
<file path=[Content_Types].xml><?xml version="1.0" encoding="utf-8"?>
<Types xmlns="http://schemas.openxmlformats.org/package/2006/content-types">
  <Default Extension="jpeg" ContentType="image/jpe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6" r:id="rId4"/>
    <p:sldMasterId id="2147483681" r:id="rId5"/>
  </p:sldMasterIdLst>
  <p:notesMasterIdLst>
    <p:notesMasterId r:id="rId67"/>
  </p:notesMasterIdLst>
  <p:sldIdLst>
    <p:sldId id="257" r:id="rId6"/>
    <p:sldId id="264" r:id="rId7"/>
    <p:sldId id="259" r:id="rId8"/>
    <p:sldId id="262" r:id="rId9"/>
    <p:sldId id="263" r:id="rId10"/>
    <p:sldId id="268" r:id="rId11"/>
    <p:sldId id="261" r:id="rId12"/>
    <p:sldId id="448" r:id="rId13"/>
    <p:sldId id="260" r:id="rId14"/>
    <p:sldId id="271" r:id="rId15"/>
    <p:sldId id="270" r:id="rId16"/>
    <p:sldId id="272" r:id="rId17"/>
    <p:sldId id="273" r:id="rId18"/>
    <p:sldId id="274" r:id="rId19"/>
    <p:sldId id="449" r:id="rId20"/>
    <p:sldId id="280" r:id="rId21"/>
    <p:sldId id="279" r:id="rId22"/>
    <p:sldId id="281" r:id="rId23"/>
    <p:sldId id="282" r:id="rId24"/>
    <p:sldId id="284" r:id="rId25"/>
    <p:sldId id="334" r:id="rId26"/>
    <p:sldId id="314" r:id="rId27"/>
    <p:sldId id="315" r:id="rId28"/>
    <p:sldId id="454" r:id="rId29"/>
    <p:sldId id="389" r:id="rId30"/>
    <p:sldId id="451" r:id="rId31"/>
    <p:sldId id="393" r:id="rId32"/>
    <p:sldId id="350" r:id="rId33"/>
    <p:sldId id="351" r:id="rId34"/>
    <p:sldId id="453" r:id="rId35"/>
    <p:sldId id="394" r:id="rId36"/>
    <p:sldId id="456" r:id="rId37"/>
    <p:sldId id="317" r:id="rId38"/>
    <p:sldId id="330" r:id="rId39"/>
    <p:sldId id="347" r:id="rId40"/>
    <p:sldId id="300" r:id="rId41"/>
    <p:sldId id="332" r:id="rId42"/>
    <p:sldId id="457" r:id="rId43"/>
    <p:sldId id="301" r:id="rId44"/>
    <p:sldId id="459" r:id="rId45"/>
    <p:sldId id="319" r:id="rId46"/>
    <p:sldId id="288" r:id="rId47"/>
    <p:sldId id="333" r:id="rId48"/>
    <p:sldId id="499" r:id="rId49"/>
    <p:sldId id="303" r:id="rId50"/>
    <p:sldId id="461" r:id="rId51"/>
    <p:sldId id="388" r:id="rId52"/>
    <p:sldId id="321" r:id="rId53"/>
    <p:sldId id="322" r:id="rId54"/>
    <p:sldId id="304" r:id="rId55"/>
    <p:sldId id="324" r:id="rId56"/>
    <p:sldId id="326" r:id="rId57"/>
    <p:sldId id="327" r:id="rId58"/>
    <p:sldId id="338" r:id="rId59"/>
    <p:sldId id="328" r:id="rId60"/>
    <p:sldId id="345" r:id="rId61"/>
    <p:sldId id="329" r:id="rId62"/>
    <p:sldId id="397" r:id="rId63"/>
    <p:sldId id="515" r:id="rId64"/>
    <p:sldId id="516" r:id="rId65"/>
    <p:sldId id="517" r:id="rId66"/>
  </p:sldIdLst>
  <p:sldSz cx="9144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0066"/>
    <a:srgbClr val="66FF66"/>
    <a:srgbClr val="FFFF00"/>
    <a:srgbClr val="CCFFCC"/>
    <a:srgbClr val="99FF99"/>
    <a:srgbClr val="9900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226"/>
        <p:guide pos="2818"/>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0" Type="http://schemas.openxmlformats.org/officeDocument/2006/relationships/tableStyles" Target="tableStyles.xml"/><Relationship Id="rId7" Type="http://schemas.openxmlformats.org/officeDocument/2006/relationships/slide" Target="slides/slide2.xml"/><Relationship Id="rId69" Type="http://schemas.openxmlformats.org/officeDocument/2006/relationships/viewProps" Target="viewProps.xml"/><Relationship Id="rId68" Type="http://schemas.openxmlformats.org/officeDocument/2006/relationships/presProps" Target="presProps.xml"/><Relationship Id="rId67" Type="http://schemas.openxmlformats.org/officeDocument/2006/relationships/notesMaster" Target="notesMasters/notesMaster1.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Master" Target="slideMasters/slideMaster4.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2049"/>
          <p:cNvSpPr>
            <a:spLocks noGrp="1"/>
          </p:cNvSpPr>
          <p:nvPr>
            <p:ph type="hdr" sz="quarter"/>
          </p:nvPr>
        </p:nvSpPr>
        <p:spPr>
          <a:xfrm>
            <a:off x="0" y="0"/>
            <a:ext cx="2971800" cy="457200"/>
          </a:xfrm>
          <a:prstGeom prst="rect">
            <a:avLst/>
          </a:prstGeom>
          <a:noFill/>
          <a:ln w="9525">
            <a:noFill/>
          </a:ln>
        </p:spPr>
        <p:txBody>
          <a:bodyPr/>
          <a:p>
            <a:pPr lvl="0" fontAlgn="base"/>
            <a:endParaRPr lang="zh-CN" sz="1200" strike="noStrike" noProof="1"/>
          </a:p>
        </p:txBody>
      </p:sp>
      <p:sp>
        <p:nvSpPr>
          <p:cNvPr id="2051" name="日期占位符 2050"/>
          <p:cNvSpPr>
            <a:spLocks noGrp="1"/>
          </p:cNvSpPr>
          <p:nvPr>
            <p:ph type="dt" idx="1"/>
          </p:nvPr>
        </p:nvSpPr>
        <p:spPr>
          <a:xfrm>
            <a:off x="3884613" y="0"/>
            <a:ext cx="2971800" cy="457200"/>
          </a:xfrm>
          <a:prstGeom prst="rect">
            <a:avLst/>
          </a:prstGeom>
          <a:noFill/>
          <a:ln w="9525">
            <a:noFill/>
          </a:ln>
        </p:spPr>
        <p:txBody>
          <a:bodyPr/>
          <a:p>
            <a:pPr lvl="0" algn="r" fontAlgn="base"/>
            <a:endParaRPr lang="zh-CN" altLang="en-US" sz="1200" strike="noStrike" noProof="1"/>
          </a:p>
        </p:txBody>
      </p:sp>
      <p:sp>
        <p:nvSpPr>
          <p:cNvPr id="27652" name="幻灯片图像占位符 2051"/>
          <p:cNvSpPr>
            <a:spLocks noGrp="1" noRot="1"/>
          </p:cNvSpPr>
          <p:nvPr>
            <p:ph type="sldImg"/>
          </p:nvPr>
        </p:nvSpPr>
        <p:spPr>
          <a:xfrm>
            <a:off x="1143000" y="685800"/>
            <a:ext cx="4572000" cy="3429000"/>
          </a:xfrm>
          <a:prstGeom prst="rect">
            <a:avLst/>
          </a:prstGeom>
          <a:noFill/>
          <a:ln w="9525">
            <a:noFill/>
          </a:ln>
        </p:spPr>
      </p:sp>
      <p:sp>
        <p:nvSpPr>
          <p:cNvPr id="27653" name="文本占位符 2052"/>
          <p:cNvSpPr>
            <a:spLocks noGrp="1" noRot="1"/>
          </p:cNvSpPr>
          <p:nvPr>
            <p:ph type="body" sz="quarter"/>
          </p:nvPr>
        </p:nvSpPr>
        <p:spPr>
          <a:xfrm>
            <a:off x="685800" y="4343400"/>
            <a:ext cx="5486400" cy="4114800"/>
          </a:xfrm>
          <a:prstGeom prst="rect">
            <a:avLst/>
          </a:prstGeom>
          <a:noFill/>
          <a:ln w="9525">
            <a:noFill/>
          </a:ln>
        </p:spPr>
        <p:txBody>
          <a:bodyPr anchor="ctr"/>
          <a:p>
            <a:pPr lvl="0" indent="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2054" name="页脚占位符 2053"/>
          <p:cNvSpPr>
            <a:spLocks noGrp="1"/>
          </p:cNvSpPr>
          <p:nvPr>
            <p:ph type="ftr" sz="quarter" idx="4"/>
          </p:nvPr>
        </p:nvSpPr>
        <p:spPr>
          <a:xfrm>
            <a:off x="0" y="8685213"/>
            <a:ext cx="2971800" cy="457200"/>
          </a:xfrm>
          <a:prstGeom prst="rect">
            <a:avLst/>
          </a:prstGeom>
          <a:noFill/>
          <a:ln w="9525">
            <a:noFill/>
          </a:ln>
        </p:spPr>
        <p:txBody>
          <a:bodyPr anchor="b"/>
          <a:p>
            <a:pPr lvl="0" fontAlgn="base"/>
            <a:endParaRPr lang="zh-CN" sz="1200" strike="noStrike" noProof="1"/>
          </a:p>
        </p:txBody>
      </p:sp>
      <p:sp>
        <p:nvSpPr>
          <p:cNvPr id="2055" name="灯片编号占位符 2054"/>
          <p:cNvSpPr>
            <a:spLocks noGrp="1"/>
          </p:cNvSpPr>
          <p:nvPr>
            <p:ph type="sldNum" sz="quarter" idx="5"/>
          </p:nvPr>
        </p:nvSpPr>
        <p:spPr>
          <a:xfrm>
            <a:off x="3884613" y="8685213"/>
            <a:ext cx="2971800" cy="457200"/>
          </a:xfrm>
          <a:prstGeom prst="rect">
            <a:avLst/>
          </a:prstGeom>
          <a:noFill/>
          <a:ln w="9525">
            <a:noFill/>
          </a:ln>
        </p:spPr>
        <p:txBody>
          <a:bodyPr anchor="b"/>
          <a:p>
            <a:pPr lvl="0" algn="r" fontAlgn="base"/>
            <a:fld id="{9A0DB2DC-4C9A-4742-B13C-FB6460FD3503}" type="slidenum">
              <a:rPr lang="zh-CN" sz="1200" strike="noStrike" noProof="1">
                <a:latin typeface="Arial" panose="020B0604020202020204" pitchFamily="34" charset="0"/>
                <a:ea typeface="宋体" panose="02010600030101010101" pitchFamily="2" charset="-122"/>
                <a:cs typeface="+mn-ea"/>
              </a:rPr>
            </a:fld>
            <a:endParaRPr lang="zh-CN" sz="1200" strike="noStrike" noProof="1"/>
          </a:p>
        </p:txBody>
      </p:sp>
    </p:spTree>
  </p:cSld>
  <p:clrMap bg1="lt1" tx1="dk1" bg2="lt2" tx2="dk2" accent1="accent1" accent2="accent2" accent3="accent3" accent4="accent4" accent5="accent5" accent6="accent6" hlink="hlink" folHlink="folHlink"/>
  <p:hf sldNum="0" hdr="0" ftr="0" dt="0"/>
  <p:notesStyle>
    <a:lvl1pPr marL="0" lvl="0" indent="0" algn="l" defTabSz="914400" eaLnBrk="1" fontAlgn="base" latinLnBrk="0" hangingPunct="1">
      <a:lnSpc>
        <a:spcPct val="100000"/>
      </a:lnSpc>
      <a:spcBef>
        <a:spcPct val="30000"/>
      </a:spcBef>
      <a:spcAft>
        <a:spcPct val="0"/>
      </a:spcAft>
      <a:buNone/>
      <a:defRPr sz="120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u="none" kern="1200" baseline="0">
        <a:solidFill>
          <a:schemeClr val="tx1"/>
        </a:solidFill>
        <a:latin typeface="Arial" panose="020B060402020202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lIns="91428" tIns="45714" rIns="91428" bIns="45714"/>
          <a:lstStyle/>
          <a:p>
            <a:pPr fontAlgn="base"/>
            <a:endParaRPr lang="zh-CN" altLang="en-US" noProof="1"/>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lIns="91428" tIns="45714" rIns="91428" bIns="45714"/>
          <a:lstStyle/>
          <a:p>
            <a:pPr fontAlgn="base"/>
            <a:endParaRPr lang="zh-CN" noProof="1"/>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lIns="91428" tIns="45714" rIns="91428" bIns="45714"/>
          <a:lstStyle/>
          <a:p>
            <a:pPr fontAlgn="base"/>
            <a:fld id="{9A0DB2DC-4C9A-4742-B13C-FB6460FD3503}" type="slidenum">
              <a:rPr lang="zh-CN" noProof="1">
                <a:latin typeface="Arial" panose="020B0604020202020204" pitchFamily="34" charset="0"/>
                <a:ea typeface="宋体" panose="02010600030101010101" pitchFamily="2" charset="-122"/>
                <a:cs typeface="+mn-ea"/>
              </a:rPr>
            </a:fld>
            <a:endParaRPr lang="zh-CN"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lIns="91428" tIns="45714" rIns="91428" bIns="45714"/>
          <a:lstStyle/>
          <a:p>
            <a:pPr fontAlgn="base"/>
            <a:endParaRPr lang="zh-CN" altLang="en-US" noProof="1"/>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lIns="91428" tIns="45714" rIns="91428" bIns="45714"/>
          <a:lstStyle/>
          <a:p>
            <a:pPr fontAlgn="base"/>
            <a:endParaRPr lang="zh-CN" noProof="1"/>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lIns="91428" tIns="45714" rIns="91428" bIns="45714"/>
          <a:lstStyle/>
          <a:p>
            <a:pPr fontAlgn="base"/>
            <a:fld id="{9A0DB2DC-4C9A-4742-B13C-FB6460FD3503}" type="slidenum">
              <a:rPr lang="zh-CN" noProof="1">
                <a:latin typeface="Arial" panose="020B0604020202020204" pitchFamily="34" charset="0"/>
                <a:ea typeface="宋体" panose="02010600030101010101" pitchFamily="2" charset="-122"/>
                <a:cs typeface="+mn-ea"/>
              </a:rPr>
            </a:fld>
            <a:endParaRPr lang="zh-CN"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lIns="91428" tIns="45714" rIns="91428" bIns="45714"/>
          <a:lstStyle/>
          <a:p>
            <a:pPr fontAlgn="base"/>
            <a:endParaRPr lang="zh-CN" altLang="en-US" noProof="1"/>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lIns="91428" tIns="45714" rIns="91428" bIns="45714"/>
          <a:lstStyle/>
          <a:p>
            <a:pPr fontAlgn="base"/>
            <a:endParaRPr lang="zh-CN" noProof="1"/>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lIns="91428" tIns="45714" rIns="91428" bIns="45714"/>
          <a:lstStyle/>
          <a:p>
            <a:pPr fontAlgn="base"/>
            <a:fld id="{9A0DB2DC-4C9A-4742-B13C-FB6460FD3503}" type="slidenum">
              <a:rPr lang="zh-CN" noProof="1">
                <a:latin typeface="Arial" panose="020B0604020202020204" pitchFamily="34" charset="0"/>
                <a:ea typeface="宋体" panose="02010600030101010101" pitchFamily="2" charset="-122"/>
                <a:cs typeface="+mn-ea"/>
              </a:rPr>
            </a:fld>
            <a:endParaRPr lang="zh-CN"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noProof="1" dirty="0"/>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noProof="1" dirty="0"/>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noProof="1" dirty="0">
                <a:latin typeface="Arial" panose="020B0604020202020204" pitchFamily="34" charset="0"/>
                <a:ea typeface="宋体" panose="02010600030101010101" pitchFamily="2" charset="-122"/>
                <a:cs typeface="+mn-ea"/>
              </a:rPr>
            </a:fld>
            <a:endParaRPr lang="zh-CN"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noProof="1" dirty="0"/>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noProof="1" dirty="0"/>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noProof="1" dirty="0">
                <a:latin typeface="Arial" panose="020B0604020202020204" pitchFamily="34" charset="0"/>
                <a:ea typeface="宋体" panose="02010600030101010101" pitchFamily="2" charset="-122"/>
                <a:cs typeface="+mn-ea"/>
              </a:rPr>
            </a:fld>
            <a:endParaRPr lang="zh-CN" noProof="1"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noProof="1" dirty="0"/>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noProof="1" dirty="0"/>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noProof="1" dirty="0">
                <a:latin typeface="Arial" panose="020B0604020202020204" pitchFamily="34" charset="0"/>
                <a:ea typeface="宋体" panose="02010600030101010101" pitchFamily="2" charset="-122"/>
                <a:cs typeface="+mn-ea"/>
              </a:rPr>
            </a:fld>
            <a:endParaRPr lang="zh-CN" noProof="1"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noProof="1" dirty="0"/>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noProof="1" dirty="0"/>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noProof="1" dirty="0">
                <a:latin typeface="Arial" panose="020B0604020202020204" pitchFamily="34" charset="0"/>
                <a:ea typeface="宋体" panose="02010600030101010101" pitchFamily="2" charset="-122"/>
                <a:cs typeface="+mn-ea"/>
              </a:rPr>
            </a:fld>
            <a:endParaRPr lang="zh-CN" noProof="1"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noProof="1" dirty="0"/>
          </a:p>
        </p:txBody>
      </p:sp>
      <p:sp>
        <p:nvSpPr>
          <p:cNvPr id="8" name="页脚占位符 7"/>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noProof="1" dirty="0"/>
          </a:p>
        </p:txBody>
      </p:sp>
      <p:sp>
        <p:nvSpPr>
          <p:cNvPr id="9" name="灯片编号占位符 8"/>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noProof="1" dirty="0">
                <a:latin typeface="Arial" panose="020B0604020202020204" pitchFamily="34" charset="0"/>
                <a:ea typeface="宋体" panose="02010600030101010101" pitchFamily="2" charset="-122"/>
                <a:cs typeface="+mn-ea"/>
              </a:rPr>
            </a:fld>
            <a:endParaRPr lang="zh-CN" noProof="1"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noProof="1" dirty="0"/>
          </a:p>
        </p:txBody>
      </p:sp>
      <p:sp>
        <p:nvSpPr>
          <p:cNvPr id="4" name="页脚占位符 3"/>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noProof="1" dirty="0"/>
          </a:p>
        </p:txBody>
      </p:sp>
      <p:sp>
        <p:nvSpPr>
          <p:cNvPr id="5" name="灯片编号占位符 4"/>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noProof="1" dirty="0">
                <a:latin typeface="Arial" panose="020B0604020202020204" pitchFamily="34" charset="0"/>
                <a:ea typeface="宋体" panose="02010600030101010101" pitchFamily="2" charset="-122"/>
                <a:cs typeface="+mn-ea"/>
              </a:rPr>
            </a:fld>
            <a:endParaRPr lang="zh-CN" noProof="1"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
        <p:nvSpPr>
          <p:cNvPr id="3" name="页脚占位符 2"/>
          <p:cNvSpPr>
            <a:spLocks noGrp="1"/>
          </p:cNvSpPr>
          <p:nvPr>
            <p:ph type="ftr" sz="quarter" idx="11"/>
          </p:nvPr>
        </p:nvSpPr>
        <p:spPr/>
        <p:txBody>
          <a:bodyPr/>
          <a:p>
            <a:pPr lvl="0" fontAlgn="base"/>
            <a:endParaRPr lang="zh-CN" strike="noStrike" noProof="1" dirty="0"/>
          </a:p>
        </p:txBody>
      </p:sp>
      <p:sp>
        <p:nvSpPr>
          <p:cNvPr id="4" name="灯片编号占位符 3"/>
          <p:cNvSpPr>
            <a:spLocks noGrp="1"/>
          </p:cNvSpPr>
          <p:nvPr>
            <p:ph type="sldNum" sz="quarter" idx="12"/>
          </p:nvPr>
        </p:nvSpPr>
        <p:spPr/>
        <p:txBody>
          <a:bodyPr/>
          <a:p>
            <a:pPr lvl="0" fontAlgn="base"/>
            <a:fld id="{9A0DB2DC-4C9A-4742-B13C-FB6460FD3503}" type="slidenum">
              <a:rPr lang="zh-CN" strike="noStrike" noProof="1" dirty="0">
                <a:latin typeface="Arial" panose="020B0604020202020204" pitchFamily="34" charset="0"/>
                <a:ea typeface="宋体" panose="02010600030101010101" pitchFamily="2" charset="-122"/>
                <a:cs typeface="+mn-ea"/>
              </a:rPr>
            </a:fld>
            <a:endParaRPr lang="zh-CN"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noProof="1" dirty="0"/>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noProof="1" dirty="0"/>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noProof="1" dirty="0">
                <a:latin typeface="Arial" panose="020B0604020202020204" pitchFamily="34" charset="0"/>
                <a:ea typeface="宋体" panose="02010600030101010101" pitchFamily="2" charset="-122"/>
                <a:cs typeface="+mn-ea"/>
              </a:rPr>
            </a:fld>
            <a:endParaRPr lang="zh-CN"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lIns="91428" tIns="45714" rIns="91428" bIns="45714"/>
          <a:lstStyle/>
          <a:p>
            <a:pPr fontAlgn="base"/>
            <a:endParaRPr lang="zh-CN" altLang="en-US" noProof="1"/>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lIns="91428" tIns="45714" rIns="91428" bIns="45714"/>
          <a:lstStyle/>
          <a:p>
            <a:pPr fontAlgn="base"/>
            <a:endParaRPr lang="zh-CN" noProof="1"/>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lIns="91428" tIns="45714" rIns="91428" bIns="45714"/>
          <a:lstStyle/>
          <a:p>
            <a:pPr fontAlgn="base"/>
            <a:fld id="{9A0DB2DC-4C9A-4742-B13C-FB6460FD3503}" type="slidenum">
              <a:rPr lang="zh-CN" noProof="1">
                <a:latin typeface="Arial" panose="020B0604020202020204" pitchFamily="34" charset="0"/>
                <a:ea typeface="宋体" panose="02010600030101010101" pitchFamily="2" charset="-122"/>
                <a:cs typeface="+mn-ea"/>
              </a:rPr>
            </a:fld>
            <a:endParaRPr lang="zh-CN"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noProof="1" dirty="0"/>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noProof="1" dirty="0"/>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noProof="1" dirty="0">
                <a:latin typeface="Arial" panose="020B0604020202020204" pitchFamily="34" charset="0"/>
                <a:ea typeface="宋体" panose="02010600030101010101" pitchFamily="2" charset="-122"/>
                <a:cs typeface="+mn-ea"/>
              </a:rPr>
            </a:fld>
            <a:endParaRPr lang="zh-CN" noProof="1"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noProof="1" dirty="0"/>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noProof="1" dirty="0"/>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noProof="1" dirty="0">
                <a:latin typeface="Arial" panose="020B0604020202020204" pitchFamily="34" charset="0"/>
                <a:ea typeface="宋体" panose="02010600030101010101" pitchFamily="2" charset="-122"/>
                <a:cs typeface="+mn-ea"/>
              </a:rPr>
            </a:fld>
            <a:endParaRPr lang="zh-CN" noProof="1"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fontAlgn="base"/>
            <a:endParaRPr lang="zh-CN" altLang="en-US" noProof="1" dirty="0"/>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noProof="1" dirty="0"/>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fontAlgn="base"/>
            <a:fld id="{9A0DB2DC-4C9A-4742-B13C-FB6460FD3503}" type="slidenum">
              <a:rPr lang="zh-CN" noProof="1" dirty="0">
                <a:latin typeface="Arial" panose="020B0604020202020204" pitchFamily="34" charset="0"/>
                <a:ea typeface="宋体" panose="02010600030101010101" pitchFamily="2" charset="-122"/>
                <a:cs typeface="+mn-ea"/>
              </a:rPr>
            </a:fld>
            <a:endParaRPr lang="zh-CN" noProof="1"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78867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8650" y="4076700"/>
            <a:ext cx="78867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endParaRPr lang="zh-CN"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dirty="0">
                <a:latin typeface="Arial" panose="020B0604020202020204" pitchFamily="34" charset="0"/>
                <a:ea typeface="宋体" panose="02010600030101010101" pitchFamily="2" charset="-122"/>
                <a:cs typeface="+mn-ea"/>
              </a:rPr>
            </a:fld>
            <a:endParaRPr lang="zh-CN" strike="noStrike" noProof="1"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
        <p:nvSpPr>
          <p:cNvPr id="4" name="页脚占位符 3"/>
          <p:cNvSpPr>
            <a:spLocks noGrp="1"/>
          </p:cNvSpPr>
          <p:nvPr>
            <p:ph type="ftr" sz="quarter" idx="11"/>
          </p:nvPr>
        </p:nvSpPr>
        <p:spPr/>
        <p:txBody>
          <a:bodyPr/>
          <a:p>
            <a:pPr lvl="0" fontAlgn="base"/>
            <a:endParaRPr lang="zh-CN"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strike="noStrike" noProof="1" dirty="0">
                <a:latin typeface="Arial" panose="020B0604020202020204" pitchFamily="34" charset="0"/>
                <a:ea typeface="宋体" panose="02010600030101010101" pitchFamily="2" charset="-122"/>
                <a:cs typeface="+mn-ea"/>
              </a:rPr>
            </a:fld>
            <a:endParaRPr lang="zh-CN"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endParaRPr lang="zh-CN"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dirty="0">
                <a:latin typeface="Arial" panose="020B0604020202020204" pitchFamily="34" charset="0"/>
                <a:ea typeface="宋体" panose="02010600030101010101" pitchFamily="2" charset="-122"/>
                <a:cs typeface="+mn-ea"/>
              </a:rPr>
            </a:fld>
            <a:endParaRPr lang="zh-CN"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quarter" idx="1"/>
          </p:nvPr>
        </p:nvSpPr>
        <p:spPr>
          <a:xfrm>
            <a:off x="6286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6286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内容占位符 5"/>
          <p:cNvSpPr>
            <a:spLocks noGrp="1"/>
          </p:cNvSpPr>
          <p:nvPr>
            <p:ph sz="quarter" idx="4"/>
          </p:nvPr>
        </p:nvSpPr>
        <p:spPr>
          <a:xfrm>
            <a:off x="46291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
        <p:nvSpPr>
          <p:cNvPr id="8" name="页脚占位符 7"/>
          <p:cNvSpPr>
            <a:spLocks noGrp="1"/>
          </p:cNvSpPr>
          <p:nvPr>
            <p:ph type="ftr" sz="quarter" idx="11"/>
          </p:nvPr>
        </p:nvSpPr>
        <p:spPr/>
        <p:txBody>
          <a:bodyPr/>
          <a:p>
            <a:pPr lvl="0" fontAlgn="base"/>
            <a:endParaRPr lang="zh-CN" strike="noStrike" noProof="1" dirty="0"/>
          </a:p>
        </p:txBody>
      </p:sp>
      <p:sp>
        <p:nvSpPr>
          <p:cNvPr id="9" name="灯片编号占位符 8"/>
          <p:cNvSpPr>
            <a:spLocks noGrp="1"/>
          </p:cNvSpPr>
          <p:nvPr>
            <p:ph type="sldNum" sz="quarter" idx="12"/>
          </p:nvPr>
        </p:nvSpPr>
        <p:spPr/>
        <p:txBody>
          <a:bodyPr/>
          <a:p>
            <a:pPr lvl="0" fontAlgn="base"/>
            <a:fld id="{9A0DB2DC-4C9A-4742-B13C-FB6460FD3503}" type="slidenum">
              <a:rPr lang="zh-CN" strike="noStrike" noProof="1" dirty="0">
                <a:latin typeface="Arial" panose="020B0604020202020204" pitchFamily="34" charset="0"/>
                <a:ea typeface="宋体" panose="02010600030101010101" pitchFamily="2" charset="-122"/>
                <a:cs typeface="+mn-ea"/>
              </a:rPr>
            </a:fld>
            <a:endParaRPr lang="zh-CN"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标题幻灯片">
    <p:bg>
      <p:bgPr>
        <a:solidFill>
          <a:srgbClr val="F3EFE5"/>
        </a:solid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pic>
        <p:nvPicPr>
          <p:cNvPr id="25602" name="Picture 6" descr="D:\Teliss_Tong\Copy\定期备份\工作备份\！PPT图片及版面资源\06-PPT精选插图\10-综合\脚印.jpg"/>
          <p:cNvPicPr>
            <a:picLocks noChangeAspect="1"/>
          </p:cNvPicPr>
          <p:nvPr userDrawn="1"/>
        </p:nvPicPr>
        <p:blipFill>
          <a:blip r:embed="rId2"/>
          <a:stretch>
            <a:fillRect/>
          </a:stretch>
        </p:blipFill>
        <p:spPr>
          <a:xfrm>
            <a:off x="0" y="0"/>
            <a:ext cx="4714875" cy="6859588"/>
          </a:xfrm>
          <a:prstGeom prst="rect">
            <a:avLst/>
          </a:prstGeom>
          <a:noFill/>
          <a:ln w="9525">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lIns="91428" tIns="45714" rIns="91428" bIns="45714"/>
          <a:lstStyle/>
          <a:p>
            <a:pPr fontAlgn="base"/>
            <a:endParaRPr lang="zh-CN" altLang="en-US" noProof="1"/>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lIns="91428" tIns="45714" rIns="91428" bIns="45714"/>
          <a:lstStyle/>
          <a:p>
            <a:pPr fontAlgn="base"/>
            <a:endParaRPr lang="zh-CN" noProof="1"/>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lIns="91428" tIns="45714" rIns="91428" bIns="45714"/>
          <a:lstStyle/>
          <a:p>
            <a:pPr fontAlgn="base"/>
            <a:fld id="{9A0DB2DC-4C9A-4742-B13C-FB6460FD3503}" type="slidenum">
              <a:rPr lang="zh-CN" noProof="1">
                <a:latin typeface="Arial" panose="020B0604020202020204" pitchFamily="34" charset="0"/>
                <a:ea typeface="宋体" panose="02010600030101010101" pitchFamily="2" charset="-122"/>
                <a:cs typeface="+mn-ea"/>
              </a:rPr>
            </a:fld>
            <a:endParaRPr lang="zh-CN"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showMasterSp="0" userDrawn="1">
  <p:cSld name="2_标题幻灯片">
    <p:spTree>
      <p:nvGrpSpPr>
        <p:cNvPr id="1" name=""/>
        <p:cNvGrpSpPr/>
        <p:nvPr/>
      </p:nvGrpSpPr>
      <p:grpSpPr>
        <a:xfrm>
          <a:off x="0" y="0"/>
          <a:ext cx="0" cy="0"/>
          <a:chOff x="0" y="0"/>
          <a:chExt cx="0" cy="0"/>
        </a:xfrm>
      </p:grpSpPr>
      <p:sp>
        <p:nvSpPr>
          <p:cNvPr id="2" name="矩形 3"/>
          <p:cNvSpPr/>
          <p:nvPr/>
        </p:nvSpPr>
        <p:spPr>
          <a:xfrm>
            <a:off x="-3175" y="2382838"/>
            <a:ext cx="9147175" cy="20605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0" rIns="68581" bIns="34290"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33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eaLnBrk="1" fontAlgn="base" hangingPunct="1"/>
            <a:endParaRPr lang="zh-CN" altLang="en-US" noProof="1" dirty="0"/>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eaLnBrk="1" fontAlgn="base" hangingPunct="1"/>
            <a:endParaRPr lang="zh-CN" altLang="en-US" noProof="1" dirty="0"/>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eaLnBrk="1" fontAlgn="base" hangingPunct="1"/>
            <a:fld id="{9A0DB2DC-4C9A-4742-B13C-FB6460FD3503}" type="slidenum">
              <a:rPr lang="zh-CN" altLang="en-US" noProof="1" dirty="0">
                <a:latin typeface="Arial" panose="020B0604020202020204" pitchFamily="34" charset="0"/>
                <a:ea typeface="宋体" panose="02010600030101010101" pitchFamily="2" charset="-122"/>
                <a:cs typeface="+mn-ea"/>
              </a:rPr>
            </a:fld>
            <a:endParaRPr lang="zh-CN" altLang="en-US" noProof="1"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eaLnBrk="1" fontAlgn="base" hangingPunct="1"/>
            <a:endParaRPr lang="zh-CN" altLang="en-US" noProof="1" dirty="0"/>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eaLnBrk="1" fontAlgn="base" hangingPunct="1"/>
            <a:endParaRPr lang="zh-CN" altLang="en-US" noProof="1" dirty="0"/>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eaLnBrk="1" fontAlgn="base" hangingPunct="1"/>
            <a:fld id="{9A0DB2DC-4C9A-4742-B13C-FB6460FD3503}" type="slidenum">
              <a:rPr lang="zh-CN" altLang="en-US" noProof="1" dirty="0">
                <a:latin typeface="Arial" panose="020B0604020202020204" pitchFamily="34" charset="0"/>
                <a:ea typeface="宋体" panose="02010600030101010101" pitchFamily="2" charset="-122"/>
                <a:cs typeface="+mn-ea"/>
              </a:rPr>
            </a:fld>
            <a:endParaRPr lang="zh-CN" altLang="en-US" noProof="1"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eaLnBrk="1" fontAlgn="base" hangingPunct="1"/>
            <a:endParaRPr lang="zh-CN" altLang="en-US" noProof="1" dirty="0"/>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eaLnBrk="1" fontAlgn="base" hangingPunct="1"/>
            <a:endParaRPr lang="zh-CN" altLang="en-US" noProof="1" dirty="0"/>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eaLnBrk="1" fontAlgn="base" hangingPunct="1"/>
            <a:fld id="{9A0DB2DC-4C9A-4742-B13C-FB6460FD3503}" type="slidenum">
              <a:rPr lang="zh-CN" altLang="en-US" noProof="1" dirty="0">
                <a:latin typeface="Arial" panose="020B0604020202020204" pitchFamily="34" charset="0"/>
                <a:ea typeface="宋体" panose="02010600030101010101" pitchFamily="2" charset="-122"/>
                <a:cs typeface="+mn-ea"/>
              </a:rPr>
            </a:fld>
            <a:endParaRPr lang="zh-CN" altLang="en-US" noProof="1"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eaLnBrk="1" fontAlgn="base" hangingPunct="1"/>
            <a:endParaRPr lang="zh-CN" altLang="en-US" noProof="1" dirty="0"/>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eaLnBrk="1" fontAlgn="base" hangingPunct="1"/>
            <a:endParaRPr lang="zh-CN" altLang="en-US" noProof="1" dirty="0"/>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eaLnBrk="1" fontAlgn="base" hangingPunct="1"/>
            <a:fld id="{9A0DB2DC-4C9A-4742-B13C-FB6460FD3503}" type="slidenum">
              <a:rPr lang="zh-CN" altLang="en-US" noProof="1" dirty="0">
                <a:latin typeface="Arial" panose="020B0604020202020204" pitchFamily="34" charset="0"/>
                <a:ea typeface="宋体" panose="02010600030101010101" pitchFamily="2" charset="-122"/>
                <a:cs typeface="+mn-ea"/>
              </a:rPr>
            </a:fld>
            <a:endParaRPr lang="zh-CN" altLang="en-US" noProof="1"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457200" y="6245225"/>
            <a:ext cx="2133600" cy="476250"/>
          </a:xfrm>
          <a:prstGeom prst="rect">
            <a:avLst/>
          </a:prstGeom>
          <a:noFill/>
          <a:ln w="9525">
            <a:noFill/>
          </a:ln>
        </p:spPr>
        <p:txBody>
          <a:bodyPr/>
          <a:lstStyle/>
          <a:p>
            <a:pPr eaLnBrk="1" fontAlgn="base" hangingPunct="1"/>
            <a:endParaRPr lang="zh-CN" altLang="en-US" noProof="1" dirty="0"/>
          </a:p>
        </p:txBody>
      </p:sp>
      <p:sp>
        <p:nvSpPr>
          <p:cNvPr id="8" name="页脚占位符 7"/>
          <p:cNvSpPr>
            <a:spLocks noGrp="1"/>
          </p:cNvSpPr>
          <p:nvPr>
            <p:ph type="ftr" sz="quarter" idx="11"/>
          </p:nvPr>
        </p:nvSpPr>
        <p:spPr>
          <a:xfrm>
            <a:off x="3124200" y="6245225"/>
            <a:ext cx="2895600" cy="476250"/>
          </a:xfrm>
          <a:prstGeom prst="rect">
            <a:avLst/>
          </a:prstGeom>
          <a:noFill/>
          <a:ln w="9525">
            <a:noFill/>
          </a:ln>
        </p:spPr>
        <p:txBody>
          <a:bodyPr/>
          <a:lstStyle/>
          <a:p>
            <a:pPr eaLnBrk="1" fontAlgn="base" hangingPunct="1"/>
            <a:endParaRPr lang="zh-CN" altLang="en-US" noProof="1" dirty="0"/>
          </a:p>
        </p:txBody>
      </p:sp>
      <p:sp>
        <p:nvSpPr>
          <p:cNvPr id="9" name="灯片编号占位符 8"/>
          <p:cNvSpPr>
            <a:spLocks noGrp="1"/>
          </p:cNvSpPr>
          <p:nvPr>
            <p:ph type="sldNum" sz="quarter" idx="12"/>
          </p:nvPr>
        </p:nvSpPr>
        <p:spPr>
          <a:xfrm>
            <a:off x="6553200" y="6245225"/>
            <a:ext cx="2133600" cy="476250"/>
          </a:xfrm>
          <a:prstGeom prst="rect">
            <a:avLst/>
          </a:prstGeom>
          <a:noFill/>
          <a:ln w="9525">
            <a:noFill/>
          </a:ln>
        </p:spPr>
        <p:txBody>
          <a:bodyPr/>
          <a:lstStyle/>
          <a:p>
            <a:pPr eaLnBrk="1" fontAlgn="base" hangingPunct="1"/>
            <a:fld id="{9A0DB2DC-4C9A-4742-B13C-FB6460FD3503}" type="slidenum">
              <a:rPr lang="zh-CN" altLang="en-US" noProof="1" dirty="0">
                <a:latin typeface="Arial" panose="020B0604020202020204" pitchFamily="34" charset="0"/>
                <a:ea typeface="宋体" panose="02010600030101010101" pitchFamily="2" charset="-122"/>
                <a:cs typeface="+mn-ea"/>
              </a:rPr>
            </a:fld>
            <a:endParaRPr lang="zh-CN" altLang="en-US" noProof="1"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457200" y="6245225"/>
            <a:ext cx="2133600" cy="476250"/>
          </a:xfrm>
          <a:prstGeom prst="rect">
            <a:avLst/>
          </a:prstGeom>
          <a:noFill/>
          <a:ln w="9525">
            <a:noFill/>
          </a:ln>
        </p:spPr>
        <p:txBody>
          <a:bodyPr/>
          <a:lstStyle/>
          <a:p>
            <a:pPr eaLnBrk="1" fontAlgn="base" hangingPunct="1"/>
            <a:endParaRPr lang="zh-CN" altLang="en-US" noProof="1" dirty="0"/>
          </a:p>
        </p:txBody>
      </p:sp>
      <p:sp>
        <p:nvSpPr>
          <p:cNvPr id="4" name="页脚占位符 3"/>
          <p:cNvSpPr>
            <a:spLocks noGrp="1"/>
          </p:cNvSpPr>
          <p:nvPr>
            <p:ph type="ftr" sz="quarter" idx="11"/>
          </p:nvPr>
        </p:nvSpPr>
        <p:spPr>
          <a:xfrm>
            <a:off x="3124200" y="6245225"/>
            <a:ext cx="2895600" cy="476250"/>
          </a:xfrm>
          <a:prstGeom prst="rect">
            <a:avLst/>
          </a:prstGeom>
          <a:noFill/>
          <a:ln w="9525">
            <a:noFill/>
          </a:ln>
        </p:spPr>
        <p:txBody>
          <a:bodyPr/>
          <a:lstStyle/>
          <a:p>
            <a:pPr eaLnBrk="1" fontAlgn="base" hangingPunct="1"/>
            <a:endParaRPr lang="zh-CN" altLang="en-US" noProof="1" dirty="0"/>
          </a:p>
        </p:txBody>
      </p:sp>
      <p:sp>
        <p:nvSpPr>
          <p:cNvPr id="5" name="灯片编号占位符 4"/>
          <p:cNvSpPr>
            <a:spLocks noGrp="1"/>
          </p:cNvSpPr>
          <p:nvPr>
            <p:ph type="sldNum" sz="quarter" idx="12"/>
          </p:nvPr>
        </p:nvSpPr>
        <p:spPr>
          <a:xfrm>
            <a:off x="6553200" y="6245225"/>
            <a:ext cx="2133600" cy="476250"/>
          </a:xfrm>
          <a:prstGeom prst="rect">
            <a:avLst/>
          </a:prstGeom>
          <a:noFill/>
          <a:ln w="9525">
            <a:noFill/>
          </a:ln>
        </p:spPr>
        <p:txBody>
          <a:bodyPr/>
          <a:lstStyle/>
          <a:p>
            <a:pPr eaLnBrk="1" fontAlgn="base" hangingPunct="1"/>
            <a:fld id="{9A0DB2DC-4C9A-4742-B13C-FB6460FD3503}" type="slidenum">
              <a:rPr lang="zh-CN" altLang="en-US" noProof="1" dirty="0">
                <a:latin typeface="Arial" panose="020B0604020202020204" pitchFamily="34" charset="0"/>
                <a:ea typeface="宋体" panose="02010600030101010101" pitchFamily="2" charset="-122"/>
                <a:cs typeface="+mn-ea"/>
              </a:rPr>
            </a:fld>
            <a:endParaRPr lang="zh-CN" altLang="en-US" noProof="1"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eaLnBrk="1" fontAlgn="base" hangingPunct="1"/>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
        <p:nvSpPr>
          <p:cNvPr id="3" name="页脚占位符 2"/>
          <p:cNvSpPr>
            <a:spLocks noGrp="1"/>
          </p:cNvSpPr>
          <p:nvPr>
            <p:ph type="ftr" sz="quarter" idx="11"/>
          </p:nvPr>
        </p:nvSpPr>
        <p:spPr/>
        <p:txBody>
          <a:bodyPr/>
          <a:p>
            <a:pPr lvl="0" eaLnBrk="1" fontAlgn="base" hangingPunct="1"/>
            <a:endParaRPr lang="zh-CN" altLang="en-US" strike="noStrike" noProof="1" dirty="0"/>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eaLnBrk="1" fontAlgn="base" hangingPunct="1"/>
            <a:endParaRPr lang="zh-CN" altLang="en-US" noProof="1" dirty="0"/>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eaLnBrk="1" fontAlgn="base" hangingPunct="1"/>
            <a:endParaRPr lang="zh-CN" altLang="en-US" noProof="1" dirty="0"/>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eaLnBrk="1" fontAlgn="base" hangingPunct="1"/>
            <a:fld id="{9A0DB2DC-4C9A-4742-B13C-FB6460FD3503}" type="slidenum">
              <a:rPr lang="zh-CN" altLang="en-US" noProof="1" dirty="0">
                <a:latin typeface="Arial" panose="020B0604020202020204" pitchFamily="34" charset="0"/>
                <a:ea typeface="宋体" panose="02010600030101010101" pitchFamily="2" charset="-122"/>
                <a:cs typeface="+mn-ea"/>
              </a:rPr>
            </a:fld>
            <a:endParaRPr lang="zh-CN" altLang="en-US" noProof="1"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eaLnBrk="1" fontAlgn="base" hangingPunct="1"/>
            <a:endParaRPr lang="zh-CN" altLang="en-US" noProof="1" dirty="0"/>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eaLnBrk="1" fontAlgn="base" hangingPunct="1"/>
            <a:endParaRPr lang="zh-CN" altLang="en-US" noProof="1" dirty="0"/>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eaLnBrk="1" fontAlgn="base" hangingPunct="1"/>
            <a:fld id="{9A0DB2DC-4C9A-4742-B13C-FB6460FD3503}" type="slidenum">
              <a:rPr lang="zh-CN" altLang="en-US" noProof="1" dirty="0">
                <a:latin typeface="Arial" panose="020B0604020202020204" pitchFamily="34" charset="0"/>
                <a:ea typeface="宋体" panose="02010600030101010101" pitchFamily="2" charset="-122"/>
                <a:cs typeface="+mn-ea"/>
              </a:rPr>
            </a:fld>
            <a:endParaRPr lang="zh-CN" altLang="en-US"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lIns="91428" tIns="45714" rIns="91428" bIns="45714"/>
          <a:lstStyle/>
          <a:p>
            <a:pPr fontAlgn="base"/>
            <a:endParaRPr lang="zh-CN" altLang="en-US" noProof="1"/>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lIns="91428" tIns="45714" rIns="91428" bIns="45714"/>
          <a:lstStyle/>
          <a:p>
            <a:pPr fontAlgn="base"/>
            <a:endParaRPr lang="zh-CN" noProof="1"/>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lIns="91428" tIns="45714" rIns="91428" bIns="45714"/>
          <a:lstStyle/>
          <a:p>
            <a:pPr fontAlgn="base"/>
            <a:fld id="{9A0DB2DC-4C9A-4742-B13C-FB6460FD3503}" type="slidenum">
              <a:rPr lang="zh-CN" noProof="1">
                <a:latin typeface="Arial" panose="020B0604020202020204" pitchFamily="34" charset="0"/>
                <a:ea typeface="宋体" panose="02010600030101010101" pitchFamily="2" charset="-122"/>
                <a:cs typeface="+mn-ea"/>
              </a:rPr>
            </a:fld>
            <a:endParaRPr lang="zh-CN"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eaLnBrk="1" fontAlgn="base" hangingPunct="1"/>
            <a:endParaRPr lang="zh-CN" altLang="en-US" noProof="1" dirty="0"/>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eaLnBrk="1" fontAlgn="base" hangingPunct="1"/>
            <a:endParaRPr lang="zh-CN" altLang="en-US" noProof="1" dirty="0"/>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eaLnBrk="1" fontAlgn="base" hangingPunct="1"/>
            <a:fld id="{9A0DB2DC-4C9A-4742-B13C-FB6460FD3503}" type="slidenum">
              <a:rPr lang="zh-CN" altLang="en-US" noProof="1" dirty="0">
                <a:latin typeface="Arial" panose="020B0604020202020204" pitchFamily="34" charset="0"/>
                <a:ea typeface="宋体" panose="02010600030101010101" pitchFamily="2" charset="-122"/>
                <a:cs typeface="+mn-ea"/>
              </a:rPr>
            </a:fld>
            <a:endParaRPr lang="zh-CN" altLang="en-US" noProof="1"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eaLnBrk="1" fontAlgn="base" hangingPunct="1"/>
            <a:endParaRPr lang="zh-CN" altLang="en-US" noProof="1" dirty="0"/>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eaLnBrk="1" fontAlgn="base" hangingPunct="1"/>
            <a:endParaRPr lang="zh-CN" altLang="en-US" noProof="1" dirty="0"/>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eaLnBrk="1" fontAlgn="base" hangingPunct="1"/>
            <a:fld id="{9A0DB2DC-4C9A-4742-B13C-FB6460FD3503}" type="slidenum">
              <a:rPr lang="zh-CN" altLang="en-US" noProof="1" dirty="0">
                <a:latin typeface="Arial" panose="020B0604020202020204" pitchFamily="34" charset="0"/>
                <a:ea typeface="宋体" panose="02010600030101010101" pitchFamily="2" charset="-122"/>
                <a:cs typeface="+mn-ea"/>
              </a:rPr>
            </a:fld>
            <a:endParaRPr lang="zh-CN" altLang="en-US" noProof="1"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标题，文本与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eaLnBrk="1" fontAlgn="base" hangingPunct="1"/>
            <a:endParaRPr lang="zh-CN" altLang="en-US" noProof="1" dirty="0"/>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eaLnBrk="1" fontAlgn="base" hangingPunct="1"/>
            <a:endParaRPr lang="zh-CN" altLang="en-US" noProof="1" dirty="0"/>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eaLnBrk="1" fontAlgn="base" hangingPunct="1"/>
            <a:fld id="{9A0DB2DC-4C9A-4742-B13C-FB6460FD3503}" type="slidenum">
              <a:rPr lang="zh-CN" altLang="en-US" noProof="1" dirty="0">
                <a:latin typeface="Arial" panose="020B0604020202020204" pitchFamily="34" charset="0"/>
                <a:ea typeface="宋体" panose="02010600030101010101" pitchFamily="2" charset="-122"/>
                <a:cs typeface="+mn-ea"/>
              </a:rPr>
            </a:fld>
            <a:endParaRPr lang="zh-CN" altLang="en-US" noProof="1"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eaLnBrk="1" fontAlgn="base" hangingPunct="1"/>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
        <p:nvSpPr>
          <p:cNvPr id="4" name="页脚占位符 3"/>
          <p:cNvSpPr>
            <a:spLocks noGrp="1"/>
          </p:cNvSpPr>
          <p:nvPr>
            <p:ph type="ftr" sz="quarter" idx="11"/>
          </p:nvPr>
        </p:nvSpPr>
        <p:spPr/>
        <p:txBody>
          <a:bodyPr/>
          <a:p>
            <a:pPr lvl="0" eaLnBrk="1" fontAlgn="base" hangingPunct="1"/>
            <a:endParaRPr lang="zh-CN" altLang="en-US" strike="noStrike" noProof="1" dirty="0"/>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457200" y="6245225"/>
            <a:ext cx="2133600" cy="476250"/>
          </a:xfrm>
          <a:prstGeom prst="rect">
            <a:avLst/>
          </a:prstGeom>
          <a:noFill/>
          <a:ln w="9525">
            <a:noFill/>
          </a:ln>
        </p:spPr>
        <p:txBody>
          <a:bodyPr lIns="91428" tIns="45714" rIns="91428" bIns="45714"/>
          <a:lstStyle/>
          <a:p>
            <a:pPr fontAlgn="base"/>
            <a:endParaRPr lang="zh-CN" altLang="en-US" noProof="1"/>
          </a:p>
        </p:txBody>
      </p:sp>
      <p:sp>
        <p:nvSpPr>
          <p:cNvPr id="8" name="页脚占位符 7"/>
          <p:cNvSpPr>
            <a:spLocks noGrp="1"/>
          </p:cNvSpPr>
          <p:nvPr>
            <p:ph type="ftr" sz="quarter" idx="11"/>
          </p:nvPr>
        </p:nvSpPr>
        <p:spPr>
          <a:xfrm>
            <a:off x="3124200" y="6245225"/>
            <a:ext cx="2895600" cy="476250"/>
          </a:xfrm>
          <a:prstGeom prst="rect">
            <a:avLst/>
          </a:prstGeom>
          <a:noFill/>
          <a:ln w="9525">
            <a:noFill/>
          </a:ln>
        </p:spPr>
        <p:txBody>
          <a:bodyPr lIns="91428" tIns="45714" rIns="91428" bIns="45714"/>
          <a:lstStyle/>
          <a:p>
            <a:pPr fontAlgn="base"/>
            <a:endParaRPr lang="zh-CN" noProof="1"/>
          </a:p>
        </p:txBody>
      </p:sp>
      <p:sp>
        <p:nvSpPr>
          <p:cNvPr id="9" name="灯片编号占位符 8"/>
          <p:cNvSpPr>
            <a:spLocks noGrp="1"/>
          </p:cNvSpPr>
          <p:nvPr>
            <p:ph type="sldNum" sz="quarter" idx="12"/>
          </p:nvPr>
        </p:nvSpPr>
        <p:spPr>
          <a:xfrm>
            <a:off x="6553200" y="6245225"/>
            <a:ext cx="2133600" cy="476250"/>
          </a:xfrm>
          <a:prstGeom prst="rect">
            <a:avLst/>
          </a:prstGeom>
          <a:noFill/>
          <a:ln w="9525">
            <a:noFill/>
          </a:ln>
        </p:spPr>
        <p:txBody>
          <a:bodyPr lIns="91428" tIns="45714" rIns="91428" bIns="45714"/>
          <a:lstStyle/>
          <a:p>
            <a:pPr fontAlgn="base"/>
            <a:fld id="{9A0DB2DC-4C9A-4742-B13C-FB6460FD3503}" type="slidenum">
              <a:rPr lang="zh-CN" noProof="1">
                <a:latin typeface="Arial" panose="020B0604020202020204" pitchFamily="34" charset="0"/>
                <a:ea typeface="宋体" panose="02010600030101010101" pitchFamily="2" charset="-122"/>
                <a:cs typeface="+mn-ea"/>
              </a:rPr>
            </a:fld>
            <a:endParaRPr lang="zh-CN"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457200" y="6245225"/>
            <a:ext cx="2133600" cy="476250"/>
          </a:xfrm>
          <a:prstGeom prst="rect">
            <a:avLst/>
          </a:prstGeom>
          <a:noFill/>
          <a:ln w="9525">
            <a:noFill/>
          </a:ln>
        </p:spPr>
        <p:txBody>
          <a:bodyPr lIns="91428" tIns="45714" rIns="91428" bIns="45714"/>
          <a:lstStyle/>
          <a:p>
            <a:pPr fontAlgn="base"/>
            <a:endParaRPr lang="zh-CN" altLang="en-US" noProof="1"/>
          </a:p>
        </p:txBody>
      </p:sp>
      <p:sp>
        <p:nvSpPr>
          <p:cNvPr id="4" name="页脚占位符 3"/>
          <p:cNvSpPr>
            <a:spLocks noGrp="1"/>
          </p:cNvSpPr>
          <p:nvPr>
            <p:ph type="ftr" sz="quarter" idx="11"/>
          </p:nvPr>
        </p:nvSpPr>
        <p:spPr>
          <a:xfrm>
            <a:off x="3124200" y="6245225"/>
            <a:ext cx="2895600" cy="476250"/>
          </a:xfrm>
          <a:prstGeom prst="rect">
            <a:avLst/>
          </a:prstGeom>
          <a:noFill/>
          <a:ln w="9525">
            <a:noFill/>
          </a:ln>
        </p:spPr>
        <p:txBody>
          <a:bodyPr lIns="91428" tIns="45714" rIns="91428" bIns="45714"/>
          <a:lstStyle/>
          <a:p>
            <a:pPr fontAlgn="base"/>
            <a:endParaRPr lang="zh-CN" noProof="1"/>
          </a:p>
        </p:txBody>
      </p:sp>
      <p:sp>
        <p:nvSpPr>
          <p:cNvPr id="5" name="灯片编号占位符 4"/>
          <p:cNvSpPr>
            <a:spLocks noGrp="1"/>
          </p:cNvSpPr>
          <p:nvPr>
            <p:ph type="sldNum" sz="quarter" idx="12"/>
          </p:nvPr>
        </p:nvSpPr>
        <p:spPr>
          <a:xfrm>
            <a:off x="6553200" y="6245225"/>
            <a:ext cx="2133600" cy="476250"/>
          </a:xfrm>
          <a:prstGeom prst="rect">
            <a:avLst/>
          </a:prstGeom>
          <a:noFill/>
          <a:ln w="9525">
            <a:noFill/>
          </a:ln>
        </p:spPr>
        <p:txBody>
          <a:bodyPr lIns="91428" tIns="45714" rIns="91428" bIns="45714"/>
          <a:lstStyle/>
          <a:p>
            <a:pPr fontAlgn="base"/>
            <a:fld id="{9A0DB2DC-4C9A-4742-B13C-FB6460FD3503}" type="slidenum">
              <a:rPr lang="zh-CN" noProof="1">
                <a:latin typeface="Arial" panose="020B0604020202020204" pitchFamily="34" charset="0"/>
                <a:ea typeface="宋体" panose="02010600030101010101" pitchFamily="2" charset="-122"/>
                <a:cs typeface="+mn-ea"/>
              </a:rPr>
            </a:fld>
            <a:endParaRPr lang="zh-CN"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fld id="{BB962C8B-B14F-4D97-AF65-F5344CB8AC3E}" type="datetime1">
              <a:rPr lang="zh-CN" altLang="en-US"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3" name="页脚占位符 2"/>
          <p:cNvSpPr>
            <a:spLocks noGrp="1"/>
          </p:cNvSpPr>
          <p:nvPr>
            <p:ph type="ftr" sz="quarter" idx="11"/>
          </p:nvPr>
        </p:nvSpPr>
        <p:spPr/>
        <p:txBody>
          <a:bodyPr/>
          <a:p>
            <a:pPr lvl="0" fontAlgn="base"/>
            <a:endParaRPr lang="zh-CN" strike="noStrike" noProof="1"/>
          </a:p>
        </p:txBody>
      </p:sp>
      <p:sp>
        <p:nvSpPr>
          <p:cNvPr id="4" name="灯片编号占位符 3"/>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lIns="91428" tIns="45714" rIns="91428" bIns="45714"/>
          <a:lstStyle/>
          <a:p>
            <a:pPr fontAlgn="base"/>
            <a:endParaRPr lang="zh-CN" altLang="en-US" noProof="1"/>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lIns="91428" tIns="45714" rIns="91428" bIns="45714"/>
          <a:lstStyle/>
          <a:p>
            <a:pPr fontAlgn="base"/>
            <a:endParaRPr lang="zh-CN" noProof="1"/>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lIns="91428" tIns="45714" rIns="91428" bIns="45714"/>
          <a:lstStyle/>
          <a:p>
            <a:pPr fontAlgn="base"/>
            <a:fld id="{9A0DB2DC-4C9A-4742-B13C-FB6460FD3503}" type="slidenum">
              <a:rPr lang="zh-CN" noProof="1">
                <a:latin typeface="Arial" panose="020B0604020202020204" pitchFamily="34" charset="0"/>
                <a:ea typeface="宋体" panose="02010600030101010101" pitchFamily="2" charset="-122"/>
                <a:cs typeface="+mn-ea"/>
              </a:rPr>
            </a:fld>
            <a:endParaRPr lang="zh-CN"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lIns="91428" tIns="45714" rIns="91428" bIns="45714"/>
          <a:lstStyle/>
          <a:p>
            <a:pPr fontAlgn="base"/>
            <a:endParaRPr lang="zh-CN" altLang="en-US" noProof="1"/>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lIns="91428" tIns="45714" rIns="91428" bIns="45714"/>
          <a:lstStyle/>
          <a:p>
            <a:pPr fontAlgn="base"/>
            <a:endParaRPr lang="zh-CN" noProof="1"/>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lIns="91428" tIns="45714" rIns="91428" bIns="45714"/>
          <a:lstStyle/>
          <a:p>
            <a:pPr fontAlgn="base"/>
            <a:fld id="{9A0DB2DC-4C9A-4742-B13C-FB6460FD3503}" type="slidenum">
              <a:rPr lang="zh-CN" noProof="1">
                <a:latin typeface="Arial" panose="020B0604020202020204" pitchFamily="34" charset="0"/>
                <a:ea typeface="宋体" panose="02010600030101010101" pitchFamily="2" charset="-122"/>
                <a:cs typeface="+mn-ea"/>
              </a:rPr>
            </a:fld>
            <a:endParaRPr lang="zh-CN"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6" Type="http://schemas.openxmlformats.org/officeDocument/2006/relationships/theme" Target="../theme/theme2.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slideLayout" Target="../slideLayouts/slideLayout30.xml"/><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4" Type="http://schemas.openxmlformats.org/officeDocument/2006/relationships/theme" Target="../theme/theme4.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lIns="91428" tIns="45714" rIns="91428" bIns="45714" anchor="ctr"/>
          <a:p>
            <a:pPr lvl="0" indent="0"/>
            <a:r>
              <a:rPr lang="zh-CN" altLang="en-US"/>
              <a:t>单击此处编辑母版标题样式</a:t>
            </a:r>
            <a:endParaRPr lang="zh-CN" altLang="en-US"/>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lIns="91428" tIns="45714" rIns="91428" bIns="45714" anchor="t"/>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lIns="91428" tIns="45714" rIns="91428" bIns="45714"/>
          <a:lstStyle>
            <a:lvl1pPr>
              <a:defRPr sz="1400"/>
            </a:lvl1pPr>
          </a:lstStyle>
          <a:p>
            <a:pPr lvl="0" fontAlgn="base"/>
            <a:fld id="{BB962C8B-B14F-4D97-AF65-F5344CB8AC3E}" type="datetime1">
              <a:rPr lang="zh-CN" altLang="en-US"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lIns="91428" tIns="45714" rIns="91428" bIns="45714"/>
          <a:lstStyle>
            <a:lvl1pPr algn="ctr">
              <a:defRPr sz="1400"/>
            </a:lvl1pPr>
          </a:lstStyle>
          <a:p>
            <a:pPr lvl="0" fontAlgn="base"/>
            <a:endParaRPr lang="zh-CN" strike="noStrike" noProof="1"/>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lIns="91428" tIns="45714" rIns="91428" bIns="45714"/>
          <a:lstStyle>
            <a:lvl1pPr algn="r">
              <a:defRPr sz="1400"/>
            </a:lvl1pPr>
          </a:lstStyle>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 1025"/>
          <p:cNvSpPr>
            <a:spLocks noGrp="1"/>
          </p:cNvSpPr>
          <p:nvPr>
            <p:ph type="title"/>
          </p:nvPr>
        </p:nvSpPr>
        <p:spPr>
          <a:xfrm>
            <a:off x="457200" y="274638"/>
            <a:ext cx="8229600" cy="1143000"/>
          </a:xfrm>
          <a:prstGeom prst="rect">
            <a:avLst/>
          </a:prstGeom>
          <a:noFill/>
          <a:ln w="9525">
            <a:noFill/>
          </a:ln>
        </p:spPr>
        <p:txBody>
          <a:bodyPr anchor="ctr"/>
          <a:p>
            <a:pPr lvl="0" indent="0"/>
            <a:r>
              <a:rPr lang="zh-CN" altLang="en-US" dirty="0"/>
              <a:t>单击此处编辑母版标题样式</a:t>
            </a:r>
            <a:endParaRPr lang="zh-CN" altLang="en-US" dirty="0"/>
          </a:p>
        </p:txBody>
      </p:sp>
      <p:sp>
        <p:nvSpPr>
          <p:cNvPr id="2051" name="文本占位符 1026"/>
          <p:cNvSpPr>
            <a:spLocks noGrp="1"/>
          </p:cNvSpPr>
          <p:nvPr>
            <p:ph type="body"/>
          </p:nvPr>
        </p:nvSpPr>
        <p:spPr>
          <a:xfrm>
            <a:off x="457200" y="1600200"/>
            <a:ext cx="8229600"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strike="noStrike" noProof="1" dirty="0"/>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strike="noStrike" noProof="1" dirty="0">
                <a:latin typeface="Arial" panose="020B0604020202020204" pitchFamily="34" charset="0"/>
                <a:ea typeface="宋体" panose="02010600030101010101" pitchFamily="2" charset="-122"/>
                <a:cs typeface="+mn-ea"/>
              </a:rPr>
            </a:fld>
            <a:endParaRPr lang="zh-CN" strike="noStrike" noProof="1"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sldNum="0" hdr="0" ftr="0" dt="0"/>
  <p:txStyles>
    <p:titleStyle>
      <a:lvl1pPr algn="ctr" defTabSz="913765" rtl="0" eaLnBrk="1" latinLnBrk="0" hangingPunct="1">
        <a:spcBef>
          <a:spcPct val="0"/>
        </a:spcBef>
        <a:buNone/>
        <a:defRPr sz="4425" kern="1200">
          <a:solidFill>
            <a:schemeClr val="tx1"/>
          </a:solidFill>
          <a:latin typeface="+mj-lt"/>
          <a:ea typeface="+mj-ea"/>
          <a:cs typeface="+mj-cs"/>
        </a:defRPr>
      </a:lvl1pPr>
    </p:titleStyle>
    <p:bodyStyle>
      <a:lvl1pPr marL="342900" indent="-342265" algn="l" defTabSz="913765" rtl="0" eaLnBrk="1" latinLnBrk="0" hangingPunct="1">
        <a:spcBef>
          <a:spcPct val="15000"/>
        </a:spcBef>
        <a:buFont typeface="Arial" panose="020B0604020202020204" pitchFamily="34" charset="0"/>
        <a:buChar char="•"/>
        <a:defRPr sz="3225" kern="1200">
          <a:solidFill>
            <a:schemeClr val="tx1"/>
          </a:solidFill>
          <a:latin typeface="+mn-lt"/>
          <a:ea typeface="+mn-ea"/>
          <a:cs typeface="+mn-cs"/>
        </a:defRPr>
      </a:lvl1pPr>
      <a:lvl2pPr marL="742950" indent="-285115" algn="l" defTabSz="913765" rtl="0" eaLnBrk="1" latinLnBrk="0" hangingPunct="1">
        <a:spcBef>
          <a:spcPct val="15000"/>
        </a:spcBef>
        <a:buFont typeface="Arial" panose="020B0604020202020204" pitchFamily="34" charset="0"/>
        <a:buChar char="–"/>
        <a:defRPr sz="2775" kern="1200">
          <a:solidFill>
            <a:schemeClr val="tx1"/>
          </a:solidFill>
          <a:latin typeface="+mn-lt"/>
          <a:ea typeface="+mn-ea"/>
          <a:cs typeface="+mn-cs"/>
        </a:defRPr>
      </a:lvl2pPr>
      <a:lvl3pPr marL="1143000" indent="-227965" algn="l" defTabSz="913765" rtl="0" eaLnBrk="1" latinLnBrk="0" hangingPunct="1">
        <a:spcBef>
          <a:spcPct val="15000"/>
        </a:spcBef>
        <a:buFont typeface="Arial" panose="020B0604020202020204" pitchFamily="34" charset="0"/>
        <a:buChar char="•"/>
        <a:defRPr sz="2400" kern="1200">
          <a:solidFill>
            <a:schemeClr val="tx1"/>
          </a:solidFill>
          <a:latin typeface="+mn-lt"/>
          <a:ea typeface="+mn-ea"/>
          <a:cs typeface="+mn-cs"/>
        </a:defRPr>
      </a:lvl3pPr>
      <a:lvl4pPr marL="1600200" indent="-227965" algn="l" defTabSz="913765" rtl="0" eaLnBrk="1" latinLnBrk="0" hangingPunct="1">
        <a:spcBef>
          <a:spcPct val="15000"/>
        </a:spcBef>
        <a:buFont typeface="Arial" panose="020B0604020202020204" pitchFamily="34" charset="0"/>
        <a:buChar char="–"/>
        <a:defRPr sz="2025" kern="1200">
          <a:solidFill>
            <a:schemeClr val="tx1"/>
          </a:solidFill>
          <a:latin typeface="+mn-lt"/>
          <a:ea typeface="+mn-ea"/>
          <a:cs typeface="+mn-cs"/>
        </a:defRPr>
      </a:lvl4pPr>
      <a:lvl5pPr marL="2057400" indent="-227965" algn="l" defTabSz="913765" rtl="0" eaLnBrk="1" latinLnBrk="0" hangingPunct="1">
        <a:spcBef>
          <a:spcPct val="15000"/>
        </a:spcBef>
        <a:buFont typeface="Arial" panose="020B0604020202020204" pitchFamily="34" charset="0"/>
        <a:buChar char="»"/>
        <a:defRPr sz="2025" kern="1200">
          <a:solidFill>
            <a:schemeClr val="tx1"/>
          </a:solidFill>
          <a:latin typeface="+mn-lt"/>
          <a:ea typeface="+mn-ea"/>
          <a:cs typeface="+mn-cs"/>
        </a:defRPr>
      </a:lvl5pPr>
      <a:lvl6pPr marL="2514600" indent="-227965" algn="l" defTabSz="913765" rtl="0" eaLnBrk="1" latinLnBrk="0" hangingPunct="1">
        <a:spcBef>
          <a:spcPct val="15000"/>
        </a:spcBef>
        <a:buFont typeface="Arial" panose="020B0604020202020204" pitchFamily="34" charset="0"/>
        <a:buChar char="•"/>
        <a:defRPr sz="2025" kern="1200">
          <a:solidFill>
            <a:schemeClr val="tx1"/>
          </a:solidFill>
          <a:latin typeface="+mn-lt"/>
          <a:ea typeface="+mn-ea"/>
          <a:cs typeface="+mn-cs"/>
        </a:defRPr>
      </a:lvl6pPr>
      <a:lvl7pPr marL="2971800" indent="-227965" algn="l" defTabSz="913765" rtl="0" eaLnBrk="1" latinLnBrk="0" hangingPunct="1">
        <a:spcBef>
          <a:spcPct val="15000"/>
        </a:spcBef>
        <a:buFont typeface="Arial" panose="020B0604020202020204" pitchFamily="34" charset="0"/>
        <a:buChar char="•"/>
        <a:defRPr sz="2025" kern="1200">
          <a:solidFill>
            <a:schemeClr val="tx1"/>
          </a:solidFill>
          <a:latin typeface="+mn-lt"/>
          <a:ea typeface="+mn-ea"/>
          <a:cs typeface="+mn-cs"/>
        </a:defRPr>
      </a:lvl7pPr>
      <a:lvl8pPr marL="3429635" indent="-227965" algn="l" defTabSz="913765" rtl="0" eaLnBrk="1" latinLnBrk="0" hangingPunct="1">
        <a:spcBef>
          <a:spcPct val="15000"/>
        </a:spcBef>
        <a:buFont typeface="Arial" panose="020B0604020202020204" pitchFamily="34" charset="0"/>
        <a:buChar char="•"/>
        <a:defRPr sz="2025" kern="1200">
          <a:solidFill>
            <a:schemeClr val="tx1"/>
          </a:solidFill>
          <a:latin typeface="+mn-lt"/>
          <a:ea typeface="+mn-ea"/>
          <a:cs typeface="+mn-cs"/>
        </a:defRPr>
      </a:lvl8pPr>
      <a:lvl9pPr marL="3886835" indent="-227965" algn="l" defTabSz="913765" rtl="0" eaLnBrk="1" latinLnBrk="0" hangingPunct="1">
        <a:spcBef>
          <a:spcPct val="15000"/>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1035" algn="l" defTabSz="913765" rtl="0" eaLnBrk="1" latinLnBrk="0" hangingPunct="1">
        <a:defRPr sz="1800" kern="1200">
          <a:solidFill>
            <a:schemeClr val="tx1"/>
          </a:solidFill>
          <a:latin typeface="+mn-lt"/>
          <a:ea typeface="+mn-ea"/>
          <a:cs typeface="+mn-cs"/>
        </a:defRPr>
      </a:lvl8pPr>
      <a:lvl9pPr marL="3658235" algn="l" defTabSz="9137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indent="0"/>
            <a:r>
              <a:rPr lang="zh-CN" altLang="en-US"/>
              <a:t>单击此处编辑母版标题样式</a:t>
            </a:r>
            <a:endParaRPr lang="zh-CN" altLang="en-US"/>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Rectangle 4"/>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eaLnBrk="1" fontAlgn="base" hangingPunct="1"/>
            <a:fld id="{BB962C8B-B14F-4D97-AF65-F5344CB8AC3E}" type="datetime1">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
        <p:nvSpPr>
          <p:cNvPr id="1029" name="Rectangle 5"/>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eaLnBrk="1" fontAlgn="base" hangingPunct="1"/>
            <a:endParaRPr lang="zh-CN" altLang="en-US" strike="noStrike" noProof="1" dirty="0"/>
          </a:p>
        </p:txBody>
      </p:sp>
      <p:sp>
        <p:nvSpPr>
          <p:cNvPr id="1030" name="Rectangle 6"/>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hf sldNum="0" hdr="0" ftr="0" dt="0"/>
  <p:txStyles>
    <p:titleStyle>
      <a:lvl1pPr marL="0" lvl="0" indent="0" algn="ctr" defTabSz="914400" eaLnBrk="1" fontAlgn="base" latinLnBrk="0" hangingPunct="1">
        <a:lnSpc>
          <a:spcPct val="100000"/>
        </a:lnSpc>
        <a:spcBef>
          <a:spcPct val="0"/>
        </a:spcBef>
        <a:spcAft>
          <a:spcPct val="0"/>
        </a:spcAft>
        <a:buNone/>
        <a:defRPr sz="440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GIF"/><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3.jpeg"/><Relationship Id="rId7" Type="http://schemas.openxmlformats.org/officeDocument/2006/relationships/hyperlink" Target="http://image.baidu.com/i?ct=503316480&amp;z=273869150&amp;tn=baiduimagedetail&amp;word=&#28846;&amp;in=274" TargetMode="External"/><Relationship Id="rId6" Type="http://schemas.openxmlformats.org/officeDocument/2006/relationships/image" Target="../media/image12.jpeg"/><Relationship Id="rId5" Type="http://schemas.openxmlformats.org/officeDocument/2006/relationships/hyperlink" Target="http://image.baidu.com/i?ct=503316480&amp;z=109715850&amp;tn=baiduimagedetail&amp;word=&#22823;&#28846;&amp;in=29" TargetMode="External"/><Relationship Id="rId4" Type="http://schemas.openxmlformats.org/officeDocument/2006/relationships/image" Target="../media/image11.jpeg"/><Relationship Id="rId3" Type="http://schemas.openxmlformats.org/officeDocument/2006/relationships/hyperlink" Target="http://image.baidu.com/i?ct=503316480&amp;z=432417500&amp;tn=baiduimagedetail&amp;word=&#38271;&#30683;&amp;in=68" TargetMode="External"/><Relationship Id="rId2" Type="http://schemas.openxmlformats.org/officeDocument/2006/relationships/image" Target="../media/image10.jpeg"/><Relationship Id="rId1" Type="http://schemas.openxmlformats.org/officeDocument/2006/relationships/hyperlink" Target="http://image.baidu.com/i?ct=503316480&amp;z=23659900&amp;tn=baiduimagedetail&amp;word=&#26469;&#22797;&#26538;&amp;in=15"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4.png"/><Relationship Id="rId2" Type="http://schemas.openxmlformats.org/officeDocument/2006/relationships/image" Target="../media/image5.GIF"/><Relationship Id="rId1" Type="http://schemas.openxmlformats.org/officeDocument/2006/relationships/slide" Target="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4.wav"/><Relationship Id="rId1" Type="http://schemas.openxmlformats.org/officeDocument/2006/relationships/audio" Target="../media/audio3.wav"/></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slide" Target="slide22.xml"/><Relationship Id="rId3" Type="http://schemas.openxmlformats.org/officeDocument/2006/relationships/image" Target="../media/image25.png"/><Relationship Id="rId2" Type="http://schemas.openxmlformats.org/officeDocument/2006/relationships/image" Target="../media/image5.GIF"/><Relationship Id="rId1" Type="http://schemas.openxmlformats.org/officeDocument/2006/relationships/slide" Target="slide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5.wav"/></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hyperlink" Target="http://www.ks5u.co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6.wav"/></Relationships>
</file>

<file path=ppt/slides/_rels/slide5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slide" Target="slide1.xml"/><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image" Target="../media/image3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image" Target="../media/image36.png"/><Relationship Id="rId1" Type="http://schemas.openxmlformats.org/officeDocument/2006/relationships/image" Target="../media/image3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image" Target="../media/image35.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image" Target="../media/image3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2.wav"/></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5.GIF"/><Relationship Id="rId4" Type="http://schemas.openxmlformats.org/officeDocument/2006/relationships/slide" Target="slide1.xml"/><Relationship Id="rId3" Type="http://schemas.openxmlformats.org/officeDocument/2006/relationships/slide" Target="slide20.xml"/><Relationship Id="rId2" Type="http://schemas.openxmlformats.org/officeDocument/2006/relationships/slide" Target="slide11.xml"/><Relationship Id="rId1" Type="http://schemas.openxmlformats.org/officeDocument/2006/relationships/slide" Target="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矩形 3073"/>
          <p:cNvSpPr/>
          <p:nvPr/>
        </p:nvSpPr>
        <p:spPr>
          <a:xfrm>
            <a:off x="0" y="260350"/>
            <a:ext cx="9144000" cy="1339850"/>
          </a:xfrm>
          <a:prstGeom prst="rect">
            <a:avLst/>
          </a:prstGeom>
          <a:noFill/>
          <a:ln w="9525">
            <a:noFill/>
          </a:ln>
        </p:spPr>
        <p:txBody>
          <a:bodyPr lIns="91428" tIns="45714" rIns="91428" bIns="45714"/>
          <a:lstStyle>
            <a:lvl1pPr marL="0" lvl="0" indent="0" algn="ctr" defTabSz="91440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fontAlgn="base"/>
            <a:r>
              <a:rPr lang="zh-CN" altLang="en-US" sz="48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专题二</a:t>
            </a:r>
            <a:br>
              <a:rPr lang="zh-CN" altLang="en-US" sz="4800" b="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rPr>
            </a:br>
            <a:r>
              <a:rPr lang="zh-CN" altLang="en-US" sz="48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近代中国维护国家主权的斗争</a:t>
            </a:r>
            <a:endParaRPr lang="zh-CN" altLang="en-US" sz="48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pic>
        <p:nvPicPr>
          <p:cNvPr id="28674" name="图片 3074" descr="《抗日游击战》作者逝世(图)"/>
          <p:cNvPicPr>
            <a:picLocks noChangeAspect="1"/>
          </p:cNvPicPr>
          <p:nvPr/>
        </p:nvPicPr>
        <p:blipFill>
          <a:blip r:embed="rId1"/>
          <a:stretch>
            <a:fillRect/>
          </a:stretch>
        </p:blipFill>
        <p:spPr>
          <a:xfrm>
            <a:off x="0" y="2060575"/>
            <a:ext cx="9144000" cy="3941763"/>
          </a:xfrm>
          <a:prstGeom prst="rect">
            <a:avLst/>
          </a:prstGeom>
          <a:noFill/>
          <a:ln w="9525">
            <a:noFill/>
          </a:ln>
        </p:spPr>
      </p:pic>
      <p:pic>
        <p:nvPicPr>
          <p:cNvPr id="28675" name="图片 3075" descr="忘记历史就是背叛"/>
          <p:cNvPicPr>
            <a:picLocks noChangeAspect="1"/>
          </p:cNvPicPr>
          <p:nvPr/>
        </p:nvPicPr>
        <p:blipFill>
          <a:blip r:embed="rId2"/>
          <a:stretch>
            <a:fillRect/>
          </a:stretch>
        </p:blipFill>
        <p:spPr>
          <a:xfrm>
            <a:off x="0" y="6021388"/>
            <a:ext cx="9144000" cy="836612"/>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noRot="1"/>
          </p:cNvSpPr>
          <p:nvPr>
            <p:ph type="title"/>
          </p:nvPr>
        </p:nvSpPr>
        <p:spPr>
          <a:xfrm>
            <a:off x="0" y="0"/>
            <a:ext cx="4500563" cy="587375"/>
          </a:xfrm>
          <a:solidFill>
            <a:srgbClr val="FFFF00">
              <a:alpha val="100000"/>
            </a:srgbClr>
          </a:solidFill>
          <a:ln w="38100">
            <a:solidFill>
              <a:schemeClr val="tx1"/>
            </a:solidFill>
            <a:miter/>
          </a:ln>
        </p:spPr>
        <p:txBody>
          <a:bodyPr vert="horz" wrap="square" lIns="91428" tIns="45714" rIns="91428" bIns="45714" anchor="ctr"/>
          <a:p>
            <a:pPr lvl="0" fontAlgn="base"/>
            <a:r>
              <a:rPr lang="zh-CN" altLang="en-US" sz="4000" b="1" strike="noStrike" noProof="1">
                <a:solidFill>
                  <a:srgbClr val="FF0000"/>
                </a:solidFill>
                <a:effectLst>
                  <a:outerShdw blurRad="38100" dist="38100" dir="2700000">
                    <a:srgbClr val="000000"/>
                  </a:outerShdw>
                </a:effectLst>
              </a:rPr>
              <a:t>西方社会的转型</a:t>
            </a:r>
            <a:endParaRPr lang="zh-CN" altLang="en-US" sz="4000" b="1" strike="noStrike" noProof="1">
              <a:solidFill>
                <a:srgbClr val="FF0000"/>
              </a:solidFill>
              <a:effectLst>
                <a:outerShdw blurRad="38100" dist="38100" dir="2700000">
                  <a:srgbClr val="000000"/>
                </a:outerShdw>
              </a:effectLst>
            </a:endParaRPr>
          </a:p>
        </p:txBody>
      </p:sp>
      <p:sp>
        <p:nvSpPr>
          <p:cNvPr id="11267" name="Rectangle 3"/>
          <p:cNvSpPr>
            <a:spLocks noGrp="1" noRot="1"/>
          </p:cNvSpPr>
          <p:nvPr>
            <p:ph type="body"/>
          </p:nvPr>
        </p:nvSpPr>
        <p:spPr>
          <a:xfrm>
            <a:off x="301625" y="836613"/>
            <a:ext cx="8540750" cy="1296987"/>
          </a:xfrm>
        </p:spPr>
        <p:txBody>
          <a:bodyPr wrap="square" lIns="91428" tIns="45714" rIns="91428" bIns="45714" anchor="t"/>
          <a:p>
            <a:pPr lvl="0" indent="-342900"/>
            <a:r>
              <a:rPr lang="en-US" altLang="zh-CN" b="1">
                <a:latin typeface="黑体" panose="02010609060101010101" pitchFamily="2" charset="-122"/>
                <a:ea typeface="黑体" panose="02010609060101010101" pitchFamily="2" charset="-122"/>
              </a:rPr>
              <a:t>1688</a:t>
            </a:r>
            <a:r>
              <a:rPr lang="zh-CN" altLang="en-US" b="1">
                <a:latin typeface="黑体" panose="02010609060101010101" pitchFamily="2" charset="-122"/>
                <a:ea typeface="黑体" panose="02010609060101010101" pitchFamily="2" charset="-122"/>
              </a:rPr>
              <a:t>年光荣革命</a:t>
            </a:r>
            <a:endParaRPr lang="zh-CN" altLang="en-US" b="1">
              <a:latin typeface="黑体" panose="02010609060101010101" pitchFamily="2" charset="-122"/>
              <a:ea typeface="黑体" panose="02010609060101010101" pitchFamily="2" charset="-122"/>
            </a:endParaRPr>
          </a:p>
          <a:p>
            <a:pPr lvl="0" indent="-342900"/>
            <a:r>
              <a:rPr lang="en-US" altLang="zh-CN" b="1">
                <a:latin typeface="黑体" panose="02010609060101010101" pitchFamily="2" charset="-122"/>
                <a:ea typeface="黑体" panose="02010609060101010101" pitchFamily="2" charset="-122"/>
              </a:rPr>
              <a:t>1689</a:t>
            </a:r>
            <a:r>
              <a:rPr lang="zh-CN" altLang="en-US" b="1">
                <a:latin typeface="黑体" panose="02010609060101010101" pitchFamily="2" charset="-122"/>
                <a:ea typeface="黑体" panose="02010609060101010101" pitchFamily="2" charset="-122"/>
              </a:rPr>
              <a:t>年</a:t>
            </a:r>
            <a:r>
              <a:rPr lang="en-US" altLang="zh-CN" b="1">
                <a:latin typeface="黑体" panose="02010609060101010101" pitchFamily="2" charset="-122"/>
                <a:ea typeface="黑体" panose="02010609060101010101" pitchFamily="2" charset="-122"/>
              </a:rPr>
              <a:t>《</a:t>
            </a:r>
            <a:r>
              <a:rPr lang="zh-CN" altLang="en-US" b="1">
                <a:latin typeface="黑体" panose="02010609060101010101" pitchFamily="2" charset="-122"/>
                <a:ea typeface="黑体" panose="02010609060101010101" pitchFamily="2" charset="-122"/>
              </a:rPr>
              <a:t>权利法案</a:t>
            </a:r>
            <a:r>
              <a:rPr lang="en-US" altLang="zh-CN" b="1">
                <a:latin typeface="黑体" panose="02010609060101010101" pitchFamily="2" charset="-122"/>
                <a:ea typeface="黑体" panose="02010609060101010101" pitchFamily="2" charset="-122"/>
              </a:rPr>
              <a:t>》</a:t>
            </a:r>
            <a:r>
              <a:rPr lang="zh-CN" altLang="en-US" b="1">
                <a:latin typeface="黑体" panose="02010609060101010101" pitchFamily="2" charset="-122"/>
                <a:ea typeface="黑体" panose="02010609060101010101" pitchFamily="2" charset="-122"/>
              </a:rPr>
              <a:t>，君主立宪制初步确立</a:t>
            </a:r>
            <a:endParaRPr lang="zh-CN" altLang="en-US" b="1">
              <a:latin typeface="黑体" panose="02010609060101010101" pitchFamily="2" charset="-122"/>
              <a:ea typeface="黑体" panose="02010609060101010101" pitchFamily="2" charset="-122"/>
            </a:endParaRPr>
          </a:p>
          <a:p>
            <a:pPr lvl="0" indent="-342900"/>
            <a:endParaRPr lang="zh-CN" altLang="en-US" b="1">
              <a:latin typeface="黑体" panose="02010609060101010101" pitchFamily="2" charset="-122"/>
              <a:ea typeface="黑体" panose="02010609060101010101" pitchFamily="2" charset="-122"/>
            </a:endParaRPr>
          </a:p>
        </p:txBody>
      </p:sp>
      <p:sp>
        <p:nvSpPr>
          <p:cNvPr id="11268" name="AutoShape 4"/>
          <p:cNvSpPr/>
          <p:nvPr/>
        </p:nvSpPr>
        <p:spPr>
          <a:xfrm>
            <a:off x="8459788" y="1412875"/>
            <a:ext cx="504825" cy="1871663"/>
          </a:xfrm>
          <a:prstGeom prst="curvedLeftArrow">
            <a:avLst>
              <a:gd name="adj1" fmla="val 74150"/>
              <a:gd name="adj2" fmla="val 148301"/>
              <a:gd name="adj3" fmla="val 33328"/>
            </a:avLst>
          </a:prstGeom>
          <a:solidFill>
            <a:schemeClr val="folHlink"/>
          </a:solidFill>
          <a:ln w="9525">
            <a:noFill/>
          </a:ln>
        </p:spPr>
        <p:txBody>
          <a:bodyPr wrap="none" lIns="91428" tIns="45714" rIns="91428" bIns="45714" anchor="ctr"/>
          <a:p>
            <a:pPr lvl="0" indent="0" algn="ctr"/>
            <a:endParaRPr lang="zh-CN" altLang="en-US" sz="4000">
              <a:solidFill>
                <a:srgbClr val="FF0000"/>
              </a:solidFill>
              <a:latin typeface="Arial" panose="020B0604020202020204" pitchFamily="34" charset="0"/>
              <a:ea typeface="宋体" panose="02010600030101010101" pitchFamily="2" charset="-122"/>
            </a:endParaRPr>
          </a:p>
        </p:txBody>
      </p:sp>
      <p:sp>
        <p:nvSpPr>
          <p:cNvPr id="11269" name="Text Box 5"/>
          <p:cNvSpPr txBox="1"/>
          <p:nvPr/>
        </p:nvSpPr>
        <p:spPr>
          <a:xfrm>
            <a:off x="0" y="2349500"/>
            <a:ext cx="7524750" cy="3113088"/>
          </a:xfrm>
          <a:prstGeom prst="rect">
            <a:avLst/>
          </a:prstGeom>
          <a:noFill/>
          <a:ln w="9525">
            <a:noFill/>
          </a:ln>
        </p:spPr>
        <p:txBody>
          <a:bodyPr lIns="91428" tIns="45714" rIns="91428" bIns="45714" anchor="t">
            <a:spAutoFit/>
          </a:bodyPr>
          <a:p>
            <a:pPr lvl="0" indent="0" algn="r">
              <a:spcBef>
                <a:spcPct val="50000"/>
              </a:spcBef>
            </a:pPr>
            <a:r>
              <a:rPr lang="en-US" altLang="zh-CN" sz="3600" b="1">
                <a:solidFill>
                  <a:srgbClr val="FF0000"/>
                </a:solidFill>
                <a:latin typeface="黑体" panose="02010609060101010101" pitchFamily="2" charset="-122"/>
                <a:ea typeface="黑体" panose="02010609060101010101" pitchFamily="2" charset="-122"/>
              </a:rPr>
              <a:t>1765</a:t>
            </a:r>
            <a:r>
              <a:rPr lang="zh-CN" altLang="en-US" sz="3600" b="1">
                <a:solidFill>
                  <a:srgbClr val="FF0000"/>
                </a:solidFill>
                <a:latin typeface="黑体" panose="02010609060101010101" pitchFamily="2" charset="-122"/>
                <a:ea typeface="黑体" panose="02010609060101010101" pitchFamily="2" charset="-122"/>
              </a:rPr>
              <a:t>年珍妮机问世，工业革命开始</a:t>
            </a:r>
            <a:endParaRPr lang="zh-CN" altLang="en-US" sz="3600" b="1">
              <a:solidFill>
                <a:srgbClr val="FF0000"/>
              </a:solidFill>
              <a:latin typeface="黑体" panose="02010609060101010101" pitchFamily="2" charset="-122"/>
              <a:ea typeface="黑体" panose="02010609060101010101" pitchFamily="2" charset="-122"/>
            </a:endParaRPr>
          </a:p>
          <a:p>
            <a:pPr lvl="0" indent="0" algn="r">
              <a:spcBef>
                <a:spcPct val="50000"/>
              </a:spcBef>
            </a:pPr>
            <a:r>
              <a:rPr lang="en-US" altLang="zh-CN" sz="3600" b="1">
                <a:solidFill>
                  <a:srgbClr val="FF0000"/>
                </a:solidFill>
                <a:latin typeface="黑体" panose="02010609060101010101" pitchFamily="2" charset="-122"/>
                <a:ea typeface="黑体" panose="02010609060101010101" pitchFamily="2" charset="-122"/>
              </a:rPr>
              <a:t>1769</a:t>
            </a:r>
            <a:r>
              <a:rPr lang="zh-CN" altLang="en-US" sz="3600" b="1">
                <a:solidFill>
                  <a:srgbClr val="FF0000"/>
                </a:solidFill>
                <a:latin typeface="黑体" panose="02010609060101010101" pitchFamily="2" charset="-122"/>
                <a:ea typeface="黑体" panose="02010609060101010101" pitchFamily="2" charset="-122"/>
              </a:rPr>
              <a:t>年瓦特改良蒸汽机</a:t>
            </a:r>
            <a:endParaRPr lang="zh-CN" altLang="en-US" sz="3600" b="1">
              <a:solidFill>
                <a:srgbClr val="FF0000"/>
              </a:solidFill>
              <a:latin typeface="黑体" panose="02010609060101010101" pitchFamily="2" charset="-122"/>
              <a:ea typeface="黑体" panose="02010609060101010101" pitchFamily="2" charset="-122"/>
            </a:endParaRPr>
          </a:p>
          <a:p>
            <a:pPr lvl="0" indent="0" algn="r">
              <a:spcBef>
                <a:spcPct val="50000"/>
              </a:spcBef>
            </a:pPr>
            <a:r>
              <a:rPr lang="en-US" altLang="zh-CN" sz="3600" b="1">
                <a:solidFill>
                  <a:srgbClr val="FF0000"/>
                </a:solidFill>
                <a:latin typeface="黑体" panose="02010609060101010101" pitchFamily="2" charset="-122"/>
                <a:ea typeface="黑体" panose="02010609060101010101" pitchFamily="2" charset="-122"/>
              </a:rPr>
              <a:t>1807</a:t>
            </a:r>
            <a:r>
              <a:rPr lang="zh-CN" altLang="en-US" sz="3600" b="1">
                <a:solidFill>
                  <a:srgbClr val="FF0000"/>
                </a:solidFill>
                <a:latin typeface="黑体" panose="02010609060101010101" pitchFamily="2" charset="-122"/>
                <a:ea typeface="黑体" panose="02010609060101010101" pitchFamily="2" charset="-122"/>
              </a:rPr>
              <a:t>年富尔顿发明汽船</a:t>
            </a:r>
            <a:endParaRPr lang="zh-CN" altLang="en-US" sz="3600" b="1">
              <a:solidFill>
                <a:srgbClr val="FF0000"/>
              </a:solidFill>
              <a:latin typeface="黑体" panose="02010609060101010101" pitchFamily="2" charset="-122"/>
              <a:ea typeface="黑体" panose="02010609060101010101" pitchFamily="2" charset="-122"/>
            </a:endParaRPr>
          </a:p>
          <a:p>
            <a:pPr lvl="0" indent="0" algn="r">
              <a:spcBef>
                <a:spcPct val="50000"/>
              </a:spcBef>
            </a:pPr>
            <a:r>
              <a:rPr lang="en-US" altLang="zh-CN" sz="3600" b="1">
                <a:solidFill>
                  <a:srgbClr val="FF0000"/>
                </a:solidFill>
                <a:latin typeface="黑体" panose="02010609060101010101" pitchFamily="2" charset="-122"/>
                <a:ea typeface="黑体" panose="02010609060101010101" pitchFamily="2" charset="-122"/>
              </a:rPr>
              <a:t>1814</a:t>
            </a:r>
            <a:r>
              <a:rPr lang="zh-CN" altLang="en-US" sz="3600" b="1">
                <a:solidFill>
                  <a:srgbClr val="FF0000"/>
                </a:solidFill>
                <a:latin typeface="黑体" panose="02010609060101010101" pitchFamily="2" charset="-122"/>
                <a:ea typeface="黑体" panose="02010609060101010101" pitchFamily="2" charset="-122"/>
              </a:rPr>
              <a:t>年史蒂芬逊发明蒸汽机车</a:t>
            </a:r>
            <a:endParaRPr lang="zh-CN" altLang="en-US" sz="3600" b="1">
              <a:solidFill>
                <a:srgbClr val="FF0000"/>
              </a:solidFill>
              <a:latin typeface="黑体" panose="02010609060101010101" pitchFamily="2" charset="-122"/>
              <a:ea typeface="黑体" panose="02010609060101010101" pitchFamily="2" charset="-122"/>
            </a:endParaRPr>
          </a:p>
        </p:txBody>
      </p:sp>
      <p:sp>
        <p:nvSpPr>
          <p:cNvPr id="11270" name="Text Box 6"/>
          <p:cNvSpPr txBox="1"/>
          <p:nvPr/>
        </p:nvSpPr>
        <p:spPr>
          <a:xfrm>
            <a:off x="323850" y="5546725"/>
            <a:ext cx="6697663" cy="1066800"/>
          </a:xfrm>
          <a:prstGeom prst="rect">
            <a:avLst/>
          </a:prstGeom>
          <a:noFill/>
          <a:ln w="9525">
            <a:noFill/>
          </a:ln>
        </p:spPr>
        <p:txBody>
          <a:bodyPr lIns="91428" tIns="45714" rIns="91428" bIns="45714" anchor="t">
            <a:spAutoFit/>
          </a:bodyPr>
          <a:p>
            <a:pPr lvl="0" indent="0" algn="ctr">
              <a:spcBef>
                <a:spcPct val="50000"/>
              </a:spcBef>
            </a:pPr>
            <a:r>
              <a:rPr lang="en-US" altLang="zh-CN" sz="3200" b="1">
                <a:latin typeface="黑体" panose="02010609060101010101" pitchFamily="2" charset="-122"/>
                <a:ea typeface="黑体" panose="02010609060101010101" pitchFamily="2" charset="-122"/>
              </a:rPr>
              <a:t>1776</a:t>
            </a:r>
            <a:r>
              <a:rPr lang="zh-CN" altLang="en-US" sz="3200" b="1">
                <a:latin typeface="黑体" panose="02010609060101010101" pitchFamily="2" charset="-122"/>
                <a:ea typeface="黑体" panose="02010609060101010101" pitchFamily="2" charset="-122"/>
              </a:rPr>
              <a:t>年</a:t>
            </a:r>
            <a:r>
              <a:rPr lang="en-US" altLang="zh-CN" sz="3200" b="1">
                <a:latin typeface="黑体" panose="02010609060101010101" pitchFamily="2" charset="-122"/>
                <a:ea typeface="黑体" panose="02010609060101010101" pitchFamily="2" charset="-122"/>
              </a:rPr>
              <a:t>《</a:t>
            </a:r>
            <a:r>
              <a:rPr lang="zh-CN" altLang="en-US" sz="3200" b="1">
                <a:latin typeface="黑体" panose="02010609060101010101" pitchFamily="2" charset="-122"/>
                <a:ea typeface="黑体" panose="02010609060101010101" pitchFamily="2" charset="-122"/>
              </a:rPr>
              <a:t>国富论</a:t>
            </a:r>
            <a:r>
              <a:rPr lang="en-US" altLang="zh-CN" sz="3200" b="1">
                <a:latin typeface="黑体" panose="02010609060101010101" pitchFamily="2" charset="-122"/>
                <a:ea typeface="黑体" panose="02010609060101010101" pitchFamily="2" charset="-122"/>
              </a:rPr>
              <a:t>》</a:t>
            </a:r>
            <a:r>
              <a:rPr lang="zh-CN" altLang="en-US" sz="3200" b="1">
                <a:latin typeface="黑体" panose="02010609060101010101" pitchFamily="2" charset="-122"/>
                <a:ea typeface="黑体" panose="02010609060101010101" pitchFamily="2" charset="-122"/>
              </a:rPr>
              <a:t>发表，英国制定自由资本主义政策</a:t>
            </a:r>
            <a:endParaRPr lang="zh-CN" altLang="en-US" sz="3200" b="1">
              <a:latin typeface="黑体" panose="02010609060101010101" pitchFamily="2" charset="-122"/>
              <a:ea typeface="黑体" panose="02010609060101010101" pitchFamily="2" charset="-122"/>
            </a:endParaRPr>
          </a:p>
        </p:txBody>
      </p:sp>
      <p:sp>
        <p:nvSpPr>
          <p:cNvPr id="11271" name="Text Box 8"/>
          <p:cNvSpPr txBox="1"/>
          <p:nvPr/>
        </p:nvSpPr>
        <p:spPr>
          <a:xfrm>
            <a:off x="8324850" y="3213100"/>
            <a:ext cx="819150" cy="2449513"/>
          </a:xfrm>
          <a:prstGeom prst="rect">
            <a:avLst/>
          </a:prstGeom>
          <a:solidFill>
            <a:srgbClr val="FFFF00"/>
          </a:solidFill>
          <a:ln w="25400" cap="flat" cmpd="sng">
            <a:solidFill>
              <a:srgbClr val="0000FF"/>
            </a:solidFill>
            <a:prstDash val="solid"/>
            <a:miter/>
            <a:headEnd type="none" w="med" len="med"/>
            <a:tailEnd type="none" w="med" len="med"/>
          </a:ln>
        </p:spPr>
        <p:txBody>
          <a:bodyPr vert="eaVert" lIns="91428" tIns="45714" rIns="91428" bIns="45714" anchor="t">
            <a:spAutoFit/>
          </a:bodyPr>
          <a:p>
            <a:pPr lvl="0" indent="0" algn="ctr">
              <a:spcBef>
                <a:spcPct val="50000"/>
              </a:spcBef>
            </a:pPr>
            <a:r>
              <a:rPr lang="zh-CN" altLang="en-US" sz="4000" b="1">
                <a:solidFill>
                  <a:srgbClr val="FF0000"/>
                </a:solidFill>
                <a:latin typeface="隶书" pitchFamily="1" charset="-122"/>
                <a:ea typeface="隶书" pitchFamily="1" charset="-122"/>
              </a:rPr>
              <a:t>世界 工厂</a:t>
            </a:r>
            <a:endParaRPr lang="zh-CN" altLang="en-US" sz="4000" b="1">
              <a:solidFill>
                <a:srgbClr val="FF0000"/>
              </a:solidFill>
              <a:latin typeface="隶书" pitchFamily="1" charset="-122"/>
              <a:ea typeface="隶书" pitchFamily="1" charset="-122"/>
            </a:endParaRPr>
          </a:p>
        </p:txBody>
      </p:sp>
      <p:sp>
        <p:nvSpPr>
          <p:cNvPr id="11272" name="AutoShape 9"/>
          <p:cNvSpPr/>
          <p:nvPr/>
        </p:nvSpPr>
        <p:spPr>
          <a:xfrm>
            <a:off x="6948488" y="6165850"/>
            <a:ext cx="1439862" cy="288925"/>
          </a:xfrm>
          <a:prstGeom prst="curvedUpArrow">
            <a:avLst>
              <a:gd name="adj1" fmla="val 99670"/>
              <a:gd name="adj2" fmla="val 199340"/>
              <a:gd name="adj3" fmla="val 33328"/>
            </a:avLst>
          </a:prstGeom>
          <a:solidFill>
            <a:schemeClr val="hlink"/>
          </a:solidFill>
          <a:ln w="9525">
            <a:noFill/>
          </a:ln>
        </p:spPr>
        <p:txBody>
          <a:bodyPr wrap="none" lIns="91428" tIns="45714" rIns="91428" bIns="45714" anchor="ctr"/>
          <a:p>
            <a:pPr lvl="0" indent="0" algn="ctr"/>
            <a:endParaRPr lang="zh-CN" altLang="en-US" sz="4000">
              <a:solidFill>
                <a:srgbClr val="FF0000"/>
              </a:solidFill>
              <a:latin typeface="Arial" panose="020B0604020202020204" pitchFamily="34" charset="0"/>
              <a:ea typeface="宋体" panose="02010600030101010101" pitchFamily="2" charset="-122"/>
            </a:endParaRPr>
          </a:p>
        </p:txBody>
      </p:sp>
      <p:sp>
        <p:nvSpPr>
          <p:cNvPr id="11273" name="AutoShape 10"/>
          <p:cNvSpPr/>
          <p:nvPr/>
        </p:nvSpPr>
        <p:spPr>
          <a:xfrm>
            <a:off x="7596188" y="3933825"/>
            <a:ext cx="719137" cy="504825"/>
          </a:xfrm>
          <a:prstGeom prst="rightArrow">
            <a:avLst>
              <a:gd name="adj1" fmla="val 50000"/>
              <a:gd name="adj2" fmla="val 35606"/>
            </a:avLst>
          </a:prstGeom>
          <a:solidFill>
            <a:schemeClr val="hlink"/>
          </a:solidFill>
          <a:ln w="9525">
            <a:noFill/>
          </a:ln>
        </p:spPr>
        <p:txBody>
          <a:bodyPr wrap="none" lIns="91428" tIns="45714" rIns="91428" bIns="45714" anchor="ctr"/>
          <a:p>
            <a:pPr lvl="0" indent="0" algn="ctr"/>
            <a:endParaRPr lang="zh-CN" altLang="en-US" sz="400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267">
                                            <p:txEl>
                                              <p:charRg st="0" end="10"/>
                                            </p:txEl>
                                          </p:spTgt>
                                        </p:tgtEl>
                                        <p:attrNameLst>
                                          <p:attrName>style.visibility</p:attrName>
                                        </p:attrNameLst>
                                      </p:cBhvr>
                                      <p:to>
                                        <p:strVal val="visible"/>
                                      </p:to>
                                    </p:set>
                                    <p:animEffect transition="in" filter="slide(fromBottom)">
                                      <p:cBhvr>
                                        <p:cTn id="7" dur="500"/>
                                        <p:tgtEl>
                                          <p:spTgt spid="11267">
                                            <p:txEl>
                                              <p:charRg st="0" end="1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11267">
                                            <p:txEl>
                                              <p:charRg st="10" end="32"/>
                                            </p:txEl>
                                          </p:spTgt>
                                        </p:tgtEl>
                                        <p:attrNameLst>
                                          <p:attrName>style.visibility</p:attrName>
                                        </p:attrNameLst>
                                      </p:cBhvr>
                                      <p:to>
                                        <p:strVal val="visible"/>
                                      </p:to>
                                    </p:set>
                                    <p:animEffect transition="in" filter="slide(fromBottom)">
                                      <p:cBhvr>
                                        <p:cTn id="10" dur="500"/>
                                        <p:tgtEl>
                                          <p:spTgt spid="11267">
                                            <p:txEl>
                                              <p:charRg st="10" end="32"/>
                                            </p:txEl>
                                          </p:spTgt>
                                        </p:tgtEl>
                                      </p:cBhvr>
                                    </p:animEffect>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11268"/>
                                        </p:tgtEl>
                                        <p:attrNameLst>
                                          <p:attrName>style.visibility</p:attrName>
                                        </p:attrNameLst>
                                      </p:cBhvr>
                                      <p:to>
                                        <p:strVal val="visible"/>
                                      </p:to>
                                    </p:set>
                                    <p:anim calcmode="lin" valueType="num">
                                      <p:cBhvr additive="base">
                                        <p:cTn id="14" dur="500" fill="hold"/>
                                        <p:tgtEl>
                                          <p:spTgt spid="11268"/>
                                        </p:tgtEl>
                                        <p:attrNameLst>
                                          <p:attrName>ppt_x</p:attrName>
                                        </p:attrNameLst>
                                      </p:cBhvr>
                                      <p:tavLst>
                                        <p:tav tm="0">
                                          <p:val>
                                            <p:strVal val="1+#ppt_w/2"/>
                                          </p:val>
                                        </p:tav>
                                        <p:tav tm="100000">
                                          <p:val>
                                            <p:strVal val="#ppt_x"/>
                                          </p:val>
                                        </p:tav>
                                      </p:tavLst>
                                    </p:anim>
                                    <p:anim calcmode="lin" valueType="num">
                                      <p:cBhvr additive="base">
                                        <p:cTn id="15"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1269">
                                            <p:txEl>
                                              <p:charRg st="0" end="18"/>
                                            </p:txEl>
                                          </p:spTgt>
                                        </p:tgtEl>
                                        <p:attrNameLst>
                                          <p:attrName>style.visibility</p:attrName>
                                        </p:attrNameLst>
                                      </p:cBhvr>
                                      <p:to>
                                        <p:strVal val="visible"/>
                                      </p:to>
                                    </p:set>
                                    <p:animEffect transition="in" filter="checkerboard(across)">
                                      <p:cBhvr>
                                        <p:cTn id="20" dur="500"/>
                                        <p:tgtEl>
                                          <p:spTgt spid="11269">
                                            <p:txEl>
                                              <p:charRg st="0" end="18"/>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11269">
                                            <p:txEl>
                                              <p:charRg st="18" end="31"/>
                                            </p:txEl>
                                          </p:spTgt>
                                        </p:tgtEl>
                                        <p:attrNameLst>
                                          <p:attrName>style.visibility</p:attrName>
                                        </p:attrNameLst>
                                      </p:cBhvr>
                                      <p:to>
                                        <p:strVal val="visible"/>
                                      </p:to>
                                    </p:set>
                                    <p:animEffect transition="in" filter="checkerboard(across)">
                                      <p:cBhvr>
                                        <p:cTn id="23" dur="500"/>
                                        <p:tgtEl>
                                          <p:spTgt spid="11269">
                                            <p:txEl>
                                              <p:charRg st="18" end="31"/>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11269">
                                            <p:txEl>
                                              <p:charRg st="31" end="44"/>
                                            </p:txEl>
                                          </p:spTgt>
                                        </p:tgtEl>
                                        <p:attrNameLst>
                                          <p:attrName>style.visibility</p:attrName>
                                        </p:attrNameLst>
                                      </p:cBhvr>
                                      <p:to>
                                        <p:strVal val="visible"/>
                                      </p:to>
                                    </p:set>
                                    <p:animEffect transition="in" filter="checkerboard(across)">
                                      <p:cBhvr>
                                        <p:cTn id="26" dur="500"/>
                                        <p:tgtEl>
                                          <p:spTgt spid="11269">
                                            <p:txEl>
                                              <p:charRg st="31" end="44"/>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11269">
                                            <p:txEl>
                                              <p:charRg st="44" end="60"/>
                                            </p:txEl>
                                          </p:spTgt>
                                        </p:tgtEl>
                                        <p:attrNameLst>
                                          <p:attrName>style.visibility</p:attrName>
                                        </p:attrNameLst>
                                      </p:cBhvr>
                                      <p:to>
                                        <p:strVal val="visible"/>
                                      </p:to>
                                    </p:set>
                                    <p:animEffect transition="in" filter="checkerboard(across)">
                                      <p:cBhvr>
                                        <p:cTn id="29" dur="500"/>
                                        <p:tgtEl>
                                          <p:spTgt spid="11269">
                                            <p:txEl>
                                              <p:charRg st="44" end="6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270"/>
                                        </p:tgtEl>
                                        <p:attrNameLst>
                                          <p:attrName>style.visibility</p:attrName>
                                        </p:attrNameLst>
                                      </p:cBhvr>
                                      <p:to>
                                        <p:strVal val="visible"/>
                                      </p:to>
                                    </p:set>
                                    <p:anim calcmode="lin" valueType="num">
                                      <p:cBhvr additive="base">
                                        <p:cTn id="34" dur="500" fill="hold"/>
                                        <p:tgtEl>
                                          <p:spTgt spid="11270"/>
                                        </p:tgtEl>
                                        <p:attrNameLst>
                                          <p:attrName>ppt_x</p:attrName>
                                        </p:attrNameLst>
                                      </p:cBhvr>
                                      <p:tavLst>
                                        <p:tav tm="0">
                                          <p:val>
                                            <p:strVal val="#ppt_x"/>
                                          </p:val>
                                        </p:tav>
                                        <p:tav tm="100000">
                                          <p:val>
                                            <p:strVal val="#ppt_x"/>
                                          </p:val>
                                        </p:tav>
                                      </p:tavLst>
                                    </p:anim>
                                    <p:anim calcmode="lin" valueType="num">
                                      <p:cBhvr additive="base">
                                        <p:cTn id="35"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1273"/>
                                        </p:tgtEl>
                                        <p:attrNameLst>
                                          <p:attrName>style.visibility</p:attrName>
                                        </p:attrNameLst>
                                      </p:cBhvr>
                                      <p:to>
                                        <p:strVal val="visible"/>
                                      </p:to>
                                    </p:set>
                                    <p:anim calcmode="lin" valueType="num">
                                      <p:cBhvr additive="base">
                                        <p:cTn id="40" dur="500" fill="hold"/>
                                        <p:tgtEl>
                                          <p:spTgt spid="11273"/>
                                        </p:tgtEl>
                                        <p:attrNameLst>
                                          <p:attrName>ppt_x</p:attrName>
                                        </p:attrNameLst>
                                      </p:cBhvr>
                                      <p:tavLst>
                                        <p:tav tm="0">
                                          <p:val>
                                            <p:strVal val="0-#ppt_w/2"/>
                                          </p:val>
                                        </p:tav>
                                        <p:tav tm="100000">
                                          <p:val>
                                            <p:strVal val="#ppt_x"/>
                                          </p:val>
                                        </p:tav>
                                      </p:tavLst>
                                    </p:anim>
                                    <p:anim calcmode="lin" valueType="num">
                                      <p:cBhvr additive="base">
                                        <p:cTn id="41"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1272"/>
                                        </p:tgtEl>
                                        <p:attrNameLst>
                                          <p:attrName>style.visibility</p:attrName>
                                        </p:attrNameLst>
                                      </p:cBhvr>
                                      <p:to>
                                        <p:strVal val="visible"/>
                                      </p:to>
                                    </p:set>
                                    <p:anim calcmode="lin" valueType="num">
                                      <p:cBhvr additive="base">
                                        <p:cTn id="46" dur="500" fill="hold"/>
                                        <p:tgtEl>
                                          <p:spTgt spid="11272"/>
                                        </p:tgtEl>
                                        <p:attrNameLst>
                                          <p:attrName>ppt_x</p:attrName>
                                        </p:attrNameLst>
                                      </p:cBhvr>
                                      <p:tavLst>
                                        <p:tav tm="0">
                                          <p:val>
                                            <p:strVal val="0-#ppt_w/2"/>
                                          </p:val>
                                        </p:tav>
                                        <p:tav tm="100000">
                                          <p:val>
                                            <p:strVal val="#ppt_x"/>
                                          </p:val>
                                        </p:tav>
                                      </p:tavLst>
                                    </p:anim>
                                    <p:anim calcmode="lin" valueType="num">
                                      <p:cBhvr additive="base">
                                        <p:cTn id="47" dur="500" fill="hold"/>
                                        <p:tgtEl>
                                          <p:spTgt spid="11272"/>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11271"/>
                                        </p:tgtEl>
                                        <p:attrNameLst>
                                          <p:attrName>style.visibility</p:attrName>
                                        </p:attrNameLst>
                                      </p:cBhvr>
                                      <p:to>
                                        <p:strVal val="visible"/>
                                      </p:to>
                                    </p:set>
                                    <p:anim calcmode="lin" valueType="num">
                                      <p:cBhvr additive="base">
                                        <p:cTn id="52" dur="500" fill="hold"/>
                                        <p:tgtEl>
                                          <p:spTgt spid="11271"/>
                                        </p:tgtEl>
                                        <p:attrNameLst>
                                          <p:attrName>ppt_x</p:attrName>
                                        </p:attrNameLst>
                                      </p:cBhvr>
                                      <p:tavLst>
                                        <p:tav tm="0">
                                          <p:val>
                                            <p:strVal val="1+#ppt_w/2"/>
                                          </p:val>
                                        </p:tav>
                                        <p:tav tm="100000">
                                          <p:val>
                                            <p:strVal val="#ppt_x"/>
                                          </p:val>
                                        </p:tav>
                                      </p:tavLst>
                                    </p:anim>
                                    <p:anim calcmode="lin" valueType="num">
                                      <p:cBhvr additive="base">
                                        <p:cTn id="53" dur="500" fill="hold"/>
                                        <p:tgtEl>
                                          <p:spTgt spid="112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70" grpId="0"/>
      <p:bldP spid="11271" grpId="0" animBg="1"/>
      <p:bldP spid="11272" grpId="0" animBg="1"/>
      <p:bldP spid="112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3" name="图片 12289" descr="纺织"/>
          <p:cNvPicPr>
            <a:picLocks noChangeAspect="1"/>
          </p:cNvPicPr>
          <p:nvPr/>
        </p:nvPicPr>
        <p:blipFill>
          <a:blip r:embed="rId1"/>
          <a:stretch>
            <a:fillRect/>
          </a:stretch>
        </p:blipFill>
        <p:spPr>
          <a:xfrm>
            <a:off x="5334000" y="1312863"/>
            <a:ext cx="3121025" cy="2344737"/>
          </a:xfrm>
          <a:prstGeom prst="rect">
            <a:avLst/>
          </a:prstGeom>
          <a:noFill/>
          <a:ln w="28575" cap="flat" cmpd="sng">
            <a:solidFill>
              <a:schemeClr val="tx1"/>
            </a:solidFill>
            <a:prstDash val="solid"/>
            <a:miter/>
            <a:headEnd type="none" w="med" len="med"/>
            <a:tailEnd type="none" w="med" len="med"/>
          </a:ln>
        </p:spPr>
      </p:pic>
      <p:pic>
        <p:nvPicPr>
          <p:cNvPr id="38914" name="图片 12290" descr="耕种1"/>
          <p:cNvPicPr>
            <a:picLocks noChangeAspect="1"/>
          </p:cNvPicPr>
          <p:nvPr/>
        </p:nvPicPr>
        <p:blipFill>
          <a:blip r:embed="rId2"/>
          <a:stretch>
            <a:fillRect/>
          </a:stretch>
        </p:blipFill>
        <p:spPr>
          <a:xfrm>
            <a:off x="5334000" y="4008438"/>
            <a:ext cx="3124200" cy="2087562"/>
          </a:xfrm>
          <a:prstGeom prst="rect">
            <a:avLst/>
          </a:prstGeom>
          <a:noFill/>
          <a:ln w="28575" cap="flat" cmpd="sng">
            <a:solidFill>
              <a:schemeClr val="tx1"/>
            </a:solidFill>
            <a:prstDash val="solid"/>
            <a:miter/>
            <a:headEnd type="none" w="med" len="med"/>
            <a:tailEnd type="none" w="med" len="med"/>
          </a:ln>
        </p:spPr>
      </p:pic>
      <p:pic>
        <p:nvPicPr>
          <p:cNvPr id="38915" name="图片 12291" descr="织布机"/>
          <p:cNvPicPr>
            <a:picLocks noChangeAspect="1"/>
          </p:cNvPicPr>
          <p:nvPr/>
        </p:nvPicPr>
        <p:blipFill>
          <a:blip r:embed="rId3">
            <a:lum bright="6000" contrast="24000"/>
          </a:blip>
          <a:stretch>
            <a:fillRect/>
          </a:stretch>
        </p:blipFill>
        <p:spPr>
          <a:xfrm>
            <a:off x="900113" y="1319213"/>
            <a:ext cx="3062287" cy="2338387"/>
          </a:xfrm>
          <a:prstGeom prst="rect">
            <a:avLst/>
          </a:prstGeom>
          <a:noFill/>
          <a:ln w="28575" cap="flat" cmpd="sng">
            <a:solidFill>
              <a:schemeClr val="tx1"/>
            </a:solidFill>
            <a:prstDash val="solid"/>
            <a:miter/>
            <a:headEnd type="none" w="med" len="med"/>
            <a:tailEnd type="none" w="med" len="med"/>
          </a:ln>
        </p:spPr>
      </p:pic>
      <p:pic>
        <p:nvPicPr>
          <p:cNvPr id="38916" name="图片 12292" descr="牛耕"/>
          <p:cNvPicPr>
            <a:picLocks noChangeAspect="1"/>
          </p:cNvPicPr>
          <p:nvPr/>
        </p:nvPicPr>
        <p:blipFill>
          <a:blip r:embed="rId4"/>
          <a:stretch>
            <a:fillRect/>
          </a:stretch>
        </p:blipFill>
        <p:spPr>
          <a:xfrm>
            <a:off x="882650" y="3962400"/>
            <a:ext cx="3079750" cy="2171700"/>
          </a:xfrm>
          <a:prstGeom prst="rect">
            <a:avLst/>
          </a:prstGeom>
          <a:noFill/>
          <a:ln w="28575" cap="flat" cmpd="sng">
            <a:solidFill>
              <a:schemeClr val="tx1"/>
            </a:solidFill>
            <a:prstDash val="solid"/>
            <a:miter/>
            <a:headEnd type="none" w="med" len="med"/>
            <a:tailEnd type="none" w="med" len="med"/>
          </a:ln>
        </p:spPr>
      </p:pic>
      <p:sp>
        <p:nvSpPr>
          <p:cNvPr id="38917" name="文本框 12293"/>
          <p:cNvSpPr txBox="1"/>
          <p:nvPr/>
        </p:nvSpPr>
        <p:spPr>
          <a:xfrm>
            <a:off x="1524000" y="700088"/>
            <a:ext cx="1447800" cy="519112"/>
          </a:xfrm>
          <a:prstGeom prst="rect">
            <a:avLst/>
          </a:prstGeom>
          <a:solidFill>
            <a:srgbClr val="FFFF00"/>
          </a:solidFill>
          <a:ln w="9525">
            <a:noFill/>
          </a:ln>
        </p:spPr>
        <p:txBody>
          <a:bodyPr lIns="91428" tIns="45714" rIns="91428" bIns="45714" anchor="t">
            <a:spAutoFit/>
          </a:bodyPr>
          <a:p>
            <a:pPr lvl="0" indent="0" algn="ctr">
              <a:spcBef>
                <a:spcPct val="50000"/>
              </a:spcBef>
            </a:pPr>
            <a:r>
              <a:rPr lang="zh-CN" altLang="en-US" sz="2800" b="1">
                <a:solidFill>
                  <a:srgbClr val="FF3300"/>
                </a:solidFill>
                <a:latin typeface="华文中宋" pitchFamily="2" charset="-122"/>
                <a:ea typeface="华文中宋" pitchFamily="2" charset="-122"/>
              </a:rPr>
              <a:t>中国</a:t>
            </a:r>
            <a:endParaRPr lang="zh-CN" altLang="en-US" sz="2800" b="1">
              <a:solidFill>
                <a:srgbClr val="FF3300"/>
              </a:solidFill>
              <a:latin typeface="华文中宋" pitchFamily="2" charset="-122"/>
              <a:ea typeface="华文中宋" pitchFamily="2" charset="-122"/>
            </a:endParaRPr>
          </a:p>
        </p:txBody>
      </p:sp>
      <p:sp>
        <p:nvSpPr>
          <p:cNvPr id="38918" name="文本框 12294"/>
          <p:cNvSpPr txBox="1"/>
          <p:nvPr/>
        </p:nvSpPr>
        <p:spPr>
          <a:xfrm>
            <a:off x="6477000" y="685800"/>
            <a:ext cx="914400" cy="519113"/>
          </a:xfrm>
          <a:prstGeom prst="rect">
            <a:avLst/>
          </a:prstGeom>
          <a:solidFill>
            <a:srgbClr val="FFFF00"/>
          </a:solidFill>
          <a:ln w="9525">
            <a:noFill/>
          </a:ln>
        </p:spPr>
        <p:txBody>
          <a:bodyPr lIns="91428" tIns="45714" rIns="91428" bIns="45714" anchor="t">
            <a:spAutoFit/>
          </a:bodyPr>
          <a:p>
            <a:pPr lvl="0" indent="0" algn="ctr">
              <a:spcBef>
                <a:spcPct val="50000"/>
              </a:spcBef>
            </a:pPr>
            <a:r>
              <a:rPr lang="zh-CN" altLang="en-US" sz="2800" b="1">
                <a:solidFill>
                  <a:srgbClr val="FF3300"/>
                </a:solidFill>
                <a:latin typeface="华文中宋" pitchFamily="2" charset="-122"/>
                <a:ea typeface="华文中宋" pitchFamily="2" charset="-122"/>
              </a:rPr>
              <a:t>英国</a:t>
            </a:r>
            <a:endParaRPr lang="zh-CN" altLang="en-US" sz="2800" b="1">
              <a:solidFill>
                <a:srgbClr val="FF3300"/>
              </a:solidFill>
              <a:latin typeface="华文中宋" pitchFamily="2" charset="-122"/>
              <a:ea typeface="华文中宋" pitchFamily="2" charset="-122"/>
            </a:endParaRPr>
          </a:p>
        </p:txBody>
      </p:sp>
      <p:sp>
        <p:nvSpPr>
          <p:cNvPr id="38919" name="文本框 12295"/>
          <p:cNvSpPr txBox="1"/>
          <p:nvPr/>
        </p:nvSpPr>
        <p:spPr>
          <a:xfrm>
            <a:off x="2514600" y="60325"/>
            <a:ext cx="4375150" cy="549275"/>
          </a:xfrm>
          <a:prstGeom prst="rect">
            <a:avLst/>
          </a:prstGeom>
          <a:solidFill>
            <a:srgbClr val="FFFF99"/>
          </a:solidFill>
          <a:ln w="9525">
            <a:noFill/>
          </a:ln>
        </p:spPr>
        <p:txBody>
          <a:bodyPr wrap="none" lIns="91428" tIns="45714" rIns="91428" bIns="45714" anchor="t">
            <a:spAutoFit/>
          </a:bodyPr>
          <a:p>
            <a:pPr lvl="0" indent="0"/>
            <a:r>
              <a:rPr lang="zh-CN" altLang="en-US" sz="3000">
                <a:latin typeface="Arial" panose="020B0604020202020204" pitchFamily="34" charset="0"/>
                <a:ea typeface="黑体" panose="02010609060101010101" pitchFamily="2" charset="-122"/>
              </a:rPr>
              <a:t>鸦片战争前的中国和英国</a:t>
            </a:r>
            <a:endParaRPr lang="zh-CN" altLang="en-US" sz="3000">
              <a:latin typeface="Arial" panose="020B0604020202020204" pitchFamily="34" charset="0"/>
              <a:ea typeface="黑体" panose="02010609060101010101" pitchFamily="2" charset="-122"/>
            </a:endParaRPr>
          </a:p>
        </p:txBody>
      </p:sp>
      <p:sp>
        <p:nvSpPr>
          <p:cNvPr id="38920" name="文本框 12296"/>
          <p:cNvSpPr txBox="1"/>
          <p:nvPr/>
        </p:nvSpPr>
        <p:spPr>
          <a:xfrm>
            <a:off x="4038600" y="2362200"/>
            <a:ext cx="1447800" cy="519113"/>
          </a:xfrm>
          <a:prstGeom prst="rect">
            <a:avLst/>
          </a:prstGeom>
          <a:noFill/>
          <a:ln w="9525">
            <a:noFill/>
          </a:ln>
        </p:spPr>
        <p:txBody>
          <a:bodyPr lIns="91428" tIns="45714" rIns="91428" bIns="45714" anchor="t">
            <a:spAutoFit/>
          </a:bodyPr>
          <a:p>
            <a:pPr lvl="0" indent="0" algn="ctr">
              <a:spcBef>
                <a:spcPct val="50000"/>
              </a:spcBef>
            </a:pPr>
            <a:r>
              <a:rPr lang="zh-CN" altLang="en-US" sz="2800" b="1">
                <a:solidFill>
                  <a:srgbClr val="FF3300"/>
                </a:solidFill>
                <a:latin typeface="华文中宋" pitchFamily="2" charset="-122"/>
                <a:ea typeface="华文中宋" pitchFamily="2" charset="-122"/>
              </a:rPr>
              <a:t>工业</a:t>
            </a:r>
            <a:endParaRPr lang="zh-CN" altLang="en-US" sz="2800" b="1">
              <a:solidFill>
                <a:srgbClr val="FF3300"/>
              </a:solidFill>
              <a:latin typeface="华文中宋" pitchFamily="2" charset="-122"/>
              <a:ea typeface="华文中宋" pitchFamily="2" charset="-122"/>
            </a:endParaRPr>
          </a:p>
        </p:txBody>
      </p:sp>
      <p:sp>
        <p:nvSpPr>
          <p:cNvPr id="38921" name="文本框 12297"/>
          <p:cNvSpPr txBox="1"/>
          <p:nvPr/>
        </p:nvSpPr>
        <p:spPr>
          <a:xfrm>
            <a:off x="3962400" y="4648200"/>
            <a:ext cx="1447800" cy="519113"/>
          </a:xfrm>
          <a:prstGeom prst="rect">
            <a:avLst/>
          </a:prstGeom>
          <a:noFill/>
          <a:ln w="9525">
            <a:noFill/>
          </a:ln>
        </p:spPr>
        <p:txBody>
          <a:bodyPr lIns="91428" tIns="45714" rIns="91428" bIns="45714" anchor="t">
            <a:spAutoFit/>
          </a:bodyPr>
          <a:p>
            <a:pPr lvl="0" indent="0" algn="ctr">
              <a:spcBef>
                <a:spcPct val="50000"/>
              </a:spcBef>
            </a:pPr>
            <a:r>
              <a:rPr lang="zh-CN" altLang="en-US" sz="2800" b="1">
                <a:solidFill>
                  <a:srgbClr val="FF3300"/>
                </a:solidFill>
                <a:latin typeface="华文中宋" pitchFamily="2" charset="-122"/>
                <a:ea typeface="华文中宋" pitchFamily="2" charset="-122"/>
              </a:rPr>
              <a:t>农业</a:t>
            </a:r>
            <a:endParaRPr lang="zh-CN" altLang="en-US" sz="2800" b="1">
              <a:solidFill>
                <a:srgbClr val="FF3300"/>
              </a:solidFill>
              <a:latin typeface="华文中宋" pitchFamily="2" charset="-122"/>
              <a:ea typeface="华文中宋" pitchFamily="2"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7" name="图片 13313" descr="u=787347471,3453674683&amp;gp=0">
            <a:hlinkClick r:id="rId1"/>
          </p:cNvPr>
          <p:cNvPicPr>
            <a:picLocks noChangeAspect="1"/>
          </p:cNvPicPr>
          <p:nvPr/>
        </p:nvPicPr>
        <p:blipFill>
          <a:blip r:embed="rId2"/>
          <a:stretch>
            <a:fillRect/>
          </a:stretch>
        </p:blipFill>
        <p:spPr>
          <a:xfrm>
            <a:off x="5105400" y="846138"/>
            <a:ext cx="3505200" cy="2430462"/>
          </a:xfrm>
          <a:prstGeom prst="rect">
            <a:avLst/>
          </a:prstGeom>
          <a:noFill/>
          <a:ln w="9525" cap="flat" cmpd="sng">
            <a:solidFill>
              <a:schemeClr val="tx1"/>
            </a:solidFill>
            <a:prstDash val="solid"/>
            <a:miter/>
            <a:headEnd type="none" w="med" len="med"/>
            <a:tailEnd type="none" w="med" len="med"/>
          </a:ln>
        </p:spPr>
      </p:pic>
      <p:pic>
        <p:nvPicPr>
          <p:cNvPr id="39938" name="图片 13314" descr="u=2623443648,1358640206&amp;gp=0">
            <a:hlinkClick r:id="rId3"/>
          </p:cNvPr>
          <p:cNvPicPr>
            <a:picLocks noChangeAspect="1"/>
          </p:cNvPicPr>
          <p:nvPr/>
        </p:nvPicPr>
        <p:blipFill>
          <a:blip r:embed="rId4"/>
          <a:stretch>
            <a:fillRect/>
          </a:stretch>
        </p:blipFill>
        <p:spPr>
          <a:xfrm>
            <a:off x="914400" y="862013"/>
            <a:ext cx="3276600" cy="2414587"/>
          </a:xfrm>
          <a:prstGeom prst="rect">
            <a:avLst/>
          </a:prstGeom>
          <a:noFill/>
          <a:ln w="9525" cap="flat" cmpd="sng">
            <a:solidFill>
              <a:schemeClr val="tx1"/>
            </a:solidFill>
            <a:prstDash val="solid"/>
            <a:miter/>
            <a:headEnd type="none" w="med" len="med"/>
            <a:tailEnd type="none" w="med" len="med"/>
          </a:ln>
        </p:spPr>
      </p:pic>
      <p:pic>
        <p:nvPicPr>
          <p:cNvPr id="39939" name="图片 13315" descr="u=1204016414,1677219513&amp;gp=0">
            <a:hlinkClick r:id="rId5"/>
          </p:cNvPr>
          <p:cNvPicPr>
            <a:picLocks noChangeAspect="1"/>
          </p:cNvPicPr>
          <p:nvPr/>
        </p:nvPicPr>
        <p:blipFill>
          <a:blip r:embed="rId6"/>
          <a:stretch>
            <a:fillRect/>
          </a:stretch>
        </p:blipFill>
        <p:spPr>
          <a:xfrm>
            <a:off x="914400" y="3759200"/>
            <a:ext cx="3200400" cy="2206625"/>
          </a:xfrm>
          <a:prstGeom prst="rect">
            <a:avLst/>
          </a:prstGeom>
          <a:noFill/>
          <a:ln w="9525" cap="flat" cmpd="sng">
            <a:solidFill>
              <a:schemeClr val="tx1"/>
            </a:solidFill>
            <a:prstDash val="solid"/>
            <a:miter/>
            <a:headEnd type="none" w="med" len="med"/>
            <a:tailEnd type="none" w="med" len="med"/>
          </a:ln>
        </p:spPr>
      </p:pic>
      <p:pic>
        <p:nvPicPr>
          <p:cNvPr id="39940" name="图片 13316" descr="u=1375784928,2153249464&amp;gp=0">
            <a:hlinkClick r:id="rId7"/>
          </p:cNvPr>
          <p:cNvPicPr>
            <a:picLocks noChangeAspect="1"/>
          </p:cNvPicPr>
          <p:nvPr/>
        </p:nvPicPr>
        <p:blipFill>
          <a:blip r:embed="rId8"/>
          <a:stretch>
            <a:fillRect/>
          </a:stretch>
        </p:blipFill>
        <p:spPr>
          <a:xfrm>
            <a:off x="5105400" y="3810000"/>
            <a:ext cx="3429000" cy="2208213"/>
          </a:xfrm>
          <a:prstGeom prst="rect">
            <a:avLst/>
          </a:prstGeom>
          <a:noFill/>
          <a:ln w="9525" cap="flat" cmpd="sng">
            <a:solidFill>
              <a:schemeClr val="tx1"/>
            </a:solidFill>
            <a:prstDash val="solid"/>
            <a:miter/>
            <a:headEnd type="none" w="med" len="med"/>
            <a:tailEnd type="none" w="med" len="med"/>
          </a:ln>
        </p:spPr>
      </p:pic>
      <p:sp>
        <p:nvSpPr>
          <p:cNvPr id="39941" name="文本框 13317"/>
          <p:cNvSpPr txBox="1"/>
          <p:nvPr/>
        </p:nvSpPr>
        <p:spPr>
          <a:xfrm>
            <a:off x="2057400" y="228600"/>
            <a:ext cx="1066800" cy="519113"/>
          </a:xfrm>
          <a:prstGeom prst="rect">
            <a:avLst/>
          </a:prstGeom>
          <a:noFill/>
          <a:ln w="9525">
            <a:noFill/>
          </a:ln>
        </p:spPr>
        <p:txBody>
          <a:bodyPr lIns="91428" tIns="45714" rIns="91428" bIns="45714" anchor="t">
            <a:spAutoFit/>
          </a:bodyPr>
          <a:p>
            <a:pPr lvl="0" indent="0" algn="ctr">
              <a:spcBef>
                <a:spcPct val="50000"/>
              </a:spcBef>
            </a:pPr>
            <a:r>
              <a:rPr lang="zh-CN" altLang="en-US" sz="2800" b="1">
                <a:latin typeface="华文中宋" pitchFamily="2" charset="-122"/>
                <a:ea typeface="华文中宋" pitchFamily="2" charset="-122"/>
              </a:rPr>
              <a:t>中国</a:t>
            </a:r>
            <a:endParaRPr lang="zh-CN" altLang="en-US" sz="2800" b="1">
              <a:latin typeface="华文中宋" pitchFamily="2" charset="-122"/>
              <a:ea typeface="华文中宋" pitchFamily="2" charset="-122"/>
            </a:endParaRPr>
          </a:p>
        </p:txBody>
      </p:sp>
      <p:sp>
        <p:nvSpPr>
          <p:cNvPr id="39942" name="文本框 13318"/>
          <p:cNvSpPr txBox="1"/>
          <p:nvPr/>
        </p:nvSpPr>
        <p:spPr>
          <a:xfrm>
            <a:off x="6248400" y="228600"/>
            <a:ext cx="1219200" cy="519113"/>
          </a:xfrm>
          <a:prstGeom prst="rect">
            <a:avLst/>
          </a:prstGeom>
          <a:noFill/>
          <a:ln w="9525">
            <a:noFill/>
          </a:ln>
        </p:spPr>
        <p:txBody>
          <a:bodyPr lIns="91428" tIns="45714" rIns="91428" bIns="45714" anchor="t">
            <a:spAutoFit/>
          </a:bodyPr>
          <a:p>
            <a:pPr lvl="0" indent="0" algn="ctr">
              <a:spcBef>
                <a:spcPct val="50000"/>
              </a:spcBef>
            </a:pPr>
            <a:r>
              <a:rPr lang="zh-CN" altLang="en-US" sz="2800" b="1">
                <a:latin typeface="华文中宋" pitchFamily="2" charset="-122"/>
                <a:ea typeface="华文中宋" pitchFamily="2" charset="-122"/>
              </a:rPr>
              <a:t>英国</a:t>
            </a:r>
            <a:endParaRPr lang="zh-CN" altLang="en-US" sz="2800" b="1">
              <a:latin typeface="华文中宋" pitchFamily="2" charset="-122"/>
              <a:ea typeface="华文中宋" pitchFamily="2" charset="-122"/>
            </a:endParaRPr>
          </a:p>
        </p:txBody>
      </p:sp>
      <p:sp>
        <p:nvSpPr>
          <p:cNvPr id="39943" name="文本框 13319"/>
          <p:cNvSpPr txBox="1"/>
          <p:nvPr/>
        </p:nvSpPr>
        <p:spPr>
          <a:xfrm>
            <a:off x="3886200" y="3200400"/>
            <a:ext cx="1447800" cy="519113"/>
          </a:xfrm>
          <a:prstGeom prst="rect">
            <a:avLst/>
          </a:prstGeom>
          <a:noFill/>
          <a:ln w="9525">
            <a:noFill/>
          </a:ln>
        </p:spPr>
        <p:txBody>
          <a:bodyPr lIns="91428" tIns="45714" rIns="91428" bIns="45714" anchor="t">
            <a:spAutoFit/>
          </a:bodyPr>
          <a:p>
            <a:pPr lvl="0" indent="0" algn="ctr">
              <a:spcBef>
                <a:spcPct val="50000"/>
              </a:spcBef>
            </a:pPr>
            <a:r>
              <a:rPr lang="zh-CN" altLang="en-US" sz="2800" b="1">
                <a:solidFill>
                  <a:srgbClr val="FF3300"/>
                </a:solidFill>
                <a:latin typeface="华文中宋" pitchFamily="2" charset="-122"/>
                <a:ea typeface="华文中宋" pitchFamily="2" charset="-122"/>
              </a:rPr>
              <a:t>武器</a:t>
            </a:r>
            <a:endParaRPr lang="zh-CN" altLang="en-US" sz="2800" b="1">
              <a:solidFill>
                <a:srgbClr val="FF3300"/>
              </a:solidFill>
              <a:latin typeface="华文中宋" pitchFamily="2" charset="-122"/>
              <a:ea typeface="华文中宋" pitchFamily="2"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4338" name="表格 14337"/>
          <p:cNvGraphicFramePr/>
          <p:nvPr/>
        </p:nvGraphicFramePr>
        <p:xfrm>
          <a:off x="1187450" y="1125538"/>
          <a:ext cx="7086600" cy="3622675"/>
        </p:xfrm>
        <a:graphic>
          <a:graphicData uri="http://schemas.openxmlformats.org/drawingml/2006/table">
            <a:tbl>
              <a:tblPr/>
              <a:tblGrid>
                <a:gridCol w="2355850"/>
                <a:gridCol w="2368550"/>
                <a:gridCol w="2362200"/>
              </a:tblGrid>
              <a:tr h="457200">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2400" b="1">
                        <a:solidFill>
                          <a:srgbClr val="000000"/>
                        </a:solidFill>
                        <a:effectLst>
                          <a:outerShdw blurRad="38100" dist="38100" dir="2700000">
                            <a:srgbClr val="C0C0C0"/>
                          </a:outerShdw>
                        </a:effectLst>
                      </a:endParaRPr>
                    </a:p>
                  </a:txBody>
                  <a:tcPr marL="91428" marR="91428" marT="45714" marB="45714"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1">
                          <a:solidFill>
                            <a:srgbClr val="FF0000"/>
                          </a:solidFill>
                          <a:effectLst>
                            <a:outerShdw blurRad="38100" dist="38100" dir="2700000">
                              <a:srgbClr val="C0C0C0"/>
                            </a:outerShdw>
                          </a:effectLst>
                        </a:rPr>
                        <a:t>中国</a:t>
                      </a:r>
                      <a:endParaRPr lang="zh-CN" altLang="en-US" sz="2400" b="1">
                        <a:solidFill>
                          <a:srgbClr val="FF0000"/>
                        </a:solidFill>
                        <a:effectLst>
                          <a:outerShdw blurRad="38100" dist="38100" dir="2700000">
                            <a:srgbClr val="C0C0C0"/>
                          </a:outerShdw>
                        </a:effectLst>
                      </a:endParaRPr>
                    </a:p>
                  </a:txBody>
                  <a:tcPr marL="91428" marR="91428" marT="45714" marB="45714"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1">
                          <a:solidFill>
                            <a:srgbClr val="FF0000"/>
                          </a:solidFill>
                          <a:effectLst>
                            <a:outerShdw blurRad="38100" dist="38100" dir="2700000">
                              <a:srgbClr val="C0C0C0"/>
                            </a:outerShdw>
                          </a:effectLst>
                        </a:rPr>
                        <a:t>英国</a:t>
                      </a:r>
                      <a:endParaRPr lang="zh-CN" altLang="en-US" sz="2400" b="1">
                        <a:solidFill>
                          <a:srgbClr val="FF0000"/>
                        </a:solidFill>
                        <a:effectLst>
                          <a:outerShdw blurRad="38100" dist="38100" dir="2700000">
                            <a:srgbClr val="C0C0C0"/>
                          </a:outerShdw>
                        </a:effectLst>
                      </a:endParaRPr>
                    </a:p>
                  </a:txBody>
                  <a:tcPr marL="91428" marR="91428" marT="45714" marB="45714"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54038">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1">
                          <a:solidFill>
                            <a:srgbClr val="FF0000"/>
                          </a:solidFill>
                          <a:effectLst>
                            <a:outerShdw blurRad="38100" dist="38100" dir="2700000">
                              <a:srgbClr val="C0C0C0"/>
                            </a:outerShdw>
                          </a:effectLst>
                        </a:rPr>
                        <a:t>制度</a:t>
                      </a:r>
                      <a:endParaRPr lang="zh-CN" altLang="en-US" sz="2400" b="1">
                        <a:solidFill>
                          <a:srgbClr val="FF0000"/>
                        </a:solidFill>
                        <a:effectLst>
                          <a:outerShdw blurRad="38100" dist="38100" dir="2700000">
                            <a:srgbClr val="C0C0C0"/>
                          </a:outerShdw>
                        </a:effectLst>
                      </a:endParaRPr>
                    </a:p>
                  </a:txBody>
                  <a:tcPr marL="91428" marR="91428" marT="45714" marB="45714"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1">
                          <a:solidFill>
                            <a:srgbClr val="000000"/>
                          </a:solidFill>
                          <a:effectLst>
                            <a:outerShdw blurRad="38100" dist="38100" dir="2700000">
                              <a:srgbClr val="C0C0C0"/>
                            </a:outerShdw>
                          </a:effectLst>
                        </a:rPr>
                        <a:t>封建社会</a:t>
                      </a:r>
                      <a:endParaRPr lang="zh-CN" altLang="en-US" sz="2400" b="1">
                        <a:solidFill>
                          <a:srgbClr val="000000"/>
                        </a:solidFill>
                        <a:effectLst>
                          <a:outerShdw blurRad="38100" dist="38100" dir="2700000">
                            <a:srgbClr val="C0C0C0"/>
                          </a:outerShdw>
                        </a:effectLst>
                      </a:endParaRPr>
                    </a:p>
                  </a:txBody>
                  <a:tcPr marL="91428" marR="91428" marT="45714" marB="45714"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1">
                          <a:solidFill>
                            <a:srgbClr val="000000"/>
                          </a:solidFill>
                          <a:effectLst>
                            <a:outerShdw blurRad="38100" dist="38100" dir="2700000">
                              <a:srgbClr val="C0C0C0"/>
                            </a:outerShdw>
                          </a:effectLst>
                        </a:rPr>
                        <a:t>资本主义社会</a:t>
                      </a:r>
                      <a:endParaRPr lang="zh-CN" altLang="en-US" sz="2400" b="1">
                        <a:solidFill>
                          <a:srgbClr val="000000"/>
                        </a:solidFill>
                        <a:effectLst>
                          <a:outerShdw blurRad="38100" dist="38100" dir="2700000">
                            <a:srgbClr val="C0C0C0"/>
                          </a:outerShdw>
                        </a:effectLst>
                      </a:endParaRPr>
                    </a:p>
                  </a:txBody>
                  <a:tcPr marL="91428" marR="91428" marT="45714" marB="45714"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57225">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1">
                          <a:solidFill>
                            <a:srgbClr val="FF0000"/>
                          </a:solidFill>
                          <a:effectLst>
                            <a:outerShdw blurRad="38100" dist="38100" dir="2700000">
                              <a:srgbClr val="C0C0C0"/>
                            </a:outerShdw>
                          </a:effectLst>
                        </a:rPr>
                        <a:t>经济</a:t>
                      </a:r>
                      <a:endParaRPr lang="zh-CN" altLang="en-US" sz="2400" b="1">
                        <a:solidFill>
                          <a:srgbClr val="FF0000"/>
                        </a:solidFill>
                        <a:effectLst>
                          <a:outerShdw blurRad="38100" dist="38100" dir="2700000">
                            <a:srgbClr val="C0C0C0"/>
                          </a:outerShdw>
                        </a:effectLst>
                      </a:endParaRPr>
                    </a:p>
                  </a:txBody>
                  <a:tcPr marL="91428" marR="91428" marT="45714" marB="45714"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1">
                          <a:solidFill>
                            <a:srgbClr val="000000"/>
                          </a:solidFill>
                          <a:effectLst>
                            <a:outerShdw blurRad="38100" dist="38100" dir="2700000">
                              <a:srgbClr val="C0C0C0"/>
                            </a:outerShdw>
                          </a:effectLst>
                        </a:rPr>
                        <a:t>自然经济</a:t>
                      </a:r>
                      <a:endParaRPr lang="zh-CN" altLang="en-US" sz="2400" b="1">
                        <a:solidFill>
                          <a:srgbClr val="000000"/>
                        </a:solidFill>
                        <a:effectLst>
                          <a:outerShdw blurRad="38100" dist="38100" dir="2700000">
                            <a:srgbClr val="C0C0C0"/>
                          </a:outerShdw>
                        </a:effectLst>
                      </a:endParaRPr>
                    </a:p>
                  </a:txBody>
                  <a:tcPr marL="91428" marR="91428" marT="45714" marB="45714"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2400" b="1">
                          <a:solidFill>
                            <a:srgbClr val="000000"/>
                          </a:solidFill>
                          <a:effectLst>
                            <a:outerShdw blurRad="38100" dist="38100" dir="2700000">
                              <a:srgbClr val="C0C0C0"/>
                            </a:outerShdw>
                          </a:effectLst>
                        </a:rPr>
                        <a:t>  </a:t>
                      </a:r>
                      <a:r>
                        <a:rPr lang="zh-CN" altLang="en-US" sz="2400" b="1">
                          <a:solidFill>
                            <a:srgbClr val="000000"/>
                          </a:solidFill>
                          <a:effectLst>
                            <a:outerShdw blurRad="38100" dist="38100" dir="2700000">
                              <a:srgbClr val="C0C0C0"/>
                            </a:outerShdw>
                          </a:effectLst>
                        </a:rPr>
                        <a:t>完成工业革命</a:t>
                      </a:r>
                      <a:endParaRPr lang="zh-CN" altLang="en-US" sz="2400" b="1">
                        <a:solidFill>
                          <a:srgbClr val="000000"/>
                        </a:solidFill>
                        <a:effectLst>
                          <a:outerShdw blurRad="38100" dist="38100" dir="2700000">
                            <a:srgbClr val="C0C0C0"/>
                          </a:outerShdw>
                        </a:effectLst>
                      </a:endParaRPr>
                    </a:p>
                  </a:txBody>
                  <a:tcPr marL="91428" marR="91428" marT="45714" marB="45714"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96937">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1">
                          <a:solidFill>
                            <a:srgbClr val="FF0000"/>
                          </a:solidFill>
                          <a:effectLst>
                            <a:outerShdw blurRad="38100" dist="38100" dir="2700000">
                              <a:srgbClr val="C0C0C0"/>
                            </a:outerShdw>
                          </a:effectLst>
                        </a:rPr>
                        <a:t>军事力量</a:t>
                      </a:r>
                      <a:endParaRPr lang="zh-CN" altLang="en-US" sz="2400" b="1">
                        <a:solidFill>
                          <a:srgbClr val="FF0000"/>
                        </a:solidFill>
                        <a:effectLst>
                          <a:outerShdw blurRad="38100" dist="38100" dir="2700000">
                            <a:srgbClr val="C0C0C0"/>
                          </a:outerShdw>
                        </a:effectLst>
                      </a:endParaRPr>
                    </a:p>
                  </a:txBody>
                  <a:tcPr marL="91428" marR="91428" marT="45714" marB="45714"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1">
                          <a:solidFill>
                            <a:srgbClr val="000000"/>
                          </a:solidFill>
                          <a:effectLst>
                            <a:outerShdw blurRad="38100" dist="38100" dir="2700000">
                              <a:srgbClr val="C0C0C0"/>
                            </a:outerShdw>
                          </a:effectLst>
                        </a:rPr>
                        <a:t>装备陈旧</a:t>
                      </a:r>
                      <a:endParaRPr lang="zh-CN" altLang="en-US" sz="2400" b="1">
                        <a:solidFill>
                          <a:srgbClr val="000000"/>
                        </a:solidFill>
                        <a:effectLst>
                          <a:outerShdw blurRad="38100" dist="38100" dir="2700000">
                            <a:srgbClr val="C0C0C0"/>
                          </a:outerShdw>
                        </a:effectLst>
                      </a:endParaRPr>
                    </a:p>
                    <a:p>
                      <a:pPr marL="0" lvl="0" indent="0" algn="ctr">
                        <a:buNone/>
                      </a:pPr>
                      <a:r>
                        <a:rPr lang="zh-CN" altLang="en-US" sz="2400" b="1">
                          <a:solidFill>
                            <a:srgbClr val="000000"/>
                          </a:solidFill>
                          <a:effectLst>
                            <a:outerShdw blurRad="38100" dist="38100" dir="2700000">
                              <a:srgbClr val="C0C0C0"/>
                            </a:outerShdw>
                          </a:effectLst>
                        </a:rPr>
                        <a:t>军纪败坏</a:t>
                      </a:r>
                      <a:endParaRPr lang="zh-CN" altLang="en-US" sz="2400" b="1">
                        <a:solidFill>
                          <a:srgbClr val="000000"/>
                        </a:solidFill>
                        <a:effectLst>
                          <a:outerShdw blurRad="38100" dist="38100" dir="2700000">
                            <a:srgbClr val="C0C0C0"/>
                          </a:outerShdw>
                        </a:effectLst>
                      </a:endParaRPr>
                    </a:p>
                  </a:txBody>
                  <a:tcPr marL="91428" marR="91428" marT="45714" marB="45714"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1">
                          <a:solidFill>
                            <a:srgbClr val="000000"/>
                          </a:solidFill>
                          <a:effectLst>
                            <a:outerShdw blurRad="38100" dist="38100" dir="2700000">
                              <a:srgbClr val="C0C0C0"/>
                            </a:outerShdw>
                          </a:effectLst>
                        </a:rPr>
                        <a:t>船坚炮利</a:t>
                      </a:r>
                      <a:endParaRPr lang="zh-CN" altLang="en-US" sz="2400" b="1">
                        <a:solidFill>
                          <a:srgbClr val="000000"/>
                        </a:solidFill>
                        <a:effectLst>
                          <a:outerShdw blurRad="38100" dist="38100" dir="2700000">
                            <a:srgbClr val="C0C0C0"/>
                          </a:outerShdw>
                        </a:effectLst>
                      </a:endParaRPr>
                    </a:p>
                  </a:txBody>
                  <a:tcPr marL="91428" marR="91428" marT="45714" marB="45714"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30225">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1">
                          <a:solidFill>
                            <a:srgbClr val="FF0000"/>
                          </a:solidFill>
                          <a:effectLst>
                            <a:outerShdw blurRad="38100" dist="38100" dir="2700000">
                              <a:srgbClr val="C0C0C0"/>
                            </a:outerShdw>
                          </a:effectLst>
                        </a:rPr>
                        <a:t>对外政策</a:t>
                      </a:r>
                      <a:endParaRPr lang="zh-CN" altLang="en-US" sz="2400" b="1">
                        <a:solidFill>
                          <a:srgbClr val="FF0000"/>
                        </a:solidFill>
                        <a:effectLst>
                          <a:outerShdw blurRad="38100" dist="38100" dir="2700000">
                            <a:srgbClr val="C0C0C0"/>
                          </a:outerShdw>
                        </a:effectLst>
                      </a:endParaRPr>
                    </a:p>
                  </a:txBody>
                  <a:tcPr marL="91428" marR="91428" marT="45714" marB="45714"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1">
                          <a:solidFill>
                            <a:srgbClr val="000000"/>
                          </a:solidFill>
                          <a:effectLst>
                            <a:outerShdw blurRad="38100" dist="38100" dir="2700000">
                              <a:srgbClr val="C0C0C0"/>
                            </a:outerShdw>
                          </a:effectLst>
                        </a:rPr>
                        <a:t>闭关锁国</a:t>
                      </a:r>
                      <a:endParaRPr lang="zh-CN" altLang="en-US" sz="2400" b="1">
                        <a:solidFill>
                          <a:srgbClr val="000000"/>
                        </a:solidFill>
                        <a:effectLst>
                          <a:outerShdw blurRad="38100" dist="38100" dir="2700000">
                            <a:srgbClr val="C0C0C0"/>
                          </a:outerShdw>
                        </a:effectLst>
                      </a:endParaRPr>
                    </a:p>
                  </a:txBody>
                  <a:tcPr marL="91428" marR="91428" marT="45714" marB="45714"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1">
                          <a:solidFill>
                            <a:srgbClr val="000000"/>
                          </a:solidFill>
                          <a:effectLst>
                            <a:outerShdw blurRad="38100" dist="38100" dir="2700000">
                              <a:srgbClr val="C0C0C0"/>
                            </a:outerShdw>
                          </a:effectLst>
                        </a:rPr>
                        <a:t>殖民扩张</a:t>
                      </a:r>
                      <a:endParaRPr lang="zh-CN" altLang="en-US" sz="2400" b="1">
                        <a:solidFill>
                          <a:srgbClr val="000000"/>
                        </a:solidFill>
                        <a:effectLst>
                          <a:outerShdw blurRad="38100" dist="38100" dir="2700000">
                            <a:srgbClr val="C0C0C0"/>
                          </a:outerShdw>
                        </a:effectLst>
                      </a:endParaRPr>
                    </a:p>
                  </a:txBody>
                  <a:tcPr marL="91428" marR="91428" marT="45714" marB="45714"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7050">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1">
                          <a:solidFill>
                            <a:srgbClr val="FF0000"/>
                          </a:solidFill>
                          <a:effectLst>
                            <a:outerShdw blurRad="38100" dist="38100" dir="2700000">
                              <a:srgbClr val="C0C0C0"/>
                            </a:outerShdw>
                          </a:effectLst>
                        </a:rPr>
                        <a:t>综合国力</a:t>
                      </a:r>
                      <a:endParaRPr lang="zh-CN" altLang="en-US" sz="2400" b="1">
                        <a:solidFill>
                          <a:srgbClr val="FF0000"/>
                        </a:solidFill>
                        <a:effectLst>
                          <a:outerShdw blurRad="38100" dist="38100" dir="2700000">
                            <a:srgbClr val="C0C0C0"/>
                          </a:outerShdw>
                        </a:effectLst>
                      </a:endParaRPr>
                    </a:p>
                  </a:txBody>
                  <a:tcPr marL="91428" marR="91428" marT="45714" marB="45714"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1">
                          <a:solidFill>
                            <a:srgbClr val="000000"/>
                          </a:solidFill>
                          <a:effectLst>
                            <a:outerShdw blurRad="38100" dist="38100" dir="2700000">
                              <a:srgbClr val="C0C0C0"/>
                            </a:outerShdw>
                          </a:effectLst>
                        </a:rPr>
                        <a:t>日趋衰落</a:t>
                      </a:r>
                      <a:endParaRPr lang="zh-CN" altLang="en-US" sz="2400" b="1">
                        <a:solidFill>
                          <a:srgbClr val="000000"/>
                        </a:solidFill>
                        <a:effectLst>
                          <a:outerShdw blurRad="38100" dist="38100" dir="2700000">
                            <a:srgbClr val="C0C0C0"/>
                          </a:outerShdw>
                        </a:effectLst>
                      </a:endParaRPr>
                    </a:p>
                  </a:txBody>
                  <a:tcPr marL="91428" marR="91428" marT="45714" marB="45714"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1">
                          <a:solidFill>
                            <a:srgbClr val="000000"/>
                          </a:solidFill>
                          <a:effectLst>
                            <a:outerShdw blurRad="38100" dist="38100" dir="2700000">
                              <a:srgbClr val="C0C0C0"/>
                            </a:outerShdw>
                          </a:effectLst>
                        </a:rPr>
                        <a:t>世界强国</a:t>
                      </a:r>
                      <a:endParaRPr lang="zh-CN" altLang="en-US" sz="2400" b="1">
                        <a:solidFill>
                          <a:srgbClr val="000000"/>
                        </a:solidFill>
                        <a:effectLst>
                          <a:outerShdw blurRad="38100" dist="38100" dir="2700000">
                            <a:srgbClr val="C0C0C0"/>
                          </a:outerShdw>
                        </a:effectLst>
                      </a:endParaRPr>
                    </a:p>
                  </a:txBody>
                  <a:tcPr marL="91428" marR="91428" marT="45714" marB="45714"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4368" name="文本框 14367"/>
          <p:cNvSpPr txBox="1"/>
          <p:nvPr/>
        </p:nvSpPr>
        <p:spPr>
          <a:xfrm>
            <a:off x="1187450" y="404813"/>
            <a:ext cx="7086600" cy="579438"/>
          </a:xfrm>
          <a:prstGeom prst="rect">
            <a:avLst/>
          </a:prstGeom>
          <a:noFill/>
          <a:ln w="9525">
            <a:noFill/>
          </a:ln>
        </p:spPr>
        <p:txBody>
          <a:bodyPr lIns="91428" tIns="45714" rIns="91428" bIns="45714">
            <a:spAutoFit/>
          </a:bodyPr>
          <a:p>
            <a:pPr lvl="0" algn="ctr" fontAlgn="base">
              <a:spcBef>
                <a:spcPct val="50000"/>
              </a:spcBef>
            </a:pPr>
            <a:r>
              <a:rPr lang="zh-CN" altLang="en-US" sz="3200" b="1" strike="noStrike" noProof="1">
                <a:solidFill>
                  <a:srgbClr val="000099"/>
                </a:solidFill>
                <a:effectLst>
                  <a:outerShdw blurRad="38100" dist="38100" dir="2700000">
                    <a:srgbClr val="C0C0C0"/>
                  </a:outerShdw>
                </a:effectLst>
                <a:latin typeface="Arial" panose="020B0604020202020204" pitchFamily="34" charset="0"/>
                <a:ea typeface="华文行楷" pitchFamily="2" charset="-122"/>
                <a:cs typeface="+mn-ea"/>
              </a:rPr>
              <a:t>鸦片战争前夕的中国和英国</a:t>
            </a:r>
            <a:endParaRPr lang="zh-CN" altLang="en-US" sz="3200" b="1" strike="noStrike" noProof="1">
              <a:solidFill>
                <a:srgbClr val="000099"/>
              </a:solidFill>
              <a:effectLst>
                <a:outerShdw blurRad="38100" dist="38100" dir="2700000">
                  <a:srgbClr val="C0C0C0"/>
                </a:outerShdw>
              </a:effectLst>
              <a:latin typeface="Arial" panose="020B0604020202020204" pitchFamily="34" charset="0"/>
              <a:ea typeface="华文行楷" pitchFamily="2" charset="-122"/>
            </a:endParaRPr>
          </a:p>
        </p:txBody>
      </p:sp>
      <p:sp>
        <p:nvSpPr>
          <p:cNvPr id="14369" name="文本框 14368"/>
          <p:cNvSpPr txBox="1"/>
          <p:nvPr/>
        </p:nvSpPr>
        <p:spPr>
          <a:xfrm>
            <a:off x="755650" y="5084763"/>
            <a:ext cx="7705725" cy="946150"/>
          </a:xfrm>
          <a:prstGeom prst="rect">
            <a:avLst/>
          </a:prstGeom>
          <a:noFill/>
          <a:ln w="9525">
            <a:noFill/>
          </a:ln>
        </p:spPr>
        <p:txBody>
          <a:bodyPr lIns="91428" tIns="45714" rIns="91428" bIns="45714">
            <a:spAutoFit/>
          </a:bodyPr>
          <a:p>
            <a:pPr lvl="0" fontAlgn="base">
              <a:spcBef>
                <a:spcPct val="50000"/>
              </a:spcBef>
            </a:pPr>
            <a:r>
              <a:rPr lang="zh-CN" altLang="en-US" sz="2800" b="1" strike="noStrike"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rPr>
              <a:t>英国外交官马戛尔尼：“中国不过是一个泥足巨人，只要轻轻一抵就可以把他打倒在地。”</a:t>
            </a:r>
            <a:endParaRPr lang="zh-CN" altLang="en-US" sz="2800" b="1" strike="noStrike"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69"/>
                                        </p:tgtEl>
                                        <p:attrNameLst>
                                          <p:attrName>style.visibility</p:attrName>
                                        </p:attrNameLst>
                                      </p:cBhvr>
                                      <p:to>
                                        <p:strVal val="visible"/>
                                      </p:to>
                                    </p:set>
                                    <p:animEffect transition="in" filter="wipe(down)">
                                      <p:cBhvr>
                                        <p:cTn id="7" dur="500"/>
                                        <p:tgtEl>
                                          <p:spTgt spid="14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文本框 15361"/>
          <p:cNvSpPr txBox="1"/>
          <p:nvPr/>
        </p:nvSpPr>
        <p:spPr>
          <a:xfrm>
            <a:off x="539750" y="762000"/>
            <a:ext cx="8353425" cy="579438"/>
          </a:xfrm>
          <a:prstGeom prst="rect">
            <a:avLst/>
          </a:prstGeom>
          <a:noFill/>
          <a:ln w="9525">
            <a:noFill/>
          </a:ln>
        </p:spPr>
        <p:txBody>
          <a:bodyPr lIns="91428" tIns="45714" rIns="91428" bIns="45714" anchor="t">
            <a:spAutoFit/>
          </a:bodyPr>
          <a:p>
            <a:pPr lvl="0" indent="0">
              <a:spcBef>
                <a:spcPct val="50000"/>
              </a:spcBef>
            </a:pPr>
            <a:r>
              <a:rPr lang="zh-CN" altLang="en-US" sz="3200" b="1">
                <a:solidFill>
                  <a:schemeClr val="accent2"/>
                </a:solidFill>
                <a:latin typeface="Arial" panose="020B0604020202020204" pitchFamily="34" charset="0"/>
                <a:ea typeface="华文中宋" pitchFamily="2" charset="-122"/>
              </a:rPr>
              <a:t>一、国门洞开 </a:t>
            </a:r>
            <a:r>
              <a:rPr lang="en-US" altLang="zh-CN" sz="3200" b="1">
                <a:solidFill>
                  <a:schemeClr val="accent2"/>
                </a:solidFill>
                <a:latin typeface="Arial" panose="020B0604020202020204" pitchFamily="34" charset="0"/>
                <a:ea typeface="华文中宋" pitchFamily="2" charset="-122"/>
              </a:rPr>
              <a:t>——</a:t>
            </a:r>
            <a:r>
              <a:rPr lang="zh-CN" altLang="en-US" sz="3200" b="1">
                <a:solidFill>
                  <a:schemeClr val="accent2"/>
                </a:solidFill>
                <a:latin typeface="Arial" panose="020B0604020202020204" pitchFamily="34" charset="0"/>
                <a:ea typeface="华文中宋" pitchFamily="2" charset="-122"/>
              </a:rPr>
              <a:t>近代列强的侵华</a:t>
            </a:r>
            <a:endParaRPr lang="zh-CN" altLang="en-US" sz="3200" b="1">
              <a:solidFill>
                <a:schemeClr val="accent2"/>
              </a:solidFill>
              <a:latin typeface="Arial" panose="020B0604020202020204" pitchFamily="34" charset="0"/>
              <a:ea typeface="华文中宋" pitchFamily="2" charset="-122"/>
            </a:endParaRPr>
          </a:p>
        </p:txBody>
      </p:sp>
      <p:sp>
        <p:nvSpPr>
          <p:cNvPr id="15363" name="文本框 15362"/>
          <p:cNvSpPr txBox="1"/>
          <p:nvPr/>
        </p:nvSpPr>
        <p:spPr>
          <a:xfrm>
            <a:off x="407988" y="1627188"/>
            <a:ext cx="4105275" cy="577850"/>
          </a:xfrm>
          <a:prstGeom prst="rect">
            <a:avLst/>
          </a:prstGeom>
          <a:noFill/>
          <a:ln w="9525">
            <a:noFill/>
          </a:ln>
        </p:spPr>
        <p:txBody>
          <a:bodyPr lIns="91428" tIns="45714" rIns="91428" bIns="45714" anchor="t">
            <a:spAutoFit/>
          </a:bodyPr>
          <a:p>
            <a:pPr lvl="0" indent="0">
              <a:spcBef>
                <a:spcPct val="50000"/>
              </a:spcBef>
            </a:pPr>
            <a:r>
              <a:rPr lang="en-US" altLang="zh-CN" sz="3200" b="1">
                <a:solidFill>
                  <a:srgbClr val="0000FF"/>
                </a:solidFill>
                <a:latin typeface="Arial" panose="020B0604020202020204" pitchFamily="34" charset="0"/>
                <a:ea typeface="黑体" panose="02010609060101010101" pitchFamily="2" charset="-122"/>
              </a:rPr>
              <a:t>1</a:t>
            </a:r>
            <a:r>
              <a:rPr lang="zh-CN" altLang="en-US" sz="3200" b="1">
                <a:solidFill>
                  <a:srgbClr val="0000FF"/>
                </a:solidFill>
                <a:latin typeface="Arial" panose="020B0604020202020204" pitchFamily="34" charset="0"/>
                <a:ea typeface="黑体" panose="02010609060101010101" pitchFamily="2" charset="-122"/>
              </a:rPr>
              <a:t>、鸦片战争的背景</a:t>
            </a:r>
            <a:endParaRPr lang="zh-CN" altLang="en-US" sz="3200" b="1">
              <a:solidFill>
                <a:srgbClr val="0000FF"/>
              </a:solidFill>
              <a:latin typeface="Arial" panose="020B0604020202020204" pitchFamily="34" charset="0"/>
              <a:ea typeface="黑体" panose="02010609060101010101" pitchFamily="2" charset="-122"/>
            </a:endParaRPr>
          </a:p>
        </p:txBody>
      </p:sp>
      <p:sp>
        <p:nvSpPr>
          <p:cNvPr id="15364" name="文本框 15363"/>
          <p:cNvSpPr txBox="1"/>
          <p:nvPr/>
        </p:nvSpPr>
        <p:spPr>
          <a:xfrm>
            <a:off x="179388" y="2530475"/>
            <a:ext cx="8964612" cy="1066800"/>
          </a:xfrm>
          <a:prstGeom prst="rect">
            <a:avLst/>
          </a:prstGeom>
          <a:noFill/>
          <a:ln w="9525">
            <a:noFill/>
          </a:ln>
        </p:spPr>
        <p:txBody>
          <a:bodyPr lIns="91428" tIns="45714" rIns="91428" bIns="45714" anchor="t">
            <a:spAutoFit/>
          </a:bodyPr>
          <a:p>
            <a:pPr lvl="0" indent="0">
              <a:spcBef>
                <a:spcPct val="50000"/>
              </a:spcBef>
            </a:pPr>
            <a:r>
              <a:rPr lang="zh-CN" altLang="en-US" sz="3200" b="1">
                <a:solidFill>
                  <a:srgbClr val="0000FF"/>
                </a:solidFill>
                <a:latin typeface="Arial" panose="020B0604020202020204" pitchFamily="34" charset="0"/>
                <a:ea typeface="华文中宋" pitchFamily="2" charset="-122"/>
              </a:rPr>
              <a:t>国际：</a:t>
            </a:r>
            <a:r>
              <a:rPr lang="en-US" altLang="zh-CN" sz="3200" b="1">
                <a:latin typeface="Arial" panose="020B0604020202020204" pitchFamily="34" charset="0"/>
                <a:ea typeface="华文中宋" pitchFamily="2" charset="-122"/>
              </a:rPr>
              <a:t>19</a:t>
            </a:r>
            <a:r>
              <a:rPr lang="zh-CN" altLang="en-US" sz="3200" b="1">
                <a:latin typeface="Arial" panose="020B0604020202020204" pitchFamily="34" charset="0"/>
                <a:ea typeface="华文中宋" pitchFamily="2" charset="-122"/>
              </a:rPr>
              <a:t>世纪上半期，</a:t>
            </a:r>
            <a:r>
              <a:rPr lang="zh-CN" altLang="en-US" sz="3200" b="1">
                <a:solidFill>
                  <a:srgbClr val="FF0000"/>
                </a:solidFill>
                <a:latin typeface="Arial" panose="020B0604020202020204" pitchFamily="34" charset="0"/>
                <a:ea typeface="华文中宋" pitchFamily="2" charset="-122"/>
              </a:rPr>
              <a:t>西方</a:t>
            </a:r>
            <a:r>
              <a:rPr lang="zh-CN" altLang="en-US" sz="3200" b="1">
                <a:latin typeface="Arial" panose="020B0604020202020204" pitchFamily="34" charset="0"/>
                <a:ea typeface="华文中宋" pitchFamily="2" charset="-122"/>
              </a:rPr>
              <a:t>资本主义迅速发展，急需开辟更大的原料产地和商品销售市场。</a:t>
            </a:r>
            <a:endParaRPr lang="zh-CN" altLang="en-US" sz="3200" b="1">
              <a:latin typeface="Arial" panose="020B0604020202020204" pitchFamily="34" charset="0"/>
              <a:ea typeface="华文中宋" pitchFamily="2" charset="-122"/>
            </a:endParaRPr>
          </a:p>
        </p:txBody>
      </p:sp>
      <p:sp>
        <p:nvSpPr>
          <p:cNvPr id="15365" name="文本框 15364"/>
          <p:cNvSpPr txBox="1"/>
          <p:nvPr/>
        </p:nvSpPr>
        <p:spPr>
          <a:xfrm>
            <a:off x="5375275" y="3557588"/>
            <a:ext cx="4321175" cy="519113"/>
          </a:xfrm>
          <a:prstGeom prst="rect">
            <a:avLst/>
          </a:prstGeom>
          <a:noFill/>
          <a:ln w="9525">
            <a:noFill/>
          </a:ln>
        </p:spPr>
        <p:txBody>
          <a:bodyPr lIns="91428" tIns="45714" rIns="91428" bIns="45714">
            <a:spAutoFit/>
          </a:bodyPr>
          <a:p>
            <a:pPr lvl="0" fontAlgn="base">
              <a:spcBef>
                <a:spcPct val="50000"/>
              </a:spcBef>
            </a:pPr>
            <a:r>
              <a:rPr lang="en-US" altLang="zh-CN" sz="2800" b="1" strike="noStrike"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rPr>
              <a:t>——</a:t>
            </a:r>
            <a:r>
              <a:rPr lang="zh-CN" altLang="en-US" sz="2800" b="1" strike="noStrike"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rPr>
              <a:t>根本原因</a:t>
            </a:r>
            <a:endParaRPr lang="zh-CN" altLang="en-US" sz="2800" b="1" strike="noStrike"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15366" name="文本框 15365"/>
          <p:cNvSpPr txBox="1"/>
          <p:nvPr/>
        </p:nvSpPr>
        <p:spPr>
          <a:xfrm>
            <a:off x="323850" y="4413250"/>
            <a:ext cx="8569325" cy="1066800"/>
          </a:xfrm>
          <a:prstGeom prst="rect">
            <a:avLst/>
          </a:prstGeom>
          <a:noFill/>
          <a:ln w="9525">
            <a:noFill/>
          </a:ln>
        </p:spPr>
        <p:txBody>
          <a:bodyPr lIns="91428" tIns="45714" rIns="91428" bIns="45714" anchor="t">
            <a:spAutoFit/>
          </a:bodyPr>
          <a:p>
            <a:pPr lvl="0" indent="0">
              <a:spcBef>
                <a:spcPct val="50000"/>
              </a:spcBef>
            </a:pPr>
            <a:r>
              <a:rPr lang="zh-CN" altLang="en-US" sz="3200" b="1">
                <a:solidFill>
                  <a:srgbClr val="0000FF"/>
                </a:solidFill>
                <a:latin typeface="Arial" panose="020B0604020202020204" pitchFamily="34" charset="0"/>
                <a:ea typeface="华文中宋" pitchFamily="2" charset="-122"/>
              </a:rPr>
              <a:t>国内：</a:t>
            </a:r>
            <a:r>
              <a:rPr lang="zh-CN" altLang="en-US" sz="3200" b="1">
                <a:solidFill>
                  <a:srgbClr val="FF0000"/>
                </a:solidFill>
                <a:latin typeface="Arial" panose="020B0604020202020204" pitchFamily="34" charset="0"/>
                <a:ea typeface="华文中宋" pitchFamily="2" charset="-122"/>
              </a:rPr>
              <a:t>中国</a:t>
            </a:r>
            <a:r>
              <a:rPr lang="zh-CN" altLang="en-US" sz="3200" b="1">
                <a:latin typeface="Arial" panose="020B0604020202020204" pitchFamily="34" charset="0"/>
                <a:ea typeface="华文中宋" pitchFamily="2" charset="-122"/>
              </a:rPr>
              <a:t>处在封建社会晚期，国力衰弱，内部危机严重。</a:t>
            </a:r>
            <a:endParaRPr lang="zh-CN" altLang="en-US" sz="3200" b="1">
              <a:latin typeface="Arial" panose="020B0604020202020204" pitchFamily="34" charset="0"/>
              <a:ea typeface="华文中宋" pitchFamily="2" charset="-122"/>
            </a:endParaRPr>
          </a:p>
        </p:txBody>
      </p:sp>
      <p:sp>
        <p:nvSpPr>
          <p:cNvPr id="41990" name="文本框 198670"/>
          <p:cNvSpPr txBox="1"/>
          <p:nvPr/>
        </p:nvSpPr>
        <p:spPr>
          <a:xfrm>
            <a:off x="179388" y="103188"/>
            <a:ext cx="2641600" cy="579437"/>
          </a:xfrm>
          <a:prstGeom prst="rect">
            <a:avLst/>
          </a:prstGeom>
          <a:solidFill>
            <a:srgbClr val="FFFF00"/>
          </a:solidFill>
          <a:ln w="9525">
            <a:noFill/>
          </a:ln>
        </p:spPr>
        <p:txBody>
          <a:bodyPr wrap="square" anchor="t">
            <a:spAutoFit/>
          </a:bodyPr>
          <a:p>
            <a:pPr lvl="0" indent="0"/>
            <a:r>
              <a:rPr lang="zh-CN" altLang="en-US" sz="3200" b="1" dirty="0">
                <a:solidFill>
                  <a:srgbClr val="FF0000"/>
                </a:solidFill>
                <a:latin typeface="Arial" panose="020B0604020202020204" pitchFamily="34" charset="0"/>
                <a:ea typeface="黑体" panose="02010609060101010101" pitchFamily="2" charset="-122"/>
              </a:rPr>
              <a:t>基础知识梳理</a:t>
            </a:r>
            <a:endParaRPr lang="zh-CN" altLang="en-US" sz="3200" b="1" dirty="0">
              <a:solidFill>
                <a:srgbClr val="FF0000"/>
              </a:solidFill>
              <a:latin typeface="Arial" panose="020B0604020202020204" pitchFamily="34" charset="0"/>
              <a:ea typeface="黑体" panose="02010609060101010101" pitchFamily="2" charset="-122"/>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checkerboard(across)">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checkerboard(across)">
                                      <p:cBhvr>
                                        <p:cTn id="12" dur="500"/>
                                        <p:tgtEl>
                                          <p:spTgt spid="1536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365"/>
                                        </p:tgtEl>
                                        <p:attrNameLst>
                                          <p:attrName>style.visibility</p:attrName>
                                        </p:attrNameLst>
                                      </p:cBhvr>
                                      <p:to>
                                        <p:strVal val="visible"/>
                                      </p:to>
                                    </p:set>
                                    <p:animEffect transition="in" filter="randombar(horizontal)">
                                      <p:cBhvr>
                                        <p:cTn id="17" dur="500"/>
                                        <p:tgtEl>
                                          <p:spTgt spid="1536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6"/>
                                        </p:tgtEl>
                                        <p:attrNameLst>
                                          <p:attrName>style.visibility</p:attrName>
                                        </p:attrNameLst>
                                      </p:cBhvr>
                                      <p:to>
                                        <p:strVal val="visible"/>
                                      </p:to>
                                    </p:set>
                                    <p:animEffect transition="in" filter="dissolve">
                                      <p:cBhvr>
                                        <p:cTn id="22"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5" grpId="0"/>
      <p:bldP spid="153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09" name="图片 50187" descr="gif154.gif">
            <a:hlinkClick r:id="rId1" action="ppaction://hlinksldjump"/>
          </p:cNvPr>
          <p:cNvPicPr>
            <a:picLocks noChangeAspect="1"/>
          </p:cNvPicPr>
          <p:nvPr/>
        </p:nvPicPr>
        <p:blipFill>
          <a:blip r:embed="rId2"/>
          <a:stretch>
            <a:fillRect/>
          </a:stretch>
        </p:blipFill>
        <p:spPr>
          <a:xfrm>
            <a:off x="7993063" y="6310313"/>
            <a:ext cx="1150937" cy="547687"/>
          </a:xfrm>
          <a:prstGeom prst="rect">
            <a:avLst/>
          </a:prstGeom>
          <a:noFill/>
          <a:ln w="9525">
            <a:noFill/>
          </a:ln>
        </p:spPr>
      </p:pic>
      <p:sp>
        <p:nvSpPr>
          <p:cNvPr id="50178" name="文本框 50177"/>
          <p:cNvSpPr txBox="1"/>
          <p:nvPr/>
        </p:nvSpPr>
        <p:spPr>
          <a:xfrm>
            <a:off x="323850" y="260350"/>
            <a:ext cx="8534400" cy="4170363"/>
          </a:xfrm>
          <a:prstGeom prst="rect">
            <a:avLst/>
          </a:prstGeom>
          <a:noFill/>
          <a:ln w="9525">
            <a:noFill/>
          </a:ln>
        </p:spPr>
        <p:txBody>
          <a:bodyPr>
            <a:spAutoFit/>
          </a:bodyPr>
          <a:p>
            <a:pPr lvl="0" fontAlgn="base"/>
            <a:r>
              <a:rPr lang="en-US" altLang="zh-CN" sz="24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 </a:t>
            </a:r>
            <a:r>
              <a:rPr lang="en-US" altLang="zh-CN" sz="28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2</a:t>
            </a:r>
            <a:r>
              <a:rPr lang="zh-CN" altLang="en-US" sz="28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、结果：</a:t>
            </a:r>
            <a:r>
              <a:rPr lang="en-US" altLang="zh-CN" sz="28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zh-CN" altLang="en-US" sz="28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南京条约</a:t>
            </a:r>
            <a:r>
              <a:rPr lang="en-US" altLang="zh-CN" sz="28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zh-CN" altLang="en-US" sz="28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的内容及影响是什么？</a:t>
            </a:r>
            <a:endParaRPr lang="zh-CN" altLang="en-US" sz="28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r>
              <a:rPr lang="zh-CN" altLang="en-US" sz="2400" b="1" u="sng"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内容：</a:t>
            </a:r>
            <a:endParaRPr lang="zh-CN" altLang="en-US" sz="2400" b="1" u="sng"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r>
              <a:rPr lang="zh-CN" altLang="en-US" sz="2400" b="1" strike="noStrike" noProof="1" dirty="0">
                <a:latin typeface="宋体" panose="02010600030101010101" pitchFamily="2" charset="-122"/>
                <a:ea typeface="宋体" panose="02010600030101010101" pitchFamily="2" charset="-122"/>
                <a:cs typeface="+mn-ea"/>
              </a:rPr>
              <a:t>（</a:t>
            </a:r>
            <a:r>
              <a:rPr lang="en-US" altLang="zh-CN" sz="2400" b="1" strike="noStrike" noProof="1" dirty="0">
                <a:latin typeface="宋体" panose="02010600030101010101" pitchFamily="2" charset="-122"/>
                <a:ea typeface="宋体" panose="02010600030101010101" pitchFamily="2" charset="-122"/>
                <a:cs typeface="+mn-ea"/>
              </a:rPr>
              <a:t>1</a:t>
            </a:r>
            <a:r>
              <a:rPr lang="zh-CN" altLang="en-US" sz="2400" b="1" strike="noStrike" noProof="1" dirty="0">
                <a:latin typeface="宋体" panose="02010600030101010101" pitchFamily="2" charset="-122"/>
                <a:ea typeface="宋体" panose="02010600030101010101" pitchFamily="2" charset="-122"/>
                <a:cs typeface="+mn-ea"/>
              </a:rPr>
              <a:t>）割</a:t>
            </a:r>
            <a:r>
              <a:rPr lang="zh-CN" altLang="en-US" sz="2400" b="1" strike="noStrike" noProof="1" dirty="0">
                <a:solidFill>
                  <a:srgbClr val="FF0000"/>
                </a:solidFill>
                <a:latin typeface="宋体" panose="02010600030101010101" pitchFamily="2" charset="-122"/>
                <a:ea typeface="宋体" panose="02010600030101010101" pitchFamily="2" charset="-122"/>
                <a:cs typeface="+mn-ea"/>
              </a:rPr>
              <a:t>香港岛</a:t>
            </a:r>
            <a:r>
              <a:rPr lang="zh-CN" altLang="en-US" sz="2400" b="1" strike="noStrike" noProof="1" dirty="0">
                <a:latin typeface="宋体" panose="02010600030101010101" pitchFamily="2" charset="-122"/>
                <a:ea typeface="宋体" panose="02010600030101010101" pitchFamily="2" charset="-122"/>
                <a:cs typeface="+mn-ea"/>
              </a:rPr>
              <a:t>给英国；（割地）</a:t>
            </a:r>
            <a:endParaRPr lang="zh-CN" altLang="en-US" sz="2400" b="1" strike="noStrike" noProof="1" dirty="0">
              <a:latin typeface="宋体" panose="02010600030101010101" pitchFamily="2" charset="-122"/>
              <a:ea typeface="宋体" panose="02010600030101010101" pitchFamily="2" charset="-122"/>
            </a:endParaRPr>
          </a:p>
          <a:p>
            <a:pPr lvl="0" fontAlgn="base"/>
            <a:r>
              <a:rPr lang="zh-CN" altLang="en-US" sz="2400" b="1" strike="noStrike" noProof="1" dirty="0">
                <a:latin typeface="宋体" panose="02010600030101010101" pitchFamily="2" charset="-122"/>
                <a:ea typeface="宋体" panose="02010600030101010101" pitchFamily="2" charset="-122"/>
                <a:cs typeface="+mn-ea"/>
              </a:rPr>
              <a:t>（</a:t>
            </a:r>
            <a:r>
              <a:rPr lang="en-US" altLang="zh-CN" sz="2400" b="1" strike="noStrike" noProof="1" dirty="0">
                <a:latin typeface="宋体" panose="02010600030101010101" pitchFamily="2" charset="-122"/>
                <a:ea typeface="宋体" panose="02010600030101010101" pitchFamily="2" charset="-122"/>
                <a:cs typeface="+mn-ea"/>
              </a:rPr>
              <a:t>2</a:t>
            </a:r>
            <a:r>
              <a:rPr lang="zh-CN" altLang="en-US" sz="2400" b="1" strike="noStrike" noProof="1" dirty="0">
                <a:latin typeface="宋体" panose="02010600030101010101" pitchFamily="2" charset="-122"/>
                <a:ea typeface="宋体" panose="02010600030101010101" pitchFamily="2" charset="-122"/>
                <a:cs typeface="+mn-ea"/>
              </a:rPr>
              <a:t>）赔款</a:t>
            </a:r>
            <a:r>
              <a:rPr lang="en-US" altLang="zh-CN" sz="2400" b="1" strike="noStrike" noProof="1" dirty="0">
                <a:latin typeface="宋体" panose="02010600030101010101" pitchFamily="2" charset="-122"/>
                <a:ea typeface="宋体" panose="02010600030101010101" pitchFamily="2" charset="-122"/>
                <a:cs typeface="+mn-ea"/>
              </a:rPr>
              <a:t>2100</a:t>
            </a:r>
            <a:r>
              <a:rPr lang="zh-CN" altLang="en-US" sz="2400" b="1" strike="noStrike" noProof="1" dirty="0">
                <a:latin typeface="宋体" panose="02010600030101010101" pitchFamily="2" charset="-122"/>
                <a:ea typeface="宋体" panose="02010600030101010101" pitchFamily="2" charset="-122"/>
                <a:cs typeface="+mn-ea"/>
              </a:rPr>
              <a:t>万</a:t>
            </a:r>
            <a:r>
              <a:rPr lang="zh-CN" altLang="en-US" sz="2400" b="1" strike="noStrike" noProof="1" dirty="0">
                <a:solidFill>
                  <a:srgbClr val="FF0000"/>
                </a:solidFill>
                <a:latin typeface="宋体" panose="02010600030101010101" pitchFamily="2" charset="-122"/>
                <a:ea typeface="宋体" panose="02010600030101010101" pitchFamily="2" charset="-122"/>
                <a:cs typeface="+mn-ea"/>
              </a:rPr>
              <a:t>银元</a:t>
            </a:r>
            <a:r>
              <a:rPr lang="zh-CN" altLang="en-US" sz="2400" b="1" strike="noStrike" noProof="1" dirty="0">
                <a:latin typeface="宋体" panose="02010600030101010101" pitchFamily="2" charset="-122"/>
                <a:ea typeface="宋体" panose="02010600030101010101" pitchFamily="2" charset="-122"/>
                <a:cs typeface="+mn-ea"/>
              </a:rPr>
              <a:t>；（赔款）</a:t>
            </a:r>
            <a:endParaRPr lang="zh-CN" altLang="en-US" sz="2400" b="1" strike="noStrike" noProof="1" dirty="0">
              <a:latin typeface="宋体" panose="02010600030101010101" pitchFamily="2" charset="-122"/>
              <a:ea typeface="宋体" panose="02010600030101010101" pitchFamily="2" charset="-122"/>
            </a:endParaRPr>
          </a:p>
          <a:p>
            <a:pPr lvl="0" fontAlgn="base"/>
            <a:r>
              <a:rPr lang="zh-CN" altLang="en-US" sz="2400" b="1" strike="noStrike" noProof="1" dirty="0">
                <a:latin typeface="宋体" panose="02010600030101010101" pitchFamily="2" charset="-122"/>
                <a:ea typeface="宋体" panose="02010600030101010101" pitchFamily="2" charset="-122"/>
                <a:cs typeface="+mn-ea"/>
              </a:rPr>
              <a:t>（</a:t>
            </a:r>
            <a:r>
              <a:rPr lang="en-US" altLang="zh-CN" sz="2400" b="1" strike="noStrike" noProof="1" dirty="0">
                <a:latin typeface="宋体" panose="02010600030101010101" pitchFamily="2" charset="-122"/>
                <a:ea typeface="宋体" panose="02010600030101010101" pitchFamily="2" charset="-122"/>
                <a:cs typeface="+mn-ea"/>
              </a:rPr>
              <a:t>3</a:t>
            </a:r>
            <a:r>
              <a:rPr lang="zh-CN" altLang="en-US" sz="2400" b="1" strike="noStrike" noProof="1" dirty="0">
                <a:latin typeface="宋体" panose="02010600030101010101" pitchFamily="2" charset="-122"/>
                <a:ea typeface="宋体" panose="02010600030101010101" pitchFamily="2" charset="-122"/>
                <a:cs typeface="+mn-ea"/>
              </a:rPr>
              <a:t>）开放广州、厦门、福州、宁波、上海五处通商口岸；（开埠）</a:t>
            </a:r>
            <a:endParaRPr lang="zh-CN" altLang="en-US" sz="2400" b="1" strike="noStrike" noProof="1" dirty="0">
              <a:latin typeface="宋体" panose="02010600030101010101" pitchFamily="2" charset="-122"/>
              <a:ea typeface="宋体" panose="02010600030101010101" pitchFamily="2" charset="-122"/>
            </a:endParaRPr>
          </a:p>
          <a:p>
            <a:pPr lvl="0" fontAlgn="base"/>
            <a:r>
              <a:rPr lang="zh-CN" altLang="en-US" sz="2400" b="1" strike="noStrike" noProof="1" dirty="0">
                <a:latin typeface="宋体" panose="02010600030101010101" pitchFamily="2" charset="-122"/>
                <a:ea typeface="宋体" panose="02010600030101010101" pitchFamily="2" charset="-122"/>
                <a:cs typeface="+mn-ea"/>
              </a:rPr>
              <a:t>（</a:t>
            </a:r>
            <a:r>
              <a:rPr lang="en-US" altLang="zh-CN" sz="2400" b="1" strike="noStrike" noProof="1" dirty="0">
                <a:latin typeface="宋体" panose="02010600030101010101" pitchFamily="2" charset="-122"/>
                <a:ea typeface="宋体" panose="02010600030101010101" pitchFamily="2" charset="-122"/>
                <a:cs typeface="+mn-ea"/>
              </a:rPr>
              <a:t>4</a:t>
            </a:r>
            <a:r>
              <a:rPr lang="zh-CN" altLang="en-US" sz="2400" b="1" strike="noStrike" noProof="1" dirty="0">
                <a:latin typeface="宋体" panose="02010600030101010101" pitchFamily="2" charset="-122"/>
                <a:ea typeface="宋体" panose="02010600030101010101" pitchFamily="2" charset="-122"/>
                <a:cs typeface="+mn-ea"/>
              </a:rPr>
              <a:t>）英国商人进出口货物缴纳的税款，中国须同英国商定。（协定关税）</a:t>
            </a:r>
            <a:endParaRPr lang="zh-CN" altLang="en-US" sz="2400" b="1" strike="noStrike" noProof="1" dirty="0">
              <a:latin typeface="宋体" panose="02010600030101010101" pitchFamily="2" charset="-122"/>
              <a:ea typeface="宋体" panose="02010600030101010101" pitchFamily="2" charset="-122"/>
            </a:endParaRPr>
          </a:p>
          <a:p>
            <a:pPr lvl="0" fontAlgn="base"/>
            <a:r>
              <a:rPr lang="en-US" altLang="zh-CN" sz="2400" b="1" strike="noStrike" noProof="1" dirty="0">
                <a:solidFill>
                  <a:srgbClr val="000000"/>
                </a:solidFill>
                <a:latin typeface="Arial" panose="020B0604020202020204" pitchFamily="34" charset="0"/>
                <a:ea typeface="宋体" panose="02010600030101010101" pitchFamily="2" charset="-122"/>
                <a:cs typeface="+mn-ea"/>
              </a:rPr>
              <a:t>《</a:t>
            </a:r>
            <a:r>
              <a:rPr lang="zh-CN" altLang="en-US" sz="2400" b="1" strike="noStrike" noProof="1" dirty="0">
                <a:solidFill>
                  <a:srgbClr val="000000"/>
                </a:solidFill>
                <a:latin typeface="Arial" panose="020B0604020202020204" pitchFamily="34" charset="0"/>
                <a:ea typeface="宋体" panose="02010600030101010101" pitchFamily="2" charset="-122"/>
                <a:cs typeface="+mn-ea"/>
              </a:rPr>
              <a:t>附件</a:t>
            </a:r>
            <a:r>
              <a:rPr lang="en-US" altLang="zh-CN" sz="2400" b="1" strike="noStrike" noProof="1" dirty="0">
                <a:solidFill>
                  <a:srgbClr val="000000"/>
                </a:solidFill>
                <a:latin typeface="Arial" panose="020B0604020202020204" pitchFamily="34" charset="0"/>
                <a:ea typeface="宋体" panose="02010600030101010101" pitchFamily="2" charset="-122"/>
                <a:cs typeface="+mn-ea"/>
              </a:rPr>
              <a:t>》</a:t>
            </a:r>
            <a:r>
              <a:rPr lang="zh-CN" altLang="en-US" sz="2400" b="1" strike="noStrike" noProof="1" dirty="0">
                <a:solidFill>
                  <a:srgbClr val="000000"/>
                </a:solidFill>
                <a:latin typeface="Arial" panose="020B0604020202020204" pitchFamily="34" charset="0"/>
                <a:ea typeface="宋体" panose="02010600030101010101" pitchFamily="2" charset="-122"/>
                <a:cs typeface="+mn-ea"/>
              </a:rPr>
              <a:t>、</a:t>
            </a:r>
            <a:r>
              <a:rPr lang="en-US" altLang="zh-CN" sz="2400" b="1" strike="noStrike" noProof="1" dirty="0">
                <a:solidFill>
                  <a:srgbClr val="000000"/>
                </a:solidFill>
                <a:latin typeface="Arial" panose="020B0604020202020204" pitchFamily="34" charset="0"/>
                <a:ea typeface="宋体" panose="02010600030101010101" pitchFamily="2" charset="-122"/>
                <a:cs typeface="+mn-ea"/>
              </a:rPr>
              <a:t>《</a:t>
            </a:r>
            <a:r>
              <a:rPr lang="zh-CN" altLang="en-US" sz="2400" b="1" strike="noStrike" noProof="1" dirty="0">
                <a:solidFill>
                  <a:srgbClr val="000000"/>
                </a:solidFill>
                <a:latin typeface="Arial" panose="020B0604020202020204" pitchFamily="34" charset="0"/>
                <a:ea typeface="宋体" panose="02010600030101010101" pitchFamily="2" charset="-122"/>
                <a:cs typeface="+mn-ea"/>
              </a:rPr>
              <a:t>望厦条约</a:t>
            </a:r>
            <a:r>
              <a:rPr lang="en-US" altLang="zh-CN" sz="2400" b="1" strike="noStrike" noProof="1" dirty="0">
                <a:solidFill>
                  <a:srgbClr val="000000"/>
                </a:solidFill>
                <a:latin typeface="Arial" panose="020B0604020202020204" pitchFamily="34" charset="0"/>
                <a:ea typeface="宋体" panose="02010600030101010101" pitchFamily="2" charset="-122"/>
                <a:cs typeface="+mn-ea"/>
              </a:rPr>
              <a:t>》</a:t>
            </a:r>
            <a:r>
              <a:rPr lang="zh-CN" altLang="en-US" sz="2400" b="1" strike="noStrike" noProof="1" dirty="0">
                <a:solidFill>
                  <a:srgbClr val="000000"/>
                </a:solidFill>
                <a:latin typeface="Arial" panose="020B0604020202020204" pitchFamily="34" charset="0"/>
                <a:ea typeface="宋体" panose="02010600030101010101" pitchFamily="2" charset="-122"/>
                <a:cs typeface="+mn-ea"/>
              </a:rPr>
              <a:t>、</a:t>
            </a:r>
            <a:r>
              <a:rPr lang="en-US" altLang="zh-CN" sz="2400" b="1" strike="noStrike" noProof="1" dirty="0">
                <a:solidFill>
                  <a:srgbClr val="000000"/>
                </a:solidFill>
                <a:latin typeface="Arial" panose="020B0604020202020204" pitchFamily="34" charset="0"/>
                <a:ea typeface="宋体" panose="02010600030101010101" pitchFamily="2" charset="-122"/>
                <a:cs typeface="+mn-ea"/>
              </a:rPr>
              <a:t>《</a:t>
            </a:r>
            <a:r>
              <a:rPr lang="zh-CN" altLang="en-US" sz="2400" b="1" strike="noStrike" noProof="1" dirty="0">
                <a:solidFill>
                  <a:srgbClr val="000000"/>
                </a:solidFill>
                <a:latin typeface="Arial" panose="020B0604020202020204" pitchFamily="34" charset="0"/>
                <a:ea typeface="宋体" panose="02010600030101010101" pitchFamily="2" charset="-122"/>
                <a:cs typeface="+mn-ea"/>
              </a:rPr>
              <a:t>黄埔条约</a:t>
            </a:r>
            <a:r>
              <a:rPr lang="en-US" altLang="zh-CN" sz="2400" b="1" strike="noStrike" noProof="1" dirty="0">
                <a:solidFill>
                  <a:srgbClr val="000000"/>
                </a:solidFill>
                <a:latin typeface="Arial" panose="020B0604020202020204" pitchFamily="34" charset="0"/>
                <a:ea typeface="宋体" panose="02010600030101010101" pitchFamily="2" charset="-122"/>
                <a:cs typeface="+mn-ea"/>
              </a:rPr>
              <a:t>》</a:t>
            </a:r>
            <a:r>
              <a:rPr lang="zh-CN" altLang="en-US" sz="2400" b="1" strike="noStrike" noProof="1" dirty="0">
                <a:solidFill>
                  <a:srgbClr val="000000"/>
                </a:solidFill>
                <a:latin typeface="Arial" panose="020B0604020202020204" pitchFamily="34" charset="0"/>
                <a:ea typeface="宋体" panose="02010600030101010101" pitchFamily="2" charset="-122"/>
                <a:cs typeface="+mn-ea"/>
              </a:rPr>
              <a:t>：</a:t>
            </a:r>
            <a:endParaRPr lang="zh-CN" altLang="en-US" sz="2400" b="1" strike="noStrike" noProof="1" dirty="0">
              <a:solidFill>
                <a:srgbClr val="000000"/>
              </a:solidFill>
              <a:latin typeface="Arial" panose="020B0604020202020204" pitchFamily="34" charset="0"/>
              <a:ea typeface="宋体" panose="02010600030101010101" pitchFamily="2" charset="-122"/>
            </a:endParaRPr>
          </a:p>
          <a:p>
            <a:pPr lvl="0" fontAlgn="base"/>
            <a:r>
              <a:rPr lang="zh-CN" altLang="en-US" sz="2400" b="1" strike="noStrike" noProof="1" dirty="0">
                <a:solidFill>
                  <a:schemeClr val="tx2"/>
                </a:solidFill>
                <a:latin typeface="Arial" panose="020B0604020202020204" pitchFamily="34" charset="0"/>
                <a:ea typeface="宋体" panose="02010600030101010101" pitchFamily="2" charset="-122"/>
                <a:cs typeface="+mn-ea"/>
              </a:rPr>
              <a:t>领事裁判权、片面最惠国待遇、居住及租地权、</a:t>
            </a:r>
            <a:endParaRPr lang="zh-CN" altLang="en-US" sz="2400" b="1" strike="noStrike" noProof="1" dirty="0">
              <a:solidFill>
                <a:schemeClr val="tx2"/>
              </a:solidFill>
              <a:latin typeface="Arial" panose="020B0604020202020204" pitchFamily="34" charset="0"/>
              <a:ea typeface="宋体" panose="02010600030101010101" pitchFamily="2" charset="-122"/>
            </a:endParaRPr>
          </a:p>
          <a:p>
            <a:pPr lvl="0" fontAlgn="base"/>
            <a:r>
              <a:rPr lang="zh-CN" altLang="en-US" sz="2400" b="1" strike="noStrike" noProof="1" dirty="0">
                <a:solidFill>
                  <a:schemeClr val="tx2"/>
                </a:solidFill>
                <a:latin typeface="Arial" panose="020B0604020202020204" pitchFamily="34" charset="0"/>
                <a:ea typeface="宋体" panose="02010600030101010101" pitchFamily="2" charset="-122"/>
                <a:cs typeface="+mn-ea"/>
              </a:rPr>
              <a:t>   军舰“巡查贸易”权、外国传教士传教权等。</a:t>
            </a:r>
            <a:endParaRPr lang="zh-CN" altLang="en-US" sz="2400" b="1" strike="noStrike" noProof="1" dirty="0">
              <a:latin typeface="宋体" panose="02010600030101010101" pitchFamily="2" charset="-122"/>
              <a:ea typeface="宋体" panose="02010600030101010101" pitchFamily="2" charset="-122"/>
            </a:endParaRPr>
          </a:p>
        </p:txBody>
      </p:sp>
      <p:grpSp>
        <p:nvGrpSpPr>
          <p:cNvPr id="50197" name="组合 50196"/>
          <p:cNvGrpSpPr/>
          <p:nvPr/>
        </p:nvGrpSpPr>
        <p:grpSpPr>
          <a:xfrm>
            <a:off x="5940425" y="2349500"/>
            <a:ext cx="3203575" cy="4319588"/>
            <a:chOff x="3742" y="1253"/>
            <a:chExt cx="2018" cy="3067"/>
          </a:xfrm>
        </p:grpSpPr>
        <p:pic>
          <p:nvPicPr>
            <p:cNvPr id="43012" name="图片 50179"/>
            <p:cNvPicPr>
              <a:picLocks noChangeAspect="1"/>
            </p:cNvPicPr>
            <p:nvPr/>
          </p:nvPicPr>
          <p:blipFill>
            <a:blip r:embed="rId3"/>
            <a:stretch>
              <a:fillRect/>
            </a:stretch>
          </p:blipFill>
          <p:spPr>
            <a:xfrm>
              <a:off x="3742" y="1253"/>
              <a:ext cx="2018" cy="3067"/>
            </a:xfrm>
            <a:prstGeom prst="rect">
              <a:avLst/>
            </a:prstGeom>
            <a:noFill/>
            <a:ln w="9525" cap="flat" cmpd="sng">
              <a:solidFill>
                <a:srgbClr val="FF0000"/>
              </a:solidFill>
              <a:prstDash val="solid"/>
              <a:miter/>
              <a:headEnd type="none" w="med" len="med"/>
              <a:tailEnd type="none" w="med" len="med"/>
            </a:ln>
          </p:spPr>
        </p:pic>
        <p:sp>
          <p:nvSpPr>
            <p:cNvPr id="43013" name="文本框 50180"/>
            <p:cNvSpPr txBox="1"/>
            <p:nvPr/>
          </p:nvSpPr>
          <p:spPr>
            <a:xfrm>
              <a:off x="3787" y="3657"/>
              <a:ext cx="545" cy="332"/>
            </a:xfrm>
            <a:prstGeom prst="rect">
              <a:avLst/>
            </a:prstGeom>
            <a:solidFill>
              <a:srgbClr val="FF0000"/>
            </a:solidFill>
            <a:ln w="9525" cap="flat" cmpd="sng">
              <a:solidFill>
                <a:srgbClr val="FF0000"/>
              </a:solidFill>
              <a:prstDash val="solid"/>
              <a:miter/>
              <a:headEnd type="none" w="med" len="med"/>
              <a:tailEnd type="none" w="med" len="med"/>
            </a:ln>
          </p:spPr>
          <p:txBody>
            <a:bodyPr anchor="t">
              <a:spAutoFit/>
            </a:bodyPr>
            <a:p>
              <a:pPr lvl="0" indent="0"/>
              <a:r>
                <a:rPr lang="zh-CN" altLang="en-US" sz="2400" b="1" dirty="0">
                  <a:solidFill>
                    <a:schemeClr val="bg1"/>
                  </a:solidFill>
                  <a:latin typeface="Times New Roman" panose="02020603050405020304" pitchFamily="2" charset="0"/>
                  <a:ea typeface="宋体" panose="02010600030101010101" pitchFamily="2" charset="-122"/>
                </a:rPr>
                <a:t>广州</a:t>
              </a:r>
              <a:endParaRPr lang="zh-CN" altLang="en-US" sz="2400" b="1">
                <a:solidFill>
                  <a:schemeClr val="bg1"/>
                </a:solidFill>
                <a:latin typeface="Times New Roman" panose="02020603050405020304" pitchFamily="2" charset="0"/>
                <a:ea typeface="宋体" panose="02010600030101010101" pitchFamily="2" charset="-122"/>
              </a:endParaRPr>
            </a:p>
          </p:txBody>
        </p:sp>
        <p:sp>
          <p:nvSpPr>
            <p:cNvPr id="43014" name="文本框 50181"/>
            <p:cNvSpPr txBox="1"/>
            <p:nvPr/>
          </p:nvSpPr>
          <p:spPr>
            <a:xfrm>
              <a:off x="4422" y="3605"/>
              <a:ext cx="590" cy="332"/>
            </a:xfrm>
            <a:prstGeom prst="rect">
              <a:avLst/>
            </a:prstGeom>
            <a:solidFill>
              <a:srgbClr val="FF0000"/>
            </a:solidFill>
            <a:ln w="9525" cap="flat" cmpd="sng">
              <a:solidFill>
                <a:srgbClr val="FF0000"/>
              </a:solidFill>
              <a:prstDash val="solid"/>
              <a:miter/>
              <a:headEnd type="none" w="med" len="med"/>
              <a:tailEnd type="none" w="med" len="med"/>
            </a:ln>
          </p:spPr>
          <p:txBody>
            <a:bodyPr anchor="t">
              <a:spAutoFit/>
            </a:bodyPr>
            <a:p>
              <a:pPr lvl="0" indent="0" algn="ctr">
                <a:spcBef>
                  <a:spcPct val="50000"/>
                </a:spcBef>
              </a:pPr>
              <a:r>
                <a:rPr lang="zh-CN" altLang="en-US" sz="2400" b="1" dirty="0">
                  <a:solidFill>
                    <a:schemeClr val="bg1"/>
                  </a:solidFill>
                  <a:latin typeface="Times New Roman" panose="02020603050405020304" pitchFamily="2" charset="0"/>
                  <a:ea typeface="宋体" panose="02010600030101010101" pitchFamily="2" charset="-122"/>
                </a:rPr>
                <a:t>厦门</a:t>
              </a:r>
              <a:endParaRPr lang="zh-CN" altLang="en-US" sz="2400" b="1">
                <a:solidFill>
                  <a:schemeClr val="bg1"/>
                </a:solidFill>
                <a:latin typeface="Times New Roman" panose="02020603050405020304" pitchFamily="2" charset="0"/>
                <a:ea typeface="宋体" panose="02010600030101010101" pitchFamily="2" charset="-122"/>
              </a:endParaRPr>
            </a:p>
          </p:txBody>
        </p:sp>
        <p:sp>
          <p:nvSpPr>
            <p:cNvPr id="43015" name="文本框 50182"/>
            <p:cNvSpPr txBox="1"/>
            <p:nvPr/>
          </p:nvSpPr>
          <p:spPr>
            <a:xfrm>
              <a:off x="4513" y="3113"/>
              <a:ext cx="558" cy="331"/>
            </a:xfrm>
            <a:prstGeom prst="rect">
              <a:avLst/>
            </a:prstGeom>
            <a:solidFill>
              <a:srgbClr val="FF0000"/>
            </a:solidFill>
            <a:ln w="9525" cap="flat" cmpd="sng">
              <a:solidFill>
                <a:srgbClr val="FF0000"/>
              </a:solidFill>
              <a:prstDash val="solid"/>
              <a:miter/>
              <a:headEnd type="none" w="med" len="med"/>
              <a:tailEnd type="none" w="med" len="med"/>
            </a:ln>
          </p:spPr>
          <p:txBody>
            <a:bodyPr anchor="t">
              <a:spAutoFit/>
            </a:bodyPr>
            <a:p>
              <a:pPr lvl="0" indent="0"/>
              <a:r>
                <a:rPr lang="zh-CN" altLang="en-US" sz="2400" b="1" dirty="0">
                  <a:solidFill>
                    <a:schemeClr val="bg1"/>
                  </a:solidFill>
                  <a:latin typeface="Times New Roman" panose="02020603050405020304" pitchFamily="2" charset="0"/>
                  <a:ea typeface="宋体" panose="02010600030101010101" pitchFamily="2" charset="-122"/>
                </a:rPr>
                <a:t>福州</a:t>
              </a:r>
              <a:endParaRPr lang="zh-CN" altLang="en-US" sz="2400" b="1">
                <a:solidFill>
                  <a:schemeClr val="bg1"/>
                </a:solidFill>
                <a:latin typeface="Times New Roman" panose="02020603050405020304" pitchFamily="2" charset="0"/>
                <a:ea typeface="宋体" panose="02010600030101010101" pitchFamily="2" charset="-122"/>
              </a:endParaRPr>
            </a:p>
          </p:txBody>
        </p:sp>
        <p:sp>
          <p:nvSpPr>
            <p:cNvPr id="43016" name="文本框 50183"/>
            <p:cNvSpPr txBox="1"/>
            <p:nvPr/>
          </p:nvSpPr>
          <p:spPr>
            <a:xfrm>
              <a:off x="4740" y="2794"/>
              <a:ext cx="508" cy="331"/>
            </a:xfrm>
            <a:prstGeom prst="rect">
              <a:avLst/>
            </a:prstGeom>
            <a:solidFill>
              <a:srgbClr val="FF0000"/>
            </a:solidFill>
            <a:ln w="9525" cap="flat" cmpd="sng">
              <a:solidFill>
                <a:srgbClr val="FF0000"/>
              </a:solidFill>
              <a:prstDash val="solid"/>
              <a:miter/>
              <a:headEnd type="none" w="med" len="med"/>
              <a:tailEnd type="none" w="med" len="med"/>
            </a:ln>
          </p:spPr>
          <p:txBody>
            <a:bodyPr wrap="none" anchor="t">
              <a:spAutoFit/>
            </a:bodyPr>
            <a:p>
              <a:pPr lvl="0" indent="0"/>
              <a:r>
                <a:rPr lang="zh-CN" altLang="en-US" sz="2400" b="1" dirty="0">
                  <a:solidFill>
                    <a:schemeClr val="bg1"/>
                  </a:solidFill>
                  <a:latin typeface="Times New Roman" panose="02020603050405020304" pitchFamily="2" charset="0"/>
                  <a:ea typeface="宋体" panose="02010600030101010101" pitchFamily="2" charset="-122"/>
                </a:rPr>
                <a:t>宁波</a:t>
              </a:r>
              <a:endParaRPr lang="zh-CN" altLang="en-US" sz="2400" b="1">
                <a:solidFill>
                  <a:schemeClr val="bg1"/>
                </a:solidFill>
                <a:latin typeface="Times New Roman" panose="02020603050405020304" pitchFamily="2" charset="0"/>
                <a:ea typeface="宋体" panose="02010600030101010101" pitchFamily="2" charset="-122"/>
              </a:endParaRPr>
            </a:p>
          </p:txBody>
        </p:sp>
        <p:sp>
          <p:nvSpPr>
            <p:cNvPr id="43017" name="文本框 50184"/>
            <p:cNvSpPr txBox="1"/>
            <p:nvPr/>
          </p:nvSpPr>
          <p:spPr>
            <a:xfrm>
              <a:off x="4967" y="2432"/>
              <a:ext cx="508" cy="331"/>
            </a:xfrm>
            <a:prstGeom prst="rect">
              <a:avLst/>
            </a:prstGeom>
            <a:solidFill>
              <a:srgbClr val="FF0000"/>
            </a:solidFill>
            <a:ln w="9525" cap="flat" cmpd="sng">
              <a:solidFill>
                <a:srgbClr val="FF0000"/>
              </a:solidFill>
              <a:prstDash val="solid"/>
              <a:miter/>
              <a:headEnd type="none" w="med" len="med"/>
              <a:tailEnd type="none" w="med" len="med"/>
            </a:ln>
          </p:spPr>
          <p:txBody>
            <a:bodyPr wrap="none" anchor="t">
              <a:spAutoFit/>
            </a:bodyPr>
            <a:p>
              <a:pPr lvl="0" indent="0"/>
              <a:r>
                <a:rPr lang="zh-CN" altLang="en-US" sz="2400" b="1" dirty="0">
                  <a:solidFill>
                    <a:schemeClr val="bg1"/>
                  </a:solidFill>
                  <a:latin typeface="Times New Roman" panose="02020603050405020304" pitchFamily="2" charset="0"/>
                  <a:ea typeface="宋体" panose="02010600030101010101" pitchFamily="2" charset="-122"/>
                </a:rPr>
                <a:t>上海</a:t>
              </a:r>
              <a:endParaRPr lang="zh-CN" altLang="en-US" sz="2400" b="1">
                <a:solidFill>
                  <a:schemeClr val="bg1"/>
                </a:solidFill>
                <a:latin typeface="Times New Roman" panose="02020603050405020304" pitchFamily="2" charset="0"/>
                <a:ea typeface="宋体" panose="02010600030101010101" pitchFamily="2" charset="-122"/>
              </a:endParaRPr>
            </a:p>
          </p:txBody>
        </p:sp>
      </p:grpSp>
      <p:sp>
        <p:nvSpPr>
          <p:cNvPr id="50186" name="文本框 50185"/>
          <p:cNvSpPr txBox="1"/>
          <p:nvPr/>
        </p:nvSpPr>
        <p:spPr>
          <a:xfrm>
            <a:off x="395288" y="4437063"/>
            <a:ext cx="8077200" cy="519113"/>
          </a:xfrm>
          <a:prstGeom prst="rect">
            <a:avLst/>
          </a:prstGeom>
          <a:noFill/>
          <a:ln w="9525">
            <a:noFill/>
          </a:ln>
        </p:spPr>
        <p:txBody>
          <a:bodyPr>
            <a:spAutoFit/>
          </a:bodyPr>
          <a:p>
            <a:pPr lvl="0" fontAlgn="base"/>
            <a:r>
              <a:rPr lang="zh-CN" altLang="en-US" sz="2800" b="1" strike="noStrike"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条约中哪一条最能体现英国发动鸦片战争的本质？</a:t>
            </a:r>
            <a:endParaRPr lang="zh-CN" altLang="en-US" sz="2800" b="1" strike="noStrike"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50187" name="文本框 50186"/>
          <p:cNvSpPr txBox="1"/>
          <p:nvPr/>
        </p:nvSpPr>
        <p:spPr>
          <a:xfrm>
            <a:off x="2195513" y="4868863"/>
            <a:ext cx="3962400" cy="519112"/>
          </a:xfrm>
          <a:prstGeom prst="rect">
            <a:avLst/>
          </a:prstGeom>
          <a:noFill/>
          <a:ln w="9525">
            <a:noFill/>
          </a:ln>
        </p:spPr>
        <p:txBody>
          <a:bodyPr anchor="t">
            <a:spAutoFit/>
          </a:bodyPr>
          <a:p>
            <a:pPr lvl="0" indent="0">
              <a:spcBef>
                <a:spcPct val="50000"/>
              </a:spcBef>
            </a:pPr>
            <a:r>
              <a:rPr lang="zh-CN" altLang="en-US" sz="2800" b="1" dirty="0">
                <a:latin typeface="Arial" panose="020B0604020202020204" pitchFamily="34" charset="0"/>
                <a:ea typeface="宋体" panose="02010600030101010101" pitchFamily="2" charset="-122"/>
              </a:rPr>
              <a:t>第四条最能体现。</a:t>
            </a:r>
            <a:endParaRPr lang="zh-CN" altLang="en-US" sz="2800" b="1" dirty="0">
              <a:latin typeface="Arial" panose="020B0604020202020204" pitchFamily="34" charset="0"/>
              <a:ea typeface="宋体" panose="02010600030101010101" pitchFamily="2" charset="-122"/>
            </a:endParaRPr>
          </a:p>
        </p:txBody>
      </p:sp>
      <p:sp>
        <p:nvSpPr>
          <p:cNvPr id="50189" name="矩形标注 50188"/>
          <p:cNvSpPr/>
          <p:nvPr/>
        </p:nvSpPr>
        <p:spPr>
          <a:xfrm>
            <a:off x="3708400" y="476250"/>
            <a:ext cx="1616075" cy="576263"/>
          </a:xfrm>
          <a:prstGeom prst="wedgeRectCallout">
            <a:avLst>
              <a:gd name="adj1" fmla="val -77898"/>
              <a:gd name="adj2" fmla="val 89671"/>
            </a:avLst>
          </a:prstGeom>
          <a:solidFill>
            <a:srgbClr val="FFFFCC"/>
          </a:solidFill>
          <a:ln w="9525" cap="flat" cmpd="sng">
            <a:solidFill>
              <a:schemeClr val="tx1"/>
            </a:solidFill>
            <a:prstDash val="solid"/>
            <a:miter/>
            <a:headEnd type="none" w="med" len="med"/>
            <a:tailEnd type="none" w="med" len="med"/>
          </a:ln>
        </p:spPr>
        <p:txBody>
          <a:bodyPr/>
          <a:p>
            <a:pPr lvl="0" algn="ctr" fontAlgn="base">
              <a:buClrTx/>
            </a:pPr>
            <a:r>
              <a:rPr lang="zh-CN" altLang="en-US" sz="2400" b="1" strike="noStrike" noProof="1" dirty="0">
                <a:effectLst>
                  <a:outerShdw blurRad="38100" dist="38100" dir="2700000">
                    <a:srgbClr val="FFFFFF"/>
                  </a:outerShdw>
                </a:effectLst>
                <a:latin typeface="Verdana" panose="020B0604030504040204" pitchFamily="2" charset="0"/>
                <a:ea typeface="隶书" pitchFamily="1" charset="-122"/>
                <a:cs typeface="+mn-ea"/>
              </a:rPr>
              <a:t>领土主权</a:t>
            </a:r>
            <a:endParaRPr lang="zh-CN" altLang="en-US" sz="2400" b="1" strike="noStrike" noProof="1" dirty="0">
              <a:effectLst>
                <a:outerShdw blurRad="38100" dist="38100" dir="2700000">
                  <a:srgbClr val="FFFFFF"/>
                </a:outerShdw>
              </a:effectLst>
              <a:latin typeface="Verdana" panose="020B0604030504040204" pitchFamily="2" charset="0"/>
              <a:ea typeface="隶书" pitchFamily="1" charset="-122"/>
            </a:endParaRPr>
          </a:p>
        </p:txBody>
      </p:sp>
      <p:sp>
        <p:nvSpPr>
          <p:cNvPr id="50190" name="矩形标注 50189"/>
          <p:cNvSpPr/>
          <p:nvPr/>
        </p:nvSpPr>
        <p:spPr>
          <a:xfrm>
            <a:off x="5364163" y="981075"/>
            <a:ext cx="1871663" cy="503238"/>
          </a:xfrm>
          <a:prstGeom prst="wedgeRectCallout">
            <a:avLst>
              <a:gd name="adj1" fmla="val 28370"/>
              <a:gd name="adj2" fmla="val 131389"/>
            </a:avLst>
          </a:prstGeom>
          <a:solidFill>
            <a:srgbClr val="FFFFCC"/>
          </a:solidFill>
          <a:ln w="12700" cap="sq" cmpd="sng">
            <a:solidFill>
              <a:schemeClr val="tx1"/>
            </a:solidFill>
            <a:prstDash val="solid"/>
            <a:miter/>
            <a:headEnd type="none" w="sm" len="sm"/>
            <a:tailEnd type="none" w="sm" len="sm"/>
          </a:ln>
        </p:spPr>
        <p:txBody>
          <a:bodyPr/>
          <a:p>
            <a:pPr lvl="0" algn="ctr" fontAlgn="base">
              <a:buClrTx/>
            </a:pPr>
            <a:r>
              <a:rPr lang="zh-CN" altLang="en-US" sz="2800" b="1" strike="noStrike" noProof="1" dirty="0">
                <a:effectLst>
                  <a:outerShdw blurRad="38100" dist="38100" dir="2700000">
                    <a:srgbClr val="FFFFFF"/>
                  </a:outerShdw>
                </a:effectLst>
                <a:latin typeface="Times New Roman" panose="02020603050405020304" pitchFamily="2" charset="0"/>
                <a:ea typeface="隶书" pitchFamily="1" charset="-122"/>
                <a:cs typeface="+mn-ea"/>
              </a:rPr>
              <a:t>贸易主权</a:t>
            </a:r>
            <a:endParaRPr lang="zh-CN" altLang="en-US" sz="2800" b="1" strike="noStrike" noProof="1" dirty="0">
              <a:effectLst>
                <a:outerShdw blurRad="38100" dist="38100" dir="2700000">
                  <a:srgbClr val="FFFFFF"/>
                </a:outerShdw>
              </a:effectLst>
              <a:latin typeface="Times New Roman" panose="02020603050405020304" pitchFamily="2" charset="0"/>
              <a:ea typeface="隶书" pitchFamily="1" charset="-122"/>
            </a:endParaRPr>
          </a:p>
        </p:txBody>
      </p:sp>
      <p:sp>
        <p:nvSpPr>
          <p:cNvPr id="50191" name="矩形标注 50190"/>
          <p:cNvSpPr/>
          <p:nvPr/>
        </p:nvSpPr>
        <p:spPr>
          <a:xfrm>
            <a:off x="7164388" y="1412875"/>
            <a:ext cx="1979613" cy="431800"/>
          </a:xfrm>
          <a:prstGeom prst="wedgeRectCallout">
            <a:avLst>
              <a:gd name="adj1" fmla="val -41819"/>
              <a:gd name="adj2" fmla="val 225000"/>
            </a:avLst>
          </a:prstGeom>
          <a:solidFill>
            <a:srgbClr val="FFFFCC"/>
          </a:solidFill>
          <a:ln w="9525" cap="flat" cmpd="sng">
            <a:solidFill>
              <a:schemeClr val="tx1"/>
            </a:solidFill>
            <a:prstDash val="solid"/>
            <a:miter/>
            <a:headEnd type="none" w="med" len="med"/>
            <a:tailEnd type="none" w="med" len="med"/>
          </a:ln>
        </p:spPr>
        <p:txBody>
          <a:bodyPr/>
          <a:p>
            <a:pPr lvl="0" algn="ctr" fontAlgn="base">
              <a:buClrTx/>
            </a:pPr>
            <a:r>
              <a:rPr lang="zh-CN" altLang="en-US" sz="2400" b="1" strike="noStrike" noProof="1" dirty="0">
                <a:effectLst>
                  <a:outerShdw blurRad="38100" dist="38100" dir="2700000">
                    <a:srgbClr val="FFFFFF"/>
                  </a:outerShdw>
                </a:effectLst>
                <a:latin typeface="Verdana" panose="020B0604030504040204" pitchFamily="2" charset="0"/>
                <a:ea typeface="隶书" pitchFamily="1" charset="-122"/>
                <a:cs typeface="+mn-ea"/>
              </a:rPr>
              <a:t>关税自主权</a:t>
            </a:r>
            <a:endParaRPr lang="zh-CN" altLang="en-US" sz="2400" b="1" strike="noStrike" noProof="1" dirty="0">
              <a:effectLst>
                <a:outerShdw blurRad="38100" dist="38100" dir="2700000">
                  <a:srgbClr val="FFFFFF"/>
                </a:outerShdw>
              </a:effectLst>
              <a:latin typeface="Verdana" panose="020B0604030504040204" pitchFamily="2" charset="0"/>
              <a:ea typeface="隶书" pitchFamily="1" charset="-122"/>
            </a:endParaRPr>
          </a:p>
        </p:txBody>
      </p:sp>
      <p:sp>
        <p:nvSpPr>
          <p:cNvPr id="50192" name="矩形标注 50191"/>
          <p:cNvSpPr/>
          <p:nvPr/>
        </p:nvSpPr>
        <p:spPr>
          <a:xfrm>
            <a:off x="1619250" y="2205038"/>
            <a:ext cx="1655763" cy="431800"/>
          </a:xfrm>
          <a:prstGeom prst="wedgeRectCallout">
            <a:avLst>
              <a:gd name="adj1" fmla="val -40509"/>
              <a:gd name="adj2" fmla="val 308824"/>
            </a:avLst>
          </a:prstGeom>
          <a:solidFill>
            <a:srgbClr val="FFFFCC"/>
          </a:solidFill>
          <a:ln w="9525" cap="flat" cmpd="sng">
            <a:solidFill>
              <a:schemeClr val="tx1"/>
            </a:solidFill>
            <a:prstDash val="solid"/>
            <a:miter/>
            <a:headEnd type="none" w="med" len="med"/>
            <a:tailEnd type="none" w="med" len="med"/>
          </a:ln>
        </p:spPr>
        <p:txBody>
          <a:bodyPr/>
          <a:p>
            <a:pPr lvl="0" algn="ctr" fontAlgn="base">
              <a:buClrTx/>
            </a:pPr>
            <a:r>
              <a:rPr lang="zh-CN" altLang="en-US" sz="2400" b="1" strike="noStrike" noProof="1" dirty="0">
                <a:effectLst>
                  <a:outerShdw blurRad="38100" dist="38100" dir="2700000">
                    <a:srgbClr val="FFFFFF"/>
                  </a:outerShdw>
                </a:effectLst>
                <a:latin typeface="Verdana" panose="020B0604030504040204" pitchFamily="2" charset="0"/>
                <a:ea typeface="隶书" pitchFamily="1" charset="-122"/>
                <a:cs typeface="+mn-ea"/>
              </a:rPr>
              <a:t>司法主权</a:t>
            </a:r>
            <a:endParaRPr lang="zh-CN" altLang="en-US" sz="2400" b="1" strike="noStrike" noProof="1" dirty="0">
              <a:effectLst>
                <a:outerShdw blurRad="38100" dist="38100" dir="2700000">
                  <a:srgbClr val="FFFFFF"/>
                </a:outerShdw>
              </a:effectLst>
              <a:latin typeface="Verdana" panose="020B0604030504040204" pitchFamily="2" charset="0"/>
              <a:ea typeface="隶书" pitchFamily="1" charset="-122"/>
            </a:endParaRPr>
          </a:p>
        </p:txBody>
      </p:sp>
      <p:sp>
        <p:nvSpPr>
          <p:cNvPr id="50193" name="矩形标注 50192"/>
          <p:cNvSpPr/>
          <p:nvPr/>
        </p:nvSpPr>
        <p:spPr>
          <a:xfrm>
            <a:off x="3132138" y="2852738"/>
            <a:ext cx="1762125" cy="431800"/>
          </a:xfrm>
          <a:prstGeom prst="wedgeRectCallout">
            <a:avLst>
              <a:gd name="adj1" fmla="val -65046"/>
              <a:gd name="adj2" fmla="val 227940"/>
            </a:avLst>
          </a:prstGeom>
          <a:solidFill>
            <a:srgbClr val="FFFFCC"/>
          </a:solidFill>
          <a:ln w="9525" cap="flat" cmpd="sng">
            <a:solidFill>
              <a:schemeClr val="tx1"/>
            </a:solidFill>
            <a:prstDash val="solid"/>
            <a:miter/>
            <a:headEnd type="none" w="med" len="med"/>
            <a:tailEnd type="none" w="med" len="med"/>
          </a:ln>
        </p:spPr>
        <p:txBody>
          <a:bodyPr/>
          <a:p>
            <a:pPr lvl="0" algn="ctr" fontAlgn="base">
              <a:buClrTx/>
            </a:pPr>
            <a:r>
              <a:rPr lang="zh-CN" altLang="en-US" sz="2400" b="1" strike="noStrike" noProof="1" dirty="0">
                <a:effectLst>
                  <a:outerShdw blurRad="38100" dist="38100" dir="2700000">
                    <a:srgbClr val="FFFFFF"/>
                  </a:outerShdw>
                </a:effectLst>
                <a:latin typeface="Verdana" panose="020B0604030504040204" pitchFamily="2" charset="0"/>
                <a:ea typeface="隶书" pitchFamily="1" charset="-122"/>
                <a:cs typeface="+mn-ea"/>
              </a:rPr>
              <a:t>领海主权</a:t>
            </a:r>
            <a:endParaRPr lang="zh-CN" altLang="en-US" sz="2400" b="1" strike="noStrike" noProof="1" dirty="0">
              <a:effectLst>
                <a:outerShdw blurRad="38100" dist="38100" dir="2700000">
                  <a:srgbClr val="FFFFFF"/>
                </a:outerShdw>
              </a:effectLst>
              <a:latin typeface="Verdana" panose="020B0604030504040204" pitchFamily="2" charset="0"/>
              <a:ea typeface="隶书" pitchFamily="1" charset="-122"/>
            </a:endParaRPr>
          </a:p>
        </p:txBody>
      </p:sp>
      <p:sp>
        <p:nvSpPr>
          <p:cNvPr id="50194" name="矩形标注 50193"/>
          <p:cNvSpPr/>
          <p:nvPr/>
        </p:nvSpPr>
        <p:spPr>
          <a:xfrm>
            <a:off x="5435600" y="2924175"/>
            <a:ext cx="1762125" cy="504825"/>
          </a:xfrm>
          <a:prstGeom prst="wedgeRectCallout">
            <a:avLst>
              <a:gd name="adj1" fmla="val -61083"/>
              <a:gd name="adj2" fmla="val 185532"/>
            </a:avLst>
          </a:prstGeom>
          <a:solidFill>
            <a:srgbClr val="FFFFCC"/>
          </a:solidFill>
          <a:ln w="9525" cap="flat" cmpd="sng">
            <a:solidFill>
              <a:schemeClr val="tx1"/>
            </a:solidFill>
            <a:prstDash val="solid"/>
            <a:miter/>
            <a:headEnd type="none" w="med" len="med"/>
            <a:tailEnd type="none" w="med" len="med"/>
          </a:ln>
        </p:spPr>
        <p:txBody>
          <a:bodyPr/>
          <a:p>
            <a:pPr lvl="0" algn="ctr" fontAlgn="base">
              <a:buClrTx/>
            </a:pPr>
            <a:r>
              <a:rPr lang="zh-CN" altLang="en-US" sz="2400" b="1" strike="noStrike" noProof="1" dirty="0">
                <a:effectLst>
                  <a:outerShdw blurRad="38100" dist="38100" dir="2700000">
                    <a:srgbClr val="FFFFFF"/>
                  </a:outerShdw>
                </a:effectLst>
                <a:latin typeface="Verdana" panose="020B0604030504040204" pitchFamily="2" charset="0"/>
                <a:ea typeface="隶书" pitchFamily="1" charset="-122"/>
                <a:cs typeface="+mn-ea"/>
              </a:rPr>
              <a:t>文化侵略</a:t>
            </a:r>
            <a:endParaRPr lang="zh-CN" altLang="en-US" sz="2400" b="1" strike="noStrike" noProof="1" dirty="0">
              <a:effectLst>
                <a:outerShdw blurRad="38100" dist="38100" dir="2700000">
                  <a:srgbClr val="FFFFFF"/>
                </a:outerShdw>
              </a:effectLst>
              <a:latin typeface="Verdana" panose="020B0604030504040204" pitchFamily="2" charset="0"/>
              <a:ea typeface="隶书" pitchFamily="1" charset="-122"/>
            </a:endParaRPr>
          </a:p>
        </p:txBody>
      </p:sp>
      <p:sp>
        <p:nvSpPr>
          <p:cNvPr id="50195" name="文本框 50194"/>
          <p:cNvSpPr txBox="1"/>
          <p:nvPr/>
        </p:nvSpPr>
        <p:spPr>
          <a:xfrm>
            <a:off x="1258888" y="5516563"/>
            <a:ext cx="5392737" cy="457200"/>
          </a:xfrm>
          <a:prstGeom prst="rect">
            <a:avLst/>
          </a:prstGeom>
          <a:noFill/>
          <a:ln w="9525">
            <a:noFill/>
          </a:ln>
        </p:spPr>
        <p:txBody>
          <a:bodyPr wrap="none" anchor="t">
            <a:spAutoFit/>
          </a:bodyPr>
          <a:p>
            <a:pPr lvl="0" indent="0"/>
            <a:r>
              <a:rPr lang="zh-CN" altLang="en-US" sz="2400" b="1" dirty="0">
                <a:latin typeface="Arial" panose="020B0604020202020204" pitchFamily="34" charset="0"/>
                <a:ea typeface="宋体" panose="02010600030101010101" pitchFamily="2" charset="-122"/>
              </a:rPr>
              <a:t>使中国</a:t>
            </a:r>
            <a:r>
              <a:rPr lang="zh-CN" altLang="en-US" sz="2400" b="1" dirty="0">
                <a:solidFill>
                  <a:srgbClr val="FF0000"/>
                </a:solidFill>
                <a:latin typeface="Arial" panose="020B0604020202020204" pitchFamily="34" charset="0"/>
                <a:ea typeface="宋体" panose="02010600030101010101" pitchFamily="2" charset="-122"/>
              </a:rPr>
              <a:t>开始沦为</a:t>
            </a:r>
            <a:r>
              <a:rPr lang="zh-CN" altLang="en-US" sz="2400" b="1" dirty="0">
                <a:latin typeface="Arial" panose="020B0604020202020204" pitchFamily="34" charset="0"/>
                <a:ea typeface="宋体" panose="02010600030101010101" pitchFamily="2" charset="-122"/>
              </a:rPr>
              <a:t>半殖民地半封建社会。</a:t>
            </a:r>
            <a:endParaRPr lang="zh-CN" altLang="en-US" sz="2400" dirty="0">
              <a:latin typeface="Arial" panose="020B0604020202020204" pitchFamily="34" charset="0"/>
              <a:ea typeface="宋体" panose="02010600030101010101" pitchFamily="2" charset="-122"/>
            </a:endParaRPr>
          </a:p>
        </p:txBody>
      </p:sp>
      <p:sp>
        <p:nvSpPr>
          <p:cNvPr id="50196" name="文本框 50195"/>
          <p:cNvSpPr txBox="1"/>
          <p:nvPr/>
        </p:nvSpPr>
        <p:spPr>
          <a:xfrm>
            <a:off x="323850" y="5516563"/>
            <a:ext cx="1103313" cy="457200"/>
          </a:xfrm>
          <a:prstGeom prst="rect">
            <a:avLst/>
          </a:prstGeom>
          <a:noFill/>
          <a:ln w="9525">
            <a:noFill/>
          </a:ln>
        </p:spPr>
        <p:txBody>
          <a:bodyPr wrap="none" anchor="t">
            <a:spAutoFit/>
          </a:bodyPr>
          <a:p>
            <a:pPr lvl="0" fontAlgn="base"/>
            <a:r>
              <a:rPr lang="zh-CN" altLang="en-US" sz="2400" b="1" u="sng" strike="noStrike" noProof="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rPr>
              <a:t>影响：</a:t>
            </a:r>
            <a:endParaRPr lang="zh-CN" altLang="en-US" sz="2400" b="1" u="sng" strike="noStrike" noProof="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50198" name="文本框 50197"/>
          <p:cNvSpPr txBox="1"/>
          <p:nvPr/>
        </p:nvSpPr>
        <p:spPr>
          <a:xfrm>
            <a:off x="323850" y="6092825"/>
            <a:ext cx="1103313" cy="457200"/>
          </a:xfrm>
          <a:prstGeom prst="rect">
            <a:avLst/>
          </a:prstGeom>
          <a:noFill/>
          <a:ln w="9525">
            <a:noFill/>
          </a:ln>
        </p:spPr>
        <p:txBody>
          <a:bodyPr wrap="none" anchor="t">
            <a:spAutoFit/>
          </a:bodyPr>
          <a:p>
            <a:pPr lvl="0" fontAlgn="base"/>
            <a:r>
              <a:rPr lang="zh-CN" altLang="en-US" sz="2400" b="1" u="sng" strike="noStrike" noProof="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rPr>
              <a:t>启示：</a:t>
            </a:r>
            <a:endParaRPr lang="zh-CN" altLang="en-US" sz="2400" b="1" u="sng" strike="noStrike" noProof="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50199" name="矩形 50198"/>
          <p:cNvSpPr/>
          <p:nvPr/>
        </p:nvSpPr>
        <p:spPr>
          <a:xfrm>
            <a:off x="1331913" y="6121400"/>
            <a:ext cx="3924300" cy="457200"/>
          </a:xfrm>
          <a:prstGeom prst="rect">
            <a:avLst/>
          </a:prstGeom>
          <a:noFill/>
          <a:ln w="9525">
            <a:noFill/>
          </a:ln>
        </p:spPr>
        <p:txBody>
          <a:bodyPr wrap="none" anchor="ctr">
            <a:spAutoFit/>
          </a:bodyPr>
          <a:p>
            <a:pPr lvl="0" indent="0"/>
            <a:r>
              <a:rPr lang="zh-CN" altLang="en-US" sz="2400" b="1" dirty="0">
                <a:solidFill>
                  <a:srgbClr val="FF0000"/>
                </a:solidFill>
                <a:latin typeface="Arial" panose="020B0604020202020204" pitchFamily="34" charset="0"/>
                <a:ea typeface="宋体" panose="02010600030101010101" pitchFamily="2" charset="-122"/>
              </a:rPr>
              <a:t>闭关要落后，落后要挨打！</a:t>
            </a:r>
            <a:r>
              <a:rPr lang="zh-CN" altLang="en-US" dirty="0">
                <a:latin typeface="Arial" panose="020B0604020202020204" pitchFamily="34" charset="0"/>
                <a:ea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0178">
                                            <p:txEl>
                                              <p:charRg st="23" end="27"/>
                                            </p:txEl>
                                          </p:spTgt>
                                        </p:tgtEl>
                                        <p:attrNameLst>
                                          <p:attrName>style.visibility</p:attrName>
                                        </p:attrNameLst>
                                      </p:cBhvr>
                                      <p:to>
                                        <p:strVal val="visible"/>
                                      </p:to>
                                    </p:set>
                                    <p:anim calcmode="discrete" valueType="clr">
                                      <p:cBhvr override="childStyle">
                                        <p:cTn id="7" dur="80"/>
                                        <p:tgtEl>
                                          <p:spTgt spid="50178">
                                            <p:txEl>
                                              <p:charRg st="23" end="2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0178">
                                            <p:txEl>
                                              <p:charRg st="23" end="27"/>
                                            </p:txEl>
                                          </p:spTgt>
                                        </p:tgtEl>
                                        <p:attrNameLst>
                                          <p:attrName>fillcolor</p:attrName>
                                        </p:attrNameLst>
                                      </p:cBhvr>
                                      <p:tavLst>
                                        <p:tav tm="0">
                                          <p:val>
                                            <p:clrVal>
                                              <a:schemeClr val="accent2"/>
                                            </p:clrVal>
                                          </p:val>
                                        </p:tav>
                                        <p:tav tm="50000">
                                          <p:val>
                                            <p:clrVal>
                                              <a:schemeClr val="hlink"/>
                                            </p:clrVal>
                                          </p:val>
                                        </p:tav>
                                      </p:tavLst>
                                    </p:anim>
                                    <p:set>
                                      <p:cBhvr>
                                        <p:cTn id="9" dur="80"/>
                                        <p:tgtEl>
                                          <p:spTgt spid="50178">
                                            <p:txEl>
                                              <p:charRg st="23" end="27"/>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0178">
                                            <p:txEl>
                                              <p:charRg st="27" end="43"/>
                                            </p:txEl>
                                          </p:spTgt>
                                        </p:tgtEl>
                                        <p:attrNameLst>
                                          <p:attrName>style.visibility</p:attrName>
                                        </p:attrNameLst>
                                      </p:cBhvr>
                                      <p:to>
                                        <p:strVal val="visible"/>
                                      </p:to>
                                    </p:set>
                                    <p:anim calcmode="discrete" valueType="clr">
                                      <p:cBhvr override="childStyle">
                                        <p:cTn id="14" dur="80"/>
                                        <p:tgtEl>
                                          <p:spTgt spid="50178">
                                            <p:txEl>
                                              <p:charRg st="27" end="4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0178">
                                            <p:txEl>
                                              <p:charRg st="27" end="43"/>
                                            </p:txEl>
                                          </p:spTgt>
                                        </p:tgtEl>
                                        <p:attrNameLst>
                                          <p:attrName>fillcolor</p:attrName>
                                        </p:attrNameLst>
                                      </p:cBhvr>
                                      <p:tavLst>
                                        <p:tav tm="0">
                                          <p:val>
                                            <p:clrVal>
                                              <a:schemeClr val="accent2"/>
                                            </p:clrVal>
                                          </p:val>
                                        </p:tav>
                                        <p:tav tm="50000">
                                          <p:val>
                                            <p:clrVal>
                                              <a:schemeClr val="hlink"/>
                                            </p:clrVal>
                                          </p:val>
                                        </p:tav>
                                      </p:tavLst>
                                    </p:anim>
                                    <p:set>
                                      <p:cBhvr>
                                        <p:cTn id="16" dur="80"/>
                                        <p:tgtEl>
                                          <p:spTgt spid="50178">
                                            <p:txEl>
                                              <p:charRg st="27" end="43"/>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50178">
                                            <p:txEl>
                                              <p:charRg st="43" end="61"/>
                                            </p:txEl>
                                          </p:spTgt>
                                        </p:tgtEl>
                                        <p:attrNameLst>
                                          <p:attrName>style.visibility</p:attrName>
                                        </p:attrNameLst>
                                      </p:cBhvr>
                                      <p:to>
                                        <p:strVal val="visible"/>
                                      </p:to>
                                    </p:set>
                                    <p:anim calcmode="discrete" valueType="clr">
                                      <p:cBhvr override="childStyle">
                                        <p:cTn id="21" dur="80"/>
                                        <p:tgtEl>
                                          <p:spTgt spid="50178">
                                            <p:txEl>
                                              <p:charRg st="43" end="6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0178">
                                            <p:txEl>
                                              <p:charRg st="43" end="61"/>
                                            </p:txEl>
                                          </p:spTgt>
                                        </p:tgtEl>
                                        <p:attrNameLst>
                                          <p:attrName>fillcolor</p:attrName>
                                        </p:attrNameLst>
                                      </p:cBhvr>
                                      <p:tavLst>
                                        <p:tav tm="0">
                                          <p:val>
                                            <p:clrVal>
                                              <a:schemeClr val="accent2"/>
                                            </p:clrVal>
                                          </p:val>
                                        </p:tav>
                                        <p:tav tm="50000">
                                          <p:val>
                                            <p:clrVal>
                                              <a:schemeClr val="hlink"/>
                                            </p:clrVal>
                                          </p:val>
                                        </p:tav>
                                      </p:tavLst>
                                    </p:anim>
                                    <p:set>
                                      <p:cBhvr>
                                        <p:cTn id="23" dur="80"/>
                                        <p:tgtEl>
                                          <p:spTgt spid="50178">
                                            <p:txEl>
                                              <p:charRg st="43" end="61"/>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50178">
                                            <p:txEl>
                                              <p:charRg st="61" end="92"/>
                                            </p:txEl>
                                          </p:spTgt>
                                        </p:tgtEl>
                                        <p:attrNameLst>
                                          <p:attrName>style.visibility</p:attrName>
                                        </p:attrNameLst>
                                      </p:cBhvr>
                                      <p:to>
                                        <p:strVal val="visible"/>
                                      </p:to>
                                    </p:set>
                                    <p:anim calcmode="discrete" valueType="clr">
                                      <p:cBhvr override="childStyle">
                                        <p:cTn id="28" dur="80"/>
                                        <p:tgtEl>
                                          <p:spTgt spid="50178">
                                            <p:txEl>
                                              <p:charRg st="61" end="9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50178">
                                            <p:txEl>
                                              <p:charRg st="61" end="92"/>
                                            </p:txEl>
                                          </p:spTgt>
                                        </p:tgtEl>
                                        <p:attrNameLst>
                                          <p:attrName>fillcolor</p:attrName>
                                        </p:attrNameLst>
                                      </p:cBhvr>
                                      <p:tavLst>
                                        <p:tav tm="0">
                                          <p:val>
                                            <p:clrVal>
                                              <a:schemeClr val="accent2"/>
                                            </p:clrVal>
                                          </p:val>
                                        </p:tav>
                                        <p:tav tm="50000">
                                          <p:val>
                                            <p:clrVal>
                                              <a:schemeClr val="hlink"/>
                                            </p:clrVal>
                                          </p:val>
                                        </p:tav>
                                      </p:tavLst>
                                    </p:anim>
                                    <p:set>
                                      <p:cBhvr>
                                        <p:cTn id="30" dur="80"/>
                                        <p:tgtEl>
                                          <p:spTgt spid="50178">
                                            <p:txEl>
                                              <p:charRg st="61" end="92"/>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0197"/>
                                        </p:tgtEl>
                                        <p:attrNameLst>
                                          <p:attrName>style.visibility</p:attrName>
                                        </p:attrNameLst>
                                      </p:cBhvr>
                                      <p:to>
                                        <p:strVal val="visible"/>
                                      </p:to>
                                    </p:set>
                                    <p:anim calcmode="lin" valueType="num">
                                      <p:cBhvr>
                                        <p:cTn id="35" dur="500" fill="hold"/>
                                        <p:tgtEl>
                                          <p:spTgt spid="50197"/>
                                        </p:tgtEl>
                                        <p:attrNameLst>
                                          <p:attrName>ppt_x</p:attrName>
                                        </p:attrNameLst>
                                      </p:cBhvr>
                                      <p:tavLst>
                                        <p:tav tm="0">
                                          <p:val>
                                            <p:strVal val="#ppt_x"/>
                                          </p:val>
                                        </p:tav>
                                        <p:tav tm="100000">
                                          <p:val>
                                            <p:strVal val="#ppt_x"/>
                                          </p:val>
                                        </p:tav>
                                      </p:tavLst>
                                    </p:anim>
                                    <p:anim calcmode="lin" valueType="num">
                                      <p:cBhvr>
                                        <p:cTn id="36" dur="500" fill="hold"/>
                                        <p:tgtEl>
                                          <p:spTgt spid="5019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nodeType="clickEffect">
                                  <p:stCondLst>
                                    <p:cond delay="0"/>
                                  </p:stCondLst>
                                  <p:childTnLst>
                                    <p:anim calcmode="lin" valueType="num">
                                      <p:cBhvr>
                                        <p:cTn id="40" dur="500"/>
                                        <p:tgtEl>
                                          <p:spTgt spid="50197"/>
                                        </p:tgtEl>
                                        <p:attrNameLst>
                                          <p:attrName>ppt_x</p:attrName>
                                        </p:attrNameLst>
                                      </p:cBhvr>
                                      <p:tavLst>
                                        <p:tav tm="0">
                                          <p:val>
                                            <p:strVal val="ppt_x"/>
                                          </p:val>
                                        </p:tav>
                                        <p:tav tm="100000">
                                          <p:val>
                                            <p:strVal val="ppt_x"/>
                                          </p:val>
                                        </p:tav>
                                      </p:tavLst>
                                    </p:anim>
                                    <p:anim calcmode="lin" valueType="num">
                                      <p:cBhvr>
                                        <p:cTn id="41" dur="500"/>
                                        <p:tgtEl>
                                          <p:spTgt spid="50197"/>
                                        </p:tgtEl>
                                        <p:attrNameLst>
                                          <p:attrName>ppt_y</p:attrName>
                                        </p:attrNameLst>
                                      </p:cBhvr>
                                      <p:tavLst>
                                        <p:tav tm="0">
                                          <p:val>
                                            <p:strVal val="ppt_y"/>
                                          </p:val>
                                        </p:tav>
                                        <p:tav tm="100000">
                                          <p:val>
                                            <p:strVal val="1+ppt_h/2"/>
                                          </p:val>
                                        </p:tav>
                                      </p:tavLst>
                                    </p:anim>
                                    <p:set>
                                      <p:cBhvr>
                                        <p:cTn id="42" dur="1" fill="hold">
                                          <p:stCondLst>
                                            <p:cond delay="499"/>
                                          </p:stCondLst>
                                        </p:cTn>
                                        <p:tgtEl>
                                          <p:spTgt spid="5019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50178">
                                            <p:txEl>
                                              <p:charRg st="92" end="126"/>
                                            </p:txEl>
                                          </p:spTgt>
                                        </p:tgtEl>
                                        <p:attrNameLst>
                                          <p:attrName>style.visibility</p:attrName>
                                        </p:attrNameLst>
                                      </p:cBhvr>
                                      <p:to>
                                        <p:strVal val="visible"/>
                                      </p:to>
                                    </p:set>
                                    <p:anim calcmode="discrete" valueType="clr">
                                      <p:cBhvr override="childStyle">
                                        <p:cTn id="47" dur="80"/>
                                        <p:tgtEl>
                                          <p:spTgt spid="50178">
                                            <p:txEl>
                                              <p:charRg st="92" end="12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50178">
                                            <p:txEl>
                                              <p:charRg st="92" end="126"/>
                                            </p:txEl>
                                          </p:spTgt>
                                        </p:tgtEl>
                                        <p:attrNameLst>
                                          <p:attrName>fillcolor</p:attrName>
                                        </p:attrNameLst>
                                      </p:cBhvr>
                                      <p:tavLst>
                                        <p:tav tm="0">
                                          <p:val>
                                            <p:clrVal>
                                              <a:schemeClr val="accent2"/>
                                            </p:clrVal>
                                          </p:val>
                                        </p:tav>
                                        <p:tav tm="50000">
                                          <p:val>
                                            <p:clrVal>
                                              <a:schemeClr val="hlink"/>
                                            </p:clrVal>
                                          </p:val>
                                        </p:tav>
                                      </p:tavLst>
                                    </p:anim>
                                    <p:set>
                                      <p:cBhvr>
                                        <p:cTn id="49" dur="80"/>
                                        <p:tgtEl>
                                          <p:spTgt spid="50178">
                                            <p:txEl>
                                              <p:charRg st="92" end="126"/>
                                            </p:txEl>
                                          </p:spTgt>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nodeType="clickEffect">
                                  <p:stCondLst>
                                    <p:cond delay="0"/>
                                  </p:stCondLst>
                                  <p:iterate type="lt">
                                    <p:tmPct val="50000"/>
                                  </p:iterate>
                                  <p:childTnLst>
                                    <p:set>
                                      <p:cBhvr>
                                        <p:cTn id="53" dur="1" fill="hold">
                                          <p:stCondLst>
                                            <p:cond delay="0"/>
                                          </p:stCondLst>
                                        </p:cTn>
                                        <p:tgtEl>
                                          <p:spTgt spid="50178">
                                            <p:txEl>
                                              <p:charRg st="126" end="146"/>
                                            </p:txEl>
                                          </p:spTgt>
                                        </p:tgtEl>
                                        <p:attrNameLst>
                                          <p:attrName>style.visibility</p:attrName>
                                        </p:attrNameLst>
                                      </p:cBhvr>
                                      <p:to>
                                        <p:strVal val="visible"/>
                                      </p:to>
                                    </p:set>
                                    <p:anim calcmode="discrete" valueType="clr">
                                      <p:cBhvr override="childStyle">
                                        <p:cTn id="54" dur="80"/>
                                        <p:tgtEl>
                                          <p:spTgt spid="50178">
                                            <p:txEl>
                                              <p:charRg st="126" end="14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50178">
                                            <p:txEl>
                                              <p:charRg st="126" end="146"/>
                                            </p:txEl>
                                          </p:spTgt>
                                        </p:tgtEl>
                                        <p:attrNameLst>
                                          <p:attrName>fillcolor</p:attrName>
                                        </p:attrNameLst>
                                      </p:cBhvr>
                                      <p:tavLst>
                                        <p:tav tm="0">
                                          <p:val>
                                            <p:clrVal>
                                              <a:schemeClr val="accent2"/>
                                            </p:clrVal>
                                          </p:val>
                                        </p:tav>
                                        <p:tav tm="50000">
                                          <p:val>
                                            <p:clrVal>
                                              <a:schemeClr val="hlink"/>
                                            </p:clrVal>
                                          </p:val>
                                        </p:tav>
                                      </p:tavLst>
                                    </p:anim>
                                    <p:set>
                                      <p:cBhvr>
                                        <p:cTn id="56" dur="80"/>
                                        <p:tgtEl>
                                          <p:spTgt spid="50178">
                                            <p:txEl>
                                              <p:charRg st="126" end="146"/>
                                            </p:txEl>
                                          </p:spTgt>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27" presetClass="entr" presetSubtype="0" fill="hold" nodeType="clickEffect">
                                  <p:stCondLst>
                                    <p:cond delay="0"/>
                                  </p:stCondLst>
                                  <p:iterate type="lt">
                                    <p:tmPct val="50000"/>
                                  </p:iterate>
                                  <p:childTnLst>
                                    <p:set>
                                      <p:cBhvr>
                                        <p:cTn id="60" dur="1" fill="hold">
                                          <p:stCondLst>
                                            <p:cond delay="0"/>
                                          </p:stCondLst>
                                        </p:cTn>
                                        <p:tgtEl>
                                          <p:spTgt spid="50178">
                                            <p:txEl>
                                              <p:charRg st="146" end="168"/>
                                            </p:txEl>
                                          </p:spTgt>
                                        </p:tgtEl>
                                        <p:attrNameLst>
                                          <p:attrName>style.visibility</p:attrName>
                                        </p:attrNameLst>
                                      </p:cBhvr>
                                      <p:to>
                                        <p:strVal val="visible"/>
                                      </p:to>
                                    </p:set>
                                    <p:anim calcmode="discrete" valueType="clr">
                                      <p:cBhvr override="childStyle">
                                        <p:cTn id="61" dur="80"/>
                                        <p:tgtEl>
                                          <p:spTgt spid="50178">
                                            <p:txEl>
                                              <p:charRg st="146" end="16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50178">
                                            <p:txEl>
                                              <p:charRg st="146" end="168"/>
                                            </p:txEl>
                                          </p:spTgt>
                                        </p:tgtEl>
                                        <p:attrNameLst>
                                          <p:attrName>fillcolor</p:attrName>
                                        </p:attrNameLst>
                                      </p:cBhvr>
                                      <p:tavLst>
                                        <p:tav tm="0">
                                          <p:val>
                                            <p:clrVal>
                                              <a:schemeClr val="accent2"/>
                                            </p:clrVal>
                                          </p:val>
                                        </p:tav>
                                        <p:tav tm="50000">
                                          <p:val>
                                            <p:clrVal>
                                              <a:schemeClr val="hlink"/>
                                            </p:clrVal>
                                          </p:val>
                                        </p:tav>
                                      </p:tavLst>
                                    </p:anim>
                                    <p:set>
                                      <p:cBhvr>
                                        <p:cTn id="63" dur="80"/>
                                        <p:tgtEl>
                                          <p:spTgt spid="50178">
                                            <p:txEl>
                                              <p:charRg st="146" end="168"/>
                                            </p:txEl>
                                          </p:spTgt>
                                        </p:tgtEl>
                                        <p:attrNameLst>
                                          <p:attrName>fill.type</p:attrName>
                                        </p:attrNameLst>
                                      </p:cBhvr>
                                      <p:to>
                                        <p:strVal val="solid"/>
                                      </p:to>
                                    </p:set>
                                  </p:childTnLst>
                                </p:cTn>
                              </p:par>
                            </p:childTnLst>
                          </p:cTn>
                        </p:par>
                      </p:childTnLst>
                    </p:cTn>
                  </p:par>
                  <p:par>
                    <p:cTn id="64" fill="hold">
                      <p:stCondLst>
                        <p:cond delay="indefinite"/>
                      </p:stCondLst>
                      <p:childTnLst>
                        <p:par>
                          <p:cTn id="65" fill="hold">
                            <p:stCondLst>
                              <p:cond delay="0"/>
                            </p:stCondLst>
                            <p:childTnLst>
                              <p:par>
                                <p:cTn id="66" presetID="27" presetClass="entr" presetSubtype="0" fill="hold" nodeType="clickEffect">
                                  <p:stCondLst>
                                    <p:cond delay="0"/>
                                  </p:stCondLst>
                                  <p:iterate type="lt">
                                    <p:tmPct val="50000"/>
                                  </p:iterate>
                                  <p:childTnLst>
                                    <p:set>
                                      <p:cBhvr>
                                        <p:cTn id="67" dur="1" fill="hold">
                                          <p:stCondLst>
                                            <p:cond delay="0"/>
                                          </p:stCondLst>
                                        </p:cTn>
                                        <p:tgtEl>
                                          <p:spTgt spid="50178">
                                            <p:txEl>
                                              <p:charRg st="168" end="192"/>
                                            </p:txEl>
                                          </p:spTgt>
                                        </p:tgtEl>
                                        <p:attrNameLst>
                                          <p:attrName>style.visibility</p:attrName>
                                        </p:attrNameLst>
                                      </p:cBhvr>
                                      <p:to>
                                        <p:strVal val="visible"/>
                                      </p:to>
                                    </p:set>
                                    <p:anim calcmode="discrete" valueType="clr">
                                      <p:cBhvr override="childStyle">
                                        <p:cTn id="68" dur="80"/>
                                        <p:tgtEl>
                                          <p:spTgt spid="50178">
                                            <p:txEl>
                                              <p:charRg st="168" end="19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50178">
                                            <p:txEl>
                                              <p:charRg st="168" end="192"/>
                                            </p:txEl>
                                          </p:spTgt>
                                        </p:tgtEl>
                                        <p:attrNameLst>
                                          <p:attrName>fillcolor</p:attrName>
                                        </p:attrNameLst>
                                      </p:cBhvr>
                                      <p:tavLst>
                                        <p:tav tm="0">
                                          <p:val>
                                            <p:clrVal>
                                              <a:schemeClr val="accent2"/>
                                            </p:clrVal>
                                          </p:val>
                                        </p:tav>
                                        <p:tav tm="50000">
                                          <p:val>
                                            <p:clrVal>
                                              <a:schemeClr val="hlink"/>
                                            </p:clrVal>
                                          </p:val>
                                        </p:tav>
                                      </p:tavLst>
                                    </p:anim>
                                    <p:set>
                                      <p:cBhvr>
                                        <p:cTn id="70" dur="80"/>
                                        <p:tgtEl>
                                          <p:spTgt spid="50178">
                                            <p:txEl>
                                              <p:charRg st="168" end="192"/>
                                            </p:txEl>
                                          </p:spTgt>
                                        </p:tgtEl>
                                        <p:attrNameLst>
                                          <p:attrName>fill.type</p:attrName>
                                        </p:attrNameLst>
                                      </p:cBhvr>
                                      <p:to>
                                        <p:strVal val="solid"/>
                                      </p:to>
                                    </p:set>
                                  </p:childTnLst>
                                </p:cTn>
                              </p:par>
                            </p:childTnLst>
                          </p:cTn>
                        </p:par>
                      </p:childTnLst>
                    </p:cTn>
                  </p:par>
                  <p:par>
                    <p:cTn id="71" fill="hold">
                      <p:stCondLst>
                        <p:cond delay="indefinite"/>
                      </p:stCondLst>
                      <p:childTnLst>
                        <p:par>
                          <p:cTn id="72" fill="hold">
                            <p:stCondLst>
                              <p:cond delay="0"/>
                            </p:stCondLst>
                            <p:childTnLst>
                              <p:par>
                                <p:cTn id="73" presetID="12" presetClass="entr" presetSubtype="4" fill="hold" grpId="0" nodeType="clickEffect">
                                  <p:stCondLst>
                                    <p:cond delay="0"/>
                                  </p:stCondLst>
                                  <p:childTnLst>
                                    <p:set>
                                      <p:cBhvr>
                                        <p:cTn id="74" dur="1" fill="hold">
                                          <p:stCondLst>
                                            <p:cond delay="0"/>
                                          </p:stCondLst>
                                        </p:cTn>
                                        <p:tgtEl>
                                          <p:spTgt spid="50186"/>
                                        </p:tgtEl>
                                        <p:attrNameLst>
                                          <p:attrName>style.visibility</p:attrName>
                                        </p:attrNameLst>
                                      </p:cBhvr>
                                      <p:to>
                                        <p:strVal val="visible"/>
                                      </p:to>
                                    </p:set>
                                    <p:animEffect transition="in" filter="slide(fromBottom)">
                                      <p:cBhvr>
                                        <p:cTn id="75" dur="500"/>
                                        <p:tgtEl>
                                          <p:spTgt spid="50186"/>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50187"/>
                                        </p:tgtEl>
                                        <p:attrNameLst>
                                          <p:attrName>style.visibility</p:attrName>
                                        </p:attrNameLst>
                                      </p:cBhvr>
                                      <p:to>
                                        <p:strVal val="visible"/>
                                      </p:to>
                                    </p:set>
                                    <p:animEffect transition="in" filter="dissolve">
                                      <p:cBhvr>
                                        <p:cTn id="80" dur="500"/>
                                        <p:tgtEl>
                                          <p:spTgt spid="50187"/>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50196"/>
                                        </p:tgtEl>
                                        <p:attrNameLst>
                                          <p:attrName>style.visibility</p:attrName>
                                        </p:attrNameLst>
                                      </p:cBhvr>
                                      <p:to>
                                        <p:strVal val="visible"/>
                                      </p:to>
                                    </p:set>
                                    <p:animEffect transition="in" filter="blinds(horizontal)">
                                      <p:cBhvr>
                                        <p:cTn id="85" dur="500"/>
                                        <p:tgtEl>
                                          <p:spTgt spid="50196"/>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1" fill="hold" grpId="0" nodeType="clickEffect">
                                  <p:stCondLst>
                                    <p:cond delay="0"/>
                                  </p:stCondLst>
                                  <p:childTnLst>
                                    <p:set>
                                      <p:cBhvr>
                                        <p:cTn id="89" dur="1" fill="hold">
                                          <p:stCondLst>
                                            <p:cond delay="0"/>
                                          </p:stCondLst>
                                        </p:cTn>
                                        <p:tgtEl>
                                          <p:spTgt spid="50189"/>
                                        </p:tgtEl>
                                        <p:attrNameLst>
                                          <p:attrName>style.visibility</p:attrName>
                                        </p:attrNameLst>
                                      </p:cBhvr>
                                      <p:to>
                                        <p:strVal val="visible"/>
                                      </p:to>
                                    </p:set>
                                    <p:anim calcmode="lin" valueType="num">
                                      <p:cBhvr>
                                        <p:cTn id="90" dur="500" fill="hold"/>
                                        <p:tgtEl>
                                          <p:spTgt spid="50189"/>
                                        </p:tgtEl>
                                        <p:attrNameLst>
                                          <p:attrName>ppt_x</p:attrName>
                                        </p:attrNameLst>
                                      </p:cBhvr>
                                      <p:tavLst>
                                        <p:tav tm="0">
                                          <p:val>
                                            <p:strVal val="#ppt_x"/>
                                          </p:val>
                                        </p:tav>
                                        <p:tav tm="100000">
                                          <p:val>
                                            <p:strVal val="#ppt_x"/>
                                          </p:val>
                                        </p:tav>
                                      </p:tavLst>
                                    </p:anim>
                                    <p:anim calcmode="lin" valueType="num">
                                      <p:cBhvr>
                                        <p:cTn id="91" dur="500" fill="hold"/>
                                        <p:tgtEl>
                                          <p:spTgt spid="50189"/>
                                        </p:tgtEl>
                                        <p:attrNameLst>
                                          <p:attrName>ppt_y</p:attrName>
                                        </p:attrNameLst>
                                      </p:cBhvr>
                                      <p:tavLst>
                                        <p:tav tm="0">
                                          <p:val>
                                            <p:strVal val="0-#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1" fill="hold" grpId="0" nodeType="clickEffect">
                                  <p:stCondLst>
                                    <p:cond delay="0"/>
                                  </p:stCondLst>
                                  <p:childTnLst>
                                    <p:set>
                                      <p:cBhvr>
                                        <p:cTn id="95" dur="1" fill="hold">
                                          <p:stCondLst>
                                            <p:cond delay="0"/>
                                          </p:stCondLst>
                                        </p:cTn>
                                        <p:tgtEl>
                                          <p:spTgt spid="50190"/>
                                        </p:tgtEl>
                                        <p:attrNameLst>
                                          <p:attrName>style.visibility</p:attrName>
                                        </p:attrNameLst>
                                      </p:cBhvr>
                                      <p:to>
                                        <p:strVal val="visible"/>
                                      </p:to>
                                    </p:set>
                                    <p:anim calcmode="lin" valueType="num">
                                      <p:cBhvr>
                                        <p:cTn id="96" dur="500" fill="hold"/>
                                        <p:tgtEl>
                                          <p:spTgt spid="50190"/>
                                        </p:tgtEl>
                                        <p:attrNameLst>
                                          <p:attrName>ppt_x</p:attrName>
                                        </p:attrNameLst>
                                      </p:cBhvr>
                                      <p:tavLst>
                                        <p:tav tm="0">
                                          <p:val>
                                            <p:strVal val="#ppt_x"/>
                                          </p:val>
                                        </p:tav>
                                        <p:tav tm="100000">
                                          <p:val>
                                            <p:strVal val="#ppt_x"/>
                                          </p:val>
                                        </p:tav>
                                      </p:tavLst>
                                    </p:anim>
                                    <p:anim calcmode="lin" valueType="num">
                                      <p:cBhvr>
                                        <p:cTn id="97" dur="500" fill="hold"/>
                                        <p:tgtEl>
                                          <p:spTgt spid="50190"/>
                                        </p:tgtEl>
                                        <p:attrNameLst>
                                          <p:attrName>ppt_y</p:attrName>
                                        </p:attrNameLst>
                                      </p:cBhvr>
                                      <p:tavLst>
                                        <p:tav tm="0">
                                          <p:val>
                                            <p:strVal val="0-#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1" fill="hold" grpId="0" nodeType="clickEffect">
                                  <p:stCondLst>
                                    <p:cond delay="0"/>
                                  </p:stCondLst>
                                  <p:childTnLst>
                                    <p:set>
                                      <p:cBhvr>
                                        <p:cTn id="101" dur="1" fill="hold">
                                          <p:stCondLst>
                                            <p:cond delay="0"/>
                                          </p:stCondLst>
                                        </p:cTn>
                                        <p:tgtEl>
                                          <p:spTgt spid="50191"/>
                                        </p:tgtEl>
                                        <p:attrNameLst>
                                          <p:attrName>style.visibility</p:attrName>
                                        </p:attrNameLst>
                                      </p:cBhvr>
                                      <p:to>
                                        <p:strVal val="visible"/>
                                      </p:to>
                                    </p:set>
                                    <p:anim calcmode="lin" valueType="num">
                                      <p:cBhvr>
                                        <p:cTn id="102" dur="500" fill="hold"/>
                                        <p:tgtEl>
                                          <p:spTgt spid="50191"/>
                                        </p:tgtEl>
                                        <p:attrNameLst>
                                          <p:attrName>ppt_x</p:attrName>
                                        </p:attrNameLst>
                                      </p:cBhvr>
                                      <p:tavLst>
                                        <p:tav tm="0">
                                          <p:val>
                                            <p:strVal val="#ppt_x"/>
                                          </p:val>
                                        </p:tav>
                                        <p:tav tm="100000">
                                          <p:val>
                                            <p:strVal val="#ppt_x"/>
                                          </p:val>
                                        </p:tav>
                                      </p:tavLst>
                                    </p:anim>
                                    <p:anim calcmode="lin" valueType="num">
                                      <p:cBhvr>
                                        <p:cTn id="103" dur="500" fill="hold"/>
                                        <p:tgtEl>
                                          <p:spTgt spid="50191"/>
                                        </p:tgtEl>
                                        <p:attrNameLst>
                                          <p:attrName>ppt_y</p:attrName>
                                        </p:attrNameLst>
                                      </p:cBhvr>
                                      <p:tavLst>
                                        <p:tav tm="0">
                                          <p:val>
                                            <p:strVal val="0-#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1" fill="hold" grpId="0" nodeType="clickEffect">
                                  <p:stCondLst>
                                    <p:cond delay="0"/>
                                  </p:stCondLst>
                                  <p:childTnLst>
                                    <p:set>
                                      <p:cBhvr>
                                        <p:cTn id="107" dur="1" fill="hold">
                                          <p:stCondLst>
                                            <p:cond delay="0"/>
                                          </p:stCondLst>
                                        </p:cTn>
                                        <p:tgtEl>
                                          <p:spTgt spid="50192"/>
                                        </p:tgtEl>
                                        <p:attrNameLst>
                                          <p:attrName>style.visibility</p:attrName>
                                        </p:attrNameLst>
                                      </p:cBhvr>
                                      <p:to>
                                        <p:strVal val="visible"/>
                                      </p:to>
                                    </p:set>
                                    <p:anim calcmode="lin" valueType="num">
                                      <p:cBhvr>
                                        <p:cTn id="108" dur="500" fill="hold"/>
                                        <p:tgtEl>
                                          <p:spTgt spid="50192"/>
                                        </p:tgtEl>
                                        <p:attrNameLst>
                                          <p:attrName>ppt_x</p:attrName>
                                        </p:attrNameLst>
                                      </p:cBhvr>
                                      <p:tavLst>
                                        <p:tav tm="0">
                                          <p:val>
                                            <p:strVal val="#ppt_x"/>
                                          </p:val>
                                        </p:tav>
                                        <p:tav tm="100000">
                                          <p:val>
                                            <p:strVal val="#ppt_x"/>
                                          </p:val>
                                        </p:tav>
                                      </p:tavLst>
                                    </p:anim>
                                    <p:anim calcmode="lin" valueType="num">
                                      <p:cBhvr>
                                        <p:cTn id="109" dur="500" fill="hold"/>
                                        <p:tgtEl>
                                          <p:spTgt spid="50192"/>
                                        </p:tgtEl>
                                        <p:attrNameLst>
                                          <p:attrName>ppt_y</p:attrName>
                                        </p:attrNameLst>
                                      </p:cBhvr>
                                      <p:tavLst>
                                        <p:tav tm="0">
                                          <p:val>
                                            <p:strVal val="0-#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1" fill="hold" grpId="0" nodeType="clickEffect">
                                  <p:stCondLst>
                                    <p:cond delay="0"/>
                                  </p:stCondLst>
                                  <p:childTnLst>
                                    <p:set>
                                      <p:cBhvr>
                                        <p:cTn id="113" dur="1" fill="hold">
                                          <p:stCondLst>
                                            <p:cond delay="0"/>
                                          </p:stCondLst>
                                        </p:cTn>
                                        <p:tgtEl>
                                          <p:spTgt spid="50193"/>
                                        </p:tgtEl>
                                        <p:attrNameLst>
                                          <p:attrName>style.visibility</p:attrName>
                                        </p:attrNameLst>
                                      </p:cBhvr>
                                      <p:to>
                                        <p:strVal val="visible"/>
                                      </p:to>
                                    </p:set>
                                    <p:anim calcmode="lin" valueType="num">
                                      <p:cBhvr>
                                        <p:cTn id="114" dur="500" fill="hold"/>
                                        <p:tgtEl>
                                          <p:spTgt spid="50193"/>
                                        </p:tgtEl>
                                        <p:attrNameLst>
                                          <p:attrName>ppt_x</p:attrName>
                                        </p:attrNameLst>
                                      </p:cBhvr>
                                      <p:tavLst>
                                        <p:tav tm="0">
                                          <p:val>
                                            <p:strVal val="#ppt_x"/>
                                          </p:val>
                                        </p:tav>
                                        <p:tav tm="100000">
                                          <p:val>
                                            <p:strVal val="#ppt_x"/>
                                          </p:val>
                                        </p:tav>
                                      </p:tavLst>
                                    </p:anim>
                                    <p:anim calcmode="lin" valueType="num">
                                      <p:cBhvr>
                                        <p:cTn id="115" dur="500" fill="hold"/>
                                        <p:tgtEl>
                                          <p:spTgt spid="50193"/>
                                        </p:tgtEl>
                                        <p:attrNameLst>
                                          <p:attrName>ppt_y</p:attrName>
                                        </p:attrNameLst>
                                      </p:cBhvr>
                                      <p:tavLst>
                                        <p:tav tm="0">
                                          <p:val>
                                            <p:strVal val="0-#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1" fill="hold" grpId="0" nodeType="clickEffect">
                                  <p:stCondLst>
                                    <p:cond delay="0"/>
                                  </p:stCondLst>
                                  <p:childTnLst>
                                    <p:set>
                                      <p:cBhvr>
                                        <p:cTn id="119" dur="1" fill="hold">
                                          <p:stCondLst>
                                            <p:cond delay="0"/>
                                          </p:stCondLst>
                                        </p:cTn>
                                        <p:tgtEl>
                                          <p:spTgt spid="50194"/>
                                        </p:tgtEl>
                                        <p:attrNameLst>
                                          <p:attrName>style.visibility</p:attrName>
                                        </p:attrNameLst>
                                      </p:cBhvr>
                                      <p:to>
                                        <p:strVal val="visible"/>
                                      </p:to>
                                    </p:set>
                                    <p:anim calcmode="lin" valueType="num">
                                      <p:cBhvr>
                                        <p:cTn id="120" dur="500" fill="hold"/>
                                        <p:tgtEl>
                                          <p:spTgt spid="50194"/>
                                        </p:tgtEl>
                                        <p:attrNameLst>
                                          <p:attrName>ppt_x</p:attrName>
                                        </p:attrNameLst>
                                      </p:cBhvr>
                                      <p:tavLst>
                                        <p:tav tm="0">
                                          <p:val>
                                            <p:strVal val="#ppt_x"/>
                                          </p:val>
                                        </p:tav>
                                        <p:tav tm="100000">
                                          <p:val>
                                            <p:strVal val="#ppt_x"/>
                                          </p:val>
                                        </p:tav>
                                      </p:tavLst>
                                    </p:anim>
                                    <p:anim calcmode="lin" valueType="num">
                                      <p:cBhvr>
                                        <p:cTn id="121" dur="500" fill="hold"/>
                                        <p:tgtEl>
                                          <p:spTgt spid="50194"/>
                                        </p:tgtEl>
                                        <p:attrNameLst>
                                          <p:attrName>ppt_y</p:attrName>
                                        </p:attrNameLst>
                                      </p:cBhvr>
                                      <p:tavLst>
                                        <p:tav tm="0">
                                          <p:val>
                                            <p:strVal val="0-#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50195"/>
                                        </p:tgtEl>
                                        <p:attrNameLst>
                                          <p:attrName>style.visibility</p:attrName>
                                        </p:attrNameLst>
                                      </p:cBhvr>
                                      <p:to>
                                        <p:strVal val="visible"/>
                                      </p:to>
                                    </p:set>
                                    <p:animEffect transition="in" filter="blinds(horizontal)">
                                      <p:cBhvr>
                                        <p:cTn id="126" dur="500"/>
                                        <p:tgtEl>
                                          <p:spTgt spid="50195"/>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50198"/>
                                        </p:tgtEl>
                                        <p:attrNameLst>
                                          <p:attrName>style.visibility</p:attrName>
                                        </p:attrNameLst>
                                      </p:cBhvr>
                                      <p:to>
                                        <p:strVal val="visible"/>
                                      </p:to>
                                    </p:set>
                                    <p:animEffect transition="in" filter="blinds(horizontal)">
                                      <p:cBhvr>
                                        <p:cTn id="131" dur="500"/>
                                        <p:tgtEl>
                                          <p:spTgt spid="50198"/>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nodeType="clickEffect">
                                  <p:stCondLst>
                                    <p:cond delay="0"/>
                                  </p:stCondLst>
                                  <p:childTnLst>
                                    <p:set>
                                      <p:cBhvr>
                                        <p:cTn id="135" dur="1" fill="hold">
                                          <p:stCondLst>
                                            <p:cond delay="0"/>
                                          </p:stCondLst>
                                        </p:cTn>
                                        <p:tgtEl>
                                          <p:spTgt spid="50199">
                                            <p:txEl>
                                              <p:charRg st="0" end="14"/>
                                            </p:txEl>
                                          </p:spTgt>
                                        </p:tgtEl>
                                        <p:attrNameLst>
                                          <p:attrName>style.visibility</p:attrName>
                                        </p:attrNameLst>
                                      </p:cBhvr>
                                      <p:to>
                                        <p:strVal val="visible"/>
                                      </p:to>
                                    </p:set>
                                    <p:animEffect transition="in" filter="blinds(horizontal)">
                                      <p:cBhvr>
                                        <p:cTn id="136" dur="500"/>
                                        <p:tgtEl>
                                          <p:spTgt spid="50199">
                                            <p:txEl>
                                              <p:charRg st="0"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6" grpId="0"/>
      <p:bldP spid="50187" grpId="0"/>
      <p:bldP spid="50189" grpId="0" bldLvl="0" animBg="1"/>
      <p:bldP spid="50190" grpId="0" bldLvl="0" animBg="1"/>
      <p:bldP spid="50191" grpId="0" bldLvl="0" animBg="1"/>
      <p:bldP spid="50192" grpId="0" bldLvl="0" animBg="1"/>
      <p:bldP spid="50193" grpId="0" bldLvl="0" animBg="1"/>
      <p:bldP spid="50194" grpId="0" bldLvl="0" animBg="1"/>
      <p:bldP spid="50195" grpId="0"/>
      <p:bldP spid="50196" grpId="0"/>
      <p:bldP spid="501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文本占位符 19457"/>
          <p:cNvSpPr>
            <a:spLocks noGrp="1"/>
          </p:cNvSpPr>
          <p:nvPr>
            <p:ph idx="1"/>
          </p:nvPr>
        </p:nvSpPr>
        <p:spPr>
          <a:xfrm>
            <a:off x="250825" y="260350"/>
            <a:ext cx="8569325" cy="2016125"/>
          </a:xfrm>
        </p:spPr>
        <p:txBody>
          <a:bodyPr lIns="91428" tIns="45714" rIns="91428" bIns="45714"/>
          <a:p>
            <a:pPr fontAlgn="base">
              <a:spcBef>
                <a:spcPct val="50000"/>
              </a:spcBef>
              <a:buNone/>
            </a:pPr>
            <a:r>
              <a:rPr lang="en-US" altLang="zh-CN" b="1" strike="noStrike" noProof="1">
                <a:effectLst>
                  <a:outerShdw blurRad="38100" dist="38100" dir="2700000">
                    <a:srgbClr val="C0C0C0"/>
                  </a:outerShdw>
                </a:effectLst>
                <a:latin typeface="楷体_GB2312" pitchFamily="1" charset="-122"/>
                <a:ea typeface="楷体_GB2312" pitchFamily="1" charset="-122"/>
              </a:rPr>
              <a:t>  </a:t>
            </a:r>
            <a:r>
              <a:rPr lang="en-US" altLang="zh-CN" sz="2800" b="1" strike="noStrike" noProof="1">
                <a:effectLst>
                  <a:outerShdw blurRad="38100" dist="38100" dir="2700000">
                    <a:srgbClr val="C0C0C0"/>
                  </a:outerShdw>
                </a:effectLst>
                <a:latin typeface="楷体_GB2312" pitchFamily="1" charset="-122"/>
                <a:ea typeface="楷体_GB2312" pitchFamily="1" charset="-122"/>
              </a:rPr>
              <a:t>《</a:t>
            </a:r>
            <a:r>
              <a:rPr lang="zh-CN" altLang="en-US" sz="2800" b="1" strike="noStrike" noProof="1">
                <a:effectLst>
                  <a:outerShdw blurRad="38100" dist="38100" dir="2700000">
                    <a:srgbClr val="C0C0C0"/>
                  </a:outerShdw>
                </a:effectLst>
                <a:latin typeface="楷体_GB2312" pitchFamily="1" charset="-122"/>
                <a:ea typeface="楷体_GB2312" pitchFamily="1" charset="-122"/>
              </a:rPr>
              <a:t>南京条约</a:t>
            </a:r>
            <a:r>
              <a:rPr lang="en-US" altLang="zh-CN" sz="2800" b="1" strike="noStrike" noProof="1">
                <a:effectLst>
                  <a:outerShdw blurRad="38100" dist="38100" dir="2700000">
                    <a:srgbClr val="C0C0C0"/>
                  </a:outerShdw>
                </a:effectLst>
                <a:latin typeface="楷体_GB2312" pitchFamily="1" charset="-122"/>
                <a:ea typeface="楷体_GB2312" pitchFamily="1" charset="-122"/>
              </a:rPr>
              <a:t>》</a:t>
            </a:r>
            <a:r>
              <a:rPr lang="zh-CN" altLang="en-US" sz="2800" b="1" strike="noStrike" noProof="1">
                <a:effectLst>
                  <a:outerShdw blurRad="38100" dist="38100" dir="2700000">
                    <a:srgbClr val="C0C0C0"/>
                  </a:outerShdw>
                </a:effectLst>
                <a:latin typeface="楷体_GB2312" pitchFamily="1" charset="-122"/>
                <a:ea typeface="楷体_GB2312" pitchFamily="1" charset="-122"/>
              </a:rPr>
              <a:t>签定后，英美法等国又在中国取得了</a:t>
            </a:r>
            <a:r>
              <a:rPr lang="zh-CN" altLang="en-US" sz="2800" b="1" strike="noStrike" noProof="1">
                <a:solidFill>
                  <a:srgbClr val="FF0000"/>
                </a:solidFill>
                <a:effectLst>
                  <a:outerShdw blurRad="38100" dist="38100" dir="2700000">
                    <a:srgbClr val="C0C0C0"/>
                  </a:outerShdw>
                </a:effectLst>
                <a:latin typeface="楷体_GB2312" pitchFamily="1" charset="-122"/>
                <a:ea typeface="楷体_GB2312" pitchFamily="1" charset="-122"/>
              </a:rPr>
              <a:t>领事裁判权</a:t>
            </a:r>
            <a:r>
              <a:rPr lang="zh-CN" altLang="en-US" sz="2800" b="1" strike="noStrike" noProof="1">
                <a:effectLst>
                  <a:outerShdw blurRad="38100" dist="38100" dir="2700000">
                    <a:srgbClr val="C0C0C0"/>
                  </a:outerShdw>
                </a:effectLst>
                <a:latin typeface="楷体_GB2312" pitchFamily="1" charset="-122"/>
                <a:ea typeface="楷体_GB2312" pitchFamily="1" charset="-122"/>
              </a:rPr>
              <a:t>，</a:t>
            </a:r>
            <a:r>
              <a:rPr lang="zh-CN" altLang="en-US" sz="2800" b="1" strike="noStrike" noProof="1">
                <a:solidFill>
                  <a:srgbClr val="FF0000"/>
                </a:solidFill>
                <a:effectLst>
                  <a:outerShdw blurRad="38100" dist="38100" dir="2700000">
                    <a:srgbClr val="C0C0C0"/>
                  </a:outerShdw>
                </a:effectLst>
                <a:latin typeface="楷体_GB2312" pitchFamily="1" charset="-122"/>
                <a:ea typeface="楷体_GB2312" pitchFamily="1" charset="-122"/>
              </a:rPr>
              <a:t>片面最惠国待遇</a:t>
            </a:r>
            <a:r>
              <a:rPr lang="zh-CN" altLang="en-US" sz="2800" b="1" strike="noStrike" noProof="1">
                <a:effectLst>
                  <a:outerShdw blurRad="38100" dist="38100" dir="2700000">
                    <a:srgbClr val="C0C0C0"/>
                  </a:outerShdw>
                </a:effectLst>
                <a:latin typeface="楷体_GB2312" pitchFamily="1" charset="-122"/>
                <a:ea typeface="楷体_GB2312" pitchFamily="1" charset="-122"/>
              </a:rPr>
              <a:t>、</a:t>
            </a:r>
            <a:r>
              <a:rPr lang="zh-CN" altLang="en-US" sz="2800" b="1" strike="noStrike" noProof="1">
                <a:solidFill>
                  <a:srgbClr val="FF0000"/>
                </a:solidFill>
                <a:effectLst>
                  <a:outerShdw blurRad="38100" dist="38100" dir="2700000">
                    <a:srgbClr val="C0C0C0"/>
                  </a:outerShdw>
                </a:effectLst>
                <a:latin typeface="楷体_GB2312" pitchFamily="1" charset="-122"/>
                <a:ea typeface="楷体_GB2312" pitchFamily="1" charset="-122"/>
              </a:rPr>
              <a:t>居住及租地权</a:t>
            </a:r>
            <a:r>
              <a:rPr lang="zh-CN" altLang="en-US" sz="2800" b="1" strike="noStrike" noProof="1">
                <a:effectLst>
                  <a:outerShdw blurRad="38100" dist="38100" dir="2700000">
                    <a:srgbClr val="C0C0C0"/>
                  </a:outerShdw>
                </a:effectLst>
                <a:latin typeface="楷体_GB2312" pitchFamily="1" charset="-122"/>
                <a:ea typeface="楷体_GB2312" pitchFamily="1" charset="-122"/>
              </a:rPr>
              <a:t>、</a:t>
            </a:r>
            <a:r>
              <a:rPr lang="zh-CN" altLang="en-US" sz="2800" b="1" strike="noStrike" noProof="1">
                <a:solidFill>
                  <a:srgbClr val="FF0000"/>
                </a:solidFill>
                <a:effectLst>
                  <a:outerShdw blurRad="38100" dist="38100" dir="2700000">
                    <a:srgbClr val="C0C0C0"/>
                  </a:outerShdw>
                </a:effectLst>
                <a:latin typeface="楷体_GB2312" pitchFamily="1" charset="-122"/>
                <a:ea typeface="楷体_GB2312" pitchFamily="1" charset="-122"/>
              </a:rPr>
              <a:t>军舰“巡查贸易”权</a:t>
            </a:r>
            <a:r>
              <a:rPr lang="zh-CN" altLang="en-US" sz="2800" b="1" strike="noStrike" noProof="1">
                <a:effectLst>
                  <a:outerShdw blurRad="38100" dist="38100" dir="2700000">
                    <a:srgbClr val="C0C0C0"/>
                  </a:outerShdw>
                </a:effectLst>
                <a:latin typeface="楷体_GB2312" pitchFamily="1" charset="-122"/>
                <a:ea typeface="楷体_GB2312" pitchFamily="1" charset="-122"/>
              </a:rPr>
              <a:t>、</a:t>
            </a:r>
            <a:r>
              <a:rPr lang="zh-CN" altLang="en-US" sz="2800" b="1" strike="noStrike" noProof="1">
                <a:solidFill>
                  <a:srgbClr val="FF0000"/>
                </a:solidFill>
                <a:effectLst>
                  <a:outerShdw blurRad="38100" dist="38100" dir="2700000">
                    <a:srgbClr val="C0C0C0"/>
                  </a:outerShdw>
                </a:effectLst>
                <a:latin typeface="楷体_GB2312" pitchFamily="1" charset="-122"/>
                <a:ea typeface="楷体_GB2312" pitchFamily="1" charset="-122"/>
              </a:rPr>
              <a:t>外国传教士传教权</a:t>
            </a:r>
            <a:r>
              <a:rPr lang="zh-CN" altLang="en-US" sz="2800" b="1" strike="noStrike" noProof="1">
                <a:effectLst>
                  <a:outerShdw blurRad="38100" dist="38100" dir="2700000">
                    <a:srgbClr val="C0C0C0"/>
                  </a:outerShdw>
                </a:effectLst>
                <a:latin typeface="楷体_GB2312" pitchFamily="1" charset="-122"/>
                <a:ea typeface="楷体_GB2312" pitchFamily="1" charset="-122"/>
              </a:rPr>
              <a:t>等。</a:t>
            </a:r>
            <a:endParaRPr lang="zh-CN" altLang="en-US" sz="2800" b="1" strike="noStrike" noProof="1">
              <a:effectLst>
                <a:outerShdw blurRad="38100" dist="38100" dir="2700000">
                  <a:srgbClr val="C0C0C0"/>
                </a:outerShdw>
              </a:effectLst>
              <a:latin typeface="楷体_GB2312" pitchFamily="1" charset="-122"/>
              <a:ea typeface="楷体_GB2312" pitchFamily="1" charset="-122"/>
            </a:endParaRPr>
          </a:p>
        </p:txBody>
      </p:sp>
      <p:sp>
        <p:nvSpPr>
          <p:cNvPr id="19459" name="文本框 19458"/>
          <p:cNvSpPr txBox="1"/>
          <p:nvPr/>
        </p:nvSpPr>
        <p:spPr>
          <a:xfrm>
            <a:off x="468313" y="1773238"/>
            <a:ext cx="8351837" cy="1382712"/>
          </a:xfrm>
          <a:prstGeom prst="rect">
            <a:avLst/>
          </a:prstGeom>
          <a:noFill/>
          <a:ln w="9525" cap="flat" cmpd="sng">
            <a:solidFill>
              <a:srgbClr val="FF0000"/>
            </a:solidFill>
            <a:prstDash val="solid"/>
            <a:miter/>
            <a:headEnd type="none" w="med" len="med"/>
            <a:tailEnd type="none" w="med" len="med"/>
          </a:ln>
        </p:spPr>
        <p:txBody>
          <a:bodyPr lIns="91428" tIns="45714" rIns="91428" bIns="45714" anchor="t">
            <a:spAutoFit/>
          </a:bodyPr>
          <a:p>
            <a:pPr lvl="0" indent="0">
              <a:spcBef>
                <a:spcPct val="50000"/>
              </a:spcBef>
            </a:pPr>
            <a:r>
              <a:rPr lang="zh-CN" altLang="en-US" sz="2800" b="1">
                <a:solidFill>
                  <a:srgbClr val="0000FF"/>
                </a:solidFill>
                <a:latin typeface="Arial" panose="020B0604020202020204" pitchFamily="34" charset="0"/>
                <a:ea typeface="宋体" panose="02010600030101010101" pitchFamily="2" charset="-122"/>
              </a:rPr>
              <a:t>领事裁判权：</a:t>
            </a:r>
            <a:r>
              <a:rPr lang="zh-CN" altLang="en-US" sz="2800" b="1">
                <a:latin typeface="Arial" panose="020B0604020202020204" pitchFamily="34" charset="0"/>
                <a:ea typeface="宋体" panose="02010600030101010101" pitchFamily="2" charset="-122"/>
              </a:rPr>
              <a:t>是指外国的侨民享有不受中国法律管辖的特权。他们在中国成为民事诉讼的被告，只受本国驻中国领事法庭的审判，中国政府不能过问。</a:t>
            </a:r>
            <a:endParaRPr lang="zh-CN" altLang="en-US" sz="2800" b="1">
              <a:latin typeface="Arial" panose="020B0604020202020204" pitchFamily="34" charset="0"/>
              <a:ea typeface="宋体" panose="02010600030101010101" pitchFamily="2" charset="-122"/>
            </a:endParaRPr>
          </a:p>
        </p:txBody>
      </p:sp>
      <p:sp>
        <p:nvSpPr>
          <p:cNvPr id="19460" name="文本框 19459"/>
          <p:cNvSpPr txBox="1"/>
          <p:nvPr/>
        </p:nvSpPr>
        <p:spPr>
          <a:xfrm>
            <a:off x="395288" y="3500438"/>
            <a:ext cx="8532813" cy="1809750"/>
          </a:xfrm>
          <a:prstGeom prst="rect">
            <a:avLst/>
          </a:prstGeom>
          <a:noFill/>
          <a:ln w="9525" cap="flat" cmpd="sng">
            <a:solidFill>
              <a:srgbClr val="FF0000"/>
            </a:solidFill>
            <a:prstDash val="solid"/>
            <a:miter/>
            <a:headEnd type="none" w="med" len="med"/>
            <a:tailEnd type="none" w="med" len="med"/>
          </a:ln>
        </p:spPr>
        <p:txBody>
          <a:bodyPr lIns="91428" tIns="45714" rIns="91428" bIns="45714">
            <a:spAutoFit/>
          </a:bodyPr>
          <a:p>
            <a:pPr lvl="0" fontAlgn="base">
              <a:spcBef>
                <a:spcPct val="50000"/>
              </a:spcBef>
            </a:pPr>
            <a:r>
              <a:rPr lang="zh-CN" altLang="en-US" sz="2800" b="1" strike="noStrike"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rPr>
              <a:t>片面最惠国待遇：</a:t>
            </a:r>
            <a:r>
              <a:rPr lang="zh-CN" altLang="en-US" sz="2800" b="1" strike="noStrike" noProof="1">
                <a:effectLst>
                  <a:outerShdw blurRad="38100" dist="38100" dir="2700000">
                    <a:srgbClr val="C0C0C0"/>
                  </a:outerShdw>
                </a:effectLst>
                <a:latin typeface="Arial" panose="020B0604020202020204" pitchFamily="34" charset="0"/>
                <a:ea typeface="宋体" panose="02010600030101010101" pitchFamily="2" charset="-122"/>
                <a:cs typeface="+mn-ea"/>
              </a:rPr>
              <a:t>外交特权之一，又称“一体均沾”。指正常交往的两个国家中，一方给予第三国的权益，另一方也可以享受。一般来说，应该是双方互相给予对方“最惠国待遇”，否则即为“片面最惠国待遇”</a:t>
            </a:r>
            <a:endParaRPr lang="zh-CN" altLang="en-US" sz="2800" b="1" strike="noStrike" noProof="1">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19461" name="矩形标注 19460"/>
          <p:cNvSpPr/>
          <p:nvPr/>
        </p:nvSpPr>
        <p:spPr>
          <a:xfrm>
            <a:off x="5724525" y="1773238"/>
            <a:ext cx="2881313" cy="863600"/>
          </a:xfrm>
          <a:prstGeom prst="wedgeRectCallout">
            <a:avLst>
              <a:gd name="adj1" fmla="val -83333"/>
              <a:gd name="adj2" fmla="val 69301"/>
            </a:avLst>
          </a:prstGeom>
          <a:solidFill>
            <a:srgbClr val="FFFF00"/>
          </a:solidFill>
          <a:ln w="9525" cap="flat" cmpd="sng">
            <a:solidFill>
              <a:schemeClr val="tx1"/>
            </a:solidFill>
            <a:prstDash val="solid"/>
            <a:miter/>
            <a:headEnd type="none" w="med" len="med"/>
            <a:tailEnd type="none" w="med" len="med"/>
          </a:ln>
        </p:spPr>
        <p:txBody>
          <a:bodyPr lIns="91428" tIns="45714" rIns="91428" bIns="45714" anchor="t"/>
          <a:p>
            <a:pPr lvl="0" indent="0" algn="ctr"/>
            <a:endParaRPr lang="zh-CN" altLang="en-US">
              <a:latin typeface="Arial" panose="020B0604020202020204" pitchFamily="34" charset="0"/>
              <a:ea typeface="宋体" panose="02010600030101010101" pitchFamily="2" charset="-122"/>
            </a:endParaRPr>
          </a:p>
        </p:txBody>
      </p:sp>
      <p:sp>
        <p:nvSpPr>
          <p:cNvPr id="19462" name="文本框 19461"/>
          <p:cNvSpPr txBox="1"/>
          <p:nvPr/>
        </p:nvSpPr>
        <p:spPr>
          <a:xfrm>
            <a:off x="5795963" y="1916113"/>
            <a:ext cx="2808287" cy="579437"/>
          </a:xfrm>
          <a:prstGeom prst="rect">
            <a:avLst/>
          </a:prstGeom>
          <a:noFill/>
          <a:ln w="9525">
            <a:noFill/>
          </a:ln>
        </p:spPr>
        <p:txBody>
          <a:bodyPr lIns="91428" tIns="45714" rIns="91428" bIns="45714" anchor="t">
            <a:spAutoFit/>
          </a:bodyPr>
          <a:p>
            <a:pPr lvl="0" indent="0">
              <a:spcBef>
                <a:spcPct val="50000"/>
              </a:spcBef>
            </a:pPr>
            <a:r>
              <a:rPr lang="zh-CN" altLang="en-US" sz="3200" b="1">
                <a:latin typeface="Arial" panose="020B0604020202020204" pitchFamily="34" charset="0"/>
                <a:ea typeface="黑体" panose="02010609060101010101" pitchFamily="2" charset="-122"/>
              </a:rPr>
              <a:t>破坏司法主权</a:t>
            </a:r>
            <a:endParaRPr lang="zh-CN" altLang="en-US" sz="3200" b="1">
              <a:latin typeface="Arial" panose="020B0604020202020204" pitchFamily="34" charset="0"/>
              <a:ea typeface="黑体" panose="02010609060101010101" pitchFamily="2" charset="-122"/>
            </a:endParaRPr>
          </a:p>
        </p:txBody>
      </p:sp>
      <p:sp>
        <p:nvSpPr>
          <p:cNvPr id="19463" name="矩形标注 19462"/>
          <p:cNvSpPr/>
          <p:nvPr/>
        </p:nvSpPr>
        <p:spPr>
          <a:xfrm>
            <a:off x="5795963" y="3644900"/>
            <a:ext cx="2881312" cy="863600"/>
          </a:xfrm>
          <a:prstGeom prst="wedgeRectCallout">
            <a:avLst>
              <a:gd name="adj1" fmla="val -99806"/>
              <a:gd name="adj2" fmla="val 31435"/>
            </a:avLst>
          </a:prstGeom>
          <a:solidFill>
            <a:srgbClr val="FFFF00"/>
          </a:solidFill>
          <a:ln w="9525" cap="flat" cmpd="sng">
            <a:solidFill>
              <a:schemeClr val="tx1"/>
            </a:solidFill>
            <a:prstDash val="solid"/>
            <a:miter/>
            <a:headEnd type="none" w="med" len="med"/>
            <a:tailEnd type="none" w="med" len="med"/>
          </a:ln>
        </p:spPr>
        <p:txBody>
          <a:bodyPr lIns="91428" tIns="45714" rIns="91428" bIns="45714" anchor="t"/>
          <a:p>
            <a:pPr lvl="0" indent="0" algn="ctr"/>
            <a:endParaRPr lang="zh-CN" altLang="en-US">
              <a:latin typeface="Arial" panose="020B0604020202020204" pitchFamily="34" charset="0"/>
              <a:ea typeface="宋体" panose="02010600030101010101" pitchFamily="2" charset="-122"/>
            </a:endParaRPr>
          </a:p>
        </p:txBody>
      </p:sp>
      <p:sp>
        <p:nvSpPr>
          <p:cNvPr id="19464" name="文本框 19463"/>
          <p:cNvSpPr txBox="1"/>
          <p:nvPr/>
        </p:nvSpPr>
        <p:spPr>
          <a:xfrm>
            <a:off x="6011863" y="3716338"/>
            <a:ext cx="2663825" cy="579437"/>
          </a:xfrm>
          <a:prstGeom prst="rect">
            <a:avLst/>
          </a:prstGeom>
          <a:noFill/>
          <a:ln w="9525">
            <a:noFill/>
          </a:ln>
        </p:spPr>
        <p:txBody>
          <a:bodyPr lIns="91428" tIns="45714" rIns="91428" bIns="45714" anchor="t">
            <a:spAutoFit/>
          </a:bodyPr>
          <a:p>
            <a:pPr lvl="0" indent="0">
              <a:spcBef>
                <a:spcPct val="50000"/>
              </a:spcBef>
            </a:pPr>
            <a:r>
              <a:rPr lang="zh-CN" altLang="en-US" sz="3200" b="1">
                <a:latin typeface="Arial" panose="020B0604020202020204" pitchFamily="34" charset="0"/>
                <a:ea typeface="黑体" panose="02010609060101010101" pitchFamily="2" charset="-122"/>
              </a:rPr>
              <a:t>破坏贸易主权</a:t>
            </a:r>
            <a:endParaRPr lang="zh-CN" altLang="en-US" sz="3200" b="1">
              <a:latin typeface="Arial" panose="020B0604020202020204" pitchFamily="34" charset="0"/>
              <a:ea typeface="黑体" panose="02010609060101010101" pitchFamily="2" charset="-122"/>
            </a:endParaRPr>
          </a:p>
        </p:txBody>
      </p:sp>
      <p:sp>
        <p:nvSpPr>
          <p:cNvPr id="19465" name="文本框 19464"/>
          <p:cNvSpPr txBox="1"/>
          <p:nvPr/>
        </p:nvSpPr>
        <p:spPr>
          <a:xfrm>
            <a:off x="395288" y="5516563"/>
            <a:ext cx="8497888" cy="528638"/>
          </a:xfrm>
          <a:prstGeom prst="rect">
            <a:avLst/>
          </a:prstGeom>
          <a:noFill/>
          <a:ln w="9525" cap="flat" cmpd="sng">
            <a:solidFill>
              <a:srgbClr val="FF0000"/>
            </a:solidFill>
            <a:prstDash val="solid"/>
            <a:miter/>
            <a:headEnd type="none" w="med" len="med"/>
            <a:tailEnd type="none" w="med" len="med"/>
          </a:ln>
        </p:spPr>
        <p:txBody>
          <a:bodyPr lIns="91428" tIns="45714" rIns="91428" bIns="45714">
            <a:spAutoFit/>
          </a:bodyPr>
          <a:p>
            <a:pPr lvl="0" fontAlgn="base">
              <a:spcBef>
                <a:spcPct val="50000"/>
              </a:spcBef>
            </a:pPr>
            <a:r>
              <a:rPr lang="zh-CN" altLang="en-US" sz="2800" b="1" strike="noStrike"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rPr>
              <a:t>居住及租地权</a:t>
            </a:r>
            <a:endParaRPr lang="zh-CN" altLang="en-US" sz="2800" b="1" strike="noStrike"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19466" name="矩形标注 19465"/>
          <p:cNvSpPr/>
          <p:nvPr/>
        </p:nvSpPr>
        <p:spPr>
          <a:xfrm>
            <a:off x="5580063" y="5373688"/>
            <a:ext cx="3095625" cy="863600"/>
          </a:xfrm>
          <a:prstGeom prst="wedgeRectCallout">
            <a:avLst>
              <a:gd name="adj1" fmla="val -114819"/>
              <a:gd name="adj2" fmla="val -6616"/>
            </a:avLst>
          </a:prstGeom>
          <a:solidFill>
            <a:srgbClr val="FFFF00"/>
          </a:solidFill>
          <a:ln w="9525" cap="flat" cmpd="sng">
            <a:solidFill>
              <a:schemeClr val="tx1"/>
            </a:solidFill>
            <a:prstDash val="solid"/>
            <a:miter/>
            <a:headEnd type="none" w="med" len="med"/>
            <a:tailEnd type="none" w="med" len="med"/>
          </a:ln>
        </p:spPr>
        <p:txBody>
          <a:bodyPr lIns="91428" tIns="45714" rIns="91428" bIns="45714" anchor="t"/>
          <a:p>
            <a:pPr lvl="0" indent="0" algn="ctr"/>
            <a:endParaRPr lang="zh-CN" altLang="en-US">
              <a:latin typeface="Arial" panose="020B0604020202020204" pitchFamily="34" charset="0"/>
              <a:ea typeface="宋体" panose="02010600030101010101" pitchFamily="2" charset="-122"/>
            </a:endParaRPr>
          </a:p>
        </p:txBody>
      </p:sp>
      <p:sp>
        <p:nvSpPr>
          <p:cNvPr id="19467" name="文本框 19466"/>
          <p:cNvSpPr txBox="1"/>
          <p:nvPr/>
        </p:nvSpPr>
        <p:spPr>
          <a:xfrm>
            <a:off x="5651500" y="5373688"/>
            <a:ext cx="3168650" cy="579437"/>
          </a:xfrm>
          <a:prstGeom prst="rect">
            <a:avLst/>
          </a:prstGeom>
          <a:noFill/>
          <a:ln w="9525">
            <a:noFill/>
          </a:ln>
        </p:spPr>
        <p:txBody>
          <a:bodyPr lIns="91428" tIns="45714" rIns="91428" bIns="45714" anchor="t">
            <a:spAutoFit/>
          </a:bodyPr>
          <a:p>
            <a:pPr lvl="0" indent="0">
              <a:spcBef>
                <a:spcPct val="50000"/>
              </a:spcBef>
            </a:pPr>
            <a:r>
              <a:rPr lang="zh-CN" altLang="en-US" sz="3200" b="1">
                <a:latin typeface="Arial" panose="020B0604020202020204" pitchFamily="34" charset="0"/>
                <a:ea typeface="黑体" panose="02010609060101010101" pitchFamily="2" charset="-122"/>
              </a:rPr>
              <a:t>建立租界的借口</a:t>
            </a:r>
            <a:endParaRPr lang="zh-CN" altLang="en-US" sz="3200" b="1">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randombar(horizontal)">
                                      <p:cBhvr>
                                        <p:cTn id="7" dur="500"/>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9461"/>
                                        </p:tgtEl>
                                        <p:attrNameLst>
                                          <p:attrName>style.visibility</p:attrName>
                                        </p:attrNameLst>
                                      </p:cBhvr>
                                      <p:to>
                                        <p:strVal val="visible"/>
                                      </p:to>
                                    </p:set>
                                    <p:anim calcmode="lin" valueType="num">
                                      <p:cBhvr>
                                        <p:cTn id="12" dur="500" fill="hold"/>
                                        <p:tgtEl>
                                          <p:spTgt spid="19461"/>
                                        </p:tgtEl>
                                        <p:attrNameLst>
                                          <p:attrName>ppt_w</p:attrName>
                                        </p:attrNameLst>
                                      </p:cBhvr>
                                      <p:tavLst>
                                        <p:tav tm="0">
                                          <p:val>
                                            <p:fltVal val="0.000000"/>
                                          </p:val>
                                        </p:tav>
                                        <p:tav tm="100000">
                                          <p:val>
                                            <p:strVal val="#ppt_w"/>
                                          </p:val>
                                        </p:tav>
                                      </p:tavLst>
                                    </p:anim>
                                    <p:anim calcmode="lin" valueType="num">
                                      <p:cBhvr>
                                        <p:cTn id="13" dur="500" fill="hold"/>
                                        <p:tgtEl>
                                          <p:spTgt spid="19461"/>
                                        </p:tgtEl>
                                        <p:attrNameLst>
                                          <p:attrName>ppt_h</p:attrName>
                                        </p:attrNameLst>
                                      </p:cBhvr>
                                      <p:tavLst>
                                        <p:tav tm="0">
                                          <p:val>
                                            <p:fltVal val="0.00000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19462"/>
                                        </p:tgtEl>
                                        <p:attrNameLst>
                                          <p:attrName>style.visibility</p:attrName>
                                        </p:attrNameLst>
                                      </p:cBhvr>
                                      <p:to>
                                        <p:strVal val="visible"/>
                                      </p:to>
                                    </p:set>
                                    <p:anim calcmode="lin" valueType="num">
                                      <p:cBhvr>
                                        <p:cTn id="16" dur="500" fill="hold"/>
                                        <p:tgtEl>
                                          <p:spTgt spid="19462"/>
                                        </p:tgtEl>
                                        <p:attrNameLst>
                                          <p:attrName>ppt_w</p:attrName>
                                        </p:attrNameLst>
                                      </p:cBhvr>
                                      <p:tavLst>
                                        <p:tav tm="0">
                                          <p:val>
                                            <p:fltVal val="0.000000"/>
                                          </p:val>
                                        </p:tav>
                                        <p:tav tm="100000">
                                          <p:val>
                                            <p:strVal val="#ppt_w"/>
                                          </p:val>
                                        </p:tav>
                                      </p:tavLst>
                                    </p:anim>
                                    <p:anim calcmode="lin" valueType="num">
                                      <p:cBhvr>
                                        <p:cTn id="17" dur="500" fill="hold"/>
                                        <p:tgtEl>
                                          <p:spTgt spid="19462"/>
                                        </p:tgtEl>
                                        <p:attrNameLst>
                                          <p:attrName>ppt_h</p:attrName>
                                        </p:attrNameLst>
                                      </p:cBhvr>
                                      <p:tavLst>
                                        <p:tav tm="0">
                                          <p:val>
                                            <p:fltVal val="0.00000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9460"/>
                                        </p:tgtEl>
                                        <p:attrNameLst>
                                          <p:attrName>style.visibility</p:attrName>
                                        </p:attrNameLst>
                                      </p:cBhvr>
                                      <p:to>
                                        <p:strVal val="visible"/>
                                      </p:to>
                                    </p:set>
                                    <p:animEffect transition="in" filter="randombar(horizontal)">
                                      <p:cBhvr>
                                        <p:cTn id="22" dur="500"/>
                                        <p:tgtEl>
                                          <p:spTgt spid="19460"/>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9463"/>
                                        </p:tgtEl>
                                        <p:attrNameLst>
                                          <p:attrName>style.visibility</p:attrName>
                                        </p:attrNameLst>
                                      </p:cBhvr>
                                      <p:to>
                                        <p:strVal val="visible"/>
                                      </p:to>
                                    </p:set>
                                    <p:anim calcmode="lin" valueType="num">
                                      <p:cBhvr>
                                        <p:cTn id="27" dur="500" fill="hold"/>
                                        <p:tgtEl>
                                          <p:spTgt spid="19463"/>
                                        </p:tgtEl>
                                        <p:attrNameLst>
                                          <p:attrName>ppt_w</p:attrName>
                                        </p:attrNameLst>
                                      </p:cBhvr>
                                      <p:tavLst>
                                        <p:tav tm="0">
                                          <p:val>
                                            <p:fltVal val="0.000000"/>
                                          </p:val>
                                        </p:tav>
                                        <p:tav tm="100000">
                                          <p:val>
                                            <p:strVal val="#ppt_w"/>
                                          </p:val>
                                        </p:tav>
                                      </p:tavLst>
                                    </p:anim>
                                    <p:anim calcmode="lin" valueType="num">
                                      <p:cBhvr>
                                        <p:cTn id="28" dur="500" fill="hold"/>
                                        <p:tgtEl>
                                          <p:spTgt spid="19463"/>
                                        </p:tgtEl>
                                        <p:attrNameLst>
                                          <p:attrName>ppt_h</p:attrName>
                                        </p:attrNameLst>
                                      </p:cBhvr>
                                      <p:tavLst>
                                        <p:tav tm="0">
                                          <p:val>
                                            <p:fltVal val="0.00000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9464"/>
                                        </p:tgtEl>
                                        <p:attrNameLst>
                                          <p:attrName>style.visibility</p:attrName>
                                        </p:attrNameLst>
                                      </p:cBhvr>
                                      <p:to>
                                        <p:strVal val="visible"/>
                                      </p:to>
                                    </p:set>
                                    <p:anim calcmode="lin" valueType="num">
                                      <p:cBhvr>
                                        <p:cTn id="31" dur="500" fill="hold"/>
                                        <p:tgtEl>
                                          <p:spTgt spid="19464"/>
                                        </p:tgtEl>
                                        <p:attrNameLst>
                                          <p:attrName>ppt_w</p:attrName>
                                        </p:attrNameLst>
                                      </p:cBhvr>
                                      <p:tavLst>
                                        <p:tav tm="0">
                                          <p:val>
                                            <p:fltVal val="0.000000"/>
                                          </p:val>
                                        </p:tav>
                                        <p:tav tm="100000">
                                          <p:val>
                                            <p:strVal val="#ppt_w"/>
                                          </p:val>
                                        </p:tav>
                                      </p:tavLst>
                                    </p:anim>
                                    <p:anim calcmode="lin" valueType="num">
                                      <p:cBhvr>
                                        <p:cTn id="32" dur="500" fill="hold"/>
                                        <p:tgtEl>
                                          <p:spTgt spid="19464"/>
                                        </p:tgtEl>
                                        <p:attrNameLst>
                                          <p:attrName>ppt_h</p:attrName>
                                        </p:attrNameLst>
                                      </p:cBhvr>
                                      <p:tavLst>
                                        <p:tav tm="0">
                                          <p:val>
                                            <p:fltVal val="0.00000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9465"/>
                                        </p:tgtEl>
                                        <p:attrNameLst>
                                          <p:attrName>style.visibility</p:attrName>
                                        </p:attrNameLst>
                                      </p:cBhvr>
                                      <p:to>
                                        <p:strVal val="visible"/>
                                      </p:to>
                                    </p:set>
                                    <p:anim calcmode="lin" valueType="num">
                                      <p:cBhvr>
                                        <p:cTn id="37" dur="500" fill="hold"/>
                                        <p:tgtEl>
                                          <p:spTgt spid="19465"/>
                                        </p:tgtEl>
                                        <p:attrNameLst>
                                          <p:attrName>ppt_w</p:attrName>
                                        </p:attrNameLst>
                                      </p:cBhvr>
                                      <p:tavLst>
                                        <p:tav tm="0">
                                          <p:val>
                                            <p:fltVal val="0.000000"/>
                                          </p:val>
                                        </p:tav>
                                        <p:tav tm="100000">
                                          <p:val>
                                            <p:strVal val="#ppt_w"/>
                                          </p:val>
                                        </p:tav>
                                      </p:tavLst>
                                    </p:anim>
                                    <p:anim calcmode="lin" valueType="num">
                                      <p:cBhvr>
                                        <p:cTn id="38" dur="500" fill="hold"/>
                                        <p:tgtEl>
                                          <p:spTgt spid="19465"/>
                                        </p:tgtEl>
                                        <p:attrNameLst>
                                          <p:attrName>ppt_h</p:attrName>
                                        </p:attrNameLst>
                                      </p:cBhvr>
                                      <p:tavLst>
                                        <p:tav tm="0">
                                          <p:val>
                                            <p:fltVal val="0.00000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9466"/>
                                        </p:tgtEl>
                                        <p:attrNameLst>
                                          <p:attrName>style.visibility</p:attrName>
                                        </p:attrNameLst>
                                      </p:cBhvr>
                                      <p:to>
                                        <p:strVal val="visible"/>
                                      </p:to>
                                    </p:set>
                                    <p:anim calcmode="lin" valueType="num">
                                      <p:cBhvr>
                                        <p:cTn id="43" dur="500" fill="hold"/>
                                        <p:tgtEl>
                                          <p:spTgt spid="19466"/>
                                        </p:tgtEl>
                                        <p:attrNameLst>
                                          <p:attrName>ppt_w</p:attrName>
                                        </p:attrNameLst>
                                      </p:cBhvr>
                                      <p:tavLst>
                                        <p:tav tm="0">
                                          <p:val>
                                            <p:fltVal val="0.000000"/>
                                          </p:val>
                                        </p:tav>
                                        <p:tav tm="100000">
                                          <p:val>
                                            <p:strVal val="#ppt_w"/>
                                          </p:val>
                                        </p:tav>
                                      </p:tavLst>
                                    </p:anim>
                                    <p:anim calcmode="lin" valueType="num">
                                      <p:cBhvr>
                                        <p:cTn id="44" dur="500" fill="hold"/>
                                        <p:tgtEl>
                                          <p:spTgt spid="19466"/>
                                        </p:tgtEl>
                                        <p:attrNameLst>
                                          <p:attrName>ppt_h</p:attrName>
                                        </p:attrNameLst>
                                      </p:cBhvr>
                                      <p:tavLst>
                                        <p:tav tm="0">
                                          <p:val>
                                            <p:fltVal val="0.00000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19467"/>
                                        </p:tgtEl>
                                        <p:attrNameLst>
                                          <p:attrName>style.visibility</p:attrName>
                                        </p:attrNameLst>
                                      </p:cBhvr>
                                      <p:to>
                                        <p:strVal val="visible"/>
                                      </p:to>
                                    </p:set>
                                    <p:anim calcmode="lin" valueType="num">
                                      <p:cBhvr>
                                        <p:cTn id="47" dur="500" fill="hold"/>
                                        <p:tgtEl>
                                          <p:spTgt spid="19467"/>
                                        </p:tgtEl>
                                        <p:attrNameLst>
                                          <p:attrName>ppt_w</p:attrName>
                                        </p:attrNameLst>
                                      </p:cBhvr>
                                      <p:tavLst>
                                        <p:tav tm="0">
                                          <p:val>
                                            <p:fltVal val="0.000000"/>
                                          </p:val>
                                        </p:tav>
                                        <p:tav tm="100000">
                                          <p:val>
                                            <p:strVal val="#ppt_w"/>
                                          </p:val>
                                        </p:tav>
                                      </p:tavLst>
                                    </p:anim>
                                    <p:anim calcmode="lin" valueType="num">
                                      <p:cBhvr>
                                        <p:cTn id="48" dur="500" fill="hold"/>
                                        <p:tgtEl>
                                          <p:spTgt spid="19467"/>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0" grpId="0" animBg="1"/>
      <p:bldP spid="19461" grpId="0" animBg="1"/>
      <p:bldP spid="19462" grpId="0"/>
      <p:bldP spid="19463" grpId="0" animBg="1"/>
      <p:bldP spid="19464" grpId="0"/>
      <p:bldP spid="19465" grpId="0" animBg="1"/>
      <p:bldP spid="19466" grpId="0" animBg="1"/>
      <p:bldP spid="194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7" name="Picture 2" descr="xianggang"/>
          <p:cNvPicPr>
            <a:picLocks noChangeAspect="1"/>
          </p:cNvPicPr>
          <p:nvPr/>
        </p:nvPicPr>
        <p:blipFill>
          <a:blip r:embed="rId1"/>
          <a:srcRect l="1553" t="18066" r="4347" b="4347"/>
          <a:stretch>
            <a:fillRect/>
          </a:stretch>
        </p:blipFill>
        <p:spPr>
          <a:xfrm>
            <a:off x="661988" y="1906588"/>
            <a:ext cx="7305675" cy="4892675"/>
          </a:xfrm>
          <a:prstGeom prst="rect">
            <a:avLst/>
          </a:prstGeom>
          <a:noFill/>
          <a:ln w="57150" cap="flat" cmpd="sng">
            <a:solidFill>
              <a:srgbClr val="800000"/>
            </a:solidFill>
            <a:prstDash val="solid"/>
            <a:miter/>
            <a:headEnd type="none" w="med" len="med"/>
            <a:tailEnd type="none" w="med" len="med"/>
          </a:ln>
        </p:spPr>
      </p:pic>
      <p:sp>
        <p:nvSpPr>
          <p:cNvPr id="18435" name="Text Box 4"/>
          <p:cNvSpPr txBox="1"/>
          <p:nvPr/>
        </p:nvSpPr>
        <p:spPr>
          <a:xfrm>
            <a:off x="2292350" y="5011738"/>
            <a:ext cx="5867400" cy="588963"/>
          </a:xfrm>
          <a:prstGeom prst="rect">
            <a:avLst/>
          </a:prstGeom>
          <a:solidFill>
            <a:srgbClr val="FFFF00"/>
          </a:solidFill>
          <a:ln w="9525" cap="flat" cmpd="sng">
            <a:solidFill>
              <a:srgbClr val="800000"/>
            </a:solidFill>
            <a:prstDash val="solid"/>
            <a:miter/>
            <a:headEnd type="none" w="med" len="med"/>
            <a:tailEnd type="none" w="med" len="med"/>
          </a:ln>
        </p:spPr>
        <p:txBody>
          <a:bodyPr lIns="91428" tIns="45714" rIns="91428" bIns="45714">
            <a:spAutoFit/>
          </a:bodyPr>
          <a:p>
            <a:pPr lvl="0" algn="ctr" fontAlgn="base">
              <a:spcBef>
                <a:spcPct val="50000"/>
              </a:spcBef>
            </a:pPr>
            <a:r>
              <a:rPr lang="en-US" altLang="zh-CN" sz="3200" b="1" strike="noStrike" noProof="1">
                <a:effectLst>
                  <a:outerShdw blurRad="38100" dist="38100" dir="2700000">
                    <a:srgbClr val="FFFFFF"/>
                  </a:outerShdw>
                </a:effectLst>
                <a:latin typeface="宋体" panose="02010600030101010101" pitchFamily="2" charset="-122"/>
                <a:ea typeface="宋体" panose="02010600030101010101" pitchFamily="2" charset="-122"/>
                <a:cs typeface="+mn-ea"/>
              </a:rPr>
              <a:t>1842</a:t>
            </a:r>
            <a:r>
              <a:rPr lang="zh-CN" altLang="en-US" sz="3200" b="1" strike="noStrike" noProof="1">
                <a:effectLst>
                  <a:outerShdw blurRad="38100" dist="38100" dir="2700000">
                    <a:srgbClr val="FFFFFF"/>
                  </a:outerShdw>
                </a:effectLst>
                <a:latin typeface="宋体" panose="02010600030101010101" pitchFamily="2" charset="-122"/>
                <a:ea typeface="宋体" panose="02010600030101010101" pitchFamily="2" charset="-122"/>
                <a:cs typeface="+mn-ea"/>
              </a:rPr>
              <a:t>年 </a:t>
            </a:r>
            <a:r>
              <a:rPr lang="en-US" altLang="zh-CN" sz="3200" b="1" strike="noStrike" noProof="1">
                <a:effectLst>
                  <a:outerShdw blurRad="38100" dist="38100" dir="2700000">
                    <a:srgbClr val="FFFFFF"/>
                  </a:outerShdw>
                </a:effectLst>
                <a:latin typeface="宋体" panose="02010600030101010101" pitchFamily="2" charset="-122"/>
                <a:ea typeface="宋体" panose="02010600030101010101" pitchFamily="2" charset="-122"/>
                <a:cs typeface="+mn-ea"/>
              </a:rPr>
              <a:t>《</a:t>
            </a:r>
            <a:r>
              <a:rPr lang="zh-CN" altLang="en-US" sz="3200" b="1" strike="noStrike" noProof="1">
                <a:effectLst>
                  <a:outerShdw blurRad="38100" dist="38100" dir="2700000">
                    <a:srgbClr val="FFFFFF"/>
                  </a:outerShdw>
                </a:effectLst>
                <a:latin typeface="宋体" panose="02010600030101010101" pitchFamily="2" charset="-122"/>
                <a:ea typeface="宋体" panose="02010600030101010101" pitchFamily="2" charset="-122"/>
                <a:cs typeface="+mn-ea"/>
              </a:rPr>
              <a:t>南京条约</a:t>
            </a:r>
            <a:r>
              <a:rPr lang="en-US" altLang="zh-CN" sz="3200" b="1" strike="noStrike" noProof="1">
                <a:effectLst>
                  <a:outerShdw blurRad="38100" dist="38100" dir="2700000">
                    <a:srgbClr val="FFFFFF"/>
                  </a:outerShdw>
                </a:effectLst>
                <a:latin typeface="宋体" panose="02010600030101010101" pitchFamily="2" charset="-122"/>
                <a:ea typeface="宋体" panose="02010600030101010101" pitchFamily="2" charset="-122"/>
                <a:cs typeface="+mn-ea"/>
              </a:rPr>
              <a:t>》</a:t>
            </a:r>
            <a:r>
              <a:rPr lang="zh-CN" altLang="en-US" sz="3200" b="1" strike="noStrike" noProof="1">
                <a:effectLst>
                  <a:outerShdw blurRad="38100" dist="38100" dir="2700000">
                    <a:srgbClr val="FFFFFF"/>
                  </a:outerShdw>
                </a:effectLst>
                <a:latin typeface="宋体" panose="02010600030101010101" pitchFamily="2" charset="-122"/>
                <a:ea typeface="宋体" panose="02010600030101010101" pitchFamily="2" charset="-122"/>
                <a:cs typeface="+mn-ea"/>
              </a:rPr>
              <a:t>割占</a:t>
            </a:r>
            <a:endParaRPr lang="zh-CN" altLang="en-US" sz="3200" b="1" strike="noStrike" noProof="1">
              <a:effectLst>
                <a:outerShdw blurRad="38100" dist="38100" dir="2700000">
                  <a:srgbClr val="FFFFFF"/>
                </a:outerShdw>
              </a:effectLst>
              <a:latin typeface="宋体" panose="02010600030101010101" pitchFamily="2" charset="-122"/>
              <a:ea typeface="宋体" panose="02010600030101010101" pitchFamily="2" charset="-122"/>
            </a:endParaRPr>
          </a:p>
        </p:txBody>
      </p:sp>
      <p:sp>
        <p:nvSpPr>
          <p:cNvPr id="18436" name="Rectangle 5"/>
          <p:cNvSpPr/>
          <p:nvPr/>
        </p:nvSpPr>
        <p:spPr>
          <a:xfrm>
            <a:off x="1454150" y="3911600"/>
            <a:ext cx="4464050" cy="533400"/>
          </a:xfrm>
          <a:prstGeom prst="rect">
            <a:avLst/>
          </a:prstGeom>
          <a:solidFill>
            <a:srgbClr val="FFFF00"/>
          </a:solidFill>
          <a:ln w="9525" cap="flat" cmpd="sng">
            <a:solidFill>
              <a:schemeClr val="tx1"/>
            </a:solidFill>
            <a:prstDash val="solid"/>
            <a:miter/>
            <a:headEnd type="none" w="med" len="med"/>
            <a:tailEnd type="none" w="med" len="med"/>
          </a:ln>
        </p:spPr>
        <p:txBody>
          <a:bodyPr wrap="none" lIns="91428" tIns="45714" rIns="91428" bIns="45714" anchor="ctr"/>
          <a:p>
            <a:pPr lvl="0" indent="0" algn="ctr">
              <a:spcBef>
                <a:spcPct val="20000"/>
              </a:spcBef>
            </a:pPr>
            <a:r>
              <a:rPr lang="en-US" altLang="zh-CN" sz="3200" b="1">
                <a:latin typeface="Times New Roman" panose="02020603050405020304" pitchFamily="2" charset="0"/>
                <a:ea typeface="宋体" panose="02010600030101010101" pitchFamily="2" charset="-122"/>
              </a:rPr>
              <a:t>1860《</a:t>
            </a:r>
            <a:r>
              <a:rPr lang="zh-CN" altLang="en-US" sz="3200" b="1">
                <a:latin typeface="Times New Roman" panose="02020603050405020304" pitchFamily="2" charset="0"/>
                <a:ea typeface="宋体" panose="02010600030101010101" pitchFamily="2" charset="-122"/>
              </a:rPr>
              <a:t>北京条约</a:t>
            </a:r>
            <a:r>
              <a:rPr lang="en-US" altLang="zh-CN" sz="3200" b="1">
                <a:latin typeface="Times New Roman" panose="02020603050405020304" pitchFamily="2" charset="0"/>
                <a:ea typeface="宋体" panose="02010600030101010101" pitchFamily="2" charset="-122"/>
              </a:rPr>
              <a:t>》</a:t>
            </a:r>
            <a:r>
              <a:rPr lang="zh-CN" altLang="en-US" sz="3200" b="1">
                <a:latin typeface="Times New Roman" panose="02020603050405020304" pitchFamily="2" charset="0"/>
                <a:ea typeface="宋体" panose="02010600030101010101" pitchFamily="2" charset="-122"/>
              </a:rPr>
              <a:t>割占</a:t>
            </a:r>
            <a:endParaRPr lang="zh-CN" altLang="en-US" sz="3200" b="1">
              <a:latin typeface="Times New Roman" panose="02020603050405020304" pitchFamily="2" charset="0"/>
              <a:ea typeface="宋体" panose="02010600030101010101" pitchFamily="2" charset="-122"/>
            </a:endParaRPr>
          </a:p>
        </p:txBody>
      </p:sp>
      <p:sp>
        <p:nvSpPr>
          <p:cNvPr id="18437" name="文本框 18436"/>
          <p:cNvSpPr txBox="1"/>
          <p:nvPr/>
        </p:nvSpPr>
        <p:spPr>
          <a:xfrm>
            <a:off x="939800" y="2901950"/>
            <a:ext cx="6911975" cy="579438"/>
          </a:xfrm>
          <a:prstGeom prst="rect">
            <a:avLst/>
          </a:prstGeom>
          <a:solidFill>
            <a:srgbClr val="FFFF00"/>
          </a:solidFill>
          <a:ln w="9525">
            <a:noFill/>
          </a:ln>
        </p:spPr>
        <p:txBody>
          <a:bodyPr lIns="91428" tIns="45714" rIns="91428" bIns="45714">
            <a:spAutoFit/>
          </a:bodyPr>
          <a:p>
            <a:pPr lvl="0" fontAlgn="base">
              <a:spcBef>
                <a:spcPct val="50000"/>
              </a:spcBef>
            </a:pPr>
            <a:r>
              <a:rPr lang="en-US" altLang="zh-CN" sz="3200" b="1" strike="noStrike" noProof="1">
                <a:effectLst>
                  <a:outerShdw blurRad="38100" dist="38100" dir="2700000">
                    <a:srgbClr val="FFFFFF"/>
                  </a:outerShdw>
                </a:effectLst>
                <a:latin typeface="Arial" panose="020B0604020202020204" pitchFamily="34" charset="0"/>
                <a:ea typeface="宋体" panose="02010600030101010101" pitchFamily="2" charset="-122"/>
                <a:cs typeface="+mn-ea"/>
              </a:rPr>
              <a:t>1898</a:t>
            </a:r>
            <a:r>
              <a:rPr lang="zh-CN" altLang="en-US" sz="3200" b="1" strike="noStrike" noProof="1">
                <a:effectLst>
                  <a:outerShdw blurRad="38100" dist="38100" dir="2700000">
                    <a:srgbClr val="FFFFFF"/>
                  </a:outerShdw>
                </a:effectLst>
                <a:latin typeface="Arial" panose="020B0604020202020204" pitchFamily="34" charset="0"/>
                <a:ea typeface="宋体" panose="02010600030101010101" pitchFamily="2" charset="-122"/>
                <a:cs typeface="+mn-ea"/>
              </a:rPr>
              <a:t>年</a:t>
            </a:r>
            <a:r>
              <a:rPr lang="en-US" altLang="zh-CN" sz="3200" b="1" strike="noStrike" noProof="1">
                <a:effectLst>
                  <a:outerShdw blurRad="38100" dist="38100" dir="2700000">
                    <a:srgbClr val="FFFFFF"/>
                  </a:outerShdw>
                </a:effectLst>
                <a:latin typeface="Arial" panose="020B0604020202020204" pitchFamily="34" charset="0"/>
                <a:ea typeface="宋体" panose="02010600030101010101" pitchFamily="2" charset="-122"/>
                <a:cs typeface="+mn-ea"/>
              </a:rPr>
              <a:t>《</a:t>
            </a:r>
            <a:r>
              <a:rPr lang="zh-CN" altLang="en-US" sz="3200" b="1" strike="noStrike" noProof="1">
                <a:effectLst>
                  <a:outerShdw blurRad="38100" dist="38100" dir="2700000">
                    <a:srgbClr val="FFFFFF"/>
                  </a:outerShdw>
                </a:effectLst>
                <a:latin typeface="Arial" panose="020B0604020202020204" pitchFamily="34" charset="0"/>
                <a:ea typeface="宋体" panose="02010600030101010101" pitchFamily="2" charset="-122"/>
                <a:cs typeface="+mn-ea"/>
              </a:rPr>
              <a:t>展拓香港界址专条</a:t>
            </a:r>
            <a:r>
              <a:rPr lang="en-US" altLang="zh-CN" sz="3200" b="1" strike="noStrike" noProof="1">
                <a:effectLst>
                  <a:outerShdw blurRad="38100" dist="38100" dir="2700000">
                    <a:srgbClr val="FFFFFF"/>
                  </a:outerShdw>
                </a:effectLst>
                <a:latin typeface="Arial" panose="020B0604020202020204" pitchFamily="34" charset="0"/>
                <a:ea typeface="宋体" panose="02010600030101010101" pitchFamily="2" charset="-122"/>
                <a:cs typeface="+mn-ea"/>
              </a:rPr>
              <a:t>》</a:t>
            </a:r>
            <a:r>
              <a:rPr lang="zh-CN" altLang="en-US" sz="3200" b="1" strike="noStrike" noProof="1">
                <a:effectLst>
                  <a:outerShdw blurRad="38100" dist="38100" dir="2700000">
                    <a:srgbClr val="FFFFFF"/>
                  </a:outerShdw>
                </a:effectLst>
                <a:latin typeface="Arial" panose="020B0604020202020204" pitchFamily="34" charset="0"/>
                <a:ea typeface="宋体" panose="02010600030101010101" pitchFamily="2" charset="-122"/>
                <a:cs typeface="+mn-ea"/>
              </a:rPr>
              <a:t>强租</a:t>
            </a:r>
            <a:endParaRPr lang="zh-CN" altLang="en-US" sz="3200" b="1" strike="noStrike" noProof="1">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45061" name="文本框 2"/>
          <p:cNvSpPr txBox="1"/>
          <p:nvPr/>
        </p:nvSpPr>
        <p:spPr>
          <a:xfrm>
            <a:off x="44450" y="57150"/>
            <a:ext cx="1030288" cy="1554163"/>
          </a:xfrm>
          <a:prstGeom prst="rect">
            <a:avLst/>
          </a:prstGeom>
          <a:solidFill>
            <a:srgbClr val="FFFF00"/>
          </a:solidFill>
          <a:ln w="9525">
            <a:noFill/>
          </a:ln>
        </p:spPr>
        <p:txBody>
          <a:bodyPr wrap="square" anchor="t">
            <a:spAutoFit/>
          </a:bodyPr>
          <a:p>
            <a:pPr lvl="0" indent="0" algn="just" defTabSz="0">
              <a:lnSpc>
                <a:spcPct val="150000"/>
              </a:lnSpc>
              <a:tabLst>
                <a:tab pos="1889125" algn="l"/>
              </a:tabLst>
            </a:pPr>
            <a:r>
              <a:rPr lang="zh-CN" altLang="zh-CN" sz="3200" b="1">
                <a:solidFill>
                  <a:srgbClr val="0000FF"/>
                </a:solidFill>
                <a:latin typeface="Times New Roman" panose="02020603050405020304" pitchFamily="2" charset="0"/>
                <a:ea typeface="华文细黑" pitchFamily="2" charset="-122"/>
              </a:rPr>
              <a:t>概念</a:t>
            </a:r>
            <a:endParaRPr lang="zh-CN" altLang="zh-CN" sz="3200" b="1">
              <a:solidFill>
                <a:srgbClr val="0000FF"/>
              </a:solidFill>
              <a:latin typeface="Times New Roman" panose="02020603050405020304" pitchFamily="2" charset="0"/>
              <a:ea typeface="华文细黑" pitchFamily="2" charset="-122"/>
            </a:endParaRPr>
          </a:p>
          <a:p>
            <a:pPr lvl="0" indent="0" algn="just" defTabSz="0">
              <a:lnSpc>
                <a:spcPct val="150000"/>
              </a:lnSpc>
              <a:tabLst>
                <a:tab pos="1889125" algn="l"/>
              </a:tabLst>
            </a:pPr>
            <a:r>
              <a:rPr lang="zh-CN" altLang="zh-CN" sz="3200" b="1">
                <a:solidFill>
                  <a:srgbClr val="0000FF"/>
                </a:solidFill>
                <a:latin typeface="Times New Roman" panose="02020603050405020304" pitchFamily="2" charset="0"/>
                <a:ea typeface="华文细黑" pitchFamily="2" charset="-122"/>
              </a:rPr>
              <a:t>辨析</a:t>
            </a:r>
            <a:endParaRPr lang="zh-CN" altLang="zh-CN" sz="3200" b="1">
              <a:solidFill>
                <a:srgbClr val="0000FF"/>
              </a:solidFill>
              <a:latin typeface="Times New Roman" panose="02020603050405020304" pitchFamily="2" charset="0"/>
              <a:ea typeface="华文细黑" pitchFamily="2" charset="-122"/>
            </a:endParaRPr>
          </a:p>
        </p:txBody>
      </p:sp>
      <p:sp>
        <p:nvSpPr>
          <p:cNvPr id="45062" name="文本框 3"/>
          <p:cNvSpPr txBox="1"/>
          <p:nvPr/>
        </p:nvSpPr>
        <p:spPr>
          <a:xfrm>
            <a:off x="1187450" y="57150"/>
            <a:ext cx="7740650" cy="1619250"/>
          </a:xfrm>
          <a:prstGeom prst="rect">
            <a:avLst/>
          </a:prstGeom>
          <a:noFill/>
          <a:ln w="9525">
            <a:noFill/>
          </a:ln>
        </p:spPr>
        <p:txBody>
          <a:bodyPr wrap="square" anchor="t">
            <a:spAutoFit/>
          </a:bodyPr>
          <a:p>
            <a:pPr lvl="0" indent="0" algn="just" defTabSz="0">
              <a:lnSpc>
                <a:spcPts val="2365"/>
              </a:lnSpc>
              <a:tabLst>
                <a:tab pos="1889125" algn="l"/>
              </a:tabLst>
            </a:pPr>
            <a:r>
              <a:rPr lang="en-US" altLang="zh-CN" sz="2400" b="1">
                <a:solidFill>
                  <a:srgbClr val="000000"/>
                </a:solidFill>
                <a:latin typeface="黑体" panose="02010609060101010101" pitchFamily="2" charset="-122"/>
                <a:ea typeface="黑体" panose="02010609060101010101" pitchFamily="2" charset="-122"/>
              </a:rPr>
              <a:t>“</a:t>
            </a:r>
            <a:r>
              <a:rPr lang="zh-CN" altLang="zh-CN" sz="2400" b="1">
                <a:solidFill>
                  <a:srgbClr val="000000"/>
                </a:solidFill>
                <a:latin typeface="黑体" panose="02010609060101010101" pitchFamily="2" charset="-122"/>
                <a:ea typeface="黑体" panose="02010609060101010101" pitchFamily="2" charset="-122"/>
              </a:rPr>
              <a:t>香港岛</a:t>
            </a:r>
            <a:r>
              <a:rPr lang="en-US" altLang="zh-CN" sz="2400" b="1">
                <a:solidFill>
                  <a:srgbClr val="000000"/>
                </a:solidFill>
                <a:latin typeface="黑体" panose="02010609060101010101" pitchFamily="2" charset="-122"/>
                <a:ea typeface="黑体" panose="02010609060101010101" pitchFamily="2" charset="-122"/>
              </a:rPr>
              <a:t>”</a:t>
            </a:r>
            <a:r>
              <a:rPr lang="zh-CN" altLang="zh-CN" sz="2400" b="1">
                <a:solidFill>
                  <a:srgbClr val="000000"/>
                </a:solidFill>
                <a:latin typeface="黑体" panose="02010609060101010101" pitchFamily="2" charset="-122"/>
                <a:ea typeface="黑体" panose="02010609060101010101" pitchFamily="2" charset="-122"/>
              </a:rPr>
              <a:t>与</a:t>
            </a:r>
            <a:r>
              <a:rPr lang="en-US" altLang="zh-CN" sz="2400" b="1">
                <a:solidFill>
                  <a:srgbClr val="000000"/>
                </a:solidFill>
                <a:latin typeface="黑体" panose="02010609060101010101" pitchFamily="2" charset="-122"/>
                <a:ea typeface="黑体" panose="02010609060101010101" pitchFamily="2" charset="-122"/>
              </a:rPr>
              <a:t>“</a:t>
            </a:r>
            <a:r>
              <a:rPr lang="zh-CN" altLang="zh-CN" sz="2400" b="1">
                <a:solidFill>
                  <a:srgbClr val="000000"/>
                </a:solidFill>
                <a:latin typeface="黑体" panose="02010609060101010101" pitchFamily="2" charset="-122"/>
                <a:ea typeface="黑体" panose="02010609060101010101" pitchFamily="2" charset="-122"/>
              </a:rPr>
              <a:t>香港</a:t>
            </a:r>
            <a:r>
              <a:rPr lang="en-US" altLang="zh-CN" sz="2400" b="1">
                <a:solidFill>
                  <a:srgbClr val="000000"/>
                </a:solidFill>
                <a:latin typeface="黑体" panose="02010609060101010101" pitchFamily="2" charset="-122"/>
                <a:ea typeface="黑体" panose="02010609060101010101" pitchFamily="2" charset="-122"/>
              </a:rPr>
              <a:t>”</a:t>
            </a:r>
            <a:r>
              <a:rPr lang="zh-CN" altLang="zh-CN" sz="2400" b="1">
                <a:solidFill>
                  <a:srgbClr val="000000"/>
                </a:solidFill>
                <a:latin typeface="黑体" panose="02010609060101010101" pitchFamily="2" charset="-122"/>
                <a:ea typeface="黑体" panose="02010609060101010101" pitchFamily="2" charset="-122"/>
              </a:rPr>
              <a:t>不是同一个概念。香港包括香港岛、九龙半岛和新界三部分。</a:t>
            </a:r>
            <a:r>
              <a:rPr lang="en-US" altLang="zh-CN" sz="2400" b="1">
                <a:solidFill>
                  <a:srgbClr val="000000"/>
                </a:solidFill>
                <a:latin typeface="黑体" panose="02010609060101010101" pitchFamily="2" charset="-122"/>
                <a:ea typeface="黑体" panose="02010609060101010101" pitchFamily="2" charset="-122"/>
              </a:rPr>
              <a:t>1842</a:t>
            </a:r>
            <a:r>
              <a:rPr lang="zh-CN" altLang="zh-CN" sz="2400" b="1">
                <a:solidFill>
                  <a:srgbClr val="000000"/>
                </a:solidFill>
                <a:latin typeface="黑体" panose="02010609060101010101" pitchFamily="2" charset="-122"/>
                <a:ea typeface="黑体" panose="02010609060101010101" pitchFamily="2" charset="-122"/>
              </a:rPr>
              <a:t>年《南京条约》割香港岛给英国，后来英国殖民者又通过《北京条约》</a:t>
            </a:r>
            <a:r>
              <a:rPr lang="en-US" altLang="zh-CN" sz="2400" b="1">
                <a:solidFill>
                  <a:srgbClr val="000000"/>
                </a:solidFill>
                <a:latin typeface="黑体" panose="02010609060101010101" pitchFamily="2" charset="-122"/>
                <a:ea typeface="黑体" panose="02010609060101010101" pitchFamily="2" charset="-122"/>
              </a:rPr>
              <a:t>(1860</a:t>
            </a:r>
            <a:r>
              <a:rPr lang="zh-CN" altLang="zh-CN" sz="2400" b="1">
                <a:solidFill>
                  <a:srgbClr val="000000"/>
                </a:solidFill>
                <a:latin typeface="黑体" panose="02010609060101010101" pitchFamily="2" charset="-122"/>
                <a:ea typeface="黑体" panose="02010609060101010101" pitchFamily="2" charset="-122"/>
              </a:rPr>
              <a:t>年</a:t>
            </a:r>
            <a:r>
              <a:rPr lang="en-US" altLang="zh-CN" sz="2400" b="1">
                <a:solidFill>
                  <a:srgbClr val="000000"/>
                </a:solidFill>
                <a:latin typeface="黑体" panose="02010609060101010101" pitchFamily="2" charset="-122"/>
                <a:ea typeface="黑体" panose="02010609060101010101" pitchFamily="2" charset="-122"/>
              </a:rPr>
              <a:t>)</a:t>
            </a:r>
            <a:r>
              <a:rPr lang="zh-CN" altLang="zh-CN" sz="2400" b="1">
                <a:solidFill>
                  <a:srgbClr val="000000"/>
                </a:solidFill>
                <a:latin typeface="黑体" panose="02010609060101010101" pitchFamily="2" charset="-122"/>
                <a:ea typeface="黑体" panose="02010609060101010101" pitchFamily="2" charset="-122"/>
              </a:rPr>
              <a:t>和《展拓香港界址专条》分别割占九龙司地方一区和强租新界，形成中国近代史上的</a:t>
            </a:r>
            <a:r>
              <a:rPr lang="en-US" altLang="zh-CN" sz="2400" b="1">
                <a:solidFill>
                  <a:srgbClr val="000000"/>
                </a:solidFill>
                <a:latin typeface="黑体" panose="02010609060101010101" pitchFamily="2" charset="-122"/>
                <a:ea typeface="黑体" panose="02010609060101010101" pitchFamily="2" charset="-122"/>
              </a:rPr>
              <a:t>“</a:t>
            </a:r>
            <a:r>
              <a:rPr lang="zh-CN" altLang="zh-CN" sz="2400" b="1">
                <a:solidFill>
                  <a:srgbClr val="0000FF"/>
                </a:solidFill>
                <a:latin typeface="黑体" panose="02010609060101010101" pitchFamily="2" charset="-122"/>
                <a:ea typeface="黑体" panose="02010609060101010101" pitchFamily="2" charset="-122"/>
              </a:rPr>
              <a:t>香港问题</a:t>
            </a:r>
            <a:r>
              <a:rPr lang="en-US" altLang="zh-CN" sz="2400" b="1">
                <a:solidFill>
                  <a:srgbClr val="000000"/>
                </a:solidFill>
                <a:latin typeface="黑体" panose="02010609060101010101" pitchFamily="2" charset="-122"/>
                <a:ea typeface="黑体" panose="02010609060101010101" pitchFamily="2" charset="-122"/>
              </a:rPr>
              <a:t>”</a:t>
            </a:r>
            <a:r>
              <a:rPr lang="zh-CN" altLang="zh-CN" sz="2400" b="1">
                <a:solidFill>
                  <a:srgbClr val="000000"/>
                </a:solidFill>
                <a:latin typeface="黑体" panose="02010609060101010101" pitchFamily="2" charset="-122"/>
                <a:ea typeface="黑体" panose="02010609060101010101" pitchFamily="2" charset="-122"/>
              </a:rPr>
              <a:t>。</a:t>
            </a:r>
            <a:endParaRPr lang="zh-CN" altLang="en-US" sz="2400" b="1">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checkerboard(down)">
                                      <p:cBhvr>
                                        <p:cTn id="7" dur="5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843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8437"/>
                                        </p:tgtEl>
                                        <p:attrNameLst>
                                          <p:attrName>style.visibility</p:attrName>
                                        </p:attrNameLst>
                                      </p:cBhvr>
                                      <p:to>
                                        <p:strVal val="visible"/>
                                      </p:to>
                                    </p:set>
                                    <p:animEffect transition="in" filter="checkerboard(across)">
                                      <p:cBhvr>
                                        <p:cTn id="16"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ldLvl="0" animBg="1"/>
      <p:bldP spid="18436" grpId="0" bldLvl="0" animBg="1"/>
      <p:bldP spid="1843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1" name="图片 20481" descr="00007270"/>
          <p:cNvPicPr>
            <a:picLocks noChangeAspect="1"/>
          </p:cNvPicPr>
          <p:nvPr/>
        </p:nvPicPr>
        <p:blipFill>
          <a:blip r:embed="rId1"/>
          <a:stretch>
            <a:fillRect/>
          </a:stretch>
        </p:blipFill>
        <p:spPr>
          <a:xfrm>
            <a:off x="4643438" y="1196975"/>
            <a:ext cx="4500562" cy="2970213"/>
          </a:xfrm>
          <a:prstGeom prst="rect">
            <a:avLst/>
          </a:prstGeom>
          <a:noFill/>
          <a:ln w="9525">
            <a:noFill/>
          </a:ln>
        </p:spPr>
      </p:pic>
      <p:pic>
        <p:nvPicPr>
          <p:cNvPr id="46082" name="图片 20482" descr="403520~1"/>
          <p:cNvPicPr>
            <a:picLocks noChangeAspect="1"/>
          </p:cNvPicPr>
          <p:nvPr/>
        </p:nvPicPr>
        <p:blipFill>
          <a:blip r:embed="rId2"/>
          <a:stretch>
            <a:fillRect/>
          </a:stretch>
        </p:blipFill>
        <p:spPr>
          <a:xfrm>
            <a:off x="0" y="1268413"/>
            <a:ext cx="4500563" cy="2933700"/>
          </a:xfrm>
          <a:prstGeom prst="rect">
            <a:avLst/>
          </a:prstGeom>
          <a:noFill/>
          <a:ln w="9525">
            <a:noFill/>
          </a:ln>
        </p:spPr>
      </p:pic>
      <p:sp>
        <p:nvSpPr>
          <p:cNvPr id="46083" name="Text Box 2"/>
          <p:cNvSpPr txBox="1"/>
          <p:nvPr/>
        </p:nvSpPr>
        <p:spPr>
          <a:xfrm>
            <a:off x="539750" y="4508500"/>
            <a:ext cx="8137525" cy="1373188"/>
          </a:xfrm>
          <a:prstGeom prst="rect">
            <a:avLst/>
          </a:prstGeom>
          <a:noFill/>
          <a:ln w="9525">
            <a:noFill/>
          </a:ln>
        </p:spPr>
        <p:txBody>
          <a:bodyPr lIns="91428" tIns="45714" rIns="91428" bIns="45714" anchor="t">
            <a:spAutoFit/>
          </a:bodyPr>
          <a:p>
            <a:pPr lvl="0" indent="0"/>
            <a:r>
              <a:rPr lang="zh-CN" altLang="en-US" sz="2800" b="1">
                <a:latin typeface="Arial" panose="020B0604020202020204" pitchFamily="34" charset="0"/>
                <a:ea typeface="黑体" panose="02010609060101010101" pitchFamily="2" charset="-122"/>
              </a:rPr>
              <a:t>租界：指帝国主义国家强迫半殖民地国家在其口岸或城市划出的作为外侨“居住和经商”的一定区域，成为“国中之国”是列强侵略的据点。</a:t>
            </a:r>
            <a:endParaRPr lang="zh-CN" altLang="en-US" sz="3200">
              <a:latin typeface="Arial" panose="020B0604020202020204" pitchFamily="34" charset="0"/>
              <a:ea typeface="黑体" panose="02010609060101010101" pitchFamily="2" charset="-122"/>
            </a:endParaRPr>
          </a:p>
        </p:txBody>
      </p:sp>
      <p:sp>
        <p:nvSpPr>
          <p:cNvPr id="46084" name="矩形 20484"/>
          <p:cNvSpPr/>
          <p:nvPr/>
        </p:nvSpPr>
        <p:spPr>
          <a:xfrm>
            <a:off x="684213" y="260350"/>
            <a:ext cx="7345362" cy="738188"/>
          </a:xfrm>
          <a:prstGeom prst="rect">
            <a:avLst/>
          </a:prstGeom>
        </p:spPr>
        <p:txBody>
          <a:bodyPr wrap="none" fromWordArt="1">
            <a:prstTxWarp prst="textPlain">
              <a:avLst>
                <a:gd name="adj" fmla="val 50000"/>
              </a:avLst>
            </a:prstTxWarp>
            <a:normAutofit/>
          </a:bodyPr>
          <a:p>
            <a:pPr algn="ctr"/>
            <a:r>
              <a:rPr lang="zh-CN" altLang="en-US" sz="3600">
                <a:ln w="12700" cap="flat" cmpd="sng">
                  <a:solidFill>
                    <a:srgbClr val="0000FF"/>
                  </a:solidFill>
                  <a:prstDash val="solid"/>
                  <a:round/>
                  <a:headEnd type="none" w="med" len="med"/>
                  <a:tailEnd type="none" w="med" len="med"/>
                </a:ln>
                <a:solidFill>
                  <a:srgbClr val="0000FF"/>
                </a:solidFill>
                <a:effectLst>
                  <a:outerShdw dist="35921" dir="2699999" sy="50000" kx="2115830" algn="bl" rotWithShape="0">
                    <a:srgbClr val="C0C0C0">
                      <a:alpha val="75000"/>
                    </a:srgbClr>
                  </a:outerShdw>
                </a:effectLst>
                <a:latin typeface="黑体" panose="02010609060101010101" pitchFamily="2" charset="-122"/>
                <a:ea typeface="黑体" panose="02010609060101010101" pitchFamily="2" charset="-122"/>
              </a:rPr>
              <a:t>上海英租界——近代列强在中国建立的第一个租界</a:t>
            </a:r>
            <a:endParaRPr lang="zh-CN" altLang="en-US" sz="3600">
              <a:ln w="12700" cap="flat" cmpd="sng">
                <a:solidFill>
                  <a:srgbClr val="0000FF"/>
                </a:solidFill>
                <a:prstDash val="solid"/>
                <a:round/>
                <a:headEnd type="none" w="med" len="med"/>
                <a:tailEnd type="none" w="med" len="med"/>
              </a:ln>
              <a:solidFill>
                <a:srgbClr val="0000FF"/>
              </a:solidFill>
              <a:effectLst>
                <a:outerShdw dist="35921" dir="2699999" sy="50000" kx="2115830" algn="bl" rotWithShape="0">
                  <a:srgbClr val="C0C0C0">
                    <a:alpha val="75000"/>
                  </a:srgbClr>
                </a:outerShdw>
              </a:effectLst>
              <a:latin typeface="黑体" panose="02010609060101010101" pitchFamily="2" charset="-122"/>
              <a:ea typeface="黑体" panose="0201060906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文本框 21505"/>
          <p:cNvSpPr txBox="1"/>
          <p:nvPr/>
        </p:nvSpPr>
        <p:spPr>
          <a:xfrm>
            <a:off x="336550" y="1628775"/>
            <a:ext cx="1282700" cy="4629150"/>
          </a:xfrm>
          <a:prstGeom prst="rect">
            <a:avLst/>
          </a:prstGeom>
          <a:noFill/>
          <a:ln w="9525">
            <a:noFill/>
          </a:ln>
        </p:spPr>
        <p:txBody>
          <a:bodyPr vert="eaVert" lIns="91428" tIns="45714" rIns="91428" bIns="45714" anchor="t">
            <a:spAutoFit/>
          </a:bodyPr>
          <a:p>
            <a:pPr lvl="0" indent="0"/>
            <a:r>
              <a:rPr lang="en-US" altLang="zh-CN" sz="3600" b="1">
                <a:latin typeface="楷体_GB2312" pitchFamily="1" charset="-122"/>
                <a:ea typeface="楷体_GB2312" pitchFamily="1" charset="-122"/>
              </a:rPr>
              <a:t>   </a:t>
            </a:r>
            <a:r>
              <a:rPr lang="zh-CN" altLang="en-US" sz="3600" b="1">
                <a:latin typeface="楷体_GB2312" pitchFamily="1" charset="-122"/>
                <a:ea typeface="楷体_GB2312" pitchFamily="1" charset="-122"/>
              </a:rPr>
              <a:t>鸦片战争的影响</a:t>
            </a:r>
            <a:endParaRPr lang="zh-CN" altLang="en-US" sz="3600" b="1">
              <a:latin typeface="楷体_GB2312" pitchFamily="1" charset="-122"/>
              <a:ea typeface="楷体_GB2312" pitchFamily="1" charset="-122"/>
            </a:endParaRPr>
          </a:p>
          <a:p>
            <a:pPr lvl="0" indent="0"/>
            <a:r>
              <a:rPr lang="en-US" altLang="zh-CN" sz="3600" b="1">
                <a:latin typeface="楷体_GB2312" pitchFamily="1" charset="-122"/>
                <a:ea typeface="楷体_GB2312" pitchFamily="1" charset="-122"/>
              </a:rPr>
              <a:t>(</a:t>
            </a:r>
            <a:r>
              <a:rPr lang="zh-CN" altLang="en-US" sz="3600" b="1">
                <a:latin typeface="楷体_GB2312" pitchFamily="1" charset="-122"/>
                <a:ea typeface="楷体_GB2312" pitchFamily="1" charset="-122"/>
              </a:rPr>
              <a:t>近代史开端的依据</a:t>
            </a:r>
            <a:r>
              <a:rPr lang="en-US" altLang="zh-CN" sz="3600" b="1">
                <a:latin typeface="楷体_GB2312" pitchFamily="1" charset="-122"/>
                <a:ea typeface="楷体_GB2312" pitchFamily="1" charset="-122"/>
              </a:rPr>
              <a:t>)</a:t>
            </a:r>
            <a:endParaRPr lang="en-US" altLang="zh-CN" sz="3600" b="1">
              <a:latin typeface="楷体_GB2312" pitchFamily="1" charset="-122"/>
              <a:ea typeface="楷体_GB2312" pitchFamily="1" charset="-122"/>
            </a:endParaRPr>
          </a:p>
        </p:txBody>
      </p:sp>
      <p:sp>
        <p:nvSpPr>
          <p:cNvPr id="21507" name="左大括号 21506"/>
          <p:cNvSpPr/>
          <p:nvPr/>
        </p:nvSpPr>
        <p:spPr>
          <a:xfrm>
            <a:off x="1643063" y="1773238"/>
            <a:ext cx="120650" cy="4176712"/>
          </a:xfrm>
          <a:prstGeom prst="leftBrace">
            <a:avLst>
              <a:gd name="adj1" fmla="val 288326"/>
              <a:gd name="adj2" fmla="val 50000"/>
            </a:avLst>
          </a:prstGeom>
          <a:noFill/>
          <a:ln w="38100" cap="flat" cmpd="sng">
            <a:solidFill>
              <a:srgbClr val="0000FF"/>
            </a:solidFill>
            <a:prstDash val="solid"/>
            <a:round/>
            <a:headEnd type="none" w="med" len="med"/>
            <a:tailEnd type="none" w="med" len="med"/>
          </a:ln>
        </p:spPr>
        <p:txBody>
          <a:bodyPr wrap="none" lIns="91428" tIns="45714" rIns="91428" bIns="45714" anchor="ctr"/>
          <a:p>
            <a:pPr lvl="0" indent="0" algn="ctr"/>
            <a:endParaRPr lang="zh-CN" altLang="en-US" sz="3200">
              <a:solidFill>
                <a:schemeClr val="tx2"/>
              </a:solidFill>
              <a:latin typeface="方正姚体" pitchFamily="2" charset="-122"/>
              <a:ea typeface="方正姚体" pitchFamily="2" charset="-122"/>
            </a:endParaRPr>
          </a:p>
        </p:txBody>
      </p:sp>
      <p:sp>
        <p:nvSpPr>
          <p:cNvPr id="21508" name="文本框 21507"/>
          <p:cNvSpPr txBox="1"/>
          <p:nvPr/>
        </p:nvSpPr>
        <p:spPr>
          <a:xfrm>
            <a:off x="1771650" y="1050925"/>
            <a:ext cx="1236663" cy="1066800"/>
          </a:xfrm>
          <a:prstGeom prst="rect">
            <a:avLst/>
          </a:prstGeom>
          <a:noFill/>
          <a:ln w="9525">
            <a:noFill/>
          </a:ln>
        </p:spPr>
        <p:txBody>
          <a:bodyPr lIns="91428" tIns="45714" rIns="91428" bIns="45714" anchor="t">
            <a:spAutoFit/>
          </a:bodyPr>
          <a:p>
            <a:pPr lvl="0" indent="0"/>
            <a:r>
              <a:rPr lang="zh-CN" altLang="en-US" sz="3200" b="1">
                <a:latin typeface="楷体_GB2312" pitchFamily="1" charset="-122"/>
                <a:ea typeface="楷体_GB2312" pitchFamily="1" charset="-122"/>
              </a:rPr>
              <a:t>社会性质</a:t>
            </a:r>
            <a:endParaRPr lang="zh-CN" altLang="en-US" sz="3200" b="1">
              <a:latin typeface="楷体_GB2312" pitchFamily="1" charset="-122"/>
              <a:ea typeface="楷体_GB2312" pitchFamily="1" charset="-122"/>
            </a:endParaRPr>
          </a:p>
        </p:txBody>
      </p:sp>
      <p:sp>
        <p:nvSpPr>
          <p:cNvPr id="21509" name="文本框 21508"/>
          <p:cNvSpPr txBox="1"/>
          <p:nvPr/>
        </p:nvSpPr>
        <p:spPr>
          <a:xfrm>
            <a:off x="2903538" y="908050"/>
            <a:ext cx="3271837" cy="579438"/>
          </a:xfrm>
          <a:prstGeom prst="rect">
            <a:avLst/>
          </a:prstGeom>
          <a:noFill/>
          <a:ln w="9525">
            <a:noFill/>
          </a:ln>
        </p:spPr>
        <p:txBody>
          <a:bodyPr lIns="91428" tIns="45714" rIns="91428" bIns="45714" anchor="t">
            <a:spAutoFit/>
          </a:bodyPr>
          <a:p>
            <a:pPr lvl="0" indent="0"/>
            <a:r>
              <a:rPr lang="zh-CN" altLang="en-US" sz="3200" b="1">
                <a:latin typeface="楷体_GB2312" pitchFamily="1" charset="-122"/>
                <a:ea typeface="楷体_GB2312" pitchFamily="1" charset="-122"/>
              </a:rPr>
              <a:t>封建社会</a:t>
            </a:r>
            <a:endParaRPr lang="zh-CN" altLang="en-US" sz="3200" b="1">
              <a:latin typeface="楷体_GB2312" pitchFamily="1" charset="-122"/>
              <a:ea typeface="楷体_GB2312" pitchFamily="1" charset="-122"/>
            </a:endParaRPr>
          </a:p>
        </p:txBody>
      </p:sp>
      <p:sp>
        <p:nvSpPr>
          <p:cNvPr id="21510" name="直接连接符 21509"/>
          <p:cNvSpPr/>
          <p:nvPr/>
        </p:nvSpPr>
        <p:spPr>
          <a:xfrm flipH="1">
            <a:off x="3851275" y="1412875"/>
            <a:ext cx="0" cy="360363"/>
          </a:xfrm>
          <a:prstGeom prst="line">
            <a:avLst/>
          </a:prstGeom>
          <a:ln w="38100" cap="flat" cmpd="sng">
            <a:solidFill>
              <a:srgbClr val="0000FF"/>
            </a:solidFill>
            <a:prstDash val="solid"/>
            <a:round/>
            <a:headEnd type="none" w="med" len="med"/>
            <a:tailEnd type="triangle" w="med" len="med"/>
          </a:ln>
        </p:spPr>
      </p:sp>
      <p:sp>
        <p:nvSpPr>
          <p:cNvPr id="21511" name="文本框 21510">
            <a:hlinkClick r:id="rId1" action="ppaction://hlinksldjump"/>
          </p:cNvPr>
          <p:cNvSpPr txBox="1"/>
          <p:nvPr/>
        </p:nvSpPr>
        <p:spPr>
          <a:xfrm>
            <a:off x="2903538" y="1701800"/>
            <a:ext cx="5073650" cy="579438"/>
          </a:xfrm>
          <a:prstGeom prst="rect">
            <a:avLst/>
          </a:prstGeom>
          <a:noFill/>
          <a:ln w="9525">
            <a:noFill/>
          </a:ln>
        </p:spPr>
        <p:txBody>
          <a:bodyPr lIns="91428" tIns="45714" rIns="91428" bIns="45714" anchor="t">
            <a:spAutoFit/>
          </a:bodyPr>
          <a:p>
            <a:pPr lvl="0" indent="0"/>
            <a:r>
              <a:rPr lang="zh-CN" altLang="en-US" sz="3200" b="1">
                <a:solidFill>
                  <a:srgbClr val="FF0000"/>
                </a:solidFill>
                <a:latin typeface="楷体_GB2312" pitchFamily="1" charset="-122"/>
                <a:ea typeface="楷体_GB2312" pitchFamily="1" charset="-122"/>
              </a:rPr>
              <a:t>半殖民地半封建社会</a:t>
            </a:r>
            <a:endParaRPr lang="zh-CN" altLang="en-US" sz="3200" b="1">
              <a:solidFill>
                <a:srgbClr val="FF0000"/>
              </a:solidFill>
              <a:latin typeface="楷体_GB2312" pitchFamily="1" charset="-122"/>
              <a:ea typeface="楷体_GB2312" pitchFamily="1" charset="-122"/>
            </a:endParaRPr>
          </a:p>
        </p:txBody>
      </p:sp>
      <p:sp>
        <p:nvSpPr>
          <p:cNvPr id="21512" name="左大括号 21511"/>
          <p:cNvSpPr/>
          <p:nvPr/>
        </p:nvSpPr>
        <p:spPr>
          <a:xfrm>
            <a:off x="2760663" y="1123950"/>
            <a:ext cx="176212" cy="1008063"/>
          </a:xfrm>
          <a:prstGeom prst="leftBrace">
            <a:avLst>
              <a:gd name="adj1" fmla="val 47646"/>
              <a:gd name="adj2" fmla="val 50000"/>
            </a:avLst>
          </a:prstGeom>
          <a:noFill/>
          <a:ln w="31750" cap="flat" cmpd="sng">
            <a:solidFill>
              <a:srgbClr val="0000FF"/>
            </a:solidFill>
            <a:prstDash val="solid"/>
            <a:round/>
            <a:headEnd type="none" w="med" len="med"/>
            <a:tailEnd type="none" w="med" len="med"/>
          </a:ln>
        </p:spPr>
        <p:txBody>
          <a:bodyPr anchor="t"/>
          <a:p>
            <a:pPr lvl="0" indent="0"/>
            <a:endParaRPr lang="zh-CN" altLang="en-US">
              <a:latin typeface="Arial" panose="020B0604020202020204" pitchFamily="34" charset="0"/>
              <a:ea typeface="宋体" panose="02010600030101010101" pitchFamily="2" charset="-122"/>
            </a:endParaRPr>
          </a:p>
        </p:txBody>
      </p:sp>
      <p:sp>
        <p:nvSpPr>
          <p:cNvPr id="21513" name="文本框 21512"/>
          <p:cNvSpPr txBox="1"/>
          <p:nvPr/>
        </p:nvSpPr>
        <p:spPr>
          <a:xfrm>
            <a:off x="1692275" y="2565400"/>
            <a:ext cx="1165225" cy="1066800"/>
          </a:xfrm>
          <a:prstGeom prst="rect">
            <a:avLst/>
          </a:prstGeom>
          <a:noFill/>
          <a:ln w="9525">
            <a:noFill/>
          </a:ln>
        </p:spPr>
        <p:txBody>
          <a:bodyPr lIns="91428" tIns="45714" rIns="91428" bIns="45714" anchor="t">
            <a:spAutoFit/>
          </a:bodyPr>
          <a:p>
            <a:pPr lvl="0" indent="0"/>
            <a:r>
              <a:rPr lang="zh-CN" altLang="en-US" sz="3200" b="1">
                <a:latin typeface="楷体_GB2312" pitchFamily="1" charset="-122"/>
                <a:ea typeface="楷体_GB2312" pitchFamily="1" charset="-122"/>
              </a:rPr>
              <a:t>主要矛盾</a:t>
            </a:r>
            <a:endParaRPr lang="zh-CN" altLang="en-US" sz="3200" b="1">
              <a:latin typeface="楷体_GB2312" pitchFamily="1" charset="-122"/>
              <a:ea typeface="楷体_GB2312" pitchFamily="1" charset="-122"/>
            </a:endParaRPr>
          </a:p>
        </p:txBody>
      </p:sp>
      <p:sp>
        <p:nvSpPr>
          <p:cNvPr id="21514" name="文本框 21513"/>
          <p:cNvSpPr txBox="1"/>
          <p:nvPr/>
        </p:nvSpPr>
        <p:spPr>
          <a:xfrm>
            <a:off x="2865438" y="2349500"/>
            <a:ext cx="5903912" cy="579438"/>
          </a:xfrm>
          <a:prstGeom prst="rect">
            <a:avLst/>
          </a:prstGeom>
          <a:noFill/>
          <a:ln w="9525">
            <a:noFill/>
          </a:ln>
        </p:spPr>
        <p:txBody>
          <a:bodyPr lIns="91428" tIns="45714" rIns="91428" bIns="45714" anchor="t">
            <a:spAutoFit/>
          </a:bodyPr>
          <a:p>
            <a:pPr lvl="0" indent="0"/>
            <a:r>
              <a:rPr lang="zh-CN" altLang="en-US" sz="3200" b="1">
                <a:latin typeface="楷体_GB2312" pitchFamily="1" charset="-122"/>
                <a:ea typeface="楷体_GB2312" pitchFamily="1" charset="-122"/>
              </a:rPr>
              <a:t>阶级矛盾</a:t>
            </a:r>
            <a:r>
              <a:rPr lang="en-US" altLang="zh-CN" sz="3200" b="1">
                <a:latin typeface="楷体_GB2312" pitchFamily="1" charset="-122"/>
                <a:ea typeface="楷体_GB2312" pitchFamily="1" charset="-122"/>
              </a:rPr>
              <a:t>(</a:t>
            </a:r>
            <a:r>
              <a:rPr lang="zh-CN" altLang="en-US" sz="3200" b="1">
                <a:latin typeface="楷体_GB2312" pitchFamily="1" charset="-122"/>
                <a:ea typeface="楷体_GB2312" pitchFamily="1" charset="-122"/>
              </a:rPr>
              <a:t>地主与农民</a:t>
            </a:r>
            <a:r>
              <a:rPr lang="en-US" altLang="zh-CN" sz="3200" b="1">
                <a:latin typeface="楷体_GB2312" pitchFamily="1" charset="-122"/>
                <a:ea typeface="楷体_GB2312" pitchFamily="1" charset="-122"/>
              </a:rPr>
              <a:t>)</a:t>
            </a:r>
            <a:endParaRPr lang="en-US" altLang="zh-CN" sz="3200" b="1">
              <a:latin typeface="楷体_GB2312" pitchFamily="1" charset="-122"/>
              <a:ea typeface="楷体_GB2312" pitchFamily="1" charset="-122"/>
            </a:endParaRPr>
          </a:p>
        </p:txBody>
      </p:sp>
      <p:sp>
        <p:nvSpPr>
          <p:cNvPr id="21515" name="直接连接符 21514"/>
          <p:cNvSpPr/>
          <p:nvPr/>
        </p:nvSpPr>
        <p:spPr>
          <a:xfrm>
            <a:off x="3873500" y="2882900"/>
            <a:ext cx="0" cy="360363"/>
          </a:xfrm>
          <a:prstGeom prst="line">
            <a:avLst/>
          </a:prstGeom>
          <a:ln w="38100" cap="flat" cmpd="sng">
            <a:solidFill>
              <a:srgbClr val="0000FF"/>
            </a:solidFill>
            <a:prstDash val="solid"/>
            <a:round/>
            <a:headEnd type="none" w="med" len="med"/>
            <a:tailEnd type="triangle" w="med" len="med"/>
          </a:ln>
        </p:spPr>
      </p:sp>
      <p:sp>
        <p:nvSpPr>
          <p:cNvPr id="21516" name="文本框 21515"/>
          <p:cNvSpPr txBox="1"/>
          <p:nvPr/>
        </p:nvSpPr>
        <p:spPr>
          <a:xfrm>
            <a:off x="2843213" y="3068638"/>
            <a:ext cx="6480175" cy="1554162"/>
          </a:xfrm>
          <a:prstGeom prst="rect">
            <a:avLst/>
          </a:prstGeom>
          <a:noFill/>
          <a:ln w="9525">
            <a:noFill/>
          </a:ln>
        </p:spPr>
        <p:txBody>
          <a:bodyPr lIns="91428" tIns="45714" rIns="91428" bIns="45714" anchor="t">
            <a:spAutoFit/>
          </a:bodyPr>
          <a:p>
            <a:pPr lvl="0" indent="0"/>
            <a:r>
              <a:rPr lang="zh-CN" altLang="en-US" sz="3200" b="1">
                <a:solidFill>
                  <a:srgbClr val="FF0000"/>
                </a:solidFill>
                <a:latin typeface="楷体_GB2312" pitchFamily="1" charset="-122"/>
                <a:ea typeface="楷体_GB2312" pitchFamily="1" charset="-122"/>
              </a:rPr>
              <a:t>阶级矛盾</a:t>
            </a:r>
            <a:r>
              <a:rPr lang="en-US" altLang="zh-CN" sz="3200" b="1">
                <a:solidFill>
                  <a:srgbClr val="FF0000"/>
                </a:solidFill>
                <a:latin typeface="楷体_GB2312" pitchFamily="1" charset="-122"/>
                <a:ea typeface="楷体_GB2312" pitchFamily="1" charset="-122"/>
              </a:rPr>
              <a:t>(</a:t>
            </a:r>
            <a:r>
              <a:rPr lang="zh-CN" altLang="en-US" sz="3200" b="1">
                <a:solidFill>
                  <a:srgbClr val="FF0000"/>
                </a:solidFill>
                <a:latin typeface="楷体_GB2312" pitchFamily="1" charset="-122"/>
                <a:ea typeface="楷体_GB2312" pitchFamily="1" charset="-122"/>
              </a:rPr>
              <a:t>封建主义与人民大众</a:t>
            </a:r>
            <a:r>
              <a:rPr lang="en-US" altLang="zh-CN" sz="3200" b="1">
                <a:solidFill>
                  <a:srgbClr val="FF0000"/>
                </a:solidFill>
                <a:latin typeface="楷体_GB2312" pitchFamily="1" charset="-122"/>
                <a:ea typeface="楷体_GB2312" pitchFamily="1" charset="-122"/>
              </a:rPr>
              <a:t>)</a:t>
            </a:r>
            <a:r>
              <a:rPr lang="zh-CN" altLang="en-US" sz="3200" b="1">
                <a:solidFill>
                  <a:srgbClr val="FF0000"/>
                </a:solidFill>
                <a:latin typeface="楷体_GB2312" pitchFamily="1" charset="-122"/>
                <a:ea typeface="楷体_GB2312" pitchFamily="1" charset="-122"/>
              </a:rPr>
              <a:t>、</a:t>
            </a:r>
            <a:endParaRPr lang="zh-CN" altLang="en-US" sz="3200" b="1">
              <a:solidFill>
                <a:srgbClr val="FF0000"/>
              </a:solidFill>
              <a:latin typeface="楷体_GB2312" pitchFamily="1" charset="-122"/>
              <a:ea typeface="楷体_GB2312" pitchFamily="1" charset="-122"/>
            </a:endParaRPr>
          </a:p>
          <a:p>
            <a:pPr lvl="0" indent="0"/>
            <a:r>
              <a:rPr lang="zh-CN" altLang="en-US" sz="3200" b="1">
                <a:solidFill>
                  <a:srgbClr val="FF0000"/>
                </a:solidFill>
                <a:latin typeface="楷体_GB2312" pitchFamily="1" charset="-122"/>
                <a:ea typeface="楷体_GB2312" pitchFamily="1" charset="-122"/>
              </a:rPr>
              <a:t>民族矛盾</a:t>
            </a:r>
            <a:r>
              <a:rPr lang="en-US" altLang="zh-CN" sz="3200" b="1">
                <a:solidFill>
                  <a:srgbClr val="FF0000"/>
                </a:solidFill>
                <a:latin typeface="楷体_GB2312" pitchFamily="1" charset="-122"/>
                <a:ea typeface="楷体_GB2312" pitchFamily="1" charset="-122"/>
              </a:rPr>
              <a:t>(</a:t>
            </a:r>
            <a:r>
              <a:rPr lang="zh-CN" altLang="en-US" sz="3200" b="1">
                <a:solidFill>
                  <a:srgbClr val="FF0000"/>
                </a:solidFill>
                <a:latin typeface="楷体_GB2312" pitchFamily="1" charset="-122"/>
                <a:ea typeface="楷体_GB2312" pitchFamily="1" charset="-122"/>
              </a:rPr>
              <a:t>外国资本主义与中华民族</a:t>
            </a:r>
            <a:r>
              <a:rPr lang="en-US" altLang="zh-CN" sz="3200" b="1">
                <a:solidFill>
                  <a:srgbClr val="FF0000"/>
                </a:solidFill>
                <a:latin typeface="楷体_GB2312" pitchFamily="1" charset="-122"/>
                <a:ea typeface="楷体_GB2312" pitchFamily="1" charset="-122"/>
              </a:rPr>
              <a:t>——</a:t>
            </a:r>
            <a:r>
              <a:rPr lang="zh-CN" altLang="en-US" sz="3200" b="1">
                <a:solidFill>
                  <a:srgbClr val="FF0000"/>
                </a:solidFill>
                <a:latin typeface="楷体_GB2312" pitchFamily="1" charset="-122"/>
                <a:ea typeface="楷体_GB2312" pitchFamily="1" charset="-122"/>
              </a:rPr>
              <a:t>最主要矛盾</a:t>
            </a:r>
            <a:r>
              <a:rPr lang="en-US" altLang="zh-CN" sz="3200" b="1">
                <a:solidFill>
                  <a:srgbClr val="FF0000"/>
                </a:solidFill>
                <a:latin typeface="楷体_GB2312" pitchFamily="1" charset="-122"/>
                <a:ea typeface="楷体_GB2312" pitchFamily="1" charset="-122"/>
              </a:rPr>
              <a:t>)</a:t>
            </a:r>
            <a:endParaRPr lang="en-US" altLang="zh-CN" sz="3200" b="1">
              <a:solidFill>
                <a:srgbClr val="FF0000"/>
              </a:solidFill>
              <a:latin typeface="楷体_GB2312" pitchFamily="1" charset="-122"/>
              <a:ea typeface="楷体_GB2312" pitchFamily="1" charset="-122"/>
            </a:endParaRPr>
          </a:p>
        </p:txBody>
      </p:sp>
      <p:sp>
        <p:nvSpPr>
          <p:cNvPr id="21517" name="左大括号 21516"/>
          <p:cNvSpPr/>
          <p:nvPr/>
        </p:nvSpPr>
        <p:spPr>
          <a:xfrm>
            <a:off x="2720975" y="2636838"/>
            <a:ext cx="142875" cy="1152525"/>
          </a:xfrm>
          <a:prstGeom prst="leftBrace">
            <a:avLst>
              <a:gd name="adj1" fmla="val 67184"/>
              <a:gd name="adj2" fmla="val 50000"/>
            </a:avLst>
          </a:prstGeom>
          <a:noFill/>
          <a:ln w="31750" cap="flat" cmpd="sng">
            <a:solidFill>
              <a:srgbClr val="0000FF"/>
            </a:solidFill>
            <a:prstDash val="solid"/>
            <a:round/>
            <a:headEnd type="none" w="med" len="med"/>
            <a:tailEnd type="none" w="med" len="med"/>
          </a:ln>
        </p:spPr>
        <p:txBody>
          <a:bodyPr anchor="t"/>
          <a:p>
            <a:pPr lvl="0" indent="0"/>
            <a:endParaRPr lang="zh-CN" altLang="en-US">
              <a:latin typeface="Arial" panose="020B0604020202020204" pitchFamily="34" charset="0"/>
              <a:ea typeface="宋体" panose="02010600030101010101" pitchFamily="2" charset="-122"/>
            </a:endParaRPr>
          </a:p>
        </p:txBody>
      </p:sp>
      <p:sp>
        <p:nvSpPr>
          <p:cNvPr id="21518" name="文本框 21517"/>
          <p:cNvSpPr txBox="1"/>
          <p:nvPr/>
        </p:nvSpPr>
        <p:spPr>
          <a:xfrm>
            <a:off x="1692275" y="4724400"/>
            <a:ext cx="3146425" cy="579438"/>
          </a:xfrm>
          <a:prstGeom prst="rect">
            <a:avLst/>
          </a:prstGeom>
          <a:noFill/>
          <a:ln w="9525">
            <a:noFill/>
          </a:ln>
        </p:spPr>
        <p:txBody>
          <a:bodyPr lIns="91428" tIns="45714" rIns="91428" bIns="45714" anchor="t">
            <a:spAutoFit/>
          </a:bodyPr>
          <a:p>
            <a:pPr lvl="0" indent="0"/>
            <a:r>
              <a:rPr lang="zh-CN" altLang="en-US" sz="3200" b="1">
                <a:latin typeface="楷体_GB2312" pitchFamily="1" charset="-122"/>
                <a:ea typeface="楷体_GB2312" pitchFamily="1" charset="-122"/>
              </a:rPr>
              <a:t>革命任务：</a:t>
            </a:r>
            <a:endParaRPr lang="zh-CN" altLang="en-US" sz="3200" b="1">
              <a:latin typeface="楷体_GB2312" pitchFamily="1" charset="-122"/>
              <a:ea typeface="楷体_GB2312" pitchFamily="1" charset="-122"/>
            </a:endParaRPr>
          </a:p>
        </p:txBody>
      </p:sp>
      <p:sp>
        <p:nvSpPr>
          <p:cNvPr id="21519" name="文本框 21518"/>
          <p:cNvSpPr txBox="1"/>
          <p:nvPr/>
        </p:nvSpPr>
        <p:spPr>
          <a:xfrm>
            <a:off x="3513138" y="4724400"/>
            <a:ext cx="4946650" cy="579438"/>
          </a:xfrm>
          <a:prstGeom prst="rect">
            <a:avLst/>
          </a:prstGeom>
          <a:noFill/>
          <a:ln w="9525">
            <a:noFill/>
          </a:ln>
        </p:spPr>
        <p:txBody>
          <a:bodyPr lIns="91428" tIns="45714" rIns="91428" bIns="45714" anchor="t">
            <a:spAutoFit/>
          </a:bodyPr>
          <a:p>
            <a:pPr lvl="0" indent="0"/>
            <a:r>
              <a:rPr lang="zh-CN" altLang="en-US" sz="3200" b="1">
                <a:solidFill>
                  <a:srgbClr val="FF0000"/>
                </a:solidFill>
                <a:latin typeface="楷体_GB2312" pitchFamily="1" charset="-122"/>
                <a:ea typeface="楷体_GB2312" pitchFamily="1" charset="-122"/>
              </a:rPr>
              <a:t>反封建反侵略的双重任务</a:t>
            </a:r>
            <a:endParaRPr lang="zh-CN" altLang="en-US" sz="3200" b="1">
              <a:solidFill>
                <a:srgbClr val="FF0000"/>
              </a:solidFill>
              <a:latin typeface="楷体_GB2312" pitchFamily="1" charset="-122"/>
              <a:ea typeface="楷体_GB2312" pitchFamily="1" charset="-122"/>
            </a:endParaRPr>
          </a:p>
        </p:txBody>
      </p:sp>
      <p:sp>
        <p:nvSpPr>
          <p:cNvPr id="47119" name="文本框 21519"/>
          <p:cNvSpPr txBox="1"/>
          <p:nvPr/>
        </p:nvSpPr>
        <p:spPr>
          <a:xfrm>
            <a:off x="344488" y="260350"/>
            <a:ext cx="8748712" cy="641350"/>
          </a:xfrm>
          <a:prstGeom prst="rect">
            <a:avLst/>
          </a:prstGeom>
          <a:noFill/>
          <a:ln w="9525">
            <a:noFill/>
          </a:ln>
        </p:spPr>
        <p:txBody>
          <a:bodyPr lIns="91428" tIns="45714" rIns="91428" bIns="45714" anchor="t">
            <a:spAutoFit/>
          </a:bodyPr>
          <a:p>
            <a:pPr lvl="0" indent="0">
              <a:spcBef>
                <a:spcPct val="50000"/>
              </a:spcBef>
            </a:pPr>
            <a:r>
              <a:rPr lang="en-US" altLang="zh-CN" sz="3600" b="1">
                <a:solidFill>
                  <a:srgbClr val="FF0000"/>
                </a:solidFill>
                <a:latin typeface="华文中宋" pitchFamily="2" charset="-122"/>
                <a:ea typeface="华文中宋" pitchFamily="2" charset="-122"/>
              </a:rPr>
              <a:t>  </a:t>
            </a:r>
            <a:r>
              <a:rPr lang="zh-CN" altLang="en-US" sz="3600" b="1">
                <a:solidFill>
                  <a:srgbClr val="FF0000"/>
                </a:solidFill>
                <a:latin typeface="华文中宋" pitchFamily="2" charset="-122"/>
                <a:ea typeface="华文中宋" pitchFamily="2" charset="-122"/>
              </a:rPr>
              <a:t>鸦片战争是中国近代史的开端</a:t>
            </a:r>
            <a:endParaRPr lang="zh-CN" altLang="en-US" sz="3600" b="1">
              <a:solidFill>
                <a:srgbClr val="FF0000"/>
              </a:solidFill>
              <a:latin typeface="华文中宋" pitchFamily="2" charset="-122"/>
              <a:ea typeface="华文中宋" pitchFamily="2" charset="-122"/>
            </a:endParaRPr>
          </a:p>
        </p:txBody>
      </p:sp>
      <p:grpSp>
        <p:nvGrpSpPr>
          <p:cNvPr id="21521" name="组合 21520"/>
          <p:cNvGrpSpPr/>
          <p:nvPr/>
        </p:nvGrpSpPr>
        <p:grpSpPr>
          <a:xfrm>
            <a:off x="6156325" y="908050"/>
            <a:ext cx="2520950" cy="1065213"/>
            <a:chOff x="0" y="0"/>
            <a:chExt cx="1588" cy="671"/>
          </a:xfrm>
        </p:grpSpPr>
        <p:sp>
          <p:nvSpPr>
            <p:cNvPr id="47121" name="矩形 21521"/>
            <p:cNvSpPr/>
            <p:nvPr/>
          </p:nvSpPr>
          <p:spPr>
            <a:xfrm>
              <a:off x="680" y="0"/>
              <a:ext cx="908" cy="671"/>
            </a:xfrm>
            <a:prstGeom prst="rect">
              <a:avLst/>
            </a:prstGeom>
            <a:solidFill>
              <a:srgbClr val="FFFF00"/>
            </a:solidFill>
            <a:ln w="9525" cap="flat" cmpd="sng">
              <a:solidFill>
                <a:schemeClr val="tx2"/>
              </a:solidFill>
              <a:prstDash val="solid"/>
              <a:miter/>
              <a:headEnd type="none" w="med" len="med"/>
              <a:tailEnd type="none" w="med" len="med"/>
            </a:ln>
          </p:spPr>
          <p:txBody>
            <a:bodyPr lIns="91428" tIns="45714" rIns="91428" bIns="45714" anchor="t">
              <a:spAutoFit/>
            </a:bodyPr>
            <a:p>
              <a:pPr lvl="0" indent="0" algn="ctr"/>
              <a:r>
                <a:rPr lang="zh-CN" altLang="en-US" sz="3200" b="1">
                  <a:solidFill>
                    <a:srgbClr val="0000FF"/>
                  </a:solidFill>
                  <a:latin typeface="黑体" panose="02010609060101010101" pitchFamily="2" charset="-122"/>
                  <a:ea typeface="黑体" panose="02010609060101010101" pitchFamily="2" charset="-122"/>
                </a:rPr>
                <a:t>最主要的影响</a:t>
              </a:r>
              <a:endParaRPr lang="zh-CN" altLang="en-US" sz="3200" b="1">
                <a:solidFill>
                  <a:srgbClr val="0000FF"/>
                </a:solidFill>
                <a:latin typeface="黑体" panose="02010609060101010101" pitchFamily="2" charset="-122"/>
                <a:ea typeface="黑体" panose="02010609060101010101" pitchFamily="2" charset="-122"/>
              </a:endParaRPr>
            </a:p>
          </p:txBody>
        </p:sp>
        <p:sp>
          <p:nvSpPr>
            <p:cNvPr id="47122" name="直接连接符 21522"/>
            <p:cNvSpPr/>
            <p:nvPr/>
          </p:nvSpPr>
          <p:spPr>
            <a:xfrm flipH="1">
              <a:off x="0" y="363"/>
              <a:ext cx="680" cy="272"/>
            </a:xfrm>
            <a:prstGeom prst="line">
              <a:avLst/>
            </a:prstGeom>
            <a:ln w="28575" cap="flat" cmpd="sng">
              <a:solidFill>
                <a:schemeClr val="tx2"/>
              </a:solidFill>
              <a:prstDash val="solid"/>
              <a:round/>
              <a:headEnd type="none" w="med" len="med"/>
              <a:tailEnd type="none" w="med" len="med"/>
            </a:ln>
          </p:spPr>
        </p:sp>
      </p:grpSp>
      <p:sp>
        <p:nvSpPr>
          <p:cNvPr id="21524" name="文本框 21523"/>
          <p:cNvSpPr txBox="1"/>
          <p:nvPr/>
        </p:nvSpPr>
        <p:spPr>
          <a:xfrm>
            <a:off x="1692275" y="5876925"/>
            <a:ext cx="7056438" cy="579438"/>
          </a:xfrm>
          <a:prstGeom prst="rect">
            <a:avLst/>
          </a:prstGeom>
          <a:noFill/>
          <a:ln w="9525">
            <a:noFill/>
          </a:ln>
        </p:spPr>
        <p:txBody>
          <a:bodyPr lIns="91428" tIns="45714" rIns="91428" bIns="45714" anchor="t">
            <a:spAutoFit/>
          </a:bodyPr>
          <a:p>
            <a:pPr lvl="0" indent="0">
              <a:spcBef>
                <a:spcPct val="50000"/>
              </a:spcBef>
            </a:pPr>
            <a:r>
              <a:rPr lang="zh-CN" altLang="en-US" sz="3200" b="1">
                <a:solidFill>
                  <a:srgbClr val="FF0000"/>
                </a:solidFill>
                <a:latin typeface="楷体_GB2312" pitchFamily="1" charset="-122"/>
                <a:ea typeface="楷体_GB2312" pitchFamily="1" charset="-122"/>
              </a:rPr>
              <a:t>思想变化：开眼看世界，向西方学习</a:t>
            </a:r>
            <a:endParaRPr lang="zh-CN" altLang="en-US" sz="3200" b="1">
              <a:solidFill>
                <a:srgbClr val="FF0000"/>
              </a:solidFill>
              <a:latin typeface="楷体_GB2312" pitchFamily="1" charset="-122"/>
              <a:ea typeface="楷体_GB2312" pitchFamily="1" charset="-122"/>
            </a:endParaRPr>
          </a:p>
        </p:txBody>
      </p:sp>
      <p:sp>
        <p:nvSpPr>
          <p:cNvPr id="21525" name="直接连接符 21524"/>
          <p:cNvSpPr/>
          <p:nvPr/>
        </p:nvSpPr>
        <p:spPr>
          <a:xfrm flipH="1">
            <a:off x="2195513" y="2060575"/>
            <a:ext cx="0" cy="576263"/>
          </a:xfrm>
          <a:prstGeom prst="line">
            <a:avLst/>
          </a:prstGeom>
          <a:ln w="38100" cap="flat" cmpd="sng">
            <a:solidFill>
              <a:srgbClr val="0000FF"/>
            </a:solidFill>
            <a:prstDash val="solid"/>
            <a:round/>
            <a:headEnd type="none" w="med" len="med"/>
            <a:tailEnd type="triangle" w="med" len="med"/>
          </a:ln>
        </p:spPr>
      </p:sp>
      <p:sp>
        <p:nvSpPr>
          <p:cNvPr id="21526" name="直接连接符 21525"/>
          <p:cNvSpPr/>
          <p:nvPr/>
        </p:nvSpPr>
        <p:spPr>
          <a:xfrm flipH="1">
            <a:off x="2195513" y="3860800"/>
            <a:ext cx="0" cy="936625"/>
          </a:xfrm>
          <a:prstGeom prst="line">
            <a:avLst/>
          </a:prstGeom>
          <a:ln w="38100" cap="flat" cmpd="sng">
            <a:solidFill>
              <a:srgbClr val="0000FF"/>
            </a:solidFill>
            <a:prstDash val="solid"/>
            <a:round/>
            <a:headEnd type="none" w="med" len="med"/>
            <a:tailEnd type="triangle" w="med" len="med"/>
          </a:ln>
        </p:spPr>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1508"/>
                                        </p:tgtEl>
                                        <p:attrNameLst>
                                          <p:attrName>style.visibility</p:attrName>
                                        </p:attrNameLst>
                                      </p:cBhvr>
                                      <p:to>
                                        <p:strVal val="visible"/>
                                      </p:to>
                                    </p:set>
                                    <p:anim calcmode="lin" valueType="num">
                                      <p:cBhvr>
                                        <p:cTn id="13" dur="500" fill="hold"/>
                                        <p:tgtEl>
                                          <p:spTgt spid="21508"/>
                                        </p:tgtEl>
                                        <p:attrNameLst>
                                          <p:attrName>ppt_w</p:attrName>
                                        </p:attrNameLst>
                                      </p:cBhvr>
                                      <p:tavLst>
                                        <p:tav tm="0">
                                          <p:val>
                                            <p:fltVal val="0.000000"/>
                                          </p:val>
                                        </p:tav>
                                        <p:tav tm="100000">
                                          <p:val>
                                            <p:strVal val="#ppt_w"/>
                                          </p:val>
                                        </p:tav>
                                      </p:tavLst>
                                    </p:anim>
                                    <p:anim calcmode="lin" valueType="num">
                                      <p:cBhvr>
                                        <p:cTn id="14" dur="500" fill="hold"/>
                                        <p:tgtEl>
                                          <p:spTgt spid="21508"/>
                                        </p:tgtEl>
                                        <p:attrNameLst>
                                          <p:attrName>ppt_h</p:attrName>
                                        </p:attrNameLst>
                                      </p:cBhvr>
                                      <p:tavLst>
                                        <p:tav tm="0">
                                          <p:val>
                                            <p:fltVal val="0.000000"/>
                                          </p:val>
                                        </p:tav>
                                        <p:tav tm="100000">
                                          <p:val>
                                            <p:strVal val="#ppt_h"/>
                                          </p:val>
                                        </p:tav>
                                      </p:tavLst>
                                    </p:anim>
                                    <p:animEffect transition="in" filter="fade">
                                      <p:cBhvr>
                                        <p:cTn id="15" dur="500"/>
                                        <p:tgtEl>
                                          <p:spTgt spid="21508"/>
                                        </p:tgtEl>
                                      </p:cBhvr>
                                    </p:animEffect>
                                  </p:childTnLst>
                                </p:cTn>
                              </p:par>
                              <p:par>
                                <p:cTn id="16" presetID="9" presetClass="entr" presetSubtype="0" fill="hold" nodeType="withEffect">
                                  <p:stCondLst>
                                    <p:cond delay="0"/>
                                  </p:stCondLst>
                                  <p:childTnLst>
                                    <p:set>
                                      <p:cBhvr>
                                        <p:cTn id="17" dur="1" fill="hold">
                                          <p:stCondLst>
                                            <p:cond delay="0"/>
                                          </p:stCondLst>
                                        </p:cTn>
                                        <p:tgtEl>
                                          <p:spTgt spid="21512"/>
                                        </p:tgtEl>
                                        <p:attrNameLst>
                                          <p:attrName>style.visibility</p:attrName>
                                        </p:attrNameLst>
                                      </p:cBhvr>
                                      <p:to>
                                        <p:strVal val="visible"/>
                                      </p:to>
                                    </p:set>
                                    <p:animEffect transition="in" filter="dissolve">
                                      <p:cBhvr>
                                        <p:cTn id="18" dur="500"/>
                                        <p:tgtEl>
                                          <p:spTgt spid="21512"/>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iterate type="lt">
                                    <p:tmPct val="10000"/>
                                  </p:iterate>
                                  <p:childTnLst>
                                    <p:set>
                                      <p:cBhvr>
                                        <p:cTn id="22" dur="1" fill="hold">
                                          <p:stCondLst>
                                            <p:cond delay="0"/>
                                          </p:stCondLst>
                                        </p:cTn>
                                        <p:tgtEl>
                                          <p:spTgt spid="21509"/>
                                        </p:tgtEl>
                                        <p:attrNameLst>
                                          <p:attrName>style.visibility</p:attrName>
                                        </p:attrNameLst>
                                      </p:cBhvr>
                                      <p:to>
                                        <p:strVal val="visible"/>
                                      </p:to>
                                    </p:set>
                                    <p:animEffect transition="in" filter="fade">
                                      <p:cBhvr>
                                        <p:cTn id="23" dur="2000"/>
                                        <p:tgtEl>
                                          <p:spTgt spid="21509"/>
                                        </p:tgtEl>
                                      </p:cBhvr>
                                    </p:animEffect>
                                    <p:anim calcmode="lin" valueType="num">
                                      <p:cBhvr>
                                        <p:cTn id="24" dur="2000" fill="hold"/>
                                        <p:tgtEl>
                                          <p:spTgt spid="21509"/>
                                        </p:tgtEl>
                                        <p:attrNameLst>
                                          <p:attrName>ppt_w</p:attrName>
                                        </p:attrNameLst>
                                      </p:cBhvr>
                                      <p:tavLst>
                                        <p:tav tm="0" fmla="#ppt_w*sin(2.5*pi*$)">
                                          <p:val>
                                            <p:fltVal val="0.000000"/>
                                          </p:val>
                                        </p:tav>
                                        <p:tav tm="100000">
                                          <p:val>
                                            <p:fltVal val="1.000000"/>
                                          </p:val>
                                        </p:tav>
                                      </p:tavLst>
                                    </p:anim>
                                    <p:anim calcmode="lin" valueType="num">
                                      <p:cBhvr>
                                        <p:cTn id="25" dur="2000" fill="hold"/>
                                        <p:tgtEl>
                                          <p:spTgt spid="21509"/>
                                        </p:tgtEl>
                                        <p:attrNameLst>
                                          <p:attrName>ppt_h</p:attrName>
                                        </p:attrNameLst>
                                      </p:cBhvr>
                                      <p:tavLst>
                                        <p:tav tm="0">
                                          <p:val>
                                            <p:strVal val="#ppt_h"/>
                                          </p:val>
                                        </p:tav>
                                        <p:tav tm="100000">
                                          <p:val>
                                            <p:strVal val="#ppt_h"/>
                                          </p:val>
                                        </p:tav>
                                      </p:tavLst>
                                    </p:anim>
                                  </p:childTnLst>
                                </p:cTn>
                              </p:par>
                            </p:childTnLst>
                          </p:cTn>
                        </p:par>
                        <p:par>
                          <p:cTn id="26" fill="hold">
                            <p:stCondLst>
                              <p:cond delay="2599"/>
                            </p:stCondLst>
                            <p:childTnLst>
                              <p:par>
                                <p:cTn id="27" presetID="9" presetClass="entr" presetSubtype="0" fill="hold" nodeType="afterEffect">
                                  <p:stCondLst>
                                    <p:cond delay="0"/>
                                  </p:stCondLst>
                                  <p:childTnLst>
                                    <p:set>
                                      <p:cBhvr>
                                        <p:cTn id="28" dur="1" fill="hold">
                                          <p:stCondLst>
                                            <p:cond delay="0"/>
                                          </p:stCondLst>
                                        </p:cTn>
                                        <p:tgtEl>
                                          <p:spTgt spid="21510"/>
                                        </p:tgtEl>
                                        <p:attrNameLst>
                                          <p:attrName>style.visibility</p:attrName>
                                        </p:attrNameLst>
                                      </p:cBhvr>
                                      <p:to>
                                        <p:strVal val="visible"/>
                                      </p:to>
                                    </p:set>
                                    <p:animEffect transition="in" filter="dissolve">
                                      <p:cBhvr>
                                        <p:cTn id="29" dur="500"/>
                                        <p:tgtEl>
                                          <p:spTgt spid="21510"/>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1511"/>
                                        </p:tgtEl>
                                        <p:attrNameLst>
                                          <p:attrName>style.visibility</p:attrName>
                                        </p:attrNameLst>
                                      </p:cBhvr>
                                      <p:to>
                                        <p:strVal val="visible"/>
                                      </p:to>
                                    </p:set>
                                    <p:animEffect transition="in" filter="dissolve">
                                      <p:cBhvr>
                                        <p:cTn id="34" dur="500"/>
                                        <p:tgtEl>
                                          <p:spTgt spid="21511"/>
                                        </p:tgtEl>
                                      </p:cBhvr>
                                    </p:animEffect>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21521"/>
                                        </p:tgtEl>
                                        <p:attrNameLst>
                                          <p:attrName>style.visibility</p:attrName>
                                        </p:attrNameLst>
                                      </p:cBhvr>
                                      <p:to>
                                        <p:strVal val="visible"/>
                                      </p:to>
                                    </p:set>
                                    <p:anim calcmode="lin" valueType="num">
                                      <p:cBhvr>
                                        <p:cTn id="39" dur="1000" fill="hold"/>
                                        <p:tgtEl>
                                          <p:spTgt spid="21521"/>
                                        </p:tgtEl>
                                        <p:attrNameLst>
                                          <p:attrName>ppt_w</p:attrName>
                                        </p:attrNameLst>
                                      </p:cBhvr>
                                      <p:tavLst>
                                        <p:tav tm="0">
                                          <p:val>
                                            <p:fltVal val="0.000000"/>
                                          </p:val>
                                        </p:tav>
                                        <p:tav tm="100000">
                                          <p:val>
                                            <p:strVal val="#ppt_w"/>
                                          </p:val>
                                        </p:tav>
                                      </p:tavLst>
                                    </p:anim>
                                    <p:anim calcmode="lin" valueType="num">
                                      <p:cBhvr>
                                        <p:cTn id="40" dur="1000" fill="hold"/>
                                        <p:tgtEl>
                                          <p:spTgt spid="21521"/>
                                        </p:tgtEl>
                                        <p:attrNameLst>
                                          <p:attrName>ppt_h</p:attrName>
                                        </p:attrNameLst>
                                      </p:cBhvr>
                                      <p:tavLst>
                                        <p:tav tm="0">
                                          <p:val>
                                            <p:fltVal val="0.000000"/>
                                          </p:val>
                                        </p:tav>
                                        <p:tav tm="100000">
                                          <p:val>
                                            <p:strVal val="#ppt_h"/>
                                          </p:val>
                                        </p:tav>
                                      </p:tavLst>
                                    </p:anim>
                                    <p:anim calcmode="lin" valueType="num">
                                      <p:cBhvr>
                                        <p:cTn id="41" dur="1000" fill="hold"/>
                                        <p:tgtEl>
                                          <p:spTgt spid="21521"/>
                                        </p:tgtEl>
                                        <p:attrNameLst>
                                          <p:attrName>ppt_x</p:attrName>
                                        </p:attrNameLst>
                                      </p:cBhvr>
                                      <p:tavLst>
                                        <p:tav tm="0" fmla="#ppt_x+(cos(-2*pi*(1-$))*-#ppt_x-sin(-2*pi*(1-$))*(1-#ppt_y))*(1-$)">
                                          <p:val>
                                            <p:fltVal val="0.000000"/>
                                          </p:val>
                                        </p:tav>
                                        <p:tav tm="100000">
                                          <p:val>
                                            <p:fltVal val="1.000000"/>
                                          </p:val>
                                        </p:tav>
                                      </p:tavLst>
                                    </p:anim>
                                    <p:anim calcmode="lin" valueType="num">
                                      <p:cBhvr>
                                        <p:cTn id="42" dur="1000" fill="hold"/>
                                        <p:tgtEl>
                                          <p:spTgt spid="21521"/>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1525"/>
                                        </p:tgtEl>
                                        <p:attrNameLst>
                                          <p:attrName>style.visibility</p:attrName>
                                        </p:attrNameLst>
                                      </p:cBhvr>
                                      <p:to>
                                        <p:strVal val="visible"/>
                                      </p:to>
                                    </p:set>
                                    <p:animEffect transition="in" filter="dissolve">
                                      <p:cBhvr>
                                        <p:cTn id="47" dur="500"/>
                                        <p:tgtEl>
                                          <p:spTgt spid="215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1513"/>
                                        </p:tgtEl>
                                        <p:attrNameLst>
                                          <p:attrName>style.visibility</p:attrName>
                                        </p:attrNameLst>
                                      </p:cBhvr>
                                      <p:to>
                                        <p:strVal val="visible"/>
                                      </p:to>
                                    </p:set>
                                    <p:anim calcmode="lin" valueType="num">
                                      <p:cBhvr>
                                        <p:cTn id="52" dur="500" fill="hold"/>
                                        <p:tgtEl>
                                          <p:spTgt spid="21513"/>
                                        </p:tgtEl>
                                        <p:attrNameLst>
                                          <p:attrName>ppt_w</p:attrName>
                                        </p:attrNameLst>
                                      </p:cBhvr>
                                      <p:tavLst>
                                        <p:tav tm="0">
                                          <p:val>
                                            <p:fltVal val="0.000000"/>
                                          </p:val>
                                        </p:tav>
                                        <p:tav tm="100000">
                                          <p:val>
                                            <p:strVal val="#ppt_w"/>
                                          </p:val>
                                        </p:tav>
                                      </p:tavLst>
                                    </p:anim>
                                    <p:anim calcmode="lin" valueType="num">
                                      <p:cBhvr>
                                        <p:cTn id="53" dur="500" fill="hold"/>
                                        <p:tgtEl>
                                          <p:spTgt spid="21513"/>
                                        </p:tgtEl>
                                        <p:attrNameLst>
                                          <p:attrName>ppt_h</p:attrName>
                                        </p:attrNameLst>
                                      </p:cBhvr>
                                      <p:tavLst>
                                        <p:tav tm="0">
                                          <p:val>
                                            <p:fltVal val="0.000000"/>
                                          </p:val>
                                        </p:tav>
                                        <p:tav tm="100000">
                                          <p:val>
                                            <p:strVal val="#ppt_h"/>
                                          </p:val>
                                        </p:tav>
                                      </p:tavLst>
                                    </p:anim>
                                    <p:animEffect transition="in" filter="fade">
                                      <p:cBhvr>
                                        <p:cTn id="54" dur="500"/>
                                        <p:tgtEl>
                                          <p:spTgt spid="21513"/>
                                        </p:tgtEl>
                                      </p:cBhvr>
                                    </p:animEffect>
                                  </p:childTnLst>
                                </p:cTn>
                              </p:par>
                              <p:par>
                                <p:cTn id="55" presetID="53" presetClass="entr" presetSubtype="16" fill="hold" nodeType="withEffect">
                                  <p:stCondLst>
                                    <p:cond delay="0"/>
                                  </p:stCondLst>
                                  <p:childTnLst>
                                    <p:set>
                                      <p:cBhvr>
                                        <p:cTn id="56" dur="1" fill="hold">
                                          <p:stCondLst>
                                            <p:cond delay="0"/>
                                          </p:stCondLst>
                                        </p:cTn>
                                        <p:tgtEl>
                                          <p:spTgt spid="21517"/>
                                        </p:tgtEl>
                                        <p:attrNameLst>
                                          <p:attrName>style.visibility</p:attrName>
                                        </p:attrNameLst>
                                      </p:cBhvr>
                                      <p:to>
                                        <p:strVal val="visible"/>
                                      </p:to>
                                    </p:set>
                                    <p:anim calcmode="lin" valueType="num">
                                      <p:cBhvr>
                                        <p:cTn id="57" dur="500" fill="hold"/>
                                        <p:tgtEl>
                                          <p:spTgt spid="21517"/>
                                        </p:tgtEl>
                                        <p:attrNameLst>
                                          <p:attrName>ppt_w</p:attrName>
                                        </p:attrNameLst>
                                      </p:cBhvr>
                                      <p:tavLst>
                                        <p:tav tm="0">
                                          <p:val>
                                            <p:fltVal val="0.000000"/>
                                          </p:val>
                                        </p:tav>
                                        <p:tav tm="100000">
                                          <p:val>
                                            <p:strVal val="#ppt_w"/>
                                          </p:val>
                                        </p:tav>
                                      </p:tavLst>
                                    </p:anim>
                                    <p:anim calcmode="lin" valueType="num">
                                      <p:cBhvr>
                                        <p:cTn id="58" dur="500" fill="hold"/>
                                        <p:tgtEl>
                                          <p:spTgt spid="21517"/>
                                        </p:tgtEl>
                                        <p:attrNameLst>
                                          <p:attrName>ppt_h</p:attrName>
                                        </p:attrNameLst>
                                      </p:cBhvr>
                                      <p:tavLst>
                                        <p:tav tm="0">
                                          <p:val>
                                            <p:fltVal val="0.000000"/>
                                          </p:val>
                                        </p:tav>
                                        <p:tav tm="100000">
                                          <p:val>
                                            <p:strVal val="#ppt_h"/>
                                          </p:val>
                                        </p:tav>
                                      </p:tavLst>
                                    </p:anim>
                                    <p:animEffect transition="in" filter="fade">
                                      <p:cBhvr>
                                        <p:cTn id="59" dur="500"/>
                                        <p:tgtEl>
                                          <p:spTgt spid="21517"/>
                                        </p:tgtEl>
                                      </p:cBhvr>
                                    </p:animEffect>
                                  </p:childTnLst>
                                </p:cTn>
                              </p:par>
                            </p:childTnLst>
                          </p:cTn>
                        </p:par>
                      </p:childTnLst>
                    </p:cTn>
                  </p:par>
                  <p:par>
                    <p:cTn id="60" fill="hold">
                      <p:stCondLst>
                        <p:cond delay="indefinite"/>
                      </p:stCondLst>
                      <p:childTnLst>
                        <p:par>
                          <p:cTn id="61" fill="hold">
                            <p:stCondLst>
                              <p:cond delay="0"/>
                            </p:stCondLst>
                            <p:childTnLst>
                              <p:par>
                                <p:cTn id="62" presetID="17" presetClass="entr" presetSubtype="10" fill="hold" grpId="0" nodeType="clickEffect">
                                  <p:stCondLst>
                                    <p:cond delay="0"/>
                                  </p:stCondLst>
                                  <p:childTnLst>
                                    <p:set>
                                      <p:cBhvr>
                                        <p:cTn id="63" dur="1" fill="hold">
                                          <p:stCondLst>
                                            <p:cond delay="0"/>
                                          </p:stCondLst>
                                        </p:cTn>
                                        <p:tgtEl>
                                          <p:spTgt spid="21514"/>
                                        </p:tgtEl>
                                        <p:attrNameLst>
                                          <p:attrName>style.visibility</p:attrName>
                                        </p:attrNameLst>
                                      </p:cBhvr>
                                      <p:to>
                                        <p:strVal val="visible"/>
                                      </p:to>
                                    </p:set>
                                    <p:anim calcmode="lin" valueType="num">
                                      <p:cBhvr>
                                        <p:cTn id="64" dur="500" fill="hold"/>
                                        <p:tgtEl>
                                          <p:spTgt spid="21514"/>
                                        </p:tgtEl>
                                        <p:attrNameLst>
                                          <p:attrName>ppt_w</p:attrName>
                                        </p:attrNameLst>
                                      </p:cBhvr>
                                      <p:tavLst>
                                        <p:tav tm="0">
                                          <p:val>
                                            <p:fltVal val="0.000000"/>
                                          </p:val>
                                        </p:tav>
                                        <p:tav tm="100000">
                                          <p:val>
                                            <p:strVal val="#ppt_w"/>
                                          </p:val>
                                        </p:tav>
                                      </p:tavLst>
                                    </p:anim>
                                    <p:anim calcmode="lin" valueType="num">
                                      <p:cBhvr>
                                        <p:cTn id="65" dur="500" fill="hold"/>
                                        <p:tgtEl>
                                          <p:spTgt spid="21514"/>
                                        </p:tgtEl>
                                        <p:attrNameLst>
                                          <p:attrName>ppt_h</p:attrName>
                                        </p:attrNameLst>
                                      </p:cBhvr>
                                      <p:tavLst>
                                        <p:tav tm="0">
                                          <p:val>
                                            <p:strVal val="#ppt_h"/>
                                          </p:val>
                                        </p:tav>
                                        <p:tav tm="100000">
                                          <p:val>
                                            <p:strVal val="#ppt_h"/>
                                          </p:val>
                                        </p:tav>
                                      </p:tavLst>
                                    </p:anim>
                                  </p:childTnLst>
                                </p:cTn>
                              </p:par>
                            </p:childTnLst>
                          </p:cTn>
                        </p:par>
                        <p:par>
                          <p:cTn id="66" fill="hold">
                            <p:stCondLst>
                              <p:cond delay="500"/>
                            </p:stCondLst>
                            <p:childTnLst>
                              <p:par>
                                <p:cTn id="67" presetID="9" presetClass="entr" presetSubtype="0" fill="hold" nodeType="afterEffect">
                                  <p:stCondLst>
                                    <p:cond delay="0"/>
                                  </p:stCondLst>
                                  <p:childTnLst>
                                    <p:set>
                                      <p:cBhvr>
                                        <p:cTn id="68" dur="1" fill="hold">
                                          <p:stCondLst>
                                            <p:cond delay="0"/>
                                          </p:stCondLst>
                                        </p:cTn>
                                        <p:tgtEl>
                                          <p:spTgt spid="21515"/>
                                        </p:tgtEl>
                                        <p:attrNameLst>
                                          <p:attrName>style.visibility</p:attrName>
                                        </p:attrNameLst>
                                      </p:cBhvr>
                                      <p:to>
                                        <p:strVal val="visible"/>
                                      </p:to>
                                    </p:set>
                                    <p:animEffect transition="in" filter="dissolve">
                                      <p:cBhvr>
                                        <p:cTn id="69" dur="500"/>
                                        <p:tgtEl>
                                          <p:spTgt spid="21515"/>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21516"/>
                                        </p:tgtEl>
                                        <p:attrNameLst>
                                          <p:attrName>style.visibility</p:attrName>
                                        </p:attrNameLst>
                                      </p:cBhvr>
                                      <p:to>
                                        <p:strVal val="visible"/>
                                      </p:to>
                                    </p:set>
                                    <p:animEffect transition="in" filter="dissolve">
                                      <p:cBhvr>
                                        <p:cTn id="74" dur="500"/>
                                        <p:tgtEl>
                                          <p:spTgt spid="21516"/>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21526"/>
                                        </p:tgtEl>
                                        <p:attrNameLst>
                                          <p:attrName>style.visibility</p:attrName>
                                        </p:attrNameLst>
                                      </p:cBhvr>
                                      <p:to>
                                        <p:strVal val="visible"/>
                                      </p:to>
                                    </p:set>
                                    <p:animEffect transition="in" filter="dissolve">
                                      <p:cBhvr>
                                        <p:cTn id="79" dur="500"/>
                                        <p:tgtEl>
                                          <p:spTgt spid="21526"/>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1518"/>
                                        </p:tgtEl>
                                        <p:attrNameLst>
                                          <p:attrName>style.visibility</p:attrName>
                                        </p:attrNameLst>
                                      </p:cBhvr>
                                      <p:to>
                                        <p:strVal val="visible"/>
                                      </p:to>
                                    </p:set>
                                    <p:anim calcmode="lin" valueType="num">
                                      <p:cBhvr>
                                        <p:cTn id="84" dur="500" fill="hold"/>
                                        <p:tgtEl>
                                          <p:spTgt spid="21518"/>
                                        </p:tgtEl>
                                        <p:attrNameLst>
                                          <p:attrName>ppt_w</p:attrName>
                                        </p:attrNameLst>
                                      </p:cBhvr>
                                      <p:tavLst>
                                        <p:tav tm="0">
                                          <p:val>
                                            <p:fltVal val="0.000000"/>
                                          </p:val>
                                        </p:tav>
                                        <p:tav tm="100000">
                                          <p:val>
                                            <p:strVal val="#ppt_w"/>
                                          </p:val>
                                        </p:tav>
                                      </p:tavLst>
                                    </p:anim>
                                    <p:anim calcmode="lin" valueType="num">
                                      <p:cBhvr>
                                        <p:cTn id="85" dur="500" fill="hold"/>
                                        <p:tgtEl>
                                          <p:spTgt spid="21518"/>
                                        </p:tgtEl>
                                        <p:attrNameLst>
                                          <p:attrName>ppt_h</p:attrName>
                                        </p:attrNameLst>
                                      </p:cBhvr>
                                      <p:tavLst>
                                        <p:tav tm="0">
                                          <p:val>
                                            <p:fltVal val="0.000000"/>
                                          </p:val>
                                        </p:tav>
                                        <p:tav tm="100000">
                                          <p:val>
                                            <p:strVal val="#ppt_h"/>
                                          </p:val>
                                        </p:tav>
                                      </p:tavLst>
                                    </p:anim>
                                    <p:animEffect transition="in" filter="fade">
                                      <p:cBhvr>
                                        <p:cTn id="86" dur="500"/>
                                        <p:tgtEl>
                                          <p:spTgt spid="21518"/>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21519"/>
                                        </p:tgtEl>
                                        <p:attrNameLst>
                                          <p:attrName>style.visibility</p:attrName>
                                        </p:attrNameLst>
                                      </p:cBhvr>
                                      <p:to>
                                        <p:strVal val="visible"/>
                                      </p:to>
                                    </p:set>
                                    <p:animEffect transition="in" filter="dissolve">
                                      <p:cBhvr>
                                        <p:cTn id="91" dur="500"/>
                                        <p:tgtEl>
                                          <p:spTgt spid="21519"/>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21524"/>
                                        </p:tgtEl>
                                        <p:attrNameLst>
                                          <p:attrName>style.visibility</p:attrName>
                                        </p:attrNameLst>
                                      </p:cBhvr>
                                      <p:to>
                                        <p:strVal val="visible"/>
                                      </p:to>
                                    </p:set>
                                    <p:animEffect transition="in" filter="dissolve">
                                      <p:cBhvr>
                                        <p:cTn id="96" dur="500"/>
                                        <p:tgtEl>
                                          <p:spTgt spid="21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animBg="1"/>
      <p:bldP spid="21508" grpId="0"/>
      <p:bldP spid="21509" grpId="0"/>
      <p:bldP spid="21511" grpId="0"/>
      <p:bldP spid="21513" grpId="0"/>
      <p:bldP spid="21514" grpId="0"/>
      <p:bldP spid="21516" grpId="0"/>
      <p:bldP spid="21518" grpId="0"/>
      <p:bldP spid="21519" grpId="0"/>
      <p:bldP spid="215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文本框 4097"/>
          <p:cNvSpPr txBox="1"/>
          <p:nvPr/>
        </p:nvSpPr>
        <p:spPr>
          <a:xfrm>
            <a:off x="0" y="0"/>
            <a:ext cx="9144000" cy="739775"/>
          </a:xfrm>
          <a:prstGeom prst="rect">
            <a:avLst/>
          </a:prstGeom>
          <a:solidFill>
            <a:srgbClr val="FFFF99"/>
          </a:solidFill>
          <a:ln w="38100" cap="flat" cmpd="sng">
            <a:solidFill>
              <a:schemeClr val="tx1"/>
            </a:solidFill>
            <a:prstDash val="sysDot"/>
            <a:miter/>
            <a:headEnd type="none" w="med" len="med"/>
            <a:tailEnd type="none" w="med" len="med"/>
          </a:ln>
        </p:spPr>
        <p:txBody>
          <a:bodyPr lIns="91428" tIns="45714" rIns="91428" bIns="45714" anchor="t">
            <a:spAutoFit/>
          </a:bodyPr>
          <a:p>
            <a:pPr lvl="0" indent="0" algn="ctr">
              <a:spcBef>
                <a:spcPct val="50000"/>
              </a:spcBef>
            </a:pPr>
            <a:r>
              <a:rPr lang="zh-CN" altLang="en-US" sz="3600" b="1">
                <a:solidFill>
                  <a:srgbClr val="FF0000"/>
                </a:solidFill>
                <a:latin typeface="黑体" panose="02010609060101010101" pitchFamily="2" charset="-122"/>
                <a:ea typeface="黑体" panose="02010609060101010101" pitchFamily="2" charset="-122"/>
              </a:rPr>
              <a:t>中国近代史（</a:t>
            </a:r>
            <a:r>
              <a:rPr lang="en-US" altLang="zh-CN" sz="3600" b="1">
                <a:solidFill>
                  <a:srgbClr val="FF0000"/>
                </a:solidFill>
                <a:latin typeface="黑体" panose="02010609060101010101" pitchFamily="2" charset="-122"/>
                <a:ea typeface="黑体" panose="02010609060101010101" pitchFamily="2" charset="-122"/>
              </a:rPr>
              <a:t>1840—1949</a:t>
            </a:r>
            <a:r>
              <a:rPr lang="zh-CN" altLang="en-US" sz="3600" b="1">
                <a:solidFill>
                  <a:srgbClr val="FF0000"/>
                </a:solidFill>
                <a:latin typeface="黑体" panose="02010609060101010101" pitchFamily="2" charset="-122"/>
                <a:ea typeface="黑体" panose="02010609060101010101" pitchFamily="2" charset="-122"/>
              </a:rPr>
              <a:t>年</a:t>
            </a:r>
            <a:r>
              <a:rPr lang="zh-CN" altLang="en-US" sz="4000" b="1">
                <a:solidFill>
                  <a:srgbClr val="FF0000"/>
                </a:solidFill>
                <a:latin typeface="黑体" panose="02010609060101010101" pitchFamily="2" charset="-122"/>
                <a:ea typeface="黑体" panose="02010609060101010101" pitchFamily="2" charset="-122"/>
              </a:rPr>
              <a:t>）</a:t>
            </a:r>
            <a:endParaRPr lang="zh-CN" altLang="en-US" sz="4000" b="1">
              <a:solidFill>
                <a:srgbClr val="FF0000"/>
              </a:solidFill>
              <a:latin typeface="黑体" panose="02010609060101010101" pitchFamily="2" charset="-122"/>
              <a:ea typeface="黑体" panose="02010609060101010101" pitchFamily="2" charset="-122"/>
            </a:endParaRPr>
          </a:p>
        </p:txBody>
      </p:sp>
      <p:sp>
        <p:nvSpPr>
          <p:cNvPr id="4099" name="矩形 4098"/>
          <p:cNvSpPr/>
          <p:nvPr/>
        </p:nvSpPr>
        <p:spPr>
          <a:xfrm>
            <a:off x="539750" y="882650"/>
            <a:ext cx="7069138" cy="628650"/>
          </a:xfrm>
          <a:prstGeom prst="rect">
            <a:avLst/>
          </a:prstGeom>
          <a:noFill/>
          <a:ln w="9525">
            <a:noFill/>
          </a:ln>
        </p:spPr>
        <p:txBody>
          <a:bodyPr wrap="none" lIns="91428" tIns="45714" rIns="91428" bIns="45714" anchor="t">
            <a:spAutoFit/>
          </a:bodyPr>
          <a:p>
            <a:pPr lvl="0" fontAlgn="base">
              <a:lnSpc>
                <a:spcPct val="110000"/>
              </a:lnSpc>
              <a:spcBef>
                <a:spcPct val="20000"/>
              </a:spcBef>
            </a:pPr>
            <a:r>
              <a:rPr lang="en-US" altLang="zh-CN" sz="3200" b="1" strike="noStrike" noProof="1">
                <a:solidFill>
                  <a:srgbClr val="0000FF"/>
                </a:solidFill>
                <a:effectLst>
                  <a:outerShdw blurRad="38100" dist="38100" dir="2700000">
                    <a:srgbClr val="C0C0C0"/>
                  </a:outerShdw>
                </a:effectLst>
                <a:latin typeface="华文中宋" pitchFamily="2" charset="-122"/>
                <a:ea typeface="华文中宋" pitchFamily="2" charset="-122"/>
                <a:cs typeface="+mn-ea"/>
              </a:rPr>
              <a:t>1.</a:t>
            </a:r>
            <a:r>
              <a:rPr lang="zh-CN" altLang="en-US" sz="3200" b="1" strike="noStrike" noProof="1">
                <a:solidFill>
                  <a:srgbClr val="0000FF"/>
                </a:solidFill>
                <a:effectLst>
                  <a:outerShdw blurRad="38100" dist="38100" dir="2700000">
                    <a:srgbClr val="C0C0C0"/>
                  </a:outerShdw>
                </a:effectLst>
                <a:latin typeface="华文中宋" pitchFamily="2" charset="-122"/>
                <a:ea typeface="华文中宋" pitchFamily="2" charset="-122"/>
                <a:cs typeface="+mn-ea"/>
              </a:rPr>
              <a:t>一个社会形态：</a:t>
            </a:r>
            <a:r>
              <a:rPr lang="zh-CN" altLang="en-US" sz="3200" b="1" strike="noStrike" noProof="1">
                <a:effectLst>
                  <a:outerShdw blurRad="38100" dist="38100" dir="2700000">
                    <a:srgbClr val="C0C0C0"/>
                  </a:outerShdw>
                </a:effectLst>
                <a:latin typeface="华文中宋" pitchFamily="2" charset="-122"/>
                <a:ea typeface="华文中宋" pitchFamily="2" charset="-122"/>
                <a:cs typeface="+mn-ea"/>
              </a:rPr>
              <a:t>半殖民地半封建社会</a:t>
            </a:r>
            <a:endParaRPr lang="zh-CN" altLang="en-US" sz="3200" b="1" strike="noStrike" noProof="1">
              <a:effectLst>
                <a:outerShdw blurRad="38100" dist="38100" dir="2700000">
                  <a:srgbClr val="C0C0C0"/>
                </a:outerShdw>
              </a:effectLst>
              <a:latin typeface="华文中宋" pitchFamily="2" charset="-122"/>
              <a:ea typeface="华文中宋" pitchFamily="2" charset="-122"/>
            </a:endParaRPr>
          </a:p>
        </p:txBody>
      </p:sp>
      <p:sp>
        <p:nvSpPr>
          <p:cNvPr id="4100" name="矩形 4099"/>
          <p:cNvSpPr/>
          <p:nvPr/>
        </p:nvSpPr>
        <p:spPr>
          <a:xfrm>
            <a:off x="250825" y="1700213"/>
            <a:ext cx="8651875" cy="3378200"/>
          </a:xfrm>
          <a:prstGeom prst="rect">
            <a:avLst/>
          </a:prstGeom>
          <a:noFill/>
          <a:ln w="9525">
            <a:noFill/>
          </a:ln>
        </p:spPr>
        <p:txBody>
          <a:bodyPr lIns="91428" tIns="45714" rIns="91428" bIns="45714" anchor="t"/>
          <a:p>
            <a:pPr marL="342900" lvl="0" indent="-342900" algn="just">
              <a:spcBef>
                <a:spcPct val="20000"/>
              </a:spcBef>
            </a:pPr>
            <a:r>
              <a:rPr lang="zh-CN" altLang="en-US" sz="2400" b="1" dirty="0">
                <a:solidFill>
                  <a:srgbClr val="990033"/>
                </a:solidFill>
                <a:latin typeface="Times New Roman" panose="02020603050405020304" pitchFamily="2" charset="0"/>
                <a:ea typeface="黑体" panose="02010609060101010101" pitchFamily="2" charset="-122"/>
              </a:rPr>
              <a:t>含义：</a:t>
            </a:r>
            <a:r>
              <a:rPr lang="zh-CN" altLang="en-US" sz="2400" b="1" dirty="0">
                <a:solidFill>
                  <a:srgbClr val="0000FF"/>
                </a:solidFill>
                <a:latin typeface="宋体" panose="02010600030101010101" pitchFamily="2" charset="-122"/>
                <a:ea typeface="黑体" panose="02010609060101010101" pitchFamily="2" charset="-122"/>
              </a:rPr>
              <a:t>“</a:t>
            </a:r>
            <a:r>
              <a:rPr lang="zh-CN" altLang="en-US" sz="2400" b="1" dirty="0">
                <a:solidFill>
                  <a:srgbClr val="0000FF"/>
                </a:solidFill>
                <a:latin typeface="Times New Roman" panose="02020603050405020304" pitchFamily="2" charset="0"/>
                <a:ea typeface="黑体" panose="02010609060101010101" pitchFamily="2" charset="-122"/>
              </a:rPr>
              <a:t>半殖民地</a:t>
            </a:r>
            <a:r>
              <a:rPr lang="zh-CN" altLang="en-US" sz="2400" b="1" dirty="0">
                <a:solidFill>
                  <a:srgbClr val="0000FF"/>
                </a:solidFill>
                <a:latin typeface="宋体" panose="02010600030101010101" pitchFamily="2" charset="-122"/>
                <a:ea typeface="黑体" panose="02010609060101010101" pitchFamily="2" charset="-122"/>
              </a:rPr>
              <a:t>”——</a:t>
            </a:r>
            <a:endParaRPr lang="zh-CN" altLang="en-US" sz="2000" b="1" dirty="0">
              <a:solidFill>
                <a:srgbClr val="0000FF"/>
              </a:solidFill>
              <a:latin typeface="宋体" panose="02010600030101010101" pitchFamily="2" charset="-122"/>
              <a:ea typeface="黑体" panose="02010609060101010101" pitchFamily="2" charset="-122"/>
            </a:endParaRPr>
          </a:p>
          <a:p>
            <a:pPr marL="342900" lvl="0" indent="-342900" algn="just">
              <a:spcBef>
                <a:spcPct val="20000"/>
              </a:spcBef>
            </a:pPr>
            <a:r>
              <a:rPr lang="zh-CN" altLang="en-US" sz="2400" b="1" dirty="0">
                <a:latin typeface="Times New Roman" panose="02020603050405020304" pitchFamily="2" charset="0"/>
                <a:ea typeface="黑体" panose="02010609060101010101" pitchFamily="2" charset="-122"/>
              </a:rPr>
              <a:t>            政治：是指丧失了部分而不是全部的独立自主权</a:t>
            </a:r>
            <a:r>
              <a:rPr lang="en-US" altLang="x-none" sz="2400" b="1" dirty="0">
                <a:latin typeface="Times New Roman" panose="02020603050405020304" pitchFamily="2" charset="0"/>
                <a:ea typeface="黑体" panose="02010609060101010101" pitchFamily="2" charset="-122"/>
              </a:rPr>
              <a:t>；</a:t>
            </a:r>
            <a:endParaRPr lang="zh-CN" altLang="en-US" sz="2400" b="1" dirty="0">
              <a:latin typeface="Times New Roman" panose="02020603050405020304" pitchFamily="2" charset="0"/>
              <a:ea typeface="黑体" panose="02010609060101010101" pitchFamily="2" charset="-122"/>
            </a:endParaRPr>
          </a:p>
          <a:p>
            <a:pPr marL="342900" lvl="0" indent="-342900" algn="just">
              <a:spcBef>
                <a:spcPct val="20000"/>
              </a:spcBef>
            </a:pPr>
            <a:r>
              <a:rPr lang="zh-CN" altLang="en-US" sz="2400" b="1" dirty="0">
                <a:latin typeface="Times New Roman" panose="02020603050405020304" pitchFamily="2" charset="0"/>
                <a:ea typeface="黑体" panose="02010609060101010101" pitchFamily="2" charset="-122"/>
              </a:rPr>
              <a:t>            经济：是指中国逐渐被卷入资本主义世界市场</a:t>
            </a:r>
            <a:r>
              <a:rPr lang="en-US" altLang="x-none" sz="2400" b="1" dirty="0">
                <a:latin typeface="Times New Roman" panose="02020603050405020304" pitchFamily="2" charset="0"/>
                <a:ea typeface="黑体" panose="02010609060101010101" pitchFamily="2" charset="-122"/>
              </a:rPr>
              <a:t>，沦</a:t>
            </a:r>
            <a:endParaRPr lang="zh-CN" altLang="en-US" sz="2400" b="1" dirty="0">
              <a:latin typeface="Times New Roman" panose="02020603050405020304" pitchFamily="2" charset="0"/>
              <a:ea typeface="黑体" panose="02010609060101010101" pitchFamily="2" charset="-122"/>
            </a:endParaRPr>
          </a:p>
          <a:p>
            <a:pPr marL="342900" lvl="0" indent="-342900" algn="just">
              <a:spcBef>
                <a:spcPct val="20000"/>
              </a:spcBef>
            </a:pPr>
            <a:r>
              <a:rPr lang="zh-CN" altLang="en-US" sz="2400" b="1" dirty="0">
                <a:latin typeface="Times New Roman" panose="02020603050405020304" pitchFamily="2" charset="0"/>
                <a:ea typeface="黑体" panose="02010609060101010101" pitchFamily="2" charset="-122"/>
              </a:rPr>
              <a:t>                      为资本主义国家的原料产地和商品销售市场；</a:t>
            </a:r>
            <a:endParaRPr lang="zh-CN" altLang="en-US" sz="2400" b="1" dirty="0">
              <a:latin typeface="Times New Roman" panose="02020603050405020304" pitchFamily="2" charset="0"/>
              <a:ea typeface="黑体" panose="02010609060101010101" pitchFamily="2" charset="-122"/>
            </a:endParaRPr>
          </a:p>
          <a:p>
            <a:pPr marL="342900" lvl="0" indent="-342900" algn="just">
              <a:spcBef>
                <a:spcPct val="20000"/>
              </a:spcBef>
            </a:pPr>
            <a:r>
              <a:rPr lang="zh-CN" altLang="en-US" sz="2400" b="1" dirty="0">
                <a:latin typeface="Times New Roman" panose="02020603050405020304" pitchFamily="2" charset="0"/>
                <a:ea typeface="黑体" panose="02010609060101010101" pitchFamily="2" charset="-122"/>
              </a:rPr>
              <a:t>            文化：则表现为西方的思想文化开始传入中国</a:t>
            </a:r>
            <a:r>
              <a:rPr lang="en-US" altLang="x-none" sz="2400" b="1" dirty="0">
                <a:latin typeface="Times New Roman" panose="02020603050405020304" pitchFamily="2" charset="0"/>
                <a:ea typeface="黑体" panose="02010609060101010101" pitchFamily="2" charset="-122"/>
              </a:rPr>
              <a:t>。</a:t>
            </a:r>
            <a:endParaRPr lang="zh-CN" altLang="en-US" sz="2400" b="1" dirty="0">
              <a:latin typeface="Times New Roman" panose="02020603050405020304" pitchFamily="2" charset="0"/>
              <a:ea typeface="黑体" panose="02010609060101010101" pitchFamily="2" charset="-122"/>
            </a:endParaRPr>
          </a:p>
          <a:p>
            <a:pPr marL="342900" lvl="0" indent="-342900" algn="just">
              <a:spcBef>
                <a:spcPct val="20000"/>
              </a:spcBef>
            </a:pPr>
            <a:r>
              <a:rPr lang="zh-CN" altLang="en-US" sz="2400" b="1" dirty="0">
                <a:latin typeface="Times New Roman" panose="02020603050405020304" pitchFamily="2" charset="0"/>
                <a:ea typeface="黑体" panose="02010609060101010101" pitchFamily="2" charset="-122"/>
              </a:rPr>
              <a:t>             </a:t>
            </a:r>
            <a:r>
              <a:rPr lang="zh-CN" altLang="en-US" sz="2400" b="1" dirty="0">
                <a:solidFill>
                  <a:srgbClr val="0000FF"/>
                </a:solidFill>
                <a:latin typeface="宋体" panose="02010600030101010101" pitchFamily="2" charset="-122"/>
                <a:ea typeface="黑体" panose="02010609060101010101" pitchFamily="2" charset="-122"/>
              </a:rPr>
              <a:t>“</a:t>
            </a:r>
            <a:r>
              <a:rPr lang="zh-CN" altLang="en-US" sz="2400" b="1" dirty="0">
                <a:solidFill>
                  <a:srgbClr val="0000FF"/>
                </a:solidFill>
                <a:latin typeface="Times New Roman" panose="02020603050405020304" pitchFamily="2" charset="0"/>
                <a:ea typeface="黑体" panose="02010609060101010101" pitchFamily="2" charset="-122"/>
              </a:rPr>
              <a:t>半封建</a:t>
            </a:r>
            <a:r>
              <a:rPr lang="zh-CN" altLang="en-US" sz="2400" b="1" dirty="0">
                <a:solidFill>
                  <a:srgbClr val="0000FF"/>
                </a:solidFill>
                <a:latin typeface="宋体" panose="02010600030101010101" pitchFamily="2" charset="-122"/>
                <a:ea typeface="黑体" panose="02010609060101010101" pitchFamily="2" charset="-122"/>
              </a:rPr>
              <a:t>”——</a:t>
            </a:r>
            <a:endParaRPr lang="zh-CN" altLang="en-US" sz="2400" b="1" dirty="0">
              <a:solidFill>
                <a:srgbClr val="0000FF"/>
              </a:solidFill>
              <a:latin typeface="宋体" panose="02010600030101010101" pitchFamily="2" charset="-122"/>
              <a:ea typeface="黑体" panose="02010609060101010101" pitchFamily="2" charset="-122"/>
            </a:endParaRPr>
          </a:p>
          <a:p>
            <a:pPr marL="342900" lvl="0" indent="-342900" algn="just">
              <a:spcBef>
                <a:spcPct val="20000"/>
              </a:spcBef>
            </a:pPr>
            <a:r>
              <a:rPr lang="zh-CN" altLang="en-US" sz="2400" b="1" dirty="0">
                <a:latin typeface="黑体" panose="02010609060101010101" pitchFamily="2" charset="-122"/>
                <a:ea typeface="黑体" panose="02010609060101010101" pitchFamily="2" charset="-122"/>
              </a:rPr>
              <a:t>      政治：封建势力维持在中国的统治地位，但近代资本主</a:t>
            </a:r>
            <a:endParaRPr lang="zh-CN" altLang="en-US" sz="2400" b="1" dirty="0">
              <a:latin typeface="黑体" panose="02010609060101010101" pitchFamily="2" charset="-122"/>
              <a:ea typeface="黑体" panose="02010609060101010101" pitchFamily="2" charset="-122"/>
            </a:endParaRPr>
          </a:p>
          <a:p>
            <a:pPr marL="342900" lvl="0" indent="-342900" algn="just">
              <a:spcBef>
                <a:spcPct val="20000"/>
              </a:spcBef>
            </a:pPr>
            <a:r>
              <a:rPr lang="zh-CN" altLang="en-US" sz="2400" b="1" dirty="0">
                <a:latin typeface="黑体" panose="02010609060101010101" pitchFamily="2" charset="-122"/>
                <a:ea typeface="黑体" panose="02010609060101010101" pitchFamily="2" charset="-122"/>
              </a:rPr>
              <a:t>            义政治思想、制度在形成中；</a:t>
            </a:r>
            <a:endParaRPr lang="zh-CN" altLang="en-US" sz="2400" b="1" dirty="0">
              <a:latin typeface="黑体" panose="02010609060101010101" pitchFamily="2" charset="-122"/>
              <a:ea typeface="黑体" panose="02010609060101010101" pitchFamily="2" charset="-122"/>
            </a:endParaRPr>
          </a:p>
          <a:p>
            <a:pPr marL="342900" lvl="0" indent="-342900" algn="just">
              <a:spcBef>
                <a:spcPct val="20000"/>
              </a:spcBef>
            </a:pPr>
            <a:r>
              <a:rPr lang="zh-CN" altLang="en-US" sz="2400" b="1" dirty="0">
                <a:latin typeface="黑体" panose="02010609060101010101" pitchFamily="2" charset="-122"/>
                <a:ea typeface="黑体" panose="02010609060101010101" pitchFamily="2" charset="-122"/>
              </a:rPr>
              <a:t>      经济：封建经济继续存在，近代资本主义经济因素产</a:t>
            </a:r>
            <a:endParaRPr lang="zh-CN" altLang="en-US" sz="2400" b="1" dirty="0">
              <a:latin typeface="黑体" panose="02010609060101010101" pitchFamily="2" charset="-122"/>
              <a:ea typeface="黑体" panose="02010609060101010101" pitchFamily="2" charset="-122"/>
            </a:endParaRPr>
          </a:p>
          <a:p>
            <a:pPr marL="342900" lvl="0" indent="-342900" algn="just">
              <a:spcBef>
                <a:spcPct val="20000"/>
              </a:spcBef>
            </a:pPr>
            <a:r>
              <a:rPr lang="zh-CN" altLang="en-US" sz="2400" b="1" dirty="0">
                <a:latin typeface="黑体" panose="02010609060101010101" pitchFamily="2" charset="-122"/>
                <a:ea typeface="黑体" panose="02010609060101010101" pitchFamily="2" charset="-122"/>
              </a:rPr>
              <a:t>            生、发展；</a:t>
            </a:r>
            <a:endParaRPr lang="zh-CN" altLang="en-US" sz="2400" b="1" dirty="0">
              <a:latin typeface="黑体" panose="02010609060101010101" pitchFamily="2" charset="-122"/>
              <a:ea typeface="黑体" panose="02010609060101010101" pitchFamily="2" charset="-122"/>
            </a:endParaRPr>
          </a:p>
          <a:p>
            <a:pPr marL="342900" lvl="0" indent="-342900" algn="just">
              <a:spcBef>
                <a:spcPct val="20000"/>
              </a:spcBef>
            </a:pPr>
            <a:r>
              <a:rPr lang="zh-CN" altLang="en-US" sz="2400" b="1" dirty="0">
                <a:latin typeface="黑体" panose="02010609060101010101" pitchFamily="2" charset="-122"/>
                <a:ea typeface="黑体" panose="02010609060101010101" pitchFamily="2" charset="-122"/>
              </a:rPr>
              <a:t>      文化：封建思想观念延续，近代西方社会科学理论传入</a:t>
            </a:r>
            <a:r>
              <a:rPr lang="zh-CN" altLang="en-US" sz="2400" b="1" dirty="0">
                <a:latin typeface="Times New Roman" panose="02020603050405020304" pitchFamily="2" charset="0"/>
                <a:ea typeface="黑体" panose="02010609060101010101" pitchFamily="2" charset="-122"/>
              </a:rPr>
              <a:t>。</a:t>
            </a:r>
            <a:endParaRPr lang="zh-CN" altLang="en-US" sz="2400" b="1" dirty="0">
              <a:latin typeface="Times New Roman" panose="02020603050405020304" pitchFamily="2" charset="0"/>
              <a:ea typeface="黑体" panose="02010609060101010101" pitchFamily="2" charset="-122"/>
            </a:endParaRPr>
          </a:p>
        </p:txBody>
      </p:sp>
      <p:sp>
        <p:nvSpPr>
          <p:cNvPr id="4101" name="文本框 4100"/>
          <p:cNvSpPr txBox="1"/>
          <p:nvPr/>
        </p:nvSpPr>
        <p:spPr>
          <a:xfrm>
            <a:off x="3995738" y="1628775"/>
            <a:ext cx="4824412" cy="457200"/>
          </a:xfrm>
          <a:prstGeom prst="rect">
            <a:avLst/>
          </a:prstGeom>
          <a:noFill/>
          <a:ln w="9525">
            <a:noFill/>
          </a:ln>
        </p:spPr>
        <p:txBody>
          <a:bodyPr lIns="91428" tIns="45714" rIns="91428" bIns="45714" anchor="t">
            <a:spAutoFit/>
          </a:bodyPr>
          <a:p>
            <a:pPr lvl="0" indent="0">
              <a:spcBef>
                <a:spcPct val="50000"/>
              </a:spcBef>
            </a:pPr>
            <a:r>
              <a:rPr lang="zh-CN" altLang="en-US" sz="2400" b="1">
                <a:solidFill>
                  <a:srgbClr val="0000FF"/>
                </a:solidFill>
                <a:latin typeface="Arial" panose="020B0604020202020204" pitchFamily="34" charset="0"/>
                <a:ea typeface="黑体" panose="02010609060101010101" pitchFamily="2" charset="-122"/>
              </a:rPr>
              <a:t>主权部分丧失但没有完全丧失</a:t>
            </a:r>
            <a:endParaRPr lang="zh-CN" altLang="en-US" sz="2400" b="1">
              <a:solidFill>
                <a:srgbClr val="0000FF"/>
              </a:solidFill>
              <a:latin typeface="Arial" panose="020B0604020202020204" pitchFamily="34" charset="0"/>
              <a:ea typeface="黑体" panose="02010609060101010101" pitchFamily="2" charset="-122"/>
            </a:endParaRPr>
          </a:p>
        </p:txBody>
      </p:sp>
      <p:sp>
        <p:nvSpPr>
          <p:cNvPr id="4102" name="文本框 4101"/>
          <p:cNvSpPr txBox="1"/>
          <p:nvPr/>
        </p:nvSpPr>
        <p:spPr>
          <a:xfrm>
            <a:off x="3492500" y="3860800"/>
            <a:ext cx="5508625" cy="457200"/>
          </a:xfrm>
          <a:prstGeom prst="rect">
            <a:avLst/>
          </a:prstGeom>
          <a:noFill/>
          <a:ln w="9525">
            <a:noFill/>
          </a:ln>
        </p:spPr>
        <p:txBody>
          <a:bodyPr lIns="91428" tIns="45714" rIns="91428" bIns="45714">
            <a:spAutoFit/>
          </a:bodyPr>
          <a:p>
            <a:pPr lvl="0" fontAlgn="base">
              <a:spcBef>
                <a:spcPct val="50000"/>
              </a:spcBef>
            </a:pPr>
            <a:r>
              <a:rPr lang="en-US" altLang="x-none" sz="2400" b="1" strike="noStrike" noProof="1"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cs typeface="+mn-ea"/>
              </a:rPr>
              <a:t>既保存了封建主义，又发展了资本主义</a:t>
            </a:r>
            <a:endParaRPr lang="en-US" altLang="x-none" sz="2400" b="1" strike="noStrike" noProof="1"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endParaRPr>
          </a:p>
        </p:txBody>
      </p:sp>
      <p:pic>
        <p:nvPicPr>
          <p:cNvPr id="4103" name="图片 4102" descr="X7"/>
          <p:cNvPicPr>
            <a:picLocks noChangeAspect="1"/>
          </p:cNvPicPr>
          <p:nvPr/>
        </p:nvPicPr>
        <p:blipFill>
          <a:blip r:embed="rId1"/>
          <a:stretch>
            <a:fillRect/>
          </a:stretch>
        </p:blipFill>
        <p:spPr>
          <a:xfrm>
            <a:off x="1476375" y="1700213"/>
            <a:ext cx="5761038" cy="2468562"/>
          </a:xfrm>
          <a:prstGeom prst="rect">
            <a:avLst/>
          </a:prstGeom>
          <a:noFill/>
          <a:ln w="9525">
            <a:noFill/>
          </a:ln>
        </p:spPr>
      </p:pic>
      <p:sp>
        <p:nvSpPr>
          <p:cNvPr id="29703" name="文本框 4103"/>
          <p:cNvSpPr txBox="1"/>
          <p:nvPr/>
        </p:nvSpPr>
        <p:spPr>
          <a:xfrm>
            <a:off x="1258888" y="4365625"/>
            <a:ext cx="7200900" cy="366713"/>
          </a:xfrm>
          <a:prstGeom prst="rect">
            <a:avLst/>
          </a:prstGeom>
          <a:noFill/>
          <a:ln w="9525">
            <a:noFill/>
          </a:ln>
        </p:spPr>
        <p:txBody>
          <a:bodyPr lIns="91428" tIns="45714" rIns="91428" bIns="45714" anchor="t">
            <a:spAutoFit/>
          </a:bodyPr>
          <a:p>
            <a:pPr lvl="0" indent="0">
              <a:spcBef>
                <a:spcPct val="50000"/>
              </a:spcBef>
            </a:pPr>
            <a:endParaRPr lang="zh-CN" altLang="en-US">
              <a:latin typeface="Arial" panose="020B0604020202020204" pitchFamily="34" charset="0"/>
              <a:ea typeface="宋体" panose="02010600030101010101" pitchFamily="2" charset="-122"/>
            </a:endParaRPr>
          </a:p>
        </p:txBody>
      </p:sp>
      <p:sp>
        <p:nvSpPr>
          <p:cNvPr id="4105" name="矩形 4104"/>
          <p:cNvSpPr/>
          <p:nvPr/>
        </p:nvSpPr>
        <p:spPr>
          <a:xfrm>
            <a:off x="684213" y="4292600"/>
            <a:ext cx="7993062" cy="955675"/>
          </a:xfrm>
          <a:prstGeom prst="rect">
            <a:avLst/>
          </a:prstGeom>
          <a:solidFill>
            <a:srgbClr val="FFFF99"/>
          </a:solidFill>
          <a:ln w="9525" cap="flat" cmpd="sng">
            <a:solidFill>
              <a:srgbClr val="FF0000"/>
            </a:solidFill>
            <a:prstDash val="solid"/>
            <a:miter/>
            <a:headEnd type="none" w="med" len="med"/>
            <a:tailEnd type="none" w="med" len="med"/>
          </a:ln>
        </p:spPr>
        <p:txBody>
          <a:bodyPr lIns="91428" tIns="45714" rIns="91428" bIns="45714" anchor="t">
            <a:spAutoFit/>
          </a:bodyPr>
          <a:p>
            <a:pPr lvl="0" indent="0"/>
            <a:r>
              <a:rPr lang="zh-CN" altLang="en-US" sz="2800" b="1">
                <a:solidFill>
                  <a:srgbClr val="0000FF"/>
                </a:solidFill>
                <a:latin typeface="Arial" panose="020B0604020202020204" pitchFamily="34" charset="0"/>
                <a:ea typeface="宋体" panose="02010600030101010101" pitchFamily="2" charset="-122"/>
              </a:rPr>
              <a:t>理解：</a:t>
            </a:r>
            <a:endParaRPr lang="zh-CN" altLang="en-US" sz="2800" b="1">
              <a:solidFill>
                <a:srgbClr val="0000FF"/>
              </a:solidFill>
              <a:latin typeface="Arial" panose="020B0604020202020204" pitchFamily="34" charset="0"/>
              <a:ea typeface="宋体" panose="02010600030101010101" pitchFamily="2" charset="-122"/>
            </a:endParaRPr>
          </a:p>
          <a:p>
            <a:pPr lvl="0" indent="0"/>
            <a:r>
              <a:rPr lang="zh-CN" altLang="en-US" sz="2800" b="1">
                <a:solidFill>
                  <a:srgbClr val="0000FF"/>
                </a:solidFill>
                <a:latin typeface="Arial" panose="020B0604020202020204" pitchFamily="34" charset="0"/>
                <a:ea typeface="宋体" panose="02010600030101010101" pitchFamily="2" charset="-122"/>
              </a:rPr>
              <a:t>不完全的或者是部分的封建社会和殖民地社会</a:t>
            </a:r>
            <a:endParaRPr lang="zh-CN" altLang="en-US" sz="2800" b="1">
              <a:solidFill>
                <a:srgbClr val="0000FF"/>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0">
                                            <p:txEl>
                                              <p:charRg st="0" end="12"/>
                                            </p:txEl>
                                          </p:spTgt>
                                        </p:tgtEl>
                                        <p:attrNameLst>
                                          <p:attrName>style.visibility</p:attrName>
                                        </p:attrNameLst>
                                      </p:cBhvr>
                                      <p:to>
                                        <p:strVal val="visible"/>
                                      </p:to>
                                    </p:set>
                                    <p:anim calcmode="lin" valueType="num">
                                      <p:cBhvr additive="base">
                                        <p:cTn id="7" dur="500" fill="hold"/>
                                        <p:tgtEl>
                                          <p:spTgt spid="4100">
                                            <p:txEl>
                                              <p:charRg st="0" end="1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00">
                                            <p:txEl>
                                              <p:charRg st="0" end="1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0">
                                            <p:txEl>
                                              <p:charRg st="12" end="47"/>
                                            </p:txEl>
                                          </p:spTgt>
                                        </p:tgtEl>
                                        <p:attrNameLst>
                                          <p:attrName>style.visibility</p:attrName>
                                        </p:attrNameLst>
                                      </p:cBhvr>
                                      <p:to>
                                        <p:strVal val="visible"/>
                                      </p:to>
                                    </p:set>
                                    <p:anim calcmode="lin" valueType="num">
                                      <p:cBhvr additive="base">
                                        <p:cTn id="13" dur="500" fill="hold"/>
                                        <p:tgtEl>
                                          <p:spTgt spid="4100">
                                            <p:txEl>
                                              <p:charRg st="12" end="4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00">
                                            <p:txEl>
                                              <p:charRg st="12" end="4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0">
                                            <p:txEl>
                                              <p:charRg st="47" end="82"/>
                                            </p:txEl>
                                          </p:spTgt>
                                        </p:tgtEl>
                                        <p:attrNameLst>
                                          <p:attrName>style.visibility</p:attrName>
                                        </p:attrNameLst>
                                      </p:cBhvr>
                                      <p:to>
                                        <p:strVal val="visible"/>
                                      </p:to>
                                    </p:set>
                                    <p:anim calcmode="lin" valueType="num">
                                      <p:cBhvr additive="base">
                                        <p:cTn id="19" dur="500" fill="hold"/>
                                        <p:tgtEl>
                                          <p:spTgt spid="4100">
                                            <p:txEl>
                                              <p:charRg st="47" end="8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00">
                                            <p:txEl>
                                              <p:charRg st="47" end="8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4100">
                                            <p:txEl>
                                              <p:charRg st="82" end="125"/>
                                            </p:txEl>
                                          </p:spTgt>
                                        </p:tgtEl>
                                        <p:attrNameLst>
                                          <p:attrName>style.visibility</p:attrName>
                                        </p:attrNameLst>
                                      </p:cBhvr>
                                      <p:to>
                                        <p:strVal val="visible"/>
                                      </p:to>
                                    </p:set>
                                    <p:anim calcmode="lin" valueType="num">
                                      <p:cBhvr additive="base">
                                        <p:cTn id="24" dur="500" fill="hold"/>
                                        <p:tgtEl>
                                          <p:spTgt spid="4100">
                                            <p:txEl>
                                              <p:charRg st="82" end="12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100">
                                            <p:txEl>
                                              <p:charRg st="82" end="12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100">
                                            <p:txEl>
                                              <p:charRg st="125" end="159"/>
                                            </p:txEl>
                                          </p:spTgt>
                                        </p:tgtEl>
                                        <p:attrNameLst>
                                          <p:attrName>style.visibility</p:attrName>
                                        </p:attrNameLst>
                                      </p:cBhvr>
                                      <p:to>
                                        <p:strVal val="visible"/>
                                      </p:to>
                                    </p:set>
                                    <p:anim calcmode="lin" valueType="num">
                                      <p:cBhvr additive="base">
                                        <p:cTn id="30" dur="500" fill="hold"/>
                                        <p:tgtEl>
                                          <p:spTgt spid="4100">
                                            <p:txEl>
                                              <p:charRg st="125" end="159"/>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100">
                                            <p:txEl>
                                              <p:charRg st="125" end="159"/>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4101"/>
                                        </p:tgtEl>
                                        <p:attrNameLst>
                                          <p:attrName>style.visibility</p:attrName>
                                        </p:attrNameLst>
                                      </p:cBhvr>
                                      <p:to>
                                        <p:strVal val="visible"/>
                                      </p:to>
                                    </p:set>
                                    <p:anim calcmode="lin" valueType="num">
                                      <p:cBhvr>
                                        <p:cTn id="36" dur="1000" fill="hold"/>
                                        <p:tgtEl>
                                          <p:spTgt spid="4101"/>
                                        </p:tgtEl>
                                        <p:attrNameLst>
                                          <p:attrName>ppt_w</p:attrName>
                                        </p:attrNameLst>
                                      </p:cBhvr>
                                      <p:tavLst>
                                        <p:tav tm="0">
                                          <p:val>
                                            <p:fltVal val="0.000000"/>
                                          </p:val>
                                        </p:tav>
                                        <p:tav tm="100000">
                                          <p:val>
                                            <p:strVal val="#ppt_w"/>
                                          </p:val>
                                        </p:tav>
                                      </p:tavLst>
                                    </p:anim>
                                    <p:anim calcmode="lin" valueType="num">
                                      <p:cBhvr>
                                        <p:cTn id="37" dur="1000" fill="hold"/>
                                        <p:tgtEl>
                                          <p:spTgt spid="4101"/>
                                        </p:tgtEl>
                                        <p:attrNameLst>
                                          <p:attrName>ppt_h</p:attrName>
                                        </p:attrNameLst>
                                      </p:cBhvr>
                                      <p:tavLst>
                                        <p:tav tm="0">
                                          <p:val>
                                            <p:fltVal val="0.000000"/>
                                          </p:val>
                                        </p:tav>
                                        <p:tav tm="100000">
                                          <p:val>
                                            <p:strVal val="#ppt_h"/>
                                          </p:val>
                                        </p:tav>
                                      </p:tavLst>
                                    </p:anim>
                                    <p:anim calcmode="lin" valueType="num">
                                      <p:cBhvr>
                                        <p:cTn id="38" dur="1000" fill="hold"/>
                                        <p:tgtEl>
                                          <p:spTgt spid="4101"/>
                                        </p:tgtEl>
                                        <p:attrNameLst>
                                          <p:attrName>style.rotation</p:attrName>
                                        </p:attrNameLst>
                                      </p:cBhvr>
                                      <p:tavLst>
                                        <p:tav tm="0">
                                          <p:val>
                                            <p:fltVal val="90.000000"/>
                                          </p:val>
                                        </p:tav>
                                        <p:tav tm="100000">
                                          <p:val>
                                            <p:fltVal val="0.000000"/>
                                          </p:val>
                                        </p:tav>
                                      </p:tavLst>
                                    </p:anim>
                                    <p:animEffect transition="in" filter="fade">
                                      <p:cBhvr>
                                        <p:cTn id="39" dur="1000"/>
                                        <p:tgtEl>
                                          <p:spTgt spid="410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100">
                                            <p:txEl>
                                              <p:charRg st="159" end="180"/>
                                            </p:txEl>
                                          </p:spTgt>
                                        </p:tgtEl>
                                        <p:attrNameLst>
                                          <p:attrName>style.visibility</p:attrName>
                                        </p:attrNameLst>
                                      </p:cBhvr>
                                      <p:to>
                                        <p:strVal val="visible"/>
                                      </p:to>
                                    </p:set>
                                    <p:anim calcmode="lin" valueType="num">
                                      <p:cBhvr additive="base">
                                        <p:cTn id="44" dur="500" fill="hold"/>
                                        <p:tgtEl>
                                          <p:spTgt spid="4100">
                                            <p:txEl>
                                              <p:charRg st="159" end="18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100">
                                            <p:txEl>
                                              <p:charRg st="159" end="18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100">
                                            <p:txEl>
                                              <p:charRg st="180" end="211"/>
                                            </p:txEl>
                                          </p:spTgt>
                                        </p:tgtEl>
                                        <p:attrNameLst>
                                          <p:attrName>style.visibility</p:attrName>
                                        </p:attrNameLst>
                                      </p:cBhvr>
                                      <p:to>
                                        <p:strVal val="visible"/>
                                      </p:to>
                                    </p:set>
                                    <p:anim calcmode="lin" valueType="num">
                                      <p:cBhvr additive="base">
                                        <p:cTn id="50" dur="500" fill="hold"/>
                                        <p:tgtEl>
                                          <p:spTgt spid="4100">
                                            <p:txEl>
                                              <p:charRg st="180" end="21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100">
                                            <p:txEl>
                                              <p:charRg st="180" end="211"/>
                                            </p:txEl>
                                          </p:spTgt>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2" presetClass="entr" presetSubtype="4" fill="hold" nodeType="afterEffect">
                                  <p:stCondLst>
                                    <p:cond delay="0"/>
                                  </p:stCondLst>
                                  <p:childTnLst>
                                    <p:set>
                                      <p:cBhvr>
                                        <p:cTn id="54" dur="1" fill="hold">
                                          <p:stCondLst>
                                            <p:cond delay="0"/>
                                          </p:stCondLst>
                                        </p:cTn>
                                        <p:tgtEl>
                                          <p:spTgt spid="4100">
                                            <p:txEl>
                                              <p:charRg st="211" end="237"/>
                                            </p:txEl>
                                          </p:spTgt>
                                        </p:tgtEl>
                                        <p:attrNameLst>
                                          <p:attrName>style.visibility</p:attrName>
                                        </p:attrNameLst>
                                      </p:cBhvr>
                                      <p:to>
                                        <p:strVal val="visible"/>
                                      </p:to>
                                    </p:set>
                                    <p:anim calcmode="lin" valueType="num">
                                      <p:cBhvr additive="base">
                                        <p:cTn id="55" dur="500" fill="hold"/>
                                        <p:tgtEl>
                                          <p:spTgt spid="4100">
                                            <p:txEl>
                                              <p:charRg st="211" end="23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100">
                                            <p:txEl>
                                              <p:charRg st="211" end="23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100">
                                            <p:txEl>
                                              <p:charRg st="237" end="267"/>
                                            </p:txEl>
                                          </p:spTgt>
                                        </p:tgtEl>
                                        <p:attrNameLst>
                                          <p:attrName>style.visibility</p:attrName>
                                        </p:attrNameLst>
                                      </p:cBhvr>
                                      <p:to>
                                        <p:strVal val="visible"/>
                                      </p:to>
                                    </p:set>
                                    <p:anim calcmode="lin" valueType="num">
                                      <p:cBhvr additive="base">
                                        <p:cTn id="61" dur="500" fill="hold"/>
                                        <p:tgtEl>
                                          <p:spTgt spid="4100">
                                            <p:txEl>
                                              <p:charRg st="237" end="26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100">
                                            <p:txEl>
                                              <p:charRg st="237" end="267"/>
                                            </p:txEl>
                                          </p:spTgt>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2" presetClass="entr" presetSubtype="4" fill="hold" nodeType="afterEffect">
                                  <p:stCondLst>
                                    <p:cond delay="0"/>
                                  </p:stCondLst>
                                  <p:childTnLst>
                                    <p:set>
                                      <p:cBhvr>
                                        <p:cTn id="65" dur="1" fill="hold">
                                          <p:stCondLst>
                                            <p:cond delay="0"/>
                                          </p:stCondLst>
                                        </p:cTn>
                                        <p:tgtEl>
                                          <p:spTgt spid="4100">
                                            <p:txEl>
                                              <p:charRg st="267" end="285"/>
                                            </p:txEl>
                                          </p:spTgt>
                                        </p:tgtEl>
                                        <p:attrNameLst>
                                          <p:attrName>style.visibility</p:attrName>
                                        </p:attrNameLst>
                                      </p:cBhvr>
                                      <p:to>
                                        <p:strVal val="visible"/>
                                      </p:to>
                                    </p:set>
                                    <p:anim calcmode="lin" valueType="num">
                                      <p:cBhvr additive="base">
                                        <p:cTn id="66" dur="500" fill="hold"/>
                                        <p:tgtEl>
                                          <p:spTgt spid="4100">
                                            <p:txEl>
                                              <p:charRg st="267" end="285"/>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100">
                                            <p:txEl>
                                              <p:charRg st="267" end="285"/>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4100">
                                            <p:txEl>
                                              <p:charRg st="285" end="317"/>
                                            </p:txEl>
                                          </p:spTgt>
                                        </p:tgtEl>
                                        <p:attrNameLst>
                                          <p:attrName>style.visibility</p:attrName>
                                        </p:attrNameLst>
                                      </p:cBhvr>
                                      <p:to>
                                        <p:strVal val="visible"/>
                                      </p:to>
                                    </p:set>
                                    <p:anim calcmode="lin" valueType="num">
                                      <p:cBhvr additive="base">
                                        <p:cTn id="72" dur="500" fill="hold"/>
                                        <p:tgtEl>
                                          <p:spTgt spid="4100">
                                            <p:txEl>
                                              <p:charRg st="285" end="317"/>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100">
                                            <p:txEl>
                                              <p:charRg st="285" end="317"/>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iterate type="lt">
                                    <p:tmPct val="5000"/>
                                  </p:iterate>
                                  <p:childTnLst>
                                    <p:set>
                                      <p:cBhvr>
                                        <p:cTn id="77" dur="1" fill="hold">
                                          <p:stCondLst>
                                            <p:cond delay="0"/>
                                          </p:stCondLst>
                                        </p:cTn>
                                        <p:tgtEl>
                                          <p:spTgt spid="4102"/>
                                        </p:tgtEl>
                                        <p:attrNameLst>
                                          <p:attrName>style.visibility</p:attrName>
                                        </p:attrNameLst>
                                      </p:cBhvr>
                                      <p:to>
                                        <p:strVal val="visible"/>
                                      </p:to>
                                    </p:set>
                                    <p:anim calcmode="lin" valueType="num">
                                      <p:cBhvr>
                                        <p:cTn id="78" dur="1000" fill="hold"/>
                                        <p:tgtEl>
                                          <p:spTgt spid="4102"/>
                                        </p:tgtEl>
                                        <p:attrNameLst>
                                          <p:attrName>ppt_w</p:attrName>
                                        </p:attrNameLst>
                                      </p:cBhvr>
                                      <p:tavLst>
                                        <p:tav tm="0">
                                          <p:val>
                                            <p:fltVal val="0.000000"/>
                                          </p:val>
                                        </p:tav>
                                        <p:tav tm="100000">
                                          <p:val>
                                            <p:strVal val="#ppt_w"/>
                                          </p:val>
                                        </p:tav>
                                      </p:tavLst>
                                    </p:anim>
                                    <p:anim calcmode="lin" valueType="num">
                                      <p:cBhvr>
                                        <p:cTn id="79" dur="1000" fill="hold"/>
                                        <p:tgtEl>
                                          <p:spTgt spid="4102"/>
                                        </p:tgtEl>
                                        <p:attrNameLst>
                                          <p:attrName>ppt_h</p:attrName>
                                        </p:attrNameLst>
                                      </p:cBhvr>
                                      <p:tavLst>
                                        <p:tav tm="0">
                                          <p:val>
                                            <p:fltVal val="0.000000"/>
                                          </p:val>
                                        </p:tav>
                                        <p:tav tm="100000">
                                          <p:val>
                                            <p:strVal val="#ppt_h"/>
                                          </p:val>
                                        </p:tav>
                                      </p:tavLst>
                                    </p:anim>
                                    <p:anim calcmode="lin" valueType="num">
                                      <p:cBhvr>
                                        <p:cTn id="80" dur="1000" fill="hold"/>
                                        <p:tgtEl>
                                          <p:spTgt spid="4102"/>
                                        </p:tgtEl>
                                        <p:attrNameLst>
                                          <p:attrName>style.rotation</p:attrName>
                                        </p:attrNameLst>
                                      </p:cBhvr>
                                      <p:tavLst>
                                        <p:tav tm="0">
                                          <p:val>
                                            <p:fltVal val="90.000000"/>
                                          </p:val>
                                        </p:tav>
                                        <p:tav tm="100000">
                                          <p:val>
                                            <p:fltVal val="0.000000"/>
                                          </p:val>
                                        </p:tav>
                                      </p:tavLst>
                                    </p:anim>
                                    <p:animEffect transition="in" filter="fade">
                                      <p:cBhvr>
                                        <p:cTn id="81" dur="1000"/>
                                        <p:tgtEl>
                                          <p:spTgt spid="4102"/>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4103"/>
                                        </p:tgtEl>
                                        <p:attrNameLst>
                                          <p:attrName>style.visibility</p:attrName>
                                        </p:attrNameLst>
                                      </p:cBhvr>
                                      <p:to>
                                        <p:strVal val="visible"/>
                                      </p:to>
                                    </p:set>
                                    <p:animEffect transition="in" filter="blinds(horizontal)">
                                      <p:cBhvr>
                                        <p:cTn id="86" dur="500"/>
                                        <p:tgtEl>
                                          <p:spTgt spid="4103"/>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4105"/>
                                        </p:tgtEl>
                                        <p:attrNameLst>
                                          <p:attrName>style.visibility</p:attrName>
                                        </p:attrNameLst>
                                      </p:cBhvr>
                                      <p:to>
                                        <p:strVal val="visible"/>
                                      </p:to>
                                    </p:set>
                                    <p:animEffect transition="in" filter="blinds(horizontal)">
                                      <p:cBhvr>
                                        <p:cTn id="91" dur="5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p:bldP spid="4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Text Box 2"/>
          <p:cNvSpPr txBox="1"/>
          <p:nvPr/>
        </p:nvSpPr>
        <p:spPr>
          <a:xfrm>
            <a:off x="0" y="-160337"/>
            <a:ext cx="9144000" cy="3413125"/>
          </a:xfrm>
          <a:prstGeom prst="rect">
            <a:avLst/>
          </a:prstGeom>
          <a:noFill/>
          <a:ln w="9525">
            <a:noFill/>
          </a:ln>
        </p:spPr>
        <p:txBody>
          <a:bodyPr lIns="91428" tIns="45714" rIns="91428" bIns="45714" anchor="t">
            <a:spAutoFit/>
          </a:bodyPr>
          <a:p>
            <a:pPr lvl="0" indent="0" algn="just"/>
            <a:endParaRPr lang="en-US" altLang="zh-CN" sz="2500" b="1">
              <a:solidFill>
                <a:srgbClr val="000000"/>
              </a:solidFill>
              <a:latin typeface="黑体" panose="02010609060101010101" pitchFamily="2" charset="-122"/>
              <a:ea typeface="黑体" panose="02010609060101010101" pitchFamily="2" charset="-122"/>
            </a:endParaRPr>
          </a:p>
          <a:p>
            <a:pPr lvl="0" indent="0" algn="just"/>
            <a:endParaRPr lang="en-US" altLang="zh-CN" sz="2500" b="1">
              <a:solidFill>
                <a:srgbClr val="000000"/>
              </a:solidFill>
              <a:latin typeface="黑体" panose="02010609060101010101" pitchFamily="2" charset="-122"/>
              <a:ea typeface="黑体" panose="02010609060101010101" pitchFamily="2" charset="-122"/>
            </a:endParaRPr>
          </a:p>
          <a:p>
            <a:pPr lvl="0" indent="0" algn="just"/>
            <a:r>
              <a:rPr lang="en-US" altLang="zh-CN" sz="2400" b="1">
                <a:solidFill>
                  <a:srgbClr val="000000"/>
                </a:solidFill>
                <a:latin typeface="黑体" panose="02010609060101010101" pitchFamily="2" charset="-122"/>
                <a:ea typeface="黑体" panose="02010609060101010101" pitchFamily="2" charset="-122"/>
              </a:rPr>
              <a:t>1</a:t>
            </a:r>
            <a:r>
              <a:rPr lang="zh-CN" altLang="en-US" sz="2400" b="1">
                <a:solidFill>
                  <a:srgbClr val="000000"/>
                </a:solidFill>
                <a:latin typeface="黑体" panose="02010609060101010101" pitchFamily="2" charset="-122"/>
                <a:ea typeface="黑体" panose="02010609060101010101" pitchFamily="2" charset="-122"/>
              </a:rPr>
              <a:t>、</a:t>
            </a:r>
            <a:r>
              <a:rPr lang="en-US" altLang="zh-CN" sz="2400" b="1">
                <a:solidFill>
                  <a:srgbClr val="000000"/>
                </a:solidFill>
                <a:latin typeface="黑体" panose="02010609060101010101" pitchFamily="2" charset="-122"/>
                <a:ea typeface="黑体" panose="02010609060101010101" pitchFamily="2" charset="-122"/>
              </a:rPr>
              <a:t>《</a:t>
            </a:r>
            <a:r>
              <a:rPr lang="zh-CN" altLang="en-US" sz="2400" b="1">
                <a:solidFill>
                  <a:srgbClr val="000000"/>
                </a:solidFill>
                <a:latin typeface="黑体" panose="02010609060101010101" pitchFamily="2" charset="-122"/>
                <a:ea typeface="黑体" panose="02010609060101010101" pitchFamily="2" charset="-122"/>
              </a:rPr>
              <a:t>中英南京条约</a:t>
            </a:r>
            <a:r>
              <a:rPr lang="en-US" altLang="zh-CN" sz="2400" b="1">
                <a:solidFill>
                  <a:srgbClr val="000000"/>
                </a:solidFill>
                <a:latin typeface="黑体" panose="02010609060101010101" pitchFamily="2" charset="-122"/>
                <a:ea typeface="黑体" panose="02010609060101010101" pitchFamily="2" charset="-122"/>
              </a:rPr>
              <a:t>》</a:t>
            </a:r>
            <a:r>
              <a:rPr lang="zh-CN" altLang="en-US" sz="2400" b="1">
                <a:solidFill>
                  <a:srgbClr val="000000"/>
                </a:solidFill>
                <a:latin typeface="黑体" panose="02010609060101010101" pitchFamily="2" charset="-122"/>
                <a:ea typeface="黑体" panose="02010609060101010101" pitchFamily="2" charset="-122"/>
              </a:rPr>
              <a:t>中最能体现英国发动鸦片战争意图的条款是</a:t>
            </a:r>
            <a:endParaRPr lang="zh-CN" altLang="en-US" sz="2400" b="1">
              <a:latin typeface="黑体" panose="02010609060101010101" pitchFamily="2" charset="-122"/>
              <a:ea typeface="黑体" panose="02010609060101010101" pitchFamily="2" charset="-122"/>
            </a:endParaRPr>
          </a:p>
          <a:p>
            <a:pPr lvl="0" indent="0" algn="just"/>
            <a:r>
              <a:rPr lang="en-US" altLang="zh-CN" sz="2400" b="1">
                <a:solidFill>
                  <a:srgbClr val="0000FF"/>
                </a:solidFill>
                <a:latin typeface="黑体" panose="02010609060101010101" pitchFamily="2" charset="-122"/>
                <a:ea typeface="黑体" panose="02010609060101010101" pitchFamily="2" charset="-122"/>
              </a:rPr>
              <a:t>A</a:t>
            </a:r>
            <a:r>
              <a:rPr lang="zh-CN" altLang="en-US" sz="2400" b="1">
                <a:solidFill>
                  <a:srgbClr val="0000FF"/>
                </a:solidFill>
                <a:latin typeface="黑体" panose="02010609060101010101" pitchFamily="2" charset="-122"/>
                <a:ea typeface="黑体" panose="02010609060101010101" pitchFamily="2" charset="-122"/>
              </a:rPr>
              <a:t>．割香港岛  </a:t>
            </a:r>
            <a:r>
              <a:rPr lang="en-US" altLang="zh-CN" sz="2400" b="1">
                <a:solidFill>
                  <a:srgbClr val="0000FF"/>
                </a:solidFill>
                <a:latin typeface="黑体" panose="02010609060101010101" pitchFamily="2" charset="-122"/>
                <a:ea typeface="黑体" panose="02010609060101010101" pitchFamily="2" charset="-122"/>
              </a:rPr>
              <a:t>B</a:t>
            </a:r>
            <a:r>
              <a:rPr lang="zh-CN" altLang="en-US" sz="2400" b="1">
                <a:solidFill>
                  <a:srgbClr val="0000FF"/>
                </a:solidFill>
                <a:latin typeface="黑体" panose="02010609060101010101" pitchFamily="2" charset="-122"/>
                <a:ea typeface="黑体" panose="02010609060101010101" pitchFamily="2" charset="-122"/>
              </a:rPr>
              <a:t>．赔款</a:t>
            </a:r>
            <a:r>
              <a:rPr lang="en-US" altLang="zh-CN" sz="2400" b="1">
                <a:solidFill>
                  <a:srgbClr val="0000FF"/>
                </a:solidFill>
                <a:latin typeface="黑体" panose="02010609060101010101" pitchFamily="2" charset="-122"/>
                <a:ea typeface="黑体" panose="02010609060101010101" pitchFamily="2" charset="-122"/>
              </a:rPr>
              <a:t>2100</a:t>
            </a:r>
            <a:r>
              <a:rPr lang="zh-CN" altLang="en-US" sz="2400" b="1">
                <a:solidFill>
                  <a:srgbClr val="0000FF"/>
                </a:solidFill>
                <a:latin typeface="黑体" panose="02010609060101010101" pitchFamily="2" charset="-122"/>
                <a:ea typeface="黑体" panose="02010609060101010101" pitchFamily="2" charset="-122"/>
              </a:rPr>
              <a:t>万银元  </a:t>
            </a:r>
            <a:r>
              <a:rPr lang="en-US" altLang="zh-CN" sz="2400" b="1">
                <a:solidFill>
                  <a:srgbClr val="0000FF"/>
                </a:solidFill>
                <a:latin typeface="黑体" panose="02010609060101010101" pitchFamily="2" charset="-122"/>
                <a:ea typeface="黑体" panose="02010609060101010101" pitchFamily="2" charset="-122"/>
              </a:rPr>
              <a:t>C</a:t>
            </a:r>
            <a:r>
              <a:rPr lang="zh-CN" altLang="en-US" sz="2400" b="1">
                <a:solidFill>
                  <a:srgbClr val="0000FF"/>
                </a:solidFill>
                <a:latin typeface="黑体" panose="02010609060101010101" pitchFamily="2" charset="-122"/>
                <a:ea typeface="黑体" panose="02010609060101010101" pitchFamily="2" charset="-122"/>
              </a:rPr>
              <a:t>．领事裁判权 </a:t>
            </a:r>
            <a:r>
              <a:rPr lang="en-US" altLang="zh-CN" sz="2400" b="1">
                <a:solidFill>
                  <a:srgbClr val="0000FF"/>
                </a:solidFill>
                <a:latin typeface="黑体" panose="02010609060101010101" pitchFamily="2" charset="-122"/>
                <a:ea typeface="黑体" panose="02010609060101010101" pitchFamily="2" charset="-122"/>
              </a:rPr>
              <a:t>D.</a:t>
            </a:r>
            <a:r>
              <a:rPr lang="zh-CN" altLang="en-US" sz="2400" b="1">
                <a:solidFill>
                  <a:srgbClr val="0000FF"/>
                </a:solidFill>
                <a:latin typeface="黑体" panose="02010609060101010101" pitchFamily="2" charset="-122"/>
                <a:ea typeface="黑体" panose="02010609060101010101" pitchFamily="2" charset="-122"/>
              </a:rPr>
              <a:t>协定关税</a:t>
            </a:r>
            <a:endParaRPr lang="zh-CN" altLang="en-US" sz="2400" b="1">
              <a:solidFill>
                <a:srgbClr val="0000FF"/>
              </a:solidFill>
              <a:latin typeface="黑体" panose="02010609060101010101" pitchFamily="2" charset="-122"/>
              <a:ea typeface="黑体" panose="02010609060101010101" pitchFamily="2" charset="-122"/>
            </a:endParaRPr>
          </a:p>
          <a:p>
            <a:pPr lvl="0" indent="0" algn="just"/>
            <a:endParaRPr lang="zh-CN" altLang="en-US" sz="2400" b="1">
              <a:solidFill>
                <a:srgbClr val="0000FF"/>
              </a:solidFill>
              <a:latin typeface="黑体" panose="02010609060101010101" pitchFamily="2" charset="-122"/>
              <a:ea typeface="黑体" panose="02010609060101010101" pitchFamily="2" charset="-122"/>
            </a:endParaRPr>
          </a:p>
          <a:p>
            <a:pPr lvl="0" indent="0" algn="just"/>
            <a:r>
              <a:rPr lang="en-US" altLang="zh-CN" sz="2400" b="1">
                <a:solidFill>
                  <a:srgbClr val="000000"/>
                </a:solidFill>
                <a:latin typeface="黑体" panose="02010609060101010101" pitchFamily="2" charset="-122"/>
                <a:ea typeface="黑体" panose="02010609060101010101" pitchFamily="2" charset="-122"/>
              </a:rPr>
              <a:t>2</a:t>
            </a:r>
            <a:r>
              <a:rPr lang="zh-CN" altLang="en-US" sz="2400" b="1">
                <a:solidFill>
                  <a:srgbClr val="000000"/>
                </a:solidFill>
                <a:latin typeface="黑体" panose="02010609060101010101" pitchFamily="2" charset="-122"/>
                <a:ea typeface="黑体" panose="02010609060101010101" pitchFamily="2" charset="-122"/>
              </a:rPr>
              <a:t>、中英</a:t>
            </a:r>
            <a:r>
              <a:rPr lang="en-US" altLang="zh-CN" sz="2400" b="1">
                <a:solidFill>
                  <a:srgbClr val="000000"/>
                </a:solidFill>
                <a:latin typeface="黑体" panose="02010609060101010101" pitchFamily="2" charset="-122"/>
                <a:ea typeface="黑体" panose="02010609060101010101" pitchFamily="2" charset="-122"/>
              </a:rPr>
              <a:t>《</a:t>
            </a:r>
            <a:r>
              <a:rPr lang="zh-CN" altLang="en-US" sz="2400" b="1">
                <a:solidFill>
                  <a:srgbClr val="000000"/>
                </a:solidFill>
                <a:latin typeface="黑体" panose="02010609060101010101" pitchFamily="2" charset="-122"/>
                <a:ea typeface="黑体" panose="02010609060101010101" pitchFamily="2" charset="-122"/>
              </a:rPr>
              <a:t>南京条约</a:t>
            </a:r>
            <a:r>
              <a:rPr lang="en-US" altLang="zh-CN" sz="2400" b="1">
                <a:solidFill>
                  <a:srgbClr val="000000"/>
                </a:solidFill>
                <a:latin typeface="黑体" panose="02010609060101010101" pitchFamily="2" charset="-122"/>
                <a:ea typeface="黑体" panose="02010609060101010101" pitchFamily="2" charset="-122"/>
              </a:rPr>
              <a:t>》</a:t>
            </a:r>
            <a:r>
              <a:rPr lang="zh-CN" altLang="en-US" sz="2400" b="1">
                <a:solidFill>
                  <a:srgbClr val="000000"/>
                </a:solidFill>
                <a:latin typeface="黑体" panose="02010609060101010101" pitchFamily="2" charset="-122"/>
                <a:ea typeface="黑体" panose="02010609060101010101" pitchFamily="2" charset="-122"/>
              </a:rPr>
              <a:t>的签订，对中国而言最严重的后果是</a:t>
            </a:r>
            <a:endParaRPr lang="zh-CN" altLang="en-US" sz="2400" b="1">
              <a:latin typeface="黑体" panose="02010609060101010101" pitchFamily="2" charset="-122"/>
              <a:ea typeface="黑体" panose="02010609060101010101" pitchFamily="2" charset="-122"/>
            </a:endParaRPr>
          </a:p>
          <a:p>
            <a:pPr lvl="0" indent="0" algn="just"/>
            <a:r>
              <a:rPr lang="en-US" altLang="zh-CN" sz="2400" b="1">
                <a:solidFill>
                  <a:srgbClr val="0000FF"/>
                </a:solidFill>
                <a:latin typeface="黑体" panose="02010609060101010101" pitchFamily="2" charset="-122"/>
                <a:ea typeface="黑体" panose="02010609060101010101" pitchFamily="2" charset="-122"/>
              </a:rPr>
              <a:t>A</a:t>
            </a:r>
            <a:r>
              <a:rPr lang="zh-CN" altLang="en-US" sz="2400" b="1">
                <a:solidFill>
                  <a:srgbClr val="0000FF"/>
                </a:solidFill>
                <a:latin typeface="黑体" panose="02010609060101010101" pitchFamily="2" charset="-122"/>
                <a:ea typeface="黑体" panose="02010609060101010101" pitchFamily="2" charset="-122"/>
              </a:rPr>
              <a:t>．列强大批入侵      </a:t>
            </a:r>
            <a:r>
              <a:rPr lang="en-US" altLang="zh-CN" sz="2400" b="1">
                <a:solidFill>
                  <a:srgbClr val="0000FF"/>
                </a:solidFill>
                <a:latin typeface="黑体" panose="02010609060101010101" pitchFamily="2" charset="-122"/>
                <a:ea typeface="黑体" panose="02010609060101010101" pitchFamily="2" charset="-122"/>
              </a:rPr>
              <a:t>B</a:t>
            </a:r>
            <a:r>
              <a:rPr lang="zh-CN" altLang="en-US" sz="2400" b="1">
                <a:solidFill>
                  <a:srgbClr val="0000FF"/>
                </a:solidFill>
                <a:latin typeface="黑体" panose="02010609060101010101" pitchFamily="2" charset="-122"/>
                <a:ea typeface="黑体" panose="02010609060101010101" pitchFamily="2" charset="-122"/>
              </a:rPr>
              <a:t>．中国开始卷入资本主义市场 </a:t>
            </a:r>
            <a:endParaRPr lang="zh-CN" altLang="en-US" sz="2400" b="1">
              <a:solidFill>
                <a:srgbClr val="0000FF"/>
              </a:solidFill>
              <a:latin typeface="黑体" panose="02010609060101010101" pitchFamily="2" charset="-122"/>
              <a:ea typeface="黑体" panose="02010609060101010101" pitchFamily="2" charset="-122"/>
            </a:endParaRPr>
          </a:p>
          <a:p>
            <a:pPr lvl="0" indent="0" algn="just"/>
            <a:r>
              <a:rPr lang="en-US" altLang="zh-CN" sz="2400" b="1">
                <a:solidFill>
                  <a:srgbClr val="0000FF"/>
                </a:solidFill>
                <a:latin typeface="黑体" panose="02010609060101010101" pitchFamily="2" charset="-122"/>
                <a:ea typeface="黑体" panose="02010609060101010101" pitchFamily="2" charset="-122"/>
              </a:rPr>
              <a:t>C</a:t>
            </a:r>
            <a:r>
              <a:rPr lang="zh-CN" altLang="en-US" sz="2400" b="1">
                <a:solidFill>
                  <a:srgbClr val="0000FF"/>
                </a:solidFill>
                <a:latin typeface="黑体" panose="02010609060101010101" pitchFamily="2" charset="-122"/>
                <a:ea typeface="黑体" panose="02010609060101010101" pitchFamily="2" charset="-122"/>
              </a:rPr>
              <a:t>．封建自然经济解体  </a:t>
            </a:r>
            <a:r>
              <a:rPr lang="en-US" altLang="zh-CN" sz="2400" b="1">
                <a:solidFill>
                  <a:srgbClr val="0000FF"/>
                </a:solidFill>
                <a:latin typeface="黑体" panose="02010609060101010101" pitchFamily="2" charset="-122"/>
                <a:ea typeface="黑体" panose="02010609060101010101" pitchFamily="2" charset="-122"/>
              </a:rPr>
              <a:t>D</a:t>
            </a:r>
            <a:r>
              <a:rPr lang="zh-CN" altLang="en-US" sz="2400" b="1">
                <a:solidFill>
                  <a:srgbClr val="0000FF"/>
                </a:solidFill>
                <a:latin typeface="黑体" panose="02010609060101010101" pitchFamily="2" charset="-122"/>
                <a:ea typeface="黑体" panose="02010609060101010101" pitchFamily="2" charset="-122"/>
              </a:rPr>
              <a:t>．中国开始丧失独立自主地位</a:t>
            </a:r>
            <a:endParaRPr lang="zh-CN" altLang="en-US" sz="2400" b="1">
              <a:solidFill>
                <a:srgbClr val="0000FF"/>
              </a:solidFill>
              <a:latin typeface="黑体" panose="02010609060101010101" pitchFamily="2" charset="-122"/>
              <a:ea typeface="黑体" panose="02010609060101010101" pitchFamily="2" charset="-122"/>
            </a:endParaRPr>
          </a:p>
          <a:p>
            <a:pPr lvl="0" indent="0" algn="just"/>
            <a:endParaRPr lang="zh-CN" altLang="en-US" sz="2400" b="1">
              <a:solidFill>
                <a:srgbClr val="0000FF"/>
              </a:solidFill>
              <a:latin typeface="黑体" panose="02010609060101010101" pitchFamily="2" charset="-122"/>
              <a:ea typeface="黑体" panose="02010609060101010101" pitchFamily="2" charset="-122"/>
            </a:endParaRPr>
          </a:p>
        </p:txBody>
      </p:sp>
      <p:sp>
        <p:nvSpPr>
          <p:cNvPr id="22531" name="矩形 22530"/>
          <p:cNvSpPr/>
          <p:nvPr/>
        </p:nvSpPr>
        <p:spPr>
          <a:xfrm>
            <a:off x="141288" y="66675"/>
            <a:ext cx="1814513" cy="577850"/>
          </a:xfrm>
          <a:prstGeom prst="rect">
            <a:avLst/>
          </a:prstGeom>
          <a:solidFill>
            <a:srgbClr val="FFFF00"/>
          </a:solidFill>
          <a:ln w="9525">
            <a:noFill/>
          </a:ln>
        </p:spPr>
        <p:txBody>
          <a:bodyPr wrap="none" lIns="91428" tIns="45714" rIns="91428" bIns="45714" anchor="t">
            <a:spAutoFit/>
          </a:bodyPr>
          <a:p>
            <a:pPr lvl="0" fontAlgn="base"/>
            <a:r>
              <a:rPr lang="zh-CN" altLang="en-US" sz="3200" b="1" strike="noStrike" noProof="1">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cs typeface="+mn-ea"/>
              </a:rPr>
              <a:t>即时演练</a:t>
            </a:r>
            <a:endParaRPr lang="zh-CN" altLang="en-US" sz="3200" b="1" strike="noStrike" noProof="1">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22532" name="文本框 22531"/>
          <p:cNvSpPr txBox="1"/>
          <p:nvPr/>
        </p:nvSpPr>
        <p:spPr>
          <a:xfrm>
            <a:off x="8101013" y="0"/>
            <a:ext cx="720725" cy="711200"/>
          </a:xfrm>
          <a:prstGeom prst="rect">
            <a:avLst/>
          </a:prstGeom>
          <a:noFill/>
          <a:ln w="9525" cap="flat" cmpd="sng">
            <a:solidFill>
              <a:srgbClr val="0000FF"/>
            </a:solidFill>
            <a:prstDash val="solid"/>
            <a:miter/>
            <a:headEnd type="none" w="med" len="med"/>
            <a:tailEnd type="none" w="med" len="med"/>
          </a:ln>
        </p:spPr>
        <p:txBody>
          <a:bodyPr lIns="91428" tIns="45714" rIns="91428" bIns="45714">
            <a:spAutoFit/>
          </a:bodyPr>
          <a:p>
            <a:pPr lvl="0" fontAlgn="base">
              <a:spcBef>
                <a:spcPct val="50000"/>
              </a:spcBef>
            </a:pPr>
            <a:r>
              <a:rPr lang="en-US" altLang="zh-CN" sz="4000" b="1" strike="noStrike"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D</a:t>
            </a:r>
            <a:endParaRPr lang="en-US" altLang="zh-CN" sz="4000" b="1" strike="noStrike"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22533" name="文本框 22532"/>
          <p:cNvSpPr txBox="1"/>
          <p:nvPr/>
        </p:nvSpPr>
        <p:spPr>
          <a:xfrm>
            <a:off x="8101013" y="1628775"/>
            <a:ext cx="720725" cy="711200"/>
          </a:xfrm>
          <a:prstGeom prst="rect">
            <a:avLst/>
          </a:prstGeom>
          <a:noFill/>
          <a:ln w="9525" cap="flat" cmpd="sng">
            <a:solidFill>
              <a:srgbClr val="0000FF"/>
            </a:solidFill>
            <a:prstDash val="solid"/>
            <a:miter/>
            <a:headEnd type="none" w="med" len="med"/>
            <a:tailEnd type="none" w="med" len="med"/>
          </a:ln>
        </p:spPr>
        <p:txBody>
          <a:bodyPr lIns="91428" tIns="45714" rIns="91428" bIns="45714">
            <a:spAutoFit/>
          </a:bodyPr>
          <a:p>
            <a:pPr lvl="0" fontAlgn="base">
              <a:spcBef>
                <a:spcPct val="50000"/>
              </a:spcBef>
            </a:pPr>
            <a:r>
              <a:rPr lang="en-US" altLang="zh-CN" sz="4000" b="1" strike="noStrike"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D</a:t>
            </a:r>
            <a:endParaRPr lang="en-US" altLang="zh-CN" sz="4000" b="1" strike="noStrike"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22534" name="文本框 22533"/>
          <p:cNvSpPr txBox="1"/>
          <p:nvPr/>
        </p:nvSpPr>
        <p:spPr>
          <a:xfrm>
            <a:off x="0" y="2940050"/>
            <a:ext cx="8964613" cy="2833688"/>
          </a:xfrm>
          <a:prstGeom prst="rect">
            <a:avLst/>
          </a:prstGeom>
          <a:noFill/>
          <a:ln w="9525">
            <a:noFill/>
          </a:ln>
        </p:spPr>
        <p:txBody>
          <a:bodyPr lIns="91428" tIns="45714" rIns="91428" bIns="45714">
            <a:spAutoFit/>
          </a:bodyPr>
          <a:p>
            <a:pPr lvl="0" fontAlgn="base"/>
            <a:r>
              <a:rPr lang="en-US" altLang="zh-CN" sz="2400" b="1" strike="noStrike" noProof="1">
                <a:latin typeface="黑体" panose="02010609060101010101" pitchFamily="2" charset="-122"/>
                <a:ea typeface="黑体" panose="02010609060101010101" pitchFamily="2" charset="-122"/>
                <a:cs typeface="+mn-ea"/>
              </a:rPr>
              <a:t>3.1880</a:t>
            </a:r>
            <a:r>
              <a:rPr lang="zh-CN" altLang="en-US" sz="2400" b="1" strike="noStrike" noProof="1">
                <a:latin typeface="黑体" panose="02010609060101010101" pitchFamily="2" charset="-122"/>
                <a:ea typeface="黑体" panose="02010609060101010101" pitchFamily="2" charset="-122"/>
                <a:cs typeface="+mn-ea"/>
              </a:rPr>
              <a:t>年，薛福成写道：“中国立约之初，有视若寻常而贻害于无穷者，大要有二：一则曰，一国获利各国均沾也。</a:t>
            </a:r>
            <a:r>
              <a:rPr lang="en-US" altLang="zh-CN" sz="2400" b="1" strike="noStrike" noProof="1">
                <a:latin typeface="黑体" panose="02010609060101010101" pitchFamily="2" charset="-122"/>
                <a:ea typeface="黑体" panose="02010609060101010101" pitchFamily="2" charset="-122"/>
                <a:cs typeface="+mn-ea"/>
              </a:rPr>
              <a:t>……</a:t>
            </a:r>
            <a:r>
              <a:rPr lang="zh-CN" altLang="en-US" sz="2400" b="1" strike="noStrike" noProof="1">
                <a:latin typeface="黑体" panose="02010609060101010101" pitchFamily="2" charset="-122"/>
                <a:ea typeface="黑体" panose="02010609060101010101" pitchFamily="2" charset="-122"/>
                <a:cs typeface="+mn-ea"/>
              </a:rPr>
              <a:t>一则曰，洋人居中国不归中国官管理也。”在他看来，对近代中国“贻害于无穷”的条约内容是</a:t>
            </a:r>
            <a:endParaRPr lang="zh-CN" altLang="en-US" sz="2400" b="1" strike="noStrike" noProof="1">
              <a:latin typeface="黑体" panose="02010609060101010101" pitchFamily="2" charset="-122"/>
              <a:ea typeface="黑体" panose="02010609060101010101" pitchFamily="2" charset="-122"/>
            </a:endParaRPr>
          </a:p>
          <a:p>
            <a:pPr lvl="0" fontAlgn="base"/>
            <a:r>
              <a:rPr lang="en-US" altLang="zh-CN" sz="2400" b="1" strike="noStrike" noProof="1">
                <a:latin typeface="黑体" panose="02010609060101010101" pitchFamily="2" charset="-122"/>
                <a:ea typeface="黑体" panose="02010609060101010101" pitchFamily="2" charset="-122"/>
                <a:cs typeface="+mn-ea"/>
              </a:rPr>
              <a:t>①</a:t>
            </a:r>
            <a:r>
              <a:rPr lang="zh-CN" altLang="en-US" sz="2400" b="1" strike="noStrike" noProof="1">
                <a:latin typeface="黑体" panose="02010609060101010101" pitchFamily="2" charset="-122"/>
                <a:ea typeface="黑体" panose="02010609060101010101" pitchFamily="2" charset="-122"/>
                <a:cs typeface="+mn-ea"/>
              </a:rPr>
              <a:t>开设工厂　</a:t>
            </a:r>
            <a:r>
              <a:rPr lang="en-US" altLang="zh-CN" sz="2400" b="1" strike="noStrike" noProof="1">
                <a:latin typeface="黑体" panose="02010609060101010101" pitchFamily="2" charset="-122"/>
                <a:ea typeface="黑体" panose="02010609060101010101" pitchFamily="2" charset="-122"/>
                <a:cs typeface="+mn-ea"/>
              </a:rPr>
              <a:t>②</a:t>
            </a:r>
            <a:r>
              <a:rPr lang="zh-CN" altLang="en-US" sz="2400" b="1" strike="noStrike" noProof="1">
                <a:latin typeface="黑体" panose="02010609060101010101" pitchFamily="2" charset="-122"/>
                <a:ea typeface="黑体" panose="02010609060101010101" pitchFamily="2" charset="-122"/>
                <a:cs typeface="+mn-ea"/>
              </a:rPr>
              <a:t>协定关税　</a:t>
            </a:r>
            <a:r>
              <a:rPr lang="en-US" altLang="zh-CN" sz="2400" b="1" strike="noStrike" noProof="1">
                <a:latin typeface="黑体" panose="02010609060101010101" pitchFamily="2" charset="-122"/>
                <a:ea typeface="黑体" panose="02010609060101010101" pitchFamily="2" charset="-122"/>
                <a:cs typeface="+mn-ea"/>
              </a:rPr>
              <a:t>③</a:t>
            </a:r>
            <a:r>
              <a:rPr lang="zh-CN" altLang="en-US" sz="2400" b="1" strike="noStrike" noProof="1">
                <a:latin typeface="黑体" panose="02010609060101010101" pitchFamily="2" charset="-122"/>
                <a:ea typeface="黑体" panose="02010609060101010101" pitchFamily="2" charset="-122"/>
                <a:cs typeface="+mn-ea"/>
              </a:rPr>
              <a:t>片面最惠国待遇　</a:t>
            </a:r>
            <a:r>
              <a:rPr lang="en-US" altLang="zh-CN" sz="2400" b="1" strike="noStrike" noProof="1">
                <a:latin typeface="黑体" panose="02010609060101010101" pitchFamily="2" charset="-122"/>
                <a:ea typeface="黑体" panose="02010609060101010101" pitchFamily="2" charset="-122"/>
                <a:cs typeface="+mn-ea"/>
              </a:rPr>
              <a:t>④</a:t>
            </a:r>
            <a:r>
              <a:rPr lang="zh-CN" altLang="en-US" sz="2400" b="1" strike="noStrike" noProof="1">
                <a:latin typeface="黑体" panose="02010609060101010101" pitchFamily="2" charset="-122"/>
                <a:ea typeface="黑体" panose="02010609060101010101" pitchFamily="2" charset="-122"/>
                <a:cs typeface="+mn-ea"/>
              </a:rPr>
              <a:t>领事裁判权</a:t>
            </a:r>
            <a:endParaRPr lang="zh-CN" altLang="en-US" sz="2400" b="1" strike="noStrike" noProof="1">
              <a:latin typeface="黑体" panose="02010609060101010101" pitchFamily="2" charset="-122"/>
              <a:ea typeface="黑体" panose="02010609060101010101" pitchFamily="2" charset="-122"/>
            </a:endParaRPr>
          </a:p>
          <a:p>
            <a:pPr lvl="0" fontAlgn="base"/>
            <a:r>
              <a:rPr lang="en-US" altLang="zh-CN" sz="24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A</a:t>
            </a:r>
            <a:r>
              <a:rPr lang="zh-CN" altLang="en-US" sz="24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en-US" altLang="zh-CN" sz="24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①②       B</a:t>
            </a:r>
            <a:r>
              <a:rPr lang="zh-CN" altLang="en-US" sz="24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en-US" altLang="zh-CN" sz="24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③④       C</a:t>
            </a:r>
            <a:r>
              <a:rPr lang="zh-CN" altLang="en-US" sz="24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en-US" altLang="zh-CN" sz="24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①③       D</a:t>
            </a:r>
            <a:r>
              <a:rPr lang="zh-CN" altLang="en-US" sz="24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en-US" altLang="zh-CN" sz="24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②④</a:t>
            </a:r>
            <a:endParaRPr lang="en-US" altLang="zh-CN" sz="24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spcBef>
                <a:spcPct val="50000"/>
              </a:spcBef>
            </a:pPr>
            <a:endParaRPr lang="en-US" altLang="zh-CN" sz="24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22535" name="文本框 22534"/>
          <p:cNvSpPr txBox="1"/>
          <p:nvPr/>
        </p:nvSpPr>
        <p:spPr>
          <a:xfrm>
            <a:off x="8243888" y="4614863"/>
            <a:ext cx="720725" cy="711200"/>
          </a:xfrm>
          <a:prstGeom prst="rect">
            <a:avLst/>
          </a:prstGeom>
          <a:noFill/>
          <a:ln w="9525" cap="flat" cmpd="sng">
            <a:solidFill>
              <a:srgbClr val="0000FF"/>
            </a:solidFill>
            <a:prstDash val="solid"/>
            <a:miter/>
            <a:headEnd type="none" w="med" len="med"/>
            <a:tailEnd type="none" w="med" len="med"/>
          </a:ln>
        </p:spPr>
        <p:txBody>
          <a:bodyPr lIns="91428" tIns="45714" rIns="91428" bIns="45714">
            <a:spAutoFit/>
          </a:bodyPr>
          <a:p>
            <a:pPr lvl="0" fontAlgn="base">
              <a:spcBef>
                <a:spcPct val="50000"/>
              </a:spcBef>
            </a:pPr>
            <a:r>
              <a:rPr lang="en-US" altLang="zh-CN" sz="4000" b="1" strike="noStrike"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B</a:t>
            </a:r>
            <a:endParaRPr lang="en-US" altLang="zh-CN" sz="4000" b="1" strike="noStrike"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48135" name="矩形 22535"/>
          <p:cNvSpPr/>
          <p:nvPr/>
        </p:nvSpPr>
        <p:spPr>
          <a:xfrm>
            <a:off x="0" y="5446713"/>
            <a:ext cx="9144000" cy="1187450"/>
          </a:xfrm>
          <a:prstGeom prst="rect">
            <a:avLst/>
          </a:prstGeom>
          <a:noFill/>
          <a:ln w="9525">
            <a:noFill/>
          </a:ln>
        </p:spPr>
        <p:txBody>
          <a:bodyPr lIns="91428" tIns="45714" rIns="91428" bIns="45714" anchor="t">
            <a:spAutoFit/>
          </a:bodyPr>
          <a:p>
            <a:pPr lvl="0" indent="0"/>
            <a:r>
              <a:rPr lang="en-US" altLang="zh-CN" sz="2400" b="1">
                <a:latin typeface="黑体" panose="02010609060101010101" pitchFamily="2" charset="-122"/>
                <a:ea typeface="黑体" panose="02010609060101010101" pitchFamily="2" charset="-122"/>
              </a:rPr>
              <a:t>4.</a:t>
            </a:r>
            <a:r>
              <a:rPr lang="zh-CN" altLang="en-US" sz="2400" b="1">
                <a:latin typeface="黑体" panose="02010609060101010101" pitchFamily="2" charset="-122"/>
                <a:ea typeface="黑体" panose="02010609060101010101" pitchFamily="2" charset="-122"/>
              </a:rPr>
              <a:t>中国近代史以鸦片战争为开端，主要是因为</a:t>
            </a:r>
            <a:br>
              <a:rPr lang="zh-CN" altLang="en-US" sz="2400" b="1">
                <a:latin typeface="黑体" panose="02010609060101010101" pitchFamily="2" charset="-122"/>
                <a:ea typeface="黑体" panose="02010609060101010101" pitchFamily="2" charset="-122"/>
              </a:rPr>
            </a:br>
            <a:r>
              <a:rPr lang="en-US" altLang="zh-CN" sz="2400" b="1">
                <a:solidFill>
                  <a:srgbClr val="0000FF"/>
                </a:solidFill>
                <a:latin typeface="黑体" panose="02010609060101010101" pitchFamily="2" charset="-122"/>
                <a:ea typeface="黑体" panose="02010609060101010101" pitchFamily="2" charset="-122"/>
              </a:rPr>
              <a:t>A</a:t>
            </a:r>
            <a:r>
              <a:rPr lang="zh-CN" altLang="en-US" sz="2400" b="1">
                <a:solidFill>
                  <a:srgbClr val="0000FF"/>
                </a:solidFill>
                <a:latin typeface="黑体" panose="02010609060101010101" pitchFamily="2" charset="-122"/>
                <a:ea typeface="黑体" panose="02010609060101010101" pitchFamily="2" charset="-122"/>
              </a:rPr>
              <a:t>．中国首次被西方国家打败  </a:t>
            </a:r>
            <a:r>
              <a:rPr lang="en-US" altLang="zh-CN" sz="2400" b="1">
                <a:solidFill>
                  <a:srgbClr val="0000FF"/>
                </a:solidFill>
                <a:latin typeface="黑体" panose="02010609060101010101" pitchFamily="2" charset="-122"/>
                <a:ea typeface="黑体" panose="02010609060101010101" pitchFamily="2" charset="-122"/>
              </a:rPr>
              <a:t>B</a:t>
            </a:r>
            <a:r>
              <a:rPr lang="zh-CN" altLang="en-US" sz="2400" b="1">
                <a:solidFill>
                  <a:srgbClr val="0000FF"/>
                </a:solidFill>
                <a:latin typeface="黑体" panose="02010609060101010101" pitchFamily="2" charset="-122"/>
                <a:ea typeface="黑体" panose="02010609060101010101" pitchFamily="2" charset="-122"/>
              </a:rPr>
              <a:t>．中国被迫卷入世界资本主义市场 </a:t>
            </a:r>
            <a:br>
              <a:rPr lang="zh-CN" altLang="en-US" sz="2400" b="1">
                <a:solidFill>
                  <a:srgbClr val="0000FF"/>
                </a:solidFill>
                <a:latin typeface="黑体" panose="02010609060101010101" pitchFamily="2" charset="-122"/>
                <a:ea typeface="黑体" panose="02010609060101010101" pitchFamily="2" charset="-122"/>
              </a:rPr>
            </a:br>
            <a:r>
              <a:rPr lang="en-US" altLang="zh-CN" sz="2400" b="1">
                <a:solidFill>
                  <a:srgbClr val="0000FF"/>
                </a:solidFill>
                <a:latin typeface="黑体" panose="02010609060101010101" pitchFamily="2" charset="-122"/>
                <a:ea typeface="黑体" panose="02010609060101010101" pitchFamily="2" charset="-122"/>
              </a:rPr>
              <a:t>C</a:t>
            </a:r>
            <a:r>
              <a:rPr lang="zh-CN" altLang="en-US" sz="2400" b="1">
                <a:solidFill>
                  <a:srgbClr val="0000FF"/>
                </a:solidFill>
                <a:latin typeface="黑体" panose="02010609060101010101" pitchFamily="2" charset="-122"/>
                <a:ea typeface="黑体" panose="02010609060101010101" pitchFamily="2" charset="-122"/>
              </a:rPr>
              <a:t>．中国长期闭关状况被打破　</a:t>
            </a:r>
            <a:r>
              <a:rPr lang="en-US" altLang="zh-CN" sz="2400" b="1">
                <a:solidFill>
                  <a:srgbClr val="0000FF"/>
                </a:solidFill>
                <a:latin typeface="黑体" panose="02010609060101010101" pitchFamily="2" charset="-122"/>
                <a:ea typeface="黑体" panose="02010609060101010101" pitchFamily="2" charset="-122"/>
              </a:rPr>
              <a:t>D</a:t>
            </a:r>
            <a:r>
              <a:rPr lang="zh-CN" altLang="en-US" sz="2400" b="1">
                <a:solidFill>
                  <a:srgbClr val="0000FF"/>
                </a:solidFill>
                <a:latin typeface="黑体" panose="02010609060101010101" pitchFamily="2" charset="-122"/>
                <a:ea typeface="黑体" panose="02010609060101010101" pitchFamily="2" charset="-122"/>
              </a:rPr>
              <a:t>．中国社会性质开始发生根本变化</a:t>
            </a:r>
            <a:endParaRPr lang="zh-CN" altLang="en-US" sz="2400" b="1">
              <a:solidFill>
                <a:srgbClr val="0000FF"/>
              </a:solidFill>
              <a:latin typeface="黑体" panose="02010609060101010101" pitchFamily="2" charset="-122"/>
              <a:ea typeface="黑体" panose="02010609060101010101" pitchFamily="2" charset="-122"/>
            </a:endParaRPr>
          </a:p>
        </p:txBody>
      </p:sp>
      <p:sp>
        <p:nvSpPr>
          <p:cNvPr id="22537" name="文本框 22536"/>
          <p:cNvSpPr txBox="1"/>
          <p:nvPr/>
        </p:nvSpPr>
        <p:spPr>
          <a:xfrm>
            <a:off x="6892925" y="5238750"/>
            <a:ext cx="720725" cy="711200"/>
          </a:xfrm>
          <a:prstGeom prst="rect">
            <a:avLst/>
          </a:prstGeom>
          <a:noFill/>
          <a:ln w="9525" cap="flat" cmpd="sng">
            <a:solidFill>
              <a:srgbClr val="0000FF"/>
            </a:solidFill>
            <a:prstDash val="solid"/>
            <a:miter/>
            <a:headEnd type="none" w="med" len="med"/>
            <a:tailEnd type="none" w="med" len="med"/>
          </a:ln>
        </p:spPr>
        <p:txBody>
          <a:bodyPr lIns="91428" tIns="45714" rIns="91428" bIns="45714">
            <a:spAutoFit/>
          </a:bodyPr>
          <a:p>
            <a:pPr lvl="0" fontAlgn="base">
              <a:spcBef>
                <a:spcPct val="50000"/>
              </a:spcBef>
            </a:pPr>
            <a:r>
              <a:rPr lang="en-US" altLang="zh-CN" sz="4000" b="1" strike="noStrike"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D</a:t>
            </a:r>
            <a:endParaRPr lang="en-US" altLang="zh-CN" sz="4000" b="1" strike="noStrike"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p:cTn id="7" dur="1000" fill="hold"/>
                                        <p:tgtEl>
                                          <p:spTgt spid="22532"/>
                                        </p:tgtEl>
                                        <p:attrNameLst>
                                          <p:attrName>ppt_w</p:attrName>
                                        </p:attrNameLst>
                                      </p:cBhvr>
                                      <p:tavLst>
                                        <p:tav tm="0">
                                          <p:val>
                                            <p:strVal val="#ppt_w+.3"/>
                                          </p:val>
                                        </p:tav>
                                        <p:tav tm="100000">
                                          <p:val>
                                            <p:strVal val="#ppt_w"/>
                                          </p:val>
                                        </p:tav>
                                      </p:tavLst>
                                    </p:anim>
                                    <p:anim calcmode="lin" valueType="num">
                                      <p:cBhvr>
                                        <p:cTn id="8" dur="1000" fill="hold"/>
                                        <p:tgtEl>
                                          <p:spTgt spid="22532"/>
                                        </p:tgtEl>
                                        <p:attrNameLst>
                                          <p:attrName>ppt_h</p:attrName>
                                        </p:attrNameLst>
                                      </p:cBhvr>
                                      <p:tavLst>
                                        <p:tav tm="0">
                                          <p:val>
                                            <p:strVal val="#ppt_h"/>
                                          </p:val>
                                        </p:tav>
                                        <p:tav tm="100000">
                                          <p:val>
                                            <p:strVal val="#ppt_h"/>
                                          </p:val>
                                        </p:tav>
                                      </p:tavLst>
                                    </p:anim>
                                    <p:animEffect transition="in" filter="fade">
                                      <p:cBhvr>
                                        <p:cTn id="9" dur="1000"/>
                                        <p:tgtEl>
                                          <p:spTgt spid="2253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2533"/>
                                        </p:tgtEl>
                                        <p:attrNameLst>
                                          <p:attrName>style.visibility</p:attrName>
                                        </p:attrNameLst>
                                      </p:cBhvr>
                                      <p:to>
                                        <p:strVal val="visible"/>
                                      </p:to>
                                    </p:set>
                                    <p:anim calcmode="lin" valueType="num">
                                      <p:cBhvr>
                                        <p:cTn id="14" dur="1000" fill="hold"/>
                                        <p:tgtEl>
                                          <p:spTgt spid="22533"/>
                                        </p:tgtEl>
                                        <p:attrNameLst>
                                          <p:attrName>ppt_w</p:attrName>
                                        </p:attrNameLst>
                                      </p:cBhvr>
                                      <p:tavLst>
                                        <p:tav tm="0">
                                          <p:val>
                                            <p:strVal val="#ppt_w+.3"/>
                                          </p:val>
                                        </p:tav>
                                        <p:tav tm="100000">
                                          <p:val>
                                            <p:strVal val="#ppt_w"/>
                                          </p:val>
                                        </p:tav>
                                      </p:tavLst>
                                    </p:anim>
                                    <p:anim calcmode="lin" valueType="num">
                                      <p:cBhvr>
                                        <p:cTn id="15" dur="1000" fill="hold"/>
                                        <p:tgtEl>
                                          <p:spTgt spid="22533"/>
                                        </p:tgtEl>
                                        <p:attrNameLst>
                                          <p:attrName>ppt_h</p:attrName>
                                        </p:attrNameLst>
                                      </p:cBhvr>
                                      <p:tavLst>
                                        <p:tav tm="0">
                                          <p:val>
                                            <p:strVal val="#ppt_h"/>
                                          </p:val>
                                        </p:tav>
                                        <p:tav tm="100000">
                                          <p:val>
                                            <p:strVal val="#ppt_h"/>
                                          </p:val>
                                        </p:tav>
                                      </p:tavLst>
                                    </p:anim>
                                    <p:animEffect transition="in" filter="fade">
                                      <p:cBhvr>
                                        <p:cTn id="16" dur="1000"/>
                                        <p:tgtEl>
                                          <p:spTgt spid="22533"/>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2535"/>
                                        </p:tgtEl>
                                        <p:attrNameLst>
                                          <p:attrName>style.visibility</p:attrName>
                                        </p:attrNameLst>
                                      </p:cBhvr>
                                      <p:to>
                                        <p:strVal val="visible"/>
                                      </p:to>
                                    </p:set>
                                    <p:anim calcmode="lin" valueType="num">
                                      <p:cBhvr>
                                        <p:cTn id="21" dur="1000" fill="hold"/>
                                        <p:tgtEl>
                                          <p:spTgt spid="22535"/>
                                        </p:tgtEl>
                                        <p:attrNameLst>
                                          <p:attrName>ppt_w</p:attrName>
                                        </p:attrNameLst>
                                      </p:cBhvr>
                                      <p:tavLst>
                                        <p:tav tm="0">
                                          <p:val>
                                            <p:strVal val="#ppt_w+.3"/>
                                          </p:val>
                                        </p:tav>
                                        <p:tav tm="100000">
                                          <p:val>
                                            <p:strVal val="#ppt_w"/>
                                          </p:val>
                                        </p:tav>
                                      </p:tavLst>
                                    </p:anim>
                                    <p:anim calcmode="lin" valueType="num">
                                      <p:cBhvr>
                                        <p:cTn id="22" dur="1000" fill="hold"/>
                                        <p:tgtEl>
                                          <p:spTgt spid="22535"/>
                                        </p:tgtEl>
                                        <p:attrNameLst>
                                          <p:attrName>ppt_h</p:attrName>
                                        </p:attrNameLst>
                                      </p:cBhvr>
                                      <p:tavLst>
                                        <p:tav tm="0">
                                          <p:val>
                                            <p:strVal val="#ppt_h"/>
                                          </p:val>
                                        </p:tav>
                                        <p:tav tm="100000">
                                          <p:val>
                                            <p:strVal val="#ppt_h"/>
                                          </p:val>
                                        </p:tav>
                                      </p:tavLst>
                                    </p:anim>
                                    <p:animEffect transition="in" filter="fade">
                                      <p:cBhvr>
                                        <p:cTn id="23" dur="1000"/>
                                        <p:tgtEl>
                                          <p:spTgt spid="22535"/>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22537"/>
                                        </p:tgtEl>
                                        <p:attrNameLst>
                                          <p:attrName>style.visibility</p:attrName>
                                        </p:attrNameLst>
                                      </p:cBhvr>
                                      <p:to>
                                        <p:strVal val="visible"/>
                                      </p:to>
                                    </p:set>
                                    <p:anim calcmode="lin" valueType="num">
                                      <p:cBhvr>
                                        <p:cTn id="28" dur="1000" fill="hold"/>
                                        <p:tgtEl>
                                          <p:spTgt spid="22537"/>
                                        </p:tgtEl>
                                        <p:attrNameLst>
                                          <p:attrName>ppt_w</p:attrName>
                                        </p:attrNameLst>
                                      </p:cBhvr>
                                      <p:tavLst>
                                        <p:tav tm="0">
                                          <p:val>
                                            <p:strVal val="#ppt_w+.3"/>
                                          </p:val>
                                        </p:tav>
                                        <p:tav tm="100000">
                                          <p:val>
                                            <p:strVal val="#ppt_w"/>
                                          </p:val>
                                        </p:tav>
                                      </p:tavLst>
                                    </p:anim>
                                    <p:anim calcmode="lin" valueType="num">
                                      <p:cBhvr>
                                        <p:cTn id="29" dur="1000" fill="hold"/>
                                        <p:tgtEl>
                                          <p:spTgt spid="22537"/>
                                        </p:tgtEl>
                                        <p:attrNameLst>
                                          <p:attrName>ppt_h</p:attrName>
                                        </p:attrNameLst>
                                      </p:cBhvr>
                                      <p:tavLst>
                                        <p:tav tm="0">
                                          <p:val>
                                            <p:strVal val="#ppt_h"/>
                                          </p:val>
                                        </p:tav>
                                        <p:tav tm="100000">
                                          <p:val>
                                            <p:strVal val="#ppt_h"/>
                                          </p:val>
                                        </p:tav>
                                      </p:tavLst>
                                    </p:anim>
                                    <p:animEffect transition="in" filter="fade">
                                      <p:cBhvr>
                                        <p:cTn id="30" dur="10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3" grpId="0" animBg="1"/>
      <p:bldP spid="22535" grpId="0" bldLvl="0" animBg="1"/>
      <p:bldP spid="2253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文本框 23553"/>
          <p:cNvSpPr txBox="1"/>
          <p:nvPr/>
        </p:nvSpPr>
        <p:spPr>
          <a:xfrm>
            <a:off x="468313" y="765175"/>
            <a:ext cx="7848600" cy="3200400"/>
          </a:xfrm>
          <a:prstGeom prst="rect">
            <a:avLst/>
          </a:prstGeom>
          <a:noFill/>
          <a:ln w="9525">
            <a:noFill/>
          </a:ln>
        </p:spPr>
        <p:txBody>
          <a:bodyPr anchor="t">
            <a:spAutoFit/>
          </a:bodyPr>
          <a:p>
            <a:pPr lvl="0" indent="0"/>
            <a:r>
              <a:rPr lang="en-US" altLang="zh-CN" sz="2400" b="1">
                <a:latin typeface="黑体" panose="02010609060101010101" pitchFamily="2" charset="-122"/>
                <a:ea typeface="黑体" panose="02010609060101010101" pitchFamily="2" charset="-122"/>
              </a:rPr>
              <a:t>5.</a:t>
            </a:r>
            <a:r>
              <a:rPr lang="zh-CN" altLang="en-US" sz="2400" b="1">
                <a:latin typeface="黑体" panose="02010609060101010101" pitchFamily="2" charset="-122"/>
                <a:ea typeface="黑体" panose="02010609060101010101" pitchFamily="2" charset="-122"/>
              </a:rPr>
              <a:t>美国历史学家费正清在</a:t>
            </a:r>
            <a:r>
              <a:rPr lang="en-US" altLang="zh-CN" sz="2400" b="1">
                <a:latin typeface="黑体" panose="02010609060101010101" pitchFamily="2" charset="-122"/>
                <a:ea typeface="黑体" panose="02010609060101010101" pitchFamily="2" charset="-122"/>
              </a:rPr>
              <a:t>《</a:t>
            </a:r>
            <a:r>
              <a:rPr lang="zh-CN" altLang="en-US" sz="2400" b="1">
                <a:latin typeface="黑体" panose="02010609060101010101" pitchFamily="2" charset="-122"/>
                <a:ea typeface="黑体" panose="02010609060101010101" pitchFamily="2" charset="-122"/>
              </a:rPr>
              <a:t>伟大的中国革命</a:t>
            </a:r>
            <a:r>
              <a:rPr lang="en-US" altLang="zh-CN" sz="2400" b="1">
                <a:latin typeface="黑体" panose="02010609060101010101" pitchFamily="2" charset="-122"/>
                <a:ea typeface="黑体" panose="02010609060101010101" pitchFamily="2" charset="-122"/>
              </a:rPr>
              <a:t>》</a:t>
            </a:r>
            <a:r>
              <a:rPr lang="zh-CN" altLang="en-US" sz="2400" b="1">
                <a:latin typeface="黑体" panose="02010609060101010101" pitchFamily="2" charset="-122"/>
                <a:ea typeface="黑体" panose="02010609060101010101" pitchFamily="2" charset="-122"/>
              </a:rPr>
              <a:t>中认为：“鸦片战争的发生意味着中国拒绝在外交平等和对等贸易的基础上参加国际大家庭，结果导致英国使用武力。”这一观点</a:t>
            </a:r>
            <a:endParaRPr lang="zh-CN" altLang="en-US" sz="2400" b="1">
              <a:latin typeface="黑体" panose="02010609060101010101" pitchFamily="2" charset="-122"/>
              <a:ea typeface="黑体" panose="02010609060101010101" pitchFamily="2" charset="-122"/>
            </a:endParaRPr>
          </a:p>
          <a:p>
            <a:pPr lvl="0" indent="0"/>
            <a:r>
              <a:rPr lang="en-US" altLang="zh-CN" sz="2400" b="1">
                <a:latin typeface="黑体" panose="02010609060101010101" pitchFamily="2" charset="-122"/>
                <a:ea typeface="黑体" panose="02010609060101010101" pitchFamily="2" charset="-122"/>
              </a:rPr>
              <a:t>①</a:t>
            </a:r>
            <a:r>
              <a:rPr lang="zh-CN" altLang="en-US" sz="2400" b="1">
                <a:latin typeface="黑体" panose="02010609060101010101" pitchFamily="2" charset="-122"/>
                <a:ea typeface="黑体" panose="02010609060101010101" pitchFamily="2" charset="-122"/>
              </a:rPr>
              <a:t>为英国侵略进行辩护</a:t>
            </a:r>
            <a:r>
              <a:rPr lang="en-US" altLang="zh-CN" sz="2400" b="1">
                <a:latin typeface="黑体" panose="02010609060101010101" pitchFamily="2" charset="-122"/>
                <a:ea typeface="黑体" panose="02010609060101010101" pitchFamily="2" charset="-122"/>
              </a:rPr>
              <a:t>②</a:t>
            </a:r>
            <a:r>
              <a:rPr lang="zh-CN" altLang="en-US" sz="2400" b="1">
                <a:latin typeface="黑体" panose="02010609060101010101" pitchFamily="2" charset="-122"/>
                <a:ea typeface="黑体" panose="02010609060101010101" pitchFamily="2" charset="-122"/>
              </a:rPr>
              <a:t>不赞成使用武力</a:t>
            </a:r>
            <a:r>
              <a:rPr lang="en-US" altLang="zh-CN" sz="2400" b="1">
                <a:latin typeface="黑体" panose="02010609060101010101" pitchFamily="2" charset="-122"/>
                <a:ea typeface="黑体" panose="02010609060101010101" pitchFamily="2" charset="-122"/>
              </a:rPr>
              <a:t>③</a:t>
            </a:r>
            <a:r>
              <a:rPr lang="zh-CN" altLang="en-US" sz="2400" b="1">
                <a:latin typeface="黑体" panose="02010609060101010101" pitchFamily="2" charset="-122"/>
                <a:ea typeface="黑体" panose="02010609060101010101" pitchFamily="2" charset="-122"/>
              </a:rPr>
              <a:t>肯定了中国抗争的正义性</a:t>
            </a:r>
            <a:r>
              <a:rPr lang="en-US" altLang="zh-CN" sz="2400" b="1">
                <a:latin typeface="黑体" panose="02010609060101010101" pitchFamily="2" charset="-122"/>
                <a:ea typeface="黑体" panose="02010609060101010101" pitchFamily="2" charset="-122"/>
              </a:rPr>
              <a:t>④</a:t>
            </a:r>
            <a:r>
              <a:rPr lang="zh-CN" altLang="en-US" sz="2400" b="1">
                <a:latin typeface="黑体" panose="02010609060101010101" pitchFamily="2" charset="-122"/>
                <a:ea typeface="黑体" panose="02010609060101010101" pitchFamily="2" charset="-122"/>
              </a:rPr>
              <a:t>从全球化的角度分析战争</a:t>
            </a:r>
            <a:endParaRPr lang="zh-CN" altLang="en-US" sz="2400" b="1">
              <a:latin typeface="黑体" panose="02010609060101010101" pitchFamily="2" charset="-122"/>
              <a:ea typeface="黑体" panose="02010609060101010101" pitchFamily="2" charset="-122"/>
            </a:endParaRPr>
          </a:p>
          <a:p>
            <a:pPr lvl="0" indent="0"/>
            <a:r>
              <a:rPr lang="en-US" altLang="zh-CN" sz="2400" b="1">
                <a:solidFill>
                  <a:schemeClr val="accent2"/>
                </a:solidFill>
                <a:latin typeface="黑体" panose="02010609060101010101" pitchFamily="2" charset="-122"/>
                <a:ea typeface="黑体" panose="02010609060101010101" pitchFamily="2" charset="-122"/>
              </a:rPr>
              <a:t>A</a:t>
            </a:r>
            <a:r>
              <a:rPr lang="zh-CN" altLang="en-US" sz="2400" b="1">
                <a:solidFill>
                  <a:schemeClr val="accent2"/>
                </a:solidFill>
                <a:latin typeface="黑体" panose="02010609060101010101" pitchFamily="2" charset="-122"/>
                <a:ea typeface="黑体" panose="02010609060101010101" pitchFamily="2" charset="-122"/>
              </a:rPr>
              <a:t>．</a:t>
            </a:r>
            <a:r>
              <a:rPr lang="en-US" altLang="zh-CN" sz="2400" b="1">
                <a:solidFill>
                  <a:schemeClr val="accent2"/>
                </a:solidFill>
                <a:latin typeface="黑体" panose="02010609060101010101" pitchFamily="2" charset="-122"/>
                <a:ea typeface="黑体" panose="02010609060101010101" pitchFamily="2" charset="-122"/>
              </a:rPr>
              <a:t>①②③     B</a:t>
            </a:r>
            <a:r>
              <a:rPr lang="zh-CN" altLang="en-US" sz="2400" b="1">
                <a:solidFill>
                  <a:schemeClr val="accent2"/>
                </a:solidFill>
                <a:latin typeface="黑体" panose="02010609060101010101" pitchFamily="2" charset="-122"/>
                <a:ea typeface="黑体" panose="02010609060101010101" pitchFamily="2" charset="-122"/>
              </a:rPr>
              <a:t>．</a:t>
            </a:r>
            <a:r>
              <a:rPr lang="en-US" altLang="zh-CN" sz="2400" b="1">
                <a:solidFill>
                  <a:schemeClr val="accent2"/>
                </a:solidFill>
                <a:latin typeface="黑体" panose="02010609060101010101" pitchFamily="2" charset="-122"/>
                <a:ea typeface="黑体" panose="02010609060101010101" pitchFamily="2" charset="-122"/>
              </a:rPr>
              <a:t>②③       C</a:t>
            </a:r>
            <a:r>
              <a:rPr lang="zh-CN" altLang="en-US" sz="2400" b="1">
                <a:solidFill>
                  <a:schemeClr val="accent2"/>
                </a:solidFill>
                <a:latin typeface="黑体" panose="02010609060101010101" pitchFamily="2" charset="-122"/>
                <a:ea typeface="黑体" panose="02010609060101010101" pitchFamily="2" charset="-122"/>
              </a:rPr>
              <a:t>．</a:t>
            </a:r>
            <a:r>
              <a:rPr lang="en-US" altLang="zh-CN" sz="2400" b="1">
                <a:solidFill>
                  <a:schemeClr val="accent2"/>
                </a:solidFill>
                <a:latin typeface="黑体" panose="02010609060101010101" pitchFamily="2" charset="-122"/>
                <a:ea typeface="黑体" panose="02010609060101010101" pitchFamily="2" charset="-122"/>
              </a:rPr>
              <a:t>①④     D</a:t>
            </a:r>
            <a:r>
              <a:rPr lang="zh-CN" altLang="en-US" sz="2400" b="1">
                <a:solidFill>
                  <a:schemeClr val="accent2"/>
                </a:solidFill>
                <a:latin typeface="黑体" panose="02010609060101010101" pitchFamily="2" charset="-122"/>
                <a:ea typeface="黑体" panose="02010609060101010101" pitchFamily="2" charset="-122"/>
              </a:rPr>
              <a:t>．</a:t>
            </a:r>
            <a:r>
              <a:rPr lang="en-US" altLang="zh-CN" sz="2400" b="1">
                <a:solidFill>
                  <a:schemeClr val="accent2"/>
                </a:solidFill>
                <a:latin typeface="黑体" panose="02010609060101010101" pitchFamily="2" charset="-122"/>
                <a:ea typeface="黑体" panose="02010609060101010101" pitchFamily="2" charset="-122"/>
              </a:rPr>
              <a:t>②③④</a:t>
            </a:r>
            <a:r>
              <a:rPr lang="en-US" altLang="zh-CN" sz="2400">
                <a:latin typeface="黑体" panose="02010609060101010101" pitchFamily="2" charset="-122"/>
                <a:ea typeface="黑体" panose="02010609060101010101" pitchFamily="2" charset="-122"/>
              </a:rPr>
              <a:t> </a:t>
            </a:r>
            <a:endParaRPr lang="en-US" altLang="zh-CN" sz="2400">
              <a:latin typeface="黑体" panose="02010609060101010101" pitchFamily="2" charset="-122"/>
              <a:ea typeface="黑体" panose="02010609060101010101" pitchFamily="2" charset="-122"/>
            </a:endParaRPr>
          </a:p>
          <a:p>
            <a:pPr lvl="0" indent="0">
              <a:spcBef>
                <a:spcPct val="50000"/>
              </a:spcBef>
            </a:pPr>
            <a:endParaRPr lang="en-US" altLang="zh-CN" sz="2400">
              <a:latin typeface="黑体" panose="02010609060101010101" pitchFamily="2" charset="-122"/>
              <a:ea typeface="黑体" panose="02010609060101010101" pitchFamily="2" charset="-122"/>
            </a:endParaRPr>
          </a:p>
        </p:txBody>
      </p:sp>
      <p:sp>
        <p:nvSpPr>
          <p:cNvPr id="23555" name="文本框 23554"/>
          <p:cNvSpPr txBox="1"/>
          <p:nvPr/>
        </p:nvSpPr>
        <p:spPr>
          <a:xfrm>
            <a:off x="396875" y="3590925"/>
            <a:ext cx="7920038" cy="3182938"/>
          </a:xfrm>
          <a:prstGeom prst="rect">
            <a:avLst/>
          </a:prstGeom>
          <a:noFill/>
          <a:ln w="9525">
            <a:noFill/>
          </a:ln>
        </p:spPr>
        <p:txBody>
          <a:bodyPr anchor="t">
            <a:spAutoFit/>
          </a:bodyPr>
          <a:p>
            <a:pPr lvl="0" indent="0" algn="just">
              <a:lnSpc>
                <a:spcPct val="115000"/>
              </a:lnSpc>
              <a:spcBef>
                <a:spcPct val="5000"/>
              </a:spcBef>
            </a:pPr>
            <a:r>
              <a:rPr lang="zh-CN" altLang="en-US" sz="2400" b="1">
                <a:solidFill>
                  <a:srgbClr val="FF0000"/>
                </a:solidFill>
                <a:latin typeface="Arial" panose="020B0604020202020204" pitchFamily="34" charset="0"/>
                <a:ea typeface="宋体" panose="02010600030101010101" pitchFamily="2" charset="-122"/>
              </a:rPr>
              <a:t>【解析】</a:t>
            </a:r>
            <a:r>
              <a:rPr lang="zh-CN" altLang="en-US" sz="2400" b="1">
                <a:solidFill>
                  <a:srgbClr val="0000FF"/>
                </a:solidFill>
                <a:latin typeface="Arial" panose="020B0604020202020204" pitchFamily="34" charset="0"/>
                <a:ea typeface="宋体" panose="02010600030101010101" pitchFamily="2" charset="-122"/>
              </a:rPr>
              <a:t>鸦片战争是英国为了打开中国市场进行的战争，不是为了双方平等和对等贸易，作者是为英国侵略进行辩护，</a:t>
            </a:r>
            <a:r>
              <a:rPr lang="en-US" altLang="zh-CN" sz="2400" b="1">
                <a:solidFill>
                  <a:srgbClr val="0000FF"/>
                </a:solidFill>
                <a:latin typeface="Arial" panose="020B0604020202020204" pitchFamily="34" charset="0"/>
                <a:ea typeface="宋体" panose="02010600030101010101" pitchFamily="2" charset="-122"/>
              </a:rPr>
              <a:t>①</a:t>
            </a:r>
            <a:r>
              <a:rPr lang="zh-CN" altLang="en-US" sz="2400" b="1">
                <a:solidFill>
                  <a:srgbClr val="0000FF"/>
                </a:solidFill>
                <a:latin typeface="Arial" panose="020B0604020202020204" pitchFamily="34" charset="0"/>
                <a:ea typeface="宋体" panose="02010600030101010101" pitchFamily="2" charset="-122"/>
              </a:rPr>
              <a:t>正确；“参加国际大家庭”说明从全球化的角度看问题，</a:t>
            </a:r>
            <a:r>
              <a:rPr lang="en-US" altLang="zh-CN" sz="2400" b="1">
                <a:solidFill>
                  <a:srgbClr val="0000FF"/>
                </a:solidFill>
                <a:latin typeface="Arial" panose="020B0604020202020204" pitchFamily="34" charset="0"/>
                <a:ea typeface="宋体" panose="02010600030101010101" pitchFamily="2" charset="-122"/>
              </a:rPr>
              <a:t>④</a:t>
            </a:r>
            <a:r>
              <a:rPr lang="zh-CN" altLang="en-US" sz="2400" b="1">
                <a:solidFill>
                  <a:srgbClr val="0000FF"/>
                </a:solidFill>
                <a:latin typeface="Arial" panose="020B0604020202020204" pitchFamily="34" charset="0"/>
                <a:ea typeface="宋体" panose="02010600030101010101" pitchFamily="2" charset="-122"/>
              </a:rPr>
              <a:t>正确；依据“导致英国使用武力”，可知作者赞成使用武力，排除</a:t>
            </a:r>
            <a:r>
              <a:rPr lang="en-US" altLang="zh-CN" sz="2400" b="1">
                <a:solidFill>
                  <a:srgbClr val="0000FF"/>
                </a:solidFill>
                <a:latin typeface="Arial" panose="020B0604020202020204" pitchFamily="34" charset="0"/>
                <a:ea typeface="宋体" panose="02010600030101010101" pitchFamily="2" charset="-122"/>
              </a:rPr>
              <a:t>②</a:t>
            </a:r>
            <a:r>
              <a:rPr lang="zh-CN" altLang="en-US" sz="2400" b="1">
                <a:solidFill>
                  <a:srgbClr val="0000FF"/>
                </a:solidFill>
                <a:latin typeface="Arial" panose="020B0604020202020204" pitchFamily="34" charset="0"/>
                <a:ea typeface="宋体" panose="02010600030101010101" pitchFamily="2" charset="-122"/>
              </a:rPr>
              <a:t>；</a:t>
            </a:r>
            <a:r>
              <a:rPr lang="en-US" altLang="zh-CN" sz="2400" b="1">
                <a:solidFill>
                  <a:srgbClr val="0000FF"/>
                </a:solidFill>
                <a:latin typeface="Arial" panose="020B0604020202020204" pitchFamily="34" charset="0"/>
                <a:ea typeface="宋体" panose="02010600030101010101" pitchFamily="2" charset="-122"/>
              </a:rPr>
              <a:t>③</a:t>
            </a:r>
            <a:r>
              <a:rPr lang="zh-CN" altLang="en-US" sz="2400" b="1">
                <a:solidFill>
                  <a:srgbClr val="0000FF"/>
                </a:solidFill>
                <a:latin typeface="Arial" panose="020B0604020202020204" pitchFamily="34" charset="0"/>
                <a:ea typeface="宋体" panose="02010600030101010101" pitchFamily="2" charset="-122"/>
              </a:rPr>
              <a:t>在材料中没有体现。</a:t>
            </a:r>
            <a:endParaRPr lang="zh-CN" altLang="en-US" sz="2400" b="1">
              <a:solidFill>
                <a:srgbClr val="0000FF"/>
              </a:solidFill>
              <a:latin typeface="Arial" panose="020B0604020202020204" pitchFamily="34" charset="0"/>
              <a:ea typeface="宋体" panose="02010600030101010101" pitchFamily="2" charset="-122"/>
            </a:endParaRPr>
          </a:p>
          <a:p>
            <a:pPr lvl="0" indent="0" algn="just">
              <a:lnSpc>
                <a:spcPct val="115000"/>
              </a:lnSpc>
              <a:spcBef>
                <a:spcPct val="5000"/>
              </a:spcBef>
            </a:pPr>
            <a:r>
              <a:rPr lang="zh-CN" altLang="en-US" sz="2400" b="1">
                <a:solidFill>
                  <a:srgbClr val="FF0000"/>
                </a:solidFill>
                <a:latin typeface="Arial" panose="020B0604020202020204" pitchFamily="34" charset="0"/>
                <a:ea typeface="宋体" panose="02010600030101010101" pitchFamily="2" charset="-122"/>
              </a:rPr>
              <a:t>答案</a:t>
            </a:r>
            <a:r>
              <a:rPr lang="en-US" altLang="zh-CN" sz="2400" b="1">
                <a:solidFill>
                  <a:srgbClr val="FF0000"/>
                </a:solidFill>
                <a:latin typeface="Arial" panose="020B0604020202020204" pitchFamily="34" charset="0"/>
                <a:ea typeface="宋体" panose="02010600030101010101" pitchFamily="2" charset="-122"/>
              </a:rPr>
              <a:t>C</a:t>
            </a:r>
            <a:r>
              <a:rPr lang="zh-CN" altLang="en-US" sz="2400" b="1">
                <a:solidFill>
                  <a:srgbClr val="FF0000"/>
                </a:solidFill>
                <a:latin typeface="Arial" panose="020B0604020202020204" pitchFamily="34" charset="0"/>
                <a:ea typeface="宋体" panose="02010600030101010101" pitchFamily="2" charset="-122"/>
              </a:rPr>
              <a:t>。</a:t>
            </a:r>
            <a:r>
              <a:rPr lang="zh-CN" altLang="en-US" sz="2400" b="1">
                <a:latin typeface="Arial" panose="020B0604020202020204" pitchFamily="34" charset="0"/>
                <a:ea typeface="宋体" panose="02010600030101010101" pitchFamily="2" charset="-122"/>
              </a:rPr>
              <a:t> </a:t>
            </a:r>
            <a:endParaRPr lang="zh-CN" altLang="en-US" sz="2400" b="1">
              <a:latin typeface="Arial" panose="020B0604020202020204" pitchFamily="34" charset="0"/>
              <a:ea typeface="宋体" panose="02010600030101010101" pitchFamily="2" charset="-122"/>
            </a:endParaRPr>
          </a:p>
          <a:p>
            <a:pPr lvl="0" indent="0">
              <a:spcBef>
                <a:spcPct val="50000"/>
              </a:spcBef>
            </a:pPr>
            <a:endParaRPr lang="zh-CN" altLang="en-US" sz="2400" b="1">
              <a:latin typeface="Arial" panose="020B0604020202020204" pitchFamily="34" charset="0"/>
              <a:ea typeface="宋体" panose="02010600030101010101" pitchFamily="2" charset="-122"/>
            </a:endParaRPr>
          </a:p>
        </p:txBody>
      </p:sp>
      <p:sp>
        <p:nvSpPr>
          <p:cNvPr id="22531" name="矩形 22530"/>
          <p:cNvSpPr/>
          <p:nvPr/>
        </p:nvSpPr>
        <p:spPr>
          <a:xfrm>
            <a:off x="141288" y="66675"/>
            <a:ext cx="1814513" cy="577850"/>
          </a:xfrm>
          <a:prstGeom prst="rect">
            <a:avLst/>
          </a:prstGeom>
          <a:solidFill>
            <a:srgbClr val="FFFF00"/>
          </a:solidFill>
          <a:ln w="9525">
            <a:noFill/>
          </a:ln>
        </p:spPr>
        <p:txBody>
          <a:bodyPr wrap="none" lIns="91428" tIns="45714" rIns="91428" bIns="45714" anchor="t">
            <a:spAutoFit/>
          </a:bodyPr>
          <a:p>
            <a:pPr lvl="0" fontAlgn="base"/>
            <a:r>
              <a:rPr lang="zh-CN" altLang="en-US" sz="3200" b="1" strike="noStrike" noProof="1">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cs typeface="+mn-ea"/>
              </a:rPr>
              <a:t>即时演练</a:t>
            </a:r>
            <a:endParaRPr lang="zh-CN" altLang="en-US" sz="3200" b="1" strike="noStrike" noProof="1">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500" fill="hold"/>
                                        <p:tgtEl>
                                          <p:spTgt spid="23555"/>
                                        </p:tgtEl>
                                        <p:attrNameLst>
                                          <p:attrName>ppt_w</p:attrName>
                                        </p:attrNameLst>
                                      </p:cBhvr>
                                      <p:tavLst>
                                        <p:tav tm="0">
                                          <p:val>
                                            <p:fltVal val="0.000000"/>
                                          </p:val>
                                        </p:tav>
                                        <p:tav tm="100000">
                                          <p:val>
                                            <p:strVal val="#ppt_w"/>
                                          </p:val>
                                        </p:tav>
                                      </p:tavLst>
                                    </p:anim>
                                    <p:anim calcmode="lin" valueType="num">
                                      <p:cBhvr>
                                        <p:cTn id="8" dur="500" fill="hold"/>
                                        <p:tgtEl>
                                          <p:spTgt spid="23555"/>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文本框 24577"/>
          <p:cNvSpPr txBox="1"/>
          <p:nvPr/>
        </p:nvSpPr>
        <p:spPr>
          <a:xfrm>
            <a:off x="2916238" y="1196975"/>
            <a:ext cx="5867400" cy="1016000"/>
          </a:xfrm>
          <a:prstGeom prst="rect">
            <a:avLst/>
          </a:prstGeom>
          <a:solidFill>
            <a:schemeClr val="bg1"/>
          </a:solidFill>
          <a:ln w="9525" cap="flat" cmpd="sng">
            <a:solidFill>
              <a:srgbClr val="FF0000"/>
            </a:solidFill>
            <a:prstDash val="solid"/>
            <a:miter/>
            <a:headEnd type="none" w="med" len="med"/>
            <a:tailEnd type="none" w="med" len="med"/>
          </a:ln>
        </p:spPr>
        <p:txBody>
          <a:bodyPr lIns="91434" tIns="45717" rIns="91434" bIns="45717" anchor="t">
            <a:spAutoFit/>
          </a:bodyPr>
          <a:p>
            <a:pPr lvl="0" indent="0">
              <a:spcBef>
                <a:spcPct val="50000"/>
              </a:spcBef>
            </a:pPr>
            <a:r>
              <a:rPr lang="en-US" altLang="zh-CN" sz="2000" b="1">
                <a:latin typeface="黑体" panose="02010609060101010101" pitchFamily="2" charset="-122"/>
                <a:ea typeface="黑体" panose="02010609060101010101" pitchFamily="2" charset="-122"/>
              </a:rPr>
              <a:t>A.</a:t>
            </a:r>
            <a:r>
              <a:rPr lang="zh-CN" altLang="en-US" sz="2000" b="1">
                <a:latin typeface="黑体" panose="02010609060101010101" pitchFamily="2" charset="-122"/>
                <a:ea typeface="黑体" panose="02010609060101010101" pitchFamily="2" charset="-122"/>
              </a:rPr>
              <a:t>它是西方列强对华商品输出和资本输出的基地，</a:t>
            </a:r>
            <a:r>
              <a:rPr lang="zh-CN" altLang="en-US" sz="2000" b="1">
                <a:latin typeface="Arial" panose="020B0604020202020204" pitchFamily="34" charset="0"/>
                <a:ea typeface="黑体" panose="02010609060101010101" pitchFamily="2" charset="-122"/>
              </a:rPr>
              <a:t>加速了中国半殖民地化进程，是列强殖民侵略的重要标志。</a:t>
            </a:r>
            <a:endParaRPr lang="zh-CN" altLang="en-US" sz="2000" b="1">
              <a:latin typeface="Arial" panose="020B0604020202020204" pitchFamily="34" charset="0"/>
              <a:ea typeface="黑体" panose="02010609060101010101" pitchFamily="2" charset="-122"/>
            </a:endParaRPr>
          </a:p>
        </p:txBody>
      </p:sp>
      <p:sp>
        <p:nvSpPr>
          <p:cNvPr id="50178" name="文本框 24578"/>
          <p:cNvSpPr txBox="1"/>
          <p:nvPr/>
        </p:nvSpPr>
        <p:spPr>
          <a:xfrm>
            <a:off x="2895600" y="2349500"/>
            <a:ext cx="6248400" cy="711200"/>
          </a:xfrm>
          <a:prstGeom prst="rect">
            <a:avLst/>
          </a:prstGeom>
          <a:solidFill>
            <a:schemeClr val="bg1"/>
          </a:solidFill>
          <a:ln w="9525" cap="flat" cmpd="sng">
            <a:solidFill>
              <a:srgbClr val="FF0000"/>
            </a:solidFill>
            <a:prstDash val="solid"/>
            <a:miter/>
            <a:headEnd type="none" w="med" len="med"/>
            <a:tailEnd type="none" w="med" len="med"/>
          </a:ln>
        </p:spPr>
        <p:txBody>
          <a:bodyPr lIns="91434" tIns="45717" rIns="91434" bIns="45717" anchor="t">
            <a:spAutoFit/>
          </a:bodyPr>
          <a:p>
            <a:pPr lvl="0" indent="0">
              <a:spcBef>
                <a:spcPct val="50000"/>
              </a:spcBef>
            </a:pPr>
            <a:r>
              <a:rPr lang="en-US" altLang="zh-CN" sz="2000" b="1">
                <a:latin typeface="Arial" panose="020B0604020202020204" pitchFamily="34" charset="0"/>
                <a:ea typeface="黑体" panose="02010609060101010101" pitchFamily="2" charset="-122"/>
              </a:rPr>
              <a:t>B.</a:t>
            </a:r>
            <a:r>
              <a:rPr lang="zh-CN" altLang="en-US" sz="2000" b="1">
                <a:latin typeface="Arial" panose="020B0604020202020204" pitchFamily="34" charset="0"/>
                <a:ea typeface="黑体" panose="02010609060101010101" pitchFamily="2" charset="-122"/>
              </a:rPr>
              <a:t>它促进了中国自然经济的解体，是中国近代工业的诞生地和相对集中的地区，推动了近代城市的崛起。 </a:t>
            </a:r>
            <a:endParaRPr lang="zh-CN" altLang="en-US" sz="2000" b="1">
              <a:latin typeface="Arial" panose="020B0604020202020204" pitchFamily="34" charset="0"/>
              <a:ea typeface="黑体" panose="02010609060101010101" pitchFamily="2" charset="-122"/>
            </a:endParaRPr>
          </a:p>
        </p:txBody>
      </p:sp>
      <p:sp>
        <p:nvSpPr>
          <p:cNvPr id="50179" name="文本框 24579"/>
          <p:cNvSpPr txBox="1"/>
          <p:nvPr/>
        </p:nvSpPr>
        <p:spPr>
          <a:xfrm>
            <a:off x="2916238" y="3284538"/>
            <a:ext cx="5943600" cy="711200"/>
          </a:xfrm>
          <a:prstGeom prst="rect">
            <a:avLst/>
          </a:prstGeom>
          <a:solidFill>
            <a:schemeClr val="bg1"/>
          </a:solidFill>
          <a:ln w="9525" cap="flat" cmpd="sng">
            <a:solidFill>
              <a:srgbClr val="FF0000"/>
            </a:solidFill>
            <a:prstDash val="solid"/>
            <a:miter/>
            <a:headEnd type="none" w="med" len="med"/>
            <a:tailEnd type="none" w="med" len="med"/>
          </a:ln>
        </p:spPr>
        <p:txBody>
          <a:bodyPr lIns="91434" tIns="45717" rIns="91434" bIns="45717" anchor="t">
            <a:spAutoFit/>
          </a:bodyPr>
          <a:p>
            <a:pPr lvl="0" indent="0">
              <a:spcBef>
                <a:spcPct val="50000"/>
              </a:spcBef>
            </a:pPr>
            <a:r>
              <a:rPr lang="en-US" altLang="zh-CN" sz="2000" b="1">
                <a:latin typeface="黑体" panose="02010609060101010101" pitchFamily="2" charset="-122"/>
                <a:ea typeface="黑体" panose="02010609060101010101" pitchFamily="2" charset="-122"/>
              </a:rPr>
              <a:t>C.</a:t>
            </a:r>
            <a:r>
              <a:rPr lang="zh-CN" altLang="en-US" sz="2000" b="1">
                <a:latin typeface="黑体" panose="02010609060101010101" pitchFamily="2" charset="-122"/>
                <a:ea typeface="黑体" panose="02010609060101010101" pitchFamily="2" charset="-122"/>
              </a:rPr>
              <a:t>它加强了中国和世界的联系，使中国纳入资本主义世界殖民体系。</a:t>
            </a:r>
            <a:endParaRPr lang="zh-CN" altLang="en-US" sz="2000" b="1">
              <a:latin typeface="黑体" panose="02010609060101010101" pitchFamily="2" charset="-122"/>
              <a:ea typeface="黑体" panose="02010609060101010101" pitchFamily="2" charset="-122"/>
            </a:endParaRPr>
          </a:p>
        </p:txBody>
      </p:sp>
      <p:sp>
        <p:nvSpPr>
          <p:cNvPr id="50180" name="文本框 24580"/>
          <p:cNvSpPr txBox="1"/>
          <p:nvPr/>
        </p:nvSpPr>
        <p:spPr>
          <a:xfrm>
            <a:off x="2916238" y="4149725"/>
            <a:ext cx="5943600" cy="1016000"/>
          </a:xfrm>
          <a:prstGeom prst="rect">
            <a:avLst/>
          </a:prstGeom>
          <a:solidFill>
            <a:schemeClr val="bg1"/>
          </a:solidFill>
          <a:ln w="9525" cap="flat" cmpd="sng">
            <a:solidFill>
              <a:srgbClr val="FF0000"/>
            </a:solidFill>
            <a:prstDash val="solid"/>
            <a:miter/>
            <a:headEnd type="none" w="med" len="med"/>
            <a:tailEnd type="none" w="med" len="med"/>
          </a:ln>
        </p:spPr>
        <p:txBody>
          <a:bodyPr lIns="91434" tIns="45717" rIns="91434" bIns="45717" anchor="t">
            <a:spAutoFit/>
          </a:bodyPr>
          <a:p>
            <a:pPr lvl="0" indent="0">
              <a:spcBef>
                <a:spcPct val="50000"/>
              </a:spcBef>
            </a:pPr>
            <a:r>
              <a:rPr lang="en-US" altLang="zh-CN" sz="2000" b="1">
                <a:latin typeface="黑体" panose="02010609060101010101" pitchFamily="2" charset="-122"/>
                <a:ea typeface="黑体" panose="02010609060101010101" pitchFamily="2" charset="-122"/>
              </a:rPr>
              <a:t>D.</a:t>
            </a:r>
            <a:r>
              <a:rPr lang="zh-CN" altLang="en-US" sz="2000" b="1">
                <a:latin typeface="黑体" panose="02010609060101010101" pitchFamily="2" charset="-122"/>
                <a:ea typeface="黑体" panose="02010609060101010101" pitchFamily="2" charset="-122"/>
              </a:rPr>
              <a:t>它是中国了解和学习西方近代化工业文明的窗口，也是中国传统农业文明最早开始走向近代工业文明的地方。</a:t>
            </a:r>
            <a:endParaRPr lang="zh-CN" altLang="en-US" sz="2000" b="1">
              <a:latin typeface="Arial" panose="020B0604020202020204" pitchFamily="34" charset="0"/>
              <a:ea typeface="宋体" panose="02010600030101010101" pitchFamily="2" charset="-122"/>
            </a:endParaRPr>
          </a:p>
        </p:txBody>
      </p:sp>
      <p:sp>
        <p:nvSpPr>
          <p:cNvPr id="50181" name="矩形 24581"/>
          <p:cNvSpPr/>
          <p:nvPr/>
        </p:nvSpPr>
        <p:spPr>
          <a:xfrm>
            <a:off x="80963" y="58738"/>
            <a:ext cx="1938337" cy="515937"/>
          </a:xfrm>
          <a:prstGeom prst="rect">
            <a:avLst/>
          </a:prstGeom>
          <a:solidFill>
            <a:srgbClr val="FFFF00"/>
          </a:solidFill>
          <a:ln w="9525">
            <a:noFill/>
          </a:ln>
        </p:spPr>
        <p:txBody>
          <a:bodyPr wrap="square" lIns="91434" tIns="45717" rIns="91434" bIns="45717" anchor="t">
            <a:spAutoFit/>
          </a:bodyPr>
          <a:p>
            <a:pPr lvl="0" indent="0">
              <a:spcBef>
                <a:spcPct val="50000"/>
              </a:spcBef>
            </a:pPr>
            <a:r>
              <a:rPr lang="zh-CN" altLang="en-US" sz="2800" b="1">
                <a:solidFill>
                  <a:srgbClr val="FF0000"/>
                </a:solidFill>
                <a:latin typeface="黑体" panose="02010609060101010101" pitchFamily="2" charset="-122"/>
                <a:ea typeface="黑体" panose="02010609060101010101" pitchFamily="2" charset="-122"/>
              </a:rPr>
              <a:t>史观运用：</a:t>
            </a:r>
            <a:endParaRPr lang="zh-CN" altLang="en-US" sz="2800" b="1">
              <a:solidFill>
                <a:srgbClr val="FF0000"/>
              </a:solidFill>
              <a:latin typeface="黑体" panose="02010609060101010101" pitchFamily="2" charset="-122"/>
              <a:ea typeface="黑体" panose="02010609060101010101" pitchFamily="2" charset="-122"/>
            </a:endParaRPr>
          </a:p>
        </p:txBody>
      </p:sp>
      <p:sp>
        <p:nvSpPr>
          <p:cNvPr id="24583" name="文本框 24582"/>
          <p:cNvSpPr txBox="1"/>
          <p:nvPr/>
        </p:nvSpPr>
        <p:spPr>
          <a:xfrm>
            <a:off x="611188" y="1557338"/>
            <a:ext cx="2324100" cy="519112"/>
          </a:xfrm>
          <a:prstGeom prst="rect">
            <a:avLst/>
          </a:prstGeom>
          <a:noFill/>
          <a:ln w="9525">
            <a:noFill/>
          </a:ln>
        </p:spPr>
        <p:txBody>
          <a:bodyPr wrap="none" lIns="91434" tIns="45717" rIns="91434" bIns="45717" anchor="t">
            <a:spAutoFit/>
          </a:bodyPr>
          <a:p>
            <a:pPr lvl="0" indent="0" algn="ctr">
              <a:spcBef>
                <a:spcPct val="50000"/>
              </a:spcBef>
            </a:pPr>
            <a:r>
              <a:rPr lang="zh-CN" altLang="en-US" sz="2800" b="1">
                <a:solidFill>
                  <a:srgbClr val="FF0000"/>
                </a:solidFill>
                <a:latin typeface="Arial" panose="020B0604020202020204" pitchFamily="34" charset="0"/>
                <a:ea typeface="黑体" panose="02010609060101010101" pitchFamily="2" charset="-122"/>
              </a:rPr>
              <a:t>革命史观</a:t>
            </a:r>
            <a:r>
              <a:rPr lang="en-US" altLang="zh-CN" sz="2800" b="1">
                <a:latin typeface="Arial" panose="020B0604020202020204" pitchFamily="34" charset="0"/>
                <a:ea typeface="黑体" panose="02010609060101010101" pitchFamily="2" charset="-122"/>
              </a:rPr>
              <a:t>——</a:t>
            </a:r>
            <a:endParaRPr lang="en-US" altLang="zh-CN" sz="2800" b="1">
              <a:latin typeface="Arial" panose="020B0604020202020204" pitchFamily="34" charset="0"/>
              <a:ea typeface="黑体" panose="02010609060101010101" pitchFamily="2" charset="-122"/>
            </a:endParaRPr>
          </a:p>
        </p:txBody>
      </p:sp>
      <p:sp>
        <p:nvSpPr>
          <p:cNvPr id="50183" name="文本框 24583"/>
          <p:cNvSpPr txBox="1"/>
          <p:nvPr/>
        </p:nvSpPr>
        <p:spPr>
          <a:xfrm>
            <a:off x="517525" y="3375025"/>
            <a:ext cx="184150" cy="366713"/>
          </a:xfrm>
          <a:prstGeom prst="rect">
            <a:avLst/>
          </a:prstGeom>
          <a:noFill/>
          <a:ln w="9525">
            <a:noFill/>
          </a:ln>
        </p:spPr>
        <p:txBody>
          <a:bodyPr wrap="none" lIns="91434" tIns="45717" rIns="91434" bIns="45717" anchor="t">
            <a:spAutoFit/>
          </a:bodyPr>
          <a:p>
            <a:pPr lvl="0" indent="0" algn="ctr">
              <a:spcBef>
                <a:spcPct val="50000"/>
              </a:spcBef>
            </a:pPr>
            <a:endParaRPr lang="zh-CN" altLang="en-US" b="1">
              <a:latin typeface="Arial" panose="020B0604020202020204" pitchFamily="34" charset="0"/>
              <a:ea typeface="黑体" panose="02010609060101010101" pitchFamily="2" charset="-122"/>
            </a:endParaRPr>
          </a:p>
        </p:txBody>
      </p:sp>
      <p:sp>
        <p:nvSpPr>
          <p:cNvPr id="24585" name="文本框 24584"/>
          <p:cNvSpPr txBox="1"/>
          <p:nvPr/>
        </p:nvSpPr>
        <p:spPr>
          <a:xfrm>
            <a:off x="611188" y="2349500"/>
            <a:ext cx="2325687" cy="519113"/>
          </a:xfrm>
          <a:prstGeom prst="rect">
            <a:avLst/>
          </a:prstGeom>
          <a:noFill/>
          <a:ln w="9525">
            <a:noFill/>
          </a:ln>
        </p:spPr>
        <p:txBody>
          <a:bodyPr wrap="none" lIns="91434" tIns="45717" rIns="91434" bIns="45717" anchor="t">
            <a:spAutoFit/>
          </a:bodyPr>
          <a:p>
            <a:pPr lvl="0" indent="0" algn="ctr">
              <a:spcBef>
                <a:spcPct val="50000"/>
              </a:spcBef>
            </a:pPr>
            <a:r>
              <a:rPr lang="zh-CN" altLang="en-US" sz="2800" b="1">
                <a:solidFill>
                  <a:srgbClr val="FF0000"/>
                </a:solidFill>
                <a:latin typeface="Arial" panose="020B0604020202020204" pitchFamily="34" charset="0"/>
                <a:ea typeface="黑体" panose="02010609060101010101" pitchFamily="2" charset="-122"/>
              </a:rPr>
              <a:t>现代化史观</a:t>
            </a:r>
            <a:r>
              <a:rPr lang="en-US" altLang="zh-CN" sz="2800" b="1">
                <a:latin typeface="Arial" panose="020B0604020202020204" pitchFamily="34" charset="0"/>
                <a:ea typeface="黑体" panose="02010609060101010101" pitchFamily="2" charset="-122"/>
              </a:rPr>
              <a:t>—</a:t>
            </a:r>
            <a:endParaRPr lang="en-US" altLang="zh-CN" sz="2800" b="1">
              <a:latin typeface="Arial" panose="020B0604020202020204" pitchFamily="34" charset="0"/>
              <a:ea typeface="黑体" panose="02010609060101010101" pitchFamily="2" charset="-122"/>
            </a:endParaRPr>
          </a:p>
        </p:txBody>
      </p:sp>
      <p:sp>
        <p:nvSpPr>
          <p:cNvPr id="24586" name="文本框 24585"/>
          <p:cNvSpPr txBox="1"/>
          <p:nvPr/>
        </p:nvSpPr>
        <p:spPr>
          <a:xfrm>
            <a:off x="609600" y="3284538"/>
            <a:ext cx="2324100" cy="519112"/>
          </a:xfrm>
          <a:prstGeom prst="rect">
            <a:avLst/>
          </a:prstGeom>
          <a:noFill/>
          <a:ln w="9525">
            <a:noFill/>
          </a:ln>
        </p:spPr>
        <p:txBody>
          <a:bodyPr wrap="none" lIns="91434" tIns="45717" rIns="91434" bIns="45717" anchor="t">
            <a:spAutoFit/>
          </a:bodyPr>
          <a:p>
            <a:pPr lvl="0" indent="0" algn="ctr">
              <a:spcBef>
                <a:spcPct val="50000"/>
              </a:spcBef>
            </a:pPr>
            <a:r>
              <a:rPr lang="zh-CN" altLang="en-US" sz="2800" b="1">
                <a:solidFill>
                  <a:srgbClr val="FF0000"/>
                </a:solidFill>
                <a:latin typeface="Arial" panose="020B0604020202020204" pitchFamily="34" charset="0"/>
                <a:ea typeface="黑体" panose="02010609060101010101" pitchFamily="2" charset="-122"/>
              </a:rPr>
              <a:t>全球史观</a:t>
            </a:r>
            <a:r>
              <a:rPr lang="en-US" altLang="zh-CN" sz="2800" b="1">
                <a:latin typeface="Arial" panose="020B0604020202020204" pitchFamily="34" charset="0"/>
                <a:ea typeface="黑体" panose="02010609060101010101" pitchFamily="2" charset="-122"/>
              </a:rPr>
              <a:t>——</a:t>
            </a:r>
            <a:endParaRPr lang="en-US" altLang="zh-CN" sz="2800" b="1">
              <a:latin typeface="Arial" panose="020B0604020202020204" pitchFamily="34" charset="0"/>
              <a:ea typeface="黑体" panose="02010609060101010101" pitchFamily="2" charset="-122"/>
            </a:endParaRPr>
          </a:p>
        </p:txBody>
      </p:sp>
      <p:sp>
        <p:nvSpPr>
          <p:cNvPr id="24587" name="矩形 24586"/>
          <p:cNvSpPr/>
          <p:nvPr/>
        </p:nvSpPr>
        <p:spPr>
          <a:xfrm>
            <a:off x="684213" y="4076700"/>
            <a:ext cx="2324100" cy="519113"/>
          </a:xfrm>
          <a:prstGeom prst="rect">
            <a:avLst/>
          </a:prstGeom>
          <a:noFill/>
          <a:ln w="9525">
            <a:noFill/>
          </a:ln>
        </p:spPr>
        <p:txBody>
          <a:bodyPr wrap="none" lIns="91434" tIns="45717" rIns="91434" bIns="45717" anchor="t">
            <a:spAutoFit/>
          </a:bodyPr>
          <a:p>
            <a:pPr lvl="0" indent="0" algn="ctr" eaLnBrk="0" hangingPunct="0"/>
            <a:r>
              <a:rPr lang="zh-CN" altLang="en-US" sz="2800" b="1">
                <a:solidFill>
                  <a:srgbClr val="FF0000"/>
                </a:solidFill>
                <a:latin typeface="Arial" panose="020B0604020202020204" pitchFamily="34" charset="0"/>
                <a:ea typeface="黑体" panose="02010609060101010101" pitchFamily="2" charset="-122"/>
              </a:rPr>
              <a:t>文明史观</a:t>
            </a:r>
            <a:r>
              <a:rPr lang="en-US" altLang="zh-CN" sz="2800" b="1">
                <a:latin typeface="Arial" panose="020B0604020202020204" pitchFamily="34" charset="0"/>
                <a:ea typeface="黑体" panose="02010609060101010101" pitchFamily="2" charset="-122"/>
              </a:rPr>
              <a:t>——</a:t>
            </a:r>
            <a:endParaRPr lang="en-US" altLang="zh-CN" sz="2800" b="1">
              <a:latin typeface="Arial" panose="020B0604020202020204" pitchFamily="34" charset="0"/>
              <a:ea typeface="黑体" panose="02010609060101010101" pitchFamily="2" charset="-122"/>
            </a:endParaRPr>
          </a:p>
        </p:txBody>
      </p:sp>
      <p:sp>
        <p:nvSpPr>
          <p:cNvPr id="24588" name="文本框 24587"/>
          <p:cNvSpPr txBox="1"/>
          <p:nvPr/>
        </p:nvSpPr>
        <p:spPr>
          <a:xfrm>
            <a:off x="2916238" y="5373688"/>
            <a:ext cx="6048375" cy="1016000"/>
          </a:xfrm>
          <a:prstGeom prst="rect">
            <a:avLst/>
          </a:prstGeom>
          <a:noFill/>
          <a:ln w="9525" cap="flat" cmpd="sng">
            <a:solidFill>
              <a:srgbClr val="FF0000"/>
            </a:solidFill>
            <a:prstDash val="solid"/>
            <a:miter/>
            <a:headEnd type="none" w="med" len="med"/>
            <a:tailEnd type="none" w="med" len="med"/>
          </a:ln>
        </p:spPr>
        <p:txBody>
          <a:bodyPr lIns="91434" tIns="45717" rIns="91434" bIns="45717">
            <a:spAutoFit/>
          </a:bodyPr>
          <a:p>
            <a:pPr lvl="0" fontAlgn="base">
              <a:spcBef>
                <a:spcPct val="50000"/>
              </a:spcBef>
            </a:pPr>
            <a:r>
              <a:rPr lang="en-US" altLang="zh-CN" sz="2000" b="1" strike="noStrike" noProof="1">
                <a:effectLst>
                  <a:outerShdw blurRad="38100" dist="38100" dir="2700000">
                    <a:srgbClr val="C0C0C0"/>
                  </a:outerShdw>
                </a:effectLst>
                <a:latin typeface="Arial" panose="020B0604020202020204" pitchFamily="34" charset="0"/>
                <a:ea typeface="黑体" panose="02010609060101010101" pitchFamily="2" charset="-122"/>
                <a:cs typeface="+mn-ea"/>
              </a:rPr>
              <a:t>E.</a:t>
            </a:r>
            <a:r>
              <a:rPr lang="zh-CN" altLang="en-US" sz="2000" b="1" strike="noStrike" noProof="1">
                <a:effectLst>
                  <a:outerShdw blurRad="38100" dist="38100" dir="2700000">
                    <a:srgbClr val="C0C0C0"/>
                  </a:outerShdw>
                </a:effectLst>
                <a:latin typeface="Arial" panose="020B0604020202020204" pitchFamily="34" charset="0"/>
                <a:ea typeface="黑体" panose="02010609060101010101" pitchFamily="2" charset="-122"/>
                <a:cs typeface="+mn-ea"/>
              </a:rPr>
              <a:t>它是传统农业文明与近代工业文明最早交汇的地方，在思想观念、礼仪交往、生活习俗等方面都发生了重大变化，产生出相应的社会问题。</a:t>
            </a:r>
            <a:endParaRPr lang="zh-CN" altLang="en-US" sz="2000" b="1" strike="noStrike" noProof="1">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24589" name="矩形 24588"/>
          <p:cNvSpPr/>
          <p:nvPr/>
        </p:nvSpPr>
        <p:spPr>
          <a:xfrm>
            <a:off x="611188" y="5516563"/>
            <a:ext cx="2324100" cy="519113"/>
          </a:xfrm>
          <a:prstGeom prst="rect">
            <a:avLst/>
          </a:prstGeom>
          <a:noFill/>
          <a:ln w="9525">
            <a:noFill/>
          </a:ln>
        </p:spPr>
        <p:txBody>
          <a:bodyPr wrap="none" lIns="91434" tIns="45717" rIns="91434" bIns="45717" anchor="t">
            <a:spAutoFit/>
          </a:bodyPr>
          <a:p>
            <a:pPr lvl="0" fontAlgn="base"/>
            <a:r>
              <a:rPr lang="zh-CN" altLang="en-US" sz="2800" b="1" strike="noStrike" noProof="1">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cs typeface="+mn-ea"/>
              </a:rPr>
              <a:t>社会史观</a:t>
            </a:r>
            <a:r>
              <a:rPr lang="en-US" altLang="zh-CN" sz="2800" b="1" strike="noStrike" noProof="1">
                <a:effectLst>
                  <a:outerShdw blurRad="38100" dist="38100" dir="2700000">
                    <a:srgbClr val="C0C0C0"/>
                  </a:outerShdw>
                </a:effectLst>
                <a:latin typeface="Arial" panose="020B0604020202020204" pitchFamily="34" charset="0"/>
                <a:ea typeface="黑体" panose="02010609060101010101" pitchFamily="2" charset="-122"/>
                <a:cs typeface="+mn-ea"/>
              </a:rPr>
              <a:t>——</a:t>
            </a:r>
            <a:endParaRPr lang="en-US" altLang="zh-CN" sz="2800" b="1" strike="noStrike" noProof="1">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50189" name="文本框 1"/>
          <p:cNvSpPr txBox="1"/>
          <p:nvPr/>
        </p:nvSpPr>
        <p:spPr>
          <a:xfrm>
            <a:off x="893763" y="679450"/>
            <a:ext cx="7075487" cy="517525"/>
          </a:xfrm>
          <a:prstGeom prst="rect">
            <a:avLst/>
          </a:prstGeom>
          <a:noFill/>
          <a:ln w="9525">
            <a:noFill/>
          </a:ln>
        </p:spPr>
        <p:txBody>
          <a:bodyPr wrap="none" anchor="t">
            <a:spAutoFit/>
          </a:bodyPr>
          <a:p>
            <a:pPr lvl="0" indent="0">
              <a:spcBef>
                <a:spcPct val="50000"/>
              </a:spcBef>
            </a:pPr>
            <a:r>
              <a:rPr lang="zh-CN" altLang="en-US" sz="2800" b="1">
                <a:solidFill>
                  <a:srgbClr val="000000"/>
                </a:solidFill>
                <a:latin typeface="Arial" panose="020B0604020202020204" pitchFamily="34" charset="0"/>
                <a:ea typeface="宋体" panose="02010600030101010101" pitchFamily="2" charset="-122"/>
              </a:rPr>
              <a:t> </a:t>
            </a:r>
            <a:r>
              <a:rPr lang="en-US" altLang="zh-CN" sz="2800" b="1">
                <a:solidFill>
                  <a:srgbClr val="0000FF"/>
                </a:solidFill>
                <a:latin typeface="黑体" panose="02010609060101010101" pitchFamily="2" charset="-122"/>
                <a:ea typeface="黑体" panose="02010609060101010101" pitchFamily="2" charset="-122"/>
              </a:rPr>
              <a:t>1.</a:t>
            </a:r>
            <a:r>
              <a:rPr lang="zh-CN" altLang="en-US" sz="2800" b="1">
                <a:solidFill>
                  <a:srgbClr val="0000FF"/>
                </a:solidFill>
                <a:latin typeface="黑体" panose="02010609060101010101" pitchFamily="2" charset="-122"/>
                <a:ea typeface="黑体" panose="02010609060101010101" pitchFamily="2" charset="-122"/>
              </a:rPr>
              <a:t>用多元史观解读近代史上的通商口岸问题</a:t>
            </a:r>
            <a:endParaRPr lang="zh-CN" altLang="en-US">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blinds(horizontal)">
                                      <p:cBhvr>
                                        <p:cTn id="7" dur="500"/>
                                        <p:tgtEl>
                                          <p:spTgt spid="245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585"/>
                                        </p:tgtEl>
                                        <p:attrNameLst>
                                          <p:attrName>style.visibility</p:attrName>
                                        </p:attrNameLst>
                                      </p:cBhvr>
                                      <p:to>
                                        <p:strVal val="visible"/>
                                      </p:to>
                                    </p:set>
                                    <p:animEffect transition="in" filter="blinds(horizontal)">
                                      <p:cBhvr>
                                        <p:cTn id="12" dur="500"/>
                                        <p:tgtEl>
                                          <p:spTgt spid="2458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586"/>
                                        </p:tgtEl>
                                        <p:attrNameLst>
                                          <p:attrName>style.visibility</p:attrName>
                                        </p:attrNameLst>
                                      </p:cBhvr>
                                      <p:to>
                                        <p:strVal val="visible"/>
                                      </p:to>
                                    </p:set>
                                    <p:animEffect transition="in" filter="blinds(horizontal)">
                                      <p:cBhvr>
                                        <p:cTn id="17" dur="500"/>
                                        <p:tgtEl>
                                          <p:spTgt spid="2458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587"/>
                                        </p:tgtEl>
                                        <p:attrNameLst>
                                          <p:attrName>style.visibility</p:attrName>
                                        </p:attrNameLst>
                                      </p:cBhvr>
                                      <p:to>
                                        <p:strVal val="visible"/>
                                      </p:to>
                                    </p:set>
                                    <p:animEffect transition="in" filter="blinds(horizontal)">
                                      <p:cBhvr>
                                        <p:cTn id="22" dur="500"/>
                                        <p:tgtEl>
                                          <p:spTgt spid="2458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589"/>
                                        </p:tgtEl>
                                        <p:attrNameLst>
                                          <p:attrName>style.visibility</p:attrName>
                                        </p:attrNameLst>
                                      </p:cBhvr>
                                      <p:to>
                                        <p:strVal val="visible"/>
                                      </p:to>
                                    </p:set>
                                    <p:animEffect transition="in" filter="blinds(horizontal)">
                                      <p:cBhvr>
                                        <p:cTn id="27" dur="500"/>
                                        <p:tgtEl>
                                          <p:spTgt spid="24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585" grpId="0"/>
      <p:bldP spid="24586" grpId="0"/>
      <p:bldP spid="24587" grpId="0"/>
      <p:bldP spid="2458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矩形 25601"/>
          <p:cNvSpPr/>
          <p:nvPr/>
        </p:nvSpPr>
        <p:spPr>
          <a:xfrm>
            <a:off x="1979613" y="690563"/>
            <a:ext cx="6924675" cy="577850"/>
          </a:xfrm>
          <a:prstGeom prst="rect">
            <a:avLst/>
          </a:prstGeom>
          <a:noFill/>
          <a:ln w="9525">
            <a:noFill/>
          </a:ln>
        </p:spPr>
        <p:txBody>
          <a:bodyPr wrap="square" lIns="91434" tIns="45717" rIns="91434" bIns="45717" anchor="ctr">
            <a:spAutoFit/>
          </a:bodyPr>
          <a:p>
            <a:pPr lvl="0" indent="0"/>
            <a:r>
              <a:rPr lang="en-US" altLang="zh-CN" sz="3200" b="1">
                <a:solidFill>
                  <a:srgbClr val="0000FF"/>
                </a:solidFill>
                <a:latin typeface="Arial" panose="020B0604020202020204" pitchFamily="34" charset="0"/>
                <a:ea typeface="黑体" panose="02010609060101010101" pitchFamily="2" charset="-122"/>
              </a:rPr>
              <a:t>2.</a:t>
            </a:r>
            <a:r>
              <a:rPr lang="zh-CN" altLang="en-US" sz="3200" b="1">
                <a:solidFill>
                  <a:srgbClr val="0000FF"/>
                </a:solidFill>
                <a:latin typeface="Arial" panose="020B0604020202020204" pitchFamily="34" charset="0"/>
                <a:ea typeface="黑体" panose="02010609060101010101" pitchFamily="2" charset="-122"/>
              </a:rPr>
              <a:t>运用多元史观分析鸦片战争的影响</a:t>
            </a:r>
            <a:endParaRPr lang="zh-CN" altLang="en-US" sz="3200" b="1">
              <a:solidFill>
                <a:srgbClr val="0000FF"/>
              </a:solidFill>
              <a:latin typeface="Arial" panose="020B0604020202020204" pitchFamily="34" charset="0"/>
              <a:ea typeface="黑体" panose="02010609060101010101" pitchFamily="2" charset="-122"/>
            </a:endParaRPr>
          </a:p>
        </p:txBody>
      </p:sp>
      <p:sp>
        <p:nvSpPr>
          <p:cNvPr id="51202" name="文本框 25602"/>
          <p:cNvSpPr txBox="1"/>
          <p:nvPr/>
        </p:nvSpPr>
        <p:spPr>
          <a:xfrm>
            <a:off x="0" y="1412875"/>
            <a:ext cx="8686800" cy="952500"/>
          </a:xfrm>
          <a:prstGeom prst="rect">
            <a:avLst/>
          </a:prstGeom>
          <a:noFill/>
          <a:ln w="9525">
            <a:noFill/>
          </a:ln>
        </p:spPr>
        <p:txBody>
          <a:bodyPr lIns="91434" tIns="45717" rIns="91434" bIns="45717" anchor="t">
            <a:spAutoFit/>
          </a:bodyPr>
          <a:p>
            <a:pPr lvl="0" indent="0">
              <a:lnSpc>
                <a:spcPct val="115000"/>
              </a:lnSpc>
              <a:spcBef>
                <a:spcPct val="5000"/>
              </a:spcBef>
            </a:pPr>
            <a:r>
              <a:rPr lang="en-US" altLang="zh-CN" sz="2400" b="1">
                <a:latin typeface="楷体_GB2312" pitchFamily="1" charset="-122"/>
                <a:ea typeface="楷体_GB2312" pitchFamily="1" charset="-122"/>
              </a:rPr>
              <a:t>          </a:t>
            </a:r>
            <a:endParaRPr lang="en-US" altLang="zh-CN" sz="2400" b="1">
              <a:latin typeface="楷体_GB2312" pitchFamily="1" charset="-122"/>
              <a:ea typeface="楷体_GB2312" pitchFamily="1" charset="-122"/>
            </a:endParaRPr>
          </a:p>
          <a:p>
            <a:pPr lvl="0" indent="0" algn="just">
              <a:lnSpc>
                <a:spcPct val="115000"/>
              </a:lnSpc>
              <a:spcBef>
                <a:spcPct val="5000"/>
              </a:spcBef>
            </a:pPr>
            <a:r>
              <a:rPr lang="en-US" altLang="zh-CN" sz="2400" b="1">
                <a:latin typeface="楷体_GB2312" pitchFamily="1" charset="-122"/>
                <a:ea typeface="楷体_GB2312" pitchFamily="1" charset="-122"/>
              </a:rPr>
              <a:t>                 </a:t>
            </a:r>
            <a:endParaRPr lang="en-US" altLang="zh-CN" sz="2400" b="1">
              <a:latin typeface="Arial" panose="020B0604020202020204" pitchFamily="34" charset="0"/>
              <a:ea typeface="楷体_GB2312" pitchFamily="1" charset="-122"/>
            </a:endParaRPr>
          </a:p>
        </p:txBody>
      </p:sp>
      <p:sp>
        <p:nvSpPr>
          <p:cNvPr id="51203" name="文本框 25603"/>
          <p:cNvSpPr txBox="1"/>
          <p:nvPr/>
        </p:nvSpPr>
        <p:spPr>
          <a:xfrm>
            <a:off x="4267200" y="3141663"/>
            <a:ext cx="4876800" cy="733425"/>
          </a:xfrm>
          <a:prstGeom prst="rect">
            <a:avLst/>
          </a:prstGeom>
          <a:noFill/>
          <a:ln w="9525" cap="flat" cmpd="sng">
            <a:solidFill>
              <a:srgbClr val="FF0000"/>
            </a:solidFill>
            <a:prstDash val="solid"/>
            <a:miter/>
            <a:headEnd type="none" w="med" len="med"/>
            <a:tailEnd type="none" w="med" len="med"/>
          </a:ln>
        </p:spPr>
        <p:txBody>
          <a:bodyPr lIns="91434" tIns="45717" rIns="91434" bIns="45717" anchor="t">
            <a:spAutoFit/>
          </a:bodyPr>
          <a:p>
            <a:pPr lvl="0" indent="0">
              <a:lnSpc>
                <a:spcPct val="115000"/>
              </a:lnSpc>
              <a:spcBef>
                <a:spcPct val="5000"/>
              </a:spcBef>
            </a:pPr>
            <a:r>
              <a:rPr lang="en-US" altLang="zh-CN" b="1">
                <a:latin typeface="Arial" panose="020B0604020202020204" pitchFamily="34" charset="0"/>
                <a:ea typeface="黑体" panose="02010609060101010101" pitchFamily="2" charset="-122"/>
              </a:rPr>
              <a:t>B.</a:t>
            </a:r>
            <a:r>
              <a:rPr lang="zh-CN" altLang="en-US" b="1">
                <a:latin typeface="Arial" panose="020B0604020202020204" pitchFamily="34" charset="0"/>
                <a:ea typeface="黑体" panose="02010609060101010101" pitchFamily="2" charset="-122"/>
              </a:rPr>
              <a:t>鸦片战争是中国半殖民地半封建社会的开始，是旧民主主义革命的开端。</a:t>
            </a:r>
            <a:endParaRPr lang="zh-CN" altLang="en-US" b="1">
              <a:latin typeface="Arial" panose="020B0604020202020204" pitchFamily="34" charset="0"/>
              <a:ea typeface="黑体" panose="02010609060101010101" pitchFamily="2" charset="-122"/>
            </a:endParaRPr>
          </a:p>
        </p:txBody>
      </p:sp>
      <p:sp>
        <p:nvSpPr>
          <p:cNvPr id="51204" name="文本框 25604"/>
          <p:cNvSpPr txBox="1"/>
          <p:nvPr/>
        </p:nvSpPr>
        <p:spPr>
          <a:xfrm>
            <a:off x="4267200" y="1268413"/>
            <a:ext cx="4876800" cy="1681162"/>
          </a:xfrm>
          <a:prstGeom prst="rect">
            <a:avLst/>
          </a:prstGeom>
          <a:noFill/>
          <a:ln w="9525" cap="flat" cmpd="sng">
            <a:solidFill>
              <a:srgbClr val="FF0000"/>
            </a:solidFill>
            <a:prstDash val="solid"/>
            <a:miter/>
            <a:headEnd type="none" w="med" len="med"/>
            <a:tailEnd type="none" w="med" len="med"/>
          </a:ln>
        </p:spPr>
        <p:txBody>
          <a:bodyPr lIns="91434" tIns="45717" rIns="91434" bIns="45717" anchor="t">
            <a:spAutoFit/>
          </a:bodyPr>
          <a:p>
            <a:pPr lvl="0" indent="0">
              <a:lnSpc>
                <a:spcPct val="115000"/>
              </a:lnSpc>
              <a:spcBef>
                <a:spcPct val="5000"/>
              </a:spcBef>
            </a:pPr>
            <a:r>
              <a:rPr lang="en-US" altLang="zh-CN" b="1">
                <a:latin typeface="Arial" panose="020B0604020202020204" pitchFamily="34" charset="0"/>
                <a:ea typeface="黑体" panose="02010609060101010101" pitchFamily="2" charset="-122"/>
              </a:rPr>
              <a:t>A.</a:t>
            </a:r>
            <a:r>
              <a:rPr lang="zh-CN" altLang="en-US" b="1">
                <a:latin typeface="Arial" panose="020B0604020202020204" pitchFamily="34" charset="0"/>
                <a:ea typeface="黑体" panose="02010609060101010101" pitchFamily="2" charset="-122"/>
              </a:rPr>
              <a:t>鸦片战争后，中国被迫对外开放，自给自足的自然经济逐渐解体；鸦片战争后，西方先进生产方式和思想观念传入，冲击了中国的旧制度、旧观念，客观上有利于民族资本主义的产生发展和中国社会的近代化进程。</a:t>
            </a:r>
            <a:endParaRPr lang="zh-CN" altLang="en-US" b="1">
              <a:latin typeface="Arial" panose="020B0604020202020204" pitchFamily="34" charset="0"/>
              <a:ea typeface="黑体" panose="02010609060101010101" pitchFamily="2" charset="-122"/>
            </a:endParaRPr>
          </a:p>
        </p:txBody>
      </p:sp>
      <p:sp>
        <p:nvSpPr>
          <p:cNvPr id="51205" name="文本框 25605"/>
          <p:cNvSpPr txBox="1"/>
          <p:nvPr/>
        </p:nvSpPr>
        <p:spPr>
          <a:xfrm>
            <a:off x="4267200" y="5013325"/>
            <a:ext cx="4876800" cy="733425"/>
          </a:xfrm>
          <a:prstGeom prst="rect">
            <a:avLst/>
          </a:prstGeom>
          <a:noFill/>
          <a:ln w="9525" cap="flat" cmpd="sng">
            <a:solidFill>
              <a:srgbClr val="FF0000"/>
            </a:solidFill>
            <a:prstDash val="solid"/>
            <a:miter/>
            <a:headEnd type="none" w="med" len="med"/>
            <a:tailEnd type="none" w="med" len="med"/>
          </a:ln>
        </p:spPr>
        <p:txBody>
          <a:bodyPr lIns="91434" tIns="45717" rIns="91434" bIns="45717" anchor="t">
            <a:spAutoFit/>
          </a:bodyPr>
          <a:p>
            <a:pPr lvl="0" indent="0">
              <a:lnSpc>
                <a:spcPct val="115000"/>
              </a:lnSpc>
              <a:spcBef>
                <a:spcPct val="5000"/>
              </a:spcBef>
            </a:pPr>
            <a:r>
              <a:rPr lang="en-US" altLang="zh-CN" b="1">
                <a:latin typeface="Arial" panose="020B0604020202020204" pitchFamily="34" charset="0"/>
                <a:ea typeface="黑体" panose="02010609060101010101" pitchFamily="2" charset="-122"/>
              </a:rPr>
              <a:t>D.</a:t>
            </a:r>
            <a:r>
              <a:rPr lang="zh-CN" altLang="en-US" b="1">
                <a:latin typeface="Arial" panose="020B0604020202020204" pitchFamily="34" charset="0"/>
                <a:ea typeface="黑体" panose="02010609060101010101" pitchFamily="2" charset="-122"/>
              </a:rPr>
              <a:t>鸦片战争后中国被纳入资本主义世界市场，被动地融入世界。</a:t>
            </a:r>
            <a:endParaRPr lang="zh-CN" altLang="en-US" b="1">
              <a:latin typeface="Arial" panose="020B0604020202020204" pitchFamily="34" charset="0"/>
              <a:ea typeface="黑体" panose="02010609060101010101" pitchFamily="2" charset="-122"/>
            </a:endParaRPr>
          </a:p>
        </p:txBody>
      </p:sp>
      <p:sp>
        <p:nvSpPr>
          <p:cNvPr id="51206" name="文本框 25606"/>
          <p:cNvSpPr txBox="1"/>
          <p:nvPr/>
        </p:nvSpPr>
        <p:spPr>
          <a:xfrm>
            <a:off x="4267200" y="4076700"/>
            <a:ext cx="4876800" cy="650875"/>
          </a:xfrm>
          <a:prstGeom prst="rect">
            <a:avLst/>
          </a:prstGeom>
          <a:noFill/>
          <a:ln w="9525" cap="flat" cmpd="sng">
            <a:solidFill>
              <a:srgbClr val="FF0000"/>
            </a:solidFill>
            <a:prstDash val="solid"/>
            <a:miter/>
            <a:headEnd type="none" w="med" len="med"/>
            <a:tailEnd type="none" w="med" len="med"/>
          </a:ln>
        </p:spPr>
        <p:txBody>
          <a:bodyPr lIns="91434" tIns="45717" rIns="91434" bIns="45717" anchor="t">
            <a:spAutoFit/>
          </a:bodyPr>
          <a:p>
            <a:pPr lvl="0" indent="0" algn="ctr">
              <a:spcBef>
                <a:spcPct val="50000"/>
              </a:spcBef>
            </a:pPr>
            <a:r>
              <a:rPr lang="en-US" altLang="zh-CN" b="1">
                <a:latin typeface="Arial" panose="020B0604020202020204" pitchFamily="34" charset="0"/>
                <a:ea typeface="黑体" panose="02010609060101010101" pitchFamily="2" charset="-122"/>
              </a:rPr>
              <a:t>C.</a:t>
            </a:r>
            <a:r>
              <a:rPr lang="zh-CN" altLang="en-US" b="1">
                <a:latin typeface="Arial" panose="020B0604020202020204" pitchFamily="34" charset="0"/>
                <a:ea typeface="黑体" panose="02010609060101010101" pitchFamily="2" charset="-122"/>
              </a:rPr>
              <a:t>鸦片战争是两种文明的激烈交锋。农业文明落后于世界潮流，无力抵御工业文明的侵略</a:t>
            </a:r>
            <a:r>
              <a:rPr lang="zh-CN" altLang="en-US" b="1">
                <a:latin typeface="Arial" panose="020B0604020202020204" pitchFamily="34" charset="0"/>
                <a:ea typeface="宋体" panose="02010600030101010101" pitchFamily="2" charset="-122"/>
              </a:rPr>
              <a:t>。</a:t>
            </a:r>
            <a:endParaRPr lang="zh-CN" altLang="en-US" b="1">
              <a:latin typeface="Arial" panose="020B0604020202020204" pitchFamily="34" charset="0"/>
              <a:ea typeface="宋体" panose="02010600030101010101" pitchFamily="2" charset="-122"/>
            </a:endParaRPr>
          </a:p>
        </p:txBody>
      </p:sp>
      <p:sp>
        <p:nvSpPr>
          <p:cNvPr id="51207" name="文本框 25607"/>
          <p:cNvSpPr txBox="1"/>
          <p:nvPr/>
        </p:nvSpPr>
        <p:spPr>
          <a:xfrm>
            <a:off x="4267200" y="5949950"/>
            <a:ext cx="4876800" cy="733425"/>
          </a:xfrm>
          <a:prstGeom prst="rect">
            <a:avLst/>
          </a:prstGeom>
          <a:noFill/>
          <a:ln w="9525" cap="flat" cmpd="sng">
            <a:solidFill>
              <a:srgbClr val="FF0000"/>
            </a:solidFill>
            <a:prstDash val="solid"/>
            <a:miter/>
            <a:headEnd type="none" w="med" len="med"/>
            <a:tailEnd type="none" w="med" len="med"/>
          </a:ln>
        </p:spPr>
        <p:txBody>
          <a:bodyPr lIns="91434" tIns="45717" rIns="91434" bIns="45717" anchor="t">
            <a:spAutoFit/>
          </a:bodyPr>
          <a:p>
            <a:pPr lvl="0" indent="0" algn="just">
              <a:lnSpc>
                <a:spcPct val="115000"/>
              </a:lnSpc>
              <a:spcBef>
                <a:spcPct val="5000"/>
              </a:spcBef>
            </a:pPr>
            <a:r>
              <a:rPr lang="en-US" altLang="zh-CN" b="1">
                <a:latin typeface="Arial" panose="020B0604020202020204" pitchFamily="34" charset="0"/>
                <a:ea typeface="黑体" panose="02010609060101010101" pitchFamily="2" charset="-122"/>
              </a:rPr>
              <a:t>E.</a:t>
            </a:r>
            <a:r>
              <a:rPr lang="zh-CN" altLang="en-US" b="1">
                <a:latin typeface="Arial" panose="020B0604020202020204" pitchFamily="34" charset="0"/>
                <a:ea typeface="黑体" panose="02010609060101010101" pitchFamily="2" charset="-122"/>
              </a:rPr>
              <a:t>鸦片战争后中国人的衣食住行等物质生活、大众传媒与社会习俗发生重大变化</a:t>
            </a:r>
            <a:endParaRPr lang="zh-CN" altLang="en-US" b="1">
              <a:latin typeface="Arial" panose="020B0604020202020204" pitchFamily="34" charset="0"/>
              <a:ea typeface="黑体" panose="02010609060101010101" pitchFamily="2" charset="-122"/>
            </a:endParaRPr>
          </a:p>
        </p:txBody>
      </p:sp>
      <p:sp>
        <p:nvSpPr>
          <p:cNvPr id="25609" name="直接连接符 25608"/>
          <p:cNvSpPr/>
          <p:nvPr/>
        </p:nvSpPr>
        <p:spPr>
          <a:xfrm>
            <a:off x="1979613" y="2060575"/>
            <a:ext cx="2252662" cy="2278063"/>
          </a:xfrm>
          <a:prstGeom prst="line">
            <a:avLst/>
          </a:prstGeom>
          <a:ln w="76200" cap="flat" cmpd="sng">
            <a:solidFill>
              <a:srgbClr val="FF0000"/>
            </a:solidFill>
            <a:prstDash val="solid"/>
            <a:round/>
            <a:headEnd type="none" w="med" len="med"/>
            <a:tailEnd type="none" w="med" len="med"/>
          </a:ln>
        </p:spPr>
      </p:sp>
      <p:sp>
        <p:nvSpPr>
          <p:cNvPr id="51209" name="矩形 25609"/>
          <p:cNvSpPr/>
          <p:nvPr/>
        </p:nvSpPr>
        <p:spPr>
          <a:xfrm>
            <a:off x="468313" y="1700213"/>
            <a:ext cx="1412875" cy="466725"/>
          </a:xfrm>
          <a:prstGeom prst="rect">
            <a:avLst/>
          </a:prstGeom>
          <a:noFill/>
          <a:ln w="9525" cap="flat" cmpd="sng">
            <a:solidFill>
              <a:srgbClr val="3333FF"/>
            </a:solidFill>
            <a:prstDash val="solid"/>
            <a:miter/>
            <a:headEnd type="none" w="med" len="med"/>
            <a:tailEnd type="none" w="med" len="med"/>
          </a:ln>
        </p:spPr>
        <p:txBody>
          <a:bodyPr wrap="none" lIns="91434" tIns="45717" rIns="91434" bIns="45717" anchor="t">
            <a:spAutoFit/>
          </a:bodyPr>
          <a:p>
            <a:pPr lvl="0" indent="0" algn="ctr"/>
            <a:r>
              <a:rPr lang="zh-CN" altLang="en-US" sz="2400" b="1">
                <a:solidFill>
                  <a:srgbClr val="FF0000"/>
                </a:solidFill>
                <a:latin typeface="Arial" panose="020B0604020202020204" pitchFamily="34" charset="0"/>
                <a:ea typeface="华文中宋" pitchFamily="2" charset="-122"/>
              </a:rPr>
              <a:t>文明史观</a:t>
            </a:r>
            <a:endParaRPr lang="zh-CN" altLang="en-US" sz="2400" b="1">
              <a:solidFill>
                <a:srgbClr val="FF0000"/>
              </a:solidFill>
              <a:latin typeface="Arial" panose="020B0604020202020204" pitchFamily="34" charset="0"/>
              <a:ea typeface="华文中宋" pitchFamily="2" charset="-122"/>
            </a:endParaRPr>
          </a:p>
        </p:txBody>
      </p:sp>
      <p:sp>
        <p:nvSpPr>
          <p:cNvPr id="51210" name="文本框 25610"/>
          <p:cNvSpPr txBox="1"/>
          <p:nvPr/>
        </p:nvSpPr>
        <p:spPr>
          <a:xfrm>
            <a:off x="468313" y="2781300"/>
            <a:ext cx="1600200" cy="466725"/>
          </a:xfrm>
          <a:prstGeom prst="rect">
            <a:avLst/>
          </a:prstGeom>
          <a:noFill/>
          <a:ln w="9525" cap="flat" cmpd="sng">
            <a:solidFill>
              <a:srgbClr val="3333FF"/>
            </a:solidFill>
            <a:prstDash val="solid"/>
            <a:miter/>
            <a:headEnd type="none" w="med" len="med"/>
            <a:tailEnd type="none" w="med" len="med"/>
          </a:ln>
        </p:spPr>
        <p:txBody>
          <a:bodyPr lIns="91434" tIns="45717" rIns="91434" bIns="45717" anchor="t">
            <a:spAutoFit/>
          </a:bodyPr>
          <a:p>
            <a:pPr lvl="0" indent="0" algn="ctr">
              <a:spcBef>
                <a:spcPct val="50000"/>
              </a:spcBef>
            </a:pPr>
            <a:r>
              <a:rPr lang="zh-CN" altLang="en-US" sz="2400" b="1">
                <a:solidFill>
                  <a:srgbClr val="FF0000"/>
                </a:solidFill>
                <a:latin typeface="Arial" panose="020B0604020202020204" pitchFamily="34" charset="0"/>
                <a:ea typeface="华文中宋" pitchFamily="2" charset="-122"/>
              </a:rPr>
              <a:t>革命史观</a:t>
            </a:r>
            <a:endParaRPr lang="zh-CN" altLang="en-US" sz="2400" b="1">
              <a:solidFill>
                <a:srgbClr val="FF0000"/>
              </a:solidFill>
              <a:latin typeface="Arial" panose="020B0604020202020204" pitchFamily="34" charset="0"/>
              <a:ea typeface="华文中宋" pitchFamily="2" charset="-122"/>
            </a:endParaRPr>
          </a:p>
        </p:txBody>
      </p:sp>
      <p:sp>
        <p:nvSpPr>
          <p:cNvPr id="51211" name="矩形 25611"/>
          <p:cNvSpPr/>
          <p:nvPr/>
        </p:nvSpPr>
        <p:spPr>
          <a:xfrm>
            <a:off x="539750" y="4581525"/>
            <a:ext cx="1717675" cy="466725"/>
          </a:xfrm>
          <a:prstGeom prst="rect">
            <a:avLst/>
          </a:prstGeom>
          <a:noFill/>
          <a:ln w="9525" cap="flat" cmpd="sng">
            <a:solidFill>
              <a:srgbClr val="3333FF"/>
            </a:solidFill>
            <a:prstDash val="solid"/>
            <a:miter/>
            <a:headEnd type="none" w="med" len="med"/>
            <a:tailEnd type="none" w="med" len="med"/>
          </a:ln>
        </p:spPr>
        <p:txBody>
          <a:bodyPr wrap="none" lIns="91434" tIns="45717" rIns="91434" bIns="45717" anchor="t">
            <a:spAutoFit/>
          </a:bodyPr>
          <a:p>
            <a:pPr lvl="0" indent="0" algn="ctr">
              <a:spcBef>
                <a:spcPct val="50000"/>
              </a:spcBef>
            </a:pPr>
            <a:r>
              <a:rPr lang="zh-CN" altLang="en-US" sz="2400" b="1">
                <a:solidFill>
                  <a:srgbClr val="FF0000"/>
                </a:solidFill>
                <a:latin typeface="Arial" panose="020B0604020202020204" pitchFamily="34" charset="0"/>
                <a:ea typeface="华文中宋" pitchFamily="2" charset="-122"/>
              </a:rPr>
              <a:t>现代化史观</a:t>
            </a:r>
            <a:endParaRPr lang="zh-CN" altLang="en-US" sz="2400" b="1">
              <a:solidFill>
                <a:srgbClr val="FF0000"/>
              </a:solidFill>
              <a:latin typeface="Arial" panose="020B0604020202020204" pitchFamily="34" charset="0"/>
              <a:ea typeface="华文中宋" pitchFamily="2" charset="-122"/>
            </a:endParaRPr>
          </a:p>
        </p:txBody>
      </p:sp>
      <p:sp>
        <p:nvSpPr>
          <p:cNvPr id="51212" name="矩形 25612"/>
          <p:cNvSpPr/>
          <p:nvPr/>
        </p:nvSpPr>
        <p:spPr>
          <a:xfrm>
            <a:off x="468313" y="5805488"/>
            <a:ext cx="1412875" cy="466725"/>
          </a:xfrm>
          <a:prstGeom prst="rect">
            <a:avLst/>
          </a:prstGeom>
          <a:noFill/>
          <a:ln w="9525" cap="flat" cmpd="sng">
            <a:solidFill>
              <a:srgbClr val="3333FF"/>
            </a:solidFill>
            <a:prstDash val="solid"/>
            <a:miter/>
            <a:headEnd type="none" w="med" len="med"/>
            <a:tailEnd type="none" w="med" len="med"/>
          </a:ln>
        </p:spPr>
        <p:txBody>
          <a:bodyPr lIns="91434" tIns="45717" rIns="91434" bIns="45717" anchor="t">
            <a:spAutoFit/>
          </a:bodyPr>
          <a:p>
            <a:pPr lvl="0" indent="0" algn="ctr"/>
            <a:r>
              <a:rPr lang="zh-CN" altLang="en-US" sz="2400" b="1">
                <a:solidFill>
                  <a:srgbClr val="FF0000"/>
                </a:solidFill>
                <a:latin typeface="Arial" panose="020B0604020202020204" pitchFamily="34" charset="0"/>
                <a:ea typeface="华文中宋" pitchFamily="2" charset="-122"/>
              </a:rPr>
              <a:t>社会史观</a:t>
            </a:r>
            <a:endParaRPr lang="zh-CN" altLang="en-US" sz="2400" b="1">
              <a:solidFill>
                <a:srgbClr val="FF0000"/>
              </a:solidFill>
              <a:latin typeface="Arial" panose="020B0604020202020204" pitchFamily="34" charset="0"/>
              <a:ea typeface="华文中宋" pitchFamily="2" charset="-122"/>
            </a:endParaRPr>
          </a:p>
        </p:txBody>
      </p:sp>
      <p:sp>
        <p:nvSpPr>
          <p:cNvPr id="51213" name="文本框 25613"/>
          <p:cNvSpPr txBox="1"/>
          <p:nvPr/>
        </p:nvSpPr>
        <p:spPr>
          <a:xfrm>
            <a:off x="468313" y="3716338"/>
            <a:ext cx="1600200" cy="466725"/>
          </a:xfrm>
          <a:prstGeom prst="rect">
            <a:avLst/>
          </a:prstGeom>
          <a:noFill/>
          <a:ln w="9525" cap="flat" cmpd="sng">
            <a:solidFill>
              <a:srgbClr val="3333FF"/>
            </a:solidFill>
            <a:prstDash val="solid"/>
            <a:miter/>
            <a:headEnd type="none" w="med" len="med"/>
            <a:tailEnd type="none" w="med" len="med"/>
          </a:ln>
        </p:spPr>
        <p:txBody>
          <a:bodyPr lIns="91434" tIns="45717" rIns="91434" bIns="45717" anchor="t">
            <a:spAutoFit/>
          </a:bodyPr>
          <a:p>
            <a:pPr lvl="0" indent="0" algn="ctr">
              <a:spcBef>
                <a:spcPct val="50000"/>
              </a:spcBef>
            </a:pPr>
            <a:r>
              <a:rPr lang="zh-CN" altLang="en-US" sz="2400" b="1">
                <a:solidFill>
                  <a:srgbClr val="FF0000"/>
                </a:solidFill>
                <a:latin typeface="Arial" panose="020B0604020202020204" pitchFamily="34" charset="0"/>
                <a:ea typeface="华文中宋" pitchFamily="2" charset="-122"/>
              </a:rPr>
              <a:t>全球史观</a:t>
            </a:r>
            <a:endParaRPr lang="zh-CN" altLang="en-US" sz="2400" b="1">
              <a:solidFill>
                <a:srgbClr val="FF0000"/>
              </a:solidFill>
              <a:latin typeface="Arial" panose="020B0604020202020204" pitchFamily="34" charset="0"/>
              <a:ea typeface="华文中宋" pitchFamily="2" charset="-122"/>
            </a:endParaRPr>
          </a:p>
        </p:txBody>
      </p:sp>
      <p:sp>
        <p:nvSpPr>
          <p:cNvPr id="25615" name="直接连接符 25614"/>
          <p:cNvSpPr/>
          <p:nvPr/>
        </p:nvSpPr>
        <p:spPr>
          <a:xfrm flipV="1">
            <a:off x="2411413" y="1844675"/>
            <a:ext cx="1873250" cy="3024188"/>
          </a:xfrm>
          <a:prstGeom prst="line">
            <a:avLst/>
          </a:prstGeom>
          <a:ln w="76200" cap="flat" cmpd="sng">
            <a:solidFill>
              <a:srgbClr val="FF0000"/>
            </a:solidFill>
            <a:prstDash val="solid"/>
            <a:round/>
            <a:headEnd type="none" w="med" len="med"/>
            <a:tailEnd type="none" w="med" len="med"/>
          </a:ln>
        </p:spPr>
      </p:sp>
      <p:sp>
        <p:nvSpPr>
          <p:cNvPr id="25616" name="直接连接符 25615"/>
          <p:cNvSpPr/>
          <p:nvPr/>
        </p:nvSpPr>
        <p:spPr>
          <a:xfrm>
            <a:off x="2195513" y="3068638"/>
            <a:ext cx="2016125" cy="431800"/>
          </a:xfrm>
          <a:prstGeom prst="line">
            <a:avLst/>
          </a:prstGeom>
          <a:ln w="76200" cap="flat" cmpd="sng">
            <a:solidFill>
              <a:srgbClr val="FF0000"/>
            </a:solidFill>
            <a:prstDash val="solid"/>
            <a:round/>
            <a:headEnd type="none" w="med" len="med"/>
            <a:tailEnd type="none" w="med" len="med"/>
          </a:ln>
        </p:spPr>
      </p:sp>
      <p:sp>
        <p:nvSpPr>
          <p:cNvPr id="25617" name="直接连接符 25616"/>
          <p:cNvSpPr/>
          <p:nvPr/>
        </p:nvSpPr>
        <p:spPr>
          <a:xfrm>
            <a:off x="2124075" y="4005263"/>
            <a:ext cx="2160588" cy="1439862"/>
          </a:xfrm>
          <a:prstGeom prst="line">
            <a:avLst/>
          </a:prstGeom>
          <a:ln w="76200" cap="flat" cmpd="sng">
            <a:solidFill>
              <a:srgbClr val="FF0000"/>
            </a:solidFill>
            <a:prstDash val="solid"/>
            <a:round/>
            <a:headEnd type="none" w="med" len="med"/>
            <a:tailEnd type="none" w="med" len="med"/>
          </a:ln>
        </p:spPr>
      </p:sp>
      <p:sp>
        <p:nvSpPr>
          <p:cNvPr id="25618" name="直接连接符 25617"/>
          <p:cNvSpPr/>
          <p:nvPr/>
        </p:nvSpPr>
        <p:spPr>
          <a:xfrm>
            <a:off x="1908175" y="5876925"/>
            <a:ext cx="2303463" cy="576263"/>
          </a:xfrm>
          <a:prstGeom prst="line">
            <a:avLst/>
          </a:prstGeom>
          <a:ln w="76200" cap="flat" cmpd="sng">
            <a:solidFill>
              <a:srgbClr val="FF0000"/>
            </a:solidFill>
            <a:prstDash val="solid"/>
            <a:round/>
            <a:headEnd type="none" w="med" len="med"/>
            <a:tailEnd type="none" w="med" len="med"/>
          </a:ln>
        </p:spPr>
      </p:sp>
      <p:sp>
        <p:nvSpPr>
          <p:cNvPr id="51218" name="矩形 24581"/>
          <p:cNvSpPr/>
          <p:nvPr/>
        </p:nvSpPr>
        <p:spPr>
          <a:xfrm>
            <a:off x="80963" y="58738"/>
            <a:ext cx="2043112" cy="638175"/>
          </a:xfrm>
          <a:prstGeom prst="rect">
            <a:avLst/>
          </a:prstGeom>
          <a:solidFill>
            <a:srgbClr val="FFFF00"/>
          </a:solidFill>
          <a:ln w="9525">
            <a:noFill/>
          </a:ln>
        </p:spPr>
        <p:txBody>
          <a:bodyPr wrap="square" lIns="91434" tIns="45717" rIns="91434" bIns="45717" anchor="t">
            <a:spAutoFit/>
          </a:bodyPr>
          <a:p>
            <a:pPr lvl="0" indent="0">
              <a:spcBef>
                <a:spcPct val="50000"/>
              </a:spcBef>
            </a:pPr>
            <a:r>
              <a:rPr lang="zh-CN" altLang="en-US" sz="3600" b="1">
                <a:solidFill>
                  <a:srgbClr val="FF0000"/>
                </a:solidFill>
                <a:latin typeface="黑体" panose="02010609060101010101" pitchFamily="2" charset="-122"/>
                <a:ea typeface="黑体" panose="02010609060101010101" pitchFamily="2" charset="-122"/>
              </a:rPr>
              <a:t>史观运用</a:t>
            </a:r>
            <a:endParaRPr lang="zh-CN" altLang="en-US" sz="3600" b="1">
              <a:solidFill>
                <a:srgbClr val="FF0000"/>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609"/>
                                        </p:tgtEl>
                                        <p:attrNameLst>
                                          <p:attrName>style.visibility</p:attrName>
                                        </p:attrNameLst>
                                      </p:cBhvr>
                                      <p:to>
                                        <p:strVal val="visible"/>
                                      </p:to>
                                    </p:set>
                                    <p:animEffect transition="in" filter="wipe(left)">
                                      <p:cBhvr>
                                        <p:cTn id="7" dur="500"/>
                                        <p:tgtEl>
                                          <p:spTgt spid="256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616"/>
                                        </p:tgtEl>
                                        <p:attrNameLst>
                                          <p:attrName>style.visibility</p:attrName>
                                        </p:attrNameLst>
                                      </p:cBhvr>
                                      <p:to>
                                        <p:strVal val="visible"/>
                                      </p:to>
                                    </p:set>
                                    <p:animEffect transition="in" filter="wipe(left)">
                                      <p:cBhvr>
                                        <p:cTn id="12" dur="500"/>
                                        <p:tgtEl>
                                          <p:spTgt spid="256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617"/>
                                        </p:tgtEl>
                                        <p:attrNameLst>
                                          <p:attrName>style.visibility</p:attrName>
                                        </p:attrNameLst>
                                      </p:cBhvr>
                                      <p:to>
                                        <p:strVal val="visible"/>
                                      </p:to>
                                    </p:set>
                                    <p:animEffect transition="in" filter="wipe(left)">
                                      <p:cBhvr>
                                        <p:cTn id="17" dur="500"/>
                                        <p:tgtEl>
                                          <p:spTgt spid="256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615"/>
                                        </p:tgtEl>
                                        <p:attrNameLst>
                                          <p:attrName>style.visibility</p:attrName>
                                        </p:attrNameLst>
                                      </p:cBhvr>
                                      <p:to>
                                        <p:strVal val="visible"/>
                                      </p:to>
                                    </p:set>
                                    <p:animEffect transition="in" filter="wipe(left)">
                                      <p:cBhvr>
                                        <p:cTn id="22" dur="500"/>
                                        <p:tgtEl>
                                          <p:spTgt spid="256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618"/>
                                        </p:tgtEl>
                                        <p:attrNameLst>
                                          <p:attrName>style.visibility</p:attrName>
                                        </p:attrNameLst>
                                      </p:cBhvr>
                                      <p:to>
                                        <p:strVal val="visible"/>
                                      </p:to>
                                    </p:set>
                                    <p:animEffect transition="in" filter="wipe(left)">
                                      <p:cBhvr>
                                        <p:cTn id="27" dur="500"/>
                                        <p:tgtEl>
                                          <p:spTgt spid="25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矩形 2"/>
          <p:cNvSpPr/>
          <p:nvPr/>
        </p:nvSpPr>
        <p:spPr>
          <a:xfrm>
            <a:off x="100013" y="1258888"/>
            <a:ext cx="8945562" cy="2286000"/>
          </a:xfrm>
          <a:prstGeom prst="rect">
            <a:avLst/>
          </a:prstGeom>
          <a:noFill/>
          <a:ln w="9525">
            <a:noFill/>
          </a:ln>
        </p:spPr>
        <p:txBody>
          <a:bodyPr wrap="square" lIns="91447" tIns="45723" rIns="91447" bIns="45723" anchor="t">
            <a:spAutoFit/>
          </a:bodyPr>
          <a:p>
            <a:pPr lvl="0" indent="0" algn="just" defTabSz="914400">
              <a:lnSpc>
                <a:spcPts val="2875"/>
              </a:lnSpc>
              <a:tabLst>
                <a:tab pos="1889125" algn="l"/>
              </a:tabLst>
            </a:pPr>
            <a:r>
              <a:rPr lang="en-US" altLang="zh-CN" sz="2400" b="1">
                <a:solidFill>
                  <a:srgbClr val="FF0000"/>
                </a:solidFill>
                <a:latin typeface="黑体" panose="02010609060101010101" pitchFamily="2" charset="-122"/>
                <a:ea typeface="黑体" panose="02010609060101010101" pitchFamily="2" charset="-122"/>
              </a:rPr>
              <a:t>①</a:t>
            </a:r>
            <a:r>
              <a:rPr lang="zh-CN" altLang="zh-CN" sz="2400" b="1">
                <a:solidFill>
                  <a:srgbClr val="FF0000"/>
                </a:solidFill>
                <a:latin typeface="黑体" panose="02010609060101010101" pitchFamily="2" charset="-122"/>
                <a:ea typeface="黑体" panose="02010609060101010101" pitchFamily="2" charset="-122"/>
              </a:rPr>
              <a:t>政治上：</a:t>
            </a:r>
            <a:r>
              <a:rPr lang="zh-CN" altLang="zh-CN" sz="2400" b="1">
                <a:latin typeface="黑体" panose="02010609060101010101" pitchFamily="2" charset="-122"/>
                <a:ea typeface="黑体" panose="02010609060101010101" pitchFamily="2" charset="-122"/>
              </a:rPr>
              <a:t>破坏了中国的主权完整，中国的民族危机日趋严重，使中国逐渐沦为半殖民地半封建社会。</a:t>
            </a:r>
            <a:endParaRPr lang="zh-CN" altLang="zh-CN" sz="2400" b="1">
              <a:latin typeface="黑体" panose="02010609060101010101" pitchFamily="2" charset="-122"/>
              <a:ea typeface="黑体" panose="02010609060101010101" pitchFamily="2" charset="-122"/>
            </a:endParaRPr>
          </a:p>
          <a:p>
            <a:pPr lvl="0" indent="0" algn="just" defTabSz="914400">
              <a:lnSpc>
                <a:spcPts val="2875"/>
              </a:lnSpc>
              <a:tabLst>
                <a:tab pos="1889125" algn="l"/>
              </a:tabLst>
            </a:pPr>
            <a:r>
              <a:rPr lang="en-US" altLang="zh-CN" sz="2400" b="1">
                <a:solidFill>
                  <a:srgbClr val="FF0000"/>
                </a:solidFill>
                <a:latin typeface="黑体" panose="02010609060101010101" pitchFamily="2" charset="-122"/>
                <a:ea typeface="黑体" panose="02010609060101010101" pitchFamily="2" charset="-122"/>
              </a:rPr>
              <a:t>②</a:t>
            </a:r>
            <a:r>
              <a:rPr lang="zh-CN" altLang="zh-CN" sz="2400" b="1">
                <a:solidFill>
                  <a:srgbClr val="FF0000"/>
                </a:solidFill>
                <a:latin typeface="黑体" panose="02010609060101010101" pitchFamily="2" charset="-122"/>
                <a:ea typeface="黑体" panose="02010609060101010101" pitchFamily="2" charset="-122"/>
              </a:rPr>
              <a:t>经济上</a:t>
            </a:r>
            <a:r>
              <a:rPr lang="zh-CN" altLang="zh-CN" sz="2400" b="1">
                <a:latin typeface="黑体" panose="02010609060101010101" pitchFamily="2" charset="-122"/>
                <a:ea typeface="黑体" panose="02010609060101010101" pitchFamily="2" charset="-122"/>
              </a:rPr>
              <a:t>：向中国倾销商品、掠夺原料，严重阻碍了中国社会经济的发展，这是中国近代落后的主要原因。</a:t>
            </a:r>
            <a:endParaRPr lang="zh-CN" altLang="zh-CN" sz="2400" b="1">
              <a:latin typeface="黑体" panose="02010609060101010101" pitchFamily="2" charset="-122"/>
              <a:ea typeface="黑体" panose="02010609060101010101" pitchFamily="2" charset="-122"/>
            </a:endParaRPr>
          </a:p>
          <a:p>
            <a:pPr lvl="0" indent="0" algn="just" defTabSz="914400">
              <a:lnSpc>
                <a:spcPts val="2875"/>
              </a:lnSpc>
              <a:tabLst>
                <a:tab pos="1889125" algn="l"/>
              </a:tabLst>
            </a:pPr>
            <a:r>
              <a:rPr lang="en-US" altLang="zh-CN" sz="2400" b="1">
                <a:solidFill>
                  <a:srgbClr val="FF0000"/>
                </a:solidFill>
                <a:latin typeface="黑体" panose="02010609060101010101" pitchFamily="2" charset="-122"/>
                <a:ea typeface="黑体" panose="02010609060101010101" pitchFamily="2" charset="-122"/>
              </a:rPr>
              <a:t>③</a:t>
            </a:r>
            <a:r>
              <a:rPr lang="zh-CN" altLang="zh-CN" sz="2400" b="1">
                <a:solidFill>
                  <a:srgbClr val="FF0000"/>
                </a:solidFill>
                <a:latin typeface="黑体" panose="02010609060101010101" pitchFamily="2" charset="-122"/>
                <a:ea typeface="黑体" panose="02010609060101010101" pitchFamily="2" charset="-122"/>
              </a:rPr>
              <a:t>文化上：</a:t>
            </a:r>
            <a:r>
              <a:rPr lang="zh-CN" altLang="zh-CN" sz="2400" b="1">
                <a:latin typeface="黑体" panose="02010609060101010101" pitchFamily="2" charset="-122"/>
                <a:ea typeface="黑体" panose="02010609060101010101" pitchFamily="2" charset="-122"/>
              </a:rPr>
              <a:t>中国的传统文化遭到侵蚀，大量文物遭到破坏，给中国造成了无法挽回的损失。</a:t>
            </a:r>
            <a:endParaRPr lang="zh-CN" altLang="zh-CN" sz="2400" b="1">
              <a:latin typeface="黑体" panose="02010609060101010101" pitchFamily="2" charset="-122"/>
              <a:ea typeface="黑体" panose="02010609060101010101" pitchFamily="2" charset="-122"/>
            </a:endParaRPr>
          </a:p>
        </p:txBody>
      </p:sp>
      <p:sp>
        <p:nvSpPr>
          <p:cNvPr id="52226" name="矩形 24581"/>
          <p:cNvSpPr/>
          <p:nvPr/>
        </p:nvSpPr>
        <p:spPr>
          <a:xfrm>
            <a:off x="80963" y="58738"/>
            <a:ext cx="2043112" cy="638175"/>
          </a:xfrm>
          <a:prstGeom prst="rect">
            <a:avLst/>
          </a:prstGeom>
          <a:solidFill>
            <a:srgbClr val="FFFF00"/>
          </a:solidFill>
          <a:ln w="9525">
            <a:noFill/>
          </a:ln>
        </p:spPr>
        <p:txBody>
          <a:bodyPr wrap="square" lIns="91434" tIns="45717" rIns="91434" bIns="45717" anchor="t">
            <a:spAutoFit/>
          </a:bodyPr>
          <a:p>
            <a:pPr lvl="0" indent="0">
              <a:spcBef>
                <a:spcPct val="50000"/>
              </a:spcBef>
            </a:pPr>
            <a:r>
              <a:rPr lang="zh-CN" altLang="en-US" sz="3600" b="1">
                <a:solidFill>
                  <a:srgbClr val="FF0000"/>
                </a:solidFill>
                <a:latin typeface="黑体" panose="02010609060101010101" pitchFamily="2" charset="-122"/>
                <a:ea typeface="黑体" panose="02010609060101010101" pitchFamily="2" charset="-122"/>
              </a:rPr>
              <a:t>重点讲解</a:t>
            </a:r>
            <a:endParaRPr lang="zh-CN" altLang="en-US" sz="3600" b="1">
              <a:solidFill>
                <a:srgbClr val="FF0000"/>
              </a:solidFill>
              <a:latin typeface="黑体" panose="02010609060101010101" pitchFamily="2" charset="-122"/>
              <a:ea typeface="黑体" panose="02010609060101010101" pitchFamily="2" charset="-122"/>
            </a:endParaRPr>
          </a:p>
        </p:txBody>
      </p:sp>
      <p:sp>
        <p:nvSpPr>
          <p:cNvPr id="52227" name="文本框 1"/>
          <p:cNvSpPr txBox="1"/>
          <p:nvPr/>
        </p:nvSpPr>
        <p:spPr>
          <a:xfrm>
            <a:off x="2255838" y="149225"/>
            <a:ext cx="6583362" cy="547688"/>
          </a:xfrm>
          <a:prstGeom prst="rect">
            <a:avLst/>
          </a:prstGeom>
          <a:noFill/>
          <a:ln w="9525">
            <a:noFill/>
          </a:ln>
        </p:spPr>
        <p:txBody>
          <a:bodyPr wrap="none" anchor="t">
            <a:spAutoFit/>
          </a:bodyPr>
          <a:p>
            <a:pPr lvl="0" indent="0"/>
            <a:r>
              <a:rPr lang="en-US" altLang="zh-CN" sz="2800" b="1">
                <a:solidFill>
                  <a:srgbClr val="0000FF"/>
                </a:solidFill>
                <a:latin typeface="Times New Roman" panose="02020603050405020304" pitchFamily="2" charset="0"/>
                <a:ea typeface="华文细黑" pitchFamily="2" charset="-122"/>
              </a:rPr>
              <a:t>——</a:t>
            </a:r>
            <a:r>
              <a:rPr lang="zh-CN" altLang="zh-CN" sz="2800" b="1">
                <a:solidFill>
                  <a:srgbClr val="0000FF"/>
                </a:solidFill>
                <a:latin typeface="Times New Roman" panose="02020603050405020304" pitchFamily="2" charset="0"/>
                <a:ea typeface="华文细黑" pitchFamily="2" charset="-122"/>
              </a:rPr>
              <a:t>辩证认识鸦片战争对近代中国的冲击</a:t>
            </a:r>
            <a:endParaRPr lang="zh-CN" altLang="zh-CN" sz="2800" b="1">
              <a:solidFill>
                <a:srgbClr val="0000FF"/>
              </a:solidFill>
              <a:latin typeface="Times New Roman" panose="02020603050405020304" pitchFamily="2" charset="0"/>
              <a:ea typeface="华文细黑" pitchFamily="2" charset="-122"/>
            </a:endParaRPr>
          </a:p>
        </p:txBody>
      </p:sp>
      <p:sp>
        <p:nvSpPr>
          <p:cNvPr id="52228" name="文本框 3"/>
          <p:cNvSpPr txBox="1"/>
          <p:nvPr/>
        </p:nvSpPr>
        <p:spPr>
          <a:xfrm>
            <a:off x="80963" y="801688"/>
            <a:ext cx="4011612" cy="457200"/>
          </a:xfrm>
          <a:prstGeom prst="rect">
            <a:avLst/>
          </a:prstGeom>
          <a:noFill/>
          <a:ln w="9525">
            <a:noFill/>
          </a:ln>
        </p:spPr>
        <p:txBody>
          <a:bodyPr wrap="none" anchor="t">
            <a:spAutoFit/>
          </a:bodyPr>
          <a:p>
            <a:pPr lvl="0" indent="0"/>
            <a:r>
              <a:rPr lang="en-US" altLang="zh-CN" sz="2400" b="1">
                <a:solidFill>
                  <a:srgbClr val="0000FF"/>
                </a:solidFill>
                <a:latin typeface="黑体" panose="02010609060101010101" pitchFamily="2" charset="-122"/>
                <a:ea typeface="黑体" panose="02010609060101010101" pitchFamily="2" charset="-122"/>
              </a:rPr>
              <a:t>(1)</a:t>
            </a:r>
            <a:r>
              <a:rPr lang="zh-CN" altLang="zh-CN" sz="2400" b="1">
                <a:solidFill>
                  <a:srgbClr val="0000FF"/>
                </a:solidFill>
                <a:latin typeface="黑体" panose="02010609060101010101" pitchFamily="2" charset="-122"/>
                <a:ea typeface="黑体" panose="02010609060101010101" pitchFamily="2" charset="-122"/>
              </a:rPr>
              <a:t>给中国带来了深重的灾难</a:t>
            </a:r>
            <a:endParaRPr lang="zh-CN" altLang="zh-CN" sz="2400" b="1">
              <a:solidFill>
                <a:srgbClr val="0000FF"/>
              </a:solidFill>
              <a:latin typeface="黑体" panose="02010609060101010101" pitchFamily="2" charset="-122"/>
              <a:ea typeface="黑体" panose="02010609060101010101" pitchFamily="2" charset="-122"/>
            </a:endParaRPr>
          </a:p>
        </p:txBody>
      </p:sp>
      <p:sp>
        <p:nvSpPr>
          <p:cNvPr id="52229" name="矩形 4"/>
          <p:cNvSpPr/>
          <p:nvPr/>
        </p:nvSpPr>
        <p:spPr>
          <a:xfrm>
            <a:off x="80963" y="4140200"/>
            <a:ext cx="8964612" cy="2392363"/>
          </a:xfrm>
          <a:prstGeom prst="rect">
            <a:avLst/>
          </a:prstGeom>
          <a:noFill/>
          <a:ln w="9525">
            <a:noFill/>
          </a:ln>
        </p:spPr>
        <p:txBody>
          <a:bodyPr wrap="square" lIns="91447" tIns="45723" rIns="91447" bIns="45723" anchor="t">
            <a:spAutoFit/>
          </a:bodyPr>
          <a:p>
            <a:pPr lvl="0" indent="0" algn="just" defTabSz="914400">
              <a:lnSpc>
                <a:spcPts val="3025"/>
              </a:lnSpc>
              <a:tabLst>
                <a:tab pos="1889125" algn="l"/>
              </a:tabLst>
            </a:pPr>
            <a:r>
              <a:rPr lang="en-US" altLang="zh-CN" sz="2400" b="1">
                <a:solidFill>
                  <a:srgbClr val="FF0000"/>
                </a:solidFill>
                <a:latin typeface="黑体" panose="02010609060101010101" pitchFamily="2" charset="-122"/>
                <a:ea typeface="黑体" panose="02010609060101010101" pitchFamily="2" charset="-122"/>
              </a:rPr>
              <a:t>①</a:t>
            </a:r>
            <a:r>
              <a:rPr lang="zh-CN" altLang="zh-CN" sz="2400" b="1">
                <a:solidFill>
                  <a:srgbClr val="FF0000"/>
                </a:solidFill>
                <a:latin typeface="黑体" panose="02010609060101010101" pitchFamily="2" charset="-122"/>
                <a:ea typeface="黑体" panose="02010609060101010101" pitchFamily="2" charset="-122"/>
              </a:rPr>
              <a:t>政治上：</a:t>
            </a:r>
            <a:r>
              <a:rPr lang="zh-CN" altLang="zh-CN" sz="2400" b="1">
                <a:solidFill>
                  <a:srgbClr val="0D0D0D"/>
                </a:solidFill>
                <a:latin typeface="黑体" panose="02010609060101010101" pitchFamily="2" charset="-122"/>
                <a:ea typeface="黑体" panose="02010609060101010101" pitchFamily="2" charset="-122"/>
              </a:rPr>
              <a:t>通商口岸的开辟，使闭关锁国的局面被打破，有利于中华民族融入世界发展潮流。</a:t>
            </a:r>
            <a:endParaRPr lang="zh-CN" altLang="zh-CN" sz="2400" b="1">
              <a:solidFill>
                <a:srgbClr val="0D0D0D"/>
              </a:solidFill>
              <a:latin typeface="黑体" panose="02010609060101010101" pitchFamily="2" charset="-122"/>
              <a:ea typeface="黑体" panose="02010609060101010101" pitchFamily="2" charset="-122"/>
            </a:endParaRPr>
          </a:p>
          <a:p>
            <a:pPr lvl="0" indent="0" algn="just" defTabSz="914400">
              <a:lnSpc>
                <a:spcPts val="3025"/>
              </a:lnSpc>
              <a:tabLst>
                <a:tab pos="1889125" algn="l"/>
              </a:tabLst>
            </a:pPr>
            <a:r>
              <a:rPr lang="en-US" altLang="zh-CN" sz="2400" b="1">
                <a:solidFill>
                  <a:srgbClr val="FF0000"/>
                </a:solidFill>
                <a:latin typeface="黑体" panose="02010609060101010101" pitchFamily="2" charset="-122"/>
                <a:ea typeface="黑体" panose="02010609060101010101" pitchFamily="2" charset="-122"/>
              </a:rPr>
              <a:t>②</a:t>
            </a:r>
            <a:r>
              <a:rPr lang="zh-CN" altLang="zh-CN" sz="2400" b="1">
                <a:solidFill>
                  <a:srgbClr val="FF0000"/>
                </a:solidFill>
                <a:latin typeface="黑体" panose="02010609060101010101" pitchFamily="2" charset="-122"/>
                <a:ea typeface="黑体" panose="02010609060101010101" pitchFamily="2" charset="-122"/>
              </a:rPr>
              <a:t>经济上：</a:t>
            </a:r>
            <a:r>
              <a:rPr lang="zh-CN" altLang="zh-CN" sz="2400" b="1">
                <a:solidFill>
                  <a:srgbClr val="0D0D0D"/>
                </a:solidFill>
                <a:latin typeface="黑体" panose="02010609060101010101" pitchFamily="2" charset="-122"/>
                <a:ea typeface="黑体" panose="02010609060101010101" pitchFamily="2" charset="-122"/>
              </a:rPr>
              <a:t>自给自足的自然经济逐步解体，为中国民族资本主义的产生和发展提供了条件。</a:t>
            </a:r>
            <a:endParaRPr lang="zh-CN" altLang="zh-CN" sz="2400" b="1">
              <a:solidFill>
                <a:srgbClr val="0D0D0D"/>
              </a:solidFill>
              <a:latin typeface="黑体" panose="02010609060101010101" pitchFamily="2" charset="-122"/>
              <a:ea typeface="黑体" panose="02010609060101010101" pitchFamily="2" charset="-122"/>
            </a:endParaRPr>
          </a:p>
          <a:p>
            <a:pPr lvl="0" indent="0" defTabSz="914400">
              <a:lnSpc>
                <a:spcPts val="3025"/>
              </a:lnSpc>
              <a:tabLst>
                <a:tab pos="1889125" algn="l"/>
              </a:tabLst>
            </a:pPr>
            <a:r>
              <a:rPr lang="en-US" altLang="zh-CN" sz="2400" b="1">
                <a:solidFill>
                  <a:srgbClr val="FF0000"/>
                </a:solidFill>
                <a:latin typeface="黑体" panose="02010609060101010101" pitchFamily="2" charset="-122"/>
                <a:ea typeface="黑体" panose="02010609060101010101" pitchFamily="2" charset="-122"/>
              </a:rPr>
              <a:t>③</a:t>
            </a:r>
            <a:r>
              <a:rPr lang="zh-CN" altLang="zh-CN" sz="2400" b="1">
                <a:solidFill>
                  <a:srgbClr val="FF0000"/>
                </a:solidFill>
                <a:latin typeface="黑体" panose="02010609060101010101" pitchFamily="2" charset="-122"/>
                <a:ea typeface="黑体" panose="02010609060101010101" pitchFamily="2" charset="-122"/>
              </a:rPr>
              <a:t>思想上：</a:t>
            </a:r>
            <a:r>
              <a:rPr lang="zh-CN" altLang="zh-CN" sz="2400" b="1">
                <a:solidFill>
                  <a:srgbClr val="0D0D0D"/>
                </a:solidFill>
                <a:latin typeface="黑体" panose="02010609060101010101" pitchFamily="2" charset="-122"/>
                <a:ea typeface="黑体" panose="02010609060101010101" pitchFamily="2" charset="-122"/>
              </a:rPr>
              <a:t>严重的民族危机促使中国人民觉醒，开始学习西方，积极探索民族独立、民主富强的道路。</a:t>
            </a:r>
            <a:endParaRPr lang="zh-CN" altLang="zh-CN" sz="2400" b="1">
              <a:solidFill>
                <a:srgbClr val="0D0D0D"/>
              </a:solidFill>
              <a:latin typeface="黑体" panose="02010609060101010101" pitchFamily="2" charset="-122"/>
              <a:ea typeface="黑体" panose="02010609060101010101" pitchFamily="2" charset="-122"/>
            </a:endParaRPr>
          </a:p>
        </p:txBody>
      </p:sp>
      <p:sp>
        <p:nvSpPr>
          <p:cNvPr id="52230" name="文本框 5"/>
          <p:cNvSpPr txBox="1"/>
          <p:nvPr/>
        </p:nvSpPr>
        <p:spPr>
          <a:xfrm>
            <a:off x="100013" y="3683000"/>
            <a:ext cx="4010025" cy="457200"/>
          </a:xfrm>
          <a:prstGeom prst="rect">
            <a:avLst/>
          </a:prstGeom>
          <a:noFill/>
          <a:ln w="9525">
            <a:noFill/>
          </a:ln>
        </p:spPr>
        <p:txBody>
          <a:bodyPr wrap="none" anchor="t">
            <a:spAutoFit/>
          </a:bodyPr>
          <a:p>
            <a:pPr lvl="0" indent="0"/>
            <a:r>
              <a:rPr lang="en-US" altLang="zh-CN" sz="2400" b="1">
                <a:solidFill>
                  <a:srgbClr val="0000FF"/>
                </a:solidFill>
                <a:latin typeface="黑体" panose="02010609060101010101" pitchFamily="2" charset="-122"/>
                <a:ea typeface="黑体" panose="02010609060101010101" pitchFamily="2" charset="-122"/>
              </a:rPr>
              <a:t>(2)</a:t>
            </a:r>
            <a:r>
              <a:rPr lang="zh-CN" altLang="zh-CN" sz="2400" b="1">
                <a:solidFill>
                  <a:srgbClr val="0000FF"/>
                </a:solidFill>
                <a:latin typeface="黑体" panose="02010609060101010101" pitchFamily="2" charset="-122"/>
                <a:ea typeface="黑体" panose="02010609060101010101" pitchFamily="2" charset="-122"/>
              </a:rPr>
              <a:t>客观上促进了中国近代化</a:t>
            </a:r>
            <a:endParaRPr lang="zh-CN" altLang="zh-CN" sz="2400" b="1">
              <a:solidFill>
                <a:srgbClr val="0000FF"/>
              </a:solidFill>
              <a:latin typeface="黑体" panose="02010609060101010101" pitchFamily="2" charset="-122"/>
              <a:ea typeface="黑体" panose="0201060906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 Box 2"/>
          <p:cNvSpPr txBox="1"/>
          <p:nvPr/>
        </p:nvSpPr>
        <p:spPr>
          <a:xfrm>
            <a:off x="611188" y="836613"/>
            <a:ext cx="8153400" cy="2420938"/>
          </a:xfrm>
          <a:prstGeom prst="rect">
            <a:avLst/>
          </a:prstGeom>
          <a:noFill/>
          <a:ln w="9525">
            <a:noFill/>
          </a:ln>
        </p:spPr>
        <p:txBody>
          <a:bodyPr>
            <a:spAutoFit/>
          </a:bodyPr>
          <a:p>
            <a:pPr lvl="0" eaLnBrk="1" fontAlgn="base" hangingPunct="1"/>
            <a:r>
              <a:rPr lang="en-US" altLang="x-none" sz="2800" b="1" strike="noStrike" noProof="1" dirty="0">
                <a:solidFill>
                  <a:srgbClr val="0000FF"/>
                </a:solidFill>
                <a:effectLst>
                  <a:outerShdw blurRad="38100" dist="38100" dir="2700000">
                    <a:srgbClr val="C0C0C0"/>
                  </a:outerShdw>
                </a:effectLst>
                <a:latin typeface="Arial" panose="020B0604020202020204" pitchFamily="34" charset="0"/>
                <a:ea typeface="华文中宋" pitchFamily="2" charset="-122"/>
                <a:cs typeface="+mn-ea"/>
              </a:rPr>
              <a:t>1</a:t>
            </a:r>
            <a:r>
              <a:rPr lang="zh-CN" altLang="en-US" sz="2800" b="1" strike="noStrike" noProof="1" dirty="0">
                <a:solidFill>
                  <a:srgbClr val="0000FF"/>
                </a:solidFill>
                <a:effectLst>
                  <a:outerShdw blurRad="38100" dist="38100" dir="2700000">
                    <a:srgbClr val="C0C0C0"/>
                  </a:outerShdw>
                </a:effectLst>
                <a:latin typeface="Arial" panose="020B0604020202020204" pitchFamily="34" charset="0"/>
                <a:ea typeface="华文中宋" pitchFamily="2" charset="-122"/>
                <a:cs typeface="+mn-ea"/>
              </a:rPr>
              <a:t>）原因：</a:t>
            </a:r>
            <a:r>
              <a:rPr lang="zh-CN" altLang="en-US" sz="2800" b="1" strike="noStrike" noProof="1" dirty="0">
                <a:solidFill>
                  <a:srgbClr val="660066"/>
                </a:solidFill>
                <a:effectLst>
                  <a:outerShdw blurRad="38100" dist="38100" dir="2700000">
                    <a:srgbClr val="C0C0C0"/>
                  </a:outerShdw>
                </a:effectLst>
                <a:latin typeface="Arial" panose="020B0604020202020204" pitchFamily="34" charset="0"/>
                <a:ea typeface="华文中宋" pitchFamily="2" charset="-122"/>
                <a:cs typeface="+mn-ea"/>
              </a:rPr>
              <a:t> </a:t>
            </a:r>
            <a:endParaRPr lang="zh-CN" altLang="en-US" sz="2800" b="1" strike="noStrike" noProof="1" dirty="0">
              <a:solidFill>
                <a:srgbClr val="660066"/>
              </a:solidFill>
              <a:effectLst>
                <a:outerShdw blurRad="38100" dist="38100" dir="2700000">
                  <a:srgbClr val="C0C0C0"/>
                </a:outerShdw>
              </a:effectLst>
              <a:latin typeface="Arial" panose="020B0604020202020204" pitchFamily="34" charset="0"/>
              <a:ea typeface="华文中宋" pitchFamily="2" charset="-122"/>
            </a:endParaRPr>
          </a:p>
          <a:p>
            <a:pPr lvl="0" eaLnBrk="1" fontAlgn="base" hangingPunct="1"/>
            <a:r>
              <a:rPr lang="zh-CN" altLang="en-US" sz="2800" b="1" strike="noStrike" noProof="1" dirty="0">
                <a:solidFill>
                  <a:srgbClr val="660066"/>
                </a:solidFill>
                <a:effectLst>
                  <a:outerShdw blurRad="38100" dist="38100" dir="2700000">
                    <a:srgbClr val="C0C0C0"/>
                  </a:outerShdw>
                </a:effectLst>
                <a:latin typeface="Arial" panose="020B0604020202020204" pitchFamily="34" charset="0"/>
                <a:ea typeface="华文中宋" pitchFamily="2" charset="-122"/>
                <a:cs typeface="+mn-ea"/>
              </a:rPr>
              <a:t>    </a:t>
            </a:r>
            <a:r>
              <a:rPr lang="zh-CN" altLang="en-US" sz="2800" b="1" strike="noStrike" noProof="1" dirty="0">
                <a:solidFill>
                  <a:srgbClr val="FF3300"/>
                </a:solidFill>
                <a:effectLst>
                  <a:outerShdw blurRad="38100" dist="38100" dir="2700000">
                    <a:srgbClr val="C0C0C0"/>
                  </a:outerShdw>
                </a:effectLst>
                <a:latin typeface="Arial" panose="020B0604020202020204" pitchFamily="34" charset="0"/>
                <a:ea typeface="华文中宋" pitchFamily="2" charset="-122"/>
                <a:cs typeface="+mn-ea"/>
              </a:rPr>
              <a:t>①根本原因：</a:t>
            </a:r>
            <a:r>
              <a:rPr lang="zh-CN" altLang="en-US" sz="2800" b="1" strike="noStrike" noProof="1" dirty="0">
                <a:solidFill>
                  <a:srgbClr val="660066"/>
                </a:solidFill>
                <a:effectLst>
                  <a:outerShdw blurRad="38100" dist="38100" dir="2700000">
                    <a:srgbClr val="C0C0C0"/>
                  </a:outerShdw>
                </a:effectLst>
                <a:latin typeface="Arial" panose="020B0604020202020204" pitchFamily="34" charset="0"/>
                <a:ea typeface="华文中宋" pitchFamily="2" charset="-122"/>
                <a:cs typeface="+mn-ea"/>
              </a:rPr>
              <a:t>英法企图进一步打开中国市场，扩大侵略权益；</a:t>
            </a:r>
            <a:endParaRPr lang="zh-CN" altLang="en-US" sz="2800" b="1" strike="noStrike" noProof="1" dirty="0">
              <a:solidFill>
                <a:srgbClr val="660066"/>
              </a:solidFill>
              <a:effectLst>
                <a:outerShdw blurRad="38100" dist="38100" dir="2700000">
                  <a:srgbClr val="C0C0C0"/>
                </a:outerShdw>
              </a:effectLst>
              <a:latin typeface="Arial" panose="020B0604020202020204" pitchFamily="34" charset="0"/>
              <a:ea typeface="华文中宋" pitchFamily="2" charset="-122"/>
            </a:endParaRPr>
          </a:p>
          <a:p>
            <a:pPr lvl="0" eaLnBrk="1" fontAlgn="base" hangingPunct="1"/>
            <a:r>
              <a:rPr lang="zh-CN" altLang="en-US" sz="2800" b="1" strike="noStrike" noProof="1" dirty="0">
                <a:solidFill>
                  <a:srgbClr val="660066"/>
                </a:solidFill>
                <a:effectLst>
                  <a:outerShdw blurRad="38100" dist="38100" dir="2700000">
                    <a:srgbClr val="C0C0C0"/>
                  </a:outerShdw>
                </a:effectLst>
                <a:latin typeface="Arial" panose="020B0604020202020204" pitchFamily="34" charset="0"/>
                <a:ea typeface="华文中宋" pitchFamily="2" charset="-122"/>
                <a:cs typeface="+mn-ea"/>
              </a:rPr>
              <a:t>    </a:t>
            </a:r>
            <a:r>
              <a:rPr lang="zh-CN" altLang="en-US" sz="2800" b="1" strike="noStrike" noProof="1" dirty="0">
                <a:solidFill>
                  <a:srgbClr val="FF3300"/>
                </a:solidFill>
                <a:effectLst>
                  <a:outerShdw blurRad="38100" dist="38100" dir="2700000">
                    <a:srgbClr val="C0C0C0"/>
                  </a:outerShdw>
                </a:effectLst>
                <a:latin typeface="Arial" panose="020B0604020202020204" pitchFamily="34" charset="0"/>
                <a:ea typeface="华文中宋" pitchFamily="2" charset="-122"/>
                <a:cs typeface="+mn-ea"/>
              </a:rPr>
              <a:t>②直接原因：</a:t>
            </a:r>
            <a:r>
              <a:rPr lang="zh-CN" altLang="en-US" sz="2800" b="1" strike="noStrike" noProof="1" dirty="0">
                <a:solidFill>
                  <a:srgbClr val="660066"/>
                </a:solidFill>
                <a:effectLst>
                  <a:outerShdw blurRad="38100" dist="38100" dir="2700000">
                    <a:srgbClr val="C0C0C0"/>
                  </a:outerShdw>
                </a:effectLst>
                <a:latin typeface="Arial" panose="020B0604020202020204" pitchFamily="34" charset="0"/>
                <a:ea typeface="华文中宋" pitchFamily="2" charset="-122"/>
                <a:cs typeface="+mn-ea"/>
              </a:rPr>
              <a:t>修约的失败；</a:t>
            </a:r>
            <a:endParaRPr lang="zh-CN" altLang="en-US" sz="2800" b="1" strike="noStrike" noProof="1" dirty="0">
              <a:solidFill>
                <a:srgbClr val="660066"/>
              </a:solidFill>
              <a:effectLst>
                <a:outerShdw blurRad="38100" dist="38100" dir="2700000">
                  <a:srgbClr val="C0C0C0"/>
                </a:outerShdw>
              </a:effectLst>
              <a:latin typeface="Arial" panose="020B0604020202020204" pitchFamily="34" charset="0"/>
              <a:ea typeface="华文中宋" pitchFamily="2" charset="-122"/>
            </a:endParaRPr>
          </a:p>
        </p:txBody>
      </p:sp>
      <p:sp>
        <p:nvSpPr>
          <p:cNvPr id="30723" name="Text Box 3"/>
          <p:cNvSpPr txBox="1"/>
          <p:nvPr/>
        </p:nvSpPr>
        <p:spPr>
          <a:xfrm>
            <a:off x="539750" y="2565400"/>
            <a:ext cx="7696200" cy="1560513"/>
          </a:xfrm>
          <a:prstGeom prst="rect">
            <a:avLst/>
          </a:prstGeom>
          <a:noFill/>
          <a:ln w="9525">
            <a:noFill/>
          </a:ln>
        </p:spPr>
        <p:txBody>
          <a:bodyPr>
            <a:spAutoFit/>
          </a:bodyPr>
          <a:p>
            <a:pPr lvl="0" eaLnBrk="1" fontAlgn="base" hangingPunct="1">
              <a:spcBef>
                <a:spcPct val="50000"/>
              </a:spcBef>
            </a:pPr>
            <a:r>
              <a:rPr lang="en-US" altLang="x-none" sz="2800" b="1" strike="noStrike" noProof="1" dirty="0">
                <a:solidFill>
                  <a:srgbClr val="0000FF"/>
                </a:solidFill>
                <a:effectLst>
                  <a:outerShdw blurRad="38100" dist="38100" dir="2700000">
                    <a:srgbClr val="C0C0C0"/>
                  </a:outerShdw>
                </a:effectLst>
                <a:latin typeface="华文中宋" pitchFamily="2" charset="-122"/>
                <a:ea typeface="华文中宋" pitchFamily="2" charset="-122"/>
                <a:cs typeface="+mn-ea"/>
              </a:rPr>
              <a:t>2</a:t>
            </a:r>
            <a:r>
              <a:rPr lang="zh-CN" altLang="en-US" sz="2800" b="1" strike="noStrike" noProof="1" dirty="0">
                <a:solidFill>
                  <a:srgbClr val="0000FF"/>
                </a:solidFill>
                <a:effectLst>
                  <a:outerShdw blurRad="38100" dist="38100" dir="2700000">
                    <a:srgbClr val="C0C0C0"/>
                  </a:outerShdw>
                </a:effectLst>
                <a:latin typeface="华文中宋" pitchFamily="2" charset="-122"/>
                <a:ea typeface="华文中宋" pitchFamily="2" charset="-122"/>
                <a:cs typeface="+mn-ea"/>
              </a:rPr>
              <a:t>）借口：</a:t>
            </a:r>
            <a:endParaRPr lang="zh-CN" altLang="en-US" sz="2800" b="1" strike="noStrike" noProof="1" dirty="0">
              <a:solidFill>
                <a:srgbClr val="0000FF"/>
              </a:solidFill>
              <a:effectLst>
                <a:outerShdw blurRad="38100" dist="38100" dir="2700000">
                  <a:srgbClr val="C0C0C0"/>
                </a:outerShdw>
              </a:effectLst>
              <a:latin typeface="华文中宋" pitchFamily="2" charset="-122"/>
              <a:ea typeface="华文中宋" pitchFamily="2" charset="-122"/>
            </a:endParaRPr>
          </a:p>
          <a:p>
            <a:pPr lvl="0" eaLnBrk="1" fontAlgn="base" hangingPunct="1">
              <a:spcBef>
                <a:spcPct val="50000"/>
              </a:spcBef>
            </a:pPr>
            <a:r>
              <a:rPr lang="zh-CN" altLang="en-US" sz="2800" b="1" strike="noStrike" noProof="1" dirty="0">
                <a:solidFill>
                  <a:srgbClr val="0000FF"/>
                </a:solidFill>
                <a:effectLst>
                  <a:outerShdw blurRad="38100" dist="38100" dir="2700000">
                    <a:srgbClr val="C0C0C0"/>
                  </a:outerShdw>
                </a:effectLst>
                <a:latin typeface="华文中宋" pitchFamily="2" charset="-122"/>
                <a:ea typeface="华文中宋" pitchFamily="2" charset="-122"/>
                <a:cs typeface="+mn-ea"/>
              </a:rPr>
              <a:t>  </a:t>
            </a:r>
            <a:r>
              <a:rPr lang="zh-CN" altLang="en-US" sz="2800" b="1" strike="noStrike" noProof="1" dirty="0">
                <a:solidFill>
                  <a:srgbClr val="660066"/>
                </a:solidFill>
                <a:effectLst>
                  <a:outerShdw blurRad="38100" dist="38100" dir="2700000">
                    <a:srgbClr val="C0C0C0"/>
                  </a:outerShdw>
                </a:effectLst>
                <a:latin typeface="华文中宋" pitchFamily="2" charset="-122"/>
                <a:ea typeface="华文中宋" pitchFamily="2" charset="-122"/>
                <a:cs typeface="+mn-ea"/>
              </a:rPr>
              <a:t>“亚罗”号事件与“马神甫事件”</a:t>
            </a:r>
            <a:r>
              <a:rPr lang="en-US" altLang="x-none" sz="2800" b="1" strike="noStrike" noProof="1" dirty="0">
                <a:solidFill>
                  <a:srgbClr val="660066"/>
                </a:solidFill>
                <a:effectLst>
                  <a:outerShdw blurRad="38100" dist="38100" dir="2700000">
                    <a:srgbClr val="C0C0C0"/>
                  </a:outerShdw>
                </a:effectLst>
                <a:latin typeface="华文中宋" pitchFamily="2" charset="-122"/>
                <a:ea typeface="华文中宋" pitchFamily="2" charset="-122"/>
                <a:cs typeface="+mn-ea"/>
              </a:rPr>
              <a:t>; </a:t>
            </a:r>
            <a:endParaRPr lang="en-US" altLang="x-none" sz="2800" b="1" strike="noStrike" noProof="1" dirty="0">
              <a:solidFill>
                <a:srgbClr val="660066"/>
              </a:solidFill>
              <a:effectLst>
                <a:outerShdw blurRad="38100" dist="38100" dir="2700000">
                  <a:srgbClr val="C0C0C0"/>
                </a:outerShdw>
              </a:effectLst>
              <a:latin typeface="华文中宋" pitchFamily="2" charset="-122"/>
              <a:ea typeface="华文中宋" pitchFamily="2" charset="-122"/>
            </a:endParaRPr>
          </a:p>
        </p:txBody>
      </p:sp>
      <p:sp>
        <p:nvSpPr>
          <p:cNvPr id="30724" name="Rectangle 4"/>
          <p:cNvSpPr/>
          <p:nvPr/>
        </p:nvSpPr>
        <p:spPr>
          <a:xfrm>
            <a:off x="4700588" y="55563"/>
            <a:ext cx="3162300" cy="781050"/>
          </a:xfrm>
          <a:prstGeom prst="rect">
            <a:avLst/>
          </a:prstGeom>
          <a:noFill/>
          <a:ln w="9525">
            <a:noFill/>
          </a:ln>
        </p:spPr>
        <p:txBody>
          <a:bodyPr wrap="none" rIns="71415" anchor="ctr">
            <a:spAutoFit/>
          </a:bodyPr>
          <a:p>
            <a:pPr lvl="0" eaLnBrk="1" fontAlgn="base" hangingPunct="1"/>
            <a:r>
              <a:rPr lang="zh-CN" altLang="en-US" sz="3200" b="1" strike="noStrike" noProof="1" dirty="0">
                <a:solidFill>
                  <a:srgbClr val="3333FF"/>
                </a:solidFill>
                <a:effectLst>
                  <a:outerShdw blurRad="38100" dist="38100" dir="2700000">
                    <a:srgbClr val="C0C0C0"/>
                  </a:outerShdw>
                </a:effectLst>
                <a:latin typeface="Arial" panose="020B0604020202020204" pitchFamily="34" charset="0"/>
                <a:ea typeface="宋体" panose="02010600030101010101" pitchFamily="2" charset="-122"/>
                <a:cs typeface="+mn-ea"/>
              </a:rPr>
              <a:t>第二次鸦片战争 </a:t>
            </a:r>
            <a:endParaRPr lang="zh-CN" altLang="en-US" sz="3200" b="1" strike="noStrike" noProof="1" dirty="0">
              <a:solidFill>
                <a:srgbClr val="3333FF"/>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30725" name="Text Box 5"/>
          <p:cNvSpPr txBox="1"/>
          <p:nvPr/>
        </p:nvSpPr>
        <p:spPr>
          <a:xfrm>
            <a:off x="611188" y="3935413"/>
            <a:ext cx="4897438" cy="696913"/>
          </a:xfrm>
          <a:prstGeom prst="rect">
            <a:avLst/>
          </a:prstGeom>
          <a:noFill/>
          <a:ln w="9525">
            <a:noFill/>
          </a:ln>
        </p:spPr>
        <p:txBody>
          <a:bodyPr>
            <a:spAutoFit/>
          </a:bodyPr>
          <a:p>
            <a:pPr lvl="0" eaLnBrk="1" fontAlgn="base" hangingPunct="1">
              <a:spcBef>
                <a:spcPct val="50000"/>
              </a:spcBef>
            </a:pPr>
            <a:r>
              <a:rPr lang="en-US" altLang="x-none" sz="2800" b="1" strike="noStrike" noProof="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rPr>
              <a:t>3</a:t>
            </a:r>
            <a:r>
              <a:rPr lang="zh-CN" altLang="en-US" sz="2800" b="1" strike="noStrike" noProof="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rPr>
              <a:t>）</a:t>
            </a:r>
            <a:r>
              <a:rPr lang="zh-CN" altLang="en-US" sz="2800" b="1" strike="noStrike" noProof="1" dirty="0">
                <a:effectLst>
                  <a:outerShdw blurRad="38100" dist="38100" dir="2700000">
                    <a:srgbClr val="C0C0C0"/>
                  </a:outerShdw>
                </a:effectLst>
                <a:latin typeface="华文中宋" pitchFamily="2" charset="-122"/>
                <a:ea typeface="华文中宋" pitchFamily="2" charset="-122"/>
                <a:cs typeface="+mn-ea"/>
              </a:rPr>
              <a:t>战争经过：</a:t>
            </a:r>
            <a:r>
              <a:rPr lang="en-US" altLang="x-none" sz="2800" b="1" strike="noStrike" noProof="1" dirty="0">
                <a:solidFill>
                  <a:srgbClr val="FF3300"/>
                </a:solidFill>
                <a:effectLst>
                  <a:outerShdw blurRad="38100" dist="38100" dir="2700000">
                    <a:srgbClr val="C0C0C0"/>
                  </a:outerShdw>
                </a:effectLst>
                <a:latin typeface="华文中宋" pitchFamily="2" charset="-122"/>
                <a:ea typeface="华文中宋" pitchFamily="2" charset="-122"/>
                <a:cs typeface="+mn-ea"/>
              </a:rPr>
              <a:t>1856—1860</a:t>
            </a:r>
            <a:endParaRPr lang="en-US" altLang="x-none" sz="2800" b="1" strike="noStrike" noProof="1" dirty="0">
              <a:solidFill>
                <a:srgbClr val="FF3300"/>
              </a:solidFill>
              <a:effectLst>
                <a:outerShdw blurRad="38100" dist="38100" dir="2700000">
                  <a:srgbClr val="C0C0C0"/>
                </a:outerShdw>
              </a:effectLst>
              <a:latin typeface="华文中宋" pitchFamily="2" charset="-122"/>
              <a:ea typeface="华文中宋" pitchFamily="2" charset="-122"/>
            </a:endParaRPr>
          </a:p>
        </p:txBody>
      </p:sp>
      <p:sp>
        <p:nvSpPr>
          <p:cNvPr id="30726" name="Text Box 6"/>
          <p:cNvSpPr txBox="1"/>
          <p:nvPr/>
        </p:nvSpPr>
        <p:spPr>
          <a:xfrm>
            <a:off x="684213" y="4437063"/>
            <a:ext cx="6019800" cy="2093913"/>
          </a:xfrm>
          <a:prstGeom prst="rect">
            <a:avLst/>
          </a:prstGeom>
          <a:noFill/>
          <a:ln w="9525">
            <a:noFill/>
          </a:ln>
        </p:spPr>
        <p:txBody>
          <a:bodyPr>
            <a:spAutoFit/>
          </a:bodyPr>
          <a:p>
            <a:pPr lvl="0" eaLnBrk="1" fontAlgn="base" hangingPunct="1"/>
            <a:r>
              <a:rPr lang="zh-CN" altLang="en-US" sz="2400" b="1" strike="noStrike" noProof="1" dirty="0">
                <a:solidFill>
                  <a:srgbClr val="0000FF"/>
                </a:solidFill>
                <a:effectLst>
                  <a:outerShdw blurRad="38100" dist="38100" dir="2700000">
                    <a:srgbClr val="C0C0C0"/>
                  </a:outerShdw>
                </a:effectLst>
                <a:latin typeface="华文中宋" pitchFamily="2" charset="-122"/>
                <a:ea typeface="华文中宋" pitchFamily="2" charset="-122"/>
                <a:cs typeface="+mn-ea"/>
              </a:rPr>
              <a:t>炮击广州；</a:t>
            </a:r>
            <a:r>
              <a:rPr lang="en-US" altLang="x-none" sz="2400" b="1" strike="noStrike" noProof="1" dirty="0">
                <a:solidFill>
                  <a:srgbClr val="0000FF"/>
                </a:solidFill>
                <a:effectLst>
                  <a:outerShdw blurRad="38100" dist="38100" dir="2700000">
                    <a:srgbClr val="C0C0C0"/>
                  </a:outerShdw>
                </a:effectLst>
                <a:latin typeface="华文中宋" pitchFamily="2" charset="-122"/>
                <a:ea typeface="华文中宋" pitchFamily="2" charset="-122"/>
                <a:cs typeface="+mn-ea"/>
              </a:rPr>
              <a:t>1856 </a:t>
            </a:r>
            <a:endParaRPr lang="en-US" altLang="x-none" sz="2400" b="1" strike="noStrike" noProof="1" dirty="0">
              <a:solidFill>
                <a:srgbClr val="0000FF"/>
              </a:solidFill>
              <a:effectLst>
                <a:outerShdw blurRad="38100" dist="38100" dir="2700000">
                  <a:srgbClr val="C0C0C0"/>
                </a:outerShdw>
              </a:effectLst>
              <a:latin typeface="华文中宋" pitchFamily="2" charset="-122"/>
              <a:ea typeface="华文中宋" pitchFamily="2" charset="-122"/>
            </a:endParaRPr>
          </a:p>
          <a:p>
            <a:pPr lvl="0" eaLnBrk="1" fontAlgn="base" hangingPunct="1"/>
            <a:r>
              <a:rPr lang="zh-CN" altLang="en-US" sz="2400" b="1" strike="noStrike" noProof="1" dirty="0">
                <a:solidFill>
                  <a:srgbClr val="0000FF"/>
                </a:solidFill>
                <a:effectLst>
                  <a:outerShdw blurRad="38100" dist="38100" dir="2700000">
                    <a:srgbClr val="C0C0C0"/>
                  </a:outerShdw>
                </a:effectLst>
                <a:latin typeface="华文中宋" pitchFamily="2" charset="-122"/>
                <a:ea typeface="华文中宋" pitchFamily="2" charset="-122"/>
                <a:cs typeface="+mn-ea"/>
              </a:rPr>
              <a:t>占领广州：</a:t>
            </a:r>
            <a:r>
              <a:rPr lang="en-US" altLang="x-none" sz="2400" b="1" strike="noStrike" noProof="1" dirty="0">
                <a:solidFill>
                  <a:srgbClr val="0000FF"/>
                </a:solidFill>
                <a:effectLst>
                  <a:outerShdw blurRad="38100" dist="38100" dir="2700000">
                    <a:srgbClr val="C0C0C0"/>
                  </a:outerShdw>
                </a:effectLst>
                <a:latin typeface="华文中宋" pitchFamily="2" charset="-122"/>
                <a:ea typeface="华文中宋" pitchFamily="2" charset="-122"/>
                <a:cs typeface="+mn-ea"/>
              </a:rPr>
              <a:t>1857</a:t>
            </a:r>
            <a:endParaRPr lang="en-US" altLang="x-none" sz="2400" b="1" strike="noStrike" noProof="1" dirty="0">
              <a:solidFill>
                <a:srgbClr val="0000FF"/>
              </a:solidFill>
              <a:effectLst>
                <a:outerShdw blurRad="38100" dist="38100" dir="2700000">
                  <a:srgbClr val="C0C0C0"/>
                </a:outerShdw>
              </a:effectLst>
              <a:latin typeface="华文中宋" pitchFamily="2" charset="-122"/>
              <a:ea typeface="华文中宋" pitchFamily="2" charset="-122"/>
            </a:endParaRPr>
          </a:p>
          <a:p>
            <a:pPr lvl="0" eaLnBrk="1" fontAlgn="base" hangingPunct="1"/>
            <a:r>
              <a:rPr lang="zh-CN" altLang="en-US" sz="2400" b="1" strike="noStrike" noProof="1" dirty="0">
                <a:solidFill>
                  <a:srgbClr val="0000FF"/>
                </a:solidFill>
                <a:effectLst>
                  <a:outerShdw blurRad="38100" dist="38100" dir="2700000">
                    <a:srgbClr val="C0C0C0"/>
                  </a:outerShdw>
                </a:effectLst>
                <a:latin typeface="华文中宋" pitchFamily="2" charset="-122"/>
                <a:ea typeface="华文中宋" pitchFamily="2" charset="-122"/>
                <a:cs typeface="+mn-ea"/>
              </a:rPr>
              <a:t>占领天津：</a:t>
            </a:r>
            <a:r>
              <a:rPr lang="en-US" altLang="x-none" sz="2400" b="1" strike="noStrike" noProof="1" dirty="0">
                <a:solidFill>
                  <a:srgbClr val="0000FF"/>
                </a:solidFill>
                <a:effectLst>
                  <a:outerShdw blurRad="38100" dist="38100" dir="2700000">
                    <a:srgbClr val="C0C0C0"/>
                  </a:outerShdw>
                </a:effectLst>
                <a:latin typeface="华文中宋" pitchFamily="2" charset="-122"/>
                <a:ea typeface="华文中宋" pitchFamily="2" charset="-122"/>
                <a:cs typeface="+mn-ea"/>
              </a:rPr>
              <a:t>1858 </a:t>
            </a:r>
            <a:endParaRPr lang="en-US" altLang="x-none" sz="2400" b="1" strike="noStrike" noProof="1" dirty="0">
              <a:solidFill>
                <a:srgbClr val="0000FF"/>
              </a:solidFill>
              <a:effectLst>
                <a:outerShdw blurRad="38100" dist="38100" dir="2700000">
                  <a:srgbClr val="C0C0C0"/>
                </a:outerShdw>
              </a:effectLst>
              <a:latin typeface="华文中宋" pitchFamily="2" charset="-122"/>
              <a:ea typeface="华文中宋" pitchFamily="2" charset="-122"/>
            </a:endParaRPr>
          </a:p>
          <a:p>
            <a:pPr lvl="0" eaLnBrk="1" fontAlgn="base" hangingPunct="1"/>
            <a:r>
              <a:rPr lang="zh-CN" altLang="en-US" sz="2400" b="1" strike="noStrike" noProof="1" dirty="0">
                <a:solidFill>
                  <a:srgbClr val="0000FF"/>
                </a:solidFill>
                <a:effectLst>
                  <a:outerShdw blurRad="38100" dist="38100" dir="2700000">
                    <a:srgbClr val="C0C0C0"/>
                  </a:outerShdw>
                </a:effectLst>
                <a:latin typeface="华文中宋" pitchFamily="2" charset="-122"/>
                <a:ea typeface="华文中宋" pitchFamily="2" charset="-122"/>
                <a:cs typeface="+mn-ea"/>
              </a:rPr>
              <a:t>占领北京：</a:t>
            </a:r>
            <a:r>
              <a:rPr lang="en-US" altLang="x-none" sz="2400" b="1" strike="noStrike" noProof="1" dirty="0">
                <a:solidFill>
                  <a:srgbClr val="0000FF"/>
                </a:solidFill>
                <a:effectLst>
                  <a:outerShdw blurRad="38100" dist="38100" dir="2700000">
                    <a:srgbClr val="C0C0C0"/>
                  </a:outerShdw>
                </a:effectLst>
                <a:latin typeface="华文中宋" pitchFamily="2" charset="-122"/>
                <a:ea typeface="华文中宋" pitchFamily="2" charset="-122"/>
                <a:cs typeface="+mn-ea"/>
              </a:rPr>
              <a:t>1860</a:t>
            </a:r>
            <a:endParaRPr lang="en-US" altLang="x-none" sz="2400" b="1" strike="noStrike" noProof="1" dirty="0">
              <a:solidFill>
                <a:srgbClr val="0000FF"/>
              </a:solidFill>
              <a:effectLst>
                <a:outerShdw blurRad="38100" dist="38100" dir="2700000">
                  <a:srgbClr val="C0C0C0"/>
                </a:outerShdw>
              </a:effectLst>
              <a:latin typeface="华文中宋" pitchFamily="2" charset="-122"/>
              <a:ea typeface="华文中宋" pitchFamily="2" charset="-122"/>
            </a:endParaRPr>
          </a:p>
        </p:txBody>
      </p:sp>
      <p:sp>
        <p:nvSpPr>
          <p:cNvPr id="30727" name="Text Box 7"/>
          <p:cNvSpPr txBox="1"/>
          <p:nvPr/>
        </p:nvSpPr>
        <p:spPr>
          <a:xfrm>
            <a:off x="3132138" y="5516563"/>
            <a:ext cx="5832475" cy="615950"/>
          </a:xfrm>
          <a:prstGeom prst="rect">
            <a:avLst/>
          </a:prstGeom>
          <a:noFill/>
          <a:ln w="9525">
            <a:noFill/>
          </a:ln>
        </p:spPr>
        <p:txBody>
          <a:bodyPr>
            <a:spAutoFit/>
          </a:bodyPr>
          <a:p>
            <a:pPr lvl="0" eaLnBrk="1" fontAlgn="base" hangingPunct="1">
              <a:spcBef>
                <a:spcPct val="50000"/>
              </a:spcBef>
            </a:pPr>
            <a:r>
              <a:rPr lang="en-US" altLang="x-none" sz="2400" b="1" strike="noStrike" noProof="1" dirty="0">
                <a:solidFill>
                  <a:srgbClr val="660066"/>
                </a:solidFill>
                <a:effectLst>
                  <a:outerShdw blurRad="38100" dist="38100" dir="2700000">
                    <a:srgbClr val="C0C0C0"/>
                  </a:outerShdw>
                </a:effectLst>
                <a:latin typeface="Arial" panose="020B0604020202020204" pitchFamily="34" charset="0"/>
                <a:ea typeface="楷体_GB2312" pitchFamily="1" charset="-122"/>
                <a:cs typeface="+mn-ea"/>
              </a:rPr>
              <a:t>——</a:t>
            </a:r>
            <a:r>
              <a:rPr lang="zh-CN" altLang="en-US" sz="2400" b="1" strike="noStrike" noProof="1" dirty="0">
                <a:solidFill>
                  <a:srgbClr val="660066"/>
                </a:solidFill>
                <a:effectLst>
                  <a:outerShdw blurRad="38100" dist="38100" dir="2700000">
                    <a:srgbClr val="C0C0C0"/>
                  </a:outerShdw>
                </a:effectLst>
                <a:latin typeface="Arial" panose="020B0604020202020204" pitchFamily="34" charset="0"/>
                <a:ea typeface="楷体_GB2312" pitchFamily="1" charset="-122"/>
                <a:cs typeface="+mn-ea"/>
              </a:rPr>
              <a:t>火烧圆明园；</a:t>
            </a:r>
            <a:r>
              <a:rPr lang="zh-CN" altLang="en-US" sz="2400" b="1" strike="noStrike" noProof="1" dirty="0">
                <a:solidFill>
                  <a:srgbClr val="FF3300"/>
                </a:solidFill>
                <a:effectLst>
                  <a:outerShdw blurRad="38100" dist="38100" dir="2700000">
                    <a:srgbClr val="C0C0C0"/>
                  </a:outerShdw>
                </a:effectLst>
                <a:latin typeface="Arial" panose="020B0604020202020204" pitchFamily="34" charset="0"/>
                <a:ea typeface="楷体_GB2312" pitchFamily="1" charset="-122"/>
                <a:cs typeface="+mn-ea"/>
              </a:rPr>
              <a:t>（海盗式的抢夺）</a:t>
            </a:r>
            <a:endParaRPr lang="zh-CN" altLang="en-US" sz="2400" b="1" strike="noStrike" noProof="1" dirty="0">
              <a:solidFill>
                <a:srgbClr val="FF3300"/>
              </a:solidFill>
              <a:effectLst>
                <a:outerShdw blurRad="38100" dist="38100" dir="2700000">
                  <a:srgbClr val="C0C0C0"/>
                </a:outerShdw>
              </a:effectLst>
              <a:latin typeface="Arial" panose="020B0604020202020204" pitchFamily="34" charset="0"/>
              <a:ea typeface="楷体_GB2312" pitchFamily="1" charset="-122"/>
            </a:endParaRPr>
          </a:p>
        </p:txBody>
      </p:sp>
      <p:sp>
        <p:nvSpPr>
          <p:cNvPr id="53255" name="文本框 198670"/>
          <p:cNvSpPr txBox="1"/>
          <p:nvPr/>
        </p:nvSpPr>
        <p:spPr>
          <a:xfrm>
            <a:off x="179388" y="103188"/>
            <a:ext cx="2641600" cy="579437"/>
          </a:xfrm>
          <a:prstGeom prst="rect">
            <a:avLst/>
          </a:prstGeom>
          <a:solidFill>
            <a:srgbClr val="FFFF00"/>
          </a:solidFill>
          <a:ln w="9525">
            <a:noFill/>
          </a:ln>
        </p:spPr>
        <p:txBody>
          <a:bodyPr wrap="square" anchor="t">
            <a:spAutoFit/>
          </a:bodyPr>
          <a:p>
            <a:pPr lvl="0" indent="0"/>
            <a:r>
              <a:rPr lang="zh-CN" altLang="en-US" sz="3200" b="1" dirty="0">
                <a:solidFill>
                  <a:srgbClr val="FF0000"/>
                </a:solidFill>
                <a:latin typeface="Arial" panose="020B0604020202020204" pitchFamily="34" charset="0"/>
                <a:ea typeface="黑体" panose="02010609060101010101" pitchFamily="2" charset="-122"/>
              </a:rPr>
              <a:t>基础知识梳理</a:t>
            </a:r>
            <a:endParaRPr lang="zh-CN" altLang="en-US" sz="3200" b="1" dirty="0">
              <a:solidFill>
                <a:srgbClr val="FF0000"/>
              </a:solidFill>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down)">
                                      <p:cBhvr>
                                        <p:cTn id="7" dur="580">
                                          <p:stCondLst>
                                            <p:cond delay="0"/>
                                          </p:stCondLst>
                                        </p:cTn>
                                        <p:tgtEl>
                                          <p:spTgt spid="30722"/>
                                        </p:tgtEl>
                                      </p:cBhvr>
                                    </p:animEffect>
                                    <p:anim calcmode="lin" valueType="num">
                                      <p:cBhvr>
                                        <p:cTn id="8" dur="1822" tmFilter="0,0; 0.14,0.36; 0.43,0.73; 0.71,0.91; 1.0,1.0">
                                          <p:stCondLst>
                                            <p:cond delay="0"/>
                                          </p:stCondLst>
                                        </p:cTn>
                                        <p:tgtEl>
                                          <p:spTgt spid="307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22"/>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30722"/>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30722"/>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30722"/>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30722"/>
                                        </p:tgtEl>
                                      </p:cBhvr>
                                      <p:to x="100000" y="60000"/>
                                    </p:animScale>
                                    <p:animScale>
                                      <p:cBhvr>
                                        <p:cTn id="14" dur="166" decel="50000">
                                          <p:stCondLst>
                                            <p:cond delay="676"/>
                                          </p:stCondLst>
                                        </p:cTn>
                                        <p:tgtEl>
                                          <p:spTgt spid="30722"/>
                                        </p:tgtEl>
                                      </p:cBhvr>
                                      <p:to x="100000" y="100000"/>
                                    </p:animScale>
                                    <p:animScale>
                                      <p:cBhvr>
                                        <p:cTn id="15" dur="26">
                                          <p:stCondLst>
                                            <p:cond delay="1312"/>
                                          </p:stCondLst>
                                        </p:cTn>
                                        <p:tgtEl>
                                          <p:spTgt spid="30722"/>
                                        </p:tgtEl>
                                      </p:cBhvr>
                                      <p:to x="100000" y="80000"/>
                                    </p:animScale>
                                    <p:animScale>
                                      <p:cBhvr>
                                        <p:cTn id="16" dur="166" decel="50000">
                                          <p:stCondLst>
                                            <p:cond delay="1338"/>
                                          </p:stCondLst>
                                        </p:cTn>
                                        <p:tgtEl>
                                          <p:spTgt spid="30722"/>
                                        </p:tgtEl>
                                      </p:cBhvr>
                                      <p:to x="100000" y="100000"/>
                                    </p:animScale>
                                    <p:animScale>
                                      <p:cBhvr>
                                        <p:cTn id="17" dur="26">
                                          <p:stCondLst>
                                            <p:cond delay="1642"/>
                                          </p:stCondLst>
                                        </p:cTn>
                                        <p:tgtEl>
                                          <p:spTgt spid="30722"/>
                                        </p:tgtEl>
                                      </p:cBhvr>
                                      <p:to x="100000" y="90000"/>
                                    </p:animScale>
                                    <p:animScale>
                                      <p:cBhvr>
                                        <p:cTn id="18" dur="166" decel="50000">
                                          <p:stCondLst>
                                            <p:cond delay="1668"/>
                                          </p:stCondLst>
                                        </p:cTn>
                                        <p:tgtEl>
                                          <p:spTgt spid="30722"/>
                                        </p:tgtEl>
                                      </p:cBhvr>
                                      <p:to x="100000" y="100000"/>
                                    </p:animScale>
                                    <p:animScale>
                                      <p:cBhvr>
                                        <p:cTn id="19" dur="26">
                                          <p:stCondLst>
                                            <p:cond delay="1808"/>
                                          </p:stCondLst>
                                        </p:cTn>
                                        <p:tgtEl>
                                          <p:spTgt spid="30722"/>
                                        </p:tgtEl>
                                      </p:cBhvr>
                                      <p:to x="100000" y="95000"/>
                                    </p:animScale>
                                    <p:animScale>
                                      <p:cBhvr>
                                        <p:cTn id="20" dur="166" decel="50000">
                                          <p:stCondLst>
                                            <p:cond delay="1834"/>
                                          </p:stCondLst>
                                        </p:cTn>
                                        <p:tgtEl>
                                          <p:spTgt spid="3072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0723"/>
                                        </p:tgtEl>
                                        <p:attrNameLst>
                                          <p:attrName>style.visibility</p:attrName>
                                        </p:attrNameLst>
                                      </p:cBhvr>
                                      <p:to>
                                        <p:strVal val="visible"/>
                                      </p:to>
                                    </p:set>
                                    <p:animEffect transition="in" filter="wipe(down)">
                                      <p:cBhvr>
                                        <p:cTn id="25" dur="580">
                                          <p:stCondLst>
                                            <p:cond delay="0"/>
                                          </p:stCondLst>
                                        </p:cTn>
                                        <p:tgtEl>
                                          <p:spTgt spid="30723"/>
                                        </p:tgtEl>
                                      </p:cBhvr>
                                    </p:animEffect>
                                    <p:anim calcmode="lin" valueType="num">
                                      <p:cBhvr>
                                        <p:cTn id="26" dur="1822" tmFilter="0,0; 0.14,0.36; 0.43,0.73; 0.71,0.91; 1.0,1.0">
                                          <p:stCondLst>
                                            <p:cond delay="0"/>
                                          </p:stCondLst>
                                        </p:cTn>
                                        <p:tgtEl>
                                          <p:spTgt spid="3072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723"/>
                                        </p:tgtEl>
                                        <p:attrNameLst>
                                          <p:attrName>ppt_y</p:attrName>
                                        </p:attrNameLst>
                                      </p:cBhvr>
                                      <p:tavLst>
                                        <p:tav tm="0" fmla="#ppt_y-sin(pi*$)/3">
                                          <p:val>
                                            <p:fltVal val="0.500000"/>
                                          </p:val>
                                        </p:tav>
                                        <p:tav tm="100000">
                                          <p:val>
                                            <p:fltVal val="1.000000"/>
                                          </p:val>
                                        </p:tav>
                                      </p:tavLst>
                                    </p:anim>
                                    <p:anim calcmode="lin" valueType="num">
                                      <p:cBhvr>
                                        <p:cTn id="28" dur="664" tmFilter="0, 0; 0.125,0.2665; 0.25,0.4; 0.375,0.465; 0.5,0.5;  0.625,0.535; 0.75,0.6; 0.875,0.7335; 1,1">
                                          <p:stCondLst>
                                            <p:cond delay="664"/>
                                          </p:stCondLst>
                                        </p:cTn>
                                        <p:tgtEl>
                                          <p:spTgt spid="30723"/>
                                        </p:tgtEl>
                                        <p:attrNameLst>
                                          <p:attrName>ppt_y</p:attrName>
                                        </p:attrNameLst>
                                      </p:cBhvr>
                                      <p:tavLst>
                                        <p:tav tm="0" fmla="#ppt_y-sin(pi*$)/9">
                                          <p:val>
                                            <p:fltVal val="0.000000"/>
                                          </p:val>
                                        </p:tav>
                                        <p:tav tm="100000">
                                          <p:val>
                                            <p:fltVal val="1.000000"/>
                                          </p:val>
                                        </p:tav>
                                      </p:tavLst>
                                    </p:anim>
                                    <p:anim calcmode="lin" valueType="num">
                                      <p:cBhvr>
                                        <p:cTn id="29" dur="332" tmFilter="0, 0; 0.125,0.2665; 0.25,0.4; 0.375,0.465; 0.5,0.5;  0.625,0.535; 0.75,0.6; 0.875,0.7335; 1,1">
                                          <p:stCondLst>
                                            <p:cond delay="1324"/>
                                          </p:stCondLst>
                                        </p:cTn>
                                        <p:tgtEl>
                                          <p:spTgt spid="30723"/>
                                        </p:tgtEl>
                                        <p:attrNameLst>
                                          <p:attrName>ppt_y</p:attrName>
                                        </p:attrNameLst>
                                      </p:cBhvr>
                                      <p:tavLst>
                                        <p:tav tm="0" fmla="#ppt_y-sin(pi*$)/27">
                                          <p:val>
                                            <p:fltVal val="0.000000"/>
                                          </p:val>
                                        </p:tav>
                                        <p:tav tm="100000">
                                          <p:val>
                                            <p:fltVal val="1.000000"/>
                                          </p:val>
                                        </p:tav>
                                      </p:tavLst>
                                    </p:anim>
                                    <p:anim calcmode="lin" valueType="num">
                                      <p:cBhvr>
                                        <p:cTn id="30" dur="164" tmFilter="0, 0; 0.125,0.2665; 0.25,0.4; 0.375,0.465; 0.5,0.5;  0.625,0.535; 0.75,0.6; 0.875,0.7335; 1,1">
                                          <p:stCondLst>
                                            <p:cond delay="1656"/>
                                          </p:stCondLst>
                                        </p:cTn>
                                        <p:tgtEl>
                                          <p:spTgt spid="30723"/>
                                        </p:tgtEl>
                                        <p:attrNameLst>
                                          <p:attrName>ppt_y</p:attrName>
                                        </p:attrNameLst>
                                      </p:cBhvr>
                                      <p:tavLst>
                                        <p:tav tm="0" fmla="#ppt_y-sin(pi*$)/81">
                                          <p:val>
                                            <p:fltVal val="0.000000"/>
                                          </p:val>
                                        </p:tav>
                                        <p:tav tm="100000">
                                          <p:val>
                                            <p:fltVal val="1.000000"/>
                                          </p:val>
                                        </p:tav>
                                      </p:tavLst>
                                    </p:anim>
                                    <p:animScale>
                                      <p:cBhvr>
                                        <p:cTn id="31" dur="26">
                                          <p:stCondLst>
                                            <p:cond delay="650"/>
                                          </p:stCondLst>
                                        </p:cTn>
                                        <p:tgtEl>
                                          <p:spTgt spid="30723"/>
                                        </p:tgtEl>
                                      </p:cBhvr>
                                      <p:to x="100000" y="60000"/>
                                    </p:animScale>
                                    <p:animScale>
                                      <p:cBhvr>
                                        <p:cTn id="32" dur="166" decel="50000">
                                          <p:stCondLst>
                                            <p:cond delay="676"/>
                                          </p:stCondLst>
                                        </p:cTn>
                                        <p:tgtEl>
                                          <p:spTgt spid="30723"/>
                                        </p:tgtEl>
                                      </p:cBhvr>
                                      <p:to x="100000" y="100000"/>
                                    </p:animScale>
                                    <p:animScale>
                                      <p:cBhvr>
                                        <p:cTn id="33" dur="26">
                                          <p:stCondLst>
                                            <p:cond delay="1312"/>
                                          </p:stCondLst>
                                        </p:cTn>
                                        <p:tgtEl>
                                          <p:spTgt spid="30723"/>
                                        </p:tgtEl>
                                      </p:cBhvr>
                                      <p:to x="100000" y="80000"/>
                                    </p:animScale>
                                    <p:animScale>
                                      <p:cBhvr>
                                        <p:cTn id="34" dur="166" decel="50000">
                                          <p:stCondLst>
                                            <p:cond delay="1338"/>
                                          </p:stCondLst>
                                        </p:cTn>
                                        <p:tgtEl>
                                          <p:spTgt spid="30723"/>
                                        </p:tgtEl>
                                      </p:cBhvr>
                                      <p:to x="100000" y="100000"/>
                                    </p:animScale>
                                    <p:animScale>
                                      <p:cBhvr>
                                        <p:cTn id="35" dur="26">
                                          <p:stCondLst>
                                            <p:cond delay="1642"/>
                                          </p:stCondLst>
                                        </p:cTn>
                                        <p:tgtEl>
                                          <p:spTgt spid="30723"/>
                                        </p:tgtEl>
                                      </p:cBhvr>
                                      <p:to x="100000" y="90000"/>
                                    </p:animScale>
                                    <p:animScale>
                                      <p:cBhvr>
                                        <p:cTn id="36" dur="166" decel="50000">
                                          <p:stCondLst>
                                            <p:cond delay="1668"/>
                                          </p:stCondLst>
                                        </p:cTn>
                                        <p:tgtEl>
                                          <p:spTgt spid="30723"/>
                                        </p:tgtEl>
                                      </p:cBhvr>
                                      <p:to x="100000" y="100000"/>
                                    </p:animScale>
                                    <p:animScale>
                                      <p:cBhvr>
                                        <p:cTn id="37" dur="26">
                                          <p:stCondLst>
                                            <p:cond delay="1808"/>
                                          </p:stCondLst>
                                        </p:cTn>
                                        <p:tgtEl>
                                          <p:spTgt spid="30723"/>
                                        </p:tgtEl>
                                      </p:cBhvr>
                                      <p:to x="100000" y="95000"/>
                                    </p:animScale>
                                    <p:animScale>
                                      <p:cBhvr>
                                        <p:cTn id="38" dur="166" decel="50000">
                                          <p:stCondLst>
                                            <p:cond delay="1834"/>
                                          </p:stCondLst>
                                        </p:cTn>
                                        <p:tgtEl>
                                          <p:spTgt spid="3072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0726"/>
                                        </p:tgtEl>
                                        <p:attrNameLst>
                                          <p:attrName>style.visibility</p:attrName>
                                        </p:attrNameLst>
                                      </p:cBhvr>
                                      <p:to>
                                        <p:strVal val="visible"/>
                                      </p:to>
                                    </p:set>
                                    <p:animEffect transition="in" filter="wipe(down)">
                                      <p:cBhvr>
                                        <p:cTn id="43" dur="580">
                                          <p:stCondLst>
                                            <p:cond delay="0"/>
                                          </p:stCondLst>
                                        </p:cTn>
                                        <p:tgtEl>
                                          <p:spTgt spid="30726"/>
                                        </p:tgtEl>
                                      </p:cBhvr>
                                    </p:animEffect>
                                    <p:anim calcmode="lin" valueType="num">
                                      <p:cBhvr>
                                        <p:cTn id="44" dur="1822" tmFilter="0,0; 0.14,0.36; 0.43,0.73; 0.71,0.91; 1.0,1.0">
                                          <p:stCondLst>
                                            <p:cond delay="0"/>
                                          </p:stCondLst>
                                        </p:cTn>
                                        <p:tgtEl>
                                          <p:spTgt spid="3072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0726"/>
                                        </p:tgtEl>
                                        <p:attrNameLst>
                                          <p:attrName>ppt_y</p:attrName>
                                        </p:attrNameLst>
                                      </p:cBhvr>
                                      <p:tavLst>
                                        <p:tav tm="0" fmla="#ppt_y-sin(pi*$)/3">
                                          <p:val>
                                            <p:fltVal val="0.500000"/>
                                          </p:val>
                                        </p:tav>
                                        <p:tav tm="100000">
                                          <p:val>
                                            <p:fltVal val="1.000000"/>
                                          </p:val>
                                        </p:tav>
                                      </p:tavLst>
                                    </p:anim>
                                    <p:anim calcmode="lin" valueType="num">
                                      <p:cBhvr>
                                        <p:cTn id="46" dur="664" tmFilter="0, 0; 0.125,0.2665; 0.25,0.4; 0.375,0.465; 0.5,0.5;  0.625,0.535; 0.75,0.6; 0.875,0.7335; 1,1">
                                          <p:stCondLst>
                                            <p:cond delay="664"/>
                                          </p:stCondLst>
                                        </p:cTn>
                                        <p:tgtEl>
                                          <p:spTgt spid="30726"/>
                                        </p:tgtEl>
                                        <p:attrNameLst>
                                          <p:attrName>ppt_y</p:attrName>
                                        </p:attrNameLst>
                                      </p:cBhvr>
                                      <p:tavLst>
                                        <p:tav tm="0" fmla="#ppt_y-sin(pi*$)/9">
                                          <p:val>
                                            <p:fltVal val="0.000000"/>
                                          </p:val>
                                        </p:tav>
                                        <p:tav tm="100000">
                                          <p:val>
                                            <p:fltVal val="1.000000"/>
                                          </p:val>
                                        </p:tav>
                                      </p:tavLst>
                                    </p:anim>
                                    <p:anim calcmode="lin" valueType="num">
                                      <p:cBhvr>
                                        <p:cTn id="47" dur="332" tmFilter="0, 0; 0.125,0.2665; 0.25,0.4; 0.375,0.465; 0.5,0.5;  0.625,0.535; 0.75,0.6; 0.875,0.7335; 1,1">
                                          <p:stCondLst>
                                            <p:cond delay="1324"/>
                                          </p:stCondLst>
                                        </p:cTn>
                                        <p:tgtEl>
                                          <p:spTgt spid="30726"/>
                                        </p:tgtEl>
                                        <p:attrNameLst>
                                          <p:attrName>ppt_y</p:attrName>
                                        </p:attrNameLst>
                                      </p:cBhvr>
                                      <p:tavLst>
                                        <p:tav tm="0" fmla="#ppt_y-sin(pi*$)/27">
                                          <p:val>
                                            <p:fltVal val="0.000000"/>
                                          </p:val>
                                        </p:tav>
                                        <p:tav tm="100000">
                                          <p:val>
                                            <p:fltVal val="1.000000"/>
                                          </p:val>
                                        </p:tav>
                                      </p:tavLst>
                                    </p:anim>
                                    <p:anim calcmode="lin" valueType="num">
                                      <p:cBhvr>
                                        <p:cTn id="48" dur="164" tmFilter="0, 0; 0.125,0.2665; 0.25,0.4; 0.375,0.465; 0.5,0.5;  0.625,0.535; 0.75,0.6; 0.875,0.7335; 1,1">
                                          <p:stCondLst>
                                            <p:cond delay="1656"/>
                                          </p:stCondLst>
                                        </p:cTn>
                                        <p:tgtEl>
                                          <p:spTgt spid="30726"/>
                                        </p:tgtEl>
                                        <p:attrNameLst>
                                          <p:attrName>ppt_y</p:attrName>
                                        </p:attrNameLst>
                                      </p:cBhvr>
                                      <p:tavLst>
                                        <p:tav tm="0" fmla="#ppt_y-sin(pi*$)/81">
                                          <p:val>
                                            <p:fltVal val="0.000000"/>
                                          </p:val>
                                        </p:tav>
                                        <p:tav tm="100000">
                                          <p:val>
                                            <p:fltVal val="1.000000"/>
                                          </p:val>
                                        </p:tav>
                                      </p:tavLst>
                                    </p:anim>
                                    <p:animScale>
                                      <p:cBhvr>
                                        <p:cTn id="49" dur="26">
                                          <p:stCondLst>
                                            <p:cond delay="650"/>
                                          </p:stCondLst>
                                        </p:cTn>
                                        <p:tgtEl>
                                          <p:spTgt spid="30726"/>
                                        </p:tgtEl>
                                      </p:cBhvr>
                                      <p:to x="100000" y="60000"/>
                                    </p:animScale>
                                    <p:animScale>
                                      <p:cBhvr>
                                        <p:cTn id="50" dur="166" decel="50000">
                                          <p:stCondLst>
                                            <p:cond delay="676"/>
                                          </p:stCondLst>
                                        </p:cTn>
                                        <p:tgtEl>
                                          <p:spTgt spid="30726"/>
                                        </p:tgtEl>
                                      </p:cBhvr>
                                      <p:to x="100000" y="100000"/>
                                    </p:animScale>
                                    <p:animScale>
                                      <p:cBhvr>
                                        <p:cTn id="51" dur="26">
                                          <p:stCondLst>
                                            <p:cond delay="1312"/>
                                          </p:stCondLst>
                                        </p:cTn>
                                        <p:tgtEl>
                                          <p:spTgt spid="30726"/>
                                        </p:tgtEl>
                                      </p:cBhvr>
                                      <p:to x="100000" y="80000"/>
                                    </p:animScale>
                                    <p:animScale>
                                      <p:cBhvr>
                                        <p:cTn id="52" dur="166" decel="50000">
                                          <p:stCondLst>
                                            <p:cond delay="1338"/>
                                          </p:stCondLst>
                                        </p:cTn>
                                        <p:tgtEl>
                                          <p:spTgt spid="30726"/>
                                        </p:tgtEl>
                                      </p:cBhvr>
                                      <p:to x="100000" y="100000"/>
                                    </p:animScale>
                                    <p:animScale>
                                      <p:cBhvr>
                                        <p:cTn id="53" dur="26">
                                          <p:stCondLst>
                                            <p:cond delay="1642"/>
                                          </p:stCondLst>
                                        </p:cTn>
                                        <p:tgtEl>
                                          <p:spTgt spid="30726"/>
                                        </p:tgtEl>
                                      </p:cBhvr>
                                      <p:to x="100000" y="90000"/>
                                    </p:animScale>
                                    <p:animScale>
                                      <p:cBhvr>
                                        <p:cTn id="54" dur="166" decel="50000">
                                          <p:stCondLst>
                                            <p:cond delay="1668"/>
                                          </p:stCondLst>
                                        </p:cTn>
                                        <p:tgtEl>
                                          <p:spTgt spid="30726"/>
                                        </p:tgtEl>
                                      </p:cBhvr>
                                      <p:to x="100000" y="100000"/>
                                    </p:animScale>
                                    <p:animScale>
                                      <p:cBhvr>
                                        <p:cTn id="55" dur="26">
                                          <p:stCondLst>
                                            <p:cond delay="1808"/>
                                          </p:stCondLst>
                                        </p:cTn>
                                        <p:tgtEl>
                                          <p:spTgt spid="30726"/>
                                        </p:tgtEl>
                                      </p:cBhvr>
                                      <p:to x="100000" y="95000"/>
                                    </p:animScale>
                                    <p:animScale>
                                      <p:cBhvr>
                                        <p:cTn id="56" dur="166" decel="50000">
                                          <p:stCondLst>
                                            <p:cond delay="1834"/>
                                          </p:stCondLst>
                                        </p:cTn>
                                        <p:tgtEl>
                                          <p:spTgt spid="3072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30727"/>
                                        </p:tgtEl>
                                        <p:attrNameLst>
                                          <p:attrName>style.visibility</p:attrName>
                                        </p:attrNameLst>
                                      </p:cBhvr>
                                      <p:to>
                                        <p:strVal val="visible"/>
                                      </p:to>
                                    </p:set>
                                    <p:anim calcmode="lin" valueType="num">
                                      <p:cBhvr>
                                        <p:cTn id="61" dur="500" fill="hold"/>
                                        <p:tgtEl>
                                          <p:spTgt spid="30727"/>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30727"/>
                                        </p:tgtEl>
                                        <p:attrNameLst>
                                          <p:attrName>ppt_y</p:attrName>
                                        </p:attrNameLst>
                                      </p:cBhvr>
                                      <p:tavLst>
                                        <p:tav tm="0">
                                          <p:val>
                                            <p:strVal val="#ppt_y"/>
                                          </p:val>
                                        </p:tav>
                                        <p:tav tm="100000">
                                          <p:val>
                                            <p:strVal val="#ppt_y"/>
                                          </p:val>
                                        </p:tav>
                                      </p:tavLst>
                                    </p:anim>
                                    <p:anim calcmode="lin" valueType="num">
                                      <p:cBhvr>
                                        <p:cTn id="63" dur="500" fill="hold"/>
                                        <p:tgtEl>
                                          <p:spTgt spid="30727"/>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30727"/>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p:bldP spid="30726" grpId="0"/>
      <p:bldP spid="307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7810" name="文本框 247809"/>
          <p:cNvSpPr txBox="1"/>
          <p:nvPr/>
        </p:nvSpPr>
        <p:spPr>
          <a:xfrm>
            <a:off x="65088" y="538163"/>
            <a:ext cx="8977313" cy="3748088"/>
          </a:xfrm>
          <a:prstGeom prst="rect">
            <a:avLst/>
          </a:prstGeom>
          <a:noFill/>
          <a:ln w="9525">
            <a:noFill/>
          </a:ln>
        </p:spPr>
        <p:txBody>
          <a:bodyPr wrap="square">
            <a:spAutoFit/>
          </a:bodyPr>
          <a:p>
            <a:pPr lvl="0" fontAlgn="base"/>
            <a:r>
              <a:rPr lang="en-US" altLang="zh-CN"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①</a:t>
            </a:r>
            <a:r>
              <a:rPr lang="zh-CN" altLang="en-US"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外国公使进驻北京</a:t>
            </a:r>
            <a:r>
              <a:rPr lang="en-US" altLang="zh-CN"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zh-CN" altLang="en-US" sz="24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逐渐</a:t>
            </a:r>
            <a:r>
              <a:rPr lang="zh-CN" altLang="en-US" sz="24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影响和操纵清政府的内政和外交。</a:t>
            </a:r>
            <a:endParaRPr lang="zh-CN" altLang="en-US" sz="24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r>
              <a:rPr lang="en-US" altLang="zh-CN" sz="2400" b="1" strike="noStrike" noProof="1" dirty="0">
                <a:solidFill>
                  <a:srgbClr val="000066"/>
                </a:solidFill>
                <a:effectLst>
                  <a:outerShdw blurRad="38100" dist="38100" dir="2700000">
                    <a:srgbClr val="C0C0C0"/>
                  </a:outerShdw>
                </a:effectLst>
                <a:latin typeface="黑体" panose="02010609060101010101" pitchFamily="2" charset="-122"/>
                <a:ea typeface="黑体" panose="02010609060101010101" pitchFamily="2" charset="-122"/>
                <a:cs typeface="+mn-ea"/>
              </a:rPr>
              <a:t>②</a:t>
            </a:r>
            <a:r>
              <a:rPr lang="zh-CN" altLang="en-US"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十口通商</a:t>
            </a:r>
            <a:r>
              <a:rPr lang="en-US" altLang="zh-CN"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zh-CN" altLang="en-US" sz="24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使外国侵略势力扩展到</a:t>
            </a:r>
            <a:r>
              <a:rPr lang="zh-CN" altLang="en-US" sz="24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沿海各省，并深入到内地（长江中下游）。</a:t>
            </a:r>
            <a:endParaRPr lang="zh-CN" altLang="en-US" sz="24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r>
              <a:rPr lang="en-US" altLang="zh-CN"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③</a:t>
            </a:r>
            <a:r>
              <a:rPr lang="zh-CN" altLang="en-US"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外国军舰和商船可以在长江各口岸自由航行</a:t>
            </a:r>
            <a:r>
              <a:rPr lang="en-US" altLang="zh-CN"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zh-CN" altLang="en-US" sz="24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不仅使</a:t>
            </a:r>
            <a:r>
              <a:rPr lang="zh-CN" altLang="en-US" sz="24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列强取得</a:t>
            </a:r>
            <a:r>
              <a:rPr lang="zh-CN" altLang="en-US" sz="24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了中国</a:t>
            </a:r>
            <a:r>
              <a:rPr lang="zh-CN" altLang="en-US" sz="24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内河航行权</a:t>
            </a:r>
            <a:r>
              <a:rPr lang="zh-CN" altLang="en-US" sz="24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，且便于</a:t>
            </a:r>
            <a:r>
              <a:rPr lang="zh-CN" altLang="en-US" sz="24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外国商品向长江内地倾销，也有利于列强的军事侵略。</a:t>
            </a:r>
            <a:endParaRPr lang="zh-CN" altLang="en-US" sz="24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r>
              <a:rPr lang="en-US" altLang="zh-CN" sz="2400" b="1" strike="noStrike" noProof="1" dirty="0">
                <a:solidFill>
                  <a:schemeClr val="tx1"/>
                </a:solidFill>
                <a:effectLst/>
                <a:latin typeface="黑体" panose="02010609060101010101" pitchFamily="2" charset="-122"/>
                <a:ea typeface="黑体" panose="02010609060101010101" pitchFamily="2" charset="-122"/>
                <a:cs typeface="+mn-ea"/>
              </a:rPr>
              <a:t>④</a:t>
            </a:r>
            <a:r>
              <a:rPr lang="zh-CN" altLang="en-US" sz="2400" b="1" strike="noStrike" noProof="1" dirty="0">
                <a:solidFill>
                  <a:schemeClr val="tx1"/>
                </a:solidFill>
                <a:effectLst/>
                <a:latin typeface="黑体" panose="02010609060101010101" pitchFamily="2" charset="-122"/>
                <a:ea typeface="黑体" panose="02010609060101010101" pitchFamily="2" charset="-122"/>
                <a:cs typeface="+mn-ea"/>
              </a:rPr>
              <a:t>外国人可以到内地游历、经商、传教</a:t>
            </a:r>
            <a:r>
              <a:rPr lang="en-US" altLang="zh-CN" sz="24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zh-CN" altLang="en-US" sz="24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资本主义</a:t>
            </a:r>
            <a:r>
              <a:rPr lang="zh-CN" altLang="en-US" sz="24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经济文化进</a:t>
            </a:r>
            <a:r>
              <a:rPr lang="zh-CN" altLang="en-US" sz="24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一步渗入中国社会。</a:t>
            </a:r>
            <a:endParaRPr lang="zh-CN" altLang="en-US" sz="24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r>
              <a:rPr lang="en-US" altLang="zh-CN"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⑤</a:t>
            </a:r>
            <a:r>
              <a:rPr lang="zh-CN" altLang="en-US"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向英法两国赔款各</a:t>
            </a:r>
            <a:r>
              <a:rPr lang="en-US" altLang="zh-CN"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200</a:t>
            </a:r>
            <a:r>
              <a:rPr lang="zh-CN" altLang="en-US"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万两白银，赔偿英商</a:t>
            </a:r>
            <a:r>
              <a:rPr lang="en-US" altLang="zh-CN"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200</a:t>
            </a:r>
            <a:r>
              <a:rPr lang="zh-CN" altLang="en-US"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万两白银</a:t>
            </a:r>
            <a:r>
              <a:rPr lang="en-US" altLang="zh-CN" sz="24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zh-CN" altLang="en-US" sz="24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加重了中国人民负担</a:t>
            </a:r>
            <a:r>
              <a:rPr lang="zh-CN" altLang="en-US" sz="24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endParaRPr lang="zh-CN" altLang="en-US" sz="24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247811" name="文本框 247810"/>
          <p:cNvSpPr txBox="1"/>
          <p:nvPr/>
        </p:nvSpPr>
        <p:spPr>
          <a:xfrm>
            <a:off x="3108325" y="19050"/>
            <a:ext cx="4727575" cy="519113"/>
          </a:xfrm>
          <a:prstGeom prst="rect">
            <a:avLst/>
          </a:prstGeom>
          <a:solidFill>
            <a:srgbClr val="FFFF00"/>
          </a:solidFill>
          <a:ln w="9525">
            <a:noFill/>
          </a:ln>
        </p:spPr>
        <p:txBody>
          <a:bodyPr wrap="square">
            <a:spAutoFit/>
          </a:bodyPr>
          <a:p>
            <a:pPr lvl="0" fontAlgn="base">
              <a:spcBef>
                <a:spcPct val="50000"/>
              </a:spcBef>
            </a:pPr>
            <a:r>
              <a:rPr lang="en-US" altLang="zh-CN" sz="2800" b="1" strike="noStrike" noProof="1" dirty="0">
                <a:solidFill>
                  <a:srgbClr val="00B050"/>
                </a:solidFill>
                <a:effectLst>
                  <a:outerShdw blurRad="38100" dist="38100" dir="2700000">
                    <a:srgbClr val="C0C0C0"/>
                  </a:outerShdw>
                </a:effectLst>
                <a:latin typeface="黑体" panose="02010609060101010101" pitchFamily="2" charset="-122"/>
                <a:ea typeface="黑体" panose="02010609060101010101" pitchFamily="2" charset="-122"/>
                <a:cs typeface="+mn-ea"/>
              </a:rPr>
              <a:t>1</a:t>
            </a:r>
            <a:r>
              <a:rPr lang="zh-CN" altLang="en-US" sz="2800" b="1" strike="noStrike" noProof="1" dirty="0">
                <a:solidFill>
                  <a:srgbClr val="00B050"/>
                </a:solidFill>
                <a:effectLst>
                  <a:outerShdw blurRad="38100" dist="38100" dir="2700000">
                    <a:srgbClr val="C0C0C0"/>
                  </a:outerShdw>
                </a:effectLst>
                <a:latin typeface="黑体" panose="02010609060101010101" pitchFamily="2" charset="-122"/>
                <a:ea typeface="黑体" panose="02010609060101010101" pitchFamily="2" charset="-122"/>
                <a:cs typeface="+mn-ea"/>
              </a:rPr>
              <a:t>）天津条约（</a:t>
            </a:r>
            <a:r>
              <a:rPr lang="en-US" altLang="zh-CN" sz="2800" b="1" strike="noStrike" noProof="1" dirty="0">
                <a:solidFill>
                  <a:srgbClr val="00B050"/>
                </a:solidFill>
                <a:effectLst>
                  <a:outerShdw blurRad="38100" dist="38100" dir="2700000">
                    <a:srgbClr val="C0C0C0"/>
                  </a:outerShdw>
                </a:effectLst>
                <a:latin typeface="黑体" panose="02010609060101010101" pitchFamily="2" charset="-122"/>
                <a:ea typeface="黑体" panose="02010609060101010101" pitchFamily="2" charset="-122"/>
                <a:cs typeface="+mn-ea"/>
              </a:rPr>
              <a:t>1858</a:t>
            </a:r>
            <a:r>
              <a:rPr lang="zh-CN" altLang="en-US" sz="2800" b="1" strike="noStrike" noProof="1" dirty="0">
                <a:solidFill>
                  <a:srgbClr val="00B050"/>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en-US" altLang="zh-CN" sz="2800" b="1" strike="noStrike" noProof="1" dirty="0">
                <a:solidFill>
                  <a:srgbClr val="00B050"/>
                </a:solidFill>
                <a:effectLst>
                  <a:outerShdw blurRad="38100" dist="38100" dir="2700000">
                    <a:srgbClr val="C0C0C0"/>
                  </a:outerShdw>
                </a:effectLst>
                <a:latin typeface="黑体" panose="02010609060101010101" pitchFamily="2" charset="-122"/>
                <a:ea typeface="黑体" panose="02010609060101010101" pitchFamily="2" charset="-122"/>
                <a:cs typeface="+mn-ea"/>
              </a:rPr>
              <a:t>6</a:t>
            </a:r>
            <a:r>
              <a:rPr lang="zh-CN" altLang="en-US" sz="2800" b="1" strike="noStrike" noProof="1" dirty="0">
                <a:solidFill>
                  <a:srgbClr val="00B050"/>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endParaRPr lang="zh-CN" altLang="en-US" sz="2800" b="1" strike="noStrike" noProof="1" dirty="0">
              <a:solidFill>
                <a:srgbClr val="00B050"/>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54275" name="文本框 198670"/>
          <p:cNvSpPr txBox="1"/>
          <p:nvPr/>
        </p:nvSpPr>
        <p:spPr>
          <a:xfrm>
            <a:off x="65088" y="-41275"/>
            <a:ext cx="1897062" cy="579438"/>
          </a:xfrm>
          <a:prstGeom prst="rect">
            <a:avLst/>
          </a:prstGeom>
          <a:solidFill>
            <a:srgbClr val="FFFF00"/>
          </a:solidFill>
          <a:ln w="9525">
            <a:noFill/>
          </a:ln>
        </p:spPr>
        <p:txBody>
          <a:bodyPr wrap="square" anchor="t">
            <a:spAutoFit/>
          </a:bodyPr>
          <a:p>
            <a:pPr lvl="0" indent="0"/>
            <a:r>
              <a:rPr lang="zh-CN" altLang="en-US" sz="3200" b="1" dirty="0">
                <a:solidFill>
                  <a:srgbClr val="FF0000"/>
                </a:solidFill>
                <a:latin typeface="Arial" panose="020B0604020202020204" pitchFamily="34" charset="0"/>
                <a:ea typeface="黑体" panose="02010609060101010101" pitchFamily="2" charset="-122"/>
              </a:rPr>
              <a:t>知识拓展</a:t>
            </a:r>
            <a:endParaRPr lang="en-US" altLang="zh-CN" sz="3200" b="1" dirty="0">
              <a:solidFill>
                <a:srgbClr val="FF0000"/>
              </a:solidFill>
              <a:latin typeface="Arial" panose="020B0604020202020204" pitchFamily="34" charset="0"/>
              <a:ea typeface="黑体" panose="02010609060101010101" pitchFamily="2" charset="-122"/>
            </a:endParaRPr>
          </a:p>
        </p:txBody>
      </p:sp>
      <p:sp>
        <p:nvSpPr>
          <p:cNvPr id="248834" name="文本框 248833"/>
          <p:cNvSpPr txBox="1"/>
          <p:nvPr/>
        </p:nvSpPr>
        <p:spPr>
          <a:xfrm>
            <a:off x="2795588" y="4068763"/>
            <a:ext cx="5743575" cy="517525"/>
          </a:xfrm>
          <a:prstGeom prst="rect">
            <a:avLst/>
          </a:prstGeom>
          <a:solidFill>
            <a:srgbClr val="FFFF00"/>
          </a:solidFill>
          <a:ln w="9525">
            <a:noFill/>
          </a:ln>
        </p:spPr>
        <p:txBody>
          <a:bodyPr wrap="square">
            <a:spAutoFit/>
          </a:bodyPr>
          <a:p>
            <a:pPr lvl="0" fontAlgn="base">
              <a:spcBef>
                <a:spcPct val="50000"/>
              </a:spcBef>
            </a:pPr>
            <a:r>
              <a:rPr lang="en-US" altLang="zh-CN" sz="2800" b="1" strike="noStrike" noProof="1" dirty="0">
                <a:solidFill>
                  <a:srgbClr val="00B050"/>
                </a:solidFill>
                <a:effectLst>
                  <a:outerShdw blurRad="38100" dist="38100" dir="2700000">
                    <a:srgbClr val="C0C0C0"/>
                  </a:outerShdw>
                </a:effectLst>
                <a:latin typeface="黑体" panose="02010609060101010101" pitchFamily="2" charset="-122"/>
                <a:ea typeface="黑体" panose="02010609060101010101" pitchFamily="2" charset="-122"/>
                <a:cs typeface="+mn-ea"/>
              </a:rPr>
              <a:t>2</a:t>
            </a:r>
            <a:r>
              <a:rPr lang="zh-CN" altLang="en-US" sz="2800" b="1" strike="noStrike" noProof="1" dirty="0">
                <a:solidFill>
                  <a:srgbClr val="00B050"/>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en-US" altLang="zh-CN" sz="2800" b="1" strike="noStrike" noProof="1" dirty="0">
                <a:solidFill>
                  <a:srgbClr val="00B050"/>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zh-CN" altLang="en-US" sz="2800" b="1" strike="noStrike" noProof="1" dirty="0">
                <a:solidFill>
                  <a:srgbClr val="00B050"/>
                </a:solidFill>
                <a:effectLst>
                  <a:outerShdw blurRad="38100" dist="38100" dir="2700000">
                    <a:srgbClr val="C0C0C0"/>
                  </a:outerShdw>
                </a:effectLst>
                <a:latin typeface="黑体" panose="02010609060101010101" pitchFamily="2" charset="-122"/>
                <a:ea typeface="黑体" panose="02010609060101010101" pitchFamily="2" charset="-122"/>
                <a:cs typeface="+mn-ea"/>
              </a:rPr>
              <a:t>北京条约</a:t>
            </a:r>
            <a:r>
              <a:rPr lang="en-US" altLang="zh-CN" sz="2800" b="1" strike="noStrike" noProof="1" dirty="0">
                <a:solidFill>
                  <a:srgbClr val="00B050"/>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zh-CN" altLang="en-US" sz="2800" b="1" strike="noStrike" noProof="1" dirty="0">
                <a:solidFill>
                  <a:srgbClr val="00B050"/>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en-US" altLang="zh-CN" sz="2800" b="1" strike="noStrike" noProof="1" dirty="0">
                <a:solidFill>
                  <a:srgbClr val="00B050"/>
                </a:solidFill>
                <a:effectLst>
                  <a:outerShdw blurRad="38100" dist="38100" dir="2700000">
                    <a:srgbClr val="C0C0C0"/>
                  </a:outerShdw>
                </a:effectLst>
                <a:latin typeface="黑体" panose="02010609060101010101" pitchFamily="2" charset="-122"/>
                <a:ea typeface="黑体" panose="02010609060101010101" pitchFamily="2" charset="-122"/>
                <a:cs typeface="+mn-ea"/>
              </a:rPr>
              <a:t>1860.10</a:t>
            </a:r>
            <a:r>
              <a:rPr lang="zh-CN" altLang="en-US" sz="2800" b="1" strike="noStrike" noProof="1" dirty="0">
                <a:solidFill>
                  <a:srgbClr val="00B050"/>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zh-CN" altLang="en-US" sz="2800" strike="noStrike" noProof="1" dirty="0">
                <a:solidFill>
                  <a:srgbClr val="00B050"/>
                </a:solidFill>
                <a:effectLst>
                  <a:outerShdw blurRad="38100" dist="38100" dir="2700000">
                    <a:srgbClr val="C0C0C0"/>
                  </a:outerShdw>
                </a:effectLst>
                <a:latin typeface="黑体" panose="02010609060101010101" pitchFamily="2" charset="-122"/>
                <a:ea typeface="黑体" panose="02010609060101010101" pitchFamily="2" charset="-122"/>
                <a:cs typeface="+mn-ea"/>
              </a:rPr>
              <a:t> </a:t>
            </a:r>
            <a:endParaRPr lang="zh-CN" altLang="en-US" sz="2800" strike="noStrike" noProof="1" dirty="0">
              <a:solidFill>
                <a:srgbClr val="00B050"/>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248835" name="文本框 248834"/>
          <p:cNvSpPr txBox="1"/>
          <p:nvPr/>
        </p:nvSpPr>
        <p:spPr>
          <a:xfrm>
            <a:off x="65088" y="4514850"/>
            <a:ext cx="9128125" cy="2286000"/>
          </a:xfrm>
          <a:prstGeom prst="rect">
            <a:avLst/>
          </a:prstGeom>
          <a:noFill/>
          <a:ln w="9525">
            <a:noFill/>
          </a:ln>
        </p:spPr>
        <p:txBody>
          <a:bodyPr wrap="square">
            <a:spAutoFit/>
          </a:bodyPr>
          <a:p>
            <a:pPr lvl="0" fontAlgn="base"/>
            <a:r>
              <a:rPr lang="en-US" altLang="zh-CN"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①《</a:t>
            </a:r>
            <a:r>
              <a:rPr lang="zh-CN" altLang="en-US"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天津条约</a:t>
            </a:r>
            <a:r>
              <a:rPr lang="en-US" altLang="zh-CN"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zh-CN" altLang="en-US"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有效。</a:t>
            </a:r>
            <a:endParaRPr lang="zh-CN" altLang="en-US"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r>
              <a:rPr lang="en-US" altLang="zh-CN"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②</a:t>
            </a:r>
            <a:r>
              <a:rPr lang="zh-CN" altLang="en-US"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增开天津为商埠</a:t>
            </a:r>
            <a:r>
              <a:rPr lang="en-US" altLang="zh-CN" sz="24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zh-CN" altLang="en-US" sz="24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天津</a:t>
            </a:r>
            <a:r>
              <a:rPr lang="zh-CN" altLang="en-US" sz="24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成为外国经济势力在中国</a:t>
            </a:r>
            <a:r>
              <a:rPr lang="zh-CN" altLang="en-US" sz="24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北方</a:t>
            </a:r>
            <a:r>
              <a:rPr lang="zh-CN" altLang="en-US" sz="24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的重要活动基地。</a:t>
            </a:r>
            <a:endParaRPr lang="zh-CN" altLang="en-US" sz="24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r>
              <a:rPr lang="en-US" altLang="zh-CN"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③</a:t>
            </a:r>
            <a:r>
              <a:rPr lang="zh-CN" altLang="en-US"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割九龙司地方一区给英国</a:t>
            </a:r>
            <a:r>
              <a:rPr lang="en-US" altLang="zh-CN"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en-US" altLang="zh-CN" sz="24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zh-CN" altLang="en-US" sz="24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使英在香港地区的侵略势力扩大。</a:t>
            </a:r>
            <a:endParaRPr lang="zh-CN" altLang="en-US" sz="24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r>
              <a:rPr lang="en-US" altLang="zh-CN"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④</a:t>
            </a:r>
            <a:r>
              <a:rPr lang="zh-CN" altLang="en-US"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准许华工出国</a:t>
            </a:r>
            <a:r>
              <a:rPr lang="en-US" altLang="zh-CN" sz="24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zh-CN" altLang="en-US" sz="24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掠卖中国人口。</a:t>
            </a:r>
            <a:endParaRPr lang="zh-CN" altLang="en-US" sz="24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r>
              <a:rPr lang="en-US" altLang="zh-CN"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⑤</a:t>
            </a:r>
            <a:r>
              <a:rPr lang="zh-CN" altLang="en-US"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赔偿英法军费各增至</a:t>
            </a:r>
            <a:r>
              <a:rPr lang="en-US" altLang="zh-CN"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800</a:t>
            </a:r>
            <a:r>
              <a:rPr lang="zh-CN" altLang="en-US" sz="2400" b="1" strike="noStrike" noProof="1" dirty="0">
                <a:solidFill>
                  <a:schemeClr val="tx1"/>
                </a:solidFill>
                <a:effectLst>
                  <a:outerShdw blurRad="38100" dist="38100" dir="2700000">
                    <a:srgbClr val="C0C0C0"/>
                  </a:outerShdw>
                </a:effectLst>
                <a:latin typeface="黑体" panose="02010609060101010101" pitchFamily="2" charset="-122"/>
                <a:ea typeface="黑体" panose="02010609060101010101" pitchFamily="2" charset="-122"/>
                <a:cs typeface="+mn-ea"/>
              </a:rPr>
              <a:t>万两白银</a:t>
            </a:r>
            <a:r>
              <a:rPr lang="en-US" altLang="zh-CN" sz="24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zh-CN" altLang="en-US" sz="24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进一步加重了中国人民负担。</a:t>
            </a:r>
            <a:endParaRPr lang="zh-CN" altLang="en-US" sz="24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47810">
                                            <p:txEl>
                                              <p:charRg st="0" end="31"/>
                                            </p:txEl>
                                          </p:spTgt>
                                        </p:tgtEl>
                                        <p:attrNameLst>
                                          <p:attrName>style.visibility</p:attrName>
                                        </p:attrNameLst>
                                      </p:cBhvr>
                                      <p:to>
                                        <p:strVal val="visible"/>
                                      </p:to>
                                    </p:set>
                                    <p:anim calcmode="lin" valueType="num">
                                      <p:cBhvr>
                                        <p:cTn id="7" dur="500" fill="hold"/>
                                        <p:tgtEl>
                                          <p:spTgt spid="247810">
                                            <p:txEl>
                                              <p:charRg st="0" end="31"/>
                                            </p:txEl>
                                          </p:spTgt>
                                        </p:tgtEl>
                                        <p:attrNameLst>
                                          <p:attrName>ppt_w</p:attrName>
                                        </p:attrNameLst>
                                      </p:cBhvr>
                                      <p:tavLst>
                                        <p:tav tm="0">
                                          <p:val>
                                            <p:fltVal val="0.000000"/>
                                          </p:val>
                                        </p:tav>
                                        <p:tav tm="100000">
                                          <p:val>
                                            <p:strVal val="#ppt_w"/>
                                          </p:val>
                                        </p:tav>
                                      </p:tavLst>
                                    </p:anim>
                                    <p:anim calcmode="lin" valueType="num">
                                      <p:cBhvr>
                                        <p:cTn id="8" dur="500" fill="hold"/>
                                        <p:tgtEl>
                                          <p:spTgt spid="247810">
                                            <p:txEl>
                                              <p:charRg st="0" end="3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247810">
                                            <p:txEl>
                                              <p:charRg st="31" end="70"/>
                                            </p:txEl>
                                          </p:spTgt>
                                        </p:tgtEl>
                                        <p:attrNameLst>
                                          <p:attrName>style.visibility</p:attrName>
                                        </p:attrNameLst>
                                      </p:cBhvr>
                                      <p:to>
                                        <p:strVal val="visible"/>
                                      </p:to>
                                    </p:set>
                                    <p:anim calcmode="lin" valueType="num">
                                      <p:cBhvr>
                                        <p:cTn id="13" dur="500" fill="hold"/>
                                        <p:tgtEl>
                                          <p:spTgt spid="247810">
                                            <p:txEl>
                                              <p:charRg st="31" end="70"/>
                                            </p:txEl>
                                          </p:spTgt>
                                        </p:tgtEl>
                                        <p:attrNameLst>
                                          <p:attrName>ppt_w</p:attrName>
                                        </p:attrNameLst>
                                      </p:cBhvr>
                                      <p:tavLst>
                                        <p:tav tm="0">
                                          <p:val>
                                            <p:fltVal val="0.000000"/>
                                          </p:val>
                                        </p:tav>
                                        <p:tav tm="100000">
                                          <p:val>
                                            <p:strVal val="#ppt_w"/>
                                          </p:val>
                                        </p:tav>
                                      </p:tavLst>
                                    </p:anim>
                                    <p:anim calcmode="lin" valueType="num">
                                      <p:cBhvr>
                                        <p:cTn id="14" dur="500" fill="hold"/>
                                        <p:tgtEl>
                                          <p:spTgt spid="247810">
                                            <p:txEl>
                                              <p:charRg st="31" end="7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247810">
                                            <p:txEl>
                                              <p:charRg st="70" end="138"/>
                                            </p:txEl>
                                          </p:spTgt>
                                        </p:tgtEl>
                                        <p:attrNameLst>
                                          <p:attrName>style.visibility</p:attrName>
                                        </p:attrNameLst>
                                      </p:cBhvr>
                                      <p:to>
                                        <p:strVal val="visible"/>
                                      </p:to>
                                    </p:set>
                                    <p:anim calcmode="lin" valueType="num">
                                      <p:cBhvr>
                                        <p:cTn id="19" dur="500" fill="hold"/>
                                        <p:tgtEl>
                                          <p:spTgt spid="247810">
                                            <p:txEl>
                                              <p:charRg st="70" end="138"/>
                                            </p:txEl>
                                          </p:spTgt>
                                        </p:tgtEl>
                                        <p:attrNameLst>
                                          <p:attrName>ppt_w</p:attrName>
                                        </p:attrNameLst>
                                      </p:cBhvr>
                                      <p:tavLst>
                                        <p:tav tm="0">
                                          <p:val>
                                            <p:fltVal val="0.000000"/>
                                          </p:val>
                                        </p:tav>
                                        <p:tav tm="100000">
                                          <p:val>
                                            <p:strVal val="#ppt_w"/>
                                          </p:val>
                                        </p:tav>
                                      </p:tavLst>
                                    </p:anim>
                                    <p:anim calcmode="lin" valueType="num">
                                      <p:cBhvr>
                                        <p:cTn id="20" dur="500" fill="hold"/>
                                        <p:tgtEl>
                                          <p:spTgt spid="247810">
                                            <p:txEl>
                                              <p:charRg st="70" end="138"/>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247810">
                                            <p:txEl>
                                              <p:charRg st="138" end="178"/>
                                            </p:txEl>
                                          </p:spTgt>
                                        </p:tgtEl>
                                        <p:attrNameLst>
                                          <p:attrName>style.visibility</p:attrName>
                                        </p:attrNameLst>
                                      </p:cBhvr>
                                      <p:to>
                                        <p:strVal val="visible"/>
                                      </p:to>
                                    </p:set>
                                    <p:anim calcmode="lin" valueType="num">
                                      <p:cBhvr>
                                        <p:cTn id="25" dur="500" fill="hold"/>
                                        <p:tgtEl>
                                          <p:spTgt spid="247810">
                                            <p:txEl>
                                              <p:charRg st="138" end="178"/>
                                            </p:txEl>
                                          </p:spTgt>
                                        </p:tgtEl>
                                        <p:attrNameLst>
                                          <p:attrName>ppt_w</p:attrName>
                                        </p:attrNameLst>
                                      </p:cBhvr>
                                      <p:tavLst>
                                        <p:tav tm="0">
                                          <p:val>
                                            <p:fltVal val="0.000000"/>
                                          </p:val>
                                        </p:tav>
                                        <p:tav tm="100000">
                                          <p:val>
                                            <p:strVal val="#ppt_w"/>
                                          </p:val>
                                        </p:tav>
                                      </p:tavLst>
                                    </p:anim>
                                    <p:anim calcmode="lin" valueType="num">
                                      <p:cBhvr>
                                        <p:cTn id="26" dur="500" fill="hold"/>
                                        <p:tgtEl>
                                          <p:spTgt spid="247810">
                                            <p:txEl>
                                              <p:charRg st="138" end="178"/>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247810">
                                            <p:txEl>
                                              <p:charRg st="178" end="221"/>
                                            </p:txEl>
                                          </p:spTgt>
                                        </p:tgtEl>
                                        <p:attrNameLst>
                                          <p:attrName>style.visibility</p:attrName>
                                        </p:attrNameLst>
                                      </p:cBhvr>
                                      <p:to>
                                        <p:strVal val="visible"/>
                                      </p:to>
                                    </p:set>
                                    <p:anim calcmode="lin" valueType="num">
                                      <p:cBhvr>
                                        <p:cTn id="31" dur="500" fill="hold"/>
                                        <p:tgtEl>
                                          <p:spTgt spid="247810">
                                            <p:txEl>
                                              <p:charRg st="178" end="221"/>
                                            </p:txEl>
                                          </p:spTgt>
                                        </p:tgtEl>
                                        <p:attrNameLst>
                                          <p:attrName>ppt_w</p:attrName>
                                        </p:attrNameLst>
                                      </p:cBhvr>
                                      <p:tavLst>
                                        <p:tav tm="0">
                                          <p:val>
                                            <p:fltVal val="0.000000"/>
                                          </p:val>
                                        </p:tav>
                                        <p:tav tm="100000">
                                          <p:val>
                                            <p:strVal val="#ppt_w"/>
                                          </p:val>
                                        </p:tav>
                                      </p:tavLst>
                                    </p:anim>
                                    <p:anim calcmode="lin" valueType="num">
                                      <p:cBhvr>
                                        <p:cTn id="32" dur="500" fill="hold"/>
                                        <p:tgtEl>
                                          <p:spTgt spid="247810">
                                            <p:txEl>
                                              <p:charRg st="178" end="221"/>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8834"/>
                                        </p:tgtEl>
                                        <p:attrNameLst>
                                          <p:attrName>style.visibility</p:attrName>
                                        </p:attrNameLst>
                                      </p:cBhvr>
                                      <p:to>
                                        <p:strVal val="visible"/>
                                      </p:to>
                                    </p:set>
                                    <p:animEffect transition="in" filter="blinds(horizontal)">
                                      <p:cBhvr>
                                        <p:cTn id="37" dur="500"/>
                                        <p:tgtEl>
                                          <p:spTgt spid="248834"/>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nodeType="clickEffect">
                                  <p:stCondLst>
                                    <p:cond delay="0"/>
                                  </p:stCondLst>
                                  <p:childTnLst>
                                    <p:set>
                                      <p:cBhvr>
                                        <p:cTn id="41" dur="1" fill="hold">
                                          <p:stCondLst>
                                            <p:cond delay="0"/>
                                          </p:stCondLst>
                                        </p:cTn>
                                        <p:tgtEl>
                                          <p:spTgt spid="248835">
                                            <p:txEl>
                                              <p:charRg st="0" end="13"/>
                                            </p:txEl>
                                          </p:spTgt>
                                        </p:tgtEl>
                                        <p:attrNameLst>
                                          <p:attrName>style.visibility</p:attrName>
                                        </p:attrNameLst>
                                      </p:cBhvr>
                                      <p:to>
                                        <p:strVal val="visible"/>
                                      </p:to>
                                    </p:set>
                                    <p:anim calcmode="lin" valueType="num">
                                      <p:cBhvr>
                                        <p:cTn id="42" dur="500" fill="hold"/>
                                        <p:tgtEl>
                                          <p:spTgt spid="248835">
                                            <p:txEl>
                                              <p:charRg st="0" end="13"/>
                                            </p:txEl>
                                          </p:spTgt>
                                        </p:tgtEl>
                                        <p:attrNameLst>
                                          <p:attrName>ppt_w</p:attrName>
                                        </p:attrNameLst>
                                      </p:cBhvr>
                                      <p:tavLst>
                                        <p:tav tm="0">
                                          <p:val>
                                            <p:fltVal val="0.000000"/>
                                          </p:val>
                                        </p:tav>
                                        <p:tav tm="100000">
                                          <p:val>
                                            <p:strVal val="#ppt_w"/>
                                          </p:val>
                                        </p:tav>
                                      </p:tavLst>
                                    </p:anim>
                                    <p:anim calcmode="lin" valueType="num">
                                      <p:cBhvr>
                                        <p:cTn id="43" dur="500" fill="hold"/>
                                        <p:tgtEl>
                                          <p:spTgt spid="248835">
                                            <p:txEl>
                                              <p:charRg st="0" end="13"/>
                                            </p:txEl>
                                          </p:spTgt>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nodeType="clickEffect">
                                  <p:stCondLst>
                                    <p:cond delay="0"/>
                                  </p:stCondLst>
                                  <p:childTnLst>
                                    <p:set>
                                      <p:cBhvr>
                                        <p:cTn id="47" dur="1" fill="hold">
                                          <p:stCondLst>
                                            <p:cond delay="0"/>
                                          </p:stCondLst>
                                        </p:cTn>
                                        <p:tgtEl>
                                          <p:spTgt spid="248835">
                                            <p:txEl>
                                              <p:charRg st="13" end="49"/>
                                            </p:txEl>
                                          </p:spTgt>
                                        </p:tgtEl>
                                        <p:attrNameLst>
                                          <p:attrName>style.visibility</p:attrName>
                                        </p:attrNameLst>
                                      </p:cBhvr>
                                      <p:to>
                                        <p:strVal val="visible"/>
                                      </p:to>
                                    </p:set>
                                    <p:anim calcmode="lin" valueType="num">
                                      <p:cBhvr>
                                        <p:cTn id="48" dur="500" fill="hold"/>
                                        <p:tgtEl>
                                          <p:spTgt spid="248835">
                                            <p:txEl>
                                              <p:charRg st="13" end="49"/>
                                            </p:txEl>
                                          </p:spTgt>
                                        </p:tgtEl>
                                        <p:attrNameLst>
                                          <p:attrName>ppt_w</p:attrName>
                                        </p:attrNameLst>
                                      </p:cBhvr>
                                      <p:tavLst>
                                        <p:tav tm="0">
                                          <p:val>
                                            <p:fltVal val="0.000000"/>
                                          </p:val>
                                        </p:tav>
                                        <p:tav tm="100000">
                                          <p:val>
                                            <p:strVal val="#ppt_w"/>
                                          </p:val>
                                        </p:tav>
                                      </p:tavLst>
                                    </p:anim>
                                    <p:anim calcmode="lin" valueType="num">
                                      <p:cBhvr>
                                        <p:cTn id="49" dur="500" fill="hold"/>
                                        <p:tgtEl>
                                          <p:spTgt spid="248835">
                                            <p:txEl>
                                              <p:charRg st="13" end="49"/>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7" presetClass="entr" presetSubtype="10" fill="hold" nodeType="clickEffect">
                                  <p:stCondLst>
                                    <p:cond delay="0"/>
                                  </p:stCondLst>
                                  <p:childTnLst>
                                    <p:set>
                                      <p:cBhvr>
                                        <p:cTn id="53" dur="1" fill="hold">
                                          <p:stCondLst>
                                            <p:cond delay="0"/>
                                          </p:stCondLst>
                                        </p:cTn>
                                        <p:tgtEl>
                                          <p:spTgt spid="248835">
                                            <p:txEl>
                                              <p:charRg st="49" end="81"/>
                                            </p:txEl>
                                          </p:spTgt>
                                        </p:tgtEl>
                                        <p:attrNameLst>
                                          <p:attrName>style.visibility</p:attrName>
                                        </p:attrNameLst>
                                      </p:cBhvr>
                                      <p:to>
                                        <p:strVal val="visible"/>
                                      </p:to>
                                    </p:set>
                                    <p:anim calcmode="lin" valueType="num">
                                      <p:cBhvr>
                                        <p:cTn id="54" dur="500" fill="hold"/>
                                        <p:tgtEl>
                                          <p:spTgt spid="248835">
                                            <p:txEl>
                                              <p:charRg st="49" end="81"/>
                                            </p:txEl>
                                          </p:spTgt>
                                        </p:tgtEl>
                                        <p:attrNameLst>
                                          <p:attrName>ppt_w</p:attrName>
                                        </p:attrNameLst>
                                      </p:cBhvr>
                                      <p:tavLst>
                                        <p:tav tm="0">
                                          <p:val>
                                            <p:fltVal val="0.000000"/>
                                          </p:val>
                                        </p:tav>
                                        <p:tav tm="100000">
                                          <p:val>
                                            <p:strVal val="#ppt_w"/>
                                          </p:val>
                                        </p:tav>
                                      </p:tavLst>
                                    </p:anim>
                                    <p:anim calcmode="lin" valueType="num">
                                      <p:cBhvr>
                                        <p:cTn id="55" dur="500" fill="hold"/>
                                        <p:tgtEl>
                                          <p:spTgt spid="248835">
                                            <p:txEl>
                                              <p:charRg st="49" end="81"/>
                                            </p:txEl>
                                          </p:spTgt>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nodeType="clickEffect">
                                  <p:stCondLst>
                                    <p:cond delay="0"/>
                                  </p:stCondLst>
                                  <p:childTnLst>
                                    <p:set>
                                      <p:cBhvr>
                                        <p:cTn id="59" dur="1" fill="hold">
                                          <p:stCondLst>
                                            <p:cond delay="0"/>
                                          </p:stCondLst>
                                        </p:cTn>
                                        <p:tgtEl>
                                          <p:spTgt spid="248835">
                                            <p:txEl>
                                              <p:charRg st="81" end="100"/>
                                            </p:txEl>
                                          </p:spTgt>
                                        </p:tgtEl>
                                        <p:attrNameLst>
                                          <p:attrName>style.visibility</p:attrName>
                                        </p:attrNameLst>
                                      </p:cBhvr>
                                      <p:to>
                                        <p:strVal val="visible"/>
                                      </p:to>
                                    </p:set>
                                    <p:anim calcmode="lin" valueType="num">
                                      <p:cBhvr>
                                        <p:cTn id="60" dur="500" fill="hold"/>
                                        <p:tgtEl>
                                          <p:spTgt spid="248835">
                                            <p:txEl>
                                              <p:charRg st="81" end="100"/>
                                            </p:txEl>
                                          </p:spTgt>
                                        </p:tgtEl>
                                        <p:attrNameLst>
                                          <p:attrName>ppt_w</p:attrName>
                                        </p:attrNameLst>
                                      </p:cBhvr>
                                      <p:tavLst>
                                        <p:tav tm="0">
                                          <p:val>
                                            <p:fltVal val="0.000000"/>
                                          </p:val>
                                        </p:tav>
                                        <p:tav tm="100000">
                                          <p:val>
                                            <p:strVal val="#ppt_w"/>
                                          </p:val>
                                        </p:tav>
                                      </p:tavLst>
                                    </p:anim>
                                    <p:anim calcmode="lin" valueType="num">
                                      <p:cBhvr>
                                        <p:cTn id="61" dur="500" fill="hold"/>
                                        <p:tgtEl>
                                          <p:spTgt spid="248835">
                                            <p:txEl>
                                              <p:charRg st="81" end="100"/>
                                            </p:txEl>
                                          </p:spTgt>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7" presetClass="entr" presetSubtype="10" fill="hold" nodeType="clickEffect">
                                  <p:stCondLst>
                                    <p:cond delay="0"/>
                                  </p:stCondLst>
                                  <p:childTnLst>
                                    <p:set>
                                      <p:cBhvr>
                                        <p:cTn id="65" dur="1" fill="hold">
                                          <p:stCondLst>
                                            <p:cond delay="0"/>
                                          </p:stCondLst>
                                        </p:cTn>
                                        <p:tgtEl>
                                          <p:spTgt spid="248835">
                                            <p:txEl>
                                              <p:charRg st="100" end="135"/>
                                            </p:txEl>
                                          </p:spTgt>
                                        </p:tgtEl>
                                        <p:attrNameLst>
                                          <p:attrName>style.visibility</p:attrName>
                                        </p:attrNameLst>
                                      </p:cBhvr>
                                      <p:to>
                                        <p:strVal val="visible"/>
                                      </p:to>
                                    </p:set>
                                    <p:anim calcmode="lin" valueType="num">
                                      <p:cBhvr>
                                        <p:cTn id="66" dur="500" fill="hold"/>
                                        <p:tgtEl>
                                          <p:spTgt spid="248835">
                                            <p:txEl>
                                              <p:charRg st="100" end="135"/>
                                            </p:txEl>
                                          </p:spTgt>
                                        </p:tgtEl>
                                        <p:attrNameLst>
                                          <p:attrName>ppt_w</p:attrName>
                                        </p:attrNameLst>
                                      </p:cBhvr>
                                      <p:tavLst>
                                        <p:tav tm="0">
                                          <p:val>
                                            <p:fltVal val="0.000000"/>
                                          </p:val>
                                        </p:tav>
                                        <p:tav tm="100000">
                                          <p:val>
                                            <p:strVal val="#ppt_w"/>
                                          </p:val>
                                        </p:tav>
                                      </p:tavLst>
                                    </p:anim>
                                    <p:anim calcmode="lin" valueType="num">
                                      <p:cBhvr>
                                        <p:cTn id="67" dur="500" fill="hold"/>
                                        <p:tgtEl>
                                          <p:spTgt spid="248835">
                                            <p:txEl>
                                              <p:charRg st="100" end="13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Text Box 2"/>
          <p:cNvSpPr txBox="1"/>
          <p:nvPr/>
        </p:nvSpPr>
        <p:spPr>
          <a:xfrm>
            <a:off x="550863" y="150813"/>
            <a:ext cx="6053138" cy="679450"/>
          </a:xfrm>
          <a:prstGeom prst="rect">
            <a:avLst/>
          </a:prstGeom>
          <a:noFill/>
          <a:ln w="9525">
            <a:noFill/>
          </a:ln>
        </p:spPr>
        <p:txBody>
          <a:bodyPr wrap="square">
            <a:spAutoFit/>
          </a:bodyPr>
          <a:p>
            <a:pPr lvl="0" algn="ctr" eaLnBrk="1" fontAlgn="base" hangingPunct="1"/>
            <a:r>
              <a:rPr lang="zh-CN" altLang="en-US" sz="3600" b="1" strike="noStrike" noProof="1" dirty="0">
                <a:solidFill>
                  <a:srgbClr val="3333FF"/>
                </a:solidFill>
                <a:effectLst>
                  <a:outerShdw blurRad="38100" dist="38100" dir="2700000">
                    <a:srgbClr val="C0C0C0"/>
                  </a:outerShdw>
                </a:effectLst>
                <a:latin typeface="Times New Roman" panose="02020603050405020304" pitchFamily="2" charset="0"/>
                <a:ea typeface="隶书" pitchFamily="1" charset="-122"/>
                <a:cs typeface="+mn-ea"/>
              </a:rPr>
              <a:t>沙俄侵占我国北方大片领土</a:t>
            </a:r>
            <a:endParaRPr lang="zh-CN" altLang="en-US" sz="3600" b="1" strike="noStrike" noProof="1" dirty="0">
              <a:solidFill>
                <a:srgbClr val="3333FF"/>
              </a:solidFill>
              <a:effectLst>
                <a:outerShdw blurRad="38100" dist="38100" dir="2700000">
                  <a:srgbClr val="C0C0C0"/>
                </a:outerShdw>
              </a:effectLst>
              <a:latin typeface="Times New Roman" panose="02020603050405020304" pitchFamily="2" charset="0"/>
              <a:ea typeface="隶书" pitchFamily="1" charset="-122"/>
            </a:endParaRPr>
          </a:p>
        </p:txBody>
      </p:sp>
      <p:graphicFrame>
        <p:nvGraphicFramePr>
          <p:cNvPr id="34819" name="表格 34818"/>
          <p:cNvGraphicFramePr/>
          <p:nvPr/>
        </p:nvGraphicFramePr>
        <p:xfrm>
          <a:off x="127000" y="982663"/>
          <a:ext cx="8766175" cy="5348288"/>
        </p:xfrm>
        <a:graphic>
          <a:graphicData uri="http://schemas.openxmlformats.org/drawingml/2006/table">
            <a:tbl>
              <a:tblPr/>
              <a:tblGrid>
                <a:gridCol w="1057910"/>
                <a:gridCol w="2614295"/>
                <a:gridCol w="2620645"/>
                <a:gridCol w="2472690"/>
              </a:tblGrid>
              <a:tr h="985838">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None/>
                      </a:pPr>
                      <a:r>
                        <a:rPr lang="zh-CN" altLang="en-US" sz="2400" b="1">
                          <a:latin typeface="黑体" panose="02010609060101010101" pitchFamily="2" charset="-122"/>
                          <a:ea typeface="黑体" panose="02010609060101010101" pitchFamily="2" charset="-122"/>
                        </a:rPr>
                        <a:t>时间</a:t>
                      </a:r>
                      <a:endParaRPr lang="zh-CN" altLang="en-US" sz="2400" b="1">
                        <a:latin typeface="黑体" panose="02010609060101010101" pitchFamily="2" charset="-122"/>
                        <a:ea typeface="黑体" panose="02010609060101010101" pitchFamily="2" charset="-122"/>
                      </a:endParaRPr>
                    </a:p>
                  </a:txBody>
                  <a:tcPr marT="34290" marB="34290" vert="horz"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None/>
                      </a:pPr>
                      <a:r>
                        <a:rPr lang="zh-CN" altLang="en-US" sz="2400" b="1">
                          <a:latin typeface="黑体" panose="02010609060101010101" pitchFamily="2" charset="-122"/>
                          <a:ea typeface="黑体" panose="02010609060101010101" pitchFamily="2" charset="-122"/>
                        </a:rPr>
                        <a:t>不平等条约    名称</a:t>
                      </a:r>
                      <a:endParaRPr lang="zh-CN" altLang="en-US" sz="2400" b="1">
                        <a:latin typeface="黑体" panose="02010609060101010101" pitchFamily="2" charset="-122"/>
                        <a:ea typeface="黑体" panose="02010609060101010101" pitchFamily="2" charset="-122"/>
                      </a:endParaRPr>
                    </a:p>
                  </a:txBody>
                  <a:tcPr marT="34290" marB="3429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None/>
                      </a:pPr>
                      <a:r>
                        <a:rPr lang="en-US" altLang="x-none" sz="2400" b="1" dirty="0">
                          <a:latin typeface="黑体" panose="02010609060101010101" pitchFamily="2" charset="-122"/>
                          <a:ea typeface="黑体" panose="02010609060101010101" pitchFamily="2" charset="-122"/>
                        </a:rPr>
                        <a:t>  </a:t>
                      </a:r>
                      <a:r>
                        <a:rPr lang="zh-CN" altLang="en-US" sz="2400" b="1" dirty="0">
                          <a:latin typeface="黑体" panose="02010609060101010101" pitchFamily="2" charset="-122"/>
                          <a:ea typeface="黑体" panose="02010609060101010101" pitchFamily="2" charset="-122"/>
                        </a:rPr>
                        <a:t>割占领土范围</a:t>
                      </a:r>
                      <a:endParaRPr lang="zh-CN" altLang="en-US" sz="2400" b="1" dirty="0">
                        <a:latin typeface="黑体" panose="02010609060101010101" pitchFamily="2" charset="-122"/>
                        <a:ea typeface="黑体" panose="02010609060101010101" pitchFamily="2" charset="-122"/>
                      </a:endParaRPr>
                    </a:p>
                  </a:txBody>
                  <a:tcPr marT="34290" marB="3429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None/>
                      </a:pPr>
                      <a:r>
                        <a:rPr lang="zh-CN" altLang="en-US" sz="2400" b="1">
                          <a:latin typeface="黑体" panose="02010609060101010101" pitchFamily="2" charset="-122"/>
                          <a:ea typeface="黑体" panose="02010609060101010101" pitchFamily="2" charset="-122"/>
                        </a:rPr>
                        <a:t>割占领土面积</a:t>
                      </a:r>
                      <a:endParaRPr lang="zh-CN" altLang="en-US" sz="2400" b="1">
                        <a:latin typeface="黑体" panose="02010609060101010101" pitchFamily="2" charset="-122"/>
                        <a:ea typeface="黑体" panose="02010609060101010101" pitchFamily="2" charset="-122"/>
                      </a:endParaRPr>
                    </a:p>
                  </a:txBody>
                  <a:tcPr marT="34290" marB="34290"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28700">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None/>
                      </a:pPr>
                      <a:r>
                        <a:rPr lang="en-US" altLang="x-none" sz="2400" b="1" dirty="0">
                          <a:latin typeface="黑体" panose="02010609060101010101" pitchFamily="2" charset="-122"/>
                          <a:ea typeface="黑体" panose="02010609060101010101" pitchFamily="2" charset="-122"/>
                        </a:rPr>
                        <a:t>1858</a:t>
                      </a:r>
                      <a:r>
                        <a:rPr lang="zh-CN" altLang="en-US" sz="2400" b="1" dirty="0">
                          <a:latin typeface="黑体" panose="02010609060101010101" pitchFamily="2" charset="-122"/>
                          <a:ea typeface="黑体" panose="02010609060101010101" pitchFamily="2" charset="-122"/>
                        </a:rPr>
                        <a:t>年</a:t>
                      </a:r>
                      <a:endParaRPr lang="zh-CN" altLang="en-US" sz="2400" b="1" dirty="0">
                        <a:latin typeface="黑体" panose="02010609060101010101" pitchFamily="2" charset="-122"/>
                        <a:ea typeface="黑体" panose="02010609060101010101" pitchFamily="2" charset="-122"/>
                      </a:endParaRPr>
                    </a:p>
                  </a:txBody>
                  <a:tcPr marT="34290" marB="34290"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None/>
                      </a:pPr>
                      <a:r>
                        <a:rPr lang="zh-CN" altLang="en-US" sz="2400" b="1" dirty="0">
                          <a:solidFill>
                            <a:srgbClr val="990099"/>
                          </a:solidFill>
                          <a:latin typeface="黑体" panose="02010609060101010101" pitchFamily="2" charset="-122"/>
                          <a:ea typeface="黑体" panose="02010609060101010101" pitchFamily="2" charset="-122"/>
                        </a:rPr>
                        <a:t>中俄</a:t>
                      </a:r>
                      <a:endParaRPr lang="zh-CN" altLang="en-US" sz="2400" b="1" dirty="0">
                        <a:solidFill>
                          <a:srgbClr val="990099"/>
                        </a:solidFill>
                        <a:latin typeface="黑体" panose="02010609060101010101" pitchFamily="2" charset="-122"/>
                        <a:ea typeface="黑体" panose="02010609060101010101" pitchFamily="2" charset="-122"/>
                      </a:endParaRPr>
                    </a:p>
                    <a:p>
                      <a:pPr marL="0" lvl="0" indent="0" eaLnBrk="1" hangingPunct="1">
                        <a:spcBef>
                          <a:spcPct val="20000"/>
                        </a:spcBef>
                        <a:buNone/>
                      </a:pPr>
                      <a:r>
                        <a:rPr lang="en-US" altLang="x-none" sz="2400" b="1" dirty="0">
                          <a:solidFill>
                            <a:srgbClr val="990099"/>
                          </a:solidFill>
                          <a:latin typeface="黑体" panose="02010609060101010101" pitchFamily="2" charset="-122"/>
                          <a:ea typeface="黑体" panose="02010609060101010101" pitchFamily="2" charset="-122"/>
                        </a:rPr>
                        <a:t>《</a:t>
                      </a:r>
                      <a:r>
                        <a:rPr lang="zh-CN" altLang="en-US" sz="2400" b="1" dirty="0">
                          <a:solidFill>
                            <a:srgbClr val="990099"/>
                          </a:solidFill>
                          <a:latin typeface="黑体" panose="02010609060101010101" pitchFamily="2" charset="-122"/>
                          <a:ea typeface="黑体" panose="02010609060101010101" pitchFamily="2" charset="-122"/>
                        </a:rPr>
                        <a:t>爱珲条约</a:t>
                      </a:r>
                      <a:r>
                        <a:rPr lang="en-US" altLang="x-none" sz="2400" b="1" dirty="0">
                          <a:solidFill>
                            <a:srgbClr val="990099"/>
                          </a:solidFill>
                          <a:latin typeface="黑体" panose="02010609060101010101" pitchFamily="2" charset="-122"/>
                          <a:ea typeface="黑体" panose="02010609060101010101" pitchFamily="2" charset="-122"/>
                        </a:rPr>
                        <a:t>》</a:t>
                      </a:r>
                      <a:endParaRPr lang="en-US" altLang="x-none" sz="2400" b="1" dirty="0">
                        <a:solidFill>
                          <a:srgbClr val="990099"/>
                        </a:solidFill>
                        <a:latin typeface="黑体" panose="02010609060101010101" pitchFamily="2" charset="-122"/>
                        <a:ea typeface="黑体" panose="02010609060101010101" pitchFamily="2" charset="-122"/>
                      </a:endParaRPr>
                    </a:p>
                  </a:txBody>
                  <a:tcPr marT="34290" marB="3429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None/>
                      </a:pPr>
                      <a:endParaRPr lang="zh-CN" altLang="en-US" sz="2400">
                        <a:latin typeface="黑体" panose="02010609060101010101" pitchFamily="2" charset="-122"/>
                        <a:ea typeface="黑体" panose="02010609060101010101" pitchFamily="2" charset="-122"/>
                      </a:endParaRPr>
                    </a:p>
                  </a:txBody>
                  <a:tcPr marT="34290" marB="3429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None/>
                      </a:pPr>
                      <a:endParaRPr lang="zh-CN" altLang="en-US" sz="2400">
                        <a:latin typeface="黑体" panose="02010609060101010101" pitchFamily="2" charset="-122"/>
                        <a:ea typeface="黑体" panose="02010609060101010101" pitchFamily="2" charset="-122"/>
                      </a:endParaRPr>
                    </a:p>
                  </a:txBody>
                  <a:tcPr marT="34290" marB="34290"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33462">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None/>
                      </a:pPr>
                      <a:r>
                        <a:rPr lang="en-US" altLang="x-none" sz="2400" b="1" dirty="0">
                          <a:latin typeface="黑体" panose="02010609060101010101" pitchFamily="2" charset="-122"/>
                          <a:ea typeface="黑体" panose="02010609060101010101" pitchFamily="2" charset="-122"/>
                        </a:rPr>
                        <a:t>1860</a:t>
                      </a:r>
                      <a:r>
                        <a:rPr lang="zh-CN" altLang="en-US" sz="2400" b="1" dirty="0">
                          <a:latin typeface="黑体" panose="02010609060101010101" pitchFamily="2" charset="-122"/>
                          <a:ea typeface="黑体" panose="02010609060101010101" pitchFamily="2" charset="-122"/>
                        </a:rPr>
                        <a:t>年</a:t>
                      </a:r>
                      <a:endParaRPr lang="zh-CN" altLang="en-US" sz="2400" b="1" dirty="0">
                        <a:latin typeface="黑体" panose="02010609060101010101" pitchFamily="2" charset="-122"/>
                        <a:ea typeface="黑体" panose="02010609060101010101" pitchFamily="2" charset="-122"/>
                      </a:endParaRPr>
                    </a:p>
                  </a:txBody>
                  <a:tcPr marT="34290" marB="34290"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None/>
                      </a:pPr>
                      <a:r>
                        <a:rPr lang="zh-CN" altLang="en-US" sz="2400" b="1" dirty="0">
                          <a:solidFill>
                            <a:srgbClr val="990099"/>
                          </a:solidFill>
                          <a:latin typeface="黑体" panose="02010609060101010101" pitchFamily="2" charset="-122"/>
                          <a:ea typeface="黑体" panose="02010609060101010101" pitchFamily="2" charset="-122"/>
                        </a:rPr>
                        <a:t>中俄</a:t>
                      </a:r>
                      <a:endParaRPr lang="zh-CN" altLang="en-US" sz="2400" b="1" dirty="0">
                        <a:solidFill>
                          <a:srgbClr val="990099"/>
                        </a:solidFill>
                        <a:latin typeface="黑体" panose="02010609060101010101" pitchFamily="2" charset="-122"/>
                        <a:ea typeface="黑体" panose="02010609060101010101" pitchFamily="2" charset="-122"/>
                      </a:endParaRPr>
                    </a:p>
                    <a:p>
                      <a:pPr marL="0" lvl="0" indent="0" eaLnBrk="1" hangingPunct="1">
                        <a:spcBef>
                          <a:spcPct val="20000"/>
                        </a:spcBef>
                        <a:buNone/>
                      </a:pPr>
                      <a:r>
                        <a:rPr lang="en-US" altLang="x-none" sz="2400" b="1" dirty="0">
                          <a:solidFill>
                            <a:srgbClr val="990099"/>
                          </a:solidFill>
                          <a:latin typeface="黑体" panose="02010609060101010101" pitchFamily="2" charset="-122"/>
                          <a:ea typeface="黑体" panose="02010609060101010101" pitchFamily="2" charset="-122"/>
                        </a:rPr>
                        <a:t>《</a:t>
                      </a:r>
                      <a:r>
                        <a:rPr lang="zh-CN" altLang="en-US" sz="2400" b="1" dirty="0">
                          <a:solidFill>
                            <a:srgbClr val="990099"/>
                          </a:solidFill>
                          <a:latin typeface="黑体" panose="02010609060101010101" pitchFamily="2" charset="-122"/>
                          <a:ea typeface="黑体" panose="02010609060101010101" pitchFamily="2" charset="-122"/>
                        </a:rPr>
                        <a:t>北京条约</a:t>
                      </a:r>
                      <a:r>
                        <a:rPr lang="en-US" altLang="x-none" sz="2400" b="1" dirty="0">
                          <a:solidFill>
                            <a:srgbClr val="990099"/>
                          </a:solidFill>
                          <a:latin typeface="黑体" panose="02010609060101010101" pitchFamily="2" charset="-122"/>
                          <a:ea typeface="黑体" panose="02010609060101010101" pitchFamily="2" charset="-122"/>
                        </a:rPr>
                        <a:t>》</a:t>
                      </a:r>
                      <a:endParaRPr lang="en-US" altLang="x-none" sz="2400" b="1" dirty="0">
                        <a:solidFill>
                          <a:srgbClr val="990099"/>
                        </a:solidFill>
                        <a:latin typeface="黑体" panose="02010609060101010101" pitchFamily="2" charset="-122"/>
                        <a:ea typeface="黑体" panose="02010609060101010101" pitchFamily="2" charset="-122"/>
                      </a:endParaRPr>
                    </a:p>
                  </a:txBody>
                  <a:tcPr marT="34290" marB="3429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None/>
                      </a:pPr>
                      <a:endParaRPr lang="zh-CN" altLang="en-US" sz="2400">
                        <a:latin typeface="黑体" panose="02010609060101010101" pitchFamily="2" charset="-122"/>
                        <a:ea typeface="黑体" panose="02010609060101010101" pitchFamily="2" charset="-122"/>
                      </a:endParaRPr>
                    </a:p>
                  </a:txBody>
                  <a:tcPr marT="34290" marB="3429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None/>
                      </a:pPr>
                      <a:endParaRPr lang="zh-CN" altLang="en-US" sz="2400">
                        <a:latin typeface="黑体" panose="02010609060101010101" pitchFamily="2" charset="-122"/>
                        <a:ea typeface="黑体" panose="02010609060101010101" pitchFamily="2" charset="-122"/>
                      </a:endParaRPr>
                    </a:p>
                  </a:txBody>
                  <a:tcPr marT="34290" marB="34290"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4563">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None/>
                      </a:pPr>
                      <a:r>
                        <a:rPr lang="en-US" altLang="x-none" sz="2400" b="1" dirty="0">
                          <a:latin typeface="黑体" panose="02010609060101010101" pitchFamily="2" charset="-122"/>
                          <a:ea typeface="黑体" panose="02010609060101010101" pitchFamily="2" charset="-122"/>
                        </a:rPr>
                        <a:t>1864</a:t>
                      </a:r>
                      <a:r>
                        <a:rPr lang="zh-CN" altLang="en-US" sz="2400" b="1" dirty="0">
                          <a:latin typeface="黑体" panose="02010609060101010101" pitchFamily="2" charset="-122"/>
                          <a:ea typeface="黑体" panose="02010609060101010101" pitchFamily="2" charset="-122"/>
                        </a:rPr>
                        <a:t>年</a:t>
                      </a:r>
                      <a:endParaRPr lang="zh-CN" altLang="en-US" sz="2400" b="1" dirty="0">
                        <a:latin typeface="黑体" panose="02010609060101010101" pitchFamily="2" charset="-122"/>
                        <a:ea typeface="黑体" panose="02010609060101010101" pitchFamily="2" charset="-122"/>
                      </a:endParaRPr>
                    </a:p>
                  </a:txBody>
                  <a:tcPr marT="34290" marB="34290"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None/>
                      </a:pPr>
                      <a:r>
                        <a:rPr lang="en-US" altLang="x-none" sz="2400" b="1" dirty="0">
                          <a:solidFill>
                            <a:srgbClr val="990099"/>
                          </a:solidFill>
                          <a:latin typeface="黑体" panose="02010609060101010101" pitchFamily="2" charset="-122"/>
                          <a:ea typeface="黑体" panose="02010609060101010101" pitchFamily="2" charset="-122"/>
                        </a:rPr>
                        <a:t>《</a:t>
                      </a:r>
                      <a:r>
                        <a:rPr lang="zh-CN" altLang="en-US" sz="2400" b="1" dirty="0">
                          <a:solidFill>
                            <a:srgbClr val="990099"/>
                          </a:solidFill>
                          <a:latin typeface="黑体" panose="02010609060101010101" pitchFamily="2" charset="-122"/>
                          <a:ea typeface="黑体" panose="02010609060101010101" pitchFamily="2" charset="-122"/>
                        </a:rPr>
                        <a:t>中俄勘分西北界约记</a:t>
                      </a:r>
                      <a:r>
                        <a:rPr lang="en-US" altLang="x-none" sz="2400" b="1" dirty="0">
                          <a:solidFill>
                            <a:srgbClr val="990099"/>
                          </a:solidFill>
                          <a:latin typeface="黑体" panose="02010609060101010101" pitchFamily="2" charset="-122"/>
                          <a:ea typeface="黑体" panose="02010609060101010101" pitchFamily="2" charset="-122"/>
                        </a:rPr>
                        <a:t>》</a:t>
                      </a:r>
                      <a:endParaRPr lang="en-US" altLang="x-none" sz="2400" b="1" dirty="0">
                        <a:solidFill>
                          <a:srgbClr val="990099"/>
                        </a:solidFill>
                        <a:latin typeface="黑体" panose="02010609060101010101" pitchFamily="2" charset="-122"/>
                        <a:ea typeface="黑体" panose="02010609060101010101" pitchFamily="2" charset="-122"/>
                      </a:endParaRPr>
                    </a:p>
                  </a:txBody>
                  <a:tcPr marT="34290" marB="3429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None/>
                      </a:pPr>
                      <a:endParaRPr lang="zh-CN" altLang="en-US" sz="2400">
                        <a:latin typeface="黑体" panose="02010609060101010101" pitchFamily="2" charset="-122"/>
                        <a:ea typeface="黑体" panose="02010609060101010101" pitchFamily="2" charset="-122"/>
                      </a:endParaRPr>
                    </a:p>
                  </a:txBody>
                  <a:tcPr marT="34290" marB="3429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None/>
                      </a:pPr>
                      <a:endParaRPr lang="zh-CN" altLang="en-US" sz="2400">
                        <a:latin typeface="黑体" panose="02010609060101010101" pitchFamily="2" charset="-122"/>
                        <a:ea typeface="黑体" panose="02010609060101010101" pitchFamily="2" charset="-122"/>
                      </a:endParaRPr>
                    </a:p>
                  </a:txBody>
                  <a:tcPr marT="34290" marB="34290"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55090">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None/>
                      </a:pPr>
                      <a:r>
                        <a:rPr lang="en-US" altLang="x-none" sz="2400" dirty="0">
                          <a:latin typeface="黑体" panose="02010609060101010101" pitchFamily="2" charset="-122"/>
                          <a:ea typeface="黑体" panose="02010609060101010101" pitchFamily="2" charset="-122"/>
                        </a:rPr>
                        <a:t>19</a:t>
                      </a:r>
                      <a:r>
                        <a:rPr lang="zh-CN" altLang="en-US" sz="2400" dirty="0">
                          <a:latin typeface="黑体" panose="02010609060101010101" pitchFamily="2" charset="-122"/>
                          <a:ea typeface="黑体" panose="02010609060101010101" pitchFamily="2" charset="-122"/>
                        </a:rPr>
                        <a:t>世纪</a:t>
                      </a:r>
                      <a:r>
                        <a:rPr lang="en-US" altLang="x-none" sz="2400" dirty="0">
                          <a:latin typeface="黑体" panose="02010609060101010101" pitchFamily="2" charset="-122"/>
                          <a:ea typeface="黑体" panose="02010609060101010101" pitchFamily="2" charset="-122"/>
                        </a:rPr>
                        <a:t>80</a:t>
                      </a:r>
                      <a:r>
                        <a:rPr lang="zh-CN" altLang="en-US" sz="2400" dirty="0">
                          <a:latin typeface="黑体" panose="02010609060101010101" pitchFamily="2" charset="-122"/>
                          <a:ea typeface="黑体" panose="02010609060101010101" pitchFamily="2" charset="-122"/>
                        </a:rPr>
                        <a:t>年代</a:t>
                      </a:r>
                      <a:endParaRPr lang="zh-CN" altLang="en-US" sz="2400" dirty="0">
                        <a:latin typeface="黑体" panose="02010609060101010101" pitchFamily="2" charset="-122"/>
                        <a:ea typeface="黑体" panose="02010609060101010101" pitchFamily="2" charset="-122"/>
                      </a:endParaRPr>
                    </a:p>
                  </a:txBody>
                  <a:tcPr marT="34290" marB="34290"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None/>
                      </a:pPr>
                      <a:r>
                        <a:rPr lang="en-US" altLang="x-none" sz="2400" b="1" dirty="0">
                          <a:solidFill>
                            <a:srgbClr val="990099"/>
                          </a:solidFill>
                          <a:latin typeface="黑体" panose="02010609060101010101" pitchFamily="2" charset="-122"/>
                          <a:ea typeface="黑体" panose="02010609060101010101" pitchFamily="2" charset="-122"/>
                        </a:rPr>
                        <a:t>《</a:t>
                      </a:r>
                      <a:r>
                        <a:rPr lang="zh-CN" altLang="en-US" sz="2400" b="1" dirty="0">
                          <a:solidFill>
                            <a:srgbClr val="990099"/>
                          </a:solidFill>
                          <a:latin typeface="黑体" panose="02010609060101010101" pitchFamily="2" charset="-122"/>
                          <a:ea typeface="黑体" panose="02010609060101010101" pitchFamily="2" charset="-122"/>
                        </a:rPr>
                        <a:t>中俄改订条约</a:t>
                      </a:r>
                      <a:r>
                        <a:rPr lang="en-US" altLang="x-none" sz="2400" b="1" dirty="0">
                          <a:solidFill>
                            <a:srgbClr val="990099"/>
                          </a:solidFill>
                          <a:latin typeface="黑体" panose="02010609060101010101" pitchFamily="2" charset="-122"/>
                          <a:ea typeface="黑体" panose="02010609060101010101" pitchFamily="2" charset="-122"/>
                        </a:rPr>
                        <a:t>》</a:t>
                      </a:r>
                      <a:r>
                        <a:rPr lang="zh-CN" altLang="en-US" sz="2400" b="1" dirty="0">
                          <a:solidFill>
                            <a:srgbClr val="990099"/>
                          </a:solidFill>
                          <a:latin typeface="黑体" panose="02010609060101010101" pitchFamily="2" charset="-122"/>
                          <a:ea typeface="黑体" panose="02010609060101010101" pitchFamily="2" charset="-122"/>
                        </a:rPr>
                        <a:t>及后来的五个勘界议定书</a:t>
                      </a:r>
                      <a:endParaRPr lang="zh-CN" altLang="en-US" sz="2400" b="1" dirty="0">
                        <a:solidFill>
                          <a:srgbClr val="990099"/>
                        </a:solidFill>
                        <a:latin typeface="黑体" panose="02010609060101010101" pitchFamily="2" charset="-122"/>
                        <a:ea typeface="黑体" panose="02010609060101010101" pitchFamily="2" charset="-122"/>
                      </a:endParaRPr>
                    </a:p>
                  </a:txBody>
                  <a:tcPr marT="34290" marB="3429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None/>
                      </a:pPr>
                      <a:endParaRPr lang="zh-CN" altLang="en-US" sz="2400">
                        <a:latin typeface="黑体" panose="02010609060101010101" pitchFamily="2" charset="-122"/>
                        <a:ea typeface="黑体" panose="02010609060101010101" pitchFamily="2" charset="-122"/>
                      </a:endParaRPr>
                    </a:p>
                  </a:txBody>
                  <a:tcPr marT="34290" marB="34290"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20000"/>
                        </a:spcBef>
                        <a:buNone/>
                      </a:pPr>
                      <a:endParaRPr lang="zh-CN" altLang="en-US" sz="2400">
                        <a:latin typeface="黑体" panose="02010609060101010101" pitchFamily="2" charset="-122"/>
                        <a:ea typeface="黑体" panose="02010609060101010101" pitchFamily="2" charset="-122"/>
                      </a:endParaRPr>
                    </a:p>
                  </a:txBody>
                  <a:tcPr marT="34290" marB="34290"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4851" name="Text Box 35"/>
          <p:cNvSpPr txBox="1"/>
          <p:nvPr/>
        </p:nvSpPr>
        <p:spPr>
          <a:xfrm>
            <a:off x="3717925" y="1989138"/>
            <a:ext cx="3230563" cy="823913"/>
          </a:xfrm>
          <a:prstGeom prst="rect">
            <a:avLst/>
          </a:prstGeom>
          <a:noFill/>
          <a:ln w="9525">
            <a:noFill/>
          </a:ln>
        </p:spPr>
        <p:txBody>
          <a:bodyPr wrap="square">
            <a:spAutoFit/>
          </a:bodyPr>
          <a:p>
            <a:pPr lvl="0" eaLnBrk="1" fontAlgn="base" hangingPunct="1"/>
            <a:r>
              <a:rPr lang="zh-CN" altLang="en-US" sz="2400" b="1" strike="noStrike" noProof="1" dirty="0">
                <a:effectLst>
                  <a:outerShdw blurRad="38100" dist="38100" dir="2700000">
                    <a:srgbClr val="C0C0C0"/>
                  </a:outerShdw>
                </a:effectLst>
                <a:latin typeface="黑体" panose="02010609060101010101" pitchFamily="2" charset="-122"/>
                <a:ea typeface="黑体" panose="02010609060101010101" pitchFamily="2" charset="-122"/>
                <a:cs typeface="+mn-ea"/>
              </a:rPr>
              <a:t>中国东北外兴安</a:t>
            </a:r>
            <a:endParaRPr lang="zh-CN" altLang="en-US" sz="2400" b="1" strike="noStrike" noProof="1" dirty="0">
              <a:effectLst>
                <a:outerShdw blurRad="38100" dist="38100" dir="2700000">
                  <a:srgbClr val="C0C0C0"/>
                </a:outerShdw>
              </a:effectLst>
              <a:latin typeface="黑体" panose="02010609060101010101" pitchFamily="2" charset="-122"/>
              <a:ea typeface="黑体" panose="02010609060101010101" pitchFamily="2" charset="-122"/>
            </a:endParaRPr>
          </a:p>
          <a:p>
            <a:pPr lvl="0" eaLnBrk="1" fontAlgn="base" hangingPunct="1"/>
            <a:r>
              <a:rPr lang="zh-CN" altLang="en-US" sz="2400" b="1" strike="noStrike" noProof="1" dirty="0">
                <a:effectLst>
                  <a:outerShdw blurRad="38100" dist="38100" dir="2700000">
                    <a:srgbClr val="C0C0C0"/>
                  </a:outerShdw>
                </a:effectLst>
                <a:latin typeface="黑体" panose="02010609060101010101" pitchFamily="2" charset="-122"/>
                <a:ea typeface="黑体" panose="02010609060101010101" pitchFamily="2" charset="-122"/>
                <a:cs typeface="+mn-ea"/>
              </a:rPr>
              <a:t>岭以南黑龙江以北</a:t>
            </a:r>
            <a:endParaRPr lang="zh-CN" altLang="en-US" sz="2400" b="1" strike="noStrike" noProof="1" dirty="0">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4852" name="Text Box 36"/>
          <p:cNvSpPr txBox="1"/>
          <p:nvPr/>
        </p:nvSpPr>
        <p:spPr>
          <a:xfrm>
            <a:off x="3787775" y="3140075"/>
            <a:ext cx="3305175" cy="822325"/>
          </a:xfrm>
          <a:prstGeom prst="rect">
            <a:avLst/>
          </a:prstGeom>
          <a:noFill/>
          <a:ln w="9525">
            <a:noFill/>
          </a:ln>
        </p:spPr>
        <p:txBody>
          <a:bodyPr wrap="square">
            <a:spAutoFit/>
          </a:bodyPr>
          <a:p>
            <a:pPr lvl="0" eaLnBrk="1" fontAlgn="base" hangingPunct="1"/>
            <a:r>
              <a:rPr lang="zh-CN" altLang="en-US" sz="2400" b="1" strike="noStrike" noProof="1" dirty="0">
                <a:effectLst>
                  <a:outerShdw blurRad="38100" dist="38100" dir="2700000">
                    <a:srgbClr val="C0C0C0"/>
                  </a:outerShdw>
                </a:effectLst>
                <a:latin typeface="黑体" panose="02010609060101010101" pitchFamily="2" charset="-122"/>
                <a:ea typeface="黑体" panose="02010609060101010101" pitchFamily="2" charset="-122"/>
                <a:cs typeface="+mn-ea"/>
              </a:rPr>
              <a:t>中国乌苏里江以东</a:t>
            </a:r>
            <a:endParaRPr lang="zh-CN" altLang="en-US" sz="2400" b="1" strike="noStrike" noProof="1" dirty="0">
              <a:effectLst>
                <a:outerShdw blurRad="38100" dist="38100" dir="2700000">
                  <a:srgbClr val="C0C0C0"/>
                </a:outerShdw>
              </a:effectLst>
              <a:latin typeface="黑体" panose="02010609060101010101" pitchFamily="2" charset="-122"/>
              <a:ea typeface="黑体" panose="02010609060101010101" pitchFamily="2" charset="-122"/>
            </a:endParaRPr>
          </a:p>
          <a:p>
            <a:pPr lvl="0" eaLnBrk="1" fontAlgn="base" hangingPunct="1"/>
            <a:r>
              <a:rPr lang="zh-CN" altLang="en-US" sz="2400" b="1" strike="noStrike" noProof="1" dirty="0">
                <a:effectLst>
                  <a:outerShdw blurRad="38100" dist="38100" dir="2700000">
                    <a:srgbClr val="C0C0C0"/>
                  </a:outerShdw>
                </a:effectLst>
                <a:latin typeface="黑体" panose="02010609060101010101" pitchFamily="2" charset="-122"/>
                <a:ea typeface="黑体" panose="02010609060101010101" pitchFamily="2" charset="-122"/>
                <a:cs typeface="+mn-ea"/>
              </a:rPr>
              <a:t>包括库页岛在内</a:t>
            </a:r>
            <a:endParaRPr lang="zh-CN" altLang="en-US" sz="2400" b="1" strike="noStrike" noProof="1" dirty="0">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4853" name="Text Box 37"/>
          <p:cNvSpPr txBox="1"/>
          <p:nvPr/>
        </p:nvSpPr>
        <p:spPr>
          <a:xfrm>
            <a:off x="3778250" y="4149725"/>
            <a:ext cx="3673475" cy="822325"/>
          </a:xfrm>
          <a:prstGeom prst="rect">
            <a:avLst/>
          </a:prstGeom>
          <a:noFill/>
          <a:ln w="9525">
            <a:noFill/>
          </a:ln>
        </p:spPr>
        <p:txBody>
          <a:bodyPr wrap="square">
            <a:spAutoFit/>
          </a:bodyPr>
          <a:p>
            <a:pPr lvl="0" eaLnBrk="1" fontAlgn="base" hangingPunct="1"/>
            <a:r>
              <a:rPr lang="zh-CN" altLang="en-US" sz="2400" b="1" strike="noStrike" noProof="1" dirty="0">
                <a:effectLst>
                  <a:outerShdw blurRad="38100" dist="38100" dir="2700000">
                    <a:srgbClr val="C0C0C0"/>
                  </a:outerShdw>
                </a:effectLst>
                <a:latin typeface="黑体" panose="02010609060101010101" pitchFamily="2" charset="-122"/>
                <a:ea typeface="黑体" panose="02010609060101010101" pitchFamily="2" charset="-122"/>
                <a:cs typeface="+mn-ea"/>
              </a:rPr>
              <a:t>中国巴尔喀什湖</a:t>
            </a:r>
            <a:endParaRPr lang="zh-CN" altLang="en-US" sz="2400" b="1" strike="noStrike" noProof="1" dirty="0">
              <a:effectLst>
                <a:outerShdw blurRad="38100" dist="38100" dir="2700000">
                  <a:srgbClr val="C0C0C0"/>
                </a:outerShdw>
              </a:effectLst>
              <a:latin typeface="黑体" panose="02010609060101010101" pitchFamily="2" charset="-122"/>
              <a:ea typeface="黑体" panose="02010609060101010101" pitchFamily="2" charset="-122"/>
            </a:endParaRPr>
          </a:p>
          <a:p>
            <a:pPr lvl="0" eaLnBrk="1" fontAlgn="base" hangingPunct="1"/>
            <a:r>
              <a:rPr lang="zh-CN" altLang="en-US" sz="2400" b="1" strike="noStrike" noProof="1" dirty="0">
                <a:effectLst>
                  <a:outerShdw blurRad="38100" dist="38100" dir="2700000">
                    <a:srgbClr val="C0C0C0"/>
                  </a:outerShdw>
                </a:effectLst>
                <a:latin typeface="黑体" panose="02010609060101010101" pitchFamily="2" charset="-122"/>
                <a:ea typeface="黑体" panose="02010609060101010101" pitchFamily="2" charset="-122"/>
                <a:cs typeface="+mn-ea"/>
              </a:rPr>
              <a:t>以东、以南</a:t>
            </a:r>
            <a:endParaRPr lang="zh-CN" altLang="en-US" sz="2400" b="1" strike="noStrike" noProof="1" dirty="0">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4854" name="Text Box 38"/>
          <p:cNvSpPr txBox="1"/>
          <p:nvPr/>
        </p:nvSpPr>
        <p:spPr>
          <a:xfrm>
            <a:off x="4168775" y="5805488"/>
            <a:ext cx="2203450" cy="457200"/>
          </a:xfrm>
          <a:prstGeom prst="rect">
            <a:avLst/>
          </a:prstGeom>
          <a:noFill/>
          <a:ln w="9525">
            <a:noFill/>
          </a:ln>
        </p:spPr>
        <p:txBody>
          <a:bodyPr wrap="square">
            <a:spAutoFit/>
          </a:bodyPr>
          <a:p>
            <a:pPr lvl="0" eaLnBrk="1" fontAlgn="base" hangingPunct="1"/>
            <a:r>
              <a:rPr lang="zh-CN" altLang="en-US" sz="2400" b="1" strike="noStrike" noProof="1" dirty="0">
                <a:effectLst>
                  <a:outerShdw blurRad="38100" dist="38100" dir="2700000">
                    <a:srgbClr val="C0C0C0"/>
                  </a:outerShdw>
                </a:effectLst>
                <a:latin typeface="黑体" panose="02010609060101010101" pitchFamily="2" charset="-122"/>
                <a:ea typeface="黑体" panose="02010609060101010101" pitchFamily="2" charset="-122"/>
                <a:cs typeface="+mn-ea"/>
              </a:rPr>
              <a:t>中国西北部</a:t>
            </a:r>
            <a:endParaRPr lang="zh-CN" altLang="en-US" sz="2400" b="1" strike="noStrike" noProof="1" dirty="0">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4855" name="Text Box 39"/>
          <p:cNvSpPr txBox="1"/>
          <p:nvPr/>
        </p:nvSpPr>
        <p:spPr>
          <a:xfrm>
            <a:off x="6981825" y="2060575"/>
            <a:ext cx="1911350" cy="822325"/>
          </a:xfrm>
          <a:prstGeom prst="rect">
            <a:avLst/>
          </a:prstGeom>
          <a:noFill/>
          <a:ln w="9525">
            <a:noFill/>
          </a:ln>
        </p:spPr>
        <p:txBody>
          <a:bodyPr wrap="square">
            <a:spAutoFit/>
          </a:bodyPr>
          <a:p>
            <a:pPr lvl="0" eaLnBrk="1" fontAlgn="base" hangingPunct="1"/>
            <a:r>
              <a:rPr lang="en-US" altLang="x-none" sz="2400" b="1" strike="noStrike" noProof="1" dirty="0">
                <a:solidFill>
                  <a:schemeClr val="hlink"/>
                </a:solidFill>
                <a:effectLst>
                  <a:outerShdw blurRad="38100" dist="38100" dir="2700000">
                    <a:srgbClr val="C0C0C0"/>
                  </a:outerShdw>
                </a:effectLst>
                <a:latin typeface="黑体" panose="02010609060101010101" pitchFamily="2" charset="-122"/>
                <a:ea typeface="黑体" panose="02010609060101010101" pitchFamily="2" charset="-122"/>
                <a:cs typeface="+mn-ea"/>
              </a:rPr>
              <a:t>60</a:t>
            </a:r>
            <a:r>
              <a:rPr lang="zh-CN" altLang="en-US" sz="2400" b="1" strike="noStrike" noProof="1" dirty="0">
                <a:solidFill>
                  <a:schemeClr val="hlink"/>
                </a:solidFill>
                <a:effectLst>
                  <a:outerShdw blurRad="38100" dist="38100" dir="2700000">
                    <a:srgbClr val="C0C0C0"/>
                  </a:outerShdw>
                </a:effectLst>
                <a:latin typeface="黑体" panose="02010609060101010101" pitchFamily="2" charset="-122"/>
                <a:ea typeface="黑体" panose="02010609060101010101" pitchFamily="2" charset="-122"/>
                <a:cs typeface="+mn-ea"/>
              </a:rPr>
              <a:t>多万平方公里</a:t>
            </a:r>
            <a:endParaRPr lang="zh-CN" altLang="en-US" sz="2400" b="1" strike="noStrike" noProof="1" dirty="0">
              <a:solidFill>
                <a:schemeClr val="hlink"/>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4856" name="Text Box 40"/>
          <p:cNvSpPr txBox="1"/>
          <p:nvPr/>
        </p:nvSpPr>
        <p:spPr>
          <a:xfrm>
            <a:off x="6913563" y="3213100"/>
            <a:ext cx="1762125" cy="822325"/>
          </a:xfrm>
          <a:prstGeom prst="rect">
            <a:avLst/>
          </a:prstGeom>
          <a:noFill/>
          <a:ln w="9525">
            <a:noFill/>
          </a:ln>
        </p:spPr>
        <p:txBody>
          <a:bodyPr wrap="square">
            <a:spAutoFit/>
          </a:bodyPr>
          <a:p>
            <a:pPr lvl="0" eaLnBrk="1" fontAlgn="base" hangingPunct="1"/>
            <a:r>
              <a:rPr lang="zh-CN" altLang="en-US" sz="2400" b="1" strike="noStrike" noProof="1" dirty="0">
                <a:solidFill>
                  <a:schemeClr val="hlink"/>
                </a:solidFill>
                <a:effectLst>
                  <a:outerShdw blurRad="38100" dist="38100" dir="2700000">
                    <a:srgbClr val="C0C0C0"/>
                  </a:outerShdw>
                </a:effectLst>
                <a:latin typeface="黑体" panose="02010609060101010101" pitchFamily="2" charset="-122"/>
                <a:ea typeface="黑体" panose="02010609060101010101" pitchFamily="2" charset="-122"/>
                <a:cs typeface="+mn-ea"/>
              </a:rPr>
              <a:t>约</a:t>
            </a:r>
            <a:r>
              <a:rPr lang="en-US" altLang="x-none" sz="2400" b="1" strike="noStrike" noProof="1" dirty="0">
                <a:solidFill>
                  <a:schemeClr val="hlink"/>
                </a:solidFill>
                <a:effectLst>
                  <a:outerShdw blurRad="38100" dist="38100" dir="2700000">
                    <a:srgbClr val="C0C0C0"/>
                  </a:outerShdw>
                </a:effectLst>
                <a:latin typeface="黑体" panose="02010609060101010101" pitchFamily="2" charset="-122"/>
                <a:ea typeface="黑体" panose="02010609060101010101" pitchFamily="2" charset="-122"/>
                <a:cs typeface="+mn-ea"/>
              </a:rPr>
              <a:t>40</a:t>
            </a:r>
            <a:r>
              <a:rPr lang="zh-CN" altLang="en-US" sz="2400" b="1" strike="noStrike" noProof="1" dirty="0">
                <a:solidFill>
                  <a:schemeClr val="hlink"/>
                </a:solidFill>
                <a:effectLst>
                  <a:outerShdw blurRad="38100" dist="38100" dir="2700000">
                    <a:srgbClr val="C0C0C0"/>
                  </a:outerShdw>
                </a:effectLst>
                <a:latin typeface="黑体" panose="02010609060101010101" pitchFamily="2" charset="-122"/>
                <a:ea typeface="黑体" panose="02010609060101010101" pitchFamily="2" charset="-122"/>
                <a:cs typeface="+mn-ea"/>
              </a:rPr>
              <a:t>万平方公里</a:t>
            </a:r>
            <a:endParaRPr lang="zh-CN" altLang="en-US" sz="2400" b="1" strike="noStrike" noProof="1" dirty="0">
              <a:solidFill>
                <a:schemeClr val="hlink"/>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4857" name="Text Box 41"/>
          <p:cNvSpPr txBox="1"/>
          <p:nvPr/>
        </p:nvSpPr>
        <p:spPr>
          <a:xfrm>
            <a:off x="6913563" y="4149725"/>
            <a:ext cx="1690688" cy="822325"/>
          </a:xfrm>
          <a:prstGeom prst="rect">
            <a:avLst/>
          </a:prstGeom>
          <a:noFill/>
          <a:ln w="9525">
            <a:noFill/>
          </a:ln>
        </p:spPr>
        <p:txBody>
          <a:bodyPr wrap="square">
            <a:spAutoFit/>
          </a:bodyPr>
          <a:p>
            <a:pPr lvl="0" eaLnBrk="1" fontAlgn="base" hangingPunct="1"/>
            <a:r>
              <a:rPr lang="en-US" altLang="x-none" sz="2400" b="1" strike="noStrike" noProof="1" dirty="0">
                <a:solidFill>
                  <a:schemeClr val="hlink"/>
                </a:solidFill>
                <a:effectLst>
                  <a:outerShdw blurRad="38100" dist="38100" dir="2700000">
                    <a:srgbClr val="C0C0C0"/>
                  </a:outerShdw>
                </a:effectLst>
                <a:latin typeface="黑体" panose="02010609060101010101" pitchFamily="2" charset="-122"/>
                <a:ea typeface="黑体" panose="02010609060101010101" pitchFamily="2" charset="-122"/>
                <a:cs typeface="+mn-ea"/>
              </a:rPr>
              <a:t>44</a:t>
            </a:r>
            <a:r>
              <a:rPr lang="zh-CN" altLang="en-US" sz="2400" b="1" strike="noStrike" noProof="1" dirty="0">
                <a:solidFill>
                  <a:schemeClr val="hlink"/>
                </a:solidFill>
                <a:effectLst>
                  <a:outerShdw blurRad="38100" dist="38100" dir="2700000">
                    <a:srgbClr val="C0C0C0"/>
                  </a:outerShdw>
                </a:effectLst>
                <a:latin typeface="黑体" panose="02010609060101010101" pitchFamily="2" charset="-122"/>
                <a:ea typeface="黑体" panose="02010609060101010101" pitchFamily="2" charset="-122"/>
                <a:cs typeface="+mn-ea"/>
              </a:rPr>
              <a:t>万多平方公里</a:t>
            </a:r>
            <a:endParaRPr lang="zh-CN" altLang="en-US" sz="2400" b="1" strike="noStrike" noProof="1" dirty="0">
              <a:solidFill>
                <a:schemeClr val="hlink"/>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4858" name="Text Box 42"/>
          <p:cNvSpPr txBox="1"/>
          <p:nvPr/>
        </p:nvSpPr>
        <p:spPr>
          <a:xfrm>
            <a:off x="6915150" y="5375275"/>
            <a:ext cx="1689100" cy="822325"/>
          </a:xfrm>
          <a:prstGeom prst="rect">
            <a:avLst/>
          </a:prstGeom>
          <a:noFill/>
          <a:ln w="9525">
            <a:noFill/>
          </a:ln>
        </p:spPr>
        <p:txBody>
          <a:bodyPr wrap="square">
            <a:spAutoFit/>
          </a:bodyPr>
          <a:p>
            <a:pPr lvl="0" eaLnBrk="1" fontAlgn="base" hangingPunct="1"/>
            <a:r>
              <a:rPr lang="en-US" altLang="x-none" sz="2400" b="1" strike="noStrike" noProof="1" dirty="0">
                <a:solidFill>
                  <a:schemeClr val="hlink"/>
                </a:solidFill>
                <a:effectLst>
                  <a:outerShdw blurRad="38100" dist="38100" dir="2700000">
                    <a:srgbClr val="C0C0C0"/>
                  </a:outerShdw>
                </a:effectLst>
                <a:latin typeface="黑体" panose="02010609060101010101" pitchFamily="2" charset="-122"/>
                <a:ea typeface="黑体" panose="02010609060101010101" pitchFamily="2" charset="-122"/>
                <a:cs typeface="+mn-ea"/>
              </a:rPr>
              <a:t>7</a:t>
            </a:r>
            <a:r>
              <a:rPr lang="zh-CN" altLang="en-US" sz="2400" b="1" strike="noStrike" noProof="1" dirty="0">
                <a:solidFill>
                  <a:schemeClr val="hlink"/>
                </a:solidFill>
                <a:effectLst>
                  <a:outerShdw blurRad="38100" dist="38100" dir="2700000">
                    <a:srgbClr val="C0C0C0"/>
                  </a:outerShdw>
                </a:effectLst>
                <a:latin typeface="黑体" panose="02010609060101010101" pitchFamily="2" charset="-122"/>
                <a:ea typeface="黑体" panose="02010609060101010101" pitchFamily="2" charset="-122"/>
                <a:cs typeface="+mn-ea"/>
              </a:rPr>
              <a:t>万多平方公里</a:t>
            </a:r>
            <a:endParaRPr lang="zh-CN" altLang="en-US" sz="2400" b="1" strike="noStrike" noProof="1" dirty="0">
              <a:solidFill>
                <a:schemeClr val="hlink"/>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additive="base">
                                        <p:cTn id="7" dur="500" fill="hold"/>
                                        <p:tgtEl>
                                          <p:spTgt spid="34819"/>
                                        </p:tgtEl>
                                        <p:attrNameLst>
                                          <p:attrName>ppt_x</p:attrName>
                                        </p:attrNameLst>
                                      </p:cBhvr>
                                      <p:tavLst>
                                        <p:tav tm="0">
                                          <p:val>
                                            <p:strVal val="#ppt_x"/>
                                          </p:val>
                                        </p:tav>
                                        <p:tav tm="100000">
                                          <p:val>
                                            <p:strVal val="#ppt_x"/>
                                          </p:val>
                                        </p:tav>
                                      </p:tavLst>
                                    </p:anim>
                                    <p:anim calcmode="lin" valueType="num">
                                      <p:cBhvr additive="base">
                                        <p:cTn id="8" dur="500" fill="hold"/>
                                        <p:tgtEl>
                                          <p:spTgt spid="348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camera.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51"/>
                                        </p:tgtEl>
                                        <p:attrNameLst>
                                          <p:attrName>style.visibility</p:attrName>
                                        </p:attrNameLst>
                                      </p:cBhvr>
                                      <p:to>
                                        <p:strVal val="visible"/>
                                      </p:to>
                                    </p:set>
                                    <p:anim calcmode="lin" valueType="num">
                                      <p:cBhvr additive="base">
                                        <p:cTn id="13" dur="500" fill="hold"/>
                                        <p:tgtEl>
                                          <p:spTgt spid="34851"/>
                                        </p:tgtEl>
                                        <p:attrNameLst>
                                          <p:attrName>ppt_x</p:attrName>
                                        </p:attrNameLst>
                                      </p:cBhvr>
                                      <p:tavLst>
                                        <p:tav tm="0">
                                          <p:val>
                                            <p:strVal val="#ppt_x"/>
                                          </p:val>
                                        </p:tav>
                                        <p:tav tm="100000">
                                          <p:val>
                                            <p:strVal val="#ppt_x"/>
                                          </p:val>
                                        </p:tav>
                                      </p:tavLst>
                                    </p:anim>
                                    <p:anim calcmode="lin" valueType="num">
                                      <p:cBhvr additive="base">
                                        <p:cTn id="14" dur="500" fill="hold"/>
                                        <p:tgtEl>
                                          <p:spTgt spid="34851"/>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3" presetClass="entr" presetSubtype="16" fill="hold" grpId="0" nodeType="afterEffect">
                                  <p:stCondLst>
                                    <p:cond delay="0"/>
                                  </p:stCondLst>
                                  <p:childTnLst>
                                    <p:set>
                                      <p:cBhvr>
                                        <p:cTn id="17" dur="1" fill="hold">
                                          <p:stCondLst>
                                            <p:cond delay="0"/>
                                          </p:stCondLst>
                                        </p:cTn>
                                        <p:tgtEl>
                                          <p:spTgt spid="34855"/>
                                        </p:tgtEl>
                                        <p:attrNameLst>
                                          <p:attrName>style.visibility</p:attrName>
                                        </p:attrNameLst>
                                      </p:cBhvr>
                                      <p:to>
                                        <p:strVal val="visible"/>
                                      </p:to>
                                    </p:set>
                                    <p:anim calcmode="lin" valueType="num">
                                      <p:cBhvr>
                                        <p:cTn id="18" dur="500" fill="hold"/>
                                        <p:tgtEl>
                                          <p:spTgt spid="34855"/>
                                        </p:tgtEl>
                                        <p:attrNameLst>
                                          <p:attrName>ppt_w</p:attrName>
                                        </p:attrNameLst>
                                      </p:cBhvr>
                                      <p:tavLst>
                                        <p:tav tm="0">
                                          <p:val>
                                            <p:fltVal val="0.000000"/>
                                          </p:val>
                                        </p:tav>
                                        <p:tav tm="100000">
                                          <p:val>
                                            <p:strVal val="#ppt_w"/>
                                          </p:val>
                                        </p:tav>
                                      </p:tavLst>
                                    </p:anim>
                                    <p:anim calcmode="lin" valueType="num">
                                      <p:cBhvr>
                                        <p:cTn id="19" dur="500" fill="hold"/>
                                        <p:tgtEl>
                                          <p:spTgt spid="34855"/>
                                        </p:tgtEl>
                                        <p:attrNameLst>
                                          <p:attrName>ppt_h</p:attrName>
                                        </p:attrNameLst>
                                      </p:cBhvr>
                                      <p:tavLst>
                                        <p:tav tm="0">
                                          <p:val>
                                            <p:fltVal val="0.000000"/>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2" name="projctor.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4852"/>
                                        </p:tgtEl>
                                        <p:attrNameLst>
                                          <p:attrName>style.visibility</p:attrName>
                                        </p:attrNameLst>
                                      </p:cBhvr>
                                      <p:to>
                                        <p:strVal val="visible"/>
                                      </p:to>
                                    </p:set>
                                    <p:anim calcmode="lin" valueType="num">
                                      <p:cBhvr additive="base">
                                        <p:cTn id="24" dur="500" fill="hold"/>
                                        <p:tgtEl>
                                          <p:spTgt spid="34852"/>
                                        </p:tgtEl>
                                        <p:attrNameLst>
                                          <p:attrName>ppt_x</p:attrName>
                                        </p:attrNameLst>
                                      </p:cBhvr>
                                      <p:tavLst>
                                        <p:tav tm="0">
                                          <p:val>
                                            <p:strVal val="#ppt_x"/>
                                          </p:val>
                                        </p:tav>
                                        <p:tav tm="100000">
                                          <p:val>
                                            <p:strVal val="#ppt_x"/>
                                          </p:val>
                                        </p:tav>
                                      </p:tavLst>
                                    </p:anim>
                                    <p:anim calcmode="lin" valueType="num">
                                      <p:cBhvr additive="base">
                                        <p:cTn id="25" dur="500" fill="hold"/>
                                        <p:tgtEl>
                                          <p:spTgt spid="34852"/>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3" presetClass="entr" presetSubtype="16" fill="hold" grpId="0" nodeType="afterEffect">
                                  <p:stCondLst>
                                    <p:cond delay="0"/>
                                  </p:stCondLst>
                                  <p:childTnLst>
                                    <p:set>
                                      <p:cBhvr>
                                        <p:cTn id="28" dur="1" fill="hold">
                                          <p:stCondLst>
                                            <p:cond delay="0"/>
                                          </p:stCondLst>
                                        </p:cTn>
                                        <p:tgtEl>
                                          <p:spTgt spid="34856"/>
                                        </p:tgtEl>
                                        <p:attrNameLst>
                                          <p:attrName>style.visibility</p:attrName>
                                        </p:attrNameLst>
                                      </p:cBhvr>
                                      <p:to>
                                        <p:strVal val="visible"/>
                                      </p:to>
                                    </p:set>
                                    <p:anim calcmode="lin" valueType="num">
                                      <p:cBhvr>
                                        <p:cTn id="29" dur="500" fill="hold"/>
                                        <p:tgtEl>
                                          <p:spTgt spid="34856"/>
                                        </p:tgtEl>
                                        <p:attrNameLst>
                                          <p:attrName>ppt_w</p:attrName>
                                        </p:attrNameLst>
                                      </p:cBhvr>
                                      <p:tavLst>
                                        <p:tav tm="0">
                                          <p:val>
                                            <p:fltVal val="0.000000"/>
                                          </p:val>
                                        </p:tav>
                                        <p:tav tm="100000">
                                          <p:val>
                                            <p:strVal val="#ppt_w"/>
                                          </p:val>
                                        </p:tav>
                                      </p:tavLst>
                                    </p:anim>
                                    <p:anim calcmode="lin" valueType="num">
                                      <p:cBhvr>
                                        <p:cTn id="30" dur="500" fill="hold"/>
                                        <p:tgtEl>
                                          <p:spTgt spid="34856"/>
                                        </p:tgtEl>
                                        <p:attrNameLst>
                                          <p:attrName>ppt_h</p:attrName>
                                        </p:attrNameLst>
                                      </p:cBhvr>
                                      <p:tavLst>
                                        <p:tav tm="0">
                                          <p:val>
                                            <p:fltVal val="0.000000"/>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2" name="projctor.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4853"/>
                                        </p:tgtEl>
                                        <p:attrNameLst>
                                          <p:attrName>style.visibility</p:attrName>
                                        </p:attrNameLst>
                                      </p:cBhvr>
                                      <p:to>
                                        <p:strVal val="visible"/>
                                      </p:to>
                                    </p:set>
                                    <p:anim calcmode="lin" valueType="num">
                                      <p:cBhvr additive="base">
                                        <p:cTn id="35" dur="500" fill="hold"/>
                                        <p:tgtEl>
                                          <p:spTgt spid="34853"/>
                                        </p:tgtEl>
                                        <p:attrNameLst>
                                          <p:attrName>ppt_x</p:attrName>
                                        </p:attrNameLst>
                                      </p:cBhvr>
                                      <p:tavLst>
                                        <p:tav tm="0">
                                          <p:val>
                                            <p:strVal val="#ppt_x"/>
                                          </p:val>
                                        </p:tav>
                                        <p:tav tm="100000">
                                          <p:val>
                                            <p:strVal val="#ppt_x"/>
                                          </p:val>
                                        </p:tav>
                                      </p:tavLst>
                                    </p:anim>
                                    <p:anim calcmode="lin" valueType="num">
                                      <p:cBhvr additive="base">
                                        <p:cTn id="36" dur="500" fill="hold"/>
                                        <p:tgtEl>
                                          <p:spTgt spid="34853"/>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3" presetClass="entr" presetSubtype="16" fill="hold" grpId="0" nodeType="afterEffect">
                                  <p:stCondLst>
                                    <p:cond delay="0"/>
                                  </p:stCondLst>
                                  <p:childTnLst>
                                    <p:set>
                                      <p:cBhvr>
                                        <p:cTn id="39" dur="1" fill="hold">
                                          <p:stCondLst>
                                            <p:cond delay="0"/>
                                          </p:stCondLst>
                                        </p:cTn>
                                        <p:tgtEl>
                                          <p:spTgt spid="34857"/>
                                        </p:tgtEl>
                                        <p:attrNameLst>
                                          <p:attrName>style.visibility</p:attrName>
                                        </p:attrNameLst>
                                      </p:cBhvr>
                                      <p:to>
                                        <p:strVal val="visible"/>
                                      </p:to>
                                    </p:set>
                                    <p:anim calcmode="lin" valueType="num">
                                      <p:cBhvr>
                                        <p:cTn id="40" dur="500" fill="hold"/>
                                        <p:tgtEl>
                                          <p:spTgt spid="34857"/>
                                        </p:tgtEl>
                                        <p:attrNameLst>
                                          <p:attrName>ppt_w</p:attrName>
                                        </p:attrNameLst>
                                      </p:cBhvr>
                                      <p:tavLst>
                                        <p:tav tm="0">
                                          <p:val>
                                            <p:fltVal val="0.000000"/>
                                          </p:val>
                                        </p:tav>
                                        <p:tav tm="100000">
                                          <p:val>
                                            <p:strVal val="#ppt_w"/>
                                          </p:val>
                                        </p:tav>
                                      </p:tavLst>
                                    </p:anim>
                                    <p:anim calcmode="lin" valueType="num">
                                      <p:cBhvr>
                                        <p:cTn id="41" dur="500" fill="hold"/>
                                        <p:tgtEl>
                                          <p:spTgt spid="34857"/>
                                        </p:tgtEl>
                                        <p:attrNameLst>
                                          <p:attrName>ppt_h</p:attrName>
                                        </p:attrNameLst>
                                      </p:cBhvr>
                                      <p:tavLst>
                                        <p:tav tm="0">
                                          <p:val>
                                            <p:fltVal val="0.000000"/>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2" name="projctor.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4854"/>
                                        </p:tgtEl>
                                        <p:attrNameLst>
                                          <p:attrName>style.visibility</p:attrName>
                                        </p:attrNameLst>
                                      </p:cBhvr>
                                      <p:to>
                                        <p:strVal val="visible"/>
                                      </p:to>
                                    </p:set>
                                    <p:anim calcmode="lin" valueType="num">
                                      <p:cBhvr additive="base">
                                        <p:cTn id="46" dur="500" fill="hold"/>
                                        <p:tgtEl>
                                          <p:spTgt spid="34854"/>
                                        </p:tgtEl>
                                        <p:attrNameLst>
                                          <p:attrName>ppt_x</p:attrName>
                                        </p:attrNameLst>
                                      </p:cBhvr>
                                      <p:tavLst>
                                        <p:tav tm="0">
                                          <p:val>
                                            <p:strVal val="#ppt_x"/>
                                          </p:val>
                                        </p:tav>
                                        <p:tav tm="100000">
                                          <p:val>
                                            <p:strVal val="#ppt_x"/>
                                          </p:val>
                                        </p:tav>
                                      </p:tavLst>
                                    </p:anim>
                                    <p:anim calcmode="lin" valueType="num">
                                      <p:cBhvr additive="base">
                                        <p:cTn id="47" dur="500" fill="hold"/>
                                        <p:tgtEl>
                                          <p:spTgt spid="34854"/>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23" presetClass="entr" presetSubtype="16" fill="hold" grpId="0" nodeType="afterEffect">
                                  <p:stCondLst>
                                    <p:cond delay="0"/>
                                  </p:stCondLst>
                                  <p:childTnLst>
                                    <p:set>
                                      <p:cBhvr>
                                        <p:cTn id="50" dur="1" fill="hold">
                                          <p:stCondLst>
                                            <p:cond delay="0"/>
                                          </p:stCondLst>
                                        </p:cTn>
                                        <p:tgtEl>
                                          <p:spTgt spid="34858"/>
                                        </p:tgtEl>
                                        <p:attrNameLst>
                                          <p:attrName>style.visibility</p:attrName>
                                        </p:attrNameLst>
                                      </p:cBhvr>
                                      <p:to>
                                        <p:strVal val="visible"/>
                                      </p:to>
                                    </p:set>
                                    <p:anim calcmode="lin" valueType="num">
                                      <p:cBhvr>
                                        <p:cTn id="51" dur="500" fill="hold"/>
                                        <p:tgtEl>
                                          <p:spTgt spid="34858"/>
                                        </p:tgtEl>
                                        <p:attrNameLst>
                                          <p:attrName>ppt_w</p:attrName>
                                        </p:attrNameLst>
                                      </p:cBhvr>
                                      <p:tavLst>
                                        <p:tav tm="0">
                                          <p:val>
                                            <p:fltVal val="0.000000"/>
                                          </p:val>
                                        </p:tav>
                                        <p:tav tm="100000">
                                          <p:val>
                                            <p:strVal val="#ppt_w"/>
                                          </p:val>
                                        </p:tav>
                                      </p:tavLst>
                                    </p:anim>
                                    <p:anim calcmode="lin" valueType="num">
                                      <p:cBhvr>
                                        <p:cTn id="52" dur="500" fill="hold"/>
                                        <p:tgtEl>
                                          <p:spTgt spid="34858"/>
                                        </p:tgtEl>
                                        <p:attrNameLst>
                                          <p:attrName>ppt_h</p:attrName>
                                        </p:attrNameLst>
                                      </p:cBhvr>
                                      <p:tavLst>
                                        <p:tav tm="0">
                                          <p:val>
                                            <p:fltVal val="0.00000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51" grpId="0"/>
      <p:bldP spid="34852" grpId="0"/>
      <p:bldP spid="34853" grpId="0"/>
      <p:bldP spid="34854" grpId="0"/>
      <p:bldP spid="34855" grpId="0"/>
      <p:bldP spid="34856" grpId="0"/>
      <p:bldP spid="34857" grpId="0"/>
      <p:bldP spid="348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297" name="Picture 2" descr="俄国条约"/>
          <p:cNvPicPr>
            <a:picLocks noChangeAspect="1"/>
          </p:cNvPicPr>
          <p:nvPr/>
        </p:nvPicPr>
        <p:blipFill>
          <a:blip r:embed="rId1"/>
          <a:stretch>
            <a:fillRect/>
          </a:stretch>
        </p:blipFill>
        <p:spPr>
          <a:xfrm>
            <a:off x="0" y="2133600"/>
            <a:ext cx="9144000" cy="4343400"/>
          </a:xfrm>
          <a:prstGeom prst="rect">
            <a:avLst/>
          </a:prstGeom>
          <a:noFill/>
          <a:ln w="9525">
            <a:noFill/>
          </a:ln>
        </p:spPr>
      </p:pic>
      <p:sp>
        <p:nvSpPr>
          <p:cNvPr id="27651" name="Text Box 4"/>
          <p:cNvSpPr txBox="1"/>
          <p:nvPr/>
        </p:nvSpPr>
        <p:spPr>
          <a:xfrm>
            <a:off x="611188" y="333375"/>
            <a:ext cx="8020050" cy="1411288"/>
          </a:xfrm>
          <a:prstGeom prst="rect">
            <a:avLst/>
          </a:prstGeom>
          <a:noFill/>
          <a:ln w="38100" cap="flat" cmpd="sng">
            <a:solidFill>
              <a:schemeClr val="tx1"/>
            </a:solidFill>
            <a:prstDash val="solid"/>
            <a:miter/>
            <a:headEnd type="none" w="med" len="med"/>
            <a:tailEnd type="none" w="med" len="med"/>
          </a:ln>
        </p:spPr>
        <p:txBody>
          <a:bodyPr>
            <a:spAutoFit/>
          </a:bodyPr>
          <a:p>
            <a:pPr lvl="0" fontAlgn="base"/>
            <a:r>
              <a:rPr lang="en-US" altLang="zh-CN" sz="2000" strike="noStrike" noProof="1">
                <a:latin typeface="黑体" panose="02010609060101010101" pitchFamily="2" charset="-122"/>
                <a:ea typeface="黑体" panose="02010609060101010101" pitchFamily="2" charset="-122"/>
                <a:cs typeface="+mn-ea"/>
              </a:rPr>
              <a:t>   </a:t>
            </a:r>
            <a:r>
              <a:rPr lang="zh-CN" altLang="en-US" sz="2800" strike="noStrike" noProof="1">
                <a:latin typeface="黑体" panose="02010609060101010101" pitchFamily="2" charset="-122"/>
                <a:ea typeface="黑体" panose="02010609060101010101" pitchFamily="2" charset="-122"/>
                <a:cs typeface="+mn-ea"/>
              </a:rPr>
              <a:t>第二次鸦片战争</a:t>
            </a:r>
            <a:r>
              <a:rPr lang="zh-CN" altLang="en-US" sz="2800" strike="noStrike" noProof="1">
                <a:solidFill>
                  <a:srgbClr val="FF0000"/>
                </a:solidFill>
                <a:latin typeface="Arial" panose="020B0604020202020204" pitchFamily="34" charset="0"/>
                <a:ea typeface="黑体" panose="02010609060101010101" pitchFamily="2" charset="-122"/>
                <a:cs typeface="+mn-ea"/>
              </a:rPr>
              <a:t>是鸦片战争的继续和扩大</a:t>
            </a:r>
            <a:r>
              <a:rPr lang="zh-CN" altLang="en-US" sz="2400" strike="noStrike" noProof="1">
                <a:latin typeface="Arial" panose="020B0604020202020204" pitchFamily="34" charset="0"/>
                <a:ea typeface="宋体" panose="02010600030101010101" pitchFamily="2" charset="-122"/>
                <a:cs typeface="+mn-ea"/>
              </a:rPr>
              <a:t> </a:t>
            </a:r>
            <a:r>
              <a:rPr lang="zh-CN" altLang="en-US" sz="2800" strike="noStrike" noProof="1">
                <a:latin typeface="黑体" panose="02010609060101010101" pitchFamily="2" charset="-122"/>
                <a:ea typeface="黑体" panose="02010609060101010101" pitchFamily="2" charset="-122"/>
                <a:cs typeface="+mn-ea"/>
              </a:rPr>
              <a:t>。</a:t>
            </a:r>
            <a:r>
              <a:rPr lang="zh-CN" altLang="en-US" sz="2800" strike="noStrike" noProof="1">
                <a:solidFill>
                  <a:srgbClr val="FF0000"/>
                </a:solidFill>
                <a:latin typeface="黑体" panose="02010609060101010101" pitchFamily="2" charset="-122"/>
                <a:ea typeface="黑体" panose="02010609060101010101" pitchFamily="2" charset="-122"/>
                <a:cs typeface="+mn-ea"/>
              </a:rPr>
              <a:t>沙俄</a:t>
            </a:r>
            <a:r>
              <a:rPr lang="zh-CN" altLang="en-US" sz="2800" strike="noStrike" noProof="1">
                <a:latin typeface="黑体" panose="02010609060101010101" pitchFamily="2" charset="-122"/>
                <a:ea typeface="黑体" panose="02010609060101010101" pitchFamily="2" charset="-122"/>
                <a:cs typeface="+mn-ea"/>
              </a:rPr>
              <a:t>趁火打劫，战争前后占领中国</a:t>
            </a:r>
            <a:r>
              <a:rPr lang="zh-CN" altLang="en-US" sz="2800" strike="noStrike" noProof="1">
                <a:solidFill>
                  <a:srgbClr val="FF0000"/>
                </a:solidFill>
                <a:latin typeface="黑体" panose="02010609060101010101" pitchFamily="2" charset="-122"/>
                <a:ea typeface="黑体" panose="02010609060101010101" pitchFamily="2" charset="-122"/>
                <a:cs typeface="+mn-ea"/>
              </a:rPr>
              <a:t>东北和西北</a:t>
            </a:r>
            <a:r>
              <a:rPr lang="en-US" altLang="zh-CN" sz="2800" strike="noStrike" noProof="1">
                <a:solidFill>
                  <a:srgbClr val="FF0000"/>
                </a:solidFill>
                <a:latin typeface="黑体" panose="02010609060101010101" pitchFamily="2" charset="-122"/>
                <a:ea typeface="黑体" panose="02010609060101010101" pitchFamily="2" charset="-122"/>
                <a:cs typeface="+mn-ea"/>
              </a:rPr>
              <a:t>150</a:t>
            </a:r>
            <a:r>
              <a:rPr lang="zh-CN" altLang="en-US" sz="2800" strike="noStrike" noProof="1">
                <a:latin typeface="黑体" panose="02010609060101010101" pitchFamily="2" charset="-122"/>
                <a:ea typeface="黑体" panose="02010609060101010101" pitchFamily="2" charset="-122"/>
                <a:cs typeface="+mn-ea"/>
              </a:rPr>
              <a:t>多万平方公里</a:t>
            </a:r>
            <a:r>
              <a:rPr lang="zh-CN" altLang="en-US" sz="2800" strike="noStrike" noProof="1">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zh-CN" altLang="en-US" sz="2800"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最大的受益者</a:t>
            </a:r>
            <a:r>
              <a:rPr lang="zh-CN" altLang="en-US" sz="2800" strike="noStrike" noProof="1">
                <a:effectLst>
                  <a:outerShdw blurRad="38100" dist="38100" dir="2700000">
                    <a:srgbClr val="C0C0C0"/>
                  </a:outerShdw>
                </a:effectLst>
                <a:latin typeface="黑体" panose="02010609060101010101" pitchFamily="2" charset="-122"/>
                <a:ea typeface="黑体" panose="02010609060101010101" pitchFamily="2" charset="-122"/>
                <a:cs typeface="+mn-ea"/>
              </a:rPr>
              <a:t>）。</a:t>
            </a:r>
            <a:endParaRPr lang="zh-CN" altLang="en-US" sz="2800" strike="noStrike" noProof="1">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27652" name="Text Box 44"/>
          <p:cNvSpPr txBox="1"/>
          <p:nvPr/>
        </p:nvSpPr>
        <p:spPr>
          <a:xfrm>
            <a:off x="323850" y="3716338"/>
            <a:ext cx="8496300" cy="1209675"/>
          </a:xfrm>
          <a:prstGeom prst="rect">
            <a:avLst/>
          </a:prstGeom>
          <a:solidFill>
            <a:srgbClr val="FFFF00"/>
          </a:solidFill>
          <a:ln w="9525" cap="flat" cmpd="sng">
            <a:solidFill>
              <a:schemeClr val="tx1"/>
            </a:solidFill>
            <a:prstDash val="solid"/>
            <a:miter/>
            <a:headEnd type="none" w="med" len="med"/>
            <a:tailEnd type="none" w="med" len="med"/>
          </a:ln>
        </p:spPr>
        <p:txBody>
          <a:bodyPr lIns="101233" tIns="50617" rIns="101233" bIns="50617">
            <a:spAutoFit/>
          </a:bodyPr>
          <a:p>
            <a:pPr lvl="0" defTabSz="1012825" fontAlgn="base">
              <a:spcBef>
                <a:spcPct val="50000"/>
              </a:spcBef>
            </a:pPr>
            <a:r>
              <a:rPr lang="en-US" altLang="zh-CN" sz="3600" b="1" strike="noStrike" noProof="1">
                <a:solidFill>
                  <a:srgbClr val="0000FF"/>
                </a:solidFill>
                <a:effectLst>
                  <a:outerShdw blurRad="38100" dist="38100" dir="2700000">
                    <a:srgbClr val="000000"/>
                  </a:outerShdw>
                </a:effectLst>
                <a:latin typeface="华文中宋" pitchFamily="2" charset="-122"/>
                <a:ea typeface="华文中宋" pitchFamily="2" charset="-122"/>
                <a:cs typeface="+mn-ea"/>
              </a:rPr>
              <a:t> </a:t>
            </a:r>
            <a:r>
              <a:rPr lang="zh-CN" altLang="en-US" sz="3600" b="1" strike="noStrike" noProof="1">
                <a:solidFill>
                  <a:srgbClr val="0000FF"/>
                </a:solidFill>
                <a:effectLst>
                  <a:outerShdw blurRad="38100" dist="38100" dir="2700000">
                    <a:srgbClr val="000000"/>
                  </a:outerShdw>
                </a:effectLst>
                <a:latin typeface="黑体" panose="02010609060101010101" pitchFamily="2" charset="-122"/>
                <a:ea typeface="黑体" panose="02010609060101010101" pitchFamily="2" charset="-122"/>
                <a:cs typeface="+mn-ea"/>
              </a:rPr>
              <a:t>第二次鸦片战争使中国社会殖民地半封建化的程度加深了。</a:t>
            </a:r>
            <a:r>
              <a:rPr lang="zh-CN" altLang="en-US" strike="noStrike" noProof="1">
                <a:latin typeface="黑体" panose="02010609060101010101" pitchFamily="2" charset="-122"/>
                <a:ea typeface="黑体" panose="02010609060101010101" pitchFamily="2" charset="-122"/>
                <a:cs typeface="+mn-ea"/>
              </a:rPr>
              <a:t> </a:t>
            </a:r>
            <a:endParaRPr lang="zh-CN" altLang="en-US" strike="noStrike" noProof="1">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Scale>
                                      <p:cBhvr>
                                        <p:cTn id="7" dur="1000" decel="50000" fill="hold">
                                          <p:stCondLst>
                                            <p:cond delay="0"/>
                                          </p:stCondLst>
                                        </p:cTn>
                                        <p:tgtEl>
                                          <p:spTgt spid="276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8" dur="1000" decel="50000" fill="hold">
                                          <p:stCondLst>
                                            <p:cond delay="0"/>
                                          </p:stCondLst>
                                        </p:cTn>
                                        <p:tgtEl>
                                          <p:spTgt spid="27652"/>
                                        </p:tgtEl>
                                        <p:attrNameLst>
                                          <p:attrName>ppt_x</p:attrName>
                                          <p:attrName>ppt_y</p:attrName>
                                        </p:attrNameLst>
                                      </p:cBhvr>
                                    </p:animMotion>
                                    <p:animEffect transition="in" filter="fade">
                                      <p:cBhvr>
                                        <p:cTn id="9" dur="1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Rectangle 2"/>
          <p:cNvSpPr>
            <a:spLocks noGrp="1" noRot="1"/>
          </p:cNvSpPr>
          <p:nvPr>
            <p:ph type="title"/>
          </p:nvPr>
        </p:nvSpPr>
        <p:spPr/>
        <p:txBody>
          <a:bodyPr wrap="square" lIns="91428" tIns="45714" rIns="91428" bIns="45714" anchor="ctr"/>
          <a:p>
            <a:pPr lvl="0" indent="0"/>
            <a:endParaRPr lang="zh-CN" altLang="en-US" dirty="0"/>
          </a:p>
        </p:txBody>
      </p:sp>
      <p:sp>
        <p:nvSpPr>
          <p:cNvPr id="56322" name="Rectangle 3"/>
          <p:cNvSpPr>
            <a:spLocks noGrp="1" noRot="1"/>
          </p:cNvSpPr>
          <p:nvPr>
            <p:ph type="body"/>
          </p:nvPr>
        </p:nvSpPr>
        <p:spPr>
          <a:xfrm>
            <a:off x="4019550" y="177800"/>
            <a:ext cx="4927600" cy="3209925"/>
          </a:xfrm>
          <a:solidFill>
            <a:schemeClr val="bg1"/>
          </a:solidFill>
        </p:spPr>
        <p:txBody>
          <a:bodyPr wrap="square" lIns="91428" tIns="45714" rIns="91428" bIns="45714" anchor="t"/>
          <a:p>
            <a:pPr marL="0" lvl="0" indent="0">
              <a:lnSpc>
                <a:spcPct val="90000"/>
              </a:lnSpc>
              <a:buNone/>
            </a:pPr>
            <a:r>
              <a:rPr lang="zh-CN" altLang="en-US" sz="2400" b="1">
                <a:latin typeface="黑体" panose="02010609060101010101" pitchFamily="2" charset="-122"/>
                <a:ea typeface="黑体" panose="02010609060101010101" pitchFamily="2" charset="-122"/>
              </a:rPr>
              <a:t>圆明园又称万园之园，始建于明代，历经清六代皇帝，</a:t>
            </a:r>
            <a:r>
              <a:rPr lang="en-US" altLang="zh-CN" sz="2400" b="1">
                <a:latin typeface="黑体" panose="02010609060101010101" pitchFamily="2" charset="-122"/>
                <a:ea typeface="黑体" panose="02010609060101010101" pitchFamily="2" charset="-122"/>
              </a:rPr>
              <a:t>150</a:t>
            </a:r>
            <a:r>
              <a:rPr lang="zh-CN" altLang="en-US" sz="2400" b="1">
                <a:latin typeface="黑体" panose="02010609060101010101" pitchFamily="2" charset="-122"/>
                <a:ea typeface="黑体" panose="02010609060101010101" pitchFamily="2" charset="-122"/>
              </a:rPr>
              <a:t>年营造，占地</a:t>
            </a:r>
            <a:r>
              <a:rPr lang="en-US" altLang="zh-CN" sz="2400" b="1">
                <a:latin typeface="黑体" panose="02010609060101010101" pitchFamily="2" charset="-122"/>
                <a:ea typeface="黑体" panose="02010609060101010101" pitchFamily="2" charset="-122"/>
              </a:rPr>
              <a:t>350</a:t>
            </a:r>
            <a:r>
              <a:rPr lang="zh-CN" altLang="en-US" sz="2400" b="1">
                <a:latin typeface="黑体" panose="02010609060101010101" pitchFamily="2" charset="-122"/>
                <a:ea typeface="黑体" panose="02010609060101010101" pitchFamily="2" charset="-122"/>
              </a:rPr>
              <a:t>公顷，拥有中外建筑师精心设计建造</a:t>
            </a:r>
            <a:r>
              <a:rPr lang="en-US" altLang="zh-CN" sz="2400" b="1">
                <a:latin typeface="黑体" panose="02010609060101010101" pitchFamily="2" charset="-122"/>
                <a:ea typeface="黑体" panose="02010609060101010101" pitchFamily="2" charset="-122"/>
              </a:rPr>
              <a:t>200</a:t>
            </a:r>
            <a:r>
              <a:rPr lang="zh-CN" altLang="en-US" sz="2400" b="1">
                <a:latin typeface="黑体" panose="02010609060101010101" pitchFamily="2" charset="-122"/>
                <a:ea typeface="黑体" panose="02010609060101010101" pitchFamily="2" charset="-122"/>
              </a:rPr>
              <a:t>多座各式建筑，汇聚中西文化珠宝。</a:t>
            </a:r>
            <a:r>
              <a:rPr lang="en-US" altLang="zh-CN" sz="2400" b="1">
                <a:latin typeface="黑体" panose="02010609060101010101" pitchFamily="2" charset="-122"/>
                <a:ea typeface="黑体" panose="02010609060101010101" pitchFamily="2" charset="-122"/>
              </a:rPr>
              <a:t>1860</a:t>
            </a:r>
            <a:r>
              <a:rPr lang="zh-CN" altLang="en-US" sz="2400" b="1">
                <a:latin typeface="黑体" panose="02010609060101010101" pitchFamily="2" charset="-122"/>
                <a:ea typeface="黑体" panose="02010609060101010101" pitchFamily="2" charset="-122"/>
              </a:rPr>
              <a:t>年，被英法侵略者联手抢掠、焚毁。</a:t>
            </a:r>
            <a:endParaRPr lang="zh-CN" altLang="en-US" sz="2400" b="1">
              <a:latin typeface="黑体" panose="02010609060101010101" pitchFamily="2" charset="-122"/>
              <a:ea typeface="黑体" panose="02010609060101010101" pitchFamily="2" charset="-122"/>
            </a:endParaRPr>
          </a:p>
        </p:txBody>
      </p:sp>
      <p:pic>
        <p:nvPicPr>
          <p:cNvPr id="56323" name="Picture 4" descr="W020120407526669636669"/>
          <p:cNvPicPr>
            <a:picLocks noChangeAspect="1"/>
          </p:cNvPicPr>
          <p:nvPr/>
        </p:nvPicPr>
        <p:blipFill>
          <a:blip r:embed="rId1"/>
          <a:stretch>
            <a:fillRect/>
          </a:stretch>
        </p:blipFill>
        <p:spPr>
          <a:xfrm>
            <a:off x="79375" y="177800"/>
            <a:ext cx="3940175" cy="2495550"/>
          </a:xfrm>
          <a:prstGeom prst="rect">
            <a:avLst/>
          </a:prstGeom>
          <a:noFill/>
          <a:ln w="9525">
            <a:noFill/>
          </a:ln>
        </p:spPr>
      </p:pic>
      <p:pic>
        <p:nvPicPr>
          <p:cNvPr id="56324" name="图片 29699" descr="59311235522379468"/>
          <p:cNvPicPr>
            <a:picLocks noChangeAspect="1"/>
          </p:cNvPicPr>
          <p:nvPr/>
        </p:nvPicPr>
        <p:blipFill>
          <a:blip r:embed="rId2"/>
          <a:stretch>
            <a:fillRect/>
          </a:stretch>
        </p:blipFill>
        <p:spPr>
          <a:xfrm>
            <a:off x="1927225" y="3287713"/>
            <a:ext cx="3527425" cy="2108200"/>
          </a:xfrm>
          <a:prstGeom prst="rect">
            <a:avLst/>
          </a:prstGeom>
          <a:noFill/>
          <a:ln w="9525">
            <a:noFill/>
          </a:ln>
        </p:spPr>
      </p:pic>
      <p:pic>
        <p:nvPicPr>
          <p:cNvPr id="56325" name="图片 29700" descr="猴头"/>
          <p:cNvPicPr>
            <a:picLocks noChangeAspect="1"/>
          </p:cNvPicPr>
          <p:nvPr/>
        </p:nvPicPr>
        <p:blipFill>
          <a:blip r:embed="rId3"/>
          <a:stretch>
            <a:fillRect/>
          </a:stretch>
        </p:blipFill>
        <p:spPr>
          <a:xfrm>
            <a:off x="-17462" y="3216275"/>
            <a:ext cx="1930400" cy="2232025"/>
          </a:xfrm>
          <a:prstGeom prst="rect">
            <a:avLst/>
          </a:prstGeom>
          <a:noFill/>
          <a:ln w="28575" cap="flat" cmpd="sng">
            <a:solidFill>
              <a:srgbClr val="FFFF00"/>
            </a:solidFill>
            <a:prstDash val="solid"/>
            <a:miter/>
            <a:headEnd type="none" w="med" len="med"/>
            <a:tailEnd type="none" w="med" len="med"/>
          </a:ln>
        </p:spPr>
      </p:pic>
      <p:pic>
        <p:nvPicPr>
          <p:cNvPr id="56326" name="图片 29701" descr="虎头"/>
          <p:cNvPicPr>
            <a:picLocks noChangeAspect="1"/>
          </p:cNvPicPr>
          <p:nvPr/>
        </p:nvPicPr>
        <p:blipFill>
          <a:blip r:embed="rId4"/>
          <a:stretch>
            <a:fillRect/>
          </a:stretch>
        </p:blipFill>
        <p:spPr>
          <a:xfrm>
            <a:off x="5454650" y="3287713"/>
            <a:ext cx="1843088" cy="2305050"/>
          </a:xfrm>
          <a:prstGeom prst="rect">
            <a:avLst/>
          </a:prstGeom>
          <a:noFill/>
          <a:ln w="28575" cap="flat" cmpd="sng">
            <a:solidFill>
              <a:srgbClr val="FFFF00"/>
            </a:solidFill>
            <a:prstDash val="solid"/>
            <a:miter/>
            <a:headEnd type="none" w="med" len="med"/>
            <a:tailEnd type="none" w="med" len="med"/>
          </a:ln>
        </p:spPr>
      </p:pic>
      <p:pic>
        <p:nvPicPr>
          <p:cNvPr id="56327" name="图片 29702" descr="牛头"/>
          <p:cNvPicPr>
            <a:picLocks noChangeAspect="1"/>
          </p:cNvPicPr>
          <p:nvPr/>
        </p:nvPicPr>
        <p:blipFill>
          <a:blip r:embed="rId5"/>
          <a:stretch>
            <a:fillRect/>
          </a:stretch>
        </p:blipFill>
        <p:spPr>
          <a:xfrm>
            <a:off x="7375525" y="3287713"/>
            <a:ext cx="1571625" cy="2232025"/>
          </a:xfrm>
          <a:prstGeom prst="rect">
            <a:avLst/>
          </a:prstGeom>
          <a:noFill/>
          <a:ln w="28575" cap="flat" cmpd="sng">
            <a:solidFill>
              <a:srgbClr val="FFFF00"/>
            </a:solidFill>
            <a:prstDash val="solid"/>
            <a:miter/>
            <a:headEnd type="none" w="med" len="med"/>
            <a:tailEnd type="none" w="med" len="med"/>
          </a:ln>
        </p:spPr>
      </p:pic>
      <p:sp>
        <p:nvSpPr>
          <p:cNvPr id="56328" name="Rectangle 3"/>
          <p:cNvSpPr>
            <a:spLocks noGrp="1" noRot="1"/>
          </p:cNvSpPr>
          <p:nvPr/>
        </p:nvSpPr>
        <p:spPr>
          <a:xfrm>
            <a:off x="55563" y="5815013"/>
            <a:ext cx="9031287" cy="901700"/>
          </a:xfrm>
          <a:prstGeom prst="rect">
            <a:avLst/>
          </a:prstGeom>
          <a:noFill/>
          <a:ln w="9525">
            <a:noFill/>
          </a:ln>
        </p:spPr>
        <p:txBody>
          <a:bodyPr wrap="square" lIns="91428" tIns="45714" rIns="91428" bIns="45714" anchor="t"/>
          <a:p>
            <a:pPr lvl="0" indent="0">
              <a:spcBef>
                <a:spcPct val="20000"/>
              </a:spcBef>
            </a:pPr>
            <a:r>
              <a:rPr lang="en-US" altLang="zh-CN" sz="2400" b="1">
                <a:solidFill>
                  <a:srgbClr val="000000"/>
                </a:solidFill>
                <a:latin typeface="黑体" panose="02010609060101010101" pitchFamily="2" charset="-122"/>
                <a:ea typeface="黑体" panose="02010609060101010101" pitchFamily="2" charset="-122"/>
              </a:rPr>
              <a:t>1860</a:t>
            </a:r>
            <a:r>
              <a:rPr lang="zh-CN" altLang="en-US" sz="2400" b="1">
                <a:solidFill>
                  <a:srgbClr val="000000"/>
                </a:solidFill>
                <a:latin typeface="黑体" panose="02010609060101010101" pitchFamily="2" charset="-122"/>
                <a:ea typeface="黑体" panose="02010609060101010101" pitchFamily="2" charset="-122"/>
              </a:rPr>
              <a:t>年英法联军火烧圆明园，十二生肖兽首铜像开始流失海外，现仅有少量得以收回，因此已经成为圆明园海外流失文物的象征。</a:t>
            </a:r>
            <a:r>
              <a:rPr lang="zh-CN" altLang="en-US" sz="2400">
                <a:solidFill>
                  <a:srgbClr val="000000"/>
                </a:solidFill>
                <a:latin typeface="Arial" panose="020B0604020202020204" pitchFamily="34" charset="0"/>
                <a:ea typeface="宋体" panose="02010600030101010101" pitchFamily="2" charset="-122"/>
              </a:rPr>
              <a:t> </a:t>
            </a:r>
            <a:endParaRPr lang="zh-CN" altLang="en-US" sz="2400">
              <a:solidFill>
                <a:srgbClr val="000000"/>
              </a:solidFill>
              <a:latin typeface="Arial" panose="020B0604020202020204" pitchFamily="34" charset="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5121"/>
          <p:cNvSpPr txBox="1"/>
          <p:nvPr/>
        </p:nvSpPr>
        <p:spPr>
          <a:xfrm>
            <a:off x="0" y="1196975"/>
            <a:ext cx="9144000" cy="5216525"/>
          </a:xfrm>
          <a:prstGeom prst="rect">
            <a:avLst/>
          </a:prstGeom>
          <a:noFill/>
          <a:ln w="9525">
            <a:noFill/>
          </a:ln>
        </p:spPr>
        <p:txBody>
          <a:bodyPr lIns="91428" tIns="45714" rIns="91428" bIns="45714" anchor="t">
            <a:spAutoFit/>
          </a:bodyPr>
          <a:p>
            <a:pPr lvl="0" indent="0"/>
            <a:r>
              <a:rPr lang="en-US" altLang="zh-CN" sz="2800" b="1">
                <a:solidFill>
                  <a:srgbClr val="000000"/>
                </a:solidFill>
                <a:latin typeface="楷体_GB2312" pitchFamily="1" charset="-122"/>
                <a:ea typeface="楷体_GB2312" pitchFamily="1" charset="-122"/>
              </a:rPr>
              <a:t>1</a:t>
            </a:r>
            <a:r>
              <a:rPr lang="zh-CN" altLang="en-US" sz="2800" b="1">
                <a:solidFill>
                  <a:srgbClr val="000000"/>
                </a:solidFill>
                <a:latin typeface="楷体_GB2312" pitchFamily="1" charset="-122"/>
                <a:ea typeface="楷体_GB2312" pitchFamily="1" charset="-122"/>
              </a:rPr>
              <a:t>、对“半殖民地半封建社会”的最准确的理解是　</a:t>
            </a:r>
            <a:r>
              <a:rPr lang="zh-CN" altLang="en-US" sz="2800" b="1">
                <a:solidFill>
                  <a:srgbClr val="000000"/>
                </a:solidFill>
                <a:latin typeface="黑体" panose="02010609060101010101" pitchFamily="2" charset="-122"/>
                <a:ea typeface="黑体" panose="02010609060101010101" pitchFamily="2" charset="-122"/>
              </a:rPr>
              <a:t>　</a:t>
            </a:r>
            <a:endParaRPr lang="zh-CN" altLang="en-US" sz="2800" b="1">
              <a:solidFill>
                <a:srgbClr val="000000"/>
              </a:solidFill>
              <a:latin typeface="黑体" panose="02010609060101010101" pitchFamily="2" charset="-122"/>
              <a:ea typeface="黑体" panose="02010609060101010101" pitchFamily="2" charset="-122"/>
            </a:endParaRPr>
          </a:p>
          <a:p>
            <a:pPr lvl="0" indent="0"/>
            <a:r>
              <a:rPr lang="en-US" altLang="zh-CN" sz="2800" b="1">
                <a:solidFill>
                  <a:srgbClr val="0000FF"/>
                </a:solidFill>
                <a:latin typeface="黑体" panose="02010609060101010101" pitchFamily="2" charset="-122"/>
                <a:ea typeface="黑体" panose="02010609060101010101" pitchFamily="2" charset="-122"/>
              </a:rPr>
              <a:t>A</a:t>
            </a:r>
            <a:r>
              <a:rPr lang="zh-CN" altLang="en-US" sz="2800" b="1">
                <a:solidFill>
                  <a:srgbClr val="0000FF"/>
                </a:solidFill>
                <a:latin typeface="黑体" panose="02010609060101010101" pitchFamily="2" charset="-122"/>
                <a:ea typeface="黑体" panose="02010609060101010101" pitchFamily="2" charset="-122"/>
              </a:rPr>
              <a:t>．一半是封建社会，一半是殖民地</a:t>
            </a:r>
            <a:endParaRPr lang="zh-CN" altLang="en-US" sz="2800" b="1">
              <a:solidFill>
                <a:srgbClr val="0000FF"/>
              </a:solidFill>
              <a:latin typeface="黑体" panose="02010609060101010101" pitchFamily="2" charset="-122"/>
              <a:ea typeface="黑体" panose="02010609060101010101" pitchFamily="2" charset="-122"/>
            </a:endParaRPr>
          </a:p>
          <a:p>
            <a:pPr lvl="0" indent="0"/>
            <a:r>
              <a:rPr lang="en-US" altLang="zh-CN" sz="2800" b="1">
                <a:solidFill>
                  <a:srgbClr val="0000FF"/>
                </a:solidFill>
                <a:latin typeface="黑体" panose="02010609060101010101" pitchFamily="2" charset="-122"/>
                <a:ea typeface="黑体" panose="02010609060101010101" pitchFamily="2" charset="-122"/>
              </a:rPr>
              <a:t>B</a:t>
            </a:r>
            <a:r>
              <a:rPr lang="zh-CN" altLang="en-US" sz="2800" b="1">
                <a:solidFill>
                  <a:srgbClr val="0000FF"/>
                </a:solidFill>
                <a:latin typeface="黑体" panose="02010609060101010101" pitchFamily="2" charset="-122"/>
                <a:ea typeface="黑体" panose="02010609060101010101" pitchFamily="2" charset="-122"/>
              </a:rPr>
              <a:t>．封建经济与资本主义经济各占一半</a:t>
            </a:r>
            <a:endParaRPr lang="zh-CN" altLang="en-US" sz="2800" b="1">
              <a:solidFill>
                <a:srgbClr val="0000FF"/>
              </a:solidFill>
              <a:latin typeface="黑体" panose="02010609060101010101" pitchFamily="2" charset="-122"/>
              <a:ea typeface="黑体" panose="02010609060101010101" pitchFamily="2" charset="-122"/>
            </a:endParaRPr>
          </a:p>
          <a:p>
            <a:pPr lvl="0" indent="0"/>
            <a:r>
              <a:rPr lang="en-US" altLang="zh-CN" sz="2800" b="1">
                <a:solidFill>
                  <a:srgbClr val="0000FF"/>
                </a:solidFill>
                <a:latin typeface="黑体" panose="02010609060101010101" pitchFamily="2" charset="-122"/>
                <a:ea typeface="黑体" panose="02010609060101010101" pitchFamily="2" charset="-122"/>
              </a:rPr>
              <a:t>C</a:t>
            </a:r>
            <a:r>
              <a:rPr lang="zh-CN" altLang="en-US" sz="2800" b="1">
                <a:solidFill>
                  <a:srgbClr val="0000FF"/>
                </a:solidFill>
                <a:latin typeface="黑体" panose="02010609060101010101" pitchFamily="2" charset="-122"/>
                <a:ea typeface="黑体" panose="02010609060101010101" pitchFamily="2" charset="-122"/>
              </a:rPr>
              <a:t>．有主权但不完整，有封建经济也有资本主义经济</a:t>
            </a:r>
            <a:endParaRPr lang="zh-CN" altLang="en-US" sz="2800" b="1">
              <a:solidFill>
                <a:srgbClr val="0000FF"/>
              </a:solidFill>
              <a:latin typeface="黑体" panose="02010609060101010101" pitchFamily="2" charset="-122"/>
              <a:ea typeface="黑体" panose="02010609060101010101" pitchFamily="2" charset="-122"/>
            </a:endParaRPr>
          </a:p>
          <a:p>
            <a:pPr lvl="0" indent="0"/>
            <a:r>
              <a:rPr lang="en-US" altLang="zh-CN" sz="2800" b="1">
                <a:solidFill>
                  <a:srgbClr val="0000FF"/>
                </a:solidFill>
                <a:latin typeface="黑体" panose="02010609060101010101" pitchFamily="2" charset="-122"/>
                <a:ea typeface="黑体" panose="02010609060101010101" pitchFamily="2" charset="-122"/>
              </a:rPr>
              <a:t>D</a:t>
            </a:r>
            <a:r>
              <a:rPr lang="zh-CN" altLang="en-US" sz="2800" b="1">
                <a:solidFill>
                  <a:srgbClr val="0000FF"/>
                </a:solidFill>
                <a:latin typeface="黑体" panose="02010609060101010101" pitchFamily="2" charset="-122"/>
                <a:ea typeface="黑体" panose="02010609060101010101" pitchFamily="2" charset="-122"/>
              </a:rPr>
              <a:t>．既是殖民地又是封建社会</a:t>
            </a:r>
            <a:endParaRPr lang="zh-CN" altLang="en-US" sz="2800" b="1">
              <a:solidFill>
                <a:srgbClr val="0000FF"/>
              </a:solidFill>
              <a:latin typeface="黑体" panose="02010609060101010101" pitchFamily="2" charset="-122"/>
              <a:ea typeface="黑体" panose="02010609060101010101" pitchFamily="2" charset="-122"/>
            </a:endParaRPr>
          </a:p>
          <a:p>
            <a:pPr lvl="0" indent="0"/>
            <a:endParaRPr lang="zh-CN" altLang="en-US" sz="2800" b="1">
              <a:solidFill>
                <a:srgbClr val="0000FF"/>
              </a:solidFill>
              <a:latin typeface="黑体" panose="02010609060101010101" pitchFamily="2" charset="-122"/>
              <a:ea typeface="黑体" panose="02010609060101010101" pitchFamily="2" charset="-122"/>
            </a:endParaRPr>
          </a:p>
          <a:p>
            <a:pPr lvl="0" indent="0"/>
            <a:r>
              <a:rPr lang="en-US" altLang="zh-CN" sz="2800" b="1">
                <a:solidFill>
                  <a:srgbClr val="000000"/>
                </a:solidFill>
                <a:latin typeface="楷体_GB2312" pitchFamily="1" charset="-122"/>
                <a:ea typeface="楷体_GB2312" pitchFamily="1" charset="-122"/>
              </a:rPr>
              <a:t>2</a:t>
            </a:r>
            <a:r>
              <a:rPr lang="zh-CN" altLang="en-US" sz="2800" b="1">
                <a:solidFill>
                  <a:srgbClr val="000000"/>
                </a:solidFill>
                <a:latin typeface="楷体_GB2312" pitchFamily="1" charset="-122"/>
                <a:ea typeface="楷体_GB2312" pitchFamily="1" charset="-122"/>
              </a:rPr>
              <a:t>、近代中国社会是一个半殖民地半封建社会，下列对这一社会的认识，不正确的是</a:t>
            </a:r>
            <a:endParaRPr lang="zh-CN" altLang="en-US" sz="2800" b="1">
              <a:solidFill>
                <a:srgbClr val="000000"/>
              </a:solidFill>
              <a:latin typeface="楷体_GB2312" pitchFamily="1" charset="-122"/>
              <a:ea typeface="楷体_GB2312" pitchFamily="1" charset="-122"/>
            </a:endParaRPr>
          </a:p>
          <a:p>
            <a:pPr lvl="0" indent="0"/>
            <a:r>
              <a:rPr lang="en-US" altLang="zh-CN" sz="2800" b="1">
                <a:solidFill>
                  <a:srgbClr val="0000FF"/>
                </a:solidFill>
                <a:latin typeface="黑体" panose="02010609060101010101" pitchFamily="2" charset="-122"/>
                <a:ea typeface="黑体" panose="02010609060101010101" pitchFamily="2" charset="-122"/>
              </a:rPr>
              <a:t>A</a:t>
            </a:r>
            <a:r>
              <a:rPr lang="zh-CN" altLang="en-US" sz="2800" b="1">
                <a:solidFill>
                  <a:srgbClr val="0000FF"/>
                </a:solidFill>
                <a:latin typeface="黑体" panose="02010609060101010101" pitchFamily="2" charset="-122"/>
                <a:ea typeface="黑体" panose="02010609060101010101" pitchFamily="2" charset="-122"/>
              </a:rPr>
              <a:t>．形式上独立自主，实际上被帝国主义间接统治</a:t>
            </a:r>
            <a:endParaRPr lang="zh-CN" altLang="en-US" sz="2800" b="1">
              <a:solidFill>
                <a:srgbClr val="0000FF"/>
              </a:solidFill>
              <a:latin typeface="黑体" panose="02010609060101010101" pitchFamily="2" charset="-122"/>
              <a:ea typeface="黑体" panose="02010609060101010101" pitchFamily="2" charset="-122"/>
            </a:endParaRPr>
          </a:p>
          <a:p>
            <a:pPr lvl="0" indent="0"/>
            <a:r>
              <a:rPr lang="en-US" altLang="zh-CN" sz="2800" b="1">
                <a:solidFill>
                  <a:srgbClr val="0000FF"/>
                </a:solidFill>
                <a:latin typeface="黑体" panose="02010609060101010101" pitchFamily="2" charset="-122"/>
                <a:ea typeface="黑体" panose="02010609060101010101" pitchFamily="2" charset="-122"/>
              </a:rPr>
              <a:t>B</a:t>
            </a:r>
            <a:r>
              <a:rPr lang="zh-CN" altLang="en-US" sz="2800" b="1">
                <a:solidFill>
                  <a:srgbClr val="0000FF"/>
                </a:solidFill>
                <a:latin typeface="黑体" panose="02010609060101010101" pitchFamily="2" charset="-122"/>
                <a:ea typeface="黑体" panose="02010609060101010101" pitchFamily="2" charset="-122"/>
              </a:rPr>
              <a:t>．政治上是半殖民地的，经济上是半封建的</a:t>
            </a:r>
            <a:endParaRPr lang="zh-CN" altLang="en-US" sz="2800" b="1">
              <a:solidFill>
                <a:srgbClr val="0000FF"/>
              </a:solidFill>
              <a:latin typeface="黑体" panose="02010609060101010101" pitchFamily="2" charset="-122"/>
              <a:ea typeface="黑体" panose="02010609060101010101" pitchFamily="2" charset="-122"/>
            </a:endParaRPr>
          </a:p>
          <a:p>
            <a:pPr lvl="0" indent="0"/>
            <a:r>
              <a:rPr lang="en-US" altLang="zh-CN" sz="2800" b="1">
                <a:solidFill>
                  <a:srgbClr val="0000FF"/>
                </a:solidFill>
                <a:latin typeface="黑体" panose="02010609060101010101" pitchFamily="2" charset="-122"/>
                <a:ea typeface="黑体" panose="02010609060101010101" pitchFamily="2" charset="-122"/>
              </a:rPr>
              <a:t>C</a:t>
            </a:r>
            <a:r>
              <a:rPr lang="zh-CN" altLang="en-US" sz="2800" b="1">
                <a:solidFill>
                  <a:srgbClr val="0000FF"/>
                </a:solidFill>
                <a:latin typeface="黑体" panose="02010609060101010101" pitchFamily="2" charset="-122"/>
                <a:ea typeface="黑体" panose="02010609060101010101" pitchFamily="2" charset="-122"/>
              </a:rPr>
              <a:t>．“半殖民地”是指丧失了部分的国家独立自主权</a:t>
            </a:r>
            <a:endParaRPr lang="zh-CN" altLang="en-US" sz="2800" b="1">
              <a:solidFill>
                <a:srgbClr val="0000FF"/>
              </a:solidFill>
              <a:latin typeface="黑体" panose="02010609060101010101" pitchFamily="2" charset="-122"/>
              <a:ea typeface="黑体" panose="02010609060101010101" pitchFamily="2" charset="-122"/>
            </a:endParaRPr>
          </a:p>
          <a:p>
            <a:pPr lvl="0" indent="0"/>
            <a:r>
              <a:rPr lang="en-US" altLang="zh-CN" sz="2800" b="1">
                <a:solidFill>
                  <a:srgbClr val="0000FF"/>
                </a:solidFill>
                <a:latin typeface="黑体" panose="02010609060101010101" pitchFamily="2" charset="-122"/>
                <a:ea typeface="黑体" panose="02010609060101010101" pitchFamily="2" charset="-122"/>
              </a:rPr>
              <a:t>D</a:t>
            </a:r>
            <a:r>
              <a:rPr lang="zh-CN" altLang="en-US" sz="2800" b="1">
                <a:solidFill>
                  <a:srgbClr val="0000FF"/>
                </a:solidFill>
                <a:latin typeface="黑体" panose="02010609060101010101" pitchFamily="2" charset="-122"/>
                <a:ea typeface="黑体" panose="02010609060101010101" pitchFamily="2" charset="-122"/>
              </a:rPr>
              <a:t>．“半封建”是指既保存了封建主义，又发展了资本主义</a:t>
            </a:r>
            <a:endParaRPr lang="zh-CN" altLang="en-US" sz="2800" b="1">
              <a:solidFill>
                <a:srgbClr val="0000FF"/>
              </a:solidFill>
              <a:latin typeface="黑体" panose="02010609060101010101" pitchFamily="2" charset="-122"/>
              <a:ea typeface="黑体" panose="02010609060101010101" pitchFamily="2" charset="-122"/>
            </a:endParaRPr>
          </a:p>
        </p:txBody>
      </p:sp>
      <p:sp>
        <p:nvSpPr>
          <p:cNvPr id="5123" name="矩形 5122"/>
          <p:cNvSpPr/>
          <p:nvPr/>
        </p:nvSpPr>
        <p:spPr>
          <a:xfrm>
            <a:off x="8027988" y="1052513"/>
            <a:ext cx="539750" cy="923925"/>
          </a:xfrm>
          <a:prstGeom prst="rect">
            <a:avLst/>
          </a:prstGeom>
          <a:noFill/>
          <a:ln w="9525" cap="flat" cmpd="sng">
            <a:solidFill>
              <a:schemeClr val="accent2"/>
            </a:solidFill>
            <a:prstDash val="solid"/>
            <a:miter/>
            <a:headEnd type="none" w="med" len="med"/>
            <a:tailEnd type="none" w="med" len="med"/>
          </a:ln>
        </p:spPr>
        <p:txBody>
          <a:bodyPr wrap="none" lIns="91428" tIns="45714" rIns="91428" bIns="45714" anchor="t">
            <a:spAutoFit/>
          </a:bodyPr>
          <a:p>
            <a:pPr lvl="0" indent="0"/>
            <a:r>
              <a:rPr lang="en-US" altLang="zh-CN" sz="5400" b="1">
                <a:solidFill>
                  <a:srgbClr val="FF0000"/>
                </a:solidFill>
                <a:latin typeface="黑体" panose="02010609060101010101" pitchFamily="2" charset="-122"/>
                <a:ea typeface="黑体" panose="02010609060101010101" pitchFamily="2" charset="-122"/>
              </a:rPr>
              <a:t>C</a:t>
            </a:r>
            <a:endParaRPr lang="en-US" altLang="zh-CN" sz="5400" b="1">
              <a:solidFill>
                <a:srgbClr val="FF0000"/>
              </a:solidFill>
              <a:latin typeface="黑体" panose="02010609060101010101" pitchFamily="2" charset="-122"/>
              <a:ea typeface="黑体" panose="02010609060101010101" pitchFamily="2" charset="-122"/>
            </a:endParaRPr>
          </a:p>
        </p:txBody>
      </p:sp>
      <p:sp>
        <p:nvSpPr>
          <p:cNvPr id="5124" name="矩形 5123"/>
          <p:cNvSpPr/>
          <p:nvPr/>
        </p:nvSpPr>
        <p:spPr>
          <a:xfrm>
            <a:off x="8101013" y="4437063"/>
            <a:ext cx="539750" cy="923925"/>
          </a:xfrm>
          <a:prstGeom prst="rect">
            <a:avLst/>
          </a:prstGeom>
          <a:noFill/>
          <a:ln w="9525" cap="flat" cmpd="sng">
            <a:solidFill>
              <a:schemeClr val="accent2"/>
            </a:solidFill>
            <a:prstDash val="solid"/>
            <a:miter/>
            <a:headEnd type="none" w="med" len="med"/>
            <a:tailEnd type="none" w="med" len="med"/>
          </a:ln>
        </p:spPr>
        <p:txBody>
          <a:bodyPr wrap="none" lIns="91428" tIns="45714" rIns="91428" bIns="45714" anchor="t">
            <a:spAutoFit/>
          </a:bodyPr>
          <a:p>
            <a:pPr lvl="0" indent="0"/>
            <a:r>
              <a:rPr lang="en-US" altLang="zh-CN" sz="5400" b="1">
                <a:solidFill>
                  <a:srgbClr val="FF0000"/>
                </a:solidFill>
                <a:latin typeface="黑体" panose="02010609060101010101" pitchFamily="2" charset="-122"/>
                <a:ea typeface="黑体" panose="02010609060101010101" pitchFamily="2" charset="-122"/>
              </a:rPr>
              <a:t>B</a:t>
            </a:r>
            <a:endParaRPr lang="en-US" altLang="zh-CN" sz="5400" b="1">
              <a:solidFill>
                <a:srgbClr val="FF0000"/>
              </a:solidFill>
              <a:latin typeface="黑体" panose="02010609060101010101" pitchFamily="2" charset="-122"/>
              <a:ea typeface="黑体" panose="02010609060101010101" pitchFamily="2" charset="-122"/>
            </a:endParaRPr>
          </a:p>
        </p:txBody>
      </p:sp>
      <p:sp>
        <p:nvSpPr>
          <p:cNvPr id="5125" name="文本框 5124"/>
          <p:cNvSpPr txBox="1"/>
          <p:nvPr/>
        </p:nvSpPr>
        <p:spPr>
          <a:xfrm>
            <a:off x="3203575" y="260350"/>
            <a:ext cx="2663825" cy="701675"/>
          </a:xfrm>
          <a:prstGeom prst="rect">
            <a:avLst/>
          </a:prstGeom>
          <a:noFill/>
          <a:ln w="9525">
            <a:noFill/>
          </a:ln>
        </p:spPr>
        <p:txBody>
          <a:bodyPr lIns="91428" tIns="45714" rIns="91428" bIns="45714">
            <a:spAutoFit/>
          </a:bodyPr>
          <a:p>
            <a:pPr lvl="0" fontAlgn="base">
              <a:spcBef>
                <a:spcPct val="50000"/>
              </a:spcBef>
            </a:pPr>
            <a:r>
              <a:rPr lang="zh-CN" altLang="en-US" sz="4000" b="1" strike="noStrike" noProof="1">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cs typeface="+mn-ea"/>
              </a:rPr>
              <a:t>巩固练习</a:t>
            </a:r>
            <a:endParaRPr lang="zh-CN" altLang="en-US" sz="4000" b="1" strike="noStrike" noProof="1">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dissolve">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dissolve">
                                      <p:cBhvr>
                                        <p:cTn id="1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5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9858" name="文本框 249857"/>
          <p:cNvSpPr txBox="1"/>
          <p:nvPr/>
        </p:nvSpPr>
        <p:spPr>
          <a:xfrm>
            <a:off x="-3175" y="49213"/>
            <a:ext cx="2646363" cy="639763"/>
          </a:xfrm>
          <a:prstGeom prst="rect">
            <a:avLst/>
          </a:prstGeom>
          <a:solidFill>
            <a:srgbClr val="FFFF00"/>
          </a:solidFill>
          <a:ln w="9525">
            <a:noFill/>
          </a:ln>
        </p:spPr>
        <p:txBody>
          <a:bodyPr wrap="square">
            <a:spAutoFit/>
          </a:bodyPr>
          <a:p>
            <a:pPr lvl="0" fontAlgn="base">
              <a:spcBef>
                <a:spcPct val="50000"/>
              </a:spcBef>
            </a:pPr>
            <a:r>
              <a:rPr lang="zh-CN" altLang="en-US" sz="3600" b="1" strike="noStrike" noProof="1" dirty="0">
                <a:solidFill>
                  <a:srgbClr val="FF3300"/>
                </a:solidFill>
                <a:effectLst>
                  <a:outerShdw blurRad="38100" dist="38100" dir="2700000">
                    <a:srgbClr val="C0C0C0"/>
                  </a:outerShdw>
                </a:effectLst>
                <a:latin typeface="黑体" panose="02010609060101010101" pitchFamily="2" charset="-122"/>
                <a:ea typeface="黑体" panose="02010609060101010101" pitchFamily="2" charset="-122"/>
                <a:cs typeface="+mn-ea"/>
              </a:rPr>
              <a:t>【延伸拓展】</a:t>
            </a:r>
            <a:endParaRPr lang="zh-CN" altLang="en-US" sz="3600" b="1" strike="noStrike" noProof="1" dirty="0">
              <a:solidFill>
                <a:srgbClr val="FF3300"/>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249859" name="文本框 249858"/>
          <p:cNvSpPr txBox="1"/>
          <p:nvPr/>
        </p:nvSpPr>
        <p:spPr>
          <a:xfrm>
            <a:off x="47625" y="1498600"/>
            <a:ext cx="9048750" cy="2025650"/>
          </a:xfrm>
          <a:prstGeom prst="rect">
            <a:avLst/>
          </a:prstGeom>
          <a:noFill/>
          <a:ln w="9525">
            <a:noFill/>
          </a:ln>
        </p:spPr>
        <p:txBody>
          <a:bodyPr wrap="square">
            <a:spAutoFit/>
          </a:bodyPr>
          <a:p>
            <a:pPr lvl="0" fontAlgn="base">
              <a:lnSpc>
                <a:spcPts val="3040"/>
              </a:lnSpc>
              <a:spcBef>
                <a:spcPts val="0"/>
              </a:spcBef>
            </a:pPr>
            <a:r>
              <a:rPr lang="en-US" altLang="zh-CN" sz="28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1</a:t>
            </a:r>
            <a:r>
              <a:rPr lang="zh-CN" altLang="en-US" sz="28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）政治上加深了中国半殖半封程度：</a:t>
            </a:r>
            <a:endParaRPr lang="zh-CN" altLang="en-US" sz="28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lnSpc>
                <a:spcPts val="3040"/>
              </a:lnSpc>
              <a:spcBef>
                <a:spcPts val="0"/>
              </a:spcBef>
            </a:pPr>
            <a:r>
              <a:rPr lang="en-US" altLang="zh-CN" sz="2800" b="1" strike="noStrike" noProof="1" dirty="0">
                <a:solidFill>
                  <a:srgbClr val="000066"/>
                </a:solidFill>
                <a:effectLst>
                  <a:outerShdw blurRad="38100" dist="38100" dir="2700000">
                    <a:srgbClr val="C0C0C0"/>
                  </a:outerShdw>
                </a:effectLst>
                <a:latin typeface="黑体" panose="02010609060101010101" pitchFamily="2" charset="-122"/>
                <a:ea typeface="黑体" panose="02010609060101010101" pitchFamily="2" charset="-122"/>
                <a:cs typeface="+mn-ea"/>
              </a:rPr>
              <a:t>①</a:t>
            </a:r>
            <a:r>
              <a:rPr lang="zh-CN" altLang="en-US" sz="2800" b="1" strike="noStrike" noProof="1" dirty="0">
                <a:solidFill>
                  <a:srgbClr val="000066"/>
                </a:solidFill>
                <a:effectLst>
                  <a:outerShdw blurRad="38100" dist="38100" dir="2700000">
                    <a:srgbClr val="C0C0C0"/>
                  </a:outerShdw>
                </a:effectLst>
                <a:latin typeface="黑体" panose="02010609060101010101" pitchFamily="2" charset="-122"/>
                <a:ea typeface="黑体" panose="02010609060101010101" pitchFamily="2" charset="-122"/>
                <a:cs typeface="+mn-ea"/>
              </a:rPr>
              <a:t>丧失了</a:t>
            </a:r>
            <a:r>
              <a:rPr lang="en-US" altLang="zh-CN" sz="2800" b="1" strike="noStrike" noProof="1" dirty="0">
                <a:solidFill>
                  <a:srgbClr val="000066"/>
                </a:solidFill>
                <a:effectLst>
                  <a:outerShdw blurRad="38100" dist="38100" dir="2700000">
                    <a:srgbClr val="C0C0C0"/>
                  </a:outerShdw>
                </a:effectLst>
                <a:latin typeface="黑体" panose="02010609060101010101" pitchFamily="2" charset="-122"/>
                <a:ea typeface="黑体" panose="02010609060101010101" pitchFamily="2" charset="-122"/>
                <a:cs typeface="+mn-ea"/>
              </a:rPr>
              <a:t>100</a:t>
            </a:r>
            <a:r>
              <a:rPr lang="zh-CN" altLang="en-US" sz="2800" b="1" strike="noStrike" noProof="1" dirty="0">
                <a:solidFill>
                  <a:srgbClr val="000066"/>
                </a:solidFill>
                <a:effectLst>
                  <a:outerShdw blurRad="38100" dist="38100" dir="2700000">
                    <a:srgbClr val="C0C0C0"/>
                  </a:outerShdw>
                </a:effectLst>
                <a:latin typeface="黑体" panose="02010609060101010101" pitchFamily="2" charset="-122"/>
                <a:ea typeface="黑体" panose="02010609060101010101" pitchFamily="2" charset="-122"/>
                <a:cs typeface="+mn-ea"/>
              </a:rPr>
              <a:t>多万平方公里国土，</a:t>
            </a:r>
            <a:r>
              <a:rPr lang="zh-CN" altLang="en-US" sz="28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领土进一步沦丧</a:t>
            </a:r>
            <a:r>
              <a:rPr lang="zh-CN" altLang="en-US" sz="2800" b="1" strike="noStrike" noProof="1" dirty="0">
                <a:solidFill>
                  <a:srgbClr val="000066"/>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zh-CN" altLang="en-US" sz="2800" b="1" strike="noStrike" noProof="1" dirty="0">
                <a:solidFill>
                  <a:srgbClr val="000066"/>
                </a:solidFill>
                <a:effectLst>
                  <a:outerShdw blurRad="38100" dist="38100" dir="2700000">
                    <a:srgbClr val="C0C0C0"/>
                  </a:outerShdw>
                </a:effectLst>
                <a:latin typeface="Arial" panose="020B0604020202020204" pitchFamily="34" charset="0"/>
                <a:ea typeface="黑体" panose="02010609060101010101" pitchFamily="2" charset="-122"/>
                <a:cs typeface="+mn-ea"/>
              </a:rPr>
              <a:t>长江口岸自由航行破坏</a:t>
            </a:r>
            <a:r>
              <a:rPr lang="zh-CN" altLang="en-US" sz="2800" b="1" strike="noStrike" noProof="1" dirty="0">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cs typeface="+mn-ea"/>
              </a:rPr>
              <a:t>内河航运主权</a:t>
            </a:r>
            <a:r>
              <a:rPr lang="zh-CN" altLang="en-US" sz="2800" b="1" strike="noStrike" noProof="1" dirty="0">
                <a:solidFill>
                  <a:srgbClr val="000066"/>
                </a:solidFill>
                <a:effectLst>
                  <a:outerShdw blurRad="38100" dist="38100" dir="2700000">
                    <a:srgbClr val="C0C0C0"/>
                  </a:outerShdw>
                </a:effectLst>
                <a:latin typeface="Arial" panose="020B0604020202020204" pitchFamily="34" charset="0"/>
                <a:ea typeface="黑体" panose="02010609060101010101" pitchFamily="2" charset="-122"/>
                <a:cs typeface="+mn-ea"/>
              </a:rPr>
              <a:t>。</a:t>
            </a:r>
            <a:endParaRPr lang="zh-CN" altLang="en-US" sz="2800" b="1" strike="noStrike" noProof="1" dirty="0">
              <a:solidFill>
                <a:srgbClr val="000066"/>
              </a:solidFill>
              <a:effectLst>
                <a:outerShdw blurRad="38100" dist="38100" dir="2700000">
                  <a:srgbClr val="C0C0C0"/>
                </a:outerShdw>
              </a:effectLst>
              <a:latin typeface="Arial" panose="020B0604020202020204" pitchFamily="34" charset="0"/>
              <a:ea typeface="黑体" panose="02010609060101010101" pitchFamily="2" charset="-122"/>
            </a:endParaRPr>
          </a:p>
          <a:p>
            <a:pPr lvl="0" fontAlgn="base">
              <a:lnSpc>
                <a:spcPts val="3040"/>
              </a:lnSpc>
              <a:spcBef>
                <a:spcPts val="0"/>
              </a:spcBef>
            </a:pPr>
            <a:r>
              <a:rPr lang="en-US" altLang="zh-CN" sz="2800" b="1" strike="noStrike" noProof="1" dirty="0">
                <a:solidFill>
                  <a:srgbClr val="000066"/>
                </a:solidFill>
                <a:effectLst>
                  <a:outerShdw blurRad="38100" dist="38100" dir="2700000">
                    <a:srgbClr val="C0C0C0"/>
                  </a:outerShdw>
                </a:effectLst>
                <a:latin typeface="黑体" panose="02010609060101010101" pitchFamily="2" charset="-122"/>
                <a:ea typeface="黑体" panose="02010609060101010101" pitchFamily="2" charset="-122"/>
                <a:cs typeface="+mn-ea"/>
              </a:rPr>
              <a:t>②</a:t>
            </a:r>
            <a:r>
              <a:rPr lang="zh-CN" altLang="en-US" sz="2800" b="1" strike="noStrike" noProof="1" dirty="0">
                <a:solidFill>
                  <a:srgbClr val="000066"/>
                </a:solidFill>
                <a:effectLst>
                  <a:outerShdw blurRad="38100" dist="38100" dir="2700000">
                    <a:srgbClr val="C0C0C0"/>
                  </a:outerShdw>
                </a:effectLst>
                <a:latin typeface="黑体" panose="02010609060101010101" pitchFamily="2" charset="-122"/>
                <a:ea typeface="黑体" panose="02010609060101010101" pitchFamily="2" charset="-122"/>
                <a:cs typeface="+mn-ea"/>
              </a:rPr>
              <a:t>公使驻京加强了</a:t>
            </a:r>
            <a:r>
              <a:rPr lang="zh-CN" altLang="en-US" sz="28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对清政府的干涉控制</a:t>
            </a:r>
            <a:r>
              <a:rPr lang="zh-CN" altLang="en-US" sz="2800" b="1" strike="noStrike" noProof="1" dirty="0">
                <a:solidFill>
                  <a:srgbClr val="000066"/>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endParaRPr lang="zh-CN" altLang="en-US" sz="2800" b="1" strike="noStrike" noProof="1" dirty="0">
              <a:solidFill>
                <a:srgbClr val="000066"/>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lnSpc>
                <a:spcPts val="3040"/>
              </a:lnSpc>
              <a:spcBef>
                <a:spcPts val="0"/>
              </a:spcBef>
            </a:pPr>
            <a:r>
              <a:rPr lang="en-US" altLang="zh-CN" sz="2800" b="1" strike="noStrike" noProof="1" dirty="0">
                <a:solidFill>
                  <a:srgbClr val="000066"/>
                </a:solidFill>
                <a:effectLst>
                  <a:outerShdw blurRad="38100" dist="38100" dir="2700000">
                    <a:srgbClr val="C0C0C0"/>
                  </a:outerShdw>
                </a:effectLst>
                <a:latin typeface="黑体" panose="02010609060101010101" pitchFamily="2" charset="-122"/>
                <a:ea typeface="黑体" panose="02010609060101010101" pitchFamily="2" charset="-122"/>
                <a:cs typeface="+mn-ea"/>
              </a:rPr>
              <a:t>③</a:t>
            </a:r>
            <a:r>
              <a:rPr lang="zh-CN" altLang="en-US" sz="2800" b="1" strike="noStrike" noProof="1" dirty="0">
                <a:solidFill>
                  <a:srgbClr val="000066"/>
                </a:solidFill>
                <a:effectLst>
                  <a:outerShdw blurRad="38100" dist="38100" dir="2700000">
                    <a:srgbClr val="C0C0C0"/>
                  </a:outerShdw>
                </a:effectLst>
                <a:latin typeface="黑体" panose="02010609060101010101" pitchFamily="2" charset="-122"/>
                <a:ea typeface="黑体" panose="02010609060101010101" pitchFamily="2" charset="-122"/>
                <a:cs typeface="+mn-ea"/>
              </a:rPr>
              <a:t>中外反动势力开始勾结起来共同镇压中国人民；</a:t>
            </a:r>
            <a:endParaRPr lang="zh-CN" altLang="en-US" sz="2800" b="1" strike="noStrike" noProof="1" dirty="0">
              <a:solidFill>
                <a:srgbClr val="000066"/>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2" name="文本框 1"/>
          <p:cNvSpPr txBox="1"/>
          <p:nvPr/>
        </p:nvSpPr>
        <p:spPr>
          <a:xfrm>
            <a:off x="2740025" y="49213"/>
            <a:ext cx="6267450" cy="944563"/>
          </a:xfrm>
          <a:prstGeom prst="rect">
            <a:avLst/>
          </a:prstGeom>
          <a:noFill/>
        </p:spPr>
        <p:txBody>
          <a:bodyPr wrap="square" rtlCol="0" anchor="t">
            <a:spAutoFit/>
          </a:bodyPr>
          <a:p>
            <a:pPr fontAlgn="base"/>
            <a:r>
              <a:rPr lang="zh-CN" altLang="en-US" sz="28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cs"/>
                <a:sym typeface="+mn-ea"/>
              </a:rPr>
              <a:t>结合史实说明第二次鸦片战争使中国社会殖民地半封建化的程度进一步加深了。 </a:t>
            </a:r>
            <a:endParaRPr lang="zh-CN" altLang="en-US" sz="28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cs"/>
              <a:sym typeface="+mn-ea"/>
            </a:endParaRPr>
          </a:p>
        </p:txBody>
      </p:sp>
      <p:sp>
        <p:nvSpPr>
          <p:cNvPr id="250882" name="文本框 250881"/>
          <p:cNvSpPr txBox="1"/>
          <p:nvPr/>
        </p:nvSpPr>
        <p:spPr>
          <a:xfrm>
            <a:off x="104775" y="4181475"/>
            <a:ext cx="9118600" cy="2425700"/>
          </a:xfrm>
          <a:prstGeom prst="rect">
            <a:avLst/>
          </a:prstGeom>
          <a:noFill/>
          <a:ln w="9525">
            <a:noFill/>
          </a:ln>
        </p:spPr>
        <p:txBody>
          <a:bodyPr wrap="square">
            <a:spAutoFit/>
          </a:bodyPr>
          <a:p>
            <a:pPr lvl="0" fontAlgn="base">
              <a:lnSpc>
                <a:spcPts val="3060"/>
              </a:lnSpc>
              <a:spcBef>
                <a:spcPts val="0"/>
              </a:spcBef>
            </a:pPr>
            <a:r>
              <a:rPr lang="en-US" altLang="zh-CN" sz="28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2</a:t>
            </a:r>
            <a:r>
              <a:rPr lang="zh-CN" altLang="en-US" sz="28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）经济上加深了中国半殖半封程度：</a:t>
            </a:r>
            <a:endParaRPr lang="zh-CN" altLang="en-US" sz="28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lnSpc>
                <a:spcPts val="3060"/>
              </a:lnSpc>
              <a:spcBef>
                <a:spcPts val="0"/>
              </a:spcBef>
            </a:pPr>
            <a:r>
              <a:rPr lang="en-US" altLang="zh-CN" sz="2800" b="1" strike="noStrike" noProof="1" dirty="0">
                <a:solidFill>
                  <a:srgbClr val="000066"/>
                </a:solidFill>
                <a:effectLst>
                  <a:outerShdw blurRad="38100" dist="38100" dir="2700000">
                    <a:srgbClr val="C0C0C0"/>
                  </a:outerShdw>
                </a:effectLst>
                <a:latin typeface="Arial" panose="020B0604020202020204" pitchFamily="34" charset="0"/>
                <a:ea typeface="黑体" panose="02010609060101010101" pitchFamily="2" charset="-122"/>
                <a:cs typeface="+mn-ea"/>
              </a:rPr>
              <a:t>①</a:t>
            </a:r>
            <a:r>
              <a:rPr lang="zh-CN" altLang="en-US" sz="2800" b="1" strike="noStrike" noProof="1" dirty="0">
                <a:solidFill>
                  <a:srgbClr val="000066"/>
                </a:solidFill>
                <a:effectLst>
                  <a:outerShdw blurRad="38100" dist="38100" dir="2700000">
                    <a:srgbClr val="C0C0C0"/>
                  </a:outerShdw>
                </a:effectLst>
                <a:latin typeface="黑体" panose="02010609060101010101" pitchFamily="2" charset="-122"/>
                <a:ea typeface="黑体" panose="02010609060101010101" pitchFamily="2" charset="-122"/>
                <a:cs typeface="+mn-ea"/>
              </a:rPr>
              <a:t>通商口岸</a:t>
            </a:r>
            <a:r>
              <a:rPr lang="zh-CN" altLang="en-US" sz="28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深入到南北和内地</a:t>
            </a:r>
            <a:r>
              <a:rPr lang="zh-CN" altLang="en-US" sz="2800" b="1" strike="noStrike" noProof="1" dirty="0">
                <a:solidFill>
                  <a:srgbClr val="000066"/>
                </a:solidFill>
                <a:effectLst>
                  <a:outerShdw blurRad="38100" dist="38100" dir="2700000">
                    <a:srgbClr val="C0C0C0"/>
                  </a:outerShdw>
                </a:effectLst>
                <a:latin typeface="黑体" panose="02010609060101010101" pitchFamily="2" charset="-122"/>
                <a:ea typeface="黑体" panose="02010609060101010101" pitchFamily="2" charset="-122"/>
                <a:cs typeface="+mn-ea"/>
              </a:rPr>
              <a:t>，便于</a:t>
            </a:r>
            <a:r>
              <a:rPr lang="zh-CN" altLang="en-US" sz="28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倾销商品和掠夺原料</a:t>
            </a:r>
            <a:r>
              <a:rPr lang="zh-CN" altLang="en-US" sz="2800" b="1" strike="noStrike" noProof="1" dirty="0">
                <a:solidFill>
                  <a:srgbClr val="000066"/>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endParaRPr lang="zh-CN" altLang="en-US" sz="2800" b="1" strike="noStrike" noProof="1" dirty="0">
              <a:solidFill>
                <a:srgbClr val="000066"/>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lnSpc>
                <a:spcPts val="3060"/>
              </a:lnSpc>
              <a:spcBef>
                <a:spcPts val="0"/>
              </a:spcBef>
            </a:pPr>
            <a:r>
              <a:rPr lang="en-US" altLang="zh-CN" sz="2800" b="1" strike="noStrike" noProof="1" dirty="0">
                <a:solidFill>
                  <a:srgbClr val="000066"/>
                </a:solidFill>
                <a:effectLst>
                  <a:outerShdw blurRad="38100" dist="38100" dir="2700000">
                    <a:srgbClr val="C0C0C0"/>
                  </a:outerShdw>
                </a:effectLst>
                <a:latin typeface="Arial" panose="020B0604020202020204" pitchFamily="34" charset="0"/>
                <a:ea typeface="黑体" panose="02010609060101010101" pitchFamily="2" charset="-122"/>
                <a:cs typeface="+mn-ea"/>
              </a:rPr>
              <a:t>②</a:t>
            </a:r>
            <a:r>
              <a:rPr lang="zh-CN" altLang="en-US" sz="28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内地游历经商传教</a:t>
            </a:r>
            <a:r>
              <a:rPr lang="zh-CN" altLang="en-US" sz="2800" b="1" strike="noStrike" noProof="1" dirty="0">
                <a:solidFill>
                  <a:srgbClr val="000066"/>
                </a:solidFill>
                <a:effectLst>
                  <a:outerShdw blurRad="38100" dist="38100" dir="2700000">
                    <a:srgbClr val="C0C0C0"/>
                  </a:outerShdw>
                </a:effectLst>
                <a:latin typeface="黑体" panose="02010609060101010101" pitchFamily="2" charset="-122"/>
                <a:ea typeface="黑体" panose="02010609060101010101" pitchFamily="2" charset="-122"/>
                <a:cs typeface="+mn-ea"/>
              </a:rPr>
              <a:t>便于其深入内地</a:t>
            </a:r>
            <a:r>
              <a:rPr lang="zh-CN" altLang="en-US" sz="28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侵略</a:t>
            </a:r>
            <a:r>
              <a:rPr lang="zh-CN" altLang="en-US" sz="2800" b="1" strike="noStrike" noProof="1" dirty="0">
                <a:solidFill>
                  <a:srgbClr val="000066"/>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endParaRPr lang="zh-CN" altLang="en-US" sz="2800" b="1" strike="noStrike" noProof="1" dirty="0">
              <a:solidFill>
                <a:srgbClr val="000066"/>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lnSpc>
                <a:spcPts val="3060"/>
              </a:lnSpc>
              <a:spcBef>
                <a:spcPts val="0"/>
              </a:spcBef>
            </a:pPr>
            <a:r>
              <a:rPr lang="en-US" altLang="zh-CN" sz="2800" b="1" strike="noStrike" noProof="1" dirty="0">
                <a:solidFill>
                  <a:srgbClr val="000066"/>
                </a:solidFill>
                <a:effectLst>
                  <a:outerShdw blurRad="38100" dist="38100" dir="2700000">
                    <a:srgbClr val="C0C0C0"/>
                  </a:outerShdw>
                </a:effectLst>
                <a:latin typeface="Arial" panose="020B0604020202020204" pitchFamily="34" charset="0"/>
                <a:ea typeface="黑体" panose="02010609060101010101" pitchFamily="2" charset="-122"/>
                <a:cs typeface="+mn-ea"/>
              </a:rPr>
              <a:t>③</a:t>
            </a:r>
            <a:r>
              <a:rPr lang="zh-CN" altLang="en-US" sz="2800" b="1" strike="noStrike" noProof="1" dirty="0">
                <a:solidFill>
                  <a:srgbClr val="000066"/>
                </a:solidFill>
                <a:effectLst>
                  <a:outerShdw blurRad="38100" dist="38100" dir="2700000">
                    <a:srgbClr val="C0C0C0"/>
                  </a:outerShdw>
                </a:effectLst>
                <a:latin typeface="黑体" panose="02010609060101010101" pitchFamily="2" charset="-122"/>
                <a:ea typeface="黑体" panose="02010609060101010101" pitchFamily="2" charset="-122"/>
                <a:cs typeface="+mn-ea"/>
              </a:rPr>
              <a:t>允许华工出国便于</a:t>
            </a:r>
            <a:r>
              <a:rPr lang="zh-CN" altLang="en-US" sz="28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掠夺劳动力</a:t>
            </a:r>
            <a:r>
              <a:rPr lang="zh-CN" altLang="en-US" sz="2800" b="1" strike="noStrike" noProof="1" dirty="0">
                <a:solidFill>
                  <a:srgbClr val="000066"/>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endParaRPr lang="zh-CN" altLang="en-US" sz="2800" b="1" strike="noStrike" noProof="1" dirty="0">
              <a:solidFill>
                <a:srgbClr val="000066"/>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lnSpc>
                <a:spcPts val="3060"/>
              </a:lnSpc>
              <a:spcBef>
                <a:spcPts val="0"/>
              </a:spcBef>
            </a:pPr>
            <a:r>
              <a:rPr lang="en-US" altLang="zh-CN" sz="2800" b="1" strike="noStrike" noProof="1" dirty="0">
                <a:solidFill>
                  <a:srgbClr val="000066"/>
                </a:solidFill>
                <a:effectLst>
                  <a:outerShdw blurRad="38100" dist="38100" dir="2700000">
                    <a:srgbClr val="C0C0C0"/>
                  </a:outerShdw>
                </a:effectLst>
                <a:latin typeface="Arial" panose="020B0604020202020204" pitchFamily="34" charset="0"/>
                <a:ea typeface="黑体" panose="02010609060101010101" pitchFamily="2" charset="-122"/>
                <a:cs typeface="+mn-ea"/>
              </a:rPr>
              <a:t>④</a:t>
            </a:r>
            <a:r>
              <a:rPr lang="zh-CN" altLang="en-US" sz="28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控制中国海关便于经济侵略</a:t>
            </a:r>
            <a:r>
              <a:rPr lang="zh-CN" altLang="en-US" sz="2800" b="1" strike="noStrike" noProof="1" dirty="0">
                <a:solidFill>
                  <a:srgbClr val="000066"/>
                </a:solidFill>
                <a:effectLst>
                  <a:outerShdw blurRad="38100" dist="38100" dir="2700000">
                    <a:srgbClr val="C0C0C0"/>
                  </a:outerShdw>
                </a:effectLst>
                <a:latin typeface="黑体" panose="02010609060101010101" pitchFamily="2" charset="-122"/>
                <a:ea typeface="黑体" panose="02010609060101010101" pitchFamily="2" charset="-122"/>
                <a:cs typeface="+mn-ea"/>
              </a:rPr>
              <a:t>。 </a:t>
            </a:r>
            <a:endParaRPr lang="zh-CN" altLang="en-US" sz="2800" b="1" strike="noStrike" noProof="1" dirty="0">
              <a:solidFill>
                <a:srgbClr val="000066"/>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9859"/>
                                        </p:tgtEl>
                                        <p:attrNameLst>
                                          <p:attrName>style.visibility</p:attrName>
                                        </p:attrNameLst>
                                      </p:cBhvr>
                                      <p:to>
                                        <p:strVal val="visible"/>
                                      </p:to>
                                    </p:set>
                                    <p:animEffect transition="in" filter="fade">
                                      <p:cBhvr>
                                        <p:cTn id="7" dur="770" decel="100000"/>
                                        <p:tgtEl>
                                          <p:spTgt spid="249859"/>
                                        </p:tgtEl>
                                      </p:cBhvr>
                                    </p:animEffect>
                                    <p:animScale>
                                      <p:cBhvr>
                                        <p:cTn id="8" dur="770" decel="100000"/>
                                        <p:tgtEl>
                                          <p:spTgt spid="249859"/>
                                        </p:tgtEl>
                                      </p:cBhvr>
                                      <p:from x="10000" y="10000"/>
                                      <p:to x="200000" y="450000"/>
                                    </p:animScale>
                                    <p:animScale>
                                      <p:cBhvr>
                                        <p:cTn id="9" dur="1230" accel="100000" fill="hold">
                                          <p:stCondLst>
                                            <p:cond delay="770"/>
                                          </p:stCondLst>
                                        </p:cTn>
                                        <p:tgtEl>
                                          <p:spTgt spid="249859"/>
                                        </p:tgtEl>
                                      </p:cBhvr>
                                      <p:from x="200000" y="450000"/>
                                      <p:to x="100000" y="100000"/>
                                    </p:animScale>
                                    <p:set>
                                      <p:cBhvr>
                                        <p:cTn id="10" dur="770" fill="hold"/>
                                        <p:tgtEl>
                                          <p:spTgt spid="249859"/>
                                        </p:tgtEl>
                                        <p:attrNameLst>
                                          <p:attrName>ppt_x</p:attrName>
                                        </p:attrNameLst>
                                      </p:cBhvr>
                                      <p:to>
                                        <p:strVal val="(0.5)"/>
                                      </p:to>
                                    </p:set>
                                    <p:anim from="(0.5)" to="(#ppt_x)" calcmode="lin" valueType="num">
                                      <p:cBhvr>
                                        <p:cTn id="11" dur="1230" accel="100000" fill="hold">
                                          <p:stCondLst>
                                            <p:cond delay="770"/>
                                          </p:stCondLst>
                                        </p:cTn>
                                        <p:tgtEl>
                                          <p:spTgt spid="249859"/>
                                        </p:tgtEl>
                                        <p:attrNameLst>
                                          <p:attrName>ppt_x</p:attrName>
                                        </p:attrNameLst>
                                      </p:cBhvr>
                                    </p:anim>
                                    <p:set>
                                      <p:cBhvr>
                                        <p:cTn id="12" dur="770" fill="hold"/>
                                        <p:tgtEl>
                                          <p:spTgt spid="249859"/>
                                        </p:tgtEl>
                                        <p:attrNameLst>
                                          <p:attrName>ppt_y</p:attrName>
                                        </p:attrNameLst>
                                      </p:cBhvr>
                                      <p:to>
                                        <p:strVal val="(#ppt_y+0.4)"/>
                                      </p:to>
                                    </p:set>
                                    <p:anim from="(#ppt_y+0.4)" to="(#ppt_y)" calcmode="lin" valueType="num">
                                      <p:cBhvr>
                                        <p:cTn id="13" dur="1230" accel="100000" fill="hold">
                                          <p:stCondLst>
                                            <p:cond delay="770"/>
                                          </p:stCondLst>
                                        </p:cTn>
                                        <p:tgtEl>
                                          <p:spTgt spid="24985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250882"/>
                                        </p:tgtEl>
                                        <p:attrNameLst>
                                          <p:attrName>style.visibility</p:attrName>
                                        </p:attrNameLst>
                                      </p:cBhvr>
                                      <p:to>
                                        <p:strVal val="visible"/>
                                      </p:to>
                                    </p:set>
                                    <p:animEffect transition="in" filter="fade">
                                      <p:cBhvr>
                                        <p:cTn id="18" dur="770" decel="100000"/>
                                        <p:tgtEl>
                                          <p:spTgt spid="250882"/>
                                        </p:tgtEl>
                                      </p:cBhvr>
                                    </p:animEffect>
                                    <p:animScale>
                                      <p:cBhvr>
                                        <p:cTn id="19" dur="770" decel="100000"/>
                                        <p:tgtEl>
                                          <p:spTgt spid="250882"/>
                                        </p:tgtEl>
                                      </p:cBhvr>
                                      <p:from x="10000" y="10000"/>
                                      <p:to x="200000" y="450000"/>
                                    </p:animScale>
                                    <p:animScale>
                                      <p:cBhvr>
                                        <p:cTn id="20" dur="1230" accel="100000" fill="hold">
                                          <p:stCondLst>
                                            <p:cond delay="770"/>
                                          </p:stCondLst>
                                        </p:cTn>
                                        <p:tgtEl>
                                          <p:spTgt spid="250882"/>
                                        </p:tgtEl>
                                      </p:cBhvr>
                                      <p:from x="200000" y="450000"/>
                                      <p:to x="100000" y="100000"/>
                                    </p:animScale>
                                    <p:set>
                                      <p:cBhvr>
                                        <p:cTn id="21" dur="770" fill="hold"/>
                                        <p:tgtEl>
                                          <p:spTgt spid="250882"/>
                                        </p:tgtEl>
                                        <p:attrNameLst>
                                          <p:attrName>ppt_x</p:attrName>
                                        </p:attrNameLst>
                                      </p:cBhvr>
                                      <p:to>
                                        <p:strVal val="(0.5)"/>
                                      </p:to>
                                    </p:set>
                                    <p:anim from="(0.5)" to="(#ppt_x)" calcmode="lin" valueType="num">
                                      <p:cBhvr>
                                        <p:cTn id="22" dur="1230" accel="100000" fill="hold">
                                          <p:stCondLst>
                                            <p:cond delay="770"/>
                                          </p:stCondLst>
                                        </p:cTn>
                                        <p:tgtEl>
                                          <p:spTgt spid="250882"/>
                                        </p:tgtEl>
                                        <p:attrNameLst>
                                          <p:attrName>ppt_x</p:attrName>
                                        </p:attrNameLst>
                                      </p:cBhvr>
                                    </p:anim>
                                    <p:set>
                                      <p:cBhvr>
                                        <p:cTn id="23" dur="770" fill="hold"/>
                                        <p:tgtEl>
                                          <p:spTgt spid="250882"/>
                                        </p:tgtEl>
                                        <p:attrNameLst>
                                          <p:attrName>ppt_y</p:attrName>
                                        </p:attrNameLst>
                                      </p:cBhvr>
                                      <p:to>
                                        <p:strVal val="(#ppt_y+0.4)"/>
                                      </p:to>
                                    </p:set>
                                    <p:anim from="(#ppt_y+0.4)" to="(#ppt_y)" calcmode="lin" valueType="num">
                                      <p:cBhvr>
                                        <p:cTn id="24" dur="1230" accel="100000" fill="hold">
                                          <p:stCondLst>
                                            <p:cond delay="770"/>
                                          </p:stCondLst>
                                        </p:cTn>
                                        <p:tgtEl>
                                          <p:spTgt spid="25088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p:bldP spid="25088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Text Box 3"/>
          <p:cNvSpPr txBox="1"/>
          <p:nvPr/>
        </p:nvSpPr>
        <p:spPr>
          <a:xfrm>
            <a:off x="119380" y="1011873"/>
            <a:ext cx="8904288" cy="457200"/>
          </a:xfrm>
          <a:prstGeom prst="rect">
            <a:avLst/>
          </a:prstGeom>
          <a:noFill/>
          <a:ln w="9525">
            <a:noFill/>
          </a:ln>
        </p:spPr>
        <p:txBody>
          <a:bodyPr wrap="square">
            <a:spAutoFit/>
          </a:bodyPr>
          <a:p>
            <a:pPr lvl="0" eaLnBrk="1" fontAlgn="base" hangingPunct="1"/>
            <a:r>
              <a:rPr lang="zh-CN" altLang="en-US" sz="2400" b="1" strike="noStrike" noProof="1" dirty="0">
                <a:solidFill>
                  <a:srgbClr val="3333FF"/>
                </a:solidFill>
                <a:effectLst>
                  <a:outerShdw blurRad="38100" dist="38100" dir="2700000">
                    <a:srgbClr val="C0C0C0"/>
                  </a:outerShdw>
                </a:effectLst>
                <a:latin typeface="黑体" panose="02010609060101010101" pitchFamily="2" charset="-122"/>
                <a:ea typeface="黑体" panose="02010609060101010101" pitchFamily="2" charset="-122"/>
                <a:cs typeface="+mn-ea"/>
              </a:rPr>
              <a:t>中日甲午战争爆发的根本原因是什么？它是由什么事件引起的？</a:t>
            </a:r>
            <a:endParaRPr lang="zh-CN" altLang="en-US" sz="2400" b="1" strike="noStrike" noProof="1" dirty="0">
              <a:solidFill>
                <a:srgbClr val="3333FF"/>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5843" name="Text Box 4"/>
          <p:cNvSpPr txBox="1"/>
          <p:nvPr/>
        </p:nvSpPr>
        <p:spPr>
          <a:xfrm>
            <a:off x="179388" y="1798638"/>
            <a:ext cx="8928100" cy="1920240"/>
          </a:xfrm>
          <a:prstGeom prst="rect">
            <a:avLst/>
          </a:prstGeom>
          <a:noFill/>
          <a:ln w="9525">
            <a:noFill/>
          </a:ln>
        </p:spPr>
        <p:txBody>
          <a:bodyPr wrap="square">
            <a:spAutoFit/>
          </a:bodyPr>
          <a:p>
            <a:pPr lvl="0" eaLnBrk="1" fontAlgn="base" hangingPunct="1"/>
            <a:r>
              <a:rPr lang="en-US" altLang="x-none" sz="2400" b="1" strike="noStrike" noProof="1" dirty="0">
                <a:solidFill>
                  <a:srgbClr val="CC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  </a:t>
            </a:r>
            <a:r>
              <a:rPr lang="zh-CN" altLang="en-US" sz="2400" b="1" strike="noStrike" noProof="1" dirty="0">
                <a:effectLst>
                  <a:outerShdw blurRad="38100" dist="38100" dir="2700000">
                    <a:srgbClr val="C0C0C0"/>
                  </a:outerShdw>
                </a:effectLst>
                <a:latin typeface="黑体" panose="02010609060101010101" pitchFamily="2" charset="-122"/>
                <a:ea typeface="黑体" panose="02010609060101010101" pitchFamily="2" charset="-122"/>
                <a:cs typeface="+mn-ea"/>
              </a:rPr>
              <a:t>甲午战争是日本推行</a:t>
            </a:r>
            <a:r>
              <a:rPr lang="zh-CN" altLang="en-US" sz="24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“大陆政策”</a:t>
            </a:r>
            <a:r>
              <a:rPr lang="zh-CN" altLang="en-US" sz="2400" b="1" strike="noStrike" noProof="1" dirty="0">
                <a:effectLst>
                  <a:outerShdw blurRad="38100" dist="38100" dir="2700000">
                    <a:srgbClr val="C0C0C0"/>
                  </a:outerShdw>
                </a:effectLst>
                <a:latin typeface="黑体" panose="02010609060101010101" pitchFamily="2" charset="-122"/>
                <a:ea typeface="黑体" panose="02010609060101010101" pitchFamily="2" charset="-122"/>
                <a:cs typeface="+mn-ea"/>
              </a:rPr>
              <a:t>的重要步骤和必然结果。</a:t>
            </a:r>
            <a:r>
              <a:rPr lang="zh-CN" altLang="en-US" sz="24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 </a:t>
            </a:r>
            <a:r>
              <a:rPr lang="zh-CN" altLang="en-US" sz="2400" b="1" strike="noStrike" noProof="1" dirty="0">
                <a:effectLst>
                  <a:outerShdw blurRad="38100" dist="38100" dir="2700000">
                    <a:srgbClr val="C0C0C0"/>
                  </a:outerShdw>
                </a:effectLst>
                <a:latin typeface="黑体" panose="02010609060101010101" pitchFamily="2" charset="-122"/>
                <a:ea typeface="黑体" panose="02010609060101010101" pitchFamily="2" charset="-122"/>
                <a:cs typeface="+mn-ea"/>
              </a:rPr>
              <a:t>“大陆政策”分五期：</a:t>
            </a:r>
            <a:endParaRPr lang="zh-CN" altLang="en-US" sz="2400" b="1" strike="noStrike" noProof="1" dirty="0">
              <a:effectLst>
                <a:outerShdw blurRad="38100" dist="38100" dir="2700000">
                  <a:srgbClr val="C0C0C0"/>
                </a:outerShdw>
              </a:effectLst>
              <a:latin typeface="黑体" panose="02010609060101010101" pitchFamily="2" charset="-122"/>
              <a:ea typeface="黑体" panose="02010609060101010101" pitchFamily="2" charset="-122"/>
              <a:cs typeface="+mn-ea"/>
            </a:endParaRPr>
          </a:p>
          <a:p>
            <a:pPr lvl="0" eaLnBrk="1" fontAlgn="base" hangingPunct="1"/>
            <a:r>
              <a:rPr lang="zh-CN" altLang="en-US" sz="24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第一期征服台湾；第二期征服朝鲜；第三期征服满蒙；第四期征服全中国；第五期征服南洋、亚洲至全世界。</a:t>
            </a:r>
            <a:endParaRPr lang="zh-CN" altLang="en-US" sz="24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endParaRPr>
          </a:p>
          <a:p>
            <a:pPr lvl="0" eaLnBrk="1" fontAlgn="base" hangingPunct="1"/>
            <a:r>
              <a:rPr lang="en-US" altLang="x-none" sz="24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    1894</a:t>
            </a:r>
            <a:r>
              <a:rPr lang="zh-CN" altLang="en-US" sz="24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年，朝鲜的东学党起义只是中日战争的导火线。</a:t>
            </a:r>
            <a:endParaRPr lang="zh-CN" altLang="en-US" sz="24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35844" name="Rectangle 4"/>
          <p:cNvSpPr/>
          <p:nvPr/>
        </p:nvSpPr>
        <p:spPr>
          <a:xfrm>
            <a:off x="4476750" y="196850"/>
            <a:ext cx="2219325" cy="639763"/>
          </a:xfrm>
          <a:prstGeom prst="rect">
            <a:avLst/>
          </a:prstGeom>
          <a:noFill/>
          <a:ln w="9525">
            <a:noFill/>
          </a:ln>
        </p:spPr>
        <p:txBody>
          <a:bodyPr vert="horz" wrap="none" rIns="71415" anchor="ctr">
            <a:spAutoFit/>
          </a:bodyPr>
          <a:p>
            <a:pPr lvl="0" eaLnBrk="1" fontAlgn="base" hangingPunct="1"/>
            <a:r>
              <a:rPr lang="zh-CN" altLang="en-US" sz="36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甲午战争 </a:t>
            </a:r>
            <a:endParaRPr lang="zh-CN" altLang="en-US" sz="36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59396" name="文本框 198670"/>
          <p:cNvSpPr txBox="1"/>
          <p:nvPr/>
        </p:nvSpPr>
        <p:spPr>
          <a:xfrm>
            <a:off x="179388" y="103188"/>
            <a:ext cx="2641600" cy="579437"/>
          </a:xfrm>
          <a:prstGeom prst="rect">
            <a:avLst/>
          </a:prstGeom>
          <a:solidFill>
            <a:srgbClr val="FFFF00"/>
          </a:solidFill>
          <a:ln w="9525">
            <a:noFill/>
          </a:ln>
        </p:spPr>
        <p:txBody>
          <a:bodyPr wrap="square" anchor="t">
            <a:spAutoFit/>
          </a:bodyPr>
          <a:p>
            <a:pPr lvl="0" indent="0"/>
            <a:r>
              <a:rPr lang="zh-CN" altLang="en-US" sz="3200" b="1" dirty="0">
                <a:solidFill>
                  <a:srgbClr val="FF0000"/>
                </a:solidFill>
                <a:latin typeface="Arial" panose="020B0604020202020204" pitchFamily="34" charset="0"/>
                <a:ea typeface="黑体" panose="02010609060101010101" pitchFamily="2" charset="-122"/>
              </a:rPr>
              <a:t>基础知识梳理</a:t>
            </a:r>
            <a:endParaRPr lang="zh-CN" altLang="en-US" sz="3200" b="1" dirty="0">
              <a:solidFill>
                <a:srgbClr val="FF0000"/>
              </a:solidFill>
              <a:latin typeface="Arial" panose="020B0604020202020204" pitchFamily="34" charset="0"/>
              <a:ea typeface="黑体" panose="02010609060101010101" pitchFamily="2" charset="-122"/>
            </a:endParaRPr>
          </a:p>
        </p:txBody>
      </p:sp>
      <p:pic>
        <p:nvPicPr>
          <p:cNvPr id="59397" name="图片 140290" descr="00286831"/>
          <p:cNvPicPr>
            <a:picLocks noChangeAspect="1"/>
          </p:cNvPicPr>
          <p:nvPr/>
        </p:nvPicPr>
        <p:blipFill>
          <a:blip r:embed="rId1"/>
          <a:stretch>
            <a:fillRect/>
          </a:stretch>
        </p:blipFill>
        <p:spPr>
          <a:xfrm>
            <a:off x="581025" y="3949700"/>
            <a:ext cx="7718425" cy="3016250"/>
          </a:xfrm>
          <a:prstGeom prst="rect">
            <a:avLst/>
          </a:prstGeom>
          <a:noFill/>
          <a:ln w="9525">
            <a:noFill/>
          </a:ln>
        </p:spPr>
      </p:pic>
      <p:sp>
        <p:nvSpPr>
          <p:cNvPr id="59398" name="文本框 140291"/>
          <p:cNvSpPr txBox="1"/>
          <p:nvPr/>
        </p:nvSpPr>
        <p:spPr>
          <a:xfrm>
            <a:off x="971550" y="6172200"/>
            <a:ext cx="6956425" cy="641350"/>
          </a:xfrm>
          <a:prstGeom prst="rect">
            <a:avLst/>
          </a:prstGeom>
          <a:solidFill>
            <a:srgbClr val="FFFFFF"/>
          </a:solidFill>
          <a:ln w="9525">
            <a:noFill/>
          </a:ln>
        </p:spPr>
        <p:txBody>
          <a:bodyPr wrap="square" anchor="t">
            <a:spAutoFit/>
          </a:bodyPr>
          <a:p>
            <a:pPr lvl="0" indent="0">
              <a:spcBef>
                <a:spcPct val="50000"/>
              </a:spcBef>
            </a:pPr>
            <a:r>
              <a:rPr lang="en-US" altLang="zh-CN" sz="3600" b="1" dirty="0">
                <a:solidFill>
                  <a:srgbClr val="000000"/>
                </a:solidFill>
                <a:latin typeface="Arial" panose="020B0604020202020204" pitchFamily="34" charset="0"/>
                <a:ea typeface="宋体" panose="02010600030101010101" pitchFamily="2" charset="-122"/>
              </a:rPr>
              <a:t>《</a:t>
            </a:r>
            <a:r>
              <a:rPr lang="zh-CN" altLang="en-US" sz="3600" b="1" dirty="0">
                <a:solidFill>
                  <a:srgbClr val="000000"/>
                </a:solidFill>
                <a:latin typeface="Arial" panose="020B0604020202020204" pitchFamily="34" charset="0"/>
                <a:ea typeface="宋体" panose="02010600030101010101" pitchFamily="2" charset="-122"/>
              </a:rPr>
              <a:t>马关条约</a:t>
            </a:r>
            <a:r>
              <a:rPr lang="en-US" altLang="zh-CN" sz="3600" b="1" dirty="0">
                <a:solidFill>
                  <a:srgbClr val="000000"/>
                </a:solidFill>
                <a:latin typeface="Arial" panose="020B0604020202020204" pitchFamily="34" charset="0"/>
                <a:ea typeface="宋体" panose="02010600030101010101" pitchFamily="2" charset="-122"/>
              </a:rPr>
              <a:t>》</a:t>
            </a:r>
            <a:r>
              <a:rPr lang="zh-CN" altLang="en-US" sz="3600" b="1" dirty="0">
                <a:solidFill>
                  <a:srgbClr val="000000"/>
                </a:solidFill>
                <a:latin typeface="Arial" panose="020B0604020202020204" pitchFamily="34" charset="0"/>
                <a:ea typeface="宋体" panose="02010600030101010101" pitchFamily="2" charset="-122"/>
              </a:rPr>
              <a:t>的签定现场</a:t>
            </a:r>
            <a:endParaRPr lang="zh-CN" altLang="en-US" sz="3600" b="1" dirty="0">
              <a:solidFill>
                <a:srgbClr val="000000"/>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dissolve">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843"/>
                                        </p:tgtEl>
                                        <p:attrNameLst>
                                          <p:attrName>style.visibility</p:attrName>
                                        </p:attrNameLst>
                                      </p:cBhvr>
                                      <p:to>
                                        <p:strVal val="visible"/>
                                      </p:to>
                                    </p:set>
                                    <p:animEffect transition="in" filter="wipe(up)">
                                      <p:cBhvr>
                                        <p:cTn id="12"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0417" name="图片 56340" descr="gif154.gif">
            <a:hlinkClick r:id="rId1" action="ppaction://hlinksldjump"/>
          </p:cNvPr>
          <p:cNvPicPr>
            <a:picLocks noChangeAspect="1"/>
          </p:cNvPicPr>
          <p:nvPr/>
        </p:nvPicPr>
        <p:blipFill>
          <a:blip r:embed="rId2"/>
          <a:stretch>
            <a:fillRect/>
          </a:stretch>
        </p:blipFill>
        <p:spPr>
          <a:xfrm>
            <a:off x="7667625" y="6310313"/>
            <a:ext cx="1150938" cy="547687"/>
          </a:xfrm>
          <a:prstGeom prst="rect">
            <a:avLst/>
          </a:prstGeom>
          <a:noFill/>
          <a:ln w="9525">
            <a:noFill/>
          </a:ln>
        </p:spPr>
      </p:pic>
      <p:pic>
        <p:nvPicPr>
          <p:cNvPr id="56340" name="图片 56339" descr="mda045p"/>
          <p:cNvPicPr>
            <a:picLocks noChangeAspect="1"/>
          </p:cNvPicPr>
          <p:nvPr/>
        </p:nvPicPr>
        <p:blipFill>
          <a:blip r:embed="rId3"/>
          <a:srcRect l="35101" t="6976"/>
          <a:stretch>
            <a:fillRect/>
          </a:stretch>
        </p:blipFill>
        <p:spPr>
          <a:xfrm>
            <a:off x="3962400" y="914400"/>
            <a:ext cx="5181600" cy="5943600"/>
          </a:xfrm>
          <a:prstGeom prst="rect">
            <a:avLst/>
          </a:prstGeom>
          <a:noFill/>
          <a:ln w="9525" cap="flat" cmpd="sng">
            <a:solidFill>
              <a:srgbClr val="FF0000"/>
            </a:solidFill>
            <a:prstDash val="solid"/>
            <a:miter/>
            <a:headEnd type="none" w="med" len="med"/>
            <a:tailEnd type="none" w="med" len="med"/>
          </a:ln>
        </p:spPr>
      </p:pic>
      <p:sp>
        <p:nvSpPr>
          <p:cNvPr id="60419" name="文本框 56321"/>
          <p:cNvSpPr txBox="1"/>
          <p:nvPr/>
        </p:nvSpPr>
        <p:spPr>
          <a:xfrm>
            <a:off x="0" y="260350"/>
            <a:ext cx="9144000" cy="579438"/>
          </a:xfrm>
          <a:prstGeom prst="rect">
            <a:avLst/>
          </a:prstGeom>
          <a:noFill/>
          <a:ln w="9525">
            <a:noFill/>
          </a:ln>
        </p:spPr>
        <p:txBody>
          <a:bodyPr anchor="t">
            <a:spAutoFit/>
          </a:bodyPr>
          <a:p>
            <a:pPr lvl="0" indent="0">
              <a:spcBef>
                <a:spcPct val="50000"/>
              </a:spcBef>
            </a:pPr>
            <a:r>
              <a:rPr lang="en-US" altLang="zh-CN" sz="3200" b="1" dirty="0">
                <a:solidFill>
                  <a:srgbClr val="FF0000"/>
                </a:solidFill>
                <a:latin typeface="Times New Roman" panose="02020603050405020304" pitchFamily="2" charset="0"/>
                <a:ea typeface="黑体" panose="02010609060101010101" pitchFamily="2" charset="-122"/>
              </a:rPr>
              <a:t>                 《</a:t>
            </a:r>
            <a:r>
              <a:rPr lang="zh-CN" altLang="en-US" sz="3200" b="1" dirty="0">
                <a:solidFill>
                  <a:srgbClr val="FF0000"/>
                </a:solidFill>
                <a:latin typeface="Times New Roman" panose="02020603050405020304" pitchFamily="2" charset="0"/>
                <a:ea typeface="黑体" panose="02010609060101010101" pitchFamily="2" charset="-122"/>
              </a:rPr>
              <a:t>马关条约</a:t>
            </a:r>
            <a:r>
              <a:rPr lang="en-US" altLang="zh-CN" sz="3200" b="1" dirty="0">
                <a:solidFill>
                  <a:srgbClr val="FF0000"/>
                </a:solidFill>
                <a:latin typeface="Times New Roman" panose="02020603050405020304" pitchFamily="2" charset="0"/>
                <a:ea typeface="黑体" panose="02010609060101010101" pitchFamily="2" charset="-122"/>
              </a:rPr>
              <a:t>》</a:t>
            </a:r>
            <a:r>
              <a:rPr lang="zh-CN" altLang="en-US" sz="3200" b="1" dirty="0">
                <a:solidFill>
                  <a:srgbClr val="FF0000"/>
                </a:solidFill>
                <a:latin typeface="Times New Roman" panose="02020603050405020304" pitchFamily="2" charset="0"/>
                <a:ea typeface="黑体" panose="02010609060101010101" pitchFamily="2" charset="-122"/>
              </a:rPr>
              <a:t>的签订及其影响</a:t>
            </a:r>
            <a:endParaRPr lang="zh-CN" altLang="en-US" sz="3200" b="1">
              <a:solidFill>
                <a:srgbClr val="FF0000"/>
              </a:solidFill>
              <a:latin typeface="Times New Roman" panose="02020603050405020304" pitchFamily="2" charset="0"/>
              <a:ea typeface="黑体" panose="02010609060101010101" pitchFamily="2" charset="-122"/>
            </a:endParaRPr>
          </a:p>
        </p:txBody>
      </p:sp>
      <p:sp>
        <p:nvSpPr>
          <p:cNvPr id="60420" name="任意多边形 56322"/>
          <p:cNvSpPr/>
          <p:nvPr/>
        </p:nvSpPr>
        <p:spPr>
          <a:xfrm>
            <a:off x="1066800" y="1196975"/>
            <a:ext cx="6818313" cy="431800"/>
          </a:xfrm>
          <a:custGeom>
            <a:avLst/>
            <a:gdLst/>
            <a:ahLst/>
            <a:cxnLst/>
            <a:pathLst>
              <a:path w="4332" h="108">
                <a:moveTo>
                  <a:pt x="0" y="108"/>
                </a:moveTo>
                <a:lnTo>
                  <a:pt x="0" y="0"/>
                </a:lnTo>
                <a:lnTo>
                  <a:pt x="4332" y="0"/>
                </a:lnTo>
                <a:lnTo>
                  <a:pt x="4332" y="96"/>
                </a:lnTo>
              </a:path>
            </a:pathLst>
          </a:custGeom>
          <a:noFill/>
          <a:ln w="38100" cap="flat" cmpd="sng">
            <a:solidFill>
              <a:srgbClr val="000000"/>
            </a:solidFill>
            <a:prstDash val="solid"/>
            <a:round/>
            <a:headEnd type="none" w="med" len="med"/>
            <a:tailEnd type="none" w="med" len="med"/>
          </a:ln>
        </p:spPr>
        <p:txBody>
          <a:bodyPr/>
          <a:p>
            <a:endParaRPr lang="zh-CN" altLang="en-US"/>
          </a:p>
        </p:txBody>
      </p:sp>
      <p:sp>
        <p:nvSpPr>
          <p:cNvPr id="60421" name="文本框 56323"/>
          <p:cNvSpPr txBox="1"/>
          <p:nvPr/>
        </p:nvSpPr>
        <p:spPr>
          <a:xfrm>
            <a:off x="179388" y="2349500"/>
            <a:ext cx="4114800" cy="3159125"/>
          </a:xfrm>
          <a:prstGeom prst="rect">
            <a:avLst/>
          </a:prstGeom>
          <a:noFill/>
          <a:ln w="9525">
            <a:noFill/>
          </a:ln>
        </p:spPr>
        <p:txBody>
          <a:bodyPr anchor="t">
            <a:spAutoFit/>
          </a:bodyPr>
          <a:p>
            <a:pPr lvl="0" indent="0">
              <a:lnSpc>
                <a:spcPct val="120000"/>
              </a:lnSpc>
              <a:spcBef>
                <a:spcPct val="50000"/>
              </a:spcBef>
            </a:pPr>
            <a:r>
              <a:rPr lang="en-US" altLang="zh-CN" sz="2400" b="1" dirty="0">
                <a:solidFill>
                  <a:srgbClr val="000000"/>
                </a:solidFill>
                <a:latin typeface="黑体" panose="02010609060101010101" pitchFamily="2" charset="-122"/>
                <a:ea typeface="黑体" panose="02010609060101010101" pitchFamily="2" charset="-122"/>
                <a:sym typeface="Wingdings 2" panose="05020102010507070707" pitchFamily="2" charset="2"/>
              </a:rPr>
              <a:t></a:t>
            </a:r>
            <a:r>
              <a:rPr lang="zh-CN" altLang="en-US" sz="2400" b="1" dirty="0">
                <a:solidFill>
                  <a:srgbClr val="000000"/>
                </a:solidFill>
                <a:latin typeface="黑体" panose="02010609060101010101" pitchFamily="2" charset="-122"/>
                <a:ea typeface="黑体" panose="02010609060101010101" pitchFamily="2" charset="-122"/>
                <a:sym typeface="Wingdings 2" panose="05020102010507070707" pitchFamily="2" charset="2"/>
              </a:rPr>
              <a:t>割辽东半岛、台湾和澎湖列岛给日本。                        </a:t>
            </a:r>
            <a:r>
              <a:rPr lang="en-US" altLang="zh-CN" sz="2400" b="1" dirty="0">
                <a:solidFill>
                  <a:srgbClr val="000000"/>
                </a:solidFill>
                <a:latin typeface="黑体" panose="02010609060101010101" pitchFamily="2" charset="-122"/>
                <a:ea typeface="黑体" panose="02010609060101010101" pitchFamily="2" charset="-122"/>
                <a:sym typeface="Wingdings 2" panose="05020102010507070707" pitchFamily="2" charset="2"/>
              </a:rPr>
              <a:t></a:t>
            </a:r>
            <a:r>
              <a:rPr lang="zh-CN" altLang="en-US" sz="2400" b="1" dirty="0">
                <a:solidFill>
                  <a:srgbClr val="000000"/>
                </a:solidFill>
                <a:latin typeface="黑体" panose="02010609060101010101" pitchFamily="2" charset="-122"/>
                <a:ea typeface="黑体" panose="02010609060101010101" pitchFamily="2" charset="-122"/>
                <a:sym typeface="Wingdings 2" panose="05020102010507070707" pitchFamily="2" charset="2"/>
              </a:rPr>
              <a:t>赔偿日本军费二亿两。     </a:t>
            </a:r>
            <a:r>
              <a:rPr lang="en-US" altLang="zh-CN" sz="2400" b="1" dirty="0">
                <a:solidFill>
                  <a:srgbClr val="000000"/>
                </a:solidFill>
                <a:latin typeface="黑体" panose="02010609060101010101" pitchFamily="2" charset="-122"/>
                <a:ea typeface="黑体" panose="02010609060101010101" pitchFamily="2" charset="-122"/>
                <a:sym typeface="Wingdings 2" panose="05020102010507070707" pitchFamily="2" charset="2"/>
              </a:rPr>
              <a:t></a:t>
            </a:r>
            <a:r>
              <a:rPr lang="zh-CN" altLang="en-US" sz="2400" b="1" dirty="0">
                <a:solidFill>
                  <a:srgbClr val="000000"/>
                </a:solidFill>
                <a:latin typeface="黑体" panose="02010609060101010101" pitchFamily="2" charset="-122"/>
                <a:ea typeface="黑体" panose="02010609060101010101" pitchFamily="2" charset="-122"/>
                <a:sym typeface="Wingdings 2" panose="05020102010507070707" pitchFamily="2" charset="2"/>
              </a:rPr>
              <a:t>增开重庆、沙市、苏州、杭州为通商口岸。                                         </a:t>
            </a:r>
            <a:r>
              <a:rPr lang="en-US" altLang="zh-CN" sz="2400" b="1" dirty="0">
                <a:solidFill>
                  <a:srgbClr val="000000"/>
                </a:solidFill>
                <a:latin typeface="黑体" panose="02010609060101010101" pitchFamily="2" charset="-122"/>
                <a:ea typeface="黑体" panose="02010609060101010101" pitchFamily="2" charset="-122"/>
                <a:sym typeface="Wingdings 2" panose="05020102010507070707" pitchFamily="2" charset="2"/>
              </a:rPr>
              <a:t></a:t>
            </a:r>
            <a:r>
              <a:rPr lang="zh-CN" altLang="en-US" sz="2400" b="1" dirty="0">
                <a:solidFill>
                  <a:srgbClr val="000000"/>
                </a:solidFill>
                <a:latin typeface="黑体" panose="02010609060101010101" pitchFamily="2" charset="-122"/>
                <a:ea typeface="黑体" panose="02010609060101010101" pitchFamily="2" charset="-122"/>
                <a:sym typeface="Wingdings 2" panose="05020102010507070707" pitchFamily="2" charset="2"/>
              </a:rPr>
              <a:t>允许日本在中国通商口岸开设工厂。</a:t>
            </a:r>
            <a:endParaRPr lang="zh-CN" altLang="en-US" sz="2400" b="1">
              <a:solidFill>
                <a:srgbClr val="000000"/>
              </a:solidFill>
              <a:latin typeface="黑体" panose="02010609060101010101" pitchFamily="2" charset="-122"/>
              <a:ea typeface="黑体" panose="02010609060101010101" pitchFamily="2" charset="-122"/>
              <a:sym typeface="Wingdings 2" panose="05020102010507070707" pitchFamily="2" charset="2"/>
            </a:endParaRPr>
          </a:p>
        </p:txBody>
      </p:sp>
      <p:sp>
        <p:nvSpPr>
          <p:cNvPr id="56325" name="文本框 56324"/>
          <p:cNvSpPr txBox="1"/>
          <p:nvPr/>
        </p:nvSpPr>
        <p:spPr>
          <a:xfrm>
            <a:off x="4960938" y="2276475"/>
            <a:ext cx="4295775" cy="3451225"/>
          </a:xfrm>
          <a:prstGeom prst="rect">
            <a:avLst/>
          </a:prstGeom>
          <a:noFill/>
          <a:ln w="9525">
            <a:noFill/>
          </a:ln>
        </p:spPr>
        <p:txBody>
          <a:bodyPr anchor="t">
            <a:spAutoFit/>
          </a:bodyPr>
          <a:p>
            <a:pPr lvl="0" indent="0">
              <a:lnSpc>
                <a:spcPct val="110000"/>
              </a:lnSpc>
              <a:spcBef>
                <a:spcPct val="50000"/>
              </a:spcBef>
            </a:pPr>
            <a:r>
              <a:rPr lang="en-US" altLang="zh-CN" sz="2400" b="1" dirty="0">
                <a:solidFill>
                  <a:srgbClr val="000000"/>
                </a:solidFill>
                <a:latin typeface="黑体" panose="02010609060101010101" pitchFamily="2" charset="-122"/>
                <a:ea typeface="黑体" panose="02010609060101010101" pitchFamily="2" charset="-122"/>
                <a:sym typeface="Wingdings 2" panose="05020102010507070707" pitchFamily="2" charset="2"/>
              </a:rPr>
              <a:t></a:t>
            </a:r>
            <a:r>
              <a:rPr lang="zh-CN" altLang="en-US" sz="2400" b="1" dirty="0">
                <a:solidFill>
                  <a:srgbClr val="000000"/>
                </a:solidFill>
                <a:latin typeface="黑体" panose="02010609060101010101" pitchFamily="2" charset="-122"/>
                <a:ea typeface="黑体" panose="02010609060101010101" pitchFamily="2" charset="-122"/>
                <a:sym typeface="Wingdings 2" panose="05020102010507070707" pitchFamily="2" charset="2"/>
              </a:rPr>
              <a:t>国土进一步丧失，刺激</a:t>
            </a:r>
            <a:r>
              <a:rPr lang="zh-CN" altLang="en-US" sz="2400" b="1" dirty="0">
                <a:solidFill>
                  <a:srgbClr val="000000"/>
                </a:solidFill>
                <a:latin typeface="黑体" panose="02010609060101010101" pitchFamily="2" charset="-122"/>
                <a:ea typeface="黑体" panose="02010609060101010101" pitchFamily="2" charset="-122"/>
                <a:sym typeface="Wingdings 2" panose="05020102010507070707" pitchFamily="2" charset="2"/>
                <a:hlinkClick r:id="rId4" action="ppaction://hlinksldjump"/>
              </a:rPr>
              <a:t>列强瓜分中国</a:t>
            </a:r>
            <a:r>
              <a:rPr lang="zh-CN" altLang="en-US" sz="2400" b="1" dirty="0">
                <a:solidFill>
                  <a:srgbClr val="000000"/>
                </a:solidFill>
                <a:latin typeface="黑体" panose="02010609060101010101" pitchFamily="2" charset="-122"/>
                <a:ea typeface="黑体" panose="02010609060101010101" pitchFamily="2" charset="-122"/>
                <a:sym typeface="Wingdings 2" panose="05020102010507070707" pitchFamily="2" charset="2"/>
              </a:rPr>
              <a:t>的野心  </a:t>
            </a:r>
            <a:endParaRPr lang="zh-CN" altLang="en-US" sz="2400" b="1" dirty="0">
              <a:solidFill>
                <a:srgbClr val="000000"/>
              </a:solidFill>
              <a:latin typeface="黑体" panose="02010609060101010101" pitchFamily="2" charset="-122"/>
              <a:ea typeface="黑体" panose="02010609060101010101" pitchFamily="2" charset="-122"/>
              <a:sym typeface="Wingdings 2" panose="05020102010507070707" pitchFamily="2" charset="2"/>
            </a:endParaRPr>
          </a:p>
          <a:p>
            <a:pPr lvl="0" indent="0">
              <a:lnSpc>
                <a:spcPct val="110000"/>
              </a:lnSpc>
              <a:spcBef>
                <a:spcPct val="50000"/>
              </a:spcBef>
            </a:pPr>
            <a:r>
              <a:rPr lang="en-US" altLang="zh-CN" sz="2400" b="1" dirty="0">
                <a:solidFill>
                  <a:srgbClr val="000000"/>
                </a:solidFill>
                <a:latin typeface="黑体" panose="02010609060101010101" pitchFamily="2" charset="-122"/>
                <a:ea typeface="黑体" panose="02010609060101010101" pitchFamily="2" charset="-122"/>
                <a:sym typeface="Wingdings 2" panose="05020102010507070707" pitchFamily="2" charset="2"/>
              </a:rPr>
              <a:t></a:t>
            </a:r>
            <a:r>
              <a:rPr lang="zh-CN" altLang="en-US" sz="2400" b="1" dirty="0">
                <a:solidFill>
                  <a:srgbClr val="000000"/>
                </a:solidFill>
                <a:latin typeface="黑体" panose="02010609060101010101" pitchFamily="2" charset="-122"/>
                <a:ea typeface="黑体" panose="02010609060101010101" pitchFamily="2" charset="-122"/>
                <a:sym typeface="Wingdings 2" panose="05020102010507070707" pitchFamily="2" charset="2"/>
              </a:rPr>
              <a:t>加重人民负担，列强通过贷款进一步控制中国的经济命脉     </a:t>
            </a:r>
            <a:endParaRPr lang="zh-CN" altLang="en-US" sz="2400" b="1" dirty="0">
              <a:solidFill>
                <a:srgbClr val="000000"/>
              </a:solidFill>
              <a:latin typeface="黑体" panose="02010609060101010101" pitchFamily="2" charset="-122"/>
              <a:ea typeface="黑体" panose="02010609060101010101" pitchFamily="2" charset="-122"/>
              <a:sym typeface="Wingdings 2" panose="05020102010507070707" pitchFamily="2" charset="2"/>
            </a:endParaRPr>
          </a:p>
          <a:p>
            <a:pPr lvl="0" indent="0">
              <a:lnSpc>
                <a:spcPct val="110000"/>
              </a:lnSpc>
              <a:spcBef>
                <a:spcPct val="50000"/>
              </a:spcBef>
            </a:pPr>
            <a:r>
              <a:rPr lang="en-US" altLang="zh-CN" sz="2400" b="1" dirty="0">
                <a:solidFill>
                  <a:srgbClr val="000000"/>
                </a:solidFill>
                <a:latin typeface="黑体" panose="02010609060101010101" pitchFamily="2" charset="-122"/>
                <a:ea typeface="黑体" panose="02010609060101010101" pitchFamily="2" charset="-122"/>
                <a:sym typeface="Wingdings 2" panose="05020102010507070707" pitchFamily="2" charset="2"/>
              </a:rPr>
              <a:t></a:t>
            </a:r>
            <a:r>
              <a:rPr lang="zh-CN" altLang="en-US" sz="2400" b="1" dirty="0">
                <a:solidFill>
                  <a:srgbClr val="000000"/>
                </a:solidFill>
                <a:latin typeface="黑体" panose="02010609060101010101" pitchFamily="2" charset="-122"/>
                <a:ea typeface="黑体" panose="02010609060101010101" pitchFamily="2" charset="-122"/>
                <a:sym typeface="Wingdings 2" panose="05020102010507070707" pitchFamily="2" charset="2"/>
              </a:rPr>
              <a:t>列强侵略势力深入中国内地                             </a:t>
            </a:r>
            <a:endParaRPr lang="zh-CN" altLang="en-US" sz="2400" b="1" dirty="0">
              <a:solidFill>
                <a:srgbClr val="000000"/>
              </a:solidFill>
              <a:latin typeface="黑体" panose="02010609060101010101" pitchFamily="2" charset="-122"/>
              <a:ea typeface="黑体" panose="02010609060101010101" pitchFamily="2" charset="-122"/>
              <a:sym typeface="Wingdings 2" panose="05020102010507070707" pitchFamily="2" charset="2"/>
            </a:endParaRPr>
          </a:p>
          <a:p>
            <a:pPr lvl="0" indent="0">
              <a:lnSpc>
                <a:spcPct val="110000"/>
              </a:lnSpc>
              <a:spcBef>
                <a:spcPct val="50000"/>
              </a:spcBef>
            </a:pPr>
            <a:r>
              <a:rPr lang="en-US" altLang="zh-CN" sz="2400" b="1" dirty="0">
                <a:solidFill>
                  <a:srgbClr val="000000"/>
                </a:solidFill>
                <a:latin typeface="黑体" panose="02010609060101010101" pitchFamily="2" charset="-122"/>
                <a:ea typeface="黑体" panose="02010609060101010101" pitchFamily="2" charset="-122"/>
                <a:sym typeface="Wingdings 2" panose="05020102010507070707" pitchFamily="2" charset="2"/>
              </a:rPr>
              <a:t></a:t>
            </a:r>
            <a:r>
              <a:rPr lang="zh-CN" altLang="en-US" sz="2400" b="1" dirty="0">
                <a:solidFill>
                  <a:srgbClr val="000000"/>
                </a:solidFill>
                <a:latin typeface="黑体" panose="02010609060101010101" pitchFamily="2" charset="-122"/>
                <a:ea typeface="黑体" panose="02010609060101010101" pitchFamily="2" charset="-122"/>
                <a:sym typeface="Wingdings 2" panose="05020102010507070707" pitchFamily="2" charset="2"/>
              </a:rPr>
              <a:t>资本输出，阻碍中国民族工业的发展</a:t>
            </a:r>
            <a:endParaRPr lang="zh-CN" altLang="en-US" sz="2400" b="1">
              <a:solidFill>
                <a:srgbClr val="000000"/>
              </a:solidFill>
              <a:latin typeface="黑体" panose="02010609060101010101" pitchFamily="2" charset="-122"/>
              <a:ea typeface="黑体" panose="02010609060101010101" pitchFamily="2" charset="-122"/>
            </a:endParaRPr>
          </a:p>
        </p:txBody>
      </p:sp>
      <p:grpSp>
        <p:nvGrpSpPr>
          <p:cNvPr id="60423" name="组合 56325"/>
          <p:cNvGrpSpPr/>
          <p:nvPr/>
        </p:nvGrpSpPr>
        <p:grpSpPr>
          <a:xfrm>
            <a:off x="4157663" y="2636838"/>
            <a:ext cx="846137" cy="2447925"/>
            <a:chOff x="2544" y="1661"/>
            <a:chExt cx="624" cy="1542"/>
          </a:xfrm>
        </p:grpSpPr>
        <p:sp>
          <p:nvSpPr>
            <p:cNvPr id="60424" name="直接连接符 56326"/>
            <p:cNvSpPr/>
            <p:nvPr/>
          </p:nvSpPr>
          <p:spPr>
            <a:xfrm>
              <a:off x="2544" y="1661"/>
              <a:ext cx="624" cy="0"/>
            </a:xfrm>
            <a:prstGeom prst="line">
              <a:avLst/>
            </a:prstGeom>
            <a:ln w="57150" cap="flat" cmpd="sng">
              <a:solidFill>
                <a:srgbClr val="FF0000"/>
              </a:solidFill>
              <a:prstDash val="sysDot"/>
              <a:round/>
              <a:headEnd type="none" w="med" len="med"/>
              <a:tailEnd type="none" w="med" len="med"/>
            </a:ln>
          </p:spPr>
        </p:sp>
        <p:sp>
          <p:nvSpPr>
            <p:cNvPr id="60425" name="直接连接符 56327"/>
            <p:cNvSpPr/>
            <p:nvPr/>
          </p:nvSpPr>
          <p:spPr>
            <a:xfrm>
              <a:off x="2640" y="2205"/>
              <a:ext cx="528" cy="0"/>
            </a:xfrm>
            <a:prstGeom prst="line">
              <a:avLst/>
            </a:prstGeom>
            <a:ln w="57150" cap="flat" cmpd="sng">
              <a:solidFill>
                <a:srgbClr val="FF0000"/>
              </a:solidFill>
              <a:prstDash val="sysDot"/>
              <a:round/>
              <a:headEnd type="none" w="med" len="med"/>
              <a:tailEnd type="none" w="med" len="med"/>
            </a:ln>
          </p:spPr>
        </p:sp>
        <p:sp>
          <p:nvSpPr>
            <p:cNvPr id="60426" name="直接连接符 56328"/>
            <p:cNvSpPr/>
            <p:nvPr/>
          </p:nvSpPr>
          <p:spPr>
            <a:xfrm>
              <a:off x="2640" y="3203"/>
              <a:ext cx="528" cy="0"/>
            </a:xfrm>
            <a:prstGeom prst="line">
              <a:avLst/>
            </a:prstGeom>
            <a:ln w="57150" cap="flat" cmpd="sng">
              <a:solidFill>
                <a:srgbClr val="FF0000"/>
              </a:solidFill>
              <a:prstDash val="sysDot"/>
              <a:round/>
              <a:headEnd type="none" w="med" len="med"/>
              <a:tailEnd type="none" w="med" len="med"/>
            </a:ln>
          </p:spPr>
        </p:sp>
        <p:grpSp>
          <p:nvGrpSpPr>
            <p:cNvPr id="60427" name="组合 56329"/>
            <p:cNvGrpSpPr/>
            <p:nvPr/>
          </p:nvGrpSpPr>
          <p:grpSpPr>
            <a:xfrm>
              <a:off x="2592" y="2432"/>
              <a:ext cx="576" cy="576"/>
              <a:chOff x="2544" y="2544"/>
              <a:chExt cx="624" cy="576"/>
            </a:xfrm>
          </p:grpSpPr>
          <p:sp>
            <p:nvSpPr>
              <p:cNvPr id="60428" name="直接连接符 56330"/>
              <p:cNvSpPr/>
              <p:nvPr/>
            </p:nvSpPr>
            <p:spPr>
              <a:xfrm>
                <a:off x="2640" y="2832"/>
                <a:ext cx="528" cy="0"/>
              </a:xfrm>
              <a:prstGeom prst="line">
                <a:avLst/>
              </a:prstGeom>
              <a:ln w="57150" cap="flat" cmpd="sng">
                <a:solidFill>
                  <a:srgbClr val="FF0000"/>
                </a:solidFill>
                <a:prstDash val="sysDot"/>
                <a:round/>
                <a:headEnd type="none" w="med" len="med"/>
                <a:tailEnd type="none" w="med" len="med"/>
              </a:ln>
            </p:spPr>
          </p:sp>
          <p:sp>
            <p:nvSpPr>
              <p:cNvPr id="60429" name="右中括号 56331"/>
              <p:cNvSpPr/>
              <p:nvPr/>
            </p:nvSpPr>
            <p:spPr>
              <a:xfrm>
                <a:off x="2544" y="2544"/>
                <a:ext cx="96" cy="576"/>
              </a:xfrm>
              <a:prstGeom prst="rightBracket">
                <a:avLst>
                  <a:gd name="adj" fmla="val 50000"/>
                </a:avLst>
              </a:prstGeom>
              <a:noFill/>
              <a:ln w="57150" cap="flat" cmpd="sng">
                <a:solidFill>
                  <a:srgbClr val="FF0000"/>
                </a:solidFill>
                <a:prstDash val="sysDot"/>
                <a:round/>
                <a:headEnd type="none" w="med" len="med"/>
                <a:tailEnd type="none" w="med" len="med"/>
              </a:ln>
            </p:spPr>
            <p:txBody>
              <a:bodyPr anchor="t"/>
              <a:p>
                <a:pPr lvl="0" indent="0"/>
                <a:endParaRPr lang="zh-CN" altLang="en-US">
                  <a:latin typeface="Arial" panose="020B0604020202020204" pitchFamily="34" charset="0"/>
                  <a:ea typeface="宋体" panose="02010600030101010101" pitchFamily="2" charset="-122"/>
                </a:endParaRPr>
              </a:p>
            </p:txBody>
          </p:sp>
        </p:grpSp>
      </p:grpSp>
      <p:sp>
        <p:nvSpPr>
          <p:cNvPr id="60430" name="任意多边形 56332"/>
          <p:cNvSpPr/>
          <p:nvPr/>
        </p:nvSpPr>
        <p:spPr>
          <a:xfrm>
            <a:off x="990600" y="5661025"/>
            <a:ext cx="6858000" cy="152400"/>
          </a:xfrm>
          <a:custGeom>
            <a:avLst/>
            <a:gdLst/>
            <a:ahLst/>
            <a:cxnLst/>
            <a:pathLst>
              <a:path w="4236" h="108">
                <a:moveTo>
                  <a:pt x="0" y="0"/>
                </a:moveTo>
                <a:lnTo>
                  <a:pt x="0" y="108"/>
                </a:lnTo>
                <a:lnTo>
                  <a:pt x="4236" y="108"/>
                </a:lnTo>
                <a:lnTo>
                  <a:pt x="4236" y="0"/>
                </a:lnTo>
              </a:path>
            </a:pathLst>
          </a:custGeom>
          <a:noFill/>
          <a:ln w="38100" cap="flat" cmpd="sng">
            <a:solidFill>
              <a:srgbClr val="000000"/>
            </a:solidFill>
            <a:prstDash val="solid"/>
            <a:round/>
            <a:headEnd type="none" w="med" len="med"/>
            <a:tailEnd type="none" w="med" len="med"/>
          </a:ln>
        </p:spPr>
        <p:txBody>
          <a:bodyPr/>
          <a:p>
            <a:endParaRPr lang="zh-CN" altLang="en-US"/>
          </a:p>
        </p:txBody>
      </p:sp>
      <p:sp>
        <p:nvSpPr>
          <p:cNvPr id="60431" name="文本框 56333"/>
          <p:cNvSpPr txBox="1"/>
          <p:nvPr/>
        </p:nvSpPr>
        <p:spPr>
          <a:xfrm>
            <a:off x="609600" y="1700213"/>
            <a:ext cx="3200400" cy="519112"/>
          </a:xfrm>
          <a:prstGeom prst="rect">
            <a:avLst/>
          </a:prstGeom>
          <a:noFill/>
          <a:ln w="9525">
            <a:noFill/>
          </a:ln>
        </p:spPr>
        <p:txBody>
          <a:bodyPr anchor="t">
            <a:spAutoFit/>
          </a:bodyPr>
          <a:p>
            <a:pPr lvl="0" indent="0" algn="ctr">
              <a:spcBef>
                <a:spcPct val="50000"/>
              </a:spcBef>
            </a:pPr>
            <a:r>
              <a:rPr lang="zh-CN" altLang="en-US" sz="2800" b="1" dirty="0">
                <a:solidFill>
                  <a:srgbClr val="FF0000"/>
                </a:solidFill>
                <a:latin typeface="黑体" panose="02010609060101010101" pitchFamily="2" charset="-122"/>
                <a:ea typeface="黑体" panose="02010609060101010101" pitchFamily="2" charset="-122"/>
              </a:rPr>
              <a:t>内     容</a:t>
            </a:r>
            <a:endParaRPr lang="zh-CN" altLang="en-US" sz="2800" b="1">
              <a:solidFill>
                <a:srgbClr val="FF0000"/>
              </a:solidFill>
              <a:latin typeface="黑体" panose="02010609060101010101" pitchFamily="2" charset="-122"/>
              <a:ea typeface="黑体" panose="02010609060101010101" pitchFamily="2" charset="-122"/>
            </a:endParaRPr>
          </a:p>
        </p:txBody>
      </p:sp>
      <p:sp>
        <p:nvSpPr>
          <p:cNvPr id="60432" name="文本框 56334"/>
          <p:cNvSpPr txBox="1"/>
          <p:nvPr/>
        </p:nvSpPr>
        <p:spPr>
          <a:xfrm>
            <a:off x="5638800" y="1700213"/>
            <a:ext cx="3048000" cy="519112"/>
          </a:xfrm>
          <a:prstGeom prst="rect">
            <a:avLst/>
          </a:prstGeom>
          <a:solidFill>
            <a:schemeClr val="hlink"/>
          </a:solidFill>
          <a:ln w="9525">
            <a:noFill/>
          </a:ln>
        </p:spPr>
        <p:txBody>
          <a:bodyPr anchor="t">
            <a:spAutoFit/>
          </a:bodyPr>
          <a:p>
            <a:pPr lvl="0" indent="0" algn="ctr">
              <a:spcBef>
                <a:spcPct val="50000"/>
              </a:spcBef>
            </a:pPr>
            <a:r>
              <a:rPr lang="zh-CN" altLang="en-US" sz="2800" b="1" dirty="0">
                <a:solidFill>
                  <a:schemeClr val="bg1"/>
                </a:solidFill>
                <a:latin typeface="黑体" panose="02010609060101010101" pitchFamily="2" charset="-122"/>
                <a:ea typeface="黑体" panose="02010609060101010101" pitchFamily="2" charset="-122"/>
              </a:rPr>
              <a:t>影    响</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56336" name="文本框 56335"/>
          <p:cNvSpPr txBox="1"/>
          <p:nvPr/>
        </p:nvSpPr>
        <p:spPr>
          <a:xfrm>
            <a:off x="611188" y="5949950"/>
            <a:ext cx="8077200" cy="641350"/>
          </a:xfrm>
          <a:prstGeom prst="rect">
            <a:avLst/>
          </a:prstGeom>
          <a:noFill/>
          <a:ln w="9525">
            <a:noFill/>
          </a:ln>
        </p:spPr>
        <p:txBody>
          <a:bodyPr anchor="t">
            <a:spAutoFit/>
          </a:bodyPr>
          <a:p>
            <a:pPr lvl="0" indent="0" algn="ctr">
              <a:spcBef>
                <a:spcPct val="50000"/>
              </a:spcBef>
            </a:pPr>
            <a:r>
              <a:rPr lang="zh-CN" altLang="en-US" sz="3600" b="1" dirty="0">
                <a:solidFill>
                  <a:srgbClr val="FF0000"/>
                </a:solidFill>
                <a:latin typeface="Times New Roman" panose="02020603050405020304" pitchFamily="2" charset="0"/>
                <a:ea typeface="黑体" panose="02010609060101010101" pitchFamily="2" charset="-122"/>
              </a:rPr>
              <a:t>中国社会半殖民地化的程度大大加深</a:t>
            </a:r>
            <a:endParaRPr lang="zh-CN" altLang="en-US" sz="3600" b="1">
              <a:solidFill>
                <a:srgbClr val="FF0000"/>
              </a:solidFill>
              <a:latin typeface="Times New Roman" panose="02020603050405020304" pitchFamily="2" charset="0"/>
              <a:ea typeface="黑体" panose="02010609060101010101" pitchFamily="2" charset="-122"/>
            </a:endParaRPr>
          </a:p>
        </p:txBody>
      </p:sp>
      <p:sp>
        <p:nvSpPr>
          <p:cNvPr id="56338" name="文本框 56337"/>
          <p:cNvSpPr txBox="1"/>
          <p:nvPr/>
        </p:nvSpPr>
        <p:spPr>
          <a:xfrm>
            <a:off x="323850" y="5589588"/>
            <a:ext cx="8610600" cy="519113"/>
          </a:xfrm>
          <a:prstGeom prst="rect">
            <a:avLst/>
          </a:prstGeom>
          <a:solidFill>
            <a:srgbClr val="FFFF00"/>
          </a:solidFill>
          <a:ln w="9525">
            <a:noFill/>
          </a:ln>
        </p:spPr>
        <p:txBody>
          <a:bodyPr>
            <a:spAutoFit/>
          </a:bodyPr>
          <a:p>
            <a:pPr lvl="0" fontAlgn="base">
              <a:spcBef>
                <a:spcPct val="50000"/>
              </a:spcBef>
            </a:pPr>
            <a:r>
              <a:rPr lang="zh-CN" altLang="en-US" sz="2800" b="1" strike="noStrike" noProof="1" dirty="0">
                <a:solidFill>
                  <a:srgbClr val="FF0000"/>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mn-ea"/>
              </a:rPr>
              <a:t>条约中哪一条最能体现日本侵略中国进入了新阶段？</a:t>
            </a:r>
            <a:endParaRPr lang="zh-CN" altLang="en-US" sz="2800" b="1" strike="noStrike" noProof="1" dirty="0">
              <a:solidFill>
                <a:srgbClr val="FF0000"/>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endParaRPr>
          </a:p>
        </p:txBody>
      </p:sp>
      <p:sp>
        <p:nvSpPr>
          <p:cNvPr id="56339" name="文本框 56338"/>
          <p:cNvSpPr txBox="1"/>
          <p:nvPr/>
        </p:nvSpPr>
        <p:spPr>
          <a:xfrm>
            <a:off x="4500563" y="6219825"/>
            <a:ext cx="3505200" cy="517525"/>
          </a:xfrm>
          <a:prstGeom prst="rect">
            <a:avLst/>
          </a:prstGeom>
          <a:solidFill>
            <a:srgbClr val="FFFF00"/>
          </a:solidFill>
          <a:ln w="9525">
            <a:noFill/>
          </a:ln>
        </p:spPr>
        <p:txBody>
          <a:bodyPr>
            <a:spAutoFit/>
          </a:bodyPr>
          <a:p>
            <a:pPr lvl="0" fontAlgn="base">
              <a:spcBef>
                <a:spcPct val="50000"/>
              </a:spcBef>
            </a:pPr>
            <a:r>
              <a:rPr lang="zh-CN" altLang="en-US" sz="2800" b="1" strike="noStrike" noProof="1" dirty="0">
                <a:solidFill>
                  <a:srgbClr val="0000FF"/>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mn-ea"/>
              </a:rPr>
              <a:t>第四条最能体现。</a:t>
            </a:r>
            <a:endParaRPr lang="zh-CN" altLang="en-US" sz="2800" b="1" strike="noStrike" noProof="1" dirty="0">
              <a:solidFill>
                <a:srgbClr val="0000FF"/>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325">
                                            <p:txEl>
                                              <p:charRg st="0" end="23"/>
                                            </p:txEl>
                                          </p:spTgt>
                                        </p:tgtEl>
                                        <p:attrNameLst>
                                          <p:attrName>style.visibility</p:attrName>
                                        </p:attrNameLst>
                                      </p:cBhvr>
                                      <p:to>
                                        <p:strVal val="visible"/>
                                      </p:to>
                                    </p:set>
                                    <p:animEffect transition="in" filter="wipe(down)">
                                      <p:cBhvr>
                                        <p:cTn id="7" dur="500"/>
                                        <p:tgtEl>
                                          <p:spTgt spid="56325">
                                            <p:txEl>
                                              <p:charRg st="0" end="2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6325">
                                            <p:txEl>
                                              <p:charRg st="23" end="55"/>
                                            </p:txEl>
                                          </p:spTgt>
                                        </p:tgtEl>
                                        <p:attrNameLst>
                                          <p:attrName>style.visibility</p:attrName>
                                        </p:attrNameLst>
                                      </p:cBhvr>
                                      <p:to>
                                        <p:strVal val="visible"/>
                                      </p:to>
                                    </p:set>
                                    <p:animEffect transition="in" filter="slide(fromBottom)">
                                      <p:cBhvr>
                                        <p:cTn id="12" dur="500"/>
                                        <p:tgtEl>
                                          <p:spTgt spid="56325">
                                            <p:txEl>
                                              <p:charRg st="23" end="5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6340"/>
                                        </p:tgtEl>
                                        <p:attrNameLst>
                                          <p:attrName>style.visibility</p:attrName>
                                        </p:attrNameLst>
                                      </p:cBhvr>
                                      <p:to>
                                        <p:strVal val="visible"/>
                                      </p:to>
                                    </p:set>
                                    <p:animEffect transition="in" filter="slide(fromBottom)">
                                      <p:cBhvr>
                                        <p:cTn id="17" dur="500"/>
                                        <p:tgtEl>
                                          <p:spTgt spid="5634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xit" presetSubtype="4" fill="hold" nodeType="clickEffect">
                                  <p:stCondLst>
                                    <p:cond delay="0"/>
                                  </p:stCondLst>
                                  <p:childTnLst>
                                    <p:animEffect transition="out" filter="slide(fromBottom)">
                                      <p:cBhvr>
                                        <p:cTn id="21" dur="500"/>
                                        <p:tgtEl>
                                          <p:spTgt spid="56340"/>
                                        </p:tgtEl>
                                      </p:cBhvr>
                                    </p:animEffect>
                                    <p:set>
                                      <p:cBhvr>
                                        <p:cTn id="22" dur="1" fill="hold">
                                          <p:stCondLst>
                                            <p:cond delay="499"/>
                                          </p:stCondLst>
                                        </p:cTn>
                                        <p:tgtEl>
                                          <p:spTgt spid="5634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6325">
                                            <p:txEl>
                                              <p:charRg st="55" end="98"/>
                                            </p:txEl>
                                          </p:spTgt>
                                        </p:tgtEl>
                                        <p:attrNameLst>
                                          <p:attrName>style.visibility</p:attrName>
                                        </p:attrNameLst>
                                      </p:cBhvr>
                                      <p:to>
                                        <p:strVal val="visible"/>
                                      </p:to>
                                    </p:set>
                                    <p:animEffect transition="in" filter="fade">
                                      <p:cBhvr>
                                        <p:cTn id="27" dur="1000"/>
                                        <p:tgtEl>
                                          <p:spTgt spid="56325">
                                            <p:txEl>
                                              <p:charRg st="55" end="98"/>
                                            </p:txEl>
                                          </p:spTgt>
                                        </p:tgtEl>
                                      </p:cBhvr>
                                    </p:animEffect>
                                    <p:anim calcmode="lin" valueType="num">
                                      <p:cBhvr>
                                        <p:cTn id="28" dur="1000" fill="hold"/>
                                        <p:tgtEl>
                                          <p:spTgt spid="56325">
                                            <p:txEl>
                                              <p:charRg st="55" end="98"/>
                                            </p:txEl>
                                          </p:spTgt>
                                        </p:tgtEl>
                                        <p:attrNameLst>
                                          <p:attrName>ppt_x</p:attrName>
                                        </p:attrNameLst>
                                      </p:cBhvr>
                                      <p:tavLst>
                                        <p:tav tm="0">
                                          <p:val>
                                            <p:strVal val="#ppt_x"/>
                                          </p:val>
                                        </p:tav>
                                        <p:tav tm="100000">
                                          <p:val>
                                            <p:strVal val="#ppt_x"/>
                                          </p:val>
                                        </p:tav>
                                      </p:tavLst>
                                    </p:anim>
                                    <p:anim calcmode="lin" valueType="num">
                                      <p:cBhvr>
                                        <p:cTn id="29" dur="1000" fill="hold"/>
                                        <p:tgtEl>
                                          <p:spTgt spid="56325">
                                            <p:txEl>
                                              <p:charRg st="55" end="98"/>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6325">
                                            <p:txEl>
                                              <p:charRg st="98" end="116"/>
                                            </p:txEl>
                                          </p:spTgt>
                                        </p:tgtEl>
                                        <p:attrNameLst>
                                          <p:attrName>style.visibility</p:attrName>
                                        </p:attrNameLst>
                                      </p:cBhvr>
                                      <p:to>
                                        <p:strVal val="visible"/>
                                      </p:to>
                                    </p:set>
                                    <p:animEffect transition="in" filter="wipe(down)">
                                      <p:cBhvr>
                                        <p:cTn id="34" dur="500"/>
                                        <p:tgtEl>
                                          <p:spTgt spid="56325">
                                            <p:txEl>
                                              <p:charRg st="98" end="11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56336"/>
                                        </p:tgtEl>
                                        <p:attrNameLst>
                                          <p:attrName>style.visibility</p:attrName>
                                        </p:attrNameLst>
                                      </p:cBhvr>
                                      <p:to>
                                        <p:strVal val="visible"/>
                                      </p:to>
                                    </p:set>
                                    <p:animEffect transition="in" filter="slide(fromBottom)">
                                      <p:cBhvr>
                                        <p:cTn id="39" dur="500"/>
                                        <p:tgtEl>
                                          <p:spTgt spid="56336"/>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56338"/>
                                        </p:tgtEl>
                                        <p:attrNameLst>
                                          <p:attrName>style.visibility</p:attrName>
                                        </p:attrNameLst>
                                      </p:cBhvr>
                                      <p:to>
                                        <p:strVal val="visible"/>
                                      </p:to>
                                    </p:set>
                                    <p:animEffect transition="in" filter="slide(fromBottom)">
                                      <p:cBhvr>
                                        <p:cTn id="44" dur="500"/>
                                        <p:tgtEl>
                                          <p:spTgt spid="56338"/>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56339"/>
                                        </p:tgtEl>
                                        <p:attrNameLst>
                                          <p:attrName>style.visibility</p:attrName>
                                        </p:attrNameLst>
                                      </p:cBhvr>
                                      <p:to>
                                        <p:strVal val="visible"/>
                                      </p:to>
                                    </p:set>
                                    <p:animEffect transition="in" filter="dissolve">
                                      <p:cBhvr>
                                        <p:cTn id="49" dur="500"/>
                                        <p:tgtEl>
                                          <p:spTgt spid="56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6" grpId="0"/>
      <p:bldP spid="56338" grpId="0" bldLvl="0" animBg="1"/>
      <p:bldP spid="56339"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文本框 39937"/>
          <p:cNvSpPr txBox="1"/>
          <p:nvPr/>
        </p:nvSpPr>
        <p:spPr>
          <a:xfrm>
            <a:off x="825500" y="755650"/>
            <a:ext cx="184150" cy="366713"/>
          </a:xfrm>
          <a:prstGeom prst="rect">
            <a:avLst/>
          </a:prstGeom>
          <a:noFill/>
          <a:ln w="9525">
            <a:noFill/>
          </a:ln>
        </p:spPr>
        <p:txBody>
          <a:bodyPr wrap="none" lIns="91428" tIns="45714" rIns="91428" bIns="45714" anchor="t">
            <a:spAutoFit/>
          </a:bodyPr>
          <a:p>
            <a:pPr lvl="0" fontAlgn="base"/>
            <a:endParaRPr b="1" strike="noStrike" noProof="1">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39939" name="文本框 39938"/>
          <p:cNvSpPr txBox="1"/>
          <p:nvPr/>
        </p:nvSpPr>
        <p:spPr>
          <a:xfrm>
            <a:off x="684213" y="1125538"/>
            <a:ext cx="7924800" cy="942975"/>
          </a:xfrm>
          <a:prstGeom prst="rect">
            <a:avLst/>
          </a:prstGeom>
          <a:noFill/>
          <a:ln w="9525">
            <a:noFill/>
          </a:ln>
        </p:spPr>
        <p:txBody>
          <a:bodyPr lIns="91428" tIns="45714" rIns="91428" bIns="45714">
            <a:spAutoFit/>
          </a:bodyPr>
          <a:p>
            <a:pPr lvl="0" fontAlgn="base">
              <a:spcBef>
                <a:spcPct val="50000"/>
              </a:spcBef>
            </a:pPr>
            <a:r>
              <a:rPr lang="zh-CN" altLang="en-US" sz="2800" b="1" strike="noStrike" noProof="1">
                <a:solidFill>
                  <a:srgbClr val="CC0000"/>
                </a:solidFill>
                <a:effectLst>
                  <a:outerShdw blurRad="38100" dist="38100" dir="2700000">
                    <a:srgbClr val="C0C0C0"/>
                  </a:outerShdw>
                </a:effectLst>
                <a:latin typeface="Times New Roman" panose="02020603050405020304" pitchFamily="2" charset="0"/>
                <a:ea typeface="黑体" panose="02010609060101010101" pitchFamily="2" charset="-122"/>
                <a:cs typeface="+mn-ea"/>
              </a:rPr>
              <a:t>思考：</a:t>
            </a:r>
            <a:r>
              <a:rPr lang="zh-CN" altLang="en-US" sz="2800" b="1" strike="noStrike" noProof="1">
                <a:solidFill>
                  <a:srgbClr val="333300"/>
                </a:solidFill>
                <a:effectLst>
                  <a:outerShdw blurRad="38100" dist="38100" dir="2700000">
                    <a:srgbClr val="C0C0C0"/>
                  </a:outerShdw>
                </a:effectLst>
                <a:latin typeface="Times New Roman" panose="02020603050405020304" pitchFamily="2" charset="0"/>
                <a:ea typeface="黑体" panose="02010609060101010101" pitchFamily="2" charset="-122"/>
                <a:cs typeface="+mn-ea"/>
              </a:rPr>
              <a:t>甲午战争后，外国资本主义对中国侵略进入新的阶段。新阶段表现在哪里？</a:t>
            </a:r>
            <a:endParaRPr lang="zh-CN" altLang="en-US" sz="2800" b="1" strike="noStrike" noProof="1">
              <a:solidFill>
                <a:srgbClr val="333300"/>
              </a:solidFill>
              <a:effectLst>
                <a:outerShdw blurRad="38100" dist="38100" dir="2700000">
                  <a:srgbClr val="C0C0C0"/>
                </a:outerShdw>
              </a:effectLst>
              <a:latin typeface="Times New Roman" panose="02020603050405020304" pitchFamily="2" charset="0"/>
              <a:ea typeface="黑体" panose="02010609060101010101" pitchFamily="2" charset="-122"/>
            </a:endParaRPr>
          </a:p>
        </p:txBody>
      </p:sp>
      <p:sp>
        <p:nvSpPr>
          <p:cNvPr id="39940" name="文本框 39939"/>
          <p:cNvSpPr txBox="1"/>
          <p:nvPr/>
        </p:nvSpPr>
        <p:spPr>
          <a:xfrm>
            <a:off x="460375" y="1570038"/>
            <a:ext cx="184150" cy="366713"/>
          </a:xfrm>
          <a:prstGeom prst="rect">
            <a:avLst/>
          </a:prstGeom>
          <a:noFill/>
          <a:ln w="9525">
            <a:noFill/>
          </a:ln>
        </p:spPr>
        <p:txBody>
          <a:bodyPr wrap="none" lIns="91428" tIns="45714" rIns="91428" bIns="45714" anchor="t">
            <a:spAutoFit/>
          </a:bodyPr>
          <a:p>
            <a:pPr lvl="0" fontAlgn="base"/>
            <a:endParaRPr b="1" strike="noStrike" noProof="1">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39941" name="文本框 39940"/>
          <p:cNvSpPr txBox="1"/>
          <p:nvPr/>
        </p:nvSpPr>
        <p:spPr>
          <a:xfrm>
            <a:off x="231775" y="1724025"/>
            <a:ext cx="184150" cy="366713"/>
          </a:xfrm>
          <a:prstGeom prst="rect">
            <a:avLst/>
          </a:prstGeom>
          <a:noFill/>
          <a:ln w="9525">
            <a:noFill/>
          </a:ln>
        </p:spPr>
        <p:txBody>
          <a:bodyPr wrap="none" lIns="91428" tIns="45714" rIns="91428" bIns="45714" anchor="t">
            <a:spAutoFit/>
          </a:bodyPr>
          <a:p>
            <a:pPr lvl="0" fontAlgn="base"/>
            <a:endParaRPr b="1" strike="noStrike" noProof="1">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39942" name="文本框 39941"/>
          <p:cNvSpPr txBox="1"/>
          <p:nvPr/>
        </p:nvSpPr>
        <p:spPr>
          <a:xfrm>
            <a:off x="684213" y="2492375"/>
            <a:ext cx="8064500" cy="946150"/>
          </a:xfrm>
          <a:prstGeom prst="rect">
            <a:avLst/>
          </a:prstGeom>
          <a:noFill/>
          <a:ln w="9525">
            <a:noFill/>
          </a:ln>
        </p:spPr>
        <p:txBody>
          <a:bodyPr lIns="91428" tIns="45714" rIns="91428" bIns="45714">
            <a:spAutoFit/>
          </a:bodyPr>
          <a:p>
            <a:pPr lvl="0" fontAlgn="base"/>
            <a:r>
              <a:rPr lang="zh-CN" altLang="en-US" sz="2800" b="1" strike="noStrike" noProof="1">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cs typeface="+mn-ea"/>
              </a:rPr>
              <a:t>政治上：刺激和加剧了列强对中国的争夺，列强掀起瓜分中国的狂潮</a:t>
            </a:r>
            <a:endParaRPr lang="zh-CN" altLang="en-US" sz="2800" b="1" strike="noStrike" noProof="1">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39943" name="文本框 39942"/>
          <p:cNvSpPr txBox="1"/>
          <p:nvPr/>
        </p:nvSpPr>
        <p:spPr>
          <a:xfrm>
            <a:off x="611188" y="3933825"/>
            <a:ext cx="8135938" cy="1373188"/>
          </a:xfrm>
          <a:prstGeom prst="rect">
            <a:avLst/>
          </a:prstGeom>
          <a:noFill/>
          <a:ln w="9525">
            <a:noFill/>
          </a:ln>
        </p:spPr>
        <p:txBody>
          <a:bodyPr lIns="91428" tIns="45714" rIns="91428" bIns="45714">
            <a:spAutoFit/>
          </a:bodyPr>
          <a:p>
            <a:pPr lvl="0" fontAlgn="base"/>
            <a:r>
              <a:rPr lang="zh-CN" altLang="en-US" sz="2800" b="1" strike="noStrike" noProof="1">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cs typeface="+mn-ea"/>
              </a:rPr>
              <a:t>经济上：外国资本主义对中国侵略由商品输出为主、资本输出为辅转变为资本输出为主、商品输出为辅。</a:t>
            </a:r>
            <a:endParaRPr lang="zh-CN" altLang="en-US" sz="2800" b="1" strike="noStrike" noProof="1">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42">
                                            <p:txEl>
                                              <p:charRg st="0" end="31"/>
                                            </p:txEl>
                                          </p:spTgt>
                                        </p:tgtEl>
                                        <p:attrNameLst>
                                          <p:attrName>style.visibility</p:attrName>
                                        </p:attrNameLst>
                                      </p:cBhvr>
                                      <p:to>
                                        <p:strVal val="visible"/>
                                      </p:to>
                                    </p:set>
                                    <p:anim calcmode="lin" valueType="num">
                                      <p:cBhvr additive="base">
                                        <p:cTn id="7" dur="500" fill="hold"/>
                                        <p:tgtEl>
                                          <p:spTgt spid="39942">
                                            <p:txEl>
                                              <p:charRg st="0" end="3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42">
                                            <p:txEl>
                                              <p:charRg st="0" end="31"/>
                                            </p:txEl>
                                          </p:spTgt>
                                        </p:tgtEl>
                                        <p:attrNameLst>
                                          <p:attrName>ppt_y</p:attrName>
                                        </p:attrNameLst>
                                      </p:cBhvr>
                                      <p:tavLst>
                                        <p:tav tm="0">
                                          <p:val>
                                            <p:strVal val="#ppt_y"/>
                                          </p:val>
                                        </p:tav>
                                        <p:tav tm="100000">
                                          <p:val>
                                            <p:strVal val="#ppt_y"/>
                                          </p:val>
                                        </p:tav>
                                      </p:tavLst>
                                    </p:anim>
                                  </p:childTnLst>
                                  <p:subTnLst>
                                    <p:audio>
                                      <p:cMediaNode mute="1">
                                        <p:cTn display="0" masterRel="sameClick">
                                          <p:stCondLst>
                                            <p:cond evt="begin" delay="0">
                                              <p:tn val="5"/>
                                            </p:cond>
                                          </p:stCondLst>
                                          <p:endCondLst>
                                            <p:cond evt="onStopAudio" delay="0">
                                              <p:tgtEl>
                                                <p:sldTgt/>
                                              </p:tgtEl>
                                            </p:cond>
                                          </p:endCondLst>
                                        </p:cTn>
                                        <p:tgtEl>
                                          <p:sndTgt r:embed="rId1"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43">
                                            <p:txEl>
                                              <p:charRg st="0" end="47"/>
                                            </p:txEl>
                                          </p:spTgt>
                                        </p:tgtEl>
                                        <p:attrNameLst>
                                          <p:attrName>style.visibility</p:attrName>
                                        </p:attrNameLst>
                                      </p:cBhvr>
                                      <p:to>
                                        <p:strVal val="visible"/>
                                      </p:to>
                                    </p:set>
                                    <p:anim calcmode="lin" valueType="num">
                                      <p:cBhvr additive="base">
                                        <p:cTn id="13" dur="500" fill="hold"/>
                                        <p:tgtEl>
                                          <p:spTgt spid="39943">
                                            <p:txEl>
                                              <p:charRg st="0" end="47"/>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43">
                                            <p:txEl>
                                              <p:charRg st="0" end="47"/>
                                            </p:txEl>
                                          </p:spTgt>
                                        </p:tgtEl>
                                        <p:attrNameLst>
                                          <p:attrName>ppt_y</p:attrName>
                                        </p:attrNameLst>
                                      </p:cBhvr>
                                      <p:tavLst>
                                        <p:tav tm="0">
                                          <p:val>
                                            <p:strVal val="#ppt_y"/>
                                          </p:val>
                                        </p:tav>
                                        <p:tav tm="100000">
                                          <p:val>
                                            <p:strVal val="#ppt_y"/>
                                          </p:val>
                                        </p:tav>
                                      </p:tavLst>
                                    </p:anim>
                                  </p:childTnLst>
                                  <p:subTnLst>
                                    <p:audio>
                                      <p:cMediaNode mute="1">
                                        <p:cTn display="0" masterRel="sameClick">
                                          <p:stCondLst>
                                            <p:cond evt="begin" delay="0">
                                              <p:tn val="11"/>
                                            </p:cond>
                                          </p:stCondLst>
                                          <p:endCondLst>
                                            <p:cond evt="onStopAudio" delay="0">
                                              <p:tgtEl>
                                                <p:sldTgt/>
                                              </p:tgtEl>
                                            </p:cond>
                                          </p:endCondLst>
                                        </p:cTn>
                                        <p:tgtEl>
                                          <p:sndTgt r:embed="rId1"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build="p"/>
      <p:bldP spid="3994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文本框 40961"/>
          <p:cNvSpPr txBox="1"/>
          <p:nvPr/>
        </p:nvSpPr>
        <p:spPr>
          <a:xfrm>
            <a:off x="250825" y="-17462"/>
            <a:ext cx="8686800" cy="3060700"/>
          </a:xfrm>
          <a:prstGeom prst="rect">
            <a:avLst/>
          </a:prstGeom>
          <a:noFill/>
          <a:ln w="9525">
            <a:noFill/>
          </a:ln>
        </p:spPr>
        <p:txBody>
          <a:bodyPr>
            <a:spAutoFit/>
          </a:bodyPr>
          <a:p>
            <a:pPr lvl="0" algn="just" fontAlgn="base">
              <a:lnSpc>
                <a:spcPct val="115000"/>
              </a:lnSpc>
              <a:spcBef>
                <a:spcPct val="5000"/>
              </a:spcBef>
            </a:pPr>
            <a:r>
              <a:rPr lang="en-US" altLang="zh-CN" sz="2400" strike="noStrike" noProof="1">
                <a:latin typeface="楷体_GB2312" pitchFamily="1" charset="-122"/>
                <a:ea typeface="楷体_GB2312" pitchFamily="1" charset="-122"/>
                <a:cs typeface="+mn-ea"/>
              </a:rPr>
              <a:t>              </a:t>
            </a:r>
            <a:r>
              <a:rPr lang="zh-CN" altLang="en-US" sz="2400" b="1" strike="noStrike" noProof="1">
                <a:solidFill>
                  <a:srgbClr val="FF0000"/>
                </a:solidFill>
                <a:latin typeface="黑体" panose="02010609060101010101" pitchFamily="2" charset="-122"/>
                <a:ea typeface="黑体" panose="02010609060101010101" pitchFamily="2" charset="-122"/>
                <a:cs typeface="+mn-ea"/>
              </a:rPr>
              <a:t>商品输出与资本输出的区别</a:t>
            </a:r>
            <a:endParaRPr lang="zh-CN" altLang="en-US" sz="2400" b="1" strike="noStrike" noProof="1">
              <a:solidFill>
                <a:srgbClr val="FF0000"/>
              </a:solidFill>
              <a:latin typeface="黑体" panose="02010609060101010101" pitchFamily="2" charset="-122"/>
              <a:ea typeface="黑体" panose="02010609060101010101" pitchFamily="2" charset="-122"/>
            </a:endParaRPr>
          </a:p>
          <a:p>
            <a:pPr lvl="0" algn="just" fontAlgn="base">
              <a:lnSpc>
                <a:spcPct val="115000"/>
              </a:lnSpc>
              <a:spcBef>
                <a:spcPct val="5000"/>
              </a:spcBef>
            </a:pPr>
            <a:r>
              <a:rPr lang="zh-CN" altLang="en-US" sz="24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    </a:t>
            </a:r>
            <a:r>
              <a:rPr lang="en-US" altLang="zh-CN" sz="24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19</a:t>
            </a:r>
            <a:r>
              <a:rPr lang="zh-CN" altLang="en-US" sz="24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世纪中期在</a:t>
            </a:r>
            <a:r>
              <a:rPr lang="zh-CN" altLang="en-US" sz="24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第一次工业革命</a:t>
            </a:r>
            <a:r>
              <a:rPr lang="zh-CN" altLang="en-US" sz="24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的影响下，工业资本主义经济迅速发展，迫切需要原料产地和商品销售市场。因此，甲午战争以前西方列强经济侵略以</a:t>
            </a:r>
            <a:r>
              <a:rPr lang="zh-CN" altLang="en-US" sz="24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商品输出</a:t>
            </a:r>
            <a:r>
              <a:rPr lang="zh-CN" altLang="en-US" sz="24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为主要特征。</a:t>
            </a:r>
            <a:endParaRPr lang="zh-CN" altLang="en-US" sz="24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algn="just" fontAlgn="base">
              <a:lnSpc>
                <a:spcPct val="115000"/>
              </a:lnSpc>
              <a:spcBef>
                <a:spcPct val="5000"/>
              </a:spcBef>
            </a:pPr>
            <a:r>
              <a:rPr lang="zh-CN" altLang="en-US" sz="24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    </a:t>
            </a:r>
            <a:r>
              <a:rPr lang="en-US" altLang="zh-CN" sz="24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19</a:t>
            </a:r>
            <a:r>
              <a:rPr lang="zh-CN" altLang="en-US" sz="24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世纪末在</a:t>
            </a:r>
            <a:r>
              <a:rPr lang="zh-CN" altLang="en-US" sz="24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第二次工业革命</a:t>
            </a:r>
            <a:r>
              <a:rPr lang="zh-CN" altLang="en-US" sz="24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影响下资本主义向垄断资本主义过渡，资本输出日益增大，殖民掠夺更加剧烈，因此以</a:t>
            </a:r>
            <a:r>
              <a:rPr lang="zh-CN" altLang="en-US" sz="24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资本输出、分割世界</a:t>
            </a:r>
            <a:r>
              <a:rPr lang="zh-CN" altLang="en-US" sz="24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为主要特征。 </a:t>
            </a:r>
            <a:endParaRPr lang="zh-CN" altLang="en-US" sz="24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40963" name="文本框 40962"/>
          <p:cNvSpPr txBox="1"/>
          <p:nvPr/>
        </p:nvSpPr>
        <p:spPr>
          <a:xfrm>
            <a:off x="760413" y="4101783"/>
            <a:ext cx="7058025" cy="466725"/>
          </a:xfrm>
          <a:prstGeom prst="rect">
            <a:avLst/>
          </a:prstGeom>
          <a:solidFill>
            <a:srgbClr val="FFFF00"/>
          </a:solidFill>
          <a:ln w="9525" cap="flat" cmpd="sng">
            <a:solidFill>
              <a:srgbClr val="CC0000"/>
            </a:solidFill>
            <a:prstDash val="solid"/>
            <a:miter/>
            <a:headEnd type="none" w="med" len="med"/>
            <a:tailEnd type="none" w="med" len="med"/>
          </a:ln>
        </p:spPr>
        <p:txBody>
          <a:bodyPr lIns="91434" tIns="45717" rIns="91434" bIns="45717">
            <a:spAutoFit/>
          </a:bodyPr>
          <a:p>
            <a:pPr lvl="0" fontAlgn="base">
              <a:spcBef>
                <a:spcPct val="50000"/>
              </a:spcBef>
            </a:pPr>
            <a:r>
              <a:rPr lang="zh-CN" altLang="en-US" sz="2400" b="1" strike="noStrike" noProof="1">
                <a:effectLst>
                  <a:outerShdw blurRad="38100" dist="38100" dir="2700000">
                    <a:srgbClr val="C0C0C0"/>
                  </a:outerShdw>
                </a:effectLst>
                <a:latin typeface="Arial" panose="020B0604020202020204" pitchFamily="34" charset="0"/>
                <a:ea typeface="黑体" panose="02010609060101010101" pitchFamily="2" charset="-122"/>
                <a:cs typeface="+mn-ea"/>
              </a:rPr>
              <a:t>经济侵略方式的改变源于资本主义发展阶段的不同</a:t>
            </a:r>
            <a:endParaRPr lang="zh-CN" altLang="en-US" sz="2400" b="1" strike="noStrike" noProof="1">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62469" name="文本框 198670"/>
          <p:cNvSpPr txBox="1"/>
          <p:nvPr/>
        </p:nvSpPr>
        <p:spPr>
          <a:xfrm>
            <a:off x="0" y="-17462"/>
            <a:ext cx="1860550" cy="579437"/>
          </a:xfrm>
          <a:prstGeom prst="rect">
            <a:avLst/>
          </a:prstGeom>
          <a:solidFill>
            <a:srgbClr val="FFFF00"/>
          </a:solidFill>
          <a:ln w="9525">
            <a:noFill/>
          </a:ln>
        </p:spPr>
        <p:txBody>
          <a:bodyPr wrap="square" anchor="t">
            <a:spAutoFit/>
          </a:bodyPr>
          <a:p>
            <a:pPr lvl="0" indent="0"/>
            <a:r>
              <a:rPr lang="zh-CN" altLang="en-US" sz="3200" b="1" dirty="0">
                <a:solidFill>
                  <a:srgbClr val="FF0000"/>
                </a:solidFill>
                <a:latin typeface="Arial" panose="020B0604020202020204" pitchFamily="34" charset="0"/>
                <a:ea typeface="黑体" panose="02010609060101010101" pitchFamily="2" charset="-122"/>
              </a:rPr>
              <a:t>概念辨析</a:t>
            </a:r>
            <a:endParaRPr lang="zh-CN" altLang="en-US" sz="3200" b="1" dirty="0">
              <a:solidFill>
                <a:srgbClr val="FF0000"/>
              </a:solidFill>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0962">
                                            <p:txEl>
                                              <p:charRg st="27" end="108"/>
                                            </p:txEl>
                                          </p:spTgt>
                                        </p:tgtEl>
                                        <p:attrNameLst>
                                          <p:attrName>style.visibility</p:attrName>
                                        </p:attrNameLst>
                                      </p:cBhvr>
                                      <p:to>
                                        <p:strVal val="visible"/>
                                      </p:to>
                                    </p:set>
                                    <p:anim calcmode="lin" valueType="num">
                                      <p:cBhvr>
                                        <p:cTn id="7" dur="500" fill="hold"/>
                                        <p:tgtEl>
                                          <p:spTgt spid="40962">
                                            <p:txEl>
                                              <p:charRg st="27" end="108"/>
                                            </p:txEl>
                                          </p:spTgt>
                                        </p:tgtEl>
                                        <p:attrNameLst>
                                          <p:attrName>ppt_w</p:attrName>
                                        </p:attrNameLst>
                                      </p:cBhvr>
                                      <p:tavLst>
                                        <p:tav tm="0">
                                          <p:val>
                                            <p:fltVal val="0.000000"/>
                                          </p:val>
                                        </p:tav>
                                        <p:tav tm="100000">
                                          <p:val>
                                            <p:strVal val="#ppt_w"/>
                                          </p:val>
                                        </p:tav>
                                      </p:tavLst>
                                    </p:anim>
                                    <p:anim calcmode="lin" valueType="num">
                                      <p:cBhvr>
                                        <p:cTn id="8" dur="500" fill="hold"/>
                                        <p:tgtEl>
                                          <p:spTgt spid="40962">
                                            <p:txEl>
                                              <p:charRg st="27" end="108"/>
                                            </p:txEl>
                                          </p:spTgt>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0962">
                                            <p:txEl>
                                              <p:charRg st="108" end="180"/>
                                            </p:txEl>
                                          </p:spTgt>
                                        </p:tgtEl>
                                        <p:attrNameLst>
                                          <p:attrName>style.visibility</p:attrName>
                                        </p:attrNameLst>
                                      </p:cBhvr>
                                      <p:to>
                                        <p:strVal val="visible"/>
                                      </p:to>
                                    </p:set>
                                    <p:anim calcmode="lin" valueType="num">
                                      <p:cBhvr>
                                        <p:cTn id="13" dur="500" fill="hold"/>
                                        <p:tgtEl>
                                          <p:spTgt spid="40962">
                                            <p:txEl>
                                              <p:charRg st="108" end="180"/>
                                            </p:txEl>
                                          </p:spTgt>
                                        </p:tgtEl>
                                        <p:attrNameLst>
                                          <p:attrName>ppt_w</p:attrName>
                                        </p:attrNameLst>
                                      </p:cBhvr>
                                      <p:tavLst>
                                        <p:tav tm="0">
                                          <p:val>
                                            <p:fltVal val="0.000000"/>
                                          </p:val>
                                        </p:tav>
                                        <p:tav tm="100000">
                                          <p:val>
                                            <p:strVal val="#ppt_w"/>
                                          </p:val>
                                        </p:tav>
                                      </p:tavLst>
                                    </p:anim>
                                    <p:anim calcmode="lin" valueType="num">
                                      <p:cBhvr>
                                        <p:cTn id="14" dur="500" fill="hold"/>
                                        <p:tgtEl>
                                          <p:spTgt spid="40962">
                                            <p:txEl>
                                              <p:charRg st="108" end="180"/>
                                            </p:txEl>
                                          </p:spTgt>
                                        </p:tgtEl>
                                        <p:attrNameLst>
                                          <p:attrName>ppt_h</p:attrName>
                                        </p:attrNameLst>
                                      </p:cBhvr>
                                      <p:tavLst>
                                        <p:tav tm="0">
                                          <p:val>
                                            <p:fltVal val="0.00000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0963"/>
                                        </p:tgtEl>
                                        <p:attrNameLst>
                                          <p:attrName>style.visibility</p:attrName>
                                        </p:attrNameLst>
                                      </p:cBhvr>
                                      <p:to>
                                        <p:strVal val="visible"/>
                                      </p:to>
                                    </p:set>
                                    <p:animEffect transition="in" filter="blinds(horizontal)">
                                      <p:cBhvr>
                                        <p:cTn id="19"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文本框 41985"/>
          <p:cNvSpPr txBox="1"/>
          <p:nvPr/>
        </p:nvSpPr>
        <p:spPr>
          <a:xfrm>
            <a:off x="12700" y="5445125"/>
            <a:ext cx="8785225" cy="1412875"/>
          </a:xfrm>
          <a:prstGeom prst="rect">
            <a:avLst/>
          </a:prstGeom>
          <a:noFill/>
          <a:ln w="9525">
            <a:noFill/>
          </a:ln>
        </p:spPr>
        <p:txBody>
          <a:bodyPr wrap="square">
            <a:spAutoFit/>
          </a:bodyPr>
          <a:p>
            <a:pPr lvl="0" fontAlgn="base">
              <a:lnSpc>
                <a:spcPts val="2600"/>
              </a:lnSpc>
              <a:spcBef>
                <a:spcPts val="0"/>
              </a:spcBef>
            </a:pPr>
            <a:r>
              <a:rPr lang="en-US" altLang="zh-CN" sz="2000" b="1" strike="noStrike" noProof="1">
                <a:effectLst>
                  <a:outerShdw blurRad="38100" dist="38100" dir="2700000">
                    <a:srgbClr val="C0C0C0"/>
                  </a:outerShdw>
                </a:effectLst>
                <a:latin typeface="黑体" panose="02010609060101010101" pitchFamily="2" charset="-122"/>
                <a:ea typeface="黑体" panose="02010609060101010101" pitchFamily="2" charset="-122"/>
                <a:cs typeface="+mn-ea"/>
              </a:rPr>
              <a:t>①</a:t>
            </a:r>
            <a:r>
              <a:rPr lang="zh-CN" altLang="en-US" sz="2000" b="1" strike="noStrike" noProof="1">
                <a:effectLst>
                  <a:outerShdw blurRad="38100" dist="38100" dir="2700000">
                    <a:srgbClr val="C0C0C0"/>
                  </a:outerShdw>
                </a:effectLst>
                <a:latin typeface="黑体" panose="02010609060101010101" pitchFamily="2" charset="-122"/>
                <a:ea typeface="黑体" panose="02010609060101010101" pitchFamily="2" charset="-122"/>
                <a:cs typeface="+mn-ea"/>
              </a:rPr>
              <a:t>民主革命的领导阶级转变为民族资产阶级；</a:t>
            </a:r>
            <a:endParaRPr lang="zh-CN" altLang="en-US" sz="2000" b="1" strike="noStrike" noProof="1">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lnSpc>
                <a:spcPts val="2600"/>
              </a:lnSpc>
              <a:spcBef>
                <a:spcPts val="0"/>
              </a:spcBef>
            </a:pPr>
            <a:r>
              <a:rPr lang="en-US" altLang="zh-CN" sz="2000" b="1" strike="noStrike" noProof="1">
                <a:effectLst>
                  <a:outerShdw blurRad="38100" dist="38100" dir="2700000">
                    <a:srgbClr val="C0C0C0"/>
                  </a:outerShdw>
                </a:effectLst>
                <a:latin typeface="黑体" panose="02010609060101010101" pitchFamily="2" charset="-122"/>
                <a:ea typeface="黑体" panose="02010609060101010101" pitchFamily="2" charset="-122"/>
                <a:cs typeface="+mn-ea"/>
              </a:rPr>
              <a:t>②</a:t>
            </a:r>
            <a:r>
              <a:rPr lang="zh-CN" altLang="en-US" sz="2000" b="1" strike="noStrike" noProof="1">
                <a:effectLst>
                  <a:outerShdw blurRad="38100" dist="38100" dir="2700000">
                    <a:srgbClr val="C0C0C0"/>
                  </a:outerShdw>
                </a:effectLst>
                <a:latin typeface="黑体" panose="02010609060101010101" pitchFamily="2" charset="-122"/>
                <a:ea typeface="黑体" panose="02010609060101010101" pitchFamily="2" charset="-122"/>
                <a:cs typeface="+mn-ea"/>
              </a:rPr>
              <a:t>向西方学习的内容发生了变化，由学习器物到学习制度，改良与革命成为社会思潮的主流。</a:t>
            </a:r>
            <a:endParaRPr lang="zh-CN" altLang="en-US" sz="2000" b="1" strike="noStrike" noProof="1">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lnSpc>
                <a:spcPts val="2600"/>
              </a:lnSpc>
              <a:spcBef>
                <a:spcPts val="0"/>
              </a:spcBef>
            </a:pPr>
            <a:r>
              <a:rPr lang="en-US" altLang="zh-CN" sz="2000" b="1" strike="noStrike" noProof="1">
                <a:effectLst>
                  <a:outerShdw blurRad="38100" dist="38100" dir="2700000">
                    <a:srgbClr val="C0C0C0"/>
                  </a:outerShdw>
                </a:effectLst>
                <a:latin typeface="黑体" panose="02010609060101010101" pitchFamily="2" charset="-122"/>
                <a:ea typeface="黑体" panose="02010609060101010101" pitchFamily="2" charset="-122"/>
                <a:cs typeface="+mn-ea"/>
              </a:rPr>
              <a:t>③ </a:t>
            </a:r>
            <a:r>
              <a:rPr lang="zh-CN" altLang="en-US" sz="2000" b="1" strike="noStrike" noProof="1">
                <a:effectLst>
                  <a:outerShdw blurRad="38100" dist="38100" dir="2700000">
                    <a:srgbClr val="C0C0C0"/>
                  </a:outerShdw>
                </a:effectLst>
                <a:latin typeface="黑体" panose="02010609060101010101" pitchFamily="2" charset="-122"/>
                <a:ea typeface="黑体" panose="02010609060101010101" pitchFamily="2" charset="-122"/>
                <a:cs typeface="+mn-ea"/>
              </a:rPr>
              <a:t>引起了中华民族的新觉醒，社会各阶层开始投身于爱国救亡的行列。 </a:t>
            </a:r>
            <a:endParaRPr lang="zh-CN" altLang="en-US" sz="2000" b="1" strike="noStrike" noProof="1">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63490" name="文本框 41986"/>
          <p:cNvSpPr txBox="1"/>
          <p:nvPr/>
        </p:nvSpPr>
        <p:spPr>
          <a:xfrm>
            <a:off x="0" y="0"/>
            <a:ext cx="1974850" cy="579438"/>
          </a:xfrm>
          <a:prstGeom prst="rect">
            <a:avLst/>
          </a:prstGeom>
          <a:solidFill>
            <a:srgbClr val="FFFF00"/>
          </a:solidFill>
          <a:ln w="9525" cap="flat" cmpd="sng">
            <a:solidFill>
              <a:srgbClr val="FF0000"/>
            </a:solidFill>
            <a:prstDash val="solid"/>
            <a:miter/>
            <a:headEnd type="none" w="med" len="med"/>
            <a:tailEnd type="none" w="med" len="med"/>
          </a:ln>
        </p:spPr>
        <p:txBody>
          <a:bodyPr wrap="square" anchor="t">
            <a:spAutoFit/>
          </a:bodyPr>
          <a:p>
            <a:pPr lvl="0" indent="0">
              <a:spcBef>
                <a:spcPct val="50000"/>
              </a:spcBef>
            </a:pPr>
            <a:r>
              <a:rPr lang="zh-CN" altLang="en-US" sz="3200" b="1">
                <a:solidFill>
                  <a:srgbClr val="FF0000"/>
                </a:solidFill>
                <a:latin typeface="Arial" panose="020B0604020202020204" pitchFamily="34" charset="0"/>
                <a:ea typeface="黑体" panose="02010609060101010101" pitchFamily="2" charset="-122"/>
              </a:rPr>
              <a:t>知识拓展</a:t>
            </a:r>
            <a:endParaRPr lang="zh-CN" altLang="en-US" sz="3200" b="1">
              <a:solidFill>
                <a:srgbClr val="FF0000"/>
              </a:solidFill>
              <a:latin typeface="Arial" panose="020B0604020202020204" pitchFamily="34" charset="0"/>
              <a:ea typeface="黑体" panose="02010609060101010101" pitchFamily="2" charset="-122"/>
            </a:endParaRPr>
          </a:p>
        </p:txBody>
      </p:sp>
      <p:sp>
        <p:nvSpPr>
          <p:cNvPr id="41988" name="文本框 41987"/>
          <p:cNvSpPr txBox="1"/>
          <p:nvPr/>
        </p:nvSpPr>
        <p:spPr>
          <a:xfrm>
            <a:off x="2451100" y="60325"/>
            <a:ext cx="6635750" cy="517525"/>
          </a:xfrm>
          <a:prstGeom prst="rect">
            <a:avLst/>
          </a:prstGeom>
          <a:noFill/>
          <a:ln w="9525">
            <a:noFill/>
          </a:ln>
        </p:spPr>
        <p:txBody>
          <a:bodyPr wrap="square">
            <a:spAutoFit/>
          </a:bodyPr>
          <a:p>
            <a:pPr lvl="0" fontAlgn="base">
              <a:spcBef>
                <a:spcPct val="50000"/>
              </a:spcBef>
            </a:pPr>
            <a:r>
              <a:rPr lang="zh-CN" altLang="en-US" sz="28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中日甲午战争是中国近代史的重要转折点</a:t>
            </a:r>
            <a:endParaRPr lang="zh-CN" altLang="en-US" sz="28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41989" name="文本框 41988"/>
          <p:cNvSpPr txBox="1"/>
          <p:nvPr/>
        </p:nvSpPr>
        <p:spPr>
          <a:xfrm>
            <a:off x="0" y="4987925"/>
            <a:ext cx="4826000" cy="457200"/>
          </a:xfrm>
          <a:prstGeom prst="rect">
            <a:avLst/>
          </a:prstGeom>
          <a:noFill/>
          <a:ln w="9525">
            <a:noFill/>
          </a:ln>
        </p:spPr>
        <p:txBody>
          <a:bodyPr>
            <a:spAutoFit/>
          </a:bodyPr>
          <a:p>
            <a:pPr lvl="0" fontAlgn="base">
              <a:spcBef>
                <a:spcPct val="50000"/>
              </a:spcBef>
            </a:pPr>
            <a:r>
              <a:rPr lang="zh-CN" altLang="en-US" sz="24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en-US" altLang="zh-CN" sz="24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4</a:t>
            </a:r>
            <a:r>
              <a:rPr lang="zh-CN" altLang="en-US" sz="24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）从中国民主革命的进程来看：</a:t>
            </a:r>
            <a:endParaRPr lang="zh-CN" altLang="en-US" sz="24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2" name="文本框 1"/>
          <p:cNvSpPr txBox="1"/>
          <p:nvPr/>
        </p:nvSpPr>
        <p:spPr>
          <a:xfrm>
            <a:off x="-63500" y="741363"/>
            <a:ext cx="3397250" cy="457200"/>
          </a:xfrm>
          <a:prstGeom prst="rect">
            <a:avLst/>
          </a:prstGeom>
          <a:noFill/>
        </p:spPr>
        <p:txBody>
          <a:bodyPr wrap="none" rtlCol="0" anchor="t">
            <a:spAutoFit/>
          </a:bodyPr>
          <a:p>
            <a:pPr fontAlgn="base"/>
            <a:r>
              <a:rPr lang="zh-CN" altLang="en-US" sz="24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cs"/>
                <a:sym typeface="+mn-ea"/>
              </a:rPr>
              <a:t>（</a:t>
            </a:r>
            <a:r>
              <a:rPr lang="en-US" altLang="zh-CN" sz="24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cs"/>
                <a:sym typeface="+mn-ea"/>
              </a:rPr>
              <a:t>1</a:t>
            </a:r>
            <a:r>
              <a:rPr lang="zh-CN" altLang="en-US" sz="24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cs"/>
                <a:sym typeface="+mn-ea"/>
              </a:rPr>
              <a:t>）从列强侵华来看：</a:t>
            </a:r>
            <a:endParaRPr lang="zh-CN" altLang="en-US" sz="2400" strike="noStrike" noProof="1"/>
          </a:p>
        </p:txBody>
      </p:sp>
      <p:sp>
        <p:nvSpPr>
          <p:cNvPr id="3" name="文本框 2"/>
          <p:cNvSpPr txBox="1"/>
          <p:nvPr/>
        </p:nvSpPr>
        <p:spPr>
          <a:xfrm>
            <a:off x="79375" y="1198563"/>
            <a:ext cx="9031288" cy="1741488"/>
          </a:xfrm>
          <a:prstGeom prst="rect">
            <a:avLst/>
          </a:prstGeom>
          <a:noFill/>
        </p:spPr>
        <p:txBody>
          <a:bodyPr wrap="square" rtlCol="0" anchor="t">
            <a:spAutoFit/>
          </a:bodyPr>
          <a:p>
            <a:pPr algn="l" fontAlgn="base">
              <a:lnSpc>
                <a:spcPts val="2600"/>
              </a:lnSpc>
              <a:spcBef>
                <a:spcPts val="0"/>
              </a:spcBef>
            </a:pPr>
            <a:r>
              <a:rPr lang="en-US" altLang="zh-CN" sz="2000" b="1" strike="noStrike" noProof="1">
                <a:solidFill>
                  <a:srgbClr val="000000"/>
                </a:solidFill>
                <a:effectLst>
                  <a:outerShdw blurRad="38100" dist="38100" dir="2700000">
                    <a:srgbClr val="C0C0C0"/>
                  </a:outerShdw>
                </a:effectLst>
                <a:latin typeface="黑体" panose="02010609060101010101" pitchFamily="2" charset="-122"/>
                <a:ea typeface="黑体" panose="02010609060101010101" pitchFamily="2" charset="-122"/>
                <a:cs typeface="+mn-cs"/>
                <a:sym typeface="+mn-ea"/>
              </a:rPr>
              <a:t>①</a:t>
            </a:r>
            <a:r>
              <a:rPr lang="zh-CN" altLang="en-US" sz="20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cs"/>
                <a:sym typeface="+mn-ea"/>
              </a:rPr>
              <a:t>侵华方式发生变化</a:t>
            </a:r>
            <a:r>
              <a:rPr lang="zh-CN" altLang="en-US" sz="2000" b="1" strike="noStrike" noProof="1">
                <a:solidFill>
                  <a:srgbClr val="000000"/>
                </a:solidFill>
                <a:effectLst>
                  <a:outerShdw blurRad="38100" dist="38100" dir="2700000">
                    <a:srgbClr val="C0C0C0"/>
                  </a:outerShdw>
                </a:effectLst>
                <a:latin typeface="黑体" panose="02010609060101010101" pitchFamily="2" charset="-122"/>
                <a:ea typeface="黑体" panose="02010609060101010101" pitchFamily="2" charset="-122"/>
                <a:cs typeface="+mn-cs"/>
                <a:sym typeface="+mn-ea"/>
              </a:rPr>
              <a:t>：战前武装侵略、商品输出为主；战后资本输出为主，掀起瓜分狂潮。</a:t>
            </a:r>
            <a:br>
              <a:rPr lang="zh-CN" altLang="en-US" sz="2000" b="1">
                <a:solidFill>
                  <a:srgbClr val="000000"/>
                </a:solidFill>
                <a:effectLst>
                  <a:outerShdw blurRad="38100" dist="38100" dir="2700000">
                    <a:srgbClr val="C0C0C0"/>
                  </a:outerShdw>
                </a:effectLst>
                <a:latin typeface="黑体" panose="02010609060101010101" pitchFamily="2" charset="-122"/>
                <a:ea typeface="黑体" panose="02010609060101010101" pitchFamily="2" charset="-122"/>
                <a:cs typeface="+mn-cs"/>
                <a:sym typeface="+mn-ea"/>
              </a:rPr>
            </a:br>
            <a:r>
              <a:rPr lang="en-US" altLang="zh-CN" sz="2000" b="1" strike="noStrike" noProof="1">
                <a:solidFill>
                  <a:srgbClr val="000000"/>
                </a:solidFill>
                <a:effectLst>
                  <a:outerShdw blurRad="38100" dist="38100" dir="2700000">
                    <a:srgbClr val="C0C0C0"/>
                  </a:outerShdw>
                </a:effectLst>
                <a:latin typeface="黑体" panose="02010609060101010101" pitchFamily="2" charset="-122"/>
                <a:ea typeface="黑体" panose="02010609060101010101" pitchFamily="2" charset="-122"/>
                <a:cs typeface="+mn-cs"/>
                <a:sym typeface="+mn-ea"/>
              </a:rPr>
              <a:t>②</a:t>
            </a:r>
            <a:r>
              <a:rPr lang="zh-CN" altLang="en-US" sz="20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cs"/>
                <a:sym typeface="+mn-ea"/>
              </a:rPr>
              <a:t>在中国力量对比和格局变化</a:t>
            </a:r>
            <a:r>
              <a:rPr lang="zh-CN" altLang="en-US" sz="2000" b="1" strike="noStrike" noProof="1">
                <a:solidFill>
                  <a:srgbClr val="000000"/>
                </a:solidFill>
                <a:effectLst>
                  <a:outerShdw blurRad="38100" dist="38100" dir="2700000">
                    <a:srgbClr val="C0C0C0"/>
                  </a:outerShdw>
                </a:effectLst>
                <a:latin typeface="黑体" panose="02010609060101010101" pitchFamily="2" charset="-122"/>
                <a:ea typeface="黑体" panose="02010609060101010101" pitchFamily="2" charset="-122"/>
                <a:cs typeface="+mn-cs"/>
                <a:sym typeface="+mn-ea"/>
              </a:rPr>
              <a:t>：战前主要是英法俄，战后日本加入争夺行列，</a:t>
            </a:r>
            <a:r>
              <a:rPr lang="en-US" altLang="zh-CN" sz="2000" b="1" strike="noStrike" noProof="1">
                <a:solidFill>
                  <a:srgbClr val="000000"/>
                </a:solidFill>
                <a:effectLst>
                  <a:outerShdw blurRad="38100" dist="38100" dir="2700000">
                    <a:srgbClr val="C0C0C0"/>
                  </a:outerShdw>
                </a:effectLst>
                <a:latin typeface="黑体" panose="02010609060101010101" pitchFamily="2" charset="-122"/>
                <a:ea typeface="黑体" panose="02010609060101010101" pitchFamily="2" charset="-122"/>
                <a:cs typeface="+mn-cs"/>
                <a:sym typeface="+mn-ea"/>
              </a:rPr>
              <a:t>19</a:t>
            </a:r>
            <a:r>
              <a:rPr lang="zh-CN" altLang="en-US" sz="2000" b="1" strike="noStrike" noProof="1">
                <a:solidFill>
                  <a:srgbClr val="000000"/>
                </a:solidFill>
                <a:effectLst>
                  <a:outerShdw blurRad="38100" dist="38100" dir="2700000">
                    <a:srgbClr val="C0C0C0"/>
                  </a:outerShdw>
                </a:effectLst>
                <a:latin typeface="黑体" panose="02010609060101010101" pitchFamily="2" charset="-122"/>
                <a:ea typeface="黑体" panose="02010609060101010101" pitchFamily="2" charset="-122"/>
                <a:cs typeface="+mn-cs"/>
                <a:sym typeface="+mn-ea"/>
              </a:rPr>
              <a:t>世纪末形成列强共同宰割中国的局面。</a:t>
            </a:r>
            <a:endParaRPr lang="zh-CN" altLang="en-US" sz="2000" b="1" strike="noStrike" noProof="1">
              <a:effectLst>
                <a:outerShdw blurRad="38100" dist="38100" dir="2700000">
                  <a:srgbClr val="C0C0C0"/>
                </a:outerShdw>
              </a:effectLst>
              <a:latin typeface="黑体" panose="02010609060101010101" pitchFamily="2" charset="-122"/>
              <a:ea typeface="黑体" panose="02010609060101010101" pitchFamily="2" charset="-122"/>
            </a:endParaRPr>
          </a:p>
          <a:p>
            <a:pPr algn="l" fontAlgn="base">
              <a:lnSpc>
                <a:spcPts val="2600"/>
              </a:lnSpc>
              <a:spcBef>
                <a:spcPts val="0"/>
              </a:spcBef>
            </a:pPr>
            <a:r>
              <a:rPr lang="en-US" altLang="zh-CN" sz="2000" b="1" strike="noStrike" noProof="1">
                <a:solidFill>
                  <a:srgbClr val="000000"/>
                </a:solidFill>
                <a:effectLst>
                  <a:outerShdw blurRad="38100" dist="38100" dir="2700000">
                    <a:srgbClr val="C0C0C0"/>
                  </a:outerShdw>
                </a:effectLst>
                <a:latin typeface="黑体" panose="02010609060101010101" pitchFamily="2" charset="-122"/>
                <a:ea typeface="黑体" panose="02010609060101010101" pitchFamily="2" charset="-122"/>
                <a:cs typeface="+mn-cs"/>
                <a:sym typeface="+mn-ea"/>
              </a:rPr>
              <a:t>③</a:t>
            </a:r>
            <a:r>
              <a:rPr lang="zh-CN" altLang="en-US" sz="20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cs"/>
                <a:sym typeface="+mn-ea"/>
              </a:rPr>
              <a:t>列强关系发生变化</a:t>
            </a:r>
            <a:r>
              <a:rPr lang="zh-CN" altLang="en-US" sz="2000" b="1" strike="noStrike" noProof="1">
                <a:solidFill>
                  <a:srgbClr val="000000"/>
                </a:solidFill>
                <a:effectLst>
                  <a:outerShdw blurRad="38100" dist="38100" dir="2700000">
                    <a:srgbClr val="C0C0C0"/>
                  </a:outerShdw>
                </a:effectLst>
                <a:latin typeface="黑体" panose="02010609060101010101" pitchFamily="2" charset="-122"/>
                <a:ea typeface="黑体" panose="02010609060101010101" pitchFamily="2" charset="-122"/>
                <a:cs typeface="+mn-cs"/>
                <a:sym typeface="+mn-ea"/>
              </a:rPr>
              <a:t>：战前勾结多于争夺，战后争夺加剧。</a:t>
            </a:r>
            <a:endParaRPr lang="zh-CN" altLang="en-US" strike="noStrike" noProof="1"/>
          </a:p>
        </p:txBody>
      </p:sp>
      <p:sp>
        <p:nvSpPr>
          <p:cNvPr id="4" name="文本框 3"/>
          <p:cNvSpPr txBox="1"/>
          <p:nvPr/>
        </p:nvSpPr>
        <p:spPr>
          <a:xfrm>
            <a:off x="0" y="3013075"/>
            <a:ext cx="4621213" cy="457200"/>
          </a:xfrm>
          <a:prstGeom prst="rect">
            <a:avLst/>
          </a:prstGeom>
          <a:noFill/>
        </p:spPr>
        <p:txBody>
          <a:bodyPr wrap="none" rtlCol="0" anchor="t">
            <a:spAutoFit/>
          </a:bodyPr>
          <a:p>
            <a:pPr fontAlgn="base"/>
            <a:r>
              <a:rPr lang="zh-CN" altLang="en-US" sz="24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cs"/>
                <a:sym typeface="+mn-ea"/>
              </a:rPr>
              <a:t>（</a:t>
            </a:r>
            <a:r>
              <a:rPr lang="en-US" altLang="zh-CN" sz="24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cs"/>
                <a:sym typeface="+mn-ea"/>
              </a:rPr>
              <a:t>2</a:t>
            </a:r>
            <a:r>
              <a:rPr lang="zh-CN" altLang="en-US" sz="24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cs"/>
                <a:sym typeface="+mn-ea"/>
              </a:rPr>
              <a:t>）从中华民族危机程度来看：</a:t>
            </a:r>
            <a:endParaRPr lang="zh-CN" altLang="en-US" sz="2400" strike="noStrike" noProof="1"/>
          </a:p>
        </p:txBody>
      </p:sp>
      <p:sp>
        <p:nvSpPr>
          <p:cNvPr id="5" name="文本框 4"/>
          <p:cNvSpPr txBox="1"/>
          <p:nvPr/>
        </p:nvSpPr>
        <p:spPr>
          <a:xfrm>
            <a:off x="7938" y="3479800"/>
            <a:ext cx="9372600" cy="420688"/>
          </a:xfrm>
          <a:prstGeom prst="rect">
            <a:avLst/>
          </a:prstGeom>
          <a:noFill/>
        </p:spPr>
        <p:txBody>
          <a:bodyPr wrap="none" rtlCol="0" anchor="t">
            <a:spAutoFit/>
          </a:bodyPr>
          <a:p>
            <a:pPr algn="l" fontAlgn="base">
              <a:lnSpc>
                <a:spcPts val="2600"/>
              </a:lnSpc>
              <a:spcBef>
                <a:spcPts val="0"/>
              </a:spcBef>
            </a:pPr>
            <a:r>
              <a:rPr lang="zh-CN" altLang="en-US" sz="2000" b="1" strike="noStrike" noProof="1">
                <a:solidFill>
                  <a:srgbClr val="000000"/>
                </a:solidFill>
                <a:effectLst>
                  <a:outerShdw blurRad="38100" dist="38100" dir="2700000">
                    <a:srgbClr val="C0C0C0"/>
                  </a:outerShdw>
                </a:effectLst>
                <a:latin typeface="黑体" panose="02010609060101010101" pitchFamily="2" charset="-122"/>
                <a:ea typeface="黑体" panose="02010609060101010101" pitchFamily="2" charset="-122"/>
                <a:cs typeface="+mn-cs"/>
                <a:sym typeface="+mn-ea"/>
              </a:rPr>
              <a:t>战前列强侵略中国边疆和邻国；战后掀起瓜分中国狂潮，中国民族危机空前严重。</a:t>
            </a:r>
            <a:endParaRPr lang="zh-CN" altLang="en-US" strike="noStrike" noProof="1"/>
          </a:p>
        </p:txBody>
      </p:sp>
      <p:sp>
        <p:nvSpPr>
          <p:cNvPr id="6" name="文本框 5"/>
          <p:cNvSpPr txBox="1"/>
          <p:nvPr/>
        </p:nvSpPr>
        <p:spPr>
          <a:xfrm>
            <a:off x="0" y="4038600"/>
            <a:ext cx="5540375" cy="425450"/>
          </a:xfrm>
          <a:prstGeom prst="rect">
            <a:avLst/>
          </a:prstGeom>
          <a:noFill/>
        </p:spPr>
        <p:txBody>
          <a:bodyPr wrap="none" rtlCol="0" anchor="t">
            <a:spAutoFit/>
          </a:bodyPr>
          <a:p>
            <a:pPr algn="l" fontAlgn="base">
              <a:lnSpc>
                <a:spcPts val="2600"/>
              </a:lnSpc>
              <a:spcBef>
                <a:spcPts val="0"/>
              </a:spcBef>
            </a:pPr>
            <a:r>
              <a:rPr lang="zh-CN" altLang="en-US" sz="24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cs"/>
                <a:sym typeface="+mn-ea"/>
              </a:rPr>
              <a:t>（</a:t>
            </a:r>
            <a:r>
              <a:rPr lang="en-US" altLang="zh-CN" sz="24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cs"/>
                <a:sym typeface="+mn-ea"/>
              </a:rPr>
              <a:t>3</a:t>
            </a:r>
            <a:r>
              <a:rPr lang="zh-CN" altLang="en-US" sz="24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cs"/>
                <a:sym typeface="+mn-ea"/>
              </a:rPr>
              <a:t>）从中国资本主义发展的历程来看：</a:t>
            </a:r>
            <a:endParaRPr lang="zh-CN" altLang="en-US" sz="2400" strike="noStrike" noProof="1"/>
          </a:p>
        </p:txBody>
      </p:sp>
      <p:sp>
        <p:nvSpPr>
          <p:cNvPr id="7" name="文本框 6"/>
          <p:cNvSpPr txBox="1"/>
          <p:nvPr/>
        </p:nvSpPr>
        <p:spPr>
          <a:xfrm>
            <a:off x="266700" y="4583113"/>
            <a:ext cx="5032375" cy="395288"/>
          </a:xfrm>
          <a:prstGeom prst="rect">
            <a:avLst/>
          </a:prstGeom>
          <a:noFill/>
        </p:spPr>
        <p:txBody>
          <a:bodyPr wrap="none" rtlCol="0" anchor="t">
            <a:spAutoFit/>
          </a:bodyPr>
          <a:p>
            <a:pPr fontAlgn="base"/>
            <a:r>
              <a:rPr lang="zh-CN" altLang="en-US" sz="2000" b="1" strike="noStrike" noProof="1">
                <a:solidFill>
                  <a:srgbClr val="000000"/>
                </a:solidFill>
                <a:effectLst>
                  <a:outerShdw blurRad="38100" dist="38100" dir="2700000">
                    <a:srgbClr val="C0C0C0"/>
                  </a:outerShdw>
                </a:effectLst>
                <a:latin typeface="黑体" panose="02010609060101010101" pitchFamily="2" charset="-122"/>
                <a:ea typeface="黑体" panose="02010609060101010101" pitchFamily="2" charset="-122"/>
                <a:cs typeface="+mn-cs"/>
                <a:sym typeface="+mn-ea"/>
              </a:rPr>
              <a:t>战前产生了民族资本主义，战后初步发展。</a:t>
            </a:r>
            <a:endParaRPr lang="zh-CN" altLang="en-US"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blinds(horizontal)">
                                      <p:cBhvr>
                                        <p:cTn id="7" dur="500"/>
                                        <p:tgtEl>
                                          <p:spTgt spid="4198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1986">
                                            <p:txEl>
                                              <p:charRg st="0" end="21"/>
                                            </p:txEl>
                                          </p:spTgt>
                                        </p:tgtEl>
                                        <p:attrNameLst>
                                          <p:attrName>style.visibility</p:attrName>
                                        </p:attrNameLst>
                                      </p:cBhvr>
                                      <p:to>
                                        <p:strVal val="visible"/>
                                      </p:to>
                                    </p:set>
                                    <p:animEffect transition="in" filter="blinds(horizontal)">
                                      <p:cBhvr>
                                        <p:cTn id="42" dur="500"/>
                                        <p:tgtEl>
                                          <p:spTgt spid="41986">
                                            <p:txEl>
                                              <p:charRg st="0" end="2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1986">
                                            <p:txEl>
                                              <p:charRg st="21" end="63"/>
                                            </p:txEl>
                                          </p:spTgt>
                                        </p:tgtEl>
                                        <p:attrNameLst>
                                          <p:attrName>style.visibility</p:attrName>
                                        </p:attrNameLst>
                                      </p:cBhvr>
                                      <p:to>
                                        <p:strVal val="visible"/>
                                      </p:to>
                                    </p:set>
                                    <p:animEffect transition="in" filter="blinds(horizontal)">
                                      <p:cBhvr>
                                        <p:cTn id="47" dur="500"/>
                                        <p:tgtEl>
                                          <p:spTgt spid="41986">
                                            <p:txEl>
                                              <p:charRg st="21" end="6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1986">
                                            <p:txEl>
                                              <p:charRg st="63" end="97"/>
                                            </p:txEl>
                                          </p:spTgt>
                                        </p:tgtEl>
                                        <p:attrNameLst>
                                          <p:attrName>style.visibility</p:attrName>
                                        </p:attrNameLst>
                                      </p:cBhvr>
                                      <p:to>
                                        <p:strVal val="visible"/>
                                      </p:to>
                                    </p:set>
                                    <p:animEffect transition="in" filter="blinds(horizontal)">
                                      <p:cBhvr>
                                        <p:cTn id="52" dur="500"/>
                                        <p:tgtEl>
                                          <p:spTgt spid="41986">
                                            <p:txEl>
                                              <p:charRg st="63" end="9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1"/>
      <p:bldP spid="2" grpId="0"/>
      <p:bldP spid="3" grpId="0"/>
      <p:bldP spid="4" grpId="0"/>
      <p:bldP spid="5" grpId="0"/>
      <p:bldP spid="6" grpId="0"/>
      <p:bldP spid="7" grpId="0"/>
      <p:bldP spid="41986" grpId="0" bldLvl="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Text Box 2"/>
          <p:cNvSpPr txBox="1"/>
          <p:nvPr/>
        </p:nvSpPr>
        <p:spPr>
          <a:xfrm>
            <a:off x="152400" y="889000"/>
            <a:ext cx="8812213" cy="2284413"/>
          </a:xfrm>
          <a:prstGeom prst="rect">
            <a:avLst/>
          </a:prstGeom>
          <a:noFill/>
          <a:ln w="9525">
            <a:noFill/>
          </a:ln>
        </p:spPr>
        <p:txBody>
          <a:bodyPr wrap="square" lIns="91428" tIns="45714" rIns="91428" bIns="45714" anchor="t">
            <a:spAutoFit/>
          </a:bodyPr>
          <a:p>
            <a:pPr lvl="0" indent="0" algn="just">
              <a:spcBef>
                <a:spcPct val="50000"/>
              </a:spcBef>
            </a:pPr>
            <a:r>
              <a:rPr lang="en-US" altLang="zh-CN" sz="2400" b="1">
                <a:latin typeface="黑体" panose="02010609060101010101" pitchFamily="2" charset="-122"/>
                <a:ea typeface="黑体" panose="02010609060101010101" pitchFamily="2" charset="-122"/>
              </a:rPr>
              <a:t>1</a:t>
            </a:r>
            <a:r>
              <a:rPr lang="zh-CN" altLang="en-US" sz="2400" b="1">
                <a:latin typeface="黑体" panose="02010609060101010101" pitchFamily="2" charset="-122"/>
                <a:ea typeface="黑体" panose="02010609060101010101" pitchFamily="2" charset="-122"/>
              </a:rPr>
              <a:t>、</a:t>
            </a:r>
            <a:r>
              <a:rPr lang="en-US" altLang="zh-CN" sz="2400" b="1">
                <a:latin typeface="黑体" panose="02010609060101010101" pitchFamily="2" charset="-122"/>
                <a:ea typeface="黑体" panose="02010609060101010101" pitchFamily="2" charset="-122"/>
              </a:rPr>
              <a:t>《</a:t>
            </a:r>
            <a:r>
              <a:rPr lang="zh-CN" altLang="en-US" sz="2400" b="1">
                <a:latin typeface="黑体" panose="02010609060101010101" pitchFamily="2" charset="-122"/>
                <a:ea typeface="黑体" panose="02010609060101010101" pitchFamily="2" charset="-122"/>
              </a:rPr>
              <a:t>马关条约</a:t>
            </a:r>
            <a:r>
              <a:rPr lang="en-US" altLang="zh-CN" sz="2400" b="1">
                <a:latin typeface="黑体" panose="02010609060101010101" pitchFamily="2" charset="-122"/>
                <a:ea typeface="黑体" panose="02010609060101010101" pitchFamily="2" charset="-122"/>
              </a:rPr>
              <a:t>》</a:t>
            </a:r>
            <a:r>
              <a:rPr lang="zh-CN" altLang="en-US" sz="2400" b="1">
                <a:latin typeface="黑体" panose="02010609060101010101" pitchFamily="2" charset="-122"/>
                <a:ea typeface="黑体" panose="02010609060101010101" pitchFamily="2" charset="-122"/>
              </a:rPr>
              <a:t>签订后，列强对华经济侵略进入一个新阶段。这主要体现在</a:t>
            </a:r>
            <a:endParaRPr lang="zh-CN" altLang="en-US" sz="2400" b="1">
              <a:latin typeface="黑体" panose="02010609060101010101" pitchFamily="2" charset="-122"/>
              <a:ea typeface="黑体" panose="02010609060101010101" pitchFamily="2" charset="-122"/>
            </a:endParaRPr>
          </a:p>
          <a:p>
            <a:pPr lvl="0" indent="0" algn="just"/>
            <a:r>
              <a:rPr lang="en-US" altLang="zh-CN" sz="2400" b="1">
                <a:solidFill>
                  <a:srgbClr val="0000FF"/>
                </a:solidFill>
                <a:latin typeface="黑体" panose="02010609060101010101" pitchFamily="2" charset="-122"/>
                <a:ea typeface="黑体" panose="02010609060101010101" pitchFamily="2" charset="-122"/>
              </a:rPr>
              <a:t>A</a:t>
            </a:r>
            <a:r>
              <a:rPr lang="zh-CN" altLang="en-US" sz="2400" b="1">
                <a:solidFill>
                  <a:srgbClr val="0000FF"/>
                </a:solidFill>
                <a:latin typeface="黑体" panose="02010609060101010101" pitchFamily="2" charset="-122"/>
                <a:ea typeface="黑体" panose="02010609060101010101" pitchFamily="2" charset="-122"/>
              </a:rPr>
              <a:t>．列强强迫清政府承担巨赔款  </a:t>
            </a:r>
            <a:endParaRPr lang="zh-CN" altLang="en-US" sz="2400" b="1">
              <a:solidFill>
                <a:srgbClr val="0000FF"/>
              </a:solidFill>
              <a:latin typeface="黑体" panose="02010609060101010101" pitchFamily="2" charset="-122"/>
              <a:ea typeface="黑体" panose="02010609060101010101" pitchFamily="2" charset="-122"/>
            </a:endParaRPr>
          </a:p>
          <a:p>
            <a:pPr lvl="0" indent="0" algn="just"/>
            <a:r>
              <a:rPr lang="en-US" altLang="zh-CN" sz="2400" b="1">
                <a:solidFill>
                  <a:srgbClr val="0000FF"/>
                </a:solidFill>
                <a:latin typeface="黑体" panose="02010609060101010101" pitchFamily="2" charset="-122"/>
                <a:ea typeface="黑体" panose="02010609060101010101" pitchFamily="2" charset="-122"/>
              </a:rPr>
              <a:t>B</a:t>
            </a:r>
            <a:r>
              <a:rPr lang="zh-CN" altLang="en-US" sz="2400" b="1">
                <a:solidFill>
                  <a:srgbClr val="0000FF"/>
                </a:solidFill>
                <a:latin typeface="黑体" panose="02010609060101010101" pitchFamily="2" charset="-122"/>
                <a:ea typeface="黑体" panose="02010609060101010101" pitchFamily="2" charset="-122"/>
              </a:rPr>
              <a:t>．列强势力开始进入中国腹地</a:t>
            </a:r>
            <a:endParaRPr lang="zh-CN" altLang="en-US" sz="2400" b="1">
              <a:solidFill>
                <a:srgbClr val="0000FF"/>
              </a:solidFill>
              <a:latin typeface="黑体" panose="02010609060101010101" pitchFamily="2" charset="-122"/>
              <a:ea typeface="黑体" panose="02010609060101010101" pitchFamily="2" charset="-122"/>
            </a:endParaRPr>
          </a:p>
          <a:p>
            <a:pPr lvl="0" indent="0" algn="just"/>
            <a:r>
              <a:rPr lang="en-US" altLang="zh-CN" sz="2400" b="1">
                <a:solidFill>
                  <a:srgbClr val="0000FF"/>
                </a:solidFill>
                <a:latin typeface="黑体" panose="02010609060101010101" pitchFamily="2" charset="-122"/>
                <a:ea typeface="黑体" panose="02010609060101010101" pitchFamily="2" charset="-122"/>
              </a:rPr>
              <a:t>C</a:t>
            </a:r>
            <a:r>
              <a:rPr lang="zh-CN" altLang="en-US" sz="2400" b="1">
                <a:solidFill>
                  <a:srgbClr val="0000FF"/>
                </a:solidFill>
                <a:latin typeface="黑体" panose="02010609060101010101" pitchFamily="2" charset="-122"/>
                <a:ea typeface="黑体" panose="02010609060101010101" pitchFamily="2" charset="-122"/>
              </a:rPr>
              <a:t>．列强从商品输出为主转为资本输出为主  </a:t>
            </a:r>
            <a:endParaRPr lang="zh-CN" altLang="en-US" sz="2400" b="1">
              <a:solidFill>
                <a:srgbClr val="0000FF"/>
              </a:solidFill>
              <a:latin typeface="黑体" panose="02010609060101010101" pitchFamily="2" charset="-122"/>
              <a:ea typeface="黑体" panose="02010609060101010101" pitchFamily="2" charset="-122"/>
            </a:endParaRPr>
          </a:p>
          <a:p>
            <a:pPr lvl="0" indent="0" algn="just"/>
            <a:r>
              <a:rPr lang="en-US" altLang="zh-CN" sz="2400" b="1">
                <a:solidFill>
                  <a:srgbClr val="0000FF"/>
                </a:solidFill>
                <a:latin typeface="黑体" panose="02010609060101010101" pitchFamily="2" charset="-122"/>
                <a:ea typeface="黑体" panose="02010609060101010101" pitchFamily="2" charset="-122"/>
              </a:rPr>
              <a:t>D</a:t>
            </a:r>
            <a:r>
              <a:rPr lang="zh-CN" altLang="en-US" sz="2400" b="1">
                <a:solidFill>
                  <a:srgbClr val="0000FF"/>
                </a:solidFill>
                <a:latin typeface="黑体" panose="02010609060101010101" pitchFamily="2" charset="-122"/>
                <a:ea typeface="黑体" panose="02010609060101010101" pitchFamily="2" charset="-122"/>
              </a:rPr>
              <a:t>．列强开始争夺在华路矿权</a:t>
            </a:r>
            <a:endParaRPr lang="zh-CN" altLang="en-US" sz="2400" b="1">
              <a:solidFill>
                <a:srgbClr val="0000FF"/>
              </a:solidFill>
              <a:latin typeface="黑体" panose="02010609060101010101" pitchFamily="2" charset="-122"/>
              <a:ea typeface="黑体" panose="02010609060101010101" pitchFamily="2" charset="-122"/>
            </a:endParaRPr>
          </a:p>
        </p:txBody>
      </p:sp>
      <p:sp>
        <p:nvSpPr>
          <p:cNvPr id="43012" name="文本框 43011"/>
          <p:cNvSpPr txBox="1"/>
          <p:nvPr/>
        </p:nvSpPr>
        <p:spPr>
          <a:xfrm>
            <a:off x="7812088" y="1773238"/>
            <a:ext cx="720725" cy="711200"/>
          </a:xfrm>
          <a:prstGeom prst="rect">
            <a:avLst/>
          </a:prstGeom>
          <a:noFill/>
          <a:ln w="9525" cap="flat" cmpd="sng">
            <a:solidFill>
              <a:srgbClr val="0000FF"/>
            </a:solidFill>
            <a:prstDash val="solid"/>
            <a:miter/>
            <a:headEnd type="none" w="med" len="med"/>
            <a:tailEnd type="none" w="med" len="med"/>
          </a:ln>
        </p:spPr>
        <p:txBody>
          <a:bodyPr lIns="91428" tIns="45714" rIns="91428" bIns="45714">
            <a:spAutoFit/>
          </a:bodyPr>
          <a:p>
            <a:pPr lvl="0" fontAlgn="base">
              <a:spcBef>
                <a:spcPct val="50000"/>
              </a:spcBef>
            </a:pPr>
            <a:r>
              <a:rPr lang="en-US" altLang="zh-CN" sz="4000" b="1" strike="noStrike"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C</a:t>
            </a:r>
            <a:endParaRPr lang="en-US" altLang="zh-CN" sz="4000" b="1" strike="noStrike"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64515" name="矩形 43012"/>
          <p:cNvSpPr/>
          <p:nvPr/>
        </p:nvSpPr>
        <p:spPr>
          <a:xfrm>
            <a:off x="71438" y="3559175"/>
            <a:ext cx="8893175" cy="2651125"/>
          </a:xfrm>
          <a:prstGeom prst="rect">
            <a:avLst/>
          </a:prstGeom>
          <a:noFill/>
          <a:ln w="9525">
            <a:noFill/>
          </a:ln>
        </p:spPr>
        <p:txBody>
          <a:bodyPr lIns="91428" tIns="45714" rIns="91428" bIns="45714" anchor="t">
            <a:spAutoFit/>
          </a:bodyPr>
          <a:p>
            <a:pPr lvl="0" indent="0"/>
            <a:r>
              <a:rPr lang="en-US" altLang="zh-CN" sz="2400" b="1">
                <a:solidFill>
                  <a:srgbClr val="000000"/>
                </a:solidFill>
                <a:latin typeface="黑体" panose="02010609060101010101" pitchFamily="2" charset="-122"/>
                <a:ea typeface="黑体" panose="02010609060101010101" pitchFamily="2" charset="-122"/>
              </a:rPr>
              <a:t>2.</a:t>
            </a:r>
            <a:r>
              <a:rPr lang="zh-CN" altLang="en-US" sz="2400" b="1">
                <a:solidFill>
                  <a:srgbClr val="000000"/>
                </a:solidFill>
                <a:latin typeface="黑体" panose="02010609060101010101" pitchFamily="2" charset="-122"/>
                <a:ea typeface="黑体" panose="02010609060101010101" pitchFamily="2" charset="-122"/>
              </a:rPr>
              <a:t>恩格斯曾在甲午战争进行时预言：“它意味着古老中国的终结，意味着它的整个经济基础全盘地却是逐渐地革命化”。其中“革命化”是指</a:t>
            </a:r>
            <a:endParaRPr lang="zh-CN" altLang="en-US" sz="2400" b="1">
              <a:solidFill>
                <a:srgbClr val="000000"/>
              </a:solidFill>
              <a:latin typeface="黑体" panose="02010609060101010101" pitchFamily="2" charset="-122"/>
              <a:ea typeface="黑体" panose="02010609060101010101" pitchFamily="2" charset="-122"/>
            </a:endParaRPr>
          </a:p>
          <a:p>
            <a:pPr lvl="0" indent="0"/>
            <a:r>
              <a:rPr lang="en-US" altLang="zh-CN" sz="2400" b="1">
                <a:solidFill>
                  <a:srgbClr val="0000FF"/>
                </a:solidFill>
                <a:latin typeface="黑体" panose="02010609060101010101" pitchFamily="2" charset="-122"/>
                <a:ea typeface="黑体" panose="02010609060101010101" pitchFamily="2" charset="-122"/>
              </a:rPr>
              <a:t>A</a:t>
            </a:r>
            <a:r>
              <a:rPr lang="zh-CN" altLang="en-US" sz="2400" b="1">
                <a:solidFill>
                  <a:srgbClr val="0000FF"/>
                </a:solidFill>
                <a:latin typeface="黑体" panose="02010609060101010101" pitchFamily="2" charset="-122"/>
                <a:ea typeface="黑体" panose="02010609060101010101" pitchFamily="2" charset="-122"/>
              </a:rPr>
              <a:t>．将导致资产阶级性质的改革         </a:t>
            </a:r>
            <a:endParaRPr lang="zh-CN" altLang="en-US" sz="2400" b="1">
              <a:solidFill>
                <a:srgbClr val="0000FF"/>
              </a:solidFill>
              <a:latin typeface="黑体" panose="02010609060101010101" pitchFamily="2" charset="-122"/>
              <a:ea typeface="黑体" panose="02010609060101010101" pitchFamily="2" charset="-122"/>
            </a:endParaRPr>
          </a:p>
          <a:p>
            <a:pPr lvl="0" indent="0"/>
            <a:r>
              <a:rPr lang="en-US" altLang="zh-CN" sz="2400" b="1">
                <a:solidFill>
                  <a:srgbClr val="0000FF"/>
                </a:solidFill>
                <a:latin typeface="黑体" panose="02010609060101010101" pitchFamily="2" charset="-122"/>
                <a:ea typeface="黑体" panose="02010609060101010101" pitchFamily="2" charset="-122"/>
              </a:rPr>
              <a:t>B</a:t>
            </a:r>
            <a:r>
              <a:rPr lang="zh-CN" altLang="en-US" sz="2400" b="1">
                <a:solidFill>
                  <a:srgbClr val="0000FF"/>
                </a:solidFill>
                <a:latin typeface="黑体" panose="02010609060101010101" pitchFamily="2" charset="-122"/>
                <a:ea typeface="黑体" panose="02010609060101010101" pitchFamily="2" charset="-122"/>
              </a:rPr>
              <a:t>．将发生推翻清朝封建统治的革命</a:t>
            </a:r>
            <a:endParaRPr lang="zh-CN" altLang="en-US" sz="2400" b="1">
              <a:solidFill>
                <a:srgbClr val="0000FF"/>
              </a:solidFill>
              <a:latin typeface="黑体" panose="02010609060101010101" pitchFamily="2" charset="-122"/>
              <a:ea typeface="黑体" panose="02010609060101010101" pitchFamily="2" charset="-122"/>
            </a:endParaRPr>
          </a:p>
          <a:p>
            <a:pPr lvl="0" indent="0"/>
            <a:r>
              <a:rPr lang="en-US" altLang="zh-CN" sz="2400" b="1">
                <a:solidFill>
                  <a:srgbClr val="0000FF"/>
                </a:solidFill>
                <a:latin typeface="黑体" panose="02010609060101010101" pitchFamily="2" charset="-122"/>
                <a:ea typeface="黑体" panose="02010609060101010101" pitchFamily="2" charset="-122"/>
              </a:rPr>
              <a:t>C</a:t>
            </a:r>
            <a:r>
              <a:rPr lang="zh-CN" altLang="en-US" sz="2400" b="1">
                <a:solidFill>
                  <a:srgbClr val="0000FF"/>
                </a:solidFill>
                <a:latin typeface="黑体" panose="02010609060101010101" pitchFamily="2" charset="-122"/>
                <a:ea typeface="黑体" panose="02010609060101010101" pitchFamily="2" charset="-122"/>
              </a:rPr>
              <a:t>．民族资本主义将成为中国经济主体     </a:t>
            </a:r>
            <a:endParaRPr lang="zh-CN" altLang="en-US" sz="2400" b="1">
              <a:solidFill>
                <a:srgbClr val="0000FF"/>
              </a:solidFill>
              <a:latin typeface="黑体" panose="02010609060101010101" pitchFamily="2" charset="-122"/>
              <a:ea typeface="黑体" panose="02010609060101010101" pitchFamily="2" charset="-122"/>
            </a:endParaRPr>
          </a:p>
          <a:p>
            <a:pPr lvl="0" indent="0"/>
            <a:r>
              <a:rPr lang="en-US" altLang="zh-CN" sz="2400" b="1">
                <a:solidFill>
                  <a:srgbClr val="0000FF"/>
                </a:solidFill>
                <a:latin typeface="黑体" panose="02010609060101010101" pitchFamily="2" charset="-122"/>
                <a:ea typeface="黑体" panose="02010609060101010101" pitchFamily="2" charset="-122"/>
              </a:rPr>
              <a:t>D</a:t>
            </a:r>
            <a:r>
              <a:rPr lang="zh-CN" altLang="en-US" sz="2400" b="1">
                <a:solidFill>
                  <a:srgbClr val="0000FF"/>
                </a:solidFill>
                <a:latin typeface="黑体" panose="02010609060101010101" pitchFamily="2" charset="-122"/>
                <a:ea typeface="黑体" panose="02010609060101010101" pitchFamily="2" charset="-122"/>
              </a:rPr>
              <a:t>．列强加强资本输出，中国经济进一步纳入资本主义世界市场</a:t>
            </a:r>
            <a:endParaRPr lang="zh-CN" altLang="en-US" sz="2400" b="1">
              <a:solidFill>
                <a:srgbClr val="0000FF"/>
              </a:solidFill>
              <a:latin typeface="黑体" panose="02010609060101010101" pitchFamily="2" charset="-122"/>
              <a:ea typeface="黑体" panose="02010609060101010101" pitchFamily="2" charset="-122"/>
            </a:endParaRPr>
          </a:p>
        </p:txBody>
      </p:sp>
      <p:sp>
        <p:nvSpPr>
          <p:cNvPr id="43014" name="文本框 43013"/>
          <p:cNvSpPr txBox="1"/>
          <p:nvPr/>
        </p:nvSpPr>
        <p:spPr>
          <a:xfrm>
            <a:off x="7812088" y="4529138"/>
            <a:ext cx="720725" cy="711200"/>
          </a:xfrm>
          <a:prstGeom prst="rect">
            <a:avLst/>
          </a:prstGeom>
          <a:noFill/>
          <a:ln w="9525" cap="flat" cmpd="sng">
            <a:solidFill>
              <a:srgbClr val="0000FF"/>
            </a:solidFill>
            <a:prstDash val="solid"/>
            <a:miter/>
            <a:headEnd type="none" w="med" len="med"/>
            <a:tailEnd type="none" w="med" len="med"/>
          </a:ln>
        </p:spPr>
        <p:txBody>
          <a:bodyPr lIns="91428" tIns="45714" rIns="91428" bIns="45714">
            <a:spAutoFit/>
          </a:bodyPr>
          <a:p>
            <a:pPr lvl="0" fontAlgn="base">
              <a:spcBef>
                <a:spcPct val="50000"/>
              </a:spcBef>
            </a:pPr>
            <a:r>
              <a:rPr lang="en-US" altLang="zh-CN" sz="4000" b="1" strike="noStrike"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D</a:t>
            </a:r>
            <a:endParaRPr lang="en-US" altLang="zh-CN" sz="4000" b="1" strike="noStrike"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22531" name="矩形 22530"/>
          <p:cNvSpPr/>
          <p:nvPr/>
        </p:nvSpPr>
        <p:spPr>
          <a:xfrm>
            <a:off x="152400" y="42863"/>
            <a:ext cx="2017713" cy="639763"/>
          </a:xfrm>
          <a:prstGeom prst="rect">
            <a:avLst/>
          </a:prstGeom>
          <a:solidFill>
            <a:srgbClr val="FFFF00"/>
          </a:solidFill>
          <a:ln w="9525">
            <a:noFill/>
          </a:ln>
        </p:spPr>
        <p:txBody>
          <a:bodyPr wrap="none" lIns="91428" tIns="45714" rIns="91428" bIns="45714" anchor="t">
            <a:spAutoFit/>
          </a:bodyPr>
          <a:p>
            <a:pPr lvl="0" fontAlgn="base"/>
            <a:r>
              <a:rPr lang="zh-CN" altLang="en-US" sz="3600" b="1" strike="noStrike" noProof="1">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cs typeface="+mn-ea"/>
              </a:rPr>
              <a:t>即时演练</a:t>
            </a:r>
            <a:endParaRPr lang="zh-CN" altLang="en-US" sz="3600" b="1" strike="noStrike" noProof="1">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p:cTn id="7" dur="1000" fill="hold"/>
                                        <p:tgtEl>
                                          <p:spTgt spid="43012"/>
                                        </p:tgtEl>
                                        <p:attrNameLst>
                                          <p:attrName>ppt_w</p:attrName>
                                        </p:attrNameLst>
                                      </p:cBhvr>
                                      <p:tavLst>
                                        <p:tav tm="0">
                                          <p:val>
                                            <p:strVal val="#ppt_w+.3"/>
                                          </p:val>
                                        </p:tav>
                                        <p:tav tm="100000">
                                          <p:val>
                                            <p:strVal val="#ppt_w"/>
                                          </p:val>
                                        </p:tav>
                                      </p:tavLst>
                                    </p:anim>
                                    <p:anim calcmode="lin" valueType="num">
                                      <p:cBhvr>
                                        <p:cTn id="8" dur="1000" fill="hold"/>
                                        <p:tgtEl>
                                          <p:spTgt spid="43012"/>
                                        </p:tgtEl>
                                        <p:attrNameLst>
                                          <p:attrName>ppt_h</p:attrName>
                                        </p:attrNameLst>
                                      </p:cBhvr>
                                      <p:tavLst>
                                        <p:tav tm="0">
                                          <p:val>
                                            <p:strVal val="#ppt_h"/>
                                          </p:val>
                                        </p:tav>
                                        <p:tav tm="100000">
                                          <p:val>
                                            <p:strVal val="#ppt_h"/>
                                          </p:val>
                                        </p:tav>
                                      </p:tavLst>
                                    </p:anim>
                                    <p:animEffect transition="in" filter="fade">
                                      <p:cBhvr>
                                        <p:cTn id="9" dur="1000"/>
                                        <p:tgtEl>
                                          <p:spTgt spid="4301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3014"/>
                                        </p:tgtEl>
                                        <p:attrNameLst>
                                          <p:attrName>style.visibility</p:attrName>
                                        </p:attrNameLst>
                                      </p:cBhvr>
                                      <p:to>
                                        <p:strVal val="visible"/>
                                      </p:to>
                                    </p:set>
                                    <p:anim calcmode="lin" valueType="num">
                                      <p:cBhvr>
                                        <p:cTn id="14" dur="1000" fill="hold"/>
                                        <p:tgtEl>
                                          <p:spTgt spid="43014"/>
                                        </p:tgtEl>
                                        <p:attrNameLst>
                                          <p:attrName>ppt_w</p:attrName>
                                        </p:attrNameLst>
                                      </p:cBhvr>
                                      <p:tavLst>
                                        <p:tav tm="0">
                                          <p:val>
                                            <p:strVal val="#ppt_w+.3"/>
                                          </p:val>
                                        </p:tav>
                                        <p:tav tm="100000">
                                          <p:val>
                                            <p:strVal val="#ppt_w"/>
                                          </p:val>
                                        </p:tav>
                                      </p:tavLst>
                                    </p:anim>
                                    <p:anim calcmode="lin" valueType="num">
                                      <p:cBhvr>
                                        <p:cTn id="15" dur="1000" fill="hold"/>
                                        <p:tgtEl>
                                          <p:spTgt spid="43014"/>
                                        </p:tgtEl>
                                        <p:attrNameLst>
                                          <p:attrName>ppt_h</p:attrName>
                                        </p:attrNameLst>
                                      </p:cBhvr>
                                      <p:tavLst>
                                        <p:tav tm="0">
                                          <p:val>
                                            <p:strVal val="#ppt_h"/>
                                          </p:val>
                                        </p:tav>
                                        <p:tav tm="100000">
                                          <p:val>
                                            <p:strVal val="#ppt_h"/>
                                          </p:val>
                                        </p:tav>
                                      </p:tavLst>
                                    </p:anim>
                                    <p:animEffect transition="in" filter="fade">
                                      <p:cBhvr>
                                        <p:cTn id="16" dur="10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p:bldP spid="43014"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文本框 45057"/>
          <p:cNvSpPr txBox="1"/>
          <p:nvPr/>
        </p:nvSpPr>
        <p:spPr>
          <a:xfrm>
            <a:off x="250825" y="404813"/>
            <a:ext cx="8686800" cy="3946525"/>
          </a:xfrm>
          <a:prstGeom prst="rect">
            <a:avLst/>
          </a:prstGeom>
          <a:noFill/>
          <a:ln w="9525">
            <a:noFill/>
          </a:ln>
        </p:spPr>
        <p:txBody>
          <a:bodyPr anchor="t">
            <a:spAutoFit/>
          </a:bodyPr>
          <a:p>
            <a:pPr lvl="0" indent="0" algn="just">
              <a:lnSpc>
                <a:spcPct val="115000"/>
              </a:lnSpc>
              <a:spcBef>
                <a:spcPct val="5000"/>
              </a:spcBef>
            </a:pPr>
            <a:r>
              <a:rPr lang="en-US" altLang="zh-CN" sz="2400" b="1" dirty="0">
                <a:latin typeface="黑体" panose="02010609060101010101" pitchFamily="2" charset="-122"/>
                <a:ea typeface="黑体" panose="02010609060101010101" pitchFamily="2" charset="-122"/>
              </a:rPr>
              <a:t>3</a:t>
            </a:r>
            <a:r>
              <a:rPr lang="zh-CN" altLang="en-US" sz="2400" b="1" dirty="0">
                <a:latin typeface="黑体" panose="02010609060101010101" pitchFamily="2" charset="-122"/>
                <a:ea typeface="黑体" panose="02010609060101010101" pitchFamily="2" charset="-122"/>
              </a:rPr>
              <a:t>.林增平在《中国近代经济史》一书中记载：列强对中国的资本输出“1894年估计约有1亿多美元，到1914年时已增至9.6亿多美元……这些投资有很大部分不是来自于国外的资本流入，而是由对中国的暴力掠夺转化而成的”。依据材料，下列叙述正确的是</a:t>
            </a:r>
            <a:endParaRPr lang="zh-CN" altLang="en-US" sz="2400" b="1" dirty="0">
              <a:latin typeface="黑体" panose="02010609060101010101" pitchFamily="2" charset="-122"/>
              <a:ea typeface="黑体" panose="02010609060101010101" pitchFamily="2" charset="-122"/>
            </a:endParaRPr>
          </a:p>
          <a:p>
            <a:pPr lvl="0" indent="0" algn="just">
              <a:lnSpc>
                <a:spcPct val="115000"/>
              </a:lnSpc>
              <a:spcBef>
                <a:spcPct val="5000"/>
              </a:spcBef>
            </a:pPr>
            <a:r>
              <a:rPr lang="zh-CN" altLang="en-US" sz="2400" b="1" dirty="0">
                <a:solidFill>
                  <a:srgbClr val="0000FF"/>
                </a:solidFill>
                <a:latin typeface="黑体" panose="02010609060101010101" pitchFamily="2" charset="-122"/>
                <a:ea typeface="黑体" panose="02010609060101010101" pitchFamily="2" charset="-122"/>
              </a:rPr>
              <a:t>A．列强对华资本输出均源于国内的剩余资本</a:t>
            </a:r>
            <a:endParaRPr lang="zh-CN" altLang="en-US" sz="2400" b="1" dirty="0">
              <a:solidFill>
                <a:srgbClr val="0000FF"/>
              </a:solidFill>
              <a:latin typeface="黑体" panose="02010609060101010101" pitchFamily="2" charset="-122"/>
              <a:ea typeface="黑体" panose="02010609060101010101" pitchFamily="2" charset="-122"/>
            </a:endParaRPr>
          </a:p>
          <a:p>
            <a:pPr lvl="0" indent="0" algn="just">
              <a:lnSpc>
                <a:spcPct val="115000"/>
              </a:lnSpc>
              <a:spcBef>
                <a:spcPct val="5000"/>
              </a:spcBef>
            </a:pPr>
            <a:r>
              <a:rPr lang="zh-CN" altLang="en-US" sz="2400" b="1" dirty="0">
                <a:solidFill>
                  <a:srgbClr val="0000FF"/>
                </a:solidFill>
                <a:latin typeface="黑体" panose="02010609060101010101" pitchFamily="2" charset="-122"/>
                <a:ea typeface="黑体" panose="02010609060101010101" pitchFamily="2" charset="-122"/>
              </a:rPr>
              <a:t>B．甲午战争以后列强对华输出资本增长迅速</a:t>
            </a:r>
            <a:endParaRPr lang="zh-CN" altLang="en-US" sz="2400" b="1" dirty="0">
              <a:solidFill>
                <a:srgbClr val="0000FF"/>
              </a:solidFill>
              <a:latin typeface="黑体" panose="02010609060101010101" pitchFamily="2" charset="-122"/>
              <a:ea typeface="黑体" panose="02010609060101010101" pitchFamily="2" charset="-122"/>
            </a:endParaRPr>
          </a:p>
          <a:p>
            <a:pPr lvl="0" indent="0" algn="just">
              <a:lnSpc>
                <a:spcPct val="115000"/>
              </a:lnSpc>
              <a:spcBef>
                <a:spcPct val="5000"/>
              </a:spcBef>
            </a:pPr>
            <a:r>
              <a:rPr lang="zh-CN" altLang="en-US" sz="2400" b="1" dirty="0">
                <a:solidFill>
                  <a:srgbClr val="0000FF"/>
                </a:solidFill>
                <a:latin typeface="黑体" panose="02010609060101010101" pitchFamily="2" charset="-122"/>
                <a:ea typeface="黑体" panose="02010609060101010101" pitchFamily="2" charset="-122"/>
              </a:rPr>
              <a:t>C．资本输出为中国民族经济发展提供了资金</a:t>
            </a:r>
            <a:endParaRPr lang="zh-CN" altLang="en-US" sz="2400" b="1" dirty="0">
              <a:solidFill>
                <a:srgbClr val="0000FF"/>
              </a:solidFill>
              <a:latin typeface="黑体" panose="02010609060101010101" pitchFamily="2" charset="-122"/>
              <a:ea typeface="黑体" panose="02010609060101010101" pitchFamily="2" charset="-122"/>
            </a:endParaRPr>
          </a:p>
          <a:p>
            <a:pPr lvl="0" indent="0" algn="just">
              <a:lnSpc>
                <a:spcPct val="115000"/>
              </a:lnSpc>
              <a:spcBef>
                <a:spcPct val="5000"/>
              </a:spcBef>
            </a:pPr>
            <a:r>
              <a:rPr lang="zh-CN" altLang="en-US" sz="2400" b="1" dirty="0">
                <a:solidFill>
                  <a:srgbClr val="0000FF"/>
                </a:solidFill>
                <a:latin typeface="黑体" panose="02010609060101010101" pitchFamily="2" charset="-122"/>
                <a:ea typeface="黑体" panose="02010609060101010101" pitchFamily="2" charset="-122"/>
              </a:rPr>
              <a:t>D．列强对华资本输出结束于第一次世界大战</a:t>
            </a:r>
            <a:endParaRPr lang="zh-CN" altLang="en-US" sz="2400" b="1" dirty="0">
              <a:solidFill>
                <a:srgbClr val="0000FF"/>
              </a:solidFill>
              <a:latin typeface="黑体" panose="02010609060101010101" pitchFamily="2" charset="-122"/>
              <a:ea typeface="黑体" panose="02010609060101010101" pitchFamily="2" charset="-122"/>
            </a:endParaRPr>
          </a:p>
        </p:txBody>
      </p:sp>
      <p:sp>
        <p:nvSpPr>
          <p:cNvPr id="45059" name="文本框 45058"/>
          <p:cNvSpPr txBox="1"/>
          <p:nvPr/>
        </p:nvSpPr>
        <p:spPr>
          <a:xfrm>
            <a:off x="468313" y="4652963"/>
            <a:ext cx="8207375" cy="1187450"/>
          </a:xfrm>
          <a:prstGeom prst="rect">
            <a:avLst/>
          </a:prstGeom>
          <a:noFill/>
          <a:ln w="9525">
            <a:noFill/>
          </a:ln>
        </p:spPr>
        <p:txBody>
          <a:bodyPr anchor="t">
            <a:spAutoFit/>
          </a:bodyPr>
          <a:p>
            <a:pPr lvl="0" indent="0">
              <a:spcBef>
                <a:spcPct val="50000"/>
              </a:spcBef>
            </a:pPr>
            <a:r>
              <a:rPr lang="zh-CN" altLang="en-US" sz="2400">
                <a:solidFill>
                  <a:srgbClr val="FF0000"/>
                </a:solidFill>
                <a:latin typeface="Arial" panose="020B0604020202020204" pitchFamily="34" charset="0"/>
                <a:ea typeface="宋体" panose="02010600030101010101" pitchFamily="2" charset="-122"/>
              </a:rPr>
              <a:t>【解析】</a:t>
            </a:r>
            <a:r>
              <a:rPr lang="zh-CN" altLang="en-US" sz="2400" b="1">
                <a:solidFill>
                  <a:srgbClr val="0000FF"/>
                </a:solidFill>
                <a:latin typeface="Arial" panose="020B0604020202020204" pitchFamily="34" charset="0"/>
                <a:ea typeface="宋体" panose="02010600030101010101" pitchFamily="2" charset="-122"/>
              </a:rPr>
              <a:t>依据材料“对中国的暴力掠夺”排除</a:t>
            </a:r>
            <a:r>
              <a:rPr lang="en-US" altLang="zh-CN" sz="2400" b="1">
                <a:solidFill>
                  <a:srgbClr val="0000FF"/>
                </a:solidFill>
                <a:latin typeface="Arial" panose="020B0604020202020204" pitchFamily="34" charset="0"/>
                <a:ea typeface="宋体" panose="02010600030101010101" pitchFamily="2" charset="-122"/>
              </a:rPr>
              <a:t>A</a:t>
            </a:r>
            <a:r>
              <a:rPr lang="zh-CN" altLang="en-US" sz="2400" b="1">
                <a:solidFill>
                  <a:srgbClr val="0000FF"/>
                </a:solidFill>
                <a:latin typeface="Arial" panose="020B0604020202020204" pitchFamily="34" charset="0"/>
                <a:ea typeface="宋体" panose="02010600030101010101" pitchFamily="2" charset="-122"/>
              </a:rPr>
              <a:t>；</a:t>
            </a:r>
            <a:r>
              <a:rPr lang="en-US" altLang="zh-CN" sz="2400" b="1">
                <a:solidFill>
                  <a:srgbClr val="0000FF"/>
                </a:solidFill>
                <a:latin typeface="Arial" panose="020B0604020202020204" pitchFamily="34" charset="0"/>
                <a:ea typeface="宋体" panose="02010600030101010101" pitchFamily="2" charset="-122"/>
              </a:rPr>
              <a:t>C</a:t>
            </a:r>
            <a:r>
              <a:rPr lang="zh-CN" altLang="en-US" sz="2400" b="1">
                <a:solidFill>
                  <a:srgbClr val="0000FF"/>
                </a:solidFill>
                <a:latin typeface="Arial" panose="020B0604020202020204" pitchFamily="34" charset="0"/>
                <a:ea typeface="宋体" panose="02010600030101010101" pitchFamily="2" charset="-122"/>
              </a:rPr>
              <a:t>、</a:t>
            </a:r>
            <a:r>
              <a:rPr lang="en-US" altLang="zh-CN" sz="2400" b="1">
                <a:solidFill>
                  <a:srgbClr val="0000FF"/>
                </a:solidFill>
                <a:latin typeface="Arial" panose="020B0604020202020204" pitchFamily="34" charset="0"/>
                <a:ea typeface="宋体" panose="02010600030101010101" pitchFamily="2" charset="-122"/>
              </a:rPr>
              <a:t>D</a:t>
            </a:r>
            <a:r>
              <a:rPr lang="zh-CN" altLang="en-US" sz="2400" b="1">
                <a:solidFill>
                  <a:srgbClr val="0000FF"/>
                </a:solidFill>
                <a:latin typeface="Arial" panose="020B0604020202020204" pitchFamily="34" charset="0"/>
                <a:ea typeface="宋体" panose="02010600030101010101" pitchFamily="2" charset="-122"/>
              </a:rPr>
              <a:t>在材料中没有体现，应排除；依据“到</a:t>
            </a:r>
            <a:r>
              <a:rPr lang="en-US" altLang="zh-CN" sz="2400" b="1">
                <a:solidFill>
                  <a:srgbClr val="0000FF"/>
                </a:solidFill>
                <a:latin typeface="Arial" panose="020B0604020202020204" pitchFamily="34" charset="0"/>
                <a:ea typeface="宋体" panose="02010600030101010101" pitchFamily="2" charset="-122"/>
              </a:rPr>
              <a:t>1914</a:t>
            </a:r>
            <a:r>
              <a:rPr lang="zh-CN" altLang="en-US" sz="2400" b="1">
                <a:solidFill>
                  <a:srgbClr val="0000FF"/>
                </a:solidFill>
                <a:latin typeface="Arial" panose="020B0604020202020204" pitchFamily="34" charset="0"/>
                <a:ea typeface="宋体" panose="02010600030101010101" pitchFamily="2" charset="-122"/>
              </a:rPr>
              <a:t>年时已增至</a:t>
            </a:r>
            <a:r>
              <a:rPr lang="en-US" altLang="zh-CN" sz="2400" b="1">
                <a:solidFill>
                  <a:srgbClr val="0000FF"/>
                </a:solidFill>
                <a:latin typeface="Arial" panose="020B0604020202020204" pitchFamily="34" charset="0"/>
                <a:ea typeface="宋体" panose="02010600030101010101" pitchFamily="2" charset="-122"/>
              </a:rPr>
              <a:t>9.6</a:t>
            </a:r>
            <a:r>
              <a:rPr lang="zh-CN" altLang="en-US" sz="2400" b="1">
                <a:solidFill>
                  <a:srgbClr val="0000FF"/>
                </a:solidFill>
                <a:latin typeface="Arial" panose="020B0604020202020204" pitchFamily="34" charset="0"/>
                <a:ea typeface="宋体" panose="02010600030101010101" pitchFamily="2" charset="-122"/>
              </a:rPr>
              <a:t>亿多美元”，得出</a:t>
            </a:r>
            <a:r>
              <a:rPr lang="en-US" altLang="zh-CN" sz="2400" b="1">
                <a:solidFill>
                  <a:srgbClr val="FF0000"/>
                </a:solidFill>
                <a:latin typeface="Arial" panose="020B0604020202020204" pitchFamily="34" charset="0"/>
                <a:ea typeface="宋体" panose="02010600030101010101" pitchFamily="2" charset="-122"/>
              </a:rPr>
              <a:t>B</a:t>
            </a:r>
            <a:r>
              <a:rPr lang="zh-CN" altLang="en-US" sz="2400" b="1">
                <a:solidFill>
                  <a:srgbClr val="FF0000"/>
                </a:solidFill>
                <a:latin typeface="Arial" panose="020B0604020202020204" pitchFamily="34" charset="0"/>
                <a:ea typeface="宋体" panose="02010600030101010101" pitchFamily="2" charset="-122"/>
              </a:rPr>
              <a:t>项</a:t>
            </a:r>
            <a:r>
              <a:rPr lang="zh-CN" altLang="en-US" sz="2400" b="1">
                <a:solidFill>
                  <a:srgbClr val="0000FF"/>
                </a:solidFill>
                <a:latin typeface="Arial" panose="020B0604020202020204" pitchFamily="34" charset="0"/>
                <a:ea typeface="宋体" panose="02010600030101010101" pitchFamily="2" charset="-122"/>
              </a:rPr>
              <a:t>正确。</a:t>
            </a:r>
            <a:endParaRPr lang="zh-CN" altLang="en-US" sz="2400" b="1">
              <a:solidFill>
                <a:srgbClr val="0000FF"/>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p:cTn id="7" dur="500" fill="hold"/>
                                        <p:tgtEl>
                                          <p:spTgt spid="45059"/>
                                        </p:tgtEl>
                                        <p:attrNameLst>
                                          <p:attrName>ppt_w</p:attrName>
                                        </p:attrNameLst>
                                      </p:cBhvr>
                                      <p:tavLst>
                                        <p:tav tm="0">
                                          <p:val>
                                            <p:fltVal val="0.000000"/>
                                          </p:val>
                                        </p:tav>
                                        <p:tav tm="100000">
                                          <p:val>
                                            <p:strVal val="#ppt_w"/>
                                          </p:val>
                                        </p:tav>
                                      </p:tavLst>
                                    </p:anim>
                                    <p:anim calcmode="lin" valueType="num">
                                      <p:cBhvr>
                                        <p:cTn id="8" dur="500" fill="hold"/>
                                        <p:tgtEl>
                                          <p:spTgt spid="45059"/>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文本框 60417"/>
          <p:cNvSpPr txBox="1"/>
          <p:nvPr/>
        </p:nvSpPr>
        <p:spPr>
          <a:xfrm>
            <a:off x="0" y="487363"/>
            <a:ext cx="9144000" cy="1066800"/>
          </a:xfrm>
          <a:prstGeom prst="rect">
            <a:avLst/>
          </a:prstGeom>
          <a:noFill/>
          <a:ln w="9525">
            <a:noFill/>
          </a:ln>
        </p:spPr>
        <p:txBody>
          <a:bodyPr>
            <a:spAutoFit/>
          </a:bodyPr>
          <a:p>
            <a:pPr lvl="0" fontAlgn="base">
              <a:buClrTx/>
            </a:pPr>
            <a:r>
              <a:rPr lang="en-US" altLang="zh-CN" sz="3200" b="1" strike="noStrike" noProof="1" dirty="0">
                <a:solidFill>
                  <a:srgbClr val="CC00FF"/>
                </a:solidFill>
                <a:effectLst>
                  <a:outerShdw blurRad="38100" dist="38100" dir="2700000">
                    <a:srgbClr val="C0C0C0"/>
                  </a:outerShdw>
                </a:effectLst>
                <a:latin typeface="Times New Roman" panose="02020603050405020304" pitchFamily="2" charset="0"/>
                <a:ea typeface="华文新魏" pitchFamily="2" charset="-122"/>
                <a:cs typeface="+mn-ea"/>
              </a:rPr>
              <a:t>        </a:t>
            </a:r>
            <a:r>
              <a:rPr lang="zh-CN" altLang="en-US" sz="3200" b="1" strike="noStrike" noProof="1" dirty="0">
                <a:solidFill>
                  <a:srgbClr val="CC00FF"/>
                </a:solidFill>
                <a:effectLst>
                  <a:outerShdw blurRad="38100" dist="38100" dir="2700000">
                    <a:srgbClr val="C0C0C0"/>
                  </a:outerShdw>
                </a:effectLst>
                <a:latin typeface="Times New Roman" panose="02020603050405020304" pitchFamily="2" charset="0"/>
                <a:ea typeface="华文新魏" pitchFamily="2" charset="-122"/>
                <a:cs typeface="+mn-ea"/>
              </a:rPr>
              <a:t>八国联军侵华战争爆发的根本原因是什么？</a:t>
            </a:r>
            <a:endParaRPr lang="zh-CN" altLang="en-US" sz="3200" b="1" strike="noStrike" noProof="1" dirty="0">
              <a:solidFill>
                <a:srgbClr val="CC00FF"/>
              </a:solidFill>
              <a:effectLst>
                <a:outerShdw blurRad="38100" dist="38100" dir="2700000">
                  <a:srgbClr val="C0C0C0"/>
                </a:outerShdw>
              </a:effectLst>
              <a:latin typeface="Times New Roman" panose="02020603050405020304" pitchFamily="2" charset="0"/>
              <a:ea typeface="华文新魏" pitchFamily="2" charset="-122"/>
            </a:endParaRPr>
          </a:p>
          <a:p>
            <a:pPr lvl="0" fontAlgn="base">
              <a:buClrTx/>
            </a:pPr>
            <a:r>
              <a:rPr lang="zh-CN" altLang="en-US" sz="3200" b="1" strike="noStrike" noProof="1" dirty="0">
                <a:solidFill>
                  <a:srgbClr val="CC00FF"/>
                </a:solidFill>
                <a:effectLst>
                  <a:outerShdw blurRad="38100" dist="38100" dir="2700000">
                    <a:srgbClr val="C0C0C0"/>
                  </a:outerShdw>
                </a:effectLst>
                <a:latin typeface="Times New Roman" panose="02020603050405020304" pitchFamily="2" charset="0"/>
                <a:ea typeface="华文新魏" pitchFamily="2" charset="-122"/>
                <a:cs typeface="+mn-ea"/>
              </a:rPr>
              <a:t>其结果如何？</a:t>
            </a:r>
            <a:endParaRPr lang="zh-CN" altLang="en-US" sz="3200" b="1" strike="noStrike" noProof="1" dirty="0">
              <a:solidFill>
                <a:srgbClr val="CC00FF"/>
              </a:solidFill>
              <a:effectLst>
                <a:outerShdw blurRad="38100" dist="38100" dir="2700000">
                  <a:srgbClr val="C0C0C0"/>
                </a:outerShdw>
              </a:effectLst>
              <a:latin typeface="Times New Roman" panose="02020603050405020304" pitchFamily="2" charset="0"/>
              <a:ea typeface="华文新魏" pitchFamily="2" charset="-122"/>
            </a:endParaRPr>
          </a:p>
        </p:txBody>
      </p:sp>
      <p:sp>
        <p:nvSpPr>
          <p:cNvPr id="60420" name="文本框 60419"/>
          <p:cNvSpPr txBox="1"/>
          <p:nvPr/>
        </p:nvSpPr>
        <p:spPr>
          <a:xfrm>
            <a:off x="0" y="3841750"/>
            <a:ext cx="9144000" cy="3016250"/>
          </a:xfrm>
          <a:prstGeom prst="rect">
            <a:avLst/>
          </a:prstGeom>
          <a:noFill/>
          <a:ln w="9525">
            <a:noFill/>
          </a:ln>
        </p:spPr>
        <p:txBody>
          <a:bodyPr>
            <a:spAutoFit/>
          </a:bodyPr>
          <a:p>
            <a:pPr lvl="0" fontAlgn="base">
              <a:buClrTx/>
            </a:pPr>
            <a:r>
              <a:rPr lang="en-US" altLang="zh-CN" sz="3200" b="1" strike="noStrike" noProof="1" dirty="0">
                <a:solidFill>
                  <a:srgbClr val="3333FF"/>
                </a:solidFill>
                <a:effectLst>
                  <a:outerShdw blurRad="38100" dist="38100" dir="2700000">
                    <a:srgbClr val="C0C0C0"/>
                  </a:outerShdw>
                </a:effectLst>
                <a:latin typeface="Times New Roman" panose="02020603050405020304" pitchFamily="2" charset="0"/>
                <a:ea typeface="华文新魏" pitchFamily="2" charset="-122"/>
                <a:cs typeface="+mn-ea"/>
              </a:rPr>
              <a:t>        </a:t>
            </a:r>
            <a:r>
              <a:rPr lang="en-US" altLang="zh-CN" sz="2800" b="1" strike="noStrike" noProof="1">
                <a:effectLst>
                  <a:outerShdw blurRad="38100" dist="38100" dir="2700000">
                    <a:srgbClr val="C0C0C0"/>
                  </a:outerShdw>
                </a:effectLst>
                <a:latin typeface="Times New Roman" panose="02020603050405020304" pitchFamily="2" charset="0"/>
                <a:ea typeface="华文新魏" pitchFamily="2" charset="-122"/>
                <a:cs typeface="+mn-ea"/>
              </a:rPr>
              <a:t>1900</a:t>
            </a:r>
            <a:r>
              <a:rPr lang="zh-CN" altLang="en-US" sz="3200" b="1" strike="noStrike" noProof="1" dirty="0">
                <a:effectLst>
                  <a:outerShdw blurRad="38100" dist="38100" dir="2700000">
                    <a:srgbClr val="C0C0C0"/>
                  </a:outerShdw>
                </a:effectLst>
                <a:latin typeface="Times New Roman" panose="02020603050405020304" pitchFamily="2" charset="0"/>
                <a:ea typeface="华文新魏" pitchFamily="2" charset="-122"/>
                <a:cs typeface="+mn-ea"/>
              </a:rPr>
              <a:t>年</a:t>
            </a:r>
            <a:r>
              <a:rPr lang="en-US" altLang="zh-CN" sz="2800" b="1" strike="noStrike" noProof="1">
                <a:effectLst>
                  <a:outerShdw blurRad="38100" dist="38100" dir="2700000">
                    <a:srgbClr val="C0C0C0"/>
                  </a:outerShdw>
                </a:effectLst>
                <a:latin typeface="Times New Roman" panose="02020603050405020304" pitchFamily="2" charset="0"/>
                <a:ea typeface="华文新魏" pitchFamily="2" charset="-122"/>
                <a:cs typeface="+mn-ea"/>
              </a:rPr>
              <a:t>6</a:t>
            </a:r>
            <a:r>
              <a:rPr lang="zh-CN" altLang="en-US" sz="3200" b="1" strike="noStrike" noProof="1" dirty="0">
                <a:effectLst>
                  <a:outerShdw blurRad="38100" dist="38100" dir="2700000">
                    <a:srgbClr val="C0C0C0"/>
                  </a:outerShdw>
                </a:effectLst>
                <a:latin typeface="Times New Roman" panose="02020603050405020304" pitchFamily="2" charset="0"/>
                <a:ea typeface="华文新魏" pitchFamily="2" charset="-122"/>
                <a:cs typeface="+mn-ea"/>
              </a:rPr>
              <a:t>月</a:t>
            </a:r>
            <a:r>
              <a:rPr lang="en-US" altLang="zh-CN" sz="3200" b="1" strike="noStrike" noProof="1" dirty="0">
                <a:effectLst>
                  <a:outerShdw blurRad="38100" dist="38100" dir="2700000">
                    <a:srgbClr val="C0C0C0"/>
                  </a:outerShdw>
                </a:effectLst>
                <a:latin typeface="Times New Roman" panose="02020603050405020304" pitchFamily="2" charset="0"/>
                <a:ea typeface="华文新魏" pitchFamily="2" charset="-122"/>
                <a:cs typeface="+mn-ea"/>
              </a:rPr>
              <a:t>,</a:t>
            </a:r>
            <a:r>
              <a:rPr lang="zh-CN" altLang="en-US" sz="3200" b="1" strike="noStrike" noProof="1" dirty="0">
                <a:effectLst>
                  <a:outerShdw blurRad="38100" dist="38100" dir="2700000">
                    <a:srgbClr val="C0C0C0"/>
                  </a:outerShdw>
                </a:effectLst>
                <a:latin typeface="Times New Roman" panose="02020603050405020304" pitchFamily="2" charset="0"/>
                <a:ea typeface="华文新魏" pitchFamily="2" charset="-122"/>
                <a:cs typeface="+mn-ea"/>
              </a:rPr>
              <a:t>帝国主义列强以“救护驻华使馆”为借口，组成联军，由天津进犯北京。尽管清政府被迫对列强宣战，但并没有真正抵抗的决心。</a:t>
            </a:r>
            <a:r>
              <a:rPr lang="en-US" altLang="zh-CN" sz="2800" b="1" strike="noStrike" noProof="1">
                <a:effectLst>
                  <a:outerShdw blurRad="38100" dist="38100" dir="2700000">
                    <a:srgbClr val="C0C0C0"/>
                  </a:outerShdw>
                </a:effectLst>
                <a:latin typeface="Times New Roman" panose="02020603050405020304" pitchFamily="2" charset="0"/>
                <a:ea typeface="华文新魏" pitchFamily="2" charset="-122"/>
                <a:cs typeface="+mn-ea"/>
              </a:rPr>
              <a:t>8</a:t>
            </a:r>
            <a:r>
              <a:rPr lang="zh-CN" altLang="en-US" sz="3200" b="1" strike="noStrike" noProof="1" dirty="0">
                <a:effectLst>
                  <a:outerShdw blurRad="38100" dist="38100" dir="2700000">
                    <a:srgbClr val="C0C0C0"/>
                  </a:outerShdw>
                </a:effectLst>
                <a:latin typeface="Times New Roman" panose="02020603050405020304" pitchFamily="2" charset="0"/>
                <a:ea typeface="华文新魏" pitchFamily="2" charset="-122"/>
                <a:cs typeface="+mn-ea"/>
              </a:rPr>
              <a:t>月，八国联军攻陷北京，烧杀抢掠，无恶不作。慈禧太后逃往西安，并发布  “剿匪谕旨”，还命李鸿章和奕</a:t>
            </a:r>
            <a:r>
              <a:rPr lang="zh-CN" altLang="en-US" sz="2800" b="1" strike="noStrike" noProof="1" dirty="0">
                <a:effectLst>
                  <a:outerShdw blurRad="38100" dist="38100" dir="2700000">
                    <a:srgbClr val="C0C0C0"/>
                  </a:outerShdw>
                </a:effectLst>
                <a:latin typeface="华文新魏" pitchFamily="2" charset="-122"/>
                <a:ea typeface="华文新魏" pitchFamily="2" charset="-122"/>
                <a:cs typeface="+mn-ea"/>
              </a:rPr>
              <a:t>劻</a:t>
            </a:r>
            <a:r>
              <a:rPr lang="zh-CN" altLang="en-US" sz="3200" b="1" strike="noStrike" noProof="1" dirty="0">
                <a:effectLst>
                  <a:outerShdw blurRad="38100" dist="38100" dir="2700000">
                    <a:srgbClr val="C0C0C0"/>
                  </a:outerShdw>
                </a:effectLst>
                <a:latin typeface="Times New Roman" panose="02020603050405020304" pitchFamily="2" charset="0"/>
                <a:ea typeface="华文新魏" pitchFamily="2" charset="-122"/>
                <a:cs typeface="+mn-ea"/>
              </a:rPr>
              <a:t>与八国联军议和。</a:t>
            </a:r>
            <a:endParaRPr lang="zh-CN" altLang="en-US" sz="3200" b="1" strike="noStrike" noProof="1" dirty="0">
              <a:effectLst>
                <a:outerShdw blurRad="38100" dist="38100" dir="2700000">
                  <a:srgbClr val="C0C0C0"/>
                </a:outerShdw>
              </a:effectLst>
              <a:latin typeface="Times New Roman" panose="02020603050405020304" pitchFamily="2" charset="0"/>
              <a:ea typeface="华文新魏" pitchFamily="2" charset="-122"/>
            </a:endParaRPr>
          </a:p>
        </p:txBody>
      </p:sp>
      <p:sp>
        <p:nvSpPr>
          <p:cNvPr id="60421" name="矩形 60420"/>
          <p:cNvSpPr/>
          <p:nvPr/>
        </p:nvSpPr>
        <p:spPr>
          <a:xfrm>
            <a:off x="684213" y="2293620"/>
            <a:ext cx="5472113" cy="628650"/>
          </a:xfrm>
          <a:prstGeom prst="rect">
            <a:avLst/>
          </a:prstGeom>
          <a:noFill/>
          <a:ln w="9525">
            <a:noFill/>
          </a:ln>
        </p:spPr>
        <p:txBody>
          <a:bodyPr>
            <a:spAutoFit/>
          </a:bodyPr>
          <a:p>
            <a:pPr lvl="0" fontAlgn="base">
              <a:lnSpc>
                <a:spcPct val="110000"/>
              </a:lnSpc>
            </a:pPr>
            <a:r>
              <a:rPr lang="zh-CN" altLang="en-US" sz="2800" b="1" strike="noStrike" noProof="1" dirty="0">
                <a:solidFill>
                  <a:srgbClr val="FF0000"/>
                </a:solidFill>
                <a:effectLst>
                  <a:outerShdw blurRad="38100" dist="38100" dir="2700000">
                    <a:srgbClr val="C0C0C0"/>
                  </a:outerShdw>
                </a:effectLst>
                <a:latin typeface="Times New Roman" panose="02020603050405020304" pitchFamily="2" charset="0"/>
                <a:ea typeface="华文新魏" pitchFamily="2" charset="-122"/>
                <a:cs typeface="+mn-ea"/>
              </a:rPr>
              <a:t>直接因素：</a:t>
            </a:r>
            <a:r>
              <a:rPr lang="zh-CN" altLang="en-US" sz="3200" b="1" strike="noStrike" noProof="1" dirty="0">
                <a:effectLst>
                  <a:outerShdw blurRad="38100" dist="38100" dir="2700000">
                    <a:srgbClr val="C0C0C0"/>
                  </a:outerShdw>
                </a:effectLst>
                <a:latin typeface="Times New Roman" panose="02020603050405020304" pitchFamily="2" charset="0"/>
                <a:ea typeface="华文新魏" pitchFamily="2" charset="-122"/>
                <a:cs typeface="+mn-ea"/>
              </a:rPr>
              <a:t>义和团运动兴起 </a:t>
            </a:r>
            <a:endParaRPr lang="zh-CN" altLang="en-US" sz="3200" b="1" strike="noStrike" noProof="1" dirty="0">
              <a:effectLst>
                <a:outerShdw blurRad="38100" dist="38100" dir="2700000">
                  <a:srgbClr val="C0C0C0"/>
                </a:outerShdw>
              </a:effectLst>
              <a:latin typeface="Times New Roman" panose="02020603050405020304" pitchFamily="2" charset="0"/>
              <a:ea typeface="华文新魏" pitchFamily="2" charset="-122"/>
            </a:endParaRPr>
          </a:p>
        </p:txBody>
      </p:sp>
      <p:sp>
        <p:nvSpPr>
          <p:cNvPr id="60422" name="矩形 60421"/>
          <p:cNvSpPr/>
          <p:nvPr/>
        </p:nvSpPr>
        <p:spPr>
          <a:xfrm>
            <a:off x="684213" y="1645920"/>
            <a:ext cx="7346950" cy="579438"/>
          </a:xfrm>
          <a:prstGeom prst="rect">
            <a:avLst/>
          </a:prstGeom>
          <a:noFill/>
          <a:ln w="9525">
            <a:noFill/>
          </a:ln>
        </p:spPr>
        <p:txBody>
          <a:bodyPr wrap="none" anchor="ctr">
            <a:spAutoFit/>
          </a:bodyPr>
          <a:p>
            <a:pPr lvl="0" fontAlgn="base"/>
            <a:r>
              <a:rPr lang="zh-CN" altLang="en-US" sz="2800" b="1" strike="noStrike" noProof="1" dirty="0">
                <a:solidFill>
                  <a:srgbClr val="FF0000"/>
                </a:solidFill>
                <a:effectLst>
                  <a:outerShdw blurRad="38100" dist="38100" dir="2700000">
                    <a:srgbClr val="C0C0C0"/>
                  </a:outerShdw>
                </a:effectLst>
                <a:latin typeface="Times New Roman" panose="02020603050405020304" pitchFamily="2" charset="0"/>
                <a:ea typeface="华文新魏" pitchFamily="2" charset="-122"/>
                <a:cs typeface="+mn-ea"/>
              </a:rPr>
              <a:t>主要原因：</a:t>
            </a:r>
            <a:r>
              <a:rPr lang="zh-CN" altLang="en-US" sz="3200" b="1" strike="noStrike" noProof="1" dirty="0">
                <a:effectLst>
                  <a:outerShdw blurRad="38100" dist="38100" dir="2700000">
                    <a:srgbClr val="C0C0C0"/>
                  </a:outerShdw>
                </a:effectLst>
                <a:latin typeface="Times New Roman" panose="02020603050405020304" pitchFamily="2" charset="0"/>
                <a:ea typeface="华文新魏" pitchFamily="2" charset="-122"/>
                <a:cs typeface="+mn-ea"/>
              </a:rPr>
              <a:t>甲午战争的刺激列强瓜分中国 </a:t>
            </a:r>
            <a:endParaRPr lang="zh-CN" altLang="en-US" sz="3200" b="1" strike="noStrike" noProof="1" dirty="0">
              <a:effectLst>
                <a:outerShdw blurRad="38100" dist="38100" dir="2700000">
                  <a:srgbClr val="C0C0C0"/>
                </a:outerShdw>
              </a:effectLst>
              <a:latin typeface="Times New Roman" panose="02020603050405020304" pitchFamily="2" charset="0"/>
              <a:ea typeface="华文新魏" pitchFamily="2" charset="-122"/>
            </a:endParaRPr>
          </a:p>
        </p:txBody>
      </p:sp>
      <p:sp>
        <p:nvSpPr>
          <p:cNvPr id="60423" name="矩形 60422"/>
          <p:cNvSpPr/>
          <p:nvPr/>
        </p:nvSpPr>
        <p:spPr>
          <a:xfrm>
            <a:off x="0" y="2869883"/>
            <a:ext cx="9074150" cy="1117600"/>
          </a:xfrm>
          <a:prstGeom prst="rect">
            <a:avLst/>
          </a:prstGeom>
          <a:noFill/>
          <a:ln w="9525">
            <a:noFill/>
          </a:ln>
        </p:spPr>
        <p:txBody>
          <a:bodyPr wrap="none" anchor="ctr">
            <a:spAutoFit/>
          </a:bodyPr>
          <a:p>
            <a:pPr lvl="0" fontAlgn="base">
              <a:lnSpc>
                <a:spcPct val="120000"/>
              </a:lnSpc>
            </a:pPr>
            <a:r>
              <a:rPr lang="en-US" altLang="zh-CN" sz="2800" b="1" strike="noStrike" noProof="1" dirty="0">
                <a:solidFill>
                  <a:srgbClr val="FF0000"/>
                </a:solidFill>
                <a:effectLst>
                  <a:outerShdw blurRad="38100" dist="38100" dir="2700000">
                    <a:srgbClr val="C0C0C0"/>
                  </a:outerShdw>
                </a:effectLst>
                <a:latin typeface="Times New Roman" panose="02020603050405020304" pitchFamily="2" charset="0"/>
                <a:ea typeface="华文新魏" pitchFamily="2" charset="-122"/>
                <a:cs typeface="+mn-ea"/>
              </a:rPr>
              <a:t>        </a:t>
            </a:r>
            <a:r>
              <a:rPr lang="zh-CN" altLang="en-US" sz="2800" b="1" strike="noStrike" noProof="1" dirty="0">
                <a:solidFill>
                  <a:srgbClr val="FF0000"/>
                </a:solidFill>
                <a:effectLst>
                  <a:outerShdw blurRad="38100" dist="38100" dir="2700000">
                    <a:srgbClr val="C0C0C0"/>
                  </a:outerShdw>
                </a:effectLst>
                <a:latin typeface="Times New Roman" panose="02020603050405020304" pitchFamily="2" charset="0"/>
                <a:ea typeface="华文新魏" pitchFamily="2" charset="-122"/>
                <a:cs typeface="+mn-ea"/>
              </a:rPr>
              <a:t>义和团运动打乱了帝国主义的侵华步伐，引起了他们</a:t>
            </a:r>
            <a:endParaRPr lang="zh-CN" altLang="en-US" sz="2800" b="1" strike="noStrike" noProof="1" dirty="0">
              <a:solidFill>
                <a:srgbClr val="FF0000"/>
              </a:solidFill>
              <a:effectLst>
                <a:outerShdw blurRad="38100" dist="38100" dir="2700000">
                  <a:srgbClr val="C0C0C0"/>
                </a:outerShdw>
              </a:effectLst>
              <a:latin typeface="Times New Roman" panose="02020603050405020304" pitchFamily="2" charset="0"/>
              <a:ea typeface="华文新魏" pitchFamily="2" charset="-122"/>
            </a:endParaRPr>
          </a:p>
          <a:p>
            <a:pPr lvl="0" fontAlgn="base">
              <a:lnSpc>
                <a:spcPct val="120000"/>
              </a:lnSpc>
            </a:pPr>
            <a:r>
              <a:rPr lang="zh-CN" altLang="en-US" sz="2800" b="1" strike="noStrike" noProof="1" dirty="0">
                <a:solidFill>
                  <a:srgbClr val="FF0000"/>
                </a:solidFill>
                <a:effectLst>
                  <a:outerShdw blurRad="38100" dist="38100" dir="2700000">
                    <a:srgbClr val="C0C0C0"/>
                  </a:outerShdw>
                </a:effectLst>
                <a:latin typeface="Times New Roman" panose="02020603050405020304" pitchFamily="2" charset="0"/>
                <a:ea typeface="华文新魏" pitchFamily="2" charset="-122"/>
                <a:cs typeface="+mn-ea"/>
              </a:rPr>
              <a:t>的恐慌。</a:t>
            </a:r>
            <a:endParaRPr lang="zh-CN" altLang="en-US" sz="2800" b="1" strike="noStrike" noProof="1" dirty="0">
              <a:solidFill>
                <a:srgbClr val="FF0000"/>
              </a:solidFill>
              <a:effectLst>
                <a:outerShdw blurRad="38100" dist="38100" dir="2700000">
                  <a:srgbClr val="C0C0C0"/>
                </a:outerShdw>
              </a:effectLst>
              <a:latin typeface="Times New Roman" panose="02020603050405020304" pitchFamily="2" charset="0"/>
              <a:ea typeface="华文新魏"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dissolve">
                                      <p:cBhvr>
                                        <p:cTn id="7" dur="500"/>
                                        <p:tgtEl>
                                          <p:spTgt spid="604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422"/>
                                        </p:tgtEl>
                                        <p:attrNameLst>
                                          <p:attrName>style.visibility</p:attrName>
                                        </p:attrNameLst>
                                      </p:cBhvr>
                                      <p:to>
                                        <p:strVal val="visible"/>
                                      </p:to>
                                    </p:set>
                                    <p:animEffect transition="in" filter="blinds(horizontal)">
                                      <p:cBhvr>
                                        <p:cTn id="12" dur="500"/>
                                        <p:tgtEl>
                                          <p:spTgt spid="604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0421">
                                            <p:txEl>
                                              <p:charRg st="0" end="14"/>
                                            </p:txEl>
                                          </p:spTgt>
                                        </p:tgtEl>
                                        <p:attrNameLst>
                                          <p:attrName>style.visibility</p:attrName>
                                        </p:attrNameLst>
                                      </p:cBhvr>
                                      <p:to>
                                        <p:strVal val="visible"/>
                                      </p:to>
                                    </p:set>
                                    <p:animEffect transition="in" filter="blinds(horizontal)">
                                      <p:cBhvr>
                                        <p:cTn id="17" dur="500"/>
                                        <p:tgtEl>
                                          <p:spTgt spid="60421">
                                            <p:txEl>
                                              <p:charRg st="0" end="1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0423"/>
                                        </p:tgtEl>
                                        <p:attrNameLst>
                                          <p:attrName>style.visibility</p:attrName>
                                        </p:attrNameLst>
                                      </p:cBhvr>
                                      <p:to>
                                        <p:strVal val="visible"/>
                                      </p:to>
                                    </p:set>
                                    <p:animEffect transition="in" filter="blinds(horizontal)">
                                      <p:cBhvr>
                                        <p:cTn id="22" dur="500"/>
                                        <p:tgtEl>
                                          <p:spTgt spid="604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0420"/>
                                        </p:tgtEl>
                                        <p:attrNameLst>
                                          <p:attrName>style.visibility</p:attrName>
                                        </p:attrNameLst>
                                      </p:cBhvr>
                                      <p:to>
                                        <p:strVal val="visible"/>
                                      </p:to>
                                    </p:set>
                                    <p:animEffect transition="in" filter="dissolve">
                                      <p:cBhvr>
                                        <p:cTn id="27"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20" grpId="0"/>
      <p:bldP spid="60422" grpId="0"/>
      <p:bldP spid="6042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7585" name="图片 141314" descr="004"/>
          <p:cNvPicPr>
            <a:picLocks noChangeAspect="1"/>
          </p:cNvPicPr>
          <p:nvPr/>
        </p:nvPicPr>
        <p:blipFill>
          <a:blip r:embed="rId1"/>
          <a:stretch>
            <a:fillRect/>
          </a:stretch>
        </p:blipFill>
        <p:spPr>
          <a:xfrm>
            <a:off x="30163" y="-311150"/>
            <a:ext cx="4471987" cy="4043363"/>
          </a:xfrm>
          <a:prstGeom prst="rect">
            <a:avLst/>
          </a:prstGeom>
          <a:noFill/>
          <a:ln w="9525">
            <a:noFill/>
          </a:ln>
        </p:spPr>
      </p:pic>
      <p:sp>
        <p:nvSpPr>
          <p:cNvPr id="46083" name="文本框 46082"/>
          <p:cNvSpPr txBox="1"/>
          <p:nvPr/>
        </p:nvSpPr>
        <p:spPr>
          <a:xfrm>
            <a:off x="30163" y="6188075"/>
            <a:ext cx="7775575" cy="457200"/>
          </a:xfrm>
          <a:prstGeom prst="rect">
            <a:avLst/>
          </a:prstGeom>
          <a:noFill/>
          <a:ln w="9525">
            <a:noFill/>
          </a:ln>
        </p:spPr>
        <p:txBody>
          <a:bodyPr lIns="91434" tIns="45717" rIns="91434" bIns="45717" anchor="t">
            <a:spAutoFit/>
          </a:bodyPr>
          <a:p>
            <a:pPr lvl="0" indent="0">
              <a:spcBef>
                <a:spcPct val="50000"/>
              </a:spcBef>
            </a:pPr>
            <a:r>
              <a:rPr lang="zh-CN" altLang="en-US" sz="2400" b="1">
                <a:solidFill>
                  <a:srgbClr val="0000FF"/>
                </a:solidFill>
                <a:latin typeface="Arial" panose="020B0604020202020204" pitchFamily="34" charset="0"/>
                <a:ea typeface="宋体" panose="02010600030101010101" pitchFamily="2" charset="-122"/>
              </a:rPr>
              <a:t>八国联军中的“奥”指的是哪个国家？</a:t>
            </a:r>
            <a:endParaRPr lang="zh-CN" altLang="en-US" sz="2400" b="1">
              <a:solidFill>
                <a:srgbClr val="0000FF"/>
              </a:solidFill>
              <a:latin typeface="Arial" panose="020B0604020202020204" pitchFamily="34" charset="0"/>
              <a:ea typeface="宋体" panose="02010600030101010101" pitchFamily="2" charset="-122"/>
            </a:endParaRPr>
          </a:p>
        </p:txBody>
      </p:sp>
      <p:sp>
        <p:nvSpPr>
          <p:cNvPr id="46084" name="文本框 46083"/>
          <p:cNvSpPr txBox="1"/>
          <p:nvPr/>
        </p:nvSpPr>
        <p:spPr>
          <a:xfrm>
            <a:off x="5133975" y="6345238"/>
            <a:ext cx="4079875" cy="455612"/>
          </a:xfrm>
          <a:prstGeom prst="rect">
            <a:avLst/>
          </a:prstGeom>
          <a:noFill/>
          <a:ln w="9525">
            <a:noFill/>
          </a:ln>
        </p:spPr>
        <p:txBody>
          <a:bodyPr wrap="square" lIns="91434" tIns="45717" rIns="91434" bIns="45717" anchor="t">
            <a:spAutoFit/>
          </a:bodyPr>
          <a:p>
            <a:pPr lvl="0" indent="0">
              <a:spcBef>
                <a:spcPct val="50000"/>
              </a:spcBef>
            </a:pPr>
            <a:r>
              <a:rPr lang="zh-CN" altLang="en-US" sz="2400" b="1">
                <a:latin typeface="黑体" panose="02010609060101010101" pitchFamily="2" charset="-122"/>
                <a:ea typeface="黑体" panose="02010609060101010101" pitchFamily="2" charset="-122"/>
              </a:rPr>
              <a:t>奥匈帝国（</a:t>
            </a:r>
            <a:r>
              <a:rPr lang="en-US" altLang="zh-CN" sz="2400" b="1">
                <a:latin typeface="黑体" panose="02010609060101010101" pitchFamily="2" charset="-122"/>
                <a:ea typeface="黑体" panose="02010609060101010101" pitchFamily="2" charset="-122"/>
              </a:rPr>
              <a:t>1867</a:t>
            </a:r>
            <a:r>
              <a:rPr lang="zh-CN" altLang="en-US" sz="2400" b="1">
                <a:latin typeface="黑体" panose="02010609060101010101" pitchFamily="2" charset="-122"/>
                <a:ea typeface="黑体" panose="02010609060101010101" pitchFamily="2" charset="-122"/>
              </a:rPr>
              <a:t>年至</a:t>
            </a:r>
            <a:r>
              <a:rPr lang="en-US" altLang="zh-CN" sz="2400" b="1">
                <a:latin typeface="黑体" panose="02010609060101010101" pitchFamily="2" charset="-122"/>
                <a:ea typeface="黑体" panose="02010609060101010101" pitchFamily="2" charset="-122"/>
              </a:rPr>
              <a:t>1918</a:t>
            </a:r>
            <a:r>
              <a:rPr lang="zh-CN" altLang="en-US" sz="2400" b="1">
                <a:latin typeface="黑体" panose="02010609060101010101" pitchFamily="2" charset="-122"/>
                <a:ea typeface="黑体" panose="02010609060101010101" pitchFamily="2" charset="-122"/>
              </a:rPr>
              <a:t>年）</a:t>
            </a:r>
            <a:endParaRPr lang="zh-CN" altLang="en-US" sz="2400" b="1">
              <a:latin typeface="黑体" panose="02010609060101010101" pitchFamily="2" charset="-122"/>
              <a:ea typeface="黑体" panose="02010609060101010101" pitchFamily="2" charset="-122"/>
            </a:endParaRPr>
          </a:p>
        </p:txBody>
      </p:sp>
      <p:sp>
        <p:nvSpPr>
          <p:cNvPr id="67588" name="文本框 141315"/>
          <p:cNvSpPr txBox="1"/>
          <p:nvPr/>
        </p:nvSpPr>
        <p:spPr>
          <a:xfrm>
            <a:off x="4838700" y="903288"/>
            <a:ext cx="3616325" cy="1189037"/>
          </a:xfrm>
          <a:prstGeom prst="rect">
            <a:avLst/>
          </a:prstGeom>
          <a:solidFill>
            <a:srgbClr val="FFFFFF"/>
          </a:solidFill>
          <a:ln w="9525">
            <a:noFill/>
          </a:ln>
        </p:spPr>
        <p:txBody>
          <a:bodyPr wrap="square" anchor="t">
            <a:spAutoFit/>
          </a:bodyPr>
          <a:p>
            <a:pPr lvl="0" indent="0">
              <a:spcBef>
                <a:spcPct val="50000"/>
              </a:spcBef>
            </a:pPr>
            <a:r>
              <a:rPr lang="en-US" altLang="zh-CN" sz="3600" b="1" dirty="0">
                <a:solidFill>
                  <a:srgbClr val="000000"/>
                </a:solidFill>
                <a:latin typeface="Arial" panose="020B0604020202020204" pitchFamily="34" charset="0"/>
                <a:ea typeface="宋体" panose="02010600030101010101" pitchFamily="2" charset="-122"/>
              </a:rPr>
              <a:t>《</a:t>
            </a:r>
            <a:r>
              <a:rPr lang="zh-CN" altLang="en-US" sz="3600" b="1" dirty="0">
                <a:solidFill>
                  <a:srgbClr val="000000"/>
                </a:solidFill>
                <a:latin typeface="Arial" panose="020B0604020202020204" pitchFamily="34" charset="0"/>
                <a:ea typeface="宋体" panose="02010600030101010101" pitchFamily="2" charset="-122"/>
              </a:rPr>
              <a:t>辛丑条约</a:t>
            </a:r>
            <a:r>
              <a:rPr lang="en-US" altLang="zh-CN" sz="3600" b="1" dirty="0">
                <a:solidFill>
                  <a:srgbClr val="000000"/>
                </a:solidFill>
                <a:latin typeface="Arial" panose="020B0604020202020204" pitchFamily="34" charset="0"/>
                <a:ea typeface="宋体" panose="02010600030101010101" pitchFamily="2" charset="-122"/>
              </a:rPr>
              <a:t>》</a:t>
            </a:r>
            <a:r>
              <a:rPr lang="zh-CN" altLang="en-US" sz="3600" b="1" dirty="0">
                <a:solidFill>
                  <a:srgbClr val="000000"/>
                </a:solidFill>
                <a:latin typeface="Arial" panose="020B0604020202020204" pitchFamily="34" charset="0"/>
                <a:ea typeface="宋体" panose="02010600030101010101" pitchFamily="2" charset="-122"/>
              </a:rPr>
              <a:t>的签定现场</a:t>
            </a:r>
            <a:endParaRPr lang="zh-CN" altLang="en-US" sz="3600" b="1" dirty="0">
              <a:solidFill>
                <a:srgbClr val="000000"/>
              </a:solidFill>
              <a:latin typeface="Arial" panose="020B0604020202020204" pitchFamily="34" charset="0"/>
              <a:ea typeface="宋体" panose="02010600030101010101" pitchFamily="2" charset="-122"/>
            </a:endParaRPr>
          </a:p>
        </p:txBody>
      </p:sp>
      <p:sp>
        <p:nvSpPr>
          <p:cNvPr id="67589" name="文本占位符 46081"/>
          <p:cNvSpPr>
            <a:spLocks noGrp="1"/>
          </p:cNvSpPr>
          <p:nvPr>
            <p:ph idx="1"/>
          </p:nvPr>
        </p:nvSpPr>
        <p:spPr>
          <a:xfrm>
            <a:off x="1462088" y="3162300"/>
            <a:ext cx="6656387" cy="2919413"/>
          </a:xfrm>
          <a:solidFill>
            <a:schemeClr val="bg1"/>
          </a:solidFill>
          <a:ln>
            <a:solidFill>
              <a:srgbClr val="800080"/>
            </a:solidFill>
            <a:miter/>
          </a:ln>
        </p:spPr>
        <p:txBody>
          <a:bodyPr lIns="91428" tIns="45714" rIns="91428" bIns="45714" anchor="t"/>
          <a:p>
            <a:pPr>
              <a:buNone/>
            </a:pPr>
            <a:r>
              <a:rPr lang="en-US" altLang="zh-CN" sz="2800" b="1">
                <a:latin typeface="文鼎荆棘体" pitchFamily="1" charset="-122"/>
                <a:ea typeface="文鼎荆棘体" pitchFamily="1" charset="-122"/>
              </a:rPr>
              <a:t>1900</a:t>
            </a:r>
            <a:r>
              <a:rPr lang="zh-CN" altLang="en-US" sz="2800" b="1">
                <a:latin typeface="文鼎荆棘体" pitchFamily="1" charset="-122"/>
                <a:ea typeface="文鼎荆棘体" pitchFamily="1" charset="-122"/>
              </a:rPr>
              <a:t>年，  </a:t>
            </a:r>
            <a:r>
              <a:rPr lang="zh-CN" altLang="en-US" sz="2800" b="1">
                <a:latin typeface="黑体" panose="02010609060101010101" pitchFamily="2" charset="-122"/>
                <a:ea typeface="黑体" panose="02010609060101010101" pitchFamily="2" charset="-122"/>
              </a:rPr>
              <a:t>俄、   德、   法、   美、</a:t>
            </a:r>
            <a:endParaRPr lang="zh-CN" altLang="en-US" sz="2800" b="1">
              <a:latin typeface="黑体" panose="02010609060101010101" pitchFamily="2" charset="-122"/>
              <a:ea typeface="黑体" panose="02010609060101010101" pitchFamily="2" charset="-122"/>
            </a:endParaRPr>
          </a:p>
          <a:p>
            <a:pPr>
              <a:buNone/>
            </a:pPr>
            <a:r>
              <a:rPr lang="zh-CN" altLang="en-US" sz="2800">
                <a:solidFill>
                  <a:srgbClr val="9900CC"/>
                </a:solidFill>
                <a:latin typeface="经典中圆简" pitchFamily="1" charset="-122"/>
                <a:ea typeface="经典中圆简" pitchFamily="1" charset="-122"/>
              </a:rPr>
              <a:t>	</a:t>
            </a:r>
            <a:r>
              <a:rPr lang="zh-CN" altLang="en-US" sz="2800" b="1">
                <a:solidFill>
                  <a:srgbClr val="FF0000"/>
                </a:solidFill>
                <a:latin typeface="华文中宋" pitchFamily="2" charset="-122"/>
                <a:ea typeface="华文中宋" pitchFamily="2" charset="-122"/>
              </a:rPr>
              <a:t>（谐音： 饿    的     话     每</a:t>
            </a:r>
            <a:endParaRPr lang="zh-CN" altLang="en-US" sz="2800" b="1">
              <a:solidFill>
                <a:srgbClr val="FF0000"/>
              </a:solidFill>
              <a:latin typeface="华文中宋" pitchFamily="2" charset="-122"/>
              <a:ea typeface="华文中宋" pitchFamily="2" charset="-122"/>
            </a:endParaRPr>
          </a:p>
          <a:p>
            <a:pPr>
              <a:buNone/>
            </a:pPr>
            <a:r>
              <a:rPr lang="zh-CN" altLang="en-US" sz="2800" b="1">
                <a:latin typeface="黑体" panose="02010609060101010101" pitchFamily="2" charset="-122"/>
                <a:ea typeface="黑体" panose="02010609060101010101" pitchFamily="2" charset="-122"/>
              </a:rPr>
              <a:t>日、奥、意、英</a:t>
            </a:r>
            <a:r>
              <a:rPr lang="zh-CN" altLang="en-US" sz="2800" b="1">
                <a:latin typeface="文鼎荆棘体" pitchFamily="1" charset="-122"/>
                <a:ea typeface="文鼎荆棘体" pitchFamily="1" charset="-122"/>
              </a:rPr>
              <a:t>，以义和团</a:t>
            </a:r>
            <a:endParaRPr lang="zh-CN" altLang="en-US" sz="2800" b="1">
              <a:latin typeface="文鼎荆棘体" pitchFamily="1" charset="-122"/>
              <a:ea typeface="文鼎荆棘体" pitchFamily="1" charset="-122"/>
            </a:endParaRPr>
          </a:p>
          <a:p>
            <a:pPr>
              <a:buNone/>
            </a:pPr>
            <a:r>
              <a:rPr lang="zh-CN" altLang="en-US" sz="2800" b="1">
                <a:solidFill>
                  <a:srgbClr val="FF0000"/>
                </a:solidFill>
                <a:latin typeface="华文中宋" pitchFamily="2" charset="-122"/>
                <a:ea typeface="华文中宋" pitchFamily="2" charset="-122"/>
              </a:rPr>
              <a:t>日  熬  一  鹰）</a:t>
            </a:r>
            <a:endParaRPr lang="zh-CN" altLang="en-US" sz="2800" b="1">
              <a:solidFill>
                <a:srgbClr val="FF0000"/>
              </a:solidFill>
              <a:latin typeface="华文中宋" pitchFamily="2" charset="-122"/>
              <a:ea typeface="华文中宋" pitchFamily="2" charset="-122"/>
            </a:endParaRPr>
          </a:p>
          <a:p>
            <a:pPr>
              <a:buNone/>
            </a:pPr>
            <a:r>
              <a:rPr lang="zh-CN" altLang="en-US" sz="2800" b="1">
                <a:latin typeface="文鼎荆棘体" pitchFamily="1" charset="-122"/>
                <a:ea typeface="文鼎荆棘体" pitchFamily="1" charset="-122"/>
              </a:rPr>
              <a:t>运动损害他们的在华利益为由，开始了又一次侵华战争。</a:t>
            </a:r>
            <a:endParaRPr lang="zh-CN" altLang="en-US" sz="2800" b="1">
              <a:latin typeface="文鼎荆棘体" pitchFamily="1" charset="-122"/>
              <a:ea typeface="文鼎荆棘体" pitchFamily="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6083">
                                            <p:txEl>
                                              <p:charRg st="0" end="18"/>
                                            </p:txEl>
                                          </p:spTgt>
                                        </p:tgtEl>
                                        <p:attrNameLst>
                                          <p:attrName>style.visibility</p:attrName>
                                        </p:attrNameLst>
                                      </p:cBhvr>
                                      <p:to>
                                        <p:strVal val="visible"/>
                                      </p:to>
                                    </p:set>
                                    <p:anim calcmode="lin" valueType="num">
                                      <p:cBhvr>
                                        <p:cTn id="7" dur="500" fill="hold"/>
                                        <p:tgtEl>
                                          <p:spTgt spid="46083">
                                            <p:txEl>
                                              <p:charRg st="0" end="18"/>
                                            </p:txEl>
                                          </p:spTgt>
                                        </p:tgtEl>
                                        <p:attrNameLst>
                                          <p:attrName>ppt_w</p:attrName>
                                        </p:attrNameLst>
                                      </p:cBhvr>
                                      <p:tavLst>
                                        <p:tav tm="0">
                                          <p:val>
                                            <p:fltVal val="0.000000"/>
                                          </p:val>
                                        </p:tav>
                                        <p:tav tm="100000">
                                          <p:val>
                                            <p:strVal val="#ppt_w"/>
                                          </p:val>
                                        </p:tav>
                                      </p:tavLst>
                                    </p:anim>
                                    <p:anim calcmode="lin" valueType="num">
                                      <p:cBhvr>
                                        <p:cTn id="8" dur="500" fill="hold"/>
                                        <p:tgtEl>
                                          <p:spTgt spid="46083">
                                            <p:txEl>
                                              <p:charRg st="0" end="18"/>
                                            </p:txEl>
                                          </p:spTgt>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6084"/>
                                        </p:tgtEl>
                                        <p:attrNameLst>
                                          <p:attrName>style.visibility</p:attrName>
                                        </p:attrNameLst>
                                      </p:cBhvr>
                                      <p:to>
                                        <p:strVal val="visible"/>
                                      </p:to>
                                    </p:set>
                                    <p:anim calcmode="lin" valueType="num">
                                      <p:cBhvr>
                                        <p:cTn id="13" dur="500" fill="hold"/>
                                        <p:tgtEl>
                                          <p:spTgt spid="46084"/>
                                        </p:tgtEl>
                                        <p:attrNameLst>
                                          <p:attrName>ppt_w</p:attrName>
                                        </p:attrNameLst>
                                      </p:cBhvr>
                                      <p:tavLst>
                                        <p:tav tm="0">
                                          <p:val>
                                            <p:fltVal val="0.000000"/>
                                          </p:val>
                                        </p:tav>
                                        <p:tav tm="100000">
                                          <p:val>
                                            <p:strVal val="#ppt_w"/>
                                          </p:val>
                                        </p:tav>
                                      </p:tavLst>
                                    </p:anim>
                                    <p:anim calcmode="lin" valueType="num">
                                      <p:cBhvr>
                                        <p:cTn id="14" dur="500" fill="hold"/>
                                        <p:tgtEl>
                                          <p:spTgt spid="46084"/>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6145"/>
          <p:cNvSpPr>
            <a:spLocks noGrp="1"/>
          </p:cNvSpPr>
          <p:nvPr>
            <p:ph type="title"/>
          </p:nvPr>
        </p:nvSpPr>
        <p:spPr>
          <a:xfrm>
            <a:off x="250825" y="3573463"/>
            <a:ext cx="5246688" cy="1143000"/>
          </a:xfrm>
        </p:spPr>
        <p:txBody>
          <a:bodyPr lIns="91428" tIns="45714" rIns="91428" bIns="45714" anchor="ctr"/>
          <a:p>
            <a:pPr lvl="0" algn="l" fontAlgn="base"/>
            <a:r>
              <a:rPr lang="en-US" altLang="zh-CN" sz="3200" b="1" strike="noStrike" noProof="1">
                <a:solidFill>
                  <a:srgbClr val="0000FF"/>
                </a:solidFill>
                <a:effectLst>
                  <a:outerShdw blurRad="38100" dist="38100" dir="2700000">
                    <a:srgbClr val="C0C0C0"/>
                  </a:outerShdw>
                </a:effectLst>
                <a:latin typeface="希望粗隶" pitchFamily="1" charset="-122"/>
                <a:ea typeface="希望粗隶" pitchFamily="1" charset="-122"/>
              </a:rPr>
              <a:t> 4</a:t>
            </a:r>
            <a:r>
              <a:rPr lang="zh-CN" altLang="en-US" sz="3200" b="1" strike="noStrike" noProof="1">
                <a:solidFill>
                  <a:srgbClr val="0000FF"/>
                </a:solidFill>
                <a:effectLst>
                  <a:outerShdw blurRad="38100" dist="38100" dir="2700000">
                    <a:srgbClr val="C0C0C0"/>
                  </a:outerShdw>
                </a:effectLst>
                <a:latin typeface="希望粗隶" pitchFamily="1" charset="-122"/>
                <a:ea typeface="希望粗隶" pitchFamily="1" charset="-122"/>
              </a:rPr>
              <a:t>、两个时期</a:t>
            </a:r>
            <a:endParaRPr lang="zh-CN" altLang="en-US" sz="3200" b="1" strike="noStrike" noProof="1">
              <a:solidFill>
                <a:srgbClr val="0000FF"/>
              </a:solidFill>
              <a:effectLst>
                <a:outerShdw blurRad="38100" dist="38100" dir="2700000">
                  <a:srgbClr val="C0C0C0"/>
                </a:outerShdw>
              </a:effectLst>
              <a:latin typeface="希望粗隶" pitchFamily="1" charset="-122"/>
              <a:ea typeface="希望粗隶" pitchFamily="1" charset="-122"/>
            </a:endParaRPr>
          </a:p>
        </p:txBody>
      </p:sp>
      <p:grpSp>
        <p:nvGrpSpPr>
          <p:cNvPr id="6147" name="组合 6146"/>
          <p:cNvGrpSpPr/>
          <p:nvPr/>
        </p:nvGrpSpPr>
        <p:grpSpPr>
          <a:xfrm>
            <a:off x="0" y="4652963"/>
            <a:ext cx="9144000" cy="1584325"/>
            <a:chOff x="0" y="0"/>
            <a:chExt cx="5760" cy="998"/>
          </a:xfrm>
        </p:grpSpPr>
        <p:sp>
          <p:nvSpPr>
            <p:cNvPr id="31747" name="Line 13"/>
            <p:cNvSpPr/>
            <p:nvPr/>
          </p:nvSpPr>
          <p:spPr>
            <a:xfrm flipV="1">
              <a:off x="0" y="643"/>
              <a:ext cx="5760" cy="48"/>
            </a:xfrm>
            <a:prstGeom prst="line">
              <a:avLst/>
            </a:prstGeom>
            <a:ln w="9525" cap="flat" cmpd="sng">
              <a:solidFill>
                <a:schemeClr val="tx1"/>
              </a:solidFill>
              <a:prstDash val="solid"/>
              <a:round/>
              <a:headEnd type="none" w="med" len="med"/>
              <a:tailEnd type="triangle" w="med" len="med"/>
            </a:ln>
          </p:spPr>
        </p:sp>
        <p:sp>
          <p:nvSpPr>
            <p:cNvPr id="31748" name="Line 14"/>
            <p:cNvSpPr/>
            <p:nvPr/>
          </p:nvSpPr>
          <p:spPr>
            <a:xfrm>
              <a:off x="4014" y="272"/>
              <a:ext cx="0" cy="499"/>
            </a:xfrm>
            <a:prstGeom prst="line">
              <a:avLst/>
            </a:prstGeom>
            <a:ln w="9525" cap="flat" cmpd="sng">
              <a:solidFill>
                <a:schemeClr val="tx1"/>
              </a:solidFill>
              <a:prstDash val="solid"/>
              <a:round/>
              <a:headEnd type="none" w="med" len="med"/>
              <a:tailEnd type="none" w="med" len="med"/>
            </a:ln>
          </p:spPr>
        </p:sp>
        <p:sp>
          <p:nvSpPr>
            <p:cNvPr id="31749" name="Text Box 15"/>
            <p:cNvSpPr txBox="1"/>
            <p:nvPr/>
          </p:nvSpPr>
          <p:spPr>
            <a:xfrm>
              <a:off x="3243" y="0"/>
              <a:ext cx="1433" cy="288"/>
            </a:xfrm>
            <a:prstGeom prst="rect">
              <a:avLst/>
            </a:prstGeom>
            <a:noFill/>
            <a:ln w="9525">
              <a:noFill/>
            </a:ln>
          </p:spPr>
          <p:txBody>
            <a:bodyPr lIns="91428" tIns="45714" rIns="91428" bIns="45714" anchor="t">
              <a:spAutoFit/>
            </a:bodyPr>
            <a:p>
              <a:pPr lvl="0" indent="0">
                <a:spcBef>
                  <a:spcPct val="50000"/>
                </a:spcBef>
              </a:pPr>
              <a:r>
                <a:rPr lang="en-US" altLang="zh-CN" sz="2400" b="1">
                  <a:latin typeface="Times New Roman" panose="02020603050405020304" pitchFamily="2" charset="0"/>
                  <a:ea typeface="宋体" panose="02010600030101010101" pitchFamily="2" charset="-122"/>
                </a:rPr>
                <a:t>1919</a:t>
              </a:r>
              <a:r>
                <a:rPr lang="zh-CN" altLang="en-US" sz="2400" b="1">
                  <a:latin typeface="Times New Roman" panose="02020603050405020304" pitchFamily="2" charset="0"/>
                  <a:ea typeface="宋体" panose="02010600030101010101" pitchFamily="2" charset="-122"/>
                </a:rPr>
                <a:t>五四运动</a:t>
              </a:r>
              <a:endParaRPr lang="zh-CN" altLang="en-US" sz="2400" b="1">
                <a:latin typeface="Times New Roman" panose="02020603050405020304" pitchFamily="2" charset="0"/>
                <a:ea typeface="宋体" panose="02010600030101010101" pitchFamily="2" charset="-122"/>
              </a:endParaRPr>
            </a:p>
          </p:txBody>
        </p:sp>
        <p:sp>
          <p:nvSpPr>
            <p:cNvPr id="31750" name="Line 16"/>
            <p:cNvSpPr/>
            <p:nvPr/>
          </p:nvSpPr>
          <p:spPr>
            <a:xfrm>
              <a:off x="288" y="259"/>
              <a:ext cx="7" cy="558"/>
            </a:xfrm>
            <a:prstGeom prst="line">
              <a:avLst/>
            </a:prstGeom>
            <a:ln w="9525" cap="flat" cmpd="sng">
              <a:solidFill>
                <a:schemeClr val="tx1"/>
              </a:solidFill>
              <a:prstDash val="solid"/>
              <a:round/>
              <a:headEnd type="none" w="med" len="med"/>
              <a:tailEnd type="none" w="med" len="med"/>
            </a:ln>
          </p:spPr>
        </p:sp>
        <p:sp>
          <p:nvSpPr>
            <p:cNvPr id="31751" name="Line 17"/>
            <p:cNvSpPr/>
            <p:nvPr/>
          </p:nvSpPr>
          <p:spPr>
            <a:xfrm>
              <a:off x="5556" y="272"/>
              <a:ext cx="0" cy="545"/>
            </a:xfrm>
            <a:prstGeom prst="line">
              <a:avLst/>
            </a:prstGeom>
            <a:ln w="9525" cap="flat" cmpd="sng">
              <a:solidFill>
                <a:schemeClr val="tx1"/>
              </a:solidFill>
              <a:prstDash val="solid"/>
              <a:round/>
              <a:headEnd type="none" w="med" len="med"/>
              <a:tailEnd type="none" w="med" len="med"/>
            </a:ln>
          </p:spPr>
        </p:sp>
        <p:sp>
          <p:nvSpPr>
            <p:cNvPr id="31752" name="Text Box 18"/>
            <p:cNvSpPr txBox="1"/>
            <p:nvPr/>
          </p:nvSpPr>
          <p:spPr>
            <a:xfrm>
              <a:off x="0" y="0"/>
              <a:ext cx="816" cy="288"/>
            </a:xfrm>
            <a:prstGeom prst="rect">
              <a:avLst/>
            </a:prstGeom>
            <a:noFill/>
            <a:ln w="9525">
              <a:noFill/>
            </a:ln>
          </p:spPr>
          <p:txBody>
            <a:bodyPr lIns="91428" tIns="45714" rIns="91428" bIns="45714" anchor="t">
              <a:spAutoFit/>
            </a:bodyPr>
            <a:p>
              <a:pPr lvl="0" indent="0">
                <a:spcBef>
                  <a:spcPct val="50000"/>
                </a:spcBef>
              </a:pPr>
              <a:r>
                <a:rPr lang="en-US" altLang="zh-CN" sz="2400" b="1">
                  <a:latin typeface="Times New Roman" panose="02020603050405020304" pitchFamily="2" charset="0"/>
                  <a:ea typeface="宋体" panose="02010600030101010101" pitchFamily="2" charset="-122"/>
                </a:rPr>
                <a:t>1840</a:t>
              </a:r>
              <a:endParaRPr lang="en-US" altLang="zh-CN" sz="2400" b="1">
                <a:latin typeface="Times New Roman" panose="02020603050405020304" pitchFamily="2" charset="0"/>
                <a:ea typeface="宋体" panose="02010600030101010101" pitchFamily="2" charset="-122"/>
              </a:endParaRPr>
            </a:p>
          </p:txBody>
        </p:sp>
        <p:sp>
          <p:nvSpPr>
            <p:cNvPr id="31753" name="Text Box 19"/>
            <p:cNvSpPr txBox="1"/>
            <p:nvPr/>
          </p:nvSpPr>
          <p:spPr>
            <a:xfrm>
              <a:off x="5196" y="0"/>
              <a:ext cx="564" cy="288"/>
            </a:xfrm>
            <a:prstGeom prst="rect">
              <a:avLst/>
            </a:prstGeom>
            <a:noFill/>
            <a:ln w="9525">
              <a:noFill/>
            </a:ln>
          </p:spPr>
          <p:txBody>
            <a:bodyPr lIns="91428" tIns="45714" rIns="91428" bIns="45714" anchor="t">
              <a:spAutoFit/>
            </a:bodyPr>
            <a:p>
              <a:pPr lvl="0" indent="0">
                <a:spcBef>
                  <a:spcPct val="50000"/>
                </a:spcBef>
              </a:pPr>
              <a:r>
                <a:rPr lang="en-US" altLang="zh-CN" sz="2400" b="1">
                  <a:latin typeface="Times New Roman" panose="02020603050405020304" pitchFamily="2" charset="0"/>
                  <a:ea typeface="宋体" panose="02010600030101010101" pitchFamily="2" charset="-122"/>
                </a:rPr>
                <a:t>1949 </a:t>
              </a:r>
              <a:endParaRPr lang="en-US" altLang="zh-CN" sz="2400" b="1">
                <a:latin typeface="Times New Roman" panose="02020603050405020304" pitchFamily="2" charset="0"/>
                <a:ea typeface="宋体" panose="02010600030101010101" pitchFamily="2" charset="-122"/>
              </a:endParaRPr>
            </a:p>
          </p:txBody>
        </p:sp>
        <p:sp>
          <p:nvSpPr>
            <p:cNvPr id="31754" name="Text Box 20"/>
            <p:cNvSpPr txBox="1"/>
            <p:nvPr/>
          </p:nvSpPr>
          <p:spPr>
            <a:xfrm>
              <a:off x="1746" y="45"/>
              <a:ext cx="1008" cy="288"/>
            </a:xfrm>
            <a:prstGeom prst="rect">
              <a:avLst/>
            </a:prstGeom>
            <a:noFill/>
            <a:ln w="9525">
              <a:noFill/>
            </a:ln>
          </p:spPr>
          <p:txBody>
            <a:bodyPr lIns="91428" tIns="45714" rIns="91428" bIns="45714" anchor="t">
              <a:spAutoFit/>
            </a:bodyPr>
            <a:p>
              <a:pPr lvl="0" indent="0">
                <a:spcBef>
                  <a:spcPct val="50000"/>
                </a:spcBef>
              </a:pPr>
              <a:r>
                <a:rPr lang="zh-CN" altLang="en-US" sz="2400" b="1">
                  <a:latin typeface="方正大黑简体" pitchFamily="2" charset="-122"/>
                  <a:ea typeface="方正大黑简体" pitchFamily="2" charset="-122"/>
                </a:rPr>
                <a:t>约</a:t>
              </a:r>
              <a:r>
                <a:rPr lang="en-US" altLang="zh-CN" sz="2400" b="1">
                  <a:latin typeface="方正大黑简体" pitchFamily="2" charset="-122"/>
                  <a:ea typeface="方正大黑简体" pitchFamily="2" charset="-122"/>
                </a:rPr>
                <a:t>80</a:t>
              </a:r>
              <a:r>
                <a:rPr lang="zh-CN" altLang="en-US" sz="2400" b="1">
                  <a:latin typeface="方正大黑简体" pitchFamily="2" charset="-122"/>
                  <a:ea typeface="方正大黑简体" pitchFamily="2" charset="-122"/>
                </a:rPr>
                <a:t>年</a:t>
              </a:r>
              <a:endParaRPr lang="zh-CN" altLang="en-US" sz="2400" b="1">
                <a:latin typeface="方正大黑简体" pitchFamily="2" charset="-122"/>
                <a:ea typeface="方正大黑简体" pitchFamily="2" charset="-122"/>
              </a:endParaRPr>
            </a:p>
          </p:txBody>
        </p:sp>
        <p:sp>
          <p:nvSpPr>
            <p:cNvPr id="31755" name="AutoShape 21"/>
            <p:cNvSpPr/>
            <p:nvPr/>
          </p:nvSpPr>
          <p:spPr>
            <a:xfrm rot="5359995">
              <a:off x="2042" y="-1300"/>
              <a:ext cx="186" cy="3600"/>
            </a:xfrm>
            <a:prstGeom prst="leftBrace">
              <a:avLst>
                <a:gd name="adj1" fmla="val 161200"/>
                <a:gd name="adj2" fmla="val 50000"/>
              </a:avLst>
            </a:prstGeom>
            <a:noFill/>
            <a:ln w="9525" cap="flat" cmpd="sng">
              <a:solidFill>
                <a:schemeClr val="tx1"/>
              </a:solidFill>
              <a:prstDash val="solid"/>
              <a:round/>
              <a:headEnd type="none" w="med" len="med"/>
              <a:tailEnd type="none" w="med" len="med"/>
            </a:ln>
          </p:spPr>
          <p:txBody>
            <a:bodyPr rot="10800000" vert="eaVert" wrap="none" lIns="91428" tIns="45714" rIns="91428" bIns="45714" anchor="ctr"/>
            <a:p>
              <a:pPr lvl="0" indent="0"/>
              <a:endParaRPr lang="zh-CN" altLang="en-US" dirty="0">
                <a:latin typeface="Arial" panose="020B0604020202020204" pitchFamily="34" charset="0"/>
                <a:ea typeface="宋体" panose="02010600030101010101" pitchFamily="2" charset="-122"/>
              </a:endParaRPr>
            </a:p>
          </p:txBody>
        </p:sp>
        <p:sp>
          <p:nvSpPr>
            <p:cNvPr id="31756" name="AutoShape 22"/>
            <p:cNvSpPr/>
            <p:nvPr/>
          </p:nvSpPr>
          <p:spPr>
            <a:xfrm rot="5383902">
              <a:off x="4704" y="-221"/>
              <a:ext cx="144" cy="1488"/>
            </a:xfrm>
            <a:prstGeom prst="leftBrace">
              <a:avLst>
                <a:gd name="adj1" fmla="val 86063"/>
                <a:gd name="adj2" fmla="val 50000"/>
              </a:avLst>
            </a:prstGeom>
            <a:noFill/>
            <a:ln w="9525" cap="flat" cmpd="sng">
              <a:solidFill>
                <a:schemeClr val="tx1"/>
              </a:solidFill>
              <a:prstDash val="solid"/>
              <a:round/>
              <a:headEnd type="none" w="med" len="med"/>
              <a:tailEnd type="none" w="med" len="med"/>
            </a:ln>
          </p:spPr>
          <p:txBody>
            <a:bodyPr rot="10800000" vert="eaVert" wrap="none" lIns="91428" tIns="45714" rIns="91428" bIns="45714" anchor="ctr"/>
            <a:p>
              <a:pPr lvl="0" indent="0"/>
              <a:endParaRPr lang="zh-CN" altLang="en-US" dirty="0">
                <a:latin typeface="Arial" panose="020B0604020202020204" pitchFamily="34" charset="0"/>
                <a:ea typeface="宋体" panose="02010600030101010101" pitchFamily="2" charset="-122"/>
              </a:endParaRPr>
            </a:p>
          </p:txBody>
        </p:sp>
        <p:sp>
          <p:nvSpPr>
            <p:cNvPr id="31757" name="Text Box 23"/>
            <p:cNvSpPr txBox="1"/>
            <p:nvPr/>
          </p:nvSpPr>
          <p:spPr>
            <a:xfrm>
              <a:off x="4377" y="136"/>
              <a:ext cx="825" cy="288"/>
            </a:xfrm>
            <a:prstGeom prst="rect">
              <a:avLst/>
            </a:prstGeom>
            <a:noFill/>
            <a:ln w="9525">
              <a:noFill/>
            </a:ln>
          </p:spPr>
          <p:txBody>
            <a:bodyPr lIns="91428" tIns="45714" rIns="91428" bIns="45714" anchor="t">
              <a:spAutoFit/>
            </a:bodyPr>
            <a:p>
              <a:pPr lvl="0" indent="0">
                <a:spcBef>
                  <a:spcPct val="50000"/>
                </a:spcBef>
              </a:pPr>
              <a:r>
                <a:rPr lang="zh-CN" altLang="en-US" sz="2400" b="1">
                  <a:latin typeface="方正大黑简体" pitchFamily="2" charset="-122"/>
                  <a:ea typeface="方正大黑简体" pitchFamily="2" charset="-122"/>
                </a:rPr>
                <a:t>约</a:t>
              </a:r>
              <a:r>
                <a:rPr lang="en-US" altLang="zh-CN" sz="2400" b="1">
                  <a:latin typeface="方正大黑简体" pitchFamily="2" charset="-122"/>
                  <a:ea typeface="方正大黑简体" pitchFamily="2" charset="-122"/>
                </a:rPr>
                <a:t>30</a:t>
              </a:r>
              <a:r>
                <a:rPr lang="zh-CN" altLang="en-US" sz="2400" b="1">
                  <a:latin typeface="方正大黑简体" pitchFamily="2" charset="-122"/>
                  <a:ea typeface="方正大黑简体" pitchFamily="2" charset="-122"/>
                </a:rPr>
                <a:t>年</a:t>
              </a:r>
              <a:endParaRPr lang="zh-CN" altLang="en-US" sz="2400" b="1">
                <a:latin typeface="方正大黑简体" pitchFamily="2" charset="-122"/>
                <a:ea typeface="方正大黑简体" pitchFamily="2" charset="-122"/>
              </a:endParaRPr>
            </a:p>
          </p:txBody>
        </p:sp>
        <p:sp>
          <p:nvSpPr>
            <p:cNvPr id="31758" name="AutoShape 24"/>
            <p:cNvSpPr/>
            <p:nvPr/>
          </p:nvSpPr>
          <p:spPr>
            <a:xfrm rot="10762835">
              <a:off x="611" y="770"/>
              <a:ext cx="2064" cy="227"/>
            </a:xfrm>
            <a:prstGeom prst="wedgeRoundRectCallout">
              <a:avLst>
                <a:gd name="adj1" fmla="val -32787"/>
                <a:gd name="adj2" fmla="val 146130"/>
                <a:gd name="adj3" fmla="val 16667"/>
              </a:avLst>
            </a:prstGeom>
            <a:solidFill>
              <a:srgbClr val="FFFF00"/>
            </a:solidFill>
            <a:ln w="9525" cap="flat" cmpd="sng">
              <a:solidFill>
                <a:schemeClr val="tx1"/>
              </a:solidFill>
              <a:prstDash val="solid"/>
              <a:miter/>
              <a:headEnd type="none" w="med" len="med"/>
              <a:tailEnd type="none" w="med" len="med"/>
            </a:ln>
          </p:spPr>
          <p:txBody>
            <a:bodyPr rot="10800000" wrap="none" lIns="91428" tIns="45714" rIns="91428" bIns="45714" anchor="ctr"/>
            <a:p>
              <a:pPr lvl="0" indent="0" algn="ctr"/>
              <a:r>
                <a:rPr lang="zh-CN" altLang="en-US" sz="2800" b="1">
                  <a:solidFill>
                    <a:srgbClr val="FF0000"/>
                  </a:solidFill>
                  <a:latin typeface="Times New Roman" panose="02020603050405020304" pitchFamily="2" charset="0"/>
                  <a:ea typeface="黑体" panose="02010609060101010101" pitchFamily="2" charset="-122"/>
                </a:rPr>
                <a:t>旧民主主义革命</a:t>
              </a:r>
              <a:endParaRPr lang="zh-CN" altLang="en-US" sz="2800" b="1">
                <a:solidFill>
                  <a:srgbClr val="FF0000"/>
                </a:solidFill>
                <a:latin typeface="Times New Roman" panose="02020603050405020304" pitchFamily="2" charset="0"/>
                <a:ea typeface="黑体" panose="02010609060101010101" pitchFamily="2" charset="-122"/>
              </a:endParaRPr>
            </a:p>
          </p:txBody>
        </p:sp>
        <p:sp>
          <p:nvSpPr>
            <p:cNvPr id="31759" name="AutoShape 25"/>
            <p:cNvSpPr/>
            <p:nvPr/>
          </p:nvSpPr>
          <p:spPr>
            <a:xfrm rot="10742709">
              <a:off x="3648" y="726"/>
              <a:ext cx="1770" cy="272"/>
            </a:xfrm>
            <a:prstGeom prst="wedgeRoundRectCallout">
              <a:avLst>
                <a:gd name="adj1" fmla="val -24282"/>
                <a:gd name="adj2" fmla="val 97403"/>
                <a:gd name="adj3" fmla="val 16667"/>
              </a:avLst>
            </a:prstGeom>
            <a:solidFill>
              <a:srgbClr val="FFFF00"/>
            </a:solidFill>
            <a:ln w="9525" cap="flat" cmpd="sng">
              <a:solidFill>
                <a:schemeClr val="tx1"/>
              </a:solidFill>
              <a:prstDash val="solid"/>
              <a:miter/>
              <a:headEnd type="none" w="med" len="med"/>
              <a:tailEnd type="none" w="med" len="med"/>
            </a:ln>
          </p:spPr>
          <p:txBody>
            <a:bodyPr rot="10800000" wrap="none" lIns="91428" tIns="45714" rIns="91428" bIns="45714" anchor="ctr"/>
            <a:p>
              <a:pPr lvl="0" indent="0" algn="ctr"/>
              <a:r>
                <a:rPr lang="zh-CN" altLang="en-US" sz="2800" b="1">
                  <a:solidFill>
                    <a:srgbClr val="FF0000"/>
                  </a:solidFill>
                  <a:latin typeface="Times New Roman" panose="02020603050405020304" pitchFamily="2" charset="0"/>
                  <a:ea typeface="黑体" panose="02010609060101010101" pitchFamily="2" charset="-122"/>
                </a:rPr>
                <a:t>新民主主义革命</a:t>
              </a:r>
              <a:endParaRPr lang="zh-CN" altLang="en-US" sz="2800" b="1">
                <a:solidFill>
                  <a:srgbClr val="FF0000"/>
                </a:solidFill>
                <a:latin typeface="Times New Roman" panose="02020603050405020304" pitchFamily="2" charset="0"/>
                <a:ea typeface="黑体" panose="02010609060101010101" pitchFamily="2" charset="-122"/>
              </a:endParaRPr>
            </a:p>
          </p:txBody>
        </p:sp>
      </p:grpSp>
      <p:sp>
        <p:nvSpPr>
          <p:cNvPr id="6161" name="矩形 6160"/>
          <p:cNvSpPr/>
          <p:nvPr/>
        </p:nvSpPr>
        <p:spPr>
          <a:xfrm>
            <a:off x="539750" y="0"/>
            <a:ext cx="7772400" cy="1143000"/>
          </a:xfrm>
          <a:prstGeom prst="rect">
            <a:avLst/>
          </a:prstGeom>
          <a:noFill/>
          <a:ln w="9525">
            <a:noFill/>
          </a:ln>
        </p:spPr>
        <p:txBody>
          <a:bodyPr lIns="91428" tIns="45714" rIns="91428" bIns="45714" anchor="ctr"/>
          <a:lstStyle>
            <a:lvl1pPr marL="0" lvl="0" indent="0" algn="ctr" defTabSz="91440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fontAlgn="base"/>
            <a:r>
              <a:rPr lang="en-US" altLang="zh-CN" sz="3200" b="1" strike="noStrike" noProof="1">
                <a:solidFill>
                  <a:srgbClr val="0000FF"/>
                </a:solidFill>
                <a:effectLst>
                  <a:outerShdw blurRad="38100" dist="38100" dir="2700000">
                    <a:srgbClr val="C0C0C0"/>
                  </a:outerShdw>
                </a:effectLst>
                <a:latin typeface="Arial" panose="020B0604020202020204" pitchFamily="34" charset="0"/>
                <a:ea typeface="希望粗隶" pitchFamily="1" charset="-122"/>
                <a:cs typeface="+mn-ea"/>
              </a:rPr>
              <a:t>2</a:t>
            </a:r>
            <a:r>
              <a:rPr lang="zh-CN" altLang="en-US" sz="3200" b="1" strike="noStrike" noProof="1">
                <a:solidFill>
                  <a:srgbClr val="0000FF"/>
                </a:solidFill>
                <a:effectLst>
                  <a:outerShdw blurRad="38100" dist="38100" dir="2700000">
                    <a:srgbClr val="C0C0C0"/>
                  </a:outerShdw>
                </a:effectLst>
                <a:latin typeface="Arial" panose="020B0604020202020204" pitchFamily="34" charset="0"/>
                <a:ea typeface="希望粗隶" pitchFamily="1" charset="-122"/>
                <a:cs typeface="+mn-ea"/>
              </a:rPr>
              <a:t>、两对矛盾</a:t>
            </a:r>
            <a:endParaRPr lang="zh-CN" altLang="en-US" sz="3200" b="1" strike="noStrike" noProof="1">
              <a:solidFill>
                <a:srgbClr val="0000FF"/>
              </a:solidFill>
              <a:effectLst>
                <a:outerShdw blurRad="38100" dist="38100" dir="2700000">
                  <a:srgbClr val="C0C0C0"/>
                </a:outerShdw>
              </a:effectLst>
              <a:ea typeface="希望粗隶" pitchFamily="1" charset="-122"/>
            </a:endParaRPr>
          </a:p>
        </p:txBody>
      </p:sp>
      <p:sp>
        <p:nvSpPr>
          <p:cNvPr id="6162" name="文本框 6161"/>
          <p:cNvSpPr txBox="1"/>
          <p:nvPr/>
        </p:nvSpPr>
        <p:spPr>
          <a:xfrm>
            <a:off x="539750" y="908050"/>
            <a:ext cx="8001000" cy="579438"/>
          </a:xfrm>
          <a:prstGeom prst="rect">
            <a:avLst/>
          </a:prstGeom>
          <a:noFill/>
          <a:ln w="9525">
            <a:noFill/>
          </a:ln>
        </p:spPr>
        <p:txBody>
          <a:bodyPr lIns="91428" tIns="45714" rIns="91428" bIns="45714">
            <a:spAutoFit/>
          </a:bodyPr>
          <a:p>
            <a:pPr lvl="0" fontAlgn="base">
              <a:spcBef>
                <a:spcPct val="50000"/>
              </a:spcBef>
            </a:pPr>
            <a:r>
              <a:rPr lang="zh-CN" altLang="en-US" sz="3200" b="1" strike="noStrike" noProof="1">
                <a:solidFill>
                  <a:srgbClr val="FF0000"/>
                </a:solidFill>
                <a:effectLst>
                  <a:outerShdw blurRad="38100" dist="38100" dir="2700000">
                    <a:srgbClr val="C0C0C0"/>
                  </a:outerShdw>
                </a:effectLst>
                <a:latin typeface="Times New Roman" panose="02020603050405020304" pitchFamily="2" charset="0"/>
                <a:ea typeface="希望魏碑" pitchFamily="1" charset="-122"/>
                <a:cs typeface="+mn-ea"/>
              </a:rPr>
              <a:t>外国资本主义同中华民族的矛盾</a:t>
            </a:r>
            <a:endParaRPr lang="zh-CN" altLang="en-US" sz="3200" b="1" strike="noStrike" noProof="1">
              <a:solidFill>
                <a:srgbClr val="FF0000"/>
              </a:solidFill>
              <a:effectLst>
                <a:outerShdw blurRad="38100" dist="38100" dir="2700000">
                  <a:srgbClr val="C0C0C0"/>
                </a:outerShdw>
              </a:effectLst>
              <a:latin typeface="Times New Roman" panose="02020603050405020304" pitchFamily="2" charset="0"/>
              <a:ea typeface="希望魏碑" pitchFamily="1" charset="-122"/>
            </a:endParaRPr>
          </a:p>
        </p:txBody>
      </p:sp>
      <p:sp>
        <p:nvSpPr>
          <p:cNvPr id="6163" name="文本框 6162"/>
          <p:cNvSpPr txBox="1"/>
          <p:nvPr/>
        </p:nvSpPr>
        <p:spPr>
          <a:xfrm>
            <a:off x="6372225" y="908050"/>
            <a:ext cx="3673475" cy="579438"/>
          </a:xfrm>
          <a:prstGeom prst="rect">
            <a:avLst/>
          </a:prstGeom>
          <a:noFill/>
          <a:ln w="9525">
            <a:noFill/>
          </a:ln>
        </p:spPr>
        <p:txBody>
          <a:bodyPr lIns="91428" tIns="45714" rIns="91428" bIns="45714" anchor="t">
            <a:spAutoFit/>
          </a:bodyPr>
          <a:p>
            <a:pPr lvl="0" indent="0">
              <a:spcBef>
                <a:spcPct val="50000"/>
              </a:spcBef>
            </a:pPr>
            <a:r>
              <a:rPr lang="en-US" altLang="zh-CN" sz="3200" b="1">
                <a:latin typeface="Arial" panose="020B0604020202020204" pitchFamily="34" charset="0"/>
                <a:ea typeface="黑体" panose="02010609060101010101" pitchFamily="2" charset="-122"/>
              </a:rPr>
              <a:t>——</a:t>
            </a:r>
            <a:r>
              <a:rPr lang="zh-CN" altLang="en-US" sz="3200" b="1">
                <a:latin typeface="Arial" panose="020B0604020202020204" pitchFamily="34" charset="0"/>
                <a:ea typeface="黑体" panose="02010609060101010101" pitchFamily="2" charset="-122"/>
              </a:rPr>
              <a:t>民族矛盾</a:t>
            </a:r>
            <a:endParaRPr lang="zh-CN" altLang="en-US" sz="3200" b="1">
              <a:latin typeface="Arial" panose="020B0604020202020204" pitchFamily="34" charset="0"/>
              <a:ea typeface="黑体" panose="02010609060101010101" pitchFamily="2" charset="-122"/>
            </a:endParaRPr>
          </a:p>
        </p:txBody>
      </p:sp>
      <p:sp>
        <p:nvSpPr>
          <p:cNvPr id="6164" name="文本框 6163"/>
          <p:cNvSpPr txBox="1"/>
          <p:nvPr/>
        </p:nvSpPr>
        <p:spPr>
          <a:xfrm>
            <a:off x="611188" y="1628775"/>
            <a:ext cx="8001000" cy="579438"/>
          </a:xfrm>
          <a:prstGeom prst="rect">
            <a:avLst/>
          </a:prstGeom>
          <a:noFill/>
          <a:ln w="9525">
            <a:noFill/>
          </a:ln>
        </p:spPr>
        <p:txBody>
          <a:bodyPr lIns="91428" tIns="45714" rIns="91428" bIns="45714">
            <a:spAutoFit/>
          </a:bodyPr>
          <a:p>
            <a:pPr lvl="0" fontAlgn="base">
              <a:spcBef>
                <a:spcPct val="50000"/>
              </a:spcBef>
            </a:pPr>
            <a:r>
              <a:rPr lang="zh-CN" altLang="en-US" sz="3200" b="1" strike="noStrike" noProof="1">
                <a:solidFill>
                  <a:srgbClr val="FF0000"/>
                </a:solidFill>
                <a:effectLst>
                  <a:outerShdw blurRad="38100" dist="38100" dir="2700000">
                    <a:srgbClr val="C0C0C0"/>
                  </a:outerShdw>
                </a:effectLst>
                <a:latin typeface="Times New Roman" panose="02020603050405020304" pitchFamily="2" charset="0"/>
                <a:ea typeface="希望魏碑" pitchFamily="1" charset="-122"/>
                <a:cs typeface="+mn-ea"/>
              </a:rPr>
              <a:t>封建主义同人民大众的矛盾</a:t>
            </a:r>
            <a:endParaRPr lang="zh-CN" altLang="en-US" sz="3200" b="1" strike="noStrike" noProof="1">
              <a:solidFill>
                <a:srgbClr val="FF0000"/>
              </a:solidFill>
              <a:effectLst>
                <a:outerShdw blurRad="38100" dist="38100" dir="2700000">
                  <a:srgbClr val="C0C0C0"/>
                </a:outerShdw>
              </a:effectLst>
              <a:latin typeface="Times New Roman" panose="02020603050405020304" pitchFamily="2" charset="0"/>
              <a:ea typeface="希望魏碑" pitchFamily="1" charset="-122"/>
            </a:endParaRPr>
          </a:p>
        </p:txBody>
      </p:sp>
      <p:sp>
        <p:nvSpPr>
          <p:cNvPr id="6165" name="文本框 6164"/>
          <p:cNvSpPr txBox="1"/>
          <p:nvPr/>
        </p:nvSpPr>
        <p:spPr>
          <a:xfrm>
            <a:off x="6370638" y="1557338"/>
            <a:ext cx="2773362" cy="579437"/>
          </a:xfrm>
          <a:prstGeom prst="rect">
            <a:avLst/>
          </a:prstGeom>
          <a:noFill/>
          <a:ln w="9525">
            <a:noFill/>
          </a:ln>
        </p:spPr>
        <p:txBody>
          <a:bodyPr lIns="91428" tIns="45714" rIns="91428" bIns="45714" anchor="t">
            <a:spAutoFit/>
          </a:bodyPr>
          <a:p>
            <a:pPr lvl="0" indent="0">
              <a:spcBef>
                <a:spcPct val="50000"/>
              </a:spcBef>
            </a:pPr>
            <a:r>
              <a:rPr lang="en-US" altLang="zh-CN" sz="3200" b="1">
                <a:latin typeface="Arial" panose="020B0604020202020204" pitchFamily="34" charset="0"/>
                <a:ea typeface="黑体" panose="02010609060101010101" pitchFamily="2" charset="-122"/>
              </a:rPr>
              <a:t>——</a:t>
            </a:r>
            <a:r>
              <a:rPr lang="zh-CN" altLang="en-US" sz="3200" b="1">
                <a:latin typeface="Arial" panose="020B0604020202020204" pitchFamily="34" charset="0"/>
                <a:ea typeface="黑体" panose="02010609060101010101" pitchFamily="2" charset="-122"/>
              </a:rPr>
              <a:t>阶级矛盾</a:t>
            </a:r>
            <a:endParaRPr lang="zh-CN" altLang="en-US" sz="3200" b="1">
              <a:latin typeface="Arial" panose="020B0604020202020204" pitchFamily="34" charset="0"/>
              <a:ea typeface="黑体" panose="02010609060101010101" pitchFamily="2" charset="-122"/>
            </a:endParaRPr>
          </a:p>
        </p:txBody>
      </p:sp>
      <p:sp>
        <p:nvSpPr>
          <p:cNvPr id="6166" name="矩形 6165"/>
          <p:cNvSpPr/>
          <p:nvPr/>
        </p:nvSpPr>
        <p:spPr>
          <a:xfrm>
            <a:off x="468313" y="2205038"/>
            <a:ext cx="3265488" cy="579438"/>
          </a:xfrm>
          <a:prstGeom prst="rect">
            <a:avLst/>
          </a:prstGeom>
          <a:noFill/>
          <a:ln w="9525">
            <a:noFill/>
          </a:ln>
        </p:spPr>
        <p:txBody>
          <a:bodyPr wrap="none" lIns="91428" tIns="45714" rIns="91428" bIns="45714" anchor="t">
            <a:spAutoFit/>
          </a:bodyPr>
          <a:p>
            <a:pPr lvl="0" fontAlgn="base"/>
            <a:r>
              <a:rPr lang="en-US" altLang="zh-CN" sz="3200" b="1" strike="noStrike"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rPr>
              <a:t>3</a:t>
            </a:r>
            <a:r>
              <a:rPr lang="zh-CN" altLang="en-US" sz="3200" b="1" strike="noStrike"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rPr>
              <a:t>、两大历史任务</a:t>
            </a:r>
            <a:endParaRPr lang="zh-CN" altLang="en-US" sz="3200" b="1" strike="noStrike"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6167" name="文本框 6166"/>
          <p:cNvSpPr txBox="1"/>
          <p:nvPr/>
        </p:nvSpPr>
        <p:spPr>
          <a:xfrm>
            <a:off x="3924300" y="2133600"/>
            <a:ext cx="2735263" cy="579438"/>
          </a:xfrm>
          <a:prstGeom prst="rect">
            <a:avLst/>
          </a:prstGeom>
          <a:noFill/>
          <a:ln w="9525">
            <a:noFill/>
          </a:ln>
        </p:spPr>
        <p:txBody>
          <a:bodyPr lIns="91428" tIns="45714" rIns="91428" bIns="45714">
            <a:spAutoFit/>
          </a:bodyPr>
          <a:p>
            <a:pPr lvl="0" fontAlgn="base">
              <a:spcBef>
                <a:spcPct val="50000"/>
              </a:spcBef>
            </a:pPr>
            <a:r>
              <a:rPr lang="zh-CN" altLang="en-US" sz="3200" b="1" strike="noStrike" noProof="1">
                <a:solidFill>
                  <a:srgbClr val="FF0000"/>
                </a:solidFill>
                <a:effectLst>
                  <a:outerShdw blurRad="38100" dist="38100" dir="2700000">
                    <a:srgbClr val="C0C0C0"/>
                  </a:outerShdw>
                </a:effectLst>
                <a:latin typeface="Arial" panose="020B0604020202020204" pitchFamily="34" charset="0"/>
                <a:ea typeface="华文新魏" pitchFamily="2" charset="-122"/>
                <a:cs typeface="+mn-ea"/>
              </a:rPr>
              <a:t>反帝反封建</a:t>
            </a:r>
            <a:endParaRPr lang="zh-CN" altLang="en-US" sz="3200" b="1" strike="noStrike" noProof="1">
              <a:solidFill>
                <a:srgbClr val="FF0000"/>
              </a:solidFill>
              <a:effectLst>
                <a:outerShdw blurRad="38100" dist="38100" dir="2700000">
                  <a:srgbClr val="C0C0C0"/>
                </a:outerShdw>
              </a:effectLst>
              <a:latin typeface="Arial" panose="020B0604020202020204" pitchFamily="34" charset="0"/>
              <a:ea typeface="华文新魏" pitchFamily="2" charset="-122"/>
            </a:endParaRPr>
          </a:p>
        </p:txBody>
      </p:sp>
      <p:sp>
        <p:nvSpPr>
          <p:cNvPr id="6168" name="文本框 6167"/>
          <p:cNvSpPr txBox="1"/>
          <p:nvPr/>
        </p:nvSpPr>
        <p:spPr>
          <a:xfrm>
            <a:off x="468313" y="2781300"/>
            <a:ext cx="8477250" cy="579438"/>
          </a:xfrm>
          <a:prstGeom prst="rect">
            <a:avLst/>
          </a:prstGeom>
          <a:noFill/>
          <a:ln w="9525">
            <a:noFill/>
          </a:ln>
        </p:spPr>
        <p:txBody>
          <a:bodyPr lIns="91428" tIns="45714" rIns="91428" bIns="45714" anchor="t">
            <a:spAutoFit/>
          </a:bodyPr>
          <a:p>
            <a:pPr lvl="0" indent="0">
              <a:spcBef>
                <a:spcPct val="50000"/>
              </a:spcBef>
            </a:pPr>
            <a:r>
              <a:rPr lang="zh-CN" altLang="en-US" sz="3200" b="1">
                <a:solidFill>
                  <a:srgbClr val="FF0000"/>
                </a:solidFill>
                <a:latin typeface="Times New Roman" panose="02020603050405020304" pitchFamily="2" charset="0"/>
                <a:ea typeface="希望魏碑" pitchFamily="1" charset="-122"/>
              </a:rPr>
              <a:t>反帝：</a:t>
            </a:r>
            <a:r>
              <a:rPr lang="zh-CN" altLang="en-US" sz="3200" b="1">
                <a:latin typeface="Times New Roman" panose="02020603050405020304" pitchFamily="2" charset="0"/>
                <a:ea typeface="希望魏碑" pitchFamily="1" charset="-122"/>
              </a:rPr>
              <a:t>民族革命</a:t>
            </a:r>
            <a:r>
              <a:rPr lang="en-US" altLang="zh-CN" sz="3200" b="1">
                <a:latin typeface="Times New Roman" panose="02020603050405020304" pitchFamily="2" charset="0"/>
                <a:ea typeface="希望魏碑" pitchFamily="1" charset="-122"/>
              </a:rPr>
              <a:t>—— </a:t>
            </a:r>
            <a:r>
              <a:rPr lang="zh-CN" altLang="en-US" sz="3200" b="1">
                <a:latin typeface="Times New Roman" panose="02020603050405020304" pitchFamily="2" charset="0"/>
                <a:ea typeface="希望魏碑" pitchFamily="1" charset="-122"/>
              </a:rPr>
              <a:t>求得民族独立和人民解放</a:t>
            </a:r>
            <a:endParaRPr lang="zh-CN" altLang="en-US" sz="3200" b="1">
              <a:latin typeface="Times New Roman" panose="02020603050405020304" pitchFamily="2" charset="0"/>
              <a:ea typeface="希望魏碑" pitchFamily="1" charset="-122"/>
            </a:endParaRPr>
          </a:p>
        </p:txBody>
      </p:sp>
      <p:sp>
        <p:nvSpPr>
          <p:cNvPr id="6169" name="文本框 6168"/>
          <p:cNvSpPr txBox="1"/>
          <p:nvPr/>
        </p:nvSpPr>
        <p:spPr>
          <a:xfrm>
            <a:off x="395288" y="3357563"/>
            <a:ext cx="8569325" cy="579437"/>
          </a:xfrm>
          <a:prstGeom prst="rect">
            <a:avLst/>
          </a:prstGeom>
          <a:noFill/>
          <a:ln w="9525">
            <a:noFill/>
          </a:ln>
        </p:spPr>
        <p:txBody>
          <a:bodyPr lIns="91428" tIns="45714" rIns="91428" bIns="45714" anchor="t">
            <a:spAutoFit/>
          </a:bodyPr>
          <a:p>
            <a:pPr lvl="0" indent="0">
              <a:spcBef>
                <a:spcPct val="50000"/>
              </a:spcBef>
            </a:pPr>
            <a:r>
              <a:rPr lang="en-US" altLang="zh-CN" sz="3200" b="1">
                <a:solidFill>
                  <a:srgbClr val="FF0000"/>
                </a:solidFill>
                <a:latin typeface="Times New Roman" panose="02020603050405020304" pitchFamily="2" charset="0"/>
                <a:ea typeface="希望魏碑" pitchFamily="1" charset="-122"/>
              </a:rPr>
              <a:t> </a:t>
            </a:r>
            <a:r>
              <a:rPr lang="zh-CN" altLang="en-US" sz="3200" b="1">
                <a:solidFill>
                  <a:srgbClr val="FF0000"/>
                </a:solidFill>
                <a:latin typeface="Times New Roman" panose="02020603050405020304" pitchFamily="2" charset="0"/>
                <a:ea typeface="希望魏碑" pitchFamily="1" charset="-122"/>
              </a:rPr>
              <a:t>反封：</a:t>
            </a:r>
            <a:r>
              <a:rPr lang="zh-CN" altLang="en-US" sz="3200" b="1">
                <a:latin typeface="Times New Roman" panose="02020603050405020304" pitchFamily="2" charset="0"/>
                <a:ea typeface="希望魏碑" pitchFamily="1" charset="-122"/>
              </a:rPr>
              <a:t>民主革命</a:t>
            </a:r>
            <a:r>
              <a:rPr lang="en-US" altLang="zh-CN" sz="3200" b="1">
                <a:latin typeface="Times New Roman" panose="02020603050405020304" pitchFamily="2" charset="0"/>
                <a:ea typeface="希望魏碑" pitchFamily="1" charset="-122"/>
              </a:rPr>
              <a:t>——</a:t>
            </a:r>
            <a:r>
              <a:rPr lang="zh-CN" altLang="en-US" sz="3200" b="1">
                <a:latin typeface="Times New Roman" panose="02020603050405020304" pitchFamily="2" charset="0"/>
                <a:ea typeface="希望魏碑" pitchFamily="1" charset="-122"/>
              </a:rPr>
              <a:t>求得国家富强和人民富裕</a:t>
            </a:r>
            <a:endParaRPr lang="zh-CN" altLang="en-US" sz="3200" b="1">
              <a:latin typeface="Times New Roman" panose="02020603050405020304" pitchFamily="2" charset="0"/>
              <a:ea typeface="希望魏碑" pitchFamily="1" charset="-122"/>
            </a:endParaRPr>
          </a:p>
        </p:txBody>
      </p:sp>
      <p:sp>
        <p:nvSpPr>
          <p:cNvPr id="6170" name="矩形 6169"/>
          <p:cNvSpPr/>
          <p:nvPr/>
        </p:nvSpPr>
        <p:spPr>
          <a:xfrm>
            <a:off x="2987675" y="3933825"/>
            <a:ext cx="5795963" cy="431800"/>
          </a:xfrm>
          <a:prstGeom prst="rect">
            <a:avLst/>
          </a:prstGeom>
        </p:spPr>
        <p:txBody>
          <a:bodyPr wrap="none" fromWordArt="1">
            <a:prstTxWarp prst="textPlain">
              <a:avLst>
                <a:gd name="adj" fmla="val 50000"/>
              </a:avLst>
            </a:prstTxWarp>
            <a:normAutofit/>
          </a:bodyPr>
          <a:p>
            <a:pPr algn="ctr"/>
            <a:r>
              <a:rPr lang="zh-CN" altLang="en-US" sz="2800" b="1">
                <a:ln w="19050" cap="flat" cmpd="sng">
                  <a:solidFill>
                    <a:srgbClr val="99CCFF"/>
                  </a:solidFill>
                  <a:prstDash val="solid"/>
                  <a:round/>
                  <a:headEnd type="none" w="med" len="med"/>
                  <a:tailEnd type="none" w="med" len="med"/>
                </a:ln>
                <a:solidFill>
                  <a:srgbClr val="0000FF"/>
                </a:solidFill>
                <a:effectLst>
                  <a:outerShdw dist="35921" dir="2699999" algn="ctr" rotWithShape="0">
                    <a:srgbClr val="990000"/>
                  </a:outerShdw>
                </a:effectLst>
                <a:latin typeface="黑体" panose="02010609060101010101" pitchFamily="2" charset="-122"/>
                <a:ea typeface="黑体" panose="02010609060101010101" pitchFamily="2" charset="-122"/>
              </a:rPr>
              <a:t>近代中国革命的性质：资产阶级民主革命</a:t>
            </a:r>
            <a:endParaRPr lang="zh-CN" altLang="en-US" sz="2800" b="1">
              <a:ln w="19050" cap="flat" cmpd="sng">
                <a:solidFill>
                  <a:srgbClr val="99CCFF"/>
                </a:solidFill>
                <a:prstDash val="solid"/>
                <a:round/>
                <a:headEnd type="none" w="med" len="med"/>
                <a:tailEnd type="none" w="med" len="med"/>
              </a:ln>
              <a:solidFill>
                <a:srgbClr val="0000FF"/>
              </a:solidFill>
              <a:effectLst>
                <a:outerShdw dist="35921" dir="2699999" algn="ctr" rotWithShape="0">
                  <a:srgbClr val="990000"/>
                </a:outerShdw>
              </a:effectLst>
              <a:latin typeface="黑体" panose="02010609060101010101" pitchFamily="2" charset="-122"/>
              <a:ea typeface="黑体" panose="02010609060101010101" pitchFamily="2" charset="-122"/>
            </a:endParaRPr>
          </a:p>
        </p:txBody>
      </p:sp>
    </p:spTree>
  </p:cSld>
  <p:clrMapOvr>
    <a:masterClrMapping/>
  </p:clrMapOvr>
  <p:transition spd="med">
    <p:blinds/>
    <p:sndAc>
      <p:stSnd>
        <p:snd r:embed="rId1"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162"/>
                                        </p:tgtEl>
                                        <p:attrNameLst>
                                          <p:attrName>style.visibility</p:attrName>
                                        </p:attrNameLst>
                                      </p:cBhvr>
                                      <p:to>
                                        <p:strVal val="visible"/>
                                      </p:to>
                                    </p:set>
                                    <p:anim calcmode="lin" valueType="num">
                                      <p:cBhvr>
                                        <p:cTn id="7" dur="1000" fill="hold"/>
                                        <p:tgtEl>
                                          <p:spTgt spid="6162"/>
                                        </p:tgtEl>
                                        <p:attrNameLst>
                                          <p:attrName>ppt_w</p:attrName>
                                        </p:attrNameLst>
                                      </p:cBhvr>
                                      <p:tavLst>
                                        <p:tav tm="0">
                                          <p:val>
                                            <p:fltVal val="0.000000"/>
                                          </p:val>
                                        </p:tav>
                                        <p:tav tm="100000">
                                          <p:val>
                                            <p:strVal val="#ppt_w"/>
                                          </p:val>
                                        </p:tav>
                                      </p:tavLst>
                                    </p:anim>
                                    <p:anim calcmode="lin" valueType="num">
                                      <p:cBhvr>
                                        <p:cTn id="8" dur="1000" fill="hold"/>
                                        <p:tgtEl>
                                          <p:spTgt spid="6162"/>
                                        </p:tgtEl>
                                        <p:attrNameLst>
                                          <p:attrName>ppt_h</p:attrName>
                                        </p:attrNameLst>
                                      </p:cBhvr>
                                      <p:tavLst>
                                        <p:tav tm="0">
                                          <p:val>
                                            <p:fltVal val="0.000000"/>
                                          </p:val>
                                        </p:tav>
                                        <p:tav tm="100000">
                                          <p:val>
                                            <p:strVal val="#ppt_h"/>
                                          </p:val>
                                        </p:tav>
                                      </p:tavLst>
                                    </p:anim>
                                    <p:anim calcmode="lin" valueType="num">
                                      <p:cBhvr>
                                        <p:cTn id="9" dur="1000" fill="hold"/>
                                        <p:tgtEl>
                                          <p:spTgt spid="6162"/>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6162"/>
                                        </p:tgtEl>
                                        <p:attrNameLst>
                                          <p:attrName>ppt_y</p:attrName>
                                        </p:attrNameLst>
                                      </p:cBhvr>
                                      <p:tavLst>
                                        <p:tav tm="0" fmla="#ppt_y+(sin(-2*pi*(1-$))*-#ppt_x+cos(-2*pi*(1-$))*(1-#ppt_y))*(1-$)">
                                          <p:val>
                                            <p:fltVal val="0.000000"/>
                                          </p:val>
                                        </p:tav>
                                        <p:tav tm="100000">
                                          <p:val>
                                            <p:fltVal val="1.000000"/>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6163"/>
                                        </p:tgtEl>
                                        <p:attrNameLst>
                                          <p:attrName>style.visibility</p:attrName>
                                        </p:attrNameLst>
                                      </p:cBhvr>
                                      <p:to>
                                        <p:strVal val="visible"/>
                                      </p:to>
                                    </p:set>
                                    <p:anim calcmode="lin" valueType="num">
                                      <p:cBhvr>
                                        <p:cTn id="14" dur="1000" fill="hold"/>
                                        <p:tgtEl>
                                          <p:spTgt spid="6163"/>
                                        </p:tgtEl>
                                        <p:attrNameLst>
                                          <p:attrName>ppt_w</p:attrName>
                                        </p:attrNameLst>
                                      </p:cBhvr>
                                      <p:tavLst>
                                        <p:tav tm="0">
                                          <p:val>
                                            <p:fltVal val="0.000000"/>
                                          </p:val>
                                        </p:tav>
                                        <p:tav tm="100000">
                                          <p:val>
                                            <p:strVal val="#ppt_w"/>
                                          </p:val>
                                        </p:tav>
                                      </p:tavLst>
                                    </p:anim>
                                    <p:anim calcmode="lin" valueType="num">
                                      <p:cBhvr>
                                        <p:cTn id="15" dur="1000" fill="hold"/>
                                        <p:tgtEl>
                                          <p:spTgt spid="6163"/>
                                        </p:tgtEl>
                                        <p:attrNameLst>
                                          <p:attrName>ppt_h</p:attrName>
                                        </p:attrNameLst>
                                      </p:cBhvr>
                                      <p:tavLst>
                                        <p:tav tm="0">
                                          <p:val>
                                            <p:fltVal val="0.000000"/>
                                          </p:val>
                                        </p:tav>
                                        <p:tav tm="100000">
                                          <p:val>
                                            <p:strVal val="#ppt_h"/>
                                          </p:val>
                                        </p:tav>
                                      </p:tavLst>
                                    </p:anim>
                                    <p:anim calcmode="lin" valueType="num">
                                      <p:cBhvr>
                                        <p:cTn id="16" dur="1000" fill="hold"/>
                                        <p:tgtEl>
                                          <p:spTgt spid="6163"/>
                                        </p:tgtEl>
                                        <p:attrNameLst>
                                          <p:attrName>ppt_x</p:attrName>
                                        </p:attrNameLst>
                                      </p:cBhvr>
                                      <p:tavLst>
                                        <p:tav tm="0" fmla="#ppt_x+(cos(-2*pi*(1-$))*-#ppt_x-sin(-2*pi*(1-$))*(1-#ppt_y))*(1-$)">
                                          <p:val>
                                            <p:fltVal val="0.000000"/>
                                          </p:val>
                                        </p:tav>
                                        <p:tav tm="100000">
                                          <p:val>
                                            <p:fltVal val="1.000000"/>
                                          </p:val>
                                        </p:tav>
                                      </p:tavLst>
                                    </p:anim>
                                    <p:anim calcmode="lin" valueType="num">
                                      <p:cBhvr>
                                        <p:cTn id="17" dur="1000" fill="hold"/>
                                        <p:tgtEl>
                                          <p:spTgt spid="6163"/>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6164"/>
                                        </p:tgtEl>
                                        <p:attrNameLst>
                                          <p:attrName>style.visibility</p:attrName>
                                        </p:attrNameLst>
                                      </p:cBhvr>
                                      <p:to>
                                        <p:strVal val="visible"/>
                                      </p:to>
                                    </p:set>
                                    <p:anim calcmode="lin" valueType="num">
                                      <p:cBhvr>
                                        <p:cTn id="22" dur="1000" fill="hold"/>
                                        <p:tgtEl>
                                          <p:spTgt spid="6164"/>
                                        </p:tgtEl>
                                        <p:attrNameLst>
                                          <p:attrName>ppt_w</p:attrName>
                                        </p:attrNameLst>
                                      </p:cBhvr>
                                      <p:tavLst>
                                        <p:tav tm="0">
                                          <p:val>
                                            <p:fltVal val="0.000000"/>
                                          </p:val>
                                        </p:tav>
                                        <p:tav tm="100000">
                                          <p:val>
                                            <p:strVal val="#ppt_w"/>
                                          </p:val>
                                        </p:tav>
                                      </p:tavLst>
                                    </p:anim>
                                    <p:anim calcmode="lin" valueType="num">
                                      <p:cBhvr>
                                        <p:cTn id="23" dur="1000" fill="hold"/>
                                        <p:tgtEl>
                                          <p:spTgt spid="6164"/>
                                        </p:tgtEl>
                                        <p:attrNameLst>
                                          <p:attrName>ppt_h</p:attrName>
                                        </p:attrNameLst>
                                      </p:cBhvr>
                                      <p:tavLst>
                                        <p:tav tm="0">
                                          <p:val>
                                            <p:fltVal val="0.000000"/>
                                          </p:val>
                                        </p:tav>
                                        <p:tav tm="100000">
                                          <p:val>
                                            <p:strVal val="#ppt_h"/>
                                          </p:val>
                                        </p:tav>
                                      </p:tavLst>
                                    </p:anim>
                                    <p:anim calcmode="lin" valueType="num">
                                      <p:cBhvr>
                                        <p:cTn id="24" dur="1000" fill="hold"/>
                                        <p:tgtEl>
                                          <p:spTgt spid="6164"/>
                                        </p:tgtEl>
                                        <p:attrNameLst>
                                          <p:attrName>ppt_x</p:attrName>
                                        </p:attrNameLst>
                                      </p:cBhvr>
                                      <p:tavLst>
                                        <p:tav tm="0" fmla="#ppt_x+(cos(-2*pi*(1-$))*-#ppt_x-sin(-2*pi*(1-$))*(1-#ppt_y))*(1-$)">
                                          <p:val>
                                            <p:fltVal val="0.000000"/>
                                          </p:val>
                                        </p:tav>
                                        <p:tav tm="100000">
                                          <p:val>
                                            <p:fltVal val="1.000000"/>
                                          </p:val>
                                        </p:tav>
                                      </p:tavLst>
                                    </p:anim>
                                    <p:anim calcmode="lin" valueType="num">
                                      <p:cBhvr>
                                        <p:cTn id="25" dur="1000" fill="hold"/>
                                        <p:tgtEl>
                                          <p:spTgt spid="6164"/>
                                        </p:tgtEl>
                                        <p:attrNameLst>
                                          <p:attrName>ppt_y</p:attrName>
                                        </p:attrNameLst>
                                      </p:cBhvr>
                                      <p:tavLst>
                                        <p:tav tm="0" fmla="#ppt_y+(sin(-2*pi*(1-$))*-#ppt_x+cos(-2*pi*(1-$))*(1-#ppt_y))*(1-$)">
                                          <p:val>
                                            <p:fltVal val="0.000000"/>
                                          </p:val>
                                        </p:tav>
                                        <p:tav tm="100000">
                                          <p:val>
                                            <p:fltVal val="1.000000"/>
                                          </p:val>
                                        </p:tav>
                                      </p:tavLst>
                                    </p:anim>
                                  </p:childTnLst>
                                </p:cTn>
                              </p:par>
                            </p:childTnLst>
                          </p:cTn>
                        </p:par>
                        <p:par>
                          <p:cTn id="26" fill="hold">
                            <p:stCondLst>
                              <p:cond delay="1000"/>
                            </p:stCondLst>
                            <p:childTnLst>
                              <p:par>
                                <p:cTn id="27" presetID="15" presetClass="entr" presetSubtype="0" fill="hold" grpId="0" nodeType="afterEffect">
                                  <p:stCondLst>
                                    <p:cond delay="0"/>
                                  </p:stCondLst>
                                  <p:childTnLst>
                                    <p:set>
                                      <p:cBhvr>
                                        <p:cTn id="28" dur="1" fill="hold">
                                          <p:stCondLst>
                                            <p:cond delay="0"/>
                                          </p:stCondLst>
                                        </p:cTn>
                                        <p:tgtEl>
                                          <p:spTgt spid="6165"/>
                                        </p:tgtEl>
                                        <p:attrNameLst>
                                          <p:attrName>style.visibility</p:attrName>
                                        </p:attrNameLst>
                                      </p:cBhvr>
                                      <p:to>
                                        <p:strVal val="visible"/>
                                      </p:to>
                                    </p:set>
                                    <p:anim calcmode="lin" valueType="num">
                                      <p:cBhvr>
                                        <p:cTn id="29" dur="1000" fill="hold"/>
                                        <p:tgtEl>
                                          <p:spTgt spid="6165"/>
                                        </p:tgtEl>
                                        <p:attrNameLst>
                                          <p:attrName>ppt_w</p:attrName>
                                        </p:attrNameLst>
                                      </p:cBhvr>
                                      <p:tavLst>
                                        <p:tav tm="0">
                                          <p:val>
                                            <p:fltVal val="0.000000"/>
                                          </p:val>
                                        </p:tav>
                                        <p:tav tm="100000">
                                          <p:val>
                                            <p:strVal val="#ppt_w"/>
                                          </p:val>
                                        </p:tav>
                                      </p:tavLst>
                                    </p:anim>
                                    <p:anim calcmode="lin" valueType="num">
                                      <p:cBhvr>
                                        <p:cTn id="30" dur="1000" fill="hold"/>
                                        <p:tgtEl>
                                          <p:spTgt spid="6165"/>
                                        </p:tgtEl>
                                        <p:attrNameLst>
                                          <p:attrName>ppt_h</p:attrName>
                                        </p:attrNameLst>
                                      </p:cBhvr>
                                      <p:tavLst>
                                        <p:tav tm="0">
                                          <p:val>
                                            <p:fltVal val="0.000000"/>
                                          </p:val>
                                        </p:tav>
                                        <p:tav tm="100000">
                                          <p:val>
                                            <p:strVal val="#ppt_h"/>
                                          </p:val>
                                        </p:tav>
                                      </p:tavLst>
                                    </p:anim>
                                    <p:anim calcmode="lin" valueType="num">
                                      <p:cBhvr>
                                        <p:cTn id="31" dur="1000" fill="hold"/>
                                        <p:tgtEl>
                                          <p:spTgt spid="6165"/>
                                        </p:tgtEl>
                                        <p:attrNameLst>
                                          <p:attrName>ppt_x</p:attrName>
                                        </p:attrNameLst>
                                      </p:cBhvr>
                                      <p:tavLst>
                                        <p:tav tm="0" fmla="#ppt_x+(cos(-2*pi*(1-$))*-#ppt_x-sin(-2*pi*(1-$))*(1-#ppt_y))*(1-$)">
                                          <p:val>
                                            <p:fltVal val="0.000000"/>
                                          </p:val>
                                        </p:tav>
                                        <p:tav tm="100000">
                                          <p:val>
                                            <p:fltVal val="1.000000"/>
                                          </p:val>
                                        </p:tav>
                                      </p:tavLst>
                                    </p:anim>
                                    <p:anim calcmode="lin" valueType="num">
                                      <p:cBhvr>
                                        <p:cTn id="32" dur="1000" fill="hold"/>
                                        <p:tgtEl>
                                          <p:spTgt spid="6165"/>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6167"/>
                                        </p:tgtEl>
                                        <p:attrNameLst>
                                          <p:attrName>style.visibility</p:attrName>
                                        </p:attrNameLst>
                                      </p:cBhvr>
                                      <p:to>
                                        <p:strVal val="visible"/>
                                      </p:to>
                                    </p:set>
                                    <p:animEffect transition="in" filter="checkerboard(across)">
                                      <p:cBhvr>
                                        <p:cTn id="37" dur="500"/>
                                        <p:tgtEl>
                                          <p:spTgt spid="616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6168">
                                            <p:txEl>
                                              <p:charRg st="0" end="22"/>
                                            </p:txEl>
                                          </p:spTgt>
                                        </p:tgtEl>
                                        <p:attrNameLst>
                                          <p:attrName>style.visibility</p:attrName>
                                        </p:attrNameLst>
                                      </p:cBhvr>
                                      <p:to>
                                        <p:strVal val="visible"/>
                                      </p:to>
                                    </p:set>
                                    <p:anim calcmode="lin" valueType="num">
                                      <p:cBhvr additive="base">
                                        <p:cTn id="42" dur="500" fill="hold"/>
                                        <p:tgtEl>
                                          <p:spTgt spid="6168">
                                            <p:txEl>
                                              <p:charRg st="0" end="22"/>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6168">
                                            <p:txEl>
                                              <p:charRg st="0" end="2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1" name="TYPE.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6169">
                                            <p:txEl>
                                              <p:charRg st="0" end="22"/>
                                            </p:txEl>
                                          </p:spTgt>
                                        </p:tgtEl>
                                        <p:attrNameLst>
                                          <p:attrName>style.visibility</p:attrName>
                                        </p:attrNameLst>
                                      </p:cBhvr>
                                      <p:to>
                                        <p:strVal val="visible"/>
                                      </p:to>
                                    </p:set>
                                    <p:anim calcmode="lin" valueType="num">
                                      <p:cBhvr additive="base">
                                        <p:cTn id="48" dur="500" fill="hold"/>
                                        <p:tgtEl>
                                          <p:spTgt spid="6169">
                                            <p:txEl>
                                              <p:charRg st="0" end="22"/>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6169">
                                            <p:txEl>
                                              <p:charRg st="0" end="2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1" name="TYPE.WAV"/>
                                        </p:tgtEl>
                                      </p:cMediaNode>
                                    </p:audio>
                                  </p:sub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6170"/>
                                        </p:tgtEl>
                                        <p:attrNameLst>
                                          <p:attrName>style.visibility</p:attrName>
                                        </p:attrNameLst>
                                      </p:cBhvr>
                                      <p:to>
                                        <p:strVal val="visible"/>
                                      </p:to>
                                    </p:set>
                                    <p:anim calcmode="lin" valueType="num">
                                      <p:cBhvr>
                                        <p:cTn id="54" dur="500" fill="hold"/>
                                        <p:tgtEl>
                                          <p:spTgt spid="6170"/>
                                        </p:tgtEl>
                                        <p:attrNameLst>
                                          <p:attrName>ppt_w</p:attrName>
                                        </p:attrNameLst>
                                      </p:cBhvr>
                                      <p:tavLst>
                                        <p:tav tm="0">
                                          <p:val>
                                            <p:fltVal val="0.000000"/>
                                          </p:val>
                                        </p:tav>
                                        <p:tav tm="100000">
                                          <p:val>
                                            <p:strVal val="#ppt_w"/>
                                          </p:val>
                                        </p:tav>
                                      </p:tavLst>
                                    </p:anim>
                                    <p:anim calcmode="lin" valueType="num">
                                      <p:cBhvr>
                                        <p:cTn id="55" dur="500" fill="hold"/>
                                        <p:tgtEl>
                                          <p:spTgt spid="6170"/>
                                        </p:tgtEl>
                                        <p:attrNameLst>
                                          <p:attrName>ppt_h</p:attrName>
                                        </p:attrNameLst>
                                      </p:cBhvr>
                                      <p:tavLst>
                                        <p:tav tm="0">
                                          <p:val>
                                            <p:fltVal val="0.00000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6147"/>
                                        </p:tgtEl>
                                        <p:attrNameLst>
                                          <p:attrName>style.visibility</p:attrName>
                                        </p:attrNameLst>
                                      </p:cBhvr>
                                      <p:to>
                                        <p:strVal val="visible"/>
                                      </p:to>
                                    </p:set>
                                    <p:anim calcmode="lin" valueType="num">
                                      <p:cBhvr>
                                        <p:cTn id="60" dur="500" fill="hold"/>
                                        <p:tgtEl>
                                          <p:spTgt spid="6147"/>
                                        </p:tgtEl>
                                        <p:attrNameLst>
                                          <p:attrName>ppt_w</p:attrName>
                                        </p:attrNameLst>
                                      </p:cBhvr>
                                      <p:tavLst>
                                        <p:tav tm="0">
                                          <p:val>
                                            <p:fltVal val="0.000000"/>
                                          </p:val>
                                        </p:tav>
                                        <p:tav tm="100000">
                                          <p:val>
                                            <p:strVal val="#ppt_w"/>
                                          </p:val>
                                        </p:tav>
                                      </p:tavLst>
                                    </p:anim>
                                    <p:anim calcmode="lin" valueType="num">
                                      <p:cBhvr>
                                        <p:cTn id="61" dur="500" fill="hold"/>
                                        <p:tgtEl>
                                          <p:spTgt spid="6147"/>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2" grpId="0"/>
      <p:bldP spid="6163" grpId="0"/>
      <p:bldP spid="6164" grpId="0"/>
      <p:bldP spid="6165" grpId="0"/>
      <p:bldP spid="6167" grpId="0"/>
      <p:bldP spid="6168" grpId="0" advAuto="1000" build="p"/>
      <p:bldP spid="6169" grpId="0" advAuto="100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文本框 52225"/>
          <p:cNvSpPr txBox="1"/>
          <p:nvPr/>
        </p:nvSpPr>
        <p:spPr>
          <a:xfrm>
            <a:off x="0" y="0"/>
            <a:ext cx="9144000" cy="5364163"/>
          </a:xfrm>
          <a:prstGeom prst="rect">
            <a:avLst/>
          </a:prstGeom>
          <a:noFill/>
          <a:ln w="9525">
            <a:noFill/>
          </a:ln>
        </p:spPr>
        <p:txBody>
          <a:bodyPr>
            <a:spAutoFit/>
          </a:bodyPr>
          <a:p>
            <a:pPr lvl="0" algn="ctr" fontAlgn="base"/>
            <a:r>
              <a:rPr lang="en-US" altLang="zh-CN" sz="2800" b="1"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                </a:t>
            </a:r>
            <a:r>
              <a:rPr lang="en-US" altLang="zh-CN" sz="28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zh-CN" altLang="en-US" sz="28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辛丑条约</a:t>
            </a:r>
            <a:r>
              <a:rPr lang="en-US" altLang="zh-CN" sz="28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zh-CN" altLang="en-US" sz="28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的内容及影响是什么？</a:t>
            </a:r>
            <a:endParaRPr lang="zh-CN" altLang="en-US" sz="28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endParaRPr lang="zh-CN" altLang="en-US" sz="2800" b="1" strike="noStrike" noProof="1" dirty="0">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r>
              <a:rPr lang="zh-CN" altLang="en-US" sz="2800" b="1" u="sng"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内容：</a:t>
            </a:r>
            <a:endParaRPr lang="zh-CN" altLang="en-US" sz="2800" b="1" u="sng"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endParaRPr lang="zh-CN" altLang="en-US" sz="2800" b="1" u="sng"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r>
              <a:rPr lang="zh-CN" altLang="en-US" sz="2800" b="1" strike="noStrike" noProof="1" dirty="0">
                <a:latin typeface="宋体" panose="02010600030101010101" pitchFamily="2" charset="-122"/>
                <a:ea typeface="宋体" panose="02010600030101010101" pitchFamily="2" charset="-122"/>
                <a:cs typeface="+mn-ea"/>
              </a:rPr>
              <a:t>（</a:t>
            </a:r>
            <a:r>
              <a:rPr lang="en-US" altLang="zh-CN" sz="2800" b="1" strike="noStrike" noProof="1" dirty="0">
                <a:latin typeface="宋体" panose="02010600030101010101" pitchFamily="2" charset="-122"/>
                <a:ea typeface="宋体" panose="02010600030101010101" pitchFamily="2" charset="-122"/>
                <a:cs typeface="+mn-ea"/>
              </a:rPr>
              <a:t>1</a:t>
            </a:r>
            <a:r>
              <a:rPr lang="zh-CN" altLang="en-US" sz="2800" b="1" strike="noStrike" noProof="1" dirty="0">
                <a:latin typeface="宋体" panose="02010600030101010101" pitchFamily="2" charset="-122"/>
                <a:ea typeface="宋体" panose="02010600030101010101" pitchFamily="2" charset="-122"/>
                <a:cs typeface="+mn-ea"/>
              </a:rPr>
              <a:t>）赔款白银</a:t>
            </a:r>
            <a:r>
              <a:rPr lang="en-US" altLang="zh-CN" sz="2800" b="1" strike="noStrike" noProof="1" dirty="0">
                <a:latin typeface="宋体" panose="02010600030101010101" pitchFamily="2" charset="-122"/>
                <a:ea typeface="宋体" panose="02010600030101010101" pitchFamily="2" charset="-122"/>
                <a:cs typeface="+mn-ea"/>
              </a:rPr>
              <a:t>4.5</a:t>
            </a:r>
            <a:r>
              <a:rPr lang="zh-CN" altLang="en-US" sz="2800" b="1" strike="noStrike" noProof="1" dirty="0">
                <a:latin typeface="宋体" panose="02010600030101010101" pitchFamily="2" charset="-122"/>
                <a:ea typeface="宋体" panose="02010600030101010101" pitchFamily="2" charset="-122"/>
                <a:cs typeface="+mn-ea"/>
              </a:rPr>
              <a:t>亿两，分</a:t>
            </a:r>
            <a:r>
              <a:rPr lang="en-US" altLang="zh-CN" sz="2800" b="1" strike="noStrike" noProof="1" dirty="0">
                <a:latin typeface="宋体" panose="02010600030101010101" pitchFamily="2" charset="-122"/>
                <a:ea typeface="宋体" panose="02010600030101010101" pitchFamily="2" charset="-122"/>
                <a:cs typeface="+mn-ea"/>
              </a:rPr>
              <a:t>39</a:t>
            </a:r>
            <a:r>
              <a:rPr lang="zh-CN" altLang="en-US" sz="2800" b="1" strike="noStrike" noProof="1" dirty="0">
                <a:latin typeface="宋体" panose="02010600030101010101" pitchFamily="2" charset="-122"/>
                <a:ea typeface="宋体" panose="02010600030101010101" pitchFamily="2" charset="-122"/>
                <a:cs typeface="+mn-ea"/>
              </a:rPr>
              <a:t>年还清，本息共计</a:t>
            </a:r>
            <a:r>
              <a:rPr lang="en-US" altLang="zh-CN" sz="2800" b="1" strike="noStrike" noProof="1" dirty="0">
                <a:latin typeface="宋体" panose="02010600030101010101" pitchFamily="2" charset="-122"/>
                <a:ea typeface="宋体" panose="02010600030101010101" pitchFamily="2" charset="-122"/>
                <a:cs typeface="+mn-ea"/>
              </a:rPr>
              <a:t>9.8</a:t>
            </a:r>
            <a:r>
              <a:rPr lang="zh-CN" altLang="en-US" sz="2800" b="1" strike="noStrike" noProof="1" dirty="0">
                <a:latin typeface="宋体" panose="02010600030101010101" pitchFamily="2" charset="-122"/>
                <a:ea typeface="宋体" panose="02010600030101010101" pitchFamily="2" charset="-122"/>
                <a:cs typeface="+mn-ea"/>
              </a:rPr>
              <a:t>亿两；（</a:t>
            </a:r>
            <a:r>
              <a:rPr lang="zh-CN" altLang="en-US" sz="2800" b="1" strike="noStrike" noProof="1" dirty="0">
                <a:solidFill>
                  <a:srgbClr val="FF0000"/>
                </a:solidFill>
                <a:latin typeface="宋体" panose="02010600030101010101" pitchFamily="2" charset="-122"/>
                <a:ea typeface="宋体" panose="02010600030101010101" pitchFamily="2" charset="-122"/>
                <a:cs typeface="+mn-ea"/>
              </a:rPr>
              <a:t>赔</a:t>
            </a:r>
            <a:r>
              <a:rPr lang="zh-CN" altLang="en-US" sz="2800" b="1" strike="noStrike" noProof="1" dirty="0">
                <a:latin typeface="宋体" panose="02010600030101010101" pitchFamily="2" charset="-122"/>
                <a:ea typeface="宋体" panose="02010600030101010101" pitchFamily="2" charset="-122"/>
                <a:cs typeface="+mn-ea"/>
              </a:rPr>
              <a:t>）</a:t>
            </a:r>
            <a:endParaRPr lang="zh-CN" altLang="en-US" sz="2800" b="1" strike="noStrike" noProof="1" dirty="0">
              <a:latin typeface="宋体" panose="02010600030101010101" pitchFamily="2" charset="-122"/>
              <a:ea typeface="宋体" panose="02010600030101010101" pitchFamily="2" charset="-122"/>
            </a:endParaRPr>
          </a:p>
          <a:p>
            <a:pPr lvl="0" fontAlgn="base"/>
            <a:r>
              <a:rPr lang="zh-CN" altLang="en-US" sz="2800" b="1" strike="noStrike" noProof="1" dirty="0">
                <a:latin typeface="宋体" panose="02010600030101010101" pitchFamily="2" charset="-122"/>
                <a:ea typeface="宋体" panose="02010600030101010101" pitchFamily="2" charset="-122"/>
                <a:cs typeface="+mn-ea"/>
              </a:rPr>
              <a:t>（</a:t>
            </a:r>
            <a:r>
              <a:rPr lang="en-US" altLang="zh-CN" sz="2800" b="1" strike="noStrike" noProof="1" dirty="0">
                <a:latin typeface="宋体" panose="02010600030101010101" pitchFamily="2" charset="-122"/>
                <a:ea typeface="宋体" panose="02010600030101010101" pitchFamily="2" charset="-122"/>
                <a:cs typeface="+mn-ea"/>
              </a:rPr>
              <a:t>2</a:t>
            </a:r>
            <a:r>
              <a:rPr lang="zh-CN" altLang="en-US" sz="2800" b="1" strike="noStrike" noProof="1" dirty="0">
                <a:latin typeface="宋体" panose="02010600030101010101" pitchFamily="2" charset="-122"/>
                <a:ea typeface="宋体" panose="02010600030101010101" pitchFamily="2" charset="-122"/>
                <a:cs typeface="+mn-ea"/>
              </a:rPr>
              <a:t>）划定北京东交民巷为“</a:t>
            </a:r>
            <a:r>
              <a:rPr lang="zh-CN" altLang="en-US" sz="2800" b="1" strike="noStrike" noProof="1" dirty="0">
                <a:solidFill>
                  <a:srgbClr val="FF0000"/>
                </a:solidFill>
                <a:latin typeface="宋体" panose="02010600030101010101" pitchFamily="2" charset="-122"/>
                <a:ea typeface="宋体" panose="02010600030101010101" pitchFamily="2" charset="-122"/>
                <a:cs typeface="+mn-ea"/>
              </a:rPr>
              <a:t>使馆界”</a:t>
            </a:r>
            <a:r>
              <a:rPr lang="zh-CN" altLang="en-US" sz="2800" b="1" strike="noStrike" noProof="1" dirty="0">
                <a:latin typeface="宋体" panose="02010600030101010101" pitchFamily="2" charset="-122"/>
                <a:ea typeface="宋体" panose="02010600030101010101" pitchFamily="2" charset="-122"/>
                <a:cs typeface="+mn-ea"/>
              </a:rPr>
              <a:t>允许</a:t>
            </a:r>
            <a:r>
              <a:rPr lang="zh-CN" altLang="en-US" sz="2800" b="1" strike="noStrike" noProof="1" dirty="0">
                <a:solidFill>
                  <a:srgbClr val="FF0000"/>
                </a:solidFill>
                <a:latin typeface="宋体" panose="02010600030101010101" pitchFamily="2" charset="-122"/>
                <a:ea typeface="宋体" panose="02010600030101010101" pitchFamily="2" charset="-122"/>
                <a:cs typeface="+mn-ea"/>
              </a:rPr>
              <a:t>各国派兵保护</a:t>
            </a:r>
            <a:r>
              <a:rPr lang="zh-CN" altLang="en-US" sz="2800" b="1" strike="noStrike" noProof="1" dirty="0">
                <a:latin typeface="宋体" panose="02010600030101010101" pitchFamily="2" charset="-122"/>
                <a:ea typeface="宋体" panose="02010600030101010101" pitchFamily="2" charset="-122"/>
                <a:cs typeface="+mn-ea"/>
              </a:rPr>
              <a:t>；（</a:t>
            </a:r>
            <a:r>
              <a:rPr lang="zh-CN" altLang="en-US" sz="2800" b="1" strike="noStrike" noProof="1" dirty="0">
                <a:solidFill>
                  <a:srgbClr val="FF0000"/>
                </a:solidFill>
                <a:latin typeface="宋体" panose="02010600030101010101" pitchFamily="2" charset="-122"/>
                <a:ea typeface="宋体" panose="02010600030101010101" pitchFamily="2" charset="-122"/>
                <a:cs typeface="+mn-ea"/>
              </a:rPr>
              <a:t>划</a:t>
            </a:r>
            <a:r>
              <a:rPr lang="zh-CN" altLang="en-US" sz="2800" b="1" strike="noStrike" noProof="1" dirty="0">
                <a:latin typeface="宋体" panose="02010600030101010101" pitchFamily="2" charset="-122"/>
                <a:ea typeface="宋体" panose="02010600030101010101" pitchFamily="2" charset="-122"/>
                <a:cs typeface="+mn-ea"/>
              </a:rPr>
              <a:t>）</a:t>
            </a:r>
            <a:endParaRPr lang="zh-CN" altLang="en-US" sz="2800" b="1" strike="noStrike" noProof="1" dirty="0">
              <a:latin typeface="宋体" panose="02010600030101010101" pitchFamily="2" charset="-122"/>
              <a:ea typeface="宋体" panose="02010600030101010101" pitchFamily="2" charset="-122"/>
            </a:endParaRPr>
          </a:p>
          <a:p>
            <a:pPr lvl="0" fontAlgn="base"/>
            <a:r>
              <a:rPr lang="zh-CN" altLang="en-US" sz="2800" b="1" strike="noStrike" noProof="1" dirty="0">
                <a:solidFill>
                  <a:srgbClr val="FF0000"/>
                </a:solidFill>
                <a:latin typeface="宋体" panose="02010600030101010101" pitchFamily="2" charset="-122"/>
                <a:ea typeface="宋体" panose="02010600030101010101" pitchFamily="2" charset="-122"/>
                <a:cs typeface="+mn-ea"/>
              </a:rPr>
              <a:t>（</a:t>
            </a:r>
            <a:r>
              <a:rPr lang="en-US" altLang="zh-CN" sz="2800" b="1" strike="noStrike" noProof="1" dirty="0">
                <a:solidFill>
                  <a:srgbClr val="FF0000"/>
                </a:solidFill>
                <a:latin typeface="宋体" panose="02010600030101010101" pitchFamily="2" charset="-122"/>
                <a:ea typeface="宋体" panose="02010600030101010101" pitchFamily="2" charset="-122"/>
                <a:cs typeface="+mn-ea"/>
              </a:rPr>
              <a:t>3</a:t>
            </a:r>
            <a:r>
              <a:rPr lang="zh-CN" altLang="en-US" sz="2800" b="1" strike="noStrike" noProof="1" dirty="0">
                <a:solidFill>
                  <a:srgbClr val="FF0000"/>
                </a:solidFill>
                <a:latin typeface="宋体" panose="02010600030101010101" pitchFamily="2" charset="-122"/>
                <a:ea typeface="宋体" panose="02010600030101010101" pitchFamily="2" charset="-122"/>
                <a:cs typeface="+mn-ea"/>
              </a:rPr>
              <a:t>）严禁中国人民参加反帝活动；（禁</a:t>
            </a:r>
            <a:r>
              <a:rPr lang="zh-CN" altLang="en-US" sz="2800" b="1" strike="noStrike" noProof="1" dirty="0">
                <a:latin typeface="宋体" panose="02010600030101010101" pitchFamily="2" charset="-122"/>
                <a:ea typeface="宋体" panose="02010600030101010101" pitchFamily="2" charset="-122"/>
                <a:cs typeface="+mn-ea"/>
              </a:rPr>
              <a:t>）</a:t>
            </a:r>
            <a:endParaRPr lang="zh-CN" altLang="en-US" sz="2800" b="1" strike="noStrike" noProof="1" dirty="0">
              <a:latin typeface="宋体" panose="02010600030101010101" pitchFamily="2" charset="-122"/>
              <a:ea typeface="宋体" panose="02010600030101010101" pitchFamily="2" charset="-122"/>
            </a:endParaRPr>
          </a:p>
          <a:p>
            <a:pPr lvl="0" fontAlgn="base"/>
            <a:r>
              <a:rPr lang="zh-CN" altLang="en-US" sz="2800" b="1" strike="noStrike" noProof="1" dirty="0">
                <a:latin typeface="宋体" panose="02010600030101010101" pitchFamily="2" charset="-122"/>
                <a:ea typeface="宋体" panose="02010600030101010101" pitchFamily="2" charset="-122"/>
                <a:cs typeface="+mn-ea"/>
              </a:rPr>
              <a:t>（</a:t>
            </a:r>
            <a:r>
              <a:rPr lang="en-US" altLang="zh-CN" sz="2800" b="1" strike="noStrike" noProof="1" dirty="0">
                <a:latin typeface="宋体" panose="02010600030101010101" pitchFamily="2" charset="-122"/>
                <a:ea typeface="宋体" panose="02010600030101010101" pitchFamily="2" charset="-122"/>
                <a:cs typeface="+mn-ea"/>
              </a:rPr>
              <a:t>4</a:t>
            </a:r>
            <a:r>
              <a:rPr lang="zh-CN" altLang="en-US" sz="2800" b="1" strike="noStrike" noProof="1" dirty="0">
                <a:latin typeface="宋体" panose="02010600030101010101" pitchFamily="2" charset="-122"/>
                <a:ea typeface="宋体" panose="02010600030101010101" pitchFamily="2" charset="-122"/>
                <a:cs typeface="+mn-ea"/>
              </a:rPr>
              <a:t>）拆除天津大沽到北京沿线设防的炮台，允许各国派兵驻扎北京到山海关铁路沿线要地。（</a:t>
            </a:r>
            <a:r>
              <a:rPr lang="zh-CN" altLang="en-US" sz="2800" b="1" strike="noStrike" noProof="1" dirty="0">
                <a:solidFill>
                  <a:srgbClr val="FF0000"/>
                </a:solidFill>
                <a:latin typeface="宋体" panose="02010600030101010101" pitchFamily="2" charset="-122"/>
                <a:ea typeface="宋体" panose="02010600030101010101" pitchFamily="2" charset="-122"/>
                <a:cs typeface="+mn-ea"/>
              </a:rPr>
              <a:t>拆</a:t>
            </a:r>
            <a:r>
              <a:rPr lang="zh-CN" altLang="en-US" sz="2800" b="1" strike="noStrike" noProof="1" dirty="0">
                <a:latin typeface="宋体" panose="02010600030101010101" pitchFamily="2" charset="-122"/>
                <a:ea typeface="宋体" panose="02010600030101010101" pitchFamily="2" charset="-122"/>
                <a:cs typeface="+mn-ea"/>
              </a:rPr>
              <a:t>）</a:t>
            </a:r>
            <a:endParaRPr lang="zh-CN" altLang="en-US" sz="2800" b="1" strike="noStrike" noProof="1" dirty="0">
              <a:latin typeface="宋体" panose="02010600030101010101" pitchFamily="2" charset="-122"/>
              <a:ea typeface="宋体" panose="02010600030101010101" pitchFamily="2" charset="-122"/>
            </a:endParaRPr>
          </a:p>
          <a:p>
            <a:pPr lvl="0" fontAlgn="base"/>
            <a:endParaRPr lang="zh-CN" altLang="en-US" sz="1000" b="1" u="sng"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r>
              <a:rPr lang="zh-CN" altLang="en-US" sz="2800" b="1" u="sng"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影响：</a:t>
            </a:r>
            <a:r>
              <a:rPr lang="zh-CN" altLang="en-US" sz="2800" b="1" strike="noStrike" noProof="1" dirty="0">
                <a:latin typeface="宋体" panose="02010600030101010101" pitchFamily="2" charset="-122"/>
                <a:ea typeface="宋体" panose="02010600030101010101" pitchFamily="2" charset="-122"/>
                <a:cs typeface="+mn-ea"/>
              </a:rPr>
              <a:t>使中国</a:t>
            </a:r>
            <a:r>
              <a:rPr lang="zh-CN" altLang="en-US" sz="2800" b="1" strike="noStrike" noProof="1" dirty="0">
                <a:solidFill>
                  <a:srgbClr val="FF0000"/>
                </a:solidFill>
                <a:latin typeface="宋体" panose="02010600030101010101" pitchFamily="2" charset="-122"/>
                <a:ea typeface="宋体" panose="02010600030101010101" pitchFamily="2" charset="-122"/>
                <a:cs typeface="+mn-ea"/>
              </a:rPr>
              <a:t>完全沦为</a:t>
            </a:r>
            <a:r>
              <a:rPr lang="zh-CN" altLang="en-US" sz="2800" b="1" strike="noStrike" noProof="1" dirty="0">
                <a:latin typeface="宋体" panose="02010600030101010101" pitchFamily="2" charset="-122"/>
                <a:ea typeface="宋体" panose="02010600030101010101" pitchFamily="2" charset="-122"/>
                <a:cs typeface="+mn-ea"/>
              </a:rPr>
              <a:t>半殖民地半封建社会。</a:t>
            </a:r>
            <a:endParaRPr lang="zh-CN" altLang="en-US" sz="2800" b="1" strike="noStrike" noProof="1" dirty="0">
              <a:latin typeface="宋体" panose="02010600030101010101" pitchFamily="2" charset="-122"/>
              <a:ea typeface="宋体" panose="02010600030101010101" pitchFamily="2" charset="-122"/>
            </a:endParaRPr>
          </a:p>
        </p:txBody>
      </p:sp>
      <p:sp>
        <p:nvSpPr>
          <p:cNvPr id="52229" name="文本框 52228"/>
          <p:cNvSpPr txBox="1"/>
          <p:nvPr/>
        </p:nvSpPr>
        <p:spPr>
          <a:xfrm>
            <a:off x="0" y="5876925"/>
            <a:ext cx="9193213" cy="968375"/>
          </a:xfrm>
          <a:prstGeom prst="rect">
            <a:avLst/>
          </a:prstGeom>
          <a:solidFill>
            <a:srgbClr val="E7F715"/>
          </a:solidFill>
          <a:ln w="9525">
            <a:noFill/>
          </a:ln>
        </p:spPr>
        <p:txBody>
          <a:bodyPr anchor="t">
            <a:spAutoFit/>
          </a:bodyPr>
          <a:p>
            <a:pPr lvl="0" indent="0">
              <a:lnSpc>
                <a:spcPct val="90000"/>
              </a:lnSpc>
            </a:pPr>
            <a:r>
              <a:rPr lang="en-US" altLang="zh-CN" sz="3200" b="1" dirty="0">
                <a:latin typeface="Arial" panose="020B0604020202020204" pitchFamily="34" charset="0"/>
                <a:ea typeface="楷体_GB2312" pitchFamily="1" charset="-122"/>
              </a:rPr>
              <a:t>       </a:t>
            </a:r>
            <a:r>
              <a:rPr lang="zh-CN" altLang="en-US" sz="3200" b="1" dirty="0">
                <a:latin typeface="Arial" panose="020B0604020202020204" pitchFamily="34" charset="0"/>
                <a:ea typeface="楷体_GB2312" pitchFamily="1" charset="-122"/>
              </a:rPr>
              <a:t>探究三：</a:t>
            </a:r>
            <a:r>
              <a:rPr lang="en-US" altLang="zh-CN" sz="3200" b="1" dirty="0">
                <a:latin typeface="Arial" panose="020B0604020202020204" pitchFamily="34" charset="0"/>
                <a:ea typeface="楷体_GB2312" pitchFamily="1" charset="-122"/>
              </a:rPr>
              <a:t>19</a:t>
            </a:r>
            <a:r>
              <a:rPr lang="zh-CN" altLang="en-US" sz="3200" b="1" dirty="0">
                <a:latin typeface="Arial" panose="020B0604020202020204" pitchFamily="34" charset="0"/>
                <a:ea typeface="楷体_GB2312" pitchFamily="1" charset="-122"/>
              </a:rPr>
              <a:t>世纪 </a:t>
            </a:r>
            <a:r>
              <a:rPr lang="en-US" altLang="zh-CN" sz="3200" b="1" dirty="0">
                <a:latin typeface="Arial" panose="020B0604020202020204" pitchFamily="34" charset="0"/>
                <a:ea typeface="楷体_GB2312" pitchFamily="1" charset="-122"/>
              </a:rPr>
              <a:t>70</a:t>
            </a:r>
            <a:r>
              <a:rPr lang="zh-CN" altLang="en-US" sz="3200" b="1" dirty="0">
                <a:latin typeface="Arial" panose="020B0604020202020204" pitchFamily="34" charset="0"/>
                <a:ea typeface="楷体_GB2312" pitchFamily="1" charset="-122"/>
              </a:rPr>
              <a:t>年代</a:t>
            </a:r>
            <a:r>
              <a:rPr lang="en-US" altLang="zh-CN" sz="3200" b="1" dirty="0">
                <a:latin typeface="Arial" panose="020B0604020202020204" pitchFamily="34" charset="0"/>
                <a:ea typeface="楷体_GB2312" pitchFamily="1" charset="-122"/>
              </a:rPr>
              <a:t>——20</a:t>
            </a:r>
            <a:r>
              <a:rPr lang="zh-CN" altLang="en-US" sz="3200" b="1" dirty="0">
                <a:latin typeface="Arial" panose="020B0604020202020204" pitchFamily="34" charset="0"/>
                <a:ea typeface="楷体_GB2312" pitchFamily="1" charset="-122"/>
              </a:rPr>
              <a:t>世纪初列强侵华的主要特征是什么？ </a:t>
            </a:r>
            <a:endParaRPr lang="zh-CN" altLang="en-US" sz="3200" b="1" dirty="0">
              <a:latin typeface="Arial" panose="020B0604020202020204" pitchFamily="34" charset="0"/>
              <a:ea typeface="楷体_GB2312" pitchFamily="1" charset="-122"/>
            </a:endParaRPr>
          </a:p>
        </p:txBody>
      </p:sp>
      <p:sp>
        <p:nvSpPr>
          <p:cNvPr id="52230" name="文本框 52229"/>
          <p:cNvSpPr txBox="1"/>
          <p:nvPr/>
        </p:nvSpPr>
        <p:spPr>
          <a:xfrm>
            <a:off x="0" y="561975"/>
            <a:ext cx="9193213" cy="3505200"/>
          </a:xfrm>
          <a:prstGeom prst="rect">
            <a:avLst/>
          </a:prstGeom>
          <a:noFill/>
          <a:ln w="9525">
            <a:noFill/>
          </a:ln>
        </p:spPr>
        <p:txBody>
          <a:bodyPr wrap="square" anchor="t">
            <a:spAutoFit/>
          </a:bodyPr>
          <a:p>
            <a:pPr lvl="0" indent="0">
              <a:spcBef>
                <a:spcPct val="50000"/>
              </a:spcBef>
            </a:pPr>
            <a:r>
              <a:rPr lang="zh-CN" altLang="en-US" sz="3200" dirty="0">
                <a:solidFill>
                  <a:srgbClr val="FF0000"/>
                </a:solidFill>
                <a:latin typeface="黑体" panose="02010609060101010101" pitchFamily="2" charset="-122"/>
                <a:ea typeface="黑体" panose="02010609060101010101" pitchFamily="2" charset="-122"/>
              </a:rPr>
              <a:t>侵略方式</a:t>
            </a:r>
            <a:r>
              <a:rPr lang="zh-CN" altLang="en-US" sz="3200" dirty="0">
                <a:latin typeface="黑体" panose="02010609060101010101" pitchFamily="2" charset="-122"/>
                <a:ea typeface="黑体" panose="02010609060101010101" pitchFamily="2" charset="-122"/>
              </a:rPr>
              <a:t>：</a:t>
            </a:r>
            <a:endParaRPr lang="zh-CN" altLang="en-US" sz="3200" dirty="0">
              <a:latin typeface="黑体" panose="02010609060101010101" pitchFamily="2" charset="-122"/>
              <a:ea typeface="黑体" panose="02010609060101010101" pitchFamily="2" charset="-122"/>
            </a:endParaRPr>
          </a:p>
          <a:p>
            <a:pPr lvl="0" indent="0">
              <a:spcBef>
                <a:spcPct val="50000"/>
              </a:spcBef>
            </a:pPr>
            <a:r>
              <a:rPr lang="zh-CN" altLang="en-US" sz="3200" dirty="0">
                <a:latin typeface="黑体" panose="02010609060101010101" pitchFamily="2" charset="-122"/>
                <a:ea typeface="黑体" panose="02010609060101010101" pitchFamily="2" charset="-122"/>
              </a:rPr>
              <a:t>     政治上由</a:t>
            </a:r>
            <a:r>
              <a:rPr lang="zh-CN" altLang="en-US" sz="3200" dirty="0">
                <a:solidFill>
                  <a:srgbClr val="FF0000"/>
                </a:solidFill>
                <a:latin typeface="黑体" panose="02010609060101010101" pitchFamily="2" charset="-122"/>
                <a:ea typeface="黑体" panose="02010609060101010101" pitchFamily="2" charset="-122"/>
              </a:rPr>
              <a:t>瓜分中国狂潮到实行“以华治华</a:t>
            </a:r>
            <a:r>
              <a:rPr lang="zh-CN" altLang="en-US" sz="3200" dirty="0">
                <a:solidFill>
                  <a:srgbClr val="3333FF"/>
                </a:solidFill>
                <a:latin typeface="黑体" panose="02010609060101010101" pitchFamily="2" charset="-122"/>
                <a:ea typeface="黑体" panose="02010609060101010101" pitchFamily="2" charset="-122"/>
              </a:rPr>
              <a:t>”</a:t>
            </a:r>
            <a:endParaRPr lang="zh-CN" altLang="en-US" sz="3200" dirty="0">
              <a:solidFill>
                <a:srgbClr val="3333FF"/>
              </a:solidFill>
              <a:latin typeface="黑体" panose="02010609060101010101" pitchFamily="2" charset="-122"/>
              <a:ea typeface="黑体" panose="02010609060101010101" pitchFamily="2" charset="-122"/>
            </a:endParaRPr>
          </a:p>
          <a:p>
            <a:pPr lvl="0" indent="0">
              <a:spcBef>
                <a:spcPct val="50000"/>
              </a:spcBef>
            </a:pPr>
            <a:r>
              <a:rPr lang="zh-CN" altLang="en-US" sz="3200" dirty="0">
                <a:latin typeface="黑体" panose="02010609060101010101" pitchFamily="2" charset="-122"/>
                <a:ea typeface="黑体" panose="02010609060101010101" pitchFamily="2" charset="-122"/>
              </a:rPr>
              <a:t>     经济上</a:t>
            </a:r>
            <a:r>
              <a:rPr lang="zh-CN" altLang="en-US" sz="3200" dirty="0">
                <a:solidFill>
                  <a:srgbClr val="FF0000"/>
                </a:solidFill>
                <a:latin typeface="黑体" panose="02010609060101010101" pitchFamily="2" charset="-122"/>
                <a:ea typeface="黑体" panose="02010609060101010101" pitchFamily="2" charset="-122"/>
              </a:rPr>
              <a:t>由商品输出为主到资本输出为主；</a:t>
            </a:r>
            <a:endParaRPr lang="zh-CN" altLang="en-US" sz="3200" dirty="0">
              <a:solidFill>
                <a:srgbClr val="FF0000"/>
              </a:solidFill>
              <a:latin typeface="黑体" panose="02010609060101010101" pitchFamily="2" charset="-122"/>
              <a:ea typeface="黑体" panose="02010609060101010101" pitchFamily="2" charset="-122"/>
            </a:endParaRPr>
          </a:p>
          <a:p>
            <a:pPr lvl="0" indent="0">
              <a:spcBef>
                <a:spcPct val="50000"/>
              </a:spcBef>
            </a:pPr>
            <a:r>
              <a:rPr lang="zh-CN" altLang="en-US" sz="3200" dirty="0">
                <a:solidFill>
                  <a:srgbClr val="FF0000"/>
                </a:solidFill>
                <a:latin typeface="黑体" panose="02010609060101010101" pitchFamily="2" charset="-122"/>
                <a:ea typeface="黑体" panose="02010609060101010101" pitchFamily="2" charset="-122"/>
              </a:rPr>
              <a:t>     </a:t>
            </a:r>
            <a:r>
              <a:rPr lang="zh-CN" altLang="en-US" sz="3200" dirty="0">
                <a:latin typeface="黑体" panose="02010609060101010101" pitchFamily="2" charset="-122"/>
                <a:ea typeface="黑体" panose="02010609060101010101" pitchFamily="2" charset="-122"/>
              </a:rPr>
              <a:t>文化上</a:t>
            </a:r>
            <a:r>
              <a:rPr lang="zh-CN" altLang="en-US" sz="3200" dirty="0">
                <a:solidFill>
                  <a:srgbClr val="FF0000"/>
                </a:solidFill>
                <a:latin typeface="黑体" panose="02010609060101010101" pitchFamily="2" charset="-122"/>
                <a:ea typeface="黑体" panose="02010609060101010101" pitchFamily="2" charset="-122"/>
              </a:rPr>
              <a:t>宗教侵略、奴化教育</a:t>
            </a:r>
            <a:endParaRPr lang="zh-CN" altLang="en-US" sz="3200" dirty="0">
              <a:solidFill>
                <a:srgbClr val="FF0000"/>
              </a:solidFill>
              <a:latin typeface="黑体" panose="02010609060101010101" pitchFamily="2" charset="-122"/>
              <a:ea typeface="黑体" panose="02010609060101010101" pitchFamily="2" charset="-122"/>
            </a:endParaRPr>
          </a:p>
          <a:p>
            <a:pPr lvl="0" indent="0">
              <a:spcBef>
                <a:spcPct val="50000"/>
              </a:spcBef>
            </a:pPr>
            <a:r>
              <a:rPr lang="zh-CN" altLang="en-US" sz="3200" dirty="0">
                <a:solidFill>
                  <a:srgbClr val="FF0000"/>
                </a:solidFill>
                <a:latin typeface="黑体" panose="02010609060101010101" pitchFamily="2" charset="-122"/>
                <a:ea typeface="黑体" panose="02010609060101010101" pitchFamily="2" charset="-122"/>
              </a:rPr>
              <a:t>国家：</a:t>
            </a:r>
            <a:r>
              <a:rPr lang="zh-CN" altLang="en-US" sz="3200" dirty="0">
                <a:latin typeface="黑体" panose="02010609060101010101" pitchFamily="2" charset="-122"/>
                <a:ea typeface="黑体" panose="02010609060101010101" pitchFamily="2" charset="-122"/>
              </a:rPr>
              <a:t>     除英法外，后期德日加入</a:t>
            </a:r>
            <a:endParaRPr lang="zh-CN" altLang="en-US" sz="3200" dirty="0">
              <a:latin typeface="黑体" panose="02010609060101010101" pitchFamily="2" charset="-122"/>
              <a:ea typeface="黑体" panose="02010609060101010101" pitchFamily="2" charset="-122"/>
            </a:endParaRPr>
          </a:p>
        </p:txBody>
      </p:sp>
      <p:sp>
        <p:nvSpPr>
          <p:cNvPr id="52227" name="文本框 52226"/>
          <p:cNvSpPr txBox="1"/>
          <p:nvPr/>
        </p:nvSpPr>
        <p:spPr>
          <a:xfrm>
            <a:off x="0" y="4921250"/>
            <a:ext cx="9144000" cy="946150"/>
          </a:xfrm>
          <a:prstGeom prst="rect">
            <a:avLst/>
          </a:prstGeom>
          <a:solidFill>
            <a:srgbClr val="FFFF00"/>
          </a:solidFill>
          <a:ln w="9525">
            <a:noFill/>
          </a:ln>
        </p:spPr>
        <p:txBody>
          <a:bodyPr>
            <a:spAutoFit/>
          </a:bodyPr>
          <a:p>
            <a:pPr lvl="0" fontAlgn="base"/>
            <a:r>
              <a:rPr lang="en-US" altLang="zh-CN" sz="2800" b="1" strike="noStrike"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       </a:t>
            </a:r>
            <a:r>
              <a:rPr lang="zh-CN" altLang="en-US" sz="2800" b="1" strike="noStrike"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条约中哪一条最能体现清政府完全沦为帝国主义统治中国的工具？</a:t>
            </a:r>
            <a:endParaRPr lang="zh-CN" altLang="en-US" sz="2800" b="1" strike="noStrike"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52228" name="文本框 52227"/>
          <p:cNvSpPr txBox="1"/>
          <p:nvPr/>
        </p:nvSpPr>
        <p:spPr>
          <a:xfrm>
            <a:off x="3563938" y="5300663"/>
            <a:ext cx="3200400" cy="519113"/>
          </a:xfrm>
          <a:prstGeom prst="rect">
            <a:avLst/>
          </a:prstGeom>
          <a:solidFill>
            <a:srgbClr val="FFFF00"/>
          </a:solidFill>
          <a:ln w="9525">
            <a:noFill/>
          </a:ln>
        </p:spPr>
        <p:txBody>
          <a:bodyPr>
            <a:spAutoFit/>
          </a:bodyPr>
          <a:p>
            <a:pPr lvl="0" fontAlgn="base">
              <a:spcBef>
                <a:spcPct val="50000"/>
              </a:spcBef>
            </a:pPr>
            <a:r>
              <a:rPr lang="en-US" altLang="zh-CN" strike="noStrike" noProof="1" dirty="0">
                <a:solidFill>
                  <a:srgbClr val="0000FF"/>
                </a:solidFill>
                <a:latin typeface="Arial" panose="020B0604020202020204" pitchFamily="34" charset="0"/>
                <a:ea typeface="宋体" panose="02010600030101010101" pitchFamily="2" charset="-122"/>
                <a:cs typeface="+mn-ea"/>
              </a:rPr>
              <a:t> </a:t>
            </a:r>
            <a:r>
              <a:rPr lang="zh-CN" altLang="en-US" sz="2800" b="1" strike="noStrike" noProof="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rPr>
              <a:t>第三条最能体现。</a:t>
            </a:r>
            <a:endParaRPr lang="zh-CN" altLang="en-US" sz="2800" b="1" strike="noStrike" noProof="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68614" name="文本框 41986"/>
          <p:cNvSpPr txBox="1"/>
          <p:nvPr/>
        </p:nvSpPr>
        <p:spPr>
          <a:xfrm>
            <a:off x="0" y="0"/>
            <a:ext cx="2952750" cy="579438"/>
          </a:xfrm>
          <a:prstGeom prst="rect">
            <a:avLst/>
          </a:prstGeom>
          <a:solidFill>
            <a:srgbClr val="FFFF00"/>
          </a:solidFill>
          <a:ln w="9525" cap="flat" cmpd="sng">
            <a:solidFill>
              <a:srgbClr val="FF0000"/>
            </a:solidFill>
            <a:prstDash val="solid"/>
            <a:miter/>
            <a:headEnd type="none" w="med" len="med"/>
            <a:tailEnd type="none" w="med" len="med"/>
          </a:ln>
        </p:spPr>
        <p:txBody>
          <a:bodyPr wrap="square" anchor="t">
            <a:spAutoFit/>
          </a:bodyPr>
          <a:p>
            <a:pPr lvl="0" indent="0">
              <a:spcBef>
                <a:spcPct val="50000"/>
              </a:spcBef>
            </a:pPr>
            <a:r>
              <a:rPr lang="zh-CN" altLang="en-US" sz="3200" b="1">
                <a:solidFill>
                  <a:srgbClr val="FF0000"/>
                </a:solidFill>
                <a:latin typeface="Arial" panose="020B0604020202020204" pitchFamily="34" charset="0"/>
                <a:ea typeface="黑体" panose="02010609060101010101" pitchFamily="2" charset="-122"/>
              </a:rPr>
              <a:t>基础知识梳理</a:t>
            </a:r>
            <a:endParaRPr lang="zh-CN" altLang="en-US" sz="3200" b="1">
              <a:solidFill>
                <a:srgbClr val="FF0000"/>
              </a:solidFill>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2226">
                                            <p:txEl>
                                              <p:charRg st="23" end="57"/>
                                            </p:txEl>
                                          </p:spTgt>
                                        </p:tgtEl>
                                        <p:attrNameLst>
                                          <p:attrName>style.visibility</p:attrName>
                                        </p:attrNameLst>
                                      </p:cBhvr>
                                      <p:to>
                                        <p:strVal val="visible"/>
                                      </p:to>
                                    </p:set>
                                    <p:animEffect transition="in" filter="diamond(in)">
                                      <p:cBhvr>
                                        <p:cTn id="7" dur="2000"/>
                                        <p:tgtEl>
                                          <p:spTgt spid="52226">
                                            <p:txEl>
                                              <p:charRg st="23" end="57"/>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2226">
                                            <p:txEl>
                                              <p:charRg st="57" end="87"/>
                                            </p:txEl>
                                          </p:spTgt>
                                        </p:tgtEl>
                                        <p:attrNameLst>
                                          <p:attrName>style.visibility</p:attrName>
                                        </p:attrNameLst>
                                      </p:cBhvr>
                                      <p:to>
                                        <p:strVal val="visible"/>
                                      </p:to>
                                    </p:set>
                                    <p:animEffect transition="in" filter="diamond(in)">
                                      <p:cBhvr>
                                        <p:cTn id="12" dur="2000"/>
                                        <p:tgtEl>
                                          <p:spTgt spid="52226">
                                            <p:txEl>
                                              <p:charRg st="57" end="8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2226">
                                            <p:txEl>
                                              <p:charRg st="87" end="107"/>
                                            </p:txEl>
                                          </p:spTgt>
                                        </p:tgtEl>
                                        <p:attrNameLst>
                                          <p:attrName>style.visibility</p:attrName>
                                        </p:attrNameLst>
                                      </p:cBhvr>
                                      <p:to>
                                        <p:strVal val="visible"/>
                                      </p:to>
                                    </p:set>
                                    <p:animEffect transition="in" filter="slide(fromBottom)">
                                      <p:cBhvr>
                                        <p:cTn id="17" dur="500"/>
                                        <p:tgtEl>
                                          <p:spTgt spid="52226">
                                            <p:txEl>
                                              <p:charRg st="87" end="10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2226">
                                            <p:txEl>
                                              <p:charRg st="107" end="152"/>
                                            </p:txEl>
                                          </p:spTgt>
                                        </p:tgtEl>
                                        <p:attrNameLst>
                                          <p:attrName>style.visibility</p:attrName>
                                        </p:attrNameLst>
                                      </p:cBhvr>
                                      <p:to>
                                        <p:strVal val="visible"/>
                                      </p:to>
                                    </p:set>
                                    <p:animEffect transition="in" filter="dissolve">
                                      <p:cBhvr>
                                        <p:cTn id="22" dur="500"/>
                                        <p:tgtEl>
                                          <p:spTgt spid="52226">
                                            <p:txEl>
                                              <p:charRg st="107" end="15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2226">
                                            <p:txEl>
                                              <p:charRg st="153" end="174"/>
                                            </p:txEl>
                                          </p:spTgt>
                                        </p:tgtEl>
                                        <p:attrNameLst>
                                          <p:attrName>style.visibility</p:attrName>
                                        </p:attrNameLst>
                                      </p:cBhvr>
                                      <p:to>
                                        <p:strVal val="visible"/>
                                      </p:to>
                                    </p:set>
                                    <p:anim calcmode="lin" valueType="num">
                                      <p:cBhvr>
                                        <p:cTn id="27" dur="500" fill="hold"/>
                                        <p:tgtEl>
                                          <p:spTgt spid="52226">
                                            <p:txEl>
                                              <p:charRg st="153" end="174"/>
                                            </p:txEl>
                                          </p:spTgt>
                                        </p:tgtEl>
                                        <p:attrNameLst>
                                          <p:attrName>ppt_x</p:attrName>
                                        </p:attrNameLst>
                                      </p:cBhvr>
                                      <p:tavLst>
                                        <p:tav tm="0">
                                          <p:val>
                                            <p:strVal val="#ppt_x"/>
                                          </p:val>
                                        </p:tav>
                                        <p:tav tm="100000">
                                          <p:val>
                                            <p:strVal val="#ppt_x"/>
                                          </p:val>
                                        </p:tav>
                                      </p:tavLst>
                                    </p:anim>
                                    <p:anim calcmode="lin" valueType="num">
                                      <p:cBhvr>
                                        <p:cTn id="28" dur="500" fill="hold"/>
                                        <p:tgtEl>
                                          <p:spTgt spid="52226">
                                            <p:txEl>
                                              <p:charRg st="153" end="17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2227"/>
                                        </p:tgtEl>
                                        <p:attrNameLst>
                                          <p:attrName>style.visibility</p:attrName>
                                        </p:attrNameLst>
                                      </p:cBhvr>
                                      <p:to>
                                        <p:strVal val="visible"/>
                                      </p:to>
                                    </p:set>
                                    <p:animEffect transition="in" filter="box(in)">
                                      <p:cBhvr>
                                        <p:cTn id="33" dur="500"/>
                                        <p:tgtEl>
                                          <p:spTgt spid="5222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2228"/>
                                        </p:tgtEl>
                                        <p:attrNameLst>
                                          <p:attrName>style.visibility</p:attrName>
                                        </p:attrNameLst>
                                      </p:cBhvr>
                                      <p:to>
                                        <p:strVal val="visible"/>
                                      </p:to>
                                    </p:set>
                                    <p:animEffect transition="in" filter="dissolve">
                                      <p:cBhvr>
                                        <p:cTn id="38" dur="500"/>
                                        <p:tgtEl>
                                          <p:spTgt spid="5222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2229"/>
                                        </p:tgtEl>
                                        <p:attrNameLst>
                                          <p:attrName>style.visibility</p:attrName>
                                        </p:attrNameLst>
                                      </p:cBhvr>
                                      <p:to>
                                        <p:strVal val="visible"/>
                                      </p:to>
                                    </p:set>
                                    <p:anim calcmode="lin" valueType="num">
                                      <p:cBhvr>
                                        <p:cTn id="43" dur="500" fill="hold"/>
                                        <p:tgtEl>
                                          <p:spTgt spid="52229"/>
                                        </p:tgtEl>
                                        <p:attrNameLst>
                                          <p:attrName>ppt_x</p:attrName>
                                        </p:attrNameLst>
                                      </p:cBhvr>
                                      <p:tavLst>
                                        <p:tav tm="0">
                                          <p:val>
                                            <p:strVal val="#ppt_x"/>
                                          </p:val>
                                        </p:tav>
                                        <p:tav tm="100000">
                                          <p:val>
                                            <p:strVal val="#ppt_x"/>
                                          </p:val>
                                        </p:tav>
                                      </p:tavLst>
                                    </p:anim>
                                    <p:anim calcmode="lin" valueType="num">
                                      <p:cBhvr>
                                        <p:cTn id="44" dur="500" fill="hold"/>
                                        <p:tgtEl>
                                          <p:spTgt spid="5222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xit" presetSubtype="4" fill="hold" nodeType="clickEffect">
                                  <p:stCondLst>
                                    <p:cond delay="0"/>
                                  </p:stCondLst>
                                  <p:childTnLst>
                                    <p:animEffect transition="out" filter="slide(fromBottom)">
                                      <p:cBhvr>
                                        <p:cTn id="48" dur="500"/>
                                        <p:tgtEl>
                                          <p:spTgt spid="52226">
                                            <p:txEl>
                                              <p:charRg st="0" end="17"/>
                                            </p:txEl>
                                          </p:spTgt>
                                        </p:tgtEl>
                                      </p:cBhvr>
                                    </p:animEffect>
                                    <p:set>
                                      <p:cBhvr>
                                        <p:cTn id="49" dur="1" fill="hold">
                                          <p:stCondLst>
                                            <p:cond delay="499"/>
                                          </p:stCondLst>
                                        </p:cTn>
                                        <p:tgtEl>
                                          <p:spTgt spid="52226">
                                            <p:txEl>
                                              <p:charRg st="0" end="17"/>
                                            </p:txEl>
                                          </p:spTgt>
                                        </p:tgtEl>
                                        <p:attrNameLst>
                                          <p:attrName>style.visibility</p:attrName>
                                        </p:attrNameLst>
                                      </p:cBhvr>
                                      <p:to>
                                        <p:strVal val="hidden"/>
                                      </p:to>
                                    </p:set>
                                  </p:childTnLst>
                                </p:cTn>
                              </p:par>
                              <p:par>
                                <p:cTn id="50" presetID="12" presetClass="exit" presetSubtype="4" fill="hold" nodeType="withEffect">
                                  <p:stCondLst>
                                    <p:cond delay="0"/>
                                  </p:stCondLst>
                                  <p:childTnLst>
                                    <p:animEffect transition="out" filter="slide(fromBottom)">
                                      <p:cBhvr>
                                        <p:cTn id="51" dur="500"/>
                                        <p:tgtEl>
                                          <p:spTgt spid="52226">
                                            <p:txEl>
                                              <p:charRg st="18" end="22"/>
                                            </p:txEl>
                                          </p:spTgt>
                                        </p:tgtEl>
                                      </p:cBhvr>
                                    </p:animEffect>
                                    <p:set>
                                      <p:cBhvr>
                                        <p:cTn id="52" dur="1" fill="hold">
                                          <p:stCondLst>
                                            <p:cond delay="499"/>
                                          </p:stCondLst>
                                        </p:cTn>
                                        <p:tgtEl>
                                          <p:spTgt spid="52226">
                                            <p:txEl>
                                              <p:charRg st="18" end="22"/>
                                            </p:txEl>
                                          </p:spTgt>
                                        </p:tgtEl>
                                        <p:attrNameLst>
                                          <p:attrName>style.visibility</p:attrName>
                                        </p:attrNameLst>
                                      </p:cBhvr>
                                      <p:to>
                                        <p:strVal val="hidden"/>
                                      </p:to>
                                    </p:set>
                                  </p:childTnLst>
                                </p:cTn>
                              </p:par>
                              <p:par>
                                <p:cTn id="53" presetID="12" presetClass="exit" presetSubtype="4" fill="hold" nodeType="withEffect">
                                  <p:stCondLst>
                                    <p:cond delay="0"/>
                                  </p:stCondLst>
                                  <p:childTnLst>
                                    <p:animEffect transition="out" filter="slide(fromBottom)">
                                      <p:cBhvr>
                                        <p:cTn id="54" dur="500"/>
                                        <p:tgtEl>
                                          <p:spTgt spid="52226">
                                            <p:txEl>
                                              <p:charRg st="23" end="57"/>
                                            </p:txEl>
                                          </p:spTgt>
                                        </p:tgtEl>
                                      </p:cBhvr>
                                    </p:animEffect>
                                    <p:set>
                                      <p:cBhvr>
                                        <p:cTn id="55" dur="1" fill="hold">
                                          <p:stCondLst>
                                            <p:cond delay="499"/>
                                          </p:stCondLst>
                                        </p:cTn>
                                        <p:tgtEl>
                                          <p:spTgt spid="52226">
                                            <p:txEl>
                                              <p:charRg st="23" end="57"/>
                                            </p:txEl>
                                          </p:spTgt>
                                        </p:tgtEl>
                                        <p:attrNameLst>
                                          <p:attrName>style.visibility</p:attrName>
                                        </p:attrNameLst>
                                      </p:cBhvr>
                                      <p:to>
                                        <p:strVal val="hidden"/>
                                      </p:to>
                                    </p:set>
                                  </p:childTnLst>
                                </p:cTn>
                              </p:par>
                              <p:par>
                                <p:cTn id="56" presetID="12" presetClass="exit" presetSubtype="4" fill="hold" nodeType="withEffect">
                                  <p:stCondLst>
                                    <p:cond delay="0"/>
                                  </p:stCondLst>
                                  <p:childTnLst>
                                    <p:animEffect transition="out" filter="slide(fromBottom)">
                                      <p:cBhvr>
                                        <p:cTn id="57" dur="500"/>
                                        <p:tgtEl>
                                          <p:spTgt spid="52226">
                                            <p:txEl>
                                              <p:charRg st="57" end="87"/>
                                            </p:txEl>
                                          </p:spTgt>
                                        </p:tgtEl>
                                      </p:cBhvr>
                                    </p:animEffect>
                                    <p:set>
                                      <p:cBhvr>
                                        <p:cTn id="58" dur="1" fill="hold">
                                          <p:stCondLst>
                                            <p:cond delay="499"/>
                                          </p:stCondLst>
                                        </p:cTn>
                                        <p:tgtEl>
                                          <p:spTgt spid="52226">
                                            <p:txEl>
                                              <p:charRg st="57" end="87"/>
                                            </p:txEl>
                                          </p:spTgt>
                                        </p:tgtEl>
                                        <p:attrNameLst>
                                          <p:attrName>style.visibility</p:attrName>
                                        </p:attrNameLst>
                                      </p:cBhvr>
                                      <p:to>
                                        <p:strVal val="hidden"/>
                                      </p:to>
                                    </p:set>
                                  </p:childTnLst>
                                </p:cTn>
                              </p:par>
                              <p:par>
                                <p:cTn id="59" presetID="12" presetClass="exit" presetSubtype="4" fill="hold" nodeType="withEffect">
                                  <p:stCondLst>
                                    <p:cond delay="0"/>
                                  </p:stCondLst>
                                  <p:childTnLst>
                                    <p:animEffect transition="out" filter="slide(fromBottom)">
                                      <p:cBhvr>
                                        <p:cTn id="60" dur="500"/>
                                        <p:tgtEl>
                                          <p:spTgt spid="52226">
                                            <p:txEl>
                                              <p:charRg st="87" end="107"/>
                                            </p:txEl>
                                          </p:spTgt>
                                        </p:tgtEl>
                                      </p:cBhvr>
                                    </p:animEffect>
                                    <p:set>
                                      <p:cBhvr>
                                        <p:cTn id="61" dur="1" fill="hold">
                                          <p:stCondLst>
                                            <p:cond delay="499"/>
                                          </p:stCondLst>
                                        </p:cTn>
                                        <p:tgtEl>
                                          <p:spTgt spid="52226">
                                            <p:txEl>
                                              <p:charRg st="87" end="107"/>
                                            </p:txEl>
                                          </p:spTgt>
                                        </p:tgtEl>
                                        <p:attrNameLst>
                                          <p:attrName>style.visibility</p:attrName>
                                        </p:attrNameLst>
                                      </p:cBhvr>
                                      <p:to>
                                        <p:strVal val="hidden"/>
                                      </p:to>
                                    </p:set>
                                  </p:childTnLst>
                                </p:cTn>
                              </p:par>
                              <p:par>
                                <p:cTn id="62" presetID="12" presetClass="exit" presetSubtype="4" fill="hold" nodeType="withEffect">
                                  <p:stCondLst>
                                    <p:cond delay="0"/>
                                  </p:stCondLst>
                                  <p:childTnLst>
                                    <p:animEffect transition="out" filter="slide(fromBottom)">
                                      <p:cBhvr>
                                        <p:cTn id="63" dur="500"/>
                                        <p:tgtEl>
                                          <p:spTgt spid="52226">
                                            <p:txEl>
                                              <p:charRg st="107" end="152"/>
                                            </p:txEl>
                                          </p:spTgt>
                                        </p:tgtEl>
                                      </p:cBhvr>
                                    </p:animEffect>
                                    <p:set>
                                      <p:cBhvr>
                                        <p:cTn id="64" dur="1" fill="hold">
                                          <p:stCondLst>
                                            <p:cond delay="499"/>
                                          </p:stCondLst>
                                        </p:cTn>
                                        <p:tgtEl>
                                          <p:spTgt spid="52226">
                                            <p:txEl>
                                              <p:charRg st="107" end="152"/>
                                            </p:txEl>
                                          </p:spTgt>
                                        </p:tgtEl>
                                        <p:attrNameLst>
                                          <p:attrName>style.visibility</p:attrName>
                                        </p:attrNameLst>
                                      </p:cBhvr>
                                      <p:to>
                                        <p:strVal val="hidden"/>
                                      </p:to>
                                    </p:set>
                                  </p:childTnLst>
                                </p:cTn>
                              </p:par>
                              <p:par>
                                <p:cTn id="65" presetID="12" presetClass="exit" presetSubtype="4" fill="hold" nodeType="withEffect">
                                  <p:stCondLst>
                                    <p:cond delay="0"/>
                                  </p:stCondLst>
                                  <p:childTnLst>
                                    <p:animEffect transition="out" filter="slide(fromBottom)">
                                      <p:cBhvr>
                                        <p:cTn id="66" dur="500"/>
                                        <p:tgtEl>
                                          <p:spTgt spid="52226">
                                            <p:txEl>
                                              <p:charRg st="153" end="174"/>
                                            </p:txEl>
                                          </p:spTgt>
                                        </p:tgtEl>
                                      </p:cBhvr>
                                    </p:animEffect>
                                    <p:set>
                                      <p:cBhvr>
                                        <p:cTn id="67" dur="1" fill="hold">
                                          <p:stCondLst>
                                            <p:cond delay="499"/>
                                          </p:stCondLst>
                                        </p:cTn>
                                        <p:tgtEl>
                                          <p:spTgt spid="52226">
                                            <p:txEl>
                                              <p:charRg st="153" end="174"/>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52230"/>
                                        </p:tgtEl>
                                        <p:attrNameLst>
                                          <p:attrName>style.visibility</p:attrName>
                                        </p:attrNameLst>
                                      </p:cBhvr>
                                      <p:to>
                                        <p:strVal val="visible"/>
                                      </p:to>
                                    </p:set>
                                    <p:anim calcmode="lin" valueType="num">
                                      <p:cBhvr>
                                        <p:cTn id="72" dur="500" fill="hold"/>
                                        <p:tgtEl>
                                          <p:spTgt spid="52230"/>
                                        </p:tgtEl>
                                        <p:attrNameLst>
                                          <p:attrName>ppt_x</p:attrName>
                                        </p:attrNameLst>
                                      </p:cBhvr>
                                      <p:tavLst>
                                        <p:tav tm="0">
                                          <p:val>
                                            <p:strVal val="#ppt_x"/>
                                          </p:val>
                                        </p:tav>
                                        <p:tav tm="100000">
                                          <p:val>
                                            <p:strVal val="#ppt_x"/>
                                          </p:val>
                                        </p:tav>
                                      </p:tavLst>
                                    </p:anim>
                                    <p:anim calcmode="lin" valueType="num">
                                      <p:cBhvr>
                                        <p:cTn id="73" dur="500" fill="hold"/>
                                        <p:tgtEl>
                                          <p:spTgt spid="522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ldLvl="0" animBg="1"/>
      <p:bldP spid="52228" grpId="0" bldLvl="0" animBg="1"/>
      <p:bldP spid="52229" grpId="0" bldLvl="0" animBg="1"/>
      <p:bldP spid="5223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Text Box 2"/>
          <p:cNvSpPr txBox="1"/>
          <p:nvPr/>
        </p:nvSpPr>
        <p:spPr>
          <a:xfrm>
            <a:off x="61913" y="974725"/>
            <a:ext cx="9020175" cy="5210175"/>
          </a:xfrm>
          <a:prstGeom prst="rect">
            <a:avLst/>
          </a:prstGeom>
          <a:noFill/>
          <a:ln w="9525">
            <a:noFill/>
          </a:ln>
        </p:spPr>
        <p:txBody>
          <a:bodyPr wrap="square" lIns="91434" tIns="45717" rIns="91434" bIns="45717" anchor="t">
            <a:spAutoFit/>
          </a:bodyPr>
          <a:p>
            <a:pPr lvl="0" indent="0"/>
            <a:r>
              <a:rPr lang="en-US" altLang="zh-CN" sz="2800" b="1">
                <a:solidFill>
                  <a:srgbClr val="000000"/>
                </a:solidFill>
                <a:latin typeface="黑体" panose="02010609060101010101" pitchFamily="2" charset="-122"/>
                <a:ea typeface="黑体" panose="02010609060101010101" pitchFamily="2" charset="-122"/>
              </a:rPr>
              <a:t>1</a:t>
            </a:r>
            <a:r>
              <a:rPr lang="zh-CN" altLang="en-US" sz="2800" b="1">
                <a:solidFill>
                  <a:srgbClr val="000000"/>
                </a:solidFill>
                <a:latin typeface="黑体" panose="02010609060101010101" pitchFamily="2" charset="-122"/>
                <a:ea typeface="黑体" panose="02010609060101010101" pitchFamily="2" charset="-122"/>
              </a:rPr>
              <a:t>、</a:t>
            </a:r>
            <a:r>
              <a:rPr lang="en-US" altLang="zh-CN" sz="2800" b="1">
                <a:solidFill>
                  <a:srgbClr val="000000"/>
                </a:solidFill>
                <a:latin typeface="黑体" panose="02010609060101010101" pitchFamily="2" charset="-122"/>
                <a:ea typeface="黑体" panose="02010609060101010101" pitchFamily="2" charset="-122"/>
              </a:rPr>
              <a:t>《</a:t>
            </a:r>
            <a:r>
              <a:rPr lang="zh-CN" altLang="en-US" sz="2800" b="1">
                <a:solidFill>
                  <a:srgbClr val="000000"/>
                </a:solidFill>
                <a:latin typeface="黑体" panose="02010609060101010101" pitchFamily="2" charset="-122"/>
                <a:ea typeface="黑体" panose="02010609060101010101" pitchFamily="2" charset="-122"/>
              </a:rPr>
              <a:t>辛丑条约</a:t>
            </a:r>
            <a:r>
              <a:rPr lang="en-US" altLang="zh-CN" sz="2800" b="1">
                <a:solidFill>
                  <a:srgbClr val="000000"/>
                </a:solidFill>
                <a:latin typeface="黑体" panose="02010609060101010101" pitchFamily="2" charset="-122"/>
                <a:ea typeface="黑体" panose="02010609060101010101" pitchFamily="2" charset="-122"/>
              </a:rPr>
              <a:t>》</a:t>
            </a:r>
            <a:r>
              <a:rPr lang="zh-CN" altLang="en-US" sz="2800" b="1">
                <a:solidFill>
                  <a:srgbClr val="000000"/>
                </a:solidFill>
                <a:latin typeface="黑体" panose="02010609060101010101" pitchFamily="2" charset="-122"/>
                <a:ea typeface="黑体" panose="02010609060101010101" pitchFamily="2" charset="-122"/>
              </a:rPr>
              <a:t>中的哪一条款最能说明清政府完全成为帝国主义统治中国的工具（已变成了</a:t>
            </a:r>
            <a:r>
              <a:rPr lang="zh-CN" altLang="en-US" sz="2800" b="1">
                <a:solidFill>
                  <a:srgbClr val="000000"/>
                </a:solidFill>
                <a:latin typeface="Times New Roman" panose="02020603050405020304" pitchFamily="2" charset="0"/>
                <a:ea typeface="黑体" panose="02010609060101010101" pitchFamily="2" charset="-122"/>
              </a:rPr>
              <a:t>“</a:t>
            </a:r>
            <a:r>
              <a:rPr lang="zh-CN" altLang="en-US" sz="2800" b="1">
                <a:solidFill>
                  <a:srgbClr val="000000"/>
                </a:solidFill>
                <a:latin typeface="黑体" panose="02010609060101010101" pitchFamily="2" charset="-122"/>
                <a:ea typeface="黑体" panose="02010609060101010101" pitchFamily="2" charset="-122"/>
              </a:rPr>
              <a:t>洋人的朝廷的</a:t>
            </a:r>
            <a:r>
              <a:rPr lang="zh-CN" altLang="en-US" sz="2800" b="1">
                <a:solidFill>
                  <a:srgbClr val="000000"/>
                </a:solidFill>
                <a:latin typeface="Times New Roman" panose="02020603050405020304" pitchFamily="2" charset="0"/>
                <a:ea typeface="黑体" panose="02010609060101010101" pitchFamily="2" charset="-122"/>
              </a:rPr>
              <a:t>”</a:t>
            </a:r>
            <a:r>
              <a:rPr lang="zh-CN" altLang="en-US" sz="2800" b="1">
                <a:solidFill>
                  <a:srgbClr val="000000"/>
                </a:solidFill>
                <a:latin typeface="黑体" panose="02010609060101010101" pitchFamily="2" charset="-122"/>
                <a:ea typeface="黑体" panose="02010609060101010101" pitchFamily="2" charset="-122"/>
              </a:rPr>
              <a:t>）</a:t>
            </a:r>
            <a:endParaRPr lang="zh-CN" altLang="en-US" sz="2800" b="1">
              <a:latin typeface="黑体" panose="02010609060101010101" pitchFamily="2" charset="-122"/>
              <a:ea typeface="黑体" panose="02010609060101010101" pitchFamily="2" charset="-122"/>
            </a:endParaRPr>
          </a:p>
          <a:p>
            <a:pPr lvl="0" indent="0" algn="just"/>
            <a:r>
              <a:rPr lang="en-US" altLang="zh-CN" sz="2800" b="1">
                <a:solidFill>
                  <a:srgbClr val="0000FF"/>
                </a:solidFill>
                <a:latin typeface="黑体" panose="02010609060101010101" pitchFamily="2" charset="-122"/>
                <a:ea typeface="黑体" panose="02010609060101010101" pitchFamily="2" charset="-122"/>
              </a:rPr>
              <a:t>A</a:t>
            </a:r>
            <a:r>
              <a:rPr lang="zh-CN" altLang="en-US" sz="2800" b="1">
                <a:solidFill>
                  <a:srgbClr val="0000FF"/>
                </a:solidFill>
                <a:latin typeface="黑体" panose="02010609060101010101" pitchFamily="2" charset="-122"/>
                <a:ea typeface="黑体" panose="02010609060101010101" pitchFamily="2" charset="-122"/>
              </a:rPr>
              <a:t>．保证严禁中国人民反抗侵略            </a:t>
            </a:r>
            <a:endParaRPr lang="zh-CN" altLang="en-US" sz="2800" b="1">
              <a:solidFill>
                <a:srgbClr val="0000FF"/>
              </a:solidFill>
              <a:latin typeface="黑体" panose="02010609060101010101" pitchFamily="2" charset="-122"/>
              <a:ea typeface="黑体" panose="02010609060101010101" pitchFamily="2" charset="-122"/>
            </a:endParaRPr>
          </a:p>
          <a:p>
            <a:pPr lvl="0" indent="0" algn="just"/>
            <a:r>
              <a:rPr lang="en-US" altLang="zh-CN" sz="2800" b="1">
                <a:solidFill>
                  <a:srgbClr val="0000FF"/>
                </a:solidFill>
                <a:latin typeface="黑体" panose="02010609060101010101" pitchFamily="2" charset="-122"/>
                <a:ea typeface="黑体" panose="02010609060101010101" pitchFamily="2" charset="-122"/>
              </a:rPr>
              <a:t>B</a:t>
            </a:r>
            <a:r>
              <a:rPr lang="zh-CN" altLang="en-US" sz="2800" b="1">
                <a:solidFill>
                  <a:srgbClr val="0000FF"/>
                </a:solidFill>
                <a:latin typeface="黑体" panose="02010609060101010101" pitchFamily="2" charset="-122"/>
                <a:ea typeface="黑体" panose="02010609060101010101" pitchFamily="2" charset="-122"/>
              </a:rPr>
              <a:t>．总理衙门改为外务部 </a:t>
            </a:r>
            <a:endParaRPr lang="zh-CN" altLang="en-US" sz="2800" b="1">
              <a:solidFill>
                <a:srgbClr val="0000FF"/>
              </a:solidFill>
              <a:latin typeface="黑体" panose="02010609060101010101" pitchFamily="2" charset="-122"/>
              <a:ea typeface="黑体" panose="02010609060101010101" pitchFamily="2" charset="-122"/>
            </a:endParaRPr>
          </a:p>
          <a:p>
            <a:pPr lvl="0" indent="0" algn="just"/>
            <a:r>
              <a:rPr lang="en-US" altLang="zh-CN" sz="2800" b="1">
                <a:solidFill>
                  <a:srgbClr val="0000FF"/>
                </a:solidFill>
                <a:latin typeface="黑体" panose="02010609060101010101" pitchFamily="2" charset="-122"/>
                <a:ea typeface="黑体" panose="02010609060101010101" pitchFamily="2" charset="-122"/>
              </a:rPr>
              <a:t>C</a:t>
            </a:r>
            <a:r>
              <a:rPr lang="zh-CN" altLang="en-US" sz="2800" b="1">
                <a:solidFill>
                  <a:srgbClr val="0000FF"/>
                </a:solidFill>
                <a:latin typeface="黑体" panose="02010609060101010101" pitchFamily="2" charset="-122"/>
                <a:ea typeface="黑体" panose="02010609060101010101" pitchFamily="2" charset="-122"/>
              </a:rPr>
              <a:t>．允许外国公使进驻北京</a:t>
            </a:r>
            <a:endParaRPr lang="zh-CN" altLang="en-US" sz="2800" b="1">
              <a:solidFill>
                <a:srgbClr val="0000FF"/>
              </a:solidFill>
              <a:latin typeface="黑体" panose="02010609060101010101" pitchFamily="2" charset="-122"/>
              <a:ea typeface="黑体" panose="02010609060101010101" pitchFamily="2" charset="-122"/>
            </a:endParaRPr>
          </a:p>
          <a:p>
            <a:pPr lvl="0" indent="0" algn="just"/>
            <a:r>
              <a:rPr lang="en-US" altLang="zh-CN" sz="2800" b="1">
                <a:solidFill>
                  <a:srgbClr val="0000FF"/>
                </a:solidFill>
                <a:latin typeface="黑体" panose="02010609060101010101" pitchFamily="2" charset="-122"/>
                <a:ea typeface="黑体" panose="02010609060101010101" pitchFamily="2" charset="-122"/>
              </a:rPr>
              <a:t>D</a:t>
            </a:r>
            <a:r>
              <a:rPr lang="zh-CN" altLang="en-US" sz="2800" b="1">
                <a:solidFill>
                  <a:srgbClr val="0000FF"/>
                </a:solidFill>
                <a:latin typeface="黑体" panose="02010609060101010101" pitchFamily="2" charset="-122"/>
                <a:ea typeface="黑体" panose="02010609060101010101" pitchFamily="2" charset="-122"/>
              </a:rPr>
              <a:t>．划定东交民巷为</a:t>
            </a:r>
            <a:r>
              <a:rPr lang="zh-CN" altLang="en-US" sz="2800" b="1">
                <a:solidFill>
                  <a:srgbClr val="0000FF"/>
                </a:solidFill>
                <a:latin typeface="Times New Roman" panose="02020603050405020304" pitchFamily="2" charset="0"/>
                <a:ea typeface="黑体" panose="02010609060101010101" pitchFamily="2" charset="-122"/>
              </a:rPr>
              <a:t>“</a:t>
            </a:r>
            <a:r>
              <a:rPr lang="zh-CN" altLang="en-US" sz="2800" b="1">
                <a:solidFill>
                  <a:srgbClr val="0000FF"/>
                </a:solidFill>
                <a:latin typeface="黑体" panose="02010609060101010101" pitchFamily="2" charset="-122"/>
                <a:ea typeface="黑体" panose="02010609060101010101" pitchFamily="2" charset="-122"/>
              </a:rPr>
              <a:t>使馆界</a:t>
            </a:r>
            <a:r>
              <a:rPr lang="zh-CN" altLang="en-US" sz="2800" b="1">
                <a:solidFill>
                  <a:srgbClr val="0000FF"/>
                </a:solidFill>
                <a:latin typeface="Times New Roman" panose="02020603050405020304" pitchFamily="2" charset="0"/>
                <a:ea typeface="黑体" panose="02010609060101010101" pitchFamily="2" charset="-122"/>
              </a:rPr>
              <a:t>”</a:t>
            </a:r>
            <a:endParaRPr lang="zh-CN" altLang="en-US" sz="2800" b="1">
              <a:solidFill>
                <a:srgbClr val="0000FF"/>
              </a:solidFill>
              <a:latin typeface="Times New Roman" panose="02020603050405020304" pitchFamily="2" charset="0"/>
              <a:ea typeface="黑体" panose="02010609060101010101" pitchFamily="2" charset="-122"/>
            </a:endParaRPr>
          </a:p>
          <a:p>
            <a:pPr lvl="0" indent="0" algn="just"/>
            <a:r>
              <a:rPr lang="en-US" altLang="zh-CN" sz="2800" b="1">
                <a:solidFill>
                  <a:srgbClr val="000000"/>
                </a:solidFill>
                <a:latin typeface="黑体" panose="02010609060101010101" pitchFamily="2" charset="-122"/>
                <a:ea typeface="黑体" panose="02010609060101010101" pitchFamily="2" charset="-122"/>
              </a:rPr>
              <a:t>2</a:t>
            </a:r>
            <a:r>
              <a:rPr lang="zh-CN" altLang="en-US" sz="2800" b="1">
                <a:solidFill>
                  <a:srgbClr val="000000"/>
                </a:solidFill>
                <a:latin typeface="黑体" panose="02010609060101010101" pitchFamily="2" charset="-122"/>
                <a:ea typeface="黑体" panose="02010609060101010101" pitchFamily="2" charset="-122"/>
              </a:rPr>
              <a:t>、</a:t>
            </a:r>
            <a:r>
              <a:rPr lang="en-US" altLang="zh-CN" sz="2800" b="1">
                <a:solidFill>
                  <a:srgbClr val="000000"/>
                </a:solidFill>
                <a:latin typeface="黑体" panose="02010609060101010101" pitchFamily="2" charset="-122"/>
                <a:ea typeface="黑体" panose="02010609060101010101" pitchFamily="2" charset="-122"/>
              </a:rPr>
              <a:t>《</a:t>
            </a:r>
            <a:r>
              <a:rPr lang="zh-CN" altLang="en-US" sz="2800" b="1">
                <a:solidFill>
                  <a:srgbClr val="000000"/>
                </a:solidFill>
                <a:latin typeface="黑体" panose="02010609060101010101" pitchFamily="2" charset="-122"/>
                <a:ea typeface="黑体" panose="02010609060101010101" pitchFamily="2" charset="-122"/>
              </a:rPr>
              <a:t>辛丑条约</a:t>
            </a:r>
            <a:r>
              <a:rPr lang="en-US" altLang="zh-CN" sz="2800" b="1">
                <a:solidFill>
                  <a:srgbClr val="000000"/>
                </a:solidFill>
                <a:latin typeface="黑体" panose="02010609060101010101" pitchFamily="2" charset="-122"/>
                <a:ea typeface="黑体" panose="02010609060101010101" pitchFamily="2" charset="-122"/>
              </a:rPr>
              <a:t>》</a:t>
            </a:r>
            <a:r>
              <a:rPr lang="zh-CN" altLang="en-US" sz="2800" b="1">
                <a:solidFill>
                  <a:srgbClr val="000000"/>
                </a:solidFill>
                <a:latin typeface="黑体" panose="02010609060101010101" pitchFamily="2" charset="-122"/>
                <a:ea typeface="黑体" panose="02010609060101010101" pitchFamily="2" charset="-122"/>
              </a:rPr>
              <a:t>的签订，标志着中国半殖民地半封建社会统治秩序的完全确立，这是因为</a:t>
            </a:r>
            <a:endParaRPr lang="zh-CN" altLang="en-US" sz="2800" b="1">
              <a:latin typeface="黑体" panose="02010609060101010101" pitchFamily="2" charset="-122"/>
              <a:ea typeface="黑体" panose="02010609060101010101" pitchFamily="2" charset="-122"/>
            </a:endParaRPr>
          </a:p>
          <a:p>
            <a:pPr lvl="0" indent="0" algn="just"/>
            <a:r>
              <a:rPr lang="en-US" altLang="zh-CN" sz="2800" b="1">
                <a:solidFill>
                  <a:srgbClr val="0000FF"/>
                </a:solidFill>
                <a:latin typeface="黑体" panose="02010609060101010101" pitchFamily="2" charset="-122"/>
                <a:ea typeface="黑体" panose="02010609060101010101" pitchFamily="2" charset="-122"/>
              </a:rPr>
              <a:t>A</a:t>
            </a:r>
            <a:r>
              <a:rPr lang="zh-CN" altLang="en-US" sz="2800" b="1">
                <a:solidFill>
                  <a:srgbClr val="0000FF"/>
                </a:solidFill>
                <a:latin typeface="黑体" panose="02010609060101010101" pitchFamily="2" charset="-122"/>
                <a:ea typeface="黑体" panose="02010609060101010101" pitchFamily="2" charset="-122"/>
              </a:rPr>
              <a:t>．清政府在财政上完全受制于帝国主义     </a:t>
            </a:r>
            <a:endParaRPr lang="zh-CN" altLang="en-US" sz="2800" b="1">
              <a:solidFill>
                <a:srgbClr val="0000FF"/>
              </a:solidFill>
              <a:latin typeface="黑体" panose="02010609060101010101" pitchFamily="2" charset="-122"/>
              <a:ea typeface="黑体" panose="02010609060101010101" pitchFamily="2" charset="-122"/>
            </a:endParaRPr>
          </a:p>
          <a:p>
            <a:pPr lvl="0" indent="0" algn="just"/>
            <a:r>
              <a:rPr lang="en-US" altLang="zh-CN" sz="2800" b="1">
                <a:solidFill>
                  <a:srgbClr val="0000FF"/>
                </a:solidFill>
                <a:latin typeface="黑体" panose="02010609060101010101" pitchFamily="2" charset="-122"/>
                <a:ea typeface="黑体" panose="02010609060101010101" pitchFamily="2" charset="-122"/>
              </a:rPr>
              <a:t>B</a:t>
            </a:r>
            <a:r>
              <a:rPr lang="zh-CN" altLang="en-US" sz="2800" b="1">
                <a:solidFill>
                  <a:srgbClr val="0000FF"/>
                </a:solidFill>
                <a:latin typeface="黑体" panose="02010609060101010101" pitchFamily="2" charset="-122"/>
                <a:ea typeface="黑体" panose="02010609060101010101" pitchFamily="2" charset="-122"/>
              </a:rPr>
              <a:t>．清政府在军事上直接受帝国主义威胁</a:t>
            </a:r>
            <a:endParaRPr lang="zh-CN" altLang="en-US" sz="2800" b="1">
              <a:solidFill>
                <a:srgbClr val="0000FF"/>
              </a:solidFill>
              <a:latin typeface="黑体" panose="02010609060101010101" pitchFamily="2" charset="-122"/>
              <a:ea typeface="黑体" panose="02010609060101010101" pitchFamily="2" charset="-122"/>
            </a:endParaRPr>
          </a:p>
          <a:p>
            <a:pPr lvl="0" indent="0"/>
            <a:r>
              <a:rPr lang="en-US" altLang="zh-CN" sz="2800" b="1">
                <a:solidFill>
                  <a:srgbClr val="0000FF"/>
                </a:solidFill>
                <a:latin typeface="黑体" panose="02010609060101010101" pitchFamily="2" charset="-122"/>
                <a:ea typeface="黑体" panose="02010609060101010101" pitchFamily="2" charset="-122"/>
              </a:rPr>
              <a:t>C</a:t>
            </a:r>
            <a:r>
              <a:rPr lang="zh-CN" altLang="en-US" sz="2800" b="1">
                <a:solidFill>
                  <a:srgbClr val="0000FF"/>
                </a:solidFill>
                <a:latin typeface="黑体" panose="02010609060101010101" pitchFamily="2" charset="-122"/>
                <a:ea typeface="黑体" panose="02010609060101010101" pitchFamily="2" charset="-122"/>
              </a:rPr>
              <a:t>．清政府完全成为列强统治中国的工具      </a:t>
            </a:r>
            <a:endParaRPr lang="zh-CN" altLang="en-US" sz="2800" b="1">
              <a:solidFill>
                <a:srgbClr val="0000FF"/>
              </a:solidFill>
              <a:latin typeface="黑体" panose="02010609060101010101" pitchFamily="2" charset="-122"/>
              <a:ea typeface="黑体" panose="02010609060101010101" pitchFamily="2" charset="-122"/>
            </a:endParaRPr>
          </a:p>
          <a:p>
            <a:pPr lvl="0" indent="0"/>
            <a:r>
              <a:rPr lang="en-US" altLang="zh-CN" sz="2800" b="1">
                <a:solidFill>
                  <a:srgbClr val="0000FF"/>
                </a:solidFill>
                <a:latin typeface="黑体" panose="02010609060101010101" pitchFamily="2" charset="-122"/>
                <a:ea typeface="黑体" panose="02010609060101010101" pitchFamily="2" charset="-122"/>
              </a:rPr>
              <a:t>D</a:t>
            </a:r>
            <a:r>
              <a:rPr lang="zh-CN" altLang="en-US" sz="2800" b="1">
                <a:solidFill>
                  <a:srgbClr val="0000FF"/>
                </a:solidFill>
                <a:latin typeface="黑体" panose="02010609060101010101" pitchFamily="2" charset="-122"/>
                <a:ea typeface="黑体" panose="02010609060101010101" pitchFamily="2" charset="-122"/>
              </a:rPr>
              <a:t>．形成了帝国主义共同支配中国的局面 </a:t>
            </a:r>
            <a:endParaRPr lang="zh-CN" altLang="en-US" sz="2800" b="1">
              <a:solidFill>
                <a:srgbClr val="0000FF"/>
              </a:solidFill>
              <a:latin typeface="黑体" panose="02010609060101010101" pitchFamily="2" charset="-122"/>
              <a:ea typeface="黑体" panose="02010609060101010101" pitchFamily="2" charset="-122"/>
            </a:endParaRPr>
          </a:p>
        </p:txBody>
      </p:sp>
      <p:sp>
        <p:nvSpPr>
          <p:cNvPr id="48131" name="Rectangle 3"/>
          <p:cNvSpPr/>
          <p:nvPr/>
        </p:nvSpPr>
        <p:spPr>
          <a:xfrm>
            <a:off x="8218488" y="1916113"/>
            <a:ext cx="539750" cy="923925"/>
          </a:xfrm>
          <a:prstGeom prst="rect">
            <a:avLst/>
          </a:prstGeom>
          <a:noFill/>
          <a:ln w="9525" cap="flat" cmpd="sng">
            <a:solidFill>
              <a:schemeClr val="accent2"/>
            </a:solidFill>
            <a:prstDash val="solid"/>
            <a:miter/>
            <a:headEnd type="none" w="med" len="med"/>
            <a:tailEnd type="none" w="med" len="med"/>
          </a:ln>
        </p:spPr>
        <p:txBody>
          <a:bodyPr wrap="none" lIns="91434" tIns="45717" rIns="91434" bIns="45717" anchor="t">
            <a:spAutoFit/>
          </a:bodyPr>
          <a:p>
            <a:pPr lvl="0" indent="0"/>
            <a:r>
              <a:rPr lang="en-US" altLang="zh-CN" sz="5400" b="1">
                <a:solidFill>
                  <a:srgbClr val="FF0000"/>
                </a:solidFill>
                <a:latin typeface="黑体" panose="02010609060101010101" pitchFamily="2" charset="-122"/>
                <a:ea typeface="黑体" panose="02010609060101010101" pitchFamily="2" charset="-122"/>
              </a:rPr>
              <a:t>A</a:t>
            </a:r>
            <a:endParaRPr lang="en-US" altLang="zh-CN" sz="5400" b="1">
              <a:solidFill>
                <a:srgbClr val="FF0000"/>
              </a:solidFill>
              <a:latin typeface="黑体" panose="02010609060101010101" pitchFamily="2" charset="-122"/>
              <a:ea typeface="黑体" panose="02010609060101010101" pitchFamily="2" charset="-122"/>
            </a:endParaRPr>
          </a:p>
        </p:txBody>
      </p:sp>
      <p:sp>
        <p:nvSpPr>
          <p:cNvPr id="48132" name="Rectangle 3"/>
          <p:cNvSpPr/>
          <p:nvPr/>
        </p:nvSpPr>
        <p:spPr>
          <a:xfrm>
            <a:off x="8202613" y="4221163"/>
            <a:ext cx="539750" cy="923925"/>
          </a:xfrm>
          <a:prstGeom prst="rect">
            <a:avLst/>
          </a:prstGeom>
          <a:noFill/>
          <a:ln w="9525" cap="flat" cmpd="sng">
            <a:solidFill>
              <a:schemeClr val="accent2"/>
            </a:solidFill>
            <a:prstDash val="solid"/>
            <a:miter/>
            <a:headEnd type="none" w="med" len="med"/>
            <a:tailEnd type="none" w="med" len="med"/>
          </a:ln>
        </p:spPr>
        <p:txBody>
          <a:bodyPr wrap="none" lIns="91434" tIns="45717" rIns="91434" bIns="45717" anchor="t">
            <a:spAutoFit/>
          </a:bodyPr>
          <a:p>
            <a:pPr lvl="0" indent="0"/>
            <a:r>
              <a:rPr lang="en-US" altLang="zh-CN" sz="5400" b="1">
                <a:solidFill>
                  <a:srgbClr val="FF0000"/>
                </a:solidFill>
                <a:latin typeface="黑体" panose="02010609060101010101" pitchFamily="2" charset="-122"/>
                <a:ea typeface="黑体" panose="02010609060101010101" pitchFamily="2" charset="-122"/>
              </a:rPr>
              <a:t>C</a:t>
            </a:r>
            <a:endParaRPr lang="en-US" altLang="zh-CN" sz="5400" b="1">
              <a:solidFill>
                <a:srgbClr val="FF0000"/>
              </a:solidFill>
              <a:latin typeface="黑体" panose="02010609060101010101" pitchFamily="2" charset="-122"/>
              <a:ea typeface="黑体" panose="02010609060101010101" pitchFamily="2" charset="-122"/>
            </a:endParaRPr>
          </a:p>
        </p:txBody>
      </p:sp>
      <p:sp>
        <p:nvSpPr>
          <p:cNvPr id="22531" name="矩形 22530"/>
          <p:cNvSpPr/>
          <p:nvPr/>
        </p:nvSpPr>
        <p:spPr>
          <a:xfrm>
            <a:off x="61913" y="182563"/>
            <a:ext cx="2017713" cy="639763"/>
          </a:xfrm>
          <a:prstGeom prst="rect">
            <a:avLst/>
          </a:prstGeom>
          <a:solidFill>
            <a:srgbClr val="FFFF00"/>
          </a:solidFill>
          <a:ln w="9525">
            <a:noFill/>
          </a:ln>
        </p:spPr>
        <p:txBody>
          <a:bodyPr wrap="none" lIns="91428" tIns="45714" rIns="91428" bIns="45714" anchor="t">
            <a:spAutoFit/>
          </a:bodyPr>
          <a:p>
            <a:pPr lvl="0" fontAlgn="base"/>
            <a:r>
              <a:rPr lang="zh-CN" altLang="en-US" sz="3600" b="1" strike="noStrike" noProof="1">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cs typeface="+mn-ea"/>
              </a:rPr>
              <a:t>即时演练</a:t>
            </a:r>
            <a:endParaRPr lang="zh-CN" altLang="en-US" sz="3600" b="1" strike="noStrike" noProof="1">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dissolve">
                                      <p:cBhvr>
                                        <p:cTn id="7" dur="500"/>
                                        <p:tgtEl>
                                          <p:spTgt spid="481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132"/>
                                        </p:tgtEl>
                                        <p:attrNameLst>
                                          <p:attrName>style.visibility</p:attrName>
                                        </p:attrNameLst>
                                      </p:cBhvr>
                                      <p:to>
                                        <p:strVal val="visible"/>
                                      </p:to>
                                    </p:set>
                                    <p:animEffect transition="in" filter="dissolve">
                                      <p:cBhvr>
                                        <p:cTn id="12"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p:bldP spid="4813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矩形 49153"/>
          <p:cNvSpPr/>
          <p:nvPr/>
        </p:nvSpPr>
        <p:spPr>
          <a:xfrm>
            <a:off x="0" y="619125"/>
            <a:ext cx="7010400" cy="2925763"/>
          </a:xfrm>
          <a:prstGeom prst="rect">
            <a:avLst/>
          </a:prstGeom>
          <a:noFill/>
          <a:ln w="9525">
            <a:noFill/>
          </a:ln>
        </p:spPr>
        <p:txBody>
          <a:bodyPr lIns="91428" tIns="45714" rIns="91428" bIns="45714" anchor="ctr">
            <a:spAutoFit/>
          </a:bodyPr>
          <a:p>
            <a:pPr lvl="0" indent="266700">
              <a:lnSpc>
                <a:spcPct val="155000"/>
              </a:lnSpc>
            </a:pPr>
            <a:r>
              <a:rPr lang="en-US" altLang="zh-CN" sz="2400" b="1">
                <a:latin typeface="黑体" panose="02010609060101010101" pitchFamily="2" charset="-122"/>
                <a:ea typeface="黑体" panose="02010609060101010101" pitchFamily="2" charset="-122"/>
              </a:rPr>
              <a:t>3.</a:t>
            </a:r>
            <a:r>
              <a:rPr lang="zh-CN" altLang="en-US" sz="2400" b="1">
                <a:latin typeface="黑体" panose="02010609060101010101" pitchFamily="2" charset="-122"/>
                <a:ea typeface="黑体" panose="02010609060101010101" pitchFamily="2" charset="-122"/>
              </a:rPr>
              <a:t>右图是一幅近代外国侵略者进攻北京城的老照片，照片中有星条旗、米字旗等旗帜。这幅照片见证的事件，若以干支纪年，应是</a:t>
            </a:r>
            <a:endParaRPr lang="zh-CN" altLang="en-US" sz="2400" b="1">
              <a:latin typeface="黑体" panose="02010609060101010101" pitchFamily="2" charset="-122"/>
              <a:ea typeface="黑体" panose="02010609060101010101" pitchFamily="2" charset="-122"/>
            </a:endParaRPr>
          </a:p>
          <a:p>
            <a:pPr lvl="0" indent="266700">
              <a:lnSpc>
                <a:spcPct val="155000"/>
              </a:lnSpc>
            </a:pPr>
            <a:r>
              <a:rPr lang="en-US" altLang="zh-CN" sz="2400" b="1">
                <a:solidFill>
                  <a:schemeClr val="accent2"/>
                </a:solidFill>
                <a:latin typeface="黑体" panose="02010609060101010101" pitchFamily="2" charset="-122"/>
                <a:ea typeface="黑体" panose="02010609060101010101" pitchFamily="2" charset="-122"/>
              </a:rPr>
              <a:t>A</a:t>
            </a:r>
            <a:r>
              <a:rPr lang="zh-CN" altLang="en-US" sz="2400" b="1">
                <a:solidFill>
                  <a:schemeClr val="accent2"/>
                </a:solidFill>
                <a:latin typeface="黑体" panose="02010609060101010101" pitchFamily="2" charset="-122"/>
                <a:ea typeface="黑体" panose="02010609060101010101" pitchFamily="2" charset="-122"/>
              </a:rPr>
              <a:t>．甲午年           </a:t>
            </a:r>
            <a:r>
              <a:rPr lang="en-US" altLang="zh-CN" sz="2400" b="1">
                <a:solidFill>
                  <a:schemeClr val="accent2"/>
                </a:solidFill>
                <a:latin typeface="黑体" panose="02010609060101010101" pitchFamily="2" charset="-122"/>
                <a:ea typeface="黑体" panose="02010609060101010101" pitchFamily="2" charset="-122"/>
              </a:rPr>
              <a:t>B</a:t>
            </a:r>
            <a:r>
              <a:rPr lang="zh-CN" altLang="en-US" sz="2400" b="1">
                <a:solidFill>
                  <a:schemeClr val="accent2"/>
                </a:solidFill>
                <a:latin typeface="黑体" panose="02010609060101010101" pitchFamily="2" charset="-122"/>
                <a:ea typeface="黑体" panose="02010609060101010101" pitchFamily="2" charset="-122"/>
              </a:rPr>
              <a:t>．戊戌年</a:t>
            </a:r>
            <a:endParaRPr lang="zh-CN" altLang="en-US" sz="2400" b="1">
              <a:solidFill>
                <a:schemeClr val="accent2"/>
              </a:solidFill>
              <a:latin typeface="黑体" panose="02010609060101010101" pitchFamily="2" charset="-122"/>
              <a:ea typeface="黑体" panose="02010609060101010101" pitchFamily="2" charset="-122"/>
            </a:endParaRPr>
          </a:p>
          <a:p>
            <a:pPr lvl="0" indent="266700">
              <a:lnSpc>
                <a:spcPct val="155000"/>
              </a:lnSpc>
            </a:pPr>
            <a:r>
              <a:rPr lang="en-US" altLang="zh-CN" sz="2400" b="1">
                <a:solidFill>
                  <a:schemeClr val="accent2"/>
                </a:solidFill>
                <a:latin typeface="黑体" panose="02010609060101010101" pitchFamily="2" charset="-122"/>
                <a:ea typeface="黑体" panose="02010609060101010101" pitchFamily="2" charset="-122"/>
              </a:rPr>
              <a:t>C</a:t>
            </a:r>
            <a:r>
              <a:rPr lang="zh-CN" altLang="en-US" sz="2400" b="1">
                <a:solidFill>
                  <a:schemeClr val="accent2"/>
                </a:solidFill>
                <a:latin typeface="黑体" panose="02010609060101010101" pitchFamily="2" charset="-122"/>
                <a:ea typeface="黑体" panose="02010609060101010101" pitchFamily="2" charset="-122"/>
              </a:rPr>
              <a:t>．庚子年           </a:t>
            </a:r>
            <a:r>
              <a:rPr lang="en-US" altLang="zh-CN" sz="2400" b="1">
                <a:solidFill>
                  <a:schemeClr val="accent2"/>
                </a:solidFill>
                <a:latin typeface="黑体" panose="02010609060101010101" pitchFamily="2" charset="-122"/>
                <a:ea typeface="黑体" panose="02010609060101010101" pitchFamily="2" charset="-122"/>
              </a:rPr>
              <a:t>D</a:t>
            </a:r>
            <a:r>
              <a:rPr lang="zh-CN" altLang="en-US" sz="2400" b="1">
                <a:solidFill>
                  <a:schemeClr val="accent2"/>
                </a:solidFill>
                <a:latin typeface="黑体" panose="02010609060101010101" pitchFamily="2" charset="-122"/>
                <a:ea typeface="黑体" panose="02010609060101010101" pitchFamily="2" charset="-122"/>
              </a:rPr>
              <a:t>．辛亥年</a:t>
            </a:r>
            <a:endParaRPr lang="zh-CN" altLang="en-US" sz="2400" b="1">
              <a:solidFill>
                <a:schemeClr val="accent2"/>
              </a:solidFill>
              <a:latin typeface="黑体" panose="02010609060101010101" pitchFamily="2" charset="-122"/>
              <a:ea typeface="黑体" panose="02010609060101010101" pitchFamily="2" charset="-122"/>
            </a:endParaRPr>
          </a:p>
        </p:txBody>
      </p:sp>
      <p:pic>
        <p:nvPicPr>
          <p:cNvPr id="70658" name="图片 49154">
            <a:hlinkClick r:id="rId1"/>
          </p:cNvPr>
          <p:cNvPicPr>
            <a:picLocks noChangeAspect="1"/>
          </p:cNvPicPr>
          <p:nvPr/>
        </p:nvPicPr>
        <p:blipFill>
          <a:blip r:embed="rId2"/>
          <a:stretch>
            <a:fillRect/>
          </a:stretch>
        </p:blipFill>
        <p:spPr>
          <a:xfrm>
            <a:off x="6934200" y="522288"/>
            <a:ext cx="2057400" cy="2220912"/>
          </a:xfrm>
          <a:prstGeom prst="rect">
            <a:avLst/>
          </a:prstGeom>
          <a:noFill/>
          <a:ln w="9525">
            <a:noFill/>
          </a:ln>
        </p:spPr>
      </p:pic>
      <p:sp>
        <p:nvSpPr>
          <p:cNvPr id="49156" name="文本框 49155"/>
          <p:cNvSpPr txBox="1"/>
          <p:nvPr/>
        </p:nvSpPr>
        <p:spPr>
          <a:xfrm>
            <a:off x="228600" y="3810000"/>
            <a:ext cx="8382000" cy="3195638"/>
          </a:xfrm>
          <a:prstGeom prst="rect">
            <a:avLst/>
          </a:prstGeom>
          <a:noFill/>
          <a:ln w="9525">
            <a:noFill/>
          </a:ln>
          <a:effectLst>
            <a:prstShdw prst="shdw13" dist="53882" dir="13499999">
              <a:schemeClr val="bg2">
                <a:alpha val="50000"/>
              </a:schemeClr>
            </a:prstShdw>
          </a:effectLst>
        </p:spPr>
        <p:txBody>
          <a:bodyPr lIns="91428" tIns="45714" rIns="91428" bIns="45714" anchor="t">
            <a:spAutoFit/>
          </a:bodyPr>
          <a:p>
            <a:pPr lvl="0" indent="0"/>
            <a:r>
              <a:rPr lang="zh-CN" altLang="en-US" sz="2400" b="1">
                <a:solidFill>
                  <a:srgbClr val="0000FF"/>
                </a:solidFill>
                <a:latin typeface="Arial" panose="020B0604020202020204" pitchFamily="34" charset="0"/>
                <a:ea typeface="宋体" panose="02010600030101010101" pitchFamily="2" charset="-122"/>
              </a:rPr>
              <a:t>解析：首先判定此照片见证的事件是八国联军进攻北京城，因为近代前期侵略者侵占北京有两次，第一次是在第二次鸦片战争时期，但战争是由英法联军发动的，不符合照片中星条旗</a:t>
            </a:r>
            <a:r>
              <a:rPr lang="en-US" altLang="zh-CN" sz="2400" b="1">
                <a:solidFill>
                  <a:srgbClr val="0000FF"/>
                </a:solidFill>
                <a:latin typeface="Arial" panose="020B0604020202020204" pitchFamily="34" charset="0"/>
                <a:ea typeface="宋体" panose="02010600030101010101" pitchFamily="2" charset="-122"/>
              </a:rPr>
              <a:t>(</a:t>
            </a:r>
            <a:r>
              <a:rPr lang="zh-CN" altLang="en-US" sz="2400" b="1">
                <a:solidFill>
                  <a:srgbClr val="0000FF"/>
                </a:solidFill>
                <a:latin typeface="Arial" panose="020B0604020202020204" pitchFamily="34" charset="0"/>
                <a:ea typeface="宋体" panose="02010600030101010101" pitchFamily="2" charset="-122"/>
              </a:rPr>
              <a:t>美国</a:t>
            </a:r>
            <a:r>
              <a:rPr lang="en-US" altLang="zh-CN" sz="2400" b="1">
                <a:solidFill>
                  <a:srgbClr val="0000FF"/>
                </a:solidFill>
                <a:latin typeface="Arial" panose="020B0604020202020204" pitchFamily="34" charset="0"/>
                <a:ea typeface="宋体" panose="02010600030101010101" pitchFamily="2" charset="-122"/>
              </a:rPr>
              <a:t>)</a:t>
            </a:r>
            <a:r>
              <a:rPr lang="zh-CN" altLang="en-US" sz="2400" b="1">
                <a:solidFill>
                  <a:srgbClr val="0000FF"/>
                </a:solidFill>
                <a:latin typeface="Arial" panose="020B0604020202020204" pitchFamily="34" charset="0"/>
                <a:ea typeface="宋体" panose="02010600030101010101" pitchFamily="2" charset="-122"/>
              </a:rPr>
              <a:t>等其他国旗的信息。</a:t>
            </a:r>
            <a:r>
              <a:rPr lang="en-US" altLang="zh-CN" sz="2400" b="1">
                <a:solidFill>
                  <a:srgbClr val="0000FF"/>
                </a:solidFill>
                <a:latin typeface="Arial" panose="020B0604020202020204" pitchFamily="34" charset="0"/>
                <a:ea typeface="宋体" panose="02010600030101010101" pitchFamily="2" charset="-122"/>
              </a:rPr>
              <a:t>1900</a:t>
            </a:r>
            <a:r>
              <a:rPr lang="zh-CN" altLang="en-US" sz="2400" b="1">
                <a:solidFill>
                  <a:srgbClr val="0000FF"/>
                </a:solidFill>
                <a:latin typeface="Arial" panose="020B0604020202020204" pitchFamily="34" charset="0"/>
                <a:ea typeface="宋体" panose="02010600030101010101" pitchFamily="2" charset="-122"/>
              </a:rPr>
              <a:t>年是旧历庚子年，因此选</a:t>
            </a:r>
            <a:r>
              <a:rPr lang="en-US" altLang="zh-CN" sz="2400" b="1">
                <a:solidFill>
                  <a:srgbClr val="0000FF"/>
                </a:solidFill>
                <a:latin typeface="Arial" panose="020B0604020202020204" pitchFamily="34" charset="0"/>
                <a:ea typeface="宋体" panose="02010600030101010101" pitchFamily="2" charset="-122"/>
              </a:rPr>
              <a:t>C</a:t>
            </a:r>
            <a:r>
              <a:rPr lang="zh-CN" altLang="en-US" sz="2400" b="1">
                <a:solidFill>
                  <a:srgbClr val="0000FF"/>
                </a:solidFill>
                <a:latin typeface="Arial" panose="020B0604020202020204" pitchFamily="34" charset="0"/>
                <a:ea typeface="宋体" panose="02010600030101010101" pitchFamily="2" charset="-122"/>
              </a:rPr>
              <a:t>项。</a:t>
            </a:r>
            <a:r>
              <a:rPr lang="en-US" altLang="zh-CN" sz="2400" b="1">
                <a:solidFill>
                  <a:srgbClr val="0000FF"/>
                </a:solidFill>
                <a:latin typeface="Arial" panose="020B0604020202020204" pitchFamily="34" charset="0"/>
                <a:ea typeface="宋体" panose="02010600030101010101" pitchFamily="2" charset="-122"/>
              </a:rPr>
              <a:t>A</a:t>
            </a:r>
            <a:r>
              <a:rPr lang="zh-CN" altLang="en-US" sz="2400" b="1">
                <a:solidFill>
                  <a:srgbClr val="0000FF"/>
                </a:solidFill>
                <a:latin typeface="Arial" panose="020B0604020202020204" pitchFamily="34" charset="0"/>
                <a:ea typeface="宋体" panose="02010600030101010101" pitchFamily="2" charset="-122"/>
              </a:rPr>
              <a:t>的重要事件是甲午战争；</a:t>
            </a:r>
            <a:r>
              <a:rPr lang="en-US" altLang="zh-CN" sz="2400" b="1">
                <a:solidFill>
                  <a:srgbClr val="0000FF"/>
                </a:solidFill>
                <a:latin typeface="Arial" panose="020B0604020202020204" pitchFamily="34" charset="0"/>
                <a:ea typeface="宋体" panose="02010600030101010101" pitchFamily="2" charset="-122"/>
              </a:rPr>
              <a:t>B</a:t>
            </a:r>
            <a:r>
              <a:rPr lang="zh-CN" altLang="en-US" sz="2400" b="1">
                <a:solidFill>
                  <a:srgbClr val="0000FF"/>
                </a:solidFill>
                <a:latin typeface="Arial" panose="020B0604020202020204" pitchFamily="34" charset="0"/>
                <a:ea typeface="宋体" panose="02010600030101010101" pitchFamily="2" charset="-122"/>
              </a:rPr>
              <a:t>是戊戌变法；</a:t>
            </a:r>
            <a:r>
              <a:rPr lang="en-US" altLang="zh-CN" sz="2400" b="1">
                <a:solidFill>
                  <a:srgbClr val="0000FF"/>
                </a:solidFill>
                <a:latin typeface="Arial" panose="020B0604020202020204" pitchFamily="34" charset="0"/>
                <a:ea typeface="宋体" panose="02010600030101010101" pitchFamily="2" charset="-122"/>
              </a:rPr>
              <a:t>D</a:t>
            </a:r>
            <a:r>
              <a:rPr lang="zh-CN" altLang="en-US" sz="2400" b="1">
                <a:solidFill>
                  <a:srgbClr val="0000FF"/>
                </a:solidFill>
                <a:latin typeface="Arial" panose="020B0604020202020204" pitchFamily="34" charset="0"/>
                <a:ea typeface="宋体" panose="02010600030101010101" pitchFamily="2" charset="-122"/>
              </a:rPr>
              <a:t>是辛亥革命。</a:t>
            </a:r>
            <a:endParaRPr lang="zh-CN" altLang="en-US" sz="2400" b="1">
              <a:solidFill>
                <a:srgbClr val="0000FF"/>
              </a:solidFill>
              <a:latin typeface="Arial" panose="020B0604020202020204" pitchFamily="34" charset="0"/>
              <a:ea typeface="宋体" panose="02010600030101010101" pitchFamily="2" charset="-122"/>
            </a:endParaRPr>
          </a:p>
          <a:p>
            <a:pPr lvl="0" indent="0"/>
            <a:r>
              <a:rPr lang="zh-CN" altLang="en-US" sz="2400" b="1">
                <a:solidFill>
                  <a:srgbClr val="FF0000"/>
                </a:solidFill>
                <a:latin typeface="Arial" panose="020B0604020202020204" pitchFamily="34" charset="0"/>
                <a:ea typeface="宋体" panose="02010600030101010101" pitchFamily="2" charset="-122"/>
              </a:rPr>
              <a:t>答案：</a:t>
            </a:r>
            <a:r>
              <a:rPr lang="en-US" altLang="zh-CN" sz="2400" b="1">
                <a:solidFill>
                  <a:srgbClr val="FF0000"/>
                </a:solidFill>
                <a:latin typeface="Arial" panose="020B0604020202020204" pitchFamily="34" charset="0"/>
                <a:ea typeface="宋体" panose="02010600030101010101" pitchFamily="2" charset="-122"/>
              </a:rPr>
              <a:t>C</a:t>
            </a:r>
            <a:endParaRPr lang="en-US" altLang="zh-CN" sz="2400" b="1">
              <a:solidFill>
                <a:srgbClr val="FF0000"/>
              </a:solidFill>
              <a:latin typeface="Arial" panose="020B0604020202020204" pitchFamily="34" charset="0"/>
              <a:ea typeface="宋体" panose="02010600030101010101" pitchFamily="2" charset="-122"/>
            </a:endParaRPr>
          </a:p>
          <a:p>
            <a:pPr lvl="0" indent="0">
              <a:spcBef>
                <a:spcPct val="50000"/>
              </a:spcBef>
            </a:pPr>
            <a:endParaRPr lang="en-US" altLang="zh-CN" sz="2400">
              <a:solidFill>
                <a:srgbClr val="FF0000"/>
              </a:solidFill>
              <a:latin typeface="Arial" panose="020B0604020202020204" pitchFamily="34" charset="0"/>
              <a:ea typeface="宋体" panose="02010600030101010101" pitchFamily="2" charset="-122"/>
            </a:endParaRPr>
          </a:p>
        </p:txBody>
      </p:sp>
      <p:sp>
        <p:nvSpPr>
          <p:cNvPr id="22531" name="矩形 22530"/>
          <p:cNvSpPr/>
          <p:nvPr/>
        </p:nvSpPr>
        <p:spPr>
          <a:xfrm>
            <a:off x="61913" y="182563"/>
            <a:ext cx="2017713" cy="639763"/>
          </a:xfrm>
          <a:prstGeom prst="rect">
            <a:avLst/>
          </a:prstGeom>
          <a:solidFill>
            <a:srgbClr val="FFFF00"/>
          </a:solidFill>
          <a:ln w="9525">
            <a:noFill/>
          </a:ln>
        </p:spPr>
        <p:txBody>
          <a:bodyPr wrap="none" lIns="91428" tIns="45714" rIns="91428" bIns="45714" anchor="t">
            <a:spAutoFit/>
          </a:bodyPr>
          <a:p>
            <a:pPr lvl="0" fontAlgn="base"/>
            <a:r>
              <a:rPr lang="zh-CN" altLang="en-US" sz="3600" b="1" strike="noStrike" noProof="1">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cs typeface="+mn-ea"/>
              </a:rPr>
              <a:t>即时演练</a:t>
            </a:r>
            <a:endParaRPr lang="zh-CN" altLang="en-US" sz="3600" b="1" strike="noStrike" noProof="1">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additive="base">
                                        <p:cTn id="7" dur="500" fill="hold"/>
                                        <p:tgtEl>
                                          <p:spTgt spid="49156"/>
                                        </p:tgtEl>
                                        <p:attrNameLst>
                                          <p:attrName>ppt_x</p:attrName>
                                        </p:attrNameLst>
                                      </p:cBhvr>
                                      <p:tavLst>
                                        <p:tav tm="0">
                                          <p:val>
                                            <p:strVal val="#ppt_x"/>
                                          </p:val>
                                        </p:tav>
                                        <p:tav tm="100000">
                                          <p:val>
                                            <p:strVal val="#ppt_x"/>
                                          </p:val>
                                        </p:tav>
                                      </p:tavLst>
                                    </p:anim>
                                    <p:anim calcmode="lin" valueType="num">
                                      <p:cBhvr additive="base">
                                        <p:cTn id="8" dur="500" fill="hold"/>
                                        <p:tgtEl>
                                          <p:spTgt spid="49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文本框 50177"/>
          <p:cNvSpPr txBox="1"/>
          <p:nvPr/>
        </p:nvSpPr>
        <p:spPr>
          <a:xfrm>
            <a:off x="468313" y="188913"/>
            <a:ext cx="8135937" cy="3200400"/>
          </a:xfrm>
          <a:prstGeom prst="rect">
            <a:avLst/>
          </a:prstGeom>
          <a:noFill/>
          <a:ln w="9525">
            <a:noFill/>
          </a:ln>
        </p:spPr>
        <p:txBody>
          <a:bodyPr anchor="t">
            <a:spAutoFit/>
          </a:bodyPr>
          <a:p>
            <a:pPr lvl="0" indent="0"/>
            <a:r>
              <a:rPr lang="en-US" altLang="zh-CN" sz="2400" b="1">
                <a:latin typeface="黑体" panose="02010609060101010101" pitchFamily="2" charset="-122"/>
                <a:ea typeface="黑体" panose="02010609060101010101" pitchFamily="2" charset="-122"/>
              </a:rPr>
              <a:t>4.1900</a:t>
            </a:r>
            <a:r>
              <a:rPr lang="zh-CN" altLang="en-US" sz="2400" b="1">
                <a:latin typeface="黑体" panose="02010609060101010101" pitchFamily="2" charset="-122"/>
                <a:ea typeface="黑体" panose="02010609060101010101" pitchFamily="2" charset="-122"/>
              </a:rPr>
              <a:t>年以后在天津老城南门外</a:t>
            </a:r>
            <a:r>
              <a:rPr lang="en-US" altLang="zh-CN" sz="2400" b="1">
                <a:latin typeface="黑体" panose="02010609060101010101" pitchFamily="2" charset="-122"/>
                <a:ea typeface="黑体" panose="02010609060101010101" pitchFamily="2" charset="-122"/>
              </a:rPr>
              <a:t>(</a:t>
            </a:r>
            <a:r>
              <a:rPr lang="zh-CN" altLang="en-US" sz="2400" b="1">
                <a:latin typeface="黑体" panose="02010609060101010101" pitchFamily="2" charset="-122"/>
                <a:ea typeface="黑体" panose="02010609060101010101" pitchFamily="2" charset="-122"/>
              </a:rPr>
              <a:t>南市一带</a:t>
            </a:r>
            <a:r>
              <a:rPr lang="en-US" altLang="zh-CN" sz="2400" b="1">
                <a:latin typeface="黑体" panose="02010609060101010101" pitchFamily="2" charset="-122"/>
                <a:ea typeface="黑体" panose="02010609060101010101" pitchFamily="2" charset="-122"/>
              </a:rPr>
              <a:t>)</a:t>
            </a:r>
            <a:r>
              <a:rPr lang="zh-CN" altLang="en-US" sz="2400" b="1">
                <a:latin typeface="黑体" panose="02010609060101010101" pitchFamily="2" charset="-122"/>
                <a:ea typeface="黑体" panose="02010609060101010101" pitchFamily="2" charset="-122"/>
              </a:rPr>
              <a:t>出现了租界与天津地方当局均不实施管理并一度畸形繁荣的地区，俗称“三不管”。这本质上反映出近代天津城市的</a:t>
            </a:r>
            <a:endParaRPr lang="zh-CN" altLang="en-US" sz="2400" b="1">
              <a:latin typeface="黑体" panose="02010609060101010101" pitchFamily="2" charset="-122"/>
              <a:ea typeface="黑体" panose="02010609060101010101" pitchFamily="2" charset="-122"/>
            </a:endParaRPr>
          </a:p>
          <a:p>
            <a:pPr lvl="0" indent="0"/>
            <a:r>
              <a:rPr lang="en-US" altLang="zh-CN" sz="2400" b="1">
                <a:solidFill>
                  <a:schemeClr val="accent2"/>
                </a:solidFill>
                <a:latin typeface="黑体" panose="02010609060101010101" pitchFamily="2" charset="-122"/>
                <a:ea typeface="黑体" panose="02010609060101010101" pitchFamily="2" charset="-122"/>
              </a:rPr>
              <a:t>A</a:t>
            </a:r>
            <a:r>
              <a:rPr lang="zh-CN" altLang="en-US" sz="2400" b="1">
                <a:solidFill>
                  <a:schemeClr val="accent2"/>
                </a:solidFill>
                <a:latin typeface="黑体" panose="02010609060101010101" pitchFamily="2" charset="-122"/>
                <a:ea typeface="黑体" panose="02010609060101010101" pitchFamily="2" charset="-122"/>
              </a:rPr>
              <a:t>．封建落后性  </a:t>
            </a:r>
            <a:endParaRPr lang="zh-CN" altLang="en-US" sz="2400" b="1">
              <a:solidFill>
                <a:schemeClr val="accent2"/>
              </a:solidFill>
              <a:latin typeface="黑体" panose="02010609060101010101" pitchFamily="2" charset="-122"/>
              <a:ea typeface="黑体" panose="02010609060101010101" pitchFamily="2" charset="-122"/>
            </a:endParaRPr>
          </a:p>
          <a:p>
            <a:pPr lvl="0" indent="0"/>
            <a:r>
              <a:rPr lang="en-US" altLang="zh-CN" sz="2400" b="1">
                <a:solidFill>
                  <a:schemeClr val="accent2"/>
                </a:solidFill>
                <a:latin typeface="黑体" panose="02010609060101010101" pitchFamily="2" charset="-122"/>
                <a:ea typeface="黑体" panose="02010609060101010101" pitchFamily="2" charset="-122"/>
              </a:rPr>
              <a:t>B</a:t>
            </a:r>
            <a:r>
              <a:rPr lang="zh-CN" altLang="en-US" sz="2400" b="1">
                <a:solidFill>
                  <a:schemeClr val="accent2"/>
                </a:solidFill>
                <a:latin typeface="黑体" panose="02010609060101010101" pitchFamily="2" charset="-122"/>
                <a:ea typeface="黑体" panose="02010609060101010101" pitchFamily="2" charset="-122"/>
              </a:rPr>
              <a:t>．治安管理的不合理性</a:t>
            </a:r>
            <a:endParaRPr lang="zh-CN" altLang="en-US" sz="2400" b="1">
              <a:solidFill>
                <a:schemeClr val="accent2"/>
              </a:solidFill>
              <a:latin typeface="黑体" panose="02010609060101010101" pitchFamily="2" charset="-122"/>
              <a:ea typeface="黑体" panose="02010609060101010101" pitchFamily="2" charset="-122"/>
            </a:endParaRPr>
          </a:p>
          <a:p>
            <a:pPr lvl="0" indent="0"/>
            <a:r>
              <a:rPr lang="en-US" altLang="zh-CN" sz="2400" b="1">
                <a:solidFill>
                  <a:schemeClr val="accent2"/>
                </a:solidFill>
                <a:latin typeface="黑体" panose="02010609060101010101" pitchFamily="2" charset="-122"/>
                <a:ea typeface="黑体" panose="02010609060101010101" pitchFamily="2" charset="-122"/>
              </a:rPr>
              <a:t>C</a:t>
            </a:r>
            <a:r>
              <a:rPr lang="zh-CN" altLang="en-US" sz="2400" b="1">
                <a:solidFill>
                  <a:schemeClr val="accent2"/>
                </a:solidFill>
                <a:latin typeface="黑体" panose="02010609060101010101" pitchFamily="2" charset="-122"/>
                <a:ea typeface="黑体" panose="02010609060101010101" pitchFamily="2" charset="-122"/>
              </a:rPr>
              <a:t>．半殖民地半封建性  </a:t>
            </a:r>
            <a:endParaRPr lang="zh-CN" altLang="en-US" sz="2400" b="1">
              <a:solidFill>
                <a:schemeClr val="accent2"/>
              </a:solidFill>
              <a:latin typeface="黑体" panose="02010609060101010101" pitchFamily="2" charset="-122"/>
              <a:ea typeface="黑体" panose="02010609060101010101" pitchFamily="2" charset="-122"/>
            </a:endParaRPr>
          </a:p>
          <a:p>
            <a:pPr lvl="0" indent="0"/>
            <a:r>
              <a:rPr lang="en-US" altLang="zh-CN" sz="2400" b="1">
                <a:solidFill>
                  <a:schemeClr val="accent2"/>
                </a:solidFill>
                <a:latin typeface="黑体" panose="02010609060101010101" pitchFamily="2" charset="-122"/>
                <a:ea typeface="黑体" panose="02010609060101010101" pitchFamily="2" charset="-122"/>
              </a:rPr>
              <a:t>D</a:t>
            </a:r>
            <a:r>
              <a:rPr lang="zh-CN" altLang="en-US" sz="2400" b="1">
                <a:solidFill>
                  <a:schemeClr val="accent2"/>
                </a:solidFill>
                <a:latin typeface="黑体" panose="02010609060101010101" pitchFamily="2" charset="-122"/>
                <a:ea typeface="黑体" panose="02010609060101010101" pitchFamily="2" charset="-122"/>
              </a:rPr>
              <a:t>．建设的散乱随意性</a:t>
            </a:r>
            <a:endParaRPr lang="zh-CN" altLang="en-US" sz="2400" b="1">
              <a:solidFill>
                <a:schemeClr val="accent2"/>
              </a:solidFill>
              <a:latin typeface="黑体" panose="02010609060101010101" pitchFamily="2" charset="-122"/>
              <a:ea typeface="黑体" panose="02010609060101010101" pitchFamily="2" charset="-122"/>
            </a:endParaRPr>
          </a:p>
          <a:p>
            <a:pPr lvl="0" indent="0">
              <a:spcBef>
                <a:spcPct val="50000"/>
              </a:spcBef>
            </a:pPr>
            <a:endParaRPr lang="zh-CN" altLang="en-US" sz="2400" b="1">
              <a:solidFill>
                <a:schemeClr val="accent2"/>
              </a:solidFill>
              <a:latin typeface="黑体" panose="02010609060101010101" pitchFamily="2" charset="-122"/>
              <a:ea typeface="黑体" panose="02010609060101010101" pitchFamily="2" charset="-122"/>
            </a:endParaRPr>
          </a:p>
        </p:txBody>
      </p:sp>
      <p:sp>
        <p:nvSpPr>
          <p:cNvPr id="50179" name="文本框 50178"/>
          <p:cNvSpPr txBox="1"/>
          <p:nvPr/>
        </p:nvSpPr>
        <p:spPr>
          <a:xfrm>
            <a:off x="4030663" y="1412875"/>
            <a:ext cx="5113337" cy="1768475"/>
          </a:xfrm>
          <a:prstGeom prst="rect">
            <a:avLst/>
          </a:prstGeom>
          <a:noFill/>
          <a:ln w="9525">
            <a:noFill/>
          </a:ln>
        </p:spPr>
        <p:txBody>
          <a:bodyPr anchor="t">
            <a:spAutoFit/>
          </a:bodyPr>
          <a:p>
            <a:pPr lvl="0" indent="0">
              <a:spcBef>
                <a:spcPct val="50000"/>
              </a:spcBef>
            </a:pPr>
            <a:r>
              <a:rPr lang="zh-CN" altLang="en-US" sz="2000" b="1">
                <a:solidFill>
                  <a:srgbClr val="FF0000"/>
                </a:solidFill>
                <a:latin typeface="宋体" panose="02010600030101010101" pitchFamily="2" charset="-122"/>
                <a:ea typeface="宋体" panose="02010600030101010101" pitchFamily="2" charset="-122"/>
              </a:rPr>
              <a:t>【解析】</a:t>
            </a:r>
            <a:r>
              <a:rPr lang="zh-CN" altLang="en-US" sz="2000" b="1">
                <a:solidFill>
                  <a:srgbClr val="0000FF"/>
                </a:solidFill>
                <a:latin typeface="宋体" panose="02010600030101010101" pitchFamily="2" charset="-122"/>
                <a:ea typeface="宋体" panose="02010600030101010101" pitchFamily="2" charset="-122"/>
              </a:rPr>
              <a:t>这一地区“租界与天津地方当局均不实施管理”是在半殖民地半封建的社会才出现的现象。这样的地区一度畸形繁荣进一步证明中国近代城市的半殖民地半封建性。</a:t>
            </a:r>
            <a:endParaRPr lang="zh-CN" altLang="en-US" sz="2000" b="1">
              <a:solidFill>
                <a:srgbClr val="0000FF"/>
              </a:solidFill>
              <a:latin typeface="宋体" panose="02010600030101010101" pitchFamily="2" charset="-122"/>
              <a:ea typeface="宋体" panose="02010600030101010101" pitchFamily="2" charset="-122"/>
            </a:endParaRPr>
          </a:p>
          <a:p>
            <a:pPr lvl="0" indent="0">
              <a:spcBef>
                <a:spcPct val="50000"/>
              </a:spcBef>
            </a:pPr>
            <a:r>
              <a:rPr lang="zh-CN" altLang="en-US" sz="2000" b="1">
                <a:solidFill>
                  <a:srgbClr val="FF0000"/>
                </a:solidFill>
                <a:latin typeface="宋体" panose="02010600030101010101" pitchFamily="2" charset="-122"/>
                <a:ea typeface="宋体" panose="02010600030101010101" pitchFamily="2" charset="-122"/>
              </a:rPr>
              <a:t>答案</a:t>
            </a:r>
            <a:r>
              <a:rPr lang="en-US" altLang="zh-CN" sz="2000" b="1">
                <a:solidFill>
                  <a:srgbClr val="FF0000"/>
                </a:solidFill>
                <a:latin typeface="宋体" panose="02010600030101010101" pitchFamily="2" charset="-122"/>
                <a:ea typeface="宋体" panose="02010600030101010101" pitchFamily="2" charset="-122"/>
              </a:rPr>
              <a:t>C</a:t>
            </a:r>
            <a:r>
              <a:rPr lang="zh-CN" altLang="en-US" sz="2000" b="1">
                <a:solidFill>
                  <a:srgbClr val="FF0000"/>
                </a:solidFill>
                <a:latin typeface="宋体" panose="02010600030101010101" pitchFamily="2" charset="-122"/>
                <a:ea typeface="宋体" panose="02010600030101010101" pitchFamily="2" charset="-122"/>
              </a:rPr>
              <a:t>。</a:t>
            </a:r>
            <a:endParaRPr lang="zh-CN" altLang="en-US" sz="2000" b="1">
              <a:solidFill>
                <a:srgbClr val="FF0000"/>
              </a:solidFill>
              <a:latin typeface="宋体" panose="02010600030101010101" pitchFamily="2" charset="-122"/>
              <a:ea typeface="宋体" panose="02010600030101010101" pitchFamily="2" charset="-122"/>
            </a:endParaRPr>
          </a:p>
        </p:txBody>
      </p:sp>
      <p:sp>
        <p:nvSpPr>
          <p:cNvPr id="71683" name="文本框 50179"/>
          <p:cNvSpPr txBox="1"/>
          <p:nvPr/>
        </p:nvSpPr>
        <p:spPr>
          <a:xfrm>
            <a:off x="395288" y="3141663"/>
            <a:ext cx="8208962" cy="3925887"/>
          </a:xfrm>
          <a:prstGeom prst="rect">
            <a:avLst/>
          </a:prstGeom>
          <a:noFill/>
          <a:ln w="9525">
            <a:noFill/>
          </a:ln>
        </p:spPr>
        <p:txBody>
          <a:bodyPr anchor="t">
            <a:spAutoFit/>
          </a:bodyPr>
          <a:p>
            <a:pPr lvl="0" indent="0"/>
            <a:r>
              <a:rPr lang="zh-CN" altLang="en-US" sz="2400" b="1" dirty="0">
                <a:latin typeface="黑体" panose="02010609060101010101" pitchFamily="2" charset="-122"/>
                <a:ea typeface="黑体" panose="02010609060101010101" pitchFamily="2" charset="-122"/>
              </a:rPr>
              <a:t>5.胡绳认为：列强支持清政府的政策中包含着一个无法解决的矛盾：一方面它们要清政府保持腐败与懦弱的状态，因而只能屈服于外国的压力，遇事妥协让步；一方面又想使它具有足以镇压亿万人民群众的力量，以造成有利于外国侵略者的内部安定秩序。以下条约中最能体现列强的这种政策是   </a:t>
            </a:r>
            <a:endParaRPr lang="zh-CN" altLang="en-US" sz="2400" b="1" dirty="0">
              <a:latin typeface="黑体" panose="02010609060101010101" pitchFamily="2" charset="-122"/>
              <a:ea typeface="黑体" panose="02010609060101010101" pitchFamily="2" charset="-122"/>
            </a:endParaRPr>
          </a:p>
          <a:p>
            <a:pPr lvl="0" indent="0"/>
            <a:r>
              <a:rPr lang="zh-CN" altLang="en-US" sz="2400" b="1" dirty="0">
                <a:solidFill>
                  <a:schemeClr val="accent2"/>
                </a:solidFill>
                <a:latin typeface="黑体" panose="02010609060101010101" pitchFamily="2" charset="-122"/>
                <a:ea typeface="黑体" panose="02010609060101010101" pitchFamily="2" charset="-122"/>
              </a:rPr>
              <a:t>A．《南京条约》  </a:t>
            </a:r>
            <a:endParaRPr lang="zh-CN" altLang="en-US" sz="2400" b="1" dirty="0">
              <a:solidFill>
                <a:schemeClr val="accent2"/>
              </a:solidFill>
              <a:latin typeface="黑体" panose="02010609060101010101" pitchFamily="2" charset="-122"/>
              <a:ea typeface="黑体" panose="02010609060101010101" pitchFamily="2" charset="-122"/>
            </a:endParaRPr>
          </a:p>
          <a:p>
            <a:pPr lvl="0" indent="0"/>
            <a:r>
              <a:rPr lang="zh-CN" altLang="en-US" sz="2400" b="1" dirty="0">
                <a:solidFill>
                  <a:schemeClr val="accent2"/>
                </a:solidFill>
                <a:latin typeface="黑体" panose="02010609060101010101" pitchFamily="2" charset="-122"/>
                <a:ea typeface="黑体" panose="02010609060101010101" pitchFamily="2" charset="-122"/>
              </a:rPr>
              <a:t>B．《天津条约》</a:t>
            </a:r>
            <a:endParaRPr lang="zh-CN" altLang="en-US" sz="2400" b="1" dirty="0">
              <a:solidFill>
                <a:schemeClr val="accent2"/>
              </a:solidFill>
              <a:latin typeface="黑体" panose="02010609060101010101" pitchFamily="2" charset="-122"/>
              <a:ea typeface="黑体" panose="02010609060101010101" pitchFamily="2" charset="-122"/>
            </a:endParaRPr>
          </a:p>
          <a:p>
            <a:pPr lvl="0" indent="0"/>
            <a:r>
              <a:rPr lang="zh-CN" altLang="en-US" sz="2400" b="1" dirty="0">
                <a:solidFill>
                  <a:schemeClr val="accent2"/>
                </a:solidFill>
                <a:latin typeface="黑体" panose="02010609060101010101" pitchFamily="2" charset="-122"/>
                <a:ea typeface="黑体" panose="02010609060101010101" pitchFamily="2" charset="-122"/>
              </a:rPr>
              <a:t>C．《马关条约》  </a:t>
            </a:r>
            <a:endParaRPr lang="zh-CN" altLang="en-US" sz="2400" b="1" dirty="0">
              <a:solidFill>
                <a:schemeClr val="accent2"/>
              </a:solidFill>
              <a:latin typeface="黑体" panose="02010609060101010101" pitchFamily="2" charset="-122"/>
              <a:ea typeface="黑体" panose="02010609060101010101" pitchFamily="2" charset="-122"/>
            </a:endParaRPr>
          </a:p>
          <a:p>
            <a:pPr lvl="0" indent="0"/>
            <a:r>
              <a:rPr lang="zh-CN" altLang="en-US" sz="2400" b="1" dirty="0">
                <a:solidFill>
                  <a:schemeClr val="accent2"/>
                </a:solidFill>
                <a:latin typeface="黑体" panose="02010609060101010101" pitchFamily="2" charset="-122"/>
                <a:ea typeface="黑体" panose="02010609060101010101" pitchFamily="2" charset="-122"/>
              </a:rPr>
              <a:t>D．《辛丑条约》</a:t>
            </a:r>
            <a:endParaRPr lang="zh-CN" altLang="en-US" sz="2400" b="1" dirty="0">
              <a:solidFill>
                <a:schemeClr val="accent2"/>
              </a:solidFill>
              <a:latin typeface="黑体" panose="02010609060101010101" pitchFamily="2" charset="-122"/>
              <a:ea typeface="黑体" panose="02010609060101010101" pitchFamily="2" charset="-122"/>
            </a:endParaRPr>
          </a:p>
          <a:p>
            <a:pPr lvl="0" indent="0">
              <a:spcBef>
                <a:spcPct val="50000"/>
              </a:spcBef>
            </a:pPr>
            <a:endParaRPr lang="zh-CN" altLang="en-US" sz="2400" b="1" dirty="0">
              <a:solidFill>
                <a:srgbClr val="0000FF"/>
              </a:solidFill>
              <a:latin typeface="黑体" panose="02010609060101010101" pitchFamily="2" charset="-122"/>
              <a:ea typeface="黑体" panose="02010609060101010101" pitchFamily="2" charset="-122"/>
            </a:endParaRPr>
          </a:p>
        </p:txBody>
      </p:sp>
      <p:sp>
        <p:nvSpPr>
          <p:cNvPr id="50181" name="文本框 50180"/>
          <p:cNvSpPr txBox="1"/>
          <p:nvPr/>
        </p:nvSpPr>
        <p:spPr>
          <a:xfrm>
            <a:off x="3022600" y="5089525"/>
            <a:ext cx="6121400" cy="1768475"/>
          </a:xfrm>
          <a:prstGeom prst="rect">
            <a:avLst/>
          </a:prstGeom>
          <a:noFill/>
          <a:ln w="9525">
            <a:noFill/>
          </a:ln>
        </p:spPr>
        <p:txBody>
          <a:bodyPr>
            <a:spAutoFit/>
          </a:bodyPr>
          <a:p>
            <a:pPr lvl="0" fontAlgn="base"/>
            <a:r>
              <a:rPr lang="zh-CN" altLang="en-US" sz="2000" b="1" strike="noStrike"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【解析】</a:t>
            </a:r>
            <a:r>
              <a:rPr lang="zh-CN" altLang="en-US" sz="2000" b="1" strike="noStrike"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rPr>
              <a:t>材料主要表明列强要使清政府完全成为其统治中国的工具，实行以华治华。</a:t>
            </a:r>
            <a:r>
              <a:rPr lang="en-US" altLang="zh-CN" sz="2000" b="1" strike="noStrike"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rPr>
              <a:t>《</a:t>
            </a:r>
            <a:r>
              <a:rPr lang="zh-CN" altLang="en-US" sz="2000" b="1" strike="noStrike"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rPr>
              <a:t>辛丑条约</a:t>
            </a:r>
            <a:r>
              <a:rPr lang="en-US" altLang="zh-CN" sz="2000" b="1" strike="noStrike"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rPr>
              <a:t>》</a:t>
            </a:r>
            <a:r>
              <a:rPr lang="zh-CN" altLang="en-US" sz="2000" b="1" strike="noStrike"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rPr>
              <a:t>中规定严禁中国人民参加反帝活动，体现了材料的观点。</a:t>
            </a:r>
            <a:endParaRPr lang="zh-CN" altLang="en-US" sz="2000" b="1" strike="noStrike"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endParaRPr>
          </a:p>
          <a:p>
            <a:pPr lvl="0" fontAlgn="base"/>
            <a:r>
              <a:rPr lang="zh-CN" altLang="en-US" sz="2000" b="1" strike="noStrike"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答案</a:t>
            </a:r>
            <a:r>
              <a:rPr lang="en-US" altLang="zh-CN" sz="2000" b="1" strike="noStrike"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D</a:t>
            </a:r>
            <a:endParaRPr lang="en-US" altLang="zh-CN" sz="2000" b="1" strike="noStrike"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a:p>
            <a:pPr lvl="0" fontAlgn="base">
              <a:spcBef>
                <a:spcPct val="50000"/>
              </a:spcBef>
            </a:pPr>
            <a:endParaRPr lang="en-US" altLang="zh-CN" sz="2000" b="1" strike="noStrike"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 calcmode="lin" valueType="num">
                                      <p:cBhvr>
                                        <p:cTn id="7" dur="500" fill="hold"/>
                                        <p:tgtEl>
                                          <p:spTgt spid="50179"/>
                                        </p:tgtEl>
                                        <p:attrNameLst>
                                          <p:attrName>ppt_w</p:attrName>
                                        </p:attrNameLst>
                                      </p:cBhvr>
                                      <p:tavLst>
                                        <p:tav tm="0">
                                          <p:val>
                                            <p:fltVal val="0.000000"/>
                                          </p:val>
                                        </p:tav>
                                        <p:tav tm="100000">
                                          <p:val>
                                            <p:strVal val="#ppt_w"/>
                                          </p:val>
                                        </p:tav>
                                      </p:tavLst>
                                    </p:anim>
                                    <p:anim calcmode="lin" valueType="num">
                                      <p:cBhvr>
                                        <p:cTn id="8" dur="500" fill="hold"/>
                                        <p:tgtEl>
                                          <p:spTgt spid="50179"/>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0181"/>
                                        </p:tgtEl>
                                        <p:attrNameLst>
                                          <p:attrName>style.visibility</p:attrName>
                                        </p:attrNameLst>
                                      </p:cBhvr>
                                      <p:to>
                                        <p:strVal val="visible"/>
                                      </p:to>
                                    </p:set>
                                    <p:anim calcmode="lin" valueType="num">
                                      <p:cBhvr>
                                        <p:cTn id="13" dur="500" fill="hold"/>
                                        <p:tgtEl>
                                          <p:spTgt spid="50181"/>
                                        </p:tgtEl>
                                        <p:attrNameLst>
                                          <p:attrName>ppt_w</p:attrName>
                                        </p:attrNameLst>
                                      </p:cBhvr>
                                      <p:tavLst>
                                        <p:tav tm="0">
                                          <p:val>
                                            <p:fltVal val="0.000000"/>
                                          </p:val>
                                        </p:tav>
                                        <p:tav tm="100000">
                                          <p:val>
                                            <p:strVal val="#ppt_w"/>
                                          </p:val>
                                        </p:tav>
                                      </p:tavLst>
                                    </p:anim>
                                    <p:anim calcmode="lin" valueType="num">
                                      <p:cBhvr>
                                        <p:cTn id="14" dur="500" fill="hold"/>
                                        <p:tgtEl>
                                          <p:spTgt spid="50181"/>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P spid="5018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6" name="文本框 69635"/>
          <p:cNvSpPr txBox="1"/>
          <p:nvPr/>
        </p:nvSpPr>
        <p:spPr>
          <a:xfrm>
            <a:off x="125730" y="1408748"/>
            <a:ext cx="8893175" cy="2651760"/>
          </a:xfrm>
          <a:prstGeom prst="rect">
            <a:avLst/>
          </a:prstGeom>
          <a:noFill/>
          <a:ln w="9525">
            <a:noFill/>
          </a:ln>
        </p:spPr>
        <p:txBody>
          <a:bodyPr>
            <a:spAutoFit/>
          </a:bodyPr>
          <a:p>
            <a:pPr lvl="0"/>
            <a:r>
              <a:rPr lang="en-US" altLang="zh-CN" sz="2800" b="1" dirty="0">
                <a:latin typeface="Arial" panose="020B0604020202020204" pitchFamily="34" charset="0"/>
                <a:ea typeface="黑体" panose="02010609060101010101" pitchFamily="2" charset="-122"/>
              </a:rPr>
              <a:t>     </a:t>
            </a:r>
            <a:r>
              <a:rPr lang="zh-CN" altLang="en-US" sz="2800" b="1" dirty="0">
                <a:latin typeface="Arial" panose="020B0604020202020204" pitchFamily="34" charset="0"/>
                <a:ea typeface="黑体" panose="02010609060101010101" pitchFamily="2" charset="-122"/>
              </a:rPr>
              <a:t>近代以来列强的侵华都以中国的失败宣告结束，失败的基本原因是社会制度、生产技术的落后和政治的腐败。</a:t>
            </a:r>
            <a:endParaRPr lang="zh-CN" altLang="en-US" sz="2800" b="1" dirty="0">
              <a:latin typeface="Arial" panose="020B0604020202020204" pitchFamily="34" charset="0"/>
              <a:ea typeface="黑体" panose="02010609060101010101" pitchFamily="2" charset="-122"/>
            </a:endParaRPr>
          </a:p>
          <a:p>
            <a:pPr lvl="0"/>
            <a:r>
              <a:rPr lang="zh-CN" altLang="en-US" sz="2800" b="1" dirty="0">
                <a:latin typeface="Arial" panose="020B0604020202020204" pitchFamily="34" charset="0"/>
                <a:ea typeface="黑体" panose="02010609060101010101" pitchFamily="2" charset="-122"/>
              </a:rPr>
              <a:t>    每次战后不平等条约的签订都给中国社会带来巨大的灾难，同时随着民族危机的加深，也促进了中华民族的不断觉醒。</a:t>
            </a:r>
            <a:endParaRPr lang="zh-CN" altLang="en-US" sz="2800" b="1" dirty="0">
              <a:latin typeface="Arial" panose="020B0604020202020204" pitchFamily="34" charset="0"/>
              <a:ea typeface="黑体" panose="02010609060101010101" pitchFamily="2" charset="-122"/>
            </a:endParaRPr>
          </a:p>
        </p:txBody>
      </p:sp>
      <p:sp>
        <p:nvSpPr>
          <p:cNvPr id="2" name="文本框 1"/>
          <p:cNvSpPr txBox="1"/>
          <p:nvPr/>
        </p:nvSpPr>
        <p:spPr>
          <a:xfrm>
            <a:off x="585470" y="457200"/>
            <a:ext cx="2859405" cy="640080"/>
          </a:xfrm>
          <a:prstGeom prst="rect">
            <a:avLst/>
          </a:prstGeom>
          <a:noFill/>
        </p:spPr>
        <p:txBody>
          <a:bodyPr wrap="none" rtlCol="0" anchor="t">
            <a:spAutoFit/>
          </a:bodyPr>
          <a:p>
            <a:r>
              <a:rPr lang="en-US" altLang="zh-CN" sz="3600" b="1" dirty="0">
                <a:solidFill>
                  <a:srgbClr val="FF0000"/>
                </a:solidFill>
                <a:ea typeface="黑体" panose="02010609060101010101" pitchFamily="2" charset="-122"/>
                <a:cs typeface="+mn-cs"/>
                <a:sym typeface="+mn-ea"/>
              </a:rPr>
              <a:t>   </a:t>
            </a:r>
            <a:r>
              <a:rPr lang="zh-CN" altLang="en-US" sz="3600" b="1" dirty="0">
                <a:solidFill>
                  <a:srgbClr val="FF0000"/>
                </a:solidFill>
                <a:ea typeface="黑体" panose="02010609060101010101" pitchFamily="2" charset="-122"/>
                <a:cs typeface="+mn-cs"/>
                <a:sym typeface="+mn-ea"/>
              </a:rPr>
              <a:t>特别提示：</a:t>
            </a:r>
            <a:endParaRPr lang="zh-CN" altLang="en-US" sz="3600" b="1" dirty="0">
              <a:solidFill>
                <a:srgbClr val="FF0000"/>
              </a:solidFill>
              <a:ea typeface="黑体" panose="02010609060101010101" pitchFamily="2" charset="-122"/>
              <a:cs typeface="+mn-cs"/>
              <a:sym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1202" name="表格 51201"/>
          <p:cNvGraphicFramePr/>
          <p:nvPr/>
        </p:nvGraphicFramePr>
        <p:xfrm>
          <a:off x="0" y="620713"/>
          <a:ext cx="9144000" cy="5946775"/>
        </p:xfrm>
        <a:graphic>
          <a:graphicData uri="http://schemas.openxmlformats.org/drawingml/2006/table">
            <a:tbl>
              <a:tblPr/>
              <a:tblGrid>
                <a:gridCol w="1370013"/>
                <a:gridCol w="1236662"/>
                <a:gridCol w="1317625"/>
                <a:gridCol w="1493838"/>
                <a:gridCol w="1458912"/>
                <a:gridCol w="2266950"/>
              </a:tblGrid>
              <a:tr h="457200">
                <a:tc rowSpan="2">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400" b="1">
                          <a:latin typeface="Times New Roman" panose="02020603050405020304" pitchFamily="2" charset="0"/>
                          <a:ea typeface="Times New Roman" panose="02020603050405020304" pitchFamily="2" charset="0"/>
                        </a:rPr>
                        <a:t>条约</a:t>
                      </a:r>
                      <a:endParaRPr lang="zh-CN" altLang="en-US" sz="2400" b="1">
                        <a:latin typeface="Times New Roman" panose="02020603050405020304" pitchFamily="2" charset="0"/>
                        <a:ea typeface="Times New Roman" panose="02020603050405020304" pitchFamily="2" charset="0"/>
                      </a:endParaRPr>
                    </a:p>
                    <a:p>
                      <a:pPr marL="0" lvl="0" indent="0" algn="ctr">
                        <a:spcBef>
                          <a:spcPct val="0"/>
                        </a:spcBef>
                        <a:buNone/>
                      </a:pPr>
                      <a:r>
                        <a:rPr lang="zh-CN" altLang="en-US" sz="2400" b="1">
                          <a:latin typeface="Times New Roman" panose="02020603050405020304" pitchFamily="2" charset="0"/>
                          <a:ea typeface="Times New Roman" panose="02020603050405020304" pitchFamily="2" charset="0"/>
                        </a:rPr>
                        <a:t>名称</a:t>
                      </a:r>
                      <a:endParaRPr lang="zh-CN" altLang="en-US" sz="2400"/>
                    </a:p>
                  </a:txBody>
                  <a:tcPr marL="91428" marR="91428" marT="45714" marB="45714"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400" b="1">
                          <a:latin typeface="Times New Roman" panose="02020603050405020304" pitchFamily="2" charset="0"/>
                          <a:ea typeface="Times New Roman" panose="02020603050405020304" pitchFamily="2" charset="0"/>
                        </a:rPr>
                        <a:t>内容</a:t>
                      </a:r>
                      <a:endParaRPr lang="zh-CN" altLang="en-US" sz="2400"/>
                    </a:p>
                  </a:txBody>
                  <a:tcPr marL="91428" marR="91428" marT="45714" marB="45714"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rowSpan="2">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b="1">
                          <a:latin typeface="Times New Roman" panose="02020603050405020304" pitchFamily="2" charset="0"/>
                          <a:ea typeface="Times New Roman" panose="02020603050405020304" pitchFamily="2" charset="0"/>
                        </a:rPr>
                        <a:t>影响</a:t>
                      </a:r>
                      <a:endParaRPr lang="zh-CN" altLang="en-US"/>
                    </a:p>
                  </a:txBody>
                  <a:tcPr marL="91428" marR="91428" marT="45714" marB="45714"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72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400" b="1">
                          <a:solidFill>
                            <a:srgbClr val="FF3300"/>
                          </a:solidFill>
                          <a:latin typeface="Times New Roman" panose="02020603050405020304" pitchFamily="2" charset="0"/>
                          <a:ea typeface="Times New Roman" panose="02020603050405020304" pitchFamily="2" charset="0"/>
                        </a:rPr>
                        <a:t>割地</a:t>
                      </a:r>
                      <a:endParaRPr lang="zh-CN" altLang="en-US" sz="2400">
                        <a:solidFill>
                          <a:srgbClr val="FF3300"/>
                        </a:solidFill>
                      </a:endParaRPr>
                    </a:p>
                  </a:txBody>
                  <a:tcPr marL="91428" marR="91428" marT="45714" marB="45714"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400" b="1">
                          <a:solidFill>
                            <a:srgbClr val="FF3300"/>
                          </a:solidFill>
                          <a:latin typeface="Times New Roman" panose="02020603050405020304" pitchFamily="2" charset="0"/>
                          <a:ea typeface="Times New Roman" panose="02020603050405020304" pitchFamily="2" charset="0"/>
                        </a:rPr>
                        <a:t>赔款</a:t>
                      </a:r>
                      <a:endParaRPr lang="zh-CN" altLang="en-US" sz="2400">
                        <a:solidFill>
                          <a:srgbClr val="FF3300"/>
                        </a:solidFill>
                      </a:endParaRPr>
                    </a:p>
                  </a:txBody>
                  <a:tcPr marL="91428" marR="91428" marT="45714" marB="45714"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400" b="1">
                          <a:solidFill>
                            <a:srgbClr val="FF3300"/>
                          </a:solidFill>
                          <a:latin typeface="Times New Roman" panose="02020603050405020304" pitchFamily="2" charset="0"/>
                          <a:ea typeface="Times New Roman" panose="02020603050405020304" pitchFamily="2" charset="0"/>
                        </a:rPr>
                        <a:t>通商口岸</a:t>
                      </a:r>
                      <a:endParaRPr lang="zh-CN" altLang="en-US" sz="2400">
                        <a:solidFill>
                          <a:srgbClr val="FF3300"/>
                        </a:solidFill>
                      </a:endParaRPr>
                    </a:p>
                  </a:txBody>
                  <a:tcPr marL="91428" marR="91428" marT="45714" marB="45714"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400" b="1">
                          <a:latin typeface="Times New Roman" panose="02020603050405020304" pitchFamily="2" charset="0"/>
                          <a:ea typeface="Times New Roman" panose="02020603050405020304" pitchFamily="2" charset="0"/>
                        </a:rPr>
                        <a:t>其它</a:t>
                      </a:r>
                      <a:endParaRPr lang="zh-CN" altLang="en-US" sz="2400"/>
                    </a:p>
                  </a:txBody>
                  <a:tcPr marL="91428" marR="91428" marT="45714" marB="45714"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1554163">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en-US" altLang="zh-CN" sz="2400" b="1">
                          <a:solidFill>
                            <a:srgbClr val="0000FF"/>
                          </a:solidFill>
                          <a:latin typeface="Times New Roman" panose="02020603050405020304" pitchFamily="2" charset="0"/>
                          <a:ea typeface="Times New Roman" panose="02020603050405020304" pitchFamily="2" charset="0"/>
                        </a:rPr>
                        <a:t>《</a:t>
                      </a:r>
                      <a:r>
                        <a:rPr lang="zh-CN" altLang="en-US" sz="2400" b="1">
                          <a:solidFill>
                            <a:srgbClr val="0000FF"/>
                          </a:solidFill>
                          <a:latin typeface="Times New Roman" panose="02020603050405020304" pitchFamily="2" charset="0"/>
                          <a:ea typeface="Times New Roman" panose="02020603050405020304" pitchFamily="2" charset="0"/>
                        </a:rPr>
                        <a:t>南京条约</a:t>
                      </a:r>
                      <a:r>
                        <a:rPr lang="en-US" altLang="zh-CN" sz="2400" b="1">
                          <a:solidFill>
                            <a:srgbClr val="0000FF"/>
                          </a:solidFill>
                          <a:latin typeface="Times New Roman" panose="02020603050405020304" pitchFamily="2" charset="0"/>
                          <a:ea typeface="Times New Roman" panose="02020603050405020304" pitchFamily="2" charset="0"/>
                        </a:rPr>
                        <a:t>》</a:t>
                      </a:r>
                      <a:endParaRPr lang="zh-CN" altLang="en-US" sz="2400">
                        <a:solidFill>
                          <a:srgbClr val="0000FF"/>
                        </a:solidFill>
                      </a:endParaRPr>
                    </a:p>
                  </a:txBody>
                  <a:tcPr marL="91428" marR="91428" marT="45714" marB="45714"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2400" b="1">
                          <a:latin typeface="Times New Roman" panose="02020603050405020304" pitchFamily="2" charset="0"/>
                          <a:ea typeface="Times New Roman" panose="02020603050405020304" pitchFamily="2" charset="0"/>
                        </a:rPr>
                        <a:t>香港岛</a:t>
                      </a:r>
                      <a:endParaRPr lang="zh-CN" altLang="en-US" sz="2400">
                        <a:latin typeface="Times New Roman" panose="02020603050405020304" pitchFamily="2" charset="0"/>
                        <a:ea typeface="Times New Roman" panose="02020603050405020304" pitchFamily="2" charset="0"/>
                      </a:endParaRPr>
                    </a:p>
                  </a:txBody>
                  <a:tcPr marL="91428" marR="91428" marT="45714" marB="45714"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en-US" altLang="zh-CN" sz="2400" b="1">
                          <a:latin typeface="Times New Roman" panose="02020603050405020304" pitchFamily="2" charset="0"/>
                          <a:ea typeface="Times New Roman" panose="02020603050405020304" pitchFamily="2" charset="0"/>
                        </a:rPr>
                        <a:t>2100</a:t>
                      </a:r>
                      <a:r>
                        <a:rPr lang="zh-CN" altLang="en-US" sz="2400" b="1">
                          <a:latin typeface="Times New Roman" panose="02020603050405020304" pitchFamily="2" charset="0"/>
                          <a:ea typeface="Times New Roman" panose="02020603050405020304" pitchFamily="2" charset="0"/>
                        </a:rPr>
                        <a:t>万银元</a:t>
                      </a:r>
                      <a:endParaRPr lang="zh-CN" altLang="en-US" sz="2400">
                        <a:latin typeface="Times New Roman" panose="02020603050405020304" pitchFamily="2" charset="0"/>
                        <a:ea typeface="Times New Roman" panose="02020603050405020304" pitchFamily="2" charset="0"/>
                      </a:endParaRPr>
                    </a:p>
                  </a:txBody>
                  <a:tcPr marL="91428" marR="91428" marT="45714" marB="45714"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2400" b="1">
                          <a:latin typeface="Times New Roman" panose="02020603050405020304" pitchFamily="2" charset="0"/>
                          <a:ea typeface="Times New Roman" panose="02020603050405020304" pitchFamily="2" charset="0"/>
                        </a:rPr>
                        <a:t>上海、宁波、福州、厦门、广州</a:t>
                      </a:r>
                      <a:endParaRPr lang="zh-CN" altLang="en-US" sz="2400">
                        <a:latin typeface="Times New Roman" panose="02020603050405020304" pitchFamily="2" charset="0"/>
                        <a:ea typeface="Times New Roman" panose="02020603050405020304" pitchFamily="2" charset="0"/>
                      </a:endParaRPr>
                    </a:p>
                  </a:txBody>
                  <a:tcPr marL="91428" marR="91428" marT="45714" marB="45714"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en-US" altLang="zh-CN" sz="2400" b="1">
                          <a:latin typeface="Times New Roman" panose="02020603050405020304" pitchFamily="2" charset="0"/>
                        </a:rPr>
                        <a:t> </a:t>
                      </a:r>
                      <a:r>
                        <a:rPr lang="zh-CN" altLang="en-US" sz="2400" b="1">
                          <a:latin typeface="Times New Roman" panose="02020603050405020304" pitchFamily="2" charset="0"/>
                        </a:rPr>
                        <a:t>关税协定</a:t>
                      </a:r>
                      <a:endParaRPr lang="zh-CN" altLang="en-US" sz="2400">
                        <a:latin typeface="Times New Roman" panose="02020603050405020304" pitchFamily="2" charset="0"/>
                        <a:ea typeface="Times New Roman" panose="02020603050405020304" pitchFamily="2" charset="0"/>
                      </a:endParaRPr>
                    </a:p>
                  </a:txBody>
                  <a:tcPr marL="91428" marR="91428" marT="45714" marB="45714"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en-US" altLang="zh-CN" sz="2000" b="1">
                          <a:latin typeface="Times New Roman" panose="02020603050405020304" pitchFamily="2" charset="0"/>
                        </a:rPr>
                        <a:t> </a:t>
                      </a:r>
                      <a:r>
                        <a:rPr lang="zh-CN" altLang="en-US" sz="2000" b="1">
                          <a:latin typeface="Times New Roman" panose="02020603050405020304" pitchFamily="2" charset="0"/>
                        </a:rPr>
                        <a:t>第一个不平等条约，中国开始沦为半殖民地半封建社会</a:t>
                      </a:r>
                      <a:endParaRPr lang="zh-CN" altLang="en-US" sz="2000">
                        <a:latin typeface="Times New Roman" panose="02020603050405020304" pitchFamily="2" charset="0"/>
                        <a:ea typeface="Times New Roman" panose="02020603050405020304" pitchFamily="2" charset="0"/>
                      </a:endParaRPr>
                    </a:p>
                  </a:txBody>
                  <a:tcPr marL="91428" marR="91428" marT="45714" marB="45714"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922462">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en-US" altLang="zh-CN" sz="2400" b="1">
                          <a:solidFill>
                            <a:srgbClr val="0000FF"/>
                          </a:solidFill>
                          <a:latin typeface="Times New Roman" panose="02020603050405020304" pitchFamily="2" charset="0"/>
                          <a:ea typeface="Times New Roman" panose="02020603050405020304" pitchFamily="2" charset="0"/>
                        </a:rPr>
                        <a:t>《</a:t>
                      </a:r>
                      <a:r>
                        <a:rPr lang="zh-CN" altLang="en-US" sz="2400" b="1">
                          <a:solidFill>
                            <a:srgbClr val="0000FF"/>
                          </a:solidFill>
                          <a:latin typeface="Times New Roman" panose="02020603050405020304" pitchFamily="2" charset="0"/>
                          <a:ea typeface="Times New Roman" panose="02020603050405020304" pitchFamily="2" charset="0"/>
                        </a:rPr>
                        <a:t>马关条约</a:t>
                      </a:r>
                      <a:r>
                        <a:rPr lang="en-US" altLang="zh-CN" sz="2400" b="1">
                          <a:solidFill>
                            <a:srgbClr val="0000FF"/>
                          </a:solidFill>
                          <a:latin typeface="Times New Roman" panose="02020603050405020304" pitchFamily="2" charset="0"/>
                          <a:ea typeface="Times New Roman" panose="02020603050405020304" pitchFamily="2" charset="0"/>
                        </a:rPr>
                        <a:t>》</a:t>
                      </a:r>
                      <a:endParaRPr lang="zh-CN" altLang="en-US" sz="2400">
                        <a:solidFill>
                          <a:srgbClr val="0000FF"/>
                        </a:solidFill>
                      </a:endParaRPr>
                    </a:p>
                  </a:txBody>
                  <a:tcPr marL="91428" marR="91428" marT="45714" marB="45714"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en-US" altLang="zh-CN" sz="2400" b="1">
                          <a:latin typeface="Times New Roman" panose="02020603050405020304" pitchFamily="2" charset="0"/>
                        </a:rPr>
                        <a:t> </a:t>
                      </a:r>
                      <a:r>
                        <a:rPr lang="zh-CN" altLang="en-US" sz="2400" b="1">
                          <a:latin typeface="Times New Roman" panose="02020603050405020304" pitchFamily="2" charset="0"/>
                        </a:rPr>
                        <a:t>辽东半岛、台湾、</a:t>
                      </a:r>
                      <a:endParaRPr lang="zh-CN" altLang="en-US" sz="2400">
                        <a:latin typeface="Times New Roman" panose="02020603050405020304" pitchFamily="2" charset="0"/>
                        <a:ea typeface="Times New Roman" panose="02020603050405020304" pitchFamily="2" charset="0"/>
                      </a:endParaRPr>
                    </a:p>
                    <a:p>
                      <a:pPr marL="0" lvl="0" indent="0" eaLnBrk="0" hangingPunct="0">
                        <a:spcBef>
                          <a:spcPct val="0"/>
                        </a:spcBef>
                        <a:buNone/>
                      </a:pPr>
                      <a:r>
                        <a:rPr lang="zh-CN" altLang="en-US" sz="2400" b="1">
                          <a:latin typeface="Times New Roman" panose="02020603050405020304" pitchFamily="2" charset="0"/>
                        </a:rPr>
                        <a:t>澎湖列岛</a:t>
                      </a:r>
                      <a:endParaRPr lang="zh-CN" altLang="en-US" sz="2400">
                        <a:latin typeface="Times New Roman" panose="02020603050405020304" pitchFamily="2" charset="0"/>
                        <a:ea typeface="Times New Roman" panose="02020603050405020304" pitchFamily="2" charset="0"/>
                      </a:endParaRPr>
                    </a:p>
                  </a:txBody>
                  <a:tcPr marL="91428" marR="91428" marT="45714" marB="45714"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en-US" altLang="zh-CN" sz="2400" b="1">
                          <a:latin typeface="Times New Roman" panose="02020603050405020304" pitchFamily="2" charset="0"/>
                          <a:ea typeface="Times New Roman" panose="02020603050405020304" pitchFamily="2" charset="0"/>
                        </a:rPr>
                        <a:t>2</a:t>
                      </a:r>
                      <a:r>
                        <a:rPr lang="zh-CN" altLang="en-US" sz="2400" b="1">
                          <a:latin typeface="Times New Roman" panose="02020603050405020304" pitchFamily="2" charset="0"/>
                          <a:ea typeface="Times New Roman" panose="02020603050405020304" pitchFamily="2" charset="0"/>
                        </a:rPr>
                        <a:t>亿两</a:t>
                      </a:r>
                      <a:endParaRPr lang="zh-CN" altLang="en-US" sz="2400">
                        <a:latin typeface="Times New Roman" panose="02020603050405020304" pitchFamily="2" charset="0"/>
                        <a:ea typeface="Times New Roman" panose="02020603050405020304" pitchFamily="2" charset="0"/>
                      </a:endParaRPr>
                    </a:p>
                    <a:p>
                      <a:pPr marL="0" lvl="0" indent="0" eaLnBrk="0" hangingPunct="0">
                        <a:spcBef>
                          <a:spcPct val="0"/>
                        </a:spcBef>
                        <a:buNone/>
                      </a:pPr>
                      <a:r>
                        <a:rPr lang="zh-CN" altLang="en-US" sz="2400" b="1">
                          <a:latin typeface="Times New Roman" panose="02020603050405020304" pitchFamily="2" charset="0"/>
                          <a:ea typeface="Times New Roman" panose="02020603050405020304" pitchFamily="2" charset="0"/>
                        </a:rPr>
                        <a:t>白银</a:t>
                      </a:r>
                      <a:endParaRPr lang="zh-CN" altLang="en-US" sz="2400">
                        <a:latin typeface="Times New Roman" panose="02020603050405020304" pitchFamily="2" charset="0"/>
                        <a:ea typeface="Times New Roman" panose="02020603050405020304" pitchFamily="2" charset="0"/>
                      </a:endParaRPr>
                    </a:p>
                  </a:txBody>
                  <a:tcPr marL="91428" marR="91428" marT="45714" marB="45714"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2400" b="1">
                          <a:latin typeface="Times New Roman" panose="02020603050405020304" pitchFamily="2" charset="0"/>
                          <a:ea typeface="Times New Roman" panose="02020603050405020304" pitchFamily="2" charset="0"/>
                        </a:rPr>
                        <a:t>沙市、重庆、苏州、杭州</a:t>
                      </a:r>
                      <a:endParaRPr lang="zh-CN" altLang="en-US" sz="2400">
                        <a:latin typeface="Times New Roman" panose="02020603050405020304" pitchFamily="2" charset="0"/>
                        <a:ea typeface="Times New Roman" panose="02020603050405020304" pitchFamily="2" charset="0"/>
                      </a:endParaRPr>
                    </a:p>
                  </a:txBody>
                  <a:tcPr marL="91428" marR="91428" marT="45714" marB="45714"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en-US" altLang="zh-CN" sz="2400" b="1">
                          <a:latin typeface="Times New Roman" panose="02020603050405020304" pitchFamily="2" charset="0"/>
                        </a:rPr>
                        <a:t> </a:t>
                      </a:r>
                      <a:r>
                        <a:rPr lang="zh-CN" altLang="en-US" sz="2400" b="1">
                          <a:latin typeface="Times New Roman" panose="02020603050405020304" pitchFamily="2" charset="0"/>
                        </a:rPr>
                        <a:t>允许在通商口岸开设工厂</a:t>
                      </a:r>
                      <a:endParaRPr lang="zh-CN" altLang="en-US" sz="2400">
                        <a:latin typeface="Times New Roman" panose="02020603050405020304" pitchFamily="2" charset="0"/>
                        <a:ea typeface="Times New Roman" panose="02020603050405020304" pitchFamily="2" charset="0"/>
                      </a:endParaRPr>
                    </a:p>
                  </a:txBody>
                  <a:tcPr marL="91428" marR="91428" marT="45714" marB="45714"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2000" b="1">
                          <a:latin typeface="Times New Roman" panose="02020603050405020304" pitchFamily="2" charset="0"/>
                          <a:ea typeface="Times New Roman" panose="02020603050405020304" pitchFamily="2" charset="0"/>
                        </a:rPr>
                        <a:t>大大加深了中国社会的半殖民地半封建化程度</a:t>
                      </a:r>
                      <a:endParaRPr lang="zh-CN" altLang="en-US" sz="2000">
                        <a:latin typeface="Times New Roman" panose="02020603050405020304" pitchFamily="2" charset="0"/>
                        <a:ea typeface="Times New Roman" panose="02020603050405020304" pitchFamily="2" charset="0"/>
                      </a:endParaRPr>
                    </a:p>
                  </a:txBody>
                  <a:tcPr marL="91428" marR="91428" marT="45714" marB="45714"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55750">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en-US" altLang="zh-CN" sz="2400" b="1">
                          <a:solidFill>
                            <a:srgbClr val="0000FF"/>
                          </a:solidFill>
                          <a:latin typeface="Times New Roman" panose="02020603050405020304" pitchFamily="2" charset="0"/>
                          <a:ea typeface="Times New Roman" panose="02020603050405020304" pitchFamily="2" charset="0"/>
                        </a:rPr>
                        <a:t>《</a:t>
                      </a:r>
                      <a:r>
                        <a:rPr lang="zh-CN" altLang="en-US" sz="2400" b="1">
                          <a:solidFill>
                            <a:srgbClr val="0000FF"/>
                          </a:solidFill>
                          <a:latin typeface="Times New Roman" panose="02020603050405020304" pitchFamily="2" charset="0"/>
                          <a:ea typeface="Times New Roman" panose="02020603050405020304" pitchFamily="2" charset="0"/>
                        </a:rPr>
                        <a:t>辛丑条约</a:t>
                      </a:r>
                      <a:r>
                        <a:rPr lang="en-US" altLang="zh-CN" sz="2400" b="1">
                          <a:solidFill>
                            <a:srgbClr val="0000FF"/>
                          </a:solidFill>
                          <a:latin typeface="Times New Roman" panose="02020603050405020304" pitchFamily="2" charset="0"/>
                          <a:ea typeface="Times New Roman" panose="02020603050405020304" pitchFamily="2" charset="0"/>
                        </a:rPr>
                        <a:t>》</a:t>
                      </a:r>
                      <a:endParaRPr lang="zh-CN" altLang="en-US" sz="2400">
                        <a:solidFill>
                          <a:srgbClr val="0000FF"/>
                        </a:solidFill>
                      </a:endParaRPr>
                    </a:p>
                  </a:txBody>
                  <a:tcPr marL="91428" marR="91428" marT="45714" marB="45714"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en-US" altLang="zh-CN" sz="2400" b="1">
                          <a:latin typeface="Times New Roman" panose="02020603050405020304" pitchFamily="2" charset="0"/>
                        </a:rPr>
                        <a:t> </a:t>
                      </a:r>
                      <a:endParaRPr lang="zh-CN" altLang="en-US" sz="2400"/>
                    </a:p>
                  </a:txBody>
                  <a:tcPr marL="91428" marR="91428" marT="45714" marB="45714"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en-US" altLang="zh-CN" sz="2400" b="1">
                          <a:latin typeface="Times New Roman" panose="02020603050405020304" pitchFamily="2" charset="0"/>
                        </a:rPr>
                        <a:t> 4</a:t>
                      </a:r>
                      <a:r>
                        <a:rPr lang="zh-CN" altLang="en-US" sz="2400" b="1">
                          <a:latin typeface="Times New Roman" panose="02020603050405020304" pitchFamily="2" charset="0"/>
                        </a:rPr>
                        <a:t>．</a:t>
                      </a:r>
                      <a:r>
                        <a:rPr lang="en-US" altLang="zh-CN" sz="2400" b="1">
                          <a:latin typeface="Times New Roman" panose="02020603050405020304" pitchFamily="2" charset="0"/>
                        </a:rPr>
                        <a:t>5</a:t>
                      </a:r>
                      <a:r>
                        <a:rPr lang="zh-CN" altLang="en-US" sz="2400" b="1">
                          <a:latin typeface="Times New Roman" panose="02020603050405020304" pitchFamily="2" charset="0"/>
                        </a:rPr>
                        <a:t>亿两白银</a:t>
                      </a:r>
                      <a:endParaRPr lang="zh-CN" altLang="en-US" sz="2400">
                        <a:latin typeface="Times New Roman" panose="02020603050405020304" pitchFamily="2" charset="0"/>
                        <a:ea typeface="Times New Roman" panose="02020603050405020304" pitchFamily="2" charset="0"/>
                      </a:endParaRPr>
                    </a:p>
                  </a:txBody>
                  <a:tcPr marL="91428" marR="91428" marT="45714" marB="45714"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400"/>
                    </a:p>
                  </a:txBody>
                  <a:tcPr marL="91428" marR="91428" marT="45714" marB="45714"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sz="2400" b="1">
                          <a:latin typeface="Times New Roman" panose="02020603050405020304" pitchFamily="2" charset="0"/>
                          <a:ea typeface="Times New Roman" panose="02020603050405020304" pitchFamily="2" charset="0"/>
                        </a:rPr>
                        <a:t>严禁中国人民参加</a:t>
                      </a:r>
                      <a:endParaRPr lang="zh-CN" altLang="en-US" sz="2400">
                        <a:latin typeface="Times New Roman" panose="02020603050405020304" pitchFamily="2" charset="0"/>
                        <a:ea typeface="Times New Roman" panose="02020603050405020304" pitchFamily="2" charset="0"/>
                      </a:endParaRPr>
                    </a:p>
                    <a:p>
                      <a:pPr marL="0" lvl="0" indent="0" eaLnBrk="0" hangingPunct="0">
                        <a:spcBef>
                          <a:spcPct val="0"/>
                        </a:spcBef>
                        <a:buNone/>
                      </a:pPr>
                      <a:r>
                        <a:rPr lang="zh-CN" altLang="en-US" sz="2400" b="1">
                          <a:latin typeface="Times New Roman" panose="02020603050405020304" pitchFamily="2" charset="0"/>
                          <a:ea typeface="Times New Roman" panose="02020603050405020304" pitchFamily="2" charset="0"/>
                        </a:rPr>
                        <a:t>反帝活动</a:t>
                      </a:r>
                      <a:r>
                        <a:rPr lang="en-US" altLang="zh-CN" sz="2400" b="1">
                          <a:latin typeface="Times New Roman" panose="02020603050405020304" pitchFamily="2" charset="0"/>
                          <a:ea typeface="Times New Roman" panose="02020603050405020304" pitchFamily="2" charset="0"/>
                        </a:rPr>
                        <a:t>……</a:t>
                      </a:r>
                      <a:endParaRPr lang="zh-CN" altLang="en-US" sz="2400">
                        <a:latin typeface="Times New Roman" panose="02020603050405020304" pitchFamily="2" charset="0"/>
                        <a:ea typeface="Times New Roman" panose="02020603050405020304" pitchFamily="2" charset="0"/>
                      </a:endParaRPr>
                    </a:p>
                  </a:txBody>
                  <a:tcPr marL="91428" marR="91428" marT="45714" marB="45714"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en-US" altLang="zh-CN" sz="2000" b="1">
                          <a:latin typeface="Times New Roman" panose="02020603050405020304" pitchFamily="2" charset="0"/>
                        </a:rPr>
                        <a:t> </a:t>
                      </a:r>
                      <a:r>
                        <a:rPr lang="zh-CN" altLang="en-US" sz="2000" b="1">
                          <a:latin typeface="Times New Roman" panose="02020603050405020304" pitchFamily="2" charset="0"/>
                        </a:rPr>
                        <a:t>清政府成为列强的侵华工具，中国完全沦为半殖民地半封建社会</a:t>
                      </a:r>
                      <a:endParaRPr lang="zh-CN" altLang="en-US" sz="2000">
                        <a:latin typeface="Times New Roman" panose="02020603050405020304" pitchFamily="2" charset="0"/>
                        <a:ea typeface="Times New Roman" panose="02020603050405020304" pitchFamily="2" charset="0"/>
                      </a:endParaRPr>
                    </a:p>
                  </a:txBody>
                  <a:tcPr marL="91428" marR="91428" marT="45714" marB="45714"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1242" name="文本框 51241"/>
          <p:cNvSpPr txBox="1"/>
          <p:nvPr/>
        </p:nvSpPr>
        <p:spPr>
          <a:xfrm>
            <a:off x="5076825" y="620713"/>
            <a:ext cx="3781425" cy="1562100"/>
          </a:xfrm>
          <a:prstGeom prst="rect">
            <a:avLst/>
          </a:prstGeom>
          <a:solidFill>
            <a:srgbClr val="FFFF99"/>
          </a:solidFill>
          <a:ln w="9525" cap="flat" cmpd="sng">
            <a:solidFill>
              <a:srgbClr val="FF0000"/>
            </a:solidFill>
            <a:prstDash val="solid"/>
            <a:miter/>
            <a:headEnd type="none" w="med" len="med"/>
            <a:tailEnd type="none" w="med" len="med"/>
          </a:ln>
        </p:spPr>
        <p:txBody>
          <a:bodyPr anchor="t">
            <a:spAutoFit/>
          </a:bodyPr>
          <a:p>
            <a:pPr lvl="0" indent="0">
              <a:spcBef>
                <a:spcPct val="50000"/>
              </a:spcBef>
            </a:pPr>
            <a:r>
              <a:rPr lang="zh-CN" altLang="en-US" sz="2400" b="1">
                <a:solidFill>
                  <a:srgbClr val="FF0000"/>
                </a:solidFill>
                <a:latin typeface="Arial" panose="020B0604020202020204" pitchFamily="34" charset="0"/>
                <a:ea typeface="黑体" panose="02010609060101010101" pitchFamily="2" charset="-122"/>
              </a:rPr>
              <a:t>主要不平等条约的特征：</a:t>
            </a:r>
            <a:endParaRPr lang="zh-CN" altLang="en-US" sz="2400" b="1">
              <a:solidFill>
                <a:srgbClr val="FF0000"/>
              </a:solidFill>
              <a:latin typeface="Arial" panose="020B0604020202020204" pitchFamily="34" charset="0"/>
              <a:ea typeface="黑体" panose="02010609060101010101" pitchFamily="2" charset="-122"/>
            </a:endParaRPr>
          </a:p>
          <a:p>
            <a:pPr lvl="0" indent="0">
              <a:spcBef>
                <a:spcPct val="50000"/>
              </a:spcBef>
            </a:pPr>
            <a:r>
              <a:rPr lang="zh-CN" altLang="en-US" sz="2400" b="1">
                <a:solidFill>
                  <a:srgbClr val="0000FF"/>
                </a:solidFill>
                <a:latin typeface="Arial" panose="020B0604020202020204" pitchFamily="34" charset="0"/>
                <a:ea typeface="楷体_GB2312" pitchFamily="1" charset="-122"/>
              </a:rPr>
              <a:t>屈辱性、不平等性</a:t>
            </a:r>
            <a:endParaRPr lang="zh-CN" altLang="en-US" sz="2400" b="1">
              <a:solidFill>
                <a:srgbClr val="0000FF"/>
              </a:solidFill>
              <a:latin typeface="Arial" panose="020B0604020202020204" pitchFamily="34" charset="0"/>
              <a:ea typeface="楷体_GB2312" pitchFamily="1" charset="-122"/>
            </a:endParaRPr>
          </a:p>
          <a:p>
            <a:pPr lvl="0" indent="0">
              <a:spcBef>
                <a:spcPct val="50000"/>
              </a:spcBef>
            </a:pPr>
            <a:r>
              <a:rPr lang="zh-CN" altLang="en-US" sz="2400" b="1">
                <a:solidFill>
                  <a:srgbClr val="0000FF"/>
                </a:solidFill>
                <a:latin typeface="Arial" panose="020B0604020202020204" pitchFamily="34" charset="0"/>
                <a:ea typeface="楷体_GB2312" pitchFamily="1" charset="-122"/>
              </a:rPr>
              <a:t>侵略程度逐步加深</a:t>
            </a:r>
            <a:endParaRPr lang="zh-CN" altLang="en-US" sz="2400" b="1">
              <a:solidFill>
                <a:srgbClr val="0000FF"/>
              </a:solidFill>
              <a:latin typeface="Arial" panose="020B0604020202020204" pitchFamily="34" charset="0"/>
              <a:ea typeface="楷体_GB2312" pitchFamily="1" charset="-122"/>
            </a:endParaRPr>
          </a:p>
        </p:txBody>
      </p:sp>
      <p:pic>
        <p:nvPicPr>
          <p:cNvPr id="51243" name="图片 51242" descr="H675"/>
          <p:cNvPicPr>
            <a:picLocks noChangeAspect="1"/>
          </p:cNvPicPr>
          <p:nvPr/>
        </p:nvPicPr>
        <p:blipFill>
          <a:blip r:embed="rId1"/>
          <a:stretch>
            <a:fillRect/>
          </a:stretch>
        </p:blipFill>
        <p:spPr>
          <a:xfrm>
            <a:off x="5364163" y="2997200"/>
            <a:ext cx="3529012" cy="3457575"/>
          </a:xfrm>
          <a:prstGeom prst="rect">
            <a:avLst/>
          </a:prstGeom>
          <a:solidFill>
            <a:srgbClr val="FFFF00"/>
          </a:solidFill>
          <a:ln w="57150" cap="flat" cmpd="sng">
            <a:solidFill>
              <a:srgbClr val="66FF66"/>
            </a:solidFill>
            <a:prstDash val="solid"/>
            <a:miter/>
            <a:headEnd type="none" w="med" len="med"/>
            <a:tailEnd type="none" w="med" len="med"/>
          </a:ln>
        </p:spPr>
      </p:pic>
      <p:sp>
        <p:nvSpPr>
          <p:cNvPr id="51244" name="文本框 51243"/>
          <p:cNvSpPr txBox="1"/>
          <p:nvPr/>
        </p:nvSpPr>
        <p:spPr>
          <a:xfrm>
            <a:off x="5219700" y="2349500"/>
            <a:ext cx="3598863" cy="528638"/>
          </a:xfrm>
          <a:prstGeom prst="rect">
            <a:avLst/>
          </a:prstGeom>
          <a:solidFill>
            <a:srgbClr val="FFFF99"/>
          </a:solidFill>
          <a:ln w="9525" cap="flat" cmpd="sng">
            <a:solidFill>
              <a:srgbClr val="FF0000"/>
            </a:solidFill>
            <a:prstDash val="solid"/>
            <a:miter/>
            <a:headEnd type="none" w="med" len="med"/>
            <a:tailEnd type="none" w="med" len="med"/>
          </a:ln>
        </p:spPr>
        <p:txBody>
          <a:bodyPr>
            <a:spAutoFit/>
          </a:bodyPr>
          <a:p>
            <a:pPr lvl="0" fontAlgn="base">
              <a:spcBef>
                <a:spcPct val="50000"/>
              </a:spcBef>
            </a:pPr>
            <a:r>
              <a:rPr lang="en-US" altLang="zh-CN" sz="2800" b="1" strike="noStrike" noProof="1">
                <a:solidFill>
                  <a:srgbClr val="FF0000"/>
                </a:solidFill>
                <a:effectLst>
                  <a:outerShdw blurRad="38100" dist="38100" dir="2700000" algn="tl">
                    <a:srgbClr val="000000">
                      <a:alpha val="43137"/>
                    </a:srgbClr>
                  </a:outerShdw>
                </a:effectLst>
                <a:latin typeface="Arial" panose="020B0604020202020204" pitchFamily="34" charset="0"/>
                <a:ea typeface="黑体" panose="02010609060101010101" pitchFamily="2" charset="-122"/>
                <a:cs typeface="+mn-ea"/>
              </a:rPr>
              <a:t>   </a:t>
            </a:r>
            <a:r>
              <a:rPr lang="zh-CN" altLang="en-US" sz="2800" b="1" strike="noStrike" noProof="1">
                <a:solidFill>
                  <a:srgbClr val="FF0000"/>
                </a:solidFill>
                <a:effectLst>
                  <a:outerShdw blurRad="38100" dist="38100" dir="2700000" algn="tl">
                    <a:srgbClr val="000000">
                      <a:alpha val="43137"/>
                    </a:srgbClr>
                  </a:outerShdw>
                </a:effectLst>
                <a:latin typeface="Arial" panose="020B0604020202020204" pitchFamily="34" charset="0"/>
                <a:ea typeface="黑体" panose="02010609060101010101" pitchFamily="2" charset="-122"/>
                <a:cs typeface="+mn-ea"/>
              </a:rPr>
              <a:t>列强侵华五大趋向</a:t>
            </a:r>
            <a:endParaRPr lang="zh-CN" altLang="en-US" sz="2800" b="1" strike="noStrike" noProof="1">
              <a:solidFill>
                <a:srgbClr val="FF0000"/>
              </a:solidFill>
              <a:effectLst>
                <a:outerShdw blurRad="38100" dist="38100" dir="2700000" algn="tl">
                  <a:srgbClr val="000000">
                    <a:alpha val="43137"/>
                  </a:srgbClr>
                </a:outerShdw>
              </a:effectLst>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42"/>
                                        </p:tgtEl>
                                        <p:attrNameLst>
                                          <p:attrName>style.visibility</p:attrName>
                                        </p:attrNameLst>
                                      </p:cBhvr>
                                      <p:to>
                                        <p:strVal val="visible"/>
                                      </p:to>
                                    </p:set>
                                    <p:anim calcmode="lin" valueType="num">
                                      <p:cBhvr>
                                        <p:cTn id="7" dur="500" fill="hold"/>
                                        <p:tgtEl>
                                          <p:spTgt spid="51242"/>
                                        </p:tgtEl>
                                        <p:attrNameLst>
                                          <p:attrName>ppt_w</p:attrName>
                                        </p:attrNameLst>
                                      </p:cBhvr>
                                      <p:tavLst>
                                        <p:tav tm="0">
                                          <p:val>
                                            <p:fltVal val="0.000000"/>
                                          </p:val>
                                        </p:tav>
                                        <p:tav tm="100000">
                                          <p:val>
                                            <p:strVal val="#ppt_w"/>
                                          </p:val>
                                        </p:tav>
                                      </p:tavLst>
                                    </p:anim>
                                    <p:anim calcmode="lin" valueType="num">
                                      <p:cBhvr>
                                        <p:cTn id="8" dur="500" fill="hold"/>
                                        <p:tgtEl>
                                          <p:spTgt spid="51242"/>
                                        </p:tgtEl>
                                        <p:attrNameLst>
                                          <p:attrName>ppt_h</p:attrName>
                                        </p:attrNameLst>
                                      </p:cBhvr>
                                      <p:tavLst>
                                        <p:tav tm="0">
                                          <p:val>
                                            <p:fltVal val="0.00000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1242">
                                            <p:txEl>
                                              <p:charRg st="0" end="12"/>
                                            </p:txEl>
                                          </p:spTgt>
                                        </p:tgtEl>
                                        <p:attrNameLst>
                                          <p:attrName>style.visibility</p:attrName>
                                        </p:attrNameLst>
                                      </p:cBhvr>
                                      <p:to>
                                        <p:strVal val="visible"/>
                                      </p:to>
                                    </p:set>
                                    <p:anim calcmode="lin" valueType="num">
                                      <p:cBhvr>
                                        <p:cTn id="11" dur="500" fill="hold"/>
                                        <p:tgtEl>
                                          <p:spTgt spid="51242">
                                            <p:txEl>
                                              <p:charRg st="0" end="12"/>
                                            </p:txEl>
                                          </p:spTgt>
                                        </p:tgtEl>
                                        <p:attrNameLst>
                                          <p:attrName>ppt_w</p:attrName>
                                        </p:attrNameLst>
                                      </p:cBhvr>
                                      <p:tavLst>
                                        <p:tav tm="0">
                                          <p:val>
                                            <p:fltVal val="0.000000"/>
                                          </p:val>
                                        </p:tav>
                                        <p:tav tm="100000">
                                          <p:val>
                                            <p:strVal val="#ppt_w"/>
                                          </p:val>
                                        </p:tav>
                                      </p:tavLst>
                                    </p:anim>
                                    <p:anim calcmode="lin" valueType="num">
                                      <p:cBhvr>
                                        <p:cTn id="12" dur="500" fill="hold"/>
                                        <p:tgtEl>
                                          <p:spTgt spid="51242">
                                            <p:txEl>
                                              <p:charRg st="0" end="12"/>
                                            </p:txEl>
                                          </p:spTgt>
                                        </p:tgtEl>
                                        <p:attrNameLst>
                                          <p:attrName>ppt_h</p:attrName>
                                        </p:attrNameLst>
                                      </p:cBhvr>
                                      <p:tavLst>
                                        <p:tav tm="0">
                                          <p:val>
                                            <p:fltVal val="0.00000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51242">
                                            <p:txEl>
                                              <p:charRg st="12" end="21"/>
                                            </p:txEl>
                                          </p:spTgt>
                                        </p:tgtEl>
                                        <p:attrNameLst>
                                          <p:attrName>style.visibility</p:attrName>
                                        </p:attrNameLst>
                                      </p:cBhvr>
                                      <p:to>
                                        <p:strVal val="visible"/>
                                      </p:to>
                                    </p:set>
                                    <p:anim calcmode="lin" valueType="num">
                                      <p:cBhvr>
                                        <p:cTn id="17" dur="500" fill="hold"/>
                                        <p:tgtEl>
                                          <p:spTgt spid="51242">
                                            <p:txEl>
                                              <p:charRg st="12" end="21"/>
                                            </p:txEl>
                                          </p:spTgt>
                                        </p:tgtEl>
                                        <p:attrNameLst>
                                          <p:attrName>ppt_w</p:attrName>
                                        </p:attrNameLst>
                                      </p:cBhvr>
                                      <p:tavLst>
                                        <p:tav tm="0">
                                          <p:val>
                                            <p:fltVal val="0.000000"/>
                                          </p:val>
                                        </p:tav>
                                        <p:tav tm="100000">
                                          <p:val>
                                            <p:strVal val="#ppt_w"/>
                                          </p:val>
                                        </p:tav>
                                      </p:tavLst>
                                    </p:anim>
                                    <p:anim calcmode="lin" valueType="num">
                                      <p:cBhvr>
                                        <p:cTn id="18" dur="500" fill="hold"/>
                                        <p:tgtEl>
                                          <p:spTgt spid="51242">
                                            <p:txEl>
                                              <p:charRg st="12" end="21"/>
                                            </p:txEl>
                                          </p:spTgt>
                                        </p:tgtEl>
                                        <p:attrNameLst>
                                          <p:attrName>ppt_h</p:attrName>
                                        </p:attrNameLst>
                                      </p:cBhvr>
                                      <p:tavLst>
                                        <p:tav tm="0">
                                          <p:val>
                                            <p:fltVal val="0.00000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51242">
                                            <p:txEl>
                                              <p:charRg st="21" end="30"/>
                                            </p:txEl>
                                          </p:spTgt>
                                        </p:tgtEl>
                                        <p:attrNameLst>
                                          <p:attrName>style.visibility</p:attrName>
                                        </p:attrNameLst>
                                      </p:cBhvr>
                                      <p:to>
                                        <p:strVal val="visible"/>
                                      </p:to>
                                    </p:set>
                                    <p:anim calcmode="lin" valueType="num">
                                      <p:cBhvr>
                                        <p:cTn id="21" dur="500" fill="hold"/>
                                        <p:tgtEl>
                                          <p:spTgt spid="51242">
                                            <p:txEl>
                                              <p:charRg st="21" end="30"/>
                                            </p:txEl>
                                          </p:spTgt>
                                        </p:tgtEl>
                                        <p:attrNameLst>
                                          <p:attrName>ppt_w</p:attrName>
                                        </p:attrNameLst>
                                      </p:cBhvr>
                                      <p:tavLst>
                                        <p:tav tm="0">
                                          <p:val>
                                            <p:fltVal val="0.000000"/>
                                          </p:val>
                                        </p:tav>
                                        <p:tav tm="100000">
                                          <p:val>
                                            <p:strVal val="#ppt_w"/>
                                          </p:val>
                                        </p:tav>
                                      </p:tavLst>
                                    </p:anim>
                                    <p:anim calcmode="lin" valueType="num">
                                      <p:cBhvr>
                                        <p:cTn id="22" dur="500" fill="hold"/>
                                        <p:tgtEl>
                                          <p:spTgt spid="51242">
                                            <p:txEl>
                                              <p:charRg st="21" end="30"/>
                                            </p:txEl>
                                          </p:spTgt>
                                        </p:tgtEl>
                                        <p:attrNameLst>
                                          <p:attrName>ppt_h</p:attrName>
                                        </p:attrNameLst>
                                      </p:cBhvr>
                                      <p:tavLst>
                                        <p:tav tm="0">
                                          <p:val>
                                            <p:fltVal val="0.00000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51244"/>
                                        </p:tgtEl>
                                        <p:attrNameLst>
                                          <p:attrName>style.visibility</p:attrName>
                                        </p:attrNameLst>
                                      </p:cBhvr>
                                      <p:to>
                                        <p:strVal val="visible"/>
                                      </p:to>
                                    </p:set>
                                    <p:anim calcmode="lin" valueType="num">
                                      <p:cBhvr>
                                        <p:cTn id="27" dur="500" fill="hold"/>
                                        <p:tgtEl>
                                          <p:spTgt spid="51244"/>
                                        </p:tgtEl>
                                        <p:attrNameLst>
                                          <p:attrName>ppt_w</p:attrName>
                                        </p:attrNameLst>
                                      </p:cBhvr>
                                      <p:tavLst>
                                        <p:tav tm="0">
                                          <p:val>
                                            <p:fltVal val="0.000000"/>
                                          </p:val>
                                        </p:tav>
                                        <p:tav tm="100000">
                                          <p:val>
                                            <p:strVal val="#ppt_w"/>
                                          </p:val>
                                        </p:tav>
                                      </p:tavLst>
                                    </p:anim>
                                    <p:anim calcmode="lin" valueType="num">
                                      <p:cBhvr>
                                        <p:cTn id="28" dur="500" fill="hold"/>
                                        <p:tgtEl>
                                          <p:spTgt spid="51244"/>
                                        </p:tgtEl>
                                        <p:attrNameLst>
                                          <p:attrName>ppt_h</p:attrName>
                                        </p:attrNameLst>
                                      </p:cBhvr>
                                      <p:tavLst>
                                        <p:tav tm="0">
                                          <p:val>
                                            <p:fltVal val="0.000000"/>
                                          </p:val>
                                        </p:tav>
                                        <p:tav tm="100000">
                                          <p:val>
                                            <p:strVal val="#ppt_h"/>
                                          </p:val>
                                        </p:tav>
                                      </p:tavLst>
                                    </p:anim>
                                  </p:childTnLst>
                                </p:cTn>
                              </p:par>
                            </p:childTnLst>
                          </p:cTn>
                        </p:par>
                        <p:par>
                          <p:cTn id="29" fill="hold">
                            <p:stCondLst>
                              <p:cond delay="500"/>
                            </p:stCondLst>
                            <p:childTnLst>
                              <p:par>
                                <p:cTn id="30" presetID="23" presetClass="entr" presetSubtype="16" fill="hold" nodeType="afterEffect">
                                  <p:stCondLst>
                                    <p:cond delay="0"/>
                                  </p:stCondLst>
                                  <p:childTnLst>
                                    <p:set>
                                      <p:cBhvr>
                                        <p:cTn id="31" dur="1" fill="hold">
                                          <p:stCondLst>
                                            <p:cond delay="0"/>
                                          </p:stCondLst>
                                        </p:cTn>
                                        <p:tgtEl>
                                          <p:spTgt spid="51243"/>
                                        </p:tgtEl>
                                        <p:attrNameLst>
                                          <p:attrName>style.visibility</p:attrName>
                                        </p:attrNameLst>
                                      </p:cBhvr>
                                      <p:to>
                                        <p:strVal val="visible"/>
                                      </p:to>
                                    </p:set>
                                    <p:anim calcmode="lin" valueType="num">
                                      <p:cBhvr>
                                        <p:cTn id="32" dur="500" fill="hold"/>
                                        <p:tgtEl>
                                          <p:spTgt spid="51243"/>
                                        </p:tgtEl>
                                        <p:attrNameLst>
                                          <p:attrName>ppt_w</p:attrName>
                                        </p:attrNameLst>
                                      </p:cBhvr>
                                      <p:tavLst>
                                        <p:tav tm="0">
                                          <p:val>
                                            <p:fltVal val="0.000000"/>
                                          </p:val>
                                        </p:tav>
                                        <p:tav tm="100000">
                                          <p:val>
                                            <p:strVal val="#ppt_w"/>
                                          </p:val>
                                        </p:tav>
                                      </p:tavLst>
                                    </p:anim>
                                    <p:anim calcmode="lin" valueType="num">
                                      <p:cBhvr>
                                        <p:cTn id="33" dur="500" fill="hold"/>
                                        <p:tgtEl>
                                          <p:spTgt spid="51243"/>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2" grpId="0" animBg="1" uiExpand="1" build="allAtOnce"/>
      <p:bldP spid="5124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3729" name="图片 219137" descr="字003"/>
          <p:cNvPicPr>
            <a:picLocks noChangeAspect="1"/>
          </p:cNvPicPr>
          <p:nvPr/>
        </p:nvPicPr>
        <p:blipFill>
          <a:blip r:embed="rId1"/>
          <a:stretch>
            <a:fillRect/>
          </a:stretch>
        </p:blipFill>
        <p:spPr>
          <a:xfrm>
            <a:off x="323850" y="1268413"/>
            <a:ext cx="8382000" cy="2819400"/>
          </a:xfrm>
          <a:prstGeom prst="rect">
            <a:avLst/>
          </a:prstGeom>
          <a:noFill/>
          <a:ln w="9525">
            <a:noFill/>
          </a:ln>
        </p:spPr>
      </p:pic>
      <p:pic>
        <p:nvPicPr>
          <p:cNvPr id="73730" name="图片 219138" descr="字003"/>
          <p:cNvPicPr>
            <a:picLocks noChangeAspect="1"/>
          </p:cNvPicPr>
          <p:nvPr/>
        </p:nvPicPr>
        <p:blipFill>
          <a:blip r:embed="rId1"/>
          <a:stretch>
            <a:fillRect/>
          </a:stretch>
        </p:blipFill>
        <p:spPr>
          <a:xfrm>
            <a:off x="457200" y="3886200"/>
            <a:ext cx="8458200" cy="2971800"/>
          </a:xfrm>
          <a:prstGeom prst="rect">
            <a:avLst/>
          </a:prstGeom>
          <a:noFill/>
          <a:ln w="9525">
            <a:noFill/>
          </a:ln>
        </p:spPr>
      </p:pic>
      <p:pic>
        <p:nvPicPr>
          <p:cNvPr id="73731" name="图片 219139" descr="提001"/>
          <p:cNvPicPr>
            <a:picLocks noChangeAspect="1"/>
          </p:cNvPicPr>
          <p:nvPr/>
        </p:nvPicPr>
        <p:blipFill>
          <a:blip r:embed="rId2"/>
          <a:stretch>
            <a:fillRect/>
          </a:stretch>
        </p:blipFill>
        <p:spPr>
          <a:xfrm>
            <a:off x="0" y="0"/>
            <a:ext cx="2362200" cy="914400"/>
          </a:xfrm>
          <a:prstGeom prst="rect">
            <a:avLst/>
          </a:prstGeom>
          <a:noFill/>
          <a:ln w="9525">
            <a:noFill/>
          </a:ln>
        </p:spPr>
      </p:pic>
      <p:pic>
        <p:nvPicPr>
          <p:cNvPr id="73733" name="图片 219141" descr="字002"/>
          <p:cNvPicPr>
            <a:picLocks noChangeAspect="1"/>
          </p:cNvPicPr>
          <p:nvPr/>
        </p:nvPicPr>
        <p:blipFill>
          <a:blip r:embed="rId3"/>
          <a:stretch>
            <a:fillRect/>
          </a:stretch>
        </p:blipFill>
        <p:spPr>
          <a:xfrm>
            <a:off x="8077200" y="5810250"/>
            <a:ext cx="914400" cy="895350"/>
          </a:xfrm>
          <a:prstGeom prst="rect">
            <a:avLst/>
          </a:prstGeom>
          <a:noFill/>
          <a:ln w="9525">
            <a:noFill/>
          </a:ln>
        </p:spPr>
      </p:pic>
      <p:sp>
        <p:nvSpPr>
          <p:cNvPr id="219143" name="文本框 219142"/>
          <p:cNvSpPr txBox="1"/>
          <p:nvPr/>
        </p:nvSpPr>
        <p:spPr>
          <a:xfrm>
            <a:off x="2215833" y="1063625"/>
            <a:ext cx="6699250" cy="612775"/>
          </a:xfrm>
          <a:prstGeom prst="rect">
            <a:avLst/>
          </a:prstGeom>
          <a:solidFill>
            <a:srgbClr val="E7F715"/>
          </a:solidFill>
          <a:ln w="9525">
            <a:noFill/>
          </a:ln>
        </p:spPr>
        <p:txBody>
          <a:bodyPr wrap="square" anchor="t">
            <a:spAutoFit/>
          </a:bodyPr>
          <a:p>
            <a:pPr lvl="0" indent="0"/>
            <a:r>
              <a:rPr lang="en-US" altLang="zh-CN" sz="3200" b="1" dirty="0">
                <a:latin typeface="Arial" panose="020B0604020202020204" pitchFamily="34" charset="0"/>
                <a:ea typeface="华文行楷" pitchFamily="2" charset="-122"/>
              </a:rPr>
              <a:t>1</a:t>
            </a:r>
            <a:r>
              <a:rPr lang="zh-CN" altLang="en-US" sz="3200" b="1" dirty="0">
                <a:latin typeface="Arial" panose="020B0604020202020204" pitchFamily="34" charset="0"/>
                <a:ea typeface="华文行楷" pitchFamily="2" charset="-122"/>
              </a:rPr>
              <a:t>、列强采取了哪些方式侵略中国？</a:t>
            </a:r>
            <a:endParaRPr lang="zh-CN" altLang="en-US" sz="3200" b="1" dirty="0">
              <a:latin typeface="Arial" panose="020B0604020202020204" pitchFamily="34" charset="0"/>
              <a:ea typeface="华文行楷" pitchFamily="2" charset="-122"/>
            </a:endParaRPr>
          </a:p>
        </p:txBody>
      </p:sp>
      <p:sp>
        <p:nvSpPr>
          <p:cNvPr id="219144" name="文本框 219143"/>
          <p:cNvSpPr txBox="1"/>
          <p:nvPr/>
        </p:nvSpPr>
        <p:spPr>
          <a:xfrm>
            <a:off x="574675" y="5638800"/>
            <a:ext cx="8569325" cy="1004888"/>
          </a:xfrm>
          <a:prstGeom prst="rect">
            <a:avLst/>
          </a:prstGeom>
          <a:noFill/>
          <a:ln w="9525">
            <a:noFill/>
          </a:ln>
        </p:spPr>
        <p:txBody>
          <a:bodyPr anchor="t">
            <a:spAutoFit/>
          </a:bodyPr>
          <a:p>
            <a:pPr lvl="0" indent="0">
              <a:spcBef>
                <a:spcPct val="50000"/>
              </a:spcBef>
            </a:pPr>
            <a:r>
              <a:rPr lang="zh-CN" altLang="en-US" sz="2400" b="1" dirty="0">
                <a:latin typeface="Arial" panose="020B0604020202020204" pitchFamily="34" charset="0"/>
                <a:ea typeface="宋体" panose="02010600030101010101" pitchFamily="2" charset="-122"/>
              </a:rPr>
              <a:t>这四种侵略方式不是孤立的，而是交织在一起的，</a:t>
            </a:r>
            <a:endParaRPr lang="zh-CN" altLang="en-US" sz="2400" b="1" dirty="0">
              <a:latin typeface="Arial" panose="020B0604020202020204" pitchFamily="34" charset="0"/>
              <a:ea typeface="宋体" panose="02010600030101010101" pitchFamily="2" charset="-122"/>
            </a:endParaRPr>
          </a:p>
          <a:p>
            <a:pPr lvl="0" indent="0">
              <a:spcBef>
                <a:spcPct val="50000"/>
              </a:spcBef>
            </a:pPr>
            <a:r>
              <a:rPr lang="zh-CN" altLang="en-US" sz="2400" b="1" dirty="0">
                <a:latin typeface="Arial" panose="020B0604020202020204" pitchFamily="34" charset="0"/>
                <a:ea typeface="宋体" panose="02010600030101010101" pitchFamily="2" charset="-122"/>
              </a:rPr>
              <a:t>共同给中国带来了严重的危害。</a:t>
            </a:r>
            <a:endParaRPr lang="zh-CN" altLang="en-US" sz="2400" b="1" dirty="0">
              <a:latin typeface="Arial" panose="020B0604020202020204" pitchFamily="34" charset="0"/>
              <a:ea typeface="宋体" panose="02010600030101010101" pitchFamily="2" charset="-122"/>
            </a:endParaRPr>
          </a:p>
        </p:txBody>
      </p:sp>
      <p:sp>
        <p:nvSpPr>
          <p:cNvPr id="219145" name="文本框 219144"/>
          <p:cNvSpPr txBox="1"/>
          <p:nvPr/>
        </p:nvSpPr>
        <p:spPr>
          <a:xfrm>
            <a:off x="71438" y="1727200"/>
            <a:ext cx="1944687" cy="457200"/>
          </a:xfrm>
          <a:prstGeom prst="rect">
            <a:avLst/>
          </a:prstGeom>
          <a:solidFill>
            <a:srgbClr val="FFFF00"/>
          </a:solidFill>
          <a:ln w="9525">
            <a:noFill/>
          </a:ln>
        </p:spPr>
        <p:txBody>
          <a:bodyPr anchor="t">
            <a:spAutoFit/>
          </a:bodyPr>
          <a:p>
            <a:pPr lvl="0" indent="0"/>
            <a:r>
              <a:rPr lang="zh-CN" altLang="en-US" sz="2400" b="1" dirty="0">
                <a:latin typeface="Arial" panose="020B0604020202020204" pitchFamily="34" charset="0"/>
                <a:ea typeface="宋体" panose="02010600030101010101" pitchFamily="2" charset="-122"/>
              </a:rPr>
              <a:t>军事侵略</a:t>
            </a:r>
            <a:endParaRPr lang="zh-CN" altLang="en-US" sz="2400" b="1" dirty="0">
              <a:latin typeface="Arial" panose="020B0604020202020204" pitchFamily="34" charset="0"/>
              <a:ea typeface="宋体" panose="02010600030101010101" pitchFamily="2" charset="-122"/>
            </a:endParaRPr>
          </a:p>
        </p:txBody>
      </p:sp>
      <p:sp>
        <p:nvSpPr>
          <p:cNvPr id="219146" name="文本框 219145"/>
          <p:cNvSpPr txBox="1"/>
          <p:nvPr/>
        </p:nvSpPr>
        <p:spPr>
          <a:xfrm>
            <a:off x="2057400" y="1676400"/>
            <a:ext cx="6769100" cy="822325"/>
          </a:xfrm>
          <a:prstGeom prst="rect">
            <a:avLst/>
          </a:prstGeom>
          <a:noFill/>
          <a:ln w="9525">
            <a:noFill/>
          </a:ln>
        </p:spPr>
        <p:txBody>
          <a:bodyPr anchor="t">
            <a:spAutoFit/>
          </a:bodyPr>
          <a:p>
            <a:pPr lvl="0" indent="0"/>
            <a:r>
              <a:rPr lang="zh-CN" altLang="en-US" sz="2400" b="1" dirty="0">
                <a:solidFill>
                  <a:srgbClr val="FF0000"/>
                </a:solidFill>
                <a:latin typeface="Arial" panose="020B0604020202020204" pitchFamily="34" charset="0"/>
                <a:ea typeface="宋体" panose="02010600030101010101" pitchFamily="2" charset="-122"/>
              </a:rPr>
              <a:t>鸦片战争</a:t>
            </a:r>
            <a:r>
              <a:rPr lang="zh-CN" altLang="en-US" sz="2400" b="1" dirty="0">
                <a:latin typeface="Arial" panose="020B0604020202020204" pitchFamily="34" charset="0"/>
                <a:ea typeface="宋体" panose="02010600030101010101" pitchFamily="2" charset="-122"/>
              </a:rPr>
              <a:t>、第二次鸦片战争、中法战争　</a:t>
            </a:r>
            <a:r>
              <a:rPr lang="zh-CN" altLang="en-US" sz="2400" b="1" dirty="0">
                <a:solidFill>
                  <a:srgbClr val="FF0000"/>
                </a:solidFill>
                <a:latin typeface="Arial" panose="020B0604020202020204" pitchFamily="34" charset="0"/>
                <a:ea typeface="宋体" panose="02010600030101010101" pitchFamily="2" charset="-122"/>
              </a:rPr>
              <a:t>甲午中日战争、八国联军侵华战争、日本全面侵华战争</a:t>
            </a:r>
            <a:endParaRPr lang="zh-CN" altLang="en-US" sz="2400" b="1">
              <a:solidFill>
                <a:srgbClr val="FF0000"/>
              </a:solidFill>
              <a:latin typeface="Arial" panose="020B0604020202020204" pitchFamily="34" charset="0"/>
              <a:ea typeface="宋体" panose="02010600030101010101" pitchFamily="2" charset="-122"/>
            </a:endParaRPr>
          </a:p>
        </p:txBody>
      </p:sp>
      <p:sp>
        <p:nvSpPr>
          <p:cNvPr id="219147" name="文本框 219146"/>
          <p:cNvSpPr txBox="1"/>
          <p:nvPr/>
        </p:nvSpPr>
        <p:spPr>
          <a:xfrm>
            <a:off x="107950" y="2813050"/>
            <a:ext cx="1871663" cy="457200"/>
          </a:xfrm>
          <a:prstGeom prst="rect">
            <a:avLst/>
          </a:prstGeom>
          <a:solidFill>
            <a:srgbClr val="FFFF00"/>
          </a:solidFill>
          <a:ln w="9525">
            <a:noFill/>
          </a:ln>
        </p:spPr>
        <p:txBody>
          <a:bodyPr anchor="t">
            <a:spAutoFit/>
          </a:bodyPr>
          <a:p>
            <a:pPr lvl="0" indent="0"/>
            <a:r>
              <a:rPr lang="zh-CN" altLang="en-US" sz="2400" b="1" dirty="0">
                <a:latin typeface="Arial" panose="020B0604020202020204" pitchFamily="34" charset="0"/>
                <a:ea typeface="宋体" panose="02010600030101010101" pitchFamily="2" charset="-122"/>
              </a:rPr>
              <a:t>政治侵略</a:t>
            </a:r>
            <a:endParaRPr lang="zh-CN" altLang="en-US" sz="2400" b="1" dirty="0">
              <a:latin typeface="Arial" panose="020B0604020202020204" pitchFamily="34" charset="0"/>
              <a:ea typeface="宋体" panose="02010600030101010101" pitchFamily="2" charset="-122"/>
            </a:endParaRPr>
          </a:p>
        </p:txBody>
      </p:sp>
      <p:sp>
        <p:nvSpPr>
          <p:cNvPr id="219148" name="文本框 219147"/>
          <p:cNvSpPr txBox="1"/>
          <p:nvPr/>
        </p:nvSpPr>
        <p:spPr>
          <a:xfrm>
            <a:off x="2051050" y="2743200"/>
            <a:ext cx="7092950" cy="822325"/>
          </a:xfrm>
          <a:prstGeom prst="rect">
            <a:avLst/>
          </a:prstGeom>
          <a:noFill/>
          <a:ln w="9525">
            <a:noFill/>
          </a:ln>
        </p:spPr>
        <p:txBody>
          <a:bodyPr anchor="t">
            <a:spAutoFit/>
          </a:bodyPr>
          <a:p>
            <a:pPr lvl="0" indent="0"/>
            <a:r>
              <a:rPr lang="zh-CN" altLang="en-US" sz="2400" b="1" dirty="0">
                <a:latin typeface="Arial" panose="020B0604020202020204" pitchFamily="34" charset="0"/>
                <a:ea typeface="宋体" panose="02010600030101010101" pitchFamily="2" charset="-122"/>
              </a:rPr>
              <a:t>通过条约攫取各项权益，破坏中国领土、司法等主权到瓜分中国</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以华治华”</a:t>
            </a:r>
            <a:endParaRPr lang="zh-CN" altLang="en-US" sz="2400" b="1" dirty="0">
              <a:latin typeface="Arial" panose="020B0604020202020204" pitchFamily="34" charset="0"/>
              <a:ea typeface="宋体" panose="02010600030101010101" pitchFamily="2" charset="-122"/>
            </a:endParaRPr>
          </a:p>
        </p:txBody>
      </p:sp>
      <p:sp>
        <p:nvSpPr>
          <p:cNvPr id="219149" name="文本框 219148"/>
          <p:cNvSpPr txBox="1"/>
          <p:nvPr/>
        </p:nvSpPr>
        <p:spPr>
          <a:xfrm>
            <a:off x="73025" y="3748088"/>
            <a:ext cx="1941513" cy="457200"/>
          </a:xfrm>
          <a:prstGeom prst="rect">
            <a:avLst/>
          </a:prstGeom>
          <a:solidFill>
            <a:srgbClr val="FFFF00"/>
          </a:solidFill>
          <a:ln w="9525">
            <a:noFill/>
          </a:ln>
        </p:spPr>
        <p:txBody>
          <a:bodyPr anchor="t">
            <a:spAutoFit/>
          </a:bodyPr>
          <a:p>
            <a:pPr lvl="0" indent="0"/>
            <a:r>
              <a:rPr lang="zh-CN" altLang="en-US" sz="2400" b="1" dirty="0">
                <a:latin typeface="Arial" panose="020B0604020202020204" pitchFamily="34" charset="0"/>
                <a:ea typeface="宋体" panose="02010600030101010101" pitchFamily="2" charset="-122"/>
              </a:rPr>
              <a:t>经济侵略</a:t>
            </a:r>
            <a:endParaRPr lang="zh-CN" altLang="en-US" sz="2400" b="1" dirty="0">
              <a:latin typeface="Arial" panose="020B0604020202020204" pitchFamily="34" charset="0"/>
              <a:ea typeface="宋体" panose="02010600030101010101" pitchFamily="2" charset="-122"/>
            </a:endParaRPr>
          </a:p>
        </p:txBody>
      </p:sp>
      <p:sp>
        <p:nvSpPr>
          <p:cNvPr id="219150" name="文本框 219149"/>
          <p:cNvSpPr txBox="1"/>
          <p:nvPr/>
        </p:nvSpPr>
        <p:spPr>
          <a:xfrm>
            <a:off x="2159000" y="3603625"/>
            <a:ext cx="6769100" cy="822325"/>
          </a:xfrm>
          <a:prstGeom prst="rect">
            <a:avLst/>
          </a:prstGeom>
          <a:noFill/>
          <a:ln w="9525">
            <a:noFill/>
          </a:ln>
        </p:spPr>
        <p:txBody>
          <a:bodyPr anchor="t">
            <a:spAutoFit/>
          </a:bodyPr>
          <a:p>
            <a:pPr lvl="0" indent="0"/>
            <a:r>
              <a:rPr lang="zh-CN" altLang="en-US" sz="2400" b="1" dirty="0">
                <a:solidFill>
                  <a:srgbClr val="FF0000"/>
                </a:solidFill>
                <a:latin typeface="Arial" panose="020B0604020202020204" pitchFamily="34" charset="0"/>
                <a:ea typeface="宋体" panose="02010600030101010101" pitchFamily="2" charset="-122"/>
              </a:rPr>
              <a:t>倾销商品、掠夺原料、政治借款、</a:t>
            </a:r>
            <a:endParaRPr lang="zh-CN" altLang="en-US" sz="2400" b="1" dirty="0">
              <a:solidFill>
                <a:srgbClr val="FF0000"/>
              </a:solidFill>
              <a:latin typeface="Arial" panose="020B0604020202020204" pitchFamily="34" charset="0"/>
              <a:ea typeface="宋体" panose="02010600030101010101" pitchFamily="2" charset="-122"/>
            </a:endParaRPr>
          </a:p>
          <a:p>
            <a:pPr lvl="0" indent="0"/>
            <a:r>
              <a:rPr lang="zh-CN" altLang="en-US" sz="2400" b="1" dirty="0">
                <a:solidFill>
                  <a:srgbClr val="FF0000"/>
                </a:solidFill>
                <a:latin typeface="Arial" panose="020B0604020202020204" pitchFamily="34" charset="0"/>
                <a:ea typeface="宋体" panose="02010600030101010101" pitchFamily="2" charset="-122"/>
              </a:rPr>
              <a:t>勒索赔款、设厂、筑路等。</a:t>
            </a:r>
            <a:endParaRPr lang="zh-CN" altLang="en-US" sz="2400" b="1">
              <a:solidFill>
                <a:srgbClr val="FF0000"/>
              </a:solidFill>
              <a:latin typeface="Arial" panose="020B0604020202020204" pitchFamily="34" charset="0"/>
              <a:ea typeface="宋体" panose="02010600030101010101" pitchFamily="2" charset="-122"/>
            </a:endParaRPr>
          </a:p>
        </p:txBody>
      </p:sp>
      <p:sp>
        <p:nvSpPr>
          <p:cNvPr id="219151" name="文本框 219150"/>
          <p:cNvSpPr txBox="1"/>
          <p:nvPr/>
        </p:nvSpPr>
        <p:spPr>
          <a:xfrm>
            <a:off x="144463" y="4900613"/>
            <a:ext cx="1941512" cy="457200"/>
          </a:xfrm>
          <a:prstGeom prst="rect">
            <a:avLst/>
          </a:prstGeom>
          <a:solidFill>
            <a:srgbClr val="FFFF00"/>
          </a:solidFill>
          <a:ln w="9525">
            <a:noFill/>
          </a:ln>
        </p:spPr>
        <p:txBody>
          <a:bodyPr anchor="t">
            <a:spAutoFit/>
          </a:bodyPr>
          <a:p>
            <a:pPr lvl="0" indent="0"/>
            <a:r>
              <a:rPr lang="zh-CN" altLang="en-US" sz="2400" b="1" dirty="0">
                <a:latin typeface="Arial" panose="020B0604020202020204" pitchFamily="34" charset="0"/>
                <a:ea typeface="宋体" panose="02010600030101010101" pitchFamily="2" charset="-122"/>
              </a:rPr>
              <a:t>文化侵略</a:t>
            </a:r>
            <a:endParaRPr lang="zh-CN" altLang="en-US" sz="2400" b="1" dirty="0">
              <a:latin typeface="Arial" panose="020B0604020202020204" pitchFamily="34" charset="0"/>
              <a:ea typeface="宋体" panose="02010600030101010101" pitchFamily="2" charset="-122"/>
            </a:endParaRPr>
          </a:p>
        </p:txBody>
      </p:sp>
      <p:sp>
        <p:nvSpPr>
          <p:cNvPr id="219152" name="文本框 219151"/>
          <p:cNvSpPr txBox="1"/>
          <p:nvPr/>
        </p:nvSpPr>
        <p:spPr>
          <a:xfrm>
            <a:off x="2230438" y="4756150"/>
            <a:ext cx="6877050" cy="822325"/>
          </a:xfrm>
          <a:prstGeom prst="rect">
            <a:avLst/>
          </a:prstGeom>
          <a:noFill/>
          <a:ln w="9525">
            <a:noFill/>
          </a:ln>
        </p:spPr>
        <p:txBody>
          <a:bodyPr anchor="t">
            <a:spAutoFit/>
          </a:bodyPr>
          <a:p>
            <a:pPr lvl="0" indent="0"/>
            <a:r>
              <a:rPr lang="zh-CN" altLang="en-US" sz="2400" b="1" dirty="0">
                <a:solidFill>
                  <a:srgbClr val="FF0000"/>
                </a:solidFill>
                <a:latin typeface="Arial" panose="020B0604020202020204" pitchFamily="34" charset="0"/>
                <a:ea typeface="宋体" panose="02010600030101010101" pitchFamily="2" charset="-122"/>
              </a:rPr>
              <a:t>西方的基督教文化和资产阶级的价值观念传入中国，泯灭中国人民的反抗意志。</a:t>
            </a:r>
            <a:endParaRPr lang="zh-CN" altLang="en-US" sz="2400" b="1">
              <a:solidFill>
                <a:srgbClr val="FF0000"/>
              </a:solidFill>
              <a:latin typeface="Arial" panose="020B0604020202020204" pitchFamily="34" charset="0"/>
              <a:ea typeface="宋体" panose="02010600030101010101" pitchFamily="2" charset="-122"/>
            </a:endParaRPr>
          </a:p>
        </p:txBody>
      </p:sp>
      <p:pic>
        <p:nvPicPr>
          <p:cNvPr id="73744" name="图片 219152" descr="lsfy50"/>
          <p:cNvPicPr>
            <a:picLocks noChangeAspect="1"/>
          </p:cNvPicPr>
          <p:nvPr/>
        </p:nvPicPr>
        <p:blipFill>
          <a:blip r:embed="rId4"/>
          <a:stretch>
            <a:fillRect/>
          </a:stretch>
        </p:blipFill>
        <p:spPr>
          <a:xfrm>
            <a:off x="8128000" y="6096000"/>
            <a:ext cx="812800" cy="812800"/>
          </a:xfrm>
          <a:prstGeom prst="rect">
            <a:avLst/>
          </a:prstGeom>
          <a:noFill/>
          <a:ln w="9525">
            <a:noFill/>
          </a:ln>
        </p:spPr>
      </p:pic>
      <p:sp>
        <p:nvSpPr>
          <p:cNvPr id="73745" name="文本框 1"/>
          <p:cNvSpPr txBox="1"/>
          <p:nvPr/>
        </p:nvSpPr>
        <p:spPr>
          <a:xfrm>
            <a:off x="71438" y="111125"/>
            <a:ext cx="2214562" cy="614363"/>
          </a:xfrm>
          <a:prstGeom prst="rect">
            <a:avLst/>
          </a:prstGeom>
          <a:solidFill>
            <a:srgbClr val="FFFF00"/>
          </a:solidFill>
          <a:ln w="9525">
            <a:noFill/>
          </a:ln>
        </p:spPr>
        <p:txBody>
          <a:bodyPr wrap="none" anchor="t">
            <a:spAutoFit/>
          </a:bodyPr>
          <a:p>
            <a:pPr lvl="0" indent="0"/>
            <a:r>
              <a:rPr lang="zh-CN" altLang="en-US" sz="3200" b="1" dirty="0">
                <a:solidFill>
                  <a:srgbClr val="0000FF"/>
                </a:solidFill>
                <a:latin typeface="Arial" panose="020B0604020202020204" pitchFamily="34" charset="0"/>
                <a:ea typeface="华文行楷" pitchFamily="2" charset="-122"/>
              </a:rPr>
              <a:t>总结归纳</a:t>
            </a:r>
            <a:r>
              <a:rPr lang="zh-CN" altLang="en-US" sz="3200" b="1" dirty="0">
                <a:latin typeface="Arial" panose="020B0604020202020204" pitchFamily="34" charset="0"/>
                <a:ea typeface="华文行楷" pitchFamily="2" charset="-122"/>
              </a:rPr>
              <a:t>：</a:t>
            </a:r>
            <a:endParaRPr lang="zh-CN" altLang="en-US">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9143"/>
                                        </p:tgtEl>
                                        <p:attrNameLst>
                                          <p:attrName>style.visibility</p:attrName>
                                        </p:attrNameLst>
                                      </p:cBhvr>
                                      <p:to>
                                        <p:strVal val="visible"/>
                                      </p:to>
                                    </p:set>
                                    <p:anim calcmode="lin" valueType="num">
                                      <p:cBhvr>
                                        <p:cTn id="7" dur="500" fill="hold"/>
                                        <p:tgtEl>
                                          <p:spTgt spid="219143"/>
                                        </p:tgtEl>
                                        <p:attrNameLst>
                                          <p:attrName>ppt_x</p:attrName>
                                        </p:attrNameLst>
                                      </p:cBhvr>
                                      <p:tavLst>
                                        <p:tav tm="0">
                                          <p:val>
                                            <p:strVal val="#ppt_x"/>
                                          </p:val>
                                        </p:tav>
                                        <p:tav tm="100000">
                                          <p:val>
                                            <p:strVal val="#ppt_x"/>
                                          </p:val>
                                        </p:tav>
                                      </p:tavLst>
                                    </p:anim>
                                    <p:anim calcmode="lin" valueType="num">
                                      <p:cBhvr>
                                        <p:cTn id="8" dur="500" fill="hold"/>
                                        <p:tgtEl>
                                          <p:spTgt spid="2191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9145"/>
                                        </p:tgtEl>
                                        <p:attrNameLst>
                                          <p:attrName>style.visibility</p:attrName>
                                        </p:attrNameLst>
                                      </p:cBhvr>
                                      <p:to>
                                        <p:strVal val="visible"/>
                                      </p:to>
                                    </p:set>
                                    <p:anim calcmode="lin" valueType="num">
                                      <p:cBhvr>
                                        <p:cTn id="13" dur="500" fill="hold"/>
                                        <p:tgtEl>
                                          <p:spTgt spid="219145"/>
                                        </p:tgtEl>
                                        <p:attrNameLst>
                                          <p:attrName>ppt_x</p:attrName>
                                        </p:attrNameLst>
                                      </p:cBhvr>
                                      <p:tavLst>
                                        <p:tav tm="0">
                                          <p:val>
                                            <p:strVal val="#ppt_x"/>
                                          </p:val>
                                        </p:tav>
                                        <p:tav tm="100000">
                                          <p:val>
                                            <p:strVal val="#ppt_x"/>
                                          </p:val>
                                        </p:tav>
                                      </p:tavLst>
                                    </p:anim>
                                    <p:anim calcmode="lin" valueType="num">
                                      <p:cBhvr>
                                        <p:cTn id="14" dur="500" fill="hold"/>
                                        <p:tgtEl>
                                          <p:spTgt spid="21914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9146"/>
                                        </p:tgtEl>
                                        <p:attrNameLst>
                                          <p:attrName>style.visibility</p:attrName>
                                        </p:attrNameLst>
                                      </p:cBhvr>
                                      <p:to>
                                        <p:strVal val="visible"/>
                                      </p:to>
                                    </p:set>
                                    <p:anim calcmode="lin" valueType="num">
                                      <p:cBhvr>
                                        <p:cTn id="19" dur="500" fill="hold"/>
                                        <p:tgtEl>
                                          <p:spTgt spid="219146"/>
                                        </p:tgtEl>
                                        <p:attrNameLst>
                                          <p:attrName>ppt_x</p:attrName>
                                        </p:attrNameLst>
                                      </p:cBhvr>
                                      <p:tavLst>
                                        <p:tav tm="0">
                                          <p:val>
                                            <p:strVal val="#ppt_x"/>
                                          </p:val>
                                        </p:tav>
                                        <p:tav tm="100000">
                                          <p:val>
                                            <p:strVal val="#ppt_x"/>
                                          </p:val>
                                        </p:tav>
                                      </p:tavLst>
                                    </p:anim>
                                    <p:anim calcmode="lin" valueType="num">
                                      <p:cBhvr>
                                        <p:cTn id="20" dur="500" fill="hold"/>
                                        <p:tgtEl>
                                          <p:spTgt spid="2191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9147"/>
                                        </p:tgtEl>
                                        <p:attrNameLst>
                                          <p:attrName>style.visibility</p:attrName>
                                        </p:attrNameLst>
                                      </p:cBhvr>
                                      <p:to>
                                        <p:strVal val="visible"/>
                                      </p:to>
                                    </p:set>
                                    <p:anim calcmode="lin" valueType="num">
                                      <p:cBhvr>
                                        <p:cTn id="25" dur="500" fill="hold"/>
                                        <p:tgtEl>
                                          <p:spTgt spid="219147"/>
                                        </p:tgtEl>
                                        <p:attrNameLst>
                                          <p:attrName>ppt_x</p:attrName>
                                        </p:attrNameLst>
                                      </p:cBhvr>
                                      <p:tavLst>
                                        <p:tav tm="0">
                                          <p:val>
                                            <p:strVal val="#ppt_x"/>
                                          </p:val>
                                        </p:tav>
                                        <p:tav tm="100000">
                                          <p:val>
                                            <p:strVal val="#ppt_x"/>
                                          </p:val>
                                        </p:tav>
                                      </p:tavLst>
                                    </p:anim>
                                    <p:anim calcmode="lin" valueType="num">
                                      <p:cBhvr>
                                        <p:cTn id="26" dur="500" fill="hold"/>
                                        <p:tgtEl>
                                          <p:spTgt spid="21914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9148"/>
                                        </p:tgtEl>
                                        <p:attrNameLst>
                                          <p:attrName>style.visibility</p:attrName>
                                        </p:attrNameLst>
                                      </p:cBhvr>
                                      <p:to>
                                        <p:strVal val="visible"/>
                                      </p:to>
                                    </p:set>
                                    <p:anim calcmode="lin" valueType="num">
                                      <p:cBhvr>
                                        <p:cTn id="31" dur="500" fill="hold"/>
                                        <p:tgtEl>
                                          <p:spTgt spid="219148"/>
                                        </p:tgtEl>
                                        <p:attrNameLst>
                                          <p:attrName>ppt_x</p:attrName>
                                        </p:attrNameLst>
                                      </p:cBhvr>
                                      <p:tavLst>
                                        <p:tav tm="0">
                                          <p:val>
                                            <p:strVal val="#ppt_x"/>
                                          </p:val>
                                        </p:tav>
                                        <p:tav tm="100000">
                                          <p:val>
                                            <p:strVal val="#ppt_x"/>
                                          </p:val>
                                        </p:tav>
                                      </p:tavLst>
                                    </p:anim>
                                    <p:anim calcmode="lin" valueType="num">
                                      <p:cBhvr>
                                        <p:cTn id="32" dur="500" fill="hold"/>
                                        <p:tgtEl>
                                          <p:spTgt spid="21914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9149"/>
                                        </p:tgtEl>
                                        <p:attrNameLst>
                                          <p:attrName>style.visibility</p:attrName>
                                        </p:attrNameLst>
                                      </p:cBhvr>
                                      <p:to>
                                        <p:strVal val="visible"/>
                                      </p:to>
                                    </p:set>
                                    <p:anim calcmode="lin" valueType="num">
                                      <p:cBhvr>
                                        <p:cTn id="37" dur="500" fill="hold"/>
                                        <p:tgtEl>
                                          <p:spTgt spid="219149"/>
                                        </p:tgtEl>
                                        <p:attrNameLst>
                                          <p:attrName>ppt_x</p:attrName>
                                        </p:attrNameLst>
                                      </p:cBhvr>
                                      <p:tavLst>
                                        <p:tav tm="0">
                                          <p:val>
                                            <p:strVal val="#ppt_x"/>
                                          </p:val>
                                        </p:tav>
                                        <p:tav tm="100000">
                                          <p:val>
                                            <p:strVal val="#ppt_x"/>
                                          </p:val>
                                        </p:tav>
                                      </p:tavLst>
                                    </p:anim>
                                    <p:anim calcmode="lin" valueType="num">
                                      <p:cBhvr>
                                        <p:cTn id="38" dur="500" fill="hold"/>
                                        <p:tgtEl>
                                          <p:spTgt spid="21914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9150"/>
                                        </p:tgtEl>
                                        <p:attrNameLst>
                                          <p:attrName>style.visibility</p:attrName>
                                        </p:attrNameLst>
                                      </p:cBhvr>
                                      <p:to>
                                        <p:strVal val="visible"/>
                                      </p:to>
                                    </p:set>
                                    <p:anim calcmode="lin" valueType="num">
                                      <p:cBhvr>
                                        <p:cTn id="43" dur="500" fill="hold"/>
                                        <p:tgtEl>
                                          <p:spTgt spid="219150"/>
                                        </p:tgtEl>
                                        <p:attrNameLst>
                                          <p:attrName>ppt_x</p:attrName>
                                        </p:attrNameLst>
                                      </p:cBhvr>
                                      <p:tavLst>
                                        <p:tav tm="0">
                                          <p:val>
                                            <p:strVal val="#ppt_x"/>
                                          </p:val>
                                        </p:tav>
                                        <p:tav tm="100000">
                                          <p:val>
                                            <p:strVal val="#ppt_x"/>
                                          </p:val>
                                        </p:tav>
                                      </p:tavLst>
                                    </p:anim>
                                    <p:anim calcmode="lin" valueType="num">
                                      <p:cBhvr>
                                        <p:cTn id="44" dur="500" fill="hold"/>
                                        <p:tgtEl>
                                          <p:spTgt spid="21915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9151"/>
                                        </p:tgtEl>
                                        <p:attrNameLst>
                                          <p:attrName>style.visibility</p:attrName>
                                        </p:attrNameLst>
                                      </p:cBhvr>
                                      <p:to>
                                        <p:strVal val="visible"/>
                                      </p:to>
                                    </p:set>
                                    <p:anim calcmode="lin" valueType="num">
                                      <p:cBhvr>
                                        <p:cTn id="49" dur="500" fill="hold"/>
                                        <p:tgtEl>
                                          <p:spTgt spid="219151"/>
                                        </p:tgtEl>
                                        <p:attrNameLst>
                                          <p:attrName>ppt_x</p:attrName>
                                        </p:attrNameLst>
                                      </p:cBhvr>
                                      <p:tavLst>
                                        <p:tav tm="0">
                                          <p:val>
                                            <p:strVal val="#ppt_x"/>
                                          </p:val>
                                        </p:tav>
                                        <p:tav tm="100000">
                                          <p:val>
                                            <p:strVal val="#ppt_x"/>
                                          </p:val>
                                        </p:tav>
                                      </p:tavLst>
                                    </p:anim>
                                    <p:anim calcmode="lin" valueType="num">
                                      <p:cBhvr>
                                        <p:cTn id="50" dur="500" fill="hold"/>
                                        <p:tgtEl>
                                          <p:spTgt spid="21915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9152"/>
                                        </p:tgtEl>
                                        <p:attrNameLst>
                                          <p:attrName>style.visibility</p:attrName>
                                        </p:attrNameLst>
                                      </p:cBhvr>
                                      <p:to>
                                        <p:strVal val="visible"/>
                                      </p:to>
                                    </p:set>
                                    <p:anim calcmode="lin" valueType="num">
                                      <p:cBhvr>
                                        <p:cTn id="55" dur="500" fill="hold"/>
                                        <p:tgtEl>
                                          <p:spTgt spid="219152"/>
                                        </p:tgtEl>
                                        <p:attrNameLst>
                                          <p:attrName>ppt_x</p:attrName>
                                        </p:attrNameLst>
                                      </p:cBhvr>
                                      <p:tavLst>
                                        <p:tav tm="0">
                                          <p:val>
                                            <p:strVal val="#ppt_x"/>
                                          </p:val>
                                        </p:tav>
                                        <p:tav tm="100000">
                                          <p:val>
                                            <p:strVal val="#ppt_x"/>
                                          </p:val>
                                        </p:tav>
                                      </p:tavLst>
                                    </p:anim>
                                    <p:anim calcmode="lin" valueType="num">
                                      <p:cBhvr>
                                        <p:cTn id="56" dur="500" fill="hold"/>
                                        <p:tgtEl>
                                          <p:spTgt spid="21915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9144"/>
                                        </p:tgtEl>
                                        <p:attrNameLst>
                                          <p:attrName>style.visibility</p:attrName>
                                        </p:attrNameLst>
                                      </p:cBhvr>
                                      <p:to>
                                        <p:strVal val="visible"/>
                                      </p:to>
                                    </p:set>
                                    <p:anim calcmode="lin" valueType="num">
                                      <p:cBhvr>
                                        <p:cTn id="61" dur="500" fill="hold"/>
                                        <p:tgtEl>
                                          <p:spTgt spid="219144"/>
                                        </p:tgtEl>
                                        <p:attrNameLst>
                                          <p:attrName>ppt_x</p:attrName>
                                        </p:attrNameLst>
                                      </p:cBhvr>
                                      <p:tavLst>
                                        <p:tav tm="0">
                                          <p:val>
                                            <p:strVal val="#ppt_x"/>
                                          </p:val>
                                        </p:tav>
                                        <p:tav tm="100000">
                                          <p:val>
                                            <p:strVal val="#ppt_x"/>
                                          </p:val>
                                        </p:tav>
                                      </p:tavLst>
                                    </p:anim>
                                    <p:anim calcmode="lin" valueType="num">
                                      <p:cBhvr>
                                        <p:cTn id="62" dur="500" fill="hold"/>
                                        <p:tgtEl>
                                          <p:spTgt spid="2191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3" grpId="0" bldLvl="0" animBg="1"/>
      <p:bldP spid="219144" grpId="0"/>
      <p:bldP spid="219145" grpId="0" bldLvl="0" animBg="1"/>
      <p:bldP spid="219146" grpId="0"/>
      <p:bldP spid="219147" grpId="0" bldLvl="0" animBg="1"/>
      <p:bldP spid="219148" grpId="0"/>
      <p:bldP spid="219149" grpId="0" bldLvl="0" animBg="1"/>
      <p:bldP spid="219150" grpId="0"/>
      <p:bldP spid="219151" grpId="0" bldLvl="0" animBg="1"/>
      <p:bldP spid="21915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文本框 53249"/>
          <p:cNvSpPr txBox="1"/>
          <p:nvPr/>
        </p:nvSpPr>
        <p:spPr>
          <a:xfrm>
            <a:off x="3008313" y="228600"/>
            <a:ext cx="5140325" cy="639763"/>
          </a:xfrm>
          <a:prstGeom prst="rect">
            <a:avLst/>
          </a:prstGeom>
          <a:noFill/>
          <a:ln w="9525">
            <a:noFill/>
          </a:ln>
        </p:spPr>
        <p:txBody>
          <a:bodyPr wrap="square" anchor="t">
            <a:spAutoFit/>
          </a:bodyPr>
          <a:p>
            <a:pPr lvl="0" indent="0">
              <a:spcBef>
                <a:spcPct val="50000"/>
              </a:spcBef>
            </a:pPr>
            <a:r>
              <a:rPr lang="zh-CN" altLang="en-US" sz="3600" b="1" dirty="0">
                <a:solidFill>
                  <a:srgbClr val="FF0066"/>
                </a:solidFill>
                <a:latin typeface="Arial" panose="020B0604020202020204" pitchFamily="34" charset="0"/>
                <a:ea typeface="黑体" panose="02010609060101010101" pitchFamily="2" charset="-122"/>
              </a:rPr>
              <a:t>2、近代列强侵华的特点</a:t>
            </a:r>
            <a:endParaRPr lang="zh-CN" altLang="en-US" sz="3600" b="1" dirty="0">
              <a:solidFill>
                <a:srgbClr val="FF0066"/>
              </a:solidFill>
              <a:latin typeface="Arial" panose="020B0604020202020204" pitchFamily="34" charset="0"/>
              <a:ea typeface="黑体" panose="02010609060101010101" pitchFamily="2" charset="-122"/>
            </a:endParaRPr>
          </a:p>
        </p:txBody>
      </p:sp>
      <p:sp>
        <p:nvSpPr>
          <p:cNvPr id="53251" name="文本框 53250"/>
          <p:cNvSpPr txBox="1"/>
          <p:nvPr/>
        </p:nvSpPr>
        <p:spPr>
          <a:xfrm>
            <a:off x="250825" y="1054100"/>
            <a:ext cx="8715375" cy="5260975"/>
          </a:xfrm>
          <a:prstGeom prst="rect">
            <a:avLst/>
          </a:prstGeom>
          <a:noFill/>
          <a:ln w="9525">
            <a:noFill/>
          </a:ln>
        </p:spPr>
        <p:txBody>
          <a:bodyPr anchor="t">
            <a:spAutoFit/>
          </a:bodyPr>
          <a:p>
            <a:pPr lvl="0" indent="0">
              <a:lnSpc>
                <a:spcPct val="110000"/>
              </a:lnSpc>
            </a:pPr>
            <a:r>
              <a:rPr lang="zh-CN" altLang="en-US" sz="2800" b="1" dirty="0">
                <a:solidFill>
                  <a:srgbClr val="000000"/>
                </a:solidFill>
                <a:latin typeface="Arial" panose="020B0604020202020204" pitchFamily="34" charset="0"/>
                <a:ea typeface="宋体" panose="02010600030101010101" pitchFamily="2" charset="-122"/>
              </a:rPr>
              <a:t>列强的侵华呈</a:t>
            </a:r>
            <a:r>
              <a:rPr lang="zh-CN" altLang="en-US" sz="2800" b="1" dirty="0">
                <a:solidFill>
                  <a:srgbClr val="FF0000"/>
                </a:solidFill>
                <a:latin typeface="Arial" panose="020B0604020202020204" pitchFamily="34" charset="0"/>
                <a:ea typeface="宋体" panose="02010600030101010101" pitchFamily="2" charset="-122"/>
              </a:rPr>
              <a:t>逐步升级</a:t>
            </a:r>
            <a:r>
              <a:rPr lang="zh-CN" altLang="en-US" sz="2800" b="1" dirty="0">
                <a:solidFill>
                  <a:srgbClr val="000000"/>
                </a:solidFill>
                <a:latin typeface="Arial" panose="020B0604020202020204" pitchFamily="34" charset="0"/>
                <a:ea typeface="宋体" panose="02010600030101010101" pitchFamily="2" charset="-122"/>
              </a:rPr>
              <a:t>的趋势，具体表现为：</a:t>
            </a:r>
            <a:endParaRPr lang="zh-CN" altLang="en-US" sz="2800" b="1" dirty="0">
              <a:solidFill>
                <a:srgbClr val="000000"/>
              </a:solidFill>
              <a:latin typeface="Arial" panose="020B0604020202020204" pitchFamily="34" charset="0"/>
              <a:ea typeface="宋体" panose="02010600030101010101" pitchFamily="2" charset="-122"/>
            </a:endParaRPr>
          </a:p>
          <a:p>
            <a:pPr lvl="0" indent="0">
              <a:lnSpc>
                <a:spcPct val="110000"/>
              </a:lnSpc>
            </a:pPr>
            <a:r>
              <a:rPr lang="en-US" altLang="x-none" sz="2800" b="1" dirty="0">
                <a:solidFill>
                  <a:srgbClr val="000000"/>
                </a:solidFill>
                <a:latin typeface="Arial" panose="020B0604020202020204" pitchFamily="34" charset="0"/>
                <a:ea typeface="宋体" panose="02010600030101010101" pitchFamily="2" charset="-122"/>
              </a:rPr>
              <a:t>(1)</a:t>
            </a:r>
            <a:r>
              <a:rPr lang="zh-CN" altLang="en-US" sz="2800" b="1" dirty="0">
                <a:solidFill>
                  <a:srgbClr val="000000"/>
                </a:solidFill>
                <a:latin typeface="Arial" panose="020B0604020202020204" pitchFamily="34" charset="0"/>
                <a:ea typeface="宋体" panose="02010600030101010101" pitchFamily="2" charset="-122"/>
              </a:rPr>
              <a:t>从战争的</a:t>
            </a:r>
            <a:r>
              <a:rPr lang="zh-CN" altLang="en-US" sz="2800" b="1" dirty="0">
                <a:solidFill>
                  <a:srgbClr val="FF0000"/>
                </a:solidFill>
                <a:latin typeface="Arial" panose="020B0604020202020204" pitchFamily="34" charset="0"/>
                <a:ea typeface="宋体" panose="02010600030101010101" pitchFamily="2" charset="-122"/>
              </a:rPr>
              <a:t>发动者</a:t>
            </a:r>
            <a:r>
              <a:rPr lang="zh-CN" altLang="en-US" sz="2800" b="1" dirty="0">
                <a:solidFill>
                  <a:srgbClr val="000000"/>
                </a:solidFill>
                <a:latin typeface="Arial" panose="020B0604020202020204" pitchFamily="34" charset="0"/>
                <a:ea typeface="宋体" panose="02010600030101010101" pitchFamily="2" charset="-122"/>
              </a:rPr>
              <a:t>来看，经历了</a:t>
            </a:r>
            <a:r>
              <a:rPr lang="zh-CN" altLang="en-US" sz="2800" b="1" dirty="0">
                <a:solidFill>
                  <a:srgbClr val="0000FF"/>
                </a:solidFill>
                <a:latin typeface="Arial" panose="020B0604020202020204" pitchFamily="34" charset="0"/>
                <a:ea typeface="宋体" panose="02010600030101010101" pitchFamily="2" charset="-122"/>
              </a:rPr>
              <a:t>由一国到多国的变化</a:t>
            </a:r>
            <a:r>
              <a:rPr lang="zh-CN" altLang="en-US" sz="2800" b="1" dirty="0">
                <a:solidFill>
                  <a:srgbClr val="000000"/>
                </a:solidFill>
                <a:latin typeface="Arial" panose="020B0604020202020204" pitchFamily="34" charset="0"/>
                <a:ea typeface="宋体" panose="02010600030101010101" pitchFamily="2" charset="-122"/>
              </a:rPr>
              <a:t>，也反映了近代国际关系由以欧洲为中心向它的两侧转移的变化趋势。</a:t>
            </a:r>
            <a:endParaRPr lang="zh-CN" altLang="en-US" sz="2800" b="1" dirty="0">
              <a:solidFill>
                <a:srgbClr val="000000"/>
              </a:solidFill>
              <a:latin typeface="Arial" panose="020B0604020202020204" pitchFamily="34" charset="0"/>
              <a:ea typeface="宋体" panose="02010600030101010101" pitchFamily="2" charset="-122"/>
            </a:endParaRPr>
          </a:p>
          <a:p>
            <a:pPr lvl="0" indent="0">
              <a:lnSpc>
                <a:spcPct val="110000"/>
              </a:lnSpc>
            </a:pPr>
            <a:r>
              <a:rPr lang="en-US" altLang="x-none" sz="2800" b="1" dirty="0">
                <a:solidFill>
                  <a:srgbClr val="000000"/>
                </a:solidFill>
                <a:latin typeface="Arial" panose="020B0604020202020204" pitchFamily="34" charset="0"/>
                <a:ea typeface="宋体" panose="02010600030101010101" pitchFamily="2" charset="-122"/>
              </a:rPr>
              <a:t>(2)</a:t>
            </a:r>
            <a:r>
              <a:rPr lang="zh-CN" altLang="en-US" sz="2800" b="1" dirty="0">
                <a:solidFill>
                  <a:srgbClr val="000000"/>
                </a:solidFill>
                <a:latin typeface="Arial" panose="020B0604020202020204" pitchFamily="34" charset="0"/>
                <a:ea typeface="宋体" panose="02010600030101010101" pitchFamily="2" charset="-122"/>
              </a:rPr>
              <a:t>从战争的</a:t>
            </a:r>
            <a:r>
              <a:rPr lang="zh-CN" altLang="en-US" sz="2800" b="1" dirty="0">
                <a:solidFill>
                  <a:srgbClr val="FF0000"/>
                </a:solidFill>
                <a:latin typeface="Arial" panose="020B0604020202020204" pitchFamily="34" charset="0"/>
                <a:ea typeface="宋体" panose="02010600030101010101" pitchFamily="2" charset="-122"/>
              </a:rPr>
              <a:t>规模</a:t>
            </a:r>
            <a:r>
              <a:rPr lang="zh-CN" altLang="en-US" sz="2800" b="1" dirty="0">
                <a:solidFill>
                  <a:srgbClr val="000000"/>
                </a:solidFill>
                <a:latin typeface="Arial" panose="020B0604020202020204" pitchFamily="34" charset="0"/>
                <a:ea typeface="宋体" panose="02010600030101010101" pitchFamily="2" charset="-122"/>
              </a:rPr>
              <a:t>来看，</a:t>
            </a:r>
            <a:r>
              <a:rPr lang="zh-CN" altLang="en-US" sz="2800" b="1" dirty="0">
                <a:solidFill>
                  <a:srgbClr val="0000FF"/>
                </a:solidFill>
                <a:latin typeface="Arial" panose="020B0604020202020204" pitchFamily="34" charset="0"/>
                <a:ea typeface="宋体" panose="02010600030101010101" pitchFamily="2" charset="-122"/>
              </a:rPr>
              <a:t>波及地区一次比一次广，规模一次比一次大。</a:t>
            </a:r>
            <a:endParaRPr lang="zh-CN" altLang="en-US" sz="2800" b="1" dirty="0">
              <a:solidFill>
                <a:srgbClr val="0000FF"/>
              </a:solidFill>
              <a:latin typeface="Arial" panose="020B0604020202020204" pitchFamily="34" charset="0"/>
              <a:ea typeface="宋体" panose="02010600030101010101" pitchFamily="2" charset="-122"/>
            </a:endParaRPr>
          </a:p>
          <a:p>
            <a:pPr lvl="0" indent="0">
              <a:lnSpc>
                <a:spcPct val="110000"/>
              </a:lnSpc>
            </a:pPr>
            <a:r>
              <a:rPr lang="en-US" altLang="x-none" sz="2800" b="1" dirty="0">
                <a:solidFill>
                  <a:srgbClr val="000000"/>
                </a:solidFill>
                <a:latin typeface="Arial" panose="020B0604020202020204" pitchFamily="34" charset="0"/>
                <a:ea typeface="宋体" panose="02010600030101010101" pitchFamily="2" charset="-122"/>
              </a:rPr>
              <a:t>(3)</a:t>
            </a:r>
            <a:r>
              <a:rPr lang="zh-CN" altLang="en-US" sz="2800" b="1" dirty="0">
                <a:solidFill>
                  <a:srgbClr val="000000"/>
                </a:solidFill>
                <a:latin typeface="Arial" panose="020B0604020202020204" pitchFamily="34" charset="0"/>
                <a:ea typeface="宋体" panose="02010600030101010101" pitchFamily="2" charset="-122"/>
              </a:rPr>
              <a:t>从侵华的</a:t>
            </a:r>
            <a:r>
              <a:rPr lang="zh-CN" altLang="en-US" sz="2800" b="1" dirty="0">
                <a:solidFill>
                  <a:srgbClr val="FF0000"/>
                </a:solidFill>
                <a:latin typeface="Arial" panose="020B0604020202020204" pitchFamily="34" charset="0"/>
                <a:ea typeface="宋体" panose="02010600030101010101" pitchFamily="2" charset="-122"/>
              </a:rPr>
              <a:t>方式、手段</a:t>
            </a:r>
            <a:r>
              <a:rPr lang="zh-CN" altLang="en-US" sz="2800" b="1" dirty="0">
                <a:solidFill>
                  <a:srgbClr val="000000"/>
                </a:solidFill>
                <a:latin typeface="Arial" panose="020B0604020202020204" pitchFamily="34" charset="0"/>
                <a:ea typeface="宋体" panose="02010600030101010101" pitchFamily="2" charset="-122"/>
              </a:rPr>
              <a:t>来看，</a:t>
            </a:r>
            <a:r>
              <a:rPr lang="zh-CN" altLang="en-US" sz="2800" b="1" dirty="0">
                <a:solidFill>
                  <a:srgbClr val="0000FF"/>
                </a:solidFill>
                <a:latin typeface="Arial" panose="020B0604020202020204" pitchFamily="34" charset="0"/>
                <a:ea typeface="宋体" panose="02010600030101010101" pitchFamily="2" charset="-122"/>
              </a:rPr>
              <a:t>经历了由以商品输出为主到以资本输出为主、从武装侵略到控制清政府“以华制华”的变化。</a:t>
            </a:r>
            <a:endParaRPr lang="zh-CN" altLang="en-US" sz="2800" b="1" dirty="0">
              <a:solidFill>
                <a:srgbClr val="0000FF"/>
              </a:solidFill>
              <a:latin typeface="Arial" panose="020B0604020202020204" pitchFamily="34" charset="0"/>
              <a:ea typeface="宋体" panose="02010600030101010101" pitchFamily="2" charset="-122"/>
            </a:endParaRPr>
          </a:p>
          <a:p>
            <a:pPr lvl="0" indent="0">
              <a:lnSpc>
                <a:spcPct val="110000"/>
              </a:lnSpc>
            </a:pPr>
            <a:r>
              <a:rPr lang="en-US" altLang="x-none" sz="2800" b="1" dirty="0">
                <a:solidFill>
                  <a:srgbClr val="000000"/>
                </a:solidFill>
                <a:latin typeface="Arial" panose="020B0604020202020204" pitchFamily="34" charset="0"/>
                <a:ea typeface="宋体" panose="02010600030101010101" pitchFamily="2" charset="-122"/>
              </a:rPr>
              <a:t>(4)</a:t>
            </a:r>
            <a:r>
              <a:rPr lang="zh-CN" altLang="en-US" sz="2800" b="1" dirty="0">
                <a:solidFill>
                  <a:srgbClr val="000000"/>
                </a:solidFill>
                <a:latin typeface="Arial" panose="020B0604020202020204" pitchFamily="34" charset="0"/>
                <a:ea typeface="宋体" panose="02010600030101010101" pitchFamily="2" charset="-122"/>
              </a:rPr>
              <a:t>从</a:t>
            </a:r>
            <a:r>
              <a:rPr lang="zh-CN" altLang="en-US" sz="2800" b="1" dirty="0">
                <a:solidFill>
                  <a:srgbClr val="FF0000"/>
                </a:solidFill>
                <a:latin typeface="Arial" panose="020B0604020202020204" pitchFamily="34" charset="0"/>
                <a:ea typeface="宋体" panose="02010600030101010101" pitchFamily="2" charset="-122"/>
              </a:rPr>
              <a:t>影响</a:t>
            </a:r>
            <a:r>
              <a:rPr lang="zh-CN" altLang="en-US" sz="2800" b="1" dirty="0">
                <a:solidFill>
                  <a:srgbClr val="000000"/>
                </a:solidFill>
                <a:latin typeface="Arial" panose="020B0604020202020204" pitchFamily="34" charset="0"/>
                <a:ea typeface="宋体" panose="02010600030101010101" pitchFamily="2" charset="-122"/>
              </a:rPr>
              <a:t>来看，列强</a:t>
            </a:r>
            <a:r>
              <a:rPr lang="zh-CN" altLang="en-US" sz="2800" b="1" dirty="0">
                <a:solidFill>
                  <a:srgbClr val="0000FF"/>
                </a:solidFill>
                <a:latin typeface="Arial" panose="020B0604020202020204" pitchFamily="34" charset="0"/>
                <a:ea typeface="宋体" panose="02010600030101010101" pitchFamily="2" charset="-122"/>
              </a:rPr>
              <a:t>获取的政治、经济权益逐步增多</a:t>
            </a:r>
            <a:r>
              <a:rPr lang="zh-CN" altLang="en-US" sz="2800" b="1" dirty="0">
                <a:solidFill>
                  <a:srgbClr val="000000"/>
                </a:solidFill>
                <a:latin typeface="Arial" panose="020B0604020202020204" pitchFamily="34" charset="0"/>
                <a:ea typeface="宋体" panose="02010600030101010101" pitchFamily="2" charset="-122"/>
              </a:rPr>
              <a:t>，中国半</a:t>
            </a:r>
            <a:r>
              <a:rPr lang="zh-CN" altLang="en-US" sz="2800" b="1" dirty="0">
                <a:solidFill>
                  <a:srgbClr val="0000FF"/>
                </a:solidFill>
                <a:latin typeface="Arial" panose="020B0604020202020204" pitchFamily="34" charset="0"/>
                <a:ea typeface="宋体" panose="02010600030101010101" pitchFamily="2" charset="-122"/>
              </a:rPr>
              <a:t>殖民地化程度逐步加深。</a:t>
            </a:r>
            <a:endParaRPr lang="zh-CN" altLang="en-US" sz="2800" b="1" dirty="0">
              <a:solidFill>
                <a:srgbClr val="0000FF"/>
              </a:solidFill>
              <a:latin typeface="Arial" panose="020B0604020202020204" pitchFamily="34" charset="0"/>
              <a:ea typeface="宋体" panose="02010600030101010101" pitchFamily="2" charset="-122"/>
            </a:endParaRPr>
          </a:p>
        </p:txBody>
      </p:sp>
      <p:sp>
        <p:nvSpPr>
          <p:cNvPr id="74755" name="文本框 2"/>
          <p:cNvSpPr txBox="1"/>
          <p:nvPr/>
        </p:nvSpPr>
        <p:spPr>
          <a:xfrm>
            <a:off x="117475" y="88900"/>
            <a:ext cx="2216150" cy="612775"/>
          </a:xfrm>
          <a:prstGeom prst="rect">
            <a:avLst/>
          </a:prstGeom>
          <a:solidFill>
            <a:srgbClr val="FFFF00"/>
          </a:solidFill>
          <a:ln w="9525">
            <a:noFill/>
          </a:ln>
        </p:spPr>
        <p:txBody>
          <a:bodyPr wrap="none" anchor="t">
            <a:spAutoFit/>
          </a:bodyPr>
          <a:p>
            <a:pPr lvl="0" indent="0"/>
            <a:r>
              <a:rPr lang="zh-CN" altLang="en-US" sz="3200" b="1" dirty="0">
                <a:solidFill>
                  <a:srgbClr val="0000FF"/>
                </a:solidFill>
                <a:latin typeface="Arial" panose="020B0604020202020204" pitchFamily="34" charset="0"/>
                <a:ea typeface="华文行楷" pitchFamily="2" charset="-122"/>
                <a:sym typeface="宋体" panose="02010600030101010101" pitchFamily="2" charset="-122"/>
              </a:rPr>
              <a:t>总结归纳</a:t>
            </a:r>
            <a:r>
              <a:rPr lang="zh-CN" altLang="en-US" sz="3200" b="1" dirty="0">
                <a:latin typeface="Arial" panose="020B0604020202020204" pitchFamily="34" charset="0"/>
                <a:ea typeface="华文行楷" pitchFamily="2" charset="-122"/>
                <a:sym typeface="宋体" panose="02010600030101010101" pitchFamily="2" charset="-122"/>
              </a:rPr>
              <a:t>：</a:t>
            </a:r>
            <a:endParaRPr lang="zh-CN" altLang="en-US">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additive="base">
                                        <p:cTn id="7" dur="500" fill="hold"/>
                                        <p:tgtEl>
                                          <p:spTgt spid="53251"/>
                                        </p:tgtEl>
                                        <p:attrNameLst>
                                          <p:attrName>ppt_x</p:attrName>
                                        </p:attrNameLst>
                                      </p:cBhvr>
                                      <p:tavLst>
                                        <p:tav tm="0">
                                          <p:val>
                                            <p:strVal val="#ppt_x"/>
                                          </p:val>
                                        </p:tav>
                                        <p:tav tm="100000">
                                          <p:val>
                                            <p:strVal val="#ppt_x"/>
                                          </p:val>
                                        </p:tav>
                                      </p:tavLst>
                                    </p:anim>
                                    <p:anim calcmode="lin" valueType="num">
                                      <p:cBhvr additive="base">
                                        <p:cTn id="8" dur="500" fill="hold"/>
                                        <p:tgtEl>
                                          <p:spTgt spid="532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文本框 54273"/>
          <p:cNvSpPr txBox="1"/>
          <p:nvPr/>
        </p:nvSpPr>
        <p:spPr>
          <a:xfrm>
            <a:off x="2346325" y="87313"/>
            <a:ext cx="1724025" cy="531813"/>
          </a:xfrm>
          <a:prstGeom prst="rect">
            <a:avLst/>
          </a:prstGeom>
          <a:noFill/>
          <a:ln w="9525">
            <a:noFill/>
          </a:ln>
        </p:spPr>
        <p:txBody>
          <a:bodyPr wrap="square" lIns="91428" tIns="45714" rIns="91428" bIns="45714">
            <a:spAutoFit/>
          </a:bodyPr>
          <a:p>
            <a:pPr lvl="0" fontAlgn="base">
              <a:spcBef>
                <a:spcPct val="50000"/>
              </a:spcBef>
            </a:pPr>
            <a:r>
              <a:rPr lang="en-US" altLang="zh-CN" sz="29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3</a:t>
            </a:r>
            <a:r>
              <a:rPr lang="zh-CN" altLang="en-US" sz="29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、影响</a:t>
            </a:r>
            <a:endParaRPr lang="zh-CN" altLang="en-US" sz="29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54275" name="文本框 54274"/>
          <p:cNvSpPr txBox="1"/>
          <p:nvPr/>
        </p:nvSpPr>
        <p:spPr>
          <a:xfrm>
            <a:off x="325438" y="2349500"/>
            <a:ext cx="8640763" cy="942975"/>
          </a:xfrm>
          <a:prstGeom prst="rect">
            <a:avLst/>
          </a:prstGeom>
          <a:noFill/>
          <a:ln w="9525">
            <a:noFill/>
          </a:ln>
        </p:spPr>
        <p:txBody>
          <a:bodyPr wrap="square" lIns="91428" tIns="45714" rIns="91428" bIns="45714">
            <a:spAutoFit/>
          </a:bodyPr>
          <a:p>
            <a:pPr lvl="0" fontAlgn="base">
              <a:spcBef>
                <a:spcPct val="50000"/>
              </a:spcBef>
            </a:pPr>
            <a:r>
              <a:rPr lang="en-US" altLang="zh-CN" sz="2400" b="1" strike="noStrike" noProof="1">
                <a:solidFill>
                  <a:srgbClr val="000066"/>
                </a:solidFill>
                <a:effectLst>
                  <a:outerShdw blurRad="38100" dist="38100" dir="2700000">
                    <a:srgbClr val="C0C0C0"/>
                  </a:outerShdw>
                </a:effectLst>
                <a:latin typeface="Arial" panose="020B0604020202020204" pitchFamily="34" charset="0"/>
                <a:ea typeface="黑体" panose="02010609060101010101" pitchFamily="2" charset="-122"/>
                <a:cs typeface="+mn-ea"/>
              </a:rPr>
              <a:t>②</a:t>
            </a:r>
            <a:r>
              <a:rPr lang="zh-CN" altLang="en-US" sz="2400" b="1" strike="noStrike" noProof="1">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cs typeface="+mn-ea"/>
              </a:rPr>
              <a:t>政治上</a:t>
            </a:r>
            <a:r>
              <a:rPr lang="zh-CN" altLang="en-US" sz="2400" b="1" strike="noStrike" noProof="1">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cs typeface="+mn-ea"/>
              </a:rPr>
              <a:t>：</a:t>
            </a:r>
            <a:r>
              <a:rPr lang="zh-CN" altLang="en-US" sz="2400" b="1" strike="noStrike" noProof="1">
                <a:solidFill>
                  <a:srgbClr val="000066"/>
                </a:solidFill>
                <a:effectLst>
                  <a:outerShdw blurRad="38100" dist="38100" dir="2700000">
                    <a:srgbClr val="C0C0C0"/>
                  </a:outerShdw>
                </a:effectLst>
                <a:latin typeface="黑体" panose="02010609060101010101" pitchFamily="2" charset="-122"/>
                <a:ea typeface="黑体" panose="02010609060101010101" pitchFamily="2" charset="-122"/>
                <a:cs typeface="+mn-ea"/>
              </a:rPr>
              <a:t>强迫清政府签订割地赔款条约，破坏了中国领土、领海和司法等方面的主权完整。</a:t>
            </a:r>
            <a:r>
              <a:rPr lang="zh-CN" altLang="en-US" sz="3200" b="1" strike="noStrike" noProof="1">
                <a:solidFill>
                  <a:srgbClr val="000066"/>
                </a:solidFill>
                <a:effectLst>
                  <a:outerShdw blurRad="38100" dist="38100" dir="2700000">
                    <a:srgbClr val="C0C0C0"/>
                  </a:outerShdw>
                </a:effectLst>
                <a:latin typeface="黑体" panose="02010609060101010101" pitchFamily="2" charset="-122"/>
                <a:ea typeface="黑体" panose="02010609060101010101" pitchFamily="2" charset="-122"/>
                <a:cs typeface="+mn-ea"/>
              </a:rPr>
              <a:t> </a:t>
            </a:r>
            <a:endParaRPr lang="zh-CN" altLang="en-US" sz="3200" b="1" strike="noStrike" noProof="1">
              <a:solidFill>
                <a:srgbClr val="000066"/>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54276" name="文本框 54275"/>
          <p:cNvSpPr txBox="1"/>
          <p:nvPr/>
        </p:nvSpPr>
        <p:spPr>
          <a:xfrm>
            <a:off x="323850" y="1054100"/>
            <a:ext cx="8640763" cy="1187450"/>
          </a:xfrm>
          <a:prstGeom prst="rect">
            <a:avLst/>
          </a:prstGeom>
          <a:noFill/>
          <a:ln w="9525">
            <a:noFill/>
          </a:ln>
        </p:spPr>
        <p:txBody>
          <a:bodyPr wrap="square" lIns="91434" tIns="45717" rIns="91434" bIns="45717">
            <a:spAutoFit/>
          </a:bodyPr>
          <a:p>
            <a:pPr lvl="0" fontAlgn="base"/>
            <a:r>
              <a:rPr lang="en-US" altLang="zh-CN" sz="2400" b="1" strike="noStrike" noProof="1">
                <a:solidFill>
                  <a:srgbClr val="0000CC"/>
                </a:solidFill>
                <a:effectLst>
                  <a:outerShdw blurRad="38100" dist="38100" dir="2700000">
                    <a:srgbClr val="C0C0C0"/>
                  </a:outerShdw>
                </a:effectLst>
                <a:latin typeface="Arial" panose="020B0604020202020204" pitchFamily="34" charset="0"/>
                <a:ea typeface="黑体" panose="02010609060101010101" pitchFamily="2" charset="-122"/>
                <a:cs typeface="+mn-ea"/>
              </a:rPr>
              <a:t>①</a:t>
            </a:r>
            <a:r>
              <a:rPr lang="zh-CN" altLang="en-US" sz="2400" b="1" strike="noStrike" noProof="1">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cs typeface="+mn-ea"/>
              </a:rPr>
              <a:t>基本生存权</a:t>
            </a:r>
            <a:r>
              <a:rPr lang="zh-CN" altLang="en-US" sz="2400" b="1" strike="noStrike" noProof="1">
                <a:solidFill>
                  <a:srgbClr val="0000CC"/>
                </a:solidFill>
                <a:effectLst>
                  <a:outerShdw blurRad="38100" dist="38100" dir="2700000">
                    <a:srgbClr val="C0C0C0"/>
                  </a:outerShdw>
                </a:effectLst>
                <a:latin typeface="Arial" panose="020B0604020202020204" pitchFamily="34" charset="0"/>
                <a:ea typeface="黑体" panose="02010609060101010101" pitchFamily="2" charset="-122"/>
                <a:cs typeface="+mn-ea"/>
              </a:rPr>
              <a:t>：</a:t>
            </a:r>
            <a:r>
              <a:rPr lang="zh-CN" altLang="en-US" sz="2400" b="1" strike="noStrike" noProof="1">
                <a:solidFill>
                  <a:srgbClr val="000066"/>
                </a:solidFill>
                <a:effectLst>
                  <a:outerShdw blurRad="38100" dist="38100" dir="2700000">
                    <a:srgbClr val="C0C0C0"/>
                  </a:outerShdw>
                </a:effectLst>
                <a:latin typeface="Arial" panose="020B0604020202020204" pitchFamily="34" charset="0"/>
                <a:ea typeface="黑体" panose="02010609060101010101" pitchFamily="2" charset="-122"/>
                <a:cs typeface="+mn-ea"/>
              </a:rPr>
              <a:t>列强无视中国人民的基本生存权，他们的烧杀抢掠使数以百万计的百姓流离失所；列强还疯狂掠夺中国人民的财产和国家财富，丧心病狂地毁坏中华文明遗产。</a:t>
            </a:r>
            <a:endParaRPr lang="zh-CN" altLang="en-US" sz="2400" b="1" strike="noStrike" noProof="1">
              <a:solidFill>
                <a:srgbClr val="000066"/>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75780" name="文本框 54276"/>
          <p:cNvSpPr txBox="1"/>
          <p:nvPr/>
        </p:nvSpPr>
        <p:spPr>
          <a:xfrm>
            <a:off x="533400" y="4800600"/>
            <a:ext cx="8305800" cy="579438"/>
          </a:xfrm>
          <a:prstGeom prst="rect">
            <a:avLst/>
          </a:prstGeom>
          <a:noFill/>
          <a:ln w="9525">
            <a:noFill/>
          </a:ln>
        </p:spPr>
        <p:txBody>
          <a:bodyPr lIns="91434" tIns="45717" rIns="91434" bIns="45717" anchor="t">
            <a:spAutoFit/>
          </a:bodyPr>
          <a:p>
            <a:pPr lvl="0" indent="0">
              <a:spcBef>
                <a:spcPct val="50000"/>
              </a:spcBef>
            </a:pPr>
            <a:endParaRPr lang="zh-CN" altLang="en-US" sz="3200">
              <a:latin typeface="Arial" panose="020B0604020202020204" pitchFamily="34" charset="0"/>
              <a:ea typeface="宋体" panose="02010600030101010101" pitchFamily="2" charset="-122"/>
            </a:endParaRPr>
          </a:p>
        </p:txBody>
      </p:sp>
      <p:sp>
        <p:nvSpPr>
          <p:cNvPr id="54278" name="文本框 54277"/>
          <p:cNvSpPr txBox="1"/>
          <p:nvPr/>
        </p:nvSpPr>
        <p:spPr>
          <a:xfrm>
            <a:off x="34925" y="620713"/>
            <a:ext cx="5976938" cy="473075"/>
          </a:xfrm>
          <a:prstGeom prst="rect">
            <a:avLst/>
          </a:prstGeom>
          <a:noFill/>
          <a:ln w="9525">
            <a:noFill/>
          </a:ln>
        </p:spPr>
        <p:txBody>
          <a:bodyPr lIns="91434" tIns="45717" rIns="91434" bIns="45717">
            <a:spAutoFit/>
          </a:bodyPr>
          <a:p>
            <a:pPr lvl="0" fontAlgn="base">
              <a:spcBef>
                <a:spcPct val="50000"/>
              </a:spcBef>
            </a:pPr>
            <a:r>
              <a:rPr lang="zh-CN" altLang="en-US" sz="2500" b="1" strike="noStrike" noProof="1">
                <a:solidFill>
                  <a:schemeClr val="tx2"/>
                </a:solidFill>
                <a:effectLst>
                  <a:outerShdw blurRad="38100" dist="38100" dir="2700000">
                    <a:srgbClr val="C0C0C0"/>
                  </a:outerShdw>
                </a:effectLst>
                <a:latin typeface="Arial" panose="020B0604020202020204" pitchFamily="34" charset="0"/>
                <a:ea typeface="黑体" panose="02010609060101010101" pitchFamily="2" charset="-122"/>
                <a:cs typeface="+mn-ea"/>
              </a:rPr>
              <a:t>（</a:t>
            </a:r>
            <a:r>
              <a:rPr lang="en-US" altLang="zh-CN" sz="2500" b="1" strike="noStrike" noProof="1">
                <a:solidFill>
                  <a:schemeClr val="tx2"/>
                </a:solidFill>
                <a:effectLst>
                  <a:outerShdw blurRad="38100" dist="38100" dir="2700000">
                    <a:srgbClr val="C0C0C0"/>
                  </a:outerShdw>
                </a:effectLst>
                <a:latin typeface="Arial" panose="020B0604020202020204" pitchFamily="34" charset="0"/>
                <a:ea typeface="黑体" panose="02010609060101010101" pitchFamily="2" charset="-122"/>
                <a:cs typeface="+mn-ea"/>
              </a:rPr>
              <a:t>1</a:t>
            </a:r>
            <a:r>
              <a:rPr lang="zh-CN" altLang="en-US" sz="2500" b="1" strike="noStrike" noProof="1">
                <a:solidFill>
                  <a:schemeClr val="tx2"/>
                </a:solidFill>
                <a:effectLst>
                  <a:outerShdw blurRad="38100" dist="38100" dir="2700000">
                    <a:srgbClr val="C0C0C0"/>
                  </a:outerShdw>
                </a:effectLst>
                <a:latin typeface="Arial" panose="020B0604020202020204" pitchFamily="34" charset="0"/>
                <a:ea typeface="黑体" panose="02010609060101010101" pitchFamily="2" charset="-122"/>
                <a:cs typeface="+mn-ea"/>
              </a:rPr>
              <a:t>）严重践踏了中国的国家主权</a:t>
            </a:r>
            <a:endParaRPr lang="zh-CN" altLang="en-US" sz="2500" b="1" strike="noStrike" noProof="1">
              <a:solidFill>
                <a:schemeClr val="tx2"/>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54279" name="文本框 54278"/>
          <p:cNvSpPr txBox="1"/>
          <p:nvPr/>
        </p:nvSpPr>
        <p:spPr>
          <a:xfrm>
            <a:off x="323850" y="3357880"/>
            <a:ext cx="8497888" cy="820738"/>
          </a:xfrm>
          <a:prstGeom prst="rect">
            <a:avLst/>
          </a:prstGeom>
          <a:noFill/>
          <a:ln w="9525">
            <a:noFill/>
          </a:ln>
        </p:spPr>
        <p:txBody>
          <a:bodyPr wrap="square" lIns="91434" tIns="45717" rIns="91434" bIns="45717">
            <a:spAutoFit/>
          </a:bodyPr>
          <a:p>
            <a:pPr lvl="0" fontAlgn="base"/>
            <a:r>
              <a:rPr lang="en-US" altLang="zh-CN" sz="2400" b="1" strike="noStrike" noProof="1">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cs typeface="+mn-ea"/>
              </a:rPr>
              <a:t>③</a:t>
            </a:r>
            <a:r>
              <a:rPr lang="zh-CN" altLang="en-US" sz="2400" b="1" strike="noStrike" noProof="1">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cs typeface="+mn-ea"/>
              </a:rPr>
              <a:t>经济上</a:t>
            </a:r>
            <a:r>
              <a:rPr lang="zh-CN" altLang="en-US" sz="2400" b="1" strike="noStrike" noProof="1">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cs typeface="+mn-ea"/>
              </a:rPr>
              <a:t>：</a:t>
            </a:r>
            <a:r>
              <a:rPr lang="zh-CN" altLang="en-US" sz="2400" b="1" strike="noStrike" noProof="1">
                <a:solidFill>
                  <a:srgbClr val="000066"/>
                </a:solidFill>
                <a:effectLst>
                  <a:outerShdw blurRad="38100" dist="38100" dir="2700000">
                    <a:srgbClr val="C0C0C0"/>
                  </a:outerShdw>
                </a:effectLst>
                <a:latin typeface="Arial" panose="020B0604020202020204" pitchFamily="34" charset="0"/>
                <a:ea typeface="黑体" panose="02010609060101010101" pitchFamily="2" charset="-122"/>
                <a:cs typeface="+mn-ea"/>
              </a:rPr>
              <a:t>列强疯狂向中国倾销商品和掠夺原料，同时通过政治借款、勒索赔款和在中国设厂筑路等，控制中国的经济命脉</a:t>
            </a:r>
            <a:r>
              <a:rPr lang="zh-CN" altLang="en-US" sz="2400" b="1" strike="noStrike"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rPr>
              <a:t>。</a:t>
            </a:r>
            <a:endParaRPr lang="zh-CN" altLang="en-US" sz="2400" b="1" strike="noStrike"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54280" name="文本框 54279"/>
          <p:cNvSpPr txBox="1"/>
          <p:nvPr/>
        </p:nvSpPr>
        <p:spPr>
          <a:xfrm>
            <a:off x="827088" y="4868863"/>
            <a:ext cx="7632700" cy="595313"/>
          </a:xfrm>
          <a:prstGeom prst="rect">
            <a:avLst/>
          </a:prstGeom>
          <a:noFill/>
          <a:ln w="9525">
            <a:noFill/>
          </a:ln>
        </p:spPr>
        <p:txBody>
          <a:bodyPr lIns="91434" tIns="45717" rIns="91434" bIns="45717">
            <a:spAutoFit/>
          </a:bodyPr>
          <a:p>
            <a:pPr lvl="0" fontAlgn="base">
              <a:spcBef>
                <a:spcPct val="50000"/>
              </a:spcBef>
            </a:pPr>
            <a:r>
              <a:rPr lang="zh-CN" altLang="en-US" sz="3300" b="1" i="1" strike="noStrike" noProof="1">
                <a:solidFill>
                  <a:schemeClr val="tx2"/>
                </a:solidFill>
                <a:effectLst>
                  <a:outerShdw blurRad="38100" dist="38100" dir="2700000">
                    <a:srgbClr val="C0C0C0"/>
                  </a:outerShdw>
                </a:effectLst>
                <a:latin typeface="Arial" panose="020B0604020202020204" pitchFamily="34" charset="0"/>
                <a:ea typeface="黑体" panose="02010609060101010101" pitchFamily="2" charset="-122"/>
                <a:cs typeface="+mn-ea"/>
              </a:rPr>
              <a:t>中国逐步沦为</a:t>
            </a:r>
            <a:r>
              <a:rPr lang="zh-CN" altLang="en-US" sz="3300" b="1" i="1" strike="noStrike" noProof="1">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cs typeface="+mn-ea"/>
              </a:rPr>
              <a:t>半殖民地半封建</a:t>
            </a:r>
            <a:r>
              <a:rPr lang="zh-CN" altLang="en-US" sz="3300" b="1" i="1" strike="noStrike" noProof="1">
                <a:solidFill>
                  <a:schemeClr val="tx2"/>
                </a:solidFill>
                <a:effectLst>
                  <a:outerShdw blurRad="38100" dist="38100" dir="2700000">
                    <a:srgbClr val="C0C0C0"/>
                  </a:outerShdw>
                </a:effectLst>
                <a:latin typeface="Arial" panose="020B0604020202020204" pitchFamily="34" charset="0"/>
                <a:ea typeface="黑体" panose="02010609060101010101" pitchFamily="2" charset="-122"/>
                <a:cs typeface="+mn-ea"/>
              </a:rPr>
              <a:t>国家！</a:t>
            </a:r>
            <a:endParaRPr lang="zh-CN" altLang="en-US" sz="3300" b="1" i="1" strike="noStrike" noProof="1">
              <a:solidFill>
                <a:schemeClr val="tx2"/>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54281" name="矩形 54280"/>
          <p:cNvSpPr/>
          <p:nvPr/>
        </p:nvSpPr>
        <p:spPr>
          <a:xfrm>
            <a:off x="4070350" y="100013"/>
            <a:ext cx="4989513" cy="520700"/>
          </a:xfrm>
          <a:prstGeom prst="rect">
            <a:avLst/>
          </a:prstGeom>
          <a:noFill/>
          <a:ln w="9525">
            <a:noFill/>
          </a:ln>
        </p:spPr>
        <p:txBody>
          <a:bodyPr wrap="none" lIns="91434" tIns="45717" rIns="91434" bIns="45717" anchor="ctr">
            <a:spAutoFit/>
          </a:bodyPr>
          <a:p>
            <a:pPr lvl="0" indent="0"/>
            <a:r>
              <a:rPr lang="en-US" altLang="zh-CN">
                <a:latin typeface="Arial" panose="020B0604020202020204" pitchFamily="34" charset="0"/>
                <a:ea typeface="宋体" panose="02010600030101010101" pitchFamily="2" charset="-122"/>
              </a:rPr>
              <a:t> </a:t>
            </a:r>
            <a:r>
              <a:rPr lang="zh-CN" altLang="en-US" sz="2800" b="1">
                <a:solidFill>
                  <a:srgbClr val="0000FF"/>
                </a:solidFill>
                <a:latin typeface="黑体" panose="02010609060101010101" pitchFamily="2" charset="-122"/>
                <a:ea typeface="黑体" panose="02010609060101010101" pitchFamily="2" charset="-122"/>
              </a:rPr>
              <a:t>具有双重性：</a:t>
            </a:r>
            <a:r>
              <a:rPr lang="zh-CN" altLang="en-US" sz="2800" b="1">
                <a:solidFill>
                  <a:srgbClr val="990033"/>
                </a:solidFill>
                <a:latin typeface="黑体" panose="02010609060101010101" pitchFamily="2" charset="-122"/>
                <a:ea typeface="黑体" panose="02010609060101010101" pitchFamily="2" charset="-122"/>
              </a:rPr>
              <a:t>破坏性与建设性</a:t>
            </a:r>
            <a:r>
              <a:rPr lang="zh-CN" altLang="en-US" sz="2800">
                <a:solidFill>
                  <a:srgbClr val="0000FF"/>
                </a:solidFill>
                <a:latin typeface="Arial" panose="020B0604020202020204" pitchFamily="34" charset="0"/>
                <a:ea typeface="宋体" panose="02010600030101010101" pitchFamily="2" charset="-122"/>
              </a:rPr>
              <a:t> </a:t>
            </a:r>
            <a:endParaRPr lang="zh-CN" altLang="en-US">
              <a:solidFill>
                <a:srgbClr val="0000FF"/>
              </a:solidFill>
              <a:latin typeface="Arial" panose="020B0604020202020204" pitchFamily="34" charset="0"/>
              <a:ea typeface="宋体" panose="02010600030101010101" pitchFamily="2" charset="-122"/>
            </a:endParaRPr>
          </a:p>
        </p:txBody>
      </p:sp>
      <p:sp>
        <p:nvSpPr>
          <p:cNvPr id="54282" name="文本框 54281"/>
          <p:cNvSpPr txBox="1"/>
          <p:nvPr/>
        </p:nvSpPr>
        <p:spPr>
          <a:xfrm>
            <a:off x="179388" y="5661025"/>
            <a:ext cx="8712200" cy="517525"/>
          </a:xfrm>
          <a:prstGeom prst="rect">
            <a:avLst/>
          </a:prstGeom>
          <a:solidFill>
            <a:srgbClr val="FFFF00"/>
          </a:solidFill>
          <a:ln w="57150" cap="flat" cmpd="sng">
            <a:solidFill>
              <a:srgbClr val="993366"/>
            </a:solidFill>
            <a:prstDash val="solid"/>
            <a:miter/>
            <a:headEnd type="none" w="med" len="med"/>
            <a:tailEnd type="none" w="med" len="med"/>
          </a:ln>
        </p:spPr>
        <p:txBody>
          <a:bodyPr lIns="91428" tIns="45714" rIns="91428" bIns="45714" anchor="t">
            <a:spAutoFit/>
          </a:bodyPr>
          <a:p>
            <a:pPr lvl="0" indent="0">
              <a:spcBef>
                <a:spcPct val="50000"/>
              </a:spcBef>
            </a:pPr>
            <a:r>
              <a:rPr lang="zh-CN" altLang="en-US" sz="2800" b="1">
                <a:latin typeface="黑体" panose="02010609060101010101" pitchFamily="2" charset="-122"/>
                <a:ea typeface="黑体" panose="02010609060101010101" pitchFamily="2" charset="-122"/>
              </a:rPr>
              <a:t>认识：列强侵略是近代中国民族危机出现的根本原因</a:t>
            </a:r>
            <a:endParaRPr lang="zh-CN" altLang="en-US" sz="2800" b="1">
              <a:latin typeface="黑体" panose="02010609060101010101" pitchFamily="2" charset="-122"/>
              <a:ea typeface="黑体" panose="02010609060101010101" pitchFamily="2" charset="-122"/>
            </a:endParaRPr>
          </a:p>
        </p:txBody>
      </p:sp>
      <p:sp>
        <p:nvSpPr>
          <p:cNvPr id="54283" name="文本框 54282"/>
          <p:cNvSpPr txBox="1"/>
          <p:nvPr/>
        </p:nvSpPr>
        <p:spPr>
          <a:xfrm>
            <a:off x="307975" y="4273550"/>
            <a:ext cx="8496300" cy="455613"/>
          </a:xfrm>
          <a:prstGeom prst="rect">
            <a:avLst/>
          </a:prstGeom>
          <a:noFill/>
          <a:ln w="9525">
            <a:noFill/>
          </a:ln>
        </p:spPr>
        <p:txBody>
          <a:bodyPr vert="horz" wrap="square" lIns="91434" tIns="45717" rIns="91434" bIns="45717" anchor="t">
            <a:spAutoFit/>
          </a:bodyPr>
          <a:p>
            <a:pPr lvl="0" fontAlgn="base"/>
            <a:r>
              <a:rPr lang="zh-CN" altLang="en-US" sz="2400" b="1" strike="noStrike" noProof="1"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cs typeface="+mn-ea"/>
              </a:rPr>
              <a:t>③</a:t>
            </a:r>
            <a:r>
              <a:rPr lang="zh-CN" altLang="en-US" sz="2400" b="1" strike="noStrike" noProof="1" dirty="0">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cs typeface="+mn-ea"/>
              </a:rPr>
              <a:t>文化上</a:t>
            </a:r>
            <a:r>
              <a:rPr lang="zh-CN" altLang="en-US" sz="2400" b="1" strike="noStrike" noProof="1"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cs typeface="+mn-ea"/>
              </a:rPr>
              <a:t>：毁灭中华文明遗产，如火烧圆明园。</a:t>
            </a:r>
            <a:endParaRPr lang="zh-CN" altLang="en-US" sz="2400" b="1" strike="noStrike" noProof="1"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75787" name="文本框 2"/>
          <p:cNvSpPr txBox="1"/>
          <p:nvPr/>
        </p:nvSpPr>
        <p:spPr>
          <a:xfrm>
            <a:off x="34925" y="6350"/>
            <a:ext cx="2214563" cy="612775"/>
          </a:xfrm>
          <a:prstGeom prst="rect">
            <a:avLst/>
          </a:prstGeom>
          <a:solidFill>
            <a:srgbClr val="FFFF00"/>
          </a:solidFill>
          <a:ln w="9525">
            <a:noFill/>
          </a:ln>
        </p:spPr>
        <p:txBody>
          <a:bodyPr wrap="none" anchor="t">
            <a:spAutoFit/>
          </a:bodyPr>
          <a:p>
            <a:pPr lvl="0" indent="0"/>
            <a:r>
              <a:rPr lang="zh-CN" altLang="en-US" sz="3200" b="1" dirty="0">
                <a:solidFill>
                  <a:srgbClr val="0000FF"/>
                </a:solidFill>
                <a:latin typeface="Arial" panose="020B0604020202020204" pitchFamily="34" charset="0"/>
                <a:ea typeface="华文行楷" pitchFamily="2" charset="-122"/>
                <a:sym typeface="宋体" panose="02010600030101010101" pitchFamily="2" charset="-122"/>
              </a:rPr>
              <a:t>总结归纳</a:t>
            </a:r>
            <a:r>
              <a:rPr lang="zh-CN" altLang="en-US" sz="3200" b="1" dirty="0">
                <a:latin typeface="Arial" panose="020B0604020202020204" pitchFamily="34" charset="0"/>
                <a:ea typeface="华文行楷" pitchFamily="2" charset="-122"/>
                <a:sym typeface="宋体" panose="02010600030101010101" pitchFamily="2" charset="-122"/>
              </a:rPr>
              <a:t>：</a:t>
            </a:r>
            <a:endParaRPr lang="zh-CN" altLang="en-US">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281"/>
                                        </p:tgtEl>
                                        <p:attrNameLst>
                                          <p:attrName>style.visibility</p:attrName>
                                        </p:attrNameLst>
                                      </p:cBhvr>
                                      <p:to>
                                        <p:strVal val="visible"/>
                                      </p:to>
                                    </p:set>
                                    <p:animEffect transition="in" filter="blinds(horizontal)">
                                      <p:cBhvr>
                                        <p:cTn id="7" dur="500"/>
                                        <p:tgtEl>
                                          <p:spTgt spid="5428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4278"/>
                                        </p:tgtEl>
                                        <p:attrNameLst>
                                          <p:attrName>style.visibility</p:attrName>
                                        </p:attrNameLst>
                                      </p:cBhvr>
                                      <p:to>
                                        <p:strVal val="visible"/>
                                      </p:to>
                                    </p:set>
                                    <p:animEffect transition="in" filter="checkerboard(across)">
                                      <p:cBhvr>
                                        <p:cTn id="12" dur="500"/>
                                        <p:tgtEl>
                                          <p:spTgt spid="5427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4276"/>
                                        </p:tgtEl>
                                        <p:attrNameLst>
                                          <p:attrName>style.visibility</p:attrName>
                                        </p:attrNameLst>
                                      </p:cBhvr>
                                      <p:to>
                                        <p:strVal val="visible"/>
                                      </p:to>
                                    </p:set>
                                    <p:anim calcmode="lin" valueType="num">
                                      <p:cBhvr additive="base">
                                        <p:cTn id="17" dur="500" fill="hold"/>
                                        <p:tgtEl>
                                          <p:spTgt spid="54276"/>
                                        </p:tgtEl>
                                        <p:attrNameLst>
                                          <p:attrName>ppt_x</p:attrName>
                                        </p:attrNameLst>
                                      </p:cBhvr>
                                      <p:tavLst>
                                        <p:tav tm="0">
                                          <p:val>
                                            <p:strVal val="#ppt_x"/>
                                          </p:val>
                                        </p:tav>
                                        <p:tav tm="100000">
                                          <p:val>
                                            <p:strVal val="#ppt_x"/>
                                          </p:val>
                                        </p:tav>
                                      </p:tavLst>
                                    </p:anim>
                                    <p:anim calcmode="lin" valueType="num">
                                      <p:cBhvr additive="base">
                                        <p:cTn id="18" dur="500" fill="hold"/>
                                        <p:tgtEl>
                                          <p:spTgt spid="5427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4275"/>
                                        </p:tgtEl>
                                        <p:attrNameLst>
                                          <p:attrName>style.visibility</p:attrName>
                                        </p:attrNameLst>
                                      </p:cBhvr>
                                      <p:to>
                                        <p:strVal val="visible"/>
                                      </p:to>
                                    </p:set>
                                    <p:anim calcmode="lin" valueType="num">
                                      <p:cBhvr additive="base">
                                        <p:cTn id="23" dur="500" fill="hold"/>
                                        <p:tgtEl>
                                          <p:spTgt spid="54275"/>
                                        </p:tgtEl>
                                        <p:attrNameLst>
                                          <p:attrName>ppt_x</p:attrName>
                                        </p:attrNameLst>
                                      </p:cBhvr>
                                      <p:tavLst>
                                        <p:tav tm="0">
                                          <p:val>
                                            <p:strVal val="#ppt_x"/>
                                          </p:val>
                                        </p:tav>
                                        <p:tav tm="100000">
                                          <p:val>
                                            <p:strVal val="#ppt_x"/>
                                          </p:val>
                                        </p:tav>
                                      </p:tavLst>
                                    </p:anim>
                                    <p:anim calcmode="lin" valueType="num">
                                      <p:cBhvr additive="base">
                                        <p:cTn id="24" dur="500" fill="hold"/>
                                        <p:tgtEl>
                                          <p:spTgt spid="5427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4279"/>
                                        </p:tgtEl>
                                        <p:attrNameLst>
                                          <p:attrName>style.visibility</p:attrName>
                                        </p:attrNameLst>
                                      </p:cBhvr>
                                      <p:to>
                                        <p:strVal val="visible"/>
                                      </p:to>
                                    </p:set>
                                    <p:anim calcmode="lin" valueType="num">
                                      <p:cBhvr additive="base">
                                        <p:cTn id="29" dur="500" fill="hold"/>
                                        <p:tgtEl>
                                          <p:spTgt spid="54279"/>
                                        </p:tgtEl>
                                        <p:attrNameLst>
                                          <p:attrName>ppt_x</p:attrName>
                                        </p:attrNameLst>
                                      </p:cBhvr>
                                      <p:tavLst>
                                        <p:tav tm="0">
                                          <p:val>
                                            <p:strVal val="#ppt_x"/>
                                          </p:val>
                                        </p:tav>
                                        <p:tav tm="100000">
                                          <p:val>
                                            <p:strVal val="#ppt_x"/>
                                          </p:val>
                                        </p:tav>
                                      </p:tavLst>
                                    </p:anim>
                                    <p:anim calcmode="lin" valueType="num">
                                      <p:cBhvr additive="base">
                                        <p:cTn id="30" dur="500" fill="hold"/>
                                        <p:tgtEl>
                                          <p:spTgt spid="5427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grpId="0" nodeType="clickEffect">
                                  <p:stCondLst>
                                    <p:cond delay="0"/>
                                  </p:stCondLst>
                                  <p:childTnLst>
                                    <p:set>
                                      <p:cBhvr>
                                        <p:cTn id="34" dur="1" fill="hold">
                                          <p:stCondLst>
                                            <p:cond delay="0"/>
                                          </p:stCondLst>
                                        </p:cTn>
                                        <p:tgtEl>
                                          <p:spTgt spid="54280"/>
                                        </p:tgtEl>
                                        <p:attrNameLst>
                                          <p:attrName>style.visibility</p:attrName>
                                        </p:attrNameLst>
                                      </p:cBhvr>
                                      <p:to>
                                        <p:strVal val="visible"/>
                                      </p:to>
                                    </p:set>
                                    <p:animEffect transition="in" filter="barn(inHorizontal)">
                                      <p:cBhvr>
                                        <p:cTn id="35" dur="500"/>
                                        <p:tgtEl>
                                          <p:spTgt spid="5428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4282"/>
                                        </p:tgtEl>
                                        <p:attrNameLst>
                                          <p:attrName>style.visibility</p:attrName>
                                        </p:attrNameLst>
                                      </p:cBhvr>
                                      <p:to>
                                        <p:strVal val="visible"/>
                                      </p:to>
                                    </p:set>
                                    <p:animEffect transition="in" filter="wipe(left)">
                                      <p:cBhvr>
                                        <p:cTn id="40" dur="500"/>
                                        <p:tgtEl>
                                          <p:spTgt spid="5428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4283"/>
                                        </p:tgtEl>
                                        <p:attrNameLst>
                                          <p:attrName>style.visibility</p:attrName>
                                        </p:attrNameLst>
                                      </p:cBhvr>
                                      <p:to>
                                        <p:strVal val="visible"/>
                                      </p:to>
                                    </p:set>
                                    <p:anim calcmode="lin" valueType="num">
                                      <p:cBhvr additive="base">
                                        <p:cTn id="45" dur="500" fill="hold"/>
                                        <p:tgtEl>
                                          <p:spTgt spid="54283"/>
                                        </p:tgtEl>
                                        <p:attrNameLst>
                                          <p:attrName>ppt_x</p:attrName>
                                        </p:attrNameLst>
                                      </p:cBhvr>
                                      <p:tavLst>
                                        <p:tav tm="0">
                                          <p:val>
                                            <p:strVal val="#ppt_x"/>
                                          </p:val>
                                        </p:tav>
                                        <p:tav tm="100000">
                                          <p:val>
                                            <p:strVal val="#ppt_x"/>
                                          </p:val>
                                        </p:tav>
                                      </p:tavLst>
                                    </p:anim>
                                    <p:anim calcmode="lin" valueType="num">
                                      <p:cBhvr additive="base">
                                        <p:cTn id="46" dur="500" fill="hold"/>
                                        <p:tgtEl>
                                          <p:spTgt spid="542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54276" grpId="0"/>
      <p:bldP spid="54278" grpId="0"/>
      <p:bldP spid="54279" grpId="0"/>
      <p:bldP spid="54280" grpId="0"/>
      <p:bldP spid="54281" grpId="0"/>
      <p:bldP spid="54282" grpId="0" bldLvl="0" animBg="1"/>
      <p:bldP spid="5428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文本框 55297"/>
          <p:cNvSpPr txBox="1"/>
          <p:nvPr/>
        </p:nvSpPr>
        <p:spPr>
          <a:xfrm>
            <a:off x="684213" y="2286000"/>
            <a:ext cx="7775575" cy="3082925"/>
          </a:xfrm>
          <a:prstGeom prst="rect">
            <a:avLst/>
          </a:prstGeom>
          <a:noFill/>
          <a:ln w="9525">
            <a:noFill/>
          </a:ln>
        </p:spPr>
        <p:txBody>
          <a:bodyPr anchor="t">
            <a:spAutoFit/>
          </a:bodyPr>
          <a:p>
            <a:pPr lvl="0" indent="0">
              <a:spcBef>
                <a:spcPct val="50000"/>
              </a:spcBef>
            </a:pPr>
            <a:r>
              <a:rPr lang="zh-CN" altLang="en-US" sz="2800" b="1">
                <a:solidFill>
                  <a:srgbClr val="FF0000"/>
                </a:solidFill>
                <a:latin typeface="黑体" panose="02010609060101010101" pitchFamily="2" charset="-122"/>
                <a:ea typeface="黑体" panose="02010609060101010101" pitchFamily="2" charset="-122"/>
              </a:rPr>
              <a:t>政治：</a:t>
            </a:r>
            <a:r>
              <a:rPr lang="zh-CN" altLang="en-US" sz="2800" b="1">
                <a:solidFill>
                  <a:schemeClr val="accent2"/>
                </a:solidFill>
                <a:latin typeface="黑体" panose="02010609060101010101" pitchFamily="2" charset="-122"/>
                <a:ea typeface="黑体" panose="02010609060101010101" pitchFamily="2" charset="-122"/>
              </a:rPr>
              <a:t>闭关锁国被打破，有利于中华民族融入世界发展潮流。</a:t>
            </a:r>
            <a:endParaRPr lang="zh-CN" altLang="en-US" sz="2800" b="1">
              <a:solidFill>
                <a:schemeClr val="accent2"/>
              </a:solidFill>
              <a:latin typeface="黑体" panose="02010609060101010101" pitchFamily="2" charset="-122"/>
              <a:ea typeface="黑体" panose="02010609060101010101" pitchFamily="2" charset="-122"/>
            </a:endParaRPr>
          </a:p>
          <a:p>
            <a:pPr lvl="0" indent="0">
              <a:spcBef>
                <a:spcPct val="50000"/>
              </a:spcBef>
            </a:pPr>
            <a:r>
              <a:rPr lang="zh-CN" altLang="en-US" sz="2800" b="1">
                <a:solidFill>
                  <a:srgbClr val="FF0000"/>
                </a:solidFill>
                <a:latin typeface="黑体" panose="02010609060101010101" pitchFamily="2" charset="-122"/>
                <a:ea typeface="黑体" panose="02010609060101010101" pitchFamily="2" charset="-122"/>
              </a:rPr>
              <a:t>经济：</a:t>
            </a:r>
            <a:r>
              <a:rPr lang="zh-CN" altLang="en-US" sz="2800" b="1">
                <a:solidFill>
                  <a:schemeClr val="accent2"/>
                </a:solidFill>
                <a:latin typeface="黑体" panose="02010609060101010101" pitchFamily="2" charset="-122"/>
                <a:ea typeface="黑体" panose="02010609060101010101" pitchFamily="2" charset="-122"/>
              </a:rPr>
              <a:t>自然经济逐步解体，为中国民族资本主义的产生和发展提供了条件。</a:t>
            </a:r>
            <a:endParaRPr lang="zh-CN" altLang="en-US" sz="2800" b="1">
              <a:solidFill>
                <a:schemeClr val="accent2"/>
              </a:solidFill>
              <a:latin typeface="黑体" panose="02010609060101010101" pitchFamily="2" charset="-122"/>
              <a:ea typeface="黑体" panose="02010609060101010101" pitchFamily="2" charset="-122"/>
            </a:endParaRPr>
          </a:p>
          <a:p>
            <a:pPr lvl="0" indent="0">
              <a:spcBef>
                <a:spcPct val="50000"/>
              </a:spcBef>
            </a:pPr>
            <a:r>
              <a:rPr lang="zh-CN" altLang="en-US" sz="2800" b="1">
                <a:solidFill>
                  <a:srgbClr val="FF0000"/>
                </a:solidFill>
                <a:latin typeface="黑体" panose="02010609060101010101" pitchFamily="2" charset="-122"/>
                <a:ea typeface="黑体" panose="02010609060101010101" pitchFamily="2" charset="-122"/>
              </a:rPr>
              <a:t>思想：</a:t>
            </a:r>
            <a:r>
              <a:rPr lang="zh-CN" altLang="en-US" sz="2800" b="1">
                <a:solidFill>
                  <a:schemeClr val="accent2"/>
                </a:solidFill>
                <a:latin typeface="黑体" panose="02010609060101010101" pitchFamily="2" charset="-122"/>
                <a:ea typeface="黑体" panose="02010609060101010101" pitchFamily="2" charset="-122"/>
              </a:rPr>
              <a:t>促使中国人民的觉醒，开始学习西方，寻求救国救民之道。</a:t>
            </a:r>
            <a:endParaRPr lang="zh-CN" altLang="en-US" sz="2800" b="1">
              <a:solidFill>
                <a:schemeClr val="accent2"/>
              </a:solidFill>
              <a:latin typeface="黑体" panose="02010609060101010101" pitchFamily="2" charset="-122"/>
              <a:ea typeface="黑体" panose="02010609060101010101" pitchFamily="2" charset="-122"/>
            </a:endParaRPr>
          </a:p>
        </p:txBody>
      </p:sp>
      <p:sp>
        <p:nvSpPr>
          <p:cNvPr id="55299" name="文本框 55298"/>
          <p:cNvSpPr txBox="1"/>
          <p:nvPr/>
        </p:nvSpPr>
        <p:spPr>
          <a:xfrm>
            <a:off x="762318" y="1477010"/>
            <a:ext cx="6337300" cy="519113"/>
          </a:xfrm>
          <a:prstGeom prst="rect">
            <a:avLst/>
          </a:prstGeom>
          <a:noFill/>
          <a:ln w="9525">
            <a:noFill/>
          </a:ln>
        </p:spPr>
        <p:txBody>
          <a:bodyPr>
            <a:spAutoFit/>
          </a:bodyPr>
          <a:p>
            <a:pPr lvl="0" fontAlgn="base">
              <a:spcBef>
                <a:spcPct val="50000"/>
              </a:spcBef>
            </a:pPr>
            <a:r>
              <a:rPr lang="zh-CN" altLang="en-US" sz="2800" b="1" strike="noStrike" noProof="1">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en-US" altLang="zh-CN" sz="2800" b="1" strike="noStrike" noProof="1">
                <a:effectLst>
                  <a:outerShdw blurRad="38100" dist="38100" dir="2700000">
                    <a:srgbClr val="C0C0C0"/>
                  </a:outerShdw>
                </a:effectLst>
                <a:latin typeface="黑体" panose="02010609060101010101" pitchFamily="2" charset="-122"/>
                <a:ea typeface="黑体" panose="02010609060101010101" pitchFamily="2" charset="-122"/>
                <a:cs typeface="+mn-ea"/>
              </a:rPr>
              <a:t>2</a:t>
            </a:r>
            <a:r>
              <a:rPr lang="zh-CN" altLang="en-US" sz="2800" b="1" strike="noStrike" noProof="1">
                <a:effectLst>
                  <a:outerShdw blurRad="38100" dist="38100" dir="2700000">
                    <a:srgbClr val="C0C0C0"/>
                  </a:outerShdw>
                </a:effectLst>
                <a:latin typeface="黑体" panose="02010609060101010101" pitchFamily="2" charset="-122"/>
                <a:ea typeface="黑体" panose="02010609060101010101" pitchFamily="2" charset="-122"/>
                <a:cs typeface="+mn-ea"/>
              </a:rPr>
              <a:t>）客观上促进中国近代化</a:t>
            </a:r>
            <a:endParaRPr lang="zh-CN" altLang="en-US" sz="2800" b="1" strike="noStrike" noProof="1">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76803" name="文本框 2"/>
          <p:cNvSpPr txBox="1"/>
          <p:nvPr/>
        </p:nvSpPr>
        <p:spPr>
          <a:xfrm>
            <a:off x="34925" y="6350"/>
            <a:ext cx="2214563" cy="612775"/>
          </a:xfrm>
          <a:prstGeom prst="rect">
            <a:avLst/>
          </a:prstGeom>
          <a:solidFill>
            <a:srgbClr val="FFFF00"/>
          </a:solidFill>
          <a:ln w="9525">
            <a:noFill/>
          </a:ln>
        </p:spPr>
        <p:txBody>
          <a:bodyPr wrap="none" anchor="t">
            <a:spAutoFit/>
          </a:bodyPr>
          <a:p>
            <a:pPr lvl="0" indent="0"/>
            <a:r>
              <a:rPr lang="zh-CN" altLang="en-US" sz="3200" b="1" dirty="0">
                <a:solidFill>
                  <a:srgbClr val="0000FF"/>
                </a:solidFill>
                <a:latin typeface="Arial" panose="020B0604020202020204" pitchFamily="34" charset="0"/>
                <a:ea typeface="华文行楷" pitchFamily="2" charset="-122"/>
                <a:sym typeface="宋体" panose="02010600030101010101" pitchFamily="2" charset="-122"/>
              </a:rPr>
              <a:t>总结归纳</a:t>
            </a:r>
            <a:r>
              <a:rPr lang="zh-CN" altLang="en-US" sz="3200" b="1" dirty="0">
                <a:latin typeface="Arial" panose="020B0604020202020204" pitchFamily="34" charset="0"/>
                <a:ea typeface="华文行楷" pitchFamily="2" charset="-122"/>
                <a:sym typeface="宋体" panose="02010600030101010101" pitchFamily="2" charset="-122"/>
              </a:rPr>
              <a:t>：</a:t>
            </a:r>
            <a:endParaRPr lang="zh-CN" altLang="en-US">
              <a:latin typeface="Arial" panose="020B0604020202020204" pitchFamily="34" charset="0"/>
              <a:ea typeface="宋体" panose="02010600030101010101" pitchFamily="2" charset="-122"/>
            </a:endParaRPr>
          </a:p>
        </p:txBody>
      </p:sp>
      <p:sp>
        <p:nvSpPr>
          <p:cNvPr id="54274" name="文本框 54273"/>
          <p:cNvSpPr txBox="1"/>
          <p:nvPr/>
        </p:nvSpPr>
        <p:spPr>
          <a:xfrm>
            <a:off x="2346325" y="87313"/>
            <a:ext cx="1724025" cy="531813"/>
          </a:xfrm>
          <a:prstGeom prst="rect">
            <a:avLst/>
          </a:prstGeom>
          <a:noFill/>
          <a:ln w="9525">
            <a:noFill/>
          </a:ln>
        </p:spPr>
        <p:txBody>
          <a:bodyPr wrap="square" lIns="91428" tIns="45714" rIns="91428" bIns="45714">
            <a:spAutoFit/>
          </a:bodyPr>
          <a:p>
            <a:pPr lvl="0" fontAlgn="base">
              <a:spcBef>
                <a:spcPct val="50000"/>
              </a:spcBef>
            </a:pPr>
            <a:r>
              <a:rPr lang="en-US" altLang="zh-CN" sz="29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3</a:t>
            </a:r>
            <a:r>
              <a:rPr lang="zh-CN" altLang="en-US" sz="29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、影响</a:t>
            </a:r>
            <a:endParaRPr lang="zh-CN" altLang="en-US" sz="29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54281" name="矩形 54280"/>
          <p:cNvSpPr/>
          <p:nvPr/>
        </p:nvSpPr>
        <p:spPr>
          <a:xfrm>
            <a:off x="4070350" y="100013"/>
            <a:ext cx="4989513" cy="520700"/>
          </a:xfrm>
          <a:prstGeom prst="rect">
            <a:avLst/>
          </a:prstGeom>
          <a:noFill/>
          <a:ln w="9525">
            <a:noFill/>
          </a:ln>
        </p:spPr>
        <p:txBody>
          <a:bodyPr wrap="none" lIns="91434" tIns="45717" rIns="91434" bIns="45717" anchor="ctr">
            <a:spAutoFit/>
          </a:bodyPr>
          <a:p>
            <a:pPr lvl="0" indent="0"/>
            <a:r>
              <a:rPr lang="en-US" altLang="zh-CN">
                <a:latin typeface="Arial" panose="020B0604020202020204" pitchFamily="34" charset="0"/>
                <a:ea typeface="宋体" panose="02010600030101010101" pitchFamily="2" charset="-122"/>
              </a:rPr>
              <a:t> </a:t>
            </a:r>
            <a:r>
              <a:rPr lang="zh-CN" altLang="en-US" sz="2800" b="1">
                <a:solidFill>
                  <a:srgbClr val="0000FF"/>
                </a:solidFill>
                <a:latin typeface="黑体" panose="02010609060101010101" pitchFamily="2" charset="-122"/>
                <a:ea typeface="黑体" panose="02010609060101010101" pitchFamily="2" charset="-122"/>
              </a:rPr>
              <a:t>具有双重性：</a:t>
            </a:r>
            <a:r>
              <a:rPr lang="zh-CN" altLang="en-US" sz="2800" b="1">
                <a:solidFill>
                  <a:srgbClr val="990033"/>
                </a:solidFill>
                <a:latin typeface="黑体" panose="02010609060101010101" pitchFamily="2" charset="-122"/>
                <a:ea typeface="黑体" panose="02010609060101010101" pitchFamily="2" charset="-122"/>
              </a:rPr>
              <a:t>破坏性与建设性</a:t>
            </a:r>
            <a:r>
              <a:rPr lang="zh-CN" altLang="en-US" sz="2800">
                <a:solidFill>
                  <a:srgbClr val="0000FF"/>
                </a:solidFill>
                <a:latin typeface="Arial" panose="020B0604020202020204" pitchFamily="34" charset="0"/>
                <a:ea typeface="宋体" panose="02010600030101010101" pitchFamily="2" charset="-122"/>
              </a:rPr>
              <a:t> </a:t>
            </a:r>
            <a:endParaRPr lang="zh-CN" altLang="en-US">
              <a:solidFill>
                <a:srgbClr val="0000FF"/>
              </a:solidFill>
              <a:latin typeface="Arial" panose="020B0604020202020204" pitchFamily="34" charset="0"/>
              <a:ea typeface="宋体" panose="02010600030101010101" pitchFamily="2" charset="-122"/>
            </a:endParaRPr>
          </a:p>
        </p:txBody>
      </p:sp>
      <p:sp>
        <p:nvSpPr>
          <p:cNvPr id="54278" name="文本框 54277"/>
          <p:cNvSpPr txBox="1"/>
          <p:nvPr/>
        </p:nvSpPr>
        <p:spPr>
          <a:xfrm>
            <a:off x="762635" y="780733"/>
            <a:ext cx="5976938" cy="516890"/>
          </a:xfrm>
          <a:prstGeom prst="rect">
            <a:avLst/>
          </a:prstGeom>
          <a:noFill/>
          <a:ln w="9525">
            <a:noFill/>
          </a:ln>
        </p:spPr>
        <p:txBody>
          <a:bodyPr lIns="91434" tIns="45717" rIns="91434" bIns="45717">
            <a:spAutoFit/>
          </a:bodyPr>
          <a:p>
            <a:pPr lvl="0" fontAlgn="base">
              <a:spcBef>
                <a:spcPct val="50000"/>
              </a:spcBef>
            </a:pPr>
            <a:r>
              <a:rPr lang="zh-CN" altLang="en-US" sz="2800" b="1" strike="noStrike" noProof="1">
                <a:solidFill>
                  <a:schemeClr val="tx2"/>
                </a:solidFill>
                <a:effectLst>
                  <a:outerShdw blurRad="38100" dist="38100" dir="2700000">
                    <a:srgbClr val="C0C0C0"/>
                  </a:outerShdw>
                </a:effectLst>
                <a:latin typeface="Arial" panose="020B0604020202020204" pitchFamily="34" charset="0"/>
                <a:ea typeface="黑体" panose="02010609060101010101" pitchFamily="2" charset="-122"/>
                <a:cs typeface="+mn-ea"/>
              </a:rPr>
              <a:t>（</a:t>
            </a:r>
            <a:r>
              <a:rPr lang="en-US" altLang="zh-CN" sz="2800" b="1" strike="noStrike" noProof="1">
                <a:solidFill>
                  <a:schemeClr val="tx2"/>
                </a:solidFill>
                <a:effectLst>
                  <a:outerShdw blurRad="38100" dist="38100" dir="2700000">
                    <a:srgbClr val="C0C0C0"/>
                  </a:outerShdw>
                </a:effectLst>
                <a:latin typeface="Arial" panose="020B0604020202020204" pitchFamily="34" charset="0"/>
                <a:ea typeface="黑体" panose="02010609060101010101" pitchFamily="2" charset="-122"/>
                <a:cs typeface="+mn-ea"/>
              </a:rPr>
              <a:t>1</a:t>
            </a:r>
            <a:r>
              <a:rPr lang="zh-CN" altLang="en-US" sz="2800" b="1" strike="noStrike" noProof="1">
                <a:solidFill>
                  <a:schemeClr val="tx2"/>
                </a:solidFill>
                <a:effectLst>
                  <a:outerShdw blurRad="38100" dist="38100" dir="2700000">
                    <a:srgbClr val="C0C0C0"/>
                  </a:outerShdw>
                </a:effectLst>
                <a:latin typeface="Arial" panose="020B0604020202020204" pitchFamily="34" charset="0"/>
                <a:ea typeface="黑体" panose="02010609060101010101" pitchFamily="2" charset="-122"/>
                <a:cs typeface="+mn-ea"/>
              </a:rPr>
              <a:t>）严重践踏了中国的国家主权</a:t>
            </a:r>
            <a:endParaRPr lang="zh-CN" altLang="en-US" sz="2800" b="1" strike="noStrike" noProof="1">
              <a:solidFill>
                <a:schemeClr val="tx2"/>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298">
                                            <p:txEl>
                                              <p:charRg st="0" end="28"/>
                                            </p:txEl>
                                          </p:spTgt>
                                        </p:tgtEl>
                                        <p:attrNameLst>
                                          <p:attrName>style.visibility</p:attrName>
                                        </p:attrNameLst>
                                      </p:cBhvr>
                                      <p:to>
                                        <p:strVal val="visible"/>
                                      </p:to>
                                    </p:set>
                                    <p:animEffect transition="in" filter="blinds(horizontal)">
                                      <p:cBhvr>
                                        <p:cTn id="7" dur="500"/>
                                        <p:tgtEl>
                                          <p:spTgt spid="55298">
                                            <p:txEl>
                                              <p:charRg st="0" end="2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5298">
                                            <p:txEl>
                                              <p:charRg st="28" end="62"/>
                                            </p:txEl>
                                          </p:spTgt>
                                        </p:tgtEl>
                                        <p:attrNameLst>
                                          <p:attrName>style.visibility</p:attrName>
                                        </p:attrNameLst>
                                      </p:cBhvr>
                                      <p:to>
                                        <p:strVal val="visible"/>
                                      </p:to>
                                    </p:set>
                                    <p:animEffect transition="in" filter="blinds(horizontal)">
                                      <p:cBhvr>
                                        <p:cTn id="12" dur="500"/>
                                        <p:tgtEl>
                                          <p:spTgt spid="55298">
                                            <p:txEl>
                                              <p:charRg st="28" end="6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5298">
                                            <p:txEl>
                                              <p:charRg st="62" end="92"/>
                                            </p:txEl>
                                          </p:spTgt>
                                        </p:tgtEl>
                                        <p:attrNameLst>
                                          <p:attrName>style.visibility</p:attrName>
                                        </p:attrNameLst>
                                      </p:cBhvr>
                                      <p:to>
                                        <p:strVal val="visible"/>
                                      </p:to>
                                    </p:set>
                                    <p:animEffect transition="in" filter="blinds(horizontal)">
                                      <p:cBhvr>
                                        <p:cTn id="17" dur="500"/>
                                        <p:tgtEl>
                                          <p:spTgt spid="55298">
                                            <p:txEl>
                                              <p:charRg st="62" end="9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4281"/>
                                        </p:tgtEl>
                                        <p:attrNameLst>
                                          <p:attrName>style.visibility</p:attrName>
                                        </p:attrNameLst>
                                      </p:cBhvr>
                                      <p:to>
                                        <p:strVal val="visible"/>
                                      </p:to>
                                    </p:set>
                                    <p:animEffect transition="in" filter="blinds(horizontal)">
                                      <p:cBhvr>
                                        <p:cTn id="22" dur="500"/>
                                        <p:tgtEl>
                                          <p:spTgt spid="5428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4278"/>
                                        </p:tgtEl>
                                        <p:attrNameLst>
                                          <p:attrName>style.visibility</p:attrName>
                                        </p:attrNameLst>
                                      </p:cBhvr>
                                      <p:to>
                                        <p:strVal val="visible"/>
                                      </p:to>
                                    </p:set>
                                    <p:animEffect transition="in" filter="checkerboard(across)">
                                      <p:cBhvr>
                                        <p:cTn id="27" dur="5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p:bldP spid="54281" grpId="0"/>
      <p:bldP spid="542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内容占位符 7169"/>
          <p:cNvSpPr>
            <a:spLocks noGrp="1"/>
          </p:cNvSpPr>
          <p:nvPr>
            <p:ph idx="1"/>
          </p:nvPr>
        </p:nvSpPr>
        <p:spPr>
          <a:xfrm>
            <a:off x="0" y="836613"/>
            <a:ext cx="8229600" cy="4525962"/>
          </a:xfrm>
        </p:spPr>
        <p:txBody>
          <a:bodyPr lIns="91428" tIns="45714" rIns="91428" bIns="45714" anchor="t"/>
          <a:p>
            <a:pPr>
              <a:lnSpc>
                <a:spcPct val="110000"/>
              </a:lnSpc>
              <a:buNone/>
            </a:pPr>
            <a:r>
              <a:rPr lang="en-US" altLang="zh-CN" sz="2600" b="1">
                <a:latin typeface="仿宋" panose="02010609060101010101" pitchFamily="1" charset="-122"/>
                <a:ea typeface="仿宋" panose="02010609060101010101" pitchFamily="1" charset="-122"/>
              </a:rPr>
              <a:t>     </a:t>
            </a:r>
            <a:r>
              <a:rPr lang="zh-CN" altLang="en-US" b="1">
                <a:latin typeface="仿宋" panose="02010609060101010101" pitchFamily="1" charset="-122"/>
                <a:ea typeface="仿宋" panose="02010609060101010101" pitchFamily="1" charset="-122"/>
              </a:rPr>
              <a:t>晚清政府（</a:t>
            </a:r>
            <a:r>
              <a:rPr lang="en-US" altLang="zh-CN" b="1">
                <a:latin typeface="仿宋" panose="02010609060101010101" pitchFamily="1" charset="-122"/>
                <a:ea typeface="仿宋" panose="02010609060101010101" pitchFamily="1" charset="-122"/>
              </a:rPr>
              <a:t>1840—1912</a:t>
            </a:r>
            <a:r>
              <a:rPr lang="zh-CN" altLang="en-US" b="1">
                <a:latin typeface="仿宋" panose="02010609060101010101" pitchFamily="1" charset="-122"/>
                <a:ea typeface="仿宋" panose="02010609060101010101" pitchFamily="1" charset="-122"/>
              </a:rPr>
              <a:t>年）</a:t>
            </a:r>
            <a:endParaRPr lang="zh-CN" altLang="en-US" b="1">
              <a:latin typeface="仿宋" panose="02010609060101010101" pitchFamily="1" charset="-122"/>
              <a:ea typeface="仿宋" panose="02010609060101010101" pitchFamily="1" charset="-122"/>
            </a:endParaRPr>
          </a:p>
          <a:p>
            <a:pPr>
              <a:lnSpc>
                <a:spcPct val="110000"/>
              </a:lnSpc>
              <a:buNone/>
            </a:pPr>
            <a:r>
              <a:rPr lang="zh-CN" altLang="en-US" b="1">
                <a:latin typeface="仿宋" panose="02010609060101010101" pitchFamily="1" charset="-122"/>
                <a:ea typeface="仿宋" panose="02010609060101010101" pitchFamily="1" charset="-122"/>
              </a:rPr>
              <a:t>    北洋军阀政府（</a:t>
            </a:r>
            <a:r>
              <a:rPr lang="en-US" altLang="zh-CN" b="1">
                <a:latin typeface="仿宋" panose="02010609060101010101" pitchFamily="1" charset="-122"/>
                <a:ea typeface="仿宋" panose="02010609060101010101" pitchFamily="1" charset="-122"/>
              </a:rPr>
              <a:t>1912—1927</a:t>
            </a:r>
            <a:r>
              <a:rPr lang="zh-CN" altLang="en-US" b="1">
                <a:latin typeface="仿宋" panose="02010609060101010101" pitchFamily="1" charset="-122"/>
                <a:ea typeface="仿宋" panose="02010609060101010101" pitchFamily="1" charset="-122"/>
              </a:rPr>
              <a:t>）</a:t>
            </a:r>
            <a:endParaRPr lang="zh-CN" altLang="en-US" b="1">
              <a:latin typeface="仿宋" panose="02010609060101010101" pitchFamily="1" charset="-122"/>
              <a:ea typeface="仿宋" panose="02010609060101010101" pitchFamily="1" charset="-122"/>
            </a:endParaRPr>
          </a:p>
          <a:p>
            <a:pPr>
              <a:lnSpc>
                <a:spcPct val="110000"/>
              </a:lnSpc>
              <a:buNone/>
            </a:pPr>
            <a:r>
              <a:rPr lang="zh-CN" altLang="en-US" b="1">
                <a:latin typeface="仿宋" panose="02010609060101010101" pitchFamily="1" charset="-122"/>
                <a:ea typeface="仿宋" panose="02010609060101010101" pitchFamily="1" charset="-122"/>
              </a:rPr>
              <a:t>    南京国民政府（</a:t>
            </a:r>
            <a:r>
              <a:rPr lang="en-US" altLang="zh-CN" b="1">
                <a:latin typeface="仿宋" panose="02010609060101010101" pitchFamily="1" charset="-122"/>
                <a:ea typeface="仿宋" panose="02010609060101010101" pitchFamily="1" charset="-122"/>
              </a:rPr>
              <a:t>1927—1949</a:t>
            </a:r>
            <a:r>
              <a:rPr lang="zh-CN" altLang="en-US" b="1">
                <a:latin typeface="仿宋" panose="02010609060101010101" pitchFamily="1" charset="-122"/>
                <a:ea typeface="仿宋" panose="02010609060101010101" pitchFamily="1" charset="-122"/>
              </a:rPr>
              <a:t>）</a:t>
            </a:r>
            <a:endParaRPr lang="zh-CN" altLang="en-US" b="1">
              <a:latin typeface="仿宋" panose="02010609060101010101" pitchFamily="1" charset="-122"/>
              <a:ea typeface="仿宋" panose="02010609060101010101" pitchFamily="1" charset="-122"/>
            </a:endParaRPr>
          </a:p>
          <a:p>
            <a:pPr>
              <a:lnSpc>
                <a:spcPct val="110000"/>
              </a:lnSpc>
              <a:buNone/>
            </a:pPr>
            <a:endParaRPr lang="zh-CN" altLang="en-US" sz="2600" b="1">
              <a:solidFill>
                <a:srgbClr val="FF0000"/>
              </a:solidFill>
              <a:latin typeface="黑体" panose="02010609060101010101" pitchFamily="2" charset="-122"/>
              <a:ea typeface="黑体" panose="02010609060101010101" pitchFamily="2" charset="-122"/>
            </a:endParaRPr>
          </a:p>
        </p:txBody>
      </p:sp>
      <p:sp>
        <p:nvSpPr>
          <p:cNvPr id="7171" name="文本框 7170"/>
          <p:cNvSpPr txBox="1"/>
          <p:nvPr/>
        </p:nvSpPr>
        <p:spPr>
          <a:xfrm>
            <a:off x="395288" y="188913"/>
            <a:ext cx="5040313" cy="579438"/>
          </a:xfrm>
          <a:prstGeom prst="rect">
            <a:avLst/>
          </a:prstGeom>
          <a:noFill/>
          <a:ln w="9525">
            <a:noFill/>
          </a:ln>
        </p:spPr>
        <p:txBody>
          <a:bodyPr lIns="91428" tIns="45714" rIns="91428" bIns="45714">
            <a:spAutoFit/>
          </a:bodyPr>
          <a:p>
            <a:pPr lvl="0" fontAlgn="base">
              <a:spcBef>
                <a:spcPct val="50000"/>
              </a:spcBef>
            </a:pPr>
            <a:r>
              <a:rPr lang="en-US" altLang="zh-CN" sz="3200" b="1" strike="noStrike"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rPr>
              <a:t>5.</a:t>
            </a:r>
            <a:r>
              <a:rPr lang="zh-CN" altLang="en-US" sz="3200" b="1" strike="noStrike"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rPr>
              <a:t>三个政府的统治</a:t>
            </a:r>
            <a:endParaRPr lang="zh-CN" altLang="en-US" sz="3200" b="1" strike="noStrike"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7172" name="文本框 7171"/>
          <p:cNvSpPr txBox="1"/>
          <p:nvPr/>
        </p:nvSpPr>
        <p:spPr>
          <a:xfrm>
            <a:off x="395288" y="2708275"/>
            <a:ext cx="3887788" cy="579438"/>
          </a:xfrm>
          <a:prstGeom prst="rect">
            <a:avLst/>
          </a:prstGeom>
          <a:noFill/>
          <a:ln w="9525">
            <a:noFill/>
          </a:ln>
        </p:spPr>
        <p:txBody>
          <a:bodyPr lIns="91428" tIns="45714" rIns="91428" bIns="45714">
            <a:spAutoFit/>
          </a:bodyPr>
          <a:p>
            <a:pPr lvl="0" fontAlgn="base">
              <a:spcBef>
                <a:spcPct val="50000"/>
              </a:spcBef>
            </a:pPr>
            <a:r>
              <a:rPr lang="en-US" altLang="zh-CN" sz="3200" b="1" strike="noStrike" noProof="1">
                <a:solidFill>
                  <a:srgbClr val="0000FF"/>
                </a:solidFill>
                <a:effectLst>
                  <a:outerShdw blurRad="38100" dist="38100" dir="2700000">
                    <a:srgbClr val="C0C0C0"/>
                  </a:outerShdw>
                </a:effectLst>
                <a:latin typeface="宋体" panose="02010600030101010101" pitchFamily="2" charset="-122"/>
                <a:ea typeface="宋体" panose="02010600030101010101" pitchFamily="2" charset="-122"/>
                <a:cs typeface="+mn-ea"/>
              </a:rPr>
              <a:t>6.</a:t>
            </a:r>
            <a:r>
              <a:rPr lang="zh-CN" altLang="en-US" sz="3200" b="1" strike="noStrike" noProof="1">
                <a:solidFill>
                  <a:srgbClr val="0000FF"/>
                </a:solidFill>
                <a:effectLst>
                  <a:outerShdw blurRad="38100" dist="38100" dir="2700000">
                    <a:srgbClr val="C0C0C0"/>
                  </a:outerShdw>
                </a:effectLst>
                <a:latin typeface="宋体" panose="02010600030101010101" pitchFamily="2" charset="-122"/>
                <a:ea typeface="宋体" panose="02010600030101010101" pitchFamily="2" charset="-122"/>
                <a:cs typeface="+mn-ea"/>
              </a:rPr>
              <a:t>四条线索</a:t>
            </a:r>
            <a:endParaRPr lang="zh-CN" altLang="en-US" sz="3200" b="1" strike="noStrike" noProof="1">
              <a:solidFill>
                <a:srgbClr val="0000FF"/>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7173" name="Rectangle 4"/>
          <p:cNvSpPr/>
          <p:nvPr/>
        </p:nvSpPr>
        <p:spPr>
          <a:xfrm>
            <a:off x="395288" y="3429000"/>
            <a:ext cx="8748713" cy="5434013"/>
          </a:xfrm>
          <a:prstGeom prst="rect">
            <a:avLst/>
          </a:prstGeom>
          <a:noFill/>
          <a:ln w="9525">
            <a:noFill/>
          </a:ln>
        </p:spPr>
        <p:txBody>
          <a:bodyPr lIns="91428" tIns="45714" rIns="91428" bIns="45714"/>
          <a:lstStyle>
            <a:lvl1pPr marL="342900" lvl="0" indent="-342900" algn="l" defTabSz="91440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80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mn-lt"/>
                <a:ea typeface="+mn-ea"/>
                <a:cs typeface="+mn-cs"/>
              </a:defRPr>
            </a:lvl5pPr>
          </a:lstStyle>
          <a:p>
            <a:pPr lvl="0" fontAlgn="base"/>
            <a:r>
              <a:rPr lang="en-US" altLang="zh-CN" sz="2400" b="1" strike="noStrike" noProof="1">
                <a:effectLst>
                  <a:outerShdw blurRad="38100" dist="38100" dir="2700000">
                    <a:srgbClr val="C0C0C0"/>
                  </a:outerShdw>
                </a:effectLst>
                <a:latin typeface="宋体" panose="02010600030101010101" pitchFamily="2" charset="-122"/>
                <a:ea typeface="宋体" panose="02010600030101010101" pitchFamily="2" charset="-122"/>
                <a:cs typeface="+mn-ea"/>
              </a:rPr>
              <a:t>A</a:t>
            </a:r>
            <a:r>
              <a:rPr lang="zh-CN" altLang="en-US" sz="2400" b="1" strike="noStrike" noProof="1">
                <a:effectLst>
                  <a:outerShdw blurRad="38100" dist="38100" dir="2700000">
                    <a:srgbClr val="C0C0C0"/>
                  </a:outerShdw>
                </a:effectLst>
                <a:latin typeface="宋体" panose="02010600030101010101" pitchFamily="2" charset="-122"/>
                <a:ea typeface="宋体" panose="02010600030101010101" pitchFamily="2" charset="-122"/>
                <a:cs typeface="+mn-ea"/>
              </a:rPr>
              <a:t>、外国资本主义侵略中国，使中国逐步沦为半殖民地半封建社会的</a:t>
            </a:r>
            <a:r>
              <a:rPr lang="zh-CN" altLang="en-US" sz="2400" b="1" i="1" strike="noStrike" noProof="1">
                <a:solidFill>
                  <a:srgbClr val="FF0066"/>
                </a:solidFill>
                <a:effectLst>
                  <a:outerShdw blurRad="38100" dist="38100" dir="2700000">
                    <a:srgbClr val="C0C0C0"/>
                  </a:outerShdw>
                </a:effectLst>
                <a:latin typeface="宋体" panose="02010600030101010101" pitchFamily="2" charset="-122"/>
                <a:ea typeface="宋体" panose="02010600030101010101" pitchFamily="2" charset="-122"/>
                <a:cs typeface="+mn-ea"/>
              </a:rPr>
              <a:t>侵华史</a:t>
            </a:r>
            <a:r>
              <a:rPr lang="zh-CN" altLang="en-US" sz="2400" b="1" i="1" strike="noStrike" noProof="1">
                <a:effectLst>
                  <a:outerShdw blurRad="38100" dist="38100" dir="2700000">
                    <a:srgbClr val="C0C0C0"/>
                  </a:outerShdw>
                </a:effectLst>
                <a:latin typeface="宋体" panose="02010600030101010101" pitchFamily="2" charset="-122"/>
                <a:ea typeface="宋体" panose="02010600030101010101" pitchFamily="2" charset="-122"/>
                <a:cs typeface="+mn-ea"/>
              </a:rPr>
              <a:t>（</a:t>
            </a:r>
            <a:r>
              <a:rPr lang="zh-CN" altLang="en-US" sz="2400" b="1" strike="noStrike" noProof="1">
                <a:effectLst>
                  <a:outerShdw blurRad="38100" dist="38100" dir="2700000">
                    <a:srgbClr val="C0C0C0"/>
                  </a:outerShdw>
                </a:effectLst>
                <a:latin typeface="宋体" panose="02010600030101010101" pitchFamily="2" charset="-122"/>
                <a:ea typeface="宋体" panose="02010600030101010101" pitchFamily="2" charset="-122"/>
                <a:cs typeface="+mn-ea"/>
              </a:rPr>
              <a:t>必修</a:t>
            </a:r>
            <a:r>
              <a:rPr lang="en-US" altLang="zh-CN" sz="2400" b="1" strike="noStrike" noProof="1">
                <a:effectLst>
                  <a:outerShdw blurRad="38100" dist="38100" dir="2700000">
                    <a:srgbClr val="C0C0C0"/>
                  </a:outerShdw>
                </a:effectLst>
                <a:latin typeface="宋体" panose="02010600030101010101" pitchFamily="2" charset="-122"/>
                <a:ea typeface="宋体" panose="02010600030101010101" pitchFamily="2" charset="-122"/>
                <a:cs typeface="+mn-ea"/>
              </a:rPr>
              <a:t>Ⅰ</a:t>
            </a:r>
            <a:r>
              <a:rPr lang="zh-CN" altLang="en-US" sz="2400" b="1" strike="noStrike" noProof="1">
                <a:effectLst>
                  <a:outerShdw blurRad="38100" dist="38100" dir="2700000">
                    <a:srgbClr val="C0C0C0"/>
                  </a:outerShdw>
                </a:effectLst>
                <a:latin typeface="宋体" panose="02010600030101010101" pitchFamily="2" charset="-122"/>
                <a:ea typeface="宋体" panose="02010600030101010101" pitchFamily="2" charset="-122"/>
                <a:cs typeface="+mn-ea"/>
              </a:rPr>
              <a:t>）</a:t>
            </a:r>
            <a:endParaRPr lang="zh-CN" altLang="en-US" sz="2400" b="1" strike="noStrike" noProof="1">
              <a:effectLst>
                <a:outerShdw blurRad="38100" dist="38100" dir="2700000">
                  <a:srgbClr val="C0C0C0"/>
                </a:outerShdw>
              </a:effectLst>
              <a:latin typeface="宋体" panose="02010600030101010101" pitchFamily="2" charset="-122"/>
            </a:endParaRPr>
          </a:p>
          <a:p>
            <a:pPr lvl="0" fontAlgn="base"/>
            <a:r>
              <a:rPr lang="en-US" altLang="zh-CN" sz="2400" b="1" strike="noStrike" noProof="1">
                <a:effectLst>
                  <a:outerShdw blurRad="38100" dist="38100" dir="2700000">
                    <a:srgbClr val="C0C0C0"/>
                  </a:outerShdw>
                </a:effectLst>
                <a:latin typeface="宋体" panose="02010600030101010101" pitchFamily="2" charset="-122"/>
                <a:ea typeface="宋体" panose="02010600030101010101" pitchFamily="2" charset="-122"/>
                <a:cs typeface="+mn-ea"/>
              </a:rPr>
              <a:t>B</a:t>
            </a:r>
            <a:r>
              <a:rPr lang="zh-CN" altLang="en-US" sz="2400" b="1" strike="noStrike" noProof="1">
                <a:effectLst>
                  <a:outerShdw blurRad="38100" dist="38100" dir="2700000">
                    <a:srgbClr val="C0C0C0"/>
                  </a:outerShdw>
                </a:effectLst>
                <a:latin typeface="宋体" panose="02010600030101010101" pitchFamily="2" charset="-122"/>
                <a:ea typeface="宋体" panose="02010600030101010101" pitchFamily="2" charset="-122"/>
                <a:cs typeface="+mn-ea"/>
              </a:rPr>
              <a:t>、中国人民为维护主权奋起抗争，反抗侵略、前赴后继、不屈不挠的</a:t>
            </a:r>
            <a:r>
              <a:rPr lang="zh-CN" altLang="en-US" sz="2400" b="1" i="1" strike="noStrike" noProof="1">
                <a:solidFill>
                  <a:srgbClr val="FF0066"/>
                </a:solidFill>
                <a:effectLst>
                  <a:outerShdw blurRad="38100" dist="38100" dir="2700000">
                    <a:srgbClr val="C0C0C0"/>
                  </a:outerShdw>
                </a:effectLst>
                <a:latin typeface="宋体" panose="02010600030101010101" pitchFamily="2" charset="-122"/>
                <a:ea typeface="宋体" panose="02010600030101010101" pitchFamily="2" charset="-122"/>
                <a:cs typeface="+mn-ea"/>
              </a:rPr>
              <a:t>抗争史 </a:t>
            </a:r>
            <a:r>
              <a:rPr lang="zh-CN" altLang="en-US" sz="2400" b="1" strike="noStrike" noProof="1">
                <a:effectLst>
                  <a:outerShdw blurRad="38100" dist="38100" dir="2700000">
                    <a:srgbClr val="C0C0C0"/>
                  </a:outerShdw>
                </a:effectLst>
                <a:latin typeface="宋体" panose="02010600030101010101" pitchFamily="2" charset="-122"/>
                <a:ea typeface="宋体" panose="02010600030101010101" pitchFamily="2" charset="-122"/>
                <a:cs typeface="+mn-ea"/>
              </a:rPr>
              <a:t>（必修</a:t>
            </a:r>
            <a:r>
              <a:rPr lang="en-US" altLang="zh-CN" sz="2400" b="1" strike="noStrike" noProof="1">
                <a:effectLst>
                  <a:outerShdw blurRad="38100" dist="38100" dir="2700000">
                    <a:srgbClr val="C0C0C0"/>
                  </a:outerShdw>
                </a:effectLst>
                <a:latin typeface="宋体" panose="02010600030101010101" pitchFamily="2" charset="-122"/>
                <a:ea typeface="宋体" panose="02010600030101010101" pitchFamily="2" charset="-122"/>
                <a:cs typeface="+mn-ea"/>
              </a:rPr>
              <a:t>Ⅰ</a:t>
            </a:r>
            <a:r>
              <a:rPr lang="zh-CN" altLang="en-US" sz="2400" b="1" strike="noStrike" noProof="1">
                <a:effectLst>
                  <a:outerShdw blurRad="38100" dist="38100" dir="2700000">
                    <a:srgbClr val="C0C0C0"/>
                  </a:outerShdw>
                </a:effectLst>
                <a:latin typeface="宋体" panose="02010600030101010101" pitchFamily="2" charset="-122"/>
                <a:ea typeface="宋体" panose="02010600030101010101" pitchFamily="2" charset="-122"/>
                <a:cs typeface="+mn-ea"/>
              </a:rPr>
              <a:t>）</a:t>
            </a:r>
            <a:endParaRPr lang="zh-CN" altLang="en-US" sz="2400" b="1" strike="noStrike" noProof="1">
              <a:effectLst>
                <a:outerShdw blurRad="38100" dist="38100" dir="2700000">
                  <a:srgbClr val="C0C0C0"/>
                </a:outerShdw>
              </a:effectLst>
              <a:latin typeface="宋体" panose="02010600030101010101" pitchFamily="2" charset="-122"/>
            </a:endParaRPr>
          </a:p>
          <a:p>
            <a:pPr lvl="0" fontAlgn="base"/>
            <a:r>
              <a:rPr lang="en-US" altLang="zh-CN" sz="2400" b="1" strike="noStrike" noProof="1">
                <a:effectLst>
                  <a:outerShdw blurRad="38100" dist="38100" dir="2700000">
                    <a:srgbClr val="C0C0C0"/>
                  </a:outerShdw>
                </a:effectLst>
                <a:latin typeface="宋体" panose="02010600030101010101" pitchFamily="2" charset="-122"/>
                <a:ea typeface="宋体" panose="02010600030101010101" pitchFamily="2" charset="-122"/>
                <a:cs typeface="+mn-ea"/>
              </a:rPr>
              <a:t>C</a:t>
            </a:r>
            <a:r>
              <a:rPr lang="zh-CN" altLang="en-US" sz="2400" b="1" strike="noStrike" noProof="1">
                <a:effectLst>
                  <a:outerShdw blurRad="38100" dist="38100" dir="2700000">
                    <a:srgbClr val="C0C0C0"/>
                  </a:outerShdw>
                </a:effectLst>
                <a:latin typeface="宋体" panose="02010600030101010101" pitchFamily="2" charset="-122"/>
                <a:ea typeface="宋体" panose="02010600030101010101" pitchFamily="2" charset="-122"/>
                <a:cs typeface="+mn-ea"/>
              </a:rPr>
              <a:t>、先进的中国人寻求救国救民之路的</a:t>
            </a:r>
            <a:r>
              <a:rPr lang="zh-CN" altLang="en-US" sz="2400" b="1" i="1" strike="noStrike" noProof="1">
                <a:solidFill>
                  <a:srgbClr val="FF0066"/>
                </a:solidFill>
                <a:effectLst>
                  <a:outerShdw blurRad="38100" dist="38100" dir="2700000">
                    <a:srgbClr val="C0C0C0"/>
                  </a:outerShdw>
                </a:effectLst>
                <a:latin typeface="宋体" panose="02010600030101010101" pitchFamily="2" charset="-122"/>
                <a:ea typeface="宋体" panose="02010600030101010101" pitchFamily="2" charset="-122"/>
                <a:cs typeface="+mn-ea"/>
              </a:rPr>
              <a:t>探索史</a:t>
            </a:r>
            <a:r>
              <a:rPr lang="zh-CN" altLang="en-US" sz="2400" b="1" strike="noStrike" noProof="1">
                <a:effectLst>
                  <a:outerShdw blurRad="38100" dist="38100" dir="2700000">
                    <a:srgbClr val="C0C0C0"/>
                  </a:outerShdw>
                </a:effectLst>
                <a:latin typeface="宋体" panose="02010600030101010101" pitchFamily="2" charset="-122"/>
                <a:ea typeface="宋体" panose="02010600030101010101" pitchFamily="2" charset="-122"/>
                <a:cs typeface="+mn-ea"/>
              </a:rPr>
              <a:t>（必修 </a:t>
            </a:r>
            <a:r>
              <a:rPr lang="en-US" altLang="zh-CN" sz="2400" b="1" strike="noStrike" noProof="1">
                <a:effectLst>
                  <a:outerShdw blurRad="38100" dist="38100" dir="2700000">
                    <a:srgbClr val="C0C0C0"/>
                  </a:outerShdw>
                </a:effectLst>
                <a:latin typeface="宋体" panose="02010600030101010101" pitchFamily="2" charset="-122"/>
                <a:ea typeface="宋体" panose="02010600030101010101" pitchFamily="2" charset="-122"/>
                <a:cs typeface="+mn-ea"/>
              </a:rPr>
              <a:t>Ⅲ</a:t>
            </a:r>
            <a:r>
              <a:rPr lang="zh-CN" altLang="en-US" sz="2400" b="1" strike="noStrike" noProof="1">
                <a:effectLst>
                  <a:outerShdw blurRad="38100" dist="38100" dir="2700000">
                    <a:srgbClr val="C0C0C0"/>
                  </a:outerShdw>
                </a:effectLst>
                <a:latin typeface="宋体" panose="02010600030101010101" pitchFamily="2" charset="-122"/>
                <a:ea typeface="宋体" panose="02010600030101010101" pitchFamily="2" charset="-122"/>
                <a:cs typeface="+mn-ea"/>
              </a:rPr>
              <a:t>）</a:t>
            </a:r>
            <a:endParaRPr lang="zh-CN" altLang="en-US" sz="2400" b="1" strike="noStrike" noProof="1">
              <a:effectLst>
                <a:outerShdw blurRad="38100" dist="38100" dir="2700000">
                  <a:srgbClr val="C0C0C0"/>
                </a:outerShdw>
              </a:effectLst>
              <a:latin typeface="宋体" panose="02010600030101010101" pitchFamily="2" charset="-122"/>
            </a:endParaRPr>
          </a:p>
          <a:p>
            <a:pPr lvl="0" fontAlgn="base"/>
            <a:r>
              <a:rPr lang="en-US" altLang="zh-CN" sz="2400" b="1" strike="noStrike" noProof="1">
                <a:effectLst>
                  <a:outerShdw blurRad="38100" dist="38100" dir="2700000">
                    <a:srgbClr val="C0C0C0"/>
                  </a:outerShdw>
                </a:effectLst>
                <a:latin typeface="宋体" panose="02010600030101010101" pitchFamily="2" charset="-122"/>
                <a:ea typeface="宋体" panose="02010600030101010101" pitchFamily="2" charset="-122"/>
                <a:cs typeface="+mn-ea"/>
              </a:rPr>
              <a:t>D</a:t>
            </a:r>
            <a:r>
              <a:rPr lang="zh-CN" altLang="en-US" sz="2400" b="1" strike="noStrike" noProof="1">
                <a:effectLst>
                  <a:outerShdw blurRad="38100" dist="38100" dir="2700000">
                    <a:srgbClr val="C0C0C0"/>
                  </a:outerShdw>
                </a:effectLst>
                <a:latin typeface="宋体" panose="02010600030101010101" pitchFamily="2" charset="-122"/>
                <a:ea typeface="宋体" panose="02010600030101010101" pitchFamily="2" charset="-122"/>
                <a:cs typeface="+mn-ea"/>
              </a:rPr>
              <a:t>、近代工业、近代科技和民族资本主义的</a:t>
            </a:r>
            <a:r>
              <a:rPr lang="zh-CN" altLang="en-US" sz="2400" b="1" i="1" strike="noStrike" noProof="1">
                <a:solidFill>
                  <a:srgbClr val="FF0066"/>
                </a:solidFill>
                <a:effectLst>
                  <a:outerShdw blurRad="38100" dist="38100" dir="2700000">
                    <a:srgbClr val="C0C0C0"/>
                  </a:outerShdw>
                </a:effectLst>
                <a:latin typeface="宋体" panose="02010600030101010101" pitchFamily="2" charset="-122"/>
                <a:ea typeface="宋体" panose="02010600030101010101" pitchFamily="2" charset="-122"/>
                <a:cs typeface="+mn-ea"/>
              </a:rPr>
              <a:t>发展史</a:t>
            </a:r>
            <a:r>
              <a:rPr lang="zh-CN" altLang="en-US" sz="2400" b="1" strike="noStrike" noProof="1">
                <a:effectLst>
                  <a:outerShdw blurRad="38100" dist="38100" dir="2700000">
                    <a:srgbClr val="C0C0C0"/>
                  </a:outerShdw>
                </a:effectLst>
                <a:latin typeface="宋体" panose="02010600030101010101" pitchFamily="2" charset="-122"/>
                <a:ea typeface="宋体" panose="02010600030101010101" pitchFamily="2" charset="-122"/>
                <a:cs typeface="+mn-ea"/>
              </a:rPr>
              <a:t>（必修</a:t>
            </a:r>
            <a:r>
              <a:rPr lang="en-US" altLang="zh-CN" sz="2400" b="1" strike="noStrike" noProof="1">
                <a:effectLst>
                  <a:outerShdw blurRad="38100" dist="38100" dir="2700000">
                    <a:srgbClr val="C0C0C0"/>
                  </a:outerShdw>
                </a:effectLst>
                <a:latin typeface="宋体" panose="02010600030101010101" pitchFamily="2" charset="-122"/>
                <a:ea typeface="宋体" panose="02010600030101010101" pitchFamily="2" charset="-122"/>
                <a:cs typeface="+mn-ea"/>
              </a:rPr>
              <a:t>Ⅱ</a:t>
            </a:r>
            <a:r>
              <a:rPr lang="zh-CN" altLang="en-US" sz="2400" b="1" strike="noStrike" noProof="1">
                <a:effectLst>
                  <a:outerShdw blurRad="38100" dist="38100" dir="2700000">
                    <a:srgbClr val="C0C0C0"/>
                  </a:outerShdw>
                </a:effectLst>
                <a:latin typeface="宋体" panose="02010600030101010101" pitchFamily="2" charset="-122"/>
                <a:ea typeface="宋体" panose="02010600030101010101" pitchFamily="2" charset="-122"/>
                <a:cs typeface="+mn-ea"/>
              </a:rPr>
              <a:t>资本主义的曲折发展、物质生活的变迁）</a:t>
            </a:r>
            <a:endParaRPr lang="zh-CN" altLang="en-US" sz="2400" b="1" strike="noStrike" noProof="1">
              <a:effectLst>
                <a:outerShdw blurRad="38100" dist="38100" dir="2700000">
                  <a:srgbClr val="C0C0C0"/>
                </a:outerShdw>
              </a:effectLst>
              <a:latin typeface="宋体" panose="02010600030101010101" pitchFamily="2" charset="-122"/>
            </a:endParaRPr>
          </a:p>
        </p:txBody>
      </p:sp>
      <p:sp>
        <p:nvSpPr>
          <p:cNvPr id="7174" name="文本框 7173"/>
          <p:cNvSpPr txBox="1"/>
          <p:nvPr/>
        </p:nvSpPr>
        <p:spPr>
          <a:xfrm>
            <a:off x="-104775" y="3557588"/>
            <a:ext cx="860425" cy="752475"/>
          </a:xfrm>
          <a:prstGeom prst="rect">
            <a:avLst/>
          </a:prstGeom>
          <a:noFill/>
          <a:ln w="38100" cap="flat" cmpd="sng">
            <a:solidFill>
              <a:srgbClr val="00B0F0"/>
            </a:solidFill>
            <a:prstDash val="solid"/>
            <a:round/>
            <a:headEnd type="none" w="med" len="med"/>
            <a:tailEnd type="none" w="med" len="med"/>
          </a:ln>
        </p:spPr>
        <p:txBody>
          <a:bodyPr wrap="square" lIns="91428" tIns="45714" rIns="91428" bIns="45714" anchor="t">
            <a:spAutoFit/>
          </a:bodyPr>
          <a:p>
            <a:pPr lvl="0" indent="0">
              <a:lnSpc>
                <a:spcPts val="2575"/>
              </a:lnSpc>
              <a:spcBef>
                <a:spcPct val="0"/>
              </a:spcBef>
            </a:pPr>
            <a:r>
              <a:rPr lang="zh-CN" altLang="en-US" sz="2400" b="1">
                <a:solidFill>
                  <a:srgbClr val="990033"/>
                </a:solidFill>
                <a:latin typeface="Arial" panose="020B0604020202020204" pitchFamily="34" charset="0"/>
                <a:ea typeface="宋体" panose="02010600030101010101" pitchFamily="2" charset="-122"/>
              </a:rPr>
              <a:t>列强</a:t>
            </a:r>
            <a:endParaRPr lang="zh-CN" altLang="en-US" sz="2400" b="1">
              <a:solidFill>
                <a:srgbClr val="990033"/>
              </a:solidFill>
              <a:latin typeface="Arial" panose="020B0604020202020204" pitchFamily="34" charset="0"/>
              <a:ea typeface="宋体" panose="02010600030101010101" pitchFamily="2" charset="-122"/>
            </a:endParaRPr>
          </a:p>
          <a:p>
            <a:pPr lvl="0" indent="0">
              <a:lnSpc>
                <a:spcPts val="2575"/>
              </a:lnSpc>
              <a:spcBef>
                <a:spcPct val="0"/>
              </a:spcBef>
            </a:pPr>
            <a:r>
              <a:rPr lang="zh-CN" altLang="en-US" sz="2400" b="1">
                <a:solidFill>
                  <a:srgbClr val="990033"/>
                </a:solidFill>
                <a:latin typeface="Arial" panose="020B0604020202020204" pitchFamily="34" charset="0"/>
                <a:ea typeface="宋体" panose="02010600030101010101" pitchFamily="2" charset="-122"/>
              </a:rPr>
              <a:t>侵华</a:t>
            </a:r>
            <a:endParaRPr lang="zh-CN" altLang="en-US">
              <a:solidFill>
                <a:srgbClr val="990033"/>
              </a:solidFill>
              <a:latin typeface="Arial" panose="020B0604020202020204" pitchFamily="34" charset="0"/>
              <a:ea typeface="宋体" panose="02010600030101010101" pitchFamily="2" charset="-122"/>
            </a:endParaRPr>
          </a:p>
        </p:txBody>
      </p:sp>
      <p:sp>
        <p:nvSpPr>
          <p:cNvPr id="7175" name="AutoShape 6"/>
          <p:cNvSpPr/>
          <p:nvPr/>
        </p:nvSpPr>
        <p:spPr>
          <a:xfrm flipH="1">
            <a:off x="611188" y="4437063"/>
            <a:ext cx="144462" cy="1368425"/>
          </a:xfrm>
          <a:prstGeom prst="rightBrace">
            <a:avLst>
              <a:gd name="adj1" fmla="val 78894"/>
              <a:gd name="adj2" fmla="val 50000"/>
            </a:avLst>
          </a:prstGeom>
          <a:noFill/>
          <a:ln w="25400" cap="flat" cmpd="sng">
            <a:solidFill>
              <a:srgbClr val="FF0000"/>
            </a:solidFill>
            <a:prstDash val="solid"/>
            <a:round/>
            <a:headEnd type="none" w="med" len="med"/>
            <a:tailEnd type="none" w="med" len="med"/>
          </a:ln>
        </p:spPr>
        <p:txBody>
          <a:bodyPr lIns="91428" tIns="45714" rIns="91428" bIns="45714" anchor="t"/>
          <a:p>
            <a:pPr lvl="0" indent="0" algn="ctr"/>
            <a:endParaRPr lang="zh-CN" altLang="en-US" sz="4000">
              <a:solidFill>
                <a:srgbClr val="FF0000"/>
              </a:solidFill>
              <a:latin typeface="Arial" panose="020B0604020202020204" pitchFamily="34" charset="0"/>
              <a:ea typeface="宋体" panose="02010600030101010101" pitchFamily="2" charset="-122"/>
            </a:endParaRPr>
          </a:p>
        </p:txBody>
      </p:sp>
      <p:sp>
        <p:nvSpPr>
          <p:cNvPr id="7176" name="Text Box 7"/>
          <p:cNvSpPr txBox="1"/>
          <p:nvPr/>
        </p:nvSpPr>
        <p:spPr>
          <a:xfrm>
            <a:off x="0" y="4310063"/>
            <a:ext cx="549275" cy="2808287"/>
          </a:xfrm>
          <a:prstGeom prst="rect">
            <a:avLst/>
          </a:prstGeom>
          <a:noFill/>
          <a:ln w="57150" cap="flat" cmpd="sng">
            <a:solidFill>
              <a:srgbClr val="00B0F0"/>
            </a:solidFill>
            <a:prstDash val="solid"/>
            <a:round/>
            <a:headEnd type="none" w="med" len="med"/>
            <a:tailEnd type="none" w="med" len="med"/>
          </a:ln>
        </p:spPr>
        <p:txBody>
          <a:bodyPr vert="eaVert" lIns="91428" tIns="45714" rIns="91428" bIns="45714" anchor="t">
            <a:spAutoFit/>
          </a:bodyPr>
          <a:p>
            <a:pPr lvl="0" indent="0" algn="ctr">
              <a:spcBef>
                <a:spcPct val="50000"/>
              </a:spcBef>
            </a:pPr>
            <a:r>
              <a:rPr lang="zh-CN" altLang="en-US" sz="2400" b="1">
                <a:solidFill>
                  <a:srgbClr val="990033"/>
                </a:solidFill>
                <a:latin typeface="Times New Roman" panose="02020603050405020304" pitchFamily="2" charset="0"/>
                <a:ea typeface="方正大黑简体" pitchFamily="2" charset="-122"/>
              </a:rPr>
              <a:t>中国人的反应</a:t>
            </a:r>
            <a:endParaRPr lang="zh-CN" altLang="en-US" sz="2400" b="1">
              <a:solidFill>
                <a:srgbClr val="990033"/>
              </a:solidFill>
              <a:latin typeface="Times New Roman" panose="02020603050405020304" pitchFamily="2" charset="0"/>
              <a:ea typeface="方正大黑简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170">
                                            <p:txEl>
                                              <p:charRg st="0" end="22"/>
                                            </p:txEl>
                                          </p:spTgt>
                                        </p:tgtEl>
                                        <p:attrNameLst>
                                          <p:attrName>style.visibility</p:attrName>
                                        </p:attrNameLst>
                                      </p:cBhvr>
                                      <p:to>
                                        <p:strVal val="visible"/>
                                      </p:to>
                                    </p:set>
                                    <p:animEffect transition="in" filter="slide(fromBottom)">
                                      <p:cBhvr>
                                        <p:cTn id="7" dur="500"/>
                                        <p:tgtEl>
                                          <p:spTgt spid="7170">
                                            <p:txEl>
                                              <p:charRg st="0" end="22"/>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7170">
                                            <p:txEl>
                                              <p:charRg st="22" end="44"/>
                                            </p:txEl>
                                          </p:spTgt>
                                        </p:tgtEl>
                                        <p:attrNameLst>
                                          <p:attrName>style.visibility</p:attrName>
                                        </p:attrNameLst>
                                      </p:cBhvr>
                                      <p:to>
                                        <p:strVal val="visible"/>
                                      </p:to>
                                    </p:set>
                                    <p:animEffect transition="in" filter="slide(fromBottom)">
                                      <p:cBhvr>
                                        <p:cTn id="10" dur="500"/>
                                        <p:tgtEl>
                                          <p:spTgt spid="7170">
                                            <p:txEl>
                                              <p:charRg st="22" end="44"/>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7170">
                                            <p:txEl>
                                              <p:charRg st="44" end="66"/>
                                            </p:txEl>
                                          </p:spTgt>
                                        </p:tgtEl>
                                        <p:attrNameLst>
                                          <p:attrName>style.visibility</p:attrName>
                                        </p:attrNameLst>
                                      </p:cBhvr>
                                      <p:to>
                                        <p:strVal val="visible"/>
                                      </p:to>
                                    </p:set>
                                    <p:animEffect transition="in" filter="slide(fromBottom)">
                                      <p:cBhvr>
                                        <p:cTn id="13" dur="500"/>
                                        <p:tgtEl>
                                          <p:spTgt spid="7170">
                                            <p:txEl>
                                              <p:charRg st="44" end="6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173">
                                            <p:txEl>
                                              <p:charRg st="0" end="39"/>
                                            </p:txEl>
                                          </p:spTgt>
                                        </p:tgtEl>
                                        <p:attrNameLst>
                                          <p:attrName>style.visibility</p:attrName>
                                        </p:attrNameLst>
                                      </p:cBhvr>
                                      <p:to>
                                        <p:strVal val="visible"/>
                                      </p:to>
                                    </p:set>
                                    <p:animEffect transition="in" filter="wipe(left)">
                                      <p:cBhvr>
                                        <p:cTn id="18" dur="500"/>
                                        <p:tgtEl>
                                          <p:spTgt spid="7173">
                                            <p:txEl>
                                              <p:charRg st="0" end="3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173">
                                            <p:txEl>
                                              <p:charRg st="39" end="80"/>
                                            </p:txEl>
                                          </p:spTgt>
                                        </p:tgtEl>
                                        <p:attrNameLst>
                                          <p:attrName>style.visibility</p:attrName>
                                        </p:attrNameLst>
                                      </p:cBhvr>
                                      <p:to>
                                        <p:strVal val="visible"/>
                                      </p:to>
                                    </p:set>
                                    <p:animEffect transition="in" filter="wipe(left)">
                                      <p:cBhvr>
                                        <p:cTn id="23" dur="500"/>
                                        <p:tgtEl>
                                          <p:spTgt spid="7173">
                                            <p:txEl>
                                              <p:charRg st="39" end="8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173">
                                            <p:txEl>
                                              <p:charRg st="80" end="107"/>
                                            </p:txEl>
                                          </p:spTgt>
                                        </p:tgtEl>
                                        <p:attrNameLst>
                                          <p:attrName>style.visibility</p:attrName>
                                        </p:attrNameLst>
                                      </p:cBhvr>
                                      <p:to>
                                        <p:strVal val="visible"/>
                                      </p:to>
                                    </p:set>
                                    <p:animEffect transition="in" filter="wipe(left)">
                                      <p:cBhvr>
                                        <p:cTn id="28" dur="500"/>
                                        <p:tgtEl>
                                          <p:spTgt spid="7173">
                                            <p:txEl>
                                              <p:charRg st="80" end="10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173">
                                            <p:txEl>
                                              <p:charRg st="107" end="152"/>
                                            </p:txEl>
                                          </p:spTgt>
                                        </p:tgtEl>
                                        <p:attrNameLst>
                                          <p:attrName>style.visibility</p:attrName>
                                        </p:attrNameLst>
                                      </p:cBhvr>
                                      <p:to>
                                        <p:strVal val="visible"/>
                                      </p:to>
                                    </p:set>
                                    <p:animEffect transition="in" filter="wipe(left)">
                                      <p:cBhvr>
                                        <p:cTn id="33" dur="500"/>
                                        <p:tgtEl>
                                          <p:spTgt spid="7173">
                                            <p:txEl>
                                              <p:charRg st="107" end="15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4" presetClass="entr" presetSubtype="0" accel="100000" fill="hold" grpId="0" nodeType="clickEffect">
                                  <p:stCondLst>
                                    <p:cond delay="0"/>
                                  </p:stCondLst>
                                  <p:childTnLst>
                                    <p:set>
                                      <p:cBhvr>
                                        <p:cTn id="37" dur="1" fill="hold">
                                          <p:stCondLst>
                                            <p:cond delay="0"/>
                                          </p:stCondLst>
                                        </p:cTn>
                                        <p:tgtEl>
                                          <p:spTgt spid="7174"/>
                                        </p:tgtEl>
                                        <p:attrNameLst>
                                          <p:attrName>style.visibility</p:attrName>
                                        </p:attrNameLst>
                                      </p:cBhvr>
                                      <p:to>
                                        <p:strVal val="visible"/>
                                      </p:to>
                                    </p:set>
                                    <p:anim calcmode="lin" valueType="num">
                                      <p:cBhvr>
                                        <p:cTn id="38" dur="500" fill="hold"/>
                                        <p:tgtEl>
                                          <p:spTgt spid="7174"/>
                                        </p:tgtEl>
                                        <p:attrNameLst>
                                          <p:attrName>ppt_w</p:attrName>
                                        </p:attrNameLst>
                                      </p:cBhvr>
                                      <p:tavLst>
                                        <p:tav tm="0">
                                          <p:val>
                                            <p:strVal val="#ppt_w*0.05"/>
                                          </p:val>
                                        </p:tav>
                                        <p:tav tm="100000">
                                          <p:val>
                                            <p:strVal val="#ppt_w"/>
                                          </p:val>
                                        </p:tav>
                                      </p:tavLst>
                                    </p:anim>
                                    <p:anim calcmode="lin" valueType="num">
                                      <p:cBhvr>
                                        <p:cTn id="39" dur="500" fill="hold"/>
                                        <p:tgtEl>
                                          <p:spTgt spid="7174"/>
                                        </p:tgtEl>
                                        <p:attrNameLst>
                                          <p:attrName>ppt_h</p:attrName>
                                        </p:attrNameLst>
                                      </p:cBhvr>
                                      <p:tavLst>
                                        <p:tav tm="0">
                                          <p:val>
                                            <p:strVal val="#ppt_h"/>
                                          </p:val>
                                        </p:tav>
                                        <p:tav tm="100000">
                                          <p:val>
                                            <p:strVal val="#ppt_h"/>
                                          </p:val>
                                        </p:tav>
                                      </p:tavLst>
                                    </p:anim>
                                    <p:anim calcmode="lin" valueType="num">
                                      <p:cBhvr>
                                        <p:cTn id="40" dur="500" fill="hold"/>
                                        <p:tgtEl>
                                          <p:spTgt spid="7174"/>
                                        </p:tgtEl>
                                        <p:attrNameLst>
                                          <p:attrName>ppt_x</p:attrName>
                                        </p:attrNameLst>
                                      </p:cBhvr>
                                      <p:tavLst>
                                        <p:tav tm="0">
                                          <p:val>
                                            <p:strVal val="#ppt_x-.2"/>
                                          </p:val>
                                        </p:tav>
                                        <p:tav tm="100000">
                                          <p:val>
                                            <p:strVal val="#ppt_x"/>
                                          </p:val>
                                        </p:tav>
                                      </p:tavLst>
                                    </p:anim>
                                    <p:anim calcmode="lin" valueType="num">
                                      <p:cBhvr>
                                        <p:cTn id="41" dur="500" fill="hold"/>
                                        <p:tgtEl>
                                          <p:spTgt spid="7174"/>
                                        </p:tgtEl>
                                        <p:attrNameLst>
                                          <p:attrName>ppt_y</p:attrName>
                                        </p:attrNameLst>
                                      </p:cBhvr>
                                      <p:tavLst>
                                        <p:tav tm="0">
                                          <p:val>
                                            <p:strVal val="#ppt_y"/>
                                          </p:val>
                                        </p:tav>
                                        <p:tav tm="100000">
                                          <p:val>
                                            <p:strVal val="#ppt_y"/>
                                          </p:val>
                                        </p:tav>
                                      </p:tavLst>
                                    </p:anim>
                                    <p:animEffect transition="in" filter="fade">
                                      <p:cBhvr>
                                        <p:cTn id="42" dur="500"/>
                                        <p:tgtEl>
                                          <p:spTgt spid="7174"/>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7175"/>
                                        </p:tgtEl>
                                        <p:attrNameLst>
                                          <p:attrName>style.visibility</p:attrName>
                                        </p:attrNameLst>
                                      </p:cBhvr>
                                      <p:to>
                                        <p:strVal val="visible"/>
                                      </p:to>
                                    </p:set>
                                    <p:animEffect transition="in" filter="checkerboard(across)">
                                      <p:cBhvr>
                                        <p:cTn id="47" dur="500"/>
                                        <p:tgtEl>
                                          <p:spTgt spid="7175"/>
                                        </p:tgtEl>
                                      </p:cBhvr>
                                    </p:animEffect>
                                  </p:childTnLst>
                                </p:cTn>
                              </p:par>
                            </p:childTnLst>
                          </p:cTn>
                        </p:par>
                        <p:par>
                          <p:cTn id="48" fill="hold">
                            <p:stCondLst>
                              <p:cond delay="500"/>
                            </p:stCondLst>
                            <p:childTnLst>
                              <p:par>
                                <p:cTn id="49" presetID="2" presetClass="entr" presetSubtype="4" fill="hold" grpId="0" nodeType="afterEffect">
                                  <p:stCondLst>
                                    <p:cond delay="0"/>
                                  </p:stCondLst>
                                  <p:childTnLst>
                                    <p:set>
                                      <p:cBhvr>
                                        <p:cTn id="50" dur="1" fill="hold">
                                          <p:stCondLst>
                                            <p:cond delay="0"/>
                                          </p:stCondLst>
                                        </p:cTn>
                                        <p:tgtEl>
                                          <p:spTgt spid="7176"/>
                                        </p:tgtEl>
                                        <p:attrNameLst>
                                          <p:attrName>style.visibility</p:attrName>
                                        </p:attrNameLst>
                                      </p:cBhvr>
                                      <p:to>
                                        <p:strVal val="visible"/>
                                      </p:to>
                                    </p:set>
                                    <p:anim calcmode="lin" valueType="num">
                                      <p:cBhvr additive="base">
                                        <p:cTn id="51" dur="500" fill="hold"/>
                                        <p:tgtEl>
                                          <p:spTgt spid="7176"/>
                                        </p:tgtEl>
                                        <p:attrNameLst>
                                          <p:attrName>ppt_x</p:attrName>
                                        </p:attrNameLst>
                                      </p:cBhvr>
                                      <p:tavLst>
                                        <p:tav tm="0">
                                          <p:val>
                                            <p:strVal val="#ppt_x"/>
                                          </p:val>
                                        </p:tav>
                                        <p:tav tm="100000">
                                          <p:val>
                                            <p:strVal val="#ppt_x"/>
                                          </p:val>
                                        </p:tav>
                                      </p:tavLst>
                                    </p:anim>
                                    <p:anim calcmode="lin" valueType="num">
                                      <p:cBhvr additive="base">
                                        <p:cTn id="52" dur="500" fill="hold"/>
                                        <p:tgtEl>
                                          <p:spTgt spid="71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uiExpand="1" build="p"/>
      <p:bldP spid="7174" grpId="0" bldLvl="0" animBg="1"/>
      <p:bldP spid="7175" grpId="0" animBg="1"/>
      <p:bldP spid="7176"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内容占位符 1"/>
          <p:cNvSpPr>
            <a:spLocks noGrp="1"/>
          </p:cNvSpPr>
          <p:nvPr>
            <p:ph idx="1"/>
          </p:nvPr>
        </p:nvSpPr>
        <p:spPr>
          <a:xfrm>
            <a:off x="161925" y="908050"/>
            <a:ext cx="8728075" cy="2963863"/>
          </a:xfrm>
        </p:spPr>
        <p:txBody>
          <a:bodyPr wrap="square" lIns="91428" tIns="45714" rIns="91428" bIns="45714" anchor="t"/>
          <a:p>
            <a:pPr marL="0" indent="0">
              <a:buNone/>
            </a:pPr>
            <a:r>
              <a:rPr lang="en-US" altLang="zh-CN" sz="2400" b="1" dirty="0">
                <a:latin typeface="黑体" panose="02010609060101010101" pitchFamily="2" charset="-122"/>
                <a:ea typeface="黑体" panose="02010609060101010101" pitchFamily="2" charset="-122"/>
              </a:rPr>
              <a:t>1</a:t>
            </a:r>
            <a:r>
              <a:rPr lang="zh-CN" altLang="en-US" sz="2400" b="1" dirty="0">
                <a:latin typeface="黑体" panose="02010609060101010101" pitchFamily="2" charset="-122"/>
                <a:ea typeface="黑体" panose="02010609060101010101" pitchFamily="2" charset="-122"/>
              </a:rPr>
              <a:t>、有人这样评价近代史上的列强侵华：</a:t>
            </a:r>
            <a:r>
              <a:rPr lang="en-US" altLang="x-none"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一半是残忍的破坏和掠夺，一半却是客观上的建设和推动。</a:t>
            </a:r>
            <a:r>
              <a:rPr lang="en-US" altLang="x-none"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最能体现这一特点的一项是</a:t>
            </a:r>
            <a:endParaRPr lang="zh-CN" altLang="en-US" sz="2400" b="1" dirty="0">
              <a:latin typeface="黑体" panose="02010609060101010101" pitchFamily="2" charset="-122"/>
              <a:ea typeface="黑体" panose="02010609060101010101" pitchFamily="2" charset="-122"/>
            </a:endParaRPr>
          </a:p>
          <a:p>
            <a:pPr marL="0" indent="0"/>
            <a:r>
              <a:rPr lang="zh-CN" altLang="en-US" sz="2400" b="1" dirty="0">
                <a:solidFill>
                  <a:schemeClr val="accent2"/>
                </a:solidFill>
                <a:latin typeface="黑体" panose="02010609060101010101" pitchFamily="2" charset="-122"/>
                <a:ea typeface="黑体" panose="02010609060101010101" pitchFamily="2" charset="-122"/>
              </a:rPr>
              <a:t>A．割占中国大片领土</a:t>
            </a:r>
            <a:r>
              <a:rPr lang="en-US" altLang="x-none" sz="2400" b="1" dirty="0">
                <a:solidFill>
                  <a:schemeClr val="accent2"/>
                </a:solidFill>
                <a:latin typeface="黑体" panose="02010609060101010101" pitchFamily="2" charset="-122"/>
                <a:ea typeface="黑体" panose="02010609060101010101" pitchFamily="2" charset="-122"/>
              </a:rPr>
              <a:t>  </a:t>
            </a:r>
            <a:endParaRPr lang="en-US" altLang="x-none" sz="2400" b="1" dirty="0">
              <a:solidFill>
                <a:schemeClr val="accent2"/>
              </a:solidFill>
              <a:latin typeface="黑体" panose="02010609060101010101" pitchFamily="2" charset="-122"/>
              <a:ea typeface="黑体" panose="02010609060101010101" pitchFamily="2" charset="-122"/>
            </a:endParaRPr>
          </a:p>
          <a:p>
            <a:pPr marL="0" indent="0"/>
            <a:r>
              <a:rPr lang="zh-CN" altLang="en-US" sz="2400" b="1" dirty="0">
                <a:solidFill>
                  <a:schemeClr val="accent2"/>
                </a:solidFill>
                <a:latin typeface="黑体" panose="02010609060101010101" pitchFamily="2" charset="-122"/>
                <a:ea typeface="黑体" panose="02010609060101010101" pitchFamily="2" charset="-122"/>
              </a:rPr>
              <a:t>B．从中国掠走大量贵金属</a:t>
            </a:r>
            <a:endParaRPr lang="zh-CN" altLang="en-US" sz="2400" b="1" dirty="0">
              <a:solidFill>
                <a:schemeClr val="accent2"/>
              </a:solidFill>
              <a:latin typeface="黑体" panose="02010609060101010101" pitchFamily="2" charset="-122"/>
              <a:ea typeface="黑体" panose="02010609060101010101" pitchFamily="2" charset="-122"/>
            </a:endParaRPr>
          </a:p>
          <a:p>
            <a:pPr marL="0" indent="0"/>
            <a:r>
              <a:rPr lang="zh-CN" altLang="en-US" sz="2400" b="1" dirty="0">
                <a:solidFill>
                  <a:schemeClr val="accent2"/>
                </a:solidFill>
                <a:latin typeface="黑体" panose="02010609060101010101" pitchFamily="2" charset="-122"/>
                <a:ea typeface="黑体" panose="02010609060101010101" pitchFamily="2" charset="-122"/>
              </a:rPr>
              <a:t>C．进行惨无人道的大屠杀</a:t>
            </a:r>
            <a:r>
              <a:rPr lang="en-US" altLang="x-none" sz="2400" b="1" dirty="0">
                <a:solidFill>
                  <a:schemeClr val="accent2"/>
                </a:solidFill>
                <a:latin typeface="黑体" panose="02010609060101010101" pitchFamily="2" charset="-122"/>
                <a:ea typeface="黑体" panose="02010609060101010101" pitchFamily="2" charset="-122"/>
              </a:rPr>
              <a:t>  </a:t>
            </a:r>
            <a:endParaRPr lang="en-US" altLang="x-none" sz="2400" b="1" dirty="0">
              <a:solidFill>
                <a:schemeClr val="accent2"/>
              </a:solidFill>
              <a:latin typeface="黑体" panose="02010609060101010101" pitchFamily="2" charset="-122"/>
              <a:ea typeface="黑体" panose="02010609060101010101" pitchFamily="2" charset="-122"/>
            </a:endParaRPr>
          </a:p>
          <a:p>
            <a:pPr marL="0" indent="0"/>
            <a:r>
              <a:rPr lang="zh-CN" altLang="en-US" sz="2400" b="1" dirty="0">
                <a:solidFill>
                  <a:schemeClr val="accent2"/>
                </a:solidFill>
                <a:latin typeface="黑体" panose="02010609060101010101" pitchFamily="2" charset="-122"/>
                <a:ea typeface="黑体" panose="02010609060101010101" pitchFamily="2" charset="-122"/>
              </a:rPr>
              <a:t>D．在通商口岸投资设厂</a:t>
            </a:r>
            <a:endParaRPr lang="zh-CN" altLang="en-US" sz="2400" b="1" dirty="0">
              <a:solidFill>
                <a:schemeClr val="accent2"/>
              </a:solidFill>
              <a:latin typeface="黑体" panose="02010609060101010101" pitchFamily="2" charset="-122"/>
              <a:ea typeface="黑体" panose="02010609060101010101" pitchFamily="2" charset="-122"/>
            </a:endParaRPr>
          </a:p>
        </p:txBody>
      </p:sp>
      <p:sp>
        <p:nvSpPr>
          <p:cNvPr id="56324" name="文本框 56323"/>
          <p:cNvSpPr txBox="1"/>
          <p:nvPr/>
        </p:nvSpPr>
        <p:spPr>
          <a:xfrm>
            <a:off x="8026400" y="1636713"/>
            <a:ext cx="720725" cy="1014412"/>
          </a:xfrm>
          <a:prstGeom prst="rect">
            <a:avLst/>
          </a:prstGeom>
          <a:noFill/>
          <a:ln w="9525" cap="flat" cmpd="sng">
            <a:solidFill>
              <a:srgbClr val="0000FF"/>
            </a:solidFill>
            <a:prstDash val="solid"/>
            <a:miter/>
            <a:headEnd type="none" w="med" len="med"/>
            <a:tailEnd type="none" w="med" len="med"/>
          </a:ln>
        </p:spPr>
        <p:txBody>
          <a:bodyPr wrap="square" anchor="t">
            <a:spAutoFit/>
          </a:bodyPr>
          <a:p>
            <a:pPr lvl="0" indent="0">
              <a:spcBef>
                <a:spcPct val="50000"/>
              </a:spcBef>
            </a:pPr>
            <a:r>
              <a:rPr lang="en-US" altLang="zh-CN" sz="6000" b="1">
                <a:solidFill>
                  <a:srgbClr val="FF0000"/>
                </a:solidFill>
                <a:latin typeface="Arial" panose="020B0604020202020204" pitchFamily="34" charset="0"/>
                <a:ea typeface="宋体" panose="02010600030101010101" pitchFamily="2" charset="-122"/>
              </a:rPr>
              <a:t>D</a:t>
            </a:r>
            <a:endParaRPr lang="en-US" altLang="zh-CN" sz="6000" b="1">
              <a:solidFill>
                <a:srgbClr val="FF0000"/>
              </a:solidFill>
              <a:latin typeface="Arial" panose="020B0604020202020204" pitchFamily="34" charset="0"/>
              <a:ea typeface="宋体" panose="02010600030101010101" pitchFamily="2" charset="-122"/>
            </a:endParaRPr>
          </a:p>
        </p:txBody>
      </p:sp>
      <p:sp>
        <p:nvSpPr>
          <p:cNvPr id="22531" name="矩形 22530"/>
          <p:cNvSpPr/>
          <p:nvPr/>
        </p:nvSpPr>
        <p:spPr>
          <a:xfrm>
            <a:off x="61913" y="182563"/>
            <a:ext cx="2017713" cy="639763"/>
          </a:xfrm>
          <a:prstGeom prst="rect">
            <a:avLst/>
          </a:prstGeom>
          <a:solidFill>
            <a:srgbClr val="FFFF00"/>
          </a:solidFill>
          <a:ln w="9525">
            <a:noFill/>
          </a:ln>
        </p:spPr>
        <p:txBody>
          <a:bodyPr wrap="none" lIns="91428" tIns="45714" rIns="91428" bIns="45714" anchor="t">
            <a:spAutoFit/>
          </a:bodyPr>
          <a:p>
            <a:pPr lvl="0" fontAlgn="base"/>
            <a:r>
              <a:rPr lang="zh-CN" altLang="en-US" sz="3600" b="1" strike="noStrike" noProof="1">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cs typeface="+mn-ea"/>
              </a:rPr>
              <a:t>即时演练</a:t>
            </a:r>
            <a:endParaRPr lang="zh-CN" altLang="en-US" sz="3600" b="1" strike="noStrike" noProof="1">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 calcmode="lin" valueType="num">
                                      <p:cBhvr>
                                        <p:cTn id="7" dur="500" fill="hold"/>
                                        <p:tgtEl>
                                          <p:spTgt spid="56324"/>
                                        </p:tgtEl>
                                        <p:attrNameLst>
                                          <p:attrName>ppt_w</p:attrName>
                                        </p:attrNameLst>
                                      </p:cBhvr>
                                      <p:tavLst>
                                        <p:tav tm="0">
                                          <p:val>
                                            <p:fltVal val="0.000000"/>
                                          </p:val>
                                        </p:tav>
                                        <p:tav tm="100000">
                                          <p:val>
                                            <p:strVal val="#ppt_w"/>
                                          </p:val>
                                        </p:tav>
                                      </p:tavLst>
                                    </p:anim>
                                    <p:anim calcmode="lin" valueType="num">
                                      <p:cBhvr>
                                        <p:cTn id="8" dur="500" fill="hold"/>
                                        <p:tgtEl>
                                          <p:spTgt spid="56324"/>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标题 57345"/>
          <p:cNvSpPr>
            <a:spLocks noGrp="1"/>
          </p:cNvSpPr>
          <p:nvPr>
            <p:ph type="title"/>
          </p:nvPr>
        </p:nvSpPr>
        <p:spPr>
          <a:xfrm>
            <a:off x="2952750" y="95250"/>
            <a:ext cx="6178550" cy="836613"/>
          </a:xfrm>
        </p:spPr>
        <p:txBody>
          <a:bodyPr wrap="square" lIns="91428" tIns="45714" rIns="91428" bIns="45714" anchor="ctr"/>
          <a:p>
            <a:r>
              <a:rPr lang="zh-CN" altLang="en-US" sz="4000" b="1">
                <a:solidFill>
                  <a:srgbClr val="0000FF"/>
                </a:solidFill>
                <a:latin typeface="黑体" panose="02010609060101010101" pitchFamily="2" charset="-122"/>
                <a:ea typeface="黑体" panose="02010609060101010101" pitchFamily="2" charset="-122"/>
              </a:rPr>
              <a:t>二、瓜分狂潮与民族危机</a:t>
            </a:r>
            <a:endParaRPr lang="zh-CN" altLang="en-US" sz="4000" b="1">
              <a:solidFill>
                <a:srgbClr val="0000FF"/>
              </a:solidFill>
              <a:latin typeface="黑体" panose="02010609060101010101" pitchFamily="2" charset="-122"/>
              <a:ea typeface="黑体" panose="02010609060101010101" pitchFamily="2" charset="-122"/>
            </a:endParaRPr>
          </a:p>
        </p:txBody>
      </p:sp>
      <p:sp>
        <p:nvSpPr>
          <p:cNvPr id="57347" name="文本框 57346"/>
          <p:cNvSpPr txBox="1"/>
          <p:nvPr/>
        </p:nvSpPr>
        <p:spPr>
          <a:xfrm>
            <a:off x="323850" y="1125538"/>
            <a:ext cx="8424863" cy="2651760"/>
          </a:xfrm>
          <a:prstGeom prst="rect">
            <a:avLst/>
          </a:prstGeom>
          <a:noFill/>
          <a:ln w="9525">
            <a:noFill/>
          </a:ln>
        </p:spPr>
        <p:txBody>
          <a:bodyPr>
            <a:spAutoFit/>
          </a:bodyPr>
          <a:p>
            <a:pPr lvl="0" fontAlgn="base">
              <a:spcBef>
                <a:spcPct val="50000"/>
              </a:spcBef>
            </a:pPr>
            <a:r>
              <a:rPr lang="en-US" altLang="zh-CN" sz="2800" b="1" strike="noStrike" noProof="1">
                <a:solidFill>
                  <a:srgbClr val="FF0000"/>
                </a:solidFill>
                <a:latin typeface="黑体" panose="02010609060101010101" pitchFamily="2" charset="-122"/>
                <a:ea typeface="黑体" panose="02010609060101010101" pitchFamily="2" charset="-122"/>
                <a:cs typeface="+mn-ea"/>
              </a:rPr>
              <a:t>1.</a:t>
            </a:r>
            <a:r>
              <a:rPr lang="zh-CN" altLang="en-US" sz="2800" b="1" strike="noStrike" noProof="1">
                <a:solidFill>
                  <a:srgbClr val="FF0000"/>
                </a:solidFill>
                <a:latin typeface="黑体" panose="02010609060101010101" pitchFamily="2" charset="-122"/>
                <a:ea typeface="黑体" panose="02010609060101010101" pitchFamily="2" charset="-122"/>
                <a:cs typeface="+mn-ea"/>
              </a:rPr>
              <a:t>原因</a:t>
            </a:r>
            <a:endParaRPr lang="zh-CN" altLang="en-US" sz="2800" b="1" strike="noStrike" noProof="1">
              <a:solidFill>
                <a:srgbClr val="FF0000"/>
              </a:solidFill>
              <a:latin typeface="黑体" panose="02010609060101010101" pitchFamily="2" charset="-122"/>
              <a:ea typeface="黑体" panose="02010609060101010101" pitchFamily="2" charset="-122"/>
            </a:endParaRPr>
          </a:p>
          <a:p>
            <a:pPr lvl="0" fontAlgn="base"/>
            <a:r>
              <a:rPr lang="zh-CN" altLang="en-US" sz="28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en-US" altLang="zh-CN" sz="28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1</a:t>
            </a:r>
            <a:r>
              <a:rPr lang="zh-CN" altLang="en-US" sz="28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）：根本原因：</a:t>
            </a:r>
            <a:r>
              <a:rPr lang="zh-CN" altLang="en-US" sz="28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第二次工业革命</a:t>
            </a:r>
            <a:r>
              <a:rPr lang="zh-CN" altLang="en-US" sz="2800" b="1" strike="noStrike" noProof="1">
                <a:effectLst>
                  <a:outerShdw blurRad="38100" dist="38100" dir="2700000">
                    <a:srgbClr val="C0C0C0"/>
                  </a:outerShdw>
                </a:effectLst>
                <a:latin typeface="黑体" panose="02010609060101010101" pitchFamily="2" charset="-122"/>
                <a:ea typeface="黑体" panose="02010609060101010101" pitchFamily="2" charset="-122"/>
                <a:cs typeface="+mn-ea"/>
              </a:rPr>
              <a:t>推动了世界主要资本主义国家向</a:t>
            </a:r>
            <a:r>
              <a:rPr lang="zh-CN" altLang="en-US" sz="28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帝国主义</a:t>
            </a:r>
            <a:r>
              <a:rPr lang="zh-CN" altLang="en-US" sz="2800" b="1" strike="noStrike" noProof="1">
                <a:effectLst>
                  <a:outerShdw blurRad="38100" dist="38100" dir="2700000">
                    <a:srgbClr val="C0C0C0"/>
                  </a:outerShdw>
                </a:effectLst>
                <a:latin typeface="黑体" panose="02010609060101010101" pitchFamily="2" charset="-122"/>
                <a:ea typeface="黑体" panose="02010609060101010101" pitchFamily="2" charset="-122"/>
                <a:cs typeface="+mn-ea"/>
              </a:rPr>
              <a:t>过渡，列强对外资本输出日益增大，对海外殖民地的掠夺加剧。</a:t>
            </a:r>
            <a:endParaRPr lang="zh-CN" altLang="en-US" sz="2800" b="1" strike="noStrike" noProof="1">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r>
              <a:rPr lang="zh-CN" altLang="en-US" sz="28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en-US" altLang="zh-CN" sz="28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2</a:t>
            </a:r>
            <a:r>
              <a:rPr lang="zh-CN" altLang="en-US" sz="28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）：直接原因：</a:t>
            </a:r>
            <a:r>
              <a:rPr lang="en-US" altLang="zh-CN" sz="28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zh-CN" altLang="en-US" sz="28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马关条约</a:t>
            </a:r>
            <a:r>
              <a:rPr lang="en-US" altLang="zh-CN" sz="28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zh-CN" altLang="en-US" sz="2800" b="1" strike="noStrike" noProof="1">
                <a:effectLst>
                  <a:outerShdw blurRad="38100" dist="38100" dir="2700000">
                    <a:srgbClr val="C0C0C0"/>
                  </a:outerShdw>
                </a:effectLst>
                <a:latin typeface="黑体" panose="02010609060101010101" pitchFamily="2" charset="-122"/>
                <a:ea typeface="黑体" panose="02010609060101010101" pitchFamily="2" charset="-122"/>
                <a:cs typeface="+mn-ea"/>
              </a:rPr>
              <a:t>的签订，</a:t>
            </a:r>
            <a:r>
              <a:rPr lang="zh-CN" altLang="en-US" sz="28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刺激和加剧了</a:t>
            </a:r>
            <a:r>
              <a:rPr lang="zh-CN" altLang="en-US" sz="2800" b="1" strike="noStrike" noProof="1">
                <a:effectLst>
                  <a:outerShdw blurRad="38100" dist="38100" dir="2700000">
                    <a:srgbClr val="C0C0C0"/>
                  </a:outerShdw>
                </a:effectLst>
                <a:latin typeface="黑体" panose="02010609060101010101" pitchFamily="2" charset="-122"/>
                <a:ea typeface="黑体" panose="02010609060101010101" pitchFamily="2" charset="-122"/>
                <a:cs typeface="+mn-ea"/>
              </a:rPr>
              <a:t>列强对中国的争夺，掀起了瓜分中国的狂潮。</a:t>
            </a:r>
            <a:endParaRPr lang="zh-CN" altLang="en-US" sz="2800" b="1" strike="noStrike" noProof="1">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57348" name="文本框 57347"/>
          <p:cNvSpPr txBox="1"/>
          <p:nvPr/>
        </p:nvSpPr>
        <p:spPr>
          <a:xfrm>
            <a:off x="468313" y="4506913"/>
            <a:ext cx="1655763" cy="519113"/>
          </a:xfrm>
          <a:prstGeom prst="rect">
            <a:avLst/>
          </a:prstGeom>
          <a:noFill/>
          <a:ln w="9525">
            <a:noFill/>
          </a:ln>
        </p:spPr>
        <p:txBody>
          <a:bodyPr>
            <a:spAutoFit/>
          </a:bodyPr>
          <a:p>
            <a:pPr lvl="0" fontAlgn="base">
              <a:spcBef>
                <a:spcPct val="50000"/>
              </a:spcBef>
            </a:pPr>
            <a:r>
              <a:rPr lang="en-US" altLang="zh-CN" sz="28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2.</a:t>
            </a:r>
            <a:r>
              <a:rPr lang="zh-CN" altLang="en-US" sz="28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过程</a:t>
            </a:r>
            <a:endParaRPr lang="zh-CN" altLang="en-US" sz="28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57349" name="文本框 57348"/>
          <p:cNvSpPr txBox="1"/>
          <p:nvPr/>
        </p:nvSpPr>
        <p:spPr>
          <a:xfrm>
            <a:off x="238760" y="5083175"/>
            <a:ext cx="8891905" cy="518160"/>
          </a:xfrm>
          <a:prstGeom prst="rect">
            <a:avLst/>
          </a:prstGeom>
          <a:noFill/>
          <a:ln w="9525">
            <a:noFill/>
          </a:ln>
        </p:spPr>
        <p:txBody>
          <a:bodyPr wrap="square">
            <a:spAutoFit/>
          </a:bodyPr>
          <a:p>
            <a:pPr lvl="0" fontAlgn="base">
              <a:spcBef>
                <a:spcPct val="50000"/>
              </a:spcBef>
            </a:pPr>
            <a:r>
              <a:rPr lang="zh-CN" altLang="en-US" sz="28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en-US" altLang="zh-CN" sz="28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1</a:t>
            </a:r>
            <a:r>
              <a:rPr lang="zh-CN" altLang="en-US" sz="28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）开端：</a:t>
            </a:r>
            <a:r>
              <a:rPr lang="zh-CN" altLang="en-US" sz="2800" b="1" strike="noStrike" noProof="1">
                <a:effectLst>
                  <a:outerShdw blurRad="38100" dist="38100" dir="2700000">
                    <a:srgbClr val="C0C0C0"/>
                  </a:outerShdw>
                </a:effectLst>
                <a:latin typeface="黑体" panose="02010609060101010101" pitchFamily="2" charset="-122"/>
                <a:ea typeface="黑体" panose="02010609060101010101" pitchFamily="2" charset="-122"/>
                <a:cs typeface="+mn-ea"/>
              </a:rPr>
              <a:t>三国干涉还辽</a:t>
            </a:r>
            <a:r>
              <a:rPr lang="zh-CN" altLang="en-US" sz="2400" b="1" strike="noStrike" noProof="1">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zh-CN" altLang="en-US" sz="24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列强之间即互相合作又互相争夺</a:t>
            </a:r>
            <a:r>
              <a:rPr lang="zh-CN" altLang="en-US" sz="2400" b="1" strike="noStrike" noProof="1">
                <a:effectLst>
                  <a:outerShdw blurRad="38100" dist="38100" dir="2700000">
                    <a:srgbClr val="C0C0C0"/>
                  </a:outerShdw>
                </a:effectLst>
                <a:latin typeface="黑体" panose="02010609060101010101" pitchFamily="2" charset="-122"/>
                <a:ea typeface="黑体" panose="02010609060101010101" pitchFamily="2" charset="-122"/>
                <a:cs typeface="+mn-ea"/>
              </a:rPr>
              <a:t>）</a:t>
            </a:r>
            <a:endParaRPr lang="zh-CN" altLang="en-US" sz="2400" b="1" strike="noStrike" noProof="1">
              <a:effectLst>
                <a:outerShdw blurRad="38100" dist="38100" dir="2700000">
                  <a:srgbClr val="C0C0C0"/>
                </a:outerShdw>
              </a:effectLst>
              <a:latin typeface="黑体" panose="02010609060101010101" pitchFamily="2" charset="-122"/>
              <a:ea typeface="黑体" panose="02010609060101010101" pitchFamily="2" charset="-122"/>
              <a:cs typeface="+mn-ea"/>
            </a:endParaRPr>
          </a:p>
        </p:txBody>
      </p:sp>
      <p:sp>
        <p:nvSpPr>
          <p:cNvPr id="57350" name="矩形 57349"/>
          <p:cNvSpPr/>
          <p:nvPr/>
        </p:nvSpPr>
        <p:spPr>
          <a:xfrm>
            <a:off x="1457325" y="6028055"/>
            <a:ext cx="4113213" cy="517525"/>
          </a:xfrm>
          <a:prstGeom prst="rect">
            <a:avLst/>
          </a:prstGeom>
          <a:noFill/>
          <a:ln w="9525">
            <a:noFill/>
          </a:ln>
        </p:spPr>
        <p:txBody>
          <a:bodyPr wrap="none" anchor="t">
            <a:spAutoFit/>
          </a:bodyPr>
          <a:p>
            <a:pPr lvl="0" fontAlgn="base"/>
            <a:r>
              <a:rPr lang="zh-CN" altLang="en-US" sz="2800" b="1" strike="noStrike" noProof="1">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cs typeface="+mn-ea"/>
              </a:rPr>
              <a:t>实质：</a:t>
            </a:r>
            <a:r>
              <a:rPr lang="zh-CN" altLang="en-US" sz="2800" b="1" strike="noStrike" noProof="1">
                <a:effectLst>
                  <a:outerShdw blurRad="38100" dist="38100" dir="2700000">
                    <a:srgbClr val="C0C0C0"/>
                  </a:outerShdw>
                </a:effectLst>
                <a:latin typeface="Arial" panose="020B0604020202020204" pitchFamily="34" charset="0"/>
                <a:ea typeface="黑体" panose="02010609060101010101" pitchFamily="2" charset="-122"/>
                <a:cs typeface="+mn-ea"/>
              </a:rPr>
              <a:t>列强争夺在华利益</a:t>
            </a:r>
            <a:endParaRPr lang="zh-CN" altLang="en-US" sz="2800" b="1" strike="noStrike" noProof="1">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78854" name="文本框 41986"/>
          <p:cNvSpPr txBox="1"/>
          <p:nvPr/>
        </p:nvSpPr>
        <p:spPr>
          <a:xfrm>
            <a:off x="0" y="0"/>
            <a:ext cx="2952750" cy="579438"/>
          </a:xfrm>
          <a:prstGeom prst="rect">
            <a:avLst/>
          </a:prstGeom>
          <a:solidFill>
            <a:srgbClr val="FFFF00"/>
          </a:solidFill>
          <a:ln w="9525" cap="flat" cmpd="sng">
            <a:solidFill>
              <a:srgbClr val="FF0000"/>
            </a:solidFill>
            <a:prstDash val="solid"/>
            <a:miter/>
            <a:headEnd type="none" w="med" len="med"/>
            <a:tailEnd type="none" w="med" len="med"/>
          </a:ln>
        </p:spPr>
        <p:txBody>
          <a:bodyPr wrap="square" anchor="t">
            <a:spAutoFit/>
          </a:bodyPr>
          <a:p>
            <a:pPr lvl="0" indent="0">
              <a:spcBef>
                <a:spcPct val="50000"/>
              </a:spcBef>
            </a:pPr>
            <a:r>
              <a:rPr lang="zh-CN" altLang="en-US" sz="3200" b="1">
                <a:solidFill>
                  <a:srgbClr val="FF0000"/>
                </a:solidFill>
                <a:latin typeface="Arial" panose="020B0604020202020204" pitchFamily="34" charset="0"/>
                <a:ea typeface="黑体" panose="02010609060101010101" pitchFamily="2" charset="-122"/>
              </a:rPr>
              <a:t>基础知识梳理</a:t>
            </a:r>
            <a:endParaRPr lang="zh-CN" altLang="en-US" sz="3200" b="1">
              <a:solidFill>
                <a:srgbClr val="FF00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7347">
                                            <p:txEl>
                                              <p:charRg st="5" end="62"/>
                                            </p:txEl>
                                          </p:spTgt>
                                        </p:tgtEl>
                                        <p:attrNameLst>
                                          <p:attrName>style.visibility</p:attrName>
                                        </p:attrNameLst>
                                      </p:cBhvr>
                                      <p:to>
                                        <p:strVal val="visible"/>
                                      </p:to>
                                    </p:set>
                                    <p:anim calcmode="lin" valueType="num">
                                      <p:cBhvr>
                                        <p:cTn id="7" dur="500" fill="hold"/>
                                        <p:tgtEl>
                                          <p:spTgt spid="57347">
                                            <p:txEl>
                                              <p:charRg st="5" end="62"/>
                                            </p:txEl>
                                          </p:spTgt>
                                        </p:tgtEl>
                                        <p:attrNameLst>
                                          <p:attrName>ppt_w</p:attrName>
                                        </p:attrNameLst>
                                      </p:cBhvr>
                                      <p:tavLst>
                                        <p:tav tm="0">
                                          <p:val>
                                            <p:fltVal val="0.000000"/>
                                          </p:val>
                                        </p:tav>
                                        <p:tav tm="100000">
                                          <p:val>
                                            <p:strVal val="#ppt_w"/>
                                          </p:val>
                                        </p:tav>
                                      </p:tavLst>
                                    </p:anim>
                                    <p:anim calcmode="lin" valueType="num">
                                      <p:cBhvr>
                                        <p:cTn id="8" dur="500" fill="hold"/>
                                        <p:tgtEl>
                                          <p:spTgt spid="57347">
                                            <p:txEl>
                                              <p:charRg st="5" end="62"/>
                                            </p:txEl>
                                          </p:spTgt>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7347">
                                            <p:txEl>
                                              <p:charRg st="62" end="102"/>
                                            </p:txEl>
                                          </p:spTgt>
                                        </p:tgtEl>
                                        <p:attrNameLst>
                                          <p:attrName>style.visibility</p:attrName>
                                        </p:attrNameLst>
                                      </p:cBhvr>
                                      <p:to>
                                        <p:strVal val="visible"/>
                                      </p:to>
                                    </p:set>
                                    <p:anim calcmode="lin" valueType="num">
                                      <p:cBhvr>
                                        <p:cTn id="13" dur="500" fill="hold"/>
                                        <p:tgtEl>
                                          <p:spTgt spid="57347">
                                            <p:txEl>
                                              <p:charRg st="62" end="102"/>
                                            </p:txEl>
                                          </p:spTgt>
                                        </p:tgtEl>
                                        <p:attrNameLst>
                                          <p:attrName>ppt_w</p:attrName>
                                        </p:attrNameLst>
                                      </p:cBhvr>
                                      <p:tavLst>
                                        <p:tav tm="0">
                                          <p:val>
                                            <p:fltVal val="0.000000"/>
                                          </p:val>
                                        </p:tav>
                                        <p:tav tm="100000">
                                          <p:val>
                                            <p:strVal val="#ppt_w"/>
                                          </p:val>
                                        </p:tav>
                                      </p:tavLst>
                                    </p:anim>
                                    <p:anim calcmode="lin" valueType="num">
                                      <p:cBhvr>
                                        <p:cTn id="14" dur="500" fill="hold"/>
                                        <p:tgtEl>
                                          <p:spTgt spid="57347">
                                            <p:txEl>
                                              <p:charRg st="62" end="102"/>
                                            </p:txEl>
                                          </p:spTgt>
                                        </p:tgtEl>
                                        <p:attrNameLst>
                                          <p:attrName>ppt_h</p:attrName>
                                        </p:attrNameLst>
                                      </p:cBhvr>
                                      <p:tavLst>
                                        <p:tav tm="0">
                                          <p:val>
                                            <p:fltVal val="0.00000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7349"/>
                                        </p:tgtEl>
                                        <p:attrNameLst>
                                          <p:attrName>style.visibility</p:attrName>
                                        </p:attrNameLst>
                                      </p:cBhvr>
                                      <p:to>
                                        <p:strVal val="visible"/>
                                      </p:to>
                                    </p:set>
                                    <p:anim calcmode="lin" valueType="num">
                                      <p:cBhvr>
                                        <p:cTn id="19" dur="500" fill="hold"/>
                                        <p:tgtEl>
                                          <p:spTgt spid="57349"/>
                                        </p:tgtEl>
                                        <p:attrNameLst>
                                          <p:attrName>ppt_w</p:attrName>
                                        </p:attrNameLst>
                                      </p:cBhvr>
                                      <p:tavLst>
                                        <p:tav tm="0">
                                          <p:val>
                                            <p:fltVal val="0.000000"/>
                                          </p:val>
                                        </p:tav>
                                        <p:tav tm="100000">
                                          <p:val>
                                            <p:strVal val="#ppt_w"/>
                                          </p:val>
                                        </p:tav>
                                      </p:tavLst>
                                    </p:anim>
                                    <p:anim calcmode="lin" valueType="num">
                                      <p:cBhvr>
                                        <p:cTn id="20" dur="500" fill="hold"/>
                                        <p:tgtEl>
                                          <p:spTgt spid="57349"/>
                                        </p:tgtEl>
                                        <p:attrNameLst>
                                          <p:attrName>ppt_h</p:attrName>
                                        </p:attrNameLst>
                                      </p:cBhvr>
                                      <p:tavLst>
                                        <p:tav tm="0">
                                          <p:val>
                                            <p:fltVal val="0.00000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7350"/>
                                        </p:tgtEl>
                                        <p:attrNameLst>
                                          <p:attrName>style.visibility</p:attrName>
                                        </p:attrNameLst>
                                      </p:cBhvr>
                                      <p:to>
                                        <p:strVal val="visible"/>
                                      </p:to>
                                    </p:set>
                                    <p:anim calcmode="lin" valueType="num">
                                      <p:cBhvr>
                                        <p:cTn id="25" dur="500" fill="hold"/>
                                        <p:tgtEl>
                                          <p:spTgt spid="57350"/>
                                        </p:tgtEl>
                                        <p:attrNameLst>
                                          <p:attrName>ppt_w</p:attrName>
                                        </p:attrNameLst>
                                      </p:cBhvr>
                                      <p:tavLst>
                                        <p:tav tm="0">
                                          <p:val>
                                            <p:fltVal val="0.000000"/>
                                          </p:val>
                                        </p:tav>
                                        <p:tav tm="100000">
                                          <p:val>
                                            <p:strVal val="#ppt_w"/>
                                          </p:val>
                                        </p:tav>
                                      </p:tavLst>
                                    </p:anim>
                                    <p:anim calcmode="lin" valueType="num">
                                      <p:cBhvr>
                                        <p:cTn id="26" dur="500" fill="hold"/>
                                        <p:tgtEl>
                                          <p:spTgt spid="57350"/>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P spid="5735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Rectangle 5"/>
          <p:cNvSpPr/>
          <p:nvPr/>
        </p:nvSpPr>
        <p:spPr>
          <a:xfrm>
            <a:off x="5611813" y="5216525"/>
            <a:ext cx="3074987" cy="642938"/>
          </a:xfrm>
          <a:prstGeom prst="rect">
            <a:avLst/>
          </a:prstGeom>
          <a:noFill/>
          <a:ln w="9525">
            <a:noFill/>
          </a:ln>
        </p:spPr>
        <p:txBody>
          <a:bodyPr anchor="t"/>
          <a:p>
            <a:pPr lvl="0" indent="0" algn="ctr">
              <a:spcBef>
                <a:spcPct val="20000"/>
              </a:spcBef>
            </a:pPr>
            <a:r>
              <a:rPr lang="zh-CN" altLang="en-US" sz="2800" b="1">
                <a:solidFill>
                  <a:srgbClr val="000000"/>
                </a:solidFill>
                <a:latin typeface="黑体" panose="02010609060101010101" pitchFamily="2" charset="-122"/>
                <a:ea typeface="黑体" panose="02010609060101010101" pitchFamily="2" charset="-122"/>
              </a:rPr>
              <a:t>福建</a:t>
            </a:r>
            <a:endParaRPr lang="zh-CN" altLang="en-US" sz="2800" b="1">
              <a:solidFill>
                <a:srgbClr val="000000"/>
              </a:solidFill>
              <a:latin typeface="黑体" panose="02010609060101010101" pitchFamily="2" charset="-122"/>
              <a:ea typeface="黑体" panose="02010609060101010101" pitchFamily="2" charset="-122"/>
            </a:endParaRPr>
          </a:p>
        </p:txBody>
      </p:sp>
      <p:sp>
        <p:nvSpPr>
          <p:cNvPr id="79874" name="Rectangle 6"/>
          <p:cNvSpPr/>
          <p:nvPr/>
        </p:nvSpPr>
        <p:spPr>
          <a:xfrm>
            <a:off x="2081213" y="5216525"/>
            <a:ext cx="3530600" cy="642938"/>
          </a:xfrm>
          <a:prstGeom prst="rect">
            <a:avLst/>
          </a:prstGeom>
          <a:noFill/>
          <a:ln w="9525">
            <a:noFill/>
          </a:ln>
        </p:spPr>
        <p:txBody>
          <a:bodyPr anchor="t"/>
          <a:p>
            <a:pPr lvl="0" indent="0" algn="ctr">
              <a:spcBef>
                <a:spcPct val="20000"/>
              </a:spcBef>
            </a:pPr>
            <a:r>
              <a:rPr lang="zh-CN" altLang="en-US" sz="2800" b="1">
                <a:solidFill>
                  <a:srgbClr val="000000"/>
                </a:solidFill>
                <a:latin typeface="黑体" panose="02010609060101010101" pitchFamily="2" charset="-122"/>
                <a:ea typeface="黑体" panose="02010609060101010101" pitchFamily="2" charset="-122"/>
              </a:rPr>
              <a:t>台湾和澎湖列岛</a:t>
            </a:r>
            <a:endParaRPr lang="zh-CN" altLang="en-US" sz="2800" b="1">
              <a:solidFill>
                <a:srgbClr val="000000"/>
              </a:solidFill>
              <a:latin typeface="黑体" panose="02010609060101010101" pitchFamily="2" charset="-122"/>
              <a:ea typeface="黑体" panose="02010609060101010101" pitchFamily="2" charset="-122"/>
            </a:endParaRPr>
          </a:p>
        </p:txBody>
      </p:sp>
      <p:sp>
        <p:nvSpPr>
          <p:cNvPr id="79875" name="Rectangle 7"/>
          <p:cNvSpPr/>
          <p:nvPr/>
        </p:nvSpPr>
        <p:spPr>
          <a:xfrm>
            <a:off x="539750" y="5216525"/>
            <a:ext cx="1541463" cy="642938"/>
          </a:xfrm>
          <a:prstGeom prst="rect">
            <a:avLst/>
          </a:prstGeom>
          <a:noFill/>
          <a:ln w="9525">
            <a:noFill/>
          </a:ln>
        </p:spPr>
        <p:txBody>
          <a:bodyPr anchor="t"/>
          <a:p>
            <a:pPr lvl="0" indent="0" algn="ctr">
              <a:spcBef>
                <a:spcPct val="20000"/>
              </a:spcBef>
            </a:pPr>
            <a:r>
              <a:rPr lang="zh-CN" altLang="en-US" sz="2800" b="1">
                <a:solidFill>
                  <a:srgbClr val="000000"/>
                </a:solidFill>
                <a:latin typeface="黑体" panose="02010609060101010101" pitchFamily="2" charset="-122"/>
                <a:ea typeface="黑体" panose="02010609060101010101" pitchFamily="2" charset="-122"/>
              </a:rPr>
              <a:t>日本</a:t>
            </a:r>
            <a:endParaRPr lang="zh-CN" altLang="en-US" sz="2800" b="1">
              <a:solidFill>
                <a:srgbClr val="000000"/>
              </a:solidFill>
              <a:latin typeface="黑体" panose="02010609060101010101" pitchFamily="2" charset="-122"/>
              <a:ea typeface="黑体" panose="02010609060101010101" pitchFamily="2" charset="-122"/>
            </a:endParaRPr>
          </a:p>
        </p:txBody>
      </p:sp>
      <p:sp>
        <p:nvSpPr>
          <p:cNvPr id="79876" name="Rectangle 8"/>
          <p:cNvSpPr/>
          <p:nvPr/>
        </p:nvSpPr>
        <p:spPr>
          <a:xfrm>
            <a:off x="5611813" y="4575175"/>
            <a:ext cx="3074987" cy="641350"/>
          </a:xfrm>
          <a:prstGeom prst="rect">
            <a:avLst/>
          </a:prstGeom>
          <a:noFill/>
          <a:ln w="9525">
            <a:noFill/>
          </a:ln>
        </p:spPr>
        <p:txBody>
          <a:bodyPr anchor="t"/>
          <a:p>
            <a:pPr lvl="0" indent="0" algn="ctr">
              <a:spcBef>
                <a:spcPct val="20000"/>
              </a:spcBef>
            </a:pPr>
            <a:r>
              <a:rPr lang="zh-CN" altLang="en-US" sz="2800" b="1">
                <a:solidFill>
                  <a:srgbClr val="000000"/>
                </a:solidFill>
                <a:latin typeface="黑体" panose="02010609060101010101" pitchFamily="2" charset="-122"/>
                <a:ea typeface="黑体" panose="02010609060101010101" pitchFamily="2" charset="-122"/>
              </a:rPr>
              <a:t>长江流域</a:t>
            </a:r>
            <a:endParaRPr lang="zh-CN" altLang="en-US" sz="2800" b="1">
              <a:solidFill>
                <a:srgbClr val="000000"/>
              </a:solidFill>
              <a:latin typeface="黑体" panose="02010609060101010101" pitchFamily="2" charset="-122"/>
              <a:ea typeface="黑体" panose="02010609060101010101" pitchFamily="2" charset="-122"/>
            </a:endParaRPr>
          </a:p>
        </p:txBody>
      </p:sp>
      <p:sp>
        <p:nvSpPr>
          <p:cNvPr id="79877" name="Rectangle 9"/>
          <p:cNvSpPr/>
          <p:nvPr/>
        </p:nvSpPr>
        <p:spPr>
          <a:xfrm>
            <a:off x="2081213" y="4575175"/>
            <a:ext cx="3530600" cy="641350"/>
          </a:xfrm>
          <a:prstGeom prst="rect">
            <a:avLst/>
          </a:prstGeom>
          <a:noFill/>
          <a:ln w="9525">
            <a:noFill/>
          </a:ln>
        </p:spPr>
        <p:txBody>
          <a:bodyPr anchor="t"/>
          <a:p>
            <a:pPr lvl="0" indent="0" algn="ctr">
              <a:spcBef>
                <a:spcPct val="20000"/>
              </a:spcBef>
            </a:pPr>
            <a:r>
              <a:rPr lang="en-US" altLang="zh-CN" sz="2800" b="1">
                <a:solidFill>
                  <a:srgbClr val="000000"/>
                </a:solidFill>
                <a:latin typeface="黑体" panose="02010609060101010101" pitchFamily="2" charset="-122"/>
                <a:ea typeface="黑体" panose="02010609060101010101" pitchFamily="2" charset="-122"/>
              </a:rPr>
              <a:t>“</a:t>
            </a:r>
            <a:r>
              <a:rPr lang="zh-CN" altLang="en-US" sz="2800" b="1">
                <a:solidFill>
                  <a:srgbClr val="000000"/>
                </a:solidFill>
                <a:latin typeface="黑体" panose="02010609060101010101" pitchFamily="2" charset="-122"/>
                <a:ea typeface="黑体" panose="02010609060101010101" pitchFamily="2" charset="-122"/>
              </a:rPr>
              <a:t>新界”和威海卫</a:t>
            </a:r>
            <a:endParaRPr lang="zh-CN" altLang="en-US" sz="2800" b="1">
              <a:solidFill>
                <a:srgbClr val="000000"/>
              </a:solidFill>
              <a:latin typeface="黑体" panose="02010609060101010101" pitchFamily="2" charset="-122"/>
              <a:ea typeface="黑体" panose="02010609060101010101" pitchFamily="2" charset="-122"/>
            </a:endParaRPr>
          </a:p>
        </p:txBody>
      </p:sp>
      <p:sp>
        <p:nvSpPr>
          <p:cNvPr id="79878" name="Rectangle 10"/>
          <p:cNvSpPr/>
          <p:nvPr/>
        </p:nvSpPr>
        <p:spPr>
          <a:xfrm>
            <a:off x="539750" y="4575175"/>
            <a:ext cx="1541463" cy="641350"/>
          </a:xfrm>
          <a:prstGeom prst="rect">
            <a:avLst/>
          </a:prstGeom>
          <a:noFill/>
          <a:ln w="9525">
            <a:noFill/>
          </a:ln>
        </p:spPr>
        <p:txBody>
          <a:bodyPr anchor="t"/>
          <a:p>
            <a:pPr lvl="0" indent="0" algn="ctr">
              <a:spcBef>
                <a:spcPct val="20000"/>
              </a:spcBef>
            </a:pPr>
            <a:r>
              <a:rPr lang="zh-CN" altLang="en-US" sz="2800" b="1">
                <a:solidFill>
                  <a:srgbClr val="000000"/>
                </a:solidFill>
                <a:latin typeface="黑体" panose="02010609060101010101" pitchFamily="2" charset="-122"/>
                <a:ea typeface="黑体" panose="02010609060101010101" pitchFamily="2" charset="-122"/>
              </a:rPr>
              <a:t>英国</a:t>
            </a:r>
            <a:endParaRPr lang="zh-CN" altLang="en-US" sz="2800" b="1">
              <a:solidFill>
                <a:srgbClr val="000000"/>
              </a:solidFill>
              <a:latin typeface="黑体" panose="02010609060101010101" pitchFamily="2" charset="-122"/>
              <a:ea typeface="黑体" panose="02010609060101010101" pitchFamily="2" charset="-122"/>
            </a:endParaRPr>
          </a:p>
        </p:txBody>
      </p:sp>
      <p:sp>
        <p:nvSpPr>
          <p:cNvPr id="79879" name="Rectangle 11"/>
          <p:cNvSpPr/>
          <p:nvPr/>
        </p:nvSpPr>
        <p:spPr>
          <a:xfrm>
            <a:off x="5611813" y="3932238"/>
            <a:ext cx="3074987" cy="642937"/>
          </a:xfrm>
          <a:prstGeom prst="rect">
            <a:avLst/>
          </a:prstGeom>
          <a:noFill/>
          <a:ln w="9525">
            <a:noFill/>
          </a:ln>
        </p:spPr>
        <p:txBody>
          <a:bodyPr anchor="t"/>
          <a:p>
            <a:pPr lvl="0" indent="0" algn="ctr">
              <a:spcBef>
                <a:spcPct val="20000"/>
              </a:spcBef>
            </a:pPr>
            <a:r>
              <a:rPr lang="zh-CN" altLang="en-US" sz="2800" b="1">
                <a:solidFill>
                  <a:srgbClr val="000000"/>
                </a:solidFill>
                <a:latin typeface="黑体" panose="02010609060101010101" pitchFamily="2" charset="-122"/>
                <a:ea typeface="黑体" panose="02010609060101010101" pitchFamily="2" charset="-122"/>
              </a:rPr>
              <a:t>两广和云南</a:t>
            </a:r>
            <a:endParaRPr lang="zh-CN" altLang="en-US" sz="2800" b="1">
              <a:solidFill>
                <a:srgbClr val="000000"/>
              </a:solidFill>
              <a:latin typeface="黑体" panose="02010609060101010101" pitchFamily="2" charset="-122"/>
              <a:ea typeface="黑体" panose="02010609060101010101" pitchFamily="2" charset="-122"/>
            </a:endParaRPr>
          </a:p>
        </p:txBody>
      </p:sp>
      <p:sp>
        <p:nvSpPr>
          <p:cNvPr id="79880" name="Rectangle 12"/>
          <p:cNvSpPr/>
          <p:nvPr/>
        </p:nvSpPr>
        <p:spPr>
          <a:xfrm>
            <a:off x="2081213" y="3932238"/>
            <a:ext cx="3530600" cy="642937"/>
          </a:xfrm>
          <a:prstGeom prst="rect">
            <a:avLst/>
          </a:prstGeom>
          <a:noFill/>
          <a:ln w="9525">
            <a:noFill/>
          </a:ln>
        </p:spPr>
        <p:txBody>
          <a:bodyPr anchor="t"/>
          <a:p>
            <a:pPr lvl="0" indent="0" algn="ctr">
              <a:spcBef>
                <a:spcPct val="20000"/>
              </a:spcBef>
            </a:pPr>
            <a:r>
              <a:rPr lang="zh-CN" altLang="en-US" sz="2800" b="1">
                <a:solidFill>
                  <a:srgbClr val="000000"/>
                </a:solidFill>
                <a:latin typeface="黑体" panose="02010609060101010101" pitchFamily="2" charset="-122"/>
                <a:ea typeface="黑体" panose="02010609060101010101" pitchFamily="2" charset="-122"/>
              </a:rPr>
              <a:t>广州湾</a:t>
            </a:r>
            <a:endParaRPr lang="zh-CN" altLang="en-US" sz="2800" b="1">
              <a:solidFill>
                <a:srgbClr val="000000"/>
              </a:solidFill>
              <a:latin typeface="黑体" panose="02010609060101010101" pitchFamily="2" charset="-122"/>
              <a:ea typeface="黑体" panose="02010609060101010101" pitchFamily="2" charset="-122"/>
            </a:endParaRPr>
          </a:p>
        </p:txBody>
      </p:sp>
      <p:sp>
        <p:nvSpPr>
          <p:cNvPr id="79881" name="Rectangle 13"/>
          <p:cNvSpPr/>
          <p:nvPr/>
        </p:nvSpPr>
        <p:spPr>
          <a:xfrm>
            <a:off x="539750" y="3932238"/>
            <a:ext cx="1541463" cy="642937"/>
          </a:xfrm>
          <a:prstGeom prst="rect">
            <a:avLst/>
          </a:prstGeom>
          <a:noFill/>
          <a:ln w="9525">
            <a:noFill/>
          </a:ln>
        </p:spPr>
        <p:txBody>
          <a:bodyPr anchor="t"/>
          <a:p>
            <a:pPr lvl="0" indent="0" algn="ctr">
              <a:spcBef>
                <a:spcPct val="20000"/>
              </a:spcBef>
            </a:pPr>
            <a:r>
              <a:rPr lang="zh-CN" altLang="en-US" sz="2800" b="1">
                <a:solidFill>
                  <a:srgbClr val="000000"/>
                </a:solidFill>
                <a:latin typeface="黑体" panose="02010609060101010101" pitchFamily="2" charset="-122"/>
                <a:ea typeface="黑体" panose="02010609060101010101" pitchFamily="2" charset="-122"/>
              </a:rPr>
              <a:t>法国</a:t>
            </a:r>
            <a:endParaRPr lang="zh-CN" altLang="en-US" sz="2800" b="1">
              <a:solidFill>
                <a:srgbClr val="000000"/>
              </a:solidFill>
              <a:latin typeface="黑体" panose="02010609060101010101" pitchFamily="2" charset="-122"/>
              <a:ea typeface="黑体" panose="02010609060101010101" pitchFamily="2" charset="-122"/>
            </a:endParaRPr>
          </a:p>
        </p:txBody>
      </p:sp>
      <p:sp>
        <p:nvSpPr>
          <p:cNvPr id="79882" name="Rectangle 14"/>
          <p:cNvSpPr/>
          <p:nvPr/>
        </p:nvSpPr>
        <p:spPr>
          <a:xfrm>
            <a:off x="5611813" y="3289300"/>
            <a:ext cx="3074987" cy="642938"/>
          </a:xfrm>
          <a:prstGeom prst="rect">
            <a:avLst/>
          </a:prstGeom>
          <a:noFill/>
          <a:ln w="9525">
            <a:noFill/>
          </a:ln>
        </p:spPr>
        <p:txBody>
          <a:bodyPr anchor="t"/>
          <a:p>
            <a:pPr lvl="0" indent="0" algn="ctr">
              <a:spcBef>
                <a:spcPct val="20000"/>
              </a:spcBef>
            </a:pPr>
            <a:r>
              <a:rPr lang="zh-CN" altLang="en-US" sz="2800" b="1">
                <a:solidFill>
                  <a:srgbClr val="000000"/>
                </a:solidFill>
                <a:latin typeface="黑体" panose="02010609060101010101" pitchFamily="2" charset="-122"/>
                <a:ea typeface="黑体" panose="02010609060101010101" pitchFamily="2" charset="-122"/>
              </a:rPr>
              <a:t>长城北和新疆</a:t>
            </a:r>
            <a:endParaRPr lang="zh-CN" altLang="en-US" sz="2800" b="1">
              <a:solidFill>
                <a:srgbClr val="000000"/>
              </a:solidFill>
              <a:latin typeface="黑体" panose="02010609060101010101" pitchFamily="2" charset="-122"/>
              <a:ea typeface="黑体" panose="02010609060101010101" pitchFamily="2" charset="-122"/>
            </a:endParaRPr>
          </a:p>
        </p:txBody>
      </p:sp>
      <p:sp>
        <p:nvSpPr>
          <p:cNvPr id="79883" name="Rectangle 15"/>
          <p:cNvSpPr/>
          <p:nvPr/>
        </p:nvSpPr>
        <p:spPr>
          <a:xfrm>
            <a:off x="2081213" y="3289300"/>
            <a:ext cx="3530600" cy="642938"/>
          </a:xfrm>
          <a:prstGeom prst="rect">
            <a:avLst/>
          </a:prstGeom>
          <a:noFill/>
          <a:ln w="9525">
            <a:noFill/>
          </a:ln>
        </p:spPr>
        <p:txBody>
          <a:bodyPr anchor="t"/>
          <a:p>
            <a:pPr lvl="0" indent="0" algn="ctr">
              <a:spcBef>
                <a:spcPct val="20000"/>
              </a:spcBef>
            </a:pPr>
            <a:r>
              <a:rPr lang="zh-CN" altLang="en-US" sz="2800" b="1">
                <a:solidFill>
                  <a:srgbClr val="000000"/>
                </a:solidFill>
                <a:latin typeface="黑体" panose="02010609060101010101" pitchFamily="2" charset="-122"/>
                <a:ea typeface="黑体" panose="02010609060101010101" pitchFamily="2" charset="-122"/>
              </a:rPr>
              <a:t>旅顺和大连</a:t>
            </a:r>
            <a:endParaRPr lang="zh-CN" altLang="en-US" sz="2800" b="1">
              <a:solidFill>
                <a:srgbClr val="000000"/>
              </a:solidFill>
              <a:latin typeface="黑体" panose="02010609060101010101" pitchFamily="2" charset="-122"/>
              <a:ea typeface="黑体" panose="02010609060101010101" pitchFamily="2" charset="-122"/>
            </a:endParaRPr>
          </a:p>
        </p:txBody>
      </p:sp>
      <p:sp>
        <p:nvSpPr>
          <p:cNvPr id="79884" name="Rectangle 16"/>
          <p:cNvSpPr/>
          <p:nvPr/>
        </p:nvSpPr>
        <p:spPr>
          <a:xfrm>
            <a:off x="539750" y="3289300"/>
            <a:ext cx="1541463" cy="642938"/>
          </a:xfrm>
          <a:prstGeom prst="rect">
            <a:avLst/>
          </a:prstGeom>
          <a:noFill/>
          <a:ln w="9525">
            <a:noFill/>
          </a:ln>
        </p:spPr>
        <p:txBody>
          <a:bodyPr anchor="t"/>
          <a:p>
            <a:pPr lvl="0" indent="0" algn="ctr">
              <a:spcBef>
                <a:spcPct val="20000"/>
              </a:spcBef>
            </a:pPr>
            <a:r>
              <a:rPr lang="zh-CN" altLang="en-US" sz="2800" b="1">
                <a:solidFill>
                  <a:srgbClr val="000000"/>
                </a:solidFill>
                <a:latin typeface="黑体" panose="02010609060101010101" pitchFamily="2" charset="-122"/>
                <a:ea typeface="黑体" panose="02010609060101010101" pitchFamily="2" charset="-122"/>
              </a:rPr>
              <a:t>俄国</a:t>
            </a:r>
            <a:endParaRPr lang="zh-CN" altLang="en-US" sz="2800" b="1">
              <a:solidFill>
                <a:srgbClr val="000000"/>
              </a:solidFill>
              <a:latin typeface="黑体" panose="02010609060101010101" pitchFamily="2" charset="-122"/>
              <a:ea typeface="黑体" panose="02010609060101010101" pitchFamily="2" charset="-122"/>
            </a:endParaRPr>
          </a:p>
        </p:txBody>
      </p:sp>
      <p:sp>
        <p:nvSpPr>
          <p:cNvPr id="79885" name="Rectangle 17"/>
          <p:cNvSpPr/>
          <p:nvPr/>
        </p:nvSpPr>
        <p:spPr>
          <a:xfrm>
            <a:off x="5611813" y="2646363"/>
            <a:ext cx="3074987" cy="642937"/>
          </a:xfrm>
          <a:prstGeom prst="rect">
            <a:avLst/>
          </a:prstGeom>
          <a:noFill/>
          <a:ln w="9525">
            <a:noFill/>
          </a:ln>
        </p:spPr>
        <p:txBody>
          <a:bodyPr anchor="t"/>
          <a:p>
            <a:pPr lvl="0" indent="0" algn="ctr">
              <a:spcBef>
                <a:spcPct val="20000"/>
              </a:spcBef>
            </a:pPr>
            <a:r>
              <a:rPr lang="zh-CN" altLang="en-US" sz="2800" b="1">
                <a:solidFill>
                  <a:srgbClr val="000000"/>
                </a:solidFill>
                <a:latin typeface="黑体" panose="02010609060101010101" pitchFamily="2" charset="-122"/>
                <a:ea typeface="黑体" panose="02010609060101010101" pitchFamily="2" charset="-122"/>
              </a:rPr>
              <a:t>山东</a:t>
            </a:r>
            <a:endParaRPr lang="zh-CN" altLang="en-US" sz="2800" b="1">
              <a:solidFill>
                <a:srgbClr val="000000"/>
              </a:solidFill>
              <a:latin typeface="黑体" panose="02010609060101010101" pitchFamily="2" charset="-122"/>
              <a:ea typeface="黑体" panose="02010609060101010101" pitchFamily="2" charset="-122"/>
            </a:endParaRPr>
          </a:p>
        </p:txBody>
      </p:sp>
      <p:sp>
        <p:nvSpPr>
          <p:cNvPr id="79886" name="Rectangle 18"/>
          <p:cNvSpPr/>
          <p:nvPr/>
        </p:nvSpPr>
        <p:spPr>
          <a:xfrm>
            <a:off x="2081213" y="2646363"/>
            <a:ext cx="3530600" cy="642937"/>
          </a:xfrm>
          <a:prstGeom prst="rect">
            <a:avLst/>
          </a:prstGeom>
          <a:noFill/>
          <a:ln w="9525">
            <a:noFill/>
          </a:ln>
        </p:spPr>
        <p:txBody>
          <a:bodyPr anchor="t"/>
          <a:p>
            <a:pPr lvl="0" indent="0" algn="ctr">
              <a:spcBef>
                <a:spcPct val="20000"/>
              </a:spcBef>
            </a:pPr>
            <a:r>
              <a:rPr lang="zh-CN" altLang="en-US" sz="2800" b="1">
                <a:solidFill>
                  <a:srgbClr val="000000"/>
                </a:solidFill>
                <a:latin typeface="黑体" panose="02010609060101010101" pitchFamily="2" charset="-122"/>
                <a:ea typeface="黑体" panose="02010609060101010101" pitchFamily="2" charset="-122"/>
              </a:rPr>
              <a:t>胶州湾</a:t>
            </a:r>
            <a:endParaRPr lang="zh-CN" altLang="en-US" sz="2800" b="1">
              <a:solidFill>
                <a:srgbClr val="000000"/>
              </a:solidFill>
              <a:latin typeface="黑体" panose="02010609060101010101" pitchFamily="2" charset="-122"/>
              <a:ea typeface="黑体" panose="02010609060101010101" pitchFamily="2" charset="-122"/>
            </a:endParaRPr>
          </a:p>
        </p:txBody>
      </p:sp>
      <p:sp>
        <p:nvSpPr>
          <p:cNvPr id="79887" name="Rectangle 19"/>
          <p:cNvSpPr/>
          <p:nvPr/>
        </p:nvSpPr>
        <p:spPr>
          <a:xfrm>
            <a:off x="539750" y="2646363"/>
            <a:ext cx="1541463" cy="642937"/>
          </a:xfrm>
          <a:prstGeom prst="rect">
            <a:avLst/>
          </a:prstGeom>
          <a:noFill/>
          <a:ln w="9525">
            <a:noFill/>
          </a:ln>
        </p:spPr>
        <p:txBody>
          <a:bodyPr anchor="t"/>
          <a:p>
            <a:pPr lvl="0" indent="0" algn="ctr">
              <a:spcBef>
                <a:spcPct val="20000"/>
              </a:spcBef>
            </a:pPr>
            <a:r>
              <a:rPr lang="zh-CN" altLang="en-US" sz="2800" b="1">
                <a:solidFill>
                  <a:srgbClr val="000000"/>
                </a:solidFill>
                <a:latin typeface="黑体" panose="02010609060101010101" pitchFamily="2" charset="-122"/>
                <a:ea typeface="黑体" panose="02010609060101010101" pitchFamily="2" charset="-122"/>
              </a:rPr>
              <a:t>德国</a:t>
            </a:r>
            <a:endParaRPr lang="zh-CN" altLang="en-US" sz="2800" b="1">
              <a:solidFill>
                <a:srgbClr val="000000"/>
              </a:solidFill>
              <a:latin typeface="黑体" panose="02010609060101010101" pitchFamily="2" charset="-122"/>
              <a:ea typeface="黑体" panose="02010609060101010101" pitchFamily="2" charset="-122"/>
            </a:endParaRPr>
          </a:p>
        </p:txBody>
      </p:sp>
      <p:sp>
        <p:nvSpPr>
          <p:cNvPr id="79888" name="Rectangle 20"/>
          <p:cNvSpPr/>
          <p:nvPr/>
        </p:nvSpPr>
        <p:spPr>
          <a:xfrm>
            <a:off x="5611813" y="2190750"/>
            <a:ext cx="3074987" cy="455613"/>
          </a:xfrm>
          <a:prstGeom prst="rect">
            <a:avLst/>
          </a:prstGeom>
          <a:noFill/>
          <a:ln w="9525">
            <a:noFill/>
          </a:ln>
        </p:spPr>
        <p:txBody>
          <a:bodyPr anchor="t"/>
          <a:p>
            <a:pPr lvl="0" indent="0" algn="ctr">
              <a:spcBef>
                <a:spcPct val="20000"/>
              </a:spcBef>
            </a:pPr>
            <a:r>
              <a:rPr lang="zh-CN" altLang="en-US" sz="2800" b="1">
                <a:solidFill>
                  <a:srgbClr val="0000FF"/>
                </a:solidFill>
                <a:latin typeface="黑体" panose="02010609060101010101" pitchFamily="2" charset="-122"/>
                <a:ea typeface="黑体" panose="02010609060101010101" pitchFamily="2" charset="-122"/>
              </a:rPr>
              <a:t>势力范围</a:t>
            </a:r>
            <a:endParaRPr lang="zh-CN" altLang="en-US" sz="2800" b="1">
              <a:solidFill>
                <a:srgbClr val="0000FF"/>
              </a:solidFill>
              <a:latin typeface="黑体" panose="02010609060101010101" pitchFamily="2" charset="-122"/>
              <a:ea typeface="黑体" panose="02010609060101010101" pitchFamily="2" charset="-122"/>
            </a:endParaRPr>
          </a:p>
        </p:txBody>
      </p:sp>
      <p:sp>
        <p:nvSpPr>
          <p:cNvPr id="79889" name="Rectangle 21"/>
          <p:cNvSpPr/>
          <p:nvPr/>
        </p:nvSpPr>
        <p:spPr>
          <a:xfrm>
            <a:off x="2081213" y="2190750"/>
            <a:ext cx="3530600" cy="455613"/>
          </a:xfrm>
          <a:prstGeom prst="rect">
            <a:avLst/>
          </a:prstGeom>
          <a:noFill/>
          <a:ln w="9525">
            <a:noFill/>
          </a:ln>
        </p:spPr>
        <p:txBody>
          <a:bodyPr anchor="t"/>
          <a:p>
            <a:pPr lvl="0" indent="0" algn="ctr">
              <a:spcBef>
                <a:spcPct val="20000"/>
              </a:spcBef>
            </a:pPr>
            <a:r>
              <a:rPr lang="zh-CN" altLang="en-US" sz="2800" b="1">
                <a:solidFill>
                  <a:srgbClr val="0000FF"/>
                </a:solidFill>
                <a:latin typeface="黑体" panose="02010609060101010101" pitchFamily="2" charset="-122"/>
                <a:ea typeface="黑体" panose="02010609060101010101" pitchFamily="2" charset="-122"/>
              </a:rPr>
              <a:t>租借地或割占地</a:t>
            </a:r>
            <a:endParaRPr lang="zh-CN" altLang="en-US" sz="2800" b="1">
              <a:solidFill>
                <a:srgbClr val="0000FF"/>
              </a:solidFill>
              <a:latin typeface="黑体" panose="02010609060101010101" pitchFamily="2" charset="-122"/>
              <a:ea typeface="黑体" panose="02010609060101010101" pitchFamily="2" charset="-122"/>
            </a:endParaRPr>
          </a:p>
        </p:txBody>
      </p:sp>
      <p:sp>
        <p:nvSpPr>
          <p:cNvPr id="79890" name="Rectangle 22"/>
          <p:cNvSpPr/>
          <p:nvPr/>
        </p:nvSpPr>
        <p:spPr>
          <a:xfrm>
            <a:off x="539750" y="2190750"/>
            <a:ext cx="1541463" cy="455613"/>
          </a:xfrm>
          <a:prstGeom prst="rect">
            <a:avLst/>
          </a:prstGeom>
          <a:noFill/>
          <a:ln w="9525">
            <a:noFill/>
          </a:ln>
        </p:spPr>
        <p:txBody>
          <a:bodyPr anchor="t"/>
          <a:p>
            <a:pPr lvl="0" indent="0" algn="ctr">
              <a:spcBef>
                <a:spcPct val="20000"/>
              </a:spcBef>
            </a:pPr>
            <a:r>
              <a:rPr lang="zh-CN" altLang="en-US" sz="2800" b="1">
                <a:solidFill>
                  <a:srgbClr val="0000FF"/>
                </a:solidFill>
                <a:latin typeface="黑体" panose="02010609060101010101" pitchFamily="2" charset="-122"/>
                <a:ea typeface="黑体" panose="02010609060101010101" pitchFamily="2" charset="-122"/>
              </a:rPr>
              <a:t>国别</a:t>
            </a:r>
            <a:endParaRPr lang="zh-CN" altLang="en-US" sz="2800" b="1">
              <a:solidFill>
                <a:srgbClr val="0000FF"/>
              </a:solidFill>
              <a:latin typeface="黑体" panose="02010609060101010101" pitchFamily="2" charset="-122"/>
              <a:ea typeface="黑体" panose="02010609060101010101" pitchFamily="2" charset="-122"/>
            </a:endParaRPr>
          </a:p>
        </p:txBody>
      </p:sp>
      <p:sp>
        <p:nvSpPr>
          <p:cNvPr id="79891" name="Line 24"/>
          <p:cNvSpPr/>
          <p:nvPr/>
        </p:nvSpPr>
        <p:spPr>
          <a:xfrm>
            <a:off x="539750" y="2190750"/>
            <a:ext cx="8147050" cy="0"/>
          </a:xfrm>
          <a:prstGeom prst="line">
            <a:avLst/>
          </a:prstGeom>
          <a:ln w="12700" cap="flat" cmpd="sng">
            <a:solidFill>
              <a:schemeClr val="tx1"/>
            </a:solidFill>
            <a:prstDash val="solid"/>
            <a:round/>
            <a:headEnd type="none" w="med" len="med"/>
            <a:tailEnd type="none" w="med" len="med"/>
          </a:ln>
        </p:spPr>
      </p:sp>
      <p:sp>
        <p:nvSpPr>
          <p:cNvPr id="79892" name="Line 25"/>
          <p:cNvSpPr/>
          <p:nvPr/>
        </p:nvSpPr>
        <p:spPr>
          <a:xfrm>
            <a:off x="539750" y="2646363"/>
            <a:ext cx="8147050" cy="0"/>
          </a:xfrm>
          <a:prstGeom prst="line">
            <a:avLst/>
          </a:prstGeom>
          <a:ln w="12700" cap="flat" cmpd="sng">
            <a:solidFill>
              <a:schemeClr val="tx1"/>
            </a:solidFill>
            <a:prstDash val="solid"/>
            <a:round/>
            <a:headEnd type="none" w="med" len="med"/>
            <a:tailEnd type="none" w="med" len="med"/>
          </a:ln>
        </p:spPr>
      </p:sp>
      <p:sp>
        <p:nvSpPr>
          <p:cNvPr id="79893" name="Line 26"/>
          <p:cNvSpPr/>
          <p:nvPr/>
        </p:nvSpPr>
        <p:spPr>
          <a:xfrm>
            <a:off x="539750" y="3289300"/>
            <a:ext cx="8147050" cy="0"/>
          </a:xfrm>
          <a:prstGeom prst="line">
            <a:avLst/>
          </a:prstGeom>
          <a:ln w="12700" cap="flat" cmpd="sng">
            <a:solidFill>
              <a:schemeClr val="tx1"/>
            </a:solidFill>
            <a:prstDash val="solid"/>
            <a:round/>
            <a:headEnd type="none" w="med" len="med"/>
            <a:tailEnd type="none" w="med" len="med"/>
          </a:ln>
        </p:spPr>
      </p:sp>
      <p:sp>
        <p:nvSpPr>
          <p:cNvPr id="79894" name="Line 27"/>
          <p:cNvSpPr/>
          <p:nvPr/>
        </p:nvSpPr>
        <p:spPr>
          <a:xfrm>
            <a:off x="539750" y="3932238"/>
            <a:ext cx="8147050" cy="0"/>
          </a:xfrm>
          <a:prstGeom prst="line">
            <a:avLst/>
          </a:prstGeom>
          <a:ln w="12700" cap="flat" cmpd="sng">
            <a:solidFill>
              <a:schemeClr val="tx1"/>
            </a:solidFill>
            <a:prstDash val="solid"/>
            <a:round/>
            <a:headEnd type="none" w="med" len="med"/>
            <a:tailEnd type="none" w="med" len="med"/>
          </a:ln>
        </p:spPr>
      </p:sp>
      <p:sp>
        <p:nvSpPr>
          <p:cNvPr id="79895" name="Line 28"/>
          <p:cNvSpPr/>
          <p:nvPr/>
        </p:nvSpPr>
        <p:spPr>
          <a:xfrm>
            <a:off x="539750" y="4575175"/>
            <a:ext cx="8147050" cy="0"/>
          </a:xfrm>
          <a:prstGeom prst="line">
            <a:avLst/>
          </a:prstGeom>
          <a:ln w="12700" cap="flat" cmpd="sng">
            <a:solidFill>
              <a:schemeClr val="tx1"/>
            </a:solidFill>
            <a:prstDash val="solid"/>
            <a:round/>
            <a:headEnd type="none" w="med" len="med"/>
            <a:tailEnd type="none" w="med" len="med"/>
          </a:ln>
        </p:spPr>
      </p:sp>
      <p:sp>
        <p:nvSpPr>
          <p:cNvPr id="79896" name="Line 29"/>
          <p:cNvSpPr/>
          <p:nvPr/>
        </p:nvSpPr>
        <p:spPr>
          <a:xfrm>
            <a:off x="539750" y="5216525"/>
            <a:ext cx="8147050" cy="0"/>
          </a:xfrm>
          <a:prstGeom prst="line">
            <a:avLst/>
          </a:prstGeom>
          <a:ln w="12700" cap="flat" cmpd="sng">
            <a:solidFill>
              <a:schemeClr val="tx1"/>
            </a:solidFill>
            <a:prstDash val="solid"/>
            <a:round/>
            <a:headEnd type="none" w="med" len="med"/>
            <a:tailEnd type="none" w="med" len="med"/>
          </a:ln>
        </p:spPr>
      </p:sp>
      <p:sp>
        <p:nvSpPr>
          <p:cNvPr id="79897" name="Line 30"/>
          <p:cNvSpPr/>
          <p:nvPr/>
        </p:nvSpPr>
        <p:spPr>
          <a:xfrm>
            <a:off x="539750" y="5859463"/>
            <a:ext cx="8147050" cy="0"/>
          </a:xfrm>
          <a:prstGeom prst="line">
            <a:avLst/>
          </a:prstGeom>
          <a:ln w="28575" cap="sq" cmpd="sng">
            <a:solidFill>
              <a:schemeClr val="tx1"/>
            </a:solidFill>
            <a:prstDash val="solid"/>
            <a:round/>
            <a:headEnd type="none" w="med" len="med"/>
            <a:tailEnd type="none" w="med" len="med"/>
          </a:ln>
        </p:spPr>
      </p:sp>
      <p:sp>
        <p:nvSpPr>
          <p:cNvPr id="79898" name="Line 31"/>
          <p:cNvSpPr/>
          <p:nvPr/>
        </p:nvSpPr>
        <p:spPr>
          <a:xfrm>
            <a:off x="539750" y="1125538"/>
            <a:ext cx="0" cy="4733925"/>
          </a:xfrm>
          <a:prstGeom prst="line">
            <a:avLst/>
          </a:prstGeom>
          <a:ln w="28575" cap="sq" cmpd="sng">
            <a:solidFill>
              <a:schemeClr val="tx1"/>
            </a:solidFill>
            <a:prstDash val="solid"/>
            <a:round/>
            <a:headEnd type="none" w="med" len="med"/>
            <a:tailEnd type="none" w="med" len="med"/>
          </a:ln>
        </p:spPr>
      </p:sp>
      <p:sp>
        <p:nvSpPr>
          <p:cNvPr id="79899" name="Line 32"/>
          <p:cNvSpPr/>
          <p:nvPr/>
        </p:nvSpPr>
        <p:spPr>
          <a:xfrm>
            <a:off x="8686800" y="1125538"/>
            <a:ext cx="0" cy="4733925"/>
          </a:xfrm>
          <a:prstGeom prst="line">
            <a:avLst/>
          </a:prstGeom>
          <a:ln w="28575" cap="sq" cmpd="sng">
            <a:solidFill>
              <a:schemeClr val="tx1"/>
            </a:solidFill>
            <a:prstDash val="solid"/>
            <a:round/>
            <a:headEnd type="none" w="med" len="med"/>
            <a:tailEnd type="none" w="med" len="med"/>
          </a:ln>
        </p:spPr>
      </p:sp>
      <p:sp>
        <p:nvSpPr>
          <p:cNvPr id="79900" name="Line 33"/>
          <p:cNvSpPr/>
          <p:nvPr/>
        </p:nvSpPr>
        <p:spPr>
          <a:xfrm>
            <a:off x="539750" y="1125538"/>
            <a:ext cx="8147050" cy="0"/>
          </a:xfrm>
          <a:prstGeom prst="line">
            <a:avLst/>
          </a:prstGeom>
          <a:ln w="28575" cap="sq" cmpd="sng">
            <a:solidFill>
              <a:schemeClr val="tx1"/>
            </a:solidFill>
            <a:prstDash val="solid"/>
            <a:round/>
            <a:headEnd type="none" w="med" len="med"/>
            <a:tailEnd type="none" w="med" len="med"/>
          </a:ln>
        </p:spPr>
      </p:sp>
      <p:sp>
        <p:nvSpPr>
          <p:cNvPr id="79901" name="Line 34"/>
          <p:cNvSpPr/>
          <p:nvPr/>
        </p:nvSpPr>
        <p:spPr>
          <a:xfrm>
            <a:off x="2081213" y="2190750"/>
            <a:ext cx="0" cy="3668713"/>
          </a:xfrm>
          <a:prstGeom prst="line">
            <a:avLst/>
          </a:prstGeom>
          <a:ln w="12700" cap="flat" cmpd="sng">
            <a:solidFill>
              <a:schemeClr val="tx1"/>
            </a:solidFill>
            <a:prstDash val="solid"/>
            <a:round/>
            <a:headEnd type="none" w="med" len="med"/>
            <a:tailEnd type="none" w="med" len="med"/>
          </a:ln>
        </p:spPr>
      </p:sp>
      <p:sp>
        <p:nvSpPr>
          <p:cNvPr id="79902" name="Line 35"/>
          <p:cNvSpPr/>
          <p:nvPr/>
        </p:nvSpPr>
        <p:spPr>
          <a:xfrm>
            <a:off x="5611813" y="2190750"/>
            <a:ext cx="0" cy="3668713"/>
          </a:xfrm>
          <a:prstGeom prst="line">
            <a:avLst/>
          </a:prstGeom>
          <a:ln w="12700" cap="flat" cmpd="sng">
            <a:solidFill>
              <a:schemeClr val="tx1"/>
            </a:solidFill>
            <a:prstDash val="solid"/>
            <a:round/>
            <a:headEnd type="none" w="med" len="med"/>
            <a:tailEnd type="none" w="med" len="med"/>
          </a:ln>
        </p:spPr>
      </p:sp>
      <p:sp>
        <p:nvSpPr>
          <p:cNvPr id="79903" name="Rectangle 48"/>
          <p:cNvSpPr/>
          <p:nvPr/>
        </p:nvSpPr>
        <p:spPr>
          <a:xfrm>
            <a:off x="539750" y="1268413"/>
            <a:ext cx="8147050" cy="1065212"/>
          </a:xfrm>
          <a:prstGeom prst="rect">
            <a:avLst/>
          </a:prstGeom>
          <a:noFill/>
          <a:ln w="9525">
            <a:noFill/>
          </a:ln>
        </p:spPr>
        <p:txBody>
          <a:bodyPr anchor="t"/>
          <a:p>
            <a:pPr lvl="0" indent="0" algn="ctr">
              <a:spcBef>
                <a:spcPct val="20000"/>
              </a:spcBef>
            </a:pPr>
            <a:r>
              <a:rPr lang="zh-CN" altLang="en-US" sz="3600" b="1">
                <a:solidFill>
                  <a:srgbClr val="FF0000"/>
                </a:solidFill>
                <a:latin typeface="Arial" panose="020B0604020202020204" pitchFamily="34" charset="0"/>
                <a:ea typeface="宋体" panose="02010600030101010101" pitchFamily="2" charset="-122"/>
              </a:rPr>
              <a:t>列强瓜分中国简表</a:t>
            </a:r>
            <a:r>
              <a:rPr lang="en-US" altLang="zh-CN" sz="3600" b="1">
                <a:solidFill>
                  <a:srgbClr val="FF0000"/>
                </a:solidFill>
                <a:latin typeface="Arial" panose="020B0604020202020204" pitchFamily="34" charset="0"/>
                <a:ea typeface="宋体" panose="02010600030101010101" pitchFamily="2" charset="-122"/>
              </a:rPr>
              <a:t>(1897-1899</a:t>
            </a:r>
            <a:r>
              <a:rPr lang="zh-CN" altLang="en-US" sz="3600" b="1">
                <a:solidFill>
                  <a:srgbClr val="FF0000"/>
                </a:solidFill>
                <a:latin typeface="Arial" panose="020B0604020202020204" pitchFamily="34" charset="0"/>
                <a:ea typeface="宋体" panose="02010600030101010101" pitchFamily="2" charset="-122"/>
              </a:rPr>
              <a:t>年</a:t>
            </a:r>
            <a:r>
              <a:rPr lang="en-US" altLang="zh-CN" sz="3600" b="1">
                <a:solidFill>
                  <a:srgbClr val="FF0000"/>
                </a:solidFill>
                <a:latin typeface="Arial" panose="020B0604020202020204" pitchFamily="34" charset="0"/>
                <a:ea typeface="宋体" panose="02010600030101010101" pitchFamily="2" charset="-122"/>
              </a:rPr>
              <a:t>)</a:t>
            </a:r>
            <a:br>
              <a:rPr lang="en-US" altLang="zh-CN" sz="3600" b="1">
                <a:solidFill>
                  <a:srgbClr val="FF0000"/>
                </a:solidFill>
                <a:latin typeface="Arial" panose="020B0604020202020204" pitchFamily="34" charset="0"/>
                <a:ea typeface="宋体" panose="02010600030101010101" pitchFamily="2" charset="-122"/>
              </a:rPr>
            </a:br>
            <a:endParaRPr lang="en-US" altLang="zh-CN" sz="3600" b="1">
              <a:solidFill>
                <a:srgbClr val="FF0000"/>
              </a:solidFill>
              <a:latin typeface="Arial" panose="020B0604020202020204" pitchFamily="34" charset="0"/>
              <a:ea typeface="宋体" panose="02010600030101010101" pitchFamily="2" charset="-122"/>
            </a:endParaRPr>
          </a:p>
        </p:txBody>
      </p:sp>
      <p:sp>
        <p:nvSpPr>
          <p:cNvPr id="79904" name="文本框 59424"/>
          <p:cNvSpPr txBox="1"/>
          <p:nvPr/>
        </p:nvSpPr>
        <p:spPr>
          <a:xfrm>
            <a:off x="827088" y="333375"/>
            <a:ext cx="7129462" cy="519113"/>
          </a:xfrm>
          <a:prstGeom prst="rect">
            <a:avLst/>
          </a:prstGeom>
          <a:noFill/>
          <a:ln w="9525">
            <a:noFill/>
          </a:ln>
        </p:spPr>
        <p:txBody>
          <a:bodyPr anchor="t">
            <a:spAutoFit/>
          </a:bodyPr>
          <a:p>
            <a:pPr lvl="0" indent="0">
              <a:spcBef>
                <a:spcPct val="50000"/>
              </a:spcBef>
            </a:pPr>
            <a:r>
              <a:rPr lang="zh-CN" altLang="en-US" sz="2800" b="1">
                <a:solidFill>
                  <a:srgbClr val="0000FF"/>
                </a:solidFill>
                <a:latin typeface="黑体" panose="02010609060101010101" pitchFamily="2" charset="-122"/>
                <a:ea typeface="黑体" panose="02010609060101010101" pitchFamily="2" charset="-122"/>
              </a:rPr>
              <a:t>（</a:t>
            </a:r>
            <a:r>
              <a:rPr lang="en-US" altLang="zh-CN" sz="2800" b="1">
                <a:solidFill>
                  <a:srgbClr val="0000FF"/>
                </a:solidFill>
                <a:latin typeface="黑体" panose="02010609060101010101" pitchFamily="2" charset="-122"/>
                <a:ea typeface="黑体" panose="02010609060101010101" pitchFamily="2" charset="-122"/>
              </a:rPr>
              <a:t>2</a:t>
            </a:r>
            <a:r>
              <a:rPr lang="zh-CN" altLang="en-US" sz="2800" b="1">
                <a:solidFill>
                  <a:srgbClr val="0000FF"/>
                </a:solidFill>
                <a:latin typeface="黑体" panose="02010609060101010101" pitchFamily="2" charset="-122"/>
                <a:ea typeface="黑体" panose="02010609060101010101" pitchFamily="2" charset="-122"/>
              </a:rPr>
              <a:t>）方式：</a:t>
            </a:r>
            <a:r>
              <a:rPr lang="zh-CN" altLang="en-US" sz="2800" b="1">
                <a:latin typeface="黑体" panose="02010609060101010101" pitchFamily="2" charset="-122"/>
                <a:ea typeface="黑体" panose="02010609060101010101" pitchFamily="2" charset="-122"/>
              </a:rPr>
              <a:t>强占租借地和划分势力范围</a:t>
            </a:r>
            <a:endParaRPr lang="zh-CN" altLang="en-US" sz="2800" b="1">
              <a:latin typeface="黑体" panose="02010609060101010101" pitchFamily="2" charset="-122"/>
              <a:ea typeface="黑体" panose="02010609060101010101" pitchFamily="2" charset="-122"/>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文本框 60417"/>
          <p:cNvSpPr txBox="1"/>
          <p:nvPr/>
        </p:nvSpPr>
        <p:spPr>
          <a:xfrm>
            <a:off x="323850" y="333375"/>
            <a:ext cx="8388350" cy="4119563"/>
          </a:xfrm>
          <a:prstGeom prst="rect">
            <a:avLst/>
          </a:prstGeom>
          <a:noFill/>
          <a:ln w="9525">
            <a:noFill/>
          </a:ln>
        </p:spPr>
        <p:txBody>
          <a:bodyPr>
            <a:spAutoFit/>
          </a:bodyPr>
          <a:p>
            <a:pPr lvl="0" eaLnBrk="0" fontAlgn="base" hangingPunct="0">
              <a:spcBef>
                <a:spcPct val="50000"/>
              </a:spcBef>
            </a:pPr>
            <a:r>
              <a:rPr lang="zh-CN" altLang="en-US" sz="4000" b="1" strike="noStrike" noProof="1">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cs typeface="+mn-ea"/>
              </a:rPr>
              <a:t>概念阐释</a:t>
            </a:r>
            <a:endParaRPr lang="zh-CN" altLang="en-US" sz="4000" b="1" strike="noStrike" noProof="1">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endParaRPr>
          </a:p>
          <a:p>
            <a:pPr lvl="0" eaLnBrk="0" fontAlgn="base" hangingPunct="0">
              <a:spcBef>
                <a:spcPct val="50000"/>
              </a:spcBef>
            </a:pPr>
            <a:r>
              <a:rPr lang="zh-CN" altLang="en-US" sz="2800" b="1" strike="noStrike" noProof="1">
                <a:solidFill>
                  <a:srgbClr val="0000FF"/>
                </a:solidFill>
                <a:latin typeface="Arial" panose="020B0604020202020204" pitchFamily="34" charset="0"/>
                <a:ea typeface="宋体" panose="02010600030101010101" pitchFamily="2" charset="-122"/>
                <a:cs typeface="+mn-ea"/>
              </a:rPr>
              <a:t>租借地</a:t>
            </a:r>
            <a:r>
              <a:rPr lang="zh-CN" altLang="en-US" sz="2800" b="1" strike="noStrike" noProof="1">
                <a:latin typeface="Arial" panose="020B0604020202020204" pitchFamily="34" charset="0"/>
                <a:ea typeface="宋体" panose="02010600030101010101" pitchFamily="2" charset="-122"/>
                <a:cs typeface="+mn-ea"/>
              </a:rPr>
              <a:t>是帝国主义国家在他国强行取得的、供其在一定时期内使用和管理的地区，租借国在租借地具有行政、立法、司法等诸方面管理权</a:t>
            </a:r>
            <a:r>
              <a:rPr lang="en-US" altLang="zh-CN" sz="2800" b="1" strike="noStrike" noProof="1">
                <a:latin typeface="Arial" panose="020B0604020202020204" pitchFamily="34" charset="0"/>
                <a:ea typeface="宋体" panose="02010600030101010101" pitchFamily="2" charset="-122"/>
                <a:cs typeface="+mn-ea"/>
              </a:rPr>
              <a:t>. </a:t>
            </a:r>
            <a:r>
              <a:rPr lang="zh-CN" altLang="en-US" sz="2800" b="1" strike="noStrike" noProof="1">
                <a:latin typeface="Arial" panose="020B0604020202020204" pitchFamily="34" charset="0"/>
                <a:ea typeface="宋体" panose="02010600030101010101" pitchFamily="2" charset="-122"/>
                <a:cs typeface="+mn-ea"/>
              </a:rPr>
              <a:t>成为被租借国的“</a:t>
            </a:r>
            <a:r>
              <a:rPr lang="zh-CN" altLang="en-US" sz="2800" b="1" strike="noStrike" noProof="1">
                <a:solidFill>
                  <a:srgbClr val="FF0000"/>
                </a:solidFill>
                <a:latin typeface="Arial" panose="020B0604020202020204" pitchFamily="34" charset="0"/>
                <a:ea typeface="黑体" panose="02010609060101010101" pitchFamily="2" charset="-122"/>
                <a:cs typeface="+mn-ea"/>
              </a:rPr>
              <a:t>国中之国</a:t>
            </a:r>
            <a:r>
              <a:rPr lang="zh-CN" altLang="en-US" sz="2800" b="1" strike="noStrike" noProof="1">
                <a:latin typeface="Arial" panose="020B0604020202020204" pitchFamily="34" charset="0"/>
                <a:ea typeface="宋体" panose="02010600030101010101" pitchFamily="2" charset="-122"/>
                <a:cs typeface="+mn-ea"/>
              </a:rPr>
              <a:t>”。租借期最长不得超过</a:t>
            </a:r>
            <a:r>
              <a:rPr lang="en-US" altLang="zh-CN" sz="2800" b="1" strike="noStrike" noProof="1">
                <a:latin typeface="Arial" panose="020B0604020202020204" pitchFamily="34" charset="0"/>
                <a:ea typeface="宋体" panose="02010600030101010101" pitchFamily="2" charset="-122"/>
                <a:cs typeface="+mn-ea"/>
              </a:rPr>
              <a:t>100</a:t>
            </a:r>
            <a:r>
              <a:rPr lang="zh-CN" altLang="en-US" sz="2800" b="1" strike="noStrike" noProof="1">
                <a:latin typeface="Arial" panose="020B0604020202020204" pitchFamily="34" charset="0"/>
                <a:ea typeface="宋体" panose="02010600030101010101" pitchFamily="2" charset="-122"/>
                <a:cs typeface="+mn-ea"/>
              </a:rPr>
              <a:t>年。 </a:t>
            </a:r>
            <a:endParaRPr lang="zh-CN" altLang="en-US" sz="2800" b="1" strike="noStrike" noProof="1">
              <a:latin typeface="Arial" panose="020B0604020202020204" pitchFamily="34" charset="0"/>
              <a:ea typeface="宋体" panose="02010600030101010101" pitchFamily="2" charset="-122"/>
            </a:endParaRPr>
          </a:p>
          <a:p>
            <a:pPr lvl="0" eaLnBrk="0" fontAlgn="base" hangingPunct="0">
              <a:spcBef>
                <a:spcPct val="50000"/>
              </a:spcBef>
            </a:pPr>
            <a:r>
              <a:rPr lang="zh-CN" altLang="en-US" sz="2800" b="1" strike="noStrike" noProof="1">
                <a:solidFill>
                  <a:srgbClr val="0000FF"/>
                </a:solidFill>
                <a:latin typeface="Arial" panose="020B0604020202020204" pitchFamily="34" charset="0"/>
                <a:ea typeface="宋体" panose="02010600030101010101" pitchFamily="2" charset="-122"/>
                <a:cs typeface="+mn-ea"/>
              </a:rPr>
              <a:t>势力范围</a:t>
            </a:r>
            <a:r>
              <a:rPr lang="zh-CN" altLang="en-US" sz="2800" b="1" strike="noStrike" noProof="1">
                <a:latin typeface="Arial" panose="020B0604020202020204" pitchFamily="34" charset="0"/>
                <a:ea typeface="宋体" panose="02010600030101010101" pitchFamily="2" charset="-122"/>
                <a:cs typeface="+mn-ea"/>
              </a:rPr>
              <a:t>是指列强控制殖民地或半殖民地国家的全部或部分领土，作为“势力范围”，</a:t>
            </a:r>
            <a:r>
              <a:rPr lang="zh-CN" altLang="en-US" sz="2800" b="1" strike="noStrike" noProof="1">
                <a:solidFill>
                  <a:srgbClr val="000000"/>
                </a:solidFill>
                <a:latin typeface="Arial" panose="020B0604020202020204" pitchFamily="34" charset="0"/>
                <a:ea typeface="宋体" panose="02010600030101010101" pitchFamily="2" charset="-122"/>
                <a:cs typeface="+mn-ea"/>
              </a:rPr>
              <a:t>宣称它享有独占的权利</a:t>
            </a:r>
            <a:r>
              <a:rPr lang="en-US" altLang="zh-CN" sz="2800" b="1" strike="noStrike" noProof="1">
                <a:solidFill>
                  <a:srgbClr val="000000"/>
                </a:solidFill>
                <a:latin typeface="Arial" panose="020B0604020202020204" pitchFamily="34" charset="0"/>
                <a:ea typeface="宋体" panose="02010600030101010101" pitchFamily="2" charset="-122"/>
                <a:cs typeface="+mn-ea"/>
              </a:rPr>
              <a:t>,</a:t>
            </a:r>
            <a:r>
              <a:rPr lang="zh-CN" altLang="en-US" sz="2800" b="1" strike="noStrike" noProof="1">
                <a:solidFill>
                  <a:srgbClr val="000000"/>
                </a:solidFill>
                <a:latin typeface="Arial" panose="020B0604020202020204" pitchFamily="34" charset="0"/>
                <a:ea typeface="宋体" panose="02010600030101010101" pitchFamily="2" charset="-122"/>
                <a:cs typeface="+mn-ea"/>
              </a:rPr>
              <a:t>不许其它国家染指。</a:t>
            </a:r>
            <a:r>
              <a:rPr lang="zh-CN" altLang="en-US" sz="2800" strike="noStrike" noProof="1">
                <a:solidFill>
                  <a:srgbClr val="000000"/>
                </a:solidFill>
                <a:latin typeface="Arial" panose="020B0604020202020204" pitchFamily="34" charset="0"/>
                <a:ea typeface="宋体" panose="02010600030101010101" pitchFamily="2" charset="-122"/>
                <a:cs typeface="+mn-ea"/>
              </a:rPr>
              <a:t> </a:t>
            </a:r>
            <a:endParaRPr lang="zh-CN" altLang="en-US" sz="2800" strike="noStrike" noProof="1">
              <a:solidFill>
                <a:srgbClr val="000000"/>
              </a:solidFill>
              <a:latin typeface="Arial" panose="020B0604020202020204" pitchFamily="34" charset="0"/>
              <a:ea typeface="宋体" panose="02010600030101010101" pitchFamily="2" charset="-122"/>
            </a:endParaRPr>
          </a:p>
        </p:txBody>
      </p:sp>
      <p:sp>
        <p:nvSpPr>
          <p:cNvPr id="60419" name="文本框 60418"/>
          <p:cNvSpPr txBox="1"/>
          <p:nvPr/>
        </p:nvSpPr>
        <p:spPr>
          <a:xfrm>
            <a:off x="827088" y="4797425"/>
            <a:ext cx="7315200" cy="955675"/>
          </a:xfrm>
          <a:prstGeom prst="rect">
            <a:avLst/>
          </a:prstGeom>
          <a:solidFill>
            <a:schemeClr val="bg1"/>
          </a:solidFill>
          <a:ln w="9525" cap="flat" cmpd="sng">
            <a:solidFill>
              <a:srgbClr val="FF0000"/>
            </a:solidFill>
            <a:prstDash val="solid"/>
            <a:miter/>
            <a:headEnd type="none" w="med" len="med"/>
            <a:tailEnd type="none" w="med" len="med"/>
          </a:ln>
        </p:spPr>
        <p:txBody>
          <a:bodyPr anchor="t">
            <a:spAutoFit/>
          </a:bodyPr>
          <a:p>
            <a:pPr lvl="0" indent="0" eaLnBrk="0" hangingPunct="0">
              <a:spcBef>
                <a:spcPct val="50000"/>
              </a:spcBef>
            </a:pPr>
            <a:r>
              <a:rPr lang="zh-CN" altLang="en-US" sz="2800" b="1">
                <a:solidFill>
                  <a:srgbClr val="0000FF"/>
                </a:solidFill>
                <a:latin typeface="Arial" panose="020B0604020202020204" pitchFamily="34" charset="0"/>
                <a:ea typeface="黑体" panose="02010609060101010101" pitchFamily="2" charset="-122"/>
              </a:rPr>
              <a:t>列强在租借地和势力范围内都享有绝对的行政、司法、立法权，严重损害中国主权</a:t>
            </a:r>
            <a:endParaRPr lang="zh-CN" altLang="en-US" sz="2800" b="1">
              <a:solidFill>
                <a:srgbClr val="0000FF"/>
              </a:solidFill>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randombar(horizontal)">
                                      <p:cBhvr>
                                        <p:cTn id="7" dur="500"/>
                                        <p:tgtEl>
                                          <p:spTgt spid="604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0419"/>
                                        </p:tgtEl>
                                        <p:attrNameLst>
                                          <p:attrName>style.visibility</p:attrName>
                                        </p:attrNameLst>
                                      </p:cBhvr>
                                      <p:to>
                                        <p:strVal val="visible"/>
                                      </p:to>
                                    </p:set>
                                    <p:animEffect transition="in" filter="slide(fromLeft)">
                                      <p:cBhvr>
                                        <p:cTn id="12" dur="1000"/>
                                        <p:tgtEl>
                                          <p:spTgt spid="60419"/>
                                        </p:tgtEl>
                                      </p:cBhvr>
                                    </p:animEffect>
                                  </p:childTnLst>
                                  <p:subTnLst>
                                    <p:audio>
                                      <p:cMediaNode>
                                        <p:cTn display="0" masterRel="sameClick">
                                          <p:stCondLst>
                                            <p:cond evt="begin" delay="0">
                                              <p:tn val="10"/>
                                            </p:cond>
                                          </p:stCondLst>
                                          <p:endCondLst>
                                            <p:cond evt="onStopAudio" delay="0">
                                              <p:tgtEl>
                                                <p:sldTgt/>
                                              </p:tgtEl>
                                            </p:cond>
                                          </p:endCondLst>
                                        </p:cTn>
                                        <p:tgtEl>
                                          <p:sndTgt r:embed="rId1"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21" name="图片 61441" descr="5"/>
          <p:cNvPicPr>
            <a:picLocks noChangeAspect="1"/>
          </p:cNvPicPr>
          <p:nvPr/>
        </p:nvPicPr>
        <p:blipFill>
          <a:blip r:embed="rId1"/>
          <a:srcRect l="13889" t="10075" r="11111" b="1999"/>
          <a:stretch>
            <a:fillRect/>
          </a:stretch>
        </p:blipFill>
        <p:spPr>
          <a:xfrm>
            <a:off x="0" y="0"/>
            <a:ext cx="9144000" cy="6858000"/>
          </a:xfrm>
          <a:prstGeom prst="rect">
            <a:avLst/>
          </a:prstGeom>
          <a:noFill/>
          <a:ln w="76200" cap="flat" cmpd="sng">
            <a:solidFill>
              <a:schemeClr val="accent1"/>
            </a:solidFill>
            <a:prstDash val="solid"/>
            <a:miter/>
            <a:headEnd type="none" w="med" len="med"/>
            <a:tailEnd type="none" w="med" len="med"/>
          </a:ln>
        </p:spPr>
      </p:pic>
      <p:sp>
        <p:nvSpPr>
          <p:cNvPr id="81922" name="文本框 61442"/>
          <p:cNvSpPr txBox="1"/>
          <p:nvPr/>
        </p:nvSpPr>
        <p:spPr>
          <a:xfrm>
            <a:off x="0" y="0"/>
            <a:ext cx="5486400" cy="700088"/>
          </a:xfrm>
          <a:prstGeom prst="rect">
            <a:avLst/>
          </a:prstGeom>
          <a:gradFill rotWithShape="1">
            <a:gsLst>
              <a:gs pos="0">
                <a:srgbClr val="CCFFFF"/>
              </a:gs>
              <a:gs pos="50000">
                <a:schemeClr val="bg1"/>
              </a:gs>
              <a:gs pos="100000">
                <a:srgbClr val="CCFFFF"/>
              </a:gs>
            </a:gsLst>
            <a:lin ang="5400000" scaled="1"/>
            <a:tileRect/>
          </a:gradFill>
          <a:ln w="28575" cap="flat" cmpd="sng">
            <a:solidFill>
              <a:srgbClr val="800000"/>
            </a:solidFill>
            <a:prstDash val="solid"/>
            <a:miter/>
            <a:headEnd type="none" w="med" len="med"/>
            <a:tailEnd type="none" w="med" len="med"/>
          </a:ln>
          <a:effectLst>
            <a:outerShdw dist="107763" dir="13499999" algn="ctr" rotWithShape="0">
              <a:schemeClr val="bg2">
                <a:alpha val="50000"/>
              </a:schemeClr>
            </a:outerShdw>
          </a:effectLst>
        </p:spPr>
        <p:txBody>
          <a:bodyPr lIns="91416" tIns="45708" rIns="91416" bIns="45708" anchor="t">
            <a:spAutoFit/>
          </a:bodyPr>
          <a:p>
            <a:pPr lvl="0" indent="0">
              <a:spcBef>
                <a:spcPct val="50000"/>
              </a:spcBef>
            </a:pPr>
            <a:r>
              <a:rPr lang="zh-CN" altLang="en-US" sz="3600" b="1">
                <a:solidFill>
                  <a:srgbClr val="FF3300"/>
                </a:solidFill>
                <a:latin typeface="Arial" panose="020B0604020202020204" pitchFamily="34" charset="0"/>
                <a:ea typeface="黑体" panose="02010609060101010101" pitchFamily="2" charset="-122"/>
              </a:rPr>
              <a:t>帝国主义瓜分中国示意图</a:t>
            </a:r>
            <a:endParaRPr lang="zh-CN" altLang="en-US" sz="3600" b="1">
              <a:solidFill>
                <a:srgbClr val="FF3300"/>
              </a:solidFill>
              <a:latin typeface="Arial" panose="020B0604020202020204" pitchFamily="34" charset="0"/>
              <a:ea typeface="黑体" panose="02010609060101010101" pitchFamily="2" charset="-122"/>
            </a:endParaRPr>
          </a:p>
        </p:txBody>
      </p:sp>
      <p:grpSp>
        <p:nvGrpSpPr>
          <p:cNvPr id="81923" name="组合 61443"/>
          <p:cNvGrpSpPr/>
          <p:nvPr/>
        </p:nvGrpSpPr>
        <p:grpSpPr>
          <a:xfrm>
            <a:off x="323850" y="3860800"/>
            <a:ext cx="1981200" cy="3051175"/>
            <a:chOff x="0" y="0"/>
            <a:chExt cx="576" cy="1479"/>
          </a:xfrm>
        </p:grpSpPr>
        <p:sp>
          <p:nvSpPr>
            <p:cNvPr id="81924" name="文本框 61444"/>
            <p:cNvSpPr txBox="1"/>
            <p:nvPr/>
          </p:nvSpPr>
          <p:spPr>
            <a:xfrm>
              <a:off x="0" y="0"/>
              <a:ext cx="576" cy="327"/>
            </a:xfrm>
            <a:prstGeom prst="rect">
              <a:avLst/>
            </a:prstGeom>
            <a:solidFill>
              <a:srgbClr val="00E8AB"/>
            </a:solidFill>
            <a:ln w="9525">
              <a:noFill/>
            </a:ln>
          </p:spPr>
          <p:txBody>
            <a:bodyPr lIns="91416" tIns="45708" rIns="91416" bIns="45708" anchor="t">
              <a:spAutoFit/>
            </a:bodyPr>
            <a:p>
              <a:pPr lvl="0" indent="0" algn="ctr">
                <a:spcBef>
                  <a:spcPct val="50000"/>
                </a:spcBef>
              </a:pPr>
              <a:r>
                <a:rPr lang="zh-CN" altLang="en-US" sz="3600" b="1">
                  <a:solidFill>
                    <a:schemeClr val="bg1"/>
                  </a:solidFill>
                  <a:latin typeface="Arial" panose="020B0604020202020204" pitchFamily="34" charset="0"/>
                  <a:ea typeface="黑体" panose="02010609060101010101" pitchFamily="2" charset="-122"/>
                </a:rPr>
                <a:t>俄国</a:t>
              </a:r>
              <a:endParaRPr lang="zh-CN" altLang="en-US" sz="3600" b="1">
                <a:solidFill>
                  <a:schemeClr val="bg1"/>
                </a:solidFill>
                <a:latin typeface="Arial" panose="020B0604020202020204" pitchFamily="34" charset="0"/>
                <a:ea typeface="黑体" panose="02010609060101010101" pitchFamily="2" charset="-122"/>
              </a:endParaRPr>
            </a:p>
          </p:txBody>
        </p:sp>
        <p:sp>
          <p:nvSpPr>
            <p:cNvPr id="81925" name="文本框 61445"/>
            <p:cNvSpPr txBox="1"/>
            <p:nvPr/>
          </p:nvSpPr>
          <p:spPr>
            <a:xfrm>
              <a:off x="0" y="288"/>
              <a:ext cx="576" cy="326"/>
            </a:xfrm>
            <a:prstGeom prst="rect">
              <a:avLst/>
            </a:prstGeom>
            <a:solidFill>
              <a:srgbClr val="FFA86D"/>
            </a:solidFill>
            <a:ln w="9525">
              <a:noFill/>
            </a:ln>
          </p:spPr>
          <p:txBody>
            <a:bodyPr lIns="91416" tIns="45708" rIns="91416" bIns="45708" anchor="t">
              <a:spAutoFit/>
            </a:bodyPr>
            <a:p>
              <a:pPr lvl="0" indent="0" algn="ctr">
                <a:spcBef>
                  <a:spcPct val="50000"/>
                </a:spcBef>
              </a:pPr>
              <a:r>
                <a:rPr lang="zh-CN" altLang="en-US" sz="3600">
                  <a:solidFill>
                    <a:schemeClr val="bg1"/>
                  </a:solidFill>
                  <a:latin typeface="Arial" panose="020B0604020202020204" pitchFamily="34" charset="0"/>
                  <a:ea typeface="黑体" panose="02010609060101010101" pitchFamily="2" charset="-122"/>
                </a:rPr>
                <a:t>德国</a:t>
              </a:r>
              <a:endParaRPr lang="zh-CN" altLang="en-US" sz="3600">
                <a:solidFill>
                  <a:schemeClr val="bg1"/>
                </a:solidFill>
                <a:latin typeface="Arial" panose="020B0604020202020204" pitchFamily="34" charset="0"/>
                <a:ea typeface="黑体" panose="02010609060101010101" pitchFamily="2" charset="-122"/>
              </a:endParaRPr>
            </a:p>
          </p:txBody>
        </p:sp>
        <p:sp>
          <p:nvSpPr>
            <p:cNvPr id="61447" name="文本框 61446"/>
            <p:cNvSpPr txBox="1"/>
            <p:nvPr/>
          </p:nvSpPr>
          <p:spPr>
            <a:xfrm>
              <a:off x="0" y="576"/>
              <a:ext cx="576" cy="326"/>
            </a:xfrm>
            <a:prstGeom prst="rect">
              <a:avLst/>
            </a:prstGeom>
            <a:solidFill>
              <a:srgbClr val="A06A8D"/>
            </a:solidFill>
            <a:ln w="9525">
              <a:noFill/>
            </a:ln>
          </p:spPr>
          <p:txBody>
            <a:bodyPr lIns="91416" tIns="45708" rIns="91416" bIns="45708">
              <a:spAutoFit/>
            </a:bodyPr>
            <a:p>
              <a:pPr lvl="0" algn="ctr" fontAlgn="base">
                <a:spcBef>
                  <a:spcPct val="50000"/>
                </a:spcBef>
              </a:pPr>
              <a:r>
                <a:rPr lang="zh-CN" altLang="en-US" sz="3600" b="1" strike="noStrike" noProof="1">
                  <a:solidFill>
                    <a:schemeClr val="bg1"/>
                  </a:solidFill>
                  <a:effectLst>
                    <a:outerShdw blurRad="38100" dist="38100" dir="2700000">
                      <a:srgbClr val="000000"/>
                    </a:outerShdw>
                  </a:effectLst>
                  <a:latin typeface="Arial" panose="020B0604020202020204" pitchFamily="34" charset="0"/>
                  <a:ea typeface="黑体" panose="02010609060101010101" pitchFamily="2" charset="-122"/>
                  <a:cs typeface="+mn-ea"/>
                </a:rPr>
                <a:t>英国</a:t>
              </a:r>
              <a:endParaRPr lang="zh-CN" altLang="en-US" sz="3600" b="1" strike="noStrike" noProof="1">
                <a:solidFill>
                  <a:schemeClr val="bg1"/>
                </a:solidFill>
                <a:effectLst>
                  <a:outerShdw blurRad="38100" dist="38100" dir="2700000">
                    <a:srgbClr val="000000"/>
                  </a:outerShdw>
                </a:effectLst>
                <a:latin typeface="Arial" panose="020B0604020202020204" pitchFamily="34" charset="0"/>
                <a:ea typeface="黑体" panose="02010609060101010101" pitchFamily="2" charset="-122"/>
              </a:endParaRPr>
            </a:p>
          </p:txBody>
        </p:sp>
        <p:sp>
          <p:nvSpPr>
            <p:cNvPr id="81927" name="文本框 61447"/>
            <p:cNvSpPr txBox="1"/>
            <p:nvPr/>
          </p:nvSpPr>
          <p:spPr>
            <a:xfrm>
              <a:off x="0" y="864"/>
              <a:ext cx="576" cy="326"/>
            </a:xfrm>
            <a:prstGeom prst="rect">
              <a:avLst/>
            </a:prstGeom>
            <a:solidFill>
              <a:srgbClr val="0066FF"/>
            </a:solidFill>
            <a:ln w="9525">
              <a:noFill/>
            </a:ln>
          </p:spPr>
          <p:txBody>
            <a:bodyPr lIns="91416" tIns="45708" rIns="91416" bIns="45708" anchor="t">
              <a:spAutoFit/>
            </a:bodyPr>
            <a:p>
              <a:pPr lvl="0" indent="0" algn="ctr">
                <a:spcBef>
                  <a:spcPct val="50000"/>
                </a:spcBef>
              </a:pPr>
              <a:r>
                <a:rPr lang="zh-CN" altLang="en-US" sz="3600" b="1">
                  <a:solidFill>
                    <a:schemeClr val="bg1"/>
                  </a:solidFill>
                  <a:latin typeface="Arial" panose="020B0604020202020204" pitchFamily="34" charset="0"/>
                  <a:ea typeface="黑体" panose="02010609060101010101" pitchFamily="2" charset="-122"/>
                </a:rPr>
                <a:t>日本</a:t>
              </a:r>
              <a:endParaRPr lang="zh-CN" altLang="en-US" sz="3600" b="1">
                <a:solidFill>
                  <a:schemeClr val="bg1"/>
                </a:solidFill>
                <a:latin typeface="Arial" panose="020B0604020202020204" pitchFamily="34" charset="0"/>
                <a:ea typeface="黑体" panose="02010609060101010101" pitchFamily="2" charset="-122"/>
              </a:endParaRPr>
            </a:p>
          </p:txBody>
        </p:sp>
        <p:sp>
          <p:nvSpPr>
            <p:cNvPr id="81928" name="文本框 61448"/>
            <p:cNvSpPr txBox="1"/>
            <p:nvPr/>
          </p:nvSpPr>
          <p:spPr>
            <a:xfrm>
              <a:off x="0" y="1152"/>
              <a:ext cx="576" cy="327"/>
            </a:xfrm>
            <a:prstGeom prst="rect">
              <a:avLst/>
            </a:prstGeom>
            <a:solidFill>
              <a:srgbClr val="FF99FF"/>
            </a:solidFill>
            <a:ln w="9525">
              <a:noFill/>
            </a:ln>
          </p:spPr>
          <p:txBody>
            <a:bodyPr lIns="91416" tIns="45708" rIns="91416" bIns="45708" anchor="t">
              <a:spAutoFit/>
            </a:bodyPr>
            <a:p>
              <a:pPr lvl="0" indent="0" algn="ctr">
                <a:spcBef>
                  <a:spcPct val="50000"/>
                </a:spcBef>
              </a:pPr>
              <a:r>
                <a:rPr lang="zh-CN" altLang="en-US" sz="3600" b="1">
                  <a:solidFill>
                    <a:schemeClr val="bg1"/>
                  </a:solidFill>
                  <a:latin typeface="Arial" panose="020B0604020202020204" pitchFamily="34" charset="0"/>
                  <a:ea typeface="黑体" panose="02010609060101010101" pitchFamily="2" charset="-122"/>
                </a:rPr>
                <a:t>法国</a:t>
              </a:r>
              <a:endParaRPr lang="zh-CN" altLang="en-US" sz="3600" b="1">
                <a:solidFill>
                  <a:schemeClr val="bg1"/>
                </a:solidFill>
                <a:latin typeface="Arial" panose="020B0604020202020204" pitchFamily="34" charset="0"/>
                <a:ea typeface="黑体" panose="02010609060101010101" pitchFamily="2" charset="-122"/>
              </a:endParaRPr>
            </a:p>
          </p:txBody>
        </p:sp>
      </p:grpSp>
      <p:sp>
        <p:nvSpPr>
          <p:cNvPr id="81929" name="未知">
            <a:hlinkClick r:id="rId2" action="ppaction://hlinksldjump"/>
          </p:cNvPr>
          <p:cNvSpPr/>
          <p:nvPr/>
        </p:nvSpPr>
        <p:spPr>
          <a:xfrm>
            <a:off x="812800" y="685800"/>
            <a:ext cx="7797800" cy="3048000"/>
          </a:xfrm>
          <a:custGeom>
            <a:avLst/>
            <a:gdLst/>
            <a:ahLst/>
            <a:cxnLst/>
            <a:pathLst>
              <a:path w="4912" h="1856">
                <a:moveTo>
                  <a:pt x="2120" y="176"/>
                </a:moveTo>
                <a:cubicBezTo>
                  <a:pt x="2264" y="200"/>
                  <a:pt x="2336" y="360"/>
                  <a:pt x="2456" y="416"/>
                </a:cubicBezTo>
                <a:cubicBezTo>
                  <a:pt x="2576" y="472"/>
                  <a:pt x="2688" y="496"/>
                  <a:pt x="2840" y="512"/>
                </a:cubicBezTo>
                <a:cubicBezTo>
                  <a:pt x="2992" y="528"/>
                  <a:pt x="3216" y="528"/>
                  <a:pt x="3368" y="512"/>
                </a:cubicBezTo>
                <a:cubicBezTo>
                  <a:pt x="3520" y="496"/>
                  <a:pt x="3680" y="488"/>
                  <a:pt x="3752" y="416"/>
                </a:cubicBezTo>
                <a:cubicBezTo>
                  <a:pt x="3824" y="344"/>
                  <a:pt x="3736" y="144"/>
                  <a:pt x="3800" y="80"/>
                </a:cubicBezTo>
                <a:cubicBezTo>
                  <a:pt x="3864" y="16"/>
                  <a:pt x="4040" y="0"/>
                  <a:pt x="4136" y="32"/>
                </a:cubicBezTo>
                <a:cubicBezTo>
                  <a:pt x="4232" y="64"/>
                  <a:pt x="4272" y="200"/>
                  <a:pt x="4376" y="272"/>
                </a:cubicBezTo>
                <a:cubicBezTo>
                  <a:pt x="4480" y="344"/>
                  <a:pt x="4672" y="456"/>
                  <a:pt x="4760" y="464"/>
                </a:cubicBezTo>
                <a:cubicBezTo>
                  <a:pt x="4848" y="472"/>
                  <a:pt x="4896" y="264"/>
                  <a:pt x="4904" y="320"/>
                </a:cubicBezTo>
                <a:cubicBezTo>
                  <a:pt x="4912" y="376"/>
                  <a:pt x="4872" y="672"/>
                  <a:pt x="4808" y="800"/>
                </a:cubicBezTo>
                <a:cubicBezTo>
                  <a:pt x="4744" y="928"/>
                  <a:pt x="4632" y="976"/>
                  <a:pt x="4520" y="1088"/>
                </a:cubicBezTo>
                <a:cubicBezTo>
                  <a:pt x="4408" y="1200"/>
                  <a:pt x="4192" y="1456"/>
                  <a:pt x="4136" y="1472"/>
                </a:cubicBezTo>
                <a:cubicBezTo>
                  <a:pt x="4080" y="1488"/>
                  <a:pt x="4224" y="1192"/>
                  <a:pt x="4184" y="1184"/>
                </a:cubicBezTo>
                <a:cubicBezTo>
                  <a:pt x="4144" y="1176"/>
                  <a:pt x="4056" y="1376"/>
                  <a:pt x="3896" y="1424"/>
                </a:cubicBezTo>
                <a:cubicBezTo>
                  <a:pt x="3736" y="1472"/>
                  <a:pt x="3376" y="1416"/>
                  <a:pt x="3224" y="1472"/>
                </a:cubicBezTo>
                <a:cubicBezTo>
                  <a:pt x="3072" y="1528"/>
                  <a:pt x="3096" y="1728"/>
                  <a:pt x="2984" y="1760"/>
                </a:cubicBezTo>
                <a:cubicBezTo>
                  <a:pt x="2872" y="1792"/>
                  <a:pt x="2712" y="1712"/>
                  <a:pt x="2552" y="1664"/>
                </a:cubicBezTo>
                <a:cubicBezTo>
                  <a:pt x="2392" y="1616"/>
                  <a:pt x="2200" y="1496"/>
                  <a:pt x="2024" y="1472"/>
                </a:cubicBezTo>
                <a:cubicBezTo>
                  <a:pt x="1848" y="1448"/>
                  <a:pt x="1624" y="1464"/>
                  <a:pt x="1496" y="1520"/>
                </a:cubicBezTo>
                <a:cubicBezTo>
                  <a:pt x="1368" y="1576"/>
                  <a:pt x="1448" y="1768"/>
                  <a:pt x="1256" y="1808"/>
                </a:cubicBezTo>
                <a:cubicBezTo>
                  <a:pt x="1064" y="1848"/>
                  <a:pt x="552" y="1856"/>
                  <a:pt x="344" y="1760"/>
                </a:cubicBezTo>
                <a:cubicBezTo>
                  <a:pt x="136" y="1664"/>
                  <a:pt x="0" y="1336"/>
                  <a:pt x="8" y="1232"/>
                </a:cubicBezTo>
                <a:cubicBezTo>
                  <a:pt x="16" y="1128"/>
                  <a:pt x="272" y="1184"/>
                  <a:pt x="392" y="1136"/>
                </a:cubicBezTo>
                <a:cubicBezTo>
                  <a:pt x="512" y="1088"/>
                  <a:pt x="624" y="1024"/>
                  <a:pt x="728" y="944"/>
                </a:cubicBezTo>
                <a:cubicBezTo>
                  <a:pt x="832" y="864"/>
                  <a:pt x="880" y="736"/>
                  <a:pt x="1016" y="656"/>
                </a:cubicBezTo>
                <a:cubicBezTo>
                  <a:pt x="1152" y="576"/>
                  <a:pt x="1448" y="528"/>
                  <a:pt x="1544" y="464"/>
                </a:cubicBezTo>
                <a:cubicBezTo>
                  <a:pt x="1640" y="400"/>
                  <a:pt x="1496" y="312"/>
                  <a:pt x="1592" y="272"/>
                </a:cubicBezTo>
                <a:cubicBezTo>
                  <a:pt x="1688" y="232"/>
                  <a:pt x="1976" y="152"/>
                  <a:pt x="2120" y="176"/>
                </a:cubicBezTo>
                <a:close/>
              </a:path>
            </a:pathLst>
          </a:custGeom>
          <a:noFill/>
          <a:ln w="9525">
            <a:noFill/>
          </a:ln>
        </p:spPr>
        <p:txBody>
          <a:bodyPr/>
          <a:p>
            <a:endParaRPr lang="zh-CN" altLang="en-US"/>
          </a:p>
        </p:txBody>
      </p:sp>
      <p:sp>
        <p:nvSpPr>
          <p:cNvPr id="81930" name="未知">
            <a:hlinkClick r:id="rId3" action="ppaction://hlinksldjump"/>
          </p:cNvPr>
          <p:cNvSpPr/>
          <p:nvPr/>
        </p:nvSpPr>
        <p:spPr>
          <a:xfrm>
            <a:off x="6553200" y="3162300"/>
            <a:ext cx="1066800" cy="800100"/>
          </a:xfrm>
          <a:custGeom>
            <a:avLst/>
            <a:gdLst/>
            <a:ahLst/>
            <a:cxnLst/>
            <a:pathLst>
              <a:path w="632" h="424">
                <a:moveTo>
                  <a:pt x="104" y="64"/>
                </a:moveTo>
                <a:cubicBezTo>
                  <a:pt x="136" y="56"/>
                  <a:pt x="160" y="48"/>
                  <a:pt x="200" y="64"/>
                </a:cubicBezTo>
                <a:cubicBezTo>
                  <a:pt x="240" y="80"/>
                  <a:pt x="304" y="168"/>
                  <a:pt x="344" y="160"/>
                </a:cubicBezTo>
                <a:cubicBezTo>
                  <a:pt x="384" y="152"/>
                  <a:pt x="392" y="32"/>
                  <a:pt x="440" y="16"/>
                </a:cubicBezTo>
                <a:cubicBezTo>
                  <a:pt x="488" y="0"/>
                  <a:pt x="632" y="32"/>
                  <a:pt x="632" y="64"/>
                </a:cubicBezTo>
                <a:cubicBezTo>
                  <a:pt x="632" y="96"/>
                  <a:pt x="480" y="152"/>
                  <a:pt x="440" y="208"/>
                </a:cubicBezTo>
                <a:cubicBezTo>
                  <a:pt x="400" y="264"/>
                  <a:pt x="432" y="376"/>
                  <a:pt x="392" y="400"/>
                </a:cubicBezTo>
                <a:cubicBezTo>
                  <a:pt x="352" y="424"/>
                  <a:pt x="256" y="376"/>
                  <a:pt x="200" y="352"/>
                </a:cubicBezTo>
                <a:cubicBezTo>
                  <a:pt x="144" y="328"/>
                  <a:pt x="88" y="296"/>
                  <a:pt x="56" y="256"/>
                </a:cubicBezTo>
                <a:cubicBezTo>
                  <a:pt x="24" y="216"/>
                  <a:pt x="0" y="144"/>
                  <a:pt x="8" y="112"/>
                </a:cubicBezTo>
                <a:cubicBezTo>
                  <a:pt x="16" y="80"/>
                  <a:pt x="72" y="72"/>
                  <a:pt x="104" y="64"/>
                </a:cubicBezTo>
                <a:close/>
              </a:path>
            </a:pathLst>
          </a:custGeom>
          <a:noFill/>
          <a:ln w="9525">
            <a:noFill/>
          </a:ln>
        </p:spPr>
        <p:txBody>
          <a:bodyPr/>
          <a:p>
            <a:endParaRPr lang="zh-CN" altLang="en-US"/>
          </a:p>
        </p:txBody>
      </p:sp>
      <p:sp>
        <p:nvSpPr>
          <p:cNvPr id="81931" name="未知">
            <a:hlinkClick r:id="rId4" action="ppaction://hlinksldjump"/>
          </p:cNvPr>
          <p:cNvSpPr/>
          <p:nvPr/>
        </p:nvSpPr>
        <p:spPr>
          <a:xfrm>
            <a:off x="3903663" y="3657600"/>
            <a:ext cx="3844925" cy="1828800"/>
          </a:xfrm>
          <a:custGeom>
            <a:avLst/>
            <a:gdLst/>
            <a:ahLst/>
            <a:cxnLst/>
            <a:pathLst>
              <a:path w="2422" h="1152">
                <a:moveTo>
                  <a:pt x="109" y="328"/>
                </a:moveTo>
                <a:cubicBezTo>
                  <a:pt x="264" y="281"/>
                  <a:pt x="640" y="427"/>
                  <a:pt x="848" y="427"/>
                </a:cubicBezTo>
                <a:cubicBezTo>
                  <a:pt x="1056" y="427"/>
                  <a:pt x="1204" y="394"/>
                  <a:pt x="1357" y="328"/>
                </a:cubicBezTo>
                <a:cubicBezTo>
                  <a:pt x="1510" y="262"/>
                  <a:pt x="1669" y="64"/>
                  <a:pt x="1765" y="32"/>
                </a:cubicBezTo>
                <a:cubicBezTo>
                  <a:pt x="1861" y="0"/>
                  <a:pt x="1874" y="122"/>
                  <a:pt x="1933" y="136"/>
                </a:cubicBezTo>
                <a:cubicBezTo>
                  <a:pt x="1992" y="150"/>
                  <a:pt x="2044" y="85"/>
                  <a:pt x="2117" y="117"/>
                </a:cubicBezTo>
                <a:cubicBezTo>
                  <a:pt x="2190" y="149"/>
                  <a:pt x="2332" y="216"/>
                  <a:pt x="2373" y="331"/>
                </a:cubicBezTo>
                <a:cubicBezTo>
                  <a:pt x="2414" y="446"/>
                  <a:pt x="2422" y="745"/>
                  <a:pt x="2365" y="808"/>
                </a:cubicBezTo>
                <a:cubicBezTo>
                  <a:pt x="2308" y="871"/>
                  <a:pt x="2109" y="664"/>
                  <a:pt x="2029" y="712"/>
                </a:cubicBezTo>
                <a:cubicBezTo>
                  <a:pt x="1949" y="760"/>
                  <a:pt x="2005" y="1040"/>
                  <a:pt x="1885" y="1096"/>
                </a:cubicBezTo>
                <a:cubicBezTo>
                  <a:pt x="1765" y="1152"/>
                  <a:pt x="1477" y="1040"/>
                  <a:pt x="1309" y="1048"/>
                </a:cubicBezTo>
                <a:cubicBezTo>
                  <a:pt x="1141" y="1056"/>
                  <a:pt x="1005" y="1144"/>
                  <a:pt x="877" y="1144"/>
                </a:cubicBezTo>
                <a:cubicBezTo>
                  <a:pt x="749" y="1144"/>
                  <a:pt x="653" y="1096"/>
                  <a:pt x="541" y="1048"/>
                </a:cubicBezTo>
                <a:cubicBezTo>
                  <a:pt x="429" y="1000"/>
                  <a:pt x="292" y="919"/>
                  <a:pt x="205" y="856"/>
                </a:cubicBezTo>
                <a:cubicBezTo>
                  <a:pt x="118" y="793"/>
                  <a:pt x="32" y="760"/>
                  <a:pt x="16" y="672"/>
                </a:cubicBezTo>
                <a:cubicBezTo>
                  <a:pt x="0" y="584"/>
                  <a:pt x="90" y="400"/>
                  <a:pt x="109" y="328"/>
                </a:cubicBezTo>
                <a:close/>
              </a:path>
            </a:pathLst>
          </a:custGeom>
          <a:noFill/>
          <a:ln w="9525">
            <a:noFill/>
          </a:ln>
        </p:spPr>
        <p:txBody>
          <a:bodyPr/>
          <a:p>
            <a:endParaRPr lang="zh-CN" altLang="en-US"/>
          </a:p>
        </p:txBody>
      </p:sp>
      <p:sp>
        <p:nvSpPr>
          <p:cNvPr id="81932" name="未知">
            <a:hlinkClick r:id="rId4" action="ppaction://hlinksldjump"/>
          </p:cNvPr>
          <p:cNvSpPr/>
          <p:nvPr/>
        </p:nvSpPr>
        <p:spPr>
          <a:xfrm>
            <a:off x="3987800" y="5054600"/>
            <a:ext cx="3251200" cy="1422400"/>
          </a:xfrm>
          <a:custGeom>
            <a:avLst/>
            <a:gdLst/>
            <a:ahLst/>
            <a:cxnLst/>
            <a:pathLst>
              <a:path w="2048" h="896">
                <a:moveTo>
                  <a:pt x="216" y="8"/>
                </a:moveTo>
                <a:cubicBezTo>
                  <a:pt x="128" y="0"/>
                  <a:pt x="104" y="96"/>
                  <a:pt x="72" y="152"/>
                </a:cubicBezTo>
                <a:cubicBezTo>
                  <a:pt x="40" y="208"/>
                  <a:pt x="0" y="272"/>
                  <a:pt x="24" y="344"/>
                </a:cubicBezTo>
                <a:cubicBezTo>
                  <a:pt x="48" y="416"/>
                  <a:pt x="144" y="536"/>
                  <a:pt x="216" y="584"/>
                </a:cubicBezTo>
                <a:cubicBezTo>
                  <a:pt x="288" y="632"/>
                  <a:pt x="384" y="648"/>
                  <a:pt x="456" y="632"/>
                </a:cubicBezTo>
                <a:cubicBezTo>
                  <a:pt x="528" y="616"/>
                  <a:pt x="552" y="496"/>
                  <a:pt x="648" y="488"/>
                </a:cubicBezTo>
                <a:cubicBezTo>
                  <a:pt x="744" y="480"/>
                  <a:pt x="920" y="552"/>
                  <a:pt x="1032" y="584"/>
                </a:cubicBezTo>
                <a:cubicBezTo>
                  <a:pt x="1144" y="616"/>
                  <a:pt x="1296" y="632"/>
                  <a:pt x="1320" y="680"/>
                </a:cubicBezTo>
                <a:cubicBezTo>
                  <a:pt x="1344" y="728"/>
                  <a:pt x="1160" y="848"/>
                  <a:pt x="1176" y="872"/>
                </a:cubicBezTo>
                <a:cubicBezTo>
                  <a:pt x="1192" y="896"/>
                  <a:pt x="1376" y="872"/>
                  <a:pt x="1416" y="824"/>
                </a:cubicBezTo>
                <a:cubicBezTo>
                  <a:pt x="1456" y="776"/>
                  <a:pt x="1328" y="648"/>
                  <a:pt x="1416" y="584"/>
                </a:cubicBezTo>
                <a:cubicBezTo>
                  <a:pt x="1504" y="520"/>
                  <a:pt x="1840" y="480"/>
                  <a:pt x="1944" y="440"/>
                </a:cubicBezTo>
                <a:cubicBezTo>
                  <a:pt x="2048" y="400"/>
                  <a:pt x="2048" y="376"/>
                  <a:pt x="2040" y="344"/>
                </a:cubicBezTo>
                <a:cubicBezTo>
                  <a:pt x="2032" y="312"/>
                  <a:pt x="1992" y="264"/>
                  <a:pt x="1896" y="248"/>
                </a:cubicBezTo>
                <a:cubicBezTo>
                  <a:pt x="1800" y="232"/>
                  <a:pt x="1624" y="248"/>
                  <a:pt x="1464" y="248"/>
                </a:cubicBezTo>
                <a:cubicBezTo>
                  <a:pt x="1304" y="248"/>
                  <a:pt x="1080" y="256"/>
                  <a:pt x="936" y="248"/>
                </a:cubicBezTo>
                <a:cubicBezTo>
                  <a:pt x="792" y="240"/>
                  <a:pt x="728" y="240"/>
                  <a:pt x="600" y="200"/>
                </a:cubicBezTo>
                <a:cubicBezTo>
                  <a:pt x="472" y="160"/>
                  <a:pt x="304" y="16"/>
                  <a:pt x="216" y="8"/>
                </a:cubicBezTo>
                <a:close/>
              </a:path>
            </a:pathLst>
          </a:custGeom>
          <a:noFill/>
          <a:ln w="9525">
            <a:noFill/>
          </a:ln>
        </p:spPr>
        <p:txBody>
          <a:bodyPr/>
          <a:p>
            <a:endParaRPr lang="zh-CN" altLang="en-US"/>
          </a:p>
        </p:txBody>
      </p:sp>
      <p:sp>
        <p:nvSpPr>
          <p:cNvPr id="81933" name="未知">
            <a:hlinkClick r:id="" action="ppaction://noaction"/>
          </p:cNvPr>
          <p:cNvSpPr/>
          <p:nvPr/>
        </p:nvSpPr>
        <p:spPr>
          <a:xfrm>
            <a:off x="6940550" y="4859338"/>
            <a:ext cx="604838" cy="703262"/>
          </a:xfrm>
          <a:custGeom>
            <a:avLst/>
            <a:gdLst/>
            <a:ahLst/>
            <a:cxnLst/>
            <a:pathLst>
              <a:path w="381" h="443">
                <a:moveTo>
                  <a:pt x="172" y="0"/>
                </a:moveTo>
                <a:cubicBezTo>
                  <a:pt x="108" y="40"/>
                  <a:pt x="8" y="177"/>
                  <a:pt x="4" y="251"/>
                </a:cubicBezTo>
                <a:cubicBezTo>
                  <a:pt x="0" y="325"/>
                  <a:pt x="92" y="443"/>
                  <a:pt x="148" y="443"/>
                </a:cubicBezTo>
                <a:cubicBezTo>
                  <a:pt x="204" y="443"/>
                  <a:pt x="306" y="316"/>
                  <a:pt x="340" y="251"/>
                </a:cubicBezTo>
                <a:cubicBezTo>
                  <a:pt x="374" y="186"/>
                  <a:pt x="381" y="96"/>
                  <a:pt x="353" y="54"/>
                </a:cubicBezTo>
                <a:cubicBezTo>
                  <a:pt x="325" y="12"/>
                  <a:pt x="210" y="11"/>
                  <a:pt x="172" y="0"/>
                </a:cubicBezTo>
                <a:close/>
              </a:path>
            </a:pathLst>
          </a:custGeom>
          <a:noFill/>
          <a:ln w="9525">
            <a:noFill/>
          </a:ln>
        </p:spPr>
        <p:txBody>
          <a:bodyPr/>
          <a:p>
            <a:endParaRPr lang="zh-CN" altLang="en-US"/>
          </a:p>
        </p:txBody>
      </p:sp>
      <p:sp>
        <p:nvSpPr>
          <p:cNvPr id="61455" name="文本框 61454"/>
          <p:cNvSpPr txBox="1"/>
          <p:nvPr/>
        </p:nvSpPr>
        <p:spPr>
          <a:xfrm>
            <a:off x="6248400" y="2681288"/>
            <a:ext cx="914400" cy="544513"/>
          </a:xfrm>
          <a:prstGeom prst="rect">
            <a:avLst/>
          </a:prstGeom>
          <a:noFill/>
          <a:ln w="9525">
            <a:noFill/>
          </a:ln>
        </p:spPr>
        <p:txBody>
          <a:bodyPr lIns="91416" tIns="45708" rIns="91416" bIns="45708">
            <a:spAutoFit/>
          </a:bodyPr>
          <a:p>
            <a:pPr lvl="0" fontAlgn="base">
              <a:spcBef>
                <a:spcPct val="50000"/>
              </a:spcBef>
            </a:pPr>
            <a:r>
              <a:rPr lang="zh-CN" altLang="en-US" sz="2800" b="1" strike="noStrike" noProof="1">
                <a:effectLst>
                  <a:outerShdw blurRad="38100" dist="38100" dir="2700000">
                    <a:srgbClr val="C0C0C0"/>
                  </a:outerShdw>
                </a:effectLst>
                <a:latin typeface="Arial" panose="020B0604020202020204" pitchFamily="34" charset="0"/>
                <a:ea typeface="黑体" panose="02010609060101010101" pitchFamily="2" charset="-122"/>
                <a:cs typeface="+mn-ea"/>
              </a:rPr>
              <a:t>北京</a:t>
            </a:r>
            <a:endParaRPr lang="zh-CN" altLang="en-US" sz="2800" b="1" strike="noStrike" noProof="1">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61456" name="文本框 61455"/>
          <p:cNvSpPr txBox="1"/>
          <p:nvPr/>
        </p:nvSpPr>
        <p:spPr>
          <a:xfrm>
            <a:off x="1619250" y="1844675"/>
            <a:ext cx="5400675" cy="1463675"/>
          </a:xfrm>
          <a:prstGeom prst="rect">
            <a:avLst/>
          </a:prstGeom>
          <a:solidFill>
            <a:srgbClr val="FFFF99"/>
          </a:solidFill>
          <a:ln w="9525">
            <a:noFill/>
          </a:ln>
        </p:spPr>
        <p:txBody>
          <a:bodyPr wrap="square" anchor="t">
            <a:spAutoFit/>
          </a:bodyPr>
          <a:p>
            <a:pPr lvl="0" indent="0">
              <a:spcBef>
                <a:spcPct val="50000"/>
              </a:spcBef>
            </a:pPr>
            <a:r>
              <a:rPr lang="zh-CN" altLang="en-US" sz="3600" b="1">
                <a:latin typeface="Arial" panose="020B0604020202020204" pitchFamily="34" charset="0"/>
                <a:ea typeface="黑体" panose="02010609060101010101" pitchFamily="2" charset="-122"/>
              </a:rPr>
              <a:t>租借地和势力范围的</a:t>
            </a:r>
            <a:r>
              <a:rPr lang="zh-CN" altLang="en-US" sz="3600" b="1">
                <a:solidFill>
                  <a:srgbClr val="FF0000"/>
                </a:solidFill>
                <a:latin typeface="Arial" panose="020B0604020202020204" pitchFamily="34" charset="0"/>
                <a:ea typeface="黑体" panose="02010609060101010101" pitchFamily="2" charset="-122"/>
              </a:rPr>
              <a:t>实质</a:t>
            </a:r>
            <a:r>
              <a:rPr lang="zh-CN" altLang="en-US" sz="3600" b="1">
                <a:latin typeface="Arial" panose="020B0604020202020204" pitchFamily="34" charset="0"/>
                <a:ea typeface="黑体" panose="02010609060101010101" pitchFamily="2" charset="-122"/>
              </a:rPr>
              <a:t>：</a:t>
            </a:r>
            <a:endParaRPr lang="zh-CN" altLang="en-US" sz="3600" b="1">
              <a:latin typeface="Arial" panose="020B0604020202020204" pitchFamily="34" charset="0"/>
              <a:ea typeface="黑体" panose="02010609060101010101" pitchFamily="2" charset="-122"/>
            </a:endParaRPr>
          </a:p>
          <a:p>
            <a:pPr lvl="0" indent="0">
              <a:spcBef>
                <a:spcPct val="50000"/>
              </a:spcBef>
            </a:pPr>
            <a:r>
              <a:rPr lang="zh-CN" altLang="en-US" sz="3600" b="1">
                <a:solidFill>
                  <a:srgbClr val="0000FF"/>
                </a:solidFill>
                <a:latin typeface="Arial" panose="020B0604020202020204" pitchFamily="34" charset="0"/>
                <a:ea typeface="黑体" panose="02010609060101010101" pitchFamily="2" charset="-122"/>
              </a:rPr>
              <a:t>走向殖民地的过渡形式</a:t>
            </a:r>
            <a:endParaRPr lang="zh-CN" altLang="en-US" sz="3600" b="1">
              <a:solidFill>
                <a:srgbClr val="0000FF"/>
              </a:solidFill>
              <a:latin typeface="Arial" panose="020B0604020202020204" pitchFamily="34" charset="0"/>
              <a:ea typeface="黑体" panose="02010609060101010101" pitchFamily="2" charset="-122"/>
            </a:endParaRPr>
          </a:p>
        </p:txBody>
      </p:sp>
      <p:pic>
        <p:nvPicPr>
          <p:cNvPr id="62468" name="图片 62467" descr="时局图"/>
          <p:cNvPicPr>
            <a:picLocks noChangeAspect="1"/>
          </p:cNvPicPr>
          <p:nvPr/>
        </p:nvPicPr>
        <p:blipFill>
          <a:blip r:embed="rId5"/>
          <a:srcRect l="1511" b="3796"/>
          <a:stretch>
            <a:fillRect/>
          </a:stretch>
        </p:blipFill>
        <p:spPr>
          <a:xfrm>
            <a:off x="5016500" y="3657600"/>
            <a:ext cx="3983038" cy="3387725"/>
          </a:xfrm>
          <a:prstGeom prst="rect">
            <a:avLst/>
          </a:prstGeom>
          <a:noFill/>
          <a:ln w="9525">
            <a:noFill/>
          </a:ln>
        </p:spPr>
      </p:pic>
      <p:sp>
        <p:nvSpPr>
          <p:cNvPr id="63493" name="文本框 63492"/>
          <p:cNvSpPr txBox="1"/>
          <p:nvPr/>
        </p:nvSpPr>
        <p:spPr>
          <a:xfrm>
            <a:off x="719138" y="4616450"/>
            <a:ext cx="8137525" cy="946150"/>
          </a:xfrm>
          <a:prstGeom prst="rect">
            <a:avLst/>
          </a:prstGeom>
          <a:solidFill>
            <a:srgbClr val="FFFF00"/>
          </a:solidFill>
          <a:ln w="9525">
            <a:noFill/>
          </a:ln>
        </p:spPr>
        <p:txBody>
          <a:bodyPr>
            <a:spAutoFit/>
          </a:bodyPr>
          <a:p>
            <a:pPr lvl="0" fontAlgn="base">
              <a:spcBef>
                <a:spcPct val="50000"/>
              </a:spcBef>
            </a:pPr>
            <a:r>
              <a:rPr lang="zh-CN" altLang="en-US" sz="2800" b="1" strike="noStrike" noProof="1">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en-US" altLang="zh-CN" sz="2800" b="1" strike="noStrike" noProof="1">
                <a:effectLst>
                  <a:outerShdw blurRad="38100" dist="38100" dir="2700000">
                    <a:srgbClr val="C0C0C0"/>
                  </a:outerShdw>
                </a:effectLst>
                <a:latin typeface="黑体" panose="02010609060101010101" pitchFamily="2" charset="-122"/>
                <a:ea typeface="黑体" panose="02010609060101010101" pitchFamily="2" charset="-122"/>
                <a:cs typeface="+mn-ea"/>
              </a:rPr>
              <a:t>3</a:t>
            </a:r>
            <a:r>
              <a:rPr lang="zh-CN" altLang="en-US" sz="2800" b="1" strike="noStrike" noProof="1">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zh-CN" altLang="en-US" sz="28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危害</a:t>
            </a:r>
            <a:r>
              <a:rPr lang="zh-CN" altLang="en-US" sz="2800" b="1" strike="noStrike" noProof="1">
                <a:effectLst>
                  <a:outerShdw blurRad="38100" dist="38100" dir="2700000">
                    <a:srgbClr val="C0C0C0"/>
                  </a:outerShdw>
                </a:effectLst>
                <a:latin typeface="黑体" panose="02010609060101010101" pitchFamily="2" charset="-122"/>
                <a:ea typeface="黑体" panose="02010609060101010101" pitchFamily="2" charset="-122"/>
                <a:cs typeface="+mn-ea"/>
              </a:rPr>
              <a:t>：中华民族陷入从半殖民地沦为殖民地的</a:t>
            </a:r>
            <a:r>
              <a:rPr lang="zh-CN" altLang="en-US" sz="28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严重危机</a:t>
            </a:r>
            <a:r>
              <a:rPr lang="zh-CN" altLang="en-US" sz="2800" b="1" strike="noStrike" noProof="1">
                <a:effectLst>
                  <a:outerShdw blurRad="38100" dist="38100" dir="2700000">
                    <a:srgbClr val="C0C0C0"/>
                  </a:outerShdw>
                </a:effectLst>
                <a:latin typeface="黑体" panose="02010609060101010101" pitchFamily="2" charset="-122"/>
                <a:ea typeface="黑体" panose="02010609060101010101" pitchFamily="2" charset="-122"/>
                <a:cs typeface="+mn-ea"/>
              </a:rPr>
              <a:t>之中。</a:t>
            </a:r>
            <a:endParaRPr lang="zh-CN" altLang="en-US" sz="2800" b="1" strike="noStrike" noProof="1">
              <a:effectLst>
                <a:outerShdw blurRad="38100" dist="38100" dir="2700000">
                  <a:srgbClr val="C0C0C0"/>
                </a:outerShdw>
              </a:effectLst>
              <a:latin typeface="黑体" panose="02010609060101010101" pitchFamily="2" charset="-122"/>
              <a:ea typeface="黑体" panose="02010609060101010101" pitchFamily="2" charset="-122"/>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blinds(horizontal)">
                                      <p:cBhvr>
                                        <p:cTn id="7" dur="500"/>
                                        <p:tgtEl>
                                          <p:spTgt spid="6246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1456"/>
                                        </p:tgtEl>
                                        <p:attrNameLst>
                                          <p:attrName>style.visibility</p:attrName>
                                        </p:attrNameLst>
                                      </p:cBhvr>
                                      <p:to>
                                        <p:strVal val="visible"/>
                                      </p:to>
                                    </p:set>
                                    <p:anim calcmode="lin" valueType="num">
                                      <p:cBhvr>
                                        <p:cTn id="12" dur="500" fill="hold"/>
                                        <p:tgtEl>
                                          <p:spTgt spid="61456"/>
                                        </p:tgtEl>
                                        <p:attrNameLst>
                                          <p:attrName>ppt_w</p:attrName>
                                        </p:attrNameLst>
                                      </p:cBhvr>
                                      <p:tavLst>
                                        <p:tav tm="0">
                                          <p:val>
                                            <p:fltVal val="0.000000"/>
                                          </p:val>
                                        </p:tav>
                                        <p:tav tm="100000">
                                          <p:val>
                                            <p:strVal val="#ppt_w"/>
                                          </p:val>
                                        </p:tav>
                                      </p:tavLst>
                                    </p:anim>
                                    <p:anim calcmode="lin" valueType="num">
                                      <p:cBhvr>
                                        <p:cTn id="13" dur="500" fill="hold"/>
                                        <p:tgtEl>
                                          <p:spTgt spid="61456"/>
                                        </p:tgtEl>
                                        <p:attrNameLst>
                                          <p:attrName>ppt_h</p:attrName>
                                        </p:attrNameLst>
                                      </p:cBhvr>
                                      <p:tavLst>
                                        <p:tav tm="0">
                                          <p:val>
                                            <p:fltVal val="0.00000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63493"/>
                                        </p:tgtEl>
                                        <p:attrNameLst>
                                          <p:attrName>style.visibility</p:attrName>
                                        </p:attrNameLst>
                                      </p:cBhvr>
                                      <p:to>
                                        <p:strVal val="visible"/>
                                      </p:to>
                                    </p:set>
                                    <p:anim calcmode="lin" valueType="num">
                                      <p:cBhvr>
                                        <p:cTn id="18" dur="500" fill="hold"/>
                                        <p:tgtEl>
                                          <p:spTgt spid="63493"/>
                                        </p:tgtEl>
                                        <p:attrNameLst>
                                          <p:attrName>ppt_w</p:attrName>
                                        </p:attrNameLst>
                                      </p:cBhvr>
                                      <p:tavLst>
                                        <p:tav tm="0">
                                          <p:val>
                                            <p:fltVal val="0.000000"/>
                                          </p:val>
                                        </p:tav>
                                        <p:tav tm="100000">
                                          <p:val>
                                            <p:strVal val="#ppt_w"/>
                                          </p:val>
                                        </p:tav>
                                      </p:tavLst>
                                    </p:anim>
                                    <p:anim calcmode="lin" valueType="num">
                                      <p:cBhvr>
                                        <p:cTn id="19" dur="500" fill="hold"/>
                                        <p:tgtEl>
                                          <p:spTgt spid="63493"/>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bldLvl="0" animBg="1"/>
      <p:bldP spid="63493"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Text Box 2"/>
          <p:cNvSpPr txBox="1"/>
          <p:nvPr/>
        </p:nvSpPr>
        <p:spPr>
          <a:xfrm>
            <a:off x="3395663" y="279400"/>
            <a:ext cx="5343525" cy="1066800"/>
          </a:xfrm>
          <a:prstGeom prst="rect">
            <a:avLst/>
          </a:prstGeom>
          <a:solidFill>
            <a:schemeClr val="bg1"/>
          </a:solidFill>
          <a:ln w="9525">
            <a:noFill/>
          </a:ln>
        </p:spPr>
        <p:txBody>
          <a:bodyPr wrap="square">
            <a:spAutoFit/>
          </a:bodyPr>
          <a:p>
            <a:pPr lvl="0" fontAlgn="base"/>
            <a:r>
              <a:rPr lang="zh-CN" altLang="en-US" sz="32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美国的“门户开放”政策</a:t>
            </a:r>
            <a:endParaRPr lang="zh-CN" altLang="en-US" sz="32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r>
              <a:rPr lang="en-US" altLang="zh-CN" sz="32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zh-CN" altLang="en-US" sz="32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瓜分狂潮的新阶段</a:t>
            </a:r>
            <a:endParaRPr lang="zh-CN" altLang="en-US" sz="32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82946" name="Text Box 3"/>
          <p:cNvSpPr txBox="1"/>
          <p:nvPr/>
        </p:nvSpPr>
        <p:spPr>
          <a:xfrm>
            <a:off x="576263" y="1344613"/>
            <a:ext cx="7524750" cy="579437"/>
          </a:xfrm>
          <a:prstGeom prst="rect">
            <a:avLst/>
          </a:prstGeom>
          <a:noFill/>
          <a:ln w="9525">
            <a:noFill/>
          </a:ln>
        </p:spPr>
        <p:txBody>
          <a:bodyPr anchor="t">
            <a:spAutoFit/>
          </a:bodyPr>
          <a:p>
            <a:pPr lvl="0" indent="0"/>
            <a:r>
              <a:rPr lang="zh-CN" altLang="en-US" sz="3200" b="1">
                <a:solidFill>
                  <a:srgbClr val="000000"/>
                </a:solidFill>
                <a:latin typeface="Arial" panose="020B0604020202020204" pitchFamily="34" charset="0"/>
                <a:ea typeface="宋体" panose="02010600030101010101" pitchFamily="2" charset="-122"/>
              </a:rPr>
              <a:t>（</a:t>
            </a:r>
            <a:r>
              <a:rPr lang="en-US" altLang="zh-CN" sz="3200" b="1">
                <a:solidFill>
                  <a:srgbClr val="000000"/>
                </a:solidFill>
                <a:latin typeface="Arial" panose="020B0604020202020204" pitchFamily="34" charset="0"/>
                <a:ea typeface="宋体" panose="02010600030101010101" pitchFamily="2" charset="-122"/>
              </a:rPr>
              <a:t>1</a:t>
            </a:r>
            <a:r>
              <a:rPr lang="zh-CN" altLang="en-US" sz="3200" b="1">
                <a:solidFill>
                  <a:srgbClr val="000000"/>
                </a:solidFill>
                <a:latin typeface="Arial" panose="020B0604020202020204" pitchFamily="34" charset="0"/>
                <a:ea typeface="宋体" panose="02010600030101010101" pitchFamily="2" charset="-122"/>
              </a:rPr>
              <a:t>）原因</a:t>
            </a:r>
            <a:endParaRPr lang="zh-CN" altLang="en-US" sz="3200" b="1">
              <a:solidFill>
                <a:srgbClr val="000000"/>
              </a:solidFill>
              <a:latin typeface="Arial" panose="020B0604020202020204" pitchFamily="34" charset="0"/>
              <a:ea typeface="宋体" panose="02010600030101010101" pitchFamily="2" charset="-122"/>
            </a:endParaRPr>
          </a:p>
        </p:txBody>
      </p:sp>
      <p:sp>
        <p:nvSpPr>
          <p:cNvPr id="64516" name="Text Box 4"/>
          <p:cNvSpPr txBox="1"/>
          <p:nvPr/>
        </p:nvSpPr>
        <p:spPr>
          <a:xfrm>
            <a:off x="684213" y="1924050"/>
            <a:ext cx="7777162" cy="1554163"/>
          </a:xfrm>
          <a:prstGeom prst="rect">
            <a:avLst/>
          </a:prstGeom>
          <a:noFill/>
          <a:ln w="9525">
            <a:noFill/>
          </a:ln>
        </p:spPr>
        <p:txBody>
          <a:bodyPr anchor="t">
            <a:spAutoFit/>
          </a:bodyPr>
          <a:p>
            <a:pPr lvl="0" indent="0"/>
            <a:r>
              <a:rPr lang="en-US" altLang="zh-CN" sz="3200" b="1">
                <a:solidFill>
                  <a:srgbClr val="0000FF"/>
                </a:solidFill>
                <a:latin typeface="Arial" panose="020B0604020202020204" pitchFamily="34" charset="0"/>
                <a:ea typeface="宋体" panose="02010600030101010101" pitchFamily="2" charset="-122"/>
              </a:rPr>
              <a:t>①</a:t>
            </a:r>
            <a:r>
              <a:rPr lang="zh-CN" altLang="en-US" sz="3200" b="1">
                <a:solidFill>
                  <a:srgbClr val="0000FF"/>
                </a:solidFill>
                <a:latin typeface="Arial" panose="020B0604020202020204" pitchFamily="34" charset="0"/>
                <a:ea typeface="宋体" panose="02010600030101010101" pitchFamily="2" charset="-122"/>
              </a:rPr>
              <a:t>忙于美西战争没有参与瓜分中国；</a:t>
            </a:r>
            <a:endParaRPr lang="zh-CN" altLang="en-US" sz="3200" b="1">
              <a:solidFill>
                <a:srgbClr val="0000FF"/>
              </a:solidFill>
              <a:latin typeface="Arial" panose="020B0604020202020204" pitchFamily="34" charset="0"/>
              <a:ea typeface="宋体" panose="02010600030101010101" pitchFamily="2" charset="-122"/>
            </a:endParaRPr>
          </a:p>
          <a:p>
            <a:pPr lvl="0" indent="0"/>
            <a:r>
              <a:rPr lang="en-US" altLang="zh-CN" sz="3200" b="1">
                <a:solidFill>
                  <a:srgbClr val="0000FF"/>
                </a:solidFill>
                <a:latin typeface="Arial" panose="020B0604020202020204" pitchFamily="34" charset="0"/>
                <a:ea typeface="宋体" panose="02010600030101010101" pitchFamily="2" charset="-122"/>
              </a:rPr>
              <a:t>②</a:t>
            </a:r>
            <a:r>
              <a:rPr lang="zh-CN" altLang="en-US" sz="3200" b="1">
                <a:solidFill>
                  <a:srgbClr val="0000FF"/>
                </a:solidFill>
                <a:latin typeface="Arial" panose="020B0604020202020204" pitchFamily="34" charset="0"/>
                <a:ea typeface="宋体" panose="02010600030101010101" pitchFamily="2" charset="-122"/>
              </a:rPr>
              <a:t>军事实力不能与列强抗衡；</a:t>
            </a:r>
            <a:endParaRPr lang="zh-CN" altLang="en-US" sz="3200" b="1">
              <a:solidFill>
                <a:srgbClr val="0000FF"/>
              </a:solidFill>
              <a:latin typeface="Arial" panose="020B0604020202020204" pitchFamily="34" charset="0"/>
              <a:ea typeface="宋体" panose="02010600030101010101" pitchFamily="2" charset="-122"/>
            </a:endParaRPr>
          </a:p>
          <a:p>
            <a:pPr lvl="0" indent="0"/>
            <a:r>
              <a:rPr lang="en-US" altLang="zh-CN" sz="3200" b="1">
                <a:solidFill>
                  <a:srgbClr val="0000FF"/>
                </a:solidFill>
                <a:latin typeface="Arial" panose="020B0604020202020204" pitchFamily="34" charset="0"/>
                <a:ea typeface="宋体" panose="02010600030101010101" pitchFamily="2" charset="-122"/>
              </a:rPr>
              <a:t>③</a:t>
            </a:r>
            <a:r>
              <a:rPr lang="zh-CN" altLang="en-US" sz="3200" b="1">
                <a:solidFill>
                  <a:srgbClr val="0000FF"/>
                </a:solidFill>
                <a:latin typeface="Arial" panose="020B0604020202020204" pitchFamily="34" charset="0"/>
                <a:ea typeface="宋体" panose="02010600030101010101" pitchFamily="2" charset="-122"/>
              </a:rPr>
              <a:t>满足工商界进入整个中国市场的需要</a:t>
            </a:r>
            <a:endParaRPr lang="zh-CN" altLang="en-US" sz="3200" b="1">
              <a:solidFill>
                <a:srgbClr val="0000FF"/>
              </a:solidFill>
              <a:latin typeface="Arial" panose="020B0604020202020204" pitchFamily="34" charset="0"/>
              <a:ea typeface="宋体" panose="02010600030101010101" pitchFamily="2" charset="-122"/>
            </a:endParaRPr>
          </a:p>
        </p:txBody>
      </p:sp>
      <p:sp>
        <p:nvSpPr>
          <p:cNvPr id="82948" name="Text Box 9"/>
          <p:cNvSpPr txBox="1"/>
          <p:nvPr/>
        </p:nvSpPr>
        <p:spPr>
          <a:xfrm>
            <a:off x="0" y="4343400"/>
            <a:ext cx="9136063" cy="579438"/>
          </a:xfrm>
          <a:prstGeom prst="rect">
            <a:avLst/>
          </a:prstGeom>
          <a:noFill/>
          <a:ln w="9525">
            <a:noFill/>
          </a:ln>
        </p:spPr>
        <p:txBody>
          <a:bodyPr anchor="t">
            <a:spAutoFit/>
          </a:bodyPr>
          <a:p>
            <a:pPr lvl="0" indent="0"/>
            <a:endParaRPr lang="zh-CN" altLang="en-US" sz="3200" b="1" dirty="0">
              <a:solidFill>
                <a:srgbClr val="000000"/>
              </a:solidFill>
              <a:latin typeface="Arial" panose="020B0604020202020204" pitchFamily="34" charset="0"/>
              <a:ea typeface="宋体" panose="02010600030101010101" pitchFamily="2" charset="-122"/>
            </a:endParaRPr>
          </a:p>
        </p:txBody>
      </p:sp>
      <p:sp>
        <p:nvSpPr>
          <p:cNvPr id="82949" name="文本框 64517"/>
          <p:cNvSpPr txBox="1"/>
          <p:nvPr/>
        </p:nvSpPr>
        <p:spPr>
          <a:xfrm>
            <a:off x="360363" y="3689350"/>
            <a:ext cx="2232025" cy="579438"/>
          </a:xfrm>
          <a:prstGeom prst="rect">
            <a:avLst/>
          </a:prstGeom>
          <a:noFill/>
          <a:ln w="9525">
            <a:noFill/>
          </a:ln>
        </p:spPr>
        <p:txBody>
          <a:bodyPr anchor="t">
            <a:spAutoFit/>
          </a:bodyPr>
          <a:p>
            <a:pPr lvl="0" indent="0">
              <a:spcBef>
                <a:spcPct val="50000"/>
              </a:spcBef>
            </a:pPr>
            <a:r>
              <a:rPr lang="zh-CN" altLang="en-US" sz="3200" b="1">
                <a:latin typeface="宋体" panose="02010600030101010101" pitchFamily="2" charset="-122"/>
                <a:ea typeface="宋体" panose="02010600030101010101" pitchFamily="2" charset="-122"/>
              </a:rPr>
              <a:t>（</a:t>
            </a:r>
            <a:r>
              <a:rPr lang="en-US" altLang="zh-CN" sz="3200" b="1">
                <a:latin typeface="宋体" panose="02010600030101010101" pitchFamily="2" charset="-122"/>
                <a:ea typeface="宋体" panose="02010600030101010101" pitchFamily="2" charset="-122"/>
              </a:rPr>
              <a:t>2</a:t>
            </a:r>
            <a:r>
              <a:rPr lang="zh-CN" altLang="en-US" sz="3200" b="1">
                <a:latin typeface="宋体" panose="02010600030101010101" pitchFamily="2" charset="-122"/>
                <a:ea typeface="宋体" panose="02010600030101010101" pitchFamily="2" charset="-122"/>
              </a:rPr>
              <a:t>）目的</a:t>
            </a:r>
            <a:endParaRPr lang="zh-CN" altLang="en-US" sz="3200" b="1">
              <a:latin typeface="宋体" panose="02010600030101010101" pitchFamily="2" charset="-122"/>
              <a:ea typeface="宋体" panose="02010600030101010101" pitchFamily="2" charset="-122"/>
            </a:endParaRPr>
          </a:p>
        </p:txBody>
      </p:sp>
      <p:sp>
        <p:nvSpPr>
          <p:cNvPr id="64519" name="文本框 64518"/>
          <p:cNvSpPr txBox="1"/>
          <p:nvPr/>
        </p:nvSpPr>
        <p:spPr>
          <a:xfrm>
            <a:off x="576263" y="4495800"/>
            <a:ext cx="7705725" cy="2041525"/>
          </a:xfrm>
          <a:prstGeom prst="rect">
            <a:avLst/>
          </a:prstGeom>
          <a:noFill/>
          <a:ln w="9525">
            <a:noFill/>
          </a:ln>
        </p:spPr>
        <p:txBody>
          <a:bodyPr anchor="t">
            <a:spAutoFit/>
          </a:bodyPr>
          <a:p>
            <a:pPr lvl="0" indent="0">
              <a:spcBef>
                <a:spcPct val="50000"/>
              </a:spcBef>
            </a:pPr>
            <a:r>
              <a:rPr lang="zh-CN" altLang="en-US" sz="3200" b="1">
                <a:solidFill>
                  <a:srgbClr val="0000FF"/>
                </a:solidFill>
                <a:latin typeface="Arial" panose="020B0604020202020204" pitchFamily="34" charset="0"/>
                <a:ea typeface="宋体" panose="02010600030101010101" pitchFamily="2" charset="-122"/>
              </a:rPr>
              <a:t>企图用“机会均等”的手段，防止列强瓜分中国，保持中国市场对美国商品的自由开放，为美国利用其经济优势与其他列强争夺创造条件。</a:t>
            </a:r>
            <a:endParaRPr lang="zh-CN" altLang="en-US" sz="3200" b="1">
              <a:solidFill>
                <a:srgbClr val="0000FF"/>
              </a:solidFill>
              <a:latin typeface="Arial" panose="020B0604020202020204" pitchFamily="34" charset="0"/>
              <a:ea typeface="宋体" panose="02010600030101010101" pitchFamily="2" charset="-122"/>
            </a:endParaRPr>
          </a:p>
        </p:txBody>
      </p:sp>
      <p:sp>
        <p:nvSpPr>
          <p:cNvPr id="82951" name="文本框 41986"/>
          <p:cNvSpPr txBox="1"/>
          <p:nvPr/>
        </p:nvSpPr>
        <p:spPr>
          <a:xfrm>
            <a:off x="0" y="0"/>
            <a:ext cx="2952750" cy="579438"/>
          </a:xfrm>
          <a:prstGeom prst="rect">
            <a:avLst/>
          </a:prstGeom>
          <a:solidFill>
            <a:srgbClr val="FFFF00"/>
          </a:solidFill>
          <a:ln w="9525" cap="flat" cmpd="sng">
            <a:solidFill>
              <a:srgbClr val="FF0000"/>
            </a:solidFill>
            <a:prstDash val="solid"/>
            <a:miter/>
            <a:headEnd type="none" w="med" len="med"/>
            <a:tailEnd type="none" w="med" len="med"/>
          </a:ln>
        </p:spPr>
        <p:txBody>
          <a:bodyPr wrap="square" anchor="t">
            <a:spAutoFit/>
          </a:bodyPr>
          <a:p>
            <a:pPr lvl="0" indent="0">
              <a:spcBef>
                <a:spcPct val="50000"/>
              </a:spcBef>
            </a:pPr>
            <a:r>
              <a:rPr lang="zh-CN" altLang="en-US" sz="3200" b="1">
                <a:solidFill>
                  <a:srgbClr val="FF0000"/>
                </a:solidFill>
                <a:latin typeface="Arial" panose="020B0604020202020204" pitchFamily="34" charset="0"/>
                <a:ea typeface="黑体" panose="02010609060101010101" pitchFamily="2" charset="-122"/>
              </a:rPr>
              <a:t>基础知识梳理</a:t>
            </a:r>
            <a:endParaRPr lang="zh-CN" altLang="en-US" sz="3200" b="1">
              <a:solidFill>
                <a:srgbClr val="FF00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4516">
                                            <p:txEl>
                                              <p:charRg st="0" end="17"/>
                                            </p:txEl>
                                          </p:spTgt>
                                        </p:tgtEl>
                                        <p:attrNameLst>
                                          <p:attrName>style.visibility</p:attrName>
                                        </p:attrNameLst>
                                      </p:cBhvr>
                                      <p:to>
                                        <p:strVal val="visible"/>
                                      </p:to>
                                    </p:set>
                                    <p:anim calcmode="lin" valueType="num">
                                      <p:cBhvr>
                                        <p:cTn id="7" dur="500" fill="hold"/>
                                        <p:tgtEl>
                                          <p:spTgt spid="64516">
                                            <p:txEl>
                                              <p:charRg st="0" end="17"/>
                                            </p:txEl>
                                          </p:spTgt>
                                        </p:tgtEl>
                                        <p:attrNameLst>
                                          <p:attrName>ppt_w</p:attrName>
                                        </p:attrNameLst>
                                      </p:cBhvr>
                                      <p:tavLst>
                                        <p:tav tm="0">
                                          <p:val>
                                            <p:fltVal val="0.000000"/>
                                          </p:val>
                                        </p:tav>
                                        <p:tav tm="100000">
                                          <p:val>
                                            <p:strVal val="#ppt_w"/>
                                          </p:val>
                                        </p:tav>
                                      </p:tavLst>
                                    </p:anim>
                                    <p:anim calcmode="lin" valueType="num">
                                      <p:cBhvr>
                                        <p:cTn id="8" dur="500" fill="hold"/>
                                        <p:tgtEl>
                                          <p:spTgt spid="64516">
                                            <p:txEl>
                                              <p:charRg st="0" end="17"/>
                                            </p:txEl>
                                          </p:spTgt>
                                        </p:tgtEl>
                                        <p:attrNameLst>
                                          <p:attrName>ppt_h</p:attrName>
                                        </p:attrNameLst>
                                      </p:cBhvr>
                                      <p:tavLst>
                                        <p:tav tm="0">
                                          <p:val>
                                            <p:fltVal val="0.00000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4516">
                                            <p:txEl>
                                              <p:charRg st="17" end="31"/>
                                            </p:txEl>
                                          </p:spTgt>
                                        </p:tgtEl>
                                        <p:attrNameLst>
                                          <p:attrName>style.visibility</p:attrName>
                                        </p:attrNameLst>
                                      </p:cBhvr>
                                      <p:to>
                                        <p:strVal val="visible"/>
                                      </p:to>
                                    </p:set>
                                    <p:anim calcmode="lin" valueType="num">
                                      <p:cBhvr>
                                        <p:cTn id="11" dur="500" fill="hold"/>
                                        <p:tgtEl>
                                          <p:spTgt spid="64516">
                                            <p:txEl>
                                              <p:charRg st="17" end="31"/>
                                            </p:txEl>
                                          </p:spTgt>
                                        </p:tgtEl>
                                        <p:attrNameLst>
                                          <p:attrName>ppt_w</p:attrName>
                                        </p:attrNameLst>
                                      </p:cBhvr>
                                      <p:tavLst>
                                        <p:tav tm="0">
                                          <p:val>
                                            <p:fltVal val="0.000000"/>
                                          </p:val>
                                        </p:tav>
                                        <p:tav tm="100000">
                                          <p:val>
                                            <p:strVal val="#ppt_w"/>
                                          </p:val>
                                        </p:tav>
                                      </p:tavLst>
                                    </p:anim>
                                    <p:anim calcmode="lin" valueType="num">
                                      <p:cBhvr>
                                        <p:cTn id="12" dur="500" fill="hold"/>
                                        <p:tgtEl>
                                          <p:spTgt spid="64516">
                                            <p:txEl>
                                              <p:charRg st="17" end="31"/>
                                            </p:txEl>
                                          </p:spTgt>
                                        </p:tgtEl>
                                        <p:attrNameLst>
                                          <p:attrName>ppt_h</p:attrName>
                                        </p:attrNameLst>
                                      </p:cBhvr>
                                      <p:tavLst>
                                        <p:tav tm="0">
                                          <p:val>
                                            <p:fltVal val="0.00000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4516">
                                            <p:txEl>
                                              <p:charRg st="31" end="49"/>
                                            </p:txEl>
                                          </p:spTgt>
                                        </p:tgtEl>
                                        <p:attrNameLst>
                                          <p:attrName>style.visibility</p:attrName>
                                        </p:attrNameLst>
                                      </p:cBhvr>
                                      <p:to>
                                        <p:strVal val="visible"/>
                                      </p:to>
                                    </p:set>
                                    <p:anim calcmode="lin" valueType="num">
                                      <p:cBhvr>
                                        <p:cTn id="15" dur="500" fill="hold"/>
                                        <p:tgtEl>
                                          <p:spTgt spid="64516">
                                            <p:txEl>
                                              <p:charRg st="31" end="49"/>
                                            </p:txEl>
                                          </p:spTgt>
                                        </p:tgtEl>
                                        <p:attrNameLst>
                                          <p:attrName>ppt_w</p:attrName>
                                        </p:attrNameLst>
                                      </p:cBhvr>
                                      <p:tavLst>
                                        <p:tav tm="0">
                                          <p:val>
                                            <p:fltVal val="0.000000"/>
                                          </p:val>
                                        </p:tav>
                                        <p:tav tm="100000">
                                          <p:val>
                                            <p:strVal val="#ppt_w"/>
                                          </p:val>
                                        </p:tav>
                                      </p:tavLst>
                                    </p:anim>
                                    <p:anim calcmode="lin" valueType="num">
                                      <p:cBhvr>
                                        <p:cTn id="16" dur="500" fill="hold"/>
                                        <p:tgtEl>
                                          <p:spTgt spid="64516">
                                            <p:txEl>
                                              <p:charRg st="31" end="49"/>
                                            </p:txEl>
                                          </p:spTgt>
                                        </p:tgtEl>
                                        <p:attrNameLst>
                                          <p:attrName>ppt_h</p:attrName>
                                        </p:attrNameLst>
                                      </p:cBhvr>
                                      <p:tavLst>
                                        <p:tav tm="0">
                                          <p:val>
                                            <p:fltVal val="0.00000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64519"/>
                                        </p:tgtEl>
                                        <p:attrNameLst>
                                          <p:attrName>style.visibility</p:attrName>
                                        </p:attrNameLst>
                                      </p:cBhvr>
                                      <p:to>
                                        <p:strVal val="visible"/>
                                      </p:to>
                                    </p:set>
                                    <p:anim calcmode="lin" valueType="num">
                                      <p:cBhvr>
                                        <p:cTn id="21" dur="500" fill="hold"/>
                                        <p:tgtEl>
                                          <p:spTgt spid="64519"/>
                                        </p:tgtEl>
                                        <p:attrNameLst>
                                          <p:attrName>ppt_w</p:attrName>
                                        </p:attrNameLst>
                                      </p:cBhvr>
                                      <p:tavLst>
                                        <p:tav tm="0">
                                          <p:val>
                                            <p:fltVal val="0.000000"/>
                                          </p:val>
                                        </p:tav>
                                        <p:tav tm="100000">
                                          <p:val>
                                            <p:strVal val="#ppt_w"/>
                                          </p:val>
                                        </p:tav>
                                      </p:tavLst>
                                    </p:anim>
                                    <p:anim calcmode="lin" valueType="num">
                                      <p:cBhvr>
                                        <p:cTn id="22" dur="500" fill="hold"/>
                                        <p:tgtEl>
                                          <p:spTgt spid="64519"/>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Text Box 2"/>
          <p:cNvSpPr txBox="1"/>
          <p:nvPr/>
        </p:nvSpPr>
        <p:spPr>
          <a:xfrm>
            <a:off x="109538" y="698500"/>
            <a:ext cx="8243888" cy="641350"/>
          </a:xfrm>
          <a:prstGeom prst="rect">
            <a:avLst/>
          </a:prstGeom>
          <a:solidFill>
            <a:schemeClr val="bg1"/>
          </a:solidFill>
          <a:ln w="9525">
            <a:noFill/>
          </a:ln>
        </p:spPr>
        <p:txBody>
          <a:bodyPr wrap="none">
            <a:spAutoFit/>
          </a:bodyPr>
          <a:p>
            <a:pPr lvl="0" fontAlgn="base"/>
            <a:r>
              <a:rPr lang="en-US" altLang="zh-CN" sz="3600" b="1" strike="noStrike" noProof="1">
                <a:latin typeface="黑体" panose="02010609060101010101" pitchFamily="2" charset="-122"/>
                <a:ea typeface="黑体" panose="02010609060101010101" pitchFamily="2" charset="-122"/>
                <a:cs typeface="+mn-ea"/>
              </a:rPr>
              <a:t>    </a:t>
            </a:r>
            <a:r>
              <a:rPr lang="zh-CN" altLang="en-US" sz="28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美国的“门户开放”政策</a:t>
            </a:r>
            <a:r>
              <a:rPr lang="en-US" altLang="zh-CN" sz="28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a:t>
            </a:r>
            <a:r>
              <a:rPr lang="zh-CN" altLang="en-US" sz="28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ea"/>
              </a:rPr>
              <a:t>瓜分狂潮的新阶段</a:t>
            </a:r>
            <a:endParaRPr lang="zh-CN" altLang="en-US" sz="2800" b="1" strike="noStrike" noProof="1">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83971" name="Text Box 7"/>
          <p:cNvSpPr txBox="1"/>
          <p:nvPr/>
        </p:nvSpPr>
        <p:spPr>
          <a:xfrm>
            <a:off x="250825" y="1773238"/>
            <a:ext cx="8686800" cy="3503612"/>
          </a:xfrm>
          <a:prstGeom prst="rect">
            <a:avLst/>
          </a:prstGeom>
          <a:noFill/>
          <a:ln w="9525">
            <a:noFill/>
          </a:ln>
        </p:spPr>
        <p:txBody>
          <a:bodyPr anchor="t">
            <a:spAutoFit/>
          </a:bodyPr>
          <a:p>
            <a:pPr lvl="0" indent="0"/>
            <a:r>
              <a:rPr lang="zh-CN" altLang="en-US" sz="3200" b="1">
                <a:solidFill>
                  <a:srgbClr val="000000"/>
                </a:solidFill>
                <a:latin typeface="Arial" panose="020B0604020202020204" pitchFamily="34" charset="0"/>
                <a:ea typeface="宋体" panose="02010600030101010101" pitchFamily="2" charset="-122"/>
              </a:rPr>
              <a:t>（</a:t>
            </a:r>
            <a:r>
              <a:rPr lang="en-US" altLang="zh-CN" sz="3200" b="1">
                <a:solidFill>
                  <a:srgbClr val="000000"/>
                </a:solidFill>
                <a:latin typeface="Arial" panose="020B0604020202020204" pitchFamily="34" charset="0"/>
                <a:ea typeface="宋体" panose="02010600030101010101" pitchFamily="2" charset="-122"/>
              </a:rPr>
              <a:t>3</a:t>
            </a:r>
            <a:r>
              <a:rPr lang="zh-CN" altLang="en-US" sz="3200" b="1">
                <a:solidFill>
                  <a:srgbClr val="000000"/>
                </a:solidFill>
                <a:latin typeface="Arial" panose="020B0604020202020204" pitchFamily="34" charset="0"/>
                <a:ea typeface="宋体" panose="02010600030101010101" pitchFamily="2" charset="-122"/>
              </a:rPr>
              <a:t>）内容</a:t>
            </a:r>
            <a:r>
              <a:rPr lang="zh-CN" altLang="en-US" sz="3200" b="1">
                <a:solidFill>
                  <a:srgbClr val="000000"/>
                </a:solidFill>
                <a:latin typeface="Arial" panose="020B0604020202020204" pitchFamily="34" charset="0"/>
                <a:ea typeface="宋体" panose="02010600030101010101" pitchFamily="2" charset="-122"/>
                <a:sym typeface="Wingdings" panose="05000000000000000000" pitchFamily="2" charset="2"/>
              </a:rPr>
              <a:t>：（见学习思考）</a:t>
            </a:r>
            <a:endParaRPr lang="zh-CN" altLang="en-US" sz="3200" b="1">
              <a:solidFill>
                <a:srgbClr val="000000"/>
              </a:solidFill>
              <a:latin typeface="Arial" panose="020B0604020202020204" pitchFamily="34" charset="0"/>
              <a:ea typeface="宋体" panose="02010600030101010101" pitchFamily="2" charset="-122"/>
            </a:endParaRPr>
          </a:p>
          <a:p>
            <a:pPr lvl="0" indent="0"/>
            <a:endParaRPr lang="zh-CN" altLang="en-US" sz="3200" b="1">
              <a:solidFill>
                <a:srgbClr val="000000"/>
              </a:solidFill>
              <a:latin typeface="Arial" panose="020B0604020202020204" pitchFamily="34" charset="0"/>
              <a:ea typeface="宋体" panose="02010600030101010101" pitchFamily="2" charset="-122"/>
            </a:endParaRPr>
          </a:p>
          <a:p>
            <a:pPr lvl="0" indent="0"/>
            <a:endParaRPr lang="zh-CN" altLang="en-US" sz="3200" b="1">
              <a:solidFill>
                <a:srgbClr val="000000"/>
              </a:solidFill>
              <a:latin typeface="Arial" panose="020B0604020202020204" pitchFamily="34" charset="0"/>
              <a:ea typeface="宋体" panose="02010600030101010101" pitchFamily="2" charset="-122"/>
            </a:endParaRPr>
          </a:p>
          <a:p>
            <a:pPr lvl="0" indent="0"/>
            <a:endParaRPr lang="zh-CN" altLang="en-US" sz="3200" b="1">
              <a:solidFill>
                <a:srgbClr val="000000"/>
              </a:solidFill>
              <a:latin typeface="Arial" panose="020B0604020202020204" pitchFamily="34" charset="0"/>
              <a:ea typeface="宋体" panose="02010600030101010101" pitchFamily="2" charset="-122"/>
            </a:endParaRPr>
          </a:p>
          <a:p>
            <a:pPr lvl="0" indent="0"/>
            <a:r>
              <a:rPr lang="zh-CN" altLang="en-US" sz="3200" b="1">
                <a:solidFill>
                  <a:srgbClr val="000000"/>
                </a:solidFill>
                <a:latin typeface="Arial" panose="020B0604020202020204" pitchFamily="34" charset="0"/>
                <a:ea typeface="宋体" panose="02010600030101010101" pitchFamily="2" charset="-122"/>
              </a:rPr>
              <a:t>（</a:t>
            </a:r>
            <a:r>
              <a:rPr lang="en-US" altLang="zh-CN" sz="3200" b="1">
                <a:solidFill>
                  <a:srgbClr val="000000"/>
                </a:solidFill>
                <a:latin typeface="Arial" panose="020B0604020202020204" pitchFamily="34" charset="0"/>
                <a:ea typeface="宋体" panose="02010600030101010101" pitchFamily="2" charset="-122"/>
              </a:rPr>
              <a:t>4</a:t>
            </a:r>
            <a:r>
              <a:rPr lang="zh-CN" altLang="en-US" sz="3200" b="1">
                <a:solidFill>
                  <a:srgbClr val="000000"/>
                </a:solidFill>
                <a:latin typeface="Arial" panose="020B0604020202020204" pitchFamily="34" charset="0"/>
                <a:ea typeface="宋体" panose="02010600030101010101" pitchFamily="2" charset="-122"/>
              </a:rPr>
              <a:t>）实质：</a:t>
            </a:r>
            <a:endParaRPr lang="zh-CN" altLang="en-US" sz="3200" b="1">
              <a:solidFill>
                <a:srgbClr val="000000"/>
              </a:solidFill>
              <a:latin typeface="Arial" panose="020B0604020202020204" pitchFamily="34" charset="0"/>
              <a:ea typeface="宋体" panose="02010600030101010101" pitchFamily="2" charset="-122"/>
            </a:endParaRPr>
          </a:p>
          <a:p>
            <a:pPr lvl="0" indent="0"/>
            <a:endParaRPr lang="zh-CN" altLang="en-US" sz="3200" b="1">
              <a:solidFill>
                <a:srgbClr val="000000"/>
              </a:solidFill>
              <a:latin typeface="Arial" panose="020B0604020202020204" pitchFamily="34" charset="0"/>
              <a:ea typeface="宋体" panose="02010600030101010101" pitchFamily="2" charset="-122"/>
            </a:endParaRPr>
          </a:p>
          <a:p>
            <a:pPr lvl="0" indent="0"/>
            <a:endParaRPr lang="zh-CN" altLang="en-US" sz="3200" b="1">
              <a:solidFill>
                <a:srgbClr val="000000"/>
              </a:solidFill>
              <a:latin typeface="Arial" panose="020B0604020202020204" pitchFamily="34" charset="0"/>
              <a:ea typeface="宋体" panose="02010600030101010101" pitchFamily="2" charset="-122"/>
            </a:endParaRPr>
          </a:p>
        </p:txBody>
      </p:sp>
      <p:sp>
        <p:nvSpPr>
          <p:cNvPr id="83972" name="Text Box 9"/>
          <p:cNvSpPr txBox="1"/>
          <p:nvPr/>
        </p:nvSpPr>
        <p:spPr>
          <a:xfrm>
            <a:off x="0" y="4343400"/>
            <a:ext cx="9136063" cy="579438"/>
          </a:xfrm>
          <a:prstGeom prst="rect">
            <a:avLst/>
          </a:prstGeom>
          <a:noFill/>
          <a:ln w="9525">
            <a:noFill/>
          </a:ln>
        </p:spPr>
        <p:txBody>
          <a:bodyPr anchor="t">
            <a:spAutoFit/>
          </a:bodyPr>
          <a:p>
            <a:pPr lvl="0" indent="0"/>
            <a:endParaRPr lang="zh-CN" altLang="en-US" sz="3200" b="1" dirty="0">
              <a:solidFill>
                <a:srgbClr val="000000"/>
              </a:solidFill>
              <a:latin typeface="Arial" panose="020B0604020202020204" pitchFamily="34" charset="0"/>
              <a:ea typeface="宋体" panose="02010600030101010101" pitchFamily="2" charset="-122"/>
            </a:endParaRPr>
          </a:p>
        </p:txBody>
      </p:sp>
      <p:sp>
        <p:nvSpPr>
          <p:cNvPr id="65542" name="文本框 65541"/>
          <p:cNvSpPr txBox="1"/>
          <p:nvPr/>
        </p:nvSpPr>
        <p:spPr>
          <a:xfrm>
            <a:off x="971550" y="2349500"/>
            <a:ext cx="7848600" cy="1554163"/>
          </a:xfrm>
          <a:prstGeom prst="rect">
            <a:avLst/>
          </a:prstGeom>
          <a:noFill/>
          <a:ln w="9525">
            <a:noFill/>
          </a:ln>
        </p:spPr>
        <p:txBody>
          <a:bodyPr anchor="t">
            <a:spAutoFit/>
          </a:bodyPr>
          <a:p>
            <a:pPr lvl="0" indent="0">
              <a:spcBef>
                <a:spcPct val="50000"/>
              </a:spcBef>
            </a:pPr>
            <a:r>
              <a:rPr lang="zh-CN" altLang="en-US" sz="3200" b="1">
                <a:solidFill>
                  <a:srgbClr val="0000FF"/>
                </a:solidFill>
                <a:latin typeface="Arial" panose="020B0604020202020204" pitchFamily="34" charset="0"/>
                <a:ea typeface="宋体" panose="02010600030101010101" pitchFamily="2" charset="-122"/>
              </a:rPr>
              <a:t>解读：承认列强在华“势力范围”中的既得权益，同时要求各列强开放其“势力范围”，使美国也能从中“利益均沾”</a:t>
            </a:r>
            <a:endParaRPr lang="zh-CN" altLang="en-US" sz="3200" b="1">
              <a:solidFill>
                <a:srgbClr val="0000FF"/>
              </a:solidFill>
              <a:latin typeface="Arial" panose="020B0604020202020204" pitchFamily="34" charset="0"/>
              <a:ea typeface="宋体" panose="02010600030101010101" pitchFamily="2" charset="-122"/>
            </a:endParaRPr>
          </a:p>
        </p:txBody>
      </p:sp>
      <p:sp>
        <p:nvSpPr>
          <p:cNvPr id="65543" name="文本框 65542"/>
          <p:cNvSpPr txBox="1"/>
          <p:nvPr/>
        </p:nvSpPr>
        <p:spPr>
          <a:xfrm>
            <a:off x="900113" y="4365625"/>
            <a:ext cx="7848600" cy="2149475"/>
          </a:xfrm>
          <a:prstGeom prst="rect">
            <a:avLst/>
          </a:prstGeom>
          <a:noFill/>
          <a:ln w="9525">
            <a:noFill/>
          </a:ln>
        </p:spPr>
        <p:txBody>
          <a:bodyPr anchor="t">
            <a:spAutoFit/>
          </a:bodyPr>
          <a:p>
            <a:pPr lvl="0" indent="0">
              <a:spcBef>
                <a:spcPct val="50000"/>
              </a:spcBef>
            </a:pPr>
            <a:r>
              <a:rPr lang="zh-CN" altLang="en-US" sz="3000" b="1">
                <a:solidFill>
                  <a:srgbClr val="0000FF"/>
                </a:solidFill>
                <a:latin typeface="Arial" panose="020B0604020202020204" pitchFamily="34" charset="0"/>
                <a:ea typeface="宋体" panose="02010600030101010101" pitchFamily="2" charset="-122"/>
              </a:rPr>
              <a:t>缓和列强间的争夺和消弭中国人民的反抗，在中国建立“国际共管体系”；</a:t>
            </a:r>
            <a:endParaRPr lang="zh-CN" altLang="en-US" sz="3000" b="1">
              <a:solidFill>
                <a:srgbClr val="0000FF"/>
              </a:solidFill>
              <a:latin typeface="Arial" panose="020B0604020202020204" pitchFamily="34" charset="0"/>
              <a:ea typeface="宋体" panose="02010600030101010101" pitchFamily="2" charset="-122"/>
            </a:endParaRPr>
          </a:p>
          <a:p>
            <a:pPr lvl="0" indent="0">
              <a:spcBef>
                <a:spcPct val="50000"/>
              </a:spcBef>
            </a:pPr>
            <a:r>
              <a:rPr lang="zh-CN" altLang="en-US" sz="3000" b="1">
                <a:solidFill>
                  <a:srgbClr val="0000FF"/>
                </a:solidFill>
                <a:latin typeface="Arial" panose="020B0604020202020204" pitchFamily="34" charset="0"/>
                <a:ea typeface="宋体" panose="02010600030101010101" pitchFamily="2" charset="-122"/>
              </a:rPr>
              <a:t>要求列强开放在华租借地和势力范围，使美国享有均等权益。</a:t>
            </a:r>
            <a:endParaRPr lang="zh-CN" altLang="en-US" sz="3000" b="1">
              <a:solidFill>
                <a:srgbClr val="0000FF"/>
              </a:solidFill>
              <a:latin typeface="Arial" panose="020B0604020202020204" pitchFamily="34" charset="0"/>
              <a:ea typeface="宋体" panose="02010600030101010101" pitchFamily="2" charset="-122"/>
            </a:endParaRPr>
          </a:p>
        </p:txBody>
      </p:sp>
      <p:sp>
        <p:nvSpPr>
          <p:cNvPr id="82951" name="文本框 41986"/>
          <p:cNvSpPr txBox="1"/>
          <p:nvPr/>
        </p:nvSpPr>
        <p:spPr>
          <a:xfrm>
            <a:off x="0" y="0"/>
            <a:ext cx="2952750" cy="579438"/>
          </a:xfrm>
          <a:prstGeom prst="rect">
            <a:avLst/>
          </a:prstGeom>
          <a:solidFill>
            <a:srgbClr val="FFFF00"/>
          </a:solidFill>
          <a:ln w="9525" cap="flat" cmpd="sng">
            <a:solidFill>
              <a:srgbClr val="FF0000"/>
            </a:solidFill>
            <a:prstDash val="solid"/>
            <a:miter/>
            <a:headEnd type="none" w="med" len="med"/>
            <a:tailEnd type="none" w="med" len="med"/>
          </a:ln>
        </p:spPr>
        <p:txBody>
          <a:bodyPr wrap="square" anchor="t">
            <a:spAutoFit/>
          </a:bodyPr>
          <a:p>
            <a:pPr lvl="0" indent="0">
              <a:spcBef>
                <a:spcPct val="50000"/>
              </a:spcBef>
            </a:pPr>
            <a:r>
              <a:rPr lang="zh-CN" altLang="en-US" sz="3200" b="1">
                <a:solidFill>
                  <a:srgbClr val="FF0000"/>
                </a:solidFill>
                <a:latin typeface="Arial" panose="020B0604020202020204" pitchFamily="34" charset="0"/>
                <a:ea typeface="黑体" panose="02010609060101010101" pitchFamily="2" charset="-122"/>
              </a:rPr>
              <a:t>基础知识梳理</a:t>
            </a:r>
            <a:endParaRPr lang="zh-CN" altLang="en-US" sz="3200" b="1">
              <a:solidFill>
                <a:srgbClr val="FF0000"/>
              </a:solidFill>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42"/>
                                        </p:tgtEl>
                                        <p:attrNameLst>
                                          <p:attrName>style.visibility</p:attrName>
                                        </p:attrNameLst>
                                      </p:cBhvr>
                                      <p:to>
                                        <p:strVal val="visible"/>
                                      </p:to>
                                    </p:set>
                                    <p:anim calcmode="lin" valueType="num">
                                      <p:cBhvr additive="base">
                                        <p:cTn id="7" dur="500" fill="hold"/>
                                        <p:tgtEl>
                                          <p:spTgt spid="65542"/>
                                        </p:tgtEl>
                                        <p:attrNameLst>
                                          <p:attrName>ppt_x</p:attrName>
                                        </p:attrNameLst>
                                      </p:cBhvr>
                                      <p:tavLst>
                                        <p:tav tm="0">
                                          <p:val>
                                            <p:strVal val="#ppt_x"/>
                                          </p:val>
                                        </p:tav>
                                        <p:tav tm="100000">
                                          <p:val>
                                            <p:strVal val="#ppt_x"/>
                                          </p:val>
                                        </p:tav>
                                      </p:tavLst>
                                    </p:anim>
                                    <p:anim calcmode="lin" valueType="num">
                                      <p:cBhvr additive="base">
                                        <p:cTn id="8" dur="500" fill="hold"/>
                                        <p:tgtEl>
                                          <p:spTgt spid="655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5543">
                                            <p:txEl>
                                              <p:charRg st="0" end="34"/>
                                            </p:txEl>
                                          </p:spTgt>
                                        </p:tgtEl>
                                        <p:attrNameLst>
                                          <p:attrName>style.visibility</p:attrName>
                                        </p:attrNameLst>
                                      </p:cBhvr>
                                      <p:to>
                                        <p:strVal val="visible"/>
                                      </p:to>
                                    </p:set>
                                    <p:anim calcmode="lin" valueType="num">
                                      <p:cBhvr>
                                        <p:cTn id="13" dur="500" fill="hold"/>
                                        <p:tgtEl>
                                          <p:spTgt spid="65543">
                                            <p:txEl>
                                              <p:charRg st="0" end="34"/>
                                            </p:txEl>
                                          </p:spTgt>
                                        </p:tgtEl>
                                        <p:attrNameLst>
                                          <p:attrName>ppt_w</p:attrName>
                                        </p:attrNameLst>
                                      </p:cBhvr>
                                      <p:tavLst>
                                        <p:tav tm="0">
                                          <p:val>
                                            <p:fltVal val="0.000000"/>
                                          </p:val>
                                        </p:tav>
                                        <p:tav tm="100000">
                                          <p:val>
                                            <p:strVal val="#ppt_w"/>
                                          </p:val>
                                        </p:tav>
                                      </p:tavLst>
                                    </p:anim>
                                    <p:anim calcmode="lin" valueType="num">
                                      <p:cBhvr>
                                        <p:cTn id="14" dur="500" fill="hold"/>
                                        <p:tgtEl>
                                          <p:spTgt spid="65543">
                                            <p:txEl>
                                              <p:charRg st="0" end="34"/>
                                            </p:txEl>
                                          </p:spTgt>
                                        </p:tgtEl>
                                        <p:attrNameLst>
                                          <p:attrName>ppt_h</p:attrName>
                                        </p:attrNameLst>
                                      </p:cBhvr>
                                      <p:tavLst>
                                        <p:tav tm="0">
                                          <p:val>
                                            <p:fltVal val="0.00000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5543">
                                            <p:txEl>
                                              <p:charRg st="34" end="62"/>
                                            </p:txEl>
                                          </p:spTgt>
                                        </p:tgtEl>
                                        <p:attrNameLst>
                                          <p:attrName>style.visibility</p:attrName>
                                        </p:attrNameLst>
                                      </p:cBhvr>
                                      <p:to>
                                        <p:strVal val="visible"/>
                                      </p:to>
                                    </p:set>
                                    <p:anim calcmode="lin" valueType="num">
                                      <p:cBhvr>
                                        <p:cTn id="19" dur="500" fill="hold"/>
                                        <p:tgtEl>
                                          <p:spTgt spid="65543">
                                            <p:txEl>
                                              <p:charRg st="34" end="62"/>
                                            </p:txEl>
                                          </p:spTgt>
                                        </p:tgtEl>
                                        <p:attrNameLst>
                                          <p:attrName>ppt_w</p:attrName>
                                        </p:attrNameLst>
                                      </p:cBhvr>
                                      <p:tavLst>
                                        <p:tav tm="0">
                                          <p:val>
                                            <p:fltVal val="0.000000"/>
                                          </p:val>
                                        </p:tav>
                                        <p:tav tm="100000">
                                          <p:val>
                                            <p:strVal val="#ppt_w"/>
                                          </p:val>
                                        </p:tav>
                                      </p:tavLst>
                                    </p:anim>
                                    <p:anim calcmode="lin" valueType="num">
                                      <p:cBhvr>
                                        <p:cTn id="20" dur="500" fill="hold"/>
                                        <p:tgtEl>
                                          <p:spTgt spid="65543">
                                            <p:txEl>
                                              <p:charRg st="34" end="62"/>
                                            </p:txEl>
                                          </p:spTgt>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Text Box 3"/>
          <p:cNvSpPr txBox="1"/>
          <p:nvPr/>
        </p:nvSpPr>
        <p:spPr>
          <a:xfrm>
            <a:off x="457200" y="228600"/>
            <a:ext cx="8077200" cy="641350"/>
          </a:xfrm>
          <a:prstGeom prst="rect">
            <a:avLst/>
          </a:prstGeom>
          <a:noFill/>
          <a:ln w="9525">
            <a:noFill/>
          </a:ln>
        </p:spPr>
        <p:txBody>
          <a:bodyPr lIns="91434" tIns="45717" rIns="91434" bIns="45717">
            <a:spAutoFit/>
          </a:bodyPr>
          <a:p>
            <a:pPr lvl="0" fontAlgn="base">
              <a:spcBef>
                <a:spcPct val="50000"/>
              </a:spcBef>
            </a:pPr>
            <a:r>
              <a:rPr lang="en-US" altLang="zh-CN" sz="3600" strike="noStrike" noProof="1">
                <a:solidFill>
                  <a:srgbClr val="FF3300"/>
                </a:solidFill>
                <a:effectLst>
                  <a:outerShdw blurRad="38100" dist="38100" dir="2700000">
                    <a:srgbClr val="C0C0C0"/>
                  </a:outerShdw>
                </a:effectLst>
                <a:latin typeface="Arial" panose="020B0604020202020204" pitchFamily="34" charset="0"/>
                <a:ea typeface="黑体" panose="02010609060101010101" pitchFamily="2" charset="-122"/>
                <a:cs typeface="+mn-ea"/>
              </a:rPr>
              <a:t>   </a:t>
            </a:r>
            <a:endParaRPr lang="en-US" altLang="zh-CN" sz="3600" strike="noStrike" noProof="1">
              <a:solidFill>
                <a:srgbClr val="FF3300"/>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66563" name="Text Box 4"/>
          <p:cNvSpPr txBox="1"/>
          <p:nvPr/>
        </p:nvSpPr>
        <p:spPr>
          <a:xfrm>
            <a:off x="304800" y="304800"/>
            <a:ext cx="3276600" cy="4052888"/>
          </a:xfrm>
          <a:prstGeom prst="rect">
            <a:avLst/>
          </a:prstGeom>
          <a:noFill/>
          <a:ln w="9525">
            <a:noFill/>
          </a:ln>
        </p:spPr>
        <p:txBody>
          <a:bodyPr lIns="91434" tIns="45717" rIns="91434" bIns="45717">
            <a:spAutoFit/>
          </a:bodyPr>
          <a:p>
            <a:pPr lvl="0" fontAlgn="base"/>
            <a:r>
              <a:rPr lang="zh-CN" altLang="en-US" sz="3600" b="1" strike="noStrike" noProof="1">
                <a:effectLst>
                  <a:outerShdw blurRad="38100" dist="38100" dir="2700000">
                    <a:srgbClr val="C0C0C0"/>
                  </a:outerShdw>
                </a:effectLst>
                <a:latin typeface="宋体" panose="02010600030101010101" pitchFamily="2" charset="-122"/>
                <a:ea typeface="宋体" panose="02010600030101010101" pitchFamily="2" charset="-122"/>
                <a:cs typeface="+mn-ea"/>
              </a:rPr>
              <a:t>（</a:t>
            </a:r>
            <a:r>
              <a:rPr lang="en-US" altLang="zh-CN" sz="3600" b="1" strike="noStrike" noProof="1">
                <a:effectLst>
                  <a:outerShdw blurRad="38100" dist="38100" dir="2700000">
                    <a:srgbClr val="C0C0C0"/>
                  </a:outerShdw>
                </a:effectLst>
                <a:latin typeface="宋体" panose="02010600030101010101" pitchFamily="2" charset="-122"/>
                <a:ea typeface="宋体" panose="02010600030101010101" pitchFamily="2" charset="-122"/>
                <a:cs typeface="+mn-ea"/>
              </a:rPr>
              <a:t>5</a:t>
            </a:r>
            <a:r>
              <a:rPr lang="zh-CN" altLang="en-US" sz="3600" b="1" strike="noStrike" noProof="1">
                <a:effectLst>
                  <a:outerShdw blurRad="38100" dist="38100" dir="2700000">
                    <a:srgbClr val="C0C0C0"/>
                  </a:outerShdw>
                </a:effectLst>
                <a:latin typeface="宋体" panose="02010600030101010101" pitchFamily="2" charset="-122"/>
                <a:ea typeface="宋体" panose="02010600030101010101" pitchFamily="2" charset="-122"/>
                <a:cs typeface="+mn-ea"/>
              </a:rPr>
              <a:t>）影响：</a:t>
            </a:r>
            <a:endParaRPr lang="zh-CN" altLang="en-US" sz="3600" b="1" strike="noStrike" noProof="1">
              <a:effectLst>
                <a:outerShdw blurRad="38100" dist="38100" dir="2700000">
                  <a:srgbClr val="C0C0C0"/>
                </a:outerShdw>
              </a:effectLst>
              <a:latin typeface="宋体" panose="02010600030101010101" pitchFamily="2" charset="-122"/>
              <a:ea typeface="宋体" panose="02010600030101010101" pitchFamily="2" charset="-122"/>
            </a:endParaRPr>
          </a:p>
          <a:p>
            <a:pPr lvl="0" fontAlgn="base"/>
            <a:r>
              <a:rPr lang="zh-CN" altLang="en-US" sz="32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　</a:t>
            </a:r>
            <a:r>
              <a:rPr lang="en-US" altLang="zh-CN" sz="32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①</a:t>
            </a:r>
            <a:r>
              <a:rPr lang="zh-CN" altLang="en-US" sz="32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对中国：</a:t>
            </a:r>
            <a:endParaRPr lang="zh-CN" altLang="en-US" sz="32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endParaRPr lang="zh-CN" altLang="en-US" sz="32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r>
              <a:rPr lang="zh-CN" altLang="en-US" sz="32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　</a:t>
            </a:r>
            <a:endParaRPr lang="zh-CN" altLang="en-US" sz="32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r>
              <a:rPr lang="zh-CN" altLang="en-US" sz="32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  </a:t>
            </a:r>
            <a:r>
              <a:rPr lang="en-US" altLang="zh-CN" sz="32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②</a:t>
            </a:r>
            <a:r>
              <a:rPr lang="zh-CN" altLang="en-US" sz="32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对列强：</a:t>
            </a:r>
            <a:endParaRPr lang="zh-CN" altLang="en-US" sz="32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endParaRPr lang="zh-CN" altLang="en-US" sz="32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r>
              <a:rPr lang="zh-CN" altLang="en-US" sz="32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　</a:t>
            </a:r>
            <a:endParaRPr lang="zh-CN" altLang="en-US" sz="32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a:p>
            <a:pPr lvl="0" fontAlgn="base"/>
            <a:r>
              <a:rPr lang="zh-CN" altLang="en-US" sz="32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  </a:t>
            </a:r>
            <a:r>
              <a:rPr lang="en-US" altLang="zh-CN" sz="32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③</a:t>
            </a:r>
            <a:r>
              <a:rPr lang="zh-CN" altLang="en-US" sz="32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cs typeface="+mn-ea"/>
              </a:rPr>
              <a:t>对美国：</a:t>
            </a:r>
            <a:endParaRPr lang="zh-CN" altLang="en-US" sz="3200" b="1" strike="noStrike" noProof="1">
              <a:solidFill>
                <a:srgbClr val="0000FF"/>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66564" name="Text Box 5"/>
          <p:cNvSpPr txBox="1"/>
          <p:nvPr/>
        </p:nvSpPr>
        <p:spPr>
          <a:xfrm>
            <a:off x="2843213" y="836613"/>
            <a:ext cx="6049963" cy="1066800"/>
          </a:xfrm>
          <a:prstGeom prst="rect">
            <a:avLst/>
          </a:prstGeom>
          <a:noFill/>
          <a:ln w="9525">
            <a:noFill/>
          </a:ln>
        </p:spPr>
        <p:txBody>
          <a:bodyPr lIns="91434" tIns="45717" rIns="91434" bIns="45717">
            <a:spAutoFit/>
          </a:bodyPr>
          <a:p>
            <a:pPr lvl="0" fontAlgn="base">
              <a:spcBef>
                <a:spcPct val="50000"/>
              </a:spcBef>
            </a:pPr>
            <a:r>
              <a:rPr lang="zh-CN" altLang="en-US" sz="3200" b="1" strike="noStrike" noProof="1">
                <a:solidFill>
                  <a:srgbClr val="FF0000"/>
                </a:solidFill>
                <a:effectLst>
                  <a:outerShdw blurRad="38100" dist="38100" dir="2700000">
                    <a:srgbClr val="C0C0C0"/>
                  </a:outerShdw>
                </a:effectLst>
                <a:latin typeface="Arial" panose="020B0604020202020204" pitchFamily="34" charset="0"/>
                <a:ea typeface="楷体_GB2312" pitchFamily="1" charset="-122"/>
                <a:cs typeface="+mn-ea"/>
              </a:rPr>
              <a:t>形成列强共同宰割中国的局面，中国的民族危机空前严重。</a:t>
            </a:r>
            <a:endParaRPr lang="zh-CN" altLang="en-US" sz="3200" b="1" strike="noStrike" noProof="1">
              <a:solidFill>
                <a:srgbClr val="FF0000"/>
              </a:solidFill>
              <a:effectLst>
                <a:outerShdw blurRad="38100" dist="38100" dir="2700000">
                  <a:srgbClr val="C0C0C0"/>
                </a:outerShdw>
              </a:effectLst>
              <a:latin typeface="Arial" panose="020B0604020202020204" pitchFamily="34" charset="0"/>
              <a:ea typeface="楷体_GB2312" pitchFamily="1" charset="-122"/>
              <a:cs typeface="+mn-ea"/>
            </a:endParaRPr>
          </a:p>
        </p:txBody>
      </p:sp>
      <p:sp>
        <p:nvSpPr>
          <p:cNvPr id="66565" name="Text Box 6"/>
          <p:cNvSpPr txBox="1"/>
          <p:nvPr/>
        </p:nvSpPr>
        <p:spPr>
          <a:xfrm>
            <a:off x="2843213" y="2276475"/>
            <a:ext cx="5545138" cy="1554163"/>
          </a:xfrm>
          <a:prstGeom prst="rect">
            <a:avLst/>
          </a:prstGeom>
          <a:noFill/>
          <a:ln w="9525">
            <a:noFill/>
          </a:ln>
        </p:spPr>
        <p:txBody>
          <a:bodyPr lIns="91434" tIns="45717" rIns="91434" bIns="45717">
            <a:spAutoFit/>
          </a:bodyPr>
          <a:p>
            <a:pPr lvl="0" fontAlgn="base">
              <a:spcBef>
                <a:spcPct val="50000"/>
              </a:spcBef>
            </a:pPr>
            <a:r>
              <a:rPr lang="zh-CN" altLang="en-US" sz="3200" b="1" strike="noStrike" noProof="1">
                <a:solidFill>
                  <a:srgbClr val="000066"/>
                </a:solidFill>
                <a:effectLst>
                  <a:outerShdw blurRad="38100" dist="38100" dir="2700000">
                    <a:srgbClr val="C0C0C0"/>
                  </a:outerShdw>
                </a:effectLst>
                <a:latin typeface="Arial" panose="020B0604020202020204" pitchFamily="34" charset="0"/>
                <a:ea typeface="楷体_GB2312" pitchFamily="1" charset="-122"/>
                <a:cs typeface="+mn-ea"/>
              </a:rPr>
              <a:t>承认了列强在华的既得利益，缓和了在华争夺的矛盾，</a:t>
            </a:r>
            <a:r>
              <a:rPr lang="zh-CN" altLang="en-US" sz="3200" b="1" strike="noStrike" noProof="1">
                <a:solidFill>
                  <a:srgbClr val="FF0000"/>
                </a:solidFill>
                <a:effectLst>
                  <a:outerShdw blurRad="38100" dist="38100" dir="2700000">
                    <a:srgbClr val="C0C0C0"/>
                  </a:outerShdw>
                </a:effectLst>
                <a:latin typeface="Arial" panose="020B0604020202020204" pitchFamily="34" charset="0"/>
                <a:ea typeface="楷体_GB2312" pitchFamily="1" charset="-122"/>
                <a:cs typeface="+mn-ea"/>
              </a:rPr>
              <a:t>形成了共同宰割中国的同盟。</a:t>
            </a:r>
            <a:r>
              <a:rPr lang="zh-CN" altLang="en-US" strike="noStrike" noProof="1">
                <a:solidFill>
                  <a:srgbClr val="FF0000"/>
                </a:solidFill>
                <a:latin typeface="Arial" panose="020B0604020202020204" pitchFamily="34" charset="0"/>
                <a:ea typeface="宋体" panose="02010600030101010101" pitchFamily="2" charset="-122"/>
                <a:cs typeface="+mn-ea"/>
              </a:rPr>
              <a:t> </a:t>
            </a:r>
            <a:endParaRPr lang="zh-CN" altLang="en-US" strike="noStrike" noProof="1">
              <a:solidFill>
                <a:srgbClr val="FF0000"/>
              </a:solidFill>
              <a:latin typeface="Arial" panose="020B0604020202020204" pitchFamily="34" charset="0"/>
              <a:ea typeface="宋体" panose="02010600030101010101" pitchFamily="2" charset="-122"/>
              <a:cs typeface="+mn-ea"/>
            </a:endParaRPr>
          </a:p>
        </p:txBody>
      </p:sp>
      <p:sp>
        <p:nvSpPr>
          <p:cNvPr id="66566" name="Text Box 7"/>
          <p:cNvSpPr txBox="1"/>
          <p:nvPr/>
        </p:nvSpPr>
        <p:spPr>
          <a:xfrm>
            <a:off x="2700338" y="3789363"/>
            <a:ext cx="6049963" cy="2528888"/>
          </a:xfrm>
          <a:prstGeom prst="rect">
            <a:avLst/>
          </a:prstGeom>
          <a:noFill/>
          <a:ln w="9525">
            <a:noFill/>
          </a:ln>
        </p:spPr>
        <p:txBody>
          <a:bodyPr lIns="91434" tIns="45717" rIns="91434" bIns="45717">
            <a:spAutoFit/>
          </a:bodyPr>
          <a:p>
            <a:pPr lvl="0" fontAlgn="base">
              <a:spcBef>
                <a:spcPct val="50000"/>
              </a:spcBef>
            </a:pPr>
            <a:r>
              <a:rPr lang="zh-CN" altLang="en-US" sz="3200" b="1" u="sng" strike="noStrike" noProof="1">
                <a:solidFill>
                  <a:srgbClr val="FF0000"/>
                </a:solidFill>
                <a:effectLst>
                  <a:outerShdw blurRad="38100" dist="38100" dir="2700000">
                    <a:srgbClr val="C0C0C0"/>
                  </a:outerShdw>
                </a:effectLst>
                <a:latin typeface="Arial" panose="020B0604020202020204" pitchFamily="34" charset="0"/>
                <a:ea typeface="楷体_GB2312" pitchFamily="1" charset="-122"/>
                <a:cs typeface="+mn-ea"/>
              </a:rPr>
              <a:t>标志着美国侵略中国进入新阶段：</a:t>
            </a:r>
            <a:r>
              <a:rPr lang="zh-CN" altLang="en-US" sz="3200" b="1" strike="noStrike" noProof="1">
                <a:solidFill>
                  <a:srgbClr val="000066"/>
                </a:solidFill>
                <a:effectLst>
                  <a:outerShdw blurRad="38100" dist="38100" dir="2700000">
                    <a:srgbClr val="C0C0C0"/>
                  </a:outerShdw>
                </a:effectLst>
                <a:latin typeface="Arial" panose="020B0604020202020204" pitchFamily="34" charset="0"/>
                <a:ea typeface="楷体_GB2312" pitchFamily="1" charset="-122"/>
                <a:cs typeface="+mn-ea"/>
              </a:rPr>
              <a:t>从此，美在侵华政策上不再追随西方列强，而是有了自己独立的政策，实现了在列强瓜分中国过程中没能实现的目标。</a:t>
            </a:r>
            <a:endParaRPr lang="zh-CN" altLang="en-US" sz="3200" b="1" strike="noStrike" noProof="1">
              <a:solidFill>
                <a:srgbClr val="000066"/>
              </a:solidFill>
              <a:effectLst>
                <a:outerShdw blurRad="38100" dist="38100" dir="2700000">
                  <a:srgbClr val="C0C0C0"/>
                </a:outerShdw>
              </a:effectLst>
              <a:latin typeface="Arial" panose="020B0604020202020204" pitchFamily="34" charset="0"/>
              <a:ea typeface="楷体_GB2312" pitchFamily="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6564"/>
                                        </p:tgtEl>
                                        <p:attrNameLst>
                                          <p:attrName>style.visibility</p:attrName>
                                        </p:attrNameLst>
                                      </p:cBhvr>
                                      <p:to>
                                        <p:strVal val="visible"/>
                                      </p:to>
                                    </p:set>
                                    <p:anim calcmode="lin" valueType="num">
                                      <p:cBhvr>
                                        <p:cTn id="7" dur="500" fill="hold"/>
                                        <p:tgtEl>
                                          <p:spTgt spid="665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6564"/>
                                        </p:tgtEl>
                                        <p:attrNameLst>
                                          <p:attrName>ppt_y</p:attrName>
                                        </p:attrNameLst>
                                      </p:cBhvr>
                                      <p:tavLst>
                                        <p:tav tm="0">
                                          <p:val>
                                            <p:strVal val="#ppt_y"/>
                                          </p:val>
                                        </p:tav>
                                        <p:tav tm="100000">
                                          <p:val>
                                            <p:strVal val="#ppt_y"/>
                                          </p:val>
                                        </p:tav>
                                      </p:tavLst>
                                    </p:anim>
                                    <p:anim calcmode="lin" valueType="num">
                                      <p:cBhvr>
                                        <p:cTn id="9" dur="500" fill="hold"/>
                                        <p:tgtEl>
                                          <p:spTgt spid="665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65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656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66565"/>
                                        </p:tgtEl>
                                        <p:attrNameLst>
                                          <p:attrName>style.visibility</p:attrName>
                                        </p:attrNameLst>
                                      </p:cBhvr>
                                      <p:to>
                                        <p:strVal val="visible"/>
                                      </p:to>
                                    </p:set>
                                    <p:anim calcmode="lin" valueType="num">
                                      <p:cBhvr>
                                        <p:cTn id="16" dur="500" fill="hold"/>
                                        <p:tgtEl>
                                          <p:spTgt spid="6656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6565"/>
                                        </p:tgtEl>
                                        <p:attrNameLst>
                                          <p:attrName>ppt_y</p:attrName>
                                        </p:attrNameLst>
                                      </p:cBhvr>
                                      <p:tavLst>
                                        <p:tav tm="0">
                                          <p:val>
                                            <p:strVal val="#ppt_y"/>
                                          </p:val>
                                        </p:tav>
                                        <p:tav tm="100000">
                                          <p:val>
                                            <p:strVal val="#ppt_y"/>
                                          </p:val>
                                        </p:tav>
                                      </p:tavLst>
                                    </p:anim>
                                    <p:anim calcmode="lin" valueType="num">
                                      <p:cBhvr>
                                        <p:cTn id="18" dur="500" fill="hold"/>
                                        <p:tgtEl>
                                          <p:spTgt spid="6656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656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6565"/>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66566"/>
                                        </p:tgtEl>
                                        <p:attrNameLst>
                                          <p:attrName>style.visibility</p:attrName>
                                        </p:attrNameLst>
                                      </p:cBhvr>
                                      <p:to>
                                        <p:strVal val="visible"/>
                                      </p:to>
                                    </p:set>
                                    <p:anim calcmode="lin" valueType="num">
                                      <p:cBhvr>
                                        <p:cTn id="25" dur="500" fill="hold"/>
                                        <p:tgtEl>
                                          <p:spTgt spid="6656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66566"/>
                                        </p:tgtEl>
                                        <p:attrNameLst>
                                          <p:attrName>ppt_y</p:attrName>
                                        </p:attrNameLst>
                                      </p:cBhvr>
                                      <p:tavLst>
                                        <p:tav tm="0">
                                          <p:val>
                                            <p:strVal val="#ppt_y"/>
                                          </p:val>
                                        </p:tav>
                                        <p:tav tm="100000">
                                          <p:val>
                                            <p:strVal val="#ppt_y"/>
                                          </p:val>
                                        </p:tav>
                                      </p:tavLst>
                                    </p:anim>
                                    <p:anim calcmode="lin" valueType="num">
                                      <p:cBhvr>
                                        <p:cTn id="27" dur="500" fill="hold"/>
                                        <p:tgtEl>
                                          <p:spTgt spid="6656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6656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66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P spid="66565" grpId="0"/>
      <p:bldP spid="6656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文本框 67585"/>
          <p:cNvSpPr txBox="1"/>
          <p:nvPr/>
        </p:nvSpPr>
        <p:spPr>
          <a:xfrm>
            <a:off x="107950" y="1054100"/>
            <a:ext cx="8785225" cy="1919288"/>
          </a:xfrm>
          <a:prstGeom prst="rect">
            <a:avLst/>
          </a:prstGeom>
          <a:noFill/>
          <a:ln w="9525">
            <a:noFill/>
          </a:ln>
        </p:spPr>
        <p:txBody>
          <a:bodyPr wrap="square" anchor="t">
            <a:spAutoFit/>
          </a:bodyPr>
          <a:p>
            <a:pPr lvl="0" indent="0"/>
            <a:r>
              <a:rPr lang="zh-CN" altLang="en-US" sz="2400" b="1" dirty="0">
                <a:latin typeface="黑体" panose="02010609060101010101" pitchFamily="2" charset="-122"/>
                <a:ea typeface="黑体" panose="02010609060101010101" pitchFamily="2" charset="-122"/>
              </a:rPr>
              <a:t>1、“它标示的不只是这场战争胜败的严峻性，更因为它标示着以商品和资本来改变中国传统社会的轨道，作为中国的近代与中世纪的分界线，是显而易见的。”材料中的“它”是指（    ）</a:t>
            </a:r>
            <a:endParaRPr lang="zh-CN" altLang="en-US" sz="2400" b="1" dirty="0">
              <a:latin typeface="黑体" panose="02010609060101010101" pitchFamily="2" charset="-122"/>
              <a:ea typeface="黑体" panose="02010609060101010101" pitchFamily="2" charset="-122"/>
            </a:endParaRPr>
          </a:p>
          <a:p>
            <a:pPr lvl="0" indent="0"/>
            <a:r>
              <a:rPr lang="zh-CN" altLang="en-US" sz="2400" b="1" dirty="0">
                <a:latin typeface="黑体" panose="02010609060101010101" pitchFamily="2" charset="-122"/>
                <a:ea typeface="黑体" panose="02010609060101010101" pitchFamily="2" charset="-122"/>
              </a:rPr>
              <a:t>A．鸦片战争                 B．甲午中日战争 </a:t>
            </a:r>
            <a:endParaRPr lang="zh-CN" altLang="en-US" sz="2400" b="1" dirty="0">
              <a:latin typeface="黑体" panose="02010609060101010101" pitchFamily="2" charset="-122"/>
              <a:ea typeface="黑体" panose="02010609060101010101" pitchFamily="2" charset="-122"/>
            </a:endParaRPr>
          </a:p>
          <a:p>
            <a:pPr lvl="0" indent="0"/>
            <a:r>
              <a:rPr lang="zh-CN" altLang="en-US" sz="2400" b="1" dirty="0">
                <a:latin typeface="黑体" panose="02010609060101010101" pitchFamily="2" charset="-122"/>
                <a:ea typeface="黑体" panose="02010609060101010101" pitchFamily="2" charset="-122"/>
              </a:rPr>
              <a:t>C．八国联军侵华             D．抗日战争 </a:t>
            </a:r>
            <a:endParaRPr lang="zh-CN" altLang="en-US" sz="2400" b="1" dirty="0">
              <a:latin typeface="黑体" panose="02010609060101010101" pitchFamily="2" charset="-122"/>
              <a:ea typeface="黑体" panose="02010609060101010101" pitchFamily="2" charset="-122"/>
            </a:endParaRPr>
          </a:p>
        </p:txBody>
      </p:sp>
      <p:sp>
        <p:nvSpPr>
          <p:cNvPr id="67589" name="Rectangle 3"/>
          <p:cNvSpPr/>
          <p:nvPr/>
        </p:nvSpPr>
        <p:spPr>
          <a:xfrm>
            <a:off x="7859713" y="1917700"/>
            <a:ext cx="601662" cy="920750"/>
          </a:xfrm>
          <a:prstGeom prst="rect">
            <a:avLst/>
          </a:prstGeom>
          <a:noFill/>
          <a:ln w="9525" cap="flat" cmpd="sng">
            <a:solidFill>
              <a:schemeClr val="accent2"/>
            </a:solidFill>
            <a:prstDash val="solid"/>
            <a:miter/>
            <a:headEnd type="none" w="med" len="med"/>
            <a:tailEnd type="none" w="med" len="med"/>
          </a:ln>
        </p:spPr>
        <p:txBody>
          <a:bodyPr wrap="square" lIns="91434" tIns="45717" rIns="91434" bIns="45717" anchor="t">
            <a:spAutoFit/>
          </a:bodyPr>
          <a:p>
            <a:pPr lvl="0" indent="0"/>
            <a:r>
              <a:rPr lang="en-US" altLang="zh-CN" sz="5400" b="1">
                <a:solidFill>
                  <a:srgbClr val="FF0000"/>
                </a:solidFill>
                <a:latin typeface="黑体" panose="02010609060101010101" pitchFamily="2" charset="-122"/>
                <a:ea typeface="黑体" panose="02010609060101010101" pitchFamily="2" charset="-122"/>
              </a:rPr>
              <a:t>A</a:t>
            </a:r>
            <a:endParaRPr lang="en-US" altLang="zh-CN" sz="5400" b="1">
              <a:solidFill>
                <a:srgbClr val="FF0000"/>
              </a:solidFill>
              <a:latin typeface="黑体" panose="02010609060101010101" pitchFamily="2" charset="-122"/>
              <a:ea typeface="黑体" panose="02010609060101010101" pitchFamily="2" charset="-122"/>
            </a:endParaRPr>
          </a:p>
        </p:txBody>
      </p:sp>
      <p:sp>
        <p:nvSpPr>
          <p:cNvPr id="22531" name="矩形 22530"/>
          <p:cNvSpPr/>
          <p:nvPr/>
        </p:nvSpPr>
        <p:spPr>
          <a:xfrm>
            <a:off x="61913" y="182563"/>
            <a:ext cx="2017713" cy="639763"/>
          </a:xfrm>
          <a:prstGeom prst="rect">
            <a:avLst/>
          </a:prstGeom>
          <a:solidFill>
            <a:srgbClr val="FFFF00"/>
          </a:solidFill>
          <a:ln w="9525">
            <a:noFill/>
          </a:ln>
        </p:spPr>
        <p:txBody>
          <a:bodyPr wrap="none" lIns="91428" tIns="45714" rIns="91428" bIns="45714" anchor="t">
            <a:spAutoFit/>
          </a:bodyPr>
          <a:p>
            <a:pPr lvl="0" fontAlgn="base"/>
            <a:r>
              <a:rPr lang="zh-CN" altLang="en-US" sz="3600" b="1" strike="noStrike" noProof="1">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cs typeface="+mn-ea"/>
              </a:rPr>
              <a:t>即时演练</a:t>
            </a:r>
            <a:endParaRPr lang="zh-CN" altLang="en-US" sz="3600" b="1" strike="noStrike" noProof="1">
              <a:solidFill>
                <a:srgbClr val="FF0000"/>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87041" name="文本框 68609"/>
          <p:cNvSpPr txBox="1"/>
          <p:nvPr/>
        </p:nvSpPr>
        <p:spPr>
          <a:xfrm>
            <a:off x="179070" y="3778250"/>
            <a:ext cx="8858250" cy="2651125"/>
          </a:xfrm>
          <a:prstGeom prst="rect">
            <a:avLst/>
          </a:prstGeom>
          <a:noFill/>
          <a:ln w="9525">
            <a:noFill/>
          </a:ln>
        </p:spPr>
        <p:txBody>
          <a:bodyPr wrap="square" anchor="t">
            <a:spAutoFit/>
          </a:bodyPr>
          <a:p>
            <a:pPr lvl="0" indent="0"/>
            <a:r>
              <a:rPr lang="zh-CN" altLang="en-US" sz="2400" b="1" dirty="0">
                <a:latin typeface="黑体" panose="02010609060101010101" pitchFamily="2" charset="-122"/>
                <a:ea typeface="黑体" panose="02010609060101010101" pitchFamily="2" charset="-122"/>
              </a:rPr>
              <a:t>2、英国的格雷斯顿曾这样评价鸦片战争：“在人类历史中，我从来见过如此飘扬在广州城头的英国国旗只是为了保护一桩可耻的交易进行的。”对此理解正确的是 （    ）</a:t>
            </a:r>
            <a:endParaRPr lang="zh-CN" altLang="en-US" sz="2400" b="1" dirty="0">
              <a:latin typeface="黑体" panose="02010609060101010101" pitchFamily="2" charset="-122"/>
              <a:ea typeface="黑体" panose="02010609060101010101" pitchFamily="2" charset="-122"/>
            </a:endParaRPr>
          </a:p>
          <a:p>
            <a:pPr lvl="0" indent="0"/>
            <a:r>
              <a:rPr lang="zh-CN" altLang="en-US" sz="2400" b="1" dirty="0">
                <a:latin typeface="黑体" panose="02010609060101010101" pitchFamily="2" charset="-122"/>
                <a:ea typeface="黑体" panose="02010609060101010101" pitchFamily="2" charset="-122"/>
              </a:rPr>
              <a:t>A．未看到英国发动战争的真实目的      </a:t>
            </a:r>
            <a:endParaRPr lang="zh-CN" altLang="en-US" sz="2400" b="1" dirty="0">
              <a:latin typeface="黑体" panose="02010609060101010101" pitchFamily="2" charset="-122"/>
              <a:ea typeface="黑体" panose="02010609060101010101" pitchFamily="2" charset="-122"/>
            </a:endParaRPr>
          </a:p>
          <a:p>
            <a:pPr lvl="0" indent="0"/>
            <a:r>
              <a:rPr lang="zh-CN" altLang="en-US" sz="2400" b="1" dirty="0">
                <a:latin typeface="黑体" panose="02010609060101010101" pitchFamily="2" charset="-122"/>
                <a:ea typeface="黑体" panose="02010609060101010101" pitchFamily="2" charset="-122"/>
              </a:rPr>
              <a:t>B．为英国发动战争作辩护</a:t>
            </a:r>
            <a:endParaRPr lang="zh-CN" altLang="en-US" sz="2400" b="1" dirty="0">
              <a:latin typeface="黑体" panose="02010609060101010101" pitchFamily="2" charset="-122"/>
              <a:ea typeface="黑体" panose="02010609060101010101" pitchFamily="2" charset="-122"/>
            </a:endParaRPr>
          </a:p>
          <a:p>
            <a:pPr lvl="0" indent="0"/>
            <a:r>
              <a:rPr lang="zh-CN" altLang="en-US" sz="2400" b="1" dirty="0">
                <a:latin typeface="黑体" panose="02010609060101010101" pitchFamily="2" charset="-122"/>
                <a:ea typeface="黑体" panose="02010609060101010101" pitchFamily="2" charset="-122"/>
              </a:rPr>
              <a:t>C．认为自由贸易的原则不可侵犯         </a:t>
            </a:r>
            <a:endParaRPr lang="zh-CN" altLang="en-US" sz="2400" b="1" dirty="0">
              <a:latin typeface="黑体" panose="02010609060101010101" pitchFamily="2" charset="-122"/>
              <a:ea typeface="黑体" panose="02010609060101010101" pitchFamily="2" charset="-122"/>
            </a:endParaRPr>
          </a:p>
          <a:p>
            <a:pPr lvl="0" indent="0"/>
            <a:r>
              <a:rPr lang="zh-CN" altLang="en-US" sz="2400" b="1" dirty="0">
                <a:latin typeface="黑体" panose="02010609060101010101" pitchFamily="2" charset="-122"/>
                <a:ea typeface="黑体" panose="02010609060101010101" pitchFamily="2" charset="-122"/>
              </a:rPr>
              <a:t>D．支持中国的反侵略战争</a:t>
            </a:r>
            <a:endParaRPr lang="zh-CN" altLang="en-US" sz="2400" b="1" dirty="0">
              <a:latin typeface="黑体" panose="02010609060101010101" pitchFamily="2" charset="-122"/>
              <a:ea typeface="黑体" panose="02010609060101010101" pitchFamily="2" charset="-122"/>
            </a:endParaRPr>
          </a:p>
        </p:txBody>
      </p:sp>
      <p:sp>
        <p:nvSpPr>
          <p:cNvPr id="68612" name="Rectangle 3"/>
          <p:cNvSpPr/>
          <p:nvPr/>
        </p:nvSpPr>
        <p:spPr>
          <a:xfrm>
            <a:off x="8100695" y="4425950"/>
            <a:ext cx="539750" cy="923925"/>
          </a:xfrm>
          <a:prstGeom prst="rect">
            <a:avLst/>
          </a:prstGeom>
          <a:noFill/>
          <a:ln w="9525" cap="flat" cmpd="sng">
            <a:solidFill>
              <a:schemeClr val="accent2"/>
            </a:solidFill>
            <a:prstDash val="solid"/>
            <a:miter/>
            <a:headEnd type="none" w="med" len="med"/>
            <a:tailEnd type="none" w="med" len="med"/>
          </a:ln>
        </p:spPr>
        <p:txBody>
          <a:bodyPr wrap="none" lIns="91434" tIns="45717" rIns="91434" bIns="45717" anchor="t">
            <a:spAutoFit/>
          </a:bodyPr>
          <a:p>
            <a:pPr lvl="0" indent="0"/>
            <a:r>
              <a:rPr lang="en-US" altLang="zh-CN" sz="5400" b="1">
                <a:solidFill>
                  <a:srgbClr val="FF0000"/>
                </a:solidFill>
                <a:latin typeface="黑体" panose="02010609060101010101" pitchFamily="2" charset="-122"/>
                <a:ea typeface="黑体" panose="02010609060101010101" pitchFamily="2" charset="-122"/>
              </a:rPr>
              <a:t>A</a:t>
            </a:r>
            <a:endParaRPr lang="en-US" altLang="zh-CN" sz="5400" b="1">
              <a:solidFill>
                <a:srgbClr val="FF0000"/>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9"/>
                                        </p:tgtEl>
                                        <p:attrNameLst>
                                          <p:attrName>style.visibility</p:attrName>
                                        </p:attrNameLst>
                                      </p:cBhvr>
                                      <p:to>
                                        <p:strVal val="visible"/>
                                      </p:to>
                                    </p:set>
                                    <p:animEffect transition="in" filter="dissolve">
                                      <p:cBhvr>
                                        <p:cTn id="7" dur="500"/>
                                        <p:tgtEl>
                                          <p:spTgt spid="6758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8612"/>
                                        </p:tgtEl>
                                        <p:attrNameLst>
                                          <p:attrName>style.visibility</p:attrName>
                                        </p:attrNameLst>
                                      </p:cBhvr>
                                      <p:to>
                                        <p:strVal val="visible"/>
                                      </p:to>
                                    </p:set>
                                    <p:animEffect transition="in" filter="dissolve">
                                      <p:cBhvr>
                                        <p:cTn id="12" dur="5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bldLvl="0" animBg="1"/>
      <p:bldP spid="68612"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2705" name="Picture 3" descr="高效训练"/>
          <p:cNvPicPr>
            <a:picLocks noChangeAspect="1"/>
          </p:cNvPicPr>
          <p:nvPr/>
        </p:nvPicPr>
        <p:blipFill>
          <a:blip r:embed="rId1"/>
          <a:stretch>
            <a:fillRect/>
          </a:stretch>
        </p:blipFill>
        <p:spPr>
          <a:xfrm>
            <a:off x="7938" y="-23812"/>
            <a:ext cx="9117012" cy="774700"/>
          </a:xfrm>
          <a:prstGeom prst="rect">
            <a:avLst/>
          </a:prstGeom>
          <a:noFill/>
          <a:ln w="9525">
            <a:noFill/>
          </a:ln>
        </p:spPr>
      </p:pic>
      <p:sp>
        <p:nvSpPr>
          <p:cNvPr id="2" name="矩形 1"/>
          <p:cNvSpPr/>
          <p:nvPr/>
        </p:nvSpPr>
        <p:spPr>
          <a:xfrm>
            <a:off x="8255" y="-23495"/>
            <a:ext cx="2874645" cy="774700"/>
          </a:xfrm>
          <a:prstGeom prst="rect">
            <a:avLst/>
          </a:prstGeom>
          <a:solidFill>
            <a:srgbClr val="0066FF"/>
          </a:solidFill>
          <a:ln w="25400" cap="flat" cmpd="sng" algn="ctr">
            <a:noFill/>
            <a:prstDash val="solid"/>
          </a:ln>
          <a:effectLst>
            <a:reflection blurRad="6350" stA="52000" endA="300" endPos="35000" dir="5400000" sy="-100000" algn="bl" rotWithShape="0"/>
          </a:effectLst>
        </p:spPr>
        <p:txBody>
          <a:bodyPr rtlCol="0" anchor="ctr"/>
          <a:p>
            <a:pPr marL="0" marR="0" lvl="0" indent="0" algn="ctr" defTabSz="1218565"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smtClean="0">
                <a:ln>
                  <a:noFill/>
                </a:ln>
                <a:solidFill>
                  <a:sysClr val="window" lastClr="FFFFFF"/>
                </a:solidFill>
                <a:effectLst/>
                <a:uLnTx/>
                <a:uFillTx/>
                <a:latin typeface="微软雅黑" panose="020B0503020204020204" charset="-122"/>
                <a:ea typeface="微软雅黑" panose="020B0503020204020204" charset="-122"/>
                <a:cs typeface="+mn-ea"/>
              </a:rPr>
              <a:t>精练 高考模拟</a:t>
            </a:r>
            <a:endParaRPr kumimoji="0" lang="zh-CN" altLang="en-US" sz="3200" b="1" i="0" u="none" strike="noStrike" kern="1200" cap="none" spc="0" normalizeH="0" baseline="0" noProof="0" dirty="0" smtClean="0">
              <a:ln>
                <a:noFill/>
              </a:ln>
              <a:solidFill>
                <a:sysClr val="window" lastClr="FFFFFF"/>
              </a:solidFill>
              <a:effectLst/>
              <a:uLnTx/>
              <a:uFillTx/>
              <a:latin typeface="微软雅黑" panose="020B0503020204020204" charset="-122"/>
              <a:ea typeface="微软雅黑" panose="020B0503020204020204" charset="-122"/>
              <a:cs typeface="+mn-ea"/>
            </a:endParaRPr>
          </a:p>
        </p:txBody>
      </p:sp>
      <p:sp>
        <p:nvSpPr>
          <p:cNvPr id="72707" name="文本框 3"/>
          <p:cNvSpPr txBox="1"/>
          <p:nvPr/>
        </p:nvSpPr>
        <p:spPr>
          <a:xfrm>
            <a:off x="170180" y="750888"/>
            <a:ext cx="8605838" cy="5568315"/>
          </a:xfrm>
          <a:prstGeom prst="rect">
            <a:avLst/>
          </a:prstGeom>
          <a:noFill/>
          <a:ln w="9525">
            <a:noFill/>
          </a:ln>
        </p:spPr>
        <p:txBody>
          <a:bodyPr wrap="square" anchor="t">
            <a:spAutoFit/>
          </a:bodyPr>
          <a:p>
            <a:pPr lvl="0" indent="0" algn="just">
              <a:lnSpc>
                <a:spcPts val="2875"/>
              </a:lnSpc>
            </a:pPr>
            <a:r>
              <a:rPr sz="2400" b="1">
                <a:latin typeface="黑体" panose="02010609060101010101" pitchFamily="2" charset="-122"/>
                <a:ea typeface="黑体" panose="02010609060101010101" pitchFamily="2" charset="-122"/>
              </a:rPr>
              <a:t>1.(2015·四川高考)下图是法国某报刊登的关于晚清一场战事的图片。该战事的后果是(　　)</a:t>
            </a:r>
            <a:endParaRPr sz="2400" b="1">
              <a:latin typeface="黑体" panose="02010609060101010101" pitchFamily="2" charset="-122"/>
              <a:ea typeface="黑体" panose="02010609060101010101" pitchFamily="2" charset="-122"/>
            </a:endParaRPr>
          </a:p>
          <a:p>
            <a:pPr lvl="0" indent="0" algn="just">
              <a:lnSpc>
                <a:spcPts val="2875"/>
              </a:lnSpc>
            </a:pPr>
            <a:r>
              <a:rPr sz="2400" b="1">
                <a:solidFill>
                  <a:srgbClr val="0000FF"/>
                </a:solidFill>
                <a:latin typeface="黑体" panose="02010609060101010101" pitchFamily="2" charset="-122"/>
                <a:ea typeface="黑体" panose="02010609060101010101" pitchFamily="2" charset="-122"/>
              </a:rPr>
              <a:t>A.《南京条约》签订</a:t>
            </a:r>
            <a:endParaRPr sz="2400" b="1">
              <a:solidFill>
                <a:srgbClr val="0000FF"/>
              </a:solidFill>
              <a:latin typeface="黑体" panose="02010609060101010101" pitchFamily="2" charset="-122"/>
              <a:ea typeface="黑体" panose="02010609060101010101" pitchFamily="2" charset="-122"/>
            </a:endParaRPr>
          </a:p>
          <a:p>
            <a:pPr lvl="0" indent="0" algn="just">
              <a:lnSpc>
                <a:spcPts val="2875"/>
              </a:lnSpc>
            </a:pPr>
            <a:r>
              <a:rPr sz="2400" b="1">
                <a:solidFill>
                  <a:srgbClr val="0000FF"/>
                </a:solidFill>
                <a:latin typeface="黑体" panose="02010609060101010101" pitchFamily="2" charset="-122"/>
                <a:ea typeface="黑体" panose="02010609060101010101" pitchFamily="2" charset="-122"/>
              </a:rPr>
              <a:t>B.中国西南门户被迫打开</a:t>
            </a:r>
            <a:endParaRPr sz="2400" b="1">
              <a:solidFill>
                <a:srgbClr val="0000FF"/>
              </a:solidFill>
              <a:latin typeface="黑体" panose="02010609060101010101" pitchFamily="2" charset="-122"/>
              <a:ea typeface="黑体" panose="02010609060101010101" pitchFamily="2" charset="-122"/>
            </a:endParaRPr>
          </a:p>
          <a:p>
            <a:pPr lvl="0" indent="0" algn="just">
              <a:lnSpc>
                <a:spcPts val="2875"/>
              </a:lnSpc>
            </a:pPr>
            <a:r>
              <a:rPr sz="2400" b="1">
                <a:solidFill>
                  <a:srgbClr val="0000FF"/>
                </a:solidFill>
                <a:latin typeface="黑体" panose="02010609060101010101" pitchFamily="2" charset="-122"/>
                <a:ea typeface="黑体" panose="02010609060101010101" pitchFamily="2" charset="-122"/>
              </a:rPr>
              <a:t>C.沙市、重庆等商埠开放</a:t>
            </a:r>
            <a:endParaRPr sz="2400" b="1">
              <a:solidFill>
                <a:srgbClr val="0000FF"/>
              </a:solidFill>
              <a:latin typeface="黑体" panose="02010609060101010101" pitchFamily="2" charset="-122"/>
              <a:ea typeface="黑体" panose="02010609060101010101" pitchFamily="2" charset="-122"/>
            </a:endParaRPr>
          </a:p>
          <a:p>
            <a:pPr lvl="0" indent="0" algn="just">
              <a:lnSpc>
                <a:spcPts val="2875"/>
              </a:lnSpc>
            </a:pPr>
            <a:r>
              <a:rPr sz="2400" b="1">
                <a:solidFill>
                  <a:srgbClr val="0000FF"/>
                </a:solidFill>
                <a:latin typeface="黑体" panose="02010609060101010101" pitchFamily="2" charset="-122"/>
                <a:ea typeface="黑体" panose="02010609060101010101" pitchFamily="2" charset="-122"/>
              </a:rPr>
              <a:t>D.《辛丑条约》签订</a:t>
            </a:r>
            <a:endParaRPr sz="2400" b="1">
              <a:solidFill>
                <a:srgbClr val="0000FF"/>
              </a:solidFill>
              <a:latin typeface="黑体" panose="02010609060101010101" pitchFamily="2" charset="-122"/>
              <a:ea typeface="黑体" panose="02010609060101010101" pitchFamily="2" charset="-122"/>
            </a:endParaRPr>
          </a:p>
          <a:p>
            <a:pPr lvl="0" indent="0" algn="just">
              <a:lnSpc>
                <a:spcPts val="2875"/>
              </a:lnSpc>
            </a:pPr>
            <a:endParaRPr sz="2400" b="1">
              <a:solidFill>
                <a:srgbClr val="0000FF"/>
              </a:solidFill>
              <a:latin typeface="黑体" panose="02010609060101010101" pitchFamily="2" charset="-122"/>
              <a:ea typeface="黑体" panose="02010609060101010101" pitchFamily="2" charset="-122"/>
            </a:endParaRPr>
          </a:p>
          <a:p>
            <a:pPr lvl="0" indent="0" algn="just">
              <a:lnSpc>
                <a:spcPts val="2875"/>
              </a:lnSpc>
            </a:pPr>
            <a:endParaRPr sz="2400" b="1">
              <a:solidFill>
                <a:srgbClr val="0000FF"/>
              </a:solidFill>
              <a:latin typeface="黑体" panose="02010609060101010101" pitchFamily="2" charset="-122"/>
              <a:ea typeface="黑体" panose="02010609060101010101" pitchFamily="2" charset="-122"/>
            </a:endParaRPr>
          </a:p>
          <a:p>
            <a:pPr lvl="0" indent="0" algn="just">
              <a:lnSpc>
                <a:spcPts val="2875"/>
              </a:lnSpc>
            </a:pPr>
            <a:r>
              <a:rPr sz="2400" b="1">
                <a:solidFill>
                  <a:schemeClr val="tx1"/>
                </a:solidFill>
                <a:latin typeface="黑体" panose="02010609060101010101" pitchFamily="2" charset="-122"/>
                <a:ea typeface="黑体" panose="02010609060101010101" pitchFamily="2" charset="-122"/>
              </a:rPr>
              <a:t>2.(2015·安徽高考)传教士郎怀仁等上书拿破仑三世：“现在我们能够自由地深入久闭的中国内地，在那里可以讲道、设堂、建设慈善机构。取得这个自由应当归功于陛下的大力保护，归功于北京的密切注视条约执行的公使。”据此判断，该不平等“条约”是(　　)</a:t>
            </a:r>
            <a:endParaRPr sz="2400" b="1">
              <a:solidFill>
                <a:schemeClr val="tx1"/>
              </a:solidFill>
              <a:latin typeface="黑体" panose="02010609060101010101" pitchFamily="2" charset="-122"/>
              <a:ea typeface="黑体" panose="02010609060101010101" pitchFamily="2" charset="-122"/>
            </a:endParaRPr>
          </a:p>
          <a:p>
            <a:pPr lvl="0" indent="0" algn="just">
              <a:lnSpc>
                <a:spcPts val="2875"/>
              </a:lnSpc>
            </a:pPr>
            <a:r>
              <a:rPr sz="2400" b="1">
                <a:solidFill>
                  <a:srgbClr val="0000FF"/>
                </a:solidFill>
                <a:latin typeface="黑体" panose="02010609060101010101" pitchFamily="2" charset="-122"/>
                <a:ea typeface="黑体" panose="02010609060101010101" pitchFamily="2" charset="-122"/>
              </a:rPr>
              <a:t>A.《南京条约》  	B.《北京条约》</a:t>
            </a:r>
            <a:endParaRPr sz="2400" b="1">
              <a:solidFill>
                <a:srgbClr val="0000FF"/>
              </a:solidFill>
              <a:latin typeface="黑体" panose="02010609060101010101" pitchFamily="2" charset="-122"/>
              <a:ea typeface="黑体" panose="02010609060101010101" pitchFamily="2" charset="-122"/>
            </a:endParaRPr>
          </a:p>
          <a:p>
            <a:pPr lvl="0" indent="0" algn="just">
              <a:lnSpc>
                <a:spcPts val="2875"/>
              </a:lnSpc>
            </a:pPr>
            <a:r>
              <a:rPr sz="2400" b="1">
                <a:solidFill>
                  <a:srgbClr val="0000FF"/>
                </a:solidFill>
                <a:latin typeface="黑体" panose="02010609060101010101" pitchFamily="2" charset="-122"/>
                <a:ea typeface="黑体" panose="02010609060101010101" pitchFamily="2" charset="-122"/>
              </a:rPr>
              <a:t>C.《马关条约》  	D.《辛丑条约》</a:t>
            </a:r>
            <a:endParaRPr sz="2400" b="1">
              <a:solidFill>
                <a:srgbClr val="0000FF"/>
              </a:solidFill>
              <a:latin typeface="黑体" panose="02010609060101010101" pitchFamily="2" charset="-122"/>
              <a:ea typeface="黑体" panose="02010609060101010101" pitchFamily="2" charset="-122"/>
            </a:endParaRPr>
          </a:p>
        </p:txBody>
      </p:sp>
      <p:sp>
        <p:nvSpPr>
          <p:cNvPr id="4" name="文本框 3"/>
          <p:cNvSpPr txBox="1"/>
          <p:nvPr/>
        </p:nvSpPr>
        <p:spPr>
          <a:xfrm>
            <a:off x="3764280" y="958215"/>
            <a:ext cx="720725" cy="1097280"/>
          </a:xfrm>
          <a:prstGeom prst="rect">
            <a:avLst/>
          </a:prstGeom>
          <a:noFill/>
          <a:ln w="9525">
            <a:noFill/>
          </a:ln>
        </p:spPr>
        <p:txBody>
          <a:bodyPr wrap="square" anchor="t">
            <a:spAutoFit/>
          </a:bodyPr>
          <a:p>
            <a:pPr lvl="0" indent="0" eaLnBrk="0" hangingPunct="0">
              <a:spcBef>
                <a:spcPct val="50000"/>
              </a:spcBef>
            </a:pPr>
            <a:r>
              <a:rPr lang="en-US" altLang="x-none" sz="6600" dirty="0">
                <a:solidFill>
                  <a:srgbClr val="FF0000"/>
                </a:solidFill>
                <a:latin typeface="Arial" panose="020B0604020202020204" pitchFamily="34" charset="0"/>
                <a:ea typeface="宋体" panose="02010600030101010101" pitchFamily="2" charset="-122"/>
              </a:rPr>
              <a:t>D</a:t>
            </a:r>
            <a:endParaRPr lang="en-US" altLang="x-none" sz="6600" dirty="0">
              <a:solidFill>
                <a:srgbClr val="FF0000"/>
              </a:solidFill>
              <a:latin typeface="Arial" panose="020B0604020202020204" pitchFamily="34" charset="0"/>
              <a:ea typeface="宋体" panose="02010600030101010101" pitchFamily="2" charset="-122"/>
            </a:endParaRPr>
          </a:p>
        </p:txBody>
      </p:sp>
      <p:pic>
        <p:nvPicPr>
          <p:cNvPr id="40962" name="图片 16"/>
          <p:cNvPicPr>
            <a:picLocks noChangeAspect="1"/>
          </p:cNvPicPr>
          <p:nvPr/>
        </p:nvPicPr>
        <p:blipFill>
          <a:blip r:embed="rId2"/>
          <a:stretch>
            <a:fillRect/>
          </a:stretch>
        </p:blipFill>
        <p:spPr>
          <a:xfrm>
            <a:off x="4485005" y="1179195"/>
            <a:ext cx="4639945" cy="2170430"/>
          </a:xfrm>
          <a:prstGeom prst="rect">
            <a:avLst/>
          </a:prstGeom>
          <a:noFill/>
          <a:ln w="9525">
            <a:noFill/>
          </a:ln>
        </p:spPr>
      </p:pic>
      <p:sp>
        <p:nvSpPr>
          <p:cNvPr id="3" name="文本框 2"/>
          <p:cNvSpPr txBox="1"/>
          <p:nvPr/>
        </p:nvSpPr>
        <p:spPr>
          <a:xfrm>
            <a:off x="6289675" y="5474970"/>
            <a:ext cx="720725" cy="1097280"/>
          </a:xfrm>
          <a:prstGeom prst="rect">
            <a:avLst/>
          </a:prstGeom>
          <a:noFill/>
          <a:ln w="9525">
            <a:noFill/>
          </a:ln>
        </p:spPr>
        <p:txBody>
          <a:bodyPr wrap="square" anchor="t">
            <a:spAutoFit/>
          </a:bodyPr>
          <a:p>
            <a:pPr lvl="0" indent="0" eaLnBrk="0" hangingPunct="0">
              <a:spcBef>
                <a:spcPct val="50000"/>
              </a:spcBef>
            </a:pPr>
            <a:r>
              <a:rPr lang="en-US" altLang="x-none" sz="6600" dirty="0">
                <a:solidFill>
                  <a:srgbClr val="FF0000"/>
                </a:solidFill>
                <a:latin typeface="Arial" panose="020B0604020202020204" pitchFamily="34" charset="0"/>
                <a:ea typeface="宋体" panose="02010600030101010101" pitchFamily="2" charset="-122"/>
              </a:rPr>
              <a:t>B</a:t>
            </a:r>
            <a:endParaRPr lang="en-US" altLang="x-none" sz="6600" dirty="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793" name="组合 8193"/>
          <p:cNvGrpSpPr/>
          <p:nvPr/>
        </p:nvGrpSpPr>
        <p:grpSpPr>
          <a:xfrm>
            <a:off x="0" y="2895600"/>
            <a:ext cx="9144000" cy="706438"/>
            <a:chOff x="0" y="0"/>
            <a:chExt cx="5762" cy="445"/>
          </a:xfrm>
        </p:grpSpPr>
        <p:sp>
          <p:nvSpPr>
            <p:cNvPr id="33794" name="右箭头 8194"/>
            <p:cNvSpPr/>
            <p:nvPr/>
          </p:nvSpPr>
          <p:spPr>
            <a:xfrm flipV="1">
              <a:off x="2" y="205"/>
              <a:ext cx="5760" cy="240"/>
            </a:xfrm>
            <a:prstGeom prst="rightArrow">
              <a:avLst>
                <a:gd name="adj1" fmla="val 43333"/>
                <a:gd name="adj2" fmla="val 159555"/>
              </a:avLst>
            </a:prstGeom>
            <a:solidFill>
              <a:schemeClr val="accent1"/>
            </a:solidFill>
            <a:ln w="9525" cap="flat" cmpd="sng">
              <a:solidFill>
                <a:schemeClr val="tx1"/>
              </a:solidFill>
              <a:prstDash val="solid"/>
              <a:miter/>
              <a:headEnd type="none" w="med" len="med"/>
              <a:tailEnd type="none" w="med" len="med"/>
            </a:ln>
          </p:spPr>
          <p:txBody>
            <a:bodyPr rot="10800000" wrap="none" lIns="91428" tIns="45714" rIns="91428" bIns="45714" anchor="ctr"/>
            <a:p>
              <a:pPr lvl="0" indent="0" algn="ctr"/>
              <a:endParaRPr lang="zh-CN" altLang="en-US" sz="2400">
                <a:latin typeface="黑体" panose="02010609060101010101" pitchFamily="2" charset="-122"/>
                <a:ea typeface="黑体" panose="02010609060101010101" pitchFamily="2" charset="-122"/>
              </a:endParaRPr>
            </a:p>
          </p:txBody>
        </p:sp>
        <p:sp>
          <p:nvSpPr>
            <p:cNvPr id="33795" name="文本框 8195"/>
            <p:cNvSpPr txBox="1"/>
            <p:nvPr/>
          </p:nvSpPr>
          <p:spPr>
            <a:xfrm>
              <a:off x="0" y="0"/>
              <a:ext cx="504" cy="288"/>
            </a:xfrm>
            <a:prstGeom prst="rect">
              <a:avLst/>
            </a:prstGeom>
            <a:noFill/>
            <a:ln w="9525">
              <a:noFill/>
            </a:ln>
          </p:spPr>
          <p:txBody>
            <a:bodyPr wrap="none" lIns="91428" tIns="45714" rIns="91428" bIns="45714" anchor="t">
              <a:spAutoFit/>
            </a:bodyPr>
            <a:p>
              <a:pPr lvl="0" indent="0" algn="ctr"/>
              <a:r>
                <a:rPr lang="en-US" altLang="zh-CN" sz="2400" b="1">
                  <a:latin typeface="黑体" panose="02010609060101010101" pitchFamily="2" charset="-122"/>
                  <a:ea typeface="黑体" panose="02010609060101010101" pitchFamily="2" charset="-122"/>
                </a:rPr>
                <a:t>1840</a:t>
              </a:r>
              <a:endParaRPr lang="en-US" altLang="zh-CN" sz="2400" b="1">
                <a:latin typeface="黑体" panose="02010609060101010101" pitchFamily="2" charset="-122"/>
                <a:ea typeface="黑体" panose="02010609060101010101" pitchFamily="2" charset="-122"/>
              </a:endParaRPr>
            </a:p>
          </p:txBody>
        </p:sp>
        <p:sp>
          <p:nvSpPr>
            <p:cNvPr id="33796" name="文本框 8196"/>
            <p:cNvSpPr txBox="1"/>
            <p:nvPr/>
          </p:nvSpPr>
          <p:spPr>
            <a:xfrm>
              <a:off x="432" y="0"/>
              <a:ext cx="504" cy="288"/>
            </a:xfrm>
            <a:prstGeom prst="rect">
              <a:avLst/>
            </a:prstGeom>
            <a:noFill/>
            <a:ln w="9525">
              <a:noFill/>
            </a:ln>
          </p:spPr>
          <p:txBody>
            <a:bodyPr wrap="none" lIns="91428" tIns="45714" rIns="91428" bIns="45714" anchor="t">
              <a:spAutoFit/>
            </a:bodyPr>
            <a:p>
              <a:pPr lvl="0" indent="0" algn="ctr"/>
              <a:r>
                <a:rPr lang="en-US" altLang="zh-CN" sz="2400" b="1">
                  <a:latin typeface="黑体" panose="02010609060101010101" pitchFamily="2" charset="-122"/>
                  <a:ea typeface="黑体" panose="02010609060101010101" pitchFamily="2" charset="-122"/>
                </a:rPr>
                <a:t>1842</a:t>
              </a:r>
              <a:endParaRPr lang="en-US" altLang="zh-CN" sz="2400" b="1">
                <a:latin typeface="黑体" panose="02010609060101010101" pitchFamily="2" charset="-122"/>
                <a:ea typeface="黑体" panose="02010609060101010101" pitchFamily="2" charset="-122"/>
              </a:endParaRPr>
            </a:p>
          </p:txBody>
        </p:sp>
        <p:sp>
          <p:nvSpPr>
            <p:cNvPr id="33797" name="文本框 8197"/>
            <p:cNvSpPr txBox="1"/>
            <p:nvPr/>
          </p:nvSpPr>
          <p:spPr>
            <a:xfrm>
              <a:off x="912" y="0"/>
              <a:ext cx="504" cy="288"/>
            </a:xfrm>
            <a:prstGeom prst="rect">
              <a:avLst/>
            </a:prstGeom>
            <a:noFill/>
            <a:ln w="9525">
              <a:noFill/>
            </a:ln>
          </p:spPr>
          <p:txBody>
            <a:bodyPr wrap="none" lIns="91428" tIns="45714" rIns="91428" bIns="45714" anchor="t">
              <a:spAutoFit/>
            </a:bodyPr>
            <a:p>
              <a:pPr lvl="0" indent="0" algn="ctr"/>
              <a:r>
                <a:rPr lang="en-US" altLang="zh-CN" sz="2400" b="1">
                  <a:latin typeface="黑体" panose="02010609060101010101" pitchFamily="2" charset="-122"/>
                  <a:ea typeface="黑体" panose="02010609060101010101" pitchFamily="2" charset="-122"/>
                </a:rPr>
                <a:t>1856</a:t>
              </a:r>
              <a:endParaRPr lang="en-US" altLang="zh-CN" sz="2400" b="1">
                <a:latin typeface="黑体" panose="02010609060101010101" pitchFamily="2" charset="-122"/>
                <a:ea typeface="黑体" panose="02010609060101010101" pitchFamily="2" charset="-122"/>
              </a:endParaRPr>
            </a:p>
          </p:txBody>
        </p:sp>
        <p:sp>
          <p:nvSpPr>
            <p:cNvPr id="33798" name="文本框 8198"/>
            <p:cNvSpPr txBox="1"/>
            <p:nvPr/>
          </p:nvSpPr>
          <p:spPr>
            <a:xfrm>
              <a:off x="1440" y="0"/>
              <a:ext cx="504" cy="288"/>
            </a:xfrm>
            <a:prstGeom prst="rect">
              <a:avLst/>
            </a:prstGeom>
            <a:noFill/>
            <a:ln w="9525">
              <a:noFill/>
            </a:ln>
          </p:spPr>
          <p:txBody>
            <a:bodyPr wrap="none" lIns="91428" tIns="45714" rIns="91428" bIns="45714" anchor="t">
              <a:spAutoFit/>
            </a:bodyPr>
            <a:p>
              <a:pPr lvl="0" indent="0" algn="ctr"/>
              <a:r>
                <a:rPr lang="en-US" altLang="zh-CN" sz="2400" b="1">
                  <a:latin typeface="黑体" panose="02010609060101010101" pitchFamily="2" charset="-122"/>
                  <a:ea typeface="黑体" panose="02010609060101010101" pitchFamily="2" charset="-122"/>
                </a:rPr>
                <a:t>1860</a:t>
              </a:r>
              <a:endParaRPr lang="en-US" altLang="zh-CN" sz="2400" b="1">
                <a:latin typeface="黑体" panose="02010609060101010101" pitchFamily="2" charset="-122"/>
                <a:ea typeface="黑体" panose="02010609060101010101" pitchFamily="2" charset="-122"/>
              </a:endParaRPr>
            </a:p>
          </p:txBody>
        </p:sp>
        <p:sp>
          <p:nvSpPr>
            <p:cNvPr id="33799" name="文本框 8199"/>
            <p:cNvSpPr txBox="1"/>
            <p:nvPr/>
          </p:nvSpPr>
          <p:spPr>
            <a:xfrm>
              <a:off x="1920" y="0"/>
              <a:ext cx="504" cy="288"/>
            </a:xfrm>
            <a:prstGeom prst="rect">
              <a:avLst/>
            </a:prstGeom>
            <a:noFill/>
            <a:ln w="9525">
              <a:noFill/>
            </a:ln>
          </p:spPr>
          <p:txBody>
            <a:bodyPr wrap="none" lIns="91428" tIns="45714" rIns="91428" bIns="45714" anchor="t">
              <a:spAutoFit/>
            </a:bodyPr>
            <a:p>
              <a:pPr lvl="0" indent="0" algn="ctr"/>
              <a:r>
                <a:rPr lang="en-US" altLang="zh-CN" sz="2400" b="1">
                  <a:latin typeface="黑体" panose="02010609060101010101" pitchFamily="2" charset="-122"/>
                  <a:ea typeface="黑体" panose="02010609060101010101" pitchFamily="2" charset="-122"/>
                </a:rPr>
                <a:t>1883</a:t>
              </a:r>
              <a:endParaRPr lang="en-US" altLang="zh-CN" sz="2400" b="1">
                <a:latin typeface="黑体" panose="02010609060101010101" pitchFamily="2" charset="-122"/>
                <a:ea typeface="黑体" panose="02010609060101010101" pitchFamily="2" charset="-122"/>
              </a:endParaRPr>
            </a:p>
          </p:txBody>
        </p:sp>
        <p:sp>
          <p:nvSpPr>
            <p:cNvPr id="33800" name="文本框 8200"/>
            <p:cNvSpPr txBox="1"/>
            <p:nvPr/>
          </p:nvSpPr>
          <p:spPr>
            <a:xfrm>
              <a:off x="2352" y="0"/>
              <a:ext cx="504" cy="288"/>
            </a:xfrm>
            <a:prstGeom prst="rect">
              <a:avLst/>
            </a:prstGeom>
            <a:noFill/>
            <a:ln w="9525">
              <a:noFill/>
            </a:ln>
          </p:spPr>
          <p:txBody>
            <a:bodyPr wrap="none" lIns="91428" tIns="45714" rIns="91428" bIns="45714" anchor="t">
              <a:spAutoFit/>
            </a:bodyPr>
            <a:p>
              <a:pPr lvl="0" indent="0" algn="ctr"/>
              <a:r>
                <a:rPr lang="en-US" altLang="zh-CN" sz="2400" b="1">
                  <a:latin typeface="黑体" panose="02010609060101010101" pitchFamily="2" charset="-122"/>
                  <a:ea typeface="黑体" panose="02010609060101010101" pitchFamily="2" charset="-122"/>
                </a:rPr>
                <a:t>1885</a:t>
              </a:r>
              <a:endParaRPr lang="en-US" altLang="zh-CN" sz="2400" b="1">
                <a:latin typeface="黑体" panose="02010609060101010101" pitchFamily="2" charset="-122"/>
                <a:ea typeface="黑体" panose="02010609060101010101" pitchFamily="2" charset="-122"/>
              </a:endParaRPr>
            </a:p>
          </p:txBody>
        </p:sp>
        <p:sp>
          <p:nvSpPr>
            <p:cNvPr id="33801" name="文本框 8201"/>
            <p:cNvSpPr txBox="1"/>
            <p:nvPr/>
          </p:nvSpPr>
          <p:spPr>
            <a:xfrm>
              <a:off x="2832" y="0"/>
              <a:ext cx="504" cy="288"/>
            </a:xfrm>
            <a:prstGeom prst="rect">
              <a:avLst/>
            </a:prstGeom>
            <a:noFill/>
            <a:ln w="9525">
              <a:noFill/>
            </a:ln>
          </p:spPr>
          <p:txBody>
            <a:bodyPr wrap="none" lIns="91428" tIns="45714" rIns="91428" bIns="45714" anchor="t">
              <a:spAutoFit/>
            </a:bodyPr>
            <a:p>
              <a:pPr lvl="0" indent="0" algn="ctr"/>
              <a:r>
                <a:rPr lang="en-US" altLang="zh-CN" sz="2400" b="1">
                  <a:latin typeface="黑体" panose="02010609060101010101" pitchFamily="2" charset="-122"/>
                  <a:ea typeface="黑体" panose="02010609060101010101" pitchFamily="2" charset="-122"/>
                </a:rPr>
                <a:t>1894</a:t>
              </a:r>
              <a:endParaRPr lang="en-US" altLang="zh-CN" sz="2400" b="1">
                <a:latin typeface="黑体" panose="02010609060101010101" pitchFamily="2" charset="-122"/>
                <a:ea typeface="黑体" panose="02010609060101010101" pitchFamily="2" charset="-122"/>
              </a:endParaRPr>
            </a:p>
          </p:txBody>
        </p:sp>
        <p:sp>
          <p:nvSpPr>
            <p:cNvPr id="33802" name="文本框 8202"/>
            <p:cNvSpPr txBox="1"/>
            <p:nvPr/>
          </p:nvSpPr>
          <p:spPr>
            <a:xfrm>
              <a:off x="3292" y="0"/>
              <a:ext cx="504" cy="288"/>
            </a:xfrm>
            <a:prstGeom prst="rect">
              <a:avLst/>
            </a:prstGeom>
            <a:noFill/>
            <a:ln w="9525">
              <a:noFill/>
            </a:ln>
          </p:spPr>
          <p:txBody>
            <a:bodyPr wrap="none" lIns="91428" tIns="45714" rIns="91428" bIns="45714" anchor="t">
              <a:spAutoFit/>
            </a:bodyPr>
            <a:p>
              <a:pPr lvl="0" indent="0" algn="ctr"/>
              <a:r>
                <a:rPr lang="en-US" altLang="zh-CN" sz="2400" b="1">
                  <a:latin typeface="黑体" panose="02010609060101010101" pitchFamily="2" charset="-122"/>
                  <a:ea typeface="黑体" panose="02010609060101010101" pitchFamily="2" charset="-122"/>
                </a:rPr>
                <a:t>1895</a:t>
              </a:r>
              <a:endParaRPr lang="en-US" altLang="zh-CN" sz="2400" b="1">
                <a:latin typeface="黑体" panose="02010609060101010101" pitchFamily="2" charset="-122"/>
                <a:ea typeface="黑体" panose="02010609060101010101" pitchFamily="2" charset="-122"/>
              </a:endParaRPr>
            </a:p>
          </p:txBody>
        </p:sp>
        <p:sp>
          <p:nvSpPr>
            <p:cNvPr id="33803" name="文本框 8203"/>
            <p:cNvSpPr txBox="1"/>
            <p:nvPr/>
          </p:nvSpPr>
          <p:spPr>
            <a:xfrm>
              <a:off x="3744" y="0"/>
              <a:ext cx="504" cy="288"/>
            </a:xfrm>
            <a:prstGeom prst="rect">
              <a:avLst/>
            </a:prstGeom>
            <a:noFill/>
            <a:ln w="9525">
              <a:noFill/>
            </a:ln>
          </p:spPr>
          <p:txBody>
            <a:bodyPr wrap="none" lIns="91428" tIns="45714" rIns="91428" bIns="45714" anchor="t">
              <a:spAutoFit/>
            </a:bodyPr>
            <a:p>
              <a:pPr lvl="0" indent="0" algn="ctr"/>
              <a:r>
                <a:rPr lang="en-US" altLang="zh-CN" sz="2400" b="1">
                  <a:latin typeface="黑体" panose="02010609060101010101" pitchFamily="2" charset="-122"/>
                  <a:ea typeface="黑体" panose="02010609060101010101" pitchFamily="2" charset="-122"/>
                </a:rPr>
                <a:t>1900</a:t>
              </a:r>
              <a:endParaRPr lang="en-US" altLang="zh-CN" sz="2400" b="1">
                <a:latin typeface="黑体" panose="02010609060101010101" pitchFamily="2" charset="-122"/>
                <a:ea typeface="黑体" panose="02010609060101010101" pitchFamily="2" charset="-122"/>
              </a:endParaRPr>
            </a:p>
          </p:txBody>
        </p:sp>
        <p:sp>
          <p:nvSpPr>
            <p:cNvPr id="33804" name="文本框 8204"/>
            <p:cNvSpPr txBox="1"/>
            <p:nvPr/>
          </p:nvSpPr>
          <p:spPr>
            <a:xfrm>
              <a:off x="4176" y="0"/>
              <a:ext cx="504" cy="288"/>
            </a:xfrm>
            <a:prstGeom prst="rect">
              <a:avLst/>
            </a:prstGeom>
            <a:noFill/>
            <a:ln w="9525">
              <a:noFill/>
            </a:ln>
          </p:spPr>
          <p:txBody>
            <a:bodyPr wrap="none" lIns="91428" tIns="45714" rIns="91428" bIns="45714" anchor="t">
              <a:spAutoFit/>
            </a:bodyPr>
            <a:p>
              <a:pPr lvl="0" indent="0" algn="ctr"/>
              <a:r>
                <a:rPr lang="en-US" altLang="zh-CN" sz="2400" b="1">
                  <a:latin typeface="黑体" panose="02010609060101010101" pitchFamily="2" charset="-122"/>
                  <a:ea typeface="黑体" panose="02010609060101010101" pitchFamily="2" charset="-122"/>
                </a:rPr>
                <a:t>1931</a:t>
              </a:r>
              <a:endParaRPr lang="en-US" altLang="zh-CN" sz="2400" b="1">
                <a:latin typeface="黑体" panose="02010609060101010101" pitchFamily="2" charset="-122"/>
                <a:ea typeface="黑体" panose="02010609060101010101" pitchFamily="2" charset="-122"/>
              </a:endParaRPr>
            </a:p>
          </p:txBody>
        </p:sp>
        <p:sp>
          <p:nvSpPr>
            <p:cNvPr id="33805" name="文本框 8205"/>
            <p:cNvSpPr txBox="1"/>
            <p:nvPr/>
          </p:nvSpPr>
          <p:spPr>
            <a:xfrm>
              <a:off x="4608" y="0"/>
              <a:ext cx="504" cy="288"/>
            </a:xfrm>
            <a:prstGeom prst="rect">
              <a:avLst/>
            </a:prstGeom>
            <a:noFill/>
            <a:ln w="9525">
              <a:noFill/>
            </a:ln>
          </p:spPr>
          <p:txBody>
            <a:bodyPr wrap="none" lIns="91428" tIns="45714" rIns="91428" bIns="45714" anchor="t">
              <a:spAutoFit/>
            </a:bodyPr>
            <a:p>
              <a:pPr lvl="0" indent="0" algn="ctr"/>
              <a:r>
                <a:rPr lang="en-US" altLang="zh-CN" sz="2400" b="1">
                  <a:latin typeface="黑体" panose="02010609060101010101" pitchFamily="2" charset="-122"/>
                  <a:ea typeface="黑体" panose="02010609060101010101" pitchFamily="2" charset="-122"/>
                </a:rPr>
                <a:t>1937</a:t>
              </a:r>
              <a:endParaRPr lang="en-US" altLang="zh-CN" sz="2400" b="1">
                <a:latin typeface="黑体" panose="02010609060101010101" pitchFamily="2" charset="-122"/>
                <a:ea typeface="黑体" panose="02010609060101010101" pitchFamily="2" charset="-122"/>
              </a:endParaRPr>
            </a:p>
          </p:txBody>
        </p:sp>
        <p:sp>
          <p:nvSpPr>
            <p:cNvPr id="33806" name="文本框 8206"/>
            <p:cNvSpPr txBox="1"/>
            <p:nvPr/>
          </p:nvSpPr>
          <p:spPr>
            <a:xfrm>
              <a:off x="5020" y="0"/>
              <a:ext cx="504" cy="288"/>
            </a:xfrm>
            <a:prstGeom prst="rect">
              <a:avLst/>
            </a:prstGeom>
            <a:noFill/>
            <a:ln w="9525">
              <a:noFill/>
            </a:ln>
          </p:spPr>
          <p:txBody>
            <a:bodyPr wrap="none" lIns="91428" tIns="45714" rIns="91428" bIns="45714" anchor="t">
              <a:spAutoFit/>
            </a:bodyPr>
            <a:p>
              <a:pPr lvl="0" indent="0" algn="ctr"/>
              <a:r>
                <a:rPr lang="en-US" altLang="zh-CN" sz="2400" b="1">
                  <a:latin typeface="黑体" panose="02010609060101010101" pitchFamily="2" charset="-122"/>
                  <a:ea typeface="黑体" panose="02010609060101010101" pitchFamily="2" charset="-122"/>
                </a:rPr>
                <a:t>1945</a:t>
              </a:r>
              <a:endParaRPr lang="en-US" altLang="zh-CN" sz="2400" b="1">
                <a:latin typeface="黑体" panose="02010609060101010101" pitchFamily="2" charset="-122"/>
                <a:ea typeface="黑体" panose="02010609060101010101" pitchFamily="2" charset="-122"/>
              </a:endParaRPr>
            </a:p>
          </p:txBody>
        </p:sp>
      </p:grpSp>
      <p:grpSp>
        <p:nvGrpSpPr>
          <p:cNvPr id="33807" name="组合 8207"/>
          <p:cNvGrpSpPr/>
          <p:nvPr/>
        </p:nvGrpSpPr>
        <p:grpSpPr>
          <a:xfrm>
            <a:off x="149225" y="1828800"/>
            <a:ext cx="8939213" cy="822325"/>
            <a:chOff x="0" y="0"/>
            <a:chExt cx="5631" cy="518"/>
          </a:xfrm>
        </p:grpSpPr>
        <p:sp>
          <p:nvSpPr>
            <p:cNvPr id="33808" name="文本框 8208"/>
            <p:cNvSpPr txBox="1"/>
            <p:nvPr/>
          </p:nvSpPr>
          <p:spPr>
            <a:xfrm>
              <a:off x="0" y="46"/>
              <a:ext cx="1053" cy="288"/>
            </a:xfrm>
            <a:prstGeom prst="rect">
              <a:avLst/>
            </a:prstGeom>
            <a:noFill/>
            <a:ln w="9525">
              <a:noFill/>
            </a:ln>
          </p:spPr>
          <p:txBody>
            <a:bodyPr lIns="91428" tIns="45714" rIns="91428" bIns="45714" anchor="t">
              <a:spAutoFit/>
            </a:bodyPr>
            <a:p>
              <a:pPr lvl="0" indent="0" algn="ctr"/>
              <a:r>
                <a:rPr lang="zh-CN" altLang="en-US" sz="2400" b="1">
                  <a:latin typeface="黑体" panose="02010609060101010101" pitchFamily="2" charset="-122"/>
                  <a:ea typeface="黑体" panose="02010609060101010101" pitchFamily="2" charset="-122"/>
                </a:rPr>
                <a:t>鸦片战争</a:t>
              </a:r>
              <a:endParaRPr lang="zh-CN" altLang="en-US" sz="2400" b="1">
                <a:latin typeface="黑体" panose="02010609060101010101" pitchFamily="2" charset="-122"/>
                <a:ea typeface="黑体" panose="02010609060101010101" pitchFamily="2" charset="-122"/>
              </a:endParaRPr>
            </a:p>
          </p:txBody>
        </p:sp>
        <p:sp>
          <p:nvSpPr>
            <p:cNvPr id="33809" name="文本框 8209"/>
            <p:cNvSpPr txBox="1"/>
            <p:nvPr/>
          </p:nvSpPr>
          <p:spPr>
            <a:xfrm>
              <a:off x="953" y="0"/>
              <a:ext cx="1003" cy="518"/>
            </a:xfrm>
            <a:prstGeom prst="rect">
              <a:avLst/>
            </a:prstGeom>
            <a:noFill/>
            <a:ln w="9525">
              <a:noFill/>
            </a:ln>
          </p:spPr>
          <p:txBody>
            <a:bodyPr lIns="91428" tIns="45714" rIns="91428" bIns="45714" anchor="t">
              <a:spAutoFit/>
            </a:bodyPr>
            <a:p>
              <a:pPr lvl="0" indent="0" algn="ctr"/>
              <a:r>
                <a:rPr lang="zh-CN" altLang="en-US" sz="2400" b="1">
                  <a:latin typeface="黑体" panose="02010609060101010101" pitchFamily="2" charset="-122"/>
                  <a:ea typeface="黑体" panose="02010609060101010101" pitchFamily="2" charset="-122"/>
                </a:rPr>
                <a:t>第二次</a:t>
              </a:r>
              <a:endParaRPr lang="zh-CN" altLang="en-US" sz="2400" b="1">
                <a:latin typeface="黑体" panose="02010609060101010101" pitchFamily="2" charset="-122"/>
                <a:ea typeface="黑体" panose="02010609060101010101" pitchFamily="2" charset="-122"/>
              </a:endParaRPr>
            </a:p>
            <a:p>
              <a:pPr lvl="0" indent="0" algn="ctr"/>
              <a:r>
                <a:rPr lang="zh-CN" altLang="en-US" sz="2400" b="1">
                  <a:latin typeface="黑体" panose="02010609060101010101" pitchFamily="2" charset="-122"/>
                  <a:ea typeface="黑体" panose="02010609060101010101" pitchFamily="2" charset="-122"/>
                </a:rPr>
                <a:t>鸦片战争</a:t>
              </a:r>
              <a:endParaRPr lang="zh-CN" altLang="en-US" sz="2400" b="1">
                <a:latin typeface="黑体" panose="02010609060101010101" pitchFamily="2" charset="-122"/>
                <a:ea typeface="黑体" panose="02010609060101010101" pitchFamily="2" charset="-122"/>
              </a:endParaRPr>
            </a:p>
          </p:txBody>
        </p:sp>
        <p:sp>
          <p:nvSpPr>
            <p:cNvPr id="33810" name="文本框 8210"/>
            <p:cNvSpPr txBox="1"/>
            <p:nvPr/>
          </p:nvSpPr>
          <p:spPr>
            <a:xfrm>
              <a:off x="1860" y="46"/>
              <a:ext cx="997" cy="288"/>
            </a:xfrm>
            <a:prstGeom prst="rect">
              <a:avLst/>
            </a:prstGeom>
            <a:noFill/>
            <a:ln w="9525">
              <a:noFill/>
            </a:ln>
          </p:spPr>
          <p:txBody>
            <a:bodyPr lIns="91428" tIns="45714" rIns="91428" bIns="45714" anchor="t">
              <a:spAutoFit/>
            </a:bodyPr>
            <a:p>
              <a:pPr lvl="0" indent="0" algn="ctr"/>
              <a:r>
                <a:rPr lang="zh-CN" altLang="en-US" sz="2400" b="1">
                  <a:latin typeface="黑体" panose="02010609060101010101" pitchFamily="2" charset="-122"/>
                  <a:ea typeface="黑体" panose="02010609060101010101" pitchFamily="2" charset="-122"/>
                </a:rPr>
                <a:t>中法战争</a:t>
              </a:r>
              <a:endParaRPr lang="zh-CN" altLang="en-US" sz="2400" b="1">
                <a:latin typeface="黑体" panose="02010609060101010101" pitchFamily="2" charset="-122"/>
                <a:ea typeface="黑体" panose="02010609060101010101" pitchFamily="2" charset="-122"/>
              </a:endParaRPr>
            </a:p>
          </p:txBody>
        </p:sp>
        <p:sp>
          <p:nvSpPr>
            <p:cNvPr id="33811" name="文本框 8211"/>
            <p:cNvSpPr txBox="1"/>
            <p:nvPr/>
          </p:nvSpPr>
          <p:spPr>
            <a:xfrm>
              <a:off x="2756" y="46"/>
              <a:ext cx="902" cy="288"/>
            </a:xfrm>
            <a:prstGeom prst="rect">
              <a:avLst/>
            </a:prstGeom>
            <a:noFill/>
            <a:ln w="9525">
              <a:noFill/>
            </a:ln>
          </p:spPr>
          <p:txBody>
            <a:bodyPr lIns="91428" tIns="45714" rIns="91428" bIns="45714" anchor="t">
              <a:spAutoFit/>
            </a:bodyPr>
            <a:p>
              <a:pPr lvl="0" indent="0" algn="ctr"/>
              <a:r>
                <a:rPr lang="zh-CN" altLang="en-US" sz="2400" b="1">
                  <a:latin typeface="黑体" panose="02010609060101010101" pitchFamily="2" charset="-122"/>
                  <a:ea typeface="黑体" panose="02010609060101010101" pitchFamily="2" charset="-122"/>
                </a:rPr>
                <a:t>甲午战争</a:t>
              </a:r>
              <a:endParaRPr lang="zh-CN" altLang="en-US" sz="2400" b="1">
                <a:latin typeface="黑体" panose="02010609060101010101" pitchFamily="2" charset="-122"/>
                <a:ea typeface="黑体" panose="02010609060101010101" pitchFamily="2" charset="-122"/>
              </a:endParaRPr>
            </a:p>
          </p:txBody>
        </p:sp>
        <p:sp>
          <p:nvSpPr>
            <p:cNvPr id="33812" name="文本框 8212"/>
            <p:cNvSpPr txBox="1"/>
            <p:nvPr/>
          </p:nvSpPr>
          <p:spPr>
            <a:xfrm>
              <a:off x="3621" y="0"/>
              <a:ext cx="944" cy="518"/>
            </a:xfrm>
            <a:prstGeom prst="rect">
              <a:avLst/>
            </a:prstGeom>
            <a:noFill/>
            <a:ln w="9525">
              <a:noFill/>
            </a:ln>
          </p:spPr>
          <p:txBody>
            <a:bodyPr lIns="91428" tIns="45714" rIns="91428" bIns="45714" anchor="t">
              <a:spAutoFit/>
            </a:bodyPr>
            <a:p>
              <a:pPr lvl="0" indent="0" algn="ctr"/>
              <a:r>
                <a:rPr lang="zh-CN" altLang="en-US" sz="2400" b="1">
                  <a:latin typeface="黑体" panose="02010609060101010101" pitchFamily="2" charset="-122"/>
                  <a:ea typeface="黑体" panose="02010609060101010101" pitchFamily="2" charset="-122"/>
                </a:rPr>
                <a:t>八国联军</a:t>
              </a:r>
              <a:endParaRPr lang="zh-CN" altLang="en-US" sz="2400" b="1">
                <a:latin typeface="黑体" panose="02010609060101010101" pitchFamily="2" charset="-122"/>
                <a:ea typeface="黑体" panose="02010609060101010101" pitchFamily="2" charset="-122"/>
              </a:endParaRPr>
            </a:p>
            <a:p>
              <a:pPr lvl="0" indent="0" algn="ctr"/>
              <a:r>
                <a:rPr lang="zh-CN" altLang="en-US" sz="2400" b="1">
                  <a:latin typeface="黑体" panose="02010609060101010101" pitchFamily="2" charset="-122"/>
                  <a:ea typeface="黑体" panose="02010609060101010101" pitchFamily="2" charset="-122"/>
                </a:rPr>
                <a:t>侵华战争</a:t>
              </a:r>
              <a:endParaRPr lang="zh-CN" altLang="en-US" sz="2400" b="1">
                <a:latin typeface="黑体" panose="02010609060101010101" pitchFamily="2" charset="-122"/>
                <a:ea typeface="黑体" panose="02010609060101010101" pitchFamily="2" charset="-122"/>
              </a:endParaRPr>
            </a:p>
          </p:txBody>
        </p:sp>
        <p:sp>
          <p:nvSpPr>
            <p:cNvPr id="33813" name="文本框 8213"/>
            <p:cNvSpPr txBox="1"/>
            <p:nvPr/>
          </p:nvSpPr>
          <p:spPr>
            <a:xfrm>
              <a:off x="4533" y="46"/>
              <a:ext cx="1098" cy="288"/>
            </a:xfrm>
            <a:prstGeom prst="rect">
              <a:avLst/>
            </a:prstGeom>
            <a:noFill/>
            <a:ln w="9525">
              <a:noFill/>
            </a:ln>
          </p:spPr>
          <p:txBody>
            <a:bodyPr lIns="91428" tIns="45714" rIns="91428" bIns="45714" anchor="t">
              <a:spAutoFit/>
            </a:bodyPr>
            <a:p>
              <a:pPr lvl="0" indent="0" algn="ctr"/>
              <a:r>
                <a:rPr lang="zh-CN" altLang="en-US" sz="2400" b="1">
                  <a:latin typeface="黑体" panose="02010609060101010101" pitchFamily="2" charset="-122"/>
                  <a:ea typeface="黑体" panose="02010609060101010101" pitchFamily="2" charset="-122"/>
                </a:rPr>
                <a:t>抗日战争</a:t>
              </a:r>
              <a:endParaRPr lang="zh-CN" altLang="en-US" sz="2400" b="1">
                <a:latin typeface="黑体" panose="02010609060101010101" pitchFamily="2" charset="-122"/>
                <a:ea typeface="黑体" panose="02010609060101010101" pitchFamily="2" charset="-122"/>
              </a:endParaRPr>
            </a:p>
          </p:txBody>
        </p:sp>
      </p:grpSp>
      <p:grpSp>
        <p:nvGrpSpPr>
          <p:cNvPr id="33814" name="组合 8214"/>
          <p:cNvGrpSpPr/>
          <p:nvPr/>
        </p:nvGrpSpPr>
        <p:grpSpPr>
          <a:xfrm>
            <a:off x="149225" y="3733800"/>
            <a:ext cx="8555038" cy="1338263"/>
            <a:chOff x="0" y="0"/>
            <a:chExt cx="5389" cy="843"/>
          </a:xfrm>
        </p:grpSpPr>
        <p:sp>
          <p:nvSpPr>
            <p:cNvPr id="33815" name="文本框 8215"/>
            <p:cNvSpPr txBox="1"/>
            <p:nvPr/>
          </p:nvSpPr>
          <p:spPr>
            <a:xfrm>
              <a:off x="0" y="171"/>
              <a:ext cx="912" cy="596"/>
            </a:xfrm>
            <a:prstGeom prst="rect">
              <a:avLst/>
            </a:prstGeom>
            <a:noFill/>
            <a:ln w="9525">
              <a:noFill/>
            </a:ln>
          </p:spPr>
          <p:txBody>
            <a:bodyPr lIns="91428" tIns="45714" rIns="91428" bIns="45714" anchor="t">
              <a:spAutoFit/>
            </a:bodyPr>
            <a:p>
              <a:pPr lvl="0" indent="0" algn="ctr"/>
              <a:r>
                <a:rPr lang="zh-CN" altLang="en-US" sz="2800" b="1">
                  <a:latin typeface="黑体" panose="02010609060101010101" pitchFamily="2" charset="-122"/>
                  <a:ea typeface="黑体" panose="02010609060101010101" pitchFamily="2" charset="-122"/>
                </a:rPr>
                <a:t>三元里抗英</a:t>
              </a:r>
              <a:endParaRPr lang="zh-CN" altLang="en-US" sz="2800" b="1">
                <a:latin typeface="黑体" panose="02010609060101010101" pitchFamily="2" charset="-122"/>
                <a:ea typeface="黑体" panose="02010609060101010101" pitchFamily="2" charset="-122"/>
              </a:endParaRPr>
            </a:p>
          </p:txBody>
        </p:sp>
        <p:sp>
          <p:nvSpPr>
            <p:cNvPr id="33816" name="文本框 8216"/>
            <p:cNvSpPr txBox="1"/>
            <p:nvPr/>
          </p:nvSpPr>
          <p:spPr>
            <a:xfrm>
              <a:off x="1056" y="316"/>
              <a:ext cx="1668" cy="327"/>
            </a:xfrm>
            <a:prstGeom prst="rect">
              <a:avLst/>
            </a:prstGeom>
            <a:noFill/>
            <a:ln w="9525">
              <a:noFill/>
            </a:ln>
          </p:spPr>
          <p:txBody>
            <a:bodyPr lIns="0" tIns="45714" rIns="0" bIns="45714" anchor="t">
              <a:spAutoFit/>
            </a:bodyPr>
            <a:p>
              <a:pPr lvl="0" indent="0" algn="ctr"/>
              <a:r>
                <a:rPr lang="zh-CN" altLang="en-US" sz="2800" b="1">
                  <a:latin typeface="黑体" panose="02010609060101010101" pitchFamily="2" charset="-122"/>
                  <a:ea typeface="黑体" panose="02010609060101010101" pitchFamily="2" charset="-122"/>
                </a:rPr>
                <a:t>左宗棠收复新疆</a:t>
              </a:r>
              <a:endParaRPr lang="zh-CN" altLang="en-US" sz="2800" b="1">
                <a:latin typeface="黑体" panose="02010609060101010101" pitchFamily="2" charset="-122"/>
                <a:ea typeface="黑体" panose="02010609060101010101" pitchFamily="2" charset="-122"/>
              </a:endParaRPr>
            </a:p>
          </p:txBody>
        </p:sp>
        <p:sp>
          <p:nvSpPr>
            <p:cNvPr id="33817" name="文本框 8217"/>
            <p:cNvSpPr txBox="1"/>
            <p:nvPr/>
          </p:nvSpPr>
          <p:spPr>
            <a:xfrm>
              <a:off x="2810" y="0"/>
              <a:ext cx="385" cy="843"/>
            </a:xfrm>
            <a:prstGeom prst="rect">
              <a:avLst/>
            </a:prstGeom>
            <a:noFill/>
            <a:ln w="9525">
              <a:noFill/>
            </a:ln>
          </p:spPr>
          <p:txBody>
            <a:bodyPr vert="eaVert" lIns="91428" tIns="45714" rIns="91428" bIns="45714" anchor="t">
              <a:spAutoFit/>
            </a:bodyPr>
            <a:p>
              <a:pPr lvl="0" indent="0" algn="ctr"/>
              <a:r>
                <a:rPr lang="zh-CN" altLang="en-US" sz="2800" b="1">
                  <a:latin typeface="黑体" panose="02010609060101010101" pitchFamily="2" charset="-122"/>
                  <a:ea typeface="黑体" panose="02010609060101010101" pitchFamily="2" charset="-122"/>
                </a:rPr>
                <a:t>黄海</a:t>
              </a:r>
              <a:r>
                <a:rPr lang="en-US" altLang="zh-CN" sz="2800" b="1">
                  <a:latin typeface="黑体" panose="02010609060101010101" pitchFamily="2" charset="-122"/>
                  <a:ea typeface="黑体" panose="02010609060101010101" pitchFamily="2" charset="-122"/>
                </a:rPr>
                <a:t>…</a:t>
              </a:r>
              <a:endParaRPr lang="en-US" altLang="zh-CN" sz="2800" b="1">
                <a:latin typeface="黑体" panose="02010609060101010101" pitchFamily="2" charset="-122"/>
                <a:ea typeface="黑体" panose="02010609060101010101" pitchFamily="2" charset="-122"/>
              </a:endParaRPr>
            </a:p>
          </p:txBody>
        </p:sp>
        <p:sp>
          <p:nvSpPr>
            <p:cNvPr id="33818" name="文本框 8218"/>
            <p:cNvSpPr txBox="1"/>
            <p:nvPr/>
          </p:nvSpPr>
          <p:spPr>
            <a:xfrm>
              <a:off x="3099" y="44"/>
              <a:ext cx="385" cy="799"/>
            </a:xfrm>
            <a:prstGeom prst="rect">
              <a:avLst/>
            </a:prstGeom>
            <a:noFill/>
            <a:ln w="9525">
              <a:noFill/>
            </a:ln>
          </p:spPr>
          <p:txBody>
            <a:bodyPr vert="eaVert" lIns="91428" tIns="45714" rIns="91428" bIns="45714" anchor="t">
              <a:spAutoFit/>
            </a:bodyPr>
            <a:p>
              <a:pPr lvl="0" indent="0"/>
              <a:r>
                <a:rPr lang="zh-CN" altLang="en-US" sz="2800" b="1">
                  <a:latin typeface="黑体" panose="02010609060101010101" pitchFamily="2" charset="-122"/>
                  <a:ea typeface="黑体" panose="02010609060101010101" pitchFamily="2" charset="-122"/>
                </a:rPr>
                <a:t>反割台</a:t>
              </a:r>
              <a:endParaRPr lang="zh-CN" altLang="en-US" sz="2800" b="1">
                <a:latin typeface="黑体" panose="02010609060101010101" pitchFamily="2" charset="-122"/>
                <a:ea typeface="黑体" panose="02010609060101010101" pitchFamily="2" charset="-122"/>
              </a:endParaRPr>
            </a:p>
          </p:txBody>
        </p:sp>
        <p:sp>
          <p:nvSpPr>
            <p:cNvPr id="33819" name="文本框 8219"/>
            <p:cNvSpPr txBox="1"/>
            <p:nvPr/>
          </p:nvSpPr>
          <p:spPr>
            <a:xfrm>
              <a:off x="3552" y="247"/>
              <a:ext cx="1016" cy="596"/>
            </a:xfrm>
            <a:prstGeom prst="rect">
              <a:avLst/>
            </a:prstGeom>
            <a:noFill/>
            <a:ln w="9525">
              <a:noFill/>
            </a:ln>
          </p:spPr>
          <p:txBody>
            <a:bodyPr wrap="none" lIns="91428" tIns="45714" rIns="91428" bIns="45714" anchor="t">
              <a:spAutoFit/>
            </a:bodyPr>
            <a:p>
              <a:pPr lvl="0" indent="0" algn="ctr"/>
              <a:r>
                <a:rPr lang="zh-CN" altLang="en-US" sz="2800" b="1">
                  <a:latin typeface="黑体" panose="02010609060101010101" pitchFamily="2" charset="-122"/>
                  <a:ea typeface="黑体" panose="02010609060101010101" pitchFamily="2" charset="-122"/>
                </a:rPr>
                <a:t>义和团</a:t>
              </a:r>
              <a:endParaRPr lang="zh-CN" altLang="en-US" sz="2800" b="1">
                <a:latin typeface="黑体" panose="02010609060101010101" pitchFamily="2" charset="-122"/>
                <a:ea typeface="黑体" panose="02010609060101010101" pitchFamily="2" charset="-122"/>
              </a:endParaRPr>
            </a:p>
            <a:p>
              <a:pPr lvl="0" indent="0" algn="ctr"/>
              <a:r>
                <a:rPr lang="zh-CN" altLang="en-US" sz="2800" b="1">
                  <a:latin typeface="黑体" panose="02010609060101010101" pitchFamily="2" charset="-122"/>
                  <a:ea typeface="黑体" panose="02010609060101010101" pitchFamily="2" charset="-122"/>
                </a:rPr>
                <a:t>反帝运动</a:t>
              </a:r>
              <a:endParaRPr lang="zh-CN" altLang="en-US" sz="2800" b="1">
                <a:latin typeface="黑体" panose="02010609060101010101" pitchFamily="2" charset="-122"/>
                <a:ea typeface="黑体" panose="02010609060101010101" pitchFamily="2" charset="-122"/>
              </a:endParaRPr>
            </a:p>
          </p:txBody>
        </p:sp>
        <p:sp>
          <p:nvSpPr>
            <p:cNvPr id="33820" name="文本框 8220"/>
            <p:cNvSpPr txBox="1"/>
            <p:nvPr/>
          </p:nvSpPr>
          <p:spPr>
            <a:xfrm>
              <a:off x="4596" y="44"/>
              <a:ext cx="385" cy="635"/>
            </a:xfrm>
            <a:prstGeom prst="rect">
              <a:avLst/>
            </a:prstGeom>
            <a:noFill/>
            <a:ln w="9525">
              <a:noFill/>
            </a:ln>
          </p:spPr>
          <p:txBody>
            <a:bodyPr vert="eaVert" lIns="91428" tIns="45714" rIns="91428" bIns="45714" anchor="t">
              <a:spAutoFit/>
            </a:bodyPr>
            <a:p>
              <a:pPr lvl="0" indent="0"/>
              <a:r>
                <a:rPr lang="zh-CN" altLang="en-US" sz="2800" b="1">
                  <a:latin typeface="黑体" panose="02010609060101010101" pitchFamily="2" charset="-122"/>
                  <a:ea typeface="黑体" panose="02010609060101010101" pitchFamily="2" charset="-122"/>
                </a:rPr>
                <a:t>救亡</a:t>
              </a:r>
              <a:endParaRPr lang="zh-CN" altLang="en-US" sz="2800" b="1">
                <a:latin typeface="黑体" panose="02010609060101010101" pitchFamily="2" charset="-122"/>
                <a:ea typeface="黑体" panose="02010609060101010101" pitchFamily="2" charset="-122"/>
              </a:endParaRPr>
            </a:p>
          </p:txBody>
        </p:sp>
        <p:sp>
          <p:nvSpPr>
            <p:cNvPr id="33821" name="文本框 8221"/>
            <p:cNvSpPr txBox="1"/>
            <p:nvPr/>
          </p:nvSpPr>
          <p:spPr>
            <a:xfrm>
              <a:off x="5004" y="44"/>
              <a:ext cx="385" cy="589"/>
            </a:xfrm>
            <a:prstGeom prst="rect">
              <a:avLst/>
            </a:prstGeom>
            <a:noFill/>
            <a:ln w="9525">
              <a:noFill/>
            </a:ln>
          </p:spPr>
          <p:txBody>
            <a:bodyPr vert="eaVert" lIns="91428" tIns="45714" rIns="91428" bIns="45714" anchor="t">
              <a:spAutoFit/>
            </a:bodyPr>
            <a:p>
              <a:pPr lvl="0" indent="0"/>
              <a:r>
                <a:rPr lang="zh-CN" altLang="en-US" sz="2800" b="1">
                  <a:latin typeface="黑体" panose="02010609060101010101" pitchFamily="2" charset="-122"/>
                  <a:ea typeface="黑体" panose="02010609060101010101" pitchFamily="2" charset="-122"/>
                </a:rPr>
                <a:t>抗日</a:t>
              </a:r>
              <a:endParaRPr lang="zh-CN" altLang="en-US" sz="2800" b="1">
                <a:latin typeface="黑体" panose="02010609060101010101" pitchFamily="2" charset="-122"/>
                <a:ea typeface="黑体" panose="02010609060101010101" pitchFamily="2" charset="-122"/>
              </a:endParaRPr>
            </a:p>
          </p:txBody>
        </p:sp>
      </p:grpSp>
      <p:sp>
        <p:nvSpPr>
          <p:cNvPr id="33822" name="矩形 8222"/>
          <p:cNvSpPr/>
          <p:nvPr/>
        </p:nvSpPr>
        <p:spPr>
          <a:xfrm>
            <a:off x="2916238" y="188913"/>
            <a:ext cx="3657600" cy="549275"/>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EAEAEA"/>
                  </a:solidFill>
                  <a:prstDash val="solid"/>
                  <a:roun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5000"/>
                    </a:srgbClr>
                  </a:outerShdw>
                </a:effectLst>
                <a:latin typeface="黑体" panose="02010609060101010101" pitchFamily="2" charset="-122"/>
                <a:ea typeface="黑体" panose="02010609060101010101" pitchFamily="2" charset="-122"/>
              </a:rPr>
              <a:t>专题二两条线索:</a:t>
            </a:r>
            <a:endParaRPr lang="zh-CN" altLang="en-US" sz="3600" b="1">
              <a:ln w="12700" cap="flat" cmpd="sng">
                <a:solidFill>
                  <a:srgbClr val="EAEAEA"/>
                </a:solidFill>
                <a:prstDash val="solid"/>
                <a:roun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5000"/>
                  </a:srgbClr>
                </a:outerShdw>
              </a:effectLst>
              <a:latin typeface="黑体" panose="02010609060101010101" pitchFamily="2" charset="-122"/>
              <a:ea typeface="黑体" panose="02010609060101010101" pitchFamily="2" charset="-122"/>
            </a:endParaRPr>
          </a:p>
        </p:txBody>
      </p:sp>
      <p:sp>
        <p:nvSpPr>
          <p:cNvPr id="8224" name="文本框 8223">
            <a:hlinkClick r:id="rId1" action="ppaction://hlinksldjump"/>
          </p:cNvPr>
          <p:cNvSpPr txBox="1"/>
          <p:nvPr/>
        </p:nvSpPr>
        <p:spPr>
          <a:xfrm>
            <a:off x="0" y="838200"/>
            <a:ext cx="2667000" cy="800100"/>
          </a:xfrm>
          <a:prstGeom prst="rect">
            <a:avLst/>
          </a:prstGeom>
          <a:solidFill>
            <a:srgbClr val="FFFF00"/>
          </a:solidFill>
          <a:ln w="38100" cap="flat" cmpd="sng">
            <a:solidFill>
              <a:schemeClr val="tx1"/>
            </a:solidFill>
            <a:prstDash val="solid"/>
            <a:miter/>
            <a:headEnd type="none" w="med" len="med"/>
            <a:tailEnd type="none" w="med" len="med"/>
          </a:ln>
        </p:spPr>
        <p:txBody>
          <a:bodyPr lIns="91428" tIns="45714" rIns="91428" bIns="45714" anchor="t">
            <a:spAutoFit/>
          </a:bodyPr>
          <a:p>
            <a:pPr lvl="0" indent="0" algn="ctr">
              <a:spcBef>
                <a:spcPct val="50000"/>
              </a:spcBef>
            </a:pPr>
            <a:r>
              <a:rPr lang="zh-CN" altLang="en-US" sz="4400" b="1">
                <a:latin typeface="黑体" panose="02010609060101010101" pitchFamily="2" charset="-122"/>
                <a:ea typeface="黑体" panose="02010609060101010101" pitchFamily="2" charset="-122"/>
              </a:rPr>
              <a:t>屈辱史</a:t>
            </a:r>
            <a:endParaRPr lang="zh-CN" altLang="en-US" sz="4400" b="1">
              <a:latin typeface="黑体" panose="02010609060101010101" pitchFamily="2" charset="-122"/>
              <a:ea typeface="黑体" panose="02010609060101010101" pitchFamily="2" charset="-122"/>
            </a:endParaRPr>
          </a:p>
        </p:txBody>
      </p:sp>
      <p:sp>
        <p:nvSpPr>
          <p:cNvPr id="8225" name="文本框 8224"/>
          <p:cNvSpPr txBox="1"/>
          <p:nvPr/>
        </p:nvSpPr>
        <p:spPr>
          <a:xfrm>
            <a:off x="0" y="5105400"/>
            <a:ext cx="2743200" cy="800100"/>
          </a:xfrm>
          <a:prstGeom prst="rect">
            <a:avLst/>
          </a:prstGeom>
          <a:solidFill>
            <a:srgbClr val="FFFF00"/>
          </a:solidFill>
          <a:ln w="38100" cap="flat" cmpd="sng">
            <a:solidFill>
              <a:schemeClr val="tx1"/>
            </a:solidFill>
            <a:prstDash val="solid"/>
            <a:miter/>
            <a:headEnd type="none" w="med" len="med"/>
            <a:tailEnd type="none" w="med" len="med"/>
          </a:ln>
        </p:spPr>
        <p:txBody>
          <a:bodyPr lIns="91428" tIns="45714" rIns="91428" bIns="45714" anchor="t">
            <a:spAutoFit/>
          </a:bodyPr>
          <a:p>
            <a:pPr lvl="0" indent="0" algn="ctr">
              <a:spcBef>
                <a:spcPct val="50000"/>
              </a:spcBef>
            </a:pPr>
            <a:r>
              <a:rPr lang="zh-CN" altLang="en-US" sz="4400" b="1">
                <a:latin typeface="黑体" panose="02010609060101010101" pitchFamily="2" charset="-122"/>
                <a:ea typeface="黑体" panose="02010609060101010101" pitchFamily="2" charset="-122"/>
              </a:rPr>
              <a:t>抗争史</a:t>
            </a:r>
            <a:endParaRPr lang="zh-CN" altLang="en-US" sz="4400" b="1">
              <a:latin typeface="黑体" panose="02010609060101010101" pitchFamily="2" charset="-122"/>
              <a:ea typeface="黑体" panose="02010609060101010101" pitchFamily="2" charset="-122"/>
            </a:endParaRPr>
          </a:p>
        </p:txBody>
      </p:sp>
      <p:sp>
        <p:nvSpPr>
          <p:cNvPr id="8226" name="矩形 8225"/>
          <p:cNvSpPr>
            <a:spLocks noRot="1"/>
          </p:cNvSpPr>
          <p:nvPr/>
        </p:nvSpPr>
        <p:spPr>
          <a:xfrm>
            <a:off x="2700338" y="981075"/>
            <a:ext cx="7086600" cy="609600"/>
          </a:xfrm>
          <a:prstGeom prst="rect">
            <a:avLst/>
          </a:prstGeom>
          <a:noFill/>
          <a:ln w="9525">
            <a:noFill/>
          </a:ln>
        </p:spPr>
        <p:txBody>
          <a:bodyPr lIns="91428" tIns="45714" rIns="91428" bIns="45714" anchor="t"/>
          <a:p>
            <a:pPr marL="342900" lvl="0" indent="-342900">
              <a:spcBef>
                <a:spcPct val="20000"/>
              </a:spcBef>
              <a:buChar char="•"/>
            </a:pPr>
            <a:r>
              <a:rPr lang="zh-CN" altLang="en-US" sz="3200" b="1">
                <a:solidFill>
                  <a:srgbClr val="0000FF"/>
                </a:solidFill>
                <a:latin typeface="Arial" panose="020B0604020202020204" pitchFamily="34" charset="0"/>
                <a:ea typeface="华文新魏" pitchFamily="2" charset="-122"/>
              </a:rPr>
              <a:t>列强入侵与民族危机</a:t>
            </a:r>
            <a:endParaRPr lang="zh-CN" altLang="en-US" sz="3200" b="1">
              <a:solidFill>
                <a:srgbClr val="0000FF"/>
              </a:solidFill>
              <a:latin typeface="Arial" panose="020B0604020202020204" pitchFamily="34" charset="0"/>
              <a:ea typeface="华文新魏" pitchFamily="2" charset="-122"/>
            </a:endParaRPr>
          </a:p>
        </p:txBody>
      </p:sp>
      <p:sp>
        <p:nvSpPr>
          <p:cNvPr id="8227" name="矩形 8226"/>
          <p:cNvSpPr>
            <a:spLocks noRot="1"/>
          </p:cNvSpPr>
          <p:nvPr/>
        </p:nvSpPr>
        <p:spPr>
          <a:xfrm>
            <a:off x="2771775" y="5229225"/>
            <a:ext cx="7086600" cy="609600"/>
          </a:xfrm>
          <a:prstGeom prst="rect">
            <a:avLst/>
          </a:prstGeom>
          <a:noFill/>
          <a:ln w="9525">
            <a:noFill/>
          </a:ln>
        </p:spPr>
        <p:txBody>
          <a:bodyPr lIns="91428" tIns="45714" rIns="91428" bIns="45714" anchor="t"/>
          <a:p>
            <a:pPr marL="342900" lvl="0" indent="-342900">
              <a:spcBef>
                <a:spcPct val="20000"/>
              </a:spcBef>
              <a:buChar char="•"/>
            </a:pPr>
            <a:r>
              <a:rPr lang="zh-CN" altLang="en-US" sz="3200" b="1">
                <a:solidFill>
                  <a:srgbClr val="0000FF"/>
                </a:solidFill>
                <a:latin typeface="Arial" panose="020B0604020202020204" pitchFamily="34" charset="0"/>
                <a:ea typeface="华文新魏" pitchFamily="2" charset="-122"/>
              </a:rPr>
              <a:t>中国军民维护国家主权的斗争</a:t>
            </a:r>
            <a:endParaRPr lang="zh-CN" altLang="en-US" sz="3200" b="1">
              <a:solidFill>
                <a:srgbClr val="0000FF"/>
              </a:solidFill>
              <a:latin typeface="Arial" panose="020B0604020202020204" pitchFamily="34" charset="0"/>
              <a:ea typeface="华文新魏" pitchFamily="2" charset="-122"/>
            </a:endParaRPr>
          </a:p>
          <a:p>
            <a:pPr marL="342900" lvl="0" indent="-342900">
              <a:spcBef>
                <a:spcPct val="20000"/>
              </a:spcBef>
              <a:buChar char="•"/>
            </a:pPr>
            <a:r>
              <a:rPr lang="zh-CN" altLang="en-US" sz="3200" b="1">
                <a:solidFill>
                  <a:srgbClr val="0000FF"/>
                </a:solidFill>
                <a:latin typeface="Arial" panose="020B0604020202020204" pitchFamily="34" charset="0"/>
                <a:ea typeface="华文新魏" pitchFamily="2" charset="-122"/>
              </a:rPr>
              <a:t>伟大的抗日战争</a:t>
            </a:r>
            <a:endParaRPr lang="zh-CN" altLang="en-US" sz="3200" b="1">
              <a:solidFill>
                <a:srgbClr val="0000FF"/>
              </a:solidFill>
              <a:latin typeface="Arial" panose="020B0604020202020204" pitchFamily="34" charset="0"/>
              <a:ea typeface="华文新魏"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24"/>
                                        </p:tgtEl>
                                        <p:attrNameLst>
                                          <p:attrName>style.visibility</p:attrName>
                                        </p:attrNameLst>
                                      </p:cBhvr>
                                      <p:to>
                                        <p:strVal val="visible"/>
                                      </p:to>
                                    </p:set>
                                    <p:animEffect transition="in" filter="dissolve">
                                      <p:cBhvr>
                                        <p:cTn id="7" dur="500"/>
                                        <p:tgtEl>
                                          <p:spTgt spid="82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25"/>
                                        </p:tgtEl>
                                        <p:attrNameLst>
                                          <p:attrName>style.visibility</p:attrName>
                                        </p:attrNameLst>
                                      </p:cBhvr>
                                      <p:to>
                                        <p:strVal val="visible"/>
                                      </p:to>
                                    </p:set>
                                    <p:animEffect transition="in" filter="dissolve">
                                      <p:cBhvr>
                                        <p:cTn id="12" dur="500"/>
                                        <p:tgtEl>
                                          <p:spTgt spid="82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226"/>
                                        </p:tgtEl>
                                        <p:attrNameLst>
                                          <p:attrName>style.visibility</p:attrName>
                                        </p:attrNameLst>
                                      </p:cBhvr>
                                      <p:to>
                                        <p:strVal val="visible"/>
                                      </p:to>
                                    </p:set>
                                    <p:anim calcmode="lin" valueType="num">
                                      <p:cBhvr additive="base">
                                        <p:cTn id="17" dur="500" fill="hold"/>
                                        <p:tgtEl>
                                          <p:spTgt spid="8226"/>
                                        </p:tgtEl>
                                        <p:attrNameLst>
                                          <p:attrName>ppt_x</p:attrName>
                                        </p:attrNameLst>
                                      </p:cBhvr>
                                      <p:tavLst>
                                        <p:tav tm="0">
                                          <p:val>
                                            <p:strVal val="#ppt_x"/>
                                          </p:val>
                                        </p:tav>
                                        <p:tav tm="100000">
                                          <p:val>
                                            <p:strVal val="#ppt_x"/>
                                          </p:val>
                                        </p:tav>
                                      </p:tavLst>
                                    </p:anim>
                                    <p:anim calcmode="lin" valueType="num">
                                      <p:cBhvr additive="base">
                                        <p:cTn id="18" dur="500" fill="hold"/>
                                        <p:tgtEl>
                                          <p:spTgt spid="82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227"/>
                                        </p:tgtEl>
                                        <p:attrNameLst>
                                          <p:attrName>style.visibility</p:attrName>
                                        </p:attrNameLst>
                                      </p:cBhvr>
                                      <p:to>
                                        <p:strVal val="visible"/>
                                      </p:to>
                                    </p:set>
                                    <p:anim calcmode="lin" valueType="num">
                                      <p:cBhvr additive="base">
                                        <p:cTn id="23" dur="500" fill="hold"/>
                                        <p:tgtEl>
                                          <p:spTgt spid="8227"/>
                                        </p:tgtEl>
                                        <p:attrNameLst>
                                          <p:attrName>ppt_x</p:attrName>
                                        </p:attrNameLst>
                                      </p:cBhvr>
                                      <p:tavLst>
                                        <p:tav tm="0">
                                          <p:val>
                                            <p:strVal val="#ppt_x"/>
                                          </p:val>
                                        </p:tav>
                                        <p:tav tm="100000">
                                          <p:val>
                                            <p:strVal val="#ppt_x"/>
                                          </p:val>
                                        </p:tav>
                                      </p:tavLst>
                                    </p:anim>
                                    <p:anim calcmode="lin" valueType="num">
                                      <p:cBhvr additive="base">
                                        <p:cTn id="24" dur="500" fill="hold"/>
                                        <p:tgtEl>
                                          <p:spTgt spid="82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4" grpId="0" animBg="1"/>
      <p:bldP spid="8225" grpId="0" animBg="1"/>
      <p:bldP spid="8226" grpId="0"/>
      <p:bldP spid="822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2705" name="Picture 3" descr="高效训练"/>
          <p:cNvPicPr>
            <a:picLocks noChangeAspect="1"/>
          </p:cNvPicPr>
          <p:nvPr/>
        </p:nvPicPr>
        <p:blipFill>
          <a:blip r:embed="rId1"/>
          <a:stretch>
            <a:fillRect/>
          </a:stretch>
        </p:blipFill>
        <p:spPr>
          <a:xfrm>
            <a:off x="7938" y="-23812"/>
            <a:ext cx="9117012" cy="774700"/>
          </a:xfrm>
          <a:prstGeom prst="rect">
            <a:avLst/>
          </a:prstGeom>
          <a:noFill/>
          <a:ln w="9525">
            <a:noFill/>
          </a:ln>
        </p:spPr>
      </p:pic>
      <p:sp>
        <p:nvSpPr>
          <p:cNvPr id="2" name="矩形 1"/>
          <p:cNvSpPr/>
          <p:nvPr/>
        </p:nvSpPr>
        <p:spPr>
          <a:xfrm>
            <a:off x="8255" y="-23495"/>
            <a:ext cx="2874645" cy="774700"/>
          </a:xfrm>
          <a:prstGeom prst="rect">
            <a:avLst/>
          </a:prstGeom>
          <a:solidFill>
            <a:srgbClr val="0066FF"/>
          </a:solidFill>
          <a:ln w="25400" cap="flat" cmpd="sng" algn="ctr">
            <a:noFill/>
            <a:prstDash val="solid"/>
          </a:ln>
          <a:effectLst>
            <a:reflection blurRad="6350" stA="52000" endA="300" endPos="35000" dir="5400000" sy="-100000" algn="bl" rotWithShape="0"/>
          </a:effectLst>
        </p:spPr>
        <p:txBody>
          <a:bodyPr rtlCol="0" anchor="ctr"/>
          <a:p>
            <a:pPr marL="0" marR="0" lvl="0" indent="0" algn="ctr" defTabSz="1218565"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smtClean="0">
                <a:ln>
                  <a:noFill/>
                </a:ln>
                <a:solidFill>
                  <a:sysClr val="window" lastClr="FFFFFF"/>
                </a:solidFill>
                <a:effectLst/>
                <a:uLnTx/>
                <a:uFillTx/>
                <a:latin typeface="微软雅黑" panose="020B0503020204020204" charset="-122"/>
                <a:ea typeface="微软雅黑" panose="020B0503020204020204" charset="-122"/>
                <a:cs typeface="+mn-ea"/>
              </a:rPr>
              <a:t>精练 高考模拟</a:t>
            </a:r>
            <a:endParaRPr kumimoji="0" lang="zh-CN" altLang="en-US" sz="3200" b="1" i="0" u="none" strike="noStrike" kern="1200" cap="none" spc="0" normalizeH="0" baseline="0" noProof="0" dirty="0" smtClean="0">
              <a:ln>
                <a:noFill/>
              </a:ln>
              <a:solidFill>
                <a:sysClr val="window" lastClr="FFFFFF"/>
              </a:solidFill>
              <a:effectLst/>
              <a:uLnTx/>
              <a:uFillTx/>
              <a:latin typeface="微软雅黑" panose="020B0503020204020204" charset="-122"/>
              <a:ea typeface="微软雅黑" panose="020B0503020204020204" charset="-122"/>
              <a:cs typeface="+mn-ea"/>
            </a:endParaRPr>
          </a:p>
        </p:txBody>
      </p:sp>
      <p:sp>
        <p:nvSpPr>
          <p:cNvPr id="72707" name="文本框 3"/>
          <p:cNvSpPr txBox="1"/>
          <p:nvPr/>
        </p:nvSpPr>
        <p:spPr>
          <a:xfrm>
            <a:off x="170180" y="750888"/>
            <a:ext cx="8605838" cy="5933440"/>
          </a:xfrm>
          <a:prstGeom prst="rect">
            <a:avLst/>
          </a:prstGeom>
          <a:noFill/>
          <a:ln w="9525">
            <a:noFill/>
          </a:ln>
        </p:spPr>
        <p:txBody>
          <a:bodyPr wrap="square" anchor="t">
            <a:spAutoFit/>
          </a:bodyPr>
          <a:p>
            <a:pPr lvl="0" indent="0" algn="just">
              <a:lnSpc>
                <a:spcPts val="2875"/>
              </a:lnSpc>
            </a:pPr>
            <a:r>
              <a:rPr sz="2400" b="1">
                <a:latin typeface="黑体" panose="02010609060101010101" pitchFamily="2" charset="-122"/>
                <a:ea typeface="黑体" panose="02010609060101010101" pitchFamily="2" charset="-122"/>
              </a:rPr>
              <a:t>3.(2015·上海高考)1860年，曾国藩在作战前线接到“新刻英吉利、法郎西(法国)、米利坚(美国)三国和约条款”，“阅之不觉呜咽”。这些令他“呜咽”的和约条款，与美国相关的部分出自 (　　)</a:t>
            </a:r>
            <a:endParaRPr sz="2400" b="1">
              <a:latin typeface="黑体" panose="02010609060101010101" pitchFamily="2" charset="-122"/>
              <a:ea typeface="黑体" panose="02010609060101010101" pitchFamily="2" charset="-122"/>
            </a:endParaRPr>
          </a:p>
          <a:p>
            <a:pPr lvl="0" indent="0" algn="just">
              <a:lnSpc>
                <a:spcPts val="2875"/>
              </a:lnSpc>
            </a:pPr>
            <a:r>
              <a:rPr sz="2400" b="1">
                <a:solidFill>
                  <a:srgbClr val="0000FF"/>
                </a:solidFill>
                <a:latin typeface="黑体" panose="02010609060101010101" pitchFamily="2" charset="-122"/>
                <a:ea typeface="黑体" panose="02010609060101010101" pitchFamily="2" charset="-122"/>
              </a:rPr>
              <a:t>A.《南京条约》  	B.《天津条约》</a:t>
            </a:r>
            <a:endParaRPr sz="2400" b="1">
              <a:solidFill>
                <a:srgbClr val="0000FF"/>
              </a:solidFill>
              <a:latin typeface="黑体" panose="02010609060101010101" pitchFamily="2" charset="-122"/>
              <a:ea typeface="黑体" panose="02010609060101010101" pitchFamily="2" charset="-122"/>
            </a:endParaRPr>
          </a:p>
          <a:p>
            <a:pPr lvl="0" indent="0" algn="just">
              <a:lnSpc>
                <a:spcPts val="2875"/>
              </a:lnSpc>
            </a:pPr>
            <a:r>
              <a:rPr sz="2400" b="1">
                <a:solidFill>
                  <a:srgbClr val="0000FF"/>
                </a:solidFill>
                <a:latin typeface="黑体" panose="02010609060101010101" pitchFamily="2" charset="-122"/>
                <a:ea typeface="黑体" panose="02010609060101010101" pitchFamily="2" charset="-122"/>
              </a:rPr>
              <a:t>C.《北京条约》  	D.《辛丑条约》</a:t>
            </a:r>
            <a:endParaRPr sz="2400" b="1">
              <a:solidFill>
                <a:srgbClr val="0000FF"/>
              </a:solidFill>
              <a:latin typeface="黑体" panose="02010609060101010101" pitchFamily="2" charset="-122"/>
              <a:ea typeface="黑体" panose="02010609060101010101" pitchFamily="2" charset="-122"/>
            </a:endParaRPr>
          </a:p>
          <a:p>
            <a:pPr lvl="0" indent="0" algn="just">
              <a:lnSpc>
                <a:spcPts val="2875"/>
              </a:lnSpc>
            </a:pPr>
            <a:endParaRPr sz="2400" b="1">
              <a:solidFill>
                <a:srgbClr val="0000FF"/>
              </a:solidFill>
              <a:latin typeface="黑体" panose="02010609060101010101" pitchFamily="2" charset="-122"/>
              <a:ea typeface="黑体" panose="02010609060101010101" pitchFamily="2" charset="-122"/>
            </a:endParaRPr>
          </a:p>
          <a:p>
            <a:pPr lvl="0" indent="0" algn="just">
              <a:lnSpc>
                <a:spcPts val="2875"/>
              </a:lnSpc>
            </a:pPr>
            <a:r>
              <a:rPr sz="2400" b="1">
                <a:solidFill>
                  <a:schemeClr val="tx1"/>
                </a:solidFill>
                <a:latin typeface="黑体" panose="02010609060101010101" pitchFamily="2" charset="-122"/>
                <a:ea typeface="黑体" panose="02010609060101010101" pitchFamily="2" charset="-122"/>
              </a:rPr>
              <a:t>4.《鸦片战争：一个帝国的沉迷和另一个帝国的堕落》中写道：“当(英)舰突破虎门要塞，沿江北上，开向马乌涌(炮台)时，(珠)江两岸聚集了数以万计的当地居民，平静地观看自己的朝廷与我军的战事，好像观看两个不相干的人争斗。”材料主要说明 (　　)</a:t>
            </a:r>
            <a:endParaRPr sz="2400" b="1">
              <a:solidFill>
                <a:schemeClr val="tx1"/>
              </a:solidFill>
              <a:latin typeface="黑体" panose="02010609060101010101" pitchFamily="2" charset="-122"/>
              <a:ea typeface="黑体" panose="02010609060101010101" pitchFamily="2" charset="-122"/>
            </a:endParaRPr>
          </a:p>
          <a:p>
            <a:pPr lvl="0" indent="0" algn="just">
              <a:lnSpc>
                <a:spcPts val="2875"/>
              </a:lnSpc>
            </a:pPr>
            <a:r>
              <a:rPr sz="2400" b="1">
                <a:solidFill>
                  <a:srgbClr val="0000FF"/>
                </a:solidFill>
                <a:latin typeface="黑体" panose="02010609060101010101" pitchFamily="2" charset="-122"/>
                <a:ea typeface="黑体" panose="02010609060101010101" pitchFamily="2" charset="-122"/>
              </a:rPr>
              <a:t>A.国人对世界形势一无所知</a:t>
            </a:r>
            <a:endParaRPr sz="2400" b="1">
              <a:solidFill>
                <a:srgbClr val="0000FF"/>
              </a:solidFill>
              <a:latin typeface="黑体" panose="02010609060101010101" pitchFamily="2" charset="-122"/>
              <a:ea typeface="黑体" panose="02010609060101010101" pitchFamily="2" charset="-122"/>
            </a:endParaRPr>
          </a:p>
          <a:p>
            <a:pPr lvl="0" indent="0" algn="just">
              <a:lnSpc>
                <a:spcPts val="2875"/>
              </a:lnSpc>
            </a:pPr>
            <a:r>
              <a:rPr sz="2400" b="1">
                <a:solidFill>
                  <a:srgbClr val="0000FF"/>
                </a:solidFill>
                <a:latin typeface="黑体" panose="02010609060101010101" pitchFamily="2" charset="-122"/>
                <a:ea typeface="黑体" panose="02010609060101010101" pitchFamily="2" charset="-122"/>
              </a:rPr>
              <a:t>B.普通民众对战争比较茫然</a:t>
            </a:r>
            <a:endParaRPr sz="2400" b="1">
              <a:solidFill>
                <a:srgbClr val="0000FF"/>
              </a:solidFill>
              <a:latin typeface="黑体" panose="02010609060101010101" pitchFamily="2" charset="-122"/>
              <a:ea typeface="黑体" panose="02010609060101010101" pitchFamily="2" charset="-122"/>
            </a:endParaRPr>
          </a:p>
          <a:p>
            <a:pPr lvl="0" indent="0" algn="just">
              <a:lnSpc>
                <a:spcPts val="2875"/>
              </a:lnSpc>
            </a:pPr>
            <a:r>
              <a:rPr sz="2400" b="1">
                <a:solidFill>
                  <a:srgbClr val="0000FF"/>
                </a:solidFill>
                <a:latin typeface="黑体" panose="02010609060101010101" pitchFamily="2" charset="-122"/>
                <a:ea typeface="黑体" panose="02010609060101010101" pitchFamily="2" charset="-122"/>
              </a:rPr>
              <a:t>C.英军笼络了广东下层民众</a:t>
            </a:r>
            <a:endParaRPr sz="2400" b="1">
              <a:solidFill>
                <a:srgbClr val="0000FF"/>
              </a:solidFill>
              <a:latin typeface="黑体" panose="02010609060101010101" pitchFamily="2" charset="-122"/>
              <a:ea typeface="黑体" panose="02010609060101010101" pitchFamily="2" charset="-122"/>
            </a:endParaRPr>
          </a:p>
          <a:p>
            <a:pPr lvl="0" indent="0" algn="just">
              <a:lnSpc>
                <a:spcPts val="2875"/>
              </a:lnSpc>
            </a:pPr>
            <a:r>
              <a:rPr sz="2400" b="1">
                <a:solidFill>
                  <a:srgbClr val="0000FF"/>
                </a:solidFill>
                <a:latin typeface="黑体" panose="02010609060101010101" pitchFamily="2" charset="-122"/>
                <a:ea typeface="黑体" panose="02010609060101010101" pitchFamily="2" charset="-122"/>
              </a:rPr>
              <a:t>D.清政府已完全失去了人民的支持</a:t>
            </a:r>
            <a:endParaRPr sz="2400" b="1">
              <a:solidFill>
                <a:srgbClr val="0000FF"/>
              </a:solidFill>
              <a:latin typeface="黑体" panose="02010609060101010101" pitchFamily="2" charset="-122"/>
              <a:ea typeface="黑体" panose="02010609060101010101" pitchFamily="2" charset="-122"/>
            </a:endParaRPr>
          </a:p>
        </p:txBody>
      </p:sp>
      <p:sp>
        <p:nvSpPr>
          <p:cNvPr id="4" name="文本框 3"/>
          <p:cNvSpPr txBox="1"/>
          <p:nvPr/>
        </p:nvSpPr>
        <p:spPr>
          <a:xfrm>
            <a:off x="6430645" y="1913255"/>
            <a:ext cx="720725" cy="1097280"/>
          </a:xfrm>
          <a:prstGeom prst="rect">
            <a:avLst/>
          </a:prstGeom>
          <a:noFill/>
          <a:ln w="9525">
            <a:noFill/>
          </a:ln>
        </p:spPr>
        <p:txBody>
          <a:bodyPr wrap="square" anchor="t">
            <a:spAutoFit/>
          </a:bodyPr>
          <a:p>
            <a:pPr lvl="0" indent="0" eaLnBrk="0" hangingPunct="0">
              <a:spcBef>
                <a:spcPct val="50000"/>
              </a:spcBef>
            </a:pPr>
            <a:r>
              <a:rPr lang="en-US" altLang="x-none" sz="6600" dirty="0">
                <a:solidFill>
                  <a:srgbClr val="FF0000"/>
                </a:solidFill>
                <a:latin typeface="Arial" panose="020B0604020202020204" pitchFamily="34" charset="0"/>
                <a:ea typeface="宋体" panose="02010600030101010101" pitchFamily="2" charset="-122"/>
              </a:rPr>
              <a:t>B</a:t>
            </a:r>
            <a:endParaRPr lang="en-US" altLang="x-none" sz="6600" dirty="0">
              <a:solidFill>
                <a:srgbClr val="FF0000"/>
              </a:solidFill>
              <a:latin typeface="Arial" panose="020B0604020202020204" pitchFamily="34" charset="0"/>
              <a:ea typeface="宋体" panose="02010600030101010101" pitchFamily="2" charset="-122"/>
            </a:endParaRPr>
          </a:p>
        </p:txBody>
      </p:sp>
      <p:sp>
        <p:nvSpPr>
          <p:cNvPr id="3" name="文本框 2"/>
          <p:cNvSpPr txBox="1"/>
          <p:nvPr/>
        </p:nvSpPr>
        <p:spPr>
          <a:xfrm>
            <a:off x="6289675" y="5474970"/>
            <a:ext cx="720725" cy="1097280"/>
          </a:xfrm>
          <a:prstGeom prst="rect">
            <a:avLst/>
          </a:prstGeom>
          <a:noFill/>
          <a:ln w="9525">
            <a:noFill/>
          </a:ln>
        </p:spPr>
        <p:txBody>
          <a:bodyPr wrap="square" anchor="t">
            <a:spAutoFit/>
          </a:bodyPr>
          <a:p>
            <a:pPr lvl="0" indent="0" eaLnBrk="0" hangingPunct="0">
              <a:spcBef>
                <a:spcPct val="50000"/>
              </a:spcBef>
            </a:pPr>
            <a:r>
              <a:rPr lang="en-US" altLang="x-none" sz="6600" dirty="0">
                <a:solidFill>
                  <a:srgbClr val="FF0000"/>
                </a:solidFill>
                <a:latin typeface="Arial" panose="020B0604020202020204" pitchFamily="34" charset="0"/>
                <a:ea typeface="宋体" panose="02010600030101010101" pitchFamily="2" charset="-122"/>
              </a:rPr>
              <a:t>B</a:t>
            </a:r>
            <a:endParaRPr lang="en-US" altLang="x-none" sz="6600" dirty="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2705" name="Picture 3" descr="高效训练"/>
          <p:cNvPicPr>
            <a:picLocks noChangeAspect="1"/>
          </p:cNvPicPr>
          <p:nvPr/>
        </p:nvPicPr>
        <p:blipFill>
          <a:blip r:embed="rId1"/>
          <a:stretch>
            <a:fillRect/>
          </a:stretch>
        </p:blipFill>
        <p:spPr>
          <a:xfrm>
            <a:off x="7938" y="-23812"/>
            <a:ext cx="9117012" cy="774700"/>
          </a:xfrm>
          <a:prstGeom prst="rect">
            <a:avLst/>
          </a:prstGeom>
          <a:noFill/>
          <a:ln w="9525">
            <a:noFill/>
          </a:ln>
        </p:spPr>
      </p:pic>
      <p:sp>
        <p:nvSpPr>
          <p:cNvPr id="2" name="矩形 1"/>
          <p:cNvSpPr/>
          <p:nvPr/>
        </p:nvSpPr>
        <p:spPr>
          <a:xfrm>
            <a:off x="8255" y="-23495"/>
            <a:ext cx="2874645" cy="774700"/>
          </a:xfrm>
          <a:prstGeom prst="rect">
            <a:avLst/>
          </a:prstGeom>
          <a:solidFill>
            <a:srgbClr val="0066FF"/>
          </a:solidFill>
          <a:ln w="25400" cap="flat" cmpd="sng" algn="ctr">
            <a:noFill/>
            <a:prstDash val="solid"/>
          </a:ln>
          <a:effectLst>
            <a:reflection blurRad="6350" stA="52000" endA="300" endPos="35000" dir="5400000" sy="-100000" algn="bl" rotWithShape="0"/>
          </a:effectLst>
        </p:spPr>
        <p:txBody>
          <a:bodyPr rtlCol="0" anchor="ctr"/>
          <a:p>
            <a:pPr marL="0" marR="0" lvl="0" indent="0" algn="ctr" defTabSz="1218565"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smtClean="0">
                <a:ln>
                  <a:noFill/>
                </a:ln>
                <a:solidFill>
                  <a:sysClr val="window" lastClr="FFFFFF"/>
                </a:solidFill>
                <a:effectLst/>
                <a:uLnTx/>
                <a:uFillTx/>
                <a:latin typeface="微软雅黑" panose="020B0503020204020204" charset="-122"/>
                <a:ea typeface="微软雅黑" panose="020B0503020204020204" charset="-122"/>
                <a:cs typeface="+mn-ea"/>
              </a:rPr>
              <a:t>精练 高考模拟</a:t>
            </a:r>
            <a:endParaRPr kumimoji="0" lang="zh-CN" altLang="en-US" sz="3200" b="1" i="0" u="none" strike="noStrike" kern="1200" cap="none" spc="0" normalizeH="0" baseline="0" noProof="0" dirty="0" smtClean="0">
              <a:ln>
                <a:noFill/>
              </a:ln>
              <a:solidFill>
                <a:sysClr val="window" lastClr="FFFFFF"/>
              </a:solidFill>
              <a:effectLst/>
              <a:uLnTx/>
              <a:uFillTx/>
              <a:latin typeface="微软雅黑" panose="020B0503020204020204" charset="-122"/>
              <a:ea typeface="微软雅黑" panose="020B0503020204020204" charset="-122"/>
              <a:cs typeface="+mn-ea"/>
            </a:endParaRPr>
          </a:p>
        </p:txBody>
      </p:sp>
      <p:sp>
        <p:nvSpPr>
          <p:cNvPr id="72707" name="文本框 3"/>
          <p:cNvSpPr txBox="1"/>
          <p:nvPr/>
        </p:nvSpPr>
        <p:spPr>
          <a:xfrm>
            <a:off x="170180" y="750888"/>
            <a:ext cx="8605838" cy="5933440"/>
          </a:xfrm>
          <a:prstGeom prst="rect">
            <a:avLst/>
          </a:prstGeom>
          <a:noFill/>
          <a:ln w="9525">
            <a:noFill/>
          </a:ln>
        </p:spPr>
        <p:txBody>
          <a:bodyPr wrap="square" anchor="t">
            <a:spAutoFit/>
          </a:bodyPr>
          <a:p>
            <a:pPr lvl="0" indent="0" algn="just">
              <a:lnSpc>
                <a:spcPts val="2875"/>
              </a:lnSpc>
            </a:pPr>
            <a:r>
              <a:rPr sz="2400" b="1">
                <a:latin typeface="黑体" panose="02010609060101010101" pitchFamily="2" charset="-122"/>
                <a:ea typeface="黑体" panose="02010609060101010101" pitchFamily="2" charset="-122"/>
              </a:rPr>
              <a:t>5.“道光后期以来：满清王朝曾在抵御外侮的旗帜下领导过多次民族战争。……这是一个转折点，在西太后身上，民族战争失败的同时又意味着民族抵抗意识的全部丧失。”与“转折点”直接相关的不平等条约是 (　　)</a:t>
            </a:r>
            <a:endParaRPr sz="2400" b="1">
              <a:latin typeface="黑体" panose="02010609060101010101" pitchFamily="2" charset="-122"/>
              <a:ea typeface="黑体" panose="02010609060101010101" pitchFamily="2" charset="-122"/>
            </a:endParaRPr>
          </a:p>
          <a:p>
            <a:pPr lvl="0" indent="0" algn="just">
              <a:lnSpc>
                <a:spcPts val="2875"/>
              </a:lnSpc>
            </a:pPr>
            <a:r>
              <a:rPr sz="2400" b="1">
                <a:solidFill>
                  <a:srgbClr val="0000FF"/>
                </a:solidFill>
                <a:latin typeface="黑体" panose="02010609060101010101" pitchFamily="2" charset="-122"/>
                <a:ea typeface="黑体" panose="02010609060101010101" pitchFamily="2" charset="-122"/>
              </a:rPr>
              <a:t>A.《南京条约》  	B.《北京条约》 </a:t>
            </a:r>
            <a:endParaRPr sz="2400" b="1">
              <a:solidFill>
                <a:srgbClr val="0000FF"/>
              </a:solidFill>
              <a:latin typeface="黑体" panose="02010609060101010101" pitchFamily="2" charset="-122"/>
              <a:ea typeface="黑体" panose="02010609060101010101" pitchFamily="2" charset="-122"/>
            </a:endParaRPr>
          </a:p>
          <a:p>
            <a:pPr lvl="0" indent="0" algn="just">
              <a:lnSpc>
                <a:spcPts val="2875"/>
              </a:lnSpc>
            </a:pPr>
            <a:r>
              <a:rPr sz="2400" b="1">
                <a:solidFill>
                  <a:srgbClr val="0000FF"/>
                </a:solidFill>
                <a:latin typeface="黑体" panose="02010609060101010101" pitchFamily="2" charset="-122"/>
                <a:ea typeface="黑体" panose="02010609060101010101" pitchFamily="2" charset="-122"/>
              </a:rPr>
              <a:t>C.《马关条约》  	D.《辛丑条约》</a:t>
            </a:r>
            <a:endParaRPr sz="2400" b="1">
              <a:solidFill>
                <a:srgbClr val="0000FF"/>
              </a:solidFill>
              <a:latin typeface="黑体" panose="02010609060101010101" pitchFamily="2" charset="-122"/>
              <a:ea typeface="黑体" panose="02010609060101010101" pitchFamily="2" charset="-122"/>
            </a:endParaRPr>
          </a:p>
          <a:p>
            <a:pPr lvl="0" indent="0" algn="just">
              <a:lnSpc>
                <a:spcPts val="2875"/>
              </a:lnSpc>
            </a:pPr>
            <a:endParaRPr sz="2400" b="1">
              <a:solidFill>
                <a:srgbClr val="0000FF"/>
              </a:solidFill>
              <a:latin typeface="黑体" panose="02010609060101010101" pitchFamily="2" charset="-122"/>
              <a:ea typeface="黑体" panose="02010609060101010101" pitchFamily="2" charset="-122"/>
            </a:endParaRPr>
          </a:p>
          <a:p>
            <a:pPr lvl="0" indent="0" algn="just">
              <a:lnSpc>
                <a:spcPts val="2875"/>
              </a:lnSpc>
            </a:pPr>
            <a:r>
              <a:rPr sz="2400" b="1">
                <a:solidFill>
                  <a:schemeClr val="tx1"/>
                </a:solidFill>
                <a:latin typeface="黑体" panose="02010609060101010101" pitchFamily="2" charset="-122"/>
                <a:ea typeface="黑体" panose="02010609060101010101" pitchFamily="2" charset="-122"/>
              </a:rPr>
              <a:t>6.“1840年的鸦片战争，使古老的中华文明第一次遇到了一个优于自己的外来文明的挑战。中国现代化的道路之所以如此艰难曲折，不仅因为它是外来、操控、后发的，更是因为中国当时的大清王朝，在相当长的时间内对这个挑战竟毫无认识，因此不知所措。”对上述材料理解正确的是 (　　)</a:t>
            </a:r>
            <a:endParaRPr sz="2400" b="1">
              <a:solidFill>
                <a:schemeClr val="tx1"/>
              </a:solidFill>
              <a:latin typeface="黑体" panose="02010609060101010101" pitchFamily="2" charset="-122"/>
              <a:ea typeface="黑体" panose="02010609060101010101" pitchFamily="2" charset="-122"/>
            </a:endParaRPr>
          </a:p>
          <a:p>
            <a:pPr lvl="0" indent="0" algn="just">
              <a:lnSpc>
                <a:spcPts val="2875"/>
              </a:lnSpc>
            </a:pPr>
            <a:r>
              <a:rPr sz="2400" b="1">
                <a:solidFill>
                  <a:srgbClr val="0000FF"/>
                </a:solidFill>
                <a:latin typeface="黑体" panose="02010609060101010101" pitchFamily="2" charset="-122"/>
                <a:ea typeface="黑体" panose="02010609060101010101" pitchFamily="2" charset="-122"/>
              </a:rPr>
              <a:t>A.鸦片战争是东西文明的首次碰撞	</a:t>
            </a:r>
            <a:endParaRPr sz="2400" b="1">
              <a:solidFill>
                <a:srgbClr val="0000FF"/>
              </a:solidFill>
              <a:latin typeface="黑体" panose="02010609060101010101" pitchFamily="2" charset="-122"/>
              <a:ea typeface="黑体" panose="02010609060101010101" pitchFamily="2" charset="-122"/>
            </a:endParaRPr>
          </a:p>
          <a:p>
            <a:pPr lvl="0" indent="0" algn="just">
              <a:lnSpc>
                <a:spcPts val="2875"/>
              </a:lnSpc>
            </a:pPr>
            <a:r>
              <a:rPr sz="2400" b="1">
                <a:solidFill>
                  <a:srgbClr val="0000FF"/>
                </a:solidFill>
                <a:latin typeface="黑体" panose="02010609060101010101" pitchFamily="2" charset="-122"/>
                <a:ea typeface="黑体" panose="02010609060101010101" pitchFamily="2" charset="-122"/>
              </a:rPr>
              <a:t>B.外来文明阻碍了中国的现代化进程</a:t>
            </a:r>
            <a:endParaRPr sz="2400" b="1">
              <a:solidFill>
                <a:srgbClr val="0000FF"/>
              </a:solidFill>
              <a:latin typeface="黑体" panose="02010609060101010101" pitchFamily="2" charset="-122"/>
              <a:ea typeface="黑体" panose="02010609060101010101" pitchFamily="2" charset="-122"/>
            </a:endParaRPr>
          </a:p>
          <a:p>
            <a:pPr lvl="0" indent="0" algn="just">
              <a:lnSpc>
                <a:spcPts val="2875"/>
              </a:lnSpc>
            </a:pPr>
            <a:r>
              <a:rPr sz="2400" b="1">
                <a:solidFill>
                  <a:srgbClr val="0000FF"/>
                </a:solidFill>
                <a:latin typeface="黑体" panose="02010609060101010101" pitchFamily="2" charset="-122"/>
                <a:ea typeface="黑体" panose="02010609060101010101" pitchFamily="2" charset="-122"/>
              </a:rPr>
              <a:t>C.晚清王朝没有把握住近代化的机遇</a:t>
            </a:r>
            <a:endParaRPr sz="2400" b="1">
              <a:solidFill>
                <a:srgbClr val="0000FF"/>
              </a:solidFill>
              <a:latin typeface="黑体" panose="02010609060101010101" pitchFamily="2" charset="-122"/>
              <a:ea typeface="黑体" panose="02010609060101010101" pitchFamily="2" charset="-122"/>
            </a:endParaRPr>
          </a:p>
          <a:p>
            <a:pPr lvl="0" indent="0" algn="just">
              <a:lnSpc>
                <a:spcPts val="2875"/>
              </a:lnSpc>
            </a:pPr>
            <a:r>
              <a:rPr sz="2400" b="1">
                <a:solidFill>
                  <a:srgbClr val="0000FF"/>
                </a:solidFill>
                <a:latin typeface="黑体" panose="02010609060101010101" pitchFamily="2" charset="-122"/>
                <a:ea typeface="黑体" panose="02010609060101010101" pitchFamily="2" charset="-122"/>
              </a:rPr>
              <a:t>D.鸦片战争标志着中国近代化的开始</a:t>
            </a:r>
            <a:endParaRPr sz="2400" b="1">
              <a:solidFill>
                <a:srgbClr val="0000FF"/>
              </a:solidFill>
              <a:latin typeface="黑体" panose="02010609060101010101" pitchFamily="2" charset="-122"/>
              <a:ea typeface="黑体" panose="02010609060101010101" pitchFamily="2" charset="-122"/>
            </a:endParaRPr>
          </a:p>
        </p:txBody>
      </p:sp>
      <p:sp>
        <p:nvSpPr>
          <p:cNvPr id="4" name="文本框 3"/>
          <p:cNvSpPr txBox="1"/>
          <p:nvPr/>
        </p:nvSpPr>
        <p:spPr>
          <a:xfrm>
            <a:off x="6430645" y="1913255"/>
            <a:ext cx="720725" cy="1097280"/>
          </a:xfrm>
          <a:prstGeom prst="rect">
            <a:avLst/>
          </a:prstGeom>
          <a:noFill/>
          <a:ln w="9525">
            <a:noFill/>
          </a:ln>
        </p:spPr>
        <p:txBody>
          <a:bodyPr wrap="square" anchor="t">
            <a:spAutoFit/>
          </a:bodyPr>
          <a:p>
            <a:pPr lvl="0" indent="0" eaLnBrk="0" hangingPunct="0">
              <a:spcBef>
                <a:spcPct val="50000"/>
              </a:spcBef>
            </a:pPr>
            <a:r>
              <a:rPr lang="en-US" altLang="x-none" sz="6600" dirty="0">
                <a:solidFill>
                  <a:srgbClr val="FF0000"/>
                </a:solidFill>
                <a:latin typeface="Arial" panose="020B0604020202020204" pitchFamily="34" charset="0"/>
                <a:ea typeface="宋体" panose="02010600030101010101" pitchFamily="2" charset="-122"/>
              </a:rPr>
              <a:t>D</a:t>
            </a:r>
            <a:endParaRPr lang="en-US" altLang="x-none" sz="6600" dirty="0">
              <a:solidFill>
                <a:srgbClr val="FF0000"/>
              </a:solidFill>
              <a:latin typeface="Arial" panose="020B0604020202020204" pitchFamily="34" charset="0"/>
              <a:ea typeface="宋体" panose="02010600030101010101" pitchFamily="2" charset="-122"/>
            </a:endParaRPr>
          </a:p>
        </p:txBody>
      </p:sp>
      <p:sp>
        <p:nvSpPr>
          <p:cNvPr id="3" name="文本框 2"/>
          <p:cNvSpPr txBox="1"/>
          <p:nvPr/>
        </p:nvSpPr>
        <p:spPr>
          <a:xfrm>
            <a:off x="6289675" y="5474970"/>
            <a:ext cx="720725" cy="1097280"/>
          </a:xfrm>
          <a:prstGeom prst="rect">
            <a:avLst/>
          </a:prstGeom>
          <a:noFill/>
          <a:ln w="9525">
            <a:noFill/>
          </a:ln>
        </p:spPr>
        <p:txBody>
          <a:bodyPr wrap="square" anchor="t">
            <a:spAutoFit/>
          </a:bodyPr>
          <a:p>
            <a:pPr lvl="0" indent="0" eaLnBrk="0" hangingPunct="0">
              <a:spcBef>
                <a:spcPct val="50000"/>
              </a:spcBef>
            </a:pPr>
            <a:r>
              <a:rPr lang="en-US" altLang="x-none" sz="6600" dirty="0">
                <a:solidFill>
                  <a:srgbClr val="FF0000"/>
                </a:solidFill>
                <a:latin typeface="Arial" panose="020B0604020202020204" pitchFamily="34" charset="0"/>
                <a:ea typeface="宋体" panose="02010600030101010101" pitchFamily="2" charset="-122"/>
              </a:rPr>
              <a:t>C</a:t>
            </a:r>
            <a:endParaRPr lang="en-US" altLang="x-none" sz="6600" dirty="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Text Box 32"/>
          <p:cNvSpPr txBox="1"/>
          <p:nvPr/>
        </p:nvSpPr>
        <p:spPr>
          <a:xfrm>
            <a:off x="23813" y="93663"/>
            <a:ext cx="1668462" cy="577850"/>
          </a:xfrm>
          <a:prstGeom prst="rect">
            <a:avLst/>
          </a:prstGeom>
          <a:solidFill>
            <a:srgbClr val="FFFF00"/>
          </a:solidFill>
          <a:ln w="38100" cap="flat" cmpd="sng">
            <a:solidFill>
              <a:schemeClr val="tx1"/>
            </a:solidFill>
            <a:prstDash val="solid"/>
            <a:miter/>
            <a:headEnd type="none" w="med" len="med"/>
            <a:tailEnd type="none" w="med" len="med"/>
          </a:ln>
        </p:spPr>
        <p:txBody>
          <a:bodyPr wrap="square" lIns="91428" tIns="45714" rIns="91428" bIns="45714" anchor="t">
            <a:spAutoFit/>
          </a:bodyPr>
          <a:p>
            <a:pPr lvl="0" indent="0" algn="ctr">
              <a:spcBef>
                <a:spcPct val="50000"/>
              </a:spcBef>
            </a:pPr>
            <a:r>
              <a:rPr lang="zh-CN" altLang="en-US" sz="3200" b="1">
                <a:solidFill>
                  <a:srgbClr val="FF0000"/>
                </a:solidFill>
                <a:latin typeface="黑体" panose="02010609060101010101" pitchFamily="2" charset="-122"/>
                <a:ea typeface="黑体" panose="02010609060101010101" pitchFamily="2" charset="-122"/>
              </a:rPr>
              <a:t>屈辱史</a:t>
            </a:r>
            <a:endParaRPr lang="zh-CN" altLang="en-US" sz="3200" b="1">
              <a:solidFill>
                <a:srgbClr val="FF0000"/>
              </a:solidFill>
              <a:latin typeface="黑体" panose="02010609060101010101" pitchFamily="2" charset="-122"/>
              <a:ea typeface="黑体" panose="02010609060101010101" pitchFamily="2" charset="-122"/>
            </a:endParaRPr>
          </a:p>
        </p:txBody>
      </p:sp>
      <p:sp>
        <p:nvSpPr>
          <p:cNvPr id="9219" name="文本框 9218"/>
          <p:cNvSpPr txBox="1"/>
          <p:nvPr/>
        </p:nvSpPr>
        <p:spPr>
          <a:xfrm>
            <a:off x="2095818" y="93663"/>
            <a:ext cx="6408738" cy="638810"/>
          </a:xfrm>
          <a:prstGeom prst="rect">
            <a:avLst/>
          </a:prstGeom>
          <a:noFill/>
          <a:ln w="9525">
            <a:noFill/>
          </a:ln>
        </p:spPr>
        <p:txBody>
          <a:bodyPr lIns="91428" tIns="45714" rIns="91428" bIns="45714">
            <a:spAutoFit/>
          </a:bodyPr>
          <a:p>
            <a:pPr lvl="0" fontAlgn="base"/>
            <a:r>
              <a:rPr lang="zh-CN" altLang="en-US" sz="3600" b="1" strike="noStrike"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第一课</a:t>
            </a:r>
            <a:r>
              <a:rPr lang="en-US" altLang="zh-CN" sz="3600" b="1" strike="noStrike"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 </a:t>
            </a:r>
            <a:r>
              <a:rPr lang="zh-CN" altLang="en-US" sz="3600" b="1" strike="noStrike"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ea"/>
              </a:rPr>
              <a:t>列强入侵与民族危机</a:t>
            </a:r>
            <a:endParaRPr lang="zh-CN" altLang="en-US" sz="3600" b="1" strike="noStrike" noProof="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34819" name="文本框 9219"/>
          <p:cNvSpPr txBox="1"/>
          <p:nvPr/>
        </p:nvSpPr>
        <p:spPr>
          <a:xfrm>
            <a:off x="390525" y="1989138"/>
            <a:ext cx="8372475" cy="4479925"/>
          </a:xfrm>
          <a:prstGeom prst="rect">
            <a:avLst/>
          </a:prstGeom>
          <a:noFill/>
          <a:ln w="9525" cap="flat" cmpd="sng">
            <a:solidFill>
              <a:srgbClr val="FF0000"/>
            </a:solidFill>
            <a:prstDash val="solid"/>
            <a:miter/>
            <a:headEnd type="none" w="med" len="med"/>
            <a:tailEnd type="none" w="med" len="med"/>
          </a:ln>
        </p:spPr>
        <p:txBody>
          <a:bodyPr wrap="square" lIns="91428" tIns="45714" rIns="91428" bIns="45714" anchor="t">
            <a:spAutoFit/>
          </a:bodyPr>
          <a:p>
            <a:pPr lvl="0" indent="0"/>
            <a:r>
              <a:rPr lang="zh-CN" altLang="en-US" sz="2400" b="1">
                <a:solidFill>
                  <a:srgbClr val="FF0000"/>
                </a:solidFill>
                <a:latin typeface="黑体" panose="02010609060101010101" pitchFamily="2" charset="-122"/>
                <a:ea typeface="黑体" panose="02010609060101010101" pitchFamily="2" charset="-122"/>
              </a:rPr>
              <a:t>考纲解读</a:t>
            </a:r>
            <a:endParaRPr lang="zh-CN" altLang="en-US" sz="2400" b="1">
              <a:solidFill>
                <a:srgbClr val="FF0000"/>
              </a:solidFill>
              <a:latin typeface="黑体" panose="02010609060101010101" pitchFamily="2" charset="-122"/>
              <a:ea typeface="黑体" panose="02010609060101010101" pitchFamily="2" charset="-122"/>
            </a:endParaRPr>
          </a:p>
          <a:p>
            <a:pPr lvl="0" indent="0"/>
            <a:r>
              <a:rPr lang="en-US" altLang="zh-CN" sz="2400" b="1">
                <a:latin typeface="黑体" panose="02010609060101010101" pitchFamily="2" charset="-122"/>
                <a:ea typeface="黑体" panose="02010609060101010101" pitchFamily="2" charset="-122"/>
              </a:rPr>
              <a:t>1</a:t>
            </a:r>
            <a:r>
              <a:rPr lang="zh-CN" altLang="en-US" sz="2400" b="1">
                <a:latin typeface="黑体" panose="02010609060101010101" pitchFamily="2" charset="-122"/>
                <a:ea typeface="黑体" panose="02010609060101010101" pitchFamily="2" charset="-122"/>
              </a:rPr>
              <a:t>、</a:t>
            </a:r>
            <a:r>
              <a:rPr lang="zh-CN" altLang="en-US" sz="2400" b="1">
                <a:solidFill>
                  <a:srgbClr val="0000FF"/>
                </a:solidFill>
                <a:latin typeface="黑体" panose="02010609060101010101" pitchFamily="2" charset="-122"/>
                <a:ea typeface="黑体" panose="02010609060101010101" pitchFamily="2" charset="-122"/>
              </a:rPr>
              <a:t>了解鸦片战争的背景</a:t>
            </a:r>
            <a:r>
              <a:rPr lang="zh-CN" altLang="en-US" sz="2400" b="1">
                <a:latin typeface="黑体" panose="02010609060101010101" pitchFamily="2" charset="-122"/>
                <a:ea typeface="黑体" panose="02010609060101010101" pitchFamily="2" charset="-122"/>
              </a:rPr>
              <a:t>；</a:t>
            </a:r>
            <a:endParaRPr lang="zh-CN" altLang="en-US" sz="2400" b="1">
              <a:latin typeface="黑体" panose="02010609060101010101" pitchFamily="2" charset="-122"/>
              <a:ea typeface="黑体" panose="02010609060101010101" pitchFamily="2" charset="-122"/>
            </a:endParaRPr>
          </a:p>
          <a:p>
            <a:pPr lvl="0" indent="0"/>
            <a:r>
              <a:rPr lang="en-US" altLang="zh-CN" sz="2400" b="1">
                <a:latin typeface="黑体" panose="02010609060101010101" pitchFamily="2" charset="-122"/>
                <a:ea typeface="黑体" panose="02010609060101010101" pitchFamily="2" charset="-122"/>
              </a:rPr>
              <a:t>2</a:t>
            </a:r>
            <a:r>
              <a:rPr lang="zh-CN" altLang="en-US" sz="2400" b="1">
                <a:latin typeface="黑体" panose="02010609060101010101" pitchFamily="2" charset="-122"/>
                <a:ea typeface="黑体" panose="02010609060101010101" pitchFamily="2" charset="-122"/>
              </a:rPr>
              <a:t>、知道</a:t>
            </a:r>
            <a:r>
              <a:rPr lang="en-US" altLang="zh-CN" sz="2400" b="1">
                <a:solidFill>
                  <a:srgbClr val="0000FF"/>
                </a:solidFill>
                <a:latin typeface="黑体" panose="02010609060101010101" pitchFamily="2" charset="-122"/>
                <a:ea typeface="黑体" panose="02010609060101010101" pitchFamily="2" charset="-122"/>
              </a:rPr>
              <a:t>1840</a:t>
            </a:r>
            <a:r>
              <a:rPr lang="zh-CN" altLang="en-US" sz="2400" b="1">
                <a:solidFill>
                  <a:srgbClr val="0000FF"/>
                </a:solidFill>
                <a:latin typeface="黑体" panose="02010609060101010101" pitchFamily="2" charset="-122"/>
                <a:ea typeface="黑体" panose="02010609060101010101" pitchFamily="2" charset="-122"/>
              </a:rPr>
              <a:t>年至</a:t>
            </a:r>
            <a:r>
              <a:rPr lang="en-US" altLang="zh-CN" sz="2400" b="1">
                <a:solidFill>
                  <a:srgbClr val="0000FF"/>
                </a:solidFill>
                <a:latin typeface="黑体" panose="02010609060101010101" pitchFamily="2" charset="-122"/>
                <a:ea typeface="黑体" panose="02010609060101010101" pitchFamily="2" charset="-122"/>
              </a:rPr>
              <a:t>1900</a:t>
            </a:r>
            <a:r>
              <a:rPr lang="zh-CN" altLang="en-US" sz="2400" b="1">
                <a:solidFill>
                  <a:srgbClr val="0000FF"/>
                </a:solidFill>
                <a:latin typeface="黑体" panose="02010609060101010101" pitchFamily="2" charset="-122"/>
                <a:ea typeface="黑体" panose="02010609060101010101" pitchFamily="2" charset="-122"/>
              </a:rPr>
              <a:t>年间西方列强的主要侵华战争</a:t>
            </a:r>
            <a:r>
              <a:rPr lang="zh-CN" altLang="en-US" sz="2400" b="1">
                <a:latin typeface="黑体" panose="02010609060101010101" pitchFamily="2" charset="-122"/>
                <a:ea typeface="黑体" panose="02010609060101010101" pitchFamily="2" charset="-122"/>
              </a:rPr>
              <a:t>：鸦片战争、第二次鸦片战争、甲午战争、八国联军侵华战争；</a:t>
            </a:r>
            <a:endParaRPr lang="zh-CN" altLang="en-US" sz="2400" b="1">
              <a:latin typeface="黑体" panose="02010609060101010101" pitchFamily="2" charset="-122"/>
              <a:ea typeface="黑体" panose="02010609060101010101" pitchFamily="2" charset="-122"/>
            </a:endParaRPr>
          </a:p>
          <a:p>
            <a:pPr lvl="0" indent="0"/>
            <a:r>
              <a:rPr lang="en-US" altLang="zh-CN" sz="2400" b="1">
                <a:latin typeface="黑体" panose="02010609060101010101" pitchFamily="2" charset="-122"/>
                <a:ea typeface="黑体" panose="02010609060101010101" pitchFamily="2" charset="-122"/>
              </a:rPr>
              <a:t>3</a:t>
            </a:r>
            <a:r>
              <a:rPr lang="zh-CN" altLang="en-US" sz="2400" b="1">
                <a:latin typeface="黑体" panose="02010609060101010101" pitchFamily="2" charset="-122"/>
                <a:ea typeface="黑体" panose="02010609060101010101" pitchFamily="2" charset="-122"/>
              </a:rPr>
              <a:t>、</a:t>
            </a:r>
            <a:r>
              <a:rPr lang="zh-CN" altLang="en-US" sz="2400" b="1">
                <a:solidFill>
                  <a:srgbClr val="0000FF"/>
                </a:solidFill>
                <a:latin typeface="黑体" panose="02010609060101010101" pitchFamily="2" charset="-122"/>
                <a:ea typeface="黑体" panose="02010609060101010101" pitchFamily="2" charset="-122"/>
              </a:rPr>
              <a:t>简述</a:t>
            </a:r>
            <a:r>
              <a:rPr lang="en-US" altLang="zh-CN" sz="2400" b="1">
                <a:solidFill>
                  <a:srgbClr val="0000FF"/>
                </a:solidFill>
                <a:latin typeface="黑体" panose="02010609060101010101" pitchFamily="2" charset="-122"/>
                <a:ea typeface="黑体" panose="02010609060101010101" pitchFamily="2" charset="-122"/>
              </a:rPr>
              <a:t>《</a:t>
            </a:r>
            <a:r>
              <a:rPr lang="zh-CN" altLang="en-US" sz="2400" b="1">
                <a:solidFill>
                  <a:srgbClr val="0000FF"/>
                </a:solidFill>
                <a:latin typeface="黑体" panose="02010609060101010101" pitchFamily="2" charset="-122"/>
                <a:ea typeface="黑体" panose="02010609060101010101" pitchFamily="2" charset="-122"/>
              </a:rPr>
              <a:t>南京条约</a:t>
            </a:r>
            <a:r>
              <a:rPr lang="en-US" altLang="zh-CN" sz="2400" b="1">
                <a:solidFill>
                  <a:srgbClr val="0000FF"/>
                </a:solidFill>
                <a:latin typeface="黑体" panose="02010609060101010101" pitchFamily="2" charset="-122"/>
                <a:ea typeface="黑体" panose="02010609060101010101" pitchFamily="2" charset="-122"/>
              </a:rPr>
              <a:t>》</a:t>
            </a:r>
            <a:r>
              <a:rPr lang="zh-CN" altLang="en-US" sz="2400" b="1">
                <a:solidFill>
                  <a:srgbClr val="0000FF"/>
                </a:solidFill>
                <a:latin typeface="黑体" panose="02010609060101010101" pitchFamily="2" charset="-122"/>
                <a:ea typeface="黑体" panose="02010609060101010101" pitchFamily="2" charset="-122"/>
              </a:rPr>
              <a:t>、</a:t>
            </a:r>
            <a:r>
              <a:rPr lang="en-US" altLang="zh-CN" sz="2400" b="1">
                <a:solidFill>
                  <a:srgbClr val="0000FF"/>
                </a:solidFill>
                <a:latin typeface="黑体" panose="02010609060101010101" pitchFamily="2" charset="-122"/>
                <a:ea typeface="黑体" panose="02010609060101010101" pitchFamily="2" charset="-122"/>
              </a:rPr>
              <a:t>《</a:t>
            </a:r>
            <a:r>
              <a:rPr lang="zh-CN" altLang="en-US" sz="2400" b="1">
                <a:solidFill>
                  <a:srgbClr val="0000FF"/>
                </a:solidFill>
                <a:latin typeface="黑体" panose="02010609060101010101" pitchFamily="2" charset="-122"/>
                <a:ea typeface="黑体" panose="02010609060101010101" pitchFamily="2" charset="-122"/>
              </a:rPr>
              <a:t>马关条约</a:t>
            </a:r>
            <a:r>
              <a:rPr lang="en-US" altLang="zh-CN" sz="2400" b="1">
                <a:solidFill>
                  <a:srgbClr val="0000FF"/>
                </a:solidFill>
                <a:latin typeface="黑体" panose="02010609060101010101" pitchFamily="2" charset="-122"/>
                <a:ea typeface="黑体" panose="02010609060101010101" pitchFamily="2" charset="-122"/>
              </a:rPr>
              <a:t>》</a:t>
            </a:r>
            <a:r>
              <a:rPr lang="zh-CN" altLang="en-US" sz="2400" b="1">
                <a:solidFill>
                  <a:srgbClr val="0000FF"/>
                </a:solidFill>
                <a:latin typeface="黑体" panose="02010609060101010101" pitchFamily="2" charset="-122"/>
                <a:ea typeface="黑体" panose="02010609060101010101" pitchFamily="2" charset="-122"/>
              </a:rPr>
              <a:t>、</a:t>
            </a:r>
            <a:r>
              <a:rPr lang="en-US" altLang="zh-CN" sz="2400" b="1">
                <a:solidFill>
                  <a:srgbClr val="0000FF"/>
                </a:solidFill>
                <a:latin typeface="黑体" panose="02010609060101010101" pitchFamily="2" charset="-122"/>
                <a:ea typeface="黑体" panose="02010609060101010101" pitchFamily="2" charset="-122"/>
              </a:rPr>
              <a:t>《</a:t>
            </a:r>
            <a:r>
              <a:rPr lang="zh-CN" altLang="en-US" sz="2400" b="1">
                <a:solidFill>
                  <a:srgbClr val="0000FF"/>
                </a:solidFill>
                <a:latin typeface="黑体" panose="02010609060101010101" pitchFamily="2" charset="-122"/>
                <a:ea typeface="黑体" panose="02010609060101010101" pitchFamily="2" charset="-122"/>
              </a:rPr>
              <a:t>辛丑条约</a:t>
            </a:r>
            <a:r>
              <a:rPr lang="en-US" altLang="zh-CN" sz="2400" b="1">
                <a:solidFill>
                  <a:srgbClr val="0000FF"/>
                </a:solidFill>
                <a:latin typeface="黑体" panose="02010609060101010101" pitchFamily="2" charset="-122"/>
                <a:ea typeface="黑体" panose="02010609060101010101" pitchFamily="2" charset="-122"/>
              </a:rPr>
              <a:t>》</a:t>
            </a:r>
            <a:r>
              <a:rPr lang="zh-CN" altLang="en-US" sz="2400" b="1">
                <a:solidFill>
                  <a:srgbClr val="0000FF"/>
                </a:solidFill>
                <a:latin typeface="黑体" panose="02010609060101010101" pitchFamily="2" charset="-122"/>
                <a:ea typeface="黑体" panose="02010609060101010101" pitchFamily="2" charset="-122"/>
              </a:rPr>
              <a:t>的主要内容及其危害</a:t>
            </a:r>
            <a:r>
              <a:rPr lang="zh-CN" altLang="en-US" sz="2400" b="1">
                <a:latin typeface="黑体" panose="02010609060101010101" pitchFamily="2" charset="-122"/>
                <a:ea typeface="黑体" panose="02010609060101010101" pitchFamily="2" charset="-122"/>
              </a:rPr>
              <a:t>。</a:t>
            </a:r>
            <a:r>
              <a:rPr lang="zh-CN" altLang="en-US" sz="2400" b="1">
                <a:solidFill>
                  <a:srgbClr val="FF0000"/>
                </a:solidFill>
                <a:latin typeface="黑体" panose="02010609060101010101" pitchFamily="2" charset="-122"/>
                <a:ea typeface="黑体" panose="02010609060101010101" pitchFamily="2" charset="-122"/>
              </a:rPr>
              <a:t>（注意从条约的内容去分析列强侵华的目的、特征及对中国的影响。）</a:t>
            </a:r>
            <a:endParaRPr lang="zh-CN" altLang="en-US" sz="2400" b="1">
              <a:solidFill>
                <a:srgbClr val="FF0000"/>
              </a:solidFill>
              <a:latin typeface="黑体" panose="02010609060101010101" pitchFamily="2" charset="-122"/>
              <a:ea typeface="黑体" panose="02010609060101010101" pitchFamily="2" charset="-122"/>
            </a:endParaRPr>
          </a:p>
          <a:p>
            <a:pPr lvl="0" indent="0"/>
            <a:r>
              <a:rPr lang="en-US" altLang="zh-CN" sz="2400" b="1">
                <a:latin typeface="黑体" panose="02010609060101010101" pitchFamily="2" charset="-122"/>
                <a:ea typeface="黑体" panose="02010609060101010101" pitchFamily="2" charset="-122"/>
              </a:rPr>
              <a:t>4</a:t>
            </a:r>
            <a:r>
              <a:rPr lang="zh-CN" altLang="en-US" sz="2400" b="1">
                <a:latin typeface="黑体" panose="02010609060101010101" pitchFamily="2" charset="-122"/>
                <a:ea typeface="黑体" panose="02010609060101010101" pitchFamily="2" charset="-122"/>
              </a:rPr>
              <a:t>、</a:t>
            </a:r>
            <a:r>
              <a:rPr lang="zh-CN" altLang="en-US" sz="2400" b="1">
                <a:solidFill>
                  <a:srgbClr val="0000FF"/>
                </a:solidFill>
                <a:latin typeface="黑体" panose="02010609060101010101" pitchFamily="2" charset="-122"/>
                <a:ea typeface="黑体" panose="02010609060101010101" pitchFamily="2" charset="-122"/>
              </a:rPr>
              <a:t>认识列强侵华战争对中国社会的影响：</a:t>
            </a:r>
            <a:r>
              <a:rPr lang="zh-CN" altLang="en-US" sz="2400" b="1">
                <a:latin typeface="黑体" panose="02010609060101010101" pitchFamily="2" charset="-122"/>
                <a:ea typeface="黑体" panose="02010609060101010101" pitchFamily="2" charset="-122"/>
              </a:rPr>
              <a:t>中国的国家主权遭到严重践踏，中国由独立主权国家沦为受列强支配的半殖民地国家，中国社会逐渐沦为半殖民地半封建社会。</a:t>
            </a:r>
            <a:endParaRPr lang="zh-CN" altLang="en-US" sz="2400" b="1">
              <a:latin typeface="黑体" panose="02010609060101010101" pitchFamily="2" charset="-122"/>
              <a:ea typeface="黑体" panose="02010609060101010101" pitchFamily="2" charset="-122"/>
            </a:endParaRPr>
          </a:p>
          <a:p>
            <a:pPr lvl="0" indent="0"/>
            <a:r>
              <a:rPr lang="en-US" altLang="zh-CN" sz="2400" b="1">
                <a:latin typeface="黑体" panose="02010609060101010101" pitchFamily="2" charset="-122"/>
                <a:ea typeface="黑体" panose="02010609060101010101" pitchFamily="2" charset="-122"/>
              </a:rPr>
              <a:t>5</a:t>
            </a:r>
            <a:r>
              <a:rPr lang="zh-CN" altLang="en-US" sz="2400" b="1">
                <a:latin typeface="黑体" panose="02010609060101010101" pitchFamily="2" charset="-122"/>
                <a:ea typeface="黑体" panose="02010609060101010101" pitchFamily="2" charset="-122"/>
              </a:rPr>
              <a:t>、了</a:t>
            </a:r>
            <a:r>
              <a:rPr lang="zh-CN" altLang="en-US" sz="2400" b="1">
                <a:solidFill>
                  <a:srgbClr val="0000FF"/>
                </a:solidFill>
                <a:latin typeface="黑体" panose="02010609060101010101" pitchFamily="2" charset="-122"/>
                <a:ea typeface="黑体" panose="02010609060101010101" pitchFamily="2" charset="-122"/>
              </a:rPr>
              <a:t>解</a:t>
            </a:r>
            <a:r>
              <a:rPr lang="en-US" altLang="zh-CN" sz="2400" b="1">
                <a:solidFill>
                  <a:srgbClr val="0000FF"/>
                </a:solidFill>
                <a:latin typeface="黑体" panose="02010609060101010101" pitchFamily="2" charset="-122"/>
                <a:ea typeface="黑体" panose="02010609060101010101" pitchFamily="2" charset="-122"/>
              </a:rPr>
              <a:t>19</a:t>
            </a:r>
            <a:r>
              <a:rPr lang="zh-CN" altLang="en-US" sz="2400" b="1">
                <a:solidFill>
                  <a:srgbClr val="0000FF"/>
                </a:solidFill>
                <a:latin typeface="黑体" panose="02010609060101010101" pitchFamily="2" charset="-122"/>
                <a:ea typeface="黑体" panose="02010609060101010101" pitchFamily="2" charset="-122"/>
              </a:rPr>
              <a:t>世纪末列强瓜分中国的狂潮，</a:t>
            </a:r>
            <a:endParaRPr lang="zh-CN" altLang="en-US" sz="2400" b="1">
              <a:solidFill>
                <a:srgbClr val="0000FF"/>
              </a:solidFill>
              <a:latin typeface="黑体" panose="02010609060101010101" pitchFamily="2" charset="-122"/>
              <a:ea typeface="黑体" panose="02010609060101010101" pitchFamily="2" charset="-122"/>
            </a:endParaRPr>
          </a:p>
          <a:p>
            <a:pPr lvl="0" indent="0"/>
            <a:r>
              <a:rPr lang="en-US" altLang="zh-CN" sz="2400" b="1">
                <a:solidFill>
                  <a:srgbClr val="0000FF"/>
                </a:solidFill>
                <a:latin typeface="黑体" panose="02010609060101010101" pitchFamily="2" charset="-122"/>
                <a:ea typeface="黑体" panose="02010609060101010101" pitchFamily="2" charset="-122"/>
              </a:rPr>
              <a:t>6</a:t>
            </a:r>
            <a:r>
              <a:rPr lang="zh-CN" altLang="en-US" sz="2400" b="1">
                <a:solidFill>
                  <a:srgbClr val="0000FF"/>
                </a:solidFill>
                <a:latin typeface="黑体" panose="02010609060101010101" pitchFamily="2" charset="-122"/>
                <a:ea typeface="黑体" panose="02010609060101010101" pitchFamily="2" charset="-122"/>
              </a:rPr>
              <a:t>、认识美国“门户开放”政策的实质及其影响。</a:t>
            </a:r>
            <a:endParaRPr lang="zh-CN" altLang="en-US" sz="2400" b="1">
              <a:solidFill>
                <a:srgbClr val="0000FF"/>
              </a:solidFill>
              <a:latin typeface="黑体" panose="02010609060101010101" pitchFamily="2" charset="-122"/>
              <a:ea typeface="黑体" panose="02010609060101010101" pitchFamily="2" charset="-122"/>
            </a:endParaRPr>
          </a:p>
        </p:txBody>
      </p:sp>
      <p:sp>
        <p:nvSpPr>
          <p:cNvPr id="34820" name="文本框 9220"/>
          <p:cNvSpPr txBox="1"/>
          <p:nvPr/>
        </p:nvSpPr>
        <p:spPr>
          <a:xfrm>
            <a:off x="204788" y="1108075"/>
            <a:ext cx="8897937" cy="517525"/>
          </a:xfrm>
          <a:prstGeom prst="rect">
            <a:avLst/>
          </a:prstGeom>
          <a:solidFill>
            <a:srgbClr val="FFFF00"/>
          </a:solidFill>
          <a:ln w="9525">
            <a:noFill/>
          </a:ln>
        </p:spPr>
        <p:txBody>
          <a:bodyPr wrap="square" lIns="91428" tIns="45714" rIns="91428" bIns="45714" anchor="t">
            <a:spAutoFit/>
          </a:bodyPr>
          <a:p>
            <a:pPr lvl="0" indent="0">
              <a:spcBef>
                <a:spcPct val="50000"/>
              </a:spcBef>
            </a:pPr>
            <a:r>
              <a:rPr lang="zh-CN" altLang="en-US" sz="2800" b="1">
                <a:latin typeface="黑体" panose="02010609060101010101" pitchFamily="2" charset="-122"/>
                <a:ea typeface="黑体" panose="02010609060101010101" pitchFamily="2" charset="-122"/>
              </a:rPr>
              <a:t>考纲：1840至1900年间列强侵略与中国人民的反抗斗争 </a:t>
            </a:r>
            <a:endParaRPr lang="zh-CN" altLang="en-US" sz="2800" b="1">
              <a:latin typeface="黑体" panose="02010609060101010101" pitchFamily="2" charset="-122"/>
              <a:ea typeface="黑体" panose="02010609060101010101" pitchFamily="2" charset="-122"/>
            </a:endParaRPr>
          </a:p>
        </p:txBody>
      </p:sp>
    </p:spTree>
  </p:cSld>
  <p:clrMapOvr>
    <a:masterClrMapping/>
  </p:clrMapOvr>
  <p:transition spd="med">
    <p:checker dir="vert"/>
    <p:sndAc>
      <p:stSnd>
        <p:snd r:embed="rId1" name="CAMERA.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99" name="文本框 16398"/>
          <p:cNvSpPr txBox="1"/>
          <p:nvPr/>
        </p:nvSpPr>
        <p:spPr>
          <a:xfrm>
            <a:off x="366713" y="1862138"/>
            <a:ext cx="8672512" cy="579437"/>
          </a:xfrm>
          <a:prstGeom prst="rect">
            <a:avLst/>
          </a:prstGeom>
          <a:solidFill>
            <a:srgbClr val="E7F715"/>
          </a:solidFill>
          <a:ln w="9525">
            <a:noFill/>
          </a:ln>
        </p:spPr>
        <p:txBody>
          <a:bodyPr wrap="none" anchor="t">
            <a:spAutoFit/>
          </a:bodyPr>
          <a:p>
            <a:pPr lvl="0" indent="0"/>
            <a:r>
              <a:rPr lang="zh-CN" altLang="en-US" sz="3200" b="1" dirty="0">
                <a:latin typeface="Arial" panose="020B0604020202020204" pitchFamily="34" charset="0"/>
                <a:ea typeface="楷体_GB2312" pitchFamily="1" charset="-122"/>
              </a:rPr>
              <a:t>探究一：看教材</a:t>
            </a:r>
            <a:r>
              <a:rPr lang="en-US" altLang="zh-CN" sz="3200" b="1" dirty="0">
                <a:latin typeface="Arial" panose="020B0604020202020204" pitchFamily="34" charset="0"/>
                <a:ea typeface="楷体_GB2312" pitchFamily="1" charset="-122"/>
              </a:rPr>
              <a:t>P24—26</a:t>
            </a:r>
            <a:r>
              <a:rPr lang="zh-CN" altLang="en-US" sz="3200" b="1" dirty="0">
                <a:latin typeface="Arial" panose="020B0604020202020204" pitchFamily="34" charset="0"/>
                <a:ea typeface="楷体_GB2312" pitchFamily="1" charset="-122"/>
              </a:rPr>
              <a:t>，列举列强侵华的史实</a:t>
            </a:r>
            <a:endParaRPr lang="zh-CN" altLang="en-US" sz="3200" b="1" dirty="0">
              <a:latin typeface="Arial" panose="020B0604020202020204" pitchFamily="34" charset="0"/>
              <a:ea typeface="楷体_GB2312" pitchFamily="1" charset="-122"/>
            </a:endParaRPr>
          </a:p>
        </p:txBody>
      </p:sp>
      <p:sp>
        <p:nvSpPr>
          <p:cNvPr id="16400" name="文本框 16399"/>
          <p:cNvSpPr txBox="1"/>
          <p:nvPr/>
        </p:nvSpPr>
        <p:spPr>
          <a:xfrm>
            <a:off x="1187450" y="2924175"/>
            <a:ext cx="6048375" cy="2767013"/>
          </a:xfrm>
          <a:prstGeom prst="rect">
            <a:avLst/>
          </a:prstGeom>
          <a:noFill/>
          <a:ln w="9525">
            <a:noFill/>
          </a:ln>
        </p:spPr>
        <p:txBody>
          <a:bodyPr anchor="t">
            <a:spAutoFit/>
          </a:bodyPr>
          <a:p>
            <a:pPr lvl="0" indent="0">
              <a:lnSpc>
                <a:spcPct val="85000"/>
              </a:lnSpc>
              <a:spcBef>
                <a:spcPct val="50000"/>
              </a:spcBef>
            </a:pPr>
            <a:r>
              <a:rPr lang="zh-CN" altLang="en-US" sz="2800" b="1" dirty="0">
                <a:solidFill>
                  <a:srgbClr val="FF0000"/>
                </a:solidFill>
                <a:latin typeface="Arial" panose="020B0604020202020204" pitchFamily="34" charset="0"/>
                <a:ea typeface="宋体" panose="02010600030101010101" pitchFamily="2" charset="-122"/>
                <a:hlinkClick r:id="rId1" action="ppaction://hlinksldjump"/>
              </a:rPr>
              <a:t>鸦片战争（</a:t>
            </a:r>
            <a:r>
              <a:rPr lang="en-US" altLang="zh-CN" sz="2800" b="1" dirty="0">
                <a:solidFill>
                  <a:srgbClr val="FF0000"/>
                </a:solidFill>
                <a:latin typeface="Arial" panose="020B0604020202020204" pitchFamily="34" charset="0"/>
                <a:ea typeface="宋体" panose="02010600030101010101" pitchFamily="2" charset="-122"/>
                <a:hlinkClick r:id="rId1" action="ppaction://hlinksldjump"/>
              </a:rPr>
              <a:t>1840-1842</a:t>
            </a:r>
            <a:r>
              <a:rPr lang="zh-CN" altLang="en-US" sz="2800" b="1" dirty="0">
                <a:solidFill>
                  <a:srgbClr val="FF0000"/>
                </a:solidFill>
                <a:latin typeface="Arial" panose="020B0604020202020204" pitchFamily="34" charset="0"/>
                <a:ea typeface="宋体" panose="02010600030101010101" pitchFamily="2" charset="-122"/>
                <a:hlinkClick r:id="rId1" action="ppaction://hlinksldjump"/>
              </a:rPr>
              <a:t>）</a:t>
            </a:r>
            <a:endParaRPr lang="zh-CN" altLang="en-US" sz="2800" b="1" dirty="0">
              <a:solidFill>
                <a:srgbClr val="FF0000"/>
              </a:solidFill>
              <a:latin typeface="Arial" panose="020B0604020202020204" pitchFamily="34" charset="0"/>
              <a:ea typeface="宋体" panose="02010600030101010101" pitchFamily="2" charset="-122"/>
            </a:endParaRPr>
          </a:p>
          <a:p>
            <a:pPr lvl="0" indent="0">
              <a:lnSpc>
                <a:spcPct val="85000"/>
              </a:lnSpc>
              <a:spcBef>
                <a:spcPct val="50000"/>
              </a:spcBef>
            </a:pPr>
            <a:r>
              <a:rPr lang="zh-CN" altLang="en-US" sz="2800" b="1" dirty="0">
                <a:solidFill>
                  <a:srgbClr val="FF0000"/>
                </a:solidFill>
                <a:latin typeface="Arial" panose="020B0604020202020204" pitchFamily="34" charset="0"/>
                <a:ea typeface="宋体" panose="02010600030101010101" pitchFamily="2" charset="-122"/>
                <a:hlinkClick r:id="rId2" action="ppaction://hlinksldjump"/>
              </a:rPr>
              <a:t>第二次鸦片战争（</a:t>
            </a:r>
            <a:r>
              <a:rPr lang="en-US" altLang="zh-CN" sz="2800" b="1" dirty="0">
                <a:solidFill>
                  <a:srgbClr val="FF0000"/>
                </a:solidFill>
                <a:latin typeface="Arial" panose="020B0604020202020204" pitchFamily="34" charset="0"/>
                <a:ea typeface="宋体" panose="02010600030101010101" pitchFamily="2" charset="-122"/>
                <a:hlinkClick r:id="rId2" action="ppaction://hlinksldjump"/>
              </a:rPr>
              <a:t>1856-1860</a:t>
            </a:r>
            <a:r>
              <a:rPr lang="zh-CN" altLang="en-US" sz="2800" b="1" dirty="0">
                <a:solidFill>
                  <a:srgbClr val="FF0000"/>
                </a:solidFill>
                <a:latin typeface="Arial" panose="020B0604020202020204" pitchFamily="34" charset="0"/>
                <a:ea typeface="宋体" panose="02010600030101010101" pitchFamily="2" charset="-122"/>
                <a:hlinkClick r:id="rId2" action="ppaction://hlinksldjump"/>
              </a:rPr>
              <a:t>）</a:t>
            </a:r>
            <a:endParaRPr lang="zh-CN" altLang="en-US" sz="2800" b="1" dirty="0">
              <a:solidFill>
                <a:srgbClr val="FF0000"/>
              </a:solidFill>
              <a:latin typeface="Arial" panose="020B0604020202020204" pitchFamily="34" charset="0"/>
              <a:ea typeface="宋体" panose="02010600030101010101" pitchFamily="2" charset="-122"/>
            </a:endParaRPr>
          </a:p>
          <a:p>
            <a:pPr lvl="0" indent="0">
              <a:lnSpc>
                <a:spcPct val="85000"/>
              </a:lnSpc>
              <a:spcBef>
                <a:spcPct val="50000"/>
              </a:spcBef>
            </a:pPr>
            <a:r>
              <a:rPr lang="zh-CN" altLang="en-US" sz="2800" b="1" dirty="0">
                <a:solidFill>
                  <a:srgbClr val="FF0000"/>
                </a:solidFill>
                <a:latin typeface="Arial" panose="020B0604020202020204" pitchFamily="34" charset="0"/>
                <a:ea typeface="宋体" panose="02010600030101010101" pitchFamily="2" charset="-122"/>
              </a:rPr>
              <a:t>中法战争（</a:t>
            </a:r>
            <a:r>
              <a:rPr lang="en-US" altLang="zh-CN" sz="2800" b="1" dirty="0">
                <a:solidFill>
                  <a:srgbClr val="FF0000"/>
                </a:solidFill>
                <a:latin typeface="Arial" panose="020B0604020202020204" pitchFamily="34" charset="0"/>
                <a:ea typeface="宋体" panose="02010600030101010101" pitchFamily="2" charset="-122"/>
              </a:rPr>
              <a:t>1883-1885</a:t>
            </a:r>
            <a:r>
              <a:rPr lang="zh-CN" altLang="en-US" sz="2800" b="1" dirty="0">
                <a:solidFill>
                  <a:srgbClr val="FF0000"/>
                </a:solidFill>
                <a:latin typeface="Arial" panose="020B0604020202020204" pitchFamily="34" charset="0"/>
                <a:ea typeface="宋体" panose="02010600030101010101" pitchFamily="2" charset="-122"/>
              </a:rPr>
              <a:t>）</a:t>
            </a:r>
            <a:endParaRPr lang="zh-CN" altLang="en-US" sz="2800" b="1" dirty="0">
              <a:solidFill>
                <a:srgbClr val="FF0000"/>
              </a:solidFill>
              <a:latin typeface="Arial" panose="020B0604020202020204" pitchFamily="34" charset="0"/>
              <a:ea typeface="宋体" panose="02010600030101010101" pitchFamily="2" charset="-122"/>
            </a:endParaRPr>
          </a:p>
          <a:p>
            <a:pPr lvl="0" indent="0">
              <a:lnSpc>
                <a:spcPct val="85000"/>
              </a:lnSpc>
              <a:spcBef>
                <a:spcPct val="50000"/>
              </a:spcBef>
            </a:pPr>
            <a:r>
              <a:rPr lang="zh-CN" altLang="en-US" sz="2800" b="1" dirty="0">
                <a:solidFill>
                  <a:srgbClr val="FF0000"/>
                </a:solidFill>
                <a:latin typeface="Arial" panose="020B0604020202020204" pitchFamily="34" charset="0"/>
                <a:ea typeface="宋体" panose="02010600030101010101" pitchFamily="2" charset="-122"/>
                <a:hlinkClick r:id="rId3" action="ppaction://hlinksldjump"/>
              </a:rPr>
              <a:t>甲午中日战争（</a:t>
            </a:r>
            <a:r>
              <a:rPr lang="en-US" altLang="zh-CN" sz="2800" b="1" dirty="0">
                <a:solidFill>
                  <a:srgbClr val="FF0000"/>
                </a:solidFill>
                <a:latin typeface="Arial" panose="020B0604020202020204" pitchFamily="34" charset="0"/>
                <a:ea typeface="宋体" panose="02010600030101010101" pitchFamily="2" charset="-122"/>
                <a:hlinkClick r:id="rId3" action="ppaction://hlinksldjump"/>
              </a:rPr>
              <a:t>1894-1895</a:t>
            </a:r>
            <a:r>
              <a:rPr lang="zh-CN" altLang="en-US" sz="2800" b="1" dirty="0">
                <a:solidFill>
                  <a:srgbClr val="FF0000"/>
                </a:solidFill>
                <a:latin typeface="Arial" panose="020B0604020202020204" pitchFamily="34" charset="0"/>
                <a:ea typeface="宋体" panose="02010600030101010101" pitchFamily="2" charset="-122"/>
                <a:hlinkClick r:id="rId4" action="ppaction://hlinksldjump"/>
              </a:rPr>
              <a:t>）</a:t>
            </a:r>
            <a:endParaRPr lang="zh-CN" altLang="en-US" sz="2800" b="1" dirty="0">
              <a:solidFill>
                <a:srgbClr val="FF0000"/>
              </a:solidFill>
              <a:latin typeface="Arial" panose="020B0604020202020204" pitchFamily="34" charset="0"/>
              <a:ea typeface="宋体" panose="02010600030101010101" pitchFamily="2" charset="-122"/>
            </a:endParaRPr>
          </a:p>
          <a:p>
            <a:pPr lvl="0" indent="0">
              <a:lnSpc>
                <a:spcPct val="85000"/>
              </a:lnSpc>
              <a:spcBef>
                <a:spcPct val="50000"/>
              </a:spcBef>
            </a:pPr>
            <a:r>
              <a:rPr lang="zh-CN" altLang="en-US" sz="2800" b="1" dirty="0">
                <a:solidFill>
                  <a:srgbClr val="FF0000"/>
                </a:solidFill>
                <a:latin typeface="Arial" panose="020B0604020202020204" pitchFamily="34" charset="0"/>
                <a:ea typeface="宋体" panose="02010600030101010101" pitchFamily="2" charset="-122"/>
                <a:hlinkClick r:id="" action="ppaction://noaction"/>
              </a:rPr>
              <a:t>八国联军侵华战争（</a:t>
            </a:r>
            <a:r>
              <a:rPr lang="en-US" altLang="zh-CN" sz="2800" b="1" dirty="0">
                <a:solidFill>
                  <a:srgbClr val="FF0000"/>
                </a:solidFill>
                <a:latin typeface="Arial" panose="020B0604020202020204" pitchFamily="34" charset="0"/>
                <a:ea typeface="宋体" panose="02010600030101010101" pitchFamily="2" charset="-122"/>
                <a:hlinkClick r:id="" action="ppaction://noaction"/>
              </a:rPr>
              <a:t>1900-1901</a:t>
            </a:r>
            <a:r>
              <a:rPr lang="zh-CN" altLang="en-US" sz="2800" b="1" dirty="0">
                <a:solidFill>
                  <a:srgbClr val="FF0000"/>
                </a:solidFill>
                <a:latin typeface="Arial" panose="020B0604020202020204" pitchFamily="34" charset="0"/>
                <a:ea typeface="宋体" panose="02010600030101010101" pitchFamily="2" charset="-122"/>
                <a:hlinkClick r:id="" action="ppaction://noaction"/>
              </a:rPr>
              <a:t>）</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35843" name="矩形 16400"/>
          <p:cNvSpPr/>
          <p:nvPr/>
        </p:nvSpPr>
        <p:spPr>
          <a:xfrm>
            <a:off x="2206625" y="660400"/>
            <a:ext cx="3816350" cy="719138"/>
          </a:xfrm>
          <a:prstGeom prst="rect">
            <a:avLst/>
          </a:prstGeom>
        </p:spPr>
        <p:txBody>
          <a:bodyPr wrap="none" fromWordArt="1">
            <a:prstTxWarp prst="textPlain">
              <a:avLst>
                <a:gd name="adj" fmla="val 50000"/>
              </a:avLst>
            </a:prstTxWarp>
            <a:normAutofit/>
          </a:bodyPr>
          <a:p>
            <a:pPr algn="ctr"/>
            <a:r>
              <a:rPr lang="zh-CN" altLang="en-US" sz="4000" b="1">
                <a:ln w="12700" cap="flat" cmpd="sng">
                  <a:solidFill>
                    <a:srgbClr val="EAEAEA"/>
                  </a:solidFill>
                  <a:prstDash val="solid"/>
                  <a:roun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华文新魏" charset="0"/>
                <a:ea typeface="华文新魏" charset="0"/>
              </a:rPr>
              <a:t>（屈辱史）</a:t>
            </a:r>
            <a:endParaRPr lang="zh-CN" altLang="en-US" sz="4000" b="1">
              <a:ln w="12700" cap="flat" cmpd="sng">
                <a:solidFill>
                  <a:srgbClr val="EAEAEA"/>
                </a:solidFill>
                <a:prstDash val="solid"/>
                <a:roun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华文新魏" charset="0"/>
              <a:ea typeface="华文新魏" charset="0"/>
            </a:endParaRPr>
          </a:p>
        </p:txBody>
      </p:sp>
      <p:sp>
        <p:nvSpPr>
          <p:cNvPr id="16402" name="文本框 16401"/>
          <p:cNvSpPr txBox="1"/>
          <p:nvPr/>
        </p:nvSpPr>
        <p:spPr>
          <a:xfrm>
            <a:off x="1116013" y="5734050"/>
            <a:ext cx="6940550" cy="519113"/>
          </a:xfrm>
          <a:prstGeom prst="rect">
            <a:avLst/>
          </a:prstGeom>
          <a:noFill/>
          <a:ln w="9525">
            <a:noFill/>
          </a:ln>
        </p:spPr>
        <p:txBody>
          <a:bodyPr wrap="none" anchor="t">
            <a:spAutoFit/>
          </a:bodyPr>
          <a:p>
            <a:pPr lvl="0" indent="0"/>
            <a:r>
              <a:rPr lang="zh-CN" altLang="en-US" sz="2800" b="1" dirty="0">
                <a:solidFill>
                  <a:srgbClr val="FF0000"/>
                </a:solidFill>
                <a:latin typeface="Arial" panose="020B0604020202020204" pitchFamily="34" charset="0"/>
                <a:ea typeface="宋体" panose="02010600030101010101" pitchFamily="2" charset="-122"/>
              </a:rPr>
              <a:t>帝国主义掀起瓜分中国的狂潮（甲午战后）</a:t>
            </a:r>
            <a:endParaRPr lang="zh-CN" altLang="en-US" sz="2800" b="1" dirty="0">
              <a:solidFill>
                <a:srgbClr val="FF0000"/>
              </a:solidFill>
              <a:latin typeface="Arial" panose="020B0604020202020204" pitchFamily="34" charset="0"/>
              <a:ea typeface="宋体" panose="02010600030101010101" pitchFamily="2" charset="-122"/>
            </a:endParaRPr>
          </a:p>
        </p:txBody>
      </p:sp>
      <p:pic>
        <p:nvPicPr>
          <p:cNvPr id="35845" name="图片 16404" descr="gif154.gif">
            <a:hlinkClick r:id="" action="ppaction://noaction"/>
          </p:cNvPr>
          <p:cNvPicPr>
            <a:picLocks noChangeAspect="1"/>
          </p:cNvPicPr>
          <p:nvPr/>
        </p:nvPicPr>
        <p:blipFill>
          <a:blip r:embed="rId5"/>
          <a:stretch>
            <a:fillRect/>
          </a:stretch>
        </p:blipFill>
        <p:spPr>
          <a:xfrm rot="10800000">
            <a:off x="7993063" y="6237288"/>
            <a:ext cx="1150937" cy="4032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9"/>
                                        </p:tgtEl>
                                        <p:attrNameLst>
                                          <p:attrName>style.visibility</p:attrName>
                                        </p:attrNameLst>
                                      </p:cBhvr>
                                      <p:to>
                                        <p:strVal val="visible"/>
                                      </p:to>
                                    </p:set>
                                    <p:anim calcmode="lin" valueType="num">
                                      <p:cBhvr>
                                        <p:cTn id="7" dur="500" fill="hold"/>
                                        <p:tgtEl>
                                          <p:spTgt spid="16399"/>
                                        </p:tgtEl>
                                        <p:attrNameLst>
                                          <p:attrName>ppt_x</p:attrName>
                                        </p:attrNameLst>
                                      </p:cBhvr>
                                      <p:tavLst>
                                        <p:tav tm="0">
                                          <p:val>
                                            <p:strVal val="#ppt_x"/>
                                          </p:val>
                                        </p:tav>
                                        <p:tav tm="100000">
                                          <p:val>
                                            <p:strVal val="#ppt_x"/>
                                          </p:val>
                                        </p:tav>
                                      </p:tavLst>
                                    </p:anim>
                                    <p:anim calcmode="lin" valueType="num">
                                      <p:cBhvr>
                                        <p:cTn id="8" dur="500" fill="hold"/>
                                        <p:tgtEl>
                                          <p:spTgt spid="163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6400">
                                            <p:txEl>
                                              <p:charRg st="0" end="16"/>
                                            </p:txEl>
                                          </p:spTgt>
                                        </p:tgtEl>
                                        <p:attrNameLst>
                                          <p:attrName>style.visibility</p:attrName>
                                        </p:attrNameLst>
                                      </p:cBhvr>
                                      <p:to>
                                        <p:strVal val="visible"/>
                                      </p:to>
                                    </p:set>
                                    <p:anim calcmode="discrete" valueType="clr">
                                      <p:cBhvr override="childStyle">
                                        <p:cTn id="13" dur="80"/>
                                        <p:tgtEl>
                                          <p:spTgt spid="16400">
                                            <p:txEl>
                                              <p:charRg st="0" end="1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6400">
                                            <p:txEl>
                                              <p:charRg st="0" end="16"/>
                                            </p:txEl>
                                          </p:spTgt>
                                        </p:tgtEl>
                                        <p:attrNameLst>
                                          <p:attrName>fillcolor</p:attrName>
                                        </p:attrNameLst>
                                      </p:cBhvr>
                                      <p:tavLst>
                                        <p:tav tm="0">
                                          <p:val>
                                            <p:clrVal>
                                              <a:schemeClr val="accent2"/>
                                            </p:clrVal>
                                          </p:val>
                                        </p:tav>
                                        <p:tav tm="50000">
                                          <p:val>
                                            <p:clrVal>
                                              <a:schemeClr val="hlink"/>
                                            </p:clrVal>
                                          </p:val>
                                        </p:tav>
                                      </p:tavLst>
                                    </p:anim>
                                    <p:set>
                                      <p:cBhvr>
                                        <p:cTn id="15" dur="80"/>
                                        <p:tgtEl>
                                          <p:spTgt spid="16400">
                                            <p:txEl>
                                              <p:charRg st="0" end="16"/>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6400">
                                            <p:txEl>
                                              <p:charRg st="16" end="35"/>
                                            </p:txEl>
                                          </p:spTgt>
                                        </p:tgtEl>
                                        <p:attrNameLst>
                                          <p:attrName>style.visibility</p:attrName>
                                        </p:attrNameLst>
                                      </p:cBhvr>
                                      <p:to>
                                        <p:strVal val="visible"/>
                                      </p:to>
                                    </p:set>
                                    <p:anim calcmode="discrete" valueType="clr">
                                      <p:cBhvr override="childStyle">
                                        <p:cTn id="20" dur="80"/>
                                        <p:tgtEl>
                                          <p:spTgt spid="16400">
                                            <p:txEl>
                                              <p:charRg st="16" end="3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6400">
                                            <p:txEl>
                                              <p:charRg st="16" end="35"/>
                                            </p:txEl>
                                          </p:spTgt>
                                        </p:tgtEl>
                                        <p:attrNameLst>
                                          <p:attrName>fillcolor</p:attrName>
                                        </p:attrNameLst>
                                      </p:cBhvr>
                                      <p:tavLst>
                                        <p:tav tm="0">
                                          <p:val>
                                            <p:clrVal>
                                              <a:schemeClr val="accent2"/>
                                            </p:clrVal>
                                          </p:val>
                                        </p:tav>
                                        <p:tav tm="50000">
                                          <p:val>
                                            <p:clrVal>
                                              <a:schemeClr val="hlink"/>
                                            </p:clrVal>
                                          </p:val>
                                        </p:tav>
                                      </p:tavLst>
                                    </p:anim>
                                    <p:set>
                                      <p:cBhvr>
                                        <p:cTn id="22" dur="80"/>
                                        <p:tgtEl>
                                          <p:spTgt spid="16400">
                                            <p:txEl>
                                              <p:charRg st="16" end="35"/>
                                            </p:txEl>
                                          </p:spTgt>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16400">
                                            <p:txEl>
                                              <p:charRg st="35" end="51"/>
                                            </p:txEl>
                                          </p:spTgt>
                                        </p:tgtEl>
                                        <p:attrNameLst>
                                          <p:attrName>style.visibility</p:attrName>
                                        </p:attrNameLst>
                                      </p:cBhvr>
                                      <p:to>
                                        <p:strVal val="visible"/>
                                      </p:to>
                                    </p:set>
                                    <p:anim calcmode="discrete" valueType="clr">
                                      <p:cBhvr override="childStyle">
                                        <p:cTn id="27" dur="80"/>
                                        <p:tgtEl>
                                          <p:spTgt spid="16400">
                                            <p:txEl>
                                              <p:charRg st="35" end="5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6400">
                                            <p:txEl>
                                              <p:charRg st="35" end="51"/>
                                            </p:txEl>
                                          </p:spTgt>
                                        </p:tgtEl>
                                        <p:attrNameLst>
                                          <p:attrName>fillcolor</p:attrName>
                                        </p:attrNameLst>
                                      </p:cBhvr>
                                      <p:tavLst>
                                        <p:tav tm="0">
                                          <p:val>
                                            <p:clrVal>
                                              <a:schemeClr val="accent2"/>
                                            </p:clrVal>
                                          </p:val>
                                        </p:tav>
                                        <p:tav tm="50000">
                                          <p:val>
                                            <p:clrVal>
                                              <a:schemeClr val="hlink"/>
                                            </p:clrVal>
                                          </p:val>
                                        </p:tav>
                                      </p:tavLst>
                                    </p:anim>
                                    <p:set>
                                      <p:cBhvr>
                                        <p:cTn id="29" dur="80"/>
                                        <p:tgtEl>
                                          <p:spTgt spid="16400">
                                            <p:txEl>
                                              <p:charRg st="35" end="51"/>
                                            </p:txEl>
                                          </p:spTgt>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6400">
                                            <p:txEl>
                                              <p:charRg st="51" end="69"/>
                                            </p:txEl>
                                          </p:spTgt>
                                        </p:tgtEl>
                                        <p:attrNameLst>
                                          <p:attrName>style.visibility</p:attrName>
                                        </p:attrNameLst>
                                      </p:cBhvr>
                                      <p:to>
                                        <p:strVal val="visible"/>
                                      </p:to>
                                    </p:set>
                                    <p:anim calcmode="discrete" valueType="clr">
                                      <p:cBhvr override="childStyle">
                                        <p:cTn id="34" dur="80"/>
                                        <p:tgtEl>
                                          <p:spTgt spid="16400">
                                            <p:txEl>
                                              <p:charRg st="51" end="6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6400">
                                            <p:txEl>
                                              <p:charRg st="51" end="69"/>
                                            </p:txEl>
                                          </p:spTgt>
                                        </p:tgtEl>
                                        <p:attrNameLst>
                                          <p:attrName>fillcolor</p:attrName>
                                        </p:attrNameLst>
                                      </p:cBhvr>
                                      <p:tavLst>
                                        <p:tav tm="0">
                                          <p:val>
                                            <p:clrVal>
                                              <a:schemeClr val="accent2"/>
                                            </p:clrVal>
                                          </p:val>
                                        </p:tav>
                                        <p:tav tm="50000">
                                          <p:val>
                                            <p:clrVal>
                                              <a:schemeClr val="hlink"/>
                                            </p:clrVal>
                                          </p:val>
                                        </p:tav>
                                      </p:tavLst>
                                    </p:anim>
                                    <p:set>
                                      <p:cBhvr>
                                        <p:cTn id="36" dur="80"/>
                                        <p:tgtEl>
                                          <p:spTgt spid="16400">
                                            <p:txEl>
                                              <p:charRg st="51" end="69"/>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16400">
                                            <p:txEl>
                                              <p:charRg st="69" end="89"/>
                                            </p:txEl>
                                          </p:spTgt>
                                        </p:tgtEl>
                                        <p:attrNameLst>
                                          <p:attrName>style.visibility</p:attrName>
                                        </p:attrNameLst>
                                      </p:cBhvr>
                                      <p:to>
                                        <p:strVal val="visible"/>
                                      </p:to>
                                    </p:set>
                                    <p:anim calcmode="discrete" valueType="clr">
                                      <p:cBhvr override="childStyle">
                                        <p:cTn id="41" dur="80"/>
                                        <p:tgtEl>
                                          <p:spTgt spid="16400">
                                            <p:txEl>
                                              <p:charRg st="69" end="8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6400">
                                            <p:txEl>
                                              <p:charRg st="69" end="89"/>
                                            </p:txEl>
                                          </p:spTgt>
                                        </p:tgtEl>
                                        <p:attrNameLst>
                                          <p:attrName>fillcolor</p:attrName>
                                        </p:attrNameLst>
                                      </p:cBhvr>
                                      <p:tavLst>
                                        <p:tav tm="0">
                                          <p:val>
                                            <p:clrVal>
                                              <a:schemeClr val="accent2"/>
                                            </p:clrVal>
                                          </p:val>
                                        </p:tav>
                                        <p:tav tm="50000">
                                          <p:val>
                                            <p:clrVal>
                                              <a:schemeClr val="hlink"/>
                                            </p:clrVal>
                                          </p:val>
                                        </p:tav>
                                      </p:tavLst>
                                    </p:anim>
                                    <p:set>
                                      <p:cBhvr>
                                        <p:cTn id="43" dur="80"/>
                                        <p:tgtEl>
                                          <p:spTgt spid="16400">
                                            <p:txEl>
                                              <p:charRg st="69" end="89"/>
                                            </p:txEl>
                                          </p:spTgt>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6402">
                                            <p:txEl>
                                              <p:charRg st="0" end="20"/>
                                            </p:txEl>
                                          </p:spTgt>
                                        </p:tgtEl>
                                        <p:attrNameLst>
                                          <p:attrName>style.visibility</p:attrName>
                                        </p:attrNameLst>
                                      </p:cBhvr>
                                      <p:to>
                                        <p:strVal val="visible"/>
                                      </p:to>
                                    </p:set>
                                    <p:animEffect transition="in" filter="blinds(horizontal)">
                                      <p:cBhvr>
                                        <p:cTn id="48" dur="500"/>
                                        <p:tgtEl>
                                          <p:spTgt spid="16402">
                                            <p:txEl>
                                              <p:charRg st="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9" grpId="0" bldLvl="0" animBg="1"/>
      <p:bldP spid="1640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文本框 10241"/>
          <p:cNvSpPr txBox="1"/>
          <p:nvPr/>
        </p:nvSpPr>
        <p:spPr>
          <a:xfrm>
            <a:off x="1236663" y="1350963"/>
            <a:ext cx="8353425" cy="579437"/>
          </a:xfrm>
          <a:prstGeom prst="rect">
            <a:avLst/>
          </a:prstGeom>
          <a:noFill/>
          <a:ln w="9525">
            <a:noFill/>
          </a:ln>
        </p:spPr>
        <p:txBody>
          <a:bodyPr lIns="91428" tIns="45714" rIns="91428" bIns="45714" anchor="t">
            <a:spAutoFit/>
          </a:bodyPr>
          <a:p>
            <a:pPr lvl="0" indent="0">
              <a:spcBef>
                <a:spcPct val="50000"/>
              </a:spcBef>
            </a:pPr>
            <a:r>
              <a:rPr lang="zh-CN" altLang="en-US" sz="3200" b="1">
                <a:solidFill>
                  <a:schemeClr val="accent2"/>
                </a:solidFill>
                <a:latin typeface="Arial" panose="020B0604020202020204" pitchFamily="34" charset="0"/>
                <a:ea typeface="华文中宋" pitchFamily="2" charset="-122"/>
              </a:rPr>
              <a:t>一、国门洞开 </a:t>
            </a:r>
            <a:r>
              <a:rPr lang="en-US" altLang="zh-CN" sz="3200" b="1">
                <a:solidFill>
                  <a:schemeClr val="accent2"/>
                </a:solidFill>
                <a:latin typeface="Arial" panose="020B0604020202020204" pitchFamily="34" charset="0"/>
                <a:ea typeface="华文中宋" pitchFamily="2" charset="-122"/>
              </a:rPr>
              <a:t>——</a:t>
            </a:r>
            <a:r>
              <a:rPr lang="zh-CN" altLang="en-US" sz="3200" b="1">
                <a:solidFill>
                  <a:schemeClr val="accent2"/>
                </a:solidFill>
                <a:latin typeface="Arial" panose="020B0604020202020204" pitchFamily="34" charset="0"/>
                <a:ea typeface="华文中宋" pitchFamily="2" charset="-122"/>
              </a:rPr>
              <a:t>近代列强的侵华</a:t>
            </a:r>
            <a:endParaRPr lang="zh-CN" altLang="en-US" sz="3200" b="1">
              <a:solidFill>
                <a:schemeClr val="accent2"/>
              </a:solidFill>
              <a:latin typeface="Arial" panose="020B0604020202020204" pitchFamily="34" charset="0"/>
              <a:ea typeface="华文中宋" pitchFamily="2" charset="-122"/>
            </a:endParaRPr>
          </a:p>
        </p:txBody>
      </p:sp>
      <p:sp>
        <p:nvSpPr>
          <p:cNvPr id="10243" name="文本框 10242"/>
          <p:cNvSpPr txBox="1"/>
          <p:nvPr/>
        </p:nvSpPr>
        <p:spPr>
          <a:xfrm>
            <a:off x="360363" y="1930400"/>
            <a:ext cx="4105275" cy="579438"/>
          </a:xfrm>
          <a:prstGeom prst="rect">
            <a:avLst/>
          </a:prstGeom>
          <a:noFill/>
          <a:ln w="9525">
            <a:noFill/>
          </a:ln>
        </p:spPr>
        <p:txBody>
          <a:bodyPr lIns="91428" tIns="45714" rIns="91428" bIns="45714" anchor="t">
            <a:spAutoFit/>
          </a:bodyPr>
          <a:p>
            <a:pPr lvl="0" indent="0">
              <a:spcBef>
                <a:spcPct val="50000"/>
              </a:spcBef>
            </a:pPr>
            <a:r>
              <a:rPr lang="en-US" altLang="zh-CN" sz="3200" b="1">
                <a:solidFill>
                  <a:srgbClr val="CC0000"/>
                </a:solidFill>
                <a:latin typeface="Arial" panose="020B0604020202020204" pitchFamily="34" charset="0"/>
                <a:ea typeface="黑体" panose="02010609060101010101" pitchFamily="2" charset="-122"/>
              </a:rPr>
              <a:t>1</a:t>
            </a:r>
            <a:r>
              <a:rPr lang="zh-CN" altLang="en-US" sz="3200" b="1">
                <a:solidFill>
                  <a:srgbClr val="CC0000"/>
                </a:solidFill>
                <a:latin typeface="Arial" panose="020B0604020202020204" pitchFamily="34" charset="0"/>
                <a:ea typeface="黑体" panose="02010609060101010101" pitchFamily="2" charset="-122"/>
              </a:rPr>
              <a:t>、背景</a:t>
            </a:r>
            <a:endParaRPr lang="zh-CN" altLang="en-US" sz="3200" b="1">
              <a:solidFill>
                <a:srgbClr val="CC0000"/>
              </a:solidFill>
              <a:latin typeface="Arial" panose="020B0604020202020204" pitchFamily="34" charset="0"/>
              <a:ea typeface="黑体" panose="02010609060101010101" pitchFamily="2" charset="-122"/>
            </a:endParaRPr>
          </a:p>
        </p:txBody>
      </p:sp>
      <p:sp>
        <p:nvSpPr>
          <p:cNvPr id="10244" name="文本框 10243"/>
          <p:cNvSpPr txBox="1"/>
          <p:nvPr/>
        </p:nvSpPr>
        <p:spPr>
          <a:xfrm>
            <a:off x="541338" y="3143250"/>
            <a:ext cx="7561262" cy="2700338"/>
          </a:xfrm>
          <a:prstGeom prst="rect">
            <a:avLst/>
          </a:prstGeom>
          <a:gradFill rotWithShape="1">
            <a:gsLst>
              <a:gs pos="0">
                <a:srgbClr val="CCFFFF"/>
              </a:gs>
              <a:gs pos="50000">
                <a:schemeClr val="bg1"/>
              </a:gs>
              <a:gs pos="100000">
                <a:srgbClr val="CCFFFF"/>
              </a:gs>
            </a:gsLst>
            <a:lin ang="5400000" scaled="1"/>
            <a:tileRect/>
          </a:gradFill>
          <a:ln w="38100" cap="flat" cmpd="sng">
            <a:solidFill>
              <a:srgbClr val="000000"/>
            </a:solidFill>
            <a:prstDash val="solid"/>
            <a:miter/>
            <a:headEnd type="none" w="med" len="med"/>
            <a:tailEnd type="none" w="med" len="med"/>
          </a:ln>
        </p:spPr>
        <p:txBody>
          <a:bodyPr lIns="101199" tIns="50601" rIns="101199" bIns="50601" anchor="t">
            <a:spAutoFit/>
          </a:bodyPr>
          <a:p>
            <a:pPr lvl="0" indent="0" defTabSz="1012825">
              <a:spcBef>
                <a:spcPct val="50000"/>
              </a:spcBef>
            </a:pPr>
            <a:r>
              <a:rPr lang="en-US" altLang="zh-CN" sz="4800" b="1">
                <a:latin typeface="黑体" panose="02010609060101010101" pitchFamily="2" charset="-122"/>
                <a:ea typeface="黑体" panose="02010609060101010101" pitchFamily="2" charset="-122"/>
              </a:rPr>
              <a:t>    </a:t>
            </a:r>
            <a:r>
              <a:rPr lang="zh-CN" altLang="en-US" sz="4000" b="1">
                <a:latin typeface="黑体" panose="02010609060101010101" pitchFamily="2" charset="-122"/>
                <a:ea typeface="黑体" panose="02010609060101010101" pitchFamily="2" charset="-122"/>
              </a:rPr>
              <a:t>列强为什么要侵略中国？中国为什么被侵略？通过中国和世界发展状况的比较可以得出什么结论？</a:t>
            </a:r>
            <a:endParaRPr lang="zh-CN" altLang="en-US" sz="4000" b="1">
              <a:latin typeface="黑体" panose="02010609060101010101" pitchFamily="2" charset="-122"/>
              <a:ea typeface="黑体" panose="02010609060101010101" pitchFamily="2" charset="-122"/>
            </a:endParaRPr>
          </a:p>
        </p:txBody>
      </p:sp>
      <p:sp>
        <p:nvSpPr>
          <p:cNvPr id="36868" name="文本框 198670"/>
          <p:cNvSpPr txBox="1"/>
          <p:nvPr/>
        </p:nvSpPr>
        <p:spPr>
          <a:xfrm>
            <a:off x="179388" y="103188"/>
            <a:ext cx="2641600" cy="579437"/>
          </a:xfrm>
          <a:prstGeom prst="rect">
            <a:avLst/>
          </a:prstGeom>
          <a:solidFill>
            <a:srgbClr val="FFFF00"/>
          </a:solidFill>
          <a:ln w="9525">
            <a:noFill/>
          </a:ln>
        </p:spPr>
        <p:txBody>
          <a:bodyPr wrap="square" anchor="t">
            <a:spAutoFit/>
          </a:bodyPr>
          <a:p>
            <a:pPr lvl="0" indent="0"/>
            <a:r>
              <a:rPr lang="zh-CN" altLang="en-US" sz="3200" b="1" dirty="0">
                <a:solidFill>
                  <a:srgbClr val="FF0000"/>
                </a:solidFill>
                <a:latin typeface="Arial" panose="020B0604020202020204" pitchFamily="34" charset="0"/>
                <a:ea typeface="黑体" panose="02010609060101010101" pitchFamily="2" charset="-122"/>
              </a:rPr>
              <a:t>基础知识梳理</a:t>
            </a:r>
            <a:endParaRPr lang="zh-CN" altLang="en-US" sz="3200" b="1" dirty="0">
              <a:solidFill>
                <a:srgbClr val="FF0000"/>
              </a:solidFill>
              <a:latin typeface="Arial" panose="020B0604020202020204" pitchFamily="34" charset="0"/>
              <a:ea typeface="黑体" panose="02010609060101010101" pitchFamily="2" charset="-122"/>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checkerboard(across)">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fade">
                                      <p:cBhvr>
                                        <p:cTn id="12" dur="770" decel="100000"/>
                                        <p:tgtEl>
                                          <p:spTgt spid="10244"/>
                                        </p:tgtEl>
                                      </p:cBhvr>
                                    </p:animEffect>
                                    <p:animScale>
                                      <p:cBhvr>
                                        <p:cTn id="13" dur="770" decel="100000"/>
                                        <p:tgtEl>
                                          <p:spTgt spid="10244"/>
                                        </p:tgtEl>
                                      </p:cBhvr>
                                      <p:from x="10000" y="10000"/>
                                      <p:to x="200000" y="450000"/>
                                    </p:animScale>
                                    <p:animScale>
                                      <p:cBhvr>
                                        <p:cTn id="14" dur="1230" accel="100000" fill="hold">
                                          <p:stCondLst>
                                            <p:cond delay="770"/>
                                          </p:stCondLst>
                                        </p:cTn>
                                        <p:tgtEl>
                                          <p:spTgt spid="10244"/>
                                        </p:tgtEl>
                                      </p:cBhvr>
                                      <p:from x="200000" y="450000"/>
                                      <p:to x="100000" y="100000"/>
                                    </p:animScale>
                                    <p:set>
                                      <p:cBhvr>
                                        <p:cTn id="15" dur="770" fill="hold"/>
                                        <p:tgtEl>
                                          <p:spTgt spid="10244"/>
                                        </p:tgtEl>
                                        <p:attrNameLst>
                                          <p:attrName>ppt_x</p:attrName>
                                        </p:attrNameLst>
                                      </p:cBhvr>
                                      <p:to>
                                        <p:strVal val="(0.5)"/>
                                      </p:to>
                                    </p:set>
                                    <p:anim from="(0.5)" to="(#ppt_x)" calcmode="lin" valueType="num">
                                      <p:cBhvr>
                                        <p:cTn id="16" dur="1230" accel="100000" fill="hold">
                                          <p:stCondLst>
                                            <p:cond delay="770"/>
                                          </p:stCondLst>
                                        </p:cTn>
                                        <p:tgtEl>
                                          <p:spTgt spid="10244"/>
                                        </p:tgtEl>
                                        <p:attrNameLst>
                                          <p:attrName>ppt_x</p:attrName>
                                        </p:attrNameLst>
                                      </p:cBhvr>
                                    </p:anim>
                                    <p:set>
                                      <p:cBhvr>
                                        <p:cTn id="17" dur="770" fill="hold"/>
                                        <p:tgtEl>
                                          <p:spTgt spid="10244"/>
                                        </p:tgtEl>
                                        <p:attrNameLst>
                                          <p:attrName>ppt_y</p:attrName>
                                        </p:attrNameLst>
                                      </p:cBhvr>
                                      <p:to>
                                        <p:strVal val="(#ppt_y+0.4)"/>
                                      </p:to>
                                    </p:set>
                                    <p:anim from="(#ppt_y+0.4)" to="(#ppt_y)" calcmode="lin" valueType="num">
                                      <p:cBhvr>
                                        <p:cTn id="18" dur="1230" accel="100000" fill="hold">
                                          <p:stCondLst>
                                            <p:cond delay="770"/>
                                          </p:stCondLst>
                                        </p:cTn>
                                        <p:tgtEl>
                                          <p:spTgt spid="1024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bldLvl="0" animBg="1"/>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3EBF8"/>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3EBF8"/>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12691</Words>
  <Application>WPS 演示</Application>
  <PresentationFormat>在屏幕上显示</PresentationFormat>
  <Paragraphs>1125</Paragraphs>
  <Slides>61</Slides>
  <Notes>1</Notes>
  <HiddenSlides>0</HiddenSlides>
  <MMClips>0</MMClips>
  <ScaleCrop>false</ScaleCrop>
  <HeadingPairs>
    <vt:vector size="6" baseType="variant">
      <vt:variant>
        <vt:lpstr>已用的字体</vt:lpstr>
      </vt:variant>
      <vt:variant>
        <vt:i4>24</vt:i4>
      </vt:variant>
      <vt:variant>
        <vt:lpstr>主题</vt:lpstr>
      </vt:variant>
      <vt:variant>
        <vt:i4>4</vt:i4>
      </vt:variant>
      <vt:variant>
        <vt:lpstr>幻灯片标题</vt:lpstr>
      </vt:variant>
      <vt:variant>
        <vt:i4>61</vt:i4>
      </vt:variant>
    </vt:vector>
  </HeadingPairs>
  <TitlesOfParts>
    <vt:vector size="89" baseType="lpstr">
      <vt:lpstr>Arial</vt:lpstr>
      <vt:lpstr>宋体</vt:lpstr>
      <vt:lpstr>Wingdings</vt:lpstr>
      <vt:lpstr>黑体</vt:lpstr>
      <vt:lpstr>华文中宋</vt:lpstr>
      <vt:lpstr>Times New Roman</vt:lpstr>
      <vt:lpstr>楷体_GB2312</vt:lpstr>
      <vt:lpstr>希望粗隶</vt:lpstr>
      <vt:lpstr>方正大黑简体</vt:lpstr>
      <vt:lpstr>希望魏碑</vt:lpstr>
      <vt:lpstr>华文新魏</vt:lpstr>
      <vt:lpstr>仿宋</vt:lpstr>
      <vt:lpstr>华文新魏</vt:lpstr>
      <vt:lpstr>隶书</vt:lpstr>
      <vt:lpstr>微软雅黑</vt:lpstr>
      <vt:lpstr>华文行楷</vt:lpstr>
      <vt:lpstr>Verdana</vt:lpstr>
      <vt:lpstr>华文细黑</vt:lpstr>
      <vt:lpstr>方正姚体</vt:lpstr>
      <vt:lpstr>Wingdings 2</vt:lpstr>
      <vt:lpstr>文鼎荆棘体</vt:lpstr>
      <vt:lpstr>经典中圆简</vt:lpstr>
      <vt:lpstr>新宋体</vt:lpstr>
      <vt:lpstr>Segoe Print</vt:lpstr>
      <vt:lpstr>默认设计模板</vt:lpstr>
      <vt:lpstr>1_默认设计模板</vt:lpstr>
      <vt:lpstr>Office 主题​​</vt:lpstr>
      <vt:lpstr>2_默认设计模板</vt:lpstr>
      <vt:lpstr>PowerPoint 演示文稿</vt:lpstr>
      <vt:lpstr>PowerPoint 演示文稿</vt:lpstr>
      <vt:lpstr>PowerPoint 演示文稿</vt:lpstr>
      <vt:lpstr> 4、两个时期</vt:lpstr>
      <vt:lpstr>PowerPoint 演示文稿</vt:lpstr>
      <vt:lpstr>PowerPoint 演示文稿</vt:lpstr>
      <vt:lpstr>PowerPoint 演示文稿</vt:lpstr>
      <vt:lpstr>PowerPoint 演示文稿</vt:lpstr>
      <vt:lpstr>PowerPoint 演示文稿</vt:lpstr>
      <vt:lpstr>西方社会的转型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二、瓜分狂潮与民族危机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Administrator</cp:lastModifiedBy>
  <cp:revision>144</cp:revision>
  <dcterms:created xsi:type="dcterms:W3CDTF">2013-11-28T11:51:00Z</dcterms:created>
  <dcterms:modified xsi:type="dcterms:W3CDTF">2017-02-28T08:45:11Z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