
<file path=[Content_Types].xml><?xml version="1.0" encoding="utf-8"?>
<Types xmlns="http://schemas.openxmlformats.org/package/2006/content-types">
  <Default Extension="jpeg" ContentType="image/jpe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327" r:id="rId3"/>
    <p:sldId id="328" r:id="rId4"/>
    <p:sldId id="329" r:id="rId5"/>
    <p:sldId id="330" r:id="rId6"/>
    <p:sldId id="367" r:id="rId7"/>
    <p:sldId id="369" r:id="rId8"/>
    <p:sldId id="370" r:id="rId9"/>
    <p:sldId id="371" r:id="rId10"/>
    <p:sldId id="372" r:id="rId11"/>
    <p:sldId id="373" r:id="rId13"/>
    <p:sldId id="374" r:id="rId14"/>
    <p:sldId id="375" r:id="rId15"/>
    <p:sldId id="376" r:id="rId16"/>
    <p:sldId id="378" r:id="rId17"/>
    <p:sldId id="379" r:id="rId18"/>
    <p:sldId id="380" r:id="rId19"/>
    <p:sldId id="381" r:id="rId20"/>
    <p:sldId id="382" r:id="rId21"/>
    <p:sldId id="383" r:id="rId22"/>
    <p:sldId id="384" r:id="rId23"/>
    <p:sldId id="385" r:id="rId24"/>
    <p:sldId id="386" r:id="rId25"/>
    <p:sldId id="387" r:id="rId26"/>
    <p:sldId id="377" r:id="rId27"/>
    <p:sldId id="388" r:id="rId28"/>
    <p:sldId id="331" r:id="rId29"/>
    <p:sldId id="332" r:id="rId30"/>
    <p:sldId id="333" r:id="rId31"/>
    <p:sldId id="348" r:id="rId32"/>
    <p:sldId id="334" r:id="rId33"/>
    <p:sldId id="335" r:id="rId34"/>
    <p:sldId id="336" r:id="rId35"/>
    <p:sldId id="337" r:id="rId36"/>
    <p:sldId id="338" r:id="rId37"/>
    <p:sldId id="339" r:id="rId38"/>
    <p:sldId id="355" r:id="rId39"/>
    <p:sldId id="340" r:id="rId40"/>
    <p:sldId id="341" r:id="rId41"/>
    <p:sldId id="342" r:id="rId42"/>
    <p:sldId id="343" r:id="rId43"/>
    <p:sldId id="344" r:id="rId44"/>
    <p:sldId id="345" r:id="rId45"/>
    <p:sldId id="346" r:id="rId46"/>
    <p:sldId id="347" r:id="rId47"/>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sz="1600" b="1"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600" b="1"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600" b="1"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600" b="1"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600" b="1"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1600" b="1"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1600" b="1"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1600" b="1"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1600" b="1"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9900"/>
    <a:srgbClr val="996600"/>
    <a:srgbClr val="808000"/>
    <a:srgbClr val="FF9933"/>
    <a:srgbClr val="00FF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995"/>
    <p:restoredTop sz="94227"/>
  </p:normalViewPr>
  <p:slideViewPr>
    <p:cSldViewPr showGuides="1">
      <p:cViewPr varScale="1">
        <p:scale>
          <a:sx n="72" d="100"/>
          <a:sy n="72" d="100"/>
        </p:scale>
        <p:origin x="-540" y="-90"/>
      </p:cViewPr>
      <p:guideLst>
        <p:guide orient="horz" pos="2182"/>
        <p:guide pos="2869"/>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444"/>
    </p:cViewPr>
  </p:sorter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0" Type="http://schemas.openxmlformats.org/officeDocument/2006/relationships/tableStyles" Target="tableStyles.xml"/><Relationship Id="rId5" Type="http://schemas.openxmlformats.org/officeDocument/2006/relationships/slide" Target="slides/slide3.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7890" name="页眉占位符 37889"/>
          <p:cNvSpPr>
            <a:spLocks noGrp="1"/>
          </p:cNvSpPr>
          <p:nvPr>
            <p:ph type="hdr" sz="quarter"/>
          </p:nvPr>
        </p:nvSpPr>
        <p:spPr>
          <a:xfrm>
            <a:off x="0" y="0"/>
            <a:ext cx="2971800" cy="457200"/>
          </a:xfrm>
          <a:prstGeom prst="rect">
            <a:avLst/>
          </a:prstGeom>
          <a:noFill/>
          <a:ln w="9525">
            <a:noFill/>
          </a:ln>
        </p:spPr>
        <p:txBody>
          <a:bodyPr/>
          <a:p>
            <a:pPr lvl="0" fontAlgn="base"/>
            <a:endParaRPr lang="zh-CN" sz="1200" b="0" strike="noStrike" noProof="1" dirty="0"/>
          </a:p>
        </p:txBody>
      </p:sp>
      <p:sp>
        <p:nvSpPr>
          <p:cNvPr id="37891" name="日期占位符 37890"/>
          <p:cNvSpPr>
            <a:spLocks noGrp="1"/>
          </p:cNvSpPr>
          <p:nvPr>
            <p:ph type="dt" idx="1"/>
          </p:nvPr>
        </p:nvSpPr>
        <p:spPr>
          <a:xfrm>
            <a:off x="3884613" y="0"/>
            <a:ext cx="2971800" cy="457200"/>
          </a:xfrm>
          <a:prstGeom prst="rect">
            <a:avLst/>
          </a:prstGeom>
          <a:noFill/>
          <a:ln w="9525">
            <a:noFill/>
          </a:ln>
        </p:spPr>
        <p:txBody>
          <a:bodyPr/>
          <a:p>
            <a:pPr lvl="0" algn="r" fontAlgn="base"/>
            <a:endParaRPr lang="zh-CN" altLang="en-US" sz="1200" b="0" strike="noStrike" noProof="1" dirty="0"/>
          </a:p>
        </p:txBody>
      </p:sp>
      <p:sp>
        <p:nvSpPr>
          <p:cNvPr id="2052" name="幻灯片图像占位符 37891"/>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2053" name="文本占位符 37892"/>
          <p:cNvSpPr>
            <a:spLocks noGrp="1"/>
          </p:cNvSpPr>
          <p:nvPr>
            <p:ph type="body" sz="quarter"/>
          </p:nvPr>
        </p:nvSpPr>
        <p:spPr>
          <a:xfrm>
            <a:off x="685800" y="4343400"/>
            <a:ext cx="5486400" cy="4114800"/>
          </a:xfrm>
          <a:prstGeom prst="rect">
            <a:avLst/>
          </a:prstGeom>
          <a:noFill/>
          <a:ln w="9525">
            <a:noFill/>
          </a:ln>
        </p:spPr>
        <p:txBody>
          <a:bodyPr anchor="t"/>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7894" name="页脚占位符 37893"/>
          <p:cNvSpPr>
            <a:spLocks noGrp="1"/>
          </p:cNvSpPr>
          <p:nvPr>
            <p:ph type="ftr" sz="quarter" idx="4"/>
          </p:nvPr>
        </p:nvSpPr>
        <p:spPr>
          <a:xfrm>
            <a:off x="0" y="8685213"/>
            <a:ext cx="2971800" cy="457200"/>
          </a:xfrm>
          <a:prstGeom prst="rect">
            <a:avLst/>
          </a:prstGeom>
          <a:noFill/>
          <a:ln w="9525">
            <a:noFill/>
          </a:ln>
        </p:spPr>
        <p:txBody>
          <a:bodyPr anchor="b"/>
          <a:p>
            <a:pPr lvl="0" fontAlgn="base"/>
            <a:endParaRPr lang="zh-CN" sz="1200" b="0" strike="noStrike" noProof="1" dirty="0"/>
          </a:p>
        </p:txBody>
      </p:sp>
      <p:sp>
        <p:nvSpPr>
          <p:cNvPr id="37895" name="灯片编号占位符 37894"/>
          <p:cNvSpPr>
            <a:spLocks noGrp="1"/>
          </p:cNvSpPr>
          <p:nvPr>
            <p:ph type="sldNum" sz="quarter" idx="5"/>
          </p:nvPr>
        </p:nvSpPr>
        <p:spPr>
          <a:xfrm>
            <a:off x="3884613" y="8685213"/>
            <a:ext cx="2971800" cy="457200"/>
          </a:xfrm>
          <a:prstGeom prst="rect">
            <a:avLst/>
          </a:prstGeom>
          <a:noFill/>
          <a:ln w="9525">
            <a:noFill/>
          </a:ln>
        </p:spPr>
        <p:txBody>
          <a:bodyPr anchor="b"/>
          <a:p>
            <a:pPr lvl="0" algn="r" fontAlgn="base"/>
            <a:fld id="{9A0DB2DC-4C9A-4742-B13C-FB6460FD3503}" type="slidenum">
              <a:rPr lang="zh-CN" sz="1200" b="0" strike="noStrike" noProof="1" dirty="0">
                <a:latin typeface="Arial" panose="020B0604020202020204" pitchFamily="34" charset="0"/>
                <a:ea typeface="宋体" panose="02010600030101010101" pitchFamily="2" charset="-122"/>
                <a:cs typeface="+mn-ea"/>
              </a:rPr>
            </a:fld>
            <a:endParaRPr lang="zh-CN" sz="1200" b="0" strike="noStrike" noProof="1" dirty="0"/>
          </a:p>
        </p:txBody>
      </p:sp>
    </p:spTree>
  </p:cSld>
  <p:clrMap bg1="lt1" tx1="dk1" bg2="lt2" tx2="dk2" accent1="accent1" accent2="accent2" accent3="accent3" accent4="accent4" accent5="accent5" accent6="accent6" hlink="hlink" folHlink="folHlink"/>
  <p:hf sldNum="0"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Rectangle 7"/>
          <p:cNvSpPr txBox="1">
            <a:spLocks noGrp="1"/>
          </p:cNvSpPr>
          <p:nvPr/>
        </p:nvSpPr>
        <p:spPr>
          <a:xfrm>
            <a:off x="3886200" y="8686800"/>
            <a:ext cx="2971800" cy="457200"/>
          </a:xfrm>
          <a:prstGeom prst="rect">
            <a:avLst/>
          </a:prstGeom>
          <a:noFill/>
          <a:ln w="9525">
            <a:noFill/>
          </a:ln>
        </p:spPr>
        <p:txBody>
          <a:bodyPr anchor="b"/>
          <a:p>
            <a:pPr lvl="0" indent="0" algn="r"/>
            <a:fld id="{9A0DB2DC-4C9A-4742-B13C-FB6460FD3503}" type="slidenum">
              <a:rPr lang="zh-CN" altLang="en-US" sz="1200" dirty="0">
                <a:latin typeface="Times New Roman" panose="02020603050405020304" pitchFamily="18" charset="0"/>
              </a:rPr>
            </a:fld>
            <a:endParaRPr lang="zh-CN" altLang="en-US" sz="1200" dirty="0">
              <a:latin typeface="Times New Roman" panose="02020603050405020304" pitchFamily="18" charset="0"/>
            </a:endParaRPr>
          </a:p>
        </p:txBody>
      </p:sp>
      <p:sp>
        <p:nvSpPr>
          <p:cNvPr id="22530" name="Rectangle 2"/>
          <p:cNvSpPr>
            <a:spLocks noRot="1" noTextEdit="1"/>
          </p:cNvSpPr>
          <p:nvPr>
            <p:ph type="sldImg"/>
          </p:nvPr>
        </p:nvSpPr>
        <p:spPr/>
      </p:sp>
      <p:sp>
        <p:nvSpPr>
          <p:cNvPr id="22531" name="Rectangle 3"/>
          <p:cNvSpPr>
            <a:spLocks noGrp="1"/>
          </p:cNvSpPr>
          <p:nvPr>
            <p:ph type="body"/>
          </p:nvPr>
        </p:nvSpPr>
        <p:spPr>
          <a:xfrm>
            <a:off x="914400" y="4343400"/>
            <a:ext cx="5029200" cy="4114800"/>
          </a:xfrm>
        </p:spPr>
        <p:txBody>
          <a:bodyPr wrap="square" lIns="91440" tIns="45720" rIns="91440" bIns="45720" anchor="t"/>
          <a:p>
            <a:pPr lvl="0" indent="0"/>
            <a:r>
              <a:rPr lang="zh-CN" altLang="en-US" dirty="0"/>
              <a:t>政治：甲午战败帝国主义掀起瓜分中国的狂潮；经济：思想：</a:t>
            </a:r>
            <a:endParaRPr lang="zh-CN" altLang="en-US" dirty="0"/>
          </a:p>
        </p:txBody>
      </p:sp>
      <p:sp>
        <p:nvSpPr>
          <p:cNvPr id="22532" name="灯片编号占位符 1"/>
          <p:cNvSpPr/>
          <p:nvPr>
            <p:ph type="sldNum" sz="quarter"/>
          </p:nvPr>
        </p:nvSpPr>
        <p:spPr>
          <a:xfrm>
            <a:off x="3884613" y="8685213"/>
            <a:ext cx="2971800" cy="457200"/>
          </a:xfrm>
          <a:prstGeom prst="rect">
            <a:avLst/>
          </a:prstGeom>
          <a:noFill/>
          <a:ln w="9525">
            <a:noFill/>
          </a:ln>
        </p:spPr>
        <p:txBody>
          <a:bodyPr anchor="b"/>
          <a:p>
            <a:pPr lvl="0" indent="0" algn="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7"/>
          <p:cNvSpPr txBox="1">
            <a:spLocks noGrp="1"/>
          </p:cNvSpPr>
          <p:nvPr/>
        </p:nvSpPr>
        <p:spPr>
          <a:xfrm>
            <a:off x="3886200" y="8686800"/>
            <a:ext cx="2971800" cy="457200"/>
          </a:xfrm>
          <a:prstGeom prst="rect">
            <a:avLst/>
          </a:prstGeom>
          <a:noFill/>
          <a:ln w="9525">
            <a:noFill/>
          </a:ln>
        </p:spPr>
        <p:txBody>
          <a:bodyPr anchor="b"/>
          <a:p>
            <a:pPr lvl="0" indent="0" algn="r"/>
            <a:fld id="{9A0DB2DC-4C9A-4742-B13C-FB6460FD3503}" type="slidenum">
              <a:rPr lang="zh-CN" altLang="en-US" sz="1200" b="1" dirty="0">
                <a:latin typeface="宋体" panose="02010600030101010101" pitchFamily="2" charset="-122"/>
              </a:rPr>
            </a:fld>
            <a:endParaRPr lang="zh-CN" altLang="en-US" sz="1200" b="1" dirty="0">
              <a:latin typeface="宋体" panose="02010600030101010101" pitchFamily="2" charset="-122"/>
            </a:endParaRPr>
          </a:p>
        </p:txBody>
      </p:sp>
      <p:sp>
        <p:nvSpPr>
          <p:cNvPr id="24578" name="Rectangle 2"/>
          <p:cNvSpPr>
            <a:spLocks noRot="1" noTextEdit="1"/>
          </p:cNvSpPr>
          <p:nvPr>
            <p:ph type="sldImg"/>
          </p:nvPr>
        </p:nvSpPr>
        <p:spPr/>
      </p:sp>
      <p:sp>
        <p:nvSpPr>
          <p:cNvPr id="24579" name="Rectangle 3"/>
          <p:cNvSpPr>
            <a:spLocks noGrp="1"/>
          </p:cNvSpPr>
          <p:nvPr>
            <p:ph type="body"/>
          </p:nvPr>
        </p:nvSpPr>
        <p:spPr>
          <a:xfrm>
            <a:off x="914400" y="4343400"/>
            <a:ext cx="5029200" cy="4114800"/>
          </a:xfrm>
        </p:spPr>
        <p:txBody>
          <a:bodyPr wrap="square" lIns="91440" tIns="45720" rIns="91440" bIns="45720" anchor="t"/>
          <a:p>
            <a:pPr lvl="0" indent="0"/>
            <a:endParaRPr lang="zh-CN" altLang="zh-CN" dirty="0"/>
          </a:p>
        </p:txBody>
      </p:sp>
      <p:sp>
        <p:nvSpPr>
          <p:cNvPr id="24580" name="灯片编号占位符 1"/>
          <p:cNvSpPr/>
          <p:nvPr>
            <p:ph type="sldNum" sz="quarter"/>
          </p:nvPr>
        </p:nvSpPr>
        <p:spPr>
          <a:xfrm>
            <a:off x="3884613" y="8685213"/>
            <a:ext cx="2971800" cy="457200"/>
          </a:xfrm>
          <a:prstGeom prst="rect">
            <a:avLst/>
          </a:prstGeom>
          <a:noFill/>
          <a:ln w="9525">
            <a:noFill/>
          </a:ln>
        </p:spPr>
        <p:txBody>
          <a:bodyPr anchor="b"/>
          <a:p>
            <a:pPr lvl="0" indent="0" algn="r"/>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7"/>
          <p:cNvSpPr txBox="1">
            <a:spLocks noGrp="1"/>
          </p:cNvSpPr>
          <p:nvPr/>
        </p:nvSpPr>
        <p:spPr>
          <a:xfrm>
            <a:off x="3886200" y="8686800"/>
            <a:ext cx="2971800" cy="457200"/>
          </a:xfrm>
          <a:prstGeom prst="rect">
            <a:avLst/>
          </a:prstGeom>
          <a:noFill/>
          <a:ln w="9525">
            <a:noFill/>
          </a:ln>
        </p:spPr>
        <p:txBody>
          <a:bodyPr anchor="b"/>
          <a:p>
            <a:pPr lvl="0" indent="0" algn="r"/>
            <a:fld id="{9A0DB2DC-4C9A-4742-B13C-FB6460FD3503}" type="slidenum">
              <a:rPr lang="zh-CN" altLang="en-US" sz="1200" b="1" dirty="0">
                <a:latin typeface="宋体" panose="02010600030101010101" pitchFamily="2" charset="-122"/>
              </a:rPr>
            </a:fld>
            <a:endParaRPr lang="zh-CN" altLang="en-US" sz="1200" b="1" dirty="0">
              <a:latin typeface="宋体" panose="02010600030101010101" pitchFamily="2" charset="-122"/>
            </a:endParaRPr>
          </a:p>
        </p:txBody>
      </p:sp>
      <p:sp>
        <p:nvSpPr>
          <p:cNvPr id="26626" name="Rectangle 2"/>
          <p:cNvSpPr>
            <a:spLocks noRot="1" noTextEdit="1"/>
          </p:cNvSpPr>
          <p:nvPr>
            <p:ph type="sldImg"/>
          </p:nvPr>
        </p:nvSpPr>
        <p:spPr/>
      </p:sp>
      <p:sp>
        <p:nvSpPr>
          <p:cNvPr id="26627" name="Rectangle 3"/>
          <p:cNvSpPr>
            <a:spLocks noGrp="1"/>
          </p:cNvSpPr>
          <p:nvPr>
            <p:ph type="body"/>
          </p:nvPr>
        </p:nvSpPr>
        <p:spPr>
          <a:xfrm>
            <a:off x="914400" y="4343400"/>
            <a:ext cx="5029200" cy="4114800"/>
          </a:xfrm>
        </p:spPr>
        <p:txBody>
          <a:bodyPr wrap="square" lIns="91440" tIns="45720" rIns="91440" bIns="45720" anchor="t"/>
          <a:p>
            <a:pPr lvl="0" indent="0"/>
            <a:endParaRPr lang="zh-CN" altLang="zh-CN" dirty="0"/>
          </a:p>
        </p:txBody>
      </p:sp>
      <p:sp>
        <p:nvSpPr>
          <p:cNvPr id="26628" name="灯片编号占位符 1"/>
          <p:cNvSpPr/>
          <p:nvPr>
            <p:ph type="sldNum" sz="quarter"/>
          </p:nvPr>
        </p:nvSpPr>
        <p:spPr>
          <a:xfrm>
            <a:off x="3884613" y="8685213"/>
            <a:ext cx="2971800" cy="457200"/>
          </a:xfrm>
          <a:prstGeom prst="rect">
            <a:avLst/>
          </a:prstGeom>
          <a:noFill/>
          <a:ln w="9525">
            <a:noFill/>
          </a:ln>
        </p:spPr>
        <p:txBody>
          <a:bodyPr anchor="b"/>
          <a:p>
            <a:pPr lvl="0" indent="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954800" y="597600"/>
            <a:ext cx="974700" cy="5371200"/>
          </a:xfrm>
        </p:spPr>
        <p:txBody>
          <a:bodyPr vert="eaVert" anchor="b" anchorCtr="0">
            <a:normAutofit/>
          </a:bodyPr>
          <a:lstStyle>
            <a:lvl1pPr algn="l">
              <a:defRPr sz="28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080000" y="2755392"/>
            <a:ext cx="663456" cy="3454608"/>
          </a:xfrm>
        </p:spPr>
        <p:txBody>
          <a:bodyPr vert="eaVert">
            <a:normAutofit/>
          </a:bodyPr>
          <a:lstStyle>
            <a:lvl1pPr marL="0" indent="0" algn="l">
              <a:buNone/>
              <a:defRPr sz="2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F07EE07A-B1E4-4DEB-8FAE-7B570AB74CA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BD6CFE-61BA-47EB-855C-CA2BD6B4CCA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07EE07A-B1E4-4DEB-8FAE-7B570AB74CA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FBD6CFE-61BA-47EB-855C-CA2BD6B4CCA2}" type="slidenum">
              <a:rPr lang="zh-CN" altLang="en-US" smtClean="0"/>
            </a:fld>
            <a:endParaRPr lang="zh-CN" altLang="en-US"/>
          </a:p>
        </p:txBody>
      </p:sp>
      <p:sp>
        <p:nvSpPr>
          <p:cNvPr id="7" name="内容占位符 6"/>
          <p:cNvSpPr>
            <a:spLocks noGrp="1"/>
          </p:cNvSpPr>
          <p:nvPr>
            <p:ph sz="quarter" idx="13"/>
          </p:nvPr>
        </p:nvSpPr>
        <p:spPr>
          <a:xfrm>
            <a:off x="628649" y="482600"/>
            <a:ext cx="7886701" cy="5740400"/>
          </a:xfrm>
        </p:spPr>
        <p:txBody>
          <a:bodyPr/>
          <a:lstStyle>
            <a:lvl2pPr marL="257175" indent="-257175">
              <a:buClrTx/>
              <a:buFont typeface="Arial" panose="020B0604020202020204" pitchFamily="34" charset="0"/>
              <a:buChar char="•"/>
              <a:defRPr/>
            </a:lvl2pPr>
            <a:lvl3pPr>
              <a:defRPr sz="2000"/>
            </a:lvl3pPr>
            <a:lvl4pPr>
              <a:defRPr sz="1800"/>
            </a:lvl4pPr>
            <a:lvl5pPr>
              <a:defRPr sz="1800"/>
            </a:lvl5pPr>
            <a:lvl6pPr>
              <a:defRPr sz="1800"/>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p>
        </p:txBody>
      </p:sp>
      <p:sp>
        <p:nvSpPr>
          <p:cNvPr id="5" name="页脚占位符 4"/>
          <p:cNvSpPr>
            <a:spLocks noGrp="1"/>
          </p:cNvSpPr>
          <p:nvPr>
            <p:ph type="ftr" sz="quarter" idx="11"/>
          </p:nvPr>
        </p:nvSpPr>
        <p:spPr/>
        <p:txBody>
          <a:bodyPr/>
          <a:p>
            <a:pPr lvl="0" fontAlgn="base"/>
            <a:endParaRPr lang="zh-CN"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strike="noStrike" noProof="1" dirty="0">
                <a:latin typeface="Arial" panose="020B0604020202020204" pitchFamily="34" charset="0"/>
                <a:ea typeface="宋体" panose="02010600030101010101" pitchFamily="2" charset="-122"/>
                <a:cs typeface="+mn-ea"/>
              </a:rPr>
            </a:fld>
            <a:endParaRPr lang="zh-CN"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normAutofit/>
          </a:bodyPr>
          <a:lstStyle>
            <a:lvl1pPr>
              <a:defRPr sz="2800"/>
            </a:lvl1pPr>
          </a:lstStyle>
          <a:p>
            <a:r>
              <a:rPr lang="zh-CN" altLang="en-US" dirty="0" smtClean="0"/>
              <a:t>单击此处编辑母版标题样式</a:t>
            </a:r>
            <a:endParaRPr lang="en-US" dirty="0"/>
          </a:p>
        </p:txBody>
      </p:sp>
      <p:sp>
        <p:nvSpPr>
          <p:cNvPr id="3" name="KSO_BC1"/>
          <p:cNvSpPr>
            <a:spLocks noGrp="1"/>
          </p:cNvSpPr>
          <p:nvPr>
            <p:ph idx="1"/>
          </p:nvPr>
        </p:nvSpPr>
        <p:spPr/>
        <p:txBody>
          <a:bodyPr>
            <a:normAutofit/>
          </a:bodyPr>
          <a:lstStyle>
            <a:lvl1pPr>
              <a:defRPr sz="2400">
                <a:solidFill>
                  <a:schemeClr val="tx1">
                    <a:lumMod val="50000"/>
                  </a:schemeClr>
                </a:solidFill>
              </a:defRPr>
            </a:lvl1pPr>
            <a:lvl2pPr>
              <a:defRPr sz="1500"/>
            </a:lvl2pPr>
            <a:lvl3pPr>
              <a:defRPr sz="2000"/>
            </a:lvl3pPr>
            <a:lvl4pPr>
              <a:defRPr sz="1800"/>
            </a:lvl4pPr>
            <a:lvl5pPr>
              <a:defRPr sz="1800"/>
            </a:lvl5pPr>
            <a:lvl6pPr>
              <a:defRPr sz="1800"/>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F07EE07A-B1E4-4DEB-8FAE-7B570AB74CA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BD6CFE-61BA-47EB-855C-CA2BD6B4CCA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313867" y="3564000"/>
            <a:ext cx="4450703" cy="1864800"/>
          </a:xfrm>
        </p:spPr>
        <p:txBody>
          <a:bodyPr lIns="0" tIns="0" rIns="0" bIns="0" anchor="t" anchorCtr="0">
            <a:normAutofit/>
          </a:bodyPr>
          <a:lstStyle>
            <a:lvl1pPr algn="ctr">
              <a:defRPr sz="2800" b="0">
                <a:solidFill>
                  <a:schemeClr val="tx1"/>
                </a:solidFill>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50782" y="5617696"/>
            <a:ext cx="7886700" cy="56119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F07EE07A-B1E4-4DEB-8FAE-7B570AB74CA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BD6CFE-61BA-47EB-855C-CA2BD6B4CCA2}" type="slidenum">
              <a:rPr lang="zh-CN" altLang="en-US" smtClean="0"/>
            </a:fld>
            <a:endParaRPr lang="zh-CN" altLang="en-US"/>
          </a:p>
        </p:txBody>
      </p:sp>
      <p:sp>
        <p:nvSpPr>
          <p:cNvPr id="10" name="MH_Others_11"/>
          <p:cNvSpPr/>
          <p:nvPr>
            <p:custDataLst>
              <p:tags r:id="rId2"/>
            </p:custDataLst>
          </p:nvPr>
        </p:nvSpPr>
        <p:spPr>
          <a:xfrm rot="5400000">
            <a:off x="4364515" y="975050"/>
            <a:ext cx="349407" cy="44507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12" name="MH_Others_12"/>
          <p:cNvCxnSpPr/>
          <p:nvPr>
            <p:custDataLst>
              <p:tags r:id="rId3"/>
            </p:custDataLst>
          </p:nvPr>
        </p:nvCxnSpPr>
        <p:spPr>
          <a:xfrm flipH="1">
            <a:off x="2313867" y="3424331"/>
            <a:ext cx="4450703" cy="0"/>
          </a:xfrm>
          <a:prstGeom prst="line">
            <a:avLst/>
          </a:prstGeom>
          <a:ln w="3810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noEditPoints="1"/>
          </p:cNvSpPr>
          <p:nvPr/>
        </p:nvSpPr>
        <p:spPr bwMode="auto">
          <a:xfrm>
            <a:off x="2846134" y="2514118"/>
            <a:ext cx="2738437" cy="441325"/>
          </a:xfrm>
          <a:custGeom>
            <a:avLst/>
            <a:gdLst>
              <a:gd name="T0" fmla="*/ 1249 w 3450"/>
              <a:gd name="T1" fmla="*/ 466 h 556"/>
              <a:gd name="T2" fmla="*/ 1325 w 3450"/>
              <a:gd name="T3" fmla="*/ 462 h 556"/>
              <a:gd name="T4" fmla="*/ 1879 w 3450"/>
              <a:gd name="T5" fmla="*/ 182 h 556"/>
              <a:gd name="T6" fmla="*/ 1917 w 3450"/>
              <a:gd name="T7" fmla="*/ 443 h 556"/>
              <a:gd name="T8" fmla="*/ 1917 w 3450"/>
              <a:gd name="T9" fmla="*/ 180 h 556"/>
              <a:gd name="T10" fmla="*/ 2768 w 3450"/>
              <a:gd name="T11" fmla="*/ 173 h 556"/>
              <a:gd name="T12" fmla="*/ 2833 w 3450"/>
              <a:gd name="T13" fmla="*/ 190 h 556"/>
              <a:gd name="T14" fmla="*/ 2797 w 3450"/>
              <a:gd name="T15" fmla="*/ 155 h 556"/>
              <a:gd name="T16" fmla="*/ 3417 w 3450"/>
              <a:gd name="T17" fmla="*/ 190 h 556"/>
              <a:gd name="T18" fmla="*/ 3329 w 3450"/>
              <a:gd name="T19" fmla="*/ 205 h 556"/>
              <a:gd name="T20" fmla="*/ 3118 w 3450"/>
              <a:gd name="T21" fmla="*/ 305 h 556"/>
              <a:gd name="T22" fmla="*/ 3350 w 3450"/>
              <a:gd name="T23" fmla="*/ 140 h 556"/>
              <a:gd name="T24" fmla="*/ 2903 w 3450"/>
              <a:gd name="T25" fmla="*/ 159 h 556"/>
              <a:gd name="T26" fmla="*/ 2899 w 3450"/>
              <a:gd name="T27" fmla="*/ 351 h 556"/>
              <a:gd name="T28" fmla="*/ 2776 w 3450"/>
              <a:gd name="T29" fmla="*/ 504 h 556"/>
              <a:gd name="T30" fmla="*/ 2914 w 3450"/>
              <a:gd name="T31" fmla="*/ 441 h 556"/>
              <a:gd name="T32" fmla="*/ 2970 w 3450"/>
              <a:gd name="T33" fmla="*/ 424 h 556"/>
              <a:gd name="T34" fmla="*/ 2810 w 3450"/>
              <a:gd name="T35" fmla="*/ 546 h 556"/>
              <a:gd name="T36" fmla="*/ 2616 w 3450"/>
              <a:gd name="T37" fmla="*/ 416 h 556"/>
              <a:gd name="T38" fmla="*/ 2733 w 3450"/>
              <a:gd name="T39" fmla="*/ 128 h 556"/>
              <a:gd name="T40" fmla="*/ 2015 w 3450"/>
              <a:gd name="T41" fmla="*/ 136 h 556"/>
              <a:gd name="T42" fmla="*/ 2102 w 3450"/>
              <a:gd name="T43" fmla="*/ 349 h 556"/>
              <a:gd name="T44" fmla="*/ 1907 w 3450"/>
              <a:gd name="T45" fmla="*/ 493 h 556"/>
              <a:gd name="T46" fmla="*/ 1665 w 3450"/>
              <a:gd name="T47" fmla="*/ 445 h 556"/>
              <a:gd name="T48" fmla="*/ 1890 w 3450"/>
              <a:gd name="T49" fmla="*/ 132 h 556"/>
              <a:gd name="T50" fmla="*/ 1418 w 3450"/>
              <a:gd name="T51" fmla="*/ 140 h 556"/>
              <a:gd name="T52" fmla="*/ 1498 w 3450"/>
              <a:gd name="T53" fmla="*/ 236 h 556"/>
              <a:gd name="T54" fmla="*/ 1518 w 3450"/>
              <a:gd name="T55" fmla="*/ 539 h 556"/>
              <a:gd name="T56" fmla="*/ 1147 w 3450"/>
              <a:gd name="T57" fmla="*/ 529 h 556"/>
              <a:gd name="T58" fmla="*/ 1118 w 3450"/>
              <a:gd name="T59" fmla="*/ 301 h 556"/>
              <a:gd name="T60" fmla="*/ 1325 w 3450"/>
              <a:gd name="T61" fmla="*/ 245 h 556"/>
              <a:gd name="T62" fmla="*/ 1289 w 3450"/>
              <a:gd name="T63" fmla="*/ 159 h 556"/>
              <a:gd name="T64" fmla="*/ 1145 w 3450"/>
              <a:gd name="T65" fmla="*/ 222 h 556"/>
              <a:gd name="T66" fmla="*/ 1197 w 3450"/>
              <a:gd name="T67" fmla="*/ 132 h 556"/>
              <a:gd name="T68" fmla="*/ 305 w 3450"/>
              <a:gd name="T69" fmla="*/ 151 h 556"/>
              <a:gd name="T70" fmla="*/ 327 w 3450"/>
              <a:gd name="T71" fmla="*/ 234 h 556"/>
              <a:gd name="T72" fmla="*/ 236 w 3450"/>
              <a:gd name="T73" fmla="*/ 161 h 556"/>
              <a:gd name="T74" fmla="*/ 186 w 3450"/>
              <a:gd name="T75" fmla="*/ 449 h 556"/>
              <a:gd name="T76" fmla="*/ 240 w 3450"/>
              <a:gd name="T77" fmla="*/ 504 h 556"/>
              <a:gd name="T78" fmla="*/ 346 w 3450"/>
              <a:gd name="T79" fmla="*/ 401 h 556"/>
              <a:gd name="T80" fmla="*/ 352 w 3450"/>
              <a:gd name="T81" fmla="*/ 464 h 556"/>
              <a:gd name="T82" fmla="*/ 138 w 3450"/>
              <a:gd name="T83" fmla="*/ 537 h 556"/>
              <a:gd name="T84" fmla="*/ 0 w 3450"/>
              <a:gd name="T85" fmla="*/ 332 h 556"/>
              <a:gd name="T86" fmla="*/ 92 w 3450"/>
              <a:gd name="T87" fmla="*/ 150 h 556"/>
              <a:gd name="T88" fmla="*/ 672 w 3450"/>
              <a:gd name="T89" fmla="*/ 140 h 556"/>
              <a:gd name="T90" fmla="*/ 876 w 3450"/>
              <a:gd name="T91" fmla="*/ 132 h 556"/>
              <a:gd name="T92" fmla="*/ 937 w 3450"/>
              <a:gd name="T93" fmla="*/ 539 h 556"/>
              <a:gd name="T94" fmla="*/ 672 w 3450"/>
              <a:gd name="T95" fmla="*/ 219 h 556"/>
              <a:gd name="T96" fmla="*/ 496 w 3450"/>
              <a:gd name="T97" fmla="*/ 29 h 556"/>
              <a:gd name="T98" fmla="*/ 2493 w 3450"/>
              <a:gd name="T99" fmla="*/ 148 h 556"/>
              <a:gd name="T100" fmla="*/ 2420 w 3450"/>
              <a:gd name="T101" fmla="*/ 236 h 556"/>
              <a:gd name="T102" fmla="*/ 2463 w 3450"/>
              <a:gd name="T103" fmla="*/ 458 h 556"/>
              <a:gd name="T104" fmla="*/ 2511 w 3450"/>
              <a:gd name="T105" fmla="*/ 433 h 556"/>
              <a:gd name="T106" fmla="*/ 2340 w 3450"/>
              <a:gd name="T107" fmla="*/ 544 h 556"/>
              <a:gd name="T108" fmla="*/ 2246 w 3450"/>
              <a:gd name="T109" fmla="*/ 391 h 556"/>
              <a:gd name="T110" fmla="*/ 2199 w 3450"/>
              <a:gd name="T111" fmla="*/ 153 h 556"/>
              <a:gd name="T112" fmla="*/ 2296 w 3450"/>
              <a:gd name="T113" fmla="*/ 6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0" h="556">
                <a:moveTo>
                  <a:pt x="1270" y="301"/>
                </a:moveTo>
                <a:lnTo>
                  <a:pt x="1258" y="303"/>
                </a:lnTo>
                <a:lnTo>
                  <a:pt x="1251" y="313"/>
                </a:lnTo>
                <a:lnTo>
                  <a:pt x="1251" y="318"/>
                </a:lnTo>
                <a:lnTo>
                  <a:pt x="1249" y="328"/>
                </a:lnTo>
                <a:lnTo>
                  <a:pt x="1249" y="343"/>
                </a:lnTo>
                <a:lnTo>
                  <a:pt x="1249" y="362"/>
                </a:lnTo>
                <a:lnTo>
                  <a:pt x="1249" y="456"/>
                </a:lnTo>
                <a:lnTo>
                  <a:pt x="1249" y="466"/>
                </a:lnTo>
                <a:lnTo>
                  <a:pt x="1249" y="474"/>
                </a:lnTo>
                <a:lnTo>
                  <a:pt x="1249" y="477"/>
                </a:lnTo>
                <a:lnTo>
                  <a:pt x="1249" y="481"/>
                </a:lnTo>
                <a:lnTo>
                  <a:pt x="1254" y="491"/>
                </a:lnTo>
                <a:lnTo>
                  <a:pt x="1266" y="493"/>
                </a:lnTo>
                <a:lnTo>
                  <a:pt x="1279" y="491"/>
                </a:lnTo>
                <a:lnTo>
                  <a:pt x="1295" y="485"/>
                </a:lnTo>
                <a:lnTo>
                  <a:pt x="1312" y="474"/>
                </a:lnTo>
                <a:lnTo>
                  <a:pt x="1325" y="462"/>
                </a:lnTo>
                <a:lnTo>
                  <a:pt x="1325" y="320"/>
                </a:lnTo>
                <a:lnTo>
                  <a:pt x="1308" y="313"/>
                </a:lnTo>
                <a:lnTo>
                  <a:pt x="1293" y="305"/>
                </a:lnTo>
                <a:lnTo>
                  <a:pt x="1281" y="301"/>
                </a:lnTo>
                <a:lnTo>
                  <a:pt x="1270" y="301"/>
                </a:lnTo>
                <a:lnTo>
                  <a:pt x="1270" y="301"/>
                </a:lnTo>
                <a:close/>
                <a:moveTo>
                  <a:pt x="1909" y="169"/>
                </a:moveTo>
                <a:lnTo>
                  <a:pt x="1896" y="173"/>
                </a:lnTo>
                <a:lnTo>
                  <a:pt x="1879" y="182"/>
                </a:lnTo>
                <a:lnTo>
                  <a:pt x="1859" y="197"/>
                </a:lnTo>
                <a:lnTo>
                  <a:pt x="1840" y="219"/>
                </a:lnTo>
                <a:lnTo>
                  <a:pt x="1840" y="403"/>
                </a:lnTo>
                <a:lnTo>
                  <a:pt x="1859" y="422"/>
                </a:lnTo>
                <a:lnTo>
                  <a:pt x="1879" y="435"/>
                </a:lnTo>
                <a:lnTo>
                  <a:pt x="1894" y="445"/>
                </a:lnTo>
                <a:lnTo>
                  <a:pt x="1907" y="447"/>
                </a:lnTo>
                <a:lnTo>
                  <a:pt x="1913" y="447"/>
                </a:lnTo>
                <a:lnTo>
                  <a:pt x="1917" y="443"/>
                </a:lnTo>
                <a:lnTo>
                  <a:pt x="1917" y="435"/>
                </a:lnTo>
                <a:lnTo>
                  <a:pt x="1917" y="426"/>
                </a:lnTo>
                <a:lnTo>
                  <a:pt x="1917" y="410"/>
                </a:lnTo>
                <a:lnTo>
                  <a:pt x="1917" y="391"/>
                </a:lnTo>
                <a:lnTo>
                  <a:pt x="1917" y="215"/>
                </a:lnTo>
                <a:lnTo>
                  <a:pt x="1917" y="201"/>
                </a:lnTo>
                <a:lnTo>
                  <a:pt x="1917" y="190"/>
                </a:lnTo>
                <a:lnTo>
                  <a:pt x="1917" y="184"/>
                </a:lnTo>
                <a:lnTo>
                  <a:pt x="1917" y="180"/>
                </a:lnTo>
                <a:lnTo>
                  <a:pt x="1915" y="171"/>
                </a:lnTo>
                <a:lnTo>
                  <a:pt x="1909" y="169"/>
                </a:lnTo>
                <a:lnTo>
                  <a:pt x="1909" y="169"/>
                </a:lnTo>
                <a:close/>
                <a:moveTo>
                  <a:pt x="2797" y="155"/>
                </a:moveTo>
                <a:lnTo>
                  <a:pt x="2787" y="155"/>
                </a:lnTo>
                <a:lnTo>
                  <a:pt x="2780" y="157"/>
                </a:lnTo>
                <a:lnTo>
                  <a:pt x="2772" y="161"/>
                </a:lnTo>
                <a:lnTo>
                  <a:pt x="2770" y="165"/>
                </a:lnTo>
                <a:lnTo>
                  <a:pt x="2768" y="173"/>
                </a:lnTo>
                <a:lnTo>
                  <a:pt x="2766" y="184"/>
                </a:lnTo>
                <a:lnTo>
                  <a:pt x="2764" y="197"/>
                </a:lnTo>
                <a:lnTo>
                  <a:pt x="2764" y="215"/>
                </a:lnTo>
                <a:lnTo>
                  <a:pt x="2764" y="314"/>
                </a:lnTo>
                <a:lnTo>
                  <a:pt x="2797" y="314"/>
                </a:lnTo>
                <a:lnTo>
                  <a:pt x="2833" y="314"/>
                </a:lnTo>
                <a:lnTo>
                  <a:pt x="2833" y="215"/>
                </a:lnTo>
                <a:lnTo>
                  <a:pt x="2833" y="201"/>
                </a:lnTo>
                <a:lnTo>
                  <a:pt x="2833" y="190"/>
                </a:lnTo>
                <a:lnTo>
                  <a:pt x="2833" y="182"/>
                </a:lnTo>
                <a:lnTo>
                  <a:pt x="2831" y="176"/>
                </a:lnTo>
                <a:lnTo>
                  <a:pt x="2831" y="173"/>
                </a:lnTo>
                <a:lnTo>
                  <a:pt x="2831" y="169"/>
                </a:lnTo>
                <a:lnTo>
                  <a:pt x="2826" y="163"/>
                </a:lnTo>
                <a:lnTo>
                  <a:pt x="2818" y="159"/>
                </a:lnTo>
                <a:lnTo>
                  <a:pt x="2808" y="157"/>
                </a:lnTo>
                <a:lnTo>
                  <a:pt x="2797" y="155"/>
                </a:lnTo>
                <a:lnTo>
                  <a:pt x="2797" y="155"/>
                </a:lnTo>
                <a:close/>
                <a:moveTo>
                  <a:pt x="3402" y="121"/>
                </a:moveTo>
                <a:lnTo>
                  <a:pt x="3419" y="123"/>
                </a:lnTo>
                <a:lnTo>
                  <a:pt x="3435" y="130"/>
                </a:lnTo>
                <a:lnTo>
                  <a:pt x="3446" y="142"/>
                </a:lnTo>
                <a:lnTo>
                  <a:pt x="3450" y="159"/>
                </a:lnTo>
                <a:lnTo>
                  <a:pt x="3446" y="171"/>
                </a:lnTo>
                <a:lnTo>
                  <a:pt x="3440" y="180"/>
                </a:lnTo>
                <a:lnTo>
                  <a:pt x="3431" y="188"/>
                </a:lnTo>
                <a:lnTo>
                  <a:pt x="3417" y="190"/>
                </a:lnTo>
                <a:lnTo>
                  <a:pt x="3410" y="190"/>
                </a:lnTo>
                <a:lnTo>
                  <a:pt x="3404" y="186"/>
                </a:lnTo>
                <a:lnTo>
                  <a:pt x="3389" y="180"/>
                </a:lnTo>
                <a:lnTo>
                  <a:pt x="3379" y="178"/>
                </a:lnTo>
                <a:lnTo>
                  <a:pt x="3369" y="178"/>
                </a:lnTo>
                <a:lnTo>
                  <a:pt x="3360" y="182"/>
                </a:lnTo>
                <a:lnTo>
                  <a:pt x="3348" y="188"/>
                </a:lnTo>
                <a:lnTo>
                  <a:pt x="3339" y="196"/>
                </a:lnTo>
                <a:lnTo>
                  <a:pt x="3329" y="205"/>
                </a:lnTo>
                <a:lnTo>
                  <a:pt x="3317" y="217"/>
                </a:lnTo>
                <a:lnTo>
                  <a:pt x="3306" y="232"/>
                </a:lnTo>
                <a:lnTo>
                  <a:pt x="3294" y="249"/>
                </a:lnTo>
                <a:lnTo>
                  <a:pt x="3292" y="395"/>
                </a:lnTo>
                <a:lnTo>
                  <a:pt x="3294" y="539"/>
                </a:lnTo>
                <a:lnTo>
                  <a:pt x="3116" y="539"/>
                </a:lnTo>
                <a:lnTo>
                  <a:pt x="3118" y="512"/>
                </a:lnTo>
                <a:lnTo>
                  <a:pt x="3118" y="437"/>
                </a:lnTo>
                <a:lnTo>
                  <a:pt x="3118" y="305"/>
                </a:lnTo>
                <a:lnTo>
                  <a:pt x="3118" y="155"/>
                </a:lnTo>
                <a:lnTo>
                  <a:pt x="3116" y="127"/>
                </a:lnTo>
                <a:lnTo>
                  <a:pt x="3294" y="127"/>
                </a:lnTo>
                <a:lnTo>
                  <a:pt x="3294" y="203"/>
                </a:lnTo>
                <a:lnTo>
                  <a:pt x="3306" y="184"/>
                </a:lnTo>
                <a:lnTo>
                  <a:pt x="3317" y="169"/>
                </a:lnTo>
                <a:lnTo>
                  <a:pt x="3325" y="159"/>
                </a:lnTo>
                <a:lnTo>
                  <a:pt x="3333" y="153"/>
                </a:lnTo>
                <a:lnTo>
                  <a:pt x="3350" y="140"/>
                </a:lnTo>
                <a:lnTo>
                  <a:pt x="3367" y="128"/>
                </a:lnTo>
                <a:lnTo>
                  <a:pt x="3385" y="123"/>
                </a:lnTo>
                <a:lnTo>
                  <a:pt x="3402" y="121"/>
                </a:lnTo>
                <a:lnTo>
                  <a:pt x="3402" y="121"/>
                </a:lnTo>
                <a:close/>
                <a:moveTo>
                  <a:pt x="2791" y="119"/>
                </a:moveTo>
                <a:lnTo>
                  <a:pt x="2822" y="121"/>
                </a:lnTo>
                <a:lnTo>
                  <a:pt x="2849" y="128"/>
                </a:lnTo>
                <a:lnTo>
                  <a:pt x="2876" y="142"/>
                </a:lnTo>
                <a:lnTo>
                  <a:pt x="2903" y="159"/>
                </a:lnTo>
                <a:lnTo>
                  <a:pt x="2920" y="176"/>
                </a:lnTo>
                <a:lnTo>
                  <a:pt x="2937" y="196"/>
                </a:lnTo>
                <a:lnTo>
                  <a:pt x="2951" y="217"/>
                </a:lnTo>
                <a:lnTo>
                  <a:pt x="2960" y="240"/>
                </a:lnTo>
                <a:lnTo>
                  <a:pt x="2970" y="265"/>
                </a:lnTo>
                <a:lnTo>
                  <a:pt x="2976" y="291"/>
                </a:lnTo>
                <a:lnTo>
                  <a:pt x="2977" y="320"/>
                </a:lnTo>
                <a:lnTo>
                  <a:pt x="2979" y="351"/>
                </a:lnTo>
                <a:lnTo>
                  <a:pt x="2899" y="351"/>
                </a:lnTo>
                <a:lnTo>
                  <a:pt x="2803" y="353"/>
                </a:lnTo>
                <a:lnTo>
                  <a:pt x="2764" y="353"/>
                </a:lnTo>
                <a:lnTo>
                  <a:pt x="2764" y="458"/>
                </a:lnTo>
                <a:lnTo>
                  <a:pt x="2764" y="472"/>
                </a:lnTo>
                <a:lnTo>
                  <a:pt x="2766" y="483"/>
                </a:lnTo>
                <a:lnTo>
                  <a:pt x="2766" y="491"/>
                </a:lnTo>
                <a:lnTo>
                  <a:pt x="2768" y="497"/>
                </a:lnTo>
                <a:lnTo>
                  <a:pt x="2772" y="500"/>
                </a:lnTo>
                <a:lnTo>
                  <a:pt x="2776" y="504"/>
                </a:lnTo>
                <a:lnTo>
                  <a:pt x="2783" y="508"/>
                </a:lnTo>
                <a:lnTo>
                  <a:pt x="2793" y="508"/>
                </a:lnTo>
                <a:lnTo>
                  <a:pt x="2810" y="506"/>
                </a:lnTo>
                <a:lnTo>
                  <a:pt x="2830" y="502"/>
                </a:lnTo>
                <a:lnTo>
                  <a:pt x="2847" y="497"/>
                </a:lnTo>
                <a:lnTo>
                  <a:pt x="2864" y="487"/>
                </a:lnTo>
                <a:lnTo>
                  <a:pt x="2881" y="474"/>
                </a:lnTo>
                <a:lnTo>
                  <a:pt x="2897" y="458"/>
                </a:lnTo>
                <a:lnTo>
                  <a:pt x="2914" y="441"/>
                </a:lnTo>
                <a:lnTo>
                  <a:pt x="2929" y="422"/>
                </a:lnTo>
                <a:lnTo>
                  <a:pt x="2933" y="412"/>
                </a:lnTo>
                <a:lnTo>
                  <a:pt x="2939" y="405"/>
                </a:lnTo>
                <a:lnTo>
                  <a:pt x="2945" y="403"/>
                </a:lnTo>
                <a:lnTo>
                  <a:pt x="2951" y="401"/>
                </a:lnTo>
                <a:lnTo>
                  <a:pt x="2958" y="403"/>
                </a:lnTo>
                <a:lnTo>
                  <a:pt x="2964" y="408"/>
                </a:lnTo>
                <a:lnTo>
                  <a:pt x="2968" y="416"/>
                </a:lnTo>
                <a:lnTo>
                  <a:pt x="2970" y="424"/>
                </a:lnTo>
                <a:lnTo>
                  <a:pt x="2968" y="433"/>
                </a:lnTo>
                <a:lnTo>
                  <a:pt x="2964" y="445"/>
                </a:lnTo>
                <a:lnTo>
                  <a:pt x="2956" y="456"/>
                </a:lnTo>
                <a:lnTo>
                  <a:pt x="2947" y="470"/>
                </a:lnTo>
                <a:lnTo>
                  <a:pt x="2914" y="500"/>
                </a:lnTo>
                <a:lnTo>
                  <a:pt x="2874" y="525"/>
                </a:lnTo>
                <a:lnTo>
                  <a:pt x="2853" y="535"/>
                </a:lnTo>
                <a:lnTo>
                  <a:pt x="2831" y="543"/>
                </a:lnTo>
                <a:lnTo>
                  <a:pt x="2810" y="546"/>
                </a:lnTo>
                <a:lnTo>
                  <a:pt x="2789" y="546"/>
                </a:lnTo>
                <a:lnTo>
                  <a:pt x="2757" y="544"/>
                </a:lnTo>
                <a:lnTo>
                  <a:pt x="2726" y="535"/>
                </a:lnTo>
                <a:lnTo>
                  <a:pt x="2699" y="518"/>
                </a:lnTo>
                <a:lnTo>
                  <a:pt x="2676" y="495"/>
                </a:lnTo>
                <a:lnTo>
                  <a:pt x="2657" y="477"/>
                </a:lnTo>
                <a:lnTo>
                  <a:pt x="2639" y="458"/>
                </a:lnTo>
                <a:lnTo>
                  <a:pt x="2626" y="437"/>
                </a:lnTo>
                <a:lnTo>
                  <a:pt x="2616" y="416"/>
                </a:lnTo>
                <a:lnTo>
                  <a:pt x="2605" y="376"/>
                </a:lnTo>
                <a:lnTo>
                  <a:pt x="2601" y="334"/>
                </a:lnTo>
                <a:lnTo>
                  <a:pt x="2605" y="295"/>
                </a:lnTo>
                <a:lnTo>
                  <a:pt x="2614" y="255"/>
                </a:lnTo>
                <a:lnTo>
                  <a:pt x="2632" y="219"/>
                </a:lnTo>
                <a:lnTo>
                  <a:pt x="2651" y="188"/>
                </a:lnTo>
                <a:lnTo>
                  <a:pt x="2682" y="159"/>
                </a:lnTo>
                <a:lnTo>
                  <a:pt x="2716" y="136"/>
                </a:lnTo>
                <a:lnTo>
                  <a:pt x="2733" y="128"/>
                </a:lnTo>
                <a:lnTo>
                  <a:pt x="2753" y="123"/>
                </a:lnTo>
                <a:lnTo>
                  <a:pt x="2772" y="119"/>
                </a:lnTo>
                <a:lnTo>
                  <a:pt x="2791" y="119"/>
                </a:lnTo>
                <a:lnTo>
                  <a:pt x="2791" y="119"/>
                </a:lnTo>
                <a:close/>
                <a:moveTo>
                  <a:pt x="1952" y="119"/>
                </a:moveTo>
                <a:lnTo>
                  <a:pt x="1969" y="119"/>
                </a:lnTo>
                <a:lnTo>
                  <a:pt x="1986" y="123"/>
                </a:lnTo>
                <a:lnTo>
                  <a:pt x="2002" y="128"/>
                </a:lnTo>
                <a:lnTo>
                  <a:pt x="2015" y="136"/>
                </a:lnTo>
                <a:lnTo>
                  <a:pt x="2030" y="146"/>
                </a:lnTo>
                <a:lnTo>
                  <a:pt x="2042" y="157"/>
                </a:lnTo>
                <a:lnTo>
                  <a:pt x="2055" y="173"/>
                </a:lnTo>
                <a:lnTo>
                  <a:pt x="2067" y="188"/>
                </a:lnTo>
                <a:lnTo>
                  <a:pt x="2082" y="211"/>
                </a:lnTo>
                <a:lnTo>
                  <a:pt x="2094" y="240"/>
                </a:lnTo>
                <a:lnTo>
                  <a:pt x="2102" y="272"/>
                </a:lnTo>
                <a:lnTo>
                  <a:pt x="2103" y="309"/>
                </a:lnTo>
                <a:lnTo>
                  <a:pt x="2102" y="349"/>
                </a:lnTo>
                <a:lnTo>
                  <a:pt x="2094" y="387"/>
                </a:lnTo>
                <a:lnTo>
                  <a:pt x="2078" y="420"/>
                </a:lnTo>
                <a:lnTo>
                  <a:pt x="2059" y="449"/>
                </a:lnTo>
                <a:lnTo>
                  <a:pt x="2038" y="472"/>
                </a:lnTo>
                <a:lnTo>
                  <a:pt x="2013" y="487"/>
                </a:lnTo>
                <a:lnTo>
                  <a:pt x="1986" y="497"/>
                </a:lnTo>
                <a:lnTo>
                  <a:pt x="1956" y="500"/>
                </a:lnTo>
                <a:lnTo>
                  <a:pt x="1925" y="497"/>
                </a:lnTo>
                <a:lnTo>
                  <a:pt x="1907" y="493"/>
                </a:lnTo>
                <a:lnTo>
                  <a:pt x="1892" y="485"/>
                </a:lnTo>
                <a:lnTo>
                  <a:pt x="1863" y="466"/>
                </a:lnTo>
                <a:lnTo>
                  <a:pt x="1840" y="441"/>
                </a:lnTo>
                <a:lnTo>
                  <a:pt x="1840" y="454"/>
                </a:lnTo>
                <a:lnTo>
                  <a:pt x="1840" y="502"/>
                </a:lnTo>
                <a:lnTo>
                  <a:pt x="1840" y="535"/>
                </a:lnTo>
                <a:lnTo>
                  <a:pt x="1842" y="556"/>
                </a:lnTo>
                <a:lnTo>
                  <a:pt x="1664" y="556"/>
                </a:lnTo>
                <a:lnTo>
                  <a:pt x="1665" y="445"/>
                </a:lnTo>
                <a:lnTo>
                  <a:pt x="1665" y="349"/>
                </a:lnTo>
                <a:lnTo>
                  <a:pt x="1664" y="148"/>
                </a:lnTo>
                <a:lnTo>
                  <a:pt x="1664" y="127"/>
                </a:lnTo>
                <a:lnTo>
                  <a:pt x="1842" y="127"/>
                </a:lnTo>
                <a:lnTo>
                  <a:pt x="1840" y="176"/>
                </a:lnTo>
                <a:lnTo>
                  <a:pt x="1852" y="161"/>
                </a:lnTo>
                <a:lnTo>
                  <a:pt x="1863" y="150"/>
                </a:lnTo>
                <a:lnTo>
                  <a:pt x="1877" y="140"/>
                </a:lnTo>
                <a:lnTo>
                  <a:pt x="1890" y="132"/>
                </a:lnTo>
                <a:lnTo>
                  <a:pt x="1921" y="121"/>
                </a:lnTo>
                <a:lnTo>
                  <a:pt x="1952" y="119"/>
                </a:lnTo>
                <a:lnTo>
                  <a:pt x="1952" y="119"/>
                </a:lnTo>
                <a:close/>
                <a:moveTo>
                  <a:pt x="1293" y="119"/>
                </a:moveTo>
                <a:lnTo>
                  <a:pt x="1322" y="119"/>
                </a:lnTo>
                <a:lnTo>
                  <a:pt x="1348" y="121"/>
                </a:lnTo>
                <a:lnTo>
                  <a:pt x="1373" y="127"/>
                </a:lnTo>
                <a:lnTo>
                  <a:pt x="1397" y="132"/>
                </a:lnTo>
                <a:lnTo>
                  <a:pt x="1418" y="140"/>
                </a:lnTo>
                <a:lnTo>
                  <a:pt x="1435" y="150"/>
                </a:lnTo>
                <a:lnTo>
                  <a:pt x="1452" y="159"/>
                </a:lnTo>
                <a:lnTo>
                  <a:pt x="1466" y="173"/>
                </a:lnTo>
                <a:lnTo>
                  <a:pt x="1475" y="176"/>
                </a:lnTo>
                <a:lnTo>
                  <a:pt x="1483" y="184"/>
                </a:lnTo>
                <a:lnTo>
                  <a:pt x="1489" y="192"/>
                </a:lnTo>
                <a:lnTo>
                  <a:pt x="1493" y="203"/>
                </a:lnTo>
                <a:lnTo>
                  <a:pt x="1496" y="217"/>
                </a:lnTo>
                <a:lnTo>
                  <a:pt x="1498" y="236"/>
                </a:lnTo>
                <a:lnTo>
                  <a:pt x="1500" y="257"/>
                </a:lnTo>
                <a:lnTo>
                  <a:pt x="1500" y="284"/>
                </a:lnTo>
                <a:lnTo>
                  <a:pt x="1500" y="426"/>
                </a:lnTo>
                <a:lnTo>
                  <a:pt x="1500" y="445"/>
                </a:lnTo>
                <a:lnTo>
                  <a:pt x="1500" y="462"/>
                </a:lnTo>
                <a:lnTo>
                  <a:pt x="1500" y="475"/>
                </a:lnTo>
                <a:lnTo>
                  <a:pt x="1502" y="487"/>
                </a:lnTo>
                <a:lnTo>
                  <a:pt x="1508" y="510"/>
                </a:lnTo>
                <a:lnTo>
                  <a:pt x="1518" y="539"/>
                </a:lnTo>
                <a:lnTo>
                  <a:pt x="1325" y="539"/>
                </a:lnTo>
                <a:lnTo>
                  <a:pt x="1325" y="500"/>
                </a:lnTo>
                <a:lnTo>
                  <a:pt x="1302" y="520"/>
                </a:lnTo>
                <a:lnTo>
                  <a:pt x="1276" y="535"/>
                </a:lnTo>
                <a:lnTo>
                  <a:pt x="1245" y="544"/>
                </a:lnTo>
                <a:lnTo>
                  <a:pt x="1216" y="546"/>
                </a:lnTo>
                <a:lnTo>
                  <a:pt x="1191" y="544"/>
                </a:lnTo>
                <a:lnTo>
                  <a:pt x="1168" y="539"/>
                </a:lnTo>
                <a:lnTo>
                  <a:pt x="1147" y="529"/>
                </a:lnTo>
                <a:lnTo>
                  <a:pt x="1128" y="514"/>
                </a:lnTo>
                <a:lnTo>
                  <a:pt x="1105" y="491"/>
                </a:lnTo>
                <a:lnTo>
                  <a:pt x="1089" y="464"/>
                </a:lnTo>
                <a:lnTo>
                  <a:pt x="1080" y="433"/>
                </a:lnTo>
                <a:lnTo>
                  <a:pt x="1076" y="401"/>
                </a:lnTo>
                <a:lnTo>
                  <a:pt x="1080" y="372"/>
                </a:lnTo>
                <a:lnTo>
                  <a:pt x="1087" y="345"/>
                </a:lnTo>
                <a:lnTo>
                  <a:pt x="1099" y="320"/>
                </a:lnTo>
                <a:lnTo>
                  <a:pt x="1118" y="301"/>
                </a:lnTo>
                <a:lnTo>
                  <a:pt x="1143" y="282"/>
                </a:lnTo>
                <a:lnTo>
                  <a:pt x="1170" y="266"/>
                </a:lnTo>
                <a:lnTo>
                  <a:pt x="1201" y="259"/>
                </a:lnTo>
                <a:lnTo>
                  <a:pt x="1235" y="257"/>
                </a:lnTo>
                <a:lnTo>
                  <a:pt x="1262" y="257"/>
                </a:lnTo>
                <a:lnTo>
                  <a:pt x="1285" y="263"/>
                </a:lnTo>
                <a:lnTo>
                  <a:pt x="1306" y="270"/>
                </a:lnTo>
                <a:lnTo>
                  <a:pt x="1325" y="282"/>
                </a:lnTo>
                <a:lnTo>
                  <a:pt x="1325" y="245"/>
                </a:lnTo>
                <a:lnTo>
                  <a:pt x="1325" y="224"/>
                </a:lnTo>
                <a:lnTo>
                  <a:pt x="1325" y="209"/>
                </a:lnTo>
                <a:lnTo>
                  <a:pt x="1324" y="197"/>
                </a:lnTo>
                <a:lnTo>
                  <a:pt x="1324" y="192"/>
                </a:lnTo>
                <a:lnTo>
                  <a:pt x="1324" y="182"/>
                </a:lnTo>
                <a:lnTo>
                  <a:pt x="1324" y="178"/>
                </a:lnTo>
                <a:lnTo>
                  <a:pt x="1316" y="169"/>
                </a:lnTo>
                <a:lnTo>
                  <a:pt x="1304" y="163"/>
                </a:lnTo>
                <a:lnTo>
                  <a:pt x="1289" y="159"/>
                </a:lnTo>
                <a:lnTo>
                  <a:pt x="1272" y="157"/>
                </a:lnTo>
                <a:lnTo>
                  <a:pt x="1241" y="161"/>
                </a:lnTo>
                <a:lnTo>
                  <a:pt x="1216" y="169"/>
                </a:lnTo>
                <a:lnTo>
                  <a:pt x="1193" y="182"/>
                </a:lnTo>
                <a:lnTo>
                  <a:pt x="1176" y="201"/>
                </a:lnTo>
                <a:lnTo>
                  <a:pt x="1166" y="211"/>
                </a:lnTo>
                <a:lnTo>
                  <a:pt x="1158" y="217"/>
                </a:lnTo>
                <a:lnTo>
                  <a:pt x="1153" y="220"/>
                </a:lnTo>
                <a:lnTo>
                  <a:pt x="1145" y="222"/>
                </a:lnTo>
                <a:lnTo>
                  <a:pt x="1135" y="220"/>
                </a:lnTo>
                <a:lnTo>
                  <a:pt x="1128" y="215"/>
                </a:lnTo>
                <a:lnTo>
                  <a:pt x="1122" y="205"/>
                </a:lnTo>
                <a:lnTo>
                  <a:pt x="1120" y="196"/>
                </a:lnTo>
                <a:lnTo>
                  <a:pt x="1124" y="182"/>
                </a:lnTo>
                <a:lnTo>
                  <a:pt x="1133" y="169"/>
                </a:lnTo>
                <a:lnTo>
                  <a:pt x="1149" y="155"/>
                </a:lnTo>
                <a:lnTo>
                  <a:pt x="1172" y="142"/>
                </a:lnTo>
                <a:lnTo>
                  <a:pt x="1197" y="132"/>
                </a:lnTo>
                <a:lnTo>
                  <a:pt x="1226" y="125"/>
                </a:lnTo>
                <a:lnTo>
                  <a:pt x="1256" y="119"/>
                </a:lnTo>
                <a:lnTo>
                  <a:pt x="1293" y="119"/>
                </a:lnTo>
                <a:lnTo>
                  <a:pt x="1293" y="119"/>
                </a:lnTo>
                <a:close/>
                <a:moveTo>
                  <a:pt x="196" y="119"/>
                </a:moveTo>
                <a:lnTo>
                  <a:pt x="227" y="121"/>
                </a:lnTo>
                <a:lnTo>
                  <a:pt x="254" y="127"/>
                </a:lnTo>
                <a:lnTo>
                  <a:pt x="280" y="136"/>
                </a:lnTo>
                <a:lnTo>
                  <a:pt x="305" y="151"/>
                </a:lnTo>
                <a:lnTo>
                  <a:pt x="323" y="167"/>
                </a:lnTo>
                <a:lnTo>
                  <a:pt x="338" y="184"/>
                </a:lnTo>
                <a:lnTo>
                  <a:pt x="348" y="199"/>
                </a:lnTo>
                <a:lnTo>
                  <a:pt x="352" y="215"/>
                </a:lnTo>
                <a:lnTo>
                  <a:pt x="350" y="222"/>
                </a:lnTo>
                <a:lnTo>
                  <a:pt x="346" y="228"/>
                </a:lnTo>
                <a:lnTo>
                  <a:pt x="340" y="234"/>
                </a:lnTo>
                <a:lnTo>
                  <a:pt x="332" y="234"/>
                </a:lnTo>
                <a:lnTo>
                  <a:pt x="327" y="234"/>
                </a:lnTo>
                <a:lnTo>
                  <a:pt x="321" y="230"/>
                </a:lnTo>
                <a:lnTo>
                  <a:pt x="315" y="222"/>
                </a:lnTo>
                <a:lnTo>
                  <a:pt x="309" y="213"/>
                </a:lnTo>
                <a:lnTo>
                  <a:pt x="302" y="201"/>
                </a:lnTo>
                <a:lnTo>
                  <a:pt x="292" y="192"/>
                </a:lnTo>
                <a:lnTo>
                  <a:pt x="280" y="182"/>
                </a:lnTo>
                <a:lnTo>
                  <a:pt x="267" y="174"/>
                </a:lnTo>
                <a:lnTo>
                  <a:pt x="252" y="167"/>
                </a:lnTo>
                <a:lnTo>
                  <a:pt x="236" y="161"/>
                </a:lnTo>
                <a:lnTo>
                  <a:pt x="223" y="157"/>
                </a:lnTo>
                <a:lnTo>
                  <a:pt x="209" y="157"/>
                </a:lnTo>
                <a:lnTo>
                  <a:pt x="198" y="159"/>
                </a:lnTo>
                <a:lnTo>
                  <a:pt x="190" y="167"/>
                </a:lnTo>
                <a:lnTo>
                  <a:pt x="188" y="173"/>
                </a:lnTo>
                <a:lnTo>
                  <a:pt x="188" y="182"/>
                </a:lnTo>
                <a:lnTo>
                  <a:pt x="186" y="196"/>
                </a:lnTo>
                <a:lnTo>
                  <a:pt x="186" y="215"/>
                </a:lnTo>
                <a:lnTo>
                  <a:pt x="186" y="449"/>
                </a:lnTo>
                <a:lnTo>
                  <a:pt x="186" y="472"/>
                </a:lnTo>
                <a:lnTo>
                  <a:pt x="186" y="485"/>
                </a:lnTo>
                <a:lnTo>
                  <a:pt x="186" y="495"/>
                </a:lnTo>
                <a:lnTo>
                  <a:pt x="188" y="500"/>
                </a:lnTo>
                <a:lnTo>
                  <a:pt x="190" y="504"/>
                </a:lnTo>
                <a:lnTo>
                  <a:pt x="194" y="508"/>
                </a:lnTo>
                <a:lnTo>
                  <a:pt x="204" y="510"/>
                </a:lnTo>
                <a:lnTo>
                  <a:pt x="223" y="508"/>
                </a:lnTo>
                <a:lnTo>
                  <a:pt x="240" y="504"/>
                </a:lnTo>
                <a:lnTo>
                  <a:pt x="257" y="495"/>
                </a:lnTo>
                <a:lnTo>
                  <a:pt x="275" y="485"/>
                </a:lnTo>
                <a:lnTo>
                  <a:pt x="292" y="472"/>
                </a:lnTo>
                <a:lnTo>
                  <a:pt x="307" y="454"/>
                </a:lnTo>
                <a:lnTo>
                  <a:pt x="321" y="437"/>
                </a:lnTo>
                <a:lnTo>
                  <a:pt x="332" y="416"/>
                </a:lnTo>
                <a:lnTo>
                  <a:pt x="336" y="408"/>
                </a:lnTo>
                <a:lnTo>
                  <a:pt x="342" y="405"/>
                </a:lnTo>
                <a:lnTo>
                  <a:pt x="346" y="401"/>
                </a:lnTo>
                <a:lnTo>
                  <a:pt x="352" y="399"/>
                </a:lnTo>
                <a:lnTo>
                  <a:pt x="359" y="401"/>
                </a:lnTo>
                <a:lnTo>
                  <a:pt x="365" y="406"/>
                </a:lnTo>
                <a:lnTo>
                  <a:pt x="371" y="414"/>
                </a:lnTo>
                <a:lnTo>
                  <a:pt x="371" y="422"/>
                </a:lnTo>
                <a:lnTo>
                  <a:pt x="371" y="431"/>
                </a:lnTo>
                <a:lnTo>
                  <a:pt x="367" y="441"/>
                </a:lnTo>
                <a:lnTo>
                  <a:pt x="361" y="451"/>
                </a:lnTo>
                <a:lnTo>
                  <a:pt x="352" y="464"/>
                </a:lnTo>
                <a:lnTo>
                  <a:pt x="330" y="487"/>
                </a:lnTo>
                <a:lnTo>
                  <a:pt x="307" y="508"/>
                </a:lnTo>
                <a:lnTo>
                  <a:pt x="280" y="525"/>
                </a:lnTo>
                <a:lnTo>
                  <a:pt x="254" y="537"/>
                </a:lnTo>
                <a:lnTo>
                  <a:pt x="225" y="544"/>
                </a:lnTo>
                <a:lnTo>
                  <a:pt x="196" y="546"/>
                </a:lnTo>
                <a:lnTo>
                  <a:pt x="175" y="546"/>
                </a:lnTo>
                <a:lnTo>
                  <a:pt x="156" y="543"/>
                </a:lnTo>
                <a:lnTo>
                  <a:pt x="138" y="537"/>
                </a:lnTo>
                <a:lnTo>
                  <a:pt x="121" y="531"/>
                </a:lnTo>
                <a:lnTo>
                  <a:pt x="104" y="521"/>
                </a:lnTo>
                <a:lnTo>
                  <a:pt x="88" y="510"/>
                </a:lnTo>
                <a:lnTo>
                  <a:pt x="73" y="497"/>
                </a:lnTo>
                <a:lnTo>
                  <a:pt x="60" y="479"/>
                </a:lnTo>
                <a:lnTo>
                  <a:pt x="33" y="451"/>
                </a:lnTo>
                <a:lnTo>
                  <a:pt x="15" y="416"/>
                </a:lnTo>
                <a:lnTo>
                  <a:pt x="4" y="376"/>
                </a:lnTo>
                <a:lnTo>
                  <a:pt x="0" y="332"/>
                </a:lnTo>
                <a:lnTo>
                  <a:pt x="2" y="309"/>
                </a:lnTo>
                <a:lnTo>
                  <a:pt x="4" y="286"/>
                </a:lnTo>
                <a:lnTo>
                  <a:pt x="10" y="265"/>
                </a:lnTo>
                <a:lnTo>
                  <a:pt x="17" y="243"/>
                </a:lnTo>
                <a:lnTo>
                  <a:pt x="25" y="224"/>
                </a:lnTo>
                <a:lnTo>
                  <a:pt x="36" y="207"/>
                </a:lnTo>
                <a:lnTo>
                  <a:pt x="50" y="188"/>
                </a:lnTo>
                <a:lnTo>
                  <a:pt x="65" y="173"/>
                </a:lnTo>
                <a:lnTo>
                  <a:pt x="92" y="150"/>
                </a:lnTo>
                <a:lnTo>
                  <a:pt x="125" y="132"/>
                </a:lnTo>
                <a:lnTo>
                  <a:pt x="158" y="121"/>
                </a:lnTo>
                <a:lnTo>
                  <a:pt x="196" y="119"/>
                </a:lnTo>
                <a:lnTo>
                  <a:pt x="196" y="119"/>
                </a:lnTo>
                <a:close/>
                <a:moveTo>
                  <a:pt x="496" y="29"/>
                </a:moveTo>
                <a:lnTo>
                  <a:pt x="672" y="29"/>
                </a:lnTo>
                <a:lnTo>
                  <a:pt x="672" y="46"/>
                </a:lnTo>
                <a:lnTo>
                  <a:pt x="672" y="102"/>
                </a:lnTo>
                <a:lnTo>
                  <a:pt x="672" y="140"/>
                </a:lnTo>
                <a:lnTo>
                  <a:pt x="672" y="178"/>
                </a:lnTo>
                <a:lnTo>
                  <a:pt x="693" y="159"/>
                </a:lnTo>
                <a:lnTo>
                  <a:pt x="713" y="146"/>
                </a:lnTo>
                <a:lnTo>
                  <a:pt x="738" y="134"/>
                </a:lnTo>
                <a:lnTo>
                  <a:pt x="763" y="125"/>
                </a:lnTo>
                <a:lnTo>
                  <a:pt x="788" y="119"/>
                </a:lnTo>
                <a:lnTo>
                  <a:pt x="811" y="119"/>
                </a:lnTo>
                <a:lnTo>
                  <a:pt x="845" y="123"/>
                </a:lnTo>
                <a:lnTo>
                  <a:pt x="876" y="132"/>
                </a:lnTo>
                <a:lnTo>
                  <a:pt x="901" y="150"/>
                </a:lnTo>
                <a:lnTo>
                  <a:pt x="918" y="173"/>
                </a:lnTo>
                <a:lnTo>
                  <a:pt x="926" y="192"/>
                </a:lnTo>
                <a:lnTo>
                  <a:pt x="932" y="215"/>
                </a:lnTo>
                <a:lnTo>
                  <a:pt x="934" y="242"/>
                </a:lnTo>
                <a:lnTo>
                  <a:pt x="935" y="274"/>
                </a:lnTo>
                <a:lnTo>
                  <a:pt x="935" y="336"/>
                </a:lnTo>
                <a:lnTo>
                  <a:pt x="934" y="408"/>
                </a:lnTo>
                <a:lnTo>
                  <a:pt x="937" y="539"/>
                </a:lnTo>
                <a:lnTo>
                  <a:pt x="759" y="539"/>
                </a:lnTo>
                <a:lnTo>
                  <a:pt x="761" y="307"/>
                </a:lnTo>
                <a:lnTo>
                  <a:pt x="759" y="194"/>
                </a:lnTo>
                <a:lnTo>
                  <a:pt x="753" y="184"/>
                </a:lnTo>
                <a:lnTo>
                  <a:pt x="741" y="180"/>
                </a:lnTo>
                <a:lnTo>
                  <a:pt x="726" y="184"/>
                </a:lnTo>
                <a:lnTo>
                  <a:pt x="711" y="192"/>
                </a:lnTo>
                <a:lnTo>
                  <a:pt x="692" y="203"/>
                </a:lnTo>
                <a:lnTo>
                  <a:pt x="672" y="219"/>
                </a:lnTo>
                <a:lnTo>
                  <a:pt x="672" y="307"/>
                </a:lnTo>
                <a:lnTo>
                  <a:pt x="672" y="464"/>
                </a:lnTo>
                <a:lnTo>
                  <a:pt x="674" y="539"/>
                </a:lnTo>
                <a:lnTo>
                  <a:pt x="496" y="539"/>
                </a:lnTo>
                <a:lnTo>
                  <a:pt x="496" y="378"/>
                </a:lnTo>
                <a:lnTo>
                  <a:pt x="496" y="203"/>
                </a:lnTo>
                <a:lnTo>
                  <a:pt x="496" y="52"/>
                </a:lnTo>
                <a:lnTo>
                  <a:pt x="496" y="29"/>
                </a:lnTo>
                <a:lnTo>
                  <a:pt x="496" y="29"/>
                </a:lnTo>
                <a:close/>
                <a:moveTo>
                  <a:pt x="2426" y="0"/>
                </a:moveTo>
                <a:lnTo>
                  <a:pt x="2422" y="125"/>
                </a:lnTo>
                <a:lnTo>
                  <a:pt x="2422" y="128"/>
                </a:lnTo>
                <a:lnTo>
                  <a:pt x="2465" y="127"/>
                </a:lnTo>
                <a:lnTo>
                  <a:pt x="2472" y="125"/>
                </a:lnTo>
                <a:lnTo>
                  <a:pt x="2482" y="127"/>
                </a:lnTo>
                <a:lnTo>
                  <a:pt x="2488" y="130"/>
                </a:lnTo>
                <a:lnTo>
                  <a:pt x="2491" y="138"/>
                </a:lnTo>
                <a:lnTo>
                  <a:pt x="2493" y="148"/>
                </a:lnTo>
                <a:lnTo>
                  <a:pt x="2491" y="157"/>
                </a:lnTo>
                <a:lnTo>
                  <a:pt x="2488" y="163"/>
                </a:lnTo>
                <a:lnTo>
                  <a:pt x="2480" y="167"/>
                </a:lnTo>
                <a:lnTo>
                  <a:pt x="2472" y="169"/>
                </a:lnTo>
                <a:lnTo>
                  <a:pt x="2459" y="167"/>
                </a:lnTo>
                <a:lnTo>
                  <a:pt x="2438" y="167"/>
                </a:lnTo>
                <a:lnTo>
                  <a:pt x="2424" y="165"/>
                </a:lnTo>
                <a:lnTo>
                  <a:pt x="2422" y="165"/>
                </a:lnTo>
                <a:lnTo>
                  <a:pt x="2420" y="236"/>
                </a:lnTo>
                <a:lnTo>
                  <a:pt x="2422" y="370"/>
                </a:lnTo>
                <a:lnTo>
                  <a:pt x="2422" y="452"/>
                </a:lnTo>
                <a:lnTo>
                  <a:pt x="2424" y="468"/>
                </a:lnTo>
                <a:lnTo>
                  <a:pt x="2426" y="479"/>
                </a:lnTo>
                <a:lnTo>
                  <a:pt x="2428" y="485"/>
                </a:lnTo>
                <a:lnTo>
                  <a:pt x="2432" y="485"/>
                </a:lnTo>
                <a:lnTo>
                  <a:pt x="2442" y="483"/>
                </a:lnTo>
                <a:lnTo>
                  <a:pt x="2451" y="477"/>
                </a:lnTo>
                <a:lnTo>
                  <a:pt x="2463" y="458"/>
                </a:lnTo>
                <a:lnTo>
                  <a:pt x="2470" y="441"/>
                </a:lnTo>
                <a:lnTo>
                  <a:pt x="2476" y="429"/>
                </a:lnTo>
                <a:lnTo>
                  <a:pt x="2480" y="420"/>
                </a:lnTo>
                <a:lnTo>
                  <a:pt x="2488" y="414"/>
                </a:lnTo>
                <a:lnTo>
                  <a:pt x="2493" y="412"/>
                </a:lnTo>
                <a:lnTo>
                  <a:pt x="2501" y="414"/>
                </a:lnTo>
                <a:lnTo>
                  <a:pt x="2507" y="418"/>
                </a:lnTo>
                <a:lnTo>
                  <a:pt x="2511" y="424"/>
                </a:lnTo>
                <a:lnTo>
                  <a:pt x="2511" y="433"/>
                </a:lnTo>
                <a:lnTo>
                  <a:pt x="2509" y="451"/>
                </a:lnTo>
                <a:lnTo>
                  <a:pt x="2499" y="472"/>
                </a:lnTo>
                <a:lnTo>
                  <a:pt x="2486" y="491"/>
                </a:lnTo>
                <a:lnTo>
                  <a:pt x="2472" y="508"/>
                </a:lnTo>
                <a:lnTo>
                  <a:pt x="2451" y="525"/>
                </a:lnTo>
                <a:lnTo>
                  <a:pt x="2426" y="539"/>
                </a:lnTo>
                <a:lnTo>
                  <a:pt x="2399" y="546"/>
                </a:lnTo>
                <a:lnTo>
                  <a:pt x="2369" y="548"/>
                </a:lnTo>
                <a:lnTo>
                  <a:pt x="2340" y="544"/>
                </a:lnTo>
                <a:lnTo>
                  <a:pt x="2317" y="537"/>
                </a:lnTo>
                <a:lnTo>
                  <a:pt x="2294" y="525"/>
                </a:lnTo>
                <a:lnTo>
                  <a:pt x="2276" y="506"/>
                </a:lnTo>
                <a:lnTo>
                  <a:pt x="2261" y="485"/>
                </a:lnTo>
                <a:lnTo>
                  <a:pt x="2253" y="460"/>
                </a:lnTo>
                <a:lnTo>
                  <a:pt x="2249" y="447"/>
                </a:lnTo>
                <a:lnTo>
                  <a:pt x="2247" y="429"/>
                </a:lnTo>
                <a:lnTo>
                  <a:pt x="2247" y="412"/>
                </a:lnTo>
                <a:lnTo>
                  <a:pt x="2246" y="391"/>
                </a:lnTo>
                <a:lnTo>
                  <a:pt x="2246" y="364"/>
                </a:lnTo>
                <a:lnTo>
                  <a:pt x="2247" y="288"/>
                </a:lnTo>
                <a:lnTo>
                  <a:pt x="2247" y="165"/>
                </a:lnTo>
                <a:lnTo>
                  <a:pt x="2242" y="165"/>
                </a:lnTo>
                <a:lnTo>
                  <a:pt x="2234" y="165"/>
                </a:lnTo>
                <a:lnTo>
                  <a:pt x="2221" y="165"/>
                </a:lnTo>
                <a:lnTo>
                  <a:pt x="2211" y="165"/>
                </a:lnTo>
                <a:lnTo>
                  <a:pt x="2203" y="161"/>
                </a:lnTo>
                <a:lnTo>
                  <a:pt x="2199" y="153"/>
                </a:lnTo>
                <a:lnTo>
                  <a:pt x="2198" y="144"/>
                </a:lnTo>
                <a:lnTo>
                  <a:pt x="2199" y="136"/>
                </a:lnTo>
                <a:lnTo>
                  <a:pt x="2203" y="128"/>
                </a:lnTo>
                <a:lnTo>
                  <a:pt x="2211" y="125"/>
                </a:lnTo>
                <a:lnTo>
                  <a:pt x="2221" y="125"/>
                </a:lnTo>
                <a:lnTo>
                  <a:pt x="2230" y="125"/>
                </a:lnTo>
                <a:lnTo>
                  <a:pt x="2247" y="127"/>
                </a:lnTo>
                <a:lnTo>
                  <a:pt x="2247" y="86"/>
                </a:lnTo>
                <a:lnTo>
                  <a:pt x="2296" y="67"/>
                </a:lnTo>
                <a:lnTo>
                  <a:pt x="2340" y="44"/>
                </a:lnTo>
                <a:lnTo>
                  <a:pt x="2384" y="23"/>
                </a:lnTo>
                <a:lnTo>
                  <a:pt x="2426" y="0"/>
                </a:lnTo>
                <a:lnTo>
                  <a:pt x="2426" y="0"/>
                </a:lnTo>
                <a:close/>
              </a:path>
            </a:pathLst>
          </a:custGeom>
          <a:solidFill>
            <a:srgbClr val="EAE1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628650" y="213920"/>
            <a:ext cx="7886700" cy="796011"/>
          </a:xfrm>
        </p:spPr>
        <p:txBody>
          <a:bodyPr lIns="0" tIns="0" rIns="0" bIns="0"/>
          <a:lstStyle/>
          <a:p>
            <a:r>
              <a:rPr lang="zh-CN" altLang="en-US" smtClean="0"/>
              <a:t>单击此处编辑母版标题样式</a:t>
            </a:r>
            <a:endParaRPr lang="en-US" dirty="0"/>
          </a:p>
        </p:txBody>
      </p:sp>
      <p:sp>
        <p:nvSpPr>
          <p:cNvPr id="3" name="KSO_BC1"/>
          <p:cNvSpPr>
            <a:spLocks noGrp="1"/>
          </p:cNvSpPr>
          <p:nvPr>
            <p:ph sz="half" idx="1"/>
          </p:nvPr>
        </p:nvSpPr>
        <p:spPr>
          <a:xfrm>
            <a:off x="628650" y="1244603"/>
            <a:ext cx="3810000" cy="4932363"/>
          </a:xfrm>
        </p:spPr>
        <p:txBody>
          <a:bodyPr>
            <a:normAutofit/>
          </a:bodyPr>
          <a:lstStyle>
            <a:lvl1pPr>
              <a:defRPr sz="2400">
                <a:solidFill>
                  <a:schemeClr val="bg2"/>
                </a:solidFill>
              </a:defRPr>
            </a:lvl1pPr>
            <a:lvl2pPr>
              <a:defRPr sz="1350">
                <a:solidFill>
                  <a:schemeClr val="bg2"/>
                </a:solidFill>
              </a:defRPr>
            </a:lvl2pPr>
            <a:lvl3pPr>
              <a:defRPr sz="2000"/>
            </a:lvl3pPr>
            <a:lvl4pPr>
              <a:defRPr sz="1800"/>
            </a:lvl4pPr>
            <a:lvl5pPr>
              <a:defRPr sz="1800"/>
            </a:lvl5pPr>
            <a:lvl6pPr>
              <a:defRPr sz="1800"/>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smtClean="0"/>
          </a:p>
        </p:txBody>
      </p:sp>
      <p:sp>
        <p:nvSpPr>
          <p:cNvPr id="4" name="KSO_BC2"/>
          <p:cNvSpPr>
            <a:spLocks noGrp="1"/>
          </p:cNvSpPr>
          <p:nvPr>
            <p:ph sz="half" idx="2"/>
          </p:nvPr>
        </p:nvSpPr>
        <p:spPr>
          <a:xfrm>
            <a:off x="4694763" y="1244603"/>
            <a:ext cx="3820587" cy="4932363"/>
          </a:xfrm>
        </p:spPr>
        <p:txBody>
          <a:bodyPr>
            <a:normAutofit/>
          </a:bodyPr>
          <a:lstStyle>
            <a:lvl1pPr>
              <a:defRPr sz="2400">
                <a:solidFill>
                  <a:schemeClr val="bg2"/>
                </a:solidFill>
              </a:defRPr>
            </a:lvl1pPr>
            <a:lvl2pPr>
              <a:defRPr sz="1350">
                <a:solidFill>
                  <a:schemeClr val="bg2"/>
                </a:solidFill>
              </a:defRPr>
            </a:lvl2pPr>
            <a:lvl3pPr>
              <a:defRPr sz="2000"/>
            </a:lvl3pPr>
            <a:lvl4pPr>
              <a:defRPr sz="1800"/>
            </a:lvl4pPr>
            <a:lvl5pPr>
              <a:defRPr sz="1800"/>
            </a:lvl5pPr>
            <a:lvl6pPr>
              <a:defRPr sz="1800"/>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smtClean="0"/>
          </a:p>
        </p:txBody>
      </p:sp>
      <p:sp>
        <p:nvSpPr>
          <p:cNvPr id="5" name="日期占位符 4"/>
          <p:cNvSpPr>
            <a:spLocks noGrp="1"/>
          </p:cNvSpPr>
          <p:nvPr>
            <p:ph type="dt" sz="half" idx="10"/>
          </p:nvPr>
        </p:nvSpPr>
        <p:spPr/>
        <p:txBody>
          <a:bodyPr/>
          <a:lstStyle/>
          <a:p>
            <a:fld id="{F07EE07A-B1E4-4DEB-8FAE-7B570AB74CA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BD6CFE-61BA-47EB-855C-CA2BD6B4CCA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629842" y="2505075"/>
            <a:ext cx="3868340" cy="3684588"/>
          </a:xfrm>
        </p:spPr>
        <p:txBody>
          <a:bodyPr/>
          <a:lstStyle>
            <a:lvl2pPr marL="533400" indent="-285750">
              <a:buClr>
                <a:schemeClr val="tx1">
                  <a:lumMod val="50000"/>
                </a:schemeClr>
              </a:buClr>
              <a:buFont typeface="Arial" panose="020B0604020202020204" pitchFamily="34" charset="0"/>
              <a:buChar char="•"/>
              <a:defRPr sz="2000">
                <a:solidFill>
                  <a:schemeClr val="tx1">
                    <a:lumMod val="50000"/>
                  </a:schemeClr>
                </a:solidFill>
              </a:defRPr>
            </a:lvl2pPr>
            <a:lvl3pPr>
              <a:defRPr sz="1800">
                <a:solidFill>
                  <a:schemeClr val="tx1">
                    <a:lumMod val="50000"/>
                  </a:schemeClr>
                </a:solidFill>
              </a:defRPr>
            </a:lvl3pPr>
            <a:lvl4pPr>
              <a:defRPr sz="1800">
                <a:solidFill>
                  <a:schemeClr val="tx1">
                    <a:lumMod val="50000"/>
                  </a:schemeClr>
                </a:solidFill>
              </a:defRPr>
            </a:lvl4pPr>
            <a:lvl5pPr>
              <a:defRPr sz="1800">
                <a:solidFill>
                  <a:schemeClr val="tx1">
                    <a:lumMod val="50000"/>
                  </a:schemeClr>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2505075"/>
            <a:ext cx="3887391" cy="3684588"/>
          </a:xfrm>
        </p:spPr>
        <p:txBody>
          <a:bodyPr/>
          <a:lstStyle>
            <a:lvl2pPr marL="444500" indent="-285750">
              <a:buClr>
                <a:schemeClr val="tx1">
                  <a:lumMod val="50000"/>
                </a:schemeClr>
              </a:buClr>
              <a:buFont typeface="Arial" panose="020B0604020202020204" pitchFamily="34" charset="0"/>
              <a:buChar cha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6EF2F5ED-D19D-4097-92A9-D6092B3D6E6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7AAEAA2-D029-4D23-B6D5-DE004B8B3ED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455220"/>
            <a:ext cx="7886700" cy="796011"/>
          </a:xfrm>
        </p:spPr>
        <p:txBody>
          <a:bodyPr/>
          <a:lstStyle/>
          <a:p>
            <a:r>
              <a:rPr lang="zh-CN" altLang="en-US" smtClean="0"/>
              <a:t>单击此处编辑母版标题样式</a:t>
            </a:r>
            <a:endParaRPr lang="zh-CN" altLang="en-US"/>
          </a:p>
        </p:txBody>
      </p:sp>
      <p:sp>
        <p:nvSpPr>
          <p:cNvPr id="3" name="矩形 2"/>
          <p:cNvSpPr/>
          <p:nvPr>
            <p:custDataLst>
              <p:tags r:id="rId2"/>
            </p:custDataLst>
          </p:nvPr>
        </p:nvSpPr>
        <p:spPr>
          <a:xfrm>
            <a:off x="0" y="1714500"/>
            <a:ext cx="9144000" cy="308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1" name="日期占位符 20"/>
          <p:cNvSpPr>
            <a:spLocks noGrp="1"/>
          </p:cNvSpPr>
          <p:nvPr>
            <p:ph type="dt" sz="half" idx="14"/>
          </p:nvPr>
        </p:nvSpPr>
        <p:spPr/>
        <p:txBody>
          <a:bodyPr/>
          <a:lstStyle/>
          <a:p>
            <a:fld id="{F07EE07A-B1E4-4DEB-8FAE-7B570AB74CAA}" type="datetimeFigureOut">
              <a:rPr lang="zh-CN" altLang="en-US" smtClean="0"/>
            </a:fld>
            <a:endParaRPr lang="zh-CN" altLang="en-US"/>
          </a:p>
        </p:txBody>
      </p:sp>
      <p:sp>
        <p:nvSpPr>
          <p:cNvPr id="22" name="页脚占位符 21"/>
          <p:cNvSpPr>
            <a:spLocks noGrp="1"/>
          </p:cNvSpPr>
          <p:nvPr>
            <p:ph type="ftr" sz="quarter" idx="15"/>
          </p:nvPr>
        </p:nvSpPr>
        <p:spPr/>
        <p:txBody>
          <a:bodyPr/>
          <a:lstStyle/>
          <a:p>
            <a:endParaRPr lang="zh-CN" altLang="en-US"/>
          </a:p>
        </p:txBody>
      </p:sp>
      <p:sp>
        <p:nvSpPr>
          <p:cNvPr id="23" name="灯片编号占位符 22"/>
          <p:cNvSpPr>
            <a:spLocks noGrp="1"/>
          </p:cNvSpPr>
          <p:nvPr>
            <p:ph type="sldNum" sz="quarter" idx="16"/>
          </p:nvPr>
        </p:nvSpPr>
        <p:spPr/>
        <p:txBody>
          <a:bodyPr/>
          <a:lstStyle/>
          <a:p>
            <a:fld id="{4FBD6CFE-61BA-47EB-855C-CA2BD6B4CCA2}" type="slidenum">
              <a:rPr lang="zh-CN" altLang="en-US" smtClean="0"/>
            </a:fld>
            <a:endParaRPr lang="zh-CN" altLang="en-US"/>
          </a:p>
        </p:txBody>
      </p:sp>
      <p:sp>
        <p:nvSpPr>
          <p:cNvPr id="17" name="内容占位符 13"/>
          <p:cNvSpPr>
            <a:spLocks noGrp="1"/>
          </p:cNvSpPr>
          <p:nvPr>
            <p:ph sz="quarter" idx="10" hasCustomPrompt="1"/>
          </p:nvPr>
        </p:nvSpPr>
        <p:spPr>
          <a:xfrm>
            <a:off x="739100" y="4233600"/>
            <a:ext cx="1677600" cy="288000"/>
          </a:xfrm>
        </p:spPr>
        <p:txBody>
          <a:bodyPr anchor="ctr" anchorCtr="0">
            <a:normAutofit/>
          </a:bodyPr>
          <a:lstStyle>
            <a:lvl1pPr marL="0" indent="0" algn="ctr">
              <a:buNone/>
              <a:defRPr sz="1800">
                <a:solidFill>
                  <a:schemeClr val="accent1">
                    <a:lumMod val="20000"/>
                    <a:lumOff val="80000"/>
                  </a:schemeClr>
                </a:solidFill>
              </a:defRPr>
            </a:lvl1pPr>
          </a:lstStyle>
          <a:p>
            <a:pPr lvl="0"/>
            <a:r>
              <a:rPr lang="zh-CN" altLang="en-US" dirty="0" smtClean="0"/>
              <a:t>添加副标题</a:t>
            </a:r>
            <a:endParaRPr lang="zh-CN" altLang="en-US" dirty="0"/>
          </a:p>
        </p:txBody>
      </p:sp>
      <p:sp>
        <p:nvSpPr>
          <p:cNvPr id="19" name="内容占位符 15"/>
          <p:cNvSpPr>
            <a:spLocks noGrp="1"/>
          </p:cNvSpPr>
          <p:nvPr>
            <p:ph sz="quarter" idx="11" hasCustomPrompt="1"/>
          </p:nvPr>
        </p:nvSpPr>
        <p:spPr>
          <a:xfrm>
            <a:off x="2578700" y="4233600"/>
            <a:ext cx="2098800" cy="288000"/>
          </a:xfrm>
        </p:spPr>
        <p:txBody>
          <a:bodyPr anchor="ctr" anchorCtr="0">
            <a:normAutofit/>
          </a:bodyPr>
          <a:lstStyle>
            <a:lvl1pPr marL="0" marR="0" indent="0" algn="ctr" defTabSz="685800" rtl="0" eaLnBrk="1" latinLnBrk="0" hangingPunct="1">
              <a:lnSpc>
                <a:spcPct val="110000"/>
              </a:lnSpc>
              <a:spcBef>
                <a:spcPts val="1200"/>
              </a:spcBef>
              <a:spcAft>
                <a:spcPts val="0"/>
              </a:spcAft>
              <a:buClr>
                <a:schemeClr val="accent1"/>
              </a:buClr>
              <a:buSzPct val="50000"/>
              <a:buFont typeface="Wingdings 2" panose="05020102010507070707" pitchFamily="18" charset="2"/>
              <a:buNone/>
              <a:defRPr sz="1800">
                <a:solidFill>
                  <a:schemeClr val="accent1">
                    <a:lumMod val="20000"/>
                    <a:lumOff val="80000"/>
                  </a:schemeClr>
                </a:solidFill>
              </a:defRPr>
            </a:lvl1pPr>
          </a:lstStyle>
          <a:p>
            <a:pPr marL="0" marR="0" lvl="0" indent="0" algn="ctr" defTabSz="685800" rtl="0" eaLnBrk="1" latinLnBrk="0" hangingPunct="1">
              <a:lnSpc>
                <a:spcPct val="110000"/>
              </a:lnSpc>
              <a:spcBef>
                <a:spcPts val="1200"/>
              </a:spcBef>
              <a:spcAft>
                <a:spcPts val="0"/>
              </a:spcAft>
              <a:buClr>
                <a:schemeClr val="accent1"/>
              </a:buClr>
              <a:buSzPct val="50000"/>
              <a:buFont typeface="Wingdings 2" panose="05020102010507070707" pitchFamily="18" charset="2"/>
              <a:buNone/>
              <a:defRPr/>
            </a:pPr>
            <a:r>
              <a:rPr lang="zh-CN" altLang="en-US" dirty="0" smtClean="0"/>
              <a:t>添加副标题</a:t>
            </a:r>
            <a:endParaRPr lang="zh-CN" altLang="en-US" dirty="0" smtClean="0"/>
          </a:p>
        </p:txBody>
      </p:sp>
      <p:sp>
        <p:nvSpPr>
          <p:cNvPr id="24" name="内容占位符 17"/>
          <p:cNvSpPr>
            <a:spLocks noGrp="1"/>
          </p:cNvSpPr>
          <p:nvPr>
            <p:ph sz="quarter" idx="12" hasCustomPrompt="1"/>
          </p:nvPr>
        </p:nvSpPr>
        <p:spPr>
          <a:xfrm>
            <a:off x="4843100" y="4233600"/>
            <a:ext cx="1512000" cy="288000"/>
          </a:xfrm>
        </p:spPr>
        <p:txBody>
          <a:bodyPr anchor="ctr" anchorCtr="0">
            <a:normAutofit/>
          </a:bodyPr>
          <a:lstStyle>
            <a:lvl1pPr marL="0" marR="0" indent="0" algn="ctr" defTabSz="685800" rtl="0" eaLnBrk="1" latinLnBrk="0" hangingPunct="1">
              <a:lnSpc>
                <a:spcPct val="110000"/>
              </a:lnSpc>
              <a:spcBef>
                <a:spcPts val="1200"/>
              </a:spcBef>
              <a:spcAft>
                <a:spcPts val="0"/>
              </a:spcAft>
              <a:buClr>
                <a:schemeClr val="accent1"/>
              </a:buClr>
              <a:buSzPct val="50000"/>
              <a:buFont typeface="Wingdings 2" panose="05020102010507070707" pitchFamily="18" charset="2"/>
              <a:buNone/>
              <a:defRPr sz="1800">
                <a:solidFill>
                  <a:schemeClr val="accent1">
                    <a:lumMod val="20000"/>
                    <a:lumOff val="80000"/>
                  </a:schemeClr>
                </a:solidFill>
              </a:defRPr>
            </a:lvl1pPr>
          </a:lstStyle>
          <a:p>
            <a:pPr marL="0" marR="0" lvl="0" indent="0" algn="ctr" defTabSz="685800" rtl="0" eaLnBrk="1" latinLnBrk="0" hangingPunct="1">
              <a:lnSpc>
                <a:spcPct val="110000"/>
              </a:lnSpc>
              <a:spcBef>
                <a:spcPts val="1200"/>
              </a:spcBef>
              <a:spcAft>
                <a:spcPts val="0"/>
              </a:spcAft>
              <a:buClr>
                <a:schemeClr val="accent1"/>
              </a:buClr>
              <a:buSzPct val="50000"/>
              <a:buFont typeface="Wingdings 2" panose="05020102010507070707" pitchFamily="18" charset="2"/>
              <a:buNone/>
              <a:defRPr/>
            </a:pPr>
            <a:r>
              <a:rPr lang="zh-CN" altLang="en-US" dirty="0" smtClean="0"/>
              <a:t>添加副标题</a:t>
            </a:r>
            <a:endParaRPr lang="zh-CN" altLang="en-US" dirty="0" smtClean="0"/>
          </a:p>
        </p:txBody>
      </p:sp>
      <p:sp>
        <p:nvSpPr>
          <p:cNvPr id="25" name="内容占位符 19"/>
          <p:cNvSpPr>
            <a:spLocks noGrp="1"/>
          </p:cNvSpPr>
          <p:nvPr>
            <p:ph sz="quarter" idx="13" hasCustomPrompt="1"/>
          </p:nvPr>
        </p:nvSpPr>
        <p:spPr>
          <a:xfrm>
            <a:off x="6517100" y="4233600"/>
            <a:ext cx="2016000" cy="288000"/>
          </a:xfrm>
        </p:spPr>
        <p:txBody>
          <a:bodyPr anchor="ctr" anchorCtr="0">
            <a:normAutofit/>
          </a:bodyPr>
          <a:lstStyle>
            <a:lvl1pPr marL="0" marR="0" indent="0" algn="ctr" defTabSz="685800" rtl="0" eaLnBrk="1" latinLnBrk="0" hangingPunct="1">
              <a:lnSpc>
                <a:spcPct val="110000"/>
              </a:lnSpc>
              <a:spcBef>
                <a:spcPts val="1200"/>
              </a:spcBef>
              <a:spcAft>
                <a:spcPts val="0"/>
              </a:spcAft>
              <a:buClr>
                <a:schemeClr val="accent1"/>
              </a:buClr>
              <a:buSzPct val="50000"/>
              <a:buFont typeface="Wingdings 2" panose="05020102010507070707" pitchFamily="18" charset="2"/>
              <a:buNone/>
              <a:defRPr sz="1800">
                <a:solidFill>
                  <a:schemeClr val="accent1">
                    <a:lumMod val="20000"/>
                    <a:lumOff val="80000"/>
                  </a:schemeClr>
                </a:solidFill>
              </a:defRPr>
            </a:lvl1pPr>
          </a:lstStyle>
          <a:p>
            <a:pPr marL="0" marR="0" lvl="0" indent="0" algn="ctr" defTabSz="685800" rtl="0" eaLnBrk="1" latinLnBrk="0" hangingPunct="1">
              <a:lnSpc>
                <a:spcPct val="110000"/>
              </a:lnSpc>
              <a:spcBef>
                <a:spcPts val="1200"/>
              </a:spcBef>
              <a:spcAft>
                <a:spcPts val="0"/>
              </a:spcAft>
              <a:buClr>
                <a:schemeClr val="accent1"/>
              </a:buClr>
              <a:buSzPct val="50000"/>
              <a:buFont typeface="Wingdings 2" panose="05020102010507070707" pitchFamily="18" charset="2"/>
              <a:buNone/>
              <a:defRPr/>
            </a:pPr>
            <a:r>
              <a:rPr lang="zh-CN" altLang="en-US" dirty="0" smtClean="0"/>
              <a:t>添加副标题</a:t>
            </a:r>
            <a:endParaRPr lang="zh-CN" altLang="en-US" dirty="0" smtClean="0"/>
          </a:p>
        </p:txBody>
      </p:sp>
      <p:sp>
        <p:nvSpPr>
          <p:cNvPr id="26" name="KSO_Shape"/>
          <p:cNvSpPr/>
          <p:nvPr>
            <p:custDataLst>
              <p:tags r:id="rId3"/>
            </p:custDataLst>
          </p:nvPr>
        </p:nvSpPr>
        <p:spPr>
          <a:xfrm>
            <a:off x="5490030" y="3981450"/>
            <a:ext cx="228600" cy="21272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27" name="KSO_Shape"/>
          <p:cNvSpPr/>
          <p:nvPr>
            <p:custDataLst>
              <p:tags r:id="rId4"/>
            </p:custDataLst>
          </p:nvPr>
        </p:nvSpPr>
        <p:spPr>
          <a:xfrm>
            <a:off x="7425148" y="3981450"/>
            <a:ext cx="228600" cy="185738"/>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
        <p:nvSpPr>
          <p:cNvPr id="28" name="KSO_Shape"/>
          <p:cNvSpPr/>
          <p:nvPr>
            <p:custDataLst>
              <p:tags r:id="rId5"/>
            </p:custDataLst>
          </p:nvPr>
        </p:nvSpPr>
        <p:spPr>
          <a:xfrm>
            <a:off x="1508524" y="3981450"/>
            <a:ext cx="193675" cy="228600"/>
          </a:xfrm>
          <a:custGeom>
            <a:avLst/>
            <a:gdLst/>
            <a:ahLst/>
            <a:cxnLst/>
            <a:rect l="l" t="t" r="r" b="b"/>
            <a:pathLst>
              <a:path w="396520" h="469210">
                <a:moveTo>
                  <a:pt x="327445" y="314600"/>
                </a:moveTo>
                <a:cubicBezTo>
                  <a:pt x="356349" y="319254"/>
                  <a:pt x="385797" y="360745"/>
                  <a:pt x="394054" y="381803"/>
                </a:cubicBezTo>
                <a:cubicBezTo>
                  <a:pt x="402312" y="402860"/>
                  <a:pt x="388098" y="427511"/>
                  <a:pt x="376990" y="440944"/>
                </a:cubicBezTo>
                <a:cubicBezTo>
                  <a:pt x="373700" y="421882"/>
                  <a:pt x="364955" y="401443"/>
                  <a:pt x="352485" y="383463"/>
                </a:cubicBezTo>
                <a:cubicBezTo>
                  <a:pt x="332676" y="354903"/>
                  <a:pt x="307287" y="337803"/>
                  <a:pt x="287162" y="338581"/>
                </a:cubicBezTo>
                <a:cubicBezTo>
                  <a:pt x="300917" y="326499"/>
                  <a:pt x="298542" y="309947"/>
                  <a:pt x="327445" y="314600"/>
                </a:cubicBezTo>
                <a:close/>
                <a:moveTo>
                  <a:pt x="44367" y="9445"/>
                </a:moveTo>
                <a:cubicBezTo>
                  <a:pt x="65307" y="7976"/>
                  <a:pt x="88582" y="48300"/>
                  <a:pt x="98716" y="103893"/>
                </a:cubicBezTo>
                <a:cubicBezTo>
                  <a:pt x="103023" y="127522"/>
                  <a:pt x="104507" y="151694"/>
                  <a:pt x="102812" y="172874"/>
                </a:cubicBezTo>
                <a:cubicBezTo>
                  <a:pt x="96419" y="177933"/>
                  <a:pt x="92462" y="183883"/>
                  <a:pt x="93679" y="191748"/>
                </a:cubicBezTo>
                <a:cubicBezTo>
                  <a:pt x="97962" y="219449"/>
                  <a:pt x="202914" y="329063"/>
                  <a:pt x="240363" y="349244"/>
                </a:cubicBezTo>
                <a:cubicBezTo>
                  <a:pt x="253454" y="356299"/>
                  <a:pt x="265280" y="353652"/>
                  <a:pt x="275564" y="347108"/>
                </a:cubicBezTo>
                <a:lnTo>
                  <a:pt x="275884" y="347663"/>
                </a:lnTo>
                <a:cubicBezTo>
                  <a:pt x="293996" y="337193"/>
                  <a:pt x="324545" y="354625"/>
                  <a:pt x="347507" y="388530"/>
                </a:cubicBezTo>
                <a:cubicBezTo>
                  <a:pt x="360303" y="407426"/>
                  <a:pt x="369015" y="429003"/>
                  <a:pt x="371399" y="448117"/>
                </a:cubicBezTo>
                <a:cubicBezTo>
                  <a:pt x="347296" y="472826"/>
                  <a:pt x="310581" y="469765"/>
                  <a:pt x="288158" y="468159"/>
                </a:cubicBezTo>
                <a:cubicBezTo>
                  <a:pt x="253182" y="465654"/>
                  <a:pt x="-15065" y="364036"/>
                  <a:pt x="664" y="89829"/>
                </a:cubicBezTo>
                <a:cubicBezTo>
                  <a:pt x="3125" y="70964"/>
                  <a:pt x="7079" y="53749"/>
                  <a:pt x="14299" y="39550"/>
                </a:cubicBezTo>
                <a:cubicBezTo>
                  <a:pt x="20978" y="26415"/>
                  <a:pt x="30453" y="15861"/>
                  <a:pt x="44367" y="9445"/>
                </a:cubicBezTo>
                <a:close/>
                <a:moveTo>
                  <a:pt x="85842" y="6"/>
                </a:moveTo>
                <a:cubicBezTo>
                  <a:pt x="147282" y="-938"/>
                  <a:pt x="156451" y="106342"/>
                  <a:pt x="147962" y="128156"/>
                </a:cubicBezTo>
                <a:cubicBezTo>
                  <a:pt x="140696" y="146825"/>
                  <a:pt x="125598" y="157194"/>
                  <a:pt x="109217" y="167957"/>
                </a:cubicBezTo>
                <a:cubicBezTo>
                  <a:pt x="111214" y="147002"/>
                  <a:pt x="109601" y="123749"/>
                  <a:pt x="105273" y="101024"/>
                </a:cubicBezTo>
                <a:cubicBezTo>
                  <a:pt x="95931" y="51971"/>
                  <a:pt x="75887" y="14560"/>
                  <a:pt x="55177" y="5105"/>
                </a:cubicBezTo>
                <a:cubicBezTo>
                  <a:pt x="63799" y="1769"/>
                  <a:pt x="73998" y="188"/>
                  <a:pt x="85842" y="6"/>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9" name="KSO_Shape"/>
          <p:cNvSpPr/>
          <p:nvPr>
            <p:custDataLst>
              <p:tags r:id="rId6"/>
            </p:custDataLst>
          </p:nvPr>
        </p:nvSpPr>
        <p:spPr>
          <a:xfrm>
            <a:off x="3517407" y="3981450"/>
            <a:ext cx="228600" cy="173038"/>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07EE07A-B1E4-4DEB-8FAE-7B570AB74CA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FBD6CFE-61BA-47EB-855C-CA2BD6B4CCA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504900" y="212400"/>
            <a:ext cx="8216100" cy="795600"/>
          </a:xfrm>
        </p:spPr>
        <p:txBody>
          <a:bodyPr anchor="ctr" anchorCtr="0">
            <a:normAutofit/>
          </a:bodyPr>
          <a:lstStyle>
            <a:lvl1pPr>
              <a:defRPr sz="2400" b="0"/>
            </a:lvl1pPr>
          </a:lstStyle>
          <a:p>
            <a:r>
              <a:rPr lang="zh-CN" altLang="en-US" smtClean="0"/>
              <a:t>单击此处编辑母版标题样式</a:t>
            </a:r>
            <a:endParaRPr lang="en-US" dirty="0"/>
          </a:p>
        </p:txBody>
      </p:sp>
      <p:sp>
        <p:nvSpPr>
          <p:cNvPr id="3" name="KSO_BC1"/>
          <p:cNvSpPr>
            <a:spLocks noGrp="1"/>
          </p:cNvSpPr>
          <p:nvPr>
            <p:ph type="pic" idx="1"/>
          </p:nvPr>
        </p:nvSpPr>
        <p:spPr>
          <a:xfrm>
            <a:off x="1614550" y="1535176"/>
            <a:ext cx="5914900" cy="3105224"/>
          </a:xfrm>
        </p:spPr>
        <p:txBody>
          <a:bodyPr anchor="ctr" anchorCtr="0"/>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zh-CN" altLang="en-US" dirty="0" smtClean="0"/>
              <a:t>单击图标添加图片</a:t>
            </a:r>
            <a:endParaRPr lang="en-US" dirty="0"/>
          </a:p>
        </p:txBody>
      </p:sp>
      <p:sp>
        <p:nvSpPr>
          <p:cNvPr id="4" name="KSO_BC2"/>
          <p:cNvSpPr>
            <a:spLocks noGrp="1"/>
          </p:cNvSpPr>
          <p:nvPr>
            <p:ph type="body" sz="half" idx="2"/>
          </p:nvPr>
        </p:nvSpPr>
        <p:spPr>
          <a:xfrm>
            <a:off x="1989000" y="4986000"/>
            <a:ext cx="5166000" cy="648000"/>
          </a:xfrm>
        </p:spPr>
        <p:txBody>
          <a:bodyPr>
            <a:normAutofit/>
          </a:bodyPr>
          <a:lstStyle>
            <a:lvl1pPr marL="0" indent="0" algn="ctr">
              <a:buNone/>
              <a:defRPr sz="1800">
                <a:solidFill>
                  <a:schemeClr val="bg2"/>
                </a:solidFill>
              </a:defRPr>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zh-CN" altLang="en-US" smtClean="0"/>
              <a:t>单击此处编辑母版文本样式</a:t>
            </a:r>
            <a:endParaRPr lang="zh-CN" altLang="en-US" smtClean="0"/>
          </a:p>
        </p:txBody>
      </p:sp>
      <p:cxnSp>
        <p:nvCxnSpPr>
          <p:cNvPr id="9" name="直接连接符 8"/>
          <p:cNvCxnSpPr/>
          <p:nvPr/>
        </p:nvCxnSpPr>
        <p:spPr>
          <a:xfrm>
            <a:off x="1692000" y="4798800"/>
            <a:ext cx="5760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日期占位符 4"/>
          <p:cNvSpPr>
            <a:spLocks noGrp="1"/>
          </p:cNvSpPr>
          <p:nvPr>
            <p:ph type="dt" sz="half" idx="10"/>
          </p:nvPr>
        </p:nvSpPr>
        <p:spPr/>
        <p:txBody>
          <a:bodyPr/>
          <a:lstStyle/>
          <a:p>
            <a:fld id="{F07EE07A-B1E4-4DEB-8FAE-7B570AB74CA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BD6CFE-61BA-47EB-855C-CA2BD6B4CCA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603938" y="365124"/>
            <a:ext cx="911412" cy="5870575"/>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628650" y="365125"/>
            <a:ext cx="6724650" cy="5870575"/>
          </a:xfrm>
        </p:spPr>
        <p:txBody>
          <a:bodyPr vert="eaVert">
            <a:normAutofit/>
          </a:bodyPr>
          <a:lstStyle>
            <a:lvl1pPr>
              <a:defRPr sz="2400">
                <a:solidFill>
                  <a:schemeClr val="bg2"/>
                </a:solidFill>
              </a:defRPr>
            </a:lvl1pPr>
            <a:lvl2pPr>
              <a:defRPr sz="1350">
                <a:solidFill>
                  <a:schemeClr val="bg2"/>
                </a:solidFill>
              </a:defRPr>
            </a:lvl2pPr>
            <a:lvl3pPr>
              <a:defRPr sz="2000"/>
            </a:lvl3pPr>
            <a:lvl4pPr>
              <a:defRPr sz="1800"/>
            </a:lvl4pPr>
            <a:lvl5pPr>
              <a:defRPr sz="1800"/>
            </a:lvl5pPr>
            <a:lvl6pPr>
              <a:defRPr sz="1800"/>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smtClean="0"/>
          </a:p>
        </p:txBody>
      </p:sp>
      <p:sp>
        <p:nvSpPr>
          <p:cNvPr id="4" name="日期占位符 3"/>
          <p:cNvSpPr>
            <a:spLocks noGrp="1"/>
          </p:cNvSpPr>
          <p:nvPr>
            <p:ph type="dt" sz="half" idx="10"/>
          </p:nvPr>
        </p:nvSpPr>
        <p:spPr/>
        <p:txBody>
          <a:bodyPr/>
          <a:lstStyle/>
          <a:p>
            <a:fld id="{F07EE07A-B1E4-4DEB-8FAE-7B570AB74CA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BD6CFE-61BA-47EB-855C-CA2BD6B4CCA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9.xml"/><Relationship Id="rId13" Type="http://schemas.openxmlformats.org/officeDocument/2006/relationships/tags" Target="../tags/tag8.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3" name="KSO_BC1"/>
          <p:cNvSpPr>
            <a:spLocks noGrp="1"/>
          </p:cNvSpPr>
          <p:nvPr>
            <p:ph type="body" idx="1"/>
            <p:custDataLst>
              <p:tags r:id="rId13"/>
            </p:custDataLst>
          </p:nvPr>
        </p:nvSpPr>
        <p:spPr>
          <a:xfrm>
            <a:off x="628650" y="1133476"/>
            <a:ext cx="7886700" cy="5100143"/>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smtClean="0"/>
          </a:p>
        </p:txBody>
      </p:sp>
      <p:sp>
        <p:nvSpPr>
          <p:cNvPr id="2" name="KSO_BT1"/>
          <p:cNvSpPr>
            <a:spLocks noGrp="1"/>
          </p:cNvSpPr>
          <p:nvPr>
            <p:ph type="title"/>
            <p:custDataLst>
              <p:tags r:id="rId14"/>
            </p:custDataLst>
          </p:nvPr>
        </p:nvSpPr>
        <p:spPr>
          <a:xfrm>
            <a:off x="628650" y="213920"/>
            <a:ext cx="7886700" cy="796011"/>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EE07A-B1E4-4DEB-8FAE-7B570AB74CAA}" type="datetimeFigureOut">
              <a:rPr lang="zh-CN" altLang="en-US" smtClean="0"/>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D6CFE-61BA-47EB-855C-CA2BD6B4CCA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514350" rtl="0" eaLnBrk="1" latinLnBrk="0" hangingPunct="1">
        <a:lnSpc>
          <a:spcPct val="90000"/>
        </a:lnSpc>
        <a:spcBef>
          <a:spcPct val="0"/>
        </a:spcBef>
        <a:buNone/>
        <a:defRPr sz="2800" b="1" i="0" kern="1200" baseline="0">
          <a:solidFill>
            <a:schemeClr val="accent1"/>
          </a:solidFill>
          <a:effectLst/>
          <a:latin typeface="+mj-lt"/>
          <a:ea typeface="+mj-ea"/>
          <a:cs typeface="+mj-cs"/>
        </a:defRPr>
      </a:lvl1pPr>
    </p:titleStyle>
    <p:bodyStyle>
      <a:lvl1pPr marL="271780" indent="-271780" algn="just" defTabSz="514350" rtl="0" eaLnBrk="1" latinLnBrk="0" hangingPunct="1">
        <a:lnSpc>
          <a:spcPct val="110000"/>
        </a:lnSpc>
        <a:spcBef>
          <a:spcPts val="900"/>
        </a:spcBef>
        <a:spcAft>
          <a:spcPts val="0"/>
        </a:spcAft>
        <a:buClr>
          <a:schemeClr val="accent1"/>
        </a:buClr>
        <a:buSzPct val="50000"/>
        <a:buFont typeface="Wingdings 2" panose="05020102010507070707" pitchFamily="18" charset="2"/>
        <a:buChar char=""/>
        <a:defRPr lang="zh-CN" altLang="en-US" sz="2400" kern="1200" baseline="0" dirty="0" smtClean="0">
          <a:solidFill>
            <a:srgbClr val="000000"/>
          </a:solidFill>
          <a:latin typeface="+mn-lt"/>
          <a:ea typeface="+mn-ea"/>
          <a:cs typeface="+mn-cs"/>
        </a:defRPr>
      </a:lvl1pPr>
      <a:lvl2pPr marL="0" indent="0" algn="just" defTabSz="514350" rtl="0" eaLnBrk="1" latinLnBrk="0" hangingPunct="1">
        <a:lnSpc>
          <a:spcPct val="120000"/>
        </a:lnSpc>
        <a:spcBef>
          <a:spcPts val="0"/>
        </a:spcBef>
        <a:spcAft>
          <a:spcPts val="900"/>
        </a:spcAft>
        <a:buClr>
          <a:schemeClr val="accent2">
            <a:lumMod val="60000"/>
            <a:lumOff val="40000"/>
          </a:schemeClr>
        </a:buClr>
        <a:buFont typeface="幼圆" panose="02010509060101010101" pitchFamily="49" charset="-122"/>
        <a:buNone/>
        <a:defRPr sz="1500" kern="1200" baseline="0">
          <a:solidFill>
            <a:schemeClr val="tx1"/>
          </a:solidFill>
          <a:latin typeface="+mn-lt"/>
          <a:ea typeface="+mn-ea"/>
          <a:cs typeface="+mn-cs"/>
        </a:defRPr>
      </a:lvl2pPr>
      <a:lvl3pPr marL="643255" indent="-128905" algn="l" defTabSz="514350" rtl="0" eaLnBrk="1" latinLnBrk="0" hangingPunct="1">
        <a:lnSpc>
          <a:spcPct val="90000"/>
        </a:lnSpc>
        <a:spcBef>
          <a:spcPts val="280"/>
        </a:spcBef>
        <a:buFont typeface="Arial" panose="020B0604020202020204" pitchFamily="34" charset="0"/>
        <a:buChar char="•"/>
        <a:defRPr sz="2000" kern="1200">
          <a:solidFill>
            <a:srgbClr val="000000"/>
          </a:solidFill>
          <a:latin typeface="+mn-lt"/>
          <a:ea typeface="+mn-ea"/>
          <a:cs typeface="+mn-cs"/>
        </a:defRPr>
      </a:lvl3pPr>
      <a:lvl4pPr marL="900430" indent="-128905" algn="l" defTabSz="514350" rtl="0" eaLnBrk="1" latinLnBrk="0" hangingPunct="1">
        <a:lnSpc>
          <a:spcPct val="90000"/>
        </a:lnSpc>
        <a:spcBef>
          <a:spcPts val="280"/>
        </a:spcBef>
        <a:buFont typeface="Arial" panose="020B0604020202020204" pitchFamily="34" charset="0"/>
        <a:buChar char="•"/>
        <a:defRPr sz="1800" kern="1200">
          <a:solidFill>
            <a:srgbClr val="000000"/>
          </a:solidFill>
          <a:latin typeface="+mn-lt"/>
          <a:ea typeface="+mn-ea"/>
          <a:cs typeface="+mn-cs"/>
        </a:defRPr>
      </a:lvl4pPr>
      <a:lvl5pPr marL="1157605" indent="-128905" algn="l" defTabSz="514350" rtl="0" eaLnBrk="1" latinLnBrk="0" hangingPunct="1">
        <a:lnSpc>
          <a:spcPct val="90000"/>
        </a:lnSpc>
        <a:spcBef>
          <a:spcPts val="280"/>
        </a:spcBef>
        <a:buFont typeface="Arial" panose="020B0604020202020204" pitchFamily="34" charset="0"/>
        <a:buChar char="•"/>
        <a:defRPr sz="1800" kern="1200">
          <a:solidFill>
            <a:srgbClr val="000000"/>
          </a:solidFill>
          <a:latin typeface="+mn-lt"/>
          <a:ea typeface="+mn-ea"/>
          <a:cs typeface="+mn-cs"/>
        </a:defRPr>
      </a:lvl5pPr>
      <a:lvl6pPr marL="1414780" indent="-128905" algn="l" defTabSz="514350" rtl="0" eaLnBrk="1" latinLnBrk="0" hangingPunct="1">
        <a:lnSpc>
          <a:spcPct val="90000"/>
        </a:lnSpc>
        <a:spcBef>
          <a:spcPts val="280"/>
        </a:spcBef>
        <a:buFont typeface="Arial" panose="020B0604020202020204" pitchFamily="34" charset="0"/>
        <a:buChar char="•"/>
        <a:defRPr sz="1800" kern="1200">
          <a:solidFill>
            <a:srgbClr val="000000"/>
          </a:solidFill>
          <a:latin typeface="+mn-lt"/>
          <a:ea typeface="+mn-ea"/>
          <a:cs typeface="+mn-cs"/>
        </a:defRPr>
      </a:lvl6pPr>
      <a:lvl7pPr marL="167195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image" Target="../media/image17.GI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xml"/><Relationship Id="rId1" Type="http://schemas.openxmlformats.org/officeDocument/2006/relationships/slide" Target="slide2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image" Target="../media/image10.jpeg"/><Relationship Id="rId7" Type="http://schemas.openxmlformats.org/officeDocument/2006/relationships/image" Target="../media/image9.jpeg"/><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0"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8.xml"/><Relationship Id="rId1" Type="http://schemas.openxmlformats.org/officeDocument/2006/relationships/image" Target="../media/image19.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3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png"/></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41.xml"/><Relationship Id="rId4" Type="http://schemas.openxmlformats.org/officeDocument/2006/relationships/image" Target="../media/image23.GIF"/><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49.xml"/><Relationship Id="rId4" Type="http://schemas.openxmlformats.org/officeDocument/2006/relationships/image" Target="../media/image23.GIF"/><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50.xml"/><Relationship Id="rId4" Type="http://schemas.openxmlformats.org/officeDocument/2006/relationships/image" Target="../media/image23.GIF"/><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56.xml"/><Relationship Id="rId4" Type="http://schemas.openxmlformats.org/officeDocument/2006/relationships/image" Target="../media/image24.jpe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59.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文本框 159746"/>
          <p:cNvSpPr txBox="1"/>
          <p:nvPr/>
        </p:nvSpPr>
        <p:spPr>
          <a:xfrm>
            <a:off x="381000" y="1981200"/>
            <a:ext cx="8763000" cy="2147888"/>
          </a:xfrm>
          <a:prstGeom prst="rect">
            <a:avLst/>
          </a:prstGeom>
          <a:noFill/>
          <a:ln w="9525">
            <a:noFill/>
          </a:ln>
        </p:spPr>
        <p:txBody>
          <a:bodyPr anchor="t">
            <a:spAutoFit/>
          </a:bodyPr>
          <a:p>
            <a:pPr lvl="0" algn="ctr">
              <a:spcBef>
                <a:spcPct val="50000"/>
              </a:spcBef>
            </a:pPr>
            <a:r>
              <a:rPr lang="zh-CN" altLang="en-US" sz="5400" dirty="0">
                <a:latin typeface="方正粗宋_GBK" charset="-122"/>
                <a:ea typeface="楷体_GB2312" pitchFamily="49" charset="-122"/>
              </a:rPr>
              <a:t>西学东渐，救亡图存</a:t>
            </a:r>
            <a:endParaRPr lang="zh-CN" altLang="en-US" sz="5400" dirty="0">
              <a:latin typeface="方正粗宋_GBK" charset="-122"/>
              <a:ea typeface="楷体_GB2312" pitchFamily="49" charset="-122"/>
            </a:endParaRPr>
          </a:p>
          <a:p>
            <a:pPr lvl="0" algn="ctr">
              <a:spcBef>
                <a:spcPct val="50000"/>
              </a:spcBef>
            </a:pPr>
            <a:r>
              <a:rPr lang="zh-CN" altLang="en-US" sz="5400" dirty="0">
                <a:latin typeface="方正粗宋_GBK" charset="-122"/>
                <a:ea typeface="楷体_GB2312" pitchFamily="49" charset="-122"/>
              </a:rPr>
              <a:t> </a:t>
            </a:r>
            <a:r>
              <a:rPr lang="en-US" altLang="zh-CN" sz="4400" dirty="0">
                <a:latin typeface="楷体_GB2312" pitchFamily="49" charset="-122"/>
                <a:ea typeface="楷体_GB2312" pitchFamily="49" charset="-122"/>
              </a:rPr>
              <a:t>——</a:t>
            </a:r>
            <a:r>
              <a:rPr lang="zh-CN" altLang="en-US" sz="4400" dirty="0">
                <a:latin typeface="楷体_GB2312" pitchFamily="49" charset="-122"/>
                <a:ea typeface="楷体_GB2312" pitchFamily="49" charset="-122"/>
              </a:rPr>
              <a:t>近代中国的思想解放潮流</a:t>
            </a:r>
            <a:endParaRPr lang="zh-CN" altLang="en-US" sz="5400" dirty="0">
              <a:latin typeface="方正粗宋_GBK" charset="-122"/>
              <a:ea typeface="楷体_GB2312" pitchFamily="49" charset="-122"/>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7410" name="表格 17409"/>
          <p:cNvGraphicFramePr/>
          <p:nvPr/>
        </p:nvGraphicFramePr>
        <p:xfrm>
          <a:off x="179388" y="476250"/>
          <a:ext cx="8740775" cy="5656263"/>
        </p:xfrm>
        <a:graphic>
          <a:graphicData uri="http://schemas.openxmlformats.org/drawingml/2006/table">
            <a:tbl>
              <a:tblPr/>
              <a:tblGrid>
                <a:gridCol w="1439863"/>
                <a:gridCol w="2547937"/>
                <a:gridCol w="2336800"/>
                <a:gridCol w="2416175"/>
              </a:tblGrid>
              <a:tr h="89376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fontAlgn="ctr">
                        <a:buFont typeface="Wingdings" panose="05000000000000000000" pitchFamily="2" charset="2"/>
                        <a:buNone/>
                      </a:pPr>
                      <a:r>
                        <a:rPr lang="zh-CN" altLang="en-US" sz="2400" b="1" dirty="0"/>
                        <a:t>维新</a:t>
                      </a:r>
                      <a:endParaRPr lang="zh-CN" altLang="en-US" sz="2400" b="1" dirty="0"/>
                    </a:p>
                    <a:p>
                      <a:pPr marL="0" lvl="0" indent="0" algn="ctr" fontAlgn="ctr">
                        <a:buFont typeface="Wingdings" panose="05000000000000000000" pitchFamily="2" charset="2"/>
                        <a:buNone/>
                      </a:pPr>
                      <a:r>
                        <a:rPr lang="zh-CN" altLang="en-US" sz="2400" b="1" dirty="0"/>
                        <a:t>代表人物</a:t>
                      </a:r>
                      <a:endParaRPr lang="zh-CN" altLang="en-US" sz="24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fontAlgn="ctr">
                        <a:buFont typeface="Wingdings" panose="05000000000000000000" pitchFamily="2" charset="2"/>
                        <a:buNone/>
                      </a:pPr>
                      <a:r>
                        <a:rPr lang="zh-CN" altLang="en-US" sz="2400" b="1" dirty="0">
                          <a:latin typeface="宋体" panose="02010600030101010101" pitchFamily="2" charset="-122"/>
                        </a:rPr>
                        <a:t>重要活动</a:t>
                      </a:r>
                      <a:endParaRPr lang="zh-CN" altLang="en-US" sz="2400" b="1" dirty="0">
                        <a:latin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fontAlgn="ctr">
                        <a:buFont typeface="Wingdings" panose="05000000000000000000" pitchFamily="2" charset="2"/>
                        <a:buNone/>
                      </a:pPr>
                      <a:r>
                        <a:rPr lang="zh-CN" altLang="en-US" sz="2400" b="1" dirty="0"/>
                        <a:t>代表论著</a:t>
                      </a:r>
                      <a:endParaRPr lang="zh-CN" altLang="en-US" sz="24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fontAlgn="ctr">
                        <a:buFont typeface="Wingdings" panose="05000000000000000000" pitchFamily="2" charset="2"/>
                        <a:buNone/>
                      </a:pPr>
                      <a:r>
                        <a:rPr lang="zh-CN" altLang="en-US" sz="2400" b="1" dirty="0"/>
                        <a:t>影响</a:t>
                      </a:r>
                      <a:endParaRPr lang="zh-CN" altLang="en-US" sz="24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36366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fontAlgn="ctr">
                        <a:buFont typeface="Wingdings" panose="05000000000000000000" pitchFamily="2" charset="2"/>
                        <a:buNone/>
                      </a:pPr>
                      <a:r>
                        <a:rPr lang="zh-CN" altLang="en-US" sz="2500" b="1" dirty="0"/>
                        <a:t>康有为</a:t>
                      </a:r>
                      <a:endParaRPr lang="zh-CN" altLang="en-US" sz="25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fontAlgn="ctr">
                        <a:buFont typeface="Wingdings" panose="05000000000000000000" pitchFamily="2" charset="2"/>
                        <a:buNone/>
                      </a:pPr>
                      <a:endParaRPr lang="zh-CN" altLang="en-US" sz="24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fontAlgn="ctr">
                        <a:buFont typeface="Wingdings" panose="05000000000000000000" pitchFamily="2" charset="2"/>
                        <a:buNone/>
                      </a:pPr>
                      <a:endParaRPr lang="zh-CN" altLang="en-US" sz="24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fontAlgn="ctr">
                        <a:buFont typeface="Wingdings" panose="05000000000000000000" pitchFamily="2" charset="2"/>
                        <a:buNone/>
                      </a:pPr>
                      <a:endParaRPr lang="zh-CN" altLang="en-US" sz="24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3503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fontAlgn="ctr">
                        <a:buFont typeface="Wingdings" panose="05000000000000000000" pitchFamily="2" charset="2"/>
                        <a:buNone/>
                      </a:pPr>
                      <a:r>
                        <a:rPr lang="zh-CN" altLang="en-US" sz="2500" b="1" dirty="0"/>
                        <a:t>梁启超</a:t>
                      </a:r>
                      <a:endParaRPr lang="zh-CN" altLang="en-US" sz="25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fontAlgn="ctr">
                        <a:buFont typeface="Wingdings" panose="05000000000000000000" pitchFamily="2" charset="2"/>
                        <a:buNone/>
                      </a:pPr>
                      <a:endParaRPr lang="zh-CN" altLang="en-US" sz="24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fontAlgn="ctr">
                        <a:buFont typeface="Wingdings" panose="05000000000000000000" pitchFamily="2" charset="2"/>
                        <a:buNone/>
                      </a:pPr>
                      <a:endParaRPr lang="zh-CN" altLang="en-US" sz="24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fontAlgn="ctr">
                        <a:buFont typeface="Wingdings" panose="05000000000000000000" pitchFamily="2" charset="2"/>
                        <a:buNone/>
                      </a:pPr>
                      <a:endParaRPr lang="zh-CN" altLang="en-US" sz="24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63671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fontAlgn="ctr">
                        <a:buFont typeface="Wingdings" panose="05000000000000000000" pitchFamily="2" charset="2"/>
                        <a:buNone/>
                      </a:pPr>
                      <a:r>
                        <a:rPr lang="zh-CN" altLang="en-US" sz="2500" b="1" dirty="0"/>
                        <a:t>谭嗣同</a:t>
                      </a:r>
                      <a:endParaRPr lang="zh-CN" altLang="en-US" sz="25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fontAlgn="ctr">
                        <a:buFont typeface="Wingdings" panose="05000000000000000000" pitchFamily="2" charset="2"/>
                        <a:buNone/>
                      </a:pPr>
                      <a:endParaRPr lang="zh-CN" altLang="en-US" sz="24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fontAlgn="ctr">
                        <a:buFont typeface="Wingdings" panose="05000000000000000000" pitchFamily="2" charset="2"/>
                        <a:buNone/>
                      </a:pPr>
                      <a:endParaRPr lang="zh-CN" altLang="en-US" sz="24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fontAlgn="ctr">
                        <a:buFont typeface="Wingdings" panose="05000000000000000000" pitchFamily="2" charset="2"/>
                        <a:buNone/>
                      </a:pPr>
                      <a:endParaRPr lang="zh-CN" altLang="en-US" sz="24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255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fontAlgn="ctr">
                        <a:buFont typeface="Wingdings" panose="05000000000000000000" pitchFamily="2" charset="2"/>
                        <a:buNone/>
                      </a:pPr>
                      <a:r>
                        <a:rPr lang="zh-CN" altLang="en-US" sz="2500" b="1" dirty="0"/>
                        <a:t>严复</a:t>
                      </a:r>
                      <a:endParaRPr lang="zh-CN" altLang="en-US" sz="2500" b="1"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fontAlgn="ctr">
                        <a:buFont typeface="Wingdings" panose="05000000000000000000" pitchFamily="2" charset="2"/>
                        <a:buNone/>
                      </a:pPr>
                      <a:endParaRPr lang="zh-CN" altLang="en-US" sz="24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fontAlgn="ctr">
                        <a:buFont typeface="Wingdings" panose="05000000000000000000" pitchFamily="2" charset="2"/>
                        <a:buNone/>
                      </a:pPr>
                      <a:endParaRPr lang="zh-CN" altLang="en-US" sz="2400" b="1"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fontAlgn="ctr">
                        <a:buFont typeface="Wingdings" panose="05000000000000000000" pitchFamily="2" charset="2"/>
                        <a:buNone/>
                      </a:pPr>
                      <a:endParaRPr lang="zh-CN" altLang="en-US" sz="2400" b="1"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p:zoom dir="in"/>
    <p:sndAc>
      <p:stSnd>
        <p:snd r:embed="rId2" name="push.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5362" name="表格 15361"/>
          <p:cNvGraphicFramePr/>
          <p:nvPr/>
        </p:nvGraphicFramePr>
        <p:xfrm>
          <a:off x="179388" y="260350"/>
          <a:ext cx="8785225" cy="6240463"/>
        </p:xfrm>
        <a:graphic>
          <a:graphicData uri="http://schemas.openxmlformats.org/drawingml/2006/table">
            <a:tbl>
              <a:tblPr/>
              <a:tblGrid>
                <a:gridCol w="1260475"/>
                <a:gridCol w="2662238"/>
                <a:gridCol w="1450975"/>
                <a:gridCol w="2303462"/>
                <a:gridCol w="1108075"/>
              </a:tblGrid>
              <a:tr h="9017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sz="2000" b="1" dirty="0"/>
                        <a:t>代表人物</a:t>
                      </a:r>
                      <a:endParaRPr lang="zh-CN" altLang="en-US" sz="2000" dirty="0">
                        <a:latin typeface="宋体" panose="02010600030101010101" pitchFamily="2" charset="-122"/>
                        <a:ea typeface="Courier New" panose="02070309020205020404" pitchFamily="49"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sz="2000" b="1" dirty="0"/>
                        <a:t>重要活动</a:t>
                      </a:r>
                      <a:endParaRPr lang="zh-CN" altLang="en-US" sz="2000" dirty="0">
                        <a:latin typeface="宋体" panose="02010600030101010101" pitchFamily="2" charset="-122"/>
                        <a:ea typeface="Courier New" panose="02070309020205020404" pitchFamily="49"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sz="2000" b="1" dirty="0"/>
                        <a:t>代表论著</a:t>
                      </a:r>
                      <a:endParaRPr lang="zh-CN" altLang="en-US" sz="2000" dirty="0">
                        <a:latin typeface="宋体" panose="02010600030101010101" pitchFamily="2" charset="-122"/>
                        <a:ea typeface="Courier New" panose="02070309020205020404" pitchFamily="49"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sz="2000" b="1" dirty="0"/>
                        <a:t>影响</a:t>
                      </a:r>
                      <a:endParaRPr lang="zh-CN" altLang="en-US" sz="2000" dirty="0">
                        <a:latin typeface="宋体" panose="02010600030101010101" pitchFamily="2" charset="-122"/>
                        <a:ea typeface="Courier New" panose="02070309020205020404" pitchFamily="49"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sz="2000" b="1" dirty="0"/>
                        <a:t>共同点</a:t>
                      </a:r>
                      <a:endParaRPr lang="zh-CN" altLang="en-US" sz="2000" dirty="0">
                        <a:latin typeface="宋体" panose="02010600030101010101" pitchFamily="2" charset="-122"/>
                        <a:ea typeface="Courier New" panose="02070309020205020404" pitchFamily="49"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240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sz="2500" b="1" dirty="0"/>
                        <a:t>康有为</a:t>
                      </a:r>
                      <a:endParaRPr lang="zh-CN" altLang="en-US" sz="2500" dirty="0">
                        <a:latin typeface="宋体" panose="02010600030101010101" pitchFamily="2" charset="-122"/>
                        <a:ea typeface="Courier New" panose="02070309020205020404" pitchFamily="49"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sz="2500" b="1" dirty="0"/>
                        <a:t>开办学堂、研究维新理论、撰写书籍</a:t>
                      </a:r>
                      <a:endParaRPr lang="zh-CN" altLang="en-US" sz="2500" dirty="0">
                        <a:latin typeface="宋体" panose="02010600030101010101" pitchFamily="2" charset="-122"/>
                        <a:ea typeface="Courier New" panose="02070309020205020404" pitchFamily="49"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zh-CN" sz="2500" b="1" dirty="0"/>
                        <a:t>《</a:t>
                      </a:r>
                      <a:r>
                        <a:rPr lang="zh-CN" altLang="en-US" sz="2500" b="1" dirty="0"/>
                        <a:t>新学伪经考</a:t>
                      </a:r>
                      <a:r>
                        <a:rPr lang="zh-CN" altLang="zh-CN" sz="2500" b="1" dirty="0"/>
                        <a:t>》《</a:t>
                      </a:r>
                      <a:r>
                        <a:rPr lang="zh-CN" altLang="en-US" sz="2500" b="1" dirty="0"/>
                        <a:t>孔子改制考</a:t>
                      </a:r>
                      <a:r>
                        <a:rPr lang="zh-CN" altLang="zh-CN" sz="2500" b="1" dirty="0"/>
                        <a:t>》</a:t>
                      </a:r>
                      <a:endParaRPr lang="zh-CN" altLang="zh-CN" sz="2500" dirty="0">
                        <a:latin typeface="宋体" panose="02010600030101010101" pitchFamily="2" charset="-122"/>
                        <a:ea typeface="Courier New" panose="02070309020205020404" pitchFamily="49"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sz="2500" b="1" dirty="0"/>
                        <a:t>为维新变法提供了合乎传统文化价值的理论依据</a:t>
                      </a:r>
                      <a:endParaRPr lang="zh-CN" altLang="en-US" sz="2500" dirty="0">
                        <a:latin typeface="宋体" panose="02010600030101010101" pitchFamily="2" charset="-122"/>
                        <a:ea typeface="Courier New" panose="02070309020205020404" pitchFamily="49"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4">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sz="2500" b="1" dirty="0"/>
                        <a:t>主张在中国发展资本主义，实行君主立宪制，促进了思想解放</a:t>
                      </a:r>
                      <a:endParaRPr lang="zh-CN" altLang="en-US" sz="2500" dirty="0">
                        <a:latin typeface="宋体" panose="02010600030101010101" pitchFamily="2" charset="-122"/>
                        <a:ea typeface="Courier New" panose="02070309020205020404" pitchFamily="49"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1598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sz="2500" b="1" dirty="0"/>
                        <a:t>梁启超</a:t>
                      </a:r>
                      <a:endParaRPr lang="zh-CN" altLang="en-US" sz="2500" dirty="0">
                        <a:latin typeface="宋体" panose="02010600030101010101" pitchFamily="2" charset="-122"/>
                        <a:ea typeface="Courier New" panose="02070309020205020404" pitchFamily="49"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sz="2500" b="1" dirty="0"/>
                        <a:t>宣传民权思想和君主立宪</a:t>
                      </a:r>
                      <a:endParaRPr lang="zh-CN" altLang="en-US" sz="2500" dirty="0">
                        <a:latin typeface="宋体" panose="02010600030101010101" pitchFamily="2" charset="-122"/>
                        <a:ea typeface="Courier New" panose="02070309020205020404" pitchFamily="49"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zh-CN" sz="2500" b="1" dirty="0"/>
                        <a:t>《</a:t>
                      </a:r>
                      <a:r>
                        <a:rPr lang="zh-CN" altLang="en-US" sz="2500" b="1" dirty="0"/>
                        <a:t>变法通议</a:t>
                      </a:r>
                      <a:r>
                        <a:rPr lang="zh-CN" altLang="zh-CN" sz="2500" b="1" dirty="0"/>
                        <a:t>》</a:t>
                      </a:r>
                      <a:endParaRPr lang="zh-CN" altLang="zh-CN" sz="2500" dirty="0">
                        <a:latin typeface="宋体" panose="02010600030101010101" pitchFamily="2" charset="-122"/>
                        <a:ea typeface="Courier New" panose="02070309020205020404" pitchFamily="49"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sz="2500" b="1" dirty="0"/>
                        <a:t>维新派的宣传家</a:t>
                      </a:r>
                      <a:endParaRPr lang="zh-CN" altLang="en-US" sz="2500" dirty="0">
                        <a:latin typeface="宋体" panose="02010600030101010101" pitchFamily="2" charset="-122"/>
                        <a:ea typeface="Courier New" panose="02070309020205020404" pitchFamily="49"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15240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sz="2500" b="1" dirty="0"/>
                        <a:t>谭嗣同</a:t>
                      </a:r>
                      <a:endParaRPr lang="zh-CN" altLang="en-US" sz="2500" dirty="0">
                        <a:latin typeface="宋体" panose="02010600030101010101" pitchFamily="2" charset="-122"/>
                        <a:ea typeface="Courier New" panose="02070309020205020404" pitchFamily="49"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sz="2500" b="1" dirty="0"/>
                        <a:t>抨击纲常礼教，批判专制君权、宗法等级制度，倡导男女平等</a:t>
                      </a:r>
                      <a:endParaRPr lang="zh-CN" altLang="en-US" sz="2500" dirty="0">
                        <a:latin typeface="宋体" panose="02010600030101010101" pitchFamily="2" charset="-122"/>
                        <a:ea typeface="Courier New" panose="02070309020205020404" pitchFamily="49"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zh-CN" sz="2500" b="1" dirty="0"/>
                        <a:t>《</a:t>
                      </a:r>
                      <a:r>
                        <a:rPr lang="zh-CN" altLang="en-US" sz="2500" b="1" dirty="0"/>
                        <a:t>仁学</a:t>
                      </a:r>
                      <a:r>
                        <a:rPr lang="zh-CN" altLang="zh-CN" sz="2500" b="1" dirty="0"/>
                        <a:t>》</a:t>
                      </a:r>
                      <a:endParaRPr lang="zh-CN" altLang="zh-CN" sz="2500" dirty="0">
                        <a:latin typeface="宋体" panose="02010600030101010101" pitchFamily="2" charset="-122"/>
                        <a:ea typeface="Courier New" panose="02070309020205020404" pitchFamily="49"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sz="2500" b="1" dirty="0"/>
                        <a:t>批判纲常礼教最为激烈</a:t>
                      </a:r>
                      <a:endParaRPr lang="zh-CN" altLang="en-US" sz="2500" dirty="0">
                        <a:latin typeface="宋体" panose="02010600030101010101" pitchFamily="2" charset="-122"/>
                        <a:ea typeface="Courier New" panose="02070309020205020404" pitchFamily="49"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r>
              <a:tr h="137477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sz="2500" b="1" dirty="0"/>
                        <a:t>严复</a:t>
                      </a:r>
                      <a:endParaRPr lang="zh-CN" altLang="en-US" sz="2500" dirty="0">
                        <a:latin typeface="宋体" panose="02010600030101010101" pitchFamily="2" charset="-122"/>
                        <a:ea typeface="Courier New" panose="02070309020205020404" pitchFamily="49"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sz="2500" b="1" dirty="0"/>
                        <a:t>翻译西方书籍，宣传</a:t>
                      </a:r>
                      <a:r>
                        <a:rPr lang="zh-CN" altLang="en-US" sz="2500" b="1" dirty="0">
                          <a:latin typeface="宋体" panose="02010600030101010101" pitchFamily="2" charset="-122"/>
                        </a:rPr>
                        <a:t>“</a:t>
                      </a:r>
                      <a:r>
                        <a:rPr lang="zh-CN" altLang="en-US" sz="2500" b="1" dirty="0"/>
                        <a:t>物竞天择、适者生存</a:t>
                      </a:r>
                      <a:r>
                        <a:rPr lang="zh-CN" altLang="en-US" sz="2500" b="1" dirty="0">
                          <a:latin typeface="宋体" panose="02010600030101010101" pitchFamily="2" charset="-122"/>
                        </a:rPr>
                        <a:t>”</a:t>
                      </a:r>
                      <a:endParaRPr lang="zh-CN" altLang="en-US" sz="2500" dirty="0">
                        <a:latin typeface="宋体" panose="02010600030101010101" pitchFamily="2" charset="-122"/>
                        <a:ea typeface="Courier New" panose="02070309020205020404" pitchFamily="49"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zh-CN" sz="2500" b="1" dirty="0"/>
                        <a:t>《</a:t>
                      </a:r>
                      <a:r>
                        <a:rPr lang="zh-CN" altLang="en-US" sz="2500" b="1" dirty="0"/>
                        <a:t>天演论</a:t>
                      </a:r>
                      <a:r>
                        <a:rPr lang="zh-CN" altLang="zh-CN" sz="2500" b="1" dirty="0"/>
                        <a:t>》</a:t>
                      </a:r>
                      <a:endParaRPr lang="zh-CN" altLang="zh-CN" sz="2500" dirty="0">
                        <a:latin typeface="宋体" panose="02010600030101010101" pitchFamily="2" charset="-122"/>
                        <a:ea typeface="Courier New" panose="02070309020205020404" pitchFamily="49"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spcBef>
                          <a:spcPct val="0"/>
                        </a:spcBef>
                        <a:buNone/>
                      </a:pPr>
                      <a:r>
                        <a:rPr lang="zh-CN" altLang="en-US" sz="2500" b="1" dirty="0"/>
                        <a:t>系统介绍西方近代文化的第一人</a:t>
                      </a:r>
                      <a:endParaRPr lang="zh-CN" altLang="en-US" sz="2500" dirty="0">
                        <a:latin typeface="宋体" panose="02010600030101010101" pitchFamily="2" charset="-122"/>
                        <a:ea typeface="Courier New" panose="02070309020205020404" pitchFamily="49" charset="0"/>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bl>
          </a:graphicData>
        </a:graphic>
      </p:graphicFrame>
    </p:spTree>
    <p:custDataLst>
      <p:tags r:id="rId1"/>
    </p:custDataLst>
  </p:cSld>
  <p:clrMapOvr>
    <a:masterClrMapping/>
  </p:clrMapOvr>
  <p:transition>
    <p:zoom dir="in"/>
    <p:sndAc>
      <p:stSnd>
        <p:snd r:embed="rId2" name="push.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矩形 19457"/>
          <p:cNvSpPr/>
          <p:nvPr/>
        </p:nvSpPr>
        <p:spPr>
          <a:xfrm>
            <a:off x="179388" y="188913"/>
            <a:ext cx="7416800" cy="1692275"/>
          </a:xfrm>
          <a:prstGeom prst="rect">
            <a:avLst/>
          </a:prstGeom>
          <a:noFill/>
          <a:ln w="9525">
            <a:noFill/>
          </a:ln>
        </p:spPr>
        <p:txBody>
          <a:bodyPr anchor="ctr">
            <a:spAutoFit/>
          </a:bodyPr>
          <a:p>
            <a:pPr lvl="0" indent="0"/>
            <a:r>
              <a:rPr lang="zh-CN" altLang="en-US" sz="3500" b="1" dirty="0">
                <a:latin typeface="Times New Roman" panose="02020603050405020304" pitchFamily="18" charset="0"/>
                <a:ea typeface="宋体" panose="02010600030101010101" pitchFamily="2" charset="-122"/>
              </a:rPr>
              <a:t>康有为变法为何要借用经学和孔子的外衣</a:t>
            </a:r>
            <a:r>
              <a:rPr lang="en-US" altLang="zh-CN" sz="3500" b="1" dirty="0">
                <a:latin typeface="Times New Roman" panose="02020603050405020304" pitchFamily="18" charset="0"/>
                <a:ea typeface="宋体" panose="02010600030101010101" pitchFamily="2" charset="-122"/>
              </a:rPr>
              <a:t>?</a:t>
            </a:r>
            <a:r>
              <a:rPr lang="zh-CN" altLang="en-US" sz="3500" b="1" dirty="0">
                <a:latin typeface="Times New Roman" panose="02020603050405020304" pitchFamily="18" charset="0"/>
                <a:ea typeface="宋体" panose="02010600030101010101" pitchFamily="2" charset="-122"/>
              </a:rPr>
              <a:t>（</a:t>
            </a:r>
            <a:r>
              <a:rPr lang="en-US" altLang="zh-CN" sz="3500" b="1" dirty="0">
                <a:latin typeface="Times New Roman" panose="02020603050405020304" pitchFamily="18" charset="0"/>
                <a:ea typeface="宋体" panose="02010600030101010101" pitchFamily="2" charset="-122"/>
              </a:rPr>
              <a:t>82</a:t>
            </a:r>
            <a:r>
              <a:rPr lang="zh-CN" altLang="en-US" sz="3500" b="1" dirty="0">
                <a:latin typeface="Times New Roman" panose="02020603050405020304" pitchFamily="18" charset="0"/>
                <a:ea typeface="宋体" panose="02010600030101010101" pitchFamily="2" charset="-122"/>
              </a:rPr>
              <a:t>页）</a:t>
            </a:r>
            <a:endParaRPr lang="zh-CN" altLang="en-US" sz="3500" b="1" dirty="0">
              <a:latin typeface="Times New Roman" panose="02020603050405020304" pitchFamily="18" charset="0"/>
              <a:ea typeface="宋体" panose="02010600030101010101" pitchFamily="2" charset="-122"/>
            </a:endParaRPr>
          </a:p>
          <a:p>
            <a:pPr lvl="0" indent="0"/>
            <a:r>
              <a:rPr lang="zh-CN" altLang="en-US" sz="3500" b="1" dirty="0">
                <a:latin typeface="Times New Roman" panose="02020603050405020304" pitchFamily="18" charset="0"/>
                <a:ea typeface="宋体" panose="02010600030101010101" pitchFamily="2" charset="-122"/>
              </a:rPr>
              <a:t>（怎样评价康有为的“移花接木”法？）</a:t>
            </a:r>
            <a:endParaRPr lang="zh-CN" altLang="en-US" sz="3500" b="1" dirty="0">
              <a:latin typeface="Times New Roman" panose="02020603050405020304" pitchFamily="18" charset="0"/>
              <a:ea typeface="宋体" panose="02010600030101010101" pitchFamily="2" charset="-122"/>
            </a:endParaRPr>
          </a:p>
        </p:txBody>
      </p:sp>
      <p:pic>
        <p:nvPicPr>
          <p:cNvPr id="27650" name="Picture 7" descr="1"/>
          <p:cNvPicPr>
            <a:picLocks noChangeAspect="1"/>
          </p:cNvPicPr>
          <p:nvPr/>
        </p:nvPicPr>
        <p:blipFill>
          <a:blip r:embed="rId1"/>
          <a:stretch>
            <a:fillRect/>
          </a:stretch>
        </p:blipFill>
        <p:spPr>
          <a:xfrm>
            <a:off x="7127875" y="188913"/>
            <a:ext cx="2016125" cy="2016125"/>
          </a:xfrm>
          <a:prstGeom prst="rect">
            <a:avLst/>
          </a:prstGeom>
          <a:noFill/>
          <a:ln w="9525">
            <a:noFill/>
          </a:ln>
        </p:spPr>
      </p:pic>
      <p:sp>
        <p:nvSpPr>
          <p:cNvPr id="19460" name="矩形 19459"/>
          <p:cNvSpPr/>
          <p:nvPr/>
        </p:nvSpPr>
        <p:spPr>
          <a:xfrm>
            <a:off x="395288" y="2349500"/>
            <a:ext cx="8280400" cy="3749675"/>
          </a:xfrm>
          <a:prstGeom prst="rect">
            <a:avLst/>
          </a:prstGeom>
          <a:noFill/>
          <a:ln w="9525">
            <a:noFill/>
          </a:ln>
        </p:spPr>
        <p:txBody>
          <a:bodyPr anchor="ctr">
            <a:spAutoFit/>
          </a:bodyPr>
          <a:p>
            <a:pPr lvl="0" indent="0"/>
            <a:r>
              <a:rPr lang="zh-CN" altLang="en-US" sz="3000" b="1" dirty="0">
                <a:solidFill>
                  <a:srgbClr val="0000FF"/>
                </a:solidFill>
                <a:latin typeface="Times New Roman" panose="02020603050405020304" pitchFamily="18" charset="0"/>
                <a:ea typeface="宋体" panose="02010600030101010101" pitchFamily="2" charset="-122"/>
              </a:rPr>
              <a:t>康有为把西方资本主义的政治学说同传统的儒家思想相结合，宣传维新变法的道理，把西方政治学说蒙上一层儒学的外衣。其</a:t>
            </a:r>
            <a:r>
              <a:rPr lang="zh-CN" altLang="en-US" sz="3000" b="1" dirty="0">
                <a:solidFill>
                  <a:srgbClr val="FF0000"/>
                </a:solidFill>
                <a:latin typeface="Times New Roman" panose="02020603050405020304" pitchFamily="18" charset="0"/>
                <a:ea typeface="宋体" panose="02010600030101010101" pitchFamily="2" charset="-122"/>
              </a:rPr>
              <a:t>目的是利用儒家的权威来宣传变法的合理性，从而减小维新变法的阻力</a:t>
            </a:r>
            <a:r>
              <a:rPr lang="zh-CN" altLang="en-US" sz="3000" b="1" dirty="0">
                <a:solidFill>
                  <a:srgbClr val="0000FF"/>
                </a:solidFill>
                <a:latin typeface="Times New Roman" panose="02020603050405020304" pitchFamily="18" charset="0"/>
                <a:ea typeface="宋体" panose="02010600030101010101" pitchFamily="2" charset="-122"/>
              </a:rPr>
              <a:t>。它既反映了康有为敢于向封建传统思想挑战的精神，及发展资本主义的强烈愿望，也</a:t>
            </a:r>
            <a:r>
              <a:rPr lang="zh-CN" altLang="en-US" sz="3000" b="1" dirty="0">
                <a:solidFill>
                  <a:srgbClr val="FF0000"/>
                </a:solidFill>
                <a:latin typeface="Times New Roman" panose="02020603050405020304" pitchFamily="18" charset="0"/>
                <a:ea typeface="宋体" panose="02010600030101010101" pitchFamily="2" charset="-122"/>
              </a:rPr>
              <a:t>暴露了资本主义经济发展的不充分而导致的中国民族资产阶级政治上的软弱性</a:t>
            </a:r>
            <a:r>
              <a:rPr lang="zh-CN" altLang="en-US" sz="3000" b="1" dirty="0">
                <a:solidFill>
                  <a:srgbClr val="0000FF"/>
                </a:solidFill>
                <a:latin typeface="Times New Roman" panose="02020603050405020304" pitchFamily="18" charset="0"/>
                <a:ea typeface="宋体" panose="02010600030101010101" pitchFamily="2" charset="-122"/>
              </a:rPr>
              <a:t>。 </a:t>
            </a:r>
            <a:endParaRPr lang="zh-CN" altLang="en-US" sz="3000" b="1" dirty="0">
              <a:solidFill>
                <a:srgbClr val="0000FF"/>
              </a:solidFill>
              <a:latin typeface="Times New Roman" panose="02020603050405020304" pitchFamily="18" charset="0"/>
              <a:ea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1" fill="hold"/>
                                        <p:tgtEl>
                                          <p:spTgt spid="1946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矩形 20483"/>
          <p:cNvSpPr/>
          <p:nvPr/>
        </p:nvSpPr>
        <p:spPr>
          <a:xfrm>
            <a:off x="0" y="549275"/>
            <a:ext cx="9144000" cy="3825875"/>
          </a:xfrm>
          <a:prstGeom prst="rect">
            <a:avLst/>
          </a:prstGeom>
          <a:noFill/>
          <a:ln w="9525">
            <a:noFill/>
          </a:ln>
        </p:spPr>
        <p:txBody>
          <a:bodyPr anchor="ctr">
            <a:spAutoFit/>
          </a:bodyPr>
          <a:p>
            <a:pPr lvl="0" indent="266700"/>
            <a:r>
              <a:rPr lang="en-US" altLang="zh-CN" sz="3500" b="1" dirty="0">
                <a:latin typeface="Arial" panose="020B0604020202020204" pitchFamily="34" charset="0"/>
                <a:ea typeface="宋体" panose="02010600030101010101" pitchFamily="2" charset="-122"/>
              </a:rPr>
              <a:t>5</a:t>
            </a:r>
            <a:r>
              <a:rPr lang="zh-CN" altLang="en-US" sz="3500" b="1" dirty="0">
                <a:latin typeface="Arial" panose="020B0604020202020204" pitchFamily="34" charset="0"/>
                <a:ea typeface="宋体" panose="02010600030101010101" pitchFamily="2" charset="-122"/>
              </a:rPr>
              <a:t>．</a:t>
            </a:r>
            <a:r>
              <a:rPr lang="en-US" altLang="zh-CN" sz="3500" b="1" dirty="0">
                <a:latin typeface="Arial" panose="020B0604020202020204" pitchFamily="34" charset="0"/>
                <a:ea typeface="宋体" panose="02010600030101010101" pitchFamily="2" charset="-122"/>
              </a:rPr>
              <a:t>(2016·</a:t>
            </a:r>
            <a:r>
              <a:rPr lang="zh-CN" altLang="en-US" sz="3500" b="1" dirty="0">
                <a:latin typeface="Arial" panose="020B0604020202020204" pitchFamily="34" charset="0"/>
                <a:ea typeface="宋体" panose="02010600030101010101" pitchFamily="2" charset="-122"/>
              </a:rPr>
              <a:t>菏泽模拟</a:t>
            </a:r>
            <a:r>
              <a:rPr lang="en-US" altLang="zh-CN" sz="3500" b="1" dirty="0">
                <a:latin typeface="Arial" panose="020B0604020202020204" pitchFamily="34" charset="0"/>
                <a:ea typeface="宋体" panose="02010600030101010101" pitchFamily="2" charset="-122"/>
              </a:rPr>
              <a:t>)“</a:t>
            </a:r>
            <a:r>
              <a:rPr lang="zh-CN" altLang="en-US" sz="3500" b="1" dirty="0">
                <a:latin typeface="Arial" panose="020B0604020202020204" pitchFamily="34" charset="0"/>
                <a:ea typeface="宋体" panose="02010600030101010101" pitchFamily="2" charset="-122"/>
              </a:rPr>
              <a:t>他一方面为政治制度的近代化奔走呼号，另一方面又小心翼翼地转向传统观念求助。他以资本主义近代化为目标，力图冲破封建体制，但又难以摆脱封建羁绊。”文中描述的“他”属于中国近代的</a:t>
            </a:r>
            <a:r>
              <a:rPr lang="en-US" altLang="zh-CN" sz="3500" b="1" dirty="0">
                <a:latin typeface="Arial" panose="020B0604020202020204" pitchFamily="34" charset="0"/>
                <a:ea typeface="宋体" panose="02010600030101010101" pitchFamily="2" charset="-122"/>
              </a:rPr>
              <a:t>(</a:t>
            </a:r>
            <a:r>
              <a:rPr lang="zh-CN" altLang="en-US" sz="3500" b="1" dirty="0">
                <a:latin typeface="Arial" panose="020B0604020202020204" pitchFamily="34" charset="0"/>
                <a:ea typeface="宋体" panose="02010600030101010101" pitchFamily="2" charset="-122"/>
              </a:rPr>
              <a:t>　　</a:t>
            </a:r>
            <a:r>
              <a:rPr lang="en-US" altLang="zh-CN" sz="3500" b="1">
                <a:latin typeface="Arial" panose="020B0604020202020204" pitchFamily="34" charset="0"/>
                <a:ea typeface="宋体" panose="02010600030101010101" pitchFamily="2" charset="-122"/>
              </a:rPr>
              <a:t>)</a:t>
            </a:r>
            <a:endParaRPr lang="en-US" altLang="zh-CN" sz="3500" b="1">
              <a:latin typeface="Arial" panose="020B0604020202020204" pitchFamily="34" charset="0"/>
              <a:ea typeface="宋体" panose="02010600030101010101" pitchFamily="2" charset="-122"/>
            </a:endParaRPr>
          </a:p>
          <a:p>
            <a:pPr lvl="0" indent="266700"/>
            <a:r>
              <a:rPr lang="en-US" altLang="zh-CN" sz="3500" b="1" dirty="0">
                <a:latin typeface="Arial" panose="020B0604020202020204" pitchFamily="34" charset="0"/>
                <a:ea typeface="宋体" panose="02010600030101010101" pitchFamily="2" charset="-122"/>
              </a:rPr>
              <a:t>A</a:t>
            </a:r>
            <a:r>
              <a:rPr lang="zh-CN" altLang="en-US" sz="3500" b="1" dirty="0">
                <a:latin typeface="Arial" panose="020B0604020202020204" pitchFamily="34" charset="0"/>
                <a:ea typeface="宋体" panose="02010600030101010101" pitchFamily="2" charset="-122"/>
              </a:rPr>
              <a:t>．地主阶级抵抗派   </a:t>
            </a:r>
            <a:r>
              <a:rPr lang="en-US" altLang="zh-CN" sz="3500" b="1" dirty="0">
                <a:latin typeface="Arial" panose="020B0604020202020204" pitchFamily="34" charset="0"/>
                <a:ea typeface="宋体" panose="02010600030101010101" pitchFamily="2" charset="-122"/>
              </a:rPr>
              <a:t>B</a:t>
            </a:r>
            <a:r>
              <a:rPr lang="zh-CN" altLang="en-US" sz="3500" b="1" dirty="0">
                <a:latin typeface="Arial" panose="020B0604020202020204" pitchFamily="34" charset="0"/>
                <a:ea typeface="宋体" panose="02010600030101010101" pitchFamily="2" charset="-122"/>
              </a:rPr>
              <a:t>．地主阶级洋务派</a:t>
            </a:r>
            <a:endParaRPr lang="zh-CN" altLang="en-US" sz="3500" b="1" dirty="0">
              <a:latin typeface="Arial" panose="020B0604020202020204" pitchFamily="34" charset="0"/>
              <a:ea typeface="宋体" panose="02010600030101010101" pitchFamily="2" charset="-122"/>
            </a:endParaRPr>
          </a:p>
          <a:p>
            <a:pPr lvl="0" indent="266700"/>
            <a:r>
              <a:rPr lang="en-US" altLang="zh-CN" sz="3500" b="1" dirty="0">
                <a:latin typeface="Arial" panose="020B0604020202020204" pitchFamily="34" charset="0"/>
                <a:ea typeface="宋体" panose="02010600030101010101" pitchFamily="2" charset="-122"/>
              </a:rPr>
              <a:t>C</a:t>
            </a:r>
            <a:r>
              <a:rPr lang="zh-CN" altLang="en-US" sz="3500" b="1" dirty="0">
                <a:latin typeface="Arial" panose="020B0604020202020204" pitchFamily="34" charset="0"/>
                <a:ea typeface="宋体" panose="02010600030101010101" pitchFamily="2" charset="-122"/>
              </a:rPr>
              <a:t>．资产阶级维新派   </a:t>
            </a:r>
            <a:r>
              <a:rPr lang="en-US" altLang="zh-CN" sz="3500" b="1" dirty="0">
                <a:latin typeface="Arial" panose="020B0604020202020204" pitchFamily="34" charset="0"/>
                <a:ea typeface="宋体" panose="02010600030101010101" pitchFamily="2" charset="-122"/>
              </a:rPr>
              <a:t>D</a:t>
            </a:r>
            <a:r>
              <a:rPr lang="zh-CN" altLang="en-US" sz="3500" b="1" dirty="0">
                <a:latin typeface="Arial" panose="020B0604020202020204" pitchFamily="34" charset="0"/>
                <a:ea typeface="宋体" panose="02010600030101010101" pitchFamily="2" charset="-122"/>
              </a:rPr>
              <a:t>．资产阶级革命派</a:t>
            </a:r>
            <a:endParaRPr lang="zh-CN" altLang="en-US" sz="3500" b="1" dirty="0">
              <a:latin typeface="Arial" panose="020B0604020202020204" pitchFamily="34" charset="0"/>
              <a:ea typeface="宋体" panose="02010600030101010101" pitchFamily="2" charset="-122"/>
            </a:endParaRPr>
          </a:p>
        </p:txBody>
      </p:sp>
      <p:sp>
        <p:nvSpPr>
          <p:cNvPr id="20485" name="矩形 20484"/>
          <p:cNvSpPr/>
          <p:nvPr/>
        </p:nvSpPr>
        <p:spPr>
          <a:xfrm>
            <a:off x="468313" y="4508500"/>
            <a:ext cx="2089150" cy="1150938"/>
          </a:xfrm>
          <a:prstGeom prst="rect">
            <a:avLst/>
          </a:prstGeom>
        </p:spPr>
        <p:txBody>
          <a:bodyPr wrap="none" fromWordArt="1">
            <a:prstTxWarp prst="textPlain">
              <a:avLst>
                <a:gd name="adj" fmla="val 50000"/>
              </a:avLst>
            </a:prstTxWarp>
            <a:normAutofit/>
          </a:bodyPr>
          <a:p>
            <a:pPr algn="ctr"/>
            <a:r>
              <a:rPr lang="zh-CN" altLang="en-US" sz="3600">
                <a:gradFill rotWithShape="0">
                  <a:gsLst>
                    <a:gs pos="0">
                      <a:srgbClr val="FFFF00"/>
                    </a:gs>
                    <a:gs pos="100000">
                      <a:srgbClr val="FF9933"/>
                    </a:gs>
                  </a:gsLst>
                  <a:path path="rect">
                    <a:fillToRect l="50000" t="50000" r="50000" b="50000"/>
                  </a:path>
                  <a:tileRect/>
                </a:gradFill>
                <a:effectLst>
                  <a:outerShdw dist="35921" dir="2699999" algn="ctr" rotWithShape="0">
                    <a:srgbClr val="C0C0C0">
                      <a:alpha val="80000"/>
                    </a:srgbClr>
                  </a:outerShdw>
                </a:effectLst>
                <a:latin typeface="宋体" panose="02010600030101010101" pitchFamily="2" charset="-122"/>
                <a:ea typeface="宋体" panose="02010600030101010101" pitchFamily="2" charset="-122"/>
              </a:rPr>
              <a:t>C</a:t>
            </a:r>
            <a:endParaRPr lang="zh-CN" altLang="en-US" sz="3600">
              <a:gradFill rotWithShape="0">
                <a:gsLst>
                  <a:gs pos="0">
                    <a:srgbClr val="FFFF00"/>
                  </a:gs>
                  <a:gs pos="100000">
                    <a:srgbClr val="FF9933"/>
                  </a:gs>
                </a:gsLst>
                <a:path path="rect">
                  <a:fillToRect l="50000" t="50000" r="50000" b="50000"/>
                </a:path>
                <a:tileRect/>
              </a:gradFill>
              <a:effectLst>
                <a:outerShdw dist="35921" dir="2699999" algn="ctr" rotWithShape="0">
                  <a:srgbClr val="C0C0C0">
                    <a:alpha val="80000"/>
                  </a:srgbClr>
                </a:outerShdw>
              </a:effectLst>
              <a:latin typeface="宋体" panose="02010600030101010101" pitchFamily="2" charset="-122"/>
              <a:ea typeface="宋体" panose="02010600030101010101" pitchFamily="2" charset="-122"/>
            </a:endParaRPr>
          </a:p>
        </p:txBody>
      </p:sp>
      <p:sp>
        <p:nvSpPr>
          <p:cNvPr id="20486" name="矩形 20485"/>
          <p:cNvSpPr/>
          <p:nvPr/>
        </p:nvSpPr>
        <p:spPr>
          <a:xfrm>
            <a:off x="3081338" y="4508500"/>
            <a:ext cx="5667375" cy="2014538"/>
          </a:xfrm>
          <a:prstGeom prst="rect">
            <a:avLst/>
          </a:prstGeom>
          <a:noFill/>
          <a:ln w="9525">
            <a:noFill/>
          </a:ln>
        </p:spPr>
        <p:txBody>
          <a:bodyPr anchor="ctr">
            <a:spAutoFit/>
          </a:bodyPr>
          <a:p>
            <a:pPr lvl="0" indent="0"/>
            <a:r>
              <a:rPr lang="zh-CN" altLang="en-US" dirty="0">
                <a:latin typeface="Arial" panose="020B0604020202020204" pitchFamily="34" charset="0"/>
                <a:ea typeface="宋体" panose="02010600030101010101" pitchFamily="2" charset="-122"/>
              </a:rPr>
              <a:t>【解析】　结合材料信息分析，“他一方面为政治制度的近代化奔走呼号”表明其主张改革政治制度，抵抗派和洋务派只是在技术层面上学习西方，故</a:t>
            </a:r>
            <a:r>
              <a:rPr lang="en-US" altLang="zh-CN" dirty="0">
                <a:latin typeface="Arial" panose="020B0604020202020204" pitchFamily="34" charset="0"/>
                <a:ea typeface="宋体" panose="02010600030101010101" pitchFamily="2" charset="-122"/>
              </a:rPr>
              <a:t>A</a:t>
            </a:r>
            <a:r>
              <a:rPr lang="zh-CN" altLang="en-US" dirty="0">
                <a:latin typeface="Arial" panose="020B0604020202020204" pitchFamily="34" charset="0"/>
                <a:ea typeface="宋体" panose="02010600030101010101" pitchFamily="2" charset="-122"/>
              </a:rPr>
              <a:t>、</a:t>
            </a:r>
            <a:r>
              <a:rPr lang="en-US" altLang="zh-CN" dirty="0">
                <a:latin typeface="Arial" panose="020B0604020202020204" pitchFamily="34" charset="0"/>
                <a:ea typeface="宋体" panose="02010600030101010101" pitchFamily="2" charset="-122"/>
              </a:rPr>
              <a:t>B</a:t>
            </a:r>
            <a:r>
              <a:rPr lang="zh-CN" altLang="en-US" dirty="0">
                <a:latin typeface="Arial" panose="020B0604020202020204" pitchFamily="34" charset="0"/>
                <a:ea typeface="宋体" panose="02010600030101010101" pitchFamily="2" charset="-122"/>
              </a:rPr>
              <a:t>两项错误；结合两方面信息可以判断其为资产阶级维新派，故</a:t>
            </a:r>
            <a:r>
              <a:rPr lang="en-US" altLang="zh-CN" dirty="0">
                <a:latin typeface="Arial" panose="020B0604020202020204" pitchFamily="34" charset="0"/>
                <a:ea typeface="宋体" panose="02010600030101010101" pitchFamily="2" charset="-122"/>
              </a:rPr>
              <a:t>C</a:t>
            </a:r>
            <a:r>
              <a:rPr lang="zh-CN" altLang="en-US" dirty="0">
                <a:latin typeface="Arial" panose="020B0604020202020204" pitchFamily="34" charset="0"/>
                <a:ea typeface="宋体" panose="02010600030101010101" pitchFamily="2" charset="-122"/>
              </a:rPr>
              <a:t>项正确；“另一方面又小心翼翼地转向传统观念求助”，表明其反封建不彻底，与革命派的暴力手段不吻合，故</a:t>
            </a:r>
            <a:r>
              <a:rPr lang="en-US" altLang="zh-CN" dirty="0">
                <a:latin typeface="Arial" panose="020B0604020202020204" pitchFamily="34" charset="0"/>
                <a:ea typeface="宋体" panose="02010600030101010101" pitchFamily="2" charset="-122"/>
              </a:rPr>
              <a:t>D</a:t>
            </a:r>
            <a:r>
              <a:rPr lang="zh-CN" altLang="en-US" dirty="0">
                <a:latin typeface="Arial" panose="020B0604020202020204" pitchFamily="34" charset="0"/>
                <a:ea typeface="宋体" panose="02010600030101010101" pitchFamily="2" charset="-122"/>
              </a:rPr>
              <a:t>项错误。</a:t>
            </a:r>
            <a:endParaRPr lang="zh-CN" altLang="en-US" dirty="0">
              <a:latin typeface="Arial" panose="020B0604020202020204" pitchFamily="34" charset="0"/>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 calcmode="lin" valueType="num">
                                      <p:cBhvr additive="base">
                                        <p:cTn id="7" dur="500" fill="hold"/>
                                        <p:tgtEl>
                                          <p:spTgt spid="20485"/>
                                        </p:tgtEl>
                                        <p:attrNameLst>
                                          <p:attrName>ppt_x</p:attrName>
                                        </p:attrNameLst>
                                      </p:cBhvr>
                                      <p:tavLst>
                                        <p:tav tm="0">
                                          <p:val>
                                            <p:strVal val="#ppt_x"/>
                                          </p:val>
                                        </p:tav>
                                        <p:tav tm="100000">
                                          <p:val>
                                            <p:strVal val="#ppt_x"/>
                                          </p:val>
                                        </p:tav>
                                      </p:tavLst>
                                    </p:anim>
                                    <p:anim calcmode="lin" valueType="num">
                                      <p:cBhvr additive="base">
                                        <p:cTn id="8"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6"/>
                                        </p:tgtEl>
                                        <p:attrNameLst>
                                          <p:attrName>style.visibility</p:attrName>
                                        </p:attrNameLst>
                                      </p:cBhvr>
                                      <p:to>
                                        <p:strVal val="visible"/>
                                      </p:to>
                                    </p:set>
                                    <p:anim calcmode="lin" valueType="num">
                                      <p:cBhvr additive="base">
                                        <p:cTn id="13" dur="500" fill="hold"/>
                                        <p:tgtEl>
                                          <p:spTgt spid="20486"/>
                                        </p:tgtEl>
                                        <p:attrNameLst>
                                          <p:attrName>ppt_x</p:attrName>
                                        </p:attrNameLst>
                                      </p:cBhvr>
                                      <p:tavLst>
                                        <p:tav tm="0">
                                          <p:val>
                                            <p:strVal val="#ppt_x"/>
                                          </p:val>
                                        </p:tav>
                                        <p:tav tm="100000">
                                          <p:val>
                                            <p:strVal val="#ppt_x"/>
                                          </p:val>
                                        </p:tav>
                                      </p:tavLst>
                                    </p:anim>
                                    <p:anim calcmode="lin" valueType="num">
                                      <p:cBhvr additive="base">
                                        <p:cTn id="14"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矩形 26625"/>
          <p:cNvSpPr/>
          <p:nvPr/>
        </p:nvSpPr>
        <p:spPr>
          <a:xfrm>
            <a:off x="179388" y="0"/>
            <a:ext cx="1943100" cy="579438"/>
          </a:xfrm>
          <a:prstGeom prst="rect">
            <a:avLst/>
          </a:prstGeom>
          <a:noFill/>
          <a:ln w="9525">
            <a:noFill/>
          </a:ln>
        </p:spPr>
        <p:txBody>
          <a:bodyPr anchor="t">
            <a:spAutoFit/>
          </a:bodyPr>
          <a:p>
            <a:pPr lvl="0" indent="0" algn="r"/>
            <a:r>
              <a:rPr lang="zh-CN" altLang="en-US" sz="3200" b="1" dirty="0">
                <a:latin typeface="Times New Roman" panose="02020603050405020304" pitchFamily="18" charset="0"/>
                <a:ea typeface="宋体" panose="02010600030101010101" pitchFamily="2" charset="-122"/>
              </a:rPr>
              <a:t>背景</a:t>
            </a:r>
            <a:r>
              <a:rPr lang="zh-CN" altLang="en-US" sz="2000" b="1" dirty="0">
                <a:latin typeface="Times New Roman" panose="02020603050405020304" pitchFamily="18" charset="0"/>
                <a:ea typeface="宋体" panose="02010600030101010101" pitchFamily="2" charset="-122"/>
              </a:rPr>
              <a:t>：</a:t>
            </a:r>
            <a:endParaRPr lang="zh-CN" altLang="en-US" sz="2400" b="1">
              <a:latin typeface="Times New Roman" panose="02020603050405020304" pitchFamily="18" charset="0"/>
              <a:ea typeface="宋体" panose="02010600030101010101" pitchFamily="2" charset="-122"/>
            </a:endParaRPr>
          </a:p>
        </p:txBody>
      </p:sp>
      <p:sp>
        <p:nvSpPr>
          <p:cNvPr id="30722" name="矩形 26626"/>
          <p:cNvSpPr/>
          <p:nvPr/>
        </p:nvSpPr>
        <p:spPr>
          <a:xfrm>
            <a:off x="755650" y="1268413"/>
            <a:ext cx="1584325" cy="579437"/>
          </a:xfrm>
          <a:prstGeom prst="rect">
            <a:avLst/>
          </a:prstGeom>
          <a:noFill/>
          <a:ln w="9525">
            <a:noFill/>
          </a:ln>
        </p:spPr>
        <p:txBody>
          <a:bodyPr anchor="t">
            <a:spAutoFit/>
          </a:bodyPr>
          <a:p>
            <a:pPr lvl="0" indent="0"/>
            <a:r>
              <a:rPr lang="zh-CN" altLang="en-US" sz="3200" b="1" dirty="0">
                <a:latin typeface="Times New Roman" panose="02020603050405020304" pitchFamily="18" charset="0"/>
                <a:ea typeface="宋体" panose="02010600030101010101" pitchFamily="2" charset="-122"/>
              </a:rPr>
              <a:t>兴起</a:t>
            </a:r>
            <a:endParaRPr lang="zh-CN" altLang="en-US" sz="3200" b="1" dirty="0">
              <a:latin typeface="Times New Roman" panose="02020603050405020304" pitchFamily="18" charset="0"/>
              <a:ea typeface="宋体" panose="02010600030101010101" pitchFamily="2" charset="-122"/>
            </a:endParaRPr>
          </a:p>
        </p:txBody>
      </p:sp>
      <p:sp>
        <p:nvSpPr>
          <p:cNvPr id="26628" name="矩形 26627"/>
          <p:cNvSpPr/>
          <p:nvPr/>
        </p:nvSpPr>
        <p:spPr>
          <a:xfrm>
            <a:off x="1828800" y="1600200"/>
            <a:ext cx="3581400" cy="519113"/>
          </a:xfrm>
          <a:prstGeom prst="rect">
            <a:avLst/>
          </a:prstGeom>
          <a:noFill/>
          <a:ln w="9525">
            <a:noFill/>
          </a:ln>
        </p:spPr>
        <p:txBody>
          <a:bodyPr anchor="t">
            <a:spAutoFit/>
          </a:bodyPr>
          <a:p>
            <a:pPr lvl="0" indent="0"/>
            <a:r>
              <a:rPr lang="zh-CN" altLang="en-US" sz="2800" b="1" dirty="0">
                <a:latin typeface="Times New Roman" panose="02020603050405020304" pitchFamily="18" charset="0"/>
                <a:ea typeface="宋体" panose="02010600030101010101" pitchFamily="2" charset="-122"/>
              </a:rPr>
              <a:t>阵地：</a:t>
            </a:r>
            <a:r>
              <a:rPr lang="en-US" altLang="zh-CN" sz="2800" b="1" dirty="0">
                <a:latin typeface="Times New Roman" panose="02020603050405020304" pitchFamily="18" charset="0"/>
                <a:ea typeface="宋体" panose="02010600030101010101" pitchFamily="2" charset="-122"/>
              </a:rPr>
              <a:t>《</a:t>
            </a:r>
            <a:r>
              <a:rPr lang="zh-CN" altLang="en-US" sz="2800" b="1" dirty="0">
                <a:latin typeface="Times New Roman" panose="02020603050405020304" pitchFamily="18" charset="0"/>
                <a:ea typeface="宋体" panose="02010600030101010101" pitchFamily="2" charset="-122"/>
              </a:rPr>
              <a:t>新青年</a:t>
            </a:r>
            <a:r>
              <a:rPr lang="en-US" altLang="zh-CN" sz="2800" b="1">
                <a:latin typeface="Times New Roman" panose="02020603050405020304" pitchFamily="18" charset="0"/>
                <a:ea typeface="宋体" panose="02010600030101010101" pitchFamily="2" charset="-122"/>
              </a:rPr>
              <a:t>》</a:t>
            </a:r>
            <a:endParaRPr lang="en-US" altLang="zh-CN" sz="2800" b="1">
              <a:latin typeface="Times New Roman" panose="02020603050405020304" pitchFamily="18" charset="0"/>
              <a:ea typeface="宋体" panose="02010600030101010101" pitchFamily="2" charset="-122"/>
            </a:endParaRPr>
          </a:p>
        </p:txBody>
      </p:sp>
      <p:sp>
        <p:nvSpPr>
          <p:cNvPr id="26629" name="矩形 26628"/>
          <p:cNvSpPr/>
          <p:nvPr/>
        </p:nvSpPr>
        <p:spPr>
          <a:xfrm>
            <a:off x="1828800" y="1219200"/>
            <a:ext cx="7127875" cy="519113"/>
          </a:xfrm>
          <a:prstGeom prst="rect">
            <a:avLst/>
          </a:prstGeom>
          <a:noFill/>
          <a:ln w="9525">
            <a:noFill/>
          </a:ln>
        </p:spPr>
        <p:txBody>
          <a:bodyPr anchor="t">
            <a:spAutoFit/>
          </a:bodyPr>
          <a:p>
            <a:pPr lvl="0" indent="0"/>
            <a:r>
              <a:rPr lang="zh-CN" altLang="en-US" sz="2800" b="1" dirty="0">
                <a:latin typeface="Times New Roman" panose="02020603050405020304" pitchFamily="18" charset="0"/>
                <a:ea typeface="宋体" panose="02010600030101010101" pitchFamily="2" charset="-122"/>
              </a:rPr>
              <a:t>标志：</a:t>
            </a:r>
            <a:r>
              <a:rPr lang="en-US" altLang="zh-CN" sz="2800" b="1" dirty="0">
                <a:latin typeface="Times New Roman" panose="02020603050405020304" pitchFamily="18" charset="0"/>
                <a:ea typeface="宋体" panose="02010600030101010101" pitchFamily="2" charset="-122"/>
              </a:rPr>
              <a:t>1915</a:t>
            </a:r>
            <a:r>
              <a:rPr lang="zh-CN" altLang="en-US" sz="2800" b="1" dirty="0">
                <a:latin typeface="Times New Roman" panose="02020603050405020304" pitchFamily="18" charset="0"/>
                <a:ea typeface="宋体" panose="02010600030101010101" pitchFamily="2" charset="-122"/>
              </a:rPr>
              <a:t>年 陈独秀创办</a:t>
            </a:r>
            <a:r>
              <a:rPr lang="en-US" altLang="zh-CN" sz="2800" b="1" dirty="0">
                <a:latin typeface="Times New Roman" panose="02020603050405020304" pitchFamily="18" charset="0"/>
                <a:ea typeface="宋体" panose="02010600030101010101" pitchFamily="2" charset="-122"/>
              </a:rPr>
              <a:t>《</a:t>
            </a:r>
            <a:r>
              <a:rPr lang="zh-CN" altLang="en-US" sz="2800" b="1" dirty="0">
                <a:latin typeface="Times New Roman" panose="02020603050405020304" pitchFamily="18" charset="0"/>
                <a:ea typeface="宋体" panose="02010600030101010101" pitchFamily="2" charset="-122"/>
              </a:rPr>
              <a:t>青年杂志</a:t>
            </a:r>
            <a:r>
              <a:rPr lang="en-US" altLang="zh-CN" sz="2800" b="1">
                <a:latin typeface="Times New Roman" panose="02020603050405020304" pitchFamily="18" charset="0"/>
                <a:ea typeface="宋体" panose="02010600030101010101" pitchFamily="2" charset="-122"/>
              </a:rPr>
              <a:t>》</a:t>
            </a:r>
            <a:endParaRPr lang="en-US" altLang="zh-CN" sz="2800" b="1">
              <a:latin typeface="Times New Roman" panose="02020603050405020304" pitchFamily="18" charset="0"/>
              <a:ea typeface="宋体" panose="02010600030101010101" pitchFamily="2" charset="-122"/>
            </a:endParaRPr>
          </a:p>
        </p:txBody>
      </p:sp>
      <p:sp>
        <p:nvSpPr>
          <p:cNvPr id="26630" name="矩形 26629"/>
          <p:cNvSpPr/>
          <p:nvPr/>
        </p:nvSpPr>
        <p:spPr>
          <a:xfrm>
            <a:off x="1828800" y="2133600"/>
            <a:ext cx="5095875" cy="519113"/>
          </a:xfrm>
          <a:prstGeom prst="rect">
            <a:avLst/>
          </a:prstGeom>
          <a:noFill/>
          <a:ln w="9525">
            <a:noFill/>
          </a:ln>
        </p:spPr>
        <p:txBody>
          <a:bodyPr anchor="t">
            <a:spAutoFit/>
          </a:bodyPr>
          <a:p>
            <a:pPr lvl="0" indent="0"/>
            <a:r>
              <a:rPr lang="zh-CN" altLang="en-US" sz="2800" b="1" dirty="0">
                <a:latin typeface="Times New Roman" panose="02020603050405020304" pitchFamily="18" charset="0"/>
                <a:ea typeface="宋体" panose="02010600030101010101" pitchFamily="2" charset="-122"/>
              </a:rPr>
              <a:t>中心：北京大学</a:t>
            </a:r>
            <a:endParaRPr lang="zh-CN" altLang="en-US" sz="2800" b="1">
              <a:latin typeface="Times New Roman" panose="02020603050405020304" pitchFamily="18" charset="0"/>
              <a:ea typeface="宋体" panose="02010600030101010101" pitchFamily="2" charset="-122"/>
            </a:endParaRPr>
          </a:p>
        </p:txBody>
      </p:sp>
      <p:sp>
        <p:nvSpPr>
          <p:cNvPr id="26631" name="矩形 26630"/>
          <p:cNvSpPr/>
          <p:nvPr/>
        </p:nvSpPr>
        <p:spPr>
          <a:xfrm>
            <a:off x="1828800" y="685800"/>
            <a:ext cx="7127875" cy="519113"/>
          </a:xfrm>
          <a:prstGeom prst="rect">
            <a:avLst/>
          </a:prstGeom>
          <a:noFill/>
          <a:ln w="9525">
            <a:noFill/>
          </a:ln>
        </p:spPr>
        <p:txBody>
          <a:bodyPr anchor="t">
            <a:spAutoFit/>
          </a:bodyPr>
          <a:p>
            <a:pPr lvl="0" indent="0"/>
            <a:r>
              <a:rPr lang="zh-CN" altLang="en-US" sz="2800" b="1" dirty="0">
                <a:latin typeface="Times New Roman" panose="02020603050405020304" pitchFamily="18" charset="0"/>
                <a:ea typeface="宋体" panose="02010600030101010101" pitchFamily="2" charset="-122"/>
              </a:rPr>
              <a:t>人物：陈独秀、李大钊、胡适、鲁迅等</a:t>
            </a:r>
            <a:endParaRPr lang="zh-CN" altLang="en-US" sz="2800" b="1" dirty="0">
              <a:latin typeface="Times New Roman" panose="02020603050405020304" pitchFamily="18" charset="0"/>
              <a:ea typeface="宋体" panose="02010600030101010101" pitchFamily="2" charset="-122"/>
            </a:endParaRPr>
          </a:p>
        </p:txBody>
      </p:sp>
      <p:sp>
        <p:nvSpPr>
          <p:cNvPr id="30727" name="矩形 26631"/>
          <p:cNvSpPr/>
          <p:nvPr/>
        </p:nvSpPr>
        <p:spPr>
          <a:xfrm>
            <a:off x="755650" y="3284538"/>
            <a:ext cx="1301750" cy="579437"/>
          </a:xfrm>
          <a:prstGeom prst="rect">
            <a:avLst/>
          </a:prstGeom>
          <a:noFill/>
          <a:ln w="9525">
            <a:noFill/>
          </a:ln>
        </p:spPr>
        <p:txBody>
          <a:bodyPr anchor="t">
            <a:spAutoFit/>
          </a:bodyPr>
          <a:p>
            <a:pPr lvl="0" indent="0"/>
            <a:r>
              <a:rPr lang="zh-CN" altLang="en-US" sz="3200" b="1" dirty="0">
                <a:latin typeface="Times New Roman" panose="02020603050405020304" pitchFamily="18" charset="0"/>
                <a:ea typeface="宋体" panose="02010600030101010101" pitchFamily="2" charset="-122"/>
              </a:rPr>
              <a:t>内容</a:t>
            </a:r>
            <a:endParaRPr lang="zh-CN" altLang="en-US" sz="3200" b="1" dirty="0">
              <a:latin typeface="Times New Roman" panose="02020603050405020304" pitchFamily="18" charset="0"/>
              <a:ea typeface="宋体" panose="02010600030101010101" pitchFamily="2" charset="-122"/>
            </a:endParaRPr>
          </a:p>
        </p:txBody>
      </p:sp>
      <p:sp>
        <p:nvSpPr>
          <p:cNvPr id="26633" name="矩形 26632"/>
          <p:cNvSpPr/>
          <p:nvPr/>
        </p:nvSpPr>
        <p:spPr>
          <a:xfrm>
            <a:off x="1835150" y="2781300"/>
            <a:ext cx="7921625" cy="519113"/>
          </a:xfrm>
          <a:prstGeom prst="rect">
            <a:avLst/>
          </a:prstGeom>
          <a:noFill/>
          <a:ln w="9525">
            <a:noFill/>
          </a:ln>
        </p:spPr>
        <p:txBody>
          <a:bodyPr anchor="t">
            <a:spAutoFit/>
          </a:bodyPr>
          <a:p>
            <a:pPr lvl="0" indent="0">
              <a:spcBef>
                <a:spcPct val="50000"/>
              </a:spcBef>
            </a:pPr>
            <a:r>
              <a:rPr lang="zh-CN" altLang="en-US" sz="2800" b="1" dirty="0">
                <a:latin typeface="Times New Roman" panose="02020603050405020304" pitchFamily="18" charset="0"/>
                <a:ea typeface="宋体" panose="02010600030101010101" pitchFamily="2" charset="-122"/>
              </a:rPr>
              <a:t>提倡</a:t>
            </a:r>
            <a:r>
              <a:rPr lang="zh-CN" altLang="en-US" sz="2800" b="1" dirty="0">
                <a:solidFill>
                  <a:srgbClr val="FF0000"/>
                </a:solidFill>
                <a:latin typeface="Times New Roman" panose="02020603050405020304" pitchFamily="18" charset="0"/>
                <a:ea typeface="宋体" panose="02010600030101010101" pitchFamily="2" charset="-122"/>
              </a:rPr>
              <a:t>民主、科学</a:t>
            </a:r>
            <a:r>
              <a:rPr lang="zh-CN" altLang="en-US" sz="2800" b="1" dirty="0">
                <a:latin typeface="Times New Roman" panose="02020603050405020304" pitchFamily="18" charset="0"/>
                <a:ea typeface="宋体" panose="02010600030101010101" pitchFamily="2" charset="-122"/>
              </a:rPr>
              <a:t>，反对专制、愚昧</a:t>
            </a:r>
            <a:r>
              <a:rPr lang="zh-CN" altLang="en-US" sz="2400" b="1" dirty="0">
                <a:latin typeface="Times New Roman" panose="02020603050405020304" pitchFamily="18" charset="0"/>
                <a:ea typeface="宋体" panose="02010600030101010101" pitchFamily="2" charset="-122"/>
              </a:rPr>
              <a:t>（核心内容）</a:t>
            </a:r>
            <a:endParaRPr lang="zh-CN" altLang="en-US" sz="2800" b="1" dirty="0">
              <a:latin typeface="Verdana" panose="020B0604030504040204" pitchFamily="34" charset="0"/>
              <a:ea typeface="宋体" panose="02010600030101010101" pitchFamily="2" charset="-122"/>
            </a:endParaRPr>
          </a:p>
        </p:txBody>
      </p:sp>
      <p:sp>
        <p:nvSpPr>
          <p:cNvPr id="26634" name="矩形 26633"/>
          <p:cNvSpPr/>
          <p:nvPr/>
        </p:nvSpPr>
        <p:spPr>
          <a:xfrm>
            <a:off x="1835150" y="3357563"/>
            <a:ext cx="7308850" cy="519112"/>
          </a:xfrm>
          <a:prstGeom prst="rect">
            <a:avLst/>
          </a:prstGeom>
          <a:noFill/>
          <a:ln w="9525">
            <a:noFill/>
          </a:ln>
        </p:spPr>
        <p:txBody>
          <a:bodyPr anchor="t">
            <a:spAutoFit/>
          </a:bodyPr>
          <a:p>
            <a:pPr lvl="0" indent="0"/>
            <a:r>
              <a:rPr lang="zh-CN" altLang="en-US" sz="2800" b="1" dirty="0">
                <a:latin typeface="Times New Roman" panose="02020603050405020304" pitchFamily="18" charset="0"/>
                <a:ea typeface="宋体" panose="02010600030101010101" pitchFamily="2" charset="-122"/>
              </a:rPr>
              <a:t>提倡</a:t>
            </a:r>
            <a:r>
              <a:rPr lang="zh-CN" altLang="en-US" sz="2800" b="1" dirty="0">
                <a:solidFill>
                  <a:srgbClr val="FF0000"/>
                </a:solidFill>
                <a:latin typeface="Times New Roman" panose="02020603050405020304" pitchFamily="18" charset="0"/>
                <a:ea typeface="宋体" panose="02010600030101010101" pitchFamily="2" charset="-122"/>
              </a:rPr>
              <a:t>新道德</a:t>
            </a:r>
            <a:r>
              <a:rPr lang="zh-CN" altLang="en-US" sz="2800" b="1" dirty="0">
                <a:latin typeface="Times New Roman" panose="02020603050405020304" pitchFamily="18" charset="0"/>
                <a:ea typeface="宋体" panose="02010600030101010101" pitchFamily="2" charset="-122"/>
              </a:rPr>
              <a:t>，反对旧道德（打倒“孔家店”）</a:t>
            </a:r>
            <a:endParaRPr lang="zh-CN" altLang="en-US" sz="2800" b="1" dirty="0">
              <a:latin typeface="Times New Roman" panose="02020603050405020304" pitchFamily="18" charset="0"/>
              <a:ea typeface="宋体" panose="02010600030101010101" pitchFamily="2" charset="-122"/>
            </a:endParaRPr>
          </a:p>
        </p:txBody>
      </p:sp>
      <p:sp>
        <p:nvSpPr>
          <p:cNvPr id="26635" name="矩形 26634"/>
          <p:cNvSpPr/>
          <p:nvPr/>
        </p:nvSpPr>
        <p:spPr>
          <a:xfrm>
            <a:off x="1835150" y="3860800"/>
            <a:ext cx="6840538" cy="519113"/>
          </a:xfrm>
          <a:prstGeom prst="rect">
            <a:avLst/>
          </a:prstGeom>
          <a:noFill/>
          <a:ln w="9525">
            <a:noFill/>
          </a:ln>
        </p:spPr>
        <p:txBody>
          <a:bodyPr anchor="t">
            <a:spAutoFit/>
          </a:bodyPr>
          <a:p>
            <a:pPr lvl="0" indent="0"/>
            <a:r>
              <a:rPr lang="zh-CN" altLang="en-US" sz="2800" b="1" dirty="0">
                <a:latin typeface="Times New Roman" panose="02020603050405020304" pitchFamily="18" charset="0"/>
                <a:ea typeface="宋体" panose="02010600030101010101" pitchFamily="2" charset="-122"/>
              </a:rPr>
              <a:t>提倡</a:t>
            </a:r>
            <a:r>
              <a:rPr lang="zh-CN" altLang="en-US" sz="2800" b="1" dirty="0">
                <a:solidFill>
                  <a:srgbClr val="FF0000"/>
                </a:solidFill>
                <a:latin typeface="Times New Roman" panose="02020603050405020304" pitchFamily="18" charset="0"/>
                <a:ea typeface="宋体" panose="02010600030101010101" pitchFamily="2" charset="-122"/>
              </a:rPr>
              <a:t>新文学</a:t>
            </a:r>
            <a:r>
              <a:rPr lang="zh-CN" altLang="en-US" sz="2800" b="1" dirty="0">
                <a:latin typeface="Times New Roman" panose="02020603050405020304" pitchFamily="18" charset="0"/>
                <a:ea typeface="宋体" panose="02010600030101010101" pitchFamily="2" charset="-122"/>
              </a:rPr>
              <a:t>，反对旧文学（文学革命）</a:t>
            </a:r>
            <a:endParaRPr lang="zh-CN" altLang="en-US" sz="2800">
              <a:latin typeface="Verdana" panose="020B0604030504040204" pitchFamily="34" charset="0"/>
              <a:ea typeface="宋体" panose="02010600030101010101" pitchFamily="2" charset="-122"/>
            </a:endParaRPr>
          </a:p>
        </p:txBody>
      </p:sp>
      <p:sp>
        <p:nvSpPr>
          <p:cNvPr id="30731" name="矩形 26635"/>
          <p:cNvSpPr/>
          <p:nvPr/>
        </p:nvSpPr>
        <p:spPr>
          <a:xfrm>
            <a:off x="684213" y="4868863"/>
            <a:ext cx="1943100" cy="579437"/>
          </a:xfrm>
          <a:prstGeom prst="rect">
            <a:avLst/>
          </a:prstGeom>
          <a:noFill/>
          <a:ln w="9525">
            <a:noFill/>
          </a:ln>
        </p:spPr>
        <p:txBody>
          <a:bodyPr anchor="t">
            <a:spAutoFit/>
          </a:bodyPr>
          <a:p>
            <a:pPr lvl="0" indent="0"/>
            <a:r>
              <a:rPr lang="zh-CN" altLang="en-US" sz="3200" b="1" dirty="0">
                <a:latin typeface="Times New Roman" panose="02020603050405020304" pitchFamily="18" charset="0"/>
                <a:ea typeface="宋体" panose="02010600030101010101" pitchFamily="2" charset="-122"/>
              </a:rPr>
              <a:t>历史意义</a:t>
            </a:r>
            <a:endParaRPr lang="zh-CN" altLang="en-US" sz="3200" b="1" dirty="0">
              <a:latin typeface="Times New Roman" panose="02020603050405020304" pitchFamily="18" charset="0"/>
              <a:ea typeface="宋体" panose="02010600030101010101" pitchFamily="2" charset="-122"/>
            </a:endParaRPr>
          </a:p>
        </p:txBody>
      </p:sp>
      <p:sp>
        <p:nvSpPr>
          <p:cNvPr id="30732" name="文本框 26636"/>
          <p:cNvSpPr txBox="1"/>
          <p:nvPr/>
        </p:nvSpPr>
        <p:spPr>
          <a:xfrm>
            <a:off x="0" y="549275"/>
            <a:ext cx="733425" cy="4868863"/>
          </a:xfrm>
          <a:prstGeom prst="rect">
            <a:avLst/>
          </a:prstGeom>
          <a:noFill/>
          <a:ln w="9525">
            <a:noFill/>
          </a:ln>
        </p:spPr>
        <p:txBody>
          <a:bodyPr vert="eaVert" anchor="t">
            <a:spAutoFit/>
          </a:bodyPr>
          <a:p>
            <a:pPr lvl="0" indent="0"/>
            <a:r>
              <a:rPr lang="zh-CN" altLang="en-US" sz="3600" b="1" dirty="0">
                <a:solidFill>
                  <a:srgbClr val="FF0000"/>
                </a:solidFill>
                <a:latin typeface="Times New Roman" panose="02020603050405020304" pitchFamily="18" charset="0"/>
                <a:ea typeface="宋体" panose="02010600030101010101" pitchFamily="2" charset="-122"/>
              </a:rPr>
              <a:t>一、新文化运动的兴起</a:t>
            </a:r>
            <a:endParaRPr lang="zh-CN" altLang="en-US" sz="3600" b="1" dirty="0">
              <a:solidFill>
                <a:srgbClr val="FF0000"/>
              </a:solidFill>
              <a:latin typeface="Times New Roman" panose="02020603050405020304" pitchFamily="18" charset="0"/>
              <a:ea typeface="宋体" panose="02010600030101010101" pitchFamily="2" charset="-122"/>
            </a:endParaRPr>
          </a:p>
        </p:txBody>
      </p:sp>
      <p:sp>
        <p:nvSpPr>
          <p:cNvPr id="26638" name="矩形 26637"/>
          <p:cNvSpPr/>
          <p:nvPr/>
        </p:nvSpPr>
        <p:spPr>
          <a:xfrm>
            <a:off x="2447925" y="4652963"/>
            <a:ext cx="6516688" cy="1800225"/>
          </a:xfrm>
          <a:prstGeom prst="rect">
            <a:avLst/>
          </a:prstGeom>
          <a:noFill/>
          <a:ln w="9525">
            <a:noFill/>
          </a:ln>
        </p:spPr>
        <p:txBody>
          <a:bodyPr anchor="t">
            <a:spAutoFit/>
          </a:bodyPr>
          <a:p>
            <a:pPr lvl="0" indent="0"/>
            <a:r>
              <a:rPr lang="zh-CN" altLang="en-US" sz="2800" b="1" dirty="0">
                <a:solidFill>
                  <a:schemeClr val="tx2"/>
                </a:solidFill>
                <a:latin typeface="Times New Roman" panose="02020603050405020304" pitchFamily="18" charset="0"/>
                <a:ea typeface="宋体" panose="02010600030101010101" pitchFamily="2" charset="-122"/>
              </a:rPr>
              <a:t>辛亥革命在</a:t>
            </a:r>
            <a:r>
              <a:rPr lang="zh-CN" altLang="en-US" sz="2800" b="1" dirty="0">
                <a:solidFill>
                  <a:srgbClr val="FF0000"/>
                </a:solidFill>
                <a:latin typeface="Times New Roman" panose="02020603050405020304" pitchFamily="18" charset="0"/>
                <a:ea typeface="宋体" panose="02010600030101010101" pitchFamily="2" charset="-122"/>
              </a:rPr>
              <a:t>思想文化</a:t>
            </a:r>
            <a:r>
              <a:rPr lang="zh-CN" altLang="en-US" sz="2800" b="1" dirty="0">
                <a:solidFill>
                  <a:schemeClr val="tx2"/>
                </a:solidFill>
                <a:latin typeface="Times New Roman" panose="02020603050405020304" pitchFamily="18" charset="0"/>
                <a:ea typeface="宋体" panose="02010600030101010101" pitchFamily="2" charset="-122"/>
              </a:rPr>
              <a:t>领域的延续</a:t>
            </a:r>
            <a:r>
              <a:rPr lang="zh-CN" altLang="en-US" sz="2800" b="1" dirty="0">
                <a:latin typeface="Times New Roman" panose="02020603050405020304" pitchFamily="18" charset="0"/>
                <a:ea typeface="宋体" panose="02010600030101010101" pitchFamily="2" charset="-122"/>
              </a:rPr>
              <a:t>；</a:t>
            </a:r>
            <a:endParaRPr lang="zh-CN" altLang="en-US" sz="2800" b="1" dirty="0">
              <a:latin typeface="Times New Roman" panose="02020603050405020304" pitchFamily="18" charset="0"/>
              <a:ea typeface="宋体" panose="02010600030101010101" pitchFamily="2" charset="-122"/>
            </a:endParaRPr>
          </a:p>
          <a:p>
            <a:pPr lvl="0" indent="0"/>
            <a:r>
              <a:rPr lang="zh-CN" altLang="en-US" sz="2800" b="1" dirty="0">
                <a:latin typeface="Times New Roman" panose="02020603050405020304" pitchFamily="18" charset="0"/>
                <a:ea typeface="宋体" panose="02010600030101010101" pitchFamily="2" charset="-122"/>
              </a:rPr>
              <a:t>一场伟大的资产阶级</a:t>
            </a:r>
            <a:r>
              <a:rPr lang="zh-CN" altLang="en-US" sz="2800" b="1" dirty="0">
                <a:solidFill>
                  <a:srgbClr val="FF0000"/>
                </a:solidFill>
                <a:latin typeface="Times New Roman" panose="02020603050405020304" pitchFamily="18" charset="0"/>
                <a:ea typeface="宋体" panose="02010600030101010101" pitchFamily="2" charset="-122"/>
              </a:rPr>
              <a:t>思想启蒙</a:t>
            </a:r>
            <a:r>
              <a:rPr lang="zh-CN" altLang="en-US" sz="2800" b="1" dirty="0">
                <a:latin typeface="Times New Roman" panose="02020603050405020304" pitchFamily="18" charset="0"/>
                <a:ea typeface="宋体" panose="02010600030101010101" pitchFamily="2" charset="-122"/>
              </a:rPr>
              <a:t>和</a:t>
            </a:r>
            <a:r>
              <a:rPr lang="zh-CN" altLang="en-US" sz="2800" b="1" dirty="0">
                <a:solidFill>
                  <a:srgbClr val="FF0000"/>
                </a:solidFill>
                <a:latin typeface="Times New Roman" panose="02020603050405020304" pitchFamily="18" charset="0"/>
                <a:ea typeface="宋体" panose="02010600030101010101" pitchFamily="2" charset="-122"/>
              </a:rPr>
              <a:t>文化革新</a:t>
            </a:r>
            <a:r>
              <a:rPr lang="zh-CN" altLang="en-US" sz="2800" b="1" dirty="0">
                <a:latin typeface="Times New Roman" panose="02020603050405020304" pitchFamily="18" charset="0"/>
                <a:ea typeface="宋体" panose="02010600030101010101" pitchFamily="2" charset="-122"/>
              </a:rPr>
              <a:t>运动；为</a:t>
            </a:r>
            <a:r>
              <a:rPr lang="zh-CN" altLang="en-US" sz="2800" b="1" dirty="0">
                <a:solidFill>
                  <a:srgbClr val="FF0000"/>
                </a:solidFill>
                <a:latin typeface="Times New Roman" panose="02020603050405020304" pitchFamily="18" charset="0"/>
                <a:ea typeface="宋体" panose="02010600030101010101" pitchFamily="2" charset="-122"/>
              </a:rPr>
              <a:t>马克思主义</a:t>
            </a:r>
            <a:r>
              <a:rPr lang="zh-CN" altLang="en-US" sz="2800" b="1" dirty="0">
                <a:latin typeface="Times New Roman" panose="02020603050405020304" pitchFamily="18" charset="0"/>
                <a:ea typeface="宋体" panose="02010600030101010101" pitchFamily="2" charset="-122"/>
              </a:rPr>
              <a:t>在中国的传播创造了条件</a:t>
            </a:r>
            <a:endParaRPr lang="zh-CN" altLang="en-US" sz="2800" b="1" dirty="0">
              <a:latin typeface="Times New Roman" panose="02020603050405020304" pitchFamily="18" charset="0"/>
              <a:ea typeface="宋体" panose="02010600030101010101" pitchFamily="2" charset="-122"/>
            </a:endParaRPr>
          </a:p>
        </p:txBody>
      </p:sp>
      <p:sp>
        <p:nvSpPr>
          <p:cNvPr id="30734" name="左大括号 26638"/>
          <p:cNvSpPr/>
          <p:nvPr/>
        </p:nvSpPr>
        <p:spPr>
          <a:xfrm>
            <a:off x="611188" y="260350"/>
            <a:ext cx="215900" cy="4679950"/>
          </a:xfrm>
          <a:prstGeom prst="leftBrace">
            <a:avLst>
              <a:gd name="adj1" fmla="val 180436"/>
              <a:gd name="adj2" fmla="val 50000"/>
            </a:avLst>
          </a:prstGeom>
          <a:solidFill>
            <a:schemeClr val="accent1"/>
          </a:solidFill>
          <a:ln w="31750" cap="flat" cmpd="sng">
            <a:solidFill>
              <a:schemeClr val="tx1"/>
            </a:solidFill>
            <a:prstDash val="solid"/>
            <a:round/>
            <a:headEnd type="none" w="med" len="med"/>
            <a:tailEnd type="none" w="med" len="med"/>
          </a:ln>
        </p:spPr>
        <p:txBody>
          <a:bodyPr anchor="t"/>
          <a:p>
            <a:pPr lvl="0" indent="0"/>
            <a:endParaRPr lang="zh-CN" altLang="en-US">
              <a:latin typeface="Arial" panose="020B0604020202020204" pitchFamily="34" charset="0"/>
              <a:ea typeface="宋体" panose="02010600030101010101" pitchFamily="2" charset="-122"/>
            </a:endParaRPr>
          </a:p>
        </p:txBody>
      </p:sp>
      <p:sp>
        <p:nvSpPr>
          <p:cNvPr id="30735" name="左大括号 26639"/>
          <p:cNvSpPr/>
          <p:nvPr/>
        </p:nvSpPr>
        <p:spPr>
          <a:xfrm>
            <a:off x="1692275" y="981075"/>
            <a:ext cx="142875" cy="1439863"/>
          </a:xfrm>
          <a:prstGeom prst="leftBrace">
            <a:avLst>
              <a:gd name="adj1" fmla="val 83888"/>
              <a:gd name="adj2" fmla="val 50000"/>
            </a:avLst>
          </a:prstGeom>
          <a:solidFill>
            <a:schemeClr val="accent1"/>
          </a:solidFill>
          <a:ln w="31750" cap="flat" cmpd="sng">
            <a:solidFill>
              <a:schemeClr val="tx1"/>
            </a:solidFill>
            <a:prstDash val="solid"/>
            <a:round/>
            <a:headEnd type="none" w="med" len="med"/>
            <a:tailEnd type="none" w="med" len="med"/>
          </a:ln>
        </p:spPr>
        <p:txBody>
          <a:bodyPr anchor="t"/>
          <a:p>
            <a:pPr lvl="0" indent="0"/>
            <a:endParaRPr lang="zh-CN" altLang="en-US">
              <a:latin typeface="Arial" panose="020B0604020202020204" pitchFamily="34" charset="0"/>
              <a:ea typeface="宋体" panose="02010600030101010101" pitchFamily="2" charset="-122"/>
            </a:endParaRPr>
          </a:p>
        </p:txBody>
      </p:sp>
      <p:sp>
        <p:nvSpPr>
          <p:cNvPr id="30736" name="左大括号 26640"/>
          <p:cNvSpPr/>
          <p:nvPr/>
        </p:nvSpPr>
        <p:spPr>
          <a:xfrm>
            <a:off x="1692275" y="2997200"/>
            <a:ext cx="144463" cy="1296988"/>
          </a:xfrm>
          <a:prstGeom prst="leftBrace">
            <a:avLst>
              <a:gd name="adj1" fmla="val 74733"/>
              <a:gd name="adj2" fmla="val 50000"/>
            </a:avLst>
          </a:prstGeom>
          <a:solidFill>
            <a:schemeClr val="accent1"/>
          </a:solidFill>
          <a:ln w="31750" cap="flat" cmpd="sng">
            <a:solidFill>
              <a:schemeClr val="tx1"/>
            </a:solidFill>
            <a:prstDash val="solid"/>
            <a:round/>
            <a:headEnd type="none" w="med" len="med"/>
            <a:tailEnd type="none" w="med" len="med"/>
          </a:ln>
        </p:spPr>
        <p:txBody>
          <a:bodyPr anchor="t"/>
          <a:p>
            <a:pPr lvl="0" indent="0"/>
            <a:endParaRPr lang="zh-CN" altLang="en-US">
              <a:latin typeface="Arial" panose="020B0604020202020204" pitchFamily="34" charset="0"/>
              <a:ea typeface="宋体" panose="02010600030101010101" pitchFamily="2" charset="-122"/>
            </a:endParaRPr>
          </a:p>
        </p:txBody>
      </p:sp>
      <p:sp>
        <p:nvSpPr>
          <p:cNvPr id="30737" name="左大括号 26641"/>
          <p:cNvSpPr/>
          <p:nvPr/>
        </p:nvSpPr>
        <p:spPr>
          <a:xfrm>
            <a:off x="2339975" y="4724400"/>
            <a:ext cx="144463" cy="1152525"/>
          </a:xfrm>
          <a:prstGeom prst="leftBrace">
            <a:avLst>
              <a:gd name="adj1" fmla="val 66409"/>
              <a:gd name="adj2" fmla="val 50000"/>
            </a:avLst>
          </a:prstGeom>
          <a:solidFill>
            <a:schemeClr val="accent1"/>
          </a:solidFill>
          <a:ln w="31750" cap="flat" cmpd="sng">
            <a:solidFill>
              <a:schemeClr val="tx1"/>
            </a:solidFill>
            <a:prstDash val="solid"/>
            <a:round/>
            <a:headEnd type="none" w="med" len="med"/>
            <a:tailEnd type="none" w="med" len="med"/>
          </a:ln>
        </p:spPr>
        <p:txBody>
          <a:bodyPr anchor="t"/>
          <a:p>
            <a:pPr lvl="0" indent="0"/>
            <a:endParaRPr lang="zh-CN" altLang="en-US">
              <a:latin typeface="Arial" panose="020B0604020202020204" pitchFamily="34" charset="0"/>
              <a:ea typeface="宋体" panose="02010600030101010101" pitchFamily="2" charset="-122"/>
            </a:endParaRPr>
          </a:p>
        </p:txBody>
      </p:sp>
      <p:sp>
        <p:nvSpPr>
          <p:cNvPr id="30738" name="动作按钮: 前进或下一项 26642">
            <a:hlinkClick r:id="rId1" action="ppaction://hlinksldjump"/>
          </p:cNvPr>
          <p:cNvSpPr/>
          <p:nvPr/>
        </p:nvSpPr>
        <p:spPr>
          <a:xfrm>
            <a:off x="4419600" y="2514600"/>
            <a:ext cx="228600" cy="76200"/>
          </a:xfrm>
          <a:prstGeom prst="actionButtonForwardNext">
            <a:avLst/>
          </a:prstGeom>
          <a:solidFill>
            <a:schemeClr val="accent1"/>
          </a:solidFill>
          <a:ln w="9525" cap="flat" cmpd="sng">
            <a:solidFill>
              <a:schemeClr val="tx1"/>
            </a:solidFill>
            <a:prstDash val="solid"/>
            <a:miter/>
            <a:headEnd type="none" w="med" len="med"/>
            <a:tailEnd type="none" w="med" len="med"/>
          </a:ln>
        </p:spPr>
        <p:txBody>
          <a:bodyPr anchor="t"/>
          <a:p>
            <a:pPr lvl="0" indent="0"/>
            <a:endParaRPr lang="zh-CN" altLang="en-US">
              <a:latin typeface="Arial" panose="020B0604020202020204" pitchFamily="34" charset="0"/>
              <a:ea typeface="宋体" panose="02010600030101010101" pitchFamily="2" charset="-122"/>
            </a:endParaRPr>
          </a:p>
        </p:txBody>
      </p:sp>
      <p:sp>
        <p:nvSpPr>
          <p:cNvPr id="2" name="流程图: 可选过程 1"/>
          <p:cNvSpPr/>
          <p:nvPr/>
        </p:nvSpPr>
        <p:spPr>
          <a:xfrm>
            <a:off x="1905000" y="76200"/>
            <a:ext cx="6771005" cy="2261235"/>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000">
                <a:solidFill>
                  <a:schemeClr val="tx1"/>
                </a:solidFill>
              </a:rPr>
              <a:t>1</a:t>
            </a:r>
            <a:r>
              <a:rPr lang="zh-CN" altLang="en-US" sz="2000">
                <a:solidFill>
                  <a:schemeClr val="tx1"/>
                </a:solidFill>
              </a:rPr>
              <a:t>、政治：国际：帝国主义加紧侵略中国，民族危机加深</a:t>
            </a:r>
            <a:endParaRPr lang="zh-CN" altLang="en-US" sz="2000">
              <a:solidFill>
                <a:schemeClr val="tx1"/>
              </a:solidFill>
            </a:endParaRPr>
          </a:p>
          <a:p>
            <a:pPr algn="l"/>
            <a:r>
              <a:rPr lang="zh-CN" altLang="en-US" sz="2000">
                <a:solidFill>
                  <a:schemeClr val="tx1"/>
                </a:solidFill>
              </a:rPr>
              <a:t>                 国内：北洋军阀的黑暗统治</a:t>
            </a:r>
            <a:endParaRPr lang="zh-CN" altLang="en-US" sz="2000">
              <a:solidFill>
                <a:schemeClr val="tx1"/>
              </a:solidFill>
            </a:endParaRPr>
          </a:p>
          <a:p>
            <a:pPr algn="l"/>
            <a:r>
              <a:rPr lang="en-US" altLang="zh-CN" sz="2000">
                <a:solidFill>
                  <a:schemeClr val="tx1"/>
                </a:solidFill>
              </a:rPr>
              <a:t>2</a:t>
            </a:r>
            <a:r>
              <a:rPr lang="zh-CN" altLang="en-US" sz="2000">
                <a:solidFill>
                  <a:schemeClr val="tx1"/>
                </a:solidFill>
              </a:rPr>
              <a:t>、经济：民族资本主义进一步发展</a:t>
            </a:r>
            <a:endParaRPr lang="zh-CN" altLang="en-US" sz="2000">
              <a:solidFill>
                <a:schemeClr val="tx1"/>
              </a:solidFill>
            </a:endParaRPr>
          </a:p>
          <a:p>
            <a:pPr algn="l"/>
            <a:r>
              <a:rPr lang="en-US" altLang="zh-CN" sz="2000">
                <a:solidFill>
                  <a:schemeClr val="tx1"/>
                </a:solidFill>
              </a:rPr>
              <a:t>3</a:t>
            </a:r>
            <a:r>
              <a:rPr lang="zh-CN" altLang="en-US" sz="2000">
                <a:solidFill>
                  <a:schemeClr val="tx1"/>
                </a:solidFill>
              </a:rPr>
              <a:t>、阶级：资产阶级壮大，要求</a:t>
            </a:r>
            <a:r>
              <a:rPr lang="en-US" altLang="zh-CN" sz="2000">
                <a:solidFill>
                  <a:schemeClr val="tx1"/>
                </a:solidFill>
              </a:rPr>
              <a:t>“</a:t>
            </a:r>
            <a:r>
              <a:rPr lang="zh-CN" altLang="en-US" sz="2000">
                <a:solidFill>
                  <a:schemeClr val="tx1"/>
                </a:solidFill>
              </a:rPr>
              <a:t>政治民主</a:t>
            </a:r>
            <a:r>
              <a:rPr lang="en-US" altLang="zh-CN" sz="2000">
                <a:solidFill>
                  <a:schemeClr val="tx1"/>
                </a:solidFill>
              </a:rPr>
              <a:t>”</a:t>
            </a:r>
            <a:endParaRPr lang="en-US" altLang="zh-CN" sz="2000">
              <a:solidFill>
                <a:schemeClr val="tx1"/>
              </a:solidFill>
            </a:endParaRPr>
          </a:p>
          <a:p>
            <a:pPr algn="l"/>
            <a:r>
              <a:rPr lang="en-US" altLang="zh-CN" sz="2000">
                <a:solidFill>
                  <a:schemeClr val="tx1"/>
                </a:solidFill>
              </a:rPr>
              <a:t>4</a:t>
            </a:r>
            <a:r>
              <a:rPr lang="zh-CN" altLang="en-US" sz="2000">
                <a:solidFill>
                  <a:schemeClr val="tx1"/>
                </a:solidFill>
              </a:rPr>
              <a:t>、思想：国际：西方启蒙思想进一步传播</a:t>
            </a:r>
            <a:endParaRPr lang="zh-CN" altLang="en-US" sz="2000">
              <a:solidFill>
                <a:schemeClr val="tx1"/>
              </a:solidFill>
            </a:endParaRPr>
          </a:p>
          <a:p>
            <a:pPr algn="l"/>
            <a:r>
              <a:rPr lang="zh-CN" altLang="en-US" sz="2000">
                <a:solidFill>
                  <a:schemeClr val="tx1"/>
                </a:solidFill>
              </a:rPr>
              <a:t>                 国内：袁世凯掀起尊孔复古逆流</a:t>
            </a:r>
            <a:endParaRPr lang="zh-CN" altLang="en-US" sz="2000">
              <a:solidFill>
                <a:schemeClr val="tx1"/>
              </a:solidFill>
            </a:endParaRPr>
          </a:p>
        </p:txBody>
      </p:sp>
    </p:spTree>
    <p:custDataLst>
      <p:tags r:id="rId2"/>
    </p:custData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6631"/>
                                        </p:tgtEl>
                                        <p:attrNameLst>
                                          <p:attrName>style.visibility</p:attrName>
                                        </p:attrNameLst>
                                      </p:cBhvr>
                                      <p:to>
                                        <p:strVal val="visible"/>
                                      </p:to>
                                    </p:set>
                                    <p:anim calcmode="lin" valueType="num">
                                      <p:cBhvr additive="base">
                                        <p:cTn id="18" dur="500" fill="hold"/>
                                        <p:tgtEl>
                                          <p:spTgt spid="26631"/>
                                        </p:tgtEl>
                                        <p:attrNameLst>
                                          <p:attrName>ppt_x</p:attrName>
                                        </p:attrNameLst>
                                      </p:cBhvr>
                                      <p:tavLst>
                                        <p:tav tm="0">
                                          <p:val>
                                            <p:strVal val="#ppt_x"/>
                                          </p:val>
                                        </p:tav>
                                        <p:tav tm="100000">
                                          <p:val>
                                            <p:strVal val="#ppt_x"/>
                                          </p:val>
                                        </p:tav>
                                      </p:tavLst>
                                    </p:anim>
                                    <p:anim calcmode="lin" valueType="num">
                                      <p:cBhvr additive="base">
                                        <p:cTn id="19" dur="500" fill="hold"/>
                                        <p:tgtEl>
                                          <p:spTgt spid="2663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6629"/>
                                        </p:tgtEl>
                                        <p:attrNameLst>
                                          <p:attrName>style.visibility</p:attrName>
                                        </p:attrNameLst>
                                      </p:cBhvr>
                                      <p:to>
                                        <p:strVal val="visible"/>
                                      </p:to>
                                    </p:set>
                                    <p:anim calcmode="lin" valueType="num">
                                      <p:cBhvr additive="base">
                                        <p:cTn id="22" dur="500" fill="hold"/>
                                        <p:tgtEl>
                                          <p:spTgt spid="26629"/>
                                        </p:tgtEl>
                                        <p:attrNameLst>
                                          <p:attrName>ppt_x</p:attrName>
                                        </p:attrNameLst>
                                      </p:cBhvr>
                                      <p:tavLst>
                                        <p:tav tm="0">
                                          <p:val>
                                            <p:strVal val="#ppt_x"/>
                                          </p:val>
                                        </p:tav>
                                        <p:tav tm="100000">
                                          <p:val>
                                            <p:strVal val="#ppt_x"/>
                                          </p:val>
                                        </p:tav>
                                      </p:tavLst>
                                    </p:anim>
                                    <p:anim calcmode="lin" valueType="num">
                                      <p:cBhvr additive="base">
                                        <p:cTn id="23" dur="500" fill="hold"/>
                                        <p:tgtEl>
                                          <p:spTgt spid="2662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6628"/>
                                        </p:tgtEl>
                                        <p:attrNameLst>
                                          <p:attrName>style.visibility</p:attrName>
                                        </p:attrNameLst>
                                      </p:cBhvr>
                                      <p:to>
                                        <p:strVal val="visible"/>
                                      </p:to>
                                    </p:set>
                                    <p:anim calcmode="lin" valueType="num">
                                      <p:cBhvr additive="base">
                                        <p:cTn id="26" dur="500" fill="hold"/>
                                        <p:tgtEl>
                                          <p:spTgt spid="26628"/>
                                        </p:tgtEl>
                                        <p:attrNameLst>
                                          <p:attrName>ppt_x</p:attrName>
                                        </p:attrNameLst>
                                      </p:cBhvr>
                                      <p:tavLst>
                                        <p:tav tm="0">
                                          <p:val>
                                            <p:strVal val="#ppt_x"/>
                                          </p:val>
                                        </p:tav>
                                        <p:tav tm="100000">
                                          <p:val>
                                            <p:strVal val="#ppt_x"/>
                                          </p:val>
                                        </p:tav>
                                      </p:tavLst>
                                    </p:anim>
                                    <p:anim calcmode="lin" valueType="num">
                                      <p:cBhvr additive="base">
                                        <p:cTn id="27" dur="500" fill="hold"/>
                                        <p:tgtEl>
                                          <p:spTgt spid="2662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6630"/>
                                        </p:tgtEl>
                                        <p:attrNameLst>
                                          <p:attrName>style.visibility</p:attrName>
                                        </p:attrNameLst>
                                      </p:cBhvr>
                                      <p:to>
                                        <p:strVal val="visible"/>
                                      </p:to>
                                    </p:set>
                                    <p:anim calcmode="lin" valueType="num">
                                      <p:cBhvr additive="base">
                                        <p:cTn id="30" dur="500" fill="hold"/>
                                        <p:tgtEl>
                                          <p:spTgt spid="26630"/>
                                        </p:tgtEl>
                                        <p:attrNameLst>
                                          <p:attrName>ppt_x</p:attrName>
                                        </p:attrNameLst>
                                      </p:cBhvr>
                                      <p:tavLst>
                                        <p:tav tm="0">
                                          <p:val>
                                            <p:strVal val="#ppt_x"/>
                                          </p:val>
                                        </p:tav>
                                        <p:tav tm="100000">
                                          <p:val>
                                            <p:strVal val="#ppt_x"/>
                                          </p:val>
                                        </p:tav>
                                      </p:tavLst>
                                    </p:anim>
                                    <p:anim calcmode="lin" valueType="num">
                                      <p:cBhvr additive="base">
                                        <p:cTn id="31" dur="500" fill="hold"/>
                                        <p:tgtEl>
                                          <p:spTgt spid="2663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6633"/>
                                        </p:tgtEl>
                                        <p:attrNameLst>
                                          <p:attrName>style.visibility</p:attrName>
                                        </p:attrNameLst>
                                      </p:cBhvr>
                                      <p:to>
                                        <p:strVal val="visible"/>
                                      </p:to>
                                    </p:set>
                                    <p:anim calcmode="lin" valueType="num">
                                      <p:cBhvr additive="base">
                                        <p:cTn id="36" dur="500" fill="hold"/>
                                        <p:tgtEl>
                                          <p:spTgt spid="26633"/>
                                        </p:tgtEl>
                                        <p:attrNameLst>
                                          <p:attrName>ppt_x</p:attrName>
                                        </p:attrNameLst>
                                      </p:cBhvr>
                                      <p:tavLst>
                                        <p:tav tm="0">
                                          <p:val>
                                            <p:strVal val="#ppt_x"/>
                                          </p:val>
                                        </p:tav>
                                        <p:tav tm="100000">
                                          <p:val>
                                            <p:strVal val="#ppt_x"/>
                                          </p:val>
                                        </p:tav>
                                      </p:tavLst>
                                    </p:anim>
                                    <p:anim calcmode="lin" valueType="num">
                                      <p:cBhvr additive="base">
                                        <p:cTn id="37" dur="500" fill="hold"/>
                                        <p:tgtEl>
                                          <p:spTgt spid="2663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6634"/>
                                        </p:tgtEl>
                                        <p:attrNameLst>
                                          <p:attrName>style.visibility</p:attrName>
                                        </p:attrNameLst>
                                      </p:cBhvr>
                                      <p:to>
                                        <p:strVal val="visible"/>
                                      </p:to>
                                    </p:set>
                                    <p:anim calcmode="lin" valueType="num">
                                      <p:cBhvr additive="base">
                                        <p:cTn id="40" dur="500" fill="hold"/>
                                        <p:tgtEl>
                                          <p:spTgt spid="26634"/>
                                        </p:tgtEl>
                                        <p:attrNameLst>
                                          <p:attrName>ppt_x</p:attrName>
                                        </p:attrNameLst>
                                      </p:cBhvr>
                                      <p:tavLst>
                                        <p:tav tm="0">
                                          <p:val>
                                            <p:strVal val="#ppt_x"/>
                                          </p:val>
                                        </p:tav>
                                        <p:tav tm="100000">
                                          <p:val>
                                            <p:strVal val="#ppt_x"/>
                                          </p:val>
                                        </p:tav>
                                      </p:tavLst>
                                    </p:anim>
                                    <p:anim calcmode="lin" valueType="num">
                                      <p:cBhvr additive="base">
                                        <p:cTn id="41" dur="500" fill="hold"/>
                                        <p:tgtEl>
                                          <p:spTgt spid="2663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6635"/>
                                        </p:tgtEl>
                                        <p:attrNameLst>
                                          <p:attrName>style.visibility</p:attrName>
                                        </p:attrNameLst>
                                      </p:cBhvr>
                                      <p:to>
                                        <p:strVal val="visible"/>
                                      </p:to>
                                    </p:set>
                                    <p:anim calcmode="lin" valueType="num">
                                      <p:cBhvr additive="base">
                                        <p:cTn id="44" dur="500" fill="hold"/>
                                        <p:tgtEl>
                                          <p:spTgt spid="26635"/>
                                        </p:tgtEl>
                                        <p:attrNameLst>
                                          <p:attrName>ppt_x</p:attrName>
                                        </p:attrNameLst>
                                      </p:cBhvr>
                                      <p:tavLst>
                                        <p:tav tm="0">
                                          <p:val>
                                            <p:strVal val="#ppt_x"/>
                                          </p:val>
                                        </p:tav>
                                        <p:tav tm="100000">
                                          <p:val>
                                            <p:strVal val="#ppt_x"/>
                                          </p:val>
                                        </p:tav>
                                      </p:tavLst>
                                    </p:anim>
                                    <p:anim calcmode="lin" valueType="num">
                                      <p:cBhvr additive="base">
                                        <p:cTn id="45" dur="500" fill="hold"/>
                                        <p:tgtEl>
                                          <p:spTgt spid="2663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6638"/>
                                        </p:tgtEl>
                                        <p:attrNameLst>
                                          <p:attrName>style.visibility</p:attrName>
                                        </p:attrNameLst>
                                      </p:cBhvr>
                                      <p:to>
                                        <p:strVal val="visible"/>
                                      </p:to>
                                    </p:set>
                                    <p:anim calcmode="lin" valueType="num">
                                      <p:cBhvr additive="base">
                                        <p:cTn id="50" dur="500" fill="hold"/>
                                        <p:tgtEl>
                                          <p:spTgt spid="26638"/>
                                        </p:tgtEl>
                                        <p:attrNameLst>
                                          <p:attrName>ppt_x</p:attrName>
                                        </p:attrNameLst>
                                      </p:cBhvr>
                                      <p:tavLst>
                                        <p:tav tm="0">
                                          <p:val>
                                            <p:strVal val="#ppt_x"/>
                                          </p:val>
                                        </p:tav>
                                        <p:tav tm="100000">
                                          <p:val>
                                            <p:strVal val="#ppt_x"/>
                                          </p:val>
                                        </p:tav>
                                      </p:tavLst>
                                    </p:anim>
                                    <p:anim calcmode="lin" valueType="num">
                                      <p:cBhvr additive="base">
                                        <p:cTn id="51" dur="500" fill="hold"/>
                                        <p:tgtEl>
                                          <p:spTgt spid="266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29" grpId="0"/>
      <p:bldP spid="26630" grpId="0"/>
      <p:bldP spid="26631" grpId="0"/>
      <p:bldP spid="26633" grpId="0"/>
      <p:bldP spid="26634" grpId="0"/>
      <p:bldP spid="26635" grpId="0"/>
      <p:bldP spid="26638" grpId="0"/>
      <p:bldP spid="2" grpId="0" bldLvl="0" animBg="1"/>
      <p:bldP spid="2" grpId="1"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矩形 27649"/>
          <p:cNvSpPr/>
          <p:nvPr/>
        </p:nvSpPr>
        <p:spPr>
          <a:xfrm>
            <a:off x="0" y="533400"/>
            <a:ext cx="9144000" cy="5426075"/>
          </a:xfrm>
          <a:prstGeom prst="rect">
            <a:avLst/>
          </a:prstGeom>
          <a:noFill/>
          <a:ln w="9525">
            <a:noFill/>
          </a:ln>
        </p:spPr>
        <p:txBody>
          <a:bodyPr anchor="ctr">
            <a:spAutoFit/>
          </a:bodyPr>
          <a:p>
            <a:pPr lvl="0" indent="357505"/>
            <a:r>
              <a:rPr lang="en-US" altLang="zh-CN" sz="3500" b="1" dirty="0">
                <a:latin typeface="Arial" panose="020B0604020202020204" pitchFamily="34" charset="0"/>
                <a:ea typeface="宋体" panose="02010600030101010101" pitchFamily="2" charset="-122"/>
              </a:rPr>
              <a:t>7</a:t>
            </a:r>
            <a:r>
              <a:rPr lang="zh-CN" altLang="en-US" sz="3500" b="1" dirty="0">
                <a:latin typeface="Arial" panose="020B0604020202020204" pitchFamily="34" charset="0"/>
                <a:ea typeface="宋体" panose="02010600030101010101" pitchFamily="2" charset="-122"/>
              </a:rPr>
              <a:t>．</a:t>
            </a:r>
            <a:r>
              <a:rPr lang="en-US" altLang="zh-CN" sz="3500" b="1" dirty="0">
                <a:latin typeface="Arial" panose="020B0604020202020204" pitchFamily="34" charset="0"/>
                <a:ea typeface="宋体" panose="02010600030101010101" pitchFamily="2" charset="-122"/>
              </a:rPr>
              <a:t>[2016·</a:t>
            </a:r>
            <a:r>
              <a:rPr lang="zh-CN" altLang="en-US" sz="3500" b="1" dirty="0">
                <a:latin typeface="Arial" panose="020B0604020202020204" pitchFamily="34" charset="0"/>
                <a:ea typeface="宋体" panose="02010600030101010101" pitchFamily="2" charset="-122"/>
              </a:rPr>
              <a:t>武汉市模拟题</a:t>
            </a:r>
            <a:r>
              <a:rPr lang="en-US" altLang="zh-CN" sz="3500" b="1" dirty="0">
                <a:latin typeface="Arial" panose="020B0604020202020204" pitchFamily="34" charset="0"/>
                <a:ea typeface="宋体" panose="02010600030101010101" pitchFamily="2" charset="-122"/>
              </a:rPr>
              <a:t>]</a:t>
            </a:r>
            <a:r>
              <a:rPr lang="zh-CN" altLang="en-US" sz="3500" b="1" dirty="0">
                <a:latin typeface="Arial" panose="020B0604020202020204" pitchFamily="34" charset="0"/>
                <a:ea typeface="宋体" panose="02010600030101010101" pitchFamily="2" charset="-122"/>
              </a:rPr>
              <a:t>陈独秀认为：“无论政治学术道德文章，西洋的法子和中国的法子，绝对是两样，断不可调和迁就的</a:t>
            </a:r>
            <a:r>
              <a:rPr lang="en-US" altLang="zh-CN" sz="3500" b="1" dirty="0">
                <a:latin typeface="Arial" panose="020B0604020202020204" pitchFamily="34" charset="0"/>
                <a:ea typeface="宋体" panose="02010600030101010101" pitchFamily="2" charset="-122"/>
              </a:rPr>
              <a:t>……</a:t>
            </a:r>
            <a:r>
              <a:rPr lang="zh-CN" altLang="en-US" sz="3500" b="1" dirty="0">
                <a:latin typeface="Arial" panose="020B0604020202020204" pitchFamily="34" charset="0"/>
                <a:ea typeface="宋体" panose="02010600030101010101" pitchFamily="2" charset="-122"/>
              </a:rPr>
              <a:t>若是决计革新，一切都应该采取西洋的新法子，不必拿什么国粹、同情的话来捣乱。”这表明陈独秀</a:t>
            </a:r>
            <a:r>
              <a:rPr lang="en-US" altLang="zh-CN" sz="3500" b="1" dirty="0">
                <a:latin typeface="Arial" panose="020B0604020202020204" pitchFamily="34" charset="0"/>
                <a:ea typeface="宋体" panose="02010600030101010101" pitchFamily="2" charset="-122"/>
              </a:rPr>
              <a:t>(</a:t>
            </a:r>
            <a:r>
              <a:rPr lang="zh-CN" altLang="en-US" sz="3500" b="1" dirty="0">
                <a:latin typeface="Arial" panose="020B0604020202020204" pitchFamily="34" charset="0"/>
                <a:ea typeface="宋体" panose="02010600030101010101" pitchFamily="2" charset="-122"/>
              </a:rPr>
              <a:t>　　</a:t>
            </a:r>
            <a:r>
              <a:rPr lang="en-US" altLang="zh-CN" sz="3500" b="1">
                <a:latin typeface="Arial" panose="020B0604020202020204" pitchFamily="34" charset="0"/>
                <a:ea typeface="宋体" panose="02010600030101010101" pitchFamily="2" charset="-122"/>
              </a:rPr>
              <a:t>)</a:t>
            </a:r>
            <a:endParaRPr lang="en-US" altLang="zh-CN" sz="3500">
              <a:latin typeface="Arial" panose="020B0604020202020204" pitchFamily="34" charset="0"/>
              <a:ea typeface="宋体" panose="02010600030101010101" pitchFamily="2" charset="-122"/>
            </a:endParaRPr>
          </a:p>
          <a:p>
            <a:pPr lvl="0" indent="357505"/>
            <a:r>
              <a:rPr lang="en-US" altLang="zh-CN" sz="3500" b="1" dirty="0">
                <a:latin typeface="Arial" panose="020B0604020202020204" pitchFamily="34" charset="0"/>
                <a:ea typeface="宋体" panose="02010600030101010101" pitchFamily="2" charset="-122"/>
              </a:rPr>
              <a:t>A</a:t>
            </a:r>
            <a:r>
              <a:rPr lang="zh-CN" altLang="en-US" sz="3500" b="1" dirty="0">
                <a:latin typeface="Arial" panose="020B0604020202020204" pitchFamily="34" charset="0"/>
                <a:ea typeface="宋体" panose="02010600030101010101" pitchFamily="2" charset="-122"/>
              </a:rPr>
              <a:t>．主张推翻封建专制政体</a:t>
            </a:r>
            <a:endParaRPr lang="zh-CN" altLang="en-US" sz="3500" dirty="0">
              <a:latin typeface="Arial" panose="020B0604020202020204" pitchFamily="34" charset="0"/>
              <a:ea typeface="宋体" panose="02010600030101010101" pitchFamily="2" charset="-122"/>
            </a:endParaRPr>
          </a:p>
          <a:p>
            <a:pPr lvl="0" indent="357505"/>
            <a:r>
              <a:rPr lang="en-US" altLang="zh-CN" sz="3500" b="1" dirty="0">
                <a:latin typeface="Arial" panose="020B0604020202020204" pitchFamily="34" charset="0"/>
                <a:ea typeface="宋体" panose="02010600030101010101" pitchFamily="2" charset="-122"/>
              </a:rPr>
              <a:t>B</a:t>
            </a:r>
            <a:r>
              <a:rPr lang="zh-CN" altLang="en-US" sz="3500" b="1" dirty="0">
                <a:latin typeface="Arial" panose="020B0604020202020204" pitchFamily="34" charset="0"/>
                <a:ea typeface="宋体" panose="02010600030101010101" pitchFamily="2" charset="-122"/>
              </a:rPr>
              <a:t>．推崇西方民主与科学思想</a:t>
            </a:r>
            <a:endParaRPr lang="zh-CN" altLang="en-US" sz="3500" dirty="0">
              <a:latin typeface="Arial" panose="020B0604020202020204" pitchFamily="34" charset="0"/>
              <a:ea typeface="宋体" panose="02010600030101010101" pitchFamily="2" charset="-122"/>
            </a:endParaRPr>
          </a:p>
          <a:p>
            <a:pPr lvl="0" indent="357505"/>
            <a:r>
              <a:rPr lang="en-US" altLang="zh-CN" sz="3500" b="1" dirty="0">
                <a:latin typeface="Arial" panose="020B0604020202020204" pitchFamily="34" charset="0"/>
                <a:ea typeface="宋体" panose="02010600030101010101" pitchFamily="2" charset="-122"/>
              </a:rPr>
              <a:t>C</a:t>
            </a:r>
            <a:r>
              <a:rPr lang="zh-CN" altLang="en-US" sz="3500" b="1" dirty="0">
                <a:latin typeface="Arial" panose="020B0604020202020204" pitchFamily="34" charset="0"/>
                <a:ea typeface="宋体" panose="02010600030101010101" pitchFamily="2" charset="-122"/>
              </a:rPr>
              <a:t>．积极宣传社会主义思想</a:t>
            </a:r>
            <a:endParaRPr lang="zh-CN" altLang="en-US" sz="3500" dirty="0">
              <a:latin typeface="Arial" panose="020B0604020202020204" pitchFamily="34" charset="0"/>
              <a:ea typeface="宋体" panose="02010600030101010101" pitchFamily="2" charset="-122"/>
            </a:endParaRPr>
          </a:p>
          <a:p>
            <a:pPr lvl="0" indent="357505"/>
            <a:r>
              <a:rPr lang="en-US" altLang="zh-CN" sz="3500" b="1" dirty="0">
                <a:latin typeface="Arial" panose="020B0604020202020204" pitchFamily="34" charset="0"/>
                <a:ea typeface="宋体" panose="02010600030101010101" pitchFamily="2" charset="-122"/>
              </a:rPr>
              <a:t>D</a:t>
            </a:r>
            <a:r>
              <a:rPr lang="zh-CN" altLang="en-US" sz="3500" b="1" dirty="0">
                <a:latin typeface="Arial" panose="020B0604020202020204" pitchFamily="34" charset="0"/>
                <a:ea typeface="宋体" panose="02010600030101010101" pitchFamily="2" charset="-122"/>
              </a:rPr>
              <a:t>．主张辩证看待中国传统文化</a:t>
            </a:r>
            <a:endParaRPr lang="zh-CN" altLang="en-US" sz="3500" b="1" dirty="0">
              <a:latin typeface="Arial" panose="020B0604020202020204" pitchFamily="34" charset="0"/>
              <a:ea typeface="宋体" panose="02010600030101010101" pitchFamily="2" charset="-122"/>
            </a:endParaRPr>
          </a:p>
        </p:txBody>
      </p:sp>
      <p:sp>
        <p:nvSpPr>
          <p:cNvPr id="27651" name="矩形 27650"/>
          <p:cNvSpPr/>
          <p:nvPr/>
        </p:nvSpPr>
        <p:spPr>
          <a:xfrm>
            <a:off x="7380288" y="5661025"/>
            <a:ext cx="1728787" cy="969963"/>
          </a:xfrm>
          <a:prstGeom prst="rect">
            <a:avLst/>
          </a:prstGeom>
        </p:spPr>
        <p:txBody>
          <a:bodyPr wrap="none" fromWordArt="1">
            <a:prstTxWarp prst="textTriangle">
              <a:avLst>
                <a:gd name="adj" fmla="val 50000"/>
              </a:avLst>
            </a:prstTxWarp>
            <a:normAutofit/>
            <a:scene3d>
              <a:camera prst="legacyObliqueTopLeft">
                <a:rot lat="0" lon="0" rev="0"/>
              </a:camera>
              <a:lightRig rig="legacyNormal3" dir="r"/>
            </a:scene3d>
            <a:sp3d extrusionH="201600" prstMaterial="legacyMatte">
              <a:extrusionClr>
                <a:srgbClr val="0066CC"/>
              </a:extrusionClr>
            </a:sp3d>
          </a:bodyPr>
          <a:p>
            <a:pPr algn="ctr"/>
            <a:r>
              <a:rPr lang="zh-CN" altLang="en-US" sz="3600">
                <a:gradFill rotWithShape="0">
                  <a:gsLst>
                    <a:gs pos="0">
                      <a:srgbClr val="FFFFCC"/>
                    </a:gs>
                    <a:gs pos="100000">
                      <a:srgbClr val="FF9999"/>
                    </a:gs>
                  </a:gsLst>
                  <a:lin ang="5400000" scaled="1"/>
                  <a:tileRect/>
                </a:gradFill>
                <a:latin typeface="宋体" panose="02010600030101010101" pitchFamily="2" charset="-122"/>
                <a:ea typeface="宋体" panose="02010600030101010101" pitchFamily="2" charset="-122"/>
              </a:rPr>
              <a:t>B</a:t>
            </a:r>
            <a:endParaRPr lang="zh-CN" altLang="en-US" sz="3600">
              <a:gradFill rotWithShape="0">
                <a:gsLst>
                  <a:gs pos="0">
                    <a:srgbClr val="FFFFCC"/>
                  </a:gs>
                  <a:gs pos="100000">
                    <a:srgbClr val="FF9999"/>
                  </a:gs>
                </a:gsLst>
                <a:lin ang="5400000" scaled="1"/>
                <a:tileRect/>
              </a:gradFill>
              <a:latin typeface="宋体" panose="02010600030101010101" pitchFamily="2" charset="-122"/>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 calcmode="lin" valueType="num">
                                      <p:cBhvr additive="base">
                                        <p:cTn id="7" dur="500" fill="hold"/>
                                        <p:tgtEl>
                                          <p:spTgt spid="27651"/>
                                        </p:tgtEl>
                                        <p:attrNameLst>
                                          <p:attrName>ppt_x</p:attrName>
                                        </p:attrNameLst>
                                      </p:cBhvr>
                                      <p:tavLst>
                                        <p:tav tm="0">
                                          <p:val>
                                            <p:strVal val="#ppt_x"/>
                                          </p:val>
                                        </p:tav>
                                        <p:tav tm="100000">
                                          <p:val>
                                            <p:strVal val="#ppt_x"/>
                                          </p:val>
                                        </p:tav>
                                      </p:tavLst>
                                    </p:anim>
                                    <p:anim calcmode="lin" valueType="num">
                                      <p:cBhvr additive="base">
                                        <p:cTn id="8" dur="500" fill="hold"/>
                                        <p:tgtEl>
                                          <p:spTgt spid="276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矩形 28673"/>
          <p:cNvSpPr/>
          <p:nvPr/>
        </p:nvSpPr>
        <p:spPr>
          <a:xfrm>
            <a:off x="0" y="739775"/>
            <a:ext cx="9144000" cy="5426075"/>
          </a:xfrm>
          <a:prstGeom prst="rect">
            <a:avLst/>
          </a:prstGeom>
          <a:noFill/>
          <a:ln w="9525">
            <a:noFill/>
          </a:ln>
        </p:spPr>
        <p:txBody>
          <a:bodyPr anchor="ctr">
            <a:spAutoFit/>
          </a:bodyPr>
          <a:p>
            <a:pPr lvl="0" indent="0" defTabSz="0">
              <a:tabLst>
                <a:tab pos="1530350" algn="l"/>
                <a:tab pos="2970530" algn="l"/>
                <a:tab pos="4231005" algn="l"/>
              </a:tabLst>
            </a:pPr>
            <a:r>
              <a:rPr lang="en-US" altLang="zh-CN" sz="3500" b="1" dirty="0">
                <a:latin typeface="Arial" panose="020B0604020202020204" pitchFamily="34" charset="0"/>
                <a:ea typeface="宋体" panose="02010600030101010101" pitchFamily="2" charset="-122"/>
              </a:rPr>
              <a:t>1.</a:t>
            </a:r>
            <a:r>
              <a:rPr lang="zh-CN" altLang="en-US" sz="3500" b="1" dirty="0">
                <a:latin typeface="Arial" panose="020B0604020202020204" pitchFamily="34" charset="0"/>
                <a:ea typeface="宋体" panose="02010600030101010101" pitchFamily="2" charset="-122"/>
              </a:rPr>
              <a:t>在五四新文化运动诸子看来，西方文化与中国文化本质上乃新旧之别，古今之异，进步与落后的象征，故引进西学、涤荡旧学乃中国社会和中国文化“出黑暗而入光明”的必要前提。而所谓现代化即欧化或西化，除此之外没有任何其他现代化模式可言。这主要表明了</a:t>
            </a:r>
            <a:r>
              <a:rPr lang="en-US" altLang="zh-CN" sz="3500" b="1" dirty="0">
                <a:latin typeface="Arial" panose="020B0604020202020204" pitchFamily="34" charset="0"/>
                <a:ea typeface="宋体" panose="02010600030101010101" pitchFamily="2" charset="-122"/>
              </a:rPr>
              <a:t>(</a:t>
            </a:r>
            <a:r>
              <a:rPr lang="zh-CN" altLang="en-US" sz="3500" b="1" dirty="0">
                <a:latin typeface="Arial" panose="020B0604020202020204" pitchFamily="34" charset="0"/>
                <a:ea typeface="宋体" panose="02010600030101010101" pitchFamily="2" charset="-122"/>
              </a:rPr>
              <a:t>　　</a:t>
            </a:r>
            <a:r>
              <a:rPr lang="en-US" altLang="zh-CN" sz="3500" b="1">
                <a:latin typeface="Arial" panose="020B0604020202020204" pitchFamily="34" charset="0"/>
                <a:ea typeface="宋体" panose="02010600030101010101" pitchFamily="2" charset="-122"/>
              </a:rPr>
              <a:t>)</a:t>
            </a:r>
            <a:endParaRPr lang="en-US" altLang="zh-CN" sz="3500" b="1">
              <a:latin typeface="Arial" panose="020B0604020202020204" pitchFamily="34" charset="0"/>
              <a:ea typeface="宋体" panose="02010600030101010101" pitchFamily="2" charset="-122"/>
            </a:endParaRPr>
          </a:p>
          <a:p>
            <a:pPr lvl="0" indent="0" defTabSz="0">
              <a:tabLst>
                <a:tab pos="1530350" algn="l"/>
                <a:tab pos="2970530" algn="l"/>
                <a:tab pos="4231005" algn="l"/>
              </a:tabLst>
            </a:pPr>
            <a:r>
              <a:rPr lang="en-US" altLang="zh-CN" sz="3500" b="1" dirty="0">
                <a:latin typeface="Arial" panose="020B0604020202020204" pitchFamily="34" charset="0"/>
                <a:ea typeface="宋体" panose="02010600030101010101" pitchFamily="2" charset="-122"/>
              </a:rPr>
              <a:t>A.</a:t>
            </a:r>
            <a:r>
              <a:rPr lang="zh-CN" altLang="en-US" sz="3500" b="1" dirty="0">
                <a:latin typeface="Arial" panose="020B0604020202020204" pitchFamily="34" charset="0"/>
                <a:ea typeface="宋体" panose="02010600030101010101" pitchFamily="2" charset="-122"/>
              </a:rPr>
              <a:t>近代中国思想解放潮流产生的内部根源</a:t>
            </a:r>
            <a:endParaRPr lang="zh-CN" altLang="en-US" sz="3500" b="1" dirty="0">
              <a:latin typeface="Arial" panose="020B0604020202020204" pitchFamily="34" charset="0"/>
              <a:ea typeface="宋体" panose="02010600030101010101" pitchFamily="2" charset="-122"/>
            </a:endParaRPr>
          </a:p>
          <a:p>
            <a:pPr lvl="0" indent="0" defTabSz="0">
              <a:tabLst>
                <a:tab pos="1530350" algn="l"/>
                <a:tab pos="2970530" algn="l"/>
                <a:tab pos="4231005" algn="l"/>
              </a:tabLst>
            </a:pPr>
            <a:r>
              <a:rPr lang="en-US" altLang="zh-CN" sz="3500" b="1" dirty="0">
                <a:latin typeface="Arial" panose="020B0604020202020204" pitchFamily="34" charset="0"/>
                <a:ea typeface="宋体" panose="02010600030101010101" pitchFamily="2" charset="-122"/>
              </a:rPr>
              <a:t>B.</a:t>
            </a:r>
            <a:r>
              <a:rPr lang="zh-CN" altLang="en-US" sz="3500" b="1" dirty="0">
                <a:latin typeface="Arial" panose="020B0604020202020204" pitchFamily="34" charset="0"/>
                <a:ea typeface="宋体" panose="02010600030101010101" pitchFamily="2" charset="-122"/>
              </a:rPr>
              <a:t>五四新文化健将对中西文化认识的一致性</a:t>
            </a:r>
            <a:endParaRPr lang="zh-CN" altLang="en-US" sz="3500" b="1" dirty="0">
              <a:latin typeface="Arial" panose="020B0604020202020204" pitchFamily="34" charset="0"/>
              <a:ea typeface="宋体" panose="02010600030101010101" pitchFamily="2" charset="-122"/>
            </a:endParaRPr>
          </a:p>
          <a:p>
            <a:pPr lvl="0" indent="0" defTabSz="0">
              <a:tabLst>
                <a:tab pos="1530350" algn="l"/>
                <a:tab pos="2970530" algn="l"/>
                <a:tab pos="4231005" algn="l"/>
              </a:tabLst>
            </a:pPr>
            <a:r>
              <a:rPr lang="en-US" altLang="zh-CN" sz="3500" b="1" dirty="0">
                <a:latin typeface="Arial" panose="020B0604020202020204" pitchFamily="34" charset="0"/>
                <a:ea typeface="宋体" panose="02010600030101010101" pitchFamily="2" charset="-122"/>
              </a:rPr>
              <a:t>C.</a:t>
            </a:r>
            <a:r>
              <a:rPr lang="zh-CN" altLang="en-US" sz="3500" b="1" dirty="0">
                <a:latin typeface="Arial" panose="020B0604020202020204" pitchFamily="34" charset="0"/>
                <a:ea typeface="宋体" panose="02010600030101010101" pitchFamily="2" charset="-122"/>
              </a:rPr>
              <a:t>资产阶级激进民主思潮的革命性和进步性</a:t>
            </a:r>
            <a:endParaRPr lang="zh-CN" altLang="en-US" sz="3500" b="1" dirty="0">
              <a:latin typeface="Arial" panose="020B0604020202020204" pitchFamily="34" charset="0"/>
              <a:ea typeface="宋体" panose="02010600030101010101" pitchFamily="2" charset="-122"/>
            </a:endParaRPr>
          </a:p>
          <a:p>
            <a:pPr lvl="0" indent="0" defTabSz="0">
              <a:tabLst>
                <a:tab pos="1530350" algn="l"/>
                <a:tab pos="2970530" algn="l"/>
                <a:tab pos="4231005" algn="l"/>
              </a:tabLst>
            </a:pPr>
            <a:r>
              <a:rPr lang="en-US" altLang="zh-CN" sz="3500" b="1" dirty="0">
                <a:latin typeface="Arial" panose="020B0604020202020204" pitchFamily="34" charset="0"/>
                <a:ea typeface="宋体" panose="02010600030101010101" pitchFamily="2" charset="-122"/>
              </a:rPr>
              <a:t>D.</a:t>
            </a:r>
            <a:r>
              <a:rPr lang="zh-CN" altLang="en-US" sz="3500" b="1" dirty="0">
                <a:latin typeface="Arial" panose="020B0604020202020204" pitchFamily="34" charset="0"/>
                <a:ea typeface="宋体" panose="02010600030101010101" pitchFamily="2" charset="-122"/>
              </a:rPr>
              <a:t>新文化运动中绝对化倾向的认识根源</a:t>
            </a:r>
            <a:endParaRPr lang="zh-CN" altLang="en-US" sz="3500" b="1" dirty="0">
              <a:latin typeface="Arial" panose="020B0604020202020204" pitchFamily="34" charset="0"/>
              <a:ea typeface="宋体" panose="02010600030101010101" pitchFamily="2" charset="-122"/>
            </a:endParaRPr>
          </a:p>
        </p:txBody>
      </p:sp>
      <p:sp>
        <p:nvSpPr>
          <p:cNvPr id="28675" name="矩形 28674"/>
          <p:cNvSpPr/>
          <p:nvPr/>
        </p:nvSpPr>
        <p:spPr>
          <a:xfrm>
            <a:off x="7380288" y="5661025"/>
            <a:ext cx="1728787" cy="969963"/>
          </a:xfrm>
          <a:prstGeom prst="rect">
            <a:avLst/>
          </a:prstGeom>
        </p:spPr>
        <p:txBody>
          <a:bodyPr wrap="none" fromWordArt="1">
            <a:prstTxWarp prst="textTriangle">
              <a:avLst>
                <a:gd name="adj" fmla="val 50000"/>
              </a:avLst>
            </a:prstTxWarp>
            <a:normAutofit/>
            <a:scene3d>
              <a:camera prst="legacyObliqueTopLeft">
                <a:rot lat="0" lon="0" rev="0"/>
              </a:camera>
              <a:lightRig rig="legacyNormal3" dir="r"/>
            </a:scene3d>
            <a:sp3d extrusionH="201600" prstMaterial="legacyMatte">
              <a:extrusionClr>
                <a:srgbClr val="0066CC"/>
              </a:extrusionClr>
            </a:sp3d>
          </a:bodyPr>
          <a:p>
            <a:pPr algn="ctr"/>
            <a:r>
              <a:rPr lang="zh-CN" altLang="en-US" sz="3600">
                <a:gradFill rotWithShape="0">
                  <a:gsLst>
                    <a:gs pos="0">
                      <a:srgbClr val="FFFFCC"/>
                    </a:gs>
                    <a:gs pos="100000">
                      <a:srgbClr val="FF9999"/>
                    </a:gs>
                  </a:gsLst>
                  <a:lin ang="5400000" scaled="1"/>
                  <a:tileRect/>
                </a:gradFill>
                <a:latin typeface="宋体" panose="02010600030101010101" pitchFamily="2" charset="-122"/>
                <a:ea typeface="宋体" panose="02010600030101010101" pitchFamily="2" charset="-122"/>
              </a:rPr>
              <a:t>D</a:t>
            </a:r>
            <a:endParaRPr lang="zh-CN" altLang="en-US" sz="3600">
              <a:gradFill rotWithShape="0">
                <a:gsLst>
                  <a:gs pos="0">
                    <a:srgbClr val="FFFFCC"/>
                  </a:gs>
                  <a:gs pos="100000">
                    <a:srgbClr val="FF9999"/>
                  </a:gs>
                </a:gsLst>
                <a:lin ang="5400000" scaled="1"/>
                <a:tileRect/>
              </a:gradFill>
              <a:latin typeface="宋体" panose="02010600030101010101" pitchFamily="2" charset="-122"/>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additive="base">
                                        <p:cTn id="7" dur="500" fill="hold"/>
                                        <p:tgtEl>
                                          <p:spTgt spid="28675"/>
                                        </p:tgtEl>
                                        <p:attrNameLst>
                                          <p:attrName>ppt_x</p:attrName>
                                        </p:attrNameLst>
                                      </p:cBhvr>
                                      <p:tavLst>
                                        <p:tav tm="0">
                                          <p:val>
                                            <p:strVal val="#ppt_x"/>
                                          </p:val>
                                        </p:tav>
                                        <p:tav tm="100000">
                                          <p:val>
                                            <p:strVal val="#ppt_x"/>
                                          </p:val>
                                        </p:tav>
                                      </p:tavLst>
                                    </p:anim>
                                    <p:anim calcmode="lin" valueType="num">
                                      <p:cBhvr additive="base">
                                        <p:cTn id="8" dur="500" fill="hold"/>
                                        <p:tgtEl>
                                          <p:spTgt spid="286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矩形 29697"/>
          <p:cNvSpPr/>
          <p:nvPr/>
        </p:nvSpPr>
        <p:spPr>
          <a:xfrm>
            <a:off x="250825" y="404813"/>
            <a:ext cx="6057900" cy="504825"/>
          </a:xfrm>
          <a:prstGeom prst="rect">
            <a:avLst/>
          </a:prstGeom>
        </p:spPr>
        <p:txBody>
          <a:bodyPr wrap="none" fromWordArt="1">
            <a:prstTxWarp prst="textPlain">
              <a:avLst>
                <a:gd name="adj" fmla="val 50000"/>
              </a:avLst>
            </a:prstTxWarp>
            <a:normAutofit/>
            <a:scene3d>
              <a:camera prst="legacyObliqueRight">
                <a:rot lat="0" lon="0" rev="0"/>
              </a:camera>
              <a:lightRig rig="legacyHarsh3" dir="t"/>
            </a:scene3d>
            <a:sp3d extrusionH="100000" prstMaterial="legacyMatte">
              <a:extrusionClr>
                <a:srgbClr val="663300"/>
              </a:extrusionClr>
            </a:sp3d>
          </a:bodyPr>
          <a:p>
            <a:pPr algn="ctr"/>
            <a:r>
              <a:rPr lang="zh-CN" altLang="en-US" sz="4000">
                <a:gradFill rotWithShape="0">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lin ang="5400000" scaled="1"/>
                  <a:tileRect/>
                </a:gradFill>
                <a:latin typeface="宋体" panose="02010600030101010101" pitchFamily="2" charset="-122"/>
                <a:ea typeface="宋体" panose="02010600030101010101" pitchFamily="2" charset="-122"/>
              </a:rPr>
              <a:t>“新文化运动”新在哪里？</a:t>
            </a:r>
            <a:endParaRPr lang="zh-CN" altLang="en-US" sz="4000">
              <a:gradFill rotWithShape="0">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lin ang="5400000" scaled="1"/>
                <a:tileRect/>
              </a:gradFill>
              <a:latin typeface="宋体" panose="02010600030101010101" pitchFamily="2" charset="-122"/>
              <a:ea typeface="宋体" panose="02010600030101010101" pitchFamily="2" charset="-122"/>
            </a:endParaRPr>
          </a:p>
        </p:txBody>
      </p:sp>
      <p:sp>
        <p:nvSpPr>
          <p:cNvPr id="29699" name="文本框 29698"/>
          <p:cNvSpPr txBox="1"/>
          <p:nvPr/>
        </p:nvSpPr>
        <p:spPr>
          <a:xfrm>
            <a:off x="71438" y="1125538"/>
            <a:ext cx="8893175" cy="4216400"/>
          </a:xfrm>
          <a:prstGeom prst="rect">
            <a:avLst/>
          </a:prstGeom>
          <a:noFill/>
          <a:ln w="9525" cap="flat" cmpd="sng">
            <a:solidFill>
              <a:srgbClr val="00CC00"/>
            </a:solidFill>
            <a:prstDash val="solid"/>
            <a:miter/>
            <a:headEnd type="none" w="med" len="med"/>
            <a:tailEnd type="none" w="med" len="med"/>
          </a:ln>
        </p:spPr>
        <p:txBody>
          <a:bodyPr anchor="t">
            <a:spAutoFit/>
          </a:bodyPr>
          <a:p>
            <a:pPr lvl="0" indent="0">
              <a:spcBef>
                <a:spcPct val="50000"/>
              </a:spcBef>
            </a:pPr>
            <a:r>
              <a:rPr lang="zh-CN" altLang="en-US" sz="4500" dirty="0">
                <a:latin typeface="Arial" panose="020B0604020202020204" pitchFamily="34" charset="0"/>
                <a:ea typeface="宋体" panose="02010600030101010101" pitchFamily="2" charset="-122"/>
              </a:rPr>
              <a:t>　    </a:t>
            </a:r>
            <a:r>
              <a:rPr lang="zh-CN" altLang="en-US" sz="4500" b="1" dirty="0">
                <a:latin typeface="Arial" panose="020B0604020202020204" pitchFamily="34" charset="0"/>
                <a:ea typeface="宋体" panose="02010600030101010101" pitchFamily="2" charset="-122"/>
              </a:rPr>
              <a:t>中国人追求民主与科学虽不始于五四新文化运动，但却是从五四新文化运动开始，中国人才将民主与科学作为近代新文化的核心观念或基本价值加以追求和崇尚，</a:t>
            </a:r>
            <a:r>
              <a:rPr lang="zh-CN" altLang="en-US" sz="4500" b="1" dirty="0">
                <a:solidFill>
                  <a:srgbClr val="FF0000"/>
                </a:solidFill>
                <a:latin typeface="Arial" panose="020B0604020202020204" pitchFamily="34" charset="0"/>
                <a:ea typeface="宋体" panose="02010600030101010101" pitchFamily="2" charset="-122"/>
              </a:rPr>
              <a:t>比较彻底地批判了封建正统思想。       </a:t>
            </a:r>
            <a:endParaRPr lang="zh-CN" altLang="en-US" sz="4500" b="1" dirty="0">
              <a:solidFill>
                <a:srgbClr val="FF0000"/>
              </a:solidFill>
              <a:latin typeface="Arial" panose="020B0604020202020204" pitchFamily="34" charset="0"/>
              <a:ea typeface="宋体" panose="02010600030101010101" pitchFamily="2" charset="-122"/>
            </a:endParaRPr>
          </a:p>
        </p:txBody>
      </p:sp>
      <p:graphicFrame>
        <p:nvGraphicFramePr>
          <p:cNvPr id="29700" name="表格 29699"/>
          <p:cNvGraphicFramePr/>
          <p:nvPr/>
        </p:nvGraphicFramePr>
        <p:xfrm>
          <a:off x="179388" y="1268413"/>
          <a:ext cx="8713788" cy="5227638"/>
        </p:xfrm>
        <a:graphic>
          <a:graphicData uri="http://schemas.openxmlformats.org/drawingml/2006/table">
            <a:tbl>
              <a:tblPr/>
              <a:tblGrid>
                <a:gridCol w="1335088"/>
                <a:gridCol w="7378700"/>
              </a:tblGrid>
              <a:tr h="103663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b="1">
                          <a:solidFill>
                            <a:srgbClr val="FF3300"/>
                          </a:solidFill>
                          <a:latin typeface="Times New Roman" panose="02020603050405020304" pitchFamily="18" charset="0"/>
                          <a:ea typeface="黑体" panose="02010609060101010101" pitchFamily="2" charset="-122"/>
                        </a:rPr>
                        <a:t>新领导</a:t>
                      </a:r>
                      <a:endParaRPr lang="zh-CN" altLang="en-US" b="1">
                        <a:solidFill>
                          <a:srgbClr val="FF3300"/>
                        </a:solidFill>
                        <a:ea typeface="黑体" panose="02010609060101010101" pitchFamily="2" charset="-122"/>
                      </a:endParaRPr>
                    </a:p>
                  </a:txBody>
                  <a:tcPr anchor="ctr">
                    <a:lnL w="12700" cap="flat" cmpd="sng">
                      <a:solidFill>
                        <a:srgbClr val="000000"/>
                      </a:solidFill>
                      <a:prstDash val="solid"/>
                      <a:bevel/>
                      <a:headEnd type="none" w="med" len="med"/>
                      <a:tailEnd type="none" w="med" len="med"/>
                    </a:lnL>
                    <a:lnR w="12700" cap="flat" cmpd="sng">
                      <a:solidFill>
                        <a:srgbClr val="000000"/>
                      </a:solidFill>
                      <a:prstDash val="solid"/>
                      <a:bevel/>
                      <a:headEnd type="none" w="med" len="med"/>
                      <a:tailEnd type="none" w="med" len="med"/>
                    </a:lnR>
                    <a:lnT w="12700" cap="flat" cmpd="sng">
                      <a:solidFill>
                        <a:srgbClr val="000000"/>
                      </a:solidFill>
                      <a:prstDash val="solid"/>
                      <a:bevel/>
                      <a:headEnd type="none" w="med" len="med"/>
                      <a:tailEnd type="none" w="med" len="med"/>
                    </a:lnT>
                    <a:lnB w="12700" cap="flat" cmpd="sng">
                      <a:solidFill>
                        <a:srgbClr val="000000"/>
                      </a:solidFill>
                      <a:prstDash val="solid"/>
                      <a:bevel/>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endParaRPr lang="zh-CN" altLang="en-US" b="1" dirty="0">
                        <a:ea typeface="黑体" panose="02010609060101010101" pitchFamily="2" charset="-122"/>
                      </a:endParaRPr>
                    </a:p>
                  </a:txBody>
                  <a:tcPr anchor="ctr">
                    <a:lnL w="12700" cap="flat" cmpd="sng">
                      <a:solidFill>
                        <a:srgbClr val="000000"/>
                      </a:solidFill>
                      <a:prstDash val="solid"/>
                      <a:bevel/>
                      <a:headEnd type="none" w="med" len="med"/>
                      <a:tailEnd type="none" w="med" len="med"/>
                    </a:lnL>
                    <a:lnR w="12700" cap="flat" cmpd="sng">
                      <a:solidFill>
                        <a:srgbClr val="000000"/>
                      </a:solidFill>
                      <a:prstDash val="solid"/>
                      <a:bevel/>
                      <a:headEnd type="none" w="med" len="med"/>
                      <a:tailEnd type="none" w="med" len="med"/>
                    </a:lnR>
                    <a:lnT w="12700" cap="flat" cmpd="sng">
                      <a:solidFill>
                        <a:srgbClr val="000000"/>
                      </a:solidFill>
                      <a:prstDash val="solid"/>
                      <a:bevel/>
                      <a:headEnd type="none" w="med" len="med"/>
                      <a:tailEnd type="none" w="med" len="med"/>
                    </a:lnT>
                    <a:lnB w="12700" cap="flat" cmpd="sng">
                      <a:solidFill>
                        <a:srgbClr val="000000"/>
                      </a:solidFill>
                      <a:prstDash val="solid"/>
                      <a:bevel/>
                      <a:headEnd type="none" w="med" len="med"/>
                      <a:tailEnd type="none" w="med" len="med"/>
                    </a:lnB>
                    <a:lnTlToBr>
                      <a:noFill/>
                    </a:lnTlToBr>
                    <a:lnBlToTr>
                      <a:noFill/>
                    </a:lnBlToTr>
                    <a:solidFill>
                      <a:schemeClr val="bg1"/>
                    </a:solidFill>
                  </a:tcPr>
                </a:tc>
              </a:tr>
              <a:tr h="103663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b="1">
                          <a:solidFill>
                            <a:srgbClr val="FF3300"/>
                          </a:solidFill>
                          <a:latin typeface="Times New Roman" panose="02020603050405020304" pitchFamily="18" charset="0"/>
                          <a:ea typeface="黑体" panose="02010609060101010101" pitchFamily="2" charset="-122"/>
                        </a:rPr>
                        <a:t>新基础</a:t>
                      </a:r>
                      <a:endParaRPr lang="zh-CN" altLang="en-US" b="1">
                        <a:solidFill>
                          <a:srgbClr val="FF3300"/>
                        </a:solidFill>
                        <a:ea typeface="黑体" panose="02010609060101010101" pitchFamily="2" charset="-122"/>
                      </a:endParaRPr>
                    </a:p>
                  </a:txBody>
                  <a:tcPr anchor="ctr">
                    <a:lnL w="12700" cap="flat" cmpd="sng">
                      <a:solidFill>
                        <a:srgbClr val="000000"/>
                      </a:solidFill>
                      <a:prstDash val="solid"/>
                      <a:bevel/>
                      <a:headEnd type="none" w="med" len="med"/>
                      <a:tailEnd type="none" w="med" len="med"/>
                    </a:lnL>
                    <a:lnR w="12700" cap="flat" cmpd="sng">
                      <a:solidFill>
                        <a:srgbClr val="000000"/>
                      </a:solidFill>
                      <a:prstDash val="solid"/>
                      <a:bevel/>
                      <a:headEnd type="none" w="med" len="med"/>
                      <a:tailEnd type="none" w="med" len="med"/>
                    </a:lnR>
                    <a:lnT w="12700" cap="flat" cmpd="sng">
                      <a:solidFill>
                        <a:srgbClr val="000000"/>
                      </a:solidFill>
                      <a:prstDash val="solid"/>
                      <a:bevel/>
                      <a:headEnd type="none" w="med" len="med"/>
                      <a:tailEnd type="none" w="med" len="med"/>
                    </a:lnT>
                    <a:lnB w="12700" cap="flat" cmpd="sng">
                      <a:solidFill>
                        <a:srgbClr val="000000"/>
                      </a:solidFill>
                      <a:prstDash val="solid"/>
                      <a:bevel/>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endParaRPr lang="zh-CN" altLang="en-US" b="1" dirty="0">
                        <a:ea typeface="黑体" panose="02010609060101010101" pitchFamily="2" charset="-122"/>
                      </a:endParaRPr>
                    </a:p>
                  </a:txBody>
                  <a:tcPr anchor="ctr">
                    <a:lnL w="12700" cap="flat" cmpd="sng">
                      <a:solidFill>
                        <a:srgbClr val="000000"/>
                      </a:solidFill>
                      <a:prstDash val="solid"/>
                      <a:bevel/>
                      <a:headEnd type="none" w="med" len="med"/>
                      <a:tailEnd type="none" w="med" len="med"/>
                    </a:lnL>
                    <a:lnR w="12700" cap="flat" cmpd="sng">
                      <a:solidFill>
                        <a:srgbClr val="000000"/>
                      </a:solidFill>
                      <a:prstDash val="solid"/>
                      <a:bevel/>
                      <a:headEnd type="none" w="med" len="med"/>
                      <a:tailEnd type="none" w="med" len="med"/>
                    </a:lnR>
                    <a:lnT w="12700" cap="flat" cmpd="sng">
                      <a:solidFill>
                        <a:srgbClr val="000000"/>
                      </a:solidFill>
                      <a:prstDash val="solid"/>
                      <a:bevel/>
                      <a:headEnd type="none" w="med" len="med"/>
                      <a:tailEnd type="none" w="med" len="med"/>
                    </a:lnT>
                    <a:lnB w="12700" cap="flat" cmpd="sng">
                      <a:solidFill>
                        <a:srgbClr val="000000"/>
                      </a:solidFill>
                      <a:prstDash val="solid"/>
                      <a:bevel/>
                      <a:headEnd type="none" w="med" len="med"/>
                      <a:tailEnd type="none" w="med" len="med"/>
                    </a:lnB>
                    <a:lnTlToBr>
                      <a:noFill/>
                    </a:lnTlToBr>
                    <a:lnBlToTr>
                      <a:noFill/>
                    </a:lnBlToTr>
                    <a:solidFill>
                      <a:schemeClr val="bg1"/>
                    </a:solidFill>
                  </a:tcPr>
                </a:tc>
              </a:tr>
              <a:tr h="103505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b="1">
                          <a:solidFill>
                            <a:srgbClr val="FF3300"/>
                          </a:solidFill>
                          <a:latin typeface="Times New Roman" panose="02020603050405020304" pitchFamily="18" charset="0"/>
                          <a:ea typeface="黑体" panose="02010609060101010101" pitchFamily="2" charset="-122"/>
                        </a:rPr>
                        <a:t>新思想</a:t>
                      </a:r>
                      <a:endParaRPr lang="zh-CN" altLang="en-US" b="1">
                        <a:solidFill>
                          <a:srgbClr val="FF3300"/>
                        </a:solidFill>
                        <a:ea typeface="黑体" panose="02010609060101010101" pitchFamily="2" charset="-122"/>
                      </a:endParaRPr>
                    </a:p>
                  </a:txBody>
                  <a:tcPr anchor="ctr">
                    <a:lnL w="12700" cap="flat" cmpd="sng">
                      <a:solidFill>
                        <a:srgbClr val="000000"/>
                      </a:solidFill>
                      <a:prstDash val="solid"/>
                      <a:bevel/>
                      <a:headEnd type="none" w="med" len="med"/>
                      <a:tailEnd type="none" w="med" len="med"/>
                    </a:lnL>
                    <a:lnR w="12700" cap="flat" cmpd="sng">
                      <a:solidFill>
                        <a:srgbClr val="000000"/>
                      </a:solidFill>
                      <a:prstDash val="solid"/>
                      <a:bevel/>
                      <a:headEnd type="none" w="med" len="med"/>
                      <a:tailEnd type="none" w="med" len="med"/>
                    </a:lnR>
                    <a:lnT w="12700" cap="flat" cmpd="sng">
                      <a:solidFill>
                        <a:srgbClr val="000000"/>
                      </a:solidFill>
                      <a:prstDash val="solid"/>
                      <a:bevel/>
                      <a:headEnd type="none" w="med" len="med"/>
                      <a:tailEnd type="none" w="med" len="med"/>
                    </a:lnT>
                    <a:lnB w="12700" cap="flat" cmpd="sng">
                      <a:solidFill>
                        <a:srgbClr val="000000"/>
                      </a:solidFill>
                      <a:prstDash val="solid"/>
                      <a:bevel/>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endParaRPr lang="zh-CN" altLang="en-US" b="1" dirty="0">
                        <a:ea typeface="黑体" panose="02010609060101010101" pitchFamily="2" charset="-122"/>
                      </a:endParaRPr>
                    </a:p>
                  </a:txBody>
                  <a:tcPr anchor="ctr">
                    <a:lnL w="12700" cap="flat" cmpd="sng">
                      <a:solidFill>
                        <a:srgbClr val="000000"/>
                      </a:solidFill>
                      <a:prstDash val="solid"/>
                      <a:bevel/>
                      <a:headEnd type="none" w="med" len="med"/>
                      <a:tailEnd type="none" w="med" len="med"/>
                    </a:lnL>
                    <a:lnR w="12700" cap="flat" cmpd="sng">
                      <a:solidFill>
                        <a:srgbClr val="000000"/>
                      </a:solidFill>
                      <a:prstDash val="solid"/>
                      <a:bevel/>
                      <a:headEnd type="none" w="med" len="med"/>
                      <a:tailEnd type="none" w="med" len="med"/>
                    </a:lnR>
                    <a:lnT w="12700" cap="flat" cmpd="sng">
                      <a:solidFill>
                        <a:srgbClr val="000000"/>
                      </a:solidFill>
                      <a:prstDash val="solid"/>
                      <a:bevel/>
                      <a:headEnd type="none" w="med" len="med"/>
                      <a:tailEnd type="none" w="med" len="med"/>
                    </a:lnT>
                    <a:lnB w="12700" cap="flat" cmpd="sng">
                      <a:solidFill>
                        <a:srgbClr val="000000"/>
                      </a:solidFill>
                      <a:prstDash val="solid"/>
                      <a:bevel/>
                      <a:headEnd type="none" w="med" len="med"/>
                      <a:tailEnd type="none" w="med" len="med"/>
                    </a:lnB>
                    <a:lnTlToBr>
                      <a:noFill/>
                    </a:lnTlToBr>
                    <a:lnBlToTr>
                      <a:noFill/>
                    </a:lnBlToTr>
                    <a:solidFill>
                      <a:schemeClr val="bg1"/>
                    </a:solidFill>
                  </a:tcPr>
                </a:tc>
              </a:tr>
              <a:tr h="108267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b="1">
                          <a:solidFill>
                            <a:srgbClr val="FF3300"/>
                          </a:solidFill>
                          <a:latin typeface="Times New Roman" panose="02020603050405020304" pitchFamily="18" charset="0"/>
                          <a:ea typeface="黑体" panose="02010609060101010101" pitchFamily="2" charset="-122"/>
                        </a:rPr>
                        <a:t>新内容</a:t>
                      </a:r>
                      <a:endParaRPr lang="zh-CN" altLang="en-US" b="1">
                        <a:solidFill>
                          <a:srgbClr val="FF3300"/>
                        </a:solidFill>
                        <a:ea typeface="黑体" panose="02010609060101010101" pitchFamily="2" charset="-122"/>
                      </a:endParaRPr>
                    </a:p>
                  </a:txBody>
                  <a:tcPr anchor="ctr">
                    <a:lnL w="12700" cap="flat" cmpd="sng">
                      <a:solidFill>
                        <a:srgbClr val="000000"/>
                      </a:solidFill>
                      <a:prstDash val="solid"/>
                      <a:bevel/>
                      <a:headEnd type="none" w="med" len="med"/>
                      <a:tailEnd type="none" w="med" len="med"/>
                    </a:lnL>
                    <a:lnR w="12700" cap="flat" cmpd="sng">
                      <a:solidFill>
                        <a:srgbClr val="000000"/>
                      </a:solidFill>
                      <a:prstDash val="solid"/>
                      <a:bevel/>
                      <a:headEnd type="none" w="med" len="med"/>
                      <a:tailEnd type="none" w="med" len="med"/>
                    </a:lnR>
                    <a:lnT w="12700" cap="flat" cmpd="sng">
                      <a:solidFill>
                        <a:srgbClr val="000000"/>
                      </a:solidFill>
                      <a:prstDash val="solid"/>
                      <a:bevel/>
                      <a:headEnd type="none" w="med" len="med"/>
                      <a:tailEnd type="none" w="med" len="med"/>
                    </a:lnT>
                    <a:lnB w="12700" cap="flat" cmpd="sng">
                      <a:solidFill>
                        <a:srgbClr val="000000"/>
                      </a:solidFill>
                      <a:prstDash val="solid"/>
                      <a:bevel/>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endParaRPr lang="zh-CN" altLang="en-US" b="1" dirty="0">
                        <a:ea typeface="黑体" panose="02010609060101010101" pitchFamily="2" charset="-122"/>
                      </a:endParaRPr>
                    </a:p>
                  </a:txBody>
                  <a:tcPr anchor="ctr">
                    <a:lnL w="12700" cap="flat" cmpd="sng">
                      <a:solidFill>
                        <a:srgbClr val="000000"/>
                      </a:solidFill>
                      <a:prstDash val="solid"/>
                      <a:bevel/>
                      <a:headEnd type="none" w="med" len="med"/>
                      <a:tailEnd type="none" w="med" len="med"/>
                    </a:lnL>
                    <a:lnR w="12700" cap="flat" cmpd="sng">
                      <a:solidFill>
                        <a:srgbClr val="000000"/>
                      </a:solidFill>
                      <a:prstDash val="solid"/>
                      <a:bevel/>
                      <a:headEnd type="none" w="med" len="med"/>
                      <a:tailEnd type="none" w="med" len="med"/>
                    </a:lnR>
                    <a:lnT w="12700" cap="flat" cmpd="sng">
                      <a:solidFill>
                        <a:srgbClr val="000000"/>
                      </a:solidFill>
                      <a:prstDash val="solid"/>
                      <a:bevel/>
                      <a:headEnd type="none" w="med" len="med"/>
                      <a:tailEnd type="none" w="med" len="med"/>
                    </a:lnT>
                    <a:lnB w="12700" cap="flat" cmpd="sng">
                      <a:solidFill>
                        <a:srgbClr val="000000"/>
                      </a:solidFill>
                      <a:prstDash val="solid"/>
                      <a:bevel/>
                      <a:headEnd type="none" w="med" len="med"/>
                      <a:tailEnd type="none" w="med" len="med"/>
                    </a:lnB>
                    <a:lnTlToBr>
                      <a:noFill/>
                    </a:lnTlToBr>
                    <a:lnBlToTr>
                      <a:noFill/>
                    </a:lnBlToTr>
                    <a:solidFill>
                      <a:schemeClr val="bg1"/>
                    </a:solidFill>
                  </a:tcPr>
                </a:tc>
              </a:tr>
              <a:tr h="103663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r>
                        <a:rPr lang="zh-CN" altLang="en-US" b="1">
                          <a:solidFill>
                            <a:srgbClr val="FF3300"/>
                          </a:solidFill>
                          <a:latin typeface="Times New Roman" panose="02020603050405020304" pitchFamily="18" charset="0"/>
                          <a:ea typeface="黑体" panose="02010609060101010101" pitchFamily="2" charset="-122"/>
                        </a:rPr>
                        <a:t>新成果</a:t>
                      </a:r>
                      <a:endParaRPr lang="zh-CN" altLang="en-US" b="1">
                        <a:solidFill>
                          <a:srgbClr val="FF3300"/>
                        </a:solidFill>
                        <a:ea typeface="黑体" panose="02010609060101010101" pitchFamily="2" charset="-122"/>
                      </a:endParaRPr>
                    </a:p>
                  </a:txBody>
                  <a:tcPr anchor="ctr">
                    <a:lnL w="12700" cap="flat" cmpd="sng">
                      <a:solidFill>
                        <a:srgbClr val="000000"/>
                      </a:solidFill>
                      <a:prstDash val="solid"/>
                      <a:bevel/>
                      <a:headEnd type="none" w="med" len="med"/>
                      <a:tailEnd type="none" w="med" len="med"/>
                    </a:lnL>
                    <a:lnR w="12700" cap="flat" cmpd="sng">
                      <a:solidFill>
                        <a:srgbClr val="000000"/>
                      </a:solidFill>
                      <a:prstDash val="solid"/>
                      <a:bevel/>
                      <a:headEnd type="none" w="med" len="med"/>
                      <a:tailEnd type="none" w="med" len="med"/>
                    </a:lnR>
                    <a:lnT w="12700" cap="flat" cmpd="sng">
                      <a:solidFill>
                        <a:srgbClr val="000000"/>
                      </a:solidFill>
                      <a:prstDash val="solid"/>
                      <a:bevel/>
                      <a:headEnd type="none" w="med" len="med"/>
                      <a:tailEnd type="none" w="med" len="med"/>
                    </a:lnT>
                    <a:lnB w="12700" cap="flat" cmpd="sng">
                      <a:solidFill>
                        <a:srgbClr val="000000"/>
                      </a:solidFill>
                      <a:prstDash val="solid"/>
                      <a:bevel/>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spcBef>
                          <a:spcPct val="0"/>
                        </a:spcBef>
                        <a:buNone/>
                      </a:pPr>
                      <a:endParaRPr lang="zh-CN" altLang="en-US" b="1" dirty="0">
                        <a:ea typeface="黑体" panose="02010609060101010101" pitchFamily="2" charset="-122"/>
                      </a:endParaRPr>
                    </a:p>
                  </a:txBody>
                  <a:tcPr anchor="ctr">
                    <a:lnL w="12700" cap="flat" cmpd="sng">
                      <a:solidFill>
                        <a:srgbClr val="000000"/>
                      </a:solidFill>
                      <a:prstDash val="solid"/>
                      <a:bevel/>
                      <a:headEnd type="none" w="med" len="med"/>
                      <a:tailEnd type="none" w="med" len="med"/>
                    </a:lnL>
                    <a:lnR w="12700" cap="flat" cmpd="sng">
                      <a:solidFill>
                        <a:srgbClr val="000000"/>
                      </a:solidFill>
                      <a:prstDash val="solid"/>
                      <a:bevel/>
                      <a:headEnd type="none" w="med" len="med"/>
                      <a:tailEnd type="none" w="med" len="med"/>
                    </a:lnR>
                    <a:lnT w="12700" cap="flat" cmpd="sng">
                      <a:solidFill>
                        <a:srgbClr val="000000"/>
                      </a:solidFill>
                      <a:prstDash val="solid"/>
                      <a:bevel/>
                      <a:headEnd type="none" w="med" len="med"/>
                      <a:tailEnd type="none" w="med" len="med"/>
                    </a:lnT>
                    <a:lnB w="12700" cap="flat" cmpd="sng">
                      <a:solidFill>
                        <a:srgbClr val="000000"/>
                      </a:solidFill>
                      <a:prstDash val="solid"/>
                      <a:bevel/>
                      <a:headEnd type="none" w="med" len="med"/>
                      <a:tailEnd type="none" w="med" len="med"/>
                    </a:lnB>
                    <a:lnTlToBr>
                      <a:noFill/>
                    </a:lnTlToBr>
                    <a:lnBlToTr>
                      <a:noFill/>
                    </a:lnBlToTr>
                    <a:solidFill>
                      <a:schemeClr val="bg1"/>
                    </a:solidFill>
                  </a:tcPr>
                </a:tc>
              </a:tr>
            </a:tbl>
          </a:graphicData>
        </a:graphic>
      </p:graphicFrame>
      <p:sp>
        <p:nvSpPr>
          <p:cNvPr id="29720" name="矩形 29719"/>
          <p:cNvSpPr/>
          <p:nvPr/>
        </p:nvSpPr>
        <p:spPr>
          <a:xfrm>
            <a:off x="1676400" y="1600200"/>
            <a:ext cx="6613525" cy="519113"/>
          </a:xfrm>
          <a:prstGeom prst="rect">
            <a:avLst/>
          </a:prstGeom>
          <a:noFill/>
          <a:ln w="9525">
            <a:noFill/>
          </a:ln>
        </p:spPr>
        <p:txBody>
          <a:bodyPr wrap="none" anchor="t">
            <a:spAutoFit/>
          </a:bodyPr>
          <a:p>
            <a:pPr lvl="0" indent="0">
              <a:buFont typeface="Arial" panose="020B0604020202020204" pitchFamily="34" charset="0"/>
              <a:buNone/>
            </a:pPr>
            <a:r>
              <a:rPr lang="zh-CN" altLang="en-US" sz="2800" b="1">
                <a:solidFill>
                  <a:srgbClr val="0000FF"/>
                </a:solidFill>
                <a:latin typeface="Arial" panose="020B0604020202020204" pitchFamily="34" charset="0"/>
                <a:ea typeface="宋体" panose="02010600030101010101" pitchFamily="2" charset="-122"/>
              </a:rPr>
              <a:t>新文化运动的领导者是资产阶级的激进派</a:t>
            </a:r>
            <a:endParaRPr lang="zh-CN" altLang="en-US" sz="2800" b="1">
              <a:solidFill>
                <a:srgbClr val="0000FF"/>
              </a:solidFill>
              <a:latin typeface="Arial" panose="020B0604020202020204" pitchFamily="34" charset="0"/>
              <a:ea typeface="宋体" panose="02010600030101010101" pitchFamily="2" charset="-122"/>
            </a:endParaRPr>
          </a:p>
        </p:txBody>
      </p:sp>
      <p:sp>
        <p:nvSpPr>
          <p:cNvPr id="29721" name="矩形 29720"/>
          <p:cNvSpPr/>
          <p:nvPr/>
        </p:nvSpPr>
        <p:spPr>
          <a:xfrm>
            <a:off x="1476375" y="2514600"/>
            <a:ext cx="7488238" cy="519113"/>
          </a:xfrm>
          <a:prstGeom prst="rect">
            <a:avLst/>
          </a:prstGeom>
          <a:noFill/>
          <a:ln w="9525">
            <a:noFill/>
          </a:ln>
        </p:spPr>
        <p:txBody>
          <a:bodyPr anchor="t">
            <a:spAutoFit/>
          </a:bodyPr>
          <a:p>
            <a:pPr lvl="0" indent="0">
              <a:buFont typeface="Arial" panose="020B0604020202020204" pitchFamily="34" charset="0"/>
              <a:buNone/>
            </a:pPr>
            <a:r>
              <a:rPr lang="zh-CN" altLang="en-US" sz="2800" b="1">
                <a:solidFill>
                  <a:srgbClr val="0000FF"/>
                </a:solidFill>
                <a:latin typeface="Arial" panose="020B0604020202020204" pitchFamily="34" charset="0"/>
                <a:ea typeface="宋体" panose="02010600030101010101" pitchFamily="2" charset="-122"/>
              </a:rPr>
              <a:t>中国资本主义进一步发展为其奠定了经济基础</a:t>
            </a:r>
            <a:endParaRPr lang="zh-CN" altLang="en-US" sz="2800" b="1">
              <a:solidFill>
                <a:srgbClr val="0000FF"/>
              </a:solidFill>
              <a:latin typeface="Arial" panose="020B0604020202020204" pitchFamily="34" charset="0"/>
              <a:ea typeface="宋体" panose="02010600030101010101" pitchFamily="2" charset="-122"/>
            </a:endParaRPr>
          </a:p>
        </p:txBody>
      </p:sp>
      <p:sp>
        <p:nvSpPr>
          <p:cNvPr id="29722" name="矩形 29721"/>
          <p:cNvSpPr/>
          <p:nvPr/>
        </p:nvSpPr>
        <p:spPr>
          <a:xfrm>
            <a:off x="1676400" y="3375025"/>
            <a:ext cx="7162800" cy="946150"/>
          </a:xfrm>
          <a:prstGeom prst="rect">
            <a:avLst/>
          </a:prstGeom>
          <a:noFill/>
          <a:ln w="9525">
            <a:noFill/>
          </a:ln>
        </p:spPr>
        <p:txBody>
          <a:bodyPr anchor="t">
            <a:spAutoFit/>
          </a:bodyPr>
          <a:p>
            <a:pPr lvl="0" indent="0">
              <a:buFont typeface="Arial" panose="020B0604020202020204" pitchFamily="34" charset="0"/>
              <a:buNone/>
            </a:pPr>
            <a:r>
              <a:rPr lang="zh-CN" altLang="en-US" sz="2800" b="1">
                <a:solidFill>
                  <a:srgbClr val="0000FF"/>
                </a:solidFill>
                <a:latin typeface="Arial" panose="020B0604020202020204" pitchFamily="34" charset="0"/>
                <a:ea typeface="宋体" panose="02010600030101010101" pitchFamily="2" charset="-122"/>
              </a:rPr>
              <a:t>前期是西方民主和科学及达尔文的进化论；后期是社会主义思想</a:t>
            </a:r>
            <a:endParaRPr lang="zh-CN" altLang="en-US" sz="2800" b="1">
              <a:solidFill>
                <a:srgbClr val="0000FF"/>
              </a:solidFill>
              <a:latin typeface="Arial" panose="020B0604020202020204" pitchFamily="34" charset="0"/>
              <a:ea typeface="宋体" panose="02010600030101010101" pitchFamily="2" charset="-122"/>
            </a:endParaRPr>
          </a:p>
        </p:txBody>
      </p:sp>
      <p:sp>
        <p:nvSpPr>
          <p:cNvPr id="29723" name="矩形 29722"/>
          <p:cNvSpPr/>
          <p:nvPr/>
        </p:nvSpPr>
        <p:spPr>
          <a:xfrm>
            <a:off x="1600200" y="4495800"/>
            <a:ext cx="7162800" cy="946150"/>
          </a:xfrm>
          <a:prstGeom prst="rect">
            <a:avLst/>
          </a:prstGeom>
          <a:noFill/>
          <a:ln w="9525">
            <a:noFill/>
          </a:ln>
        </p:spPr>
        <p:txBody>
          <a:bodyPr anchor="t">
            <a:spAutoFit/>
          </a:bodyPr>
          <a:p>
            <a:pPr lvl="0" indent="0">
              <a:buFont typeface="Arial" panose="020B0604020202020204" pitchFamily="34" charset="0"/>
              <a:buNone/>
            </a:pPr>
            <a:r>
              <a:rPr lang="zh-CN" altLang="en-US" sz="2800" b="1">
                <a:solidFill>
                  <a:srgbClr val="0000FF"/>
                </a:solidFill>
                <a:latin typeface="Arial" panose="020B0604020202020204" pitchFamily="34" charset="0"/>
                <a:ea typeface="宋体" panose="02010600030101010101" pitchFamily="2" charset="-122"/>
              </a:rPr>
              <a:t>前期以宣传民主和科学为突破口；后期以宣传马克思主义为主要内容</a:t>
            </a:r>
            <a:endParaRPr lang="zh-CN" altLang="en-US" sz="2800" b="1">
              <a:solidFill>
                <a:srgbClr val="0000FF"/>
              </a:solidFill>
              <a:latin typeface="Arial" panose="020B0604020202020204" pitchFamily="34" charset="0"/>
              <a:ea typeface="宋体" panose="02010600030101010101" pitchFamily="2" charset="-122"/>
            </a:endParaRPr>
          </a:p>
        </p:txBody>
      </p:sp>
      <p:sp>
        <p:nvSpPr>
          <p:cNvPr id="29724" name="矩形 29723"/>
          <p:cNvSpPr/>
          <p:nvPr/>
        </p:nvSpPr>
        <p:spPr>
          <a:xfrm>
            <a:off x="1619250" y="5589588"/>
            <a:ext cx="7281863" cy="946150"/>
          </a:xfrm>
          <a:prstGeom prst="rect">
            <a:avLst/>
          </a:prstGeom>
          <a:noFill/>
          <a:ln w="9525">
            <a:noFill/>
          </a:ln>
        </p:spPr>
        <p:txBody>
          <a:bodyPr anchor="ctr">
            <a:spAutoFit/>
          </a:bodyPr>
          <a:p>
            <a:pPr lvl="0" indent="0">
              <a:buFont typeface="Arial" panose="020B0604020202020204" pitchFamily="34" charset="0"/>
              <a:buNone/>
            </a:pPr>
            <a:r>
              <a:rPr lang="zh-CN" altLang="en-US" sz="2800" b="1">
                <a:solidFill>
                  <a:srgbClr val="0000FF"/>
                </a:solidFill>
                <a:latin typeface="Arial" panose="020B0604020202020204" pitchFamily="34" charset="0"/>
                <a:ea typeface="宋体" panose="02010600030101010101" pitchFamily="2" charset="-122"/>
              </a:rPr>
              <a:t>新文化运动动摇了封建思想的统治地位，人们的思想得到空前解放</a:t>
            </a:r>
            <a:endParaRPr lang="zh-CN" altLang="en-US" sz="2800" b="1">
              <a:solidFill>
                <a:srgbClr val="0000FF"/>
              </a:solidFill>
              <a:latin typeface="Arial" panose="020B0604020202020204" pitchFamily="34" charset="0"/>
              <a:ea typeface="宋体" panose="02010600030101010101"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randombar(horizontal)">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724"/>
                                        </p:tgtEl>
                                        <p:attrNameLst>
                                          <p:attrName>style.visibility</p:attrName>
                                        </p:attrNameLst>
                                      </p:cBhvr>
                                      <p:to>
                                        <p:strVal val="visible"/>
                                      </p:to>
                                    </p:set>
                                    <p:anim calcmode="lin" valueType="num">
                                      <p:cBhvr additive="base">
                                        <p:cTn id="12" dur="500" fill="hold"/>
                                        <p:tgtEl>
                                          <p:spTgt spid="29724"/>
                                        </p:tgtEl>
                                        <p:attrNameLst>
                                          <p:attrName>ppt_x</p:attrName>
                                        </p:attrNameLst>
                                      </p:cBhvr>
                                      <p:tavLst>
                                        <p:tav tm="0">
                                          <p:val>
                                            <p:strVal val="#ppt_x"/>
                                          </p:val>
                                        </p:tav>
                                        <p:tav tm="100000">
                                          <p:val>
                                            <p:strVal val="#ppt_x"/>
                                          </p:val>
                                        </p:tav>
                                      </p:tavLst>
                                    </p:anim>
                                    <p:anim calcmode="lin" valueType="num">
                                      <p:cBhvr additive="base">
                                        <p:cTn id="13" dur="500" fill="hold"/>
                                        <p:tgtEl>
                                          <p:spTgt spid="2972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9723"/>
                                        </p:tgtEl>
                                        <p:attrNameLst>
                                          <p:attrName>style.visibility</p:attrName>
                                        </p:attrNameLst>
                                      </p:cBhvr>
                                      <p:to>
                                        <p:strVal val="visible"/>
                                      </p:to>
                                    </p:set>
                                    <p:anim calcmode="lin" valueType="num">
                                      <p:cBhvr additive="base">
                                        <p:cTn id="16" dur="500" fill="hold"/>
                                        <p:tgtEl>
                                          <p:spTgt spid="29723"/>
                                        </p:tgtEl>
                                        <p:attrNameLst>
                                          <p:attrName>ppt_x</p:attrName>
                                        </p:attrNameLst>
                                      </p:cBhvr>
                                      <p:tavLst>
                                        <p:tav tm="0">
                                          <p:val>
                                            <p:strVal val="#ppt_x"/>
                                          </p:val>
                                        </p:tav>
                                        <p:tav tm="100000">
                                          <p:val>
                                            <p:strVal val="#ppt_x"/>
                                          </p:val>
                                        </p:tav>
                                      </p:tavLst>
                                    </p:anim>
                                    <p:anim calcmode="lin" valueType="num">
                                      <p:cBhvr additive="base">
                                        <p:cTn id="17" dur="500" fill="hold"/>
                                        <p:tgtEl>
                                          <p:spTgt spid="2972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9722"/>
                                        </p:tgtEl>
                                        <p:attrNameLst>
                                          <p:attrName>style.visibility</p:attrName>
                                        </p:attrNameLst>
                                      </p:cBhvr>
                                      <p:to>
                                        <p:strVal val="visible"/>
                                      </p:to>
                                    </p:set>
                                    <p:anim calcmode="lin" valueType="num">
                                      <p:cBhvr additive="base">
                                        <p:cTn id="20" dur="500" fill="hold"/>
                                        <p:tgtEl>
                                          <p:spTgt spid="29722"/>
                                        </p:tgtEl>
                                        <p:attrNameLst>
                                          <p:attrName>ppt_x</p:attrName>
                                        </p:attrNameLst>
                                      </p:cBhvr>
                                      <p:tavLst>
                                        <p:tav tm="0">
                                          <p:val>
                                            <p:strVal val="#ppt_x"/>
                                          </p:val>
                                        </p:tav>
                                        <p:tav tm="100000">
                                          <p:val>
                                            <p:strVal val="#ppt_x"/>
                                          </p:val>
                                        </p:tav>
                                      </p:tavLst>
                                    </p:anim>
                                    <p:anim calcmode="lin" valueType="num">
                                      <p:cBhvr additive="base">
                                        <p:cTn id="21" dur="500" fill="hold"/>
                                        <p:tgtEl>
                                          <p:spTgt spid="2972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9721"/>
                                        </p:tgtEl>
                                        <p:attrNameLst>
                                          <p:attrName>style.visibility</p:attrName>
                                        </p:attrNameLst>
                                      </p:cBhvr>
                                      <p:to>
                                        <p:strVal val="visible"/>
                                      </p:to>
                                    </p:set>
                                    <p:anim calcmode="lin" valueType="num">
                                      <p:cBhvr additive="base">
                                        <p:cTn id="24" dur="500" fill="hold"/>
                                        <p:tgtEl>
                                          <p:spTgt spid="29721"/>
                                        </p:tgtEl>
                                        <p:attrNameLst>
                                          <p:attrName>ppt_x</p:attrName>
                                        </p:attrNameLst>
                                      </p:cBhvr>
                                      <p:tavLst>
                                        <p:tav tm="0">
                                          <p:val>
                                            <p:strVal val="#ppt_x"/>
                                          </p:val>
                                        </p:tav>
                                        <p:tav tm="100000">
                                          <p:val>
                                            <p:strVal val="#ppt_x"/>
                                          </p:val>
                                        </p:tav>
                                      </p:tavLst>
                                    </p:anim>
                                    <p:anim calcmode="lin" valueType="num">
                                      <p:cBhvr additive="base">
                                        <p:cTn id="25" dur="500" fill="hold"/>
                                        <p:tgtEl>
                                          <p:spTgt spid="2972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9720"/>
                                        </p:tgtEl>
                                        <p:attrNameLst>
                                          <p:attrName>style.visibility</p:attrName>
                                        </p:attrNameLst>
                                      </p:cBhvr>
                                      <p:to>
                                        <p:strVal val="visible"/>
                                      </p:to>
                                    </p:set>
                                    <p:anim calcmode="lin" valueType="num">
                                      <p:cBhvr additive="base">
                                        <p:cTn id="28" dur="500" fill="hold"/>
                                        <p:tgtEl>
                                          <p:spTgt spid="29720"/>
                                        </p:tgtEl>
                                        <p:attrNameLst>
                                          <p:attrName>ppt_x</p:attrName>
                                        </p:attrNameLst>
                                      </p:cBhvr>
                                      <p:tavLst>
                                        <p:tav tm="0">
                                          <p:val>
                                            <p:strVal val="#ppt_x"/>
                                          </p:val>
                                        </p:tav>
                                        <p:tav tm="100000">
                                          <p:val>
                                            <p:strVal val="#ppt_x"/>
                                          </p:val>
                                        </p:tav>
                                      </p:tavLst>
                                    </p:anim>
                                    <p:anim calcmode="lin" valueType="num">
                                      <p:cBhvr additive="base">
                                        <p:cTn id="29" dur="500" fill="hold"/>
                                        <p:tgtEl>
                                          <p:spTgt spid="29720"/>
                                        </p:tgtEl>
                                        <p:attrNameLst>
                                          <p:attrName>ppt_y</p:attrName>
                                        </p:attrNameLst>
                                      </p:cBhvr>
                                      <p:tavLst>
                                        <p:tav tm="0">
                                          <p:val>
                                            <p:strVal val="1+#ppt_h/2"/>
                                          </p:val>
                                        </p:tav>
                                        <p:tav tm="100000">
                                          <p:val>
                                            <p:strVal val="#ppt_y"/>
                                          </p:val>
                                        </p:tav>
                                      </p:tavLst>
                                    </p:anim>
                                  </p:childTnLst>
                                </p:cTn>
                              </p:par>
                              <p:par>
                                <p:cTn id="30" presetID="2" presetClass="entr" presetSubtype="4" fill="hold" grpId="1" nodeType="withEffect">
                                  <p:stCondLst>
                                    <p:cond delay="0"/>
                                  </p:stCondLst>
                                  <p:childTnLst>
                                    <p:set>
                                      <p:cBhvr>
                                        <p:cTn id="31" dur="1" fill="hold">
                                          <p:stCondLst>
                                            <p:cond delay="0"/>
                                          </p:stCondLst>
                                        </p:cTn>
                                        <p:tgtEl>
                                          <p:spTgt spid="29699"/>
                                        </p:tgtEl>
                                        <p:attrNameLst>
                                          <p:attrName>style.visibility</p:attrName>
                                        </p:attrNameLst>
                                      </p:cBhvr>
                                      <p:to>
                                        <p:strVal val="visible"/>
                                      </p:to>
                                    </p:set>
                                    <p:anim calcmode="lin" valueType="num">
                                      <p:cBhvr additive="base">
                                        <p:cTn id="32" dur="500" fill="hold"/>
                                        <p:tgtEl>
                                          <p:spTgt spid="29699"/>
                                        </p:tgtEl>
                                        <p:attrNameLst>
                                          <p:attrName>ppt_x</p:attrName>
                                        </p:attrNameLst>
                                      </p:cBhvr>
                                      <p:tavLst>
                                        <p:tav tm="0">
                                          <p:val>
                                            <p:strVal val="#ppt_x"/>
                                          </p:val>
                                        </p:tav>
                                        <p:tav tm="100000">
                                          <p:val>
                                            <p:strVal val="#ppt_x"/>
                                          </p:val>
                                        </p:tav>
                                      </p:tavLst>
                                    </p:anim>
                                    <p:anim calcmode="lin" valueType="num">
                                      <p:cBhvr additive="base">
                                        <p:cTn id="33" dur="500" fill="hold"/>
                                        <p:tgtEl>
                                          <p:spTgt spid="29699"/>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9700"/>
                                        </p:tgtEl>
                                        <p:attrNameLst>
                                          <p:attrName>style.visibility</p:attrName>
                                        </p:attrNameLst>
                                      </p:cBhvr>
                                      <p:to>
                                        <p:strVal val="visible"/>
                                      </p:to>
                                    </p:set>
                                    <p:anim calcmode="lin" valueType="num">
                                      <p:cBhvr additive="base">
                                        <p:cTn id="36" dur="500" fill="hold"/>
                                        <p:tgtEl>
                                          <p:spTgt spid="29700"/>
                                        </p:tgtEl>
                                        <p:attrNameLst>
                                          <p:attrName>ppt_x</p:attrName>
                                        </p:attrNameLst>
                                      </p:cBhvr>
                                      <p:tavLst>
                                        <p:tav tm="0">
                                          <p:val>
                                            <p:strVal val="#ppt_x"/>
                                          </p:val>
                                        </p:tav>
                                        <p:tav tm="100000">
                                          <p:val>
                                            <p:strVal val="#ppt_x"/>
                                          </p:val>
                                        </p:tav>
                                      </p:tavLst>
                                    </p:anim>
                                    <p:anim calcmode="lin" valueType="num">
                                      <p:cBhvr additive="base">
                                        <p:cTn id="37"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ldLvl="0" animBg="1"/>
      <p:bldP spid="29699" grpId="1" bldLvl="0" animBg="1"/>
      <p:bldP spid="29720" grpId="0"/>
      <p:bldP spid="29721" grpId="0"/>
      <p:bldP spid="29722" grpId="0"/>
      <p:bldP spid="29723" grpId="0"/>
      <p:bldP spid="297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占位符 30721"/>
          <p:cNvSpPr>
            <a:spLocks noGrp="1"/>
          </p:cNvSpPr>
          <p:nvPr>
            <p:ph idx="1"/>
          </p:nvPr>
        </p:nvSpPr>
        <p:spPr>
          <a:xfrm>
            <a:off x="323850" y="908050"/>
            <a:ext cx="8382000" cy="1220788"/>
          </a:xfrm>
        </p:spPr>
        <p:txBody>
          <a:bodyPr anchor="t"/>
          <a:p>
            <a:pPr marL="0" indent="0">
              <a:lnSpc>
                <a:spcPct val="110000"/>
              </a:lnSpc>
              <a:buNone/>
            </a:pPr>
            <a:r>
              <a:rPr lang="zh-CN" altLang="en-US" sz="3600" b="1">
                <a:solidFill>
                  <a:schemeClr val="accent2"/>
                </a:solidFill>
                <a:ea typeface="黑体" panose="02010609060101010101" pitchFamily="2" charset="-122"/>
              </a:rPr>
              <a:t>新文化运动是一次思想解放潮流，前期新文化运动内容之间有何关系？</a:t>
            </a:r>
            <a:endParaRPr lang="zh-CN" altLang="en-US" sz="3600" b="1">
              <a:solidFill>
                <a:schemeClr val="accent2"/>
              </a:solidFill>
              <a:ea typeface="黑体" panose="02010609060101010101" pitchFamily="2" charset="-122"/>
            </a:endParaRPr>
          </a:p>
          <a:p>
            <a:pPr marL="0" indent="0">
              <a:lnSpc>
                <a:spcPct val="110000"/>
              </a:lnSpc>
              <a:buNone/>
            </a:pPr>
            <a:endParaRPr lang="zh-CN" altLang="en-US" sz="3600" b="1">
              <a:solidFill>
                <a:schemeClr val="accent2"/>
              </a:solidFill>
              <a:ea typeface="黑体" panose="02010609060101010101" pitchFamily="2" charset="-122"/>
            </a:endParaRPr>
          </a:p>
        </p:txBody>
      </p:sp>
      <p:sp>
        <p:nvSpPr>
          <p:cNvPr id="30723" name="矩形 30722"/>
          <p:cNvSpPr/>
          <p:nvPr/>
        </p:nvSpPr>
        <p:spPr>
          <a:xfrm>
            <a:off x="0" y="2492375"/>
            <a:ext cx="8929688" cy="3606800"/>
          </a:xfrm>
          <a:prstGeom prst="rect">
            <a:avLst/>
          </a:prstGeom>
          <a:noFill/>
          <a:ln w="9525">
            <a:noFill/>
          </a:ln>
        </p:spPr>
        <p:txBody>
          <a:bodyPr anchor="t">
            <a:spAutoFit/>
          </a:bodyPr>
          <a:p>
            <a:pPr lvl="0" indent="0">
              <a:spcBef>
                <a:spcPct val="20000"/>
              </a:spcBef>
              <a:buFont typeface="Arial" panose="020B0604020202020204" pitchFamily="34" charset="0"/>
              <a:buNone/>
            </a:pPr>
            <a:r>
              <a:rPr lang="en-US" altLang="zh-CN" sz="3600" b="1">
                <a:latin typeface="Arial" panose="020B0604020202020204" pitchFamily="34" charset="0"/>
                <a:ea typeface="宋体" panose="02010600030101010101" pitchFamily="2" charset="-122"/>
              </a:rPr>
              <a:t>①</a:t>
            </a:r>
            <a:r>
              <a:rPr lang="zh-CN" altLang="en-US" sz="3600" b="1">
                <a:solidFill>
                  <a:srgbClr val="CC0000"/>
                </a:solidFill>
                <a:latin typeface="Arial" panose="020B0604020202020204" pitchFamily="34" charset="0"/>
                <a:ea typeface="宋体" panose="02010600030101010101" pitchFamily="2" charset="-122"/>
              </a:rPr>
              <a:t>民主与科学</a:t>
            </a:r>
            <a:r>
              <a:rPr lang="zh-CN" altLang="en-US" sz="3600" b="1">
                <a:latin typeface="Arial" panose="020B0604020202020204" pitchFamily="34" charset="0"/>
                <a:ea typeface="宋体" panose="02010600030101010101" pitchFamily="2" charset="-122"/>
              </a:rPr>
              <a:t>是前期新文化运动的</a:t>
            </a:r>
            <a:r>
              <a:rPr lang="zh-CN" altLang="en-US" sz="3600" b="1">
                <a:solidFill>
                  <a:srgbClr val="CC0000"/>
                </a:solidFill>
                <a:latin typeface="Arial" panose="020B0604020202020204" pitchFamily="34" charset="0"/>
                <a:ea typeface="宋体" panose="02010600030101010101" pitchFamily="2" charset="-122"/>
              </a:rPr>
              <a:t>指导思想和主要内容</a:t>
            </a:r>
            <a:r>
              <a:rPr lang="zh-CN" altLang="en-US" sz="3600" b="1" dirty="0">
                <a:latin typeface="Arial" panose="020B0604020202020204" pitchFamily="34" charset="0"/>
                <a:ea typeface="宋体" panose="02010600030101010101" pitchFamily="2" charset="-122"/>
              </a:rPr>
              <a:t>，是反对封建专制制度的“武器”。</a:t>
            </a:r>
            <a:endParaRPr lang="zh-CN" altLang="en-US" sz="3600" b="1" dirty="0">
              <a:latin typeface="Arial" panose="020B0604020202020204" pitchFamily="34" charset="0"/>
              <a:ea typeface="宋体" panose="02010600030101010101" pitchFamily="2" charset="-122"/>
            </a:endParaRPr>
          </a:p>
          <a:p>
            <a:pPr lvl="0" indent="0">
              <a:spcBef>
                <a:spcPct val="20000"/>
              </a:spcBef>
              <a:buFont typeface="Arial" panose="020B0604020202020204" pitchFamily="34" charset="0"/>
              <a:buNone/>
            </a:pPr>
            <a:r>
              <a:rPr lang="en-US" altLang="zh-CN" sz="3600" b="1" dirty="0">
                <a:latin typeface="Arial" panose="020B0604020202020204" pitchFamily="34" charset="0"/>
                <a:ea typeface="宋体" panose="02010600030101010101" pitchFamily="2" charset="-122"/>
              </a:rPr>
              <a:t>②</a:t>
            </a:r>
            <a:r>
              <a:rPr lang="zh-CN" altLang="en-US" sz="3600" b="1">
                <a:latin typeface="Arial" panose="020B0604020202020204" pitchFamily="34" charset="0"/>
                <a:ea typeface="宋体" panose="02010600030101010101" pitchFamily="2" charset="-122"/>
              </a:rPr>
              <a:t>提倡</a:t>
            </a:r>
            <a:r>
              <a:rPr lang="zh-CN" altLang="en-US" sz="3600" b="1">
                <a:solidFill>
                  <a:srgbClr val="CC0000"/>
                </a:solidFill>
                <a:latin typeface="Arial" panose="020B0604020202020204" pitchFamily="34" charset="0"/>
                <a:ea typeface="宋体" panose="02010600030101010101" pitchFamily="2" charset="-122"/>
              </a:rPr>
              <a:t>新道德</a:t>
            </a:r>
            <a:r>
              <a:rPr lang="zh-CN" altLang="en-US" sz="3600" b="1">
                <a:latin typeface="Arial" panose="020B0604020202020204" pitchFamily="34" charset="0"/>
                <a:ea typeface="宋体" panose="02010600030101010101" pitchFamily="2" charset="-122"/>
              </a:rPr>
              <a:t>是民主与科学的前提，也是新文化运动的</a:t>
            </a:r>
            <a:r>
              <a:rPr lang="zh-CN" altLang="en-US" sz="3600" b="1" dirty="0">
                <a:solidFill>
                  <a:srgbClr val="CC0000"/>
                </a:solidFill>
                <a:latin typeface="Arial" panose="020B0604020202020204" pitchFamily="34" charset="0"/>
                <a:ea typeface="宋体" panose="02010600030101010101" pitchFamily="2" charset="-122"/>
              </a:rPr>
              <a:t>归宿</a:t>
            </a:r>
            <a:r>
              <a:rPr lang="zh-CN" altLang="en-US" sz="3600" b="1" dirty="0">
                <a:latin typeface="Arial" panose="020B0604020202020204" pitchFamily="34" charset="0"/>
                <a:ea typeface="宋体" panose="02010600030101010101" pitchFamily="2" charset="-122"/>
              </a:rPr>
              <a:t>。</a:t>
            </a:r>
            <a:endParaRPr lang="zh-CN" altLang="en-US" sz="3600" b="1" dirty="0">
              <a:latin typeface="Arial" panose="020B0604020202020204" pitchFamily="34" charset="0"/>
              <a:ea typeface="宋体" panose="02010600030101010101" pitchFamily="2" charset="-122"/>
            </a:endParaRPr>
          </a:p>
          <a:p>
            <a:pPr lvl="0" indent="0">
              <a:spcBef>
                <a:spcPct val="20000"/>
              </a:spcBef>
              <a:buFont typeface="Arial" panose="020B0604020202020204" pitchFamily="34" charset="0"/>
              <a:buNone/>
            </a:pPr>
            <a:r>
              <a:rPr lang="en-US" altLang="zh-CN" sz="3600" b="1" dirty="0">
                <a:latin typeface="Arial" panose="020B0604020202020204" pitchFamily="34" charset="0"/>
                <a:ea typeface="宋体" panose="02010600030101010101" pitchFamily="2" charset="-122"/>
              </a:rPr>
              <a:t>③</a:t>
            </a:r>
            <a:r>
              <a:rPr lang="zh-CN" altLang="en-US" sz="3600" b="1">
                <a:latin typeface="Arial" panose="020B0604020202020204" pitchFamily="34" charset="0"/>
                <a:ea typeface="宋体" panose="02010600030101010101" pitchFamily="2" charset="-122"/>
              </a:rPr>
              <a:t>提倡</a:t>
            </a:r>
            <a:r>
              <a:rPr lang="zh-CN" altLang="en-US" sz="3600" b="1">
                <a:solidFill>
                  <a:srgbClr val="CC0000"/>
                </a:solidFill>
                <a:latin typeface="Arial" panose="020B0604020202020204" pitchFamily="34" charset="0"/>
                <a:ea typeface="宋体" panose="02010600030101010101" pitchFamily="2" charset="-122"/>
              </a:rPr>
              <a:t>新文学</a:t>
            </a:r>
            <a:r>
              <a:rPr lang="zh-CN" altLang="en-US" sz="3600" b="1">
                <a:latin typeface="Arial" panose="020B0604020202020204" pitchFamily="34" charset="0"/>
                <a:ea typeface="宋体" panose="02010600030101010101" pitchFamily="2" charset="-122"/>
              </a:rPr>
              <a:t>是民主与科学的传播载体，文学革命是宣传民主与科学的“</a:t>
            </a:r>
            <a:r>
              <a:rPr lang="zh-CN" altLang="en-US" sz="3600" b="1">
                <a:solidFill>
                  <a:srgbClr val="CC0000"/>
                </a:solidFill>
                <a:latin typeface="Arial" panose="020B0604020202020204" pitchFamily="34" charset="0"/>
                <a:ea typeface="宋体" panose="02010600030101010101" pitchFamily="2" charset="-122"/>
              </a:rPr>
              <a:t>手段</a:t>
            </a:r>
            <a:r>
              <a:rPr lang="zh-CN" altLang="en-US" sz="3600" b="1">
                <a:latin typeface="Arial" panose="020B0604020202020204" pitchFamily="34" charset="0"/>
                <a:ea typeface="宋体" panose="02010600030101010101" pitchFamily="2" charset="-122"/>
              </a:rPr>
              <a:t>”。</a:t>
            </a:r>
            <a:endParaRPr lang="zh-CN" altLang="en-US" sz="3600" b="1">
              <a:latin typeface="Arial" panose="020B0604020202020204" pitchFamily="34" charset="0"/>
              <a:ea typeface="宋体" panose="02010600030101010101" pitchFamily="2" charset="-122"/>
            </a:endParaRPr>
          </a:p>
        </p:txBody>
      </p:sp>
      <p:sp>
        <p:nvSpPr>
          <p:cNvPr id="34819" name="矩形 30723" descr="纸袋"/>
          <p:cNvSpPr/>
          <p:nvPr/>
        </p:nvSpPr>
        <p:spPr>
          <a:xfrm>
            <a:off x="150813" y="234950"/>
            <a:ext cx="2692400" cy="746125"/>
          </a:xfrm>
          <a:prstGeom prst="rect">
            <a:avLst/>
          </a:prstGeom>
        </p:spPr>
        <p:txBody>
          <a:bodyPr wrap="none" fromWordArt="1">
            <a:prstTxWarp prst="textPlain">
              <a:avLst>
                <a:gd name="adj" fmla="val 50000"/>
              </a:avLst>
            </a:prstTxWarp>
            <a:normAutofit/>
          </a:bodyPr>
          <a:p>
            <a:pPr algn="ctr"/>
            <a:r>
              <a:rPr lang="zh-CN" altLang="en-US" sz="3600">
                <a:ln w="9525" cap="flat" cmpd="sng">
                  <a:solidFill>
                    <a:srgbClr val="008000"/>
                  </a:solidFill>
                  <a:prstDash val="solid"/>
                  <a:round/>
                  <a:headEnd type="none" w="med" len="med"/>
                  <a:tailEnd type="none" w="med" len="med"/>
                </a:ln>
                <a:blipFill rotWithShape="0">
                  <a:blip r:embed="rId1"/>
                </a:blipFill>
                <a:effectLst>
                  <a:outerShdw dist="563970" dir="14049733" sx="125000" sy="125000" algn="tl" rotWithShape="0">
                    <a:srgbClr val="C7DFD3">
                      <a:alpha val="80000"/>
                    </a:srgbClr>
                  </a:outerShdw>
                </a:effectLst>
                <a:latin typeface="宋体" panose="02010600030101010101" pitchFamily="2" charset="-122"/>
                <a:ea typeface="宋体" panose="02010600030101010101" pitchFamily="2" charset="-122"/>
              </a:rPr>
              <a:t>思考探究</a:t>
            </a:r>
            <a:endParaRPr lang="zh-CN" altLang="en-US" sz="3600">
              <a:ln w="9525" cap="flat" cmpd="sng">
                <a:solidFill>
                  <a:srgbClr val="008000"/>
                </a:solidFill>
                <a:prstDash val="solid"/>
                <a:round/>
                <a:headEnd type="none" w="med" len="med"/>
                <a:tailEnd type="none" w="med" len="med"/>
              </a:ln>
              <a:blipFill rotWithShape="0">
                <a:blip r:embed="rId1"/>
              </a:blipFill>
              <a:effectLst>
                <a:outerShdw dist="563970" dir="14049733" sx="125000" sy="125000" algn="tl" rotWithShape="0">
                  <a:srgbClr val="C7DFD3">
                    <a:alpha val="80000"/>
                  </a:srgbClr>
                </a:outerShdw>
              </a:effectLst>
              <a:latin typeface="宋体" panose="02010600030101010101" pitchFamily="2" charset="-122"/>
              <a:ea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500" fill="hold"/>
                                        <p:tgtEl>
                                          <p:spTgt spid="30723"/>
                                        </p:tgtEl>
                                        <p:attrNameLst>
                                          <p:attrName>ppt_w</p:attrName>
                                        </p:attrNameLst>
                                      </p:cBhvr>
                                      <p:tavLst>
                                        <p:tav tm="0">
                                          <p:val>
                                            <p:fltVal val="0.000000"/>
                                          </p:val>
                                        </p:tav>
                                        <p:tav tm="100000">
                                          <p:val>
                                            <p:strVal val="#ppt_w"/>
                                          </p:val>
                                        </p:tav>
                                      </p:tavLst>
                                    </p:anim>
                                    <p:anim calcmode="lin" valueType="num">
                                      <p:cBhvr>
                                        <p:cTn id="8" dur="500" fill="hold"/>
                                        <p:tgtEl>
                                          <p:spTgt spid="30723"/>
                                        </p:tgtEl>
                                        <p:attrNameLst>
                                          <p:attrName>ppt_h</p:attrName>
                                        </p:attrNameLst>
                                      </p:cBhvr>
                                      <p:tavLst>
                                        <p:tav tm="0">
                                          <p:val>
                                            <p:fltVal val="0.000000"/>
                                          </p:val>
                                        </p:tav>
                                        <p:tav tm="100000">
                                          <p:val>
                                            <p:strVal val="#ppt_h"/>
                                          </p:val>
                                        </p:tav>
                                      </p:tavLst>
                                    </p:anim>
                                    <p:anim calcmode="lin" valueType="num">
                                      <p:cBhvr>
                                        <p:cTn id="9" dur="500" fill="hold"/>
                                        <p:tgtEl>
                                          <p:spTgt spid="30723"/>
                                        </p:tgtEl>
                                        <p:attrNameLst>
                                          <p:attrName>style.rotation</p:attrName>
                                        </p:attrNameLst>
                                      </p:cBhvr>
                                      <p:tavLst>
                                        <p:tav tm="0">
                                          <p:val>
                                            <p:fltVal val="360.000000"/>
                                          </p:val>
                                        </p:tav>
                                        <p:tav tm="100000">
                                          <p:val>
                                            <p:fltVal val="0.000000"/>
                                          </p:val>
                                        </p:tav>
                                      </p:tavLst>
                                    </p:anim>
                                    <p:animEffect transition="in" filter="fade">
                                      <p:cBhvr>
                                        <p:cTn id="10"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矩形 31745"/>
          <p:cNvSpPr/>
          <p:nvPr/>
        </p:nvSpPr>
        <p:spPr>
          <a:xfrm>
            <a:off x="34925" y="844550"/>
            <a:ext cx="8893175" cy="4478338"/>
          </a:xfrm>
          <a:prstGeom prst="rect">
            <a:avLst/>
          </a:prstGeom>
          <a:noFill/>
          <a:ln w="9525">
            <a:noFill/>
          </a:ln>
        </p:spPr>
        <p:txBody>
          <a:bodyPr anchor="ctr">
            <a:spAutoFit/>
          </a:bodyPr>
          <a:p>
            <a:pPr lvl="0" indent="357505"/>
            <a:r>
              <a:rPr lang="en-US" altLang="zh-CN" sz="3200" b="1" dirty="0">
                <a:latin typeface="Arial" panose="020B0604020202020204" pitchFamily="34" charset="0"/>
                <a:ea typeface="宋体" panose="02010600030101010101" pitchFamily="2" charset="-122"/>
              </a:rPr>
              <a:t>10</a:t>
            </a:r>
            <a:r>
              <a:rPr lang="zh-CN" altLang="en-US" sz="3200" b="1" dirty="0">
                <a:latin typeface="Arial" panose="020B0604020202020204" pitchFamily="34" charset="0"/>
                <a:ea typeface="宋体" panose="02010600030101010101" pitchFamily="2" charset="-122"/>
              </a:rPr>
              <a:t>．</a:t>
            </a:r>
            <a:r>
              <a:rPr lang="en-US" altLang="zh-CN" sz="3200" b="1" dirty="0">
                <a:latin typeface="Arial" panose="020B0604020202020204" pitchFamily="34" charset="0"/>
                <a:ea typeface="宋体" panose="02010600030101010101" pitchFamily="2" charset="-122"/>
              </a:rPr>
              <a:t>[2016·</a:t>
            </a:r>
            <a:r>
              <a:rPr lang="zh-CN" altLang="en-US" sz="3200" b="1" dirty="0">
                <a:latin typeface="Arial" panose="020B0604020202020204" pitchFamily="34" charset="0"/>
                <a:ea typeface="宋体" panose="02010600030101010101" pitchFamily="2" charset="-122"/>
              </a:rPr>
              <a:t>大连模拟</a:t>
            </a:r>
            <a:r>
              <a:rPr lang="en-US" altLang="zh-CN" sz="3200" b="1" dirty="0">
                <a:latin typeface="Arial" panose="020B0604020202020204" pitchFamily="34" charset="0"/>
                <a:ea typeface="宋体" panose="02010600030101010101" pitchFamily="2" charset="-122"/>
              </a:rPr>
              <a:t>]</a:t>
            </a:r>
            <a:r>
              <a:rPr lang="zh-CN" altLang="en-US" sz="3200" b="1" dirty="0">
                <a:latin typeface="Arial" panose="020B0604020202020204" pitchFamily="34" charset="0"/>
                <a:ea typeface="宋体" panose="02010600030101010101" pitchFamily="2" charset="-122"/>
              </a:rPr>
              <a:t>回眸百年中国历史，研究新文化运动有着“返本以开新”的特殊意义，这场运动深刻地影响了</a:t>
            </a:r>
            <a:r>
              <a:rPr lang="en-US" altLang="zh-CN" sz="3200" b="1" dirty="0">
                <a:latin typeface="Arial" panose="020B0604020202020204" pitchFamily="34" charset="0"/>
                <a:ea typeface="宋体" panose="02010600030101010101" pitchFamily="2" charset="-122"/>
              </a:rPr>
              <a:t>20</a:t>
            </a:r>
            <a:r>
              <a:rPr lang="zh-CN" altLang="en-US" sz="3200" b="1" dirty="0">
                <a:latin typeface="Arial" panose="020B0604020202020204" pitchFamily="34" charset="0"/>
                <a:ea typeface="宋体" panose="02010600030101010101" pitchFamily="2" charset="-122"/>
              </a:rPr>
              <a:t>世纪中国社会历史进程的思想观念体系及中国历史的走向。主要原因在于</a:t>
            </a:r>
            <a:r>
              <a:rPr lang="en-US" altLang="zh-CN" sz="3200" b="1" dirty="0">
                <a:latin typeface="Arial" panose="020B0604020202020204" pitchFamily="34" charset="0"/>
                <a:ea typeface="宋体" panose="02010600030101010101" pitchFamily="2" charset="-122"/>
              </a:rPr>
              <a:t>(</a:t>
            </a:r>
            <a:r>
              <a:rPr lang="zh-CN" altLang="en-US" sz="3200" b="1" dirty="0">
                <a:latin typeface="Arial" panose="020B0604020202020204" pitchFamily="34" charset="0"/>
                <a:ea typeface="宋体" panose="02010600030101010101" pitchFamily="2" charset="-122"/>
              </a:rPr>
              <a:t>　　</a:t>
            </a:r>
            <a:r>
              <a:rPr lang="en-US" altLang="zh-CN" sz="3200" b="1">
                <a:latin typeface="Arial" panose="020B0604020202020204" pitchFamily="34" charset="0"/>
                <a:ea typeface="宋体" panose="02010600030101010101" pitchFamily="2" charset="-122"/>
              </a:rPr>
              <a:t>)</a:t>
            </a:r>
            <a:endParaRPr lang="en-US" altLang="zh-CN" sz="3200">
              <a:latin typeface="Arial" panose="020B0604020202020204" pitchFamily="34" charset="0"/>
              <a:ea typeface="宋体" panose="02010600030101010101" pitchFamily="2" charset="-122"/>
            </a:endParaRPr>
          </a:p>
          <a:p>
            <a:pPr lvl="0" indent="357505"/>
            <a:r>
              <a:rPr lang="en-US" altLang="zh-CN" sz="3200" b="1" dirty="0">
                <a:latin typeface="Arial" panose="020B0604020202020204" pitchFamily="34" charset="0"/>
                <a:ea typeface="宋体" panose="02010600030101010101" pitchFamily="2" charset="-122"/>
              </a:rPr>
              <a:t>A</a:t>
            </a:r>
            <a:r>
              <a:rPr lang="zh-CN" altLang="en-US" sz="3200" b="1" dirty="0">
                <a:latin typeface="Arial" panose="020B0604020202020204" pitchFamily="34" charset="0"/>
                <a:ea typeface="宋体" panose="02010600030101010101" pitchFamily="2" charset="-122"/>
              </a:rPr>
              <a:t>．“新文学”推动了文学革命与文化平民化</a:t>
            </a:r>
            <a:endParaRPr lang="zh-CN" altLang="en-US" sz="3200" dirty="0">
              <a:latin typeface="Arial" panose="020B0604020202020204" pitchFamily="34" charset="0"/>
              <a:ea typeface="宋体" panose="02010600030101010101" pitchFamily="2" charset="-122"/>
            </a:endParaRPr>
          </a:p>
          <a:p>
            <a:pPr lvl="0" indent="357505"/>
            <a:r>
              <a:rPr lang="en-US" altLang="zh-CN" sz="3200" b="1" dirty="0">
                <a:latin typeface="Arial" panose="020B0604020202020204" pitchFamily="34" charset="0"/>
                <a:ea typeface="宋体" panose="02010600030101010101" pitchFamily="2" charset="-122"/>
              </a:rPr>
              <a:t>B</a:t>
            </a:r>
            <a:r>
              <a:rPr lang="zh-CN" altLang="en-US" sz="3200" b="1" dirty="0">
                <a:latin typeface="Arial" panose="020B0604020202020204" pitchFamily="34" charset="0"/>
                <a:ea typeface="宋体" panose="02010600030101010101" pitchFamily="2" charset="-122"/>
              </a:rPr>
              <a:t>．改造中国已经从器物层面推进到制度层面</a:t>
            </a:r>
            <a:endParaRPr lang="zh-CN" altLang="en-US" sz="3200" dirty="0">
              <a:latin typeface="Arial" panose="020B0604020202020204" pitchFamily="34" charset="0"/>
              <a:ea typeface="宋体" panose="02010600030101010101" pitchFamily="2" charset="-122"/>
            </a:endParaRPr>
          </a:p>
          <a:p>
            <a:pPr lvl="0" indent="357505"/>
            <a:r>
              <a:rPr lang="en-US" altLang="zh-CN" sz="3200" b="1" dirty="0">
                <a:latin typeface="Arial" panose="020B0604020202020204" pitchFamily="34" charset="0"/>
                <a:ea typeface="宋体" panose="02010600030101010101" pitchFamily="2" charset="-122"/>
              </a:rPr>
              <a:t>C</a:t>
            </a:r>
            <a:r>
              <a:rPr lang="zh-CN" altLang="en-US" sz="3200" b="1" dirty="0">
                <a:latin typeface="Arial" panose="020B0604020202020204" pitchFamily="34" charset="0"/>
                <a:ea typeface="宋体" panose="02010600030101010101" pitchFamily="2" charset="-122"/>
              </a:rPr>
              <a:t>．在意识形态领域对封建旧礼教进行了全面清算</a:t>
            </a:r>
            <a:endParaRPr lang="zh-CN" altLang="en-US" sz="3200" dirty="0">
              <a:latin typeface="Arial" panose="020B0604020202020204" pitchFamily="34" charset="0"/>
              <a:ea typeface="宋体" panose="02010600030101010101" pitchFamily="2" charset="-122"/>
            </a:endParaRPr>
          </a:p>
          <a:p>
            <a:pPr lvl="0" indent="357505"/>
            <a:r>
              <a:rPr lang="en-US" altLang="zh-CN" sz="3200" b="1" dirty="0">
                <a:latin typeface="Arial" panose="020B0604020202020204" pitchFamily="34" charset="0"/>
                <a:ea typeface="宋体" panose="02010600030101010101" pitchFamily="2" charset="-122"/>
              </a:rPr>
              <a:t>D</a:t>
            </a:r>
            <a:r>
              <a:rPr lang="zh-CN" altLang="en-US" sz="3200" b="1" dirty="0">
                <a:latin typeface="Arial" panose="020B0604020202020204" pitchFamily="34" charset="0"/>
                <a:ea typeface="宋体" panose="02010600030101010101" pitchFamily="2" charset="-122"/>
              </a:rPr>
              <a:t>．“民主”“科学”引领了价值理想和文化精神</a:t>
            </a:r>
            <a:endParaRPr lang="zh-CN" altLang="en-US" sz="3200" b="1" dirty="0">
              <a:latin typeface="Arial" panose="020B0604020202020204" pitchFamily="34" charset="0"/>
              <a:ea typeface="宋体" panose="02010600030101010101" pitchFamily="2" charset="-122"/>
            </a:endParaRPr>
          </a:p>
        </p:txBody>
      </p:sp>
      <p:sp>
        <p:nvSpPr>
          <p:cNvPr id="31747" name="矩形 31746"/>
          <p:cNvSpPr/>
          <p:nvPr/>
        </p:nvSpPr>
        <p:spPr>
          <a:xfrm>
            <a:off x="7380288" y="5661025"/>
            <a:ext cx="1728787" cy="969963"/>
          </a:xfrm>
          <a:prstGeom prst="rect">
            <a:avLst/>
          </a:prstGeom>
        </p:spPr>
        <p:txBody>
          <a:bodyPr wrap="none" fromWordArt="1">
            <a:prstTxWarp prst="textTriangle">
              <a:avLst>
                <a:gd name="adj" fmla="val 50000"/>
              </a:avLst>
            </a:prstTxWarp>
            <a:normAutofit/>
            <a:scene3d>
              <a:camera prst="legacyObliqueTopLeft">
                <a:rot lat="0" lon="0" rev="0"/>
              </a:camera>
              <a:lightRig rig="legacyNormal3" dir="r"/>
            </a:scene3d>
            <a:sp3d extrusionH="201600" prstMaterial="legacyMatte">
              <a:extrusionClr>
                <a:srgbClr val="0066CC"/>
              </a:extrusionClr>
            </a:sp3d>
          </a:bodyPr>
          <a:p>
            <a:pPr algn="ctr"/>
            <a:r>
              <a:rPr lang="zh-CN" altLang="en-US" sz="3600">
                <a:gradFill rotWithShape="0">
                  <a:gsLst>
                    <a:gs pos="0">
                      <a:srgbClr val="FFFFCC"/>
                    </a:gs>
                    <a:gs pos="100000">
                      <a:srgbClr val="FF9999"/>
                    </a:gs>
                  </a:gsLst>
                  <a:lin ang="5400000" scaled="1"/>
                  <a:tileRect/>
                </a:gradFill>
                <a:latin typeface="宋体" panose="02010600030101010101" pitchFamily="2" charset="-122"/>
                <a:ea typeface="宋体" panose="02010600030101010101" pitchFamily="2" charset="-122"/>
              </a:rPr>
              <a:t>D</a:t>
            </a:r>
            <a:endParaRPr lang="zh-CN" altLang="en-US" sz="3600">
              <a:gradFill rotWithShape="0">
                <a:gsLst>
                  <a:gs pos="0">
                    <a:srgbClr val="FFFFCC"/>
                  </a:gs>
                  <a:gs pos="100000">
                    <a:srgbClr val="FF9999"/>
                  </a:gs>
                </a:gsLst>
                <a:lin ang="5400000" scaled="1"/>
                <a:tileRect/>
              </a:gradFill>
              <a:latin typeface="宋体" panose="02010600030101010101" pitchFamily="2" charset="-122"/>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additive="base">
                                        <p:cTn id="7" dur="500" fill="hold"/>
                                        <p:tgtEl>
                                          <p:spTgt spid="31747"/>
                                        </p:tgtEl>
                                        <p:attrNameLst>
                                          <p:attrName>ppt_x</p:attrName>
                                        </p:attrNameLst>
                                      </p:cBhvr>
                                      <p:tavLst>
                                        <p:tav tm="0">
                                          <p:val>
                                            <p:strVal val="#ppt_x"/>
                                          </p:val>
                                        </p:tav>
                                        <p:tav tm="100000">
                                          <p:val>
                                            <p:strVal val="#ppt_x"/>
                                          </p:val>
                                        </p:tav>
                                      </p:tavLst>
                                    </p:anim>
                                    <p:anim calcmode="lin" valueType="num">
                                      <p:cBhvr additive="base">
                                        <p:cTn id="8" dur="500" fill="hold"/>
                                        <p:tgtEl>
                                          <p:spTgt spid="317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文本框 160769"/>
          <p:cNvSpPr txBox="1"/>
          <p:nvPr/>
        </p:nvSpPr>
        <p:spPr>
          <a:xfrm>
            <a:off x="0" y="0"/>
            <a:ext cx="9144000" cy="1066800"/>
          </a:xfrm>
          <a:prstGeom prst="rect">
            <a:avLst/>
          </a:prstGeom>
          <a:solidFill>
            <a:srgbClr val="FFFF00"/>
          </a:solidFill>
          <a:ln w="28575">
            <a:noFill/>
          </a:ln>
        </p:spPr>
        <p:txBody>
          <a:bodyPr anchor="t">
            <a:spAutoFit/>
          </a:bodyPr>
          <a:p>
            <a:pPr lvl="0" algn="l"/>
            <a:r>
              <a:rPr lang="zh-CN" altLang="en-US" sz="3200" dirty="0">
                <a:latin typeface="Arial" panose="020B0604020202020204" pitchFamily="34" charset="0"/>
                <a:ea typeface="隶书" panose="02010509060101010101" pitchFamily="49" charset="-122"/>
              </a:rPr>
              <a:t>【基础回顾】将以下人物进行归类，并概括其主张</a:t>
            </a:r>
            <a:endParaRPr lang="zh-CN" altLang="en-US" sz="3200" dirty="0">
              <a:latin typeface="Arial" panose="020B0604020202020204" pitchFamily="34" charset="0"/>
              <a:ea typeface="隶书" panose="02010509060101010101" pitchFamily="49" charset="-122"/>
            </a:endParaRPr>
          </a:p>
          <a:p>
            <a:pPr lvl="0" algn="l"/>
            <a:endParaRPr lang="zh-CN" altLang="en-US" sz="3200">
              <a:latin typeface="Arial" panose="020B0604020202020204" pitchFamily="34" charset="0"/>
              <a:ea typeface="隶书" panose="02010509060101010101" pitchFamily="49" charset="-122"/>
            </a:endParaRPr>
          </a:p>
        </p:txBody>
      </p:sp>
      <p:pic>
        <p:nvPicPr>
          <p:cNvPr id="4098" name="图片 160770" descr="04_sunzhongshan"/>
          <p:cNvPicPr>
            <a:picLocks noChangeAspect="1"/>
          </p:cNvPicPr>
          <p:nvPr/>
        </p:nvPicPr>
        <p:blipFill>
          <a:blip r:embed="rId1"/>
          <a:stretch>
            <a:fillRect/>
          </a:stretch>
        </p:blipFill>
        <p:spPr>
          <a:xfrm>
            <a:off x="2743200" y="1173163"/>
            <a:ext cx="1905000" cy="2286000"/>
          </a:xfrm>
          <a:prstGeom prst="rect">
            <a:avLst/>
          </a:prstGeom>
          <a:noFill/>
          <a:ln w="50800" cap="flat" cmpd="sng">
            <a:solidFill>
              <a:srgbClr val="800000"/>
            </a:solidFill>
            <a:prstDash val="solid"/>
            <a:miter/>
            <a:headEnd type="none" w="med" len="med"/>
            <a:tailEnd type="none" w="med" len="med"/>
          </a:ln>
        </p:spPr>
      </p:pic>
      <p:sp>
        <p:nvSpPr>
          <p:cNvPr id="4099" name="矩形 160771"/>
          <p:cNvSpPr/>
          <p:nvPr/>
        </p:nvSpPr>
        <p:spPr>
          <a:xfrm>
            <a:off x="3429000" y="3352800"/>
            <a:ext cx="590550" cy="579438"/>
          </a:xfrm>
          <a:prstGeom prst="rect">
            <a:avLst/>
          </a:prstGeom>
          <a:noFill/>
          <a:ln w="9525">
            <a:noFill/>
          </a:ln>
        </p:spPr>
        <p:txBody>
          <a:bodyPr wrap="none" anchor="t">
            <a:spAutoFit/>
          </a:bodyPr>
          <a:p>
            <a:pPr lvl="0" algn="l"/>
            <a:r>
              <a:rPr lang="en-US" altLang="zh-CN" sz="3200">
                <a:latin typeface="Arial" panose="020B0604020202020204" pitchFamily="34" charset="0"/>
                <a:ea typeface="宋体" panose="02010600030101010101" pitchFamily="2" charset="-122"/>
              </a:rPr>
              <a:t>②</a:t>
            </a:r>
            <a:endParaRPr lang="en-US" altLang="zh-CN" sz="3200">
              <a:latin typeface="Arial" panose="020B0604020202020204" pitchFamily="34" charset="0"/>
              <a:ea typeface="宋体" panose="02010600030101010101" pitchFamily="2" charset="-122"/>
            </a:endParaRPr>
          </a:p>
        </p:txBody>
      </p:sp>
      <p:grpSp>
        <p:nvGrpSpPr>
          <p:cNvPr id="4100" name="组合 160772"/>
          <p:cNvGrpSpPr/>
          <p:nvPr/>
        </p:nvGrpSpPr>
        <p:grpSpPr>
          <a:xfrm>
            <a:off x="5029200" y="1173163"/>
            <a:ext cx="1752600" cy="2865437"/>
            <a:chOff x="0" y="0"/>
            <a:chExt cx="1104" cy="1805"/>
          </a:xfrm>
        </p:grpSpPr>
        <p:pic>
          <p:nvPicPr>
            <p:cNvPr id="4101" name="图片 160773" descr="康有为"/>
            <p:cNvPicPr>
              <a:picLocks noChangeAspect="1"/>
            </p:cNvPicPr>
            <p:nvPr/>
          </p:nvPicPr>
          <p:blipFill>
            <a:blip r:embed="rId2"/>
            <a:stretch>
              <a:fillRect/>
            </a:stretch>
          </p:blipFill>
          <p:spPr>
            <a:xfrm>
              <a:off x="0" y="0"/>
              <a:ext cx="1104" cy="1440"/>
            </a:xfrm>
            <a:prstGeom prst="rect">
              <a:avLst/>
            </a:prstGeom>
            <a:noFill/>
            <a:ln w="50800" cap="flat" cmpd="sng">
              <a:solidFill>
                <a:srgbClr val="800000"/>
              </a:solidFill>
              <a:prstDash val="solid"/>
              <a:miter/>
              <a:headEnd type="none" w="med" len="med"/>
              <a:tailEnd type="none" w="med" len="med"/>
            </a:ln>
          </p:spPr>
        </p:pic>
        <p:sp>
          <p:nvSpPr>
            <p:cNvPr id="4102" name="矩形 160774"/>
            <p:cNvSpPr/>
            <p:nvPr/>
          </p:nvSpPr>
          <p:spPr>
            <a:xfrm>
              <a:off x="336" y="1440"/>
              <a:ext cx="372" cy="365"/>
            </a:xfrm>
            <a:prstGeom prst="rect">
              <a:avLst/>
            </a:prstGeom>
            <a:noFill/>
            <a:ln w="9525">
              <a:noFill/>
            </a:ln>
          </p:spPr>
          <p:txBody>
            <a:bodyPr wrap="none" anchor="t">
              <a:spAutoFit/>
            </a:bodyPr>
            <a:p>
              <a:pPr lvl="0" algn="l"/>
              <a:r>
                <a:rPr lang="en-US" altLang="zh-CN" sz="3200">
                  <a:latin typeface="Arial" panose="020B0604020202020204" pitchFamily="34" charset="0"/>
                  <a:ea typeface="宋体" panose="02010600030101010101" pitchFamily="2" charset="-122"/>
                </a:rPr>
                <a:t>③</a:t>
              </a:r>
              <a:endParaRPr lang="en-US" altLang="zh-CN" sz="3200">
                <a:latin typeface="Arial" panose="020B0604020202020204" pitchFamily="34" charset="0"/>
                <a:ea typeface="宋体" panose="02010600030101010101" pitchFamily="2" charset="-122"/>
              </a:endParaRPr>
            </a:p>
          </p:txBody>
        </p:sp>
      </p:grpSp>
      <p:grpSp>
        <p:nvGrpSpPr>
          <p:cNvPr id="4103" name="组合 160775"/>
          <p:cNvGrpSpPr/>
          <p:nvPr/>
        </p:nvGrpSpPr>
        <p:grpSpPr>
          <a:xfrm>
            <a:off x="7162800" y="1173163"/>
            <a:ext cx="1676400" cy="2789237"/>
            <a:chOff x="0" y="0"/>
            <a:chExt cx="960" cy="1757"/>
          </a:xfrm>
        </p:grpSpPr>
        <p:pic>
          <p:nvPicPr>
            <p:cNvPr id="4104" name="图片 160776" descr="xin_a2602b579b4f40c499321dbf190c3c24"/>
            <p:cNvPicPr>
              <a:picLocks noChangeAspect="1"/>
            </p:cNvPicPr>
            <p:nvPr/>
          </p:nvPicPr>
          <p:blipFill>
            <a:blip r:embed="rId3"/>
            <a:stretch>
              <a:fillRect/>
            </a:stretch>
          </p:blipFill>
          <p:spPr>
            <a:xfrm>
              <a:off x="0" y="0"/>
              <a:ext cx="960" cy="1440"/>
            </a:xfrm>
            <a:prstGeom prst="rect">
              <a:avLst/>
            </a:prstGeom>
            <a:noFill/>
            <a:ln w="76200" cap="flat" cmpd="sng">
              <a:solidFill>
                <a:srgbClr val="993300"/>
              </a:solidFill>
              <a:prstDash val="solid"/>
              <a:miter/>
              <a:headEnd type="none" w="med" len="med"/>
              <a:tailEnd type="none" w="med" len="med"/>
            </a:ln>
          </p:spPr>
        </p:pic>
        <p:sp>
          <p:nvSpPr>
            <p:cNvPr id="4105" name="矩形 160777"/>
            <p:cNvSpPr/>
            <p:nvPr/>
          </p:nvSpPr>
          <p:spPr>
            <a:xfrm>
              <a:off x="240" y="1392"/>
              <a:ext cx="372" cy="365"/>
            </a:xfrm>
            <a:prstGeom prst="rect">
              <a:avLst/>
            </a:prstGeom>
            <a:noFill/>
            <a:ln w="9525">
              <a:noFill/>
            </a:ln>
          </p:spPr>
          <p:txBody>
            <a:bodyPr anchor="t">
              <a:spAutoFit/>
            </a:bodyPr>
            <a:p>
              <a:pPr lvl="0" algn="l"/>
              <a:r>
                <a:rPr lang="en-US" altLang="zh-CN" sz="3200">
                  <a:latin typeface="Arial" panose="020B0604020202020204" pitchFamily="34" charset="0"/>
                  <a:ea typeface="宋体" panose="02010600030101010101" pitchFamily="2" charset="-122"/>
                </a:rPr>
                <a:t>④</a:t>
              </a:r>
              <a:endParaRPr lang="en-US" altLang="zh-CN" sz="3200">
                <a:latin typeface="Arial" panose="020B0604020202020204" pitchFamily="34" charset="0"/>
                <a:ea typeface="宋体" panose="02010600030101010101" pitchFamily="2" charset="-122"/>
              </a:endParaRPr>
            </a:p>
          </p:txBody>
        </p:sp>
      </p:grpSp>
      <p:grpSp>
        <p:nvGrpSpPr>
          <p:cNvPr id="4106" name="组合 160778"/>
          <p:cNvGrpSpPr/>
          <p:nvPr/>
        </p:nvGrpSpPr>
        <p:grpSpPr>
          <a:xfrm>
            <a:off x="457200" y="3992563"/>
            <a:ext cx="1600200" cy="2789237"/>
            <a:chOff x="0" y="0"/>
            <a:chExt cx="1008" cy="1757"/>
          </a:xfrm>
        </p:grpSpPr>
        <p:pic>
          <p:nvPicPr>
            <p:cNvPr id="4107" name="图片 160779" descr="梁启超"/>
            <p:cNvPicPr>
              <a:picLocks noChangeAspect="1"/>
            </p:cNvPicPr>
            <p:nvPr/>
          </p:nvPicPr>
          <p:blipFill>
            <a:blip r:embed="rId4"/>
            <a:stretch>
              <a:fillRect/>
            </a:stretch>
          </p:blipFill>
          <p:spPr>
            <a:xfrm>
              <a:off x="0" y="0"/>
              <a:ext cx="1008" cy="1440"/>
            </a:xfrm>
            <a:prstGeom prst="rect">
              <a:avLst/>
            </a:prstGeom>
            <a:noFill/>
            <a:ln w="76200" cap="flat" cmpd="sng">
              <a:solidFill>
                <a:srgbClr val="993300"/>
              </a:solidFill>
              <a:prstDash val="solid"/>
              <a:miter/>
              <a:headEnd type="none" w="med" len="med"/>
              <a:tailEnd type="none" w="med" len="med"/>
            </a:ln>
          </p:spPr>
        </p:pic>
        <p:sp>
          <p:nvSpPr>
            <p:cNvPr id="4108" name="矩形 160780"/>
            <p:cNvSpPr/>
            <p:nvPr/>
          </p:nvSpPr>
          <p:spPr>
            <a:xfrm>
              <a:off x="288" y="1392"/>
              <a:ext cx="372" cy="365"/>
            </a:xfrm>
            <a:prstGeom prst="rect">
              <a:avLst/>
            </a:prstGeom>
            <a:noFill/>
            <a:ln w="9525">
              <a:noFill/>
            </a:ln>
          </p:spPr>
          <p:txBody>
            <a:bodyPr anchor="t">
              <a:spAutoFit/>
            </a:bodyPr>
            <a:p>
              <a:pPr lvl="0" algn="l"/>
              <a:r>
                <a:rPr lang="en-US" altLang="zh-CN" sz="3200">
                  <a:latin typeface="Arial" panose="020B0604020202020204" pitchFamily="34" charset="0"/>
                  <a:ea typeface="宋体" panose="02010600030101010101" pitchFamily="2" charset="-122"/>
                </a:rPr>
                <a:t>⑤</a:t>
              </a:r>
              <a:endParaRPr lang="en-US" altLang="zh-CN" sz="3200">
                <a:latin typeface="Arial" panose="020B0604020202020204" pitchFamily="34" charset="0"/>
                <a:ea typeface="宋体" panose="02010600030101010101" pitchFamily="2" charset="-122"/>
              </a:endParaRPr>
            </a:p>
          </p:txBody>
        </p:sp>
      </p:grpSp>
      <p:grpSp>
        <p:nvGrpSpPr>
          <p:cNvPr id="4109" name="组合 160781"/>
          <p:cNvGrpSpPr/>
          <p:nvPr/>
        </p:nvGrpSpPr>
        <p:grpSpPr>
          <a:xfrm>
            <a:off x="2590800" y="4068763"/>
            <a:ext cx="1676400" cy="2789237"/>
            <a:chOff x="0" y="0"/>
            <a:chExt cx="1008" cy="1757"/>
          </a:xfrm>
        </p:grpSpPr>
        <p:pic>
          <p:nvPicPr>
            <p:cNvPr id="4110" name="图片 160782" descr="严复"/>
            <p:cNvPicPr>
              <a:picLocks noChangeAspect="1"/>
            </p:cNvPicPr>
            <p:nvPr/>
          </p:nvPicPr>
          <p:blipFill>
            <a:blip r:embed="rId5"/>
            <a:stretch>
              <a:fillRect/>
            </a:stretch>
          </p:blipFill>
          <p:spPr>
            <a:xfrm>
              <a:off x="0" y="0"/>
              <a:ext cx="1008" cy="1440"/>
            </a:xfrm>
            <a:prstGeom prst="rect">
              <a:avLst/>
            </a:prstGeom>
            <a:noFill/>
            <a:ln w="76200" cap="flat" cmpd="sng">
              <a:solidFill>
                <a:srgbClr val="993300"/>
              </a:solidFill>
              <a:prstDash val="solid"/>
              <a:miter/>
              <a:headEnd type="none" w="med" len="med"/>
              <a:tailEnd type="none" w="med" len="med"/>
            </a:ln>
          </p:spPr>
        </p:pic>
        <p:sp>
          <p:nvSpPr>
            <p:cNvPr id="4111" name="矩形 160783"/>
            <p:cNvSpPr/>
            <p:nvPr/>
          </p:nvSpPr>
          <p:spPr>
            <a:xfrm>
              <a:off x="288" y="1392"/>
              <a:ext cx="372" cy="365"/>
            </a:xfrm>
            <a:prstGeom prst="rect">
              <a:avLst/>
            </a:prstGeom>
            <a:noFill/>
            <a:ln w="9525">
              <a:noFill/>
            </a:ln>
          </p:spPr>
          <p:txBody>
            <a:bodyPr anchor="t">
              <a:spAutoFit/>
            </a:bodyPr>
            <a:p>
              <a:pPr lvl="0" algn="l"/>
              <a:r>
                <a:rPr lang="en-US" altLang="zh-CN" sz="3200">
                  <a:latin typeface="Arial" panose="020B0604020202020204" pitchFamily="34" charset="0"/>
                  <a:ea typeface="宋体" panose="02010600030101010101" pitchFamily="2" charset="-122"/>
                </a:rPr>
                <a:t>⑥</a:t>
              </a:r>
              <a:endParaRPr lang="en-US" altLang="zh-CN" sz="3200">
                <a:latin typeface="Arial" panose="020B0604020202020204" pitchFamily="34" charset="0"/>
                <a:ea typeface="宋体" panose="02010600030101010101" pitchFamily="2" charset="-122"/>
              </a:endParaRPr>
            </a:p>
          </p:txBody>
        </p:sp>
      </p:grpSp>
      <p:grpSp>
        <p:nvGrpSpPr>
          <p:cNvPr id="4112" name="组合 160784"/>
          <p:cNvGrpSpPr/>
          <p:nvPr/>
        </p:nvGrpSpPr>
        <p:grpSpPr>
          <a:xfrm>
            <a:off x="4724400" y="4068763"/>
            <a:ext cx="1600200" cy="2789237"/>
            <a:chOff x="0" y="0"/>
            <a:chExt cx="960" cy="1757"/>
          </a:xfrm>
        </p:grpSpPr>
        <p:pic>
          <p:nvPicPr>
            <p:cNvPr id="4113" name="图片 160785" descr="林则徐"/>
            <p:cNvPicPr>
              <a:picLocks noChangeAspect="1"/>
            </p:cNvPicPr>
            <p:nvPr/>
          </p:nvPicPr>
          <p:blipFill>
            <a:blip r:embed="rId6"/>
            <a:srcRect l="2043" t="1393" r="1872" b="6000"/>
            <a:stretch>
              <a:fillRect/>
            </a:stretch>
          </p:blipFill>
          <p:spPr>
            <a:xfrm>
              <a:off x="0" y="0"/>
              <a:ext cx="960" cy="1440"/>
            </a:xfrm>
            <a:prstGeom prst="rect">
              <a:avLst/>
            </a:prstGeom>
            <a:noFill/>
            <a:ln w="76200" cap="flat" cmpd="sng">
              <a:solidFill>
                <a:srgbClr val="800000"/>
              </a:solidFill>
              <a:prstDash val="solid"/>
              <a:miter/>
              <a:headEnd type="none" w="med" len="med"/>
              <a:tailEnd type="none" w="med" len="med"/>
            </a:ln>
          </p:spPr>
        </p:pic>
        <p:sp>
          <p:nvSpPr>
            <p:cNvPr id="4114" name="矩形 160786"/>
            <p:cNvSpPr/>
            <p:nvPr/>
          </p:nvSpPr>
          <p:spPr>
            <a:xfrm>
              <a:off x="192" y="1392"/>
              <a:ext cx="355" cy="365"/>
            </a:xfrm>
            <a:prstGeom prst="rect">
              <a:avLst/>
            </a:prstGeom>
            <a:noFill/>
            <a:ln w="9525">
              <a:noFill/>
            </a:ln>
          </p:spPr>
          <p:txBody>
            <a:bodyPr wrap="none" anchor="t">
              <a:spAutoFit/>
            </a:bodyPr>
            <a:p>
              <a:pPr lvl="0" algn="l"/>
              <a:r>
                <a:rPr lang="en-US" altLang="zh-CN" sz="3200">
                  <a:latin typeface="Arial" panose="020B0604020202020204" pitchFamily="34" charset="0"/>
                  <a:ea typeface="宋体" panose="02010600030101010101" pitchFamily="2" charset="-122"/>
                </a:rPr>
                <a:t>⑦</a:t>
              </a:r>
              <a:endParaRPr lang="en-US" altLang="zh-CN" sz="3200">
                <a:latin typeface="Arial" panose="020B0604020202020204" pitchFamily="34" charset="0"/>
                <a:ea typeface="宋体" panose="02010600030101010101" pitchFamily="2" charset="-122"/>
              </a:endParaRPr>
            </a:p>
          </p:txBody>
        </p:sp>
      </p:grpSp>
      <p:grpSp>
        <p:nvGrpSpPr>
          <p:cNvPr id="4115" name="组合 160787"/>
          <p:cNvGrpSpPr/>
          <p:nvPr/>
        </p:nvGrpSpPr>
        <p:grpSpPr>
          <a:xfrm>
            <a:off x="7010400" y="3992563"/>
            <a:ext cx="1757363" cy="2851150"/>
            <a:chOff x="0" y="0"/>
            <a:chExt cx="1107" cy="1796"/>
          </a:xfrm>
        </p:grpSpPr>
        <p:pic>
          <p:nvPicPr>
            <p:cNvPr id="4116" name="图片 160788" descr="1010016"/>
            <p:cNvPicPr>
              <a:picLocks noChangeAspect="1"/>
            </p:cNvPicPr>
            <p:nvPr/>
          </p:nvPicPr>
          <p:blipFill>
            <a:blip r:embed="rId7"/>
            <a:stretch>
              <a:fillRect/>
            </a:stretch>
          </p:blipFill>
          <p:spPr>
            <a:xfrm>
              <a:off x="0" y="0"/>
              <a:ext cx="1107" cy="1488"/>
            </a:xfrm>
            <a:prstGeom prst="rect">
              <a:avLst/>
            </a:prstGeom>
            <a:solidFill>
              <a:srgbClr val="800000"/>
            </a:solidFill>
            <a:ln w="50800" cap="flat" cmpd="sng">
              <a:solidFill>
                <a:srgbClr val="800000"/>
              </a:solidFill>
              <a:prstDash val="solid"/>
              <a:miter/>
              <a:headEnd type="none" w="med" len="med"/>
              <a:tailEnd type="none" w="med" len="med"/>
            </a:ln>
          </p:spPr>
        </p:pic>
        <p:sp>
          <p:nvSpPr>
            <p:cNvPr id="4117" name="矩形 160789"/>
            <p:cNvSpPr/>
            <p:nvPr/>
          </p:nvSpPr>
          <p:spPr>
            <a:xfrm>
              <a:off x="384" y="1392"/>
              <a:ext cx="384" cy="404"/>
            </a:xfrm>
            <a:prstGeom prst="rect">
              <a:avLst/>
            </a:prstGeom>
            <a:noFill/>
            <a:ln w="9525">
              <a:noFill/>
            </a:ln>
          </p:spPr>
          <p:txBody>
            <a:bodyPr anchor="t">
              <a:spAutoFit/>
            </a:bodyPr>
            <a:p>
              <a:pPr lvl="0" algn="l"/>
              <a:r>
                <a:rPr lang="en-US" altLang="zh-CN" sz="3600">
                  <a:solidFill>
                    <a:srgbClr val="000000"/>
                  </a:solidFill>
                  <a:latin typeface="Arial" panose="020B0604020202020204" pitchFamily="34" charset="0"/>
                  <a:ea typeface="楷体_GB2312" pitchFamily="49" charset="-122"/>
                </a:rPr>
                <a:t>⑧</a:t>
              </a:r>
              <a:endParaRPr lang="en-US" altLang="zh-CN" sz="3600">
                <a:solidFill>
                  <a:srgbClr val="000000"/>
                </a:solidFill>
                <a:latin typeface="Arial" panose="020B0604020202020204" pitchFamily="34" charset="0"/>
                <a:ea typeface="楷体_GB2312" pitchFamily="49" charset="-122"/>
              </a:endParaRPr>
            </a:p>
          </p:txBody>
        </p:sp>
      </p:grpSp>
      <p:pic>
        <p:nvPicPr>
          <p:cNvPr id="4118" name="图片 160790" descr="32bb9c8bab6e279ffd1f1099"/>
          <p:cNvPicPr>
            <a:picLocks noChangeAspect="1"/>
          </p:cNvPicPr>
          <p:nvPr/>
        </p:nvPicPr>
        <p:blipFill>
          <a:blip r:embed="rId8"/>
          <a:stretch>
            <a:fillRect/>
          </a:stretch>
        </p:blipFill>
        <p:spPr>
          <a:xfrm>
            <a:off x="457200" y="1143000"/>
            <a:ext cx="1828800" cy="2352675"/>
          </a:xfrm>
          <a:prstGeom prst="rect">
            <a:avLst/>
          </a:prstGeom>
          <a:noFill/>
          <a:ln w="38100" cap="flat" cmpd="sng">
            <a:solidFill>
              <a:srgbClr val="006600"/>
            </a:solidFill>
            <a:prstDash val="solid"/>
            <a:miter/>
            <a:headEnd type="none" w="med" len="med"/>
            <a:tailEnd type="none" w="med" len="med"/>
          </a:ln>
        </p:spPr>
      </p:pic>
      <p:sp>
        <p:nvSpPr>
          <p:cNvPr id="4119" name="矩形 160791"/>
          <p:cNvSpPr/>
          <p:nvPr/>
        </p:nvSpPr>
        <p:spPr>
          <a:xfrm>
            <a:off x="1066800" y="3429000"/>
            <a:ext cx="533400" cy="579438"/>
          </a:xfrm>
          <a:prstGeom prst="rect">
            <a:avLst/>
          </a:prstGeom>
          <a:noFill/>
          <a:ln w="9525">
            <a:noFill/>
          </a:ln>
        </p:spPr>
        <p:txBody>
          <a:bodyPr anchor="t">
            <a:spAutoFit/>
          </a:bodyPr>
          <a:p>
            <a:pPr lvl="0" algn="ctr"/>
            <a:r>
              <a:rPr lang="en-US" altLang="zh-CN" sz="3200" dirty="0">
                <a:latin typeface="Arial" panose="020B0604020202020204" pitchFamily="34" charset="0"/>
                <a:ea typeface="宋体" panose="02010600030101010101" pitchFamily="2" charset="-122"/>
              </a:rPr>
              <a:t>①</a:t>
            </a:r>
            <a:endParaRPr lang="en-US" altLang="zh-CN" sz="3200" dirty="0">
              <a:latin typeface="Arial" panose="020B0604020202020204" pitchFamily="34" charset="0"/>
              <a:ea typeface="宋体" panose="02010600030101010101" pitchFamily="2" charset="-122"/>
            </a:endParaRPr>
          </a:p>
        </p:txBody>
      </p:sp>
    </p:spTree>
    <p:custDataLst>
      <p:tags r:id="rId9"/>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文本占位符 32769"/>
          <p:cNvSpPr>
            <a:spLocks noGrp="1"/>
          </p:cNvSpPr>
          <p:nvPr>
            <p:ph idx="1"/>
          </p:nvPr>
        </p:nvSpPr>
        <p:spPr>
          <a:xfrm>
            <a:off x="71438" y="765175"/>
            <a:ext cx="8893175" cy="1752600"/>
          </a:xfrm>
        </p:spPr>
        <p:txBody>
          <a:bodyPr anchor="t"/>
          <a:p>
            <a:pPr marL="0" indent="0">
              <a:lnSpc>
                <a:spcPct val="110000"/>
              </a:lnSpc>
              <a:buNone/>
            </a:pPr>
            <a:r>
              <a:rPr lang="zh-CN" altLang="en-US" sz="3500" b="1">
                <a:ea typeface="微软雅黑" panose="020B0503020204020204" pitchFamily="34" charset="-122"/>
              </a:rPr>
              <a:t>十月革命一声炮响，给中国送来了马克思主义。当时中国的知识分子为何热衷于传播马克思主义？</a:t>
            </a:r>
            <a:endParaRPr lang="zh-CN" altLang="en-US" sz="3500" b="1">
              <a:ea typeface="微软雅黑" panose="020B0503020204020204" pitchFamily="34" charset="-122"/>
            </a:endParaRPr>
          </a:p>
          <a:p>
            <a:pPr marL="0" indent="0">
              <a:lnSpc>
                <a:spcPct val="110000"/>
              </a:lnSpc>
              <a:buNone/>
            </a:pPr>
            <a:endParaRPr lang="zh-CN" altLang="en-US" sz="3500" b="1">
              <a:ea typeface="微软雅黑" panose="020B0503020204020204" pitchFamily="34" charset="-122"/>
            </a:endParaRPr>
          </a:p>
        </p:txBody>
      </p:sp>
      <p:sp>
        <p:nvSpPr>
          <p:cNvPr id="32771" name="矩形 32770"/>
          <p:cNvSpPr/>
          <p:nvPr/>
        </p:nvSpPr>
        <p:spPr>
          <a:xfrm>
            <a:off x="34925" y="2636838"/>
            <a:ext cx="9109075" cy="3697287"/>
          </a:xfrm>
          <a:prstGeom prst="rect">
            <a:avLst/>
          </a:prstGeom>
          <a:noFill/>
          <a:ln w="9525">
            <a:noFill/>
          </a:ln>
        </p:spPr>
        <p:txBody>
          <a:bodyPr anchor="t">
            <a:spAutoFit/>
          </a:bodyPr>
          <a:p>
            <a:pPr lvl="0" indent="0">
              <a:spcBef>
                <a:spcPct val="20000"/>
              </a:spcBef>
              <a:buFont typeface="Arial" panose="020B0604020202020204" pitchFamily="34" charset="0"/>
              <a:buNone/>
            </a:pPr>
            <a:r>
              <a:rPr lang="en-US" altLang="zh-CN" sz="3200" b="1">
                <a:latin typeface="Arial" panose="020B0604020202020204" pitchFamily="34" charset="0"/>
                <a:ea typeface="宋体" panose="02010600030101010101" pitchFamily="2" charset="-122"/>
              </a:rPr>
              <a:t>①</a:t>
            </a:r>
            <a:r>
              <a:rPr lang="zh-CN" altLang="en-US" sz="3200" b="1">
                <a:latin typeface="Arial" panose="020B0604020202020204" pitchFamily="34" charset="0"/>
                <a:ea typeface="宋体" panose="02010600030101010101" pitchFamily="2" charset="-122"/>
              </a:rPr>
              <a:t>十月革命的胜利，</a:t>
            </a:r>
            <a:r>
              <a:rPr lang="zh-CN" altLang="en-US" sz="3200" b="1">
                <a:solidFill>
                  <a:srgbClr val="CC0000"/>
                </a:solidFill>
                <a:latin typeface="Arial" panose="020B0604020202020204" pitchFamily="34" charset="0"/>
                <a:ea typeface="宋体" panose="02010600030101010101" pitchFamily="2" charset="-122"/>
              </a:rPr>
              <a:t>显示了马克思主义的巨大威力</a:t>
            </a:r>
            <a:r>
              <a:rPr lang="zh-CN" altLang="en-US" sz="3200" b="1" dirty="0">
                <a:latin typeface="Arial" panose="020B0604020202020204" pitchFamily="34" charset="0"/>
                <a:ea typeface="宋体" panose="02010600030101010101" pitchFamily="2" charset="-122"/>
              </a:rPr>
              <a:t>，给正在苦苦寻找救国之道的中国先进知识分子带来了新的希望。</a:t>
            </a:r>
            <a:endParaRPr lang="zh-CN" altLang="en-US" sz="3200" b="1" dirty="0">
              <a:latin typeface="Arial" panose="020B0604020202020204" pitchFamily="34" charset="0"/>
              <a:ea typeface="宋体" panose="02010600030101010101" pitchFamily="2" charset="-122"/>
            </a:endParaRPr>
          </a:p>
          <a:p>
            <a:pPr lvl="0" indent="0">
              <a:spcBef>
                <a:spcPct val="20000"/>
              </a:spcBef>
              <a:buFont typeface="Arial" panose="020B0604020202020204" pitchFamily="34" charset="0"/>
              <a:buNone/>
            </a:pPr>
            <a:r>
              <a:rPr lang="en-US" altLang="zh-CN" sz="3200" b="1" dirty="0">
                <a:latin typeface="Arial" panose="020B0604020202020204" pitchFamily="34" charset="0"/>
                <a:ea typeface="宋体" panose="02010600030101010101" pitchFamily="2" charset="-122"/>
              </a:rPr>
              <a:t>②</a:t>
            </a:r>
            <a:r>
              <a:rPr lang="zh-CN" altLang="en-US" sz="3200" b="1">
                <a:solidFill>
                  <a:srgbClr val="CC0000"/>
                </a:solidFill>
                <a:latin typeface="Arial" panose="020B0604020202020204" pitchFamily="34" charset="0"/>
                <a:ea typeface="宋体" panose="02010600030101010101" pitchFamily="2" charset="-122"/>
              </a:rPr>
              <a:t>新文化运动</a:t>
            </a:r>
            <a:r>
              <a:rPr lang="zh-CN" altLang="en-US" sz="3200" b="1" dirty="0">
                <a:latin typeface="Arial" panose="020B0604020202020204" pitchFamily="34" charset="0"/>
                <a:ea typeface="宋体" panose="02010600030101010101" pitchFamily="2" charset="-122"/>
              </a:rPr>
              <a:t>解放了民众的思想，为马克思主义在中国的传播创造了条件。</a:t>
            </a:r>
            <a:endParaRPr lang="zh-CN" altLang="en-US" sz="3200" b="1" dirty="0">
              <a:latin typeface="Arial" panose="020B0604020202020204" pitchFamily="34" charset="0"/>
              <a:ea typeface="宋体" panose="02010600030101010101" pitchFamily="2" charset="-122"/>
            </a:endParaRPr>
          </a:p>
          <a:p>
            <a:pPr lvl="0" indent="0">
              <a:spcBef>
                <a:spcPct val="20000"/>
              </a:spcBef>
              <a:buFont typeface="Arial" panose="020B0604020202020204" pitchFamily="34" charset="0"/>
              <a:buNone/>
            </a:pPr>
            <a:r>
              <a:rPr lang="en-US" altLang="zh-CN" sz="3200" b="1" dirty="0">
                <a:latin typeface="Arial" panose="020B0604020202020204" pitchFamily="34" charset="0"/>
                <a:ea typeface="宋体" panose="02010600030101010101" pitchFamily="2" charset="-122"/>
              </a:rPr>
              <a:t>③</a:t>
            </a:r>
            <a:r>
              <a:rPr lang="zh-CN" altLang="en-US" sz="3200" b="1">
                <a:latin typeface="Arial" panose="020B0604020202020204" pitchFamily="34" charset="0"/>
                <a:ea typeface="宋体" panose="02010600030101010101" pitchFamily="2" charset="-122"/>
              </a:rPr>
              <a:t>马克思主义</a:t>
            </a:r>
            <a:r>
              <a:rPr lang="zh-CN" altLang="en-US" sz="3200" b="1">
                <a:solidFill>
                  <a:srgbClr val="CC0000"/>
                </a:solidFill>
                <a:latin typeface="Arial" panose="020B0604020202020204" pitchFamily="34" charset="0"/>
                <a:ea typeface="宋体" panose="02010600030101010101" pitchFamily="2" charset="-122"/>
              </a:rPr>
              <a:t>本身的科学性</a:t>
            </a:r>
            <a:r>
              <a:rPr lang="zh-CN" altLang="en-US" sz="3200" b="1">
                <a:latin typeface="Arial" panose="020B0604020202020204" pitchFamily="34" charset="0"/>
                <a:ea typeface="宋体" panose="02010600030101010101" pitchFamily="2" charset="-122"/>
              </a:rPr>
              <a:t>，在指导中国革命的实践中显示出强大生命力。</a:t>
            </a:r>
            <a:endParaRPr lang="zh-CN" altLang="en-US" sz="3200" b="1">
              <a:latin typeface="Arial" panose="020B0604020202020204" pitchFamily="34" charset="0"/>
              <a:ea typeface="宋体" panose="02010600030101010101" pitchFamily="2" charset="-122"/>
            </a:endParaRPr>
          </a:p>
        </p:txBody>
      </p:sp>
      <p:sp>
        <p:nvSpPr>
          <p:cNvPr id="36867" name="矩形 32771"/>
          <p:cNvSpPr/>
          <p:nvPr/>
        </p:nvSpPr>
        <p:spPr>
          <a:xfrm>
            <a:off x="250825" y="0"/>
            <a:ext cx="2286000" cy="1050925"/>
          </a:xfrm>
          <a:prstGeom prst="rect">
            <a:avLst/>
          </a:prstGeom>
        </p:spPr>
        <p:txBody>
          <a:bodyPr wrap="none" fromWordArt="1">
            <a:prstTxWarp prst="textDoubleWave1">
              <a:avLst>
                <a:gd name="adj1" fmla="val 6500"/>
                <a:gd name="adj2" fmla="val 0"/>
              </a:avLst>
            </a:prstTxWarp>
            <a:normAutofit/>
          </a:bodyPr>
          <a:p>
            <a:pPr algn="ctr"/>
            <a:r>
              <a:rPr lang="zh-CN" altLang="en-US" sz="3600" spc="-360">
                <a:ln w="12700" cap="flat" cmpd="sng">
                  <a:solidFill>
                    <a:srgbClr val="000099"/>
                  </a:solidFill>
                  <a:prstDash val="solid"/>
                  <a:round/>
                  <a:headEnd type="none" w="med" len="med"/>
                  <a:tailEnd type="none" w="med" len="med"/>
                </a:ln>
                <a:solidFill>
                  <a:srgbClr val="33CCFF"/>
                </a:solidFill>
                <a:effectLst>
                  <a:outerShdw dist="125724" dir="18900000" algn="ctr" rotWithShape="0">
                    <a:srgbClr val="000099"/>
                  </a:outerShdw>
                </a:effectLst>
                <a:latin typeface="宋体" panose="02010600030101010101" pitchFamily="2" charset="-122"/>
                <a:ea typeface="宋体" panose="02010600030101010101" pitchFamily="2" charset="-122"/>
              </a:rPr>
              <a:t>思考探究02</a:t>
            </a:r>
            <a:endParaRPr lang="zh-CN" altLang="en-US" sz="3600" spc="-360">
              <a:ln w="12700" cap="flat" cmpd="sng">
                <a:solidFill>
                  <a:srgbClr val="000099"/>
                </a:solidFill>
                <a:prstDash val="solid"/>
                <a:round/>
                <a:headEnd type="none" w="med" len="med"/>
                <a:tailEnd type="none" w="med" len="med"/>
              </a:ln>
              <a:solidFill>
                <a:srgbClr val="33CCFF"/>
              </a:solidFill>
              <a:effectLst>
                <a:outerShdw dist="125724" dir="18900000" algn="ctr" rotWithShape="0">
                  <a:srgbClr val="000099"/>
                </a:outerShdw>
              </a:effectLst>
              <a:latin typeface="宋体" panose="02010600030101010101" pitchFamily="2" charset="-122"/>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p:cTn id="7" dur="500" fill="hold"/>
                                        <p:tgtEl>
                                          <p:spTgt spid="32771"/>
                                        </p:tgtEl>
                                        <p:attrNameLst>
                                          <p:attrName>ppt_w</p:attrName>
                                        </p:attrNameLst>
                                      </p:cBhvr>
                                      <p:tavLst>
                                        <p:tav tm="0">
                                          <p:val>
                                            <p:fltVal val="0.000000"/>
                                          </p:val>
                                        </p:tav>
                                        <p:tav tm="100000">
                                          <p:val>
                                            <p:strVal val="#ppt_w"/>
                                          </p:val>
                                        </p:tav>
                                      </p:tavLst>
                                    </p:anim>
                                    <p:anim calcmode="lin" valueType="num">
                                      <p:cBhvr>
                                        <p:cTn id="8" dur="500" fill="hold"/>
                                        <p:tgtEl>
                                          <p:spTgt spid="32771"/>
                                        </p:tgtEl>
                                        <p:attrNameLst>
                                          <p:attrName>ppt_h</p:attrName>
                                        </p:attrNameLst>
                                      </p:cBhvr>
                                      <p:tavLst>
                                        <p:tav tm="0">
                                          <p:val>
                                            <p:fltVal val="0.000000"/>
                                          </p:val>
                                        </p:tav>
                                        <p:tav tm="100000">
                                          <p:val>
                                            <p:strVal val="#ppt_h"/>
                                          </p:val>
                                        </p:tav>
                                      </p:tavLst>
                                    </p:anim>
                                    <p:anim calcmode="lin" valueType="num">
                                      <p:cBhvr>
                                        <p:cTn id="9" dur="500" fill="hold"/>
                                        <p:tgtEl>
                                          <p:spTgt spid="32771"/>
                                        </p:tgtEl>
                                        <p:attrNameLst>
                                          <p:attrName>style.rotation</p:attrName>
                                        </p:attrNameLst>
                                      </p:cBhvr>
                                      <p:tavLst>
                                        <p:tav tm="0">
                                          <p:val>
                                            <p:fltVal val="360.000000"/>
                                          </p:val>
                                        </p:tav>
                                        <p:tav tm="100000">
                                          <p:val>
                                            <p:fltVal val="0.000000"/>
                                          </p:val>
                                        </p:tav>
                                      </p:tavLst>
                                    </p:anim>
                                    <p:animEffect transition="in" filter="fade">
                                      <p:cBhvr>
                                        <p:cTn id="10"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矩形 33793"/>
          <p:cNvSpPr/>
          <p:nvPr/>
        </p:nvSpPr>
        <p:spPr>
          <a:xfrm>
            <a:off x="144463" y="255588"/>
            <a:ext cx="8675687" cy="3749675"/>
          </a:xfrm>
          <a:prstGeom prst="rect">
            <a:avLst/>
          </a:prstGeom>
          <a:noFill/>
          <a:ln w="9525">
            <a:noFill/>
          </a:ln>
        </p:spPr>
        <p:txBody>
          <a:bodyPr anchor="ctr">
            <a:spAutoFit/>
          </a:bodyPr>
          <a:p>
            <a:pPr lvl="0" indent="357505"/>
            <a:r>
              <a:rPr lang="en-US" altLang="zh-CN" sz="3000" b="1" dirty="0">
                <a:latin typeface="Arial" panose="020B0604020202020204" pitchFamily="34" charset="0"/>
                <a:ea typeface="宋体" panose="02010600030101010101" pitchFamily="2" charset="-122"/>
              </a:rPr>
              <a:t>12</a:t>
            </a:r>
            <a:r>
              <a:rPr lang="zh-CN" altLang="en-US" sz="3000" b="1" dirty="0">
                <a:latin typeface="Arial" panose="020B0604020202020204" pitchFamily="34" charset="0"/>
                <a:ea typeface="宋体" panose="02010600030101010101" pitchFamily="2" charset="-122"/>
              </a:rPr>
              <a:t>．针对五四运动前后社会主义的热潮，胡适回应：“文明不是笼统造成的，是一点一滴的造成的。进化不是一个晚上笼统进化的，是一点一滴的进化的。”他表达的意图是</a:t>
            </a:r>
            <a:r>
              <a:rPr lang="en-US" altLang="zh-CN" sz="3000" b="1" dirty="0">
                <a:latin typeface="Arial" panose="020B0604020202020204" pitchFamily="34" charset="0"/>
                <a:ea typeface="宋体" panose="02010600030101010101" pitchFamily="2" charset="-122"/>
              </a:rPr>
              <a:t>(</a:t>
            </a:r>
            <a:r>
              <a:rPr lang="zh-CN" altLang="en-US" sz="3000" b="1" dirty="0">
                <a:latin typeface="Arial" panose="020B0604020202020204" pitchFamily="34" charset="0"/>
                <a:ea typeface="宋体" panose="02010600030101010101" pitchFamily="2" charset="-122"/>
              </a:rPr>
              <a:t>　　</a:t>
            </a:r>
            <a:r>
              <a:rPr lang="en-US" altLang="zh-CN" sz="3000" b="1">
                <a:latin typeface="Arial" panose="020B0604020202020204" pitchFamily="34" charset="0"/>
                <a:ea typeface="宋体" panose="02010600030101010101" pitchFamily="2" charset="-122"/>
              </a:rPr>
              <a:t>)</a:t>
            </a:r>
            <a:endParaRPr lang="en-US" altLang="zh-CN" sz="3000">
              <a:latin typeface="Arial" panose="020B0604020202020204" pitchFamily="34" charset="0"/>
              <a:ea typeface="宋体" panose="02010600030101010101" pitchFamily="2" charset="-122"/>
            </a:endParaRPr>
          </a:p>
          <a:p>
            <a:pPr lvl="0" indent="357505"/>
            <a:r>
              <a:rPr lang="en-US" altLang="zh-CN" sz="3000" b="1" dirty="0">
                <a:latin typeface="Arial" panose="020B0604020202020204" pitchFamily="34" charset="0"/>
                <a:ea typeface="宋体" panose="02010600030101010101" pitchFamily="2" charset="-122"/>
              </a:rPr>
              <a:t>A</a:t>
            </a:r>
            <a:r>
              <a:rPr lang="zh-CN" altLang="en-US" sz="3000" b="1" dirty="0">
                <a:latin typeface="Arial" panose="020B0604020202020204" pitchFamily="34" charset="0"/>
                <a:ea typeface="宋体" panose="02010600030101010101" pitchFamily="2" charset="-122"/>
              </a:rPr>
              <a:t>．坚持社会精神文明建设</a:t>
            </a:r>
            <a:endParaRPr lang="zh-CN" altLang="en-US" sz="3000" dirty="0">
              <a:latin typeface="Arial" panose="020B0604020202020204" pitchFamily="34" charset="0"/>
              <a:ea typeface="宋体" panose="02010600030101010101" pitchFamily="2" charset="-122"/>
            </a:endParaRPr>
          </a:p>
          <a:p>
            <a:pPr lvl="0" indent="357505"/>
            <a:r>
              <a:rPr lang="en-US" altLang="zh-CN" sz="3000" b="1" dirty="0">
                <a:latin typeface="Arial" panose="020B0604020202020204" pitchFamily="34" charset="0"/>
                <a:ea typeface="宋体" panose="02010600030101010101" pitchFamily="2" charset="-122"/>
              </a:rPr>
              <a:t>B</a:t>
            </a:r>
            <a:r>
              <a:rPr lang="zh-CN" altLang="en-US" sz="3000" b="1" dirty="0">
                <a:latin typeface="Arial" panose="020B0604020202020204" pitchFamily="34" charset="0"/>
                <a:ea typeface="宋体" panose="02010600030101010101" pitchFamily="2" charset="-122"/>
              </a:rPr>
              <a:t>．肯定进化是渐进的过程</a:t>
            </a:r>
            <a:endParaRPr lang="zh-CN" altLang="en-US" sz="3000" dirty="0">
              <a:latin typeface="Arial" panose="020B0604020202020204" pitchFamily="34" charset="0"/>
              <a:ea typeface="宋体" panose="02010600030101010101" pitchFamily="2" charset="-122"/>
            </a:endParaRPr>
          </a:p>
          <a:p>
            <a:pPr lvl="0" indent="357505"/>
            <a:r>
              <a:rPr lang="en-US" altLang="zh-CN" sz="3000" b="1" dirty="0">
                <a:latin typeface="Arial" panose="020B0604020202020204" pitchFamily="34" charset="0"/>
                <a:ea typeface="宋体" panose="02010600030101010101" pitchFamily="2" charset="-122"/>
              </a:rPr>
              <a:t>C</a:t>
            </a:r>
            <a:r>
              <a:rPr lang="zh-CN" altLang="en-US" sz="3000" b="1" dirty="0">
                <a:latin typeface="Arial" panose="020B0604020202020204" pitchFamily="34" charset="0"/>
                <a:ea typeface="宋体" panose="02010600030101010101" pitchFamily="2" charset="-122"/>
              </a:rPr>
              <a:t>．反对激烈的社会变革</a:t>
            </a:r>
            <a:endParaRPr lang="zh-CN" altLang="en-US" sz="3000" dirty="0">
              <a:latin typeface="Arial" panose="020B0604020202020204" pitchFamily="34" charset="0"/>
              <a:ea typeface="宋体" panose="02010600030101010101" pitchFamily="2" charset="-122"/>
            </a:endParaRPr>
          </a:p>
          <a:p>
            <a:pPr lvl="0" indent="357505"/>
            <a:r>
              <a:rPr lang="en-US" altLang="zh-CN" sz="3000" b="1" dirty="0">
                <a:latin typeface="Arial" panose="020B0604020202020204" pitchFamily="34" charset="0"/>
                <a:ea typeface="宋体" panose="02010600030101010101" pitchFamily="2" charset="-122"/>
              </a:rPr>
              <a:t>D</a:t>
            </a:r>
            <a:r>
              <a:rPr lang="zh-CN" altLang="en-US" sz="3000" b="1" dirty="0">
                <a:latin typeface="Arial" panose="020B0604020202020204" pitchFamily="34" charset="0"/>
                <a:ea typeface="宋体" panose="02010600030101010101" pitchFamily="2" charset="-122"/>
              </a:rPr>
              <a:t>．否定社会主义的优越性</a:t>
            </a:r>
            <a:endParaRPr lang="zh-CN" altLang="en-US" sz="3000" b="1" dirty="0">
              <a:latin typeface="Arial" panose="020B0604020202020204" pitchFamily="34" charset="0"/>
              <a:ea typeface="宋体" panose="02010600030101010101" pitchFamily="2" charset="-122"/>
            </a:endParaRPr>
          </a:p>
        </p:txBody>
      </p:sp>
      <p:sp>
        <p:nvSpPr>
          <p:cNvPr id="33795" name="矩形 33794"/>
          <p:cNvSpPr/>
          <p:nvPr/>
        </p:nvSpPr>
        <p:spPr>
          <a:xfrm>
            <a:off x="6588125" y="2205038"/>
            <a:ext cx="1728788" cy="969962"/>
          </a:xfrm>
          <a:prstGeom prst="rect">
            <a:avLst/>
          </a:prstGeom>
        </p:spPr>
        <p:txBody>
          <a:bodyPr wrap="none" fromWordArt="1">
            <a:prstTxWarp prst="textTriangle">
              <a:avLst>
                <a:gd name="adj" fmla="val 50000"/>
              </a:avLst>
            </a:prstTxWarp>
            <a:normAutofit/>
            <a:scene3d>
              <a:camera prst="legacyObliqueTopLeft">
                <a:rot lat="0" lon="0" rev="0"/>
              </a:camera>
              <a:lightRig rig="legacyNormal3" dir="r"/>
            </a:scene3d>
            <a:sp3d extrusionH="201600" prstMaterial="legacyMatte">
              <a:extrusionClr>
                <a:srgbClr val="0066CC"/>
              </a:extrusionClr>
            </a:sp3d>
          </a:bodyPr>
          <a:p>
            <a:pPr algn="ctr"/>
            <a:r>
              <a:rPr lang="zh-CN" altLang="en-US" sz="3600">
                <a:gradFill rotWithShape="0">
                  <a:gsLst>
                    <a:gs pos="0">
                      <a:srgbClr val="FFFFCC"/>
                    </a:gs>
                    <a:gs pos="100000">
                      <a:srgbClr val="FF9999"/>
                    </a:gs>
                  </a:gsLst>
                  <a:lin ang="5400000" scaled="1"/>
                  <a:tileRect/>
                </a:gradFill>
                <a:latin typeface="宋体" panose="02010600030101010101" pitchFamily="2" charset="-122"/>
                <a:ea typeface="宋体" panose="02010600030101010101" pitchFamily="2" charset="-122"/>
              </a:rPr>
              <a:t>C</a:t>
            </a:r>
            <a:endParaRPr lang="zh-CN" altLang="en-US" sz="3600">
              <a:gradFill rotWithShape="0">
                <a:gsLst>
                  <a:gs pos="0">
                    <a:srgbClr val="FFFFCC"/>
                  </a:gs>
                  <a:gs pos="100000">
                    <a:srgbClr val="FF9999"/>
                  </a:gs>
                </a:gsLst>
                <a:lin ang="5400000" scaled="1"/>
                <a:tileRect/>
              </a:gradFill>
              <a:latin typeface="宋体" panose="02010600030101010101" pitchFamily="2" charset="-122"/>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additive="base">
                                        <p:cTn id="7" dur="500" fill="hold"/>
                                        <p:tgtEl>
                                          <p:spTgt spid="33795"/>
                                        </p:tgtEl>
                                        <p:attrNameLst>
                                          <p:attrName>ppt_x</p:attrName>
                                        </p:attrNameLst>
                                      </p:cBhvr>
                                      <p:tavLst>
                                        <p:tav tm="0">
                                          <p:val>
                                            <p:strVal val="#ppt_x"/>
                                          </p:val>
                                        </p:tav>
                                        <p:tav tm="100000">
                                          <p:val>
                                            <p:strVal val="#ppt_x"/>
                                          </p:val>
                                        </p:tav>
                                      </p:tavLst>
                                    </p:anim>
                                    <p:anim calcmode="lin" valueType="num">
                                      <p:cBhvr additive="base">
                                        <p:cTn id="8" dur="500" fill="hold"/>
                                        <p:tgtEl>
                                          <p:spTgt spid="337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文本框 34817"/>
          <p:cNvSpPr txBox="1"/>
          <p:nvPr/>
        </p:nvSpPr>
        <p:spPr>
          <a:xfrm>
            <a:off x="0" y="620713"/>
            <a:ext cx="9001125" cy="946150"/>
          </a:xfrm>
          <a:prstGeom prst="rect">
            <a:avLst/>
          </a:prstGeom>
          <a:noFill/>
          <a:ln w="9525">
            <a:noFill/>
          </a:ln>
        </p:spPr>
        <p:txBody>
          <a:bodyPr anchor="t">
            <a:spAutoFit/>
          </a:bodyPr>
          <a:p>
            <a:pPr lvl="0" indent="0"/>
            <a:r>
              <a:rPr lang="en-US" altLang="zh-CN" sz="2800" b="1" dirty="0">
                <a:solidFill>
                  <a:schemeClr val="tx2"/>
                </a:solidFill>
                <a:latin typeface="Arial" panose="020B0604020202020204" pitchFamily="34" charset="0"/>
                <a:ea typeface="宋体" panose="02010600030101010101" pitchFamily="2" charset="-122"/>
              </a:rPr>
              <a:t>1</a:t>
            </a:r>
            <a:r>
              <a:rPr lang="zh-CN" altLang="en-US" sz="2800" b="1" dirty="0">
                <a:solidFill>
                  <a:schemeClr val="tx2"/>
                </a:solidFill>
                <a:latin typeface="Arial" panose="020B0604020202020204" pitchFamily="34" charset="0"/>
                <a:ea typeface="宋体" panose="02010600030101010101" pitchFamily="2" charset="-122"/>
              </a:rPr>
              <a:t>、</a:t>
            </a:r>
            <a:r>
              <a:rPr lang="zh-CN" altLang="en-US" sz="2800" b="1" dirty="0">
                <a:solidFill>
                  <a:srgbClr val="FF0000"/>
                </a:solidFill>
                <a:latin typeface="Arial" panose="020B0604020202020204" pitchFamily="34" charset="0"/>
                <a:ea typeface="宋体" panose="02010600030101010101" pitchFamily="2" charset="-122"/>
              </a:rPr>
              <a:t>民主</a:t>
            </a:r>
            <a:r>
              <a:rPr lang="zh-CN" altLang="en-US" sz="2800" b="1" dirty="0">
                <a:solidFill>
                  <a:schemeClr val="tx2"/>
                </a:solidFill>
                <a:latin typeface="Arial" panose="020B0604020202020204" pitchFamily="34" charset="0"/>
                <a:ea typeface="宋体" panose="02010600030101010101" pitchFamily="2" charset="-122"/>
              </a:rPr>
              <a:t>侧重于公民意识的培养，</a:t>
            </a:r>
            <a:r>
              <a:rPr lang="zh-CN" altLang="en-US" sz="2800" b="1" dirty="0">
                <a:solidFill>
                  <a:srgbClr val="FF0000"/>
                </a:solidFill>
                <a:latin typeface="Arial" panose="020B0604020202020204" pitchFamily="34" charset="0"/>
                <a:ea typeface="宋体" panose="02010600030101010101" pitchFamily="2" charset="-122"/>
              </a:rPr>
              <a:t>科学</a:t>
            </a:r>
            <a:r>
              <a:rPr lang="zh-CN" altLang="en-US" sz="2800" b="1" dirty="0">
                <a:solidFill>
                  <a:schemeClr val="tx2"/>
                </a:solidFill>
                <a:latin typeface="Arial" panose="020B0604020202020204" pitchFamily="34" charset="0"/>
                <a:ea typeface="宋体" panose="02010600030101010101" pitchFamily="2" charset="-122"/>
              </a:rPr>
              <a:t>侧重于民智的开发。</a:t>
            </a:r>
            <a:endParaRPr lang="zh-CN" altLang="en-US" sz="2800" b="1" dirty="0">
              <a:solidFill>
                <a:schemeClr val="tx2"/>
              </a:solidFill>
              <a:latin typeface="Arial" panose="020B0604020202020204" pitchFamily="34" charset="0"/>
              <a:ea typeface="宋体" panose="02010600030101010101" pitchFamily="2" charset="-122"/>
            </a:endParaRPr>
          </a:p>
          <a:p>
            <a:pPr lvl="0" indent="0"/>
            <a:r>
              <a:rPr lang="en-US" altLang="zh-CN" sz="2800" b="1" dirty="0">
                <a:solidFill>
                  <a:schemeClr val="tx2"/>
                </a:solidFill>
                <a:latin typeface="Arial" panose="020B0604020202020204" pitchFamily="34" charset="0"/>
                <a:ea typeface="宋体" panose="02010600030101010101" pitchFamily="2" charset="-122"/>
              </a:rPr>
              <a:t>2</a:t>
            </a:r>
            <a:r>
              <a:rPr lang="zh-CN" altLang="en-US" sz="2800" b="1" dirty="0">
                <a:solidFill>
                  <a:schemeClr val="tx2"/>
                </a:solidFill>
                <a:latin typeface="Arial" panose="020B0604020202020204" pitchFamily="34" charset="0"/>
                <a:ea typeface="宋体" panose="02010600030101010101" pitchFamily="2" charset="-122"/>
              </a:rPr>
              <a:t>、首倡以此作为衡量一切社会现象的价值原则。</a:t>
            </a:r>
            <a:endParaRPr lang="zh-CN" altLang="en-US" sz="2800" b="1" dirty="0">
              <a:solidFill>
                <a:schemeClr val="tx2"/>
              </a:solidFill>
              <a:latin typeface="Arial" panose="020B0604020202020204" pitchFamily="34" charset="0"/>
              <a:ea typeface="宋体" panose="02010600030101010101" pitchFamily="2" charset="-122"/>
            </a:endParaRPr>
          </a:p>
        </p:txBody>
      </p:sp>
      <p:sp>
        <p:nvSpPr>
          <p:cNvPr id="38914" name="文本框 34818"/>
          <p:cNvSpPr txBox="1"/>
          <p:nvPr/>
        </p:nvSpPr>
        <p:spPr>
          <a:xfrm>
            <a:off x="2339975" y="-22225"/>
            <a:ext cx="4184650" cy="625475"/>
          </a:xfrm>
          <a:prstGeom prst="rect">
            <a:avLst/>
          </a:prstGeom>
          <a:noFill/>
          <a:ln w="9525">
            <a:noFill/>
          </a:ln>
        </p:spPr>
        <p:txBody>
          <a:bodyPr wrap="none" anchor="t">
            <a:spAutoFit/>
          </a:bodyPr>
          <a:p>
            <a:pPr lvl="0" indent="0"/>
            <a:r>
              <a:rPr lang="en-US" altLang="zh-CN" sz="3500" dirty="0">
                <a:solidFill>
                  <a:schemeClr val="tx2"/>
                </a:solidFill>
                <a:latin typeface="Arial" panose="020B0604020202020204" pitchFamily="34" charset="0"/>
                <a:ea typeface="黑体" panose="02010609060101010101" pitchFamily="2" charset="-122"/>
              </a:rPr>
              <a:t>“</a:t>
            </a:r>
            <a:r>
              <a:rPr lang="zh-CN" altLang="en-US" sz="3500" dirty="0">
                <a:solidFill>
                  <a:schemeClr val="tx2"/>
                </a:solidFill>
                <a:latin typeface="Arial" panose="020B0604020202020204" pitchFamily="34" charset="0"/>
                <a:ea typeface="黑体" panose="02010609060101010101" pitchFamily="2" charset="-122"/>
              </a:rPr>
              <a:t>民主与科学”口号</a:t>
            </a:r>
            <a:endParaRPr lang="zh-CN" altLang="en-US" sz="3500" dirty="0">
              <a:solidFill>
                <a:schemeClr val="tx2"/>
              </a:solidFill>
              <a:latin typeface="Arial" panose="020B0604020202020204" pitchFamily="34" charset="0"/>
              <a:ea typeface="黑体" panose="02010609060101010101" pitchFamily="2" charset="-122"/>
            </a:endParaRPr>
          </a:p>
        </p:txBody>
      </p:sp>
      <p:sp>
        <p:nvSpPr>
          <p:cNvPr id="38915" name="文本框 34819"/>
          <p:cNvSpPr txBox="1"/>
          <p:nvPr/>
        </p:nvSpPr>
        <p:spPr>
          <a:xfrm>
            <a:off x="1807210" y="1679575"/>
            <a:ext cx="5709920" cy="579120"/>
          </a:xfrm>
          <a:prstGeom prst="rect">
            <a:avLst/>
          </a:prstGeom>
          <a:noFill/>
          <a:ln w="9525">
            <a:noFill/>
          </a:ln>
        </p:spPr>
        <p:txBody>
          <a:bodyPr wrap="square" anchor="t">
            <a:spAutoFit/>
          </a:bodyPr>
          <a:p>
            <a:pPr lvl="0" indent="0"/>
            <a:r>
              <a:rPr lang="zh-CN" altLang="en-US" sz="3200" b="1" dirty="0">
                <a:solidFill>
                  <a:schemeClr val="accent2"/>
                </a:solidFill>
                <a:latin typeface="Times New Roman" panose="02020603050405020304" pitchFamily="18" charset="0"/>
                <a:ea typeface="宋体" panose="02010600030101010101" pitchFamily="2" charset="-122"/>
              </a:rPr>
              <a:t>正确评价 “打倒孔家店”口号</a:t>
            </a:r>
            <a:endParaRPr lang="zh-CN" altLang="en-US" sz="3200" b="1" dirty="0">
              <a:solidFill>
                <a:schemeClr val="accent2"/>
              </a:solidFill>
              <a:latin typeface="Times New Roman" panose="02020603050405020304" pitchFamily="18" charset="0"/>
              <a:ea typeface="宋体" panose="02010600030101010101" pitchFamily="2" charset="-122"/>
            </a:endParaRPr>
          </a:p>
        </p:txBody>
      </p:sp>
      <p:sp>
        <p:nvSpPr>
          <p:cNvPr id="34821" name="文本框 34820"/>
          <p:cNvSpPr txBox="1"/>
          <p:nvPr/>
        </p:nvSpPr>
        <p:spPr>
          <a:xfrm>
            <a:off x="0" y="2258695"/>
            <a:ext cx="9144000" cy="1800225"/>
          </a:xfrm>
          <a:prstGeom prst="rect">
            <a:avLst/>
          </a:prstGeom>
          <a:noFill/>
          <a:ln w="9525">
            <a:noFill/>
          </a:ln>
        </p:spPr>
        <p:txBody>
          <a:bodyPr anchor="t">
            <a:spAutoFit/>
          </a:bodyPr>
          <a:p>
            <a:pPr lvl="0" indent="0"/>
            <a:r>
              <a:rPr lang="en-US" altLang="zh-CN" sz="2800" b="1" dirty="0">
                <a:solidFill>
                  <a:schemeClr val="tx2"/>
                </a:solidFill>
                <a:latin typeface="Arial" panose="020B0604020202020204" pitchFamily="34" charset="0"/>
                <a:ea typeface="隶书" panose="02010509060101010101" pitchFamily="49" charset="-122"/>
              </a:rPr>
              <a:t>1</a:t>
            </a:r>
            <a:r>
              <a:rPr lang="zh-CN" altLang="en-US" sz="2800" b="1" dirty="0">
                <a:solidFill>
                  <a:schemeClr val="tx2"/>
                </a:solidFill>
                <a:latin typeface="Arial" panose="020B0604020202020204" pitchFamily="34" charset="0"/>
                <a:ea typeface="隶书" panose="02010509060101010101" pitchFamily="49" charset="-122"/>
              </a:rPr>
              <a:t>、“打倒孔家店”是一种</a:t>
            </a:r>
            <a:r>
              <a:rPr lang="zh-CN" altLang="en-US" sz="2800" b="1" dirty="0">
                <a:solidFill>
                  <a:srgbClr val="FF0000"/>
                </a:solidFill>
                <a:latin typeface="Arial" panose="020B0604020202020204" pitchFamily="34" charset="0"/>
                <a:ea typeface="隶书" panose="02010509060101010101" pitchFamily="49" charset="-122"/>
              </a:rPr>
              <a:t>历史的进步</a:t>
            </a:r>
            <a:r>
              <a:rPr lang="zh-CN" altLang="en-US" sz="2800" b="1" dirty="0">
                <a:solidFill>
                  <a:schemeClr val="tx2"/>
                </a:solidFill>
                <a:latin typeface="Arial" panose="020B0604020202020204" pitchFamily="34" charset="0"/>
                <a:ea typeface="隶书" panose="02010509060101010101" pitchFamily="49" charset="-122"/>
              </a:rPr>
              <a:t>。其实质是</a:t>
            </a:r>
            <a:r>
              <a:rPr lang="zh-CN" altLang="en-US" sz="2800" b="1" dirty="0">
                <a:latin typeface="Times New Roman" panose="02020603050405020304" pitchFamily="18" charset="0"/>
                <a:ea typeface="宋体" panose="02010600030101010101" pitchFamily="2" charset="-122"/>
              </a:rPr>
              <a:t>对统治中国几千年前的意识形态、思想体系、文化传统的全面清算</a:t>
            </a:r>
            <a:r>
              <a:rPr lang="zh-CN" altLang="en-US" sz="2800" b="1" dirty="0">
                <a:solidFill>
                  <a:schemeClr val="tx2"/>
                </a:solidFill>
                <a:latin typeface="Times New Roman" panose="02020603050405020304" pitchFamily="18" charset="0"/>
                <a:ea typeface="宋体" panose="02010600030101010101" pitchFamily="2" charset="-122"/>
              </a:rPr>
              <a:t>。</a:t>
            </a:r>
            <a:endParaRPr lang="zh-CN" altLang="en-US" sz="2800" b="1" dirty="0">
              <a:solidFill>
                <a:schemeClr val="tx2"/>
              </a:solidFill>
              <a:latin typeface="Times New Roman" panose="02020603050405020304" pitchFamily="18" charset="0"/>
              <a:ea typeface="宋体" panose="02010600030101010101" pitchFamily="2" charset="-122"/>
            </a:endParaRPr>
          </a:p>
          <a:p>
            <a:pPr lvl="0" indent="0"/>
            <a:r>
              <a:rPr lang="en-US" altLang="zh-CN" sz="2800" b="1" dirty="0">
                <a:solidFill>
                  <a:schemeClr val="tx2"/>
                </a:solidFill>
                <a:latin typeface="Arial" panose="020B0604020202020204" pitchFamily="34" charset="0"/>
                <a:ea typeface="隶书" panose="02010509060101010101" pitchFamily="49" charset="-122"/>
              </a:rPr>
              <a:t>2</a:t>
            </a:r>
            <a:r>
              <a:rPr lang="zh-CN" altLang="en-US" sz="2800" b="1" dirty="0">
                <a:solidFill>
                  <a:schemeClr val="tx2"/>
                </a:solidFill>
                <a:latin typeface="Arial" panose="020B0604020202020204" pitchFamily="34" charset="0"/>
                <a:ea typeface="隶书" panose="02010509060101010101" pitchFamily="49" charset="-122"/>
              </a:rPr>
              <a:t>、“打倒孔家店”不是反对孔子个人。</a:t>
            </a:r>
            <a:endParaRPr lang="zh-CN" altLang="en-US" sz="2800" b="1" dirty="0">
              <a:solidFill>
                <a:schemeClr val="tx2"/>
              </a:solidFill>
              <a:latin typeface="Arial" panose="020B0604020202020204" pitchFamily="34" charset="0"/>
              <a:ea typeface="隶书" panose="02010509060101010101" pitchFamily="49" charset="-122"/>
            </a:endParaRPr>
          </a:p>
          <a:p>
            <a:pPr lvl="0" indent="0"/>
            <a:r>
              <a:rPr lang="en-US" altLang="zh-CN" sz="2800" b="1" dirty="0">
                <a:solidFill>
                  <a:schemeClr val="tx2"/>
                </a:solidFill>
                <a:latin typeface="Arial" panose="020B0604020202020204" pitchFamily="34" charset="0"/>
                <a:ea typeface="隶书" panose="02010509060101010101" pitchFamily="49" charset="-122"/>
              </a:rPr>
              <a:t>3</a:t>
            </a:r>
            <a:r>
              <a:rPr lang="zh-CN" altLang="en-US" sz="2800" b="1" dirty="0">
                <a:solidFill>
                  <a:schemeClr val="tx2"/>
                </a:solidFill>
                <a:latin typeface="Arial" panose="020B0604020202020204" pitchFamily="34" charset="0"/>
                <a:ea typeface="隶书" panose="02010509060101010101" pitchFamily="49" charset="-122"/>
              </a:rPr>
              <a:t>、实践中出现了完全否定传统文化的现象</a:t>
            </a:r>
            <a:r>
              <a:rPr lang="en-US" altLang="zh-CN" sz="2800" b="1" dirty="0">
                <a:solidFill>
                  <a:schemeClr val="tx2"/>
                </a:solidFill>
                <a:latin typeface="Arial" panose="020B0604020202020204" pitchFamily="34" charset="0"/>
                <a:ea typeface="隶书" panose="02010509060101010101" pitchFamily="49" charset="-122"/>
              </a:rPr>
              <a:t>,</a:t>
            </a:r>
            <a:r>
              <a:rPr lang="zh-CN" altLang="en-US" sz="2800" b="1" dirty="0">
                <a:solidFill>
                  <a:schemeClr val="tx2"/>
                </a:solidFill>
                <a:latin typeface="Arial" panose="020B0604020202020204" pitchFamily="34" charset="0"/>
                <a:ea typeface="隶书" panose="02010509060101010101" pitchFamily="49" charset="-122"/>
              </a:rPr>
              <a:t>是</a:t>
            </a:r>
            <a:r>
              <a:rPr lang="zh-CN" altLang="en-US" sz="2800" b="1" dirty="0">
                <a:solidFill>
                  <a:srgbClr val="FF0000"/>
                </a:solidFill>
                <a:latin typeface="Arial" panose="020B0604020202020204" pitchFamily="34" charset="0"/>
                <a:ea typeface="隶书" panose="02010509060101010101" pitchFamily="49" charset="-122"/>
              </a:rPr>
              <a:t>不可取的</a:t>
            </a:r>
            <a:r>
              <a:rPr lang="zh-CN" altLang="en-US" sz="2800" b="1" dirty="0">
                <a:solidFill>
                  <a:schemeClr val="tx2"/>
                </a:solidFill>
                <a:latin typeface="Arial" panose="020B0604020202020204" pitchFamily="34" charset="0"/>
                <a:ea typeface="隶书" panose="02010509060101010101" pitchFamily="49" charset="-122"/>
              </a:rPr>
              <a:t>。</a:t>
            </a:r>
            <a:endParaRPr lang="zh-CN" altLang="en-US" sz="2800" b="1" dirty="0">
              <a:solidFill>
                <a:schemeClr val="tx2"/>
              </a:solidFill>
              <a:latin typeface="Arial" panose="020B0604020202020204" pitchFamily="34" charset="0"/>
              <a:ea typeface="隶书" panose="02010509060101010101" pitchFamily="49" charset="-122"/>
            </a:endParaRPr>
          </a:p>
        </p:txBody>
      </p:sp>
      <p:sp>
        <p:nvSpPr>
          <p:cNvPr id="38917" name="文本框 34821"/>
          <p:cNvSpPr txBox="1"/>
          <p:nvPr/>
        </p:nvSpPr>
        <p:spPr>
          <a:xfrm>
            <a:off x="3563938" y="4365625"/>
            <a:ext cx="2195512" cy="641350"/>
          </a:xfrm>
          <a:prstGeom prst="rect">
            <a:avLst/>
          </a:prstGeom>
          <a:noFill/>
          <a:ln w="9525">
            <a:noFill/>
          </a:ln>
        </p:spPr>
        <p:txBody>
          <a:bodyPr anchor="t">
            <a:spAutoFit/>
          </a:bodyPr>
          <a:p>
            <a:pPr lvl="0" indent="0"/>
            <a:r>
              <a:rPr lang="zh-CN" altLang="en-US" sz="3600" b="1" dirty="0">
                <a:solidFill>
                  <a:schemeClr val="tx2"/>
                </a:solidFill>
                <a:latin typeface="Times New Roman" panose="02020603050405020304" pitchFamily="18" charset="0"/>
                <a:ea typeface="黑体" panose="02010609060101010101" pitchFamily="2" charset="-122"/>
              </a:rPr>
              <a:t>文学革命</a:t>
            </a:r>
            <a:endParaRPr lang="zh-CN" altLang="en-US" sz="3600" b="1" dirty="0">
              <a:solidFill>
                <a:schemeClr val="tx2"/>
              </a:solidFill>
              <a:latin typeface="Times New Roman" panose="02020603050405020304" pitchFamily="18" charset="0"/>
              <a:ea typeface="黑体" panose="02010609060101010101" pitchFamily="2" charset="-122"/>
            </a:endParaRPr>
          </a:p>
        </p:txBody>
      </p:sp>
      <p:sp>
        <p:nvSpPr>
          <p:cNvPr id="34823" name="文本框 34822"/>
          <p:cNvSpPr txBox="1"/>
          <p:nvPr/>
        </p:nvSpPr>
        <p:spPr>
          <a:xfrm>
            <a:off x="0" y="5057775"/>
            <a:ext cx="9144000" cy="1800225"/>
          </a:xfrm>
          <a:prstGeom prst="rect">
            <a:avLst/>
          </a:prstGeom>
          <a:noFill/>
          <a:ln w="9525">
            <a:noFill/>
          </a:ln>
        </p:spPr>
        <p:txBody>
          <a:bodyPr anchor="t">
            <a:spAutoFit/>
          </a:bodyPr>
          <a:p>
            <a:pPr lvl="0" indent="0"/>
            <a:r>
              <a:rPr lang="en-US" altLang="zh-CN" sz="2800" b="1" dirty="0">
                <a:solidFill>
                  <a:schemeClr val="tx2"/>
                </a:solidFill>
                <a:latin typeface="隶书" panose="02010509060101010101" pitchFamily="49" charset="-122"/>
                <a:ea typeface="隶书" panose="02010509060101010101" pitchFamily="49" charset="-122"/>
              </a:rPr>
              <a:t>1</a:t>
            </a:r>
            <a:r>
              <a:rPr lang="zh-CN" altLang="en-US" sz="2800" b="1" dirty="0">
                <a:solidFill>
                  <a:schemeClr val="tx2"/>
                </a:solidFill>
                <a:latin typeface="隶书" panose="02010509060101010101" pitchFamily="49" charset="-122"/>
                <a:ea typeface="隶书" panose="02010509060101010101" pitchFamily="49" charset="-122"/>
              </a:rPr>
              <a:t>、文学革命，既有文学内容的革命，又有文学形式的革命。提倡白话文是文学形式的革命。</a:t>
            </a:r>
            <a:endParaRPr lang="zh-CN" altLang="en-US" sz="2800" b="1" dirty="0">
              <a:solidFill>
                <a:schemeClr val="tx2"/>
              </a:solidFill>
              <a:latin typeface="隶书" panose="02010509060101010101" pitchFamily="49" charset="-122"/>
              <a:ea typeface="隶书" panose="02010509060101010101" pitchFamily="49" charset="-122"/>
            </a:endParaRPr>
          </a:p>
          <a:p>
            <a:pPr lvl="0" indent="0"/>
            <a:r>
              <a:rPr lang="en-US" altLang="zh-CN" sz="2800" b="1" dirty="0">
                <a:solidFill>
                  <a:schemeClr val="tx2"/>
                </a:solidFill>
                <a:latin typeface="隶书" panose="02010509060101010101" pitchFamily="49" charset="-122"/>
                <a:ea typeface="隶书" panose="02010509060101010101" pitchFamily="49" charset="-122"/>
              </a:rPr>
              <a:t>2</a:t>
            </a:r>
            <a:r>
              <a:rPr lang="zh-CN" altLang="en-US" sz="2800" b="1" dirty="0">
                <a:solidFill>
                  <a:schemeClr val="tx2"/>
                </a:solidFill>
                <a:latin typeface="隶书" panose="02010509060101010101" pitchFamily="49" charset="-122"/>
                <a:ea typeface="隶书" panose="02010509060101010101" pitchFamily="49" charset="-122"/>
              </a:rPr>
              <a:t>、推动了文化平民化，有利于新文化、新思想的传播。</a:t>
            </a:r>
            <a:endParaRPr lang="zh-CN" altLang="en-US" sz="2800" b="1" dirty="0">
              <a:solidFill>
                <a:schemeClr val="tx2"/>
              </a:solidFill>
              <a:latin typeface="隶书" panose="02010509060101010101" pitchFamily="49" charset="-122"/>
              <a:ea typeface="隶书" panose="02010509060101010101" pitchFamily="49" charset="-122"/>
            </a:endParaRPr>
          </a:p>
          <a:p>
            <a:pPr lvl="0" indent="0"/>
            <a:r>
              <a:rPr lang="en-US" altLang="zh-CN" sz="2800" b="1" dirty="0">
                <a:solidFill>
                  <a:schemeClr val="tx2"/>
                </a:solidFill>
                <a:latin typeface="隶书" panose="02010509060101010101" pitchFamily="49" charset="-122"/>
                <a:ea typeface="隶书" panose="02010509060101010101" pitchFamily="49" charset="-122"/>
              </a:rPr>
              <a:t>3</a:t>
            </a:r>
            <a:r>
              <a:rPr lang="zh-CN" altLang="en-US" sz="2800" b="1" dirty="0">
                <a:solidFill>
                  <a:schemeClr val="tx2"/>
                </a:solidFill>
                <a:latin typeface="隶书" panose="02010509060101010101" pitchFamily="49" charset="-122"/>
                <a:ea typeface="隶书" panose="02010509060101010101" pitchFamily="49" charset="-122"/>
              </a:rPr>
              <a:t>、全面否定文言文和旧文学也是不恰当的。</a:t>
            </a:r>
            <a:endParaRPr lang="zh-CN" altLang="en-US" sz="2800" b="1" dirty="0">
              <a:solidFill>
                <a:schemeClr val="tx2"/>
              </a:solidFill>
              <a:latin typeface="隶书" panose="02010509060101010101" pitchFamily="49" charset="-122"/>
              <a:ea typeface="隶书" panose="02010509060101010101" pitchFamily="49" charset="-122"/>
            </a:endParaRPr>
          </a:p>
        </p:txBody>
      </p:sp>
      <p:sp>
        <p:nvSpPr>
          <p:cNvPr id="2" name="矩形标注 1"/>
          <p:cNvSpPr/>
          <p:nvPr/>
        </p:nvSpPr>
        <p:spPr>
          <a:xfrm>
            <a:off x="2001520" y="66675"/>
            <a:ext cx="6704330" cy="1533525"/>
          </a:xfrm>
          <a:prstGeom prst="wedgeRect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a:solidFill>
                  <a:schemeClr val="tx1"/>
                </a:solidFill>
              </a:rPr>
              <a:t>原因：</a:t>
            </a:r>
            <a:r>
              <a:rPr lang="en-US" altLang="zh-CN" sz="2400">
                <a:solidFill>
                  <a:schemeClr val="tx1"/>
                </a:solidFill>
              </a:rPr>
              <a:t>1</a:t>
            </a:r>
            <a:r>
              <a:rPr lang="zh-CN" altLang="en-US" sz="2400">
                <a:solidFill>
                  <a:schemeClr val="tx1"/>
                </a:solidFill>
              </a:rPr>
              <a:t>、孔子及其代表的儒家学说是维护封建专制的精神支柱，是实现民主共和的巨大障碍</a:t>
            </a:r>
            <a:endParaRPr lang="zh-CN" altLang="en-US" sz="2400">
              <a:solidFill>
                <a:schemeClr val="tx1"/>
              </a:solidFill>
            </a:endParaRPr>
          </a:p>
          <a:p>
            <a:pPr algn="l"/>
            <a:r>
              <a:rPr lang="en-US" altLang="zh-CN" sz="2400">
                <a:solidFill>
                  <a:schemeClr val="tx1"/>
                </a:solidFill>
              </a:rPr>
              <a:t>2</a:t>
            </a:r>
            <a:r>
              <a:rPr lang="zh-CN" altLang="en-US" sz="2400">
                <a:solidFill>
                  <a:schemeClr val="tx1"/>
                </a:solidFill>
              </a:rPr>
              <a:t>、</a:t>
            </a:r>
            <a:r>
              <a:rPr lang="en-US" altLang="zh-CN" sz="2400">
                <a:solidFill>
                  <a:schemeClr val="tx1"/>
                </a:solidFill>
              </a:rPr>
              <a:t>“</a:t>
            </a:r>
            <a:r>
              <a:rPr lang="zh-CN" altLang="en-US" sz="2400">
                <a:solidFill>
                  <a:schemeClr val="tx1"/>
                </a:solidFill>
              </a:rPr>
              <a:t>尊孔</a:t>
            </a:r>
            <a:r>
              <a:rPr lang="en-US" altLang="zh-CN" sz="2400">
                <a:solidFill>
                  <a:schemeClr val="tx1"/>
                </a:solidFill>
              </a:rPr>
              <a:t>”</a:t>
            </a:r>
            <a:r>
              <a:rPr lang="zh-CN" altLang="en-US" sz="2400">
                <a:solidFill>
                  <a:schemeClr val="tx1"/>
                </a:solidFill>
              </a:rPr>
              <a:t>是复辟逆流的思想基础，要反复辟就要反孔</a:t>
            </a:r>
            <a:endParaRPr lang="zh-CN" altLang="en-US" sz="2400">
              <a:solidFill>
                <a:schemeClr val="tx1"/>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linds(horizontal)">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915"/>
                                        </p:tgtEl>
                                        <p:attrNameLst>
                                          <p:attrName>style.visibility</p:attrName>
                                        </p:attrNameLst>
                                      </p:cBhvr>
                                      <p:to>
                                        <p:strVal val="visible"/>
                                      </p:to>
                                    </p:set>
                                    <p:animEffect transition="in" filter="blinds(horizontal)">
                                      <p:cBhvr>
                                        <p:cTn id="12" dur="500"/>
                                        <p:tgtEl>
                                          <p:spTgt spid="389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821"/>
                                        </p:tgtEl>
                                        <p:attrNameLst>
                                          <p:attrName>style.visibility</p:attrName>
                                        </p:attrNameLst>
                                      </p:cBhvr>
                                      <p:to>
                                        <p:strVal val="visible"/>
                                      </p:to>
                                    </p:set>
                                    <p:animEffect transition="in" filter="blinds(horizontal)">
                                      <p:cBhvr>
                                        <p:cTn id="17" dur="500"/>
                                        <p:tgtEl>
                                          <p:spTgt spid="348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8917"/>
                                        </p:tgtEl>
                                        <p:attrNameLst>
                                          <p:attrName>style.visibility</p:attrName>
                                        </p:attrNameLst>
                                      </p:cBhvr>
                                      <p:to>
                                        <p:strVal val="visible"/>
                                      </p:to>
                                    </p:set>
                                    <p:animEffect transition="in" filter="blinds(horizontal)">
                                      <p:cBhvr>
                                        <p:cTn id="27" dur="500"/>
                                        <p:tgtEl>
                                          <p:spTgt spid="389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4823"/>
                                        </p:tgtEl>
                                        <p:attrNameLst>
                                          <p:attrName>style.visibility</p:attrName>
                                        </p:attrNameLst>
                                      </p:cBhvr>
                                      <p:to>
                                        <p:strVal val="visible"/>
                                      </p:to>
                                    </p:set>
                                    <p:animEffect transition="in" filter="blinds(horizontal)">
                                      <p:cBhvr>
                                        <p:cTn id="32" dur="5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21" grpId="0"/>
      <p:bldP spid="34823" grpId="0"/>
      <p:bldP spid="2" grpId="0" bldLvl="0" animBg="1"/>
      <p:bldP spid="38915" grpId="0"/>
      <p:bldP spid="389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矩形 35841"/>
          <p:cNvSpPr/>
          <p:nvPr/>
        </p:nvSpPr>
        <p:spPr>
          <a:xfrm>
            <a:off x="200025" y="1069975"/>
            <a:ext cx="8548688" cy="774700"/>
          </a:xfrm>
          <a:prstGeom prst="rect">
            <a:avLst/>
          </a:prstGeom>
          <a:noFill/>
          <a:ln w="9525">
            <a:noFill/>
          </a:ln>
        </p:spPr>
        <p:txBody>
          <a:bodyPr wrap="none" anchor="t">
            <a:spAutoFit/>
          </a:bodyPr>
          <a:p>
            <a:pPr lvl="0" indent="0" eaLnBrk="0" hangingPunct="0">
              <a:lnSpc>
                <a:spcPct val="140000"/>
              </a:lnSpc>
              <a:buFont typeface="Arial" panose="020B0604020202020204" pitchFamily="34" charset="0"/>
              <a:buNone/>
            </a:pPr>
            <a:r>
              <a:rPr lang="en-US" altLang="zh-CN" sz="3200" b="1">
                <a:latin typeface="黑体" panose="02010609060101010101" pitchFamily="2" charset="-122"/>
                <a:ea typeface="黑体" panose="02010609060101010101" pitchFamily="2" charset="-122"/>
                <a:sym typeface="Times New Roman" panose="02020603050405020304" pitchFamily="18" charset="0"/>
              </a:rPr>
              <a:t>1</a:t>
            </a:r>
            <a:r>
              <a:rPr lang="zh-CN" altLang="en-US" sz="3200" b="1" dirty="0">
                <a:latin typeface="黑体" panose="02010609060101010101" pitchFamily="2" charset="-122"/>
                <a:ea typeface="黑体" panose="02010609060101010101" pitchFamily="2" charset="-122"/>
                <a:sym typeface="宋体" panose="02010600030101010101" pitchFamily="2" charset="-122"/>
              </a:rPr>
              <a:t>．</a:t>
            </a:r>
            <a:r>
              <a:rPr lang="zh-CN" altLang="en-US" sz="3200" b="1" dirty="0">
                <a:latin typeface="黑体" panose="02010609060101010101" pitchFamily="2" charset="-122"/>
                <a:ea typeface="黑体" panose="02010609060101010101" pitchFamily="2" charset="-122"/>
                <a:sym typeface="Times New Roman" panose="02020603050405020304" pitchFamily="18" charset="0"/>
              </a:rPr>
              <a:t>马克思主义在中国传播的主要条件（背景）</a:t>
            </a:r>
            <a:endParaRPr lang="zh-CN" altLang="en-US" sz="3200" b="1" dirty="0">
              <a:latin typeface="黑体" panose="02010609060101010101" pitchFamily="2" charset="-122"/>
              <a:ea typeface="黑体" panose="02010609060101010101" pitchFamily="2" charset="-122"/>
              <a:sym typeface="Times New Roman" panose="02020603050405020304" pitchFamily="18" charset="0"/>
            </a:endParaRPr>
          </a:p>
        </p:txBody>
      </p:sp>
      <p:sp>
        <p:nvSpPr>
          <p:cNvPr id="39938" name="矩形 35842"/>
          <p:cNvSpPr/>
          <p:nvPr/>
        </p:nvSpPr>
        <p:spPr>
          <a:xfrm>
            <a:off x="323850" y="306388"/>
            <a:ext cx="8388350" cy="903287"/>
          </a:xfrm>
          <a:prstGeom prst="rect">
            <a:avLst/>
          </a:prstGeom>
          <a:noFill/>
          <a:ln w="9525">
            <a:noFill/>
          </a:ln>
        </p:spPr>
        <p:txBody>
          <a:bodyPr wrap="none" anchor="t">
            <a:spAutoFit/>
          </a:bodyPr>
          <a:p>
            <a:pPr lvl="0" indent="0" eaLnBrk="0" hangingPunct="0">
              <a:lnSpc>
                <a:spcPct val="140000"/>
              </a:lnSpc>
              <a:buFont typeface="Arial" panose="020B0604020202020204" pitchFamily="34" charset="0"/>
              <a:buNone/>
            </a:pPr>
            <a:r>
              <a:rPr lang="zh-CN" altLang="en-US" sz="3800" b="1" dirty="0">
                <a:solidFill>
                  <a:srgbClr val="FF0000"/>
                </a:solidFill>
                <a:latin typeface="Arial" panose="020B0604020202020204" pitchFamily="34" charset="0"/>
                <a:ea typeface="微软雅黑" panose="020B0503020204020204" pitchFamily="34" charset="-122"/>
                <a:sym typeface="Times New Roman" panose="02020603050405020304" pitchFamily="18" charset="0"/>
              </a:rPr>
              <a:t>二</a:t>
            </a:r>
            <a:r>
              <a:rPr lang="zh-CN" altLang="en-US" sz="3800" b="1" dirty="0">
                <a:solidFill>
                  <a:srgbClr val="FF0000"/>
                </a:solidFill>
                <a:latin typeface="Arial" panose="020B0604020202020204" pitchFamily="34" charset="0"/>
                <a:ea typeface="微软雅黑" panose="020B0503020204020204" pitchFamily="34" charset="-122"/>
                <a:sym typeface="宋体" panose="02010600030101010101" pitchFamily="2" charset="-122"/>
              </a:rPr>
              <a:t>、</a:t>
            </a:r>
            <a:r>
              <a:rPr lang="zh-CN" altLang="en-US" sz="3800" b="1" dirty="0">
                <a:solidFill>
                  <a:srgbClr val="FF0000"/>
                </a:solidFill>
                <a:latin typeface="Arial" panose="020B0604020202020204" pitchFamily="34" charset="0"/>
                <a:ea typeface="微软雅黑" panose="020B0503020204020204" pitchFamily="34" charset="-122"/>
                <a:sym typeface="Times New Roman" panose="02020603050405020304" pitchFamily="18" charset="0"/>
              </a:rPr>
              <a:t>马克思主义在中国传播的主要条件</a:t>
            </a:r>
            <a:endParaRPr lang="zh-CN" altLang="en-US" sz="3800" b="1" dirty="0">
              <a:solidFill>
                <a:srgbClr val="FF0000"/>
              </a:solidFill>
              <a:latin typeface="Arial" panose="020B0604020202020204" pitchFamily="34" charset="0"/>
              <a:ea typeface="微软雅黑" panose="020B0503020204020204" pitchFamily="34" charset="-122"/>
              <a:sym typeface="Times New Roman" panose="02020603050405020304" pitchFamily="18" charset="0"/>
            </a:endParaRPr>
          </a:p>
        </p:txBody>
      </p:sp>
      <p:sp>
        <p:nvSpPr>
          <p:cNvPr id="39939" name="矩形 35843"/>
          <p:cNvSpPr/>
          <p:nvPr/>
        </p:nvSpPr>
        <p:spPr>
          <a:xfrm>
            <a:off x="199708" y="2460625"/>
            <a:ext cx="8145780" cy="1066800"/>
          </a:xfrm>
          <a:prstGeom prst="rect">
            <a:avLst/>
          </a:prstGeom>
          <a:noFill/>
          <a:ln w="9525">
            <a:noFill/>
          </a:ln>
        </p:spPr>
        <p:txBody>
          <a:bodyPr wrap="square" anchor="t">
            <a:spAutoFit/>
          </a:bodyPr>
          <a:p>
            <a:pPr lvl="0" indent="0"/>
            <a:endParaRPr lang="en-US" altLang="zh-CN" sz="3200" b="1" dirty="0">
              <a:latin typeface="黑体" panose="02010609060101010101" pitchFamily="2" charset="-122"/>
              <a:ea typeface="黑体" panose="02010609060101010101" pitchFamily="2" charset="-122"/>
            </a:endParaRPr>
          </a:p>
          <a:p>
            <a:pPr lvl="0" indent="0"/>
            <a:r>
              <a:rPr lang="en-US" altLang="zh-CN" sz="3200" b="1" dirty="0">
                <a:latin typeface="黑体" panose="02010609060101010101" pitchFamily="2" charset="-122"/>
                <a:ea typeface="黑体" panose="02010609060101010101" pitchFamily="2" charset="-122"/>
              </a:rPr>
              <a:t>2</a:t>
            </a:r>
            <a:r>
              <a:rPr lang="zh-CN" altLang="en-US" sz="3200" b="1" dirty="0">
                <a:latin typeface="黑体" panose="02010609060101010101" pitchFamily="2" charset="-122"/>
                <a:ea typeface="黑体" panose="02010609060101010101" pitchFamily="2" charset="-122"/>
              </a:rPr>
              <a:t>．马克思主义者传播马克思主义的主要途径</a:t>
            </a:r>
            <a:endParaRPr lang="zh-CN" altLang="en-US" sz="3200" b="1" dirty="0">
              <a:latin typeface="黑体" panose="02010609060101010101" pitchFamily="2" charset="-122"/>
              <a:ea typeface="黑体" panose="02010609060101010101" pitchFamily="2" charset="-122"/>
            </a:endParaRPr>
          </a:p>
        </p:txBody>
      </p:sp>
      <p:sp>
        <p:nvSpPr>
          <p:cNvPr id="39940" name="矩形 35844"/>
          <p:cNvSpPr/>
          <p:nvPr/>
        </p:nvSpPr>
        <p:spPr>
          <a:xfrm>
            <a:off x="400050" y="4423410"/>
            <a:ext cx="4876800" cy="579438"/>
          </a:xfrm>
          <a:prstGeom prst="rect">
            <a:avLst/>
          </a:prstGeom>
          <a:noFill/>
          <a:ln w="9525">
            <a:noFill/>
          </a:ln>
        </p:spPr>
        <p:txBody>
          <a:bodyPr wrap="none" anchor="t">
            <a:spAutoFit/>
          </a:bodyPr>
          <a:p>
            <a:pPr lvl="0" indent="0"/>
            <a:r>
              <a:rPr lang="en-US" altLang="zh-CN" sz="3200" b="1" dirty="0">
                <a:latin typeface="黑体" panose="02010609060101010101" pitchFamily="2" charset="-122"/>
                <a:ea typeface="黑体" panose="02010609060101010101" pitchFamily="2" charset="-122"/>
              </a:rPr>
              <a:t>3</a:t>
            </a:r>
            <a:r>
              <a:rPr lang="zh-CN" altLang="en-US" sz="3200" b="1" dirty="0">
                <a:latin typeface="黑体" panose="02010609060101010101" pitchFamily="2" charset="-122"/>
                <a:ea typeface="黑体" panose="02010609060101010101" pitchFamily="2" charset="-122"/>
              </a:rPr>
              <a:t>．马克思主义传播的意义</a:t>
            </a:r>
            <a:endParaRPr lang="zh-CN" altLang="en-US" sz="3200" b="1">
              <a:latin typeface="黑体" panose="02010609060101010101" pitchFamily="2" charset="-122"/>
              <a:ea typeface="黑体" panose="02010609060101010101" pitchFamily="2" charset="-122"/>
            </a:endParaRPr>
          </a:p>
        </p:txBody>
      </p:sp>
      <p:sp>
        <p:nvSpPr>
          <p:cNvPr id="2" name="文本框 1"/>
          <p:cNvSpPr txBox="1"/>
          <p:nvPr/>
        </p:nvSpPr>
        <p:spPr>
          <a:xfrm>
            <a:off x="291465" y="1845310"/>
            <a:ext cx="8319135" cy="822960"/>
          </a:xfrm>
          <a:prstGeom prst="rect">
            <a:avLst/>
          </a:prstGeom>
          <a:noFill/>
        </p:spPr>
        <p:txBody>
          <a:bodyPr wrap="square" rtlCol="0">
            <a:spAutoFit/>
          </a:bodyPr>
          <a:p>
            <a:r>
              <a:rPr lang="en-US" altLang="zh-CN" sz="2400"/>
              <a:t>1</a:t>
            </a:r>
            <a:r>
              <a:rPr lang="zh-CN" altLang="en-US" sz="2400"/>
              <a:t>、国际：十月革命的影响；国际工人运动的影响；</a:t>
            </a:r>
            <a:endParaRPr lang="zh-CN" altLang="en-US" sz="2400"/>
          </a:p>
          <a:p>
            <a:r>
              <a:rPr lang="en-US" altLang="zh-CN" sz="2400"/>
              <a:t>2</a:t>
            </a:r>
            <a:r>
              <a:rPr lang="zh-CN" altLang="en-US" sz="2400"/>
              <a:t>、国内：资本主义的发展，工人队伍的壮大。</a:t>
            </a:r>
            <a:endParaRPr lang="zh-CN" altLang="en-US" sz="2400"/>
          </a:p>
        </p:txBody>
      </p:sp>
      <p:sp>
        <p:nvSpPr>
          <p:cNvPr id="3" name="文本框 2"/>
          <p:cNvSpPr txBox="1"/>
          <p:nvPr/>
        </p:nvSpPr>
        <p:spPr>
          <a:xfrm>
            <a:off x="400050" y="3600450"/>
            <a:ext cx="7524750" cy="822960"/>
          </a:xfrm>
          <a:prstGeom prst="rect">
            <a:avLst/>
          </a:prstGeom>
          <a:noFill/>
        </p:spPr>
        <p:txBody>
          <a:bodyPr wrap="square" rtlCol="0">
            <a:spAutoFit/>
          </a:bodyPr>
          <a:p>
            <a:r>
              <a:rPr lang="en-US" altLang="zh-CN" sz="2400"/>
              <a:t>1</a:t>
            </a:r>
            <a:r>
              <a:rPr lang="zh-CN" altLang="en-US" sz="2400"/>
              <a:t>、撰写文章；</a:t>
            </a:r>
            <a:r>
              <a:rPr lang="en-US" altLang="zh-CN" sz="2400"/>
              <a:t>2</a:t>
            </a:r>
            <a:r>
              <a:rPr lang="zh-CN" altLang="en-US" sz="2400"/>
              <a:t>、创办刊物；</a:t>
            </a:r>
            <a:r>
              <a:rPr lang="en-US" altLang="zh-CN" sz="2400"/>
              <a:t>3</a:t>
            </a:r>
            <a:r>
              <a:rPr lang="zh-CN" altLang="en-US" sz="2400"/>
              <a:t>、创办社团；</a:t>
            </a:r>
            <a:r>
              <a:rPr lang="en-US" altLang="zh-CN" sz="2400"/>
              <a:t>4</a:t>
            </a:r>
            <a:r>
              <a:rPr lang="zh-CN" altLang="en-US" sz="2400"/>
              <a:t>、翻译著作；</a:t>
            </a:r>
            <a:r>
              <a:rPr lang="en-US" altLang="zh-CN" sz="2400"/>
              <a:t>5</a:t>
            </a:r>
            <a:r>
              <a:rPr lang="zh-CN" altLang="en-US" sz="2400"/>
              <a:t>、论战；</a:t>
            </a:r>
            <a:r>
              <a:rPr lang="en-US" altLang="zh-CN" sz="2400"/>
              <a:t>6</a:t>
            </a:r>
            <a:r>
              <a:rPr lang="zh-CN" altLang="en-US" sz="2400"/>
              <a:t>、中共早期组织宣传。</a:t>
            </a:r>
            <a:endParaRPr lang="zh-CN" altLang="en-US" sz="2400"/>
          </a:p>
        </p:txBody>
      </p:sp>
      <p:sp>
        <p:nvSpPr>
          <p:cNvPr id="4" name="流程图: 可选过程 3"/>
          <p:cNvSpPr/>
          <p:nvPr/>
        </p:nvSpPr>
        <p:spPr>
          <a:xfrm>
            <a:off x="400050" y="4917440"/>
            <a:ext cx="8534400" cy="1828800"/>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2000">
                <a:solidFill>
                  <a:schemeClr val="tx1"/>
                </a:solidFill>
              </a:rPr>
              <a:t>1</a:t>
            </a:r>
            <a:r>
              <a:rPr lang="zh-CN" altLang="en-US" sz="2000">
                <a:solidFill>
                  <a:schemeClr val="tx1"/>
                </a:solidFill>
              </a:rPr>
              <a:t>、马克思主义的传播和新文化运动的发展相互促进，促进了西向解放和爱国运动的开展</a:t>
            </a:r>
            <a:endParaRPr lang="zh-CN" altLang="en-US" sz="2000">
              <a:solidFill>
                <a:schemeClr val="tx1"/>
              </a:solidFill>
            </a:endParaRPr>
          </a:p>
          <a:p>
            <a:pPr algn="l"/>
            <a:r>
              <a:rPr lang="en-US" altLang="zh-CN" sz="2000">
                <a:solidFill>
                  <a:schemeClr val="tx1"/>
                </a:solidFill>
              </a:rPr>
              <a:t>2</a:t>
            </a:r>
            <a:r>
              <a:rPr lang="zh-CN" altLang="en-US" sz="2000">
                <a:solidFill>
                  <a:schemeClr val="tx1"/>
                </a:solidFill>
              </a:rPr>
              <a:t>、促使了工人阶级登上历史舞台，促进了马克思主义的中国化（毛泽东思想）</a:t>
            </a:r>
            <a:endParaRPr lang="zh-CN" altLang="en-US" sz="2000">
              <a:solidFill>
                <a:schemeClr val="tx1"/>
              </a:solidFill>
            </a:endParaRPr>
          </a:p>
          <a:p>
            <a:pPr algn="l"/>
            <a:r>
              <a:rPr lang="en-US" altLang="zh-CN" sz="2000">
                <a:solidFill>
                  <a:schemeClr val="tx1"/>
                </a:solidFill>
              </a:rPr>
              <a:t>3/</a:t>
            </a:r>
            <a:r>
              <a:rPr lang="zh-CN" altLang="en-US" sz="2000">
                <a:solidFill>
                  <a:schemeClr val="tx1"/>
                </a:solidFill>
              </a:rPr>
              <a:t>为中共共产党的诞生准备了思想和组织基础</a:t>
            </a:r>
            <a:endParaRPr lang="zh-CN" altLang="en-US" sz="2000">
              <a:solidFill>
                <a:schemeClr val="tx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9939"/>
                                        </p:tgtEl>
                                        <p:attrNameLst>
                                          <p:attrName>style.visibility</p:attrName>
                                        </p:attrNameLst>
                                      </p:cBhvr>
                                      <p:to>
                                        <p:strVal val="visible"/>
                                      </p:to>
                                    </p:set>
                                    <p:animEffect transition="in" filter="blinds(horizontal)">
                                      <p:cBhvr>
                                        <p:cTn id="15" dur="500"/>
                                        <p:tgtEl>
                                          <p:spTgt spid="3993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linds(horizont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9940"/>
                                        </p:tgtEl>
                                        <p:attrNameLst>
                                          <p:attrName>style.visibility</p:attrName>
                                        </p:attrNameLst>
                                      </p:cBhvr>
                                      <p:to>
                                        <p:strVal val="visible"/>
                                      </p:to>
                                    </p:set>
                                    <p:animEffect transition="in" filter="blinds(horizontal)">
                                      <p:cBhvr>
                                        <p:cTn id="25" dur="500"/>
                                        <p:tgtEl>
                                          <p:spTgt spid="3994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linds(horizontal)">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40" grpId="0"/>
      <p:bldP spid="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矩形 21509"/>
          <p:cNvSpPr/>
          <p:nvPr/>
        </p:nvSpPr>
        <p:spPr>
          <a:xfrm>
            <a:off x="0" y="115888"/>
            <a:ext cx="9144000" cy="2682875"/>
          </a:xfrm>
          <a:prstGeom prst="rect">
            <a:avLst/>
          </a:prstGeom>
          <a:noFill/>
          <a:ln w="9525">
            <a:noFill/>
          </a:ln>
        </p:spPr>
        <p:txBody>
          <a:bodyPr anchor="ctr">
            <a:spAutoFit/>
          </a:bodyPr>
          <a:p>
            <a:pPr lvl="0" indent="266700"/>
            <a:r>
              <a:rPr lang="zh-CN" altLang="en-US" sz="3500" b="1" dirty="0">
                <a:latin typeface="Arial" panose="020B0604020202020204" pitchFamily="34" charset="0"/>
                <a:ea typeface="宋体" panose="02010600030101010101" pitchFamily="2" charset="-122"/>
              </a:rPr>
              <a:t>材料三　自</a:t>
            </a:r>
            <a:r>
              <a:rPr lang="en-US" altLang="zh-CN" sz="3500" b="1" dirty="0">
                <a:latin typeface="Arial" panose="020B0604020202020204" pitchFamily="34" charset="0"/>
                <a:ea typeface="宋体" panose="02010600030101010101" pitchFamily="2" charset="-122"/>
              </a:rPr>
              <a:t>1840</a:t>
            </a:r>
            <a:r>
              <a:rPr lang="zh-CN" altLang="en-US" sz="3500" b="1" dirty="0">
                <a:latin typeface="Arial" panose="020B0604020202020204" pitchFamily="34" charset="0"/>
                <a:ea typeface="宋体" panose="02010600030101010101" pitchFamily="2" charset="-122"/>
              </a:rPr>
              <a:t>年以来，各时代思想特征虽十分不同，流派分立，各具理说，个别概念之琐屑，复不可胜计。而最基本之原始动力则是完全一致的。</a:t>
            </a:r>
            <a:endParaRPr lang="zh-CN" altLang="en-US" sz="3500" b="1" dirty="0">
              <a:latin typeface="Arial" panose="020B0604020202020204" pitchFamily="34" charset="0"/>
              <a:ea typeface="宋体" panose="02010600030101010101" pitchFamily="2" charset="-122"/>
            </a:endParaRPr>
          </a:p>
          <a:p>
            <a:pPr lvl="0" indent="266700"/>
            <a:r>
              <a:rPr lang="en-US" altLang="zh-CN" sz="3000" b="1" dirty="0">
                <a:latin typeface="Arial" panose="020B0604020202020204" pitchFamily="34" charset="0"/>
                <a:ea typeface="宋体" panose="02010600030101010101" pitchFamily="2" charset="-122"/>
              </a:rPr>
              <a:t>——</a:t>
            </a:r>
            <a:r>
              <a:rPr lang="zh-CN" altLang="en-US" sz="3000" b="1" dirty="0">
                <a:latin typeface="Arial" panose="020B0604020202020204" pitchFamily="34" charset="0"/>
                <a:ea typeface="宋体" panose="02010600030101010101" pitchFamily="2" charset="-122"/>
              </a:rPr>
              <a:t>以上材料摘编自王尔敏</a:t>
            </a:r>
            <a:r>
              <a:rPr lang="en-US" altLang="zh-CN" sz="3000" b="1" dirty="0">
                <a:latin typeface="Arial" panose="020B0604020202020204" pitchFamily="34" charset="0"/>
                <a:ea typeface="宋体" panose="02010600030101010101" pitchFamily="2" charset="-122"/>
              </a:rPr>
              <a:t>《</a:t>
            </a:r>
            <a:r>
              <a:rPr lang="zh-CN" altLang="en-US" sz="3000" b="1" dirty="0">
                <a:latin typeface="Arial" panose="020B0604020202020204" pitchFamily="34" charset="0"/>
                <a:ea typeface="宋体" panose="02010600030101010101" pitchFamily="2" charset="-122"/>
              </a:rPr>
              <a:t>中国近代思想史论</a:t>
            </a:r>
            <a:r>
              <a:rPr lang="en-US" altLang="zh-CN" sz="3000" b="1">
                <a:latin typeface="Arial" panose="020B0604020202020204" pitchFamily="34" charset="0"/>
                <a:ea typeface="宋体" panose="02010600030101010101" pitchFamily="2" charset="-122"/>
              </a:rPr>
              <a:t>》</a:t>
            </a:r>
            <a:endParaRPr lang="en-US" altLang="zh-CN" sz="3000" b="1">
              <a:latin typeface="Arial" panose="020B0604020202020204" pitchFamily="34" charset="0"/>
              <a:ea typeface="宋体" panose="02010600030101010101" pitchFamily="2" charset="-122"/>
            </a:endParaRPr>
          </a:p>
        </p:txBody>
      </p:sp>
      <p:sp>
        <p:nvSpPr>
          <p:cNvPr id="29698" name="矩形 21510"/>
          <p:cNvSpPr/>
          <p:nvPr/>
        </p:nvSpPr>
        <p:spPr>
          <a:xfrm>
            <a:off x="0" y="2781300"/>
            <a:ext cx="9185275" cy="1554163"/>
          </a:xfrm>
          <a:prstGeom prst="rect">
            <a:avLst/>
          </a:prstGeom>
          <a:noFill/>
          <a:ln w="9525">
            <a:noFill/>
          </a:ln>
        </p:spPr>
        <p:txBody>
          <a:bodyPr anchor="ctr">
            <a:spAutoFit/>
          </a:bodyPr>
          <a:p>
            <a:pPr lvl="0" indent="0"/>
            <a:r>
              <a:rPr lang="en-US" altLang="zh-CN" sz="3200" b="1" dirty="0">
                <a:latin typeface="Arial" panose="020B0604020202020204" pitchFamily="34" charset="0"/>
                <a:ea typeface="宋体" panose="02010600030101010101" pitchFamily="2" charset="-122"/>
              </a:rPr>
              <a:t>(3)</a:t>
            </a:r>
            <a:r>
              <a:rPr lang="zh-CN" altLang="en-US" sz="3200" b="1" dirty="0">
                <a:latin typeface="Arial" panose="020B0604020202020204" pitchFamily="34" charset="0"/>
                <a:ea typeface="宋体" panose="02010600030101010101" pitchFamily="2" charset="-122"/>
              </a:rPr>
              <a:t>材料三中中国近代思潮不断涌现的原始动力是什么？在这一动力驱使之下近代中国有识之士的探索是如何逐步深入的？</a:t>
            </a:r>
            <a:r>
              <a:rPr lang="en-US" altLang="zh-CN" sz="3200" b="1" dirty="0">
                <a:latin typeface="Arial" panose="020B0604020202020204" pitchFamily="34" charset="0"/>
                <a:ea typeface="宋体" panose="02010600030101010101" pitchFamily="2" charset="-122"/>
              </a:rPr>
              <a:t>(8</a:t>
            </a:r>
            <a:r>
              <a:rPr lang="zh-CN" altLang="en-US" sz="3200" b="1" dirty="0">
                <a:latin typeface="Arial" panose="020B0604020202020204" pitchFamily="34" charset="0"/>
                <a:ea typeface="宋体" panose="02010600030101010101" pitchFamily="2" charset="-122"/>
              </a:rPr>
              <a:t>分）</a:t>
            </a:r>
            <a:endParaRPr lang="zh-CN" altLang="en-US" sz="3200" b="1" dirty="0">
              <a:latin typeface="Arial" panose="020B0604020202020204" pitchFamily="34" charset="0"/>
              <a:ea typeface="宋体" panose="02010600030101010101" pitchFamily="2" charset="-122"/>
            </a:endParaRPr>
          </a:p>
        </p:txBody>
      </p:sp>
      <p:sp>
        <p:nvSpPr>
          <p:cNvPr id="21512" name="矩形 21511"/>
          <p:cNvSpPr/>
          <p:nvPr/>
        </p:nvSpPr>
        <p:spPr>
          <a:xfrm>
            <a:off x="539750" y="4346575"/>
            <a:ext cx="7262813" cy="549275"/>
          </a:xfrm>
          <a:prstGeom prst="rect">
            <a:avLst/>
          </a:prstGeom>
          <a:noFill/>
          <a:ln w="9525">
            <a:noFill/>
          </a:ln>
        </p:spPr>
        <p:txBody>
          <a:bodyPr wrap="none" anchor="ctr">
            <a:spAutoFit/>
          </a:bodyPr>
          <a:p>
            <a:pPr lvl="0" indent="0"/>
            <a:r>
              <a:rPr lang="zh-CN" altLang="en-US" sz="3000" b="1" dirty="0">
                <a:solidFill>
                  <a:schemeClr val="accent2"/>
                </a:solidFill>
                <a:latin typeface="黑体" panose="02010609060101010101" pitchFamily="2" charset="-122"/>
                <a:ea typeface="黑体" panose="02010609060101010101" pitchFamily="2" charset="-122"/>
              </a:rPr>
              <a:t>动力：救亡图存，实现国家独立和富强。 </a:t>
            </a:r>
            <a:endParaRPr lang="zh-CN" altLang="en-US" sz="3000" b="1" dirty="0">
              <a:solidFill>
                <a:schemeClr val="accent2"/>
              </a:solidFill>
              <a:latin typeface="黑体" panose="02010609060101010101" pitchFamily="2" charset="-122"/>
              <a:ea typeface="黑体" panose="02010609060101010101" pitchFamily="2" charset="-122"/>
            </a:endParaRPr>
          </a:p>
        </p:txBody>
      </p:sp>
      <p:sp>
        <p:nvSpPr>
          <p:cNvPr id="21513" name="矩形 21512"/>
          <p:cNvSpPr/>
          <p:nvPr/>
        </p:nvSpPr>
        <p:spPr>
          <a:xfrm>
            <a:off x="288925" y="5013325"/>
            <a:ext cx="8675688" cy="1463675"/>
          </a:xfrm>
          <a:prstGeom prst="rect">
            <a:avLst/>
          </a:prstGeom>
          <a:noFill/>
          <a:ln w="9525">
            <a:noFill/>
          </a:ln>
        </p:spPr>
        <p:txBody>
          <a:bodyPr anchor="ctr">
            <a:spAutoFit/>
          </a:bodyPr>
          <a:p>
            <a:pPr lvl="0" indent="0"/>
            <a:r>
              <a:rPr lang="zh-CN" altLang="en-US" sz="3000" b="1" dirty="0">
                <a:solidFill>
                  <a:schemeClr val="accent2"/>
                </a:solidFill>
                <a:latin typeface="Arial" panose="020B0604020202020204" pitchFamily="34" charset="0"/>
                <a:ea typeface="黑体" panose="02010609060101010101" pitchFamily="2" charset="-122"/>
              </a:rPr>
              <a:t>深入：林则徐、魏源和洋务派重点学习西方先进技术；维新派、革命派重点学习西方先进制度；新文化运动重点学习西方的先进思想和价值观念。</a:t>
            </a:r>
            <a:endParaRPr lang="zh-CN" altLang="en-US" sz="3000" b="1" dirty="0">
              <a:solidFill>
                <a:schemeClr val="accent2"/>
              </a:solidFill>
              <a:latin typeface="Arial" panose="020B0604020202020204" pitchFamily="34" charset="0"/>
              <a:ea typeface="黑体" panose="0201060906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 calcmode="lin" valueType="num">
                                      <p:cBhvr additive="base">
                                        <p:cTn id="7" dur="500" fill="hold"/>
                                        <p:tgtEl>
                                          <p:spTgt spid="21512"/>
                                        </p:tgtEl>
                                        <p:attrNameLst>
                                          <p:attrName>ppt_x</p:attrName>
                                        </p:attrNameLst>
                                      </p:cBhvr>
                                      <p:tavLst>
                                        <p:tav tm="0">
                                          <p:val>
                                            <p:strVal val="#ppt_x"/>
                                          </p:val>
                                        </p:tav>
                                        <p:tav tm="100000">
                                          <p:val>
                                            <p:strVal val="#ppt_x"/>
                                          </p:val>
                                        </p:tav>
                                      </p:tavLst>
                                    </p:anim>
                                    <p:anim calcmode="lin" valueType="num">
                                      <p:cBhvr additive="base">
                                        <p:cTn id="8" dur="500" fill="hold"/>
                                        <p:tgtEl>
                                          <p:spTgt spid="215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13"/>
                                        </p:tgtEl>
                                        <p:attrNameLst>
                                          <p:attrName>style.visibility</p:attrName>
                                        </p:attrNameLst>
                                      </p:cBhvr>
                                      <p:to>
                                        <p:strVal val="visible"/>
                                      </p:to>
                                    </p:set>
                                    <p:anim calcmode="lin" valueType="num">
                                      <p:cBhvr additive="base">
                                        <p:cTn id="13" dur="500" fill="hold"/>
                                        <p:tgtEl>
                                          <p:spTgt spid="21513"/>
                                        </p:tgtEl>
                                        <p:attrNameLst>
                                          <p:attrName>ppt_x</p:attrName>
                                        </p:attrNameLst>
                                      </p:cBhvr>
                                      <p:tavLst>
                                        <p:tav tm="0">
                                          <p:val>
                                            <p:strVal val="#ppt_x"/>
                                          </p:val>
                                        </p:tav>
                                        <p:tav tm="100000">
                                          <p:val>
                                            <p:strVal val="#ppt_x"/>
                                          </p:val>
                                        </p:tav>
                                      </p:tavLst>
                                    </p:anim>
                                    <p:anim calcmode="lin" valueType="num">
                                      <p:cBhvr additive="base">
                                        <p:cTn id="14" dur="500" fill="hold"/>
                                        <p:tgtEl>
                                          <p:spTgt spid="215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p:bldP spid="215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矩形 36865"/>
          <p:cNvSpPr/>
          <p:nvPr/>
        </p:nvSpPr>
        <p:spPr>
          <a:xfrm>
            <a:off x="1252538" y="188913"/>
            <a:ext cx="5983287" cy="536575"/>
          </a:xfrm>
          <a:prstGeom prst="rect">
            <a:avLst/>
          </a:prstGeom>
          <a:noFill/>
          <a:ln w="9525">
            <a:noFill/>
          </a:ln>
        </p:spPr>
        <p:txBody>
          <a:bodyPr wrap="none" anchor="t">
            <a:spAutoFit/>
          </a:bodyPr>
          <a:p>
            <a:pPr lvl="0" indent="0">
              <a:lnSpc>
                <a:spcPts val="3500"/>
              </a:lnSpc>
            </a:pPr>
            <a:r>
              <a:rPr lang="zh-CN" altLang="zh-CN" sz="3500" b="1" dirty="0">
                <a:latin typeface="Arial" panose="020B0604020202020204" pitchFamily="34" charset="0"/>
                <a:ea typeface="宋体" panose="02010600030101010101" pitchFamily="2" charset="-122"/>
              </a:rPr>
              <a:t>近代前期中国的四大社会思潮</a:t>
            </a:r>
            <a:endParaRPr lang="zh-CN" altLang="zh-CN" sz="3500" b="1" dirty="0">
              <a:latin typeface="Arial" panose="020B0604020202020204" pitchFamily="34" charset="0"/>
              <a:ea typeface="宋体" panose="02010600030101010101" pitchFamily="2" charset="-122"/>
            </a:endParaRPr>
          </a:p>
        </p:txBody>
      </p:sp>
      <p:sp>
        <p:nvSpPr>
          <p:cNvPr id="36867" name="矩形 36866"/>
          <p:cNvSpPr/>
          <p:nvPr/>
        </p:nvSpPr>
        <p:spPr>
          <a:xfrm>
            <a:off x="179388" y="692150"/>
            <a:ext cx="8785225" cy="1679575"/>
          </a:xfrm>
          <a:prstGeom prst="rect">
            <a:avLst/>
          </a:prstGeom>
          <a:noFill/>
          <a:ln w="9525">
            <a:noFill/>
          </a:ln>
        </p:spPr>
        <p:txBody>
          <a:bodyPr anchor="t">
            <a:spAutoFit/>
          </a:bodyPr>
          <a:p>
            <a:pPr lvl="0" indent="0"/>
            <a:r>
              <a:rPr lang="zh-CN" altLang="zh-CN" sz="2600" b="1" dirty="0">
                <a:latin typeface="Arial" panose="020B0604020202020204" pitchFamily="34" charset="0"/>
                <a:ea typeface="宋体" panose="02010600030101010101" pitchFamily="2" charset="-122"/>
              </a:rPr>
              <a:t>1．维新变法思想：甲午中日战争后，救亡图存成为时代最强音，资产阶级维新派登上历史舞台，大力宣传</a:t>
            </a:r>
            <a:r>
              <a:rPr lang="zh-CN" altLang="en-US" sz="2600" b="1" dirty="0">
                <a:latin typeface="Arial" panose="020B0604020202020204" pitchFamily="34" charset="0"/>
                <a:ea typeface="宋体" panose="02010600030101010101" pitchFamily="2" charset="-122"/>
              </a:rPr>
              <a:t>维新变法</a:t>
            </a:r>
            <a:r>
              <a:rPr lang="zh-CN" altLang="zh-CN" sz="2600" b="1" dirty="0">
                <a:latin typeface="Arial" panose="020B0604020202020204" pitchFamily="34" charset="0"/>
                <a:ea typeface="宋体" panose="02010600030101010101" pitchFamily="2" charset="-122"/>
              </a:rPr>
              <a:t>思想，主张君主立宪制，掀起近代中国第一次思想解放的潮流，中国政治近代化由此开端。</a:t>
            </a:r>
            <a:endParaRPr lang="zh-CN" altLang="en-US" sz="2600" b="1" dirty="0">
              <a:latin typeface="Arial" panose="020B0604020202020204" pitchFamily="34" charset="0"/>
              <a:ea typeface="宋体" panose="02010600030101010101" pitchFamily="2" charset="-122"/>
            </a:endParaRPr>
          </a:p>
        </p:txBody>
      </p:sp>
      <p:sp>
        <p:nvSpPr>
          <p:cNvPr id="36868" name="矩形 36867"/>
          <p:cNvSpPr/>
          <p:nvPr/>
        </p:nvSpPr>
        <p:spPr>
          <a:xfrm>
            <a:off x="107950" y="2420938"/>
            <a:ext cx="8713788" cy="1282700"/>
          </a:xfrm>
          <a:prstGeom prst="rect">
            <a:avLst/>
          </a:prstGeom>
          <a:noFill/>
          <a:ln w="9525">
            <a:noFill/>
          </a:ln>
        </p:spPr>
        <p:txBody>
          <a:bodyPr anchor="t">
            <a:spAutoFit/>
          </a:bodyPr>
          <a:p>
            <a:pPr lvl="0" indent="0"/>
            <a:r>
              <a:rPr lang="zh-CN" altLang="zh-CN" sz="2600" b="1" dirty="0">
                <a:latin typeface="Arial" panose="020B0604020202020204" pitchFamily="34" charset="0"/>
                <a:ea typeface="宋体" panose="02010600030101010101" pitchFamily="2" charset="-122"/>
              </a:rPr>
              <a:t>2．民主共和思想：孙中山提出</a:t>
            </a:r>
            <a:r>
              <a:rPr lang="zh-CN" altLang="en-US" sz="2600" b="1" dirty="0">
                <a:latin typeface="Arial" panose="020B0604020202020204" pitchFamily="34" charset="0"/>
                <a:ea typeface="宋体" panose="02010600030101010101" pitchFamily="2" charset="-122"/>
              </a:rPr>
              <a:t>三民主义</a:t>
            </a:r>
            <a:r>
              <a:rPr lang="zh-CN" altLang="zh-CN" sz="2600" b="1" dirty="0">
                <a:latin typeface="Arial" panose="020B0604020202020204" pitchFamily="34" charset="0"/>
                <a:ea typeface="宋体" panose="02010600030101010101" pitchFamily="2" charset="-122"/>
              </a:rPr>
              <a:t>，主张推翻清朝统治，建立一个美式资产阶级共和国；辛亥革命使</a:t>
            </a:r>
            <a:r>
              <a:rPr lang="zh-CN" altLang="en-US" sz="2600" b="1" dirty="0">
                <a:latin typeface="Arial" panose="020B0604020202020204" pitchFamily="34" charset="0"/>
                <a:ea typeface="宋体" panose="02010600030101010101" pitchFamily="2" charset="-122"/>
              </a:rPr>
              <a:t>民主共和</a:t>
            </a:r>
            <a:r>
              <a:rPr lang="zh-CN" altLang="zh-CN" sz="2600" b="1" dirty="0">
                <a:latin typeface="Arial" panose="020B0604020202020204" pitchFamily="34" charset="0"/>
                <a:ea typeface="宋体" panose="02010600030101010101" pitchFamily="2" charset="-122"/>
              </a:rPr>
              <a:t>的观念深入人心。</a:t>
            </a:r>
            <a:endParaRPr lang="zh-CN" altLang="en-US" sz="2600" b="1" dirty="0">
              <a:latin typeface="Arial" panose="020B0604020202020204" pitchFamily="34" charset="0"/>
              <a:ea typeface="宋体" panose="02010600030101010101" pitchFamily="2" charset="-122"/>
            </a:endParaRPr>
          </a:p>
        </p:txBody>
      </p:sp>
      <p:sp>
        <p:nvSpPr>
          <p:cNvPr id="36869" name="矩形 36868"/>
          <p:cNvSpPr/>
          <p:nvPr/>
        </p:nvSpPr>
        <p:spPr>
          <a:xfrm>
            <a:off x="107950" y="3789363"/>
            <a:ext cx="8569325" cy="1282700"/>
          </a:xfrm>
          <a:prstGeom prst="rect">
            <a:avLst/>
          </a:prstGeom>
          <a:noFill/>
          <a:ln w="9525">
            <a:noFill/>
          </a:ln>
        </p:spPr>
        <p:txBody>
          <a:bodyPr anchor="t">
            <a:spAutoFit/>
          </a:bodyPr>
          <a:p>
            <a:pPr lvl="0" indent="0"/>
            <a:r>
              <a:rPr lang="zh-CN" altLang="zh-CN" sz="2600" b="1" dirty="0">
                <a:latin typeface="Arial" panose="020B0604020202020204" pitchFamily="34" charset="0"/>
                <a:ea typeface="宋体" panose="02010600030101010101" pitchFamily="2" charset="-122"/>
              </a:rPr>
              <a:t>3．民主与科学思想：新文化运动前期，民族资产阶级知识分子高举</a:t>
            </a:r>
            <a:r>
              <a:rPr lang="zh-CN" altLang="en-US" sz="2600" b="1" dirty="0">
                <a:latin typeface="Arial" panose="020B0604020202020204" pitchFamily="34" charset="0"/>
                <a:ea typeface="宋体" panose="02010600030101010101" pitchFamily="2" charset="-122"/>
              </a:rPr>
              <a:t>民主科学</a:t>
            </a:r>
            <a:r>
              <a:rPr lang="zh-CN" altLang="zh-CN" sz="2600" b="1" dirty="0">
                <a:latin typeface="Arial" panose="020B0604020202020204" pitchFamily="34" charset="0"/>
                <a:ea typeface="宋体" panose="02010600030101010101" pitchFamily="2" charset="-122"/>
              </a:rPr>
              <a:t>的大旗，动摇了儒家思想的统治地位，使人们的思想得到空前的解放。</a:t>
            </a:r>
            <a:endParaRPr lang="zh-CN" altLang="en-US" sz="2600" b="1" dirty="0">
              <a:latin typeface="Arial" panose="020B0604020202020204" pitchFamily="34" charset="0"/>
              <a:ea typeface="宋体" panose="02010600030101010101" pitchFamily="2" charset="-122"/>
            </a:endParaRPr>
          </a:p>
        </p:txBody>
      </p:sp>
      <p:sp>
        <p:nvSpPr>
          <p:cNvPr id="36870" name="矩形 36869"/>
          <p:cNvSpPr/>
          <p:nvPr/>
        </p:nvSpPr>
        <p:spPr>
          <a:xfrm>
            <a:off x="250825" y="5229225"/>
            <a:ext cx="8713788" cy="1679575"/>
          </a:xfrm>
          <a:prstGeom prst="rect">
            <a:avLst/>
          </a:prstGeom>
          <a:noFill/>
          <a:ln w="9525">
            <a:noFill/>
          </a:ln>
        </p:spPr>
        <p:txBody>
          <a:bodyPr anchor="t">
            <a:spAutoFit/>
          </a:bodyPr>
          <a:p>
            <a:pPr lvl="0" indent="0"/>
            <a:r>
              <a:rPr lang="zh-CN" altLang="zh-CN" sz="2600" b="1" dirty="0">
                <a:latin typeface="Arial" panose="020B0604020202020204" pitchFamily="34" charset="0"/>
                <a:ea typeface="宋体" panose="02010600030101010101" pitchFamily="2" charset="-122"/>
              </a:rPr>
              <a:t>4．社会主义思想：新文化运动后期，激进民主主义者开始宣传马克思主义和社会主义；五四运动后，马克思主义的传播成为新文化运动的主流，为</a:t>
            </a:r>
            <a:r>
              <a:rPr lang="zh-CN" altLang="en-US" sz="2600" b="1" u="sng" dirty="0">
                <a:latin typeface="Arial" panose="020B0604020202020204" pitchFamily="34" charset="0"/>
                <a:ea typeface="宋体" panose="02010600030101010101" pitchFamily="2" charset="-122"/>
              </a:rPr>
              <a:t>中国共产党</a:t>
            </a:r>
            <a:r>
              <a:rPr lang="zh-CN" altLang="zh-CN" sz="2600" b="1" dirty="0">
                <a:latin typeface="Arial" panose="020B0604020202020204" pitchFamily="34" charset="0"/>
                <a:ea typeface="宋体" panose="02010600030101010101" pitchFamily="2" charset="-122"/>
              </a:rPr>
              <a:t>的成立奠定了思想基础</a:t>
            </a:r>
            <a:endParaRPr lang="zh-CN" altLang="en-US" sz="2600" b="1" dirty="0">
              <a:latin typeface="Arial" panose="020B0604020202020204" pitchFamily="34" charset="0"/>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additive="base">
                                        <p:cTn id="7" dur="500" fill="hold"/>
                                        <p:tgtEl>
                                          <p:spTgt spid="36867"/>
                                        </p:tgtEl>
                                        <p:attrNameLst>
                                          <p:attrName>ppt_x</p:attrName>
                                        </p:attrNameLst>
                                      </p:cBhvr>
                                      <p:tavLst>
                                        <p:tav tm="0">
                                          <p:val>
                                            <p:strVal val="#ppt_x"/>
                                          </p:val>
                                        </p:tav>
                                        <p:tav tm="100000">
                                          <p:val>
                                            <p:strVal val="#ppt_x"/>
                                          </p:val>
                                        </p:tav>
                                      </p:tavLst>
                                    </p:anim>
                                    <p:anim calcmode="lin" valueType="num">
                                      <p:cBhvr additive="base">
                                        <p:cTn id="8" dur="500" fill="hold"/>
                                        <p:tgtEl>
                                          <p:spTgt spid="368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8"/>
                                        </p:tgtEl>
                                        <p:attrNameLst>
                                          <p:attrName>style.visibility</p:attrName>
                                        </p:attrNameLst>
                                      </p:cBhvr>
                                      <p:to>
                                        <p:strVal val="visible"/>
                                      </p:to>
                                    </p:set>
                                    <p:anim calcmode="lin" valueType="num">
                                      <p:cBhvr additive="base">
                                        <p:cTn id="13" dur="500" fill="hold"/>
                                        <p:tgtEl>
                                          <p:spTgt spid="36868"/>
                                        </p:tgtEl>
                                        <p:attrNameLst>
                                          <p:attrName>ppt_x</p:attrName>
                                        </p:attrNameLst>
                                      </p:cBhvr>
                                      <p:tavLst>
                                        <p:tav tm="0">
                                          <p:val>
                                            <p:strVal val="#ppt_x"/>
                                          </p:val>
                                        </p:tav>
                                        <p:tav tm="100000">
                                          <p:val>
                                            <p:strVal val="#ppt_x"/>
                                          </p:val>
                                        </p:tav>
                                      </p:tavLst>
                                    </p:anim>
                                    <p:anim calcmode="lin" valueType="num">
                                      <p:cBhvr additive="base">
                                        <p:cTn id="14" dur="500" fill="hold"/>
                                        <p:tgtEl>
                                          <p:spTgt spid="3686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869"/>
                                        </p:tgtEl>
                                        <p:attrNameLst>
                                          <p:attrName>style.visibility</p:attrName>
                                        </p:attrNameLst>
                                      </p:cBhvr>
                                      <p:to>
                                        <p:strVal val="visible"/>
                                      </p:to>
                                    </p:set>
                                    <p:anim calcmode="lin" valueType="num">
                                      <p:cBhvr additive="base">
                                        <p:cTn id="19" dur="500" fill="hold"/>
                                        <p:tgtEl>
                                          <p:spTgt spid="36869"/>
                                        </p:tgtEl>
                                        <p:attrNameLst>
                                          <p:attrName>ppt_x</p:attrName>
                                        </p:attrNameLst>
                                      </p:cBhvr>
                                      <p:tavLst>
                                        <p:tav tm="0">
                                          <p:val>
                                            <p:strVal val="#ppt_x"/>
                                          </p:val>
                                        </p:tav>
                                        <p:tav tm="100000">
                                          <p:val>
                                            <p:strVal val="#ppt_x"/>
                                          </p:val>
                                        </p:tav>
                                      </p:tavLst>
                                    </p:anim>
                                    <p:anim calcmode="lin" valueType="num">
                                      <p:cBhvr additive="base">
                                        <p:cTn id="20" dur="500" fill="hold"/>
                                        <p:tgtEl>
                                          <p:spTgt spid="3686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870"/>
                                        </p:tgtEl>
                                        <p:attrNameLst>
                                          <p:attrName>style.visibility</p:attrName>
                                        </p:attrNameLst>
                                      </p:cBhvr>
                                      <p:to>
                                        <p:strVal val="visible"/>
                                      </p:to>
                                    </p:set>
                                    <p:anim calcmode="lin" valueType="num">
                                      <p:cBhvr additive="base">
                                        <p:cTn id="25" dur="500" fill="hold"/>
                                        <p:tgtEl>
                                          <p:spTgt spid="36870"/>
                                        </p:tgtEl>
                                        <p:attrNameLst>
                                          <p:attrName>ppt_x</p:attrName>
                                        </p:attrNameLst>
                                      </p:cBhvr>
                                      <p:tavLst>
                                        <p:tav tm="0">
                                          <p:val>
                                            <p:strVal val="#ppt_x"/>
                                          </p:val>
                                        </p:tav>
                                        <p:tav tm="100000">
                                          <p:val>
                                            <p:strVal val="#ppt_x"/>
                                          </p:val>
                                        </p:tav>
                                      </p:tavLst>
                                    </p:anim>
                                    <p:anim calcmode="lin" valueType="num">
                                      <p:cBhvr additive="base">
                                        <p:cTn id="26" dur="500" fill="hold"/>
                                        <p:tgtEl>
                                          <p:spTgt spid="368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8" grpId="0"/>
      <p:bldP spid="36869" grpId="0"/>
      <p:bldP spid="3687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p:txBody>
          <a:bodyPr/>
          <a:p>
            <a:pPr algn="l"/>
            <a:r>
              <a:rPr lang="zh-CN" altLang="en-US" dirty="0" smtClean="0"/>
              <a:t>重难点突破</a:t>
            </a:r>
            <a:endParaRPr lang="zh-CN" altLang="en-US" dirty="0" smtClean="0"/>
          </a:p>
        </p:txBody>
      </p:sp>
      <p:sp>
        <p:nvSpPr>
          <p:cNvPr id="3" name="内容占位符 2"/>
          <p:cNvSpPr>
            <a:spLocks noGrp="1"/>
          </p:cNvSpPr>
          <p:nvPr>
            <p:ph idx="1"/>
            <p:custDataLst>
              <p:tags r:id="rId2"/>
            </p:custDataLst>
          </p:nvPr>
        </p:nvSpPr>
        <p:spPr/>
        <p:txBody>
          <a:bodyPr/>
          <a:p>
            <a:pPr>
              <a:spcBef>
                <a:spcPct val="50000"/>
              </a:spcBef>
            </a:pPr>
            <a:r>
              <a:rPr lang="zh-CN" altLang="en-US" dirty="0" smtClean="0"/>
              <a:t>突破一：近代中国思想解放潮流的背景</a:t>
            </a:r>
            <a:endParaRPr lang="zh-CN" altLang="en-US" dirty="0" smtClean="0"/>
          </a:p>
          <a:p>
            <a:pPr>
              <a:spcBef>
                <a:spcPct val="50000"/>
              </a:spcBef>
            </a:pPr>
            <a:r>
              <a:rPr lang="zh-CN" altLang="en-US" dirty="0" smtClean="0"/>
              <a:t>突破二：近代中国思想解放潮流的经过和特征</a:t>
            </a:r>
            <a:endParaRPr lang="zh-CN" altLang="en-US" dirty="0" smtClean="0"/>
          </a:p>
          <a:p>
            <a:pPr>
              <a:spcBef>
                <a:spcPct val="50000"/>
              </a:spcBef>
            </a:pPr>
            <a:r>
              <a:rPr lang="zh-CN" altLang="en-US" dirty="0" smtClean="0"/>
              <a:t>突破三：近代中国思想解放潮流的影响</a:t>
            </a:r>
            <a:endParaRPr lang="zh-CN" altLang="en-US" dirty="0" smtClean="0"/>
          </a:p>
          <a:p>
            <a:pPr>
              <a:spcBef>
                <a:spcPct val="50000"/>
              </a:spcBef>
            </a:pPr>
            <a:r>
              <a:rPr lang="zh-CN" altLang="en-US" dirty="0" smtClean="0"/>
              <a:t>突破四：运用不同史观解读近代中国思想解放潮流</a:t>
            </a:r>
            <a:endParaRPr lang="zh-CN" altLang="en-US" dirty="0" smtClean="0"/>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Text Box 3"/>
          <p:cNvSpPr txBox="1"/>
          <p:nvPr/>
        </p:nvSpPr>
        <p:spPr>
          <a:xfrm>
            <a:off x="0" y="0"/>
            <a:ext cx="9144000" cy="1190625"/>
          </a:xfrm>
          <a:prstGeom prst="rect">
            <a:avLst/>
          </a:prstGeom>
          <a:solidFill>
            <a:srgbClr val="FFFF00"/>
          </a:solidFill>
          <a:ln w="9525">
            <a:noFill/>
          </a:ln>
        </p:spPr>
        <p:txBody>
          <a:bodyPr anchor="t">
            <a:spAutoFit/>
          </a:bodyPr>
          <a:p>
            <a:pPr lvl="0" algn="l">
              <a:spcBef>
                <a:spcPct val="50000"/>
              </a:spcBef>
            </a:pPr>
            <a:r>
              <a:rPr lang="zh-CN" altLang="en-US" sz="3600" dirty="0">
                <a:solidFill>
                  <a:srgbClr val="0000FF"/>
                </a:solidFill>
                <a:latin typeface="微软雅黑" panose="020B0503020204020204" pitchFamily="34" charset="-122"/>
                <a:ea typeface="微软雅黑" panose="020B0503020204020204" pitchFamily="34" charset="-122"/>
              </a:rPr>
              <a:t>突破一：近代中国思想解放潮流兴起发展的原因</a:t>
            </a:r>
            <a:endParaRPr lang="zh-CN" altLang="en-US" sz="3600" dirty="0">
              <a:solidFill>
                <a:srgbClr val="0000FF"/>
              </a:solidFill>
              <a:latin typeface="微软雅黑" panose="020B0503020204020204" pitchFamily="34" charset="-122"/>
              <a:ea typeface="微软雅黑" panose="020B0503020204020204" pitchFamily="34" charset="-122"/>
            </a:endParaRPr>
          </a:p>
        </p:txBody>
      </p:sp>
      <p:sp>
        <p:nvSpPr>
          <p:cNvPr id="164867" name="文本占位符 5"/>
          <p:cNvSpPr>
            <a:spLocks noGrp="1"/>
          </p:cNvSpPr>
          <p:nvPr>
            <p:ph type="body" sz="half"/>
          </p:nvPr>
        </p:nvSpPr>
        <p:spPr>
          <a:xfrm>
            <a:off x="381000" y="1295400"/>
            <a:ext cx="8534400" cy="990600"/>
          </a:xfrm>
          <a:solidFill>
            <a:schemeClr val="bg1"/>
          </a:solidFill>
        </p:spPr>
        <p:txBody>
          <a:bodyPr wrap="square" lIns="91440" tIns="45720" rIns="91440" bIns="45720" anchor="t"/>
          <a:lstStyle>
            <a:lvl1pPr lvl="0">
              <a:defRPr sz="2800"/>
            </a:lvl1pPr>
            <a:lvl2pPr lvl="1">
              <a:defRPr sz="2400"/>
            </a:lvl2pPr>
            <a:lvl3pPr lvl="2">
              <a:defRPr sz="2000"/>
            </a:lvl3pPr>
            <a:lvl4pPr lvl="3">
              <a:defRPr sz="1800"/>
            </a:lvl4pPr>
            <a:lvl5pPr lvl="4">
              <a:defRPr sz="1800"/>
            </a:lvl5pPr>
          </a:lstStyle>
          <a:p>
            <a:pPr lvl="0">
              <a:lnSpc>
                <a:spcPct val="80000"/>
              </a:lnSpc>
              <a:buNone/>
            </a:pPr>
            <a:r>
              <a:rPr lang="en-US" altLang="zh-CN" sz="4000" b="1" dirty="0">
                <a:solidFill>
                  <a:srgbClr val="CC0000"/>
                </a:solidFill>
                <a:ea typeface="华文中宋" panose="02010600040101010101" pitchFamily="2" charset="-122"/>
              </a:rPr>
              <a:t> </a:t>
            </a:r>
            <a:r>
              <a:rPr lang="en-US" altLang="zh-CN" sz="4000" b="1">
                <a:solidFill>
                  <a:srgbClr val="CC0000"/>
                </a:solidFill>
                <a:ea typeface="华文中宋" panose="02010600040101010101" pitchFamily="2" charset="-122"/>
              </a:rPr>
              <a:t> </a:t>
            </a:r>
            <a:r>
              <a:rPr lang="zh-CN" altLang="en-US" sz="3200" b="1" dirty="0">
                <a:solidFill>
                  <a:srgbClr val="CC0000"/>
                </a:solidFill>
                <a:ea typeface="华文中宋" panose="02010600040101010101" pitchFamily="2" charset="-122"/>
              </a:rPr>
              <a:t>思路指导：思想文化是一定时期经济、政治在意识形态领域中的反映</a:t>
            </a:r>
            <a:endParaRPr lang="zh-CN" altLang="en-US" sz="3200" b="1">
              <a:solidFill>
                <a:srgbClr val="CC0000"/>
              </a:solidFill>
              <a:ea typeface="华文中宋" panose="02010600040101010101" pitchFamily="2" charset="-122"/>
            </a:endParaRPr>
          </a:p>
          <a:p>
            <a:pPr lvl="0">
              <a:lnSpc>
                <a:spcPct val="80000"/>
              </a:lnSpc>
              <a:buNone/>
            </a:pPr>
            <a:endParaRPr lang="zh-CN" altLang="en-US" sz="3200" b="1" dirty="0">
              <a:solidFill>
                <a:srgbClr val="CC0000"/>
              </a:solidFill>
              <a:ea typeface="华文中宋" panose="02010600040101010101" pitchFamily="2" charset="-122"/>
            </a:endParaRPr>
          </a:p>
          <a:p>
            <a:pPr lvl="0">
              <a:lnSpc>
                <a:spcPct val="80000"/>
              </a:lnSpc>
            </a:pPr>
            <a:endParaRPr lang="zh-CN" altLang="en-US" sz="2000" dirty="0"/>
          </a:p>
        </p:txBody>
      </p:sp>
      <p:pic>
        <p:nvPicPr>
          <p:cNvPr id="8195" name="Picture 2" descr="12"/>
          <p:cNvPicPr>
            <a:picLocks noChangeAspect="1"/>
          </p:cNvPicPr>
          <p:nvPr/>
        </p:nvPicPr>
        <p:blipFill>
          <a:blip r:embed="rId1"/>
          <a:stretch>
            <a:fillRect/>
          </a:stretch>
        </p:blipFill>
        <p:spPr>
          <a:xfrm>
            <a:off x="228600" y="2667000"/>
            <a:ext cx="3962400" cy="3657600"/>
          </a:xfrm>
          <a:prstGeom prst="rect">
            <a:avLst/>
          </a:prstGeom>
          <a:noFill/>
          <a:ln w="38100" cap="flat" cmpd="sng">
            <a:solidFill>
              <a:srgbClr val="FF0000"/>
            </a:solidFill>
            <a:prstDash val="solid"/>
            <a:miter/>
            <a:headEnd type="none" w="med" len="med"/>
            <a:tailEnd type="none" w="med" len="med"/>
          </a:ln>
        </p:spPr>
      </p:pic>
      <p:sp>
        <p:nvSpPr>
          <p:cNvPr id="8196" name="矩形 164868"/>
          <p:cNvSpPr/>
          <p:nvPr/>
        </p:nvSpPr>
        <p:spPr>
          <a:xfrm>
            <a:off x="4419600" y="2667000"/>
            <a:ext cx="4572000" cy="3702050"/>
          </a:xfrm>
          <a:prstGeom prst="rect">
            <a:avLst/>
          </a:prstGeom>
          <a:solidFill>
            <a:schemeClr val="bg1"/>
          </a:solidFill>
          <a:ln w="38100" cap="flat" cmpd="sng">
            <a:solidFill>
              <a:srgbClr val="FF0000"/>
            </a:solidFill>
            <a:prstDash val="solid"/>
            <a:miter/>
            <a:headEnd type="none" w="med" len="med"/>
            <a:tailEnd type="none" w="med" len="med"/>
          </a:ln>
        </p:spPr>
        <p:txBody>
          <a:bodyPr anchor="t">
            <a:spAutoFit/>
          </a:bodyPr>
          <a:p>
            <a:pPr lvl="0" algn="l"/>
            <a:r>
              <a:rPr lang="zh-CN" altLang="en-US" sz="2600" dirty="0">
                <a:solidFill>
                  <a:schemeClr val="tx2"/>
                </a:solidFill>
                <a:latin typeface="方正粗宋_GBK" charset="-122"/>
                <a:ea typeface="宋体" panose="02010600030101010101" pitchFamily="2" charset="-122"/>
              </a:rPr>
              <a:t>材料  新文化运动的倡导者们认为，中国所以危亡，民主科学所以不能实现，是</a:t>
            </a:r>
            <a:r>
              <a:rPr lang="zh-CN" altLang="en-US" sz="2600" dirty="0">
                <a:solidFill>
                  <a:srgbClr val="0033CC"/>
                </a:solidFill>
                <a:latin typeface="方正粗宋_GBK" charset="-122"/>
                <a:ea typeface="宋体" panose="02010600030101010101" pitchFamily="2" charset="-122"/>
              </a:rPr>
              <a:t>由于封建伦理道德的严重束缚</a:t>
            </a:r>
            <a:r>
              <a:rPr lang="zh-CN" altLang="en-US" sz="2600" dirty="0">
                <a:solidFill>
                  <a:schemeClr val="tx2"/>
                </a:solidFill>
                <a:latin typeface="方正粗宋_GBK" charset="-122"/>
                <a:ea typeface="宋体" panose="02010600030101010101" pitchFamily="2" charset="-122"/>
              </a:rPr>
              <a:t>。陈独秀指出，以孔子为代表的封建伦理道德，阻碍了中国人的觉醒和社会进步。          </a:t>
            </a:r>
            <a:br>
              <a:rPr lang="zh-CN" altLang="en-US" sz="2600" dirty="0">
                <a:solidFill>
                  <a:schemeClr val="tx2"/>
                </a:solidFill>
                <a:latin typeface="方正粗宋_GBK" charset="-122"/>
                <a:ea typeface="宋体" panose="02010600030101010101" pitchFamily="2" charset="-122"/>
              </a:rPr>
            </a:br>
            <a:r>
              <a:rPr lang="zh-CN" altLang="en-US" sz="2600" dirty="0">
                <a:solidFill>
                  <a:schemeClr val="tx2"/>
                </a:solidFill>
                <a:latin typeface="方正粗宋_GBK" charset="-122"/>
                <a:ea typeface="宋体" panose="02010600030101010101" pitchFamily="2" charset="-122"/>
              </a:rPr>
              <a:t>                                                        </a:t>
            </a:r>
            <a:r>
              <a:rPr lang="en-US" altLang="zh-CN" sz="2600" dirty="0">
                <a:solidFill>
                  <a:schemeClr val="tx2"/>
                </a:solidFill>
                <a:latin typeface="方正粗宋_GBK" charset="-122"/>
                <a:ea typeface="宋体" panose="02010600030101010101" pitchFamily="2" charset="-122"/>
              </a:rPr>
              <a:t>--</a:t>
            </a:r>
            <a:r>
              <a:rPr lang="zh-CN" altLang="en-US" sz="2600" dirty="0">
                <a:solidFill>
                  <a:schemeClr val="tx2"/>
                </a:solidFill>
                <a:latin typeface="方正粗宋_GBK" charset="-122"/>
                <a:ea typeface="宋体" panose="02010600030101010101" pitchFamily="2" charset="-122"/>
              </a:rPr>
              <a:t>杜维明</a:t>
            </a:r>
            <a:r>
              <a:rPr lang="en-US" altLang="zh-CN" sz="2600" dirty="0">
                <a:solidFill>
                  <a:schemeClr val="tx2"/>
                </a:solidFill>
                <a:latin typeface="方正粗宋_GBK" charset="-122"/>
                <a:ea typeface="宋体" panose="02010600030101010101" pitchFamily="2" charset="-122"/>
              </a:rPr>
              <a:t>《</a:t>
            </a:r>
            <a:r>
              <a:rPr lang="zh-CN" altLang="en-US" sz="2600" dirty="0">
                <a:solidFill>
                  <a:schemeClr val="tx2"/>
                </a:solidFill>
                <a:latin typeface="方正粗宋_GBK" charset="-122"/>
                <a:ea typeface="宋体" panose="02010600030101010101" pitchFamily="2" charset="-122"/>
              </a:rPr>
              <a:t>儒学创新的契机</a:t>
            </a:r>
            <a:r>
              <a:rPr lang="en-US" altLang="zh-CN" sz="2600">
                <a:solidFill>
                  <a:schemeClr val="tx2"/>
                </a:solidFill>
                <a:latin typeface="方正粗宋_GBK" charset="-122"/>
                <a:ea typeface="宋体" panose="02010600030101010101" pitchFamily="2" charset="-122"/>
              </a:rPr>
              <a:t>》</a:t>
            </a:r>
            <a:endParaRPr lang="en-US" altLang="zh-CN" sz="2600">
              <a:solidFill>
                <a:schemeClr val="tx2"/>
              </a:solidFill>
              <a:latin typeface="方正粗宋_GBK" charset="-122"/>
              <a:ea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4867">
                                            <p:txEl>
                                              <p:charRg st="4294967295" end="4294967295"/>
                                            </p:txEl>
                                          </p:spTgt>
                                        </p:tgtEl>
                                        <p:attrNameLst>
                                          <p:attrName>style.visibility</p:attrName>
                                        </p:attrNameLst>
                                      </p:cBhvr>
                                      <p:to>
                                        <p:strVal val="visible"/>
                                      </p:to>
                                    </p:set>
                                    <p:animEffect transition="in" filter="blinds(horizontal)">
                                      <p:cBhvr>
                                        <p:cTn id="7" dur="500"/>
                                        <p:tgtEl>
                                          <p:spTgt spid="164867">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4867">
                                            <p:txEl>
                                              <p:charRg st="0" end="33"/>
                                            </p:txEl>
                                          </p:spTgt>
                                        </p:tgtEl>
                                        <p:attrNameLst>
                                          <p:attrName>style.visibility</p:attrName>
                                        </p:attrNameLst>
                                      </p:cBhvr>
                                      <p:to>
                                        <p:strVal val="visible"/>
                                      </p:to>
                                    </p:set>
                                    <p:animEffect transition="in" filter="blinds(horizontal)">
                                      <p:cBhvr>
                                        <p:cTn id="12" dur="500"/>
                                        <p:tgtEl>
                                          <p:spTgt spid="164867">
                                            <p:txEl>
                                              <p:charRg st="0" end="3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65889"/>
          <p:cNvSpPr>
            <a:spLocks noGrp="1"/>
          </p:cNvSpPr>
          <p:nvPr>
            <p:ph type="title"/>
          </p:nvPr>
        </p:nvSpPr>
        <p:spPr>
          <a:xfrm>
            <a:off x="0" y="228600"/>
            <a:ext cx="9144000" cy="868363"/>
          </a:xfrm>
          <a:solidFill>
            <a:srgbClr val="FFFF00"/>
          </a:solidFill>
        </p:spPr>
        <p:txBody>
          <a:bodyPr anchor="ctr"/>
          <a:p>
            <a:pPr algn="l"/>
            <a:r>
              <a:rPr lang="zh-CN" altLang="en-US" sz="3600" b="1" dirty="0"/>
              <a:t>一、近代中国思想解放的背景</a:t>
            </a:r>
            <a:endParaRPr lang="zh-CN" altLang="en-US" sz="3600" b="1" dirty="0"/>
          </a:p>
        </p:txBody>
      </p:sp>
      <p:sp>
        <p:nvSpPr>
          <p:cNvPr id="165891" name="矩形 165890"/>
          <p:cNvSpPr/>
          <p:nvPr/>
        </p:nvSpPr>
        <p:spPr>
          <a:xfrm>
            <a:off x="0" y="1584325"/>
            <a:ext cx="9144000" cy="822325"/>
          </a:xfrm>
          <a:prstGeom prst="rect">
            <a:avLst/>
          </a:prstGeom>
          <a:solidFill>
            <a:srgbClr val="FFFF00"/>
          </a:solidFill>
          <a:ln w="9525">
            <a:noFill/>
          </a:ln>
        </p:spPr>
        <p:txBody>
          <a:bodyPr anchor="ctr">
            <a:spAutoFit/>
          </a:bodyPr>
          <a:p>
            <a:pPr lvl="0" algn="just"/>
            <a:r>
              <a:rPr lang="en-US" altLang="zh-CN" dirty="0">
                <a:latin typeface="Arial" panose="020B0604020202020204" pitchFamily="34" charset="0"/>
                <a:ea typeface="宋体" panose="02010600030101010101" pitchFamily="2" charset="-122"/>
              </a:rPr>
              <a:t> </a:t>
            </a:r>
            <a:r>
              <a:rPr lang="zh-CN" altLang="en-US" sz="2400" dirty="0">
                <a:latin typeface="黑体" panose="02010609060101010101" pitchFamily="2" charset="-122"/>
                <a:ea typeface="黑体" panose="02010609060101010101" pitchFamily="2" charset="-122"/>
              </a:rPr>
              <a:t>学法指导</a:t>
            </a:r>
            <a:r>
              <a:rPr lang="en-US" altLang="zh-CN" sz="2400" dirty="0">
                <a:latin typeface="黑体" panose="02010609060101010101" pitchFamily="2" charset="-122"/>
                <a:ea typeface="黑体" panose="02010609060101010101" pitchFamily="2" charset="-122"/>
              </a:rPr>
              <a:t>1</a:t>
            </a:r>
            <a:r>
              <a:rPr lang="zh-CN" altLang="en-US" sz="2400" dirty="0">
                <a:latin typeface="黑体" panose="02010609060101010101" pitchFamily="2" charset="-122"/>
                <a:ea typeface="黑体" panose="02010609060101010101" pitchFamily="2" charset="-122"/>
              </a:rPr>
              <a:t>：</a:t>
            </a:r>
            <a:r>
              <a:rPr lang="zh-CN" altLang="en-US" sz="2400" u="sng" dirty="0">
                <a:latin typeface="黑体" panose="02010609060101010101" pitchFamily="2" charset="-122"/>
                <a:ea typeface="黑体" panose="02010609060101010101" pitchFamily="2" charset="-122"/>
              </a:rPr>
              <a:t>历史背景、原因</a:t>
            </a:r>
            <a:r>
              <a:rPr lang="en-US" altLang="zh-CN" sz="2400" u="sng" dirty="0">
                <a:latin typeface="黑体" panose="02010609060101010101" pitchFamily="2" charset="-122"/>
                <a:ea typeface="黑体" panose="02010609060101010101" pitchFamily="2" charset="-122"/>
              </a:rPr>
              <a:t>=</a:t>
            </a:r>
            <a:r>
              <a:rPr lang="zh-CN" altLang="en-US" sz="2400" u="sng" dirty="0">
                <a:latin typeface="黑体" panose="02010609060101010101" pitchFamily="2" charset="-122"/>
                <a:ea typeface="黑体" panose="02010609060101010101" pitchFamily="2" charset="-122"/>
              </a:rPr>
              <a:t>主观（内因）（经济、政治、文化）</a:t>
            </a:r>
            <a:endParaRPr lang="zh-CN" altLang="en-US" sz="2400" u="sng" dirty="0">
              <a:latin typeface="黑体" panose="02010609060101010101" pitchFamily="2" charset="-122"/>
              <a:ea typeface="黑体" panose="02010609060101010101" pitchFamily="2" charset="-122"/>
            </a:endParaRPr>
          </a:p>
          <a:p>
            <a:pPr lvl="0" algn="just"/>
            <a:r>
              <a:rPr lang="en-US" altLang="zh-CN" sz="2400" u="sng" dirty="0">
                <a:latin typeface="黑体" panose="02010609060101010101" pitchFamily="2" charset="-122"/>
                <a:ea typeface="黑体" panose="02010609060101010101" pitchFamily="2" charset="-122"/>
              </a:rPr>
              <a:t>+</a:t>
            </a:r>
            <a:r>
              <a:rPr lang="zh-CN" altLang="en-US" sz="2400" u="sng" dirty="0">
                <a:latin typeface="黑体" panose="02010609060101010101" pitchFamily="2" charset="-122"/>
                <a:ea typeface="黑体" panose="02010609060101010101" pitchFamily="2" charset="-122"/>
              </a:rPr>
              <a:t>客观（外因）＋直接</a:t>
            </a:r>
            <a:r>
              <a:rPr lang="en-US" altLang="zh-CN" sz="2400" u="sng" dirty="0">
                <a:latin typeface="黑体" panose="02010609060101010101" pitchFamily="2" charset="-122"/>
                <a:ea typeface="黑体" panose="02010609060101010101" pitchFamily="2" charset="-122"/>
              </a:rPr>
              <a:t>→</a:t>
            </a:r>
            <a:r>
              <a:rPr lang="zh-CN" altLang="en-US" sz="2400" u="sng" dirty="0">
                <a:latin typeface="黑体" panose="02010609060101010101" pitchFamily="2" charset="-122"/>
                <a:ea typeface="黑体" panose="02010609060101010101" pitchFamily="2" charset="-122"/>
              </a:rPr>
              <a:t>根本原因</a:t>
            </a:r>
            <a:endParaRPr lang="zh-CN" altLang="en-US" sz="2400" u="sng" dirty="0">
              <a:latin typeface="黑体" panose="02010609060101010101" pitchFamily="2" charset="-122"/>
              <a:ea typeface="黑体" panose="02010609060101010101" pitchFamily="2" charset="-122"/>
            </a:endParaRPr>
          </a:p>
        </p:txBody>
      </p:sp>
      <p:sp>
        <p:nvSpPr>
          <p:cNvPr id="165892" name="矩形 165891"/>
          <p:cNvSpPr/>
          <p:nvPr/>
        </p:nvSpPr>
        <p:spPr>
          <a:xfrm>
            <a:off x="1524000" y="4495800"/>
            <a:ext cx="8763000" cy="519113"/>
          </a:xfrm>
          <a:prstGeom prst="rect">
            <a:avLst/>
          </a:prstGeom>
          <a:noFill/>
          <a:ln w="9525">
            <a:noFill/>
          </a:ln>
        </p:spPr>
        <p:txBody>
          <a:bodyPr>
            <a:spAutoFit/>
          </a:bodyPr>
          <a:p>
            <a:pPr lvl="0" algn="l" fontAlgn="base"/>
            <a:r>
              <a:rPr lang="zh-CN" altLang="en-US" sz="2800" b="1" strike="noStrike" noProof="1" dirty="0">
                <a:effectLst>
                  <a:outerShdw blurRad="38100" dist="38100" dir="2700000">
                    <a:srgbClr val="FFFFFF"/>
                  </a:outerShdw>
                </a:effectLst>
                <a:latin typeface="黑体" panose="02010609060101010101" pitchFamily="2" charset="-122"/>
                <a:ea typeface="黑体" panose="02010609060101010101" pitchFamily="2" charset="-122"/>
                <a:cs typeface="+mn-ea"/>
              </a:rPr>
              <a:t>西学东渐，冲击传统思想观念</a:t>
            </a:r>
            <a:endParaRPr lang="zh-CN" altLang="en-US" sz="2800" b="1" strike="noStrike" noProof="1" dirty="0">
              <a:effectLst>
                <a:outerShdw blurRad="38100" dist="38100" dir="2700000">
                  <a:srgbClr val="FFFFFF"/>
                </a:outerShdw>
              </a:effectLst>
              <a:latin typeface="黑体" panose="02010609060101010101" pitchFamily="2" charset="-122"/>
              <a:ea typeface="黑体" panose="02010609060101010101" pitchFamily="2" charset="-122"/>
            </a:endParaRPr>
          </a:p>
        </p:txBody>
      </p:sp>
      <p:sp>
        <p:nvSpPr>
          <p:cNvPr id="165893" name="矩形 165892"/>
          <p:cNvSpPr/>
          <p:nvPr/>
        </p:nvSpPr>
        <p:spPr>
          <a:xfrm>
            <a:off x="0" y="2895600"/>
            <a:ext cx="1905000" cy="519113"/>
          </a:xfrm>
          <a:prstGeom prst="rect">
            <a:avLst/>
          </a:prstGeom>
          <a:noFill/>
          <a:ln w="9525">
            <a:noFill/>
          </a:ln>
        </p:spPr>
        <p:txBody>
          <a:bodyPr>
            <a:spAutoFit/>
          </a:bodyPr>
          <a:p>
            <a:pPr lvl="0" algn="ctr" fontAlgn="base"/>
            <a:r>
              <a:rPr lang="en-US" altLang="zh-CN" sz="2800" b="1" strike="noStrike" noProof="1" dirty="0">
                <a:effectLst>
                  <a:outerShdw blurRad="38100" dist="38100" dir="2700000">
                    <a:srgbClr val="FFFFFF"/>
                  </a:outerShdw>
                </a:effectLst>
                <a:latin typeface="黑体" panose="02010609060101010101" pitchFamily="2" charset="-122"/>
                <a:ea typeface="黑体" panose="02010609060101010101" pitchFamily="2" charset="-122"/>
                <a:cs typeface="+mn-ea"/>
              </a:rPr>
              <a:t>1.</a:t>
            </a:r>
            <a:r>
              <a:rPr lang="zh-CN" altLang="en-US" sz="2800" b="1" strike="noStrike" noProof="1" dirty="0">
                <a:effectLst>
                  <a:outerShdw blurRad="38100" dist="38100" dir="2700000">
                    <a:srgbClr val="FFFFFF"/>
                  </a:outerShdw>
                </a:effectLst>
                <a:latin typeface="黑体" panose="02010609060101010101" pitchFamily="2" charset="-122"/>
                <a:ea typeface="黑体" panose="02010609060101010101" pitchFamily="2" charset="-122"/>
                <a:cs typeface="+mn-ea"/>
              </a:rPr>
              <a:t>经济：</a:t>
            </a:r>
            <a:endParaRPr lang="zh-CN" altLang="en-US" sz="2800" b="1" strike="noStrike" noProof="1" dirty="0">
              <a:effectLst>
                <a:outerShdw blurRad="38100" dist="38100" dir="2700000">
                  <a:srgbClr val="FFFFFF"/>
                </a:outerShdw>
              </a:effectLst>
              <a:latin typeface="黑体" panose="02010609060101010101" pitchFamily="2" charset="-122"/>
              <a:ea typeface="黑体" panose="02010609060101010101" pitchFamily="2" charset="-122"/>
            </a:endParaRPr>
          </a:p>
        </p:txBody>
      </p:sp>
      <p:sp>
        <p:nvSpPr>
          <p:cNvPr id="165894" name="矩形 165893"/>
          <p:cNvSpPr/>
          <p:nvPr/>
        </p:nvSpPr>
        <p:spPr>
          <a:xfrm>
            <a:off x="1458913" y="2895600"/>
            <a:ext cx="7913688" cy="519113"/>
          </a:xfrm>
          <a:prstGeom prst="rect">
            <a:avLst/>
          </a:prstGeom>
          <a:noFill/>
          <a:ln w="9525">
            <a:noFill/>
          </a:ln>
        </p:spPr>
        <p:txBody>
          <a:bodyPr>
            <a:spAutoFit/>
          </a:bodyPr>
          <a:p>
            <a:pPr lvl="0" algn="ctr" fontAlgn="base"/>
            <a:r>
              <a:rPr lang="zh-CN" altLang="en-US" sz="2800" b="1" strike="noStrike" noProof="1" dirty="0">
                <a:effectLst>
                  <a:outerShdw blurRad="38100" dist="38100" dir="2700000">
                    <a:srgbClr val="FFFFFF"/>
                  </a:outerShdw>
                </a:effectLst>
                <a:latin typeface="黑体" panose="02010609060101010101" pitchFamily="2" charset="-122"/>
                <a:ea typeface="黑体" panose="02010609060101010101" pitchFamily="2" charset="-122"/>
                <a:cs typeface="+mn-ea"/>
              </a:rPr>
              <a:t>自然经济的逐步解体，民族工业的产生和发展；</a:t>
            </a:r>
            <a:endParaRPr lang="zh-CN" altLang="en-US" sz="2800" b="1" strike="noStrike" noProof="1" dirty="0">
              <a:effectLst>
                <a:outerShdw blurRad="38100" dist="38100" dir="2700000">
                  <a:srgbClr val="FFFFFF"/>
                </a:outerShdw>
              </a:effectLst>
              <a:latin typeface="黑体" panose="02010609060101010101" pitchFamily="2" charset="-122"/>
              <a:ea typeface="黑体" panose="02010609060101010101" pitchFamily="2" charset="-122"/>
            </a:endParaRPr>
          </a:p>
        </p:txBody>
      </p:sp>
      <p:sp>
        <p:nvSpPr>
          <p:cNvPr id="165895" name="矩形 165894"/>
          <p:cNvSpPr/>
          <p:nvPr/>
        </p:nvSpPr>
        <p:spPr>
          <a:xfrm>
            <a:off x="0" y="3429000"/>
            <a:ext cx="2074863" cy="519113"/>
          </a:xfrm>
          <a:prstGeom prst="rect">
            <a:avLst/>
          </a:prstGeom>
          <a:noFill/>
          <a:ln w="9525">
            <a:noFill/>
          </a:ln>
        </p:spPr>
        <p:txBody>
          <a:bodyPr>
            <a:spAutoFit/>
          </a:bodyPr>
          <a:p>
            <a:pPr lvl="0" algn="ctr" fontAlgn="base"/>
            <a:r>
              <a:rPr lang="en-US" altLang="zh-CN" sz="2800" b="1" strike="noStrike" noProof="1">
                <a:latin typeface="黑体" panose="02010609060101010101" pitchFamily="2" charset="-122"/>
                <a:ea typeface="黑体" panose="02010609060101010101" pitchFamily="2" charset="-122"/>
                <a:cs typeface="+mn-ea"/>
              </a:rPr>
              <a:t>2.</a:t>
            </a:r>
            <a:r>
              <a:rPr lang="zh-CN" altLang="en-US" sz="2800" b="1" strike="noStrike" noProof="1" dirty="0">
                <a:effectLst>
                  <a:outerShdw blurRad="38100" dist="38100" dir="2700000">
                    <a:srgbClr val="FFFFFF"/>
                  </a:outerShdw>
                </a:effectLst>
                <a:latin typeface="黑体" panose="02010609060101010101" pitchFamily="2" charset="-122"/>
                <a:ea typeface="黑体" panose="02010609060101010101" pitchFamily="2" charset="-122"/>
                <a:cs typeface="+mn-ea"/>
              </a:rPr>
              <a:t>政治：</a:t>
            </a:r>
            <a:endParaRPr lang="zh-CN" altLang="en-US" sz="2800" b="1" strike="noStrike" noProof="1" dirty="0">
              <a:effectLst>
                <a:outerShdw blurRad="38100" dist="38100" dir="2700000">
                  <a:srgbClr val="FFFFFF"/>
                </a:outerShdw>
              </a:effectLst>
              <a:latin typeface="黑体" panose="02010609060101010101" pitchFamily="2" charset="-122"/>
              <a:ea typeface="黑体" panose="02010609060101010101" pitchFamily="2" charset="-122"/>
            </a:endParaRPr>
          </a:p>
        </p:txBody>
      </p:sp>
      <p:sp>
        <p:nvSpPr>
          <p:cNvPr id="165896" name="矩形 165895"/>
          <p:cNvSpPr/>
          <p:nvPr/>
        </p:nvSpPr>
        <p:spPr>
          <a:xfrm>
            <a:off x="1524000" y="3429000"/>
            <a:ext cx="5562600" cy="946150"/>
          </a:xfrm>
          <a:prstGeom prst="rect">
            <a:avLst/>
          </a:prstGeom>
          <a:noFill/>
          <a:ln w="9525">
            <a:noFill/>
          </a:ln>
        </p:spPr>
        <p:txBody>
          <a:bodyPr>
            <a:spAutoFit/>
          </a:bodyPr>
          <a:p>
            <a:pPr lvl="0" algn="ctr" fontAlgn="base"/>
            <a:r>
              <a:rPr lang="zh-CN" altLang="en-US" sz="2800" b="1" strike="noStrike" noProof="1" dirty="0">
                <a:effectLst>
                  <a:outerShdw blurRad="38100" dist="38100" dir="2700000">
                    <a:srgbClr val="FFFFFF"/>
                  </a:outerShdw>
                </a:effectLst>
                <a:latin typeface="黑体" panose="02010609060101010101" pitchFamily="2" charset="-122"/>
                <a:ea typeface="黑体" panose="02010609060101010101" pitchFamily="2" charset="-122"/>
                <a:cs typeface="+mn-ea"/>
              </a:rPr>
              <a:t>列强的入侵，民族危机的加深；</a:t>
            </a:r>
            <a:endParaRPr lang="zh-CN" altLang="en-US" sz="2800" b="1" strike="noStrike" noProof="1" dirty="0">
              <a:effectLst>
                <a:outerShdw blurRad="38100" dist="38100" dir="2700000">
                  <a:srgbClr val="FFFFFF"/>
                </a:outerShdw>
              </a:effectLst>
              <a:latin typeface="黑体" panose="02010609060101010101" pitchFamily="2" charset="-122"/>
              <a:ea typeface="黑体" panose="02010609060101010101" pitchFamily="2" charset="-122"/>
            </a:endParaRPr>
          </a:p>
          <a:p>
            <a:pPr lvl="0" algn="ctr" fontAlgn="base"/>
            <a:r>
              <a:rPr lang="zh-CN" altLang="en-US" sz="2800" b="1" strike="noStrike" noProof="1" dirty="0">
                <a:effectLst>
                  <a:outerShdw blurRad="38100" dist="38100" dir="2700000">
                    <a:srgbClr val="FFFFFF"/>
                  </a:outerShdw>
                </a:effectLst>
                <a:latin typeface="黑体" panose="02010609060101010101" pitchFamily="2" charset="-122"/>
                <a:ea typeface="黑体" panose="02010609060101010101" pitchFamily="2" charset="-122"/>
                <a:cs typeface="+mn-ea"/>
              </a:rPr>
              <a:t>资产阶级和无产阶级力量壮大；</a:t>
            </a:r>
            <a:endParaRPr lang="zh-CN" altLang="en-US" sz="2800" b="1" strike="noStrike" noProof="1" dirty="0">
              <a:effectLst>
                <a:outerShdw blurRad="38100" dist="38100" dir="2700000">
                  <a:srgbClr val="FFFFFF"/>
                </a:outerShdw>
              </a:effectLst>
              <a:latin typeface="黑体" panose="02010609060101010101" pitchFamily="2" charset="-122"/>
              <a:ea typeface="黑体" panose="02010609060101010101" pitchFamily="2" charset="-122"/>
            </a:endParaRPr>
          </a:p>
        </p:txBody>
      </p:sp>
      <p:sp>
        <p:nvSpPr>
          <p:cNvPr id="165897" name="矩形 165896"/>
          <p:cNvSpPr/>
          <p:nvPr/>
        </p:nvSpPr>
        <p:spPr>
          <a:xfrm>
            <a:off x="0" y="4419600"/>
            <a:ext cx="2209800" cy="519113"/>
          </a:xfrm>
          <a:prstGeom prst="rect">
            <a:avLst/>
          </a:prstGeom>
          <a:noFill/>
          <a:ln w="9525">
            <a:noFill/>
          </a:ln>
        </p:spPr>
        <p:txBody>
          <a:bodyPr>
            <a:spAutoFit/>
          </a:bodyPr>
          <a:p>
            <a:pPr lvl="0" algn="ctr" fontAlgn="base"/>
            <a:r>
              <a:rPr lang="en-US" altLang="zh-CN" sz="2800" b="1" strike="noStrike" noProof="1">
                <a:latin typeface="黑体" panose="02010609060101010101" pitchFamily="2" charset="-122"/>
                <a:ea typeface="黑体" panose="02010609060101010101" pitchFamily="2" charset="-122"/>
                <a:cs typeface="+mn-ea"/>
              </a:rPr>
              <a:t>3.</a:t>
            </a:r>
            <a:r>
              <a:rPr lang="zh-CN" altLang="en-US" sz="2800" b="1" strike="noStrike" noProof="1" dirty="0">
                <a:effectLst>
                  <a:outerShdw blurRad="38100" dist="38100" dir="2700000">
                    <a:srgbClr val="FFFFFF"/>
                  </a:outerShdw>
                </a:effectLst>
                <a:latin typeface="黑体" panose="02010609060101010101" pitchFamily="2" charset="-122"/>
                <a:ea typeface="黑体" panose="02010609060101010101" pitchFamily="2" charset="-122"/>
                <a:cs typeface="+mn-ea"/>
              </a:rPr>
              <a:t>文化：</a:t>
            </a:r>
            <a:endParaRPr lang="zh-CN" altLang="en-US" sz="2800" b="1" strike="noStrike" noProof="1" dirty="0">
              <a:effectLst>
                <a:outerShdw blurRad="38100" dist="38100" dir="2700000">
                  <a:srgbClr val="FFFFFF"/>
                </a:outerShdw>
              </a:effectLst>
              <a:latin typeface="黑体" panose="02010609060101010101" pitchFamily="2" charset="-122"/>
              <a:ea typeface="黑体" panose="02010609060101010101" pitchFamily="2" charset="-122"/>
            </a:endParaRPr>
          </a:p>
        </p:txBody>
      </p:sp>
      <p:sp>
        <p:nvSpPr>
          <p:cNvPr id="165898" name="文本框 165897"/>
          <p:cNvSpPr txBox="1"/>
          <p:nvPr/>
        </p:nvSpPr>
        <p:spPr>
          <a:xfrm>
            <a:off x="0" y="5410200"/>
            <a:ext cx="2590800" cy="519113"/>
          </a:xfrm>
          <a:prstGeom prst="rect">
            <a:avLst/>
          </a:prstGeom>
          <a:noFill/>
          <a:ln w="9525">
            <a:noFill/>
          </a:ln>
        </p:spPr>
        <p:txBody>
          <a:bodyPr anchor="t">
            <a:spAutoFit/>
          </a:bodyPr>
          <a:p>
            <a:pPr lvl="0" algn="ctr">
              <a:spcBef>
                <a:spcPct val="50000"/>
              </a:spcBef>
            </a:pPr>
            <a:r>
              <a:rPr lang="en-US" altLang="zh-CN" sz="2800" dirty="0">
                <a:latin typeface="黑体" panose="02010609060101010101" pitchFamily="2" charset="-122"/>
                <a:ea typeface="黑体" panose="02010609060101010101" pitchFamily="2" charset="-122"/>
              </a:rPr>
              <a:t>4.</a:t>
            </a:r>
            <a:r>
              <a:rPr lang="zh-CN" altLang="en-US" sz="2800" dirty="0">
                <a:latin typeface="黑体" panose="02010609060101010101" pitchFamily="2" charset="-122"/>
                <a:ea typeface="黑体" panose="02010609060101010101" pitchFamily="2" charset="-122"/>
              </a:rPr>
              <a:t>根本原因：</a:t>
            </a:r>
            <a:endParaRPr lang="zh-CN" altLang="en-US" sz="2800" dirty="0">
              <a:latin typeface="黑体" panose="02010609060101010101" pitchFamily="2" charset="-122"/>
              <a:ea typeface="黑体" panose="02010609060101010101" pitchFamily="2" charset="-122"/>
            </a:endParaRPr>
          </a:p>
        </p:txBody>
      </p:sp>
      <p:sp>
        <p:nvSpPr>
          <p:cNvPr id="9226" name="矩形 165898"/>
          <p:cNvSpPr/>
          <p:nvPr/>
        </p:nvSpPr>
        <p:spPr>
          <a:xfrm>
            <a:off x="1352550" y="5705475"/>
            <a:ext cx="184150" cy="336550"/>
          </a:xfrm>
          <a:prstGeom prst="rect">
            <a:avLst/>
          </a:prstGeom>
          <a:noFill/>
          <a:ln w="9525">
            <a:noFill/>
          </a:ln>
        </p:spPr>
        <p:txBody>
          <a:bodyPr wrap="none" anchor="t">
            <a:spAutoFit/>
          </a:bodyPr>
          <a:p>
            <a:pPr lvl="0" algn="ctr">
              <a:spcBef>
                <a:spcPct val="50000"/>
              </a:spcBef>
            </a:pPr>
            <a:endParaRPr dirty="0">
              <a:latin typeface="Arial" panose="020B0604020202020204" pitchFamily="34" charset="0"/>
              <a:ea typeface="宋体" panose="02010600030101010101" pitchFamily="2" charset="-122"/>
            </a:endParaRPr>
          </a:p>
        </p:txBody>
      </p:sp>
      <p:sp>
        <p:nvSpPr>
          <p:cNvPr id="165900" name="矩形 165899"/>
          <p:cNvSpPr/>
          <p:nvPr/>
        </p:nvSpPr>
        <p:spPr>
          <a:xfrm>
            <a:off x="2286000" y="5410200"/>
            <a:ext cx="6584950" cy="519113"/>
          </a:xfrm>
          <a:prstGeom prst="rect">
            <a:avLst/>
          </a:prstGeom>
          <a:noFill/>
          <a:ln w="9525">
            <a:noFill/>
          </a:ln>
        </p:spPr>
        <p:txBody>
          <a:bodyPr wrap="none" anchor="ctr">
            <a:spAutoFit/>
          </a:bodyPr>
          <a:p>
            <a:pPr lvl="0" algn="just"/>
            <a:r>
              <a:rPr lang="zh-CN" altLang="en-US" sz="2800" dirty="0">
                <a:latin typeface="Arial" panose="020B0604020202020204" pitchFamily="34" charset="0"/>
                <a:ea typeface="黑体" panose="02010609060101010101" pitchFamily="2" charset="-122"/>
              </a:rPr>
              <a:t>近代中国社会的巨变和社会转型的需要。</a:t>
            </a:r>
            <a:endParaRPr lang="zh-CN" altLang="en-US" sz="2800" dirty="0">
              <a:latin typeface="Arial" panose="020B0604020202020204" pitchFamily="34" charset="0"/>
              <a:ea typeface="黑体" panose="0201060906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5891"/>
                                        </p:tgtEl>
                                        <p:attrNameLst>
                                          <p:attrName>style.visibility</p:attrName>
                                        </p:attrNameLst>
                                      </p:cBhvr>
                                      <p:to>
                                        <p:strVal val="visible"/>
                                      </p:to>
                                    </p:set>
                                    <p:animEffect transition="in" filter="blinds(horizontal)">
                                      <p:cBhvr>
                                        <p:cTn id="7" dur="500"/>
                                        <p:tgtEl>
                                          <p:spTgt spid="165891"/>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65893"/>
                                        </p:tgtEl>
                                        <p:attrNameLst>
                                          <p:attrName>style.visibility</p:attrName>
                                        </p:attrNameLst>
                                      </p:cBhvr>
                                      <p:to>
                                        <p:strVal val="visible"/>
                                      </p:to>
                                    </p:set>
                                    <p:animEffect transition="in" filter="blinds(horizontal)">
                                      <p:cBhvr>
                                        <p:cTn id="11" dur="500"/>
                                        <p:tgtEl>
                                          <p:spTgt spid="165893"/>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65895"/>
                                        </p:tgtEl>
                                        <p:attrNameLst>
                                          <p:attrName>style.visibility</p:attrName>
                                        </p:attrNameLst>
                                      </p:cBhvr>
                                      <p:to>
                                        <p:strVal val="visible"/>
                                      </p:to>
                                    </p:set>
                                    <p:animEffect transition="in" filter="blinds(horizontal)">
                                      <p:cBhvr>
                                        <p:cTn id="14" dur="500"/>
                                        <p:tgtEl>
                                          <p:spTgt spid="165895"/>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65897"/>
                                        </p:tgtEl>
                                        <p:attrNameLst>
                                          <p:attrName>style.visibility</p:attrName>
                                        </p:attrNameLst>
                                      </p:cBhvr>
                                      <p:to>
                                        <p:strVal val="visible"/>
                                      </p:to>
                                    </p:set>
                                    <p:animEffect transition="in" filter="blinds(horizontal)">
                                      <p:cBhvr>
                                        <p:cTn id="17" dur="500"/>
                                        <p:tgtEl>
                                          <p:spTgt spid="16589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65898"/>
                                        </p:tgtEl>
                                        <p:attrNameLst>
                                          <p:attrName>style.visibility</p:attrName>
                                        </p:attrNameLst>
                                      </p:cBhvr>
                                      <p:to>
                                        <p:strVal val="visible"/>
                                      </p:to>
                                    </p:set>
                                    <p:animEffect transition="in" filter="blinds(horizontal)">
                                      <p:cBhvr>
                                        <p:cTn id="20" dur="500"/>
                                        <p:tgtEl>
                                          <p:spTgt spid="16589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5894"/>
                                        </p:tgtEl>
                                        <p:attrNameLst>
                                          <p:attrName>style.visibility</p:attrName>
                                        </p:attrNameLst>
                                      </p:cBhvr>
                                      <p:to>
                                        <p:strVal val="visible"/>
                                      </p:to>
                                    </p:set>
                                    <p:animEffect transition="in" filter="blinds(horizontal)">
                                      <p:cBhvr>
                                        <p:cTn id="25" dur="500"/>
                                        <p:tgtEl>
                                          <p:spTgt spid="165894"/>
                                        </p:tgtEl>
                                      </p:cBhvr>
                                    </p:animEffect>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165896"/>
                                        </p:tgtEl>
                                        <p:attrNameLst>
                                          <p:attrName>style.visibility</p:attrName>
                                        </p:attrNameLst>
                                      </p:cBhvr>
                                      <p:to>
                                        <p:strVal val="visible"/>
                                      </p:to>
                                    </p:set>
                                    <p:animEffect transition="in" filter="blinds(horizontal)">
                                      <p:cBhvr>
                                        <p:cTn id="29" dur="500"/>
                                        <p:tgtEl>
                                          <p:spTgt spid="165896"/>
                                        </p:tgtEl>
                                      </p:cBhvr>
                                    </p:animEffect>
                                  </p:childTnLst>
                                </p:cTn>
                              </p:par>
                            </p:childTnLst>
                          </p:cTn>
                        </p:par>
                        <p:par>
                          <p:cTn id="30" fill="hold">
                            <p:stCondLst>
                              <p:cond delay="1000"/>
                            </p:stCondLst>
                            <p:childTnLst>
                              <p:par>
                                <p:cTn id="31" presetID="3" presetClass="entr" presetSubtype="10" fill="hold" grpId="0" nodeType="afterEffect">
                                  <p:stCondLst>
                                    <p:cond delay="0"/>
                                  </p:stCondLst>
                                  <p:childTnLst>
                                    <p:set>
                                      <p:cBhvr>
                                        <p:cTn id="32" dur="1" fill="hold">
                                          <p:stCondLst>
                                            <p:cond delay="0"/>
                                          </p:stCondLst>
                                        </p:cTn>
                                        <p:tgtEl>
                                          <p:spTgt spid="165892"/>
                                        </p:tgtEl>
                                        <p:attrNameLst>
                                          <p:attrName>style.visibility</p:attrName>
                                        </p:attrNameLst>
                                      </p:cBhvr>
                                      <p:to>
                                        <p:strVal val="visible"/>
                                      </p:to>
                                    </p:set>
                                    <p:animEffect transition="in" filter="blinds(horizontal)">
                                      <p:cBhvr>
                                        <p:cTn id="33" dur="500"/>
                                        <p:tgtEl>
                                          <p:spTgt spid="165892"/>
                                        </p:tgtEl>
                                      </p:cBhvr>
                                    </p:animEffect>
                                  </p:childTnLst>
                                </p:cTn>
                              </p:par>
                            </p:childTnLst>
                          </p:cTn>
                        </p:par>
                        <p:par>
                          <p:cTn id="34" fill="hold">
                            <p:stCondLst>
                              <p:cond delay="1500"/>
                            </p:stCondLst>
                            <p:childTnLst>
                              <p:par>
                                <p:cTn id="35" presetID="3" presetClass="entr" presetSubtype="10" fill="hold" grpId="0" nodeType="afterEffect">
                                  <p:stCondLst>
                                    <p:cond delay="0"/>
                                  </p:stCondLst>
                                  <p:childTnLst>
                                    <p:set>
                                      <p:cBhvr>
                                        <p:cTn id="36" dur="1" fill="hold">
                                          <p:stCondLst>
                                            <p:cond delay="0"/>
                                          </p:stCondLst>
                                        </p:cTn>
                                        <p:tgtEl>
                                          <p:spTgt spid="165900"/>
                                        </p:tgtEl>
                                        <p:attrNameLst>
                                          <p:attrName>style.visibility</p:attrName>
                                        </p:attrNameLst>
                                      </p:cBhvr>
                                      <p:to>
                                        <p:strVal val="visible"/>
                                      </p:to>
                                    </p:set>
                                    <p:animEffect transition="in" filter="blinds(horizontal)">
                                      <p:cBhvr>
                                        <p:cTn id="37" dur="500"/>
                                        <p:tgtEl>
                                          <p:spTgt spid="165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animBg="1"/>
      <p:bldP spid="165892" grpId="0"/>
      <p:bldP spid="165893" grpId="0"/>
      <p:bldP spid="165894" grpId="0"/>
      <p:bldP spid="165895" grpId="0"/>
      <p:bldP spid="165896" grpId="0"/>
      <p:bldP spid="165897" grpId="0"/>
      <p:bldP spid="165898" grpId="0"/>
      <p:bldP spid="16590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文本框 181249"/>
          <p:cNvSpPr txBox="1"/>
          <p:nvPr/>
        </p:nvSpPr>
        <p:spPr>
          <a:xfrm>
            <a:off x="7924800" y="1524000"/>
            <a:ext cx="1219200" cy="457200"/>
          </a:xfrm>
          <a:prstGeom prst="rect">
            <a:avLst/>
          </a:prstGeom>
          <a:noFill/>
          <a:ln w="9525">
            <a:noFill/>
          </a:ln>
        </p:spPr>
        <p:txBody>
          <a:bodyPr anchor="t">
            <a:spAutoFit/>
          </a:bodyPr>
          <a:p>
            <a:pPr lvl="0" algn="l">
              <a:spcBef>
                <a:spcPct val="50000"/>
              </a:spcBef>
            </a:pPr>
            <a:r>
              <a:rPr lang="en-US" altLang="zh-CN" sz="2400">
                <a:latin typeface="Arial" panose="020B0604020202020204" pitchFamily="34" charset="0"/>
                <a:ea typeface="宋体" panose="02010600030101010101" pitchFamily="2" charset="-122"/>
              </a:rPr>
              <a:t>1919</a:t>
            </a:r>
            <a:endParaRPr lang="en-US" altLang="zh-CN" sz="2400">
              <a:latin typeface="Arial" panose="020B0604020202020204" pitchFamily="34" charset="0"/>
              <a:ea typeface="宋体" panose="02010600030101010101" pitchFamily="2" charset="-122"/>
            </a:endParaRPr>
          </a:p>
        </p:txBody>
      </p:sp>
      <p:sp>
        <p:nvSpPr>
          <p:cNvPr id="10242" name="直接连接符 181250"/>
          <p:cNvSpPr/>
          <p:nvPr/>
        </p:nvSpPr>
        <p:spPr>
          <a:xfrm>
            <a:off x="304800" y="1600200"/>
            <a:ext cx="8839200" cy="0"/>
          </a:xfrm>
          <a:prstGeom prst="line">
            <a:avLst/>
          </a:prstGeom>
          <a:ln w="57150" cap="flat" cmpd="sng">
            <a:solidFill>
              <a:schemeClr val="tx1"/>
            </a:solidFill>
            <a:prstDash val="solid"/>
            <a:round/>
            <a:headEnd type="none" w="med" len="med"/>
            <a:tailEnd type="triangle" w="med" len="med"/>
          </a:ln>
        </p:spPr>
        <p:txBody>
          <a:bodyPr anchor="t"/>
          <a:p>
            <a:pPr lvl="0" algn="ctr"/>
            <a:endParaRPr lang="zh-CN" altLang="en-US">
              <a:latin typeface="Arial" panose="020B0604020202020204" pitchFamily="34" charset="0"/>
              <a:ea typeface="宋体" panose="02010600030101010101" pitchFamily="2" charset="-122"/>
            </a:endParaRPr>
          </a:p>
        </p:txBody>
      </p:sp>
      <p:sp>
        <p:nvSpPr>
          <p:cNvPr id="10243" name="文本框 181251"/>
          <p:cNvSpPr txBox="1"/>
          <p:nvPr/>
        </p:nvSpPr>
        <p:spPr>
          <a:xfrm>
            <a:off x="685800" y="1524000"/>
            <a:ext cx="914400" cy="457200"/>
          </a:xfrm>
          <a:prstGeom prst="rect">
            <a:avLst/>
          </a:prstGeom>
          <a:noFill/>
          <a:ln w="9525">
            <a:noFill/>
          </a:ln>
        </p:spPr>
        <p:txBody>
          <a:bodyPr anchor="t">
            <a:spAutoFit/>
          </a:bodyPr>
          <a:p>
            <a:pPr lvl="0" algn="l">
              <a:spcBef>
                <a:spcPct val="50000"/>
              </a:spcBef>
            </a:pPr>
            <a:r>
              <a:rPr lang="en-US" altLang="zh-CN" sz="2400">
                <a:latin typeface="Arial" panose="020B0604020202020204" pitchFamily="34" charset="0"/>
                <a:ea typeface="宋体" panose="02010600030101010101" pitchFamily="2" charset="-122"/>
              </a:rPr>
              <a:t>1840</a:t>
            </a:r>
            <a:endParaRPr lang="en-US" altLang="zh-CN" sz="2400">
              <a:latin typeface="Arial" panose="020B0604020202020204" pitchFamily="34" charset="0"/>
              <a:ea typeface="宋体" panose="02010600030101010101" pitchFamily="2" charset="-122"/>
            </a:endParaRPr>
          </a:p>
        </p:txBody>
      </p:sp>
      <p:sp>
        <p:nvSpPr>
          <p:cNvPr id="10244" name="文本框 181252"/>
          <p:cNvSpPr txBox="1"/>
          <p:nvPr/>
        </p:nvSpPr>
        <p:spPr>
          <a:xfrm>
            <a:off x="1676400" y="1600200"/>
            <a:ext cx="1066800" cy="457200"/>
          </a:xfrm>
          <a:prstGeom prst="rect">
            <a:avLst/>
          </a:prstGeom>
          <a:noFill/>
          <a:ln w="9525">
            <a:noFill/>
          </a:ln>
        </p:spPr>
        <p:txBody>
          <a:bodyPr anchor="t">
            <a:spAutoFit/>
          </a:bodyPr>
          <a:p>
            <a:pPr lvl="0" algn="l">
              <a:spcBef>
                <a:spcPct val="50000"/>
              </a:spcBef>
            </a:pPr>
            <a:r>
              <a:rPr lang="en-US" altLang="zh-CN" sz="2400">
                <a:latin typeface="Arial" panose="020B0604020202020204" pitchFamily="34" charset="0"/>
                <a:ea typeface="宋体" panose="02010600030101010101" pitchFamily="2" charset="-122"/>
              </a:rPr>
              <a:t>1860</a:t>
            </a:r>
            <a:endParaRPr lang="en-US" altLang="zh-CN" sz="2400">
              <a:latin typeface="Arial" panose="020B0604020202020204" pitchFamily="34" charset="0"/>
              <a:ea typeface="宋体" panose="02010600030101010101" pitchFamily="2" charset="-122"/>
            </a:endParaRPr>
          </a:p>
        </p:txBody>
      </p:sp>
      <p:sp>
        <p:nvSpPr>
          <p:cNvPr id="10245" name="文本框 181253"/>
          <p:cNvSpPr txBox="1"/>
          <p:nvPr/>
        </p:nvSpPr>
        <p:spPr>
          <a:xfrm>
            <a:off x="2971800" y="1524000"/>
            <a:ext cx="914400" cy="457200"/>
          </a:xfrm>
          <a:prstGeom prst="rect">
            <a:avLst/>
          </a:prstGeom>
          <a:noFill/>
          <a:ln w="9525">
            <a:noFill/>
          </a:ln>
        </p:spPr>
        <p:txBody>
          <a:bodyPr anchor="t">
            <a:spAutoFit/>
          </a:bodyPr>
          <a:p>
            <a:pPr lvl="0" algn="l">
              <a:spcBef>
                <a:spcPct val="50000"/>
              </a:spcBef>
            </a:pPr>
            <a:r>
              <a:rPr lang="en-US" altLang="zh-CN" sz="2400">
                <a:latin typeface="Arial" panose="020B0604020202020204" pitchFamily="34" charset="0"/>
                <a:ea typeface="宋体" panose="02010600030101010101" pitchFamily="2" charset="-122"/>
              </a:rPr>
              <a:t>1895</a:t>
            </a:r>
            <a:endParaRPr lang="en-US" altLang="zh-CN" sz="2400">
              <a:latin typeface="Arial" panose="020B0604020202020204" pitchFamily="34" charset="0"/>
              <a:ea typeface="宋体" panose="02010600030101010101" pitchFamily="2" charset="-122"/>
            </a:endParaRPr>
          </a:p>
        </p:txBody>
      </p:sp>
      <p:sp>
        <p:nvSpPr>
          <p:cNvPr id="10246" name="文本框 181254"/>
          <p:cNvSpPr txBox="1"/>
          <p:nvPr/>
        </p:nvSpPr>
        <p:spPr>
          <a:xfrm>
            <a:off x="5867400" y="1524000"/>
            <a:ext cx="1371600" cy="457200"/>
          </a:xfrm>
          <a:prstGeom prst="rect">
            <a:avLst/>
          </a:prstGeom>
          <a:noFill/>
          <a:ln w="9525">
            <a:noFill/>
          </a:ln>
        </p:spPr>
        <p:txBody>
          <a:bodyPr anchor="t">
            <a:spAutoFit/>
          </a:bodyPr>
          <a:p>
            <a:pPr lvl="0" algn="l">
              <a:spcBef>
                <a:spcPct val="50000"/>
              </a:spcBef>
            </a:pPr>
            <a:r>
              <a:rPr lang="en-US" altLang="zh-CN" sz="2400">
                <a:latin typeface="Arial" panose="020B0604020202020204" pitchFamily="34" charset="0"/>
                <a:ea typeface="宋体" panose="02010600030101010101" pitchFamily="2" charset="-122"/>
              </a:rPr>
              <a:t>1911</a:t>
            </a:r>
            <a:endParaRPr lang="en-US" altLang="zh-CN" sz="2400">
              <a:latin typeface="Arial" panose="020B0604020202020204" pitchFamily="34" charset="0"/>
              <a:ea typeface="宋体" panose="02010600030101010101" pitchFamily="2" charset="-122"/>
            </a:endParaRPr>
          </a:p>
        </p:txBody>
      </p:sp>
      <p:sp>
        <p:nvSpPr>
          <p:cNvPr id="10247" name="文本框 181255"/>
          <p:cNvSpPr txBox="1"/>
          <p:nvPr/>
        </p:nvSpPr>
        <p:spPr>
          <a:xfrm>
            <a:off x="7010400" y="1524000"/>
            <a:ext cx="1066800" cy="457200"/>
          </a:xfrm>
          <a:prstGeom prst="rect">
            <a:avLst/>
          </a:prstGeom>
          <a:noFill/>
          <a:ln w="9525">
            <a:noFill/>
          </a:ln>
        </p:spPr>
        <p:txBody>
          <a:bodyPr anchor="t">
            <a:spAutoFit/>
          </a:bodyPr>
          <a:p>
            <a:pPr lvl="0" algn="l">
              <a:spcBef>
                <a:spcPct val="50000"/>
              </a:spcBef>
            </a:pPr>
            <a:r>
              <a:rPr lang="en-US" altLang="zh-CN" sz="2400">
                <a:latin typeface="Arial" panose="020B0604020202020204" pitchFamily="34" charset="0"/>
                <a:ea typeface="宋体" panose="02010600030101010101" pitchFamily="2" charset="-122"/>
              </a:rPr>
              <a:t>1915</a:t>
            </a:r>
            <a:endParaRPr lang="en-US" altLang="zh-CN" sz="2400">
              <a:latin typeface="Arial" panose="020B0604020202020204" pitchFamily="34" charset="0"/>
              <a:ea typeface="宋体" panose="02010600030101010101" pitchFamily="2" charset="-122"/>
            </a:endParaRPr>
          </a:p>
        </p:txBody>
      </p:sp>
      <p:sp>
        <p:nvSpPr>
          <p:cNvPr id="10248" name="文本框 181256"/>
          <p:cNvSpPr txBox="1"/>
          <p:nvPr/>
        </p:nvSpPr>
        <p:spPr>
          <a:xfrm>
            <a:off x="4495800" y="1524000"/>
            <a:ext cx="1066800" cy="457200"/>
          </a:xfrm>
          <a:prstGeom prst="rect">
            <a:avLst/>
          </a:prstGeom>
          <a:noFill/>
          <a:ln w="9525">
            <a:noFill/>
          </a:ln>
        </p:spPr>
        <p:txBody>
          <a:bodyPr anchor="t">
            <a:spAutoFit/>
          </a:bodyPr>
          <a:p>
            <a:pPr lvl="0" algn="l">
              <a:spcBef>
                <a:spcPct val="50000"/>
              </a:spcBef>
            </a:pPr>
            <a:r>
              <a:rPr lang="en-US" altLang="zh-CN" sz="2400">
                <a:latin typeface="Arial" panose="020B0604020202020204" pitchFamily="34" charset="0"/>
                <a:ea typeface="宋体" panose="02010600030101010101" pitchFamily="2" charset="-122"/>
              </a:rPr>
              <a:t>1900</a:t>
            </a:r>
            <a:endParaRPr lang="en-US" altLang="zh-CN" sz="2400">
              <a:latin typeface="Arial" panose="020B0604020202020204" pitchFamily="34" charset="0"/>
              <a:ea typeface="宋体" panose="02010600030101010101" pitchFamily="2" charset="-122"/>
            </a:endParaRPr>
          </a:p>
        </p:txBody>
      </p:sp>
      <p:sp>
        <p:nvSpPr>
          <p:cNvPr id="10249" name="直接连接符 181257"/>
          <p:cNvSpPr/>
          <p:nvPr/>
        </p:nvSpPr>
        <p:spPr>
          <a:xfrm>
            <a:off x="1143000" y="1447800"/>
            <a:ext cx="0" cy="152400"/>
          </a:xfrm>
          <a:prstGeom prst="line">
            <a:avLst/>
          </a:prstGeom>
          <a:ln w="38100" cap="flat" cmpd="sng">
            <a:solidFill>
              <a:schemeClr val="tx1"/>
            </a:solidFill>
            <a:prstDash val="solid"/>
            <a:round/>
            <a:headEnd type="none" w="med" len="med"/>
            <a:tailEnd type="none" w="med" len="med"/>
          </a:ln>
        </p:spPr>
        <p:txBody>
          <a:bodyPr anchor="t"/>
          <a:p>
            <a:pPr lvl="0" algn="ctr"/>
            <a:endParaRPr lang="zh-CN" altLang="en-US">
              <a:latin typeface="Arial" panose="020B0604020202020204" pitchFamily="34" charset="0"/>
              <a:ea typeface="宋体" panose="02010600030101010101" pitchFamily="2" charset="-122"/>
            </a:endParaRPr>
          </a:p>
        </p:txBody>
      </p:sp>
      <p:sp>
        <p:nvSpPr>
          <p:cNvPr id="10250" name="直接连接符 181258"/>
          <p:cNvSpPr/>
          <p:nvPr/>
        </p:nvSpPr>
        <p:spPr>
          <a:xfrm>
            <a:off x="2133600" y="1447800"/>
            <a:ext cx="0" cy="152400"/>
          </a:xfrm>
          <a:prstGeom prst="line">
            <a:avLst/>
          </a:prstGeom>
          <a:ln w="38100" cap="flat" cmpd="sng">
            <a:solidFill>
              <a:schemeClr val="tx1"/>
            </a:solidFill>
            <a:prstDash val="solid"/>
            <a:round/>
            <a:headEnd type="none" w="med" len="med"/>
            <a:tailEnd type="none" w="med" len="med"/>
          </a:ln>
        </p:spPr>
        <p:txBody>
          <a:bodyPr anchor="t"/>
          <a:p>
            <a:pPr lvl="0" algn="ctr"/>
            <a:endParaRPr lang="zh-CN" altLang="en-US">
              <a:latin typeface="Arial" panose="020B0604020202020204" pitchFamily="34" charset="0"/>
              <a:ea typeface="宋体" panose="02010600030101010101" pitchFamily="2" charset="-122"/>
            </a:endParaRPr>
          </a:p>
        </p:txBody>
      </p:sp>
      <p:sp>
        <p:nvSpPr>
          <p:cNvPr id="10251" name="直接连接符 181259"/>
          <p:cNvSpPr/>
          <p:nvPr/>
        </p:nvSpPr>
        <p:spPr>
          <a:xfrm flipH="1">
            <a:off x="3505200" y="1447800"/>
            <a:ext cx="0" cy="152400"/>
          </a:xfrm>
          <a:prstGeom prst="line">
            <a:avLst/>
          </a:prstGeom>
          <a:ln w="38100" cap="flat" cmpd="sng">
            <a:solidFill>
              <a:schemeClr val="tx1"/>
            </a:solidFill>
            <a:prstDash val="solid"/>
            <a:round/>
            <a:headEnd type="none" w="med" len="med"/>
            <a:tailEnd type="none" w="med" len="med"/>
          </a:ln>
        </p:spPr>
        <p:txBody>
          <a:bodyPr anchor="t"/>
          <a:p>
            <a:pPr lvl="0" algn="ctr"/>
            <a:endParaRPr lang="zh-CN" altLang="en-US">
              <a:latin typeface="Arial" panose="020B0604020202020204" pitchFamily="34" charset="0"/>
              <a:ea typeface="宋体" panose="02010600030101010101" pitchFamily="2" charset="-122"/>
            </a:endParaRPr>
          </a:p>
        </p:txBody>
      </p:sp>
      <p:sp>
        <p:nvSpPr>
          <p:cNvPr id="10252" name="直接连接符 181260"/>
          <p:cNvSpPr/>
          <p:nvPr/>
        </p:nvSpPr>
        <p:spPr>
          <a:xfrm flipH="1">
            <a:off x="6324600" y="1447800"/>
            <a:ext cx="0" cy="152400"/>
          </a:xfrm>
          <a:prstGeom prst="line">
            <a:avLst/>
          </a:prstGeom>
          <a:ln w="38100" cap="flat" cmpd="sng">
            <a:solidFill>
              <a:schemeClr val="tx1"/>
            </a:solidFill>
            <a:prstDash val="solid"/>
            <a:round/>
            <a:headEnd type="none" w="med" len="med"/>
            <a:tailEnd type="none" w="med" len="med"/>
          </a:ln>
        </p:spPr>
        <p:txBody>
          <a:bodyPr anchor="t"/>
          <a:p>
            <a:pPr lvl="0" algn="ctr"/>
            <a:endParaRPr lang="zh-CN" altLang="en-US">
              <a:latin typeface="Arial" panose="020B0604020202020204" pitchFamily="34" charset="0"/>
              <a:ea typeface="宋体" panose="02010600030101010101" pitchFamily="2" charset="-122"/>
            </a:endParaRPr>
          </a:p>
        </p:txBody>
      </p:sp>
      <p:sp>
        <p:nvSpPr>
          <p:cNvPr id="10253" name="直接连接符 181261"/>
          <p:cNvSpPr/>
          <p:nvPr/>
        </p:nvSpPr>
        <p:spPr>
          <a:xfrm flipH="1">
            <a:off x="7467600" y="1447800"/>
            <a:ext cx="0" cy="152400"/>
          </a:xfrm>
          <a:prstGeom prst="line">
            <a:avLst/>
          </a:prstGeom>
          <a:ln w="38100" cap="flat" cmpd="sng">
            <a:solidFill>
              <a:schemeClr val="tx1"/>
            </a:solidFill>
            <a:prstDash val="solid"/>
            <a:round/>
            <a:headEnd type="none" w="med" len="med"/>
            <a:tailEnd type="none" w="med" len="med"/>
          </a:ln>
        </p:spPr>
        <p:txBody>
          <a:bodyPr anchor="t"/>
          <a:p>
            <a:pPr lvl="0" algn="ctr"/>
            <a:endParaRPr lang="zh-CN" altLang="en-US">
              <a:latin typeface="Arial" panose="020B0604020202020204" pitchFamily="34" charset="0"/>
              <a:ea typeface="宋体" panose="02010600030101010101" pitchFamily="2" charset="-122"/>
            </a:endParaRPr>
          </a:p>
        </p:txBody>
      </p:sp>
      <p:sp>
        <p:nvSpPr>
          <p:cNvPr id="10254" name="文本框 181262"/>
          <p:cNvSpPr txBox="1"/>
          <p:nvPr/>
        </p:nvSpPr>
        <p:spPr>
          <a:xfrm>
            <a:off x="0" y="2179638"/>
            <a:ext cx="1600200" cy="519112"/>
          </a:xfrm>
          <a:prstGeom prst="rect">
            <a:avLst/>
          </a:prstGeom>
          <a:noFill/>
          <a:ln w="9525">
            <a:noFill/>
          </a:ln>
        </p:spPr>
        <p:txBody>
          <a:bodyPr anchor="t">
            <a:spAutoFit/>
          </a:bodyPr>
          <a:p>
            <a:pPr lvl="0" algn="l">
              <a:spcBef>
                <a:spcPct val="50000"/>
              </a:spcBef>
            </a:pPr>
            <a:r>
              <a:rPr lang="zh-CN" altLang="en-US" sz="2800">
                <a:latin typeface="Arial" panose="020B0604020202020204" pitchFamily="34" charset="0"/>
                <a:ea typeface="黑体" panose="02010609060101010101" pitchFamily="2" charset="-122"/>
              </a:rPr>
              <a:t>政治：</a:t>
            </a:r>
            <a:endParaRPr lang="zh-CN" altLang="en-US" sz="2800">
              <a:latin typeface="Arial" panose="020B0604020202020204" pitchFamily="34" charset="0"/>
              <a:ea typeface="黑体" panose="02010609060101010101" pitchFamily="2" charset="-122"/>
            </a:endParaRPr>
          </a:p>
        </p:txBody>
      </p:sp>
      <p:sp>
        <p:nvSpPr>
          <p:cNvPr id="10255" name="文本框 181263"/>
          <p:cNvSpPr txBox="1"/>
          <p:nvPr/>
        </p:nvSpPr>
        <p:spPr>
          <a:xfrm>
            <a:off x="1066800" y="1936750"/>
            <a:ext cx="990600" cy="822325"/>
          </a:xfrm>
          <a:prstGeom prst="rect">
            <a:avLst/>
          </a:prstGeom>
          <a:noFill/>
          <a:ln w="9525">
            <a:noFill/>
          </a:ln>
        </p:spPr>
        <p:txBody>
          <a:bodyPr anchor="t">
            <a:spAutoFit/>
          </a:bodyPr>
          <a:p>
            <a:pPr lvl="0" algn="l">
              <a:spcBef>
                <a:spcPct val="50000"/>
              </a:spcBef>
            </a:pPr>
            <a:r>
              <a:rPr lang="zh-CN" altLang="en-US" sz="2400">
                <a:latin typeface="Arial" panose="020B0604020202020204" pitchFamily="34" charset="0"/>
                <a:ea typeface="黑体" panose="02010609060101010101" pitchFamily="2" charset="-122"/>
              </a:rPr>
              <a:t>两次鸦战</a:t>
            </a:r>
            <a:endParaRPr lang="zh-CN" altLang="en-US" sz="2400">
              <a:latin typeface="Arial" panose="020B0604020202020204" pitchFamily="34" charset="0"/>
              <a:ea typeface="黑体" panose="02010609060101010101" pitchFamily="2" charset="-122"/>
            </a:endParaRPr>
          </a:p>
        </p:txBody>
      </p:sp>
      <p:sp>
        <p:nvSpPr>
          <p:cNvPr id="10256" name="文本框 181264"/>
          <p:cNvSpPr txBox="1"/>
          <p:nvPr/>
        </p:nvSpPr>
        <p:spPr>
          <a:xfrm>
            <a:off x="2819400" y="1905000"/>
            <a:ext cx="1066800" cy="822325"/>
          </a:xfrm>
          <a:prstGeom prst="rect">
            <a:avLst/>
          </a:prstGeom>
          <a:noFill/>
          <a:ln w="9525">
            <a:noFill/>
          </a:ln>
        </p:spPr>
        <p:txBody>
          <a:bodyPr anchor="t">
            <a:spAutoFit/>
          </a:bodyPr>
          <a:p>
            <a:pPr lvl="0" algn="l">
              <a:spcBef>
                <a:spcPct val="50000"/>
              </a:spcBef>
            </a:pPr>
            <a:r>
              <a:rPr lang="zh-CN" altLang="en-US" sz="2400">
                <a:latin typeface="Arial" panose="020B0604020202020204" pitchFamily="34" charset="0"/>
                <a:ea typeface="黑体" panose="02010609060101010101" pitchFamily="2" charset="-122"/>
              </a:rPr>
              <a:t>甲午战争</a:t>
            </a:r>
            <a:endParaRPr lang="zh-CN" altLang="en-US" sz="2400">
              <a:latin typeface="Arial" panose="020B0604020202020204" pitchFamily="34" charset="0"/>
              <a:ea typeface="黑体" panose="02010609060101010101" pitchFamily="2" charset="-122"/>
            </a:endParaRPr>
          </a:p>
        </p:txBody>
      </p:sp>
      <p:sp>
        <p:nvSpPr>
          <p:cNvPr id="10257" name="文本框 181265"/>
          <p:cNvSpPr txBox="1"/>
          <p:nvPr/>
        </p:nvSpPr>
        <p:spPr>
          <a:xfrm>
            <a:off x="3429000" y="1905000"/>
            <a:ext cx="1066800" cy="822325"/>
          </a:xfrm>
          <a:prstGeom prst="rect">
            <a:avLst/>
          </a:prstGeom>
          <a:noFill/>
          <a:ln w="9525">
            <a:noFill/>
          </a:ln>
        </p:spPr>
        <p:txBody>
          <a:bodyPr anchor="t">
            <a:spAutoFit/>
          </a:bodyPr>
          <a:p>
            <a:pPr lvl="0" algn="l">
              <a:spcBef>
                <a:spcPct val="50000"/>
              </a:spcBef>
            </a:pPr>
            <a:r>
              <a:rPr lang="zh-CN" altLang="en-US" sz="2400">
                <a:solidFill>
                  <a:srgbClr val="FF0000"/>
                </a:solidFill>
                <a:latin typeface="Arial" panose="020B0604020202020204" pitchFamily="34" charset="0"/>
                <a:ea typeface="黑体" panose="02010609060101010101" pitchFamily="2" charset="-122"/>
              </a:rPr>
              <a:t>戊戌变法</a:t>
            </a:r>
            <a:endParaRPr lang="zh-CN" altLang="en-US" sz="2400">
              <a:solidFill>
                <a:srgbClr val="FF0000"/>
              </a:solidFill>
              <a:latin typeface="Arial" panose="020B0604020202020204" pitchFamily="34" charset="0"/>
              <a:ea typeface="黑体" panose="02010609060101010101" pitchFamily="2" charset="-122"/>
            </a:endParaRPr>
          </a:p>
        </p:txBody>
      </p:sp>
      <p:sp>
        <p:nvSpPr>
          <p:cNvPr id="10258" name="文本框 181266"/>
          <p:cNvSpPr txBox="1"/>
          <p:nvPr/>
        </p:nvSpPr>
        <p:spPr>
          <a:xfrm>
            <a:off x="6019800" y="1828800"/>
            <a:ext cx="990600" cy="822325"/>
          </a:xfrm>
          <a:prstGeom prst="rect">
            <a:avLst/>
          </a:prstGeom>
          <a:noFill/>
          <a:ln w="9525">
            <a:noFill/>
          </a:ln>
        </p:spPr>
        <p:txBody>
          <a:bodyPr anchor="t">
            <a:spAutoFit/>
          </a:bodyPr>
          <a:p>
            <a:pPr lvl="0" algn="l">
              <a:spcBef>
                <a:spcPct val="50000"/>
              </a:spcBef>
            </a:pPr>
            <a:r>
              <a:rPr lang="zh-CN" altLang="en-US" sz="2400">
                <a:latin typeface="Arial" panose="020B0604020202020204" pitchFamily="34" charset="0"/>
                <a:ea typeface="黑体" panose="02010609060101010101" pitchFamily="2" charset="-122"/>
              </a:rPr>
              <a:t>辛亥革命</a:t>
            </a:r>
            <a:endParaRPr lang="zh-CN" altLang="en-US" sz="2400">
              <a:latin typeface="Arial" panose="020B0604020202020204" pitchFamily="34" charset="0"/>
              <a:ea typeface="黑体" panose="02010609060101010101" pitchFamily="2" charset="-122"/>
            </a:endParaRPr>
          </a:p>
        </p:txBody>
      </p:sp>
      <p:sp>
        <p:nvSpPr>
          <p:cNvPr id="10259" name="文本框 181267"/>
          <p:cNvSpPr txBox="1"/>
          <p:nvPr/>
        </p:nvSpPr>
        <p:spPr>
          <a:xfrm>
            <a:off x="6934200" y="1920875"/>
            <a:ext cx="990600" cy="822325"/>
          </a:xfrm>
          <a:prstGeom prst="rect">
            <a:avLst/>
          </a:prstGeom>
          <a:noFill/>
          <a:ln w="9525">
            <a:noFill/>
          </a:ln>
        </p:spPr>
        <p:txBody>
          <a:bodyPr anchor="t">
            <a:spAutoFit/>
          </a:bodyPr>
          <a:p>
            <a:pPr lvl="0" algn="l">
              <a:spcBef>
                <a:spcPct val="50000"/>
              </a:spcBef>
            </a:pPr>
            <a:r>
              <a:rPr lang="zh-CN" altLang="en-US" sz="2400">
                <a:solidFill>
                  <a:srgbClr val="FF0000"/>
                </a:solidFill>
                <a:latin typeface="Arial" panose="020B0604020202020204" pitchFamily="34" charset="0"/>
                <a:ea typeface="黑体" panose="02010609060101010101" pitchFamily="2" charset="-122"/>
              </a:rPr>
              <a:t>打倒军阀</a:t>
            </a:r>
            <a:endParaRPr lang="zh-CN" altLang="en-US" sz="2400">
              <a:solidFill>
                <a:srgbClr val="FF0000"/>
              </a:solidFill>
              <a:latin typeface="Arial" panose="020B0604020202020204" pitchFamily="34" charset="0"/>
              <a:ea typeface="黑体" panose="02010609060101010101" pitchFamily="2" charset="-122"/>
            </a:endParaRPr>
          </a:p>
        </p:txBody>
      </p:sp>
      <p:sp>
        <p:nvSpPr>
          <p:cNvPr id="10260" name="文本框 181268"/>
          <p:cNvSpPr txBox="1"/>
          <p:nvPr/>
        </p:nvSpPr>
        <p:spPr>
          <a:xfrm>
            <a:off x="0" y="3475038"/>
            <a:ext cx="1447800" cy="519112"/>
          </a:xfrm>
          <a:prstGeom prst="rect">
            <a:avLst/>
          </a:prstGeom>
          <a:noFill/>
          <a:ln w="9525">
            <a:noFill/>
          </a:ln>
        </p:spPr>
        <p:txBody>
          <a:bodyPr anchor="t">
            <a:spAutoFit/>
          </a:bodyPr>
          <a:p>
            <a:pPr lvl="0" algn="l">
              <a:spcBef>
                <a:spcPct val="50000"/>
              </a:spcBef>
            </a:pPr>
            <a:r>
              <a:rPr lang="zh-CN" altLang="en-US" sz="2800">
                <a:latin typeface="Arial" panose="020B0604020202020204" pitchFamily="34" charset="0"/>
                <a:ea typeface="黑体" panose="02010609060101010101" pitchFamily="2" charset="-122"/>
              </a:rPr>
              <a:t>经济：</a:t>
            </a:r>
            <a:endParaRPr lang="zh-CN" altLang="en-US" sz="2800">
              <a:latin typeface="Arial" panose="020B0604020202020204" pitchFamily="34" charset="0"/>
              <a:ea typeface="黑体" panose="02010609060101010101" pitchFamily="2" charset="-122"/>
            </a:endParaRPr>
          </a:p>
        </p:txBody>
      </p:sp>
      <p:sp>
        <p:nvSpPr>
          <p:cNvPr id="181270" name="文本框 181269"/>
          <p:cNvSpPr txBox="1"/>
          <p:nvPr/>
        </p:nvSpPr>
        <p:spPr>
          <a:xfrm>
            <a:off x="990600" y="3232150"/>
            <a:ext cx="1371600" cy="1187450"/>
          </a:xfrm>
          <a:prstGeom prst="rect">
            <a:avLst/>
          </a:prstGeom>
          <a:noFill/>
          <a:ln w="9525">
            <a:noFill/>
          </a:ln>
        </p:spPr>
        <p:txBody>
          <a:bodyPr anchor="t">
            <a:spAutoFit/>
          </a:bodyPr>
          <a:p>
            <a:pPr lvl="0" algn="l">
              <a:spcBef>
                <a:spcPct val="50000"/>
              </a:spcBef>
            </a:pPr>
            <a:r>
              <a:rPr lang="zh-CN" altLang="en-US" sz="2400">
                <a:latin typeface="Arial" panose="020B0604020202020204" pitchFamily="34" charset="0"/>
                <a:ea typeface="黑体" panose="02010609060101010101" pitchFamily="2" charset="-122"/>
              </a:rPr>
              <a:t>自然经济开始瓦解</a:t>
            </a:r>
            <a:endParaRPr lang="zh-CN" altLang="en-US" sz="2400">
              <a:latin typeface="Arial" panose="020B0604020202020204" pitchFamily="34" charset="0"/>
              <a:ea typeface="黑体" panose="02010609060101010101" pitchFamily="2" charset="-122"/>
            </a:endParaRPr>
          </a:p>
        </p:txBody>
      </p:sp>
      <p:sp>
        <p:nvSpPr>
          <p:cNvPr id="181271" name="文本框 181270"/>
          <p:cNvSpPr txBox="1"/>
          <p:nvPr/>
        </p:nvSpPr>
        <p:spPr>
          <a:xfrm>
            <a:off x="2743200" y="3308350"/>
            <a:ext cx="990600" cy="822325"/>
          </a:xfrm>
          <a:prstGeom prst="rect">
            <a:avLst/>
          </a:prstGeom>
          <a:noFill/>
          <a:ln w="9525">
            <a:noFill/>
          </a:ln>
        </p:spPr>
        <p:txBody>
          <a:bodyPr anchor="t">
            <a:spAutoFit/>
          </a:bodyPr>
          <a:p>
            <a:pPr lvl="0" algn="l">
              <a:spcBef>
                <a:spcPct val="50000"/>
              </a:spcBef>
            </a:pPr>
            <a:r>
              <a:rPr lang="zh-CN" altLang="en-US" sz="2400" dirty="0">
                <a:latin typeface="Arial" panose="020B0604020202020204" pitchFamily="34" charset="0"/>
                <a:ea typeface="黑体" panose="02010609060101010101" pitchFamily="2" charset="-122"/>
              </a:rPr>
              <a:t>民资产</a:t>
            </a:r>
            <a:r>
              <a:rPr lang="zh-CN" altLang="en-US" sz="2400">
                <a:latin typeface="Arial" panose="020B0604020202020204" pitchFamily="34" charset="0"/>
                <a:ea typeface="黑体" panose="02010609060101010101" pitchFamily="2" charset="-122"/>
              </a:rPr>
              <a:t>生</a:t>
            </a:r>
            <a:endParaRPr lang="zh-CN" altLang="en-US" sz="2400">
              <a:latin typeface="Arial" panose="020B0604020202020204" pitchFamily="34" charset="0"/>
              <a:ea typeface="黑体" panose="02010609060101010101" pitchFamily="2" charset="-122"/>
            </a:endParaRPr>
          </a:p>
        </p:txBody>
      </p:sp>
      <p:sp>
        <p:nvSpPr>
          <p:cNvPr id="181272" name="文本框 181271"/>
          <p:cNvSpPr txBox="1"/>
          <p:nvPr/>
        </p:nvSpPr>
        <p:spPr>
          <a:xfrm>
            <a:off x="3733800" y="3308350"/>
            <a:ext cx="1219200" cy="822325"/>
          </a:xfrm>
          <a:prstGeom prst="rect">
            <a:avLst/>
          </a:prstGeom>
          <a:noFill/>
          <a:ln w="9525">
            <a:noFill/>
          </a:ln>
        </p:spPr>
        <p:txBody>
          <a:bodyPr anchor="t">
            <a:spAutoFit/>
          </a:bodyPr>
          <a:p>
            <a:pPr lvl="0" algn="l">
              <a:spcBef>
                <a:spcPct val="50000"/>
              </a:spcBef>
            </a:pPr>
            <a:r>
              <a:rPr lang="zh-CN" altLang="en-US" sz="2400" dirty="0">
                <a:solidFill>
                  <a:srgbClr val="FF0000"/>
                </a:solidFill>
                <a:latin typeface="Arial" panose="020B0604020202020204" pitchFamily="34" charset="0"/>
                <a:ea typeface="黑体" panose="02010609060101010101" pitchFamily="2" charset="-122"/>
              </a:rPr>
              <a:t>民资初</a:t>
            </a:r>
            <a:r>
              <a:rPr lang="zh-CN" altLang="en-US" sz="2400">
                <a:solidFill>
                  <a:srgbClr val="FF0000"/>
                </a:solidFill>
                <a:latin typeface="Arial" panose="020B0604020202020204" pitchFamily="34" charset="0"/>
                <a:ea typeface="黑体" panose="02010609060101010101" pitchFamily="2" charset="-122"/>
              </a:rPr>
              <a:t>步发展</a:t>
            </a:r>
            <a:endParaRPr lang="zh-CN" altLang="en-US" sz="2400">
              <a:solidFill>
                <a:srgbClr val="FF0000"/>
              </a:solidFill>
              <a:latin typeface="Arial" panose="020B0604020202020204" pitchFamily="34" charset="0"/>
              <a:ea typeface="黑体" panose="02010609060101010101" pitchFamily="2" charset="-122"/>
            </a:endParaRPr>
          </a:p>
        </p:txBody>
      </p:sp>
      <p:sp>
        <p:nvSpPr>
          <p:cNvPr id="181273" name="文本框 181272"/>
          <p:cNvSpPr txBox="1"/>
          <p:nvPr/>
        </p:nvSpPr>
        <p:spPr>
          <a:xfrm>
            <a:off x="6400800" y="3460750"/>
            <a:ext cx="2362200" cy="457200"/>
          </a:xfrm>
          <a:prstGeom prst="rect">
            <a:avLst/>
          </a:prstGeom>
          <a:noFill/>
          <a:ln w="9525">
            <a:noFill/>
          </a:ln>
        </p:spPr>
        <p:txBody>
          <a:bodyPr anchor="t">
            <a:spAutoFit/>
          </a:bodyPr>
          <a:p>
            <a:pPr lvl="0" algn="l">
              <a:spcBef>
                <a:spcPct val="50000"/>
              </a:spcBef>
            </a:pPr>
            <a:r>
              <a:rPr lang="zh-CN" altLang="en-US" sz="2400" dirty="0">
                <a:latin typeface="Arial" panose="020B0604020202020204" pitchFamily="34" charset="0"/>
                <a:ea typeface="黑体" panose="02010609060101010101" pitchFamily="2" charset="-122"/>
              </a:rPr>
              <a:t>短暂春天</a:t>
            </a:r>
            <a:endParaRPr lang="zh-CN" altLang="en-US" sz="2400">
              <a:latin typeface="Arial" panose="020B0604020202020204" pitchFamily="34" charset="0"/>
              <a:ea typeface="黑体" panose="02010609060101010101" pitchFamily="2" charset="-122"/>
            </a:endParaRPr>
          </a:p>
        </p:txBody>
      </p:sp>
      <p:sp>
        <p:nvSpPr>
          <p:cNvPr id="10265" name="文本框 181273"/>
          <p:cNvSpPr txBox="1"/>
          <p:nvPr/>
        </p:nvSpPr>
        <p:spPr>
          <a:xfrm>
            <a:off x="0" y="5029200"/>
            <a:ext cx="1295400" cy="519113"/>
          </a:xfrm>
          <a:prstGeom prst="rect">
            <a:avLst/>
          </a:prstGeom>
          <a:noFill/>
          <a:ln w="9525">
            <a:noFill/>
          </a:ln>
        </p:spPr>
        <p:txBody>
          <a:bodyPr anchor="t">
            <a:spAutoFit/>
          </a:bodyPr>
          <a:p>
            <a:pPr lvl="0" algn="l">
              <a:spcBef>
                <a:spcPct val="50000"/>
              </a:spcBef>
            </a:pPr>
            <a:r>
              <a:rPr lang="zh-CN" altLang="en-US" sz="2800">
                <a:latin typeface="Arial" panose="020B0604020202020204" pitchFamily="34" charset="0"/>
                <a:ea typeface="黑体" panose="02010609060101010101" pitchFamily="2" charset="-122"/>
              </a:rPr>
              <a:t>思想：</a:t>
            </a:r>
            <a:endParaRPr lang="zh-CN" altLang="en-US" sz="2800">
              <a:latin typeface="Arial" panose="020B0604020202020204" pitchFamily="34" charset="0"/>
              <a:ea typeface="黑体" panose="02010609060101010101" pitchFamily="2" charset="-122"/>
            </a:endParaRPr>
          </a:p>
        </p:txBody>
      </p:sp>
      <p:sp>
        <p:nvSpPr>
          <p:cNvPr id="181275" name="文本框 181274"/>
          <p:cNvSpPr txBox="1"/>
          <p:nvPr/>
        </p:nvSpPr>
        <p:spPr>
          <a:xfrm>
            <a:off x="1066800" y="4876800"/>
            <a:ext cx="990600" cy="822325"/>
          </a:xfrm>
          <a:prstGeom prst="rect">
            <a:avLst/>
          </a:prstGeom>
          <a:noFill/>
          <a:ln w="9525">
            <a:noFill/>
          </a:ln>
        </p:spPr>
        <p:txBody>
          <a:bodyPr anchor="t">
            <a:spAutoFit/>
          </a:bodyPr>
          <a:p>
            <a:pPr lvl="0" algn="l">
              <a:spcBef>
                <a:spcPct val="50000"/>
              </a:spcBef>
            </a:pPr>
            <a:r>
              <a:rPr lang="zh-CN" altLang="en-US" sz="2400">
                <a:latin typeface="Arial" panose="020B0604020202020204" pitchFamily="34" charset="0"/>
                <a:ea typeface="黑体" panose="02010609060101010101" pitchFamily="2" charset="-122"/>
              </a:rPr>
              <a:t>师夷思想</a:t>
            </a:r>
            <a:endParaRPr lang="zh-CN" altLang="en-US" sz="2400">
              <a:latin typeface="Arial" panose="020B0604020202020204" pitchFamily="34" charset="0"/>
              <a:ea typeface="黑体" panose="02010609060101010101" pitchFamily="2" charset="-122"/>
            </a:endParaRPr>
          </a:p>
        </p:txBody>
      </p:sp>
      <p:sp>
        <p:nvSpPr>
          <p:cNvPr id="181276" name="文本框 181275"/>
          <p:cNvSpPr txBox="1"/>
          <p:nvPr/>
        </p:nvSpPr>
        <p:spPr>
          <a:xfrm>
            <a:off x="2286000" y="4876800"/>
            <a:ext cx="990600" cy="822325"/>
          </a:xfrm>
          <a:prstGeom prst="rect">
            <a:avLst/>
          </a:prstGeom>
          <a:noFill/>
          <a:ln w="9525">
            <a:noFill/>
          </a:ln>
        </p:spPr>
        <p:txBody>
          <a:bodyPr anchor="t">
            <a:spAutoFit/>
          </a:bodyPr>
          <a:p>
            <a:pPr lvl="0" algn="l">
              <a:spcBef>
                <a:spcPct val="50000"/>
              </a:spcBef>
            </a:pPr>
            <a:r>
              <a:rPr lang="zh-CN" altLang="en-US" sz="2400">
                <a:latin typeface="Arial" panose="020B0604020202020204" pitchFamily="34" charset="0"/>
                <a:ea typeface="黑体" panose="02010609060101010101" pitchFamily="2" charset="-122"/>
              </a:rPr>
              <a:t>体用思想</a:t>
            </a:r>
            <a:endParaRPr lang="zh-CN" altLang="en-US" sz="2400">
              <a:latin typeface="Arial" panose="020B0604020202020204" pitchFamily="34" charset="0"/>
              <a:ea typeface="黑体" panose="02010609060101010101" pitchFamily="2" charset="-122"/>
            </a:endParaRPr>
          </a:p>
        </p:txBody>
      </p:sp>
      <p:sp>
        <p:nvSpPr>
          <p:cNvPr id="181277" name="文本框 181276"/>
          <p:cNvSpPr txBox="1"/>
          <p:nvPr/>
        </p:nvSpPr>
        <p:spPr>
          <a:xfrm>
            <a:off x="3810000" y="4876800"/>
            <a:ext cx="838200" cy="822325"/>
          </a:xfrm>
          <a:prstGeom prst="rect">
            <a:avLst/>
          </a:prstGeom>
          <a:noFill/>
          <a:ln w="9525">
            <a:noFill/>
          </a:ln>
        </p:spPr>
        <p:txBody>
          <a:bodyPr anchor="t">
            <a:spAutoFit/>
          </a:bodyPr>
          <a:p>
            <a:pPr lvl="0" algn="l">
              <a:spcBef>
                <a:spcPct val="50000"/>
              </a:spcBef>
            </a:pPr>
            <a:r>
              <a:rPr lang="zh-CN" altLang="en-US" sz="2400">
                <a:latin typeface="Arial" panose="020B0604020202020204" pitchFamily="34" charset="0"/>
                <a:ea typeface="黑体" panose="02010609060101010101" pitchFamily="2" charset="-122"/>
              </a:rPr>
              <a:t>维新思想</a:t>
            </a:r>
            <a:endParaRPr lang="zh-CN" altLang="en-US" sz="2400">
              <a:latin typeface="Arial" panose="020B0604020202020204" pitchFamily="34" charset="0"/>
              <a:ea typeface="黑体" panose="02010609060101010101" pitchFamily="2" charset="-122"/>
            </a:endParaRPr>
          </a:p>
        </p:txBody>
      </p:sp>
      <p:sp>
        <p:nvSpPr>
          <p:cNvPr id="181278" name="文本框 181277"/>
          <p:cNvSpPr txBox="1"/>
          <p:nvPr/>
        </p:nvSpPr>
        <p:spPr>
          <a:xfrm>
            <a:off x="5486400" y="4800600"/>
            <a:ext cx="990600" cy="822325"/>
          </a:xfrm>
          <a:prstGeom prst="rect">
            <a:avLst/>
          </a:prstGeom>
          <a:noFill/>
          <a:ln w="9525">
            <a:noFill/>
          </a:ln>
        </p:spPr>
        <p:txBody>
          <a:bodyPr anchor="t">
            <a:spAutoFit/>
          </a:bodyPr>
          <a:p>
            <a:pPr lvl="0" algn="l">
              <a:spcBef>
                <a:spcPct val="50000"/>
              </a:spcBef>
            </a:pPr>
            <a:r>
              <a:rPr lang="zh-CN" altLang="en-US" sz="2400">
                <a:latin typeface="Arial" panose="020B0604020202020204" pitchFamily="34" charset="0"/>
                <a:ea typeface="黑体" panose="02010609060101010101" pitchFamily="2" charset="-122"/>
              </a:rPr>
              <a:t>共和思想</a:t>
            </a:r>
            <a:endParaRPr lang="zh-CN" altLang="en-US" sz="2400">
              <a:latin typeface="Arial" panose="020B0604020202020204" pitchFamily="34" charset="0"/>
              <a:ea typeface="黑体" panose="02010609060101010101" pitchFamily="2" charset="-122"/>
            </a:endParaRPr>
          </a:p>
        </p:txBody>
      </p:sp>
      <p:sp>
        <p:nvSpPr>
          <p:cNvPr id="181279" name="文本框 181278"/>
          <p:cNvSpPr txBox="1"/>
          <p:nvPr/>
        </p:nvSpPr>
        <p:spPr>
          <a:xfrm>
            <a:off x="6934200" y="4876800"/>
            <a:ext cx="914400" cy="822325"/>
          </a:xfrm>
          <a:prstGeom prst="rect">
            <a:avLst/>
          </a:prstGeom>
          <a:noFill/>
          <a:ln w="9525">
            <a:noFill/>
          </a:ln>
        </p:spPr>
        <p:txBody>
          <a:bodyPr anchor="t">
            <a:spAutoFit/>
          </a:bodyPr>
          <a:p>
            <a:pPr lvl="0" algn="l">
              <a:spcBef>
                <a:spcPct val="50000"/>
              </a:spcBef>
            </a:pPr>
            <a:r>
              <a:rPr lang="zh-CN" altLang="en-US" sz="2400">
                <a:latin typeface="Arial" panose="020B0604020202020204" pitchFamily="34" charset="0"/>
                <a:ea typeface="黑体" panose="02010609060101010101" pitchFamily="2" charset="-122"/>
              </a:rPr>
              <a:t>民主科学</a:t>
            </a:r>
            <a:endParaRPr lang="zh-CN" altLang="en-US" sz="2400">
              <a:latin typeface="Arial" panose="020B0604020202020204" pitchFamily="34" charset="0"/>
              <a:ea typeface="黑体" panose="02010609060101010101" pitchFamily="2" charset="-122"/>
            </a:endParaRPr>
          </a:p>
        </p:txBody>
      </p:sp>
      <p:sp>
        <p:nvSpPr>
          <p:cNvPr id="10271" name="直接连接符 181279"/>
          <p:cNvSpPr/>
          <p:nvPr/>
        </p:nvSpPr>
        <p:spPr>
          <a:xfrm>
            <a:off x="4953000" y="1447800"/>
            <a:ext cx="0" cy="152400"/>
          </a:xfrm>
          <a:prstGeom prst="line">
            <a:avLst/>
          </a:prstGeom>
          <a:ln w="38100" cap="flat" cmpd="sng">
            <a:solidFill>
              <a:schemeClr val="tx1"/>
            </a:solidFill>
            <a:prstDash val="solid"/>
            <a:round/>
            <a:headEnd type="none" w="med" len="med"/>
            <a:tailEnd type="none" w="med" len="med"/>
          </a:ln>
        </p:spPr>
        <p:txBody>
          <a:bodyPr anchor="t"/>
          <a:p>
            <a:pPr lvl="0" algn="ctr"/>
            <a:endParaRPr lang="zh-CN" altLang="en-US">
              <a:latin typeface="Arial" panose="020B0604020202020204" pitchFamily="34" charset="0"/>
              <a:ea typeface="宋体" panose="02010600030101010101" pitchFamily="2" charset="-122"/>
            </a:endParaRPr>
          </a:p>
        </p:txBody>
      </p:sp>
      <p:sp>
        <p:nvSpPr>
          <p:cNvPr id="10272" name="文本框 181280"/>
          <p:cNvSpPr txBox="1"/>
          <p:nvPr/>
        </p:nvSpPr>
        <p:spPr>
          <a:xfrm>
            <a:off x="4724400" y="1905000"/>
            <a:ext cx="990600" cy="822325"/>
          </a:xfrm>
          <a:prstGeom prst="rect">
            <a:avLst/>
          </a:prstGeom>
          <a:noFill/>
          <a:ln w="9525">
            <a:noFill/>
          </a:ln>
        </p:spPr>
        <p:txBody>
          <a:bodyPr anchor="t">
            <a:spAutoFit/>
          </a:bodyPr>
          <a:p>
            <a:pPr lvl="0" algn="l">
              <a:spcBef>
                <a:spcPct val="50000"/>
              </a:spcBef>
            </a:pPr>
            <a:r>
              <a:rPr lang="zh-CN" altLang="en-US" sz="2400">
                <a:latin typeface="Arial" panose="020B0604020202020204" pitchFamily="34" charset="0"/>
                <a:ea typeface="黑体" panose="02010609060101010101" pitchFamily="2" charset="-122"/>
              </a:rPr>
              <a:t>八国联军</a:t>
            </a:r>
            <a:endParaRPr lang="zh-CN" altLang="en-US" sz="2400">
              <a:latin typeface="Arial" panose="020B0604020202020204" pitchFamily="34" charset="0"/>
              <a:ea typeface="黑体" panose="02010609060101010101" pitchFamily="2" charset="-122"/>
            </a:endParaRPr>
          </a:p>
        </p:txBody>
      </p:sp>
      <p:sp>
        <p:nvSpPr>
          <p:cNvPr id="10273" name="文本框 181281"/>
          <p:cNvSpPr txBox="1"/>
          <p:nvPr/>
        </p:nvSpPr>
        <p:spPr>
          <a:xfrm>
            <a:off x="5334000" y="1905000"/>
            <a:ext cx="838200" cy="822325"/>
          </a:xfrm>
          <a:prstGeom prst="rect">
            <a:avLst/>
          </a:prstGeom>
          <a:noFill/>
          <a:ln w="9525">
            <a:noFill/>
          </a:ln>
        </p:spPr>
        <p:txBody>
          <a:bodyPr anchor="t">
            <a:spAutoFit/>
          </a:bodyPr>
          <a:p>
            <a:pPr lvl="0" algn="l">
              <a:spcBef>
                <a:spcPct val="50000"/>
              </a:spcBef>
            </a:pPr>
            <a:r>
              <a:rPr lang="zh-CN" altLang="en-US" sz="2400">
                <a:solidFill>
                  <a:srgbClr val="FF0000"/>
                </a:solidFill>
                <a:latin typeface="Arial" panose="020B0604020202020204" pitchFamily="34" charset="0"/>
                <a:ea typeface="黑体" panose="02010609060101010101" pitchFamily="2" charset="-122"/>
              </a:rPr>
              <a:t>清末新政</a:t>
            </a:r>
            <a:endParaRPr lang="zh-CN" altLang="en-US" sz="2400">
              <a:solidFill>
                <a:srgbClr val="FF0000"/>
              </a:solidFill>
              <a:latin typeface="Arial" panose="020B0604020202020204" pitchFamily="34" charset="0"/>
              <a:ea typeface="黑体" panose="02010609060101010101" pitchFamily="2" charset="-122"/>
            </a:endParaRPr>
          </a:p>
        </p:txBody>
      </p:sp>
      <p:sp>
        <p:nvSpPr>
          <p:cNvPr id="10274" name="文本框 181282"/>
          <p:cNvSpPr txBox="1"/>
          <p:nvPr/>
        </p:nvSpPr>
        <p:spPr>
          <a:xfrm>
            <a:off x="1905000" y="1905000"/>
            <a:ext cx="990600" cy="822325"/>
          </a:xfrm>
          <a:prstGeom prst="rect">
            <a:avLst/>
          </a:prstGeom>
          <a:noFill/>
          <a:ln w="9525">
            <a:noFill/>
          </a:ln>
        </p:spPr>
        <p:txBody>
          <a:bodyPr anchor="t">
            <a:spAutoFit/>
          </a:bodyPr>
          <a:p>
            <a:pPr lvl="0" algn="l">
              <a:spcBef>
                <a:spcPct val="50000"/>
              </a:spcBef>
            </a:pPr>
            <a:r>
              <a:rPr lang="zh-CN" altLang="en-US" sz="2400">
                <a:solidFill>
                  <a:srgbClr val="FF0000"/>
                </a:solidFill>
                <a:latin typeface="Arial" panose="020B0604020202020204" pitchFamily="34" charset="0"/>
                <a:ea typeface="黑体" panose="02010609060101010101" pitchFamily="2" charset="-122"/>
              </a:rPr>
              <a:t>太平天国</a:t>
            </a:r>
            <a:endParaRPr lang="zh-CN" altLang="en-US" sz="2400">
              <a:solidFill>
                <a:srgbClr val="FF0000"/>
              </a:solidFill>
              <a:latin typeface="Arial" panose="020B0604020202020204" pitchFamily="34" charset="0"/>
              <a:ea typeface="黑体" panose="02010609060101010101" pitchFamily="2" charset="-122"/>
            </a:endParaRPr>
          </a:p>
        </p:txBody>
      </p:sp>
      <p:sp>
        <p:nvSpPr>
          <p:cNvPr id="181284" name="文本框 181283"/>
          <p:cNvSpPr txBox="1"/>
          <p:nvPr/>
        </p:nvSpPr>
        <p:spPr>
          <a:xfrm>
            <a:off x="2057400" y="3308350"/>
            <a:ext cx="838200" cy="822325"/>
          </a:xfrm>
          <a:prstGeom prst="rect">
            <a:avLst/>
          </a:prstGeom>
          <a:noFill/>
          <a:ln w="9525">
            <a:noFill/>
          </a:ln>
        </p:spPr>
        <p:txBody>
          <a:bodyPr anchor="t">
            <a:spAutoFit/>
          </a:bodyPr>
          <a:p>
            <a:pPr lvl="0" algn="l">
              <a:spcBef>
                <a:spcPct val="50000"/>
              </a:spcBef>
            </a:pPr>
            <a:r>
              <a:rPr lang="zh-CN" altLang="en-US" sz="2400">
                <a:solidFill>
                  <a:srgbClr val="FF0000"/>
                </a:solidFill>
                <a:latin typeface="Arial" panose="020B0604020202020204" pitchFamily="34" charset="0"/>
                <a:ea typeface="黑体" panose="02010609060101010101" pitchFamily="2" charset="-122"/>
              </a:rPr>
              <a:t>洋务工业</a:t>
            </a:r>
            <a:endParaRPr lang="zh-CN" altLang="en-US" sz="2400">
              <a:solidFill>
                <a:srgbClr val="FF0000"/>
              </a:solidFill>
              <a:latin typeface="Arial" panose="020B0604020202020204" pitchFamily="34" charset="0"/>
              <a:ea typeface="黑体" panose="02010609060101010101" pitchFamily="2" charset="-122"/>
            </a:endParaRPr>
          </a:p>
        </p:txBody>
      </p:sp>
      <p:sp>
        <p:nvSpPr>
          <p:cNvPr id="10276" name="直接连接符 181284"/>
          <p:cNvSpPr/>
          <p:nvPr/>
        </p:nvSpPr>
        <p:spPr>
          <a:xfrm>
            <a:off x="8382000" y="1447800"/>
            <a:ext cx="0" cy="152400"/>
          </a:xfrm>
          <a:prstGeom prst="line">
            <a:avLst/>
          </a:prstGeom>
          <a:ln w="38100" cap="flat" cmpd="sng">
            <a:solidFill>
              <a:schemeClr val="tx1"/>
            </a:solidFill>
            <a:prstDash val="solid"/>
            <a:round/>
            <a:headEnd type="none" w="med" len="med"/>
            <a:tailEnd type="none" w="med" len="med"/>
          </a:ln>
        </p:spPr>
        <p:txBody>
          <a:bodyPr anchor="t"/>
          <a:p>
            <a:pPr lvl="0" algn="ctr"/>
            <a:endParaRPr lang="zh-CN" altLang="en-US">
              <a:latin typeface="Arial" panose="020B0604020202020204" pitchFamily="34" charset="0"/>
              <a:ea typeface="宋体" panose="02010600030101010101" pitchFamily="2" charset="-122"/>
            </a:endParaRPr>
          </a:p>
        </p:txBody>
      </p:sp>
      <p:sp>
        <p:nvSpPr>
          <p:cNvPr id="10277" name="文本框 181285"/>
          <p:cNvSpPr txBox="1"/>
          <p:nvPr/>
        </p:nvSpPr>
        <p:spPr>
          <a:xfrm>
            <a:off x="8001000" y="1936750"/>
            <a:ext cx="990600" cy="822325"/>
          </a:xfrm>
          <a:prstGeom prst="rect">
            <a:avLst/>
          </a:prstGeom>
          <a:noFill/>
          <a:ln w="9525">
            <a:noFill/>
          </a:ln>
        </p:spPr>
        <p:txBody>
          <a:bodyPr anchor="t">
            <a:spAutoFit/>
          </a:bodyPr>
          <a:p>
            <a:pPr lvl="0" algn="l">
              <a:spcBef>
                <a:spcPct val="50000"/>
              </a:spcBef>
            </a:pPr>
            <a:r>
              <a:rPr lang="zh-CN" altLang="en-US" sz="2400">
                <a:latin typeface="Arial" panose="020B0604020202020204" pitchFamily="34" charset="0"/>
                <a:ea typeface="黑体" panose="02010609060101010101" pitchFamily="2" charset="-122"/>
              </a:rPr>
              <a:t>五四运动</a:t>
            </a:r>
            <a:endParaRPr lang="zh-CN" altLang="en-US" sz="2400">
              <a:latin typeface="Arial" panose="020B0604020202020204" pitchFamily="34" charset="0"/>
              <a:ea typeface="黑体" panose="02010609060101010101" pitchFamily="2" charset="-122"/>
            </a:endParaRPr>
          </a:p>
        </p:txBody>
      </p:sp>
      <p:sp>
        <p:nvSpPr>
          <p:cNvPr id="181287" name="文本框 181286"/>
          <p:cNvSpPr txBox="1"/>
          <p:nvPr/>
        </p:nvSpPr>
        <p:spPr>
          <a:xfrm>
            <a:off x="8001000" y="4892675"/>
            <a:ext cx="1219200" cy="822325"/>
          </a:xfrm>
          <a:prstGeom prst="rect">
            <a:avLst/>
          </a:prstGeom>
          <a:noFill/>
          <a:ln w="9525">
            <a:noFill/>
          </a:ln>
        </p:spPr>
        <p:txBody>
          <a:bodyPr anchor="t">
            <a:spAutoFit/>
          </a:bodyPr>
          <a:p>
            <a:pPr lvl="0" algn="l">
              <a:spcBef>
                <a:spcPct val="50000"/>
              </a:spcBef>
            </a:pPr>
            <a:r>
              <a:rPr lang="zh-CN" altLang="en-US" sz="2400">
                <a:latin typeface="Arial" panose="020B0604020202020204" pitchFamily="34" charset="0"/>
                <a:ea typeface="黑体" panose="02010609060101010101" pitchFamily="2" charset="-122"/>
              </a:rPr>
              <a:t>马～中国化</a:t>
            </a:r>
            <a:endParaRPr lang="zh-CN" altLang="en-US" sz="2400">
              <a:latin typeface="Arial" panose="020B0604020202020204" pitchFamily="34" charset="0"/>
              <a:ea typeface="黑体" panose="02010609060101010101" pitchFamily="2" charset="-122"/>
            </a:endParaRPr>
          </a:p>
        </p:txBody>
      </p:sp>
      <p:sp>
        <p:nvSpPr>
          <p:cNvPr id="10279" name="矩形 181287"/>
          <p:cNvSpPr/>
          <p:nvPr/>
        </p:nvSpPr>
        <p:spPr>
          <a:xfrm>
            <a:off x="457200" y="228600"/>
            <a:ext cx="8229600" cy="944563"/>
          </a:xfrm>
          <a:prstGeom prst="rect">
            <a:avLst/>
          </a:prstGeom>
          <a:solidFill>
            <a:srgbClr val="00FF00"/>
          </a:solidFill>
          <a:ln w="9525">
            <a:noFill/>
          </a:ln>
        </p:spPr>
        <p:txBody>
          <a:bodyPr anchor="ctr"/>
          <a:p>
            <a:pPr lvl="0" algn="l">
              <a:buClrTx/>
            </a:pPr>
            <a:r>
              <a:rPr lang="zh-CN" altLang="en-US" sz="2400" u="sng" dirty="0">
                <a:latin typeface="Arial" panose="020B0604020202020204" pitchFamily="34" charset="0"/>
                <a:ea typeface="宋体" panose="02010600030101010101" pitchFamily="2" charset="-122"/>
              </a:rPr>
              <a:t>学法指导</a:t>
            </a:r>
            <a:r>
              <a:rPr lang="en-US" altLang="zh-CN" sz="2400" u="sng" dirty="0">
                <a:latin typeface="Arial" panose="020B0604020202020204" pitchFamily="34" charset="0"/>
                <a:ea typeface="宋体" panose="02010600030101010101" pitchFamily="2" charset="-122"/>
              </a:rPr>
              <a:t>2</a:t>
            </a:r>
            <a:r>
              <a:rPr lang="zh-CN" altLang="en-US" sz="2400" u="sng" dirty="0">
                <a:latin typeface="Arial" panose="020B0604020202020204" pitchFamily="34" charset="0"/>
                <a:ea typeface="宋体" panose="02010600030101010101" pitchFamily="2" charset="-122"/>
              </a:rPr>
              <a:t>：社会存在决定社会意识，思想文化的发展是由经济、政治的发展决定的，与不同时期的时代背景有关。</a:t>
            </a:r>
            <a:endParaRPr lang="zh-CN" altLang="en-US" sz="2400" u="sng" dirty="0">
              <a:latin typeface="Arial" panose="020B0604020202020204" pitchFamily="34" charset="0"/>
              <a:ea typeface="宋体" panose="02010600030101010101" pitchFamily="2" charset="-122"/>
            </a:endParaRPr>
          </a:p>
        </p:txBody>
      </p:sp>
      <p:sp>
        <p:nvSpPr>
          <p:cNvPr id="10280" name="文本框 181288"/>
          <p:cNvSpPr txBox="1"/>
          <p:nvPr/>
        </p:nvSpPr>
        <p:spPr>
          <a:xfrm>
            <a:off x="4114800" y="1905000"/>
            <a:ext cx="1066800" cy="1187450"/>
          </a:xfrm>
          <a:prstGeom prst="rect">
            <a:avLst/>
          </a:prstGeom>
          <a:noFill/>
          <a:ln w="9525">
            <a:noFill/>
          </a:ln>
        </p:spPr>
        <p:txBody>
          <a:bodyPr anchor="t">
            <a:spAutoFit/>
          </a:bodyPr>
          <a:p>
            <a:pPr lvl="0" algn="l">
              <a:spcBef>
                <a:spcPct val="50000"/>
              </a:spcBef>
            </a:pPr>
            <a:r>
              <a:rPr lang="zh-CN" altLang="en-US" sz="2400" dirty="0">
                <a:solidFill>
                  <a:srgbClr val="FF0000"/>
                </a:solidFill>
                <a:latin typeface="Arial" panose="020B0604020202020204" pitchFamily="34" charset="0"/>
                <a:ea typeface="黑体" panose="02010609060101010101" pitchFamily="2" charset="-122"/>
              </a:rPr>
              <a:t>义和团运动</a:t>
            </a:r>
            <a:endParaRPr lang="zh-CN" altLang="en-US" sz="2400">
              <a:solidFill>
                <a:srgbClr val="FF0000"/>
              </a:solidFill>
              <a:latin typeface="Arial" panose="020B0604020202020204" pitchFamily="34" charset="0"/>
              <a:ea typeface="黑体" panose="0201060906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1270"/>
                                        </p:tgtEl>
                                        <p:attrNameLst>
                                          <p:attrName>style.visibility</p:attrName>
                                        </p:attrNameLst>
                                      </p:cBhvr>
                                      <p:to>
                                        <p:strVal val="visible"/>
                                      </p:to>
                                    </p:set>
                                    <p:animEffect transition="in" filter="blinds(horizontal)">
                                      <p:cBhvr>
                                        <p:cTn id="7" dur="500"/>
                                        <p:tgtEl>
                                          <p:spTgt spid="18127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81284"/>
                                        </p:tgtEl>
                                        <p:attrNameLst>
                                          <p:attrName>style.visibility</p:attrName>
                                        </p:attrNameLst>
                                      </p:cBhvr>
                                      <p:to>
                                        <p:strVal val="visible"/>
                                      </p:to>
                                    </p:set>
                                    <p:animEffect transition="in" filter="blinds(horizontal)">
                                      <p:cBhvr>
                                        <p:cTn id="11" dur="500"/>
                                        <p:tgtEl>
                                          <p:spTgt spid="181284"/>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81271"/>
                                        </p:tgtEl>
                                        <p:attrNameLst>
                                          <p:attrName>style.visibility</p:attrName>
                                        </p:attrNameLst>
                                      </p:cBhvr>
                                      <p:to>
                                        <p:strVal val="visible"/>
                                      </p:to>
                                    </p:set>
                                    <p:animEffect transition="in" filter="blinds(horizontal)">
                                      <p:cBhvr>
                                        <p:cTn id="15" dur="500"/>
                                        <p:tgtEl>
                                          <p:spTgt spid="181271"/>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81272"/>
                                        </p:tgtEl>
                                        <p:attrNameLst>
                                          <p:attrName>style.visibility</p:attrName>
                                        </p:attrNameLst>
                                      </p:cBhvr>
                                      <p:to>
                                        <p:strVal val="visible"/>
                                      </p:to>
                                    </p:set>
                                    <p:animEffect transition="in" filter="blinds(horizontal)">
                                      <p:cBhvr>
                                        <p:cTn id="19" dur="500"/>
                                        <p:tgtEl>
                                          <p:spTgt spid="181272"/>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81273"/>
                                        </p:tgtEl>
                                        <p:attrNameLst>
                                          <p:attrName>style.visibility</p:attrName>
                                        </p:attrNameLst>
                                      </p:cBhvr>
                                      <p:to>
                                        <p:strVal val="visible"/>
                                      </p:to>
                                    </p:set>
                                    <p:animEffect transition="in" filter="blinds(horizontal)">
                                      <p:cBhvr>
                                        <p:cTn id="23" dur="500"/>
                                        <p:tgtEl>
                                          <p:spTgt spid="18127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81275"/>
                                        </p:tgtEl>
                                        <p:attrNameLst>
                                          <p:attrName>style.visibility</p:attrName>
                                        </p:attrNameLst>
                                      </p:cBhvr>
                                      <p:to>
                                        <p:strVal val="visible"/>
                                      </p:to>
                                    </p:set>
                                    <p:animEffect transition="in" filter="blinds(horizontal)">
                                      <p:cBhvr>
                                        <p:cTn id="28" dur="500"/>
                                        <p:tgtEl>
                                          <p:spTgt spid="181275"/>
                                        </p:tgtEl>
                                      </p:cBhvr>
                                    </p:animEffect>
                                  </p:childTnLst>
                                </p:cTn>
                              </p:par>
                            </p:childTnLst>
                          </p:cTn>
                        </p:par>
                        <p:par>
                          <p:cTn id="29" fill="hold">
                            <p:stCondLst>
                              <p:cond delay="500"/>
                            </p:stCondLst>
                            <p:childTnLst>
                              <p:par>
                                <p:cTn id="30" presetID="3" presetClass="entr" presetSubtype="10" fill="hold" grpId="0" nodeType="afterEffect">
                                  <p:stCondLst>
                                    <p:cond delay="0"/>
                                  </p:stCondLst>
                                  <p:childTnLst>
                                    <p:set>
                                      <p:cBhvr>
                                        <p:cTn id="31" dur="1" fill="hold">
                                          <p:stCondLst>
                                            <p:cond delay="0"/>
                                          </p:stCondLst>
                                        </p:cTn>
                                        <p:tgtEl>
                                          <p:spTgt spid="181276"/>
                                        </p:tgtEl>
                                        <p:attrNameLst>
                                          <p:attrName>style.visibility</p:attrName>
                                        </p:attrNameLst>
                                      </p:cBhvr>
                                      <p:to>
                                        <p:strVal val="visible"/>
                                      </p:to>
                                    </p:set>
                                    <p:animEffect transition="in" filter="blinds(horizontal)">
                                      <p:cBhvr>
                                        <p:cTn id="32" dur="500"/>
                                        <p:tgtEl>
                                          <p:spTgt spid="181276"/>
                                        </p:tgtEl>
                                      </p:cBhvr>
                                    </p:animEffect>
                                  </p:childTnLst>
                                </p:cTn>
                              </p:par>
                            </p:childTnLst>
                          </p:cTn>
                        </p:par>
                        <p:par>
                          <p:cTn id="33" fill="hold">
                            <p:stCondLst>
                              <p:cond delay="1000"/>
                            </p:stCondLst>
                            <p:childTnLst>
                              <p:par>
                                <p:cTn id="34" presetID="3" presetClass="entr" presetSubtype="10" fill="hold" grpId="0" nodeType="afterEffect">
                                  <p:stCondLst>
                                    <p:cond delay="0"/>
                                  </p:stCondLst>
                                  <p:childTnLst>
                                    <p:set>
                                      <p:cBhvr>
                                        <p:cTn id="35" dur="1" fill="hold">
                                          <p:stCondLst>
                                            <p:cond delay="0"/>
                                          </p:stCondLst>
                                        </p:cTn>
                                        <p:tgtEl>
                                          <p:spTgt spid="181277"/>
                                        </p:tgtEl>
                                        <p:attrNameLst>
                                          <p:attrName>style.visibility</p:attrName>
                                        </p:attrNameLst>
                                      </p:cBhvr>
                                      <p:to>
                                        <p:strVal val="visible"/>
                                      </p:to>
                                    </p:set>
                                    <p:animEffect transition="in" filter="blinds(horizontal)">
                                      <p:cBhvr>
                                        <p:cTn id="36" dur="500"/>
                                        <p:tgtEl>
                                          <p:spTgt spid="181277"/>
                                        </p:tgtEl>
                                      </p:cBhvr>
                                    </p:animEffect>
                                  </p:childTnLst>
                                </p:cTn>
                              </p:par>
                            </p:childTnLst>
                          </p:cTn>
                        </p:par>
                        <p:par>
                          <p:cTn id="37" fill="hold">
                            <p:stCondLst>
                              <p:cond delay="1500"/>
                            </p:stCondLst>
                            <p:childTnLst>
                              <p:par>
                                <p:cTn id="38" presetID="3" presetClass="entr" presetSubtype="10" fill="hold" grpId="0" nodeType="afterEffect">
                                  <p:stCondLst>
                                    <p:cond delay="0"/>
                                  </p:stCondLst>
                                  <p:childTnLst>
                                    <p:set>
                                      <p:cBhvr>
                                        <p:cTn id="39" dur="1" fill="hold">
                                          <p:stCondLst>
                                            <p:cond delay="0"/>
                                          </p:stCondLst>
                                        </p:cTn>
                                        <p:tgtEl>
                                          <p:spTgt spid="181278"/>
                                        </p:tgtEl>
                                        <p:attrNameLst>
                                          <p:attrName>style.visibility</p:attrName>
                                        </p:attrNameLst>
                                      </p:cBhvr>
                                      <p:to>
                                        <p:strVal val="visible"/>
                                      </p:to>
                                    </p:set>
                                    <p:animEffect transition="in" filter="blinds(horizontal)">
                                      <p:cBhvr>
                                        <p:cTn id="40" dur="500"/>
                                        <p:tgtEl>
                                          <p:spTgt spid="181278"/>
                                        </p:tgtEl>
                                      </p:cBhvr>
                                    </p:animEffect>
                                  </p:childTnLst>
                                </p:cTn>
                              </p:par>
                            </p:childTnLst>
                          </p:cTn>
                        </p:par>
                        <p:par>
                          <p:cTn id="41" fill="hold">
                            <p:stCondLst>
                              <p:cond delay="2000"/>
                            </p:stCondLst>
                            <p:childTnLst>
                              <p:par>
                                <p:cTn id="42" presetID="3" presetClass="entr" presetSubtype="10" fill="hold" grpId="0" nodeType="afterEffect">
                                  <p:stCondLst>
                                    <p:cond delay="0"/>
                                  </p:stCondLst>
                                  <p:childTnLst>
                                    <p:set>
                                      <p:cBhvr>
                                        <p:cTn id="43" dur="1" fill="hold">
                                          <p:stCondLst>
                                            <p:cond delay="0"/>
                                          </p:stCondLst>
                                        </p:cTn>
                                        <p:tgtEl>
                                          <p:spTgt spid="181279"/>
                                        </p:tgtEl>
                                        <p:attrNameLst>
                                          <p:attrName>style.visibility</p:attrName>
                                        </p:attrNameLst>
                                      </p:cBhvr>
                                      <p:to>
                                        <p:strVal val="visible"/>
                                      </p:to>
                                    </p:set>
                                    <p:animEffect transition="in" filter="blinds(horizontal)">
                                      <p:cBhvr>
                                        <p:cTn id="44" dur="500"/>
                                        <p:tgtEl>
                                          <p:spTgt spid="181279"/>
                                        </p:tgtEl>
                                      </p:cBhvr>
                                    </p:animEffect>
                                  </p:childTnLst>
                                </p:cTn>
                              </p:par>
                            </p:childTnLst>
                          </p:cTn>
                        </p:par>
                        <p:par>
                          <p:cTn id="45" fill="hold">
                            <p:stCondLst>
                              <p:cond delay="2500"/>
                            </p:stCondLst>
                            <p:childTnLst>
                              <p:par>
                                <p:cTn id="46" presetID="3" presetClass="entr" presetSubtype="10" fill="hold" grpId="0" nodeType="afterEffect">
                                  <p:stCondLst>
                                    <p:cond delay="0"/>
                                  </p:stCondLst>
                                  <p:childTnLst>
                                    <p:set>
                                      <p:cBhvr>
                                        <p:cTn id="47" dur="1" fill="hold">
                                          <p:stCondLst>
                                            <p:cond delay="0"/>
                                          </p:stCondLst>
                                        </p:cTn>
                                        <p:tgtEl>
                                          <p:spTgt spid="181287"/>
                                        </p:tgtEl>
                                        <p:attrNameLst>
                                          <p:attrName>style.visibility</p:attrName>
                                        </p:attrNameLst>
                                      </p:cBhvr>
                                      <p:to>
                                        <p:strVal val="visible"/>
                                      </p:to>
                                    </p:set>
                                    <p:animEffect transition="in" filter="blinds(horizontal)">
                                      <p:cBhvr>
                                        <p:cTn id="48" dur="500"/>
                                        <p:tgtEl>
                                          <p:spTgt spid="181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70" grpId="0"/>
      <p:bldP spid="181271" grpId="0"/>
      <p:bldP spid="181272" grpId="0"/>
      <p:bldP spid="181273" grpId="0"/>
      <p:bldP spid="181275" grpId="0"/>
      <p:bldP spid="181276" grpId="0"/>
      <p:bldP spid="181277" grpId="0"/>
      <p:bldP spid="181278" grpId="0"/>
      <p:bldP spid="181279" grpId="0"/>
      <p:bldP spid="181284" grpId="0"/>
      <p:bldP spid="18128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文本框 161793"/>
          <p:cNvSpPr txBox="1"/>
          <p:nvPr/>
        </p:nvSpPr>
        <p:spPr>
          <a:xfrm>
            <a:off x="0" y="0"/>
            <a:ext cx="9144000" cy="1066800"/>
          </a:xfrm>
          <a:prstGeom prst="rect">
            <a:avLst/>
          </a:prstGeom>
          <a:solidFill>
            <a:srgbClr val="FFFF00"/>
          </a:solidFill>
          <a:ln w="28575">
            <a:noFill/>
          </a:ln>
        </p:spPr>
        <p:txBody>
          <a:bodyPr anchor="t">
            <a:spAutoFit/>
          </a:bodyPr>
          <a:p>
            <a:pPr lvl="0" algn="l"/>
            <a:r>
              <a:rPr lang="zh-CN" altLang="en-US" sz="3200" dirty="0">
                <a:latin typeface="Arial" panose="020B0604020202020204" pitchFamily="34" charset="0"/>
                <a:ea typeface="隶书" panose="02010509060101010101" pitchFamily="49" charset="-122"/>
              </a:rPr>
              <a:t>【基础回顾】将以下文献进行归类排序，并概括其主张</a:t>
            </a:r>
            <a:endParaRPr lang="zh-CN" altLang="en-US" sz="3200">
              <a:latin typeface="Arial" panose="020B0604020202020204" pitchFamily="34" charset="0"/>
              <a:ea typeface="隶书" panose="02010509060101010101" pitchFamily="49" charset="-122"/>
            </a:endParaRPr>
          </a:p>
        </p:txBody>
      </p:sp>
      <p:pic>
        <p:nvPicPr>
          <p:cNvPr id="5122" name="图片 161794"/>
          <p:cNvPicPr>
            <a:picLocks noChangeAspect="1"/>
          </p:cNvPicPr>
          <p:nvPr/>
        </p:nvPicPr>
        <p:blipFill>
          <a:blip r:embed="rId1"/>
          <a:stretch>
            <a:fillRect/>
          </a:stretch>
        </p:blipFill>
        <p:spPr>
          <a:xfrm>
            <a:off x="3581400" y="990600"/>
            <a:ext cx="2281238" cy="3124200"/>
          </a:xfrm>
          <a:prstGeom prst="rect">
            <a:avLst/>
          </a:prstGeom>
          <a:noFill/>
          <a:ln w="9525">
            <a:noFill/>
          </a:ln>
        </p:spPr>
      </p:pic>
      <p:pic>
        <p:nvPicPr>
          <p:cNvPr id="5123" name="图片 161795"/>
          <p:cNvPicPr>
            <a:picLocks noChangeAspect="1"/>
          </p:cNvPicPr>
          <p:nvPr/>
        </p:nvPicPr>
        <p:blipFill>
          <a:blip r:embed="rId2"/>
          <a:stretch>
            <a:fillRect/>
          </a:stretch>
        </p:blipFill>
        <p:spPr>
          <a:xfrm>
            <a:off x="6019800" y="4114800"/>
            <a:ext cx="2514600" cy="2743200"/>
          </a:xfrm>
          <a:prstGeom prst="rect">
            <a:avLst/>
          </a:prstGeom>
          <a:noFill/>
          <a:ln w="9525">
            <a:noFill/>
          </a:ln>
        </p:spPr>
      </p:pic>
      <p:pic>
        <p:nvPicPr>
          <p:cNvPr id="5124" name="图片 161796" descr="1000100030815"/>
          <p:cNvPicPr>
            <a:picLocks noChangeAspect="1"/>
          </p:cNvPicPr>
          <p:nvPr/>
        </p:nvPicPr>
        <p:blipFill>
          <a:blip r:embed="rId3"/>
          <a:stretch>
            <a:fillRect/>
          </a:stretch>
        </p:blipFill>
        <p:spPr>
          <a:xfrm>
            <a:off x="457200" y="990600"/>
            <a:ext cx="2308225" cy="3124200"/>
          </a:xfrm>
          <a:prstGeom prst="rect">
            <a:avLst/>
          </a:prstGeom>
          <a:noFill/>
          <a:ln w="9525">
            <a:noFill/>
          </a:ln>
        </p:spPr>
      </p:pic>
      <p:grpSp>
        <p:nvGrpSpPr>
          <p:cNvPr id="5125" name="组合 161797"/>
          <p:cNvGrpSpPr/>
          <p:nvPr/>
        </p:nvGrpSpPr>
        <p:grpSpPr>
          <a:xfrm>
            <a:off x="1905000" y="4114800"/>
            <a:ext cx="2133600" cy="2743200"/>
            <a:chOff x="158" y="1253"/>
            <a:chExt cx="2080" cy="1361"/>
          </a:xfrm>
        </p:grpSpPr>
        <p:pic>
          <p:nvPicPr>
            <p:cNvPr id="5126" name="图片 161798" descr="u=3595626156,3659933347&amp;gp=-6"/>
            <p:cNvPicPr>
              <a:picLocks noChangeAspect="1"/>
            </p:cNvPicPr>
            <p:nvPr/>
          </p:nvPicPr>
          <p:blipFill>
            <a:blip r:embed="rId4"/>
            <a:stretch>
              <a:fillRect/>
            </a:stretch>
          </p:blipFill>
          <p:spPr>
            <a:xfrm>
              <a:off x="158" y="1253"/>
              <a:ext cx="953" cy="1361"/>
            </a:xfrm>
            <a:prstGeom prst="rect">
              <a:avLst/>
            </a:prstGeom>
            <a:noFill/>
            <a:ln w="9525">
              <a:noFill/>
            </a:ln>
          </p:spPr>
        </p:pic>
        <p:pic>
          <p:nvPicPr>
            <p:cNvPr id="5127" name="图片 161799" descr="kongzigzkao"/>
            <p:cNvPicPr>
              <a:picLocks noChangeAspect="1"/>
            </p:cNvPicPr>
            <p:nvPr/>
          </p:nvPicPr>
          <p:blipFill>
            <a:blip r:embed="rId5"/>
            <a:stretch>
              <a:fillRect/>
            </a:stretch>
          </p:blipFill>
          <p:spPr>
            <a:xfrm>
              <a:off x="1111" y="1253"/>
              <a:ext cx="1127" cy="1361"/>
            </a:xfrm>
            <a:prstGeom prst="rect">
              <a:avLst/>
            </a:prstGeom>
            <a:noFill/>
            <a:ln w="9525">
              <a:noFill/>
            </a:ln>
          </p:spPr>
        </p:pic>
      </p:grpSp>
      <p:pic>
        <p:nvPicPr>
          <p:cNvPr id="5128" name="图片 161800" descr="t01c996fba29bb41a74"/>
          <p:cNvPicPr>
            <a:picLocks noChangeAspect="1"/>
          </p:cNvPicPr>
          <p:nvPr/>
        </p:nvPicPr>
        <p:blipFill>
          <a:blip r:embed="rId6"/>
          <a:stretch>
            <a:fillRect/>
          </a:stretch>
        </p:blipFill>
        <p:spPr>
          <a:xfrm>
            <a:off x="6553200" y="990600"/>
            <a:ext cx="2286000" cy="3162300"/>
          </a:xfrm>
          <a:prstGeom prst="rect">
            <a:avLst/>
          </a:prstGeom>
          <a:noFill/>
          <a:ln w="9525">
            <a:noFill/>
          </a:ln>
        </p:spPr>
      </p:pic>
    </p:spTree>
    <p:custDataLst>
      <p:tags r:id="rId7"/>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5" name="图片 166913" descr="圣彼德大教堂"/>
          <p:cNvPicPr>
            <a:picLocks noChangeAspect="1"/>
          </p:cNvPicPr>
          <p:nvPr/>
        </p:nvPicPr>
        <p:blipFill>
          <a:blip r:embed="rId1"/>
          <a:stretch>
            <a:fillRect/>
          </a:stretch>
        </p:blipFill>
        <p:spPr>
          <a:xfrm>
            <a:off x="0" y="692150"/>
            <a:ext cx="9144000" cy="6165850"/>
          </a:xfrm>
          <a:prstGeom prst="rect">
            <a:avLst/>
          </a:prstGeom>
          <a:noFill/>
          <a:ln w="9525">
            <a:noFill/>
          </a:ln>
        </p:spPr>
      </p:pic>
      <p:sp>
        <p:nvSpPr>
          <p:cNvPr id="11266" name="文本框 166914"/>
          <p:cNvSpPr txBox="1"/>
          <p:nvPr/>
        </p:nvSpPr>
        <p:spPr>
          <a:xfrm>
            <a:off x="0" y="0"/>
            <a:ext cx="9144000" cy="6970713"/>
          </a:xfrm>
          <a:prstGeom prst="rect">
            <a:avLst/>
          </a:prstGeom>
          <a:solidFill>
            <a:schemeClr val="bg1">
              <a:alpha val="89000"/>
            </a:schemeClr>
          </a:solidFill>
          <a:ln w="9525">
            <a:noFill/>
          </a:ln>
        </p:spPr>
        <p:txBody>
          <a:bodyPr anchor="t">
            <a:spAutoFit/>
          </a:bodyPr>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p:txBody>
      </p:sp>
      <p:pic>
        <p:nvPicPr>
          <p:cNvPr id="11267" name="图片 166915" descr="11"/>
          <p:cNvPicPr>
            <a:picLocks noChangeAspect="1"/>
          </p:cNvPicPr>
          <p:nvPr/>
        </p:nvPicPr>
        <p:blipFill>
          <a:blip r:embed="rId2"/>
          <a:stretch>
            <a:fillRect/>
          </a:stretch>
        </p:blipFill>
        <p:spPr>
          <a:xfrm>
            <a:off x="180975" y="1193800"/>
            <a:ext cx="8569325" cy="5292725"/>
          </a:xfrm>
          <a:prstGeom prst="rect">
            <a:avLst/>
          </a:prstGeom>
          <a:noFill/>
          <a:ln w="9525">
            <a:noFill/>
          </a:ln>
        </p:spPr>
      </p:pic>
      <p:grpSp>
        <p:nvGrpSpPr>
          <p:cNvPr id="11268" name="组合 166916"/>
          <p:cNvGrpSpPr/>
          <p:nvPr/>
        </p:nvGrpSpPr>
        <p:grpSpPr>
          <a:xfrm>
            <a:off x="180975" y="46038"/>
            <a:ext cx="1989138" cy="1147762"/>
            <a:chOff x="0" y="0"/>
            <a:chExt cx="1632" cy="1158"/>
          </a:xfrm>
        </p:grpSpPr>
        <p:pic>
          <p:nvPicPr>
            <p:cNvPr id="11269" name="图片 166917" descr="登山者">
              <a:hlinkClick r:id="" action="ppaction://noaction"/>
            </p:cNvPr>
            <p:cNvPicPr>
              <a:picLocks noChangeAspect="1"/>
            </p:cNvPicPr>
            <p:nvPr/>
          </p:nvPicPr>
          <p:blipFill>
            <a:blip r:embed="rId3">
              <a:clrChange>
                <a:clrFrom>
                  <a:srgbClr val="FFFFFF"/>
                </a:clrFrom>
                <a:clrTo>
                  <a:srgbClr val="FFFFFF">
                    <a:alpha val="0"/>
                  </a:srgbClr>
                </a:clrTo>
              </a:clrChange>
            </a:blip>
            <a:stretch>
              <a:fillRect/>
            </a:stretch>
          </p:blipFill>
          <p:spPr>
            <a:xfrm>
              <a:off x="0" y="0"/>
              <a:ext cx="1632" cy="1158"/>
            </a:xfrm>
            <a:prstGeom prst="rect">
              <a:avLst/>
            </a:prstGeom>
            <a:noFill/>
            <a:ln w="9525">
              <a:noFill/>
            </a:ln>
          </p:spPr>
        </p:pic>
        <p:sp>
          <p:nvSpPr>
            <p:cNvPr id="11270" name="文本框 166918">
              <a:hlinkClick r:id="" action="ppaction://noaction"/>
            </p:cNvPr>
            <p:cNvSpPr txBox="1"/>
            <p:nvPr/>
          </p:nvSpPr>
          <p:spPr>
            <a:xfrm>
              <a:off x="816" y="174"/>
              <a:ext cx="688" cy="904"/>
            </a:xfrm>
            <a:prstGeom prst="rect">
              <a:avLst/>
            </a:prstGeom>
            <a:noFill/>
            <a:ln w="9525">
              <a:noFill/>
            </a:ln>
          </p:spPr>
          <p:txBody>
            <a:bodyPr anchor="t">
              <a:spAutoFit/>
            </a:bodyPr>
            <a:p>
              <a:pPr lvl="0" algn="ctr"/>
              <a:r>
                <a:rPr lang="zh-CN" altLang="en-US" sz="2000" dirty="0">
                  <a:solidFill>
                    <a:srgbClr val="008000"/>
                  </a:solidFill>
                  <a:latin typeface="Times New Roman" panose="02020603050405020304" pitchFamily="18" charset="0"/>
                  <a:ea typeface="黑体" panose="02010609060101010101" pitchFamily="2" charset="-122"/>
                </a:rPr>
                <a:t>讲练结合</a:t>
              </a:r>
              <a:endParaRPr lang="zh-CN" altLang="en-US" sz="2000" dirty="0">
                <a:solidFill>
                  <a:srgbClr val="008000"/>
                </a:solidFill>
                <a:latin typeface="Times New Roman" panose="02020603050405020304" pitchFamily="18" charset="0"/>
                <a:ea typeface="黑体" panose="02010609060101010101" pitchFamily="2" charset="-122"/>
              </a:endParaRPr>
            </a:p>
          </p:txBody>
        </p:sp>
      </p:grpSp>
      <p:sp>
        <p:nvSpPr>
          <p:cNvPr id="11271" name="矩形 166919"/>
          <p:cNvSpPr/>
          <p:nvPr/>
        </p:nvSpPr>
        <p:spPr>
          <a:xfrm>
            <a:off x="609600" y="2209800"/>
            <a:ext cx="7921625" cy="3508375"/>
          </a:xfrm>
          <a:prstGeom prst="rect">
            <a:avLst/>
          </a:prstGeom>
          <a:noFill/>
          <a:ln w="9525">
            <a:noFill/>
          </a:ln>
        </p:spPr>
        <p:txBody>
          <a:bodyPr anchor="ctr">
            <a:spAutoFit/>
          </a:bodyPr>
          <a:p>
            <a:pPr marL="342900" lvl="0" indent="-342900" algn="l"/>
            <a:r>
              <a:rPr lang="en-US" altLang="zh-CN" sz="2800" dirty="0">
                <a:latin typeface="方正粗宋_GBK" charset="-122"/>
                <a:ea typeface="宋体" panose="02010600030101010101" pitchFamily="2" charset="-122"/>
              </a:rPr>
              <a:t>1</a:t>
            </a:r>
            <a:r>
              <a:rPr lang="zh-CN" altLang="en-US" sz="2800" dirty="0">
                <a:latin typeface="方正粗宋_GBK" charset="-122"/>
                <a:ea typeface="宋体" panose="02010600030101010101" pitchFamily="2" charset="-122"/>
              </a:rPr>
              <a:t>（</a:t>
            </a:r>
            <a:r>
              <a:rPr lang="en-US" altLang="zh-CN" sz="2800" dirty="0">
                <a:latin typeface="方正粗宋_GBK" charset="-122"/>
                <a:ea typeface="宋体" panose="02010600030101010101" pitchFamily="2" charset="-122"/>
              </a:rPr>
              <a:t>2015·</a:t>
            </a:r>
            <a:r>
              <a:rPr lang="zh-CN" altLang="en-US" sz="2800" dirty="0">
                <a:latin typeface="方正粗宋_GBK" charset="-122"/>
                <a:ea typeface="宋体" panose="02010600030101010101" pitchFamily="2" charset="-122"/>
              </a:rPr>
              <a:t>海南单科</a:t>
            </a:r>
            <a:r>
              <a:rPr lang="en-US" altLang="zh-CN" sz="2800" dirty="0">
                <a:latin typeface="方正粗宋_GBK" charset="-122"/>
                <a:ea typeface="宋体" panose="02010600030101010101" pitchFamily="2" charset="-122"/>
              </a:rPr>
              <a:t>·21</a:t>
            </a:r>
            <a:r>
              <a:rPr lang="zh-CN" altLang="en-US" sz="2800" dirty="0">
                <a:latin typeface="方正粗宋_GBK" charset="-122"/>
                <a:ea typeface="宋体" panose="02010600030101010101" pitchFamily="2" charset="-122"/>
              </a:rPr>
              <a:t>）近代中国在不同时期学习西方的侧重点各有不同，五四运动之前大致经历了从“器物”到“制度”再到思想文化三个层面的变化。这种变化主要缘于</a:t>
            </a:r>
            <a:r>
              <a:rPr lang="en-US" altLang="zh-CN" sz="2800">
                <a:latin typeface="方正粗宋_GBK" charset="-122"/>
                <a:ea typeface="宋体" panose="02010600030101010101" pitchFamily="2" charset="-122"/>
              </a:rPr>
              <a:t>(  )</a:t>
            </a:r>
            <a:endParaRPr lang="en-US" altLang="zh-CN" sz="2800">
              <a:latin typeface="方正粗宋_GBK" charset="-122"/>
              <a:ea typeface="宋体" panose="02010600030101010101" pitchFamily="2" charset="-122"/>
            </a:endParaRPr>
          </a:p>
          <a:p>
            <a:pPr marL="342900" lvl="0" indent="-342900" algn="l"/>
            <a:r>
              <a:rPr lang="en-US" altLang="zh-CN" sz="2800" dirty="0">
                <a:latin typeface="方正粗宋_GBK" charset="-122"/>
                <a:ea typeface="宋体" panose="02010600030101010101" pitchFamily="2" charset="-122"/>
              </a:rPr>
              <a:t>A</a:t>
            </a:r>
            <a:r>
              <a:rPr lang="zh-CN" altLang="en-US" sz="2800" dirty="0">
                <a:latin typeface="方正粗宋_GBK" charset="-122"/>
                <a:ea typeface="宋体" panose="02010600030101010101" pitchFamily="2" charset="-122"/>
              </a:rPr>
              <a:t>．对西学认知的程度              	</a:t>
            </a:r>
            <a:endParaRPr lang="zh-CN" altLang="en-US" sz="2800" dirty="0">
              <a:latin typeface="方正粗宋_GBK" charset="-122"/>
              <a:ea typeface="宋体" panose="02010600030101010101" pitchFamily="2" charset="-122"/>
            </a:endParaRPr>
          </a:p>
          <a:p>
            <a:pPr marL="342900" lvl="0" indent="-342900" algn="l"/>
            <a:r>
              <a:rPr lang="en-US" altLang="zh-CN" sz="2800" dirty="0">
                <a:latin typeface="方正粗宋_GBK" charset="-122"/>
                <a:ea typeface="宋体" panose="02010600030101010101" pitchFamily="2" charset="-122"/>
              </a:rPr>
              <a:t>B</a:t>
            </a:r>
            <a:r>
              <a:rPr lang="zh-CN" altLang="en-US" sz="2800" dirty="0">
                <a:latin typeface="方正粗宋_GBK" charset="-122"/>
                <a:ea typeface="宋体" panose="02010600030101010101" pitchFamily="2" charset="-122"/>
              </a:rPr>
              <a:t>．社会变革进程的需求</a:t>
            </a:r>
            <a:endParaRPr lang="zh-CN" altLang="en-US" sz="2800" dirty="0">
              <a:latin typeface="方正粗宋_GBK" charset="-122"/>
              <a:ea typeface="宋体" panose="02010600030101010101" pitchFamily="2" charset="-122"/>
            </a:endParaRPr>
          </a:p>
          <a:p>
            <a:pPr marL="342900" lvl="0" indent="-342900" algn="l"/>
            <a:r>
              <a:rPr lang="en-US" altLang="zh-CN" sz="2800" dirty="0">
                <a:latin typeface="方正粗宋_GBK" charset="-122"/>
                <a:ea typeface="宋体" panose="02010600030101010101" pitchFamily="2" charset="-122"/>
              </a:rPr>
              <a:t>C</a:t>
            </a:r>
            <a:r>
              <a:rPr lang="zh-CN" altLang="en-US" sz="2800" dirty="0">
                <a:latin typeface="方正粗宋_GBK" charset="-122"/>
                <a:ea typeface="宋体" panose="02010600030101010101" pitchFamily="2" charset="-122"/>
              </a:rPr>
              <a:t>．政府推行西学的力度            	</a:t>
            </a:r>
            <a:endParaRPr lang="zh-CN" altLang="en-US" sz="2800" dirty="0">
              <a:latin typeface="方正粗宋_GBK" charset="-122"/>
              <a:ea typeface="宋体" panose="02010600030101010101" pitchFamily="2" charset="-122"/>
            </a:endParaRPr>
          </a:p>
          <a:p>
            <a:pPr marL="342900" lvl="0" indent="-342900" algn="l"/>
            <a:r>
              <a:rPr lang="en-US" altLang="zh-CN" sz="2800" dirty="0">
                <a:latin typeface="方正粗宋_GBK" charset="-122"/>
                <a:ea typeface="宋体" panose="02010600030101010101" pitchFamily="2" charset="-122"/>
              </a:rPr>
              <a:t>D</a:t>
            </a:r>
            <a:r>
              <a:rPr lang="zh-CN" altLang="en-US" sz="2800" dirty="0">
                <a:latin typeface="方正粗宋_GBK" charset="-122"/>
                <a:ea typeface="宋体" panose="02010600030101010101" pitchFamily="2" charset="-122"/>
              </a:rPr>
              <a:t>．传统文化势力的强弱</a:t>
            </a:r>
            <a:endParaRPr lang="zh-CN" altLang="en-US" sz="2800" dirty="0">
              <a:latin typeface="方正粗宋_GBK" charset="-122"/>
              <a:ea typeface="宋体" panose="02010600030101010101" pitchFamily="2" charset="-122"/>
            </a:endParaRPr>
          </a:p>
        </p:txBody>
      </p:sp>
      <p:pic>
        <p:nvPicPr>
          <p:cNvPr id="166921" name="图片 166920" descr="RW_002"/>
          <p:cNvPicPr>
            <a:picLocks noChangeAspect="1"/>
          </p:cNvPicPr>
          <p:nvPr/>
        </p:nvPicPr>
        <p:blipFill>
          <a:blip r:embed="rId4"/>
          <a:stretch>
            <a:fillRect/>
          </a:stretch>
        </p:blipFill>
        <p:spPr>
          <a:xfrm>
            <a:off x="609600" y="4343400"/>
            <a:ext cx="604838" cy="482600"/>
          </a:xfrm>
          <a:prstGeom prst="rect">
            <a:avLst/>
          </a:prstGeom>
          <a:noFill/>
          <a:ln w="9525">
            <a:noFill/>
          </a:ln>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6921"/>
                                        </p:tgtEl>
                                        <p:attrNameLst>
                                          <p:attrName>style.visibility</p:attrName>
                                        </p:attrNameLst>
                                      </p:cBhvr>
                                      <p:to>
                                        <p:strVal val="visible"/>
                                      </p:to>
                                    </p:set>
                                    <p:anim calcmode="lin" valueType="num">
                                      <p:cBhvr>
                                        <p:cTn id="7" dur="500" fill="hold"/>
                                        <p:tgtEl>
                                          <p:spTgt spid="166921"/>
                                        </p:tgtEl>
                                        <p:attrNameLst>
                                          <p:attrName>ppt_w</p:attrName>
                                        </p:attrNameLst>
                                      </p:cBhvr>
                                      <p:tavLst>
                                        <p:tav tm="0">
                                          <p:val>
                                            <p:fltVal val="0.000000"/>
                                          </p:val>
                                        </p:tav>
                                        <p:tav tm="100000">
                                          <p:val>
                                            <p:strVal val="#ppt_w"/>
                                          </p:val>
                                        </p:tav>
                                      </p:tavLst>
                                    </p:anim>
                                    <p:anim calcmode="lin" valueType="num">
                                      <p:cBhvr>
                                        <p:cTn id="8" dur="500" fill="hold"/>
                                        <p:tgtEl>
                                          <p:spTgt spid="166921"/>
                                        </p:tgtEl>
                                        <p:attrNameLst>
                                          <p:attrName>ppt_h</p:attrName>
                                        </p:attrNameLst>
                                      </p:cBhvr>
                                      <p:tavLst>
                                        <p:tav tm="0">
                                          <p:val>
                                            <p:fltVal val="0.000000"/>
                                          </p:val>
                                        </p:tav>
                                        <p:tav tm="100000">
                                          <p:val>
                                            <p:strVal val="#ppt_h"/>
                                          </p:val>
                                        </p:tav>
                                      </p:tavLst>
                                    </p:anim>
                                    <p:animEffect transition="in" filter="fade">
                                      <p:cBhvr>
                                        <p:cTn id="9" dur="500"/>
                                        <p:tgtEl>
                                          <p:spTgt spid="166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Rectangle 4"/>
          <p:cNvSpPr/>
          <p:nvPr/>
        </p:nvSpPr>
        <p:spPr>
          <a:xfrm>
            <a:off x="0" y="0"/>
            <a:ext cx="9144000" cy="1311275"/>
          </a:xfrm>
          <a:prstGeom prst="rect">
            <a:avLst/>
          </a:prstGeom>
          <a:solidFill>
            <a:srgbClr val="FFFF00"/>
          </a:solidFill>
          <a:ln w="9525">
            <a:noFill/>
          </a:ln>
        </p:spPr>
        <p:txBody>
          <a:bodyPr anchor="t">
            <a:spAutoFit/>
          </a:bodyPr>
          <a:p>
            <a:pPr lvl="0" algn="l"/>
            <a:r>
              <a:rPr lang="en-US" altLang="zh-CN" sz="4000" b="0">
                <a:solidFill>
                  <a:schemeClr val="tx2"/>
                </a:solidFill>
                <a:latin typeface="华文新魏" panose="02010800040101010101" pitchFamily="2" charset="-122"/>
                <a:ea typeface="华文新魏" panose="02010800040101010101" pitchFamily="2" charset="-122"/>
              </a:rPr>
              <a:t> </a:t>
            </a:r>
            <a:r>
              <a:rPr lang="zh-CN" altLang="en-US" sz="4000" dirty="0">
                <a:solidFill>
                  <a:srgbClr val="0000FF"/>
                </a:solidFill>
                <a:latin typeface="微软雅黑" panose="020B0503020204020204" pitchFamily="34" charset="-122"/>
                <a:ea typeface="微软雅黑" panose="020B0503020204020204" pitchFamily="34" charset="-122"/>
              </a:rPr>
              <a:t>突破二：中国近代的思想解放的特点是什么</a:t>
            </a:r>
            <a:endParaRPr lang="zh-CN" altLang="en-US" sz="4000" dirty="0">
              <a:solidFill>
                <a:srgbClr val="0000FF"/>
              </a:solidFill>
              <a:latin typeface="微软雅黑" panose="020B0503020204020204" pitchFamily="34" charset="-122"/>
              <a:ea typeface="微软雅黑" panose="020B0503020204020204" pitchFamily="34" charset="-122"/>
            </a:endParaRPr>
          </a:p>
        </p:txBody>
      </p:sp>
      <p:sp>
        <p:nvSpPr>
          <p:cNvPr id="167939" name="Rectangle 3"/>
          <p:cNvSpPr>
            <a:spLocks noRot="1"/>
          </p:cNvSpPr>
          <p:nvPr/>
        </p:nvSpPr>
        <p:spPr>
          <a:xfrm>
            <a:off x="457200" y="2057400"/>
            <a:ext cx="3733800" cy="2438400"/>
          </a:xfrm>
          <a:prstGeom prst="rect">
            <a:avLst/>
          </a:prstGeom>
          <a:solidFill>
            <a:schemeClr val="bg1"/>
          </a:solidFill>
          <a:ln w="9525">
            <a:noFill/>
          </a:ln>
        </p:spPr>
        <p:txBody>
          <a:bodyPr anchor="t"/>
          <a:p>
            <a:pPr marL="342900" lvl="0" indent="-342900" algn="l">
              <a:spcBef>
                <a:spcPct val="20000"/>
              </a:spcBef>
              <a:buClr>
                <a:schemeClr val="hlink"/>
              </a:buClr>
              <a:buSzPct val="75000"/>
              <a:buFont typeface="Wingdings" panose="05000000000000000000" pitchFamily="2" charset="2"/>
              <a:buNone/>
            </a:pPr>
            <a:r>
              <a:rPr lang="en-US" altLang="zh-CN" sz="4000" dirty="0">
                <a:solidFill>
                  <a:srgbClr val="FF0000"/>
                </a:solidFill>
                <a:latin typeface="楷体_GB2312" pitchFamily="49" charset="-122"/>
                <a:ea typeface="楷体_GB2312" pitchFamily="49" charset="-122"/>
              </a:rPr>
              <a:t>1.</a:t>
            </a:r>
            <a:r>
              <a:rPr lang="zh-CN" altLang="en-US" sz="4000" dirty="0">
                <a:solidFill>
                  <a:srgbClr val="FF0000"/>
                </a:solidFill>
                <a:latin typeface="楷体_GB2312" pitchFamily="49" charset="-122"/>
                <a:ea typeface="楷体_GB2312" pitchFamily="49" charset="-122"/>
              </a:rPr>
              <a:t>主题是什么</a:t>
            </a:r>
            <a:endParaRPr lang="zh-CN" altLang="en-US" sz="4000" dirty="0">
              <a:solidFill>
                <a:srgbClr val="FF0000"/>
              </a:solidFill>
              <a:latin typeface="楷体_GB2312" pitchFamily="49" charset="-122"/>
              <a:ea typeface="楷体_GB2312" pitchFamily="49" charset="-122"/>
            </a:endParaRPr>
          </a:p>
          <a:p>
            <a:pPr marL="342900" lvl="0" indent="-342900" algn="l">
              <a:spcBef>
                <a:spcPct val="20000"/>
              </a:spcBef>
              <a:buClr>
                <a:schemeClr val="hlink"/>
              </a:buClr>
              <a:buSzPct val="75000"/>
              <a:buFont typeface="Wingdings" panose="05000000000000000000" pitchFamily="2" charset="2"/>
              <a:buNone/>
            </a:pPr>
            <a:r>
              <a:rPr lang="en-US" altLang="zh-CN" sz="4000" dirty="0">
                <a:solidFill>
                  <a:srgbClr val="FF0000"/>
                </a:solidFill>
                <a:latin typeface="楷体_GB2312" pitchFamily="49" charset="-122"/>
                <a:ea typeface="楷体_GB2312" pitchFamily="49" charset="-122"/>
              </a:rPr>
              <a:t>2.</a:t>
            </a:r>
            <a:r>
              <a:rPr lang="zh-CN" altLang="en-US" sz="4000" dirty="0">
                <a:solidFill>
                  <a:srgbClr val="FF0000"/>
                </a:solidFill>
                <a:latin typeface="楷体_GB2312" pitchFamily="49" charset="-122"/>
                <a:ea typeface="楷体_GB2312" pitchFamily="49" charset="-122"/>
              </a:rPr>
              <a:t>方向是什么</a:t>
            </a:r>
            <a:endParaRPr lang="zh-CN" altLang="en-US" sz="4000" dirty="0">
              <a:solidFill>
                <a:srgbClr val="FF0000"/>
              </a:solidFill>
              <a:latin typeface="楷体_GB2312" pitchFamily="49" charset="-122"/>
              <a:ea typeface="楷体_GB2312" pitchFamily="49" charset="-122"/>
            </a:endParaRPr>
          </a:p>
          <a:p>
            <a:pPr marL="342900" lvl="0" indent="-342900" algn="l">
              <a:spcBef>
                <a:spcPct val="20000"/>
              </a:spcBef>
              <a:buClr>
                <a:schemeClr val="hlink"/>
              </a:buClr>
              <a:buSzPct val="75000"/>
              <a:buFont typeface="Wingdings" panose="05000000000000000000" pitchFamily="2" charset="2"/>
              <a:buNone/>
            </a:pPr>
            <a:r>
              <a:rPr lang="en-US" altLang="zh-CN" sz="4000" dirty="0">
                <a:solidFill>
                  <a:srgbClr val="FF0000"/>
                </a:solidFill>
                <a:latin typeface="楷体_GB2312" pitchFamily="49" charset="-122"/>
                <a:ea typeface="楷体_GB2312" pitchFamily="49" charset="-122"/>
              </a:rPr>
              <a:t>3.</a:t>
            </a:r>
            <a:r>
              <a:rPr lang="zh-CN" altLang="en-US" sz="4000" dirty="0">
                <a:solidFill>
                  <a:srgbClr val="FF0000"/>
                </a:solidFill>
                <a:latin typeface="楷体_GB2312" pitchFamily="49" charset="-122"/>
                <a:ea typeface="楷体_GB2312" pitchFamily="49" charset="-122"/>
              </a:rPr>
              <a:t>历程、层次</a:t>
            </a:r>
            <a:endParaRPr lang="zh-CN" altLang="en-US" sz="4000" dirty="0">
              <a:solidFill>
                <a:srgbClr val="FF0000"/>
              </a:solidFill>
              <a:latin typeface="楷体_GB2312" pitchFamily="49" charset="-122"/>
              <a:ea typeface="楷体_GB2312" pitchFamily="49" charset="-122"/>
            </a:endParaRPr>
          </a:p>
          <a:p>
            <a:pPr marL="342900" lvl="0" indent="-342900" algn="l">
              <a:spcBef>
                <a:spcPct val="20000"/>
              </a:spcBef>
              <a:buClr>
                <a:schemeClr val="hlink"/>
              </a:buClr>
              <a:buSzPct val="75000"/>
              <a:buFont typeface="Wingdings" panose="05000000000000000000" pitchFamily="2" charset="2"/>
              <a:buNone/>
            </a:pPr>
            <a:endParaRPr lang="zh-CN" altLang="en-US" sz="3200">
              <a:solidFill>
                <a:srgbClr val="FF0000"/>
              </a:solidFill>
              <a:latin typeface="楷体_GB2312" pitchFamily="49" charset="-122"/>
              <a:ea typeface="楷体_GB2312" pitchFamily="49" charset="-122"/>
            </a:endParaRPr>
          </a:p>
        </p:txBody>
      </p:sp>
    </p:spTree>
    <p:custDataLst>
      <p:tags r:id="rId1"/>
    </p:custData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67939"/>
                                        </p:tgtEl>
                                        <p:attrNameLst>
                                          <p:attrName>style.visibility</p:attrName>
                                        </p:attrNameLst>
                                      </p:cBhvr>
                                      <p:to>
                                        <p:strVal val="visible"/>
                                      </p:to>
                                    </p:set>
                                    <p:animEffect transition="in" filter="box(in)">
                                      <p:cBhvr>
                                        <p:cTn id="7" dur="500"/>
                                        <p:tgtEl>
                                          <p:spTgt spid="167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2"/>
          <p:cNvSpPr>
            <a:spLocks noGrp="1" noRot="1"/>
          </p:cNvSpPr>
          <p:nvPr>
            <p:ph type="title"/>
          </p:nvPr>
        </p:nvSpPr>
        <p:spPr>
          <a:xfrm>
            <a:off x="457200" y="274638"/>
            <a:ext cx="8229600" cy="1058862"/>
          </a:xfrm>
        </p:spPr>
        <p:txBody>
          <a:bodyPr wrap="square" lIns="91440" tIns="45720" rIns="91440" bIns="45720" anchor="ctr"/>
          <a:p>
            <a:pPr lvl="0" algn="l"/>
            <a:r>
              <a:rPr lang="en-US" altLang="zh-CN" sz="5600" b="1" dirty="0"/>
              <a:t>1</a:t>
            </a:r>
            <a:r>
              <a:rPr lang="zh-CN" altLang="en-US" sz="5600" b="1" dirty="0"/>
              <a:t>、主题是什么</a:t>
            </a:r>
            <a:endParaRPr lang="zh-CN" altLang="en-US" sz="5600" b="1" dirty="0"/>
          </a:p>
        </p:txBody>
      </p:sp>
      <p:sp>
        <p:nvSpPr>
          <p:cNvPr id="13314" name="Rectangle 3"/>
          <p:cNvSpPr>
            <a:spLocks noGrp="1" noRot="1"/>
          </p:cNvSpPr>
          <p:nvPr>
            <p:ph type="body"/>
          </p:nvPr>
        </p:nvSpPr>
        <p:spPr>
          <a:xfrm>
            <a:off x="381000" y="1295400"/>
            <a:ext cx="8540750" cy="4419600"/>
          </a:xfrm>
          <a:ln w="38100">
            <a:solidFill>
              <a:srgbClr val="FF0000"/>
            </a:solidFill>
            <a:miter/>
          </a:ln>
        </p:spPr>
        <p:txBody>
          <a:bodyPr wrap="square" lIns="91440" tIns="45720" rIns="91440" bIns="45720" anchor="t"/>
          <a:p>
            <a:pPr lvl="0">
              <a:buNone/>
            </a:pPr>
            <a:r>
              <a:rPr lang="zh-CN" altLang="en-US" sz="3600" b="1" dirty="0">
                <a:solidFill>
                  <a:srgbClr val="FF0000"/>
                </a:solidFill>
                <a:latin typeface="楷体_GB2312" pitchFamily="49" charset="-122"/>
                <a:ea typeface="楷体_GB2312" pitchFamily="49" charset="-122"/>
              </a:rPr>
              <a:t>康有为</a:t>
            </a:r>
            <a:r>
              <a:rPr lang="zh-CN" altLang="en-US" sz="3600" b="1" dirty="0">
                <a:solidFill>
                  <a:srgbClr val="0000CC"/>
                </a:solidFill>
                <a:latin typeface="楷体_GB2312" pitchFamily="49" charset="-122"/>
                <a:ea typeface="楷体_GB2312" pitchFamily="49" charset="-122"/>
              </a:rPr>
              <a:t>：</a:t>
            </a:r>
            <a:endParaRPr lang="zh-CN" altLang="en-US" sz="3600" b="1" dirty="0">
              <a:solidFill>
                <a:srgbClr val="0000CC"/>
              </a:solidFill>
              <a:latin typeface="楷体_GB2312" pitchFamily="49" charset="-122"/>
              <a:ea typeface="楷体_GB2312" pitchFamily="49" charset="-122"/>
            </a:endParaRPr>
          </a:p>
          <a:p>
            <a:pPr lvl="0">
              <a:buNone/>
            </a:pPr>
            <a:r>
              <a:rPr lang="zh-CN" altLang="en-US" sz="3600" b="1" dirty="0">
                <a:solidFill>
                  <a:srgbClr val="0000CC"/>
                </a:solidFill>
                <a:latin typeface="楷体_GB2312" pitchFamily="49" charset="-122"/>
                <a:ea typeface="楷体_GB2312" pitchFamily="49" charset="-122"/>
              </a:rPr>
              <a:t>  我辈为义赴死，中国</a:t>
            </a:r>
            <a:r>
              <a:rPr lang="zh-CN" altLang="en-US" sz="3600" b="1" dirty="0">
                <a:solidFill>
                  <a:schemeClr val="tx2"/>
                </a:solidFill>
                <a:latin typeface="楷体_GB2312" pitchFamily="49" charset="-122"/>
                <a:ea typeface="楷体_GB2312" pitchFamily="49" charset="-122"/>
              </a:rPr>
              <a:t>自强之基</a:t>
            </a:r>
            <a:r>
              <a:rPr lang="zh-CN" altLang="en-US" sz="3600" b="1" dirty="0">
                <a:solidFill>
                  <a:srgbClr val="0000CC"/>
                </a:solidFill>
                <a:latin typeface="楷体_GB2312" pitchFamily="49" charset="-122"/>
                <a:ea typeface="楷体_GB2312" pitchFamily="49" charset="-122"/>
              </a:rPr>
              <a:t>在此矣</a:t>
            </a:r>
            <a:endParaRPr lang="zh-CN" altLang="en-US" sz="3600" b="1" dirty="0">
              <a:solidFill>
                <a:srgbClr val="0000CC"/>
              </a:solidFill>
              <a:latin typeface="楷体_GB2312" pitchFamily="49" charset="-122"/>
              <a:ea typeface="楷体_GB2312" pitchFamily="49" charset="-122"/>
            </a:endParaRPr>
          </a:p>
          <a:p>
            <a:pPr lvl="0">
              <a:buNone/>
            </a:pPr>
            <a:r>
              <a:rPr lang="zh-CN" altLang="en-US" sz="3600" b="1" dirty="0">
                <a:solidFill>
                  <a:srgbClr val="FF0000"/>
                </a:solidFill>
                <a:latin typeface="楷体_GB2312" pitchFamily="49" charset="-122"/>
                <a:ea typeface="楷体_GB2312" pitchFamily="49" charset="-122"/>
              </a:rPr>
              <a:t>孙中山</a:t>
            </a:r>
            <a:r>
              <a:rPr lang="zh-CN" altLang="en-US" sz="3600" b="1" dirty="0">
                <a:solidFill>
                  <a:srgbClr val="0000CC"/>
                </a:solidFill>
                <a:latin typeface="楷体_GB2312" pitchFamily="49" charset="-122"/>
                <a:ea typeface="楷体_GB2312" pitchFamily="49" charset="-122"/>
              </a:rPr>
              <a:t>：</a:t>
            </a:r>
            <a:endParaRPr lang="zh-CN" altLang="en-US" sz="3600" b="1" dirty="0">
              <a:solidFill>
                <a:srgbClr val="0000CC"/>
              </a:solidFill>
              <a:latin typeface="楷体_GB2312" pitchFamily="49" charset="-122"/>
              <a:ea typeface="楷体_GB2312" pitchFamily="49" charset="-122"/>
            </a:endParaRPr>
          </a:p>
          <a:p>
            <a:pPr lvl="0">
              <a:buNone/>
            </a:pPr>
            <a:r>
              <a:rPr lang="zh-CN" altLang="en-US" sz="3600" b="1" dirty="0">
                <a:solidFill>
                  <a:srgbClr val="0000CC"/>
                </a:solidFill>
                <a:latin typeface="楷体_GB2312" pitchFamily="49" charset="-122"/>
                <a:ea typeface="楷体_GB2312" pitchFamily="49" charset="-122"/>
              </a:rPr>
              <a:t>  世界潮流浩浩荡荡  </a:t>
            </a:r>
            <a:r>
              <a:rPr lang="zh-CN" altLang="en-US" sz="3600" b="1" dirty="0">
                <a:solidFill>
                  <a:schemeClr val="tx2"/>
                </a:solidFill>
                <a:latin typeface="楷体_GB2312" pitchFamily="49" charset="-122"/>
                <a:ea typeface="楷体_GB2312" pitchFamily="49" charset="-122"/>
              </a:rPr>
              <a:t>顺之者昌逆之者亡</a:t>
            </a:r>
            <a:endParaRPr lang="zh-CN" altLang="en-US" sz="3600" b="1" dirty="0">
              <a:solidFill>
                <a:schemeClr val="tx2"/>
              </a:solidFill>
              <a:latin typeface="楷体_GB2312" pitchFamily="49" charset="-122"/>
              <a:ea typeface="楷体_GB2312" pitchFamily="49" charset="-122"/>
            </a:endParaRPr>
          </a:p>
          <a:p>
            <a:pPr lvl="0">
              <a:buNone/>
            </a:pPr>
            <a:r>
              <a:rPr lang="zh-CN" altLang="en-US" sz="3600" b="1" dirty="0">
                <a:solidFill>
                  <a:srgbClr val="FF0000"/>
                </a:solidFill>
                <a:latin typeface="楷体_GB2312" pitchFamily="49" charset="-122"/>
                <a:ea typeface="楷体_GB2312" pitchFamily="49" charset="-122"/>
              </a:rPr>
              <a:t>陈独秀</a:t>
            </a:r>
            <a:r>
              <a:rPr lang="zh-CN" altLang="en-US" sz="3600" b="1" dirty="0">
                <a:solidFill>
                  <a:srgbClr val="0000CC"/>
                </a:solidFill>
                <a:latin typeface="楷体_GB2312" pitchFamily="49" charset="-122"/>
                <a:ea typeface="楷体_GB2312" pitchFamily="49" charset="-122"/>
              </a:rPr>
              <a:t>：我们现在认定只有这两位先生，可以救治中国政治上道德上学术上思想上</a:t>
            </a:r>
            <a:r>
              <a:rPr lang="zh-CN" altLang="en-US" sz="3600" b="1" dirty="0">
                <a:solidFill>
                  <a:schemeClr val="tx2"/>
                </a:solidFill>
                <a:latin typeface="楷体_GB2312" pitchFamily="49" charset="-122"/>
                <a:ea typeface="楷体_GB2312" pitchFamily="49" charset="-122"/>
              </a:rPr>
              <a:t>一切的黑暗</a:t>
            </a:r>
            <a:r>
              <a:rPr lang="zh-CN" altLang="en-US" sz="3600" b="1" dirty="0">
                <a:solidFill>
                  <a:srgbClr val="0000CC"/>
                </a:solidFill>
                <a:latin typeface="楷体_GB2312" pitchFamily="49" charset="-122"/>
                <a:ea typeface="楷体_GB2312" pitchFamily="49" charset="-122"/>
              </a:rPr>
              <a:t> </a:t>
            </a:r>
            <a:endParaRPr lang="zh-CN" altLang="en-US" sz="3600" b="1" dirty="0">
              <a:solidFill>
                <a:srgbClr val="0000CC"/>
              </a:solidFill>
              <a:latin typeface="楷体_GB2312" pitchFamily="49" charset="-122"/>
              <a:ea typeface="楷体_GB2312" pitchFamily="49" charset="-122"/>
            </a:endParaRPr>
          </a:p>
        </p:txBody>
      </p:sp>
      <p:sp>
        <p:nvSpPr>
          <p:cNvPr id="168964" name="矩形 4"/>
          <p:cNvSpPr/>
          <p:nvPr/>
        </p:nvSpPr>
        <p:spPr>
          <a:xfrm>
            <a:off x="3124200" y="5867400"/>
            <a:ext cx="2590800" cy="762000"/>
          </a:xfrm>
          <a:prstGeom prst="rect">
            <a:avLst/>
          </a:prstGeom>
          <a:solidFill>
            <a:srgbClr val="FFFF00"/>
          </a:solidFill>
          <a:ln w="9525">
            <a:noFill/>
          </a:ln>
        </p:spPr>
        <p:txBody>
          <a:bodyPr anchor="t">
            <a:spAutoFit/>
          </a:bodyPr>
          <a:p>
            <a:pPr lvl="0" algn="l"/>
            <a:r>
              <a:rPr lang="zh-CN" altLang="en-US" sz="4400" dirty="0">
                <a:solidFill>
                  <a:srgbClr val="0000FF"/>
                </a:solidFill>
                <a:latin typeface="方正粗宋_GBK" charset="-122"/>
                <a:ea typeface="宋体" panose="02010600030101010101" pitchFamily="2" charset="-122"/>
              </a:rPr>
              <a:t>救亡图存</a:t>
            </a:r>
            <a:endParaRPr lang="zh-CN" altLang="en-US" sz="4400" dirty="0">
              <a:solidFill>
                <a:srgbClr val="0000FF"/>
              </a:solidFill>
              <a:latin typeface="方正粗宋_GBK" charset="-122"/>
              <a:ea typeface="宋体" panose="02010600030101010101" pitchFamily="2" charset="-122"/>
            </a:endParaRPr>
          </a:p>
        </p:txBody>
      </p:sp>
    </p:spTree>
    <p:custDataLst>
      <p:tags r:id="rId1"/>
    </p:custData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8964"/>
                                        </p:tgtEl>
                                        <p:attrNameLst>
                                          <p:attrName>style.visibility</p:attrName>
                                        </p:attrNameLst>
                                      </p:cBhvr>
                                      <p:to>
                                        <p:strVal val="visible"/>
                                      </p:to>
                                    </p:set>
                                    <p:animEffect transition="in" filter="circle(in)">
                                      <p:cBhvr>
                                        <p:cTn id="7" dur="1000"/>
                                        <p:tgtEl>
                                          <p:spTgt spid="168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custDataLst>
              <p:tags r:id="rId1"/>
            </p:custDataLst>
          </p:nvPr>
        </p:nvSpPr>
        <p:spPr>
          <a:xfrm>
            <a:off x="628650" y="213920"/>
            <a:ext cx="7886700" cy="796011"/>
          </a:xfrm>
          <a:prstGeom prst="rect">
            <a:avLst/>
          </a:prstGeom>
        </p:spPr>
        <p:txBody>
          <a:bodyPr vert="horz" lIns="91440" tIns="45720" rIns="91440" bIns="45720" rtlCol="0" anchor="ctr">
            <a:normAutofit/>
          </a:bodyPr>
          <a:lstStyle>
            <a:lvl1pPr algn="l" defTabSz="514350" rtl="0" eaLnBrk="1" latinLnBrk="0" hangingPunct="1">
              <a:lnSpc>
                <a:spcPct val="90000"/>
              </a:lnSpc>
              <a:spcBef>
                <a:spcPct val="0"/>
              </a:spcBef>
              <a:buNone/>
              <a:defRPr sz="2800" b="1" i="0" kern="1200" baseline="0">
                <a:solidFill>
                  <a:schemeClr val="accent1"/>
                </a:solidFill>
                <a:effectLst/>
                <a:latin typeface="+mj-lt"/>
                <a:ea typeface="+mj-ea"/>
                <a:cs typeface="+mj-cs"/>
              </a:defRPr>
            </a:lvl1pPr>
          </a:lstStyle>
          <a:p>
            <a:pPr lvl="0" algn="l"/>
            <a:r>
              <a:rPr lang="en-US" altLang="zh-CN" dirty="0" smtClean="0"/>
              <a:t>2</a:t>
            </a:r>
            <a:r>
              <a:rPr lang="zh-CN" altLang="en-US" dirty="0" smtClean="0"/>
              <a:t>、方向是什么</a:t>
            </a:r>
            <a:endParaRPr lang="zh-CN" altLang="en-US" dirty="0" smtClean="0"/>
          </a:p>
        </p:txBody>
      </p:sp>
      <p:sp>
        <p:nvSpPr>
          <p:cNvPr id="3" name="内容占位符 2"/>
          <p:cNvSpPr>
            <a:spLocks noGrp="1"/>
          </p:cNvSpPr>
          <p:nvPr>
            <p:custDataLst>
              <p:tags r:id="rId2"/>
            </p:custDataLst>
          </p:nvPr>
        </p:nvSpPr>
        <p:spPr>
          <a:xfrm>
            <a:off x="628650" y="1133476"/>
            <a:ext cx="7886700" cy="5100143"/>
          </a:xfrm>
          <a:prstGeom prst="rect">
            <a:avLst/>
          </a:prstGeom>
        </p:spPr>
        <p:txBody>
          <a:bodyPr vert="horz" lIns="91440" tIns="45720" rIns="91440" bIns="45720" rtlCol="0">
            <a:normAutofit/>
          </a:bodyPr>
          <a:lstStyle>
            <a:lvl1pPr marL="271780" indent="-271780" algn="just" defTabSz="514350" rtl="0" eaLnBrk="1" latinLnBrk="0" hangingPunct="1">
              <a:lnSpc>
                <a:spcPct val="110000"/>
              </a:lnSpc>
              <a:spcBef>
                <a:spcPts val="900"/>
              </a:spcBef>
              <a:spcAft>
                <a:spcPts val="0"/>
              </a:spcAft>
              <a:buClr>
                <a:schemeClr val="accent1"/>
              </a:buClr>
              <a:buSzPct val="50000"/>
              <a:buFont typeface="Wingdings 2" panose="05020102010507070707" pitchFamily="18" charset="2"/>
              <a:buChar char=""/>
              <a:defRPr lang="zh-CN" altLang="en-US" sz="2400" kern="1200" baseline="0" dirty="0" smtClean="0">
                <a:solidFill>
                  <a:schemeClr val="tx1">
                    <a:lumMod val="50000"/>
                  </a:schemeClr>
                </a:solidFill>
                <a:latin typeface="+mn-lt"/>
                <a:ea typeface="+mn-ea"/>
                <a:cs typeface="+mn-cs"/>
              </a:defRPr>
            </a:lvl1pPr>
            <a:lvl2pPr marL="0" indent="0" algn="just" defTabSz="514350" rtl="0" eaLnBrk="1" latinLnBrk="0" hangingPunct="1">
              <a:lnSpc>
                <a:spcPct val="120000"/>
              </a:lnSpc>
              <a:spcBef>
                <a:spcPts val="0"/>
              </a:spcBef>
              <a:spcAft>
                <a:spcPts val="900"/>
              </a:spcAft>
              <a:buClr>
                <a:schemeClr val="accent2">
                  <a:lumMod val="60000"/>
                  <a:lumOff val="40000"/>
                </a:schemeClr>
              </a:buClr>
              <a:buFont typeface="幼圆" panose="02010509060101010101" pitchFamily="49" charset="-122"/>
              <a:buNone/>
              <a:defRPr sz="1500" kern="1200" baseline="0">
                <a:solidFill>
                  <a:schemeClr val="tx1"/>
                </a:solidFill>
                <a:latin typeface="+mn-lt"/>
                <a:ea typeface="+mn-ea"/>
                <a:cs typeface="+mn-cs"/>
              </a:defRPr>
            </a:lvl2pPr>
            <a:lvl3pPr marL="643255" indent="-128905" algn="l" defTabSz="514350" rtl="0" eaLnBrk="1" latinLnBrk="0" hangingPunct="1">
              <a:lnSpc>
                <a:spcPct val="90000"/>
              </a:lnSpc>
              <a:spcBef>
                <a:spcPts val="280"/>
              </a:spcBef>
              <a:buFont typeface="Arial" panose="020B0604020202020204" pitchFamily="34" charset="0"/>
              <a:buChar char="•"/>
              <a:defRPr sz="2000" kern="1200">
                <a:solidFill>
                  <a:srgbClr val="000000"/>
                </a:solidFill>
                <a:latin typeface="+mn-lt"/>
                <a:ea typeface="+mn-ea"/>
                <a:cs typeface="+mn-cs"/>
              </a:defRPr>
            </a:lvl3pPr>
            <a:lvl4pPr marL="900430" indent="-128905" algn="l" defTabSz="514350" rtl="0" eaLnBrk="1" latinLnBrk="0" hangingPunct="1">
              <a:lnSpc>
                <a:spcPct val="90000"/>
              </a:lnSpc>
              <a:spcBef>
                <a:spcPts val="280"/>
              </a:spcBef>
              <a:buFont typeface="Arial" panose="020B0604020202020204" pitchFamily="34" charset="0"/>
              <a:buChar char="•"/>
              <a:defRPr sz="1800" kern="1200">
                <a:solidFill>
                  <a:srgbClr val="000000"/>
                </a:solidFill>
                <a:latin typeface="+mn-lt"/>
                <a:ea typeface="+mn-ea"/>
                <a:cs typeface="+mn-cs"/>
              </a:defRPr>
            </a:lvl4pPr>
            <a:lvl5pPr marL="1157605" indent="-128905" algn="l" defTabSz="514350" rtl="0" eaLnBrk="1" latinLnBrk="0" hangingPunct="1">
              <a:lnSpc>
                <a:spcPct val="90000"/>
              </a:lnSpc>
              <a:spcBef>
                <a:spcPts val="280"/>
              </a:spcBef>
              <a:buFont typeface="Arial" panose="020B0604020202020204" pitchFamily="34" charset="0"/>
              <a:buChar char="•"/>
              <a:defRPr sz="1800" kern="1200">
                <a:solidFill>
                  <a:srgbClr val="000000"/>
                </a:solidFill>
                <a:latin typeface="+mn-lt"/>
                <a:ea typeface="+mn-ea"/>
                <a:cs typeface="+mn-cs"/>
              </a:defRPr>
            </a:lvl5pPr>
            <a:lvl6pPr marL="1414780" indent="-128905" algn="l" defTabSz="514350" rtl="0" eaLnBrk="1" latinLnBrk="0" hangingPunct="1">
              <a:lnSpc>
                <a:spcPct val="90000"/>
              </a:lnSpc>
              <a:spcBef>
                <a:spcPts val="280"/>
              </a:spcBef>
              <a:buFont typeface="Arial" panose="020B0604020202020204" pitchFamily="34" charset="0"/>
              <a:buChar char="•"/>
              <a:defRPr sz="1800" kern="1200">
                <a:solidFill>
                  <a:srgbClr val="000000"/>
                </a:solidFill>
                <a:latin typeface="+mn-lt"/>
                <a:ea typeface="+mn-ea"/>
                <a:cs typeface="+mn-cs"/>
              </a:defRPr>
            </a:lvl6pPr>
            <a:lvl7pPr marL="167195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a:lstStyle>
          <a:p>
            <a:pPr lvl="0" algn="ctr"/>
            <a:r>
              <a:rPr lang="zh-CN" altLang="en-US" dirty="0" smtClean="0"/>
              <a:t>向西方学习</a:t>
            </a:r>
            <a:endParaRPr lang="zh-CN" altLang="en-US" dirty="0" smtClean="0"/>
          </a:p>
        </p:txBody>
      </p:sp>
    </p:spTree>
    <p:custDataLst>
      <p:tags r:id="rId3"/>
    </p:custDataLst>
  </p:cSld>
  <p:clrMapOvr>
    <a:masterClrMapping/>
  </p:clrMapOvr>
  <p:transition>
    <p:blinds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Rectangle 2"/>
          <p:cNvSpPr>
            <a:spLocks noGrp="1" noRot="1"/>
          </p:cNvSpPr>
          <p:nvPr>
            <p:ph type="title"/>
          </p:nvPr>
        </p:nvSpPr>
        <p:spPr>
          <a:xfrm>
            <a:off x="0" y="0"/>
            <a:ext cx="8540750" cy="914400"/>
          </a:xfrm>
        </p:spPr>
        <p:txBody>
          <a:bodyPr wrap="square" lIns="91440" tIns="45720" rIns="91440" bIns="45720" anchor="ctr"/>
          <a:p>
            <a:pPr lvl="0" algn="l"/>
            <a:r>
              <a:rPr lang="en-US" altLang="zh-CN" sz="5600" b="1" dirty="0"/>
              <a:t>3</a:t>
            </a:r>
            <a:r>
              <a:rPr lang="zh-CN" altLang="en-US" sz="5600" b="1" dirty="0"/>
              <a:t>、层次、历程</a:t>
            </a:r>
            <a:endParaRPr lang="zh-CN" altLang="en-US" sz="5600" b="1" dirty="0"/>
          </a:p>
        </p:txBody>
      </p:sp>
      <p:sp>
        <p:nvSpPr>
          <p:cNvPr id="15362" name="Text Box 5"/>
          <p:cNvSpPr txBox="1"/>
          <p:nvPr/>
        </p:nvSpPr>
        <p:spPr>
          <a:xfrm>
            <a:off x="304800" y="1371600"/>
            <a:ext cx="8610600" cy="4827588"/>
          </a:xfrm>
          <a:prstGeom prst="rect">
            <a:avLst/>
          </a:prstGeom>
          <a:solidFill>
            <a:schemeClr val="bg1"/>
          </a:solidFill>
          <a:ln w="38100" cap="flat" cmpd="sng">
            <a:solidFill>
              <a:srgbClr val="FF0000"/>
            </a:solidFill>
            <a:prstDash val="solid"/>
            <a:miter/>
            <a:headEnd type="none" w="med" len="med"/>
            <a:tailEnd type="none" w="med" len="med"/>
          </a:ln>
        </p:spPr>
        <p:txBody>
          <a:bodyPr anchor="t">
            <a:spAutoFit/>
          </a:bodyPr>
          <a:p>
            <a:pPr lvl="0" algn="l"/>
            <a:r>
              <a:rPr lang="en-US" altLang="zh-CN" sz="2400" b="0">
                <a:latin typeface="楷体_GB2312" pitchFamily="49" charset="-122"/>
                <a:ea typeface="楷体_GB2312" pitchFamily="49" charset="-122"/>
              </a:rPr>
              <a:t>     </a:t>
            </a:r>
            <a:r>
              <a:rPr lang="en-US" altLang="zh-CN" sz="2800" b="0">
                <a:latin typeface="微软雅黑" panose="020B0503020204020204" pitchFamily="34" charset="-122"/>
                <a:ea typeface="微软雅黑" panose="020B0503020204020204" pitchFamily="34" charset="-122"/>
              </a:rPr>
              <a:t>1.</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中国文武制度，事事远出西人之上，独火器万不能及。</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中国欲自强，则莫如</a:t>
            </a:r>
            <a:r>
              <a:rPr lang="zh-CN" altLang="en-US" sz="2800" dirty="0">
                <a:solidFill>
                  <a:schemeClr val="tx2"/>
                </a:solidFill>
                <a:latin typeface="微软雅黑" panose="020B0503020204020204" pitchFamily="34" charset="-122"/>
                <a:ea typeface="微软雅黑" panose="020B0503020204020204" pitchFamily="34" charset="-122"/>
              </a:rPr>
              <a:t>学习外国</a:t>
            </a:r>
            <a:r>
              <a:rPr lang="zh-CN" altLang="en-US" sz="2800" dirty="0">
                <a:solidFill>
                  <a:srgbClr val="0033CC"/>
                </a:solidFill>
                <a:latin typeface="微软雅黑" panose="020B0503020204020204" pitchFamily="34" charset="-122"/>
                <a:ea typeface="微软雅黑" panose="020B0503020204020204" pitchFamily="34" charset="-122"/>
              </a:rPr>
              <a:t>利器</a:t>
            </a:r>
            <a:r>
              <a:rPr lang="zh-CN" altLang="en-US" sz="2800" dirty="0">
                <a:solidFill>
                  <a:schemeClr val="tx2"/>
                </a:solidFill>
                <a:latin typeface="微软雅黑" panose="020B0503020204020204" pitchFamily="34" charset="-122"/>
                <a:ea typeface="微软雅黑" panose="020B0503020204020204" pitchFamily="34" charset="-122"/>
              </a:rPr>
              <a:t>，欲学习外国利器，则莫如觅</a:t>
            </a:r>
            <a:r>
              <a:rPr lang="zh-CN" altLang="en-US" sz="2800" dirty="0">
                <a:solidFill>
                  <a:srgbClr val="0033CC"/>
                </a:solidFill>
                <a:latin typeface="微软雅黑" panose="020B0503020204020204" pitchFamily="34" charset="-122"/>
                <a:ea typeface="微软雅黑" panose="020B0503020204020204" pitchFamily="34" charset="-122"/>
              </a:rPr>
              <a:t>制器之器</a:t>
            </a:r>
            <a:r>
              <a:rPr lang="en-US" altLang="zh-CN" sz="2800">
                <a:latin typeface="微软雅黑" panose="020B0503020204020204" pitchFamily="34" charset="-122"/>
                <a:ea typeface="微软雅黑" panose="020B0503020204020204" pitchFamily="34" charset="-122"/>
              </a:rPr>
              <a:t>……”</a:t>
            </a:r>
            <a:endParaRPr lang="en-US" altLang="zh-CN" sz="2800">
              <a:latin typeface="微软雅黑" panose="020B0503020204020204" pitchFamily="34" charset="-122"/>
              <a:ea typeface="微软雅黑" panose="020B0503020204020204" pitchFamily="34" charset="-122"/>
            </a:endParaRPr>
          </a:p>
          <a:p>
            <a:pPr lvl="0" algn="l"/>
            <a:r>
              <a:rPr lang="en-US" altLang="zh-CN" sz="28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李鸿章</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筹办夷务始末</a:t>
            </a:r>
            <a:r>
              <a:rPr lang="en-US" altLang="zh-CN" sz="2800" dirty="0">
                <a:latin typeface="微软雅黑" panose="020B0503020204020204" pitchFamily="34" charset="-122"/>
                <a:ea typeface="微软雅黑" panose="020B0503020204020204" pitchFamily="34" charset="-122"/>
              </a:rPr>
              <a:t>》</a:t>
            </a:r>
            <a:endParaRPr lang="en-US" altLang="zh-CN" sz="2800" dirty="0">
              <a:latin typeface="微软雅黑" panose="020B0503020204020204" pitchFamily="34" charset="-122"/>
              <a:ea typeface="微软雅黑" panose="020B0503020204020204" pitchFamily="34" charset="-122"/>
            </a:endParaRPr>
          </a:p>
          <a:p>
            <a:pPr lvl="0" algn="l"/>
            <a:r>
              <a:rPr lang="en-US" altLang="zh-CN" sz="2800" dirty="0">
                <a:latin typeface="微软雅黑" panose="020B0503020204020204" pitchFamily="34" charset="-122"/>
                <a:ea typeface="微软雅黑" panose="020B0503020204020204" pitchFamily="34" charset="-122"/>
              </a:rPr>
              <a:t>     2.</a:t>
            </a:r>
            <a:r>
              <a:rPr lang="zh-CN" altLang="en-US" sz="2800" dirty="0">
                <a:latin typeface="微软雅黑" panose="020B0503020204020204" pitchFamily="34" charset="-122"/>
                <a:ea typeface="微软雅黑" panose="020B0503020204020204" pitchFamily="34" charset="-122"/>
              </a:rPr>
              <a:t>购船置械</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可谓之变器</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不可谓之</a:t>
            </a:r>
            <a:r>
              <a:rPr lang="zh-CN" altLang="en-US" sz="2800" dirty="0">
                <a:solidFill>
                  <a:srgbClr val="0033CC"/>
                </a:solidFill>
                <a:latin typeface="微软雅黑" panose="020B0503020204020204" pitchFamily="34" charset="-122"/>
                <a:ea typeface="微软雅黑" panose="020B0503020204020204" pitchFamily="34" charset="-122"/>
              </a:rPr>
              <a:t>变事</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设邮使</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开矿务</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可谓之变事</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而不可谓之</a:t>
            </a:r>
            <a:r>
              <a:rPr lang="zh-CN" altLang="en-US" sz="2800" dirty="0">
                <a:solidFill>
                  <a:srgbClr val="0033CC"/>
                </a:solidFill>
                <a:latin typeface="微软雅黑" panose="020B0503020204020204" pitchFamily="34" charset="-122"/>
                <a:ea typeface="微软雅黑" panose="020B0503020204020204" pitchFamily="34" charset="-122"/>
              </a:rPr>
              <a:t>变政</a:t>
            </a:r>
            <a:r>
              <a:rPr lang="en-US" altLang="zh-CN" sz="2800">
                <a:latin typeface="微软雅黑" panose="020B0503020204020204" pitchFamily="34" charset="-122"/>
                <a:ea typeface="微软雅黑" panose="020B0503020204020204" pitchFamily="34" charset="-122"/>
              </a:rPr>
              <a:t>.</a:t>
            </a:r>
            <a:r>
              <a:rPr lang="zh-CN" altLang="en-US" sz="2800" dirty="0">
                <a:solidFill>
                  <a:schemeClr val="tx2"/>
                </a:solidFill>
                <a:latin typeface="微软雅黑" panose="020B0503020204020204" pitchFamily="34" charset="-122"/>
                <a:ea typeface="微软雅黑" panose="020B0503020204020204" pitchFamily="34" charset="-122"/>
              </a:rPr>
              <a:t>日本改定国宪</a:t>
            </a:r>
            <a:r>
              <a:rPr lang="en-US" altLang="zh-CN" sz="2800" dirty="0">
                <a:solidFill>
                  <a:schemeClr val="tx2"/>
                </a:solidFill>
                <a:latin typeface="微软雅黑" panose="020B0503020204020204" pitchFamily="34" charset="-122"/>
                <a:ea typeface="微软雅黑" panose="020B0503020204020204" pitchFamily="34" charset="-122"/>
              </a:rPr>
              <a:t>,</a:t>
            </a:r>
            <a:r>
              <a:rPr lang="zh-CN" altLang="en-US" sz="2800" dirty="0">
                <a:solidFill>
                  <a:schemeClr val="tx2"/>
                </a:solidFill>
                <a:latin typeface="微软雅黑" panose="020B0503020204020204" pitchFamily="34" charset="-122"/>
                <a:ea typeface="微软雅黑" panose="020B0503020204020204" pitchFamily="34" charset="-122"/>
              </a:rPr>
              <a:t>变法之</a:t>
            </a:r>
            <a:r>
              <a:rPr lang="zh-CN" altLang="en-US" sz="2800" dirty="0">
                <a:solidFill>
                  <a:srgbClr val="0033CC"/>
                </a:solidFill>
                <a:latin typeface="微软雅黑" panose="020B0503020204020204" pitchFamily="34" charset="-122"/>
                <a:ea typeface="微软雅黑" panose="020B0503020204020204" pitchFamily="34" charset="-122"/>
              </a:rPr>
              <a:t>全体</a:t>
            </a:r>
            <a:r>
              <a:rPr lang="zh-CN" altLang="en-US" sz="2800" dirty="0">
                <a:solidFill>
                  <a:schemeClr val="tx2"/>
                </a:solidFill>
                <a:latin typeface="微软雅黑" panose="020B0503020204020204" pitchFamily="34" charset="-122"/>
                <a:ea typeface="微软雅黑" panose="020B0503020204020204" pitchFamily="34" charset="-122"/>
              </a:rPr>
              <a:t>也</a:t>
            </a:r>
            <a:r>
              <a:rPr lang="en-US" altLang="zh-CN" sz="2800">
                <a:latin typeface="微软雅黑" panose="020B0503020204020204" pitchFamily="34" charset="-122"/>
                <a:ea typeface="微软雅黑" panose="020B0503020204020204" pitchFamily="34" charset="-122"/>
              </a:rPr>
              <a:t>.</a:t>
            </a:r>
            <a:endParaRPr lang="en-US" altLang="zh-CN" sz="2800">
              <a:latin typeface="微软雅黑" panose="020B0503020204020204" pitchFamily="34" charset="-122"/>
              <a:ea typeface="微软雅黑" panose="020B0503020204020204" pitchFamily="34" charset="-122"/>
            </a:endParaRPr>
          </a:p>
          <a:p>
            <a:pPr lvl="0" algn="l"/>
            <a:r>
              <a:rPr lang="en-US" altLang="zh-CN" sz="28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康有为</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日本变政考</a:t>
            </a:r>
            <a:r>
              <a:rPr lang="en-US" altLang="zh-CN" sz="2800">
                <a:latin typeface="微软雅黑" panose="020B0503020204020204" pitchFamily="34" charset="-122"/>
                <a:ea typeface="微软雅黑" panose="020B0503020204020204" pitchFamily="34" charset="-122"/>
              </a:rPr>
              <a:t>》</a:t>
            </a:r>
            <a:endParaRPr lang="en-US" altLang="zh-CN" sz="2800">
              <a:latin typeface="微软雅黑" panose="020B0503020204020204" pitchFamily="34" charset="-122"/>
              <a:ea typeface="微软雅黑" panose="020B0503020204020204" pitchFamily="34" charset="-122"/>
            </a:endParaRPr>
          </a:p>
          <a:p>
            <a:pPr lvl="0" algn="l"/>
            <a:r>
              <a:rPr lang="en-US" altLang="zh-CN" sz="2800" dirty="0">
                <a:latin typeface="微软雅黑" panose="020B0503020204020204" pitchFamily="34" charset="-122"/>
                <a:ea typeface="微软雅黑" panose="020B0503020204020204" pitchFamily="34" charset="-122"/>
              </a:rPr>
              <a:t>     3</a:t>
            </a:r>
            <a:r>
              <a:rPr lang="zh-CN" altLang="en-US" sz="2800" dirty="0">
                <a:latin typeface="微软雅黑" panose="020B0503020204020204" pitchFamily="34" charset="-122"/>
                <a:ea typeface="微软雅黑" panose="020B0503020204020204" pitchFamily="34" charset="-122"/>
              </a:rPr>
              <a:t>、“国人欲脱蒙昧时代，羞为浅化之民也，则急起直追，当以</a:t>
            </a:r>
            <a:r>
              <a:rPr lang="zh-CN" altLang="en-US" sz="2800" dirty="0">
                <a:solidFill>
                  <a:srgbClr val="0033CC"/>
                </a:solidFill>
                <a:latin typeface="微软雅黑" panose="020B0503020204020204" pitchFamily="34" charset="-122"/>
                <a:ea typeface="微软雅黑" panose="020B0503020204020204" pitchFamily="34" charset="-122"/>
              </a:rPr>
              <a:t>科学与人权</a:t>
            </a:r>
            <a:r>
              <a:rPr lang="zh-CN" altLang="en-US" sz="2800" dirty="0">
                <a:latin typeface="微软雅黑" panose="020B0503020204020204" pitchFamily="34" charset="-122"/>
                <a:ea typeface="微软雅黑" panose="020B0503020204020204" pitchFamily="34" charset="-122"/>
              </a:rPr>
              <a:t>并重。”</a:t>
            </a:r>
            <a:endParaRPr lang="zh-CN" altLang="en-US" sz="2800" dirty="0">
              <a:latin typeface="微软雅黑" panose="020B0503020204020204" pitchFamily="34" charset="-122"/>
              <a:ea typeface="微软雅黑" panose="020B0503020204020204" pitchFamily="34" charset="-122"/>
            </a:endParaRPr>
          </a:p>
          <a:p>
            <a:pPr lvl="0" algn="l"/>
            <a:r>
              <a:rPr lang="zh-CN" altLang="en-US" sz="2800" dirty="0">
                <a:latin typeface="微软雅黑" panose="020B0503020204020204" pitchFamily="34" charset="-122"/>
                <a:ea typeface="微软雅黑" panose="020B0503020204020204" pitchFamily="34" charset="-122"/>
              </a:rPr>
              <a:t>                                               陈独秀</a:t>
            </a:r>
            <a:r>
              <a:rPr lang="en-US" altLang="zh-CN"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敬告青年</a:t>
            </a:r>
            <a:r>
              <a:rPr lang="en-US" altLang="zh-CN" sz="2800">
                <a:latin typeface="微软雅黑" panose="020B0503020204020204" pitchFamily="34" charset="-122"/>
                <a:ea typeface="微软雅黑" panose="020B0503020204020204" pitchFamily="34" charset="-122"/>
              </a:rPr>
              <a:t>》</a:t>
            </a:r>
            <a:endParaRPr lang="en-US" altLang="zh-CN" sz="280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p:blinds/>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Line 2"/>
          <p:cNvSpPr>
            <a:spLocks noChangeShapeType="1"/>
          </p:cNvSpPr>
          <p:nvPr/>
        </p:nvSpPr>
        <p:spPr bwMode="auto">
          <a:xfrm flipV="1">
            <a:off x="5029200" y="1600200"/>
            <a:ext cx="228600" cy="76200"/>
          </a:xfrm>
          <a:prstGeom prst="line">
            <a:avLst/>
          </a:prstGeom>
          <a:noFill/>
          <a:ln w="38100" cap="sq" cmpd="sng">
            <a:solidFill>
              <a:schemeClr val="hlink"/>
            </a:solidFill>
            <a:round/>
          </a:ln>
          <a:effectLst>
            <a:outerShdw dist="35921" dir="2700000" algn="ctr" rotWithShape="0">
              <a:srgbClr val="808080"/>
            </a:outerShdw>
          </a:effectLst>
        </p:spPr>
        <p:txBody>
          <a:bodyPr wrap="none"/>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方正粗宋_GBK" charset="-122"/>
              <a:ea typeface="宋体" panose="02010600030101010101" pitchFamily="2" charset="-122"/>
              <a:cs typeface="+mn-cs"/>
            </a:endParaRPr>
          </a:p>
        </p:txBody>
      </p:sp>
      <p:sp>
        <p:nvSpPr>
          <p:cNvPr id="16386" name="Text Box 3"/>
          <p:cNvSpPr txBox="1"/>
          <p:nvPr/>
        </p:nvSpPr>
        <p:spPr>
          <a:xfrm>
            <a:off x="838200" y="990600"/>
            <a:ext cx="1447800" cy="527050"/>
          </a:xfrm>
          <a:prstGeom prst="rect">
            <a:avLst/>
          </a:prstGeom>
          <a:noFill/>
          <a:ln w="9525" cap="sq" cmpd="sng">
            <a:solidFill>
              <a:schemeClr val="tx2"/>
            </a:solidFill>
            <a:prstDash val="solid"/>
            <a:miter/>
            <a:headEnd type="none" w="med" len="med"/>
            <a:tailEnd type="none" w="med" len="med"/>
          </a:ln>
          <a:effectLst>
            <a:outerShdw dist="35921" dir="2699999" algn="ctr" rotWithShape="0">
              <a:srgbClr val="808080"/>
            </a:outerShdw>
          </a:effectLst>
        </p:spPr>
        <p:txBody>
          <a:bodyPr anchor="t">
            <a:spAutoFit/>
          </a:bodyPr>
          <a:p>
            <a:pPr lvl="0" algn="ctr">
              <a:spcBef>
                <a:spcPct val="50000"/>
              </a:spcBef>
            </a:pPr>
            <a:r>
              <a:rPr lang="zh-CN" altLang="en-US" sz="2800" dirty="0">
                <a:latin typeface="Arial" panose="020B0604020202020204" pitchFamily="34" charset="0"/>
                <a:ea typeface="微软雅黑" panose="020B0503020204020204" pitchFamily="34" charset="-122"/>
              </a:rPr>
              <a:t>抵抗派</a:t>
            </a:r>
            <a:endParaRPr lang="zh-CN" altLang="en-US" dirty="0">
              <a:latin typeface="Arial" panose="020B0604020202020204" pitchFamily="34" charset="0"/>
              <a:ea typeface="微软雅黑" panose="020B0503020204020204" pitchFamily="34" charset="-122"/>
            </a:endParaRPr>
          </a:p>
        </p:txBody>
      </p:sp>
      <p:sp>
        <p:nvSpPr>
          <p:cNvPr id="10244" name="Line 4"/>
          <p:cNvSpPr>
            <a:spLocks noChangeShapeType="1"/>
          </p:cNvSpPr>
          <p:nvPr/>
        </p:nvSpPr>
        <p:spPr bwMode="auto">
          <a:xfrm>
            <a:off x="2667000" y="1295400"/>
            <a:ext cx="304800" cy="76200"/>
          </a:xfrm>
          <a:prstGeom prst="line">
            <a:avLst/>
          </a:prstGeom>
          <a:noFill/>
          <a:ln w="38100" cap="sq" cmpd="sng">
            <a:solidFill>
              <a:schemeClr val="hlink"/>
            </a:solidFill>
            <a:round/>
          </a:ln>
          <a:effectLst>
            <a:outerShdw dist="35921" dir="2700000" algn="ctr" rotWithShape="0">
              <a:srgbClr val="808080"/>
            </a:outerShdw>
          </a:effectLst>
        </p:spPr>
        <p:txBody>
          <a:bodyPr wrap="none"/>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方正粗宋_GBK" charset="-122"/>
              <a:ea typeface="宋体" panose="02010600030101010101" pitchFamily="2" charset="-122"/>
              <a:cs typeface="+mn-cs"/>
            </a:endParaRPr>
          </a:p>
        </p:txBody>
      </p:sp>
      <p:sp>
        <p:nvSpPr>
          <p:cNvPr id="16388" name="Text Box 5"/>
          <p:cNvSpPr txBox="1"/>
          <p:nvPr/>
        </p:nvSpPr>
        <p:spPr>
          <a:xfrm>
            <a:off x="838200" y="2133600"/>
            <a:ext cx="1447800" cy="587375"/>
          </a:xfrm>
          <a:prstGeom prst="rect">
            <a:avLst/>
          </a:prstGeom>
          <a:noFill/>
          <a:ln w="9525" cap="sq" cmpd="sng">
            <a:solidFill>
              <a:schemeClr val="tx2"/>
            </a:solidFill>
            <a:prstDash val="solid"/>
            <a:miter/>
            <a:headEnd type="none" w="med" len="med"/>
            <a:tailEnd type="none" w="med" len="med"/>
          </a:ln>
          <a:effectLst>
            <a:outerShdw dist="35921" dir="2699999" algn="ctr" rotWithShape="0">
              <a:srgbClr val="808080"/>
            </a:outerShdw>
          </a:effectLst>
        </p:spPr>
        <p:txBody>
          <a:bodyPr anchor="t">
            <a:spAutoFit/>
          </a:bodyPr>
          <a:p>
            <a:pPr lvl="0" algn="ctr">
              <a:spcBef>
                <a:spcPct val="50000"/>
              </a:spcBef>
            </a:pPr>
            <a:r>
              <a:rPr lang="zh-CN" altLang="en-US" sz="3200" dirty="0">
                <a:latin typeface="Arial" panose="020B0604020202020204" pitchFamily="34" charset="0"/>
                <a:ea typeface="微软雅黑" panose="020B0503020204020204" pitchFamily="34" charset="-122"/>
              </a:rPr>
              <a:t>洋务派</a:t>
            </a:r>
            <a:endParaRPr lang="zh-CN" altLang="en-US" dirty="0">
              <a:latin typeface="Arial" panose="020B0604020202020204" pitchFamily="34" charset="0"/>
              <a:ea typeface="微软雅黑" panose="020B0503020204020204" pitchFamily="34" charset="-122"/>
            </a:endParaRPr>
          </a:p>
        </p:txBody>
      </p:sp>
      <p:sp>
        <p:nvSpPr>
          <p:cNvPr id="10246" name="Line 6"/>
          <p:cNvSpPr>
            <a:spLocks noChangeShapeType="1"/>
          </p:cNvSpPr>
          <p:nvPr/>
        </p:nvSpPr>
        <p:spPr bwMode="auto">
          <a:xfrm flipV="1">
            <a:off x="2667000" y="2438400"/>
            <a:ext cx="228600" cy="76200"/>
          </a:xfrm>
          <a:prstGeom prst="line">
            <a:avLst/>
          </a:prstGeom>
          <a:noFill/>
          <a:ln w="38100" cap="sq" cmpd="sng">
            <a:solidFill>
              <a:schemeClr val="hlink"/>
            </a:solidFill>
            <a:round/>
          </a:ln>
          <a:effectLst>
            <a:outerShdw dist="35921" dir="2700000" algn="ctr" rotWithShape="0">
              <a:srgbClr val="808080"/>
            </a:outerShdw>
          </a:effectLst>
        </p:spPr>
        <p:txBody>
          <a:bodyPr wrap="none"/>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方正粗宋_GBK" charset="-122"/>
              <a:ea typeface="宋体" panose="02010600030101010101" pitchFamily="2" charset="-122"/>
              <a:cs typeface="+mn-cs"/>
            </a:endParaRPr>
          </a:p>
        </p:txBody>
      </p:sp>
      <p:sp>
        <p:nvSpPr>
          <p:cNvPr id="16390" name="Text Box 7"/>
          <p:cNvSpPr txBox="1"/>
          <p:nvPr/>
        </p:nvSpPr>
        <p:spPr>
          <a:xfrm>
            <a:off x="2819400" y="1295400"/>
            <a:ext cx="1905000" cy="1138238"/>
          </a:xfrm>
          <a:prstGeom prst="rect">
            <a:avLst/>
          </a:prstGeom>
          <a:noFill/>
          <a:ln w="9525" cap="sq" cmpd="sng">
            <a:solidFill>
              <a:schemeClr val="hlink"/>
            </a:solidFill>
            <a:prstDash val="solid"/>
            <a:miter/>
            <a:headEnd type="none" w="med" len="med"/>
            <a:tailEnd type="none" w="med" len="med"/>
          </a:ln>
          <a:effectLst>
            <a:outerShdw dist="35921" dir="2699999" algn="ctr" rotWithShape="0">
              <a:srgbClr val="808080"/>
            </a:outerShdw>
          </a:effectLst>
        </p:spPr>
        <p:txBody>
          <a:bodyPr anchor="t">
            <a:spAutoFit/>
          </a:bodyPr>
          <a:p>
            <a:pPr lvl="0" algn="ctr">
              <a:spcBef>
                <a:spcPct val="50000"/>
              </a:spcBef>
            </a:pPr>
            <a:r>
              <a:rPr lang="zh-CN" altLang="en-US" sz="3200" dirty="0">
                <a:latin typeface="Arial" panose="020B0604020202020204" pitchFamily="34" charset="0"/>
                <a:ea typeface="微软雅黑" panose="020B0503020204020204" pitchFamily="34" charset="-122"/>
              </a:rPr>
              <a:t>学习西方</a:t>
            </a:r>
            <a:r>
              <a:rPr lang="zh-CN" altLang="en-US" sz="3600" dirty="0">
                <a:solidFill>
                  <a:srgbClr val="FF3300"/>
                </a:solidFill>
                <a:latin typeface="Arial" panose="020B0604020202020204" pitchFamily="34" charset="0"/>
                <a:ea typeface="微软雅黑" panose="020B0503020204020204" pitchFamily="34" charset="-122"/>
              </a:rPr>
              <a:t>器物</a:t>
            </a:r>
            <a:endParaRPr lang="zh-CN" altLang="en-US" sz="3600" dirty="0">
              <a:solidFill>
                <a:srgbClr val="FF3300"/>
              </a:solidFill>
              <a:latin typeface="Arial" panose="020B0604020202020204" pitchFamily="34" charset="0"/>
              <a:ea typeface="微软雅黑" panose="020B0503020204020204" pitchFamily="34" charset="-122"/>
            </a:endParaRPr>
          </a:p>
        </p:txBody>
      </p:sp>
      <p:sp>
        <p:nvSpPr>
          <p:cNvPr id="16391" name="Text Box 8"/>
          <p:cNvSpPr txBox="1"/>
          <p:nvPr/>
        </p:nvSpPr>
        <p:spPr>
          <a:xfrm>
            <a:off x="914400" y="3352800"/>
            <a:ext cx="1462088" cy="588963"/>
          </a:xfrm>
          <a:prstGeom prst="rect">
            <a:avLst/>
          </a:prstGeom>
          <a:noFill/>
          <a:ln w="9525" cap="sq" cmpd="sng">
            <a:solidFill>
              <a:schemeClr val="tx2"/>
            </a:solidFill>
            <a:prstDash val="solid"/>
            <a:miter/>
            <a:headEnd type="none" w="med" len="med"/>
            <a:tailEnd type="none" w="med" len="med"/>
          </a:ln>
          <a:effectLst>
            <a:outerShdw dist="35921" dir="2699999" algn="ctr" rotWithShape="0">
              <a:srgbClr val="808080"/>
            </a:outerShdw>
          </a:effectLst>
        </p:spPr>
        <p:txBody>
          <a:bodyPr anchor="t">
            <a:spAutoFit/>
          </a:bodyPr>
          <a:p>
            <a:pPr lvl="0" algn="ctr">
              <a:spcBef>
                <a:spcPct val="50000"/>
              </a:spcBef>
            </a:pPr>
            <a:r>
              <a:rPr lang="zh-CN" altLang="en-US" sz="3200" dirty="0">
                <a:latin typeface="Arial" panose="020B0604020202020204" pitchFamily="34" charset="0"/>
                <a:ea typeface="微软雅黑" panose="020B0503020204020204" pitchFamily="34" charset="-122"/>
              </a:rPr>
              <a:t>维新派</a:t>
            </a:r>
            <a:endParaRPr lang="zh-CN" altLang="en-US" dirty="0">
              <a:latin typeface="Arial" panose="020B0604020202020204" pitchFamily="34" charset="0"/>
              <a:ea typeface="微软雅黑" panose="020B0503020204020204" pitchFamily="34" charset="-122"/>
            </a:endParaRPr>
          </a:p>
        </p:txBody>
      </p:sp>
      <p:sp>
        <p:nvSpPr>
          <p:cNvPr id="10249" name="Line 9"/>
          <p:cNvSpPr>
            <a:spLocks noChangeShapeType="1"/>
          </p:cNvSpPr>
          <p:nvPr/>
        </p:nvSpPr>
        <p:spPr bwMode="auto">
          <a:xfrm>
            <a:off x="2667000" y="3581400"/>
            <a:ext cx="304800" cy="76200"/>
          </a:xfrm>
          <a:prstGeom prst="line">
            <a:avLst/>
          </a:prstGeom>
          <a:noFill/>
          <a:ln w="38100" cap="sq" cmpd="sng">
            <a:solidFill>
              <a:schemeClr val="hlink"/>
            </a:solidFill>
            <a:round/>
          </a:ln>
          <a:effectLst>
            <a:outerShdw dist="35921" dir="2700000" algn="ctr" rotWithShape="0">
              <a:srgbClr val="808080"/>
            </a:outerShdw>
          </a:effectLst>
        </p:spPr>
        <p:txBody>
          <a:bodyPr wrap="none"/>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方正粗宋_GBK" charset="-122"/>
              <a:ea typeface="宋体" panose="02010600030101010101" pitchFamily="2" charset="-122"/>
              <a:cs typeface="+mn-cs"/>
            </a:endParaRPr>
          </a:p>
        </p:txBody>
      </p:sp>
      <p:sp>
        <p:nvSpPr>
          <p:cNvPr id="16393" name="Text Box 10"/>
          <p:cNvSpPr txBox="1"/>
          <p:nvPr/>
        </p:nvSpPr>
        <p:spPr>
          <a:xfrm>
            <a:off x="2819400" y="3276600"/>
            <a:ext cx="1828800" cy="1138238"/>
          </a:xfrm>
          <a:prstGeom prst="rect">
            <a:avLst/>
          </a:prstGeom>
          <a:noFill/>
          <a:ln w="9525" cap="sq" cmpd="sng">
            <a:solidFill>
              <a:schemeClr val="hlink"/>
            </a:solidFill>
            <a:prstDash val="solid"/>
            <a:miter/>
            <a:headEnd type="none" w="med" len="med"/>
            <a:tailEnd type="none" w="med" len="med"/>
          </a:ln>
          <a:effectLst>
            <a:outerShdw dist="35921" dir="2699999" algn="ctr" rotWithShape="0">
              <a:srgbClr val="808080"/>
            </a:outerShdw>
          </a:effectLst>
        </p:spPr>
        <p:txBody>
          <a:bodyPr anchor="t">
            <a:spAutoFit/>
          </a:bodyPr>
          <a:p>
            <a:pPr lvl="0" algn="ctr">
              <a:spcBef>
                <a:spcPct val="50000"/>
              </a:spcBef>
            </a:pPr>
            <a:r>
              <a:rPr lang="zh-CN" altLang="en-US" sz="3200" dirty="0">
                <a:latin typeface="Arial" panose="020B0604020202020204" pitchFamily="34" charset="0"/>
                <a:ea typeface="微软雅黑" panose="020B0503020204020204" pitchFamily="34" charset="-122"/>
              </a:rPr>
              <a:t>学习西方</a:t>
            </a:r>
            <a:r>
              <a:rPr lang="zh-CN" altLang="en-US" sz="3600" dirty="0">
                <a:solidFill>
                  <a:srgbClr val="FF3300"/>
                </a:solidFill>
                <a:latin typeface="Arial" panose="020B0604020202020204" pitchFamily="34" charset="0"/>
                <a:ea typeface="微软雅黑" panose="020B0503020204020204" pitchFamily="34" charset="-122"/>
              </a:rPr>
              <a:t>制度</a:t>
            </a:r>
            <a:endParaRPr lang="zh-CN" altLang="en-US" sz="3600" dirty="0">
              <a:solidFill>
                <a:srgbClr val="FF3300"/>
              </a:solidFill>
              <a:latin typeface="Arial" panose="020B0604020202020204" pitchFamily="34" charset="0"/>
              <a:ea typeface="微软雅黑" panose="020B0503020204020204" pitchFamily="34" charset="-122"/>
            </a:endParaRPr>
          </a:p>
        </p:txBody>
      </p:sp>
      <p:sp>
        <p:nvSpPr>
          <p:cNvPr id="16394" name="Text Box 11"/>
          <p:cNvSpPr txBox="1"/>
          <p:nvPr/>
        </p:nvSpPr>
        <p:spPr>
          <a:xfrm>
            <a:off x="914400" y="4267200"/>
            <a:ext cx="1538288" cy="588963"/>
          </a:xfrm>
          <a:prstGeom prst="rect">
            <a:avLst/>
          </a:prstGeom>
          <a:noFill/>
          <a:ln w="9525" cap="sq" cmpd="sng">
            <a:solidFill>
              <a:schemeClr val="tx2"/>
            </a:solidFill>
            <a:prstDash val="solid"/>
            <a:miter/>
            <a:headEnd type="none" w="med" len="med"/>
            <a:tailEnd type="none" w="med" len="med"/>
          </a:ln>
          <a:effectLst>
            <a:outerShdw dist="35921" dir="2699999" algn="ctr" rotWithShape="0">
              <a:srgbClr val="808080"/>
            </a:outerShdw>
          </a:effectLst>
        </p:spPr>
        <p:txBody>
          <a:bodyPr anchor="t">
            <a:spAutoFit/>
          </a:bodyPr>
          <a:p>
            <a:pPr lvl="0" algn="ctr">
              <a:spcBef>
                <a:spcPct val="50000"/>
              </a:spcBef>
            </a:pPr>
            <a:r>
              <a:rPr lang="zh-CN" altLang="en-US" sz="3200" dirty="0">
                <a:latin typeface="Arial" panose="020B0604020202020204" pitchFamily="34" charset="0"/>
                <a:ea typeface="微软雅黑" panose="020B0503020204020204" pitchFamily="34" charset="-122"/>
              </a:rPr>
              <a:t>革命派</a:t>
            </a:r>
            <a:endParaRPr lang="zh-CN" altLang="en-US" sz="3200" dirty="0">
              <a:latin typeface="Arial" panose="020B0604020202020204" pitchFamily="34" charset="0"/>
              <a:ea typeface="微软雅黑" panose="020B0503020204020204" pitchFamily="34" charset="-122"/>
            </a:endParaRPr>
          </a:p>
        </p:txBody>
      </p:sp>
      <p:sp>
        <p:nvSpPr>
          <p:cNvPr id="10252" name="Line 12"/>
          <p:cNvSpPr>
            <a:spLocks noChangeShapeType="1"/>
          </p:cNvSpPr>
          <p:nvPr/>
        </p:nvSpPr>
        <p:spPr bwMode="auto">
          <a:xfrm flipV="1">
            <a:off x="2627313" y="4267200"/>
            <a:ext cx="268288" cy="174625"/>
          </a:xfrm>
          <a:prstGeom prst="line">
            <a:avLst/>
          </a:prstGeom>
          <a:noFill/>
          <a:ln w="38100" cap="sq" cmpd="sng">
            <a:solidFill>
              <a:schemeClr val="hlink"/>
            </a:solidFill>
            <a:round/>
          </a:ln>
          <a:effectLst>
            <a:outerShdw dist="35921" dir="2700000" algn="ctr" rotWithShape="0">
              <a:srgbClr val="808080"/>
            </a:outerShdw>
          </a:effectLst>
        </p:spPr>
        <p:txBody>
          <a:bodyPr wrap="none"/>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方正粗宋_GBK" charset="-122"/>
              <a:ea typeface="宋体" panose="02010600030101010101" pitchFamily="2" charset="-122"/>
              <a:cs typeface="+mn-cs"/>
            </a:endParaRPr>
          </a:p>
        </p:txBody>
      </p:sp>
      <p:sp>
        <p:nvSpPr>
          <p:cNvPr id="10253" name="Line 13"/>
          <p:cNvSpPr>
            <a:spLocks noChangeShapeType="1"/>
          </p:cNvSpPr>
          <p:nvPr/>
        </p:nvSpPr>
        <p:spPr bwMode="auto">
          <a:xfrm>
            <a:off x="2590800" y="5334000"/>
            <a:ext cx="381000" cy="0"/>
          </a:xfrm>
          <a:prstGeom prst="line">
            <a:avLst/>
          </a:prstGeom>
          <a:noFill/>
          <a:ln w="38100" cap="sq" cmpd="sng">
            <a:solidFill>
              <a:schemeClr val="hlink"/>
            </a:solidFill>
            <a:round/>
          </a:ln>
          <a:effectLst>
            <a:outerShdw dist="35921" dir="2700000" algn="ctr" rotWithShape="0">
              <a:srgbClr val="808080"/>
            </a:outerShdw>
          </a:effectLst>
        </p:spPr>
        <p:txBody>
          <a:bodyPr wrap="none"/>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方正粗宋_GBK" charset="-122"/>
              <a:ea typeface="宋体" panose="02010600030101010101" pitchFamily="2" charset="-122"/>
              <a:cs typeface="+mn-cs"/>
            </a:endParaRPr>
          </a:p>
        </p:txBody>
      </p:sp>
      <p:sp>
        <p:nvSpPr>
          <p:cNvPr id="16397" name="Text Box 14"/>
          <p:cNvSpPr txBox="1"/>
          <p:nvPr/>
        </p:nvSpPr>
        <p:spPr>
          <a:xfrm>
            <a:off x="914400" y="5105400"/>
            <a:ext cx="1462088" cy="588963"/>
          </a:xfrm>
          <a:prstGeom prst="rect">
            <a:avLst/>
          </a:prstGeom>
          <a:noFill/>
          <a:ln w="9525" cap="sq" cmpd="sng">
            <a:solidFill>
              <a:schemeClr val="tx2"/>
            </a:solidFill>
            <a:prstDash val="solid"/>
            <a:miter/>
            <a:headEnd type="none" w="med" len="med"/>
            <a:tailEnd type="none" w="med" len="med"/>
          </a:ln>
          <a:effectLst>
            <a:outerShdw dist="35921" dir="2699999" algn="ctr" rotWithShape="0">
              <a:srgbClr val="808080"/>
            </a:outerShdw>
          </a:effectLst>
        </p:spPr>
        <p:txBody>
          <a:bodyPr anchor="t">
            <a:spAutoFit/>
          </a:bodyPr>
          <a:p>
            <a:pPr lvl="0" algn="ctr">
              <a:spcBef>
                <a:spcPct val="50000"/>
              </a:spcBef>
            </a:pPr>
            <a:r>
              <a:rPr lang="zh-CN" altLang="en-US" sz="3200" dirty="0">
                <a:latin typeface="Arial" panose="020B0604020202020204" pitchFamily="34" charset="0"/>
                <a:ea typeface="微软雅黑" panose="020B0503020204020204" pitchFamily="34" charset="-122"/>
              </a:rPr>
              <a:t>激进派</a:t>
            </a:r>
            <a:endParaRPr lang="zh-CN" altLang="en-US" sz="3200" dirty="0">
              <a:latin typeface="Arial" panose="020B0604020202020204" pitchFamily="34" charset="0"/>
              <a:ea typeface="微软雅黑" panose="020B0503020204020204" pitchFamily="34" charset="-122"/>
            </a:endParaRPr>
          </a:p>
        </p:txBody>
      </p:sp>
      <p:sp>
        <p:nvSpPr>
          <p:cNvPr id="16398" name="Text Box 15"/>
          <p:cNvSpPr txBox="1"/>
          <p:nvPr/>
        </p:nvSpPr>
        <p:spPr>
          <a:xfrm>
            <a:off x="2819400" y="4800600"/>
            <a:ext cx="1905000" cy="1138238"/>
          </a:xfrm>
          <a:prstGeom prst="rect">
            <a:avLst/>
          </a:prstGeom>
          <a:noFill/>
          <a:ln w="9525" cap="sq" cmpd="sng">
            <a:solidFill>
              <a:schemeClr val="hlink"/>
            </a:solidFill>
            <a:prstDash val="solid"/>
            <a:miter/>
            <a:headEnd type="none" w="med" len="med"/>
            <a:tailEnd type="none" w="med" len="med"/>
          </a:ln>
          <a:effectLst>
            <a:outerShdw dist="35921" dir="2699999" algn="ctr" rotWithShape="0">
              <a:srgbClr val="808080"/>
            </a:outerShdw>
          </a:effectLst>
        </p:spPr>
        <p:txBody>
          <a:bodyPr anchor="t">
            <a:spAutoFit/>
          </a:bodyPr>
          <a:p>
            <a:pPr lvl="0" algn="ctr">
              <a:spcBef>
                <a:spcPct val="50000"/>
              </a:spcBef>
            </a:pPr>
            <a:r>
              <a:rPr lang="zh-CN" altLang="en-US" sz="3200" dirty="0">
                <a:latin typeface="Arial" panose="020B0604020202020204" pitchFamily="34" charset="0"/>
                <a:ea typeface="微软雅黑" panose="020B0503020204020204" pitchFamily="34" charset="-122"/>
              </a:rPr>
              <a:t>学习西方</a:t>
            </a:r>
            <a:r>
              <a:rPr lang="zh-CN" altLang="en-US" sz="3600" dirty="0">
                <a:solidFill>
                  <a:srgbClr val="FF3300"/>
                </a:solidFill>
                <a:latin typeface="Arial" panose="020B0604020202020204" pitchFamily="34" charset="0"/>
                <a:ea typeface="微软雅黑" panose="020B0503020204020204" pitchFamily="34" charset="-122"/>
              </a:rPr>
              <a:t>思想</a:t>
            </a:r>
            <a:endParaRPr lang="zh-CN" altLang="en-US" sz="3600" dirty="0">
              <a:solidFill>
                <a:srgbClr val="FF3300"/>
              </a:solidFill>
              <a:latin typeface="Arial" panose="020B0604020202020204" pitchFamily="34" charset="0"/>
              <a:ea typeface="微软雅黑" panose="020B0503020204020204" pitchFamily="34" charset="-122"/>
            </a:endParaRPr>
          </a:p>
        </p:txBody>
      </p:sp>
      <p:sp>
        <p:nvSpPr>
          <p:cNvPr id="16399" name="Text Box 16"/>
          <p:cNvSpPr txBox="1"/>
          <p:nvPr/>
        </p:nvSpPr>
        <p:spPr>
          <a:xfrm>
            <a:off x="0" y="908050"/>
            <a:ext cx="755650" cy="2051050"/>
          </a:xfrm>
          <a:prstGeom prst="rect">
            <a:avLst/>
          </a:prstGeom>
          <a:noFill/>
          <a:ln w="9525" cap="sq" cmpd="sng">
            <a:solidFill>
              <a:schemeClr val="tx2"/>
            </a:solidFill>
            <a:prstDash val="solid"/>
            <a:miter/>
            <a:headEnd type="none" w="med" len="med"/>
            <a:tailEnd type="none" w="med" len="med"/>
          </a:ln>
          <a:effectLst>
            <a:outerShdw dist="35921" dir="2699999" algn="ctr" rotWithShape="0">
              <a:srgbClr val="808080"/>
            </a:outerShdw>
          </a:effectLst>
        </p:spPr>
        <p:txBody>
          <a:bodyPr anchor="t">
            <a:spAutoFit/>
            <a:scene3d>
              <a:camera prst="orthographicFront"/>
              <a:lightRig rig="threePt" dir="t"/>
            </a:scene3d>
          </a:bodyPr>
          <a:p>
            <a:pPr lvl="0" algn="ctr">
              <a:spcBef>
                <a:spcPct val="50000"/>
              </a:spcBef>
            </a:pPr>
            <a:r>
              <a:rPr lang="zh-CN" altLang="en-US" sz="32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rPr>
              <a:t>地主阶级</a:t>
            </a:r>
            <a:endParaRPr lang="zh-CN" altLang="en-US" sz="3200" dirty="0">
              <a:solidFill>
                <a:schemeClr val="tx1"/>
              </a:solidFill>
              <a:effectLst>
                <a:outerShdw blurRad="38100" dist="19050" dir="2700000" algn="tl" rotWithShape="0">
                  <a:schemeClr val="dk1">
                    <a:alpha val="40000"/>
                  </a:schemeClr>
                </a:outerShdw>
              </a:effectLst>
              <a:latin typeface="Arial" panose="020B0604020202020204" pitchFamily="34" charset="0"/>
              <a:ea typeface="微软雅黑" panose="020B0503020204020204" pitchFamily="34" charset="-122"/>
            </a:endParaRPr>
          </a:p>
        </p:txBody>
      </p:sp>
      <p:sp>
        <p:nvSpPr>
          <p:cNvPr id="16400" name="Text Box 17"/>
          <p:cNvSpPr txBox="1"/>
          <p:nvPr/>
        </p:nvSpPr>
        <p:spPr>
          <a:xfrm>
            <a:off x="0" y="3357563"/>
            <a:ext cx="827088" cy="2051050"/>
          </a:xfrm>
          <a:prstGeom prst="rect">
            <a:avLst/>
          </a:prstGeom>
          <a:noFill/>
          <a:ln w="9525" cap="sq" cmpd="sng">
            <a:solidFill>
              <a:schemeClr val="tx2"/>
            </a:solidFill>
            <a:prstDash val="solid"/>
            <a:miter/>
            <a:headEnd type="none" w="med" len="med"/>
            <a:tailEnd type="none" w="med" len="med"/>
          </a:ln>
          <a:effectLst>
            <a:outerShdw dist="35921" dir="2699999" algn="ctr" rotWithShape="0">
              <a:srgbClr val="808080"/>
            </a:outerShdw>
          </a:effectLst>
        </p:spPr>
        <p:txBody>
          <a:bodyPr anchor="t">
            <a:spAutoFit/>
          </a:bodyPr>
          <a:p>
            <a:pPr lvl="0" algn="ctr">
              <a:spcBef>
                <a:spcPct val="50000"/>
              </a:spcBef>
            </a:pPr>
            <a:r>
              <a:rPr lang="zh-CN" altLang="en-US" sz="3200" dirty="0">
                <a:latin typeface="Arial" panose="020B0604020202020204" pitchFamily="34" charset="0"/>
                <a:ea typeface="微软雅黑" panose="020B0503020204020204" pitchFamily="34" charset="-122"/>
              </a:rPr>
              <a:t>资产阶级</a:t>
            </a:r>
            <a:endParaRPr lang="zh-CN" altLang="en-US" sz="3200" dirty="0">
              <a:latin typeface="Arial" panose="020B0604020202020204" pitchFamily="34" charset="0"/>
              <a:ea typeface="微软雅黑" panose="020B0503020204020204" pitchFamily="34" charset="-122"/>
            </a:endParaRPr>
          </a:p>
        </p:txBody>
      </p:sp>
      <p:sp>
        <p:nvSpPr>
          <p:cNvPr id="10258" name="Line 18"/>
          <p:cNvSpPr>
            <a:spLocks noChangeShapeType="1"/>
          </p:cNvSpPr>
          <p:nvPr/>
        </p:nvSpPr>
        <p:spPr bwMode="auto">
          <a:xfrm>
            <a:off x="4800600" y="2057400"/>
            <a:ext cx="457200" cy="76200"/>
          </a:xfrm>
          <a:prstGeom prst="line">
            <a:avLst/>
          </a:prstGeom>
          <a:noFill/>
          <a:ln w="38100" cap="sq" cmpd="sng">
            <a:solidFill>
              <a:schemeClr val="hlink"/>
            </a:solidFill>
            <a:round/>
          </a:ln>
          <a:effectLst>
            <a:outerShdw dist="35921" dir="2700000" algn="ctr" rotWithShape="0">
              <a:srgbClr val="808080"/>
            </a:outerShdw>
          </a:effectLst>
        </p:spPr>
        <p:txBody>
          <a:bodyPr wrap="none"/>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方正粗宋_GBK" charset="-122"/>
              <a:ea typeface="宋体" panose="02010600030101010101" pitchFamily="2" charset="-122"/>
              <a:cs typeface="+mn-cs"/>
            </a:endParaRPr>
          </a:p>
        </p:txBody>
      </p:sp>
      <p:sp>
        <p:nvSpPr>
          <p:cNvPr id="10259" name="Line 19"/>
          <p:cNvSpPr>
            <a:spLocks noChangeShapeType="1"/>
          </p:cNvSpPr>
          <p:nvPr/>
        </p:nvSpPr>
        <p:spPr bwMode="auto">
          <a:xfrm flipV="1">
            <a:off x="4800600" y="3505200"/>
            <a:ext cx="381000" cy="209550"/>
          </a:xfrm>
          <a:prstGeom prst="line">
            <a:avLst/>
          </a:prstGeom>
          <a:noFill/>
          <a:ln w="38100" cap="sq" cmpd="sng">
            <a:solidFill>
              <a:schemeClr val="hlink"/>
            </a:solidFill>
            <a:round/>
          </a:ln>
          <a:effectLst>
            <a:outerShdw dist="35921" dir="2700000" algn="ctr" rotWithShape="0">
              <a:srgbClr val="808080"/>
            </a:outerShdw>
          </a:effectLst>
        </p:spPr>
        <p:txBody>
          <a:bodyPr wrap="none"/>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方正粗宋_GBK" charset="-122"/>
              <a:ea typeface="宋体" panose="02010600030101010101" pitchFamily="2" charset="-122"/>
              <a:cs typeface="+mn-cs"/>
            </a:endParaRPr>
          </a:p>
        </p:txBody>
      </p:sp>
      <p:sp>
        <p:nvSpPr>
          <p:cNvPr id="10260" name="Line 20"/>
          <p:cNvSpPr>
            <a:spLocks noChangeShapeType="1"/>
          </p:cNvSpPr>
          <p:nvPr/>
        </p:nvSpPr>
        <p:spPr bwMode="auto">
          <a:xfrm flipV="1">
            <a:off x="4876800" y="5257800"/>
            <a:ext cx="381000" cy="0"/>
          </a:xfrm>
          <a:prstGeom prst="line">
            <a:avLst/>
          </a:prstGeom>
          <a:noFill/>
          <a:ln w="38100" cap="sq" cmpd="sng">
            <a:solidFill>
              <a:schemeClr val="hlink"/>
            </a:solidFill>
            <a:round/>
          </a:ln>
          <a:effectLst>
            <a:outerShdw dist="35921" dir="2700000" algn="ctr" rotWithShape="0">
              <a:srgbClr val="808080"/>
            </a:outerShdw>
          </a:effectLst>
        </p:spPr>
        <p:txBody>
          <a:bodyPr wrap="none"/>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方正粗宋_GBK" charset="-122"/>
              <a:ea typeface="宋体" panose="02010600030101010101" pitchFamily="2" charset="-122"/>
              <a:cs typeface="+mn-cs"/>
            </a:endParaRPr>
          </a:p>
        </p:txBody>
      </p:sp>
      <p:sp>
        <p:nvSpPr>
          <p:cNvPr id="10261" name="Line 21"/>
          <p:cNvSpPr>
            <a:spLocks noChangeShapeType="1"/>
          </p:cNvSpPr>
          <p:nvPr/>
        </p:nvSpPr>
        <p:spPr bwMode="auto">
          <a:xfrm>
            <a:off x="4953000" y="4038600"/>
            <a:ext cx="381000" cy="152400"/>
          </a:xfrm>
          <a:prstGeom prst="line">
            <a:avLst/>
          </a:prstGeom>
          <a:noFill/>
          <a:ln w="38100" cap="sq" cmpd="sng">
            <a:solidFill>
              <a:schemeClr val="hlink"/>
            </a:solidFill>
            <a:round/>
          </a:ln>
          <a:effectLst>
            <a:outerShdw dist="35921" dir="2700000" algn="ctr" rotWithShape="0">
              <a:srgbClr val="808080"/>
            </a:outerShdw>
          </a:effectLst>
        </p:spPr>
        <p:txBody>
          <a:bodyPr wrap="none"/>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方正粗宋_GBK" charset="-122"/>
              <a:ea typeface="宋体" panose="02010600030101010101" pitchFamily="2" charset="-122"/>
              <a:cs typeface="+mn-cs"/>
            </a:endParaRPr>
          </a:p>
        </p:txBody>
      </p:sp>
      <p:sp>
        <p:nvSpPr>
          <p:cNvPr id="16405" name="Text Box 22"/>
          <p:cNvSpPr txBox="1"/>
          <p:nvPr/>
        </p:nvSpPr>
        <p:spPr>
          <a:xfrm>
            <a:off x="5029200" y="1981200"/>
            <a:ext cx="1676400" cy="528638"/>
          </a:xfrm>
          <a:prstGeom prst="rect">
            <a:avLst/>
          </a:prstGeom>
          <a:noFill/>
          <a:ln w="9525" cap="sq" cmpd="sng">
            <a:solidFill>
              <a:schemeClr val="tx2"/>
            </a:solidFill>
            <a:prstDash val="solid"/>
            <a:miter/>
            <a:headEnd type="none" w="med" len="med"/>
            <a:tailEnd type="none" w="med" len="med"/>
          </a:ln>
          <a:effectLst>
            <a:outerShdw dist="35921" dir="2699999" algn="ctr" rotWithShape="0">
              <a:srgbClr val="808080"/>
            </a:outerShdw>
          </a:effectLst>
        </p:spPr>
        <p:txBody>
          <a:bodyPr anchor="t">
            <a:spAutoFit/>
          </a:bodyPr>
          <a:p>
            <a:pPr lvl="0" algn="ctr">
              <a:spcBef>
                <a:spcPct val="50000"/>
              </a:spcBef>
            </a:pPr>
            <a:r>
              <a:rPr lang="zh-CN" altLang="en-US" sz="2800" dirty="0">
                <a:latin typeface="Arial" panose="020B0604020202020204" pitchFamily="34" charset="0"/>
                <a:ea typeface="微软雅黑" panose="020B0503020204020204" pitchFamily="34" charset="-122"/>
              </a:rPr>
              <a:t>洋务运动</a:t>
            </a:r>
            <a:endParaRPr lang="zh-CN" altLang="en-US" sz="2800" dirty="0">
              <a:latin typeface="Arial" panose="020B0604020202020204" pitchFamily="34" charset="0"/>
              <a:ea typeface="微软雅黑" panose="020B0503020204020204" pitchFamily="34" charset="-122"/>
            </a:endParaRPr>
          </a:p>
        </p:txBody>
      </p:sp>
      <p:sp>
        <p:nvSpPr>
          <p:cNvPr id="16406" name="Text Box 23"/>
          <p:cNvSpPr txBox="1"/>
          <p:nvPr/>
        </p:nvSpPr>
        <p:spPr>
          <a:xfrm>
            <a:off x="4953000" y="3200400"/>
            <a:ext cx="1828800" cy="528638"/>
          </a:xfrm>
          <a:prstGeom prst="rect">
            <a:avLst/>
          </a:prstGeom>
          <a:noFill/>
          <a:ln w="9525" cap="sq" cmpd="sng">
            <a:solidFill>
              <a:schemeClr val="tx2"/>
            </a:solidFill>
            <a:prstDash val="solid"/>
            <a:miter/>
            <a:headEnd type="none" w="med" len="med"/>
            <a:tailEnd type="none" w="med" len="med"/>
          </a:ln>
          <a:effectLst>
            <a:outerShdw dist="35921" dir="2699999" algn="ctr" rotWithShape="0">
              <a:srgbClr val="808080"/>
            </a:outerShdw>
          </a:effectLst>
        </p:spPr>
        <p:txBody>
          <a:bodyPr anchor="t">
            <a:spAutoFit/>
          </a:bodyPr>
          <a:p>
            <a:pPr lvl="0" algn="ctr">
              <a:spcBef>
                <a:spcPct val="50000"/>
              </a:spcBef>
            </a:pPr>
            <a:r>
              <a:rPr lang="zh-CN" altLang="en-US" sz="2800" dirty="0">
                <a:latin typeface="Arial" panose="020B0604020202020204" pitchFamily="34" charset="0"/>
                <a:ea typeface="微软雅黑" panose="020B0503020204020204" pitchFamily="34" charset="-122"/>
              </a:rPr>
              <a:t>戊戌变法</a:t>
            </a:r>
            <a:endParaRPr lang="zh-CN" altLang="en-US" sz="2800" dirty="0">
              <a:latin typeface="Arial" panose="020B0604020202020204" pitchFamily="34" charset="0"/>
              <a:ea typeface="微软雅黑" panose="020B0503020204020204" pitchFamily="34" charset="-122"/>
            </a:endParaRPr>
          </a:p>
        </p:txBody>
      </p:sp>
      <p:sp>
        <p:nvSpPr>
          <p:cNvPr id="16407" name="Text Box 24"/>
          <p:cNvSpPr txBox="1"/>
          <p:nvPr/>
        </p:nvSpPr>
        <p:spPr>
          <a:xfrm>
            <a:off x="5181600" y="4038600"/>
            <a:ext cx="1752600" cy="528638"/>
          </a:xfrm>
          <a:prstGeom prst="rect">
            <a:avLst/>
          </a:prstGeom>
          <a:noFill/>
          <a:ln w="9525" cap="sq" cmpd="sng">
            <a:solidFill>
              <a:schemeClr val="tx2"/>
            </a:solidFill>
            <a:prstDash val="solid"/>
            <a:miter/>
            <a:headEnd type="none" w="med" len="med"/>
            <a:tailEnd type="none" w="med" len="med"/>
          </a:ln>
          <a:effectLst>
            <a:outerShdw dist="35921" dir="2699999" algn="ctr" rotWithShape="0">
              <a:srgbClr val="808080"/>
            </a:outerShdw>
          </a:effectLst>
        </p:spPr>
        <p:txBody>
          <a:bodyPr anchor="t">
            <a:spAutoFit/>
          </a:bodyPr>
          <a:p>
            <a:pPr lvl="0" algn="ctr">
              <a:spcBef>
                <a:spcPct val="50000"/>
              </a:spcBef>
            </a:pPr>
            <a:r>
              <a:rPr lang="zh-CN" altLang="en-US" sz="2800" dirty="0">
                <a:latin typeface="Arial" panose="020B0604020202020204" pitchFamily="34" charset="0"/>
                <a:ea typeface="微软雅黑" panose="020B0503020204020204" pitchFamily="34" charset="-122"/>
              </a:rPr>
              <a:t>辛亥革命</a:t>
            </a:r>
            <a:endParaRPr lang="zh-CN" altLang="en-US" sz="2800" dirty="0">
              <a:latin typeface="Arial" panose="020B0604020202020204" pitchFamily="34" charset="0"/>
              <a:ea typeface="微软雅黑" panose="020B0503020204020204" pitchFamily="34" charset="-122"/>
            </a:endParaRPr>
          </a:p>
        </p:txBody>
      </p:sp>
      <p:sp>
        <p:nvSpPr>
          <p:cNvPr id="16408" name="Text Box 25"/>
          <p:cNvSpPr txBox="1"/>
          <p:nvPr/>
        </p:nvSpPr>
        <p:spPr>
          <a:xfrm>
            <a:off x="5181600" y="4953000"/>
            <a:ext cx="2209800" cy="528638"/>
          </a:xfrm>
          <a:prstGeom prst="rect">
            <a:avLst/>
          </a:prstGeom>
          <a:noFill/>
          <a:ln w="9525" cap="sq" cmpd="sng">
            <a:solidFill>
              <a:schemeClr val="tx2"/>
            </a:solidFill>
            <a:prstDash val="solid"/>
            <a:miter/>
            <a:headEnd type="none" w="med" len="med"/>
            <a:tailEnd type="none" w="med" len="med"/>
          </a:ln>
          <a:effectLst>
            <a:outerShdw dist="35921" dir="2699999" algn="ctr" rotWithShape="0">
              <a:srgbClr val="808080"/>
            </a:outerShdw>
          </a:effectLst>
        </p:spPr>
        <p:txBody>
          <a:bodyPr anchor="t">
            <a:spAutoFit/>
          </a:bodyPr>
          <a:p>
            <a:pPr lvl="0" algn="ctr">
              <a:spcBef>
                <a:spcPct val="50000"/>
              </a:spcBef>
            </a:pPr>
            <a:r>
              <a:rPr lang="zh-CN" altLang="en-US" sz="2800" dirty="0">
                <a:latin typeface="Arial" panose="020B0604020202020204" pitchFamily="34" charset="0"/>
                <a:ea typeface="微软雅黑" panose="020B0503020204020204" pitchFamily="34" charset="-122"/>
              </a:rPr>
              <a:t>新文化运动</a:t>
            </a:r>
            <a:endParaRPr lang="zh-CN" altLang="en-US" sz="2800" dirty="0">
              <a:latin typeface="Arial" panose="020B0604020202020204" pitchFamily="34" charset="0"/>
              <a:ea typeface="微软雅黑" panose="020B0503020204020204" pitchFamily="34" charset="-122"/>
            </a:endParaRPr>
          </a:p>
        </p:txBody>
      </p:sp>
      <p:sp>
        <p:nvSpPr>
          <p:cNvPr id="16409" name="Text Box 26"/>
          <p:cNvSpPr txBox="1"/>
          <p:nvPr/>
        </p:nvSpPr>
        <p:spPr>
          <a:xfrm>
            <a:off x="0" y="6019800"/>
            <a:ext cx="3349625" cy="650875"/>
          </a:xfrm>
          <a:prstGeom prst="rect">
            <a:avLst/>
          </a:prstGeom>
          <a:noFill/>
          <a:ln w="9525" cap="sq" cmpd="sng">
            <a:solidFill>
              <a:schemeClr val="hlink"/>
            </a:solidFill>
            <a:prstDash val="solid"/>
            <a:miter/>
            <a:headEnd type="none" w="med" len="med"/>
            <a:tailEnd type="none" w="med" len="med"/>
          </a:ln>
          <a:effectLst>
            <a:outerShdw dist="35921" dir="2699999" algn="ctr" rotWithShape="0">
              <a:srgbClr val="808080"/>
            </a:outerShdw>
          </a:effectLst>
        </p:spPr>
        <p:txBody>
          <a:bodyPr anchor="t">
            <a:spAutoFit/>
          </a:bodyPr>
          <a:p>
            <a:pPr lvl="0" algn="ctr">
              <a:spcBef>
                <a:spcPct val="50000"/>
              </a:spcBef>
            </a:pPr>
            <a:r>
              <a:rPr lang="zh-CN" altLang="en-US" sz="3600" dirty="0">
                <a:latin typeface="Arial" panose="020B0604020202020204" pitchFamily="34" charset="0"/>
                <a:ea typeface="微软雅黑" panose="020B0503020204020204" pitchFamily="34" charset="-122"/>
              </a:rPr>
              <a:t>无产阶级</a:t>
            </a:r>
            <a:endParaRPr lang="zh-CN" altLang="en-US" sz="3600" dirty="0">
              <a:latin typeface="Arial" panose="020B0604020202020204" pitchFamily="34" charset="0"/>
              <a:ea typeface="微软雅黑" panose="020B0503020204020204" pitchFamily="34" charset="-122"/>
            </a:endParaRPr>
          </a:p>
        </p:txBody>
      </p:sp>
      <p:sp>
        <p:nvSpPr>
          <p:cNvPr id="10267" name="Line 27"/>
          <p:cNvSpPr>
            <a:spLocks noChangeShapeType="1"/>
          </p:cNvSpPr>
          <p:nvPr/>
        </p:nvSpPr>
        <p:spPr bwMode="auto">
          <a:xfrm>
            <a:off x="3352800" y="6248400"/>
            <a:ext cx="1143000" cy="0"/>
          </a:xfrm>
          <a:prstGeom prst="line">
            <a:avLst/>
          </a:prstGeom>
          <a:noFill/>
          <a:ln w="38100" cap="sq" cmpd="sng">
            <a:solidFill>
              <a:schemeClr val="hlink"/>
            </a:solidFill>
            <a:round/>
          </a:ln>
          <a:effectLst>
            <a:outerShdw dist="35921" dir="2700000" algn="ctr" rotWithShape="0">
              <a:srgbClr val="808080"/>
            </a:outerShdw>
          </a:effectLst>
        </p:spPr>
        <p:txBody>
          <a:bodyPr wrap="none"/>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方正粗宋_GBK" charset="-122"/>
              <a:ea typeface="宋体" panose="02010600030101010101" pitchFamily="2" charset="-122"/>
              <a:cs typeface="+mn-cs"/>
            </a:endParaRPr>
          </a:p>
        </p:txBody>
      </p:sp>
      <p:sp>
        <p:nvSpPr>
          <p:cNvPr id="16411" name="Text Box 28"/>
          <p:cNvSpPr txBox="1"/>
          <p:nvPr/>
        </p:nvSpPr>
        <p:spPr>
          <a:xfrm>
            <a:off x="4495800" y="6019800"/>
            <a:ext cx="3600450" cy="650875"/>
          </a:xfrm>
          <a:prstGeom prst="rect">
            <a:avLst/>
          </a:prstGeom>
          <a:noFill/>
          <a:ln w="9525" cap="sq" cmpd="sng">
            <a:solidFill>
              <a:schemeClr val="hlink"/>
            </a:solidFill>
            <a:prstDash val="solid"/>
            <a:miter/>
            <a:headEnd type="none" w="med" len="med"/>
            <a:tailEnd type="none" w="med" len="med"/>
          </a:ln>
          <a:effectLst>
            <a:outerShdw dist="35921" dir="2699999" algn="ctr" rotWithShape="0">
              <a:srgbClr val="808080"/>
            </a:outerShdw>
          </a:effectLst>
        </p:spPr>
        <p:txBody>
          <a:bodyPr anchor="t">
            <a:spAutoFit/>
          </a:bodyPr>
          <a:p>
            <a:pPr lvl="0" algn="ctr">
              <a:spcBef>
                <a:spcPct val="50000"/>
              </a:spcBef>
            </a:pPr>
            <a:r>
              <a:rPr lang="zh-CN" altLang="en-US" sz="3600" dirty="0">
                <a:latin typeface="Arial" panose="020B0604020202020204" pitchFamily="34" charset="0"/>
                <a:ea typeface="微软雅黑" panose="020B0503020204020204" pitchFamily="34" charset="-122"/>
              </a:rPr>
              <a:t>传播马克思主义</a:t>
            </a:r>
            <a:endParaRPr lang="zh-CN" altLang="en-US" sz="3600" dirty="0">
              <a:solidFill>
                <a:srgbClr val="FF0000"/>
              </a:solidFill>
              <a:latin typeface="Arial" panose="020B0604020202020204" pitchFamily="34" charset="0"/>
              <a:ea typeface="微软雅黑" panose="020B0503020204020204" pitchFamily="34" charset="-122"/>
            </a:endParaRPr>
          </a:p>
        </p:txBody>
      </p:sp>
      <p:sp>
        <p:nvSpPr>
          <p:cNvPr id="16412" name="Text Box 29"/>
          <p:cNvSpPr txBox="1"/>
          <p:nvPr/>
        </p:nvSpPr>
        <p:spPr>
          <a:xfrm>
            <a:off x="5029200" y="1219200"/>
            <a:ext cx="1295400" cy="528638"/>
          </a:xfrm>
          <a:prstGeom prst="rect">
            <a:avLst/>
          </a:prstGeom>
          <a:noFill/>
          <a:ln w="9525" cap="sq" cmpd="sng">
            <a:solidFill>
              <a:schemeClr val="tx2"/>
            </a:solidFill>
            <a:prstDash val="solid"/>
            <a:miter/>
            <a:headEnd type="none" w="med" len="med"/>
            <a:tailEnd type="none" w="med" len="med"/>
          </a:ln>
          <a:effectLst>
            <a:outerShdw dist="35921" dir="2699999" algn="ctr" rotWithShape="0">
              <a:srgbClr val="808080"/>
            </a:outerShdw>
          </a:effectLst>
        </p:spPr>
        <p:txBody>
          <a:bodyPr anchor="t">
            <a:spAutoFit/>
          </a:bodyPr>
          <a:p>
            <a:pPr lvl="0" algn="ctr">
              <a:spcBef>
                <a:spcPct val="50000"/>
              </a:spcBef>
            </a:pPr>
            <a:r>
              <a:rPr lang="zh-CN" altLang="en-US" sz="2800" dirty="0">
                <a:latin typeface="Arial" panose="020B0604020202020204" pitchFamily="34" charset="0"/>
                <a:ea typeface="微软雅黑" panose="020B0503020204020204" pitchFamily="34" charset="-122"/>
              </a:rPr>
              <a:t>译书</a:t>
            </a:r>
            <a:endParaRPr lang="zh-CN" altLang="en-US" sz="2800" dirty="0">
              <a:latin typeface="Arial" panose="020B0604020202020204" pitchFamily="34" charset="0"/>
              <a:ea typeface="微软雅黑" panose="020B0503020204020204" pitchFamily="34" charset="-122"/>
            </a:endParaRPr>
          </a:p>
        </p:txBody>
      </p:sp>
      <p:sp>
        <p:nvSpPr>
          <p:cNvPr id="10270" name="AutoShape 30"/>
          <p:cNvSpPr/>
          <p:nvPr/>
        </p:nvSpPr>
        <p:spPr>
          <a:xfrm>
            <a:off x="4554538" y="1052513"/>
            <a:ext cx="855662" cy="5119687"/>
          </a:xfrm>
          <a:prstGeom prst="downArrow">
            <a:avLst>
              <a:gd name="adj1" fmla="val 50000"/>
              <a:gd name="adj2" fmla="val 149582"/>
            </a:avLst>
          </a:prstGeom>
          <a:solidFill>
            <a:schemeClr val="accent1"/>
          </a:solidFill>
          <a:ln w="12700" cap="sq" cmpd="sng">
            <a:solidFill>
              <a:schemeClr val="tx2"/>
            </a:solidFill>
            <a:prstDash val="solid"/>
            <a:miter/>
            <a:headEnd type="none" w="med" len="med"/>
            <a:tailEnd type="none" w="med" len="med"/>
          </a:ln>
        </p:spPr>
        <p:txBody>
          <a:bodyPr vert="eaVert" wrap="none" anchor="ctr"/>
          <a:p>
            <a:pPr lvl="0" algn="ctr"/>
            <a:r>
              <a:rPr lang="zh-CN" altLang="en-US" sz="3600" dirty="0">
                <a:solidFill>
                  <a:srgbClr val="FF0000"/>
                </a:solidFill>
                <a:latin typeface="Arial" panose="020B0604020202020204" pitchFamily="34" charset="0"/>
                <a:ea typeface="微软雅黑" panose="020B0503020204020204" pitchFamily="34" charset="-122"/>
              </a:rPr>
              <a:t>学习西方不断深入</a:t>
            </a:r>
            <a:endParaRPr lang="zh-CN" altLang="en-US" sz="3600" dirty="0">
              <a:solidFill>
                <a:srgbClr val="FF0000"/>
              </a:solidFill>
              <a:latin typeface="Arial" panose="020B0604020202020204" pitchFamily="34" charset="0"/>
              <a:ea typeface="微软雅黑" panose="020B0503020204020204" pitchFamily="34" charset="-122"/>
            </a:endParaRPr>
          </a:p>
        </p:txBody>
      </p:sp>
      <p:sp>
        <p:nvSpPr>
          <p:cNvPr id="10271" name="AutoShape 31"/>
          <p:cNvSpPr/>
          <p:nvPr/>
        </p:nvSpPr>
        <p:spPr>
          <a:xfrm>
            <a:off x="2133600" y="1143000"/>
            <a:ext cx="777875" cy="5114925"/>
          </a:xfrm>
          <a:prstGeom prst="downArrow">
            <a:avLst>
              <a:gd name="adj1" fmla="val 50000"/>
              <a:gd name="adj2" fmla="val 164387"/>
            </a:avLst>
          </a:prstGeom>
          <a:solidFill>
            <a:schemeClr val="accent1"/>
          </a:solidFill>
          <a:ln w="12700" cap="sq" cmpd="sng">
            <a:solidFill>
              <a:schemeClr val="tx2"/>
            </a:solidFill>
            <a:prstDash val="solid"/>
            <a:miter/>
            <a:headEnd type="none" w="med" len="med"/>
            <a:tailEnd type="none" w="med" len="med"/>
          </a:ln>
        </p:spPr>
        <p:txBody>
          <a:bodyPr vert="eaVert" wrap="none" anchor="ctr"/>
          <a:p>
            <a:pPr lvl="0" algn="ctr"/>
            <a:r>
              <a:rPr lang="zh-CN" altLang="en-US" sz="3600" dirty="0">
                <a:solidFill>
                  <a:srgbClr val="FF0000"/>
                </a:solidFill>
                <a:latin typeface="Arial" panose="020B0604020202020204" pitchFamily="34" charset="0"/>
                <a:ea typeface="微软雅黑" panose="020B0503020204020204" pitchFamily="34" charset="-122"/>
              </a:rPr>
              <a:t>民族危机不断加深</a:t>
            </a:r>
            <a:endParaRPr lang="zh-CN" altLang="en-US" sz="3600" dirty="0">
              <a:solidFill>
                <a:srgbClr val="FF0000"/>
              </a:solidFill>
              <a:latin typeface="Arial" panose="020B0604020202020204" pitchFamily="34" charset="0"/>
              <a:ea typeface="微软雅黑" panose="020B0503020204020204" pitchFamily="34" charset="-122"/>
            </a:endParaRPr>
          </a:p>
        </p:txBody>
      </p:sp>
      <p:sp>
        <p:nvSpPr>
          <p:cNvPr id="10272" name="Line 32"/>
          <p:cNvSpPr>
            <a:spLocks noChangeShapeType="1"/>
          </p:cNvSpPr>
          <p:nvPr/>
        </p:nvSpPr>
        <p:spPr bwMode="auto">
          <a:xfrm flipV="1">
            <a:off x="6400800" y="1524000"/>
            <a:ext cx="381000" cy="0"/>
          </a:xfrm>
          <a:prstGeom prst="line">
            <a:avLst/>
          </a:prstGeom>
          <a:noFill/>
          <a:ln w="38100" cap="sq" cmpd="sng">
            <a:solidFill>
              <a:schemeClr val="hlink"/>
            </a:solidFill>
            <a:round/>
          </a:ln>
          <a:effectLst>
            <a:outerShdw dist="35921" dir="2700000" algn="ctr" rotWithShape="0">
              <a:srgbClr val="808080"/>
            </a:outerShdw>
          </a:effectLst>
        </p:spPr>
        <p:txBody>
          <a:bodyPr wrap="none"/>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方正粗宋_GBK" charset="-122"/>
              <a:ea typeface="宋体" panose="02010600030101010101" pitchFamily="2" charset="-122"/>
              <a:cs typeface="+mn-cs"/>
            </a:endParaRPr>
          </a:p>
        </p:txBody>
      </p:sp>
      <p:sp>
        <p:nvSpPr>
          <p:cNvPr id="10273" name="Line 33"/>
          <p:cNvSpPr>
            <a:spLocks noChangeShapeType="1"/>
          </p:cNvSpPr>
          <p:nvPr/>
        </p:nvSpPr>
        <p:spPr bwMode="auto">
          <a:xfrm flipV="1">
            <a:off x="6858000" y="4267200"/>
            <a:ext cx="381000" cy="0"/>
          </a:xfrm>
          <a:prstGeom prst="line">
            <a:avLst/>
          </a:prstGeom>
          <a:noFill/>
          <a:ln w="38100" cap="sq" cmpd="sng">
            <a:solidFill>
              <a:schemeClr val="hlink"/>
            </a:solidFill>
            <a:round/>
          </a:ln>
          <a:effectLst>
            <a:outerShdw dist="35921" dir="2700000" algn="ctr" rotWithShape="0">
              <a:srgbClr val="808080"/>
            </a:outerShdw>
          </a:effectLst>
        </p:spPr>
        <p:txBody>
          <a:bodyPr wrap="none"/>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方正粗宋_GBK" charset="-122"/>
              <a:ea typeface="宋体" panose="02010600030101010101" pitchFamily="2" charset="-122"/>
              <a:cs typeface="+mn-cs"/>
            </a:endParaRPr>
          </a:p>
        </p:txBody>
      </p:sp>
      <p:sp>
        <p:nvSpPr>
          <p:cNvPr id="10274" name="Line 34"/>
          <p:cNvSpPr>
            <a:spLocks noChangeShapeType="1"/>
          </p:cNvSpPr>
          <p:nvPr/>
        </p:nvSpPr>
        <p:spPr bwMode="auto">
          <a:xfrm>
            <a:off x="6629400" y="2286000"/>
            <a:ext cx="228600" cy="0"/>
          </a:xfrm>
          <a:prstGeom prst="line">
            <a:avLst/>
          </a:prstGeom>
          <a:noFill/>
          <a:ln w="38100" cap="sq" cmpd="sng">
            <a:solidFill>
              <a:schemeClr val="hlink"/>
            </a:solidFill>
            <a:round/>
          </a:ln>
          <a:effectLst>
            <a:outerShdw dist="35921" dir="2700000" algn="ctr" rotWithShape="0">
              <a:srgbClr val="808080"/>
            </a:outerShdw>
          </a:effectLst>
        </p:spPr>
        <p:txBody>
          <a:bodyPr wrap="none"/>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方正粗宋_GBK" charset="-122"/>
              <a:ea typeface="宋体" panose="02010600030101010101" pitchFamily="2" charset="-122"/>
              <a:cs typeface="+mn-cs"/>
            </a:endParaRPr>
          </a:p>
        </p:txBody>
      </p:sp>
      <p:sp>
        <p:nvSpPr>
          <p:cNvPr id="16418" name="Text Box 35"/>
          <p:cNvSpPr txBox="1"/>
          <p:nvPr/>
        </p:nvSpPr>
        <p:spPr>
          <a:xfrm>
            <a:off x="6858000" y="1219200"/>
            <a:ext cx="914400" cy="528638"/>
          </a:xfrm>
          <a:prstGeom prst="rect">
            <a:avLst/>
          </a:prstGeom>
          <a:noFill/>
          <a:ln w="9525" cap="flat" cmpd="sng">
            <a:solidFill>
              <a:schemeClr val="tx1"/>
            </a:solidFill>
            <a:prstDash val="solid"/>
            <a:miter/>
            <a:headEnd type="none" w="med" len="med"/>
            <a:tailEnd type="none" w="med" len="med"/>
          </a:ln>
        </p:spPr>
        <p:txBody>
          <a:bodyPr anchor="t">
            <a:spAutoFit/>
          </a:bodyPr>
          <a:p>
            <a:pPr lvl="0" algn="ctr">
              <a:spcBef>
                <a:spcPct val="50000"/>
              </a:spcBef>
            </a:pPr>
            <a:r>
              <a:rPr lang="zh-CN" altLang="en-US" sz="2800" dirty="0">
                <a:solidFill>
                  <a:srgbClr val="660066"/>
                </a:solidFill>
                <a:latin typeface="Arial" panose="020B0604020202020204" pitchFamily="34" charset="0"/>
                <a:ea typeface="微软雅黑" panose="020B0503020204020204" pitchFamily="34" charset="-122"/>
              </a:rPr>
              <a:t>启迪</a:t>
            </a:r>
            <a:endParaRPr lang="zh-CN" altLang="en-US" sz="2800" dirty="0">
              <a:solidFill>
                <a:srgbClr val="660066"/>
              </a:solidFill>
              <a:latin typeface="Arial" panose="020B0604020202020204" pitchFamily="34" charset="0"/>
              <a:ea typeface="微软雅黑" panose="020B0503020204020204" pitchFamily="34" charset="-122"/>
            </a:endParaRPr>
          </a:p>
        </p:txBody>
      </p:sp>
      <p:sp>
        <p:nvSpPr>
          <p:cNvPr id="16419" name="Text Box 36"/>
          <p:cNvSpPr txBox="1"/>
          <p:nvPr/>
        </p:nvSpPr>
        <p:spPr>
          <a:xfrm>
            <a:off x="6781800" y="1981200"/>
            <a:ext cx="1371600" cy="528638"/>
          </a:xfrm>
          <a:prstGeom prst="rect">
            <a:avLst/>
          </a:prstGeom>
          <a:noFill/>
          <a:ln w="9525" cap="flat" cmpd="sng">
            <a:solidFill>
              <a:schemeClr val="tx1"/>
            </a:solidFill>
            <a:prstDash val="solid"/>
            <a:miter/>
            <a:headEnd type="none" w="med" len="med"/>
            <a:tailEnd type="none" w="med" len="med"/>
          </a:ln>
        </p:spPr>
        <p:txBody>
          <a:bodyPr anchor="t">
            <a:spAutoFit/>
          </a:bodyPr>
          <a:p>
            <a:pPr lvl="0" algn="ctr">
              <a:spcBef>
                <a:spcPct val="50000"/>
              </a:spcBef>
            </a:pPr>
            <a:r>
              <a:rPr lang="zh-CN" altLang="en-US" sz="2800" dirty="0">
                <a:solidFill>
                  <a:srgbClr val="660066"/>
                </a:solidFill>
                <a:latin typeface="Arial" panose="020B0604020202020204" pitchFamily="34" charset="0"/>
                <a:ea typeface="微软雅黑" panose="020B0503020204020204" pitchFamily="34" charset="-122"/>
              </a:rPr>
              <a:t>近代化</a:t>
            </a:r>
            <a:endParaRPr lang="zh-CN" altLang="en-US" sz="2800" dirty="0">
              <a:solidFill>
                <a:srgbClr val="660066"/>
              </a:solidFill>
              <a:latin typeface="Arial" panose="020B0604020202020204" pitchFamily="34" charset="0"/>
              <a:ea typeface="微软雅黑" panose="020B0503020204020204" pitchFamily="34" charset="-122"/>
            </a:endParaRPr>
          </a:p>
        </p:txBody>
      </p:sp>
      <p:sp>
        <p:nvSpPr>
          <p:cNvPr id="10277" name="Line 37"/>
          <p:cNvSpPr>
            <a:spLocks noChangeShapeType="1"/>
          </p:cNvSpPr>
          <p:nvPr/>
        </p:nvSpPr>
        <p:spPr bwMode="auto">
          <a:xfrm flipV="1">
            <a:off x="6705600" y="3429000"/>
            <a:ext cx="381000" cy="0"/>
          </a:xfrm>
          <a:prstGeom prst="line">
            <a:avLst/>
          </a:prstGeom>
          <a:noFill/>
          <a:ln w="38100" cap="sq" cmpd="sng">
            <a:solidFill>
              <a:schemeClr val="hlink"/>
            </a:solidFill>
            <a:round/>
          </a:ln>
          <a:effectLst>
            <a:outerShdw dist="35921" dir="2700000" algn="ctr" rotWithShape="0">
              <a:srgbClr val="808080"/>
            </a:outerShdw>
          </a:effectLst>
        </p:spPr>
        <p:txBody>
          <a:bodyPr wrap="none"/>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方正粗宋_GBK" charset="-122"/>
              <a:ea typeface="宋体" panose="02010600030101010101" pitchFamily="2" charset="-122"/>
              <a:cs typeface="+mn-cs"/>
            </a:endParaRPr>
          </a:p>
        </p:txBody>
      </p:sp>
      <p:sp>
        <p:nvSpPr>
          <p:cNvPr id="16421" name="Text Box 38"/>
          <p:cNvSpPr txBox="1"/>
          <p:nvPr/>
        </p:nvSpPr>
        <p:spPr>
          <a:xfrm>
            <a:off x="7162800" y="3200400"/>
            <a:ext cx="1066800" cy="528638"/>
          </a:xfrm>
          <a:prstGeom prst="rect">
            <a:avLst/>
          </a:prstGeom>
          <a:noFill/>
          <a:ln w="9525" cap="flat" cmpd="sng">
            <a:solidFill>
              <a:schemeClr val="tx1"/>
            </a:solidFill>
            <a:prstDash val="solid"/>
            <a:miter/>
            <a:headEnd type="none" w="med" len="med"/>
            <a:tailEnd type="none" w="med" len="med"/>
          </a:ln>
        </p:spPr>
        <p:txBody>
          <a:bodyPr anchor="t">
            <a:spAutoFit/>
          </a:bodyPr>
          <a:p>
            <a:pPr lvl="0" algn="ctr">
              <a:spcBef>
                <a:spcPct val="50000"/>
              </a:spcBef>
            </a:pPr>
            <a:r>
              <a:rPr lang="zh-CN" altLang="en-US" sz="2800" dirty="0">
                <a:solidFill>
                  <a:srgbClr val="660066"/>
                </a:solidFill>
                <a:latin typeface="Arial" panose="020B0604020202020204" pitchFamily="34" charset="0"/>
                <a:ea typeface="微软雅黑" panose="020B0503020204020204" pitchFamily="34" charset="-122"/>
              </a:rPr>
              <a:t>启蒙</a:t>
            </a:r>
            <a:endParaRPr lang="zh-CN" altLang="en-US" sz="2800" dirty="0">
              <a:solidFill>
                <a:srgbClr val="660066"/>
              </a:solidFill>
              <a:latin typeface="Arial" panose="020B0604020202020204" pitchFamily="34" charset="0"/>
              <a:ea typeface="微软雅黑" panose="020B0503020204020204" pitchFamily="34" charset="-122"/>
            </a:endParaRPr>
          </a:p>
        </p:txBody>
      </p:sp>
      <p:sp>
        <p:nvSpPr>
          <p:cNvPr id="16422" name="Text Box 39"/>
          <p:cNvSpPr txBox="1"/>
          <p:nvPr/>
        </p:nvSpPr>
        <p:spPr>
          <a:xfrm>
            <a:off x="7162800" y="3886200"/>
            <a:ext cx="990600" cy="1016000"/>
          </a:xfrm>
          <a:prstGeom prst="rect">
            <a:avLst/>
          </a:prstGeom>
          <a:noFill/>
          <a:ln w="9525" cap="flat" cmpd="sng">
            <a:solidFill>
              <a:schemeClr val="tx1"/>
            </a:solidFill>
            <a:prstDash val="solid"/>
            <a:miter/>
            <a:headEnd type="none" w="med" len="med"/>
            <a:tailEnd type="none" w="med" len="med"/>
          </a:ln>
        </p:spPr>
        <p:txBody>
          <a:bodyPr anchor="t">
            <a:spAutoFit/>
          </a:bodyPr>
          <a:p>
            <a:pPr lvl="0" algn="ctr">
              <a:spcBef>
                <a:spcPct val="50000"/>
              </a:spcBef>
            </a:pPr>
            <a:r>
              <a:rPr lang="zh-CN" altLang="en-US" sz="2000" dirty="0">
                <a:solidFill>
                  <a:srgbClr val="660066"/>
                </a:solidFill>
                <a:latin typeface="Arial" panose="020B0604020202020204" pitchFamily="34" charset="0"/>
                <a:ea typeface="微软雅黑" panose="020B0503020204020204" pitchFamily="34" charset="-122"/>
              </a:rPr>
              <a:t>民主共和深入人心</a:t>
            </a:r>
            <a:endParaRPr lang="zh-CN" altLang="en-US" sz="2000" dirty="0">
              <a:solidFill>
                <a:srgbClr val="660066"/>
              </a:solidFill>
              <a:latin typeface="Arial" panose="020B0604020202020204" pitchFamily="34" charset="0"/>
              <a:ea typeface="微软雅黑" panose="020B0503020204020204" pitchFamily="34" charset="-122"/>
            </a:endParaRPr>
          </a:p>
        </p:txBody>
      </p:sp>
      <p:sp>
        <p:nvSpPr>
          <p:cNvPr id="10280" name="Line 40"/>
          <p:cNvSpPr>
            <a:spLocks noChangeShapeType="1"/>
          </p:cNvSpPr>
          <p:nvPr/>
        </p:nvSpPr>
        <p:spPr bwMode="auto">
          <a:xfrm flipV="1">
            <a:off x="7239000" y="5181600"/>
            <a:ext cx="381000" cy="0"/>
          </a:xfrm>
          <a:prstGeom prst="line">
            <a:avLst/>
          </a:prstGeom>
          <a:noFill/>
          <a:ln w="38100" cap="sq" cmpd="sng">
            <a:solidFill>
              <a:schemeClr val="hlink"/>
            </a:solidFill>
            <a:round/>
          </a:ln>
          <a:effectLst>
            <a:outerShdw dist="35921" dir="2700000" algn="ctr" rotWithShape="0">
              <a:srgbClr val="808080"/>
            </a:outerShdw>
          </a:effectLst>
        </p:spPr>
        <p:txBody>
          <a:bodyPr wrap="none"/>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方正粗宋_GBK" charset="-122"/>
              <a:ea typeface="宋体" panose="02010600030101010101" pitchFamily="2" charset="-122"/>
              <a:cs typeface="+mn-cs"/>
            </a:endParaRPr>
          </a:p>
        </p:txBody>
      </p:sp>
      <p:sp>
        <p:nvSpPr>
          <p:cNvPr id="16424" name="Text Box 41"/>
          <p:cNvSpPr txBox="1"/>
          <p:nvPr/>
        </p:nvSpPr>
        <p:spPr>
          <a:xfrm>
            <a:off x="7543800" y="4953000"/>
            <a:ext cx="838200" cy="831850"/>
          </a:xfrm>
          <a:prstGeom prst="rect">
            <a:avLst/>
          </a:prstGeom>
          <a:noFill/>
          <a:ln w="9525" cap="flat" cmpd="sng">
            <a:solidFill>
              <a:schemeClr val="tx1"/>
            </a:solidFill>
            <a:prstDash val="solid"/>
            <a:miter/>
            <a:headEnd type="none" w="med" len="med"/>
            <a:tailEnd type="none" w="med" len="med"/>
          </a:ln>
        </p:spPr>
        <p:txBody>
          <a:bodyPr anchor="t">
            <a:spAutoFit/>
          </a:bodyPr>
          <a:p>
            <a:pPr lvl="0" algn="ctr">
              <a:spcBef>
                <a:spcPct val="50000"/>
              </a:spcBef>
            </a:pPr>
            <a:r>
              <a:rPr lang="zh-CN" altLang="en-US" sz="2400" dirty="0">
                <a:solidFill>
                  <a:srgbClr val="660066"/>
                </a:solidFill>
                <a:latin typeface="Arial" panose="020B0604020202020204" pitchFamily="34" charset="0"/>
                <a:ea typeface="微软雅黑" panose="020B0503020204020204" pitchFamily="34" charset="-122"/>
              </a:rPr>
              <a:t>空前解放</a:t>
            </a:r>
            <a:endParaRPr lang="zh-CN" altLang="en-US" sz="2400" dirty="0">
              <a:solidFill>
                <a:srgbClr val="660066"/>
              </a:solidFill>
              <a:latin typeface="Arial" panose="020B0604020202020204" pitchFamily="34" charset="0"/>
              <a:ea typeface="微软雅黑" panose="020B0503020204020204" pitchFamily="34" charset="-122"/>
            </a:endParaRPr>
          </a:p>
        </p:txBody>
      </p:sp>
      <p:sp>
        <p:nvSpPr>
          <p:cNvPr id="10282" name="AutoShape 42"/>
          <p:cNvSpPr/>
          <p:nvPr/>
        </p:nvSpPr>
        <p:spPr>
          <a:xfrm>
            <a:off x="8288338" y="1052513"/>
            <a:ext cx="855662" cy="5119687"/>
          </a:xfrm>
          <a:prstGeom prst="downArrow">
            <a:avLst>
              <a:gd name="adj1" fmla="val 50000"/>
              <a:gd name="adj2" fmla="val 149582"/>
            </a:avLst>
          </a:prstGeom>
          <a:solidFill>
            <a:schemeClr val="accent1"/>
          </a:solidFill>
          <a:ln w="12700" cap="sq" cmpd="sng">
            <a:solidFill>
              <a:schemeClr val="tx2"/>
            </a:solidFill>
            <a:prstDash val="solid"/>
            <a:miter/>
            <a:headEnd type="none" w="med" len="med"/>
            <a:tailEnd type="none" w="med" len="med"/>
          </a:ln>
        </p:spPr>
        <p:txBody>
          <a:bodyPr vert="eaVert" wrap="none" anchor="ctr"/>
          <a:p>
            <a:pPr lvl="0" algn="ctr"/>
            <a:r>
              <a:rPr lang="zh-CN" altLang="en-US" sz="3600" dirty="0">
                <a:solidFill>
                  <a:srgbClr val="FF0000"/>
                </a:solidFill>
                <a:latin typeface="Arial" panose="020B0604020202020204" pitchFamily="34" charset="0"/>
                <a:ea typeface="微软雅黑" panose="020B0503020204020204" pitchFamily="34" charset="-122"/>
              </a:rPr>
              <a:t>思想解放不断深化</a:t>
            </a:r>
            <a:endParaRPr lang="zh-CN" altLang="en-US" sz="3600" dirty="0">
              <a:solidFill>
                <a:srgbClr val="FF0000"/>
              </a:solidFill>
              <a:latin typeface="Arial" panose="020B0604020202020204" pitchFamily="34" charset="0"/>
              <a:ea typeface="微软雅黑" panose="020B0503020204020204" pitchFamily="34" charset="-122"/>
            </a:endParaRPr>
          </a:p>
        </p:txBody>
      </p:sp>
      <p:sp>
        <p:nvSpPr>
          <p:cNvPr id="44" name="矩形 43"/>
          <p:cNvSpPr/>
          <p:nvPr/>
        </p:nvSpPr>
        <p:spPr>
          <a:xfrm>
            <a:off x="1524000" y="0"/>
            <a:ext cx="3505200" cy="76200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400" b="1" i="0" u="none" strike="noStrike" kern="1200" cap="none" spc="0" normalizeH="0" baseline="0" noProof="0" dirty="0">
                <a:ln>
                  <a:noFill/>
                </a:ln>
                <a:solidFill>
                  <a:schemeClr val="tx1"/>
                </a:solidFill>
                <a:effectLst/>
                <a:uLnTx/>
                <a:uFillTx/>
                <a:latin typeface="+mj-lt"/>
                <a:ea typeface="+mj-ea"/>
                <a:cs typeface="+mj-cs"/>
              </a:rPr>
              <a:t>历程、层次</a:t>
            </a:r>
            <a:endParaRPr kumimoji="0" lang="zh-CN" altLang="en-US" sz="4400" b="1" i="0" u="none" strike="noStrike" kern="1200" cap="none" spc="0" normalizeH="0" baseline="0" noProof="0" dirty="0">
              <a:ln>
                <a:noFill/>
              </a:ln>
              <a:solidFill>
                <a:schemeClr val="tx1"/>
              </a:solidFill>
              <a:effectLst/>
              <a:uLnTx/>
              <a:uFillTx/>
              <a:latin typeface="+mj-lt"/>
              <a:ea typeface="+mj-ea"/>
              <a:cs typeface="+mj-cs"/>
            </a:endParaRPr>
          </a:p>
        </p:txBody>
      </p:sp>
    </p:spTree>
    <p:custDataLst>
      <p:tags r:id="rId1"/>
    </p:custData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271"/>
                                        </p:tgtEl>
                                        <p:attrNameLst>
                                          <p:attrName>style.visibility</p:attrName>
                                        </p:attrNameLst>
                                      </p:cBhvr>
                                      <p:to>
                                        <p:strVal val="visible"/>
                                      </p:to>
                                    </p:set>
                                    <p:anim calcmode="lin" valueType="num">
                                      <p:cBhvr additive="base">
                                        <p:cTn id="7" dur="500" fill="hold"/>
                                        <p:tgtEl>
                                          <p:spTgt spid="10271"/>
                                        </p:tgtEl>
                                        <p:attrNameLst>
                                          <p:attrName>ppt_x</p:attrName>
                                        </p:attrNameLst>
                                      </p:cBhvr>
                                      <p:tavLst>
                                        <p:tav tm="0">
                                          <p:val>
                                            <p:strVal val="#ppt_x"/>
                                          </p:val>
                                        </p:tav>
                                        <p:tav tm="100000">
                                          <p:val>
                                            <p:strVal val="#ppt_x"/>
                                          </p:val>
                                        </p:tav>
                                      </p:tavLst>
                                    </p:anim>
                                    <p:anim calcmode="lin" valueType="num">
                                      <p:cBhvr additive="base">
                                        <p:cTn id="8" dur="500" fill="hold"/>
                                        <p:tgtEl>
                                          <p:spTgt spid="1027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0270"/>
                                        </p:tgtEl>
                                        <p:attrNameLst>
                                          <p:attrName>style.visibility</p:attrName>
                                        </p:attrNameLst>
                                      </p:cBhvr>
                                      <p:to>
                                        <p:strVal val="visible"/>
                                      </p:to>
                                    </p:set>
                                    <p:anim calcmode="lin" valueType="num">
                                      <p:cBhvr additive="base">
                                        <p:cTn id="12" dur="500" fill="hold"/>
                                        <p:tgtEl>
                                          <p:spTgt spid="10270"/>
                                        </p:tgtEl>
                                        <p:attrNameLst>
                                          <p:attrName>ppt_x</p:attrName>
                                        </p:attrNameLst>
                                      </p:cBhvr>
                                      <p:tavLst>
                                        <p:tav tm="0">
                                          <p:val>
                                            <p:strVal val="#ppt_x"/>
                                          </p:val>
                                        </p:tav>
                                        <p:tav tm="100000">
                                          <p:val>
                                            <p:strVal val="#ppt_x"/>
                                          </p:val>
                                        </p:tav>
                                      </p:tavLst>
                                    </p:anim>
                                    <p:anim calcmode="lin" valueType="num">
                                      <p:cBhvr additive="base">
                                        <p:cTn id="13" dur="500" fill="hold"/>
                                        <p:tgtEl>
                                          <p:spTgt spid="1027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0282"/>
                                        </p:tgtEl>
                                        <p:attrNameLst>
                                          <p:attrName>style.visibility</p:attrName>
                                        </p:attrNameLst>
                                      </p:cBhvr>
                                      <p:to>
                                        <p:strVal val="visible"/>
                                      </p:to>
                                    </p:set>
                                    <p:anim calcmode="lin" valueType="num">
                                      <p:cBhvr additive="base">
                                        <p:cTn id="17" dur="500" fill="hold"/>
                                        <p:tgtEl>
                                          <p:spTgt spid="10282"/>
                                        </p:tgtEl>
                                        <p:attrNameLst>
                                          <p:attrName>ppt_x</p:attrName>
                                        </p:attrNameLst>
                                      </p:cBhvr>
                                      <p:tavLst>
                                        <p:tav tm="0">
                                          <p:val>
                                            <p:strVal val="#ppt_x"/>
                                          </p:val>
                                        </p:tav>
                                        <p:tav tm="100000">
                                          <p:val>
                                            <p:strVal val="#ppt_x"/>
                                          </p:val>
                                        </p:tav>
                                      </p:tavLst>
                                    </p:anim>
                                    <p:anim calcmode="lin" valueType="num">
                                      <p:cBhvr additive="base">
                                        <p:cTn id="18" dur="500" fill="hold"/>
                                        <p:tgtEl>
                                          <p:spTgt spid="1028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0" grpId="0" animBg="1"/>
      <p:bldP spid="10271" grpId="0" bldLvl="0" animBg="1"/>
      <p:bldP spid="1028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189441" descr="圣彼德大教堂"/>
          <p:cNvPicPr>
            <a:picLocks noChangeAspect="1"/>
          </p:cNvPicPr>
          <p:nvPr/>
        </p:nvPicPr>
        <p:blipFill>
          <a:blip r:embed="rId1"/>
          <a:stretch>
            <a:fillRect/>
          </a:stretch>
        </p:blipFill>
        <p:spPr>
          <a:xfrm>
            <a:off x="0" y="692150"/>
            <a:ext cx="9144000" cy="6165850"/>
          </a:xfrm>
          <a:prstGeom prst="rect">
            <a:avLst/>
          </a:prstGeom>
          <a:noFill/>
          <a:ln w="9525">
            <a:noFill/>
          </a:ln>
        </p:spPr>
      </p:pic>
      <p:sp>
        <p:nvSpPr>
          <p:cNvPr id="19458" name="文本框 189442"/>
          <p:cNvSpPr txBox="1"/>
          <p:nvPr/>
        </p:nvSpPr>
        <p:spPr>
          <a:xfrm>
            <a:off x="0" y="0"/>
            <a:ext cx="9144000" cy="6970713"/>
          </a:xfrm>
          <a:prstGeom prst="rect">
            <a:avLst/>
          </a:prstGeom>
          <a:solidFill>
            <a:schemeClr val="bg1">
              <a:alpha val="89000"/>
            </a:schemeClr>
          </a:solidFill>
          <a:ln w="9525">
            <a:noFill/>
          </a:ln>
        </p:spPr>
        <p:txBody>
          <a:bodyPr anchor="t">
            <a:spAutoFit/>
          </a:bodyPr>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p:txBody>
      </p:sp>
      <p:pic>
        <p:nvPicPr>
          <p:cNvPr id="19459" name="图片 189443" descr="11"/>
          <p:cNvPicPr>
            <a:picLocks noChangeAspect="1"/>
          </p:cNvPicPr>
          <p:nvPr/>
        </p:nvPicPr>
        <p:blipFill>
          <a:blip r:embed="rId2"/>
          <a:stretch>
            <a:fillRect/>
          </a:stretch>
        </p:blipFill>
        <p:spPr>
          <a:xfrm>
            <a:off x="180975" y="1193800"/>
            <a:ext cx="8569325" cy="5292725"/>
          </a:xfrm>
          <a:prstGeom prst="rect">
            <a:avLst/>
          </a:prstGeom>
          <a:noFill/>
          <a:ln w="9525">
            <a:noFill/>
          </a:ln>
        </p:spPr>
      </p:pic>
      <p:grpSp>
        <p:nvGrpSpPr>
          <p:cNvPr id="19460" name="组合 189444"/>
          <p:cNvGrpSpPr/>
          <p:nvPr/>
        </p:nvGrpSpPr>
        <p:grpSpPr>
          <a:xfrm>
            <a:off x="180975" y="46038"/>
            <a:ext cx="1989138" cy="1147762"/>
            <a:chOff x="0" y="0"/>
            <a:chExt cx="1632" cy="1158"/>
          </a:xfrm>
        </p:grpSpPr>
        <p:pic>
          <p:nvPicPr>
            <p:cNvPr id="19461" name="图片 189445" descr="登山者">
              <a:hlinkClick r:id="" action="ppaction://noaction"/>
            </p:cNvPr>
            <p:cNvPicPr>
              <a:picLocks noChangeAspect="1"/>
            </p:cNvPicPr>
            <p:nvPr/>
          </p:nvPicPr>
          <p:blipFill>
            <a:blip r:embed="rId3">
              <a:clrChange>
                <a:clrFrom>
                  <a:srgbClr val="FFFFFF"/>
                </a:clrFrom>
                <a:clrTo>
                  <a:srgbClr val="FFFFFF">
                    <a:alpha val="0"/>
                  </a:srgbClr>
                </a:clrTo>
              </a:clrChange>
            </a:blip>
            <a:stretch>
              <a:fillRect/>
            </a:stretch>
          </p:blipFill>
          <p:spPr>
            <a:xfrm>
              <a:off x="0" y="0"/>
              <a:ext cx="1632" cy="1158"/>
            </a:xfrm>
            <a:prstGeom prst="rect">
              <a:avLst/>
            </a:prstGeom>
            <a:noFill/>
            <a:ln w="9525">
              <a:noFill/>
            </a:ln>
          </p:spPr>
        </p:pic>
        <p:sp>
          <p:nvSpPr>
            <p:cNvPr id="19462" name="文本框 189446">
              <a:hlinkClick r:id="" action="ppaction://noaction"/>
            </p:cNvPr>
            <p:cNvSpPr txBox="1"/>
            <p:nvPr/>
          </p:nvSpPr>
          <p:spPr>
            <a:xfrm>
              <a:off x="816" y="174"/>
              <a:ext cx="688" cy="904"/>
            </a:xfrm>
            <a:prstGeom prst="rect">
              <a:avLst/>
            </a:prstGeom>
            <a:noFill/>
            <a:ln w="9525">
              <a:noFill/>
            </a:ln>
          </p:spPr>
          <p:txBody>
            <a:bodyPr anchor="t">
              <a:spAutoFit/>
            </a:bodyPr>
            <a:p>
              <a:pPr lvl="0" algn="ctr"/>
              <a:r>
                <a:rPr lang="zh-CN" altLang="en-US" sz="2000" dirty="0">
                  <a:solidFill>
                    <a:srgbClr val="008000"/>
                  </a:solidFill>
                  <a:latin typeface="Times New Roman" panose="02020603050405020304" pitchFamily="18" charset="0"/>
                  <a:ea typeface="黑体" panose="02010609060101010101" pitchFamily="2" charset="-122"/>
                </a:rPr>
                <a:t>讲练结合</a:t>
              </a:r>
              <a:endParaRPr lang="zh-CN" altLang="en-US" sz="2000" dirty="0">
                <a:solidFill>
                  <a:srgbClr val="008000"/>
                </a:solidFill>
                <a:latin typeface="Times New Roman" panose="02020603050405020304" pitchFamily="18" charset="0"/>
                <a:ea typeface="黑体" panose="02010609060101010101" pitchFamily="2" charset="-122"/>
              </a:endParaRPr>
            </a:p>
          </p:txBody>
        </p:sp>
      </p:grpSp>
      <p:sp>
        <p:nvSpPr>
          <p:cNvPr id="19463" name="矩形 189447"/>
          <p:cNvSpPr/>
          <p:nvPr/>
        </p:nvSpPr>
        <p:spPr>
          <a:xfrm>
            <a:off x="609600" y="1996440"/>
            <a:ext cx="7921625" cy="3931920"/>
          </a:xfrm>
          <a:prstGeom prst="rect">
            <a:avLst/>
          </a:prstGeom>
          <a:noFill/>
          <a:ln w="9525">
            <a:noFill/>
          </a:ln>
        </p:spPr>
        <p:txBody>
          <a:bodyPr anchor="ctr">
            <a:spAutoFit/>
          </a:bodyPr>
          <a:p>
            <a:pPr marL="342900" lvl="0" indent="-342900" algn="l"/>
            <a:r>
              <a:rPr lang="en-US" altLang="zh-CN" sz="2800" dirty="0">
                <a:latin typeface="方正粗宋_GBK" charset="-122"/>
                <a:ea typeface="宋体" panose="02010600030101010101" pitchFamily="2" charset="-122"/>
              </a:rPr>
              <a:t>1</a:t>
            </a:r>
            <a:r>
              <a:rPr lang="zh-CN" altLang="en-US" sz="2800" dirty="0">
                <a:latin typeface="方正粗宋_GBK" charset="-122"/>
                <a:ea typeface="宋体" panose="02010600030101010101" pitchFamily="2" charset="-122"/>
              </a:rPr>
              <a:t>．（</a:t>
            </a:r>
            <a:r>
              <a:rPr lang="en-US" altLang="zh-CN" sz="2800" dirty="0">
                <a:latin typeface="方正粗宋_GBK" charset="-122"/>
                <a:ea typeface="宋体" panose="02010600030101010101" pitchFamily="2" charset="-122"/>
              </a:rPr>
              <a:t>2015·</a:t>
            </a:r>
            <a:r>
              <a:rPr lang="zh-CN" altLang="en-US" sz="2800" dirty="0">
                <a:latin typeface="方正粗宋_GBK" charset="-122"/>
                <a:ea typeface="宋体" panose="02010600030101010101" pitchFamily="2" charset="-122"/>
              </a:rPr>
              <a:t>新课标全国</a:t>
            </a:r>
            <a:r>
              <a:rPr lang="en-US" altLang="zh-CN" sz="2800" dirty="0">
                <a:latin typeface="方正粗宋_GBK" charset="-122"/>
                <a:ea typeface="宋体" panose="02010600030101010101" pitchFamily="2" charset="-122"/>
              </a:rPr>
              <a:t>Ⅰ</a:t>
            </a:r>
            <a:r>
              <a:rPr lang="zh-CN" altLang="en-US" sz="2800" dirty="0">
                <a:latin typeface="方正粗宋_GBK" charset="-122"/>
                <a:ea typeface="宋体" panose="02010600030101010101" pitchFamily="2" charset="-122"/>
              </a:rPr>
              <a:t>卷文综</a:t>
            </a:r>
            <a:r>
              <a:rPr lang="en-US" altLang="zh-CN" sz="2800" dirty="0">
                <a:latin typeface="方正粗宋_GBK" charset="-122"/>
                <a:ea typeface="宋体" panose="02010600030101010101" pitchFamily="2" charset="-122"/>
              </a:rPr>
              <a:t>·29</a:t>
            </a:r>
            <a:r>
              <a:rPr lang="zh-CN" altLang="en-US" sz="2800" dirty="0">
                <a:latin typeface="方正粗宋_GBK" charset="-122"/>
                <a:ea typeface="宋体" panose="02010600030101010101" pitchFamily="2" charset="-122"/>
              </a:rPr>
              <a:t>）</a:t>
            </a:r>
            <a:r>
              <a:rPr lang="zh-CN" altLang="zh-CN" sz="2800" dirty="0">
                <a:latin typeface="方正粗宋_GBK" charset="-122"/>
                <a:ea typeface="宋体" panose="02010600030101010101" pitchFamily="2" charset="-122"/>
              </a:rPr>
              <a:t>甲午中日战争爆发前夕，有些西方人士认为中国拥有一定的军备优势，“毫无疑问的是日本必然最后被彻底粉碎”。他们做出上述判断的主要依据应是，中国</a:t>
            </a:r>
            <a:endParaRPr lang="zh-CN" altLang="zh-CN" sz="2800" dirty="0">
              <a:latin typeface="方正粗宋_GBK" charset="-122"/>
              <a:ea typeface="宋体" panose="02010600030101010101" pitchFamily="2" charset="-122"/>
            </a:endParaRPr>
          </a:p>
          <a:p>
            <a:pPr marL="342900" lvl="0" indent="-342900" algn="l"/>
            <a:r>
              <a:rPr lang="en-US" altLang="zh-CN" sz="2800" dirty="0">
                <a:latin typeface="方正粗宋_GBK" charset="-122"/>
                <a:ea typeface="宋体" panose="02010600030101010101" pitchFamily="2" charset="-122"/>
              </a:rPr>
              <a:t>A</a:t>
            </a:r>
            <a:r>
              <a:rPr lang="zh-CN" altLang="en-US" sz="2800" dirty="0">
                <a:latin typeface="方正粗宋_GBK" charset="-122"/>
                <a:ea typeface="宋体" panose="02010600030101010101" pitchFamily="2" charset="-122"/>
              </a:rPr>
              <a:t>．已完成对军队的西式改革           </a:t>
            </a:r>
            <a:endParaRPr lang="zh-CN" altLang="en-US" sz="2800" dirty="0">
              <a:latin typeface="方正粗宋_GBK" charset="-122"/>
              <a:ea typeface="宋体" panose="02010600030101010101" pitchFamily="2" charset="-122"/>
            </a:endParaRPr>
          </a:p>
          <a:p>
            <a:pPr marL="342900" lvl="0" indent="-342900" algn="l"/>
            <a:r>
              <a:rPr lang="en-US" altLang="zh-CN" sz="2800" dirty="0">
                <a:latin typeface="方正粗宋_GBK" charset="-122"/>
                <a:ea typeface="宋体" panose="02010600030101010101" pitchFamily="2" charset="-122"/>
              </a:rPr>
              <a:t>B</a:t>
            </a:r>
            <a:r>
              <a:rPr lang="zh-CN" altLang="en-US" sz="2800" dirty="0">
                <a:latin typeface="方正粗宋_GBK" charset="-122"/>
                <a:ea typeface="宋体" panose="02010600030101010101" pitchFamily="2" charset="-122"/>
              </a:rPr>
              <a:t>．集权制度有利于作战指挥</a:t>
            </a:r>
            <a:endParaRPr lang="zh-CN" altLang="en-US" sz="2800" dirty="0">
              <a:latin typeface="方正粗宋_GBK" charset="-122"/>
              <a:ea typeface="宋体" panose="02010600030101010101" pitchFamily="2" charset="-122"/>
            </a:endParaRPr>
          </a:p>
          <a:p>
            <a:pPr marL="342900" lvl="0" indent="-342900" algn="l"/>
            <a:r>
              <a:rPr lang="en-US" altLang="zh-CN" sz="2800" dirty="0">
                <a:latin typeface="方正粗宋_GBK" charset="-122"/>
                <a:ea typeface="宋体" panose="02010600030101010101" pitchFamily="2" charset="-122"/>
              </a:rPr>
              <a:t>C</a:t>
            </a:r>
            <a:r>
              <a:rPr lang="zh-CN" altLang="en-US" sz="2800" dirty="0">
                <a:latin typeface="方正粗宋_GBK" charset="-122"/>
                <a:ea typeface="宋体" panose="02010600030101010101" pitchFamily="2" charset="-122"/>
              </a:rPr>
              <a:t>．近代化努力收到较大成效           </a:t>
            </a:r>
            <a:endParaRPr lang="zh-CN" altLang="en-US" sz="2800" dirty="0">
              <a:latin typeface="方正粗宋_GBK" charset="-122"/>
              <a:ea typeface="宋体" panose="02010600030101010101" pitchFamily="2" charset="-122"/>
            </a:endParaRPr>
          </a:p>
          <a:p>
            <a:pPr marL="342900" lvl="0" indent="-342900" algn="l"/>
            <a:r>
              <a:rPr lang="en-US" altLang="zh-CN" sz="2800" dirty="0">
                <a:latin typeface="方正粗宋_GBK" charset="-122"/>
                <a:ea typeface="宋体" panose="02010600030101010101" pitchFamily="2" charset="-122"/>
              </a:rPr>
              <a:t>D</a:t>
            </a:r>
            <a:r>
              <a:rPr lang="zh-CN" altLang="en-US" sz="2800" dirty="0">
                <a:latin typeface="方正粗宋_GBK" charset="-122"/>
                <a:ea typeface="宋体" panose="02010600030101010101" pitchFamily="2" charset="-122"/>
              </a:rPr>
              <a:t>．能获得更广泛的外部援助</a:t>
            </a:r>
            <a:endParaRPr lang="zh-CN" altLang="en-US" sz="2800" dirty="0">
              <a:latin typeface="方正粗宋_GBK" charset="-122"/>
              <a:ea typeface="宋体" panose="02010600030101010101" pitchFamily="2" charset="-122"/>
            </a:endParaRPr>
          </a:p>
        </p:txBody>
      </p:sp>
      <p:pic>
        <p:nvPicPr>
          <p:cNvPr id="189449" name="图片 189448" descr="RW_002"/>
          <p:cNvPicPr>
            <a:picLocks noChangeAspect="1"/>
          </p:cNvPicPr>
          <p:nvPr/>
        </p:nvPicPr>
        <p:blipFill>
          <a:blip r:embed="rId4"/>
          <a:stretch>
            <a:fillRect/>
          </a:stretch>
        </p:blipFill>
        <p:spPr>
          <a:xfrm>
            <a:off x="533400" y="4876800"/>
            <a:ext cx="609600" cy="485775"/>
          </a:xfrm>
          <a:prstGeom prst="rect">
            <a:avLst/>
          </a:prstGeom>
          <a:noFill/>
          <a:ln w="9525">
            <a:noFill/>
          </a:ln>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9449"/>
                                        </p:tgtEl>
                                        <p:attrNameLst>
                                          <p:attrName>style.visibility</p:attrName>
                                        </p:attrNameLst>
                                      </p:cBhvr>
                                      <p:to>
                                        <p:strVal val="visible"/>
                                      </p:to>
                                    </p:set>
                                    <p:anim calcmode="lin" valueType="num">
                                      <p:cBhvr>
                                        <p:cTn id="7" dur="500" fill="hold"/>
                                        <p:tgtEl>
                                          <p:spTgt spid="189449"/>
                                        </p:tgtEl>
                                        <p:attrNameLst>
                                          <p:attrName>ppt_w</p:attrName>
                                        </p:attrNameLst>
                                      </p:cBhvr>
                                      <p:tavLst>
                                        <p:tav tm="0">
                                          <p:val>
                                            <p:fltVal val="0.000000"/>
                                          </p:val>
                                        </p:tav>
                                        <p:tav tm="100000">
                                          <p:val>
                                            <p:strVal val="#ppt_w"/>
                                          </p:val>
                                        </p:tav>
                                      </p:tavLst>
                                    </p:anim>
                                    <p:anim calcmode="lin" valueType="num">
                                      <p:cBhvr>
                                        <p:cTn id="8" dur="500" fill="hold"/>
                                        <p:tgtEl>
                                          <p:spTgt spid="189449"/>
                                        </p:tgtEl>
                                        <p:attrNameLst>
                                          <p:attrName>ppt_h</p:attrName>
                                        </p:attrNameLst>
                                      </p:cBhvr>
                                      <p:tavLst>
                                        <p:tav tm="0">
                                          <p:val>
                                            <p:fltVal val="0.000000"/>
                                          </p:val>
                                        </p:tav>
                                        <p:tav tm="100000">
                                          <p:val>
                                            <p:strVal val="#ppt_h"/>
                                          </p:val>
                                        </p:tav>
                                      </p:tavLst>
                                    </p:anim>
                                    <p:animEffect transition="in" filter="fade">
                                      <p:cBhvr>
                                        <p:cTn id="9" dur="500"/>
                                        <p:tgtEl>
                                          <p:spTgt spid="189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1" name="图片 173057" descr="圣彼德大教堂"/>
          <p:cNvPicPr>
            <a:picLocks noChangeAspect="1"/>
          </p:cNvPicPr>
          <p:nvPr/>
        </p:nvPicPr>
        <p:blipFill>
          <a:blip r:embed="rId1"/>
          <a:stretch>
            <a:fillRect/>
          </a:stretch>
        </p:blipFill>
        <p:spPr>
          <a:xfrm>
            <a:off x="0" y="692150"/>
            <a:ext cx="9144000" cy="6165850"/>
          </a:xfrm>
          <a:prstGeom prst="rect">
            <a:avLst/>
          </a:prstGeom>
          <a:noFill/>
          <a:ln w="9525">
            <a:noFill/>
          </a:ln>
        </p:spPr>
      </p:pic>
      <p:sp>
        <p:nvSpPr>
          <p:cNvPr id="20482" name="文本框 173058"/>
          <p:cNvSpPr txBox="1"/>
          <p:nvPr/>
        </p:nvSpPr>
        <p:spPr>
          <a:xfrm>
            <a:off x="0" y="0"/>
            <a:ext cx="9144000" cy="6970713"/>
          </a:xfrm>
          <a:prstGeom prst="rect">
            <a:avLst/>
          </a:prstGeom>
          <a:solidFill>
            <a:schemeClr val="bg1">
              <a:alpha val="89000"/>
            </a:schemeClr>
          </a:solidFill>
          <a:ln w="9525">
            <a:noFill/>
          </a:ln>
        </p:spPr>
        <p:txBody>
          <a:bodyPr anchor="t">
            <a:spAutoFit/>
          </a:bodyPr>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a:p>
            <a:pPr lvl="0" algn="l">
              <a:spcBef>
                <a:spcPct val="50000"/>
              </a:spcBef>
            </a:pPr>
            <a:endParaRPr lang="en-US" altLang="zh-CN" sz="1800" b="0" dirty="0">
              <a:latin typeface="Arial" panose="020B0604020202020204" pitchFamily="34" charset="0"/>
              <a:ea typeface="宋体" panose="02010600030101010101" pitchFamily="2" charset="-122"/>
            </a:endParaRPr>
          </a:p>
        </p:txBody>
      </p:sp>
      <p:pic>
        <p:nvPicPr>
          <p:cNvPr id="20483" name="图片 173059" descr="11"/>
          <p:cNvPicPr>
            <a:picLocks noChangeAspect="1"/>
          </p:cNvPicPr>
          <p:nvPr/>
        </p:nvPicPr>
        <p:blipFill>
          <a:blip r:embed="rId2"/>
          <a:stretch>
            <a:fillRect/>
          </a:stretch>
        </p:blipFill>
        <p:spPr>
          <a:xfrm>
            <a:off x="180975" y="1193800"/>
            <a:ext cx="8569325" cy="5292725"/>
          </a:xfrm>
          <a:prstGeom prst="rect">
            <a:avLst/>
          </a:prstGeom>
          <a:noFill/>
          <a:ln w="9525">
            <a:noFill/>
          </a:ln>
        </p:spPr>
      </p:pic>
      <p:grpSp>
        <p:nvGrpSpPr>
          <p:cNvPr id="20484" name="组合 173060"/>
          <p:cNvGrpSpPr/>
          <p:nvPr/>
        </p:nvGrpSpPr>
        <p:grpSpPr>
          <a:xfrm>
            <a:off x="180975" y="46038"/>
            <a:ext cx="1989138" cy="1147762"/>
            <a:chOff x="0" y="0"/>
            <a:chExt cx="1632" cy="1158"/>
          </a:xfrm>
        </p:grpSpPr>
        <p:pic>
          <p:nvPicPr>
            <p:cNvPr id="20485" name="图片 173061" descr="登山者">
              <a:hlinkClick r:id="" action="ppaction://noaction"/>
            </p:cNvPr>
            <p:cNvPicPr>
              <a:picLocks noChangeAspect="1"/>
            </p:cNvPicPr>
            <p:nvPr/>
          </p:nvPicPr>
          <p:blipFill>
            <a:blip r:embed="rId3">
              <a:clrChange>
                <a:clrFrom>
                  <a:srgbClr val="FFFFFF"/>
                </a:clrFrom>
                <a:clrTo>
                  <a:srgbClr val="FFFFFF">
                    <a:alpha val="0"/>
                  </a:srgbClr>
                </a:clrTo>
              </a:clrChange>
            </a:blip>
            <a:stretch>
              <a:fillRect/>
            </a:stretch>
          </p:blipFill>
          <p:spPr>
            <a:xfrm>
              <a:off x="0" y="0"/>
              <a:ext cx="1632" cy="1158"/>
            </a:xfrm>
            <a:prstGeom prst="rect">
              <a:avLst/>
            </a:prstGeom>
            <a:noFill/>
            <a:ln w="9525">
              <a:noFill/>
            </a:ln>
          </p:spPr>
        </p:pic>
        <p:sp>
          <p:nvSpPr>
            <p:cNvPr id="20486" name="文本框 173062">
              <a:hlinkClick r:id="" action="ppaction://noaction"/>
            </p:cNvPr>
            <p:cNvSpPr txBox="1"/>
            <p:nvPr/>
          </p:nvSpPr>
          <p:spPr>
            <a:xfrm>
              <a:off x="816" y="174"/>
              <a:ext cx="688" cy="904"/>
            </a:xfrm>
            <a:prstGeom prst="rect">
              <a:avLst/>
            </a:prstGeom>
            <a:noFill/>
            <a:ln w="9525">
              <a:noFill/>
            </a:ln>
          </p:spPr>
          <p:txBody>
            <a:bodyPr anchor="t">
              <a:spAutoFit/>
            </a:bodyPr>
            <a:p>
              <a:pPr lvl="0" algn="ctr"/>
              <a:r>
                <a:rPr lang="zh-CN" altLang="en-US" sz="2000" dirty="0">
                  <a:solidFill>
                    <a:srgbClr val="008000"/>
                  </a:solidFill>
                  <a:latin typeface="Times New Roman" panose="02020603050405020304" pitchFamily="18" charset="0"/>
                  <a:ea typeface="黑体" panose="02010609060101010101" pitchFamily="2" charset="-122"/>
                </a:rPr>
                <a:t>讲练结合</a:t>
              </a:r>
              <a:endParaRPr lang="zh-CN" altLang="en-US" sz="2000" dirty="0">
                <a:solidFill>
                  <a:srgbClr val="008000"/>
                </a:solidFill>
                <a:latin typeface="Times New Roman" panose="02020603050405020304" pitchFamily="18" charset="0"/>
                <a:ea typeface="黑体" panose="02010609060101010101" pitchFamily="2" charset="-122"/>
              </a:endParaRPr>
            </a:p>
          </p:txBody>
        </p:sp>
      </p:grpSp>
      <p:sp>
        <p:nvSpPr>
          <p:cNvPr id="20487" name="矩形 173063"/>
          <p:cNvSpPr/>
          <p:nvPr/>
        </p:nvSpPr>
        <p:spPr>
          <a:xfrm>
            <a:off x="609600" y="2636838"/>
            <a:ext cx="7921625" cy="2654300"/>
          </a:xfrm>
          <a:prstGeom prst="rect">
            <a:avLst/>
          </a:prstGeom>
          <a:noFill/>
          <a:ln w="9525">
            <a:noFill/>
          </a:ln>
        </p:spPr>
        <p:txBody>
          <a:bodyPr anchor="ctr">
            <a:spAutoFit/>
          </a:bodyPr>
          <a:p>
            <a:pPr marL="342900" lvl="0" indent="-342900" algn="l"/>
            <a:r>
              <a:rPr lang="en-US" altLang="zh-CN" sz="2800" dirty="0">
                <a:latin typeface="方正粗宋_GBK" charset="-122"/>
                <a:ea typeface="宋体" panose="02010600030101010101" pitchFamily="2" charset="-122"/>
              </a:rPr>
              <a:t>2</a:t>
            </a:r>
            <a:r>
              <a:rPr lang="zh-CN" altLang="en-US" sz="2800" dirty="0">
                <a:latin typeface="方正粗宋_GBK" charset="-122"/>
                <a:ea typeface="宋体" panose="02010600030101010101" pitchFamily="2" charset="-122"/>
              </a:rPr>
              <a:t>．（</a:t>
            </a:r>
            <a:r>
              <a:rPr lang="en-US" altLang="zh-CN" sz="2800" dirty="0">
                <a:latin typeface="方正粗宋_GBK" charset="-122"/>
                <a:ea typeface="宋体" panose="02010600030101010101" pitchFamily="2" charset="-122"/>
              </a:rPr>
              <a:t>2015·</a:t>
            </a:r>
            <a:r>
              <a:rPr lang="zh-CN" altLang="en-US" sz="2800" dirty="0">
                <a:latin typeface="方正粗宋_GBK" charset="-122"/>
                <a:ea typeface="宋体" panose="02010600030101010101" pitchFamily="2" charset="-122"/>
              </a:rPr>
              <a:t>新课标全国</a:t>
            </a:r>
            <a:r>
              <a:rPr lang="en-US" altLang="zh-CN" sz="2800" dirty="0">
                <a:latin typeface="方正粗宋_GBK" charset="-122"/>
                <a:ea typeface="宋体" panose="02010600030101010101" pitchFamily="2" charset="-122"/>
              </a:rPr>
              <a:t>Ⅱ</a:t>
            </a:r>
            <a:r>
              <a:rPr lang="zh-CN" altLang="en-US" sz="2800" dirty="0">
                <a:latin typeface="方正粗宋_GBK" charset="-122"/>
                <a:ea typeface="宋体" panose="02010600030101010101" pitchFamily="2" charset="-122"/>
              </a:rPr>
              <a:t>卷文综</a:t>
            </a:r>
            <a:r>
              <a:rPr lang="en-US" altLang="zh-CN" sz="2800" dirty="0">
                <a:latin typeface="方正粗宋_GBK" charset="-122"/>
                <a:ea typeface="宋体" panose="02010600030101010101" pitchFamily="2" charset="-122"/>
              </a:rPr>
              <a:t>·29</a:t>
            </a:r>
            <a:r>
              <a:rPr lang="zh-CN" altLang="en-US" sz="2800" dirty="0">
                <a:latin typeface="方正粗宋_GBK" charset="-122"/>
                <a:ea typeface="宋体" panose="02010600030101010101" pitchFamily="2" charset="-122"/>
              </a:rPr>
              <a:t>）康有为在</a:t>
            </a:r>
            <a:r>
              <a:rPr lang="en-US" altLang="zh-CN" sz="2800" dirty="0">
                <a:latin typeface="方正粗宋_GBK" charset="-122"/>
                <a:ea typeface="宋体" panose="02010600030101010101" pitchFamily="2" charset="-122"/>
              </a:rPr>
              <a:t>《</a:t>
            </a:r>
            <a:r>
              <a:rPr lang="zh-CN" altLang="en-US" sz="2800" dirty="0">
                <a:latin typeface="方正粗宋_GBK" charset="-122"/>
                <a:ea typeface="宋体" panose="02010600030101010101" pitchFamily="2" charset="-122"/>
              </a:rPr>
              <a:t>新学伪经考</a:t>
            </a:r>
            <a:r>
              <a:rPr lang="en-US" altLang="zh-CN" sz="2800" dirty="0">
                <a:latin typeface="方正粗宋_GBK" charset="-122"/>
                <a:ea typeface="宋体" panose="02010600030101010101" pitchFamily="2" charset="-122"/>
              </a:rPr>
              <a:t>》</a:t>
            </a:r>
            <a:r>
              <a:rPr lang="zh-CN" altLang="en-US" sz="2800" dirty="0">
                <a:latin typeface="方正粗宋_GBK" charset="-122"/>
                <a:ea typeface="宋体" panose="02010600030101010101" pitchFamily="2" charset="-122"/>
              </a:rPr>
              <a:t>中认为，被奉为儒家经典的古文经实系伪造。</a:t>
            </a:r>
            <a:r>
              <a:rPr lang="en-US" altLang="zh-CN" sz="2800" dirty="0">
                <a:latin typeface="方正粗宋_GBK" charset="-122"/>
                <a:ea typeface="宋体" panose="02010600030101010101" pitchFamily="2" charset="-122"/>
              </a:rPr>
              <a:t>1891</a:t>
            </a:r>
            <a:r>
              <a:rPr lang="zh-CN" altLang="en-US" sz="2800" dirty="0">
                <a:latin typeface="方正粗宋_GBK" charset="-122"/>
                <a:ea typeface="宋体" panose="02010600030101010101" pitchFamily="2" charset="-122"/>
              </a:rPr>
              <a:t>年该书刊印后风行国内，但很快遭到清政府禁毁。这主要是因为该书旨在</a:t>
            </a:r>
            <a:r>
              <a:rPr lang="en-US" altLang="zh-CN" sz="2800">
                <a:latin typeface="方正粗宋_GBK" charset="-122"/>
                <a:ea typeface="宋体" panose="02010600030101010101" pitchFamily="2" charset="-122"/>
              </a:rPr>
              <a:t>(  )</a:t>
            </a:r>
            <a:endParaRPr lang="en-US" altLang="zh-CN" sz="2800">
              <a:latin typeface="方正粗宋_GBK" charset="-122"/>
              <a:ea typeface="宋体" panose="02010600030101010101" pitchFamily="2" charset="-122"/>
            </a:endParaRPr>
          </a:p>
          <a:p>
            <a:pPr marL="342900" lvl="0" indent="-342900" algn="l"/>
            <a:r>
              <a:rPr lang="en-US" altLang="zh-CN" sz="2800" dirty="0">
                <a:latin typeface="方正粗宋_GBK" charset="-122"/>
                <a:ea typeface="宋体" panose="02010600030101010101" pitchFamily="2" charset="-122"/>
              </a:rPr>
              <a:t>A</a:t>
            </a:r>
            <a:r>
              <a:rPr lang="zh-CN" altLang="en-US" sz="2800" dirty="0">
                <a:latin typeface="方正粗宋_GBK" charset="-122"/>
                <a:ea typeface="宋体" panose="02010600030101010101" pitchFamily="2" charset="-122"/>
              </a:rPr>
              <a:t>．揭露历史真相  	</a:t>
            </a:r>
            <a:r>
              <a:rPr lang="en-US" altLang="zh-CN" sz="2800" dirty="0">
                <a:latin typeface="方正粗宋_GBK" charset="-122"/>
                <a:ea typeface="宋体" panose="02010600030101010101" pitchFamily="2" charset="-122"/>
              </a:rPr>
              <a:t>B</a:t>
            </a:r>
            <a:r>
              <a:rPr lang="zh-CN" altLang="en-US" sz="2800" dirty="0">
                <a:latin typeface="方正粗宋_GBK" charset="-122"/>
                <a:ea typeface="宋体" panose="02010600030101010101" pitchFamily="2" charset="-122"/>
              </a:rPr>
              <a:t>．引介西方理论</a:t>
            </a:r>
            <a:endParaRPr lang="zh-CN" altLang="en-US" sz="2800" dirty="0">
              <a:latin typeface="方正粗宋_GBK" charset="-122"/>
              <a:ea typeface="宋体" panose="02010600030101010101" pitchFamily="2" charset="-122"/>
            </a:endParaRPr>
          </a:p>
          <a:p>
            <a:pPr marL="342900" lvl="0" indent="-342900" algn="l"/>
            <a:r>
              <a:rPr lang="en-US" altLang="zh-CN" sz="2800" dirty="0">
                <a:latin typeface="方正粗宋_GBK" charset="-122"/>
                <a:ea typeface="宋体" panose="02010600030101010101" pitchFamily="2" charset="-122"/>
              </a:rPr>
              <a:t>C</a:t>
            </a:r>
            <a:r>
              <a:rPr lang="zh-CN" altLang="en-US" sz="2800" dirty="0">
                <a:latin typeface="方正粗宋_GBK" charset="-122"/>
                <a:ea typeface="宋体" panose="02010600030101010101" pitchFamily="2" charset="-122"/>
              </a:rPr>
              <a:t>．倡导变法维新   	</a:t>
            </a:r>
            <a:r>
              <a:rPr lang="en-US" altLang="zh-CN" sz="2800" dirty="0">
                <a:latin typeface="方正粗宋_GBK" charset="-122"/>
                <a:ea typeface="宋体" panose="02010600030101010101" pitchFamily="2" charset="-122"/>
              </a:rPr>
              <a:t>D</a:t>
            </a:r>
            <a:r>
              <a:rPr lang="zh-CN" altLang="en-US" sz="2800" dirty="0">
                <a:latin typeface="方正粗宋_GBK" charset="-122"/>
                <a:ea typeface="宋体" panose="02010600030101010101" pitchFamily="2" charset="-122"/>
              </a:rPr>
              <a:t>．颠覆孔孟学说</a:t>
            </a:r>
            <a:endParaRPr lang="zh-CN" altLang="en-US" sz="2800" dirty="0">
              <a:latin typeface="方正粗宋_GBK" charset="-122"/>
              <a:ea typeface="宋体" panose="02010600030101010101" pitchFamily="2" charset="-122"/>
            </a:endParaRPr>
          </a:p>
        </p:txBody>
      </p:sp>
      <p:pic>
        <p:nvPicPr>
          <p:cNvPr id="173065" name="图片 173064" descr="RW_002"/>
          <p:cNvPicPr>
            <a:picLocks noChangeAspect="1"/>
          </p:cNvPicPr>
          <p:nvPr/>
        </p:nvPicPr>
        <p:blipFill>
          <a:blip r:embed="rId4"/>
          <a:stretch>
            <a:fillRect/>
          </a:stretch>
        </p:blipFill>
        <p:spPr>
          <a:xfrm>
            <a:off x="609600" y="5029200"/>
            <a:ext cx="604838" cy="482600"/>
          </a:xfrm>
          <a:prstGeom prst="rect">
            <a:avLst/>
          </a:prstGeom>
          <a:noFill/>
          <a:ln w="9525">
            <a:noFill/>
          </a:ln>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3065"/>
                                        </p:tgtEl>
                                        <p:attrNameLst>
                                          <p:attrName>style.visibility</p:attrName>
                                        </p:attrNameLst>
                                      </p:cBhvr>
                                      <p:to>
                                        <p:strVal val="visible"/>
                                      </p:to>
                                    </p:set>
                                    <p:anim calcmode="lin" valueType="num">
                                      <p:cBhvr>
                                        <p:cTn id="7" dur="500" fill="hold"/>
                                        <p:tgtEl>
                                          <p:spTgt spid="173065"/>
                                        </p:tgtEl>
                                        <p:attrNameLst>
                                          <p:attrName>ppt_w</p:attrName>
                                        </p:attrNameLst>
                                      </p:cBhvr>
                                      <p:tavLst>
                                        <p:tav tm="0">
                                          <p:val>
                                            <p:fltVal val="0.000000"/>
                                          </p:val>
                                        </p:tav>
                                        <p:tav tm="100000">
                                          <p:val>
                                            <p:strVal val="#ppt_w"/>
                                          </p:val>
                                        </p:tav>
                                      </p:tavLst>
                                    </p:anim>
                                    <p:anim calcmode="lin" valueType="num">
                                      <p:cBhvr>
                                        <p:cTn id="8" dur="500" fill="hold"/>
                                        <p:tgtEl>
                                          <p:spTgt spid="173065"/>
                                        </p:tgtEl>
                                        <p:attrNameLst>
                                          <p:attrName>ppt_h</p:attrName>
                                        </p:attrNameLst>
                                      </p:cBhvr>
                                      <p:tavLst>
                                        <p:tav tm="0">
                                          <p:val>
                                            <p:fltVal val="0.000000"/>
                                          </p:val>
                                        </p:tav>
                                        <p:tav tm="100000">
                                          <p:val>
                                            <p:strVal val="#ppt_h"/>
                                          </p:val>
                                        </p:tav>
                                      </p:tavLst>
                                    </p:anim>
                                    <p:animEffect transition="in" filter="fade">
                                      <p:cBhvr>
                                        <p:cTn id="9" dur="500"/>
                                        <p:tgtEl>
                                          <p:spTgt spid="173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82" name="Text Box 2"/>
          <p:cNvSpPr txBox="1"/>
          <p:nvPr/>
        </p:nvSpPr>
        <p:spPr>
          <a:xfrm>
            <a:off x="260350" y="1066800"/>
            <a:ext cx="8883650" cy="1730375"/>
          </a:xfrm>
          <a:prstGeom prst="rect">
            <a:avLst/>
          </a:prstGeom>
          <a:solidFill>
            <a:schemeClr val="bg1"/>
          </a:solidFill>
          <a:ln w="50800" cap="flat" cmpd="sng">
            <a:solidFill>
              <a:srgbClr val="990000"/>
            </a:solidFill>
            <a:prstDash val="solid"/>
            <a:miter/>
            <a:headEnd type="none" w="med" len="med"/>
            <a:tailEnd type="none" w="med" len="med"/>
          </a:ln>
        </p:spPr>
        <p:txBody>
          <a:bodyPr>
            <a:spAutoFit/>
          </a:bodyPr>
          <a:p>
            <a:pPr lvl="0" algn="l" fontAlgn="base">
              <a:buNone/>
            </a:pPr>
            <a:r>
              <a:rPr lang="zh-CN" altLang="en-US" sz="2600" b="1" strike="noStrike" noProof="1" dirty="0">
                <a:latin typeface="黑体" panose="02010609060101010101" pitchFamily="2" charset="-122"/>
                <a:ea typeface="黑体" panose="02010609060101010101" pitchFamily="2" charset="-122"/>
                <a:cs typeface="+mn-ea"/>
              </a:rPr>
              <a:t>材料</a:t>
            </a:r>
            <a:r>
              <a:rPr lang="zh-CN" altLang="zh-CN" sz="2600" b="1" strike="noStrike" noProof="1" dirty="0">
                <a:latin typeface="黑体" panose="02010609060101010101" pitchFamily="2" charset="-122"/>
                <a:ea typeface="黑体" panose="02010609060101010101" pitchFamily="2" charset="-122"/>
                <a:cs typeface="+mn-ea"/>
              </a:rPr>
              <a:t>1</a:t>
            </a:r>
            <a:r>
              <a:rPr lang="zh-CN" altLang="en-US" sz="2600" b="1" strike="noStrike" noProof="1" dirty="0">
                <a:latin typeface="黑体" panose="02010609060101010101" pitchFamily="2" charset="-122"/>
                <a:ea typeface="黑体" panose="02010609060101010101" pitchFamily="2" charset="-122"/>
                <a:cs typeface="+mn-ea"/>
              </a:rPr>
              <a:t>：那</a:t>
            </a:r>
            <a:r>
              <a:rPr lang="zh-CN" altLang="en-US" sz="2600" b="1" strike="noStrike" noProof="1" dirty="0">
                <a:solidFill>
                  <a:srgbClr val="000000"/>
                </a:solidFill>
                <a:latin typeface="黑体" panose="02010609060101010101" pitchFamily="2" charset="-122"/>
                <a:ea typeface="黑体" panose="02010609060101010101" pitchFamily="2" charset="-122"/>
                <a:cs typeface="+mn-ea"/>
              </a:rPr>
              <a:t>是一个风云激荡的世纪，世纪末的那个多事之秋，落日的紫禁城里突然热闹起来，几个读书人呼号，</a:t>
            </a:r>
            <a:r>
              <a:rPr lang="zh-CN" altLang="en-US" sz="2600" b="1" strike="noStrike" noProof="1" dirty="0">
                <a:solidFill>
                  <a:srgbClr val="000000"/>
                </a:solidFill>
                <a:latin typeface="Arial" panose="020B0604020202020204" pitchFamily="34" charset="0"/>
                <a:ea typeface="黑体" panose="02010609060101010101" pitchFamily="2" charset="-122"/>
                <a:cs typeface="+mn-ea"/>
              </a:rPr>
              <a:t>“</a:t>
            </a:r>
            <a:r>
              <a:rPr lang="zh-CN" altLang="en-US" sz="2600" b="1" strike="noStrike" noProof="1" dirty="0">
                <a:solidFill>
                  <a:srgbClr val="000000"/>
                </a:solidFill>
                <a:latin typeface="黑体" panose="02010609060101010101" pitchFamily="2" charset="-122"/>
                <a:ea typeface="黑体" panose="02010609060101010101" pitchFamily="2" charset="-122"/>
                <a:cs typeface="+mn-ea"/>
              </a:rPr>
              <a:t>变亦变，不变亦变</a:t>
            </a:r>
            <a:r>
              <a:rPr lang="zh-CN" altLang="en-US" sz="2600" b="1" strike="noStrike" noProof="1" dirty="0">
                <a:solidFill>
                  <a:srgbClr val="000000"/>
                </a:solidFill>
                <a:latin typeface="Arial" panose="020B0604020202020204" pitchFamily="34" charset="0"/>
                <a:ea typeface="黑体" panose="02010609060101010101" pitchFamily="2" charset="-122"/>
                <a:cs typeface="+mn-ea"/>
              </a:rPr>
              <a:t>”</a:t>
            </a:r>
            <a:r>
              <a:rPr lang="zh-CN" altLang="en-US" sz="2600" b="1" strike="noStrike" noProof="1" dirty="0">
                <a:solidFill>
                  <a:srgbClr val="000000"/>
                </a:solidFill>
                <a:latin typeface="黑体" panose="02010609060101010101" pitchFamily="2" charset="-122"/>
                <a:ea typeface="黑体" panose="02010609060101010101" pitchFamily="2" charset="-122"/>
                <a:cs typeface="+mn-ea"/>
              </a:rPr>
              <a:t>，一个苍老的声音，幽幽的，却也带点犹豫</a:t>
            </a:r>
            <a:r>
              <a:rPr lang="zh-CN" altLang="zh-CN" sz="2600" b="1" strike="noStrike" noProof="1" dirty="0">
                <a:solidFill>
                  <a:srgbClr val="000000"/>
                </a:solidFill>
                <a:latin typeface="Arial" panose="020B0604020202020204" pitchFamily="34" charset="0"/>
                <a:ea typeface="黑体" panose="02010609060101010101" pitchFamily="2" charset="-122"/>
                <a:cs typeface="+mn-ea"/>
              </a:rPr>
              <a:t>……“</a:t>
            </a:r>
            <a:r>
              <a:rPr lang="zh-CN" altLang="en-US" sz="2600" b="1" strike="noStrike" noProof="1" dirty="0">
                <a:solidFill>
                  <a:srgbClr val="000000"/>
                </a:solidFill>
                <a:latin typeface="黑体" panose="02010609060101010101" pitchFamily="2" charset="-122"/>
                <a:ea typeface="黑体" panose="02010609060101010101" pitchFamily="2" charset="-122"/>
                <a:cs typeface="+mn-ea"/>
              </a:rPr>
              <a:t>杀！！</a:t>
            </a:r>
            <a:r>
              <a:rPr lang="zh-CN" altLang="en-US" sz="2600" b="1" strike="noStrike" noProof="1" dirty="0">
                <a:solidFill>
                  <a:srgbClr val="000000"/>
                </a:solidFill>
                <a:latin typeface="Arial" panose="020B0604020202020204" pitchFamily="34" charset="0"/>
                <a:ea typeface="黑体" panose="02010609060101010101" pitchFamily="2" charset="-122"/>
                <a:cs typeface="+mn-ea"/>
              </a:rPr>
              <a:t>”</a:t>
            </a:r>
            <a:r>
              <a:rPr lang="zh-CN" altLang="zh-CN" sz="2600" b="1" strike="noStrike" noProof="1" dirty="0">
                <a:solidFill>
                  <a:srgbClr val="000000"/>
                </a:solidFill>
                <a:latin typeface="Arial" panose="020B0604020202020204" pitchFamily="34" charset="0"/>
                <a:ea typeface="黑体" panose="02010609060101010101" pitchFamily="2" charset="-122"/>
                <a:cs typeface="+mn-ea"/>
              </a:rPr>
              <a:t>……</a:t>
            </a:r>
            <a:r>
              <a:rPr lang="zh-CN" altLang="en-US" sz="2600" b="1" strike="noStrike" noProof="1" dirty="0">
                <a:solidFill>
                  <a:srgbClr val="000000"/>
                </a:solidFill>
                <a:effectLst>
                  <a:outerShdw blurRad="38100" dist="38100" dir="2700000">
                    <a:srgbClr val="FFFFFF"/>
                  </a:outerShdw>
                </a:effectLst>
                <a:latin typeface="黑体" panose="02010609060101010101" pitchFamily="2" charset="-122"/>
                <a:ea typeface="黑体" panose="02010609060101010101" pitchFamily="2" charset="-122"/>
                <a:cs typeface="+mn-ea"/>
              </a:rPr>
              <a:t>              </a:t>
            </a:r>
            <a:r>
              <a:rPr lang="zh-CN" altLang="zh-CN" sz="2600" b="1" strike="noStrike" noProof="1" dirty="0">
                <a:latin typeface="Arial" panose="020B0604020202020204" pitchFamily="34" charset="0"/>
                <a:ea typeface="楷体_GB2312" pitchFamily="49" charset="-122"/>
                <a:cs typeface="+mn-ea"/>
              </a:rPr>
              <a:t>——</a:t>
            </a:r>
            <a:r>
              <a:rPr lang="zh-CN" altLang="zh-CN" sz="2600" b="1" strike="noStrike" noProof="1" dirty="0">
                <a:latin typeface="黑体" panose="02010609060101010101" pitchFamily="2" charset="-122"/>
                <a:ea typeface="黑体" panose="02010609060101010101" pitchFamily="2" charset="-122"/>
                <a:cs typeface="+mn-ea"/>
              </a:rPr>
              <a:t>《</a:t>
            </a:r>
            <a:r>
              <a:rPr lang="zh-CN" altLang="en-US" sz="2600" b="1" strike="noStrike" noProof="1" dirty="0">
                <a:latin typeface="黑体" panose="02010609060101010101" pitchFamily="2" charset="-122"/>
                <a:ea typeface="黑体" panose="02010609060101010101" pitchFamily="2" charset="-122"/>
                <a:cs typeface="+mn-ea"/>
              </a:rPr>
              <a:t>日落紫禁城</a:t>
            </a:r>
            <a:r>
              <a:rPr lang="zh-CN" altLang="zh-CN" sz="2600" b="1" strike="noStrike" noProof="1" dirty="0">
                <a:latin typeface="黑体" panose="02010609060101010101" pitchFamily="2" charset="-122"/>
                <a:ea typeface="黑体" panose="02010609060101010101" pitchFamily="2" charset="-122"/>
                <a:cs typeface="+mn-ea"/>
              </a:rPr>
              <a:t>》</a:t>
            </a:r>
            <a:endParaRPr lang="zh-CN" altLang="zh-CN" sz="2600" b="1" strike="noStrike" noProof="1" dirty="0">
              <a:latin typeface="黑体" panose="02010609060101010101" pitchFamily="2" charset="-122"/>
              <a:ea typeface="黑体" panose="02010609060101010101" pitchFamily="2" charset="-122"/>
            </a:endParaRPr>
          </a:p>
        </p:txBody>
      </p:sp>
      <p:sp>
        <p:nvSpPr>
          <p:cNvPr id="21506" name="Rectangle 3"/>
          <p:cNvSpPr/>
          <p:nvPr/>
        </p:nvSpPr>
        <p:spPr>
          <a:xfrm>
            <a:off x="304800" y="0"/>
            <a:ext cx="8839200" cy="560388"/>
          </a:xfrm>
          <a:prstGeom prst="rect">
            <a:avLst/>
          </a:prstGeom>
          <a:solidFill>
            <a:srgbClr val="FFFF00"/>
          </a:solidFill>
          <a:ln w="9525">
            <a:noFill/>
          </a:ln>
        </p:spPr>
        <p:txBody>
          <a:bodyPr lIns="72000" tIns="36000" rIns="72000" bIns="36000" anchor="t">
            <a:spAutoFit/>
          </a:bodyPr>
          <a:p>
            <a:pPr lvl="0" algn="l"/>
            <a:r>
              <a:rPr lang="zh-CN" altLang="en-US" sz="3200" dirty="0">
                <a:solidFill>
                  <a:srgbClr val="0000FF"/>
                </a:solidFill>
                <a:latin typeface="微软雅黑" panose="020B0503020204020204" pitchFamily="34" charset="-122"/>
                <a:ea typeface="微软雅黑" panose="020B0503020204020204" pitchFamily="34" charset="-122"/>
              </a:rPr>
              <a:t>突破三：近代中国思想解放潮流的影响</a:t>
            </a:r>
            <a:r>
              <a:rPr lang="zh-CN" altLang="en-US" sz="2000" dirty="0">
                <a:latin typeface="微软雅黑" panose="020B0503020204020204" pitchFamily="34" charset="-122"/>
                <a:ea typeface="微软雅黑" panose="020B0503020204020204" pitchFamily="34" charset="-122"/>
              </a:rPr>
              <a:t>	</a:t>
            </a:r>
            <a:endParaRPr lang="zh-CN" altLang="en-US" sz="2000" dirty="0">
              <a:latin typeface="微软雅黑" panose="020B0503020204020204" pitchFamily="34" charset="-122"/>
              <a:ea typeface="微软雅黑" panose="020B0503020204020204" pitchFamily="34" charset="-122"/>
            </a:endParaRPr>
          </a:p>
        </p:txBody>
      </p:sp>
      <p:sp>
        <p:nvSpPr>
          <p:cNvPr id="21507" name="Text Box 4"/>
          <p:cNvSpPr txBox="1"/>
          <p:nvPr/>
        </p:nvSpPr>
        <p:spPr>
          <a:xfrm>
            <a:off x="261938" y="3124200"/>
            <a:ext cx="8882062" cy="1730375"/>
          </a:xfrm>
          <a:prstGeom prst="rect">
            <a:avLst/>
          </a:prstGeom>
          <a:solidFill>
            <a:schemeClr val="bg1"/>
          </a:solidFill>
          <a:ln w="50800" cap="flat" cmpd="sng">
            <a:solidFill>
              <a:srgbClr val="990000"/>
            </a:solidFill>
            <a:prstDash val="solid"/>
            <a:miter/>
            <a:headEnd type="none" w="med" len="med"/>
            <a:tailEnd type="none" w="med" len="med"/>
          </a:ln>
        </p:spPr>
        <p:txBody>
          <a:bodyPr anchor="t">
            <a:spAutoFit/>
          </a:bodyPr>
          <a:p>
            <a:pPr lvl="0" algn="l"/>
            <a:r>
              <a:rPr lang="zh-CN" altLang="en-US" sz="2600" dirty="0">
                <a:latin typeface="黑体" panose="02010609060101010101" pitchFamily="2" charset="-122"/>
                <a:ea typeface="黑体" panose="02010609060101010101" pitchFamily="2" charset="-122"/>
              </a:rPr>
              <a:t>材料</a:t>
            </a:r>
            <a:r>
              <a:rPr lang="en-US" altLang="zh-CN" sz="2600" dirty="0">
                <a:latin typeface="黑体" panose="02010609060101010101" pitchFamily="2" charset="-122"/>
                <a:ea typeface="黑体" panose="02010609060101010101" pitchFamily="2" charset="-122"/>
              </a:rPr>
              <a:t>2</a:t>
            </a:r>
            <a:r>
              <a:rPr lang="zh-CN" altLang="en-US" sz="2600" dirty="0">
                <a:latin typeface="黑体" panose="02010609060101010101" pitchFamily="2" charset="-122"/>
                <a:ea typeface="黑体" panose="02010609060101010101" pitchFamily="2" charset="-122"/>
              </a:rPr>
              <a:t>：一批一批的中国人接受了进化论；一批一批的传统士人在洗了脑子之后转化为或多或少具有近代意识的知识分子。就其历史意义而言，这种场面，要比千军万马的厮杀更加惊心动魄。   </a:t>
            </a:r>
            <a:r>
              <a:rPr lang="en-US" altLang="zh-CN" sz="2600" dirty="0">
                <a:latin typeface="Arial" panose="020B0604020202020204" pitchFamily="34" charset="0"/>
                <a:ea typeface="黑体" panose="02010609060101010101" pitchFamily="2" charset="-122"/>
              </a:rPr>
              <a:t>——</a:t>
            </a:r>
            <a:r>
              <a:rPr lang="zh-CN" altLang="en-US" sz="2600" dirty="0">
                <a:latin typeface="黑体" panose="02010609060101010101" pitchFamily="2" charset="-122"/>
                <a:ea typeface="黑体" panose="02010609060101010101" pitchFamily="2" charset="-122"/>
              </a:rPr>
              <a:t>陈旭麓</a:t>
            </a:r>
            <a:r>
              <a:rPr lang="en-US" altLang="zh-CN" sz="2600" dirty="0">
                <a:latin typeface="黑体" panose="02010609060101010101" pitchFamily="2" charset="-122"/>
                <a:ea typeface="黑体" panose="02010609060101010101" pitchFamily="2" charset="-122"/>
              </a:rPr>
              <a:t>《</a:t>
            </a:r>
            <a:r>
              <a:rPr lang="zh-CN" altLang="en-US" sz="2600" dirty="0">
                <a:latin typeface="黑体" panose="02010609060101010101" pitchFamily="2" charset="-122"/>
                <a:ea typeface="黑体" panose="02010609060101010101" pitchFamily="2" charset="-122"/>
              </a:rPr>
              <a:t>近代中国社会的新陈代谢</a:t>
            </a:r>
            <a:r>
              <a:rPr lang="en-US" altLang="zh-CN" sz="2600" dirty="0">
                <a:latin typeface="黑体" panose="02010609060101010101" pitchFamily="2" charset="-122"/>
                <a:ea typeface="黑体" panose="02010609060101010101" pitchFamily="2" charset="-122"/>
              </a:rPr>
              <a:t>》</a:t>
            </a:r>
            <a:endParaRPr lang="en-US" altLang="zh-CN" sz="2600" dirty="0">
              <a:solidFill>
                <a:schemeClr val="accent2"/>
              </a:solidFill>
              <a:latin typeface="黑体" panose="02010609060101010101" pitchFamily="2" charset="-122"/>
              <a:ea typeface="黑体" panose="02010609060101010101" pitchFamily="2" charset="-122"/>
            </a:endParaRPr>
          </a:p>
        </p:txBody>
      </p:sp>
      <p:sp>
        <p:nvSpPr>
          <p:cNvPr id="21508" name="Text Box 5"/>
          <p:cNvSpPr txBox="1"/>
          <p:nvPr/>
        </p:nvSpPr>
        <p:spPr>
          <a:xfrm>
            <a:off x="260350" y="5029200"/>
            <a:ext cx="8883650" cy="1606550"/>
          </a:xfrm>
          <a:prstGeom prst="rect">
            <a:avLst/>
          </a:prstGeom>
          <a:solidFill>
            <a:schemeClr val="bg1"/>
          </a:solidFill>
          <a:ln w="53975" cap="flat" cmpd="sng">
            <a:solidFill>
              <a:srgbClr val="800000"/>
            </a:solidFill>
            <a:prstDash val="solid"/>
            <a:miter/>
            <a:headEnd type="none" w="med" len="med"/>
            <a:tailEnd type="none" w="med" len="med"/>
          </a:ln>
        </p:spPr>
        <p:txBody>
          <a:bodyPr anchor="t">
            <a:spAutoFit/>
          </a:bodyPr>
          <a:p>
            <a:pPr lvl="0" algn="l">
              <a:spcBef>
                <a:spcPct val="50000"/>
              </a:spcBef>
            </a:pPr>
            <a:r>
              <a:rPr lang="zh-CN" altLang="en-US" sz="2400" dirty="0">
                <a:latin typeface="黑体" panose="02010609060101010101" pitchFamily="2" charset="-122"/>
                <a:ea typeface="黑体" panose="02010609060101010101" pitchFamily="2" charset="-122"/>
              </a:rPr>
              <a:t>材料</a:t>
            </a:r>
            <a:r>
              <a:rPr lang="zh-CN" altLang="zh-CN" sz="2400" dirty="0">
                <a:latin typeface="黑体" panose="02010609060101010101" pitchFamily="2" charset="-122"/>
                <a:ea typeface="黑体" panose="02010609060101010101" pitchFamily="2" charset="-122"/>
              </a:rPr>
              <a:t>3</a:t>
            </a:r>
            <a:r>
              <a:rPr lang="zh-CN" altLang="en-US" sz="2400" dirty="0">
                <a:latin typeface="黑体" panose="02010609060101010101" pitchFamily="2" charset="-122"/>
                <a:ea typeface="黑体" panose="02010609060101010101" pitchFamily="2" charset="-122"/>
              </a:rPr>
              <a:t>：</a:t>
            </a:r>
            <a:r>
              <a:rPr lang="zh-CN" altLang="zh-CN" sz="2400" dirty="0">
                <a:latin typeface="黑体" panose="02010609060101010101" pitchFamily="2" charset="-122"/>
                <a:ea typeface="黑体" panose="02010609060101010101" pitchFamily="2" charset="-122"/>
              </a:rPr>
              <a:t>19</a:t>
            </a:r>
            <a:r>
              <a:rPr lang="zh-CN" altLang="en-US" sz="2400" dirty="0">
                <a:latin typeface="黑体" panose="02010609060101010101" pitchFamily="2" charset="-122"/>
                <a:ea typeface="黑体" panose="02010609060101010101" pitchFamily="2" charset="-122"/>
              </a:rPr>
              <a:t>世纪末，</a:t>
            </a:r>
            <a:r>
              <a:rPr lang="zh-CN" altLang="zh-CN" sz="2400" dirty="0">
                <a:latin typeface="Arial" panose="020B0604020202020204" pitchFamily="34" charset="0"/>
                <a:ea typeface="黑体" panose="02010609060101010101" pitchFamily="2" charset="-122"/>
              </a:rPr>
              <a:t>……</a:t>
            </a:r>
            <a:r>
              <a:rPr lang="zh-CN" altLang="en-US" sz="2400" dirty="0">
                <a:latin typeface="黑体" panose="02010609060101010101" pitchFamily="2" charset="-122"/>
                <a:ea typeface="黑体" panose="02010609060101010101" pitchFamily="2" charset="-122"/>
              </a:rPr>
              <a:t>康有为在</a:t>
            </a:r>
            <a:r>
              <a:rPr lang="zh-CN" altLang="zh-CN" sz="2400" dirty="0">
                <a:latin typeface="黑体" panose="02010609060101010101" pitchFamily="2" charset="-122"/>
                <a:ea typeface="黑体" panose="02010609060101010101" pitchFamily="2" charset="-122"/>
              </a:rPr>
              <a:t>《</a:t>
            </a:r>
            <a:r>
              <a:rPr lang="zh-CN" altLang="en-US" sz="2400" dirty="0">
                <a:latin typeface="黑体" panose="02010609060101010101" pitchFamily="2" charset="-122"/>
                <a:ea typeface="黑体" panose="02010609060101010101" pitchFamily="2" charset="-122"/>
              </a:rPr>
              <a:t>戊戌奏稿</a:t>
            </a:r>
            <a:r>
              <a:rPr lang="zh-CN" altLang="zh-CN" sz="2400" dirty="0">
                <a:latin typeface="黑体" panose="02010609060101010101" pitchFamily="2" charset="-122"/>
                <a:ea typeface="黑体" panose="02010609060101010101" pitchFamily="2" charset="-122"/>
              </a:rPr>
              <a:t>》</a:t>
            </a:r>
            <a:r>
              <a:rPr lang="zh-CN" altLang="en-US" sz="2400" dirty="0">
                <a:latin typeface="黑体" panose="02010609060101010101" pitchFamily="2" charset="-122"/>
                <a:ea typeface="黑体" panose="02010609060101010101" pitchFamily="2" charset="-122"/>
              </a:rPr>
              <a:t>中</a:t>
            </a:r>
            <a:r>
              <a:rPr lang="zh-CN" altLang="zh-CN" sz="2400" dirty="0">
                <a:latin typeface="Arial" panose="020B0604020202020204" pitchFamily="34" charset="0"/>
                <a:ea typeface="黑体" panose="02010609060101010101" pitchFamily="2" charset="-122"/>
              </a:rPr>
              <a:t>……</a:t>
            </a:r>
            <a:r>
              <a:rPr lang="zh-CN" altLang="en-US" sz="2400" dirty="0">
                <a:latin typeface="黑体" panose="02010609060101010101" pitchFamily="2" charset="-122"/>
                <a:ea typeface="黑体" panose="02010609060101010101" pitchFamily="2" charset="-122"/>
              </a:rPr>
              <a:t>要求皇帝：</a:t>
            </a:r>
            <a:r>
              <a:rPr lang="zh-CN" altLang="en-US" sz="2400" dirty="0">
                <a:latin typeface="Arial" panose="020B0604020202020204" pitchFamily="34" charset="0"/>
                <a:ea typeface="黑体" panose="02010609060101010101" pitchFamily="2" charset="-122"/>
              </a:rPr>
              <a:t>“</a:t>
            </a:r>
            <a:r>
              <a:rPr lang="zh-CN" altLang="en-US" sz="2400" dirty="0">
                <a:latin typeface="黑体" panose="02010609060101010101" pitchFamily="2" charset="-122"/>
                <a:ea typeface="黑体" panose="02010609060101010101" pitchFamily="2" charset="-122"/>
              </a:rPr>
              <a:t>皇上身先断发易服，诏天下同时断发，与民更始。</a:t>
            </a:r>
            <a:r>
              <a:rPr lang="zh-CN" altLang="zh-CN" sz="2400" dirty="0">
                <a:latin typeface="Arial" panose="020B0604020202020204" pitchFamily="34" charset="0"/>
                <a:ea typeface="黑体" panose="02010609060101010101" pitchFamily="2" charset="-122"/>
              </a:rPr>
              <a:t>……”</a:t>
            </a:r>
            <a:endParaRPr lang="zh-CN" altLang="zh-CN" sz="2400" dirty="0">
              <a:latin typeface="黑体" panose="02010609060101010101" pitchFamily="2" charset="-122"/>
              <a:ea typeface="黑体" panose="02010609060101010101" pitchFamily="2" charset="-122"/>
            </a:endParaRPr>
          </a:p>
          <a:p>
            <a:pPr lvl="0" algn="l"/>
            <a:r>
              <a:rPr lang="zh-CN" altLang="zh-CN" sz="2400" dirty="0">
                <a:latin typeface="黑体" panose="02010609060101010101" pitchFamily="2" charset="-122"/>
                <a:ea typeface="黑体" panose="02010609060101010101" pitchFamily="2" charset="-122"/>
              </a:rPr>
              <a:t>    </a:t>
            </a:r>
            <a:r>
              <a:rPr lang="zh-CN" altLang="en-US" sz="2400" dirty="0">
                <a:latin typeface="黑体" panose="02010609060101010101" pitchFamily="2" charset="-122"/>
                <a:ea typeface="黑体" panose="02010609060101010101" pitchFamily="2" charset="-122"/>
              </a:rPr>
              <a:t>戊戌变法期间，有人作诗：大半旗装改汉装，宫袍裁作短衣裳，脚跟形势先融化，说道莲钩六寸长。</a:t>
            </a:r>
            <a:endParaRPr lang="zh-CN" altLang="en-US" sz="2400" dirty="0">
              <a:latin typeface="黑体" panose="02010609060101010101" pitchFamily="2" charset="-122"/>
              <a:ea typeface="黑体" panose="02010609060101010101" pitchFamily="2" charset="-122"/>
            </a:endParaRPr>
          </a:p>
        </p:txBody>
      </p:sp>
      <p:sp>
        <p:nvSpPr>
          <p:cNvPr id="14342" name="Rectangle 6"/>
          <p:cNvSpPr>
            <a:spLocks noChangeArrowheads="1"/>
          </p:cNvSpPr>
          <p:nvPr/>
        </p:nvSpPr>
        <p:spPr bwMode="auto">
          <a:xfrm>
            <a:off x="3810000" y="2362200"/>
            <a:ext cx="5334000" cy="600075"/>
          </a:xfrm>
          <a:prstGeom prst="rect">
            <a:avLst/>
          </a:prstGeom>
          <a:solidFill>
            <a:srgbClr val="CCFFFF"/>
          </a:solidFill>
          <a:ln w="19050" cmpd="sng">
            <a:solidFill>
              <a:srgbClr val="FF0000"/>
            </a:solidFill>
            <a:miter lim="800000"/>
          </a:ln>
          <a:effectLst/>
        </p:spPr>
        <p:txBody>
          <a:bodyPr>
            <a:spAutoFit/>
          </a:bodyPr>
          <a:p>
            <a:pPr lvl="0" fontAlgn="base">
              <a:buNone/>
            </a:pPr>
            <a:r>
              <a:rPr lang="zh-CN" altLang="en-US" sz="3200" b="1" strike="noStrike" noProof="1" dirty="0">
                <a:solidFill>
                  <a:srgbClr val="FF0000"/>
                </a:solidFill>
                <a:effectLst>
                  <a:outerShdw blurRad="38100" dist="38100" dir="2700000">
                    <a:srgbClr val="000000"/>
                  </a:outerShdw>
                </a:effectLst>
                <a:latin typeface="Arial" panose="020B0604020202020204" pitchFamily="34" charset="0"/>
                <a:ea typeface="宋体" panose="02010600030101010101" pitchFamily="2" charset="-122"/>
                <a:cs typeface="+mn-ea"/>
              </a:rPr>
              <a:t>推动社会政治变革</a:t>
            </a:r>
            <a:endParaRPr lang="zh-CN" altLang="en-US" sz="3200" b="1" strike="noStrike" noProof="1" dirty="0">
              <a:solidFill>
                <a:srgbClr val="FF0000"/>
              </a:solidFill>
              <a:effectLst>
                <a:outerShdw blurRad="38100" dist="38100" dir="2700000">
                  <a:srgbClr val="000000"/>
                </a:outerShdw>
              </a:effectLst>
            </a:endParaRPr>
          </a:p>
        </p:txBody>
      </p:sp>
      <p:sp>
        <p:nvSpPr>
          <p:cNvPr id="14343" name="Rectangle 7"/>
          <p:cNvSpPr>
            <a:spLocks noChangeArrowheads="1"/>
          </p:cNvSpPr>
          <p:nvPr/>
        </p:nvSpPr>
        <p:spPr bwMode="auto">
          <a:xfrm>
            <a:off x="3743325" y="4267200"/>
            <a:ext cx="5400675" cy="598488"/>
          </a:xfrm>
          <a:prstGeom prst="rect">
            <a:avLst/>
          </a:prstGeom>
          <a:solidFill>
            <a:srgbClr val="CCFFFF"/>
          </a:solidFill>
          <a:ln w="19050" cmpd="sng">
            <a:solidFill>
              <a:srgbClr val="FF0000"/>
            </a:solid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sz="32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思想启蒙，促进觉醒</a:t>
            </a:r>
            <a:endParaRPr kumimoji="0" lang="zh-CN" sz="32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14344" name="Rectangle 8"/>
          <p:cNvSpPr>
            <a:spLocks noChangeArrowheads="1"/>
          </p:cNvSpPr>
          <p:nvPr/>
        </p:nvSpPr>
        <p:spPr bwMode="auto">
          <a:xfrm>
            <a:off x="3733800" y="6259513"/>
            <a:ext cx="5410200" cy="598488"/>
          </a:xfrm>
          <a:prstGeom prst="rect">
            <a:avLst/>
          </a:prstGeom>
          <a:solidFill>
            <a:srgbClr val="CCFFFF"/>
          </a:solidFill>
          <a:ln w="19050" cmpd="sng">
            <a:solidFill>
              <a:srgbClr val="FF0000"/>
            </a:solid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推动社会生活、风俗变化</a:t>
            </a:r>
            <a:endParaRPr kumimoji="0" lang="zh-CN" altLang="en-US" sz="32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additive="base">
                                        <p:cTn id="7" dur="500" fill="hold"/>
                                        <p:tgtEl>
                                          <p:spTgt spid="14342"/>
                                        </p:tgtEl>
                                        <p:attrNameLst>
                                          <p:attrName>ppt_x</p:attrName>
                                        </p:attrNameLst>
                                      </p:cBhvr>
                                      <p:tavLst>
                                        <p:tav tm="0">
                                          <p:val>
                                            <p:strVal val="#ppt_x"/>
                                          </p:val>
                                        </p:tav>
                                        <p:tav tm="100000">
                                          <p:val>
                                            <p:strVal val="#ppt_x"/>
                                          </p:val>
                                        </p:tav>
                                      </p:tavLst>
                                    </p:anim>
                                    <p:anim calcmode="lin" valueType="num">
                                      <p:cBhvr additive="base">
                                        <p:cTn id="8" dur="500" fill="hold"/>
                                        <p:tgtEl>
                                          <p:spTgt spid="1434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4343"/>
                                        </p:tgtEl>
                                        <p:attrNameLst>
                                          <p:attrName>style.visibility</p:attrName>
                                        </p:attrNameLst>
                                      </p:cBhvr>
                                      <p:to>
                                        <p:strVal val="visible"/>
                                      </p:to>
                                    </p:set>
                                    <p:anim calcmode="lin" valueType="num">
                                      <p:cBhvr additive="base">
                                        <p:cTn id="12" dur="500" fill="hold"/>
                                        <p:tgtEl>
                                          <p:spTgt spid="14343"/>
                                        </p:tgtEl>
                                        <p:attrNameLst>
                                          <p:attrName>ppt_x</p:attrName>
                                        </p:attrNameLst>
                                      </p:cBhvr>
                                      <p:tavLst>
                                        <p:tav tm="0">
                                          <p:val>
                                            <p:strVal val="#ppt_x"/>
                                          </p:val>
                                        </p:tav>
                                        <p:tav tm="100000">
                                          <p:val>
                                            <p:strVal val="#ppt_x"/>
                                          </p:val>
                                        </p:tav>
                                      </p:tavLst>
                                    </p:anim>
                                    <p:anim calcmode="lin" valueType="num">
                                      <p:cBhvr additive="base">
                                        <p:cTn id="13" dur="500" fill="hold"/>
                                        <p:tgtEl>
                                          <p:spTgt spid="1434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344"/>
                                        </p:tgtEl>
                                        <p:attrNameLst>
                                          <p:attrName>style.visibility</p:attrName>
                                        </p:attrNameLst>
                                      </p:cBhvr>
                                      <p:to>
                                        <p:strVal val="visible"/>
                                      </p:to>
                                    </p:set>
                                    <p:anim calcmode="lin" valueType="num">
                                      <p:cBhvr additive="base">
                                        <p:cTn id="17" dur="500" fill="hold"/>
                                        <p:tgtEl>
                                          <p:spTgt spid="14344"/>
                                        </p:tgtEl>
                                        <p:attrNameLst>
                                          <p:attrName>ppt_x</p:attrName>
                                        </p:attrNameLst>
                                      </p:cBhvr>
                                      <p:tavLst>
                                        <p:tav tm="0">
                                          <p:val>
                                            <p:strVal val="#ppt_x"/>
                                          </p:val>
                                        </p:tav>
                                        <p:tav tm="100000">
                                          <p:val>
                                            <p:strVal val="#ppt_x"/>
                                          </p:val>
                                        </p:tav>
                                      </p:tavLst>
                                    </p:anim>
                                    <p:anim calcmode="lin" valueType="num">
                                      <p:cBhvr additive="base">
                                        <p:cTn id="18" dur="500" fill="hold"/>
                                        <p:tgtEl>
                                          <p:spTgt spid="143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bldLvl="0" animBg="1"/>
      <p:bldP spid="14343" grpId="0" bldLvl="0" animBg="1"/>
      <p:bldP spid="14344"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矩形 175105"/>
          <p:cNvSpPr/>
          <p:nvPr/>
        </p:nvSpPr>
        <p:spPr>
          <a:xfrm>
            <a:off x="228600" y="4038600"/>
            <a:ext cx="8763000" cy="2667000"/>
          </a:xfrm>
          <a:prstGeom prst="rect">
            <a:avLst/>
          </a:prstGeom>
          <a:solidFill>
            <a:schemeClr val="accent5">
              <a:lumMod val="20000"/>
              <a:lumOff val="80000"/>
            </a:schemeClr>
          </a:solidFill>
          <a:ln w="28575" cap="flat" cmpd="sng">
            <a:solidFill>
              <a:srgbClr val="006600"/>
            </a:solidFill>
            <a:prstDash val="solid"/>
            <a:miter/>
            <a:headEnd type="none" w="med" len="med"/>
            <a:tailEnd type="none" w="med" len="med"/>
          </a:ln>
        </p:spPr>
        <p:txBody>
          <a:bodyPr anchor="t"/>
          <a:p>
            <a:pPr lvl="0" algn="ctr"/>
            <a:endParaRPr lang="zh-CN" altLang="en-US">
              <a:latin typeface="Arial" panose="020B0604020202020204" pitchFamily="34" charset="0"/>
              <a:ea typeface="宋体" panose="02010600030101010101" pitchFamily="2" charset="-122"/>
            </a:endParaRPr>
          </a:p>
        </p:txBody>
      </p:sp>
      <p:sp>
        <p:nvSpPr>
          <p:cNvPr id="22530" name="文本框 175106"/>
          <p:cNvSpPr txBox="1"/>
          <p:nvPr/>
        </p:nvSpPr>
        <p:spPr>
          <a:xfrm>
            <a:off x="0" y="228600"/>
            <a:ext cx="9144000" cy="701675"/>
          </a:xfrm>
          <a:prstGeom prst="rect">
            <a:avLst/>
          </a:prstGeom>
          <a:solidFill>
            <a:srgbClr val="FFFF00"/>
          </a:solidFill>
          <a:ln w="9525">
            <a:noFill/>
          </a:ln>
        </p:spPr>
        <p:txBody>
          <a:bodyPr anchor="t">
            <a:spAutoFit/>
          </a:bodyPr>
          <a:p>
            <a:pPr lvl="0" algn="l">
              <a:spcBef>
                <a:spcPct val="50000"/>
              </a:spcBef>
            </a:pPr>
            <a:r>
              <a:rPr lang="zh-CN" altLang="en-US" sz="4000" dirty="0">
                <a:latin typeface="黑体" panose="02010609060101010101" pitchFamily="2" charset="-122"/>
                <a:ea typeface="黑体" panose="02010609060101010101" pitchFamily="2" charset="-122"/>
              </a:rPr>
              <a:t>三、近代中国“思想解放”的影响</a:t>
            </a:r>
            <a:endParaRPr lang="zh-CN" altLang="en-US" sz="4000" dirty="0">
              <a:latin typeface="黑体" panose="02010609060101010101" pitchFamily="2" charset="-122"/>
              <a:ea typeface="黑体" panose="02010609060101010101" pitchFamily="2" charset="-122"/>
            </a:endParaRPr>
          </a:p>
        </p:txBody>
      </p:sp>
      <p:sp>
        <p:nvSpPr>
          <p:cNvPr id="22531" name="文本框 175107"/>
          <p:cNvSpPr txBox="1"/>
          <p:nvPr/>
        </p:nvSpPr>
        <p:spPr>
          <a:xfrm>
            <a:off x="381000" y="1447800"/>
            <a:ext cx="8763000" cy="2043113"/>
          </a:xfrm>
          <a:prstGeom prst="rect">
            <a:avLst/>
          </a:prstGeom>
          <a:noFill/>
          <a:ln w="9525">
            <a:noFill/>
          </a:ln>
        </p:spPr>
        <p:txBody>
          <a:bodyPr anchor="t">
            <a:spAutoFit/>
          </a:bodyPr>
          <a:p>
            <a:pPr lvl="0" algn="l">
              <a:spcBef>
                <a:spcPct val="50000"/>
              </a:spcBef>
            </a:pPr>
            <a:r>
              <a:rPr lang="zh-CN" altLang="en-US" sz="3200" dirty="0">
                <a:latin typeface="Arial" panose="020B0604020202020204" pitchFamily="34" charset="0"/>
                <a:ea typeface="黑体" panose="02010609060101010101" pitchFamily="2" charset="-122"/>
              </a:rPr>
              <a:t>冲击传统思想，推动社会变革，促进文明进步。</a:t>
            </a:r>
            <a:endParaRPr lang="zh-CN" altLang="en-US" sz="3200" dirty="0">
              <a:latin typeface="Arial" panose="020B0604020202020204" pitchFamily="34" charset="0"/>
              <a:ea typeface="黑体" panose="02010609060101010101" pitchFamily="2" charset="-122"/>
            </a:endParaRPr>
          </a:p>
          <a:p>
            <a:pPr lvl="0" algn="l">
              <a:spcBef>
                <a:spcPct val="50000"/>
              </a:spcBef>
            </a:pPr>
            <a:r>
              <a:rPr lang="zh-CN" altLang="en-US" sz="3200" dirty="0">
                <a:latin typeface="Arial" panose="020B0604020202020204" pitchFamily="34" charset="0"/>
                <a:ea typeface="黑体" panose="02010609060101010101" pitchFamily="2" charset="-122"/>
              </a:rPr>
              <a:t>总之，思想解放是社会变革的先导。</a:t>
            </a:r>
            <a:endParaRPr lang="zh-CN" altLang="en-US" sz="3200" dirty="0">
              <a:latin typeface="Arial" panose="020B0604020202020204" pitchFamily="34" charset="0"/>
              <a:ea typeface="黑体" panose="02010609060101010101" pitchFamily="2" charset="-122"/>
            </a:endParaRPr>
          </a:p>
          <a:p>
            <a:pPr lvl="0" algn="l">
              <a:spcBef>
                <a:spcPct val="50000"/>
              </a:spcBef>
            </a:pPr>
            <a:endParaRPr lang="zh-CN" altLang="en-US" sz="3200" dirty="0">
              <a:latin typeface="Arial" panose="020B0604020202020204" pitchFamily="34" charset="0"/>
              <a:ea typeface="黑体" panose="02010609060101010101" pitchFamily="2" charset="-122"/>
            </a:endParaRPr>
          </a:p>
        </p:txBody>
      </p:sp>
      <p:sp>
        <p:nvSpPr>
          <p:cNvPr id="175109" name="文本框 175108"/>
          <p:cNvSpPr txBox="1"/>
          <p:nvPr/>
        </p:nvSpPr>
        <p:spPr>
          <a:xfrm>
            <a:off x="228600" y="4038600"/>
            <a:ext cx="8839200" cy="457200"/>
          </a:xfrm>
          <a:prstGeom prst="rect">
            <a:avLst/>
          </a:prstGeom>
          <a:noFill/>
          <a:ln w="9525">
            <a:noFill/>
          </a:ln>
        </p:spPr>
        <p:txBody>
          <a:bodyPr anchor="t">
            <a:spAutoFit/>
          </a:bodyPr>
          <a:p>
            <a:pPr lvl="0" algn="l">
              <a:spcBef>
                <a:spcPct val="50000"/>
              </a:spcBef>
            </a:pPr>
            <a:r>
              <a:rPr lang="zh-CN" altLang="en-US" sz="2400">
                <a:latin typeface="Times New Roman" panose="02020603050405020304" pitchFamily="18" charset="0"/>
                <a:ea typeface="宋体" panose="02010600030101010101" pitchFamily="2" charset="-122"/>
              </a:rPr>
              <a:t>洋务思想</a:t>
            </a:r>
            <a:r>
              <a:rPr lang="zh-CN" altLang="en-US" sz="2400">
                <a:latin typeface="Times New Roman" panose="02020603050405020304" pitchFamily="18" charset="0"/>
                <a:ea typeface="楷体_GB2312" pitchFamily="49" charset="-122"/>
              </a:rPr>
              <a:t>付诸实践，开启了中国近代化的第一步</a:t>
            </a:r>
            <a:r>
              <a:rPr lang="en-US" altLang="zh-CN" sz="2400">
                <a:latin typeface="Times New Roman" panose="02020603050405020304" pitchFamily="18" charset="0"/>
                <a:ea typeface="楷体_GB2312" pitchFamily="49" charset="-122"/>
              </a:rPr>
              <a:t>——</a:t>
            </a:r>
            <a:r>
              <a:rPr lang="zh-CN" altLang="en-US" sz="2400">
                <a:solidFill>
                  <a:srgbClr val="FF0000"/>
                </a:solidFill>
                <a:latin typeface="Times New Roman" panose="02020603050405020304" pitchFamily="18" charset="0"/>
                <a:ea typeface="宋体" panose="02010600030101010101" pitchFamily="2" charset="-122"/>
              </a:rPr>
              <a:t>洋务运动</a:t>
            </a:r>
            <a:r>
              <a:rPr lang="zh-CN" altLang="en-US" sz="2400" b="0">
                <a:latin typeface="Times New Roman" panose="02020603050405020304" pitchFamily="18" charset="0"/>
                <a:ea typeface="宋体" panose="02010600030101010101" pitchFamily="2" charset="-122"/>
              </a:rPr>
              <a:t>；</a:t>
            </a:r>
            <a:endParaRPr lang="zh-CN" altLang="en-US" sz="2400" b="0">
              <a:latin typeface="Times New Roman" panose="02020603050405020304" pitchFamily="18" charset="0"/>
              <a:ea typeface="宋体" panose="02010600030101010101" pitchFamily="2" charset="-122"/>
            </a:endParaRPr>
          </a:p>
        </p:txBody>
      </p:sp>
      <p:sp>
        <p:nvSpPr>
          <p:cNvPr id="175110" name="文本框 175109"/>
          <p:cNvSpPr txBox="1"/>
          <p:nvPr/>
        </p:nvSpPr>
        <p:spPr>
          <a:xfrm>
            <a:off x="247650" y="4495800"/>
            <a:ext cx="7067550" cy="457200"/>
          </a:xfrm>
          <a:prstGeom prst="rect">
            <a:avLst/>
          </a:prstGeom>
          <a:noFill/>
          <a:ln w="9525">
            <a:noFill/>
          </a:ln>
        </p:spPr>
        <p:txBody>
          <a:bodyPr anchor="t">
            <a:spAutoFit/>
          </a:bodyPr>
          <a:p>
            <a:pPr lvl="0" algn="l">
              <a:spcBef>
                <a:spcPct val="50000"/>
              </a:spcBef>
            </a:pPr>
            <a:r>
              <a:rPr lang="zh-CN" altLang="en-US" sz="2400">
                <a:latin typeface="Times New Roman" panose="02020603050405020304" pitchFamily="18" charset="0"/>
                <a:ea typeface="宋体" panose="02010600030101010101" pitchFamily="2" charset="-122"/>
              </a:rPr>
              <a:t>维新变法思想</a:t>
            </a:r>
            <a:r>
              <a:rPr lang="zh-CN" altLang="en-US" sz="2400" dirty="0">
                <a:latin typeface="Times New Roman" panose="02020603050405020304" pitchFamily="18" charset="0"/>
                <a:ea typeface="楷体_GB2312" pitchFamily="49" charset="-122"/>
              </a:rPr>
              <a:t>的发展直接推动了</a:t>
            </a:r>
            <a:r>
              <a:rPr lang="zh-CN" altLang="en-US" sz="2400">
                <a:solidFill>
                  <a:srgbClr val="FF0000"/>
                </a:solidFill>
                <a:latin typeface="Times New Roman" panose="02020603050405020304" pitchFamily="18" charset="0"/>
                <a:ea typeface="宋体" panose="02010600030101010101" pitchFamily="2" charset="-122"/>
              </a:rPr>
              <a:t>戊戌变法</a:t>
            </a:r>
            <a:r>
              <a:rPr lang="zh-CN" altLang="en-US" sz="2400">
                <a:latin typeface="Times New Roman" panose="02020603050405020304" pitchFamily="18" charset="0"/>
                <a:ea typeface="宋体" panose="02010600030101010101" pitchFamily="2" charset="-122"/>
              </a:rPr>
              <a:t>的发展</a:t>
            </a:r>
            <a:r>
              <a:rPr lang="zh-CN" altLang="en-US" sz="2400" b="0">
                <a:latin typeface="Times New Roman" panose="02020603050405020304" pitchFamily="18" charset="0"/>
                <a:ea typeface="宋体" panose="02010600030101010101" pitchFamily="2" charset="-122"/>
              </a:rPr>
              <a:t>；</a:t>
            </a:r>
            <a:endParaRPr lang="zh-CN" altLang="en-US" sz="2400" b="0">
              <a:latin typeface="Times New Roman" panose="02020603050405020304" pitchFamily="18" charset="0"/>
              <a:ea typeface="宋体" panose="02010600030101010101" pitchFamily="2" charset="-122"/>
            </a:endParaRPr>
          </a:p>
        </p:txBody>
      </p:sp>
      <p:sp>
        <p:nvSpPr>
          <p:cNvPr id="175111" name="文本框 175110"/>
          <p:cNvSpPr txBox="1"/>
          <p:nvPr/>
        </p:nvSpPr>
        <p:spPr>
          <a:xfrm>
            <a:off x="228600" y="4953000"/>
            <a:ext cx="8382000" cy="457200"/>
          </a:xfrm>
          <a:prstGeom prst="rect">
            <a:avLst/>
          </a:prstGeom>
          <a:solidFill>
            <a:schemeClr val="accent5">
              <a:lumMod val="20000"/>
              <a:lumOff val="80000"/>
            </a:schemeClr>
          </a:solidFill>
          <a:ln w="9525">
            <a:noFill/>
          </a:ln>
        </p:spPr>
        <p:txBody>
          <a:bodyPr anchor="t">
            <a:spAutoFit/>
          </a:bodyPr>
          <a:p>
            <a:pPr lvl="0" algn="l">
              <a:spcBef>
                <a:spcPct val="50000"/>
              </a:spcBef>
            </a:pPr>
            <a:r>
              <a:rPr lang="zh-CN" altLang="en-US" sz="2400">
                <a:latin typeface="Times New Roman" panose="02020603050405020304" pitchFamily="18" charset="0"/>
                <a:ea typeface="宋体" panose="02010600030101010101" pitchFamily="2" charset="-122"/>
              </a:rPr>
              <a:t>资产阶级革命思想</a:t>
            </a:r>
            <a:r>
              <a:rPr lang="zh-CN" altLang="en-US" sz="2400">
                <a:latin typeface="Times New Roman" panose="02020603050405020304" pitchFamily="18" charset="0"/>
                <a:ea typeface="楷体_GB2312" pitchFamily="49" charset="-122"/>
              </a:rPr>
              <a:t>的传播，推进了</a:t>
            </a:r>
            <a:r>
              <a:rPr lang="zh-CN" altLang="en-US" sz="2400">
                <a:solidFill>
                  <a:srgbClr val="FF0000"/>
                </a:solidFill>
                <a:latin typeface="Times New Roman" panose="02020603050405020304" pitchFamily="18" charset="0"/>
                <a:ea typeface="宋体" panose="02010600030101010101" pitchFamily="2" charset="-122"/>
              </a:rPr>
              <a:t>辛亥革命</a:t>
            </a:r>
            <a:r>
              <a:rPr lang="zh-CN" altLang="en-US" sz="2400">
                <a:latin typeface="Times New Roman" panose="02020603050405020304" pitchFamily="18" charset="0"/>
                <a:ea typeface="楷体_GB2312" pitchFamily="49" charset="-122"/>
              </a:rPr>
              <a:t>的爆发；</a:t>
            </a:r>
            <a:endParaRPr lang="zh-CN" altLang="en-US" sz="2400">
              <a:latin typeface="Times New Roman" panose="02020603050405020304" pitchFamily="18" charset="0"/>
              <a:ea typeface="楷体_GB2312" pitchFamily="49" charset="-122"/>
            </a:endParaRPr>
          </a:p>
        </p:txBody>
      </p:sp>
      <p:sp>
        <p:nvSpPr>
          <p:cNvPr id="175112" name="文本框 175111"/>
          <p:cNvSpPr txBox="1"/>
          <p:nvPr/>
        </p:nvSpPr>
        <p:spPr>
          <a:xfrm>
            <a:off x="228600" y="5410200"/>
            <a:ext cx="9144000" cy="457200"/>
          </a:xfrm>
          <a:prstGeom prst="rect">
            <a:avLst/>
          </a:prstGeom>
          <a:noFill/>
          <a:ln w="9525">
            <a:noFill/>
          </a:ln>
        </p:spPr>
        <p:txBody>
          <a:bodyPr anchor="t">
            <a:spAutoFit/>
          </a:bodyPr>
          <a:p>
            <a:pPr lvl="0" algn="l">
              <a:spcBef>
                <a:spcPct val="50000"/>
              </a:spcBef>
            </a:pPr>
            <a:r>
              <a:rPr lang="zh-CN" altLang="en-US" sz="2400">
                <a:latin typeface="Times New Roman" panose="02020603050405020304" pitchFamily="18" charset="0"/>
                <a:ea typeface="宋体" panose="02010600030101010101" pitchFamily="2" charset="-122"/>
              </a:rPr>
              <a:t>民主和科学的提倡</a:t>
            </a:r>
            <a:r>
              <a:rPr lang="zh-CN" altLang="en-US" sz="2400">
                <a:latin typeface="Times New Roman" panose="02020603050405020304" pitchFamily="18" charset="0"/>
                <a:ea typeface="楷体_GB2312" pitchFamily="49" charset="-122"/>
              </a:rPr>
              <a:t>，动摇封建思想统治地位，呼唤</a:t>
            </a:r>
            <a:r>
              <a:rPr lang="zh-CN" altLang="en-US" sz="2400">
                <a:solidFill>
                  <a:srgbClr val="FF0000"/>
                </a:solidFill>
                <a:latin typeface="Times New Roman" panose="02020603050405020304" pitchFamily="18" charset="0"/>
                <a:ea typeface="宋体" panose="02010600030101010101" pitchFamily="2" charset="-122"/>
              </a:rPr>
              <a:t>五四运动</a:t>
            </a:r>
            <a:r>
              <a:rPr lang="zh-CN" altLang="en-US" sz="2400" dirty="0">
                <a:latin typeface="Times New Roman" panose="02020603050405020304" pitchFamily="18" charset="0"/>
                <a:ea typeface="楷体_GB2312" pitchFamily="49" charset="-122"/>
              </a:rPr>
              <a:t>到来；</a:t>
            </a:r>
            <a:endParaRPr lang="zh-CN" altLang="en-US" sz="2400">
              <a:latin typeface="Times New Roman" panose="02020603050405020304" pitchFamily="18" charset="0"/>
              <a:ea typeface="楷体_GB2312" pitchFamily="49" charset="-122"/>
            </a:endParaRPr>
          </a:p>
        </p:txBody>
      </p:sp>
      <p:sp>
        <p:nvSpPr>
          <p:cNvPr id="175113" name="文本框 175112"/>
          <p:cNvSpPr txBox="1"/>
          <p:nvPr/>
        </p:nvSpPr>
        <p:spPr>
          <a:xfrm>
            <a:off x="228600" y="5873750"/>
            <a:ext cx="8915400" cy="822325"/>
          </a:xfrm>
          <a:prstGeom prst="rect">
            <a:avLst/>
          </a:prstGeom>
          <a:noFill/>
          <a:ln w="9525">
            <a:noFill/>
          </a:ln>
        </p:spPr>
        <p:txBody>
          <a:bodyPr anchor="t">
            <a:spAutoFit/>
          </a:bodyPr>
          <a:p>
            <a:pPr lvl="0" algn="l">
              <a:spcBef>
                <a:spcPct val="50000"/>
              </a:spcBef>
            </a:pPr>
            <a:r>
              <a:rPr lang="zh-CN" altLang="en-US" sz="2400">
                <a:latin typeface="Times New Roman" panose="02020603050405020304" pitchFamily="18" charset="0"/>
                <a:ea typeface="宋体" panose="02010600030101010101" pitchFamily="2" charset="-122"/>
              </a:rPr>
              <a:t>马克思主义的传播</a:t>
            </a:r>
            <a:r>
              <a:rPr lang="zh-CN" altLang="en-US" sz="2400">
                <a:latin typeface="Times New Roman" panose="02020603050405020304" pitchFamily="18" charset="0"/>
                <a:ea typeface="楷体_GB2312" pitchFamily="49" charset="-122"/>
              </a:rPr>
              <a:t>，中国共产党领导</a:t>
            </a:r>
            <a:r>
              <a:rPr lang="zh-CN" altLang="en-US" sz="2400" dirty="0">
                <a:latin typeface="Times New Roman" panose="02020603050405020304" pitchFamily="18" charset="0"/>
                <a:ea typeface="宋体" panose="02010600030101010101" pitchFamily="2" charset="-122"/>
              </a:rPr>
              <a:t>中国进行</a:t>
            </a:r>
            <a:r>
              <a:rPr lang="zh-CN" altLang="en-US" sz="2400" dirty="0">
                <a:solidFill>
                  <a:srgbClr val="FF0000"/>
                </a:solidFill>
                <a:latin typeface="Times New Roman" panose="02020603050405020304" pitchFamily="18" charset="0"/>
                <a:ea typeface="宋体" panose="02010600030101010101" pitchFamily="2" charset="-122"/>
              </a:rPr>
              <a:t>新民主主义革命</a:t>
            </a:r>
            <a:r>
              <a:rPr lang="zh-CN" altLang="en-US" sz="2400" dirty="0">
                <a:latin typeface="Times New Roman" panose="02020603050405020304" pitchFamily="18" charset="0"/>
                <a:ea typeface="宋体" panose="02010600030101010101" pitchFamily="2" charset="-122"/>
              </a:rPr>
              <a:t>和</a:t>
            </a:r>
            <a:r>
              <a:rPr lang="zh-CN" altLang="en-US" sz="2400">
                <a:latin typeface="Times New Roman" panose="02020603050405020304" pitchFamily="18" charset="0"/>
                <a:ea typeface="宋体" panose="02010600030101010101" pitchFamily="2" charset="-122"/>
              </a:rPr>
              <a:t>建设</a:t>
            </a:r>
            <a:r>
              <a:rPr lang="zh-CN" altLang="en-US" sz="2400" b="0">
                <a:latin typeface="Times New Roman" panose="02020603050405020304" pitchFamily="18" charset="0"/>
                <a:ea typeface="宋体" panose="02010600030101010101" pitchFamily="2" charset="-122"/>
              </a:rPr>
              <a:t>。</a:t>
            </a:r>
            <a:endParaRPr lang="zh-CN" altLang="en-US" sz="2400" b="0">
              <a:latin typeface="Times New Roman" panose="02020603050405020304" pitchFamily="18" charset="0"/>
              <a:ea typeface="宋体" panose="02010600030101010101" pitchFamily="2" charset="-122"/>
            </a:endParaRPr>
          </a:p>
        </p:txBody>
      </p:sp>
      <p:sp>
        <p:nvSpPr>
          <p:cNvPr id="175114" name="矩形 175113"/>
          <p:cNvSpPr/>
          <p:nvPr/>
        </p:nvSpPr>
        <p:spPr>
          <a:xfrm>
            <a:off x="381000" y="2810510"/>
            <a:ext cx="8763000" cy="1066800"/>
          </a:xfrm>
          <a:prstGeom prst="rect">
            <a:avLst/>
          </a:prstGeom>
          <a:solidFill>
            <a:schemeClr val="tx2">
              <a:lumMod val="95000"/>
            </a:schemeClr>
          </a:solidFill>
          <a:ln w="9525">
            <a:noFill/>
          </a:ln>
        </p:spPr>
        <p:txBody>
          <a:bodyPr anchor="t">
            <a:spAutoFit/>
          </a:bodyPr>
          <a:p>
            <a:pPr lvl="0" algn="l"/>
            <a:r>
              <a:rPr lang="zh-CN" altLang="en-US" sz="3200" u="sng" dirty="0">
                <a:solidFill>
                  <a:schemeClr val="tx1"/>
                </a:solidFill>
                <a:latin typeface="黑体" panose="02010609060101010101" pitchFamily="2" charset="-122"/>
                <a:ea typeface="黑体" panose="02010609060101010101" pitchFamily="2" charset="-122"/>
              </a:rPr>
              <a:t>学法指导</a:t>
            </a:r>
            <a:r>
              <a:rPr lang="en-US" altLang="zh-CN" sz="3200" u="sng" dirty="0">
                <a:solidFill>
                  <a:schemeClr val="tx1"/>
                </a:solidFill>
                <a:latin typeface="黑体" panose="02010609060101010101" pitchFamily="2" charset="-122"/>
                <a:ea typeface="黑体" panose="02010609060101010101" pitchFamily="2" charset="-122"/>
              </a:rPr>
              <a:t>2</a:t>
            </a:r>
            <a:r>
              <a:rPr lang="zh-CN" altLang="en-US" sz="3200" u="sng" dirty="0">
                <a:solidFill>
                  <a:schemeClr val="tx1"/>
                </a:solidFill>
                <a:latin typeface="黑体" panose="02010609060101010101" pitchFamily="2" charset="-122"/>
                <a:ea typeface="黑体" panose="02010609060101010101" pitchFamily="2" charset="-122"/>
              </a:rPr>
              <a:t>：社会存在决定社会意识，</a:t>
            </a:r>
            <a:endParaRPr lang="zh-CN" altLang="en-US" sz="3200" u="sng" dirty="0">
              <a:solidFill>
                <a:schemeClr val="tx1"/>
              </a:solidFill>
              <a:latin typeface="黑体" panose="02010609060101010101" pitchFamily="2" charset="-122"/>
              <a:ea typeface="黑体" panose="02010609060101010101" pitchFamily="2" charset="-122"/>
            </a:endParaRPr>
          </a:p>
          <a:p>
            <a:pPr lvl="0" algn="l"/>
            <a:r>
              <a:rPr lang="zh-CN" altLang="en-US" sz="3200" u="sng" dirty="0">
                <a:solidFill>
                  <a:schemeClr val="tx1"/>
                </a:solidFill>
                <a:latin typeface="黑体" panose="02010609060101010101" pitchFamily="2" charset="-122"/>
                <a:ea typeface="黑体" panose="02010609060101010101" pitchFamily="2" charset="-122"/>
              </a:rPr>
              <a:t>社会意识对社会存在具有反作用。</a:t>
            </a:r>
            <a:endParaRPr lang="zh-CN" altLang="en-US" sz="3200" u="sng" dirty="0">
              <a:solidFill>
                <a:schemeClr val="tx1"/>
              </a:solidFill>
              <a:latin typeface="黑体" panose="02010609060101010101" pitchFamily="2" charset="-122"/>
              <a:ea typeface="黑体" panose="0201060906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5109"/>
                                        </p:tgtEl>
                                        <p:attrNameLst>
                                          <p:attrName>style.visibility</p:attrName>
                                        </p:attrNameLst>
                                      </p:cBhvr>
                                      <p:to>
                                        <p:strVal val="visible"/>
                                      </p:to>
                                    </p:set>
                                    <p:animEffect transition="in" filter="dissolve">
                                      <p:cBhvr>
                                        <p:cTn id="7" dur="500"/>
                                        <p:tgtEl>
                                          <p:spTgt spid="17510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5110"/>
                                        </p:tgtEl>
                                        <p:attrNameLst>
                                          <p:attrName>style.visibility</p:attrName>
                                        </p:attrNameLst>
                                      </p:cBhvr>
                                      <p:to>
                                        <p:strVal val="visible"/>
                                      </p:to>
                                    </p:set>
                                    <p:animEffect transition="in" filter="dissolve">
                                      <p:cBhvr>
                                        <p:cTn id="11" dur="500"/>
                                        <p:tgtEl>
                                          <p:spTgt spid="175110"/>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75111"/>
                                        </p:tgtEl>
                                        <p:attrNameLst>
                                          <p:attrName>style.visibility</p:attrName>
                                        </p:attrNameLst>
                                      </p:cBhvr>
                                      <p:to>
                                        <p:strVal val="visible"/>
                                      </p:to>
                                    </p:set>
                                    <p:animEffect transition="in" filter="dissolve">
                                      <p:cBhvr>
                                        <p:cTn id="15" dur="500"/>
                                        <p:tgtEl>
                                          <p:spTgt spid="175111"/>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75112"/>
                                        </p:tgtEl>
                                        <p:attrNameLst>
                                          <p:attrName>style.visibility</p:attrName>
                                        </p:attrNameLst>
                                      </p:cBhvr>
                                      <p:to>
                                        <p:strVal val="visible"/>
                                      </p:to>
                                    </p:set>
                                    <p:animEffect transition="in" filter="dissolve">
                                      <p:cBhvr>
                                        <p:cTn id="19" dur="500"/>
                                        <p:tgtEl>
                                          <p:spTgt spid="175112"/>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75113"/>
                                        </p:tgtEl>
                                        <p:attrNameLst>
                                          <p:attrName>style.visibility</p:attrName>
                                        </p:attrNameLst>
                                      </p:cBhvr>
                                      <p:to>
                                        <p:strVal val="visible"/>
                                      </p:to>
                                    </p:set>
                                    <p:animEffect transition="in" filter="dissolve">
                                      <p:cBhvr>
                                        <p:cTn id="23" dur="500"/>
                                        <p:tgtEl>
                                          <p:spTgt spid="175113"/>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175114"/>
                                        </p:tgtEl>
                                        <p:attrNameLst>
                                          <p:attrName>style.visibility</p:attrName>
                                        </p:attrNameLst>
                                      </p:cBhvr>
                                      <p:to>
                                        <p:strVal val="visible"/>
                                      </p:to>
                                    </p:set>
                                    <p:animEffect transition="in" filter="blinds(horizontal)">
                                      <p:cBhvr>
                                        <p:cTn id="27" dur="500"/>
                                        <p:tgtEl>
                                          <p:spTgt spid="175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9" grpId="0"/>
      <p:bldP spid="175110" grpId="0"/>
      <p:bldP spid="175111" grpId="0" bldLvl="0" animBg="1"/>
      <p:bldP spid="175112" grpId="0"/>
      <p:bldP spid="175113" grpId="0"/>
      <p:bldP spid="17511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62818" name="表格 162817"/>
          <p:cNvGraphicFramePr/>
          <p:nvPr/>
        </p:nvGraphicFramePr>
        <p:xfrm>
          <a:off x="228600" y="381000"/>
          <a:ext cx="6361430" cy="6371590"/>
        </p:xfrm>
        <a:graphic>
          <a:graphicData uri="http://schemas.openxmlformats.org/drawingml/2006/table">
            <a:tbl>
              <a:tblPr/>
              <a:tblGrid>
                <a:gridCol w="1809750"/>
                <a:gridCol w="2402840"/>
                <a:gridCol w="2148840"/>
              </a:tblGrid>
              <a:tr h="6096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Clr>
                          <a:schemeClr val="hlink"/>
                        </a:buClr>
                        <a:buSzPct val="75000"/>
                        <a:buFont typeface="Wingdings" panose="05000000000000000000" pitchFamily="2" charset="2"/>
                        <a:buNone/>
                      </a:pPr>
                      <a:r>
                        <a:rPr lang="zh-CN" altLang="en-US" b="1" dirty="0">
                          <a:solidFill>
                            <a:srgbClr val="FF0000"/>
                          </a:solidFill>
                          <a:latin typeface="微软雅黑" panose="020B0503020204020204" pitchFamily="34" charset="-122"/>
                          <a:ea typeface="微软雅黑" panose="020B0503020204020204" pitchFamily="34" charset="-122"/>
                        </a:rPr>
                        <a:t>阶级派别</a:t>
                      </a:r>
                      <a:endParaRPr lang="zh-CN" altLang="en-US" b="1" dirty="0">
                        <a:solidFill>
                          <a:srgbClr val="FF0000"/>
                        </a:solidFill>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Clr>
                          <a:schemeClr val="hlink"/>
                        </a:buClr>
                        <a:buSzPct val="75000"/>
                        <a:buFont typeface="Wingdings" panose="05000000000000000000" pitchFamily="2" charset="2"/>
                        <a:buNone/>
                      </a:pPr>
                      <a:r>
                        <a:rPr lang="zh-CN" altLang="en-US" sz="2600" b="1" dirty="0">
                          <a:solidFill>
                            <a:srgbClr val="FF0000"/>
                          </a:solidFill>
                          <a:latin typeface="微软雅黑" panose="020B0503020204020204" pitchFamily="34" charset="-122"/>
                          <a:ea typeface="微软雅黑" panose="020B0503020204020204" pitchFamily="34" charset="-122"/>
                        </a:rPr>
                        <a:t>代表人物</a:t>
                      </a:r>
                      <a:endParaRPr lang="zh-CN" altLang="en-US" sz="2600" b="1" dirty="0">
                        <a:solidFill>
                          <a:srgbClr val="FF0000"/>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Clr>
                          <a:schemeClr val="hlink"/>
                        </a:buClr>
                        <a:buSzPct val="75000"/>
                        <a:buFont typeface="Wingdings" panose="05000000000000000000" pitchFamily="2" charset="2"/>
                        <a:buNone/>
                      </a:pPr>
                      <a:r>
                        <a:rPr lang="zh-CN" altLang="en-US" sz="2600" b="1" dirty="0">
                          <a:solidFill>
                            <a:srgbClr val="FF0000"/>
                          </a:solidFill>
                          <a:latin typeface="微软雅黑" panose="020B0503020204020204" pitchFamily="34" charset="-122"/>
                          <a:ea typeface="微软雅黑" panose="020B0503020204020204" pitchFamily="34" charset="-122"/>
                        </a:rPr>
                        <a:t>核心思想</a:t>
                      </a:r>
                      <a:endParaRPr lang="zh-CN" altLang="en-US" sz="2600" b="1" dirty="0">
                        <a:solidFill>
                          <a:srgbClr val="FF0000"/>
                        </a:solidFill>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6361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Clr>
                          <a:schemeClr val="hlink"/>
                        </a:buClr>
                        <a:buSzPct val="75000"/>
                        <a:buFont typeface="Wingdings" panose="05000000000000000000" pitchFamily="2" charset="2"/>
                        <a:buNone/>
                      </a:pPr>
                      <a:endParaRPr lang="zh-CN" altLang="zh-CN" b="1" dirty="0">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Clr>
                          <a:schemeClr val="hlink"/>
                        </a:buClr>
                        <a:buSzPct val="75000"/>
                        <a:buFont typeface="Wingdings" panose="05000000000000000000" pitchFamily="2" charset="2"/>
                        <a:buNone/>
                      </a:pPr>
                      <a:r>
                        <a:rPr lang="zh-CN" altLang="en-US" sz="2600" b="1" dirty="0">
                          <a:latin typeface="微软雅黑" panose="020B0503020204020204" pitchFamily="34" charset="-122"/>
                          <a:ea typeface="微软雅黑" panose="020B0503020204020204" pitchFamily="34" charset="-122"/>
                        </a:rPr>
                        <a:t>林则徐</a:t>
                      </a:r>
                      <a:endParaRPr lang="zh-CN" altLang="en-US" sz="2600" b="1" dirty="0">
                        <a:latin typeface="微软雅黑" panose="020B0503020204020204" pitchFamily="34" charset="-122"/>
                        <a:ea typeface="微软雅黑" panose="020B0503020204020204" pitchFamily="34" charset="-122"/>
                      </a:endParaRPr>
                    </a:p>
                    <a:p>
                      <a:pPr marL="0" lvl="0" indent="0" algn="ctr">
                        <a:buClr>
                          <a:schemeClr val="hlink"/>
                        </a:buClr>
                        <a:buSzPct val="75000"/>
                        <a:buFont typeface="Wingdings" panose="05000000000000000000" pitchFamily="2" charset="2"/>
                        <a:buNone/>
                      </a:pPr>
                      <a:r>
                        <a:rPr lang="zh-CN" altLang="en-US" sz="2600" b="1" dirty="0">
                          <a:latin typeface="微软雅黑" panose="020B0503020204020204" pitchFamily="34" charset="-122"/>
                          <a:ea typeface="微软雅黑" panose="020B0503020204020204" pitchFamily="34" charset="-122"/>
                        </a:rPr>
                        <a:t>魏  源</a:t>
                      </a:r>
                      <a:endParaRPr lang="zh-CN" altLang="en-US" sz="2600" b="1" dirty="0">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Clr>
                          <a:schemeClr val="hlink"/>
                        </a:buClr>
                        <a:buSzPct val="75000"/>
                        <a:buFont typeface="Wingdings" panose="05000000000000000000" pitchFamily="2" charset="2"/>
                        <a:buNone/>
                      </a:pPr>
                      <a:endParaRPr lang="zh-CN" altLang="zh-CN" sz="2600" b="1" dirty="0">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6361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Clr>
                          <a:schemeClr val="hlink"/>
                        </a:buClr>
                        <a:buSzPct val="75000"/>
                        <a:buFont typeface="Wingdings" panose="05000000000000000000" pitchFamily="2" charset="2"/>
                        <a:buNone/>
                      </a:pPr>
                      <a:endParaRPr lang="zh-CN" altLang="zh-CN" b="1" dirty="0">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Clr>
                          <a:schemeClr val="hlink"/>
                        </a:buClr>
                        <a:buSzPct val="75000"/>
                        <a:buFont typeface="Wingdings" panose="05000000000000000000" pitchFamily="2" charset="2"/>
                        <a:buNone/>
                      </a:pPr>
                      <a:r>
                        <a:rPr lang="zh-CN" altLang="en-US" sz="2600" b="1" dirty="0">
                          <a:latin typeface="微软雅黑" panose="020B0503020204020204" pitchFamily="34" charset="-122"/>
                          <a:ea typeface="微软雅黑" panose="020B0503020204020204" pitchFamily="34" charset="-122"/>
                        </a:rPr>
                        <a:t>曾国藩</a:t>
                      </a:r>
                      <a:endParaRPr lang="zh-CN" altLang="en-US" sz="2600" b="1" dirty="0">
                        <a:latin typeface="微软雅黑" panose="020B0503020204020204" pitchFamily="34" charset="-122"/>
                        <a:ea typeface="微软雅黑" panose="020B0503020204020204" pitchFamily="34" charset="-122"/>
                      </a:endParaRPr>
                    </a:p>
                    <a:p>
                      <a:pPr marL="0" lvl="0" indent="0" algn="ctr">
                        <a:buClr>
                          <a:schemeClr val="hlink"/>
                        </a:buClr>
                        <a:buSzPct val="75000"/>
                        <a:buFont typeface="Wingdings" panose="05000000000000000000" pitchFamily="2" charset="2"/>
                        <a:buNone/>
                      </a:pPr>
                      <a:r>
                        <a:rPr lang="zh-CN" altLang="en-US" sz="2600" b="1" dirty="0">
                          <a:latin typeface="微软雅黑" panose="020B0503020204020204" pitchFamily="34" charset="-122"/>
                          <a:ea typeface="微软雅黑" panose="020B0503020204020204" pitchFamily="34" charset="-122"/>
                        </a:rPr>
                        <a:t>李鸿章</a:t>
                      </a:r>
                      <a:endParaRPr lang="zh-CN" altLang="en-US" sz="2600" b="1" dirty="0">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Clr>
                          <a:schemeClr val="hlink"/>
                        </a:buClr>
                        <a:buSzPct val="75000"/>
                        <a:buFont typeface="Wingdings" panose="05000000000000000000" pitchFamily="2" charset="2"/>
                        <a:buNone/>
                      </a:pPr>
                      <a:endParaRPr lang="zh-CN" altLang="zh-CN" sz="2600" b="1" dirty="0">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906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Clr>
                          <a:schemeClr val="hlink"/>
                        </a:buClr>
                        <a:buSzPct val="75000"/>
                        <a:buFont typeface="Wingdings" panose="05000000000000000000" pitchFamily="2" charset="2"/>
                        <a:buNone/>
                      </a:pPr>
                      <a:endParaRPr lang="zh-CN" altLang="zh-CN" b="1" dirty="0">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Clr>
                          <a:schemeClr val="hlink"/>
                        </a:buClr>
                        <a:buSzPct val="75000"/>
                        <a:buFont typeface="Wingdings" panose="05000000000000000000" pitchFamily="2" charset="2"/>
                        <a:buNone/>
                      </a:pPr>
                      <a:r>
                        <a:rPr lang="zh-CN" altLang="en-US" sz="2600" b="1" dirty="0">
                          <a:latin typeface="微软雅黑" panose="020B0503020204020204" pitchFamily="34" charset="-122"/>
                          <a:ea typeface="微软雅黑" panose="020B0503020204020204" pitchFamily="34" charset="-122"/>
                        </a:rPr>
                        <a:t>康有为</a:t>
                      </a:r>
                      <a:endParaRPr lang="zh-CN" altLang="en-US" sz="2600" b="1" dirty="0">
                        <a:latin typeface="微软雅黑" panose="020B0503020204020204" pitchFamily="34" charset="-122"/>
                        <a:ea typeface="微软雅黑" panose="020B0503020204020204" pitchFamily="34" charset="-122"/>
                      </a:endParaRPr>
                    </a:p>
                    <a:p>
                      <a:pPr marL="0" lvl="0" indent="0" algn="ctr">
                        <a:buClr>
                          <a:schemeClr val="hlink"/>
                        </a:buClr>
                        <a:buSzPct val="75000"/>
                        <a:buFont typeface="Wingdings" panose="05000000000000000000" pitchFamily="2" charset="2"/>
                        <a:buNone/>
                      </a:pPr>
                      <a:r>
                        <a:rPr lang="zh-CN" altLang="en-US" sz="2600" b="1" dirty="0">
                          <a:latin typeface="微软雅黑" panose="020B0503020204020204" pitchFamily="34" charset="-122"/>
                          <a:ea typeface="微软雅黑" panose="020B0503020204020204" pitchFamily="34" charset="-122"/>
                        </a:rPr>
                        <a:t>梁启超</a:t>
                      </a:r>
                      <a:endParaRPr lang="zh-CN" altLang="en-US" sz="2600" b="1" dirty="0">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Clr>
                          <a:schemeClr val="hlink"/>
                        </a:buClr>
                        <a:buSzPct val="75000"/>
                        <a:buFont typeface="Wingdings" panose="05000000000000000000" pitchFamily="2" charset="2"/>
                        <a:buNone/>
                      </a:pPr>
                      <a:endParaRPr lang="zh-CN" altLang="zh-CN" sz="2600" b="1" dirty="0">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8741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Clr>
                          <a:schemeClr val="hlink"/>
                        </a:buClr>
                        <a:buSzPct val="75000"/>
                        <a:buFont typeface="Wingdings" panose="05000000000000000000" pitchFamily="2" charset="2"/>
                        <a:buNone/>
                      </a:pPr>
                      <a:endParaRPr lang="zh-CN" altLang="zh-CN" b="1" dirty="0">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Clr>
                          <a:schemeClr val="hlink"/>
                        </a:buClr>
                        <a:buSzPct val="75000"/>
                        <a:buFont typeface="Wingdings" panose="05000000000000000000" pitchFamily="2" charset="2"/>
                        <a:buNone/>
                      </a:pPr>
                      <a:r>
                        <a:rPr lang="zh-CN" altLang="en-US" sz="2600" b="1" dirty="0">
                          <a:latin typeface="微软雅黑" panose="020B0503020204020204" pitchFamily="34" charset="-122"/>
                          <a:ea typeface="微软雅黑" panose="020B0503020204020204" pitchFamily="34" charset="-122"/>
                        </a:rPr>
                        <a:t>孙中山</a:t>
                      </a:r>
                      <a:endParaRPr lang="zh-CN" altLang="en-US" sz="2600" b="1" dirty="0">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Clr>
                          <a:schemeClr val="hlink"/>
                        </a:buClr>
                        <a:buSzPct val="75000"/>
                        <a:buFont typeface="Wingdings" panose="05000000000000000000" pitchFamily="2" charset="2"/>
                        <a:buNone/>
                      </a:pPr>
                      <a:endParaRPr lang="zh-CN" altLang="zh-CN" sz="2600" b="1" dirty="0">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6361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Clr>
                          <a:schemeClr val="hlink"/>
                        </a:buClr>
                        <a:buSzPct val="75000"/>
                        <a:buFont typeface="Wingdings" panose="05000000000000000000" pitchFamily="2" charset="2"/>
                        <a:buNone/>
                      </a:pPr>
                      <a:endParaRPr lang="zh-CN" altLang="zh-CN" b="1" dirty="0">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Clr>
                          <a:schemeClr val="hlink"/>
                        </a:buClr>
                        <a:buSzPct val="75000"/>
                        <a:buFont typeface="Wingdings" panose="05000000000000000000" pitchFamily="2" charset="2"/>
                        <a:buNone/>
                      </a:pPr>
                      <a:r>
                        <a:rPr lang="zh-CN" altLang="en-US" sz="2600" b="1" dirty="0">
                          <a:latin typeface="微软雅黑" panose="020B0503020204020204" pitchFamily="34" charset="-122"/>
                          <a:ea typeface="微软雅黑" panose="020B0503020204020204" pitchFamily="34" charset="-122"/>
                        </a:rPr>
                        <a:t>陈独秀、鲁  迅</a:t>
                      </a:r>
                      <a:endParaRPr lang="zh-CN" altLang="en-US" sz="2600" b="1" dirty="0">
                        <a:latin typeface="微软雅黑" panose="020B0503020204020204" pitchFamily="34" charset="-122"/>
                        <a:ea typeface="微软雅黑" panose="020B0503020204020204" pitchFamily="34" charset="-122"/>
                      </a:endParaRPr>
                    </a:p>
                    <a:p>
                      <a:pPr marL="0" lvl="0" indent="0" algn="ctr">
                        <a:buClr>
                          <a:schemeClr val="hlink"/>
                        </a:buClr>
                        <a:buSzPct val="75000"/>
                        <a:buFont typeface="Wingdings" panose="05000000000000000000" pitchFamily="2" charset="2"/>
                        <a:buNone/>
                      </a:pPr>
                      <a:r>
                        <a:rPr lang="zh-CN" altLang="en-US" sz="2600" b="1" dirty="0">
                          <a:latin typeface="微软雅黑" panose="020B0503020204020204" pitchFamily="34" charset="-122"/>
                          <a:ea typeface="微软雅黑" panose="020B0503020204020204" pitchFamily="34" charset="-122"/>
                        </a:rPr>
                        <a:t>李大钊、胡  适</a:t>
                      </a:r>
                      <a:endParaRPr lang="zh-CN" altLang="en-US" sz="2600" b="1" dirty="0">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Clr>
                          <a:schemeClr val="hlink"/>
                        </a:buClr>
                        <a:buSzPct val="75000"/>
                        <a:buFont typeface="Wingdings" panose="05000000000000000000" pitchFamily="2" charset="2"/>
                        <a:buNone/>
                      </a:pPr>
                      <a:endParaRPr lang="zh-CN" altLang="zh-CN" sz="2600" b="1" dirty="0">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7627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Clr>
                          <a:schemeClr val="hlink"/>
                        </a:buClr>
                        <a:buSzPct val="75000"/>
                        <a:buFont typeface="Wingdings" panose="05000000000000000000" pitchFamily="2" charset="2"/>
                        <a:buNone/>
                      </a:pPr>
                      <a:endParaRPr lang="zh-CN" altLang="zh-CN" b="1" dirty="0">
                        <a:latin typeface="微软雅黑" panose="020B0503020204020204" pitchFamily="34" charset="-122"/>
                        <a:ea typeface="微软雅黑" panose="020B0503020204020204" pitchFamily="34"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Clr>
                          <a:schemeClr val="hlink"/>
                        </a:buClr>
                        <a:buSzPct val="75000"/>
                        <a:buFont typeface="Wingdings" panose="05000000000000000000" pitchFamily="2" charset="2"/>
                        <a:buNone/>
                      </a:pPr>
                      <a:r>
                        <a:rPr lang="zh-CN" altLang="en-US" sz="2600" b="1" dirty="0">
                          <a:latin typeface="微软雅黑" panose="020B0503020204020204" pitchFamily="34" charset="-122"/>
                          <a:ea typeface="微软雅黑" panose="020B0503020204020204" pitchFamily="34" charset="-122"/>
                        </a:rPr>
                        <a:t>陈独秀、李大钊</a:t>
                      </a:r>
                      <a:endParaRPr lang="zh-CN" altLang="en-US" sz="2600" b="1" dirty="0">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Clr>
                          <a:schemeClr val="hlink"/>
                        </a:buClr>
                        <a:buSzPct val="75000"/>
                        <a:buFont typeface="Wingdings" panose="05000000000000000000" pitchFamily="2" charset="2"/>
                        <a:buNone/>
                      </a:pPr>
                      <a:endParaRPr lang="zh-CN" altLang="zh-CN" sz="3500" b="1" dirty="0">
                        <a:latin typeface="微软雅黑" panose="020B0503020204020204" pitchFamily="34" charset="-122"/>
                        <a:ea typeface="微软雅黑" panose="020B0503020204020204" pitchFamily="34"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77862" name="Text Box 38"/>
          <p:cNvSpPr txBox="1"/>
          <p:nvPr/>
        </p:nvSpPr>
        <p:spPr>
          <a:xfrm>
            <a:off x="4161155" y="990600"/>
            <a:ext cx="2736850" cy="1029970"/>
          </a:xfrm>
          <a:prstGeom prst="rect">
            <a:avLst/>
          </a:prstGeom>
          <a:noFill/>
          <a:ln w="9525">
            <a:noFill/>
          </a:ln>
        </p:spPr>
        <p:txBody>
          <a:bodyPr wrap="square" anchor="t">
            <a:spAutoFit/>
          </a:bodyPr>
          <a:p>
            <a:pPr lvl="0" algn="ctr">
              <a:spcBef>
                <a:spcPct val="20000"/>
              </a:spcBef>
            </a:pPr>
            <a:r>
              <a:rPr lang="zh-CN" altLang="en-US" sz="2800" dirty="0">
                <a:solidFill>
                  <a:srgbClr val="FF0000"/>
                </a:solidFill>
                <a:latin typeface="方正粗宋_GBK" charset="-122"/>
                <a:ea typeface="楷体_GB2312" pitchFamily="49" charset="-122"/>
              </a:rPr>
              <a:t>师夷长技以</a:t>
            </a:r>
            <a:endParaRPr lang="zh-CN" altLang="en-US" sz="2800" dirty="0">
              <a:solidFill>
                <a:srgbClr val="FF0000"/>
              </a:solidFill>
              <a:latin typeface="方正粗宋_GBK" charset="-122"/>
              <a:ea typeface="楷体_GB2312" pitchFamily="49" charset="-122"/>
            </a:endParaRPr>
          </a:p>
          <a:p>
            <a:pPr lvl="0" algn="ctr">
              <a:spcBef>
                <a:spcPct val="20000"/>
              </a:spcBef>
            </a:pPr>
            <a:r>
              <a:rPr lang="zh-CN" altLang="en-US" sz="2800" dirty="0">
                <a:solidFill>
                  <a:srgbClr val="FF0000"/>
                </a:solidFill>
                <a:latin typeface="方正粗宋_GBK" charset="-122"/>
                <a:ea typeface="楷体_GB2312" pitchFamily="49" charset="-122"/>
              </a:rPr>
              <a:t>制夷</a:t>
            </a:r>
            <a:endParaRPr lang="zh-CN" altLang="en-US" sz="2800" b="0" dirty="0">
              <a:solidFill>
                <a:srgbClr val="FF0000"/>
              </a:solidFill>
              <a:latin typeface="方正粗宋_GBK" charset="-122"/>
              <a:ea typeface="楷体_GB2312" pitchFamily="49" charset="-122"/>
            </a:endParaRPr>
          </a:p>
        </p:txBody>
      </p:sp>
      <p:sp>
        <p:nvSpPr>
          <p:cNvPr id="77863" name="Text Box 39"/>
          <p:cNvSpPr txBox="1"/>
          <p:nvPr/>
        </p:nvSpPr>
        <p:spPr>
          <a:xfrm>
            <a:off x="304800" y="2209800"/>
            <a:ext cx="1809750" cy="519113"/>
          </a:xfrm>
          <a:prstGeom prst="rect">
            <a:avLst/>
          </a:prstGeom>
          <a:noFill/>
          <a:ln w="9525">
            <a:noFill/>
          </a:ln>
        </p:spPr>
        <p:txBody>
          <a:bodyPr anchor="t">
            <a:spAutoFit/>
          </a:bodyPr>
          <a:p>
            <a:pPr lvl="0" algn="ctr">
              <a:spcBef>
                <a:spcPct val="20000"/>
              </a:spcBef>
            </a:pPr>
            <a:r>
              <a:rPr lang="zh-CN" altLang="en-US" sz="2800" dirty="0">
                <a:solidFill>
                  <a:srgbClr val="FF0000"/>
                </a:solidFill>
                <a:latin typeface="方正粗宋_GBK" charset="-122"/>
                <a:ea typeface="楷体_GB2312" pitchFamily="49" charset="-122"/>
              </a:rPr>
              <a:t>洋务派</a:t>
            </a:r>
            <a:endParaRPr lang="zh-CN" altLang="en-US" sz="2800" dirty="0">
              <a:solidFill>
                <a:srgbClr val="FF0000"/>
              </a:solidFill>
              <a:latin typeface="方正粗宋_GBK" charset="-122"/>
              <a:ea typeface="楷体_GB2312" pitchFamily="49" charset="-122"/>
            </a:endParaRPr>
          </a:p>
        </p:txBody>
      </p:sp>
      <p:sp>
        <p:nvSpPr>
          <p:cNvPr id="77864" name="Text Box 40"/>
          <p:cNvSpPr txBox="1"/>
          <p:nvPr/>
        </p:nvSpPr>
        <p:spPr>
          <a:xfrm>
            <a:off x="4726305" y="4191000"/>
            <a:ext cx="2087563" cy="519113"/>
          </a:xfrm>
          <a:prstGeom prst="rect">
            <a:avLst/>
          </a:prstGeom>
          <a:noFill/>
          <a:ln w="9525">
            <a:noFill/>
          </a:ln>
        </p:spPr>
        <p:txBody>
          <a:bodyPr anchor="t">
            <a:spAutoFit/>
          </a:bodyPr>
          <a:p>
            <a:pPr lvl="0" algn="ctr">
              <a:spcBef>
                <a:spcPct val="20000"/>
              </a:spcBef>
            </a:pPr>
            <a:r>
              <a:rPr lang="zh-CN" altLang="en-US" sz="2800" dirty="0">
                <a:solidFill>
                  <a:srgbClr val="FF0000"/>
                </a:solidFill>
                <a:latin typeface="方正粗宋_GBK" charset="-122"/>
                <a:ea typeface="楷体_GB2312" pitchFamily="49" charset="-122"/>
              </a:rPr>
              <a:t>民主共和</a:t>
            </a:r>
            <a:endParaRPr lang="zh-CN" altLang="en-US" sz="1800" b="0" dirty="0">
              <a:latin typeface="方正粗宋_GBK" charset="-122"/>
              <a:ea typeface="楷体_GB2312" pitchFamily="49" charset="-122"/>
            </a:endParaRPr>
          </a:p>
        </p:txBody>
      </p:sp>
      <p:sp>
        <p:nvSpPr>
          <p:cNvPr id="77866" name="Text Box 42"/>
          <p:cNvSpPr txBox="1"/>
          <p:nvPr/>
        </p:nvSpPr>
        <p:spPr>
          <a:xfrm>
            <a:off x="304800" y="2971800"/>
            <a:ext cx="1828800" cy="946150"/>
          </a:xfrm>
          <a:prstGeom prst="rect">
            <a:avLst/>
          </a:prstGeom>
          <a:noFill/>
          <a:ln w="9525">
            <a:noFill/>
          </a:ln>
        </p:spPr>
        <p:txBody>
          <a:bodyPr anchor="t">
            <a:spAutoFit/>
          </a:bodyPr>
          <a:p>
            <a:pPr lvl="0" algn="ctr">
              <a:spcBef>
                <a:spcPct val="20000"/>
              </a:spcBef>
            </a:pPr>
            <a:r>
              <a:rPr lang="zh-CN" altLang="en-US" sz="2800" dirty="0">
                <a:solidFill>
                  <a:srgbClr val="FF0000"/>
                </a:solidFill>
                <a:latin typeface="方正粗宋_GBK" charset="-122"/>
                <a:ea typeface="楷体_GB2312" pitchFamily="49" charset="-122"/>
              </a:rPr>
              <a:t>资产阶级维新派</a:t>
            </a:r>
            <a:endParaRPr lang="zh-CN" altLang="en-US" sz="1800" b="0" dirty="0">
              <a:solidFill>
                <a:srgbClr val="FF0000"/>
              </a:solidFill>
              <a:latin typeface="方正粗宋_GBK" charset="-122"/>
              <a:ea typeface="楷体_GB2312" pitchFamily="49" charset="-122"/>
            </a:endParaRPr>
          </a:p>
        </p:txBody>
      </p:sp>
      <p:sp>
        <p:nvSpPr>
          <p:cNvPr id="77868" name="Text Box 44"/>
          <p:cNvSpPr txBox="1"/>
          <p:nvPr/>
        </p:nvSpPr>
        <p:spPr>
          <a:xfrm>
            <a:off x="4366260" y="5970270"/>
            <a:ext cx="2447925" cy="519113"/>
          </a:xfrm>
          <a:prstGeom prst="rect">
            <a:avLst/>
          </a:prstGeom>
          <a:noFill/>
          <a:ln w="9525">
            <a:noFill/>
          </a:ln>
        </p:spPr>
        <p:txBody>
          <a:bodyPr anchor="t">
            <a:spAutoFit/>
          </a:bodyPr>
          <a:p>
            <a:pPr lvl="0" algn="ctr">
              <a:spcBef>
                <a:spcPct val="20000"/>
              </a:spcBef>
            </a:pPr>
            <a:r>
              <a:rPr lang="zh-CN" altLang="en-US" sz="2800" dirty="0">
                <a:solidFill>
                  <a:srgbClr val="FF0000"/>
                </a:solidFill>
                <a:latin typeface="方正粗宋_GBK" charset="-122"/>
                <a:ea typeface="楷体_GB2312" pitchFamily="49" charset="-122"/>
              </a:rPr>
              <a:t>马克思主义</a:t>
            </a:r>
            <a:endParaRPr lang="zh-CN" altLang="en-US" sz="2800" b="0" dirty="0">
              <a:solidFill>
                <a:srgbClr val="FF0000"/>
              </a:solidFill>
              <a:latin typeface="方正粗宋_GBK" charset="-122"/>
              <a:ea typeface="楷体_GB2312" pitchFamily="49" charset="-122"/>
            </a:endParaRPr>
          </a:p>
        </p:txBody>
      </p:sp>
      <p:sp>
        <p:nvSpPr>
          <p:cNvPr id="77870" name="Text Box 46"/>
          <p:cNvSpPr txBox="1"/>
          <p:nvPr/>
        </p:nvSpPr>
        <p:spPr>
          <a:xfrm>
            <a:off x="4413250" y="5105400"/>
            <a:ext cx="2232025" cy="519113"/>
          </a:xfrm>
          <a:prstGeom prst="rect">
            <a:avLst/>
          </a:prstGeom>
          <a:noFill/>
          <a:ln w="9525">
            <a:noFill/>
          </a:ln>
        </p:spPr>
        <p:txBody>
          <a:bodyPr anchor="t">
            <a:spAutoFit/>
          </a:bodyPr>
          <a:p>
            <a:pPr lvl="0" algn="l">
              <a:spcBef>
                <a:spcPct val="50000"/>
              </a:spcBef>
            </a:pPr>
            <a:r>
              <a:rPr lang="en-US" altLang="zh-CN" sz="2800" dirty="0">
                <a:solidFill>
                  <a:srgbClr val="FF0000"/>
                </a:solidFill>
                <a:latin typeface="方正粗宋_GBK" charset="-122"/>
                <a:ea typeface="楷体_GB2312" pitchFamily="49" charset="-122"/>
              </a:rPr>
              <a:t> </a:t>
            </a:r>
            <a:r>
              <a:rPr lang="zh-CN" altLang="en-US" sz="2800" dirty="0">
                <a:solidFill>
                  <a:srgbClr val="FF0000"/>
                </a:solidFill>
                <a:latin typeface="方正粗宋_GBK" charset="-122"/>
                <a:ea typeface="楷体_GB2312" pitchFamily="49" charset="-122"/>
              </a:rPr>
              <a:t>民主和科学</a:t>
            </a:r>
            <a:endParaRPr lang="zh-CN" altLang="en-US" sz="2800" dirty="0">
              <a:solidFill>
                <a:srgbClr val="FF0000"/>
              </a:solidFill>
              <a:latin typeface="方正粗宋_GBK" charset="-122"/>
              <a:ea typeface="楷体_GB2312" pitchFamily="49" charset="-122"/>
            </a:endParaRPr>
          </a:p>
        </p:txBody>
      </p:sp>
      <p:sp>
        <p:nvSpPr>
          <p:cNvPr id="77881" name="Rectangle 57"/>
          <p:cNvSpPr/>
          <p:nvPr/>
        </p:nvSpPr>
        <p:spPr>
          <a:xfrm>
            <a:off x="4801870" y="2209800"/>
            <a:ext cx="1627188" cy="519113"/>
          </a:xfrm>
          <a:prstGeom prst="rect">
            <a:avLst/>
          </a:prstGeom>
          <a:noFill/>
          <a:ln w="9525">
            <a:noFill/>
          </a:ln>
        </p:spPr>
        <p:txBody>
          <a:bodyPr anchor="t">
            <a:spAutoFit/>
          </a:bodyPr>
          <a:p>
            <a:pPr lvl="0" algn="l">
              <a:spcBef>
                <a:spcPct val="50000"/>
              </a:spcBef>
            </a:pPr>
            <a:r>
              <a:rPr lang="zh-CN" altLang="en-US" sz="2800" dirty="0">
                <a:solidFill>
                  <a:srgbClr val="FF0000"/>
                </a:solidFill>
                <a:latin typeface="方正粗宋_GBK" charset="-122"/>
                <a:ea typeface="楷体_GB2312" pitchFamily="49" charset="-122"/>
              </a:rPr>
              <a:t>中体西用</a:t>
            </a:r>
            <a:endParaRPr lang="zh-CN" altLang="en-US" sz="2800" dirty="0">
              <a:solidFill>
                <a:srgbClr val="FF0000"/>
              </a:solidFill>
              <a:latin typeface="方正粗宋_GBK" charset="-122"/>
              <a:ea typeface="楷体_GB2312" pitchFamily="49" charset="-122"/>
            </a:endParaRPr>
          </a:p>
        </p:txBody>
      </p:sp>
      <p:sp>
        <p:nvSpPr>
          <p:cNvPr id="77882" name="Rectangle 58"/>
          <p:cNvSpPr/>
          <p:nvPr/>
        </p:nvSpPr>
        <p:spPr>
          <a:xfrm>
            <a:off x="4726305" y="3169285"/>
            <a:ext cx="1606550" cy="519113"/>
          </a:xfrm>
          <a:prstGeom prst="rect">
            <a:avLst/>
          </a:prstGeom>
          <a:noFill/>
          <a:ln w="9525">
            <a:noFill/>
          </a:ln>
        </p:spPr>
        <p:txBody>
          <a:bodyPr wrap="none" anchor="t">
            <a:spAutoFit/>
          </a:bodyPr>
          <a:p>
            <a:pPr lvl="0" algn="l">
              <a:spcBef>
                <a:spcPct val="50000"/>
              </a:spcBef>
            </a:pPr>
            <a:r>
              <a:rPr lang="zh-CN" altLang="en-US" sz="2800" dirty="0">
                <a:solidFill>
                  <a:srgbClr val="FF0000"/>
                </a:solidFill>
                <a:latin typeface="方正粗宋_GBK" charset="-122"/>
                <a:ea typeface="楷体_GB2312" pitchFamily="49" charset="-122"/>
              </a:rPr>
              <a:t>君主立宪</a:t>
            </a:r>
            <a:endParaRPr lang="zh-CN" altLang="en-US" sz="2800" dirty="0">
              <a:solidFill>
                <a:srgbClr val="FF0000"/>
              </a:solidFill>
              <a:latin typeface="方正粗宋_GBK" charset="-122"/>
              <a:ea typeface="楷体_GB2312" pitchFamily="49" charset="-122"/>
            </a:endParaRPr>
          </a:p>
        </p:txBody>
      </p:sp>
      <p:sp>
        <p:nvSpPr>
          <p:cNvPr id="77888" name="Rectangle 64"/>
          <p:cNvSpPr/>
          <p:nvPr/>
        </p:nvSpPr>
        <p:spPr>
          <a:xfrm>
            <a:off x="457200" y="990600"/>
            <a:ext cx="1676400" cy="946150"/>
          </a:xfrm>
          <a:prstGeom prst="rect">
            <a:avLst/>
          </a:prstGeom>
          <a:noFill/>
          <a:ln w="9525">
            <a:noFill/>
          </a:ln>
        </p:spPr>
        <p:txBody>
          <a:bodyPr anchor="t">
            <a:spAutoFit/>
          </a:bodyPr>
          <a:p>
            <a:pPr lvl="0" algn="l">
              <a:spcBef>
                <a:spcPct val="20000"/>
              </a:spcBef>
            </a:pPr>
            <a:r>
              <a:rPr lang="zh-CN" altLang="en-US" sz="2800" dirty="0">
                <a:solidFill>
                  <a:srgbClr val="FF0000"/>
                </a:solidFill>
                <a:latin typeface="方正粗宋_GBK" charset="-122"/>
                <a:ea typeface="楷体_GB2312" pitchFamily="49" charset="-122"/>
              </a:rPr>
              <a:t>地主阶级抵抗派</a:t>
            </a:r>
            <a:endParaRPr lang="zh-CN" altLang="en-US" sz="2800" dirty="0">
              <a:solidFill>
                <a:srgbClr val="FF0000"/>
              </a:solidFill>
              <a:latin typeface="方正粗宋_GBK" charset="-122"/>
              <a:ea typeface="楷体_GB2312" pitchFamily="49" charset="-122"/>
            </a:endParaRPr>
          </a:p>
        </p:txBody>
      </p:sp>
      <p:sp>
        <p:nvSpPr>
          <p:cNvPr id="77891" name="Rectangle 67"/>
          <p:cNvSpPr/>
          <p:nvPr/>
        </p:nvSpPr>
        <p:spPr>
          <a:xfrm>
            <a:off x="457200" y="4191000"/>
            <a:ext cx="1752600" cy="519113"/>
          </a:xfrm>
          <a:prstGeom prst="rect">
            <a:avLst/>
          </a:prstGeom>
          <a:noFill/>
          <a:ln w="9525">
            <a:noFill/>
          </a:ln>
        </p:spPr>
        <p:txBody>
          <a:bodyPr anchor="t">
            <a:spAutoFit/>
          </a:bodyPr>
          <a:p>
            <a:pPr lvl="0" algn="l">
              <a:spcBef>
                <a:spcPct val="50000"/>
              </a:spcBef>
            </a:pPr>
            <a:r>
              <a:rPr lang="zh-CN" altLang="en-US" sz="2800" dirty="0">
                <a:solidFill>
                  <a:srgbClr val="FF0000"/>
                </a:solidFill>
                <a:latin typeface="方正粗宋_GBK" charset="-122"/>
                <a:ea typeface="楷体_GB2312" pitchFamily="49" charset="-122"/>
              </a:rPr>
              <a:t>革命派</a:t>
            </a:r>
            <a:endParaRPr lang="zh-CN" altLang="en-US" sz="2800" dirty="0">
              <a:solidFill>
                <a:srgbClr val="FF0000"/>
              </a:solidFill>
              <a:latin typeface="方正粗宋_GBK" charset="-122"/>
              <a:ea typeface="楷体_GB2312" pitchFamily="49" charset="-122"/>
            </a:endParaRPr>
          </a:p>
        </p:txBody>
      </p:sp>
      <p:sp>
        <p:nvSpPr>
          <p:cNvPr id="77893" name="Rectangle 69"/>
          <p:cNvSpPr/>
          <p:nvPr/>
        </p:nvSpPr>
        <p:spPr>
          <a:xfrm>
            <a:off x="381000" y="5105400"/>
            <a:ext cx="1447800" cy="519113"/>
          </a:xfrm>
          <a:prstGeom prst="rect">
            <a:avLst/>
          </a:prstGeom>
          <a:noFill/>
          <a:ln w="9525">
            <a:noFill/>
          </a:ln>
        </p:spPr>
        <p:txBody>
          <a:bodyPr anchor="t">
            <a:spAutoFit/>
          </a:bodyPr>
          <a:p>
            <a:pPr lvl="0" algn="l">
              <a:spcBef>
                <a:spcPct val="50000"/>
              </a:spcBef>
            </a:pPr>
            <a:r>
              <a:rPr lang="zh-CN" altLang="en-US" sz="2800" dirty="0">
                <a:solidFill>
                  <a:srgbClr val="FF0000"/>
                </a:solidFill>
                <a:latin typeface="方正粗宋_GBK" charset="-122"/>
                <a:ea typeface="楷体_GB2312" pitchFamily="49" charset="-122"/>
              </a:rPr>
              <a:t>激进派</a:t>
            </a:r>
            <a:endParaRPr lang="zh-CN" altLang="en-US" sz="2800" dirty="0">
              <a:solidFill>
                <a:srgbClr val="FF0000"/>
              </a:solidFill>
              <a:latin typeface="方正粗宋_GBK" charset="-122"/>
              <a:ea typeface="楷体_GB2312" pitchFamily="49" charset="-122"/>
            </a:endParaRPr>
          </a:p>
        </p:txBody>
      </p:sp>
      <p:sp>
        <p:nvSpPr>
          <p:cNvPr id="77894" name="Rectangle 70"/>
          <p:cNvSpPr/>
          <p:nvPr/>
        </p:nvSpPr>
        <p:spPr>
          <a:xfrm>
            <a:off x="381000" y="5891213"/>
            <a:ext cx="1612900" cy="519112"/>
          </a:xfrm>
          <a:prstGeom prst="rect">
            <a:avLst/>
          </a:prstGeom>
          <a:noFill/>
          <a:ln w="9525">
            <a:noFill/>
          </a:ln>
        </p:spPr>
        <p:txBody>
          <a:bodyPr wrap="none" anchor="t">
            <a:spAutoFit/>
          </a:bodyPr>
          <a:p>
            <a:pPr lvl="0" algn="l">
              <a:spcBef>
                <a:spcPct val="20000"/>
              </a:spcBef>
            </a:pPr>
            <a:r>
              <a:rPr lang="zh-CN" altLang="en-US" sz="2800" dirty="0">
                <a:solidFill>
                  <a:srgbClr val="FF0000"/>
                </a:solidFill>
                <a:latin typeface="方正粗宋_GBK" charset="-122"/>
                <a:ea typeface="楷体_GB2312" pitchFamily="49" charset="-122"/>
              </a:rPr>
              <a:t>无产阶级</a:t>
            </a:r>
            <a:endParaRPr lang="zh-CN" altLang="en-US" sz="2800" dirty="0">
              <a:solidFill>
                <a:srgbClr val="FF0000"/>
              </a:solidFill>
              <a:latin typeface="方正粗宋_GBK" charset="-122"/>
              <a:ea typeface="楷体_GB2312" pitchFamily="49" charset="-122"/>
            </a:endParaRPr>
          </a:p>
        </p:txBody>
      </p:sp>
      <p:graphicFrame>
        <p:nvGraphicFramePr>
          <p:cNvPr id="3" name="表格 2"/>
          <p:cNvGraphicFramePr/>
          <p:nvPr/>
        </p:nvGraphicFramePr>
        <p:xfrm>
          <a:off x="6590030" y="381000"/>
          <a:ext cx="2472055" cy="6404610"/>
        </p:xfrm>
        <a:graphic>
          <a:graphicData uri="http://schemas.openxmlformats.org/drawingml/2006/table">
            <a:tbl>
              <a:tblPr firstRow="1" bandRow="1">
                <a:tableStyleId>{5C22544A-7EE6-4342-B048-85BDC9FD1C3A}</a:tableStyleId>
              </a:tblPr>
              <a:tblGrid>
                <a:gridCol w="1031875"/>
                <a:gridCol w="1440180"/>
              </a:tblGrid>
              <a:tr h="612140">
                <a:tc>
                  <a:txBody>
                    <a:bodyPr/>
                    <a:p>
                      <a:pPr>
                        <a:buNone/>
                      </a:pPr>
                      <a:r>
                        <a:rPr lang="zh-CN" altLang="en-US" sz="2800" b="1">
                          <a:solidFill>
                            <a:srgbClr val="FF0000"/>
                          </a:solidFill>
                        </a:rPr>
                        <a:t>时间</a:t>
                      </a:r>
                      <a:endParaRPr lang="zh-CN" altLang="en-US" sz="2800" b="1">
                        <a:solidFill>
                          <a:srgbClr val="FF0000"/>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buNone/>
                      </a:pPr>
                      <a:r>
                        <a:rPr lang="zh-CN" altLang="en-US" sz="2800" b="1">
                          <a:solidFill>
                            <a:srgbClr val="FF0000"/>
                          </a:solidFill>
                        </a:rPr>
                        <a:t>实践</a:t>
                      </a:r>
                      <a:endParaRPr lang="zh-CN" altLang="en-US" sz="2800" b="1">
                        <a:solidFill>
                          <a:srgbClr val="FF0000"/>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991870">
                <a:tc>
                  <a:txBody>
                    <a:bodyPr/>
                    <a:p>
                      <a:pPr>
                        <a:buNone/>
                      </a:pPr>
                      <a:endParaRPr lang="zh-CN" altLang="en-US" sz="20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buNone/>
                      </a:pPr>
                      <a:endParaRPr lang="zh-CN" altLang="en-US" sz="20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951230">
                <a:tc>
                  <a:txBody>
                    <a:bodyPr/>
                    <a:p>
                      <a:pPr>
                        <a:buNone/>
                      </a:pPr>
                      <a:endParaRPr lang="zh-CN" altLang="en-US" sz="20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buNone/>
                      </a:pPr>
                      <a:endParaRPr lang="zh-CN" altLang="en-US" sz="20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1000760">
                <a:tc>
                  <a:txBody>
                    <a:bodyPr/>
                    <a:p>
                      <a:pPr>
                        <a:buNone/>
                      </a:pPr>
                      <a:endParaRPr lang="zh-CN" altLang="en-US" sz="20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buNone/>
                      </a:pPr>
                      <a:endParaRPr lang="zh-CN" altLang="en-US" sz="20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873760">
                <a:tc>
                  <a:txBody>
                    <a:bodyPr/>
                    <a:p>
                      <a:pPr>
                        <a:buNone/>
                      </a:pPr>
                      <a:endParaRPr lang="zh-CN" altLang="en-US" sz="20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buNone/>
                      </a:pPr>
                      <a:endParaRPr lang="zh-CN" altLang="en-US" sz="20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974090">
                <a:tc>
                  <a:txBody>
                    <a:bodyPr/>
                    <a:p>
                      <a:pPr>
                        <a:buNone/>
                      </a:pPr>
                      <a:endParaRPr lang="zh-CN" altLang="en-US" sz="20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buNone/>
                      </a:pPr>
                      <a:endParaRPr lang="zh-CN" altLang="en-US" sz="20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r h="946150">
                <a:tc>
                  <a:txBody>
                    <a:bodyPr/>
                    <a:p>
                      <a:pPr>
                        <a:buNone/>
                      </a:pPr>
                      <a:endParaRPr lang="zh-CN" altLang="en-US" sz="20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c>
                  <a:txBody>
                    <a:bodyPr/>
                    <a:p>
                      <a:pPr>
                        <a:buNone/>
                      </a:pPr>
                      <a:endParaRPr lang="zh-CN" altLang="en-US" sz="2000"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noFill/>
                  </a:tcPr>
                </a:tc>
              </a:tr>
            </a:tbl>
          </a:graphicData>
        </a:graphic>
      </p:graphicFrame>
      <p:sp>
        <p:nvSpPr>
          <p:cNvPr id="4" name="文本框 3"/>
          <p:cNvSpPr txBox="1"/>
          <p:nvPr/>
        </p:nvSpPr>
        <p:spPr>
          <a:xfrm>
            <a:off x="6670040" y="1085215"/>
            <a:ext cx="954405" cy="701040"/>
          </a:xfrm>
          <a:prstGeom prst="rect">
            <a:avLst/>
          </a:prstGeom>
          <a:noFill/>
        </p:spPr>
        <p:txBody>
          <a:bodyPr wrap="square" rtlCol="0">
            <a:spAutoFit/>
          </a:bodyPr>
          <a:p>
            <a:pPr>
              <a:buNone/>
            </a:pPr>
            <a:r>
              <a:rPr lang="zh-CN" altLang="en-US" sz="2000">
                <a:sym typeface="+mn-ea"/>
              </a:rPr>
              <a:t>鸦片战争前后</a:t>
            </a:r>
            <a:endParaRPr lang="zh-CN" altLang="en-US" sz="2000">
              <a:sym typeface="+mn-ea"/>
            </a:endParaRPr>
          </a:p>
        </p:txBody>
      </p:sp>
      <p:sp>
        <p:nvSpPr>
          <p:cNvPr id="5" name="文本框 4"/>
          <p:cNvSpPr txBox="1"/>
          <p:nvPr/>
        </p:nvSpPr>
        <p:spPr>
          <a:xfrm>
            <a:off x="7747000" y="1184910"/>
            <a:ext cx="1168400" cy="457200"/>
          </a:xfrm>
          <a:prstGeom prst="rect">
            <a:avLst/>
          </a:prstGeom>
          <a:noFill/>
        </p:spPr>
        <p:txBody>
          <a:bodyPr wrap="square" rtlCol="0">
            <a:spAutoFit/>
          </a:bodyPr>
          <a:p>
            <a:pPr>
              <a:buNone/>
            </a:pPr>
            <a:r>
              <a:rPr lang="zh-CN" altLang="en-US" sz="2400">
                <a:sym typeface="+mn-ea"/>
              </a:rPr>
              <a:t>无实践</a:t>
            </a:r>
            <a:endParaRPr lang="zh-CN" altLang="en-US" sz="2400">
              <a:sym typeface="+mn-ea"/>
            </a:endParaRPr>
          </a:p>
        </p:txBody>
      </p:sp>
      <p:sp>
        <p:nvSpPr>
          <p:cNvPr id="6" name="文本框 5"/>
          <p:cNvSpPr txBox="1"/>
          <p:nvPr/>
        </p:nvSpPr>
        <p:spPr>
          <a:xfrm>
            <a:off x="6590030" y="2020570"/>
            <a:ext cx="1170940" cy="1005840"/>
          </a:xfrm>
          <a:prstGeom prst="rect">
            <a:avLst/>
          </a:prstGeom>
          <a:noFill/>
        </p:spPr>
        <p:txBody>
          <a:bodyPr wrap="square" rtlCol="0">
            <a:spAutoFit/>
          </a:bodyPr>
          <a:p>
            <a:pPr>
              <a:buNone/>
            </a:pPr>
            <a:r>
              <a:rPr lang="en-US" altLang="zh-CN" sz="2000">
                <a:sym typeface="+mn-ea"/>
              </a:rPr>
              <a:t>19</a:t>
            </a:r>
            <a:r>
              <a:rPr lang="zh-CN" altLang="en-US" sz="2000">
                <a:sym typeface="+mn-ea"/>
              </a:rPr>
              <a:t>世纪</a:t>
            </a:r>
            <a:r>
              <a:rPr lang="en-US" altLang="zh-CN" sz="2000">
                <a:sym typeface="+mn-ea"/>
              </a:rPr>
              <a:t>60-90</a:t>
            </a:r>
            <a:r>
              <a:rPr lang="zh-CN" altLang="en-US" sz="2000">
                <a:sym typeface="+mn-ea"/>
              </a:rPr>
              <a:t>年代</a:t>
            </a:r>
            <a:endParaRPr lang="zh-CN" altLang="en-US" sz="2000">
              <a:sym typeface="+mn-ea"/>
            </a:endParaRPr>
          </a:p>
        </p:txBody>
      </p:sp>
      <p:sp>
        <p:nvSpPr>
          <p:cNvPr id="7" name="文本框 6"/>
          <p:cNvSpPr txBox="1"/>
          <p:nvPr/>
        </p:nvSpPr>
        <p:spPr>
          <a:xfrm>
            <a:off x="7755890" y="2098675"/>
            <a:ext cx="1235710" cy="822960"/>
          </a:xfrm>
          <a:prstGeom prst="rect">
            <a:avLst/>
          </a:prstGeom>
          <a:noFill/>
        </p:spPr>
        <p:txBody>
          <a:bodyPr wrap="square" rtlCol="0">
            <a:spAutoFit/>
          </a:bodyPr>
          <a:p>
            <a:pPr>
              <a:buNone/>
            </a:pPr>
            <a:r>
              <a:rPr lang="zh-CN" altLang="en-US" sz="2400">
                <a:sym typeface="+mn-ea"/>
              </a:rPr>
              <a:t>洋务运动</a:t>
            </a:r>
            <a:endParaRPr lang="zh-CN" altLang="en-US" sz="2400">
              <a:sym typeface="+mn-ea"/>
            </a:endParaRPr>
          </a:p>
        </p:txBody>
      </p:sp>
      <p:sp>
        <p:nvSpPr>
          <p:cNvPr id="8" name="文本框 7"/>
          <p:cNvSpPr txBox="1"/>
          <p:nvPr/>
        </p:nvSpPr>
        <p:spPr>
          <a:xfrm>
            <a:off x="6638925" y="3078480"/>
            <a:ext cx="1073150" cy="701040"/>
          </a:xfrm>
          <a:prstGeom prst="rect">
            <a:avLst/>
          </a:prstGeom>
          <a:noFill/>
        </p:spPr>
        <p:txBody>
          <a:bodyPr wrap="square" rtlCol="0">
            <a:spAutoFit/>
          </a:bodyPr>
          <a:p>
            <a:pPr>
              <a:buNone/>
            </a:pPr>
            <a:r>
              <a:rPr lang="en-US" altLang="zh-CN" sz="2000">
                <a:sym typeface="+mn-ea"/>
              </a:rPr>
              <a:t>19</a:t>
            </a:r>
            <a:r>
              <a:rPr lang="zh-CN" altLang="en-US" sz="2000">
                <a:sym typeface="+mn-ea"/>
              </a:rPr>
              <a:t>世纪</a:t>
            </a:r>
            <a:r>
              <a:rPr lang="en-US" altLang="zh-CN" sz="2000">
                <a:sym typeface="+mn-ea"/>
              </a:rPr>
              <a:t>90</a:t>
            </a:r>
            <a:r>
              <a:rPr lang="zh-CN" altLang="en-US" sz="2000">
                <a:sym typeface="+mn-ea"/>
              </a:rPr>
              <a:t>年代</a:t>
            </a:r>
            <a:endParaRPr lang="zh-CN" altLang="en-US" sz="2000">
              <a:sym typeface="+mn-ea"/>
            </a:endParaRPr>
          </a:p>
        </p:txBody>
      </p:sp>
      <p:sp>
        <p:nvSpPr>
          <p:cNvPr id="9" name="文本框 8"/>
          <p:cNvSpPr txBox="1"/>
          <p:nvPr/>
        </p:nvSpPr>
        <p:spPr>
          <a:xfrm>
            <a:off x="7740015" y="3026410"/>
            <a:ext cx="1181735" cy="822960"/>
          </a:xfrm>
          <a:prstGeom prst="rect">
            <a:avLst/>
          </a:prstGeom>
          <a:noFill/>
        </p:spPr>
        <p:txBody>
          <a:bodyPr wrap="square" rtlCol="0">
            <a:spAutoFit/>
          </a:bodyPr>
          <a:p>
            <a:pPr>
              <a:buNone/>
            </a:pPr>
            <a:r>
              <a:rPr lang="zh-CN" altLang="en-US" sz="2400">
                <a:sym typeface="+mn-ea"/>
              </a:rPr>
              <a:t>维新变法运动</a:t>
            </a:r>
            <a:endParaRPr lang="zh-CN" altLang="en-US" sz="2400">
              <a:sym typeface="+mn-ea"/>
            </a:endParaRPr>
          </a:p>
        </p:txBody>
      </p:sp>
      <p:sp>
        <p:nvSpPr>
          <p:cNvPr id="10" name="文本框 9"/>
          <p:cNvSpPr txBox="1"/>
          <p:nvPr/>
        </p:nvSpPr>
        <p:spPr>
          <a:xfrm>
            <a:off x="6740525" y="4009390"/>
            <a:ext cx="814070" cy="701040"/>
          </a:xfrm>
          <a:prstGeom prst="rect">
            <a:avLst/>
          </a:prstGeom>
          <a:noFill/>
        </p:spPr>
        <p:txBody>
          <a:bodyPr wrap="square" rtlCol="0">
            <a:spAutoFit/>
          </a:bodyPr>
          <a:p>
            <a:pPr>
              <a:buNone/>
            </a:pPr>
            <a:r>
              <a:rPr lang="en-US" altLang="zh-CN" sz="2000">
                <a:sym typeface="+mn-ea"/>
              </a:rPr>
              <a:t>20</a:t>
            </a:r>
            <a:r>
              <a:rPr lang="zh-CN" altLang="en-US" sz="2000">
                <a:sym typeface="+mn-ea"/>
              </a:rPr>
              <a:t>世纪初</a:t>
            </a:r>
            <a:endParaRPr lang="zh-CN" altLang="en-US" sz="2000">
              <a:sym typeface="+mn-ea"/>
            </a:endParaRPr>
          </a:p>
        </p:txBody>
      </p:sp>
      <p:sp>
        <p:nvSpPr>
          <p:cNvPr id="11" name="文本框 10"/>
          <p:cNvSpPr txBox="1"/>
          <p:nvPr/>
        </p:nvSpPr>
        <p:spPr>
          <a:xfrm>
            <a:off x="7783195" y="4043680"/>
            <a:ext cx="1132205" cy="822960"/>
          </a:xfrm>
          <a:prstGeom prst="rect">
            <a:avLst/>
          </a:prstGeom>
          <a:noFill/>
        </p:spPr>
        <p:txBody>
          <a:bodyPr wrap="square" rtlCol="0">
            <a:spAutoFit/>
          </a:bodyPr>
          <a:p>
            <a:pPr>
              <a:buNone/>
            </a:pPr>
            <a:r>
              <a:rPr lang="zh-CN" altLang="en-US" sz="2400">
                <a:sym typeface="+mn-ea"/>
              </a:rPr>
              <a:t>辛亥革命</a:t>
            </a:r>
            <a:endParaRPr lang="zh-CN" altLang="en-US" sz="2400">
              <a:sym typeface="+mn-ea"/>
            </a:endParaRPr>
          </a:p>
        </p:txBody>
      </p:sp>
      <p:sp>
        <p:nvSpPr>
          <p:cNvPr id="12" name="文本框 11"/>
          <p:cNvSpPr txBox="1"/>
          <p:nvPr/>
        </p:nvSpPr>
        <p:spPr>
          <a:xfrm>
            <a:off x="6592570" y="4953635"/>
            <a:ext cx="962025" cy="822960"/>
          </a:xfrm>
          <a:prstGeom prst="rect">
            <a:avLst/>
          </a:prstGeom>
          <a:noFill/>
        </p:spPr>
        <p:txBody>
          <a:bodyPr wrap="square" rtlCol="0">
            <a:spAutoFit/>
          </a:bodyPr>
          <a:p>
            <a:pPr>
              <a:buNone/>
            </a:pPr>
            <a:r>
              <a:rPr lang="en-US" altLang="zh-CN" sz="2400">
                <a:sym typeface="+mn-ea"/>
              </a:rPr>
              <a:t>1915</a:t>
            </a:r>
            <a:r>
              <a:rPr lang="zh-CN" altLang="en-US" sz="2400">
                <a:sym typeface="+mn-ea"/>
              </a:rPr>
              <a:t>年</a:t>
            </a:r>
            <a:endParaRPr lang="zh-CN" altLang="en-US" sz="2400">
              <a:sym typeface="+mn-ea"/>
            </a:endParaRPr>
          </a:p>
        </p:txBody>
      </p:sp>
      <p:sp>
        <p:nvSpPr>
          <p:cNvPr id="13" name="文本框 12"/>
          <p:cNvSpPr txBox="1"/>
          <p:nvPr/>
        </p:nvSpPr>
        <p:spPr>
          <a:xfrm>
            <a:off x="7691755" y="4866640"/>
            <a:ext cx="1364615" cy="822960"/>
          </a:xfrm>
          <a:prstGeom prst="rect">
            <a:avLst/>
          </a:prstGeom>
          <a:noFill/>
        </p:spPr>
        <p:txBody>
          <a:bodyPr wrap="square" rtlCol="0">
            <a:spAutoFit/>
          </a:bodyPr>
          <a:p>
            <a:pPr>
              <a:buNone/>
            </a:pPr>
            <a:r>
              <a:rPr lang="zh-CN" altLang="en-US" sz="2400">
                <a:sym typeface="+mn-ea"/>
              </a:rPr>
              <a:t>新文化运动</a:t>
            </a:r>
            <a:endParaRPr lang="zh-CN" altLang="en-US" sz="2400">
              <a:sym typeface="+mn-ea"/>
            </a:endParaRPr>
          </a:p>
        </p:txBody>
      </p:sp>
      <p:sp>
        <p:nvSpPr>
          <p:cNvPr id="14" name="文本框 13"/>
          <p:cNvSpPr txBox="1"/>
          <p:nvPr/>
        </p:nvSpPr>
        <p:spPr>
          <a:xfrm>
            <a:off x="6678930" y="5916930"/>
            <a:ext cx="946150" cy="822960"/>
          </a:xfrm>
          <a:prstGeom prst="rect">
            <a:avLst/>
          </a:prstGeom>
          <a:noFill/>
        </p:spPr>
        <p:txBody>
          <a:bodyPr wrap="square" rtlCol="0">
            <a:spAutoFit/>
          </a:bodyPr>
          <a:p>
            <a:pPr>
              <a:buNone/>
            </a:pPr>
            <a:r>
              <a:rPr lang="en-US" altLang="zh-CN" sz="2400">
                <a:sym typeface="+mn-ea"/>
              </a:rPr>
              <a:t>1919</a:t>
            </a:r>
            <a:r>
              <a:rPr lang="zh-CN" altLang="en-US" sz="2400">
                <a:sym typeface="+mn-ea"/>
              </a:rPr>
              <a:t>年</a:t>
            </a:r>
            <a:endParaRPr lang="zh-CN" altLang="en-US" sz="2400">
              <a:sym typeface="+mn-ea"/>
            </a:endParaRPr>
          </a:p>
        </p:txBody>
      </p:sp>
      <p:sp>
        <p:nvSpPr>
          <p:cNvPr id="15" name="文本框 14"/>
          <p:cNvSpPr txBox="1"/>
          <p:nvPr/>
        </p:nvSpPr>
        <p:spPr>
          <a:xfrm>
            <a:off x="7737475" y="5898515"/>
            <a:ext cx="1177925" cy="822960"/>
          </a:xfrm>
          <a:prstGeom prst="rect">
            <a:avLst/>
          </a:prstGeom>
          <a:noFill/>
        </p:spPr>
        <p:txBody>
          <a:bodyPr wrap="square" rtlCol="0">
            <a:spAutoFit/>
          </a:bodyPr>
          <a:p>
            <a:pPr>
              <a:buNone/>
            </a:pPr>
            <a:r>
              <a:rPr lang="zh-CN" altLang="en-US" sz="2400">
                <a:sym typeface="+mn-ea"/>
              </a:rPr>
              <a:t>五四运动</a:t>
            </a:r>
            <a:endParaRPr lang="zh-CN" altLang="en-US" sz="2400">
              <a:sym typeface="+mn-ea"/>
            </a:endParaRPr>
          </a:p>
        </p:txBody>
      </p:sp>
      <p:sp>
        <p:nvSpPr>
          <p:cNvPr id="16" name="流程图: 可选过程 15"/>
          <p:cNvSpPr/>
          <p:nvPr/>
        </p:nvSpPr>
        <p:spPr>
          <a:xfrm>
            <a:off x="2057400" y="990600"/>
            <a:ext cx="2362200" cy="990600"/>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chemeClr val="tx1"/>
                </a:solidFill>
              </a:rPr>
              <a:t>停留在技术层面</a:t>
            </a:r>
            <a:endParaRPr lang="zh-CN" altLang="en-US" sz="2400">
              <a:solidFill>
                <a:schemeClr val="tx1"/>
              </a:solidFill>
            </a:endParaRPr>
          </a:p>
        </p:txBody>
      </p:sp>
      <p:sp>
        <p:nvSpPr>
          <p:cNvPr id="17" name="流程图: 可选过程 16"/>
          <p:cNvSpPr/>
          <p:nvPr/>
        </p:nvSpPr>
        <p:spPr>
          <a:xfrm>
            <a:off x="2057400" y="1981200"/>
            <a:ext cx="2362200" cy="990600"/>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800">
                <a:solidFill>
                  <a:schemeClr val="tx1"/>
                </a:solidFill>
              </a:rPr>
              <a:t>提高到学习运用阶段，但不改变中国政治制度、伦理纲常</a:t>
            </a:r>
            <a:endParaRPr lang="zh-CN" altLang="en-US" sz="1800">
              <a:solidFill>
                <a:schemeClr val="tx1"/>
              </a:solidFill>
            </a:endParaRPr>
          </a:p>
        </p:txBody>
      </p:sp>
      <p:sp>
        <p:nvSpPr>
          <p:cNvPr id="18" name="流程图: 可选过程 17"/>
          <p:cNvSpPr/>
          <p:nvPr/>
        </p:nvSpPr>
        <p:spPr>
          <a:xfrm>
            <a:off x="2057400" y="2971800"/>
            <a:ext cx="2362200" cy="990600"/>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solidFill>
                  <a:schemeClr val="tx1"/>
                </a:solidFill>
              </a:rPr>
              <a:t>上升到制度层面和民主制度上</a:t>
            </a:r>
            <a:endParaRPr lang="zh-CN" altLang="en-US" sz="2000">
              <a:solidFill>
                <a:schemeClr val="tx1"/>
              </a:solidFill>
            </a:endParaRPr>
          </a:p>
        </p:txBody>
      </p:sp>
      <p:sp>
        <p:nvSpPr>
          <p:cNvPr id="19" name="流程图: 可选过程 18"/>
          <p:cNvSpPr/>
          <p:nvPr/>
        </p:nvSpPr>
        <p:spPr>
          <a:xfrm>
            <a:off x="2057400" y="3962400"/>
            <a:ext cx="2362200" cy="914400"/>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solidFill>
                  <a:schemeClr val="tx1"/>
                </a:solidFill>
              </a:rPr>
              <a:t>要推翻封建专制，建立民主共和国</a:t>
            </a:r>
            <a:endParaRPr lang="zh-CN" altLang="en-US" sz="2000">
              <a:solidFill>
                <a:schemeClr val="tx1"/>
              </a:solidFill>
            </a:endParaRPr>
          </a:p>
        </p:txBody>
      </p:sp>
      <p:sp>
        <p:nvSpPr>
          <p:cNvPr id="20" name="流程图: 可选过程 19"/>
          <p:cNvSpPr/>
          <p:nvPr/>
        </p:nvSpPr>
        <p:spPr>
          <a:xfrm>
            <a:off x="2057400" y="4876800"/>
            <a:ext cx="2362200" cy="990600"/>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solidFill>
                  <a:schemeClr val="tx1"/>
                </a:solidFill>
              </a:rPr>
              <a:t>上升到全面学习思想文化以救亡图存</a:t>
            </a:r>
            <a:endParaRPr lang="zh-CN" altLang="en-US" sz="2000">
              <a:solidFill>
                <a:schemeClr val="tx1"/>
              </a:solidFill>
            </a:endParaRPr>
          </a:p>
        </p:txBody>
      </p:sp>
      <p:sp>
        <p:nvSpPr>
          <p:cNvPr id="21" name="流程图: 可选过程 20"/>
          <p:cNvSpPr/>
          <p:nvPr/>
        </p:nvSpPr>
        <p:spPr>
          <a:xfrm>
            <a:off x="2057400" y="5867400"/>
            <a:ext cx="2362200" cy="838200"/>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800">
                <a:solidFill>
                  <a:schemeClr val="tx1"/>
                </a:solidFill>
              </a:rPr>
              <a:t>找到了救国的正确途径，开启了新民主主义革命</a:t>
            </a:r>
            <a:endParaRPr lang="zh-CN" altLang="en-US" sz="1800">
              <a:solidFill>
                <a:schemeClr val="tx1"/>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888"/>
                                        </p:tgtEl>
                                        <p:attrNameLst>
                                          <p:attrName>style.visibility</p:attrName>
                                        </p:attrNameLst>
                                      </p:cBhvr>
                                      <p:to>
                                        <p:strVal val="visible"/>
                                      </p:to>
                                    </p:set>
                                    <p:animEffect transition="in" filter="blinds(horizontal)">
                                      <p:cBhvr>
                                        <p:cTn id="7" dur="500"/>
                                        <p:tgtEl>
                                          <p:spTgt spid="7788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7862"/>
                                        </p:tgtEl>
                                        <p:attrNameLst>
                                          <p:attrName>style.visibility</p:attrName>
                                        </p:attrNameLst>
                                      </p:cBhvr>
                                      <p:to>
                                        <p:strVal val="visible"/>
                                      </p:to>
                                    </p:set>
                                    <p:anim calcmode="lin" valueType="num">
                                      <p:cBhvr additive="base">
                                        <p:cTn id="12" dur="500" fill="hold"/>
                                        <p:tgtEl>
                                          <p:spTgt spid="77862"/>
                                        </p:tgtEl>
                                        <p:attrNameLst>
                                          <p:attrName>ppt_x</p:attrName>
                                        </p:attrNameLst>
                                      </p:cBhvr>
                                      <p:tavLst>
                                        <p:tav tm="0">
                                          <p:val>
                                            <p:strVal val="1+#ppt_w/2"/>
                                          </p:val>
                                        </p:tav>
                                        <p:tav tm="100000">
                                          <p:val>
                                            <p:strVal val="#ppt_x"/>
                                          </p:val>
                                        </p:tav>
                                      </p:tavLst>
                                    </p:anim>
                                    <p:anim calcmode="lin" valueType="num">
                                      <p:cBhvr additive="base">
                                        <p:cTn id="13" dur="500" fill="hold"/>
                                        <p:tgtEl>
                                          <p:spTgt spid="7786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blinds(horizontal)">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77863"/>
                                        </p:tgtEl>
                                        <p:attrNameLst>
                                          <p:attrName>style.visibility</p:attrName>
                                        </p:attrNameLst>
                                      </p:cBhvr>
                                      <p:to>
                                        <p:strVal val="visible"/>
                                      </p:to>
                                    </p:set>
                                    <p:animEffect transition="in" filter="checkerboard(across)">
                                      <p:cBhvr>
                                        <p:cTn id="28" dur="500"/>
                                        <p:tgtEl>
                                          <p:spTgt spid="7786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7881"/>
                                        </p:tgtEl>
                                        <p:attrNameLst>
                                          <p:attrName>style.visibility</p:attrName>
                                        </p:attrNameLst>
                                      </p:cBhvr>
                                      <p:to>
                                        <p:strVal val="visible"/>
                                      </p:to>
                                    </p:set>
                                    <p:anim calcmode="lin" valueType="num">
                                      <p:cBhvr additive="base">
                                        <p:cTn id="33" dur="500" fill="hold"/>
                                        <p:tgtEl>
                                          <p:spTgt spid="77881"/>
                                        </p:tgtEl>
                                        <p:attrNameLst>
                                          <p:attrName>ppt_x</p:attrName>
                                        </p:attrNameLst>
                                      </p:cBhvr>
                                      <p:tavLst>
                                        <p:tav tm="0">
                                          <p:val>
                                            <p:strVal val="#ppt_x"/>
                                          </p:val>
                                        </p:tav>
                                        <p:tav tm="100000">
                                          <p:val>
                                            <p:strVal val="#ppt_x"/>
                                          </p:val>
                                        </p:tav>
                                      </p:tavLst>
                                    </p:anim>
                                    <p:anim calcmode="lin" valueType="num">
                                      <p:cBhvr additive="base">
                                        <p:cTn id="34" dur="500" fill="hold"/>
                                        <p:tgtEl>
                                          <p:spTgt spid="7788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ox(in)">
                                      <p:cBhvr>
                                        <p:cTn id="39" dur="2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diamond(in)">
                                      <p:cBhvr>
                                        <p:cTn id="44" dur="2000"/>
                                        <p:tgtEl>
                                          <p:spTgt spid="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77866"/>
                                        </p:tgtEl>
                                        <p:attrNameLst>
                                          <p:attrName>style.visibility</p:attrName>
                                        </p:attrNameLst>
                                      </p:cBhvr>
                                      <p:to>
                                        <p:strVal val="visible"/>
                                      </p:to>
                                    </p:set>
                                    <p:animEffect transition="in" filter="blinds(horizontal)">
                                      <p:cBhvr>
                                        <p:cTn id="49" dur="500"/>
                                        <p:tgtEl>
                                          <p:spTgt spid="77866"/>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77882"/>
                                        </p:tgtEl>
                                        <p:attrNameLst>
                                          <p:attrName>style.visibility</p:attrName>
                                        </p:attrNameLst>
                                      </p:cBhvr>
                                      <p:to>
                                        <p:strVal val="visible"/>
                                      </p:to>
                                    </p:set>
                                    <p:animEffect transition="in" filter="blinds(horizontal)">
                                      <p:cBhvr>
                                        <p:cTn id="54" dur="500"/>
                                        <p:tgtEl>
                                          <p:spTgt spid="77882"/>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checkerboard(across)">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blinds(horizontal)">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77891"/>
                                        </p:tgtEl>
                                        <p:attrNameLst>
                                          <p:attrName>style.visibility</p:attrName>
                                        </p:attrNameLst>
                                      </p:cBhvr>
                                      <p:to>
                                        <p:strVal val="visible"/>
                                      </p:to>
                                    </p:set>
                                    <p:animEffect transition="in" filter="blinds(horizontal)">
                                      <p:cBhvr>
                                        <p:cTn id="69" dur="500"/>
                                        <p:tgtEl>
                                          <p:spTgt spid="77891"/>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ntr" presetSubtype="10" fill="hold" grpId="0" nodeType="clickEffect">
                                  <p:stCondLst>
                                    <p:cond delay="0"/>
                                  </p:stCondLst>
                                  <p:childTnLst>
                                    <p:set>
                                      <p:cBhvr>
                                        <p:cTn id="73" dur="1" fill="hold">
                                          <p:stCondLst>
                                            <p:cond delay="0"/>
                                          </p:stCondLst>
                                        </p:cTn>
                                        <p:tgtEl>
                                          <p:spTgt spid="77864"/>
                                        </p:tgtEl>
                                        <p:attrNameLst>
                                          <p:attrName>style.visibility</p:attrName>
                                        </p:attrNameLst>
                                      </p:cBhvr>
                                      <p:to>
                                        <p:strVal val="visible"/>
                                      </p:to>
                                    </p:set>
                                    <p:animEffect transition="in" filter="checkerboard(across)">
                                      <p:cBhvr>
                                        <p:cTn id="74" dur="500"/>
                                        <p:tgtEl>
                                          <p:spTgt spid="77864"/>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ppt_x"/>
                                          </p:val>
                                        </p:tav>
                                        <p:tav tm="100000">
                                          <p:val>
                                            <p:strVal val="#ppt_x"/>
                                          </p:val>
                                        </p:tav>
                                      </p:tavLst>
                                    </p:anim>
                                    <p:anim calcmode="lin" valueType="num">
                                      <p:cBhvr additive="base">
                                        <p:cTn id="8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nodeType="clickEffect">
                                  <p:stCondLst>
                                    <p:cond delay="0"/>
                                  </p:stCondLst>
                                  <p:childTnLst>
                                    <p:set>
                                      <p:cBhvr>
                                        <p:cTn id="84" dur="1" fill="hold">
                                          <p:stCondLst>
                                            <p:cond delay="0"/>
                                          </p:stCondLst>
                                        </p:cTn>
                                        <p:tgtEl>
                                          <p:spTgt spid="11">
                                            <p:txEl>
                                              <p:pRg st="0" end="0"/>
                                            </p:txEl>
                                          </p:spTgt>
                                        </p:tgtEl>
                                        <p:attrNameLst>
                                          <p:attrName>style.visibility</p:attrName>
                                        </p:attrNameLst>
                                      </p:cBhvr>
                                      <p:to>
                                        <p:strVal val="visible"/>
                                      </p:to>
                                    </p:set>
                                    <p:animEffect transition="in" filter="box(in)">
                                      <p:cBhvr>
                                        <p:cTn id="85" dur="2000"/>
                                        <p:tgtEl>
                                          <p:spTgt spid="11">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77893"/>
                                        </p:tgtEl>
                                        <p:attrNameLst>
                                          <p:attrName>style.visibility</p:attrName>
                                        </p:attrNameLst>
                                      </p:cBhvr>
                                      <p:to>
                                        <p:strVal val="visible"/>
                                      </p:to>
                                    </p:set>
                                    <p:animEffect transition="in" filter="blinds(horizontal)">
                                      <p:cBhvr>
                                        <p:cTn id="90" dur="500"/>
                                        <p:tgtEl>
                                          <p:spTgt spid="77893"/>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77870"/>
                                        </p:tgtEl>
                                        <p:attrNameLst>
                                          <p:attrName>style.visibility</p:attrName>
                                        </p:attrNameLst>
                                      </p:cBhvr>
                                      <p:to>
                                        <p:strVal val="visible"/>
                                      </p:to>
                                    </p:set>
                                    <p:animEffect transition="in" filter="blinds(horizontal)">
                                      <p:cBhvr>
                                        <p:cTn id="95" dur="500"/>
                                        <p:tgtEl>
                                          <p:spTgt spid="77870"/>
                                        </p:tgtEl>
                                      </p:cBhvr>
                                    </p:animEffect>
                                  </p:childTnLst>
                                </p:cTn>
                              </p:par>
                            </p:childTnLst>
                          </p:cTn>
                        </p:par>
                      </p:childTnLst>
                    </p:cTn>
                  </p:par>
                  <p:par>
                    <p:cTn id="96" fill="hold">
                      <p:stCondLst>
                        <p:cond delay="indefinite"/>
                      </p:stCondLst>
                      <p:childTnLst>
                        <p:par>
                          <p:cTn id="97" fill="hold">
                            <p:stCondLst>
                              <p:cond delay="0"/>
                            </p:stCondLst>
                            <p:childTnLst>
                              <p:par>
                                <p:cTn id="98" presetID="8" presetClass="entr" presetSubtype="16" fill="hold" grpId="0" nodeType="click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diamond(in)">
                                      <p:cBhvr>
                                        <p:cTn id="100" dur="2000"/>
                                        <p:tgtEl>
                                          <p:spTgt spid="12"/>
                                        </p:tgtEl>
                                      </p:cBhvr>
                                    </p:animEffect>
                                  </p:childTnLst>
                                </p:cTn>
                              </p:par>
                            </p:childTnLst>
                          </p:cTn>
                        </p:par>
                      </p:childTnLst>
                    </p:cTn>
                  </p:par>
                  <p:par>
                    <p:cTn id="101" fill="hold">
                      <p:stCondLst>
                        <p:cond delay="indefinite"/>
                      </p:stCondLst>
                      <p:childTnLst>
                        <p:par>
                          <p:cTn id="102" fill="hold">
                            <p:stCondLst>
                              <p:cond delay="0"/>
                            </p:stCondLst>
                            <p:childTnLst>
                              <p:par>
                                <p:cTn id="103" presetID="5" presetClass="entr" presetSubtype="10" fill="hold" grpId="0" nodeType="click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checkerboard(across)">
                                      <p:cBhvr>
                                        <p:cTn id="105" dur="500"/>
                                        <p:tgtEl>
                                          <p:spTgt spid="13"/>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77894"/>
                                        </p:tgtEl>
                                        <p:attrNameLst>
                                          <p:attrName>style.visibility</p:attrName>
                                        </p:attrNameLst>
                                      </p:cBhvr>
                                      <p:to>
                                        <p:strVal val="visible"/>
                                      </p:to>
                                    </p:set>
                                    <p:animEffect transition="in" filter="blinds(horizontal)">
                                      <p:cBhvr>
                                        <p:cTn id="110" dur="500"/>
                                        <p:tgtEl>
                                          <p:spTgt spid="77894"/>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77868"/>
                                        </p:tgtEl>
                                        <p:attrNameLst>
                                          <p:attrName>style.visibility</p:attrName>
                                        </p:attrNameLst>
                                      </p:cBhvr>
                                      <p:to>
                                        <p:strVal val="visible"/>
                                      </p:to>
                                    </p:set>
                                    <p:anim calcmode="lin" valueType="num">
                                      <p:cBhvr additive="base">
                                        <p:cTn id="115" dur="500" fill="hold"/>
                                        <p:tgtEl>
                                          <p:spTgt spid="77868"/>
                                        </p:tgtEl>
                                        <p:attrNameLst>
                                          <p:attrName>ppt_x</p:attrName>
                                        </p:attrNameLst>
                                      </p:cBhvr>
                                      <p:tavLst>
                                        <p:tav tm="0">
                                          <p:val>
                                            <p:strVal val="#ppt_x"/>
                                          </p:val>
                                        </p:tav>
                                        <p:tav tm="100000">
                                          <p:val>
                                            <p:strVal val="#ppt_x"/>
                                          </p:val>
                                        </p:tav>
                                      </p:tavLst>
                                    </p:anim>
                                    <p:anim calcmode="lin" valueType="num">
                                      <p:cBhvr additive="base">
                                        <p:cTn id="116" dur="500" fill="hold"/>
                                        <p:tgtEl>
                                          <p:spTgt spid="77868"/>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blinds(horizontal)">
                                      <p:cBhvr>
                                        <p:cTn id="121" dur="500"/>
                                        <p:tgtEl>
                                          <p:spTgt spid="14"/>
                                        </p:tgtEl>
                                      </p:cBhvr>
                                    </p:animEffect>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nodeType="clickEffect">
                                  <p:stCondLst>
                                    <p:cond delay="0"/>
                                  </p:stCondLst>
                                  <p:childTnLst>
                                    <p:set>
                                      <p:cBhvr>
                                        <p:cTn id="125" dur="1" fill="hold">
                                          <p:stCondLst>
                                            <p:cond delay="0"/>
                                          </p:stCondLst>
                                        </p:cTn>
                                        <p:tgtEl>
                                          <p:spTgt spid="15">
                                            <p:txEl>
                                              <p:pRg st="0" end="0"/>
                                            </p:txEl>
                                          </p:spTgt>
                                        </p:tgtEl>
                                        <p:attrNameLst>
                                          <p:attrName>style.visibility</p:attrName>
                                        </p:attrNameLst>
                                      </p:cBhvr>
                                      <p:to>
                                        <p:strVal val="visible"/>
                                      </p:to>
                                    </p:set>
                                    <p:anim calcmode="lin" valueType="num">
                                      <p:cBhvr additive="base">
                                        <p:cTn id="126"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27"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16"/>
                                        </p:tgtEl>
                                        <p:attrNameLst>
                                          <p:attrName>style.visibility</p:attrName>
                                        </p:attrNameLst>
                                      </p:cBhvr>
                                      <p:to>
                                        <p:strVal val="visible"/>
                                      </p:to>
                                    </p:set>
                                    <p:animEffect transition="in" filter="blinds(horizontal)">
                                      <p:cBhvr>
                                        <p:cTn id="132" dur="500"/>
                                        <p:tgtEl>
                                          <p:spTgt spid="16"/>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17"/>
                                        </p:tgtEl>
                                        <p:attrNameLst>
                                          <p:attrName>style.visibility</p:attrName>
                                        </p:attrNameLst>
                                      </p:cBhvr>
                                      <p:to>
                                        <p:strVal val="visible"/>
                                      </p:to>
                                    </p:set>
                                    <p:animEffect transition="in" filter="blinds(horizontal)">
                                      <p:cBhvr>
                                        <p:cTn id="137" dur="500"/>
                                        <p:tgtEl>
                                          <p:spTgt spid="17"/>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18"/>
                                        </p:tgtEl>
                                        <p:attrNameLst>
                                          <p:attrName>style.visibility</p:attrName>
                                        </p:attrNameLst>
                                      </p:cBhvr>
                                      <p:to>
                                        <p:strVal val="visible"/>
                                      </p:to>
                                    </p:set>
                                    <p:animEffect transition="in" filter="blinds(horizontal)">
                                      <p:cBhvr>
                                        <p:cTn id="142" dur="500"/>
                                        <p:tgtEl>
                                          <p:spTgt spid="18"/>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19"/>
                                        </p:tgtEl>
                                        <p:attrNameLst>
                                          <p:attrName>style.visibility</p:attrName>
                                        </p:attrNameLst>
                                      </p:cBhvr>
                                      <p:to>
                                        <p:strVal val="visible"/>
                                      </p:to>
                                    </p:set>
                                    <p:animEffect transition="in" filter="blinds(horizontal)">
                                      <p:cBhvr>
                                        <p:cTn id="147" dur="500"/>
                                        <p:tgtEl>
                                          <p:spTgt spid="19"/>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20"/>
                                        </p:tgtEl>
                                        <p:attrNameLst>
                                          <p:attrName>style.visibility</p:attrName>
                                        </p:attrNameLst>
                                      </p:cBhvr>
                                      <p:to>
                                        <p:strVal val="visible"/>
                                      </p:to>
                                    </p:set>
                                    <p:animEffect transition="in" filter="blinds(horizontal)">
                                      <p:cBhvr>
                                        <p:cTn id="152" dur="500"/>
                                        <p:tgtEl>
                                          <p:spTgt spid="20"/>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21"/>
                                        </p:tgtEl>
                                        <p:attrNameLst>
                                          <p:attrName>style.visibility</p:attrName>
                                        </p:attrNameLst>
                                      </p:cBhvr>
                                      <p:to>
                                        <p:strVal val="visible"/>
                                      </p:to>
                                    </p:set>
                                    <p:animEffect transition="in" filter="blinds(horizontal)">
                                      <p:cBhvr>
                                        <p:cTn id="1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62" grpId="0"/>
      <p:bldP spid="77863" grpId="0"/>
      <p:bldP spid="77864" grpId="0"/>
      <p:bldP spid="77866" grpId="0"/>
      <p:bldP spid="77868" grpId="0"/>
      <p:bldP spid="77870" grpId="0"/>
      <p:bldP spid="77881" grpId="0"/>
      <p:bldP spid="77882" grpId="0"/>
      <p:bldP spid="77888" grpId="0"/>
      <p:bldP spid="77891" grpId="0"/>
      <p:bldP spid="77893" grpId="0"/>
      <p:bldP spid="77894" grpId="0"/>
      <p:bldP spid="4" grpId="0"/>
      <p:bldP spid="6" grpId="0"/>
      <p:bldP spid="8" grpId="0"/>
      <p:bldP spid="9" grpId="0"/>
      <p:bldP spid="10" grpId="0"/>
      <p:bldP spid="12" grpId="0"/>
      <p:bldP spid="13" grpId="0"/>
      <p:bldP spid="14" grpId="0"/>
      <p:bldP spid="16" grpId="0" bldLvl="0" animBg="1"/>
      <p:bldP spid="17" grpId="0" bldLvl="0" animBg="1"/>
      <p:bldP spid="18" grpId="0" bldLvl="0" animBg="1"/>
      <p:bldP spid="19" grpId="0" bldLvl="0" animBg="1"/>
      <p:bldP spid="20" grpId="0" bldLvl="0" animBg="1"/>
      <p:bldP spid="21"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29841" y="886011"/>
            <a:ext cx="3196800" cy="1600200"/>
          </a:xfrm>
          <a:prstGeom prst="rect">
            <a:avLst/>
          </a:prstGeom>
        </p:spPr>
        <p:txBody>
          <a:bodyPr vert="horz" lIns="91440" tIns="45720" rIns="91440" bIns="45720" rtlCol="0" anchor="t" anchorCtr="0">
            <a:normAutofit/>
          </a:bodyPr>
          <a:lstStyle>
            <a:lvl1pPr defTabSz="685800">
              <a:lnSpc>
                <a:spcPct val="90000"/>
              </a:lnSpc>
              <a:spcBef>
                <a:spcPct val="0"/>
              </a:spcBef>
              <a:buNone/>
              <a:defRPr sz="4000">
                <a:latin typeface="+mj-lt"/>
                <a:ea typeface="+mj-ea"/>
                <a:cs typeface="+mj-cs"/>
              </a:defRPr>
            </a:lvl1pPr>
          </a:lstStyle>
          <a:p>
            <a:pPr lvl="0"/>
            <a:r>
              <a:rPr lang="zh-CN" altLang="en-US" dirty="0" smtClean="0"/>
              <a:t>历史回声</a:t>
            </a:r>
            <a:br>
              <a:rPr lang="zh-CN" altLang="en-US" dirty="0" smtClean="0"/>
            </a:br>
            <a:endParaRPr lang="zh-CN" altLang="en-US" dirty="0" smtClean="0"/>
          </a:p>
        </p:txBody>
      </p:sp>
      <p:sp>
        <p:nvSpPr>
          <p:cNvPr id="3" name="文本框 2"/>
          <p:cNvSpPr txBox="1"/>
          <p:nvPr>
            <p:custDataLst>
              <p:tags r:id="rId2"/>
            </p:custDataLst>
          </p:nvPr>
        </p:nvSpPr>
        <p:spPr>
          <a:xfrm>
            <a:off x="629841" y="2486211"/>
            <a:ext cx="3196800" cy="3811588"/>
          </a:xfrm>
          <a:prstGeom prst="rect">
            <a:avLst/>
          </a:prstGeom>
        </p:spPr>
        <p:txBody>
          <a:bodyPr vert="horz" lIns="91440" tIns="45720" rIns="91440" bIns="45720" rtlCol="0">
            <a:normAutofit fontScale="60000"/>
          </a:bodyPr>
          <a:lstStyle>
            <a:lvl1pPr indent="0" defTabSz="685800">
              <a:lnSpc>
                <a:spcPct val="90000"/>
              </a:lnSpc>
              <a:spcBef>
                <a:spcPts val="750"/>
              </a:spcBef>
              <a:buFont typeface="Arial" panose="020B0604020202020204" pitchFamily="34" charset="0"/>
              <a:buNone/>
              <a:defRPr sz="2000"/>
            </a:lvl1pPr>
            <a:lvl2pPr marL="342900" indent="0" defTabSz="685800">
              <a:lnSpc>
                <a:spcPct val="90000"/>
              </a:lnSpc>
              <a:spcBef>
                <a:spcPts val="375"/>
              </a:spcBef>
              <a:buFont typeface="Arial" panose="020B0604020202020204" pitchFamily="34" charset="0"/>
              <a:buNone/>
              <a:defRPr sz="1050">
                <a:latin typeface="黑体" panose="02010609060101010101" pitchFamily="2" charset="-122"/>
                <a:ea typeface="黑体" panose="02010609060101010101" pitchFamily="2" charset="-122"/>
              </a:defRPr>
            </a:lvl2pPr>
            <a:lvl3pPr marL="685800" indent="0" defTabSz="685800">
              <a:lnSpc>
                <a:spcPct val="90000"/>
              </a:lnSpc>
              <a:spcBef>
                <a:spcPts val="375"/>
              </a:spcBef>
              <a:buFont typeface="Arial" panose="020B0604020202020204" pitchFamily="34" charset="0"/>
              <a:buNone/>
              <a:defRPr sz="900">
                <a:latin typeface="黑体" panose="02010609060101010101" pitchFamily="2" charset="-122"/>
                <a:ea typeface="黑体" panose="02010609060101010101" pitchFamily="2" charset="-122"/>
              </a:defRPr>
            </a:lvl3pPr>
            <a:lvl4pPr marL="1028700" indent="0" defTabSz="685800">
              <a:lnSpc>
                <a:spcPct val="90000"/>
              </a:lnSpc>
              <a:spcBef>
                <a:spcPts val="375"/>
              </a:spcBef>
              <a:buFont typeface="Arial" panose="020B0604020202020204" pitchFamily="34" charset="0"/>
              <a:buNone/>
              <a:defRPr sz="750">
                <a:latin typeface="黑体" panose="02010609060101010101" pitchFamily="2" charset="-122"/>
                <a:ea typeface="黑体" panose="02010609060101010101" pitchFamily="2" charset="-122"/>
              </a:defRPr>
            </a:lvl4pPr>
            <a:lvl5pPr marL="1371600" indent="0" defTabSz="685800">
              <a:lnSpc>
                <a:spcPct val="90000"/>
              </a:lnSpc>
              <a:spcBef>
                <a:spcPts val="375"/>
              </a:spcBef>
              <a:buFont typeface="Arial" panose="020B0604020202020204" pitchFamily="34" charset="0"/>
              <a:buNone/>
              <a:defRPr sz="750">
                <a:latin typeface="黑体" panose="02010609060101010101" pitchFamily="2" charset="-122"/>
                <a:ea typeface="黑体" panose="02010609060101010101" pitchFamily="2" charset="-122"/>
              </a:defRPr>
            </a:lvl5pPr>
            <a:lvl6pPr marL="1714500" indent="0" defTabSz="685800">
              <a:lnSpc>
                <a:spcPct val="90000"/>
              </a:lnSpc>
              <a:spcBef>
                <a:spcPts val="375"/>
              </a:spcBef>
              <a:buFont typeface="Arial" panose="020B0604020202020204" pitchFamily="34" charset="0"/>
              <a:buNone/>
              <a:defRPr sz="750"/>
            </a:lvl6pPr>
            <a:lvl7pPr marL="2057400" indent="0" defTabSz="685800">
              <a:lnSpc>
                <a:spcPct val="90000"/>
              </a:lnSpc>
              <a:spcBef>
                <a:spcPts val="375"/>
              </a:spcBef>
              <a:buFont typeface="Arial" panose="020B0604020202020204" pitchFamily="34" charset="0"/>
              <a:buNone/>
              <a:defRPr sz="750"/>
            </a:lvl7pPr>
            <a:lvl8pPr marL="2400300" indent="0" defTabSz="685800">
              <a:lnSpc>
                <a:spcPct val="90000"/>
              </a:lnSpc>
              <a:spcBef>
                <a:spcPts val="375"/>
              </a:spcBef>
              <a:buFont typeface="Arial" panose="020B0604020202020204" pitchFamily="34" charset="0"/>
              <a:buNone/>
              <a:defRPr sz="750"/>
            </a:lvl8pPr>
            <a:lvl9pPr marL="2743200" indent="0" defTabSz="685800">
              <a:lnSpc>
                <a:spcPct val="90000"/>
              </a:lnSpc>
              <a:spcBef>
                <a:spcPts val="375"/>
              </a:spcBef>
              <a:buFont typeface="Arial" panose="020B0604020202020204" pitchFamily="34" charset="0"/>
              <a:buNone/>
              <a:defRPr sz="750"/>
            </a:lvl9pPr>
          </a:lstStyle>
          <a:p>
            <a:pPr lvl="0">
              <a:buNone/>
            </a:pPr>
            <a:r>
              <a:rPr lang="en-US" altLang="zh-CN" dirty="0" smtClean="0"/>
              <a:t>1</a:t>
            </a:r>
            <a:r>
              <a:rPr lang="zh-CN" altLang="en-US" dirty="0" smtClean="0"/>
              <a:t>．春秋战国时期百家争鸣是中国历史上第一次思想解放运动，对当时和后来社会历史发展都起了巨大推动作用</a:t>
            </a:r>
            <a:endParaRPr lang="zh-CN" altLang="en-US" dirty="0" smtClean="0"/>
          </a:p>
          <a:p>
            <a:pPr lvl="0">
              <a:buNone/>
            </a:pPr>
            <a:r>
              <a:rPr lang="en-US" altLang="zh-CN" dirty="0" smtClean="0"/>
              <a:t>2</a:t>
            </a:r>
            <a:r>
              <a:rPr lang="zh-CN" altLang="en-US" dirty="0" smtClean="0"/>
              <a:t>．鸦片战争惊醒了先进的中国人，他们开始睁眼看世界，向世界学习。以</a:t>
            </a:r>
            <a:r>
              <a:rPr lang="en-US" altLang="x-none" smtClean="0"/>
              <a:t>“</a:t>
            </a:r>
            <a:r>
              <a:rPr lang="zh-CN" altLang="en-US" dirty="0" smtClean="0"/>
              <a:t>师夷长技以制夷</a:t>
            </a:r>
            <a:r>
              <a:rPr lang="en-US" altLang="x-none" smtClean="0"/>
              <a:t>”</a:t>
            </a:r>
            <a:r>
              <a:rPr lang="zh-CN" altLang="en-US" dirty="0" smtClean="0"/>
              <a:t>、</a:t>
            </a:r>
            <a:r>
              <a:rPr lang="en-US" altLang="x-none" smtClean="0"/>
              <a:t>“</a:t>
            </a:r>
            <a:r>
              <a:rPr lang="zh-CN" altLang="en-US" dirty="0" smtClean="0"/>
              <a:t>师夷长技以自强</a:t>
            </a:r>
            <a:r>
              <a:rPr lang="en-US" altLang="x-none" smtClean="0"/>
              <a:t>”</a:t>
            </a:r>
            <a:r>
              <a:rPr lang="zh-CN" altLang="en-US" dirty="0" smtClean="0"/>
              <a:t>、维新变法为标志，不断探索强国之路。这是近代中国人向西方学习的渐进过程，也是近代中国人思想不断解放的历程。</a:t>
            </a:r>
            <a:endParaRPr lang="zh-CN" altLang="en-US" dirty="0" smtClean="0"/>
          </a:p>
          <a:p>
            <a:pPr lvl="0">
              <a:buNone/>
            </a:pPr>
            <a:r>
              <a:rPr lang="en-US" altLang="zh-CN" dirty="0" smtClean="0"/>
              <a:t>3 .20</a:t>
            </a:r>
            <a:r>
              <a:rPr lang="zh-CN" altLang="en-US" dirty="0" smtClean="0"/>
              <a:t>世纪</a:t>
            </a:r>
            <a:r>
              <a:rPr lang="en-US" altLang="zh-CN" dirty="0" smtClean="0"/>
              <a:t>70</a:t>
            </a:r>
            <a:r>
              <a:rPr lang="zh-CN" altLang="en-US" dirty="0" smtClean="0"/>
              <a:t>年代末，关于真理标准问题的大讨论，冲破了两个凡是和个人崇拜的束缚，为十一届三种全会的召开奠定了思想基础。</a:t>
            </a:r>
            <a:endParaRPr lang="zh-CN" altLang="en-US" dirty="0" smtClean="0"/>
          </a:p>
          <a:p>
            <a:pPr lvl="0">
              <a:buNone/>
            </a:pPr>
            <a:r>
              <a:rPr lang="en-US" altLang="zh-CN" dirty="0" smtClean="0"/>
              <a:t>4.1992</a:t>
            </a:r>
            <a:r>
              <a:rPr lang="zh-CN" altLang="en-US" dirty="0" smtClean="0"/>
              <a:t>年，邓小平南方谈话冲破了市场经济姓“资”姓“社”的思想藩篱，解放了人们的思想，推动了有中国特色的社会主义市场经济的建立。</a:t>
            </a:r>
            <a:endParaRPr lang="zh-CN" altLang="en-US" dirty="0" smtClean="0"/>
          </a:p>
        </p:txBody>
      </p:sp>
      <p:pic>
        <p:nvPicPr>
          <p:cNvPr id="6" name="图片 5"/>
          <p:cNvPicPr>
            <a:picLocks noChangeAspect="1"/>
          </p:cNvPicPr>
          <p:nvPr>
            <p:custDataLst>
              <p:tags r:id="rId3"/>
            </p:custDataLst>
          </p:nvPr>
        </p:nvPicPr>
        <p:blipFill rotWithShape="1">
          <a:blip r:embed="rId4"/>
          <a:srcRect l="24933" b="10218"/>
          <a:stretch>
            <a:fillRect/>
          </a:stretch>
        </p:blipFill>
        <p:spPr>
          <a:xfrm>
            <a:off x="4165600" y="1340635"/>
            <a:ext cx="4479592" cy="4479290"/>
          </a:xfrm>
          <a:prstGeom prst="rect">
            <a:avLst/>
          </a:prstGeom>
        </p:spPr>
      </p:pic>
    </p:spTree>
    <p:custDataLst>
      <p:tags r:id="rId5"/>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Text Box 2"/>
          <p:cNvSpPr txBox="1"/>
          <p:nvPr/>
        </p:nvSpPr>
        <p:spPr>
          <a:xfrm>
            <a:off x="0" y="0"/>
            <a:ext cx="9144000" cy="1066800"/>
          </a:xfrm>
          <a:prstGeom prst="rect">
            <a:avLst/>
          </a:prstGeom>
          <a:solidFill>
            <a:srgbClr val="FFFF00"/>
          </a:solidFill>
          <a:ln w="9525">
            <a:noFill/>
          </a:ln>
        </p:spPr>
        <p:txBody>
          <a:bodyPr anchor="t">
            <a:spAutoFit/>
          </a:bodyPr>
          <a:p>
            <a:pPr lvl="0" algn="l">
              <a:spcBef>
                <a:spcPct val="50000"/>
              </a:spcBef>
            </a:pPr>
            <a:r>
              <a:rPr lang="zh-CN" altLang="en-US" sz="3200" dirty="0">
                <a:solidFill>
                  <a:srgbClr val="0000CC"/>
                </a:solidFill>
                <a:latin typeface="微软雅黑" panose="020B0503020204020204" pitchFamily="34" charset="-122"/>
                <a:ea typeface="微软雅黑" panose="020B0503020204020204" pitchFamily="34" charset="-122"/>
                <a:sym typeface="Arial" panose="020B0604020202020204" pitchFamily="34" charset="0"/>
              </a:rPr>
              <a:t>突破 四：</a:t>
            </a:r>
            <a:r>
              <a:rPr lang="zh-CN" altLang="en-US" sz="3200" dirty="0">
                <a:solidFill>
                  <a:srgbClr val="0000CC"/>
                </a:solidFill>
                <a:latin typeface="微软雅黑" panose="020B0503020204020204" pitchFamily="34" charset="-122"/>
                <a:ea typeface="微软雅黑" panose="020B0503020204020204" pitchFamily="34" charset="-122"/>
              </a:rPr>
              <a:t>运用不同史观解读中国近代思想解放潮流</a:t>
            </a:r>
            <a:endParaRPr lang="zh-CN" altLang="en-US" sz="3200" dirty="0">
              <a:solidFill>
                <a:srgbClr val="FF0000"/>
              </a:solidFill>
              <a:latin typeface="微软雅黑" panose="020B0503020204020204" pitchFamily="34" charset="-122"/>
              <a:ea typeface="微软雅黑" panose="020B0503020204020204" pitchFamily="34" charset="-122"/>
            </a:endParaRPr>
          </a:p>
        </p:txBody>
      </p:sp>
      <p:sp>
        <p:nvSpPr>
          <p:cNvPr id="24578" name="Text Box 3"/>
          <p:cNvSpPr txBox="1"/>
          <p:nvPr/>
        </p:nvSpPr>
        <p:spPr>
          <a:xfrm>
            <a:off x="0" y="2819400"/>
            <a:ext cx="2514600" cy="579438"/>
          </a:xfrm>
          <a:prstGeom prst="rect">
            <a:avLst/>
          </a:prstGeom>
          <a:noFill/>
          <a:ln w="9525">
            <a:noFill/>
          </a:ln>
        </p:spPr>
        <p:txBody>
          <a:bodyPr anchor="t">
            <a:spAutoFit/>
          </a:bodyPr>
          <a:p>
            <a:pPr lvl="0" algn="l"/>
            <a:r>
              <a:rPr lang="zh-CN" altLang="en-US" sz="3200" dirty="0">
                <a:solidFill>
                  <a:srgbClr val="FF0000"/>
                </a:solidFill>
                <a:latin typeface="微软雅黑" panose="020B0503020204020204" pitchFamily="34" charset="-122"/>
                <a:ea typeface="微软雅黑" panose="020B0503020204020204" pitchFamily="34" charset="-122"/>
              </a:rPr>
              <a:t>文明史观：</a:t>
            </a:r>
            <a:endParaRPr lang="zh-CN" altLang="en-US" sz="3200" dirty="0">
              <a:solidFill>
                <a:srgbClr val="000000"/>
              </a:solidFill>
              <a:latin typeface="微软雅黑" panose="020B0503020204020204" pitchFamily="34" charset="-122"/>
              <a:ea typeface="微软雅黑" panose="020B0503020204020204" pitchFamily="34" charset="-122"/>
            </a:endParaRPr>
          </a:p>
        </p:txBody>
      </p:sp>
      <p:sp>
        <p:nvSpPr>
          <p:cNvPr id="24579" name="Text Box 4"/>
          <p:cNvSpPr txBox="1"/>
          <p:nvPr/>
        </p:nvSpPr>
        <p:spPr>
          <a:xfrm>
            <a:off x="0" y="1219200"/>
            <a:ext cx="2438400" cy="579438"/>
          </a:xfrm>
          <a:prstGeom prst="rect">
            <a:avLst/>
          </a:prstGeom>
          <a:noFill/>
          <a:ln w="9525">
            <a:noFill/>
          </a:ln>
        </p:spPr>
        <p:txBody>
          <a:bodyPr anchor="t">
            <a:spAutoFit/>
          </a:bodyPr>
          <a:p>
            <a:pPr lvl="0" algn="l"/>
            <a:r>
              <a:rPr lang="zh-CN" altLang="en-US" sz="3200" dirty="0">
                <a:solidFill>
                  <a:srgbClr val="FF0000"/>
                </a:solidFill>
                <a:latin typeface="微软雅黑" panose="020B0503020204020204" pitchFamily="34" charset="-122"/>
                <a:ea typeface="微软雅黑" panose="020B0503020204020204" pitchFamily="34" charset="-122"/>
              </a:rPr>
              <a:t>近代化史观：</a:t>
            </a:r>
            <a:endParaRPr lang="zh-CN" altLang="en-US" sz="3200" dirty="0">
              <a:solidFill>
                <a:srgbClr val="000000"/>
              </a:solidFill>
              <a:latin typeface="微软雅黑" panose="020B0503020204020204" pitchFamily="34" charset="-122"/>
              <a:ea typeface="微软雅黑" panose="020B0503020204020204" pitchFamily="34" charset="-122"/>
            </a:endParaRPr>
          </a:p>
        </p:txBody>
      </p:sp>
      <p:sp>
        <p:nvSpPr>
          <p:cNvPr id="24580" name="Text Box 5"/>
          <p:cNvSpPr txBox="1"/>
          <p:nvPr/>
        </p:nvSpPr>
        <p:spPr>
          <a:xfrm>
            <a:off x="0" y="4495800"/>
            <a:ext cx="2133600" cy="579438"/>
          </a:xfrm>
          <a:prstGeom prst="rect">
            <a:avLst/>
          </a:prstGeom>
          <a:noFill/>
          <a:ln w="9525">
            <a:noFill/>
          </a:ln>
        </p:spPr>
        <p:txBody>
          <a:bodyPr anchor="t">
            <a:spAutoFit/>
          </a:bodyPr>
          <a:p>
            <a:pPr lvl="0" algn="l"/>
            <a:r>
              <a:rPr lang="zh-CN" altLang="en-US" sz="3200" dirty="0">
                <a:solidFill>
                  <a:srgbClr val="FF0000"/>
                </a:solidFill>
                <a:latin typeface="微软雅黑" panose="020B0503020204020204" pitchFamily="34" charset="-122"/>
                <a:ea typeface="微软雅黑" panose="020B0503020204020204" pitchFamily="34" charset="-122"/>
              </a:rPr>
              <a:t>全球史观：</a:t>
            </a:r>
            <a:endParaRPr lang="zh-CN" altLang="en-US" sz="3200" dirty="0">
              <a:solidFill>
                <a:srgbClr val="000000"/>
              </a:solidFill>
              <a:latin typeface="微软雅黑" panose="020B0503020204020204" pitchFamily="34" charset="-122"/>
              <a:ea typeface="微软雅黑" panose="020B0503020204020204" pitchFamily="34" charset="-122"/>
            </a:endParaRPr>
          </a:p>
        </p:txBody>
      </p:sp>
      <p:sp>
        <p:nvSpPr>
          <p:cNvPr id="6" name="矩形 5"/>
          <p:cNvSpPr/>
          <p:nvPr/>
        </p:nvSpPr>
        <p:spPr>
          <a:xfrm>
            <a:off x="2590800" y="1143000"/>
            <a:ext cx="6553200" cy="1066800"/>
          </a:xfrm>
          <a:prstGeom prst="rect">
            <a:avLst/>
          </a:prstGeom>
          <a:noFill/>
          <a:ln w="9525">
            <a:noFill/>
          </a:ln>
        </p:spPr>
        <p:txBody>
          <a:bodyPr anchor="t">
            <a:spAutoFit/>
          </a:bodyPr>
          <a:p>
            <a:pPr lvl="0" algn="l"/>
            <a:r>
              <a:rPr lang="zh-CN" altLang="en-US" sz="3200" dirty="0">
                <a:solidFill>
                  <a:srgbClr val="000000"/>
                </a:solidFill>
                <a:latin typeface="微软雅黑" panose="020B0503020204020204" pitchFamily="34" charset="-122"/>
                <a:ea typeface="微软雅黑" panose="020B0503020204020204" pitchFamily="34" charset="-122"/>
              </a:rPr>
              <a:t>是中国向西方学习，追求思想理性化、科学化、普及化的重要历程</a:t>
            </a:r>
            <a:endParaRPr lang="zh-CN" altLang="en-US" sz="3200" b="0" dirty="0">
              <a:latin typeface="微软雅黑" panose="020B0503020204020204" pitchFamily="34" charset="-122"/>
              <a:ea typeface="微软雅黑" panose="020B0503020204020204" pitchFamily="34" charset="-122"/>
            </a:endParaRPr>
          </a:p>
        </p:txBody>
      </p:sp>
      <p:sp>
        <p:nvSpPr>
          <p:cNvPr id="7" name="矩形 6"/>
          <p:cNvSpPr/>
          <p:nvPr/>
        </p:nvSpPr>
        <p:spPr>
          <a:xfrm>
            <a:off x="2286000" y="2895600"/>
            <a:ext cx="6248400" cy="1066800"/>
          </a:xfrm>
          <a:prstGeom prst="rect">
            <a:avLst/>
          </a:prstGeom>
          <a:noFill/>
          <a:ln w="9525">
            <a:noFill/>
          </a:ln>
        </p:spPr>
        <p:txBody>
          <a:bodyPr anchor="t">
            <a:spAutoFit/>
          </a:bodyPr>
          <a:p>
            <a:pPr lvl="0" algn="l"/>
            <a:r>
              <a:rPr lang="en-US" altLang="zh-CN" sz="1800" dirty="0">
                <a:latin typeface="微软雅黑" panose="020B0503020204020204" pitchFamily="34" charset="-122"/>
                <a:ea typeface="微软雅黑" panose="020B0503020204020204" pitchFamily="34" charset="-122"/>
              </a:rPr>
              <a:t>  </a:t>
            </a:r>
            <a:r>
              <a:rPr lang="zh-CN" altLang="en-US" sz="3200" dirty="0">
                <a:latin typeface="微软雅黑" panose="020B0503020204020204" pitchFamily="34" charset="-122"/>
                <a:ea typeface="微软雅黑" panose="020B0503020204020204" pitchFamily="34" charset="-122"/>
              </a:rPr>
              <a:t>是中国由农耕文明向工业文明转型，不断扬弃、自我革新的历程</a:t>
            </a:r>
            <a:endParaRPr lang="zh-CN" altLang="en-US" sz="3200" dirty="0">
              <a:latin typeface="微软雅黑" panose="020B0503020204020204" pitchFamily="34" charset="-122"/>
              <a:ea typeface="微软雅黑" panose="020B0503020204020204" pitchFamily="34" charset="-122"/>
            </a:endParaRPr>
          </a:p>
        </p:txBody>
      </p:sp>
      <p:sp>
        <p:nvSpPr>
          <p:cNvPr id="8" name="矩形 7"/>
          <p:cNvSpPr/>
          <p:nvPr/>
        </p:nvSpPr>
        <p:spPr>
          <a:xfrm>
            <a:off x="2209800" y="4419600"/>
            <a:ext cx="6934200" cy="1554163"/>
          </a:xfrm>
          <a:prstGeom prst="rect">
            <a:avLst/>
          </a:prstGeom>
          <a:noFill/>
          <a:ln w="9525">
            <a:noFill/>
          </a:ln>
        </p:spPr>
        <p:txBody>
          <a:bodyPr anchor="t">
            <a:spAutoFit/>
          </a:bodyPr>
          <a:p>
            <a:pPr lvl="0" algn="l"/>
            <a:r>
              <a:rPr lang="zh-CN" altLang="en-US" sz="3200" dirty="0">
                <a:latin typeface="微软雅黑" panose="020B0503020204020204" pitchFamily="34" charset="-122"/>
                <a:ea typeface="微软雅黑" panose="020B0503020204020204" pitchFamily="34" charset="-122"/>
              </a:rPr>
              <a:t>也是中国在东西方文明碰撞后，经历了由被动到主动向西方学习，追赶世界发展潮流，逐步融入世界的历程</a:t>
            </a:r>
            <a:endParaRPr lang="zh-CN" altLang="en-US" sz="32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178177"/>
          <p:cNvSpPr>
            <a:spLocks noGrp="1"/>
          </p:cNvSpPr>
          <p:nvPr>
            <p:ph type="title"/>
          </p:nvPr>
        </p:nvSpPr>
        <p:spPr>
          <a:xfrm>
            <a:off x="0" y="0"/>
            <a:ext cx="9144000" cy="1447800"/>
          </a:xfrm>
          <a:solidFill>
            <a:srgbClr val="FFCC00"/>
          </a:solidFill>
        </p:spPr>
        <p:txBody>
          <a:bodyPr anchor="ctr"/>
          <a:p>
            <a:pPr algn="l"/>
            <a:r>
              <a:rPr lang="zh-CN" altLang="en-US" sz="3200" b="1" dirty="0"/>
              <a:t>（</a:t>
            </a:r>
            <a:r>
              <a:rPr lang="en-US" altLang="zh-CN" sz="3200" b="1" dirty="0"/>
              <a:t>2014·</a:t>
            </a:r>
            <a:r>
              <a:rPr lang="zh-CN" altLang="en-US" sz="3200" b="1" dirty="0"/>
              <a:t>四川文综</a:t>
            </a:r>
            <a:r>
              <a:rPr lang="en-US" altLang="zh-CN" sz="3200" b="1" dirty="0"/>
              <a:t>·14</a:t>
            </a:r>
            <a:r>
              <a:rPr lang="zh-CN" altLang="en-US" sz="3200" b="1" dirty="0"/>
              <a:t>）历史叙述、历史解释和历史评价是历史学习能力的重要组成部分。阅读材料，回答问题。</a:t>
            </a:r>
            <a:endParaRPr lang="zh-CN" altLang="en-US" sz="3200" b="1" dirty="0"/>
          </a:p>
        </p:txBody>
      </p:sp>
      <p:sp>
        <p:nvSpPr>
          <p:cNvPr id="25602" name="文本占位符 178178"/>
          <p:cNvSpPr>
            <a:spLocks noGrp="1"/>
          </p:cNvSpPr>
          <p:nvPr>
            <p:ph idx="1"/>
          </p:nvPr>
        </p:nvSpPr>
        <p:spPr>
          <a:xfrm>
            <a:off x="533400" y="1676400"/>
            <a:ext cx="8305800" cy="3657600"/>
          </a:xfrm>
          <a:solidFill>
            <a:schemeClr val="bg1"/>
          </a:solidFill>
          <a:ln w="38100">
            <a:solidFill>
              <a:srgbClr val="FF0000"/>
            </a:solidFill>
            <a:miter/>
          </a:ln>
        </p:spPr>
        <p:txBody>
          <a:bodyPr anchor="t"/>
          <a:p>
            <a:pPr>
              <a:buNone/>
            </a:pPr>
            <a:r>
              <a:rPr lang="en-US" altLang="zh-CN" sz="2800" b="1" dirty="0"/>
              <a:t>  </a:t>
            </a:r>
            <a:r>
              <a:rPr lang="zh-CN" altLang="en-US" sz="2800" b="1" dirty="0"/>
              <a:t>材料四  “中体西用”后来久被指为包庇封建，其实，那个时候的中国，天下滔滔，多的是泥古而顽梗的士人，在封建主义充斥的天地里，欲破启锢闭，引入若干资本主义文化，除了“中体西用”还不可能提出另一种更好的宗旨。如果没有“中体”作为前提，“西用”无所依托，它在中国是进不了门，落不了户的。</a:t>
            </a:r>
            <a:endParaRPr lang="zh-CN" altLang="en-US" sz="2800" b="1" dirty="0"/>
          </a:p>
          <a:p>
            <a:pPr>
              <a:buNone/>
            </a:pPr>
            <a:r>
              <a:rPr lang="zh-CN" altLang="en-US" sz="2800" b="1" dirty="0"/>
              <a:t>                 </a:t>
            </a:r>
            <a:r>
              <a:rPr lang="en-US" altLang="zh-CN" sz="2800" b="1" dirty="0"/>
              <a:t>——</a:t>
            </a:r>
            <a:r>
              <a:rPr lang="zh-CN" altLang="en-US" sz="2800" b="1" dirty="0"/>
              <a:t>陈旭麓</a:t>
            </a:r>
            <a:r>
              <a:rPr lang="en-US" altLang="zh-CN" sz="2800" b="1" dirty="0"/>
              <a:t>《</a:t>
            </a:r>
            <a:r>
              <a:rPr lang="zh-CN" altLang="en-US" sz="2800" b="1" dirty="0"/>
              <a:t>近代中国社会的新陈代谢</a:t>
            </a:r>
            <a:r>
              <a:rPr lang="en-US" altLang="zh-CN" sz="2800" b="1" dirty="0"/>
              <a:t>》</a:t>
            </a:r>
            <a:endParaRPr lang="en-US" altLang="zh-CN" sz="2800" b="1" dirty="0"/>
          </a:p>
        </p:txBody>
      </p:sp>
      <p:sp>
        <p:nvSpPr>
          <p:cNvPr id="25603" name="矩形 178179"/>
          <p:cNvSpPr/>
          <p:nvPr/>
        </p:nvSpPr>
        <p:spPr>
          <a:xfrm>
            <a:off x="762000" y="5562600"/>
            <a:ext cx="8126413" cy="946150"/>
          </a:xfrm>
          <a:prstGeom prst="rect">
            <a:avLst/>
          </a:prstGeom>
          <a:solidFill>
            <a:schemeClr val="bg1"/>
          </a:solidFill>
          <a:ln w="9525">
            <a:noFill/>
          </a:ln>
        </p:spPr>
        <p:txBody>
          <a:bodyPr wrap="none" anchor="t">
            <a:spAutoFit/>
          </a:bodyPr>
          <a:p>
            <a:pPr lvl="0" algn="l"/>
            <a:r>
              <a:rPr lang="zh-CN" altLang="en-US" sz="2800" b="0" dirty="0">
                <a:latin typeface="微软雅黑" panose="020B0503020204020204" pitchFamily="34" charset="-122"/>
                <a:ea typeface="微软雅黑" panose="020B0503020204020204" pitchFamily="34" charset="-122"/>
              </a:rPr>
              <a:t>（</a:t>
            </a:r>
            <a:r>
              <a:rPr lang="en-US" altLang="zh-CN" sz="2800" b="0" dirty="0">
                <a:latin typeface="微软雅黑" panose="020B0503020204020204" pitchFamily="34" charset="-122"/>
                <a:ea typeface="微软雅黑" panose="020B0503020204020204" pitchFamily="34" charset="-122"/>
              </a:rPr>
              <a:t>3</a:t>
            </a:r>
            <a:r>
              <a:rPr lang="zh-CN" altLang="en-US" sz="2800" b="0" dirty="0">
                <a:latin typeface="微软雅黑" panose="020B0503020204020204" pitchFamily="34" charset="-122"/>
                <a:ea typeface="微软雅黑" panose="020B0503020204020204" pitchFamily="34" charset="-122"/>
              </a:rPr>
              <a:t>）概括材料四陈旭麓是如何评价“中体西用”的，</a:t>
            </a:r>
            <a:endParaRPr lang="zh-CN" altLang="en-US" sz="2800" b="0" dirty="0">
              <a:latin typeface="微软雅黑" panose="020B0503020204020204" pitchFamily="34" charset="-122"/>
              <a:ea typeface="微软雅黑" panose="020B0503020204020204" pitchFamily="34" charset="-122"/>
            </a:endParaRPr>
          </a:p>
          <a:p>
            <a:pPr lvl="0" algn="l"/>
            <a:r>
              <a:rPr lang="zh-CN" altLang="en-US" sz="2800" b="0" dirty="0">
                <a:latin typeface="微软雅黑" panose="020B0503020204020204" pitchFamily="34" charset="-122"/>
                <a:ea typeface="微软雅黑" panose="020B0503020204020204" pitchFamily="34" charset="-122"/>
              </a:rPr>
              <a:t>指出这一评价遵循的原则是什么？</a:t>
            </a:r>
            <a:endParaRPr lang="zh-CN" altLang="en-US" sz="2800" b="0" dirty="0">
              <a:latin typeface="微软雅黑" panose="020B0503020204020204" pitchFamily="34" charset="-122"/>
              <a:ea typeface="微软雅黑" panose="020B0503020204020204" pitchFamily="34" charset="-122"/>
            </a:endParaRPr>
          </a:p>
        </p:txBody>
      </p:sp>
      <p:sp>
        <p:nvSpPr>
          <p:cNvPr id="178181" name="矩形 178180"/>
          <p:cNvSpPr/>
          <p:nvPr/>
        </p:nvSpPr>
        <p:spPr>
          <a:xfrm>
            <a:off x="0" y="4876800"/>
            <a:ext cx="9144000" cy="1143000"/>
          </a:xfrm>
          <a:prstGeom prst="rect">
            <a:avLst/>
          </a:prstGeom>
          <a:solidFill>
            <a:schemeClr val="bg1"/>
          </a:solidFill>
          <a:ln w="9525">
            <a:noFill/>
          </a:ln>
        </p:spPr>
        <p:txBody>
          <a:bodyPr anchor="ctr"/>
          <a:p>
            <a:pPr lvl="0" algn="ctr">
              <a:buClrTx/>
            </a:pPr>
            <a:r>
              <a:rPr lang="zh-CN" altLang="en-US" sz="3200" dirty="0">
                <a:solidFill>
                  <a:schemeClr val="tx2"/>
                </a:solidFill>
                <a:latin typeface="Arial" panose="020B0604020202020204" pitchFamily="34" charset="0"/>
                <a:ea typeface="宋体" panose="02010600030101010101" pitchFamily="2" charset="-122"/>
              </a:rPr>
              <a:t>（</a:t>
            </a:r>
            <a:r>
              <a:rPr lang="en-US" altLang="zh-CN" sz="3200" dirty="0">
                <a:solidFill>
                  <a:schemeClr val="tx2"/>
                </a:solidFill>
                <a:latin typeface="Arial" panose="020B0604020202020204" pitchFamily="34" charset="0"/>
                <a:ea typeface="宋体" panose="02010600030101010101" pitchFamily="2" charset="-122"/>
              </a:rPr>
              <a:t>3</a:t>
            </a:r>
            <a:r>
              <a:rPr lang="zh-CN" altLang="en-US" sz="3200" dirty="0">
                <a:solidFill>
                  <a:schemeClr val="tx2"/>
                </a:solidFill>
                <a:latin typeface="Arial" panose="020B0604020202020204" pitchFamily="34" charset="0"/>
                <a:ea typeface="宋体" panose="02010600030101010101" pitchFamily="2" charset="-122"/>
              </a:rPr>
              <a:t>）评价：当时中国封建顽固势力异常强大，“中体西用”为西学的传入创造了条件。</a:t>
            </a:r>
            <a:endParaRPr lang="zh-CN" altLang="en-US" sz="3200" dirty="0">
              <a:solidFill>
                <a:schemeClr val="tx2"/>
              </a:solidFill>
              <a:latin typeface="Arial" panose="020B0604020202020204" pitchFamily="34" charset="0"/>
              <a:ea typeface="宋体" panose="02010600030101010101" pitchFamily="2" charset="-122"/>
            </a:endParaRPr>
          </a:p>
        </p:txBody>
      </p:sp>
      <p:sp>
        <p:nvSpPr>
          <p:cNvPr id="178182" name="矩形 178181"/>
          <p:cNvSpPr/>
          <p:nvPr/>
        </p:nvSpPr>
        <p:spPr>
          <a:xfrm>
            <a:off x="0" y="5029200"/>
            <a:ext cx="9144000" cy="1543050"/>
          </a:xfrm>
          <a:prstGeom prst="rect">
            <a:avLst/>
          </a:prstGeom>
          <a:solidFill>
            <a:srgbClr val="FFFF00"/>
          </a:solidFill>
          <a:ln w="9525">
            <a:noFill/>
          </a:ln>
        </p:spPr>
        <p:txBody>
          <a:bodyPr anchor="t">
            <a:spAutoFit/>
          </a:bodyPr>
          <a:p>
            <a:pPr lvl="0" algn="l">
              <a:lnSpc>
                <a:spcPct val="80000"/>
              </a:lnSpc>
              <a:spcBef>
                <a:spcPct val="20000"/>
              </a:spcBef>
            </a:pPr>
            <a:r>
              <a:rPr lang="zh-CN" altLang="en-US" sz="2800" dirty="0">
                <a:latin typeface="方正粗宋_GBK" charset="-122"/>
                <a:ea typeface="宋体" panose="02010600030101010101" pitchFamily="2" charset="-122"/>
              </a:rPr>
              <a:t>学法指导</a:t>
            </a:r>
            <a:r>
              <a:rPr lang="en-US" altLang="zh-CN" sz="2800" dirty="0">
                <a:latin typeface="方正粗宋_GBK" charset="-122"/>
                <a:ea typeface="宋体" panose="02010600030101010101" pitchFamily="2" charset="-122"/>
              </a:rPr>
              <a:t>3</a:t>
            </a:r>
            <a:r>
              <a:rPr lang="zh-CN" altLang="en-US" sz="2800" dirty="0">
                <a:latin typeface="方正粗宋_GBK" charset="-122"/>
                <a:ea typeface="宋体" panose="02010600030101010101" pitchFamily="2" charset="-122"/>
              </a:rPr>
              <a:t>：历史是客观的，历史的叙述和解释是主观的。</a:t>
            </a:r>
            <a:endParaRPr lang="zh-CN" altLang="en-US" sz="2800" dirty="0">
              <a:latin typeface="方正粗宋_GBK" charset="-122"/>
              <a:ea typeface="宋体" panose="02010600030101010101" pitchFamily="2" charset="-122"/>
            </a:endParaRPr>
          </a:p>
          <a:p>
            <a:pPr lvl="0" algn="l">
              <a:lnSpc>
                <a:spcPct val="80000"/>
              </a:lnSpc>
              <a:spcBef>
                <a:spcPct val="20000"/>
              </a:spcBef>
            </a:pPr>
            <a:r>
              <a:rPr lang="zh-CN" altLang="en-US" sz="2800" dirty="0">
                <a:latin typeface="方正粗宋_GBK" charset="-122"/>
                <a:ea typeface="宋体" panose="02010600030101010101" pitchFamily="2" charset="-122"/>
              </a:rPr>
              <a:t>原则：历史评价应把评价对象放在当时的历史条件下进行。</a:t>
            </a:r>
            <a:endParaRPr lang="zh-CN" altLang="en-US" sz="2800" dirty="0">
              <a:latin typeface="方正粗宋_GBK" charset="-122"/>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8181"/>
                                        </p:tgtEl>
                                        <p:attrNameLst>
                                          <p:attrName>style.visibility</p:attrName>
                                        </p:attrNameLst>
                                      </p:cBhvr>
                                      <p:to>
                                        <p:strVal val="visible"/>
                                      </p:to>
                                    </p:set>
                                    <p:animEffect transition="in" filter="blinds(horizontal)">
                                      <p:cBhvr>
                                        <p:cTn id="7" dur="500"/>
                                        <p:tgtEl>
                                          <p:spTgt spid="17818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8182"/>
                                        </p:tgtEl>
                                        <p:attrNameLst>
                                          <p:attrName>style.visibility</p:attrName>
                                        </p:attrNameLst>
                                      </p:cBhvr>
                                      <p:to>
                                        <p:strVal val="visible"/>
                                      </p:to>
                                    </p:set>
                                    <p:animEffect transition="in" filter="blinds(horizontal)">
                                      <p:cBhvr>
                                        <p:cTn id="12" dur="500"/>
                                        <p:tgtEl>
                                          <p:spTgt spid="178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animBg="1"/>
      <p:bldP spid="17818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79202" name="内容占位符 179201"/>
          <p:cNvGraphicFramePr/>
          <p:nvPr>
            <p:ph/>
          </p:nvPr>
        </p:nvGraphicFramePr>
        <p:xfrm>
          <a:off x="457200" y="1066800"/>
          <a:ext cx="8229600" cy="4510088"/>
        </p:xfrm>
        <a:graphic>
          <a:graphicData uri="http://schemas.openxmlformats.org/drawingml/2006/table">
            <a:tbl>
              <a:tblPr/>
              <a:tblGrid>
                <a:gridCol w="1905000"/>
                <a:gridCol w="6324600"/>
              </a:tblGrid>
              <a:tr h="6858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lgn="ctr" eaLnBrk="0" hangingPunct="0">
                        <a:spcBef>
                          <a:spcPct val="0"/>
                        </a:spcBef>
                        <a:buNone/>
                      </a:pPr>
                      <a:r>
                        <a:rPr lang="zh-CN" altLang="en-US" sz="2400" b="1" dirty="0">
                          <a:latin typeface="Times New Roman" panose="02020603050405020304" pitchFamily="18" charset="0"/>
                          <a:ea typeface="微软雅黑" panose="020B0503020204020204" pitchFamily="34" charset="-122"/>
                        </a:rPr>
                        <a:t>事件</a:t>
                      </a:r>
                      <a:endParaRPr lang="zh-CN" altLang="en-US" sz="2400" b="1" dirty="0">
                        <a:latin typeface="方正粗宋_GBK" charset="-122"/>
                        <a:ea typeface="微软雅黑" panose="020B0503020204020204" pitchFamily="3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lgn="ctr" eaLnBrk="0" hangingPunct="0">
                        <a:spcBef>
                          <a:spcPct val="0"/>
                        </a:spcBef>
                        <a:buNone/>
                      </a:pPr>
                      <a:r>
                        <a:rPr lang="zh-CN" altLang="en-US" sz="2400" b="1" dirty="0">
                          <a:latin typeface="Times New Roman" panose="02020603050405020304" pitchFamily="18" charset="0"/>
                          <a:ea typeface="微软雅黑" panose="020B0503020204020204" pitchFamily="34" charset="-122"/>
                        </a:rPr>
                        <a:t>观点</a:t>
                      </a:r>
                      <a:endParaRPr lang="zh-CN" altLang="en-US" sz="2400" b="1" dirty="0">
                        <a:latin typeface="方正粗宋_GBK" charset="-122"/>
                        <a:ea typeface="微软雅黑" panose="020B0503020204020204" pitchFamily="34"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13811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lgn="ctr" eaLnBrk="0" hangingPunct="0">
                        <a:spcBef>
                          <a:spcPct val="0"/>
                        </a:spcBef>
                        <a:buNone/>
                      </a:pPr>
                      <a:r>
                        <a:rPr lang="zh-CN" altLang="en-US" sz="2400" b="1" dirty="0">
                          <a:latin typeface="Times New Roman" panose="02020603050405020304" pitchFamily="18" charset="0"/>
                          <a:ea typeface="微软雅黑" panose="020B0503020204020204" pitchFamily="34" charset="-122"/>
                        </a:rPr>
                        <a:t>戊戌变法</a:t>
                      </a:r>
                      <a:endParaRPr lang="zh-CN" altLang="en-US" sz="2400" b="1" dirty="0">
                        <a:latin typeface="方正粗宋_GBK" charset="-122"/>
                        <a:ea typeface="微软雅黑" panose="020B0503020204020204" pitchFamily="3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eaLnBrk="0" hangingPunct="0">
                        <a:spcBef>
                          <a:spcPct val="0"/>
                        </a:spcBef>
                        <a:buNone/>
                      </a:pPr>
                      <a:r>
                        <a:rPr lang="zh-CN" altLang="en-US" sz="2400" b="1" dirty="0">
                          <a:latin typeface="Times New Roman" panose="02020603050405020304" pitchFamily="18" charset="0"/>
                          <a:ea typeface="微软雅黑" panose="020B0503020204020204" pitchFamily="34" charset="-122"/>
                        </a:rPr>
                        <a:t>康有为的托古改制思想反映了资产阶级的软弱性，不仅没有减轻变法的压力，反而加速了变法的失败。</a:t>
                      </a:r>
                      <a:endParaRPr lang="zh-CN" altLang="en-US" sz="2400" b="1" dirty="0">
                        <a:latin typeface="方正粗宋_GBK" charset="-122"/>
                        <a:ea typeface="微软雅黑" panose="020B0503020204020204" pitchFamily="34"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132556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lgn="ctr" eaLnBrk="0" hangingPunct="0">
                        <a:spcBef>
                          <a:spcPct val="0"/>
                        </a:spcBef>
                        <a:buNone/>
                      </a:pPr>
                      <a:r>
                        <a:rPr lang="zh-CN" altLang="en-US" sz="2400" b="1" dirty="0">
                          <a:latin typeface="Times New Roman" panose="02020603050405020304" pitchFamily="18" charset="0"/>
                          <a:ea typeface="微软雅黑" panose="020B0503020204020204" pitchFamily="34" charset="-122"/>
                        </a:rPr>
                        <a:t>辛亥革命</a:t>
                      </a:r>
                      <a:endParaRPr lang="zh-CN" altLang="en-US" sz="2400" b="1" dirty="0">
                        <a:latin typeface="方正粗宋_GBK" charset="-122"/>
                        <a:ea typeface="微软雅黑" panose="020B0503020204020204" pitchFamily="3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eaLnBrk="0" hangingPunct="0">
                        <a:spcBef>
                          <a:spcPct val="0"/>
                        </a:spcBef>
                        <a:buNone/>
                      </a:pPr>
                      <a:r>
                        <a:rPr lang="zh-CN" altLang="en-US" sz="2400" b="1" dirty="0">
                          <a:latin typeface="Times New Roman" panose="02020603050405020304" pitchFamily="18" charset="0"/>
                          <a:ea typeface="微软雅黑" panose="020B0503020204020204" pitchFamily="34" charset="-122"/>
                        </a:rPr>
                        <a:t>如果不是武昌起义爆发，新政将按计划进行，中国最终将成为一个君主立宪的资本主义国家。</a:t>
                      </a:r>
                      <a:endParaRPr lang="zh-CN" altLang="en-US" sz="2400" b="1" dirty="0">
                        <a:latin typeface="方正粗宋_GBK" charset="-122"/>
                        <a:ea typeface="微软雅黑" panose="020B0503020204020204" pitchFamily="34"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r h="11176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lgn="ctr" eaLnBrk="0" hangingPunct="0">
                        <a:spcBef>
                          <a:spcPct val="0"/>
                        </a:spcBef>
                        <a:buNone/>
                      </a:pPr>
                      <a:r>
                        <a:rPr lang="zh-CN" altLang="en-US" sz="2400" b="1" dirty="0">
                          <a:latin typeface="Times New Roman" panose="02020603050405020304" pitchFamily="18" charset="0"/>
                          <a:ea typeface="微软雅黑" panose="020B0503020204020204" pitchFamily="34" charset="-122"/>
                        </a:rPr>
                        <a:t>新文化运动</a:t>
                      </a:r>
                      <a:endParaRPr lang="zh-CN" altLang="en-US" sz="2400" b="1" dirty="0">
                        <a:latin typeface="方正粗宋_GBK" charset="-122"/>
                        <a:ea typeface="微软雅黑" panose="020B0503020204020204" pitchFamily="3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eaLnBrk="0" hangingPunct="0">
                        <a:spcBef>
                          <a:spcPct val="0"/>
                        </a:spcBef>
                        <a:buNone/>
                      </a:pPr>
                      <a:r>
                        <a:rPr lang="zh-CN" altLang="en-US" sz="2400" b="1" dirty="0">
                          <a:latin typeface="Times New Roman" panose="02020603050405020304" pitchFamily="18" charset="0"/>
                          <a:ea typeface="微软雅黑" panose="020B0503020204020204" pitchFamily="34" charset="-122"/>
                        </a:rPr>
                        <a:t>新文化运动是“情绪主义”的产物，导致了各种思想混乱。</a:t>
                      </a:r>
                      <a:endParaRPr lang="zh-CN" altLang="en-US" sz="2400" b="1" dirty="0">
                        <a:latin typeface="方正粗宋_GBK" charset="-122"/>
                        <a:ea typeface="微软雅黑" panose="020B0503020204020204" pitchFamily="34" charset="-122"/>
                      </a:endParaRPr>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1"/>
                    </a:solidFill>
                  </a:tcPr>
                </a:tc>
              </a:tr>
            </a:tbl>
          </a:graphicData>
        </a:graphic>
      </p:graphicFrame>
      <p:sp>
        <p:nvSpPr>
          <p:cNvPr id="26642" name="矩形 179218"/>
          <p:cNvSpPr/>
          <p:nvPr/>
        </p:nvSpPr>
        <p:spPr>
          <a:xfrm>
            <a:off x="914400" y="5791200"/>
            <a:ext cx="8001000" cy="838200"/>
          </a:xfrm>
          <a:prstGeom prst="rect">
            <a:avLst/>
          </a:prstGeom>
          <a:solidFill>
            <a:schemeClr val="bg1"/>
          </a:solidFill>
          <a:ln w="9525">
            <a:noFill/>
          </a:ln>
        </p:spPr>
        <p:txBody>
          <a:bodyPr anchor="t"/>
          <a:p>
            <a:pPr marL="342900" lvl="0" indent="-342900" algn="l">
              <a:spcBef>
                <a:spcPct val="20000"/>
              </a:spcBef>
            </a:pPr>
            <a:r>
              <a:rPr lang="zh-CN" altLang="en-US" sz="2800" b="0" dirty="0">
                <a:latin typeface="微软雅黑" panose="020B0503020204020204" pitchFamily="34" charset="-122"/>
                <a:ea typeface="微软雅黑" panose="020B0503020204020204" pitchFamily="34" charset="-122"/>
              </a:rPr>
              <a:t>按照这一原则，任选表</a:t>
            </a:r>
            <a:r>
              <a:rPr lang="en-US" altLang="zh-CN" sz="2800" b="0" dirty="0">
                <a:latin typeface="微软雅黑" panose="020B0503020204020204" pitchFamily="34" charset="-122"/>
                <a:ea typeface="微软雅黑" panose="020B0503020204020204" pitchFamily="34" charset="-122"/>
              </a:rPr>
              <a:t>3</a:t>
            </a:r>
            <a:r>
              <a:rPr lang="zh-CN" altLang="en-US" sz="2800" b="0" dirty="0">
                <a:latin typeface="微软雅黑" panose="020B0503020204020204" pitchFamily="34" charset="-122"/>
                <a:ea typeface="微软雅黑" panose="020B0503020204020204" pitchFamily="34" charset="-122"/>
              </a:rPr>
              <a:t>中的一种观点进行评价</a:t>
            </a:r>
            <a:endParaRPr lang="zh-CN" altLang="en-US" sz="2800" b="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文本占位符 180225"/>
          <p:cNvSpPr>
            <a:spLocks noGrp="1"/>
          </p:cNvSpPr>
          <p:nvPr>
            <p:ph idx="1"/>
          </p:nvPr>
        </p:nvSpPr>
        <p:spPr>
          <a:xfrm>
            <a:off x="457200" y="1600200"/>
            <a:ext cx="8229600" cy="3581400"/>
          </a:xfrm>
          <a:solidFill>
            <a:schemeClr val="bg1"/>
          </a:solidFill>
          <a:ln w="38100">
            <a:solidFill>
              <a:srgbClr val="FF0000"/>
            </a:solidFill>
            <a:miter/>
          </a:ln>
        </p:spPr>
        <p:txBody>
          <a:bodyPr anchor="t"/>
          <a:p>
            <a:pPr>
              <a:lnSpc>
                <a:spcPct val="90000"/>
              </a:lnSpc>
              <a:buNone/>
            </a:pPr>
            <a:r>
              <a:rPr lang="zh-CN" altLang="en-US" sz="2800" b="1" dirty="0"/>
              <a:t>戊戌变法：该观点忽视了当时封建顽固势力强大，维新派实力相对弱小的特定历史条件。</a:t>
            </a:r>
            <a:endParaRPr lang="zh-CN" altLang="en-US" sz="2800" b="1" dirty="0"/>
          </a:p>
          <a:p>
            <a:pPr>
              <a:lnSpc>
                <a:spcPct val="90000"/>
              </a:lnSpc>
              <a:buNone/>
            </a:pPr>
            <a:r>
              <a:rPr lang="zh-CN" altLang="en-US" sz="2800" b="1" dirty="0"/>
              <a:t>辛亥革命：该观点忽视了当时中华民族危机空前严重，清政府的“新政”步入困境，民主革命势力迅速发展的历史现实。</a:t>
            </a:r>
            <a:endParaRPr lang="zh-CN" altLang="en-US" sz="2800" b="1" dirty="0"/>
          </a:p>
          <a:p>
            <a:pPr>
              <a:lnSpc>
                <a:spcPct val="90000"/>
              </a:lnSpc>
              <a:buNone/>
            </a:pPr>
            <a:r>
              <a:rPr lang="zh-CN" altLang="en-US" sz="2800" b="1" dirty="0"/>
              <a:t>新文化运动：该观点忽视了当时的专制统治和复古逆流的社会现实，以及新文化运动知识精英试图把中国引入民族政治轨道的追求。</a:t>
            </a:r>
            <a:endParaRPr lang="zh-CN" altLang="en-US" sz="2800" b="1"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文本框 5121"/>
          <p:cNvSpPr txBox="1"/>
          <p:nvPr/>
        </p:nvSpPr>
        <p:spPr>
          <a:xfrm>
            <a:off x="250825" y="2133600"/>
            <a:ext cx="8893175" cy="3657600"/>
          </a:xfrm>
          <a:prstGeom prst="rect">
            <a:avLst/>
          </a:prstGeom>
          <a:noFill/>
          <a:ln w="9525">
            <a:noFill/>
          </a:ln>
        </p:spPr>
        <p:txBody>
          <a:bodyPr anchor="t">
            <a:spAutoFit/>
          </a:bodyPr>
          <a:p>
            <a:pPr lvl="0" indent="0"/>
            <a:r>
              <a:rPr lang="en-US" altLang="zh-CN" sz="3000" b="1" dirty="0">
                <a:solidFill>
                  <a:srgbClr val="6600CC"/>
                </a:solidFill>
                <a:latin typeface="宋体" panose="02010600030101010101" pitchFamily="2" charset="-122"/>
                <a:ea typeface="宋体" panose="02010600030101010101" pitchFamily="2" charset="-122"/>
              </a:rPr>
              <a:t>1</a:t>
            </a:r>
            <a:r>
              <a:rPr lang="zh-CN" altLang="en-US" sz="3000" b="1" dirty="0">
                <a:solidFill>
                  <a:srgbClr val="6600CC"/>
                </a:solidFill>
                <a:latin typeface="宋体" panose="02010600030101010101" pitchFamily="2" charset="-122"/>
                <a:ea typeface="宋体" panose="02010600030101010101" pitchFamily="2" charset="-122"/>
              </a:rPr>
              <a:t>、为什么要“开眼看世界”？怎么看？</a:t>
            </a:r>
            <a:endParaRPr lang="zh-CN" altLang="en-US" sz="3000" b="1">
              <a:solidFill>
                <a:srgbClr val="6600CC"/>
              </a:solidFill>
              <a:latin typeface="宋体" panose="02010600030101010101" pitchFamily="2" charset="-122"/>
              <a:ea typeface="宋体" panose="02010600030101010101" pitchFamily="2" charset="-122"/>
            </a:endParaRPr>
          </a:p>
          <a:p>
            <a:pPr lvl="0" indent="0"/>
            <a:endParaRPr lang="zh-CN" altLang="en-US" sz="3000" b="1">
              <a:solidFill>
                <a:srgbClr val="6600CC"/>
              </a:solidFill>
              <a:latin typeface="宋体" panose="02010600030101010101" pitchFamily="2" charset="-122"/>
              <a:ea typeface="宋体" panose="02010600030101010101" pitchFamily="2" charset="-122"/>
            </a:endParaRPr>
          </a:p>
          <a:p>
            <a:pPr lvl="0" indent="0"/>
            <a:endParaRPr lang="zh-CN" altLang="en-US" sz="3000" b="1">
              <a:solidFill>
                <a:srgbClr val="6600CC"/>
              </a:solidFill>
              <a:latin typeface="宋体" panose="02010600030101010101" pitchFamily="2" charset="-122"/>
              <a:ea typeface="宋体" panose="02010600030101010101" pitchFamily="2" charset="-122"/>
            </a:endParaRPr>
          </a:p>
          <a:p>
            <a:pPr lvl="0" indent="0"/>
            <a:endParaRPr lang="zh-CN" altLang="en-US" sz="3000" b="1">
              <a:solidFill>
                <a:srgbClr val="6600CC"/>
              </a:solidFill>
              <a:latin typeface="宋体" panose="02010600030101010101" pitchFamily="2" charset="-122"/>
              <a:ea typeface="宋体" panose="02010600030101010101" pitchFamily="2" charset="-122"/>
            </a:endParaRPr>
          </a:p>
          <a:p>
            <a:pPr lvl="0" indent="0"/>
            <a:endParaRPr lang="zh-CN" altLang="en-US" sz="3000" b="1">
              <a:solidFill>
                <a:srgbClr val="6600CC"/>
              </a:solidFill>
              <a:latin typeface="宋体" panose="02010600030101010101" pitchFamily="2" charset="-122"/>
              <a:ea typeface="宋体" panose="02010600030101010101" pitchFamily="2" charset="-122"/>
            </a:endParaRPr>
          </a:p>
          <a:p>
            <a:pPr lvl="0" indent="0"/>
            <a:endParaRPr lang="zh-CN" altLang="en-US" sz="3000" b="1">
              <a:solidFill>
                <a:srgbClr val="6600CC"/>
              </a:solidFill>
              <a:latin typeface="宋体" panose="02010600030101010101" pitchFamily="2" charset="-122"/>
              <a:ea typeface="宋体" panose="02010600030101010101" pitchFamily="2" charset="-122"/>
            </a:endParaRPr>
          </a:p>
          <a:p>
            <a:pPr lvl="0" indent="0"/>
            <a:r>
              <a:rPr lang="en-US" altLang="zh-CN" sz="3000" b="1" dirty="0">
                <a:solidFill>
                  <a:srgbClr val="6600CC"/>
                </a:solidFill>
                <a:latin typeface="宋体" panose="02010600030101010101" pitchFamily="2" charset="-122"/>
                <a:ea typeface="宋体" panose="02010600030101010101" pitchFamily="2" charset="-122"/>
              </a:rPr>
              <a:t>2</a:t>
            </a:r>
            <a:r>
              <a:rPr lang="zh-CN" altLang="en-US" sz="3000" b="1" dirty="0">
                <a:solidFill>
                  <a:srgbClr val="6600CC"/>
                </a:solidFill>
                <a:latin typeface="宋体" panose="02010600030101010101" pitchFamily="2" charset="-122"/>
                <a:ea typeface="宋体" panose="02010600030101010101" pitchFamily="2" charset="-122"/>
              </a:rPr>
              <a:t>、看到的是一个怎样的世界？</a:t>
            </a:r>
            <a:r>
              <a:rPr lang="zh-CN" altLang="en-US" sz="3000" b="1" dirty="0">
                <a:solidFill>
                  <a:srgbClr val="6600CC"/>
                </a:solidFill>
                <a:latin typeface="Arial" panose="020B0604020202020204" pitchFamily="34" charset="0"/>
                <a:ea typeface="宋体" panose="02010600030101010101" pitchFamily="2" charset="-122"/>
              </a:rPr>
              <a:t>产生了什么影响？</a:t>
            </a:r>
            <a:endParaRPr lang="zh-CN" altLang="en-US" sz="3000" b="1">
              <a:solidFill>
                <a:srgbClr val="6600CC"/>
              </a:solidFill>
              <a:latin typeface="宋体" panose="02010600030101010101" pitchFamily="2" charset="-122"/>
              <a:ea typeface="宋体" panose="02010600030101010101" pitchFamily="2" charset="-122"/>
            </a:endParaRPr>
          </a:p>
          <a:p>
            <a:pPr lvl="0" indent="0"/>
            <a:endParaRPr lang="zh-CN" altLang="en-US" sz="2400" b="1">
              <a:latin typeface="宋体" panose="02010600030101010101" pitchFamily="2" charset="-122"/>
              <a:ea typeface="宋体" panose="02010600030101010101" pitchFamily="2" charset="-122"/>
            </a:endParaRPr>
          </a:p>
        </p:txBody>
      </p:sp>
      <p:sp>
        <p:nvSpPr>
          <p:cNvPr id="5123" name="文本框 5122"/>
          <p:cNvSpPr txBox="1"/>
          <p:nvPr/>
        </p:nvSpPr>
        <p:spPr>
          <a:xfrm>
            <a:off x="0" y="333375"/>
            <a:ext cx="8748713" cy="1143000"/>
          </a:xfrm>
          <a:prstGeom prst="rect">
            <a:avLst/>
          </a:prstGeom>
          <a:noFill/>
          <a:ln w="9525">
            <a:noFill/>
          </a:ln>
        </p:spPr>
        <p:txBody>
          <a:bodyPr lIns="92075" tIns="46038" rIns="92075" bIns="46038">
            <a:spAutoFit/>
          </a:bodyPr>
          <a:p>
            <a:pPr lvl="0" fontAlgn="base">
              <a:lnSpc>
                <a:spcPct val="90000"/>
              </a:lnSpc>
              <a:spcBef>
                <a:spcPct val="50000"/>
              </a:spcBef>
            </a:pPr>
            <a:r>
              <a:rPr lang="zh-CN" altLang="en-US" sz="3000" b="1" strike="noStrike" noProof="1" dirty="0">
                <a:solidFill>
                  <a:srgbClr val="0033CC"/>
                </a:solidFill>
                <a:latin typeface="黑体" panose="02010609060101010101" pitchFamily="2" charset="-122"/>
                <a:ea typeface="黑体" panose="02010609060101010101" pitchFamily="2" charset="-122"/>
                <a:cs typeface="+mn-ea"/>
              </a:rPr>
              <a:t>师夷长技</a:t>
            </a:r>
            <a:r>
              <a:rPr lang="en-US" altLang="zh-CN" sz="3000" b="1" strike="noStrike" noProof="1" dirty="0">
                <a:solidFill>
                  <a:srgbClr val="0033CC"/>
                </a:solidFill>
                <a:latin typeface="黑体" panose="02010609060101010101" pitchFamily="2" charset="-122"/>
                <a:ea typeface="黑体" panose="02010609060101010101" pitchFamily="2" charset="-122"/>
                <a:cs typeface="+mn-ea"/>
              </a:rPr>
              <a:t>——</a:t>
            </a:r>
            <a:r>
              <a:rPr lang="zh-CN" altLang="en-US" sz="3000" b="1" strike="noStrike" noProof="1" dirty="0">
                <a:solidFill>
                  <a:srgbClr val="0033CC"/>
                </a:solidFill>
                <a:latin typeface="黑体" panose="02010609060101010101" pitchFamily="2" charset="-122"/>
                <a:ea typeface="黑体" panose="02010609060101010101" pitchFamily="2" charset="-122"/>
                <a:cs typeface="+mn-ea"/>
              </a:rPr>
              <a:t>看世界：雾</a:t>
            </a:r>
            <a:r>
              <a:rPr lang="zh-CN" altLang="en-US" sz="3000" b="1" strike="noStrike" noProof="1">
                <a:solidFill>
                  <a:srgbClr val="0033CC"/>
                </a:solidFill>
                <a:latin typeface="黑体" panose="02010609060101010101" pitchFamily="2" charset="-122"/>
                <a:ea typeface="黑体" panose="02010609060101010101" pitchFamily="2" charset="-122"/>
                <a:cs typeface="+mn-ea"/>
              </a:rPr>
              <a:t>里看花 </a:t>
            </a:r>
            <a:endParaRPr lang="zh-CN" altLang="en-US" sz="3000" b="1" strike="noStrike" noProof="1">
              <a:solidFill>
                <a:srgbClr val="0033CC"/>
              </a:solidFill>
              <a:latin typeface="黑体" panose="02010609060101010101" pitchFamily="2" charset="-122"/>
              <a:ea typeface="黑体" panose="02010609060101010101" pitchFamily="2" charset="-122"/>
            </a:endParaRPr>
          </a:p>
          <a:p>
            <a:pPr lvl="0" fontAlgn="base">
              <a:lnSpc>
                <a:spcPct val="90000"/>
              </a:lnSpc>
              <a:spcBef>
                <a:spcPct val="50000"/>
              </a:spcBef>
            </a:pPr>
            <a:r>
              <a:rPr lang="zh-CN" altLang="en-US" sz="3000" b="1" strike="noStrike" noProof="1" dirty="0">
                <a:solidFill>
                  <a:srgbClr val="FF0000"/>
                </a:solidFill>
                <a:latin typeface="黑体" panose="02010609060101010101" pitchFamily="2" charset="-122"/>
                <a:ea typeface="黑体" panose="02010609060101010101" pitchFamily="2" charset="-122"/>
                <a:cs typeface="+mn-ea"/>
              </a:rPr>
              <a:t>     （</a:t>
            </a:r>
            <a:r>
              <a:rPr lang="en-US" altLang="zh-CN" sz="3000" b="1" strike="noStrike" noProof="1" dirty="0">
                <a:solidFill>
                  <a:srgbClr val="FF0000"/>
                </a:solidFill>
                <a:latin typeface="黑体" panose="02010609060101010101" pitchFamily="2" charset="-122"/>
                <a:ea typeface="黑体" panose="02010609060101010101" pitchFamily="2" charset="-122"/>
                <a:cs typeface="+mn-ea"/>
              </a:rPr>
              <a:t>19</a:t>
            </a:r>
            <a:r>
              <a:rPr lang="zh-CN" altLang="en-US" sz="3000" b="1" strike="noStrike" noProof="1" dirty="0">
                <a:solidFill>
                  <a:srgbClr val="FF0000"/>
                </a:solidFill>
                <a:latin typeface="黑体" panose="02010609060101010101" pitchFamily="2" charset="-122"/>
                <a:ea typeface="黑体" panose="02010609060101010101" pitchFamily="2" charset="-122"/>
                <a:cs typeface="+mn-ea"/>
              </a:rPr>
              <a:t>世纪中期或</a:t>
            </a:r>
            <a:r>
              <a:rPr lang="en-US" altLang="zh-CN" sz="3000" b="1" strike="noStrike" noProof="1" dirty="0">
                <a:solidFill>
                  <a:srgbClr val="FF0000"/>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19</a:t>
            </a:r>
            <a:r>
              <a:rPr lang="zh-CN" altLang="en-US" sz="3000" b="1" strike="noStrike" noProof="1" dirty="0">
                <a:solidFill>
                  <a:srgbClr val="FF0000"/>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世纪</a:t>
            </a:r>
            <a:r>
              <a:rPr lang="en-US" altLang="zh-CN" sz="3000" b="1" strike="noStrike" noProof="1" dirty="0">
                <a:solidFill>
                  <a:srgbClr val="FF0000"/>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40</a:t>
            </a:r>
            <a:r>
              <a:rPr lang="zh-CN" altLang="en-US" sz="3000" b="1" strike="noStrike" noProof="1" dirty="0">
                <a:solidFill>
                  <a:srgbClr val="FF0000"/>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a:t>
            </a:r>
            <a:r>
              <a:rPr lang="en-US" altLang="zh-CN" sz="3000" b="1" strike="noStrike" noProof="1" dirty="0">
                <a:solidFill>
                  <a:srgbClr val="FF0000"/>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50</a:t>
            </a:r>
            <a:r>
              <a:rPr lang="zh-CN" altLang="en-US" sz="3000" b="1" strike="noStrike" noProof="1" dirty="0">
                <a:solidFill>
                  <a:srgbClr val="FF0000"/>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年代</a:t>
            </a:r>
            <a:r>
              <a:rPr lang="zh-CN" altLang="en-US" sz="3000" b="1" strike="noStrike" noProof="1" dirty="0">
                <a:solidFill>
                  <a:schemeClr val="tx2"/>
                </a:solidFill>
                <a:effectLst>
                  <a:outerShdw blurRad="38100" dist="38100" dir="2700000">
                    <a:srgbClr val="C0C0C0"/>
                  </a:outerShdw>
                </a:effectLst>
                <a:latin typeface="Times New Roman" panose="02020603050405020304" pitchFamily="18" charset="0"/>
                <a:ea typeface="宋体" panose="02010600030101010101" pitchFamily="2" charset="-122"/>
                <a:cs typeface="+mn-ea"/>
              </a:rPr>
              <a:t>）</a:t>
            </a:r>
            <a:r>
              <a:rPr lang="zh-CN" altLang="en-US" sz="3000" strike="noStrike" noProof="1">
                <a:solidFill>
                  <a:srgbClr val="FF0000"/>
                </a:solidFill>
                <a:latin typeface="Arial" panose="020B0604020202020204" pitchFamily="34" charset="0"/>
                <a:ea typeface="宋体" panose="02010600030101010101" pitchFamily="2" charset="-122"/>
                <a:cs typeface="+mn-ea"/>
              </a:rPr>
              <a:t> </a:t>
            </a:r>
            <a:endParaRPr lang="zh-CN" altLang="en-US" sz="3000" strike="noStrike" noProof="1">
              <a:solidFill>
                <a:srgbClr val="FF0000"/>
              </a:solidFill>
              <a:latin typeface="Arial" panose="020B0604020202020204" pitchFamily="34" charset="0"/>
              <a:ea typeface="宋体" panose="02010600030101010101" pitchFamily="2" charset="-122"/>
            </a:endParaRPr>
          </a:p>
        </p:txBody>
      </p:sp>
      <p:sp>
        <p:nvSpPr>
          <p:cNvPr id="16387" name="矩形 5123"/>
          <p:cNvSpPr/>
          <p:nvPr/>
        </p:nvSpPr>
        <p:spPr>
          <a:xfrm>
            <a:off x="539750" y="1629093"/>
            <a:ext cx="7505700" cy="548640"/>
          </a:xfrm>
          <a:prstGeom prst="rect">
            <a:avLst/>
          </a:prstGeom>
          <a:noFill/>
          <a:ln w="9525">
            <a:noFill/>
          </a:ln>
        </p:spPr>
        <p:txBody>
          <a:bodyPr anchor="ctr">
            <a:spAutoFit/>
          </a:bodyPr>
          <a:p>
            <a:pPr lvl="0" indent="0"/>
            <a:r>
              <a:rPr lang="zh-CN" altLang="en-US" sz="3000" b="1" dirty="0">
                <a:solidFill>
                  <a:srgbClr val="6600CC"/>
                </a:solidFill>
                <a:latin typeface="宋体" panose="02010600030101010101" pitchFamily="2" charset="-122"/>
                <a:ea typeface="宋体" panose="02010600030101010101" pitchFamily="2" charset="-122"/>
              </a:rPr>
              <a:t>思考： </a:t>
            </a:r>
            <a:endParaRPr lang="zh-CN" altLang="en-US" sz="3000" b="1" dirty="0">
              <a:solidFill>
                <a:srgbClr val="6600CC"/>
              </a:solidFill>
              <a:latin typeface="宋体" panose="02010600030101010101" pitchFamily="2" charset="-122"/>
              <a:ea typeface="宋体" panose="02010600030101010101" pitchFamily="2" charset="-122"/>
            </a:endParaRPr>
          </a:p>
        </p:txBody>
      </p:sp>
      <p:sp>
        <p:nvSpPr>
          <p:cNvPr id="5125" name="Text Box 4"/>
          <p:cNvSpPr txBox="1"/>
          <p:nvPr/>
        </p:nvSpPr>
        <p:spPr>
          <a:xfrm>
            <a:off x="323850" y="2636838"/>
            <a:ext cx="8135938" cy="822325"/>
          </a:xfrm>
          <a:prstGeom prst="rect">
            <a:avLst/>
          </a:prstGeom>
          <a:noFill/>
          <a:ln w="12700">
            <a:noFill/>
          </a:ln>
        </p:spPr>
        <p:txBody>
          <a:bodyPr>
            <a:spAutoFit/>
          </a:bodyPr>
          <a:p>
            <a:pPr lvl="0" fontAlgn="base">
              <a:spcBef>
                <a:spcPct val="50000"/>
              </a:spcBef>
            </a:pPr>
            <a:r>
              <a:rPr lang="en-US" altLang="zh-CN" sz="2400" b="1" strike="noStrike" noProof="1" dirty="0">
                <a:solidFill>
                  <a:schemeClr val="accent5"/>
                </a:solidFill>
                <a:effectLst>
                  <a:outerShdw blurRad="38100" dist="38100" dir="2700000">
                    <a:srgbClr val="C0C0C0"/>
                  </a:outerShdw>
                </a:effectLst>
                <a:latin typeface="楷体_GB2312" pitchFamily="49" charset="-122"/>
                <a:ea typeface="楷体_GB2312" pitchFamily="49" charset="-122"/>
                <a:cs typeface="+mn-ea"/>
              </a:rPr>
              <a:t> 1</a:t>
            </a:r>
            <a:r>
              <a:rPr lang="zh-CN" altLang="en-US" sz="2400" b="1" strike="noStrike" noProof="1" dirty="0">
                <a:solidFill>
                  <a:schemeClr val="accent5"/>
                </a:solidFill>
                <a:effectLst>
                  <a:outerShdw blurRad="38100" dist="38100" dir="2700000">
                    <a:srgbClr val="C0C0C0"/>
                  </a:outerShdw>
                </a:effectLst>
                <a:latin typeface="楷体_GB2312" pitchFamily="49" charset="-122"/>
                <a:ea typeface="楷体_GB2312" pitchFamily="49" charset="-122"/>
                <a:cs typeface="+mn-ea"/>
              </a:rPr>
              <a:t>、中外联系加强：</a:t>
            </a:r>
            <a:r>
              <a:rPr lang="zh-CN" altLang="en-US" sz="2400" b="1" strike="noStrike" noProof="1" dirty="0">
                <a:effectLst>
                  <a:outerShdw blurRad="38100" dist="38100" dir="2700000">
                    <a:srgbClr val="C0C0C0"/>
                  </a:outerShdw>
                </a:effectLst>
                <a:latin typeface="Times New Roman" panose="02020603050405020304" pitchFamily="18" charset="0"/>
                <a:ea typeface="宋体" panose="02010600030101010101" pitchFamily="2" charset="-122"/>
                <a:cs typeface="+mn-ea"/>
              </a:rPr>
              <a:t>鸦片战争后，外国对中国的冲击，中西文化联系也相应的扩大。</a:t>
            </a:r>
            <a:endParaRPr lang="zh-CN" altLang="en-US" sz="2400" b="1" strike="noStrike" noProof="1" dirty="0">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5126" name="Text Box 6"/>
          <p:cNvSpPr txBox="1"/>
          <p:nvPr/>
        </p:nvSpPr>
        <p:spPr>
          <a:xfrm>
            <a:off x="396875" y="3379470"/>
            <a:ext cx="7843520" cy="1737360"/>
          </a:xfrm>
          <a:prstGeom prst="rect">
            <a:avLst/>
          </a:prstGeom>
          <a:noFill/>
          <a:ln w="12700">
            <a:noFill/>
          </a:ln>
        </p:spPr>
        <p:txBody>
          <a:bodyPr wrap="square">
            <a:spAutoFit/>
          </a:bodyPr>
          <a:p>
            <a:pPr lvl="0" fontAlgn="base">
              <a:spcBef>
                <a:spcPct val="50000"/>
              </a:spcBef>
            </a:pPr>
            <a:r>
              <a:rPr lang="en-US" altLang="zh-CN" sz="2400" b="1" strike="noStrike" noProof="1" dirty="0">
                <a:solidFill>
                  <a:schemeClr val="accent5"/>
                </a:solidFill>
                <a:effectLst>
                  <a:outerShdw blurRad="38100" dist="38100" dir="2700000">
                    <a:srgbClr val="C0C0C0"/>
                  </a:outerShdw>
                </a:effectLst>
                <a:latin typeface="楷体_GB2312" pitchFamily="49" charset="-122"/>
                <a:ea typeface="楷体_GB2312" pitchFamily="49" charset="-122"/>
                <a:cs typeface="+mn-ea"/>
              </a:rPr>
              <a:t>2</a:t>
            </a:r>
            <a:r>
              <a:rPr lang="zh-CN" altLang="en-US" sz="2400" b="1" strike="noStrike" noProof="1" dirty="0">
                <a:solidFill>
                  <a:schemeClr val="accent5"/>
                </a:solidFill>
                <a:effectLst>
                  <a:outerShdw blurRad="38100" dist="38100" dir="2700000">
                    <a:srgbClr val="C0C0C0"/>
                  </a:outerShdw>
                </a:effectLst>
                <a:latin typeface="楷体_GB2312" pitchFamily="49" charset="-122"/>
                <a:ea typeface="楷体_GB2312" pitchFamily="49" charset="-122"/>
                <a:cs typeface="+mn-ea"/>
              </a:rPr>
              <a:t>、先进中国人的探索：</a:t>
            </a:r>
            <a:r>
              <a:rPr lang="zh-CN" altLang="en-US" sz="2400" b="1" strike="noStrike" noProof="1" dirty="0">
                <a:effectLst>
                  <a:outerShdw blurRad="38100" dist="38100" dir="2700000">
                    <a:srgbClr val="C0C0C0"/>
                  </a:outerShdw>
                </a:effectLst>
                <a:latin typeface="Times New Roman" panose="02020603050405020304" pitchFamily="18" charset="0"/>
                <a:ea typeface="宋体" panose="02010600030101010101" pitchFamily="2" charset="-122"/>
                <a:cs typeface="+mn-ea"/>
              </a:rPr>
              <a:t>为了了解西方，抵御外来侵略，先进中国人怀着爱国热忱和经世之志，冲破“贵华夏，轻夷狄”的思想，用新 的眼光来审视全世界。</a:t>
            </a:r>
            <a:endParaRPr lang="zh-CN" altLang="en-US" sz="2400" b="1" strike="noStrike" noProof="1" dirty="0">
              <a:effectLst>
                <a:outerShdw blurRad="38100" dist="38100" dir="2700000">
                  <a:srgbClr val="C0C0C0"/>
                </a:outerShdw>
              </a:effectLst>
              <a:latin typeface="Times New Roman" panose="02020603050405020304" pitchFamily="18" charset="0"/>
              <a:ea typeface="宋体" panose="02010600030101010101" pitchFamily="2" charset="-122"/>
              <a:cs typeface="+mn-ea"/>
            </a:endParaRPr>
          </a:p>
          <a:p>
            <a:pPr lvl="0" fontAlgn="base">
              <a:spcBef>
                <a:spcPct val="50000"/>
              </a:spcBef>
            </a:pPr>
            <a:r>
              <a:rPr lang="en-US" altLang="zh-CN" sz="2400" b="1" strike="noStrike" noProof="1" dirty="0">
                <a:effectLst>
                  <a:outerShdw blurRad="38100" dist="38100" dir="2700000">
                    <a:srgbClr val="C0C0C0"/>
                  </a:outerShdw>
                </a:effectLst>
                <a:latin typeface="Times New Roman" panose="02020603050405020304" pitchFamily="18" charset="0"/>
                <a:ea typeface="宋体" panose="02010600030101010101" pitchFamily="2" charset="-122"/>
              </a:rPr>
              <a:t>3</a:t>
            </a:r>
            <a:r>
              <a:rPr lang="zh-CN" altLang="en-US" sz="2400" b="1" strike="noStrike" noProof="1" dirty="0">
                <a:effectLst>
                  <a:outerShdw blurRad="38100" dist="38100" dir="2700000">
                    <a:srgbClr val="C0C0C0"/>
                  </a:outerShdw>
                </a:effectLst>
                <a:latin typeface="Times New Roman" panose="02020603050405020304" pitchFamily="18" charset="0"/>
                <a:ea typeface="宋体" panose="02010600030101010101" pitchFamily="2" charset="-122"/>
              </a:rPr>
              <a:t>、明末清初进步思潮的影响</a:t>
            </a:r>
            <a:endParaRPr lang="zh-CN" altLang="en-US" sz="2400" b="1" strike="noStrike" noProof="1" dirty="0">
              <a:effectLst>
                <a:outerShdw blurRad="38100" dist="38100" dir="2700000">
                  <a:srgbClr val="C0C0C0"/>
                </a:outerShdw>
              </a:effectLst>
              <a:latin typeface="Times New Roman" panose="02020603050405020304" pitchFamily="18" charset="0"/>
              <a:ea typeface="宋体" panose="02010600030101010101" pitchFamily="2" charset="-122"/>
            </a:endParaRPr>
          </a:p>
        </p:txBody>
      </p:sp>
      <p:sp>
        <p:nvSpPr>
          <p:cNvPr id="5127" name="Text Box 8"/>
          <p:cNvSpPr txBox="1"/>
          <p:nvPr/>
        </p:nvSpPr>
        <p:spPr>
          <a:xfrm>
            <a:off x="470535" y="4109085"/>
            <a:ext cx="7696200" cy="860425"/>
          </a:xfrm>
          <a:prstGeom prst="rect">
            <a:avLst/>
          </a:prstGeom>
          <a:solidFill>
            <a:schemeClr val="bg1"/>
          </a:solidFill>
          <a:ln w="38100" cap="sq" cmpd="sng">
            <a:solidFill>
              <a:schemeClr val="tx2"/>
            </a:solidFill>
            <a:prstDash val="solid"/>
            <a:miter/>
            <a:headEnd type="none" w="sm" len="sm"/>
            <a:tailEnd type="none" w="sm" len="sm"/>
          </a:ln>
        </p:spPr>
        <p:txBody>
          <a:bodyPr>
            <a:spAutoFit/>
          </a:bodyPr>
          <a:p>
            <a:pPr lvl="0" fontAlgn="base">
              <a:spcBef>
                <a:spcPct val="50000"/>
              </a:spcBef>
            </a:pPr>
            <a:r>
              <a:rPr lang="zh-CN" altLang="en-US" sz="2400" b="1" strike="noStrike" noProof="1" dirty="0">
                <a:solidFill>
                  <a:schemeClr val="tx1"/>
                </a:solidFill>
                <a:effectLst>
                  <a:outerShdw blurRad="38100" dist="38100" dir="2700000">
                    <a:srgbClr val="C0C0C0"/>
                  </a:outerShdw>
                </a:effectLst>
                <a:latin typeface="Arial" panose="020B0604020202020204" pitchFamily="34" charset="0"/>
                <a:ea typeface="华文行楷" panose="02010800040101010101" pitchFamily="2" charset="-122"/>
                <a:cs typeface="+mn-ea"/>
              </a:rPr>
              <a:t>中国传统（东）夷、（西）狄、（北）戎、（南）蛮，后指西方人，在</a:t>
            </a:r>
            <a:r>
              <a:rPr lang="en-US" altLang="zh-CN" sz="2400" b="1" strike="noStrike" noProof="1" dirty="0">
                <a:solidFill>
                  <a:schemeClr val="tx1"/>
                </a:solidFill>
                <a:effectLst>
                  <a:outerShdw blurRad="38100" dist="38100" dir="2700000">
                    <a:srgbClr val="C0C0C0"/>
                  </a:outerShdw>
                </a:effectLst>
                <a:latin typeface="Arial" panose="020B0604020202020204" pitchFamily="34" charset="0"/>
                <a:ea typeface="华文行楷" panose="02010800040101010101" pitchFamily="2" charset="-122"/>
                <a:cs typeface="+mn-ea"/>
              </a:rPr>
              <a:t>《</a:t>
            </a:r>
            <a:r>
              <a:rPr lang="zh-CN" altLang="en-US" sz="2400" b="1" strike="noStrike" noProof="1" dirty="0">
                <a:solidFill>
                  <a:schemeClr val="tx1"/>
                </a:solidFill>
                <a:effectLst>
                  <a:outerShdw blurRad="38100" dist="38100" dir="2700000">
                    <a:srgbClr val="C0C0C0"/>
                  </a:outerShdw>
                </a:effectLst>
                <a:latin typeface="Arial" panose="020B0604020202020204" pitchFamily="34" charset="0"/>
                <a:ea typeface="华文行楷" panose="02010800040101010101" pitchFamily="2" charset="-122"/>
                <a:cs typeface="+mn-ea"/>
              </a:rPr>
              <a:t>天津条约</a:t>
            </a:r>
            <a:r>
              <a:rPr lang="en-US" altLang="zh-CN" sz="2400" b="1" strike="noStrike" noProof="1" dirty="0">
                <a:solidFill>
                  <a:schemeClr val="tx1"/>
                </a:solidFill>
                <a:effectLst>
                  <a:outerShdw blurRad="38100" dist="38100" dir="2700000">
                    <a:srgbClr val="C0C0C0"/>
                  </a:outerShdw>
                </a:effectLst>
                <a:latin typeface="Arial" panose="020B0604020202020204" pitchFamily="34" charset="0"/>
                <a:ea typeface="华文行楷" panose="02010800040101010101" pitchFamily="2" charset="-122"/>
                <a:cs typeface="+mn-ea"/>
              </a:rPr>
              <a:t>》</a:t>
            </a:r>
            <a:r>
              <a:rPr lang="zh-CN" altLang="en-US" sz="2400" b="1" strike="noStrike" noProof="1" dirty="0">
                <a:solidFill>
                  <a:schemeClr val="tx1"/>
                </a:solidFill>
                <a:effectLst>
                  <a:outerShdw blurRad="38100" dist="38100" dir="2700000">
                    <a:srgbClr val="C0C0C0"/>
                  </a:outerShdw>
                </a:effectLst>
                <a:latin typeface="Arial" panose="020B0604020202020204" pitchFamily="34" charset="0"/>
                <a:ea typeface="华文行楷" panose="02010800040101010101" pitchFamily="2" charset="-122"/>
                <a:cs typeface="+mn-ea"/>
              </a:rPr>
              <a:t>中“夷”被“洋”所代替</a:t>
            </a:r>
            <a:r>
              <a:rPr lang="zh-CN" altLang="en-US" sz="2400" b="1" strike="noStrike" noProof="1" dirty="0">
                <a:solidFill>
                  <a:schemeClr val="tx2"/>
                </a:solidFill>
                <a:effectLst>
                  <a:outerShdw blurRad="38100" dist="38100" dir="2700000">
                    <a:srgbClr val="C0C0C0"/>
                  </a:outerShdw>
                </a:effectLst>
                <a:latin typeface="Arial" panose="020B0604020202020204" pitchFamily="34" charset="0"/>
                <a:ea typeface="华文行楷" panose="02010800040101010101" pitchFamily="2" charset="-122"/>
                <a:cs typeface="+mn-ea"/>
              </a:rPr>
              <a:t>。</a:t>
            </a:r>
            <a:endParaRPr lang="zh-CN" altLang="en-US" sz="2400" b="1" strike="noStrike" noProof="1" dirty="0">
              <a:solidFill>
                <a:schemeClr val="tx2"/>
              </a:solidFill>
              <a:effectLst>
                <a:outerShdw blurRad="38100" dist="38100" dir="2700000">
                  <a:srgbClr val="C0C0C0"/>
                </a:outerShdw>
              </a:effectLst>
              <a:latin typeface="Arial" panose="020B0604020202020204" pitchFamily="34" charset="0"/>
              <a:ea typeface="华文行楷" panose="02010800040101010101" pitchFamily="2" charset="-122"/>
            </a:endParaRPr>
          </a:p>
        </p:txBody>
      </p:sp>
      <p:sp>
        <p:nvSpPr>
          <p:cNvPr id="5130" name="Text Box 8"/>
          <p:cNvSpPr txBox="1"/>
          <p:nvPr/>
        </p:nvSpPr>
        <p:spPr>
          <a:xfrm>
            <a:off x="323850" y="5486400"/>
            <a:ext cx="8286750" cy="1371600"/>
          </a:xfrm>
          <a:prstGeom prst="rect">
            <a:avLst/>
          </a:prstGeom>
          <a:noFill/>
          <a:ln w="38100" cap="sq" cmpd="sng">
            <a:solidFill>
              <a:schemeClr val="tx2"/>
            </a:solidFill>
            <a:prstDash val="solid"/>
            <a:miter/>
            <a:headEnd type="none" w="sm" len="sm"/>
            <a:tailEnd type="none" w="sm" len="sm"/>
          </a:ln>
        </p:spPr>
        <p:txBody>
          <a:bodyPr>
            <a:spAutoFit/>
          </a:bodyPr>
          <a:p>
            <a:pPr lvl="0" fontAlgn="base">
              <a:spcBef>
                <a:spcPct val="50000"/>
              </a:spcBef>
            </a:pPr>
            <a:r>
              <a:rPr lang="en-US" altLang="zh-CN" sz="2800" b="1" strike="noStrike" noProof="1" dirty="0">
                <a:solidFill>
                  <a:schemeClr val="accent5"/>
                </a:solidFill>
                <a:effectLst>
                  <a:outerShdw blurRad="38100" dist="38100" dir="2700000">
                    <a:srgbClr val="C0C0C0"/>
                  </a:outerShdw>
                </a:effectLst>
                <a:latin typeface="楷体_GB2312" pitchFamily="49" charset="-122"/>
                <a:ea typeface="楷体_GB2312" pitchFamily="49" charset="-122"/>
                <a:cs typeface="+mn-ea"/>
              </a:rPr>
              <a:t>   </a:t>
            </a:r>
            <a:r>
              <a:rPr lang="en-US" altLang="zh-CN" sz="2800" b="1" strike="noStrike" noProof="1" dirty="0">
                <a:solidFill>
                  <a:schemeClr val="accent5"/>
                </a:solidFill>
                <a:effectLst>
                  <a:outerShdw blurRad="38100" dist="38100" dir="2700000">
                    <a:srgbClr val="C0C0C0"/>
                  </a:outerShdw>
                </a:effectLst>
                <a:latin typeface="Arial" panose="020B0604020202020204" pitchFamily="34" charset="0"/>
                <a:ea typeface="楷体_GB2312" pitchFamily="49" charset="-122"/>
                <a:cs typeface="+mn-ea"/>
              </a:rPr>
              <a:t>“</a:t>
            </a:r>
            <a:r>
              <a:rPr lang="zh-CN" altLang="en-US" sz="2800" b="1" strike="noStrike" noProof="1" dirty="0">
                <a:solidFill>
                  <a:schemeClr val="accent5"/>
                </a:solidFill>
                <a:effectLst>
                  <a:outerShdw blurRad="38100" dist="38100" dir="2700000">
                    <a:srgbClr val="C0C0C0"/>
                  </a:outerShdw>
                </a:effectLst>
                <a:latin typeface="楷体_GB2312" pitchFamily="49" charset="-122"/>
                <a:ea typeface="楷体_GB2312" pitchFamily="49" charset="-122"/>
                <a:cs typeface="+mn-ea"/>
              </a:rPr>
              <a:t>师夷之长技以制夷</a:t>
            </a:r>
            <a:r>
              <a:rPr lang="zh-CN" altLang="en-US" sz="2800" b="1" strike="noStrike" noProof="1" dirty="0">
                <a:solidFill>
                  <a:schemeClr val="accent5"/>
                </a:solidFill>
                <a:effectLst>
                  <a:outerShdw blurRad="38100" dist="38100" dir="2700000">
                    <a:srgbClr val="C0C0C0"/>
                  </a:outerShdw>
                </a:effectLst>
                <a:latin typeface="Arial" panose="020B0604020202020204" pitchFamily="34" charset="0"/>
                <a:ea typeface="楷体_GB2312" pitchFamily="49" charset="-122"/>
                <a:cs typeface="+mn-ea"/>
              </a:rPr>
              <a:t>”</a:t>
            </a:r>
            <a:r>
              <a:rPr lang="zh-CN" altLang="en-US" sz="2800" b="1" strike="noStrike" noProof="1" dirty="0">
                <a:solidFill>
                  <a:schemeClr val="accent5"/>
                </a:solidFill>
                <a:effectLst>
                  <a:outerShdw blurRad="38100" dist="38100" dir="2700000">
                    <a:srgbClr val="C0C0C0"/>
                  </a:outerShdw>
                </a:effectLst>
                <a:latin typeface="楷体_GB2312" pitchFamily="49" charset="-122"/>
                <a:ea typeface="楷体_GB2312" pitchFamily="49" charset="-122"/>
                <a:cs typeface="+mn-ea"/>
              </a:rPr>
              <a:t>是悉夷、师夷、制夷三一体，出发点和立足点是</a:t>
            </a:r>
            <a:r>
              <a:rPr lang="zh-CN" altLang="en-US" sz="2800" b="1" strike="noStrike" noProof="1" dirty="0">
                <a:solidFill>
                  <a:schemeClr val="accent5"/>
                </a:solidFill>
                <a:effectLst>
                  <a:outerShdw blurRad="38100" dist="38100" dir="2700000">
                    <a:srgbClr val="C0C0C0"/>
                  </a:outerShdw>
                </a:effectLst>
                <a:latin typeface="Arial" panose="020B0604020202020204" pitchFamily="34" charset="0"/>
                <a:ea typeface="楷体_GB2312" pitchFamily="49" charset="-122"/>
                <a:cs typeface="+mn-ea"/>
              </a:rPr>
              <a:t>“</a:t>
            </a:r>
            <a:r>
              <a:rPr lang="zh-CN" altLang="en-US" sz="2800" b="1" strike="noStrike" noProof="1" dirty="0">
                <a:solidFill>
                  <a:schemeClr val="accent5"/>
                </a:solidFill>
                <a:effectLst>
                  <a:outerShdw blurRad="38100" dist="38100" dir="2700000">
                    <a:srgbClr val="C0C0C0"/>
                  </a:outerShdw>
                </a:effectLst>
                <a:latin typeface="楷体_GB2312" pitchFamily="49" charset="-122"/>
                <a:ea typeface="楷体_GB2312" pitchFamily="49" charset="-122"/>
                <a:cs typeface="+mn-ea"/>
              </a:rPr>
              <a:t>制夷</a:t>
            </a:r>
            <a:r>
              <a:rPr lang="zh-CN" altLang="en-US" sz="2800" b="1" strike="noStrike" noProof="1" dirty="0">
                <a:solidFill>
                  <a:schemeClr val="accent5"/>
                </a:solidFill>
                <a:effectLst>
                  <a:outerShdw blurRad="38100" dist="38100" dir="2700000">
                    <a:srgbClr val="C0C0C0"/>
                  </a:outerShdw>
                </a:effectLst>
                <a:latin typeface="Arial" panose="020B0604020202020204" pitchFamily="34" charset="0"/>
                <a:ea typeface="楷体_GB2312" pitchFamily="49" charset="-122"/>
                <a:cs typeface="+mn-ea"/>
              </a:rPr>
              <a:t>”</a:t>
            </a:r>
            <a:r>
              <a:rPr lang="zh-CN" altLang="en-US" sz="2800" b="1" strike="noStrike" noProof="1" dirty="0">
                <a:solidFill>
                  <a:schemeClr val="accent5"/>
                </a:solidFill>
                <a:effectLst>
                  <a:outerShdw blurRad="38100" dist="38100" dir="2700000">
                    <a:srgbClr val="C0C0C0"/>
                  </a:outerShdw>
                </a:effectLst>
                <a:latin typeface="楷体_GB2312" pitchFamily="49" charset="-122"/>
                <a:ea typeface="楷体_GB2312" pitchFamily="49" charset="-122"/>
                <a:cs typeface="+mn-ea"/>
              </a:rPr>
              <a:t>，方法是</a:t>
            </a:r>
            <a:r>
              <a:rPr lang="zh-CN" altLang="en-US" sz="2800" b="1" strike="noStrike" noProof="1" dirty="0">
                <a:solidFill>
                  <a:schemeClr val="accent5"/>
                </a:solidFill>
                <a:effectLst>
                  <a:outerShdw blurRad="38100" dist="38100" dir="2700000">
                    <a:srgbClr val="C0C0C0"/>
                  </a:outerShdw>
                </a:effectLst>
                <a:latin typeface="Arial" panose="020B0604020202020204" pitchFamily="34" charset="0"/>
                <a:ea typeface="楷体_GB2312" pitchFamily="49" charset="-122"/>
                <a:cs typeface="+mn-ea"/>
              </a:rPr>
              <a:t>“</a:t>
            </a:r>
            <a:r>
              <a:rPr lang="zh-CN" altLang="en-US" sz="2800" b="1" strike="noStrike" noProof="1" dirty="0">
                <a:solidFill>
                  <a:schemeClr val="accent5"/>
                </a:solidFill>
                <a:effectLst>
                  <a:outerShdw blurRad="38100" dist="38100" dir="2700000">
                    <a:srgbClr val="C0C0C0"/>
                  </a:outerShdw>
                </a:effectLst>
                <a:latin typeface="楷体_GB2312" pitchFamily="49" charset="-122"/>
                <a:ea typeface="楷体_GB2312" pitchFamily="49" charset="-122"/>
                <a:cs typeface="+mn-ea"/>
              </a:rPr>
              <a:t>师夷长技</a:t>
            </a:r>
            <a:r>
              <a:rPr lang="zh-CN" altLang="en-US" sz="2800" b="1" strike="noStrike" noProof="1" dirty="0">
                <a:solidFill>
                  <a:schemeClr val="accent5"/>
                </a:solidFill>
                <a:effectLst>
                  <a:outerShdw blurRad="38100" dist="38100" dir="2700000">
                    <a:srgbClr val="C0C0C0"/>
                  </a:outerShdw>
                </a:effectLst>
                <a:latin typeface="Arial" panose="020B0604020202020204" pitchFamily="34" charset="0"/>
                <a:ea typeface="楷体_GB2312" pitchFamily="49" charset="-122"/>
                <a:cs typeface="+mn-ea"/>
              </a:rPr>
              <a:t>”</a:t>
            </a:r>
            <a:r>
              <a:rPr lang="zh-CN" altLang="en-US" sz="2800" b="1" strike="noStrike" noProof="1" dirty="0">
                <a:solidFill>
                  <a:schemeClr val="accent5"/>
                </a:solidFill>
                <a:effectLst>
                  <a:outerShdw blurRad="38100" dist="38100" dir="2700000">
                    <a:srgbClr val="C0C0C0"/>
                  </a:outerShdw>
                </a:effectLst>
                <a:latin typeface="楷体_GB2312" pitchFamily="49" charset="-122"/>
                <a:ea typeface="楷体_GB2312" pitchFamily="49" charset="-122"/>
                <a:cs typeface="+mn-ea"/>
              </a:rPr>
              <a:t>。</a:t>
            </a:r>
            <a:endParaRPr lang="zh-CN" altLang="en-US" sz="2800" b="1" strike="noStrike" noProof="1" dirty="0">
              <a:solidFill>
                <a:schemeClr val="accent5"/>
              </a:solidFill>
              <a:effectLst>
                <a:outerShdw blurRad="38100" dist="38100" dir="2700000">
                  <a:srgbClr val="C0C0C0"/>
                </a:outerShdw>
              </a:effectLst>
              <a:latin typeface="楷体_GB2312" pitchFamily="49" charset="-122"/>
              <a:ea typeface="楷体_GB2312" pitchFamily="49" charset="-122"/>
              <a:cs typeface="+mn-ea"/>
            </a:endParaRPr>
          </a:p>
        </p:txBody>
      </p:sp>
      <p:sp>
        <p:nvSpPr>
          <p:cNvPr id="5131" name="Text Box 5"/>
          <p:cNvSpPr txBox="1"/>
          <p:nvPr/>
        </p:nvSpPr>
        <p:spPr>
          <a:xfrm>
            <a:off x="323850" y="2178050"/>
            <a:ext cx="5715000" cy="625475"/>
          </a:xfrm>
          <a:prstGeom prst="rect">
            <a:avLst/>
          </a:prstGeom>
          <a:solidFill>
            <a:schemeClr val="bg1"/>
          </a:solidFill>
          <a:ln w="12700">
            <a:noFill/>
          </a:ln>
        </p:spPr>
        <p:txBody>
          <a:bodyPr>
            <a:spAutoFit/>
          </a:bodyPr>
          <a:p>
            <a:pPr lvl="0" fontAlgn="base">
              <a:spcBef>
                <a:spcPct val="50000"/>
              </a:spcBef>
            </a:pPr>
            <a:r>
              <a:rPr lang="zh-CN" altLang="en-US" sz="3500" b="1" strike="noStrike" noProof="1" dirty="0">
                <a:solidFill>
                  <a:schemeClr val="accent5"/>
                </a:solidFill>
                <a:effectLst>
                  <a:outerShdw blurRad="38100" dist="38100" dir="2700000">
                    <a:srgbClr val="C0C0C0"/>
                  </a:outerShdw>
                </a:effectLst>
                <a:latin typeface="Arial" panose="020B0604020202020204" pitchFamily="34" charset="0"/>
                <a:ea typeface="方正姚体" panose="02010601030101010101" pitchFamily="2" charset="-122"/>
                <a:cs typeface="+mn-ea"/>
              </a:rPr>
              <a:t>以林则徐、魏源为先导</a:t>
            </a:r>
            <a:endParaRPr lang="zh-CN" altLang="en-US" sz="3500" b="1" strike="noStrike" noProof="1" dirty="0">
              <a:solidFill>
                <a:schemeClr val="accent5"/>
              </a:solidFill>
              <a:effectLst>
                <a:outerShdw blurRad="38100" dist="38100" dir="2700000">
                  <a:srgbClr val="C0C0C0"/>
                </a:outerShdw>
              </a:effectLst>
              <a:latin typeface="Arial" panose="020B0604020202020204" pitchFamily="34" charset="0"/>
              <a:ea typeface="方正姚体" panose="02010601030101010101" pitchFamily="2" charset="-122"/>
              <a:cs typeface="+mn-ea"/>
            </a:endParaRPr>
          </a:p>
        </p:txBody>
      </p:sp>
      <p:sp>
        <p:nvSpPr>
          <p:cNvPr id="5132" name="Text Box 6"/>
          <p:cNvSpPr txBox="1"/>
          <p:nvPr/>
        </p:nvSpPr>
        <p:spPr>
          <a:xfrm>
            <a:off x="323850" y="1629410"/>
            <a:ext cx="6400800" cy="625475"/>
          </a:xfrm>
          <a:prstGeom prst="rect">
            <a:avLst/>
          </a:prstGeom>
          <a:solidFill>
            <a:schemeClr val="bg1"/>
          </a:solidFill>
          <a:ln w="12700">
            <a:noFill/>
          </a:ln>
        </p:spPr>
        <p:txBody>
          <a:bodyPr>
            <a:spAutoFit/>
          </a:bodyPr>
          <a:p>
            <a:pPr lvl="0" fontAlgn="base">
              <a:spcBef>
                <a:spcPct val="50000"/>
              </a:spcBef>
            </a:pPr>
            <a:r>
              <a:rPr lang="zh-CN" altLang="en-US" sz="3500" b="1" strike="noStrike" noProof="1" dirty="0">
                <a:solidFill>
                  <a:schemeClr val="accent5"/>
                </a:solidFill>
                <a:effectLst>
                  <a:outerShdw blurRad="38100" dist="38100" dir="2700000">
                    <a:srgbClr val="C0C0C0"/>
                  </a:outerShdw>
                </a:effectLst>
                <a:latin typeface="Arial" panose="020B0604020202020204" pitchFamily="34" charset="0"/>
                <a:ea typeface="方正姚体" panose="02010601030101010101" pitchFamily="2" charset="-122"/>
                <a:cs typeface="+mn-ea"/>
              </a:rPr>
              <a:t>以“开眼看世界”为思潮</a:t>
            </a:r>
            <a:endParaRPr lang="zh-CN" altLang="en-US" sz="3500" b="1" strike="noStrike" noProof="1" dirty="0">
              <a:solidFill>
                <a:schemeClr val="accent5"/>
              </a:solidFill>
              <a:effectLst>
                <a:outerShdw blurRad="38100" dist="38100" dir="2700000">
                  <a:srgbClr val="C0C0C0"/>
                </a:outerShdw>
              </a:effectLst>
              <a:latin typeface="Arial" panose="020B0604020202020204" pitchFamily="34" charset="0"/>
              <a:ea typeface="方正姚体" panose="02010601030101010101" pitchFamily="2" charset="-122"/>
              <a:cs typeface="+mn-ea"/>
            </a:endParaRPr>
          </a:p>
        </p:txBody>
      </p:sp>
      <p:sp>
        <p:nvSpPr>
          <p:cNvPr id="5133" name="Text Box 7"/>
          <p:cNvSpPr txBox="1"/>
          <p:nvPr/>
        </p:nvSpPr>
        <p:spPr>
          <a:xfrm>
            <a:off x="396558" y="2740343"/>
            <a:ext cx="4248150" cy="1554163"/>
          </a:xfrm>
          <a:prstGeom prst="rect">
            <a:avLst/>
          </a:prstGeom>
          <a:solidFill>
            <a:schemeClr val="bg1"/>
          </a:solidFill>
          <a:ln w="12700">
            <a:noFill/>
          </a:ln>
        </p:spPr>
        <p:txBody>
          <a:bodyPr>
            <a:spAutoFit/>
          </a:bodyPr>
          <a:p>
            <a:pPr lvl="0" fontAlgn="base">
              <a:spcBef>
                <a:spcPct val="50000"/>
              </a:spcBef>
            </a:pPr>
            <a:r>
              <a:rPr lang="zh-CN" altLang="en-US" sz="3200" b="1" strike="noStrike" noProof="1" dirty="0">
                <a:solidFill>
                  <a:schemeClr val="accent5"/>
                </a:solidFill>
                <a:effectLst>
                  <a:outerShdw blurRad="38100" dist="38100" dir="2700000">
                    <a:srgbClr val="C0C0C0"/>
                  </a:outerShdw>
                </a:effectLst>
                <a:latin typeface="Arial" panose="020B0604020202020204" pitchFamily="34" charset="0"/>
                <a:ea typeface="方正姚体" panose="02010601030101010101" pitchFamily="2" charset="-122"/>
                <a:cs typeface="+mn-ea"/>
              </a:rPr>
              <a:t>以抵御外侮、谋求国家和民族独立自强为主流</a:t>
            </a:r>
            <a:endParaRPr lang="zh-CN" altLang="en-US" sz="3200" b="1" strike="noStrike" noProof="1" dirty="0">
              <a:solidFill>
                <a:schemeClr val="accent5"/>
              </a:solidFill>
              <a:effectLst>
                <a:outerShdw blurRad="38100" dist="38100" dir="2700000">
                  <a:srgbClr val="C0C0C0"/>
                </a:outerShdw>
              </a:effectLst>
              <a:latin typeface="Arial" panose="020B0604020202020204" pitchFamily="34" charset="0"/>
              <a:ea typeface="方正姚体" panose="02010601030101010101" pitchFamily="2" charset="-122"/>
              <a:cs typeface="+mn-ea"/>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slide(fromBottom)">
                                      <p:cBhvr>
                                        <p:cTn id="7" dur="5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126"/>
                                        </p:tgtEl>
                                        <p:attrNameLst>
                                          <p:attrName>style.visibility</p:attrName>
                                        </p:attrNameLst>
                                      </p:cBhvr>
                                      <p:to>
                                        <p:strVal val="visible"/>
                                      </p:to>
                                    </p:set>
                                    <p:animEffect transition="in" filter="slide(fromBottom)">
                                      <p:cBhvr>
                                        <p:cTn id="12" dur="500"/>
                                        <p:tgtEl>
                                          <p:spTgt spid="51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27"/>
                                        </p:tgtEl>
                                        <p:attrNameLst>
                                          <p:attrName>style.visibility</p:attrName>
                                        </p:attrNameLst>
                                      </p:cBhvr>
                                      <p:to>
                                        <p:strVal val="visible"/>
                                      </p:to>
                                    </p:set>
                                    <p:animEffect transition="in" filter="dissolve">
                                      <p:cBhvr>
                                        <p:cTn id="17" dur="500"/>
                                        <p:tgtEl>
                                          <p:spTgt spid="512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130"/>
                                        </p:tgtEl>
                                        <p:attrNameLst>
                                          <p:attrName>style.visibility</p:attrName>
                                        </p:attrNameLst>
                                      </p:cBhvr>
                                      <p:to>
                                        <p:strVal val="visible"/>
                                      </p:to>
                                    </p:set>
                                    <p:animEffect transition="in" filter="slide(fromBottom)">
                                      <p:cBhvr>
                                        <p:cTn id="22" dur="500"/>
                                        <p:tgtEl>
                                          <p:spTgt spid="5130"/>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5131"/>
                                        </p:tgtEl>
                                        <p:attrNameLst>
                                          <p:attrName>style.visibility</p:attrName>
                                        </p:attrNameLst>
                                      </p:cBhvr>
                                      <p:to>
                                        <p:strVal val="visible"/>
                                      </p:to>
                                    </p:set>
                                    <p:animEffect transition="in" filter="slide(fromBottom)">
                                      <p:cBhvr>
                                        <p:cTn id="27" dur="500"/>
                                        <p:tgtEl>
                                          <p:spTgt spid="5131"/>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5132"/>
                                        </p:tgtEl>
                                        <p:attrNameLst>
                                          <p:attrName>style.visibility</p:attrName>
                                        </p:attrNameLst>
                                      </p:cBhvr>
                                      <p:to>
                                        <p:strVal val="visible"/>
                                      </p:to>
                                    </p:set>
                                    <p:animEffect transition="in" filter="slide(fromBottom)">
                                      <p:cBhvr>
                                        <p:cTn id="32" dur="500"/>
                                        <p:tgtEl>
                                          <p:spTgt spid="513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133"/>
                                        </p:tgtEl>
                                        <p:attrNameLst>
                                          <p:attrName>style.visibility</p:attrName>
                                        </p:attrNameLst>
                                      </p:cBhvr>
                                      <p:to>
                                        <p:strVal val="visible"/>
                                      </p:to>
                                    </p:set>
                                    <p:animEffect transition="in" filter="slide(fromBottom)">
                                      <p:cBhvr>
                                        <p:cTn id="37" dur="500"/>
                                        <p:tgtEl>
                                          <p:spTgt spid="5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6" grpId="0"/>
      <p:bldP spid="5127" grpId="0" bldLvl="0" animBg="1"/>
      <p:bldP spid="5130" grpId="0" bldLvl="0" animBg="1"/>
      <p:bldP spid="5131" grpId="0" bldLvl="0" animBg="1"/>
      <p:bldP spid="5132" grpId="0" bldLvl="0" animBg="1"/>
      <p:bldP spid="513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矩形 8193"/>
          <p:cNvSpPr/>
          <p:nvPr/>
        </p:nvSpPr>
        <p:spPr>
          <a:xfrm>
            <a:off x="179388" y="161925"/>
            <a:ext cx="8820150" cy="1158875"/>
          </a:xfrm>
          <a:prstGeom prst="rect">
            <a:avLst/>
          </a:prstGeom>
          <a:noFill/>
          <a:ln w="9525">
            <a:noFill/>
          </a:ln>
        </p:spPr>
        <p:txBody>
          <a:bodyPr anchor="t">
            <a:spAutoFit/>
          </a:bodyPr>
          <a:p>
            <a:pPr lvl="0" indent="0"/>
            <a:r>
              <a:rPr lang="zh-CN" altLang="en-US" sz="3500" b="1" dirty="0">
                <a:latin typeface="Times New Roman" panose="02020603050405020304" pitchFamily="18" charset="0"/>
                <a:ea typeface="宋体" panose="02010600030101010101" pitchFamily="2" charset="-122"/>
              </a:rPr>
              <a:t>探究</a:t>
            </a:r>
            <a:r>
              <a:rPr lang="en-US" altLang="zh-CN" sz="3500" b="1" dirty="0">
                <a:latin typeface="Times New Roman" panose="02020603050405020304" pitchFamily="18" charset="0"/>
                <a:ea typeface="宋体" panose="02010600030101010101" pitchFamily="2" charset="-122"/>
              </a:rPr>
              <a:t>01</a:t>
            </a:r>
            <a:r>
              <a:rPr lang="zh-CN" altLang="en-US" sz="3500" b="1" dirty="0">
                <a:latin typeface="Times New Roman" panose="02020603050405020304" pitchFamily="18" charset="0"/>
                <a:ea typeface="宋体" panose="02010600030101010101" pitchFamily="2" charset="-122"/>
              </a:rPr>
              <a:t>：洋务派与顽固派争论的焦点是什么？他们有哪些共同点和不同点？</a:t>
            </a:r>
            <a:endParaRPr lang="zh-CN" altLang="en-US" sz="3500" b="1" dirty="0">
              <a:latin typeface="Times New Roman" panose="02020603050405020304" pitchFamily="18" charset="0"/>
              <a:ea typeface="宋体" panose="02010600030101010101" pitchFamily="2" charset="-122"/>
            </a:endParaRPr>
          </a:p>
        </p:txBody>
      </p:sp>
      <p:sp>
        <p:nvSpPr>
          <p:cNvPr id="18434" name="矩形 8196"/>
          <p:cNvSpPr/>
          <p:nvPr/>
        </p:nvSpPr>
        <p:spPr>
          <a:xfrm>
            <a:off x="0" y="2924175"/>
            <a:ext cx="8901113" cy="1158875"/>
          </a:xfrm>
          <a:prstGeom prst="rect">
            <a:avLst/>
          </a:prstGeom>
          <a:noFill/>
          <a:ln w="9525">
            <a:noFill/>
          </a:ln>
        </p:spPr>
        <p:txBody>
          <a:bodyPr anchor="ctr">
            <a:spAutoFit/>
          </a:bodyPr>
          <a:p>
            <a:pPr lvl="0" indent="304800"/>
            <a:r>
              <a:rPr lang="zh-CN" altLang="en-US" sz="3500" b="1" dirty="0">
                <a:latin typeface="Times New Roman" panose="02020603050405020304" pitchFamily="18" charset="0"/>
                <a:ea typeface="宋体" panose="02010600030101010101" pitchFamily="2" charset="-122"/>
              </a:rPr>
              <a:t>探究</a:t>
            </a:r>
            <a:r>
              <a:rPr lang="en-US" altLang="zh-CN" sz="3500" b="1" dirty="0">
                <a:latin typeface="Times New Roman" panose="02020603050405020304" pitchFamily="18" charset="0"/>
                <a:ea typeface="宋体" panose="02010600030101010101" pitchFamily="2" charset="-122"/>
              </a:rPr>
              <a:t>02</a:t>
            </a:r>
            <a:r>
              <a:rPr lang="zh-CN" altLang="en-US" sz="3500" b="1" dirty="0">
                <a:latin typeface="Times New Roman" panose="02020603050405020304" pitchFamily="18" charset="0"/>
                <a:ea typeface="宋体" panose="02010600030101010101" pitchFamily="2" charset="-122"/>
              </a:rPr>
              <a:t>：与</a:t>
            </a:r>
            <a:r>
              <a:rPr lang="en-US" altLang="zh-CN" sz="3500" b="1" dirty="0">
                <a:latin typeface="Times New Roman" panose="02020603050405020304" pitchFamily="18" charset="0"/>
                <a:ea typeface="宋体" panose="02010600030101010101" pitchFamily="2" charset="-122"/>
              </a:rPr>
              <a:t>19</a:t>
            </a:r>
            <a:r>
              <a:rPr lang="zh-CN" altLang="en-US" sz="3500" b="1" dirty="0">
                <a:latin typeface="Times New Roman" panose="02020603050405020304" pitchFamily="18" charset="0"/>
                <a:ea typeface="宋体" panose="02010600030101010101" pitchFamily="2" charset="-122"/>
              </a:rPr>
              <a:t>世纪</a:t>
            </a:r>
            <a:r>
              <a:rPr lang="en-US" altLang="zh-CN" sz="3500" b="1" dirty="0">
                <a:latin typeface="Times New Roman" panose="02020603050405020304" pitchFamily="18" charset="0"/>
                <a:ea typeface="宋体" panose="02010600030101010101" pitchFamily="2" charset="-122"/>
              </a:rPr>
              <a:t>40</a:t>
            </a:r>
            <a:r>
              <a:rPr lang="zh-CN" altLang="en-US" sz="3500" b="1" dirty="0">
                <a:latin typeface="Times New Roman" panose="02020603050405020304" pitchFamily="18" charset="0"/>
                <a:ea typeface="宋体" panose="02010600030101010101" pitchFamily="2" charset="-122"/>
              </a:rPr>
              <a:t>年代的西学活动相比，这一时期的西学有什么继承和发展？</a:t>
            </a:r>
            <a:endParaRPr lang="zh-CN" altLang="en-US" sz="3500" b="1" dirty="0">
              <a:latin typeface="Times New Roman" panose="02020603050405020304" pitchFamily="18" charset="0"/>
              <a:ea typeface="宋体" panose="02010600030101010101" pitchFamily="2" charset="-122"/>
            </a:endParaRPr>
          </a:p>
        </p:txBody>
      </p:sp>
      <p:sp>
        <p:nvSpPr>
          <p:cNvPr id="8198" name="矩形 8197"/>
          <p:cNvSpPr/>
          <p:nvPr/>
        </p:nvSpPr>
        <p:spPr>
          <a:xfrm>
            <a:off x="250825" y="2066925"/>
            <a:ext cx="8213725" cy="625475"/>
          </a:xfrm>
          <a:prstGeom prst="rect">
            <a:avLst/>
          </a:prstGeom>
          <a:noFill/>
          <a:ln w="9525">
            <a:noFill/>
          </a:ln>
        </p:spPr>
        <p:txBody>
          <a:bodyPr wrap="none" anchor="t">
            <a:spAutoFit/>
          </a:bodyPr>
          <a:p>
            <a:pPr lvl="0" indent="0"/>
            <a:r>
              <a:rPr lang="zh-CN" altLang="en-US" sz="3500" b="1" dirty="0">
                <a:solidFill>
                  <a:srgbClr val="0000FF"/>
                </a:solidFill>
                <a:latin typeface="Arial" panose="020B0604020202020204" pitchFamily="34" charset="0"/>
                <a:ea typeface="宋体" panose="02010600030101010101" pitchFamily="2" charset="-122"/>
              </a:rPr>
              <a:t>本质上（共同点）：</a:t>
            </a:r>
            <a:r>
              <a:rPr lang="zh-CN" altLang="en-US" sz="3500" b="1" dirty="0">
                <a:latin typeface="Arial" panose="020B0604020202020204" pitchFamily="34" charset="0"/>
                <a:ea typeface="宋体" panose="02010600030101010101" pitchFamily="2" charset="-122"/>
              </a:rPr>
              <a:t>都是维护封建统治。</a:t>
            </a:r>
            <a:endParaRPr lang="zh-CN" altLang="en-US" sz="3500" b="1" dirty="0">
              <a:latin typeface="Arial" panose="020B0604020202020204" pitchFamily="34" charset="0"/>
              <a:ea typeface="宋体" panose="02010600030101010101" pitchFamily="2" charset="-122"/>
            </a:endParaRPr>
          </a:p>
        </p:txBody>
      </p:sp>
      <p:sp>
        <p:nvSpPr>
          <p:cNvPr id="8199" name="矩形 8198"/>
          <p:cNvSpPr/>
          <p:nvPr/>
        </p:nvSpPr>
        <p:spPr>
          <a:xfrm>
            <a:off x="258763" y="1484313"/>
            <a:ext cx="5537200" cy="625475"/>
          </a:xfrm>
          <a:prstGeom prst="rect">
            <a:avLst/>
          </a:prstGeom>
          <a:noFill/>
          <a:ln w="9525">
            <a:noFill/>
          </a:ln>
        </p:spPr>
        <p:txBody>
          <a:bodyPr wrap="none" anchor="t">
            <a:spAutoFit/>
          </a:bodyPr>
          <a:p>
            <a:pPr lvl="0" indent="0"/>
            <a:r>
              <a:rPr lang="zh-CN" altLang="en-US" sz="3500" b="1" dirty="0">
                <a:solidFill>
                  <a:srgbClr val="0000FF"/>
                </a:solidFill>
                <a:latin typeface="Arial" panose="020B0604020202020204" pitchFamily="34" charset="0"/>
                <a:ea typeface="宋体" panose="02010600030101010101" pitchFamily="2" charset="-122"/>
              </a:rPr>
              <a:t>焦点：</a:t>
            </a:r>
            <a:r>
              <a:rPr lang="zh-CN" altLang="en-US" sz="3500" b="1" dirty="0">
                <a:latin typeface="Arial" panose="020B0604020202020204" pitchFamily="34" charset="0"/>
                <a:ea typeface="宋体" panose="02010600030101010101" pitchFamily="2" charset="-122"/>
              </a:rPr>
              <a:t>是否学习西方技术。</a:t>
            </a:r>
            <a:endParaRPr lang="zh-CN" altLang="en-US" sz="3500" b="1" dirty="0">
              <a:latin typeface="Arial" panose="020B0604020202020204" pitchFamily="34" charset="0"/>
              <a:ea typeface="宋体" panose="02010600030101010101" pitchFamily="2" charset="-122"/>
            </a:endParaRPr>
          </a:p>
        </p:txBody>
      </p:sp>
      <p:sp>
        <p:nvSpPr>
          <p:cNvPr id="8200" name="矩形 8199"/>
          <p:cNvSpPr/>
          <p:nvPr/>
        </p:nvSpPr>
        <p:spPr>
          <a:xfrm>
            <a:off x="107950" y="4335463"/>
            <a:ext cx="8750300" cy="579437"/>
          </a:xfrm>
          <a:prstGeom prst="rect">
            <a:avLst/>
          </a:prstGeom>
          <a:noFill/>
          <a:ln w="9525">
            <a:noFill/>
          </a:ln>
        </p:spPr>
        <p:txBody>
          <a:bodyPr wrap="none" anchor="t">
            <a:spAutoFit/>
          </a:bodyPr>
          <a:p>
            <a:pPr lvl="0" indent="0"/>
            <a:r>
              <a:rPr lang="zh-CN" altLang="en-US" sz="3200" b="1" dirty="0">
                <a:solidFill>
                  <a:srgbClr val="0000FF"/>
                </a:solidFill>
                <a:latin typeface="Arial" panose="020B0604020202020204" pitchFamily="34" charset="0"/>
                <a:ea typeface="宋体" panose="02010600030101010101" pitchFamily="2" charset="-122"/>
              </a:rPr>
              <a:t>继承：</a:t>
            </a:r>
            <a:r>
              <a:rPr lang="zh-CN" altLang="en-US" sz="3200" b="1" dirty="0">
                <a:latin typeface="Arial" panose="020B0604020202020204" pitchFamily="34" charset="0"/>
                <a:ea typeface="宋体" panose="02010600030101010101" pitchFamily="2" charset="-122"/>
              </a:rPr>
              <a:t>主张“师夷”之长技来维护封建专制制度。</a:t>
            </a:r>
            <a:endParaRPr lang="zh-CN" altLang="en-US" sz="3200" b="1" dirty="0">
              <a:latin typeface="Arial" panose="020B0604020202020204" pitchFamily="34" charset="0"/>
              <a:ea typeface="宋体" panose="02010600030101010101" pitchFamily="2" charset="-122"/>
            </a:endParaRPr>
          </a:p>
        </p:txBody>
      </p:sp>
      <p:sp>
        <p:nvSpPr>
          <p:cNvPr id="8201" name="矩形 8200"/>
          <p:cNvSpPr/>
          <p:nvPr/>
        </p:nvSpPr>
        <p:spPr>
          <a:xfrm>
            <a:off x="44450" y="5026025"/>
            <a:ext cx="9567863" cy="1066800"/>
          </a:xfrm>
          <a:prstGeom prst="rect">
            <a:avLst/>
          </a:prstGeom>
          <a:noFill/>
          <a:ln w="9525">
            <a:noFill/>
          </a:ln>
        </p:spPr>
        <p:txBody>
          <a:bodyPr wrap="none" anchor="t">
            <a:spAutoFit/>
          </a:bodyPr>
          <a:p>
            <a:pPr lvl="0" indent="0"/>
            <a:r>
              <a:rPr lang="zh-CN" altLang="en-US" sz="3200" b="1" dirty="0">
                <a:solidFill>
                  <a:srgbClr val="0000FF"/>
                </a:solidFill>
                <a:latin typeface="Arial" panose="020B0604020202020204" pitchFamily="34" charset="0"/>
                <a:ea typeface="宋体" panose="02010600030101010101" pitchFamily="2" charset="-122"/>
              </a:rPr>
              <a:t>发展：</a:t>
            </a:r>
            <a:r>
              <a:rPr lang="zh-CN" altLang="en-US" sz="3200" b="1" dirty="0">
                <a:latin typeface="Arial" panose="020B0604020202020204" pitchFamily="34" charset="0"/>
                <a:ea typeface="宋体" panose="02010600030101010101" pitchFamily="2" charset="-122"/>
              </a:rPr>
              <a:t>西学内容从军事技术扩展到工艺技术和</a:t>
            </a:r>
            <a:endParaRPr lang="zh-CN" altLang="en-US" sz="3200" b="1" dirty="0">
              <a:latin typeface="Arial" panose="020B0604020202020204" pitchFamily="34" charset="0"/>
              <a:ea typeface="宋体" panose="02010600030101010101" pitchFamily="2" charset="-122"/>
            </a:endParaRPr>
          </a:p>
          <a:p>
            <a:pPr lvl="0" indent="0"/>
            <a:r>
              <a:rPr lang="zh-CN" altLang="en-US" sz="3200" b="1" dirty="0">
                <a:latin typeface="Arial" panose="020B0604020202020204" pitchFamily="34" charset="0"/>
                <a:ea typeface="宋体" panose="02010600030101010101" pitchFamily="2" charset="-122"/>
              </a:rPr>
              <a:t>学堂教育，并付诸实践，兴办洋务，开展洋务运动。</a:t>
            </a:r>
            <a:endParaRPr lang="zh-CN" altLang="en-US" sz="3200" b="1" dirty="0">
              <a:latin typeface="Arial" panose="020B0604020202020204" pitchFamily="34" charset="0"/>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additive="base">
                                        <p:cTn id="7" dur="500" fill="hold"/>
                                        <p:tgtEl>
                                          <p:spTgt spid="8199"/>
                                        </p:tgtEl>
                                        <p:attrNameLst>
                                          <p:attrName>ppt_x</p:attrName>
                                        </p:attrNameLst>
                                      </p:cBhvr>
                                      <p:tavLst>
                                        <p:tav tm="0">
                                          <p:val>
                                            <p:strVal val="#ppt_x"/>
                                          </p:val>
                                        </p:tav>
                                        <p:tav tm="100000">
                                          <p:val>
                                            <p:strVal val="#ppt_x"/>
                                          </p:val>
                                        </p:tav>
                                      </p:tavLst>
                                    </p:anim>
                                    <p:anim calcmode="lin" valueType="num">
                                      <p:cBhvr additive="base">
                                        <p:cTn id="8"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8"/>
                                        </p:tgtEl>
                                        <p:attrNameLst>
                                          <p:attrName>style.visibility</p:attrName>
                                        </p:attrNameLst>
                                      </p:cBhvr>
                                      <p:to>
                                        <p:strVal val="visible"/>
                                      </p:to>
                                    </p:set>
                                    <p:anim calcmode="lin" valueType="num">
                                      <p:cBhvr additive="base">
                                        <p:cTn id="13" dur="500" fill="hold"/>
                                        <p:tgtEl>
                                          <p:spTgt spid="8198"/>
                                        </p:tgtEl>
                                        <p:attrNameLst>
                                          <p:attrName>ppt_x</p:attrName>
                                        </p:attrNameLst>
                                      </p:cBhvr>
                                      <p:tavLst>
                                        <p:tav tm="0">
                                          <p:val>
                                            <p:strVal val="#ppt_x"/>
                                          </p:val>
                                        </p:tav>
                                        <p:tav tm="100000">
                                          <p:val>
                                            <p:strVal val="#ppt_x"/>
                                          </p:val>
                                        </p:tav>
                                      </p:tavLst>
                                    </p:anim>
                                    <p:anim calcmode="lin" valueType="num">
                                      <p:cBhvr additive="base">
                                        <p:cTn id="14"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200"/>
                                        </p:tgtEl>
                                        <p:attrNameLst>
                                          <p:attrName>style.visibility</p:attrName>
                                        </p:attrNameLst>
                                      </p:cBhvr>
                                      <p:to>
                                        <p:strVal val="visible"/>
                                      </p:to>
                                    </p:set>
                                    <p:anim calcmode="lin" valueType="num">
                                      <p:cBhvr additive="base">
                                        <p:cTn id="19" dur="500" fill="hold"/>
                                        <p:tgtEl>
                                          <p:spTgt spid="8200"/>
                                        </p:tgtEl>
                                        <p:attrNameLst>
                                          <p:attrName>ppt_x</p:attrName>
                                        </p:attrNameLst>
                                      </p:cBhvr>
                                      <p:tavLst>
                                        <p:tav tm="0">
                                          <p:val>
                                            <p:strVal val="#ppt_x"/>
                                          </p:val>
                                        </p:tav>
                                        <p:tav tm="100000">
                                          <p:val>
                                            <p:strVal val="#ppt_x"/>
                                          </p:val>
                                        </p:tav>
                                      </p:tavLst>
                                    </p:anim>
                                    <p:anim calcmode="lin" valueType="num">
                                      <p:cBhvr additive="base">
                                        <p:cTn id="20"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201"/>
                                        </p:tgtEl>
                                        <p:attrNameLst>
                                          <p:attrName>style.visibility</p:attrName>
                                        </p:attrNameLst>
                                      </p:cBhvr>
                                      <p:to>
                                        <p:strVal val="visible"/>
                                      </p:to>
                                    </p:set>
                                    <p:anim calcmode="lin" valueType="num">
                                      <p:cBhvr additive="base">
                                        <p:cTn id="25" dur="500" fill="hold"/>
                                        <p:tgtEl>
                                          <p:spTgt spid="8201"/>
                                        </p:tgtEl>
                                        <p:attrNameLst>
                                          <p:attrName>ppt_x</p:attrName>
                                        </p:attrNameLst>
                                      </p:cBhvr>
                                      <p:tavLst>
                                        <p:tav tm="0">
                                          <p:val>
                                            <p:strVal val="#ppt_x"/>
                                          </p:val>
                                        </p:tav>
                                        <p:tav tm="100000">
                                          <p:val>
                                            <p:strVal val="#ppt_x"/>
                                          </p:val>
                                        </p:tav>
                                      </p:tavLst>
                                    </p:anim>
                                    <p:anim calcmode="lin" valueType="num">
                                      <p:cBhvr additive="base">
                                        <p:cTn id="26"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199" grpId="0"/>
      <p:bldP spid="8200" grpId="0"/>
      <p:bldP spid="820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Text Box 2"/>
          <p:cNvSpPr txBox="1"/>
          <p:nvPr/>
        </p:nvSpPr>
        <p:spPr>
          <a:xfrm>
            <a:off x="304800" y="304800"/>
            <a:ext cx="4114800" cy="366713"/>
          </a:xfrm>
          <a:prstGeom prst="rect">
            <a:avLst/>
          </a:prstGeom>
          <a:noFill/>
          <a:ln w="12700">
            <a:noFill/>
          </a:ln>
        </p:spPr>
        <p:txBody>
          <a:bodyPr anchor="t">
            <a:spAutoFit/>
          </a:bodyPr>
          <a:p>
            <a:pPr lvl="0" indent="0">
              <a:spcBef>
                <a:spcPct val="50000"/>
              </a:spcBef>
            </a:pPr>
            <a:endParaRPr lang="zh-CN" altLang="en-US" dirty="0">
              <a:latin typeface="Arial" panose="020B0604020202020204" pitchFamily="34" charset="0"/>
              <a:ea typeface="宋体" panose="02010600030101010101" pitchFamily="2" charset="-122"/>
            </a:endParaRPr>
          </a:p>
        </p:txBody>
      </p:sp>
      <p:sp>
        <p:nvSpPr>
          <p:cNvPr id="9219" name="Text Box 4"/>
          <p:cNvSpPr txBox="1"/>
          <p:nvPr/>
        </p:nvSpPr>
        <p:spPr>
          <a:xfrm>
            <a:off x="466725" y="333375"/>
            <a:ext cx="8281988" cy="625475"/>
          </a:xfrm>
          <a:prstGeom prst="rect">
            <a:avLst/>
          </a:prstGeom>
          <a:noFill/>
          <a:ln w="12700">
            <a:noFill/>
          </a:ln>
        </p:spPr>
        <p:txBody>
          <a:bodyPr>
            <a:spAutoFit/>
          </a:bodyPr>
          <a:p>
            <a:pPr lvl="0" algn="ctr" fontAlgn="base">
              <a:spcBef>
                <a:spcPct val="50000"/>
              </a:spcBef>
            </a:pPr>
            <a:r>
              <a:rPr lang="zh-CN" altLang="en-US" sz="3500" b="1" strike="noStrike" noProof="1" dirty="0">
                <a:effectLst>
                  <a:outerShdw blurRad="38100" dist="38100" dir="2700000">
                    <a:srgbClr val="C0C0C0"/>
                  </a:outerShdw>
                </a:effectLst>
                <a:latin typeface="Arial" panose="020B0604020202020204" pitchFamily="34" charset="0"/>
                <a:ea typeface="黑体" panose="02010609060101010101" pitchFamily="2" charset="-122"/>
                <a:cs typeface="+mn-ea"/>
              </a:rPr>
              <a:t>洋务派和顽固派的体用之争</a:t>
            </a:r>
            <a:r>
              <a:rPr lang="en-US" altLang="zh-CN" sz="3500" b="1" strike="noStrike" noProof="1" dirty="0">
                <a:effectLst>
                  <a:outerShdw blurRad="38100" dist="38100" dir="2700000">
                    <a:srgbClr val="C0C0C0"/>
                  </a:outerShdw>
                </a:effectLst>
                <a:latin typeface="Arial" panose="020B0604020202020204" pitchFamily="34" charset="0"/>
                <a:ea typeface="黑体" panose="02010609060101010101" pitchFamily="2" charset="-122"/>
                <a:cs typeface="+mn-ea"/>
              </a:rPr>
              <a:t>(</a:t>
            </a:r>
            <a:r>
              <a:rPr lang="zh-CN" altLang="en-US" sz="3500" b="1" strike="noStrike" noProof="1" dirty="0">
                <a:effectLst>
                  <a:outerShdw blurRad="38100" dist="38100" dir="2700000">
                    <a:srgbClr val="C0C0C0"/>
                  </a:outerShdw>
                </a:effectLst>
                <a:latin typeface="Arial" panose="020B0604020202020204" pitchFamily="34" charset="0"/>
                <a:ea typeface="黑体" panose="02010609060101010101" pitchFamily="2" charset="-122"/>
                <a:cs typeface="+mn-ea"/>
              </a:rPr>
              <a:t>地主阶级）</a:t>
            </a:r>
            <a:endParaRPr lang="zh-CN" altLang="en-US" sz="3500" b="1" strike="noStrike" noProof="1" dirty="0">
              <a:effectLst>
                <a:outerShdw blurRad="38100" dist="38100" dir="2700000">
                  <a:srgbClr val="C0C0C0"/>
                </a:outerShdw>
              </a:effectLst>
              <a:latin typeface="Arial" panose="020B0604020202020204" pitchFamily="34" charset="0"/>
              <a:ea typeface="黑体" panose="02010609060101010101" pitchFamily="2" charset="-122"/>
            </a:endParaRPr>
          </a:p>
        </p:txBody>
      </p:sp>
      <p:graphicFrame>
        <p:nvGraphicFramePr>
          <p:cNvPr id="9245" name="表格 9244"/>
          <p:cNvGraphicFramePr/>
          <p:nvPr/>
        </p:nvGraphicFramePr>
        <p:xfrm>
          <a:off x="0" y="1189038"/>
          <a:ext cx="9144000" cy="5045075"/>
        </p:xfrm>
        <a:graphic>
          <a:graphicData uri="http://schemas.openxmlformats.org/drawingml/2006/table">
            <a:tbl>
              <a:tblPr/>
              <a:tblGrid>
                <a:gridCol w="4611688"/>
                <a:gridCol w="4532312"/>
              </a:tblGrid>
              <a:tr h="8382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200" b="1" dirty="0">
                          <a:solidFill>
                            <a:srgbClr val="0000FF"/>
                          </a:solidFill>
                          <a:ea typeface="黑体" panose="02010609060101010101" pitchFamily="2" charset="-122"/>
                        </a:rPr>
                        <a:t>洋务派</a:t>
                      </a:r>
                      <a:endParaRPr lang="zh-CN" altLang="en-US" sz="3200" b="1" dirty="0">
                        <a:solidFill>
                          <a:srgbClr val="0000FF"/>
                        </a:solidFill>
                        <a:ea typeface="黑体" panose="02010609060101010101" pitchFamily="2" charset="-122"/>
                      </a:endParaRPr>
                    </a:p>
                  </a:txBody>
                  <a:tcPr anchor="ctr">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200" b="1" dirty="0">
                          <a:ea typeface="黑体" panose="02010609060101010101" pitchFamily="2" charset="-122"/>
                        </a:rPr>
                        <a:t>顽固派</a:t>
                      </a:r>
                      <a:endParaRPr lang="zh-CN" altLang="en-US" sz="3200" b="1">
                        <a:ea typeface="黑体" panose="02010609060101010101" pitchFamily="2" charset="-122"/>
                      </a:endParaRPr>
                    </a:p>
                  </a:txBody>
                  <a:tcPr anchor="ctr">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r>
              <a:tr h="106521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200" b="1" dirty="0">
                          <a:solidFill>
                            <a:srgbClr val="0000FF"/>
                          </a:solidFill>
                          <a:latin typeface="楷体_GB2312" pitchFamily="49" charset="-122"/>
                          <a:ea typeface="黑体" panose="02010609060101010101" pitchFamily="2" charset="-122"/>
                        </a:rPr>
                        <a:t>师夷之长技以制夷</a:t>
                      </a:r>
                      <a:endParaRPr lang="zh-CN" altLang="en-US" sz="3200" b="1" dirty="0">
                        <a:solidFill>
                          <a:srgbClr val="0000FF"/>
                        </a:solidFill>
                        <a:latin typeface="楷体_GB2312" pitchFamily="49" charset="-122"/>
                        <a:ea typeface="黑体" panose="02010609060101010101" pitchFamily="2" charset="-122"/>
                      </a:endParaRPr>
                    </a:p>
                  </a:txBody>
                  <a:tcPr anchor="ctr">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200" b="1" dirty="0">
                          <a:ea typeface="黑体" panose="02010609060101010101" pitchFamily="2" charset="-122"/>
                        </a:rPr>
                        <a:t>坚守“夷夏”精神，原封不动保持文化格局</a:t>
                      </a:r>
                      <a:endParaRPr lang="zh-CN" altLang="en-US" sz="3200" b="1" dirty="0">
                        <a:ea typeface="黑体" panose="02010609060101010101" pitchFamily="2" charset="-122"/>
                      </a:endParaRPr>
                    </a:p>
                  </a:txBody>
                  <a:tcPr anchor="ctr">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r>
              <a:tr h="116205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200" b="1" dirty="0">
                          <a:solidFill>
                            <a:srgbClr val="0000FF"/>
                          </a:solidFill>
                          <a:ea typeface="黑体" panose="02010609060101010101" pitchFamily="2" charset="-122"/>
                        </a:rPr>
                        <a:t>中学为体，西学为用</a:t>
                      </a:r>
                      <a:endParaRPr lang="zh-CN" altLang="en-US" sz="3200" b="1" dirty="0">
                        <a:solidFill>
                          <a:srgbClr val="0000FF"/>
                        </a:solidFill>
                        <a:ea typeface="黑体" panose="02010609060101010101" pitchFamily="2" charset="-122"/>
                      </a:endParaRPr>
                    </a:p>
                  </a:txBody>
                  <a:tcPr anchor="ctr">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buNone/>
                      </a:pPr>
                      <a:r>
                        <a:rPr lang="zh-CN" altLang="en-US" sz="3200" b="1" dirty="0">
                          <a:ea typeface="黑体" panose="02010609060101010101" pitchFamily="2" charset="-122"/>
                        </a:rPr>
                        <a:t>反对“西学为用”</a:t>
                      </a:r>
                      <a:endParaRPr lang="zh-CN" altLang="en-US" sz="3200" b="1" dirty="0">
                        <a:ea typeface="黑体" panose="02010609060101010101" pitchFamily="2" charset="-122"/>
                      </a:endParaRPr>
                    </a:p>
                    <a:p>
                      <a:pPr marL="0" lvl="0" indent="0">
                        <a:buNone/>
                      </a:pPr>
                      <a:r>
                        <a:rPr lang="zh-CN" altLang="en-US" sz="3200" b="1" dirty="0">
                          <a:ea typeface="黑体" panose="02010609060101010101" pitchFamily="2" charset="-122"/>
                        </a:rPr>
                        <a:t>       “师事夷人”</a:t>
                      </a:r>
                      <a:endParaRPr lang="zh-CN" altLang="en-US" sz="3200" b="1" dirty="0">
                        <a:ea typeface="黑体" panose="02010609060101010101" pitchFamily="2" charset="-122"/>
                      </a:endParaRPr>
                    </a:p>
                  </a:txBody>
                  <a:tcPr anchor="ctr">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r>
              <a:tr h="116205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3200" b="1" dirty="0">
                          <a:solidFill>
                            <a:srgbClr val="0000FF"/>
                          </a:solidFill>
                          <a:ea typeface="黑体" panose="02010609060101010101" pitchFamily="2" charset="-122"/>
                        </a:rPr>
                        <a:t>“</a:t>
                      </a:r>
                      <a:r>
                        <a:rPr lang="zh-CN" altLang="en-US" sz="3200" b="1" dirty="0">
                          <a:solidFill>
                            <a:srgbClr val="0000FF"/>
                          </a:solidFill>
                          <a:ea typeface="黑体" panose="02010609060101010101" pitchFamily="2" charset="-122"/>
                        </a:rPr>
                        <a:t>力师西法”求强求富</a:t>
                      </a:r>
                      <a:endParaRPr lang="zh-CN" altLang="en-US" sz="3200" b="1" dirty="0">
                        <a:solidFill>
                          <a:srgbClr val="0000FF"/>
                        </a:solidFill>
                        <a:ea typeface="黑体" panose="02010609060101010101" pitchFamily="2" charset="-122"/>
                      </a:endParaRPr>
                    </a:p>
                  </a:txBody>
                  <a:tcPr anchor="ctr">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en-US" altLang="zh-CN" sz="3200" b="1" dirty="0">
                          <a:ea typeface="黑体" panose="02010609060101010101" pitchFamily="2" charset="-122"/>
                        </a:rPr>
                        <a:t>“</a:t>
                      </a:r>
                      <a:r>
                        <a:rPr lang="zh-CN" altLang="en-US" sz="3200" b="1" dirty="0">
                          <a:ea typeface="黑体" panose="02010609060101010101" pitchFamily="2" charset="-122"/>
                        </a:rPr>
                        <a:t>异端邪说”</a:t>
                      </a:r>
                      <a:endParaRPr lang="zh-CN" altLang="en-US" sz="3200" b="1" dirty="0">
                        <a:ea typeface="黑体" panose="02010609060101010101" pitchFamily="2" charset="-122"/>
                      </a:endParaRPr>
                    </a:p>
                    <a:p>
                      <a:pPr marL="0" lvl="0" indent="0" algn="ctr">
                        <a:buNone/>
                      </a:pPr>
                      <a:r>
                        <a:rPr lang="zh-CN" altLang="en-US" sz="3200" b="1" dirty="0">
                          <a:ea typeface="黑体" panose="02010609060101010101" pitchFamily="2" charset="-122"/>
                        </a:rPr>
                        <a:t>“败坏人心”</a:t>
                      </a:r>
                      <a:endParaRPr lang="zh-CN" altLang="en-US" sz="3200" b="1" dirty="0">
                        <a:ea typeface="黑体" panose="02010609060101010101" pitchFamily="2" charset="-122"/>
                      </a:endParaRPr>
                    </a:p>
                  </a:txBody>
                  <a:tcPr anchor="ctr">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r>
              <a:tr h="812800">
                <a:tc grid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3200" b="1" dirty="0">
                          <a:ea typeface="黑体" panose="02010609060101010101" pitchFamily="2" charset="-122"/>
                        </a:rPr>
                        <a:t>维护清朝的封建专制统治</a:t>
                      </a:r>
                      <a:endParaRPr lang="zh-CN" altLang="en-US" sz="3200" b="1" dirty="0">
                        <a:ea typeface="黑体" panose="02010609060101010101" pitchFamily="2" charset="-122"/>
                      </a:endParaRPr>
                    </a:p>
                  </a:txBody>
                  <a:tcPr anchor="ctr">
                    <a:lnL w="28575"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lnTlToBr>
                      <a:noFill/>
                    </a:lnTlToBr>
                    <a:lnBlToTr>
                      <a:noFill/>
                    </a:lnBlToTr>
                    <a:noFill/>
                  </a:tcPr>
                </a:tc>
                <a:tc hMerge="1">
                  <a:tcPr>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tcPr>
                </a:tc>
              </a:tr>
            </a:tbl>
          </a:graphicData>
        </a:graphic>
      </p:graphicFrame>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9245"/>
                                        </p:tgtEl>
                                        <p:attrNameLst>
                                          <p:attrName>style.visibility</p:attrName>
                                        </p:attrNameLst>
                                      </p:cBhvr>
                                      <p:to>
                                        <p:strVal val="visible"/>
                                      </p:to>
                                    </p:set>
                                    <p:anim calcmode="lin" valueType="num">
                                      <p:cBhvr>
                                        <p:cTn id="7" dur="1000" fill="hold"/>
                                        <p:tgtEl>
                                          <p:spTgt spid="9245"/>
                                        </p:tgtEl>
                                        <p:attrNameLst>
                                          <p:attrName>ppt_w</p:attrName>
                                        </p:attrNameLst>
                                      </p:cBhvr>
                                      <p:tavLst>
                                        <p:tav tm="0">
                                          <p:val>
                                            <p:fltVal val="0.000000"/>
                                          </p:val>
                                        </p:tav>
                                        <p:tav tm="100000">
                                          <p:val>
                                            <p:strVal val="#ppt_w"/>
                                          </p:val>
                                        </p:tav>
                                      </p:tavLst>
                                    </p:anim>
                                    <p:anim calcmode="lin" valueType="num">
                                      <p:cBhvr>
                                        <p:cTn id="8" dur="1000" fill="hold"/>
                                        <p:tgtEl>
                                          <p:spTgt spid="9245"/>
                                        </p:tgtEl>
                                        <p:attrNameLst>
                                          <p:attrName>ppt_h</p:attrName>
                                        </p:attrNameLst>
                                      </p:cBhvr>
                                      <p:tavLst>
                                        <p:tav tm="0">
                                          <p:val>
                                            <p:fltVal val="0.000000"/>
                                          </p:val>
                                        </p:tav>
                                        <p:tav tm="100000">
                                          <p:val>
                                            <p:strVal val="#ppt_h"/>
                                          </p:val>
                                        </p:tav>
                                      </p:tavLst>
                                    </p:anim>
                                    <p:anim calcmode="lin" valueType="num">
                                      <p:cBhvr>
                                        <p:cTn id="9" dur="1000" fill="hold"/>
                                        <p:tgtEl>
                                          <p:spTgt spid="9245"/>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9245"/>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1202" name="Text Box 2"/>
          <p:cNvSpPr txBox="1">
            <a:spLocks noChangeArrowheads="1"/>
          </p:cNvSpPr>
          <p:nvPr/>
        </p:nvSpPr>
        <p:spPr bwMode="auto">
          <a:xfrm>
            <a:off x="1763713" y="333375"/>
            <a:ext cx="4800600" cy="549275"/>
          </a:xfrm>
          <a:prstGeom prst="rect">
            <a:avLst/>
          </a:prstGeom>
          <a:noFill/>
          <a:ln w="12700" cap="sq">
            <a:noFill/>
            <a:miter lim="800000"/>
            <a:headEnd type="none" w="sm" len="sm"/>
            <a:tailEnd type="none" w="sm" len="sm"/>
          </a:ln>
          <a:effectLst/>
        </p:spPr>
        <p:txBody>
          <a:bodyPr>
            <a:spAutoFit/>
          </a:bodyPr>
          <a:p>
            <a:pPr lvl="0" fontAlgn="base">
              <a:spcBef>
                <a:spcPct val="50000"/>
              </a:spcBef>
            </a:pPr>
            <a:r>
              <a:rPr lang="zh-CN" altLang="en-US" sz="3000" b="1" strike="noStrike" noProof="1" dirty="0">
                <a:solidFill>
                  <a:schemeClr val="tx2"/>
                </a:solidFill>
                <a:effectLst>
                  <a:outerShdw blurRad="38100" dist="38100" dir="2700000">
                    <a:srgbClr val="C0C0C0"/>
                  </a:outerShdw>
                </a:effectLst>
                <a:latin typeface="楷体_GB2312" pitchFamily="49" charset="-122"/>
                <a:ea typeface="楷体_GB2312" pitchFamily="49" charset="-122"/>
                <a:cs typeface="+mn-ea"/>
              </a:rPr>
              <a:t>早期资产阶级维新派的主张</a:t>
            </a:r>
            <a:endParaRPr lang="zh-CN" altLang="en-US" sz="3000" b="1" strike="noStrike" noProof="1" dirty="0">
              <a:solidFill>
                <a:schemeClr val="tx2"/>
              </a:solidFill>
              <a:effectLst>
                <a:outerShdw blurRad="38100" dist="38100" dir="2700000">
                  <a:srgbClr val="C0C0C0"/>
                </a:outerShdw>
              </a:effectLst>
              <a:latin typeface="楷体_GB2312" pitchFamily="49" charset="-122"/>
              <a:ea typeface="楷体_GB2312" pitchFamily="49" charset="-122"/>
            </a:endParaRPr>
          </a:p>
        </p:txBody>
      </p:sp>
      <p:sp>
        <p:nvSpPr>
          <p:cNvPr id="691203" name="Text Box 3"/>
          <p:cNvSpPr txBox="1">
            <a:spLocks noChangeArrowheads="1"/>
          </p:cNvSpPr>
          <p:nvPr/>
        </p:nvSpPr>
        <p:spPr bwMode="auto">
          <a:xfrm>
            <a:off x="215900" y="1143000"/>
            <a:ext cx="8820150" cy="549275"/>
          </a:xfrm>
          <a:prstGeom prst="rect">
            <a:avLst/>
          </a:prstGeom>
          <a:noFill/>
          <a:ln w="12700" cap="sq">
            <a:noFill/>
            <a:miter lim="800000"/>
            <a:headEnd type="none" w="sm" len="sm"/>
            <a:tailEnd type="none" w="sm" len="sm"/>
          </a:ln>
          <a:effectLst/>
        </p:spPr>
        <p:txBody>
          <a:bodyPr>
            <a:spAutoFit/>
          </a:bodyPr>
          <a:p>
            <a:pPr lvl="0" fontAlgn="base">
              <a:spcBef>
                <a:spcPct val="50000"/>
              </a:spcBef>
            </a:pPr>
            <a:r>
              <a:rPr lang="zh-CN" altLang="en-US" sz="3000" b="1" strike="noStrike" noProof="1" dirty="0">
                <a:effectLst>
                  <a:outerShdw blurRad="38100" dist="38100" dir="2700000">
                    <a:srgbClr val="C0C0C0"/>
                  </a:outerShdw>
                </a:effectLst>
                <a:latin typeface="方正姚体" panose="02010601030101010101" pitchFamily="2" charset="-122"/>
                <a:ea typeface="方正姚体" panose="02010601030101010101" pitchFamily="2" charset="-122"/>
                <a:cs typeface="+mn-ea"/>
              </a:rPr>
              <a:t>（</a:t>
            </a:r>
            <a:r>
              <a:rPr lang="en-US" altLang="zh-CN" sz="3000" b="1" strike="noStrike" noProof="1" dirty="0">
                <a:effectLst>
                  <a:outerShdw blurRad="38100" dist="38100" dir="2700000">
                    <a:srgbClr val="C0C0C0"/>
                  </a:outerShdw>
                </a:effectLst>
                <a:latin typeface="方正姚体" panose="02010601030101010101" pitchFamily="2" charset="-122"/>
                <a:ea typeface="方正姚体" panose="02010601030101010101" pitchFamily="2" charset="-122"/>
                <a:cs typeface="+mn-ea"/>
              </a:rPr>
              <a:t>1</a:t>
            </a:r>
            <a:r>
              <a:rPr lang="zh-CN" altLang="en-US" sz="3000" b="1" strike="noStrike" noProof="1" dirty="0">
                <a:effectLst>
                  <a:outerShdw blurRad="38100" dist="38100" dir="2700000">
                    <a:srgbClr val="C0C0C0"/>
                  </a:outerShdw>
                </a:effectLst>
                <a:latin typeface="方正姚体" panose="02010601030101010101" pitchFamily="2" charset="-122"/>
                <a:ea typeface="方正姚体" panose="02010601030101010101" pitchFamily="2" charset="-122"/>
                <a:cs typeface="+mn-ea"/>
              </a:rPr>
              <a:t>）中法战争之前</a:t>
            </a:r>
            <a:r>
              <a:rPr lang="en-US" altLang="zh-CN" sz="3000" b="1" strike="noStrike" noProof="1">
                <a:effectLst>
                  <a:outerShdw blurRad="38100" dist="38100" dir="2700000">
                    <a:srgbClr val="C0C0C0"/>
                  </a:outerShdw>
                </a:effectLst>
                <a:latin typeface="Arial" panose="020B0604020202020204" pitchFamily="34" charset="0"/>
                <a:ea typeface="方正姚体" panose="02010601030101010101" pitchFamily="2" charset="-122"/>
                <a:cs typeface="+mn-ea"/>
              </a:rPr>
              <a:t>——</a:t>
            </a:r>
            <a:r>
              <a:rPr lang="zh-CN" altLang="en-US" sz="3000" b="1" strike="noStrike" noProof="1" dirty="0">
                <a:effectLst>
                  <a:outerShdw blurRad="38100" dist="38100" dir="2700000">
                    <a:srgbClr val="C0C0C0"/>
                  </a:outerShdw>
                </a:effectLst>
                <a:latin typeface="方正姚体" panose="02010601030101010101" pitchFamily="2" charset="-122"/>
                <a:ea typeface="方正姚体" panose="02010601030101010101" pitchFamily="2" charset="-122"/>
                <a:cs typeface="+mn-ea"/>
              </a:rPr>
              <a:t>支持洋务派，投身洋务运动</a:t>
            </a:r>
            <a:endParaRPr lang="zh-CN" altLang="en-US" sz="3000" b="1" strike="noStrike" noProof="1" dirty="0">
              <a:effectLst>
                <a:outerShdw blurRad="38100" dist="38100" dir="2700000">
                  <a:srgbClr val="C0C0C0"/>
                </a:outerShdw>
              </a:effectLst>
              <a:latin typeface="方正姚体" panose="02010601030101010101" pitchFamily="2" charset="-122"/>
              <a:ea typeface="方正姚体" panose="02010601030101010101" pitchFamily="2" charset="-122"/>
            </a:endParaRPr>
          </a:p>
        </p:txBody>
      </p:sp>
      <p:sp>
        <p:nvSpPr>
          <p:cNvPr id="691204" name="Text Box 4"/>
          <p:cNvSpPr txBox="1">
            <a:spLocks noChangeArrowheads="1"/>
          </p:cNvSpPr>
          <p:nvPr/>
        </p:nvSpPr>
        <p:spPr bwMode="auto">
          <a:xfrm>
            <a:off x="468313" y="1752600"/>
            <a:ext cx="8424863" cy="473075"/>
          </a:xfrm>
          <a:prstGeom prst="rect">
            <a:avLst/>
          </a:prstGeom>
          <a:noFill/>
          <a:ln w="12700" cap="sq">
            <a:noFill/>
            <a:miter lim="800000"/>
            <a:headEnd type="none" w="sm" len="sm"/>
            <a:tailEnd type="none" w="sm" len="sm"/>
          </a:ln>
          <a:effectLst/>
        </p:spPr>
        <p:txBody>
          <a:bodyPr>
            <a:spAutoFit/>
          </a:bodyPr>
          <a:p>
            <a:pPr lvl="0" fontAlgn="base">
              <a:spcBef>
                <a:spcPct val="50000"/>
              </a:spcBef>
            </a:pPr>
            <a:r>
              <a:rPr lang="en-US" altLang="zh-CN" sz="2500" b="1"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ea"/>
              </a:rPr>
              <a:t>A</a:t>
            </a:r>
            <a:r>
              <a:rPr lang="zh-CN" altLang="en-US" sz="2500" b="1"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ea"/>
              </a:rPr>
              <a:t>、思想立场：中体西用，是洋务派和洋务运动的支持者</a:t>
            </a:r>
            <a:endParaRPr lang="zh-CN" altLang="en-US" sz="2500" b="1" strike="noStrike" noProof="1" dirty="0">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691205" name="Text Box 5"/>
          <p:cNvSpPr txBox="1">
            <a:spLocks noChangeArrowheads="1"/>
          </p:cNvSpPr>
          <p:nvPr/>
        </p:nvSpPr>
        <p:spPr bwMode="auto">
          <a:xfrm>
            <a:off x="468313" y="2286000"/>
            <a:ext cx="6705600" cy="473075"/>
          </a:xfrm>
          <a:prstGeom prst="rect">
            <a:avLst/>
          </a:prstGeom>
          <a:noFill/>
          <a:ln w="12700" cap="sq">
            <a:noFill/>
            <a:miter lim="800000"/>
            <a:headEnd type="none" w="sm" len="sm"/>
            <a:tailEnd type="none" w="sm" len="sm"/>
          </a:ln>
          <a:effectLst/>
        </p:spPr>
        <p:txBody>
          <a:bodyPr>
            <a:spAutoFit/>
          </a:bodyPr>
          <a:p>
            <a:pPr lvl="0" fontAlgn="base">
              <a:spcBef>
                <a:spcPct val="50000"/>
              </a:spcBef>
            </a:pPr>
            <a:r>
              <a:rPr lang="en-US" altLang="zh-CN" sz="2500" b="1" strike="noStrike" noProof="1">
                <a:effectLst>
                  <a:outerShdw blurRad="38100" dist="38100" dir="2700000">
                    <a:srgbClr val="C0C0C0"/>
                  </a:outerShdw>
                </a:effectLst>
                <a:latin typeface="GungsuhChe" pitchFamily="49" charset="-127"/>
                <a:ea typeface="GungsuhChe" pitchFamily="49" charset="-127"/>
                <a:cs typeface="+mn-ea"/>
              </a:rPr>
              <a:t>B</a:t>
            </a:r>
            <a:r>
              <a:rPr lang="zh-CN" altLang="en-US" sz="2500" b="1" strike="noStrike" noProof="1" dirty="0">
                <a:effectLst>
                  <a:outerShdw blurRad="38100" dist="38100" dir="2700000">
                    <a:srgbClr val="C0C0C0"/>
                  </a:outerShdw>
                </a:effectLst>
                <a:latin typeface="宋体" panose="02010600030101010101" pitchFamily="2" charset="-122"/>
                <a:ea typeface="宋体" panose="02010600030101010101" pitchFamily="2" charset="-122"/>
                <a:cs typeface="+mn-ea"/>
              </a:rPr>
              <a:t>、主要活动：斥责洋务派；投身洋务运动</a:t>
            </a:r>
            <a:endParaRPr lang="zh-CN" altLang="en-US" sz="2500" b="1" strike="noStrike" noProof="1" dirty="0">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691206" name="Text Box 6"/>
          <p:cNvSpPr txBox="1">
            <a:spLocks noChangeArrowheads="1"/>
          </p:cNvSpPr>
          <p:nvPr/>
        </p:nvSpPr>
        <p:spPr bwMode="auto">
          <a:xfrm>
            <a:off x="468313" y="2819400"/>
            <a:ext cx="6324600" cy="473075"/>
          </a:xfrm>
          <a:prstGeom prst="rect">
            <a:avLst/>
          </a:prstGeom>
          <a:noFill/>
          <a:ln w="12700" cap="sq">
            <a:noFill/>
            <a:miter lim="800000"/>
            <a:headEnd type="none" w="sm" len="sm"/>
            <a:tailEnd type="none" w="sm" len="sm"/>
          </a:ln>
          <a:effectLst/>
        </p:spPr>
        <p:txBody>
          <a:bodyPr>
            <a:spAutoFit/>
          </a:bodyPr>
          <a:p>
            <a:pPr lvl="0" fontAlgn="base">
              <a:spcBef>
                <a:spcPct val="50000"/>
              </a:spcBef>
            </a:pPr>
            <a:r>
              <a:rPr lang="en-US" altLang="zh-CN" sz="2500" b="1" strike="noStrike" noProof="1" dirty="0">
                <a:effectLst>
                  <a:outerShdw blurRad="38100" dist="38100" dir="2700000">
                    <a:srgbClr val="C0C0C0"/>
                  </a:outerShdw>
                </a:effectLst>
                <a:latin typeface="宋体" panose="02010600030101010101" pitchFamily="2" charset="-122"/>
                <a:ea typeface="宋体" panose="02010600030101010101" pitchFamily="2" charset="-122"/>
                <a:cs typeface="+mn-ea"/>
              </a:rPr>
              <a:t>C</a:t>
            </a:r>
            <a:r>
              <a:rPr lang="zh-CN" altLang="en-US" sz="2500" b="1" strike="noStrike" noProof="1" dirty="0">
                <a:effectLst>
                  <a:outerShdw blurRad="38100" dist="38100" dir="2700000">
                    <a:srgbClr val="C0C0C0"/>
                  </a:outerShdw>
                </a:effectLst>
                <a:latin typeface="宋体" panose="02010600030101010101" pitchFamily="2" charset="-122"/>
                <a:ea typeface="宋体" panose="02010600030101010101" pitchFamily="2" charset="-122"/>
                <a:cs typeface="+mn-ea"/>
              </a:rPr>
              <a:t>、代表人物：</a:t>
            </a:r>
            <a:r>
              <a:rPr lang="zh-CN" altLang="en-US" sz="2400" b="1" strike="noStrike" noProof="1" dirty="0">
                <a:effectLst>
                  <a:outerShdw blurRad="38100" dist="38100" dir="2700000">
                    <a:srgbClr val="C0C0C0"/>
                  </a:outerShdw>
                </a:effectLst>
                <a:latin typeface="Times New Roman" panose="02020603050405020304" pitchFamily="18" charset="0"/>
                <a:ea typeface="宋体" panose="02010600030101010101" pitchFamily="2" charset="-122"/>
                <a:cs typeface="+mn-ea"/>
              </a:rPr>
              <a:t>冯桂芬、</a:t>
            </a:r>
            <a:r>
              <a:rPr lang="zh-CN" altLang="en-US" sz="2500" b="1" strike="noStrike" noProof="1" dirty="0">
                <a:effectLst>
                  <a:outerShdw blurRad="38100" dist="38100" dir="2700000">
                    <a:srgbClr val="C0C0C0"/>
                  </a:outerShdw>
                </a:effectLst>
                <a:latin typeface="宋体" panose="02010600030101010101" pitchFamily="2" charset="-122"/>
                <a:ea typeface="宋体" panose="02010600030101010101" pitchFamily="2" charset="-122"/>
                <a:cs typeface="+mn-ea"/>
              </a:rPr>
              <a:t>王韬、郑观应</a:t>
            </a:r>
            <a:endParaRPr lang="zh-CN" altLang="en-US" sz="2500" b="1" strike="noStrike" noProof="1" dirty="0">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691207" name="Text Box 7"/>
          <p:cNvSpPr txBox="1">
            <a:spLocks noChangeArrowheads="1"/>
          </p:cNvSpPr>
          <p:nvPr/>
        </p:nvSpPr>
        <p:spPr bwMode="auto">
          <a:xfrm>
            <a:off x="107950" y="3352800"/>
            <a:ext cx="7467600" cy="549275"/>
          </a:xfrm>
          <a:prstGeom prst="rect">
            <a:avLst/>
          </a:prstGeom>
          <a:noFill/>
          <a:ln w="12700" cap="sq">
            <a:noFill/>
            <a:miter lim="800000"/>
            <a:headEnd type="none" w="sm" len="sm"/>
            <a:tailEnd type="none" w="sm" len="sm"/>
          </a:ln>
          <a:effectLst/>
        </p:spPr>
        <p:txBody>
          <a:bodyPr>
            <a:spAutoFit/>
          </a:bodyPr>
          <a:p>
            <a:pPr lvl="0" fontAlgn="base">
              <a:spcBef>
                <a:spcPct val="50000"/>
              </a:spcBef>
            </a:pPr>
            <a:r>
              <a:rPr lang="zh-CN" altLang="en-US" sz="3000" b="1" strike="noStrike" noProof="1" dirty="0">
                <a:effectLst>
                  <a:outerShdw blurRad="38100" dist="38100" dir="2700000">
                    <a:srgbClr val="C0C0C0"/>
                  </a:outerShdw>
                </a:effectLst>
                <a:latin typeface="方正姚体" panose="02010601030101010101" pitchFamily="2" charset="-122"/>
                <a:ea typeface="方正姚体" panose="02010601030101010101" pitchFamily="2" charset="-122"/>
                <a:cs typeface="+mn-ea"/>
              </a:rPr>
              <a:t>（</a:t>
            </a:r>
            <a:r>
              <a:rPr lang="en-US" altLang="zh-CN" sz="3000" b="1" strike="noStrike" noProof="1" dirty="0">
                <a:effectLst>
                  <a:outerShdw blurRad="38100" dist="38100" dir="2700000">
                    <a:srgbClr val="C0C0C0"/>
                  </a:outerShdw>
                </a:effectLst>
                <a:latin typeface="方正姚体" panose="02010601030101010101" pitchFamily="2" charset="-122"/>
                <a:ea typeface="方正姚体" panose="02010601030101010101" pitchFamily="2" charset="-122"/>
                <a:cs typeface="+mn-ea"/>
              </a:rPr>
              <a:t>2</a:t>
            </a:r>
            <a:r>
              <a:rPr lang="zh-CN" altLang="en-US" sz="3000" b="1" strike="noStrike" noProof="1" dirty="0">
                <a:effectLst>
                  <a:outerShdw blurRad="38100" dist="38100" dir="2700000">
                    <a:srgbClr val="C0C0C0"/>
                  </a:outerShdw>
                </a:effectLst>
                <a:latin typeface="方正姚体" panose="02010601030101010101" pitchFamily="2" charset="-122"/>
                <a:ea typeface="方正姚体" panose="02010601030101010101" pitchFamily="2" charset="-122"/>
                <a:cs typeface="+mn-ea"/>
              </a:rPr>
              <a:t>）中法战争之后</a:t>
            </a:r>
            <a:r>
              <a:rPr lang="en-US" altLang="zh-CN" sz="3000" b="1" strike="noStrike" noProof="1">
                <a:effectLst>
                  <a:outerShdw blurRad="38100" dist="38100" dir="2700000">
                    <a:srgbClr val="C0C0C0"/>
                  </a:outerShdw>
                </a:effectLst>
                <a:latin typeface="Arial" panose="020B0604020202020204" pitchFamily="34" charset="0"/>
                <a:ea typeface="方正姚体" panose="02010601030101010101" pitchFamily="2" charset="-122"/>
                <a:cs typeface="+mn-ea"/>
              </a:rPr>
              <a:t>——</a:t>
            </a:r>
            <a:r>
              <a:rPr lang="zh-CN" altLang="en-US" sz="3000" b="1" strike="noStrike" noProof="1" dirty="0">
                <a:effectLst>
                  <a:outerShdw blurRad="38100" dist="38100" dir="2700000">
                    <a:srgbClr val="C0C0C0"/>
                  </a:outerShdw>
                </a:effectLst>
                <a:latin typeface="方正姚体" panose="02010601030101010101" pitchFamily="2" charset="-122"/>
                <a:ea typeface="方正姚体" panose="02010601030101010101" pitchFamily="2" charset="-122"/>
                <a:cs typeface="+mn-ea"/>
              </a:rPr>
              <a:t>与洋务派分道扬镳</a:t>
            </a:r>
            <a:endParaRPr lang="zh-CN" altLang="en-US" sz="3000" b="1" strike="noStrike" noProof="1" dirty="0">
              <a:effectLst>
                <a:outerShdw blurRad="38100" dist="38100" dir="2700000">
                  <a:srgbClr val="C0C0C0"/>
                </a:outerShdw>
              </a:effectLst>
              <a:latin typeface="方正姚体" panose="02010601030101010101" pitchFamily="2" charset="-122"/>
              <a:ea typeface="方正姚体" panose="02010601030101010101" pitchFamily="2" charset="-122"/>
            </a:endParaRPr>
          </a:p>
        </p:txBody>
      </p:sp>
      <p:sp>
        <p:nvSpPr>
          <p:cNvPr id="691210" name="Text Box 10"/>
          <p:cNvSpPr txBox="1">
            <a:spLocks noChangeArrowheads="1"/>
          </p:cNvSpPr>
          <p:nvPr/>
        </p:nvSpPr>
        <p:spPr bwMode="auto">
          <a:xfrm>
            <a:off x="395288" y="4014788"/>
            <a:ext cx="8443913" cy="854075"/>
          </a:xfrm>
          <a:prstGeom prst="rect">
            <a:avLst/>
          </a:prstGeom>
          <a:noFill/>
          <a:ln w="12700" cap="sq">
            <a:noFill/>
            <a:miter lim="800000"/>
            <a:headEnd type="none" w="sm" len="sm"/>
            <a:tailEnd type="none" w="sm" len="sm"/>
          </a:ln>
          <a:effectLst/>
        </p:spPr>
        <p:txBody>
          <a:bodyPr>
            <a:spAutoFit/>
          </a:bodyPr>
          <a:p>
            <a:pPr lvl="0" fontAlgn="base">
              <a:spcBef>
                <a:spcPct val="50000"/>
              </a:spcBef>
            </a:pPr>
            <a:r>
              <a:rPr lang="en-US" altLang="zh-CN" sz="2500" b="1"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ea"/>
              </a:rPr>
              <a:t>A</a:t>
            </a:r>
            <a:r>
              <a:rPr lang="zh-CN" altLang="en-US" sz="2500" b="1" strike="noStrike" noProof="1" dirty="0">
                <a:effectLst>
                  <a:outerShdw blurRad="38100" dist="38100" dir="2700000">
                    <a:srgbClr val="C0C0C0"/>
                  </a:outerShdw>
                </a:effectLst>
                <a:latin typeface="Arial" panose="020B0604020202020204" pitchFamily="34" charset="0"/>
                <a:ea typeface="宋体" panose="02010600030101010101" pitchFamily="2" charset="-122"/>
                <a:cs typeface="+mn-ea"/>
              </a:rPr>
              <a:t>、原因：中法战争暴露洋务弊端，发觉富强之本在于“通民情，参民政，上下同心”</a:t>
            </a:r>
            <a:endParaRPr lang="zh-CN" altLang="en-US" sz="2500" b="1" strike="noStrike" noProof="1" dirty="0">
              <a:effectLst>
                <a:outerShdw blurRad="38100" dist="38100" dir="2700000">
                  <a:srgbClr val="C0C0C0"/>
                </a:outerShdw>
              </a:effectLst>
              <a:latin typeface="Arial" panose="020B0604020202020204" pitchFamily="34" charset="0"/>
              <a:ea typeface="宋体" panose="02010600030101010101" pitchFamily="2" charset="-122"/>
            </a:endParaRPr>
          </a:p>
        </p:txBody>
      </p:sp>
      <p:sp>
        <p:nvSpPr>
          <p:cNvPr id="691211" name="Text Box 11"/>
          <p:cNvSpPr txBox="1">
            <a:spLocks noChangeArrowheads="1"/>
          </p:cNvSpPr>
          <p:nvPr/>
        </p:nvSpPr>
        <p:spPr bwMode="auto">
          <a:xfrm>
            <a:off x="395288" y="4972050"/>
            <a:ext cx="7848600" cy="473075"/>
          </a:xfrm>
          <a:prstGeom prst="rect">
            <a:avLst/>
          </a:prstGeom>
          <a:noFill/>
          <a:ln w="12700" cap="sq">
            <a:noFill/>
            <a:miter lim="800000"/>
            <a:headEnd type="none" w="sm" len="sm"/>
            <a:tailEnd type="none" w="sm" len="sm"/>
          </a:ln>
          <a:effectLst/>
        </p:spPr>
        <p:txBody>
          <a:bodyPr>
            <a:spAutoFit/>
          </a:bodyPr>
          <a:p>
            <a:pPr lvl="0" fontAlgn="base">
              <a:spcBef>
                <a:spcPct val="50000"/>
              </a:spcBef>
            </a:pPr>
            <a:r>
              <a:rPr lang="en-US" altLang="zh-CN" sz="2500" b="1" strike="noStrike" noProof="1" dirty="0">
                <a:effectLst>
                  <a:outerShdw blurRad="38100" dist="38100" dir="2700000">
                    <a:srgbClr val="C0C0C0"/>
                  </a:outerShdw>
                </a:effectLst>
                <a:latin typeface="宋体" panose="02010600030101010101" pitchFamily="2" charset="-122"/>
                <a:ea typeface="宋体" panose="02010600030101010101" pitchFamily="2" charset="-122"/>
                <a:cs typeface="+mn-ea"/>
              </a:rPr>
              <a:t>B</a:t>
            </a:r>
            <a:r>
              <a:rPr lang="zh-CN" altLang="en-US" sz="2500" b="1" strike="noStrike" noProof="1" dirty="0">
                <a:effectLst>
                  <a:outerShdw blurRad="38100" dist="38100" dir="2700000">
                    <a:srgbClr val="C0C0C0"/>
                  </a:outerShdw>
                </a:effectLst>
                <a:latin typeface="宋体" panose="02010600030101010101" pitchFamily="2" charset="-122"/>
                <a:ea typeface="宋体" panose="02010600030101010101" pitchFamily="2" charset="-122"/>
                <a:cs typeface="+mn-ea"/>
              </a:rPr>
              <a:t>、思想主张：提出改良政治、实行君主立宪的要求。</a:t>
            </a:r>
            <a:endParaRPr lang="zh-CN" altLang="en-US" sz="2500" b="1" strike="noStrike" noProof="1" dirty="0">
              <a:effectLst>
                <a:outerShdw blurRad="38100" dist="38100" dir="2700000">
                  <a:srgbClr val="C0C0C0"/>
                </a:outerShdw>
              </a:effectLst>
              <a:latin typeface="宋体" panose="02010600030101010101" pitchFamily="2" charset="-122"/>
              <a:ea typeface="宋体" panose="02010600030101010101" pitchFamily="2" charset="-122"/>
            </a:endParaRPr>
          </a:p>
        </p:txBody>
      </p:sp>
      <p:sp>
        <p:nvSpPr>
          <p:cNvPr id="691212" name="Text Box 12"/>
          <p:cNvSpPr txBox="1">
            <a:spLocks noChangeArrowheads="1"/>
          </p:cNvSpPr>
          <p:nvPr/>
        </p:nvSpPr>
        <p:spPr bwMode="auto">
          <a:xfrm>
            <a:off x="395288" y="5619750"/>
            <a:ext cx="8208963" cy="473075"/>
          </a:xfrm>
          <a:prstGeom prst="rect">
            <a:avLst/>
          </a:prstGeom>
          <a:noFill/>
          <a:ln w="12700" cap="sq">
            <a:noFill/>
            <a:miter lim="800000"/>
            <a:headEnd type="none" w="sm" len="sm"/>
            <a:tailEnd type="none" w="sm" len="sm"/>
          </a:ln>
          <a:effectLst/>
        </p:spPr>
        <p:txBody>
          <a:bodyPr>
            <a:spAutoFit/>
          </a:bodyPr>
          <a:p>
            <a:pPr lvl="0" fontAlgn="base">
              <a:spcBef>
                <a:spcPct val="50000"/>
              </a:spcBef>
            </a:pPr>
            <a:r>
              <a:rPr lang="en-US" altLang="zh-CN" sz="2500" b="1" strike="noStrike" noProof="1" dirty="0">
                <a:effectLst>
                  <a:outerShdw blurRad="38100" dist="38100" dir="2700000">
                    <a:srgbClr val="C0C0C0"/>
                  </a:outerShdw>
                </a:effectLst>
                <a:latin typeface="宋体" panose="02010600030101010101" pitchFamily="2" charset="-122"/>
                <a:ea typeface="宋体" panose="02010600030101010101" pitchFamily="2" charset="-122"/>
                <a:cs typeface="+mn-ea"/>
              </a:rPr>
              <a:t>C</a:t>
            </a:r>
            <a:r>
              <a:rPr lang="zh-CN" altLang="en-US" sz="2500" b="1" strike="noStrike" noProof="1" dirty="0">
                <a:effectLst>
                  <a:outerShdw blurRad="38100" dist="38100" dir="2700000">
                    <a:srgbClr val="C0C0C0"/>
                  </a:outerShdw>
                </a:effectLst>
                <a:latin typeface="宋体" panose="02010600030101010101" pitchFamily="2" charset="-122"/>
                <a:ea typeface="宋体" panose="02010600030101010101" pitchFamily="2" charset="-122"/>
                <a:cs typeface="+mn-ea"/>
              </a:rPr>
              <a:t>、影响：从工商科技转移到政治制度方面，启蒙作用。</a:t>
            </a:r>
            <a:endParaRPr lang="zh-CN" altLang="en-US" sz="2500" b="1" strike="noStrike" noProof="1" dirty="0">
              <a:effectLst>
                <a:outerShdw blurRad="38100" dist="38100" dir="2700000">
                  <a:srgbClr val="C0C0C0"/>
                </a:outerShdw>
              </a:effectLst>
              <a:latin typeface="宋体" panose="02010600030101010101" pitchFamily="2" charset="-122"/>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91203"/>
                                        </p:tgtEl>
                                        <p:attrNameLst>
                                          <p:attrName>style.visibility</p:attrName>
                                        </p:attrNameLst>
                                      </p:cBhvr>
                                      <p:to>
                                        <p:strVal val="visible"/>
                                      </p:to>
                                    </p:set>
                                    <p:animEffect transition="in" filter="slide(fromBottom)">
                                      <p:cBhvr>
                                        <p:cTn id="7" dur="500"/>
                                        <p:tgtEl>
                                          <p:spTgt spid="69120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91204"/>
                                        </p:tgtEl>
                                        <p:attrNameLst>
                                          <p:attrName>style.visibility</p:attrName>
                                        </p:attrNameLst>
                                      </p:cBhvr>
                                      <p:to>
                                        <p:strVal val="visible"/>
                                      </p:to>
                                    </p:set>
                                    <p:animEffect transition="in" filter="slide(fromBottom)">
                                      <p:cBhvr>
                                        <p:cTn id="12" dur="500"/>
                                        <p:tgtEl>
                                          <p:spTgt spid="69120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91205"/>
                                        </p:tgtEl>
                                        <p:attrNameLst>
                                          <p:attrName>style.visibility</p:attrName>
                                        </p:attrNameLst>
                                      </p:cBhvr>
                                      <p:to>
                                        <p:strVal val="visible"/>
                                      </p:to>
                                    </p:set>
                                    <p:animEffect transition="in" filter="slide(fromBottom)">
                                      <p:cBhvr>
                                        <p:cTn id="17" dur="500"/>
                                        <p:tgtEl>
                                          <p:spTgt spid="69120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691206"/>
                                        </p:tgtEl>
                                        <p:attrNameLst>
                                          <p:attrName>style.visibility</p:attrName>
                                        </p:attrNameLst>
                                      </p:cBhvr>
                                      <p:to>
                                        <p:strVal val="visible"/>
                                      </p:to>
                                    </p:set>
                                    <p:animEffect transition="in" filter="slide(fromBottom)">
                                      <p:cBhvr>
                                        <p:cTn id="22" dur="500"/>
                                        <p:tgtEl>
                                          <p:spTgt spid="691206"/>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691207"/>
                                        </p:tgtEl>
                                        <p:attrNameLst>
                                          <p:attrName>style.visibility</p:attrName>
                                        </p:attrNameLst>
                                      </p:cBhvr>
                                      <p:to>
                                        <p:strVal val="visible"/>
                                      </p:to>
                                    </p:set>
                                    <p:animEffect transition="in" filter="slide(fromBottom)">
                                      <p:cBhvr>
                                        <p:cTn id="27" dur="500"/>
                                        <p:tgtEl>
                                          <p:spTgt spid="691207"/>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691210"/>
                                        </p:tgtEl>
                                        <p:attrNameLst>
                                          <p:attrName>style.visibility</p:attrName>
                                        </p:attrNameLst>
                                      </p:cBhvr>
                                      <p:to>
                                        <p:strVal val="visible"/>
                                      </p:to>
                                    </p:set>
                                    <p:animEffect transition="in" filter="slide(fromBottom)">
                                      <p:cBhvr>
                                        <p:cTn id="32" dur="500"/>
                                        <p:tgtEl>
                                          <p:spTgt spid="69121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691211"/>
                                        </p:tgtEl>
                                        <p:attrNameLst>
                                          <p:attrName>style.visibility</p:attrName>
                                        </p:attrNameLst>
                                      </p:cBhvr>
                                      <p:to>
                                        <p:strVal val="visible"/>
                                      </p:to>
                                    </p:set>
                                    <p:animEffect transition="in" filter="slide(fromBottom)">
                                      <p:cBhvr>
                                        <p:cTn id="37" dur="500"/>
                                        <p:tgtEl>
                                          <p:spTgt spid="691211"/>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691212"/>
                                        </p:tgtEl>
                                        <p:attrNameLst>
                                          <p:attrName>style.visibility</p:attrName>
                                        </p:attrNameLst>
                                      </p:cBhvr>
                                      <p:to>
                                        <p:strVal val="visible"/>
                                      </p:to>
                                    </p:set>
                                    <p:animEffect transition="in" filter="slide(fromBottom)">
                                      <p:cBhvr>
                                        <p:cTn id="42" dur="500"/>
                                        <p:tgtEl>
                                          <p:spTgt spid="691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03" grpId="0" bldLvl="0" animBg="1"/>
      <p:bldP spid="691204" grpId="0" bldLvl="0" animBg="1"/>
      <p:bldP spid="691205" grpId="0" bldLvl="0" animBg="1"/>
      <p:bldP spid="691206" grpId="0" bldLvl="0" animBg="1"/>
      <p:bldP spid="691207" grpId="0" bldLvl="0" animBg="1"/>
      <p:bldP spid="691210" grpId="0" bldLvl="0" animBg="1"/>
      <p:bldP spid="691211" grpId="0" bldLvl="0" animBg="1"/>
      <p:bldP spid="69121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p:cNvSpPr>
          <p:nvPr>
            <p:ph type="title"/>
          </p:nvPr>
        </p:nvSpPr>
        <p:spPr>
          <a:xfrm>
            <a:off x="755650" y="333375"/>
            <a:ext cx="7920038" cy="1063625"/>
          </a:xfrm>
        </p:spPr>
        <p:txBody>
          <a:bodyPr anchor="ctr"/>
          <a:p>
            <a:pPr lvl="0" fontAlgn="base"/>
            <a:r>
              <a:rPr lang="zh-CN" altLang="en-US" sz="3600" b="1" strike="noStrike" noProof="1" dirty="0">
                <a:solidFill>
                  <a:schemeClr val="tx1"/>
                </a:solidFill>
                <a:latin typeface="黑体" panose="02010609060101010101" pitchFamily="2" charset="-122"/>
                <a:ea typeface="黑体" panose="02010609060101010101" pitchFamily="2" charset="-122"/>
              </a:rPr>
              <a:t>康梁维新思想（</a:t>
            </a:r>
            <a:r>
              <a:rPr lang="en-US" altLang="zh-CN" sz="3600" b="1" strike="noStrike" noProof="1" dirty="0">
                <a:solidFill>
                  <a:schemeClr val="tx1"/>
                </a:solidFill>
                <a:latin typeface="黑体" panose="02010609060101010101" pitchFamily="2" charset="-122"/>
                <a:ea typeface="黑体" panose="02010609060101010101" pitchFamily="2" charset="-122"/>
              </a:rPr>
              <a:t>19</a:t>
            </a:r>
            <a:r>
              <a:rPr lang="zh-CN" altLang="en-US" sz="3600" b="1" strike="noStrike" noProof="1" dirty="0">
                <a:solidFill>
                  <a:schemeClr val="tx1"/>
                </a:solidFill>
                <a:latin typeface="黑体" panose="02010609060101010101" pitchFamily="2" charset="-122"/>
                <a:ea typeface="黑体" panose="02010609060101010101" pitchFamily="2" charset="-122"/>
              </a:rPr>
              <a:t>世纪</a:t>
            </a:r>
            <a:r>
              <a:rPr lang="en-US" altLang="zh-CN" sz="3600" b="1" strike="noStrike" noProof="1" dirty="0">
                <a:solidFill>
                  <a:schemeClr val="tx1"/>
                </a:solidFill>
                <a:latin typeface="黑体" panose="02010609060101010101" pitchFamily="2" charset="-122"/>
                <a:ea typeface="黑体" panose="02010609060101010101" pitchFamily="2" charset="-122"/>
              </a:rPr>
              <a:t>90</a:t>
            </a:r>
            <a:r>
              <a:rPr lang="zh-CN" altLang="en-US" sz="3600" b="1" strike="noStrike" noProof="1" dirty="0">
                <a:solidFill>
                  <a:schemeClr val="tx1"/>
                </a:solidFill>
                <a:latin typeface="黑体" panose="02010609060101010101" pitchFamily="2" charset="-122"/>
                <a:ea typeface="黑体" panose="02010609060101010101" pitchFamily="2" charset="-122"/>
              </a:rPr>
              <a:t>年代）</a:t>
            </a:r>
            <a:r>
              <a:rPr lang="zh-CN" altLang="en-US" sz="3600" b="1" strike="noStrike" noProof="1" dirty="0">
                <a:solidFill>
                  <a:srgbClr val="FB2B1B"/>
                </a:solidFill>
                <a:effectLst>
                  <a:outerShdw blurRad="38100" dist="38100" dir="2700000">
                    <a:srgbClr val="C0C0C0"/>
                  </a:outerShdw>
                </a:effectLst>
                <a:latin typeface="黑体" panose="02010609060101010101" pitchFamily="2" charset="-122"/>
                <a:ea typeface="黑体" panose="02010609060101010101" pitchFamily="2" charset="-122"/>
              </a:rPr>
              <a:t> </a:t>
            </a:r>
            <a:endParaRPr lang="zh-CN" altLang="en-US" sz="3600" b="1" strike="noStrike" noProof="1" dirty="0">
              <a:solidFill>
                <a:srgbClr val="FB2B1B"/>
              </a:solidFill>
              <a:effectLst>
                <a:outerShdw blurRad="38100" dist="38100" dir="2700000">
                  <a:srgbClr val="C0C0C0"/>
                </a:outerShdw>
              </a:effectLst>
              <a:latin typeface="黑体" panose="02010609060101010101" pitchFamily="2" charset="-122"/>
              <a:ea typeface="黑体" panose="02010609060101010101" pitchFamily="2" charset="-122"/>
            </a:endParaRPr>
          </a:p>
        </p:txBody>
      </p:sp>
      <p:sp>
        <p:nvSpPr>
          <p:cNvPr id="21506" name="Rectangle 3"/>
          <p:cNvSpPr>
            <a:spLocks noGrp="1"/>
          </p:cNvSpPr>
          <p:nvPr>
            <p:ph type="body"/>
          </p:nvPr>
        </p:nvSpPr>
        <p:spPr>
          <a:xfrm>
            <a:off x="900113" y="1341438"/>
            <a:ext cx="7772400" cy="712787"/>
          </a:xfrm>
        </p:spPr>
        <p:txBody>
          <a:bodyPr anchor="t"/>
          <a:p>
            <a:pPr lvl="0" indent="-342900">
              <a:spcBef>
                <a:spcPct val="50000"/>
              </a:spcBef>
              <a:buNone/>
            </a:pPr>
            <a:r>
              <a:rPr lang="en-US" altLang="zh-CN" sz="4000" b="1" dirty="0"/>
              <a:t>⑴</a:t>
            </a:r>
            <a:r>
              <a:rPr lang="zh-CN" altLang="en-US" sz="4000" b="1" dirty="0"/>
              <a:t>背景：</a:t>
            </a:r>
            <a:endParaRPr lang="zh-CN" altLang="en-US" sz="4000" b="1" dirty="0"/>
          </a:p>
        </p:txBody>
      </p:sp>
      <p:sp>
        <p:nvSpPr>
          <p:cNvPr id="21507" name="Text Box 4"/>
          <p:cNvSpPr txBox="1"/>
          <p:nvPr/>
        </p:nvSpPr>
        <p:spPr>
          <a:xfrm>
            <a:off x="539750" y="2133600"/>
            <a:ext cx="2011363" cy="4486275"/>
          </a:xfrm>
          <a:prstGeom prst="rect">
            <a:avLst/>
          </a:prstGeom>
          <a:noFill/>
          <a:ln w="12700">
            <a:noFill/>
          </a:ln>
        </p:spPr>
        <p:txBody>
          <a:bodyPr anchor="t">
            <a:spAutoFit/>
          </a:bodyPr>
          <a:p>
            <a:pPr lvl="0" indent="0" fontAlgn="ctr"/>
            <a:r>
              <a:rPr lang="zh-CN" altLang="en-US" sz="3600" b="1" dirty="0">
                <a:solidFill>
                  <a:srgbClr val="3333FF"/>
                </a:solidFill>
                <a:latin typeface="Times New Roman" panose="02020603050405020304" pitchFamily="18" charset="0"/>
                <a:ea typeface="宋体" panose="02010600030101010101" pitchFamily="2" charset="-122"/>
              </a:rPr>
              <a:t>政治：</a:t>
            </a:r>
            <a:endParaRPr lang="zh-CN" altLang="en-US" sz="3600" b="1" dirty="0">
              <a:solidFill>
                <a:srgbClr val="3333FF"/>
              </a:solidFill>
              <a:latin typeface="Times New Roman" panose="02020603050405020304" pitchFamily="18" charset="0"/>
              <a:ea typeface="宋体" panose="02010600030101010101" pitchFamily="2" charset="-122"/>
            </a:endParaRPr>
          </a:p>
          <a:p>
            <a:pPr lvl="0" indent="0" fontAlgn="ctr"/>
            <a:endParaRPr lang="zh-CN" altLang="en-US" sz="3600" b="1" dirty="0">
              <a:solidFill>
                <a:srgbClr val="339966"/>
              </a:solidFill>
              <a:latin typeface="Times New Roman" panose="02020603050405020304" pitchFamily="18" charset="0"/>
              <a:ea typeface="宋体" panose="02010600030101010101" pitchFamily="2" charset="-122"/>
            </a:endParaRPr>
          </a:p>
          <a:p>
            <a:pPr lvl="0" indent="0" fontAlgn="ctr"/>
            <a:r>
              <a:rPr lang="zh-CN" altLang="en-US" sz="3600" b="1" dirty="0">
                <a:solidFill>
                  <a:srgbClr val="3333FF"/>
                </a:solidFill>
                <a:latin typeface="Times New Roman" panose="02020603050405020304" pitchFamily="18" charset="0"/>
                <a:ea typeface="宋体" panose="02010600030101010101" pitchFamily="2" charset="-122"/>
              </a:rPr>
              <a:t>经济：</a:t>
            </a:r>
            <a:endParaRPr lang="zh-CN" altLang="en-US" sz="3600" b="1" dirty="0">
              <a:solidFill>
                <a:srgbClr val="3333FF"/>
              </a:solidFill>
              <a:latin typeface="Times New Roman" panose="02020603050405020304" pitchFamily="18" charset="0"/>
              <a:ea typeface="宋体" panose="02010600030101010101" pitchFamily="2" charset="-122"/>
            </a:endParaRPr>
          </a:p>
          <a:p>
            <a:pPr lvl="0" indent="0" fontAlgn="ctr"/>
            <a:endParaRPr lang="zh-CN" altLang="en-US" sz="3600" b="1" dirty="0">
              <a:solidFill>
                <a:srgbClr val="339966"/>
              </a:solidFill>
              <a:latin typeface="Times New Roman" panose="02020603050405020304" pitchFamily="18" charset="0"/>
              <a:ea typeface="宋体" panose="02010600030101010101" pitchFamily="2" charset="-122"/>
            </a:endParaRPr>
          </a:p>
          <a:p>
            <a:pPr lvl="0" indent="0" fontAlgn="ctr"/>
            <a:r>
              <a:rPr lang="zh-CN" altLang="en-US" sz="3600" b="1" dirty="0">
                <a:solidFill>
                  <a:srgbClr val="3333FF"/>
                </a:solidFill>
                <a:latin typeface="Times New Roman" panose="02020603050405020304" pitchFamily="18" charset="0"/>
                <a:ea typeface="宋体" panose="02010600030101010101" pitchFamily="2" charset="-122"/>
              </a:rPr>
              <a:t>阶级：</a:t>
            </a:r>
            <a:endParaRPr lang="zh-CN" altLang="en-US" sz="3600" b="1" dirty="0">
              <a:solidFill>
                <a:srgbClr val="3333FF"/>
              </a:solidFill>
              <a:latin typeface="Times New Roman" panose="02020603050405020304" pitchFamily="18" charset="0"/>
              <a:ea typeface="宋体" panose="02010600030101010101" pitchFamily="2" charset="-122"/>
            </a:endParaRPr>
          </a:p>
          <a:p>
            <a:pPr lvl="0" indent="0" fontAlgn="ctr"/>
            <a:endParaRPr lang="zh-CN" altLang="en-US" sz="3600" b="1" dirty="0">
              <a:solidFill>
                <a:srgbClr val="3333FF"/>
              </a:solidFill>
              <a:latin typeface="Times New Roman" panose="02020603050405020304" pitchFamily="18" charset="0"/>
              <a:ea typeface="宋体" panose="02010600030101010101" pitchFamily="2" charset="-122"/>
            </a:endParaRPr>
          </a:p>
          <a:p>
            <a:pPr lvl="0" indent="0" fontAlgn="ctr"/>
            <a:r>
              <a:rPr lang="zh-CN" altLang="en-US" sz="3600" b="1" dirty="0">
                <a:solidFill>
                  <a:srgbClr val="3333FF"/>
                </a:solidFill>
                <a:latin typeface="Times New Roman" panose="02020603050405020304" pitchFamily="18" charset="0"/>
                <a:ea typeface="宋体" panose="02010600030101010101" pitchFamily="2" charset="-122"/>
              </a:rPr>
              <a:t>思想：</a:t>
            </a:r>
            <a:endParaRPr lang="zh-CN" altLang="en-US" sz="3600" b="1" dirty="0">
              <a:latin typeface="Times New Roman" panose="02020603050405020304" pitchFamily="18" charset="0"/>
              <a:ea typeface="宋体" panose="02010600030101010101" pitchFamily="2" charset="-122"/>
            </a:endParaRPr>
          </a:p>
          <a:p>
            <a:pPr lvl="0" indent="0" fontAlgn="ctr"/>
            <a:endParaRPr lang="zh-CN" altLang="en-US" sz="3600">
              <a:latin typeface="Times New Roman" panose="02020603050405020304" pitchFamily="18" charset="0"/>
              <a:ea typeface="宋体" panose="02010600030101010101" pitchFamily="2" charset="-122"/>
            </a:endParaRPr>
          </a:p>
        </p:txBody>
      </p:sp>
      <p:sp>
        <p:nvSpPr>
          <p:cNvPr id="23557" name="Text Box 5"/>
          <p:cNvSpPr txBox="1"/>
          <p:nvPr/>
        </p:nvSpPr>
        <p:spPr>
          <a:xfrm>
            <a:off x="2124075" y="2205038"/>
            <a:ext cx="3313113" cy="579437"/>
          </a:xfrm>
          <a:prstGeom prst="rect">
            <a:avLst/>
          </a:prstGeom>
          <a:noFill/>
          <a:ln w="12700">
            <a:noFill/>
          </a:ln>
        </p:spPr>
        <p:txBody>
          <a:bodyPr anchor="t">
            <a:spAutoFit/>
          </a:bodyPr>
          <a:p>
            <a:pPr lvl="0" indent="0" fontAlgn="ctr"/>
            <a:r>
              <a:rPr lang="zh-CN" altLang="en-US" sz="3200" b="1" dirty="0">
                <a:latin typeface="Times New Roman" panose="02020603050405020304" pitchFamily="18" charset="0"/>
                <a:ea typeface="宋体" panose="02010600030101010101" pitchFamily="2" charset="-122"/>
              </a:rPr>
              <a:t>民族危机加深</a:t>
            </a:r>
            <a:endParaRPr lang="zh-CN" altLang="en-US" sz="3200" b="1" dirty="0">
              <a:latin typeface="Times New Roman" panose="02020603050405020304" pitchFamily="18" charset="0"/>
              <a:ea typeface="宋体" panose="02010600030101010101" pitchFamily="2" charset="-122"/>
            </a:endParaRPr>
          </a:p>
        </p:txBody>
      </p:sp>
      <p:sp>
        <p:nvSpPr>
          <p:cNvPr id="23558" name="Text Box 6"/>
          <p:cNvSpPr txBox="1"/>
          <p:nvPr/>
        </p:nvSpPr>
        <p:spPr>
          <a:xfrm>
            <a:off x="2051050" y="5445125"/>
            <a:ext cx="5743575" cy="1066800"/>
          </a:xfrm>
          <a:prstGeom prst="rect">
            <a:avLst/>
          </a:prstGeom>
          <a:noFill/>
          <a:ln w="12700">
            <a:noFill/>
          </a:ln>
        </p:spPr>
        <p:txBody>
          <a:bodyPr anchor="t">
            <a:spAutoFit/>
          </a:bodyPr>
          <a:p>
            <a:pPr lvl="0" indent="0" fontAlgn="ctr"/>
            <a:r>
              <a:rPr lang="zh-CN" altLang="en-US" sz="3200" b="1" dirty="0">
                <a:latin typeface="Times New Roman" panose="02020603050405020304" pitchFamily="18" charset="0"/>
                <a:ea typeface="宋体" panose="02010600030101010101" pitchFamily="2" charset="-122"/>
              </a:rPr>
              <a:t>西学知识的增长</a:t>
            </a:r>
            <a:r>
              <a:rPr lang="en-US" altLang="zh-CN" sz="3200" b="1">
                <a:latin typeface="Times New Roman" panose="02020603050405020304" pitchFamily="18" charset="0"/>
                <a:ea typeface="宋体" panose="02010600030101010101" pitchFamily="2" charset="-122"/>
              </a:rPr>
              <a:t>,</a:t>
            </a:r>
            <a:endParaRPr lang="en-US" altLang="zh-CN" sz="3200" b="1">
              <a:latin typeface="Times New Roman" panose="02020603050405020304" pitchFamily="18" charset="0"/>
              <a:ea typeface="宋体" panose="02010600030101010101" pitchFamily="2" charset="-122"/>
            </a:endParaRPr>
          </a:p>
          <a:p>
            <a:pPr lvl="0" indent="0" fontAlgn="ctr"/>
            <a:r>
              <a:rPr lang="zh-CN" altLang="en-US" sz="3200" b="1" dirty="0">
                <a:latin typeface="Times New Roman" panose="02020603050405020304" pitchFamily="18" charset="0"/>
                <a:ea typeface="宋体" panose="02010600030101010101" pitchFamily="2" charset="-122"/>
              </a:rPr>
              <a:t>早期维新思想的基础</a:t>
            </a:r>
            <a:endParaRPr lang="zh-CN" altLang="en-US" sz="3200" b="1" dirty="0">
              <a:latin typeface="Times New Roman" panose="02020603050405020304" pitchFamily="18" charset="0"/>
              <a:ea typeface="宋体" panose="02010600030101010101" pitchFamily="2" charset="-122"/>
            </a:endParaRPr>
          </a:p>
        </p:txBody>
      </p:sp>
      <p:sp>
        <p:nvSpPr>
          <p:cNvPr id="23559" name="Text Box 7"/>
          <p:cNvSpPr txBox="1"/>
          <p:nvPr/>
        </p:nvSpPr>
        <p:spPr>
          <a:xfrm>
            <a:off x="2052955" y="3278505"/>
            <a:ext cx="6347460" cy="579120"/>
          </a:xfrm>
          <a:prstGeom prst="rect">
            <a:avLst/>
          </a:prstGeom>
          <a:noFill/>
          <a:ln w="12700">
            <a:noFill/>
          </a:ln>
        </p:spPr>
        <p:txBody>
          <a:bodyPr wrap="square" anchor="t">
            <a:spAutoFit/>
          </a:bodyPr>
          <a:p>
            <a:pPr lvl="0" indent="0" fontAlgn="ctr"/>
            <a:r>
              <a:rPr lang="zh-CN" altLang="en-US" sz="3200" b="1" dirty="0">
                <a:latin typeface="Times New Roman" panose="02020603050405020304" pitchFamily="18" charset="0"/>
                <a:ea typeface="宋体" panose="02010600030101010101" pitchFamily="2" charset="-122"/>
              </a:rPr>
              <a:t>民族工业的初步发展（物质基础）</a:t>
            </a:r>
            <a:endParaRPr lang="zh-CN" altLang="en-US" sz="3200" b="1" dirty="0">
              <a:latin typeface="Times New Roman" panose="02020603050405020304" pitchFamily="18" charset="0"/>
              <a:ea typeface="宋体" panose="02010600030101010101" pitchFamily="2" charset="-122"/>
            </a:endParaRPr>
          </a:p>
        </p:txBody>
      </p:sp>
      <p:sp>
        <p:nvSpPr>
          <p:cNvPr id="23560" name="Text Box 8"/>
          <p:cNvSpPr txBox="1"/>
          <p:nvPr/>
        </p:nvSpPr>
        <p:spPr>
          <a:xfrm>
            <a:off x="2051050" y="4437063"/>
            <a:ext cx="4681538" cy="579437"/>
          </a:xfrm>
          <a:prstGeom prst="rect">
            <a:avLst/>
          </a:prstGeom>
          <a:noFill/>
          <a:ln w="12700">
            <a:noFill/>
          </a:ln>
        </p:spPr>
        <p:txBody>
          <a:bodyPr anchor="t">
            <a:spAutoFit/>
          </a:bodyPr>
          <a:p>
            <a:pPr lvl="0" indent="0" fontAlgn="ctr"/>
            <a:r>
              <a:rPr lang="zh-CN" altLang="en-US" sz="3200" b="1" dirty="0">
                <a:latin typeface="Times New Roman" panose="02020603050405020304" pitchFamily="18" charset="0"/>
                <a:ea typeface="宋体" panose="02010600030101010101" pitchFamily="2" charset="-122"/>
              </a:rPr>
              <a:t>民族资产阶级的壮大</a:t>
            </a:r>
            <a:endParaRPr lang="zh-CN" altLang="en-US" sz="3200" b="1" dirty="0">
              <a:latin typeface="Times New Roman" panose="02020603050405020304" pitchFamily="18" charset="0"/>
              <a:ea typeface="宋体" panose="02010600030101010101" pitchFamily="2" charset="-122"/>
            </a:endParaRPr>
          </a:p>
        </p:txBody>
      </p:sp>
      <p:pic>
        <p:nvPicPr>
          <p:cNvPr id="21512" name="Picture 7" descr="1"/>
          <p:cNvPicPr>
            <a:picLocks noChangeAspect="1"/>
          </p:cNvPicPr>
          <p:nvPr/>
        </p:nvPicPr>
        <p:blipFill>
          <a:blip r:embed="rId1"/>
          <a:stretch>
            <a:fillRect/>
          </a:stretch>
        </p:blipFill>
        <p:spPr>
          <a:xfrm>
            <a:off x="6637338" y="4351338"/>
            <a:ext cx="2506662" cy="2506662"/>
          </a:xfrm>
          <a:prstGeom prst="rect">
            <a:avLst/>
          </a:prstGeom>
          <a:noFill/>
          <a:ln w="9525">
            <a:noFill/>
          </a:ln>
        </p:spPr>
      </p:pic>
    </p:spTree>
    <p:custDataLst>
      <p:tags r:id="rId2"/>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35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5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p:bldP spid="23559" grpId="0"/>
      <p:bldP spid="23559" grpId="1"/>
      <p:bldP spid="23560" grpId="0"/>
    </p:bldLst>
  </p:timing>
</p:sld>
</file>

<file path=ppt/tags/tag1.xml><?xml version="1.0" encoding="utf-8"?>
<p:tagLst xmlns:p="http://schemas.openxmlformats.org/presentationml/2006/main">
  <p:tag name="MH" val="20151014145756"/>
  <p:tag name="MH_LIBRARY" val="CONTENTS"/>
  <p:tag name="MH_TYPE" val="OTHERS"/>
  <p:tag name="ID" val="545823"/>
</p:tagLst>
</file>

<file path=ppt/tags/tag10.xml><?xml version="1.0" encoding="utf-8"?>
<p:tagLst xmlns:p="http://schemas.openxmlformats.org/presentationml/2006/main">
  <p:tag name="KSO_WM_TEMPLATE_CATEGORY" val="custom"/>
  <p:tag name="KSO_WM_TEMPLATE_INDEX" val="237"/>
</p:tagLst>
</file>

<file path=ppt/tags/tag11.xml><?xml version="1.0" encoding="utf-8"?>
<p:tagLst xmlns:p="http://schemas.openxmlformats.org/presentationml/2006/main">
  <p:tag name="KSO_WM_TEMPLATE_CATEGORY" val="custom"/>
  <p:tag name="KSO_WM_TEMPLATE_INDEX" val="237"/>
</p:tagLst>
</file>

<file path=ppt/tags/tag12.xml><?xml version="1.0" encoding="utf-8"?>
<p:tagLst xmlns:p="http://schemas.openxmlformats.org/presentationml/2006/main">
  <p:tag name="KSO_WM_TEMPLATE_CATEGORY" val="custom"/>
  <p:tag name="KSO_WM_TEMPLATE_INDEX" val="237"/>
</p:tagLst>
</file>

<file path=ppt/tags/tag13.xml><?xml version="1.0" encoding="utf-8"?>
<p:tagLst xmlns:p="http://schemas.openxmlformats.org/presentationml/2006/main">
  <p:tag name="KSO_WM_TEMPLATE_CATEGORY" val="custom"/>
  <p:tag name="KSO_WM_TEMPLATE_INDEX" val="237"/>
</p:tagLst>
</file>

<file path=ppt/tags/tag14.xml><?xml version="1.0" encoding="utf-8"?>
<p:tagLst xmlns:p="http://schemas.openxmlformats.org/presentationml/2006/main">
  <p:tag name="KSO_WM_TEMPLATE_CATEGORY" val="custom"/>
  <p:tag name="KSO_WM_TEMPLATE_INDEX" val="237"/>
</p:tagLst>
</file>

<file path=ppt/tags/tag15.xml><?xml version="1.0" encoding="utf-8"?>
<p:tagLst xmlns:p="http://schemas.openxmlformats.org/presentationml/2006/main">
  <p:tag name="KSO_WM_TEMPLATE_CATEGORY" val="custom"/>
  <p:tag name="KSO_WM_TEMPLATE_INDEX" val="237"/>
</p:tagLst>
</file>

<file path=ppt/tags/tag16.xml><?xml version="1.0" encoding="utf-8"?>
<p:tagLst xmlns:p="http://schemas.openxmlformats.org/presentationml/2006/main">
  <p:tag name="KSO_WM_TEMPLATE_CATEGORY" val="custom"/>
  <p:tag name="KSO_WM_TEMPLATE_INDEX" val="237"/>
</p:tagLst>
</file>

<file path=ppt/tags/tag17.xml><?xml version="1.0" encoding="utf-8"?>
<p:tagLst xmlns:p="http://schemas.openxmlformats.org/presentationml/2006/main">
  <p:tag name="KSO_WM_TEMPLATE_CATEGORY" val="custom"/>
  <p:tag name="KSO_WM_TEMPLATE_INDEX" val="237"/>
</p:tagLst>
</file>

<file path=ppt/tags/tag18.xml><?xml version="1.0" encoding="utf-8"?>
<p:tagLst xmlns:p="http://schemas.openxmlformats.org/presentationml/2006/main">
  <p:tag name="KSO_WM_TEMPLATE_CATEGORY" val="custom"/>
  <p:tag name="KSO_WM_TEMPLATE_INDEX" val="237"/>
</p:tagLst>
</file>

<file path=ppt/tags/tag19.xml><?xml version="1.0" encoding="utf-8"?>
<p:tagLst xmlns:p="http://schemas.openxmlformats.org/presentationml/2006/main">
  <p:tag name="KSO_WM_TEMPLATE_CATEGORY" val="custom"/>
  <p:tag name="KSO_WM_TEMPLATE_INDEX" val="237"/>
</p:tagLst>
</file>

<file path=ppt/tags/tag2.xml><?xml version="1.0" encoding="utf-8"?>
<p:tagLst xmlns:p="http://schemas.openxmlformats.org/presentationml/2006/main">
  <p:tag name="MH" val="20151014145756"/>
  <p:tag name="MH_LIBRARY" val="CONTENTS"/>
  <p:tag name="MH_TYPE" val="OTHERS"/>
  <p:tag name="ID" val="545823"/>
</p:tagLst>
</file>

<file path=ppt/tags/tag20.xml><?xml version="1.0" encoding="utf-8"?>
<p:tagLst xmlns:p="http://schemas.openxmlformats.org/presentationml/2006/main">
  <p:tag name="KSO_WM_TEMPLATE_CATEGORY" val="custom"/>
  <p:tag name="KSO_WM_TEMPLATE_INDEX" val="237"/>
</p:tagLst>
</file>

<file path=ppt/tags/tag21.xml><?xml version="1.0" encoding="utf-8"?>
<p:tagLst xmlns:p="http://schemas.openxmlformats.org/presentationml/2006/main">
  <p:tag name="KSO_WM_TEMPLATE_CATEGORY" val="custom"/>
  <p:tag name="KSO_WM_TEMPLATE_INDEX" val="237"/>
</p:tagLst>
</file>

<file path=ppt/tags/tag22.xml><?xml version="1.0" encoding="utf-8"?>
<p:tagLst xmlns:p="http://schemas.openxmlformats.org/presentationml/2006/main">
  <p:tag name="KSO_WM_TEMPLATE_CATEGORY" val="custom"/>
  <p:tag name="KSO_WM_TEMPLATE_INDEX" val="237"/>
</p:tagLst>
</file>

<file path=ppt/tags/tag23.xml><?xml version="1.0" encoding="utf-8"?>
<p:tagLst xmlns:p="http://schemas.openxmlformats.org/presentationml/2006/main">
  <p:tag name="KSO_WM_TEMPLATE_CATEGORY" val="custom"/>
  <p:tag name="KSO_WM_TEMPLATE_INDEX" val="237"/>
</p:tagLst>
</file>

<file path=ppt/tags/tag24.xml><?xml version="1.0" encoding="utf-8"?>
<p:tagLst xmlns:p="http://schemas.openxmlformats.org/presentationml/2006/main">
  <p:tag name="KSO_WM_TEMPLATE_CATEGORY" val="custom"/>
  <p:tag name="KSO_WM_TEMPLATE_INDEX" val="237"/>
</p:tagLst>
</file>

<file path=ppt/tags/tag25.xml><?xml version="1.0" encoding="utf-8"?>
<p:tagLst xmlns:p="http://schemas.openxmlformats.org/presentationml/2006/main">
  <p:tag name="KSO_WM_TEMPLATE_CATEGORY" val="custom"/>
  <p:tag name="KSO_WM_TEMPLATE_INDEX" val="237"/>
</p:tagLst>
</file>

<file path=ppt/tags/tag26.xml><?xml version="1.0" encoding="utf-8"?>
<p:tagLst xmlns:p="http://schemas.openxmlformats.org/presentationml/2006/main">
  <p:tag name="KSO_WM_TEMPLATE_CATEGORY" val="custom"/>
  <p:tag name="KSO_WM_TEMPLATE_INDEX" val="237"/>
</p:tagLst>
</file>

<file path=ppt/tags/tag27.xml><?xml version="1.0" encoding="utf-8"?>
<p:tagLst xmlns:p="http://schemas.openxmlformats.org/presentationml/2006/main">
  <p:tag name="KSO_WM_TEMPLATE_CATEGORY" val="custom"/>
  <p:tag name="KSO_WM_TEMPLATE_INDEX" val="237"/>
</p:tagLst>
</file>

<file path=ppt/tags/tag28.xml><?xml version="1.0" encoding="utf-8"?>
<p:tagLst xmlns:p="http://schemas.openxmlformats.org/presentationml/2006/main">
  <p:tag name="KSO_WM_TEMPLATE_CATEGORY" val="custom"/>
  <p:tag name="KSO_WM_TEMPLATE_INDEX" val="237"/>
</p:tagLst>
</file>

<file path=ppt/tags/tag29.xml><?xml version="1.0" encoding="utf-8"?>
<p:tagLst xmlns:p="http://schemas.openxmlformats.org/presentationml/2006/main">
  <p:tag name="KSO_WM_TEMPLATE_CATEGORY" val="custom"/>
  <p:tag name="KSO_WM_TEMPLATE_INDEX" val="237"/>
</p:tagLst>
</file>

<file path=ppt/tags/tag3.xml><?xml version="1.0" encoding="utf-8"?>
<p:tagLst xmlns:p="http://schemas.openxmlformats.org/presentationml/2006/main">
  <p:tag name="MH" val="20151014152641"/>
  <p:tag name="MH_LIBRARY" val="GRAPHIC"/>
  <p:tag name="MH_ORDER" val="Rectangle 2"/>
</p:tagLst>
</file>

<file path=ppt/tags/tag30.xml><?xml version="1.0" encoding="utf-8"?>
<p:tagLst xmlns:p="http://schemas.openxmlformats.org/presentationml/2006/main">
  <p:tag name="KSO_WM_TEMPLATE_CATEGORY" val="custom"/>
  <p:tag name="KSO_WM_TEMPLATE_INDEX" val="237"/>
</p:tagLst>
</file>

<file path=ppt/tags/tag31.xml><?xml version="1.0" encoding="utf-8"?>
<p:tagLst xmlns:p="http://schemas.openxmlformats.org/presentationml/2006/main">
  <p:tag name="KSO_WM_TEMPLATE_CATEGORY" val="custom"/>
  <p:tag name="KSO_WM_TEMPLATE_INDEX" val="237"/>
</p:tagLst>
</file>

<file path=ppt/tags/tag32.xml><?xml version="1.0" encoding="utf-8"?>
<p:tagLst xmlns:p="http://schemas.openxmlformats.org/presentationml/2006/main">
  <p:tag name="KSO_WM_TEMPLATE_CATEGORY" val="custom"/>
  <p:tag name="KSO_WM_TEMPLATE_INDEX" val="237"/>
</p:tagLst>
</file>

<file path=ppt/tags/tag33.xml><?xml version="1.0" encoding="utf-8"?>
<p:tagLst xmlns:p="http://schemas.openxmlformats.org/presentationml/2006/main">
  <p:tag name="KSO_WM_TEMPLATE_CATEGORY" val="custom"/>
  <p:tag name="KSO_WM_TEMPLATE_INDEX" val="237"/>
</p:tagLst>
</file>

<file path=ppt/tags/tag34.xml><?xml version="1.0" encoding="utf-8"?>
<p:tagLst xmlns:p="http://schemas.openxmlformats.org/presentationml/2006/main">
  <p:tag name="KSO_WM_TEMPLATE_CATEGORY" val="custom"/>
  <p:tag name="KSO_WM_TEMPLATE_INDEX" val="237"/>
</p:tagLst>
</file>

<file path=ppt/tags/tag35.xml><?xml version="1.0" encoding="utf-8"?>
<p:tagLst xmlns:p="http://schemas.openxmlformats.org/presentationml/2006/main">
  <p:tag name="KSO_WM_TAG_VERSION" val="1.0"/>
  <p:tag name="KSO_WM_BEAUTIFY_FLAG" val="#wm#"/>
  <p:tag name="KSO_WM_TEMPLATE_CATEGORY" val="custom"/>
  <p:tag name="KSO_WM_TEMPLATE_INDEX" val="237"/>
  <p:tag name="KSO_WM_UNIT_TYPE" val="a"/>
  <p:tag name="KSO_WM_UNIT_INDEX" val="1"/>
  <p:tag name="KSO_WM_UNIT_ID" val="custom237_2*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24"/>
</p:tagLst>
</file>

<file path=ppt/tags/tag36.xml><?xml version="1.0" encoding="utf-8"?>
<p:tagLst xmlns:p="http://schemas.openxmlformats.org/presentationml/2006/main">
  <p:tag name="KSO_WM_TAG_VERSION" val="1.0"/>
  <p:tag name="KSO_WM_BEAUTIFY_FLAG" val="#wm#"/>
  <p:tag name="KSO_WM_TEMPLATE_CATEGORY" val="custom"/>
  <p:tag name="KSO_WM_TEMPLATE_INDEX" val="237"/>
  <p:tag name="KSO_WM_UNIT_TYPE" val="f"/>
  <p:tag name="KSO_WM_UNIT_INDEX" val="1"/>
  <p:tag name="KSO_WM_UNIT_ID" val="custom237_2*f*1"/>
  <p:tag name="KSO_WM_UNIT_CLEAR" val="1"/>
  <p:tag name="KSO_WM_UNIT_LAYERLEVEL" val="1"/>
  <p:tag name="KSO_WM_UNIT_VALUE" val="300"/>
  <p:tag name="KSO_WM_UNIT_HIGHLIGHT" val="0"/>
  <p:tag name="KSO_WM_UNIT_COMPATIBLE" val="0"/>
  <p:tag name="KSO_WM_UNIT_PRESET_TEXT_INDEX" val="5"/>
  <p:tag name="KSO_WM_UNIT_PRESET_TEXT_LEN" val="232"/>
</p:tagLst>
</file>

<file path=ppt/tags/tag37.xml><?xml version="1.0" encoding="utf-8"?>
<p:tagLst xmlns:p="http://schemas.openxmlformats.org/presentationml/2006/main">
  <p:tag name="KSO_WM_TEMPLATE_CATEGORY" val="custom"/>
  <p:tag name="KSO_WM_TEMPLATE_INDEX" val="237"/>
  <p:tag name="KSO_WM_TAG_VERSION" val="1.0"/>
  <p:tag name="KSO_WM_SLIDE_ID" val="custom237_2"/>
  <p:tag name="KSO_WM_SLIDE_INDEX" val="2"/>
  <p:tag name="KSO_WM_SLIDE_ITEM_CNT" val="1"/>
  <p:tag name="KSO_WM_SLIDE_LAYOUT" val="a_f"/>
  <p:tag name="KSO_WM_SLIDE_LAYOUT_CNT" val="1_1"/>
  <p:tag name="KSO_WM_SLIDE_TYPE" val="text"/>
  <p:tag name="KSO_WM_BEAUTIFY_FLAG" val="#wm#"/>
  <p:tag name="KSO_WM_SLIDE_POSITION" val="50*89"/>
  <p:tag name="KSO_WM_SLIDE_SIZE" val="621*402"/>
</p:tagLst>
</file>

<file path=ppt/tags/tag38.xml><?xml version="1.0" encoding="utf-8"?>
<p:tagLst xmlns:p="http://schemas.openxmlformats.org/presentationml/2006/main">
  <p:tag name="KSO_WM_TEMPLATE_CATEGORY" val="custom"/>
  <p:tag name="KSO_WM_TEMPLATE_INDEX" val="237"/>
</p:tagLst>
</file>

<file path=ppt/tags/tag39.xml><?xml version="1.0" encoding="utf-8"?>
<p:tagLst xmlns:p="http://schemas.openxmlformats.org/presentationml/2006/main">
  <p:tag name="KSO_WM_TEMPLATE_CATEGORY" val="custom"/>
  <p:tag name="KSO_WM_TEMPLATE_INDEX" val="237"/>
</p:tagLst>
</file>

<file path=ppt/tags/tag4.xml><?xml version="1.0" encoding="utf-8"?>
<p:tagLst xmlns:p="http://schemas.openxmlformats.org/presentationml/2006/main">
  <p:tag name="MH" val="20151014152641"/>
  <p:tag name="MH_LIBRARY" val="GRAPHIC"/>
  <p:tag name="MH_ORDER" val="Shape"/>
  <p:tag name="KSO_WM_TAG_VERSION" val="1.0"/>
  <p:tag name="KSO_WM_BEAUTIFY_FLAG" val="#wm#"/>
  <p:tag name="KSO_WM_UNIT_TYPE" val="i"/>
  <p:tag name="KSO_WM_UNIT_ID" val="279*i*1"/>
  <p:tag name="KSO_WM_TEMPLATE_CATEGORY" val="custom"/>
  <p:tag name="KSO_WM_TEMPLATE_INDEX" val="160137"/>
</p:tagLst>
</file>

<file path=ppt/tags/tag40.xml><?xml version="1.0" encoding="utf-8"?>
<p:tagLst xmlns:p="http://schemas.openxmlformats.org/presentationml/2006/main">
  <p:tag name="KSO_WM_TEMPLATE_CATEGORY" val="custom"/>
  <p:tag name="KSO_WM_TEMPLATE_INDEX" val="237"/>
</p:tagLst>
</file>

<file path=ppt/tags/tag41.xml><?xml version="1.0" encoding="utf-8"?>
<p:tagLst xmlns:p="http://schemas.openxmlformats.org/presentationml/2006/main">
  <p:tag name="KSO_WM_TEMPLATE_CATEGORY" val="custom"/>
  <p:tag name="KSO_WM_TEMPLATE_INDEX" val="237"/>
</p:tagLst>
</file>

<file path=ppt/tags/tag42.xml><?xml version="1.0" encoding="utf-8"?>
<p:tagLst xmlns:p="http://schemas.openxmlformats.org/presentationml/2006/main">
  <p:tag name="KSO_WM_TEMPLATE_CATEGORY" val="custom"/>
  <p:tag name="KSO_WM_TEMPLATE_INDEX" val="237"/>
</p:tagLst>
</file>

<file path=ppt/tags/tag43.xml><?xml version="1.0" encoding="utf-8"?>
<p:tagLst xmlns:p="http://schemas.openxmlformats.org/presentationml/2006/main">
  <p:tag name="KSO_WM_TEMPLATE_CATEGORY" val="custom"/>
  <p:tag name="KSO_WM_TEMPLATE_INDEX" val="237"/>
</p:tagLst>
</file>

<file path=ppt/tags/tag44.xml><?xml version="1.0" encoding="utf-8"?>
<p:tagLst xmlns:p="http://schemas.openxmlformats.org/presentationml/2006/main">
  <p:tag name="KSO_WM_TAG_VERSION" val="1.0"/>
  <p:tag name="KSO_WM_BEAUTIFY_FLAG" val="#wm#"/>
  <p:tag name="KSO_WM_TEMPLATE_CATEGORY" val="custom"/>
  <p:tag name="KSO_WM_TEMPLATE_INDEX" val="237"/>
  <p:tag name="KSO_WM_UNIT_TYPE" val="a"/>
  <p:tag name="KSO_WM_UNIT_INDEX" val="1"/>
  <p:tag name="KSO_WM_UNIT_ID" val="custom237_2*a*1"/>
  <p:tag name="KSO_WM_UNIT_CLEAR" val="1"/>
  <p:tag name="KSO_WM_UNIT_LAYERLEVEL" val="1"/>
  <p:tag name="KSO_WM_UNIT_VALUE" val="50"/>
  <p:tag name="KSO_WM_UNIT_ISCONTENTSTITLE" val="0"/>
  <p:tag name="KSO_WM_UNIT_HIGHLIGHT" val="0"/>
  <p:tag name="KSO_WM_UNIT_COMPATIBLE" val="0"/>
  <p:tag name="KSO_WM_UNIT_PRESET_TEXT_INDEX" val="3"/>
  <p:tag name="KSO_WM_UNIT_PRESET_TEXT_LEN" val="24"/>
</p:tagLst>
</file>

<file path=ppt/tags/tag45.xml><?xml version="1.0" encoding="utf-8"?>
<p:tagLst xmlns:p="http://schemas.openxmlformats.org/presentationml/2006/main">
  <p:tag name="KSO_WM_TAG_VERSION" val="1.0"/>
  <p:tag name="KSO_WM_BEAUTIFY_FLAG" val="#wm#"/>
  <p:tag name="KSO_WM_TEMPLATE_CATEGORY" val="custom"/>
  <p:tag name="KSO_WM_TEMPLATE_INDEX" val="237"/>
  <p:tag name="KSO_WM_UNIT_TYPE" val="f"/>
  <p:tag name="KSO_WM_UNIT_INDEX" val="1"/>
  <p:tag name="KSO_WM_UNIT_ID" val="custom237_2*f*1"/>
  <p:tag name="KSO_WM_UNIT_CLEAR" val="1"/>
  <p:tag name="KSO_WM_UNIT_LAYERLEVEL" val="1"/>
  <p:tag name="KSO_WM_UNIT_VALUE" val="300"/>
  <p:tag name="KSO_WM_UNIT_HIGHLIGHT" val="0"/>
  <p:tag name="KSO_WM_UNIT_COMPATIBLE" val="0"/>
  <p:tag name="KSO_WM_UNIT_PRESET_TEXT_INDEX" val="5"/>
  <p:tag name="KSO_WM_UNIT_PRESET_TEXT_LEN" val="232"/>
</p:tagLst>
</file>

<file path=ppt/tags/tag46.xml><?xml version="1.0" encoding="utf-8"?>
<p:tagLst xmlns:p="http://schemas.openxmlformats.org/presentationml/2006/main">
  <p:tag name="KSO_WM_TEMPLATE_CATEGORY" val="custom"/>
  <p:tag name="KSO_WM_TEMPLATE_INDEX" val="237"/>
  <p:tag name="KSO_WM_TAG_VERSION" val="1.0"/>
  <p:tag name="KSO_WM_SLIDE_ID" val="custom237_2"/>
  <p:tag name="KSO_WM_SLIDE_INDEX" val="2"/>
  <p:tag name="KSO_WM_SLIDE_ITEM_CNT" val="1"/>
  <p:tag name="KSO_WM_SLIDE_LAYOUT" val="a_f"/>
  <p:tag name="KSO_WM_SLIDE_LAYOUT_CNT" val="1_1"/>
  <p:tag name="KSO_WM_SLIDE_TYPE" val="text"/>
  <p:tag name="KSO_WM_BEAUTIFY_FLAG" val="#wm#"/>
  <p:tag name="KSO_WM_SLIDE_POSITION" val="50*89"/>
  <p:tag name="KSO_WM_SLIDE_SIZE" val="621*402"/>
</p:tagLst>
</file>

<file path=ppt/tags/tag47.xml><?xml version="1.0" encoding="utf-8"?>
<p:tagLst xmlns:p="http://schemas.openxmlformats.org/presentationml/2006/main">
  <p:tag name="KSO_WM_TEMPLATE_CATEGORY" val="custom"/>
  <p:tag name="KSO_WM_TEMPLATE_INDEX" val="237"/>
</p:tagLst>
</file>

<file path=ppt/tags/tag48.xml><?xml version="1.0" encoding="utf-8"?>
<p:tagLst xmlns:p="http://schemas.openxmlformats.org/presentationml/2006/main">
  <p:tag name="KSO_WM_TEMPLATE_CATEGORY" val="custom"/>
  <p:tag name="KSO_WM_TEMPLATE_INDEX" val="237"/>
</p:tagLst>
</file>

<file path=ppt/tags/tag49.xml><?xml version="1.0" encoding="utf-8"?>
<p:tagLst xmlns:p="http://schemas.openxmlformats.org/presentationml/2006/main">
  <p:tag name="KSO_WM_TEMPLATE_CATEGORY" val="custom"/>
  <p:tag name="KSO_WM_TEMPLATE_INDEX" val="237"/>
</p:tagLst>
</file>

<file path=ppt/tags/tag5.xml><?xml version="1.0" encoding="utf-8"?>
<p:tagLst xmlns:p="http://schemas.openxmlformats.org/presentationml/2006/main">
  <p:tag name="MH" val="20151014152641"/>
  <p:tag name="MH_LIBRARY" val="GRAPHIC"/>
  <p:tag name="MH_ORDER" val="Shape"/>
  <p:tag name="KSO_WM_UNIT_INDEX" val="4"/>
  <p:tag name="KSO_WM_UNIT_CLEAR" val="1"/>
  <p:tag name="KSO_WM_UNIT_LAYERLEVEL" val="1"/>
  <p:tag name="KSO_WM_UNIT_VALUE" val="0"/>
  <p:tag name="KSO_WM_UNIT_ISCONTENTSTITLE" val="0"/>
  <p:tag name="KSO_WM_UNIT_HIGHLIGHT" val="0"/>
  <p:tag name="KSO_WM_UNIT_COMPATIBLE" val="0"/>
  <p:tag name="KSO_WM_TAG_VERSION" val="1.0"/>
  <p:tag name="KSO_WM_BEAUTIFY_FLAG" val="#wm#"/>
  <p:tag name="KSO_WM_UNIT_TYPE" val="i"/>
  <p:tag name="KSO_WM_UNIT_ID" val="279*i*2"/>
  <p:tag name="KSO_WM_TEMPLATE_CATEGORY" val="custom"/>
  <p:tag name="KSO_WM_TEMPLATE_INDEX" val="160137"/>
</p:tagLst>
</file>

<file path=ppt/tags/tag50.xml><?xml version="1.0" encoding="utf-8"?>
<p:tagLst xmlns:p="http://schemas.openxmlformats.org/presentationml/2006/main">
  <p:tag name="KSO_WM_TEMPLATE_CATEGORY" val="custom"/>
  <p:tag name="KSO_WM_TEMPLATE_INDEX" val="237"/>
</p:tagLst>
</file>

<file path=ppt/tags/tag51.xml><?xml version="1.0" encoding="utf-8"?>
<p:tagLst xmlns:p="http://schemas.openxmlformats.org/presentationml/2006/main">
  <p:tag name="KSO_WM_TEMPLATE_CATEGORY" val="custom"/>
  <p:tag name="KSO_WM_TEMPLATE_INDEX" val="237"/>
</p:tagLst>
</file>

<file path=ppt/tags/tag52.xml><?xml version="1.0" encoding="utf-8"?>
<p:tagLst xmlns:p="http://schemas.openxmlformats.org/presentationml/2006/main">
  <p:tag name="KSO_WM_TEMPLATE_CATEGORY" val="custom"/>
  <p:tag name="KSO_WM_TEMPLATE_INDEX" val="237"/>
</p:tagLst>
</file>

<file path=ppt/tags/tag53.xml><?xml version="1.0" encoding="utf-8"?>
<p:tagLst xmlns:p="http://schemas.openxmlformats.org/presentationml/2006/main">
  <p:tag name="KSO_WM_TAG_VERSION" val="1.0"/>
  <p:tag name="KSO_WM_BEAUTIFY_FLAG" val="#wm#"/>
  <p:tag name="KSO_WM_TEMPLATE_CATEGORY" val="custom"/>
  <p:tag name="KSO_WM_TEMPLATE_INDEX" val="237"/>
  <p:tag name="KSO_WM_UNIT_TYPE" val="a"/>
  <p:tag name="KSO_WM_UNIT_INDEX" val="1"/>
  <p:tag name="KSO_WM_UNIT_ID" val="custom237_4*a*1"/>
  <p:tag name="KSO_WM_UNIT_CLEAR" val="1"/>
  <p:tag name="KSO_WM_UNIT_LAYERLEVEL" val="1"/>
  <p:tag name="KSO_WM_UNIT_VALUE" val="12"/>
  <p:tag name="KSO_WM_UNIT_ISCONTENTSTITLE" val="0"/>
  <p:tag name="KSO_WM_UNIT_HIGHLIGHT" val="0"/>
  <p:tag name="KSO_WM_UNIT_COMPATIBLE" val="0"/>
  <p:tag name="KSO_WM_UNIT_PRESET_TEXT_INDEX" val="3"/>
  <p:tag name="KSO_WM_UNIT_PRESET_TEXT_LEN" val="12"/>
</p:tagLst>
</file>

<file path=ppt/tags/tag54.xml><?xml version="1.0" encoding="utf-8"?>
<p:tagLst xmlns:p="http://schemas.openxmlformats.org/presentationml/2006/main">
  <p:tag name="KSO_WM_TAG_VERSION" val="1.0"/>
  <p:tag name="KSO_WM_BEAUTIFY_FLAG" val="#wm#"/>
  <p:tag name="KSO_WM_TEMPLATE_CATEGORY" val="custom"/>
  <p:tag name="KSO_WM_TEMPLATE_INDEX" val="237"/>
  <p:tag name="KSO_WM_UNIT_TYPE" val="f"/>
  <p:tag name="KSO_WM_UNIT_INDEX" val="1"/>
  <p:tag name="KSO_WM_UNIT_ID" val="custom237_4*f*1"/>
  <p:tag name="KSO_WM_UNIT_CLEAR" val="1"/>
  <p:tag name="KSO_WM_UNIT_LAYERLEVEL" val="1"/>
  <p:tag name="KSO_WM_UNIT_VALUE" val="143"/>
  <p:tag name="KSO_WM_UNIT_HIGHLIGHT" val="0"/>
  <p:tag name="KSO_WM_UNIT_COMPATIBLE" val="0"/>
  <p:tag name="KSO_WM_UNIT_PRESET_TEXT_INDEX" val="5"/>
  <p:tag name="KSO_WM_UNIT_PRESET_TEXT_LEN" val="124"/>
</p:tagLst>
</file>

<file path=ppt/tags/tag55.xml><?xml version="1.0" encoding="utf-8"?>
<p:tagLst xmlns:p="http://schemas.openxmlformats.org/presentationml/2006/main">
  <p:tag name="KSO_WM_TAG_VERSION" val="1.0"/>
  <p:tag name="KSO_WM_BEAUTIFY_FLAG" val="#wm#"/>
  <p:tag name="KSO_WM_TEMPLATE_CATEGORY" val="custom"/>
  <p:tag name="KSO_WM_TEMPLATE_INDEX" val="237"/>
  <p:tag name="KSO_WM_UNIT_TYPE" val="d"/>
  <p:tag name="KSO_WM_UNIT_INDEX" val="1"/>
  <p:tag name="KSO_WM_UNIT_ID" val="custom237_4*d*1"/>
  <p:tag name="KSO_WM_UNIT_CLEAR" val="0"/>
  <p:tag name="KSO_WM_UNIT_LAYERLEVEL" val="1"/>
  <p:tag name="KSO_WM_UNIT_VALUE" val="1500*1243"/>
  <p:tag name="KSO_WM_UNIT_HIGHLIGHT" val="0"/>
  <p:tag name="KSO_WM_UNIT_COMPATIBLE" val="0"/>
</p:tagLst>
</file>

<file path=ppt/tags/tag56.xml><?xml version="1.0" encoding="utf-8"?>
<p:tagLst xmlns:p="http://schemas.openxmlformats.org/presentationml/2006/main">
  <p:tag name="KSO_WM_TEMPLATE_CATEGORY" val="custom"/>
  <p:tag name="KSO_WM_TEMPLATE_INDEX" val="237"/>
  <p:tag name="KSO_WM_TAG_VERSION" val="1.0"/>
  <p:tag name="KSO_WM_SLIDE_ID" val="custom237_4"/>
  <p:tag name="KSO_WM_SLIDE_INDEX" val="4"/>
  <p:tag name="KSO_WM_SLIDE_ITEM_CNT" val="2"/>
  <p:tag name="KSO_WM_SLIDE_LAYOUT" val="a_f_d"/>
  <p:tag name="KSO_WM_SLIDE_LAYOUT_CNT" val="1_1_1"/>
  <p:tag name="KSO_WM_SLIDE_TYPE" val="text"/>
  <p:tag name="KSO_WM_BEAUTIFY_FLAG" val="#wm#"/>
  <p:tag name="KSO_WM_SLIDE_POSITION" val="50*69"/>
  <p:tag name="KSO_WM_SLIDE_SIZE" val="631*427"/>
</p:tagLst>
</file>

<file path=ppt/tags/tag57.xml><?xml version="1.0" encoding="utf-8"?>
<p:tagLst xmlns:p="http://schemas.openxmlformats.org/presentationml/2006/main">
  <p:tag name="KSO_WM_TEMPLATE_CATEGORY" val="custom"/>
  <p:tag name="KSO_WM_TEMPLATE_INDEX" val="237"/>
</p:tagLst>
</file>

<file path=ppt/tags/tag58.xml><?xml version="1.0" encoding="utf-8"?>
<p:tagLst xmlns:p="http://schemas.openxmlformats.org/presentationml/2006/main">
  <p:tag name="KSO_WM_TEMPLATE_CATEGORY" val="custom"/>
  <p:tag name="KSO_WM_TEMPLATE_INDEX" val="237"/>
</p:tagLst>
</file>

<file path=ppt/tags/tag59.xml><?xml version="1.0" encoding="utf-8"?>
<p:tagLst xmlns:p="http://schemas.openxmlformats.org/presentationml/2006/main">
  <p:tag name="KSO_WM_TEMPLATE_CATEGORY" val="custom"/>
  <p:tag name="KSO_WM_TEMPLATE_INDEX" val="237"/>
</p:tagLst>
</file>

<file path=ppt/tags/tag6.xml><?xml version="1.0" encoding="utf-8"?>
<p:tagLst xmlns:p="http://schemas.openxmlformats.org/presentationml/2006/main">
  <p:tag name="MH" val="20151014152641"/>
  <p:tag name="MH_LIBRARY" val="GRAPHIC"/>
  <p:tag name="MH_ORDER" val="Shape"/>
  <p:tag name="KSO_WM_TAG_VERSION" val="1.0"/>
  <p:tag name="KSO_WM_BEAUTIFY_FLAG" val="#wm#"/>
  <p:tag name="KSO_WM_UNIT_TYPE" val="i"/>
  <p:tag name="KSO_WM_UNIT_ID" val="279*i*3"/>
  <p:tag name="KSO_WM_TEMPLATE_CATEGORY" val="custom"/>
  <p:tag name="KSO_WM_TEMPLATE_INDEX" val="160137"/>
</p:tagLst>
</file>

<file path=ppt/tags/tag60.xml><?xml version="1.0" encoding="utf-8"?>
<p:tagLst xmlns:p="http://schemas.openxmlformats.org/presentationml/2006/main">
  <p:tag name="KSO_WM_TEMPLATE_CATEGORY" val="custom"/>
  <p:tag name="KSO_WM_TEMPLATE_INDEX" val="237"/>
</p:tagLst>
</file>

<file path=ppt/tags/tag7.xml><?xml version="1.0" encoding="utf-8"?>
<p:tagLst xmlns:p="http://schemas.openxmlformats.org/presentationml/2006/main">
  <p:tag name="MH" val="20151014152641"/>
  <p:tag name="MH_LIBRARY" val="GRAPHIC"/>
  <p:tag name="MH_ORDER" val="Shape"/>
  <p:tag name="KSO_WM_TAG_VERSION" val="1.0"/>
  <p:tag name="KSO_WM_BEAUTIFY_FLAG" val="#wm#"/>
  <p:tag name="KSO_WM_UNIT_TYPE" val="i"/>
  <p:tag name="KSO_WM_UNIT_ID" val="279*i*4"/>
  <p:tag name="KSO_WM_TEMPLATE_CATEGORY" val="custom"/>
  <p:tag name="KSO_WM_TEMPLATE_INDEX" val="160137"/>
</p:tagLst>
</file>

<file path=ppt/tags/tag8.xml><?xml version="1.0" encoding="utf-8"?>
<p:tagLst xmlns:p="http://schemas.openxmlformats.org/presentationml/2006/main">
  <p:tag name="KSO_WM_TAG_VERSION" val="1.0"/>
  <p:tag name="KSO_WM_TEMPLATE_CATEGORY" val="custom"/>
  <p:tag name="KSO_WM_TEMPLATE_INDEX" val="237"/>
</p:tagLst>
</file>

<file path=ppt/tags/tag9.xml><?xml version="1.0" encoding="utf-8"?>
<p:tagLst xmlns:p="http://schemas.openxmlformats.org/presentationml/2006/main">
  <p:tag name="KSO_WM_TAG_VERSION" val="1.0"/>
  <p:tag name="KSO_WM_TEMPLATE_CATEGORY" val="custom"/>
  <p:tag name="KSO_WM_TEMPLATE_INDEX" val="237"/>
</p:tagLst>
</file>

<file path=ppt/theme/theme1.xml><?xml version="1.0" encoding="utf-8"?>
<a:theme xmlns:a="http://schemas.openxmlformats.org/drawingml/2006/main" name="1_A000120140530A99PPBG">
  <a:themeElements>
    <a:clrScheme name="abc">
      <a:dk1>
        <a:srgbClr val="4D4D4D"/>
      </a:dk1>
      <a:lt1>
        <a:srgbClr val="FFFFFF"/>
      </a:lt1>
      <a:dk2>
        <a:srgbClr val="FFFFFF"/>
      </a:dk2>
      <a:lt2>
        <a:srgbClr val="4D4D4D"/>
      </a:lt2>
      <a:accent1>
        <a:srgbClr val="946A7D"/>
      </a:accent1>
      <a:accent2>
        <a:srgbClr val="B99179"/>
      </a:accent2>
      <a:accent3>
        <a:srgbClr val="9994A6"/>
      </a:accent3>
      <a:accent4>
        <a:srgbClr val="898CC1"/>
      </a:accent4>
      <a:accent5>
        <a:srgbClr val="626FCC"/>
      </a:accent5>
      <a:accent6>
        <a:srgbClr val="4DA98A"/>
      </a:accent6>
      <a:hlink>
        <a:srgbClr val="00AEF0"/>
      </a:hlink>
      <a:folHlink>
        <a:srgbClr val="AFB2B4"/>
      </a:folHlink>
    </a:clrScheme>
    <a:fontScheme name="自定义 10">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8148</Words>
  <Application>WPS 演示</Application>
  <PresentationFormat>在屏幕上显示</PresentationFormat>
  <Paragraphs>807</Paragraphs>
  <Slides>44</Slides>
  <Notes>0</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44</vt:i4>
      </vt:variant>
    </vt:vector>
  </HeadingPairs>
  <TitlesOfParts>
    <vt:vector size="66" baseType="lpstr">
      <vt:lpstr>Arial</vt:lpstr>
      <vt:lpstr>宋体</vt:lpstr>
      <vt:lpstr>Wingdings</vt:lpstr>
      <vt:lpstr>方正粗宋_GBK</vt:lpstr>
      <vt:lpstr>楷体_GB2312</vt:lpstr>
      <vt:lpstr>隶书</vt:lpstr>
      <vt:lpstr>微软雅黑</vt:lpstr>
      <vt:lpstr>黑体</vt:lpstr>
      <vt:lpstr>Times New Roman</vt:lpstr>
      <vt:lpstr>华文行楷</vt:lpstr>
      <vt:lpstr>方正姚体</vt:lpstr>
      <vt:lpstr>GungsuhChe</vt:lpstr>
      <vt:lpstr>新宋体</vt:lpstr>
      <vt:lpstr>Calibri</vt:lpstr>
      <vt:lpstr>Courier New</vt:lpstr>
      <vt:lpstr>Verdana</vt:lpstr>
      <vt:lpstr>华文中宋</vt:lpstr>
      <vt:lpstr>华文新魏</vt:lpstr>
      <vt:lpstr>Malgun Gothic</vt:lpstr>
      <vt:lpstr>Wingdings 2</vt:lpstr>
      <vt:lpstr>幼圆</vt:lpstr>
      <vt:lpstr>1_A000120140530A99PPBG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康梁维新思想（19世纪90年代）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重难点突破</vt:lpstr>
      <vt:lpstr>PowerPoint 演示文稿</vt:lpstr>
      <vt:lpstr>一、近代中国思想解放的背景</vt:lpstr>
      <vt:lpstr>PowerPoint 演示文稿</vt:lpstr>
      <vt:lpstr>PowerPoint 演示文稿</vt:lpstr>
      <vt:lpstr>PowerPoint 演示文稿</vt:lpstr>
      <vt:lpstr>1、主题是什么</vt:lpstr>
      <vt:lpstr>2、方向是什么</vt:lpstr>
      <vt:lpstr>3、层次、历程</vt:lpstr>
      <vt:lpstr>PowerPoint 演示文稿</vt:lpstr>
      <vt:lpstr>PowerPoint 演示文稿</vt:lpstr>
      <vt:lpstr>PowerPoint 演示文稿</vt:lpstr>
      <vt:lpstr>PowerPoint 演示文稿</vt:lpstr>
      <vt:lpstr>PowerPoint 演示文稿</vt:lpstr>
      <vt:lpstr>历史回声 </vt:lpstr>
      <vt:lpstr>PowerPoint 演示文稿</vt:lpstr>
      <vt:lpstr>（2014·四川文综·14）历史叙述、历史解释和历史评价是历史学习能力的重要组成部分。阅读材料，回答问题。</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专题十三 近代中国的思想解放潮流</dc:title>
  <dc:creator>junjie04</dc:creator>
  <cp:lastModifiedBy>15592</cp:lastModifiedBy>
  <cp:revision>151</cp:revision>
  <dcterms:created xsi:type="dcterms:W3CDTF">2016-08-23T13:32:00Z</dcterms:created>
  <dcterms:modified xsi:type="dcterms:W3CDTF">2017-02-26T13:07:43Z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2052-10.1.0.6206</vt:lpwstr>
  </property>
</Properties>
</file>