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5" r:id="rId4"/>
    <p:sldMasterId id="2147483687" r:id="rId5"/>
  </p:sldMasterIdLst>
  <p:notesMasterIdLst>
    <p:notesMasterId r:id="rId57"/>
  </p:notesMasterIdLst>
  <p:sldIdLst>
    <p:sldId id="364" r:id="rId6"/>
    <p:sldId id="273" r:id="rId7"/>
    <p:sldId id="491" r:id="rId8"/>
    <p:sldId id="485" r:id="rId9"/>
    <p:sldId id="486" r:id="rId10"/>
    <p:sldId id="381" r:id="rId11"/>
    <p:sldId id="383" r:id="rId12"/>
    <p:sldId id="554" r:id="rId13"/>
    <p:sldId id="556" r:id="rId14"/>
    <p:sldId id="496" r:id="rId15"/>
    <p:sldId id="384" r:id="rId16"/>
    <p:sldId id="370" r:id="rId17"/>
    <p:sldId id="286" r:id="rId18"/>
    <p:sldId id="366" r:id="rId19"/>
    <p:sldId id="447" r:id="rId20"/>
    <p:sldId id="495" r:id="rId21"/>
    <p:sldId id="289" r:id="rId22"/>
    <p:sldId id="386" r:id="rId23"/>
    <p:sldId id="385" r:id="rId24"/>
    <p:sldId id="559" r:id="rId25"/>
    <p:sldId id="493" r:id="rId26"/>
    <p:sldId id="445" r:id="rId27"/>
    <p:sldId id="294" r:id="rId28"/>
    <p:sldId id="296" r:id="rId29"/>
    <p:sldId id="297" r:id="rId30"/>
    <p:sldId id="298" r:id="rId31"/>
    <p:sldId id="453" r:id="rId32"/>
    <p:sldId id="460" r:id="rId33"/>
    <p:sldId id="455" r:id="rId34"/>
    <p:sldId id="494" r:id="rId35"/>
    <p:sldId id="457" r:id="rId36"/>
    <p:sldId id="497" r:id="rId37"/>
    <p:sldId id="472" r:id="rId38"/>
    <p:sldId id="473" r:id="rId39"/>
    <p:sldId id="474" r:id="rId40"/>
    <p:sldId id="487" r:id="rId41"/>
    <p:sldId id="498" r:id="rId42"/>
    <p:sldId id="463" r:id="rId43"/>
    <p:sldId id="541" r:id="rId44"/>
    <p:sldId id="499" r:id="rId45"/>
    <p:sldId id="476" r:id="rId46"/>
    <p:sldId id="478" r:id="rId47"/>
    <p:sldId id="480" r:id="rId48"/>
    <p:sldId id="479" r:id="rId49"/>
    <p:sldId id="481" r:id="rId50"/>
    <p:sldId id="482" r:id="rId51"/>
    <p:sldId id="488" r:id="rId52"/>
    <p:sldId id="489" r:id="rId53"/>
    <p:sldId id="310" r:id="rId54"/>
    <p:sldId id="311" r:id="rId55"/>
    <p:sldId id="490" r:id="rId56"/>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84" y="-444"/>
      </p:cViewPr>
      <p:guideLst>
        <p:guide orient="horz" pos="21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0" Type="http://schemas.openxmlformats.org/officeDocument/2006/relationships/tableStyles" Target="tableStyles.xml"/><Relationship Id="rId6" Type="http://schemas.openxmlformats.org/officeDocument/2006/relationships/slide" Target="slides/slide1.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notesMaster" Target="notesMasters/notesMaster1.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484"/>
            <a:ext cx="6858000" cy="2387857"/>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426"/>
            <a:ext cx="6858000" cy="1655940"/>
          </a:xfrm>
        </p:spPr>
        <p:txBody>
          <a:bodyPr/>
          <a:lstStyle>
            <a:lvl1pPr marL="0" indent="0" algn="ctr">
              <a:buNone/>
              <a:defRPr sz="2400"/>
            </a:lvl1pPr>
            <a:lvl2pPr marL="456565" indent="0" algn="ctr">
              <a:buNone/>
              <a:defRPr sz="2000"/>
            </a:lvl2pPr>
            <a:lvl3pPr marL="914400" indent="0" algn="ctr">
              <a:buNone/>
              <a:defRPr sz="1800"/>
            </a:lvl3pPr>
            <a:lvl4pPr marL="1370965" indent="0" algn="ctr">
              <a:buNone/>
              <a:defRPr sz="1600"/>
            </a:lvl4pPr>
            <a:lvl5pPr marL="1828800" indent="0" algn="ctr">
              <a:buNone/>
              <a:defRPr sz="1600"/>
            </a:lvl5pPr>
            <a:lvl6pPr marL="2285365" indent="0" algn="ctr">
              <a:buNone/>
              <a:defRPr sz="1600"/>
            </a:lvl6pPr>
            <a:lvl7pPr marL="2743835" indent="0" algn="ctr">
              <a:buNone/>
              <a:defRPr sz="1600"/>
            </a:lvl7pPr>
            <a:lvl8pPr marL="3201670" indent="0" algn="ctr">
              <a:buNone/>
              <a:defRPr sz="1600"/>
            </a:lvl8pPr>
            <a:lvl9pPr marL="3658235"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64"/>
            <a:ext cx="7886700" cy="581246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buClrTx/>
            </a:pPr>
            <a:endParaRPr lang="zh-CN" altLang="en-US" dirty="0"/>
          </a:p>
        </p:txBody>
      </p:sp>
      <p:sp>
        <p:nvSpPr>
          <p:cNvPr id="7" name="页脚占位符 6"/>
          <p:cNvSpPr>
            <a:spLocks noGrp="1"/>
          </p:cNvSpPr>
          <p:nvPr>
            <p:ph type="ftr" sz="quarter" idx="11"/>
          </p:nvPr>
        </p:nvSpPr>
        <p:spPr/>
        <p:txBody>
          <a:bodyPr/>
          <a:lstStyle/>
          <a:p>
            <a:pPr lvl="0">
              <a:buClrTx/>
            </a:pPr>
            <a:endParaRPr lang="zh-CN" dirty="0"/>
          </a:p>
        </p:txBody>
      </p:sp>
      <p:sp>
        <p:nvSpPr>
          <p:cNvPr id="8" name="灯片编号占位符 7"/>
          <p:cNvSpPr>
            <a:spLocks noGrp="1"/>
          </p:cNvSpPr>
          <p:nvPr>
            <p:ph type="sldNum" sz="quarter" idx="12"/>
          </p:nvPr>
        </p:nvSpPr>
        <p:spPr/>
        <p:txBody>
          <a:bodyPr/>
          <a:lstStyle/>
          <a:p>
            <a:pPr lvl="0">
              <a:buClrTx/>
            </a:pPr>
            <a:fld id="{9A0DB2DC-4C9A-4742-B13C-FB6460FD3503}" type="slidenum">
              <a:rPr lang="en-US" altLang="zh-CN" dirty="0"/>
            </a:fld>
            <a:endParaRPr 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654"/>
            <a:ext cx="7772400" cy="147018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618"/>
            <a:ext cx="6400800" cy="1752789"/>
          </a:xfrm>
        </p:spPr>
        <p:txBody>
          <a:bodyPr/>
          <a:lstStyle>
            <a:lvl1pPr marL="0" indent="0" algn="ctr">
              <a:buNone/>
              <a:defRPr/>
            </a:lvl1pPr>
            <a:lvl2pPr marL="456565" indent="0" algn="ctr">
              <a:buNone/>
              <a:defRPr/>
            </a:lvl2pPr>
            <a:lvl3pPr marL="914400" indent="0" algn="ctr">
              <a:buNone/>
              <a:defRPr/>
            </a:lvl3pPr>
            <a:lvl4pPr marL="1370965" indent="0" algn="ctr">
              <a:buNone/>
              <a:defRPr/>
            </a:lvl4pPr>
            <a:lvl5pPr marL="1828800" indent="0" algn="ctr">
              <a:buNone/>
              <a:defRPr/>
            </a:lvl5pPr>
            <a:lvl6pPr marL="2285365" indent="0" algn="ctr">
              <a:buNone/>
              <a:defRPr/>
            </a:lvl6pPr>
            <a:lvl7pPr marL="2743835" indent="0" algn="ctr">
              <a:buNone/>
              <a:defRPr/>
            </a:lvl7pPr>
            <a:lvl8pPr marL="3201670" indent="0" algn="ctr">
              <a:buNone/>
              <a:defRPr/>
            </a:lvl8pPr>
            <a:lvl9pPr marL="3658235"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374"/>
            <a:ext cx="7772400" cy="136222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7026"/>
            <a:ext cx="7772400" cy="1500348"/>
          </a:xfrm>
        </p:spPr>
        <p:txBody>
          <a:bodyPr anchor="b"/>
          <a:lstStyle>
            <a:lvl1pPr marL="0" indent="0">
              <a:buNone/>
              <a:defRPr sz="2000"/>
            </a:lvl1pPr>
            <a:lvl2pPr marL="456565" indent="0">
              <a:buNone/>
              <a:defRPr sz="1800"/>
            </a:lvl2pPr>
            <a:lvl3pPr marL="914400" indent="0">
              <a:buNone/>
              <a:defRPr sz="1600"/>
            </a:lvl3pPr>
            <a:lvl4pPr marL="1370965" indent="0">
              <a:buNone/>
              <a:defRPr sz="1405"/>
            </a:lvl4pPr>
            <a:lvl5pPr marL="1828800" indent="0">
              <a:buNone/>
              <a:defRPr sz="1405"/>
            </a:lvl5pPr>
            <a:lvl6pPr marL="2285365" indent="0">
              <a:buNone/>
              <a:defRPr sz="1405"/>
            </a:lvl6pPr>
            <a:lvl7pPr marL="2743835" indent="0">
              <a:buNone/>
              <a:defRPr sz="1405"/>
            </a:lvl7pPr>
            <a:lvl8pPr marL="3201670" indent="0">
              <a:buNone/>
              <a:defRPr sz="1405"/>
            </a:lvl8pPr>
            <a:lvl9pPr marL="3658235" indent="0">
              <a:buNone/>
              <a:defRPr sz="1405"/>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372"/>
            <a:ext cx="4038600" cy="452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372"/>
            <a:ext cx="4038600" cy="4526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278"/>
            <a:ext cx="4040188" cy="639831"/>
          </a:xfrm>
        </p:spPr>
        <p:txBody>
          <a:bodyPr anchor="b"/>
          <a:lstStyle>
            <a:lvl1pPr marL="0" indent="0">
              <a:buNone/>
              <a:defRPr sz="2400" b="1"/>
            </a:lvl1pPr>
            <a:lvl2pPr marL="456565" indent="0">
              <a:buNone/>
              <a:defRPr sz="2000" b="1"/>
            </a:lvl2pPr>
            <a:lvl3pPr marL="914400" indent="0">
              <a:buNone/>
              <a:defRPr sz="1800" b="1"/>
            </a:lvl3pPr>
            <a:lvl4pPr marL="1370965" indent="0">
              <a:buNone/>
              <a:defRPr sz="1600" b="1"/>
            </a:lvl4pPr>
            <a:lvl5pPr marL="1828800" indent="0">
              <a:buNone/>
              <a:defRPr sz="1600" b="1"/>
            </a:lvl5pPr>
            <a:lvl6pPr marL="2285365" indent="0">
              <a:buNone/>
              <a:defRPr sz="1600" b="1"/>
            </a:lvl6pPr>
            <a:lvl7pPr marL="2743835" indent="0">
              <a:buNone/>
              <a:defRPr sz="1600" b="1"/>
            </a:lvl7pPr>
            <a:lvl8pPr marL="3201670" indent="0">
              <a:buNone/>
              <a:defRPr sz="1600" b="1"/>
            </a:lvl8pPr>
            <a:lvl9pPr marL="365823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5109"/>
            <a:ext cx="4040188" cy="39517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278"/>
            <a:ext cx="4041775" cy="639831"/>
          </a:xfrm>
        </p:spPr>
        <p:txBody>
          <a:bodyPr anchor="b"/>
          <a:lstStyle>
            <a:lvl1pPr marL="0" indent="0">
              <a:buNone/>
              <a:defRPr sz="2400" b="1"/>
            </a:lvl1pPr>
            <a:lvl2pPr marL="456565" indent="0">
              <a:buNone/>
              <a:defRPr sz="2000" b="1"/>
            </a:lvl2pPr>
            <a:lvl3pPr marL="914400" indent="0">
              <a:buNone/>
              <a:defRPr sz="1800" b="1"/>
            </a:lvl3pPr>
            <a:lvl4pPr marL="1370965" indent="0">
              <a:buNone/>
              <a:defRPr sz="1600" b="1"/>
            </a:lvl4pPr>
            <a:lvl5pPr marL="1828800" indent="0">
              <a:buNone/>
              <a:defRPr sz="1600" b="1"/>
            </a:lvl5pPr>
            <a:lvl6pPr marL="2285365" indent="0">
              <a:buNone/>
              <a:defRPr sz="1600" b="1"/>
            </a:lvl6pPr>
            <a:lvl7pPr marL="2743835" indent="0">
              <a:buNone/>
              <a:defRPr sz="1600" b="1"/>
            </a:lvl7pPr>
            <a:lvl8pPr marL="3201670" indent="0">
              <a:buNone/>
              <a:defRPr sz="1600" b="1"/>
            </a:lvl8pPr>
            <a:lvl9pPr marL="365823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5109"/>
            <a:ext cx="4041775" cy="39517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79"/>
            <a:ext cx="3008313" cy="11621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79"/>
            <a:ext cx="5111750" cy="58537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254"/>
            <a:ext cx="3008313" cy="4691568"/>
          </a:xfrm>
        </p:spPr>
        <p:txBody>
          <a:bodyPr/>
          <a:lstStyle>
            <a:lvl1pPr marL="0" indent="0">
              <a:buNone/>
              <a:defRPr sz="1405"/>
            </a:lvl1pPr>
            <a:lvl2pPr marL="456565" indent="0">
              <a:buNone/>
              <a:defRPr sz="1200"/>
            </a:lvl2pPr>
            <a:lvl3pPr marL="914400" indent="0">
              <a:buNone/>
              <a:defRPr sz="1000"/>
            </a:lvl3pPr>
            <a:lvl4pPr marL="1370965" indent="0">
              <a:buNone/>
              <a:defRPr sz="900"/>
            </a:lvl4pPr>
            <a:lvl5pPr marL="1828800" indent="0">
              <a:buNone/>
              <a:defRPr sz="900"/>
            </a:lvl5pPr>
            <a:lvl6pPr marL="2285365" indent="0">
              <a:buNone/>
              <a:defRPr sz="900"/>
            </a:lvl6pPr>
            <a:lvl7pPr marL="2743835" indent="0">
              <a:buNone/>
              <a:defRPr sz="900"/>
            </a:lvl7pPr>
            <a:lvl8pPr marL="3201670" indent="0">
              <a:buNone/>
              <a:defRPr sz="900"/>
            </a:lvl8pPr>
            <a:lvl9pPr marL="365823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1117"/>
            <a:ext cx="5486400" cy="56679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841"/>
            <a:ext cx="5486400" cy="4115243"/>
          </a:xfrm>
        </p:spPr>
        <p:txBody>
          <a:bodyPr vert="horz" wrap="square" lIns="91440" tIns="45720" rIns="91440" bIns="45720" numCol="1" anchor="t" anchorCtr="0" compatLnSpc="1"/>
          <a:lstStyle>
            <a:lvl1pPr marL="0" indent="0">
              <a:buNone/>
              <a:defRPr sz="3200"/>
            </a:lvl1pPr>
            <a:lvl2pPr marL="456565" indent="0">
              <a:buNone/>
              <a:defRPr sz="2800"/>
            </a:lvl2pPr>
            <a:lvl3pPr marL="914400" indent="0">
              <a:buNone/>
              <a:defRPr sz="2400"/>
            </a:lvl3pPr>
            <a:lvl4pPr marL="1370965" indent="0">
              <a:buNone/>
              <a:defRPr sz="2000"/>
            </a:lvl4pPr>
            <a:lvl5pPr marL="1828800" indent="0">
              <a:buNone/>
              <a:defRPr sz="2000"/>
            </a:lvl5pPr>
            <a:lvl6pPr marL="2285365" indent="0">
              <a:buNone/>
              <a:defRPr sz="2000"/>
            </a:lvl6pPr>
            <a:lvl7pPr marL="2743835" indent="0">
              <a:buNone/>
              <a:defRPr sz="2000"/>
            </a:lvl7pPr>
            <a:lvl8pPr marL="3201670" indent="0">
              <a:buNone/>
              <a:defRPr sz="2000"/>
            </a:lvl8pPr>
            <a:lvl9pPr marL="365823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916"/>
            <a:ext cx="5486400" cy="804949"/>
          </a:xfrm>
        </p:spPr>
        <p:txBody>
          <a:bodyPr/>
          <a:lstStyle>
            <a:lvl1pPr marL="0" indent="0">
              <a:buNone/>
              <a:defRPr sz="1405"/>
            </a:lvl1pPr>
            <a:lvl2pPr marL="456565" indent="0">
              <a:buNone/>
              <a:defRPr sz="1200"/>
            </a:lvl2pPr>
            <a:lvl3pPr marL="914400" indent="0">
              <a:buNone/>
              <a:defRPr sz="1000"/>
            </a:lvl3pPr>
            <a:lvl4pPr marL="1370965" indent="0">
              <a:buNone/>
              <a:defRPr sz="900"/>
            </a:lvl4pPr>
            <a:lvl5pPr marL="1828800" indent="0">
              <a:buNone/>
              <a:defRPr sz="900"/>
            </a:lvl5pPr>
            <a:lvl6pPr marL="2285365" indent="0">
              <a:buNone/>
              <a:defRPr sz="900"/>
            </a:lvl6pPr>
            <a:lvl7pPr marL="2743835" indent="0">
              <a:buNone/>
              <a:defRPr sz="900"/>
            </a:lvl7pPr>
            <a:lvl8pPr marL="3201670" indent="0">
              <a:buNone/>
              <a:defRPr sz="900"/>
            </a:lvl8pPr>
            <a:lvl9pPr marL="365823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68"/>
            <a:ext cx="2057400" cy="585215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68"/>
            <a:ext cx="6019800" cy="585215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68"/>
            <a:ext cx="8229600" cy="585215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922"/>
            <a:ext cx="7886700" cy="2853044"/>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957"/>
            <a:ext cx="7886700" cy="1500348"/>
          </a:xfrm>
        </p:spPr>
        <p:txBody>
          <a:bodyPr/>
          <a:lstStyle>
            <a:lvl1pPr marL="0" indent="0">
              <a:buNone/>
              <a:defRPr sz="2400">
                <a:solidFill>
                  <a:schemeClr val="tx1">
                    <a:tint val="75000"/>
                  </a:schemeClr>
                </a:solidFill>
              </a:defRPr>
            </a:lvl1pPr>
            <a:lvl2pPr marL="456565"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3835" indent="0">
              <a:buNone/>
              <a:defRPr sz="1600">
                <a:solidFill>
                  <a:schemeClr val="tx1">
                    <a:tint val="75000"/>
                  </a:schemeClr>
                </a:solidFill>
              </a:defRPr>
            </a:lvl7pPr>
            <a:lvl8pPr marL="3201670"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6769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822"/>
            <a:ext cx="3886200" cy="43518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822"/>
            <a:ext cx="3886200" cy="43518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64"/>
            <a:ext cx="7886700" cy="132570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629"/>
            <a:ext cx="3655181" cy="824001"/>
          </a:xfrm>
        </p:spPr>
        <p:txBody>
          <a:bodyPr anchor="ctr" anchorCtr="0"/>
          <a:lstStyle>
            <a:lvl1pPr marL="0" indent="0">
              <a:buNone/>
              <a:defRPr sz="2800"/>
            </a:lvl1pPr>
            <a:lvl2pPr marL="456565" indent="0">
              <a:buNone/>
              <a:defRPr sz="2400"/>
            </a:lvl2pPr>
            <a:lvl3pPr marL="914400" indent="0">
              <a:buNone/>
              <a:defRPr sz="2000"/>
            </a:lvl3pPr>
            <a:lvl4pPr marL="1370965" indent="0">
              <a:buNone/>
              <a:defRPr sz="1800"/>
            </a:lvl4pPr>
            <a:lvl5pPr marL="1828800" indent="0">
              <a:buNone/>
              <a:defRPr sz="1800"/>
            </a:lvl5pPr>
            <a:lvl6pPr marL="2285365" indent="0">
              <a:buNone/>
              <a:defRPr sz="1800"/>
            </a:lvl6pPr>
            <a:lvl7pPr marL="2743835" indent="0">
              <a:buNone/>
              <a:defRPr sz="1800"/>
            </a:lvl7pPr>
            <a:lvl8pPr marL="3201670" indent="0">
              <a:buNone/>
              <a:defRPr sz="1800"/>
            </a:lvl8pPr>
            <a:lvl9pPr marL="3658235"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666"/>
            <a:ext cx="3655181" cy="35246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629"/>
            <a:ext cx="3673182" cy="824001"/>
          </a:xfrm>
        </p:spPr>
        <p:txBody>
          <a:bodyPr anchor="ctr" anchorCtr="0"/>
          <a:lstStyle>
            <a:lvl1pPr marL="0" indent="0">
              <a:buNone/>
              <a:defRPr sz="2800"/>
            </a:lvl1pPr>
            <a:lvl2pPr marL="456565" indent="0">
              <a:buNone/>
              <a:defRPr sz="2400"/>
            </a:lvl2pPr>
            <a:lvl3pPr marL="914400" indent="0">
              <a:buNone/>
              <a:defRPr sz="2000"/>
            </a:lvl3pPr>
            <a:lvl4pPr marL="1370965" indent="0">
              <a:buNone/>
              <a:defRPr sz="1800"/>
            </a:lvl4pPr>
            <a:lvl5pPr marL="1828800" indent="0">
              <a:buNone/>
              <a:defRPr sz="1800"/>
            </a:lvl5pPr>
            <a:lvl6pPr marL="2285365" indent="0">
              <a:buNone/>
              <a:defRPr sz="1800"/>
            </a:lvl6pPr>
            <a:lvl7pPr marL="2743835" indent="0">
              <a:buNone/>
              <a:defRPr sz="1800"/>
            </a:lvl7pPr>
            <a:lvl8pPr marL="3201670" indent="0">
              <a:buNone/>
              <a:defRPr sz="1800"/>
            </a:lvl8pPr>
            <a:lvl9pPr marL="3658235"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666"/>
            <a:ext cx="3673182" cy="35246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49"/>
            <a:ext cx="3124012" cy="1600372"/>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50"/>
            <a:ext cx="4629150" cy="5404432"/>
          </a:xfrm>
        </p:spPr>
        <p:txBody>
          <a:bodyPr/>
          <a:lstStyle>
            <a:lvl1pPr marL="0" indent="0">
              <a:buNone/>
              <a:defRPr sz="3200"/>
            </a:lvl1pPr>
            <a:lvl2pPr marL="456565" indent="0">
              <a:buNone/>
              <a:defRPr sz="2800"/>
            </a:lvl2pPr>
            <a:lvl3pPr marL="914400" indent="0">
              <a:buNone/>
              <a:defRPr sz="2400"/>
            </a:lvl3pPr>
            <a:lvl4pPr marL="1370965" indent="0">
              <a:buNone/>
              <a:defRPr sz="2000"/>
            </a:lvl4pPr>
            <a:lvl5pPr marL="1828800" indent="0">
              <a:buNone/>
              <a:defRPr sz="2000"/>
            </a:lvl5pPr>
            <a:lvl6pPr marL="2285365" indent="0">
              <a:buNone/>
              <a:defRPr sz="2000"/>
            </a:lvl6pPr>
            <a:lvl7pPr marL="2743835" indent="0">
              <a:buNone/>
              <a:defRPr sz="2000"/>
            </a:lvl7pPr>
            <a:lvl8pPr marL="3201670"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629841" y="2057621"/>
            <a:ext cx="3124012" cy="3811998"/>
          </a:xfrm>
        </p:spPr>
        <p:txBody>
          <a:bodyPr/>
          <a:lstStyle>
            <a:lvl1pPr marL="0" indent="0">
              <a:buNone/>
              <a:defRPr sz="2000"/>
            </a:lvl1pPr>
            <a:lvl2pPr marL="456565" indent="0">
              <a:buNone/>
              <a:defRPr sz="1800"/>
            </a:lvl2pPr>
            <a:lvl3pPr marL="914400" indent="0">
              <a:buNone/>
              <a:defRPr sz="1600"/>
            </a:lvl3pPr>
            <a:lvl4pPr marL="1370965" indent="0">
              <a:buNone/>
              <a:defRPr sz="1405"/>
            </a:lvl4pPr>
            <a:lvl5pPr marL="1828800" indent="0">
              <a:buNone/>
              <a:defRPr sz="1405"/>
            </a:lvl5pPr>
            <a:lvl6pPr marL="2285365" indent="0">
              <a:buNone/>
              <a:defRPr sz="1405"/>
            </a:lvl6pPr>
            <a:lvl7pPr marL="2743835" indent="0">
              <a:buNone/>
              <a:defRPr sz="1405"/>
            </a:lvl7pPr>
            <a:lvl8pPr marL="3201670" indent="0">
              <a:buNone/>
              <a:defRPr sz="1405"/>
            </a:lvl8pPr>
            <a:lvl9pPr marL="3658235" indent="0">
              <a:buNone/>
              <a:defRPr sz="140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64"/>
            <a:ext cx="1971675" cy="581246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64"/>
            <a:ext cx="5800725" cy="581246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64"/>
            <a:ext cx="7886700" cy="132570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822"/>
            <a:ext cx="7886700" cy="435180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7034"/>
            <a:ext cx="2057400" cy="365164"/>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7034"/>
            <a:ext cx="3086100" cy="36516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7034"/>
            <a:ext cx="2057400" cy="365164"/>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606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606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606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60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60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60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60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60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60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6565"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670"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68"/>
            <a:ext cx="8229600" cy="114312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457200" y="1600372"/>
            <a:ext cx="8229600" cy="452645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897"/>
            <a:ext cx="2133600" cy="476301"/>
          </a:xfrm>
          <a:prstGeom prst="rect">
            <a:avLst/>
          </a:prstGeom>
          <a:noFill/>
          <a:ln w="9525">
            <a:noFill/>
            <a:miter lim="800000"/>
          </a:ln>
          <a:effectLst/>
        </p:spPr>
        <p:txBody>
          <a:bodyPr vert="horz" wrap="square" lIns="91440" tIns="45720" rIns="91440" bIns="45720" numCol="1" anchor="t" anchorCtr="0" compatLnSpc="1"/>
          <a:lstStyle>
            <a:lvl1pPr>
              <a:defRPr sz="1405">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897"/>
            <a:ext cx="2895600" cy="476301"/>
          </a:xfrm>
          <a:prstGeom prst="rect">
            <a:avLst/>
          </a:prstGeom>
          <a:noFill/>
          <a:ln w="9525">
            <a:noFill/>
            <a:miter lim="800000"/>
          </a:ln>
          <a:effectLst/>
        </p:spPr>
        <p:txBody>
          <a:bodyPr vert="horz" wrap="square" lIns="91440" tIns="45720" rIns="91440" bIns="45720" numCol="1" anchor="t" anchorCtr="0" compatLnSpc="1"/>
          <a:lstStyle>
            <a:lvl1pPr algn="ctr">
              <a:defRPr sz="1405">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897"/>
            <a:ext cx="2133600" cy="476301"/>
          </a:xfrm>
          <a:prstGeom prst="rect">
            <a:avLst/>
          </a:prstGeom>
          <a:noFill/>
          <a:ln w="9525">
            <a:noFill/>
            <a:miter lim="800000"/>
          </a:ln>
          <a:effectLst/>
        </p:spPr>
        <p:txBody>
          <a:bodyPr vert="horz" wrap="square" lIns="91440" tIns="45720" rIns="91440" bIns="45720" numCol="1" anchor="t" anchorCtr="0" compatLnSpc="1"/>
          <a:lstStyle/>
          <a:p>
            <a:pPr lvl="0" algn="r" eaLnBrk="1" hangingPunct="1"/>
            <a:fld id="{9A0DB2DC-4C9A-4742-B13C-FB6460FD3503}" type="slidenum">
              <a:rPr lang="zh-CN" altLang="en-US" sz="1400" dirty="0"/>
            </a:fld>
            <a:endParaRPr lang="zh-CN" altLang="en-US" sz="1400"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0360" algn="l" rtl="0" eaLnBrk="0" fontAlgn="base" hangingPunct="0">
        <a:spcBef>
          <a:spcPct val="20000"/>
        </a:spcBef>
        <a:spcAft>
          <a:spcPct val="0"/>
        </a:spcAft>
        <a:buChar char="•"/>
        <a:defRPr sz="3200">
          <a:solidFill>
            <a:schemeClr val="tx1"/>
          </a:solidFill>
          <a:latin typeface="+mn-lt"/>
          <a:ea typeface="+mn-ea"/>
          <a:cs typeface="+mn-cs"/>
        </a:defRPr>
      </a:lvl1pPr>
      <a:lvl2pPr marL="742950" indent="-283845" algn="l" rtl="0" eaLnBrk="0" fontAlgn="base" hangingPunct="0">
        <a:spcBef>
          <a:spcPct val="20000"/>
        </a:spcBef>
        <a:spcAft>
          <a:spcPct val="0"/>
        </a:spcAft>
        <a:buChar char="–"/>
        <a:defRPr sz="2800">
          <a:solidFill>
            <a:schemeClr val="tx1"/>
          </a:solidFill>
          <a:latin typeface="+mn-lt"/>
          <a:ea typeface="+mn-ea"/>
        </a:defRPr>
      </a:lvl2pPr>
      <a:lvl3pPr marL="1143000" indent="-226060" algn="l" rtl="0" eaLnBrk="0" fontAlgn="base" hangingPunct="0">
        <a:spcBef>
          <a:spcPct val="20000"/>
        </a:spcBef>
        <a:spcAft>
          <a:spcPct val="0"/>
        </a:spcAft>
        <a:buChar char="•"/>
        <a:defRPr sz="2400">
          <a:solidFill>
            <a:schemeClr val="tx1"/>
          </a:solidFill>
          <a:latin typeface="+mn-lt"/>
          <a:ea typeface="+mn-ea"/>
        </a:defRPr>
      </a:lvl3pPr>
      <a:lvl4pPr marL="1600200" indent="-226060" algn="l" rtl="0" eaLnBrk="0" fontAlgn="base" hangingPunct="0">
        <a:spcBef>
          <a:spcPct val="20000"/>
        </a:spcBef>
        <a:spcAft>
          <a:spcPct val="0"/>
        </a:spcAft>
        <a:buChar char="–"/>
        <a:defRPr sz="2000">
          <a:solidFill>
            <a:schemeClr val="tx1"/>
          </a:solidFill>
          <a:latin typeface="+mn-lt"/>
          <a:ea typeface="+mn-ea"/>
        </a:defRPr>
      </a:lvl4pPr>
      <a:lvl5pPr marL="2057400" indent="-226060" algn="l" rtl="0" eaLnBrk="0" fontAlgn="base" hangingPunct="0">
        <a:spcBef>
          <a:spcPct val="20000"/>
        </a:spcBef>
        <a:spcAft>
          <a:spcPct val="0"/>
        </a:spcAft>
        <a:buChar char="»"/>
        <a:defRPr sz="2000">
          <a:solidFill>
            <a:schemeClr val="tx1"/>
          </a:solidFill>
          <a:latin typeface="+mn-lt"/>
          <a:ea typeface="+mn-ea"/>
        </a:defRPr>
      </a:lvl5pPr>
      <a:lvl6pPr marL="2515235" indent="-226060" algn="l" rtl="0" fontAlgn="base">
        <a:spcBef>
          <a:spcPct val="20000"/>
        </a:spcBef>
        <a:spcAft>
          <a:spcPct val="0"/>
        </a:spcAft>
        <a:buChar char="»"/>
        <a:defRPr sz="2000">
          <a:solidFill>
            <a:schemeClr val="tx1"/>
          </a:solidFill>
          <a:latin typeface="+mn-lt"/>
          <a:ea typeface="+mn-ea"/>
        </a:defRPr>
      </a:lvl6pPr>
      <a:lvl7pPr marL="2972435" indent="-226060" algn="l" rtl="0" fontAlgn="base">
        <a:spcBef>
          <a:spcPct val="20000"/>
        </a:spcBef>
        <a:spcAft>
          <a:spcPct val="0"/>
        </a:spcAft>
        <a:buChar char="»"/>
        <a:defRPr sz="2000">
          <a:solidFill>
            <a:schemeClr val="tx1"/>
          </a:solidFill>
          <a:latin typeface="+mn-lt"/>
          <a:ea typeface="+mn-ea"/>
        </a:defRPr>
      </a:lvl7pPr>
      <a:lvl8pPr marL="3429635" indent="-226060" algn="l" rtl="0" fontAlgn="base">
        <a:spcBef>
          <a:spcPct val="20000"/>
        </a:spcBef>
        <a:spcAft>
          <a:spcPct val="0"/>
        </a:spcAft>
        <a:buChar char="»"/>
        <a:defRPr sz="2000">
          <a:solidFill>
            <a:schemeClr val="tx1"/>
          </a:solidFill>
          <a:latin typeface="+mn-lt"/>
          <a:ea typeface="+mn-ea"/>
        </a:defRPr>
      </a:lvl8pPr>
      <a:lvl9pPr marL="3886835" indent="-22606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6565"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670"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685800" y="1981200"/>
            <a:ext cx="7772400" cy="4114800"/>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lgn="r" eaLnBrk="1" fontAlgn="base" hangingPunct="1"/>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p>
            <a:pPr lvl="0" algn="r" eaLnBrk="1" hangingPunct="1"/>
            <a:fld id="{9A0DB2DC-4C9A-4742-B13C-FB6460FD3503}" type="slidenum">
              <a:rPr lang="zh-CN" altLang="en-US" sz="1400" dirty="0"/>
            </a:fld>
            <a:endParaRPr lang="zh-CN" altLang="en-US" sz="1400"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14.jpeg"/><Relationship Id="rId1" Type="http://schemas.openxmlformats.org/officeDocument/2006/relationships/slide" Target="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6.jpe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GIF"/><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2.png"/><Relationship Id="rId2" Type="http://schemas.microsoft.com/office/2007/relationships/media" Target="file:///H:\&#24517;&#20462;&#19968;&#31532;&#19971;&#21333;&#20803;&#29616;&#20195;&#20013;&#22269;&#30340;&#23545;&#22806;&#20851;&#31995;&#23450;&#31295;007\&#31532;24&#35838;%20&#24320;&#21019;&#22806;&#20132;&#26032;&#23616;&#38754;\&#31532;24&#35838;%20&#24320;&#21019;&#22806;&#20132;&#26032;&#23616;&#38754;&#23450;&#31295;007\he.wmv" TargetMode="External"/><Relationship Id="rId1" Type="http://schemas.openxmlformats.org/officeDocument/2006/relationships/video" Target="file:///H:\&#24517;&#20462;&#19968;&#31532;&#19971;&#21333;&#20803;&#29616;&#20195;&#20013;&#22269;&#30340;&#23545;&#22806;&#20851;&#31995;&#23450;&#31295;007\&#31532;24&#35838;%20&#24320;&#21019;&#22806;&#20132;&#26032;&#23616;&#38754;\&#31532;24&#35838;%20&#24320;&#21019;&#22806;&#20132;&#26032;&#23616;&#38754;&#23450;&#31295;007\he.wmv"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7713" y="302359"/>
            <a:ext cx="8447315" cy="4832092"/>
          </a:xfrm>
          <a:prstGeom prst="rect">
            <a:avLst/>
          </a:prstGeom>
        </p:spPr>
        <p:txBody>
          <a:bodyPr wrap="square">
            <a:spAutoFit/>
          </a:bodyPr>
          <a:lstStyle/>
          <a:p>
            <a:r>
              <a:rPr lang="zh-CN" altLang="zh-CN" sz="2800" dirty="0" smtClean="0"/>
              <a:t>毛泽东在全国工商联某届代表大会的座谈会上曾说道：“有人认为可以采取中间立场， 站在美苏之间，做个桥梁。我们认为，站在中间的办法并不好……大工厂我们还不会设计，例如化学、钢铁、坦克、汽车、飞机等工厂，谁替我们设计的呢……如果站在美苏之间，看起来很好，独立了，其实是不会独立的。”这一讲话旨在强调</a:t>
            </a:r>
            <a:r>
              <a:rPr lang="en-US" altLang="zh-CN" sz="2800" dirty="0" smtClean="0"/>
              <a:t>(</a:t>
            </a:r>
            <a:r>
              <a:rPr lang="zh-CN" altLang="zh-CN" sz="2800" dirty="0" smtClean="0"/>
              <a:t>　　</a:t>
            </a:r>
            <a:r>
              <a:rPr lang="en-US" altLang="zh-CN" sz="2800" dirty="0" smtClean="0"/>
              <a:t>)</a:t>
            </a:r>
            <a:endParaRPr lang="zh-CN" altLang="zh-CN" sz="2800" dirty="0" smtClean="0"/>
          </a:p>
          <a:p>
            <a:r>
              <a:rPr lang="en-US" altLang="zh-CN" sz="2800" dirty="0" smtClean="0"/>
              <a:t>A</a:t>
            </a:r>
            <a:r>
              <a:rPr lang="zh-CN" altLang="zh-CN" sz="2800" dirty="0" smtClean="0"/>
              <a:t>．中美建交的可能性</a:t>
            </a:r>
            <a:r>
              <a:rPr lang="en-US" altLang="zh-CN" sz="2800" dirty="0" smtClean="0"/>
              <a:t>                                </a:t>
            </a:r>
            <a:endParaRPr lang="en-US" altLang="zh-CN" sz="2800" dirty="0" smtClean="0"/>
          </a:p>
          <a:p>
            <a:r>
              <a:rPr lang="en-US" altLang="zh-CN" sz="2800" dirty="0" smtClean="0"/>
              <a:t>B</a:t>
            </a:r>
            <a:r>
              <a:rPr lang="zh-CN" altLang="zh-CN" sz="2800" dirty="0" smtClean="0"/>
              <a:t>．独立自主的必要性</a:t>
            </a:r>
            <a:endParaRPr lang="zh-CN" altLang="zh-CN" sz="2800" dirty="0" smtClean="0"/>
          </a:p>
          <a:p>
            <a:r>
              <a:rPr lang="en-US" altLang="zh-CN" sz="2800" dirty="0" smtClean="0"/>
              <a:t>C</a:t>
            </a:r>
            <a:r>
              <a:rPr lang="zh-CN" altLang="zh-CN" sz="2800" dirty="0" smtClean="0"/>
              <a:t>．三大改造的迫切性</a:t>
            </a:r>
            <a:r>
              <a:rPr lang="en-US" altLang="zh-CN" sz="2800" dirty="0" smtClean="0"/>
              <a:t>                               </a:t>
            </a:r>
            <a:endParaRPr lang="en-US" altLang="zh-CN" sz="2800" dirty="0" smtClean="0"/>
          </a:p>
          <a:p>
            <a:r>
              <a:rPr lang="en-US" altLang="zh-CN" sz="2800" dirty="0" smtClean="0"/>
              <a:t> D</a:t>
            </a:r>
            <a:r>
              <a:rPr lang="zh-CN" altLang="zh-CN" sz="2800" dirty="0" smtClean="0"/>
              <a:t>．“一边倒”的重要性</a:t>
            </a:r>
            <a:endParaRPr lang="zh-CN" altLang="zh-CN" sz="2800" dirty="0"/>
          </a:p>
        </p:txBody>
      </p:sp>
      <p:sp>
        <p:nvSpPr>
          <p:cNvPr id="5" name="矩形 4"/>
          <p:cNvSpPr/>
          <p:nvPr/>
        </p:nvSpPr>
        <p:spPr>
          <a:xfrm>
            <a:off x="4229598" y="2967335"/>
            <a:ext cx="684803"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文本框 644097"/>
          <p:cNvSpPr txBox="1"/>
          <p:nvPr/>
        </p:nvSpPr>
        <p:spPr>
          <a:xfrm>
            <a:off x="395288" y="1341438"/>
            <a:ext cx="8353425" cy="4013200"/>
          </a:xfrm>
          <a:prstGeom prst="rect">
            <a:avLst/>
          </a:prstGeom>
          <a:noFill/>
          <a:ln w="9525">
            <a:noFill/>
          </a:ln>
        </p:spPr>
        <p:txBody>
          <a:bodyPr>
            <a:spAutoFit/>
          </a:bodyPr>
          <a:lstStyle/>
          <a:p>
            <a:pPr lvl="0" algn="just">
              <a:lnSpc>
                <a:spcPct val="115000"/>
              </a:lnSpc>
              <a:spcBef>
                <a:spcPct val="100000"/>
              </a:spcBef>
              <a:buClrTx/>
            </a:pPr>
            <a:r>
              <a:rPr lang="en-US" altLang="zh-CN" sz="3600" b="1" dirty="0">
                <a:solidFill>
                  <a:schemeClr val="accent2"/>
                </a:solidFill>
                <a:latin typeface="宋体" panose="02010600030101010101" pitchFamily="2" charset="-122"/>
                <a:ea typeface="宋体" panose="02010600030101010101" pitchFamily="2" charset="-122"/>
              </a:rPr>
              <a:t>    </a:t>
            </a:r>
            <a:r>
              <a:rPr lang="zh-CN" altLang="en-US" sz="3200" b="1" dirty="0">
                <a:solidFill>
                  <a:srgbClr val="0033CC"/>
                </a:solidFill>
                <a:latin typeface="宋体" panose="02010600030101010101" pitchFamily="2" charset="-122"/>
                <a:ea typeface="宋体" panose="02010600030101010101" pitchFamily="2" charset="-122"/>
              </a:rPr>
              <a:t>假如你是一名新中国的外交官，正好出席外交部的新闻发布会，有记者提问</a:t>
            </a:r>
            <a:r>
              <a:rPr lang="en-US" altLang="zh-CN" sz="3200" b="1" dirty="0">
                <a:solidFill>
                  <a:srgbClr val="0033CC"/>
                </a:solidFill>
                <a:latin typeface="宋体" panose="02010600030101010101" pitchFamily="2" charset="-122"/>
                <a:ea typeface="宋体" panose="02010600030101010101" pitchFamily="2" charset="-122"/>
              </a:rPr>
              <a:t>:</a:t>
            </a:r>
            <a:r>
              <a:rPr lang="zh-CN" altLang="en-US" sz="3200" b="1" dirty="0">
                <a:solidFill>
                  <a:srgbClr val="0033CC"/>
                </a:solidFill>
                <a:latin typeface="宋体" panose="02010600030101010101" pitchFamily="2" charset="-122"/>
                <a:ea typeface="宋体" panose="02010600030101010101" pitchFamily="2" charset="-122"/>
              </a:rPr>
              <a:t>新中国为什么必须“一边倒”？既要“独立自主”又“一边倒”岂不矛盾？就这些问题说说你的看法。</a:t>
            </a:r>
            <a:endParaRPr lang="zh-CN" altLang="en-US" sz="3200" b="1" dirty="0">
              <a:solidFill>
                <a:srgbClr val="0033CC"/>
              </a:solidFill>
              <a:latin typeface="宋体" panose="02010600030101010101" pitchFamily="2" charset="-122"/>
              <a:ea typeface="宋体" panose="02010600030101010101" pitchFamily="2" charset="-122"/>
            </a:endParaRPr>
          </a:p>
          <a:p>
            <a:pPr lvl="0" algn="just">
              <a:lnSpc>
                <a:spcPct val="115000"/>
              </a:lnSpc>
              <a:spcBef>
                <a:spcPct val="100000"/>
              </a:spcBef>
              <a:buClrTx/>
            </a:pPr>
            <a:endParaRPr lang="zh-CN" altLang="en-US" sz="3200" b="1" dirty="0">
              <a:solidFill>
                <a:srgbClr val="0033CC"/>
              </a:solidFill>
              <a:latin typeface="宋体" panose="02010600030101010101" pitchFamily="2" charset="-122"/>
              <a:ea typeface="宋体" panose="02010600030101010101" pitchFamily="2" charset="-122"/>
            </a:endParaRPr>
          </a:p>
        </p:txBody>
      </p:sp>
      <p:pic>
        <p:nvPicPr>
          <p:cNvPr id="644099" name="图片 644098" descr="ws_prntimg"/>
          <p:cNvPicPr>
            <a:picLocks noChangeAspect="1"/>
          </p:cNvPicPr>
          <p:nvPr/>
        </p:nvPicPr>
        <p:blipFill>
          <a:blip r:embed="rId1" cstate="print"/>
          <a:stretch>
            <a:fillRect/>
          </a:stretch>
        </p:blipFill>
        <p:spPr>
          <a:xfrm>
            <a:off x="0" y="-171450"/>
            <a:ext cx="2843213" cy="1728788"/>
          </a:xfrm>
          <a:prstGeom prst="rect">
            <a:avLst/>
          </a:prstGeom>
          <a:noFill/>
          <a:ln w="9525">
            <a:noFill/>
          </a:ln>
        </p:spPr>
      </p:pic>
      <p:sp>
        <p:nvSpPr>
          <p:cNvPr id="644100" name="矩形 644099"/>
          <p:cNvSpPr/>
          <p:nvPr/>
        </p:nvSpPr>
        <p:spPr>
          <a:xfrm>
            <a:off x="179388" y="188913"/>
            <a:ext cx="2438400" cy="819150"/>
          </a:xfrm>
          <a:prstGeom prst="rect">
            <a:avLst/>
          </a:prstGeom>
        </p:spPr>
        <p:txBody>
          <a:bodyPr wrap="none" fromWordArt="1">
            <a:prstTxWarp prst="textWave1">
              <a:avLst>
                <a:gd name="adj1" fmla="val 11023"/>
                <a:gd name="adj2" fmla="val 0"/>
              </a:avLst>
            </a:prstTxWarp>
            <a:normAutofit lnSpcReduction="10000"/>
          </a:bodyPr>
          <a:lstStyle/>
          <a:p>
            <a:pPr algn="ctr"/>
            <a:r>
              <a:rPr lang="zh-CN" altLang="en-US" sz="4800" b="1" dirty="0">
                <a:gradFill rotWithShape="0">
                  <a:gsLst>
                    <a:gs pos="0">
                      <a:srgbClr val="9999FF"/>
                    </a:gs>
                    <a:gs pos="100000">
                      <a:srgbClr val="009999"/>
                    </a:gs>
                  </a:gsLst>
                  <a:lin ang="5400000" scaled="1"/>
                  <a:tileRect/>
                </a:gradFill>
                <a:effectLst>
                  <a:outerShdw dist="53882" dir="2699999" algn="ctr" rotWithShape="0">
                    <a:srgbClr val="C0C0C0">
                      <a:alpha val="80000"/>
                    </a:srgbClr>
                  </a:outerShdw>
                </a:effectLst>
                <a:latin typeface="华文行楷" charset="0"/>
                <a:ea typeface="华文行楷" charset="0"/>
              </a:rPr>
              <a:t>虚拟一刻</a:t>
            </a:r>
            <a:endParaRPr lang="zh-CN" altLang="en-US" sz="4800" b="1" dirty="0">
              <a:gradFill rotWithShape="0">
                <a:gsLst>
                  <a:gs pos="0">
                    <a:srgbClr val="9999FF"/>
                  </a:gs>
                  <a:gs pos="100000">
                    <a:srgbClr val="009999"/>
                  </a:gs>
                </a:gsLst>
                <a:lin ang="5400000" scaled="1"/>
                <a:tileRect/>
              </a:gradFill>
              <a:effectLst>
                <a:outerShdw dist="53882" dir="2699999" algn="ctr" rotWithShape="0">
                  <a:srgbClr val="C0C0C0">
                    <a:alpha val="80000"/>
                  </a:srgbClr>
                </a:outerShdw>
              </a:effectLst>
              <a:latin typeface="华文行楷" charset="0"/>
              <a:ea typeface="华文行楷" charset="0"/>
            </a:endParaRPr>
          </a:p>
        </p:txBody>
      </p:sp>
      <p:sp>
        <p:nvSpPr>
          <p:cNvPr id="644102" name="文本框 644101"/>
          <p:cNvSpPr txBox="1"/>
          <p:nvPr/>
        </p:nvSpPr>
        <p:spPr>
          <a:xfrm>
            <a:off x="250825" y="4149725"/>
            <a:ext cx="8640763" cy="2328545"/>
          </a:xfrm>
          <a:prstGeom prst="rect">
            <a:avLst/>
          </a:prstGeom>
          <a:noFill/>
          <a:ln w="9525">
            <a:noFill/>
          </a:ln>
        </p:spPr>
        <p:txBody>
          <a:bodyPr>
            <a:spAutoFit/>
          </a:bodyPr>
          <a:lstStyle/>
          <a:p>
            <a:pPr lvl="0" algn="l"/>
            <a:r>
              <a:rPr lang="en-US" altLang="zh-CN" sz="3200" b="1" dirty="0">
                <a:solidFill>
                  <a:srgbClr val="FF3300"/>
                </a:solidFill>
                <a:latin typeface="Arial Black" panose="020B0A04020102020204" pitchFamily="34" charset="0"/>
                <a:ea typeface="宋体" panose="02010600030101010101" pitchFamily="2" charset="-122"/>
              </a:rPr>
              <a:t>     </a:t>
            </a:r>
            <a:r>
              <a:rPr lang="en-US" altLang="zh-CN" sz="2800" b="1" dirty="0">
                <a:solidFill>
                  <a:srgbClr val="FF3300"/>
                </a:solidFill>
                <a:latin typeface="Arial Black" panose="020B0A04020102020204" pitchFamily="34" charset="0"/>
                <a:ea typeface="宋体" panose="02010600030101010101" pitchFamily="2" charset="-122"/>
              </a:rPr>
              <a:t>“</a:t>
            </a:r>
            <a:r>
              <a:rPr lang="zh-CN" altLang="en-US" sz="2800" b="1" dirty="0">
                <a:solidFill>
                  <a:srgbClr val="FF3300"/>
                </a:solidFill>
                <a:latin typeface="Arial Black" panose="020B0A04020102020204" pitchFamily="34" charset="0"/>
                <a:ea typeface="宋体" panose="02010600030101010101" pitchFamily="2" charset="-122"/>
              </a:rPr>
              <a:t>一边倒”是历史的必然选择，可以壮大社会主义阵营，打破资本主义国家对中国的孤立、封锁，有利于保障人民革命果实，维护国家的独立和主权。“一边倒”以“独立自主”为前提，绝不是盲目的顺从苏联，二者并不矛盾。</a:t>
            </a:r>
            <a:endParaRPr lang="zh-CN" altLang="en-US" sz="2800" b="1" dirty="0">
              <a:solidFill>
                <a:srgbClr val="FF3300"/>
              </a:solidFill>
              <a:latin typeface="Arial Black" panose="020B0A04020102020204" pitchFamily="34" charset="0"/>
              <a:ea typeface="宋体" panose="02010600030101010101" pitchFamily="2" charset="-122"/>
            </a:endParaRPr>
          </a:p>
        </p:txBody>
      </p:sp>
      <p:sp>
        <p:nvSpPr>
          <p:cNvPr id="644103" name="云形标注 644102"/>
          <p:cNvSpPr/>
          <p:nvPr/>
        </p:nvSpPr>
        <p:spPr>
          <a:xfrm>
            <a:off x="4859338" y="44768"/>
            <a:ext cx="4032250" cy="1512887"/>
          </a:xfrm>
          <a:prstGeom prst="cloudCallout">
            <a:avLst>
              <a:gd name="adj1" fmla="val -57833"/>
              <a:gd name="adj2" fmla="val 95750"/>
            </a:avLst>
          </a:prstGeom>
          <a:solidFill>
            <a:schemeClr val="accent1">
              <a:alpha val="50000"/>
            </a:schemeClr>
          </a:solidFill>
          <a:ln w="25400" cap="flat" cmpd="sng">
            <a:solidFill>
              <a:schemeClr val="tx1"/>
            </a:solidFill>
            <a:prstDash val="solid"/>
            <a:headEnd type="none" w="med" len="med"/>
            <a:tailEnd type="none" w="med" len="med"/>
          </a:ln>
        </p:spPr>
        <p:txBody>
          <a:bodyPr lIns="90000" tIns="46800" rIns="90000" bIns="46800"/>
          <a:lstStyle/>
          <a:p>
            <a:pPr lvl="0" algn="l">
              <a:buClrTx/>
            </a:pPr>
            <a:r>
              <a:rPr lang="zh-CN" altLang="en-US" sz="4800" b="1" i="1" dirty="0">
                <a:solidFill>
                  <a:srgbClr val="FF3300"/>
                </a:solidFill>
                <a:effectLst>
                  <a:outerShdw blurRad="38100" dist="38100" dir="2700000">
                    <a:srgbClr val="000000"/>
                  </a:outerShdw>
                </a:effectLst>
                <a:latin typeface="Arial Black" panose="020B0A04020102020204" pitchFamily="34" charset="0"/>
                <a:ea typeface="华文行楷" pitchFamily="2" charset="-122"/>
              </a:rPr>
              <a:t>一边倒？</a:t>
            </a:r>
            <a:endParaRPr lang="zh-CN" altLang="en-US" sz="4800" b="1" i="1" dirty="0">
              <a:solidFill>
                <a:srgbClr val="FF3300"/>
              </a:solidFill>
              <a:effectLst>
                <a:outerShdw blurRad="38100" dist="38100" dir="2700000">
                  <a:srgbClr val="000000"/>
                </a:outerShdw>
              </a:effectLst>
              <a:latin typeface="Arial Black" panose="020B0A04020102020204" pitchFamily="34" charset="0"/>
              <a:ea typeface="华文行楷" pitchFamily="2" charset="-122"/>
            </a:endParaRPr>
          </a:p>
          <a:p>
            <a:pPr lvl="0" algn="ctr">
              <a:buClrTx/>
            </a:pPr>
            <a:endParaRPr lang="zh-CN" altLang="en-US" sz="4800" b="1" i="1" dirty="0">
              <a:solidFill>
                <a:srgbClr val="FF3300"/>
              </a:solidFill>
              <a:effectLst>
                <a:outerShdw blurRad="38100" dist="38100" dir="2700000">
                  <a:srgbClr val="000000"/>
                </a:outerShdw>
              </a:effectLst>
              <a:latin typeface="Arial Black" panose="020B0A04020102020204" pitchFamily="34" charset="0"/>
              <a:ea typeface="华文行楷" pitchFamily="2" charset="-122"/>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4103"/>
                                        </p:tgtEl>
                                        <p:attrNameLst>
                                          <p:attrName>style.visibility</p:attrName>
                                        </p:attrNameLst>
                                      </p:cBhvr>
                                      <p:to>
                                        <p:strVal val="visible"/>
                                      </p:to>
                                    </p:set>
                                    <p:anim calcmode="lin" valueType="num">
                                      <p:cBhvr additive="base">
                                        <p:cTn id="7" dur="500" fill="hold"/>
                                        <p:tgtEl>
                                          <p:spTgt spid="644103"/>
                                        </p:tgtEl>
                                        <p:attrNameLst>
                                          <p:attrName>ppt_x</p:attrName>
                                        </p:attrNameLst>
                                      </p:cBhvr>
                                      <p:tavLst>
                                        <p:tav tm="0">
                                          <p:val>
                                            <p:strVal val="0-#ppt_w/2"/>
                                          </p:val>
                                        </p:tav>
                                        <p:tav tm="100000">
                                          <p:val>
                                            <p:strVal val="#ppt_x"/>
                                          </p:val>
                                        </p:tav>
                                      </p:tavLst>
                                    </p:anim>
                                    <p:anim calcmode="lin" valueType="num">
                                      <p:cBhvr additive="base">
                                        <p:cTn id="8" dur="500" fill="hold"/>
                                        <p:tgtEl>
                                          <p:spTgt spid="6441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44102"/>
                                        </p:tgtEl>
                                        <p:attrNameLst>
                                          <p:attrName>style.visibility</p:attrName>
                                        </p:attrNameLst>
                                      </p:cBhvr>
                                      <p:to>
                                        <p:strVal val="visible"/>
                                      </p:to>
                                    </p:set>
                                    <p:animEffect transition="in" filter="checkerboard(across)">
                                      <p:cBhvr>
                                        <p:cTn id="13" dur="500"/>
                                        <p:tgtEl>
                                          <p:spTgt spid="64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2" grpId="0"/>
      <p:bldP spid="64410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内容占位符 53249"/>
          <p:cNvGraphicFramePr>
            <a:graphicFrameLocks noGrp="1"/>
          </p:cNvGraphicFramePr>
          <p:nvPr>
            <p:ph idx="1"/>
          </p:nvPr>
        </p:nvGraphicFramePr>
        <p:xfrm>
          <a:off x="304800" y="1524000"/>
          <a:ext cx="8458200" cy="4808855"/>
        </p:xfrm>
        <a:graphic>
          <a:graphicData uri="http://schemas.openxmlformats.org/drawingml/2006/table">
            <a:tbl>
              <a:tblPr/>
              <a:tblGrid>
                <a:gridCol w="1143000"/>
                <a:gridCol w="2895600"/>
                <a:gridCol w="4419600"/>
              </a:tblGrid>
              <a:tr h="6858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sz="2400" b="1" dirty="0">
                          <a:latin typeface="宋体" panose="02010600030101010101" pitchFamily="2" charset="-122"/>
                          <a:ea typeface="Times New Roman" panose="02020603050405020304" pitchFamily="18" charset="0"/>
                        </a:rPr>
                        <a:t>时间</a:t>
                      </a:r>
                      <a:endParaRPr lang="zh-CN" altLang="en-US" sz="24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sz="2400" b="1" dirty="0">
                          <a:latin typeface="宋体" panose="02010600030101010101" pitchFamily="2" charset="-122"/>
                          <a:ea typeface="Times New Roman" panose="02020603050405020304" pitchFamily="18" charset="0"/>
                        </a:rPr>
                        <a:t>成就</a:t>
                      </a:r>
                      <a:endParaRPr lang="zh-CN" altLang="en-US" sz="24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sz="2400" b="1" dirty="0">
                          <a:latin typeface="宋体" panose="02010600030101010101" pitchFamily="2" charset="-122"/>
                          <a:ea typeface="Times New Roman" panose="02020603050405020304" pitchFamily="18" charset="0"/>
                        </a:rPr>
                        <a:t>意义</a:t>
                      </a:r>
                      <a:endParaRPr lang="zh-CN" altLang="en-US" sz="24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71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sz="2000" b="1">
                          <a:latin typeface="宋体" panose="02010600030101010101" pitchFamily="2" charset="-122"/>
                          <a:ea typeface="Times New Roman" panose="02020603050405020304" pitchFamily="18" charset="0"/>
                        </a:rPr>
                        <a:t>1949.10</a:t>
                      </a:r>
                      <a:endParaRPr lang="en-US" altLang="zh-CN" sz="2000" b="1">
                        <a:latin typeface="宋体" panose="02010600030101010101" pitchFamily="2" charset="-122"/>
                        <a:ea typeface="Times New Roman" panose="02020603050405020304" pitchFamily="18" charset="0"/>
                      </a:endParaRPr>
                    </a:p>
                    <a:p>
                      <a:pPr lvl="0" algn="ctr">
                        <a:spcBef>
                          <a:spcPct val="0"/>
                        </a:spcBef>
                        <a:buNone/>
                      </a:pPr>
                      <a:r>
                        <a:rPr lang="en-US" altLang="zh-CN" sz="2000" b="1">
                          <a:latin typeface="宋体" panose="02010600030101010101" pitchFamily="2" charset="-122"/>
                          <a:ea typeface="Times New Roman" panose="02020603050405020304" pitchFamily="18" charset="0"/>
                        </a:rPr>
                        <a:t>--</a:t>
                      </a:r>
                      <a:endParaRPr lang="en-US" altLang="zh-CN" sz="2000" b="1">
                        <a:latin typeface="宋体" panose="02010600030101010101" pitchFamily="2" charset="-122"/>
                        <a:ea typeface="Times New Roman" panose="02020603050405020304" pitchFamily="18" charset="0"/>
                      </a:endParaRPr>
                    </a:p>
                    <a:p>
                      <a:pPr lvl="0" algn="ctr">
                        <a:spcBef>
                          <a:spcPct val="0"/>
                        </a:spcBef>
                        <a:buNone/>
                      </a:pPr>
                      <a:r>
                        <a:rPr lang="en-US" altLang="zh-CN" sz="2000" b="1">
                          <a:latin typeface="宋体" panose="02010600030101010101" pitchFamily="2" charset="-122"/>
                          <a:ea typeface="Times New Roman" panose="02020603050405020304" pitchFamily="18" charset="0"/>
                        </a:rPr>
                        <a:t>1950.10</a:t>
                      </a:r>
                      <a:endParaRPr lang="zh-CN" altLang="en-US" sz="20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宋体" panose="02010600030101010101" pitchFamily="2" charset="-122"/>
                          <a:ea typeface="Times New Roman" panose="02020603050405020304" pitchFamily="18" charset="0"/>
                        </a:rPr>
                        <a:t>与</a:t>
                      </a:r>
                      <a:r>
                        <a:rPr lang="zh-CN" altLang="en-US" b="1" u="sng" dirty="0">
                          <a:latin typeface="宋体" panose="02010600030101010101" pitchFamily="2" charset="-122"/>
                          <a:ea typeface="Times New Roman" panose="02020603050405020304" pitchFamily="18" charset="0"/>
                        </a:rPr>
                        <a:t>     </a:t>
                      </a:r>
                      <a:r>
                        <a:rPr lang="zh-CN" altLang="en-US" b="1" dirty="0">
                          <a:latin typeface="宋体" panose="02010600030101010101" pitchFamily="2" charset="-122"/>
                          <a:ea typeface="Times New Roman" panose="02020603050405020304" pitchFamily="18" charset="0"/>
                        </a:rPr>
                        <a:t>等</a:t>
                      </a:r>
                      <a:r>
                        <a:rPr lang="en-US" altLang="zh-CN" b="1" dirty="0">
                          <a:latin typeface="宋体" panose="02010600030101010101" pitchFamily="2" charset="-122"/>
                          <a:ea typeface="Times New Roman" panose="02020603050405020304" pitchFamily="18" charset="0"/>
                        </a:rPr>
                        <a:t>17</a:t>
                      </a:r>
                      <a:r>
                        <a:rPr lang="zh-CN" altLang="en-US" b="1" dirty="0">
                          <a:latin typeface="宋体" panose="02010600030101010101" pitchFamily="2" charset="-122"/>
                          <a:ea typeface="Times New Roman" panose="02020603050405020304" pitchFamily="18" charset="0"/>
                        </a:rPr>
                        <a:t>个国家建交</a:t>
                      </a:r>
                      <a:endParaRPr lang="zh-CN" altLang="en-US" b="1" dirty="0">
                        <a:latin typeface="宋体" panose="02010600030101010101" pitchFamily="2" charset="-122"/>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Times New Roman" panose="02020603050405020304" pitchFamily="18" charset="0"/>
                          <a:ea typeface="Times New Roman" panose="02020603050405020304" pitchFamily="18" charset="0"/>
                        </a:rPr>
                        <a:t>打破美国外交</a:t>
                      </a:r>
                      <a:r>
                        <a:rPr lang="zh-CN" altLang="en-US" b="1" u="sng" dirty="0">
                          <a:latin typeface="Times New Roman" panose="02020603050405020304" pitchFamily="18" charset="0"/>
                          <a:ea typeface="Times New Roman" panose="02020603050405020304" pitchFamily="18" charset="0"/>
                        </a:rPr>
                        <a:t>          </a:t>
                      </a:r>
                      <a:r>
                        <a:rPr lang="zh-CN" altLang="en-US" b="1" dirty="0">
                          <a:latin typeface="Times New Roman" panose="02020603050405020304" pitchFamily="18" charset="0"/>
                          <a:ea typeface="Times New Roman" panose="02020603050405020304" pitchFamily="18" charset="0"/>
                        </a:rPr>
                        <a:t>政策</a:t>
                      </a: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45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sz="2000" b="1" dirty="0">
                          <a:latin typeface="宋体" panose="02010600030101010101" pitchFamily="2" charset="-122"/>
                          <a:ea typeface="Times New Roman" panose="02020603050405020304" pitchFamily="18" charset="0"/>
                        </a:rPr>
                        <a:t>1953</a:t>
                      </a:r>
                      <a:r>
                        <a:rPr lang="zh-CN" altLang="en-US" sz="2000" b="1" dirty="0">
                          <a:latin typeface="宋体" panose="02010600030101010101" pitchFamily="2" charset="-122"/>
                          <a:ea typeface="Times New Roman" panose="02020603050405020304" pitchFamily="18" charset="0"/>
                        </a:rPr>
                        <a:t>年</a:t>
                      </a:r>
                      <a:endParaRPr lang="zh-CN" altLang="en-US" sz="20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宋体" panose="02010600030101010101" pitchFamily="2" charset="-122"/>
                          <a:ea typeface="Times New Roman" panose="02020603050405020304" pitchFamily="18" charset="0"/>
                        </a:rPr>
                        <a:t>提出</a:t>
                      </a:r>
                      <a:r>
                        <a:rPr lang="zh-CN" altLang="en-US" b="1" u="sng" dirty="0">
                          <a:latin typeface="宋体" panose="02010600030101010101" pitchFamily="2" charset="-122"/>
                          <a:ea typeface="Times New Roman" panose="02020603050405020304" pitchFamily="18" charset="0"/>
                        </a:rPr>
                        <a:t>        </a:t>
                      </a:r>
                      <a:r>
                        <a:rPr lang="zh-CN" altLang="en-US" b="1" dirty="0">
                          <a:latin typeface="宋体" panose="02010600030101010101" pitchFamily="2" charset="-122"/>
                          <a:ea typeface="Times New Roman" panose="02020603050405020304" pitchFamily="18" charset="0"/>
                        </a:rPr>
                        <a:t>五项原则</a:t>
                      </a: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Times New Roman" panose="02020603050405020304" pitchFamily="18" charset="0"/>
                          <a:ea typeface="Times New Roman" panose="02020603050405020304" pitchFamily="18" charset="0"/>
                        </a:rPr>
                        <a:t>标志新中国外交政策</a:t>
                      </a:r>
                      <a:r>
                        <a:rPr lang="zh-CN" altLang="en-US" b="1" u="sng" dirty="0">
                          <a:latin typeface="Times New Roman" panose="02020603050405020304" pitchFamily="18" charset="0"/>
                          <a:ea typeface="Times New Roman" panose="02020603050405020304" pitchFamily="18" charset="0"/>
                        </a:rPr>
                        <a:t>           </a:t>
                      </a:r>
                      <a:r>
                        <a:rPr lang="zh-CN" altLang="en-US" b="1" dirty="0">
                          <a:latin typeface="Times New Roman" panose="02020603050405020304" pitchFamily="18" charset="0"/>
                          <a:ea typeface="Times New Roman" panose="02020603050405020304" pitchFamily="18" charset="0"/>
                        </a:rPr>
                        <a:t>。</a:t>
                      </a:r>
                      <a:endParaRPr lang="zh-CN" altLang="en-US" u="sng" dirty="0">
                        <a:solidFill>
                          <a:schemeClr val="folHlink"/>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43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sz="2000" b="1" dirty="0">
                          <a:latin typeface="宋体" panose="02010600030101010101" pitchFamily="2" charset="-122"/>
                          <a:ea typeface="Times New Roman" panose="02020603050405020304" pitchFamily="18" charset="0"/>
                        </a:rPr>
                        <a:t>1954</a:t>
                      </a:r>
                      <a:r>
                        <a:rPr lang="zh-CN" altLang="en-US" sz="2000" b="1" dirty="0">
                          <a:latin typeface="宋体" panose="02010600030101010101" pitchFamily="2" charset="-122"/>
                          <a:ea typeface="Times New Roman" panose="02020603050405020304" pitchFamily="18" charset="0"/>
                        </a:rPr>
                        <a:t>年</a:t>
                      </a:r>
                      <a:endParaRPr lang="zh-CN" altLang="en-US" sz="20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宋体" panose="02010600030101010101" pitchFamily="2" charset="-122"/>
                          <a:ea typeface="Times New Roman" panose="02020603050405020304" pitchFamily="18" charset="0"/>
                        </a:rPr>
                        <a:t>参加</a:t>
                      </a:r>
                      <a:r>
                        <a:rPr lang="zh-CN" altLang="en-US" b="1" u="sng" dirty="0">
                          <a:latin typeface="宋体" panose="02010600030101010101" pitchFamily="2" charset="-122"/>
                          <a:ea typeface="Times New Roman" panose="02020603050405020304" pitchFamily="18" charset="0"/>
                        </a:rPr>
                        <a:t>       </a:t>
                      </a:r>
                      <a:r>
                        <a:rPr lang="zh-CN" altLang="en-US" b="1" dirty="0">
                          <a:latin typeface="宋体" panose="02010600030101010101" pitchFamily="2" charset="-122"/>
                          <a:ea typeface="Times New Roman" panose="02020603050405020304" pitchFamily="18" charset="0"/>
                        </a:rPr>
                        <a:t>会议</a:t>
                      </a: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Times New Roman" panose="02020603050405020304" pitchFamily="18" charset="0"/>
                          <a:ea typeface="Times New Roman" panose="02020603050405020304" pitchFamily="18" charset="0"/>
                        </a:rPr>
                        <a:t>新中国</a:t>
                      </a:r>
                      <a:r>
                        <a:rPr lang="zh-CN" altLang="en-US" b="1" u="sng" dirty="0">
                          <a:latin typeface="Times New Roman" panose="02020603050405020304" pitchFamily="18" charset="0"/>
                          <a:ea typeface="Times New Roman" panose="02020603050405020304" pitchFamily="18" charset="0"/>
                        </a:rPr>
                        <a:t>    </a:t>
                      </a:r>
                      <a:r>
                        <a:rPr lang="zh-CN" altLang="en-US" b="1" u="sng" dirty="0">
                          <a:solidFill>
                            <a:srgbClr val="FF0000"/>
                          </a:solidFill>
                          <a:latin typeface="Times New Roman" panose="02020603050405020304" pitchFamily="18" charset="0"/>
                          <a:ea typeface="Times New Roman" panose="02020603050405020304" pitchFamily="18" charset="0"/>
                        </a:rPr>
                        <a:t>         </a:t>
                      </a:r>
                      <a:r>
                        <a:rPr lang="zh-CN" altLang="en-US" b="1" u="sng" dirty="0">
                          <a:latin typeface="Times New Roman" panose="02020603050405020304" pitchFamily="18" charset="0"/>
                          <a:ea typeface="Times New Roman" panose="02020603050405020304" pitchFamily="18" charset="0"/>
                        </a:rPr>
                        <a:t>   </a:t>
                      </a:r>
                      <a:r>
                        <a:rPr lang="zh-CN" altLang="en-US" b="1" dirty="0">
                          <a:latin typeface="Times New Roman" panose="02020603050405020304" pitchFamily="18" charset="0"/>
                          <a:ea typeface="Times New Roman" panose="02020603050405020304" pitchFamily="18" charset="0"/>
                        </a:rPr>
                        <a:t>次以世界五大国身份参加</a:t>
                      </a: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35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sz="2000" b="1" dirty="0">
                          <a:latin typeface="宋体" panose="02010600030101010101" pitchFamily="2" charset="-122"/>
                          <a:ea typeface="Times New Roman" panose="02020603050405020304" pitchFamily="18" charset="0"/>
                        </a:rPr>
                        <a:t>1955</a:t>
                      </a:r>
                      <a:r>
                        <a:rPr lang="zh-CN" altLang="en-US" sz="2000" b="1" dirty="0">
                          <a:latin typeface="宋体" panose="02010600030101010101" pitchFamily="2" charset="-122"/>
                          <a:ea typeface="Times New Roman" panose="02020603050405020304" pitchFamily="18" charset="0"/>
                        </a:rPr>
                        <a:t>年</a:t>
                      </a:r>
                      <a:endParaRPr lang="zh-CN" altLang="en-US" sz="20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宋体" panose="02010600030101010101" pitchFamily="2" charset="-122"/>
                          <a:ea typeface="Times New Roman" panose="02020603050405020304" pitchFamily="18" charset="0"/>
                        </a:rPr>
                        <a:t>参加</a:t>
                      </a:r>
                      <a:r>
                        <a:rPr lang="zh-CN" altLang="en-US" b="1" u="sng" dirty="0">
                          <a:latin typeface="宋体" panose="02010600030101010101" pitchFamily="2" charset="-122"/>
                          <a:ea typeface="Times New Roman" panose="02020603050405020304" pitchFamily="18" charset="0"/>
                        </a:rPr>
                        <a:t>      </a:t>
                      </a:r>
                      <a:r>
                        <a:rPr lang="zh-CN" altLang="en-US" b="1" dirty="0">
                          <a:latin typeface="宋体" panose="02010600030101010101" pitchFamily="2" charset="-122"/>
                          <a:ea typeface="Times New Roman" panose="02020603050405020304" pitchFamily="18" charset="0"/>
                        </a:rPr>
                        <a:t>会议</a:t>
                      </a: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b="1" dirty="0">
                          <a:latin typeface="Times New Roman" panose="02020603050405020304" pitchFamily="18" charset="0"/>
                          <a:ea typeface="Times New Roman" panose="02020603050405020304" pitchFamily="18" charset="0"/>
                        </a:rPr>
                        <a:t>加强我国同亚非各国联系</a:t>
                      </a: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3277" name="文本框 53276"/>
          <p:cNvSpPr txBox="1"/>
          <p:nvPr/>
        </p:nvSpPr>
        <p:spPr>
          <a:xfrm>
            <a:off x="7527925" y="250825"/>
            <a:ext cx="184150" cy="366713"/>
          </a:xfrm>
          <a:prstGeom prst="rect">
            <a:avLst/>
          </a:prstGeom>
          <a:noFill/>
          <a:ln w="9525">
            <a:noFill/>
          </a:ln>
        </p:spPr>
        <p:txBody>
          <a:bodyPr wrap="none" anchor="t">
            <a:spAutoFit/>
          </a:bodyPr>
          <a:lstStyle/>
          <a:p>
            <a:pPr lvl="0"/>
            <a:endParaRPr dirty="0">
              <a:latin typeface="Arial" panose="020B0604020202020204" pitchFamily="34" charset="0"/>
              <a:ea typeface="宋体" panose="02010600030101010101" pitchFamily="2" charset="-122"/>
            </a:endParaRPr>
          </a:p>
        </p:txBody>
      </p:sp>
      <p:sp>
        <p:nvSpPr>
          <p:cNvPr id="53278" name="文本框 53277"/>
          <p:cNvSpPr txBox="1"/>
          <p:nvPr/>
        </p:nvSpPr>
        <p:spPr>
          <a:xfrm>
            <a:off x="1905000" y="2362200"/>
            <a:ext cx="914400" cy="519113"/>
          </a:xfrm>
          <a:prstGeom prst="rect">
            <a:avLst/>
          </a:prstGeom>
          <a:noFill/>
          <a:ln w="9525">
            <a:noFill/>
          </a:ln>
        </p:spPr>
        <p:txBody>
          <a:bodyPr>
            <a:spAutoFit/>
          </a:bodyPr>
          <a:lstStyle/>
          <a:p>
            <a:pPr lvl="0">
              <a:spcBef>
                <a:spcPct val="50000"/>
              </a:spcBef>
            </a:pPr>
            <a:r>
              <a:rPr lang="zh-CN" altLang="en-US" sz="2800" b="1" dirty="0">
                <a:solidFill>
                  <a:srgbClr val="FF0000"/>
                </a:solidFill>
                <a:latin typeface="Arial" panose="020B0604020202020204" pitchFamily="34" charset="0"/>
                <a:ea typeface="宋体" panose="02010600030101010101" pitchFamily="2" charset="-122"/>
              </a:rPr>
              <a:t>苏联</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3279" name="文本框 53278"/>
          <p:cNvSpPr txBox="1"/>
          <p:nvPr/>
        </p:nvSpPr>
        <p:spPr>
          <a:xfrm>
            <a:off x="6553200" y="2514600"/>
            <a:ext cx="1066800" cy="519113"/>
          </a:xfrm>
          <a:prstGeom prst="rect">
            <a:avLst/>
          </a:prstGeom>
          <a:noFill/>
          <a:ln w="9525">
            <a:noFill/>
          </a:ln>
        </p:spPr>
        <p:txBody>
          <a:bodyPr>
            <a:spAutoFit/>
          </a:bodyPr>
          <a:lstStyle/>
          <a:p>
            <a:pPr lvl="0">
              <a:spcBef>
                <a:spcPct val="50000"/>
              </a:spcBef>
            </a:pPr>
            <a:r>
              <a:rPr lang="zh-CN" altLang="en-US" sz="2800" b="1" dirty="0">
                <a:solidFill>
                  <a:srgbClr val="FF0000"/>
                </a:solidFill>
                <a:latin typeface="Arial" panose="020B0604020202020204" pitchFamily="34" charset="0"/>
                <a:ea typeface="宋体" panose="02010600030101010101" pitchFamily="2" charset="-122"/>
              </a:rPr>
              <a:t>孤立</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3280" name="文本框 53279"/>
          <p:cNvSpPr txBox="1"/>
          <p:nvPr/>
        </p:nvSpPr>
        <p:spPr>
          <a:xfrm>
            <a:off x="2133600" y="3581400"/>
            <a:ext cx="1752600" cy="519113"/>
          </a:xfrm>
          <a:prstGeom prst="rect">
            <a:avLst/>
          </a:prstGeom>
          <a:noFill/>
          <a:ln w="9525">
            <a:noFill/>
          </a:ln>
        </p:spPr>
        <p:txBody>
          <a:bodyPr>
            <a:spAutoFit/>
          </a:bodyPr>
          <a:lstStyle/>
          <a:p>
            <a:pPr lvl="0">
              <a:spcBef>
                <a:spcPct val="50000"/>
              </a:spcBef>
            </a:pPr>
            <a:r>
              <a:rPr lang="zh-CN" altLang="en-US" sz="2800" b="1" dirty="0">
                <a:solidFill>
                  <a:srgbClr val="FF0000"/>
                </a:solidFill>
                <a:latin typeface="Arial" panose="020B0604020202020204" pitchFamily="34" charset="0"/>
                <a:ea typeface="宋体" panose="02010600030101010101" pitchFamily="2" charset="-122"/>
              </a:rPr>
              <a:t>和平共处</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3281" name="矩形 53280"/>
          <p:cNvSpPr/>
          <p:nvPr/>
        </p:nvSpPr>
        <p:spPr>
          <a:xfrm>
            <a:off x="7527925" y="3669030"/>
            <a:ext cx="1219200" cy="519113"/>
          </a:xfrm>
          <a:prstGeom prst="rect">
            <a:avLst/>
          </a:prstGeom>
          <a:noFill/>
          <a:ln w="9525">
            <a:noFill/>
          </a:ln>
        </p:spPr>
        <p:txBody>
          <a:bodyPr>
            <a:spAutoFit/>
          </a:bodyPr>
          <a:lstStyle/>
          <a:p>
            <a:pPr lvl="0"/>
            <a:r>
              <a:rPr lang="en-US" altLang="zh-CN" dirty="0">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成熟</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3282" name="文本框 53281"/>
          <p:cNvSpPr txBox="1"/>
          <p:nvPr/>
        </p:nvSpPr>
        <p:spPr>
          <a:xfrm>
            <a:off x="5791200" y="4572000"/>
            <a:ext cx="990600" cy="519113"/>
          </a:xfrm>
          <a:prstGeom prst="rect">
            <a:avLst/>
          </a:prstGeom>
          <a:noFill/>
          <a:ln w="9525">
            <a:noFill/>
          </a:ln>
        </p:spPr>
        <p:txBody>
          <a:bodyPr>
            <a:spAutoFit/>
          </a:bodyPr>
          <a:lstStyle/>
          <a:p>
            <a:pPr lvl="0">
              <a:spcBef>
                <a:spcPct val="50000"/>
              </a:spcBef>
            </a:pPr>
            <a:r>
              <a:rPr lang="zh-CN" altLang="en-US" sz="2800" b="1" dirty="0">
                <a:solidFill>
                  <a:srgbClr val="FF0000"/>
                </a:solidFill>
                <a:latin typeface="Arial" panose="020B0604020202020204" pitchFamily="34" charset="0"/>
                <a:ea typeface="宋体" panose="02010600030101010101" pitchFamily="2" charset="-122"/>
              </a:rPr>
              <a:t>第一</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3283" name="文本框 53282"/>
          <p:cNvSpPr txBox="1"/>
          <p:nvPr/>
        </p:nvSpPr>
        <p:spPr>
          <a:xfrm>
            <a:off x="2286000" y="5638800"/>
            <a:ext cx="1143000" cy="519113"/>
          </a:xfrm>
          <a:prstGeom prst="rect">
            <a:avLst/>
          </a:prstGeom>
          <a:noFill/>
          <a:ln w="9525">
            <a:noFill/>
          </a:ln>
        </p:spPr>
        <p:txBody>
          <a:bodyPr>
            <a:spAutoFit/>
          </a:bodyPr>
          <a:lstStyle/>
          <a:p>
            <a:pPr lvl="0">
              <a:spcBef>
                <a:spcPct val="50000"/>
              </a:spcBef>
            </a:pPr>
            <a:r>
              <a:rPr lang="zh-CN" altLang="en-US" sz="2800" b="1" dirty="0">
                <a:solidFill>
                  <a:srgbClr val="FF0000"/>
                </a:solidFill>
                <a:latin typeface="Arial" panose="020B0604020202020204" pitchFamily="34" charset="0"/>
                <a:ea typeface="宋体" panose="02010600030101010101" pitchFamily="2" charset="-122"/>
              </a:rPr>
              <a:t>万隆</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3284" name="矩形 53283"/>
          <p:cNvSpPr/>
          <p:nvPr/>
        </p:nvSpPr>
        <p:spPr>
          <a:xfrm>
            <a:off x="2286000" y="4724400"/>
            <a:ext cx="1255713" cy="519113"/>
          </a:xfrm>
          <a:prstGeom prst="rect">
            <a:avLst/>
          </a:prstGeom>
          <a:noFill/>
          <a:ln w="9525">
            <a:noFill/>
          </a:ln>
        </p:spPr>
        <p:txBody>
          <a:bodyPr wrap="none" anchor="t">
            <a:spAutoFit/>
          </a:bodyPr>
          <a:lstStyle/>
          <a:p>
            <a:pPr lvl="0"/>
            <a:r>
              <a:rPr lang="zh-CN" altLang="en-US" sz="2800" b="1" u="sng" dirty="0">
                <a:solidFill>
                  <a:srgbClr val="FF0000"/>
                </a:solidFill>
                <a:latin typeface="Arial" panose="020B0604020202020204" pitchFamily="34" charset="0"/>
                <a:ea typeface="宋体" panose="02010600030101010101" pitchFamily="2" charset="-122"/>
              </a:rPr>
              <a:t>日内瓦</a:t>
            </a:r>
            <a:endParaRPr lang="zh-CN" altLang="en-US" sz="2800" b="1" u="sng" dirty="0">
              <a:solidFill>
                <a:srgbClr val="FF0000"/>
              </a:solidFill>
              <a:latin typeface="Arial" panose="020B0604020202020204" pitchFamily="34" charset="0"/>
              <a:ea typeface="宋体" panose="02010600030101010101" pitchFamily="2" charset="-122"/>
            </a:endParaRPr>
          </a:p>
        </p:txBody>
      </p:sp>
      <p:sp>
        <p:nvSpPr>
          <p:cNvPr id="15" name="Rectangle 2"/>
          <p:cNvSpPr/>
          <p:nvPr/>
        </p:nvSpPr>
        <p:spPr>
          <a:xfrm>
            <a:off x="0" y="0"/>
            <a:ext cx="9144000" cy="579438"/>
          </a:xfrm>
          <a:prstGeom prst="rect">
            <a:avLst/>
          </a:prstGeom>
          <a:solidFill>
            <a:schemeClr val="bg1"/>
          </a:solidFill>
          <a:ln w="9525">
            <a:noFill/>
          </a:ln>
        </p:spPr>
        <p:txBody>
          <a:bodyPr>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一、新中国初期外交（</a:t>
            </a:r>
            <a:r>
              <a:rPr lang="en-US" altLang="zh-CN" sz="3200" b="1" dirty="0">
                <a:solidFill>
                  <a:srgbClr val="FF0000"/>
                </a:solidFill>
                <a:latin typeface="黑体" panose="02010609060101010101" pitchFamily="49" charset="-122"/>
                <a:ea typeface="黑体" panose="02010609060101010101" pitchFamily="49" charset="-122"/>
              </a:rPr>
              <a:t>1949</a:t>
            </a:r>
            <a:r>
              <a:rPr lang="zh-CN" altLang="en-US" sz="3200" b="1" dirty="0">
                <a:solidFill>
                  <a:srgbClr val="FF0000"/>
                </a:solidFill>
                <a:latin typeface="黑体" panose="02010609060101010101" pitchFamily="49" charset="-122"/>
                <a:ea typeface="黑体" panose="02010609060101010101" pitchFamily="49" charset="-122"/>
              </a:rPr>
              <a:t>年</a:t>
            </a:r>
            <a:r>
              <a:rPr lang="en-US" altLang="zh-CN" sz="3200" b="1" dirty="0">
                <a:solidFill>
                  <a:srgbClr val="FF0000"/>
                </a:solidFill>
                <a:latin typeface="Arial" panose="020B0604020202020204" pitchFamily="34" charset="0"/>
                <a:ea typeface="黑体" panose="02010609060101010101" pitchFamily="49" charset="-122"/>
              </a:rPr>
              <a:t>—</a:t>
            </a:r>
            <a:r>
              <a:rPr lang="en-US" altLang="zh-CN" sz="3200" b="1" dirty="0">
                <a:solidFill>
                  <a:srgbClr val="FF0000"/>
                </a:solidFill>
                <a:latin typeface="黑体" panose="02010609060101010101" pitchFamily="49" charset="-122"/>
                <a:ea typeface="黑体" panose="02010609060101010101" pitchFamily="49" charset="-122"/>
              </a:rPr>
              <a:t>50</a:t>
            </a:r>
            <a:r>
              <a:rPr lang="zh-CN" altLang="en-US" sz="3200" b="1" dirty="0">
                <a:solidFill>
                  <a:srgbClr val="FF0000"/>
                </a:solidFill>
                <a:latin typeface="黑体" panose="02010609060101010101" pitchFamily="49" charset="-122"/>
                <a:ea typeface="黑体" panose="02010609060101010101" pitchFamily="49" charset="-122"/>
              </a:rPr>
              <a:t>年代中期）</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6" name="Text Box 3"/>
          <p:cNvSpPr txBox="1">
            <a:spLocks noChangeArrowheads="1"/>
          </p:cNvSpPr>
          <p:nvPr/>
        </p:nvSpPr>
        <p:spPr bwMode="auto">
          <a:xfrm>
            <a:off x="0" y="620713"/>
            <a:ext cx="6804025" cy="461665"/>
          </a:xfrm>
          <a:prstGeom prst="rect">
            <a:avLst/>
          </a:prstGeom>
          <a:noFill/>
          <a:ln w="57150">
            <a:solidFill>
              <a:schemeClr val="bg1"/>
            </a:solidFill>
            <a:miter lim="800000"/>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（三）</a:t>
            </a: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新中国初</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期的外交成就：</a:t>
            </a:r>
            <a:endPar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78"/>
                                        </p:tgtEl>
                                        <p:attrNameLst>
                                          <p:attrName>style.visibility</p:attrName>
                                        </p:attrNameLst>
                                      </p:cBhvr>
                                      <p:to>
                                        <p:strVal val="visible"/>
                                      </p:to>
                                    </p:set>
                                    <p:anim calcmode="lin" valueType="num">
                                      <p:cBhvr additive="base">
                                        <p:cTn id="12" dur="500" fill="hold"/>
                                        <p:tgtEl>
                                          <p:spTgt spid="53278"/>
                                        </p:tgtEl>
                                        <p:attrNameLst>
                                          <p:attrName>ppt_x</p:attrName>
                                        </p:attrNameLst>
                                      </p:cBhvr>
                                      <p:tavLst>
                                        <p:tav tm="0">
                                          <p:val>
                                            <p:strVal val="#ppt_x"/>
                                          </p:val>
                                        </p:tav>
                                        <p:tav tm="100000">
                                          <p:val>
                                            <p:strVal val="#ppt_x"/>
                                          </p:val>
                                        </p:tav>
                                      </p:tavLst>
                                    </p:anim>
                                    <p:anim calcmode="lin" valueType="num">
                                      <p:cBhvr additive="base">
                                        <p:cTn id="13" dur="500" fill="hold"/>
                                        <p:tgtEl>
                                          <p:spTgt spid="53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3279"/>
                                        </p:tgtEl>
                                        <p:attrNameLst>
                                          <p:attrName>style.visibility</p:attrName>
                                        </p:attrNameLst>
                                      </p:cBhvr>
                                      <p:to>
                                        <p:strVal val="visible"/>
                                      </p:to>
                                    </p:set>
                                    <p:anim calcmode="lin" valueType="num">
                                      <p:cBhvr additive="base">
                                        <p:cTn id="18" dur="500" fill="hold"/>
                                        <p:tgtEl>
                                          <p:spTgt spid="53279"/>
                                        </p:tgtEl>
                                        <p:attrNameLst>
                                          <p:attrName>ppt_x</p:attrName>
                                        </p:attrNameLst>
                                      </p:cBhvr>
                                      <p:tavLst>
                                        <p:tav tm="0">
                                          <p:val>
                                            <p:strVal val="#ppt_x"/>
                                          </p:val>
                                        </p:tav>
                                        <p:tav tm="100000">
                                          <p:val>
                                            <p:strVal val="#ppt_x"/>
                                          </p:val>
                                        </p:tav>
                                      </p:tavLst>
                                    </p:anim>
                                    <p:anim calcmode="lin" valueType="num">
                                      <p:cBhvr additive="base">
                                        <p:cTn id="19" dur="500" fill="hold"/>
                                        <p:tgtEl>
                                          <p:spTgt spid="5327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3280"/>
                                        </p:tgtEl>
                                        <p:attrNameLst>
                                          <p:attrName>style.visibility</p:attrName>
                                        </p:attrNameLst>
                                      </p:cBhvr>
                                      <p:to>
                                        <p:strVal val="visible"/>
                                      </p:to>
                                    </p:set>
                                    <p:anim calcmode="lin" valueType="num">
                                      <p:cBhvr additive="base">
                                        <p:cTn id="24" dur="500" fill="hold"/>
                                        <p:tgtEl>
                                          <p:spTgt spid="53280"/>
                                        </p:tgtEl>
                                        <p:attrNameLst>
                                          <p:attrName>ppt_x</p:attrName>
                                        </p:attrNameLst>
                                      </p:cBhvr>
                                      <p:tavLst>
                                        <p:tav tm="0">
                                          <p:val>
                                            <p:strVal val="#ppt_x"/>
                                          </p:val>
                                        </p:tav>
                                        <p:tav tm="100000">
                                          <p:val>
                                            <p:strVal val="#ppt_x"/>
                                          </p:val>
                                        </p:tav>
                                      </p:tavLst>
                                    </p:anim>
                                    <p:anim calcmode="lin" valueType="num">
                                      <p:cBhvr additive="base">
                                        <p:cTn id="25" dur="500" fill="hold"/>
                                        <p:tgtEl>
                                          <p:spTgt spid="5328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3281"/>
                                        </p:tgtEl>
                                        <p:attrNameLst>
                                          <p:attrName>style.visibility</p:attrName>
                                        </p:attrNameLst>
                                      </p:cBhvr>
                                      <p:to>
                                        <p:strVal val="visible"/>
                                      </p:to>
                                    </p:set>
                                    <p:anim calcmode="lin" valueType="num">
                                      <p:cBhvr additive="base">
                                        <p:cTn id="30" dur="500" fill="hold"/>
                                        <p:tgtEl>
                                          <p:spTgt spid="53281"/>
                                        </p:tgtEl>
                                        <p:attrNameLst>
                                          <p:attrName>ppt_x</p:attrName>
                                        </p:attrNameLst>
                                      </p:cBhvr>
                                      <p:tavLst>
                                        <p:tav tm="0">
                                          <p:val>
                                            <p:strVal val="#ppt_x"/>
                                          </p:val>
                                        </p:tav>
                                        <p:tav tm="100000">
                                          <p:val>
                                            <p:strVal val="#ppt_x"/>
                                          </p:val>
                                        </p:tav>
                                      </p:tavLst>
                                    </p:anim>
                                    <p:anim calcmode="lin" valueType="num">
                                      <p:cBhvr additive="base">
                                        <p:cTn id="31" dur="500" fill="hold"/>
                                        <p:tgtEl>
                                          <p:spTgt spid="5328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3284"/>
                                        </p:tgtEl>
                                        <p:attrNameLst>
                                          <p:attrName>style.visibility</p:attrName>
                                        </p:attrNameLst>
                                      </p:cBhvr>
                                      <p:to>
                                        <p:strVal val="visible"/>
                                      </p:to>
                                    </p:set>
                                    <p:anim calcmode="lin" valueType="num">
                                      <p:cBhvr additive="base">
                                        <p:cTn id="36" dur="500" fill="hold"/>
                                        <p:tgtEl>
                                          <p:spTgt spid="53284"/>
                                        </p:tgtEl>
                                        <p:attrNameLst>
                                          <p:attrName>ppt_x</p:attrName>
                                        </p:attrNameLst>
                                      </p:cBhvr>
                                      <p:tavLst>
                                        <p:tav tm="0">
                                          <p:val>
                                            <p:strVal val="#ppt_x"/>
                                          </p:val>
                                        </p:tav>
                                        <p:tav tm="100000">
                                          <p:val>
                                            <p:strVal val="#ppt_x"/>
                                          </p:val>
                                        </p:tav>
                                      </p:tavLst>
                                    </p:anim>
                                    <p:anim calcmode="lin" valueType="num">
                                      <p:cBhvr additive="base">
                                        <p:cTn id="37" dur="500" fill="hold"/>
                                        <p:tgtEl>
                                          <p:spTgt spid="5328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3282"/>
                                        </p:tgtEl>
                                        <p:attrNameLst>
                                          <p:attrName>style.visibility</p:attrName>
                                        </p:attrNameLst>
                                      </p:cBhvr>
                                      <p:to>
                                        <p:strVal val="visible"/>
                                      </p:to>
                                    </p:set>
                                    <p:anim calcmode="lin" valueType="num">
                                      <p:cBhvr additive="base">
                                        <p:cTn id="42" dur="500" fill="hold"/>
                                        <p:tgtEl>
                                          <p:spTgt spid="53282"/>
                                        </p:tgtEl>
                                        <p:attrNameLst>
                                          <p:attrName>ppt_x</p:attrName>
                                        </p:attrNameLst>
                                      </p:cBhvr>
                                      <p:tavLst>
                                        <p:tav tm="0">
                                          <p:val>
                                            <p:strVal val="#ppt_x"/>
                                          </p:val>
                                        </p:tav>
                                        <p:tav tm="100000">
                                          <p:val>
                                            <p:strVal val="#ppt_x"/>
                                          </p:val>
                                        </p:tav>
                                      </p:tavLst>
                                    </p:anim>
                                    <p:anim calcmode="lin" valueType="num">
                                      <p:cBhvr additive="base">
                                        <p:cTn id="43" dur="500" fill="hold"/>
                                        <p:tgtEl>
                                          <p:spTgt spid="5328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3283"/>
                                        </p:tgtEl>
                                        <p:attrNameLst>
                                          <p:attrName>style.visibility</p:attrName>
                                        </p:attrNameLst>
                                      </p:cBhvr>
                                      <p:to>
                                        <p:strVal val="visible"/>
                                      </p:to>
                                    </p:set>
                                    <p:anim calcmode="lin" valueType="num">
                                      <p:cBhvr additive="base">
                                        <p:cTn id="48" dur="500" fill="hold"/>
                                        <p:tgtEl>
                                          <p:spTgt spid="53283"/>
                                        </p:tgtEl>
                                        <p:attrNameLst>
                                          <p:attrName>ppt_x</p:attrName>
                                        </p:attrNameLst>
                                      </p:cBhvr>
                                      <p:tavLst>
                                        <p:tav tm="0">
                                          <p:val>
                                            <p:strVal val="#ppt_x"/>
                                          </p:val>
                                        </p:tav>
                                        <p:tav tm="100000">
                                          <p:val>
                                            <p:strVal val="#ppt_x"/>
                                          </p:val>
                                        </p:tav>
                                      </p:tavLst>
                                    </p:anim>
                                    <p:anim calcmode="lin" valueType="num">
                                      <p:cBhvr additive="base">
                                        <p:cTn id="49" dur="500" fill="hold"/>
                                        <p:tgtEl>
                                          <p:spTgt spid="53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8" grpId="0"/>
      <p:bldP spid="53279" grpId="0"/>
      <p:bldP spid="53280" grpId="0"/>
      <p:bldP spid="53281" grpId="0"/>
      <p:bldP spid="53282" grpId="0"/>
      <p:bldP spid="53283" grpId="0"/>
      <p:bldP spid="53284" grpId="0"/>
      <p:bldP spid="1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7"/>
          <p:cNvSpPr txBox="1"/>
          <p:nvPr/>
        </p:nvSpPr>
        <p:spPr>
          <a:xfrm>
            <a:off x="2916238" y="0"/>
            <a:ext cx="3851275" cy="579438"/>
          </a:xfrm>
          <a:prstGeom prst="rect">
            <a:avLst/>
          </a:prstGeom>
          <a:solidFill>
            <a:srgbClr val="FFFF66"/>
          </a:solidFill>
          <a:ln w="9525">
            <a:noFill/>
          </a:ln>
        </p:spPr>
        <p:txBody>
          <a:bodyPr anchor="t">
            <a:spAutoFit/>
          </a:bodyPr>
          <a:lstStyle/>
          <a:p>
            <a:pPr lvl="0">
              <a:spcBef>
                <a:spcPct val="50000"/>
              </a:spcBef>
            </a:pPr>
            <a:r>
              <a:rPr lang="en-US" altLang="zh-CN" sz="3200" dirty="0">
                <a:latin typeface="Arial" panose="020B0604020202020204" pitchFamily="34" charset="0"/>
                <a:ea typeface="黑体" panose="02010609060101010101" pitchFamily="49" charset="-122"/>
              </a:rPr>
              <a:t>     </a:t>
            </a:r>
            <a:r>
              <a:rPr lang="zh-CN" altLang="en-US" sz="3200" dirty="0">
                <a:latin typeface="Arial" panose="020B0604020202020204" pitchFamily="34" charset="0"/>
                <a:ea typeface="黑体" panose="02010609060101010101" pitchFamily="49" charset="-122"/>
              </a:rPr>
              <a:t>中            苏</a:t>
            </a:r>
            <a:endParaRPr lang="zh-CN" altLang="en-US" sz="3200" dirty="0">
              <a:latin typeface="Arial" panose="020B0604020202020204" pitchFamily="34" charset="0"/>
              <a:ea typeface="黑体" panose="02010609060101010101" pitchFamily="49" charset="-122"/>
            </a:endParaRPr>
          </a:p>
        </p:txBody>
      </p:sp>
      <p:pic>
        <p:nvPicPr>
          <p:cNvPr id="192522" name="Picture 10" descr="中苏两国政府在莫斯科签订《中苏友好同盟互助条约》。"/>
          <p:cNvPicPr>
            <a:picLocks noChangeAspect="1"/>
          </p:cNvPicPr>
          <p:nvPr/>
        </p:nvPicPr>
        <p:blipFill>
          <a:blip r:embed="rId1" cstate="print">
            <a:lum contrast="24000"/>
          </a:blip>
          <a:stretch>
            <a:fillRect/>
          </a:stretch>
        </p:blipFill>
        <p:spPr>
          <a:xfrm>
            <a:off x="4841875" y="814388"/>
            <a:ext cx="4086225" cy="4968875"/>
          </a:xfrm>
          <a:prstGeom prst="rect">
            <a:avLst/>
          </a:prstGeom>
          <a:noFill/>
          <a:ln w="9525" cap="flat" cmpd="sng">
            <a:solidFill>
              <a:srgbClr val="FF6600"/>
            </a:solidFill>
            <a:prstDash val="solid"/>
            <a:miter/>
            <a:headEnd type="none" w="med" len="med"/>
            <a:tailEnd type="none" w="med" len="med"/>
          </a:ln>
        </p:spPr>
      </p:pic>
      <p:sp>
        <p:nvSpPr>
          <p:cNvPr id="192524" name="Text Box 12"/>
          <p:cNvSpPr txBox="1">
            <a:spLocks noChangeArrowheads="1"/>
          </p:cNvSpPr>
          <p:nvPr/>
        </p:nvSpPr>
        <p:spPr bwMode="auto">
          <a:xfrm>
            <a:off x="4645025" y="6005513"/>
            <a:ext cx="4302125" cy="8318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a:t>
            </a:r>
            <a:r>
              <a:rPr kumimoji="0" lang="zh-CN" altLang="en-US"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中苏友好同盟</a:t>
            </a:r>
            <a:r>
              <a:rPr kumimoji="0" lang="zh-CN" altLang="en-US" sz="2400" b="1" i="0" u="none" strike="noStrike" kern="1200" cap="none" spc="0" normalizeH="0" baseline="0" noProof="0" dirty="0">
                <a:ln>
                  <a:noFill/>
                </a:ln>
                <a:solidFill>
                  <a:srgbClr val="FFFF00"/>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互助</a:t>
            </a:r>
            <a:r>
              <a:rPr kumimoji="0" lang="zh-CN" altLang="en-US"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条约</a:t>
            </a:r>
            <a:r>
              <a:rPr kumimoji="0" lang="en-US" altLang="zh-CN"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a:t>
            </a:r>
            <a:r>
              <a:rPr kumimoji="0" lang="zh-CN" altLang="en-US"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签定（</a:t>
            </a:r>
            <a:r>
              <a:rPr kumimoji="0" lang="en-US" altLang="zh-CN"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1950</a:t>
            </a:r>
            <a:r>
              <a:rPr kumimoji="0" lang="zh-CN" altLang="en-US"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rPr>
              <a:t>）</a:t>
            </a:r>
            <a:endParaRPr kumimoji="0" lang="zh-CN" altLang="en-US" sz="2400" b="1" i="0" u="none" strike="noStrike" kern="1200" cap="none" spc="0" normalizeH="0" baseline="0" noProof="0" dirty="0">
              <a:ln>
                <a:noFill/>
              </a:ln>
              <a:solidFill>
                <a:schemeClr val="bg1"/>
              </a:solidFill>
              <a:effectLst>
                <a:outerShdw blurRad="38100" dist="38100" dir="2700000" algn="tl">
                  <a:srgbClr val="808080"/>
                </a:outerShdw>
              </a:effectLst>
              <a:uLnTx/>
              <a:uFillTx/>
              <a:latin typeface="Times New Roman" panose="02020603050405020304" pitchFamily="18" charset="0"/>
              <a:ea typeface="宋体" panose="02010600030101010101" pitchFamily="2" charset="-122"/>
              <a:cs typeface="+mn-cs"/>
            </a:endParaRPr>
          </a:p>
        </p:txBody>
      </p:sp>
      <p:pic>
        <p:nvPicPr>
          <p:cNvPr id="12292" name="Picture 2" descr="http://www.gog.com.cn/pic/0/10/91/89/10918980_634895.jpg"/>
          <p:cNvPicPr>
            <a:picLocks noChangeAspect="1"/>
          </p:cNvPicPr>
          <p:nvPr/>
        </p:nvPicPr>
        <p:blipFill>
          <a:blip r:embed="rId2" cstate="print"/>
          <a:stretch>
            <a:fillRect/>
          </a:stretch>
        </p:blipFill>
        <p:spPr>
          <a:xfrm>
            <a:off x="180975" y="785813"/>
            <a:ext cx="4464050" cy="49768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92522"/>
                                        </p:tgtEl>
                                        <p:attrNameLst>
                                          <p:attrName>style.visibility</p:attrName>
                                        </p:attrNameLst>
                                      </p:cBhvr>
                                      <p:to>
                                        <p:strVal val="visible"/>
                                      </p:to>
                                    </p:set>
                                    <p:animEffect transition="in" filter="plus(in)">
                                      <p:cBhvr>
                                        <p:cTn id="7" dur="1000"/>
                                        <p:tgtEl>
                                          <p:spTgt spid="19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7"/>
          <p:cNvSpPr txBox="1"/>
          <p:nvPr/>
        </p:nvSpPr>
        <p:spPr>
          <a:xfrm>
            <a:off x="2916238" y="0"/>
            <a:ext cx="3851275" cy="579438"/>
          </a:xfrm>
          <a:prstGeom prst="rect">
            <a:avLst/>
          </a:prstGeom>
          <a:solidFill>
            <a:srgbClr val="FFFF66"/>
          </a:solidFill>
          <a:ln w="9525">
            <a:noFill/>
          </a:ln>
        </p:spPr>
        <p:txBody>
          <a:bodyPr anchor="t">
            <a:spAutoFit/>
          </a:bodyPr>
          <a:lstStyle/>
          <a:p>
            <a:pPr lvl="0">
              <a:spcBef>
                <a:spcPct val="50000"/>
              </a:spcBef>
            </a:pPr>
            <a:r>
              <a:rPr lang="en-US" altLang="zh-CN" sz="3200" dirty="0">
                <a:latin typeface="Arial" panose="020B0604020202020204" pitchFamily="34" charset="0"/>
                <a:ea typeface="黑体" panose="02010609060101010101" pitchFamily="49" charset="-122"/>
              </a:rPr>
              <a:t>     </a:t>
            </a:r>
            <a:r>
              <a:rPr lang="zh-CN" altLang="en-US" sz="3200" dirty="0">
                <a:latin typeface="Arial" panose="020B0604020202020204" pitchFamily="34" charset="0"/>
                <a:ea typeface="黑体" panose="02010609060101010101" pitchFamily="49" charset="-122"/>
              </a:rPr>
              <a:t>中            苏</a:t>
            </a:r>
            <a:endParaRPr lang="zh-CN" altLang="en-US" sz="3200" dirty="0">
              <a:latin typeface="Arial" panose="020B0604020202020204" pitchFamily="34" charset="0"/>
              <a:ea typeface="黑体" panose="02010609060101010101" pitchFamily="49" charset="-122"/>
            </a:endParaRPr>
          </a:p>
        </p:txBody>
      </p:sp>
      <p:pic>
        <p:nvPicPr>
          <p:cNvPr id="13314" name="Picture 14" descr="0126_52413"/>
          <p:cNvPicPr>
            <a:picLocks noChangeAspect="1"/>
          </p:cNvPicPr>
          <p:nvPr/>
        </p:nvPicPr>
        <p:blipFill>
          <a:blip r:embed="rId1" cstate="print"/>
          <a:stretch>
            <a:fillRect/>
          </a:stretch>
        </p:blipFill>
        <p:spPr>
          <a:xfrm>
            <a:off x="107950" y="779463"/>
            <a:ext cx="4462463" cy="4679950"/>
          </a:xfrm>
          <a:prstGeom prst="rect">
            <a:avLst/>
          </a:prstGeom>
          <a:noFill/>
          <a:ln w="9525">
            <a:noFill/>
          </a:ln>
        </p:spPr>
      </p:pic>
      <p:sp>
        <p:nvSpPr>
          <p:cNvPr id="13316" name="Text Box 7"/>
          <p:cNvSpPr txBox="1"/>
          <p:nvPr/>
        </p:nvSpPr>
        <p:spPr>
          <a:xfrm>
            <a:off x="4824095" y="994093"/>
            <a:ext cx="3960813" cy="2529840"/>
          </a:xfrm>
          <a:prstGeom prst="rect">
            <a:avLst/>
          </a:prstGeom>
          <a:noFill/>
          <a:ln w="9525">
            <a:noFill/>
          </a:ln>
        </p:spPr>
        <p:txBody>
          <a:bodyPr anchor="t">
            <a:spAutoFit/>
          </a:bodyPr>
          <a:lstStyle/>
          <a:p>
            <a:pPr lvl="0">
              <a:spcBef>
                <a:spcPct val="50000"/>
              </a:spcBef>
            </a:pPr>
            <a:r>
              <a:rPr lang="zh-CN" altLang="en-US" sz="3200" dirty="0">
                <a:latin typeface="Times New Roman" panose="02020603050405020304" pitchFamily="18" charset="0"/>
                <a:ea typeface="宋体" panose="02010600030101010101" pitchFamily="2" charset="-122"/>
              </a:rPr>
              <a:t>运用所学知识思考：中国建国初期在哪些方面受到苏联影响？（政治、经济、文化等方面）</a:t>
            </a:r>
            <a:endParaRPr lang="zh-CN" altLang="en-US" sz="3200" dirty="0">
              <a:latin typeface="Times New Roman" panose="02020603050405020304" pitchFamily="18" charset="0"/>
              <a:ea typeface="宋体" panose="02010600030101010101" pitchFamily="2" charset="-122"/>
            </a:endParaRPr>
          </a:p>
        </p:txBody>
      </p:sp>
      <p:sp>
        <p:nvSpPr>
          <p:cNvPr id="2" name="文本框 1"/>
          <p:cNvSpPr txBox="1"/>
          <p:nvPr/>
        </p:nvSpPr>
        <p:spPr>
          <a:xfrm>
            <a:off x="4915535" y="3938905"/>
            <a:ext cx="4115435" cy="2651760"/>
          </a:xfrm>
          <a:prstGeom prst="rect">
            <a:avLst/>
          </a:prstGeom>
          <a:solidFill>
            <a:schemeClr val="accent1">
              <a:lumMod val="40000"/>
              <a:lumOff val="60000"/>
            </a:schemeClr>
          </a:solidFill>
        </p:spPr>
        <p:txBody>
          <a:bodyPr wrap="none" rtlCol="0">
            <a:spAutoFit/>
          </a:bodyPr>
          <a:p>
            <a:r>
              <a:rPr lang="zh-CN" altLang="en-US" sz="2800" b="1"/>
              <a:t>政治：人民代表大会制度</a:t>
            </a:r>
            <a:endParaRPr lang="zh-CN" altLang="en-US" sz="2800" b="1"/>
          </a:p>
          <a:p>
            <a:r>
              <a:rPr lang="zh-CN" altLang="en-US" sz="2800" b="1"/>
              <a:t>            与苏维埃体制相似</a:t>
            </a:r>
            <a:endParaRPr lang="zh-CN" altLang="en-US" sz="2800" b="1"/>
          </a:p>
          <a:p>
            <a:r>
              <a:rPr lang="zh-CN" altLang="en-US" sz="2800" b="1"/>
              <a:t>经济：一五计划、</a:t>
            </a:r>
            <a:endParaRPr lang="zh-CN" altLang="en-US" sz="2800" b="1"/>
          </a:p>
          <a:p>
            <a:r>
              <a:rPr lang="zh-CN" altLang="en-US" sz="2800" b="1"/>
              <a:t>             建立计划经济体制</a:t>
            </a:r>
            <a:endParaRPr lang="zh-CN" altLang="en-US" sz="2800" b="1"/>
          </a:p>
          <a:p>
            <a:r>
              <a:rPr lang="zh-CN" altLang="en-US" sz="2800" b="1"/>
              <a:t>文化：模仿苏联的高等</a:t>
            </a:r>
            <a:endParaRPr lang="zh-CN" altLang="en-US" sz="2800" b="1"/>
          </a:p>
          <a:p>
            <a:r>
              <a:rPr lang="zh-CN" altLang="en-US" sz="2800" b="1"/>
              <a:t>             教育体制</a:t>
            </a:r>
            <a:endParaRPr lang="zh-CN" alt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矩形 649217"/>
          <p:cNvSpPr/>
          <p:nvPr/>
        </p:nvSpPr>
        <p:spPr>
          <a:xfrm>
            <a:off x="1143000" y="1773238"/>
            <a:ext cx="3024188" cy="2952750"/>
          </a:xfrm>
          <a:prstGeom prst="rect">
            <a:avLst/>
          </a:prstGeom>
          <a:noFill/>
          <a:ln w="12700">
            <a:noFill/>
          </a:ln>
        </p:spPr>
        <p:txBody>
          <a:bodyPr/>
          <a:lstStyle/>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苏联</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保加利亚</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罗马尼亚</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匈牙利</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朝鲜</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捷克斯洛伐克</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p:txBody>
      </p:sp>
      <p:sp>
        <p:nvSpPr>
          <p:cNvPr id="649219" name="矩形 649218"/>
          <p:cNvSpPr/>
          <p:nvPr/>
        </p:nvSpPr>
        <p:spPr>
          <a:xfrm>
            <a:off x="4191000" y="1844675"/>
            <a:ext cx="2520950" cy="2952750"/>
          </a:xfrm>
          <a:prstGeom prst="rect">
            <a:avLst/>
          </a:prstGeom>
          <a:noFill/>
          <a:ln w="12700">
            <a:noFill/>
          </a:ln>
        </p:spPr>
        <p:txBody>
          <a:bodyPr/>
          <a:lstStyle/>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波兰</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蒙古</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民主德国</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阿尔巴尼亚</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越南</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印度</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p:txBody>
      </p:sp>
      <p:sp>
        <p:nvSpPr>
          <p:cNvPr id="649220" name="文本框 649219"/>
          <p:cNvSpPr txBox="1"/>
          <p:nvPr/>
        </p:nvSpPr>
        <p:spPr>
          <a:xfrm>
            <a:off x="1331913" y="692150"/>
            <a:ext cx="6264275" cy="641350"/>
          </a:xfrm>
          <a:prstGeom prst="rect">
            <a:avLst/>
          </a:prstGeom>
          <a:noFill/>
          <a:ln w="9525">
            <a:noFill/>
          </a:ln>
        </p:spPr>
        <p:txBody>
          <a:bodyPr>
            <a:spAutoFit/>
          </a:bodyPr>
          <a:lstStyle/>
          <a:p>
            <a:pPr lvl="0" algn="l">
              <a:spcBef>
                <a:spcPct val="50000"/>
              </a:spcBef>
              <a:buClrTx/>
            </a:pPr>
            <a:r>
              <a:rPr lang="zh-CN" altLang="en-US" sz="3600" b="1" dirty="0">
                <a:solidFill>
                  <a:srgbClr val="FF0000"/>
                </a:solidFill>
                <a:effectLst>
                  <a:outerShdw blurRad="38100" dist="38100" dir="2700000">
                    <a:srgbClr val="000000"/>
                  </a:outerShdw>
                </a:effectLst>
                <a:latin typeface="楷体_GB2312" pitchFamily="49" charset="-122"/>
                <a:ea typeface="楷体_GB2312" pitchFamily="49" charset="-122"/>
              </a:rPr>
              <a:t>建国第一年与中国建交的国家</a:t>
            </a:r>
            <a:endParaRPr lang="zh-CN" altLang="en-US" sz="3600" b="1" dirty="0">
              <a:solidFill>
                <a:srgbClr val="FF0000"/>
              </a:solidFill>
              <a:effectLst>
                <a:outerShdw blurRad="38100" dist="38100" dir="2700000">
                  <a:srgbClr val="000000"/>
                </a:outerShdw>
              </a:effectLst>
              <a:latin typeface="楷体_GB2312" pitchFamily="49" charset="-122"/>
              <a:ea typeface="楷体_GB2312" pitchFamily="49" charset="-122"/>
            </a:endParaRPr>
          </a:p>
        </p:txBody>
      </p:sp>
      <p:sp>
        <p:nvSpPr>
          <p:cNvPr id="649221" name="矩形 649220"/>
          <p:cNvSpPr/>
          <p:nvPr/>
        </p:nvSpPr>
        <p:spPr>
          <a:xfrm>
            <a:off x="6934200" y="1844675"/>
            <a:ext cx="1836738" cy="2449513"/>
          </a:xfrm>
          <a:prstGeom prst="rect">
            <a:avLst/>
          </a:prstGeom>
          <a:noFill/>
          <a:ln w="12700">
            <a:noFill/>
          </a:ln>
        </p:spPr>
        <p:txBody>
          <a:bodyPr/>
          <a:lstStyle/>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瑞典</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丹麦</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缅甸</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瑞士</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a:p>
            <a:pPr marL="342900" lvl="0" indent="-342900" algn="l">
              <a:lnSpc>
                <a:spcPct val="90000"/>
              </a:lnSpc>
              <a:spcBef>
                <a:spcPct val="20000"/>
              </a:spcBef>
              <a:buClr>
                <a:schemeClr val="tx2"/>
              </a:buClr>
              <a:buFont typeface="Wingdings" panose="05000000000000000000" pitchFamily="2" charset="2"/>
              <a:buChar char="w"/>
            </a:pPr>
            <a:r>
              <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rPr>
              <a:t>芬兰</a:t>
            </a:r>
            <a:endParaRPr lang="zh-CN" altLang="en-US" sz="2800" b="1" dirty="0">
              <a:solidFill>
                <a:srgbClr val="FF3300"/>
              </a:solidFill>
              <a:effectLst>
                <a:outerShdw blurRad="38100" dist="38100" dir="2700000">
                  <a:srgbClr val="000000"/>
                </a:outerShdw>
              </a:effectLst>
              <a:latin typeface="Times New Roman" panose="02020603050405020304" pitchFamily="18" charset="0"/>
              <a:ea typeface="楷体_GB2312" pitchFamily="49" charset="-122"/>
            </a:endParaRPr>
          </a:p>
        </p:txBody>
      </p:sp>
      <p:sp>
        <p:nvSpPr>
          <p:cNvPr id="649223" name="文本框 649222"/>
          <p:cNvSpPr txBox="1"/>
          <p:nvPr/>
        </p:nvSpPr>
        <p:spPr>
          <a:xfrm>
            <a:off x="684213" y="4760913"/>
            <a:ext cx="8280400" cy="1116012"/>
          </a:xfrm>
          <a:prstGeom prst="rect">
            <a:avLst/>
          </a:prstGeom>
          <a:noFill/>
          <a:ln w="9525">
            <a:noFill/>
          </a:ln>
        </p:spPr>
        <p:txBody>
          <a:bodyPr>
            <a:spAutoFit/>
          </a:bodyPr>
          <a:lstStyle/>
          <a:p>
            <a:pPr lvl="0" algn="l">
              <a:spcBef>
                <a:spcPct val="10000"/>
              </a:spcBef>
              <a:buClrTx/>
            </a:pPr>
            <a:r>
              <a:rPr lang="en-US" altLang="zh-CN" sz="3200" b="1" dirty="0">
                <a:solidFill>
                  <a:srgbClr val="0033CC"/>
                </a:solidFill>
                <a:latin typeface="宋体" panose="02010600030101010101" pitchFamily="2" charset="-122"/>
                <a:ea typeface="宋体" panose="02010600030101010101" pitchFamily="2" charset="-122"/>
              </a:rPr>
              <a:t>1.17</a:t>
            </a:r>
            <a:r>
              <a:rPr lang="zh-CN" altLang="en-US" sz="3200" b="1" dirty="0">
                <a:solidFill>
                  <a:srgbClr val="0033CC"/>
                </a:solidFill>
                <a:latin typeface="宋体" panose="02010600030101010101" pitchFamily="2" charset="-122"/>
                <a:ea typeface="宋体" panose="02010600030101010101" pitchFamily="2" charset="-122"/>
              </a:rPr>
              <a:t>个国家   </a:t>
            </a:r>
            <a:r>
              <a:rPr lang="en-US" altLang="zh-CN" sz="3200" b="1" dirty="0">
                <a:solidFill>
                  <a:srgbClr val="0033CC"/>
                </a:solidFill>
                <a:latin typeface="宋体" panose="02010600030101010101" pitchFamily="2" charset="-122"/>
                <a:ea typeface="宋体" panose="02010600030101010101" pitchFamily="2" charset="-122"/>
              </a:rPr>
              <a:t>2.</a:t>
            </a:r>
            <a:r>
              <a:rPr lang="zh-CN" altLang="en-US" sz="3200" b="1" dirty="0">
                <a:solidFill>
                  <a:srgbClr val="0033CC"/>
                </a:solidFill>
                <a:latin typeface="宋体" panose="02010600030101010101" pitchFamily="2" charset="-122"/>
                <a:ea typeface="宋体" panose="02010600030101010101" pitchFamily="2" charset="-122"/>
              </a:rPr>
              <a:t>大多数国家为人民民主国家</a:t>
            </a:r>
            <a:endParaRPr lang="zh-CN" altLang="en-US" sz="3200" b="1" dirty="0">
              <a:solidFill>
                <a:srgbClr val="0033CC"/>
              </a:solidFill>
              <a:latin typeface="宋体" panose="02010600030101010101" pitchFamily="2" charset="-122"/>
              <a:ea typeface="宋体" panose="02010600030101010101" pitchFamily="2" charset="-122"/>
            </a:endParaRPr>
          </a:p>
          <a:p>
            <a:pPr lvl="0" algn="l">
              <a:spcBef>
                <a:spcPct val="10000"/>
              </a:spcBef>
              <a:buClrTx/>
            </a:pPr>
            <a:r>
              <a:rPr lang="zh-CN" altLang="en-US" sz="3200" b="1" dirty="0">
                <a:solidFill>
                  <a:srgbClr val="0033CC"/>
                </a:solidFill>
                <a:latin typeface="宋体" panose="02010600030101010101" pitchFamily="2" charset="-122"/>
                <a:ea typeface="宋体" panose="02010600030101010101" pitchFamily="2" charset="-122"/>
              </a:rPr>
              <a:t>充分体现“一边倒”外交原则发挥的作用</a:t>
            </a:r>
            <a:endParaRPr lang="zh-CN" altLang="en-US" sz="3200" b="1" dirty="0">
              <a:solidFill>
                <a:srgbClr val="0033CC"/>
              </a:solidFill>
              <a:latin typeface="宋体" panose="02010600030101010101" pitchFamily="2" charset="-122"/>
              <a:ea typeface="宋体" panose="02010600030101010101"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9223"/>
                                        </p:tgtEl>
                                        <p:attrNameLst>
                                          <p:attrName>style.visibility</p:attrName>
                                        </p:attrNameLst>
                                      </p:cBhvr>
                                      <p:to>
                                        <p:strVal val="visible"/>
                                      </p:to>
                                    </p:set>
                                    <p:animEffect transition="in" filter="blinds(horizontal)">
                                      <p:cBhvr>
                                        <p:cTn id="7" dur="500"/>
                                        <p:tgtEl>
                                          <p:spTgt spid="64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827" y="674638"/>
            <a:ext cx="7304315" cy="4031873"/>
          </a:xfrm>
          <a:prstGeom prst="rect">
            <a:avLst/>
          </a:prstGeom>
        </p:spPr>
        <p:txBody>
          <a:bodyPr wrap="square">
            <a:spAutoFit/>
          </a:bodyPr>
          <a:lstStyle/>
          <a:p>
            <a:r>
              <a:rPr lang="en-US" altLang="zh-CN" sz="3200" dirty="0" smtClean="0"/>
              <a:t>1950</a:t>
            </a:r>
            <a:r>
              <a:rPr lang="zh-CN" altLang="zh-CN" sz="3200" dirty="0" smtClean="0"/>
              <a:t>年，中国先后同印度、印度尼西亚、瑞典、丹麦、缅甸、列支敦士登、瑞士、芬兰等</a:t>
            </a:r>
            <a:r>
              <a:rPr lang="en-US" altLang="zh-CN" sz="3200" dirty="0" smtClean="0"/>
              <a:t>8</a:t>
            </a:r>
            <a:r>
              <a:rPr lang="zh-CN" altLang="zh-CN" sz="3200" dirty="0" smtClean="0"/>
              <a:t>个资本主义国家建立了外交关系。这反映出</a:t>
            </a:r>
            <a:r>
              <a:rPr lang="en-US" altLang="zh-CN" sz="3200" dirty="0" smtClean="0"/>
              <a:t>(</a:t>
            </a:r>
            <a:r>
              <a:rPr lang="zh-CN" altLang="zh-CN" sz="3200" dirty="0" smtClean="0"/>
              <a:t>　　</a:t>
            </a:r>
            <a:r>
              <a:rPr lang="en-US" altLang="zh-CN" sz="3200" dirty="0" smtClean="0"/>
              <a:t>)</a:t>
            </a:r>
            <a:endParaRPr lang="zh-CN" altLang="zh-CN" sz="3200" dirty="0" smtClean="0"/>
          </a:p>
          <a:p>
            <a:r>
              <a:rPr lang="en-US" altLang="zh-CN" sz="3200" dirty="0" smtClean="0"/>
              <a:t>A</a:t>
            </a:r>
            <a:r>
              <a:rPr lang="zh-CN" altLang="zh-CN" sz="3200" dirty="0" smtClean="0"/>
              <a:t>．新中国试图摆脱两极格局影响</a:t>
            </a:r>
            <a:r>
              <a:rPr lang="en-US" altLang="zh-CN" sz="3200" dirty="0" smtClean="0"/>
              <a:t>           </a:t>
            </a:r>
            <a:endParaRPr lang="en-US" altLang="zh-CN" sz="3200" dirty="0" smtClean="0"/>
          </a:p>
          <a:p>
            <a:r>
              <a:rPr lang="en-US" altLang="zh-CN" sz="3200" dirty="0" smtClean="0"/>
              <a:t> B</a:t>
            </a:r>
            <a:r>
              <a:rPr lang="zh-CN" altLang="zh-CN" sz="3200" dirty="0" smtClean="0"/>
              <a:t>．“求同存异”的思想得到实践</a:t>
            </a:r>
            <a:endParaRPr lang="zh-CN" altLang="zh-CN" sz="3200" dirty="0" smtClean="0"/>
          </a:p>
          <a:p>
            <a:r>
              <a:rPr lang="en-US" altLang="zh-CN" sz="3200" dirty="0" smtClean="0"/>
              <a:t>C</a:t>
            </a:r>
            <a:r>
              <a:rPr lang="zh-CN" altLang="zh-CN" sz="3200" dirty="0" smtClean="0"/>
              <a:t>．新中国外交政策的灵活性特征</a:t>
            </a:r>
            <a:r>
              <a:rPr lang="en-US" altLang="zh-CN" sz="3200" dirty="0" smtClean="0"/>
              <a:t>           </a:t>
            </a:r>
            <a:endParaRPr lang="en-US" altLang="zh-CN" sz="3200" dirty="0" smtClean="0"/>
          </a:p>
          <a:p>
            <a:r>
              <a:rPr lang="en-US" altLang="zh-CN" sz="3200" dirty="0" smtClean="0"/>
              <a:t> D</a:t>
            </a:r>
            <a:r>
              <a:rPr lang="zh-CN" altLang="zh-CN" sz="3200" dirty="0" smtClean="0"/>
              <a:t>．中国放弃了“一边倒”的方针</a:t>
            </a:r>
            <a:endParaRPr lang="zh-CN" altLang="zh-CN" sz="3200" dirty="0"/>
          </a:p>
        </p:txBody>
      </p:sp>
      <p:sp>
        <p:nvSpPr>
          <p:cNvPr id="3" name="矩形 2"/>
          <p:cNvSpPr/>
          <p:nvPr/>
        </p:nvSpPr>
        <p:spPr>
          <a:xfrm>
            <a:off x="7398552" y="4099449"/>
            <a:ext cx="551753"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177800" y="188913"/>
            <a:ext cx="8280400" cy="944880"/>
          </a:xfrm>
          <a:prstGeom prst="rect">
            <a:avLst/>
          </a:prstGeom>
          <a:solidFill>
            <a:schemeClr val="tx1"/>
          </a:solidFill>
          <a:ln w="9525">
            <a:noFill/>
          </a:ln>
        </p:spPr>
        <p:txBody>
          <a:bodyPr anchor="t">
            <a:spAutoFit/>
          </a:bodyPr>
          <a:lstStyle/>
          <a:p>
            <a:pPr lvl="0"/>
            <a:r>
              <a:rPr lang="zh-CN" altLang="en-US" sz="2800" dirty="0">
                <a:solidFill>
                  <a:schemeClr val="bg1"/>
                </a:solidFill>
                <a:latin typeface="Times New Roman" panose="02020603050405020304" pitchFamily="18" charset="0"/>
                <a:ea typeface="宋体" panose="02010600030101010101" pitchFamily="2" charset="-122"/>
              </a:rPr>
              <a:t>下表</a:t>
            </a:r>
            <a:r>
              <a:rPr lang="zh-CN" altLang="zh-CN" sz="2800" dirty="0">
                <a:solidFill>
                  <a:schemeClr val="bg1"/>
                </a:solidFill>
                <a:latin typeface="Times New Roman" panose="02020603050405020304" pitchFamily="18" charset="0"/>
                <a:ea typeface="宋体" panose="02010600030101010101" pitchFamily="2" charset="-122"/>
              </a:rPr>
              <a:t>反映了中国某时期与各国贸易的情况，据此推出符合史实的结论是</a:t>
            </a:r>
            <a:r>
              <a:rPr lang="en-US" altLang="zh-CN" sz="2800" dirty="0">
                <a:solidFill>
                  <a:schemeClr val="bg1"/>
                </a:solidFill>
                <a:latin typeface="Times New Roman" panose="02020603050405020304" pitchFamily="18" charset="0"/>
                <a:ea typeface="宋体" panose="02010600030101010101" pitchFamily="2" charset="-122"/>
              </a:rPr>
              <a:t>(</a:t>
            </a:r>
            <a:r>
              <a:rPr lang="zh-CN" altLang="zh-CN" sz="2800" dirty="0">
                <a:solidFill>
                  <a:schemeClr val="bg1"/>
                </a:solidFill>
                <a:latin typeface="Times New Roman" panose="02020603050405020304" pitchFamily="18" charset="0"/>
                <a:ea typeface="宋体" panose="02010600030101010101" pitchFamily="2" charset="-122"/>
              </a:rPr>
              <a:t>　　</a:t>
            </a:r>
            <a:r>
              <a:rPr lang="en-US" altLang="zh-CN" sz="2800" dirty="0">
                <a:solidFill>
                  <a:schemeClr val="bg1"/>
                </a:solidFill>
                <a:latin typeface="Times New Roman" panose="02020603050405020304" pitchFamily="18" charset="0"/>
                <a:ea typeface="宋体" panose="02010600030101010101" pitchFamily="2" charset="-122"/>
              </a:rPr>
              <a:t>)</a:t>
            </a:r>
            <a:endParaRPr lang="zh-CN" altLang="zh-CN" sz="2800" dirty="0">
              <a:solidFill>
                <a:schemeClr val="bg1"/>
              </a:solidFill>
              <a:latin typeface="Times New Roman" panose="02020603050405020304" pitchFamily="18" charset="0"/>
              <a:ea typeface="宋体" panose="02010600030101010101" pitchFamily="2" charset="-122"/>
            </a:endParaRPr>
          </a:p>
        </p:txBody>
      </p:sp>
      <p:graphicFrame>
        <p:nvGraphicFramePr>
          <p:cNvPr id="5" name="表格 4"/>
          <p:cNvGraphicFramePr>
            <a:graphicFrameLocks noGrp="1"/>
          </p:cNvGraphicFramePr>
          <p:nvPr/>
        </p:nvGraphicFramePr>
        <p:xfrm>
          <a:off x="1218565" y="1946910"/>
          <a:ext cx="6706870" cy="1911985"/>
        </p:xfrm>
        <a:graphic>
          <a:graphicData uri="http://schemas.openxmlformats.org/drawingml/2006/table">
            <a:tbl>
              <a:tblPr>
                <a:tableStyleId>{5C22544A-7EE6-4342-B048-85BDC9FD1C3A}</a:tableStyleId>
              </a:tblPr>
              <a:tblGrid>
                <a:gridCol w="1676400"/>
                <a:gridCol w="1677035"/>
                <a:gridCol w="1675765"/>
                <a:gridCol w="1677670"/>
              </a:tblGrid>
              <a:tr h="523875">
                <a:tc>
                  <a:txBody>
                    <a:bodyPr/>
                    <a:lstStyle/>
                    <a:p>
                      <a:pPr algn="ctr">
                        <a:lnSpc>
                          <a:spcPct val="150000"/>
                        </a:lnSpc>
                        <a:spcAft>
                          <a:spcPts val="0"/>
                        </a:spcAft>
                      </a:pPr>
                      <a:r>
                        <a:rPr lang="zh-CN" sz="2400" kern="100" dirty="0">
                          <a:effectLst/>
                        </a:rPr>
                        <a:t>年份</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zh-CN" sz="2400" kern="100" dirty="0">
                          <a:effectLst/>
                        </a:rPr>
                        <a:t>苏联</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zh-CN" sz="2400" kern="100" dirty="0">
                          <a:effectLst/>
                        </a:rPr>
                        <a:t>美国</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zh-CN" sz="2400" kern="100">
                          <a:effectLst/>
                        </a:rPr>
                        <a:t>其他国家</a:t>
                      </a:r>
                      <a:endParaRPr lang="zh-CN" sz="2400" kern="100">
                        <a:effectLst/>
                        <a:latin typeface="Times New Roman" panose="02020603050405020304"/>
                        <a:ea typeface="宋体" panose="02010600030101010101" pitchFamily="2" charset="-122"/>
                      </a:endParaRPr>
                    </a:p>
                  </a:txBody>
                  <a:tcPr marL="68588" marR="68588" marT="0" marB="0"/>
                </a:tc>
              </a:tr>
              <a:tr h="457200">
                <a:tc>
                  <a:txBody>
                    <a:bodyPr/>
                    <a:lstStyle/>
                    <a:p>
                      <a:pPr algn="ctr">
                        <a:lnSpc>
                          <a:spcPct val="150000"/>
                        </a:lnSpc>
                        <a:spcAft>
                          <a:spcPts val="0"/>
                        </a:spcAft>
                      </a:pPr>
                      <a:r>
                        <a:rPr lang="zh-CN" sz="2400" kern="100">
                          <a:effectLst/>
                        </a:rPr>
                        <a:t>第一年</a:t>
                      </a:r>
                      <a:endParaRPr lang="zh-CN" sz="2400" kern="10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30</a:t>
                      </a:r>
                      <a:endParaRPr lang="en-US"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21</a:t>
                      </a:r>
                      <a:endParaRPr lang="en-US"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a:effectLst/>
                        </a:rPr>
                        <a:t>49</a:t>
                      </a:r>
                      <a:endParaRPr lang="en-US" sz="2400" kern="100">
                        <a:effectLst/>
                        <a:latin typeface="Times New Roman" panose="02020603050405020304"/>
                        <a:ea typeface="宋体" panose="02010600030101010101" pitchFamily="2" charset="-122"/>
                      </a:endParaRPr>
                    </a:p>
                  </a:txBody>
                  <a:tcPr marL="68588" marR="68588" marT="0" marB="0"/>
                </a:tc>
              </a:tr>
              <a:tr h="465455">
                <a:tc>
                  <a:txBody>
                    <a:bodyPr/>
                    <a:lstStyle/>
                    <a:p>
                      <a:pPr algn="ctr">
                        <a:lnSpc>
                          <a:spcPct val="150000"/>
                        </a:lnSpc>
                        <a:spcAft>
                          <a:spcPts val="0"/>
                        </a:spcAft>
                      </a:pPr>
                      <a:r>
                        <a:rPr lang="zh-CN" sz="2400" kern="100" dirty="0">
                          <a:effectLst/>
                        </a:rPr>
                        <a:t>第二年</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41</a:t>
                      </a:r>
                      <a:r>
                        <a:rPr lang="zh-CN" sz="2400" kern="100" dirty="0">
                          <a:effectLst/>
                        </a:rPr>
                        <a:t>．</a:t>
                      </a:r>
                      <a:r>
                        <a:rPr lang="en-US" sz="2400" kern="100" dirty="0">
                          <a:effectLst/>
                        </a:rPr>
                        <a:t>3</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0</a:t>
                      </a:r>
                      <a:r>
                        <a:rPr lang="zh-CN" sz="2400" kern="100" dirty="0">
                          <a:effectLst/>
                        </a:rPr>
                        <a:t>．</a:t>
                      </a:r>
                      <a:r>
                        <a:rPr lang="en-US" sz="2400" kern="100" dirty="0">
                          <a:effectLst/>
                        </a:rPr>
                        <a:t>4</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58</a:t>
                      </a:r>
                      <a:r>
                        <a:rPr lang="zh-CN" sz="2400" kern="100" dirty="0">
                          <a:effectLst/>
                        </a:rPr>
                        <a:t>．</a:t>
                      </a:r>
                      <a:r>
                        <a:rPr lang="en-US" sz="2400" kern="100" dirty="0">
                          <a:effectLst/>
                        </a:rPr>
                        <a:t>3</a:t>
                      </a:r>
                      <a:endParaRPr lang="zh-CN" sz="2400" kern="100" dirty="0">
                        <a:effectLst/>
                        <a:latin typeface="Times New Roman" panose="02020603050405020304"/>
                        <a:ea typeface="宋体" panose="02010600030101010101" pitchFamily="2" charset="-122"/>
                      </a:endParaRPr>
                    </a:p>
                  </a:txBody>
                  <a:tcPr marL="68588" marR="68588" marT="0" marB="0"/>
                </a:tc>
              </a:tr>
              <a:tr h="465455">
                <a:tc>
                  <a:txBody>
                    <a:bodyPr/>
                    <a:lstStyle/>
                    <a:p>
                      <a:pPr algn="ctr">
                        <a:lnSpc>
                          <a:spcPct val="150000"/>
                        </a:lnSpc>
                        <a:spcAft>
                          <a:spcPts val="0"/>
                        </a:spcAft>
                      </a:pPr>
                      <a:r>
                        <a:rPr lang="zh-CN" sz="2400" kern="100" dirty="0">
                          <a:effectLst/>
                        </a:rPr>
                        <a:t>第三年</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51</a:t>
                      </a:r>
                      <a:r>
                        <a:rPr lang="zh-CN" sz="2400" kern="100" dirty="0">
                          <a:effectLst/>
                        </a:rPr>
                        <a:t>．</a:t>
                      </a:r>
                      <a:r>
                        <a:rPr lang="en-US" sz="2400" kern="100" dirty="0">
                          <a:effectLst/>
                        </a:rPr>
                        <a:t>759</a:t>
                      </a:r>
                      <a:endParaRPr lang="zh-CN" sz="2400" kern="100" dirty="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a:effectLst/>
                        </a:rPr>
                        <a:t>0</a:t>
                      </a:r>
                      <a:r>
                        <a:rPr lang="zh-CN" sz="2400" kern="100">
                          <a:effectLst/>
                        </a:rPr>
                        <a:t>．</a:t>
                      </a:r>
                      <a:r>
                        <a:rPr lang="en-US" sz="2400" kern="100">
                          <a:effectLst/>
                        </a:rPr>
                        <a:t>003</a:t>
                      </a:r>
                      <a:endParaRPr lang="zh-CN" sz="2400" kern="100">
                        <a:effectLst/>
                        <a:latin typeface="Times New Roman" panose="02020603050405020304"/>
                        <a:ea typeface="宋体" panose="02010600030101010101" pitchFamily="2" charset="-122"/>
                      </a:endParaRPr>
                    </a:p>
                  </a:txBody>
                  <a:tcPr marL="68588" marR="68588" marT="0" marB="0"/>
                </a:tc>
                <a:tc>
                  <a:txBody>
                    <a:bodyPr/>
                    <a:lstStyle/>
                    <a:p>
                      <a:pPr algn="ctr">
                        <a:lnSpc>
                          <a:spcPct val="150000"/>
                        </a:lnSpc>
                        <a:spcAft>
                          <a:spcPts val="0"/>
                        </a:spcAft>
                      </a:pPr>
                      <a:r>
                        <a:rPr lang="en-US" sz="2400" kern="100" dirty="0">
                          <a:effectLst/>
                        </a:rPr>
                        <a:t>48</a:t>
                      </a:r>
                      <a:r>
                        <a:rPr lang="zh-CN" sz="2400" kern="100" dirty="0">
                          <a:effectLst/>
                        </a:rPr>
                        <a:t>．</a:t>
                      </a:r>
                      <a:r>
                        <a:rPr lang="en-US" sz="2400" kern="100" dirty="0">
                          <a:effectLst/>
                        </a:rPr>
                        <a:t>238</a:t>
                      </a:r>
                      <a:endParaRPr lang="zh-CN" sz="2400" kern="100" dirty="0">
                        <a:effectLst/>
                        <a:latin typeface="Times New Roman" panose="02020603050405020304"/>
                        <a:ea typeface="宋体" panose="02010600030101010101" pitchFamily="2" charset="-122"/>
                      </a:endParaRPr>
                    </a:p>
                  </a:txBody>
                  <a:tcPr marL="68588" marR="68588" marT="0" marB="0"/>
                </a:tc>
              </a:tr>
            </a:tbl>
          </a:graphicData>
        </a:graphic>
      </p:graphicFrame>
      <p:sp>
        <p:nvSpPr>
          <p:cNvPr id="15389" name="Text Box 7"/>
          <p:cNvSpPr txBox="1"/>
          <p:nvPr/>
        </p:nvSpPr>
        <p:spPr>
          <a:xfrm>
            <a:off x="2051685" y="1316355"/>
            <a:ext cx="5337810" cy="457200"/>
          </a:xfrm>
          <a:prstGeom prst="rect">
            <a:avLst/>
          </a:prstGeom>
          <a:noFill/>
          <a:ln w="9525">
            <a:noFill/>
          </a:ln>
        </p:spPr>
        <p:txBody>
          <a:bodyPr wrap="square" anchor="t">
            <a:spAutoFit/>
          </a:bodyPr>
          <a:lstStyle/>
          <a:p>
            <a:pPr lvl="0" eaLnBrk="0" hangingPunct="0"/>
            <a:r>
              <a:rPr lang="zh-CN" altLang="zh-CN" sz="2400" dirty="0">
                <a:latin typeface="Times New Roman" panose="02020603050405020304" pitchFamily="18" charset="0"/>
                <a:ea typeface="宋体" panose="02010600030101010101" pitchFamily="2" charset="-122"/>
              </a:rPr>
              <a:t>中国对外贸易总额的国家构成（</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p:txBody>
      </p:sp>
      <p:sp>
        <p:nvSpPr>
          <p:cNvPr id="7" name="Text Box 7"/>
          <p:cNvSpPr txBox="1"/>
          <p:nvPr/>
        </p:nvSpPr>
        <p:spPr>
          <a:xfrm>
            <a:off x="249238" y="4437063"/>
            <a:ext cx="8137525" cy="2246312"/>
          </a:xfrm>
          <a:prstGeom prst="rect">
            <a:avLst/>
          </a:prstGeom>
          <a:solidFill>
            <a:srgbClr val="FFFF00"/>
          </a:solidFill>
          <a:ln w="9525">
            <a:noFill/>
          </a:ln>
        </p:spPr>
        <p:txBody>
          <a:bodyPr anchor="t">
            <a:spAutoFit/>
          </a:bodyPr>
          <a:lstStyle/>
          <a:p>
            <a:pPr lvl="0"/>
            <a:r>
              <a:rPr lang="en-US" altLang="zh-CN" sz="2800" dirty="0">
                <a:latin typeface="黑体" panose="02010609060101010101" pitchFamily="49" charset="-122"/>
                <a:ea typeface="黑体" panose="02010609060101010101" pitchFamily="49" charset="-122"/>
              </a:rPr>
              <a:t>A</a:t>
            </a:r>
            <a:r>
              <a:rPr lang="zh-CN" altLang="en-US"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抗日战争胜利，中苏贸易激增</a:t>
            </a:r>
            <a:endParaRPr lang="en-US" altLang="zh-CN" sz="2800" dirty="0">
              <a:latin typeface="黑体" panose="02010609060101010101" pitchFamily="49" charset="-122"/>
              <a:ea typeface="黑体" panose="02010609060101010101" pitchFamily="49" charset="-122"/>
            </a:endParaRPr>
          </a:p>
          <a:p>
            <a:pPr lvl="0"/>
            <a:r>
              <a:rPr lang="en-US" altLang="zh-CN" sz="2800" dirty="0">
                <a:latin typeface="黑体" panose="02010609060101010101" pitchFamily="49" charset="-122"/>
                <a:ea typeface="黑体" panose="02010609060101010101" pitchFamily="49" charset="-122"/>
              </a:rPr>
              <a:t>B</a:t>
            </a:r>
            <a:r>
              <a:rPr lang="zh-CN" altLang="zh-CN" sz="2800" dirty="0">
                <a:latin typeface="黑体" panose="02010609060101010101" pitchFamily="49" charset="-122"/>
                <a:ea typeface="黑体" panose="02010609060101010101" pitchFamily="49" charset="-122"/>
              </a:rPr>
              <a:t>．实行“一边倒”政策，中美贸易剧减</a:t>
            </a:r>
            <a:endParaRPr lang="zh-CN" altLang="zh-CN" sz="2800" dirty="0">
              <a:latin typeface="黑体" panose="02010609060101010101" pitchFamily="49" charset="-122"/>
              <a:ea typeface="黑体" panose="02010609060101010101" pitchFamily="49" charset="-122"/>
            </a:endParaRPr>
          </a:p>
          <a:p>
            <a:pPr lvl="0"/>
            <a:r>
              <a:rPr lang="en-US" altLang="zh-CN" sz="2800" dirty="0">
                <a:latin typeface="黑体" panose="02010609060101010101" pitchFamily="49" charset="-122"/>
                <a:ea typeface="黑体" panose="02010609060101010101" pitchFamily="49" charset="-122"/>
              </a:rPr>
              <a:t>C</a:t>
            </a:r>
            <a:r>
              <a:rPr lang="zh-CN" altLang="zh-CN" sz="2800" dirty="0">
                <a:latin typeface="黑体" panose="02010609060101010101" pitchFamily="49" charset="-122"/>
                <a:ea typeface="黑体" panose="02010609060101010101" pitchFamily="49" charset="-122"/>
              </a:rPr>
              <a:t>．改革开放初见成效，中国对外贸易蓬勃发展</a:t>
            </a:r>
            <a:endParaRPr lang="zh-CN" altLang="zh-CN" sz="2800" dirty="0">
              <a:latin typeface="黑体" panose="02010609060101010101" pitchFamily="49" charset="-122"/>
              <a:ea typeface="黑体" panose="02010609060101010101" pitchFamily="49" charset="-122"/>
            </a:endParaRPr>
          </a:p>
          <a:p>
            <a:pPr lvl="0"/>
            <a:r>
              <a:rPr lang="en-US" altLang="zh-CN" sz="2800" dirty="0">
                <a:latin typeface="黑体" panose="02010609060101010101" pitchFamily="49" charset="-122"/>
                <a:ea typeface="黑体" panose="02010609060101010101" pitchFamily="49" charset="-122"/>
              </a:rPr>
              <a:t>D</a:t>
            </a:r>
            <a:r>
              <a:rPr lang="zh-CN" altLang="zh-CN" sz="2800" dirty="0">
                <a:latin typeface="黑体" panose="02010609060101010101" pitchFamily="49" charset="-122"/>
                <a:ea typeface="黑体" panose="02010609060101010101" pitchFamily="49" charset="-122"/>
              </a:rPr>
              <a:t>．不结盟运动兴起，中国与发展中国家贸易往来密切</a:t>
            </a:r>
            <a:endParaRPr lang="zh-CN" altLang="zh-CN" sz="2800" dirty="0">
              <a:latin typeface="黑体" panose="02010609060101010101" pitchFamily="49" charset="-122"/>
              <a:ea typeface="黑体" panose="02010609060101010101" pitchFamily="49" charset="-122"/>
            </a:endParaRPr>
          </a:p>
        </p:txBody>
      </p:sp>
      <p:sp>
        <p:nvSpPr>
          <p:cNvPr id="8" name="Rectangle 8"/>
          <p:cNvSpPr/>
          <p:nvPr/>
        </p:nvSpPr>
        <p:spPr>
          <a:xfrm>
            <a:off x="346075" y="4941888"/>
            <a:ext cx="6337300" cy="431800"/>
          </a:xfrm>
          <a:prstGeom prst="rect">
            <a:avLst/>
          </a:prstGeom>
          <a:noFill/>
          <a:ln w="76200" cap="flat" cmpd="sng">
            <a:solidFill>
              <a:srgbClr val="FF0000"/>
            </a:solidFill>
            <a:prstDash val="solid"/>
            <a:miter/>
            <a:headEnd type="none" w="med" len="med"/>
            <a:tailEnd type="none" w="med" len="med"/>
          </a:ln>
        </p:spPr>
        <p:txBody>
          <a:bodyPr wrap="none" anchor="ctr"/>
          <a:lstStyle/>
          <a:p>
            <a:pPr lvl="0"/>
            <a:endParaRPr lang="zh-CN" altLang="en-US" dirty="0">
              <a:latin typeface="Times New Roman" panose="02020603050405020304" pitchFamily="18" charset="0"/>
              <a:ea typeface="宋体" panose="02010600030101010101" pitchFamily="2" charset="-122"/>
            </a:endParaRPr>
          </a:p>
        </p:txBody>
      </p:sp>
      <p:sp>
        <p:nvSpPr>
          <p:cNvPr id="9" name="Text Box 10"/>
          <p:cNvSpPr txBox="1"/>
          <p:nvPr/>
        </p:nvSpPr>
        <p:spPr>
          <a:xfrm>
            <a:off x="393700" y="2461260"/>
            <a:ext cx="8064500" cy="2771775"/>
          </a:xfrm>
          <a:prstGeom prst="rect">
            <a:avLst/>
          </a:prstGeom>
          <a:solidFill>
            <a:schemeClr val="tx1"/>
          </a:solidFill>
          <a:ln w="9525">
            <a:noFill/>
          </a:ln>
        </p:spPr>
        <p:txBody>
          <a:bodyPr anchor="t">
            <a:spAutoFit/>
          </a:bodyPr>
          <a:lstStyle/>
          <a:p>
            <a:pPr lvl="0"/>
            <a:r>
              <a:rPr lang="en-US" altLang="zh-CN" sz="4400" dirty="0">
                <a:solidFill>
                  <a:srgbClr val="FFFF00"/>
                </a:solidFill>
                <a:latin typeface="黑体" panose="02010609060101010101" pitchFamily="49" charset="-122"/>
                <a:ea typeface="黑体" panose="02010609060101010101" pitchFamily="49" charset="-122"/>
              </a:rPr>
              <a:t>    </a:t>
            </a:r>
            <a:r>
              <a:rPr lang="zh-CN" altLang="en-US" sz="4400" dirty="0">
                <a:solidFill>
                  <a:srgbClr val="FFFF00"/>
                </a:solidFill>
                <a:latin typeface="黑体" panose="02010609060101010101" pitchFamily="49" charset="-122"/>
                <a:ea typeface="黑体" panose="02010609060101010101" pitchFamily="49" charset="-122"/>
              </a:rPr>
              <a:t>外交上：不承认</a:t>
            </a:r>
            <a:endParaRPr lang="zh-CN" altLang="en-US" sz="4400" dirty="0">
              <a:solidFill>
                <a:srgbClr val="FFFF00"/>
              </a:solidFill>
              <a:latin typeface="黑体" panose="02010609060101010101" pitchFamily="49" charset="-122"/>
              <a:ea typeface="黑体" panose="02010609060101010101" pitchFamily="49" charset="-122"/>
            </a:endParaRPr>
          </a:p>
          <a:p>
            <a:pPr lvl="0"/>
            <a:r>
              <a:rPr lang="zh-CN" altLang="en-US" sz="4400" dirty="0">
                <a:solidFill>
                  <a:srgbClr val="FFFF00"/>
                </a:solidFill>
                <a:latin typeface="黑体" panose="02010609060101010101" pitchFamily="49" charset="-122"/>
                <a:ea typeface="黑体" panose="02010609060101010101" pitchFamily="49" charset="-122"/>
              </a:rPr>
              <a:t>    政治上：孤立</a:t>
            </a:r>
            <a:endParaRPr lang="zh-CN" altLang="en-US" sz="4400" dirty="0">
              <a:solidFill>
                <a:srgbClr val="FFFF00"/>
              </a:solidFill>
              <a:latin typeface="黑体" panose="02010609060101010101" pitchFamily="49" charset="-122"/>
              <a:ea typeface="黑体" panose="02010609060101010101" pitchFamily="49" charset="-122"/>
            </a:endParaRPr>
          </a:p>
          <a:p>
            <a:pPr lvl="0"/>
            <a:r>
              <a:rPr lang="zh-CN" altLang="en-US" sz="4400" dirty="0">
                <a:solidFill>
                  <a:srgbClr val="FFFF00"/>
                </a:solidFill>
                <a:latin typeface="黑体" panose="02010609060101010101" pitchFamily="49" charset="-122"/>
                <a:ea typeface="黑体" panose="02010609060101010101" pitchFamily="49" charset="-122"/>
              </a:rPr>
              <a:t>    军事上：包围</a:t>
            </a:r>
            <a:endParaRPr lang="zh-CN" altLang="en-US" sz="4400" dirty="0">
              <a:solidFill>
                <a:srgbClr val="FFFF00"/>
              </a:solidFill>
              <a:latin typeface="黑体" panose="02010609060101010101" pitchFamily="49" charset="-122"/>
              <a:ea typeface="黑体" panose="02010609060101010101" pitchFamily="49" charset="-122"/>
            </a:endParaRPr>
          </a:p>
          <a:p>
            <a:pPr lvl="0"/>
            <a:r>
              <a:rPr lang="zh-CN" altLang="en-US" sz="4400" dirty="0">
                <a:solidFill>
                  <a:srgbClr val="FFFF00"/>
                </a:solidFill>
                <a:latin typeface="黑体" panose="02010609060101010101" pitchFamily="49" charset="-122"/>
                <a:ea typeface="黑体" panose="02010609060101010101" pitchFamily="49" charset="-122"/>
              </a:rPr>
              <a:t>    经济上：封锁</a:t>
            </a:r>
            <a:endParaRPr lang="zh-CN" altLang="en-US" sz="4400"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3553">
            <a:hlinkClick r:id="rId1" action="ppaction://hlinksldjump"/>
          </p:cNvPr>
          <p:cNvSpPr txBox="1"/>
          <p:nvPr/>
        </p:nvSpPr>
        <p:spPr>
          <a:xfrm>
            <a:off x="5767388" y="5373688"/>
            <a:ext cx="1397000" cy="396875"/>
          </a:xfrm>
          <a:prstGeom prst="rect">
            <a:avLst/>
          </a:prstGeom>
          <a:noFill/>
          <a:ln w="9525">
            <a:noFill/>
          </a:ln>
        </p:spPr>
        <p:txBody>
          <a:bodyPr lIns="90000" tIns="46800" rIns="90000" bIns="46800">
            <a:spAutoFit/>
          </a:bodyPr>
          <a:lstStyle/>
          <a:p>
            <a:pPr lvl="0" algn="ctr">
              <a:spcBef>
                <a:spcPct val="50000"/>
              </a:spcBef>
              <a:buClr>
                <a:schemeClr val="bg2"/>
              </a:buClr>
              <a:buSzPct val="65000"/>
              <a:buFont typeface="Wingdings" panose="05000000000000000000" pitchFamily="2" charset="2"/>
              <a:buNone/>
            </a:pPr>
            <a:endParaRPr sz="2000" b="1" dirty="0">
              <a:solidFill>
                <a:srgbClr val="FFFF99"/>
              </a:solidFill>
              <a:latin typeface="Arial" panose="020B0604020202020204" pitchFamily="34" charset="0"/>
              <a:ea typeface="华文新魏" pitchFamily="2" charset="-122"/>
            </a:endParaRPr>
          </a:p>
        </p:txBody>
      </p:sp>
      <p:graphicFrame>
        <p:nvGraphicFramePr>
          <p:cNvPr id="23585" name="表格 23584"/>
          <p:cNvGraphicFramePr/>
          <p:nvPr/>
        </p:nvGraphicFramePr>
        <p:xfrm>
          <a:off x="304800" y="1447800"/>
          <a:ext cx="8839200" cy="4221798"/>
        </p:xfrm>
        <a:graphic>
          <a:graphicData uri="http://schemas.openxmlformats.org/drawingml/2006/table">
            <a:tbl>
              <a:tblPr/>
              <a:tblGrid>
                <a:gridCol w="1585913"/>
                <a:gridCol w="7253287"/>
              </a:tblGrid>
              <a:tr h="7413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dirty="0">
                          <a:solidFill>
                            <a:srgbClr val="3333FF"/>
                          </a:solidFill>
                          <a:ea typeface="隶书" pitchFamily="49" charset="-122"/>
                        </a:rPr>
                        <a:t>目的</a:t>
                      </a:r>
                      <a:endParaRPr lang="zh-CN" altLang="en-US" sz="2400" b="1" dirty="0">
                        <a:solidFill>
                          <a:srgbClr val="3333FF"/>
                        </a:solidFill>
                        <a:ea typeface="隶书"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43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dirty="0">
                          <a:solidFill>
                            <a:srgbClr val="3333FF"/>
                          </a:solidFill>
                          <a:ea typeface="隶书" pitchFamily="49" charset="-122"/>
                        </a:rPr>
                        <a:t>提出</a:t>
                      </a:r>
                      <a:endParaRPr lang="zh-CN" altLang="en-US" sz="2400" b="1" dirty="0">
                        <a:solidFill>
                          <a:srgbClr val="3333FF"/>
                        </a:solidFill>
                        <a:ea typeface="隶书"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dirty="0">
                        <a:solidFill>
                          <a:srgbClr val="FF6600"/>
                        </a:solidFill>
                        <a:ea typeface="隶书"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26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dirty="0">
                          <a:solidFill>
                            <a:srgbClr val="3333FF"/>
                          </a:solidFill>
                          <a:ea typeface="隶书" pitchFamily="49" charset="-122"/>
                        </a:rPr>
                        <a:t>内容</a:t>
                      </a:r>
                      <a:endParaRPr lang="zh-CN" altLang="en-US" sz="2400" b="1" dirty="0">
                        <a:solidFill>
                          <a:srgbClr val="3333FF"/>
                        </a:solidFill>
                        <a:ea typeface="隶书"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8336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i="0" u="none" baseline="0" dirty="0">
                          <a:solidFill>
                            <a:srgbClr val="3333FF"/>
                          </a:solidFill>
                          <a:ea typeface="隶书" pitchFamily="49" charset="-122"/>
                        </a:rPr>
                        <a:t>意义</a:t>
                      </a:r>
                      <a:endParaRPr lang="zh-CN" altLang="en-US" sz="2400" b="1" dirty="0">
                        <a:solidFill>
                          <a:srgbClr val="3333FF"/>
                        </a:solidFill>
                        <a:ea typeface="隶书"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3576" name="文本框 23575"/>
          <p:cNvSpPr txBox="1"/>
          <p:nvPr/>
        </p:nvSpPr>
        <p:spPr>
          <a:xfrm>
            <a:off x="1981200" y="1524000"/>
            <a:ext cx="6584950" cy="519113"/>
          </a:xfrm>
          <a:prstGeom prst="rect">
            <a:avLst/>
          </a:prstGeom>
          <a:noFill/>
          <a:ln w="9525">
            <a:noFill/>
          </a:ln>
        </p:spPr>
        <p:txBody>
          <a:bodyPr wrap="none" anchor="t">
            <a:spAutoFit/>
          </a:bodyPr>
          <a:lstStyle/>
          <a:p>
            <a:pPr lvl="0"/>
            <a:r>
              <a:rPr lang="zh-CN" altLang="en-US" sz="2800" b="1" dirty="0">
                <a:solidFill>
                  <a:srgbClr val="3333FF"/>
                </a:solidFill>
                <a:latin typeface="Arial" panose="020B0604020202020204" pitchFamily="34" charset="0"/>
                <a:ea typeface="隶书" pitchFamily="49" charset="-122"/>
              </a:rPr>
              <a:t>同</a:t>
            </a:r>
            <a:r>
              <a:rPr lang="zh-CN" altLang="en-US" sz="2800" b="1" dirty="0">
                <a:solidFill>
                  <a:srgbClr val="FF3300"/>
                </a:solidFill>
                <a:latin typeface="Arial" panose="020B0604020202020204" pitchFamily="34" charset="0"/>
                <a:ea typeface="隶书" pitchFamily="49" charset="-122"/>
              </a:rPr>
              <a:t>邻国和新兴民族独立国家</a:t>
            </a:r>
            <a:r>
              <a:rPr lang="zh-CN" altLang="en-US" sz="2800" b="1" dirty="0">
                <a:solidFill>
                  <a:srgbClr val="3333FF"/>
                </a:solidFill>
                <a:latin typeface="Arial" panose="020B0604020202020204" pitchFamily="34" charset="0"/>
                <a:ea typeface="隶书" pitchFamily="49" charset="-122"/>
              </a:rPr>
              <a:t>发展友好关系</a:t>
            </a:r>
            <a:endParaRPr lang="zh-CN" altLang="en-US" sz="2800" b="1" dirty="0">
              <a:solidFill>
                <a:srgbClr val="3333FF"/>
              </a:solidFill>
              <a:latin typeface="Arial" panose="020B0604020202020204" pitchFamily="34" charset="0"/>
              <a:ea typeface="隶书" pitchFamily="49" charset="-122"/>
            </a:endParaRPr>
          </a:p>
        </p:txBody>
      </p:sp>
      <p:sp>
        <p:nvSpPr>
          <p:cNvPr id="23577" name="文本框 23576"/>
          <p:cNvSpPr txBox="1"/>
          <p:nvPr/>
        </p:nvSpPr>
        <p:spPr>
          <a:xfrm>
            <a:off x="2209800" y="2286000"/>
            <a:ext cx="4248150" cy="519113"/>
          </a:xfrm>
          <a:prstGeom prst="rect">
            <a:avLst/>
          </a:prstGeom>
          <a:noFill/>
          <a:ln w="9525">
            <a:noFill/>
          </a:ln>
        </p:spPr>
        <p:txBody>
          <a:bodyPr>
            <a:spAutoFit/>
          </a:bodyPr>
          <a:lstStyle/>
          <a:p>
            <a:pPr lvl="0"/>
            <a:r>
              <a:rPr lang="en-US" altLang="zh-CN" sz="2800" b="1" dirty="0">
                <a:solidFill>
                  <a:srgbClr val="FF3300"/>
                </a:solidFill>
                <a:latin typeface="Arial" panose="020B0604020202020204" pitchFamily="34" charset="0"/>
                <a:ea typeface="隶书" pitchFamily="49" charset="-122"/>
              </a:rPr>
              <a:t>1953</a:t>
            </a:r>
            <a:r>
              <a:rPr lang="zh-CN" altLang="en-US" sz="2800" b="1" dirty="0">
                <a:solidFill>
                  <a:srgbClr val="FF3300"/>
                </a:solidFill>
                <a:latin typeface="Arial" panose="020B0604020202020204" pitchFamily="34" charset="0"/>
                <a:ea typeface="隶书" pitchFamily="49" charset="-122"/>
              </a:rPr>
              <a:t>年 周恩来 中印谈判</a:t>
            </a:r>
            <a:endParaRPr lang="zh-CN" altLang="en-US" sz="2800" b="1" dirty="0">
              <a:solidFill>
                <a:srgbClr val="FF3300"/>
              </a:solidFill>
              <a:latin typeface="Arial" panose="020B0604020202020204" pitchFamily="34" charset="0"/>
              <a:ea typeface="隶书" pitchFamily="49" charset="-122"/>
            </a:endParaRPr>
          </a:p>
        </p:txBody>
      </p:sp>
      <p:sp>
        <p:nvSpPr>
          <p:cNvPr id="23578" name="文本框 23577"/>
          <p:cNvSpPr txBox="1"/>
          <p:nvPr/>
        </p:nvSpPr>
        <p:spPr>
          <a:xfrm>
            <a:off x="1981200" y="3124200"/>
            <a:ext cx="5975350" cy="946150"/>
          </a:xfrm>
          <a:prstGeom prst="rect">
            <a:avLst/>
          </a:prstGeom>
          <a:noFill/>
          <a:ln w="9525">
            <a:noFill/>
          </a:ln>
        </p:spPr>
        <p:txBody>
          <a:bodyPr>
            <a:spAutoFit/>
          </a:bodyPr>
          <a:lstStyle/>
          <a:p>
            <a:pPr lvl="0">
              <a:spcBef>
                <a:spcPct val="50000"/>
              </a:spcBef>
            </a:pPr>
            <a:r>
              <a:rPr lang="zh-CN" altLang="en-US" sz="2800" b="1" dirty="0">
                <a:solidFill>
                  <a:srgbClr val="FF0000"/>
                </a:solidFill>
                <a:latin typeface="Arial" panose="020B0604020202020204" pitchFamily="34" charset="0"/>
                <a:ea typeface="隶书" pitchFamily="49" charset="-122"/>
              </a:rPr>
              <a:t>互相尊重主权和领土完整</a:t>
            </a:r>
            <a:r>
              <a:rPr lang="zh-CN" altLang="en-US" sz="2800" b="1" dirty="0">
                <a:latin typeface="Arial" panose="020B0604020202020204" pitchFamily="34" charset="0"/>
                <a:ea typeface="隶书" pitchFamily="49" charset="-122"/>
              </a:rPr>
              <a:t>   互不侵犯</a:t>
            </a:r>
            <a:r>
              <a:rPr lang="zh-CN" altLang="en-US" sz="2800" b="1" dirty="0">
                <a:solidFill>
                  <a:srgbClr val="FF3300"/>
                </a:solidFill>
                <a:latin typeface="Arial" panose="020B0604020202020204" pitchFamily="34" charset="0"/>
                <a:ea typeface="隶书" pitchFamily="49" charset="-122"/>
              </a:rPr>
              <a:t>  </a:t>
            </a:r>
            <a:r>
              <a:rPr lang="zh-CN" altLang="en-US" sz="2800" b="1" dirty="0">
                <a:latin typeface="Arial" panose="020B0604020202020204" pitchFamily="34" charset="0"/>
                <a:ea typeface="隶书" pitchFamily="49" charset="-122"/>
              </a:rPr>
              <a:t>互不干涉内政  平等互利</a:t>
            </a:r>
            <a:r>
              <a:rPr lang="zh-CN" altLang="en-US" sz="2800" b="1" dirty="0">
                <a:solidFill>
                  <a:srgbClr val="FF3300"/>
                </a:solidFill>
                <a:latin typeface="Arial" panose="020B0604020202020204" pitchFamily="34" charset="0"/>
                <a:ea typeface="隶书" pitchFamily="49" charset="-122"/>
              </a:rPr>
              <a:t>    和平共处</a:t>
            </a:r>
            <a:endParaRPr lang="zh-CN" altLang="en-US" sz="2800" b="1" dirty="0">
              <a:solidFill>
                <a:srgbClr val="FF3300"/>
              </a:solidFill>
              <a:latin typeface="Arial" panose="020B0604020202020204" pitchFamily="34" charset="0"/>
              <a:ea typeface="隶书" pitchFamily="49" charset="-122"/>
            </a:endParaRPr>
          </a:p>
        </p:txBody>
      </p:sp>
      <p:sp>
        <p:nvSpPr>
          <p:cNvPr id="23580" name="文本框 23579"/>
          <p:cNvSpPr txBox="1"/>
          <p:nvPr/>
        </p:nvSpPr>
        <p:spPr>
          <a:xfrm>
            <a:off x="1981200" y="4470400"/>
            <a:ext cx="7239000" cy="903288"/>
          </a:xfrm>
          <a:prstGeom prst="rect">
            <a:avLst/>
          </a:prstGeom>
          <a:noFill/>
          <a:ln w="9525">
            <a:noFill/>
          </a:ln>
        </p:spPr>
        <p:txBody>
          <a:bodyPr>
            <a:spAutoFit/>
          </a:bodyPr>
          <a:lstStyle/>
          <a:p>
            <a:pPr lvl="0">
              <a:lnSpc>
                <a:spcPct val="70000"/>
              </a:lnSpc>
              <a:spcBef>
                <a:spcPct val="50000"/>
              </a:spcBef>
            </a:pPr>
            <a:r>
              <a:rPr lang="zh-CN" altLang="en-US" sz="2800" b="1" dirty="0">
                <a:latin typeface="Arial" panose="020B0604020202020204" pitchFamily="34" charset="0"/>
                <a:ea typeface="隶书" pitchFamily="49" charset="-122"/>
              </a:rPr>
              <a:t>中国：标志新中国外交政策的</a:t>
            </a:r>
            <a:r>
              <a:rPr lang="zh-CN" altLang="en-US" sz="2800" b="1" dirty="0">
                <a:solidFill>
                  <a:srgbClr val="FF3300"/>
                </a:solidFill>
                <a:latin typeface="Arial" panose="020B0604020202020204" pitchFamily="34" charset="0"/>
                <a:ea typeface="隶书" pitchFamily="49" charset="-122"/>
              </a:rPr>
              <a:t>成熟；</a:t>
            </a:r>
            <a:endParaRPr lang="zh-CN" altLang="en-US" sz="2800" b="1" dirty="0">
              <a:solidFill>
                <a:srgbClr val="FF3300"/>
              </a:solidFill>
              <a:latin typeface="Arial" panose="020B0604020202020204" pitchFamily="34" charset="0"/>
              <a:ea typeface="隶书" pitchFamily="49" charset="-122"/>
            </a:endParaRPr>
          </a:p>
          <a:p>
            <a:pPr lvl="0">
              <a:lnSpc>
                <a:spcPct val="70000"/>
              </a:lnSpc>
              <a:spcBef>
                <a:spcPct val="50000"/>
              </a:spcBef>
            </a:pPr>
            <a:r>
              <a:rPr lang="zh-CN" altLang="en-US" sz="2800" b="1" dirty="0">
                <a:latin typeface="Arial" panose="020B0604020202020204" pitchFamily="34" charset="0"/>
                <a:ea typeface="隶书" pitchFamily="49" charset="-122"/>
              </a:rPr>
              <a:t>世界：成为解决国与国之间问题的</a:t>
            </a:r>
            <a:r>
              <a:rPr lang="zh-CN" altLang="en-US" sz="2800" b="1" dirty="0">
                <a:solidFill>
                  <a:srgbClr val="FF3300"/>
                </a:solidFill>
                <a:latin typeface="Arial" panose="020B0604020202020204" pitchFamily="34" charset="0"/>
                <a:ea typeface="隶书" pitchFamily="49" charset="-122"/>
              </a:rPr>
              <a:t>基本准则</a:t>
            </a:r>
            <a:endParaRPr lang="zh-CN" altLang="en-US" sz="2800" b="1" dirty="0">
              <a:solidFill>
                <a:srgbClr val="FF3300"/>
              </a:solidFill>
              <a:latin typeface="Arial" panose="020B0604020202020204" pitchFamily="34" charset="0"/>
              <a:ea typeface="隶书" pitchFamily="49" charset="-122"/>
            </a:endParaRPr>
          </a:p>
        </p:txBody>
      </p:sp>
      <p:pic>
        <p:nvPicPr>
          <p:cNvPr id="23583" name="Picture 5" descr="200708134687268"/>
          <p:cNvPicPr>
            <a:picLocks noChangeAspect="1"/>
          </p:cNvPicPr>
          <p:nvPr/>
        </p:nvPicPr>
        <p:blipFill>
          <a:blip r:embed="rId2" cstate="print"/>
          <a:srcRect b="41385"/>
          <a:stretch>
            <a:fillRect/>
          </a:stretch>
        </p:blipFill>
        <p:spPr>
          <a:xfrm>
            <a:off x="0" y="0"/>
            <a:ext cx="9144000" cy="990600"/>
          </a:xfrm>
          <a:prstGeom prst="rect">
            <a:avLst/>
          </a:prstGeom>
          <a:noFill/>
          <a:ln w="9525">
            <a:noFill/>
          </a:ln>
        </p:spPr>
      </p:pic>
      <p:sp>
        <p:nvSpPr>
          <p:cNvPr id="23555" name="文本框 23554"/>
          <p:cNvSpPr txBox="1"/>
          <p:nvPr/>
        </p:nvSpPr>
        <p:spPr>
          <a:xfrm>
            <a:off x="1539240" y="173736"/>
            <a:ext cx="7467600" cy="678815"/>
          </a:xfrm>
          <a:prstGeom prst="rect">
            <a:avLst/>
          </a:prstGeom>
          <a:noFill/>
          <a:ln w="9525">
            <a:noFill/>
          </a:ln>
        </p:spPr>
        <p:txBody>
          <a:bodyPr>
            <a:spAutoFit/>
          </a:bodyPr>
          <a:lstStyle/>
          <a:p>
            <a:pPr lvl="0">
              <a:spcBef>
                <a:spcPct val="50000"/>
              </a:spcBef>
            </a:pPr>
            <a:r>
              <a:rPr lang="zh-CN" altLang="en-US" sz="3600" b="1" dirty="0">
                <a:solidFill>
                  <a:srgbClr val="3333FF"/>
                </a:solidFill>
                <a:latin typeface="Arial" panose="020B0604020202020204" pitchFamily="34" charset="0"/>
                <a:ea typeface="隶书" pitchFamily="49" charset="-122"/>
              </a:rPr>
              <a:t>成就二：和平共处五项原则</a:t>
            </a:r>
            <a:endParaRPr lang="zh-CN" altLang="en-US" sz="3600" b="1" dirty="0">
              <a:solidFill>
                <a:srgbClr val="3333FF"/>
              </a:solidFill>
              <a:latin typeface="Arial" panose="020B0604020202020204" pitchFamily="34" charset="0"/>
              <a:ea typeface="隶书"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animEffect transition="in" filter="blinds(horizontal)">
                                      <p:cBhvr>
                                        <p:cTn id="7" dur="500"/>
                                        <p:tgtEl>
                                          <p:spTgt spid="235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77"/>
                                        </p:tgtEl>
                                        <p:attrNameLst>
                                          <p:attrName>style.visibility</p:attrName>
                                        </p:attrNameLst>
                                      </p:cBhvr>
                                      <p:to>
                                        <p:strVal val="visible"/>
                                      </p:to>
                                    </p:set>
                                    <p:animEffect transition="in" filter="blinds(horizontal)">
                                      <p:cBhvr>
                                        <p:cTn id="12" dur="500"/>
                                        <p:tgtEl>
                                          <p:spTgt spid="235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78"/>
                                        </p:tgtEl>
                                        <p:attrNameLst>
                                          <p:attrName>style.visibility</p:attrName>
                                        </p:attrNameLst>
                                      </p:cBhvr>
                                      <p:to>
                                        <p:strVal val="visible"/>
                                      </p:to>
                                    </p:set>
                                    <p:animEffect transition="in" filter="blinds(horizontal)">
                                      <p:cBhvr>
                                        <p:cTn id="17" dur="500"/>
                                        <p:tgtEl>
                                          <p:spTgt spid="235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80"/>
                                        </p:tgtEl>
                                        <p:attrNameLst>
                                          <p:attrName>style.visibility</p:attrName>
                                        </p:attrNameLst>
                                      </p:cBhvr>
                                      <p:to>
                                        <p:strVal val="visible"/>
                                      </p:to>
                                    </p:set>
                                    <p:animEffect transition="in" filter="blinds(horizontal)">
                                      <p:cBhvr>
                                        <p:cTn id="22" dur="500"/>
                                        <p:tgtEl>
                                          <p:spTgt spid="23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p:bldP spid="23577" grpId="0"/>
      <p:bldP spid="23578" grpId="0"/>
      <p:bldP spid="235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p:nvPr/>
        </p:nvSpPr>
        <p:spPr>
          <a:xfrm>
            <a:off x="0" y="415798"/>
            <a:ext cx="8893175" cy="1524000"/>
          </a:xfrm>
          <a:prstGeom prst="rect">
            <a:avLst/>
          </a:prstGeom>
          <a:noFill/>
          <a:ln w="15875" cap="flat" cmpd="sng">
            <a:solidFill>
              <a:srgbClr val="3366FF"/>
            </a:solidFill>
            <a:prstDash val="dash"/>
            <a:miter/>
            <a:headEnd type="none" w="med" len="med"/>
            <a:tailEnd type="none" w="med" len="med"/>
          </a:ln>
        </p:spPr>
        <p:txBody>
          <a:bodyPr anchor="t">
            <a:spAutoFit/>
          </a:bodyPr>
          <a:lstStyle/>
          <a:p>
            <a:pPr lvl="0">
              <a:lnSpc>
                <a:spcPct val="80000"/>
              </a:lnSpc>
              <a:spcBef>
                <a:spcPct val="50000"/>
              </a:spcBef>
            </a:pPr>
            <a:r>
              <a:rPr lang="zh-CN" altLang="en-US" sz="3200" b="1" dirty="0">
                <a:solidFill>
                  <a:srgbClr val="FF0000"/>
                </a:solidFill>
                <a:latin typeface="Arial Black" panose="020B0A04020102020204" pitchFamily="34" charset="0"/>
                <a:ea typeface="华文中宋" pitchFamily="2" charset="-122"/>
              </a:rPr>
              <a:t>想一想：</a:t>
            </a:r>
            <a:endParaRPr lang="zh-CN" altLang="en-US" sz="3200" b="1" dirty="0">
              <a:solidFill>
                <a:srgbClr val="FF0000"/>
              </a:solidFill>
              <a:latin typeface="Arial Black" panose="020B0A04020102020204" pitchFamily="34" charset="0"/>
              <a:ea typeface="华文中宋" pitchFamily="2" charset="-122"/>
            </a:endParaRPr>
          </a:p>
          <a:p>
            <a:pPr lvl="0">
              <a:lnSpc>
                <a:spcPct val="80000"/>
              </a:lnSpc>
              <a:spcBef>
                <a:spcPct val="50000"/>
              </a:spcBef>
            </a:pPr>
            <a:r>
              <a:rPr lang="zh-CN" altLang="en-US" sz="3200" b="1" dirty="0">
                <a:latin typeface="Arial Black" panose="020B0A04020102020204" pitchFamily="34" charset="0"/>
                <a:ea typeface="华文中宋" pitchFamily="2" charset="-122"/>
              </a:rPr>
              <a:t>　　和平共处五项原则与建国初的</a:t>
            </a:r>
            <a:r>
              <a:rPr lang="zh-CN" altLang="en-US" sz="3200" b="1" dirty="0">
                <a:latin typeface="华文中宋" pitchFamily="2" charset="-122"/>
                <a:ea typeface="华文中宋" pitchFamily="2" charset="-122"/>
              </a:rPr>
              <a:t>“</a:t>
            </a:r>
            <a:r>
              <a:rPr lang="zh-CN" altLang="en-US" sz="3200" b="1" dirty="0">
                <a:latin typeface="Arial Black" panose="020B0A04020102020204" pitchFamily="34" charset="0"/>
                <a:ea typeface="华文中宋" pitchFamily="2" charset="-122"/>
              </a:rPr>
              <a:t>一边倒</a:t>
            </a:r>
            <a:r>
              <a:rPr lang="zh-CN" altLang="en-US" sz="3200" b="1" dirty="0">
                <a:latin typeface="华文中宋" pitchFamily="2" charset="-122"/>
                <a:ea typeface="华文中宋" pitchFamily="2" charset="-122"/>
              </a:rPr>
              <a:t>”</a:t>
            </a:r>
            <a:r>
              <a:rPr lang="zh-CN" altLang="en-US" sz="3200" b="1" dirty="0">
                <a:latin typeface="Arial Black" panose="020B0A04020102020204" pitchFamily="34" charset="0"/>
                <a:ea typeface="华文中宋" pitchFamily="2" charset="-122"/>
              </a:rPr>
              <a:t>政策相比有无突破？你觉得表现在哪里？</a:t>
            </a:r>
            <a:endParaRPr lang="zh-CN" altLang="en-US" sz="3200" b="1" dirty="0">
              <a:latin typeface="Arial Black" panose="020B0A04020102020204" pitchFamily="34" charset="0"/>
              <a:ea typeface="华文中宋" pitchFamily="2" charset="-122"/>
            </a:endParaRPr>
          </a:p>
        </p:txBody>
      </p:sp>
      <p:sp>
        <p:nvSpPr>
          <p:cNvPr id="15375" name="Text Box 15"/>
          <p:cNvSpPr txBox="1"/>
          <p:nvPr/>
        </p:nvSpPr>
        <p:spPr>
          <a:xfrm>
            <a:off x="0" y="1940062"/>
            <a:ext cx="9144000" cy="4035425"/>
          </a:xfrm>
          <a:prstGeom prst="rect">
            <a:avLst/>
          </a:prstGeom>
          <a:solidFill>
            <a:schemeClr val="accent1">
              <a:lumMod val="20000"/>
              <a:lumOff val="80000"/>
            </a:schemeClr>
          </a:solidFill>
          <a:ln w="9525">
            <a:noFill/>
          </a:ln>
        </p:spPr>
        <p:txBody>
          <a:bodyPr anchor="t">
            <a:spAutoFit/>
          </a:bodyPr>
          <a:lstStyle/>
          <a:p>
            <a:pPr lvl="0">
              <a:spcBef>
                <a:spcPct val="50000"/>
              </a:spcBef>
            </a:pPr>
            <a:endParaRPr lang="en-US" altLang="zh-CN" sz="3200" b="1" dirty="0">
              <a:solidFill>
                <a:srgbClr val="0000FF"/>
              </a:solidFill>
              <a:latin typeface="Arial Black" panose="020B0A04020102020204" pitchFamily="34" charset="0"/>
              <a:ea typeface="华文中宋" pitchFamily="2" charset="-122"/>
            </a:endParaRPr>
          </a:p>
          <a:p>
            <a:pPr lvl="0">
              <a:spcBef>
                <a:spcPct val="50000"/>
              </a:spcBef>
            </a:pPr>
            <a:r>
              <a:rPr lang="zh-CN" altLang="en-US" sz="3200" b="1" dirty="0">
                <a:solidFill>
                  <a:schemeClr val="tx1"/>
                </a:solidFill>
                <a:latin typeface="Arial Black" panose="020B0A04020102020204" pitchFamily="34" charset="0"/>
                <a:ea typeface="华文中宋" pitchFamily="2" charset="-122"/>
              </a:rPr>
              <a:t>一边倒鲜明地体现了</a:t>
            </a:r>
            <a:r>
              <a:rPr lang="zh-CN" altLang="en-US" sz="3200" b="1" dirty="0">
                <a:solidFill>
                  <a:srgbClr val="FF0000"/>
                </a:solidFill>
                <a:latin typeface="Arial Black" panose="020B0A04020102020204" pitchFamily="34" charset="0"/>
                <a:ea typeface="华文中宋" pitchFamily="2" charset="-122"/>
              </a:rPr>
              <a:t>倒向社会主义</a:t>
            </a:r>
            <a:r>
              <a:rPr lang="zh-CN" altLang="en-US" sz="3200" b="1" dirty="0">
                <a:solidFill>
                  <a:schemeClr val="tx1"/>
                </a:solidFill>
                <a:latin typeface="Arial Black" panose="020B0A04020102020204" pitchFamily="34" charset="0"/>
                <a:ea typeface="华文中宋" pitchFamily="2" charset="-122"/>
              </a:rPr>
              <a:t>一边的外交政策，具有</a:t>
            </a:r>
            <a:r>
              <a:rPr lang="zh-CN" altLang="en-US" sz="3200" b="1" dirty="0">
                <a:solidFill>
                  <a:srgbClr val="FF0000"/>
                </a:solidFill>
                <a:latin typeface="Arial Black" panose="020B0A04020102020204" pitchFamily="34" charset="0"/>
                <a:ea typeface="华文中宋" pitchFamily="2" charset="-122"/>
              </a:rPr>
              <a:t>革命性、结盟性</a:t>
            </a:r>
            <a:r>
              <a:rPr lang="zh-CN" altLang="en-US" sz="3200" b="1" dirty="0">
                <a:solidFill>
                  <a:schemeClr val="tx1"/>
                </a:solidFill>
                <a:latin typeface="Arial Black" panose="020B0A04020102020204" pitchFamily="34" charset="0"/>
                <a:ea typeface="华文中宋" pitchFamily="2" charset="-122"/>
              </a:rPr>
              <a:t>；和平共处五项原则不仅</a:t>
            </a:r>
            <a:r>
              <a:rPr lang="zh-CN" altLang="en-US" sz="3200" b="1" dirty="0">
                <a:solidFill>
                  <a:srgbClr val="FF0000"/>
                </a:solidFill>
                <a:latin typeface="Arial Black" panose="020B0A04020102020204" pitchFamily="34" charset="0"/>
                <a:ea typeface="华文中宋" pitchFamily="2" charset="-122"/>
              </a:rPr>
              <a:t>超越了意识形态</a:t>
            </a:r>
            <a:r>
              <a:rPr lang="zh-CN" altLang="en-US" sz="3200" b="1" dirty="0">
                <a:solidFill>
                  <a:schemeClr val="tx1"/>
                </a:solidFill>
                <a:latin typeface="Arial Black" panose="020B0A04020102020204" pitchFamily="34" charset="0"/>
                <a:ea typeface="华文中宋" pitchFamily="2" charset="-122"/>
              </a:rPr>
              <a:t>和</a:t>
            </a:r>
            <a:r>
              <a:rPr lang="zh-CN" altLang="en-US" sz="3200" b="1" dirty="0">
                <a:solidFill>
                  <a:srgbClr val="FF0000"/>
                </a:solidFill>
                <a:latin typeface="Arial Black" panose="020B0A04020102020204" pitchFamily="34" charset="0"/>
                <a:ea typeface="华文中宋" pitchFamily="2" charset="-122"/>
              </a:rPr>
              <a:t>社会制度</a:t>
            </a:r>
            <a:r>
              <a:rPr lang="zh-CN" altLang="en-US" sz="3200" b="1" dirty="0">
                <a:solidFill>
                  <a:schemeClr val="tx1"/>
                </a:solidFill>
                <a:latin typeface="Arial Black" panose="020B0A04020102020204" pitchFamily="34" charset="0"/>
                <a:ea typeface="华文中宋" pitchFamily="2" charset="-122"/>
              </a:rPr>
              <a:t>的差异，而且具有创新性、平等性、包容性、开放性，是对</a:t>
            </a:r>
            <a:r>
              <a:rPr lang="zh-CN" altLang="en-US" sz="3200" b="1" dirty="0">
                <a:solidFill>
                  <a:schemeClr val="tx1"/>
                </a:solidFill>
                <a:latin typeface="华文中宋" pitchFamily="2" charset="-122"/>
                <a:ea typeface="华文中宋" pitchFamily="2" charset="-122"/>
              </a:rPr>
              <a:t>“</a:t>
            </a:r>
            <a:r>
              <a:rPr lang="zh-CN" altLang="en-US" sz="3200" b="1" dirty="0">
                <a:solidFill>
                  <a:schemeClr val="tx1"/>
                </a:solidFill>
                <a:latin typeface="Arial Black" panose="020B0A04020102020204" pitchFamily="34" charset="0"/>
                <a:ea typeface="华文中宋" pitchFamily="2" charset="-122"/>
              </a:rPr>
              <a:t>一边倒</a:t>
            </a:r>
            <a:r>
              <a:rPr lang="zh-CN" altLang="en-US" sz="3200" b="1" dirty="0">
                <a:solidFill>
                  <a:schemeClr val="tx1"/>
                </a:solidFill>
                <a:latin typeface="华文中宋" pitchFamily="2" charset="-122"/>
                <a:ea typeface="华文中宋" pitchFamily="2" charset="-122"/>
              </a:rPr>
              <a:t>”</a:t>
            </a:r>
            <a:r>
              <a:rPr lang="zh-CN" altLang="en-US" sz="3200" b="1" dirty="0">
                <a:solidFill>
                  <a:schemeClr val="tx1"/>
                </a:solidFill>
                <a:latin typeface="Arial Black" panose="020B0A04020102020204" pitchFamily="34" charset="0"/>
                <a:ea typeface="华文中宋" pitchFamily="2" charset="-122"/>
              </a:rPr>
              <a:t>政策的突破和发展</a:t>
            </a:r>
            <a:r>
              <a:rPr lang="en-US" altLang="zh-CN" sz="3200" b="1" dirty="0">
                <a:solidFill>
                  <a:schemeClr val="tx1"/>
                </a:solidFill>
                <a:latin typeface="Arial Black" panose="020B0A04020102020204" pitchFamily="34" charset="0"/>
                <a:ea typeface="华文中宋" pitchFamily="2" charset="-122"/>
              </a:rPr>
              <a:t>.</a:t>
            </a:r>
            <a:endParaRPr lang="en-US" altLang="zh-CN" sz="3200" b="1" dirty="0">
              <a:solidFill>
                <a:schemeClr val="tx1"/>
              </a:solidFill>
              <a:latin typeface="Arial Black" panose="020B0A04020102020204" pitchFamily="34" charset="0"/>
              <a:ea typeface="华文中宋" pitchFamily="2" charset="-122"/>
            </a:endParaRPr>
          </a:p>
          <a:p>
            <a:pPr lvl="0">
              <a:spcBef>
                <a:spcPct val="50000"/>
              </a:spcBef>
            </a:pPr>
            <a:endParaRPr lang="en-US" altLang="zh-CN" sz="3200" b="1" dirty="0">
              <a:solidFill>
                <a:schemeClr val="tx1"/>
              </a:solidFill>
              <a:latin typeface="Arial Black" panose="020B0A04020102020204" pitchFamily="34" charset="0"/>
              <a:ea typeface="华文中宋" pitchFamily="2" charset="-122"/>
            </a:endParaRPr>
          </a:p>
        </p:txBody>
      </p:sp>
      <p:sp>
        <p:nvSpPr>
          <p:cNvPr id="28683" name="WordArt 9"/>
          <p:cNvSpPr>
            <a:spLocks noTextEdit="1"/>
          </p:cNvSpPr>
          <p:nvPr/>
        </p:nvSpPr>
        <p:spPr>
          <a:xfrm>
            <a:off x="4861243" y="4826000"/>
            <a:ext cx="3200400" cy="1008063"/>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990099"/>
                  </a:solidFill>
                  <a:prstDash val="solid"/>
                  <a:round/>
                  <a:headEnd type="none" w="med" len="med"/>
                  <a:tailEnd type="none" w="med" len="med"/>
                </a:ln>
                <a:solidFill>
                  <a:srgbClr val="990099"/>
                </a:solidFill>
                <a:effectLst>
                  <a:outerShdw dist="35921" dir="2699999" algn="ctr" rotWithShape="0">
                    <a:srgbClr val="C0C0C0">
                      <a:alpha val="79999"/>
                    </a:srgbClr>
                  </a:outerShdw>
                </a:effectLst>
                <a:latin typeface="楷体_GB2312" charset="0"/>
                <a:ea typeface="楷体_GB2312" charset="0"/>
              </a:rPr>
              <a:t>外交政策的成熟</a:t>
            </a:r>
            <a:endParaRPr lang="zh-CN" altLang="en-US" sz="3600">
              <a:ln w="9525" cap="flat" cmpd="sng">
                <a:solidFill>
                  <a:srgbClr val="990099"/>
                </a:solidFill>
                <a:prstDash val="solid"/>
                <a:round/>
                <a:headEnd type="none" w="med" len="med"/>
                <a:tailEnd type="none" w="med" len="med"/>
              </a:ln>
              <a:solidFill>
                <a:srgbClr val="990099"/>
              </a:solidFill>
              <a:effectLst>
                <a:outerShdw dist="35921" dir="2699999" algn="ctr" rotWithShape="0">
                  <a:srgbClr val="C0C0C0">
                    <a:alpha val="79999"/>
                  </a:srgbClr>
                </a:outerShdw>
              </a:effectLst>
              <a:latin typeface="楷体_GB2312" charset="0"/>
              <a:ea typeface="楷体_GB231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blinds(horizontal)">
                                      <p:cBhvr>
                                        <p:cTn id="7" dur="500"/>
                                        <p:tgtEl>
                                          <p:spTgt spid="153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83"/>
                                        </p:tgtEl>
                                        <p:attrNameLst>
                                          <p:attrName>style.visibility</p:attrName>
                                        </p:attrNameLst>
                                      </p:cBhvr>
                                      <p:to>
                                        <p:strVal val="visible"/>
                                      </p:to>
                                    </p:set>
                                    <p:anim calcmode="lin" valueType="num">
                                      <p:cBhvr additive="base">
                                        <p:cTn id="12" dur="500" fill="hold"/>
                                        <p:tgtEl>
                                          <p:spTgt spid="28683"/>
                                        </p:tgtEl>
                                        <p:attrNameLst>
                                          <p:attrName>ppt_x</p:attrName>
                                        </p:attrNameLst>
                                      </p:cBhvr>
                                      <p:tavLst>
                                        <p:tav tm="0">
                                          <p:val>
                                            <p:strVal val="#ppt_x"/>
                                          </p:val>
                                        </p:tav>
                                        <p:tav tm="100000">
                                          <p:val>
                                            <p:strVal val="#ppt_x"/>
                                          </p:val>
                                        </p:tav>
                                      </p:tavLst>
                                    </p:anim>
                                    <p:anim calcmode="lin" valueType="num">
                                      <p:cBhvr additive="base">
                                        <p:cTn id="13"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p-hzy-040907-003"/>
          <p:cNvPicPr>
            <a:picLocks noGrp="1" noChangeAspect="1"/>
          </p:cNvPicPr>
          <p:nvPr>
            <p:ph type="body"/>
          </p:nvPr>
        </p:nvPicPr>
        <p:blipFill>
          <a:blip r:embed="rId1" cstate="print"/>
          <a:srcRect/>
          <a:stretch>
            <a:fillRect/>
          </a:stretch>
        </p:blipFill>
        <p:spPr>
          <a:xfrm>
            <a:off x="758870" y="4089986"/>
            <a:ext cx="2401742" cy="1555704"/>
          </a:xfrm>
        </p:spPr>
      </p:pic>
      <p:pic>
        <p:nvPicPr>
          <p:cNvPr id="4099" name="Picture 3" descr="二十一条签定"/>
          <p:cNvPicPr>
            <a:picLocks noChangeAspect="1"/>
          </p:cNvPicPr>
          <p:nvPr/>
        </p:nvPicPr>
        <p:blipFill>
          <a:blip r:embed="rId2" cstate="print"/>
          <a:stretch>
            <a:fillRect/>
          </a:stretch>
        </p:blipFill>
        <p:spPr>
          <a:xfrm>
            <a:off x="3250645" y="4089986"/>
            <a:ext cx="2401742" cy="1501420"/>
          </a:xfrm>
          <a:prstGeom prst="rect">
            <a:avLst/>
          </a:prstGeom>
          <a:noFill/>
          <a:ln w="9525">
            <a:noFill/>
          </a:ln>
        </p:spPr>
      </p:pic>
      <p:sp>
        <p:nvSpPr>
          <p:cNvPr id="4100" name="Rectangle 6"/>
          <p:cNvSpPr/>
          <p:nvPr/>
        </p:nvSpPr>
        <p:spPr>
          <a:xfrm>
            <a:off x="2770032" y="5627153"/>
            <a:ext cx="3063744" cy="662002"/>
          </a:xfrm>
          <a:prstGeom prst="rect">
            <a:avLst/>
          </a:prstGeom>
          <a:noFill/>
          <a:ln w="9525">
            <a:noFill/>
          </a:ln>
        </p:spPr>
        <p:txBody>
          <a:bodyPr anchor="ctr"/>
          <a:lstStyle/>
          <a:p>
            <a:pPr lvl="0" algn="ctr" eaLnBrk="1" hangingPunct="1"/>
            <a:r>
              <a:rPr lang="en-US" altLang="zh-CN" sz="1670" b="1" dirty="0">
                <a:solidFill>
                  <a:srgbClr val="000000"/>
                </a:solidFill>
                <a:latin typeface="黑体" panose="02010609060101010101" pitchFamily="49" charset="-122"/>
                <a:ea typeface="黑体" panose="02010609060101010101" pitchFamily="49" charset="-122"/>
              </a:rPr>
              <a:t>1915</a:t>
            </a:r>
            <a:r>
              <a:rPr lang="zh-CN" altLang="en-US" sz="1670" b="1" dirty="0">
                <a:solidFill>
                  <a:srgbClr val="000000"/>
                </a:solidFill>
                <a:latin typeface="黑体" panose="02010609060101010101" pitchFamily="49" charset="-122"/>
                <a:ea typeface="黑体" panose="02010609060101010101" pitchFamily="49" charset="-122"/>
              </a:rPr>
              <a:t>北洋军阀政府</a:t>
            </a:r>
            <a:br>
              <a:rPr lang="zh-CN" altLang="en-US" sz="1670" b="1" dirty="0">
                <a:solidFill>
                  <a:srgbClr val="000000"/>
                </a:solidFill>
                <a:latin typeface="黑体" panose="02010609060101010101" pitchFamily="49" charset="-122"/>
                <a:ea typeface="黑体" panose="02010609060101010101" pitchFamily="49" charset="-122"/>
              </a:rPr>
            </a:br>
            <a:r>
              <a:rPr lang="zh-CN" altLang="en-US" sz="1670" b="1" dirty="0">
                <a:solidFill>
                  <a:srgbClr val="000000"/>
                </a:solidFill>
                <a:latin typeface="黑体" panose="02010609060101010101" pitchFamily="49" charset="-122"/>
                <a:ea typeface="黑体" panose="02010609060101010101" pitchFamily="49" charset="-122"/>
              </a:rPr>
              <a:t>与日本签订“二十一条”</a:t>
            </a:r>
            <a:endParaRPr lang="zh-CN" altLang="en-US" sz="1670" b="1" dirty="0">
              <a:solidFill>
                <a:srgbClr val="000000"/>
              </a:solidFill>
              <a:latin typeface="黑体" panose="02010609060101010101" pitchFamily="49" charset="-122"/>
              <a:ea typeface="黑体" panose="02010609060101010101" pitchFamily="49" charset="-122"/>
            </a:endParaRPr>
          </a:p>
        </p:txBody>
      </p:sp>
      <p:sp>
        <p:nvSpPr>
          <p:cNvPr id="4101" name="Text Box 7"/>
          <p:cNvSpPr txBox="1"/>
          <p:nvPr/>
        </p:nvSpPr>
        <p:spPr>
          <a:xfrm>
            <a:off x="787998" y="606533"/>
            <a:ext cx="6515421" cy="447675"/>
          </a:xfrm>
          <a:prstGeom prst="rect">
            <a:avLst/>
          </a:prstGeom>
          <a:noFill/>
          <a:ln w="9525">
            <a:noFill/>
          </a:ln>
        </p:spPr>
        <p:txBody>
          <a:bodyPr>
            <a:spAutoFit/>
          </a:bodyPr>
          <a:lstStyle/>
          <a:p>
            <a:pPr lvl="0" eaLnBrk="1" hangingPunct="1"/>
            <a:r>
              <a:rPr lang="zh-CN" altLang="en-US" sz="2335" b="1" dirty="0">
                <a:latin typeface="黑体" panose="02010609060101010101" pitchFamily="49" charset="-122"/>
                <a:ea typeface="黑体" panose="02010609060101010101" pitchFamily="49" charset="-122"/>
              </a:rPr>
              <a:t>中国的外交发展</a:t>
            </a:r>
            <a:endParaRPr lang="zh-CN" altLang="en-US" sz="2335" b="1" dirty="0">
              <a:latin typeface="黑体" panose="02010609060101010101" pitchFamily="49" charset="-122"/>
              <a:ea typeface="黑体" panose="02010609060101010101" pitchFamily="49" charset="-122"/>
            </a:endParaRPr>
          </a:p>
        </p:txBody>
      </p:sp>
      <p:sp>
        <p:nvSpPr>
          <p:cNvPr id="4102" name="Text Box 8"/>
          <p:cNvSpPr txBox="1"/>
          <p:nvPr/>
        </p:nvSpPr>
        <p:spPr>
          <a:xfrm>
            <a:off x="848903" y="5656282"/>
            <a:ext cx="1999245" cy="534897"/>
          </a:xfrm>
          <a:prstGeom prst="rect">
            <a:avLst/>
          </a:prstGeom>
          <a:noFill/>
          <a:ln w="9525">
            <a:noFill/>
          </a:ln>
        </p:spPr>
        <p:txBody>
          <a:bodyPr anchor="ctr"/>
          <a:lstStyle/>
          <a:p>
            <a:pPr lvl="0" algn="ctr" eaLnBrk="1" hangingPunct="1"/>
            <a:r>
              <a:rPr lang="zh-CN" altLang="en-US" sz="1670" b="1" dirty="0">
                <a:solidFill>
                  <a:srgbClr val="000000"/>
                </a:solidFill>
                <a:latin typeface="黑体" panose="02010609060101010101" pitchFamily="49" charset="-122"/>
                <a:ea typeface="黑体" panose="02010609060101010101" pitchFamily="49" charset="-122"/>
              </a:rPr>
              <a:t>清政府与列强签订的不平等条约</a:t>
            </a:r>
            <a:endParaRPr lang="zh-CN" altLang="en-US" sz="1670" b="1" dirty="0">
              <a:solidFill>
                <a:srgbClr val="000000"/>
              </a:solidFill>
              <a:latin typeface="黑体" panose="02010609060101010101" pitchFamily="49" charset="-122"/>
              <a:ea typeface="黑体" panose="02010609060101010101" pitchFamily="49" charset="-122"/>
            </a:endParaRPr>
          </a:p>
        </p:txBody>
      </p:sp>
      <p:graphicFrame>
        <p:nvGraphicFramePr>
          <p:cNvPr id="27690" name="Group 42"/>
          <p:cNvGraphicFramePr>
            <a:graphicFrameLocks noGrp="1"/>
          </p:cNvGraphicFramePr>
          <p:nvPr>
            <p:ph idx="1"/>
          </p:nvPr>
        </p:nvGraphicFramePr>
        <p:xfrm>
          <a:off x="1028967" y="1087146"/>
          <a:ext cx="7265670" cy="2702622"/>
        </p:xfrm>
        <a:graphic>
          <a:graphicData uri="http://schemas.openxmlformats.org/drawingml/2006/table">
            <a:tbl>
              <a:tblPr/>
              <a:tblGrid>
                <a:gridCol w="900430"/>
                <a:gridCol w="2102485"/>
                <a:gridCol w="2221230"/>
                <a:gridCol w="2041525"/>
              </a:tblGrid>
              <a:tr h="38290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阶段</a:t>
                      </a:r>
                      <a:endPar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古代</a:t>
                      </a: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近代</a:t>
                      </a: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新中国以来</a:t>
                      </a: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外交特点</a:t>
                      </a: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85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原因</a:t>
                      </a:r>
                      <a:endPar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76262" marR="76262" marT="38131" marB="381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9" name="Text Box 31"/>
          <p:cNvSpPr txBox="1"/>
          <p:nvPr/>
        </p:nvSpPr>
        <p:spPr>
          <a:xfrm>
            <a:off x="2049774" y="1481699"/>
            <a:ext cx="1861549" cy="701040"/>
          </a:xfrm>
          <a:prstGeom prst="rect">
            <a:avLst/>
          </a:prstGeom>
          <a:noFill/>
          <a:ln w="9525">
            <a:noFill/>
          </a:ln>
        </p:spPr>
        <p:txBody>
          <a:bodyPr>
            <a:spAutoFit/>
          </a:bodyPr>
          <a:lstStyle/>
          <a:p>
            <a:pPr lvl="0" eaLnBrk="1" hangingPunct="1"/>
            <a:r>
              <a:rPr lang="zh-CN" altLang="en-US" sz="2000" b="1" dirty="0">
                <a:solidFill>
                  <a:srgbClr val="FF0066"/>
                </a:solidFill>
                <a:latin typeface="黑体" panose="02010609060101010101" pitchFamily="49" charset="-122"/>
                <a:ea typeface="黑体" panose="02010609060101010101" pitchFamily="49" charset="-122"/>
              </a:rPr>
              <a:t>朝贡外交，</a:t>
            </a:r>
            <a:endParaRPr lang="zh-CN" altLang="en-US" sz="2000" b="1" dirty="0">
              <a:solidFill>
                <a:srgbClr val="FF0066"/>
              </a:solidFill>
              <a:latin typeface="黑体" panose="02010609060101010101" pitchFamily="49" charset="-122"/>
              <a:ea typeface="黑体" panose="02010609060101010101" pitchFamily="49" charset="-122"/>
            </a:endParaRPr>
          </a:p>
          <a:p>
            <a:pPr lvl="0" eaLnBrk="1" hangingPunct="1"/>
            <a:r>
              <a:rPr lang="zh-CN" altLang="en-US" sz="2000" b="1" dirty="0">
                <a:solidFill>
                  <a:srgbClr val="FF0066"/>
                </a:solidFill>
                <a:latin typeface="黑体" panose="02010609060101010101" pitchFamily="49" charset="-122"/>
                <a:ea typeface="黑体" panose="02010609060101010101" pitchFamily="49" charset="-122"/>
              </a:rPr>
              <a:t>天朝上国自居</a:t>
            </a:r>
            <a:endParaRPr lang="zh-CN" altLang="en-US" sz="2000" b="1" dirty="0">
              <a:solidFill>
                <a:srgbClr val="FF0066"/>
              </a:solidFill>
              <a:latin typeface="黑体" panose="02010609060101010101" pitchFamily="49" charset="-122"/>
              <a:ea typeface="黑体" panose="02010609060101010101" pitchFamily="49" charset="-122"/>
            </a:endParaRPr>
          </a:p>
        </p:txBody>
      </p:sp>
      <p:sp>
        <p:nvSpPr>
          <p:cNvPr id="27680" name="Text Box 32"/>
          <p:cNvSpPr txBox="1"/>
          <p:nvPr/>
        </p:nvSpPr>
        <p:spPr>
          <a:xfrm>
            <a:off x="4150967" y="1447275"/>
            <a:ext cx="1922453" cy="701040"/>
          </a:xfrm>
          <a:prstGeom prst="rect">
            <a:avLst/>
          </a:prstGeom>
          <a:noFill/>
          <a:ln w="9525">
            <a:noFill/>
          </a:ln>
        </p:spPr>
        <p:txBody>
          <a:bodyPr>
            <a:spAutoFit/>
          </a:bodyPr>
          <a:lstStyle/>
          <a:p>
            <a:pPr lvl="0" eaLnBrk="1" hangingPunct="1"/>
            <a:r>
              <a:rPr lang="zh-CN" altLang="en-US" sz="2000" b="1" dirty="0">
                <a:solidFill>
                  <a:srgbClr val="FF0066"/>
                </a:solidFill>
                <a:latin typeface="黑体" panose="02010609060101010101" pitchFamily="49" charset="-122"/>
                <a:ea typeface="黑体" panose="02010609060101010101" pitchFamily="49" charset="-122"/>
              </a:rPr>
              <a:t>屈辱外交</a:t>
            </a:r>
            <a:endParaRPr lang="zh-CN" altLang="en-US" sz="2000" b="1" dirty="0">
              <a:solidFill>
                <a:srgbClr val="FF0066"/>
              </a:solidFill>
              <a:latin typeface="黑体" panose="02010609060101010101" pitchFamily="49" charset="-122"/>
              <a:ea typeface="黑体" panose="02010609060101010101" pitchFamily="49" charset="-122"/>
            </a:endParaRPr>
          </a:p>
          <a:p>
            <a:pPr lvl="0" eaLnBrk="1" hangingPunct="1"/>
            <a:r>
              <a:rPr lang="zh-CN" altLang="en-US" sz="2000" b="1" dirty="0">
                <a:solidFill>
                  <a:srgbClr val="FF0066"/>
                </a:solidFill>
                <a:latin typeface="黑体" panose="02010609060101010101" pitchFamily="49" charset="-122"/>
                <a:ea typeface="黑体" panose="02010609060101010101" pitchFamily="49" charset="-122"/>
              </a:rPr>
              <a:t>不平等</a:t>
            </a:r>
            <a:endParaRPr lang="zh-CN" altLang="en-US" sz="2000" b="1" dirty="0">
              <a:solidFill>
                <a:srgbClr val="FF0066"/>
              </a:solidFill>
              <a:latin typeface="黑体" panose="02010609060101010101" pitchFamily="49" charset="-122"/>
              <a:ea typeface="黑体" panose="02010609060101010101" pitchFamily="49" charset="-122"/>
            </a:endParaRPr>
          </a:p>
        </p:txBody>
      </p:sp>
      <p:sp>
        <p:nvSpPr>
          <p:cNvPr id="27681" name="Text Box 33"/>
          <p:cNvSpPr txBox="1"/>
          <p:nvPr/>
        </p:nvSpPr>
        <p:spPr>
          <a:xfrm>
            <a:off x="6554033" y="1422119"/>
            <a:ext cx="1561000" cy="701040"/>
          </a:xfrm>
          <a:prstGeom prst="rect">
            <a:avLst/>
          </a:prstGeom>
          <a:noFill/>
          <a:ln w="9525">
            <a:noFill/>
          </a:ln>
        </p:spPr>
        <p:txBody>
          <a:bodyPr>
            <a:spAutoFit/>
          </a:bodyPr>
          <a:lstStyle/>
          <a:p>
            <a:pPr lvl="0" eaLnBrk="1" hangingPunct="1"/>
            <a:r>
              <a:rPr lang="zh-CN" altLang="en-US" sz="2000" b="1" dirty="0">
                <a:solidFill>
                  <a:srgbClr val="FF0066"/>
                </a:solidFill>
                <a:latin typeface="黑体" panose="02010609060101010101" pitchFamily="49" charset="-122"/>
                <a:ea typeface="黑体" panose="02010609060101010101" pitchFamily="49" charset="-122"/>
              </a:rPr>
              <a:t>独立自主</a:t>
            </a:r>
            <a:endParaRPr lang="zh-CN" altLang="en-US" sz="2000" b="1" dirty="0">
              <a:solidFill>
                <a:srgbClr val="FF0066"/>
              </a:solidFill>
              <a:latin typeface="黑体" panose="02010609060101010101" pitchFamily="49" charset="-122"/>
              <a:ea typeface="黑体" panose="02010609060101010101" pitchFamily="49" charset="-122"/>
            </a:endParaRPr>
          </a:p>
          <a:p>
            <a:pPr lvl="0" eaLnBrk="1" hangingPunct="1"/>
            <a:r>
              <a:rPr lang="zh-CN" altLang="en-US" sz="2000" b="1" dirty="0">
                <a:solidFill>
                  <a:srgbClr val="FF0066"/>
                </a:solidFill>
                <a:latin typeface="黑体" panose="02010609060101010101" pitchFamily="49" charset="-122"/>
                <a:ea typeface="黑体" panose="02010609060101010101" pitchFamily="49" charset="-122"/>
              </a:rPr>
              <a:t>和平外交</a:t>
            </a:r>
            <a:endParaRPr lang="zh-CN" altLang="en-US" sz="2000" b="1" dirty="0">
              <a:solidFill>
                <a:srgbClr val="FF0066"/>
              </a:solidFill>
              <a:latin typeface="黑体" panose="02010609060101010101" pitchFamily="49" charset="-122"/>
              <a:ea typeface="黑体" panose="02010609060101010101" pitchFamily="49" charset="-122"/>
            </a:endParaRPr>
          </a:p>
        </p:txBody>
      </p:sp>
      <p:sp>
        <p:nvSpPr>
          <p:cNvPr id="27682" name="Text Box 34"/>
          <p:cNvSpPr txBox="1"/>
          <p:nvPr/>
        </p:nvSpPr>
        <p:spPr>
          <a:xfrm>
            <a:off x="1990193" y="2228437"/>
            <a:ext cx="2041613" cy="1615440"/>
          </a:xfrm>
          <a:prstGeom prst="rect">
            <a:avLst/>
          </a:prstGeom>
          <a:noFill/>
          <a:ln w="9525">
            <a:noFill/>
          </a:ln>
        </p:spPr>
        <p:txBody>
          <a:bodyPr>
            <a:spAutoFit/>
          </a:bodyPr>
          <a:lstStyle/>
          <a:p>
            <a:pPr lvl="0" eaLnBrk="1" hangingPunct="1"/>
            <a:r>
              <a:rPr lang="zh-CN" altLang="en-US" sz="2000" b="1" dirty="0">
                <a:latin typeface="黑体" panose="02010609060101010101" pitchFamily="49" charset="-122"/>
                <a:ea typeface="黑体" panose="02010609060101010101" pitchFamily="49" charset="-122"/>
              </a:rPr>
              <a:t>古代中国长期在世界文明中居于领先地位；统治者盲目自大的心理。</a:t>
            </a:r>
            <a:endParaRPr lang="zh-CN" altLang="en-US" sz="2000" b="1" dirty="0">
              <a:latin typeface="黑体" panose="02010609060101010101" pitchFamily="49" charset="-122"/>
              <a:ea typeface="黑体" panose="02010609060101010101" pitchFamily="49" charset="-122"/>
            </a:endParaRPr>
          </a:p>
        </p:txBody>
      </p:sp>
      <p:sp>
        <p:nvSpPr>
          <p:cNvPr id="27683" name="Text Box 35"/>
          <p:cNvSpPr txBox="1"/>
          <p:nvPr/>
        </p:nvSpPr>
        <p:spPr>
          <a:xfrm>
            <a:off x="4031807" y="2228437"/>
            <a:ext cx="2041613" cy="1310640"/>
          </a:xfrm>
          <a:prstGeom prst="rect">
            <a:avLst/>
          </a:prstGeom>
          <a:noFill/>
          <a:ln w="9525">
            <a:noFill/>
          </a:ln>
        </p:spPr>
        <p:txBody>
          <a:bodyPr>
            <a:spAutoFit/>
          </a:bodyPr>
          <a:lstStyle/>
          <a:p>
            <a:pPr lvl="0" eaLnBrk="1" hangingPunct="1"/>
            <a:r>
              <a:rPr lang="zh-CN" altLang="en-US" sz="2000" b="1" dirty="0">
                <a:latin typeface="黑体" panose="02010609060101010101" pitchFamily="49" charset="-122"/>
                <a:ea typeface="黑体" panose="02010609060101010101" pitchFamily="49" charset="-122"/>
              </a:rPr>
              <a:t>中国不断遭受列强侵略，逐步沦为半殖民地半封建社会；</a:t>
            </a:r>
            <a:endParaRPr lang="zh-CN" altLang="en-US" sz="2000" b="1" dirty="0">
              <a:latin typeface="黑体" panose="02010609060101010101" pitchFamily="49" charset="-122"/>
              <a:ea typeface="黑体" panose="02010609060101010101" pitchFamily="49" charset="-122"/>
            </a:endParaRPr>
          </a:p>
        </p:txBody>
      </p:sp>
      <p:sp>
        <p:nvSpPr>
          <p:cNvPr id="27684" name="Text Box 36"/>
          <p:cNvSpPr txBox="1"/>
          <p:nvPr/>
        </p:nvSpPr>
        <p:spPr>
          <a:xfrm>
            <a:off x="6253484" y="2288017"/>
            <a:ext cx="2041613" cy="1005840"/>
          </a:xfrm>
          <a:prstGeom prst="rect">
            <a:avLst/>
          </a:prstGeom>
          <a:noFill/>
          <a:ln w="9525">
            <a:noFill/>
          </a:ln>
        </p:spPr>
        <p:txBody>
          <a:bodyPr>
            <a:spAutoFit/>
          </a:bodyPr>
          <a:lstStyle/>
          <a:p>
            <a:pPr lvl="0" eaLnBrk="1" hangingPunct="1"/>
            <a:r>
              <a:rPr lang="zh-CN" altLang="en-US" sz="2000" b="1" dirty="0">
                <a:latin typeface="黑体" panose="02010609060101010101" pitchFamily="49" charset="-122"/>
                <a:ea typeface="黑体" panose="02010609060101010101" pitchFamily="49" charset="-122"/>
              </a:rPr>
              <a:t>中华民族独立，综合国力不断上升。</a:t>
            </a:r>
            <a:endParaRPr lang="zh-CN" altLang="en-US" sz="2000" b="1" dirty="0">
              <a:latin typeface="黑体" panose="02010609060101010101" pitchFamily="49" charset="-122"/>
              <a:ea typeface="黑体" panose="02010609060101010101" pitchFamily="49" charset="-122"/>
            </a:endParaRPr>
          </a:p>
        </p:txBody>
      </p:sp>
      <p:grpSp>
        <p:nvGrpSpPr>
          <p:cNvPr id="4131" name="Group 37"/>
          <p:cNvGrpSpPr/>
          <p:nvPr/>
        </p:nvGrpSpPr>
        <p:grpSpPr>
          <a:xfrm>
            <a:off x="5893355" y="3879469"/>
            <a:ext cx="2491774" cy="2409686"/>
            <a:chOff x="0" y="663"/>
            <a:chExt cx="1882" cy="3544"/>
          </a:xfrm>
        </p:grpSpPr>
        <p:pic>
          <p:nvPicPr>
            <p:cNvPr id="4132" name="Picture 38" descr="W020050912214054536391"/>
            <p:cNvPicPr>
              <a:picLocks noChangeAspect="1"/>
            </p:cNvPicPr>
            <p:nvPr/>
          </p:nvPicPr>
          <p:blipFill>
            <a:blip r:embed="rId3" cstate="print"/>
            <a:stretch>
              <a:fillRect/>
            </a:stretch>
          </p:blipFill>
          <p:spPr>
            <a:xfrm>
              <a:off x="0" y="1933"/>
              <a:ext cx="1815" cy="1134"/>
            </a:xfrm>
            <a:prstGeom prst="rect">
              <a:avLst/>
            </a:prstGeom>
            <a:noFill/>
            <a:ln w="9525">
              <a:noFill/>
            </a:ln>
          </p:spPr>
        </p:pic>
        <p:pic>
          <p:nvPicPr>
            <p:cNvPr id="4133" name="Picture 39" descr="90cebeec97df2d7f269791cd"/>
            <p:cNvPicPr>
              <a:picLocks noChangeAspect="1"/>
            </p:cNvPicPr>
            <p:nvPr/>
          </p:nvPicPr>
          <p:blipFill>
            <a:blip r:embed="rId4" cstate="print"/>
            <a:stretch>
              <a:fillRect/>
            </a:stretch>
          </p:blipFill>
          <p:spPr>
            <a:xfrm>
              <a:off x="0" y="663"/>
              <a:ext cx="1882" cy="1255"/>
            </a:xfrm>
            <a:prstGeom prst="rect">
              <a:avLst/>
            </a:prstGeom>
            <a:noFill/>
            <a:ln w="9525">
              <a:noFill/>
            </a:ln>
          </p:spPr>
        </p:pic>
        <p:pic>
          <p:nvPicPr>
            <p:cNvPr id="4134" name="Picture 40" descr="200992983625406"/>
            <p:cNvPicPr>
              <a:picLocks noChangeAspect="1"/>
            </p:cNvPicPr>
            <p:nvPr/>
          </p:nvPicPr>
          <p:blipFill>
            <a:blip r:embed="rId5" cstate="print"/>
            <a:stretch>
              <a:fillRect/>
            </a:stretch>
          </p:blipFill>
          <p:spPr>
            <a:xfrm>
              <a:off x="0" y="3067"/>
              <a:ext cx="1791" cy="1140"/>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79"/>
                                        </p:tgtEl>
                                        <p:attrNameLst>
                                          <p:attrName>style.visibility</p:attrName>
                                        </p:attrNameLst>
                                      </p:cBhvr>
                                      <p:to>
                                        <p:strVal val="visible"/>
                                      </p:to>
                                    </p:set>
                                    <p:animEffect transition="in" filter="blinds(horizontal)">
                                      <p:cBhvr>
                                        <p:cTn id="7" dur="500"/>
                                        <p:tgtEl>
                                          <p:spTgt spid="276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82"/>
                                        </p:tgtEl>
                                        <p:attrNameLst>
                                          <p:attrName>style.visibility</p:attrName>
                                        </p:attrNameLst>
                                      </p:cBhvr>
                                      <p:to>
                                        <p:strVal val="visible"/>
                                      </p:to>
                                    </p:set>
                                    <p:animEffect transition="in" filter="blinds(horizontal)">
                                      <p:cBhvr>
                                        <p:cTn id="12" dur="500"/>
                                        <p:tgtEl>
                                          <p:spTgt spid="276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80"/>
                                        </p:tgtEl>
                                        <p:attrNameLst>
                                          <p:attrName>style.visibility</p:attrName>
                                        </p:attrNameLst>
                                      </p:cBhvr>
                                      <p:to>
                                        <p:strVal val="visible"/>
                                      </p:to>
                                    </p:set>
                                    <p:animEffect transition="in" filter="blinds(horizontal)">
                                      <p:cBhvr>
                                        <p:cTn id="17" dur="500"/>
                                        <p:tgtEl>
                                          <p:spTgt spid="2768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83"/>
                                        </p:tgtEl>
                                        <p:attrNameLst>
                                          <p:attrName>style.visibility</p:attrName>
                                        </p:attrNameLst>
                                      </p:cBhvr>
                                      <p:to>
                                        <p:strVal val="visible"/>
                                      </p:to>
                                    </p:set>
                                    <p:animEffect transition="in" filter="blinds(horizontal)">
                                      <p:cBhvr>
                                        <p:cTn id="22" dur="500"/>
                                        <p:tgtEl>
                                          <p:spTgt spid="276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81"/>
                                        </p:tgtEl>
                                        <p:attrNameLst>
                                          <p:attrName>style.visibility</p:attrName>
                                        </p:attrNameLst>
                                      </p:cBhvr>
                                      <p:to>
                                        <p:strVal val="visible"/>
                                      </p:to>
                                    </p:set>
                                    <p:animEffect transition="in" filter="blinds(horizontal)">
                                      <p:cBhvr>
                                        <p:cTn id="27" dur="500"/>
                                        <p:tgtEl>
                                          <p:spTgt spid="2768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84"/>
                                        </p:tgtEl>
                                        <p:attrNameLst>
                                          <p:attrName>style.visibility</p:attrName>
                                        </p:attrNameLst>
                                      </p:cBhvr>
                                      <p:to>
                                        <p:strVal val="visible"/>
                                      </p:to>
                                    </p:set>
                                    <p:animEffect transition="in" filter="blinds(horizontal)">
                                      <p:cBhvr>
                                        <p:cTn id="32" dur="500"/>
                                        <p:tgtEl>
                                          <p:spTgt spid="2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9" grpId="0"/>
      <p:bldP spid="27680" grpId="0"/>
      <p:bldP spid="27681" grpId="0"/>
      <p:bldP spid="27682" grpId="0"/>
      <p:bldP spid="27683" grpId="0"/>
      <p:bldP spid="276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7525" y="396240"/>
            <a:ext cx="7966075" cy="6065520"/>
          </a:xfrm>
          <a:prstGeom prst="rect">
            <a:avLst/>
          </a:prstGeom>
          <a:noFill/>
        </p:spPr>
        <p:txBody>
          <a:bodyPr wrap="square" rtlCol="0" anchor="t">
            <a:spAutoFit/>
          </a:bodyPr>
          <a:p>
            <a:r>
              <a:rPr lang="zh-CN" altLang="en-US" sz="2800"/>
              <a:t>在当时冷战的情况下，新中国‘一边倒’的外交战略选择引起了一些周边国家的担心和疑虑，如何发展与周边国家的关系，解决相互之间的争端与分歧，保障周边环境的和平与稳定，就成为新中国外交的一个重大课题。”这一观点客观上表明</a:t>
            </a:r>
            <a:endParaRPr lang="zh-CN" altLang="en-US" sz="2800"/>
          </a:p>
          <a:p>
            <a:r>
              <a:rPr lang="zh-CN" altLang="en-US" sz="2800"/>
              <a:t>①新中国初期“一边倒”的外交方针具有局限性</a:t>
            </a:r>
            <a:endParaRPr lang="zh-CN" altLang="en-US" sz="2800"/>
          </a:p>
          <a:p>
            <a:r>
              <a:rPr lang="zh-CN" altLang="en-US" sz="2800"/>
              <a:t>②发展与周边国家关系成为新中国外交重大课题③和平共处五项原则提出的前提是尊重多样性、求同存异</a:t>
            </a:r>
            <a:endParaRPr lang="zh-CN" altLang="en-US" sz="2800"/>
          </a:p>
          <a:p>
            <a:r>
              <a:rPr lang="zh-CN" altLang="en-US" sz="2800"/>
              <a:t>④它是20世纪70年代中国外交外交取得重大突破的关键</a:t>
            </a:r>
            <a:endParaRPr lang="zh-CN" altLang="en-US" sz="2800"/>
          </a:p>
          <a:p>
            <a:r>
              <a:rPr lang="zh-CN" altLang="en-US" sz="2800"/>
              <a:t>A．①②③④          B. ①②④           </a:t>
            </a:r>
            <a:endParaRPr lang="zh-CN" altLang="en-US" sz="2800"/>
          </a:p>
          <a:p>
            <a:r>
              <a:rPr lang="zh-CN" altLang="en-US" sz="2800"/>
              <a:t>  C. ①②           D. ①②③</a:t>
            </a:r>
            <a:endParaRPr lang="zh-CN" altLang="en-US" sz="2800"/>
          </a:p>
        </p:txBody>
      </p:sp>
      <p:sp>
        <p:nvSpPr>
          <p:cNvPr id="3" name="矩形 2"/>
          <p:cNvSpPr/>
          <p:nvPr/>
        </p:nvSpPr>
        <p:spPr>
          <a:xfrm>
            <a:off x="7366771" y="4099449"/>
            <a:ext cx="615315" cy="921385"/>
          </a:xfrm>
          <a:prstGeom prst="rect">
            <a:avLst/>
          </a:prstGeom>
          <a:noFill/>
        </p:spPr>
        <p:txBody>
          <a:bodyPr wrap="none" lIns="91440" tIns="45720" rIns="91440" bIns="45720">
            <a:spAutoFit/>
          </a:bodyPr>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0" y="393166"/>
            <a:ext cx="9018495" cy="2469777"/>
          </a:xfrm>
          <a:solidFill>
            <a:schemeClr val="accent5">
              <a:lumMod val="40000"/>
              <a:lumOff val="60000"/>
            </a:schemeClr>
          </a:solidFill>
          <a:ln>
            <a:solidFill>
              <a:schemeClr val="accent6">
                <a:lumMod val="40000"/>
                <a:lumOff val="60000"/>
              </a:schemeClr>
            </a:solidFill>
          </a:ln>
        </p:spPr>
        <p:txBody>
          <a:bodyPr/>
          <a:lstStyle/>
          <a:p>
            <a:pPr>
              <a:buNone/>
            </a:pPr>
            <a:r>
              <a:rPr lang="zh-CN" altLang="zh-CN" sz="2400" dirty="0" smtClean="0">
                <a:latin typeface="黑体" panose="02010609060101010101" pitchFamily="49" charset="-122"/>
                <a:ea typeface="黑体" panose="02010609060101010101" pitchFamily="49" charset="-122"/>
              </a:rPr>
              <a:t>对于即将参加的某国际会议，中国代表团定下的外交基调是：争取越南南北以北纬</a:t>
            </a:r>
            <a:r>
              <a:rPr lang="en-US" altLang="zh-CN" sz="2400" dirty="0" smtClean="0">
                <a:latin typeface="黑体" panose="02010609060101010101" pitchFamily="49" charset="-122"/>
                <a:ea typeface="黑体" panose="02010609060101010101" pitchFamily="49" charset="-122"/>
              </a:rPr>
              <a:t>16</a:t>
            </a:r>
            <a:r>
              <a:rPr lang="zh-CN" altLang="zh-CN" sz="2400" dirty="0" smtClean="0">
                <a:latin typeface="黑体" panose="02010609060101010101" pitchFamily="49" charset="-122"/>
                <a:ea typeface="黑体" panose="02010609060101010101" pitchFamily="49" charset="-122"/>
              </a:rPr>
              <a:t>度线为界实现停战，促使法军撤出，反对美国干涉。这次国际会议是</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a:t>
            </a:r>
            <a:endParaRPr lang="zh-CN" altLang="zh-CN" sz="2400" dirty="0" smtClean="0">
              <a:latin typeface="黑体" panose="02010609060101010101" pitchFamily="49" charset="-122"/>
              <a:ea typeface="黑体" panose="02010609060101010101" pitchFamily="49" charset="-122"/>
            </a:endParaRPr>
          </a:p>
          <a:p>
            <a:pPr>
              <a:buNone/>
            </a:pPr>
            <a:r>
              <a:rPr lang="en-US" altLang="zh-CN" sz="2400" dirty="0" smtClean="0">
                <a:latin typeface="黑体" panose="02010609060101010101" pitchFamily="49" charset="-122"/>
                <a:ea typeface="黑体" panose="02010609060101010101" pitchFamily="49" charset="-122"/>
              </a:rPr>
              <a:t> A</a:t>
            </a:r>
            <a:r>
              <a:rPr lang="zh-CN" altLang="zh-CN" sz="2400" dirty="0" smtClean="0">
                <a:latin typeface="黑体" panose="02010609060101010101" pitchFamily="49" charset="-122"/>
                <a:ea typeface="黑体" panose="02010609060101010101" pitchFamily="49" charset="-122"/>
              </a:rPr>
              <a:t>．日内瓦会议</a:t>
            </a:r>
            <a:r>
              <a:rPr lang="en-US" altLang="zh-CN" sz="2400" dirty="0" smtClean="0">
                <a:latin typeface="黑体" panose="02010609060101010101" pitchFamily="49" charset="-122"/>
                <a:ea typeface="黑体" panose="02010609060101010101" pitchFamily="49" charset="-122"/>
              </a:rPr>
              <a:t>               B</a:t>
            </a:r>
            <a:r>
              <a:rPr lang="zh-CN" altLang="zh-CN" sz="2400" dirty="0" smtClean="0">
                <a:latin typeface="黑体" panose="02010609060101010101" pitchFamily="49" charset="-122"/>
                <a:ea typeface="黑体" panose="02010609060101010101" pitchFamily="49" charset="-122"/>
              </a:rPr>
              <a:t>．万隆会议</a:t>
            </a:r>
            <a:endParaRPr lang="en-US" altLang="zh-CN" sz="2400" dirty="0" smtClean="0">
              <a:latin typeface="黑体" panose="02010609060101010101" pitchFamily="49" charset="-122"/>
              <a:ea typeface="黑体" panose="02010609060101010101" pitchFamily="49" charset="-122"/>
            </a:endParaRPr>
          </a:p>
          <a:p>
            <a:pPr>
              <a:buNone/>
            </a:pPr>
            <a:r>
              <a:rPr lang="en-US" altLang="zh-CN" sz="2400" dirty="0" smtClean="0">
                <a:latin typeface="黑体" panose="02010609060101010101" pitchFamily="49" charset="-122"/>
                <a:ea typeface="黑体" panose="02010609060101010101" pitchFamily="49" charset="-122"/>
              </a:rPr>
              <a:t>C</a:t>
            </a:r>
            <a:r>
              <a:rPr lang="zh-CN" altLang="zh-CN" sz="2400" dirty="0" smtClean="0">
                <a:latin typeface="黑体" panose="02010609060101010101" pitchFamily="49" charset="-122"/>
                <a:ea typeface="黑体" panose="02010609060101010101" pitchFamily="49" charset="-122"/>
              </a:rPr>
              <a:t>．第一届不结盟政府首脑会议</a:t>
            </a:r>
            <a:r>
              <a:rPr lang="en-US" altLang="zh-CN" sz="2400" dirty="0" smtClean="0">
                <a:latin typeface="黑体" panose="02010609060101010101" pitchFamily="49" charset="-122"/>
                <a:ea typeface="黑体" panose="02010609060101010101" pitchFamily="49" charset="-122"/>
              </a:rPr>
              <a:t>  D</a:t>
            </a:r>
            <a:r>
              <a:rPr lang="zh-CN" altLang="zh-CN" sz="2400" dirty="0" smtClean="0">
                <a:latin typeface="黑体" panose="02010609060101010101" pitchFamily="49" charset="-122"/>
                <a:ea typeface="黑体" panose="02010609060101010101" pitchFamily="49" charset="-122"/>
              </a:rPr>
              <a:t>．第</a:t>
            </a:r>
            <a:r>
              <a:rPr lang="en-US" altLang="zh-CN" sz="2400" dirty="0" smtClean="0">
                <a:latin typeface="黑体" panose="02010609060101010101" pitchFamily="49" charset="-122"/>
                <a:ea typeface="黑体" panose="02010609060101010101" pitchFamily="49" charset="-122"/>
              </a:rPr>
              <a:t>26</a:t>
            </a:r>
            <a:r>
              <a:rPr lang="zh-CN" altLang="zh-CN" sz="2400" dirty="0" smtClean="0">
                <a:latin typeface="黑体" panose="02010609060101010101" pitchFamily="49" charset="-122"/>
                <a:ea typeface="黑体" panose="02010609060101010101" pitchFamily="49" charset="-122"/>
              </a:rPr>
              <a:t>届联合国大会</a:t>
            </a:r>
            <a:endParaRPr lang="zh-CN" altLang="zh-CN" sz="2400" dirty="0" smtClean="0">
              <a:latin typeface="黑体" panose="02010609060101010101" pitchFamily="49" charset="-122"/>
              <a:ea typeface="黑体" panose="02010609060101010101" pitchFamily="49" charset="-122"/>
            </a:endParaRPr>
          </a:p>
        </p:txBody>
      </p:sp>
      <p:sp>
        <p:nvSpPr>
          <p:cNvPr id="4" name="矩形 3"/>
          <p:cNvSpPr/>
          <p:nvPr/>
        </p:nvSpPr>
        <p:spPr>
          <a:xfrm>
            <a:off x="185057" y="3386354"/>
            <a:ext cx="8665029" cy="3046988"/>
          </a:xfrm>
          <a:prstGeom prst="rect">
            <a:avLst/>
          </a:prstGeom>
          <a:solidFill>
            <a:schemeClr val="accent5">
              <a:lumMod val="40000"/>
              <a:lumOff val="60000"/>
            </a:schemeClr>
          </a:solidFill>
        </p:spPr>
        <p:txBody>
          <a:bodyPr wrap="square">
            <a:spAutoFit/>
          </a:bodyPr>
          <a:lstStyle/>
          <a:p>
            <a:r>
              <a:rPr lang="zh-CN" altLang="zh-CN" sz="2400" dirty="0" smtClean="0">
                <a:latin typeface="黑体" panose="02010609060101010101" pitchFamily="49" charset="-122"/>
                <a:ea typeface="黑体" panose="02010609060101010101" pitchFamily="49" charset="-122"/>
              </a:rPr>
              <a:t>美国前国务卿杜勒斯说，如果亚非国家养成一种在西方缺席的情况下经常开会的习惯，由于有众多的人口，印度和中国无疑将控制局面，这可能最终形成一个反对西方的集团。他希望这次会议开不起来。杜勒斯针对的是</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a:t>
            </a:r>
            <a:endParaRPr lang="zh-CN"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A</a:t>
            </a:r>
            <a:r>
              <a:rPr lang="zh-CN" altLang="zh-CN" sz="2400" dirty="0" smtClean="0">
                <a:latin typeface="黑体" panose="02010609060101010101" pitchFamily="49" charset="-122"/>
                <a:ea typeface="黑体" panose="02010609060101010101" pitchFamily="49" charset="-122"/>
              </a:rPr>
              <a:t>．倡导和平共处五项原则的中印会谈</a:t>
            </a:r>
            <a:endParaRPr lang="zh-CN"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B</a:t>
            </a:r>
            <a:r>
              <a:rPr lang="zh-CN" altLang="zh-CN" sz="2400" dirty="0" smtClean="0">
                <a:latin typeface="黑体" panose="02010609060101010101" pitchFamily="49" charset="-122"/>
                <a:ea typeface="黑体" panose="02010609060101010101" pitchFamily="49" charset="-122"/>
              </a:rPr>
              <a:t>．和平解决印度支那问题的日内瓦会议</a:t>
            </a:r>
            <a:endParaRPr lang="zh-CN"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   C</a:t>
            </a:r>
            <a:r>
              <a:rPr lang="zh-CN" altLang="zh-CN" sz="2400" dirty="0" smtClean="0">
                <a:latin typeface="黑体" panose="02010609060101010101" pitchFamily="49" charset="-122"/>
                <a:ea typeface="黑体" panose="02010609060101010101" pitchFamily="49" charset="-122"/>
              </a:rPr>
              <a:t>．以“求同存异”促进会议成功的万隆会议</a:t>
            </a:r>
            <a:endParaRPr lang="zh-CN"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D</a:t>
            </a:r>
            <a:r>
              <a:rPr lang="zh-CN" altLang="zh-CN" sz="2400" dirty="0" smtClean="0">
                <a:latin typeface="黑体" panose="02010609060101010101" pitchFamily="49" charset="-122"/>
                <a:ea typeface="黑体" panose="02010609060101010101" pitchFamily="49" charset="-122"/>
              </a:rPr>
              <a:t>．恢复中国在联合国合法席位的“联大”会议</a:t>
            </a:r>
            <a:endParaRPr lang="zh-CN" altLang="zh-CN" sz="2400" dirty="0">
              <a:latin typeface="黑体" panose="02010609060101010101" pitchFamily="49" charset="-122"/>
              <a:ea typeface="黑体" panose="02010609060101010101" pitchFamily="49" charset="-122"/>
            </a:endParaRPr>
          </a:p>
        </p:txBody>
      </p:sp>
      <p:sp>
        <p:nvSpPr>
          <p:cNvPr id="5" name="矩形 4"/>
          <p:cNvSpPr/>
          <p:nvPr/>
        </p:nvSpPr>
        <p:spPr>
          <a:xfrm>
            <a:off x="6352311" y="1759021"/>
            <a:ext cx="684804"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矩形 5"/>
          <p:cNvSpPr/>
          <p:nvPr/>
        </p:nvSpPr>
        <p:spPr>
          <a:xfrm>
            <a:off x="7038111" y="4556650"/>
            <a:ext cx="684804"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61443" name="Rectangle 6"/>
          <p:cNvSpPr/>
          <p:nvPr/>
        </p:nvSpPr>
        <p:spPr>
          <a:xfrm>
            <a:off x="250825" y="476250"/>
            <a:ext cx="8569325" cy="2881313"/>
          </a:xfrm>
          <a:prstGeom prst="rect">
            <a:avLst/>
          </a:prstGeom>
          <a:solidFill>
            <a:srgbClr val="CCFF33"/>
          </a:solidFill>
          <a:ln w="9525" cap="flat" cmpd="sng">
            <a:solidFill>
              <a:schemeClr val="tx1"/>
            </a:solidFill>
            <a:prstDash val="solid"/>
            <a:miter/>
            <a:headEnd type="none" w="med" len="med"/>
            <a:tailEnd type="none" w="med" len="med"/>
          </a:ln>
        </p:spPr>
        <p:txBody>
          <a:bodyPr wrap="none" anchor="ctr"/>
          <a:lstStyle/>
          <a:p>
            <a:pPr lvl="0"/>
            <a:endParaRPr lang="zh-CN" altLang="zh-CN" sz="1800" b="0" dirty="0">
              <a:latin typeface="Garamond" pitchFamily="18" charset="0"/>
              <a:ea typeface="宋体" panose="02010600030101010101" pitchFamily="2" charset="-122"/>
            </a:endParaRPr>
          </a:p>
        </p:txBody>
      </p:sp>
      <p:pic>
        <p:nvPicPr>
          <p:cNvPr id="61445" name="Picture 4" descr="周恩来步入日内瓦会场"/>
          <p:cNvPicPr>
            <a:picLocks noChangeAspect="1"/>
          </p:cNvPicPr>
          <p:nvPr/>
        </p:nvPicPr>
        <p:blipFill>
          <a:blip r:embed="rId1" cstate="print"/>
          <a:stretch>
            <a:fillRect/>
          </a:stretch>
        </p:blipFill>
        <p:spPr>
          <a:xfrm>
            <a:off x="250825" y="692150"/>
            <a:ext cx="4149725" cy="2663825"/>
          </a:xfrm>
          <a:prstGeom prst="rect">
            <a:avLst/>
          </a:prstGeom>
          <a:noFill/>
          <a:ln w="57150" cap="flat" cmpd="sng">
            <a:solidFill>
              <a:srgbClr val="CC0066"/>
            </a:solidFill>
            <a:prstDash val="solid"/>
            <a:miter/>
            <a:headEnd type="none" w="med" len="med"/>
            <a:tailEnd type="none" w="med" len="med"/>
          </a:ln>
        </p:spPr>
      </p:pic>
      <p:sp>
        <p:nvSpPr>
          <p:cNvPr id="51203" name="Rectangle 3"/>
          <p:cNvSpPr/>
          <p:nvPr/>
        </p:nvSpPr>
        <p:spPr>
          <a:xfrm>
            <a:off x="4500563" y="1052513"/>
            <a:ext cx="4175125" cy="2087562"/>
          </a:xfrm>
          <a:prstGeom prst="rect">
            <a:avLst/>
          </a:prstGeom>
          <a:noFill/>
          <a:ln w="9525">
            <a:noFill/>
          </a:ln>
        </p:spPr>
        <p:txBody>
          <a:bodyPr anchor="t"/>
          <a:lstStyle/>
          <a:p>
            <a:pPr marL="342900" lvl="0" indent="-342900">
              <a:spcBef>
                <a:spcPct val="20000"/>
              </a:spcBef>
              <a:buChar char="•"/>
            </a:pPr>
            <a:r>
              <a:rPr lang="zh-CN" altLang="en-US" sz="2800" dirty="0">
                <a:solidFill>
                  <a:srgbClr val="0000F2"/>
                </a:solidFill>
                <a:latin typeface="黑体" panose="02010609060101010101" pitchFamily="49" charset="-122"/>
                <a:ea typeface="黑体" panose="02010609060101010101" pitchFamily="49" charset="-122"/>
              </a:rPr>
              <a:t>成就三：周恩来出席日内瓦会议（</a:t>
            </a:r>
            <a:r>
              <a:rPr lang="en-US" altLang="zh-CN" sz="2800" dirty="0">
                <a:solidFill>
                  <a:srgbClr val="0000F2"/>
                </a:solidFill>
                <a:latin typeface="黑体" panose="02010609060101010101" pitchFamily="49" charset="-122"/>
                <a:ea typeface="黑体" panose="02010609060101010101" pitchFamily="49" charset="-122"/>
              </a:rPr>
              <a:t>1954</a:t>
            </a:r>
            <a:r>
              <a:rPr lang="zh-CN" altLang="en-US" sz="2800" dirty="0">
                <a:solidFill>
                  <a:srgbClr val="0000F2"/>
                </a:solidFill>
                <a:latin typeface="黑体" panose="02010609060101010101" pitchFamily="49" charset="-122"/>
                <a:ea typeface="黑体" panose="02010609060101010101" pitchFamily="49" charset="-122"/>
              </a:rPr>
              <a:t>年</a:t>
            </a:r>
            <a:r>
              <a:rPr lang="en-US" altLang="zh-CN" sz="2800" dirty="0">
                <a:solidFill>
                  <a:srgbClr val="0000F2"/>
                </a:solidFill>
                <a:latin typeface="黑体" panose="02010609060101010101" pitchFamily="49" charset="-122"/>
                <a:ea typeface="黑体" panose="02010609060101010101" pitchFamily="49" charset="-122"/>
              </a:rPr>
              <a:t>4</a:t>
            </a:r>
            <a:r>
              <a:rPr lang="zh-CN" altLang="en-US" sz="2800" dirty="0">
                <a:solidFill>
                  <a:srgbClr val="0000F2"/>
                </a:solidFill>
                <a:latin typeface="黑体" panose="02010609060101010101" pitchFamily="49" charset="-122"/>
                <a:ea typeface="黑体" panose="02010609060101010101" pitchFamily="49" charset="-122"/>
              </a:rPr>
              <a:t>月</a:t>
            </a:r>
            <a:r>
              <a:rPr lang="en-US" altLang="zh-CN" sz="2800" dirty="0">
                <a:solidFill>
                  <a:srgbClr val="0000F2"/>
                </a:solidFill>
                <a:latin typeface="黑体" panose="02010609060101010101" pitchFamily="49" charset="-122"/>
                <a:ea typeface="黑体" panose="02010609060101010101" pitchFamily="49" charset="-122"/>
              </a:rPr>
              <a:t>26</a:t>
            </a:r>
            <a:r>
              <a:rPr lang="zh-CN" altLang="en-US" sz="2800" dirty="0">
                <a:solidFill>
                  <a:srgbClr val="0000F2"/>
                </a:solidFill>
                <a:latin typeface="黑体" panose="02010609060101010101" pitchFamily="49" charset="-122"/>
                <a:ea typeface="黑体" panose="02010609060101010101" pitchFamily="49" charset="-122"/>
              </a:rPr>
              <a:t>日）</a:t>
            </a:r>
            <a:endParaRPr lang="zh-CN" altLang="en-US" sz="2800" dirty="0">
              <a:solidFill>
                <a:srgbClr val="0000F2"/>
              </a:solidFill>
              <a:latin typeface="黑体" panose="02010609060101010101" pitchFamily="49" charset="-122"/>
              <a:ea typeface="黑体" panose="02010609060101010101" pitchFamily="49" charset="-122"/>
            </a:endParaRPr>
          </a:p>
          <a:p>
            <a:pPr marL="342900" lvl="0" indent="-342900">
              <a:spcBef>
                <a:spcPct val="20000"/>
              </a:spcBef>
              <a:buChar char="•"/>
            </a:pPr>
            <a:r>
              <a:rPr lang="en-US" altLang="zh-CN" sz="2800" dirty="0">
                <a:solidFill>
                  <a:srgbClr val="FF0000"/>
                </a:solidFill>
                <a:latin typeface="黑体" panose="02010609060101010101" pitchFamily="49" charset="-122"/>
                <a:ea typeface="黑体" panose="02010609060101010101" pitchFamily="49" charset="-122"/>
              </a:rPr>
              <a:t>—— </a:t>
            </a:r>
            <a:r>
              <a:rPr lang="zh-CN" altLang="en-US" sz="2800" dirty="0">
                <a:solidFill>
                  <a:srgbClr val="FF0000"/>
                </a:solidFill>
                <a:latin typeface="黑体" panose="02010609060101010101" pitchFamily="49" charset="-122"/>
                <a:ea typeface="黑体" panose="02010609060101010101" pitchFamily="49" charset="-122"/>
              </a:rPr>
              <a:t>第一次以世界五大国的身份参加</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7" name="Rectangle 7"/>
          <p:cNvSpPr/>
          <p:nvPr/>
        </p:nvSpPr>
        <p:spPr>
          <a:xfrm>
            <a:off x="259790" y="3510710"/>
            <a:ext cx="8642350" cy="27352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lgn="ctr"/>
            <a:r>
              <a:rPr lang="en-US" altLang="zh-CN" sz="1800" b="0" dirty="0">
                <a:latin typeface="Arial" panose="020B0604020202020204" pitchFamily="34" charset="0"/>
                <a:ea typeface="宋体" panose="02010600030101010101" pitchFamily="2" charset="-122"/>
              </a:rPr>
              <a:t>                                                                    </a:t>
            </a:r>
            <a:endParaRPr lang="en-US" altLang="zh-CN" sz="1800" b="0" dirty="0">
              <a:latin typeface="Arial" panose="020B0604020202020204" pitchFamily="34" charset="0"/>
              <a:ea typeface="宋体" panose="02010600030101010101" pitchFamily="2" charset="-122"/>
            </a:endParaRPr>
          </a:p>
        </p:txBody>
      </p:sp>
      <p:pic>
        <p:nvPicPr>
          <p:cNvPr id="8" name="Picture 5" descr="周恩来参加万隆会议"/>
          <p:cNvPicPr>
            <a:picLocks noChangeAspect="1"/>
          </p:cNvPicPr>
          <p:nvPr/>
        </p:nvPicPr>
        <p:blipFill>
          <a:blip r:embed="rId2" cstate="print"/>
          <a:srcRect b="8180"/>
          <a:stretch>
            <a:fillRect/>
          </a:stretch>
        </p:blipFill>
        <p:spPr>
          <a:xfrm>
            <a:off x="332815" y="3726610"/>
            <a:ext cx="4167188" cy="2376487"/>
          </a:xfrm>
          <a:prstGeom prst="rect">
            <a:avLst/>
          </a:prstGeom>
          <a:noFill/>
          <a:ln w="57150" cap="flat" cmpd="sng">
            <a:solidFill>
              <a:srgbClr val="CC0066"/>
            </a:solidFill>
            <a:prstDash val="solid"/>
            <a:miter/>
            <a:headEnd type="none" w="med" len="med"/>
            <a:tailEnd type="none" w="med" len="med"/>
          </a:ln>
        </p:spPr>
      </p:pic>
      <p:sp>
        <p:nvSpPr>
          <p:cNvPr id="9" name="Rectangle 10"/>
          <p:cNvSpPr/>
          <p:nvPr/>
        </p:nvSpPr>
        <p:spPr>
          <a:xfrm>
            <a:off x="4500245" y="3725545"/>
            <a:ext cx="4486275" cy="2305050"/>
          </a:xfrm>
          <a:prstGeom prst="rect">
            <a:avLst/>
          </a:prstGeom>
          <a:solidFill>
            <a:schemeClr val="accent1">
              <a:lumMod val="40000"/>
              <a:lumOff val="60000"/>
            </a:schemeClr>
          </a:solidFill>
          <a:ln w="9525">
            <a:noFill/>
          </a:ln>
        </p:spPr>
        <p:txBody>
          <a:bodyPr anchor="t"/>
          <a:lstStyle/>
          <a:p>
            <a:pPr marL="342900" lvl="0" indent="-342900">
              <a:lnSpc>
                <a:spcPct val="120000"/>
              </a:lnSpc>
              <a:spcBef>
                <a:spcPct val="20000"/>
              </a:spcBef>
              <a:buClr>
                <a:schemeClr val="hlink"/>
              </a:buClr>
              <a:buSzPct val="70000"/>
              <a:buFont typeface="Wingdings" panose="05000000000000000000" pitchFamily="2" charset="2"/>
              <a:buChar char="n"/>
            </a:pPr>
            <a:r>
              <a:rPr lang="zh-CN" altLang="en-US" sz="2800" dirty="0">
                <a:latin typeface="黑体" panose="02010609060101010101" pitchFamily="49" charset="-122"/>
                <a:ea typeface="黑体" panose="02010609060101010101" pitchFamily="49" charset="-122"/>
              </a:rPr>
              <a:t>成就四：周恩来参加万隆会议（</a:t>
            </a:r>
            <a:r>
              <a:rPr lang="en-US" altLang="zh-CN" sz="2800" dirty="0">
                <a:latin typeface="黑体" panose="02010609060101010101" pitchFamily="49" charset="-122"/>
                <a:ea typeface="黑体" panose="02010609060101010101" pitchFamily="49" charset="-122"/>
              </a:rPr>
              <a:t>1955</a:t>
            </a:r>
            <a:r>
              <a:rPr lang="zh-CN" altLang="en-US" sz="2800" dirty="0">
                <a:latin typeface="黑体" panose="02010609060101010101" pitchFamily="49" charset="-122"/>
                <a:ea typeface="黑体" panose="02010609060101010101" pitchFamily="49" charset="-122"/>
              </a:rPr>
              <a:t>年</a:t>
            </a: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月</a:t>
            </a:r>
            <a:r>
              <a:rPr lang="en-US" altLang="zh-CN" sz="2800" dirty="0">
                <a:latin typeface="黑体" panose="02010609060101010101" pitchFamily="49" charset="-122"/>
                <a:ea typeface="黑体" panose="02010609060101010101" pitchFamily="49" charset="-122"/>
              </a:rPr>
              <a:t>17</a:t>
            </a:r>
            <a:r>
              <a:rPr lang="zh-CN" altLang="en-US" sz="2800" dirty="0">
                <a:latin typeface="黑体" panose="02010609060101010101" pitchFamily="49" charset="-122"/>
                <a:ea typeface="黑体" panose="02010609060101010101" pitchFamily="49" charset="-122"/>
              </a:rPr>
              <a:t>日</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marL="342900" lvl="0" indent="-342900">
              <a:lnSpc>
                <a:spcPct val="120000"/>
              </a:lnSpc>
              <a:spcBef>
                <a:spcPct val="20000"/>
              </a:spcBef>
              <a:buClr>
                <a:schemeClr val="hlink"/>
              </a:buClr>
              <a:buSzPct val="70000"/>
              <a:buFont typeface="Wingdings" panose="05000000000000000000" pitchFamily="2" charset="2"/>
              <a:buChar char="n"/>
            </a:pPr>
            <a:r>
              <a:rPr lang="zh-CN" altLang="en-US" sz="2400" b="1" dirty="0" smtClean="0">
                <a:solidFill>
                  <a:srgbClr val="FF0000"/>
                </a:solidFill>
                <a:latin typeface="Arial Black" panose="020B0A04020102020204" pitchFamily="34" charset="0"/>
                <a:ea typeface="宋体" panose="02010600030101010101" pitchFamily="2" charset="-122"/>
              </a:rPr>
              <a:t>第一次没有西方殖民主义国家参加</a:t>
            </a:r>
            <a:r>
              <a:rPr lang="zh-CN" altLang="en-US" sz="2400" b="1" dirty="0" smtClean="0">
                <a:latin typeface="Arial Black" panose="020B0A04020102020204" pitchFamily="34" charset="0"/>
                <a:ea typeface="宋体" panose="02010600030101010101" pitchFamily="2" charset="-122"/>
              </a:rPr>
              <a:t>的亚非国际会议</a:t>
            </a:r>
            <a:endParaRPr lang="zh-CN" altLang="en-US" sz="2400" b="1" dirty="0" smtClean="0">
              <a:latin typeface="Arial Black" panose="020B0A04020102020204" pitchFamily="34" charset="0"/>
              <a:ea typeface="宋体" panose="02010600030101010101" pitchFamily="2" charset="-122"/>
            </a:endParaRPr>
          </a:p>
          <a:p>
            <a:pPr marL="342900" lvl="0" indent="-342900">
              <a:lnSpc>
                <a:spcPct val="120000"/>
              </a:lnSpc>
              <a:spcBef>
                <a:spcPct val="20000"/>
              </a:spcBef>
              <a:buClr>
                <a:schemeClr val="hlink"/>
              </a:buClr>
              <a:buSzPct val="70000"/>
              <a:buFont typeface="Wingdings" panose="05000000000000000000" pitchFamily="2" charset="2"/>
              <a:buChar char="n"/>
            </a:pPr>
            <a:r>
              <a:rPr lang="zh-CN" altLang="en-US" sz="2400" b="1" dirty="0" smtClean="0">
                <a:latin typeface="Arial Black" panose="020B0A04020102020204" pitchFamily="34" charset="0"/>
                <a:ea typeface="宋体" panose="02010600030101010101" pitchFamily="2" charset="-122"/>
              </a:rPr>
              <a:t>求同存异</a:t>
            </a:r>
            <a:endParaRPr lang="zh-CN" altLang="en-US" sz="2400" b="1" dirty="0" smtClean="0">
              <a:latin typeface="Arial Black" panose="020B0A04020102020204" pitchFamily="34" charset="0"/>
              <a:ea typeface="宋体" panose="02010600030101010101" pitchFamily="2" charset="-122"/>
            </a:endParaRPr>
          </a:p>
          <a:p>
            <a:pPr marL="342900" lvl="0" indent="-342900">
              <a:lnSpc>
                <a:spcPct val="120000"/>
              </a:lnSpc>
              <a:spcBef>
                <a:spcPct val="20000"/>
              </a:spcBef>
              <a:buClr>
                <a:schemeClr val="hlink"/>
              </a:buClr>
              <a:buSzPct val="70000"/>
              <a:buFont typeface="Wingdings" panose="05000000000000000000" pitchFamily="2" charset="2"/>
              <a:buChar char="n"/>
            </a:pPr>
            <a:endParaRPr lang="zh-CN" altLang="en-US" sz="2400" dirty="0">
              <a:latin typeface="黑体" panose="02010609060101010101" pitchFamily="49" charset="-122"/>
              <a:ea typeface="黑体" panose="02010609060101010101" pitchFamily="49" charset="-122"/>
            </a:endParaRPr>
          </a:p>
          <a:p>
            <a:pPr lvl="0" indent="0">
              <a:lnSpc>
                <a:spcPct val="120000"/>
              </a:lnSpc>
              <a:spcBef>
                <a:spcPct val="20000"/>
              </a:spcBef>
              <a:buClr>
                <a:schemeClr val="hlink"/>
              </a:buClr>
              <a:buSzPct val="70000"/>
              <a:buFont typeface="Wingdings" panose="05000000000000000000" pitchFamily="2" charset="2"/>
              <a:buNone/>
            </a:pPr>
            <a:r>
              <a:rPr lang="zh-CN" altLang="en-US" sz="2800" dirty="0">
                <a:solidFill>
                  <a:srgbClr val="FF0000"/>
                </a:solidFill>
                <a:latin typeface="黑体" panose="02010609060101010101" pitchFamily="49" charset="-122"/>
                <a:ea typeface="黑体" panose="02010609060101010101" pitchFamily="49" charset="-122"/>
              </a:rPr>
              <a:t> </a:t>
            </a:r>
            <a:endParaRPr lang="zh-CN" altLang="en-US"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circle(in)">
                                      <p:cBhvr>
                                        <p:cTn id="7" dur="2000"/>
                                        <p:tgtEl>
                                          <p:spTgt spid="6144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1443"/>
                                        </p:tgtEl>
                                        <p:attrNameLst>
                                          <p:attrName>style.visibility</p:attrName>
                                        </p:attrNameLst>
                                      </p:cBhvr>
                                      <p:to>
                                        <p:strVal val="visible"/>
                                      </p:to>
                                    </p:set>
                                    <p:animEffect transition="in" filter="circle(in)">
                                      <p:cBhvr>
                                        <p:cTn id="10" dur="2000"/>
                                        <p:tgtEl>
                                          <p:spTgt spid="6144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circle(in)">
                                      <p:cBhvr>
                                        <p:cTn id="13" dur="2000"/>
                                        <p:tgtEl>
                                          <p:spTgt spid="5120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animEffect transition="in" filter="circle(in)">
                                      <p:cBhvr>
                                        <p:cTn id="16" dur="2000"/>
                                        <p:tgtEl>
                                          <p:spTgt spid="512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500"/>
                                        <p:tgtEl>
                                          <p:spTgt spid="7"/>
                                        </p:tgtEl>
                                      </p:cBhvr>
                                    </p:animEffect>
                                  </p:childTnLst>
                                </p:cTn>
                              </p:par>
                              <p:par>
                                <p:cTn id="22" presetID="1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ldLvl="0" animBg="1"/>
      <p:bldP spid="51203" grpId="0" build="p"/>
      <p:bldP spid="7"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p:nvPr/>
        </p:nvSpPr>
        <p:spPr>
          <a:xfrm>
            <a:off x="1116013" y="981075"/>
            <a:ext cx="7416800" cy="457200"/>
          </a:xfrm>
          <a:prstGeom prst="rect">
            <a:avLst/>
          </a:prstGeom>
          <a:noFill/>
          <a:ln w="9525">
            <a:noFill/>
          </a:ln>
        </p:spPr>
        <p:txBody>
          <a:bodyPr anchor="t">
            <a:spAutoFit/>
          </a:bodyPr>
          <a:lstStyle/>
          <a:p>
            <a:pPr lvl="0">
              <a:spcBef>
                <a:spcPct val="50000"/>
              </a:spcBef>
            </a:pPr>
            <a:endParaRPr lang="zh-CN" altLang="zh-CN" b="0" dirty="0">
              <a:latin typeface="Times New Roman" panose="02020603050405020304" pitchFamily="18" charset="0"/>
              <a:ea typeface="宋体" panose="02010600030101010101" pitchFamily="2" charset="-122"/>
            </a:endParaRPr>
          </a:p>
        </p:txBody>
      </p:sp>
      <p:sp>
        <p:nvSpPr>
          <p:cNvPr id="20482" name="Text Box 5"/>
          <p:cNvSpPr txBox="1"/>
          <p:nvPr/>
        </p:nvSpPr>
        <p:spPr>
          <a:xfrm>
            <a:off x="179388" y="404813"/>
            <a:ext cx="5545137" cy="3108543"/>
          </a:xfrm>
          <a:prstGeom prst="rect">
            <a:avLst/>
          </a:prstGeom>
          <a:solidFill>
            <a:schemeClr val="tx1"/>
          </a:solidFill>
          <a:ln w="9525">
            <a:noFill/>
          </a:ln>
        </p:spPr>
        <p:txBody>
          <a:bodyPr anchor="t">
            <a:spAutoFit/>
          </a:bodyPr>
          <a:lstStyle/>
          <a:p>
            <a:pPr lvl="0" eaLnBrk="0" hangingPunct="0"/>
            <a:r>
              <a:rPr lang="zh-CN" altLang="zh-CN" sz="2800" dirty="0" smtClean="0">
                <a:solidFill>
                  <a:schemeClr val="bg1"/>
                </a:solidFill>
                <a:latin typeface="黑体" panose="02010609060101010101" pitchFamily="49" charset="-122"/>
                <a:ea typeface="黑体" panose="02010609060101010101" pitchFamily="49" charset="-122"/>
              </a:rPr>
              <a:t>亚</a:t>
            </a:r>
            <a:r>
              <a:rPr lang="zh-CN" altLang="zh-CN" sz="2800" dirty="0">
                <a:solidFill>
                  <a:schemeClr val="bg1"/>
                </a:solidFill>
                <a:latin typeface="黑体" panose="02010609060101010101" pitchFamily="49" charset="-122"/>
                <a:ea typeface="黑体" panose="02010609060101010101" pitchFamily="49" charset="-122"/>
              </a:rPr>
              <a:t>非绝大多数国家和人民自近代以来都曾经受过、并且现在仍在受着殖民主义所造成的灾难和痛苦。……从解除殖民主义痛苦和灾难中找共同基础，我们就很容易互相了解和尊重</a:t>
            </a:r>
            <a:r>
              <a:rPr lang="zh-CN" altLang="zh-CN" sz="2800" dirty="0">
                <a:latin typeface="黑体" panose="02010609060101010101" pitchFamily="49" charset="-122"/>
                <a:ea typeface="黑体" panose="02010609060101010101" pitchFamily="49" charset="-122"/>
              </a:rPr>
              <a:t>，</a:t>
            </a:r>
            <a:r>
              <a:rPr lang="zh-CN" altLang="zh-CN" sz="2800" dirty="0">
                <a:solidFill>
                  <a:schemeClr val="bg1"/>
                </a:solidFill>
                <a:latin typeface="黑体" panose="02010609060101010101" pitchFamily="49" charset="-122"/>
                <a:ea typeface="黑体" panose="02010609060101010101" pitchFamily="49" charset="-122"/>
              </a:rPr>
              <a:t>互相同情和支持……</a:t>
            </a:r>
            <a:r>
              <a:rPr lang="zh-CN" altLang="zh-CN" sz="2800" dirty="0">
                <a:latin typeface="黑体" panose="02010609060101010101" pitchFamily="49" charset="-122"/>
                <a:ea typeface="黑体" panose="02010609060101010101" pitchFamily="49" charset="-122"/>
              </a:rPr>
              <a:t>”</a:t>
            </a:r>
            <a:r>
              <a:rPr lang="zh-CN" altLang="zh-CN" sz="2800" dirty="0">
                <a:solidFill>
                  <a:schemeClr val="bg1"/>
                </a:solidFill>
                <a:latin typeface="黑体" panose="02010609060101010101" pitchFamily="49" charset="-122"/>
                <a:ea typeface="黑体" panose="02010609060101010101" pitchFamily="49" charset="-122"/>
              </a:rPr>
              <a:t>这段话的主旨是</a:t>
            </a:r>
            <a:r>
              <a:rPr lang="en-US" altLang="zh-CN" sz="2800" dirty="0">
                <a:solidFill>
                  <a:schemeClr val="bg1"/>
                </a:solidFill>
                <a:latin typeface="黑体" panose="02010609060101010101" pitchFamily="49" charset="-122"/>
                <a:ea typeface="黑体" panose="02010609060101010101" pitchFamily="49" charset="-122"/>
              </a:rPr>
              <a:t>(</a:t>
            </a:r>
            <a:r>
              <a:rPr lang="zh-CN" altLang="zh-CN" sz="2800" dirty="0">
                <a:solidFill>
                  <a:schemeClr val="bg1"/>
                </a:solidFill>
                <a:latin typeface="黑体" panose="02010609060101010101" pitchFamily="49" charset="-122"/>
                <a:ea typeface="黑体" panose="02010609060101010101" pitchFamily="49" charset="-122"/>
              </a:rPr>
              <a:t>　　</a:t>
            </a:r>
            <a:r>
              <a:rPr lang="en-US" altLang="zh-CN" sz="2800" dirty="0">
                <a:solidFill>
                  <a:schemeClr val="bg1"/>
                </a:solidFill>
                <a:latin typeface="黑体" panose="02010609060101010101" pitchFamily="49" charset="-122"/>
                <a:ea typeface="黑体" panose="02010609060101010101" pitchFamily="49" charset="-122"/>
              </a:rPr>
              <a:t>)</a:t>
            </a:r>
            <a:endParaRPr lang="zh-CN" altLang="zh-CN" sz="2800" dirty="0">
              <a:solidFill>
                <a:schemeClr val="bg1"/>
              </a:solidFill>
              <a:latin typeface="黑体" panose="02010609060101010101" pitchFamily="49" charset="-122"/>
              <a:ea typeface="黑体" panose="02010609060101010101" pitchFamily="49" charset="-122"/>
            </a:endParaRPr>
          </a:p>
        </p:txBody>
      </p:sp>
      <p:sp>
        <p:nvSpPr>
          <p:cNvPr id="20483" name="Text Box 7"/>
          <p:cNvSpPr txBox="1"/>
          <p:nvPr/>
        </p:nvSpPr>
        <p:spPr>
          <a:xfrm>
            <a:off x="107950" y="3944938"/>
            <a:ext cx="5545138" cy="2062162"/>
          </a:xfrm>
          <a:prstGeom prst="rect">
            <a:avLst/>
          </a:prstGeom>
          <a:solidFill>
            <a:srgbClr val="FFFF00"/>
          </a:solidFill>
          <a:ln w="9525">
            <a:noFill/>
          </a:ln>
        </p:spPr>
        <p:txBody>
          <a:bodyPr anchor="t">
            <a:spAutoFit/>
          </a:bodyPr>
          <a:lstStyle/>
          <a:p>
            <a:pPr lvl="0" eaLnBrk="0" hangingPunct="0"/>
            <a:r>
              <a:rPr lang="zh-CN" altLang="en-US" sz="3200" dirty="0">
                <a:latin typeface="黑体" panose="02010609060101010101" pitchFamily="49" charset="-122"/>
                <a:ea typeface="黑体" panose="02010609060101010101" pitchFamily="49" charset="-122"/>
              </a:rPr>
              <a:t>A．</a:t>
            </a:r>
            <a:r>
              <a:rPr lang="zh-CN" altLang="zh-CN" sz="3200" dirty="0">
                <a:latin typeface="黑体" panose="02010609060101010101" pitchFamily="49" charset="-122"/>
                <a:ea typeface="黑体" panose="02010609060101010101" pitchFamily="49" charset="-122"/>
              </a:rPr>
              <a:t>反对美苏争霸</a:t>
            </a:r>
            <a:r>
              <a:rPr lang="en-US" altLang="zh-CN" sz="3200" dirty="0">
                <a:latin typeface="黑体" panose="02010609060101010101" pitchFamily="49" charset="-122"/>
                <a:ea typeface="黑体" panose="02010609060101010101" pitchFamily="49" charset="-122"/>
              </a:rPr>
              <a:t>      </a:t>
            </a:r>
            <a:endParaRPr lang="en-US" altLang="zh-CN" sz="3200" dirty="0">
              <a:latin typeface="黑体" panose="02010609060101010101" pitchFamily="49" charset="-122"/>
              <a:ea typeface="黑体" panose="02010609060101010101" pitchFamily="49" charset="-122"/>
            </a:endParaRPr>
          </a:p>
          <a:p>
            <a:pPr lvl="0" eaLnBrk="0" hangingPunct="0"/>
            <a:r>
              <a:rPr lang="en-US" altLang="zh-CN" sz="3200" dirty="0">
                <a:latin typeface="黑体" panose="02010609060101010101" pitchFamily="49" charset="-122"/>
                <a:ea typeface="黑体" panose="02010609060101010101" pitchFamily="49" charset="-122"/>
              </a:rPr>
              <a:t>B</a:t>
            </a:r>
            <a:r>
              <a:rPr lang="zh-CN" altLang="zh-CN" sz="3200" dirty="0">
                <a:latin typeface="黑体" panose="02010609060101010101" pitchFamily="49" charset="-122"/>
                <a:ea typeface="黑体" panose="02010609060101010101" pitchFamily="49" charset="-122"/>
              </a:rPr>
              <a:t>．开展全方位外交</a:t>
            </a:r>
            <a:endParaRPr lang="zh-CN" altLang="zh-CN" sz="3200" dirty="0">
              <a:latin typeface="黑体" panose="02010609060101010101" pitchFamily="49" charset="-122"/>
              <a:ea typeface="黑体" panose="02010609060101010101" pitchFamily="49" charset="-122"/>
            </a:endParaRPr>
          </a:p>
          <a:p>
            <a:pPr lvl="0" eaLnBrk="0" hangingPunct="0"/>
            <a:r>
              <a:rPr lang="en-US" altLang="zh-CN" sz="3200" dirty="0">
                <a:latin typeface="黑体" panose="02010609060101010101" pitchFamily="49" charset="-122"/>
                <a:ea typeface="黑体" panose="02010609060101010101" pitchFamily="49" charset="-122"/>
              </a:rPr>
              <a:t>C</a:t>
            </a:r>
            <a:r>
              <a:rPr lang="zh-CN" altLang="zh-CN" sz="3200" dirty="0">
                <a:latin typeface="黑体" panose="02010609060101010101" pitchFamily="49" charset="-122"/>
                <a:ea typeface="黑体" panose="02010609060101010101" pitchFamily="49" charset="-122"/>
              </a:rPr>
              <a:t>．倡导求同存异</a:t>
            </a:r>
            <a:r>
              <a:rPr lang="en-US" altLang="zh-CN" sz="3200" dirty="0">
                <a:latin typeface="黑体" panose="02010609060101010101" pitchFamily="49" charset="-122"/>
                <a:ea typeface="黑体" panose="02010609060101010101" pitchFamily="49" charset="-122"/>
              </a:rPr>
              <a:t>	</a:t>
            </a:r>
            <a:endParaRPr lang="en-US" altLang="zh-CN" sz="3200" dirty="0">
              <a:latin typeface="黑体" panose="02010609060101010101" pitchFamily="49" charset="-122"/>
              <a:ea typeface="黑体" panose="02010609060101010101" pitchFamily="49" charset="-122"/>
            </a:endParaRPr>
          </a:p>
          <a:p>
            <a:pPr lvl="0" eaLnBrk="0" hangingPunct="0"/>
            <a:r>
              <a:rPr lang="en-US" altLang="zh-CN" sz="3200" dirty="0">
                <a:latin typeface="黑体" panose="02010609060101010101" pitchFamily="49" charset="-122"/>
                <a:ea typeface="黑体" panose="02010609060101010101" pitchFamily="49" charset="-122"/>
              </a:rPr>
              <a:t>D</a:t>
            </a:r>
            <a:r>
              <a:rPr lang="zh-CN" altLang="zh-CN" sz="3200" dirty="0">
                <a:latin typeface="黑体" panose="02010609060101010101" pitchFamily="49" charset="-122"/>
                <a:ea typeface="黑体" panose="02010609060101010101" pitchFamily="49" charset="-122"/>
              </a:rPr>
              <a:t>．重组大国关系</a:t>
            </a:r>
            <a:endParaRPr lang="zh-CN" altLang="zh-CN" sz="3200" dirty="0">
              <a:latin typeface="黑体" panose="02010609060101010101" pitchFamily="49" charset="-122"/>
              <a:ea typeface="黑体" panose="02010609060101010101" pitchFamily="49" charset="-122"/>
            </a:endParaRPr>
          </a:p>
        </p:txBody>
      </p:sp>
      <p:sp>
        <p:nvSpPr>
          <p:cNvPr id="200712" name="Rectangle 8"/>
          <p:cNvSpPr/>
          <p:nvPr/>
        </p:nvSpPr>
        <p:spPr>
          <a:xfrm>
            <a:off x="76200" y="4984750"/>
            <a:ext cx="4014788" cy="576263"/>
          </a:xfrm>
          <a:prstGeom prst="rect">
            <a:avLst/>
          </a:prstGeom>
          <a:noFill/>
          <a:ln w="76200" cap="flat" cmpd="sng">
            <a:solidFill>
              <a:srgbClr val="FF0000"/>
            </a:solidFill>
            <a:prstDash val="solid"/>
            <a:miter/>
            <a:headEnd type="none" w="med" len="med"/>
            <a:tailEnd type="none" w="med" len="med"/>
          </a:ln>
        </p:spPr>
        <p:txBody>
          <a:bodyPr wrap="none" anchor="ctr"/>
          <a:lstStyle/>
          <a:p>
            <a:pPr lvl="0"/>
            <a:endParaRPr lang="zh-CN" altLang="en-US" dirty="0">
              <a:latin typeface="Times New Roman" panose="02020603050405020304" pitchFamily="18" charset="0"/>
              <a:ea typeface="宋体" panose="02010600030101010101" pitchFamily="2" charset="-122"/>
            </a:endParaRPr>
          </a:p>
        </p:txBody>
      </p:sp>
      <p:pic>
        <p:nvPicPr>
          <p:cNvPr id="200714" name="Picture 10" descr="2680767678193508222"/>
          <p:cNvPicPr>
            <a:picLocks noChangeAspect="1"/>
          </p:cNvPicPr>
          <p:nvPr/>
        </p:nvPicPr>
        <p:blipFill>
          <a:blip r:embed="rId1" cstate="print"/>
          <a:stretch>
            <a:fillRect/>
          </a:stretch>
        </p:blipFill>
        <p:spPr>
          <a:xfrm>
            <a:off x="5724525" y="404813"/>
            <a:ext cx="3419475" cy="5688012"/>
          </a:xfrm>
          <a:prstGeom prst="rect">
            <a:avLst/>
          </a:prstGeom>
          <a:noFill/>
          <a:ln w="9525">
            <a:noFill/>
          </a:ln>
        </p:spPr>
      </p:pic>
      <p:sp>
        <p:nvSpPr>
          <p:cNvPr id="200715" name="Rectangle 11"/>
          <p:cNvSpPr/>
          <p:nvPr/>
        </p:nvSpPr>
        <p:spPr>
          <a:xfrm>
            <a:off x="5724525" y="1412875"/>
            <a:ext cx="3419475" cy="3017838"/>
          </a:xfrm>
          <a:prstGeom prst="rect">
            <a:avLst/>
          </a:prstGeom>
          <a:solidFill>
            <a:srgbClr val="FFFF99"/>
          </a:solidFill>
          <a:ln w="9525">
            <a:noFill/>
          </a:ln>
        </p:spPr>
        <p:txBody>
          <a:bodyPr anchor="t">
            <a:spAutoFit/>
          </a:bodyPr>
          <a:lstStyle/>
          <a:p>
            <a:pPr lvl="0"/>
            <a:r>
              <a:rPr lang="en-US" altLang="zh-CN" sz="3200" dirty="0">
                <a:latin typeface="Arial" panose="020B0604020202020204" pitchFamily="34" charset="0"/>
                <a:ea typeface="隶书" pitchFamily="49" charset="-122"/>
                <a:sym typeface="宋体" panose="02010600030101010101" pitchFamily="2" charset="-122"/>
              </a:rPr>
              <a:t>“</a:t>
            </a:r>
            <a:r>
              <a:rPr lang="zh-CN" altLang="en-US" sz="3200" dirty="0">
                <a:latin typeface="Arial" panose="020B0604020202020204" pitchFamily="34" charset="0"/>
                <a:ea typeface="隶书" pitchFamily="49" charset="-122"/>
                <a:sym typeface="宋体" panose="02010600030101010101" pitchFamily="2" charset="-122"/>
              </a:rPr>
              <a:t>周恩来是我</a:t>
            </a:r>
            <a:r>
              <a:rPr lang="zh-CN" altLang="en-US" sz="3200" dirty="0">
                <a:solidFill>
                  <a:srgbClr val="FF0000"/>
                </a:solidFill>
                <a:latin typeface="Arial" panose="020B0604020202020204" pitchFamily="34" charset="0"/>
                <a:ea typeface="隶书" pitchFamily="49" charset="-122"/>
                <a:sym typeface="宋体" panose="02010600030101010101" pitchFamily="2" charset="-122"/>
              </a:rPr>
              <a:t>去时候的敌人</a:t>
            </a:r>
            <a:r>
              <a:rPr lang="zh-CN" altLang="en-US" sz="3200" dirty="0">
                <a:latin typeface="Arial" panose="020B0604020202020204" pitchFamily="34" charset="0"/>
                <a:ea typeface="隶书" pitchFamily="49" charset="-122"/>
                <a:sym typeface="宋体" panose="02010600030101010101" pitchFamily="2" charset="-122"/>
              </a:rPr>
              <a:t>，</a:t>
            </a:r>
            <a:r>
              <a:rPr lang="zh-CN" altLang="en-US" sz="3200" dirty="0">
                <a:solidFill>
                  <a:srgbClr val="FF0000"/>
                </a:solidFill>
                <a:latin typeface="Arial" panose="020B0604020202020204" pitchFamily="34" charset="0"/>
                <a:ea typeface="隶书" pitchFamily="49" charset="-122"/>
                <a:sym typeface="宋体" panose="02010600030101010101" pitchFamily="2" charset="-122"/>
              </a:rPr>
              <a:t>回来时的朋友</a:t>
            </a:r>
            <a:r>
              <a:rPr lang="zh-CN" altLang="en-US" sz="3200" dirty="0">
                <a:latin typeface="Arial" panose="020B0604020202020204" pitchFamily="34" charset="0"/>
                <a:ea typeface="隶书" pitchFamily="49" charset="-122"/>
                <a:sym typeface="宋体" panose="02010600030101010101" pitchFamily="2" charset="-122"/>
              </a:rPr>
              <a:t>”。</a:t>
            </a:r>
            <a:endParaRPr lang="zh-CN" altLang="en-US" sz="3200" dirty="0">
              <a:latin typeface="Arial" panose="020B0604020202020204" pitchFamily="34" charset="0"/>
              <a:ea typeface="隶书" pitchFamily="49" charset="-122"/>
              <a:sym typeface="宋体" panose="02010600030101010101" pitchFamily="2" charset="-122"/>
            </a:endParaRPr>
          </a:p>
          <a:p>
            <a:pPr lvl="0"/>
            <a:r>
              <a:rPr lang="zh-CN" altLang="en-US" sz="2800" dirty="0">
                <a:latin typeface="Arial" panose="020B0604020202020204" pitchFamily="34" charset="0"/>
                <a:ea typeface="隶书" pitchFamily="49" charset="-122"/>
                <a:sym typeface="宋体" panose="02010600030101010101" pitchFamily="2" charset="-122"/>
              </a:rPr>
              <a:t>                        </a:t>
            </a:r>
            <a:endParaRPr lang="zh-CN" altLang="en-US" sz="2800" dirty="0">
              <a:latin typeface="Arial" panose="020B0604020202020204" pitchFamily="34" charset="0"/>
              <a:ea typeface="隶书" pitchFamily="49" charset="-122"/>
              <a:sym typeface="宋体" panose="02010600030101010101" pitchFamily="2" charset="-122"/>
            </a:endParaRPr>
          </a:p>
          <a:p>
            <a:pPr lvl="0"/>
            <a:r>
              <a:rPr lang="zh-CN" altLang="en-US" sz="2800" dirty="0">
                <a:latin typeface="Arial" panose="020B0604020202020204" pitchFamily="34" charset="0"/>
                <a:ea typeface="隶书" pitchFamily="49" charset="-122"/>
                <a:sym typeface="宋体" panose="02010600030101010101" pitchFamily="2" charset="-122"/>
              </a:rPr>
              <a:t>                </a:t>
            </a:r>
            <a:r>
              <a:rPr lang="en-US" altLang="zh-CN" sz="2000" dirty="0">
                <a:latin typeface="Arial" panose="020B0604020202020204" pitchFamily="34" charset="0"/>
                <a:ea typeface="隶书" pitchFamily="49" charset="-122"/>
              </a:rPr>
              <a:t>——</a:t>
            </a:r>
            <a:r>
              <a:rPr lang="zh-CN" altLang="en-US" sz="2000" dirty="0">
                <a:latin typeface="Arial" panose="020B0604020202020204" pitchFamily="34" charset="0"/>
                <a:ea typeface="隶书" pitchFamily="49" charset="-122"/>
              </a:rPr>
              <a:t>菲律宾前外长卡洛斯</a:t>
            </a:r>
            <a:r>
              <a:rPr lang="en-US" altLang="zh-CN" sz="2000" dirty="0">
                <a:latin typeface="Arial" panose="020B0604020202020204" pitchFamily="34" charset="0"/>
                <a:ea typeface="隶书" pitchFamily="49" charset="-122"/>
                <a:sym typeface="宋体" panose="02010600030101010101" pitchFamily="2" charset="-122"/>
              </a:rPr>
              <a:t>•</a:t>
            </a:r>
            <a:r>
              <a:rPr lang="zh-CN" altLang="en-US" sz="2000" dirty="0">
                <a:latin typeface="Arial" panose="020B0604020202020204" pitchFamily="34" charset="0"/>
                <a:ea typeface="隶书" pitchFamily="49" charset="-122"/>
                <a:sym typeface="宋体" panose="02010600030101010101" pitchFamily="2" charset="-122"/>
              </a:rPr>
              <a:t>罗慕洛</a:t>
            </a:r>
            <a:endParaRPr lang="zh-CN" altLang="en-US" sz="2000" dirty="0">
              <a:latin typeface="Arial" panose="020B0604020202020204" pitchFamily="34" charset="0"/>
              <a:ea typeface="隶书" pitchFamily="49" charset="-122"/>
              <a:sym typeface="宋体" panose="02010600030101010101" pitchFamily="2" charset="-122"/>
            </a:endParaRPr>
          </a:p>
          <a:p>
            <a:pPr lvl="0"/>
            <a:endParaRPr lang="en-US" altLang="zh-CN" sz="2000" dirty="0">
              <a:latin typeface="Arial" panose="020B0604020202020204" pitchFamily="34" charset="0"/>
              <a:ea typeface="隶书" pitchFamily="49" charset="-122"/>
              <a:sym typeface="宋体" panose="02010600030101010101" pitchFamily="2" charset="-122"/>
            </a:endParaRPr>
          </a:p>
        </p:txBody>
      </p:sp>
      <p:sp>
        <p:nvSpPr>
          <p:cNvPr id="200717" name="Rectangle 13"/>
          <p:cNvSpPr/>
          <p:nvPr/>
        </p:nvSpPr>
        <p:spPr>
          <a:xfrm>
            <a:off x="5724525" y="1484313"/>
            <a:ext cx="3419475" cy="2835275"/>
          </a:xfrm>
          <a:prstGeom prst="rect">
            <a:avLst/>
          </a:prstGeom>
          <a:solidFill>
            <a:srgbClr val="FFFF00"/>
          </a:solidFill>
          <a:ln w="9525">
            <a:noFill/>
          </a:ln>
        </p:spPr>
        <p:txBody>
          <a:bodyPr anchor="t">
            <a:spAutoFit/>
          </a:bodyPr>
          <a:lstStyle/>
          <a:p>
            <a:pPr lvl="0"/>
            <a:r>
              <a:rPr lang="zh-CN" altLang="en-US" sz="4000" dirty="0">
                <a:latin typeface="Arial" panose="020B0604020202020204" pitchFamily="34" charset="0"/>
                <a:ea typeface="黑体" panose="02010609060101010101" pitchFamily="49" charset="-122"/>
                <a:sym typeface="宋体" panose="02010600030101010101" pitchFamily="2" charset="-122"/>
              </a:rPr>
              <a:t>超越了意识形态并加强亚非国家之间合作的国际会议</a:t>
            </a:r>
            <a:endParaRPr lang="zh-CN" altLang="en-US" sz="4000" dirty="0">
              <a:latin typeface="Arial" panose="020B0604020202020204" pitchFamily="34" charset="0"/>
              <a:ea typeface="黑体" panose="02010609060101010101" pitchFamily="49" charset="-122"/>
              <a:sym typeface="宋体" panose="02010600030101010101" pitchFamily="2" charset="-122"/>
            </a:endParaRPr>
          </a:p>
          <a:p>
            <a:pPr lvl="0"/>
            <a:endParaRPr lang="en-US" altLang="zh-CN" sz="2000" dirty="0">
              <a:latin typeface="Arial" panose="020B0604020202020204" pitchFamily="34" charset="0"/>
              <a:ea typeface="隶书" pitchFamily="49" charset="-122"/>
              <a:sym typeface="宋体" panose="02010600030101010101" pitchFamily="2" charset="-122"/>
            </a:endParaRPr>
          </a:p>
        </p:txBody>
      </p:sp>
      <p:sp>
        <p:nvSpPr>
          <p:cNvPr id="13" name="文本框 723973"/>
          <p:cNvSpPr txBox="1"/>
          <p:nvPr/>
        </p:nvSpPr>
        <p:spPr>
          <a:xfrm>
            <a:off x="693484" y="4248150"/>
            <a:ext cx="7993062" cy="1562100"/>
          </a:xfrm>
          <a:prstGeom prst="rect">
            <a:avLst/>
          </a:prstGeom>
          <a:solidFill>
            <a:schemeClr val="accent1"/>
          </a:solidFill>
          <a:ln w="9525" cap="flat" cmpd="sng">
            <a:solidFill>
              <a:srgbClr val="FF6699"/>
            </a:solidFill>
            <a:prstDash val="solid"/>
            <a:miter/>
            <a:headEnd type="none" w="med" len="med"/>
            <a:tailEnd type="none" w="med" len="med"/>
          </a:ln>
        </p:spPr>
        <p:txBody>
          <a:bodyPr>
            <a:spAutoFit/>
          </a:bodyPr>
          <a:lstStyle/>
          <a:p>
            <a:pPr lvl="0" algn="l"/>
            <a:r>
              <a:rPr lang="zh-CN" altLang="en-US" sz="2400" b="1" dirty="0">
                <a:latin typeface="宋体" panose="02010600030101010101" pitchFamily="2" charset="-122"/>
                <a:ea typeface="宋体" panose="02010600030101010101" pitchFamily="2" charset="-122"/>
              </a:rPr>
              <a:t>异：意识形态和社会制度不同。</a:t>
            </a:r>
            <a:endParaRPr lang="zh-CN" altLang="en-US" sz="2400" b="1" dirty="0">
              <a:latin typeface="宋体" panose="02010600030101010101" pitchFamily="2" charset="-122"/>
              <a:ea typeface="宋体" panose="02010600030101010101" pitchFamily="2" charset="-122"/>
            </a:endParaRPr>
          </a:p>
          <a:p>
            <a:pPr lvl="0" algn="l"/>
            <a:r>
              <a:rPr lang="zh-CN" altLang="en-US" sz="2400" b="1" dirty="0">
                <a:latin typeface="宋体" panose="02010600030101010101" pitchFamily="2" charset="-122"/>
                <a:ea typeface="宋体" panose="02010600030101010101" pitchFamily="2" charset="-122"/>
              </a:rPr>
              <a:t>同：</a:t>
            </a:r>
            <a:r>
              <a:rPr lang="en-US" altLang="zh-CN" sz="2400" b="1" dirty="0">
                <a:latin typeface="宋体" panose="02010600030101010101" pitchFamily="2" charset="-122"/>
                <a:ea typeface="宋体" panose="02010600030101010101" pitchFamily="2" charset="-122"/>
              </a:rPr>
              <a:t>①</a:t>
            </a:r>
            <a:r>
              <a:rPr lang="zh-CN" altLang="en-US" sz="2400" b="1" dirty="0">
                <a:latin typeface="宋体" panose="02010600030101010101" pitchFamily="2" charset="-122"/>
                <a:ea typeface="宋体" panose="02010600030101010101" pitchFamily="2" charset="-122"/>
              </a:rPr>
              <a:t>共同的经历：都曾遭受过殖民主义的侵略；</a:t>
            </a:r>
            <a:endParaRPr lang="zh-CN" altLang="en-US" sz="2400" b="1" dirty="0">
              <a:latin typeface="宋体" panose="02010600030101010101" pitchFamily="2" charset="-122"/>
              <a:ea typeface="宋体" panose="02010600030101010101" pitchFamily="2" charset="-122"/>
            </a:endParaRPr>
          </a:p>
          <a:p>
            <a:pPr lvl="0" algn="l"/>
            <a:r>
              <a:rPr lang="zh-CN" altLang="en-US" sz="2400" b="1"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②</a:t>
            </a:r>
            <a:r>
              <a:rPr lang="zh-CN" altLang="en-US" sz="2400" b="1" dirty="0">
                <a:latin typeface="宋体" panose="02010600030101010101" pitchFamily="2" charset="-122"/>
                <a:ea typeface="宋体" panose="02010600030101010101" pitchFamily="2" charset="-122"/>
              </a:rPr>
              <a:t>共同的任务：面临着民族独立、发展经济的任务；</a:t>
            </a:r>
            <a:endParaRPr lang="zh-CN" altLang="en-US" sz="2400" b="1" dirty="0">
              <a:latin typeface="宋体" panose="02010600030101010101" pitchFamily="2" charset="-122"/>
              <a:ea typeface="宋体" panose="02010600030101010101" pitchFamily="2" charset="-122"/>
            </a:endParaRPr>
          </a:p>
          <a:p>
            <a:pPr lvl="0" algn="l"/>
            <a:r>
              <a:rPr lang="zh-CN" altLang="en-US" sz="2400" b="1"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③</a:t>
            </a:r>
            <a:r>
              <a:rPr lang="zh-CN" altLang="en-US" sz="2400" b="1" dirty="0">
                <a:latin typeface="宋体" panose="02010600030101010101" pitchFamily="2" charset="-122"/>
                <a:ea typeface="宋体" panose="02010600030101010101" pitchFamily="2" charset="-122"/>
              </a:rPr>
              <a:t>共同的愿望：维护世界和平与发展。</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0712"/>
                                        </p:tgtEl>
                                        <p:attrNameLst>
                                          <p:attrName>style.visibility</p:attrName>
                                        </p:attrNameLst>
                                      </p:cBhvr>
                                      <p:to>
                                        <p:strVal val="visible"/>
                                      </p:to>
                                    </p:set>
                                    <p:anim calcmode="lin" valueType="num">
                                      <p:cBhvr>
                                        <p:cTn id="7" dur="500" fill="hold"/>
                                        <p:tgtEl>
                                          <p:spTgt spid="200712"/>
                                        </p:tgtEl>
                                        <p:attrNameLst>
                                          <p:attrName>ppt_w</p:attrName>
                                        </p:attrNameLst>
                                      </p:cBhvr>
                                      <p:tavLst>
                                        <p:tav tm="0">
                                          <p:val>
                                            <p:fltVal val="0"/>
                                          </p:val>
                                        </p:tav>
                                        <p:tav tm="100000">
                                          <p:val>
                                            <p:strVal val="#ppt_w"/>
                                          </p:val>
                                        </p:tav>
                                      </p:tavLst>
                                    </p:anim>
                                    <p:anim calcmode="lin" valueType="num">
                                      <p:cBhvr>
                                        <p:cTn id="8" dur="500" fill="hold"/>
                                        <p:tgtEl>
                                          <p:spTgt spid="2007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0714"/>
                                        </p:tgtEl>
                                        <p:attrNameLst>
                                          <p:attrName>style.visibility</p:attrName>
                                        </p:attrNameLst>
                                      </p:cBhvr>
                                      <p:to>
                                        <p:strVal val="visible"/>
                                      </p:to>
                                    </p:set>
                                    <p:animEffect transition="in" filter="checkerboard(across)">
                                      <p:cBhvr>
                                        <p:cTn id="13" dur="500"/>
                                        <p:tgtEl>
                                          <p:spTgt spid="2007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0715"/>
                                        </p:tgtEl>
                                        <p:attrNameLst>
                                          <p:attrName>style.visibility</p:attrName>
                                        </p:attrNameLst>
                                      </p:cBhvr>
                                      <p:to>
                                        <p:strVal val="visible"/>
                                      </p:to>
                                    </p:set>
                                    <p:animEffect transition="in" filter="blinds(horizontal)">
                                      <p:cBhvr>
                                        <p:cTn id="18" dur="500"/>
                                        <p:tgtEl>
                                          <p:spTgt spid="2007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0717"/>
                                        </p:tgtEl>
                                        <p:attrNameLst>
                                          <p:attrName>style.visibility</p:attrName>
                                        </p:attrNameLst>
                                      </p:cBhvr>
                                      <p:to>
                                        <p:strVal val="visible"/>
                                      </p:to>
                                    </p:set>
                                    <p:animEffect transition="in" filter="blinds(horizontal)">
                                      <p:cBhvr>
                                        <p:cTn id="23" dur="500"/>
                                        <p:tgtEl>
                                          <p:spTgt spid="2007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2" grpId="0" bldLvl="0" animBg="1"/>
      <p:bldP spid="200715" grpId="0" bldLvl="0" animBg="1"/>
      <p:bldP spid="200717"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a1.att.hudong.com/27/95/05300001062059134326955405105.jpg"/>
          <p:cNvPicPr>
            <a:picLocks noChangeAspect="1"/>
          </p:cNvPicPr>
          <p:nvPr/>
        </p:nvPicPr>
        <p:blipFill>
          <a:blip r:embed="rId1" cstate="print"/>
          <a:stretch>
            <a:fillRect/>
          </a:stretch>
        </p:blipFill>
        <p:spPr>
          <a:xfrm>
            <a:off x="179705" y="463550"/>
            <a:ext cx="3109595" cy="5400675"/>
          </a:xfrm>
          <a:prstGeom prst="rect">
            <a:avLst/>
          </a:prstGeom>
          <a:noFill/>
          <a:ln w="9525">
            <a:noFill/>
          </a:ln>
        </p:spPr>
      </p:pic>
      <p:sp>
        <p:nvSpPr>
          <p:cNvPr id="23554" name="Text Box 7"/>
          <p:cNvSpPr txBox="1"/>
          <p:nvPr/>
        </p:nvSpPr>
        <p:spPr>
          <a:xfrm>
            <a:off x="3436620" y="463550"/>
            <a:ext cx="5708015" cy="6705600"/>
          </a:xfrm>
          <a:prstGeom prst="rect">
            <a:avLst/>
          </a:prstGeom>
          <a:noFill/>
          <a:ln w="9525">
            <a:noFill/>
          </a:ln>
        </p:spPr>
        <p:txBody>
          <a:bodyPr wrap="square" anchor="t">
            <a:spAutoFit/>
          </a:bodyPr>
          <a:lstStyle/>
          <a:p>
            <a:pPr lvl="0">
              <a:spcBef>
                <a:spcPct val="50000"/>
              </a:spcBef>
            </a:pPr>
            <a:r>
              <a:rPr lang="zh-CN" altLang="en-US" sz="2400" dirty="0">
                <a:latin typeface="黑体" panose="02010609060101010101" pitchFamily="49" charset="-122"/>
                <a:ea typeface="黑体" panose="02010609060101010101" pitchFamily="49" charset="-122"/>
              </a:rPr>
              <a:t>苏共二十大展开了对斯大林个人崇拜的斗争后，</a:t>
            </a:r>
            <a:r>
              <a:rPr lang="zh-CN" altLang="en-US" sz="2400" dirty="0">
                <a:solidFill>
                  <a:srgbClr val="FF0000"/>
                </a:solidFill>
                <a:latin typeface="黑体" panose="02010609060101010101" pitchFamily="49" charset="-122"/>
                <a:ea typeface="黑体" panose="02010609060101010101" pitchFamily="49" charset="-122"/>
              </a:rPr>
              <a:t>中共领导人</a:t>
            </a:r>
            <a:r>
              <a:rPr lang="zh-CN" altLang="en-US" sz="2400" dirty="0">
                <a:latin typeface="黑体" panose="02010609060101010101" pitchFamily="49" charset="-122"/>
                <a:ea typeface="黑体" panose="02010609060101010101" pitchFamily="49" charset="-122"/>
              </a:rPr>
              <a:t>在肯定苏共二十大积极作用的同时，</a:t>
            </a:r>
            <a:r>
              <a:rPr lang="zh-CN" altLang="en-US" sz="2400" dirty="0">
                <a:solidFill>
                  <a:srgbClr val="FF0000"/>
                </a:solidFill>
                <a:latin typeface="黑体" panose="02010609060101010101" pitchFamily="49" charset="-122"/>
                <a:ea typeface="黑体" panose="02010609060101010101" pitchFamily="49" charset="-122"/>
              </a:rPr>
              <a:t>也批评了赫鲁晓夫</a:t>
            </a:r>
            <a:r>
              <a:rPr lang="zh-CN" altLang="en-US" sz="2400" dirty="0">
                <a:latin typeface="黑体" panose="02010609060101010101" pitchFamily="49" charset="-122"/>
                <a:ea typeface="黑体" panose="02010609060101010101" pitchFamily="49" charset="-122"/>
              </a:rPr>
              <a:t>“全盘否定斯大林”的做法。</a:t>
            </a:r>
            <a:endParaRPr lang="en-US" altLang="zh-CN" sz="2400" dirty="0">
              <a:latin typeface="黑体" panose="02010609060101010101" pitchFamily="49" charset="-122"/>
              <a:ea typeface="黑体" panose="02010609060101010101" pitchFamily="49" charset="-122"/>
            </a:endParaRPr>
          </a:p>
          <a:p>
            <a:pPr lvl="0">
              <a:spcBef>
                <a:spcPct val="50000"/>
              </a:spcBef>
            </a:pPr>
            <a:r>
              <a:rPr lang="zh-CN" altLang="en-US" sz="2400" dirty="0">
                <a:solidFill>
                  <a:srgbClr val="FF0000"/>
                </a:solidFill>
                <a:latin typeface="黑体" panose="02010609060101010101" pitchFamily="49" charset="-122"/>
                <a:ea typeface="黑体" panose="02010609060101010101" pitchFamily="49" charset="-122"/>
              </a:rPr>
              <a:t>苏联领导人</a:t>
            </a:r>
            <a:r>
              <a:rPr lang="zh-CN" altLang="en-US" sz="2400" dirty="0">
                <a:latin typeface="黑体" panose="02010609060101010101" pitchFamily="49" charset="-122"/>
                <a:ea typeface="黑体" panose="02010609060101010101" pitchFamily="49" charset="-122"/>
              </a:rPr>
              <a:t>对中国的“大跃进”和人民公社化持</a:t>
            </a:r>
            <a:r>
              <a:rPr lang="zh-CN" altLang="en-US" sz="2400" dirty="0">
                <a:solidFill>
                  <a:srgbClr val="FF0000"/>
                </a:solidFill>
                <a:latin typeface="黑体" panose="02010609060101010101" pitchFamily="49" charset="-122"/>
                <a:ea typeface="黑体" panose="02010609060101010101" pitchFamily="49" charset="-122"/>
              </a:rPr>
              <a:t>反对</a:t>
            </a:r>
            <a:r>
              <a:rPr lang="zh-CN" altLang="en-US" sz="2400" dirty="0">
                <a:latin typeface="黑体" panose="02010609060101010101" pitchFamily="49" charset="-122"/>
                <a:ea typeface="黑体" panose="02010609060101010101" pitchFamily="49" charset="-122"/>
              </a:rPr>
              <a:t>意见。</a:t>
            </a:r>
            <a:endParaRPr lang="en-US" altLang="zh-CN" sz="2400" dirty="0">
              <a:latin typeface="黑体" panose="02010609060101010101" pitchFamily="49" charset="-122"/>
              <a:ea typeface="黑体" panose="02010609060101010101" pitchFamily="49" charset="-122"/>
            </a:endParaRPr>
          </a:p>
          <a:p>
            <a:pPr lvl="0">
              <a:spcBef>
                <a:spcPct val="50000"/>
              </a:spcBef>
            </a:pPr>
            <a:r>
              <a:rPr lang="en-US" altLang="zh-CN" sz="2400" dirty="0">
                <a:latin typeface="黑体" panose="02010609060101010101" pitchFamily="49" charset="-122"/>
                <a:ea typeface="黑体" panose="02010609060101010101" pitchFamily="49" charset="-122"/>
              </a:rPr>
              <a:t>50</a:t>
            </a:r>
            <a:r>
              <a:rPr lang="zh-CN" altLang="en-US" sz="2400" dirty="0">
                <a:latin typeface="黑体" panose="02010609060101010101" pitchFamily="49" charset="-122"/>
                <a:ea typeface="黑体" panose="02010609060101010101" pitchFamily="49" charset="-122"/>
              </a:rPr>
              <a:t>年代末，赫鲁晓夫连续提出了两项建议，</a:t>
            </a:r>
            <a:r>
              <a:rPr lang="zh-CN" altLang="en-US" sz="2400" dirty="0">
                <a:solidFill>
                  <a:srgbClr val="FF0000"/>
                </a:solidFill>
                <a:latin typeface="黑体" panose="02010609060101010101" pitchFamily="49" charset="-122"/>
                <a:ea typeface="黑体" panose="02010609060101010101" pitchFamily="49" charset="-122"/>
              </a:rPr>
              <a:t>妄图在军事上控制中国</a:t>
            </a:r>
            <a:r>
              <a:rPr lang="zh-CN" altLang="en-US" sz="2400" dirty="0">
                <a:latin typeface="黑体" panose="02010609060101010101" pitchFamily="49" charset="-122"/>
                <a:ea typeface="黑体" panose="02010609060101010101" pitchFamily="49" charset="-122"/>
              </a:rPr>
              <a:t>：一是在中国建立长波电台；一是建立联合潜艇舰队。</a:t>
            </a:r>
            <a:endParaRPr lang="en-US" altLang="zh-CN" sz="2400" dirty="0">
              <a:latin typeface="黑体" panose="02010609060101010101" pitchFamily="49" charset="-122"/>
              <a:ea typeface="黑体" panose="02010609060101010101" pitchFamily="49" charset="-122"/>
            </a:endParaRPr>
          </a:p>
          <a:p>
            <a:pPr lvl="0">
              <a:spcBef>
                <a:spcPct val="50000"/>
              </a:spcBef>
            </a:pPr>
            <a:r>
              <a:rPr lang="en-US" altLang="zh-CN" sz="2400" dirty="0">
                <a:latin typeface="黑体" panose="02010609060101010101" pitchFamily="49" charset="-122"/>
                <a:ea typeface="黑体" panose="02010609060101010101" pitchFamily="49" charset="-122"/>
              </a:rPr>
              <a:t>1960</a:t>
            </a:r>
            <a:r>
              <a:rPr lang="zh-CN" altLang="en-US" sz="2400" dirty="0">
                <a:latin typeface="黑体" panose="02010609060101010101" pitchFamily="49" charset="-122"/>
                <a:ea typeface="黑体" panose="02010609060101010101" pitchFamily="49" charset="-122"/>
              </a:rPr>
              <a:t>年</a:t>
            </a: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月，苏联做出了从中国撤退全部专家的决定，单方面撕毁了中苏两国政府签订的协定和合同，废除了多个科学技术合作项目。</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时映梅</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中苏关系恶化原因简析</a:t>
            </a:r>
            <a:r>
              <a:rPr lang="en-US" altLang="zh-CN" sz="2000" dirty="0">
                <a:latin typeface="仿宋" panose="02010609060101010101" pitchFamily="49" charset="-122"/>
                <a:ea typeface="仿宋" panose="02010609060101010101" pitchFamily="49" charset="-122"/>
              </a:rPr>
              <a:t>》</a:t>
            </a:r>
            <a:endParaRPr lang="en-US" altLang="zh-CN" sz="2000" dirty="0">
              <a:latin typeface="仿宋" panose="02010609060101010101" pitchFamily="49" charset="-122"/>
              <a:ea typeface="仿宋" panose="02010609060101010101" pitchFamily="49" charset="-122"/>
            </a:endParaRPr>
          </a:p>
          <a:p>
            <a:pPr lvl="0">
              <a:spcBef>
                <a:spcPct val="50000"/>
              </a:spcBef>
            </a:pPr>
            <a:endParaRPr lang="en-US" altLang="zh-CN" sz="2000" dirty="0">
              <a:latin typeface="黑体" panose="02010609060101010101" pitchFamily="49" charset="-122"/>
              <a:ea typeface="黑体" panose="02010609060101010101" pitchFamily="49" charset="-122"/>
            </a:endParaRPr>
          </a:p>
          <a:p>
            <a:pPr lvl="0">
              <a:spcBef>
                <a:spcPct val="50000"/>
              </a:spcBef>
            </a:pPr>
            <a:endParaRPr lang="zh-CN" altLang="en-US" sz="2400" dirty="0">
              <a:latin typeface="Times New Roman" panose="02020603050405020304" pitchFamily="18" charset="0"/>
              <a:ea typeface="宋体" panose="02010600030101010101" pitchFamily="2" charset="-122"/>
            </a:endParaRPr>
          </a:p>
        </p:txBody>
      </p:sp>
      <p:sp>
        <p:nvSpPr>
          <p:cNvPr id="21505" name="Text Box 7"/>
          <p:cNvSpPr txBox="1"/>
          <p:nvPr/>
        </p:nvSpPr>
        <p:spPr>
          <a:xfrm>
            <a:off x="323850" y="1484313"/>
            <a:ext cx="8208963" cy="2586037"/>
          </a:xfrm>
          <a:prstGeom prst="rect">
            <a:avLst/>
          </a:prstGeom>
          <a:solidFill>
            <a:schemeClr val="accent1">
              <a:lumMod val="40000"/>
              <a:lumOff val="60000"/>
            </a:schemeClr>
          </a:solidFill>
          <a:ln w="9525">
            <a:noFill/>
          </a:ln>
        </p:spPr>
        <p:txBody>
          <a:bodyPr anchor="t">
            <a:spAutoFit/>
          </a:bodyPr>
          <a:p>
            <a:pPr lvl="0">
              <a:spcBef>
                <a:spcPct val="50000"/>
              </a:spcBef>
            </a:pPr>
            <a:r>
              <a:rPr lang="zh-CN" altLang="en-US" sz="5400" dirty="0">
                <a:latin typeface="Times New Roman" panose="02020603050405020304" pitchFamily="18" charset="0"/>
                <a:ea typeface="宋体" panose="02010600030101010101" pitchFamily="2" charset="-122"/>
              </a:rPr>
              <a:t>结合国内外政治走向，你认为贯彻和平共处五项原则会一帆风顺吗？</a:t>
            </a:r>
            <a:endParaRPr lang="zh-CN" altLang="en-US" sz="5400"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linds(horizontal)">
                                      <p:cBhvr>
                                        <p:cTn id="7" dur="5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1505"/>
                                        </p:tgtEl>
                                      </p:cBhvr>
                                    </p:animEffect>
                                    <p:set>
                                      <p:cBhvr>
                                        <p:cTn id="12" dur="1" fill="hold">
                                          <p:stCondLst>
                                            <p:cond delay="499"/>
                                          </p:stCondLst>
                                        </p:cTn>
                                        <p:tgtEl>
                                          <p:spTgt spid="215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3"/>
                                        </p:tgtEl>
                                        <p:attrNameLst>
                                          <p:attrName>style.visibility</p:attrName>
                                        </p:attrNameLst>
                                      </p:cBhvr>
                                      <p:to>
                                        <p:strVal val="visible"/>
                                      </p:to>
                                    </p:set>
                                    <p:animEffect transition="in" filter="blinds(horizontal)">
                                      <p:cBhvr>
                                        <p:cTn id="17" dur="500"/>
                                        <p:tgtEl>
                                          <p:spTgt spid="2355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554"/>
                                        </p:tgtEl>
                                        <p:attrNameLst>
                                          <p:attrName>style.visibility</p:attrName>
                                        </p:attrNameLst>
                                      </p:cBhvr>
                                      <p:to>
                                        <p:strVal val="visible"/>
                                      </p:to>
                                    </p:set>
                                    <p:animEffect transition="in" filter="blinds(horizontal)">
                                      <p:cBhvr>
                                        <p:cTn id="20"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21505" grpId="1" animBg="1"/>
      <p:bldP spid="235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p:nvPr/>
        </p:nvSpPr>
        <p:spPr>
          <a:xfrm>
            <a:off x="179388" y="692150"/>
            <a:ext cx="5545137" cy="1815882"/>
          </a:xfrm>
          <a:prstGeom prst="rect">
            <a:avLst/>
          </a:prstGeom>
          <a:solidFill>
            <a:schemeClr val="tx1"/>
          </a:solidFill>
          <a:ln w="9525">
            <a:noFill/>
          </a:ln>
        </p:spPr>
        <p:txBody>
          <a:bodyPr anchor="t">
            <a:spAutoFit/>
          </a:bodyPr>
          <a:lstStyle/>
          <a:p>
            <a:pPr lvl="0" eaLnBrk="0" hangingPunct="0"/>
            <a:r>
              <a:rPr lang="en-US" altLang="zh-CN" sz="2800" dirty="0" smtClean="0">
                <a:solidFill>
                  <a:schemeClr val="bg1"/>
                </a:solidFill>
                <a:latin typeface="黑体" panose="02010609060101010101" pitchFamily="49" charset="-122"/>
                <a:ea typeface="黑体" panose="02010609060101010101" pitchFamily="49" charset="-122"/>
              </a:rPr>
              <a:t>1965</a:t>
            </a:r>
            <a:r>
              <a:rPr lang="zh-CN" altLang="zh-CN" sz="2800" dirty="0">
                <a:solidFill>
                  <a:schemeClr val="bg1"/>
                </a:solidFill>
                <a:latin typeface="黑体" panose="02010609060101010101" pitchFamily="49" charset="-122"/>
                <a:ea typeface="黑体" panose="02010609060101010101" pitchFamily="49" charset="-122"/>
              </a:rPr>
              <a:t>年，中国大陆与西方国家的贸易额在进出口总额中所占的比重，由</a:t>
            </a:r>
            <a:r>
              <a:rPr lang="en-US" altLang="zh-CN" sz="2800" dirty="0">
                <a:solidFill>
                  <a:schemeClr val="bg1"/>
                </a:solidFill>
                <a:latin typeface="黑体" panose="02010609060101010101" pitchFamily="49" charset="-122"/>
                <a:ea typeface="黑体" panose="02010609060101010101" pitchFamily="49" charset="-122"/>
              </a:rPr>
              <a:t>1957</a:t>
            </a:r>
            <a:r>
              <a:rPr lang="zh-CN" altLang="zh-CN" sz="2800" dirty="0">
                <a:solidFill>
                  <a:schemeClr val="bg1"/>
                </a:solidFill>
                <a:latin typeface="黑体" panose="02010609060101010101" pitchFamily="49" charset="-122"/>
                <a:ea typeface="黑体" panose="02010609060101010101" pitchFamily="49" charset="-122"/>
              </a:rPr>
              <a:t>年</a:t>
            </a:r>
            <a:r>
              <a:rPr lang="en-US" altLang="zh-CN" sz="2800" dirty="0">
                <a:solidFill>
                  <a:schemeClr val="bg1"/>
                </a:solidFill>
                <a:latin typeface="黑体" panose="02010609060101010101" pitchFamily="49" charset="-122"/>
                <a:ea typeface="黑体" panose="02010609060101010101" pitchFamily="49" charset="-122"/>
              </a:rPr>
              <a:t>17</a:t>
            </a:r>
            <a:r>
              <a:rPr lang="zh-CN" altLang="zh-CN" sz="2800" dirty="0">
                <a:solidFill>
                  <a:schemeClr val="bg1"/>
                </a:solidFill>
                <a:latin typeface="黑体" panose="02010609060101010101" pitchFamily="49" charset="-122"/>
                <a:ea typeface="黑体" panose="02010609060101010101" pitchFamily="49" charset="-122"/>
              </a:rPr>
              <a:t>．</a:t>
            </a:r>
            <a:r>
              <a:rPr lang="en-US" altLang="zh-CN" sz="2800" dirty="0">
                <a:solidFill>
                  <a:schemeClr val="bg1"/>
                </a:solidFill>
                <a:latin typeface="黑体" panose="02010609060101010101" pitchFamily="49" charset="-122"/>
                <a:ea typeface="黑体" panose="02010609060101010101" pitchFamily="49" charset="-122"/>
              </a:rPr>
              <a:t>9%</a:t>
            </a:r>
            <a:r>
              <a:rPr lang="zh-CN" altLang="zh-CN" sz="2800" dirty="0">
                <a:solidFill>
                  <a:schemeClr val="bg1"/>
                </a:solidFill>
                <a:latin typeface="黑体" panose="02010609060101010101" pitchFamily="49" charset="-122"/>
                <a:ea typeface="黑体" panose="02010609060101010101" pitchFamily="49" charset="-122"/>
              </a:rPr>
              <a:t>上升到</a:t>
            </a:r>
            <a:r>
              <a:rPr lang="en-US" altLang="zh-CN" sz="2800" dirty="0">
                <a:solidFill>
                  <a:schemeClr val="bg1"/>
                </a:solidFill>
                <a:latin typeface="黑体" panose="02010609060101010101" pitchFamily="49" charset="-122"/>
                <a:ea typeface="黑体" panose="02010609060101010101" pitchFamily="49" charset="-122"/>
              </a:rPr>
              <a:t>52</a:t>
            </a:r>
            <a:r>
              <a:rPr lang="zh-CN" altLang="zh-CN" sz="2800" dirty="0">
                <a:solidFill>
                  <a:schemeClr val="bg1"/>
                </a:solidFill>
                <a:latin typeface="黑体" panose="02010609060101010101" pitchFamily="49" charset="-122"/>
                <a:ea typeface="黑体" panose="02010609060101010101" pitchFamily="49" charset="-122"/>
              </a:rPr>
              <a:t>．</a:t>
            </a:r>
            <a:r>
              <a:rPr lang="en-US" altLang="zh-CN" sz="2800" dirty="0">
                <a:solidFill>
                  <a:schemeClr val="bg1"/>
                </a:solidFill>
                <a:latin typeface="黑体" panose="02010609060101010101" pitchFamily="49" charset="-122"/>
                <a:ea typeface="黑体" panose="02010609060101010101" pitchFamily="49" charset="-122"/>
              </a:rPr>
              <a:t>8%</a:t>
            </a:r>
            <a:r>
              <a:rPr lang="zh-CN" altLang="zh-CN" sz="2800" dirty="0">
                <a:solidFill>
                  <a:schemeClr val="bg1"/>
                </a:solidFill>
                <a:latin typeface="黑体" panose="02010609060101010101" pitchFamily="49" charset="-122"/>
                <a:ea typeface="黑体" panose="02010609060101010101" pitchFamily="49" charset="-122"/>
              </a:rPr>
              <a:t>。这种变化的外交背景是，我国</a:t>
            </a:r>
            <a:r>
              <a:rPr lang="zh-CN" altLang="zh-CN" sz="2800" dirty="0">
                <a:solidFill>
                  <a:schemeClr val="bg1"/>
                </a:solidFill>
                <a:latin typeface="Times New Roman" panose="02020603050405020304" pitchFamily="18" charset="0"/>
                <a:ea typeface="宋体" panose="02010600030101010101" pitchFamily="2" charset="-122"/>
              </a:rPr>
              <a:t>　　</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25602" name="Text Box 3"/>
          <p:cNvSpPr txBox="1"/>
          <p:nvPr/>
        </p:nvSpPr>
        <p:spPr>
          <a:xfrm>
            <a:off x="107950" y="3078163"/>
            <a:ext cx="5545138" cy="3046412"/>
          </a:xfrm>
          <a:prstGeom prst="rect">
            <a:avLst/>
          </a:prstGeom>
          <a:solidFill>
            <a:srgbClr val="FFFF00"/>
          </a:solidFill>
          <a:ln w="9525">
            <a:noFill/>
          </a:ln>
        </p:spPr>
        <p:txBody>
          <a:bodyPr anchor="t">
            <a:spAutoFit/>
          </a:bodyPr>
          <a:lstStyle/>
          <a:p>
            <a:pPr lvl="0" eaLnBrk="0" hangingPunct="0"/>
            <a:r>
              <a:rPr lang="en-US" altLang="zh-CN" sz="3200" dirty="0">
                <a:latin typeface="黑体" panose="02010609060101010101" pitchFamily="49" charset="-122"/>
                <a:ea typeface="黑体" panose="02010609060101010101" pitchFamily="49" charset="-122"/>
              </a:rPr>
              <a:t>A</a:t>
            </a:r>
            <a:r>
              <a:rPr lang="zh-CN" altLang="en-US" sz="3200" dirty="0">
                <a:latin typeface="黑体" panose="02010609060101010101" pitchFamily="49" charset="-122"/>
                <a:ea typeface="黑体" panose="02010609060101010101" pitchFamily="49" charset="-122"/>
              </a:rPr>
              <a:t>．</a:t>
            </a:r>
            <a:r>
              <a:rPr lang="zh-CN" altLang="zh-CN" sz="3200" dirty="0">
                <a:latin typeface="黑体" panose="02010609060101010101" pitchFamily="49" charset="-122"/>
                <a:ea typeface="黑体" panose="02010609060101010101" pitchFamily="49" charset="-122"/>
              </a:rPr>
              <a:t>实现了与西方国家关系的</a:t>
            </a:r>
            <a:r>
              <a:rPr lang="en-US" altLang="zh-CN" sz="3200" dirty="0">
                <a:latin typeface="黑体" panose="02010609060101010101" pitchFamily="49" charset="-122"/>
                <a:ea typeface="黑体" panose="02010609060101010101" pitchFamily="49" charset="-122"/>
              </a:rPr>
              <a:t>   </a:t>
            </a:r>
            <a:r>
              <a:rPr lang="zh-CN" altLang="zh-CN" sz="3200" dirty="0">
                <a:latin typeface="黑体" panose="02010609060101010101" pitchFamily="49" charset="-122"/>
                <a:ea typeface="黑体" panose="02010609060101010101" pitchFamily="49" charset="-122"/>
              </a:rPr>
              <a:t>正常化</a:t>
            </a:r>
            <a:r>
              <a:rPr lang="en-US" altLang="zh-CN" sz="3200" dirty="0">
                <a:latin typeface="黑体" panose="02010609060101010101" pitchFamily="49" charset="-122"/>
                <a:ea typeface="黑体" panose="02010609060101010101" pitchFamily="49" charset="-122"/>
              </a:rPr>
              <a:t>    </a:t>
            </a:r>
            <a:endParaRPr lang="en-US" altLang="zh-CN" sz="3200" dirty="0">
              <a:latin typeface="黑体" panose="02010609060101010101" pitchFamily="49" charset="-122"/>
              <a:ea typeface="黑体" panose="02010609060101010101" pitchFamily="49" charset="-122"/>
            </a:endParaRPr>
          </a:p>
          <a:p>
            <a:pPr lvl="0" eaLnBrk="0" hangingPunct="0"/>
            <a:r>
              <a:rPr lang="en-US" altLang="zh-CN" sz="3200" dirty="0">
                <a:latin typeface="黑体" panose="02010609060101010101" pitchFamily="49" charset="-122"/>
                <a:ea typeface="黑体" panose="02010609060101010101" pitchFamily="49" charset="-122"/>
              </a:rPr>
              <a:t>B</a:t>
            </a:r>
            <a:r>
              <a:rPr lang="zh-CN" altLang="zh-CN" sz="3200" dirty="0">
                <a:latin typeface="黑体" panose="02010609060101010101" pitchFamily="49" charset="-122"/>
                <a:ea typeface="黑体" panose="02010609060101010101" pitchFamily="49" charset="-122"/>
              </a:rPr>
              <a:t>．调整了与苏联的外交政策</a:t>
            </a:r>
            <a:endParaRPr lang="zh-CN" altLang="zh-CN" sz="3200" dirty="0">
              <a:latin typeface="黑体" panose="02010609060101010101" pitchFamily="49" charset="-122"/>
              <a:ea typeface="黑体" panose="02010609060101010101" pitchFamily="49" charset="-122"/>
            </a:endParaRPr>
          </a:p>
          <a:p>
            <a:pPr lvl="0" eaLnBrk="0" hangingPunct="0"/>
            <a:r>
              <a:rPr lang="en-US" altLang="zh-CN" sz="3200" dirty="0">
                <a:latin typeface="黑体" panose="02010609060101010101" pitchFamily="49" charset="-122"/>
                <a:ea typeface="黑体" panose="02010609060101010101" pitchFamily="49" charset="-122"/>
              </a:rPr>
              <a:t>C</a:t>
            </a:r>
            <a:r>
              <a:rPr lang="zh-CN" altLang="zh-CN" sz="3200" dirty="0">
                <a:latin typeface="黑体" panose="02010609060101010101" pitchFamily="49" charset="-122"/>
                <a:ea typeface="黑体" panose="02010609060101010101" pitchFamily="49" charset="-122"/>
              </a:rPr>
              <a:t>．推行了全方位外交的政策</a:t>
            </a:r>
            <a:r>
              <a:rPr lang="en-US" altLang="zh-CN" sz="3200" dirty="0">
                <a:latin typeface="黑体" panose="02010609060101010101" pitchFamily="49" charset="-122"/>
                <a:ea typeface="黑体" panose="02010609060101010101" pitchFamily="49" charset="-122"/>
              </a:rPr>
              <a:t>           D</a:t>
            </a:r>
            <a:r>
              <a:rPr lang="zh-CN" altLang="zh-CN" sz="3200" dirty="0">
                <a:latin typeface="黑体" panose="02010609060101010101" pitchFamily="49" charset="-122"/>
                <a:ea typeface="黑体" panose="02010609060101010101" pitchFamily="49" charset="-122"/>
              </a:rPr>
              <a:t>．打破了欧美对华经济封锁</a:t>
            </a:r>
            <a:r>
              <a:rPr lang="zh-CN" altLang="en-US" sz="3200" dirty="0">
                <a:latin typeface="黑体" panose="02010609060101010101" pitchFamily="49" charset="-122"/>
                <a:ea typeface="黑体" panose="02010609060101010101" pitchFamily="49" charset="-122"/>
              </a:rPr>
              <a:t>为</a:t>
            </a:r>
            <a:endParaRPr lang="zh-CN" altLang="en-US" sz="3200" dirty="0">
              <a:latin typeface="黑体" panose="02010609060101010101" pitchFamily="49" charset="-122"/>
              <a:ea typeface="黑体" panose="02010609060101010101" pitchFamily="49" charset="-122"/>
            </a:endParaRPr>
          </a:p>
        </p:txBody>
      </p:sp>
      <p:sp>
        <p:nvSpPr>
          <p:cNvPr id="236548" name="Rectangle 4"/>
          <p:cNvSpPr/>
          <p:nvPr/>
        </p:nvSpPr>
        <p:spPr>
          <a:xfrm>
            <a:off x="107950" y="4106863"/>
            <a:ext cx="5329238" cy="504825"/>
          </a:xfrm>
          <a:prstGeom prst="rect">
            <a:avLst/>
          </a:prstGeom>
          <a:noFill/>
          <a:ln w="76200" cap="flat" cmpd="sng">
            <a:solidFill>
              <a:srgbClr val="FF0000"/>
            </a:solidFill>
            <a:prstDash val="solid"/>
            <a:miter/>
            <a:headEnd type="none" w="med" len="med"/>
            <a:tailEnd type="none" w="med" len="med"/>
          </a:ln>
        </p:spPr>
        <p:txBody>
          <a:bodyPr wrap="none" anchor="ctr"/>
          <a:lstStyle/>
          <a:p>
            <a:pPr lvl="0"/>
            <a:endParaRPr lang="zh-CN" altLang="en-US" dirty="0">
              <a:latin typeface="Times New Roman" panose="02020603050405020304" pitchFamily="18" charset="0"/>
              <a:ea typeface="宋体" panose="02010600030101010101" pitchFamily="2" charset="-122"/>
            </a:endParaRPr>
          </a:p>
        </p:txBody>
      </p:sp>
      <p:sp>
        <p:nvSpPr>
          <p:cNvPr id="7" name="圆角矩形标注 6"/>
          <p:cNvSpPr/>
          <p:nvPr/>
        </p:nvSpPr>
        <p:spPr>
          <a:xfrm>
            <a:off x="6011863" y="209550"/>
            <a:ext cx="2881313" cy="2728913"/>
          </a:xfrm>
          <a:prstGeom prst="wedgeRoundRectCallout">
            <a:avLst>
              <a:gd name="adj1" fmla="val -74291"/>
              <a:gd name="adj2" fmla="val 105519"/>
              <a:gd name="adj3" fmla="val 16667"/>
            </a:avLst>
          </a:prstGeom>
          <a:solidFill>
            <a:srgbClr val="008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黑体" panose="02010609060101010101" pitchFamily="49" charset="-122"/>
                <a:ea typeface="黑体" panose="02010609060101010101" pitchFamily="49" charset="-122"/>
                <a:cs typeface="+mn-cs"/>
              </a:rPr>
              <a:t>中苏关系恶化，中国增加与西方国家的贸易份额，缓和与西方国家的关系，对抗来自苏联的威胁</a:t>
            </a:r>
            <a:endParaRPr kumimoji="1" lang="zh-CN" alt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6548"/>
                                        </p:tgtEl>
                                        <p:attrNameLst>
                                          <p:attrName>style.visibility</p:attrName>
                                        </p:attrNameLst>
                                      </p:cBhvr>
                                      <p:to>
                                        <p:strVal val="visible"/>
                                      </p:to>
                                    </p:set>
                                    <p:anim calcmode="lin" valueType="num">
                                      <p:cBhvr>
                                        <p:cTn id="7" dur="500" fill="hold"/>
                                        <p:tgtEl>
                                          <p:spTgt spid="236548"/>
                                        </p:tgtEl>
                                        <p:attrNameLst>
                                          <p:attrName>ppt_w</p:attrName>
                                        </p:attrNameLst>
                                      </p:cBhvr>
                                      <p:tavLst>
                                        <p:tav tm="0">
                                          <p:val>
                                            <p:fltVal val="0"/>
                                          </p:val>
                                        </p:tav>
                                        <p:tav tm="100000">
                                          <p:val>
                                            <p:strVal val="#ppt_w"/>
                                          </p:val>
                                        </p:tav>
                                      </p:tavLst>
                                    </p:anim>
                                    <p:anim calcmode="lin" valueType="num">
                                      <p:cBhvr>
                                        <p:cTn id="8" dur="500" fill="hold"/>
                                        <p:tgtEl>
                                          <p:spTgt spid="2365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ldLvl="0" animBg="1"/>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p:nvPr/>
        </p:nvSpPr>
        <p:spPr>
          <a:xfrm>
            <a:off x="13749338" y="4953000"/>
            <a:ext cx="2362200" cy="366713"/>
          </a:xfrm>
          <a:prstGeom prst="rect">
            <a:avLst/>
          </a:prstGeom>
          <a:solidFill>
            <a:schemeClr val="bg1"/>
          </a:solidFill>
          <a:ln w="9525">
            <a:noFill/>
          </a:ln>
        </p:spPr>
        <p:txBody>
          <a:bodyPr anchor="t">
            <a:spAutoFit/>
          </a:bodyPr>
          <a:lstStyle/>
          <a:p>
            <a:pPr lvl="0">
              <a:spcBef>
                <a:spcPct val="50000"/>
              </a:spcBef>
            </a:pPr>
            <a:r>
              <a:rPr lang="zh-CN" altLang="en-US" sz="1800" b="0" dirty="0">
                <a:solidFill>
                  <a:srgbClr val="FF0066"/>
                </a:solidFill>
                <a:latin typeface="Arial" panose="020B0604020202020204" pitchFamily="34" charset="0"/>
                <a:ea typeface="宋体" panose="02010600030101010101" pitchFamily="2" charset="-122"/>
              </a:rPr>
              <a:t>伦敦奥运会</a:t>
            </a:r>
            <a:r>
              <a:rPr lang="en-US" altLang="zh-CN" sz="1800" b="0" dirty="0">
                <a:solidFill>
                  <a:srgbClr val="FF0066"/>
                </a:solidFill>
                <a:latin typeface="Arial" panose="020B0604020202020204" pitchFamily="34" charset="0"/>
                <a:ea typeface="宋体" panose="02010600030101010101" pitchFamily="2" charset="-122"/>
              </a:rPr>
              <a:t>2012</a:t>
            </a:r>
            <a:endParaRPr lang="en-US" altLang="zh-CN" sz="1800" b="0" dirty="0">
              <a:solidFill>
                <a:srgbClr val="FF0066"/>
              </a:solidFill>
              <a:latin typeface="Arial" panose="020B0604020202020204" pitchFamily="34" charset="0"/>
              <a:ea typeface="宋体" panose="02010600030101010101" pitchFamily="2" charset="-122"/>
            </a:endParaRPr>
          </a:p>
        </p:txBody>
      </p:sp>
      <p:pic>
        <p:nvPicPr>
          <p:cNvPr id="26627" name="Picture 4" descr="2_101004111358_1"/>
          <p:cNvPicPr>
            <a:picLocks noChangeAspect="1"/>
          </p:cNvPicPr>
          <p:nvPr/>
        </p:nvPicPr>
        <p:blipFill>
          <a:blip r:embed="rId1" cstate="print"/>
          <a:stretch>
            <a:fillRect/>
          </a:stretch>
        </p:blipFill>
        <p:spPr>
          <a:xfrm>
            <a:off x="323850" y="1668463"/>
            <a:ext cx="3743325" cy="4321175"/>
          </a:xfrm>
          <a:prstGeom prst="rect">
            <a:avLst/>
          </a:prstGeom>
          <a:noFill/>
          <a:ln w="9525">
            <a:noFill/>
          </a:ln>
        </p:spPr>
      </p:pic>
      <p:pic>
        <p:nvPicPr>
          <p:cNvPr id="26628" name="Picture 4" descr="http://p3.so.qhimg.com/t01b338b5797ada8153.jpg"/>
          <p:cNvPicPr>
            <a:picLocks noChangeAspect="1"/>
          </p:cNvPicPr>
          <p:nvPr/>
        </p:nvPicPr>
        <p:blipFill>
          <a:blip r:embed="rId2" cstate="print"/>
          <a:stretch>
            <a:fillRect/>
          </a:stretch>
        </p:blipFill>
        <p:spPr>
          <a:xfrm>
            <a:off x="431800" y="2027238"/>
            <a:ext cx="3527425" cy="3454400"/>
          </a:xfrm>
          <a:prstGeom prst="rect">
            <a:avLst/>
          </a:prstGeom>
          <a:noFill/>
          <a:ln w="9525">
            <a:noFill/>
          </a:ln>
        </p:spPr>
      </p:pic>
      <p:sp>
        <p:nvSpPr>
          <p:cNvPr id="26629" name="Text Box 2"/>
          <p:cNvSpPr txBox="1"/>
          <p:nvPr/>
        </p:nvSpPr>
        <p:spPr>
          <a:xfrm>
            <a:off x="4211638" y="1557338"/>
            <a:ext cx="4392612" cy="4584700"/>
          </a:xfrm>
          <a:prstGeom prst="rect">
            <a:avLst/>
          </a:prstGeom>
          <a:solidFill>
            <a:schemeClr val="tx1"/>
          </a:solidFill>
          <a:ln w="9525">
            <a:noFill/>
          </a:ln>
        </p:spPr>
        <p:txBody>
          <a:bodyPr anchor="t">
            <a:spAutoFit/>
          </a:bodyPr>
          <a:lstStyle/>
          <a:p>
            <a:pPr lvl="0"/>
            <a:r>
              <a:rPr lang="en-US" altLang="zh-CN" sz="2800" dirty="0">
                <a:solidFill>
                  <a:schemeClr val="bg1"/>
                </a:solidFill>
                <a:latin typeface="黑体" panose="02010609060101010101" pitchFamily="49" charset="-122"/>
                <a:ea typeface="黑体" panose="02010609060101010101" pitchFamily="49" charset="-122"/>
              </a:rPr>
              <a:t>1966</a:t>
            </a:r>
            <a:r>
              <a:rPr lang="zh-CN" altLang="en-US" sz="2800" dirty="0">
                <a:solidFill>
                  <a:schemeClr val="bg1"/>
                </a:solidFill>
                <a:latin typeface="黑体" panose="02010609060101010101" pitchFamily="49" charset="-122"/>
                <a:ea typeface="黑体" panose="02010609060101010101" pitchFamily="49" charset="-122"/>
              </a:rPr>
              <a:t>年进入“文革”时期，由于不顾一切地向外</a:t>
            </a:r>
            <a:r>
              <a:rPr lang="zh-CN" altLang="en-US" sz="2800" dirty="0">
                <a:solidFill>
                  <a:srgbClr val="FFFF00"/>
                </a:solidFill>
                <a:latin typeface="黑体" panose="02010609060101010101" pitchFamily="49" charset="-122"/>
                <a:ea typeface="黑体" panose="02010609060101010101" pitchFamily="49" charset="-122"/>
              </a:rPr>
              <a:t>输出革命</a:t>
            </a:r>
            <a:r>
              <a:rPr lang="zh-CN" altLang="en-US" sz="2800" dirty="0">
                <a:solidFill>
                  <a:schemeClr val="bg1"/>
                </a:solidFill>
                <a:latin typeface="黑体" panose="02010609060101010101" pitchFamily="49" charset="-122"/>
                <a:ea typeface="黑体" panose="02010609060101010101" pitchFamily="49" charset="-122"/>
              </a:rPr>
              <a:t>，原本与中国建交和半建交的</a:t>
            </a:r>
            <a:r>
              <a:rPr lang="en-US" altLang="zh-CN" sz="2800" dirty="0">
                <a:solidFill>
                  <a:schemeClr val="bg1"/>
                </a:solidFill>
                <a:latin typeface="黑体" panose="02010609060101010101" pitchFamily="49" charset="-122"/>
                <a:ea typeface="黑体" panose="02010609060101010101" pitchFamily="49" charset="-122"/>
              </a:rPr>
              <a:t>40</a:t>
            </a:r>
            <a:r>
              <a:rPr lang="zh-CN" altLang="en-US" sz="2800" dirty="0">
                <a:solidFill>
                  <a:schemeClr val="bg1"/>
                </a:solidFill>
                <a:latin typeface="黑体" panose="02010609060101010101" pitchFamily="49" charset="-122"/>
                <a:ea typeface="黑体" panose="02010609060101010101" pitchFamily="49" charset="-122"/>
              </a:rPr>
              <a:t>个国家，其中</a:t>
            </a:r>
            <a:r>
              <a:rPr lang="en-US" altLang="zh-CN" sz="2800" dirty="0">
                <a:solidFill>
                  <a:schemeClr val="bg1"/>
                </a:solidFill>
                <a:latin typeface="黑体" panose="02010609060101010101" pitchFamily="49" charset="-122"/>
                <a:ea typeface="黑体" panose="02010609060101010101" pitchFamily="49" charset="-122"/>
              </a:rPr>
              <a:t>30</a:t>
            </a:r>
            <a:r>
              <a:rPr lang="zh-CN" altLang="en-US" sz="2800" dirty="0">
                <a:solidFill>
                  <a:schemeClr val="bg1"/>
                </a:solidFill>
                <a:latin typeface="黑体" panose="02010609060101010101" pitchFamily="49" charset="-122"/>
                <a:ea typeface="黑体" panose="02010609060101010101" pitchFamily="49" charset="-122"/>
              </a:rPr>
              <a:t>国与中国发生了</a:t>
            </a:r>
            <a:r>
              <a:rPr lang="zh-CN" altLang="en-US" sz="2800" dirty="0">
                <a:solidFill>
                  <a:srgbClr val="FFFF00"/>
                </a:solidFill>
                <a:latin typeface="黑体" panose="02010609060101010101" pitchFamily="49" charset="-122"/>
                <a:ea typeface="黑体" panose="02010609060101010101" pitchFamily="49" charset="-122"/>
              </a:rPr>
              <a:t>外交纠纷，</a:t>
            </a:r>
            <a:r>
              <a:rPr lang="zh-CN" altLang="en-US" sz="2800" dirty="0">
                <a:solidFill>
                  <a:schemeClr val="bg1"/>
                </a:solidFill>
                <a:latin typeface="黑体" panose="02010609060101010101" pitchFamily="49" charset="-122"/>
                <a:ea typeface="黑体" panose="02010609060101010101" pitchFamily="49" charset="-122"/>
              </a:rPr>
              <a:t>有</a:t>
            </a:r>
            <a:r>
              <a:rPr lang="en-US" altLang="zh-CN" sz="2800" dirty="0">
                <a:solidFill>
                  <a:schemeClr val="bg1"/>
                </a:solidFill>
                <a:latin typeface="黑体" panose="02010609060101010101" pitchFamily="49" charset="-122"/>
                <a:ea typeface="黑体" panose="02010609060101010101" pitchFamily="49" charset="-122"/>
              </a:rPr>
              <a:t>4</a:t>
            </a:r>
            <a:r>
              <a:rPr lang="zh-CN" altLang="en-US" sz="2800" dirty="0">
                <a:solidFill>
                  <a:schemeClr val="bg1"/>
                </a:solidFill>
                <a:latin typeface="黑体" panose="02010609060101010101" pitchFamily="49" charset="-122"/>
                <a:ea typeface="黑体" panose="02010609060101010101" pitchFamily="49" charset="-122"/>
              </a:rPr>
              <a:t>个国家宣布与中国</a:t>
            </a:r>
            <a:r>
              <a:rPr lang="zh-CN" altLang="en-US" sz="2800" dirty="0">
                <a:solidFill>
                  <a:srgbClr val="FFFF00"/>
                </a:solidFill>
                <a:latin typeface="黑体" panose="02010609060101010101" pitchFamily="49" charset="-122"/>
                <a:ea typeface="黑体" panose="02010609060101010101" pitchFamily="49" charset="-122"/>
              </a:rPr>
              <a:t>断交</a:t>
            </a:r>
            <a:r>
              <a:rPr lang="zh-CN" altLang="en-US" sz="2800" dirty="0">
                <a:solidFill>
                  <a:schemeClr val="bg1"/>
                </a:solidFill>
                <a:latin typeface="黑体" panose="02010609060101010101" pitchFamily="49" charset="-122"/>
                <a:ea typeface="黑体" panose="02010609060101010101" pitchFamily="49" charset="-122"/>
              </a:rPr>
              <a:t>，毛泽东也承认：“</a:t>
            </a:r>
            <a:r>
              <a:rPr lang="zh-CN" altLang="en-US" sz="2800" dirty="0">
                <a:solidFill>
                  <a:srgbClr val="FFFF00"/>
                </a:solidFill>
                <a:latin typeface="黑体" panose="02010609060101010101" pitchFamily="49" charset="-122"/>
                <a:ea typeface="黑体" panose="02010609060101010101" pitchFamily="49" charset="-122"/>
              </a:rPr>
              <a:t>现在我们孤立了，没有人理解我们了。</a:t>
            </a:r>
            <a:r>
              <a:rPr lang="zh-CN" altLang="en-US" sz="2800" dirty="0">
                <a:solidFill>
                  <a:schemeClr val="bg1"/>
                </a:solidFill>
                <a:latin typeface="黑体" panose="02010609060101010101" pitchFamily="49" charset="-122"/>
                <a:ea typeface="黑体" panose="02010609060101010101" pitchFamily="49" charset="-122"/>
              </a:rPr>
              <a:t>”</a:t>
            </a:r>
            <a:endParaRPr lang="en-US" altLang="zh-CN" sz="2800" dirty="0">
              <a:solidFill>
                <a:schemeClr val="bg1"/>
              </a:solidFill>
              <a:latin typeface="黑体" panose="02010609060101010101" pitchFamily="49" charset="-122"/>
              <a:ea typeface="黑体" panose="02010609060101010101" pitchFamily="49" charset="-122"/>
            </a:endParaRPr>
          </a:p>
          <a:p>
            <a:pPr lvl="0"/>
            <a:r>
              <a:rPr lang="en-US" altLang="zh-CN" sz="2000" dirty="0">
                <a:solidFill>
                  <a:schemeClr val="bg1"/>
                </a:solidFill>
                <a:latin typeface="仿宋" panose="02010609060101010101" pitchFamily="49" charset="-122"/>
                <a:ea typeface="仿宋" panose="02010609060101010101" pitchFamily="49" charset="-122"/>
              </a:rPr>
              <a:t>——</a:t>
            </a:r>
            <a:r>
              <a:rPr lang="zh-CN" altLang="en-US" sz="2000" dirty="0">
                <a:solidFill>
                  <a:schemeClr val="bg1"/>
                </a:solidFill>
                <a:latin typeface="仿宋" panose="02010609060101010101" pitchFamily="49" charset="-122"/>
                <a:ea typeface="仿宋" panose="02010609060101010101" pitchFamily="49" charset="-122"/>
              </a:rPr>
              <a:t>杨奎松：</a:t>
            </a:r>
            <a:r>
              <a:rPr lang="en-US" altLang="zh-CN" sz="2000" dirty="0">
                <a:solidFill>
                  <a:schemeClr val="bg1"/>
                </a:solidFill>
                <a:latin typeface="仿宋" panose="02010609060101010101" pitchFamily="49" charset="-122"/>
                <a:ea typeface="仿宋" panose="02010609060101010101" pitchFamily="49" charset="-122"/>
              </a:rPr>
              <a:t>《</a:t>
            </a:r>
            <a:r>
              <a:rPr lang="zh-CN" altLang="en-US" sz="2000" dirty="0">
                <a:solidFill>
                  <a:schemeClr val="bg1"/>
                </a:solidFill>
                <a:latin typeface="仿宋" panose="02010609060101010101" pitchFamily="49" charset="-122"/>
                <a:ea typeface="仿宋" panose="02010609060101010101" pitchFamily="49" charset="-122"/>
              </a:rPr>
              <a:t>毛泽东与两次台海危机及对美的态度</a:t>
            </a:r>
            <a:r>
              <a:rPr lang="en-US" altLang="zh-CN" sz="2000" dirty="0">
                <a:solidFill>
                  <a:schemeClr val="bg1"/>
                </a:solidFill>
                <a:latin typeface="仿宋" panose="02010609060101010101" pitchFamily="49" charset="-122"/>
                <a:ea typeface="仿宋" panose="02010609060101010101" pitchFamily="49" charset="-122"/>
              </a:rPr>
              <a:t>》</a:t>
            </a:r>
            <a:endParaRPr lang="zh-CN" altLang="en-US" sz="2000" dirty="0">
              <a:solidFill>
                <a:schemeClr val="bg1"/>
              </a:solidFill>
              <a:latin typeface="仿宋" panose="02010609060101010101" pitchFamily="49" charset="-122"/>
              <a:ea typeface="仿宋" panose="02010609060101010101" pitchFamily="49" charset="-122"/>
            </a:endParaRPr>
          </a:p>
        </p:txBody>
      </p:sp>
      <p:sp>
        <p:nvSpPr>
          <p:cNvPr id="7" name="Text Box 8"/>
          <p:cNvSpPr txBox="1"/>
          <p:nvPr/>
        </p:nvSpPr>
        <p:spPr>
          <a:xfrm>
            <a:off x="1504823" y="342202"/>
            <a:ext cx="1511300" cy="1190625"/>
          </a:xfrm>
          <a:prstGeom prst="rect">
            <a:avLst/>
          </a:prstGeom>
          <a:solidFill>
            <a:schemeClr val="bg1"/>
          </a:solidFill>
          <a:ln w="9525">
            <a:noFill/>
          </a:ln>
        </p:spPr>
        <p:txBody>
          <a:bodyPr anchor="t">
            <a:spAutoFit/>
          </a:bodyPr>
          <a:lstStyle/>
          <a:p>
            <a:pPr lvl="0">
              <a:spcBef>
                <a:spcPct val="50000"/>
              </a:spcBef>
            </a:pPr>
            <a:r>
              <a:rPr lang="en-US" altLang="zh-CN" sz="3600" dirty="0">
                <a:latin typeface="Garamond" pitchFamily="18" charset="0"/>
                <a:ea typeface="黑体" panose="02010609060101010101" pitchFamily="49" charset="-122"/>
              </a:rPr>
              <a:t> </a:t>
            </a:r>
            <a:r>
              <a:rPr lang="zh-CN" altLang="en-US" sz="2400" dirty="0">
                <a:latin typeface="Garamond" pitchFamily="18" charset="0"/>
                <a:ea typeface="黑体" panose="02010609060101010101" pitchFamily="49" charset="-122"/>
              </a:rPr>
              <a:t>初期的“一边倒</a:t>
            </a:r>
            <a:r>
              <a:rPr lang="zh-CN" altLang="en-US" sz="2800" dirty="0">
                <a:latin typeface="Garamond" pitchFamily="18" charset="0"/>
                <a:ea typeface="黑体" panose="02010609060101010101" pitchFamily="49" charset="-122"/>
              </a:rPr>
              <a:t>”</a:t>
            </a:r>
            <a:endParaRPr lang="zh-CN" altLang="en-US" sz="2800" dirty="0">
              <a:latin typeface="Garamond" pitchFamily="18" charset="0"/>
              <a:ea typeface="黑体" panose="02010609060101010101" pitchFamily="49" charset="-122"/>
            </a:endParaRPr>
          </a:p>
        </p:txBody>
      </p:sp>
      <p:sp>
        <p:nvSpPr>
          <p:cNvPr id="8" name="Line 12"/>
          <p:cNvSpPr/>
          <p:nvPr/>
        </p:nvSpPr>
        <p:spPr>
          <a:xfrm>
            <a:off x="3195003" y="980059"/>
            <a:ext cx="576262" cy="0"/>
          </a:xfrm>
          <a:prstGeom prst="line">
            <a:avLst/>
          </a:prstGeom>
          <a:ln w="50800" cap="flat" cmpd="sng">
            <a:solidFill>
              <a:srgbClr val="FF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9" name="Text Box 8"/>
          <p:cNvSpPr txBox="1"/>
          <p:nvPr/>
        </p:nvSpPr>
        <p:spPr>
          <a:xfrm>
            <a:off x="4067175" y="598362"/>
            <a:ext cx="4403344" cy="763905"/>
          </a:xfrm>
          <a:prstGeom prst="rect">
            <a:avLst/>
          </a:prstGeom>
          <a:solidFill>
            <a:schemeClr val="bg1"/>
          </a:solidFill>
          <a:ln w="9525">
            <a:noFill/>
          </a:ln>
        </p:spPr>
        <p:txBody>
          <a:bodyPr wrap="square" anchor="t">
            <a:spAutoFit/>
          </a:bodyPr>
          <a:lstStyle/>
          <a:p>
            <a:pPr lvl="0"/>
            <a:r>
              <a:rPr lang="en-US" altLang="zh-CN" sz="3600" dirty="0">
                <a:latin typeface="Garamond" pitchFamily="18" charset="0"/>
                <a:ea typeface="黑体" panose="02010609060101010101" pitchFamily="49" charset="-122"/>
              </a:rPr>
              <a:t> </a:t>
            </a:r>
            <a:r>
              <a:rPr lang="en-US" altLang="zh-CN" sz="2400" dirty="0">
                <a:latin typeface="Garamond" pitchFamily="18" charset="0"/>
                <a:ea typeface="黑体" panose="02010609060101010101" pitchFamily="49" charset="-122"/>
              </a:rPr>
              <a:t>60</a:t>
            </a:r>
            <a:r>
              <a:rPr lang="zh-CN" altLang="en-US" sz="2400" dirty="0">
                <a:latin typeface="Garamond" pitchFamily="18" charset="0"/>
                <a:ea typeface="黑体" panose="02010609060101010101" pitchFamily="49" charset="-122"/>
              </a:rPr>
              <a:t>年代的  </a:t>
            </a:r>
            <a:r>
              <a:rPr lang="en-US" altLang="zh-CN" sz="2400" dirty="0">
                <a:latin typeface="Garamond" pitchFamily="18" charset="0"/>
                <a:ea typeface="黑体" panose="02010609060101010101" pitchFamily="49" charset="-122"/>
              </a:rPr>
              <a:t>“</a:t>
            </a:r>
            <a:r>
              <a:rPr lang="zh-CN" altLang="en-US" sz="2400" dirty="0" smtClean="0">
                <a:latin typeface="Garamond" pitchFamily="18" charset="0"/>
                <a:ea typeface="黑体" panose="02010609060101010101" pitchFamily="49" charset="-122"/>
              </a:rPr>
              <a:t>两个拳头回击</a:t>
            </a:r>
            <a:r>
              <a:rPr lang="en-US" altLang="zh-CN" sz="2400" dirty="0" smtClean="0">
                <a:latin typeface="Garamond" pitchFamily="18" charset="0"/>
                <a:ea typeface="黑体" panose="02010609060101010101" pitchFamily="49" charset="-122"/>
              </a:rPr>
              <a:t>”</a:t>
            </a:r>
            <a:endParaRPr lang="en-US" altLang="zh-CN" sz="2400" dirty="0" smtClean="0">
              <a:latin typeface="Garamond"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文本框 216065"/>
          <p:cNvSpPr txBox="1"/>
          <p:nvPr/>
        </p:nvSpPr>
        <p:spPr>
          <a:xfrm>
            <a:off x="179388" y="1341438"/>
            <a:ext cx="8424862" cy="3539490"/>
          </a:xfrm>
          <a:prstGeom prst="rect">
            <a:avLst/>
          </a:prstGeom>
          <a:noFill/>
          <a:ln w="9525">
            <a:noFill/>
          </a:ln>
        </p:spPr>
        <p:txBody>
          <a:bodyPr>
            <a:spAutoFit/>
          </a:bodyPr>
          <a:lstStyle/>
          <a:p>
            <a:pPr lvl="0">
              <a:spcBef>
                <a:spcPct val="50000"/>
              </a:spcBef>
              <a:buClrTx/>
            </a:pPr>
            <a:r>
              <a:rPr lang="en-US" altLang="zh-CN" sz="3200" b="1" dirty="0">
                <a:solidFill>
                  <a:srgbClr val="FF0000"/>
                </a:solidFill>
                <a:latin typeface="华文行楷" pitchFamily="2" charset="-122"/>
                <a:ea typeface="华文行楷" pitchFamily="2" charset="-122"/>
              </a:rPr>
              <a:t>1</a:t>
            </a:r>
            <a:r>
              <a:rPr lang="zh-CN" altLang="en-US" sz="3200" b="1" dirty="0">
                <a:solidFill>
                  <a:srgbClr val="FF0000"/>
                </a:solidFill>
                <a:latin typeface="华文行楷" pitchFamily="2" charset="-122"/>
                <a:ea typeface="华文行楷" pitchFamily="2" charset="-122"/>
              </a:rPr>
              <a:t>．突破之一</a:t>
            </a:r>
            <a:r>
              <a:rPr lang="en-US" altLang="zh-CN" sz="3200" b="1" dirty="0">
                <a:solidFill>
                  <a:srgbClr val="000000"/>
                </a:solidFill>
                <a:latin typeface="华文行楷" pitchFamily="2" charset="-122"/>
                <a:ea typeface="华文行楷" pitchFamily="2" charset="-122"/>
              </a:rPr>
              <a:t>------</a:t>
            </a:r>
            <a:r>
              <a:rPr lang="zh-CN" altLang="en-US" sz="3200" b="1" u="sng" dirty="0">
                <a:solidFill>
                  <a:schemeClr val="hlink"/>
                </a:solidFill>
                <a:latin typeface="华文行楷" pitchFamily="2" charset="-122"/>
                <a:ea typeface="华文行楷" pitchFamily="2" charset="-122"/>
              </a:rPr>
              <a:t>中国重返</a:t>
            </a:r>
            <a:r>
              <a:rPr lang="zh-CN" altLang="en-US" sz="3200" b="1" u="sng" dirty="0">
                <a:solidFill>
                  <a:schemeClr val="hlink"/>
                </a:solidFill>
                <a:latin typeface="华文行楷" pitchFamily="2" charset="-122"/>
                <a:ea typeface="华文行楷" pitchFamily="2" charset="-122"/>
                <a:hlinkClick r:id="rId1" action="ppaction://hlinksldjump"/>
              </a:rPr>
              <a:t>联合国</a:t>
            </a:r>
            <a:endParaRPr lang="zh-CN" altLang="en-US" sz="3200" b="1" u="sng" dirty="0">
              <a:solidFill>
                <a:schemeClr val="hlink"/>
              </a:solidFill>
              <a:latin typeface="华文行楷" pitchFamily="2" charset="-122"/>
              <a:ea typeface="华文行楷" pitchFamily="2" charset="-122"/>
            </a:endParaRPr>
          </a:p>
          <a:p>
            <a:pPr lvl="0">
              <a:spcBef>
                <a:spcPct val="50000"/>
              </a:spcBef>
              <a:buClrTx/>
            </a:pPr>
            <a:endParaRPr lang="zh-CN" altLang="en-US" sz="3200" b="1" u="sng" dirty="0">
              <a:solidFill>
                <a:schemeClr val="hlink"/>
              </a:solidFill>
              <a:latin typeface="华文行楷" pitchFamily="2" charset="-122"/>
              <a:ea typeface="华文行楷" pitchFamily="2" charset="-122"/>
            </a:endParaRPr>
          </a:p>
          <a:p>
            <a:pPr lvl="0">
              <a:spcBef>
                <a:spcPct val="50000"/>
              </a:spcBef>
              <a:buClrTx/>
            </a:pPr>
            <a:r>
              <a:rPr lang="en-US" altLang="zh-CN" sz="3200" b="1" dirty="0">
                <a:solidFill>
                  <a:srgbClr val="FF0000"/>
                </a:solidFill>
                <a:latin typeface="华文行楷" pitchFamily="2" charset="-122"/>
                <a:ea typeface="华文行楷" pitchFamily="2" charset="-122"/>
              </a:rPr>
              <a:t>2</a:t>
            </a:r>
            <a:r>
              <a:rPr lang="zh-CN" altLang="en-US" sz="3200" b="1" dirty="0">
                <a:solidFill>
                  <a:srgbClr val="FF0000"/>
                </a:solidFill>
                <a:latin typeface="华文行楷" pitchFamily="2" charset="-122"/>
                <a:ea typeface="华文行楷" pitchFamily="2" charset="-122"/>
              </a:rPr>
              <a:t>．突破之二</a:t>
            </a:r>
            <a:r>
              <a:rPr lang="en-US" altLang="zh-CN" sz="3200" b="1" dirty="0">
                <a:solidFill>
                  <a:srgbClr val="000000"/>
                </a:solidFill>
                <a:latin typeface="华文行楷" pitchFamily="2" charset="-122"/>
                <a:ea typeface="华文行楷" pitchFamily="2" charset="-122"/>
              </a:rPr>
              <a:t>------</a:t>
            </a:r>
            <a:r>
              <a:rPr lang="zh-CN" altLang="en-US" sz="3200" b="1" dirty="0">
                <a:solidFill>
                  <a:srgbClr val="000000"/>
                </a:solidFill>
                <a:latin typeface="华文行楷" pitchFamily="2" charset="-122"/>
                <a:ea typeface="华文行楷" pitchFamily="2" charset="-122"/>
              </a:rPr>
              <a:t>中美关系改善</a:t>
            </a:r>
            <a:endParaRPr lang="zh-CN" altLang="en-US" sz="3200" b="1" dirty="0">
              <a:solidFill>
                <a:srgbClr val="000000"/>
              </a:solidFill>
              <a:latin typeface="华文行楷" pitchFamily="2" charset="-122"/>
              <a:ea typeface="华文行楷" pitchFamily="2" charset="-122"/>
              <a:hlinkClick r:id="rId1" action="ppaction://hlinksldjump"/>
            </a:endParaRPr>
          </a:p>
          <a:p>
            <a:pPr lvl="0">
              <a:spcBef>
                <a:spcPct val="50000"/>
              </a:spcBef>
              <a:buClrTx/>
            </a:pPr>
            <a:endParaRPr lang="zh-CN" altLang="en-US" sz="3200" b="1" dirty="0">
              <a:solidFill>
                <a:srgbClr val="000000"/>
              </a:solidFill>
              <a:latin typeface="华文行楷" pitchFamily="2" charset="-122"/>
              <a:ea typeface="华文行楷" pitchFamily="2" charset="-122"/>
            </a:endParaRPr>
          </a:p>
          <a:p>
            <a:pPr lvl="0">
              <a:spcBef>
                <a:spcPct val="50000"/>
              </a:spcBef>
              <a:buClrTx/>
            </a:pPr>
            <a:r>
              <a:rPr lang="en-US" altLang="zh-CN" sz="3200" b="1" dirty="0">
                <a:solidFill>
                  <a:srgbClr val="FF0000"/>
                </a:solidFill>
                <a:latin typeface="华文行楷" pitchFamily="2" charset="-122"/>
                <a:ea typeface="华文行楷" pitchFamily="2" charset="-122"/>
              </a:rPr>
              <a:t>3</a:t>
            </a:r>
            <a:r>
              <a:rPr lang="zh-CN" altLang="en-US" sz="3200" b="1" dirty="0">
                <a:solidFill>
                  <a:srgbClr val="FF0000"/>
                </a:solidFill>
                <a:latin typeface="华文行楷" pitchFamily="2" charset="-122"/>
                <a:ea typeface="华文行楷" pitchFamily="2" charset="-122"/>
              </a:rPr>
              <a:t>．突破之三</a:t>
            </a:r>
            <a:r>
              <a:rPr lang="en-US" altLang="zh-CN" sz="3200" b="1" dirty="0">
                <a:solidFill>
                  <a:srgbClr val="000000"/>
                </a:solidFill>
                <a:latin typeface="华文行楷" pitchFamily="2" charset="-122"/>
                <a:ea typeface="华文行楷" pitchFamily="2" charset="-122"/>
              </a:rPr>
              <a:t>------</a:t>
            </a:r>
            <a:r>
              <a:rPr lang="zh-CN" altLang="en-US" sz="3200" b="1" dirty="0">
                <a:solidFill>
                  <a:srgbClr val="000000"/>
                </a:solidFill>
                <a:latin typeface="华文行楷" pitchFamily="2" charset="-122"/>
                <a:ea typeface="华文行楷" pitchFamily="2" charset="-122"/>
              </a:rPr>
              <a:t>中日邦交正常化</a:t>
            </a:r>
            <a:endParaRPr lang="zh-CN" altLang="en-US" sz="3200" b="1" dirty="0">
              <a:solidFill>
                <a:srgbClr val="000000"/>
              </a:solidFill>
              <a:latin typeface="华文行楷" pitchFamily="2" charset="-122"/>
              <a:ea typeface="华文行楷" pitchFamily="2" charset="-122"/>
            </a:endParaRPr>
          </a:p>
        </p:txBody>
      </p:sp>
      <p:sp>
        <p:nvSpPr>
          <p:cNvPr id="216067" name="Text Box 3"/>
          <p:cNvSpPr txBox="1"/>
          <p:nvPr/>
        </p:nvSpPr>
        <p:spPr>
          <a:xfrm>
            <a:off x="1619250" y="1700213"/>
            <a:ext cx="6516688" cy="1311275"/>
          </a:xfrm>
          <a:prstGeom prst="rect">
            <a:avLst/>
          </a:prstGeom>
          <a:noFill/>
          <a:ln w="9525">
            <a:noFill/>
          </a:ln>
        </p:spPr>
        <p:txBody>
          <a:bodyPr>
            <a:spAutoFit/>
          </a:bodyPr>
          <a:lstStyle/>
          <a:p>
            <a:pPr lvl="0">
              <a:spcBef>
                <a:spcPct val="50000"/>
              </a:spcBef>
            </a:pPr>
            <a:r>
              <a:rPr lang="en-US" altLang="zh-CN" sz="8000" b="1" dirty="0">
                <a:solidFill>
                  <a:srgbClr val="FF0000"/>
                </a:solidFill>
                <a:latin typeface="Arial" panose="020B0604020202020204" pitchFamily="34" charset="0"/>
                <a:ea typeface="楷体_GB2312" pitchFamily="49" charset="-122"/>
              </a:rPr>
              <a:t>“</a:t>
            </a:r>
            <a:r>
              <a:rPr lang="zh-CN" altLang="en-US" sz="8000" b="1" dirty="0">
                <a:solidFill>
                  <a:srgbClr val="FF0000"/>
                </a:solidFill>
                <a:latin typeface="Arial" panose="020B0604020202020204" pitchFamily="34" charset="0"/>
                <a:ea typeface="楷体_GB2312" pitchFamily="49" charset="-122"/>
              </a:rPr>
              <a:t>中国人</a:t>
            </a:r>
            <a:r>
              <a:rPr lang="zh-CN" altLang="en-US" sz="4400" b="1" dirty="0">
                <a:latin typeface="Arial" panose="020B0604020202020204" pitchFamily="34" charset="0"/>
                <a:ea typeface="黑体" panose="02010609060101010101" pitchFamily="49" charset="-122"/>
              </a:rPr>
              <a:t>来了</a:t>
            </a:r>
            <a:r>
              <a:rPr lang="zh-CN" altLang="en-US" sz="3200" b="1" dirty="0">
                <a:latin typeface="Arial" panose="020B0604020202020204" pitchFamily="34" charset="0"/>
                <a:ea typeface="宋体" panose="02010600030101010101" pitchFamily="2" charset="-122"/>
              </a:rPr>
              <a:t> </a:t>
            </a:r>
            <a:r>
              <a:rPr lang="zh-CN" altLang="en-US" sz="8000" b="1" dirty="0">
                <a:solidFill>
                  <a:srgbClr val="FF0000"/>
                </a:solidFill>
                <a:latin typeface="Arial" panose="020B0604020202020204" pitchFamily="34" charset="0"/>
                <a:ea typeface="楷体_GB2312" pitchFamily="49" charset="-122"/>
              </a:rPr>
              <a:t>”</a:t>
            </a:r>
            <a:endParaRPr lang="zh-CN" altLang="en-US" sz="8000" b="1" dirty="0">
              <a:solidFill>
                <a:srgbClr val="FF0000"/>
              </a:solidFill>
              <a:latin typeface="Arial" panose="020B0604020202020204" pitchFamily="34" charset="0"/>
              <a:ea typeface="楷体_GB2312" pitchFamily="49" charset="-122"/>
            </a:endParaRPr>
          </a:p>
        </p:txBody>
      </p:sp>
      <p:sp>
        <p:nvSpPr>
          <p:cNvPr id="216068" name="Text Box 5"/>
          <p:cNvSpPr txBox="1"/>
          <p:nvPr/>
        </p:nvSpPr>
        <p:spPr>
          <a:xfrm>
            <a:off x="2438400" y="3213100"/>
            <a:ext cx="6705600" cy="1311275"/>
          </a:xfrm>
          <a:prstGeom prst="rect">
            <a:avLst/>
          </a:prstGeom>
          <a:noFill/>
          <a:ln w="9525">
            <a:noFill/>
          </a:ln>
        </p:spPr>
        <p:txBody>
          <a:bodyPr>
            <a:spAutoFit/>
          </a:bodyPr>
          <a:lstStyle/>
          <a:p>
            <a:pPr lvl="0">
              <a:spcBef>
                <a:spcPct val="50000"/>
              </a:spcBef>
            </a:pPr>
            <a:r>
              <a:rPr lang="en-US" altLang="zh-CN" sz="8000" b="1" dirty="0">
                <a:solidFill>
                  <a:srgbClr val="0000FF"/>
                </a:solidFill>
                <a:latin typeface="Arial" panose="020B0604020202020204" pitchFamily="34" charset="0"/>
                <a:ea typeface="楷体_GB2312" pitchFamily="49" charset="-122"/>
              </a:rPr>
              <a:t>“</a:t>
            </a:r>
            <a:r>
              <a:rPr lang="zh-CN" altLang="en-US" sz="8000" b="1" dirty="0">
                <a:solidFill>
                  <a:srgbClr val="0000FF"/>
                </a:solidFill>
                <a:latin typeface="Arial" panose="020B0604020202020204" pitchFamily="34" charset="0"/>
                <a:ea typeface="楷体_GB2312" pitchFamily="49" charset="-122"/>
              </a:rPr>
              <a:t>美国人</a:t>
            </a:r>
            <a:r>
              <a:rPr lang="zh-CN" altLang="en-US" sz="4400" b="1" dirty="0">
                <a:latin typeface="Arial" panose="020B0604020202020204" pitchFamily="34" charset="0"/>
                <a:ea typeface="黑体" panose="02010609060101010101" pitchFamily="49" charset="-122"/>
              </a:rPr>
              <a:t>来了</a:t>
            </a:r>
            <a:r>
              <a:rPr lang="zh-CN" altLang="en-US" sz="8000" b="1">
                <a:solidFill>
                  <a:srgbClr val="0000CC"/>
                </a:solidFill>
                <a:latin typeface="Arial" panose="020B0604020202020204" pitchFamily="34" charset="0"/>
                <a:ea typeface="黑体" panose="02010609060101010101" pitchFamily="49" charset="-122"/>
              </a:rPr>
              <a:t>”</a:t>
            </a:r>
            <a:r>
              <a:rPr lang="zh-CN" altLang="en-US" sz="8000" b="1">
                <a:latin typeface="Arial" panose="020B0604020202020204" pitchFamily="34" charset="0"/>
                <a:ea typeface="宋体" panose="02010600030101010101" pitchFamily="2" charset="-122"/>
              </a:rPr>
              <a:t> </a:t>
            </a:r>
            <a:endParaRPr lang="zh-CN" altLang="en-US" sz="8000" b="1">
              <a:latin typeface="Arial" panose="020B0604020202020204" pitchFamily="34" charset="0"/>
              <a:ea typeface="宋体" panose="02010600030101010101" pitchFamily="2" charset="-122"/>
            </a:endParaRPr>
          </a:p>
        </p:txBody>
      </p:sp>
      <p:sp>
        <p:nvSpPr>
          <p:cNvPr id="216069" name="Text Box 4"/>
          <p:cNvSpPr txBox="1"/>
          <p:nvPr/>
        </p:nvSpPr>
        <p:spPr>
          <a:xfrm>
            <a:off x="3059113" y="4941888"/>
            <a:ext cx="5715000" cy="1311275"/>
          </a:xfrm>
          <a:prstGeom prst="rect">
            <a:avLst/>
          </a:prstGeom>
          <a:noFill/>
          <a:ln w="9525">
            <a:noFill/>
          </a:ln>
        </p:spPr>
        <p:txBody>
          <a:bodyPr>
            <a:spAutoFit/>
          </a:bodyPr>
          <a:lstStyle/>
          <a:p>
            <a:pPr lvl="0">
              <a:spcBef>
                <a:spcPct val="50000"/>
              </a:spcBef>
            </a:pPr>
            <a:r>
              <a:rPr lang="en-US" altLang="zh-CN" sz="8000" b="1" dirty="0">
                <a:solidFill>
                  <a:schemeClr val="folHlink"/>
                </a:solidFill>
                <a:latin typeface="Arial" panose="020B0604020202020204" pitchFamily="34" charset="0"/>
                <a:ea typeface="楷体_GB2312" pitchFamily="49" charset="-122"/>
              </a:rPr>
              <a:t>“</a:t>
            </a:r>
            <a:r>
              <a:rPr lang="zh-CN" altLang="en-US" sz="8000" b="1" dirty="0">
                <a:solidFill>
                  <a:schemeClr val="folHlink"/>
                </a:solidFill>
                <a:latin typeface="Arial" panose="020B0604020202020204" pitchFamily="34" charset="0"/>
                <a:ea typeface="楷体_GB2312" pitchFamily="49" charset="-122"/>
              </a:rPr>
              <a:t>日本人</a:t>
            </a:r>
            <a:r>
              <a:rPr lang="zh-CN" altLang="en-US" sz="4400" b="1" dirty="0">
                <a:latin typeface="Arial" panose="020B0604020202020204" pitchFamily="34" charset="0"/>
                <a:ea typeface="黑体" panose="02010609060101010101" pitchFamily="49" charset="-122"/>
              </a:rPr>
              <a:t>来了</a:t>
            </a:r>
            <a:r>
              <a:rPr lang="zh-CN" altLang="en-US" sz="8000" b="1" dirty="0">
                <a:solidFill>
                  <a:schemeClr val="folHlink"/>
                </a:solidFill>
                <a:latin typeface="Arial" panose="020B0604020202020204" pitchFamily="34" charset="0"/>
                <a:ea typeface="黑体" panose="02010609060101010101" pitchFamily="49" charset="-122"/>
              </a:rPr>
              <a:t>”</a:t>
            </a:r>
            <a:r>
              <a:rPr lang="zh-CN" altLang="en-US" sz="8000" b="1" dirty="0">
                <a:latin typeface="Arial" panose="020B0604020202020204" pitchFamily="34" charset="0"/>
                <a:ea typeface="宋体" panose="02010600030101010101" pitchFamily="2" charset="-122"/>
              </a:rPr>
              <a:t> </a:t>
            </a:r>
            <a:endParaRPr lang="zh-CN" altLang="en-US" sz="8000" b="1" dirty="0">
              <a:latin typeface="Arial" panose="020B0604020202020204" pitchFamily="34" charset="0"/>
              <a:ea typeface="宋体" panose="02010600030101010101" pitchFamily="2" charset="-122"/>
            </a:endParaRPr>
          </a:p>
        </p:txBody>
      </p:sp>
      <p:sp>
        <p:nvSpPr>
          <p:cNvPr id="7" name="Text Box 7"/>
          <p:cNvSpPr txBox="1"/>
          <p:nvPr/>
        </p:nvSpPr>
        <p:spPr>
          <a:xfrm>
            <a:off x="500743" y="660071"/>
            <a:ext cx="8262257" cy="523220"/>
          </a:xfrm>
          <a:prstGeom prst="rect">
            <a:avLst/>
          </a:prstGeom>
          <a:noFill/>
          <a:ln w="9525">
            <a:noFill/>
          </a:ln>
        </p:spPr>
        <p:txBody>
          <a:bodyPr wrap="square">
            <a:spAutoFit/>
          </a:bodyPr>
          <a:lstStyle/>
          <a:p>
            <a:pPr lvl="0" eaLnBrk="1" hangingPunct="1">
              <a:spcBef>
                <a:spcPct val="50000"/>
              </a:spcBef>
            </a:pPr>
            <a:r>
              <a:rPr lang="zh-CN" altLang="en-US" sz="2800" b="1" dirty="0" smtClean="0">
                <a:solidFill>
                  <a:srgbClr val="1C1C1C"/>
                </a:solidFill>
                <a:latin typeface="黑体" panose="02010609060101010101" pitchFamily="49" charset="-122"/>
                <a:ea typeface="黑体" panose="02010609060101010101" pitchFamily="49" charset="-122"/>
              </a:rPr>
              <a:t>二、外</a:t>
            </a:r>
            <a:r>
              <a:rPr lang="zh-CN" altLang="en-US" sz="2800" b="1" dirty="0">
                <a:solidFill>
                  <a:srgbClr val="1C1C1C"/>
                </a:solidFill>
                <a:latin typeface="黑体" panose="02010609060101010101" pitchFamily="49" charset="-122"/>
                <a:ea typeface="黑体" panose="02010609060101010101" pitchFamily="49" charset="-122"/>
              </a:rPr>
              <a:t>交关系的突破（</a:t>
            </a:r>
            <a:r>
              <a:rPr lang="en-US" altLang="zh-CN" sz="2800" b="1" dirty="0">
                <a:solidFill>
                  <a:srgbClr val="1C1C1C"/>
                </a:solidFill>
                <a:latin typeface="黑体" panose="02010609060101010101" pitchFamily="49" charset="-122"/>
                <a:ea typeface="黑体" panose="02010609060101010101" pitchFamily="49" charset="-122"/>
              </a:rPr>
              <a:t>20</a:t>
            </a:r>
            <a:r>
              <a:rPr lang="zh-CN" altLang="en-US" sz="2800" b="1" dirty="0">
                <a:solidFill>
                  <a:srgbClr val="1C1C1C"/>
                </a:solidFill>
                <a:latin typeface="黑体" panose="02010609060101010101" pitchFamily="49" charset="-122"/>
                <a:ea typeface="黑体" panose="02010609060101010101" pitchFamily="49" charset="-122"/>
              </a:rPr>
              <a:t>世纪</a:t>
            </a:r>
            <a:r>
              <a:rPr lang="en-US" altLang="zh-CN" sz="2800" b="1" dirty="0">
                <a:solidFill>
                  <a:srgbClr val="1C1C1C"/>
                </a:solidFill>
                <a:latin typeface="黑体" panose="02010609060101010101" pitchFamily="49" charset="-122"/>
                <a:ea typeface="黑体" panose="02010609060101010101" pitchFamily="49" charset="-122"/>
              </a:rPr>
              <a:t>70</a:t>
            </a:r>
            <a:r>
              <a:rPr lang="zh-CN" altLang="en-US" sz="2800" b="1" dirty="0">
                <a:solidFill>
                  <a:srgbClr val="1C1C1C"/>
                </a:solidFill>
                <a:latin typeface="黑体" panose="02010609060101010101" pitchFamily="49" charset="-122"/>
                <a:ea typeface="黑体" panose="02010609060101010101" pitchFamily="49" charset="-122"/>
              </a:rPr>
              <a:t>年代）</a:t>
            </a:r>
            <a:r>
              <a:rPr lang="en-US" altLang="zh-CN" sz="2800" dirty="0">
                <a:solidFill>
                  <a:srgbClr val="1C1C1C"/>
                </a:solidFill>
                <a:latin typeface="Arial" panose="020B0604020202020204" pitchFamily="34" charset="0"/>
                <a:ea typeface="华文新魏" pitchFamily="2" charset="-122"/>
              </a:rPr>
              <a:t>——</a:t>
            </a:r>
            <a:r>
              <a:rPr lang="zh-CN" altLang="en-US" sz="2800" b="1" dirty="0">
                <a:solidFill>
                  <a:srgbClr val="1C1C1C"/>
                </a:solidFill>
                <a:latin typeface="Arial" panose="020B0604020202020204" pitchFamily="34" charset="0"/>
                <a:ea typeface="黑体" panose="02010609060101010101" pitchFamily="49" charset="-122"/>
              </a:rPr>
              <a:t>新局面</a:t>
            </a:r>
            <a:endParaRPr lang="zh-CN" altLang="en-US" sz="2800" b="1" dirty="0">
              <a:solidFill>
                <a:srgbClr val="1C1C1C"/>
              </a:solidFill>
              <a:latin typeface="Arial" panose="020B0604020202020204" pitchFamily="34" charset="0"/>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16067"/>
                                        </p:tgtEl>
                                        <p:attrNameLst>
                                          <p:attrName>style.visibility</p:attrName>
                                        </p:attrNameLst>
                                      </p:cBhvr>
                                      <p:to>
                                        <p:strVal val="visible"/>
                                      </p:to>
                                    </p:set>
                                    <p:anim calcmode="lin" valueType="num">
                                      <p:cBhvr additive="base">
                                        <p:cTn id="11" dur="500" fill="hold"/>
                                        <p:tgtEl>
                                          <p:spTgt spid="216067"/>
                                        </p:tgtEl>
                                        <p:attrNameLst>
                                          <p:attrName>ppt_x</p:attrName>
                                        </p:attrNameLst>
                                      </p:cBhvr>
                                      <p:tavLst>
                                        <p:tav tm="0">
                                          <p:val>
                                            <p:strVal val="0-#ppt_w/2"/>
                                          </p:val>
                                        </p:tav>
                                        <p:tav tm="100000">
                                          <p:val>
                                            <p:strVal val="#ppt_x"/>
                                          </p:val>
                                        </p:tav>
                                      </p:tavLst>
                                    </p:anim>
                                    <p:anim calcmode="lin" valueType="num">
                                      <p:cBhvr additive="base">
                                        <p:cTn id="12" dur="500" fill="hold"/>
                                        <p:tgtEl>
                                          <p:spTgt spid="2160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6068"/>
                                        </p:tgtEl>
                                        <p:attrNameLst>
                                          <p:attrName>style.visibility</p:attrName>
                                        </p:attrNameLst>
                                      </p:cBhvr>
                                      <p:to>
                                        <p:strVal val="visible"/>
                                      </p:to>
                                    </p:set>
                                    <p:anim calcmode="lin" valueType="num">
                                      <p:cBhvr additive="base">
                                        <p:cTn id="17" dur="500" fill="hold"/>
                                        <p:tgtEl>
                                          <p:spTgt spid="216068"/>
                                        </p:tgtEl>
                                        <p:attrNameLst>
                                          <p:attrName>ppt_x</p:attrName>
                                        </p:attrNameLst>
                                      </p:cBhvr>
                                      <p:tavLst>
                                        <p:tav tm="0">
                                          <p:val>
                                            <p:strVal val="0-#ppt_w/2"/>
                                          </p:val>
                                        </p:tav>
                                        <p:tav tm="100000">
                                          <p:val>
                                            <p:strVal val="#ppt_x"/>
                                          </p:val>
                                        </p:tav>
                                      </p:tavLst>
                                    </p:anim>
                                    <p:anim calcmode="lin" valueType="num">
                                      <p:cBhvr additive="base">
                                        <p:cTn id="18" dur="500" fill="hold"/>
                                        <p:tgtEl>
                                          <p:spTgt spid="2160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6069"/>
                                        </p:tgtEl>
                                        <p:attrNameLst>
                                          <p:attrName>style.visibility</p:attrName>
                                        </p:attrNameLst>
                                      </p:cBhvr>
                                      <p:to>
                                        <p:strVal val="visible"/>
                                      </p:to>
                                    </p:set>
                                    <p:anim calcmode="lin" valueType="num">
                                      <p:cBhvr additive="base">
                                        <p:cTn id="23" dur="500" fill="hold"/>
                                        <p:tgtEl>
                                          <p:spTgt spid="216069"/>
                                        </p:tgtEl>
                                        <p:attrNameLst>
                                          <p:attrName>ppt_x</p:attrName>
                                        </p:attrNameLst>
                                      </p:cBhvr>
                                      <p:tavLst>
                                        <p:tav tm="0">
                                          <p:val>
                                            <p:strVal val="0-#ppt_w/2"/>
                                          </p:val>
                                        </p:tav>
                                        <p:tav tm="100000">
                                          <p:val>
                                            <p:strVal val="#ppt_x"/>
                                          </p:val>
                                        </p:tav>
                                      </p:tavLst>
                                    </p:anim>
                                    <p:anim calcmode="lin" valueType="num">
                                      <p:cBhvr additive="base">
                                        <p:cTn id="24" dur="500" fill="hold"/>
                                        <p:tgtEl>
                                          <p:spTgt spid="21606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16066"/>
                                        </p:tgtEl>
                                        <p:attrNameLst>
                                          <p:attrName>style.visibility</p:attrName>
                                        </p:attrNameLst>
                                      </p:cBhvr>
                                      <p:to>
                                        <p:strVal val="visible"/>
                                      </p:to>
                                    </p:set>
                                    <p:animEffect transition="in" filter="checkerboard(across)">
                                      <p:cBhvr>
                                        <p:cTn id="29"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7" grpId="0"/>
      <p:bldP spid="216068" grpId="0"/>
      <p:bldP spid="216069"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12700" y="-90487"/>
            <a:ext cx="8172450" cy="1143000"/>
          </a:xfrm>
          <a:solidFill>
            <a:srgbClr val="FFFF00"/>
          </a:solidFill>
        </p:spPr>
        <p:txBody>
          <a:bodyPr wrap="square" lIns="91440" tIns="45720" rIns="91440" bIns="45720" anchor="ctr"/>
          <a:lstStyle/>
          <a:p>
            <a:pPr eaLnBrk="1" hangingPunct="1"/>
            <a:r>
              <a:rPr lang="zh-CN" altLang="en-US" b="1" dirty="0">
                <a:latin typeface="黑体" panose="02010609060101010101" pitchFamily="49" charset="-122"/>
                <a:ea typeface="黑体" panose="02010609060101010101" pitchFamily="49" charset="-122"/>
              </a:rPr>
              <a:t>胜利在</a:t>
            </a:r>
            <a:r>
              <a:rPr lang="en-US" altLang="zh-CN" b="1" dirty="0">
                <a:latin typeface="黑体" panose="02010609060101010101" pitchFamily="49" charset="-122"/>
                <a:ea typeface="黑体" panose="02010609060101010101" pitchFamily="49" charset="-122"/>
              </a:rPr>
              <a:t>1971</a:t>
            </a:r>
            <a:endParaRPr lang="en-US" altLang="zh-CN" b="1" dirty="0">
              <a:latin typeface="黑体" panose="02010609060101010101" pitchFamily="49" charset="-122"/>
              <a:ea typeface="黑体" panose="02010609060101010101" pitchFamily="49" charset="-122"/>
            </a:endParaRPr>
          </a:p>
        </p:txBody>
      </p:sp>
      <p:pic>
        <p:nvPicPr>
          <p:cNvPr id="33794" name="Picture 4" descr="W020050912214054536391"/>
          <p:cNvPicPr>
            <a:picLocks noChangeAspect="1"/>
          </p:cNvPicPr>
          <p:nvPr/>
        </p:nvPicPr>
        <p:blipFill>
          <a:blip r:embed="rId1" cstate="print"/>
          <a:stretch>
            <a:fillRect/>
          </a:stretch>
        </p:blipFill>
        <p:spPr>
          <a:xfrm>
            <a:off x="12700" y="1095375"/>
            <a:ext cx="3685540" cy="4667885"/>
          </a:xfrm>
          <a:prstGeom prst="rect">
            <a:avLst/>
          </a:prstGeom>
          <a:noFill/>
          <a:ln w="9525">
            <a:noFill/>
          </a:ln>
        </p:spPr>
      </p:pic>
      <p:sp>
        <p:nvSpPr>
          <p:cNvPr id="227337" name="Text Box 9"/>
          <p:cNvSpPr txBox="1"/>
          <p:nvPr/>
        </p:nvSpPr>
        <p:spPr>
          <a:xfrm>
            <a:off x="12700" y="5763260"/>
            <a:ext cx="3723005" cy="824230"/>
          </a:xfrm>
          <a:prstGeom prst="rect">
            <a:avLst/>
          </a:prstGeom>
          <a:solidFill>
            <a:srgbClr val="FFFF00"/>
          </a:solidFill>
          <a:ln w="9525">
            <a:noFill/>
          </a:ln>
        </p:spPr>
        <p:txBody>
          <a:bodyPr wrap="square" anchor="t">
            <a:spAutoFit/>
          </a:bodyPr>
          <a:lstStyle/>
          <a:p>
            <a:pPr lvl="0">
              <a:spcBef>
                <a:spcPct val="50000"/>
              </a:spcBef>
            </a:pPr>
            <a:r>
              <a:rPr lang="en-US" altLang="zh-CN" sz="2400" dirty="0">
                <a:latin typeface="Tahoma" panose="020B0604030504040204" pitchFamily="34" charset="0"/>
                <a:ea typeface="华文中宋" pitchFamily="2" charset="-122"/>
              </a:rPr>
              <a:t>1971</a:t>
            </a:r>
            <a:r>
              <a:rPr lang="zh-CN" altLang="en-US" sz="2400" dirty="0">
                <a:latin typeface="Tahoma" panose="020B0604030504040204" pitchFamily="34" charset="0"/>
                <a:ea typeface="华文中宋" pitchFamily="2" charset="-122"/>
              </a:rPr>
              <a:t>年</a:t>
            </a:r>
            <a:r>
              <a:rPr lang="en-US" altLang="zh-CN" sz="2400" dirty="0">
                <a:latin typeface="Tahoma" panose="020B0604030504040204" pitchFamily="34" charset="0"/>
                <a:ea typeface="华文中宋" pitchFamily="2" charset="-122"/>
              </a:rPr>
              <a:t>10</a:t>
            </a:r>
            <a:r>
              <a:rPr lang="zh-CN" altLang="en-US" sz="2400" dirty="0">
                <a:latin typeface="Tahoma" panose="020B0604030504040204" pitchFamily="34" charset="0"/>
                <a:ea typeface="华文中宋" pitchFamily="2" charset="-122"/>
              </a:rPr>
              <a:t>月</a:t>
            </a:r>
            <a:r>
              <a:rPr lang="en-US" altLang="zh-CN" sz="2400" dirty="0">
                <a:latin typeface="Tahoma" panose="020B0604030504040204" pitchFamily="34" charset="0"/>
                <a:ea typeface="华文中宋" pitchFamily="2" charset="-122"/>
              </a:rPr>
              <a:t>25</a:t>
            </a:r>
            <a:r>
              <a:rPr lang="zh-CN" altLang="en-US" sz="2400" dirty="0">
                <a:latin typeface="Tahoma" panose="020B0604030504040204" pitchFamily="34" charset="0"/>
                <a:ea typeface="华文中宋" pitchFamily="2" charset="-122"/>
              </a:rPr>
              <a:t>日中国恢复在联合国的合法席位</a:t>
            </a:r>
            <a:endParaRPr lang="zh-CN" altLang="en-US" sz="2400" dirty="0">
              <a:latin typeface="Tahoma" panose="020B0604030504040204" pitchFamily="34" charset="0"/>
              <a:ea typeface="华文中宋" pitchFamily="2" charset="-122"/>
            </a:endParaRPr>
          </a:p>
        </p:txBody>
      </p:sp>
      <p:sp>
        <p:nvSpPr>
          <p:cNvPr id="33796" name="Text Box 2"/>
          <p:cNvSpPr txBox="1"/>
          <p:nvPr/>
        </p:nvSpPr>
        <p:spPr>
          <a:xfrm>
            <a:off x="3698240" y="1095375"/>
            <a:ext cx="5528310" cy="2712720"/>
          </a:xfrm>
          <a:prstGeom prst="rect">
            <a:avLst/>
          </a:prstGeom>
          <a:solidFill>
            <a:schemeClr val="tx1"/>
          </a:solidFill>
          <a:ln w="9525">
            <a:noFill/>
          </a:ln>
        </p:spPr>
        <p:txBody>
          <a:bodyPr wrap="square" anchor="t">
            <a:spAutoFit/>
          </a:bodyPr>
          <a:lstStyle/>
          <a:p>
            <a:pPr lvl="0"/>
            <a:r>
              <a:rPr lang="en-US" altLang="zh-CN" sz="2400" dirty="0">
                <a:solidFill>
                  <a:schemeClr val="bg1"/>
                </a:solidFill>
                <a:latin typeface="黑体" panose="02010609060101010101" pitchFamily="49" charset="-122"/>
                <a:ea typeface="黑体" panose="02010609060101010101" pitchFamily="49" charset="-122"/>
              </a:rPr>
              <a:t>76</a:t>
            </a:r>
            <a:r>
              <a:rPr lang="zh-CN" altLang="en-US" sz="2400" dirty="0">
                <a:solidFill>
                  <a:schemeClr val="bg1"/>
                </a:solidFill>
                <a:latin typeface="黑体" panose="02010609060101010101" pitchFamily="49" charset="-122"/>
                <a:ea typeface="黑体" panose="02010609060101010101" pitchFamily="49" charset="-122"/>
              </a:rPr>
              <a:t>个投</a:t>
            </a:r>
            <a:r>
              <a:rPr lang="zh-CN" altLang="en-US" sz="2400" dirty="0">
                <a:solidFill>
                  <a:srgbClr val="FF0000"/>
                </a:solidFill>
                <a:latin typeface="黑体" panose="02010609060101010101" pitchFamily="49" charset="-122"/>
                <a:ea typeface="黑体" panose="02010609060101010101" pitchFamily="49" charset="-122"/>
              </a:rPr>
              <a:t>赞成</a:t>
            </a:r>
            <a:r>
              <a:rPr lang="zh-CN" altLang="en-US" sz="2400" dirty="0">
                <a:solidFill>
                  <a:schemeClr val="bg1"/>
                </a:solidFill>
                <a:latin typeface="黑体" panose="02010609060101010101" pitchFamily="49" charset="-122"/>
                <a:ea typeface="黑体" panose="02010609060101010101" pitchFamily="49" charset="-122"/>
              </a:rPr>
              <a:t>票的国家：亚洲（</a:t>
            </a:r>
            <a:r>
              <a:rPr lang="en-US" altLang="zh-CN" sz="2400" dirty="0">
                <a:solidFill>
                  <a:schemeClr val="bg1"/>
                </a:solidFill>
                <a:latin typeface="黑体" panose="02010609060101010101" pitchFamily="49" charset="-122"/>
                <a:ea typeface="黑体" panose="02010609060101010101" pitchFamily="49" charset="-122"/>
              </a:rPr>
              <a:t>19</a:t>
            </a:r>
            <a:r>
              <a:rPr lang="zh-CN" altLang="en-US" sz="2400" dirty="0">
                <a:solidFill>
                  <a:schemeClr val="bg1"/>
                </a:solidFill>
                <a:latin typeface="黑体" panose="02010609060101010101" pitchFamily="49" charset="-122"/>
                <a:ea typeface="黑体" panose="02010609060101010101" pitchFamily="49" charset="-122"/>
              </a:rPr>
              <a:t>个），非洲（</a:t>
            </a:r>
            <a:r>
              <a:rPr lang="en-US" altLang="zh-CN" sz="2400" dirty="0">
                <a:solidFill>
                  <a:schemeClr val="bg1"/>
                </a:solidFill>
                <a:latin typeface="黑体" panose="02010609060101010101" pitchFamily="49" charset="-122"/>
                <a:ea typeface="黑体" panose="02010609060101010101" pitchFamily="49" charset="-122"/>
              </a:rPr>
              <a:t>26</a:t>
            </a:r>
            <a:r>
              <a:rPr lang="zh-CN" altLang="en-US" sz="2400" dirty="0">
                <a:solidFill>
                  <a:schemeClr val="bg1"/>
                </a:solidFill>
                <a:latin typeface="黑体" panose="02010609060101010101" pitchFamily="49" charset="-122"/>
                <a:ea typeface="黑体" panose="02010609060101010101" pitchFamily="49" charset="-122"/>
              </a:rPr>
              <a:t>个），</a:t>
            </a:r>
            <a:r>
              <a:rPr lang="zh-CN" altLang="en-US" sz="2400" dirty="0">
                <a:solidFill>
                  <a:srgbClr val="FF0000"/>
                </a:solidFill>
                <a:latin typeface="黑体" panose="02010609060101010101" pitchFamily="49" charset="-122"/>
                <a:ea typeface="黑体" panose="02010609060101010101" pitchFamily="49" charset="-122"/>
              </a:rPr>
              <a:t>欧洲（</a:t>
            </a:r>
            <a:r>
              <a:rPr lang="en-US" altLang="zh-CN" sz="2400" dirty="0">
                <a:solidFill>
                  <a:srgbClr val="FF0000"/>
                </a:solidFill>
                <a:latin typeface="黑体" panose="02010609060101010101" pitchFamily="49" charset="-122"/>
                <a:ea typeface="黑体" panose="02010609060101010101" pitchFamily="49" charset="-122"/>
              </a:rPr>
              <a:t>23</a:t>
            </a:r>
            <a:r>
              <a:rPr lang="zh-CN" altLang="en-US" sz="2400" dirty="0">
                <a:solidFill>
                  <a:srgbClr val="FF0000"/>
                </a:solidFill>
                <a:latin typeface="黑体" panose="02010609060101010101" pitchFamily="49" charset="-122"/>
                <a:ea typeface="黑体" panose="02010609060101010101" pitchFamily="49" charset="-122"/>
              </a:rPr>
              <a:t>个），</a:t>
            </a:r>
            <a:r>
              <a:rPr lang="zh-CN" altLang="en-US" sz="2400" dirty="0">
                <a:solidFill>
                  <a:schemeClr val="bg1"/>
                </a:solidFill>
                <a:latin typeface="黑体" panose="02010609060101010101" pitchFamily="49" charset="-122"/>
                <a:ea typeface="黑体" panose="02010609060101010101" pitchFamily="49" charset="-122"/>
              </a:rPr>
              <a:t>拉丁美洲（</a:t>
            </a:r>
            <a:r>
              <a:rPr lang="en-US" altLang="zh-CN" sz="2400" dirty="0">
                <a:solidFill>
                  <a:schemeClr val="bg1"/>
                </a:solidFill>
                <a:latin typeface="黑体" panose="02010609060101010101" pitchFamily="49" charset="-122"/>
                <a:ea typeface="黑体" panose="02010609060101010101" pitchFamily="49" charset="-122"/>
              </a:rPr>
              <a:t>7</a:t>
            </a:r>
            <a:r>
              <a:rPr lang="zh-CN" altLang="en-US" sz="2400" dirty="0">
                <a:solidFill>
                  <a:schemeClr val="bg1"/>
                </a:solidFill>
                <a:latin typeface="黑体" panose="02010609060101010101" pitchFamily="49" charset="-122"/>
                <a:ea typeface="黑体" panose="02010609060101010101" pitchFamily="49" charset="-122"/>
              </a:rPr>
              <a:t>个），北美洲（</a:t>
            </a:r>
            <a:r>
              <a:rPr lang="en-US" altLang="zh-CN" sz="2400" dirty="0">
                <a:solidFill>
                  <a:schemeClr val="bg1"/>
                </a:solidFill>
                <a:latin typeface="黑体" panose="02010609060101010101" pitchFamily="49" charset="-122"/>
                <a:ea typeface="黑体" panose="02010609060101010101" pitchFamily="49" charset="-122"/>
              </a:rPr>
              <a:t>1</a:t>
            </a:r>
            <a:r>
              <a:rPr lang="zh-CN" altLang="en-US" sz="2400" dirty="0">
                <a:solidFill>
                  <a:schemeClr val="bg1"/>
                </a:solidFill>
                <a:latin typeface="黑体" panose="02010609060101010101" pitchFamily="49" charset="-122"/>
                <a:ea typeface="黑体" panose="02010609060101010101" pitchFamily="49" charset="-122"/>
              </a:rPr>
              <a:t>个）。</a:t>
            </a:r>
            <a:r>
              <a:rPr lang="en-US" altLang="zh-CN" sz="2400" dirty="0">
                <a:solidFill>
                  <a:schemeClr val="bg1"/>
                </a:solidFill>
                <a:latin typeface="黑体" panose="02010609060101010101" pitchFamily="49" charset="-122"/>
                <a:ea typeface="黑体" panose="02010609060101010101" pitchFamily="49" charset="-122"/>
              </a:rPr>
              <a:t>35</a:t>
            </a:r>
            <a:r>
              <a:rPr lang="zh-CN" altLang="en-US" sz="2400" dirty="0">
                <a:solidFill>
                  <a:schemeClr val="bg1"/>
                </a:solidFill>
                <a:latin typeface="黑体" panose="02010609060101010101" pitchFamily="49" charset="-122"/>
                <a:ea typeface="黑体" panose="02010609060101010101" pitchFamily="49" charset="-122"/>
              </a:rPr>
              <a:t>个投</a:t>
            </a:r>
            <a:r>
              <a:rPr lang="zh-CN" altLang="en-US" sz="2400" dirty="0">
                <a:solidFill>
                  <a:srgbClr val="FF0000"/>
                </a:solidFill>
                <a:latin typeface="黑体" panose="02010609060101010101" pitchFamily="49" charset="-122"/>
                <a:ea typeface="黑体" panose="02010609060101010101" pitchFamily="49" charset="-122"/>
              </a:rPr>
              <a:t>反对</a:t>
            </a:r>
            <a:r>
              <a:rPr lang="zh-CN" altLang="en-US" sz="2400" dirty="0">
                <a:solidFill>
                  <a:schemeClr val="bg1"/>
                </a:solidFill>
                <a:latin typeface="黑体" panose="02010609060101010101" pitchFamily="49" charset="-122"/>
                <a:ea typeface="黑体" panose="02010609060101010101" pitchFamily="49" charset="-122"/>
              </a:rPr>
              <a:t>票的国家：大洋洲（</a:t>
            </a:r>
            <a:r>
              <a:rPr lang="en-US" altLang="zh-CN" sz="2400" dirty="0">
                <a:solidFill>
                  <a:schemeClr val="bg1"/>
                </a:solidFill>
                <a:latin typeface="黑体" panose="02010609060101010101" pitchFamily="49" charset="-122"/>
                <a:ea typeface="黑体" panose="02010609060101010101" pitchFamily="49" charset="-122"/>
              </a:rPr>
              <a:t>2</a:t>
            </a:r>
            <a:r>
              <a:rPr lang="zh-CN" altLang="en-US" sz="2400" dirty="0">
                <a:solidFill>
                  <a:schemeClr val="bg1"/>
                </a:solidFill>
                <a:latin typeface="黑体" panose="02010609060101010101" pitchFamily="49" charset="-122"/>
                <a:ea typeface="黑体" panose="02010609060101010101" pitchFamily="49" charset="-122"/>
              </a:rPr>
              <a:t>个）美洲（</a:t>
            </a:r>
            <a:r>
              <a:rPr lang="en-US" altLang="zh-CN" sz="2400" dirty="0">
                <a:solidFill>
                  <a:schemeClr val="bg1"/>
                </a:solidFill>
                <a:latin typeface="黑体" panose="02010609060101010101" pitchFamily="49" charset="-122"/>
                <a:ea typeface="黑体" panose="02010609060101010101" pitchFamily="49" charset="-122"/>
              </a:rPr>
              <a:t>13</a:t>
            </a:r>
            <a:r>
              <a:rPr lang="zh-CN" altLang="en-US" sz="2400" dirty="0">
                <a:solidFill>
                  <a:schemeClr val="bg1"/>
                </a:solidFill>
                <a:latin typeface="黑体" panose="02010609060101010101" pitchFamily="49" charset="-122"/>
                <a:ea typeface="黑体" panose="02010609060101010101" pitchFamily="49" charset="-122"/>
              </a:rPr>
              <a:t>个），非洲（</a:t>
            </a:r>
            <a:r>
              <a:rPr lang="en-US" altLang="zh-CN" sz="2400" dirty="0">
                <a:solidFill>
                  <a:schemeClr val="bg1"/>
                </a:solidFill>
                <a:latin typeface="黑体" panose="02010609060101010101" pitchFamily="49" charset="-122"/>
                <a:ea typeface="黑体" panose="02010609060101010101" pitchFamily="49" charset="-122"/>
              </a:rPr>
              <a:t>15</a:t>
            </a:r>
            <a:r>
              <a:rPr lang="zh-CN" altLang="en-US" sz="2400" dirty="0">
                <a:solidFill>
                  <a:schemeClr val="bg1"/>
                </a:solidFill>
                <a:latin typeface="黑体" panose="02010609060101010101" pitchFamily="49" charset="-122"/>
                <a:ea typeface="黑体" panose="02010609060101010101" pitchFamily="49" charset="-122"/>
              </a:rPr>
              <a:t>个）亚洲（</a:t>
            </a:r>
            <a:r>
              <a:rPr lang="en-US" altLang="zh-CN" sz="2400" dirty="0">
                <a:solidFill>
                  <a:schemeClr val="bg1"/>
                </a:solidFill>
                <a:latin typeface="黑体" panose="02010609060101010101" pitchFamily="49" charset="-122"/>
                <a:ea typeface="黑体" panose="02010609060101010101" pitchFamily="49" charset="-122"/>
              </a:rPr>
              <a:t>4</a:t>
            </a:r>
            <a:r>
              <a:rPr lang="zh-CN" altLang="en-US" sz="2400" dirty="0">
                <a:solidFill>
                  <a:schemeClr val="bg1"/>
                </a:solidFill>
                <a:latin typeface="黑体" panose="02010609060101010101" pitchFamily="49" charset="-122"/>
                <a:ea typeface="黑体" panose="02010609060101010101" pitchFamily="49" charset="-122"/>
              </a:rPr>
              <a:t>个），</a:t>
            </a:r>
            <a:r>
              <a:rPr lang="zh-CN" altLang="en-US" sz="2400" dirty="0">
                <a:solidFill>
                  <a:srgbClr val="FF0000"/>
                </a:solidFill>
                <a:latin typeface="黑体" panose="02010609060101010101" pitchFamily="49" charset="-122"/>
                <a:ea typeface="黑体" panose="02010609060101010101" pitchFamily="49" charset="-122"/>
              </a:rPr>
              <a:t>欧洲（</a:t>
            </a:r>
            <a:r>
              <a:rPr lang="en-US" altLang="zh-CN" sz="2400" dirty="0">
                <a:solidFill>
                  <a:srgbClr val="FF0000"/>
                </a:solidFill>
                <a:latin typeface="黑体" panose="02010609060101010101" pitchFamily="49" charset="-122"/>
                <a:ea typeface="黑体" panose="02010609060101010101" pitchFamily="49" charset="-122"/>
              </a:rPr>
              <a:t>1</a:t>
            </a:r>
            <a:r>
              <a:rPr lang="zh-CN" altLang="en-US" sz="2400" dirty="0">
                <a:solidFill>
                  <a:srgbClr val="FF0000"/>
                </a:solidFill>
                <a:latin typeface="黑体" panose="02010609060101010101" pitchFamily="49" charset="-122"/>
                <a:ea typeface="黑体" panose="02010609060101010101" pitchFamily="49" charset="-122"/>
              </a:rPr>
              <a:t>个）</a:t>
            </a:r>
            <a:r>
              <a:rPr lang="zh-CN" altLang="en-US" sz="2400" dirty="0">
                <a:solidFill>
                  <a:schemeClr val="bg1"/>
                </a:solidFill>
                <a:latin typeface="黑体" panose="02010609060101010101" pitchFamily="49" charset="-122"/>
                <a:ea typeface="黑体" panose="02010609060101010101" pitchFamily="49" charset="-122"/>
              </a:rPr>
              <a:t>”</a:t>
            </a:r>
            <a:endParaRPr lang="en-US" altLang="zh-CN" sz="2400" dirty="0">
              <a:solidFill>
                <a:schemeClr val="bg1"/>
              </a:solidFill>
              <a:latin typeface="黑体" panose="02010609060101010101" pitchFamily="49" charset="-122"/>
              <a:ea typeface="黑体" panose="02010609060101010101" pitchFamily="49" charset="-122"/>
            </a:endParaRPr>
          </a:p>
          <a:p>
            <a:pPr lvl="0"/>
            <a:r>
              <a:rPr lang="en-US" altLang="zh-CN" sz="2400" dirty="0">
                <a:solidFill>
                  <a:schemeClr val="bg1"/>
                </a:solidFill>
                <a:latin typeface="仿宋" panose="02010609060101010101" pitchFamily="49" charset="-122"/>
                <a:ea typeface="仿宋" panose="02010609060101010101" pitchFamily="49" charset="-122"/>
              </a:rPr>
              <a:t>——</a:t>
            </a:r>
            <a:r>
              <a:rPr lang="zh-CN" altLang="en-US" sz="2400" dirty="0">
                <a:solidFill>
                  <a:schemeClr val="bg1"/>
                </a:solidFill>
                <a:latin typeface="仿宋" panose="02010609060101010101" pitchFamily="49" charset="-122"/>
                <a:ea typeface="仿宋" panose="02010609060101010101" pitchFamily="49" charset="-122"/>
              </a:rPr>
              <a:t>熊向晖：</a:t>
            </a:r>
            <a:r>
              <a:rPr lang="en-US" altLang="zh-CN" sz="2400" dirty="0">
                <a:solidFill>
                  <a:schemeClr val="bg1"/>
                </a:solidFill>
                <a:latin typeface="仿宋" panose="02010609060101010101" pitchFamily="49" charset="-122"/>
                <a:ea typeface="仿宋" panose="02010609060101010101" pitchFamily="49" charset="-122"/>
              </a:rPr>
              <a:t>《</a:t>
            </a:r>
            <a:r>
              <a:rPr lang="zh-CN" altLang="en-US" sz="2400" dirty="0">
                <a:solidFill>
                  <a:schemeClr val="bg1"/>
                </a:solidFill>
                <a:latin typeface="仿宋" panose="02010609060101010101" pitchFamily="49" charset="-122"/>
                <a:ea typeface="仿宋" panose="02010609060101010101" pitchFamily="49" charset="-122"/>
              </a:rPr>
              <a:t>我的情报</a:t>
            </a:r>
            <a:r>
              <a:rPr lang="zh-CN" altLang="en-US" sz="2800" dirty="0">
                <a:solidFill>
                  <a:schemeClr val="bg1"/>
                </a:solidFill>
                <a:latin typeface="仿宋" panose="02010609060101010101" pitchFamily="49" charset="-122"/>
                <a:ea typeface="仿宋" panose="02010609060101010101" pitchFamily="49" charset="-122"/>
              </a:rPr>
              <a:t>与外交生涯</a:t>
            </a:r>
            <a:r>
              <a:rPr lang="en-US" altLang="zh-CN" sz="2800" dirty="0">
                <a:solidFill>
                  <a:schemeClr val="bg1"/>
                </a:solidFill>
                <a:latin typeface="仿宋" panose="02010609060101010101" pitchFamily="49" charset="-122"/>
                <a:ea typeface="仿宋" panose="02010609060101010101" pitchFamily="49" charset="-122"/>
              </a:rPr>
              <a:t>》</a:t>
            </a:r>
            <a:endParaRPr lang="zh-CN" altLang="en-US" sz="2800" dirty="0">
              <a:solidFill>
                <a:schemeClr val="bg1"/>
              </a:solidFill>
              <a:latin typeface="仿宋" panose="02010609060101010101" pitchFamily="49" charset="-122"/>
              <a:ea typeface="仿宋" panose="02010609060101010101" pitchFamily="49" charset="-122"/>
            </a:endParaRPr>
          </a:p>
        </p:txBody>
      </p:sp>
      <p:sp>
        <p:nvSpPr>
          <p:cNvPr id="29700" name="文本框 29699"/>
          <p:cNvSpPr txBox="1"/>
          <p:nvPr/>
        </p:nvSpPr>
        <p:spPr>
          <a:xfrm>
            <a:off x="3698240" y="4163695"/>
            <a:ext cx="5404485" cy="1371600"/>
          </a:xfrm>
          <a:prstGeom prst="rect">
            <a:avLst/>
          </a:prstGeom>
          <a:solidFill>
            <a:srgbClr val="FFFF00"/>
          </a:solidFill>
          <a:ln w="9525">
            <a:noFill/>
          </a:ln>
        </p:spPr>
        <p:txBody>
          <a:bodyPr wrap="square">
            <a:spAutoFit/>
          </a:bodyPr>
          <a:p>
            <a:pPr lvl="0">
              <a:spcBef>
                <a:spcPct val="50000"/>
              </a:spcBef>
            </a:pPr>
            <a:r>
              <a:rPr lang="en-US" altLang="zh-CN" sz="2800" b="1" dirty="0">
                <a:solidFill>
                  <a:srgbClr val="0000FF"/>
                </a:solidFill>
                <a:latin typeface="楷体_GB2312" pitchFamily="49" charset="-122"/>
                <a:ea typeface="楷体_GB2312" pitchFamily="49" charset="-122"/>
              </a:rPr>
              <a:t>   </a:t>
            </a:r>
            <a:r>
              <a:rPr lang="zh-CN" altLang="en-US" sz="2800" b="1" dirty="0">
                <a:latin typeface="楷体_GB2312" pitchFamily="49" charset="-122"/>
                <a:ea typeface="楷体_GB2312" pitchFamily="49" charset="-122"/>
              </a:rPr>
              <a:t>为什么说</a:t>
            </a:r>
            <a:r>
              <a:rPr lang="zh-CN" altLang="en-US" sz="2800" b="1" dirty="0">
                <a:latin typeface="方正姚体" pitchFamily="2" charset="-122"/>
                <a:ea typeface="方正姚体" pitchFamily="2" charset="-122"/>
              </a:rPr>
              <a:t>中国在联合国的合法席位是“</a:t>
            </a:r>
            <a:r>
              <a:rPr lang="zh-CN" altLang="en-US" sz="2800" b="1" dirty="0">
                <a:solidFill>
                  <a:srgbClr val="FF0000"/>
                </a:solidFill>
                <a:latin typeface="方正姚体" pitchFamily="2" charset="-122"/>
                <a:ea typeface="方正姚体" pitchFamily="2" charset="-122"/>
              </a:rPr>
              <a:t>恢复</a:t>
            </a:r>
            <a:r>
              <a:rPr lang="zh-CN" altLang="en-US" sz="2800" b="1" dirty="0">
                <a:latin typeface="方正姚体" pitchFamily="2" charset="-122"/>
                <a:ea typeface="方正姚体" pitchFamily="2" charset="-122"/>
              </a:rPr>
              <a:t>”</a:t>
            </a:r>
            <a:r>
              <a:rPr lang="zh-CN" altLang="en-US" sz="2800" b="1" dirty="0">
                <a:latin typeface="楷体_GB2312" pitchFamily="49" charset="-122"/>
                <a:ea typeface="楷体_GB2312" pitchFamily="49" charset="-122"/>
                <a:sym typeface="+mn-ea"/>
              </a:rPr>
              <a:t>而</a:t>
            </a:r>
            <a:r>
              <a:rPr lang="en-US" altLang="zh-CN" sz="2800" b="1" dirty="0">
                <a:latin typeface="楷体_GB2312" pitchFamily="49" charset="-122"/>
                <a:ea typeface="楷体_GB2312" pitchFamily="49" charset="-122"/>
                <a:sym typeface="+mn-ea"/>
              </a:rPr>
              <a:t>2001</a:t>
            </a:r>
            <a:r>
              <a:rPr lang="zh-CN" altLang="en-US" sz="2800" b="1" dirty="0">
                <a:latin typeface="楷体_GB2312" pitchFamily="49" charset="-122"/>
                <a:ea typeface="楷体_GB2312" pitchFamily="49" charset="-122"/>
                <a:sym typeface="+mn-ea"/>
              </a:rPr>
              <a:t>年是加入世贸？</a:t>
            </a:r>
            <a:endParaRPr lang="en-US" altLang="zh-CN" sz="2800" b="1" dirty="0">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7"/>
                                        </p:tgtEl>
                                        <p:attrNameLst>
                                          <p:attrName>style.visibility</p:attrName>
                                        </p:attrNameLst>
                                      </p:cBhvr>
                                      <p:to>
                                        <p:strVal val="visible"/>
                                      </p:to>
                                    </p:set>
                                    <p:anim calcmode="lin" valueType="num">
                                      <p:cBhvr additive="base">
                                        <p:cTn id="7" dur="500" fill="hold"/>
                                        <p:tgtEl>
                                          <p:spTgt spid="227337"/>
                                        </p:tgtEl>
                                        <p:attrNameLst>
                                          <p:attrName>ppt_x</p:attrName>
                                        </p:attrNameLst>
                                      </p:cBhvr>
                                      <p:tavLst>
                                        <p:tav tm="0">
                                          <p:val>
                                            <p:strVal val="#ppt_x"/>
                                          </p:val>
                                        </p:tav>
                                        <p:tav tm="100000">
                                          <p:val>
                                            <p:strVal val="#ppt_x"/>
                                          </p:val>
                                        </p:tav>
                                      </p:tavLst>
                                    </p:anim>
                                    <p:anim calcmode="lin" valueType="num">
                                      <p:cBhvr additive="base">
                                        <p:cTn id="8" dur="500" fill="hold"/>
                                        <p:tgtEl>
                                          <p:spTgt spid="2273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Effect transition="in" filter="blinds(horizontal)">
                                      <p:cBhvr>
                                        <p:cTn id="13" dur="500"/>
                                        <p:tgtEl>
                                          <p:spTgt spid="2970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796"/>
                                        </p:tgtEl>
                                        <p:attrNameLst>
                                          <p:attrName>style.visibility</p:attrName>
                                        </p:attrNameLst>
                                      </p:cBhvr>
                                      <p:to>
                                        <p:strVal val="visible"/>
                                      </p:to>
                                    </p:set>
                                    <p:animEffect transition="in" filter="blinds(horizontal)">
                                      <p:cBhvr>
                                        <p:cTn id="18"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bldLvl="0" animBg="1"/>
      <p:bldP spid="29700" grpId="0" bldLvl="0" animBg="1"/>
      <p:bldP spid="337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hlinkClick r:id="rId1" action="ppaction://hlinksldjump"/>
          </p:cNvPr>
          <p:cNvSpPr txBox="1"/>
          <p:nvPr/>
        </p:nvSpPr>
        <p:spPr>
          <a:xfrm>
            <a:off x="0" y="1052513"/>
            <a:ext cx="1258888" cy="885825"/>
          </a:xfrm>
          <a:prstGeom prst="rect">
            <a:avLst/>
          </a:prstGeom>
          <a:noFill/>
          <a:ln w="9525">
            <a:noFill/>
          </a:ln>
        </p:spPr>
        <p:txBody>
          <a:bodyPr>
            <a:spAutoFit/>
          </a:bodyPr>
          <a:lstStyle/>
          <a:p>
            <a:pPr lvl="0" eaLnBrk="1" hangingPunct="1">
              <a:spcBef>
                <a:spcPct val="50000"/>
              </a:spcBef>
              <a:buFont typeface="Arial" panose="020B0604020202020204" pitchFamily="34" charset="0"/>
              <a:buNone/>
            </a:pPr>
            <a:r>
              <a:rPr lang="en-US" altLang="zh-CN" sz="2600" b="1" dirty="0">
                <a:solidFill>
                  <a:srgbClr val="0000FF"/>
                </a:solidFill>
                <a:latin typeface="黑体" panose="02010609060101010101" pitchFamily="49" charset="-122"/>
                <a:ea typeface="黑体" panose="02010609060101010101" pitchFamily="49" charset="-122"/>
              </a:rPr>
              <a:t>1.</a:t>
            </a:r>
            <a:r>
              <a:rPr lang="zh-CN" altLang="en-US" sz="2600" b="1" dirty="0">
                <a:solidFill>
                  <a:srgbClr val="0000FF"/>
                </a:solidFill>
                <a:latin typeface="黑体" panose="02010609060101010101" pitchFamily="49" charset="-122"/>
                <a:ea typeface="黑体" panose="02010609060101010101" pitchFamily="49" charset="-122"/>
              </a:rPr>
              <a:t>原因</a:t>
            </a:r>
            <a:endParaRPr lang="zh-CN" altLang="en-US" sz="2600" b="1" dirty="0">
              <a:solidFill>
                <a:srgbClr val="0000FF"/>
              </a:solidFill>
              <a:latin typeface="黑体" panose="02010609060101010101" pitchFamily="49" charset="-122"/>
              <a:ea typeface="黑体" panose="02010609060101010101" pitchFamily="49" charset="-122"/>
            </a:endParaRPr>
          </a:p>
          <a:p>
            <a:pPr lvl="0" eaLnBrk="1" hangingPunct="1">
              <a:buFont typeface="Arial" panose="020B0604020202020204" pitchFamily="34" charset="0"/>
              <a:buNone/>
            </a:pPr>
            <a:endParaRPr lang="en-US" altLang="zh-CN" sz="2600" b="1" dirty="0">
              <a:solidFill>
                <a:srgbClr val="FF0066"/>
              </a:solidFill>
              <a:latin typeface="黑体" panose="02010609060101010101" pitchFamily="49" charset="-122"/>
              <a:ea typeface="黑体" panose="02010609060101010101" pitchFamily="49" charset="-122"/>
            </a:endParaRPr>
          </a:p>
        </p:txBody>
      </p:sp>
      <p:sp>
        <p:nvSpPr>
          <p:cNvPr id="35843" name="Text Box 3"/>
          <p:cNvSpPr txBox="1"/>
          <p:nvPr/>
        </p:nvSpPr>
        <p:spPr>
          <a:xfrm>
            <a:off x="2411413" y="1268413"/>
            <a:ext cx="6492875" cy="396875"/>
          </a:xfrm>
          <a:prstGeom prst="rect">
            <a:avLst/>
          </a:prstGeom>
          <a:noFill/>
          <a:ln w="9525">
            <a:noFill/>
          </a:ln>
        </p:spPr>
        <p:txBody>
          <a:bodyPr>
            <a:spAutoFit/>
          </a:bodyPr>
          <a:lstStyle/>
          <a:p>
            <a:pPr lvl="0" eaLnBrk="1" hangingPunct="1">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第三世界国家的支持</a:t>
            </a:r>
            <a:endParaRPr lang="zh-CN" altLang="en-US" sz="2000" b="1" dirty="0">
              <a:latin typeface="黑体" panose="02010609060101010101" pitchFamily="49" charset="-122"/>
              <a:ea typeface="黑体" panose="02010609060101010101" pitchFamily="49" charset="-122"/>
            </a:endParaRPr>
          </a:p>
        </p:txBody>
      </p:sp>
      <p:sp>
        <p:nvSpPr>
          <p:cNvPr id="21508" name="Text Box 4"/>
          <p:cNvSpPr txBox="1"/>
          <p:nvPr/>
        </p:nvSpPr>
        <p:spPr>
          <a:xfrm>
            <a:off x="0" y="-26987"/>
            <a:ext cx="9144000" cy="517525"/>
          </a:xfrm>
          <a:prstGeom prst="rect">
            <a:avLst/>
          </a:prstGeom>
          <a:noFill/>
          <a:ln w="9525">
            <a:noFill/>
          </a:ln>
        </p:spPr>
        <p:txBody>
          <a:bodyPr>
            <a:spAutoFit/>
          </a:bodyPr>
          <a:lstStyle/>
          <a:p>
            <a:pPr lvl="0" eaLnBrk="1" hangingPunct="1">
              <a:spcBef>
                <a:spcPct val="50000"/>
              </a:spcBef>
              <a:buFont typeface="Arial" panose="020B0604020202020204" pitchFamily="34" charset="0"/>
              <a:buNone/>
            </a:pPr>
            <a:r>
              <a:rPr lang="zh-CN" altLang="en-US" sz="2800" b="1" dirty="0">
                <a:solidFill>
                  <a:srgbClr val="FF0707"/>
                </a:solidFill>
                <a:latin typeface="黑体" panose="02010609060101010101" pitchFamily="49" charset="-122"/>
                <a:ea typeface="黑体" panose="02010609060101010101" pitchFamily="49" charset="-122"/>
              </a:rPr>
              <a:t>二、20世纪</a:t>
            </a:r>
            <a:r>
              <a:rPr lang="en-US" altLang="zh-CN" sz="2800" b="1" dirty="0">
                <a:solidFill>
                  <a:srgbClr val="FF0707"/>
                </a:solidFill>
                <a:latin typeface="黑体" panose="02010609060101010101" pitchFamily="49" charset="-122"/>
                <a:ea typeface="黑体" panose="02010609060101010101" pitchFamily="49" charset="-122"/>
              </a:rPr>
              <a:t>70</a:t>
            </a:r>
            <a:r>
              <a:rPr lang="zh-CN" altLang="en-US" sz="2800" b="1" dirty="0">
                <a:solidFill>
                  <a:srgbClr val="FF0707"/>
                </a:solidFill>
                <a:latin typeface="黑体" panose="02010609060101010101" pitchFamily="49" charset="-122"/>
                <a:ea typeface="黑体" panose="02010609060101010101" pitchFamily="49" charset="-122"/>
              </a:rPr>
              <a:t>年代的外交（三大成就）</a:t>
            </a:r>
            <a:endParaRPr lang="zh-CN" altLang="en-US" sz="2800" b="1" dirty="0">
              <a:solidFill>
                <a:srgbClr val="FF0707"/>
              </a:solidFill>
              <a:latin typeface="黑体" panose="02010609060101010101" pitchFamily="49" charset="-122"/>
              <a:ea typeface="黑体" panose="02010609060101010101" pitchFamily="49" charset="-122"/>
            </a:endParaRPr>
          </a:p>
        </p:txBody>
      </p:sp>
      <p:sp>
        <p:nvSpPr>
          <p:cNvPr id="35845" name="Text Box 5"/>
          <p:cNvSpPr txBox="1"/>
          <p:nvPr/>
        </p:nvSpPr>
        <p:spPr>
          <a:xfrm>
            <a:off x="2411413" y="1628775"/>
            <a:ext cx="6934200" cy="396875"/>
          </a:xfrm>
          <a:prstGeom prst="rect">
            <a:avLst/>
          </a:prstGeom>
          <a:noFill/>
          <a:ln w="9525">
            <a:noFill/>
          </a:ln>
        </p:spPr>
        <p:txBody>
          <a:bodyPr>
            <a:spAutoFit/>
          </a:bodyPr>
          <a:lstStyle/>
          <a:p>
            <a:pPr lvl="0" eaLnBrk="1" hangingPunct="1">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是中国是联合国（</a:t>
            </a:r>
            <a:r>
              <a:rPr lang="en-US" altLang="zh-CN" sz="2000" b="1" dirty="0">
                <a:latin typeface="黑体" panose="02010609060101010101" pitchFamily="49" charset="-122"/>
                <a:ea typeface="黑体" panose="02010609060101010101" pitchFamily="49" charset="-122"/>
              </a:rPr>
              <a:t>1945</a:t>
            </a:r>
            <a:r>
              <a:rPr lang="zh-CN" altLang="en-US" sz="2000" b="1" dirty="0">
                <a:latin typeface="黑体" panose="02010609060101010101" pitchFamily="49" charset="-122"/>
                <a:ea typeface="黑体" panose="02010609060101010101" pitchFamily="49" charset="-122"/>
              </a:rPr>
              <a:t>）创始国之一</a:t>
            </a:r>
            <a:endParaRPr lang="zh-CN" altLang="en-US" sz="2000" b="1" dirty="0">
              <a:latin typeface="黑体" panose="02010609060101010101" pitchFamily="49" charset="-122"/>
              <a:ea typeface="黑体" panose="02010609060101010101" pitchFamily="49" charset="-122"/>
            </a:endParaRPr>
          </a:p>
        </p:txBody>
      </p:sp>
      <p:sp>
        <p:nvSpPr>
          <p:cNvPr id="35846" name="AutoShape 6"/>
          <p:cNvSpPr/>
          <p:nvPr/>
        </p:nvSpPr>
        <p:spPr>
          <a:xfrm>
            <a:off x="1042988" y="981075"/>
            <a:ext cx="306387" cy="1066800"/>
          </a:xfrm>
          <a:prstGeom prst="leftBrace">
            <a:avLst>
              <a:gd name="adj1" fmla="val 29015"/>
              <a:gd name="adj2" fmla="val 50000"/>
            </a:avLst>
          </a:prstGeom>
          <a:noFill/>
          <a:ln w="44450"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35847" name="Rectangle 7"/>
          <p:cNvSpPr/>
          <p:nvPr/>
        </p:nvSpPr>
        <p:spPr>
          <a:xfrm>
            <a:off x="0" y="476250"/>
            <a:ext cx="8388350" cy="519113"/>
          </a:xfrm>
          <a:prstGeom prst="rect">
            <a:avLst/>
          </a:prstGeom>
          <a:noFill/>
          <a:ln w="9525">
            <a:noFill/>
          </a:ln>
        </p:spPr>
        <p:txBody>
          <a:bodyPr>
            <a:spAutoFit/>
          </a:bodyPr>
          <a:lstStyle/>
          <a:p>
            <a:pPr lvl="0" eaLnBrk="1" hangingPunct="1">
              <a:spcBef>
                <a:spcPct val="50000"/>
              </a:spcBef>
              <a:buFont typeface="Arial" panose="020B0604020202020204" pitchFamily="34" charset="0"/>
              <a:buNone/>
            </a:pPr>
            <a:r>
              <a:rPr lang="zh-CN" altLang="en-US" sz="2800" b="1" dirty="0">
                <a:solidFill>
                  <a:srgbClr val="0000FF"/>
                </a:solidFill>
                <a:latin typeface="黑体" panose="02010609060101010101" pitchFamily="49" charset="-122"/>
                <a:ea typeface="黑体" panose="02010609060101010101" pitchFamily="49" charset="-122"/>
              </a:rPr>
              <a:t>（一）中国在联合国合法席位的</a:t>
            </a:r>
            <a:r>
              <a:rPr lang="zh-CN" altLang="en-US" sz="2800" b="1" dirty="0">
                <a:solidFill>
                  <a:srgbClr val="FF0066"/>
                </a:solidFill>
                <a:latin typeface="黑体" panose="02010609060101010101" pitchFamily="49" charset="-122"/>
                <a:ea typeface="黑体" panose="02010609060101010101" pitchFamily="49" charset="-122"/>
              </a:rPr>
              <a:t>恢复</a:t>
            </a:r>
            <a:r>
              <a:rPr lang="en-US" altLang="zh-CN" sz="2800" b="1" dirty="0">
                <a:solidFill>
                  <a:srgbClr val="FF0066"/>
                </a:solidFill>
                <a:latin typeface="黑体" panose="02010609060101010101" pitchFamily="49" charset="-122"/>
                <a:ea typeface="黑体" panose="02010609060101010101" pitchFamily="49" charset="-122"/>
              </a:rPr>
              <a:t> 1971.10</a:t>
            </a:r>
            <a:endParaRPr lang="en-US" altLang="zh-CN" sz="2800" b="1" dirty="0">
              <a:solidFill>
                <a:srgbClr val="FF0066"/>
              </a:solidFill>
              <a:latin typeface="黑体" panose="02010609060101010101" pitchFamily="49" charset="-122"/>
              <a:ea typeface="黑体" panose="02010609060101010101" pitchFamily="49" charset="-122"/>
            </a:endParaRPr>
          </a:p>
        </p:txBody>
      </p:sp>
      <p:sp>
        <p:nvSpPr>
          <p:cNvPr id="35848" name="Rectangle 8"/>
          <p:cNvSpPr/>
          <p:nvPr/>
        </p:nvSpPr>
        <p:spPr>
          <a:xfrm>
            <a:off x="2411413" y="2060575"/>
            <a:ext cx="5943600" cy="396875"/>
          </a:xfrm>
          <a:prstGeom prst="rect">
            <a:avLst/>
          </a:prstGeom>
          <a:noFill/>
          <a:ln w="9525">
            <a:noFill/>
          </a:ln>
        </p:spPr>
        <p:txBody>
          <a:bodyPr>
            <a:spAutoFit/>
          </a:bodyPr>
          <a:lstStyle/>
          <a:p>
            <a:pPr lvl="0" eaLnBrk="1" hangingPunct="1">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中国国际地位提高，国际影响扩大</a:t>
            </a:r>
            <a:endParaRPr lang="zh-CN" altLang="en-US" sz="2000" b="1" dirty="0">
              <a:latin typeface="黑体" panose="02010609060101010101" pitchFamily="49" charset="-122"/>
              <a:ea typeface="黑体" panose="02010609060101010101" pitchFamily="49" charset="-122"/>
            </a:endParaRPr>
          </a:p>
        </p:txBody>
      </p:sp>
      <p:sp>
        <p:nvSpPr>
          <p:cNvPr id="35849" name="Rectangle 9"/>
          <p:cNvSpPr/>
          <p:nvPr/>
        </p:nvSpPr>
        <p:spPr>
          <a:xfrm>
            <a:off x="2411413" y="960438"/>
            <a:ext cx="2228850" cy="396875"/>
          </a:xfrm>
          <a:prstGeom prst="rect">
            <a:avLst/>
          </a:prstGeom>
          <a:noFill/>
          <a:ln w="9525">
            <a:noFill/>
          </a:ln>
        </p:spPr>
        <p:txBody>
          <a:bodyPr wrap="none">
            <a:spAutoFit/>
          </a:bodyPr>
          <a:lstStyle/>
          <a:p>
            <a:pPr lvl="0" eaLnBrk="1" hangingPunct="1">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美国霸权地位削弱</a:t>
            </a:r>
            <a:endParaRPr lang="zh-CN" altLang="en-US" sz="2000" b="1" dirty="0">
              <a:latin typeface="黑体" panose="02010609060101010101" pitchFamily="49" charset="-122"/>
              <a:ea typeface="黑体" panose="02010609060101010101" pitchFamily="49" charset="-122"/>
            </a:endParaRPr>
          </a:p>
        </p:txBody>
      </p:sp>
      <p:sp>
        <p:nvSpPr>
          <p:cNvPr id="35850" name="Text Box 10"/>
          <p:cNvSpPr txBox="1"/>
          <p:nvPr/>
        </p:nvSpPr>
        <p:spPr>
          <a:xfrm>
            <a:off x="1258888" y="908050"/>
            <a:ext cx="1296987" cy="1190625"/>
          </a:xfrm>
          <a:prstGeom prst="rect">
            <a:avLst/>
          </a:prstGeom>
          <a:noFill/>
          <a:ln w="9525">
            <a:noFill/>
          </a:ln>
        </p:spPr>
        <p:txBody>
          <a:bodyPr>
            <a:spAutoFit/>
          </a:bodyPr>
          <a:lstStyle/>
          <a:p>
            <a:pPr lvl="0" eaLnBrk="1" hangingPunct="1">
              <a:spcBef>
                <a:spcPct val="30000"/>
              </a:spcBef>
            </a:pPr>
            <a:r>
              <a:rPr lang="zh-CN" altLang="en-US" sz="2000" b="1" dirty="0">
                <a:solidFill>
                  <a:srgbClr val="0000FF"/>
                </a:solidFill>
                <a:latin typeface="黑体" panose="02010609060101010101" pitchFamily="49" charset="-122"/>
                <a:ea typeface="黑体" panose="02010609060101010101" pitchFamily="49" charset="-122"/>
              </a:rPr>
              <a:t>客观原因</a:t>
            </a:r>
            <a:endParaRPr lang="zh-CN" altLang="en-US" sz="2000" b="1" dirty="0">
              <a:solidFill>
                <a:srgbClr val="0000FF"/>
              </a:solidFill>
              <a:latin typeface="黑体" panose="02010609060101010101" pitchFamily="49" charset="-122"/>
              <a:ea typeface="黑体" panose="02010609060101010101" pitchFamily="49" charset="-122"/>
            </a:endParaRPr>
          </a:p>
          <a:p>
            <a:pPr lvl="0" eaLnBrk="1" hangingPunct="1">
              <a:spcBef>
                <a:spcPct val="30000"/>
              </a:spcBef>
            </a:pPr>
            <a:endParaRPr lang="zh-CN" altLang="en-US" sz="2000" b="1" dirty="0">
              <a:solidFill>
                <a:srgbClr val="0000FF"/>
              </a:solidFill>
              <a:latin typeface="黑体" panose="02010609060101010101" pitchFamily="49" charset="-122"/>
              <a:ea typeface="黑体" panose="02010609060101010101" pitchFamily="49" charset="-122"/>
            </a:endParaRPr>
          </a:p>
          <a:p>
            <a:pPr lvl="0" eaLnBrk="1" hangingPunct="1">
              <a:spcBef>
                <a:spcPct val="30000"/>
              </a:spcBef>
            </a:pPr>
            <a:r>
              <a:rPr lang="zh-CN" altLang="en-US" sz="2000" b="1" dirty="0">
                <a:solidFill>
                  <a:srgbClr val="0000FF"/>
                </a:solidFill>
                <a:latin typeface="黑体" panose="02010609060101010101" pitchFamily="49" charset="-122"/>
                <a:ea typeface="黑体" panose="02010609060101010101" pitchFamily="49" charset="-122"/>
              </a:rPr>
              <a:t>主观原因</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1516" name="Rectangle 13"/>
          <p:cNvSpPr/>
          <p:nvPr/>
        </p:nvSpPr>
        <p:spPr>
          <a:xfrm>
            <a:off x="0" y="0"/>
            <a:ext cx="8459788" cy="579438"/>
          </a:xfrm>
          <a:prstGeom prst="rect">
            <a:avLst/>
          </a:prstGeom>
          <a:solidFill>
            <a:schemeClr val="bg1"/>
          </a:solidFill>
          <a:ln w="9525">
            <a:noFill/>
          </a:ln>
        </p:spPr>
        <p:txBody>
          <a:bodyPr>
            <a:spAutoFit/>
          </a:bodyPr>
          <a:lstStyle/>
          <a:p>
            <a:pPr lvl="0" eaLnBrk="1" hangingPunct="1"/>
            <a:r>
              <a:rPr lang="zh-CN" altLang="en-US" sz="3200" b="1" dirty="0">
                <a:solidFill>
                  <a:srgbClr val="FF0066"/>
                </a:solidFill>
                <a:latin typeface="黑体" panose="02010609060101010101" pitchFamily="49" charset="-122"/>
                <a:ea typeface="黑体" panose="02010609060101010101" pitchFamily="49" charset="-122"/>
              </a:rPr>
              <a:t>二、外交关系的突破（</a:t>
            </a:r>
            <a:r>
              <a:rPr lang="en-US" altLang="zh-CN" sz="3200" b="1" dirty="0">
                <a:solidFill>
                  <a:srgbClr val="FF0066"/>
                </a:solidFill>
                <a:latin typeface="黑体" panose="02010609060101010101" pitchFamily="49" charset="-122"/>
                <a:ea typeface="黑体" panose="02010609060101010101" pitchFamily="49" charset="-122"/>
              </a:rPr>
              <a:t>20</a:t>
            </a:r>
            <a:r>
              <a:rPr lang="zh-CN" altLang="en-US" sz="3200" b="1" dirty="0">
                <a:solidFill>
                  <a:srgbClr val="FF0066"/>
                </a:solidFill>
                <a:latin typeface="黑体" panose="02010609060101010101" pitchFamily="49" charset="-122"/>
                <a:ea typeface="黑体" panose="02010609060101010101" pitchFamily="49" charset="-122"/>
              </a:rPr>
              <a:t>世纪</a:t>
            </a:r>
            <a:r>
              <a:rPr lang="en-US" altLang="zh-CN" sz="3200" b="1" dirty="0">
                <a:solidFill>
                  <a:srgbClr val="FF0066"/>
                </a:solidFill>
                <a:latin typeface="黑体" panose="02010609060101010101" pitchFamily="49" charset="-122"/>
                <a:ea typeface="黑体" panose="02010609060101010101" pitchFamily="49" charset="-122"/>
              </a:rPr>
              <a:t>70</a:t>
            </a:r>
            <a:r>
              <a:rPr lang="zh-CN" altLang="en-US" sz="3200" b="1" dirty="0">
                <a:solidFill>
                  <a:srgbClr val="FF0066"/>
                </a:solidFill>
                <a:latin typeface="黑体" panose="02010609060101010101" pitchFamily="49" charset="-122"/>
                <a:ea typeface="黑体" panose="02010609060101010101" pitchFamily="49" charset="-122"/>
              </a:rPr>
              <a:t>年代）</a:t>
            </a:r>
            <a:endParaRPr lang="zh-CN" altLang="en-US" sz="3200" b="1" dirty="0">
              <a:solidFill>
                <a:srgbClr val="FF0066"/>
              </a:solidFill>
              <a:latin typeface="黑体" panose="02010609060101010101" pitchFamily="49" charset="-122"/>
              <a:ea typeface="黑体" panose="02010609060101010101" pitchFamily="49" charset="-122"/>
            </a:endParaRPr>
          </a:p>
        </p:txBody>
      </p:sp>
      <p:sp>
        <p:nvSpPr>
          <p:cNvPr id="39949" name="Rectangle 13"/>
          <p:cNvSpPr/>
          <p:nvPr/>
        </p:nvSpPr>
        <p:spPr>
          <a:xfrm>
            <a:off x="89535" y="2325370"/>
            <a:ext cx="8964613" cy="4478338"/>
          </a:xfrm>
          <a:prstGeom prst="rect">
            <a:avLst/>
          </a:prstGeom>
          <a:noFill/>
          <a:ln w="9525">
            <a:noFill/>
          </a:ln>
        </p:spPr>
        <p:txBody>
          <a:bodyPr>
            <a:spAutoFit/>
          </a:bodyPr>
          <a:lstStyle/>
          <a:p>
            <a:pPr lvl="0" eaLnBrk="1" hangingPunct="1"/>
            <a:r>
              <a:rPr lang="en-US" altLang="zh-CN" sz="3200" b="1" dirty="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a:t>
            </a:r>
            <a:r>
              <a:rPr lang="zh-CN" altLang="zh-CN" sz="3200" b="1" dirty="0">
                <a:latin typeface="黑体" panose="02010609060101010101" pitchFamily="49" charset="-122"/>
                <a:ea typeface="黑体" panose="02010609060101010101" pitchFamily="49" charset="-122"/>
              </a:rPr>
              <a:t>时间：</a:t>
            </a:r>
            <a:r>
              <a:rPr lang="en-US" altLang="zh-CN" sz="3200" b="1" dirty="0">
                <a:solidFill>
                  <a:srgbClr val="0000CC"/>
                </a:solidFill>
                <a:latin typeface="黑体" panose="02010609060101010101" pitchFamily="49" charset="-122"/>
                <a:ea typeface="黑体" panose="02010609060101010101" pitchFamily="49" charset="-122"/>
              </a:rPr>
              <a:t>1971</a:t>
            </a:r>
            <a:r>
              <a:rPr lang="zh-CN" altLang="zh-CN" sz="3200" b="1" dirty="0">
                <a:solidFill>
                  <a:srgbClr val="0000CC"/>
                </a:solidFill>
                <a:latin typeface="黑体" panose="02010609060101010101" pitchFamily="49" charset="-122"/>
                <a:ea typeface="黑体" panose="02010609060101010101" pitchFamily="49" charset="-122"/>
              </a:rPr>
              <a:t>年</a:t>
            </a:r>
            <a:r>
              <a:rPr lang="en-US" altLang="zh-CN" sz="3200" b="1" dirty="0">
                <a:solidFill>
                  <a:srgbClr val="0000CC"/>
                </a:solidFill>
                <a:latin typeface="黑体" panose="02010609060101010101" pitchFamily="49" charset="-122"/>
                <a:ea typeface="黑体" panose="02010609060101010101" pitchFamily="49" charset="-122"/>
              </a:rPr>
              <a:t>10</a:t>
            </a:r>
            <a:r>
              <a:rPr lang="zh-CN" altLang="zh-CN" sz="3200" b="1" dirty="0">
                <a:solidFill>
                  <a:srgbClr val="0000CC"/>
                </a:solidFill>
                <a:latin typeface="黑体" panose="02010609060101010101" pitchFamily="49" charset="-122"/>
                <a:ea typeface="黑体" panose="02010609060101010101" pitchFamily="49" charset="-122"/>
              </a:rPr>
              <a:t>月</a:t>
            </a:r>
            <a:r>
              <a:rPr lang="zh-CN" altLang="zh-CN" sz="3200" b="1" dirty="0">
                <a:latin typeface="黑体" panose="02010609060101010101" pitchFamily="49" charset="-122"/>
                <a:ea typeface="黑体" panose="02010609060101010101" pitchFamily="49" charset="-122"/>
              </a:rPr>
              <a:t>，第</a:t>
            </a:r>
            <a:r>
              <a:rPr lang="en-US" altLang="zh-CN" sz="3200" b="1" dirty="0">
                <a:latin typeface="黑体" panose="02010609060101010101" pitchFamily="49" charset="-122"/>
                <a:ea typeface="黑体" panose="02010609060101010101" pitchFamily="49" charset="-122"/>
              </a:rPr>
              <a:t>26</a:t>
            </a:r>
            <a:r>
              <a:rPr lang="zh-CN" altLang="zh-CN" sz="3200" b="1" dirty="0">
                <a:latin typeface="黑体" panose="02010609060101010101" pitchFamily="49" charset="-122"/>
                <a:ea typeface="黑体" panose="02010609060101010101" pitchFamily="49" charset="-122"/>
              </a:rPr>
              <a:t>届联合国大会</a:t>
            </a:r>
            <a:endParaRPr lang="zh-CN" altLang="zh-CN" sz="3200" b="1" dirty="0">
              <a:latin typeface="黑体" panose="02010609060101010101" pitchFamily="49" charset="-122"/>
              <a:ea typeface="黑体" panose="02010609060101010101" pitchFamily="49" charset="-122"/>
            </a:endParaRPr>
          </a:p>
          <a:p>
            <a:pPr lvl="0" eaLnBrk="1" hangingPunct="1"/>
            <a:endParaRPr lang="zh-CN" altLang="en-US" sz="3200" b="1" dirty="0">
              <a:latin typeface="黑体" panose="02010609060101010101" pitchFamily="49" charset="-122"/>
              <a:ea typeface="黑体" panose="02010609060101010101" pitchFamily="49" charset="-122"/>
            </a:endParaRPr>
          </a:p>
          <a:p>
            <a:pPr lvl="0" eaLnBrk="1" hangingPunct="1"/>
            <a:r>
              <a:rPr lang="en-US" altLang="zh-CN" sz="3200" b="1" dirty="0">
                <a:latin typeface="黑体" panose="02010609060101010101" pitchFamily="49" charset="-122"/>
                <a:ea typeface="黑体" panose="02010609060101010101" pitchFamily="49" charset="-122"/>
              </a:rPr>
              <a:t>3</a:t>
            </a:r>
            <a:r>
              <a:rPr lang="zh-CN" altLang="en-US" sz="3200" b="1" dirty="0">
                <a:latin typeface="黑体" panose="02010609060101010101" pitchFamily="49" charset="-122"/>
                <a:ea typeface="黑体" panose="02010609060101010101" pitchFamily="49" charset="-122"/>
              </a:rPr>
              <a:t>、</a:t>
            </a:r>
            <a:r>
              <a:rPr lang="zh-CN" altLang="zh-CN" sz="3200" b="1" dirty="0">
                <a:latin typeface="黑体" panose="02010609060101010101" pitchFamily="49" charset="-122"/>
                <a:ea typeface="黑体" panose="02010609060101010101" pitchFamily="49" charset="-122"/>
              </a:rPr>
              <a:t>意义：</a:t>
            </a:r>
            <a:endParaRPr lang="zh-CN" altLang="en-US" sz="3200" b="1" dirty="0">
              <a:latin typeface="黑体" panose="02010609060101010101" pitchFamily="49" charset="-122"/>
              <a:ea typeface="黑体" panose="02010609060101010101" pitchFamily="49" charset="-122"/>
            </a:endParaRPr>
          </a:p>
          <a:p>
            <a:pPr lvl="0" eaLnBrk="1" hangingPunct="1"/>
            <a:r>
              <a:rPr lang="zh-CN" altLang="zh-CN" sz="3200" b="1" dirty="0">
                <a:solidFill>
                  <a:srgbClr val="0000CC"/>
                </a:solidFill>
                <a:latin typeface="黑体" panose="02010609060101010101" pitchFamily="49" charset="-122"/>
                <a:ea typeface="黑体" panose="02010609060101010101" pitchFamily="49" charset="-122"/>
              </a:rPr>
              <a:t>①美国实行孤立中国政策的破产，是中国外交的重大胜利；</a:t>
            </a:r>
            <a:endParaRPr lang="zh-CN" altLang="en-US" sz="3200" b="1" dirty="0">
              <a:solidFill>
                <a:srgbClr val="0000CC"/>
              </a:solidFill>
              <a:latin typeface="黑体" panose="02010609060101010101" pitchFamily="49" charset="-122"/>
              <a:ea typeface="黑体" panose="02010609060101010101" pitchFamily="49" charset="-122"/>
            </a:endParaRPr>
          </a:p>
          <a:p>
            <a:pPr lvl="0" eaLnBrk="1" hangingPunct="1"/>
            <a:r>
              <a:rPr lang="zh-CN" altLang="zh-CN" sz="3200" b="1" dirty="0">
                <a:solidFill>
                  <a:srgbClr val="0000CC"/>
                </a:solidFill>
                <a:latin typeface="黑体" panose="02010609060101010101" pitchFamily="49" charset="-122"/>
                <a:ea typeface="黑体" panose="02010609060101010101" pitchFamily="49" charset="-122"/>
              </a:rPr>
              <a:t>②中国国际地位进一步提高，有利于祖国统一大业的进行。</a:t>
            </a:r>
            <a:endParaRPr lang="zh-CN" altLang="en-US" sz="3200" b="1" dirty="0">
              <a:solidFill>
                <a:srgbClr val="0000CC"/>
              </a:solidFill>
              <a:latin typeface="黑体" panose="02010609060101010101" pitchFamily="49" charset="-122"/>
              <a:ea typeface="黑体" panose="02010609060101010101" pitchFamily="49" charset="-122"/>
            </a:endParaRPr>
          </a:p>
          <a:p>
            <a:pPr lvl="0" eaLnBrk="1" hangingPunct="1"/>
            <a:r>
              <a:rPr lang="zh-CN" altLang="zh-CN" sz="3200" b="1" dirty="0">
                <a:solidFill>
                  <a:srgbClr val="0000CC"/>
                </a:solidFill>
                <a:latin typeface="黑体" panose="02010609060101010101" pitchFamily="49" charset="-122"/>
                <a:ea typeface="黑体" panose="02010609060101010101" pitchFamily="49" charset="-122"/>
              </a:rPr>
              <a:t>③有利于打破超级大国控制联合国的局面，从而有利于维护第三世界国家利益。</a:t>
            </a:r>
            <a:endParaRPr lang="zh-CN" altLang="zh-CN" sz="3200" b="1" dirty="0">
              <a:solidFill>
                <a:srgbClr val="0000CC"/>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9">
                                            <p:txEl>
                                              <p:pRg st="2" end="2"/>
                                            </p:txEl>
                                          </p:spTgt>
                                        </p:tgtEl>
                                        <p:attrNameLst>
                                          <p:attrName>style.visibility</p:attrName>
                                        </p:attrNameLst>
                                      </p:cBhvr>
                                      <p:to>
                                        <p:strVal val="visible"/>
                                      </p:to>
                                    </p:set>
                                    <p:animEffect transition="in" filter="blinds(horizontal)">
                                      <p:cBhvr>
                                        <p:cTn id="7" dur="500"/>
                                        <p:tgtEl>
                                          <p:spTgt spid="39949">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9949">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9949">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99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jbjs_04b"/>
          <p:cNvPicPr>
            <a:picLocks noChangeAspect="1" noChangeArrowheads="1"/>
          </p:cNvPicPr>
          <p:nvPr/>
        </p:nvPicPr>
        <p:blipFill>
          <a:blip r:embed="rId1" cstate="print"/>
          <a:srcRect/>
          <a:stretch>
            <a:fillRect/>
          </a:stretch>
        </p:blipFill>
        <p:spPr bwMode="auto">
          <a:xfrm>
            <a:off x="-611188" y="-6350"/>
            <a:ext cx="9755188" cy="6864350"/>
          </a:xfrm>
          <a:prstGeom prst="rect">
            <a:avLst/>
          </a:prstGeom>
          <a:noFill/>
          <a:ln w="9525">
            <a:noFill/>
            <a:miter lim="800000"/>
            <a:headEnd/>
            <a:tailEnd/>
          </a:ln>
        </p:spPr>
      </p:pic>
      <p:sp>
        <p:nvSpPr>
          <p:cNvPr id="7171" name="Rectangle 3"/>
          <p:cNvSpPr>
            <a:spLocks noChangeArrowheads="1"/>
          </p:cNvSpPr>
          <p:nvPr/>
        </p:nvSpPr>
        <p:spPr bwMode="auto">
          <a:xfrm>
            <a:off x="-685800" y="1066800"/>
            <a:ext cx="10148888" cy="707886"/>
          </a:xfrm>
          <a:prstGeom prst="rect">
            <a:avLst/>
          </a:prstGeom>
          <a:noFill/>
          <a:ln w="9525">
            <a:noFill/>
            <a:miter lim="800000"/>
          </a:ln>
        </p:spPr>
        <p:txBody>
          <a:bodyPr>
            <a:spAutoFit/>
          </a:bodyPr>
          <a:lstStyle/>
          <a:p>
            <a:pPr algn="ctr">
              <a:spcBef>
                <a:spcPct val="50000"/>
              </a:spcBef>
            </a:pPr>
            <a:r>
              <a:rPr lang="zh-CN" altLang="en-US" sz="4000" b="1" dirty="0" smtClean="0">
                <a:solidFill>
                  <a:srgbClr val="FF0000"/>
                </a:solidFill>
                <a:effectLst>
                  <a:outerShdw blurRad="38100" dist="38100" dir="2700000" algn="tl">
                    <a:srgbClr val="C0C0C0"/>
                  </a:outerShdw>
                </a:effectLst>
                <a:ea typeface="黑体" panose="02010609060101010101" pitchFamily="49" charset="-122"/>
              </a:rPr>
              <a:t>屹</a:t>
            </a:r>
            <a:r>
              <a:rPr lang="zh-CN" altLang="en-US" sz="4000" b="1" dirty="0">
                <a:solidFill>
                  <a:srgbClr val="FF0000"/>
                </a:solidFill>
                <a:effectLst>
                  <a:outerShdw blurRad="38100" dist="38100" dir="2700000" algn="tl">
                    <a:srgbClr val="C0C0C0"/>
                  </a:outerShdw>
                </a:effectLst>
                <a:ea typeface="黑体" panose="02010609060101010101" pitchFamily="49" charset="-122"/>
              </a:rPr>
              <a:t>立于世界民族之林</a:t>
            </a:r>
            <a:r>
              <a:rPr lang="en-US" altLang="zh-CN" sz="4000" b="1" dirty="0">
                <a:solidFill>
                  <a:srgbClr val="FF0000"/>
                </a:solidFill>
                <a:effectLst>
                  <a:outerShdw blurRad="38100" dist="38100" dir="2700000" algn="tl">
                    <a:srgbClr val="C0C0C0"/>
                  </a:outerShdw>
                </a:effectLst>
                <a:ea typeface="黑体" panose="02010609060101010101" pitchFamily="49" charset="-122"/>
              </a:rPr>
              <a:t>——</a:t>
            </a:r>
            <a:r>
              <a:rPr lang="zh-CN" altLang="en-US" sz="4000" b="1" dirty="0">
                <a:solidFill>
                  <a:srgbClr val="FF0000"/>
                </a:solidFill>
                <a:effectLst>
                  <a:outerShdw blurRad="38100" dist="38100" dir="2700000" algn="tl">
                    <a:srgbClr val="C0C0C0"/>
                  </a:outerShdw>
                </a:effectLst>
                <a:ea typeface="黑体" panose="02010609060101010101" pitchFamily="49" charset="-122"/>
              </a:rPr>
              <a:t>新中国的外交</a:t>
            </a:r>
            <a:endParaRPr lang="zh-CN" altLang="en-US" sz="4000" b="1" dirty="0">
              <a:solidFill>
                <a:srgbClr val="FF0000"/>
              </a:solidFill>
              <a:effectLst>
                <a:outerShdw blurRad="38100" dist="38100" dir="2700000" algn="tl">
                  <a:srgbClr val="C0C0C0"/>
                </a:outerShdw>
              </a:effectLst>
              <a:ea typeface="黑体" panose="02010609060101010101" pitchFamily="49" charset="-122"/>
            </a:endParaRPr>
          </a:p>
        </p:txBody>
      </p:sp>
      <p:pic>
        <p:nvPicPr>
          <p:cNvPr id="7172" name="Picture 4" descr="国旗"/>
          <p:cNvPicPr>
            <a:picLocks noChangeAspect="1" noChangeArrowheads="1"/>
          </p:cNvPicPr>
          <p:nvPr/>
        </p:nvPicPr>
        <p:blipFill>
          <a:blip r:embed="rId2"/>
          <a:srcRect/>
          <a:stretch>
            <a:fillRect/>
          </a:stretch>
        </p:blipFill>
        <p:spPr bwMode="auto">
          <a:xfrm>
            <a:off x="4114800" y="0"/>
            <a:ext cx="1066800" cy="773113"/>
          </a:xfrm>
          <a:prstGeom prst="rect">
            <a:avLst/>
          </a:prstGeom>
          <a:noFill/>
          <a:ln w="9525">
            <a:noFill/>
            <a:miter lim="800000"/>
            <a:headEnd/>
            <a:tailEnd/>
          </a:ln>
        </p:spPr>
      </p:pic>
      <p:sp>
        <p:nvSpPr>
          <p:cNvPr id="7173" name="Text Box 5"/>
          <p:cNvSpPr txBox="1">
            <a:spLocks noChangeArrowheads="1"/>
          </p:cNvSpPr>
          <p:nvPr/>
        </p:nvSpPr>
        <p:spPr bwMode="auto">
          <a:xfrm>
            <a:off x="1066800" y="5715000"/>
            <a:ext cx="180975" cy="579438"/>
          </a:xfrm>
          <a:prstGeom prst="rect">
            <a:avLst/>
          </a:prstGeom>
          <a:noFill/>
          <a:ln w="9525">
            <a:noFill/>
            <a:miter lim="800000"/>
          </a:ln>
        </p:spPr>
        <p:txBody>
          <a:bodyPr wrap="none" lIns="90000" tIns="46800" rIns="90000" bIns="46800">
            <a:spAutoFit/>
          </a:bodyPr>
          <a:lstStyle/>
          <a:p>
            <a:endParaRPr lang="zh-CN" altLang="zh-CN" sz="3200" b="1" u="sng">
              <a:solidFill>
                <a:schemeClr val="hlink"/>
              </a:solidFill>
              <a:effectLst>
                <a:outerShdw blurRad="38100" dist="38100" dir="2700000" algn="tl">
                  <a:srgbClr val="C0C0C0"/>
                </a:outerShdw>
              </a:effectLst>
              <a:latin typeface="楷体_GB2312" pitchFamily="49" charset="-122"/>
              <a:ea typeface="楷体_GB2312" pitchFamily="49" charset="-122"/>
            </a:endParaRPr>
          </a:p>
        </p:txBody>
      </p:sp>
      <p:sp>
        <p:nvSpPr>
          <p:cNvPr id="7175" name="Text Box 7"/>
          <p:cNvSpPr txBox="1">
            <a:spLocks noChangeArrowheads="1"/>
          </p:cNvSpPr>
          <p:nvPr/>
        </p:nvSpPr>
        <p:spPr bwMode="auto">
          <a:xfrm>
            <a:off x="8502650" y="6491288"/>
            <a:ext cx="641350" cy="366712"/>
          </a:xfrm>
          <a:prstGeom prst="rect">
            <a:avLst/>
          </a:prstGeom>
          <a:noFill/>
          <a:ln w="9525">
            <a:noFill/>
            <a:miter lim="800000"/>
          </a:ln>
          <a:effectLst/>
        </p:spPr>
        <p:txBody>
          <a:bodyPr wrap="none">
            <a:spAutoFit/>
          </a:bodyPr>
          <a:lstStyle/>
          <a:p>
            <a:r>
              <a:rPr lang="zh-CN" altLang="en-US"/>
              <a:t>宏观</a:t>
            </a:r>
            <a:endParaRPr lang="zh-CN" altLang="en-US"/>
          </a:p>
        </p:txBody>
      </p:sp>
      <p:sp>
        <p:nvSpPr>
          <p:cNvPr id="5122" name="Text Box 2"/>
          <p:cNvSpPr txBox="1">
            <a:spLocks noChangeArrowheads="1"/>
          </p:cNvSpPr>
          <p:nvPr/>
        </p:nvSpPr>
        <p:spPr bwMode="auto">
          <a:xfrm>
            <a:off x="-3810" y="3368040"/>
            <a:ext cx="8785225" cy="3216910"/>
          </a:xfrm>
          <a:prstGeom prst="rect">
            <a:avLst/>
          </a:prstGeom>
          <a:solidFill>
            <a:schemeClr val="bg1"/>
          </a:solidFill>
          <a:ln w="28575">
            <a:solidFill>
              <a:srgbClr val="000080"/>
            </a:solidFill>
            <a:miter lim="800000"/>
          </a:ln>
          <a:effectLst/>
        </p:spPr>
        <p:txBody>
          <a:bodyPr wrap="square">
            <a:spAutoFit/>
          </a:bodyPr>
          <a:p>
            <a:pPr marL="0" marR="0" lvl="0" indent="0" algn="l" defTabSz="914400" rtl="0" eaLnBrk="1" fontAlgn="base" latinLnBrk="0" hangingPunct="1">
              <a:lnSpc>
                <a:spcPct val="85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课标要求：</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a:p>
            <a:pPr marL="0" marR="0" lvl="0" indent="0" algn="just" defTabSz="914400" rtl="0" eaLnBrk="1" fontAlgn="base" latinLnBrk="0" hangingPunct="1">
              <a:lnSpc>
                <a:spcPct val="85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1</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、了解</a:t>
            </a:r>
            <a:r>
              <a:rPr kumimoji="0" lang="zh-CN" altLang="en-US" sz="2400" b="1" i="0" u="none" strike="noStrike" kern="1200" cap="none" spc="0" normalizeH="0" baseline="0" noProof="0">
                <a:ln>
                  <a:noFill/>
                </a:ln>
                <a:solidFill>
                  <a:srgbClr val="FF0066"/>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新中国建立初期的重大外交活动</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，理解</a:t>
            </a:r>
            <a:r>
              <a:rPr kumimoji="0" lang="zh-CN" altLang="en-US" sz="2400" b="1" i="0" u="none" strike="noStrike" kern="1200" cap="none" spc="0" normalizeH="0" baseline="0" noProof="0">
                <a:ln>
                  <a:noFill/>
                </a:ln>
                <a:solidFill>
                  <a:srgbClr val="FF0066"/>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和平共处五项原则</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在处理国际关系方面的意义；</a:t>
            </a:r>
            <a:endPar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endParaRPr>
          </a:p>
          <a:p>
            <a:pPr marL="0" marR="0" lvl="0" indent="0" algn="just" defTabSz="914400" rtl="0" eaLnBrk="1" fontAlgn="base" latinLnBrk="0" hangingPunct="1">
              <a:lnSpc>
                <a:spcPct val="85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2</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、简述</a:t>
            </a:r>
            <a:r>
              <a:rPr kumimoji="0" lang="zh-CN" altLang="en-US" sz="2400" b="1" i="0" u="none" strike="noStrike" kern="1200" cap="none" spc="0" normalizeH="0" baseline="0" noProof="0">
                <a:ln>
                  <a:noFill/>
                </a:ln>
                <a:solidFill>
                  <a:srgbClr val="FF0066"/>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中国恢复在联合国合法席位</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的基本史实，概括我国在外交方面所取得的重大成就；</a:t>
            </a:r>
            <a:endPar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endParaRPr>
          </a:p>
          <a:p>
            <a:pPr marL="0" marR="0" lvl="0" indent="0" algn="just" defTabSz="914400" rtl="0" eaLnBrk="1" fontAlgn="base" latinLnBrk="0" hangingPunct="1">
              <a:lnSpc>
                <a:spcPct val="85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3</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、了解</a:t>
            </a:r>
            <a:r>
              <a:rPr kumimoji="0" lang="zh-CN" altLang="en-US" sz="2400" b="1" i="0" u="none" strike="noStrike" kern="1200" cap="none" spc="0" normalizeH="0" baseline="0" noProof="0">
                <a:ln>
                  <a:noFill/>
                </a:ln>
                <a:solidFill>
                  <a:srgbClr val="FF0066"/>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中美关系正常化和中日建交</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的主要史实，探讨其对国际关系产生的重要影响；</a:t>
            </a:r>
            <a:endPar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endParaRPr>
          </a:p>
          <a:p>
            <a:pPr marL="0" marR="0" lvl="0" indent="0" algn="just" defTabSz="914400" rtl="0" eaLnBrk="1" fontAlgn="base" latinLnBrk="0" hangingPunct="1">
              <a:lnSpc>
                <a:spcPct val="85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4</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、以改革开放以来我国在</a:t>
            </a:r>
            <a:r>
              <a:rPr kumimoji="0" lang="zh-CN" altLang="en-US" sz="2400" b="1" i="0" u="none" strike="noStrike" kern="1200" cap="none" spc="0" normalizeH="0" baseline="0" noProof="0">
                <a:ln>
                  <a:noFill/>
                </a:ln>
                <a:solidFill>
                  <a:srgbClr val="FF0066"/>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联合国和地区性国际组织</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宋体" panose="02010600030101010101" pitchFamily="2" charset="-122"/>
                <a:ea typeface="黑体" panose="02010609060101010101" pitchFamily="49" charset="-122"/>
                <a:cs typeface="+mn-cs"/>
              </a:rPr>
              <a:t>中的重要外交活动为例，认识我国为现代化建设争取良好的国际环境、维护世界和平和促进共同发展所做出的努力</a:t>
            </a:r>
            <a:r>
              <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400" b="1" i="0" u="none" strike="noStrike" kern="1200" cap="none" spc="0" normalizeH="0" baseline="0" noProof="0">
              <a:ln>
                <a:noFill/>
              </a:ln>
              <a:solidFill>
                <a:srgbClr val="1C1C1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6828" y="560924"/>
            <a:ext cx="8512629" cy="5016758"/>
          </a:xfrm>
          <a:prstGeom prst="rect">
            <a:avLst/>
          </a:prstGeom>
        </p:spPr>
        <p:txBody>
          <a:bodyPr wrap="square">
            <a:spAutoFit/>
          </a:bodyPr>
          <a:lstStyle/>
          <a:p>
            <a:r>
              <a:rPr lang="zh-CN" altLang="zh-CN" sz="3200" dirty="0" smtClean="0"/>
              <a:t>联合国大会关于“恢复中国在联合国的合法席位”议案表决通过后，美国驻联合国首席代表布什感叹：“任何人都不能回避这样一个事实</a:t>
            </a:r>
            <a:r>
              <a:rPr lang="en-US" altLang="zh-CN" sz="3200" dirty="0" smtClean="0"/>
              <a:t>——</a:t>
            </a:r>
            <a:r>
              <a:rPr lang="zh-CN" altLang="zh-CN" sz="3200" dirty="0" smtClean="0"/>
              <a:t>虽然这可能是令人不快的，刚刚投票的结果实际上确实代表着绝大多数联合国会员国的看法。”由此可见</a:t>
            </a:r>
            <a:r>
              <a:rPr lang="en-US" altLang="zh-CN" sz="3200" dirty="0" smtClean="0"/>
              <a:t>(</a:t>
            </a:r>
            <a:r>
              <a:rPr lang="zh-CN" altLang="zh-CN" sz="3200" dirty="0" smtClean="0"/>
              <a:t>　　</a:t>
            </a:r>
            <a:r>
              <a:rPr lang="en-US" altLang="zh-CN" sz="3200" dirty="0" smtClean="0"/>
              <a:t>)</a:t>
            </a:r>
            <a:endParaRPr lang="zh-CN" altLang="zh-CN" sz="3200" dirty="0" smtClean="0"/>
          </a:p>
          <a:p>
            <a:r>
              <a:rPr lang="en-US" altLang="zh-CN" sz="3200" dirty="0" smtClean="0"/>
              <a:t>A</a:t>
            </a:r>
            <a:r>
              <a:rPr lang="zh-CN" altLang="zh-CN" sz="3200" dirty="0" smtClean="0"/>
              <a:t>．西方的“冷战”政策彻底破产</a:t>
            </a:r>
            <a:r>
              <a:rPr lang="en-US" altLang="zh-CN" sz="3200" dirty="0" smtClean="0"/>
              <a:t>    </a:t>
            </a:r>
            <a:endParaRPr lang="en-US" altLang="zh-CN" sz="3200" dirty="0" smtClean="0"/>
          </a:p>
          <a:p>
            <a:r>
              <a:rPr lang="en-US" altLang="zh-CN" sz="3200" dirty="0" smtClean="0"/>
              <a:t>B</a:t>
            </a:r>
            <a:r>
              <a:rPr lang="zh-CN" altLang="zh-CN" sz="3200" dirty="0" smtClean="0"/>
              <a:t>．中美两国关系已经实现了正常化</a:t>
            </a:r>
            <a:endParaRPr lang="zh-CN" altLang="zh-CN" sz="3200" dirty="0" smtClean="0"/>
          </a:p>
          <a:p>
            <a:r>
              <a:rPr lang="en-US" altLang="zh-CN" sz="3200" dirty="0" smtClean="0"/>
              <a:t>C</a:t>
            </a:r>
            <a:r>
              <a:rPr lang="zh-CN" altLang="zh-CN" sz="3200" dirty="0" smtClean="0"/>
              <a:t>．大多数联合国会员国反对美国</a:t>
            </a:r>
            <a:r>
              <a:rPr lang="en-US" altLang="zh-CN" sz="3200" dirty="0" smtClean="0"/>
              <a:t>    	</a:t>
            </a:r>
            <a:endParaRPr lang="en-US" altLang="zh-CN" sz="3200" dirty="0" smtClean="0"/>
          </a:p>
          <a:p>
            <a:r>
              <a:rPr lang="en-US" altLang="zh-CN" sz="3200" dirty="0" smtClean="0"/>
              <a:t>D</a:t>
            </a:r>
            <a:r>
              <a:rPr lang="zh-CN" altLang="zh-CN" sz="3200" dirty="0" smtClean="0"/>
              <a:t>．国际社会需要中国发挥应有作用</a:t>
            </a:r>
            <a:endParaRPr lang="zh-CN" altLang="zh-CN" sz="3200" dirty="0"/>
          </a:p>
        </p:txBody>
      </p:sp>
      <p:sp>
        <p:nvSpPr>
          <p:cNvPr id="3" name="矩形 2"/>
          <p:cNvSpPr/>
          <p:nvPr/>
        </p:nvSpPr>
        <p:spPr>
          <a:xfrm>
            <a:off x="4261657" y="2912906"/>
            <a:ext cx="620684"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p:nvPr/>
        </p:nvSpPr>
        <p:spPr>
          <a:xfrm>
            <a:off x="0" y="908050"/>
            <a:ext cx="9144000" cy="2303463"/>
          </a:xfrm>
          <a:prstGeom prst="rect">
            <a:avLst/>
          </a:prstGeom>
          <a:noFill/>
          <a:ln w="9525">
            <a:noFill/>
          </a:ln>
        </p:spPr>
        <p:txBody>
          <a:bodyPr/>
          <a:lstStyle/>
          <a:p>
            <a:pPr marL="342900" lvl="0" indent="-342900" eaLnBrk="1" hangingPunct="1">
              <a:lnSpc>
                <a:spcPct val="90000"/>
              </a:lnSpc>
              <a:spcBef>
                <a:spcPct val="20000"/>
              </a:spcBef>
            </a:pPr>
            <a:r>
              <a:rPr lang="zh-CN" altLang="en-US" sz="2000" b="1" dirty="0">
                <a:solidFill>
                  <a:srgbClr val="CC00FF"/>
                </a:solidFill>
                <a:latin typeface="宋体" panose="02010600030101010101" pitchFamily="2" charset="-122"/>
                <a:ea typeface="宋体" panose="02010600030101010101" pitchFamily="2" charset="-122"/>
              </a:rPr>
              <a:t>材料一：</a:t>
            </a:r>
            <a:r>
              <a:rPr lang="zh-CN" altLang="en-US" sz="2000" b="1" dirty="0">
                <a:latin typeface="宋体" panose="02010600030101010101" pitchFamily="2" charset="-122"/>
                <a:ea typeface="宋体" panose="02010600030101010101" pitchFamily="2" charset="-122"/>
              </a:rPr>
              <a:t>我们</a:t>
            </a:r>
            <a:r>
              <a:rPr lang="zh-CN" altLang="en-US" sz="2000" b="1" dirty="0">
                <a:solidFill>
                  <a:srgbClr val="FF0000"/>
                </a:solidFill>
                <a:latin typeface="宋体" panose="02010600030101010101" pitchFamily="2" charset="-122"/>
                <a:ea typeface="宋体" panose="02010600030101010101" pitchFamily="2" charset="-122"/>
              </a:rPr>
              <a:t>必须与他们有比今天更多的联系。 如果没有（中国）出力量</a:t>
            </a:r>
            <a:r>
              <a:rPr lang="zh-CN" altLang="en-US" sz="2000" b="1" dirty="0">
                <a:latin typeface="宋体" panose="02010600030101010101" pitchFamily="2" charset="-122"/>
                <a:ea typeface="宋体" panose="02010600030101010101" pitchFamily="2" charset="-122"/>
              </a:rPr>
              <a:t>，要建立</a:t>
            </a:r>
            <a:r>
              <a:rPr lang="zh-CN" altLang="en-US" sz="2000" b="1" dirty="0">
                <a:solidFill>
                  <a:srgbClr val="FF0000"/>
                </a:solidFill>
                <a:latin typeface="宋体" panose="02010600030101010101" pitchFamily="2" charset="-122"/>
                <a:ea typeface="宋体" panose="02010600030101010101" pitchFamily="2" charset="-122"/>
              </a:rPr>
              <a:t>稳定和持久的国际秩序</a:t>
            </a:r>
            <a:r>
              <a:rPr lang="zh-CN" altLang="en-US" sz="2000" b="1" dirty="0">
                <a:latin typeface="宋体" panose="02010600030101010101" pitchFamily="2" charset="-122"/>
                <a:ea typeface="宋体" panose="02010600030101010101" pitchFamily="2" charset="-122"/>
              </a:rPr>
              <a:t>是不可设想的。</a:t>
            </a:r>
            <a:r>
              <a:rPr lang="zh-CN" altLang="en-US" sz="2000" dirty="0">
                <a:latin typeface="Arial" panose="020B0604020202020204" pitchFamily="34" charset="0"/>
                <a:ea typeface="宋体" panose="02010600030101010101" pitchFamily="2" charset="-122"/>
              </a:rPr>
              <a:t> </a:t>
            </a:r>
            <a:r>
              <a:rPr lang="en-US" altLang="zh-CN" sz="2000" b="1"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宋体" panose="02010600030101010101" pitchFamily="2" charset="-122"/>
              </a:rPr>
              <a:t>尼克松一九六九年</a:t>
            </a:r>
            <a:endParaRPr lang="zh-CN" altLang="en-US" sz="2000" b="1" dirty="0">
              <a:latin typeface="宋体" panose="02010600030101010101" pitchFamily="2" charset="-122"/>
              <a:ea typeface="宋体" panose="02010600030101010101" pitchFamily="2" charset="-122"/>
            </a:endParaRPr>
          </a:p>
        </p:txBody>
      </p:sp>
      <p:sp>
        <p:nvSpPr>
          <p:cNvPr id="38915" name="Rectangle 3"/>
          <p:cNvSpPr/>
          <p:nvPr/>
        </p:nvSpPr>
        <p:spPr>
          <a:xfrm>
            <a:off x="0" y="1557338"/>
            <a:ext cx="9144000" cy="1152525"/>
          </a:xfrm>
          <a:prstGeom prst="rect">
            <a:avLst/>
          </a:prstGeom>
          <a:noFill/>
          <a:ln w="9525">
            <a:noFill/>
          </a:ln>
        </p:spPr>
        <p:txBody>
          <a:bodyPr/>
          <a:lstStyle/>
          <a:p>
            <a:pPr marL="342900" lvl="0" indent="-342900" eaLnBrk="1" hangingPunct="1">
              <a:lnSpc>
                <a:spcPct val="90000"/>
              </a:lnSpc>
              <a:spcBef>
                <a:spcPct val="20000"/>
              </a:spcBef>
            </a:pPr>
            <a:r>
              <a:rPr lang="zh-CN" altLang="en-US" sz="2000" b="1" dirty="0">
                <a:solidFill>
                  <a:srgbClr val="CC00FF"/>
                </a:solidFill>
                <a:latin typeface="宋体" panose="02010600030101010101" pitchFamily="2" charset="-122"/>
                <a:ea typeface="宋体" panose="02010600030101010101" pitchFamily="2" charset="-122"/>
              </a:rPr>
              <a:t>材料二：</a:t>
            </a:r>
            <a:r>
              <a:rPr lang="en-US" altLang="zh-CN" sz="2000" b="1" dirty="0">
                <a:latin typeface="宋体" panose="02010600030101010101" pitchFamily="2" charset="-122"/>
                <a:ea typeface="宋体" panose="02010600030101010101" pitchFamily="2" charset="-122"/>
              </a:rPr>
              <a:t>20</a:t>
            </a:r>
            <a:r>
              <a:rPr lang="zh-CN" altLang="en-US" sz="2000" b="1" dirty="0">
                <a:latin typeface="宋体" panose="02010600030101010101" pitchFamily="2" charset="-122"/>
                <a:ea typeface="宋体" panose="02010600030101010101" pitchFamily="2" charset="-122"/>
              </a:rPr>
              <a:t>世纪</a:t>
            </a:r>
            <a:r>
              <a:rPr lang="en-US" altLang="zh-CN" sz="2000" b="1" dirty="0">
                <a:latin typeface="宋体" panose="02010600030101010101" pitchFamily="2" charset="-122"/>
                <a:ea typeface="宋体" panose="02010600030101010101" pitchFamily="2" charset="-122"/>
              </a:rPr>
              <a:t>60</a:t>
            </a:r>
            <a:r>
              <a:rPr lang="zh-CN" altLang="en-US" sz="2000" b="1" dirty="0">
                <a:latin typeface="宋体" panose="02010600030101010101" pitchFamily="2" charset="-122"/>
                <a:ea typeface="宋体" panose="02010600030101010101" pitchFamily="2" charset="-122"/>
              </a:rPr>
              <a:t>年代后期，世界战略格局发生重大变化，</a:t>
            </a:r>
            <a:r>
              <a:rPr lang="zh-CN" altLang="en-US" sz="2000" b="1" dirty="0">
                <a:solidFill>
                  <a:srgbClr val="FF0000"/>
                </a:solidFill>
                <a:latin typeface="宋体" panose="02010600030101010101" pitchFamily="2" charset="-122"/>
                <a:ea typeface="宋体" panose="02010600030101010101" pitchFamily="2" charset="-122"/>
              </a:rPr>
              <a:t>苏联</a:t>
            </a:r>
            <a:r>
              <a:rPr lang="zh-CN" altLang="en-US" sz="2000" b="1" dirty="0">
                <a:latin typeface="宋体" panose="02010600030101010101" pitchFamily="2" charset="-122"/>
                <a:ea typeface="宋体" panose="02010600030101010101" pitchFamily="2" charset="-122"/>
              </a:rPr>
              <a:t>军事力量、综合国力</a:t>
            </a:r>
            <a:r>
              <a:rPr lang="zh-CN" altLang="en-US" sz="2000" b="1" dirty="0">
                <a:solidFill>
                  <a:srgbClr val="FF0000"/>
                </a:solidFill>
                <a:latin typeface="宋体" panose="02010600030101010101" pitchFamily="2" charset="-122"/>
                <a:ea typeface="宋体" panose="02010600030101010101" pitchFamily="2" charset="-122"/>
              </a:rPr>
              <a:t>迅速增长</a:t>
            </a:r>
            <a:r>
              <a:rPr lang="zh-CN" altLang="en-US" sz="2000" b="1" dirty="0">
                <a:latin typeface="宋体" panose="02010600030101010101" pitchFamily="2" charset="-122"/>
                <a:ea typeface="宋体" panose="02010600030101010101" pitchFamily="2" charset="-122"/>
              </a:rPr>
              <a:t>；长期的</a:t>
            </a:r>
            <a:r>
              <a:rPr lang="zh-CN" altLang="en-US" sz="2000" b="1" dirty="0">
                <a:solidFill>
                  <a:srgbClr val="FF0000"/>
                </a:solidFill>
                <a:latin typeface="宋体" panose="02010600030101010101" pitchFamily="2" charset="-122"/>
                <a:ea typeface="宋体" panose="02010600030101010101" pitchFamily="2" charset="-122"/>
              </a:rPr>
              <a:t>越南战争</a:t>
            </a:r>
            <a:r>
              <a:rPr lang="zh-CN" altLang="en-US" sz="2000" b="1" dirty="0">
                <a:latin typeface="宋体" panose="02010600030101010101" pitchFamily="2" charset="-122"/>
                <a:ea typeface="宋体" panose="02010600030101010101" pitchFamily="2" charset="-122"/>
              </a:rPr>
              <a:t>导致美国经济衰退；西欧和日本的</a:t>
            </a:r>
            <a:r>
              <a:rPr lang="zh-CN" altLang="en-US" sz="2000" b="1" dirty="0">
                <a:solidFill>
                  <a:srgbClr val="FF0000"/>
                </a:solidFill>
                <a:latin typeface="宋体" panose="02010600030101010101" pitchFamily="2" charset="-122"/>
                <a:ea typeface="宋体" panose="02010600030101010101" pitchFamily="2" charset="-122"/>
              </a:rPr>
              <a:t>崛起</a:t>
            </a:r>
            <a:r>
              <a:rPr lang="zh-CN" altLang="en-US" sz="2000" b="1" dirty="0">
                <a:latin typeface="宋体" panose="02010600030101010101" pitchFamily="2" charset="-122"/>
                <a:ea typeface="宋体" panose="02010600030101010101" pitchFamily="2" charset="-122"/>
              </a:rPr>
              <a:t>，美国的霸权地位日趋衰落。</a:t>
            </a:r>
            <a:endParaRPr lang="zh-CN" altLang="en-US" sz="2000" b="1" dirty="0">
              <a:latin typeface="宋体" panose="02010600030101010101" pitchFamily="2" charset="-122"/>
              <a:ea typeface="宋体" panose="02010600030101010101" pitchFamily="2" charset="-122"/>
            </a:endParaRPr>
          </a:p>
        </p:txBody>
      </p:sp>
      <p:sp>
        <p:nvSpPr>
          <p:cNvPr id="38916" name="Rectangle 4"/>
          <p:cNvSpPr/>
          <p:nvPr/>
        </p:nvSpPr>
        <p:spPr>
          <a:xfrm>
            <a:off x="0" y="2492375"/>
            <a:ext cx="8893175" cy="1150938"/>
          </a:xfrm>
          <a:prstGeom prst="rect">
            <a:avLst/>
          </a:prstGeom>
          <a:noFill/>
          <a:ln w="9525">
            <a:noFill/>
          </a:ln>
        </p:spPr>
        <p:txBody>
          <a:bodyPr/>
          <a:lstStyle/>
          <a:p>
            <a:pPr marL="342900" lvl="0" indent="-342900" eaLnBrk="1" hangingPunct="1">
              <a:lnSpc>
                <a:spcPct val="90000"/>
              </a:lnSpc>
              <a:spcBef>
                <a:spcPct val="20000"/>
              </a:spcBef>
            </a:pPr>
            <a:r>
              <a:rPr lang="zh-CN" altLang="en-US" sz="2000" b="1" dirty="0">
                <a:solidFill>
                  <a:srgbClr val="CC00FF"/>
                </a:solidFill>
                <a:latin typeface="宋体" panose="02010600030101010101" pitchFamily="2" charset="-122"/>
                <a:ea typeface="宋体" panose="02010600030101010101" pitchFamily="2" charset="-122"/>
              </a:rPr>
              <a:t>材料三：</a:t>
            </a:r>
            <a:r>
              <a:rPr lang="zh-CN" altLang="en-US" sz="2000" b="1" dirty="0">
                <a:latin typeface="宋体" panose="02010600030101010101" pitchFamily="2" charset="-122"/>
                <a:ea typeface="宋体" panose="02010600030101010101" pitchFamily="2" charset="-122"/>
              </a:rPr>
              <a:t> </a:t>
            </a:r>
            <a:r>
              <a:rPr lang="en-US" altLang="zh-CN" sz="2000" b="1" dirty="0">
                <a:latin typeface="宋体" panose="02010600030101010101" pitchFamily="2" charset="-122"/>
                <a:ea typeface="宋体" panose="02010600030101010101" pitchFamily="2" charset="-122"/>
              </a:rPr>
              <a:t>1969</a:t>
            </a:r>
            <a:r>
              <a:rPr lang="zh-CN" altLang="en-US" sz="2000" b="1" dirty="0">
                <a:latin typeface="宋体" panose="02010600030101010101" pitchFamily="2" charset="-122"/>
                <a:ea typeface="宋体" panose="02010600030101010101" pitchFamily="2" charset="-122"/>
              </a:rPr>
              <a:t>年</a:t>
            </a:r>
            <a:r>
              <a:rPr lang="en-US" altLang="zh-CN" sz="2000" b="1" dirty="0">
                <a:latin typeface="宋体" panose="02010600030101010101" pitchFamily="2" charset="-122"/>
                <a:ea typeface="宋体" panose="02010600030101010101" pitchFamily="2" charset="-122"/>
              </a:rPr>
              <a:t>3</a:t>
            </a:r>
            <a:r>
              <a:rPr lang="zh-CN" altLang="en-US" sz="2000" b="1" dirty="0">
                <a:latin typeface="宋体" panose="02010600030101010101" pitchFamily="2" charset="-122"/>
                <a:ea typeface="宋体" panose="02010600030101010101" pitchFamily="2" charset="-122"/>
              </a:rPr>
              <a:t>月，</a:t>
            </a:r>
            <a:r>
              <a:rPr lang="zh-CN" altLang="en-US" sz="2000" b="1" dirty="0">
                <a:solidFill>
                  <a:srgbClr val="FF0000"/>
                </a:solidFill>
                <a:latin typeface="宋体" panose="02010600030101010101" pitchFamily="2" charset="-122"/>
                <a:ea typeface="宋体" panose="02010600030101010101" pitchFamily="2" charset="-122"/>
              </a:rPr>
              <a:t>苏联</a:t>
            </a:r>
            <a:r>
              <a:rPr lang="zh-CN" altLang="en-US" sz="2000" b="1" dirty="0">
                <a:latin typeface="宋体" panose="02010600030101010101" pitchFamily="2" charset="-122"/>
                <a:ea typeface="宋体" panose="02010600030101010101" pitchFamily="2" charset="-122"/>
              </a:rPr>
              <a:t>军队</a:t>
            </a:r>
            <a:r>
              <a:rPr lang="zh-CN" altLang="en-US" sz="2000" b="1" dirty="0">
                <a:solidFill>
                  <a:srgbClr val="FF0000"/>
                </a:solidFill>
                <a:latin typeface="宋体" panose="02010600030101010101" pitchFamily="2" charset="-122"/>
                <a:ea typeface="宋体" panose="02010600030101010101" pitchFamily="2" charset="-122"/>
              </a:rPr>
              <a:t>入侵</a:t>
            </a:r>
            <a:r>
              <a:rPr lang="zh-CN" altLang="en-US" sz="2000" b="1" dirty="0">
                <a:latin typeface="宋体" panose="02010600030101010101" pitchFamily="2" charset="-122"/>
                <a:ea typeface="宋体" panose="02010600030101010101" pitchFamily="2" charset="-122"/>
              </a:rPr>
              <a:t>乌苏里江主河道中国一侧的</a:t>
            </a:r>
            <a:r>
              <a:rPr lang="zh-CN" altLang="en-US" sz="2000" b="1" dirty="0">
                <a:solidFill>
                  <a:srgbClr val="FF0000"/>
                </a:solidFill>
                <a:latin typeface="宋体" panose="02010600030101010101" pitchFamily="2" charset="-122"/>
                <a:ea typeface="宋体" panose="02010600030101010101" pitchFamily="2" charset="-122"/>
              </a:rPr>
              <a:t>珍宝岛</a:t>
            </a:r>
            <a:r>
              <a:rPr lang="zh-CN" altLang="en-US" sz="2000" b="1" dirty="0">
                <a:latin typeface="宋体" panose="02010600030101010101" pitchFamily="2" charset="-122"/>
                <a:ea typeface="宋体" panose="02010600030101010101" pitchFamily="2" charset="-122"/>
              </a:rPr>
              <a:t>，中苏军队发生激烈交火，珍宝岛之战将已经恶化的</a:t>
            </a:r>
            <a:r>
              <a:rPr lang="zh-CN" altLang="en-US" sz="2000" b="1" dirty="0">
                <a:solidFill>
                  <a:srgbClr val="FF0000"/>
                </a:solidFill>
                <a:latin typeface="宋体" panose="02010600030101010101" pitchFamily="2" charset="-122"/>
                <a:ea typeface="宋体" panose="02010600030101010101" pitchFamily="2" charset="-122"/>
              </a:rPr>
              <a:t>中苏关系降到了冰点</a:t>
            </a:r>
            <a:r>
              <a:rPr lang="zh-CN" altLang="en-US"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
        <p:nvSpPr>
          <p:cNvPr id="24581" name="Rectangle 5"/>
          <p:cNvSpPr/>
          <p:nvPr/>
        </p:nvSpPr>
        <p:spPr>
          <a:xfrm>
            <a:off x="0" y="0"/>
            <a:ext cx="5329238" cy="519113"/>
          </a:xfrm>
          <a:prstGeom prst="rect">
            <a:avLst/>
          </a:prstGeom>
          <a:noFill/>
          <a:ln w="9525">
            <a:noFill/>
          </a:ln>
        </p:spPr>
        <p:txBody>
          <a:bodyPr>
            <a:spAutoFit/>
          </a:bodyPr>
          <a:lstStyle/>
          <a:p>
            <a:pPr lvl="0" eaLnBrk="1" hangingPunct="1">
              <a:spcBef>
                <a:spcPct val="50000"/>
              </a:spcBef>
            </a:pPr>
            <a:r>
              <a:rPr lang="zh-CN" altLang="en-US" sz="2800" b="1" dirty="0">
                <a:solidFill>
                  <a:srgbClr val="FF0000"/>
                </a:solidFill>
                <a:latin typeface="黑体" panose="02010609060101010101" pitchFamily="49" charset="-122"/>
                <a:ea typeface="黑体" panose="02010609060101010101" pitchFamily="49" charset="-122"/>
              </a:rPr>
              <a:t>（二）中美关系的改善</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4582" name="Rectangle 6"/>
          <p:cNvSpPr/>
          <p:nvPr/>
        </p:nvSpPr>
        <p:spPr>
          <a:xfrm>
            <a:off x="179388" y="476250"/>
            <a:ext cx="1728787" cy="457200"/>
          </a:xfrm>
          <a:prstGeom prst="rect">
            <a:avLst/>
          </a:prstGeom>
          <a:noFill/>
          <a:ln w="9525">
            <a:noFill/>
          </a:ln>
        </p:spPr>
        <p:txBody>
          <a:bodyPr>
            <a:spAutoFit/>
          </a:bodyPr>
          <a:lstStyle/>
          <a:p>
            <a:pPr lvl="0" eaLnBrk="1" hangingPunct="1"/>
            <a:r>
              <a:rPr lang="en-US" altLang="zh-CN" sz="2400" b="1" dirty="0">
                <a:solidFill>
                  <a:srgbClr val="FF0000"/>
                </a:solidFill>
                <a:latin typeface="黑体" panose="02010609060101010101" pitchFamily="49" charset="-122"/>
                <a:ea typeface="黑体" panose="02010609060101010101" pitchFamily="49" charset="-122"/>
              </a:rPr>
              <a:t>1</a:t>
            </a:r>
            <a:r>
              <a:rPr lang="zh-CN" altLang="en-US" sz="2400" b="1" dirty="0">
                <a:solidFill>
                  <a:srgbClr val="FF0000"/>
                </a:solidFill>
                <a:latin typeface="黑体" panose="02010609060101010101" pitchFamily="49" charset="-122"/>
                <a:ea typeface="黑体" panose="02010609060101010101" pitchFamily="49" charset="-122"/>
              </a:rPr>
              <a:t>、原因</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38919" name="Rectangle 7"/>
          <p:cNvSpPr/>
          <p:nvPr/>
        </p:nvSpPr>
        <p:spPr>
          <a:xfrm>
            <a:off x="177800" y="3284538"/>
            <a:ext cx="8966200" cy="3384550"/>
          </a:xfrm>
          <a:prstGeom prst="rect">
            <a:avLst/>
          </a:prstGeom>
          <a:noFill/>
          <a:ln w="9525">
            <a:noFill/>
          </a:ln>
        </p:spPr>
        <p:txBody>
          <a:bodyPr/>
          <a:lstStyle/>
          <a:p>
            <a:pPr marL="342900" lvl="0" indent="-342900" eaLnBrk="1" hangingPunct="1">
              <a:lnSpc>
                <a:spcPct val="90000"/>
              </a:lnSpc>
              <a:spcBef>
                <a:spcPct val="20000"/>
              </a:spcBef>
            </a:pPr>
            <a:r>
              <a:rPr lang="zh-CN" altLang="en-US" sz="2800" b="1" dirty="0">
                <a:solidFill>
                  <a:srgbClr val="FF0000"/>
                </a:solidFill>
                <a:latin typeface="黑体" panose="02010609060101010101" pitchFamily="49" charset="-122"/>
                <a:ea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）美国：</a:t>
            </a:r>
            <a:endParaRPr lang="zh-CN" altLang="en-US" sz="2800" b="1" dirty="0">
              <a:solidFill>
                <a:srgbClr val="FF0000"/>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sz="2800" b="1" dirty="0">
                <a:solidFill>
                  <a:srgbClr val="0000CC"/>
                </a:solidFill>
                <a:latin typeface="黑体" panose="02010609060101010101" pitchFamily="49" charset="-122"/>
                <a:ea typeface="黑体" panose="02010609060101010101" pitchFamily="49" charset="-122"/>
              </a:rPr>
              <a:t>①孤立中国的政策失败   ②中国国际地位的提高</a:t>
            </a:r>
            <a:endParaRPr lang="zh-CN" altLang="en-US" sz="2800" b="1" dirty="0">
              <a:solidFill>
                <a:srgbClr val="0000CC"/>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sz="2800" b="1" dirty="0">
                <a:solidFill>
                  <a:srgbClr val="0000CC"/>
                </a:solidFill>
                <a:latin typeface="黑体" panose="02010609060101010101" pitchFamily="49" charset="-122"/>
                <a:ea typeface="黑体" panose="02010609060101010101" pitchFamily="49" charset="-122"/>
              </a:rPr>
              <a:t>③世界霸权地位相对衰落 ④美苏争霸，美处守势</a:t>
            </a:r>
            <a:endParaRPr lang="zh-CN" altLang="en-US" sz="2800" b="1" dirty="0">
              <a:solidFill>
                <a:srgbClr val="0000CC"/>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sz="2800" b="1" dirty="0">
                <a:solidFill>
                  <a:srgbClr val="FF0000"/>
                </a:solidFill>
                <a:latin typeface="黑体" panose="02010609060101010101" pitchFamily="49" charset="-122"/>
                <a:ea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）中国：</a:t>
            </a:r>
            <a:endParaRPr lang="zh-CN" altLang="en-US" sz="2800" b="1" dirty="0">
              <a:solidFill>
                <a:srgbClr val="FF0000"/>
              </a:solidFill>
              <a:latin typeface="黑体" panose="02010609060101010101" pitchFamily="49" charset="-122"/>
              <a:ea typeface="黑体" panose="02010609060101010101" pitchFamily="49" charset="-122"/>
            </a:endParaRPr>
          </a:p>
          <a:p>
            <a:pPr marL="342900" lvl="0" indent="-342900" eaLnBrk="1" hangingPunct="1">
              <a:spcBef>
                <a:spcPct val="20000"/>
              </a:spcBef>
            </a:pPr>
            <a:r>
              <a:rPr lang="zh-CN" altLang="en-US" sz="2800" b="1" dirty="0">
                <a:solidFill>
                  <a:srgbClr val="0000CC"/>
                </a:solidFill>
                <a:latin typeface="黑体" panose="02010609060101010101" pitchFamily="49" charset="-122"/>
                <a:ea typeface="黑体" panose="02010609060101010101" pitchFamily="49" charset="-122"/>
              </a:rPr>
              <a:t>①</a:t>
            </a:r>
            <a:r>
              <a:rPr lang="zh-CN" altLang="en-US" sz="2800" b="1" dirty="0">
                <a:solidFill>
                  <a:srgbClr val="0000CC"/>
                </a:solidFill>
                <a:latin typeface="Arial" panose="020B0604020202020204" pitchFamily="34" charset="0"/>
                <a:ea typeface="黑体" panose="02010609060101010101" pitchFamily="49" charset="-122"/>
              </a:rPr>
              <a:t>对付苏联的威胁</a:t>
            </a:r>
            <a:endParaRPr lang="zh-CN" altLang="en-US" sz="2800" b="1" dirty="0">
              <a:solidFill>
                <a:srgbClr val="0000CC"/>
              </a:solidFill>
              <a:latin typeface="黑体" panose="02010609060101010101" pitchFamily="49" charset="-122"/>
              <a:ea typeface="黑体" panose="02010609060101010101" pitchFamily="49" charset="-122"/>
            </a:endParaRPr>
          </a:p>
          <a:p>
            <a:pPr marL="342900" lvl="0" indent="-342900" eaLnBrk="1" hangingPunct="1"/>
            <a:r>
              <a:rPr lang="zh-CN" altLang="en-US" sz="2800" b="1" dirty="0">
                <a:solidFill>
                  <a:srgbClr val="0000CC"/>
                </a:solidFill>
                <a:latin typeface="黑体" panose="02010609060101010101" pitchFamily="49" charset="-122"/>
                <a:ea typeface="黑体" panose="02010609060101010101" pitchFamily="49" charset="-122"/>
              </a:rPr>
              <a:t>②有利于改善国际地位</a:t>
            </a:r>
            <a:endParaRPr lang="zh-CN" altLang="en-US" sz="2800" b="1" dirty="0">
              <a:solidFill>
                <a:srgbClr val="0000CC"/>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sz="2800" b="1" dirty="0">
                <a:solidFill>
                  <a:srgbClr val="0000CC"/>
                </a:solidFill>
                <a:latin typeface="黑体" panose="02010609060101010101" pitchFamily="49" charset="-122"/>
                <a:ea typeface="黑体" panose="02010609060101010101" pitchFamily="49" charset="-122"/>
              </a:rPr>
              <a:t>③有利于解决台湾问题</a:t>
            </a:r>
            <a:endParaRPr lang="zh-CN" altLang="en-US" sz="2800" b="1" dirty="0">
              <a:solidFill>
                <a:srgbClr val="0000CC"/>
              </a:solidFill>
              <a:latin typeface="黑体" panose="02010609060101010101" pitchFamily="49" charset="-122"/>
              <a:ea typeface="黑体" panose="02010609060101010101" pitchFamily="49" charset="-122"/>
            </a:endParaRPr>
          </a:p>
        </p:txBody>
      </p:sp>
      <p:sp>
        <p:nvSpPr>
          <p:cNvPr id="38920" name="Rectangle 8"/>
          <p:cNvSpPr/>
          <p:nvPr/>
        </p:nvSpPr>
        <p:spPr>
          <a:xfrm>
            <a:off x="4643438" y="4797425"/>
            <a:ext cx="3816350" cy="1555750"/>
          </a:xfrm>
          <a:prstGeom prst="rect">
            <a:avLst/>
          </a:prstGeom>
          <a:noFill/>
          <a:ln w="9525">
            <a:noFill/>
          </a:ln>
        </p:spPr>
        <p:txBody>
          <a:bodyPr>
            <a:spAutoFit/>
          </a:bodyPr>
          <a:lstStyle/>
          <a:p>
            <a:pPr lvl="0" eaLnBrk="1" hangingPunct="1"/>
            <a:r>
              <a:rPr lang="zh-CN" altLang="zh-CN" sz="4800" b="1" dirty="0">
                <a:solidFill>
                  <a:srgbClr val="FF0000"/>
                </a:solidFill>
                <a:latin typeface="Arial" panose="020B0604020202020204" pitchFamily="34" charset="0"/>
                <a:ea typeface="黑体" panose="02010609060101010101" pitchFamily="49" charset="-122"/>
              </a:rPr>
              <a:t>中美两国的共同要求</a:t>
            </a:r>
            <a:endParaRPr lang="zh-CN" altLang="en-US" sz="4800" b="1" dirty="0">
              <a:solidFill>
                <a:srgbClr val="FF0000"/>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in)">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ox(in)">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box(in)">
                                      <p:cBhvr>
                                        <p:cTn id="17" dur="500"/>
                                        <p:tgtEl>
                                          <p:spTgt spid="389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919">
                                            <p:txEl>
                                              <p:pRg st="1" end="1"/>
                                            </p:txEl>
                                          </p:spTgt>
                                        </p:tgtEl>
                                        <p:attrNameLst>
                                          <p:attrName>style.visibility</p:attrName>
                                        </p:attrNameLst>
                                      </p:cBhvr>
                                      <p:to>
                                        <p:strVal val="visible"/>
                                      </p:to>
                                    </p:set>
                                    <p:animEffect transition="in" filter="box(in)">
                                      <p:cBhvr>
                                        <p:cTn id="22" dur="500"/>
                                        <p:tgtEl>
                                          <p:spTgt spid="38919">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8919">
                                            <p:txEl>
                                              <p:pRg st="2" end="2"/>
                                            </p:txEl>
                                          </p:spTgt>
                                        </p:tgtEl>
                                        <p:attrNameLst>
                                          <p:attrName>style.visibility</p:attrName>
                                        </p:attrNameLst>
                                      </p:cBhvr>
                                      <p:to>
                                        <p:strVal val="visible"/>
                                      </p:to>
                                    </p:set>
                                    <p:animEffect transition="in" filter="box(in)">
                                      <p:cBhvr>
                                        <p:cTn id="25" dur="500"/>
                                        <p:tgtEl>
                                          <p:spTgt spid="389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919">
                                            <p:txEl>
                                              <p:pRg st="4" end="4"/>
                                            </p:txEl>
                                          </p:spTgt>
                                        </p:tgtEl>
                                        <p:attrNameLst>
                                          <p:attrName>style.visibility</p:attrName>
                                        </p:attrNameLst>
                                      </p:cBhvr>
                                      <p:to>
                                        <p:strVal val="visible"/>
                                      </p:to>
                                    </p:set>
                                    <p:anim calcmode="lin" valueType="num">
                                      <p:cBhvr additive="base">
                                        <p:cTn id="30" dur="500" fill="hold"/>
                                        <p:tgtEl>
                                          <p:spTgt spid="3891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8919">
                                            <p:txEl>
                                              <p:pRg st="5" end="5"/>
                                            </p:txEl>
                                          </p:spTgt>
                                        </p:tgtEl>
                                        <p:attrNameLst>
                                          <p:attrName>style.visibility</p:attrName>
                                        </p:attrNameLst>
                                      </p:cBhvr>
                                      <p:to>
                                        <p:strVal val="visible"/>
                                      </p:to>
                                    </p:set>
                                    <p:anim calcmode="lin" valueType="num">
                                      <p:cBhvr additive="base">
                                        <p:cTn id="36" dur="500" fill="hold"/>
                                        <p:tgtEl>
                                          <p:spTgt spid="3891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9">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8919">
                                            <p:txEl>
                                              <p:pRg st="6" end="6"/>
                                            </p:txEl>
                                          </p:spTgt>
                                        </p:tgtEl>
                                        <p:attrNameLst>
                                          <p:attrName>style.visibility</p:attrName>
                                        </p:attrNameLst>
                                      </p:cBhvr>
                                      <p:to>
                                        <p:strVal val="visible"/>
                                      </p:to>
                                    </p:set>
                                    <p:anim calcmode="lin" valueType="num">
                                      <p:cBhvr additive="base">
                                        <p:cTn id="40" dur="500" fill="hold"/>
                                        <p:tgtEl>
                                          <p:spTgt spid="3891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89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5170" y="693395"/>
            <a:ext cx="8294915" cy="3539430"/>
          </a:xfrm>
          <a:prstGeom prst="rect">
            <a:avLst/>
          </a:prstGeom>
        </p:spPr>
        <p:txBody>
          <a:bodyPr wrap="square">
            <a:spAutoFit/>
          </a:bodyPr>
          <a:lstStyle/>
          <a:p>
            <a:r>
              <a:rPr lang="zh-CN" altLang="zh-CN" sz="3200" dirty="0" smtClean="0"/>
              <a:t>新中国成立后，面对错综复杂的国际形势，叶剑英援引历史典故说：“魏、蜀、吴三国鼎立，诸葛亮的战略方针是‘东联孙吴，北拒曹魏’，可以参考”这一外交思路最有可能出现在</a:t>
            </a:r>
            <a:r>
              <a:rPr lang="en-US" altLang="zh-CN" sz="3200" dirty="0" smtClean="0"/>
              <a:t>20</a:t>
            </a:r>
            <a:r>
              <a:rPr lang="zh-CN" altLang="zh-CN" sz="3200" dirty="0" smtClean="0"/>
              <a:t>世纪</a:t>
            </a:r>
            <a:r>
              <a:rPr lang="en-US" altLang="zh-CN" sz="3200" dirty="0" smtClean="0"/>
              <a:t>(</a:t>
            </a:r>
            <a:r>
              <a:rPr lang="zh-CN" altLang="zh-CN" sz="3200" dirty="0" smtClean="0"/>
              <a:t>　　</a:t>
            </a:r>
            <a:r>
              <a:rPr lang="en-US" altLang="zh-CN" sz="3200" dirty="0" smtClean="0"/>
              <a:t>)</a:t>
            </a:r>
            <a:endParaRPr lang="zh-CN" altLang="zh-CN" sz="3200" dirty="0" smtClean="0"/>
          </a:p>
          <a:p>
            <a:r>
              <a:rPr lang="en-US" altLang="zh-CN" sz="3200" dirty="0" smtClean="0"/>
              <a:t>A</a:t>
            </a:r>
            <a:r>
              <a:rPr lang="zh-CN" altLang="zh-CN" sz="3200" dirty="0" smtClean="0"/>
              <a:t>．</a:t>
            </a:r>
            <a:r>
              <a:rPr lang="en-US" altLang="zh-CN" sz="3200" dirty="0" smtClean="0"/>
              <a:t>50</a:t>
            </a:r>
            <a:r>
              <a:rPr lang="zh-CN" altLang="zh-CN" sz="3200" dirty="0" smtClean="0"/>
              <a:t>年代初期</a:t>
            </a:r>
            <a:r>
              <a:rPr lang="en-US" altLang="zh-CN" sz="3200" dirty="0" smtClean="0"/>
              <a:t>        B</a:t>
            </a:r>
            <a:r>
              <a:rPr lang="zh-CN" altLang="zh-CN" sz="3200" dirty="0" smtClean="0"/>
              <a:t>．</a:t>
            </a:r>
            <a:r>
              <a:rPr lang="en-US" altLang="zh-CN" sz="3200" dirty="0" smtClean="0"/>
              <a:t>60</a:t>
            </a:r>
            <a:r>
              <a:rPr lang="zh-CN" altLang="zh-CN" sz="3200" dirty="0" smtClean="0"/>
              <a:t>年代初期</a:t>
            </a:r>
            <a:r>
              <a:rPr lang="en-US" altLang="zh-CN" sz="3200" dirty="0" smtClean="0"/>
              <a:t>         </a:t>
            </a:r>
            <a:endParaRPr lang="en-US" altLang="zh-CN" sz="3200" dirty="0" smtClean="0"/>
          </a:p>
          <a:p>
            <a:r>
              <a:rPr lang="en-US" altLang="zh-CN" sz="3200" dirty="0" smtClean="0"/>
              <a:t>C</a:t>
            </a:r>
            <a:r>
              <a:rPr lang="zh-CN" altLang="zh-CN" sz="3200" dirty="0" smtClean="0"/>
              <a:t>．</a:t>
            </a:r>
            <a:r>
              <a:rPr lang="en-US" altLang="zh-CN" sz="3200" dirty="0" smtClean="0"/>
              <a:t>70</a:t>
            </a:r>
            <a:r>
              <a:rPr lang="zh-CN" altLang="zh-CN" sz="3200" dirty="0" smtClean="0"/>
              <a:t>年代初期</a:t>
            </a:r>
            <a:r>
              <a:rPr lang="en-US" altLang="zh-CN" sz="3200" dirty="0" smtClean="0"/>
              <a:t>        D</a:t>
            </a:r>
            <a:r>
              <a:rPr lang="zh-CN" altLang="zh-CN" sz="3200" dirty="0" smtClean="0"/>
              <a:t>．</a:t>
            </a:r>
            <a:r>
              <a:rPr lang="en-US" altLang="zh-CN" sz="3200" dirty="0" smtClean="0"/>
              <a:t>80</a:t>
            </a:r>
            <a:r>
              <a:rPr lang="zh-CN" altLang="zh-CN" sz="3200" dirty="0" smtClean="0"/>
              <a:t>年代末期</a:t>
            </a:r>
            <a:endParaRPr lang="zh-CN" altLang="zh-CN" sz="3200" dirty="0"/>
          </a:p>
        </p:txBody>
      </p:sp>
      <p:sp>
        <p:nvSpPr>
          <p:cNvPr id="3" name="TextBox 2"/>
          <p:cNvSpPr txBox="1"/>
          <p:nvPr/>
        </p:nvSpPr>
        <p:spPr>
          <a:xfrm>
            <a:off x="3494315" y="4386943"/>
            <a:ext cx="785793" cy="1446550"/>
          </a:xfrm>
          <a:prstGeom prst="rect">
            <a:avLst/>
          </a:prstGeom>
          <a:noFill/>
        </p:spPr>
        <p:txBody>
          <a:bodyPr wrap="none" rtlCol="0">
            <a:spAutoFit/>
          </a:bodyPr>
          <a:lstStyle/>
          <a:p>
            <a:r>
              <a:rPr lang="en-US" altLang="zh-CN" sz="8800" dirty="0" smtClean="0"/>
              <a:t>C</a:t>
            </a:r>
            <a:endParaRPr lang="zh-CN" altLang="en-US" sz="8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文本框 240641"/>
          <p:cNvSpPr txBox="1"/>
          <p:nvPr/>
        </p:nvSpPr>
        <p:spPr>
          <a:xfrm>
            <a:off x="0" y="307848"/>
            <a:ext cx="9144000" cy="4116388"/>
          </a:xfrm>
          <a:prstGeom prst="rect">
            <a:avLst/>
          </a:prstGeom>
          <a:noFill/>
          <a:ln w="9525">
            <a:noFill/>
          </a:ln>
        </p:spPr>
        <p:txBody>
          <a:bodyPr>
            <a:spAutoFit/>
          </a:bodyPr>
          <a:lstStyle/>
          <a:p>
            <a:pPr lvl="0"/>
            <a:r>
              <a:rPr lang="zh-CN" altLang="en-US" sz="3200" b="1" dirty="0" smtClean="0">
                <a:latin typeface="微软雅黑" panose="020B0503020204020204" charset="-122"/>
                <a:ea typeface="微软雅黑" panose="020B0503020204020204" charset="-122"/>
              </a:rPr>
              <a:t>中</a:t>
            </a:r>
            <a:r>
              <a:rPr lang="zh-CN" altLang="en-US" sz="3200" b="1" dirty="0">
                <a:latin typeface="微软雅黑" panose="020B0503020204020204" charset="-122"/>
                <a:ea typeface="微软雅黑" panose="020B0503020204020204" charset="-122"/>
              </a:rPr>
              <a:t>美关系是世界上最重要的双边关系之一，两国关系的发展对世界局势有着重要影响。 阅读下列材料，回答问题：</a:t>
            </a:r>
            <a:endParaRPr lang="zh-CN" altLang="en-US" sz="3200" b="1" dirty="0">
              <a:latin typeface="微软雅黑" panose="020B0503020204020204" charset="-122"/>
              <a:ea typeface="微软雅黑" panose="020B0503020204020204" charset="-122"/>
            </a:endParaRPr>
          </a:p>
          <a:p>
            <a:pPr lvl="0"/>
            <a:r>
              <a:rPr lang="zh-CN" altLang="en-US" sz="2800" b="1" dirty="0">
                <a:latin typeface="楷体_GB2312" pitchFamily="49" charset="-122"/>
                <a:ea typeface="楷体_GB2312" pitchFamily="49" charset="-122"/>
              </a:rPr>
              <a:t>材料一  共产党之占领台湾，势将直接威胁太平洋之安全，并威胁在该区域履行合法而必要之活动的美国部队。因此，本人命令美国第七舰队防止对台湾之任何进攻。</a:t>
            </a:r>
            <a:endParaRPr lang="zh-CN" altLang="en-US" sz="2800" b="1" dirty="0">
              <a:latin typeface="楷体_GB2312" pitchFamily="49" charset="-122"/>
              <a:ea typeface="楷体_GB2312" pitchFamily="49" charset="-122"/>
            </a:endParaRPr>
          </a:p>
          <a:p>
            <a:pPr lvl="0"/>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美国总统杜鲁门的声明</a:t>
            </a:r>
            <a:r>
              <a:rPr lang="en-US" altLang="zh-CN" sz="2800" b="1" dirty="0">
                <a:latin typeface="楷体_GB2312" pitchFamily="49" charset="-122"/>
                <a:ea typeface="楷体_GB2312" pitchFamily="49" charset="-122"/>
              </a:rPr>
              <a:t>(1950</a:t>
            </a:r>
            <a:r>
              <a:rPr lang="zh-CN" altLang="en-US" sz="2800" b="1" dirty="0">
                <a:latin typeface="楷体_GB2312" pitchFamily="49" charset="-122"/>
                <a:ea typeface="楷体_GB2312" pitchFamily="49" charset="-122"/>
              </a:rPr>
              <a:t>年</a:t>
            </a:r>
            <a:r>
              <a:rPr lang="en-US" altLang="zh-CN" sz="2800" b="1" dirty="0">
                <a:latin typeface="楷体_GB2312" pitchFamily="49" charset="-122"/>
                <a:ea typeface="楷体_GB2312" pitchFamily="49" charset="-122"/>
              </a:rPr>
              <a:t>6</a:t>
            </a:r>
            <a:r>
              <a:rPr lang="zh-CN" altLang="en-US" sz="2800" b="1" dirty="0">
                <a:latin typeface="楷体_GB2312" pitchFamily="49" charset="-122"/>
                <a:ea typeface="楷体_GB2312" pitchFamily="49" charset="-122"/>
              </a:rPr>
              <a:t>月</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lvl="0"/>
            <a:r>
              <a:rPr lang="zh-CN" altLang="en-US" sz="2800" b="1" dirty="0">
                <a:latin typeface="黑体" panose="02010609060101010101" pitchFamily="49" charset="-122"/>
                <a:ea typeface="黑体" panose="02010609060101010101" pitchFamily="49" charset="-122"/>
              </a:rPr>
              <a:t>请回答：</a:t>
            </a: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材料一反映了当时中美关系呈现出怎样的基本特征</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结合所学知识分析其原因</a:t>
            </a:r>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6</a:t>
            </a:r>
            <a:r>
              <a:rPr lang="zh-CN" altLang="en-US" sz="2800" b="1" dirty="0" smtClean="0">
                <a:latin typeface="黑体" panose="02010609060101010101" pitchFamily="49" charset="-122"/>
                <a:ea typeface="黑体" panose="02010609060101010101" pitchFamily="49" charset="-122"/>
              </a:rPr>
              <a:t>分）</a:t>
            </a:r>
            <a:endParaRPr lang="zh-CN" altLang="en-US" sz="2800" b="1" dirty="0">
              <a:latin typeface="黑体" panose="02010609060101010101" pitchFamily="49" charset="-122"/>
              <a:ea typeface="黑体" panose="02010609060101010101" pitchFamily="49" charset="-122"/>
            </a:endParaRPr>
          </a:p>
        </p:txBody>
      </p:sp>
      <p:sp>
        <p:nvSpPr>
          <p:cNvPr id="240646" name="矩形 240645"/>
          <p:cNvSpPr/>
          <p:nvPr/>
        </p:nvSpPr>
        <p:spPr>
          <a:xfrm>
            <a:off x="530225" y="4742688"/>
            <a:ext cx="8613775" cy="1066800"/>
          </a:xfrm>
          <a:prstGeom prst="rect">
            <a:avLst/>
          </a:prstGeom>
          <a:noFill/>
          <a:ln w="9525">
            <a:noFill/>
          </a:ln>
        </p:spPr>
        <p:txBody>
          <a:bodyPr wrap="none" anchor="ctr">
            <a:spAutoFit/>
          </a:bodyPr>
          <a:lstStyle/>
          <a:p>
            <a:pPr lvl="0"/>
            <a:r>
              <a:rPr lang="en-US" altLang="zh-CN" sz="3200" b="1" dirty="0">
                <a:solidFill>
                  <a:srgbClr val="FF0000"/>
                </a:solidFill>
                <a:latin typeface="黑体" panose="02010609060101010101" pitchFamily="49" charset="-122"/>
                <a:ea typeface="黑体" panose="02010609060101010101" pitchFamily="49" charset="-122"/>
              </a:rPr>
              <a:t>(1)</a:t>
            </a:r>
            <a:r>
              <a:rPr lang="zh-CN" altLang="en-US" sz="3200" b="1" dirty="0">
                <a:solidFill>
                  <a:srgbClr val="FF0000"/>
                </a:solidFill>
                <a:latin typeface="黑体" panose="02010609060101010101" pitchFamily="49" charset="-122"/>
                <a:ea typeface="黑体" panose="02010609060101010101" pitchFamily="49" charset="-122"/>
              </a:rPr>
              <a:t>特征：对抗。   </a:t>
            </a:r>
            <a:endParaRPr lang="zh-CN" altLang="en-US" sz="3200" b="1" dirty="0">
              <a:solidFill>
                <a:srgbClr val="FF0000"/>
              </a:solidFill>
              <a:latin typeface="黑体" panose="02010609060101010101" pitchFamily="49" charset="-122"/>
              <a:ea typeface="黑体" panose="02010609060101010101" pitchFamily="49" charset="-122"/>
            </a:endParaRPr>
          </a:p>
          <a:p>
            <a:pPr lvl="0"/>
            <a:r>
              <a:rPr lang="zh-CN" altLang="en-US" sz="3200" b="1" dirty="0">
                <a:solidFill>
                  <a:srgbClr val="FF0000"/>
                </a:solidFill>
                <a:latin typeface="黑体" panose="02010609060101010101" pitchFamily="49" charset="-122"/>
                <a:ea typeface="黑体" panose="02010609060101010101" pitchFamily="49" charset="-122"/>
              </a:rPr>
              <a:t>   因素：意识形态的矛盾；国家利益的冲突。</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0646"/>
                                        </p:tgtEl>
                                        <p:attrNameLst>
                                          <p:attrName>style.visibility</p:attrName>
                                        </p:attrNameLst>
                                      </p:cBhvr>
                                      <p:to>
                                        <p:strVal val="visible"/>
                                      </p:to>
                                    </p:set>
                                    <p:animEffect transition="in" filter="diamond(in)">
                                      <p:cBhvr>
                                        <p:cTn id="7" dur="2000"/>
                                        <p:tgtEl>
                                          <p:spTgt spid="240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文本框 241665"/>
          <p:cNvSpPr txBox="1"/>
          <p:nvPr/>
        </p:nvSpPr>
        <p:spPr>
          <a:xfrm>
            <a:off x="0" y="609600"/>
            <a:ext cx="9144000" cy="3539430"/>
          </a:xfrm>
          <a:prstGeom prst="rect">
            <a:avLst/>
          </a:prstGeom>
          <a:noFill/>
          <a:ln w="9525">
            <a:noFill/>
          </a:ln>
        </p:spPr>
        <p:txBody>
          <a:bodyPr>
            <a:spAutoFit/>
          </a:bodyPr>
          <a:lstStyle/>
          <a:p>
            <a:pPr lvl="0"/>
            <a:r>
              <a:rPr lang="zh-CN" altLang="en-US" sz="2800" b="1" dirty="0">
                <a:latin typeface="楷体_GB2312" pitchFamily="49" charset="-122"/>
                <a:ea typeface="楷体_GB2312" pitchFamily="49" charset="-122"/>
              </a:rPr>
              <a:t>材料二    正如我在过去三年多次指出的那样，没有中华人民共和国及其七亿五千万人民的参加，是不能有稳定与持久的和平的。正因为如此，我在好几个方面采取主动行动，为两国之间的比较正常的关系敞开门户。</a:t>
            </a:r>
            <a:endParaRPr lang="zh-CN" altLang="en-US" sz="2800" b="1" dirty="0">
              <a:latin typeface="楷体_GB2312" pitchFamily="49" charset="-122"/>
              <a:ea typeface="楷体_GB2312" pitchFamily="49" charset="-122"/>
            </a:endParaRPr>
          </a:p>
          <a:p>
            <a:pPr lvl="0"/>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美国总统尼克松关于计划访问北京的谈话</a:t>
            </a:r>
            <a:r>
              <a:rPr lang="en-US" altLang="zh-CN" sz="2800" b="1" dirty="0">
                <a:latin typeface="楷体_GB2312" pitchFamily="49" charset="-122"/>
                <a:ea typeface="楷体_GB2312" pitchFamily="49" charset="-122"/>
              </a:rPr>
              <a:t>(1971</a:t>
            </a:r>
            <a:r>
              <a:rPr lang="zh-CN" altLang="en-US" sz="2800" b="1" dirty="0">
                <a:latin typeface="楷体_GB2312" pitchFamily="49" charset="-122"/>
                <a:ea typeface="楷体_GB2312" pitchFamily="49" charset="-122"/>
              </a:rPr>
              <a:t>年</a:t>
            </a:r>
            <a:r>
              <a:rPr lang="en-US" altLang="zh-CN" sz="2800" b="1" dirty="0">
                <a:latin typeface="楷体_GB2312" pitchFamily="49" charset="-122"/>
                <a:ea typeface="楷体_GB2312" pitchFamily="49" charset="-122"/>
              </a:rPr>
              <a:t>5</a:t>
            </a:r>
            <a:r>
              <a:rPr lang="zh-CN" altLang="en-US" sz="2800" b="1" dirty="0">
                <a:latin typeface="楷体_GB2312" pitchFamily="49" charset="-122"/>
                <a:ea typeface="楷体_GB2312" pitchFamily="49" charset="-122"/>
              </a:rPr>
              <a:t>月</a:t>
            </a:r>
            <a:r>
              <a:rPr lang="en-US" altLang="zh-CN" sz="2800" b="1" dirty="0">
                <a:latin typeface="楷体_GB2312" pitchFamily="49" charset="-122"/>
                <a:ea typeface="楷体_GB2312" pitchFamily="49" charset="-122"/>
              </a:rPr>
              <a:t>) </a:t>
            </a:r>
            <a:endParaRPr lang="en-US" altLang="zh-CN" sz="2800" b="1" dirty="0">
              <a:latin typeface="楷体_GB2312" pitchFamily="49" charset="-122"/>
              <a:ea typeface="楷体_GB2312" pitchFamily="49" charset="-122"/>
            </a:endParaRPr>
          </a:p>
          <a:p>
            <a:pPr lvl="0"/>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据材料二并结合所学知识，说明</a:t>
            </a:r>
            <a:r>
              <a:rPr lang="en-US" altLang="zh-CN" sz="2800" b="1" dirty="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世纪</a:t>
            </a:r>
            <a:r>
              <a:rPr lang="en-US" altLang="zh-CN" sz="2800" b="1" dirty="0">
                <a:latin typeface="黑体" panose="02010609060101010101" pitchFamily="49" charset="-122"/>
                <a:ea typeface="黑体" panose="02010609060101010101" pitchFamily="49" charset="-122"/>
              </a:rPr>
              <a:t>70</a:t>
            </a:r>
            <a:r>
              <a:rPr lang="zh-CN" altLang="en-US" sz="2800" b="1" dirty="0">
                <a:latin typeface="黑体" panose="02010609060101010101" pitchFamily="49" charset="-122"/>
                <a:ea typeface="黑体" panose="02010609060101010101" pitchFamily="49" charset="-122"/>
              </a:rPr>
              <a:t>年代美国“为两国之间的比较正常的关系敞开门户”而采取的行动，并简述其对国际局势产生的影响</a:t>
            </a:r>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8</a:t>
            </a:r>
            <a:r>
              <a:rPr lang="zh-CN" altLang="en-US" sz="2800" b="1" dirty="0" smtClean="0">
                <a:latin typeface="黑体" panose="02010609060101010101" pitchFamily="49" charset="-122"/>
                <a:ea typeface="黑体" panose="02010609060101010101" pitchFamily="49" charset="-122"/>
              </a:rPr>
              <a:t>分）</a:t>
            </a:r>
            <a:r>
              <a:rPr lang="zh-CN" altLang="en-US" sz="2800" b="1" dirty="0" smtClean="0">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p:txBody>
      </p:sp>
      <p:sp>
        <p:nvSpPr>
          <p:cNvPr id="241668" name="矩形 241667"/>
          <p:cNvSpPr/>
          <p:nvPr/>
        </p:nvSpPr>
        <p:spPr>
          <a:xfrm>
            <a:off x="384048" y="4341813"/>
            <a:ext cx="8378952" cy="2227262"/>
          </a:xfrm>
          <a:prstGeom prst="rect">
            <a:avLst/>
          </a:prstGeom>
          <a:noFill/>
          <a:ln w="9525">
            <a:noFill/>
          </a:ln>
        </p:spPr>
        <p:txBody>
          <a:bodyPr wrap="square" anchor="ctr">
            <a:spAutoFit/>
          </a:bodyPr>
          <a:lstStyle/>
          <a:p>
            <a:pPr lvl="0" algn="ct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行动：</a:t>
            </a:r>
            <a:r>
              <a:rPr lang="en-US" altLang="zh-CN" sz="2800" b="1" dirty="0">
                <a:solidFill>
                  <a:srgbClr val="FF0000"/>
                </a:solidFill>
                <a:latin typeface="黑体" panose="02010609060101010101" pitchFamily="49" charset="-122"/>
                <a:ea typeface="黑体" panose="02010609060101010101" pitchFamily="49" charset="-122"/>
              </a:rPr>
              <a:t>1971</a:t>
            </a:r>
            <a:r>
              <a:rPr lang="zh-CN" altLang="en-US" sz="2800" b="1" dirty="0" smtClean="0">
                <a:solidFill>
                  <a:srgbClr val="FF0000"/>
                </a:solidFill>
                <a:latin typeface="黑体" panose="02010609060101010101" pitchFamily="49" charset="-122"/>
                <a:ea typeface="黑体" panose="02010609060101010101" pitchFamily="49" charset="-122"/>
              </a:rPr>
              <a:t>年乒乓外交，基</a:t>
            </a:r>
            <a:r>
              <a:rPr lang="zh-CN" altLang="en-US" sz="2800" b="1" dirty="0">
                <a:solidFill>
                  <a:srgbClr val="FF0000"/>
                </a:solidFill>
                <a:latin typeface="黑体" panose="02010609060101010101" pitchFamily="49" charset="-122"/>
                <a:ea typeface="黑体" panose="02010609060101010101" pitchFamily="49" charset="-122"/>
              </a:rPr>
              <a:t>辛格访华；</a:t>
            </a:r>
            <a:endParaRPr lang="zh-CN" altLang="en-US" sz="2800" b="1" dirty="0">
              <a:solidFill>
                <a:srgbClr val="FF0000"/>
              </a:solidFill>
              <a:latin typeface="黑体" panose="02010609060101010101" pitchFamily="49" charset="-122"/>
              <a:ea typeface="黑体" panose="02010609060101010101" pitchFamily="49" charset="-122"/>
            </a:endParaRPr>
          </a:p>
          <a:p>
            <a:pPr lvl="0" algn="ctr"/>
            <a:r>
              <a:rPr lang="en-US" altLang="zh-CN" sz="2800" b="1" dirty="0">
                <a:solidFill>
                  <a:srgbClr val="FF0000"/>
                </a:solidFill>
                <a:latin typeface="黑体" panose="02010609060101010101" pitchFamily="49" charset="-122"/>
                <a:ea typeface="黑体" panose="02010609060101010101" pitchFamily="49" charset="-122"/>
              </a:rPr>
              <a:t>1972</a:t>
            </a:r>
            <a:r>
              <a:rPr lang="zh-CN" altLang="en-US" sz="2800" b="1" dirty="0">
                <a:solidFill>
                  <a:srgbClr val="FF0000"/>
                </a:solidFill>
                <a:latin typeface="黑体" panose="02010609060101010101" pitchFamily="49" charset="-122"/>
                <a:ea typeface="黑体" panose="02010609060101010101" pitchFamily="49" charset="-122"/>
              </a:rPr>
              <a:t>年，尼克松访华，并发表</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联合公报</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a:t>
            </a:r>
            <a:endParaRPr lang="zh-CN" altLang="en-US" sz="2800" b="1" dirty="0">
              <a:solidFill>
                <a:srgbClr val="FF0000"/>
              </a:solidFill>
              <a:latin typeface="黑体" panose="02010609060101010101" pitchFamily="49" charset="-122"/>
              <a:ea typeface="黑体" panose="02010609060101010101" pitchFamily="49" charset="-122"/>
            </a:endParaRPr>
          </a:p>
          <a:p>
            <a:pPr lvl="0" algn="ctr"/>
            <a:r>
              <a:rPr lang="en-US" altLang="zh-CN" sz="2800" b="1" dirty="0">
                <a:solidFill>
                  <a:srgbClr val="FF0000"/>
                </a:solidFill>
                <a:latin typeface="黑体" panose="02010609060101010101" pitchFamily="49" charset="-122"/>
                <a:ea typeface="黑体" panose="02010609060101010101" pitchFamily="49" charset="-122"/>
              </a:rPr>
              <a:t>1979</a:t>
            </a:r>
            <a:r>
              <a:rPr lang="zh-CN" altLang="en-US" sz="2800" b="1" dirty="0">
                <a:solidFill>
                  <a:srgbClr val="FF0000"/>
                </a:solidFill>
                <a:latin typeface="黑体" panose="02010609060101010101" pitchFamily="49" charset="-122"/>
                <a:ea typeface="黑体" panose="02010609060101010101" pitchFamily="49" charset="-122"/>
              </a:rPr>
              <a:t>年，美国与中国建立外交关系。</a:t>
            </a:r>
            <a:endParaRPr lang="zh-CN" altLang="en-US" sz="2800" b="1" dirty="0">
              <a:solidFill>
                <a:srgbClr val="FF0000"/>
              </a:solidFill>
              <a:latin typeface="黑体" panose="02010609060101010101" pitchFamily="49" charset="-122"/>
              <a:ea typeface="黑体" panose="02010609060101010101" pitchFamily="49" charset="-122"/>
            </a:endParaRPr>
          </a:p>
          <a:p>
            <a:pPr lvl="0" algn="ctr"/>
            <a:r>
              <a:rPr lang="zh-CN" altLang="en-US" sz="2800" b="1" dirty="0">
                <a:solidFill>
                  <a:srgbClr val="FF0000"/>
                </a:solidFill>
                <a:latin typeface="黑体" panose="02010609060101010101" pitchFamily="49" charset="-122"/>
                <a:ea typeface="黑体" panose="02010609060101010101" pitchFamily="49" charset="-122"/>
              </a:rPr>
              <a:t>影响：有利于亚太地区的和平与稳定，缓解了世界紧张的局势</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或有利于世界的和平与发展</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 </a:t>
            </a:r>
            <a:endParaRPr lang="zh-CN" altLang="en-US" sz="24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1668">
                                            <p:txEl>
                                              <p:pRg st="0" end="0"/>
                                            </p:txEl>
                                          </p:spTgt>
                                        </p:tgtEl>
                                        <p:attrNameLst>
                                          <p:attrName>style.visibility</p:attrName>
                                        </p:attrNameLst>
                                      </p:cBhvr>
                                      <p:to>
                                        <p:strVal val="visible"/>
                                      </p:to>
                                    </p:set>
                                    <p:animEffect transition="in" filter="diamond(in)">
                                      <p:cBhvr>
                                        <p:cTn id="7" dur="2000"/>
                                        <p:tgtEl>
                                          <p:spTgt spid="241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1668">
                                            <p:txEl>
                                              <p:pRg st="1" end="1"/>
                                            </p:txEl>
                                          </p:spTgt>
                                        </p:tgtEl>
                                        <p:attrNameLst>
                                          <p:attrName>style.visibility</p:attrName>
                                        </p:attrNameLst>
                                      </p:cBhvr>
                                      <p:to>
                                        <p:strVal val="visible"/>
                                      </p:to>
                                    </p:set>
                                    <p:animEffect transition="in" filter="diamond(in)">
                                      <p:cBhvr>
                                        <p:cTn id="12" dur="2000"/>
                                        <p:tgtEl>
                                          <p:spTgt spid="2416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41668">
                                            <p:txEl>
                                              <p:pRg st="2" end="2"/>
                                            </p:txEl>
                                          </p:spTgt>
                                        </p:tgtEl>
                                        <p:attrNameLst>
                                          <p:attrName>style.visibility</p:attrName>
                                        </p:attrNameLst>
                                      </p:cBhvr>
                                      <p:to>
                                        <p:strVal val="visible"/>
                                      </p:to>
                                    </p:set>
                                    <p:animEffect transition="in" filter="diamond(in)">
                                      <p:cBhvr>
                                        <p:cTn id="17" dur="2000"/>
                                        <p:tgtEl>
                                          <p:spTgt spid="2416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41668">
                                            <p:txEl>
                                              <p:pRg st="3" end="3"/>
                                            </p:txEl>
                                          </p:spTgt>
                                        </p:tgtEl>
                                        <p:attrNameLst>
                                          <p:attrName>style.visibility</p:attrName>
                                        </p:attrNameLst>
                                      </p:cBhvr>
                                      <p:to>
                                        <p:strVal val="visible"/>
                                      </p:to>
                                    </p:set>
                                    <p:animEffect transition="in" filter="diamond(in)">
                                      <p:cBhvr>
                                        <p:cTn id="22" dur="2000"/>
                                        <p:tgtEl>
                                          <p:spTgt spid="2416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文本框 242689"/>
          <p:cNvSpPr txBox="1"/>
          <p:nvPr/>
        </p:nvSpPr>
        <p:spPr>
          <a:xfrm>
            <a:off x="0" y="228600"/>
            <a:ext cx="9144000" cy="5816977"/>
          </a:xfrm>
          <a:prstGeom prst="rect">
            <a:avLst/>
          </a:prstGeom>
          <a:noFill/>
          <a:ln w="9525">
            <a:noFill/>
          </a:ln>
        </p:spPr>
        <p:txBody>
          <a:bodyPr>
            <a:spAutoFit/>
          </a:bodyPr>
          <a:lstStyle/>
          <a:p>
            <a:pPr lvl="0"/>
            <a:r>
              <a:rPr lang="zh-CN" altLang="en-US" sz="2400" b="1" dirty="0">
                <a:latin typeface="楷体_GB2312" pitchFamily="49" charset="-122"/>
                <a:ea typeface="楷体_GB2312" pitchFamily="49" charset="-122"/>
              </a:rPr>
              <a:t>材料三  近年来</a:t>
            </a:r>
            <a:r>
              <a:rPr lang="zh-CN" altLang="en-US" sz="2400" b="1" dirty="0" smtClean="0">
                <a:latin typeface="楷体_GB2312" pitchFamily="49" charset="-122"/>
                <a:ea typeface="楷体_GB2312" pitchFamily="49" charset="-122"/>
              </a:rPr>
              <a:t>中美关</a:t>
            </a:r>
            <a:r>
              <a:rPr lang="zh-CN" altLang="en-US" sz="2400" b="1" dirty="0">
                <a:latin typeface="楷体_GB2312" pitchFamily="49" charset="-122"/>
                <a:ea typeface="楷体_GB2312" pitchFamily="49" charset="-122"/>
              </a:rPr>
              <a:t>系大事摘录</a:t>
            </a:r>
            <a:endParaRPr lang="zh-CN" altLang="en-US" sz="2400" b="1" dirty="0">
              <a:latin typeface="楷体_GB2312" pitchFamily="49" charset="-122"/>
              <a:ea typeface="楷体_GB2312" pitchFamily="49" charset="-122"/>
            </a:endParaRPr>
          </a:p>
          <a:p>
            <a:pPr lvl="0"/>
            <a:r>
              <a:rPr lang="en-US" altLang="zh-CN" sz="2400" b="1" dirty="0">
                <a:latin typeface="楷体_GB2312" pitchFamily="49" charset="-122"/>
                <a:ea typeface="楷体_GB2312" pitchFamily="49" charset="-122"/>
              </a:rPr>
              <a:t>2001</a:t>
            </a:r>
            <a:r>
              <a:rPr lang="zh-CN" altLang="en-US" sz="2400" b="1" dirty="0">
                <a:latin typeface="楷体_GB2312" pitchFamily="49" charset="-122"/>
                <a:ea typeface="楷体_GB2312" pitchFamily="49" charset="-122"/>
              </a:rPr>
              <a:t>牟</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日，美国海军侦察机在中国海南沿海空域撞毁我军用飞机，导致飞行员王伟失踪。我国政府向美方提出严正交涉和抗议。</a:t>
            </a:r>
            <a:endParaRPr lang="zh-CN" altLang="en-US" sz="2400" b="1" dirty="0">
              <a:latin typeface="楷体_GB2312" pitchFamily="49" charset="-122"/>
              <a:ea typeface="楷体_GB2312" pitchFamily="49" charset="-122"/>
            </a:endParaRPr>
          </a:p>
          <a:p>
            <a:pPr lvl="0"/>
            <a:r>
              <a:rPr lang="en-US" altLang="zh-CN" sz="2400" b="1" dirty="0">
                <a:latin typeface="楷体_GB2312" pitchFamily="49" charset="-122"/>
                <a:ea typeface="楷体_GB2312" pitchFamily="49" charset="-122"/>
              </a:rPr>
              <a:t>200l</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12</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27</a:t>
            </a:r>
            <a:r>
              <a:rPr lang="zh-CN" altLang="en-US" sz="2400" b="1" dirty="0">
                <a:latin typeface="楷体_GB2312" pitchFamily="49" charset="-122"/>
                <a:ea typeface="楷体_GB2312" pitchFamily="49" charset="-122"/>
              </a:rPr>
              <a:t>日，美国总统布什签署命令，正式宣布给予中国永久正常贸易关系地位。</a:t>
            </a:r>
            <a:endParaRPr lang="zh-CN" altLang="en-US" sz="2400" b="1" dirty="0">
              <a:latin typeface="楷体_GB2312" pitchFamily="49" charset="-122"/>
              <a:ea typeface="楷体_GB2312" pitchFamily="49" charset="-122"/>
            </a:endParaRPr>
          </a:p>
          <a:p>
            <a:pPr lvl="0"/>
            <a:r>
              <a:rPr lang="en-US" altLang="zh-CN" sz="2400" b="1" dirty="0">
                <a:latin typeface="楷体_GB2312" pitchFamily="49" charset="-122"/>
                <a:ea typeface="楷体_GB2312" pitchFamily="49" charset="-122"/>
              </a:rPr>
              <a:t>2010</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29</a:t>
            </a:r>
            <a:r>
              <a:rPr lang="zh-CN" altLang="en-US" sz="2400" b="1" dirty="0">
                <a:latin typeface="楷体_GB2312" pitchFamily="49" charset="-122"/>
                <a:ea typeface="楷体_GB2312" pitchFamily="49" charset="-122"/>
              </a:rPr>
              <a:t>日，美国政府通知国会，计划向台湾出售总值达</a:t>
            </a:r>
            <a:r>
              <a:rPr lang="en-US" altLang="zh-CN" sz="2400" b="1" dirty="0">
                <a:latin typeface="楷体_GB2312" pitchFamily="49" charset="-122"/>
                <a:ea typeface="楷体_GB2312" pitchFamily="49" charset="-122"/>
              </a:rPr>
              <a:t>64</a:t>
            </a:r>
            <a:r>
              <a:rPr lang="zh-CN" altLang="en-US" sz="2400" b="1" dirty="0">
                <a:latin typeface="楷体_GB2312" pitchFamily="49" charset="-122"/>
                <a:ea typeface="楷体_GB2312" pitchFamily="49" charset="-122"/>
              </a:rPr>
              <a:t>亿美元的武器，中国表示坚决反对和强烈谴责。</a:t>
            </a:r>
            <a:endParaRPr lang="zh-CN" altLang="en-US" sz="2400" b="1" dirty="0">
              <a:latin typeface="楷体_GB2312" pitchFamily="49" charset="-122"/>
              <a:ea typeface="楷体_GB2312" pitchFamily="49" charset="-122"/>
            </a:endParaRPr>
          </a:p>
          <a:p>
            <a:pPr lvl="0"/>
            <a:r>
              <a:rPr lang="en-US" altLang="zh-CN" sz="2400" b="1" dirty="0">
                <a:latin typeface="楷体_GB2312" pitchFamily="49" charset="-122"/>
                <a:ea typeface="楷体_GB2312" pitchFamily="49" charset="-122"/>
              </a:rPr>
              <a:t>2010</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13</a:t>
            </a:r>
            <a:r>
              <a:rPr lang="zh-CN" altLang="en-US" sz="2400" b="1" dirty="0">
                <a:latin typeface="楷体_GB2312" pitchFamily="49" charset="-122"/>
                <a:ea typeface="楷体_GB2312" pitchFamily="49" charset="-122"/>
              </a:rPr>
              <a:t>日，国家主席胡锦涛在美国首都华盛顿同美国总统奥巴马进行了会见，两国元首就中关关系和共同关心的重大国际和地区问题交换了意见，达成共识。</a:t>
            </a:r>
            <a:endParaRPr lang="zh-CN" altLang="en-US" sz="2400" b="1" dirty="0">
              <a:latin typeface="楷体_GB2312" pitchFamily="49" charset="-122"/>
              <a:ea typeface="楷体_GB2312" pitchFamily="49" charset="-122"/>
            </a:endParaRPr>
          </a:p>
          <a:p>
            <a:pPr lvl="0"/>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据材料三指出，近年来中美关系表现出怎样的态势</a:t>
            </a: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综合上述材料，请就中美两国应该如何正确处理双边关系谈谈你的看法。（</a:t>
            </a:r>
            <a:r>
              <a:rPr lang="en-US" altLang="zh-CN" sz="2400" b="1" dirty="0" smtClean="0">
                <a:latin typeface="黑体" panose="02010609060101010101" pitchFamily="49" charset="-122"/>
                <a:ea typeface="黑体" panose="02010609060101010101" pitchFamily="49" charset="-122"/>
              </a:rPr>
              <a:t>6</a:t>
            </a:r>
            <a:endParaRPr lang="en-US" altLang="zh-CN" sz="2400" b="1" dirty="0">
              <a:latin typeface="黑体" panose="02010609060101010101" pitchFamily="49" charset="-122"/>
              <a:ea typeface="黑体" panose="02010609060101010101" pitchFamily="49" charset="-122"/>
            </a:endParaRPr>
          </a:p>
          <a:p>
            <a:pPr lvl="0"/>
            <a:r>
              <a:rPr lang="en-US" altLang="zh-CN" sz="2800" dirty="0">
                <a:solidFill>
                  <a:srgbClr val="FF0000"/>
                </a:solidFill>
                <a:latin typeface="黑体" panose="02010609060101010101" pitchFamily="49" charset="-122"/>
                <a:ea typeface="黑体" panose="02010609060101010101" pitchFamily="49" charset="-122"/>
              </a:rPr>
              <a:t> </a:t>
            </a:r>
            <a:r>
              <a:rPr lang="en-US" altLang="zh-CN" sz="2800" b="1" dirty="0">
                <a:solidFill>
                  <a:srgbClr val="FF0000"/>
                </a:solidFill>
                <a:latin typeface="黑体" panose="02010609060101010101" pitchFamily="49" charset="-122"/>
                <a:ea typeface="黑体" panose="02010609060101010101" pitchFamily="49" charset="-122"/>
              </a:rPr>
              <a:t>(3)</a:t>
            </a:r>
            <a:r>
              <a:rPr lang="zh-CN" altLang="en-US" sz="2800" b="1" dirty="0">
                <a:solidFill>
                  <a:srgbClr val="FF0000"/>
                </a:solidFill>
                <a:latin typeface="黑体" panose="02010609060101010101" pitchFamily="49" charset="-122"/>
                <a:ea typeface="黑体" panose="02010609060101010101" pitchFamily="49" charset="-122"/>
              </a:rPr>
              <a:t>态势：合作与冲突交织</a:t>
            </a:r>
            <a:r>
              <a:rPr lang="zh-CN" altLang="en-US" sz="2800" b="1" dirty="0" smtClean="0">
                <a:solidFill>
                  <a:srgbClr val="FF0000"/>
                </a:solidFill>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a:p>
            <a:pPr lvl="0"/>
            <a:r>
              <a:rPr lang="zh-CN" altLang="en-US" sz="2800" b="1" smtClean="0">
                <a:solidFill>
                  <a:srgbClr val="FF0000"/>
                </a:solidFill>
                <a:latin typeface="黑体" panose="02010609060101010101" pitchFamily="49" charset="-122"/>
                <a:ea typeface="黑体" panose="02010609060101010101" pitchFamily="49" charset="-122"/>
              </a:rPr>
              <a:t>看法：应</a:t>
            </a:r>
            <a:r>
              <a:rPr lang="zh-CN" altLang="en-US" sz="2800" b="1" dirty="0">
                <a:solidFill>
                  <a:srgbClr val="FF0000"/>
                </a:solidFill>
                <a:latin typeface="黑体" panose="02010609060101010101" pitchFamily="49" charset="-122"/>
                <a:ea typeface="黑体" panose="02010609060101010101" pitchFamily="49" charset="-122"/>
              </a:rPr>
              <a:t>超越意识形态的分歧； 增加互信，加强交流和合作；通过对话协商解决问题。</a:t>
            </a:r>
            <a:r>
              <a:rPr lang="zh-CN" altLang="en-US" sz="2800" dirty="0">
                <a:solidFill>
                  <a:srgbClr val="FF0000"/>
                </a:solidFill>
                <a:latin typeface="黑体" panose="02010609060101010101" pitchFamily="49" charset="-122"/>
                <a:ea typeface="黑体" panose="02010609060101010101" pitchFamily="49" charset="-122"/>
              </a:rPr>
              <a:t> </a:t>
            </a:r>
            <a:endParaRPr lang="zh-CN" altLang="en-US"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0">
                                            <p:txEl>
                                              <p:pRg st="6" end="6"/>
                                            </p:txEl>
                                          </p:spTgt>
                                        </p:tgtEl>
                                        <p:attrNameLst>
                                          <p:attrName>style.visibility</p:attrName>
                                        </p:attrNameLst>
                                      </p:cBhvr>
                                      <p:to>
                                        <p:strVal val="visible"/>
                                      </p:to>
                                    </p:set>
                                    <p:anim calcmode="lin" valueType="num">
                                      <p:cBhvr additive="base">
                                        <p:cTn id="7" dur="500" fill="hold"/>
                                        <p:tgtEl>
                                          <p:spTgt spid="24269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42690">
                                            <p:txEl>
                                              <p:pRg st="7" end="7"/>
                                            </p:txEl>
                                          </p:spTgt>
                                        </p:tgtEl>
                                        <p:attrNameLst>
                                          <p:attrName>style.visibility</p:attrName>
                                        </p:attrNameLst>
                                      </p:cBhvr>
                                      <p:to>
                                        <p:strVal val="visible"/>
                                      </p:to>
                                    </p:set>
                                    <p:animEffect transition="in" filter="diamond(in)">
                                      <p:cBhvr>
                                        <p:cTn id="13" dur="2000"/>
                                        <p:tgtEl>
                                          <p:spTgt spid="2426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1" cstate="print"/>
          <a:srcRect/>
          <a:stretch>
            <a:fillRect/>
          </a:stretch>
        </p:blipFill>
        <p:spPr bwMode="auto">
          <a:xfrm>
            <a:off x="379599" y="1465730"/>
            <a:ext cx="8277225" cy="1524000"/>
          </a:xfrm>
          <a:prstGeom prst="rect">
            <a:avLst/>
          </a:prstGeom>
          <a:noFill/>
          <a:ln w="9525">
            <a:noFill/>
            <a:miter lim="800000"/>
            <a:headEnd/>
            <a:tailEnd/>
          </a:ln>
        </p:spPr>
      </p:pic>
      <p:sp>
        <p:nvSpPr>
          <p:cNvPr id="3" name="TextBox 2"/>
          <p:cNvSpPr txBox="1"/>
          <p:nvPr/>
        </p:nvSpPr>
        <p:spPr>
          <a:xfrm>
            <a:off x="2061883" y="502024"/>
            <a:ext cx="2646878" cy="584775"/>
          </a:xfrm>
          <a:prstGeom prst="rect">
            <a:avLst/>
          </a:prstGeom>
          <a:noFill/>
        </p:spPr>
        <p:txBody>
          <a:bodyPr wrap="none" rtlCol="0">
            <a:spAutoFit/>
          </a:bodyPr>
          <a:lstStyle/>
          <a:p>
            <a:r>
              <a:rPr lang="zh-CN" altLang="en-US" sz="3200" dirty="0" smtClean="0"/>
              <a:t>中美关系发展</a:t>
            </a:r>
            <a:endParaRPr lang="zh-CN" altLang="en-US" sz="3200" dirty="0"/>
          </a:p>
        </p:txBody>
      </p:sp>
      <p:sp>
        <p:nvSpPr>
          <p:cNvPr id="5" name="矩形 4"/>
          <p:cNvSpPr/>
          <p:nvPr/>
        </p:nvSpPr>
        <p:spPr>
          <a:xfrm>
            <a:off x="618566" y="3163757"/>
            <a:ext cx="7817222" cy="2677656"/>
          </a:xfrm>
          <a:prstGeom prst="rect">
            <a:avLst/>
          </a:prstGeom>
          <a:solidFill>
            <a:schemeClr val="accent2">
              <a:lumMod val="60000"/>
              <a:lumOff val="40000"/>
            </a:schemeClr>
          </a:solidFill>
        </p:spPr>
        <p:txBody>
          <a:bodyPr wrap="square">
            <a:spAutoFit/>
          </a:bodyPr>
          <a:lstStyle/>
          <a:p>
            <a:r>
              <a:rPr lang="zh-CN" altLang="en-US" sz="2400" b="1" dirty="0" smtClean="0">
                <a:latin typeface="黑体" panose="02010609060101010101" pitchFamily="49" charset="-122"/>
                <a:ea typeface="黑体" panose="02010609060101010101" pitchFamily="49" charset="-122"/>
              </a:rPr>
              <a:t>新中国成立后</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 </a:t>
            </a:r>
            <a:r>
              <a:rPr lang="en-US" altLang="zh-CN" sz="2400" b="1" dirty="0" smtClean="0">
                <a:latin typeface="黑体" panose="02010609060101010101" pitchFamily="49" charset="-122"/>
                <a:ea typeface="黑体" panose="02010609060101010101" pitchFamily="49" charset="-122"/>
              </a:rPr>
              <a:t>(1)</a:t>
            </a:r>
            <a:r>
              <a:rPr lang="zh-CN" altLang="en-US" sz="2400" b="1" dirty="0" smtClean="0">
                <a:latin typeface="黑体" panose="02010609060101010101" pitchFamily="49" charset="-122"/>
                <a:ea typeface="黑体" panose="02010609060101010101" pitchFamily="49" charset="-122"/>
              </a:rPr>
              <a:t>第一阶段</a:t>
            </a: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新中国成立到</a:t>
            </a:r>
            <a:r>
              <a:rPr lang="en-US" altLang="zh-CN" sz="2400" b="1" dirty="0" smtClean="0">
                <a:latin typeface="黑体" panose="02010609060101010101" pitchFamily="49" charset="-122"/>
                <a:ea typeface="黑体" panose="02010609060101010101" pitchFamily="49" charset="-122"/>
              </a:rPr>
              <a:t>20</a:t>
            </a:r>
            <a:r>
              <a:rPr lang="zh-CN" altLang="en-US" sz="2400" b="1" dirty="0" smtClean="0">
                <a:latin typeface="黑体" panose="02010609060101010101" pitchFamily="49" charset="-122"/>
                <a:ea typeface="黑体" panose="02010609060101010101" pitchFamily="49" charset="-122"/>
              </a:rPr>
              <a:t>世纪</a:t>
            </a:r>
            <a:r>
              <a:rPr lang="en-US" altLang="zh-CN" sz="2400" b="1" dirty="0" smtClean="0">
                <a:latin typeface="黑体" panose="02010609060101010101" pitchFamily="49" charset="-122"/>
                <a:ea typeface="黑体" panose="02010609060101010101" pitchFamily="49" charset="-122"/>
              </a:rPr>
              <a:t>60</a:t>
            </a:r>
            <a:r>
              <a:rPr lang="zh-CN" altLang="en-US" sz="2400" b="1" dirty="0" smtClean="0">
                <a:latin typeface="黑体" panose="02010609060101010101" pitchFamily="49" charset="-122"/>
                <a:ea typeface="黑体" panose="02010609060101010101" pitchFamily="49" charset="-122"/>
              </a:rPr>
              <a:t>年代末</a:t>
            </a:r>
            <a:r>
              <a:rPr lang="en-US" altLang="zh-CN" sz="2400" b="1" dirty="0" smtClean="0">
                <a:latin typeface="黑体" panose="02010609060101010101" pitchFamily="49" charset="-122"/>
                <a:ea typeface="黑体" panose="02010609060101010101" pitchFamily="49" charset="-122"/>
              </a:rPr>
              <a:t>)</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中美关系处于</a:t>
            </a:r>
            <a:r>
              <a:rPr lang="zh-CN" altLang="en-US" sz="2400" b="1" dirty="0" smtClean="0">
                <a:solidFill>
                  <a:srgbClr val="FF0000"/>
                </a:solidFill>
                <a:latin typeface="楷体" panose="02010609060101010101" pitchFamily="49" charset="-122"/>
                <a:ea typeface="楷体" panose="02010609060101010101" pitchFamily="49" charset="-122"/>
              </a:rPr>
              <a:t>对抗状态</a:t>
            </a:r>
            <a:r>
              <a:rPr lang="zh-CN" altLang="en-US" sz="2400" b="1" dirty="0" smtClean="0">
                <a:latin typeface="黑体" panose="02010609060101010101" pitchFamily="49" charset="-122"/>
                <a:ea typeface="黑体" panose="02010609060101010101" pitchFamily="49" charset="-122"/>
              </a:rPr>
              <a:t>。 </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 </a:t>
            </a:r>
            <a:r>
              <a:rPr lang="en-US" altLang="zh-CN" sz="2400" b="1" dirty="0" smtClean="0">
                <a:latin typeface="黑体" panose="02010609060101010101" pitchFamily="49" charset="-122"/>
                <a:ea typeface="黑体" panose="02010609060101010101" pitchFamily="49" charset="-122"/>
              </a:rPr>
              <a:t>(2)</a:t>
            </a:r>
            <a:r>
              <a:rPr lang="zh-CN" altLang="en-US" sz="2400" b="1" dirty="0" smtClean="0">
                <a:latin typeface="黑体" panose="02010609060101010101" pitchFamily="49" charset="-122"/>
                <a:ea typeface="黑体" panose="02010609060101010101" pitchFamily="49" charset="-122"/>
              </a:rPr>
              <a:t>第二阶段</a:t>
            </a:r>
            <a:r>
              <a:rPr lang="en-US" altLang="zh-CN" sz="2400" b="1" dirty="0" smtClean="0">
                <a:latin typeface="黑体" panose="02010609060101010101" pitchFamily="49" charset="-122"/>
                <a:ea typeface="黑体" panose="02010609060101010101" pitchFamily="49" charset="-122"/>
              </a:rPr>
              <a:t>(20</a:t>
            </a:r>
            <a:r>
              <a:rPr lang="zh-CN" altLang="en-US" sz="2400" b="1" dirty="0" smtClean="0">
                <a:latin typeface="黑体" panose="02010609060101010101" pitchFamily="49" charset="-122"/>
                <a:ea typeface="黑体" panose="02010609060101010101" pitchFamily="49" charset="-122"/>
              </a:rPr>
              <a:t>世纪七八十年代</a:t>
            </a: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solidFill>
                  <a:srgbClr val="FF0000"/>
                </a:solidFill>
                <a:latin typeface="黑体" panose="02010609060101010101" pitchFamily="49" charset="-122"/>
                <a:ea typeface="黑体" panose="02010609060101010101" pitchFamily="49" charset="-122"/>
              </a:rPr>
              <a:t>中美关系缓和</a:t>
            </a:r>
            <a:r>
              <a:rPr lang="zh-CN" altLang="en-US" sz="2400" b="1" dirty="0" smtClean="0">
                <a:latin typeface="黑体" panose="02010609060101010101" pitchFamily="49" charset="-122"/>
                <a:ea typeface="黑体" panose="02010609060101010101" pitchFamily="49" charset="-122"/>
              </a:rPr>
              <a:t>，结束对抗，两国关系走向</a:t>
            </a:r>
            <a:r>
              <a:rPr lang="zh-CN" altLang="en-US" sz="2400" b="1" dirty="0" smtClean="0">
                <a:solidFill>
                  <a:srgbClr val="FF0000"/>
                </a:solidFill>
                <a:latin typeface="黑体" panose="02010609060101010101" pitchFamily="49" charset="-122"/>
                <a:ea typeface="黑体" panose="02010609060101010101" pitchFamily="49" charset="-122"/>
              </a:rPr>
              <a:t>正常化</a:t>
            </a:r>
            <a:r>
              <a:rPr lang="zh-CN" altLang="en-US" sz="2400" b="1" dirty="0" smtClean="0">
                <a:latin typeface="黑体" panose="02010609060101010101" pitchFamily="49" charset="-122"/>
                <a:ea typeface="黑体" panose="02010609060101010101" pitchFamily="49" charset="-122"/>
              </a:rPr>
              <a:t>。  </a:t>
            </a:r>
            <a:endParaRPr lang="en-US" altLang="zh-CN" sz="2400" b="1" dirty="0" smtClean="0">
              <a:latin typeface="黑体" panose="02010609060101010101" pitchFamily="49" charset="-122"/>
              <a:ea typeface="黑体" panose="02010609060101010101" pitchFamily="49" charset="-122"/>
            </a:endParaRPr>
          </a:p>
          <a:p>
            <a:r>
              <a:rPr lang="en-US" altLang="zh-CN" sz="2400" b="1" dirty="0" smtClean="0">
                <a:latin typeface="黑体" panose="02010609060101010101" pitchFamily="49" charset="-122"/>
                <a:ea typeface="黑体" panose="02010609060101010101" pitchFamily="49" charset="-122"/>
              </a:rPr>
              <a:t>(3)</a:t>
            </a:r>
            <a:r>
              <a:rPr lang="zh-CN" altLang="en-US" sz="2400" b="1" dirty="0" smtClean="0">
                <a:latin typeface="黑体" panose="02010609060101010101" pitchFamily="49" charset="-122"/>
                <a:ea typeface="黑体" panose="02010609060101010101" pitchFamily="49" charset="-122"/>
              </a:rPr>
              <a:t>第三阶段</a:t>
            </a:r>
            <a:r>
              <a:rPr lang="en-US" altLang="zh-CN" sz="2400" b="1" dirty="0" smtClean="0">
                <a:latin typeface="黑体" panose="02010609060101010101" pitchFamily="49" charset="-122"/>
                <a:ea typeface="黑体" panose="02010609060101010101" pitchFamily="49" charset="-122"/>
              </a:rPr>
              <a:t>(20</a:t>
            </a:r>
            <a:r>
              <a:rPr lang="zh-CN" altLang="en-US" sz="2400" b="1" dirty="0" smtClean="0">
                <a:latin typeface="黑体" panose="02010609060101010101" pitchFamily="49" charset="-122"/>
                <a:ea typeface="黑体" panose="02010609060101010101" pitchFamily="49" charset="-122"/>
              </a:rPr>
              <a:t>世纪</a:t>
            </a:r>
            <a:r>
              <a:rPr lang="en-US" altLang="zh-CN" sz="2400" b="1" dirty="0" smtClean="0">
                <a:latin typeface="黑体" panose="02010609060101010101" pitchFamily="49" charset="-122"/>
                <a:ea typeface="黑体" panose="02010609060101010101" pitchFamily="49" charset="-122"/>
              </a:rPr>
              <a:t>90</a:t>
            </a:r>
            <a:r>
              <a:rPr lang="zh-CN" altLang="en-US" sz="2400" b="1" dirty="0" smtClean="0">
                <a:latin typeface="黑体" panose="02010609060101010101" pitchFamily="49" charset="-122"/>
                <a:ea typeface="黑体" panose="02010609060101010101" pitchFamily="49" charset="-122"/>
              </a:rPr>
              <a:t>年代以来</a:t>
            </a: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中美关系</a:t>
            </a:r>
            <a:r>
              <a:rPr lang="zh-CN" altLang="en-US" sz="2400" b="1" dirty="0" smtClean="0">
                <a:solidFill>
                  <a:srgbClr val="FF0000"/>
                </a:solidFill>
                <a:latin typeface="黑体" panose="02010609060101010101" pitchFamily="49" charset="-122"/>
                <a:ea typeface="黑体" panose="02010609060101010101" pitchFamily="49" charset="-122"/>
              </a:rPr>
              <a:t>时而紧张，时而缓和。</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6" name="TextBox 5"/>
          <p:cNvSpPr txBox="1"/>
          <p:nvPr/>
        </p:nvSpPr>
        <p:spPr>
          <a:xfrm>
            <a:off x="484094" y="1604680"/>
            <a:ext cx="932330" cy="461665"/>
          </a:xfrm>
          <a:prstGeom prst="rect">
            <a:avLst/>
          </a:prstGeom>
          <a:solidFill>
            <a:schemeClr val="accent1"/>
          </a:solidFill>
        </p:spPr>
        <p:txBody>
          <a:bodyPr wrap="square" rtlCol="0">
            <a:spAutoFit/>
          </a:bodyPr>
          <a:lstStyle/>
          <a:p>
            <a:r>
              <a:rPr lang="zh-CN" altLang="en-US" sz="2400" b="1" dirty="0" smtClean="0"/>
              <a:t>近代</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blinds(horizontal)">
                                      <p:cBhvr>
                                        <p:cTn id="7" dur="500"/>
                                        <p:tgtEl>
                                          <p:spTgt spid="1720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1" cstate="print"/>
          <a:srcRect/>
          <a:stretch>
            <a:fillRect/>
          </a:stretch>
        </p:blipFill>
        <p:spPr bwMode="auto">
          <a:xfrm>
            <a:off x="786765" y="1354455"/>
            <a:ext cx="7571105" cy="5431155"/>
          </a:xfrm>
          <a:prstGeom prst="rect">
            <a:avLst/>
          </a:prstGeom>
          <a:noFill/>
          <a:ln w="9525">
            <a:noFill/>
            <a:miter lim="800000"/>
            <a:headEnd/>
            <a:tailEnd/>
          </a:ln>
        </p:spPr>
      </p:pic>
      <p:sp>
        <p:nvSpPr>
          <p:cNvPr id="3" name="矩形 2"/>
          <p:cNvSpPr/>
          <p:nvPr/>
        </p:nvSpPr>
        <p:spPr>
          <a:xfrm>
            <a:off x="2316357" y="430964"/>
            <a:ext cx="4358887" cy="923330"/>
          </a:xfrm>
          <a:prstGeom prst="rect">
            <a:avLst/>
          </a:prstGeom>
          <a:noFill/>
        </p:spPr>
        <p:txBody>
          <a:bodyPr wrap="non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中苏关系梳理</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p:nvPr/>
        </p:nvSpPr>
        <p:spPr>
          <a:xfrm>
            <a:off x="0" y="4786313"/>
            <a:ext cx="9144000" cy="946150"/>
          </a:xfrm>
          <a:prstGeom prst="rect">
            <a:avLst/>
          </a:prstGeom>
          <a:noFill/>
          <a:ln w="9525">
            <a:noFill/>
          </a:ln>
        </p:spPr>
        <p:txBody>
          <a:bodyPr>
            <a:spAutoFit/>
          </a:bodyPr>
          <a:lstStyle/>
          <a:p>
            <a:pPr lvl="0" eaLnBrk="1" hangingPunct="1">
              <a:spcBef>
                <a:spcPct val="50000"/>
              </a:spcBef>
            </a:pPr>
            <a:r>
              <a:rPr lang="en-US" altLang="zh-CN" sz="2800" b="1" dirty="0">
                <a:solidFill>
                  <a:srgbClr val="FF0000"/>
                </a:solidFill>
                <a:latin typeface="黑体" panose="02010609060101010101" pitchFamily="49" charset="-122"/>
                <a:ea typeface="黑体" panose="02010609060101010101" pitchFamily="49" charset="-122"/>
              </a:rPr>
              <a:t>1</a:t>
            </a:r>
            <a:r>
              <a:rPr lang="zh-CN"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有利于亚太地区的和平与稳定，促进世界的和平与发展。</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40963" name="Text Box 3"/>
          <p:cNvSpPr txBox="1"/>
          <p:nvPr/>
        </p:nvSpPr>
        <p:spPr>
          <a:xfrm>
            <a:off x="69215" y="5779770"/>
            <a:ext cx="9144000" cy="946150"/>
          </a:xfrm>
          <a:prstGeom prst="rect">
            <a:avLst/>
          </a:prstGeom>
          <a:noFill/>
          <a:ln w="9525">
            <a:noFill/>
          </a:ln>
        </p:spPr>
        <p:txBody>
          <a:bodyPr>
            <a:spAutoFit/>
          </a:bodyPr>
          <a:lstStyle/>
          <a:p>
            <a:pPr lvl="0" eaLnBrk="1" hangingPunct="1">
              <a:spcBef>
                <a:spcPct val="50000"/>
              </a:spcBef>
            </a:pPr>
            <a:r>
              <a:rPr lang="en-US" altLang="zh-CN" sz="2800" b="1" dirty="0">
                <a:solidFill>
                  <a:srgbClr val="FF0000"/>
                </a:solidFill>
                <a:latin typeface="黑体" panose="02010609060101010101" pitchFamily="49" charset="-122"/>
                <a:ea typeface="黑体" panose="02010609060101010101" pitchFamily="49" charset="-122"/>
              </a:rPr>
              <a:t>3</a:t>
            </a:r>
            <a:r>
              <a:rPr lang="zh-CN"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带动了众多西方国家（包括日本）与中国关系的改善，中国迎来了第三次建交高潮。</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40964" name="Text Box 4"/>
          <p:cNvSpPr txBox="1"/>
          <p:nvPr/>
        </p:nvSpPr>
        <p:spPr>
          <a:xfrm>
            <a:off x="10160" y="5260658"/>
            <a:ext cx="8928100" cy="519112"/>
          </a:xfrm>
          <a:prstGeom prst="rect">
            <a:avLst/>
          </a:prstGeom>
          <a:noFill/>
          <a:ln w="9525">
            <a:noFill/>
          </a:ln>
        </p:spPr>
        <p:txBody>
          <a:bodyPr>
            <a:spAutoFit/>
          </a:bodyPr>
          <a:lstStyle/>
          <a:p>
            <a:pPr lvl="0" eaLnBrk="1" hangingPunct="1">
              <a:spcBef>
                <a:spcPct val="50000"/>
              </a:spcBef>
            </a:pP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有利于台湾问题的解决和祖国统一。</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26629" name="Text Box 6"/>
          <p:cNvSpPr txBox="1"/>
          <p:nvPr/>
        </p:nvSpPr>
        <p:spPr>
          <a:xfrm>
            <a:off x="200343" y="4329113"/>
            <a:ext cx="2808287" cy="457200"/>
          </a:xfrm>
          <a:prstGeom prst="rect">
            <a:avLst/>
          </a:prstGeom>
          <a:noFill/>
          <a:ln w="9525">
            <a:noFill/>
          </a:ln>
        </p:spPr>
        <p:txBody>
          <a:bodyPr>
            <a:spAutoFit/>
          </a:bodyPr>
          <a:lstStyle/>
          <a:p>
            <a:pPr lvl="0" eaLnBrk="1" hangingPunct="1"/>
            <a:r>
              <a:rPr lang="en-US" altLang="zh-CN" sz="2400" b="1" dirty="0">
                <a:solidFill>
                  <a:srgbClr val="0000FF"/>
                </a:solidFill>
                <a:latin typeface="黑体" panose="02010609060101010101" pitchFamily="49" charset="-122"/>
                <a:ea typeface="黑体" panose="02010609060101010101" pitchFamily="49" charset="-122"/>
              </a:rPr>
              <a:t>3.</a:t>
            </a:r>
            <a:r>
              <a:rPr lang="zh-CN" altLang="en-US" sz="2400" b="1" dirty="0">
                <a:solidFill>
                  <a:srgbClr val="0000FF"/>
                </a:solidFill>
                <a:latin typeface="黑体" panose="02010609060101010101" pitchFamily="49" charset="-122"/>
                <a:ea typeface="黑体" panose="02010609060101010101" pitchFamily="49" charset="-122"/>
              </a:rPr>
              <a:t> 影响</a:t>
            </a:r>
            <a:endParaRPr lang="en-US" altLang="x-none" sz="2400" b="1" dirty="0">
              <a:solidFill>
                <a:srgbClr val="0000FF"/>
              </a:solidFill>
              <a:latin typeface="黑体" panose="02010609060101010101" pitchFamily="49" charset="-122"/>
              <a:ea typeface="黑体" panose="02010609060101010101" pitchFamily="49" charset="-122"/>
            </a:endParaRPr>
          </a:p>
        </p:txBody>
      </p:sp>
      <p:sp>
        <p:nvSpPr>
          <p:cNvPr id="3" name="文本框 2"/>
          <p:cNvSpPr txBox="1"/>
          <p:nvPr/>
        </p:nvSpPr>
        <p:spPr>
          <a:xfrm>
            <a:off x="394335" y="618490"/>
            <a:ext cx="8138795" cy="1573530"/>
          </a:xfrm>
          <a:prstGeom prst="rect">
            <a:avLst/>
          </a:prstGeom>
          <a:noFill/>
        </p:spPr>
        <p:txBody>
          <a:bodyPr wrap="square" rtlCol="0" anchor="t">
            <a:spAutoFit/>
          </a:bodyPr>
          <a:p>
            <a:pPr marL="342900" lvl="0" indent="-342900" eaLnBrk="1" hangingPunct="1">
              <a:lnSpc>
                <a:spcPct val="90000"/>
              </a:lnSpc>
              <a:spcBef>
                <a:spcPct val="20000"/>
              </a:spcBef>
            </a:pPr>
            <a:r>
              <a:rPr lang="zh-CN" altLang="en-US" b="1" dirty="0">
                <a:solidFill>
                  <a:srgbClr val="FF0000"/>
                </a:solidFill>
                <a:latin typeface="黑体" panose="02010609060101010101" pitchFamily="49" charset="-122"/>
                <a:ea typeface="黑体" panose="02010609060101010101" pitchFamily="49" charset="-122"/>
                <a:sym typeface="+mn-ea"/>
              </a:rPr>
              <a:t>背景：（</a:t>
            </a:r>
            <a:r>
              <a:rPr lang="en-US" altLang="zh-CN" b="1" dirty="0">
                <a:solidFill>
                  <a:srgbClr val="FF0000"/>
                </a:solidFill>
                <a:latin typeface="黑体" panose="02010609060101010101" pitchFamily="49" charset="-122"/>
                <a:ea typeface="黑体" panose="02010609060101010101" pitchFamily="49" charset="-122"/>
                <a:sym typeface="+mn-ea"/>
              </a:rPr>
              <a:t>1</a:t>
            </a:r>
            <a:r>
              <a:rPr lang="zh-CN" altLang="en-US" b="1" dirty="0">
                <a:solidFill>
                  <a:srgbClr val="FF0000"/>
                </a:solidFill>
                <a:latin typeface="黑体" panose="02010609060101010101" pitchFamily="49" charset="-122"/>
                <a:ea typeface="黑体" panose="02010609060101010101" pitchFamily="49" charset="-122"/>
                <a:sym typeface="+mn-ea"/>
              </a:rPr>
              <a:t>）美国：</a:t>
            </a:r>
            <a:endParaRPr lang="zh-CN" altLang="en-US" b="1" dirty="0">
              <a:solidFill>
                <a:srgbClr val="FF0000"/>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b="1" dirty="0">
                <a:solidFill>
                  <a:srgbClr val="0000CC"/>
                </a:solidFill>
                <a:latin typeface="黑体" panose="02010609060101010101" pitchFamily="49" charset="-122"/>
                <a:ea typeface="黑体" panose="02010609060101010101" pitchFamily="49" charset="-122"/>
                <a:sym typeface="+mn-ea"/>
              </a:rPr>
              <a:t>①孤立中国的政策失败   ②中国国际地位的提高</a:t>
            </a:r>
            <a:endParaRPr lang="zh-CN" altLang="en-US" b="1" dirty="0">
              <a:solidFill>
                <a:srgbClr val="0000CC"/>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b="1" dirty="0">
                <a:solidFill>
                  <a:srgbClr val="0000CC"/>
                </a:solidFill>
                <a:latin typeface="黑体" panose="02010609060101010101" pitchFamily="49" charset="-122"/>
                <a:ea typeface="黑体" panose="02010609060101010101" pitchFamily="49" charset="-122"/>
                <a:sym typeface="+mn-ea"/>
              </a:rPr>
              <a:t>③世界霸权地位相对衰落 ④美苏争霸，美处守势</a:t>
            </a:r>
            <a:endParaRPr lang="zh-CN" altLang="en-US" b="1" dirty="0">
              <a:solidFill>
                <a:srgbClr val="0000CC"/>
              </a:solidFill>
              <a:latin typeface="黑体" panose="02010609060101010101" pitchFamily="49" charset="-122"/>
              <a:ea typeface="黑体" panose="02010609060101010101" pitchFamily="49" charset="-122"/>
            </a:endParaRPr>
          </a:p>
          <a:p>
            <a:pPr marL="342900" lvl="0" indent="-342900" eaLnBrk="1" hangingPunct="1">
              <a:lnSpc>
                <a:spcPct val="90000"/>
              </a:lnSpc>
              <a:spcBef>
                <a:spcPct val="20000"/>
              </a:spcBef>
            </a:pPr>
            <a:r>
              <a:rPr lang="zh-CN" altLang="en-US" b="1" dirty="0">
                <a:solidFill>
                  <a:srgbClr val="FF0000"/>
                </a:solidFill>
                <a:latin typeface="黑体" panose="02010609060101010101" pitchFamily="49" charset="-122"/>
                <a:ea typeface="黑体" panose="02010609060101010101" pitchFamily="49" charset="-122"/>
                <a:sym typeface="+mn-ea"/>
              </a:rPr>
              <a:t>（</a:t>
            </a:r>
            <a:r>
              <a:rPr lang="en-US" altLang="zh-CN" b="1" dirty="0">
                <a:solidFill>
                  <a:srgbClr val="FF0000"/>
                </a:solidFill>
                <a:latin typeface="黑体" panose="02010609060101010101" pitchFamily="49" charset="-122"/>
                <a:ea typeface="黑体" panose="02010609060101010101" pitchFamily="49" charset="-122"/>
                <a:sym typeface="+mn-ea"/>
              </a:rPr>
              <a:t>2</a:t>
            </a:r>
            <a:r>
              <a:rPr lang="zh-CN" altLang="en-US" b="1" dirty="0">
                <a:solidFill>
                  <a:srgbClr val="FF0000"/>
                </a:solidFill>
                <a:latin typeface="黑体" panose="02010609060101010101" pitchFamily="49" charset="-122"/>
                <a:ea typeface="黑体" panose="02010609060101010101" pitchFamily="49" charset="-122"/>
                <a:sym typeface="+mn-ea"/>
              </a:rPr>
              <a:t>）中国：</a:t>
            </a:r>
            <a:endParaRPr lang="zh-CN" altLang="en-US" b="1" dirty="0">
              <a:solidFill>
                <a:srgbClr val="FF0000"/>
              </a:solidFill>
              <a:latin typeface="黑体" panose="02010609060101010101" pitchFamily="49" charset="-122"/>
              <a:ea typeface="黑体" panose="02010609060101010101" pitchFamily="49" charset="-122"/>
            </a:endParaRPr>
          </a:p>
          <a:p>
            <a:pPr marL="342900" lvl="0" indent="-342900" eaLnBrk="1" hangingPunct="1">
              <a:spcBef>
                <a:spcPct val="20000"/>
              </a:spcBef>
            </a:pPr>
            <a:r>
              <a:rPr lang="zh-CN" altLang="en-US" b="1" dirty="0">
                <a:solidFill>
                  <a:srgbClr val="0000CC"/>
                </a:solidFill>
                <a:latin typeface="黑体" panose="02010609060101010101" pitchFamily="49" charset="-122"/>
                <a:ea typeface="黑体" panose="02010609060101010101" pitchFamily="49" charset="-122"/>
                <a:sym typeface="+mn-ea"/>
              </a:rPr>
              <a:t>①</a:t>
            </a:r>
            <a:r>
              <a:rPr lang="zh-CN" altLang="en-US" b="1" dirty="0">
                <a:solidFill>
                  <a:srgbClr val="0000CC"/>
                </a:solidFill>
                <a:latin typeface="Arial" panose="020B0604020202020204" pitchFamily="34" charset="0"/>
                <a:ea typeface="黑体" panose="02010609060101010101" pitchFamily="49" charset="-122"/>
                <a:sym typeface="+mn-ea"/>
              </a:rPr>
              <a:t>对付苏联的威胁</a:t>
            </a:r>
            <a:r>
              <a:rPr lang="zh-CN" altLang="en-US" b="1" dirty="0">
                <a:solidFill>
                  <a:srgbClr val="0000CC"/>
                </a:solidFill>
                <a:latin typeface="黑体" panose="02010609060101010101" pitchFamily="49" charset="-122"/>
                <a:ea typeface="黑体" panose="02010609060101010101" pitchFamily="49" charset="-122"/>
                <a:sym typeface="+mn-ea"/>
              </a:rPr>
              <a:t>②有利于改善国际地位③有利于解决台湾问题</a:t>
            </a:r>
            <a:endParaRPr lang="zh-CN" altLang="en-US"/>
          </a:p>
        </p:txBody>
      </p:sp>
      <p:sp>
        <p:nvSpPr>
          <p:cNvPr id="4" name="文本框 3"/>
          <p:cNvSpPr txBox="1"/>
          <p:nvPr/>
        </p:nvSpPr>
        <p:spPr>
          <a:xfrm>
            <a:off x="2237740" y="69850"/>
            <a:ext cx="4668520" cy="548640"/>
          </a:xfrm>
          <a:prstGeom prst="rect">
            <a:avLst/>
          </a:prstGeom>
          <a:noFill/>
        </p:spPr>
        <p:txBody>
          <a:bodyPr wrap="none" rtlCol="0" anchor="t">
            <a:spAutoFit/>
          </a:bodyPr>
          <a:p>
            <a:r>
              <a:rPr lang="zh-CN" altLang="en-US" sz="2800" b="1" dirty="0">
                <a:solidFill>
                  <a:srgbClr val="FF0000"/>
                </a:solidFill>
                <a:latin typeface="华文行楷" pitchFamily="2" charset="-122"/>
                <a:ea typeface="华文行楷" pitchFamily="2" charset="-122"/>
                <a:sym typeface="+mn-ea"/>
              </a:rPr>
              <a:t>突破之二</a:t>
            </a:r>
            <a:r>
              <a:rPr lang="en-US" altLang="zh-CN" sz="2800" b="1" dirty="0">
                <a:solidFill>
                  <a:srgbClr val="000000"/>
                </a:solidFill>
                <a:latin typeface="华文行楷" pitchFamily="2" charset="-122"/>
                <a:ea typeface="华文行楷" pitchFamily="2" charset="-122"/>
                <a:sym typeface="+mn-ea"/>
              </a:rPr>
              <a:t>------</a:t>
            </a:r>
            <a:r>
              <a:rPr lang="zh-CN" altLang="en-US" sz="2800" b="1" dirty="0">
                <a:solidFill>
                  <a:srgbClr val="000000"/>
                </a:solidFill>
                <a:latin typeface="华文行楷" pitchFamily="2" charset="-122"/>
                <a:ea typeface="华文行楷" pitchFamily="2" charset="-122"/>
                <a:sym typeface="+mn-ea"/>
              </a:rPr>
              <a:t>中美关系改善</a:t>
            </a:r>
            <a:endParaRPr lang="zh-CN" altLang="en-US" sz="2800"/>
          </a:p>
        </p:txBody>
      </p:sp>
      <p:sp>
        <p:nvSpPr>
          <p:cNvPr id="13318" name="Rectangle 6"/>
          <p:cNvSpPr/>
          <p:nvPr/>
        </p:nvSpPr>
        <p:spPr>
          <a:xfrm>
            <a:off x="271780" y="2648903"/>
            <a:ext cx="7524750" cy="396240"/>
          </a:xfrm>
          <a:prstGeom prst="rect">
            <a:avLst/>
          </a:prstGeom>
          <a:noFill/>
          <a:ln w="9525">
            <a:noFill/>
          </a:ln>
        </p:spPr>
        <p:txBody>
          <a:bodyPr>
            <a:spAutoFit/>
          </a:bodyPr>
          <a:p>
            <a:pPr lvl="0" eaLnBrk="1" hangingPunct="1"/>
            <a:r>
              <a:rPr lang="zh-CN" altLang="en-US" sz="2000" b="1" dirty="0">
                <a:solidFill>
                  <a:srgbClr val="0000CC"/>
                </a:solidFill>
                <a:latin typeface="Arial" panose="020B0604020202020204" pitchFamily="34" charset="0"/>
                <a:ea typeface="黑体" panose="02010609060101010101" pitchFamily="49" charset="-122"/>
              </a:rPr>
              <a:t>①</a:t>
            </a:r>
            <a:r>
              <a:rPr lang="zh-CN" altLang="en-US" sz="2000" b="1" dirty="0">
                <a:solidFill>
                  <a:srgbClr val="0000CC"/>
                </a:solidFill>
                <a:latin typeface="宋体" panose="02010600030101010101" pitchFamily="2" charset="-122"/>
                <a:ea typeface="黑体" panose="02010609060101010101" pitchFamily="49" charset="-122"/>
              </a:rPr>
              <a:t>“</a:t>
            </a:r>
            <a:r>
              <a:rPr lang="zh-CN" altLang="en-US" sz="2000" b="1" dirty="0">
                <a:solidFill>
                  <a:srgbClr val="0000CC"/>
                </a:solidFill>
                <a:latin typeface="Arial" panose="020B0604020202020204" pitchFamily="34" charset="0"/>
                <a:ea typeface="黑体" panose="02010609060101010101" pitchFamily="49" charset="-122"/>
              </a:rPr>
              <a:t>乒乓外交</a:t>
            </a:r>
            <a:r>
              <a:rPr lang="zh-CN" altLang="en-US" sz="2000" b="1" dirty="0">
                <a:solidFill>
                  <a:srgbClr val="0000CC"/>
                </a:solidFill>
                <a:latin typeface="宋体" panose="02010600030101010101" pitchFamily="2" charset="-122"/>
                <a:ea typeface="黑体" panose="02010609060101010101" pitchFamily="49" charset="-122"/>
              </a:rPr>
              <a:t>”</a:t>
            </a:r>
            <a:r>
              <a:rPr lang="zh-CN" altLang="en-US" sz="2000" b="1" dirty="0">
                <a:solidFill>
                  <a:srgbClr val="0000CC"/>
                </a:solidFill>
                <a:latin typeface="Arial" panose="020B0604020202020204" pitchFamily="34" charset="0"/>
                <a:ea typeface="黑体" panose="02010609060101010101" pitchFamily="49" charset="-122"/>
              </a:rPr>
              <a:t>，以民促官，打开中美交往大门。</a:t>
            </a:r>
            <a:endParaRPr lang="zh-CN" altLang="en-US" sz="2000" b="1" dirty="0">
              <a:solidFill>
                <a:srgbClr val="0000CC"/>
              </a:solidFill>
              <a:latin typeface="Arial" panose="020B0604020202020204" pitchFamily="34" charset="0"/>
              <a:ea typeface="黑体" panose="02010609060101010101" pitchFamily="49" charset="-122"/>
            </a:endParaRPr>
          </a:p>
        </p:txBody>
      </p:sp>
      <p:sp>
        <p:nvSpPr>
          <p:cNvPr id="13319" name="Rectangle 7"/>
          <p:cNvSpPr/>
          <p:nvPr/>
        </p:nvSpPr>
        <p:spPr>
          <a:xfrm>
            <a:off x="271780" y="3080703"/>
            <a:ext cx="7740650" cy="396240"/>
          </a:xfrm>
          <a:prstGeom prst="rect">
            <a:avLst/>
          </a:prstGeom>
          <a:noFill/>
          <a:ln w="9525">
            <a:noFill/>
          </a:ln>
        </p:spPr>
        <p:txBody>
          <a:bodyPr>
            <a:spAutoFit/>
          </a:bodyPr>
          <a:p>
            <a:pPr lvl="0" eaLnBrk="1" hangingPunct="1"/>
            <a:r>
              <a:rPr lang="zh-CN" altLang="en-US" sz="2000" b="1" dirty="0">
                <a:solidFill>
                  <a:srgbClr val="0000CC"/>
                </a:solidFill>
                <a:latin typeface="黑体" panose="02010609060101010101" pitchFamily="49" charset="-122"/>
                <a:ea typeface="黑体" panose="02010609060101010101" pitchFamily="49" charset="-122"/>
              </a:rPr>
              <a:t>②</a:t>
            </a:r>
            <a:r>
              <a:rPr lang="en-US" altLang="zh-CN" sz="2000" b="1" dirty="0">
                <a:solidFill>
                  <a:srgbClr val="0000CC"/>
                </a:solidFill>
                <a:latin typeface="黑体" panose="02010609060101010101" pitchFamily="49" charset="-122"/>
                <a:ea typeface="黑体" panose="02010609060101010101" pitchFamily="49" charset="-122"/>
              </a:rPr>
              <a:t>1971</a:t>
            </a:r>
            <a:r>
              <a:rPr lang="zh-CN" altLang="en-US" sz="2000" b="1" dirty="0">
                <a:solidFill>
                  <a:srgbClr val="0000CC"/>
                </a:solidFill>
                <a:latin typeface="黑体" panose="02010609060101010101" pitchFamily="49" charset="-122"/>
                <a:ea typeface="黑体" panose="02010609060101010101" pitchFamily="49" charset="-122"/>
              </a:rPr>
              <a:t>年，基辛格秘密访华。</a:t>
            </a:r>
            <a:endParaRPr lang="zh-CN" altLang="en-US" sz="2000" b="1" dirty="0">
              <a:solidFill>
                <a:srgbClr val="0000CC"/>
              </a:solidFill>
              <a:latin typeface="黑体" panose="02010609060101010101" pitchFamily="49" charset="-122"/>
              <a:ea typeface="黑体" panose="02010609060101010101" pitchFamily="49" charset="-122"/>
            </a:endParaRPr>
          </a:p>
        </p:txBody>
      </p:sp>
      <p:sp>
        <p:nvSpPr>
          <p:cNvPr id="13320" name="Rectangle 8"/>
          <p:cNvSpPr/>
          <p:nvPr/>
        </p:nvSpPr>
        <p:spPr>
          <a:xfrm>
            <a:off x="-196532" y="3536633"/>
            <a:ext cx="9134475" cy="396240"/>
          </a:xfrm>
          <a:prstGeom prst="rect">
            <a:avLst/>
          </a:prstGeom>
          <a:noFill/>
          <a:ln w="9525">
            <a:noFill/>
          </a:ln>
        </p:spPr>
        <p:txBody>
          <a:bodyPr>
            <a:spAutoFit/>
          </a:bodyPr>
          <a:p>
            <a:pPr lvl="1" eaLnBrk="1" hangingPunct="1"/>
            <a:r>
              <a:rPr lang="zh-CN" altLang="en-US" sz="2000" b="1" dirty="0">
                <a:solidFill>
                  <a:srgbClr val="0000CC"/>
                </a:solidFill>
                <a:latin typeface="黑体" panose="02010609060101010101" pitchFamily="49" charset="-122"/>
                <a:ea typeface="黑体" panose="02010609060101010101" pitchFamily="49" charset="-122"/>
              </a:rPr>
              <a:t>③</a:t>
            </a:r>
            <a:r>
              <a:rPr lang="en-US" altLang="zh-CN" sz="2000" b="1" dirty="0">
                <a:solidFill>
                  <a:srgbClr val="0000CC"/>
                </a:solidFill>
                <a:latin typeface="黑体" panose="02010609060101010101" pitchFamily="49" charset="-122"/>
                <a:ea typeface="黑体" panose="02010609060101010101" pitchFamily="49" charset="-122"/>
              </a:rPr>
              <a:t>1972</a:t>
            </a:r>
            <a:r>
              <a:rPr lang="zh-CN" altLang="en-US" sz="2000" b="1" dirty="0">
                <a:solidFill>
                  <a:srgbClr val="0000CC"/>
                </a:solidFill>
                <a:latin typeface="黑体" panose="02010609060101010101" pitchFamily="49" charset="-122"/>
                <a:ea typeface="黑体" panose="02010609060101010101" pitchFamily="49" charset="-122"/>
              </a:rPr>
              <a:t>年，尼克松公开访华，标志中美关系正常化。</a:t>
            </a:r>
            <a:endParaRPr lang="zh-CN" altLang="en-US" sz="2000" b="1" dirty="0">
              <a:solidFill>
                <a:srgbClr val="0000CC"/>
              </a:solidFill>
              <a:latin typeface="黑体" panose="02010609060101010101" pitchFamily="49" charset="-122"/>
              <a:ea typeface="黑体" panose="02010609060101010101" pitchFamily="49" charset="-122"/>
            </a:endParaRPr>
          </a:p>
        </p:txBody>
      </p:sp>
      <p:sp>
        <p:nvSpPr>
          <p:cNvPr id="13322" name="Rectangle 10"/>
          <p:cNvSpPr/>
          <p:nvPr/>
        </p:nvSpPr>
        <p:spPr>
          <a:xfrm>
            <a:off x="271780" y="3933190"/>
            <a:ext cx="3190875" cy="396240"/>
          </a:xfrm>
          <a:prstGeom prst="rect">
            <a:avLst/>
          </a:prstGeom>
          <a:noFill/>
          <a:ln w="9525">
            <a:noFill/>
          </a:ln>
        </p:spPr>
        <p:txBody>
          <a:bodyPr wrap="none">
            <a:spAutoFit/>
          </a:bodyPr>
          <a:p>
            <a:pPr lvl="0" eaLnBrk="1" hangingPunct="1"/>
            <a:r>
              <a:rPr lang="zh-CN" altLang="en-US" sz="2000" b="1" dirty="0">
                <a:solidFill>
                  <a:srgbClr val="0000CC"/>
                </a:solidFill>
                <a:latin typeface="黑体" panose="02010609060101010101" pitchFamily="49" charset="-122"/>
                <a:ea typeface="黑体" panose="02010609060101010101" pitchFamily="49" charset="-122"/>
              </a:rPr>
              <a:t>④</a:t>
            </a:r>
            <a:r>
              <a:rPr lang="zh-CN" altLang="en-US" sz="2000" dirty="0">
                <a:solidFill>
                  <a:srgbClr val="0000CC"/>
                </a:solidFill>
                <a:latin typeface="黑体" panose="02010609060101010101" pitchFamily="49" charset="-122"/>
                <a:ea typeface="黑体" panose="02010609060101010101" pitchFamily="49" charset="-122"/>
              </a:rPr>
              <a:t> </a:t>
            </a:r>
            <a:r>
              <a:rPr lang="en-US" altLang="zh-CN" sz="2000" b="1" dirty="0">
                <a:solidFill>
                  <a:srgbClr val="0000CC"/>
                </a:solidFill>
                <a:latin typeface="黑体" panose="02010609060101010101" pitchFamily="49" charset="-122"/>
                <a:ea typeface="黑体" panose="02010609060101010101" pitchFamily="49" charset="-122"/>
              </a:rPr>
              <a:t>1979</a:t>
            </a:r>
            <a:r>
              <a:rPr lang="zh-CN" altLang="en-US" sz="2000" b="1" dirty="0">
                <a:solidFill>
                  <a:srgbClr val="0000CC"/>
                </a:solidFill>
                <a:latin typeface="黑体" panose="02010609060101010101" pitchFamily="49" charset="-122"/>
                <a:ea typeface="黑体" panose="02010609060101010101" pitchFamily="49" charset="-122"/>
              </a:rPr>
              <a:t>年中美正式建交。</a:t>
            </a:r>
            <a:r>
              <a:rPr lang="zh-CN" altLang="en-US" sz="2000" dirty="0">
                <a:latin typeface="Arial" panose="020B0604020202020204" pitchFamily="34" charset="0"/>
                <a:ea typeface="宋体" panose="02010600030101010101" pitchFamily="2" charset="-122"/>
              </a:rPr>
              <a:t> </a:t>
            </a:r>
            <a:endParaRPr lang="zh-CN" altLang="en-US" sz="2000" b="1" dirty="0">
              <a:solidFill>
                <a:srgbClr val="000000"/>
              </a:solidFill>
              <a:latin typeface="Arial" panose="020B0604020202020204" pitchFamily="34" charset="0"/>
              <a:ea typeface="宋体" panose="02010600030101010101" pitchFamily="2" charset="-122"/>
            </a:endParaRPr>
          </a:p>
        </p:txBody>
      </p:sp>
      <p:sp>
        <p:nvSpPr>
          <p:cNvPr id="25606" name="Text Box 22"/>
          <p:cNvSpPr txBox="1"/>
          <p:nvPr/>
        </p:nvSpPr>
        <p:spPr>
          <a:xfrm>
            <a:off x="271463" y="2191703"/>
            <a:ext cx="2736850" cy="457200"/>
          </a:xfrm>
          <a:prstGeom prst="rect">
            <a:avLst/>
          </a:prstGeom>
          <a:noFill/>
          <a:ln w="9525">
            <a:noFill/>
          </a:ln>
        </p:spPr>
        <p:txBody>
          <a:bodyPr>
            <a:spAutoFit/>
          </a:bodyPr>
          <a:p>
            <a:pPr lvl="0" eaLnBrk="1" hangingPunct="1">
              <a:buFont typeface="Arial" panose="020B0604020202020204" pitchFamily="34" charset="0"/>
              <a:buNone/>
            </a:pPr>
            <a:r>
              <a:rPr lang="en-US" altLang="zh-CN" sz="2400" b="1" dirty="0">
                <a:solidFill>
                  <a:srgbClr val="FF0000"/>
                </a:solidFill>
                <a:latin typeface="黑体" panose="02010609060101010101" pitchFamily="49" charset="-122"/>
                <a:ea typeface="黑体" panose="02010609060101010101" pitchFamily="49" charset="-122"/>
              </a:rPr>
              <a:t>2.</a:t>
            </a:r>
            <a:r>
              <a:rPr lang="zh-CN" altLang="en-US" sz="2400" b="1" dirty="0">
                <a:solidFill>
                  <a:srgbClr val="FF0000"/>
                </a:solidFill>
                <a:latin typeface="黑体" panose="02010609060101010101" pitchFamily="49" charset="-122"/>
                <a:ea typeface="黑体" panose="02010609060101010101" pitchFamily="49" charset="-122"/>
              </a:rPr>
              <a:t>重大事件：</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checkerboard(across)">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checkerboard(across)">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checkerboard(across)">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p:bldP spid="40963" grpId="0" bldLvl="0"/>
      <p:bldP spid="40964" grpId="0" bldLvl="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72440" y="68580"/>
            <a:ext cx="8199120" cy="1554480"/>
          </a:xfrm>
          <a:prstGeom prst="rect">
            <a:avLst/>
          </a:prstGeom>
          <a:noFill/>
          <a:ln w="9525">
            <a:noFill/>
          </a:ln>
        </p:spPr>
        <p:txBody>
          <a:bodyPr wrap="square">
            <a:spAutoFit/>
          </a:bodyPr>
          <a:p>
            <a:pPr marL="0" indent="0" algn="l"/>
            <a:r>
              <a:rPr lang="zh-CN" altLang="en-US" sz="3200" b="0" u="none">
                <a:latin typeface="宋体" panose="02010600030101010101" pitchFamily="2" charset="-122"/>
                <a:ea typeface="宋体" panose="02010600030101010101" pitchFamily="2" charset="-122"/>
                <a:cs typeface="宋体" panose="02010600030101010101" pitchFamily="2" charset="-122"/>
              </a:rPr>
              <a:t>下图是</a:t>
            </a:r>
            <a:r>
              <a:rPr lang="en-US" altLang="zh-CN" sz="3200" b="0" u="none">
                <a:latin typeface="宋体" panose="02010600030101010101" pitchFamily="2" charset="-122"/>
                <a:ea typeface="宋体" panose="02010600030101010101" pitchFamily="2" charset="-122"/>
                <a:cs typeface="宋体" panose="02010600030101010101" pitchFamily="2" charset="-122"/>
              </a:rPr>
              <a:t>1949—</a:t>
            </a:r>
            <a:r>
              <a:rPr lang="en-US" altLang="zh-CN" sz="3200" b="0" u="none">
                <a:latin typeface="Times New Roman" panose="02020603050405020304" pitchFamily="18" charset="0"/>
                <a:ea typeface="Times New Roman" panose="02020603050405020304" pitchFamily="18" charset="0"/>
                <a:cs typeface="Times New Roman" panose="02020603050405020304" pitchFamily="18" charset="0"/>
              </a:rPr>
              <a:t>2008</a:t>
            </a:r>
            <a:r>
              <a:rPr lang="zh-CN" altLang="en-US" sz="3200" b="0" u="none">
                <a:latin typeface="宋体" panose="02010600030101010101" pitchFamily="2" charset="-122"/>
                <a:ea typeface="宋体" panose="02010600030101010101" pitchFamily="2" charset="-122"/>
                <a:cs typeface="宋体" panose="02010600030101010101" pitchFamily="2" charset="-122"/>
              </a:rPr>
              <a:t>年中国与外国建交情况曲线图。在下列各项中，建交最高峰出现的主要原因是</a:t>
            </a:r>
            <a:endParaRPr lang="zh-CN" altLang="en-US" sz="3200"/>
          </a:p>
        </p:txBody>
      </p:sp>
      <p:pic>
        <p:nvPicPr>
          <p:cNvPr id="2" name="图片 1"/>
          <p:cNvPicPr/>
          <p:nvPr/>
        </p:nvPicPr>
        <p:blipFill>
          <a:blip r:embed="rId1"/>
          <a:stretch>
            <a:fillRect/>
          </a:stretch>
        </p:blipFill>
        <p:spPr>
          <a:xfrm>
            <a:off x="2101215" y="1623060"/>
            <a:ext cx="5647055" cy="2822575"/>
          </a:xfrm>
          <a:prstGeom prst="rect">
            <a:avLst/>
          </a:prstGeom>
          <a:noFill/>
          <a:ln w="9525">
            <a:noFill/>
          </a:ln>
        </p:spPr>
      </p:pic>
      <p:sp>
        <p:nvSpPr>
          <p:cNvPr id="102" name="文本框 101"/>
          <p:cNvSpPr txBox="1"/>
          <p:nvPr/>
        </p:nvSpPr>
        <p:spPr>
          <a:xfrm>
            <a:off x="357505" y="4216400"/>
            <a:ext cx="7041515" cy="2651760"/>
          </a:xfrm>
          <a:prstGeom prst="rect">
            <a:avLst/>
          </a:prstGeom>
          <a:noFill/>
          <a:ln w="9525">
            <a:noFill/>
          </a:ln>
        </p:spPr>
        <p:txBody>
          <a:bodyPr wrap="square">
            <a:spAutoFit/>
          </a:bodyPr>
          <a:p>
            <a:pPr marL="0" indent="276225" algn="l"/>
            <a:r>
              <a:rPr lang="en-US" altLang="zh-CN" sz="2800" b="0" u="none">
                <a:latin typeface="宋体" panose="02010600030101010101" pitchFamily="2" charset="-122"/>
                <a:ea typeface="宋体" panose="02010600030101010101" pitchFamily="2" charset="-122"/>
                <a:cs typeface="宋体" panose="02010600030101010101" pitchFamily="2" charset="-122"/>
              </a:rPr>
              <a:t>A</a:t>
            </a:r>
            <a:r>
              <a:rPr lang="zh-CN" altLang="en-US" sz="2800" b="0" u="none">
                <a:latin typeface="宋体" panose="02010600030101010101" pitchFamily="2" charset="-122"/>
                <a:ea typeface="宋体" panose="02010600030101010101" pitchFamily="2" charset="-122"/>
                <a:cs typeface="宋体" panose="02010600030101010101" pitchFamily="2" charset="-122"/>
              </a:rPr>
              <a:t>．新中国在万隆会议上赢得尊重      </a:t>
            </a:r>
            <a:endParaRPr lang="zh-CN" altLang="en-US" sz="2800" b="0" u="none">
              <a:latin typeface="宋体" panose="02010600030101010101" pitchFamily="2" charset="-122"/>
              <a:ea typeface="宋体" panose="02010600030101010101" pitchFamily="2" charset="-122"/>
              <a:cs typeface="宋体" panose="02010600030101010101" pitchFamily="2" charset="-122"/>
            </a:endParaRPr>
          </a:p>
          <a:p>
            <a:pPr marL="0" indent="276225" algn="l"/>
            <a:r>
              <a:rPr lang="en-US" altLang="zh-CN" sz="2800" b="0" u="none">
                <a:latin typeface="宋体" panose="02010600030101010101" pitchFamily="2" charset="-122"/>
                <a:ea typeface="宋体" panose="02010600030101010101" pitchFamily="2" charset="-122"/>
                <a:cs typeface="宋体" panose="02010600030101010101" pitchFamily="2" charset="-122"/>
              </a:rPr>
              <a:t>B</a:t>
            </a:r>
            <a:r>
              <a:rPr lang="zh-CN" altLang="en-US" sz="2800" b="0" u="none">
                <a:latin typeface="宋体" panose="02010600030101010101" pitchFamily="2" charset="-122"/>
                <a:ea typeface="宋体" panose="02010600030101010101" pitchFamily="2" charset="-122"/>
                <a:cs typeface="宋体" panose="02010600030101010101" pitchFamily="2" charset="-122"/>
              </a:rPr>
              <a:t>．新中国恢复在联合国的合法席位</a:t>
            </a:r>
            <a:endParaRPr lang="zh-CN" altLang="en-US" sz="2800" b="0" u="none">
              <a:latin typeface="宋体" panose="02010600030101010101" pitchFamily="2" charset="-122"/>
              <a:ea typeface="宋体" panose="02010600030101010101" pitchFamily="2" charset="-122"/>
              <a:cs typeface="宋体" panose="02010600030101010101" pitchFamily="2" charset="-122"/>
            </a:endParaRPr>
          </a:p>
          <a:p>
            <a:pPr marL="0" indent="276225" algn="l"/>
            <a:r>
              <a:rPr lang="en-US" altLang="zh-CN" sz="2800" b="0" u="none">
                <a:latin typeface="宋体" panose="02010600030101010101" pitchFamily="2" charset="-122"/>
                <a:ea typeface="宋体" panose="02010600030101010101" pitchFamily="2" charset="-122"/>
                <a:cs typeface="宋体" panose="02010600030101010101" pitchFamily="2" charset="-122"/>
              </a:rPr>
              <a:t>C</a:t>
            </a:r>
            <a:r>
              <a:rPr lang="zh-CN" altLang="en-US" sz="2800" b="0" u="none">
                <a:latin typeface="宋体" panose="02010600030101010101" pitchFamily="2" charset="-122"/>
                <a:ea typeface="宋体" panose="02010600030101010101" pitchFamily="2" charset="-122"/>
                <a:cs typeface="宋体" panose="02010600030101010101" pitchFamily="2" charset="-122"/>
              </a:rPr>
              <a:t>．中美关系实现正常化              </a:t>
            </a:r>
            <a:endParaRPr lang="zh-CN" altLang="en-US" sz="2800" b="0" u="none">
              <a:latin typeface="宋体" panose="02010600030101010101" pitchFamily="2" charset="-122"/>
              <a:ea typeface="宋体" panose="02010600030101010101" pitchFamily="2" charset="-122"/>
              <a:cs typeface="宋体" panose="02010600030101010101" pitchFamily="2" charset="-122"/>
            </a:endParaRPr>
          </a:p>
          <a:p>
            <a:pPr marL="0" indent="276225" algn="l"/>
            <a:r>
              <a:rPr lang="en-US" altLang="zh-CN" sz="2800" b="0" u="none">
                <a:latin typeface="宋体" panose="02010600030101010101" pitchFamily="2" charset="-122"/>
                <a:ea typeface="宋体" panose="02010600030101010101" pitchFamily="2" charset="-122"/>
                <a:cs typeface="宋体" panose="02010600030101010101" pitchFamily="2" charset="-122"/>
              </a:rPr>
              <a:t>D</a:t>
            </a:r>
            <a:r>
              <a:rPr lang="zh-CN" altLang="en-US" sz="2800" b="0" u="none">
                <a:latin typeface="宋体" panose="02010600030101010101" pitchFamily="2" charset="-122"/>
                <a:ea typeface="宋体" panose="02010600030101010101" pitchFamily="2" charset="-122"/>
                <a:cs typeface="宋体" panose="02010600030101010101" pitchFamily="2" charset="-122"/>
              </a:rPr>
              <a:t>．文化大革命扩大中国的政治影响 </a:t>
            </a:r>
            <a:endParaRPr lang="zh-CN" altLang="en-US" sz="2800"/>
          </a:p>
        </p:txBody>
      </p:sp>
      <p:sp>
        <p:nvSpPr>
          <p:cNvPr id="3" name="TextBox 2"/>
          <p:cNvSpPr txBox="1"/>
          <p:nvPr/>
        </p:nvSpPr>
        <p:spPr>
          <a:xfrm>
            <a:off x="7885975" y="2998833"/>
            <a:ext cx="785793" cy="1446550"/>
          </a:xfrm>
          <a:prstGeom prst="rect">
            <a:avLst/>
          </a:prstGeom>
          <a:noFill/>
        </p:spPr>
        <p:txBody>
          <a:bodyPr wrap="none" rtlCol="0">
            <a:spAutoFit/>
          </a:bodyPr>
          <a:p>
            <a:r>
              <a:rPr lang="en-US" altLang="zh-CN" sz="8800" dirty="0" smtClean="0"/>
              <a:t>C</a:t>
            </a:r>
            <a:endParaRPr lang="zh-CN" alt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3" name="文本框 537602"/>
          <p:cNvSpPr txBox="1"/>
          <p:nvPr/>
        </p:nvSpPr>
        <p:spPr>
          <a:xfrm>
            <a:off x="162205" y="110751"/>
            <a:ext cx="8497887" cy="1575816"/>
          </a:xfrm>
          <a:prstGeom prst="rect">
            <a:avLst/>
          </a:prstGeom>
          <a:noFill/>
          <a:ln w="9525">
            <a:noFill/>
          </a:ln>
        </p:spPr>
        <p:txBody>
          <a:bodyPr>
            <a:spAutoFit/>
          </a:bodyPr>
          <a:lstStyle/>
          <a:p>
            <a:pPr lvl="0" algn="l">
              <a:spcBef>
                <a:spcPct val="30000"/>
              </a:spcBef>
              <a:buClrTx/>
            </a:pPr>
            <a:r>
              <a:rPr lang="zh-CN" altLang="en-US" sz="3000" b="1" dirty="0" smtClean="0">
                <a:latin typeface="楷体" panose="02010609060101010101" pitchFamily="49" charset="-122"/>
                <a:ea typeface="楷体" panose="02010609060101010101" pitchFamily="49" charset="-122"/>
              </a:rPr>
              <a:t>外</a:t>
            </a:r>
            <a:r>
              <a:rPr lang="zh-CN" altLang="en-US" sz="3000" b="1" dirty="0">
                <a:latin typeface="楷体" panose="02010609060101010101" pitchFamily="49" charset="-122"/>
                <a:ea typeface="楷体" panose="02010609060101010101" pitchFamily="49" charset="-122"/>
              </a:rPr>
              <a:t>交是一个国家内部力量的外延，是一个国家综合国力的体现。   </a:t>
            </a:r>
            <a:endParaRPr lang="zh-CN" altLang="en-US" sz="3000" b="1" dirty="0">
              <a:latin typeface="楷体" panose="02010609060101010101" pitchFamily="49" charset="-122"/>
              <a:ea typeface="楷体" panose="02010609060101010101" pitchFamily="49" charset="-122"/>
            </a:endParaRPr>
          </a:p>
          <a:p>
            <a:pPr lvl="0" algn="l">
              <a:spcBef>
                <a:spcPct val="30000"/>
              </a:spcBef>
              <a:buClrTx/>
            </a:pPr>
            <a:r>
              <a:rPr lang="zh-CN" altLang="en-US" sz="2800" b="1" dirty="0">
                <a:solidFill>
                  <a:srgbClr val="0033CC"/>
                </a:solidFill>
                <a:latin typeface="楷体" panose="02010609060101010101" pitchFamily="49" charset="-122"/>
                <a:ea typeface="楷体" panose="02010609060101010101" pitchFamily="49" charset="-122"/>
              </a:rPr>
              <a:t>影响外交的因素有哪些？</a:t>
            </a:r>
            <a:endParaRPr lang="zh-CN" altLang="en-US" sz="2800" b="1" dirty="0">
              <a:solidFill>
                <a:srgbClr val="0033CC"/>
              </a:solidFill>
              <a:latin typeface="楷体" panose="02010609060101010101" pitchFamily="49" charset="-122"/>
              <a:ea typeface="楷体" panose="02010609060101010101" pitchFamily="49" charset="-122"/>
            </a:endParaRPr>
          </a:p>
        </p:txBody>
      </p:sp>
      <p:sp>
        <p:nvSpPr>
          <p:cNvPr id="537604" name="文本框 537603"/>
          <p:cNvSpPr txBox="1"/>
          <p:nvPr/>
        </p:nvSpPr>
        <p:spPr>
          <a:xfrm>
            <a:off x="128016" y="1585137"/>
            <a:ext cx="8884024" cy="584775"/>
          </a:xfrm>
          <a:prstGeom prst="rect">
            <a:avLst/>
          </a:prstGeom>
          <a:noFill/>
          <a:ln w="9525">
            <a:noFill/>
          </a:ln>
        </p:spPr>
        <p:txBody>
          <a:bodyPr wrap="square">
            <a:spAutoFit/>
          </a:bodyPr>
          <a:lstStyle/>
          <a:p>
            <a:pPr lvl="0" algn="l">
              <a:spcBef>
                <a:spcPct val="50000"/>
              </a:spcBef>
              <a:buClr>
                <a:srgbClr val="008000"/>
              </a:buClr>
              <a:buFont typeface="Wingdings" panose="05000000000000000000" pitchFamily="2" charset="2"/>
              <a:buNone/>
            </a:pPr>
            <a:r>
              <a:rPr lang="zh-CN" altLang="en-US" sz="3200" b="1" dirty="0">
                <a:solidFill>
                  <a:srgbClr val="000000"/>
                </a:solidFill>
                <a:latin typeface="Times New Roman" panose="02020603050405020304" pitchFamily="18" charset="0"/>
                <a:ea typeface="华文新魏" pitchFamily="2" charset="-122"/>
              </a:rPr>
              <a:t>国家利益；国家性质； </a:t>
            </a:r>
            <a:r>
              <a:rPr lang="zh-CN" altLang="en-US" sz="3200" b="1" dirty="0" smtClean="0">
                <a:solidFill>
                  <a:srgbClr val="000000"/>
                </a:solidFill>
                <a:latin typeface="Times New Roman" panose="02020603050405020304" pitchFamily="18" charset="0"/>
                <a:ea typeface="华文新魏" pitchFamily="2" charset="-122"/>
              </a:rPr>
              <a:t>国</a:t>
            </a:r>
            <a:r>
              <a:rPr lang="zh-CN" altLang="en-US" sz="3200" b="1" dirty="0">
                <a:solidFill>
                  <a:srgbClr val="000000"/>
                </a:solidFill>
                <a:latin typeface="Times New Roman" panose="02020603050405020304" pitchFamily="18" charset="0"/>
                <a:ea typeface="华文新魏" pitchFamily="2" charset="-122"/>
              </a:rPr>
              <a:t>家力量；国内外形势；</a:t>
            </a:r>
            <a:endParaRPr lang="zh-CN" altLang="en-US" sz="3200" b="1" dirty="0">
              <a:solidFill>
                <a:srgbClr val="000000"/>
              </a:solidFill>
              <a:latin typeface="Times New Roman" panose="02020603050405020304" pitchFamily="18" charset="0"/>
              <a:ea typeface="华文新魏" pitchFamily="2" charset="-122"/>
            </a:endParaRPr>
          </a:p>
        </p:txBody>
      </p:sp>
      <p:graphicFrame>
        <p:nvGraphicFramePr>
          <p:cNvPr id="6" name="表格 5"/>
          <p:cNvGraphicFramePr>
            <a:graphicFrameLocks noGrp="1"/>
          </p:cNvGraphicFramePr>
          <p:nvPr/>
        </p:nvGraphicFramePr>
        <p:xfrm>
          <a:off x="681317" y="2338295"/>
          <a:ext cx="7915836" cy="4026647"/>
        </p:xfrm>
        <a:graphic>
          <a:graphicData uri="http://schemas.openxmlformats.org/drawingml/2006/table">
            <a:tbl>
              <a:tblPr firstRow="1" bandRow="1">
                <a:tableStyleId>{5C22544A-7EE6-4342-B048-85BDC9FD1C3A}</a:tableStyleId>
              </a:tblPr>
              <a:tblGrid>
                <a:gridCol w="1978959"/>
                <a:gridCol w="1978959"/>
                <a:gridCol w="1978959"/>
                <a:gridCol w="1978959"/>
              </a:tblGrid>
              <a:tr h="909243">
                <a:tc>
                  <a:txBody>
                    <a:bodyPr/>
                    <a:lstStyle/>
                    <a:p>
                      <a:endParaRPr lang="zh-CN" altLang="en-US" dirty="0"/>
                    </a:p>
                  </a:txBody>
                  <a:tcPr/>
                </a:tc>
                <a:tc>
                  <a:txBody>
                    <a:bodyPr/>
                    <a:lstStyle/>
                    <a:p>
                      <a:r>
                        <a:rPr lang="zh-CN" altLang="en-US" dirty="0" smtClean="0">
                          <a:solidFill>
                            <a:srgbClr val="FF0000"/>
                          </a:solidFill>
                        </a:rPr>
                        <a:t>制定依据</a:t>
                      </a:r>
                      <a:endParaRPr lang="zh-CN" altLang="en-US" dirty="0">
                        <a:solidFill>
                          <a:srgbClr val="FF0000"/>
                        </a:solidFill>
                      </a:endParaRPr>
                    </a:p>
                  </a:txBody>
                  <a:tcPr/>
                </a:tc>
                <a:tc>
                  <a:txBody>
                    <a:bodyPr/>
                    <a:lstStyle/>
                    <a:p>
                      <a:r>
                        <a:rPr lang="zh-CN" altLang="en-US" dirty="0" smtClean="0">
                          <a:solidFill>
                            <a:srgbClr val="FF0000"/>
                          </a:solidFill>
                        </a:rPr>
                        <a:t>外交政策方针</a:t>
                      </a:r>
                      <a:endParaRPr lang="zh-CN" altLang="en-US" dirty="0">
                        <a:solidFill>
                          <a:srgbClr val="FF0000"/>
                        </a:solidFill>
                      </a:endParaRPr>
                    </a:p>
                  </a:txBody>
                  <a:tcPr/>
                </a:tc>
                <a:tc>
                  <a:txBody>
                    <a:bodyPr/>
                    <a:lstStyle/>
                    <a:p>
                      <a:r>
                        <a:rPr lang="zh-CN" altLang="en-US" dirty="0" smtClean="0">
                          <a:solidFill>
                            <a:srgbClr val="FF0000"/>
                          </a:solidFill>
                        </a:rPr>
                        <a:t>外交成就</a:t>
                      </a:r>
                      <a:endParaRPr lang="zh-CN" altLang="en-US" dirty="0">
                        <a:solidFill>
                          <a:srgbClr val="FF0000"/>
                        </a:solidFill>
                      </a:endParaRPr>
                    </a:p>
                  </a:txBody>
                  <a:tcPr/>
                </a:tc>
              </a:tr>
              <a:tr h="1298918">
                <a:tc>
                  <a:txBody>
                    <a:bodyPr/>
                    <a:lstStyle/>
                    <a:p>
                      <a:r>
                        <a:rPr lang="zh-CN" altLang="en-US" sz="1800" b="1" dirty="0" smtClean="0">
                          <a:solidFill>
                            <a:srgbClr val="1C1C1C"/>
                          </a:solidFill>
                          <a:latin typeface="黑体" panose="02010609060101010101" pitchFamily="49" charset="-122"/>
                          <a:ea typeface="黑体" panose="02010609060101010101" pitchFamily="49" charset="-122"/>
                        </a:rPr>
                        <a:t>新中国初期（</a:t>
                      </a:r>
                      <a:r>
                        <a:rPr lang="en-US" altLang="zh-CN" sz="1800" b="1" dirty="0" smtClean="0">
                          <a:solidFill>
                            <a:srgbClr val="1C1C1C"/>
                          </a:solidFill>
                          <a:latin typeface="黑体" panose="02010609060101010101" pitchFamily="49" charset="-122"/>
                          <a:ea typeface="黑体" panose="02010609060101010101" pitchFamily="49" charset="-122"/>
                        </a:rPr>
                        <a:t>1949</a:t>
                      </a:r>
                      <a:r>
                        <a:rPr lang="zh-CN" altLang="en-US" sz="1800" b="1" dirty="0" smtClean="0">
                          <a:solidFill>
                            <a:srgbClr val="1C1C1C"/>
                          </a:solidFill>
                          <a:latin typeface="黑体" panose="02010609060101010101" pitchFamily="49" charset="-122"/>
                          <a:ea typeface="黑体" panose="02010609060101010101" pitchFamily="49" charset="-122"/>
                        </a:rPr>
                        <a:t>至</a:t>
                      </a:r>
                      <a:r>
                        <a:rPr lang="en-US" altLang="zh-CN" sz="1800" b="1" dirty="0" smtClean="0">
                          <a:solidFill>
                            <a:srgbClr val="1C1C1C"/>
                          </a:solidFill>
                          <a:latin typeface="黑体" panose="02010609060101010101" pitchFamily="49" charset="-122"/>
                          <a:ea typeface="黑体" panose="02010609060101010101" pitchFamily="49" charset="-122"/>
                        </a:rPr>
                        <a:t>50</a:t>
                      </a:r>
                      <a:r>
                        <a:rPr lang="zh-CN" altLang="en-US" sz="1800" b="1" dirty="0" smtClean="0">
                          <a:solidFill>
                            <a:srgbClr val="1C1C1C"/>
                          </a:solidFill>
                          <a:latin typeface="黑体" panose="02010609060101010101" pitchFamily="49" charset="-122"/>
                          <a:ea typeface="黑体" panose="02010609060101010101" pitchFamily="49" charset="-122"/>
                        </a:rPr>
                        <a:t>年代中期）</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r>
              <a:tr h="909243">
                <a:tc>
                  <a:txBody>
                    <a:bodyPr/>
                    <a:lstStyle/>
                    <a:p>
                      <a:r>
                        <a:rPr lang="en-US" altLang="zh-CN" sz="1800" b="1" dirty="0" smtClean="0">
                          <a:solidFill>
                            <a:srgbClr val="1C1C1C"/>
                          </a:solidFill>
                          <a:latin typeface="黑体" panose="02010609060101010101" pitchFamily="49" charset="-122"/>
                          <a:ea typeface="黑体" panose="02010609060101010101" pitchFamily="49" charset="-122"/>
                        </a:rPr>
                        <a:t>20</a:t>
                      </a:r>
                      <a:r>
                        <a:rPr lang="zh-CN" altLang="en-US" sz="1800" b="1" dirty="0" smtClean="0">
                          <a:solidFill>
                            <a:srgbClr val="1C1C1C"/>
                          </a:solidFill>
                          <a:latin typeface="黑体" panose="02010609060101010101" pitchFamily="49" charset="-122"/>
                          <a:ea typeface="黑体" panose="02010609060101010101" pitchFamily="49" charset="-122"/>
                        </a:rPr>
                        <a:t>世纪</a:t>
                      </a:r>
                      <a:r>
                        <a:rPr lang="en-US" altLang="zh-CN" sz="1800" b="1" dirty="0" smtClean="0">
                          <a:solidFill>
                            <a:srgbClr val="1C1C1C"/>
                          </a:solidFill>
                          <a:latin typeface="黑体" panose="02010609060101010101" pitchFamily="49" charset="-122"/>
                          <a:ea typeface="黑体" panose="02010609060101010101" pitchFamily="49" charset="-122"/>
                        </a:rPr>
                        <a:t>70</a:t>
                      </a:r>
                      <a:r>
                        <a:rPr lang="zh-CN" altLang="en-US" sz="1800" b="1" dirty="0" smtClean="0">
                          <a:solidFill>
                            <a:srgbClr val="1C1C1C"/>
                          </a:solidFill>
                          <a:latin typeface="黑体" panose="02010609060101010101" pitchFamily="49" charset="-122"/>
                          <a:ea typeface="黑体" panose="02010609060101010101" pitchFamily="49" charset="-122"/>
                        </a:rPr>
                        <a:t>年代</a:t>
                      </a:r>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r>
              <a:tr h="909243">
                <a:tc>
                  <a:txBody>
                    <a:bodyPr/>
                    <a:lstStyle/>
                    <a:p>
                      <a:r>
                        <a:rPr lang="zh-CN" altLang="en-US" sz="1800" b="1" dirty="0" smtClean="0">
                          <a:solidFill>
                            <a:srgbClr val="1C1C1C"/>
                          </a:solidFill>
                          <a:latin typeface="黑体" panose="02010609060101010101" pitchFamily="49" charset="-122"/>
                          <a:ea typeface="黑体" panose="02010609060101010101" pitchFamily="49" charset="-122"/>
                        </a:rPr>
                        <a:t>新时期（</a:t>
                      </a:r>
                      <a:r>
                        <a:rPr lang="en-US" altLang="zh-CN" sz="1800" b="1" dirty="0" smtClean="0">
                          <a:solidFill>
                            <a:srgbClr val="1C1C1C"/>
                          </a:solidFill>
                          <a:latin typeface="黑体" panose="02010609060101010101" pitchFamily="49" charset="-122"/>
                          <a:ea typeface="黑体" panose="02010609060101010101" pitchFamily="49" charset="-122"/>
                        </a:rPr>
                        <a:t>70</a:t>
                      </a:r>
                      <a:r>
                        <a:rPr lang="zh-CN" altLang="en-US" sz="1800" b="1" dirty="0" smtClean="0">
                          <a:solidFill>
                            <a:srgbClr val="1C1C1C"/>
                          </a:solidFill>
                          <a:latin typeface="黑体" panose="02010609060101010101" pitchFamily="49" charset="-122"/>
                          <a:ea typeface="黑体" panose="02010609060101010101" pitchFamily="49" charset="-122"/>
                        </a:rPr>
                        <a:t>年代末以来）</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7603"/>
                                        </p:tgtEl>
                                        <p:attrNameLst>
                                          <p:attrName>style.visibility</p:attrName>
                                        </p:attrNameLst>
                                      </p:cBhvr>
                                      <p:to>
                                        <p:strVal val="visible"/>
                                      </p:to>
                                    </p:set>
                                    <p:animEffect transition="in" filter="strips(downLeft)">
                                      <p:cBhvr>
                                        <p:cTn id="7" dur="500"/>
                                        <p:tgtEl>
                                          <p:spTgt spid="5376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37604"/>
                                        </p:tgtEl>
                                        <p:attrNameLst>
                                          <p:attrName>style.visibility</p:attrName>
                                        </p:attrNameLst>
                                      </p:cBhvr>
                                      <p:to>
                                        <p:strVal val="visible"/>
                                      </p:to>
                                    </p:set>
                                    <p:animEffect transition="in" filter="checkerboard(down)">
                                      <p:cBhvr>
                                        <p:cTn id="12" dur="500"/>
                                        <p:tgtEl>
                                          <p:spTgt spid="5376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p:bldP spid="53760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325" y="158284"/>
            <a:ext cx="8552329" cy="67970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材料</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一  二战结束后，日本政府长期执行追随美国、敌视中国的政策。</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50</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年代以来，随着中日两国民间贸易和人员往来的增多，日本各界人士要求恢复中日邦交的呼声越来越高</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……1972</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月尼克松访华对日本产生极大的震动。日本把美国的这种举动视为“越顶外交”</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……1972</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9</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月</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29</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日，中日两国建立外交关系。</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摘编自王圣心</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当代国际关系</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材料二  田中首相来我国访问，揭开了中日关系史上新的一页。在我们两国的历史上，有着两千年的友好来往和文化交流</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值得我们珍视。但是，自从</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1894</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年以来的半个世纪中，由于日本军国主义者侵略中国，使得中国人民遭受重大灾难，日本人民也深受其害。前事不忘，后事之师，这样的经验教训，我们应该牢牢记住。</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摘自</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周恩来政论选</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r>
              <a:rPr lang="zh-CN" altLang="zh-CN" sz="2000" b="1" dirty="0" smtClean="0">
                <a:latin typeface="黑体" panose="02010609060101010101" pitchFamily="49" charset="-122"/>
                <a:ea typeface="黑体" panose="02010609060101010101" pitchFamily="49" charset="-122"/>
              </a:rPr>
              <a:t>（</a:t>
            </a:r>
            <a:r>
              <a:rPr lang="en-US" altLang="zh-CN" sz="2000" b="1" dirty="0" smtClean="0">
                <a:latin typeface="黑体" panose="02010609060101010101" pitchFamily="49" charset="-122"/>
                <a:ea typeface="黑体" panose="02010609060101010101" pitchFamily="49" charset="-122"/>
              </a:rPr>
              <a:t>1</a:t>
            </a:r>
            <a:r>
              <a:rPr lang="zh-CN" altLang="zh-CN" sz="2000" b="1" dirty="0" smtClean="0">
                <a:latin typeface="黑体" panose="02010609060101010101" pitchFamily="49" charset="-122"/>
                <a:ea typeface="黑体" panose="02010609060101010101" pitchFamily="49" charset="-122"/>
              </a:rPr>
              <a:t>）据材料</a:t>
            </a:r>
            <a:r>
              <a:rPr lang="zh-CN" altLang="en-US" sz="2000" b="1" dirty="0" smtClean="0">
                <a:latin typeface="黑体" panose="02010609060101010101" pitchFamily="49" charset="-122"/>
                <a:ea typeface="黑体" panose="02010609060101010101" pitchFamily="49" charset="-122"/>
              </a:rPr>
              <a:t>一</a:t>
            </a:r>
            <a:r>
              <a:rPr lang="zh-CN" altLang="zh-CN" sz="2000" b="1" dirty="0" smtClean="0">
                <a:latin typeface="黑体" panose="02010609060101010101" pitchFamily="49" charset="-122"/>
                <a:ea typeface="黑体" panose="02010609060101010101" pitchFamily="49" charset="-122"/>
              </a:rPr>
              <a:t>并结合所学知识，日本对美国“越顶外交”的举动作何反应？分析日本对华政策为什么会出现这样的重大改变。（</a:t>
            </a:r>
            <a:r>
              <a:rPr lang="en-US" altLang="zh-CN" sz="2000" b="1" dirty="0" smtClean="0">
                <a:latin typeface="黑体" panose="02010609060101010101" pitchFamily="49" charset="-122"/>
                <a:ea typeface="黑体" panose="02010609060101010101" pitchFamily="49" charset="-122"/>
              </a:rPr>
              <a:t>10</a:t>
            </a:r>
            <a:r>
              <a:rPr lang="zh-CN" altLang="zh-CN" sz="2000" b="1" dirty="0" smtClean="0">
                <a:latin typeface="黑体" panose="02010609060101010101" pitchFamily="49" charset="-122"/>
                <a:ea typeface="黑体" panose="02010609060101010101" pitchFamily="49" charset="-122"/>
              </a:rPr>
              <a:t>分）</a:t>
            </a:r>
            <a:endParaRPr lang="zh-CN" altLang="zh-CN" sz="2000" b="1" dirty="0" smtClean="0">
              <a:latin typeface="黑体" panose="02010609060101010101" pitchFamily="49" charset="-122"/>
              <a:ea typeface="黑体" panose="02010609060101010101" pitchFamily="49" charset="-122"/>
            </a:endParaRPr>
          </a:p>
          <a:p>
            <a:r>
              <a:rPr lang="zh-CN" altLang="zh-CN" sz="2000" b="1" dirty="0" smtClean="0">
                <a:latin typeface="黑体" panose="02010609060101010101" pitchFamily="49" charset="-122"/>
                <a:ea typeface="黑体" panose="02010609060101010101" pitchFamily="49" charset="-122"/>
              </a:rPr>
              <a:t>（</a:t>
            </a:r>
            <a:r>
              <a:rPr lang="en-US" altLang="zh-CN" sz="2000" b="1" dirty="0" smtClean="0">
                <a:latin typeface="黑体" panose="02010609060101010101" pitchFamily="49" charset="-122"/>
                <a:ea typeface="黑体" panose="02010609060101010101" pitchFamily="49" charset="-122"/>
              </a:rPr>
              <a:t>2</a:t>
            </a:r>
            <a:r>
              <a:rPr lang="zh-CN" altLang="zh-CN" sz="2000" b="1" dirty="0" smtClean="0">
                <a:latin typeface="黑体" panose="02010609060101010101" pitchFamily="49" charset="-122"/>
                <a:ea typeface="黑体" panose="02010609060101010101" pitchFamily="49" charset="-122"/>
              </a:rPr>
              <a:t>）综合材料</a:t>
            </a:r>
            <a:r>
              <a:rPr lang="zh-CN" altLang="en-US" sz="2000" b="1" dirty="0" smtClean="0">
                <a:latin typeface="黑体" panose="02010609060101010101" pitchFamily="49" charset="-122"/>
                <a:ea typeface="黑体" panose="02010609060101010101" pitchFamily="49" charset="-122"/>
              </a:rPr>
              <a:t>一</a:t>
            </a:r>
            <a:r>
              <a:rPr lang="zh-CN"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二</a:t>
            </a:r>
            <a:r>
              <a:rPr lang="zh-CN" altLang="zh-CN" sz="2000" b="1" dirty="0" smtClean="0">
                <a:latin typeface="黑体" panose="02010609060101010101" pitchFamily="49" charset="-122"/>
                <a:ea typeface="黑体" panose="02010609060101010101" pitchFamily="49" charset="-122"/>
              </a:rPr>
              <a:t>并结合甲午战争以来中国百年史，试从日、中两方面阐释周恩来所指出的“前事不忘，后事之师”的含义。（</a:t>
            </a:r>
            <a:r>
              <a:rPr lang="en-US" altLang="zh-CN" sz="2000" b="1" dirty="0" smtClean="0">
                <a:latin typeface="黑体" panose="02010609060101010101" pitchFamily="49" charset="-122"/>
                <a:ea typeface="黑体" panose="02010609060101010101" pitchFamily="49" charset="-122"/>
              </a:rPr>
              <a:t>10</a:t>
            </a:r>
            <a:r>
              <a:rPr lang="zh-CN" altLang="zh-CN" sz="2000" b="1" dirty="0" smtClean="0">
                <a:latin typeface="黑体" panose="02010609060101010101" pitchFamily="49" charset="-122"/>
                <a:ea typeface="黑体" panose="02010609060101010101" pitchFamily="49" charset="-122"/>
              </a:rPr>
              <a:t>分）</a:t>
            </a:r>
            <a:endParaRPr lang="zh-CN" altLang="zh-CN" sz="2000" b="1" dirty="0" smtClean="0">
              <a:latin typeface="黑体" panose="02010609060101010101" pitchFamily="49" charset="-122"/>
              <a:ea typeface="黑体" panose="02010609060101010101" pitchFamily="49" charset="-122"/>
            </a:endParaRPr>
          </a:p>
          <a:p>
            <a:pPr marL="0" marR="0" lvl="0" indent="0" algn="r" defTabSz="914400" rtl="0" eaLnBrk="0" fontAlgn="base" latinLnBrk="0" hangingPunct="0">
              <a:lnSpc>
                <a:spcPct val="100000"/>
              </a:lnSpc>
              <a:spcBef>
                <a:spcPct val="0"/>
              </a:spcBef>
              <a:spcAft>
                <a:spcPct val="0"/>
              </a:spcAft>
              <a:buClrTx/>
              <a:buSzTx/>
              <a:buFontTx/>
              <a:buNone/>
            </a:pPr>
            <a:endPar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TextBox 2"/>
          <p:cNvSpPr txBox="1"/>
          <p:nvPr/>
        </p:nvSpPr>
        <p:spPr>
          <a:xfrm>
            <a:off x="195072" y="356152"/>
            <a:ext cx="8839200" cy="1938992"/>
          </a:xfrm>
          <a:prstGeom prst="rect">
            <a:avLst/>
          </a:prstGeom>
          <a:solidFill>
            <a:schemeClr val="accent2"/>
          </a:solidFill>
        </p:spPr>
        <p:txBody>
          <a:bodyPr wrap="square" rtlCol="0">
            <a:spAutoFit/>
          </a:bodyPr>
          <a:lstStyle/>
          <a:p>
            <a:r>
              <a:rPr lang="zh-CN" altLang="zh-CN" sz="2400" dirty="0" smtClean="0"/>
              <a:t>（</a:t>
            </a:r>
            <a:r>
              <a:rPr lang="en-US" altLang="zh-CN" sz="2400" dirty="0" smtClean="0"/>
              <a:t>1</a:t>
            </a:r>
            <a:r>
              <a:rPr lang="zh-CN" altLang="zh-CN" sz="2400" dirty="0" smtClean="0"/>
              <a:t>）反应：日本赶在美国之前与中国建立外交关系。（</a:t>
            </a:r>
            <a:r>
              <a:rPr lang="en-US" altLang="zh-CN" sz="2400" dirty="0" smtClean="0"/>
              <a:t>2</a:t>
            </a:r>
            <a:r>
              <a:rPr lang="zh-CN" altLang="zh-CN" sz="2400" dirty="0" smtClean="0"/>
              <a:t>分）</a:t>
            </a:r>
            <a:endParaRPr lang="zh-CN" altLang="zh-CN" sz="2400" dirty="0" smtClean="0"/>
          </a:p>
          <a:p>
            <a:r>
              <a:rPr lang="zh-CN" altLang="zh-CN" sz="2400" dirty="0" smtClean="0"/>
              <a:t>原因：中美两国关系的缓和；中日民间往来增多；日本各界要求恢复中日邦交；</a:t>
            </a:r>
            <a:endParaRPr lang="en-US" altLang="zh-CN" sz="2400" dirty="0" smtClean="0"/>
          </a:p>
          <a:p>
            <a:r>
              <a:rPr lang="zh-CN" altLang="zh-CN" sz="2400" dirty="0" smtClean="0"/>
              <a:t>中国国际地位的提高（中国恢复在联合国的合法席位）。（</a:t>
            </a:r>
            <a:r>
              <a:rPr lang="en-US" altLang="zh-CN" sz="2400" dirty="0" smtClean="0"/>
              <a:t>8</a:t>
            </a:r>
            <a:r>
              <a:rPr lang="zh-CN" altLang="zh-CN" sz="2400" dirty="0" smtClean="0"/>
              <a:t>分）</a:t>
            </a:r>
            <a:endParaRPr lang="zh-CN" altLang="zh-CN" sz="2400" dirty="0" smtClean="0"/>
          </a:p>
          <a:p>
            <a:endParaRPr lang="zh-CN" altLang="en-US" sz="2400" dirty="0"/>
          </a:p>
        </p:txBody>
      </p:sp>
      <p:sp>
        <p:nvSpPr>
          <p:cNvPr id="4" name="TextBox 3"/>
          <p:cNvSpPr txBox="1"/>
          <p:nvPr/>
        </p:nvSpPr>
        <p:spPr>
          <a:xfrm>
            <a:off x="152400" y="2742264"/>
            <a:ext cx="8839200" cy="2308324"/>
          </a:xfrm>
          <a:prstGeom prst="rect">
            <a:avLst/>
          </a:prstGeom>
          <a:solidFill>
            <a:schemeClr val="accent2"/>
          </a:solidFill>
        </p:spPr>
        <p:txBody>
          <a:bodyPr wrap="square" rtlCol="0">
            <a:spAutoFit/>
          </a:bodyPr>
          <a:lstStyle/>
          <a:p>
            <a:r>
              <a:rPr lang="zh-CN" altLang="zh-CN" sz="2400" dirty="0" smtClean="0"/>
              <a:t>（</a:t>
            </a:r>
            <a:r>
              <a:rPr lang="en-US" altLang="zh-CN" sz="2400" dirty="0" smtClean="0"/>
              <a:t>2</a:t>
            </a:r>
            <a:r>
              <a:rPr lang="zh-CN" altLang="zh-CN" sz="2400" dirty="0" smtClean="0"/>
              <a:t>）日本：甲午战争及三十年代的侵华战争等给中国人民带来深重灾难；日本人民也深受其害；应深刻反省侵略历史；以史为鉴，珍爱和平。（</a:t>
            </a:r>
            <a:r>
              <a:rPr lang="en-US" altLang="zh-CN" sz="2400" dirty="0" smtClean="0"/>
              <a:t>6</a:t>
            </a:r>
            <a:r>
              <a:rPr lang="zh-CN" altLang="zh-CN" sz="2400" dirty="0" smtClean="0"/>
              <a:t>分）</a:t>
            </a:r>
            <a:endParaRPr lang="zh-CN" altLang="zh-CN" sz="2400" dirty="0" smtClean="0"/>
          </a:p>
          <a:p>
            <a:r>
              <a:rPr lang="zh-CN" altLang="zh-CN" sz="2400" dirty="0" smtClean="0"/>
              <a:t>中国：甲午战争以来，面对列强的侵略，中国人民进行了长期的反侵略斗争；铭记历史，开创未来。（言之有理，可酌情给分）（</a:t>
            </a:r>
            <a:r>
              <a:rPr lang="en-US" altLang="zh-CN" sz="2400" dirty="0" smtClean="0"/>
              <a:t>4</a:t>
            </a:r>
            <a:r>
              <a:rPr lang="zh-CN" altLang="zh-CN" sz="2400" dirty="0" smtClean="0"/>
              <a:t>分）</a:t>
            </a:r>
            <a:endParaRPr lang="zh-CN" altLang="zh-C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p:nvPr/>
        </p:nvSpPr>
        <p:spPr>
          <a:xfrm>
            <a:off x="0" y="260350"/>
            <a:ext cx="8153400" cy="4292600"/>
          </a:xfrm>
          <a:prstGeom prst="rect">
            <a:avLst/>
          </a:prstGeom>
          <a:noFill/>
          <a:ln w="9525">
            <a:noFill/>
          </a:ln>
        </p:spPr>
        <p:txBody>
          <a:bodyPr lIns="90170" tIns="46990" rIns="90170" bIns="46990">
            <a:spAutoFit/>
          </a:bodyPr>
          <a:lstStyle/>
          <a:p>
            <a:pPr lvl="0" eaLnBrk="1" hangingPunct="1">
              <a:spcBef>
                <a:spcPct val="50000"/>
              </a:spcBef>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rPr>
              <a:t>（三）</a:t>
            </a:r>
            <a:r>
              <a:rPr lang="en-US" altLang="x-none" sz="2800" b="1" dirty="0">
                <a:solidFill>
                  <a:srgbClr val="FF0000"/>
                </a:solidFill>
                <a:latin typeface="黑体" panose="02010609060101010101" pitchFamily="49" charset="-122"/>
                <a:ea typeface="黑体" panose="02010609060101010101" pitchFamily="49" charset="-122"/>
              </a:rPr>
              <a:t>中日</a:t>
            </a:r>
            <a:r>
              <a:rPr lang="zh-CN" altLang="en-US" sz="2800" b="1" dirty="0">
                <a:solidFill>
                  <a:srgbClr val="FF0000"/>
                </a:solidFill>
                <a:latin typeface="黑体" panose="02010609060101010101" pitchFamily="49" charset="-122"/>
                <a:ea typeface="黑体" panose="02010609060101010101" pitchFamily="49" charset="-122"/>
              </a:rPr>
              <a:t>邦交正常化：</a:t>
            </a:r>
            <a:endParaRPr lang="zh-CN" altLang="en-US" sz="2800" b="1" dirty="0">
              <a:solidFill>
                <a:srgbClr val="FF0000"/>
              </a:solidFill>
              <a:latin typeface="黑体" panose="02010609060101010101" pitchFamily="49" charset="-122"/>
              <a:ea typeface="黑体" panose="02010609060101010101" pitchFamily="49" charset="-122"/>
            </a:endParaRPr>
          </a:p>
          <a:p>
            <a:pPr lvl="0" eaLnBrk="1" hangingPunct="1">
              <a:spcBef>
                <a:spcPct val="20000"/>
              </a:spcBef>
              <a:buFont typeface="Arial" panose="020B0604020202020204" pitchFamily="34" charset="0"/>
              <a:buNone/>
            </a:pPr>
            <a:r>
              <a:rPr lang="en-US" altLang="zh-CN" sz="2800" b="1" dirty="0">
                <a:solidFill>
                  <a:srgbClr val="0000F4"/>
                </a:solidFill>
                <a:latin typeface="黑体" panose="02010609060101010101" pitchFamily="49" charset="-122"/>
                <a:ea typeface="黑体" panose="02010609060101010101" pitchFamily="49" charset="-122"/>
              </a:rPr>
              <a:t>1.</a:t>
            </a:r>
            <a:r>
              <a:rPr lang="zh-CN" altLang="en-US" sz="2800" b="1" dirty="0">
                <a:solidFill>
                  <a:srgbClr val="0000F4"/>
                </a:solidFill>
                <a:latin typeface="黑体" panose="02010609060101010101" pitchFamily="49" charset="-122"/>
                <a:ea typeface="黑体" panose="02010609060101010101" pitchFamily="49" charset="-122"/>
              </a:rPr>
              <a:t>表现：</a:t>
            </a:r>
            <a:endParaRPr lang="zh-CN" altLang="en-US" sz="2800" b="1" dirty="0">
              <a:solidFill>
                <a:srgbClr val="0000F4"/>
              </a:solidFill>
              <a:latin typeface="黑体" panose="02010609060101010101" pitchFamily="49" charset="-122"/>
              <a:ea typeface="黑体" panose="02010609060101010101" pitchFamily="49" charset="-122"/>
            </a:endParaRPr>
          </a:p>
          <a:p>
            <a:pPr lvl="0" eaLnBrk="1" hangingPunct="1">
              <a:spcBef>
                <a:spcPct val="20000"/>
              </a:spcBef>
              <a:buFont typeface="Arial" panose="020B0604020202020204" pitchFamily="34" charset="0"/>
              <a:buNone/>
            </a:pPr>
            <a:r>
              <a:rPr lang="en-US" altLang="zh-CN" sz="2800" b="1" dirty="0">
                <a:solidFill>
                  <a:srgbClr val="0000F4"/>
                </a:solidFill>
                <a:latin typeface="黑体" panose="02010609060101010101" pitchFamily="49" charset="-122"/>
                <a:ea typeface="黑体" panose="02010609060101010101" pitchFamily="49" charset="-122"/>
              </a:rPr>
              <a:t>2.</a:t>
            </a:r>
            <a:r>
              <a:rPr lang="zh-CN" altLang="en-US" sz="2800" b="1" dirty="0">
                <a:solidFill>
                  <a:srgbClr val="0000F4"/>
                </a:solidFill>
                <a:latin typeface="黑体" panose="02010609060101010101" pitchFamily="49" charset="-122"/>
                <a:ea typeface="黑体" panose="02010609060101010101" pitchFamily="49" charset="-122"/>
              </a:rPr>
              <a:t>近代以来的中日关系演变：</a:t>
            </a:r>
            <a:endParaRPr lang="en-US" altLang="zh-CN" sz="2800" b="1" dirty="0">
              <a:solidFill>
                <a:srgbClr val="0000F4"/>
              </a:solidFill>
              <a:latin typeface="黑体" panose="02010609060101010101" pitchFamily="49" charset="-122"/>
              <a:ea typeface="黑体" panose="02010609060101010101" pitchFamily="49" charset="-122"/>
            </a:endParaRPr>
          </a:p>
          <a:p>
            <a:pPr lvl="0" eaLnBrk="1" hangingPunct="1">
              <a:spcBef>
                <a:spcPct val="50000"/>
              </a:spcBef>
              <a:buFont typeface="Arial" panose="020B0604020202020204" pitchFamily="34" charset="0"/>
              <a:buNone/>
            </a:pPr>
            <a:endParaRPr lang="en-US" altLang="zh-CN" sz="1600" b="1" dirty="0">
              <a:solidFill>
                <a:srgbClr val="0000F4"/>
              </a:solidFill>
              <a:latin typeface="黑体" panose="02010609060101010101" pitchFamily="49" charset="-122"/>
              <a:ea typeface="黑体" panose="02010609060101010101" pitchFamily="49" charset="-122"/>
            </a:endParaRPr>
          </a:p>
          <a:p>
            <a:pPr lvl="0" eaLnBrk="1" hangingPunct="1">
              <a:spcBef>
                <a:spcPct val="50000"/>
              </a:spcBef>
              <a:buFont typeface="Arial" panose="020B0604020202020204" pitchFamily="34" charset="0"/>
              <a:buNone/>
            </a:pPr>
            <a:endParaRPr lang="en-US" altLang="zh-CN" sz="2400" b="1" dirty="0">
              <a:solidFill>
                <a:srgbClr val="0000F4"/>
              </a:solidFill>
              <a:latin typeface="黑体" panose="02010609060101010101" pitchFamily="49" charset="-122"/>
              <a:ea typeface="黑体" panose="02010609060101010101" pitchFamily="49" charset="-122"/>
            </a:endParaRPr>
          </a:p>
          <a:p>
            <a:pPr lvl="0" eaLnBrk="1" hangingPunct="1">
              <a:spcBef>
                <a:spcPct val="50000"/>
              </a:spcBef>
              <a:buFont typeface="Arial" panose="020B0604020202020204" pitchFamily="34" charset="0"/>
              <a:buNone/>
            </a:pPr>
            <a:endParaRPr lang="en-US" altLang="zh-CN" sz="2800" b="1" dirty="0">
              <a:solidFill>
                <a:srgbClr val="0000F4"/>
              </a:solidFill>
              <a:latin typeface="黑体" panose="02010609060101010101" pitchFamily="49" charset="-122"/>
              <a:ea typeface="黑体" panose="02010609060101010101" pitchFamily="49" charset="-122"/>
            </a:endParaRPr>
          </a:p>
          <a:p>
            <a:pPr lvl="0" eaLnBrk="1" hangingPunct="1">
              <a:spcBef>
                <a:spcPct val="50000"/>
              </a:spcBef>
              <a:buFont typeface="Arial" panose="020B0604020202020204" pitchFamily="34" charset="0"/>
              <a:buNone/>
            </a:pPr>
            <a:r>
              <a:rPr lang="en-US" altLang="zh-CN" sz="2800" b="1" dirty="0">
                <a:solidFill>
                  <a:srgbClr val="0000F4"/>
                </a:solidFill>
                <a:latin typeface="黑体" panose="02010609060101010101" pitchFamily="49" charset="-122"/>
                <a:ea typeface="黑体" panose="02010609060101010101" pitchFamily="49" charset="-122"/>
              </a:rPr>
              <a:t>3.</a:t>
            </a:r>
            <a:r>
              <a:rPr lang="zh-CN" altLang="en-US" sz="2800" b="1" dirty="0">
                <a:solidFill>
                  <a:srgbClr val="0000F4"/>
                </a:solidFill>
                <a:latin typeface="黑体" panose="02010609060101010101" pitchFamily="49" charset="-122"/>
                <a:ea typeface="黑体" panose="02010609060101010101" pitchFamily="49" charset="-122"/>
              </a:rPr>
              <a:t>新中国以来影响中日关系的因素：</a:t>
            </a:r>
            <a:endParaRPr lang="zh-CN" altLang="en-US" sz="2800" b="1" dirty="0">
              <a:solidFill>
                <a:srgbClr val="0000F4"/>
              </a:solidFill>
              <a:latin typeface="黑体" panose="02010609060101010101" pitchFamily="49" charset="-122"/>
              <a:ea typeface="黑体" panose="02010609060101010101" pitchFamily="49" charset="-122"/>
            </a:endParaRPr>
          </a:p>
          <a:p>
            <a:pPr lvl="0" eaLnBrk="1" hangingPunct="1">
              <a:spcBef>
                <a:spcPct val="50000"/>
              </a:spcBef>
              <a:buFont typeface="Arial" panose="020B0604020202020204" pitchFamily="34" charset="0"/>
              <a:buNone/>
            </a:pPr>
            <a:endParaRPr lang="en-US" altLang="zh-CN" sz="2400" b="1" dirty="0">
              <a:solidFill>
                <a:srgbClr val="0000F4"/>
              </a:solidFill>
              <a:latin typeface="黑体" panose="02010609060101010101" pitchFamily="49" charset="-122"/>
              <a:ea typeface="黑体" panose="02010609060101010101" pitchFamily="49" charset="-122"/>
            </a:endParaRPr>
          </a:p>
        </p:txBody>
      </p:sp>
      <p:sp>
        <p:nvSpPr>
          <p:cNvPr id="41987" name="Rectangle 3"/>
          <p:cNvSpPr>
            <a:spLocks noGrp="1"/>
          </p:cNvSpPr>
          <p:nvPr>
            <p:ph idx="1"/>
          </p:nvPr>
        </p:nvSpPr>
        <p:spPr>
          <a:xfrm>
            <a:off x="1943100" y="1700213"/>
            <a:ext cx="7200900" cy="1960562"/>
          </a:xfrm>
        </p:spPr>
        <p:txBody>
          <a:bodyPr vert="horz" wrap="square" lIns="91440" tIns="45720" rIns="91440" bIns="45720" anchor="t"/>
          <a:lstStyle/>
          <a:p>
            <a:pPr eaLnBrk="1" hangingPunct="1">
              <a:buNone/>
            </a:pPr>
            <a:r>
              <a:rPr lang="zh-CN" altLang="en-US" sz="2600" b="1" dirty="0"/>
              <a:t>    </a:t>
            </a:r>
            <a:r>
              <a:rPr lang="zh-CN" altLang="en-US" sz="2600" b="1" dirty="0">
                <a:solidFill>
                  <a:srgbClr val="0000CC"/>
                </a:solidFill>
                <a:latin typeface="黑体" panose="02010609060101010101" pitchFamily="49" charset="-122"/>
                <a:ea typeface="黑体" panose="02010609060101010101" pitchFamily="49" charset="-122"/>
              </a:rPr>
              <a:t>日本先后发动和参加了甲午中日战争、八国联军侵华、全面侵华战争；</a:t>
            </a:r>
            <a:endParaRPr lang="zh-CN" altLang="en-US" sz="2600" b="1" dirty="0">
              <a:solidFill>
                <a:srgbClr val="0000CC"/>
              </a:solidFill>
              <a:latin typeface="黑体" panose="02010609060101010101" pitchFamily="49" charset="-122"/>
              <a:ea typeface="黑体" panose="02010609060101010101" pitchFamily="49" charset="-122"/>
            </a:endParaRPr>
          </a:p>
          <a:p>
            <a:pPr eaLnBrk="1" hangingPunct="1">
              <a:buNone/>
            </a:pPr>
            <a:r>
              <a:rPr lang="zh-CN" altLang="en-US" sz="2600" b="1" dirty="0">
                <a:solidFill>
                  <a:srgbClr val="0000CC"/>
                </a:solidFill>
                <a:latin typeface="黑体" panose="02010609060101010101" pitchFamily="49" charset="-122"/>
                <a:ea typeface="黑体" panose="02010609060101010101" pitchFamily="49" charset="-122"/>
              </a:rPr>
              <a:t>   追随美国对中国孤立政策；</a:t>
            </a:r>
            <a:endParaRPr lang="zh-CN" altLang="en-US" sz="2600" b="1" dirty="0">
              <a:solidFill>
                <a:srgbClr val="0000CC"/>
              </a:solidFill>
              <a:latin typeface="黑体" panose="02010609060101010101" pitchFamily="49" charset="-122"/>
              <a:ea typeface="黑体" panose="02010609060101010101" pitchFamily="49" charset="-122"/>
            </a:endParaRPr>
          </a:p>
          <a:p>
            <a:pPr eaLnBrk="1" hangingPunct="1">
              <a:buNone/>
            </a:pPr>
            <a:r>
              <a:rPr lang="zh-CN" altLang="en-US" sz="2600" b="1" dirty="0">
                <a:solidFill>
                  <a:srgbClr val="0000CC"/>
                </a:solidFill>
                <a:latin typeface="黑体" panose="02010609060101010101" pitchFamily="49" charset="-122"/>
                <a:ea typeface="黑体" panose="02010609060101010101" pitchFamily="49" charset="-122"/>
              </a:rPr>
              <a:t>   中日邦交正常化。</a:t>
            </a:r>
            <a:endParaRPr lang="zh-CN" altLang="en-US" sz="2600" b="1" dirty="0">
              <a:solidFill>
                <a:srgbClr val="0000CC"/>
              </a:solidFill>
              <a:latin typeface="黑体" panose="02010609060101010101" pitchFamily="49" charset="-122"/>
              <a:ea typeface="黑体" panose="02010609060101010101" pitchFamily="49" charset="-122"/>
            </a:endParaRPr>
          </a:p>
        </p:txBody>
      </p:sp>
      <p:sp>
        <p:nvSpPr>
          <p:cNvPr id="41988" name="Rectangle 4"/>
          <p:cNvSpPr/>
          <p:nvPr/>
        </p:nvSpPr>
        <p:spPr>
          <a:xfrm>
            <a:off x="1403350" y="836613"/>
            <a:ext cx="7740650" cy="366712"/>
          </a:xfrm>
          <a:prstGeom prst="rect">
            <a:avLst/>
          </a:prstGeom>
          <a:noFill/>
          <a:ln w="9525">
            <a:noFill/>
          </a:ln>
        </p:spPr>
        <p:txBody>
          <a:bodyPr/>
          <a:lstStyle/>
          <a:p>
            <a:pPr marL="342900" lvl="0" indent="-342900" eaLnBrk="1" hangingPunct="1">
              <a:lnSpc>
                <a:spcPct val="90000"/>
              </a:lnSpc>
              <a:spcBef>
                <a:spcPct val="20000"/>
              </a:spcBef>
            </a:pPr>
            <a:r>
              <a:rPr lang="zh-CN" altLang="en-US" sz="2800" b="1" dirty="0">
                <a:solidFill>
                  <a:srgbClr val="FF0000"/>
                </a:solidFill>
                <a:latin typeface="宋体" panose="02010600030101010101" pitchFamily="2" charset="-122"/>
                <a:ea typeface="宋体" panose="02010600030101010101" pitchFamily="2" charset="-122"/>
              </a:rPr>
              <a:t>1972</a:t>
            </a:r>
            <a:r>
              <a:rPr lang="zh-CN" altLang="en-US" sz="2800" b="1" dirty="0">
                <a:latin typeface="宋体" panose="02010600030101010101" pitchFamily="2" charset="-122"/>
                <a:ea typeface="宋体" panose="02010600030101010101" pitchFamily="2" charset="-122"/>
              </a:rPr>
              <a:t>年首相田中访华，</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联合声明</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，正式建交</a:t>
            </a:r>
            <a:endParaRPr lang="en-US" altLang="x-none" sz="2800" b="1" dirty="0">
              <a:latin typeface="宋体" panose="02010600030101010101" pitchFamily="2" charset="-122"/>
              <a:ea typeface="宋体" panose="02010600030101010101" pitchFamily="2" charset="-122"/>
            </a:endParaRPr>
          </a:p>
        </p:txBody>
      </p:sp>
      <p:sp>
        <p:nvSpPr>
          <p:cNvPr id="29701" name="AutoShape 5">
            <a:hlinkClick r:id="" action="ppaction://noaction"/>
          </p:cNvPr>
          <p:cNvSpPr/>
          <p:nvPr/>
        </p:nvSpPr>
        <p:spPr>
          <a:xfrm>
            <a:off x="8243888" y="6524625"/>
            <a:ext cx="647700" cy="333375"/>
          </a:xfrm>
          <a:prstGeom prst="leftArrow">
            <a:avLst>
              <a:gd name="adj1" fmla="val 50000"/>
              <a:gd name="adj2" fmla="val 48571"/>
            </a:avLst>
          </a:prstGeom>
          <a:solidFill>
            <a:schemeClr val="accent1"/>
          </a:solidFill>
          <a:ln w="9525" cap="flat" cmpd="sng">
            <a:solidFill>
              <a:srgbClr val="FF0066"/>
            </a:solidFill>
            <a:prstDash val="solid"/>
            <a:miter/>
            <a:headEnd type="none" w="med" len="med"/>
            <a:tailEnd type="none" w="med" len="med"/>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1990" name="Text Box 6"/>
          <p:cNvSpPr txBox="1"/>
          <p:nvPr/>
        </p:nvSpPr>
        <p:spPr>
          <a:xfrm>
            <a:off x="0" y="1844675"/>
            <a:ext cx="4464050" cy="1719263"/>
          </a:xfrm>
          <a:prstGeom prst="rect">
            <a:avLst/>
          </a:prstGeom>
          <a:noFill/>
          <a:ln w="9525">
            <a:noFill/>
          </a:ln>
        </p:spPr>
        <p:txBody>
          <a:bodyPr>
            <a:spAutoFit/>
          </a:bodyPr>
          <a:lstStyle/>
          <a:p>
            <a:pPr lvl="0" eaLnBrk="1" hangingPunct="1"/>
            <a:r>
              <a:rPr lang="zh-CN" altLang="en-US" sz="2600" b="1" dirty="0">
                <a:solidFill>
                  <a:srgbClr val="FF0000"/>
                </a:solidFill>
                <a:latin typeface="黑体" panose="02010609060101010101" pitchFamily="49" charset="-122"/>
                <a:ea typeface="黑体" panose="02010609060101010101" pitchFamily="49" charset="-122"/>
              </a:rPr>
              <a:t>近代史上：</a:t>
            </a:r>
            <a:endParaRPr lang="zh-CN" altLang="en-US" sz="2600" b="1" dirty="0">
              <a:solidFill>
                <a:srgbClr val="FF0000"/>
              </a:solidFill>
              <a:latin typeface="黑体" panose="02010609060101010101" pitchFamily="49" charset="-122"/>
              <a:ea typeface="黑体" panose="02010609060101010101" pitchFamily="49" charset="-122"/>
            </a:endParaRPr>
          </a:p>
          <a:p>
            <a:pPr lvl="0" eaLnBrk="1" hangingPunct="1"/>
            <a:endParaRPr lang="zh-CN" altLang="en-US" sz="2600" b="1" dirty="0">
              <a:solidFill>
                <a:srgbClr val="FF0000"/>
              </a:solidFill>
              <a:latin typeface="黑体" panose="02010609060101010101" pitchFamily="49" charset="-122"/>
              <a:ea typeface="黑体" panose="02010609060101010101" pitchFamily="49" charset="-122"/>
            </a:endParaRPr>
          </a:p>
          <a:p>
            <a:pPr lvl="0" eaLnBrk="1" hangingPunct="1"/>
            <a:r>
              <a:rPr lang="zh-CN" altLang="en-US" sz="2600" b="1" dirty="0">
                <a:solidFill>
                  <a:srgbClr val="FF0000"/>
                </a:solidFill>
                <a:latin typeface="黑体" panose="02010609060101010101" pitchFamily="49" charset="-122"/>
                <a:ea typeface="黑体" panose="02010609060101010101" pitchFamily="49" charset="-122"/>
              </a:rPr>
              <a:t>新中国成立后：</a:t>
            </a:r>
            <a:endParaRPr lang="zh-CN" altLang="en-US" sz="2600" b="1" dirty="0">
              <a:solidFill>
                <a:srgbClr val="FF0000"/>
              </a:solidFill>
              <a:latin typeface="黑体" panose="02010609060101010101" pitchFamily="49" charset="-122"/>
              <a:ea typeface="黑体" panose="02010609060101010101" pitchFamily="49" charset="-122"/>
            </a:endParaRPr>
          </a:p>
          <a:p>
            <a:pPr lvl="0" eaLnBrk="1" hangingPunct="1">
              <a:spcBef>
                <a:spcPct val="10000"/>
              </a:spcBef>
            </a:pPr>
            <a:r>
              <a:rPr lang="en-US" altLang="zh-CN" sz="2600" b="1" dirty="0">
                <a:solidFill>
                  <a:srgbClr val="FF0000"/>
                </a:solidFill>
                <a:latin typeface="黑体" panose="02010609060101010101" pitchFamily="49" charset="-122"/>
                <a:ea typeface="黑体" panose="02010609060101010101" pitchFamily="49" charset="-122"/>
              </a:rPr>
              <a:t>20</a:t>
            </a:r>
            <a:r>
              <a:rPr lang="zh-CN" altLang="en-US" sz="2600" b="1" dirty="0">
                <a:solidFill>
                  <a:srgbClr val="FF0000"/>
                </a:solidFill>
                <a:latin typeface="黑体" panose="02010609060101010101" pitchFamily="49" charset="-122"/>
                <a:ea typeface="黑体" panose="02010609060101010101" pitchFamily="49" charset="-122"/>
              </a:rPr>
              <a:t>世纪</a:t>
            </a:r>
            <a:r>
              <a:rPr lang="en-US" altLang="zh-CN" sz="2600" b="1" dirty="0">
                <a:solidFill>
                  <a:srgbClr val="FF0000"/>
                </a:solidFill>
                <a:latin typeface="黑体" panose="02010609060101010101" pitchFamily="49" charset="-122"/>
                <a:ea typeface="黑体" panose="02010609060101010101" pitchFamily="49" charset="-122"/>
              </a:rPr>
              <a:t>70</a:t>
            </a:r>
            <a:r>
              <a:rPr lang="zh-CN" altLang="en-US" sz="2600" b="1" dirty="0">
                <a:solidFill>
                  <a:srgbClr val="FF0000"/>
                </a:solidFill>
                <a:latin typeface="黑体" panose="02010609060101010101" pitchFamily="49" charset="-122"/>
                <a:ea typeface="黑体" panose="02010609060101010101" pitchFamily="49" charset="-122"/>
              </a:rPr>
              <a:t>年代：</a:t>
            </a:r>
            <a:endParaRPr lang="zh-CN" altLang="en-US" sz="2600" b="1" dirty="0">
              <a:solidFill>
                <a:srgbClr val="FF0000"/>
              </a:solidFill>
              <a:latin typeface="黑体" panose="02010609060101010101" pitchFamily="49" charset="-122"/>
              <a:ea typeface="黑体" panose="02010609060101010101" pitchFamily="49" charset="-122"/>
            </a:endParaRPr>
          </a:p>
        </p:txBody>
      </p:sp>
      <p:sp>
        <p:nvSpPr>
          <p:cNvPr id="41991" name="Rectangle 7"/>
          <p:cNvSpPr/>
          <p:nvPr/>
        </p:nvSpPr>
        <p:spPr>
          <a:xfrm>
            <a:off x="179388" y="4292600"/>
            <a:ext cx="8137525" cy="1484313"/>
          </a:xfrm>
          <a:prstGeom prst="rect">
            <a:avLst/>
          </a:prstGeom>
          <a:noFill/>
          <a:ln w="9525">
            <a:noFill/>
          </a:ln>
        </p:spPr>
        <p:txBody>
          <a:bodyPr/>
          <a:lstStyle/>
          <a:p>
            <a:pPr marL="342900" lvl="0" indent="-342900" eaLnBrk="1" hangingPunct="1">
              <a:spcBef>
                <a:spcPct val="20000"/>
              </a:spcBef>
            </a:pPr>
            <a:r>
              <a:rPr lang="zh-CN" altLang="en-US" sz="2600" b="1" dirty="0">
                <a:solidFill>
                  <a:srgbClr val="FF0000"/>
                </a:solidFill>
                <a:latin typeface="黑体" panose="02010609060101010101" pitchFamily="49" charset="-122"/>
                <a:ea typeface="黑体" panose="02010609060101010101" pitchFamily="49" charset="-122"/>
              </a:rPr>
              <a:t>历史问题</a:t>
            </a:r>
            <a:r>
              <a:rPr lang="zh-CN" altLang="en-US" sz="2600" b="1" dirty="0">
                <a:solidFill>
                  <a:srgbClr val="0000CC"/>
                </a:solidFill>
                <a:latin typeface="黑体" panose="02010609060101010101" pitchFamily="49" charset="-122"/>
                <a:ea typeface="黑体" panose="02010609060101010101" pitchFamily="49" charset="-122"/>
              </a:rPr>
              <a:t>（面对侵华战争态度、教科书）   </a:t>
            </a:r>
            <a:endParaRPr lang="zh-CN" altLang="en-US" sz="2600" b="1" dirty="0">
              <a:solidFill>
                <a:srgbClr val="0000CC"/>
              </a:solidFill>
              <a:latin typeface="黑体" panose="02010609060101010101" pitchFamily="49" charset="-122"/>
              <a:ea typeface="黑体" panose="02010609060101010101" pitchFamily="49" charset="-122"/>
            </a:endParaRPr>
          </a:p>
          <a:p>
            <a:pPr marL="342900" lvl="0" indent="-342900" eaLnBrk="1" hangingPunct="1">
              <a:spcBef>
                <a:spcPct val="20000"/>
              </a:spcBef>
            </a:pPr>
            <a:r>
              <a:rPr lang="zh-CN" altLang="en-US" sz="2600" b="1" dirty="0">
                <a:solidFill>
                  <a:srgbClr val="FF0000"/>
                </a:solidFill>
                <a:latin typeface="黑体" panose="02010609060101010101" pitchFamily="49" charset="-122"/>
                <a:ea typeface="黑体" panose="02010609060101010101" pitchFamily="49" charset="-122"/>
              </a:rPr>
              <a:t>领土领海问题</a:t>
            </a:r>
            <a:r>
              <a:rPr lang="zh-CN" altLang="en-US" sz="2600" b="1" dirty="0">
                <a:solidFill>
                  <a:srgbClr val="0000CC"/>
                </a:solidFill>
                <a:latin typeface="黑体" panose="02010609060101010101" pitchFamily="49" charset="-122"/>
                <a:ea typeface="黑体" panose="02010609060101010101" pitchFamily="49" charset="-122"/>
              </a:rPr>
              <a:t>：钓鱼岛、东海问题；台湾问题</a:t>
            </a:r>
            <a:endParaRPr lang="zh-CN" altLang="en-US" sz="2600" b="1" dirty="0">
              <a:solidFill>
                <a:srgbClr val="0000CC"/>
              </a:solidFill>
              <a:latin typeface="黑体" panose="02010609060101010101" pitchFamily="49" charset="-122"/>
              <a:ea typeface="黑体" panose="02010609060101010101" pitchFamily="49" charset="-122"/>
            </a:endParaRPr>
          </a:p>
          <a:p>
            <a:pPr marL="342900" lvl="0" indent="-342900" eaLnBrk="1" hangingPunct="1">
              <a:spcBef>
                <a:spcPct val="20000"/>
              </a:spcBef>
            </a:pPr>
            <a:r>
              <a:rPr lang="zh-CN" altLang="en-US" sz="2600" b="1" dirty="0">
                <a:solidFill>
                  <a:srgbClr val="FF0000"/>
                </a:solidFill>
                <a:latin typeface="黑体" panose="02010609060101010101" pitchFamily="49" charset="-122"/>
                <a:ea typeface="黑体" panose="02010609060101010101" pitchFamily="49" charset="-122"/>
              </a:rPr>
              <a:t>社会制度、意识形态不同；经济因素</a:t>
            </a:r>
            <a:endParaRPr lang="zh-CN" altLang="en-US" sz="26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blinds(horizontal)">
                                      <p:cBhvr>
                                        <p:cTn id="12" dur="500"/>
                                        <p:tgtEl>
                                          <p:spTgt spid="4198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1990"/>
                                        </p:tgtEl>
                                        <p:attrNameLst>
                                          <p:attrName>style.visibility</p:attrName>
                                        </p:attrNameLst>
                                      </p:cBhvr>
                                      <p:to>
                                        <p:strVal val="visible"/>
                                      </p:to>
                                    </p:set>
                                    <p:animEffect transition="in" filter="wipe(up)">
                                      <p:cBhvr>
                                        <p:cTn id="16" dur="500"/>
                                        <p:tgtEl>
                                          <p:spTgt spid="419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987">
                                            <p:txEl>
                                              <p:pRg st="0" end="0"/>
                                            </p:txEl>
                                          </p:spTgt>
                                        </p:tgtEl>
                                        <p:attrNameLst>
                                          <p:attrName>style.visibility</p:attrName>
                                        </p:attrNameLst>
                                      </p:cBhvr>
                                      <p:to>
                                        <p:strVal val="visible"/>
                                      </p:to>
                                    </p:set>
                                    <p:animEffect transition="in" filter="wipe(down)">
                                      <p:cBhvr>
                                        <p:cTn id="21" dur="500"/>
                                        <p:tgtEl>
                                          <p:spTgt spid="4198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987">
                                            <p:txEl>
                                              <p:pRg st="1" end="1"/>
                                            </p:txEl>
                                          </p:spTgt>
                                        </p:tgtEl>
                                        <p:attrNameLst>
                                          <p:attrName>style.visibility</p:attrName>
                                        </p:attrNameLst>
                                      </p:cBhvr>
                                      <p:to>
                                        <p:strVal val="visible"/>
                                      </p:to>
                                    </p:set>
                                    <p:animEffect transition="in" filter="wipe(down)">
                                      <p:cBhvr>
                                        <p:cTn id="26" dur="500"/>
                                        <p:tgtEl>
                                          <p:spTgt spid="4198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1987">
                                            <p:txEl>
                                              <p:pRg st="2" end="2"/>
                                            </p:txEl>
                                          </p:spTgt>
                                        </p:tgtEl>
                                        <p:attrNameLst>
                                          <p:attrName>style.visibility</p:attrName>
                                        </p:attrNameLst>
                                      </p:cBhvr>
                                      <p:to>
                                        <p:strVal val="visible"/>
                                      </p:to>
                                    </p:set>
                                    <p:animEffect transition="in" filter="wipe(down)">
                                      <p:cBhvr>
                                        <p:cTn id="31" dur="500"/>
                                        <p:tgtEl>
                                          <p:spTgt spid="4198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1991">
                                            <p:txEl>
                                              <p:pRg st="0" end="0"/>
                                            </p:txEl>
                                          </p:spTgt>
                                        </p:tgtEl>
                                        <p:attrNameLst>
                                          <p:attrName>style.visibility</p:attrName>
                                        </p:attrNameLst>
                                      </p:cBhvr>
                                      <p:to>
                                        <p:strVal val="visible"/>
                                      </p:to>
                                    </p:set>
                                    <p:animEffect transition="in" filter="wipe(down)">
                                      <p:cBhvr>
                                        <p:cTn id="36" dur="500"/>
                                        <p:tgtEl>
                                          <p:spTgt spid="4199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1991">
                                            <p:txEl>
                                              <p:pRg st="1" end="1"/>
                                            </p:txEl>
                                          </p:spTgt>
                                        </p:tgtEl>
                                        <p:attrNameLst>
                                          <p:attrName>style.visibility</p:attrName>
                                        </p:attrNameLst>
                                      </p:cBhvr>
                                      <p:to>
                                        <p:strVal val="visible"/>
                                      </p:to>
                                    </p:set>
                                    <p:animEffect transition="in" filter="wipe(down)">
                                      <p:cBhvr>
                                        <p:cTn id="41" dur="500"/>
                                        <p:tgtEl>
                                          <p:spTgt spid="4199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1991">
                                            <p:txEl>
                                              <p:pRg st="2" end="2"/>
                                            </p:txEl>
                                          </p:spTgt>
                                        </p:tgtEl>
                                        <p:attrNameLst>
                                          <p:attrName>style.visibility</p:attrName>
                                        </p:attrNameLst>
                                      </p:cBhvr>
                                      <p:to>
                                        <p:strVal val="visible"/>
                                      </p:to>
                                    </p:set>
                                    <p:animEffect transition="in" filter="wipe(down)">
                                      <p:cBhvr>
                                        <p:cTn id="46" dur="500"/>
                                        <p:tgtEl>
                                          <p:spTgt spid="419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P spid="41988" grpId="0"/>
      <p:bldP spid="41990" grpId="0"/>
      <p:bldP spid="419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p:nvPr/>
        </p:nvSpPr>
        <p:spPr>
          <a:xfrm>
            <a:off x="0" y="0"/>
            <a:ext cx="8459788" cy="579438"/>
          </a:xfrm>
          <a:prstGeom prst="rect">
            <a:avLst/>
          </a:prstGeom>
          <a:solidFill>
            <a:schemeClr val="bg1"/>
          </a:solidFill>
          <a:ln w="9525">
            <a:noFill/>
          </a:ln>
        </p:spPr>
        <p:txBody>
          <a:bodyPr>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三、新时期的外交政策与成就</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7411" name="Rectangle 3"/>
          <p:cNvSpPr/>
          <p:nvPr/>
        </p:nvSpPr>
        <p:spPr>
          <a:xfrm>
            <a:off x="0" y="620713"/>
            <a:ext cx="3419475" cy="519112"/>
          </a:xfrm>
          <a:prstGeom prst="rect">
            <a:avLst/>
          </a:prstGeom>
          <a:noFill/>
          <a:ln w="9525">
            <a:noFill/>
          </a:ln>
        </p:spPr>
        <p:txBody>
          <a:bodyPr>
            <a:spAutoFit/>
          </a:bodyPr>
          <a:lstStyle/>
          <a:p>
            <a:pPr lvl="0" eaLnBrk="1" hangingPunct="1">
              <a:spcBef>
                <a:spcPct val="50000"/>
              </a:spcBef>
            </a:pP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外交政策的调整</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7412" name="Rectangle 4"/>
          <p:cNvSpPr/>
          <p:nvPr/>
        </p:nvSpPr>
        <p:spPr>
          <a:xfrm>
            <a:off x="0" y="1196975"/>
            <a:ext cx="3419475" cy="519113"/>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zh-CN" altLang="en-US" sz="2800" b="1" dirty="0">
                <a:solidFill>
                  <a:srgbClr val="0033CC"/>
                </a:solidFill>
                <a:latin typeface="黑体" panose="02010609060101010101" pitchFamily="49" charset="-122"/>
                <a:ea typeface="黑体" panose="02010609060101010101" pitchFamily="49" charset="-122"/>
              </a:rPr>
              <a:t>（</a:t>
            </a:r>
            <a:r>
              <a:rPr lang="en-US" altLang="zh-CN" sz="2800" b="1" dirty="0">
                <a:solidFill>
                  <a:srgbClr val="0033CC"/>
                </a:solidFill>
                <a:latin typeface="黑体" panose="02010609060101010101" pitchFamily="49" charset="-122"/>
                <a:ea typeface="黑体" panose="02010609060101010101" pitchFamily="49" charset="-122"/>
              </a:rPr>
              <a:t>1</a:t>
            </a:r>
            <a:r>
              <a:rPr lang="zh-CN" altLang="en-US" sz="2800" b="1" dirty="0">
                <a:solidFill>
                  <a:srgbClr val="0033CC"/>
                </a:solidFill>
                <a:latin typeface="黑体" panose="02010609060101010101" pitchFamily="49" charset="-122"/>
                <a:ea typeface="黑体" panose="02010609060101010101" pitchFamily="49" charset="-122"/>
              </a:rPr>
              <a:t>）调整依据：</a:t>
            </a:r>
            <a:endParaRPr lang="zh-CN" altLang="en-US" sz="2800" b="1" dirty="0">
              <a:solidFill>
                <a:srgbClr val="0033CC"/>
              </a:solidFill>
              <a:latin typeface="黑体" panose="02010609060101010101" pitchFamily="49" charset="-122"/>
              <a:ea typeface="黑体" panose="02010609060101010101" pitchFamily="49" charset="-122"/>
            </a:endParaRPr>
          </a:p>
        </p:txBody>
      </p:sp>
      <p:sp>
        <p:nvSpPr>
          <p:cNvPr id="17424" name="Rectangle 16"/>
          <p:cNvSpPr/>
          <p:nvPr/>
        </p:nvSpPr>
        <p:spPr>
          <a:xfrm>
            <a:off x="0" y="3500438"/>
            <a:ext cx="6659563" cy="519112"/>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en-US" altLang="zh-CN" sz="2800" b="1" dirty="0">
                <a:solidFill>
                  <a:srgbClr val="0033CC"/>
                </a:solidFill>
                <a:latin typeface="黑体" panose="02010609060101010101" pitchFamily="49" charset="-122"/>
                <a:ea typeface="黑体" panose="02010609060101010101" pitchFamily="49" charset="-122"/>
              </a:rPr>
              <a:t>(2)</a:t>
            </a:r>
            <a:r>
              <a:rPr lang="zh-CN" altLang="en-US" sz="2800" b="1" dirty="0">
                <a:solidFill>
                  <a:srgbClr val="0033CC"/>
                </a:solidFill>
                <a:latin typeface="黑体" panose="02010609060101010101" pitchFamily="49" charset="-122"/>
                <a:ea typeface="黑体" panose="02010609060101010101" pitchFamily="49" charset="-122"/>
              </a:rPr>
              <a:t> 新时期外交原则政策</a:t>
            </a:r>
            <a:r>
              <a:rPr lang="en-US" altLang="zh-CN" sz="2800" b="1" dirty="0">
                <a:solidFill>
                  <a:srgbClr val="0033CC"/>
                </a:solidFill>
                <a:latin typeface="黑体" panose="02010609060101010101" pitchFamily="49" charset="-122"/>
                <a:ea typeface="黑体" panose="02010609060101010101" pitchFamily="49" charset="-122"/>
              </a:rPr>
              <a:t>:</a:t>
            </a:r>
            <a:endParaRPr lang="en-US" altLang="zh-CN" sz="2800" b="1" dirty="0">
              <a:solidFill>
                <a:srgbClr val="0033CC"/>
              </a:solidFill>
              <a:latin typeface="黑体" panose="02010609060101010101" pitchFamily="49" charset="-122"/>
              <a:ea typeface="黑体" panose="02010609060101010101" pitchFamily="49" charset="-122"/>
            </a:endParaRPr>
          </a:p>
        </p:txBody>
      </p:sp>
      <p:sp>
        <p:nvSpPr>
          <p:cNvPr id="17430" name="Text Box 22"/>
          <p:cNvSpPr txBox="1">
            <a:spLocks noChangeArrowheads="1"/>
          </p:cNvSpPr>
          <p:nvPr/>
        </p:nvSpPr>
        <p:spPr bwMode="auto">
          <a:xfrm>
            <a:off x="179388" y="1773238"/>
            <a:ext cx="8964613" cy="365125"/>
          </a:xfrm>
          <a:prstGeom prst="rect">
            <a:avLst/>
          </a:prstGeom>
          <a:noFill/>
          <a:ln w="9525">
            <a:noFill/>
            <a:miter lim="800000"/>
          </a:ln>
          <a:effectLst/>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A.</a:t>
            </a:r>
            <a:r>
              <a:rPr kumimoji="1"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国际形势</a:t>
            </a: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：世界呈现多极化趋势；和平与发展成为时代的主题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7431" name="Rectangle 23"/>
          <p:cNvSpPr>
            <a:spLocks noChangeArrowheads="1"/>
          </p:cNvSpPr>
          <p:nvPr/>
        </p:nvSpPr>
        <p:spPr bwMode="auto">
          <a:xfrm>
            <a:off x="0" y="2276475"/>
            <a:ext cx="9144000" cy="457200"/>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
                <a:schemeClr val="tx2"/>
              </a:buClr>
              <a:buSzPct val="90000"/>
              <a:buFont typeface="Symbol" panose="05050102010706020507" pitchFamily="18" charset="2"/>
              <a:buNone/>
              <a:defRPr/>
            </a:pPr>
            <a:r>
              <a:rPr kumimoji="1" lang="en-US" altLang="zh-CN"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B.</a:t>
            </a:r>
            <a:r>
              <a:rPr kumimoji="1" lang="zh-CN" altLang="en-US"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国家实力</a:t>
            </a:r>
            <a:r>
              <a:rPr kumimoji="1" lang="zh-CN" altLang="en-US" sz="2400" b="1" i="0" u="none" strike="noStrike" kern="1200" cap="none" spc="0" normalizeH="0" baseline="0" noProof="0">
                <a:ln>
                  <a:noFill/>
                </a:ln>
                <a:solidFill>
                  <a:srgbClr val="0033CC"/>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中国国际地位不断提高</a:t>
            </a:r>
            <a:endParaRPr kumimoji="1" lang="zh-CN" altLang="en-US" sz="2400" b="1" i="0" u="none" strike="noStrike" kern="1200" cap="none" spc="0" normalizeH="0" baseline="0" noProof="0">
              <a:ln>
                <a:noFill/>
              </a:ln>
              <a:solidFill>
                <a:srgbClr val="0033CC"/>
              </a:solidFill>
              <a:effectLst/>
              <a:uLnTx/>
              <a:uFillTx/>
              <a:latin typeface="黑体" panose="02010609060101010101" pitchFamily="49" charset="-122"/>
              <a:ea typeface="黑体" panose="02010609060101010101" pitchFamily="49" charset="-122"/>
              <a:cs typeface="+mn-cs"/>
            </a:endParaRPr>
          </a:p>
        </p:txBody>
      </p:sp>
      <p:sp>
        <p:nvSpPr>
          <p:cNvPr id="17432" name="Rectangle 24"/>
          <p:cNvSpPr>
            <a:spLocks noChangeArrowheads="1"/>
          </p:cNvSpPr>
          <p:nvPr/>
        </p:nvSpPr>
        <p:spPr bwMode="auto">
          <a:xfrm>
            <a:off x="0" y="2924175"/>
            <a:ext cx="8172450" cy="457200"/>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
                <a:schemeClr val="tx2"/>
              </a:buClr>
              <a:buSzPct val="90000"/>
              <a:buFont typeface="Symbol" panose="05050102010706020507" pitchFamily="18" charset="2"/>
              <a:buNone/>
              <a:defRPr/>
            </a:pPr>
            <a:r>
              <a:rPr kumimoji="1" lang="en-US" altLang="zh-CN"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C.</a:t>
            </a:r>
            <a:r>
              <a:rPr kumimoji="1" lang="zh-CN" altLang="en-US"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国家利益</a:t>
            </a:r>
            <a:r>
              <a:rPr kumimoji="1" lang="zh-CN" altLang="en-US" sz="2400" b="1" i="0" u="none" strike="noStrike" kern="1200" cap="none" spc="0" normalizeH="0" baseline="0" noProof="0">
                <a:ln>
                  <a:noFill/>
                </a:ln>
                <a:solidFill>
                  <a:srgbClr val="0033CC"/>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国内社会主义现代化建设的需要</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7433" name="Rectangle 25"/>
          <p:cNvSpPr/>
          <p:nvPr/>
        </p:nvSpPr>
        <p:spPr>
          <a:xfrm>
            <a:off x="0" y="4076700"/>
            <a:ext cx="8964613" cy="2227263"/>
          </a:xfrm>
          <a:prstGeom prst="rect">
            <a:avLst/>
          </a:prstGeom>
          <a:noFill/>
          <a:ln w="9525">
            <a:noFill/>
          </a:ln>
        </p:spPr>
        <p:txBody>
          <a:bodyPr>
            <a:spAutoFit/>
          </a:bodyPr>
          <a:lstStyle/>
          <a:p>
            <a:pPr lvl="0" eaLnBrk="1" hangingPunct="1"/>
            <a:r>
              <a:rPr lang="zh-CN" altLang="en-US" sz="2800" b="1" dirty="0">
                <a:solidFill>
                  <a:srgbClr val="FF0000"/>
                </a:solidFill>
                <a:latin typeface="黑体" panose="02010609060101010101" pitchFamily="49" charset="-122"/>
                <a:ea typeface="黑体" panose="02010609060101010101" pitchFamily="49" charset="-122"/>
              </a:rPr>
              <a:t>原则：</a:t>
            </a:r>
            <a:r>
              <a:rPr lang="zh-CN" altLang="en-US" sz="2800" b="1" dirty="0">
                <a:solidFill>
                  <a:srgbClr val="0000FF"/>
                </a:solidFill>
                <a:latin typeface="黑体" panose="02010609060101010101" pitchFamily="49" charset="-122"/>
                <a:ea typeface="黑体" panose="02010609060101010101" pitchFamily="49" charset="-122"/>
              </a:rPr>
              <a:t>平等互利、形式多样、讲求实效、共同发展。</a:t>
            </a:r>
            <a:endParaRPr lang="zh-CN" altLang="en-US" sz="2800" b="1" dirty="0">
              <a:solidFill>
                <a:srgbClr val="0000FF"/>
              </a:solidFill>
              <a:latin typeface="黑体" panose="02010609060101010101" pitchFamily="49" charset="-122"/>
              <a:ea typeface="黑体" panose="02010609060101010101" pitchFamily="49" charset="-122"/>
            </a:endParaRPr>
          </a:p>
          <a:p>
            <a:pPr lvl="0" eaLnBrk="1" hangingPunct="1"/>
            <a:r>
              <a:rPr lang="zh-CN" altLang="en-US" sz="2800" b="1" dirty="0">
                <a:solidFill>
                  <a:srgbClr val="FF0000"/>
                </a:solidFill>
                <a:latin typeface="黑体" panose="02010609060101010101" pitchFamily="49" charset="-122"/>
                <a:ea typeface="黑体" panose="02010609060101010101" pitchFamily="49" charset="-122"/>
              </a:rPr>
              <a:t>政策：</a:t>
            </a:r>
            <a:endParaRPr lang="zh-CN" altLang="en-US" sz="2800" b="1" dirty="0">
              <a:solidFill>
                <a:srgbClr val="FF0000"/>
              </a:solidFill>
              <a:latin typeface="黑体" panose="02010609060101010101" pitchFamily="49" charset="-122"/>
              <a:ea typeface="黑体" panose="02010609060101010101" pitchFamily="49" charset="-122"/>
            </a:endParaRPr>
          </a:p>
          <a:p>
            <a:pPr lvl="0" eaLnBrk="1" hangingPunct="1"/>
            <a:r>
              <a:rPr lang="zh-CN" altLang="en-US" sz="2400" b="1" dirty="0">
                <a:solidFill>
                  <a:srgbClr val="0000CC"/>
                </a:solidFill>
                <a:latin typeface="黑体" panose="02010609060101010101" pitchFamily="49" charset="-122"/>
                <a:ea typeface="黑体" panose="02010609060101010101" pitchFamily="49" charset="-122"/>
              </a:rPr>
              <a:t>①</a:t>
            </a:r>
            <a:r>
              <a:rPr lang="zh-CN" altLang="en-US" sz="2800" b="1" dirty="0">
                <a:solidFill>
                  <a:srgbClr val="0000CC"/>
                </a:solidFill>
                <a:latin typeface="黑体" panose="02010609060101010101" pitchFamily="49" charset="-122"/>
                <a:ea typeface="黑体" panose="02010609060101010101" pitchFamily="49" charset="-122"/>
              </a:rPr>
              <a:t>坚持独立  自主的和平外交政策</a:t>
            </a:r>
            <a:endParaRPr lang="zh-CN" altLang="en-US" sz="2800" b="1" dirty="0">
              <a:solidFill>
                <a:srgbClr val="0000CC"/>
              </a:solidFill>
              <a:latin typeface="黑体" panose="02010609060101010101" pitchFamily="49" charset="-122"/>
              <a:ea typeface="黑体" panose="02010609060101010101" pitchFamily="49" charset="-122"/>
            </a:endParaRPr>
          </a:p>
          <a:p>
            <a:pPr lvl="0" eaLnBrk="1" hangingPunct="1"/>
            <a:r>
              <a:rPr lang="zh-CN" altLang="en-US" sz="2400" b="1" dirty="0">
                <a:solidFill>
                  <a:srgbClr val="0000CC"/>
                </a:solidFill>
                <a:latin typeface="黑体" panose="02010609060101010101" pitchFamily="49" charset="-122"/>
                <a:ea typeface="黑体" panose="02010609060101010101" pitchFamily="49" charset="-122"/>
              </a:rPr>
              <a:t>②</a:t>
            </a:r>
            <a:r>
              <a:rPr lang="zh-CN" altLang="en-US" sz="2800" b="1" dirty="0">
                <a:solidFill>
                  <a:srgbClr val="0000CC"/>
                </a:solidFill>
                <a:latin typeface="黑体" panose="02010609060101010101" pitchFamily="49" charset="-122"/>
                <a:ea typeface="黑体" panose="02010609060101010101" pitchFamily="49" charset="-122"/>
              </a:rPr>
              <a:t>实行不结盟政策</a:t>
            </a:r>
            <a:endParaRPr lang="zh-CN" altLang="en-US" sz="2800" b="1" dirty="0">
              <a:solidFill>
                <a:srgbClr val="0000CC"/>
              </a:solidFill>
              <a:latin typeface="黑体" panose="02010609060101010101" pitchFamily="49" charset="-122"/>
              <a:ea typeface="黑体" panose="02010609060101010101" pitchFamily="49" charset="-122"/>
            </a:endParaRPr>
          </a:p>
          <a:p>
            <a:pPr lvl="0" eaLnBrk="1" hangingPunct="1"/>
            <a:r>
              <a:rPr lang="zh-CN" altLang="en-US" sz="2400" b="1" dirty="0">
                <a:solidFill>
                  <a:srgbClr val="0000CC"/>
                </a:solidFill>
                <a:latin typeface="黑体" panose="02010609060101010101" pitchFamily="49" charset="-122"/>
                <a:ea typeface="黑体" panose="02010609060101010101" pitchFamily="49" charset="-122"/>
              </a:rPr>
              <a:t>③</a:t>
            </a:r>
            <a:r>
              <a:rPr lang="zh-CN" altLang="en-US" sz="2800" b="1" dirty="0">
                <a:solidFill>
                  <a:srgbClr val="0000CC"/>
                </a:solidFill>
                <a:latin typeface="黑体" panose="02010609060101010101" pitchFamily="49" charset="-122"/>
                <a:ea typeface="黑体" panose="02010609060101010101" pitchFamily="49" charset="-122"/>
              </a:rPr>
              <a:t>对外开放</a:t>
            </a:r>
            <a:endParaRPr lang="zh-CN" altLang="en-US" sz="2800" b="1" dirty="0">
              <a:solidFill>
                <a:srgbClr val="0000CC"/>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433"/>
                                        </p:tgtEl>
                                        <p:attrNameLst>
                                          <p:attrName>style.visibility</p:attrName>
                                        </p:attrNameLst>
                                      </p:cBhvr>
                                      <p:to>
                                        <p:strVal val="visible"/>
                                      </p:to>
                                    </p:set>
                                    <p:animEffect transition="in" filter="blinds(horizontal)">
                                      <p:cBhvr>
                                        <p:cTn id="31" dur="5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24" grpId="0"/>
      <p:bldP spid="17430" grpId="0" bldLvl="0" animBg="1"/>
      <p:bldP spid="17431" grpId="0" bldLvl="0" animBg="1"/>
      <p:bldP spid="17432" grpId="0" bldLvl="0" animBg="1"/>
      <p:bldP spid="174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0" descr="上海2001年经合组织年会"/>
          <p:cNvPicPr>
            <a:picLocks noChangeAspect="1"/>
          </p:cNvPicPr>
          <p:nvPr/>
        </p:nvPicPr>
        <p:blipFill>
          <a:blip r:embed="rId1" cstate="print"/>
          <a:stretch>
            <a:fillRect/>
          </a:stretch>
        </p:blipFill>
        <p:spPr>
          <a:xfrm>
            <a:off x="6084888" y="476250"/>
            <a:ext cx="3059112" cy="2665413"/>
          </a:xfrm>
          <a:prstGeom prst="rect">
            <a:avLst/>
          </a:prstGeom>
          <a:noFill/>
          <a:ln w="9525">
            <a:noFill/>
          </a:ln>
        </p:spPr>
      </p:pic>
      <p:pic>
        <p:nvPicPr>
          <p:cNvPr id="34818" name="Picture 4" descr="中国入世签字仪式1"/>
          <p:cNvPicPr>
            <a:picLocks noChangeAspect="1"/>
          </p:cNvPicPr>
          <p:nvPr/>
        </p:nvPicPr>
        <p:blipFill>
          <a:blip r:embed="rId2" cstate="print"/>
          <a:stretch>
            <a:fillRect/>
          </a:stretch>
        </p:blipFill>
        <p:spPr>
          <a:xfrm>
            <a:off x="0" y="620713"/>
            <a:ext cx="2879725" cy="2520950"/>
          </a:xfrm>
          <a:prstGeom prst="rect">
            <a:avLst/>
          </a:prstGeom>
          <a:noFill/>
          <a:ln w="57150" cap="flat" cmpd="sng">
            <a:solidFill>
              <a:srgbClr val="CCFF33"/>
            </a:solidFill>
            <a:prstDash val="solid"/>
            <a:miter/>
            <a:headEnd type="none" w="med" len="med"/>
            <a:tailEnd type="none" w="med" len="med"/>
          </a:ln>
        </p:spPr>
      </p:pic>
      <p:pic>
        <p:nvPicPr>
          <p:cNvPr id="34819" name="Picture 6" descr="第五届东盟博览会开幕式1（08年10月）"/>
          <p:cNvPicPr>
            <a:picLocks noChangeAspect="1"/>
          </p:cNvPicPr>
          <p:nvPr/>
        </p:nvPicPr>
        <p:blipFill>
          <a:blip r:embed="rId3" cstate="print"/>
          <a:stretch>
            <a:fillRect/>
          </a:stretch>
        </p:blipFill>
        <p:spPr>
          <a:xfrm>
            <a:off x="3132138" y="620713"/>
            <a:ext cx="2663825" cy="2520950"/>
          </a:xfrm>
          <a:prstGeom prst="rect">
            <a:avLst/>
          </a:prstGeom>
          <a:noFill/>
          <a:ln w="57150" cap="flat" cmpd="sng">
            <a:solidFill>
              <a:srgbClr val="CCFF33"/>
            </a:solidFill>
            <a:prstDash val="solid"/>
            <a:miter/>
            <a:headEnd type="none" w="med" len="med"/>
            <a:tailEnd type="none" w="med" len="med"/>
          </a:ln>
        </p:spPr>
      </p:pic>
      <p:pic>
        <p:nvPicPr>
          <p:cNvPr id="34820" name="Picture 22" descr="t013a1811dc25abf289"/>
          <p:cNvPicPr>
            <a:picLocks noChangeAspect="1"/>
          </p:cNvPicPr>
          <p:nvPr/>
        </p:nvPicPr>
        <p:blipFill>
          <a:blip r:embed="rId4" cstate="print"/>
          <a:stretch>
            <a:fillRect/>
          </a:stretch>
        </p:blipFill>
        <p:spPr>
          <a:xfrm>
            <a:off x="6326188" y="3357563"/>
            <a:ext cx="2817812" cy="2663825"/>
          </a:xfrm>
          <a:prstGeom prst="rect">
            <a:avLst/>
          </a:prstGeom>
          <a:noFill/>
          <a:ln w="9525">
            <a:noFill/>
          </a:ln>
        </p:spPr>
      </p:pic>
      <p:pic>
        <p:nvPicPr>
          <p:cNvPr id="34821" name="Picture 7" descr="上合组织2007"/>
          <p:cNvPicPr>
            <a:picLocks noChangeAspect="1"/>
          </p:cNvPicPr>
          <p:nvPr/>
        </p:nvPicPr>
        <p:blipFill>
          <a:blip r:embed="rId5" cstate="print"/>
          <a:stretch>
            <a:fillRect/>
          </a:stretch>
        </p:blipFill>
        <p:spPr>
          <a:xfrm>
            <a:off x="3000375" y="3429000"/>
            <a:ext cx="3036888" cy="2736850"/>
          </a:xfrm>
          <a:prstGeom prst="rect">
            <a:avLst/>
          </a:prstGeom>
          <a:noFill/>
          <a:ln w="57150" cap="flat" cmpd="sng">
            <a:solidFill>
              <a:srgbClr val="CCFF33"/>
            </a:solidFill>
            <a:prstDash val="solid"/>
            <a:miter/>
            <a:headEnd type="none" w="med" len="med"/>
            <a:tailEnd type="none" w="med" len="med"/>
          </a:ln>
        </p:spPr>
      </p:pic>
      <p:pic>
        <p:nvPicPr>
          <p:cNvPr id="34822" name="Picture 9" descr="中俄关系2007"/>
          <p:cNvPicPr>
            <a:picLocks noChangeAspect="1"/>
          </p:cNvPicPr>
          <p:nvPr/>
        </p:nvPicPr>
        <p:blipFill>
          <a:blip r:embed="rId6" cstate="print"/>
          <a:stretch>
            <a:fillRect/>
          </a:stretch>
        </p:blipFill>
        <p:spPr>
          <a:xfrm>
            <a:off x="0" y="3357563"/>
            <a:ext cx="2530475" cy="2736850"/>
          </a:xfrm>
          <a:prstGeom prst="rect">
            <a:avLst/>
          </a:prstGeom>
          <a:noFill/>
          <a:ln w="57150" cap="flat" cmpd="sng">
            <a:solidFill>
              <a:srgbClr val="CCFF33"/>
            </a:solidFill>
            <a:prstDash val="solid"/>
            <a:miter/>
            <a:headEnd type="none" w="med" len="med"/>
            <a:tailEnd type="none" w="med" len="med"/>
          </a:ln>
        </p:spPr>
      </p:pic>
      <p:sp>
        <p:nvSpPr>
          <p:cNvPr id="54282" name="Text Box 5"/>
          <p:cNvSpPr txBox="1"/>
          <p:nvPr/>
        </p:nvSpPr>
        <p:spPr>
          <a:xfrm>
            <a:off x="0" y="6338888"/>
            <a:ext cx="1908175" cy="519112"/>
          </a:xfrm>
          <a:prstGeom prst="rect">
            <a:avLst/>
          </a:prstGeom>
          <a:noFill/>
          <a:ln w="9525">
            <a:noFill/>
          </a:ln>
        </p:spPr>
        <p:txBody>
          <a:bodyPr anchor="t">
            <a:spAutoFit/>
          </a:bodyPr>
          <a:lstStyle/>
          <a:p>
            <a:pPr lvl="0"/>
            <a:r>
              <a:rPr lang="zh-CN" altLang="en-US" sz="2800" u="sng" dirty="0">
                <a:solidFill>
                  <a:srgbClr val="FF0000"/>
                </a:solidFill>
                <a:latin typeface="黑体" panose="02010609060101010101" pitchFamily="49" charset="-122"/>
                <a:ea typeface="黑体" panose="02010609060101010101" pitchFamily="49" charset="-122"/>
              </a:rPr>
              <a:t>时代特色</a:t>
            </a:r>
            <a:r>
              <a:rPr lang="zh-CN" altLang="en-US" sz="2800" dirty="0">
                <a:solidFill>
                  <a:srgbClr val="FF0000"/>
                </a:solidFill>
                <a:latin typeface="黑体" panose="02010609060101010101" pitchFamily="49" charset="-122"/>
                <a:ea typeface="黑体" panose="02010609060101010101" pitchFamily="49" charset="-122"/>
              </a:rPr>
              <a:t>：</a:t>
            </a:r>
            <a:endParaRPr lang="zh-CN" altLang="en-US" sz="2800" u="sng" dirty="0">
              <a:solidFill>
                <a:srgbClr val="FF0000"/>
              </a:solidFill>
              <a:latin typeface="黑体" panose="02010609060101010101" pitchFamily="49" charset="-122"/>
              <a:ea typeface="黑体" panose="02010609060101010101" pitchFamily="49" charset="-122"/>
            </a:endParaRPr>
          </a:p>
        </p:txBody>
      </p:sp>
      <p:sp>
        <p:nvSpPr>
          <p:cNvPr id="54283" name="Text Box 8"/>
          <p:cNvSpPr txBox="1"/>
          <p:nvPr/>
        </p:nvSpPr>
        <p:spPr>
          <a:xfrm>
            <a:off x="1619250" y="5789613"/>
            <a:ext cx="1511300" cy="1190625"/>
          </a:xfrm>
          <a:prstGeom prst="rect">
            <a:avLst/>
          </a:prstGeom>
          <a:solidFill>
            <a:schemeClr val="bg1"/>
          </a:solidFill>
          <a:ln w="9525">
            <a:noFill/>
          </a:ln>
        </p:spPr>
        <p:txBody>
          <a:bodyPr anchor="t">
            <a:spAutoFit/>
          </a:bodyPr>
          <a:lstStyle/>
          <a:p>
            <a:pPr lvl="0">
              <a:spcBef>
                <a:spcPct val="50000"/>
              </a:spcBef>
            </a:pPr>
            <a:r>
              <a:rPr lang="en-US" altLang="zh-CN" sz="3600" dirty="0">
                <a:latin typeface="Garamond" pitchFamily="18" charset="0"/>
                <a:ea typeface="黑体" panose="02010609060101010101" pitchFamily="49" charset="-122"/>
              </a:rPr>
              <a:t> </a:t>
            </a:r>
            <a:r>
              <a:rPr lang="zh-CN" altLang="en-US" sz="2400" dirty="0">
                <a:latin typeface="Garamond" pitchFamily="18" charset="0"/>
                <a:ea typeface="黑体" panose="02010609060101010101" pitchFamily="49" charset="-122"/>
              </a:rPr>
              <a:t>初期的“一边倒</a:t>
            </a:r>
            <a:r>
              <a:rPr lang="zh-CN" altLang="en-US" sz="2800" dirty="0">
                <a:latin typeface="Garamond" pitchFamily="18" charset="0"/>
                <a:ea typeface="黑体" panose="02010609060101010101" pitchFamily="49" charset="-122"/>
              </a:rPr>
              <a:t>”</a:t>
            </a:r>
            <a:endParaRPr lang="zh-CN" altLang="en-US" sz="2800" dirty="0">
              <a:latin typeface="Garamond" pitchFamily="18" charset="0"/>
              <a:ea typeface="黑体" panose="02010609060101010101" pitchFamily="49" charset="-122"/>
            </a:endParaRPr>
          </a:p>
        </p:txBody>
      </p:sp>
      <p:sp>
        <p:nvSpPr>
          <p:cNvPr id="54284" name="Line 12"/>
          <p:cNvSpPr/>
          <p:nvPr/>
        </p:nvSpPr>
        <p:spPr>
          <a:xfrm>
            <a:off x="2916238" y="6381750"/>
            <a:ext cx="576262" cy="0"/>
          </a:xfrm>
          <a:prstGeom prst="line">
            <a:avLst/>
          </a:prstGeom>
          <a:ln w="50800" cap="flat" cmpd="sng">
            <a:solidFill>
              <a:srgbClr val="FF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4285" name="Text Box 8"/>
          <p:cNvSpPr txBox="1"/>
          <p:nvPr/>
        </p:nvSpPr>
        <p:spPr>
          <a:xfrm>
            <a:off x="3419475" y="5789613"/>
            <a:ext cx="1800225" cy="1190625"/>
          </a:xfrm>
          <a:prstGeom prst="rect">
            <a:avLst/>
          </a:prstGeom>
          <a:solidFill>
            <a:schemeClr val="bg1"/>
          </a:solidFill>
          <a:ln w="9525">
            <a:noFill/>
          </a:ln>
        </p:spPr>
        <p:txBody>
          <a:bodyPr anchor="t">
            <a:spAutoFit/>
          </a:bodyPr>
          <a:lstStyle/>
          <a:p>
            <a:pPr lvl="0"/>
            <a:r>
              <a:rPr lang="en-US" altLang="zh-CN" sz="3600" dirty="0">
                <a:latin typeface="Garamond" pitchFamily="18" charset="0"/>
                <a:ea typeface="黑体" panose="02010609060101010101" pitchFamily="49" charset="-122"/>
              </a:rPr>
              <a:t> </a:t>
            </a:r>
            <a:r>
              <a:rPr lang="en-US" altLang="zh-CN" sz="2400" dirty="0">
                <a:latin typeface="Garamond" pitchFamily="18" charset="0"/>
                <a:ea typeface="黑体" panose="02010609060101010101" pitchFamily="49" charset="-122"/>
              </a:rPr>
              <a:t>60</a:t>
            </a:r>
            <a:r>
              <a:rPr lang="zh-CN" altLang="en-US" sz="2400" dirty="0">
                <a:latin typeface="Garamond" pitchFamily="18" charset="0"/>
                <a:ea typeface="黑体" panose="02010609060101010101" pitchFamily="49" charset="-122"/>
              </a:rPr>
              <a:t>年代的  </a:t>
            </a:r>
            <a:endParaRPr lang="zh-CN" altLang="en-US" sz="2400" dirty="0">
              <a:latin typeface="Garamond" pitchFamily="18" charset="0"/>
              <a:ea typeface="黑体" panose="02010609060101010101" pitchFamily="49" charset="-122"/>
            </a:endParaRPr>
          </a:p>
          <a:p>
            <a:pPr lvl="0"/>
            <a:r>
              <a:rPr lang="zh-CN" altLang="en-US" sz="2400" dirty="0">
                <a:latin typeface="Garamond" pitchFamily="18" charset="0"/>
                <a:ea typeface="黑体" panose="02010609060101010101" pitchFamily="49" charset="-122"/>
              </a:rPr>
              <a:t>“一大片</a:t>
            </a:r>
            <a:r>
              <a:rPr lang="zh-CN" altLang="en-US" sz="2800" dirty="0">
                <a:latin typeface="Garamond" pitchFamily="18" charset="0"/>
                <a:ea typeface="黑体" panose="02010609060101010101" pitchFamily="49" charset="-122"/>
              </a:rPr>
              <a:t>”</a:t>
            </a:r>
            <a:endParaRPr lang="zh-CN" altLang="en-US" sz="2800" dirty="0">
              <a:latin typeface="Garamond" pitchFamily="18" charset="0"/>
              <a:ea typeface="黑体" panose="02010609060101010101" pitchFamily="49" charset="-122"/>
            </a:endParaRPr>
          </a:p>
        </p:txBody>
      </p:sp>
      <p:sp>
        <p:nvSpPr>
          <p:cNvPr id="54286" name="Line 14"/>
          <p:cNvSpPr/>
          <p:nvPr/>
        </p:nvSpPr>
        <p:spPr>
          <a:xfrm>
            <a:off x="4932363" y="6453188"/>
            <a:ext cx="576262" cy="0"/>
          </a:xfrm>
          <a:prstGeom prst="line">
            <a:avLst/>
          </a:prstGeom>
          <a:ln w="50800" cap="flat" cmpd="sng">
            <a:solidFill>
              <a:srgbClr val="FF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4287" name="Rectangle 15"/>
          <p:cNvSpPr>
            <a:spLocks noChangeArrowheads="1"/>
          </p:cNvSpPr>
          <p:nvPr/>
        </p:nvSpPr>
        <p:spPr bwMode="auto">
          <a:xfrm>
            <a:off x="5435600" y="5911850"/>
            <a:ext cx="1757363" cy="966788"/>
          </a:xfrm>
          <a:prstGeom prst="rect">
            <a:avLst/>
          </a:prstGeom>
          <a:solidFill>
            <a:schemeClr val="bg1"/>
          </a:solidFill>
          <a:ln w="9525">
            <a:noFill/>
            <a:miter lim="800000"/>
          </a:ln>
          <a:effectLst/>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rPr>
              <a:t>70</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rPr>
              <a:t>年代的</a:t>
            </a:r>
            <a:endPar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endParaRPr>
          </a:p>
          <a:p>
            <a:pPr marL="0" marR="0" lvl="0" indent="0" algn="l" defTabSz="914400" rtl="0" eaLnBrk="1" fontAlgn="base" latinLnBrk="0" hangingPunct="1">
              <a:spcBef>
                <a:spcPct val="0"/>
              </a:spcBef>
              <a:spcAft>
                <a:spcPct val="0"/>
              </a:spcAft>
              <a:buClrTx/>
              <a:buSzTx/>
              <a:buFontTx/>
              <a:buNone/>
              <a:defRPr/>
            </a:pP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rPr>
              <a:t>“一条线</a:t>
            </a: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rPr>
              <a:t>”</a:t>
            </a:r>
            <a:endPar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endParaRPr>
          </a:p>
        </p:txBody>
      </p:sp>
      <p:sp>
        <p:nvSpPr>
          <p:cNvPr id="54288" name="Line 16"/>
          <p:cNvSpPr/>
          <p:nvPr/>
        </p:nvSpPr>
        <p:spPr>
          <a:xfrm>
            <a:off x="6948488" y="6381750"/>
            <a:ext cx="576262" cy="0"/>
          </a:xfrm>
          <a:prstGeom prst="line">
            <a:avLst/>
          </a:prstGeom>
          <a:ln w="50800" cap="flat" cmpd="sng">
            <a:solidFill>
              <a:srgbClr val="FF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4289" name="Text Box 17"/>
          <p:cNvSpPr txBox="1">
            <a:spLocks noChangeArrowheads="1"/>
          </p:cNvSpPr>
          <p:nvPr/>
        </p:nvSpPr>
        <p:spPr bwMode="auto">
          <a:xfrm>
            <a:off x="7524750" y="5484813"/>
            <a:ext cx="1619250" cy="1271588"/>
          </a:xfrm>
          <a:prstGeom prst="rect">
            <a:avLst/>
          </a:prstGeom>
          <a:solidFill>
            <a:schemeClr val="bg1"/>
          </a:solidFill>
          <a:ln w="9525">
            <a:noFill/>
            <a:miter lim="800000"/>
          </a:ln>
          <a:effectLst/>
        </p:spPr>
        <p:txBody>
          <a:bodyPr>
            <a:spAutoFit/>
          </a:bodyPr>
          <a:lstStyle/>
          <a:p>
            <a:pPr marL="0" marR="0" lvl="0" indent="0" algn="l" defTabSz="914400" rtl="0" eaLnBrk="1" fontAlgn="base" latinLnBrk="0" hangingPunct="1">
              <a:spcBef>
                <a:spcPct val="5000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rPr>
              <a:t>80</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宋体" panose="02010600030101010101" pitchFamily="2" charset="-122"/>
                <a:cs typeface="+mn-cs"/>
              </a:rPr>
              <a:t>年代以来全方位外交</a:t>
            </a:r>
            <a:endParaRPr sz="2400" strike="noStrike" noProof="1"/>
          </a:p>
        </p:txBody>
      </p:sp>
      <p:sp>
        <p:nvSpPr>
          <p:cNvPr id="34831" name="WordArt 24"/>
          <p:cNvSpPr>
            <a:spLocks noTextEdit="1"/>
          </p:cNvSpPr>
          <p:nvPr/>
        </p:nvSpPr>
        <p:spPr>
          <a:xfrm>
            <a:off x="1979613" y="765175"/>
            <a:ext cx="444500" cy="10287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A</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34832" name="WordArt 25"/>
          <p:cNvSpPr>
            <a:spLocks noTextEdit="1"/>
          </p:cNvSpPr>
          <p:nvPr/>
        </p:nvSpPr>
        <p:spPr>
          <a:xfrm>
            <a:off x="4643438" y="692150"/>
            <a:ext cx="444500" cy="10287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B</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34833" name="WordArt 26"/>
          <p:cNvSpPr>
            <a:spLocks noTextEdit="1"/>
          </p:cNvSpPr>
          <p:nvPr/>
        </p:nvSpPr>
        <p:spPr>
          <a:xfrm>
            <a:off x="8027988" y="981075"/>
            <a:ext cx="444500" cy="10287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C</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34834" name="WordArt 27"/>
          <p:cNvSpPr>
            <a:spLocks noTextEdit="1"/>
          </p:cNvSpPr>
          <p:nvPr/>
        </p:nvSpPr>
        <p:spPr>
          <a:xfrm>
            <a:off x="971550" y="3573463"/>
            <a:ext cx="444500" cy="10287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D</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34835" name="WordArt 28"/>
          <p:cNvSpPr>
            <a:spLocks noTextEdit="1"/>
          </p:cNvSpPr>
          <p:nvPr/>
        </p:nvSpPr>
        <p:spPr>
          <a:xfrm>
            <a:off x="4859338" y="3141663"/>
            <a:ext cx="444500" cy="10287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E</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34836" name="Text Box 29"/>
          <p:cNvSpPr txBox="1"/>
          <p:nvPr/>
        </p:nvSpPr>
        <p:spPr>
          <a:xfrm>
            <a:off x="0" y="0"/>
            <a:ext cx="5435600" cy="519113"/>
          </a:xfrm>
          <a:prstGeom prst="rect">
            <a:avLst/>
          </a:prstGeom>
          <a:noFill/>
          <a:ln w="9525">
            <a:noFill/>
          </a:ln>
        </p:spPr>
        <p:txBody>
          <a:bodyPr anchor="t">
            <a:spAutoFit/>
          </a:bodyPr>
          <a:lstStyle/>
          <a:p>
            <a:pPr lvl="0">
              <a:spcBef>
                <a:spcPct val="50000"/>
              </a:spcBef>
            </a:pPr>
            <a:r>
              <a:rPr lang="zh-CN" altLang="en-US" sz="2800" b="1" dirty="0">
                <a:latin typeface="Arial" panose="020B0604020202020204" pitchFamily="34" charset="0"/>
                <a:ea typeface="宋体" panose="02010600030101010101" pitchFamily="2" charset="-122"/>
              </a:rPr>
              <a:t>图片反映了新时期的什么成就？</a:t>
            </a:r>
            <a:endParaRPr lang="zh-CN" altLang="en-US" sz="2800" b="1" dirty="0">
              <a:latin typeface="Arial" panose="020B0604020202020204" pitchFamily="34" charset="0"/>
              <a:ea typeface="宋体" panose="02010600030101010101" pitchFamily="2" charset="-122"/>
            </a:endParaRPr>
          </a:p>
        </p:txBody>
      </p:sp>
      <p:sp>
        <p:nvSpPr>
          <p:cNvPr id="54280" name="Rectangle 8"/>
          <p:cNvSpPr>
            <a:spLocks noChangeArrowheads="1"/>
          </p:cNvSpPr>
          <p:nvPr/>
        </p:nvSpPr>
        <p:spPr bwMode="auto">
          <a:xfrm>
            <a:off x="1403350" y="1557338"/>
            <a:ext cx="6767513" cy="863600"/>
          </a:xfrm>
          <a:prstGeom prst="rect">
            <a:avLst/>
          </a:prstGeom>
          <a:solidFill>
            <a:srgbClr val="FFFF00"/>
          </a:solidFill>
          <a:ln w="9525">
            <a:solidFill>
              <a:schemeClr val="tx1"/>
            </a:solidFill>
            <a:miter lim="800000"/>
          </a:ln>
          <a:effectLst/>
        </p:spPr>
        <p:txBody>
          <a:bodyPr wrap="none" anchor="ctr"/>
          <a:lstStyle/>
          <a:p>
            <a:pPr marL="0" marR="0" lvl="0" indent="0" algn="ctr" defTabSz="914400" rtl="0" eaLnBrk="1" fontAlgn="base" latinLnBrk="0" hangingPunct="1">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Garamond" pitchFamily="18" charset="0"/>
                <a:ea typeface="宋体" panose="02010600030101010101" pitchFamily="2" charset="-122"/>
                <a:cs typeface="+mn-cs"/>
              </a:rPr>
              <a:t>经济上：进行广泛的国际交流与合作</a:t>
            </a: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Garamond" pitchFamily="18" charset="0"/>
              <a:ea typeface="宋体" panose="02010600030101010101" pitchFamily="2" charset="-122"/>
              <a:cs typeface="+mn-cs"/>
            </a:endParaRPr>
          </a:p>
        </p:txBody>
      </p:sp>
      <p:sp>
        <p:nvSpPr>
          <p:cNvPr id="34838" name="WordArt 31"/>
          <p:cNvSpPr>
            <a:spLocks noTextEdit="1"/>
          </p:cNvSpPr>
          <p:nvPr/>
        </p:nvSpPr>
        <p:spPr>
          <a:xfrm>
            <a:off x="7885113" y="3429000"/>
            <a:ext cx="444500" cy="10287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F</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54281" name="Rectangle 9"/>
          <p:cNvSpPr>
            <a:spLocks noChangeArrowheads="1"/>
          </p:cNvSpPr>
          <p:nvPr/>
        </p:nvSpPr>
        <p:spPr bwMode="auto">
          <a:xfrm>
            <a:off x="250825" y="3860800"/>
            <a:ext cx="8642350" cy="936625"/>
          </a:xfrm>
          <a:prstGeom prst="rect">
            <a:avLst/>
          </a:prstGeom>
          <a:solidFill>
            <a:srgbClr val="FFFF00"/>
          </a:solidFill>
          <a:ln w="9525">
            <a:solidFill>
              <a:schemeClr val="tx1"/>
            </a:solidFill>
            <a:miter lim="800000"/>
          </a:ln>
          <a:effectLst/>
        </p:spPr>
        <p:txBody>
          <a:bodyPr wrap="none" anchor="ctr"/>
          <a:lstStyle/>
          <a:p>
            <a:pPr marL="0" marR="0" lvl="0" indent="0" algn="ctr" defTabSz="914400" rtl="0" eaLnBrk="1" fontAlgn="base" latinLnBrk="0" hangingPunct="1">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Garamond" pitchFamily="18" charset="0"/>
                <a:ea typeface="宋体" panose="02010600030101010101" pitchFamily="2" charset="-122"/>
                <a:cs typeface="+mn-cs"/>
              </a:rPr>
              <a:t>政治上：改善发展同大国的关系、维护世界和平</a:t>
            </a: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Garamond"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blinds(horizontal)">
                                      <p:cBhvr>
                                        <p:cTn id="7" dur="500"/>
                                        <p:tgtEl>
                                          <p:spTgt spid="542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blinds(horizontal)">
                                      <p:cBhvr>
                                        <p:cTn id="12" dur="500"/>
                                        <p:tgtEl>
                                          <p:spTgt spid="542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blinds(horizontal)">
                                      <p:cBhvr>
                                        <p:cTn id="17" dur="500"/>
                                        <p:tgtEl>
                                          <p:spTgt spid="54282"/>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54283"/>
                                        </p:tgtEl>
                                        <p:attrNameLst>
                                          <p:attrName>style.visibility</p:attrName>
                                        </p:attrNameLst>
                                      </p:cBhvr>
                                      <p:to>
                                        <p:strVal val="visible"/>
                                      </p:to>
                                    </p:set>
                                    <p:animEffect transition="in" filter="blinds(horizontal)">
                                      <p:cBhvr>
                                        <p:cTn id="21" dur="500"/>
                                        <p:tgtEl>
                                          <p:spTgt spid="54283"/>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54284"/>
                                        </p:tgtEl>
                                        <p:attrNameLst>
                                          <p:attrName>style.visibility</p:attrName>
                                        </p:attrNameLst>
                                      </p:cBhvr>
                                      <p:to>
                                        <p:strVal val="visible"/>
                                      </p:to>
                                    </p:set>
                                    <p:animEffect transition="in" filter="blinds(horizontal)">
                                      <p:cBhvr>
                                        <p:cTn id="25" dur="500"/>
                                        <p:tgtEl>
                                          <p:spTgt spid="54284"/>
                                        </p:tgtEl>
                                      </p:cBhvr>
                                    </p:animEffect>
                                  </p:childTnLst>
                                </p:cTn>
                              </p:par>
                            </p:childTnLst>
                          </p:cTn>
                        </p:par>
                        <p:par>
                          <p:cTn id="26" fill="hold">
                            <p:stCondLst>
                              <p:cond delay="1500"/>
                            </p:stCondLst>
                            <p:childTnLst>
                              <p:par>
                                <p:cTn id="27" presetID="3" presetClass="entr" presetSubtype="10" fill="hold" grpId="0" nodeType="afterEffect">
                                  <p:stCondLst>
                                    <p:cond delay="0"/>
                                  </p:stCondLst>
                                  <p:childTnLst>
                                    <p:set>
                                      <p:cBhvr>
                                        <p:cTn id="28" dur="1" fill="hold">
                                          <p:stCondLst>
                                            <p:cond delay="0"/>
                                          </p:stCondLst>
                                        </p:cTn>
                                        <p:tgtEl>
                                          <p:spTgt spid="54285"/>
                                        </p:tgtEl>
                                        <p:attrNameLst>
                                          <p:attrName>style.visibility</p:attrName>
                                        </p:attrNameLst>
                                      </p:cBhvr>
                                      <p:to>
                                        <p:strVal val="visible"/>
                                      </p:to>
                                    </p:set>
                                    <p:animEffect transition="in" filter="blinds(horizontal)">
                                      <p:cBhvr>
                                        <p:cTn id="29" dur="500"/>
                                        <p:tgtEl>
                                          <p:spTgt spid="54285"/>
                                        </p:tgtEl>
                                      </p:cBhvr>
                                    </p:animEffect>
                                  </p:childTnLst>
                                </p:cTn>
                              </p:par>
                            </p:childTnLst>
                          </p:cTn>
                        </p:par>
                        <p:par>
                          <p:cTn id="30" fill="hold">
                            <p:stCondLst>
                              <p:cond delay="2000"/>
                            </p:stCondLst>
                            <p:childTnLst>
                              <p:par>
                                <p:cTn id="31" presetID="3" presetClass="entr" presetSubtype="10" fill="hold" nodeType="afterEffect">
                                  <p:stCondLst>
                                    <p:cond delay="0"/>
                                  </p:stCondLst>
                                  <p:childTnLst>
                                    <p:set>
                                      <p:cBhvr>
                                        <p:cTn id="32" dur="1" fill="hold">
                                          <p:stCondLst>
                                            <p:cond delay="0"/>
                                          </p:stCondLst>
                                        </p:cTn>
                                        <p:tgtEl>
                                          <p:spTgt spid="54286"/>
                                        </p:tgtEl>
                                        <p:attrNameLst>
                                          <p:attrName>style.visibility</p:attrName>
                                        </p:attrNameLst>
                                      </p:cBhvr>
                                      <p:to>
                                        <p:strVal val="visible"/>
                                      </p:to>
                                    </p:set>
                                    <p:animEffect transition="in" filter="blinds(horizontal)">
                                      <p:cBhvr>
                                        <p:cTn id="33" dur="500"/>
                                        <p:tgtEl>
                                          <p:spTgt spid="5428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4287"/>
                                        </p:tgtEl>
                                        <p:attrNameLst>
                                          <p:attrName>style.visibility</p:attrName>
                                        </p:attrNameLst>
                                      </p:cBhvr>
                                      <p:to>
                                        <p:strVal val="visible"/>
                                      </p:to>
                                    </p:set>
                                    <p:animEffect transition="in" filter="blinds(horizontal)">
                                      <p:cBhvr>
                                        <p:cTn id="38" dur="500"/>
                                        <p:tgtEl>
                                          <p:spTgt spid="5428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4288"/>
                                        </p:tgtEl>
                                        <p:attrNameLst>
                                          <p:attrName>style.visibility</p:attrName>
                                        </p:attrNameLst>
                                      </p:cBhvr>
                                      <p:to>
                                        <p:strVal val="visible"/>
                                      </p:to>
                                    </p:set>
                                    <p:anim calcmode="lin" valueType="num">
                                      <p:cBhvr additive="base">
                                        <p:cTn id="43" dur="500" fill="hold"/>
                                        <p:tgtEl>
                                          <p:spTgt spid="54288"/>
                                        </p:tgtEl>
                                        <p:attrNameLst>
                                          <p:attrName>ppt_x</p:attrName>
                                        </p:attrNameLst>
                                      </p:cBhvr>
                                      <p:tavLst>
                                        <p:tav tm="0">
                                          <p:val>
                                            <p:strVal val="#ppt_x"/>
                                          </p:val>
                                        </p:tav>
                                        <p:tav tm="100000">
                                          <p:val>
                                            <p:strVal val="#ppt_x"/>
                                          </p:val>
                                        </p:tav>
                                      </p:tavLst>
                                    </p:anim>
                                    <p:anim calcmode="lin" valueType="num">
                                      <p:cBhvr additive="base">
                                        <p:cTn id="44" dur="500" fill="hold"/>
                                        <p:tgtEl>
                                          <p:spTgt spid="5428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4289"/>
                                        </p:tgtEl>
                                        <p:attrNameLst>
                                          <p:attrName>style.visibility</p:attrName>
                                        </p:attrNameLst>
                                      </p:cBhvr>
                                      <p:to>
                                        <p:strVal val="visible"/>
                                      </p:to>
                                    </p:set>
                                    <p:anim calcmode="lin" valueType="num">
                                      <p:cBhvr additive="base">
                                        <p:cTn id="49" dur="500" fill="hold"/>
                                        <p:tgtEl>
                                          <p:spTgt spid="54289"/>
                                        </p:tgtEl>
                                        <p:attrNameLst>
                                          <p:attrName>ppt_x</p:attrName>
                                        </p:attrNameLst>
                                      </p:cBhvr>
                                      <p:tavLst>
                                        <p:tav tm="0">
                                          <p:val>
                                            <p:strVal val="#ppt_x"/>
                                          </p:val>
                                        </p:tav>
                                        <p:tav tm="100000">
                                          <p:val>
                                            <p:strVal val="#ppt_x"/>
                                          </p:val>
                                        </p:tav>
                                      </p:tavLst>
                                    </p:anim>
                                    <p:anim calcmode="lin" valueType="num">
                                      <p:cBhvr additive="base">
                                        <p:cTn id="50" dur="500" fill="hold"/>
                                        <p:tgtEl>
                                          <p:spTgt spid="54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P spid="54283" grpId="0" bldLvl="0" animBg="1"/>
      <p:bldP spid="54285" grpId="0" bldLvl="0" animBg="1"/>
      <p:bldP spid="54287" grpId="0" bldLvl="0" animBg="1"/>
      <p:bldP spid="54289" grpId="0" bldLvl="0" animBg="1"/>
      <p:bldP spid="54280" grpId="0" bldLvl="0" animBg="1"/>
      <p:bldP spid="54281"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p:nvPr/>
        </p:nvSpPr>
        <p:spPr>
          <a:xfrm>
            <a:off x="0" y="620713"/>
            <a:ext cx="8013700" cy="579437"/>
          </a:xfrm>
          <a:prstGeom prst="rect">
            <a:avLst/>
          </a:prstGeom>
          <a:noFill/>
          <a:ln w="9525">
            <a:noFill/>
          </a:ln>
        </p:spPr>
        <p:txBody>
          <a:bodyPr>
            <a:spAutoFit/>
          </a:bodyPr>
          <a:lstStyle/>
          <a:p>
            <a:pPr lvl="0" eaLnBrk="1" hangingPunct="1"/>
            <a:r>
              <a:rPr lang="zh-CN" altLang="en-US" sz="3200" b="1" dirty="0">
                <a:latin typeface="Arial" panose="020B0604020202020204" pitchFamily="34" charset="0"/>
                <a:ea typeface="黑体" panose="02010609060101010101" pitchFamily="49" charset="-122"/>
              </a:rPr>
              <a:t>（</a:t>
            </a:r>
            <a:r>
              <a:rPr lang="en-US" altLang="zh-CN" sz="3200" b="1" dirty="0">
                <a:latin typeface="Arial" panose="020B0604020202020204" pitchFamily="34" charset="0"/>
                <a:ea typeface="黑体" panose="02010609060101010101" pitchFamily="49" charset="-122"/>
              </a:rPr>
              <a:t>1</a:t>
            </a:r>
            <a:r>
              <a:rPr lang="zh-CN" altLang="en-US" sz="3200" b="1" dirty="0">
                <a:latin typeface="Arial" panose="020B0604020202020204" pitchFamily="34" charset="0"/>
                <a:ea typeface="黑体" panose="02010609060101010101" pitchFamily="49" charset="-122"/>
              </a:rPr>
              <a:t>）广泛国际交流与合作 （经济）</a:t>
            </a:r>
            <a:endParaRPr lang="zh-CN" altLang="en-US" sz="2000" b="1" dirty="0">
              <a:latin typeface="Arial" panose="020B0604020202020204" pitchFamily="34" charset="0"/>
              <a:ea typeface="黑体" panose="02010609060101010101" pitchFamily="49" charset="-122"/>
            </a:endParaRPr>
          </a:p>
        </p:txBody>
      </p:sp>
      <p:sp>
        <p:nvSpPr>
          <p:cNvPr id="43011" name="Text Box 3"/>
          <p:cNvSpPr txBox="1"/>
          <p:nvPr/>
        </p:nvSpPr>
        <p:spPr>
          <a:xfrm>
            <a:off x="0" y="1268413"/>
            <a:ext cx="8820150" cy="1458912"/>
          </a:xfrm>
          <a:prstGeom prst="rect">
            <a:avLst/>
          </a:prstGeom>
          <a:noFill/>
          <a:ln w="9525">
            <a:noFill/>
          </a:ln>
        </p:spPr>
        <p:txBody>
          <a:bodyPr>
            <a:spAutoFit/>
          </a:bodyPr>
          <a:lstStyle/>
          <a:p>
            <a:pPr lvl="0" eaLnBrk="1" hangingPunct="1">
              <a:spcBef>
                <a:spcPct val="10000"/>
              </a:spcBef>
            </a:pPr>
            <a:r>
              <a:rPr lang="en-US" altLang="zh-CN" sz="2800" b="1" dirty="0">
                <a:solidFill>
                  <a:srgbClr val="0000CC"/>
                </a:solidFill>
                <a:latin typeface="黑体" panose="02010609060101010101" pitchFamily="49" charset="-122"/>
                <a:ea typeface="黑体" panose="02010609060101010101" pitchFamily="49" charset="-122"/>
              </a:rPr>
              <a:t>A. 1991</a:t>
            </a:r>
            <a:r>
              <a:rPr lang="zh-CN" altLang="en-US" sz="2800" b="1" dirty="0">
                <a:solidFill>
                  <a:srgbClr val="0000CC"/>
                </a:solidFill>
                <a:latin typeface="黑体" panose="02010609060101010101" pitchFamily="49" charset="-122"/>
                <a:ea typeface="黑体" panose="02010609060101010101" pitchFamily="49" charset="-122"/>
              </a:rPr>
              <a:t>年，参加亚太经合组织；（区域）</a:t>
            </a:r>
            <a:endParaRPr lang="zh-CN" altLang="en-US" sz="2800" b="1" dirty="0">
              <a:solidFill>
                <a:srgbClr val="0000CC"/>
              </a:solidFill>
              <a:latin typeface="黑体" panose="02010609060101010101" pitchFamily="49" charset="-122"/>
              <a:ea typeface="黑体" panose="02010609060101010101" pitchFamily="49" charset="-122"/>
            </a:endParaRPr>
          </a:p>
          <a:p>
            <a:pPr lvl="0" eaLnBrk="1" hangingPunct="1">
              <a:spcBef>
                <a:spcPct val="10000"/>
              </a:spcBef>
            </a:pPr>
            <a:r>
              <a:rPr lang="en-US" altLang="zh-CN" sz="2800" b="1" dirty="0">
                <a:solidFill>
                  <a:srgbClr val="0000CC"/>
                </a:solidFill>
                <a:latin typeface="黑体" panose="02010609060101010101" pitchFamily="49" charset="-122"/>
                <a:ea typeface="黑体" panose="02010609060101010101" pitchFamily="49" charset="-122"/>
              </a:rPr>
              <a:t>B. 2002</a:t>
            </a:r>
            <a:r>
              <a:rPr lang="zh-CN" altLang="en-US" sz="2800" b="1" dirty="0">
                <a:solidFill>
                  <a:srgbClr val="0000CC"/>
                </a:solidFill>
                <a:latin typeface="黑体" panose="02010609060101010101" pitchFamily="49" charset="-122"/>
                <a:ea typeface="黑体" panose="02010609060101010101" pitchFamily="49" charset="-122"/>
              </a:rPr>
              <a:t>中国</a:t>
            </a:r>
            <a:r>
              <a:rPr lang="en-US" altLang="zh-CN" sz="2800" b="1" dirty="0">
                <a:solidFill>
                  <a:srgbClr val="0000CC"/>
                </a:solidFill>
                <a:latin typeface="Arial" panose="020B0604020202020204" pitchFamily="34" charset="0"/>
                <a:ea typeface="黑体" panose="02010609060101010101" pitchFamily="49" charset="-122"/>
              </a:rPr>
              <a:t>—</a:t>
            </a:r>
            <a:r>
              <a:rPr lang="zh-CN" altLang="en-US" sz="2800" b="1" dirty="0">
                <a:solidFill>
                  <a:srgbClr val="0000CC"/>
                </a:solidFill>
                <a:latin typeface="黑体" panose="02010609060101010101" pitchFamily="49" charset="-122"/>
                <a:ea typeface="黑体" panose="02010609060101010101" pitchFamily="49" charset="-122"/>
              </a:rPr>
              <a:t>东盟自由贸易区。 （区域）</a:t>
            </a:r>
            <a:endParaRPr lang="zh-CN" altLang="en-US" sz="2800" b="1" dirty="0">
              <a:solidFill>
                <a:srgbClr val="0000CC"/>
              </a:solidFill>
              <a:latin typeface="黑体" panose="02010609060101010101" pitchFamily="49" charset="-122"/>
              <a:ea typeface="黑体" panose="02010609060101010101" pitchFamily="49" charset="-122"/>
            </a:endParaRPr>
          </a:p>
          <a:p>
            <a:pPr lvl="0" eaLnBrk="1" hangingPunct="1">
              <a:spcBef>
                <a:spcPct val="10000"/>
              </a:spcBef>
            </a:pPr>
            <a:r>
              <a:rPr lang="en-US" altLang="zh-CN" sz="2800" b="1" dirty="0">
                <a:solidFill>
                  <a:srgbClr val="0000CC"/>
                </a:solidFill>
                <a:latin typeface="黑体" panose="02010609060101010101" pitchFamily="49" charset="-122"/>
                <a:ea typeface="黑体" panose="02010609060101010101" pitchFamily="49" charset="-122"/>
              </a:rPr>
              <a:t>C. 2001 </a:t>
            </a:r>
            <a:r>
              <a:rPr lang="zh-CN" altLang="en-US" sz="2800" b="1" dirty="0">
                <a:solidFill>
                  <a:srgbClr val="0000CC"/>
                </a:solidFill>
                <a:latin typeface="黑体" panose="02010609060101010101" pitchFamily="49" charset="-122"/>
                <a:ea typeface="黑体" panose="02010609060101010101" pitchFamily="49" charset="-122"/>
              </a:rPr>
              <a:t>加入</a:t>
            </a:r>
            <a:r>
              <a:rPr lang="en-US" altLang="zh-CN" sz="2800" b="1" dirty="0">
                <a:solidFill>
                  <a:srgbClr val="0000CC"/>
                </a:solidFill>
                <a:latin typeface="黑体" panose="02010609060101010101" pitchFamily="49" charset="-122"/>
                <a:ea typeface="黑体" panose="02010609060101010101" pitchFamily="49" charset="-122"/>
              </a:rPr>
              <a:t>WTO </a:t>
            </a:r>
            <a:r>
              <a:rPr lang="zh-CN" altLang="en-US" sz="2800" b="1" dirty="0">
                <a:solidFill>
                  <a:srgbClr val="0000CC"/>
                </a:solidFill>
                <a:latin typeface="黑体" panose="02010609060101010101" pitchFamily="49" charset="-122"/>
                <a:ea typeface="黑体" panose="02010609060101010101" pitchFamily="49" charset="-122"/>
              </a:rPr>
              <a:t>世界贸易组织；（全球）</a:t>
            </a:r>
            <a:endParaRPr lang="zh-CN" altLang="en-US" sz="2800" b="1" dirty="0">
              <a:solidFill>
                <a:srgbClr val="0000CC"/>
              </a:solidFill>
              <a:latin typeface="黑体" panose="02010609060101010101" pitchFamily="49" charset="-122"/>
              <a:ea typeface="黑体" panose="02010609060101010101" pitchFamily="49" charset="-122"/>
            </a:endParaRPr>
          </a:p>
        </p:txBody>
      </p:sp>
      <p:sp>
        <p:nvSpPr>
          <p:cNvPr id="43012" name="Text Box 4"/>
          <p:cNvSpPr txBox="1"/>
          <p:nvPr/>
        </p:nvSpPr>
        <p:spPr>
          <a:xfrm>
            <a:off x="0" y="3429000"/>
            <a:ext cx="9144000" cy="2713038"/>
          </a:xfrm>
          <a:prstGeom prst="rect">
            <a:avLst/>
          </a:prstGeom>
          <a:noFill/>
          <a:ln w="9525">
            <a:noFill/>
          </a:ln>
        </p:spPr>
        <p:txBody>
          <a:bodyPr>
            <a:spAutoFit/>
          </a:bodyPr>
          <a:lstStyle/>
          <a:p>
            <a:pPr lvl="0" eaLnBrk="1" hangingPunct="1">
              <a:spcBef>
                <a:spcPct val="15000"/>
              </a:spcBef>
            </a:pPr>
            <a:r>
              <a:rPr lang="en-US" altLang="zh-CN" sz="2800" b="1" dirty="0">
                <a:solidFill>
                  <a:srgbClr val="0000CC"/>
                </a:solidFill>
                <a:latin typeface="黑体" panose="02010609060101010101" pitchFamily="49" charset="-122"/>
                <a:ea typeface="黑体" panose="02010609060101010101" pitchFamily="49" charset="-122"/>
              </a:rPr>
              <a:t>A.</a:t>
            </a:r>
            <a:r>
              <a:rPr lang="zh-CN" altLang="zh-CN" sz="2800" b="1" dirty="0">
                <a:solidFill>
                  <a:srgbClr val="0000CC"/>
                </a:solidFill>
                <a:latin typeface="黑体" panose="02010609060101010101" pitchFamily="49" charset="-122"/>
                <a:ea typeface="黑体" panose="02010609060101010101" pitchFamily="49" charset="-122"/>
              </a:rPr>
              <a:t>改善和发展同世界大国之间的关系：与大国建立不同类型的</a:t>
            </a:r>
            <a:r>
              <a:rPr lang="zh-CN" altLang="zh-CN" sz="2800" b="1" dirty="0">
                <a:solidFill>
                  <a:srgbClr val="0000CC"/>
                </a:solidFill>
                <a:latin typeface="Arial" panose="020B0604020202020204" pitchFamily="34" charset="0"/>
                <a:ea typeface="黑体" panose="02010609060101010101" pitchFamily="49" charset="-122"/>
              </a:rPr>
              <a:t>“</a:t>
            </a:r>
            <a:r>
              <a:rPr lang="zh-CN" altLang="zh-CN" sz="2800" b="1" dirty="0">
                <a:solidFill>
                  <a:srgbClr val="0000CC"/>
                </a:solidFill>
                <a:latin typeface="黑体" panose="02010609060101010101" pitchFamily="49" charset="-122"/>
                <a:ea typeface="黑体" panose="02010609060101010101" pitchFamily="49" charset="-122"/>
              </a:rPr>
              <a:t>伙伴关系</a:t>
            </a:r>
            <a:r>
              <a:rPr lang="zh-CN" altLang="zh-CN" sz="2800" b="1" dirty="0">
                <a:solidFill>
                  <a:srgbClr val="0000CC"/>
                </a:solidFill>
                <a:latin typeface="Arial" panose="020B0604020202020204" pitchFamily="34" charset="0"/>
                <a:ea typeface="黑体" panose="02010609060101010101" pitchFamily="49" charset="-122"/>
              </a:rPr>
              <a:t>”</a:t>
            </a:r>
            <a:endParaRPr lang="zh-CN" altLang="en-US" sz="2800" b="1" dirty="0">
              <a:solidFill>
                <a:srgbClr val="0000CC"/>
              </a:solidFill>
              <a:latin typeface="黑体" panose="02010609060101010101" pitchFamily="49" charset="-122"/>
              <a:ea typeface="黑体" panose="02010609060101010101" pitchFamily="49" charset="-122"/>
            </a:endParaRPr>
          </a:p>
          <a:p>
            <a:pPr lvl="0" eaLnBrk="1" hangingPunct="1">
              <a:spcBef>
                <a:spcPct val="15000"/>
              </a:spcBef>
            </a:pPr>
            <a:r>
              <a:rPr lang="en-US" altLang="zh-CN" sz="2800" b="1" dirty="0">
                <a:solidFill>
                  <a:srgbClr val="0000CC"/>
                </a:solidFill>
                <a:latin typeface="黑体" panose="02010609060101010101" pitchFamily="49" charset="-122"/>
                <a:ea typeface="黑体" panose="02010609060101010101" pitchFamily="49" charset="-122"/>
              </a:rPr>
              <a:t>B. 2001 </a:t>
            </a:r>
            <a:r>
              <a:rPr lang="zh-CN" altLang="en-US" sz="2800" b="1" dirty="0">
                <a:solidFill>
                  <a:srgbClr val="0000CC"/>
                </a:solidFill>
                <a:latin typeface="黑体" panose="02010609060101010101" pitchFamily="49" charset="-122"/>
                <a:ea typeface="黑体" panose="02010609060101010101" pitchFamily="49" charset="-122"/>
              </a:rPr>
              <a:t>成立上海合作组织，维护中亚和平安全；</a:t>
            </a:r>
            <a:endParaRPr lang="en-US" altLang="zh-CN" sz="2800" b="1" dirty="0">
              <a:solidFill>
                <a:srgbClr val="0000CC"/>
              </a:solidFill>
              <a:latin typeface="黑体" panose="02010609060101010101" pitchFamily="49" charset="-122"/>
              <a:ea typeface="黑体" panose="02010609060101010101" pitchFamily="49" charset="-122"/>
            </a:endParaRPr>
          </a:p>
          <a:p>
            <a:pPr lvl="0" eaLnBrk="1" hangingPunct="1">
              <a:spcBef>
                <a:spcPct val="15000"/>
              </a:spcBef>
            </a:pPr>
            <a:r>
              <a:rPr lang="en-US" altLang="zh-CN" sz="2800" b="1" dirty="0">
                <a:solidFill>
                  <a:srgbClr val="0000CC"/>
                </a:solidFill>
                <a:latin typeface="黑体" panose="02010609060101010101" pitchFamily="49" charset="-122"/>
                <a:ea typeface="黑体" panose="02010609060101010101" pitchFamily="49" charset="-122"/>
              </a:rPr>
              <a:t>C. </a:t>
            </a:r>
            <a:r>
              <a:rPr lang="zh-CN" altLang="en-US" sz="2800" b="1" dirty="0">
                <a:solidFill>
                  <a:srgbClr val="0000CC"/>
                </a:solidFill>
                <a:latin typeface="黑体" panose="02010609060101010101" pitchFamily="49" charset="-122"/>
                <a:ea typeface="黑体" panose="02010609060101010101" pitchFamily="49" charset="-122"/>
              </a:rPr>
              <a:t>开展以联合国为中心的多边外交维护世界和平安全。</a:t>
            </a:r>
            <a:endParaRPr lang="zh-CN" altLang="en-US" sz="2800" b="1" dirty="0">
              <a:solidFill>
                <a:srgbClr val="0000CC"/>
              </a:solidFill>
              <a:latin typeface="黑体" panose="02010609060101010101" pitchFamily="49" charset="-122"/>
              <a:ea typeface="黑体" panose="02010609060101010101" pitchFamily="49" charset="-122"/>
            </a:endParaRPr>
          </a:p>
          <a:p>
            <a:pPr lvl="0" eaLnBrk="1" hangingPunct="1">
              <a:spcBef>
                <a:spcPct val="15000"/>
              </a:spcBef>
            </a:pP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例：参加联合国维和行动；加入</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制止恐怖主义爆炸的国际公约</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开展</a:t>
            </a:r>
            <a:r>
              <a:rPr lang="zh-CN" altLang="en-US" sz="2400" b="1" dirty="0">
                <a:solidFill>
                  <a:srgbClr val="FF0000"/>
                </a:solidFill>
                <a:latin typeface="Arial" panose="020B0604020202020204" pitchFamily="34" charset="0"/>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反恐</a:t>
            </a:r>
            <a:r>
              <a:rPr lang="zh-CN" altLang="en-US" sz="2400" b="1" dirty="0">
                <a:solidFill>
                  <a:srgbClr val="FF0000"/>
                </a:solidFill>
                <a:latin typeface="Arial" panose="020B0604020202020204" pitchFamily="34" charset="0"/>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外交；反对霸权主义和强权政治。</a:t>
            </a:r>
            <a:r>
              <a:rPr lang="en-US" altLang="zh-CN" sz="2400" b="1" dirty="0">
                <a:solidFill>
                  <a:srgbClr val="FF0000"/>
                </a:solidFill>
                <a:latin typeface="黑体" panose="02010609060101010101" pitchFamily="49" charset="-122"/>
                <a:ea typeface="黑体" panose="02010609060101010101" pitchFamily="49" charset="-122"/>
              </a:rPr>
              <a:t>)</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32773" name="Text Box 5"/>
          <p:cNvSpPr txBox="1"/>
          <p:nvPr/>
        </p:nvSpPr>
        <p:spPr>
          <a:xfrm>
            <a:off x="0" y="0"/>
            <a:ext cx="9144000" cy="579438"/>
          </a:xfrm>
          <a:prstGeom prst="rect">
            <a:avLst/>
          </a:prstGeom>
          <a:noFill/>
          <a:ln w="9525">
            <a:noFill/>
          </a:ln>
        </p:spPr>
        <p:txBody>
          <a:bodyPr>
            <a:spAutoFit/>
          </a:bodyPr>
          <a:lstStyle/>
          <a:p>
            <a:pPr lvl="0" eaLnBrk="1" hangingPunct="1">
              <a:spcBef>
                <a:spcPct val="50000"/>
              </a:spcBef>
              <a:buFont typeface="Arial" panose="020B0604020202020204" pitchFamily="34" charset="0"/>
              <a:buNone/>
            </a:pPr>
            <a:r>
              <a:rPr lang="en-US" altLang="zh-CN" sz="3200" b="1" dirty="0">
                <a:solidFill>
                  <a:srgbClr val="FF0000"/>
                </a:solidFill>
                <a:latin typeface="黑体" panose="02010609060101010101" pitchFamily="49" charset="-122"/>
                <a:ea typeface="黑体" panose="02010609060101010101" pitchFamily="49" charset="-122"/>
              </a:rPr>
              <a:t>2</a:t>
            </a:r>
            <a:r>
              <a:rPr lang="zh-CN" altLang="en-US" sz="3200" b="1" dirty="0">
                <a:solidFill>
                  <a:srgbClr val="FF0000"/>
                </a:solidFill>
                <a:latin typeface="黑体" panose="02010609060101010101" pitchFamily="49" charset="-122"/>
                <a:ea typeface="黑体" panose="02010609060101010101" pitchFamily="49" charset="-122"/>
              </a:rPr>
              <a:t>、新时期的外交成就</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2774" name="Rectangle 7"/>
          <p:cNvSpPr/>
          <p:nvPr/>
        </p:nvSpPr>
        <p:spPr>
          <a:xfrm>
            <a:off x="0" y="2852738"/>
            <a:ext cx="7732713" cy="579437"/>
          </a:xfrm>
          <a:prstGeom prst="rect">
            <a:avLst/>
          </a:prstGeom>
          <a:noFill/>
          <a:ln w="9525">
            <a:noFill/>
          </a:ln>
        </p:spPr>
        <p:txBody>
          <a:bodyPr wrap="none">
            <a:spAutoFit/>
          </a:bodyPr>
          <a:lstStyle/>
          <a:p>
            <a:pPr lvl="0" eaLnBrk="1" hangingPunct="1"/>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）维护世界和平促进共同发展（政治）</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linds(horizontal)">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linds(horizontal)">
                                      <p:cBhvr>
                                        <p:cTn id="12"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stretch>
            <a:fillRect/>
          </a:stretch>
        </p:blipFill>
        <p:spPr>
          <a:xfrm>
            <a:off x="842018" y="2289606"/>
            <a:ext cx="7459435" cy="323321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stretch>
            <a:fillRect/>
          </a:stretch>
        </p:blipFill>
        <p:spPr>
          <a:xfrm>
            <a:off x="1434112" y="2092064"/>
            <a:ext cx="6275246" cy="362935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3" name="he.wmv">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0" y="0"/>
            <a:ext cx="9144000" cy="5143500"/>
          </a:xfrm>
          <a:prstGeom prst="rect">
            <a:avLst/>
          </a:prstGeom>
          <a:noFill/>
          <a:ln w="9525">
            <a:noFill/>
          </a:ln>
        </p:spPr>
      </p:pic>
      <p:sp>
        <p:nvSpPr>
          <p:cNvPr id="388101" name="Text Box 5"/>
          <p:cNvSpPr txBox="1"/>
          <p:nvPr/>
        </p:nvSpPr>
        <p:spPr>
          <a:xfrm>
            <a:off x="0" y="5094288"/>
            <a:ext cx="9144000" cy="1628775"/>
          </a:xfrm>
          <a:prstGeom prst="rect">
            <a:avLst/>
          </a:prstGeom>
          <a:solidFill>
            <a:srgbClr val="FFFF00"/>
          </a:solidFill>
          <a:ln w="9525">
            <a:noFill/>
          </a:ln>
        </p:spPr>
        <p:txBody>
          <a:bodyPr anchor="t">
            <a:spAutoFit/>
          </a:bodyPr>
          <a:lstStyle/>
          <a:p>
            <a:pPr lvl="0">
              <a:lnSpc>
                <a:spcPct val="90000"/>
              </a:lnSpc>
            </a:pPr>
            <a:r>
              <a:rPr lang="en-US" altLang="zh-CN" sz="2800" dirty="0">
                <a:solidFill>
                  <a:srgbClr val="CC3300"/>
                </a:solidFill>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一个</a:t>
            </a:r>
            <a:r>
              <a:rPr lang="zh-CN" altLang="en-US"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和</a:t>
            </a:r>
            <a:r>
              <a:rPr lang="zh-CN" altLang="en-US"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字荏苒千年，发展变化，表达了孔子的人文理念</a:t>
            </a:r>
            <a:r>
              <a:rPr lang="zh-CN" altLang="en-US"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以和为贵</a:t>
            </a:r>
            <a:r>
              <a:rPr lang="zh-CN" altLang="en-US"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，彰显出中华民族的和谐观</a:t>
            </a:r>
            <a:r>
              <a:rPr lang="en-US" altLang="zh-CN"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历史悠久，传统优良。一个</a:t>
            </a:r>
            <a:r>
              <a:rPr lang="zh-CN" altLang="en-US"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和</a:t>
            </a:r>
            <a:r>
              <a:rPr lang="zh-CN" altLang="en-US" sz="2800" dirty="0">
                <a:latin typeface="Arial" panose="020B0604020202020204" pitchFamily="34"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字同样也适用于当今的中国外交：和平崛起，和谐世界。</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101"/>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59904" fill="hold"/>
                                        <p:tgtEl>
                                          <p:spTgt spid="38810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388103"/>
                </p:tgtEl>
              </p:cMediaNode>
            </p:video>
            <p:seq concurrent="1" nextAc="seek">
              <p:cTn id="11" restart="whenNotActive" fill="hold" evtFilter="cancelBubble" nodeType="interactiveSeq">
                <p:stCondLst>
                  <p:cond evt="onClick" delay="0">
                    <p:tgtEl>
                      <p:spTgt spid="38810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88103"/>
                                        </p:tgtEl>
                                      </p:cBhvr>
                                    </p:cmd>
                                  </p:childTnLst>
                                </p:cTn>
                              </p:par>
                            </p:childTnLst>
                          </p:cTn>
                        </p:par>
                      </p:childTnLst>
                    </p:cTn>
                  </p:par>
                </p:childTnLst>
              </p:cTn>
              <p:nextCondLst>
                <p:cond evt="onClick" delay="0">
                  <p:tgtEl>
                    <p:spTgt spid="388103"/>
                  </p:tgtEl>
                </p:cond>
              </p:nextCondLst>
            </p:seq>
          </p:childTnLst>
        </p:cTn>
      </p:par>
    </p:tnLst>
    <p:bldLst>
      <p:bldP spid="388101"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t01a27f154c615a9b2c"/>
          <p:cNvPicPr>
            <a:picLocks noChangeAspect="1"/>
          </p:cNvPicPr>
          <p:nvPr/>
        </p:nvPicPr>
        <p:blipFill>
          <a:blip r:embed="rId1" cstate="print"/>
          <a:stretch>
            <a:fillRect/>
          </a:stretch>
        </p:blipFill>
        <p:spPr>
          <a:xfrm>
            <a:off x="395288" y="836613"/>
            <a:ext cx="4321175" cy="4537075"/>
          </a:xfrm>
          <a:prstGeom prst="rect">
            <a:avLst/>
          </a:prstGeom>
          <a:noFill/>
          <a:ln w="9525">
            <a:noFill/>
          </a:ln>
        </p:spPr>
      </p:pic>
      <p:sp>
        <p:nvSpPr>
          <p:cNvPr id="48130" name="Text Box 5"/>
          <p:cNvSpPr txBox="1"/>
          <p:nvPr/>
        </p:nvSpPr>
        <p:spPr>
          <a:xfrm>
            <a:off x="5076825" y="333375"/>
            <a:ext cx="3743325" cy="5940425"/>
          </a:xfrm>
          <a:prstGeom prst="rect">
            <a:avLst/>
          </a:prstGeom>
          <a:noFill/>
          <a:ln w="9525">
            <a:noFill/>
          </a:ln>
        </p:spPr>
        <p:txBody>
          <a:bodyPr anchor="t">
            <a:spAutoFit/>
          </a:bodyPr>
          <a:lstStyle/>
          <a:p>
            <a:pPr lvl="0"/>
            <a:r>
              <a:rPr lang="en-US" altLang="zh-CN" sz="3200" dirty="0">
                <a:latin typeface="Arial" panose="020B0604020202020204" pitchFamily="34" charset="0"/>
                <a:ea typeface="宋体" panose="02010600030101010101" pitchFamily="2" charset="-122"/>
              </a:rPr>
              <a:t>2015</a:t>
            </a:r>
            <a:r>
              <a:rPr lang="zh-CN" altLang="en-US" sz="3200" dirty="0">
                <a:latin typeface="Arial" panose="020B0604020202020204" pitchFamily="34" charset="0"/>
                <a:ea typeface="宋体" panose="02010600030101010101" pitchFamily="2" charset="-122"/>
              </a:rPr>
              <a:t>年</a:t>
            </a:r>
            <a:r>
              <a:rPr lang="en-US" altLang="zh-CN" sz="3200" dirty="0">
                <a:latin typeface="Arial" panose="020B0604020202020204" pitchFamily="34" charset="0"/>
                <a:ea typeface="宋体" panose="02010600030101010101" pitchFamily="2" charset="-122"/>
              </a:rPr>
              <a:t>9</a:t>
            </a:r>
            <a:r>
              <a:rPr lang="zh-CN" altLang="en-US" sz="3200" dirty="0">
                <a:latin typeface="Arial" panose="020B0604020202020204" pitchFamily="34" charset="0"/>
                <a:ea typeface="宋体" panose="02010600030101010101" pitchFamily="2" charset="-122"/>
              </a:rPr>
              <a:t>月</a:t>
            </a:r>
            <a:r>
              <a:rPr lang="en-US" altLang="zh-CN" sz="3200" dirty="0">
                <a:latin typeface="Arial" panose="020B0604020202020204" pitchFamily="34" charset="0"/>
                <a:ea typeface="宋体" panose="02010600030101010101" pitchFamily="2" charset="-122"/>
              </a:rPr>
              <a:t>3</a:t>
            </a:r>
            <a:r>
              <a:rPr lang="zh-CN" altLang="en-US" sz="3200" dirty="0">
                <a:latin typeface="Arial" panose="020B0604020202020204" pitchFamily="34" charset="0"/>
                <a:ea typeface="宋体" panose="02010600030101010101" pitchFamily="2" charset="-122"/>
              </a:rPr>
              <a:t>暨抗日战争及反法西斯战争胜利</a:t>
            </a:r>
            <a:r>
              <a:rPr lang="en-US" altLang="zh-CN" sz="3200" dirty="0">
                <a:latin typeface="Arial" panose="020B0604020202020204" pitchFamily="34" charset="0"/>
                <a:ea typeface="宋体" panose="02010600030101010101" pitchFamily="2" charset="-122"/>
              </a:rPr>
              <a:t>70</a:t>
            </a:r>
            <a:r>
              <a:rPr lang="zh-CN" altLang="en-US" sz="3200" dirty="0">
                <a:latin typeface="Arial" panose="020B0604020202020204" pitchFamily="34" charset="0"/>
                <a:ea typeface="宋体" panose="02010600030101010101" pitchFamily="2" charset="-122"/>
              </a:rPr>
              <a:t>周年，习近平主席庄严宣告：</a:t>
            </a:r>
            <a:endParaRPr lang="zh-CN" altLang="en-US" sz="3200" dirty="0">
              <a:latin typeface="Arial" panose="020B0604020202020204" pitchFamily="34" charset="0"/>
              <a:ea typeface="宋体" panose="02010600030101010101" pitchFamily="2" charset="-122"/>
            </a:endParaRPr>
          </a:p>
          <a:p>
            <a:pPr lvl="0"/>
            <a:endParaRPr lang="zh-CN" altLang="en-US" sz="3200" dirty="0">
              <a:latin typeface="Arial" panose="020B0604020202020204" pitchFamily="34" charset="0"/>
              <a:ea typeface="宋体" panose="02010600030101010101" pitchFamily="2" charset="-122"/>
            </a:endParaRPr>
          </a:p>
          <a:p>
            <a:pPr lvl="0"/>
            <a:r>
              <a:rPr lang="zh-CN" altLang="en-US" sz="3200" dirty="0">
                <a:latin typeface="Arial" panose="020B0604020202020204" pitchFamily="34" charset="0"/>
                <a:ea typeface="宋体" panose="02010600030101010101" pitchFamily="2" charset="-122"/>
              </a:rPr>
              <a:t>中国与世界各国</a:t>
            </a:r>
            <a:endParaRPr lang="zh-CN" altLang="en-US" sz="3200" dirty="0">
              <a:latin typeface="Arial" panose="020B0604020202020204" pitchFamily="34" charset="0"/>
              <a:ea typeface="宋体" panose="02010600030101010101" pitchFamily="2" charset="-122"/>
            </a:endParaRPr>
          </a:p>
          <a:p>
            <a:pPr lvl="0"/>
            <a:r>
              <a:rPr lang="zh-CN" altLang="en-US" sz="3200" dirty="0">
                <a:latin typeface="Arial" panose="020B0604020202020204" pitchFamily="34" charset="0"/>
                <a:ea typeface="宋体" panose="02010600030101010101" pitchFamily="2" charset="-122"/>
              </a:rPr>
              <a:t>相互尊重，</a:t>
            </a:r>
            <a:endParaRPr lang="zh-CN" altLang="en-US" sz="3200" dirty="0">
              <a:latin typeface="Arial" panose="020B0604020202020204" pitchFamily="34" charset="0"/>
              <a:ea typeface="宋体" panose="02010600030101010101" pitchFamily="2" charset="-122"/>
            </a:endParaRPr>
          </a:p>
          <a:p>
            <a:pPr lvl="0"/>
            <a:r>
              <a:rPr lang="zh-CN" altLang="en-US" sz="3200" dirty="0">
                <a:latin typeface="Arial" panose="020B0604020202020204" pitchFamily="34" charset="0"/>
                <a:ea typeface="宋体" panose="02010600030101010101" pitchFamily="2" charset="-122"/>
              </a:rPr>
              <a:t>平等相处，</a:t>
            </a:r>
            <a:endParaRPr lang="zh-CN" altLang="en-US" sz="3200" dirty="0">
              <a:latin typeface="Arial" panose="020B0604020202020204" pitchFamily="34" charset="0"/>
              <a:ea typeface="宋体" panose="02010600030101010101" pitchFamily="2" charset="-122"/>
            </a:endParaRPr>
          </a:p>
          <a:p>
            <a:pPr lvl="0"/>
            <a:r>
              <a:rPr lang="zh-CN" altLang="en-US" sz="3200" dirty="0">
                <a:latin typeface="Arial" panose="020B0604020202020204" pitchFamily="34" charset="0"/>
                <a:ea typeface="宋体" panose="02010600030101010101" pitchFamily="2" charset="-122"/>
              </a:rPr>
              <a:t>和平发展，</a:t>
            </a:r>
            <a:endParaRPr lang="zh-CN" altLang="en-US" sz="3200" dirty="0">
              <a:latin typeface="Arial" panose="020B0604020202020204" pitchFamily="34" charset="0"/>
              <a:ea typeface="宋体" panose="02010600030101010101" pitchFamily="2" charset="-122"/>
            </a:endParaRPr>
          </a:p>
          <a:p>
            <a:pPr lvl="0"/>
            <a:r>
              <a:rPr lang="zh-CN" altLang="en-US" sz="3200" dirty="0">
                <a:latin typeface="Arial" panose="020B0604020202020204" pitchFamily="34" charset="0"/>
                <a:ea typeface="宋体" panose="02010600030101010101" pitchFamily="2" charset="-122"/>
              </a:rPr>
              <a:t>共同繁荣。</a:t>
            </a:r>
            <a:endParaRPr lang="zh-CN" altLang="en-US" sz="3200" dirty="0">
              <a:latin typeface="Arial" panose="020B0604020202020204" pitchFamily="34" charset="0"/>
              <a:ea typeface="宋体" panose="02010600030101010101" pitchFamily="2" charset="-122"/>
            </a:endParaRPr>
          </a:p>
          <a:p>
            <a:pPr lvl="0"/>
            <a:r>
              <a:rPr lang="zh-CN" altLang="en-US" sz="3200" dirty="0">
                <a:latin typeface="Arial" panose="020B0604020202020204" pitchFamily="34" charset="0"/>
                <a:ea typeface="宋体" panose="02010600030101010101" pitchFamily="2" charset="-122"/>
              </a:rPr>
              <a:t>中国永远不称霸，永远不搞扩张。</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7"/>
          <p:cNvSpPr txBox="1"/>
          <p:nvPr/>
        </p:nvSpPr>
        <p:spPr>
          <a:xfrm>
            <a:off x="6156325" y="1844675"/>
            <a:ext cx="2700338" cy="579438"/>
          </a:xfrm>
          <a:prstGeom prst="rect">
            <a:avLst/>
          </a:prstGeom>
          <a:noFill/>
          <a:ln w="9525">
            <a:noFill/>
          </a:ln>
        </p:spPr>
        <p:txBody>
          <a:bodyPr anchor="t">
            <a:spAutoFit/>
          </a:bodyPr>
          <a:lstStyle/>
          <a:p>
            <a:pPr lvl="0">
              <a:spcBef>
                <a:spcPct val="50000"/>
              </a:spcBef>
            </a:pPr>
            <a:r>
              <a:rPr lang="zh-CN" altLang="en-US" sz="3200" dirty="0">
                <a:latin typeface="Times New Roman" panose="02020603050405020304" pitchFamily="18" charset="0"/>
                <a:ea typeface="宋体" panose="02010600030101010101" pitchFamily="2" charset="-122"/>
              </a:rPr>
              <a:t>我也是外交家</a:t>
            </a:r>
            <a:endParaRPr lang="zh-CN" altLang="en-US" sz="3200" dirty="0">
              <a:latin typeface="Times New Roman" panose="02020603050405020304" pitchFamily="18" charset="0"/>
              <a:ea typeface="宋体" panose="02010600030101010101" pitchFamily="2" charset="-122"/>
            </a:endParaRPr>
          </a:p>
        </p:txBody>
      </p:sp>
      <p:sp>
        <p:nvSpPr>
          <p:cNvPr id="49154" name="Text Box 8"/>
          <p:cNvSpPr txBox="1"/>
          <p:nvPr/>
        </p:nvSpPr>
        <p:spPr>
          <a:xfrm>
            <a:off x="611188" y="4508500"/>
            <a:ext cx="8208962" cy="1066800"/>
          </a:xfrm>
          <a:prstGeom prst="rect">
            <a:avLst/>
          </a:prstGeom>
          <a:noFill/>
          <a:ln w="9525">
            <a:noFill/>
          </a:ln>
        </p:spPr>
        <p:txBody>
          <a:bodyPr anchor="t">
            <a:spAutoFit/>
          </a:bodyPr>
          <a:lstStyle/>
          <a:p>
            <a:pPr lvl="0">
              <a:spcBef>
                <a:spcPct val="50000"/>
              </a:spcBef>
            </a:pPr>
            <a:r>
              <a:rPr lang="zh-CN" altLang="en-US" sz="3200" dirty="0">
                <a:latin typeface="Times New Roman" panose="02020603050405020304" pitchFamily="18" charset="0"/>
                <a:ea typeface="宋体" panose="02010600030101010101" pitchFamily="2" charset="-122"/>
              </a:rPr>
              <a:t>从新中国的外交发展历程中，我们能得出哪些认识？请</a:t>
            </a:r>
            <a:r>
              <a:rPr lang="zh-CN" altLang="en-US" sz="3200" dirty="0">
                <a:solidFill>
                  <a:srgbClr val="FF0000"/>
                </a:solidFill>
                <a:latin typeface="Times New Roman" panose="02020603050405020304" pitchFamily="18" charset="0"/>
                <a:ea typeface="宋体" panose="02010600030101010101" pitchFamily="2" charset="-122"/>
              </a:rPr>
              <a:t>举例</a:t>
            </a:r>
            <a:r>
              <a:rPr lang="zh-CN" altLang="en-US" sz="3200" dirty="0">
                <a:latin typeface="Times New Roman" panose="02020603050405020304" pitchFamily="18" charset="0"/>
                <a:ea typeface="宋体" panose="02010600030101010101" pitchFamily="2" charset="-122"/>
              </a:rPr>
              <a:t>说明</a:t>
            </a:r>
            <a:r>
              <a:rPr lang="en-US" altLang="zh-CN" sz="3200" dirty="0">
                <a:latin typeface="Times New Roman" panose="02020603050405020304" pitchFamily="18" charset="0"/>
                <a:ea typeface="宋体" panose="02010600030101010101" pitchFamily="2" charset="-122"/>
              </a:rPr>
              <a:t>.</a:t>
            </a:r>
            <a:endParaRPr lang="en-US" altLang="zh-CN" sz="3200" dirty="0">
              <a:latin typeface="Times New Roman" panose="02020603050405020304" pitchFamily="18" charset="0"/>
              <a:ea typeface="宋体" panose="02010600030101010101" pitchFamily="2" charset="-122"/>
            </a:endParaRPr>
          </a:p>
        </p:txBody>
      </p:sp>
      <p:pic>
        <p:nvPicPr>
          <p:cNvPr id="49155" name="Picture 10" descr="t016f835c10b3cf5637"/>
          <p:cNvPicPr>
            <a:picLocks noChangeAspect="1"/>
          </p:cNvPicPr>
          <p:nvPr/>
        </p:nvPicPr>
        <p:blipFill>
          <a:blip r:embed="rId1" cstate="print"/>
          <a:stretch>
            <a:fillRect/>
          </a:stretch>
        </p:blipFill>
        <p:spPr>
          <a:xfrm>
            <a:off x="0" y="188913"/>
            <a:ext cx="6084888" cy="4176712"/>
          </a:xfrm>
          <a:prstGeom prst="rect">
            <a:avLst/>
          </a:prstGeom>
          <a:noFill/>
          <a:ln w="9525">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68116" y="115888"/>
            <a:ext cx="4817344" cy="646331"/>
          </a:xfrm>
          <a:prstGeom prst="rect">
            <a:avLst/>
          </a:prstGeom>
          <a:noFill/>
          <a:ln w="25400">
            <a:noFill/>
          </a:ln>
        </p:spPr>
        <p:txBody>
          <a:bodyPr wrap="none" anchor="t">
            <a:spAutoFit/>
          </a:bodyPr>
          <a:lstStyle/>
          <a:p>
            <a:pPr lvl="0" algn="ctr"/>
            <a:r>
              <a:rPr lang="zh-CN" altLang="en-US" sz="3600" b="1" dirty="0">
                <a:solidFill>
                  <a:srgbClr val="FF0707"/>
                </a:solidFill>
                <a:latin typeface="Arial Black" panose="020B0A04020102020204" pitchFamily="34" charset="0"/>
                <a:ea typeface="宋体" panose="02010600030101010101" pitchFamily="2" charset="-122"/>
              </a:rPr>
              <a:t>一、新中国初期的外</a:t>
            </a:r>
            <a:r>
              <a:rPr lang="zh-CN" altLang="en-US" sz="3600" b="1" dirty="0" smtClean="0">
                <a:solidFill>
                  <a:srgbClr val="FF0707"/>
                </a:solidFill>
                <a:latin typeface="Arial Black" panose="020B0A04020102020204" pitchFamily="34" charset="0"/>
                <a:ea typeface="宋体" panose="02010600030101010101" pitchFamily="2" charset="-122"/>
              </a:rPr>
              <a:t>交</a:t>
            </a:r>
            <a:endParaRPr lang="zh-CN" altLang="en-US" sz="3600" b="1" dirty="0">
              <a:solidFill>
                <a:srgbClr val="0000F4"/>
              </a:solidFill>
              <a:latin typeface="Arial Black" panose="020B0A04020102020204" pitchFamily="34" charset="0"/>
              <a:ea typeface="宋体" panose="02010600030101010101" pitchFamily="2" charset="-122"/>
            </a:endParaRPr>
          </a:p>
        </p:txBody>
      </p:sp>
      <p:sp>
        <p:nvSpPr>
          <p:cNvPr id="8" name="矩形 7"/>
          <p:cNvSpPr/>
          <p:nvPr/>
        </p:nvSpPr>
        <p:spPr>
          <a:xfrm>
            <a:off x="295836" y="1069138"/>
            <a:ext cx="8740588" cy="4893647"/>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第二次世界大战以后，世界形势发生深刻变化，形成了新的格局。首先，资本主义世界体系被严重削弱了。除美国外的各主要资本主义国家都在战争中受到严重创伤；其次，社会主义越出一个国家的范围，形成一个世界体系，亚洲建立起许多人民民主国家，并和苏联一起形成社会主义阵营；第三，亚洲、非洲、拉丁美洲人民的民族解放运动日益高涨，许多国家摆脱了帝国主义的殖民枷锁，赢得了民族独立。”</a:t>
            </a:r>
            <a:endParaRPr lang="en-US"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中国近现代史</a:t>
            </a:r>
            <a:r>
              <a:rPr lang="en-US" altLang="zh-CN" sz="2400" dirty="0" smtClean="0">
                <a:latin typeface="黑体" panose="02010609060101010101" pitchFamily="49" charset="-122"/>
                <a:ea typeface="黑体" panose="02010609060101010101" pitchFamily="49" charset="-122"/>
              </a:rPr>
              <a:t>》 </a:t>
            </a:r>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新中国成立初期，美国推行的对华不承认政策和在台湾问题上的敌对姿态，是其从全球遏制共产主义的战略出发，对新中国的极端孤立与排斥，这种孤立与排斥导致美中多年的并且冷战局面</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 </a:t>
            </a:r>
            <a:endParaRPr lang="en-US"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新中国成立初期美国对华政策</a:t>
            </a:r>
            <a:r>
              <a:rPr lang="en-US" altLang="zh-CN"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9" name="TextBox 8"/>
          <p:cNvSpPr txBox="1"/>
          <p:nvPr/>
        </p:nvSpPr>
        <p:spPr>
          <a:xfrm>
            <a:off x="748779" y="5963016"/>
            <a:ext cx="7457440" cy="457200"/>
          </a:xfrm>
          <a:prstGeom prst="rect">
            <a:avLst/>
          </a:prstGeom>
          <a:solidFill>
            <a:schemeClr val="accent1"/>
          </a:solidFill>
        </p:spPr>
        <p:txBody>
          <a:bodyPr wrap="none" rtlCol="0">
            <a:spAutoFit/>
          </a:bodyPr>
          <a:lstStyle/>
          <a:p>
            <a:r>
              <a:rPr lang="zh-CN" altLang="en-US" sz="2000" dirty="0" smtClean="0">
                <a:solidFill>
                  <a:schemeClr val="tx2"/>
                </a:solidFill>
              </a:rPr>
              <a:t>阅读材料，分析新中国初期的外交有哪些</a:t>
            </a:r>
            <a:r>
              <a:rPr lang="zh-CN" altLang="en-US" sz="2400" b="1" dirty="0" smtClean="0">
                <a:solidFill>
                  <a:schemeClr val="tx2"/>
                </a:solidFill>
              </a:rPr>
              <a:t>有利因素</a:t>
            </a:r>
            <a:r>
              <a:rPr lang="zh-CN" altLang="en-US" sz="2000" dirty="0" smtClean="0">
                <a:solidFill>
                  <a:schemeClr val="tx2"/>
                </a:solidFill>
              </a:rPr>
              <a:t>和</a:t>
            </a:r>
            <a:r>
              <a:rPr lang="zh-CN" altLang="en-US" sz="2400" b="1" dirty="0" smtClean="0">
                <a:solidFill>
                  <a:schemeClr val="tx2"/>
                </a:solidFill>
              </a:rPr>
              <a:t>不利因素</a:t>
            </a:r>
            <a:endParaRPr lang="zh-CN" altLang="en-US" sz="2400" b="1" dirty="0">
              <a:solidFill>
                <a:schemeClr val="tx2"/>
              </a:solidFill>
            </a:endParaRPr>
          </a:p>
        </p:txBody>
      </p:sp>
      <p:grpSp>
        <p:nvGrpSpPr>
          <p:cNvPr id="10" name="Group 5"/>
          <p:cNvGrpSpPr/>
          <p:nvPr/>
        </p:nvGrpSpPr>
        <p:grpSpPr>
          <a:xfrm>
            <a:off x="491778" y="2471420"/>
            <a:ext cx="8314927" cy="2747964"/>
            <a:chOff x="-14" y="-824"/>
            <a:chExt cx="4488" cy="1731"/>
          </a:xfrm>
        </p:grpSpPr>
        <p:sp>
          <p:nvSpPr>
            <p:cNvPr id="11" name="Rectangle 6"/>
            <p:cNvSpPr/>
            <p:nvPr/>
          </p:nvSpPr>
          <p:spPr>
            <a:xfrm>
              <a:off x="-14" y="-824"/>
              <a:ext cx="4488" cy="525"/>
            </a:xfrm>
            <a:prstGeom prst="rect">
              <a:avLst/>
            </a:prstGeom>
            <a:solidFill>
              <a:schemeClr val="accent1"/>
            </a:solidFill>
            <a:ln w="9525" cap="flat" cmpd="sng">
              <a:solidFill>
                <a:schemeClr val="bg1"/>
              </a:solidFill>
              <a:prstDash val="solid"/>
              <a:miter/>
              <a:headEnd type="none" w="med" len="med"/>
              <a:tailEnd type="none" w="med" len="med"/>
            </a:ln>
          </p:spPr>
          <p:txBody>
            <a:bodyPr wrap="square" lIns="90000" tIns="46800" rIns="90000" bIns="46800">
              <a:spAutoFit/>
            </a:bodyPr>
            <a:lstStyle/>
            <a:p>
              <a:pPr>
                <a:spcBef>
                  <a:spcPct val="50000"/>
                </a:spcBef>
              </a:pPr>
              <a:r>
                <a:rPr lang="zh-CN" altLang="en-US" sz="2400" b="1" dirty="0">
                  <a:latin typeface="黑体" panose="02010609060101010101" pitchFamily="49" charset="-122"/>
                  <a:ea typeface="黑体" panose="02010609060101010101" pitchFamily="49" charset="-122"/>
                </a:rPr>
                <a:t> </a:t>
              </a:r>
              <a:r>
                <a:rPr lang="en-US" altLang="zh-CN" sz="2400" b="1" dirty="0" smtClean="0">
                  <a:solidFill>
                    <a:srgbClr val="FF0066"/>
                  </a:solidFill>
                  <a:latin typeface="黑体" panose="02010609060101010101" pitchFamily="49" charset="-122"/>
                  <a:ea typeface="黑体" panose="02010609060101010101" pitchFamily="49" charset="-122"/>
                </a:rPr>
                <a:t>A</a:t>
              </a:r>
              <a:r>
                <a:rPr lang="zh-CN" altLang="en-US" sz="2400" b="1" dirty="0" smtClean="0">
                  <a:solidFill>
                    <a:srgbClr val="FF0066"/>
                  </a:solidFill>
                  <a:latin typeface="黑体" panose="02010609060101010101" pitchFamily="49" charset="-122"/>
                  <a:ea typeface="黑体" panose="02010609060101010101" pitchFamily="49" charset="-122"/>
                </a:rPr>
                <a:t>、有利形势：</a:t>
              </a:r>
              <a:r>
                <a:rPr lang="zh-CN" altLang="en-US" sz="2400" b="1" dirty="0" smtClean="0">
                  <a:latin typeface="黑体" panose="02010609060101010101" pitchFamily="49" charset="-122"/>
                  <a:ea typeface="黑体" panose="02010609060101010101" pitchFamily="49" charset="-122"/>
                </a:rPr>
                <a:t>⑴</a:t>
              </a:r>
              <a:r>
                <a:rPr lang="zh-CN" altLang="en-US" sz="2400" b="1" dirty="0">
                  <a:latin typeface="黑体" panose="02010609060101010101" pitchFamily="49" charset="-122"/>
                  <a:ea typeface="黑体" panose="02010609060101010101" pitchFamily="49" charset="-122"/>
                </a:rPr>
                <a:t>资本主义阵营</a:t>
              </a:r>
              <a:r>
                <a:rPr lang="zh-CN" altLang="en-US" sz="2400" b="1" dirty="0">
                  <a:solidFill>
                    <a:srgbClr val="FF0000"/>
                  </a:solidFill>
                  <a:latin typeface="黑体" panose="02010609060101010101" pitchFamily="49" charset="-122"/>
                  <a:ea typeface="黑体" panose="02010609060101010101" pitchFamily="49" charset="-122"/>
                </a:rPr>
                <a:t>削弱</a:t>
              </a:r>
              <a:r>
                <a:rPr lang="zh-CN" altLang="en-US" sz="2400" b="1" dirty="0">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⑵</a:t>
              </a:r>
              <a:r>
                <a:rPr lang="zh-CN" altLang="en-US" sz="2400" b="1" dirty="0">
                  <a:latin typeface="黑体" panose="02010609060101010101" pitchFamily="49" charset="-122"/>
                  <a:ea typeface="黑体" panose="02010609060101010101" pitchFamily="49" charset="-122"/>
                </a:rPr>
                <a:t>社会主义阵营</a:t>
              </a:r>
              <a:r>
                <a:rPr lang="zh-CN" altLang="en-US" sz="2400" b="1" dirty="0">
                  <a:solidFill>
                    <a:srgbClr val="FF0000"/>
                  </a:solidFill>
                  <a:latin typeface="黑体" panose="02010609060101010101" pitchFamily="49" charset="-122"/>
                  <a:ea typeface="黑体" panose="02010609060101010101" pitchFamily="49" charset="-122"/>
                </a:rPr>
                <a:t>壮大</a:t>
              </a:r>
              <a:r>
                <a:rPr lang="zh-CN" altLang="en-US" sz="2400" b="1" dirty="0">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⑶</a:t>
              </a:r>
              <a:r>
                <a:rPr lang="zh-CN" altLang="en-US" sz="2400" b="1" dirty="0">
                  <a:latin typeface="黑体" panose="02010609060101010101" pitchFamily="49" charset="-122"/>
                  <a:ea typeface="黑体" panose="02010609060101010101" pitchFamily="49" charset="-122"/>
                </a:rPr>
                <a:t>亚非拉大批国家</a:t>
              </a:r>
              <a:r>
                <a:rPr lang="zh-CN" altLang="en-US" sz="2400" b="1" dirty="0">
                  <a:solidFill>
                    <a:srgbClr val="FF0000"/>
                  </a:solidFill>
                  <a:latin typeface="黑体" panose="02010609060101010101" pitchFamily="49" charset="-122"/>
                  <a:ea typeface="黑体" panose="02010609060101010101" pitchFamily="49" charset="-122"/>
                </a:rPr>
                <a:t>独立            </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2" name="AutoShape 7"/>
            <p:cNvSpPr/>
            <p:nvPr/>
          </p:nvSpPr>
          <p:spPr>
            <a:xfrm>
              <a:off x="0" y="91"/>
              <a:ext cx="46" cy="816"/>
            </a:xfrm>
            <a:prstGeom prst="leftBracket">
              <a:avLst>
                <a:gd name="adj" fmla="val 147826"/>
              </a:avLst>
            </a:prstGeom>
            <a:noFill/>
            <a:ln w="38100" cap="flat" cmpd="sng">
              <a:solidFill>
                <a:schemeClr val="bg1"/>
              </a:solidFill>
              <a:prstDash val="solid"/>
              <a:headEnd type="none" w="med" len="med"/>
              <a:tailEnd type="none" w="med" len="med"/>
            </a:ln>
          </p:spPr>
          <p:txBody>
            <a:bodyPr lIns="90000" tIns="46800" rIns="90000" bIns="46800"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grpSp>
      <p:sp>
        <p:nvSpPr>
          <p:cNvPr id="15" name="Rectangle 10"/>
          <p:cNvSpPr/>
          <p:nvPr/>
        </p:nvSpPr>
        <p:spPr>
          <a:xfrm>
            <a:off x="571437" y="4392740"/>
            <a:ext cx="6524841" cy="463846"/>
          </a:xfrm>
          <a:prstGeom prst="rect">
            <a:avLst/>
          </a:prstGeom>
          <a:solidFill>
            <a:schemeClr val="accent1"/>
          </a:solidFill>
          <a:ln w="9525">
            <a:noFill/>
          </a:ln>
        </p:spPr>
        <p:txBody>
          <a:bodyPr wrap="none" lIns="90000" tIns="46800" rIns="90000" bIns="46800">
            <a:spAutoFit/>
          </a:bodyPr>
          <a:lstStyle/>
          <a:p>
            <a:pPr>
              <a:spcBef>
                <a:spcPct val="50000"/>
              </a:spcBef>
              <a:buClr>
                <a:schemeClr val="bg2"/>
              </a:buClr>
              <a:buSzPct val="65000"/>
            </a:pPr>
            <a:r>
              <a:rPr lang="en-US" altLang="zh-CN" sz="2400" b="1" dirty="0" smtClean="0">
                <a:solidFill>
                  <a:srgbClr val="FF0066"/>
                </a:solidFill>
                <a:latin typeface="黑体" panose="02010609060101010101" pitchFamily="49" charset="-122"/>
                <a:ea typeface="黑体" panose="02010609060101010101" pitchFamily="49" charset="-122"/>
              </a:rPr>
              <a:t>B</a:t>
            </a:r>
            <a:r>
              <a:rPr lang="zh-CN" altLang="en-US" sz="2400" b="1" dirty="0" smtClean="0">
                <a:solidFill>
                  <a:srgbClr val="FF0066"/>
                </a:solidFill>
                <a:latin typeface="黑体" panose="02010609060101010101" pitchFamily="49" charset="-122"/>
                <a:ea typeface="黑体" panose="02010609060101010101" pitchFamily="49" charset="-122"/>
              </a:rPr>
              <a:t>、不利形势：</a:t>
            </a:r>
            <a:r>
              <a:rPr lang="zh-CN" altLang="en-US" sz="2400" b="1" dirty="0" smtClean="0">
                <a:latin typeface="黑体" panose="02010609060101010101" pitchFamily="49" charset="-122"/>
                <a:ea typeface="黑体" panose="02010609060101010101" pitchFamily="49" charset="-122"/>
              </a:rPr>
              <a:t>帝</a:t>
            </a:r>
            <a:r>
              <a:rPr lang="zh-CN" altLang="en-US" sz="2400" b="1" dirty="0">
                <a:latin typeface="黑体" panose="02010609060101010101" pitchFamily="49" charset="-122"/>
                <a:ea typeface="黑体" panose="02010609060101010101" pitchFamily="49" charset="-122"/>
              </a:rPr>
              <a:t>国主义对新中国的敌视和封锁</a:t>
            </a:r>
            <a:endParaRPr lang="zh-CN" altLang="en-US" sz="2400" b="1" dirty="0">
              <a:latin typeface="黑体" panose="02010609060101010101" pitchFamily="49" charset="-122"/>
              <a:ea typeface="黑体" panose="02010609060101010101" pitchFamily="49" charset="-122"/>
            </a:endParaRPr>
          </a:p>
        </p:txBody>
      </p:sp>
      <p:sp>
        <p:nvSpPr>
          <p:cNvPr id="18" name="Text Box 3"/>
          <p:cNvSpPr txBox="1">
            <a:spLocks noChangeArrowheads="1"/>
          </p:cNvSpPr>
          <p:nvPr/>
        </p:nvSpPr>
        <p:spPr bwMode="auto">
          <a:xfrm>
            <a:off x="0" y="620713"/>
            <a:ext cx="6804025" cy="457200"/>
          </a:xfrm>
          <a:prstGeom prst="rect">
            <a:avLst/>
          </a:prstGeom>
          <a:noFill/>
          <a:ln w="57150">
            <a:solidFill>
              <a:schemeClr val="bg1"/>
            </a:solidFill>
            <a:miter lim="800000"/>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（一）制定依据：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4"/>
          <p:cNvSpPr txBox="1"/>
          <p:nvPr/>
        </p:nvSpPr>
        <p:spPr>
          <a:xfrm>
            <a:off x="250825" y="0"/>
            <a:ext cx="8893175" cy="6677025"/>
          </a:xfrm>
          <a:prstGeom prst="rect">
            <a:avLst/>
          </a:prstGeom>
          <a:noFill/>
          <a:ln w="9525">
            <a:noFill/>
          </a:ln>
        </p:spPr>
        <p:txBody>
          <a:bodyPr anchor="t">
            <a:spAutoFit/>
          </a:bodyPr>
          <a:lstStyle/>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弱国无外交</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民族独立是外交的前提。</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综合国力是外交的保障</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在国际关系中，“没有永恒的朋友，只有永恒的利益”。</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外交关系一定时期内受社会制度、意识形态的影响。</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正确的外交策略和外交家的机智是外交的关键</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合则两利，敌则两伤</a:t>
            </a:r>
            <a:endParaRPr lang="zh-CN" altLang="en-US" sz="3200" dirty="0">
              <a:solidFill>
                <a:srgbClr val="FF0000"/>
              </a:solidFill>
              <a:latin typeface="黑体" panose="02010609060101010101" pitchFamily="49" charset="-122"/>
              <a:ea typeface="黑体" panose="02010609060101010101" pitchFamily="49" charset="-122"/>
            </a:endParaRPr>
          </a:p>
          <a:p>
            <a:pPr lvl="0">
              <a:spcBef>
                <a:spcPct val="50000"/>
              </a:spcBef>
              <a:buClr>
                <a:srgbClr val="008000"/>
              </a:buClr>
              <a:buFont typeface="Wingdings" panose="05000000000000000000" pitchFamily="2" charset="2"/>
              <a:buChar char="l"/>
            </a:pPr>
            <a:r>
              <a:rPr lang="zh-CN" altLang="en-US" sz="3200" dirty="0">
                <a:solidFill>
                  <a:srgbClr val="FF0000"/>
                </a:solidFill>
                <a:latin typeface="黑体" panose="02010609060101010101" pitchFamily="49" charset="-122"/>
                <a:ea typeface="黑体" panose="02010609060101010101" pitchFamily="49" charset="-122"/>
              </a:rPr>
              <a:t>重视与发展中国家的友好合作。</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25607" name="Rectangle 7"/>
          <p:cNvSpPr>
            <a:spLocks noChangeArrowheads="1"/>
          </p:cNvSpPr>
          <p:nvPr/>
        </p:nvSpPr>
        <p:spPr bwMode="auto">
          <a:xfrm>
            <a:off x="1331913" y="527050"/>
            <a:ext cx="184150" cy="519113"/>
          </a:xfrm>
          <a:prstGeom prst="rect">
            <a:avLst/>
          </a:prstGeom>
          <a:solidFill>
            <a:schemeClr val="bg1"/>
          </a:solid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zh-CN" sz="2800" b="1" i="0" u="none" strike="noStrike" kern="1200" cap="none" spc="0" normalizeH="0" baseline="0" noProof="0">
              <a:ln>
                <a:noFill/>
              </a:ln>
              <a:solidFill>
                <a:srgbClr val="9900FF"/>
              </a:solidFill>
              <a:effectLst>
                <a:outerShdw blurRad="38100" dist="38100" dir="2700000" algn="tl">
                  <a:srgbClr val="C0C0C0"/>
                </a:outerShdw>
              </a:effectLst>
              <a:uLnTx/>
              <a:uFillTx/>
              <a:latin typeface="Garamond"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heckerboard(down)">
                                      <p:cBhvr>
                                        <p:cTn id="7" dur="500"/>
                                        <p:tgtEl>
                                          <p:spTgt spid="256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linds(horizontal)">
                                      <p:cBhvr>
                                        <p:cTn id="12"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430305" y="697754"/>
          <a:ext cx="8193740" cy="5841913"/>
        </p:xfrm>
        <a:graphic>
          <a:graphicData uri="http://schemas.openxmlformats.org/drawingml/2006/table">
            <a:tbl>
              <a:tblPr firstRow="1" bandRow="1">
                <a:tableStyleId>{5C22544A-7EE6-4342-B048-85BDC9FD1C3A}</a:tableStyleId>
              </a:tblPr>
              <a:tblGrid>
                <a:gridCol w="2048435"/>
                <a:gridCol w="2048435"/>
                <a:gridCol w="2048435"/>
                <a:gridCol w="2048435"/>
              </a:tblGrid>
              <a:tr h="1178473">
                <a:tc>
                  <a:txBody>
                    <a:bodyPr/>
                    <a:lstStyle/>
                    <a:p>
                      <a:endParaRPr lang="zh-CN" altLang="en-US" dirty="0"/>
                    </a:p>
                  </a:txBody>
                  <a:tcPr/>
                </a:tc>
                <a:tc>
                  <a:txBody>
                    <a:bodyPr/>
                    <a:lstStyle/>
                    <a:p>
                      <a:r>
                        <a:rPr lang="zh-CN" altLang="en-US" dirty="0" smtClean="0">
                          <a:solidFill>
                            <a:srgbClr val="FF0000"/>
                          </a:solidFill>
                        </a:rPr>
                        <a:t>制定依据</a:t>
                      </a:r>
                      <a:endParaRPr lang="zh-CN" altLang="en-US" dirty="0">
                        <a:solidFill>
                          <a:srgbClr val="FF0000"/>
                        </a:solidFill>
                      </a:endParaRPr>
                    </a:p>
                  </a:txBody>
                  <a:tcPr/>
                </a:tc>
                <a:tc>
                  <a:txBody>
                    <a:bodyPr/>
                    <a:lstStyle/>
                    <a:p>
                      <a:r>
                        <a:rPr lang="zh-CN" altLang="en-US" dirty="0" smtClean="0">
                          <a:solidFill>
                            <a:srgbClr val="FF0000"/>
                          </a:solidFill>
                        </a:rPr>
                        <a:t>外交政策方针</a:t>
                      </a:r>
                      <a:endParaRPr lang="zh-CN" altLang="en-US" dirty="0">
                        <a:solidFill>
                          <a:srgbClr val="FF0000"/>
                        </a:solidFill>
                      </a:endParaRPr>
                    </a:p>
                  </a:txBody>
                  <a:tcPr/>
                </a:tc>
                <a:tc>
                  <a:txBody>
                    <a:bodyPr/>
                    <a:lstStyle/>
                    <a:p>
                      <a:r>
                        <a:rPr lang="zh-CN" altLang="en-US" dirty="0" smtClean="0">
                          <a:solidFill>
                            <a:srgbClr val="FF0000"/>
                          </a:solidFill>
                        </a:rPr>
                        <a:t>外交成就</a:t>
                      </a:r>
                      <a:endParaRPr lang="zh-CN" altLang="en-US" dirty="0">
                        <a:solidFill>
                          <a:srgbClr val="FF0000"/>
                        </a:solidFill>
                      </a:endParaRPr>
                    </a:p>
                  </a:txBody>
                  <a:tcPr/>
                </a:tc>
              </a:tr>
              <a:tr h="1683532">
                <a:tc>
                  <a:txBody>
                    <a:bodyPr/>
                    <a:lstStyle/>
                    <a:p>
                      <a:r>
                        <a:rPr lang="zh-CN" altLang="en-US" sz="1800" b="1" dirty="0" smtClean="0">
                          <a:solidFill>
                            <a:srgbClr val="1C1C1C"/>
                          </a:solidFill>
                          <a:latin typeface="黑体" panose="02010609060101010101" pitchFamily="49" charset="-122"/>
                          <a:ea typeface="黑体" panose="02010609060101010101" pitchFamily="49" charset="-122"/>
                        </a:rPr>
                        <a:t>新中国初期（</a:t>
                      </a:r>
                      <a:r>
                        <a:rPr lang="en-US" altLang="zh-CN" sz="1800" b="1" dirty="0" smtClean="0">
                          <a:solidFill>
                            <a:srgbClr val="1C1C1C"/>
                          </a:solidFill>
                          <a:latin typeface="黑体" panose="02010609060101010101" pitchFamily="49" charset="-122"/>
                          <a:ea typeface="黑体" panose="02010609060101010101" pitchFamily="49" charset="-122"/>
                        </a:rPr>
                        <a:t>1949</a:t>
                      </a:r>
                      <a:r>
                        <a:rPr lang="zh-CN" altLang="en-US" sz="1800" b="1" dirty="0" smtClean="0">
                          <a:solidFill>
                            <a:srgbClr val="1C1C1C"/>
                          </a:solidFill>
                          <a:latin typeface="黑体" panose="02010609060101010101" pitchFamily="49" charset="-122"/>
                          <a:ea typeface="黑体" panose="02010609060101010101" pitchFamily="49" charset="-122"/>
                        </a:rPr>
                        <a:t>至</a:t>
                      </a:r>
                      <a:r>
                        <a:rPr lang="en-US" altLang="zh-CN" sz="1800" b="1" dirty="0" smtClean="0">
                          <a:solidFill>
                            <a:srgbClr val="1C1C1C"/>
                          </a:solidFill>
                          <a:latin typeface="黑体" panose="02010609060101010101" pitchFamily="49" charset="-122"/>
                          <a:ea typeface="黑体" panose="02010609060101010101" pitchFamily="49" charset="-122"/>
                        </a:rPr>
                        <a:t>50</a:t>
                      </a:r>
                      <a:r>
                        <a:rPr lang="zh-CN" altLang="en-US" sz="1800" b="1" dirty="0" smtClean="0">
                          <a:solidFill>
                            <a:srgbClr val="1C1C1C"/>
                          </a:solidFill>
                          <a:latin typeface="黑体" panose="02010609060101010101" pitchFamily="49" charset="-122"/>
                          <a:ea typeface="黑体" panose="02010609060101010101" pitchFamily="49" charset="-122"/>
                        </a:rPr>
                        <a:t>年代中期）</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smtClean="0">
                          <a:latin typeface="黑体" panose="02010609060101010101" pitchFamily="49" charset="-122"/>
                          <a:ea typeface="黑体" panose="02010609060101010101" pitchFamily="49" charset="-122"/>
                        </a:rPr>
                        <a:t>两极格局；帝国主义的敌视和封锁；巩固政权</a:t>
                      </a:r>
                      <a:endParaRPr lang="zh-CN" altLang="en-US" sz="1800" b="1" dirty="0" smtClean="0">
                        <a:latin typeface="黑体" panose="02010609060101010101" pitchFamily="49" charset="-122"/>
                        <a:ea typeface="黑体" panose="02010609060101010101" pitchFamily="49" charset="-122"/>
                      </a:endParaRPr>
                    </a:p>
                    <a:p>
                      <a:endParaRPr lang="zh-CN" altLang="en-US" dirty="0"/>
                    </a:p>
                  </a:txBody>
                  <a:tcPr/>
                </a:tc>
                <a:tc>
                  <a:txBody>
                    <a:bodyPr/>
                    <a:lstStyle/>
                    <a:p>
                      <a:r>
                        <a:rPr lang="zh-CN" altLang="en-US" dirty="0" smtClean="0"/>
                        <a:t>独立自主的和平外交方针；</a:t>
                      </a:r>
                      <a:endParaRPr lang="en-US" altLang="zh-CN" dirty="0" smtClean="0"/>
                    </a:p>
                    <a:p>
                      <a:r>
                        <a:rPr lang="zh-CN" altLang="en-US" dirty="0" smtClean="0"/>
                        <a:t>三大政策</a:t>
                      </a:r>
                      <a:endParaRPr lang="zh-CN" altLang="en-US" dirty="0"/>
                    </a:p>
                  </a:txBody>
                  <a:tcPr/>
                </a:tc>
                <a:tc>
                  <a:txBody>
                    <a:bodyPr/>
                    <a:lstStyle/>
                    <a:p>
                      <a:r>
                        <a:rPr lang="en-US" altLang="zh-CN" dirty="0" smtClean="0"/>
                        <a:t>1</a:t>
                      </a:r>
                      <a:r>
                        <a:rPr lang="zh-CN" altLang="en-US" dirty="0" smtClean="0"/>
                        <a:t>、与苏联等</a:t>
                      </a:r>
                      <a:r>
                        <a:rPr lang="en-US" altLang="zh-CN" dirty="0" smtClean="0"/>
                        <a:t>17</a:t>
                      </a:r>
                      <a:r>
                        <a:rPr lang="zh-CN" altLang="en-US" dirty="0" smtClean="0"/>
                        <a:t>个国家建交</a:t>
                      </a:r>
                      <a:endParaRPr lang="en-US" altLang="zh-CN" dirty="0" smtClean="0"/>
                    </a:p>
                    <a:p>
                      <a:r>
                        <a:rPr lang="en-US" altLang="zh-CN" dirty="0" smtClean="0"/>
                        <a:t>2</a:t>
                      </a:r>
                      <a:r>
                        <a:rPr lang="zh-CN" altLang="en-US" dirty="0" smtClean="0"/>
                        <a:t>、和平共处五项原则</a:t>
                      </a:r>
                      <a:endParaRPr lang="en-US" altLang="zh-CN" dirty="0" smtClean="0"/>
                    </a:p>
                    <a:p>
                      <a:r>
                        <a:rPr lang="en-US" altLang="zh-CN" dirty="0" smtClean="0"/>
                        <a:t>3</a:t>
                      </a:r>
                      <a:r>
                        <a:rPr lang="zh-CN" altLang="en-US" dirty="0" smtClean="0"/>
                        <a:t>、日内瓦会议</a:t>
                      </a:r>
                      <a:endParaRPr lang="en-US" altLang="zh-CN" dirty="0" smtClean="0"/>
                    </a:p>
                    <a:p>
                      <a:r>
                        <a:rPr lang="en-US" altLang="zh-CN" dirty="0" smtClean="0"/>
                        <a:t>4</a:t>
                      </a:r>
                      <a:r>
                        <a:rPr lang="zh-CN" altLang="en-US" dirty="0" smtClean="0"/>
                        <a:t>、万隆会议</a:t>
                      </a:r>
                      <a:endParaRPr lang="zh-CN" altLang="en-US" dirty="0"/>
                    </a:p>
                  </a:txBody>
                  <a:tcPr/>
                </a:tc>
              </a:tr>
              <a:tr h="1178473">
                <a:tc>
                  <a:txBody>
                    <a:bodyPr/>
                    <a:lstStyle/>
                    <a:p>
                      <a:r>
                        <a:rPr lang="en-US" altLang="zh-CN" sz="1800" b="1" dirty="0" smtClean="0">
                          <a:solidFill>
                            <a:srgbClr val="1C1C1C"/>
                          </a:solidFill>
                          <a:latin typeface="黑体" panose="02010609060101010101" pitchFamily="49" charset="-122"/>
                          <a:ea typeface="黑体" panose="02010609060101010101" pitchFamily="49" charset="-122"/>
                        </a:rPr>
                        <a:t>20</a:t>
                      </a:r>
                      <a:r>
                        <a:rPr lang="zh-CN" altLang="en-US" sz="1800" b="1" dirty="0" smtClean="0">
                          <a:solidFill>
                            <a:srgbClr val="1C1C1C"/>
                          </a:solidFill>
                          <a:latin typeface="黑体" panose="02010609060101010101" pitchFamily="49" charset="-122"/>
                          <a:ea typeface="黑体" panose="02010609060101010101" pitchFamily="49" charset="-122"/>
                        </a:rPr>
                        <a:t>世纪</a:t>
                      </a:r>
                      <a:r>
                        <a:rPr lang="en-US" altLang="zh-CN" sz="1800" b="1" dirty="0" smtClean="0">
                          <a:solidFill>
                            <a:srgbClr val="1C1C1C"/>
                          </a:solidFill>
                          <a:latin typeface="黑体" panose="02010609060101010101" pitchFamily="49" charset="-122"/>
                          <a:ea typeface="黑体" panose="02010609060101010101" pitchFamily="49" charset="-122"/>
                        </a:rPr>
                        <a:t>70</a:t>
                      </a:r>
                      <a:r>
                        <a:rPr lang="zh-CN" altLang="en-US" sz="1800" b="1" dirty="0" smtClean="0">
                          <a:solidFill>
                            <a:srgbClr val="1C1C1C"/>
                          </a:solidFill>
                          <a:latin typeface="黑体" panose="02010609060101010101" pitchFamily="49" charset="-122"/>
                          <a:ea typeface="黑体" panose="02010609060101010101" pitchFamily="49" charset="-122"/>
                        </a:rPr>
                        <a:t>年代</a:t>
                      </a:r>
                      <a:endParaRPr lang="zh-CN" altLang="en-US" dirty="0"/>
                    </a:p>
                  </a:txBody>
                  <a:tcPr/>
                </a:tc>
                <a:tc>
                  <a:txBody>
                    <a:bodyPr/>
                    <a:lstStyle/>
                    <a:p>
                      <a:r>
                        <a:rPr lang="zh-CN" altLang="en-US" sz="1800" b="1" dirty="0" smtClean="0">
                          <a:solidFill>
                            <a:srgbClr val="FF0000"/>
                          </a:solidFill>
                          <a:latin typeface="楷体_GB2312" pitchFamily="49" charset="-122"/>
                          <a:ea typeface="楷体_GB2312" pitchFamily="49" charset="-122"/>
                        </a:rPr>
                        <a:t>美国霸权地位的削弱；中国综合国力增强；中苏关系恶化；亚非拉国家的发展</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独立自主的和平外交方针；</a:t>
                      </a:r>
                      <a:endParaRPr lang="en-US" altLang="zh-CN" dirty="0" smtClean="0"/>
                    </a:p>
                    <a:p>
                      <a:r>
                        <a:rPr lang="zh-CN" altLang="en-US" dirty="0" smtClean="0"/>
                        <a:t>“一条线”</a:t>
                      </a:r>
                      <a:endParaRPr lang="zh-CN" altLang="en-US" dirty="0"/>
                    </a:p>
                  </a:txBody>
                  <a:tcPr/>
                </a:tc>
                <a:tc>
                  <a:txBody>
                    <a:bodyPr/>
                    <a:lstStyle/>
                    <a:p>
                      <a:r>
                        <a:rPr lang="en-US" altLang="zh-CN" dirty="0" smtClean="0"/>
                        <a:t>1</a:t>
                      </a:r>
                      <a:r>
                        <a:rPr lang="zh-CN" altLang="en-US" dirty="0" smtClean="0"/>
                        <a:t>、重返联合国</a:t>
                      </a:r>
                      <a:endParaRPr lang="en-US" altLang="zh-CN" dirty="0" smtClean="0"/>
                    </a:p>
                    <a:p>
                      <a:r>
                        <a:rPr lang="en-US" altLang="zh-CN" dirty="0" smtClean="0"/>
                        <a:t>2</a:t>
                      </a:r>
                      <a:r>
                        <a:rPr lang="zh-CN" altLang="en-US" dirty="0" smtClean="0"/>
                        <a:t>、中美关系正常化</a:t>
                      </a:r>
                      <a:endParaRPr lang="en-US" altLang="zh-CN" dirty="0" smtClean="0"/>
                    </a:p>
                    <a:p>
                      <a:r>
                        <a:rPr lang="en-US" altLang="zh-CN" dirty="0" smtClean="0"/>
                        <a:t>3</a:t>
                      </a:r>
                      <a:r>
                        <a:rPr lang="zh-CN" altLang="en-US" dirty="0" smtClean="0"/>
                        <a:t>、中日关系正常化</a:t>
                      </a:r>
                      <a:endParaRPr lang="zh-CN" altLang="en-US" dirty="0"/>
                    </a:p>
                  </a:txBody>
                  <a:tcPr/>
                </a:tc>
              </a:tr>
              <a:tr h="1178473">
                <a:tc>
                  <a:txBody>
                    <a:bodyPr/>
                    <a:lstStyle/>
                    <a:p>
                      <a:r>
                        <a:rPr lang="zh-CN" altLang="en-US" sz="1800" b="1" dirty="0" smtClean="0">
                          <a:solidFill>
                            <a:srgbClr val="1C1C1C"/>
                          </a:solidFill>
                          <a:latin typeface="黑体" panose="02010609060101010101" pitchFamily="49" charset="-122"/>
                          <a:ea typeface="黑体" panose="02010609060101010101" pitchFamily="49" charset="-122"/>
                        </a:rPr>
                        <a:t>新时期（</a:t>
                      </a:r>
                      <a:r>
                        <a:rPr lang="en-US" altLang="zh-CN" sz="1800" b="1" dirty="0" smtClean="0">
                          <a:solidFill>
                            <a:srgbClr val="1C1C1C"/>
                          </a:solidFill>
                          <a:latin typeface="黑体" panose="02010609060101010101" pitchFamily="49" charset="-122"/>
                          <a:ea typeface="黑体" panose="02010609060101010101" pitchFamily="49" charset="-122"/>
                        </a:rPr>
                        <a:t>70</a:t>
                      </a:r>
                      <a:r>
                        <a:rPr lang="zh-CN" altLang="en-US" sz="1800" b="1" dirty="0" smtClean="0">
                          <a:solidFill>
                            <a:srgbClr val="1C1C1C"/>
                          </a:solidFill>
                          <a:latin typeface="黑体" panose="02010609060101010101" pitchFamily="49" charset="-122"/>
                          <a:ea typeface="黑体" panose="02010609060101010101" pitchFamily="49" charset="-122"/>
                        </a:rPr>
                        <a:t>年代末以来）</a:t>
                      </a:r>
                      <a:endParaRPr lang="zh-CN" altLang="en-US" dirty="0"/>
                    </a:p>
                  </a:txBody>
                  <a:tcPr/>
                </a:tc>
                <a:tc>
                  <a:txBody>
                    <a:bodyPr/>
                    <a:lstStyle/>
                    <a:p>
                      <a:r>
                        <a:rPr lang="zh-CN" altLang="en-US" dirty="0" smtClean="0"/>
                        <a:t>多极化趋势；国内现代化建设的需要；中国综合国力的不断加强</a:t>
                      </a:r>
                      <a:endParaRPr lang="zh-CN" altLang="en-US" dirty="0"/>
                    </a:p>
                  </a:txBody>
                  <a:tcPr/>
                </a:tc>
                <a:tc>
                  <a:txBody>
                    <a:bodyPr/>
                    <a:lstStyle/>
                    <a:p>
                      <a:pPr lvl="0" eaLnBrk="1" hangingPunct="1"/>
                      <a:r>
                        <a:rPr lang="zh-CN" altLang="en-US" sz="1600" b="1" dirty="0" smtClean="0">
                          <a:solidFill>
                            <a:srgbClr val="0000CC"/>
                          </a:solidFill>
                          <a:latin typeface="黑体" panose="02010609060101010101" pitchFamily="49" charset="-122"/>
                          <a:ea typeface="黑体" panose="02010609060101010101" pitchFamily="49" charset="-122"/>
                        </a:rPr>
                        <a:t>①</a:t>
                      </a:r>
                      <a:r>
                        <a:rPr lang="zh-CN" altLang="en-US" sz="1800" b="1" dirty="0" smtClean="0">
                          <a:solidFill>
                            <a:srgbClr val="0000CC"/>
                          </a:solidFill>
                          <a:latin typeface="黑体" panose="02010609060101010101" pitchFamily="49" charset="-122"/>
                          <a:ea typeface="黑体" panose="02010609060101010101" pitchFamily="49" charset="-122"/>
                        </a:rPr>
                        <a:t>坚持独立  自主的和平外交政策</a:t>
                      </a:r>
                      <a:endParaRPr lang="zh-CN" altLang="en-US" sz="1800" b="1" dirty="0" smtClean="0">
                        <a:solidFill>
                          <a:srgbClr val="0000CC"/>
                        </a:solidFill>
                        <a:latin typeface="黑体" panose="02010609060101010101" pitchFamily="49" charset="-122"/>
                        <a:ea typeface="黑体" panose="02010609060101010101" pitchFamily="49" charset="-122"/>
                      </a:endParaRPr>
                    </a:p>
                    <a:p>
                      <a:pPr lvl="0" eaLnBrk="1" hangingPunct="1"/>
                      <a:r>
                        <a:rPr lang="zh-CN" altLang="en-US" sz="1600" b="1" dirty="0" smtClean="0">
                          <a:solidFill>
                            <a:srgbClr val="0000CC"/>
                          </a:solidFill>
                          <a:latin typeface="黑体" panose="02010609060101010101" pitchFamily="49" charset="-122"/>
                          <a:ea typeface="黑体" panose="02010609060101010101" pitchFamily="49" charset="-122"/>
                        </a:rPr>
                        <a:t>②</a:t>
                      </a:r>
                      <a:r>
                        <a:rPr lang="zh-CN" altLang="en-US" sz="1800" b="1" dirty="0" smtClean="0">
                          <a:solidFill>
                            <a:srgbClr val="0000CC"/>
                          </a:solidFill>
                          <a:latin typeface="黑体" panose="02010609060101010101" pitchFamily="49" charset="-122"/>
                          <a:ea typeface="黑体" panose="02010609060101010101" pitchFamily="49" charset="-122"/>
                        </a:rPr>
                        <a:t>实行不结盟政策</a:t>
                      </a:r>
                      <a:endParaRPr lang="zh-CN" altLang="en-US" sz="1800" b="1" dirty="0" smtClean="0">
                        <a:solidFill>
                          <a:srgbClr val="0000CC"/>
                        </a:solidFill>
                        <a:latin typeface="黑体" panose="02010609060101010101" pitchFamily="49" charset="-122"/>
                        <a:ea typeface="黑体" panose="02010609060101010101" pitchFamily="49" charset="-122"/>
                      </a:endParaRPr>
                    </a:p>
                    <a:p>
                      <a:pPr lvl="0" eaLnBrk="1" hangingPunct="1"/>
                      <a:r>
                        <a:rPr lang="zh-CN" altLang="en-US" sz="1600" b="1" dirty="0" smtClean="0">
                          <a:solidFill>
                            <a:srgbClr val="0000CC"/>
                          </a:solidFill>
                          <a:latin typeface="黑体" panose="02010609060101010101" pitchFamily="49" charset="-122"/>
                          <a:ea typeface="黑体" panose="02010609060101010101" pitchFamily="49" charset="-122"/>
                        </a:rPr>
                        <a:t>③</a:t>
                      </a:r>
                      <a:r>
                        <a:rPr lang="zh-CN" altLang="en-US" sz="1800" b="1" dirty="0" smtClean="0">
                          <a:solidFill>
                            <a:srgbClr val="0000CC"/>
                          </a:solidFill>
                          <a:latin typeface="黑体" panose="02010609060101010101" pitchFamily="49" charset="-122"/>
                          <a:ea typeface="黑体" panose="02010609060101010101" pitchFamily="49" charset="-122"/>
                        </a:rPr>
                        <a:t>对外开放</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smtClean="0">
                          <a:latin typeface="Arial" panose="020B0604020202020204" pitchFamily="34" charset="0"/>
                          <a:ea typeface="黑体" panose="02010609060101010101" pitchFamily="49" charset="-122"/>
                        </a:rPr>
                        <a:t>1</a:t>
                      </a:r>
                      <a:r>
                        <a:rPr lang="zh-CN" altLang="en-US" sz="1800" b="1" dirty="0" smtClean="0">
                          <a:latin typeface="Arial" panose="020B0604020202020204" pitchFamily="34" charset="0"/>
                          <a:ea typeface="黑体" panose="02010609060101010101" pitchFamily="49" charset="-122"/>
                        </a:rPr>
                        <a:t>、广泛国际交流与合作 （经济）</a:t>
                      </a:r>
                      <a:endParaRPr lang="zh-CN" altLang="en-US" sz="1200" b="1" dirty="0" smtClean="0">
                        <a:latin typeface="Arial" panose="020B0604020202020204" pitchFamily="34" charset="0"/>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smtClean="0">
                          <a:latin typeface="黑体" panose="02010609060101010101" pitchFamily="49" charset="-122"/>
                          <a:ea typeface="黑体" panose="02010609060101010101" pitchFamily="49" charset="-122"/>
                        </a:rPr>
                        <a:t>2</a:t>
                      </a:r>
                      <a:r>
                        <a:rPr lang="zh-CN" altLang="en-US" sz="1800" b="1" dirty="0" smtClean="0">
                          <a:latin typeface="黑体" panose="02010609060101010101" pitchFamily="49" charset="-122"/>
                          <a:ea typeface="黑体" panose="02010609060101010101" pitchFamily="49" charset="-122"/>
                        </a:rPr>
                        <a:t>、维护世界和平促进共同发展（政治）</a:t>
                      </a:r>
                      <a:endParaRPr lang="zh-CN" altLang="en-US" sz="1800" b="1" dirty="0" smtClean="0">
                        <a:latin typeface="黑体" panose="02010609060101010101" pitchFamily="49" charset="-122"/>
                        <a:ea typeface="黑体" panose="02010609060101010101" pitchFamily="49" charset="-122"/>
                      </a:endParaRPr>
                    </a:p>
                  </a:txBody>
                  <a:tcPr/>
                </a:tc>
              </a:tr>
            </a:tbl>
          </a:graphicData>
        </a:graphic>
      </p:graphicFrame>
      <p:sp>
        <p:nvSpPr>
          <p:cNvPr id="10" name="矩形 9"/>
          <p:cNvSpPr/>
          <p:nvPr/>
        </p:nvSpPr>
        <p:spPr>
          <a:xfrm>
            <a:off x="2878220" y="196334"/>
            <a:ext cx="2509021" cy="369332"/>
          </a:xfrm>
          <a:prstGeom prst="rect">
            <a:avLst/>
          </a:prstGeom>
        </p:spPr>
        <p:txBody>
          <a:bodyPr wrap="none">
            <a:spAutoFit/>
          </a:bodyPr>
          <a:lstStyle/>
          <a:p>
            <a:pPr algn="ctr">
              <a:spcBef>
                <a:spcPct val="50000"/>
              </a:spcBef>
            </a:pPr>
            <a:r>
              <a:rPr lang="zh-CN" altLang="en-US" b="1" dirty="0" smtClean="0">
                <a:solidFill>
                  <a:srgbClr val="FF0000"/>
                </a:solidFill>
                <a:effectLst>
                  <a:outerShdw blurRad="38100" dist="38100" dir="2700000" algn="tl">
                    <a:srgbClr val="C0C0C0"/>
                  </a:outerShdw>
                </a:effectLst>
                <a:ea typeface="黑体" panose="02010609060101010101" pitchFamily="49" charset="-122"/>
              </a:rPr>
              <a:t>新中国的外交知识梳理</a:t>
            </a:r>
            <a:endParaRPr lang="zh-CN" altLang="en-US" b="1" dirty="0">
              <a:solidFill>
                <a:srgbClr val="FF0000"/>
              </a:solidFill>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p:nvPr/>
        </p:nvSpPr>
        <p:spPr>
          <a:xfrm>
            <a:off x="0" y="0"/>
            <a:ext cx="9144000" cy="579438"/>
          </a:xfrm>
          <a:prstGeom prst="rect">
            <a:avLst/>
          </a:prstGeom>
          <a:solidFill>
            <a:schemeClr val="bg1"/>
          </a:solidFill>
          <a:ln w="9525">
            <a:noFill/>
          </a:ln>
        </p:spPr>
        <p:txBody>
          <a:bodyPr>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一、新中国初期外交（</a:t>
            </a:r>
            <a:r>
              <a:rPr lang="en-US" altLang="zh-CN" sz="3200" b="1" dirty="0">
                <a:solidFill>
                  <a:srgbClr val="FF0000"/>
                </a:solidFill>
                <a:latin typeface="黑体" panose="02010609060101010101" pitchFamily="49" charset="-122"/>
                <a:ea typeface="黑体" panose="02010609060101010101" pitchFamily="49" charset="-122"/>
              </a:rPr>
              <a:t>1949</a:t>
            </a:r>
            <a:r>
              <a:rPr lang="zh-CN" altLang="en-US" sz="3200" b="1" dirty="0">
                <a:solidFill>
                  <a:srgbClr val="FF0000"/>
                </a:solidFill>
                <a:latin typeface="黑体" panose="02010609060101010101" pitchFamily="49" charset="-122"/>
                <a:ea typeface="黑体" panose="02010609060101010101" pitchFamily="49" charset="-122"/>
              </a:rPr>
              <a:t>年</a:t>
            </a:r>
            <a:r>
              <a:rPr lang="en-US" altLang="zh-CN" sz="3200" b="1" dirty="0">
                <a:solidFill>
                  <a:srgbClr val="FF0000"/>
                </a:solidFill>
                <a:latin typeface="Arial" panose="020B0604020202020204" pitchFamily="34" charset="0"/>
                <a:ea typeface="黑体" panose="02010609060101010101" pitchFamily="49" charset="-122"/>
              </a:rPr>
              <a:t>—</a:t>
            </a:r>
            <a:r>
              <a:rPr lang="en-US" altLang="zh-CN" sz="3200" b="1" dirty="0">
                <a:solidFill>
                  <a:srgbClr val="FF0000"/>
                </a:solidFill>
                <a:latin typeface="黑体" panose="02010609060101010101" pitchFamily="49" charset="-122"/>
                <a:ea typeface="黑体" panose="02010609060101010101" pitchFamily="49" charset="-122"/>
              </a:rPr>
              <a:t>50</a:t>
            </a:r>
            <a:r>
              <a:rPr lang="zh-CN" altLang="en-US" sz="3200" b="1" dirty="0">
                <a:solidFill>
                  <a:srgbClr val="FF0000"/>
                </a:solidFill>
                <a:latin typeface="黑体" panose="02010609060101010101" pitchFamily="49" charset="-122"/>
                <a:ea typeface="黑体" panose="02010609060101010101" pitchFamily="49" charset="-122"/>
              </a:rPr>
              <a:t>年代中期）</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1747" name="Text Box 3"/>
          <p:cNvSpPr txBox="1">
            <a:spLocks noChangeArrowheads="1"/>
          </p:cNvSpPr>
          <p:nvPr/>
        </p:nvSpPr>
        <p:spPr bwMode="auto">
          <a:xfrm>
            <a:off x="0" y="620713"/>
            <a:ext cx="6804025" cy="457200"/>
          </a:xfrm>
          <a:prstGeom prst="rect">
            <a:avLst/>
          </a:prstGeom>
          <a:noFill/>
          <a:ln w="57150">
            <a:solidFill>
              <a:schemeClr val="bg1"/>
            </a:solidFill>
            <a:miter lim="800000"/>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（一）制定依据：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31748" name="Rectangle 4"/>
          <p:cNvSpPr/>
          <p:nvPr/>
        </p:nvSpPr>
        <p:spPr>
          <a:xfrm>
            <a:off x="0" y="1196975"/>
            <a:ext cx="2590800" cy="457200"/>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en-US" altLang="zh-CN" sz="2400" b="1" dirty="0">
                <a:solidFill>
                  <a:srgbClr val="0033CC"/>
                </a:solidFill>
                <a:latin typeface="黑体" panose="02010609060101010101" pitchFamily="49" charset="-122"/>
                <a:ea typeface="黑体" panose="02010609060101010101" pitchFamily="49" charset="-122"/>
              </a:rPr>
              <a:t>1</a:t>
            </a:r>
            <a:r>
              <a:rPr lang="zh-CN" altLang="en-US" sz="2400" b="1" dirty="0">
                <a:solidFill>
                  <a:srgbClr val="0033CC"/>
                </a:solidFill>
                <a:latin typeface="黑体" panose="02010609060101010101" pitchFamily="49" charset="-122"/>
                <a:ea typeface="黑体" panose="02010609060101010101" pitchFamily="49" charset="-122"/>
              </a:rPr>
              <a:t>、国际形势：</a:t>
            </a:r>
            <a:endParaRPr lang="zh-CN" altLang="en-US" sz="2400" b="1" dirty="0">
              <a:solidFill>
                <a:srgbClr val="0033CC"/>
              </a:solidFill>
              <a:latin typeface="黑体" panose="02010609060101010101" pitchFamily="49" charset="-122"/>
              <a:ea typeface="黑体" panose="02010609060101010101" pitchFamily="49" charset="-122"/>
            </a:endParaRPr>
          </a:p>
        </p:txBody>
      </p:sp>
      <p:grpSp>
        <p:nvGrpSpPr>
          <p:cNvPr id="2" name="Group 5"/>
          <p:cNvGrpSpPr/>
          <p:nvPr/>
        </p:nvGrpSpPr>
        <p:grpSpPr>
          <a:xfrm>
            <a:off x="179388" y="2133600"/>
            <a:ext cx="5545137" cy="1571625"/>
            <a:chOff x="0" y="0"/>
            <a:chExt cx="2993" cy="990"/>
          </a:xfrm>
        </p:grpSpPr>
        <p:sp>
          <p:nvSpPr>
            <p:cNvPr id="10253" name="Rectangle 6"/>
            <p:cNvSpPr/>
            <p:nvPr/>
          </p:nvSpPr>
          <p:spPr>
            <a:xfrm>
              <a:off x="45" y="0"/>
              <a:ext cx="2948" cy="990"/>
            </a:xfrm>
            <a:prstGeom prst="rect">
              <a:avLst/>
            </a:prstGeom>
            <a:noFill/>
            <a:ln w="9525" cap="flat" cmpd="sng">
              <a:solidFill>
                <a:schemeClr val="bg1"/>
              </a:solidFill>
              <a:prstDash val="solid"/>
              <a:miter/>
              <a:headEnd type="none" w="med" len="med"/>
              <a:tailEnd type="none" w="med" len="med"/>
            </a:ln>
          </p:spPr>
          <p:txBody>
            <a:bodyPr lIns="90000" tIns="46800" rIns="90000" bIns="46800">
              <a:spAutoFit/>
            </a:bodyPr>
            <a:lstStyle/>
            <a:p>
              <a:pPr lvl="0" eaLnBrk="1" hangingPunct="1">
                <a:spcBef>
                  <a:spcPct val="50000"/>
                </a:spcBef>
              </a:pPr>
              <a:r>
                <a:rPr lang="zh-CN" altLang="en-US" sz="2400" b="1" dirty="0">
                  <a:latin typeface="黑体" panose="02010609060101010101" pitchFamily="49" charset="-122"/>
                  <a:ea typeface="黑体" panose="02010609060101010101" pitchFamily="49" charset="-122"/>
                </a:rPr>
                <a:t> ⑴资本主义阵营</a:t>
              </a:r>
              <a:r>
                <a:rPr lang="zh-CN" altLang="en-US" sz="2400" b="1" dirty="0">
                  <a:solidFill>
                    <a:srgbClr val="FF0000"/>
                  </a:solidFill>
                  <a:latin typeface="黑体" panose="02010609060101010101" pitchFamily="49" charset="-122"/>
                  <a:ea typeface="黑体" panose="02010609060101010101" pitchFamily="49" charset="-122"/>
                </a:rPr>
                <a:t>削弱</a:t>
              </a:r>
              <a:r>
                <a:rPr lang="zh-CN" altLang="en-US" sz="2400" b="1" dirty="0">
                  <a:latin typeface="黑体" panose="02010609060101010101" pitchFamily="49" charset="-122"/>
                  <a:ea typeface="黑体" panose="02010609060101010101" pitchFamily="49" charset="-122"/>
                </a:rPr>
                <a:t>         </a:t>
              </a:r>
              <a:endParaRPr lang="zh-CN" altLang="en-US" sz="2400" b="1" dirty="0">
                <a:latin typeface="黑体" panose="02010609060101010101" pitchFamily="49" charset="-122"/>
                <a:ea typeface="黑体" panose="02010609060101010101" pitchFamily="49" charset="-122"/>
              </a:endParaRPr>
            </a:p>
            <a:p>
              <a:pPr lvl="0" eaLnBrk="1" hangingPunct="1">
                <a:spcBef>
                  <a:spcPct val="50000"/>
                </a:spcBef>
              </a:pPr>
              <a:r>
                <a:rPr lang="zh-CN" altLang="en-US" sz="2400" b="1" dirty="0">
                  <a:latin typeface="黑体" panose="02010609060101010101" pitchFamily="49" charset="-122"/>
                  <a:ea typeface="黑体" panose="02010609060101010101" pitchFamily="49" charset="-122"/>
                </a:rPr>
                <a:t> ⑵社会主义阵营</a:t>
              </a:r>
              <a:r>
                <a:rPr lang="zh-CN" altLang="en-US" sz="2400" b="1" dirty="0">
                  <a:solidFill>
                    <a:srgbClr val="FF0000"/>
                  </a:solidFill>
                  <a:latin typeface="黑体" panose="02010609060101010101" pitchFamily="49" charset="-122"/>
                  <a:ea typeface="黑体" panose="02010609060101010101" pitchFamily="49" charset="-122"/>
                </a:rPr>
                <a:t>壮大</a:t>
              </a:r>
              <a:r>
                <a:rPr lang="zh-CN" altLang="en-US" sz="2400" b="1" dirty="0">
                  <a:latin typeface="黑体" panose="02010609060101010101" pitchFamily="49" charset="-122"/>
                  <a:ea typeface="黑体" panose="02010609060101010101" pitchFamily="49" charset="-122"/>
                </a:rPr>
                <a:t>        </a:t>
              </a:r>
              <a:endParaRPr lang="zh-CN" altLang="en-US" sz="2400" b="1" dirty="0">
                <a:latin typeface="黑体" panose="02010609060101010101" pitchFamily="49" charset="-122"/>
                <a:ea typeface="黑体" panose="02010609060101010101" pitchFamily="49" charset="-122"/>
              </a:endParaRPr>
            </a:p>
            <a:p>
              <a:pPr lvl="0" eaLnBrk="1" hangingPunct="1">
                <a:spcBef>
                  <a:spcPct val="50000"/>
                </a:spcBef>
              </a:pPr>
              <a:r>
                <a:rPr lang="zh-CN" altLang="en-US" sz="2400" b="1" dirty="0">
                  <a:latin typeface="黑体" panose="02010609060101010101" pitchFamily="49" charset="-122"/>
                  <a:ea typeface="黑体" panose="02010609060101010101" pitchFamily="49" charset="-122"/>
                </a:rPr>
                <a:t> ⑶亚非拉大批国家</a:t>
              </a:r>
              <a:r>
                <a:rPr lang="zh-CN" altLang="en-US" sz="2400" b="1" dirty="0">
                  <a:solidFill>
                    <a:srgbClr val="FF0000"/>
                  </a:solidFill>
                  <a:latin typeface="黑体" panose="02010609060101010101" pitchFamily="49" charset="-122"/>
                  <a:ea typeface="黑体" panose="02010609060101010101" pitchFamily="49" charset="-122"/>
                </a:rPr>
                <a:t>独立            </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0254" name="AutoShape 7"/>
            <p:cNvSpPr/>
            <p:nvPr/>
          </p:nvSpPr>
          <p:spPr>
            <a:xfrm>
              <a:off x="0" y="91"/>
              <a:ext cx="46" cy="816"/>
            </a:xfrm>
            <a:prstGeom prst="leftBracket">
              <a:avLst>
                <a:gd name="adj" fmla="val 147826"/>
              </a:avLst>
            </a:prstGeom>
            <a:noFill/>
            <a:ln w="38100" cap="flat" cmpd="sng">
              <a:solidFill>
                <a:schemeClr val="bg1"/>
              </a:solidFill>
              <a:prstDash val="solid"/>
              <a:headEnd type="none" w="med" len="med"/>
              <a:tailEnd type="none" w="med" len="med"/>
            </a:ln>
          </p:spPr>
          <p:txBody>
            <a:bodyPr lIns="90000" tIns="46800" rIns="90000" bIns="46800"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grpSp>
      <p:sp>
        <p:nvSpPr>
          <p:cNvPr id="31752" name="Rectangle 8"/>
          <p:cNvSpPr/>
          <p:nvPr/>
        </p:nvSpPr>
        <p:spPr>
          <a:xfrm>
            <a:off x="0" y="1628775"/>
            <a:ext cx="2590800" cy="457200"/>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en-US" altLang="zh-CN" sz="2400" b="1" dirty="0">
                <a:solidFill>
                  <a:srgbClr val="FF0066"/>
                </a:solidFill>
                <a:latin typeface="黑体" panose="02010609060101010101" pitchFamily="49" charset="-122"/>
                <a:ea typeface="黑体" panose="02010609060101010101" pitchFamily="49" charset="-122"/>
              </a:rPr>
              <a:t>A</a:t>
            </a:r>
            <a:r>
              <a:rPr lang="zh-CN" altLang="en-US" sz="2400" b="1" dirty="0">
                <a:solidFill>
                  <a:srgbClr val="FF0066"/>
                </a:solidFill>
                <a:latin typeface="黑体" panose="02010609060101010101" pitchFamily="49" charset="-122"/>
                <a:ea typeface="黑体" panose="02010609060101010101" pitchFamily="49" charset="-122"/>
              </a:rPr>
              <a:t>、有利形势：</a:t>
            </a:r>
            <a:endParaRPr lang="zh-CN" altLang="en-US" sz="2400" b="1" dirty="0">
              <a:solidFill>
                <a:srgbClr val="FF0066"/>
              </a:solidFill>
              <a:latin typeface="黑体" panose="02010609060101010101" pitchFamily="49" charset="-122"/>
              <a:ea typeface="黑体" panose="02010609060101010101" pitchFamily="49" charset="-122"/>
            </a:endParaRPr>
          </a:p>
        </p:txBody>
      </p:sp>
      <p:sp>
        <p:nvSpPr>
          <p:cNvPr id="31753" name="Rectangle 9"/>
          <p:cNvSpPr/>
          <p:nvPr/>
        </p:nvSpPr>
        <p:spPr>
          <a:xfrm>
            <a:off x="0" y="3795141"/>
            <a:ext cx="2590800" cy="457200"/>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en-US" altLang="zh-CN" sz="2400" b="1" dirty="0">
                <a:solidFill>
                  <a:srgbClr val="FF0066"/>
                </a:solidFill>
                <a:latin typeface="黑体" panose="02010609060101010101" pitchFamily="49" charset="-122"/>
                <a:ea typeface="黑体" panose="02010609060101010101" pitchFamily="49" charset="-122"/>
              </a:rPr>
              <a:t>B</a:t>
            </a:r>
            <a:r>
              <a:rPr lang="zh-CN" altLang="en-US" sz="2400" b="1" dirty="0">
                <a:solidFill>
                  <a:srgbClr val="FF0066"/>
                </a:solidFill>
                <a:latin typeface="黑体" panose="02010609060101010101" pitchFamily="49" charset="-122"/>
                <a:ea typeface="黑体" panose="02010609060101010101" pitchFamily="49" charset="-122"/>
              </a:rPr>
              <a:t>、不利形势：</a:t>
            </a:r>
            <a:endParaRPr lang="zh-CN" altLang="en-US" sz="2400" b="1" dirty="0">
              <a:solidFill>
                <a:srgbClr val="FF0066"/>
              </a:solidFill>
              <a:latin typeface="黑体" panose="02010609060101010101" pitchFamily="49" charset="-122"/>
              <a:ea typeface="黑体" panose="02010609060101010101" pitchFamily="49" charset="-122"/>
            </a:endParaRPr>
          </a:p>
        </p:txBody>
      </p:sp>
      <p:sp>
        <p:nvSpPr>
          <p:cNvPr id="31754" name="Rectangle 10"/>
          <p:cNvSpPr/>
          <p:nvPr/>
        </p:nvSpPr>
        <p:spPr>
          <a:xfrm>
            <a:off x="1979613" y="3825812"/>
            <a:ext cx="4470400" cy="457200"/>
          </a:xfrm>
          <a:prstGeom prst="rect">
            <a:avLst/>
          </a:prstGeom>
          <a:noFill/>
          <a:ln w="9525">
            <a:noFill/>
          </a:ln>
        </p:spPr>
        <p:txBody>
          <a:bodyPr wrap="none" lIns="90000" tIns="46800" rIns="90000" bIns="46800">
            <a:spAutoFit/>
          </a:bodyPr>
          <a:lstStyle/>
          <a:p>
            <a:pPr lvl="0" eaLnBrk="1" hangingPunct="1">
              <a:spcBef>
                <a:spcPct val="50000"/>
              </a:spcBef>
              <a:buClr>
                <a:schemeClr val="bg2"/>
              </a:buClr>
              <a:buSzPct val="65000"/>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帝国主义对新中国的敌视和封锁</a:t>
            </a:r>
            <a:endParaRPr lang="zh-CN" altLang="en-US" sz="2400" b="1" dirty="0">
              <a:latin typeface="黑体" panose="02010609060101010101" pitchFamily="49" charset="-122"/>
              <a:ea typeface="黑体" panose="02010609060101010101" pitchFamily="49" charset="-122"/>
            </a:endParaRPr>
          </a:p>
        </p:txBody>
      </p:sp>
      <p:sp>
        <p:nvSpPr>
          <p:cNvPr id="31755" name="Rectangle 11"/>
          <p:cNvSpPr/>
          <p:nvPr/>
        </p:nvSpPr>
        <p:spPr>
          <a:xfrm>
            <a:off x="1993392" y="1154557"/>
            <a:ext cx="2590800" cy="457200"/>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zh-CN" altLang="en-US" sz="2400" b="1" dirty="0" smtClean="0">
                <a:solidFill>
                  <a:srgbClr val="FF0066"/>
                </a:solidFill>
                <a:latin typeface="黑体" panose="02010609060101010101" pitchFamily="49" charset="-122"/>
                <a:ea typeface="黑体" panose="02010609060101010101" pitchFamily="49" charset="-122"/>
              </a:rPr>
              <a:t>最</a:t>
            </a:r>
            <a:r>
              <a:rPr lang="zh-CN" altLang="en-US" sz="2400" b="1" dirty="0">
                <a:solidFill>
                  <a:srgbClr val="FF0066"/>
                </a:solidFill>
                <a:latin typeface="黑体" panose="02010609060101010101" pitchFamily="49" charset="-122"/>
                <a:ea typeface="黑体" panose="02010609060101010101" pitchFamily="49" charset="-122"/>
              </a:rPr>
              <a:t>大特点：</a:t>
            </a:r>
            <a:endParaRPr lang="zh-CN" altLang="en-US" sz="2400" b="1" dirty="0">
              <a:solidFill>
                <a:srgbClr val="FF0066"/>
              </a:solidFill>
              <a:latin typeface="黑体" panose="02010609060101010101" pitchFamily="49" charset="-122"/>
              <a:ea typeface="黑体" panose="02010609060101010101" pitchFamily="49" charset="-122"/>
            </a:endParaRPr>
          </a:p>
        </p:txBody>
      </p:sp>
      <p:sp>
        <p:nvSpPr>
          <p:cNvPr id="31759" name="Rectangle 15"/>
          <p:cNvSpPr/>
          <p:nvPr/>
        </p:nvSpPr>
        <p:spPr>
          <a:xfrm>
            <a:off x="0" y="4443032"/>
            <a:ext cx="2590800" cy="457200"/>
          </a:xfrm>
          <a:prstGeom prst="rect">
            <a:avLst/>
          </a:prstGeom>
          <a:noFill/>
          <a:ln w="9525">
            <a:noFill/>
          </a:ln>
        </p:spPr>
        <p:txBody>
          <a:bodyPr>
            <a:spAutoFit/>
          </a:bodyPr>
          <a:lstStyle/>
          <a:p>
            <a:pPr lvl="0" eaLnBrk="1" hangingPunct="1">
              <a:spcBef>
                <a:spcPct val="50000"/>
              </a:spcBef>
              <a:buClr>
                <a:schemeClr val="tx2"/>
              </a:buClr>
              <a:buSzPct val="90000"/>
              <a:buFont typeface="Symbol" panose="05050102010706020507" pitchFamily="18" charset="2"/>
              <a:buNone/>
            </a:pPr>
            <a:r>
              <a:rPr lang="en-US" altLang="zh-CN" sz="2400" b="1" dirty="0">
                <a:solidFill>
                  <a:srgbClr val="0033CC"/>
                </a:solidFill>
                <a:latin typeface="黑体" panose="02010609060101010101" pitchFamily="49" charset="-122"/>
                <a:ea typeface="黑体" panose="02010609060101010101" pitchFamily="49" charset="-122"/>
              </a:rPr>
              <a:t>2</a:t>
            </a:r>
            <a:r>
              <a:rPr lang="zh-CN" altLang="en-US" sz="2400" b="1" dirty="0">
                <a:solidFill>
                  <a:srgbClr val="0033CC"/>
                </a:solidFill>
                <a:latin typeface="黑体" panose="02010609060101010101" pitchFamily="49" charset="-122"/>
                <a:ea typeface="黑体" panose="02010609060101010101" pitchFamily="49" charset="-122"/>
              </a:rPr>
              <a:t>、国家利益：</a:t>
            </a:r>
            <a:endParaRPr lang="zh-CN" altLang="en-US" sz="2400" b="1" dirty="0">
              <a:solidFill>
                <a:srgbClr val="0033CC"/>
              </a:solidFill>
              <a:latin typeface="黑体" panose="02010609060101010101" pitchFamily="49" charset="-122"/>
              <a:ea typeface="黑体" panose="02010609060101010101" pitchFamily="49" charset="-122"/>
            </a:endParaRPr>
          </a:p>
        </p:txBody>
      </p:sp>
      <p:sp>
        <p:nvSpPr>
          <p:cNvPr id="31760" name="Rectangle 16"/>
          <p:cNvSpPr/>
          <p:nvPr/>
        </p:nvSpPr>
        <p:spPr>
          <a:xfrm>
            <a:off x="2064385" y="4360101"/>
            <a:ext cx="5903913" cy="457200"/>
          </a:xfrm>
          <a:prstGeom prst="rect">
            <a:avLst/>
          </a:prstGeom>
          <a:noFill/>
          <a:ln w="9525">
            <a:noFill/>
          </a:ln>
        </p:spPr>
        <p:txBody>
          <a:bodyPr lIns="90000" tIns="46800" rIns="90000" bIns="46800">
            <a:spAutoFit/>
          </a:bodyPr>
          <a:lstStyle/>
          <a:p>
            <a:pPr lvl="0" eaLnBrk="1" hangingPunct="1">
              <a:spcBef>
                <a:spcPct val="50000"/>
              </a:spcBef>
            </a:pPr>
            <a:r>
              <a:rPr lang="zh-CN" altLang="en-US" sz="2400" b="1" dirty="0">
                <a:solidFill>
                  <a:schemeClr val="tx2"/>
                </a:solidFill>
                <a:latin typeface="黑体" panose="02010609060101010101" pitchFamily="49" charset="-122"/>
                <a:ea typeface="黑体" panose="02010609060101010101" pitchFamily="49" charset="-122"/>
              </a:rPr>
              <a:t>巩固政权、恢复和发展经济</a:t>
            </a:r>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15" name="Rectangle 12"/>
          <p:cNvSpPr>
            <a:spLocks noChangeArrowheads="1"/>
          </p:cNvSpPr>
          <p:nvPr/>
        </p:nvSpPr>
        <p:spPr bwMode="auto">
          <a:xfrm>
            <a:off x="3541522" y="1189419"/>
            <a:ext cx="3744913" cy="457200"/>
          </a:xfrm>
          <a:prstGeom prst="rect">
            <a:avLst/>
          </a:prstGeom>
          <a:noFill/>
          <a:ln w="9525">
            <a:noFill/>
            <a:miter lim="800000"/>
          </a:ln>
          <a:effec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
                <a:schemeClr val="bg2"/>
              </a:buClr>
              <a:buSzPct val="65000"/>
              <a:buFont typeface="Wingdings" panose="05000000000000000000" pitchFamily="2" charset="2"/>
              <a:buNone/>
              <a:defRPr/>
            </a:pPr>
            <a:r>
              <a:rPr kumimoji="0" lang="zh-CN" altLang="en-US" sz="24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两大阵营的对立和斗争</a:t>
            </a:r>
            <a:endParaRPr kumimoji="0" lang="zh-CN" altLang="en-US" sz="24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3" name="下箭头 2"/>
          <p:cNvSpPr/>
          <p:nvPr/>
        </p:nvSpPr>
        <p:spPr>
          <a:xfrm>
            <a:off x="4231640" y="4879975"/>
            <a:ext cx="929005" cy="493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70" name="Rectangle 25"/>
          <p:cNvSpPr/>
          <p:nvPr/>
        </p:nvSpPr>
        <p:spPr>
          <a:xfrm>
            <a:off x="3064193" y="5466715"/>
            <a:ext cx="3554412" cy="457200"/>
          </a:xfrm>
          <a:prstGeom prst="rect">
            <a:avLst/>
          </a:prstGeom>
          <a:solidFill>
            <a:schemeClr val="accent1">
              <a:lumMod val="90000"/>
            </a:schemeClr>
          </a:solidFill>
          <a:ln w="9525">
            <a:noFill/>
          </a:ln>
        </p:spPr>
        <p:txBody>
          <a:bodyPr wrap="none">
            <a:spAutoFit/>
          </a:bodyPr>
          <a:p>
            <a:pPr lvl="0" eaLnBrk="1" hangingPunct="1"/>
            <a:r>
              <a:rPr lang="zh-CN" altLang="en-US" sz="2400" b="1" dirty="0">
                <a:latin typeface="Arial" panose="020B0604020202020204" pitchFamily="34" charset="0"/>
                <a:ea typeface="黑体" panose="02010609060101010101" pitchFamily="49" charset="-122"/>
              </a:rPr>
              <a:t>独立自主的和平外交方针</a:t>
            </a:r>
            <a:endParaRPr lang="zh-CN" altLang="en-US" sz="2400" b="1" dirty="0">
              <a:latin typeface="Arial" panose="020B0604020202020204" pitchFamily="34" charset="0"/>
              <a:ea typeface="黑体" panose="02010609060101010101" pitchFamily="49" charset="-122"/>
            </a:endParaRPr>
          </a:p>
        </p:txBody>
      </p:sp>
      <p:sp>
        <p:nvSpPr>
          <p:cNvPr id="11268" name="Rectangle 19"/>
          <p:cNvSpPr/>
          <p:nvPr/>
        </p:nvSpPr>
        <p:spPr>
          <a:xfrm>
            <a:off x="3486785" y="6112193"/>
            <a:ext cx="3059113" cy="457200"/>
          </a:xfrm>
          <a:prstGeom prst="rect">
            <a:avLst/>
          </a:prstGeom>
          <a:solidFill>
            <a:schemeClr val="accent1">
              <a:lumMod val="90000"/>
            </a:schemeClr>
          </a:solidFill>
          <a:ln w="9525">
            <a:noFill/>
          </a:ln>
        </p:spPr>
        <p:txBody>
          <a:bodyPr>
            <a:spAutoFit/>
          </a:bodyPr>
          <a:p>
            <a:pPr lvl="0" eaLnBrk="1" hangingPunct="1">
              <a:spcBef>
                <a:spcPct val="50000"/>
              </a:spcBef>
              <a:buClr>
                <a:schemeClr val="tx2"/>
              </a:buClr>
              <a:buSzPct val="90000"/>
              <a:buFont typeface="Symbol" panose="05050102010706020507" pitchFamily="18" charset="2"/>
              <a:buNone/>
            </a:pPr>
            <a:r>
              <a:rPr lang="en-US" altLang="zh-CN" sz="2400" b="1" dirty="0">
                <a:solidFill>
                  <a:srgbClr val="0033CC"/>
                </a:solidFill>
                <a:latin typeface="Times New Roman" panose="02020603050405020304" pitchFamily="18" charset="0"/>
                <a:ea typeface="黑体" panose="02010609060101010101" pitchFamily="49" charset="-122"/>
              </a:rPr>
              <a:t>          </a:t>
            </a:r>
            <a:r>
              <a:rPr lang="zh-CN" altLang="en-US" sz="2400" b="1" dirty="0">
                <a:solidFill>
                  <a:srgbClr val="0033CC"/>
                </a:solidFill>
                <a:latin typeface="Times New Roman" panose="02020603050405020304" pitchFamily="18" charset="0"/>
                <a:ea typeface="黑体" panose="02010609060101010101" pitchFamily="49" charset="-122"/>
              </a:rPr>
              <a:t>三大政策</a:t>
            </a:r>
            <a:endParaRPr lang="zh-CN" altLang="en-US" sz="2400" b="1" dirty="0">
              <a:solidFill>
                <a:srgbClr val="0033CC"/>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500" fill="hold"/>
                                        <p:tgtEl>
                                          <p:spTgt spid="31748"/>
                                        </p:tgtEl>
                                        <p:attrNameLst>
                                          <p:attrName>ppt_x</p:attrName>
                                        </p:attrNameLst>
                                      </p:cBhvr>
                                      <p:tavLst>
                                        <p:tav tm="0">
                                          <p:val>
                                            <p:strVal val="#ppt_x"/>
                                          </p:val>
                                        </p:tav>
                                        <p:tav tm="100000">
                                          <p:val>
                                            <p:strVal val="#ppt_x"/>
                                          </p:val>
                                        </p:tav>
                                      </p:tavLst>
                                    </p:anim>
                                    <p:anim calcmode="lin" valueType="num">
                                      <p:cBhvr additive="base">
                                        <p:cTn id="13"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752"/>
                                        </p:tgtEl>
                                        <p:attrNameLst>
                                          <p:attrName>style.visibility</p:attrName>
                                        </p:attrNameLst>
                                      </p:cBhvr>
                                      <p:to>
                                        <p:strVal val="visible"/>
                                      </p:to>
                                    </p:set>
                                    <p:anim calcmode="lin" valueType="num">
                                      <p:cBhvr additive="base">
                                        <p:cTn id="18" dur="500" fill="hold"/>
                                        <p:tgtEl>
                                          <p:spTgt spid="31752"/>
                                        </p:tgtEl>
                                        <p:attrNameLst>
                                          <p:attrName>ppt_x</p:attrName>
                                        </p:attrNameLst>
                                      </p:cBhvr>
                                      <p:tavLst>
                                        <p:tav tm="0">
                                          <p:val>
                                            <p:strVal val="#ppt_x"/>
                                          </p:val>
                                        </p:tav>
                                        <p:tav tm="100000">
                                          <p:val>
                                            <p:strVal val="#ppt_x"/>
                                          </p:val>
                                        </p:tav>
                                      </p:tavLst>
                                    </p:anim>
                                    <p:anim calcmode="lin" valueType="num">
                                      <p:cBhvr additive="base">
                                        <p:cTn id="19"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55"/>
                                        </p:tgtEl>
                                        <p:attrNameLst>
                                          <p:attrName>style.visibility</p:attrName>
                                        </p:attrNameLst>
                                      </p:cBhvr>
                                      <p:to>
                                        <p:strVal val="visible"/>
                                      </p:to>
                                    </p:set>
                                    <p:anim calcmode="lin" valueType="num">
                                      <p:cBhvr additive="base">
                                        <p:cTn id="29" dur="500" fill="hold"/>
                                        <p:tgtEl>
                                          <p:spTgt spid="31755"/>
                                        </p:tgtEl>
                                        <p:attrNameLst>
                                          <p:attrName>ppt_x</p:attrName>
                                        </p:attrNameLst>
                                      </p:cBhvr>
                                      <p:tavLst>
                                        <p:tav tm="0">
                                          <p:val>
                                            <p:strVal val="#ppt_x"/>
                                          </p:val>
                                        </p:tav>
                                        <p:tav tm="100000">
                                          <p:val>
                                            <p:strVal val="#ppt_x"/>
                                          </p:val>
                                        </p:tav>
                                      </p:tavLst>
                                    </p:anim>
                                    <p:anim calcmode="lin" valueType="num">
                                      <p:cBhvr additive="base">
                                        <p:cTn id="30"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To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1753"/>
                                        </p:tgtEl>
                                        <p:attrNameLst>
                                          <p:attrName>style.visibility</p:attrName>
                                        </p:attrNameLst>
                                      </p:cBhvr>
                                      <p:to>
                                        <p:strVal val="visible"/>
                                      </p:to>
                                    </p:set>
                                    <p:anim calcmode="lin" valueType="num">
                                      <p:cBhvr additive="base">
                                        <p:cTn id="40" dur="500" fill="hold"/>
                                        <p:tgtEl>
                                          <p:spTgt spid="31753"/>
                                        </p:tgtEl>
                                        <p:attrNameLst>
                                          <p:attrName>ppt_x</p:attrName>
                                        </p:attrNameLst>
                                      </p:cBhvr>
                                      <p:tavLst>
                                        <p:tav tm="0">
                                          <p:val>
                                            <p:strVal val="#ppt_x"/>
                                          </p:val>
                                        </p:tav>
                                        <p:tav tm="100000">
                                          <p:val>
                                            <p:strVal val="#ppt_x"/>
                                          </p:val>
                                        </p:tav>
                                      </p:tavLst>
                                    </p:anim>
                                    <p:anim calcmode="lin" valueType="num">
                                      <p:cBhvr additive="base">
                                        <p:cTn id="41"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1754"/>
                                        </p:tgtEl>
                                        <p:attrNameLst>
                                          <p:attrName>style.visibility</p:attrName>
                                        </p:attrNameLst>
                                      </p:cBhvr>
                                      <p:to>
                                        <p:strVal val="visible"/>
                                      </p:to>
                                    </p:set>
                                    <p:animEffect transition="in" filter="dissolve">
                                      <p:cBhvr>
                                        <p:cTn id="46" dur="500"/>
                                        <p:tgtEl>
                                          <p:spTgt spid="3175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759"/>
                                        </p:tgtEl>
                                        <p:attrNameLst>
                                          <p:attrName>style.visibility</p:attrName>
                                        </p:attrNameLst>
                                      </p:cBhvr>
                                      <p:to>
                                        <p:strVal val="visible"/>
                                      </p:to>
                                    </p:set>
                                    <p:anim calcmode="lin" valueType="num">
                                      <p:cBhvr additive="base">
                                        <p:cTn id="51" dur="500" fill="hold"/>
                                        <p:tgtEl>
                                          <p:spTgt spid="31759"/>
                                        </p:tgtEl>
                                        <p:attrNameLst>
                                          <p:attrName>ppt_x</p:attrName>
                                        </p:attrNameLst>
                                      </p:cBhvr>
                                      <p:tavLst>
                                        <p:tav tm="0">
                                          <p:val>
                                            <p:strVal val="#ppt_x"/>
                                          </p:val>
                                        </p:tav>
                                        <p:tav tm="100000">
                                          <p:val>
                                            <p:strVal val="#ppt_x"/>
                                          </p:val>
                                        </p:tav>
                                      </p:tavLst>
                                    </p:anim>
                                    <p:anim calcmode="lin" valueType="num">
                                      <p:cBhvr additive="base">
                                        <p:cTn id="52"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1760"/>
                                        </p:tgtEl>
                                        <p:attrNameLst>
                                          <p:attrName>style.visibility</p:attrName>
                                        </p:attrNameLst>
                                      </p:cBhvr>
                                      <p:to>
                                        <p:strVal val="visible"/>
                                      </p:to>
                                    </p:set>
                                    <p:animEffect transition="in" filter="wipe(up)">
                                      <p:cBhvr>
                                        <p:cTn id="57" dur="500"/>
                                        <p:tgtEl>
                                          <p:spTgt spid="317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270"/>
                                        </p:tgtEl>
                                        <p:attrNameLst>
                                          <p:attrName>style.visibility</p:attrName>
                                        </p:attrNameLst>
                                      </p:cBhvr>
                                      <p:to>
                                        <p:strVal val="visible"/>
                                      </p:to>
                                    </p:set>
                                    <p:animEffect transition="in" filter="blinds(horizontal)">
                                      <p:cBhvr>
                                        <p:cTn id="67" dur="500"/>
                                        <p:tgtEl>
                                          <p:spTgt spid="1127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268"/>
                                        </p:tgtEl>
                                        <p:attrNameLst>
                                          <p:attrName>style.visibility</p:attrName>
                                        </p:attrNameLst>
                                      </p:cBhvr>
                                      <p:to>
                                        <p:strVal val="visible"/>
                                      </p:to>
                                    </p:set>
                                    <p:animEffect transition="in" filter="blinds(horizontal)">
                                      <p:cBhvr>
                                        <p:cTn id="72" dur="500"/>
                                        <p:tgtEl>
                                          <p:spTgt spid="1126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1" nodeType="clickEffect">
                                  <p:stCondLst>
                                    <p:cond delay="0"/>
                                  </p:stCondLst>
                                  <p:childTnLst>
                                    <p:set>
                                      <p:cBhvr>
                                        <p:cTn id="76" dur="1" fill="hold">
                                          <p:stCondLst>
                                            <p:cond delay="0"/>
                                          </p:stCondLst>
                                        </p:cTn>
                                        <p:tgtEl>
                                          <p:spTgt spid="11270"/>
                                        </p:tgtEl>
                                        <p:attrNameLst>
                                          <p:attrName>style.visibility</p:attrName>
                                        </p:attrNameLst>
                                      </p:cBhvr>
                                      <p:to>
                                        <p:strVal val="visible"/>
                                      </p:to>
                                    </p:set>
                                    <p:animEffect transition="in" filter="blinds(horizontal)">
                                      <p:cBhvr>
                                        <p:cTn id="77" dur="500"/>
                                        <p:tgtEl>
                                          <p:spTgt spid="1127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1" nodeType="clickEffect">
                                  <p:stCondLst>
                                    <p:cond delay="0"/>
                                  </p:stCondLst>
                                  <p:childTnLst>
                                    <p:set>
                                      <p:cBhvr>
                                        <p:cTn id="81" dur="1" fill="hold">
                                          <p:stCondLst>
                                            <p:cond delay="0"/>
                                          </p:stCondLst>
                                        </p:cTn>
                                        <p:tgtEl>
                                          <p:spTgt spid="11268"/>
                                        </p:tgtEl>
                                        <p:attrNameLst>
                                          <p:attrName>style.visibility</p:attrName>
                                        </p:attrNameLst>
                                      </p:cBhvr>
                                      <p:to>
                                        <p:strVal val="visible"/>
                                      </p:to>
                                    </p:set>
                                    <p:animEffect transition="in" filter="blinds(horizontal)">
                                      <p:cBhvr>
                                        <p:cTn id="8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ldLvl="0" animBg="1"/>
      <p:bldP spid="31748" grpId="0"/>
      <p:bldP spid="31752" grpId="0"/>
      <p:bldP spid="31753" grpId="0"/>
      <p:bldP spid="31754" grpId="0"/>
      <p:bldP spid="31755" grpId="0"/>
      <p:bldP spid="31759" grpId="0"/>
      <p:bldP spid="31760" grpId="0"/>
      <p:bldP spid="15" grpId="0" bldLvl="0" animBg="1"/>
      <p:bldP spid="11270" grpId="0" bldLvl="0" animBg="1"/>
      <p:bldP spid="11268" grpId="0" bldLvl="0" animBg="1"/>
      <p:bldP spid="3" grpId="0" animBg="1"/>
      <p:bldP spid="11270" grpId="1" animBg="1"/>
      <p:bldP spid="1126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8" name="矩形 738307"/>
          <p:cNvSpPr/>
          <p:nvPr/>
        </p:nvSpPr>
        <p:spPr>
          <a:xfrm>
            <a:off x="3776028" y="1380490"/>
            <a:ext cx="2449512" cy="457200"/>
          </a:xfrm>
          <a:prstGeom prst="rect">
            <a:avLst/>
          </a:prstGeom>
          <a:noFill/>
          <a:ln w="9525">
            <a:noFill/>
          </a:ln>
        </p:spPr>
        <p:txBody>
          <a:bodyPr>
            <a:spAutoFit/>
          </a:bodyPr>
          <a:lstStyle/>
          <a:p>
            <a:pPr lvl="0" algn="l"/>
            <a:r>
              <a:rPr lang="zh-CN" altLang="en-US" sz="2400" b="1" dirty="0" smtClean="0">
                <a:solidFill>
                  <a:srgbClr val="000000"/>
                </a:solidFill>
                <a:latin typeface="黑体" panose="02010609060101010101" pitchFamily="49" charset="-122"/>
                <a:ea typeface="黑体" panose="02010609060101010101" pitchFamily="49" charset="-122"/>
              </a:rPr>
              <a:t>三大政策内</a:t>
            </a:r>
            <a:r>
              <a:rPr lang="zh-CN" altLang="en-US" sz="2400" b="1" dirty="0">
                <a:solidFill>
                  <a:srgbClr val="000000"/>
                </a:solidFill>
                <a:latin typeface="黑体" panose="02010609060101010101" pitchFamily="49" charset="-122"/>
                <a:ea typeface="黑体" panose="02010609060101010101" pitchFamily="49" charset="-122"/>
              </a:rPr>
              <a:t>涵</a:t>
            </a:r>
            <a:r>
              <a:rPr lang="en-US" altLang="zh-CN"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p:txBody>
      </p:sp>
      <p:graphicFrame>
        <p:nvGraphicFramePr>
          <p:cNvPr id="738334" name="内容占位符 738333"/>
          <p:cNvGraphicFramePr>
            <a:graphicFrameLocks noGrp="1"/>
          </p:cNvGraphicFramePr>
          <p:nvPr>
            <p:ph idx="1"/>
          </p:nvPr>
        </p:nvGraphicFramePr>
        <p:xfrm>
          <a:off x="68898" y="1837373"/>
          <a:ext cx="9006205" cy="5020945"/>
        </p:xfrm>
        <a:graphic>
          <a:graphicData uri="http://schemas.openxmlformats.org/drawingml/2006/table">
            <a:tbl>
              <a:tblPr/>
              <a:tblGrid>
                <a:gridCol w="2251075"/>
                <a:gridCol w="3454400"/>
                <a:gridCol w="3300413"/>
              </a:tblGrid>
              <a:tr h="532130">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ea typeface="华文中宋" pitchFamily="2" charset="-122"/>
                        </a:rPr>
                        <a:t>内容</a:t>
                      </a:r>
                      <a:endParaRPr lang="zh-CN" altLang="en-US" sz="2400" b="1" dirty="0">
                        <a:ea typeface="华文中宋"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ea typeface="华文中宋" pitchFamily="2" charset="-122"/>
                        </a:rPr>
                        <a:t>含义</a:t>
                      </a:r>
                      <a:endParaRPr lang="zh-CN" altLang="en-US" sz="2400" b="1" dirty="0">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ea typeface="华文中宋" pitchFamily="2" charset="-122"/>
                        </a:rPr>
                        <a:t>意义</a:t>
                      </a:r>
                      <a:endParaRPr lang="zh-CN" altLang="en-US" sz="2400" b="1" dirty="0">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r>
              <a:tr h="1590675">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solidFill>
                            <a:srgbClr val="0000CC"/>
                          </a:solidFill>
                          <a:ea typeface="华文中宋" pitchFamily="2" charset="-122"/>
                        </a:rPr>
                        <a:t>另起炉灶</a:t>
                      </a:r>
                      <a:endParaRPr lang="zh-CN" altLang="en-US" sz="2400" b="1" dirty="0">
                        <a:solidFill>
                          <a:srgbClr val="0000CC"/>
                        </a:solidFill>
                        <a:ea typeface="华文中宋"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66"/>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ea typeface="华文中宋" pitchFamily="2" charset="-122"/>
                        </a:rPr>
                        <a:t>不承认旧的屈辱外交关系，而在新的基础上另建平等外交关系</a:t>
                      </a:r>
                      <a:endParaRPr lang="zh-CN" altLang="en-US" sz="2400" b="1" dirty="0">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CC"/>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solidFill>
                            <a:srgbClr val="0000CC"/>
                          </a:solidFill>
                          <a:ea typeface="华文中宋" pitchFamily="2" charset="-122"/>
                        </a:rPr>
                        <a:t>改变我国半殖民地的地位，在国际交往中独立自主</a:t>
                      </a:r>
                      <a:endParaRPr lang="zh-CN" altLang="en-US" sz="2400" b="1" dirty="0">
                        <a:solidFill>
                          <a:srgbClr val="0000CC"/>
                        </a:solidFill>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CC"/>
                    </a:solidFill>
                  </a:tcPr>
                </a:tc>
              </a:tr>
              <a:tr h="1951990">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solidFill>
                            <a:srgbClr val="0000CC"/>
                          </a:solidFill>
                          <a:ea typeface="华文中宋" pitchFamily="2" charset="-122"/>
                        </a:rPr>
                        <a:t>打扫干净屋子再请客</a:t>
                      </a:r>
                      <a:endParaRPr lang="zh-CN" altLang="en-US" sz="2400" b="1" dirty="0">
                        <a:solidFill>
                          <a:srgbClr val="0000CC"/>
                        </a:solidFill>
                        <a:ea typeface="华文中宋"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66"/>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ea typeface="华文中宋" pitchFamily="2" charset="-122"/>
                        </a:rPr>
                        <a:t>先消除帝国主义在华势力和一切特权，再考虑与西方国家建交</a:t>
                      </a:r>
                      <a:endParaRPr lang="zh-CN" altLang="en-US" sz="2400" b="1" dirty="0">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CC"/>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solidFill>
                            <a:srgbClr val="0000CC"/>
                          </a:solidFill>
                          <a:ea typeface="华文中宋" pitchFamily="2" charset="-122"/>
                        </a:rPr>
                        <a:t>巩固了新中国的独立与主权，奠定了与世界各国建立平等互利外交关系的基础</a:t>
                      </a:r>
                      <a:endParaRPr lang="zh-CN" altLang="en-US" sz="2400" b="1" dirty="0">
                        <a:solidFill>
                          <a:srgbClr val="0000CC"/>
                        </a:solidFill>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CC"/>
                    </a:solidFill>
                  </a:tcPr>
                </a:tc>
              </a:tr>
              <a:tr h="946150">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solidFill>
                            <a:srgbClr val="0000CC"/>
                          </a:solidFill>
                          <a:ea typeface="华文中宋" pitchFamily="2" charset="-122"/>
                        </a:rPr>
                        <a:t>一边倒</a:t>
                      </a:r>
                      <a:endParaRPr lang="zh-CN" altLang="en-US" sz="2400" b="1" dirty="0">
                        <a:solidFill>
                          <a:srgbClr val="0000CC"/>
                        </a:solidFill>
                        <a:ea typeface="华文中宋"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66"/>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ea typeface="华文中宋" pitchFamily="2" charset="-122"/>
                        </a:rPr>
                        <a:t>坚定不移的站在社会主义阵营一边</a:t>
                      </a:r>
                      <a:endParaRPr lang="zh-CN" altLang="en-US" sz="2400" b="1" dirty="0">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CC"/>
                    </a:solidFill>
                  </a:tcPr>
                </a:tc>
                <a:tc>
                  <a:txBody>
                    <a:bodyPr/>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b="0" i="0" u="none" kern="1200" baseline="0">
                          <a:solidFill>
                            <a:schemeClr val="tx1"/>
                          </a:solidFill>
                          <a:latin typeface="Verdana" panose="020B0604030504040204" pitchFamily="34" charset="0"/>
                          <a:ea typeface="宋体" panose="02010600030101010101" pitchFamily="2" charset="-122"/>
                        </a:defRPr>
                      </a:lvl1pPr>
                      <a:lvl2pPr marL="908050" lvl="1" indent="-436245">
                        <a:defRPr sz="2200" kern="1200"/>
                      </a:lvl2pPr>
                      <a:lvl3pPr marL="1304925" lvl="2" indent="-394970">
                        <a:defRPr sz="2100" kern="1200"/>
                      </a:lvl3pPr>
                      <a:lvl4pPr marL="1694180" lvl="3" indent="-387350">
                        <a:defRPr sz="1800" kern="1200"/>
                      </a:lvl4pPr>
                      <a:lvl5pPr marL="2094230" lvl="4" indent="-398780">
                        <a:spcBef>
                          <a:spcPct val="25000"/>
                        </a:spcBef>
                        <a:defRPr sz="1800" kern="1200"/>
                      </a:lvl5pPr>
                    </a:lstStyle>
                    <a:p>
                      <a:pPr marL="0" lvl="0" indent="0">
                        <a:buNone/>
                      </a:pPr>
                      <a:r>
                        <a:rPr lang="zh-CN" altLang="en-US" sz="2400" b="1" dirty="0">
                          <a:solidFill>
                            <a:srgbClr val="0000CC"/>
                          </a:solidFill>
                          <a:ea typeface="华文中宋" pitchFamily="2" charset="-122"/>
                        </a:rPr>
                        <a:t>在国际交往中不致孤立</a:t>
                      </a:r>
                      <a:endParaRPr lang="zh-CN" altLang="en-US" sz="2400" b="1" dirty="0">
                        <a:solidFill>
                          <a:srgbClr val="0000CC"/>
                        </a:solidFill>
                        <a:ea typeface="华文中宋"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CC"/>
                    </a:solidFill>
                  </a:tcPr>
                </a:tc>
              </a:tr>
            </a:tbl>
          </a:graphicData>
        </a:graphic>
      </p:graphicFrame>
      <p:sp>
        <p:nvSpPr>
          <p:cNvPr id="10242" name="Rectangle 2"/>
          <p:cNvSpPr/>
          <p:nvPr/>
        </p:nvSpPr>
        <p:spPr>
          <a:xfrm>
            <a:off x="0" y="0"/>
            <a:ext cx="9144000" cy="579438"/>
          </a:xfrm>
          <a:prstGeom prst="rect">
            <a:avLst/>
          </a:prstGeom>
          <a:solidFill>
            <a:schemeClr val="bg1"/>
          </a:solidFill>
          <a:ln w="9525">
            <a:noFill/>
          </a:ln>
        </p:spPr>
        <p:txBody>
          <a:bodyPr>
            <a:spAutoFit/>
          </a:bodyPr>
          <a:p>
            <a:pPr lvl="0" eaLnBrk="1" hangingPunct="1"/>
            <a:r>
              <a:rPr lang="zh-CN" altLang="en-US" sz="3200" b="1" dirty="0">
                <a:solidFill>
                  <a:srgbClr val="FF0000"/>
                </a:solidFill>
                <a:latin typeface="黑体" panose="02010609060101010101" pitchFamily="49" charset="-122"/>
                <a:ea typeface="黑体" panose="02010609060101010101" pitchFamily="49" charset="-122"/>
              </a:rPr>
              <a:t>一、新中国初期外交（</a:t>
            </a:r>
            <a:r>
              <a:rPr lang="en-US" altLang="zh-CN" sz="3200" b="1" dirty="0">
                <a:solidFill>
                  <a:srgbClr val="FF0000"/>
                </a:solidFill>
                <a:latin typeface="黑体" panose="02010609060101010101" pitchFamily="49" charset="-122"/>
                <a:ea typeface="黑体" panose="02010609060101010101" pitchFamily="49" charset="-122"/>
              </a:rPr>
              <a:t>1949</a:t>
            </a:r>
            <a:r>
              <a:rPr lang="zh-CN" altLang="en-US" sz="3200" b="1" dirty="0">
                <a:solidFill>
                  <a:srgbClr val="FF0000"/>
                </a:solidFill>
                <a:latin typeface="黑体" panose="02010609060101010101" pitchFamily="49" charset="-122"/>
                <a:ea typeface="黑体" panose="02010609060101010101" pitchFamily="49" charset="-122"/>
              </a:rPr>
              <a:t>年</a:t>
            </a:r>
            <a:r>
              <a:rPr lang="en-US" altLang="zh-CN" sz="3200" b="1" dirty="0">
                <a:solidFill>
                  <a:srgbClr val="FF0000"/>
                </a:solidFill>
                <a:latin typeface="Arial" panose="020B0604020202020204" pitchFamily="34" charset="0"/>
                <a:ea typeface="黑体" panose="02010609060101010101" pitchFamily="49" charset="-122"/>
              </a:rPr>
              <a:t>—</a:t>
            </a:r>
            <a:r>
              <a:rPr lang="en-US" altLang="zh-CN" sz="3200" b="1" dirty="0">
                <a:solidFill>
                  <a:srgbClr val="FF0000"/>
                </a:solidFill>
                <a:latin typeface="黑体" panose="02010609060101010101" pitchFamily="49" charset="-122"/>
                <a:ea typeface="黑体" panose="02010609060101010101" pitchFamily="49" charset="-122"/>
              </a:rPr>
              <a:t>50</a:t>
            </a:r>
            <a:r>
              <a:rPr lang="zh-CN" altLang="en-US" sz="3200" b="1" dirty="0">
                <a:solidFill>
                  <a:srgbClr val="FF0000"/>
                </a:solidFill>
                <a:latin typeface="黑体" panose="02010609060101010101" pitchFamily="49" charset="-122"/>
                <a:ea typeface="黑体" panose="02010609060101010101" pitchFamily="49" charset="-122"/>
              </a:rPr>
              <a:t>年代中期）</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1747" name="Text Box 3"/>
          <p:cNvSpPr txBox="1">
            <a:spLocks noChangeArrowheads="1"/>
          </p:cNvSpPr>
          <p:nvPr/>
        </p:nvSpPr>
        <p:spPr bwMode="auto">
          <a:xfrm>
            <a:off x="103505" y="579438"/>
            <a:ext cx="6804025" cy="1005840"/>
          </a:xfrm>
          <a:prstGeom prst="rect">
            <a:avLst/>
          </a:prstGeom>
          <a:noFill/>
          <a:ln w="57150">
            <a:noFill/>
            <a:miter lim="800000"/>
          </a:ln>
        </p:spPr>
        <p:txBody>
          <a:bodyPr>
            <a:spAutoFit/>
          </a:bodyPr>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（一）制定依据：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（二）政策方针</a:t>
            </a:r>
            <a:endPar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2" name="标题 1"/>
          <p:cNvSpPr/>
          <p:nvPr>
            <p:ph type="title"/>
          </p:nvPr>
        </p:nvSpPr>
        <p:spPr/>
        <p:txBody>
          <a:bodyPr/>
          <a:p>
            <a:endParaRPr lang="zh-CN"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38334"/>
                                        </p:tgtEl>
                                        <p:attrNameLst>
                                          <p:attrName>style.visibility</p:attrName>
                                        </p:attrNameLst>
                                      </p:cBhvr>
                                      <p:to>
                                        <p:strVal val="visible"/>
                                      </p:to>
                                    </p:set>
                                    <p:animEffect transition="in" filter="box(in)">
                                      <p:cBhvr>
                                        <p:cTn id="7" dur="500"/>
                                        <p:tgtEl>
                                          <p:spTgt spid="738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0" y="404813"/>
            <a:ext cx="8964613" cy="4478337"/>
          </a:xfrm>
          <a:prstGeom prst="rect">
            <a:avLst/>
          </a:prstGeom>
          <a:noFill/>
          <a:ln w="9525">
            <a:noFill/>
          </a:ln>
        </p:spPr>
        <p:txBody>
          <a:bodyPr>
            <a:spAutoFit/>
          </a:bodyPr>
          <a:p>
            <a:pPr lvl="0" eaLnBrk="1" hangingPunct="1"/>
            <a:r>
              <a:rPr lang="en-US" altLang="zh-CN" sz="3200" b="1" dirty="0">
                <a:solidFill>
                  <a:srgbClr val="0000CC"/>
                </a:solidFill>
                <a:latin typeface="黑体" panose="02010609060101010101" pitchFamily="49" charset="-122"/>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中苏友好同盟条约</a:t>
            </a:r>
            <a:r>
              <a:rPr lang="en-US" altLang="zh-CN" sz="3200" b="1" dirty="0">
                <a:solidFill>
                  <a:srgbClr val="0000CC"/>
                </a:solidFill>
                <a:latin typeface="黑体" panose="02010609060101010101" pitchFamily="49" charset="-122"/>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是</a:t>
            </a:r>
            <a:r>
              <a:rPr lang="en-US" altLang="zh-CN" sz="3200" b="1" dirty="0">
                <a:solidFill>
                  <a:srgbClr val="0000CC"/>
                </a:solidFill>
                <a:latin typeface="黑体" panose="02010609060101010101" pitchFamily="49" charset="-122"/>
                <a:ea typeface="黑体" panose="02010609060101010101" pitchFamily="49" charset="-122"/>
              </a:rPr>
              <a:t>1945</a:t>
            </a:r>
            <a:r>
              <a:rPr lang="zh-CN" altLang="en-US" sz="3200" b="1" dirty="0">
                <a:solidFill>
                  <a:srgbClr val="0000CC"/>
                </a:solidFill>
                <a:latin typeface="黑体" panose="02010609060101010101" pitchFamily="49" charset="-122"/>
                <a:ea typeface="黑体" panose="02010609060101010101" pitchFamily="49" charset="-122"/>
              </a:rPr>
              <a:t>年</a:t>
            </a:r>
            <a:r>
              <a:rPr lang="en-US" altLang="zh-CN" sz="3200" b="1" dirty="0">
                <a:solidFill>
                  <a:srgbClr val="0000CC"/>
                </a:solidFill>
                <a:latin typeface="黑体" panose="02010609060101010101" pitchFamily="49" charset="-122"/>
                <a:ea typeface="黑体" panose="02010609060101010101" pitchFamily="49" charset="-122"/>
              </a:rPr>
              <a:t>8</a:t>
            </a:r>
            <a:r>
              <a:rPr lang="zh-CN" altLang="en-US" sz="3200" b="1" dirty="0">
                <a:solidFill>
                  <a:srgbClr val="0000CC"/>
                </a:solidFill>
                <a:latin typeface="黑体" panose="02010609060101010101" pitchFamily="49" charset="-122"/>
                <a:ea typeface="黑体" panose="02010609060101010101" pitchFamily="49" charset="-122"/>
              </a:rPr>
              <a:t>月</a:t>
            </a:r>
            <a:r>
              <a:rPr lang="en-US" altLang="zh-CN" sz="3200" b="1" dirty="0">
                <a:solidFill>
                  <a:srgbClr val="0000CC"/>
                </a:solidFill>
                <a:latin typeface="黑体" panose="02010609060101010101" pitchFamily="49" charset="-122"/>
                <a:ea typeface="黑体" panose="02010609060101010101" pitchFamily="49" charset="-122"/>
              </a:rPr>
              <a:t>14</a:t>
            </a:r>
            <a:r>
              <a:rPr lang="zh-CN" altLang="en-US" sz="3200" b="1" dirty="0">
                <a:solidFill>
                  <a:srgbClr val="0000CC"/>
                </a:solidFill>
                <a:latin typeface="黑体" panose="02010609060101010101" pitchFamily="49" charset="-122"/>
                <a:ea typeface="黑体" panose="02010609060101010101" pitchFamily="49" charset="-122"/>
              </a:rPr>
              <a:t>日中华民国政府与苏联政府就对日作战后期及战争结束后解决双方争议问题签订的条约，条约有效期为</a:t>
            </a:r>
            <a:r>
              <a:rPr lang="en-US" altLang="zh-CN" sz="3200" b="1" dirty="0">
                <a:solidFill>
                  <a:srgbClr val="0000CC"/>
                </a:solidFill>
                <a:latin typeface="黑体" panose="02010609060101010101" pitchFamily="49" charset="-122"/>
                <a:ea typeface="黑体" panose="02010609060101010101" pitchFamily="49" charset="-122"/>
              </a:rPr>
              <a:t>30</a:t>
            </a:r>
            <a:r>
              <a:rPr lang="zh-CN" altLang="en-US" sz="3200" b="1" dirty="0">
                <a:solidFill>
                  <a:srgbClr val="0000CC"/>
                </a:solidFill>
                <a:latin typeface="黑体" panose="02010609060101010101" pitchFamily="49" charset="-122"/>
                <a:ea typeface="黑体" panose="02010609060101010101" pitchFamily="49" charset="-122"/>
              </a:rPr>
              <a:t>年。新中国成立后，决定重新签订中苏之间的条约。这反映新中国成立初期的外交方针是</a:t>
            </a:r>
            <a:r>
              <a:rPr lang="en-US" altLang="zh-CN" sz="3200" b="1" dirty="0">
                <a:solidFill>
                  <a:srgbClr val="0000CC"/>
                </a:solidFill>
                <a:latin typeface="黑体" panose="02010609060101010101" pitchFamily="49" charset="-122"/>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　　</a:t>
            </a:r>
            <a:r>
              <a:rPr lang="en-US" altLang="zh-CN" sz="3200" b="1" dirty="0">
                <a:solidFill>
                  <a:srgbClr val="0000CC"/>
                </a:solidFill>
                <a:latin typeface="黑体" panose="02010609060101010101" pitchFamily="49" charset="-122"/>
                <a:ea typeface="黑体" panose="02010609060101010101" pitchFamily="49" charset="-122"/>
              </a:rPr>
              <a:t>)</a:t>
            </a:r>
            <a:endParaRPr lang="en-US" altLang="zh-CN" sz="3200" b="1" dirty="0">
              <a:solidFill>
                <a:srgbClr val="0000CC"/>
              </a:solidFill>
              <a:latin typeface="黑体" panose="02010609060101010101" pitchFamily="49" charset="-122"/>
              <a:ea typeface="黑体" panose="02010609060101010101" pitchFamily="49" charset="-122"/>
            </a:endParaRPr>
          </a:p>
          <a:p>
            <a:pPr lvl="0" eaLnBrk="1" hangingPunct="1"/>
            <a:r>
              <a:rPr lang="en-US" altLang="zh-CN" sz="3200" b="1" dirty="0">
                <a:solidFill>
                  <a:srgbClr val="0000CC"/>
                </a:solidFill>
                <a:latin typeface="黑体" panose="02010609060101010101" pitchFamily="49" charset="-122"/>
                <a:ea typeface="黑体" panose="02010609060101010101" pitchFamily="49" charset="-122"/>
              </a:rPr>
              <a:t>A</a:t>
            </a:r>
            <a:r>
              <a:rPr lang="zh-CN" altLang="en-US" sz="3200" b="1" dirty="0">
                <a:solidFill>
                  <a:srgbClr val="0000CC"/>
                </a:solidFill>
                <a:latin typeface="黑体" panose="02010609060101010101" pitchFamily="49" charset="-122"/>
                <a:ea typeface="黑体" panose="02010609060101010101" pitchFamily="49" charset="-122"/>
              </a:rPr>
              <a:t>．独立自主  </a:t>
            </a:r>
            <a:endParaRPr lang="zh-CN" altLang="en-US" sz="3200" b="1" dirty="0">
              <a:solidFill>
                <a:srgbClr val="0000CC"/>
              </a:solidFill>
              <a:latin typeface="黑体" panose="02010609060101010101" pitchFamily="49" charset="-122"/>
              <a:ea typeface="黑体" panose="02010609060101010101" pitchFamily="49" charset="-122"/>
            </a:endParaRPr>
          </a:p>
          <a:p>
            <a:pPr lvl="0" eaLnBrk="1" hangingPunct="1"/>
            <a:r>
              <a:rPr lang="en-US" altLang="zh-CN" sz="3200" b="1" dirty="0">
                <a:solidFill>
                  <a:srgbClr val="0000CC"/>
                </a:solidFill>
                <a:latin typeface="黑体" panose="02010609060101010101" pitchFamily="49" charset="-122"/>
                <a:ea typeface="黑体" panose="02010609060101010101" pitchFamily="49" charset="-122"/>
              </a:rPr>
              <a:t>B</a:t>
            </a:r>
            <a:r>
              <a:rPr lang="zh-CN" altLang="en-US" sz="3200" b="1" dirty="0">
                <a:solidFill>
                  <a:srgbClr val="0000CC"/>
                </a:solidFill>
                <a:latin typeface="黑体" panose="02010609060101010101" pitchFamily="49" charset="-122"/>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一边倒</a:t>
            </a:r>
            <a:r>
              <a:rPr lang="zh-CN" altLang="en-US" sz="3200" b="1" dirty="0">
                <a:solidFill>
                  <a:srgbClr val="0000CC"/>
                </a:solidFill>
                <a:latin typeface="Arial" panose="020B0604020202020204" pitchFamily="34" charset="0"/>
                <a:ea typeface="黑体" panose="02010609060101010101" pitchFamily="49" charset="-122"/>
              </a:rPr>
              <a:t>”</a:t>
            </a:r>
            <a:endParaRPr lang="zh-CN" altLang="en-US" sz="3200" b="1" dirty="0">
              <a:solidFill>
                <a:srgbClr val="0000CC"/>
              </a:solidFill>
              <a:latin typeface="黑体" panose="02010609060101010101" pitchFamily="49" charset="-122"/>
              <a:ea typeface="黑体" panose="02010609060101010101" pitchFamily="49" charset="-122"/>
            </a:endParaRPr>
          </a:p>
          <a:p>
            <a:pPr lvl="0" eaLnBrk="1" hangingPunct="1"/>
            <a:r>
              <a:rPr lang="en-US" altLang="zh-CN" sz="3200" b="1" dirty="0">
                <a:solidFill>
                  <a:srgbClr val="0000CC"/>
                </a:solidFill>
                <a:latin typeface="黑体" panose="02010609060101010101" pitchFamily="49" charset="-122"/>
                <a:ea typeface="黑体" panose="02010609060101010101" pitchFamily="49" charset="-122"/>
              </a:rPr>
              <a:t>C</a:t>
            </a:r>
            <a:r>
              <a:rPr lang="zh-CN" altLang="en-US" sz="3200" b="1" dirty="0">
                <a:solidFill>
                  <a:srgbClr val="0000CC"/>
                </a:solidFill>
                <a:latin typeface="黑体" panose="02010609060101010101" pitchFamily="49" charset="-122"/>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另起炉灶</a:t>
            </a:r>
            <a:r>
              <a:rPr lang="zh-CN" altLang="en-US"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 </a:t>
            </a:r>
            <a:endParaRPr lang="zh-CN" altLang="en-US" sz="3200" b="1" dirty="0">
              <a:solidFill>
                <a:srgbClr val="0000CC"/>
              </a:solidFill>
              <a:latin typeface="黑体" panose="02010609060101010101" pitchFamily="49" charset="-122"/>
              <a:ea typeface="黑体" panose="02010609060101010101" pitchFamily="49" charset="-122"/>
            </a:endParaRPr>
          </a:p>
          <a:p>
            <a:pPr lvl="0" eaLnBrk="1" hangingPunct="1"/>
            <a:r>
              <a:rPr lang="en-US" altLang="zh-CN" sz="3200" b="1" dirty="0">
                <a:solidFill>
                  <a:srgbClr val="0000CC"/>
                </a:solidFill>
                <a:latin typeface="黑体" panose="02010609060101010101" pitchFamily="49" charset="-122"/>
                <a:ea typeface="黑体" panose="02010609060101010101" pitchFamily="49" charset="-122"/>
              </a:rPr>
              <a:t>D</a:t>
            </a:r>
            <a:r>
              <a:rPr lang="zh-CN" altLang="en-US" sz="3200" b="1" dirty="0">
                <a:solidFill>
                  <a:srgbClr val="0000CC"/>
                </a:solidFill>
                <a:latin typeface="黑体" panose="02010609060101010101" pitchFamily="49" charset="-122"/>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黑体" panose="02010609060101010101" pitchFamily="49" charset="-122"/>
                <a:ea typeface="黑体" panose="02010609060101010101" pitchFamily="49" charset="-122"/>
              </a:rPr>
              <a:t>打扫干净屋子再请客</a:t>
            </a:r>
            <a:r>
              <a:rPr lang="zh-CN" altLang="en-US" b="1" dirty="0">
                <a:latin typeface="Arial" panose="020B0604020202020204" pitchFamily="34" charset="0"/>
                <a:ea typeface="宋体" panose="02010600030101010101" pitchFamily="2" charset="-122"/>
              </a:rPr>
              <a:t>”</a:t>
            </a:r>
            <a:endParaRPr lang="zh-CN" altLang="zh-CN" b="1" dirty="0">
              <a:latin typeface="Arial" panose="020B0604020202020204" pitchFamily="34" charset="0"/>
              <a:ea typeface="宋体" panose="02010600030101010101" pitchFamily="2" charset="-122"/>
            </a:endParaRPr>
          </a:p>
        </p:txBody>
      </p:sp>
      <p:sp>
        <p:nvSpPr>
          <p:cNvPr id="49155" name="Rectangle 3"/>
          <p:cNvSpPr/>
          <p:nvPr/>
        </p:nvSpPr>
        <p:spPr>
          <a:xfrm>
            <a:off x="7740650" y="2276475"/>
            <a:ext cx="530225" cy="914400"/>
          </a:xfrm>
          <a:prstGeom prst="rect">
            <a:avLst/>
          </a:prstGeom>
          <a:noFill/>
          <a:ln w="9525">
            <a:noFill/>
          </a:ln>
        </p:spPr>
        <p:txBody>
          <a:bodyPr wrap="none">
            <a:spAutoFit/>
          </a:bodyPr>
          <a:p>
            <a:pPr lvl="0" eaLnBrk="1" hangingPunct="1"/>
            <a:r>
              <a:rPr lang="en-US" altLang="zh-CN" sz="5400" b="1" dirty="0">
                <a:solidFill>
                  <a:srgbClr val="FF0000"/>
                </a:solidFill>
                <a:latin typeface="黑体" panose="02010609060101010101" pitchFamily="49" charset="-122"/>
                <a:ea typeface="黑体" panose="02010609060101010101" pitchFamily="49" charset="-122"/>
              </a:rPr>
              <a:t>C</a:t>
            </a:r>
            <a:endParaRPr lang="zh-CN" altLang="en-US" sz="5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charRg st="0"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1"/>
          <p:cNvSpPr txBox="1"/>
          <p:nvPr/>
        </p:nvSpPr>
        <p:spPr>
          <a:xfrm>
            <a:off x="0" y="0"/>
            <a:ext cx="9144000" cy="3046413"/>
          </a:xfrm>
          <a:prstGeom prst="rect">
            <a:avLst/>
          </a:prstGeom>
          <a:noFill/>
          <a:ln w="9525">
            <a:noFill/>
          </a:ln>
        </p:spPr>
        <p:txBody>
          <a:bodyPr>
            <a:spAutoFit/>
          </a:bodyPr>
          <a:p>
            <a:pPr lvl="0" eaLnBrk="1" hangingPunct="1"/>
            <a:r>
              <a:rPr lang="zh-CN" altLang="en-US" sz="3200" b="1" dirty="0">
                <a:latin typeface="Arial" panose="020B0604020202020204" pitchFamily="34" charset="0"/>
                <a:ea typeface="宋体" panose="02010600030101010101" pitchFamily="2" charset="-122"/>
              </a:rPr>
              <a:t>为新中国与世界各国建立平等互利的外交关系奠定基础的外交方针是（ ）</a:t>
            </a:r>
            <a:endParaRPr lang="zh-CN" altLang="en-US" sz="3200" b="1" dirty="0">
              <a:latin typeface="Arial" panose="020B0604020202020204" pitchFamily="34" charset="0"/>
              <a:ea typeface="宋体" panose="02010600030101010101" pitchFamily="2" charset="-122"/>
            </a:endParaRPr>
          </a:p>
          <a:p>
            <a:pPr lvl="0" eaLnBrk="1" hangingPunct="1"/>
            <a:r>
              <a:rPr lang="en-US" altLang="zh-CN" sz="3200" b="1" dirty="0">
                <a:latin typeface="Arial" panose="020B0604020202020204" pitchFamily="34" charset="0"/>
                <a:ea typeface="宋体" panose="02010600030101010101" pitchFamily="2" charset="-122"/>
              </a:rPr>
              <a:t>A</a:t>
            </a:r>
            <a:r>
              <a:rPr lang="zh-CN" altLang="en-US" sz="3200" b="1" dirty="0">
                <a:latin typeface="Arial" panose="020B0604020202020204" pitchFamily="34" charset="0"/>
                <a:ea typeface="宋体" panose="02010600030101010101" pitchFamily="2" charset="-122"/>
              </a:rPr>
              <a:t>、“另起炉灶” </a:t>
            </a:r>
            <a:endParaRPr lang="en-US" altLang="zh-CN" sz="3200" b="1" dirty="0">
              <a:latin typeface="Arial" panose="020B0604020202020204" pitchFamily="34" charset="0"/>
              <a:ea typeface="宋体" panose="02010600030101010101" pitchFamily="2" charset="-122"/>
            </a:endParaRPr>
          </a:p>
          <a:p>
            <a:pPr lvl="0" eaLnBrk="1" hangingPunct="1"/>
            <a:r>
              <a:rPr lang="en-US" altLang="zh-CN" sz="3200" b="1" dirty="0">
                <a:latin typeface="Arial" panose="020B0604020202020204" pitchFamily="34" charset="0"/>
                <a:ea typeface="宋体" panose="02010600030101010101" pitchFamily="2" charset="-122"/>
              </a:rPr>
              <a:t>B</a:t>
            </a:r>
            <a:r>
              <a:rPr lang="zh-CN" altLang="en-US" sz="3200" b="1" dirty="0">
                <a:latin typeface="Arial" panose="020B0604020202020204" pitchFamily="34" charset="0"/>
                <a:ea typeface="宋体" panose="02010600030101010101" pitchFamily="2" charset="-122"/>
              </a:rPr>
              <a:t>、“打扫干净屋子再请客” </a:t>
            </a:r>
            <a:endParaRPr lang="en-US" altLang="zh-CN" sz="3200" b="1" dirty="0">
              <a:latin typeface="Arial" panose="020B0604020202020204" pitchFamily="34" charset="0"/>
              <a:ea typeface="宋体" panose="02010600030101010101" pitchFamily="2" charset="-122"/>
            </a:endParaRPr>
          </a:p>
          <a:p>
            <a:pPr lvl="0" eaLnBrk="1" hangingPunct="1"/>
            <a:r>
              <a:rPr lang="en-US" altLang="zh-CN" sz="3200" b="1" dirty="0">
                <a:latin typeface="Arial" panose="020B0604020202020204" pitchFamily="34" charset="0"/>
                <a:ea typeface="宋体" panose="02010600030101010101" pitchFamily="2" charset="-122"/>
              </a:rPr>
              <a:t>C</a:t>
            </a:r>
            <a:r>
              <a:rPr lang="zh-CN" altLang="en-US" sz="3200" b="1" dirty="0">
                <a:latin typeface="Arial" panose="020B0604020202020204" pitchFamily="34" charset="0"/>
                <a:ea typeface="宋体" panose="02010600030101010101" pitchFamily="2" charset="-122"/>
              </a:rPr>
              <a:t>、“一边倒”</a:t>
            </a:r>
            <a:endParaRPr lang="en-US" altLang="zh-CN" sz="3200" b="1" dirty="0">
              <a:latin typeface="Arial" panose="020B0604020202020204" pitchFamily="34" charset="0"/>
              <a:ea typeface="宋体" panose="02010600030101010101" pitchFamily="2" charset="-122"/>
            </a:endParaRPr>
          </a:p>
          <a:p>
            <a:pPr lvl="0" eaLnBrk="1" hangingPunct="1"/>
            <a:r>
              <a:rPr lang="en-US" altLang="zh-CN" sz="3200" b="1" dirty="0">
                <a:latin typeface="Arial" panose="020B0604020202020204" pitchFamily="34" charset="0"/>
                <a:ea typeface="宋体" panose="02010600030101010101" pitchFamily="2" charset="-122"/>
              </a:rPr>
              <a:t>D</a:t>
            </a:r>
            <a:r>
              <a:rPr lang="zh-CN" altLang="en-US" sz="3200" b="1" dirty="0">
                <a:latin typeface="Arial" panose="020B0604020202020204" pitchFamily="34" charset="0"/>
                <a:ea typeface="宋体" panose="02010600030101010101" pitchFamily="2" charset="-122"/>
              </a:rPr>
              <a:t>、团结各国人民</a:t>
            </a:r>
            <a:endParaRPr lang="zh-CN" altLang="en-US" sz="3200" b="1" dirty="0">
              <a:latin typeface="Arial" panose="020B0604020202020204" pitchFamily="34" charset="0"/>
              <a:ea typeface="宋体" panose="02010600030101010101" pitchFamily="2" charset="-122"/>
            </a:endParaRPr>
          </a:p>
        </p:txBody>
      </p:sp>
      <p:sp>
        <p:nvSpPr>
          <p:cNvPr id="16387" name="WordArt 15"/>
          <p:cNvSpPr/>
          <p:nvPr/>
        </p:nvSpPr>
        <p:spPr>
          <a:xfrm>
            <a:off x="2843213" y="549275"/>
            <a:ext cx="2994025" cy="1412875"/>
          </a:xfrm>
          <a:prstGeom prst="rect">
            <a:avLst/>
          </a:prstGeom>
        </p:spPr>
        <p:txBody>
          <a:bodyPr wrap="none" fromWordArt="1">
            <a:prstTxWarp prst="textPlain">
              <a:avLst>
                <a:gd name="adj" fmla="val 50000"/>
              </a:avLst>
            </a:prstTxWarp>
            <a:normAutofit/>
          </a:bodyPr>
          <a:p>
            <a:pPr algn="ctr" eaLnBrk="0" hangingPunct="0"/>
            <a:r>
              <a:rPr lang="zh-CN" alt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8000"/>
                    </a:srgbClr>
                  </a:prstShdw>
                </a:effectLst>
                <a:latin typeface="宋体" panose="02010600030101010101" pitchFamily="2" charset="-122"/>
                <a:ea typeface="宋体" panose="02010600030101010101" pitchFamily="2" charset="-122"/>
              </a:rPr>
              <a:t>B</a:t>
            </a:r>
            <a:endParaRPr lang="zh-CN" alt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8000"/>
                  </a:srgbClr>
                </a:prst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9467</Words>
  <Application>WPS 演示</Application>
  <PresentationFormat>全屏显示(4:3)</PresentationFormat>
  <Paragraphs>752</Paragraphs>
  <Slides>51</Slides>
  <Notes>1</Notes>
  <HiddenSlides>0</HiddenSlides>
  <MMClips>1</MMClips>
  <ScaleCrop>false</ScaleCrop>
  <HeadingPairs>
    <vt:vector size="6" baseType="variant">
      <vt:variant>
        <vt:lpstr>已用的字体</vt:lpstr>
      </vt:variant>
      <vt:variant>
        <vt:i4>26</vt:i4>
      </vt:variant>
      <vt:variant>
        <vt:lpstr>主题</vt:lpstr>
      </vt:variant>
      <vt:variant>
        <vt:i4>4</vt:i4>
      </vt:variant>
      <vt:variant>
        <vt:lpstr>幻灯片标题</vt:lpstr>
      </vt:variant>
      <vt:variant>
        <vt:i4>51</vt:i4>
      </vt:variant>
    </vt:vector>
  </HeadingPairs>
  <TitlesOfParts>
    <vt:vector size="81" baseType="lpstr">
      <vt:lpstr>Arial</vt:lpstr>
      <vt:lpstr>宋体</vt:lpstr>
      <vt:lpstr>Wingdings</vt:lpstr>
      <vt:lpstr>Times New Roman</vt:lpstr>
      <vt:lpstr>黑体</vt:lpstr>
      <vt:lpstr>楷体_GB2312</vt:lpstr>
      <vt:lpstr>楷体</vt:lpstr>
      <vt:lpstr>华文新魏</vt:lpstr>
      <vt:lpstr>Arial Black</vt:lpstr>
      <vt:lpstr>Symbol</vt:lpstr>
      <vt:lpstr>Verdana</vt:lpstr>
      <vt:lpstr>华文中宋</vt:lpstr>
      <vt:lpstr>华文行楷</vt:lpstr>
      <vt:lpstr>华文行楷</vt:lpstr>
      <vt:lpstr>微软雅黑</vt:lpstr>
      <vt:lpstr>Calibri</vt:lpstr>
      <vt:lpstr>Times New Roman</vt:lpstr>
      <vt:lpstr>隶书</vt:lpstr>
      <vt:lpstr>楷体_GB2312</vt:lpstr>
      <vt:lpstr>Garamond</vt:lpstr>
      <vt:lpstr>仿宋</vt:lpstr>
      <vt:lpstr>Tahoma</vt:lpstr>
      <vt:lpstr>方正姚体</vt:lpstr>
      <vt:lpstr>新宋体</vt:lpstr>
      <vt:lpstr>Segoe Print</vt:lpstr>
      <vt:lpstr>Calibri Light</vt:lpstr>
      <vt:lpstr>Office 主题</vt:lpstr>
      <vt:lpstr>默认设计模板</vt:lpstr>
      <vt:lpstr>2_默认设计模板</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胜利在1971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54</cp:revision>
  <dcterms:created xsi:type="dcterms:W3CDTF">2017-02-08T13:46:00Z</dcterms:created>
  <dcterms:modified xsi:type="dcterms:W3CDTF">2017-02-18T11:51:03Z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