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8" r:id="rId3"/>
    <p:sldId id="260" r:id="rId4"/>
    <p:sldId id="280" r:id="rId5"/>
    <p:sldId id="271" r:id="rId6"/>
    <p:sldId id="270" r:id="rId7"/>
    <p:sldId id="273" r:id="rId8"/>
    <p:sldId id="274" r:id="rId9"/>
    <p:sldId id="272" r:id="rId10"/>
    <p:sldId id="275" r:id="rId11"/>
    <p:sldId id="276" r:id="rId12"/>
    <p:sldId id="277" r:id="rId13"/>
    <p:sldId id="278" r:id="rId14"/>
    <p:sldId id="279" r:id="rId15"/>
    <p:sldId id="282" r:id="rId16"/>
    <p:sldId id="281" r:id="rId17"/>
    <p:sldId id="283" r:id="rId18"/>
    <p:sldId id="284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CEEBDA6D-DC69-4DCE-BAF7-6763517D3376}" type="datetimeFigureOut">
              <a:rPr lang="en-US" altLang="zh-CN"/>
              <a:t>9/1/2016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B2977E94-A6AB-4E02-8E43-E89F9CF4757F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237F6C43-988E-4257-9A1C-C162EF036D58}" type="datetimeFigureOut">
              <a:t>2016/9/1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DED491D0-8E1B-49C7-849B-A28568D9449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124400" y="1371600"/>
            <a:ext cx="70196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/>
        </p:nvSpPr>
        <p:spPr>
          <a:xfrm>
            <a:off x="2124400" y="4462272"/>
            <a:ext cx="7019600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 bwMode="black">
          <a:xfrm>
            <a:off x="2381399" y="1943842"/>
            <a:ext cx="6375047" cy="2387600"/>
          </a:xfrm>
        </p:spPr>
        <p:txBody>
          <a:bodyPr anchor="b"/>
          <a:lstStyle>
            <a:lvl1pPr algn="l" latinLnBrk="0">
              <a:lnSpc>
                <a:spcPct val="90000"/>
              </a:lnSpc>
              <a:defRPr lang="zh-CN" sz="6000"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381399" y="4538660"/>
            <a:ext cx="6375047" cy="865321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CN" sz="2400"/>
            </a:lvl1pPr>
            <a:lvl2pPr marL="457200" indent="0" algn="ctr" latinLnBrk="0">
              <a:buNone/>
              <a:defRPr lang="zh-CN" sz="2000"/>
            </a:lvl2pPr>
            <a:lvl3pPr marL="914400" indent="0" algn="ctr" latinLnBrk="0">
              <a:buNone/>
              <a:defRPr lang="zh-CN" sz="1800"/>
            </a:lvl3pPr>
            <a:lvl4pPr marL="1371600" indent="0" algn="ctr" latinLnBrk="0">
              <a:buNone/>
              <a:defRPr lang="zh-CN" sz="1600"/>
            </a:lvl4pPr>
            <a:lvl5pPr marL="1828800" indent="0" algn="ctr" latinLnBrk="0">
              <a:buNone/>
              <a:defRPr lang="zh-CN" sz="1600"/>
            </a:lvl5pPr>
            <a:lvl6pPr marL="2286000" indent="0" algn="ctr" latinLnBrk="0">
              <a:buNone/>
              <a:defRPr lang="zh-CN" sz="1600"/>
            </a:lvl6pPr>
            <a:lvl7pPr marL="2743200" indent="0" algn="ctr" latinLnBrk="0">
              <a:buNone/>
              <a:defRPr lang="zh-CN" sz="1600"/>
            </a:lvl7pPr>
            <a:lvl8pPr marL="3200400" indent="0" algn="ctr" latinLnBrk="0">
              <a:buNone/>
              <a:defRPr lang="zh-CN" sz="1600"/>
            </a:lvl8pPr>
            <a:lvl9pPr marL="3657600" indent="0" algn="ctr" latinLnBrk="0">
              <a:buNone/>
              <a:defRPr lang="zh-CN"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t>2016/9/1</a:t>
            </a:fld>
            <a:endParaRPr lang="zh-CN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13" name="幻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t>2016/9/1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3649" y="462249"/>
            <a:ext cx="7269816" cy="571471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83650" y="6356351"/>
            <a:ext cx="1478960" cy="365125"/>
          </a:xfrm>
        </p:spPr>
        <p:txBody>
          <a:bodyPr/>
          <a:lstStyle/>
          <a:p>
            <a:fld id="{2CCFE9AC-F15C-4FA0-A6F1-298829FA691D}" type="datetimeFigureOut">
              <a:t>2016/9/1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786780" y="6356351"/>
            <a:ext cx="4265840" cy="365125"/>
          </a:xfrm>
        </p:spPr>
        <p:txBody>
          <a:bodyPr/>
          <a:lstStyle/>
          <a:p>
            <a:endParaRPr 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4785352" y="2914977"/>
            <a:ext cx="6857433" cy="102861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rot="5400000">
            <a:off x="5343503" y="3384990"/>
            <a:ext cx="6858000" cy="89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699761" y="462249"/>
            <a:ext cx="1028165" cy="571471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076792" y="6356351"/>
            <a:ext cx="1476674" cy="365125"/>
          </a:xfrm>
        </p:spPr>
        <p:txBody>
          <a:bodyPr/>
          <a:lstStyle/>
          <a:p>
            <a:fld id="{BD266BE7-899D-4075-917F-DBDE33B6B692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t>2016/9/1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26614" y="-20637"/>
            <a:ext cx="54864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/>
        </p:nvSpPr>
        <p:spPr>
          <a:xfrm>
            <a:off x="2626614" y="4462272"/>
            <a:ext cx="54864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 bwMode="black">
          <a:xfrm>
            <a:off x="2878511" y="658347"/>
            <a:ext cx="4948098" cy="3664417"/>
          </a:xfrm>
        </p:spPr>
        <p:txBody>
          <a:bodyPr anchor="b">
            <a:normAutofit/>
          </a:bodyPr>
          <a:lstStyle>
            <a:lvl1pPr latinLnBrk="0">
              <a:lnSpc>
                <a:spcPct val="90000"/>
              </a:lnSpc>
              <a:defRPr lang="zh-CN" sz="5000"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878511" y="4589464"/>
            <a:ext cx="4948099" cy="1500187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CN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C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t>2016/9/1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60120" y="2194560"/>
            <a:ext cx="3367278" cy="3986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11526" y="2194560"/>
            <a:ext cx="3370068" cy="3986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t>2016/9/1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0120" y="1828457"/>
            <a:ext cx="3367278" cy="830695"/>
          </a:xfrm>
        </p:spPr>
        <p:txBody>
          <a:bodyPr anchor="b"/>
          <a:lstStyle>
            <a:lvl1pPr marL="0" indent="0" latinLnBrk="0">
              <a:buNone/>
              <a:defRPr lang="zh-CN" sz="2400" b="1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60120" y="2743195"/>
            <a:ext cx="3367278" cy="343376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14316" y="1828457"/>
            <a:ext cx="3367278" cy="830695"/>
          </a:xfrm>
        </p:spPr>
        <p:txBody>
          <a:bodyPr anchor="b"/>
          <a:lstStyle>
            <a:lvl1pPr marL="0" indent="0" latinLnBrk="0">
              <a:buNone/>
              <a:defRPr lang="zh-CN" sz="2400" b="1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14316" y="2743195"/>
            <a:ext cx="3367278" cy="343376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t>2016/9/1</a:t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t>2016/9/1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t>2016/9/1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 latinLnBrk="0">
              <a:defRPr lang="zh-CN" sz="30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9173" y="2465294"/>
            <a:ext cx="4042421" cy="4392706"/>
          </a:xfrm>
        </p:spPr>
        <p:txBody>
          <a:bodyPr>
            <a:normAutofit/>
          </a:bodyPr>
          <a:lstStyle>
            <a:lvl1pPr latinLnBrk="0">
              <a:defRPr lang="zh-CN" sz="22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68863" y="2465295"/>
            <a:ext cx="2876156" cy="3711669"/>
          </a:xfrm>
        </p:spPr>
        <p:txBody>
          <a:bodyPr>
            <a:normAutofit/>
          </a:bodyPr>
          <a:lstStyle>
            <a:lvl1pPr marL="0" indent="0" latinLnBrk="0">
              <a:spcBef>
                <a:spcPts val="1500"/>
              </a:spcBef>
              <a:buNone/>
              <a:defRPr lang="zh-CN" sz="22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t>2016/9/1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 latinLnBrk="0">
              <a:defRPr lang="zh-CN" sz="30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139173" y="1828456"/>
            <a:ext cx="4042421" cy="5029544"/>
          </a:xfrm>
        </p:spPr>
        <p:txBody>
          <a:bodyPr tIns="1371600">
            <a:normAutofit/>
          </a:bodyPr>
          <a:lstStyle>
            <a:lvl1pPr marL="0" indent="0" algn="ctr" latinLnBrk="0">
              <a:buNone/>
              <a:defRPr lang="zh-CN" sz="20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68864" y="2465294"/>
            <a:ext cx="2876156" cy="3711669"/>
          </a:xfrm>
        </p:spPr>
        <p:txBody>
          <a:bodyPr>
            <a:normAutofit/>
          </a:bodyPr>
          <a:lstStyle>
            <a:lvl1pPr marL="0" indent="0" latinLnBrk="0">
              <a:buNone/>
              <a:defRPr lang="zh-CN" sz="22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t>2016/9/1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47472"/>
            <a:ext cx="9141714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1"/>
            <a:ext cx="9141714" cy="1371257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 bwMode="black">
          <a:xfrm>
            <a:off x="960120" y="466344"/>
            <a:ext cx="7221474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0120" y="2190749"/>
            <a:ext cx="7221474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  <a:p>
            <a:pPr lvl="5"/>
            <a:r>
              <a:rPr lang="zh-CN"/>
              <a:t>第六级</a:t>
            </a:r>
          </a:p>
          <a:p>
            <a:pPr lvl="6"/>
            <a:r>
              <a:rPr lang="zh-CN"/>
              <a:t>第七级</a:t>
            </a:r>
          </a:p>
          <a:p>
            <a:pPr lvl="7"/>
            <a:r>
              <a:rPr lang="zh-CN"/>
              <a:t>第八级</a:t>
            </a:r>
          </a:p>
          <a:p>
            <a:pPr lvl="8"/>
            <a:r>
              <a:rPr lang="zh-CN"/>
              <a:t>第九级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60121" y="6356351"/>
            <a:ext cx="1478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CCFE9AC-F15C-4FA0-A6F1-298829FA691D}" type="datetimeFigureOut">
              <a:rPr lang="en-US" altLang="zh-CN" smtClean="0"/>
              <a:pPr/>
              <a:t>9/1/2016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439080" y="6356351"/>
            <a:ext cx="4265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CN"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04920" y="6356351"/>
            <a:ext cx="1476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D266BE7-899D-4075-917F-DBDE33B6B69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lang="zh-CN" sz="3000" kern="120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lang="zh-CN" sz="22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lang="zh-CN"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lang="zh-CN"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lang="zh-CN"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lang="zh-CN"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lang="zh-CN"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lang="zh-CN"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lang="zh-CN"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lang="zh-CN"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5%88%97%E6%98%82%E5%B0%BC%E5%BE%B7%C2%B7%E5%B8%83%E9%87%8C%E8%8C%B2%E6%B6%85%E5%A4%AB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h.wikipedia.org/wiki/%E7%90%86%E6%9F%A5%C2%B7%E5%B0%BC%E5%85%8B%E6%A3%A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第四单元 雅尔塔体系下的冷战与和平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（二）、过程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60</a:t>
            </a:r>
            <a:r>
              <a:rPr lang="zh-CN" altLang="en-US" dirty="0" smtClean="0"/>
              <a:t>年代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典型事件：戴维营精神；美国</a:t>
            </a:r>
            <a:r>
              <a:rPr lang="en-US" altLang="zh-CN" dirty="0" smtClean="0"/>
              <a:t>U-2</a:t>
            </a:r>
            <a:r>
              <a:rPr lang="zh-CN" altLang="en-US" dirty="0" smtClean="0"/>
              <a:t>事件；柏林墙事件；古巴导弹危机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/>
              <a:t>阶段特征：苏联企图与美国共同主宰世界，但美国占据优势</a:t>
            </a:r>
          </a:p>
        </p:txBody>
      </p:sp>
    </p:spTree>
    <p:extLst>
      <p:ext uri="{BB962C8B-B14F-4D97-AF65-F5344CB8AC3E}">
        <p14:creationId xmlns:p14="http://schemas.microsoft.com/office/powerpoint/2010/main" val="212779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70</a:t>
            </a:r>
            <a:r>
              <a:rPr lang="zh-CN" altLang="en-US" dirty="0" smtClean="0"/>
              <a:t>年代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阶段特征：美国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实行战略收缩，苏联积极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进攻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）美国的战略收缩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/>
              <a:t>原因：侵越战争，经济滞胀。</a:t>
            </a:r>
            <a:endParaRPr lang="en-US" altLang="zh-CN" dirty="0" smtClean="0"/>
          </a:p>
          <a:p>
            <a:r>
              <a:rPr lang="zh-CN" altLang="en-US" dirty="0" smtClean="0"/>
              <a:t>表现：尼克松的均势外交；从越南撤军；改善同中国关系；对苏联缓和外交</a:t>
            </a:r>
            <a:endParaRPr lang="en-US" altLang="zh-CN" dirty="0" smtClean="0"/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）苏联的积极进攻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/>
              <a:t>原因：综合国力提高，战略武器与美国平衡</a:t>
            </a:r>
            <a:endParaRPr lang="en-US" altLang="zh-CN" dirty="0" smtClean="0"/>
          </a:p>
          <a:p>
            <a:r>
              <a:rPr lang="zh-CN" altLang="en-US" dirty="0" smtClean="0"/>
              <a:t>表现：霸权主义政策；部署军事基地；出兵阿富汗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8946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苏联入侵阿富汗（</a:t>
            </a:r>
            <a:r>
              <a:rPr lang="en-US" altLang="zh-CN" dirty="0" smtClean="0"/>
              <a:t>1979——1989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7923" y="1911178"/>
            <a:ext cx="7463481" cy="4571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/>
              <a:t>1973</a:t>
            </a:r>
            <a:r>
              <a:rPr lang="zh-CN" altLang="en-US" dirty="0"/>
              <a:t>年阿富汗共和国成立后，苏联即支持激进的政党如阿富汗人民民主党，加紧使阿富汗在经济上依赖</a:t>
            </a:r>
            <a:r>
              <a:rPr lang="zh-CN" altLang="en-US" dirty="0" smtClean="0"/>
              <a:t>苏联。</a:t>
            </a:r>
            <a:r>
              <a:rPr lang="en-US" altLang="zh-CN" dirty="0" smtClean="0"/>
              <a:t>1978</a:t>
            </a:r>
            <a:r>
              <a:rPr lang="zh-CN" altLang="en-US" dirty="0"/>
              <a:t>年人民民主党激进分子推翻阿富汗政府，暗杀了第一任领导人，组织新政府，并由党总书记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努尔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穆罕默德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塔拉基</a:t>
            </a:r>
            <a:r>
              <a:rPr lang="zh-CN" altLang="en-US" dirty="0"/>
              <a:t>出任国家元首（革命委员会主席）。但在</a:t>
            </a:r>
            <a:r>
              <a:rPr lang="en-US" altLang="zh-CN" dirty="0"/>
              <a:t>1979</a:t>
            </a:r>
            <a:r>
              <a:rPr lang="zh-CN" altLang="en-US" dirty="0"/>
              <a:t>年</a:t>
            </a:r>
            <a:r>
              <a:rPr lang="en-US" altLang="zh-CN" dirty="0"/>
              <a:t>9</a:t>
            </a:r>
            <a:r>
              <a:rPr lang="zh-CN" altLang="en-US" dirty="0"/>
              <a:t>月又被其</a:t>
            </a:r>
            <a:r>
              <a:rPr lang="zh-CN" altLang="en-US" dirty="0" smtClean="0"/>
              <a:t>副手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哈菲佐拉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阿明</a:t>
            </a:r>
            <a:r>
              <a:rPr lang="zh-CN" altLang="en-US" dirty="0"/>
              <a:t>在政变中取代，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哈菲佐拉</a:t>
            </a:r>
            <a:r>
              <a:rPr lang="zh-CN" altLang="en-US" dirty="0"/>
              <a:t>强调国家自主性、外交独立等，显然并不是勃列日涅夫政府所中意的人选。在苏方警告不从后，同年</a:t>
            </a:r>
            <a:r>
              <a:rPr lang="en-US" altLang="zh-CN" dirty="0"/>
              <a:t>12</a:t>
            </a:r>
            <a:r>
              <a:rPr lang="zh-CN" altLang="en-US" dirty="0"/>
              <a:t>月</a:t>
            </a:r>
            <a:r>
              <a:rPr lang="en-US" altLang="zh-CN" dirty="0"/>
              <a:t>27</a:t>
            </a:r>
            <a:r>
              <a:rPr lang="zh-CN" altLang="en-US" dirty="0"/>
              <a:t>日阿明与家眷等遭苏军特种部队杀害，苏联人支持的另一名左翼分子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巴布拉克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卡尔迈勒</a:t>
            </a:r>
            <a:r>
              <a:rPr lang="zh-CN" altLang="en-US" dirty="0"/>
              <a:t>上台</a:t>
            </a:r>
            <a:r>
              <a:rPr lang="zh-CN" altLang="en-US" dirty="0" smtClean="0"/>
              <a:t>。当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卡尔迈勒</a:t>
            </a:r>
            <a:r>
              <a:rPr lang="zh-CN" altLang="en-US" dirty="0" smtClean="0"/>
              <a:t>推行苏联化</a:t>
            </a:r>
            <a:r>
              <a:rPr lang="zh-CN" altLang="en-US" dirty="0"/>
              <a:t>的企图遭到武装反对时，他要求并接受苏联增加援助，对反对派进行镇压</a:t>
            </a:r>
            <a:r>
              <a:rPr lang="zh-CN" altLang="en-US" dirty="0" smtClean="0"/>
              <a:t>，苏联军队于</a:t>
            </a:r>
            <a:r>
              <a:rPr lang="en-US" altLang="zh-CN" dirty="0" smtClean="0"/>
              <a:t>1979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 smtClean="0"/>
              <a:t>月进入阿富汗。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苏联原预计在</a:t>
            </a:r>
            <a:r>
              <a:rPr lang="en-US" altLang="zh-CN" dirty="0"/>
              <a:t>3</a:t>
            </a:r>
            <a:r>
              <a:rPr lang="zh-CN" altLang="en-US" dirty="0"/>
              <a:t>个月内</a:t>
            </a:r>
            <a:r>
              <a:rPr lang="zh-CN" altLang="en-US" dirty="0" smtClean="0"/>
              <a:t>结束，结果战争长达</a:t>
            </a:r>
            <a:r>
              <a:rPr lang="en-US" altLang="zh-CN" dirty="0" smtClean="0"/>
              <a:t>10</a:t>
            </a:r>
            <a:r>
              <a:rPr lang="zh-CN" altLang="en-US" dirty="0"/>
              <a:t>年，一些人称阿富汗为“苏联的越南”。</a:t>
            </a:r>
          </a:p>
        </p:txBody>
      </p:sp>
    </p:spTree>
    <p:extLst>
      <p:ext uri="{BB962C8B-B14F-4D97-AF65-F5344CB8AC3E}">
        <p14:creationId xmlns:p14="http://schemas.microsoft.com/office/powerpoint/2010/main" val="154016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激烈对峙下的缓和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24152" y="2190749"/>
            <a:ext cx="2357442" cy="3986213"/>
          </a:xfrm>
        </p:spPr>
        <p:txBody>
          <a:bodyPr/>
          <a:lstStyle/>
          <a:p>
            <a:r>
              <a:rPr lang="zh-CN" altLang="en-US" dirty="0" smtClean="0"/>
              <a:t>缓和表现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限制和裁减核武器；首脑互访；欧安会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“缓和”下的意识形态的对抗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12866"/>
          <a:stretch/>
        </p:blipFill>
        <p:spPr>
          <a:xfrm>
            <a:off x="757668" y="2190749"/>
            <a:ext cx="4802873" cy="37421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24929" y="5972032"/>
            <a:ext cx="4835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B0080"/>
                </a:solidFill>
                <a:latin typeface="Arial" panose="020B0604020202020204" pitchFamily="34" charset="0"/>
                <a:hlinkClick r:id="rId3" tooltip="列昂尼德·勃列日涅夫"/>
              </a:rPr>
              <a:t>勃列日涅夫</a:t>
            </a:r>
            <a:r>
              <a:rPr lang="zh-CN" alt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与</a:t>
            </a:r>
            <a:r>
              <a:rPr lang="zh-CN" altLang="en-US" dirty="0" smtClean="0">
                <a:solidFill>
                  <a:srgbClr val="0B0080"/>
                </a:solidFill>
                <a:latin typeface="Arial" panose="020B0604020202020204" pitchFamily="34" charset="0"/>
                <a:hlinkClick r:id="rId4" tooltip="理查德·尼克松"/>
              </a:rPr>
              <a:t>尼克松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在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1973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年于华盛顿的会谈，此时是两国和缓政策的高峰点。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40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r>
              <a:rPr lang="zh-CN" altLang="en-US" dirty="0" smtClean="0"/>
              <a:t>、</a:t>
            </a:r>
            <a:r>
              <a:rPr lang="en-US" altLang="zh-CN" dirty="0" smtClean="0"/>
              <a:t>80</a:t>
            </a:r>
            <a:r>
              <a:rPr lang="zh-CN" altLang="en-US" dirty="0" smtClean="0"/>
              <a:t>年代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阶段特征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：美国采取强硬态度，苏联全面收缩，美国同意有限缓和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）美国的强硬态度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/>
              <a:t>表现：里根“以实力求和平”；“星球大战计划”；意识形态上的宣传大战</a:t>
            </a:r>
            <a:endParaRPr lang="en-US" altLang="zh-CN" dirty="0" smtClean="0"/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）苏联的全面收缩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/>
              <a:t>原因：国内经济衰退；争霸带来沉重的经济负担</a:t>
            </a:r>
            <a:endParaRPr lang="en-US" altLang="zh-CN" dirty="0" smtClean="0"/>
          </a:p>
          <a:p>
            <a:r>
              <a:rPr lang="zh-CN" altLang="en-US" dirty="0" smtClean="0"/>
              <a:t>表现：戈尔巴乔夫“新思维”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284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“中导条约”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524" y="1960262"/>
            <a:ext cx="5904367" cy="39283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07523" y="6020439"/>
            <a:ext cx="6178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1987</a:t>
            </a:r>
            <a:r>
              <a:rPr lang="zh-CN" altLang="en-US" dirty="0"/>
              <a:t>年，美国总统罗纳德</a:t>
            </a:r>
            <a:r>
              <a:rPr lang="en-US" altLang="zh-CN" dirty="0"/>
              <a:t>·</a:t>
            </a:r>
            <a:r>
              <a:rPr lang="zh-CN" altLang="en-US" dirty="0"/>
              <a:t>里根和苏共总书记米哈伊尔</a:t>
            </a:r>
            <a:r>
              <a:rPr lang="en-US" altLang="zh-CN" dirty="0"/>
              <a:t>·</a:t>
            </a:r>
            <a:r>
              <a:rPr lang="zh-CN" altLang="en-US" dirty="0"/>
              <a:t>戈尔巴乔夫在白宫东厅签署</a:t>
            </a:r>
            <a:r>
              <a:rPr lang="en-US" altLang="zh-CN" dirty="0"/>
              <a:t>《</a:t>
            </a:r>
            <a:r>
              <a:rPr lang="zh-CN" altLang="en-US" dirty="0"/>
              <a:t>中程导弹条约</a:t>
            </a:r>
            <a:r>
              <a:rPr lang="en-US" altLang="zh-CN" dirty="0"/>
              <a:t>》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6515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四、冷战的结束：东欧剧变苏联解体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19424"/>
          <a:stretch/>
        </p:blipFill>
        <p:spPr>
          <a:xfrm>
            <a:off x="209542" y="1977081"/>
            <a:ext cx="4361315" cy="40779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7" y="1977081"/>
            <a:ext cx="4286250" cy="34480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43852" y="5561913"/>
            <a:ext cx="4113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左</a:t>
            </a:r>
            <a:r>
              <a:rPr lang="zh-CN" altLang="en-US" sz="2000" dirty="0"/>
              <a:t>图：柏林墙的倒塌，</a:t>
            </a:r>
            <a:r>
              <a:rPr lang="en-US" altLang="zh-CN" sz="2000" dirty="0"/>
              <a:t>1989</a:t>
            </a:r>
            <a:r>
              <a:rPr lang="zh-CN" altLang="en-US" sz="2000" dirty="0"/>
              <a:t>年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r>
              <a:rPr lang="zh-CN" altLang="en-US" sz="2000" dirty="0"/>
              <a:t>右</a:t>
            </a:r>
            <a:r>
              <a:rPr lang="zh-CN" altLang="en-US" sz="2000" dirty="0" smtClean="0"/>
              <a:t>图：有关苏联解体的漫画。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0291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五、美苏关系带来的启示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ea"/>
              <a:buAutoNum type="circleNumDbPlain"/>
            </a:pPr>
            <a:r>
              <a:rPr lang="zh-CN" altLang="en-US" dirty="0" smtClean="0"/>
              <a:t>争霸曾严重威胁世界和平。</a:t>
            </a:r>
            <a:endParaRPr lang="en-US" altLang="zh-CN" dirty="0" smtClean="0"/>
          </a:p>
          <a:p>
            <a:pPr marL="457200" indent="-457200">
              <a:buFont typeface="+mj-ea"/>
              <a:buAutoNum type="circleNumDbPlain"/>
            </a:pPr>
            <a:r>
              <a:rPr lang="zh-CN" altLang="en-US" dirty="0" smtClean="0"/>
              <a:t>争霸加剧了地区的动荡紧张和局势的复杂。</a:t>
            </a:r>
            <a:endParaRPr lang="en-US" altLang="zh-CN" dirty="0" smtClean="0"/>
          </a:p>
          <a:p>
            <a:pPr marL="457200" indent="-457200">
              <a:buFont typeface="+mj-ea"/>
              <a:buAutoNum type="circleNumDbPlain"/>
            </a:pPr>
            <a:r>
              <a:rPr lang="zh-CN" altLang="en-US" dirty="0"/>
              <a:t>军备</a:t>
            </a:r>
            <a:r>
              <a:rPr lang="zh-CN" altLang="en-US" dirty="0" smtClean="0"/>
              <a:t>竞赛导致资源、环境的破坏。</a:t>
            </a:r>
            <a:endParaRPr lang="en-US" altLang="zh-CN" dirty="0" smtClean="0"/>
          </a:p>
          <a:p>
            <a:pPr marL="457200" indent="-457200">
              <a:buFont typeface="+mj-ea"/>
              <a:buAutoNum type="circleNumDbPlain"/>
            </a:pPr>
            <a:r>
              <a:rPr lang="zh-CN" altLang="en-US" dirty="0" smtClean="0"/>
              <a:t>影响国民经济正常发展和国家政权的稳固。</a:t>
            </a:r>
            <a:endParaRPr lang="en-US" altLang="zh-CN" dirty="0" smtClean="0"/>
          </a:p>
          <a:p>
            <a:pPr marL="457200" indent="-457200">
              <a:buFont typeface="+mj-ea"/>
              <a:buAutoNum type="circleNumDbPlain"/>
            </a:pPr>
            <a:r>
              <a:rPr lang="zh-CN" altLang="en-US" dirty="0" smtClean="0"/>
              <a:t>争霸过程中的制约和协议称为稳定局势的因素。</a:t>
            </a:r>
            <a:endParaRPr lang="en-US" altLang="zh-CN" dirty="0" smtClean="0"/>
          </a:p>
          <a:p>
            <a:pPr marL="457200" indent="-457200">
              <a:buFont typeface="+mj-ea"/>
              <a:buAutoNum type="circleNumDbPlain"/>
            </a:pPr>
            <a:r>
              <a:rPr lang="zh-CN" altLang="en-US" dirty="0"/>
              <a:t>冷战</a:t>
            </a:r>
            <a:r>
              <a:rPr lang="zh-CN" altLang="en-US" dirty="0" smtClean="0"/>
              <a:t>思维对国际关系的恶劣影响。</a:t>
            </a:r>
            <a:endParaRPr lang="en-US" altLang="zh-CN" dirty="0" smtClean="0"/>
          </a:p>
          <a:p>
            <a:pPr marL="457200" indent="-457200">
              <a:buFont typeface="+mj-ea"/>
              <a:buAutoNum type="circleNumDbPlain"/>
            </a:pPr>
            <a:r>
              <a:rPr lang="zh-CN" altLang="en-US" dirty="0" smtClean="0"/>
              <a:t>两极格局解体后各种矛盾的激化。</a:t>
            </a:r>
            <a:endParaRPr lang="en-US" altLang="zh-CN" dirty="0" smtClean="0"/>
          </a:p>
          <a:p>
            <a:pPr marL="457200" indent="-457200">
              <a:buFont typeface="+mj-ea"/>
              <a:buAutoNum type="circleNumDbPlain"/>
            </a:pPr>
            <a:r>
              <a:rPr lang="zh-CN" altLang="en-US" dirty="0" smtClean="0"/>
              <a:t>大国强权政治依然成为和平的潜在威胁。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91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Heal The </a:t>
            </a:r>
            <a:r>
              <a:rPr lang="en-US" altLang="zh-CN" dirty="0" smtClean="0"/>
              <a:t>World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2086" y="2190749"/>
            <a:ext cx="3494263" cy="39862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heal the world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1991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年由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迈克尔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杰克逊编词、编曲并演唱的的公益性歌曲三部曲之一，更被誉为“世界上最动听的歌曲”。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Heal the world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是一首呼唤世界和平的歌曲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，开头歌词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说到：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“沉思那潮生潮灭，世代更迭 说吧 说我们想要 想要为孩子们 和他们的子孙 营造更美好的家园 让他们明了，他们活在一个 较过去更加美好的世界 从而让他们坚信，他们也可以营造一个 愈加美好的世界。”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44" y="2123817"/>
            <a:ext cx="4053145" cy="405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2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一、雅尔塔体系（</a:t>
            </a:r>
            <a:r>
              <a:rPr lang="en-US" altLang="zh-CN" dirty="0"/>
              <a:t>1945</a:t>
            </a:r>
            <a:r>
              <a:rPr lang="zh-CN" altLang="en-US" dirty="0"/>
              <a:t>年－</a:t>
            </a:r>
            <a:r>
              <a:rPr lang="en-US" altLang="zh-CN" dirty="0"/>
              <a:t>1991</a:t>
            </a:r>
            <a:r>
              <a:rPr lang="zh-CN" altLang="en-US" dirty="0"/>
              <a:t>年）</a:t>
            </a:r>
            <a:endParaRPr lang="zh-CN" dirty="0"/>
          </a:p>
        </p:txBody>
      </p:sp>
      <p:sp>
        <p:nvSpPr>
          <p:cNvPr id="14" name="内容占位符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1</a:t>
            </a:r>
            <a:r>
              <a:rPr lang="zh-CN" altLang="en-US" dirty="0" smtClean="0"/>
              <a:t>、雅尔塔体系是如何形成的？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二战后期</a:t>
            </a:r>
            <a:r>
              <a:rPr lang="zh-CN" altLang="en-US" dirty="0"/>
              <a:t>，在雅尔塔等国际会议上，美、英、苏等国讨论了结束战争、</a:t>
            </a:r>
            <a:r>
              <a:rPr lang="zh-CN" altLang="en-US" dirty="0" smtClean="0"/>
              <a:t>处理法西斯和战后安排等</a:t>
            </a:r>
            <a:r>
              <a:rPr lang="zh-CN" altLang="en-US" dirty="0"/>
              <a:t>问题，达成若干协议，形成的以美、苏为主导的国际关系新体系。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2</a:t>
            </a:r>
            <a:r>
              <a:rPr lang="zh-CN" altLang="en-US" dirty="0" smtClean="0"/>
              <a:t>、什么是雅尔塔体系？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二战后，美苏主导的国际关系新体系。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3</a:t>
            </a:r>
            <a:r>
              <a:rPr lang="zh-CN" altLang="en-US" dirty="0" smtClean="0"/>
              <a:t>、如何评价雅尔塔体系。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国际新格局；维护和平、民主；大国强权，引发冷战。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 smtClean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凡尔赛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华盛顿体系与雅尔塔体系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000140"/>
              </p:ext>
            </p:extLst>
          </p:nvPr>
        </p:nvGraphicFramePr>
        <p:xfrm>
          <a:off x="304800" y="2092069"/>
          <a:ext cx="8583827" cy="383090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78010"/>
                <a:gridCol w="1464260"/>
                <a:gridCol w="3288973"/>
                <a:gridCol w="2652584"/>
              </a:tblGrid>
              <a:tr h="682114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凡尔赛</a:t>
                      </a:r>
                      <a:r>
                        <a:rPr lang="en-US" altLang="zh-CN" sz="2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——</a:t>
                      </a:r>
                      <a:r>
                        <a:rPr lang="zh-CN" altLang="en-US" sz="2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华盛顿体系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雅尔塔体系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53">
                <a:tc rowSpan="4"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不同点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主导力量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61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调整关系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5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体系中心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5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主要作用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227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相同点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0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凡尔赛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华盛顿体系与雅尔塔体系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37746"/>
              </p:ext>
            </p:extLst>
          </p:nvPr>
        </p:nvGraphicFramePr>
        <p:xfrm>
          <a:off x="304800" y="2092069"/>
          <a:ext cx="8583827" cy="389224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78010"/>
                <a:gridCol w="1464260"/>
                <a:gridCol w="3288973"/>
                <a:gridCol w="2652584"/>
              </a:tblGrid>
              <a:tr h="682114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凡尔赛</a:t>
                      </a:r>
                      <a:r>
                        <a:rPr lang="en-US" altLang="zh-CN" sz="2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——</a:t>
                      </a:r>
                      <a:r>
                        <a:rPr lang="zh-CN" altLang="en-US" sz="2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华盛顿体系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雅尔塔体系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53">
                <a:tc rowSpan="4"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不同点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主导力量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英法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美苏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61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调整关系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帝国主义之间，战胜国与战败国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两个战胜国、两种社会制度的妥协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5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体系中心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欧洲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世界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5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主要作用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无法制止战争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避免了世界大战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227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相同点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战后安排；会议确立；大国强权；瓦解方式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16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二、冷战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1947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——1991</a:t>
            </a:r>
            <a:r>
              <a:rPr lang="zh-CN" altLang="en-US" sz="2400" dirty="0" smtClean="0"/>
              <a:t>年）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（一）、出现背景</a:t>
            </a:r>
            <a:endParaRPr lang="en-US" altLang="zh-CN" sz="2400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、基础框架：雅尔塔</a:t>
            </a:r>
            <a:r>
              <a:rPr lang="zh-CN" altLang="en-US" dirty="0"/>
              <a:t>体系奠定</a:t>
            </a:r>
            <a:r>
              <a:rPr lang="zh-CN" altLang="en-US" dirty="0" smtClean="0"/>
              <a:t>了美苏两极对峙的基础框架。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、实力变化：美国的强大与西欧的衰落；苏联领导的社会主义阵营的出现。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、根本原因：美苏两国在意识形态、社会制度、国家利益上的矛盾。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720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二战后在美苏为首的两大集团之间，主要是美苏之间所进行的除直接交战以外的全面对抗，涉及经济、军事、外交、文化、意识形态各个领域。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为什么选择冷战的形式？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军事</a:t>
            </a:r>
            <a:r>
              <a:rPr lang="zh-CN" altLang="en-US" dirty="0"/>
              <a:t>实力</a:t>
            </a:r>
            <a:r>
              <a:rPr lang="zh-CN" altLang="en-US" dirty="0" smtClean="0"/>
              <a:t>相当、核武器</a:t>
            </a:r>
            <a:endParaRPr lang="en-US" altLang="zh-CN" dirty="0" smtClean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960120" y="466344"/>
            <a:ext cx="7483664" cy="1362113"/>
          </a:xfrm>
        </p:spPr>
        <p:txBody>
          <a:bodyPr/>
          <a:lstStyle/>
          <a:p>
            <a:r>
              <a:rPr lang="zh-CN" altLang="en-US" dirty="0" smtClean="0"/>
              <a:t>（二）、冷战的内涵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955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（三）冷战美苏的对抗措施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037390"/>
              </p:ext>
            </p:extLst>
          </p:nvPr>
        </p:nvGraphicFramePr>
        <p:xfrm>
          <a:off x="960438" y="2190750"/>
          <a:ext cx="7221156" cy="35902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02676"/>
                <a:gridCol w="3311428"/>
                <a:gridCol w="2407052"/>
              </a:tblGrid>
              <a:tr h="385036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美国</a:t>
                      </a:r>
                      <a:endPara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苏联</a:t>
                      </a:r>
                      <a:endPara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949405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政治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杜鲁门主义（</a:t>
                      </a:r>
                      <a:r>
                        <a:rPr lang="en-US" altLang="zh-CN" sz="2400" dirty="0" smtClean="0"/>
                        <a:t>1947.2</a:t>
                      </a:r>
                      <a:r>
                        <a:rPr lang="zh-CN" altLang="en-US" sz="2400" dirty="0" smtClean="0"/>
                        <a:t>）</a:t>
                      </a:r>
                      <a:r>
                        <a:rPr lang="zh-CN" altLang="en-US" sz="24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冷战开始</a:t>
                      </a:r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共产党和工人党情报局（</a:t>
                      </a:r>
                      <a:r>
                        <a:rPr lang="en-US" altLang="zh-CN" sz="2400" dirty="0" smtClean="0"/>
                        <a:t>1947.9</a:t>
                      </a:r>
                      <a:r>
                        <a:rPr lang="zh-CN" altLang="en-US" sz="2400" dirty="0" smtClean="0"/>
                        <a:t>）</a:t>
                      </a:r>
                      <a:endParaRPr lang="zh-CN" altLang="en-US" sz="2400" dirty="0"/>
                    </a:p>
                  </a:txBody>
                  <a:tcPr/>
                </a:tc>
              </a:tr>
              <a:tr h="949405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经济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马歇尔计划（</a:t>
                      </a:r>
                      <a:r>
                        <a:rPr lang="en-US" altLang="zh-CN" sz="2400" dirty="0" smtClean="0"/>
                        <a:t>1947.6</a:t>
                      </a:r>
                      <a:r>
                        <a:rPr lang="zh-CN" altLang="en-US" sz="2400" dirty="0" smtClean="0"/>
                        <a:t>）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经济互助委员会（</a:t>
                      </a:r>
                      <a:r>
                        <a:rPr lang="en-US" altLang="zh-CN" sz="2400" dirty="0" smtClean="0"/>
                        <a:t>1949.1</a:t>
                      </a:r>
                      <a:r>
                        <a:rPr lang="zh-CN" altLang="en-US" sz="2400" dirty="0" smtClean="0"/>
                        <a:t>）</a:t>
                      </a:r>
                      <a:endParaRPr lang="zh-CN" altLang="en-US" sz="2400" dirty="0"/>
                    </a:p>
                  </a:txBody>
                  <a:tcPr/>
                </a:tc>
              </a:tr>
              <a:tr h="1234226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军事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北约（</a:t>
                      </a:r>
                      <a:r>
                        <a:rPr lang="en-US" altLang="zh-CN" sz="2400" dirty="0" smtClean="0"/>
                        <a:t>1949.4</a:t>
                      </a:r>
                      <a:r>
                        <a:rPr lang="zh-CN" altLang="en-US" sz="2400" dirty="0" smtClean="0"/>
                        <a:t>）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华约（</a:t>
                      </a:r>
                      <a:r>
                        <a:rPr lang="en-US" altLang="zh-CN" sz="2400" dirty="0" smtClean="0"/>
                        <a:t>1955.5</a:t>
                      </a:r>
                      <a:r>
                        <a:rPr lang="zh-CN" altLang="en-US" sz="2400" dirty="0" smtClean="0"/>
                        <a:t>）</a:t>
                      </a:r>
                      <a:r>
                        <a:rPr lang="zh-CN" altLang="en-US" sz="24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两极格局形成</a:t>
                      </a:r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11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（四）、对于冷战的认识评价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、美国对于冷战的形成负主要责任。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、冷战造成了国际的紧张局势和世界的动荡不安。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、未</a:t>
            </a:r>
            <a:r>
              <a:rPr lang="zh-CN" altLang="en-US" dirty="0"/>
              <a:t>发生大规模冲突，避免了新的</a:t>
            </a:r>
            <a:r>
              <a:rPr lang="zh-CN" altLang="en-US" dirty="0" smtClean="0"/>
              <a:t>世界大战。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926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三、美苏争霸（</a:t>
            </a:r>
            <a:r>
              <a:rPr lang="en-US" altLang="zh-CN" dirty="0"/>
              <a:t>50</a:t>
            </a:r>
            <a:r>
              <a:rPr lang="zh-CN" altLang="en-US" dirty="0"/>
              <a:t>年代</a:t>
            </a:r>
            <a:r>
              <a:rPr lang="zh-CN" altLang="en-US" dirty="0" smtClean="0"/>
              <a:t>后期</a:t>
            </a:r>
            <a:r>
              <a:rPr lang="en-US" altLang="zh-CN" dirty="0" smtClean="0"/>
              <a:t>——1991</a:t>
            </a:r>
            <a:r>
              <a:rPr lang="zh-CN" altLang="en-US" dirty="0" smtClean="0"/>
              <a:t>年）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（一）形成：</a:t>
            </a:r>
            <a:endParaRPr lang="en-US" altLang="zh-CN" dirty="0" smtClean="0"/>
          </a:p>
          <a:p>
            <a:r>
              <a:rPr lang="zh-CN" altLang="en-US" dirty="0" smtClean="0"/>
              <a:t>赫鲁晓夫</a:t>
            </a:r>
            <a:r>
              <a:rPr lang="zh-CN" altLang="en-US" dirty="0"/>
              <a:t>上台以后，提出同美国平起平坐、实现美苏合作、共同主宰世界的基本战略。随着苏联经济、军事实力进一步增强，从</a:t>
            </a:r>
            <a:r>
              <a:rPr lang="en-US" altLang="zh-CN" dirty="0"/>
              <a:t>50</a:t>
            </a:r>
            <a:r>
              <a:rPr lang="zh-CN" altLang="en-US" dirty="0"/>
              <a:t>年代后期起，美苏争霸的格局逐渐形成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注意：</a:t>
            </a:r>
            <a:r>
              <a:rPr lang="zh-CN" altLang="en-US" u="sng" dirty="0" smtClean="0"/>
              <a:t>雅尔塔体系、冷战、两极格局、美苏争霸</a:t>
            </a:r>
            <a:r>
              <a:rPr lang="zh-CN" altLang="en-US" dirty="0" smtClean="0"/>
              <a:t>联系紧密，但开始时间不同，结束时间相同。</a:t>
            </a:r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121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教育学科演示文稿，黑板插图设计（宽屏）</Template>
  <TotalTime>0</TotalTime>
  <Words>1203</Words>
  <Application>Microsoft Office PowerPoint</Application>
  <PresentationFormat>全屏显示(4:3)</PresentationFormat>
  <Paragraphs>116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Microsoft YaHei UI</vt:lpstr>
      <vt:lpstr>黑体</vt:lpstr>
      <vt:lpstr>楷体</vt:lpstr>
      <vt:lpstr>宋体</vt:lpstr>
      <vt:lpstr>微软雅黑</vt:lpstr>
      <vt:lpstr>Arial</vt:lpstr>
      <vt:lpstr>Calibri</vt:lpstr>
      <vt:lpstr>Wingdings</vt:lpstr>
      <vt:lpstr>Education 16x9</vt:lpstr>
      <vt:lpstr>第四单元 雅尔塔体系下的冷战与和平</vt:lpstr>
      <vt:lpstr>一、雅尔塔体系（1945年－1991年）</vt:lpstr>
      <vt:lpstr>凡尔赛——华盛顿体系与雅尔塔体系</vt:lpstr>
      <vt:lpstr>凡尔赛——华盛顿体系与雅尔塔体系</vt:lpstr>
      <vt:lpstr>二、冷战（1947年——1991年）</vt:lpstr>
      <vt:lpstr>（二）、冷战的内涵</vt:lpstr>
      <vt:lpstr>（三）冷战美苏的对抗措施</vt:lpstr>
      <vt:lpstr>（四）、对于冷战的认识评价</vt:lpstr>
      <vt:lpstr>三、美苏争霸（50年代后期——1991年）</vt:lpstr>
      <vt:lpstr>（二）、过程</vt:lpstr>
      <vt:lpstr>2、70年代</vt:lpstr>
      <vt:lpstr>苏联入侵阿富汗（1979——1989）</vt:lpstr>
      <vt:lpstr>激烈对峙下的缓和</vt:lpstr>
      <vt:lpstr>3、80年代</vt:lpstr>
      <vt:lpstr>“中导条约”</vt:lpstr>
      <vt:lpstr>四、冷战的结束：东欧剧变苏联解体</vt:lpstr>
      <vt:lpstr>五、美苏关系带来的启示</vt:lpstr>
      <vt:lpstr>Heal The World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2016-08-31T08:58:01Z</dcterms:created>
  <dcterms:modified xsi:type="dcterms:W3CDTF">2016-09-01T02:48:00Z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