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78" r:id="rId3"/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77" r:id="rId12"/>
    <p:sldId id="279" r:id="rId13"/>
    <p:sldId id="273" r:id="rId14"/>
    <p:sldId id="280" r:id="rId15"/>
    <p:sldId id="285" r:id="rId16"/>
    <p:sldId id="284" r:id="rId17"/>
    <p:sldId id="282" r:id="rId18"/>
    <p:sldId id="283" r:id="rId19"/>
    <p:sldId id="270" r:id="rId20"/>
    <p:sldId id="286" r:id="rId21"/>
    <p:sldId id="287" r:id="rId22"/>
    <p:sldId id="276" r:id="rId23"/>
    <p:sldId id="265" r:id="rId24"/>
    <p:sldId id="266" r:id="rId25"/>
    <p:sldId id="268" r:id="rId26"/>
    <p:sldId id="267" r:id="rId27"/>
    <p:sldId id="269" r:id="rId28"/>
  </p:sldIdLst>
  <p:sldSz cx="9144000" cy="6858000" type="screen4x3"/>
  <p:notesSz cx="6858000" cy="9144000"/>
  <p:custShowLst>
    <p:custShow name="自定义放映 1" id="0">
      <p:sldLst>
        <p:sld r:id="rId4"/>
        <p:sld r:id="rId5"/>
        <p:sld r:id="rId6"/>
        <p:sld r:id="rId7"/>
        <p:sld r:id="rId8"/>
        <p:sld r:id="rId24"/>
        <p:sld r:id="rId8"/>
        <p:sld r:id="rId9"/>
        <p:sld r:id="rId10"/>
        <p:sld r:id="rId11"/>
        <p:sld r:id="rId25"/>
        <p:sld r:id="rId11"/>
        <p:sld r:id="rId27"/>
        <p:sld r:id="rId11"/>
        <p:sld r:id="rId26"/>
        <p:sld r:id="rId11"/>
        <p:sld r:id="rId28"/>
        <p:sld r:id="rId11"/>
        <p:sld r:id="rId12"/>
        <p:sld r:id="rId14"/>
        <p:sld r:id="rId20"/>
        <p:sld r:id="rId20"/>
        <p:sld r:id="rId20"/>
        <p:sld r:id="rId23"/>
      </p:sldLst>
    </p:custShow>
  </p:custShow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9646"/>
    <a:srgbClr val="99FF99"/>
    <a:srgbClr val="FF6600"/>
    <a:srgbClr val="93CDDD"/>
    <a:srgbClr val="B7DEE8"/>
    <a:srgbClr val="0066FF"/>
    <a:srgbClr val="8EB4E3"/>
    <a:srgbClr val="0000FF"/>
    <a:srgbClr val="403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深色样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6" d="100"/>
          <a:sy n="66" d="100"/>
        </p:scale>
        <p:origin x="-15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58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08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1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38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17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50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17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22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96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1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6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BAF90-D0CF-4052-8A90-5ABB4E19943E}" type="datetimeFigureOut">
              <a:rPr lang="zh-CN" altLang="en-US" smtClean="0"/>
              <a:t>2016/6/28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AA85B-B3A5-4F23-AF26-C2281D8E85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05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628800"/>
            <a:ext cx="9144000" cy="38884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63" y="1700808"/>
            <a:ext cx="3536475" cy="8963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80109" y="2996952"/>
            <a:ext cx="398378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latin typeface="SimSun-ExtB" pitchFamily="49" charset="-122"/>
                <a:ea typeface="SimSun-ExtB" pitchFamily="49" charset="-122"/>
              </a:rPr>
              <a:t>课题：开辟新航路</a:t>
            </a:r>
            <a:endParaRPr lang="en-US" altLang="zh-CN" sz="2800" b="1" dirty="0">
              <a:latin typeface="SimSun-ExtB" pitchFamily="49" charset="-122"/>
              <a:ea typeface="SimSun-ExtB" pitchFamily="49" charset="-122"/>
            </a:endParaRPr>
          </a:p>
          <a:p>
            <a:pPr algn="ctr"/>
            <a:r>
              <a:rPr lang="zh-CN" altLang="en-US" sz="2800" b="1" dirty="0">
                <a:latin typeface="SimSun-ExtB" pitchFamily="49" charset="-122"/>
                <a:ea typeface="SimSun-ExtB" pitchFamily="49" charset="-122"/>
              </a:rPr>
              <a:t>姓名：周京凤</a:t>
            </a:r>
            <a:endParaRPr lang="en-US" altLang="zh-CN" sz="2800" b="1" dirty="0">
              <a:latin typeface="SimSun-ExtB" pitchFamily="49" charset="-122"/>
              <a:ea typeface="SimSun-ExtB" pitchFamily="49" charset="-122"/>
            </a:endParaRPr>
          </a:p>
          <a:p>
            <a:pPr algn="ctr"/>
            <a:r>
              <a:rPr lang="zh-CN" altLang="en-US" sz="2800" b="1" dirty="0">
                <a:latin typeface="SimSun-ExtB" pitchFamily="49" charset="-122"/>
                <a:ea typeface="SimSun-ExtB" pitchFamily="49" charset="-122"/>
              </a:rPr>
              <a:t>学</a:t>
            </a:r>
            <a:r>
              <a:rPr lang="zh-CN" altLang="en-US" sz="2800" b="1" dirty="0">
                <a:latin typeface="SimSun-ExtB" pitchFamily="49" charset="-122"/>
                <a:ea typeface="SimSun-ExtB" pitchFamily="49" charset="-122"/>
              </a:rPr>
              <a:t>号：</a:t>
            </a:r>
            <a:r>
              <a:rPr lang="en-US" altLang="zh-CN" sz="2800" b="1" dirty="0">
                <a:latin typeface="SimSun-ExtB" pitchFamily="49" charset="-122"/>
                <a:ea typeface="SimSun-ExtB" pitchFamily="49" charset="-122"/>
              </a:rPr>
              <a:t>222014313011114</a:t>
            </a:r>
          </a:p>
          <a:p>
            <a:pPr algn="ctr"/>
            <a:r>
              <a:rPr lang="zh-CN" altLang="en-US" sz="2800" b="1" dirty="0">
                <a:latin typeface="SimSun-ExtB" pitchFamily="49" charset="-122"/>
                <a:ea typeface="SimSun-ExtB" pitchFamily="49" charset="-122"/>
              </a:rPr>
              <a:t>班级：</a:t>
            </a:r>
            <a:r>
              <a:rPr lang="en-US" altLang="zh-CN" sz="2800" b="1" dirty="0">
                <a:latin typeface="SimSun-ExtB" pitchFamily="49" charset="-122"/>
                <a:ea typeface="SimSun-ExtB" pitchFamily="49" charset="-122"/>
              </a:rPr>
              <a:t>2014</a:t>
            </a:r>
            <a:r>
              <a:rPr lang="zh-CN" altLang="en-US" sz="2800" b="1" dirty="0">
                <a:latin typeface="SimSun-ExtB" pitchFamily="49" charset="-122"/>
                <a:ea typeface="SimSun-ExtB" pitchFamily="49" charset="-122"/>
              </a:rPr>
              <a:t>级</a:t>
            </a:r>
            <a:r>
              <a:rPr lang="en-US" altLang="zh-CN" sz="2800" b="1" dirty="0">
                <a:latin typeface="SimSun-ExtB" pitchFamily="49" charset="-122"/>
                <a:ea typeface="SimSun-ExtB" pitchFamily="49" charset="-122"/>
              </a:rPr>
              <a:t>2</a:t>
            </a:r>
            <a:r>
              <a:rPr lang="zh-CN" altLang="en-US" sz="2800" b="1" dirty="0">
                <a:latin typeface="SimSun-ExtB" pitchFamily="49" charset="-122"/>
                <a:ea typeface="SimSun-ExtB" pitchFamily="49" charset="-122"/>
              </a:rPr>
              <a:t>班</a:t>
            </a:r>
            <a:endParaRPr lang="en-US" altLang="zh-CN" sz="2800" b="1" dirty="0">
              <a:latin typeface="SimSun-ExtB" pitchFamily="49" charset="-122"/>
              <a:ea typeface="SimSun-ExtB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13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758734"/>
              </p:ext>
            </p:extLst>
          </p:nvPr>
        </p:nvGraphicFramePr>
        <p:xfrm>
          <a:off x="70744" y="1340520"/>
          <a:ext cx="8351837" cy="4968800"/>
        </p:xfrm>
        <a:graphic>
          <a:graphicData uri="http://schemas.openxmlformats.org/drawingml/2006/table">
            <a:tbl>
              <a:tblPr/>
              <a:tblGrid>
                <a:gridCol w="1192212"/>
                <a:gridCol w="896938"/>
                <a:gridCol w="768350"/>
                <a:gridCol w="952500"/>
                <a:gridCol w="3151187"/>
                <a:gridCol w="1390650"/>
              </a:tblGrid>
              <a:tr h="5937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itchFamily="2" charset="-122"/>
                          <a:ea typeface="宋体" pitchFamily="2" charset="-122"/>
                        </a:rPr>
                        <a:t>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宋体" pitchFamily="2" charset="-122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2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82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en-US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A50021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1294706" y="2061245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1487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Rectangle 48"/>
          <p:cNvSpPr>
            <a:spLocks noChangeArrowheads="1"/>
          </p:cNvSpPr>
          <p:nvPr/>
        </p:nvSpPr>
        <p:spPr bwMode="auto">
          <a:xfrm>
            <a:off x="1223269" y="5085433"/>
            <a:ext cx="79216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2000">
                <a:latin typeface="微软雅黑" pitchFamily="34" charset="-122"/>
                <a:ea typeface="微软雅黑" pitchFamily="34" charset="-122"/>
              </a:rPr>
              <a:t>1519—1522 </a:t>
            </a:r>
            <a:br>
              <a:rPr lang="en-US" altLang="zh-CN" sz="2000">
                <a:latin typeface="微软雅黑" pitchFamily="34" charset="-122"/>
                <a:ea typeface="微软雅黑" pitchFamily="34" charset="-122"/>
              </a:rPr>
            </a:br>
            <a:endParaRPr lang="en-US" altLang="zh-CN" sz="20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Rectangle 49"/>
          <p:cNvSpPr>
            <a:spLocks noChangeArrowheads="1"/>
          </p:cNvSpPr>
          <p:nvPr/>
        </p:nvSpPr>
        <p:spPr bwMode="auto">
          <a:xfrm>
            <a:off x="1294706" y="4077370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2000">
                <a:latin typeface="微软雅黑" pitchFamily="34" charset="-122"/>
                <a:ea typeface="微软雅黑" pitchFamily="34" charset="-122"/>
              </a:rPr>
              <a:t>1492</a:t>
            </a:r>
            <a:endParaRPr lang="zh-CN" altLang="en-US" sz="20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Rectangle 50"/>
          <p:cNvSpPr>
            <a:spLocks noChangeArrowheads="1"/>
          </p:cNvSpPr>
          <p:nvPr/>
        </p:nvSpPr>
        <p:spPr bwMode="auto">
          <a:xfrm>
            <a:off x="1294706" y="2853408"/>
            <a:ext cx="79216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1497—1498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51"/>
          <p:cNvSpPr>
            <a:spLocks noChangeArrowheads="1"/>
          </p:cNvSpPr>
          <p:nvPr/>
        </p:nvSpPr>
        <p:spPr bwMode="auto">
          <a:xfrm>
            <a:off x="1294706" y="1411958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时间</a:t>
            </a: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215206" y="1411958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人物</a:t>
            </a:r>
          </a:p>
        </p:txBody>
      </p:sp>
      <p:sp>
        <p:nvSpPr>
          <p:cNvPr id="12" name="Rectangle 53"/>
          <p:cNvSpPr>
            <a:spLocks noChangeArrowheads="1"/>
          </p:cNvSpPr>
          <p:nvPr/>
        </p:nvSpPr>
        <p:spPr bwMode="auto">
          <a:xfrm>
            <a:off x="2159894" y="1411958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国别</a:t>
            </a:r>
          </a:p>
        </p:txBody>
      </p:sp>
      <p:sp>
        <p:nvSpPr>
          <p:cNvPr id="13" name="Rectangle 54"/>
          <p:cNvSpPr>
            <a:spLocks noChangeArrowheads="1"/>
          </p:cNvSpPr>
          <p:nvPr/>
        </p:nvSpPr>
        <p:spPr bwMode="auto">
          <a:xfrm>
            <a:off x="2879031" y="1411958"/>
            <a:ext cx="1081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支持国</a:t>
            </a:r>
          </a:p>
        </p:txBody>
      </p:sp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215206" y="2061245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迪亚士</a:t>
            </a:r>
          </a:p>
        </p:txBody>
      </p:sp>
      <p:sp>
        <p:nvSpPr>
          <p:cNvPr id="15" name="Rectangle 56"/>
          <p:cNvSpPr>
            <a:spLocks noChangeArrowheads="1"/>
          </p:cNvSpPr>
          <p:nvPr/>
        </p:nvSpPr>
        <p:spPr bwMode="auto">
          <a:xfrm>
            <a:off x="215206" y="3212183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达</a:t>
            </a:r>
            <a:r>
              <a:rPr lang="en-US" altLang="zh-CN" sz="200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伽马</a:t>
            </a:r>
            <a:br>
              <a:rPr lang="zh-CN" altLang="en-US" sz="2000">
                <a:latin typeface="微软雅黑" pitchFamily="34" charset="-122"/>
                <a:ea typeface="微软雅黑" pitchFamily="34" charset="-122"/>
              </a:rPr>
            </a:br>
            <a:endParaRPr lang="zh-CN" altLang="en-US" sz="20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Rectangle 57"/>
          <p:cNvSpPr>
            <a:spLocks noChangeArrowheads="1"/>
          </p:cNvSpPr>
          <p:nvPr/>
        </p:nvSpPr>
        <p:spPr bwMode="auto">
          <a:xfrm>
            <a:off x="215206" y="4077370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哥伦布</a:t>
            </a:r>
          </a:p>
        </p:txBody>
      </p:sp>
      <p:sp>
        <p:nvSpPr>
          <p:cNvPr id="17" name="Rectangle 58"/>
          <p:cNvSpPr>
            <a:spLocks noChangeArrowheads="1"/>
          </p:cNvSpPr>
          <p:nvPr/>
        </p:nvSpPr>
        <p:spPr bwMode="auto">
          <a:xfrm>
            <a:off x="286644" y="5156870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麦哲伦</a:t>
            </a:r>
          </a:p>
        </p:txBody>
      </p:sp>
      <p:sp>
        <p:nvSpPr>
          <p:cNvPr id="18" name="Rectangle 59"/>
          <p:cNvSpPr>
            <a:spLocks noChangeArrowheads="1"/>
          </p:cNvSpPr>
          <p:nvPr/>
        </p:nvSpPr>
        <p:spPr bwMode="auto">
          <a:xfrm>
            <a:off x="2159894" y="2132683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葡</a:t>
            </a:r>
          </a:p>
        </p:txBody>
      </p:sp>
      <p:sp>
        <p:nvSpPr>
          <p:cNvPr id="19" name="Rectangle 60"/>
          <p:cNvSpPr>
            <a:spLocks noChangeArrowheads="1"/>
          </p:cNvSpPr>
          <p:nvPr/>
        </p:nvSpPr>
        <p:spPr bwMode="auto">
          <a:xfrm>
            <a:off x="2159894" y="2924845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葡</a:t>
            </a:r>
          </a:p>
        </p:txBody>
      </p:sp>
      <p:sp>
        <p:nvSpPr>
          <p:cNvPr id="20" name="Rectangle 61"/>
          <p:cNvSpPr>
            <a:spLocks noChangeArrowheads="1"/>
          </p:cNvSpPr>
          <p:nvPr/>
        </p:nvSpPr>
        <p:spPr bwMode="auto">
          <a:xfrm>
            <a:off x="2159894" y="4077370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意</a:t>
            </a:r>
          </a:p>
        </p:txBody>
      </p:sp>
      <p:sp>
        <p:nvSpPr>
          <p:cNvPr id="21" name="Rectangle 62"/>
          <p:cNvSpPr>
            <a:spLocks noChangeArrowheads="1"/>
          </p:cNvSpPr>
          <p:nvPr/>
        </p:nvSpPr>
        <p:spPr bwMode="auto">
          <a:xfrm>
            <a:off x="2159894" y="5085433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葡</a:t>
            </a:r>
          </a:p>
        </p:txBody>
      </p:sp>
      <p:sp>
        <p:nvSpPr>
          <p:cNvPr id="22" name="Rectangle 63"/>
          <p:cNvSpPr>
            <a:spLocks noChangeArrowheads="1"/>
          </p:cNvSpPr>
          <p:nvPr/>
        </p:nvSpPr>
        <p:spPr bwMode="auto">
          <a:xfrm>
            <a:off x="2952056" y="2780383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葡</a:t>
            </a:r>
          </a:p>
        </p:txBody>
      </p:sp>
      <p:sp>
        <p:nvSpPr>
          <p:cNvPr id="23" name="Rectangle 64"/>
          <p:cNvSpPr>
            <a:spLocks noChangeArrowheads="1"/>
          </p:cNvSpPr>
          <p:nvPr/>
        </p:nvSpPr>
        <p:spPr bwMode="auto">
          <a:xfrm>
            <a:off x="2952056" y="4796508"/>
            <a:ext cx="7921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西</a:t>
            </a:r>
            <a:br>
              <a:rPr lang="zh-CN" altLang="en-US" sz="2000">
                <a:latin typeface="微软雅黑" pitchFamily="34" charset="-122"/>
                <a:ea typeface="微软雅黑" pitchFamily="34" charset="-122"/>
              </a:rPr>
            </a:br>
            <a:endParaRPr lang="zh-CN" altLang="en-US" sz="20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Rectangle 65"/>
          <p:cNvSpPr>
            <a:spLocks noChangeArrowheads="1"/>
          </p:cNvSpPr>
          <p:nvPr/>
        </p:nvSpPr>
        <p:spPr bwMode="auto">
          <a:xfrm>
            <a:off x="3887094" y="2061245"/>
            <a:ext cx="30972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2" action="ppaction://hlinksldjump"/>
              </a:rPr>
              <a:t>葡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2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2" action="ppaction://hlinksldjump"/>
              </a:rPr>
              <a:t>非洲西海岸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2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2" action="ppaction://hlinksldjump"/>
              </a:rPr>
              <a:t>好望角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Rectangle 66"/>
          <p:cNvSpPr>
            <a:spLocks noChangeArrowheads="1"/>
          </p:cNvSpPr>
          <p:nvPr/>
        </p:nvSpPr>
        <p:spPr bwMode="auto">
          <a:xfrm>
            <a:off x="4031556" y="2780383"/>
            <a:ext cx="273685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just"/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3" action="ppaction://hlinksldjump"/>
              </a:rPr>
              <a:t>葡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Arial Unicode MS" pitchFamily="34" charset="-122"/>
                <a:hlinkClick r:id="rId3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3" action="ppaction://hlinksldjump"/>
              </a:rPr>
              <a:t>非洲西海岸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Arial Unicode MS" pitchFamily="34" charset="-122"/>
                <a:hlinkClick r:id="rId3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3" action="ppaction://hlinksldjump"/>
              </a:rPr>
              <a:t>好望角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Arial Unicode MS" pitchFamily="34" charset="-122"/>
                <a:hlinkClick r:id="rId3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3" action="ppaction://hlinksldjump"/>
              </a:rPr>
              <a:t>非洲东海岸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Arial Unicode MS" pitchFamily="34" charset="-122"/>
                <a:hlinkClick r:id="rId3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3" action="ppaction://hlinksldjump"/>
              </a:rPr>
              <a:t>印度洋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cs typeface="Arial Unicode MS" pitchFamily="34" charset="-122"/>
                <a:hlinkClick r:id="rId3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3" action="ppaction://hlinksldjump"/>
              </a:rPr>
              <a:t>印度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67"/>
          <p:cNvSpPr>
            <a:spLocks noChangeArrowheads="1"/>
          </p:cNvSpPr>
          <p:nvPr/>
        </p:nvSpPr>
        <p:spPr bwMode="auto">
          <a:xfrm>
            <a:off x="4031556" y="3932908"/>
            <a:ext cx="2735263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西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大西洋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美洲（发现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"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新大陆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"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4" action="ppaction://hlinksldjump"/>
              </a:rPr>
              <a:t>）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68"/>
          <p:cNvSpPr>
            <a:spLocks noChangeArrowheads="1"/>
          </p:cNvSpPr>
          <p:nvPr/>
        </p:nvSpPr>
        <p:spPr bwMode="auto">
          <a:xfrm>
            <a:off x="3815656" y="4725070"/>
            <a:ext cx="324008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西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大西洋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南美洲东海岸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麦哲伦海峡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太平洋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菲律宾群岛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印度洋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好望角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大西洋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→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  <a:hlinkClick r:id="rId5" action="ppaction://hlinksldjump"/>
              </a:rPr>
              <a:t>西班牙。（环球航行）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Rectangle 69"/>
          <p:cNvSpPr>
            <a:spLocks noChangeArrowheads="1"/>
          </p:cNvSpPr>
          <p:nvPr/>
        </p:nvSpPr>
        <p:spPr bwMode="auto">
          <a:xfrm>
            <a:off x="7271644" y="1411958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影响</a:t>
            </a:r>
          </a:p>
        </p:txBody>
      </p:sp>
      <p:sp>
        <p:nvSpPr>
          <p:cNvPr id="29" name="Rectangle 70"/>
          <p:cNvSpPr>
            <a:spLocks noChangeArrowheads="1"/>
          </p:cNvSpPr>
          <p:nvPr/>
        </p:nvSpPr>
        <p:spPr bwMode="auto">
          <a:xfrm>
            <a:off x="7127181" y="2780383"/>
            <a:ext cx="108108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首先直航印度</a:t>
            </a:r>
          </a:p>
        </p:txBody>
      </p:sp>
      <p:sp>
        <p:nvSpPr>
          <p:cNvPr id="30" name="Rectangle 71"/>
          <p:cNvSpPr>
            <a:spLocks noChangeArrowheads="1"/>
          </p:cNvSpPr>
          <p:nvPr/>
        </p:nvSpPr>
        <p:spPr bwMode="auto">
          <a:xfrm>
            <a:off x="7271644" y="4077370"/>
            <a:ext cx="7921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发现美洲</a:t>
            </a:r>
          </a:p>
        </p:txBody>
      </p:sp>
      <p:sp>
        <p:nvSpPr>
          <p:cNvPr id="31" name="Rectangle 72"/>
          <p:cNvSpPr>
            <a:spLocks noChangeArrowheads="1"/>
          </p:cNvSpPr>
          <p:nvPr/>
        </p:nvSpPr>
        <p:spPr bwMode="auto">
          <a:xfrm>
            <a:off x="7127181" y="5013995"/>
            <a:ext cx="1223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首次完成环球航行</a:t>
            </a:r>
          </a:p>
        </p:txBody>
      </p:sp>
      <p:sp>
        <p:nvSpPr>
          <p:cNvPr id="32" name="Rectangle 73"/>
          <p:cNvSpPr>
            <a:spLocks noChangeArrowheads="1"/>
          </p:cNvSpPr>
          <p:nvPr/>
        </p:nvSpPr>
        <p:spPr bwMode="auto">
          <a:xfrm>
            <a:off x="4895156" y="1411958"/>
            <a:ext cx="10810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路线</a:t>
            </a:r>
          </a:p>
        </p:txBody>
      </p:sp>
      <p:sp>
        <p:nvSpPr>
          <p:cNvPr id="33" name="Rectangle 75"/>
          <p:cNvSpPr>
            <a:spLocks noChangeArrowheads="1"/>
          </p:cNvSpPr>
          <p:nvPr/>
        </p:nvSpPr>
        <p:spPr bwMode="auto">
          <a:xfrm>
            <a:off x="115342" y="241302"/>
            <a:ext cx="874871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 b="1" dirty="0"/>
              <a:t> </a:t>
            </a:r>
            <a:r>
              <a:rPr lang="zh-CN" altLang="en-US" sz="2000" b="1" dirty="0" smtClean="0"/>
              <a:t>根据课本第</a:t>
            </a:r>
            <a:r>
              <a:rPr lang="en-US" altLang="zh-CN" sz="2000" b="1" dirty="0" smtClean="0"/>
              <a:t>24</a:t>
            </a:r>
            <a:r>
              <a:rPr lang="zh-CN" altLang="en-US" sz="2000" b="1" dirty="0" smtClean="0"/>
              <a:t>页</a:t>
            </a:r>
            <a:r>
              <a:rPr lang="zh-CN" altLang="en-US" sz="2000" b="1" dirty="0"/>
              <a:t>“示意图”分组完成下表</a:t>
            </a:r>
          </a:p>
        </p:txBody>
      </p:sp>
      <p:sp>
        <p:nvSpPr>
          <p:cNvPr id="35" name="Rectangle 77"/>
          <p:cNvSpPr>
            <a:spLocks noChangeArrowheads="1"/>
          </p:cNvSpPr>
          <p:nvPr/>
        </p:nvSpPr>
        <p:spPr bwMode="auto">
          <a:xfrm>
            <a:off x="7055744" y="2061245"/>
            <a:ext cx="12954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zh-CN" altLang="en-US" sz="2000">
                <a:latin typeface="微软雅黑" pitchFamily="34" charset="-122"/>
                <a:ea typeface="微软雅黑" pitchFamily="34" charset="-122"/>
              </a:rPr>
              <a:t>发现好望角</a:t>
            </a:r>
          </a:p>
        </p:txBody>
      </p:sp>
      <p:sp>
        <p:nvSpPr>
          <p:cNvPr id="36" name="AutoShape 7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8208269" y="6309395"/>
            <a:ext cx="611187" cy="260350"/>
          </a:xfrm>
          <a:prstGeom prst="actionButtonBlank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00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1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-33401" y="512676"/>
            <a:ext cx="8460431" cy="5499769"/>
            <a:chOff x="1" y="152636"/>
            <a:chExt cx="8460431" cy="5499769"/>
          </a:xfrm>
        </p:grpSpPr>
        <p:sp>
          <p:nvSpPr>
            <p:cNvPr id="5" name="矩形 4"/>
            <p:cNvSpPr/>
            <p:nvPr/>
          </p:nvSpPr>
          <p:spPr>
            <a:xfrm>
              <a:off x="3059832" y="332656"/>
              <a:ext cx="1728192" cy="57606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2">
                  <a:lumMod val="75000"/>
                  <a:alpha val="6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latin typeface="微软雅黑" pitchFamily="34" charset="-122"/>
                  <a:ea typeface="微软雅黑" pitchFamily="34" charset="-122"/>
                </a:rPr>
                <a:t>一个中心</a:t>
              </a:r>
              <a:endParaRPr lang="zh-CN" altLang="en-US" sz="2400" dirty="0"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3" name="直接箭头连接符 12"/>
            <p:cNvCxnSpPr>
              <a:stCxn id="5" idx="3"/>
            </p:cNvCxnSpPr>
            <p:nvPr/>
          </p:nvCxnSpPr>
          <p:spPr>
            <a:xfrm>
              <a:off x="4788024" y="620688"/>
              <a:ext cx="720080" cy="0"/>
            </a:xfrm>
            <a:prstGeom prst="straightConnector1">
              <a:avLst/>
            </a:prstGeom>
            <a:ln w="28575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5508104" y="152636"/>
              <a:ext cx="1512168" cy="936104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>
              <a:solidFill>
                <a:schemeClr val="accent3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 smtClean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欧洲</a:t>
              </a:r>
              <a:endParaRPr lang="zh-CN" altLang="en-US" sz="2800" dirty="0">
                <a:solidFill>
                  <a:schemeClr val="tx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燕尾形 18"/>
            <p:cNvSpPr/>
            <p:nvPr/>
          </p:nvSpPr>
          <p:spPr>
            <a:xfrm rot="5400000">
              <a:off x="3626768" y="1044000"/>
              <a:ext cx="594320" cy="576064"/>
            </a:xfrm>
            <a:prstGeom prst="chevron">
              <a:avLst/>
            </a:prstGeom>
            <a:solidFill>
              <a:srgbClr val="003399">
                <a:alpha val="54902"/>
              </a:srgbClr>
            </a:solidFill>
            <a:ln>
              <a:solidFill>
                <a:schemeClr val="tx2">
                  <a:lumMod val="50000"/>
                  <a:alpha val="6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左右箭头标注 22"/>
            <p:cNvSpPr/>
            <p:nvPr/>
          </p:nvSpPr>
          <p:spPr>
            <a:xfrm>
              <a:off x="2051720" y="1732889"/>
              <a:ext cx="3744416" cy="648072"/>
            </a:xfrm>
            <a:prstGeom prst="leftRightArrowCallout">
              <a:avLst/>
            </a:prstGeom>
            <a:solidFill>
              <a:srgbClr val="FF0000">
                <a:alpha val="40000"/>
              </a:srgbClr>
            </a:solidFill>
            <a:ln>
              <a:solidFill>
                <a:schemeClr val="accent2">
                  <a:lumMod val="75000"/>
                  <a:alpha val="8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>
                  <a:latin typeface="微软雅黑" pitchFamily="34" charset="-122"/>
                  <a:ea typeface="微软雅黑" pitchFamily="34" charset="-122"/>
                </a:rPr>
                <a:t>两个方向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6084168" y="1676921"/>
              <a:ext cx="936104" cy="760007"/>
            </a:xfrm>
            <a:prstGeom prst="roundRect">
              <a:avLst/>
            </a:prstGeom>
            <a:solidFill>
              <a:srgbClr val="99FF99">
                <a:alpha val="50000"/>
              </a:srgbClr>
            </a:solidFill>
            <a:ln>
              <a:solidFill>
                <a:schemeClr val="accent3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东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27584" y="1676921"/>
              <a:ext cx="936104" cy="760007"/>
            </a:xfrm>
            <a:prstGeom prst="roundRect">
              <a:avLst/>
            </a:prstGeom>
            <a:solidFill>
              <a:srgbClr val="99FF99">
                <a:alpha val="50000"/>
              </a:srgbClr>
            </a:solidFill>
            <a:ln>
              <a:solidFill>
                <a:schemeClr val="accent3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西</a:t>
              </a:r>
            </a:p>
          </p:txBody>
        </p:sp>
        <p:sp>
          <p:nvSpPr>
            <p:cNvPr id="27" name="燕尾形 26"/>
            <p:cNvSpPr/>
            <p:nvPr/>
          </p:nvSpPr>
          <p:spPr>
            <a:xfrm rot="5400000">
              <a:off x="3626768" y="2532743"/>
              <a:ext cx="594320" cy="576064"/>
            </a:xfrm>
            <a:prstGeom prst="chevron">
              <a:avLst/>
            </a:prstGeom>
            <a:solidFill>
              <a:srgbClr val="003399">
                <a:alpha val="54902"/>
              </a:srgbClr>
            </a:solidFill>
            <a:ln>
              <a:solidFill>
                <a:schemeClr val="tx2">
                  <a:lumMod val="50000"/>
                  <a:alpha val="6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左右箭头标注 27"/>
            <p:cNvSpPr/>
            <p:nvPr/>
          </p:nvSpPr>
          <p:spPr>
            <a:xfrm>
              <a:off x="3040704" y="3187937"/>
              <a:ext cx="1766447" cy="940195"/>
            </a:xfrm>
            <a:prstGeom prst="leftRightArrowCallout">
              <a:avLst>
                <a:gd name="adj1" fmla="val 25000"/>
                <a:gd name="adj2" fmla="val 25000"/>
                <a:gd name="adj3" fmla="val 25000"/>
                <a:gd name="adj4" fmla="val 55082"/>
              </a:avLst>
            </a:prstGeom>
            <a:solidFill>
              <a:srgbClr val="FF0000">
                <a:alpha val="40000"/>
              </a:srgbClr>
            </a:solidFill>
            <a:ln>
              <a:solidFill>
                <a:schemeClr val="accent2">
                  <a:lumMod val="75000"/>
                  <a:alpha val="8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latin typeface="微软雅黑" pitchFamily="34" charset="-122"/>
                  <a:ea typeface="微软雅黑" pitchFamily="34" charset="-122"/>
                </a:rPr>
                <a:t>两条航线</a:t>
              </a:r>
              <a:endParaRPr lang="zh-CN" altLang="en-US" sz="2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" y="3278030"/>
              <a:ext cx="3059831" cy="760007"/>
            </a:xfrm>
            <a:prstGeom prst="roundRect">
              <a:avLst/>
            </a:prstGeom>
            <a:solidFill>
              <a:srgbClr val="99FF99">
                <a:alpha val="50000"/>
              </a:srgbClr>
            </a:solidFill>
            <a:ln>
              <a:solidFill>
                <a:schemeClr val="accent3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西欧←亚洲←美洲←西欧</a:t>
              </a: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811487" y="3278029"/>
              <a:ext cx="3648945" cy="760007"/>
            </a:xfrm>
            <a:prstGeom prst="roundRect">
              <a:avLst/>
            </a:prstGeom>
            <a:solidFill>
              <a:srgbClr val="99FF99">
                <a:alpha val="50000"/>
              </a:srgbClr>
            </a:solidFill>
            <a:ln>
              <a:solidFill>
                <a:schemeClr val="accent3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西欧→</a:t>
              </a:r>
              <a:r>
                <a:rPr lang="zh-CN" altLang="en-US" sz="2000" dirty="0" smtClean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非洲（好望角）→印度</a:t>
              </a:r>
              <a:endPara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燕尾形 32"/>
            <p:cNvSpPr/>
            <p:nvPr/>
          </p:nvSpPr>
          <p:spPr>
            <a:xfrm rot="5400000">
              <a:off x="3626767" y="4247909"/>
              <a:ext cx="594320" cy="576064"/>
            </a:xfrm>
            <a:prstGeom prst="chevron">
              <a:avLst/>
            </a:prstGeom>
            <a:solidFill>
              <a:srgbClr val="003399">
                <a:alpha val="54902"/>
              </a:srgbClr>
            </a:solidFill>
            <a:ln>
              <a:solidFill>
                <a:schemeClr val="tx2">
                  <a:lumMod val="50000"/>
                  <a:alpha val="6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左右箭头标注 33"/>
            <p:cNvSpPr/>
            <p:nvPr/>
          </p:nvSpPr>
          <p:spPr>
            <a:xfrm>
              <a:off x="2627784" y="4941168"/>
              <a:ext cx="2592286" cy="648072"/>
            </a:xfrm>
            <a:prstGeom prst="leftRightArrowCallout">
              <a:avLst>
                <a:gd name="adj1" fmla="val 25000"/>
                <a:gd name="adj2" fmla="val 25000"/>
                <a:gd name="adj3" fmla="val 25000"/>
                <a:gd name="adj4" fmla="val 63240"/>
              </a:avLst>
            </a:prstGeom>
            <a:solidFill>
              <a:srgbClr val="FF0000">
                <a:alpha val="40000"/>
              </a:srgbClr>
            </a:solidFill>
            <a:ln>
              <a:solidFill>
                <a:schemeClr val="accent2">
                  <a:lumMod val="75000"/>
                  <a:alpha val="8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dirty="0" smtClean="0">
                  <a:latin typeface="微软雅黑" pitchFamily="34" charset="-122"/>
                  <a:ea typeface="微软雅黑" pitchFamily="34" charset="-122"/>
                </a:rPr>
                <a:t>四个人物</a:t>
              </a:r>
              <a:endParaRPr lang="zh-CN" altLang="en-US" sz="2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179510" y="4892398"/>
              <a:ext cx="2376265" cy="760007"/>
            </a:xfrm>
            <a:prstGeom prst="roundRect">
              <a:avLst/>
            </a:prstGeom>
            <a:solidFill>
              <a:srgbClr val="99FF99">
                <a:alpha val="50000"/>
              </a:srgbClr>
            </a:solidFill>
            <a:ln>
              <a:solidFill>
                <a:schemeClr val="accent3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哥伦布、麦哲伦</a:t>
              </a:r>
              <a:endPara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5364086" y="4892398"/>
              <a:ext cx="2376265" cy="760007"/>
            </a:xfrm>
            <a:prstGeom prst="roundRect">
              <a:avLst/>
            </a:prstGeom>
            <a:solidFill>
              <a:srgbClr val="99FF99">
                <a:alpha val="50000"/>
              </a:srgbClr>
            </a:solidFill>
            <a:ln>
              <a:solidFill>
                <a:schemeClr val="accent3">
                  <a:alpha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dirty="0" smtClean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迪亚士、达</a:t>
              </a:r>
              <a:r>
                <a:rPr lang="en-US" altLang="zh-CN" sz="2000" dirty="0" smtClean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·</a:t>
              </a:r>
              <a:r>
                <a:rPr lang="zh-CN" altLang="en-US" sz="2000" dirty="0" smtClean="0">
                  <a:solidFill>
                    <a:schemeClr val="tx2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伽马</a:t>
              </a:r>
              <a:endPara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7" name="下箭头 36"/>
            <p:cNvSpPr/>
            <p:nvPr/>
          </p:nvSpPr>
          <p:spPr>
            <a:xfrm>
              <a:off x="1178496" y="2523615"/>
              <a:ext cx="234280" cy="664322"/>
            </a:xfrm>
            <a:prstGeom prst="downArrow">
              <a:avLst/>
            </a:prstGeom>
            <a:solidFill>
              <a:schemeClr val="accent6">
                <a:alpha val="62000"/>
              </a:schemeClr>
            </a:solidFill>
            <a:ln>
              <a:solidFill>
                <a:schemeClr val="accent6">
                  <a:lumMod val="5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下箭头 37"/>
            <p:cNvSpPr/>
            <p:nvPr/>
          </p:nvSpPr>
          <p:spPr>
            <a:xfrm>
              <a:off x="6435080" y="2556362"/>
              <a:ext cx="234280" cy="664322"/>
            </a:xfrm>
            <a:prstGeom prst="downArrow">
              <a:avLst/>
            </a:prstGeom>
            <a:solidFill>
              <a:schemeClr val="accent6">
                <a:alpha val="62000"/>
              </a:schemeClr>
            </a:solidFill>
            <a:ln>
              <a:solidFill>
                <a:schemeClr val="accent6">
                  <a:lumMod val="5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下箭头 38"/>
            <p:cNvSpPr/>
            <p:nvPr/>
          </p:nvSpPr>
          <p:spPr>
            <a:xfrm>
              <a:off x="1182361" y="4128132"/>
              <a:ext cx="234280" cy="664322"/>
            </a:xfrm>
            <a:prstGeom prst="downArrow">
              <a:avLst/>
            </a:prstGeom>
            <a:solidFill>
              <a:schemeClr val="accent6">
                <a:alpha val="62000"/>
              </a:schemeClr>
            </a:solidFill>
            <a:ln>
              <a:solidFill>
                <a:schemeClr val="accent6">
                  <a:lumMod val="5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下箭头 39"/>
            <p:cNvSpPr/>
            <p:nvPr/>
          </p:nvSpPr>
          <p:spPr>
            <a:xfrm>
              <a:off x="6439970" y="4128132"/>
              <a:ext cx="234280" cy="664322"/>
            </a:xfrm>
            <a:prstGeom prst="downArrow">
              <a:avLst/>
            </a:prstGeom>
            <a:solidFill>
              <a:schemeClr val="accent6">
                <a:alpha val="62000"/>
              </a:schemeClr>
            </a:solidFill>
            <a:ln>
              <a:solidFill>
                <a:schemeClr val="accent6">
                  <a:lumMod val="50000"/>
                  <a:alpha val="6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239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513" y="1855852"/>
            <a:ext cx="8136903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600" dirty="0" smtClean="0">
                <a:latin typeface="+mn-ea"/>
              </a:rPr>
              <a:t>      第一，</a:t>
            </a:r>
            <a:r>
              <a:rPr lang="zh-CN" altLang="en-US" sz="2600" dirty="0">
                <a:latin typeface="+mn-ea"/>
              </a:rPr>
              <a:t>两国都在大西洋沿岸，拥有优越的地理位置</a:t>
            </a:r>
            <a:r>
              <a:rPr lang="zh-CN" altLang="en-US" sz="2600" dirty="0" smtClean="0">
                <a:latin typeface="+mn-ea"/>
              </a:rPr>
              <a:t>；</a:t>
            </a:r>
            <a:endParaRPr lang="en-US" altLang="zh-CN" sz="2600" dirty="0" smtClean="0">
              <a:latin typeface="+mn-ea"/>
            </a:endParaRPr>
          </a:p>
          <a:p>
            <a:r>
              <a:rPr lang="zh-CN" altLang="en-US" sz="2600" dirty="0">
                <a:latin typeface="+mn-ea"/>
              </a:rPr>
              <a:t> </a:t>
            </a:r>
            <a:r>
              <a:rPr lang="zh-CN" altLang="en-US" sz="2600" dirty="0" smtClean="0">
                <a:latin typeface="+mn-ea"/>
              </a:rPr>
              <a:t>     第二，</a:t>
            </a:r>
            <a:r>
              <a:rPr lang="zh-CN" altLang="en-US" sz="2600" dirty="0">
                <a:latin typeface="+mn-ea"/>
              </a:rPr>
              <a:t>资源短缺促使葡萄牙最早进行海外探险，从而带动了西班牙。</a:t>
            </a:r>
          </a:p>
          <a:p>
            <a:r>
              <a:rPr lang="zh-CN" altLang="en-US" sz="2600" dirty="0" smtClean="0">
                <a:latin typeface="+mn-ea"/>
              </a:rPr>
              <a:t>      第三，</a:t>
            </a:r>
            <a:r>
              <a:rPr lang="zh-CN" altLang="en-US" sz="2600" dirty="0">
                <a:latin typeface="+mn-ea"/>
              </a:rPr>
              <a:t>两个国家都掌握了航海技术，特别是葡萄牙的亨利王子，为葡萄牙的航海事业铺平了道路；</a:t>
            </a:r>
          </a:p>
          <a:p>
            <a:r>
              <a:rPr lang="zh-CN" altLang="en-US" sz="2600" dirty="0">
                <a:latin typeface="+mn-ea"/>
              </a:rPr>
              <a:t> </a:t>
            </a:r>
            <a:r>
              <a:rPr lang="zh-CN" altLang="en-US" sz="2600" dirty="0" smtClean="0">
                <a:latin typeface="+mn-ea"/>
              </a:rPr>
              <a:t>     第四，</a:t>
            </a:r>
            <a:r>
              <a:rPr lang="zh-CN" altLang="en-US" sz="2600" dirty="0">
                <a:latin typeface="+mn-ea"/>
              </a:rPr>
              <a:t>葡萄牙人与西班牙人的宗教热情特别强烈。弘扬基督教的信念是推动他们积极寻求</a:t>
            </a:r>
            <a:r>
              <a:rPr lang="zh-CN" altLang="en-US" sz="2600" dirty="0" smtClean="0">
                <a:latin typeface="+mn-ea"/>
              </a:rPr>
              <a:t>东方</a:t>
            </a:r>
            <a:r>
              <a:rPr lang="zh-CN" altLang="en-US" sz="2600" dirty="0">
                <a:latin typeface="+mn-ea"/>
              </a:rPr>
              <a:t>新航路的一种精神动力</a:t>
            </a:r>
            <a:r>
              <a:rPr lang="zh-CN" altLang="en-US" sz="2600" dirty="0" smtClean="0">
                <a:latin typeface="+mn-ea"/>
              </a:rPr>
              <a:t>。</a:t>
            </a:r>
            <a:endParaRPr lang="en-US" altLang="zh-CN" sz="2600" dirty="0" smtClean="0">
              <a:latin typeface="+mn-ea"/>
            </a:endParaRPr>
          </a:p>
          <a:p>
            <a:r>
              <a:rPr lang="zh-CN" altLang="en-US" sz="2600" dirty="0" smtClean="0">
                <a:latin typeface="+mn-ea"/>
              </a:rPr>
              <a:t>      第五，葡萄牙和西班牙是统一的中央集权国家。</a:t>
            </a:r>
            <a:endParaRPr lang="en-US" altLang="zh-CN" sz="2600" dirty="0" smtClean="0">
              <a:latin typeface="+mn-ea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3529" y="335558"/>
            <a:ext cx="79928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zh-CN" altLang="en-US" sz="4000" b="1" dirty="0" smtClean="0">
                <a:solidFill>
                  <a:srgbClr val="CC3300"/>
                </a:solidFill>
                <a:latin typeface="华文新魏" pitchFamily="2" charset="-122"/>
                <a:ea typeface="华文新魏" pitchFamily="2" charset="-122"/>
              </a:rPr>
              <a:t>思考：葡萄牙</a:t>
            </a:r>
            <a:r>
              <a:rPr kumimoji="0" lang="zh-CN" altLang="en-US" sz="4000" b="1" dirty="0">
                <a:solidFill>
                  <a:srgbClr val="CC3300"/>
                </a:solidFill>
                <a:latin typeface="华文新魏" pitchFamily="2" charset="-122"/>
                <a:ea typeface="华文新魏" pitchFamily="2" charset="-122"/>
              </a:rPr>
              <a:t>、西班牙为何能冲在开辟新航路的最前锋呢</a:t>
            </a:r>
            <a:r>
              <a:rPr kumimoji="0" lang="en-US" altLang="zh-CN" sz="4000" b="1" dirty="0">
                <a:solidFill>
                  <a:srgbClr val="CC3300"/>
                </a:solidFill>
                <a:latin typeface="华文新魏" pitchFamily="2" charset="-122"/>
                <a:ea typeface="华文新魏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406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83568" y="1097161"/>
            <a:ext cx="7560840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1992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年是哥伦布航行到美洲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500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周年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许多国家纷纷举行纪念活动，但也引起美洲印第安人后裔的强烈不满。他们打出的一条标语上写着：“你们庆祝的是我们的苦难”。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63549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材料</a:t>
            </a:r>
            <a:r>
              <a:rPr lang="zh-CN" altLang="en-US" sz="2400" b="1" dirty="0" smtClean="0">
                <a:latin typeface="微软雅黑" pitchFamily="34" charset="-122"/>
                <a:ea typeface="微软雅黑" pitchFamily="34" charset="-122"/>
              </a:rPr>
              <a:t>：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15616" y="3428999"/>
            <a:ext cx="7488832" cy="961545"/>
            <a:chOff x="986813" y="3816000"/>
            <a:chExt cx="7488832" cy="961545"/>
          </a:xfrm>
        </p:grpSpPr>
        <p:sp>
          <p:nvSpPr>
            <p:cNvPr id="8" name="矩形 7"/>
            <p:cNvSpPr/>
            <p:nvPr/>
          </p:nvSpPr>
          <p:spPr>
            <a:xfrm>
              <a:off x="986813" y="3905999"/>
              <a:ext cx="5745427" cy="871546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>
              <a:solidFill>
                <a:schemeClr val="accent2">
                  <a:lumMod val="75000"/>
                  <a:alpha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986813" y="3816000"/>
              <a:ext cx="7488832" cy="961545"/>
              <a:chOff x="783049" y="3816000"/>
              <a:chExt cx="7488832" cy="96154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007185" y="3816000"/>
                <a:ext cx="6264696" cy="961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MingLiU" pitchFamily="18" charset="-120"/>
                    <a:ea typeface="PMingLiU" pitchFamily="18" charset="-120"/>
                  </a:rPr>
                  <a:t>新</a:t>
                </a:r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MingLiU" pitchFamily="18" charset="-120"/>
                    <a:ea typeface="PMingLiU" pitchFamily="18" charset="-120"/>
                  </a:rPr>
                  <a:t>航路开辟对世界造成哪些重大影响</a:t>
                </a:r>
                <a:r>
                  <a:rPr lang="zh-CN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MingLiU" pitchFamily="18" charset="-120"/>
                    <a:ea typeface="PMingLiU" pitchFamily="18" charset="-120"/>
                  </a:rPr>
                  <a:t>？</a:t>
                </a:r>
                <a:endParaRPr lang="en-US" altLang="zh-CN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PMingLiU" pitchFamily="18" charset="-120"/>
                  <a:ea typeface="PMingLiU" pitchFamily="18" charset="-12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MingLiU" pitchFamily="18" charset="-120"/>
                    <a:ea typeface="PMingLiU" pitchFamily="18" charset="-120"/>
                  </a:rPr>
                  <a:t>给</a:t>
                </a:r>
                <a:r>
                  <a:rPr lang="zh-CN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PMingLiU" pitchFamily="18" charset="-120"/>
                    <a:ea typeface="PMingLiU" pitchFamily="18" charset="-120"/>
                  </a:rPr>
                  <a:t>人类带来的是曙光还是灾难？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83049" y="3905999"/>
                <a:ext cx="12241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800000"/>
                  </a:buClr>
                  <a:buFont typeface="Wingdings" pitchFamily="2" charset="2"/>
                  <a:buChar char=""/>
                </a:pPr>
                <a:r>
                  <a:rPr lang="zh-CN" altLang="en-US" sz="2400" b="1" dirty="0" smtClean="0">
                    <a:solidFill>
                      <a:schemeClr val="tx2">
                        <a:lumMod val="50000"/>
                      </a:schemeClr>
                    </a:solidFill>
                    <a:latin typeface="PMingLiU" pitchFamily="18" charset="-120"/>
                    <a:ea typeface="PMingLiU" pitchFamily="18" charset="-120"/>
                  </a:rPr>
                  <a:t>思考：</a:t>
                </a:r>
                <a:endParaRPr lang="zh-CN" altLang="en-US" sz="2400" b="1" dirty="0">
                  <a:solidFill>
                    <a:schemeClr val="tx2">
                      <a:lumMod val="50000"/>
                    </a:schemeClr>
                  </a:solidFill>
                  <a:latin typeface="PMingLiU" pitchFamily="18" charset="-120"/>
                  <a:ea typeface="PMingLiU" pitchFamily="18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452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PMingLiU" pitchFamily="18" charset="-120"/>
                <a:ea typeface="PMingLiU" pitchFamily="18" charset="-120"/>
              </a:rPr>
              <a:t>三</a:t>
            </a:r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、新航路开辟的影响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45" y="807095"/>
            <a:ext cx="322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对世界：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6876" y="6237312"/>
            <a:ext cx="6635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/>
              <a:t>十五世纪欧洲人绘制的世界地图</a:t>
            </a:r>
            <a:endParaRPr lang="zh-CN" altLang="en-US" sz="32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1" y="1340768"/>
            <a:ext cx="8042193" cy="478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5403" y="5744956"/>
            <a:ext cx="3643155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87461" y="1281884"/>
            <a:ext cx="7956375" cy="5692603"/>
            <a:chOff x="187461" y="1281884"/>
            <a:chExt cx="7956375" cy="5692603"/>
          </a:xfrm>
        </p:grpSpPr>
        <p:pic>
          <p:nvPicPr>
            <p:cNvPr id="8" name="16C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8"/>
            <a:stretch/>
          </p:blipFill>
          <p:spPr>
            <a:xfrm>
              <a:off x="187461" y="1281884"/>
              <a:ext cx="7956375" cy="523537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5576" y="6389712"/>
              <a:ext cx="7209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/>
                <a:t>十六世纪中期欧洲人绘制的世界地图</a:t>
              </a:r>
              <a:endParaRPr lang="zh-CN" alt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876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PMingLiU" pitchFamily="18" charset="-120"/>
                <a:ea typeface="PMingLiU" pitchFamily="18" charset="-120"/>
              </a:rPr>
              <a:t>三</a:t>
            </a:r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、新航路开辟的影响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745" y="807095"/>
            <a:ext cx="322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对世界：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6121" y="1375608"/>
            <a:ext cx="8011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材料一</a:t>
            </a:r>
            <a:endParaRPr lang="en-US" altLang="zh-CN" sz="2400" b="1" dirty="0" smtClean="0"/>
          </a:p>
          <a:p>
            <a:pPr indent="457200"/>
            <a:r>
              <a:rPr lang="zh-CN" altLang="en-US" sz="2400" dirty="0" smtClean="0"/>
              <a:t>为什么</a:t>
            </a:r>
            <a:r>
              <a:rPr lang="zh-CN" altLang="en-US" sz="2400" dirty="0"/>
              <a:t>世界历史应从</a:t>
            </a:r>
            <a:r>
              <a:rPr lang="en-US" altLang="zh-CN" sz="2400" dirty="0"/>
              <a:t>1500</a:t>
            </a:r>
            <a:r>
              <a:rPr lang="zh-CN" altLang="en-US" sz="2400" dirty="0"/>
              <a:t>年开始为什么世界历史应从</a:t>
            </a:r>
            <a:r>
              <a:rPr lang="en-US" altLang="zh-CN" sz="2400" dirty="0"/>
              <a:t>1500</a:t>
            </a:r>
            <a:r>
              <a:rPr lang="zh-CN" altLang="en-US" sz="2400" dirty="0"/>
              <a:t>年开始？</a:t>
            </a:r>
            <a:r>
              <a:rPr lang="en-US" altLang="zh-CN" sz="2400" dirty="0"/>
              <a:t>……</a:t>
            </a:r>
            <a:r>
              <a:rPr lang="zh-CN" altLang="en-US" sz="2400" dirty="0"/>
              <a:t>回答是， </a:t>
            </a:r>
            <a:r>
              <a:rPr lang="en-US" altLang="zh-CN" sz="2400" dirty="0"/>
              <a:t>1500</a:t>
            </a:r>
            <a:r>
              <a:rPr lang="zh-CN" altLang="en-US" sz="2400" dirty="0"/>
              <a:t>年以前，人类基本上生活在</a:t>
            </a:r>
            <a:r>
              <a:rPr lang="zh-CN" altLang="en-US" sz="2400" b="1" dirty="0">
                <a:solidFill>
                  <a:srgbClr val="FF0000"/>
                </a:solidFill>
              </a:rPr>
              <a:t>彼此隔绝</a:t>
            </a:r>
            <a:r>
              <a:rPr lang="zh-CN" altLang="en-US" sz="2400" dirty="0"/>
              <a:t>的地区中。</a:t>
            </a:r>
            <a:r>
              <a:rPr lang="en-US" altLang="zh-CN" sz="2400" dirty="0"/>
              <a:t>……</a:t>
            </a:r>
            <a:r>
              <a:rPr lang="zh-CN" altLang="en-US" sz="2400" dirty="0"/>
              <a:t>直到</a:t>
            </a:r>
            <a:r>
              <a:rPr lang="en-US" altLang="zh-CN" sz="2400" dirty="0"/>
              <a:t>1500</a:t>
            </a:r>
            <a:r>
              <a:rPr lang="zh-CN" altLang="en-US" sz="2400" dirty="0" smtClean="0"/>
              <a:t>年</a:t>
            </a:r>
            <a:r>
              <a:rPr lang="zh-CN" altLang="en-US" sz="2400" dirty="0"/>
              <a:t>前后，各种族集团之间才</a:t>
            </a:r>
            <a:r>
              <a:rPr lang="zh-CN" altLang="en-US" sz="2400" b="1" dirty="0">
                <a:solidFill>
                  <a:srgbClr val="FF0000"/>
                </a:solidFill>
              </a:rPr>
              <a:t>第一次</a:t>
            </a:r>
            <a:r>
              <a:rPr lang="zh-CN" altLang="en-US" sz="2400" dirty="0"/>
              <a:t>有了</a:t>
            </a:r>
            <a:r>
              <a:rPr lang="zh-CN" altLang="en-US" sz="2400" b="1" dirty="0">
                <a:solidFill>
                  <a:srgbClr val="FF0000"/>
                </a:solidFill>
              </a:rPr>
              <a:t>直接的交往</a:t>
            </a:r>
            <a:r>
              <a:rPr lang="zh-CN" altLang="en-US" sz="2400" dirty="0" smtClean="0"/>
              <a:t>。</a:t>
            </a:r>
            <a:endParaRPr lang="en-US" altLang="zh-CN" sz="2400" dirty="0" smtClean="0"/>
          </a:p>
          <a:p>
            <a:pPr indent="457200" algn="r"/>
            <a:r>
              <a:rPr lang="en-US" altLang="zh-CN" sz="2400" dirty="0" smtClean="0"/>
              <a:t>——</a:t>
            </a:r>
            <a:r>
              <a:rPr lang="en-US" altLang="zh-CN" sz="2400" dirty="0"/>
              <a:t>——</a:t>
            </a:r>
            <a:r>
              <a:rPr lang="zh-CN" altLang="en-US" sz="2400" dirty="0"/>
              <a:t>斯塔夫里阿诺斯</a:t>
            </a:r>
            <a:r>
              <a:rPr lang="en-US" altLang="zh-CN" sz="2400" dirty="0"/>
              <a:t>《</a:t>
            </a:r>
            <a:r>
              <a:rPr lang="zh-CN" altLang="en-US" sz="2400" dirty="0"/>
              <a:t>全球</a:t>
            </a:r>
            <a:r>
              <a:rPr lang="zh-CN" altLang="en-US" sz="2400" dirty="0" smtClean="0"/>
              <a:t>通史</a:t>
            </a:r>
            <a:r>
              <a:rPr lang="en-US" altLang="zh-CN" sz="2400" dirty="0"/>
              <a:t>》</a:t>
            </a:r>
            <a:endParaRPr lang="zh-CN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3424932"/>
            <a:ext cx="8244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材料二</a:t>
            </a:r>
            <a:endParaRPr lang="en-US" altLang="zh-CN" sz="2400" b="1" dirty="0" smtClean="0"/>
          </a:p>
          <a:p>
            <a:pPr indent="457200"/>
            <a:r>
              <a:rPr lang="zh-CN" altLang="en-US" sz="2400" dirty="0" smtClean="0"/>
              <a:t>它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打破</a:t>
            </a:r>
            <a:r>
              <a:rPr lang="zh-CN" altLang="en-US" sz="2400" dirty="0" smtClean="0"/>
              <a:t>了以往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人类文明区域性分割和孤立发展</a:t>
            </a:r>
            <a:r>
              <a:rPr lang="zh-CN" altLang="en-US" sz="2400" dirty="0" smtClean="0"/>
              <a:t>的局面，首次把全球人类联系起来，开始了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人类文明一体化</a:t>
            </a:r>
            <a:r>
              <a:rPr lang="zh-CN" altLang="en-US" sz="2400" dirty="0" smtClean="0"/>
              <a:t>进程。它扩展了人类活动的范围，海洋在人类文明中的地位迅速上升，世界的人种地理分布、宗教与文化格局开始发生重大变化。</a:t>
            </a:r>
            <a:endParaRPr lang="en-US" altLang="zh-CN" sz="2400" dirty="0" smtClean="0"/>
          </a:p>
          <a:p>
            <a:pPr indent="457200" algn="r"/>
            <a:r>
              <a:rPr lang="en-US" altLang="zh-CN" sz="2400" dirty="0" smtClean="0"/>
              <a:t>——</a:t>
            </a:r>
            <a:r>
              <a:rPr lang="zh-CN" altLang="en-US" sz="2400" dirty="0" smtClean="0"/>
              <a:t>马世力主编</a:t>
            </a:r>
            <a:r>
              <a:rPr lang="en-US" altLang="zh-CN" sz="2400" dirty="0" smtClean="0"/>
              <a:t>《</a:t>
            </a:r>
            <a:r>
              <a:rPr lang="zh-CN" altLang="en-US" sz="2400" dirty="0" smtClean="0"/>
              <a:t>世界史纲</a:t>
            </a:r>
            <a:r>
              <a:rPr lang="en-US" altLang="zh-CN" sz="2400" dirty="0" smtClean="0"/>
              <a:t>》</a:t>
            </a:r>
            <a:r>
              <a:rPr lang="zh-CN" altLang="en-US" sz="2400" dirty="0" smtClean="0"/>
              <a:t>（下）</a:t>
            </a:r>
            <a:endParaRPr lang="en-US" altLang="zh-CN" sz="2400" dirty="0" smtClean="0"/>
          </a:p>
        </p:txBody>
      </p:sp>
      <p:sp>
        <p:nvSpPr>
          <p:cNvPr id="4" name="圆角矩形 3"/>
          <p:cNvSpPr/>
          <p:nvPr/>
        </p:nvSpPr>
        <p:spPr>
          <a:xfrm>
            <a:off x="539551" y="5693329"/>
            <a:ext cx="3198938" cy="976031"/>
          </a:xfrm>
          <a:prstGeom prst="roundRect">
            <a:avLst/>
          </a:prstGeom>
          <a:solidFill>
            <a:srgbClr val="99FF99">
              <a:alpha val="50000"/>
            </a:srgbClr>
          </a:solidFill>
          <a:ln>
            <a:solidFill>
              <a:schemeClr val="accent3">
                <a:alpha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文明开始交融</a:t>
            </a:r>
          </a:p>
          <a:p>
            <a:pPr algn="ctr"/>
            <a:r>
              <a:rPr lang="zh-CN" altLang="en-US" sz="2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由分散走向整体</a:t>
            </a:r>
          </a:p>
        </p:txBody>
      </p:sp>
    </p:spTree>
    <p:extLst>
      <p:ext uri="{BB962C8B-B14F-4D97-AF65-F5344CB8AC3E}">
        <p14:creationId xmlns:p14="http://schemas.microsoft.com/office/powerpoint/2010/main" val="339940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PMingLiU" pitchFamily="18" charset="-120"/>
                <a:ea typeface="PMingLiU" pitchFamily="18" charset="-120"/>
              </a:rPr>
              <a:t>三</a:t>
            </a:r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、新航路开辟的影响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3745" y="807095"/>
            <a:ext cx="322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对世界：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45" y="908720"/>
            <a:ext cx="6987631" cy="583722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529915" y="4758399"/>
            <a:ext cx="5400600" cy="1800200"/>
          </a:xfrm>
          <a:prstGeom prst="rect">
            <a:avLst/>
          </a:prstGeom>
          <a:solidFill>
            <a:srgbClr val="F79646">
              <a:alpha val="92157"/>
            </a:srgbClr>
          </a:solidFill>
          <a:ln>
            <a:solidFill>
              <a:schemeClr val="accent2">
                <a:lumMod val="75000"/>
                <a:alpha val="6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欧洲商人开始和世界各地建立商业联系，以西欧为中心的世界市场雏形开始出现。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668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30" y="27384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PMingLiU" pitchFamily="18" charset="-120"/>
                <a:ea typeface="PMingLiU" pitchFamily="18" charset="-120"/>
              </a:rPr>
              <a:t>三</a:t>
            </a:r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、新航路开辟的影响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454" y="84398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对欧洲：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3495127" y="2894803"/>
            <a:ext cx="648072" cy="1257235"/>
          </a:xfrm>
          <a:prstGeom prst="roundRect">
            <a:avLst/>
          </a:prstGeom>
          <a:solidFill>
            <a:srgbClr val="99FF99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欧洲</a:t>
            </a:r>
          </a:p>
        </p:txBody>
      </p:sp>
      <p:sp>
        <p:nvSpPr>
          <p:cNvPr id="6" name="圆角矩形 5"/>
          <p:cNvSpPr/>
          <p:nvPr/>
        </p:nvSpPr>
        <p:spPr bwMode="auto">
          <a:xfrm>
            <a:off x="3244080" y="1196752"/>
            <a:ext cx="1310658" cy="662023"/>
          </a:xfrm>
          <a:prstGeom prst="roundRect">
            <a:avLst/>
          </a:prstGeom>
          <a:solidFill>
            <a:srgbClr val="99FF99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资本</a:t>
            </a:r>
          </a:p>
        </p:txBody>
      </p:sp>
      <p:sp>
        <p:nvSpPr>
          <p:cNvPr id="7" name="圆角矩形 6"/>
          <p:cNvSpPr/>
          <p:nvPr/>
        </p:nvSpPr>
        <p:spPr bwMode="auto">
          <a:xfrm>
            <a:off x="3203568" y="5157192"/>
            <a:ext cx="1279162" cy="598361"/>
          </a:xfrm>
          <a:prstGeom prst="roundRect">
            <a:avLst/>
          </a:prstGeom>
          <a:solidFill>
            <a:srgbClr val="99FF99">
              <a:alpha val="50196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商品</a:t>
            </a:r>
          </a:p>
        </p:txBody>
      </p:sp>
      <p:sp>
        <p:nvSpPr>
          <p:cNvPr id="8" name="左大括号 7"/>
          <p:cNvSpPr/>
          <p:nvPr/>
        </p:nvSpPr>
        <p:spPr bwMode="auto">
          <a:xfrm>
            <a:off x="4939016" y="2348880"/>
            <a:ext cx="785112" cy="309634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9160" y="2309971"/>
            <a:ext cx="1663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贸易规模扩大</a:t>
            </a:r>
            <a:endParaRPr lang="zh-CN" alt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816633" y="2873821"/>
            <a:ext cx="1822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商品种类增多</a:t>
            </a:r>
            <a:endParaRPr lang="zh-CN" alt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816633" y="3574757"/>
            <a:ext cx="2355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商业经营方式变化：股份公司、证券交易所</a:t>
            </a:r>
            <a:r>
              <a:rPr lang="en-US" altLang="zh-CN" sz="2000" b="1" dirty="0" smtClean="0"/>
              <a:t>······</a:t>
            </a:r>
            <a:endParaRPr lang="zh-CN" alt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16633" y="4798893"/>
            <a:ext cx="264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贸易中心改变：地中海区域→大西洋沿岸</a:t>
            </a:r>
            <a:endParaRPr lang="zh-CN" altLang="en-US" sz="2000" b="1" dirty="0"/>
          </a:p>
        </p:txBody>
      </p:sp>
      <p:sp>
        <p:nvSpPr>
          <p:cNvPr id="14" name="TextBox 13">
            <a:hlinkClick r:id="rId2" action="ppaction://hlinksldjump"/>
          </p:cNvPr>
          <p:cNvSpPr txBox="1"/>
          <p:nvPr/>
        </p:nvSpPr>
        <p:spPr>
          <a:xfrm>
            <a:off x="4572000" y="3068960"/>
            <a:ext cx="504056" cy="1246763"/>
          </a:xfrm>
          <a:prstGeom prst="roundRect">
            <a:avLst/>
          </a:prstGeom>
          <a:solidFill>
            <a:srgbClr val="F79646">
              <a:alpha val="69804"/>
            </a:srgbClr>
          </a:solidFill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商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业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革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命</a:t>
            </a:r>
            <a:endParaRPr lang="zh-CN" altLang="en-US" dirty="0"/>
          </a:p>
        </p:txBody>
      </p:sp>
      <p:cxnSp>
        <p:nvCxnSpPr>
          <p:cNvPr id="15" name="直接箭头连接符 14"/>
          <p:cNvCxnSpPr/>
          <p:nvPr/>
        </p:nvCxnSpPr>
        <p:spPr bwMode="auto">
          <a:xfrm flipH="1">
            <a:off x="3820492" y="1988840"/>
            <a:ext cx="5928" cy="7676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箭头连接符 15"/>
          <p:cNvCxnSpPr/>
          <p:nvPr/>
        </p:nvCxnSpPr>
        <p:spPr bwMode="auto">
          <a:xfrm flipV="1">
            <a:off x="3826420" y="4293096"/>
            <a:ext cx="0" cy="7183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左箭头 16"/>
          <p:cNvSpPr/>
          <p:nvPr/>
        </p:nvSpPr>
        <p:spPr bwMode="auto">
          <a:xfrm>
            <a:off x="2418765" y="2256547"/>
            <a:ext cx="1196718" cy="184666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7916" y="1916832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货币贬值物价上涨</a:t>
            </a:r>
            <a:endParaRPr lang="zh-CN" altLang="en-US" sz="2000" b="1" dirty="0"/>
          </a:p>
        </p:txBody>
      </p:sp>
      <p:sp>
        <p:nvSpPr>
          <p:cNvPr id="19" name="TextBox 18">
            <a:hlinkClick r:id="rId3" action="ppaction://hlinksldjump"/>
          </p:cNvPr>
          <p:cNvSpPr txBox="1"/>
          <p:nvPr/>
        </p:nvSpPr>
        <p:spPr>
          <a:xfrm>
            <a:off x="1177341" y="2996952"/>
            <a:ext cx="579365" cy="1246763"/>
          </a:xfrm>
          <a:prstGeom prst="roundRect">
            <a:avLst/>
          </a:prstGeom>
          <a:solidFill>
            <a:srgbClr val="F79646">
              <a:alpha val="69804"/>
            </a:srgbClr>
          </a:solidFill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 smtClean="0"/>
              <a:t>价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格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革</a:t>
            </a:r>
            <a:endParaRPr lang="en-US" altLang="zh-CN" dirty="0" smtClean="0"/>
          </a:p>
          <a:p>
            <a:pPr algn="ctr"/>
            <a:r>
              <a:rPr lang="zh-CN" altLang="en-US" dirty="0" smtClean="0"/>
              <a:t>命</a:t>
            </a:r>
            <a:endParaRPr lang="zh-CN" altLang="en-US" dirty="0"/>
          </a:p>
        </p:txBody>
      </p:sp>
      <p:cxnSp>
        <p:nvCxnSpPr>
          <p:cNvPr id="20" name="直接箭头连接符 19"/>
          <p:cNvCxnSpPr/>
          <p:nvPr/>
        </p:nvCxnSpPr>
        <p:spPr bwMode="auto">
          <a:xfrm>
            <a:off x="1467024" y="2492896"/>
            <a:ext cx="0" cy="4477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834403" y="4676943"/>
            <a:ext cx="1613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封建地主地位下降</a:t>
            </a:r>
            <a:endParaRPr lang="en-US" altLang="zh-CN" sz="2000" b="1" dirty="0" smtClean="0"/>
          </a:p>
          <a:p>
            <a:r>
              <a:rPr lang="zh-CN" altLang="en-US" sz="2000" b="1" dirty="0"/>
              <a:t>资产阶级实力上升</a:t>
            </a:r>
          </a:p>
        </p:txBody>
      </p:sp>
      <p:cxnSp>
        <p:nvCxnSpPr>
          <p:cNvPr id="22" name="直接箭头连接符 21"/>
          <p:cNvCxnSpPr/>
          <p:nvPr/>
        </p:nvCxnSpPr>
        <p:spPr bwMode="auto">
          <a:xfrm flipH="1">
            <a:off x="1458394" y="4221088"/>
            <a:ext cx="1" cy="532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圆角矩形 22"/>
          <p:cNvSpPr/>
          <p:nvPr/>
        </p:nvSpPr>
        <p:spPr bwMode="auto">
          <a:xfrm>
            <a:off x="5283056" y="6045895"/>
            <a:ext cx="3160114" cy="623465"/>
          </a:xfrm>
          <a:prstGeom prst="roundRect">
            <a:avLst/>
          </a:prstGeom>
          <a:solidFill>
            <a:srgbClr val="F79646">
              <a:alpha val="6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促进资本主义发展</a:t>
            </a:r>
          </a:p>
        </p:txBody>
      </p:sp>
      <p:sp>
        <p:nvSpPr>
          <p:cNvPr id="24" name="圆角矩形 23"/>
          <p:cNvSpPr/>
          <p:nvPr/>
        </p:nvSpPr>
        <p:spPr bwMode="auto">
          <a:xfrm>
            <a:off x="35496" y="6021288"/>
            <a:ext cx="2863057" cy="648072"/>
          </a:xfrm>
          <a:prstGeom prst="roundRect">
            <a:avLst/>
          </a:prstGeom>
          <a:solidFill>
            <a:srgbClr val="F79646">
              <a:alpha val="6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加速封建制度解体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86014" y="1689007"/>
            <a:ext cx="950282" cy="442674"/>
          </a:xfrm>
          <a:prstGeom prst="roundRect">
            <a:avLst/>
          </a:prstGeom>
          <a:solidFill>
            <a:srgbClr val="99FF99">
              <a:alpha val="20000"/>
            </a:srgbClr>
          </a:solidFill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/>
              <a:t>表现</a:t>
            </a:r>
            <a:endParaRPr lang="zh-CN" altLang="en-US" sz="2000" b="1" dirty="0"/>
          </a:p>
        </p:txBody>
      </p:sp>
      <p:sp>
        <p:nvSpPr>
          <p:cNvPr id="29" name="圆角矩形标注 28"/>
          <p:cNvSpPr/>
          <p:nvPr/>
        </p:nvSpPr>
        <p:spPr>
          <a:xfrm>
            <a:off x="5314941" y="51896"/>
            <a:ext cx="3096344" cy="1584176"/>
          </a:xfrm>
          <a:prstGeom prst="wedgeRoundRectCallout">
            <a:avLst>
              <a:gd name="adj1" fmla="val 12404"/>
              <a:gd name="adj2" fmla="val 132030"/>
              <a:gd name="adj3" fmla="val 16667"/>
            </a:avLst>
          </a:prstGeom>
          <a:solidFill>
            <a:srgbClr val="00CC99">
              <a:alpha val="21000"/>
            </a:srgbClr>
          </a:solidFill>
          <a:ln>
            <a:solidFill>
              <a:srgbClr val="008080">
                <a:alpha val="4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以前在欧洲市场上从没有出现的烟草、咖啡、可可、茶叶、大米开始输入欧洲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市场 </a:t>
            </a:r>
            <a:endParaRPr lang="zh-CN" altLang="en-US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115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 animBg="1"/>
      <p:bldP spid="2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PMingLiU" pitchFamily="18" charset="-120"/>
                <a:ea typeface="PMingLiU" pitchFamily="18" charset="-120"/>
              </a:rPr>
              <a:t>三</a:t>
            </a:r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、新航路开辟的影响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9673" y="767941"/>
            <a:ext cx="322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对亚、美、非洲：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5" name="引言"/>
          <p:cNvSpPr/>
          <p:nvPr/>
        </p:nvSpPr>
        <p:spPr>
          <a:xfrm>
            <a:off x="971600" y="1552724"/>
            <a:ext cx="6120680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/>
            <a:r>
              <a:rPr lang="zh-CN" altLang="en-US" sz="2400" dirty="0" smtClean="0"/>
              <a:t>非洲</a:t>
            </a:r>
            <a:r>
              <a:rPr lang="zh-CN" altLang="en-US" sz="2400" dirty="0"/>
              <a:t>到处都是流血</a:t>
            </a:r>
            <a:r>
              <a:rPr lang="en-US" altLang="zh-CN" sz="2400" dirty="0"/>
              <a:t>……</a:t>
            </a:r>
            <a:r>
              <a:rPr lang="zh-CN" altLang="en-US" sz="2400" dirty="0"/>
              <a:t>过去住着人的村庄现在变成了废墟，那些修建村落、耕种田地的人都到哪里去了呢？   </a:t>
            </a:r>
            <a:br>
              <a:rPr lang="zh-CN" altLang="en-US" sz="2400" dirty="0"/>
            </a:br>
            <a:endParaRPr lang="en-US" altLang="zh-CN" sz="2400" dirty="0"/>
          </a:p>
          <a:p>
            <a:pPr indent="457200" algn="r"/>
            <a:r>
              <a:rPr lang="en-US" altLang="zh-CN" sz="2400" dirty="0" smtClean="0"/>
              <a:t>——</a:t>
            </a:r>
            <a:r>
              <a:rPr lang="zh-CN" altLang="en-US" sz="2400" dirty="0" smtClean="0"/>
              <a:t>艾</a:t>
            </a:r>
            <a:r>
              <a:rPr lang="zh-CN" altLang="en-US" sz="2400" dirty="0"/>
              <a:t>周昌</a:t>
            </a:r>
            <a:r>
              <a:rPr lang="en-US" altLang="zh-CN" sz="2400" dirty="0"/>
              <a:t>《</a:t>
            </a:r>
            <a:r>
              <a:rPr lang="zh-CN" altLang="en-US" sz="2400" dirty="0"/>
              <a:t>早期殖民主义侵略史</a:t>
            </a:r>
            <a:r>
              <a:rPr lang="en-US" altLang="zh-CN" sz="2400" dirty="0"/>
              <a:t>》</a:t>
            </a:r>
            <a:endParaRPr lang="zh-CN" altLang="en-US" sz="2400" dirty="0"/>
          </a:p>
          <a:p>
            <a:pPr indent="457200"/>
            <a:endParaRPr lang="zh-CN" altLang="en-US" sz="2400" dirty="0"/>
          </a:p>
        </p:txBody>
      </p:sp>
      <p:grpSp>
        <p:nvGrpSpPr>
          <p:cNvPr id="6" name="黑奴"/>
          <p:cNvGrpSpPr/>
          <p:nvPr/>
        </p:nvGrpSpPr>
        <p:grpSpPr>
          <a:xfrm>
            <a:off x="1331640" y="1393962"/>
            <a:ext cx="5907826" cy="5491422"/>
            <a:chOff x="1288030" y="1014185"/>
            <a:chExt cx="5907826" cy="549142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030" y="1014185"/>
              <a:ext cx="5907826" cy="54914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40964" y="1437680"/>
              <a:ext cx="3337976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tx1"/>
                  </a:solidFill>
                </a:rPr>
                <a:t>被奴役贩卖的非洲黑奴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印第安"/>
          <p:cNvGrpSpPr/>
          <p:nvPr/>
        </p:nvGrpSpPr>
        <p:grpSpPr>
          <a:xfrm>
            <a:off x="1259632" y="1321954"/>
            <a:ext cx="5796501" cy="5491422"/>
            <a:chOff x="1262945" y="989281"/>
            <a:chExt cx="5796501" cy="549142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945" y="989281"/>
              <a:ext cx="5796501" cy="549142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79712" y="1691360"/>
              <a:ext cx="3960440" cy="46166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400" dirty="0" smtClean="0"/>
                <a:t>遭到殖民者屠杀的印第安人</a:t>
              </a:r>
              <a:endParaRPr lang="zh-CN" altLang="en-US" sz="2400" dirty="0"/>
            </a:p>
          </p:txBody>
        </p:sp>
      </p:grpSp>
      <p:pic>
        <p:nvPicPr>
          <p:cNvPr id="12" name="殖民地图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15054"/>
            <a:ext cx="7776864" cy="5570330"/>
          </a:xfrm>
          <a:prstGeom prst="rect">
            <a:avLst/>
          </a:prstGeom>
        </p:spPr>
      </p:pic>
      <p:sp>
        <p:nvSpPr>
          <p:cNvPr id="13" name="艺术字"/>
          <p:cNvSpPr/>
          <p:nvPr/>
        </p:nvSpPr>
        <p:spPr>
          <a:xfrm>
            <a:off x="1225212" y="2825641"/>
            <a:ext cx="6120681" cy="1464231"/>
          </a:xfrm>
          <a:prstGeom prst="roundRect">
            <a:avLst/>
          </a:prstGeom>
          <a:solidFill>
            <a:srgbClr val="F79646">
              <a:alpha val="8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000" b="1" cap="none" spc="0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Batang" pitchFamily="18" charset="-127"/>
                <a:ea typeface="Batang" pitchFamily="18" charset="-127"/>
                <a:cs typeface="Ebrima" pitchFamily="2" charset="0"/>
              </a:rPr>
              <a:t>深重灾难</a:t>
            </a:r>
            <a:endParaRPr lang="zh-CN" altLang="en-US" sz="8000" b="1" cap="none" spc="0" dirty="0">
              <a:ln w="10541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Batang" pitchFamily="18" charset="-127"/>
              <a:ea typeface="Batang" pitchFamily="18" charset="-127"/>
              <a:cs typeface="Ebrima" pitchFamily="2" charset="0"/>
            </a:endParaRPr>
          </a:p>
        </p:txBody>
      </p:sp>
      <p:sp>
        <p:nvSpPr>
          <p:cNvPr id="15" name="椭圆 14" hidden="1"/>
          <p:cNvSpPr/>
          <p:nvPr/>
        </p:nvSpPr>
        <p:spPr bwMode="auto">
          <a:xfrm>
            <a:off x="6660232" y="3140968"/>
            <a:ext cx="551508" cy="6480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PMingLiU" pitchFamily="18" charset="-120"/>
                <a:ea typeface="PMingLiU" pitchFamily="18" charset="-120"/>
              </a:rPr>
              <a:t>三</a:t>
            </a:r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、新航路开辟的影响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673" y="306011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对欧洲：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7531" y="3521777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、使西欧国家走上了殖民扩张的道路；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引起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“商业革命”；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、引起“价格革命”；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右大括号 5"/>
          <p:cNvSpPr/>
          <p:nvPr/>
        </p:nvSpPr>
        <p:spPr>
          <a:xfrm>
            <a:off x="5600836" y="3691318"/>
            <a:ext cx="354542" cy="1307787"/>
          </a:xfrm>
          <a:prstGeom prst="rightBrace">
            <a:avLst>
              <a:gd name="adj1" fmla="val 8333"/>
              <a:gd name="adj2" fmla="val 50000"/>
            </a:avLst>
          </a:prstGeom>
          <a:ln w="25400">
            <a:solidFill>
              <a:schemeClr val="bg2">
                <a:lumMod val="10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56818" y="3761860"/>
            <a:ext cx="2232248" cy="1166702"/>
          </a:xfrm>
          <a:prstGeom prst="rect">
            <a:avLst/>
          </a:prstGeom>
          <a:solidFill>
            <a:schemeClr val="accent3">
              <a:lumMod val="60000"/>
              <a:lumOff val="40000"/>
              <a:alpha val="76000"/>
            </a:schemeClr>
          </a:solidFill>
          <a:ln>
            <a:solidFill>
              <a:schemeClr val="accent3">
                <a:lumMod val="75000"/>
                <a:alpha val="7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加速了西欧封建制度的解体，促进了资本主义的发展。</a:t>
            </a:r>
            <a:endParaRPr lang="zh-CN" altLang="en-US" sz="2000" dirty="0">
              <a:solidFill>
                <a:schemeClr val="accent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673" y="5034527"/>
            <a:ext cx="322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对亚、美、非洲：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7531" y="5591562"/>
            <a:ext cx="7082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、西欧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的殖民扩张，给亚非美洲人民带来了深重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灾难；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同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时带去的西方文明也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冲击了当地落后的生产和生活方式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745" y="807095"/>
            <a:ext cx="3224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"/>
            </a:pPr>
            <a:r>
              <a:rPr lang="zh-CN" altLang="en-US" sz="2400" b="1" dirty="0" smtClean="0">
                <a:solidFill>
                  <a:schemeClr val="tx2">
                    <a:lumMod val="50000"/>
                  </a:schemeClr>
                </a:solidFill>
                <a:latin typeface="PMingLiU" pitchFamily="18" charset="-120"/>
                <a:ea typeface="PMingLiU" pitchFamily="18" charset="-120"/>
              </a:rPr>
              <a:t>对世界：</a:t>
            </a:r>
            <a:endParaRPr lang="zh-CN" altLang="en-US" sz="2400" b="1" dirty="0">
              <a:solidFill>
                <a:schemeClr val="tx2">
                  <a:lumMod val="50000"/>
                </a:schemeClr>
              </a:solidFill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7531" y="1201976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、结束了世界各地相对孤立的状态，各地文明开始会合交融，日益连成一个整体。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、欧洲商人开始和世界各地建立商业联系，以西欧为中心的世界市场雏形开始出现。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543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-180528" y="1"/>
            <a:ext cx="8784976" cy="170080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第二单元  </a:t>
            </a:r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资本主义世界市场的形成与发展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副标题 2"/>
          <p:cNvSpPr txBox="1">
            <a:spLocks/>
          </p:cNvSpPr>
          <p:nvPr/>
        </p:nvSpPr>
        <p:spPr>
          <a:xfrm>
            <a:off x="5779277" y="4172352"/>
            <a:ext cx="1944216" cy="5705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基本形成</a:t>
            </a:r>
            <a:endParaRPr lang="zh-CN" altLang="en-US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113" y="2276872"/>
            <a:ext cx="276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新航路的开辟 </a:t>
            </a:r>
            <a:endParaRPr lang="zh-CN" altLang="en-US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5281" y="2276872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雏形出现</a:t>
            </a:r>
            <a:endParaRPr lang="en-US" altLang="zh-CN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399" y="3192861"/>
            <a:ext cx="214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殖民扩张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3428" y="3177308"/>
            <a:ext cx="2895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世界市场拓展</a:t>
            </a:r>
            <a:endParaRPr lang="en-US" altLang="zh-CN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343" y="4158153"/>
            <a:ext cx="3148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第一次工业革命 </a:t>
            </a:r>
          </a:p>
        </p:txBody>
      </p:sp>
      <p:sp>
        <p:nvSpPr>
          <p:cNvPr id="10" name="右箭头 9"/>
          <p:cNvSpPr/>
          <p:nvPr/>
        </p:nvSpPr>
        <p:spPr>
          <a:xfrm>
            <a:off x="3964440" y="2299675"/>
            <a:ext cx="1282575" cy="589130"/>
          </a:xfrm>
          <a:prstGeom prst="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964440" y="3207552"/>
            <a:ext cx="1282575" cy="589130"/>
          </a:xfrm>
          <a:prstGeom prst="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右箭头 11"/>
          <p:cNvSpPr/>
          <p:nvPr/>
        </p:nvSpPr>
        <p:spPr>
          <a:xfrm>
            <a:off x="3964440" y="4138739"/>
            <a:ext cx="1282575" cy="589130"/>
          </a:xfrm>
          <a:prstGeom prst="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5024052"/>
            <a:ext cx="3360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第二次工业革命</a:t>
            </a:r>
          </a:p>
        </p:txBody>
      </p:sp>
      <p:sp>
        <p:nvSpPr>
          <p:cNvPr id="14" name="右箭头 13"/>
          <p:cNvSpPr/>
          <p:nvPr/>
        </p:nvSpPr>
        <p:spPr>
          <a:xfrm>
            <a:off x="3964440" y="5019697"/>
            <a:ext cx="1282575" cy="589130"/>
          </a:xfrm>
          <a:prstGeom prst="rightArrow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43273" y="506018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3200" dirty="0">
                <a:latin typeface="华文行楷" panose="02010800040101010101" pitchFamily="2" charset="-122"/>
                <a:ea typeface="华文行楷" panose="02010800040101010101" pitchFamily="2" charset="-122"/>
              </a:rPr>
              <a:t>最终形成</a:t>
            </a:r>
          </a:p>
        </p:txBody>
      </p:sp>
    </p:spTree>
    <p:extLst>
      <p:ext uri="{BB962C8B-B14F-4D97-AF65-F5344CB8AC3E}">
        <p14:creationId xmlns:p14="http://schemas.microsoft.com/office/powerpoint/2010/main" val="230435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855150"/>
              </p:ext>
            </p:extLst>
          </p:nvPr>
        </p:nvGraphicFramePr>
        <p:xfrm>
          <a:off x="467545" y="726237"/>
          <a:ext cx="8136904" cy="60469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061335"/>
                <a:gridCol w="3440939"/>
                <a:gridCol w="3634630"/>
              </a:tblGrid>
              <a:tr h="436544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郑和下西洋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新航路开辟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65481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背景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</a:tr>
              <a:tr h="80840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目的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</a:tr>
              <a:tr h="80033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性质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</a:tr>
              <a:tr h="94584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结果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</a:tr>
              <a:tr h="109135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影响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>
                        <a:alpha val="80000"/>
                      </a:srgbClr>
                    </a:solidFill>
                  </a:tcPr>
                </a:tc>
              </a:tr>
              <a:tr h="1309631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相同点</a:t>
                      </a:r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>
                        <a:alpha val="6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91680" y="1292567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封建君主专制的产物</a:t>
            </a:r>
          </a:p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1220559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商品经济与资本主义萌芽发展的产物</a:t>
            </a:r>
          </a:p>
          <a:p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1953413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宣扬国威、加强联系、满足统治者对异域珠宝的需求</a:t>
            </a:r>
          </a:p>
          <a:p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2086396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开拓市场，殖民扩张，牟取暴利</a:t>
            </a:r>
          </a:p>
          <a:p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2732727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封建制度下的政治行为和不计经济效益的贡赐贸易</a:t>
            </a:r>
          </a:p>
          <a:p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2878484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资本主义海外殖民</a:t>
            </a:r>
          </a:p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47664" y="3681605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随着明朝国力衰弱，“郑和之后，再无郑和”，“闭关锁国”</a:t>
            </a:r>
          </a:p>
          <a:p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20072" y="3681605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增加了资本原始积累，世界市场雏形出现</a:t>
            </a:r>
          </a:p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91680" y="4604935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促进中国与亚非国家友好往来，但贡赐贸易无益于国计民生</a:t>
            </a:r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4460919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促进资本主义迅猛发展，世界各地联系加强，世界市场雏形出现，开始殖民时代</a:t>
            </a:r>
          </a:p>
          <a:p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63688" y="5613047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都在国力强盛、最高统治者支持下进行；造船技术、航海知识、指南针运用等为远航提供了条件；都经过太平洋和印度洋；都产生了深远影响</a:t>
            </a:r>
          </a:p>
          <a:p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44624"/>
            <a:ext cx="259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buClr>
                <a:srgbClr val="800000"/>
              </a:buClr>
              <a:buFont typeface="Wingdings" pitchFamily="2" charset="2"/>
              <a:buChar char=""/>
            </a:pPr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 </a:t>
            </a:r>
            <a:r>
              <a:rPr lang="zh-CN" altLang="en-US" sz="2800" b="1" dirty="0">
                <a:latin typeface="PMingLiU" pitchFamily="18" charset="-120"/>
                <a:ea typeface="PMingLiU" pitchFamily="18" charset="-120"/>
              </a:rPr>
              <a:t>学习延伸</a:t>
            </a:r>
          </a:p>
        </p:txBody>
      </p:sp>
    </p:spTree>
    <p:extLst>
      <p:ext uri="{BB962C8B-B14F-4D97-AF65-F5344CB8AC3E}">
        <p14:creationId xmlns:p14="http://schemas.microsoft.com/office/powerpoint/2010/main" val="29398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 bwMode="auto">
          <a:xfrm>
            <a:off x="2483768" y="1412776"/>
            <a:ext cx="2952328" cy="851902"/>
          </a:xfrm>
          <a:prstGeom prst="round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商品经济的发展和资本主义萌芽（根因）</a:t>
            </a:r>
          </a:p>
        </p:txBody>
      </p:sp>
      <p:sp>
        <p:nvSpPr>
          <p:cNvPr id="4" name="下箭头 3"/>
          <p:cNvSpPr/>
          <p:nvPr/>
        </p:nvSpPr>
        <p:spPr bwMode="auto">
          <a:xfrm>
            <a:off x="3707904" y="2348880"/>
            <a:ext cx="360040" cy="864096"/>
          </a:xfrm>
          <a:prstGeom prst="downArrow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3059832" y="3284984"/>
            <a:ext cx="1512168" cy="648072"/>
          </a:xfrm>
          <a:prstGeom prst="round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开辟新航路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1412776"/>
            <a:ext cx="720080" cy="707886"/>
          </a:xfrm>
          <a:prstGeom prst="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/>
              <a:t>原因</a:t>
            </a:r>
            <a:endParaRPr lang="en-US" altLang="zh-CN" sz="2000" dirty="0" smtClean="0"/>
          </a:p>
          <a:p>
            <a:r>
              <a:rPr lang="zh-CN" altLang="en-US" sz="2000" dirty="0"/>
              <a:t>条件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3212976"/>
            <a:ext cx="1728192" cy="707886"/>
          </a:xfrm>
          <a:prstGeom prst="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000" dirty="0" smtClean="0"/>
              <a:t>时间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   </a:t>
            </a:r>
            <a:r>
              <a:rPr lang="zh-CN" altLang="en-US" sz="2000" dirty="0" smtClean="0"/>
              <a:t>人物</a:t>
            </a:r>
            <a:endParaRPr lang="en-US" altLang="zh-CN" sz="2000" dirty="0" smtClean="0"/>
          </a:p>
          <a:p>
            <a:r>
              <a:rPr lang="zh-CN" altLang="en-US" sz="2000" dirty="0" smtClean="0"/>
              <a:t>路线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   </a:t>
            </a:r>
            <a:r>
              <a:rPr lang="zh-CN" altLang="en-US" sz="2000" dirty="0" smtClean="0"/>
              <a:t>影响</a:t>
            </a:r>
            <a:endParaRPr lang="zh-CN" altLang="en-US" sz="2000" dirty="0"/>
          </a:p>
        </p:txBody>
      </p:sp>
      <p:sp>
        <p:nvSpPr>
          <p:cNvPr id="8" name="右大括号 7"/>
          <p:cNvSpPr/>
          <p:nvPr/>
        </p:nvSpPr>
        <p:spPr bwMode="auto">
          <a:xfrm rot="16200000">
            <a:off x="3599893" y="2024844"/>
            <a:ext cx="360040" cy="4320482"/>
          </a:xfrm>
          <a:prstGeom prst="rightBrace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179512" y="4437112"/>
            <a:ext cx="2592288" cy="1008112"/>
          </a:xfrm>
          <a:prstGeom prst="round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tx1"/>
                </a:solidFill>
                <a:latin typeface="Arial" charset="0"/>
              </a:rPr>
              <a:t>世界</a:t>
            </a:r>
            <a:r>
              <a:rPr lang="zh-CN" altLang="en-US" dirty="0" smtClean="0">
                <a:solidFill>
                  <a:schemeClr val="tx1"/>
                </a:solidFill>
                <a:latin typeface="Arial" charset="0"/>
              </a:rPr>
              <a:t>开始走向会合</a:t>
            </a:r>
            <a:endParaRPr lang="en-US" altLang="zh-CN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世界市场雏形出现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 smtClean="0">
                <a:solidFill>
                  <a:schemeClr val="tx1"/>
                </a:solidFill>
                <a:latin typeface="Arial" charset="0"/>
              </a:rPr>
              <a:t>促进欧洲社会变革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4499992" y="4437112"/>
            <a:ext cx="2592288" cy="504056"/>
          </a:xfrm>
          <a:prstGeom prst="round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殖民扩张与掠夺</a:t>
            </a:r>
          </a:p>
        </p:txBody>
      </p:sp>
      <p:cxnSp>
        <p:nvCxnSpPr>
          <p:cNvPr id="11" name="直接箭头连接符 10"/>
          <p:cNvCxnSpPr/>
          <p:nvPr/>
        </p:nvCxnSpPr>
        <p:spPr bwMode="auto">
          <a:xfrm flipH="1">
            <a:off x="4716016" y="4941168"/>
            <a:ext cx="432048" cy="504056"/>
          </a:xfrm>
          <a:prstGeom prst="straightConnector1">
            <a:avLst/>
          </a:prstGeom>
          <a:ln w="3175">
            <a:solidFill>
              <a:srgbClr val="000000"/>
            </a:solidFill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 bwMode="auto">
          <a:xfrm>
            <a:off x="6588224" y="4941168"/>
            <a:ext cx="360040" cy="576064"/>
          </a:xfrm>
          <a:prstGeom prst="straightConnector1">
            <a:avLst/>
          </a:prstGeom>
          <a:ln w="3175">
            <a:solidFill>
              <a:srgbClr val="000000"/>
            </a:solidFill>
            <a:headEnd type="none" w="med" len="med"/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 bwMode="auto">
          <a:xfrm>
            <a:off x="3347864" y="5517232"/>
            <a:ext cx="2592288" cy="792088"/>
          </a:xfrm>
          <a:prstGeom prst="round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加速资本原始积累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促进欧洲资本主义发展</a:t>
            </a:r>
          </a:p>
        </p:txBody>
      </p:sp>
      <p:sp>
        <p:nvSpPr>
          <p:cNvPr id="14" name="圆角矩形 13"/>
          <p:cNvSpPr/>
          <p:nvPr/>
        </p:nvSpPr>
        <p:spPr bwMode="auto">
          <a:xfrm>
            <a:off x="6156176" y="5517232"/>
            <a:ext cx="2160240" cy="720080"/>
          </a:xfrm>
          <a:prstGeom prst="round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chemeClr val="tx1"/>
                </a:solidFill>
                <a:latin typeface="Arial" charset="0"/>
              </a:rPr>
              <a:t>带给</a:t>
            </a: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亚非拉人民深重的灾难</a:t>
            </a:r>
            <a:endParaRPr kumimoji="0" lang="en-US" altLang="zh-CN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4644008" y="3609020"/>
            <a:ext cx="936104" cy="0"/>
          </a:xfrm>
          <a:prstGeom prst="line">
            <a:avLst/>
          </a:prstGeom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 bwMode="auto">
          <a:xfrm>
            <a:off x="5652120" y="3284984"/>
            <a:ext cx="1512168" cy="648072"/>
          </a:xfrm>
          <a:prstGeom prst="round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郑和下西洋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0032" y="3203684"/>
            <a:ext cx="720080" cy="461665"/>
          </a:xfrm>
          <a:prstGeom prst="rect">
            <a:avLst/>
          </a:prstGeom>
          <a:solidFill>
            <a:srgbClr val="F79646">
              <a:alpha val="89804"/>
            </a:srgbClr>
          </a:solidFill>
          <a:ln w="3175">
            <a:solidFill>
              <a:srgbClr val="0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dirty="0" smtClean="0"/>
              <a:t>VS</a:t>
            </a:r>
            <a:endParaRPr lang="zh-CN" alt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1937" y="268783"/>
            <a:ext cx="285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800000"/>
              </a:buClr>
              <a:buFont typeface="Wingdings" pitchFamily="2" charset="2"/>
              <a:buChar char=""/>
            </a:pPr>
            <a:r>
              <a:rPr lang="zh-CN" altLang="en-US" sz="3200" b="1" dirty="0" smtClean="0">
                <a:latin typeface="PMingLiU" pitchFamily="18" charset="-120"/>
                <a:ea typeface="PMingLiU" pitchFamily="18" charset="-120"/>
              </a:rPr>
              <a:t> 本</a:t>
            </a:r>
            <a:r>
              <a:rPr lang="zh-CN" altLang="en-US" sz="3200" b="1" dirty="0">
                <a:latin typeface="PMingLiU" pitchFamily="18" charset="-120"/>
                <a:ea typeface="PMingLiU" pitchFamily="18" charset="-120"/>
              </a:rPr>
              <a:t>课小结</a:t>
            </a:r>
          </a:p>
        </p:txBody>
      </p:sp>
    </p:spTree>
    <p:extLst>
      <p:ext uri="{BB962C8B-B14F-4D97-AF65-F5344CB8AC3E}">
        <p14:creationId xmlns:p14="http://schemas.microsoft.com/office/powerpoint/2010/main" val="42072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042846"/>
            <a:ext cx="9144000" cy="277230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62" y="2042846"/>
            <a:ext cx="3536475" cy="89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7824" y="3140968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3D3923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END</a:t>
            </a:r>
            <a:endParaRPr lang="zh-CN" altLang="en-US" sz="8000" b="1" dirty="0">
              <a:solidFill>
                <a:srgbClr val="3D3923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194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287941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材料三：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0" y="682101"/>
            <a:ext cx="8034312" cy="6025734"/>
          </a:xfrm>
          <a:prstGeom prst="rect">
            <a:avLst/>
          </a:prstGeom>
        </p:spPr>
      </p:pic>
      <p:sp>
        <p:nvSpPr>
          <p:cNvPr id="7" name="动作按钮: 上一张 6">
            <a:hlinkClick r:id="" action="ppaction://hlinkshowjump?jump=previousslide" highlightClick="1"/>
          </p:cNvPr>
          <p:cNvSpPr/>
          <p:nvPr/>
        </p:nvSpPr>
        <p:spPr>
          <a:xfrm>
            <a:off x="8460432" y="6348214"/>
            <a:ext cx="683568" cy="359621"/>
          </a:xfrm>
          <a:prstGeom prst="actionButtonRetur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260648"/>
            <a:ext cx="7911991" cy="6408712"/>
          </a:xfrm>
          <a:prstGeom prst="rect">
            <a:avLst/>
          </a:prstGeom>
        </p:spPr>
      </p:pic>
      <p:sp>
        <p:nvSpPr>
          <p:cNvPr id="2" name="动作按钮: 上一张 1">
            <a:hlinkClick r:id="rId3" action="ppaction://hlinksldjump" highlightClick="1"/>
          </p:cNvPr>
          <p:cNvSpPr/>
          <p:nvPr/>
        </p:nvSpPr>
        <p:spPr>
          <a:xfrm>
            <a:off x="8598018" y="6129300"/>
            <a:ext cx="486217" cy="540060"/>
          </a:xfrm>
          <a:prstGeom prst="actionButtonRetur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43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7814590" cy="6264696"/>
          </a:xfrm>
          <a:prstGeom prst="rect">
            <a:avLst/>
          </a:prstGeom>
        </p:spPr>
      </p:pic>
      <p:sp>
        <p:nvSpPr>
          <p:cNvPr id="5" name="动作按钮: 上一张 4">
            <a:hlinkClick r:id="rId3" action="ppaction://hlinksldjump" highlightClick="1"/>
          </p:cNvPr>
          <p:cNvSpPr/>
          <p:nvPr/>
        </p:nvSpPr>
        <p:spPr>
          <a:xfrm>
            <a:off x="8598018" y="6129300"/>
            <a:ext cx="486217" cy="540060"/>
          </a:xfrm>
          <a:prstGeom prst="actionButtonRetur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98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7809178" cy="6264696"/>
          </a:xfrm>
          <a:prstGeom prst="rect">
            <a:avLst/>
          </a:prstGeom>
        </p:spPr>
      </p:pic>
      <p:sp>
        <p:nvSpPr>
          <p:cNvPr id="5" name="动作按钮: 上一张 4">
            <a:hlinkClick r:id="rId3" action="ppaction://hlinksldjump" highlightClick="1"/>
          </p:cNvPr>
          <p:cNvSpPr/>
          <p:nvPr/>
        </p:nvSpPr>
        <p:spPr>
          <a:xfrm>
            <a:off x="8598018" y="6129300"/>
            <a:ext cx="486217" cy="540060"/>
          </a:xfrm>
          <a:prstGeom prst="actionButtonRetur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54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4" y="476672"/>
            <a:ext cx="7884876" cy="5256584"/>
          </a:xfrm>
          <a:prstGeom prst="rect">
            <a:avLst/>
          </a:prstGeom>
        </p:spPr>
      </p:pic>
      <p:sp>
        <p:nvSpPr>
          <p:cNvPr id="5" name="动作按钮: 上一张 4">
            <a:hlinkClick r:id="rId3" action="ppaction://hlinksldjump" highlightClick="1"/>
          </p:cNvPr>
          <p:cNvSpPr/>
          <p:nvPr/>
        </p:nvSpPr>
        <p:spPr>
          <a:xfrm>
            <a:off x="8598018" y="6129300"/>
            <a:ext cx="486217" cy="540060"/>
          </a:xfrm>
          <a:prstGeom prst="actionButtonReturn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41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764704"/>
            <a:ext cx="9144000" cy="5400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976064" y="2060848"/>
            <a:ext cx="7772400" cy="1470025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课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.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开辟新航路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6040" y="3477647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zh-CN" altLang="en-US" sz="32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（世界市场雏形出现）</a:t>
            </a:r>
            <a:endParaRPr lang="en-US" altLang="zh-CN" sz="32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56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45940" y="548680"/>
            <a:ext cx="3474132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rgbClr val="800000"/>
                </a:solidFill>
                <a:latin typeface="PMingLiU" pitchFamily="18" charset="-120"/>
                <a:ea typeface="PMingLiU" pitchFamily="18" charset="-120"/>
                <a:cs typeface="hakuyoxingshu7000" pitchFamily="2" charset="-122"/>
              </a:rPr>
              <a:t>新  航  路</a:t>
            </a:r>
            <a:endParaRPr lang="zh-CN" altLang="en-US" sz="6000" b="1" dirty="0">
              <a:solidFill>
                <a:srgbClr val="800000"/>
              </a:solidFill>
              <a:latin typeface="PMingLiU" pitchFamily="18" charset="-120"/>
              <a:ea typeface="PMingLiU" pitchFamily="18" charset="-120"/>
              <a:cs typeface="hakuyoxingshu7000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9930" y="548680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6000" b="1" dirty="0">
                <a:solidFill>
                  <a:srgbClr val="800000"/>
                </a:solidFill>
                <a:latin typeface="PMingLiU" pitchFamily="18" charset="-120"/>
                <a:ea typeface="PMingLiU" pitchFamily="18" charset="-120"/>
                <a:cs typeface="hakuyoxingshu7000" pitchFamily="2" charset="-122"/>
              </a:rPr>
              <a:t>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964" y="2420888"/>
            <a:ext cx="6867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十五、十六世纪之交，西欧各国本想探寻通往东方的航线，经过一系列航海探险活动，开辟了通往印度和美洲等世界各地的航路，这些航路通常被叫做新航路。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483006" y="4653136"/>
            <a:ext cx="3321242" cy="1512168"/>
            <a:chOff x="3483006" y="4653136"/>
            <a:chExt cx="3321242" cy="1512168"/>
          </a:xfrm>
        </p:grpSpPr>
        <p:sp>
          <p:nvSpPr>
            <p:cNvPr id="9" name="圆角矩形标注 8"/>
            <p:cNvSpPr/>
            <p:nvPr/>
          </p:nvSpPr>
          <p:spPr>
            <a:xfrm>
              <a:off x="3483006" y="4653136"/>
              <a:ext cx="3321242" cy="1512168"/>
            </a:xfrm>
            <a:prstGeom prst="wedgeRoundRectCallout">
              <a:avLst>
                <a:gd name="adj1" fmla="val -37877"/>
                <a:gd name="adj2" fmla="val -97792"/>
                <a:gd name="adj3" fmla="val 16667"/>
              </a:avLst>
            </a:prstGeom>
            <a:solidFill>
              <a:srgbClr val="FFFF00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17801" y="5055277"/>
              <a:ext cx="28796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华文行楷" pitchFamily="2" charset="-122"/>
                  <a:ea typeface="华文行楷" pitchFamily="2" charset="-122"/>
                </a:rPr>
                <a:t>为 什 么 </a:t>
              </a:r>
              <a:r>
                <a:rPr lang="zh-CN" altLang="en-US" sz="4000" b="1" dirty="0">
                  <a:solidFill>
                    <a:schemeClr val="tx2">
                      <a:lumMod val="50000"/>
                    </a:schemeClr>
                  </a:solidFill>
                  <a:latin typeface="华文行楷" pitchFamily="2" charset="-122"/>
                  <a:ea typeface="华文行楷" pitchFamily="2" charset="-122"/>
                </a:rPr>
                <a:t>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7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294769" y="908720"/>
            <a:ext cx="5905706" cy="3905930"/>
            <a:chOff x="294769" y="908720"/>
            <a:chExt cx="5905706" cy="3905930"/>
          </a:xfrm>
        </p:grpSpPr>
        <p:sp>
          <p:nvSpPr>
            <p:cNvPr id="2" name="TextBox 1"/>
            <p:cNvSpPr txBox="1"/>
            <p:nvPr/>
          </p:nvSpPr>
          <p:spPr>
            <a:xfrm>
              <a:off x="294769" y="908720"/>
              <a:ext cx="1944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材料一：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705" y="1308830"/>
              <a:ext cx="4588770" cy="350582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95536" y="5085184"/>
            <a:ext cx="74168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世纪欧洲各国商品经济的发展和资本主义生产关系的萌芽，导致自然经济日趋解体，作为普遍交换和支付手段的货币，不仅取代土地日益成为社会财富的主要象征，而且也日益成为衡量社会地位和权力的重要标志。金币是当时的重要交换手段，因而贵金属黄金就成为人人都渴求的东西。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1217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一、新航路开辟的背景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267744" y="5085184"/>
            <a:ext cx="1890464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355976" y="5087551"/>
            <a:ext cx="2758222" cy="35767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203848" y="6023655"/>
            <a:ext cx="701025" cy="35767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27384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79872" y="190000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材料</a:t>
            </a:r>
            <a:r>
              <a:rPr lang="zh-CN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二：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747" y="1896549"/>
            <a:ext cx="7450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“东方是金瓦盖顶，金砖铺地，门窗都是黄金装饰，连河道里都有滚动的矿石，东方简直是一个灿烂辉煌的黄金世界，冒险家的乐园。”</a:t>
            </a:r>
            <a:endParaRPr lang="en-US" altLang="zh-CN" sz="2400" dirty="0" smtClean="0"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马可</a:t>
            </a:r>
            <a:r>
              <a:rPr lang="en-US" altLang="zh-CN" sz="2400" dirty="0" smtClean="0">
                <a:latin typeface="微软雅黑" pitchFamily="34" charset="-122"/>
                <a:ea typeface="微软雅黑" pitchFamily="34" charset="-122"/>
              </a:rPr>
              <a:t>·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波罗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595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hlinkClick r:id="" action="ppaction://hlinkshowjump?jump=nextslide"/>
          </p:cNvPr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一、新航路开辟的背景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1520" y="994173"/>
            <a:ext cx="8050676" cy="707886"/>
            <a:chOff x="251520" y="994173"/>
            <a:chExt cx="8050676" cy="707886"/>
          </a:xfrm>
        </p:grpSpPr>
        <p:sp>
          <p:nvSpPr>
            <p:cNvPr id="2" name="TextBox 1"/>
            <p:cNvSpPr txBox="1"/>
            <p:nvPr/>
          </p:nvSpPr>
          <p:spPr>
            <a:xfrm>
              <a:off x="251520" y="994173"/>
              <a:ext cx="20882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1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、经济原因：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37500" y="994173"/>
              <a:ext cx="62646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CN" sz="20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15</a:t>
              </a:r>
              <a:r>
                <a:rPr lang="zh-CN" altLang="en-US" sz="2000" dirty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世纪前后，西欧国家商品经济的发展和资本主义萌芽的出现</a:t>
              </a:r>
              <a:r>
                <a:rPr lang="zh-CN" altLang="en-US" sz="2000" dirty="0" smtClean="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rPr>
                <a:t>。</a:t>
              </a:r>
              <a:r>
                <a:rPr lang="zh-CN" altLang="en-US" sz="2000" dirty="0" smtClean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（根本原因）</a:t>
              </a:r>
              <a:endPara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51520" y="1988840"/>
            <a:ext cx="8568952" cy="400110"/>
            <a:chOff x="251520" y="1988840"/>
            <a:chExt cx="8568952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251520" y="1988840"/>
              <a:ext cx="19442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、社会原因：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37500" y="1988840"/>
              <a:ext cx="6782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《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马可</a:t>
              </a:r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·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波罗行纪</a:t>
              </a:r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》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的诱导，欧洲人渴望到东方“寻金”。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51520" y="3775337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、宗教原因：  教会鼓励人们去东方传播天主教。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85293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、商业危机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  <a:hlinkClick r:id="rId2" action="ppaction://hlinksldjump"/>
              </a:rPr>
              <a:t>：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3728" y="2852936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世纪中叶，奥斯曼土耳其控制了东西方之间的商路。</a:t>
            </a:r>
            <a:r>
              <a:rPr lang="zh-CN" altLang="en-US" sz="20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（直接原因）</a:t>
            </a:r>
            <a:endParaRPr lang="zh-CN" altLang="en-US" sz="20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左大括号 20"/>
          <p:cNvSpPr/>
          <p:nvPr/>
        </p:nvSpPr>
        <p:spPr>
          <a:xfrm rot="16200000">
            <a:off x="3959933" y="863968"/>
            <a:ext cx="504056" cy="7794357"/>
          </a:xfrm>
          <a:prstGeom prst="leftBrace">
            <a:avLst/>
          </a:prstGeom>
          <a:ln w="412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2843808" y="5229200"/>
            <a:ext cx="2808312" cy="864096"/>
            <a:chOff x="2843808" y="5229200"/>
            <a:chExt cx="2808312" cy="864096"/>
          </a:xfrm>
        </p:grpSpPr>
        <p:sp>
          <p:nvSpPr>
            <p:cNvPr id="22" name="矩形 21"/>
            <p:cNvSpPr/>
            <p:nvPr/>
          </p:nvSpPr>
          <p:spPr>
            <a:xfrm>
              <a:off x="2843808" y="5229200"/>
              <a:ext cx="2808312" cy="864096"/>
            </a:xfrm>
            <a:prstGeom prst="rect">
              <a:avLst/>
            </a:prstGeom>
            <a:solidFill>
              <a:srgbClr val="FFFF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7383" y="5368860"/>
              <a:ext cx="2369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rgbClr val="800000"/>
                  </a:solidFill>
                  <a:latin typeface="PMingLiU" pitchFamily="18" charset="-120"/>
                  <a:ea typeface="PMingLiU" pitchFamily="18" charset="-120"/>
                </a:rPr>
                <a:t>必  要  性</a:t>
              </a:r>
              <a:endParaRPr lang="zh-CN" altLang="en-US" sz="3200" b="1" dirty="0">
                <a:solidFill>
                  <a:srgbClr val="800000"/>
                </a:solidFill>
                <a:latin typeface="PMingLiU" pitchFamily="18" charset="-120"/>
                <a:ea typeface="PMingLiU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90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17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312883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条件</a:t>
            </a:r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：</a:t>
            </a:r>
            <a:r>
              <a:rPr lang="zh-CN" altLang="en-US" sz="2400" dirty="0" smtClean="0">
                <a:solidFill>
                  <a:srgbClr val="800000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（可能性）</a:t>
            </a:r>
            <a:endParaRPr lang="zh-CN" altLang="en-US" sz="2400" dirty="0">
              <a:solidFill>
                <a:srgbClr val="8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078577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楷体" pitchFamily="2" charset="-122"/>
                <a:ea typeface="华文楷体" pitchFamily="2" charset="-122"/>
              </a:rPr>
              <a:t>客观：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688" y="1155521"/>
            <a:ext cx="6120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、科学技术的发展：造船技术和航海技术的发展。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1772816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、知识的进步：地圆学说的流行。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2905780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华文楷体" pitchFamily="2" charset="-122"/>
                <a:ea typeface="华文楷体" pitchFamily="2" charset="-122"/>
              </a:rPr>
              <a:t>主观：</a:t>
            </a:r>
            <a:endParaRPr lang="zh-CN" altLang="en-US" sz="28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3688" y="296733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葡萄牙、西班牙王室的支持。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810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0"/>
            <a:ext cx="8460431" cy="6858000"/>
          </a:xfrm>
          <a:prstGeom prst="rect">
            <a:avLst/>
          </a:prstGeom>
          <a:solidFill>
            <a:schemeClr val="bg2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88594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PMingLiU" pitchFamily="18" charset="-120"/>
                <a:ea typeface="PMingLiU" pitchFamily="18" charset="-120"/>
              </a:rPr>
              <a:t>二、新航路开辟的过程</a:t>
            </a:r>
            <a:endParaRPr lang="zh-CN" altLang="en-US" sz="2800" b="1" dirty="0">
              <a:latin typeface="PMingLiU" pitchFamily="18" charset="-120"/>
              <a:ea typeface="PMingLiU" pitchFamily="18" charset="-120"/>
            </a:endParaRPr>
          </a:p>
        </p:txBody>
      </p:sp>
      <p:pic>
        <p:nvPicPr>
          <p:cNvPr id="5" name="BilibiliJJ.COM-【PPT画历史】找阿三技术哪家强_(Av2723701,P1)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095.9808" end="153127.0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1" y="1052736"/>
            <a:ext cx="811726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4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F243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1412</Words>
  <Application>Microsoft Office PowerPoint</Application>
  <PresentationFormat>全屏显示(4:3)</PresentationFormat>
  <Paragraphs>198</Paragraphs>
  <Slides>27</Slides>
  <Notes>0</Notes>
  <HiddenSlides>0</HiddenSlides>
  <MMClips>1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  <vt:variant>
        <vt:lpstr>自定义放映</vt:lpstr>
      </vt:variant>
      <vt:variant>
        <vt:i4>1</vt:i4>
      </vt:variant>
    </vt:vector>
  </HeadingPairs>
  <TitlesOfParts>
    <vt:vector size="29" baseType="lpstr">
      <vt:lpstr>Office 主题​​</vt:lpstr>
      <vt:lpstr>PowerPoint 演示文稿</vt:lpstr>
      <vt:lpstr>PowerPoint 演示文稿</vt:lpstr>
      <vt:lpstr>第5课 . 开辟新航路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. 开辟新航路</dc:title>
  <dc:creator>Administrator</dc:creator>
  <cp:lastModifiedBy>Administrator</cp:lastModifiedBy>
  <cp:revision>77</cp:revision>
  <dcterms:created xsi:type="dcterms:W3CDTF">2016-03-12T09:03:52Z</dcterms:created>
  <dcterms:modified xsi:type="dcterms:W3CDTF">2016-06-28T11:03:44Z</dcterms:modified>
</cp:coreProperties>
</file>