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9"/>
  </p:notesMasterIdLst>
  <p:sldIdLst>
    <p:sldId id="319" r:id="rId3"/>
    <p:sldId id="317" r:id="rId4"/>
    <p:sldId id="323" r:id="rId5"/>
    <p:sldId id="337" r:id="rId6"/>
    <p:sldId id="441" r:id="rId7"/>
    <p:sldId id="338" r:id="rId8"/>
    <p:sldId id="325" r:id="rId9"/>
    <p:sldId id="377" r:id="rId10"/>
    <p:sldId id="437" r:id="rId11"/>
    <p:sldId id="438" r:id="rId12"/>
    <p:sldId id="440" r:id="rId13"/>
    <p:sldId id="378" r:id="rId14"/>
    <p:sldId id="379" r:id="rId15"/>
    <p:sldId id="380" r:id="rId16"/>
    <p:sldId id="381" r:id="rId17"/>
    <p:sldId id="382" r:id="rId18"/>
    <p:sldId id="383" r:id="rId19"/>
    <p:sldId id="447" r:id="rId20"/>
    <p:sldId id="448" r:id="rId21"/>
    <p:sldId id="384" r:id="rId22"/>
    <p:sldId id="413" r:id="rId23"/>
    <p:sldId id="349" r:id="rId24"/>
    <p:sldId id="417" r:id="rId25"/>
    <p:sldId id="442" r:id="rId26"/>
    <p:sldId id="443" r:id="rId27"/>
    <p:sldId id="444" r:id="rId28"/>
    <p:sldId id="415" r:id="rId29"/>
    <p:sldId id="418" r:id="rId30"/>
    <p:sldId id="419" r:id="rId31"/>
    <p:sldId id="318" r:id="rId32"/>
    <p:sldId id="427" r:id="rId33"/>
    <p:sldId id="316" r:id="rId34"/>
    <p:sldId id="421" r:id="rId35"/>
    <p:sldId id="420" r:id="rId36"/>
    <p:sldId id="422" r:id="rId37"/>
    <p:sldId id="299" r:id="rId3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2" Type="http://schemas.openxmlformats.org/officeDocument/2006/relationships/tableStyles" Target="tableStyles.xml"/><Relationship Id="rId41" Type="http://schemas.openxmlformats.org/officeDocument/2006/relationships/viewProps" Target="viewProps.xml"/><Relationship Id="rId40" Type="http://schemas.openxmlformats.org/officeDocument/2006/relationships/presProps" Target="presProps.xml"/><Relationship Id="rId4" Type="http://schemas.openxmlformats.org/officeDocument/2006/relationships/slide" Target="slides/slide2.xml"/><Relationship Id="rId39" Type="http://schemas.openxmlformats.org/officeDocument/2006/relationships/notesMaster" Target="notesMasters/notesMaster1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32771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32772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2773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398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5384800" cy="45307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91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5"/>
          <p:cNvSpPr>
            <a:spLocks noGrp="1"/>
          </p:cNvSpPr>
          <p:nvPr>
            <p:ph type="dt" sz="half" idx="12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latinLnBrk="0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6"/>
          <p:cNvSpPr>
            <a:spLocks noGrp="1"/>
          </p:cNvSpPr>
          <p:nvPr>
            <p:ph type="ftr" sz="quarter" idx="13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latinLnBrk="0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7"/>
          <p:cNvSpPr>
            <a:spLocks noGrp="1"/>
          </p:cNvSpPr>
          <p:nvPr>
            <p:ph type="sldNum" sz="quarter" idx="4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r" eaLnBrk="1" hangingPunct="1"/>
            <a:fld id="{9A0DB2DC-4C9A-4742-B13C-FB6460FD3503}" type="slidenum">
              <a:rPr lang="en-US" altLang="zh-CN" sz="1200" dirty="0">
                <a:solidFill>
                  <a:srgbClr val="898989"/>
                </a:solidFill>
                <a:latin typeface="Calibri" panose="020F0502020204030204" charset="0"/>
              </a:rPr>
            </a:fld>
            <a:endParaRPr lang="en-US" altLang="zh-CN" sz="1200" dirty="0">
              <a:solidFill>
                <a:srgbClr val="898989"/>
              </a:solidFill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398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5384800" cy="45307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307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4"/>
          <p:cNvSpPr>
            <a:spLocks noGrp="1"/>
          </p:cNvSpPr>
          <p:nvPr>
            <p:ph type="dt" sz="half" idx="12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latinLnBrk="0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5"/>
          <p:cNvSpPr>
            <a:spLocks noGrp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latinLnBrk="0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r" eaLnBrk="1" hangingPunct="1"/>
            <a:fld id="{9A0DB2DC-4C9A-4742-B13C-FB6460FD3503}" type="slidenum">
              <a:rPr lang="en-US" altLang="zh-CN" sz="1200" dirty="0">
                <a:solidFill>
                  <a:srgbClr val="898989"/>
                </a:solidFill>
                <a:latin typeface="Calibri" panose="020F0502020204030204" charset="0"/>
              </a:rPr>
            </a:fld>
            <a:endParaRPr lang="en-US" altLang="zh-CN" sz="1200" dirty="0">
              <a:solidFill>
                <a:srgbClr val="898989"/>
              </a:solidFill>
              <a:latin typeface="Calibri" panose="020F050202020403020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Text Box 5"/>
          <p:cNvSpPr txBox="1"/>
          <p:nvPr/>
        </p:nvSpPr>
        <p:spPr>
          <a:xfrm>
            <a:off x="2514600" y="928688"/>
            <a:ext cx="7620000" cy="8229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4800" b="1" dirty="0">
                <a:solidFill>
                  <a:srgbClr val="FF3300"/>
                </a:solidFill>
                <a:latin typeface="楷体_GB2312" pitchFamily="49" charset="-122"/>
                <a:ea typeface="楷体_GB2312" pitchFamily="49" charset="-122"/>
              </a:rPr>
              <a:t>西方人文精神的起源和发展</a:t>
            </a:r>
            <a:endParaRPr lang="zh-CN" altLang="en-US" sz="4800" b="1" dirty="0">
              <a:solidFill>
                <a:srgbClr val="FF33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075" name="Text Box 6"/>
          <p:cNvSpPr txBox="1"/>
          <p:nvPr/>
        </p:nvSpPr>
        <p:spPr>
          <a:xfrm>
            <a:off x="1524000" y="242888"/>
            <a:ext cx="8610600" cy="518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必修三 专题六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3076" name="Picture 14" descr="100500_yadianxueta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68463" y="2133600"/>
            <a:ext cx="8820150" cy="45291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452880" y="1294130"/>
            <a:ext cx="9055735" cy="18319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FF0000"/>
                </a:solidFill>
              </a:rPr>
              <a:t>（2015·北京海淀高三第二学期适应性练习·18）</a:t>
            </a:r>
            <a:r>
              <a:rPr lang="zh-CN" altLang="en-US" sz="2400" b="1"/>
              <a:t>普罗泰戈拉说：“人是万物的尺度”。其中的“人”是指（　       　）</a:t>
            </a:r>
            <a:endParaRPr lang="zh-CN" altLang="en-US" sz="2400" b="1"/>
          </a:p>
          <a:p>
            <a:endParaRPr lang="zh-CN" altLang="en-US" sz="2400" b="1"/>
          </a:p>
          <a:p>
            <a:r>
              <a:rPr lang="zh-CN" altLang="en-US" sz="2400" b="1"/>
              <a:t>A．个人                 B．人类                C．雅典人                D．雅典公民</a:t>
            </a:r>
            <a:endParaRPr lang="zh-CN" altLang="en-US" sz="2400" b="1"/>
          </a:p>
          <a:p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8894128" y="3034030"/>
            <a:ext cx="737235" cy="119824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</a:t>
            </a:r>
            <a:endParaRPr lang="en-US" altLang="zh-CN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238250" y="942340"/>
            <a:ext cx="9882505" cy="21977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FF0000"/>
                </a:solidFill>
              </a:rPr>
              <a:t>（2015·山东临沂三模·20）</a:t>
            </a:r>
            <a:r>
              <a:rPr lang="zh-CN" altLang="en-US" sz="2400" b="1"/>
              <a:t>普罗泰格拉晚年，其著作《论神》在雅典广场上被焚毁，本人被逐出雅典，这主要是因为他（　　      ）</a:t>
            </a:r>
            <a:endParaRPr lang="zh-CN" altLang="en-US" sz="2400" b="1"/>
          </a:p>
          <a:p>
            <a:endParaRPr lang="zh-CN" altLang="en-US" sz="2400" b="1"/>
          </a:p>
          <a:p>
            <a:r>
              <a:rPr lang="zh-CN" altLang="en-US" sz="2400" b="1"/>
              <a:t>A．公开提出了人文主义概念                    B．将人置于世界和社会的中心</a:t>
            </a:r>
            <a:endParaRPr lang="zh-CN" altLang="en-US" sz="2400" b="1"/>
          </a:p>
          <a:p>
            <a:r>
              <a:rPr lang="zh-CN" altLang="en-US" sz="2400" b="1"/>
              <a:t>C．宣传唯物主义无神论思想                    D．指责和批判古希腊民主制度</a:t>
            </a:r>
            <a:endParaRPr lang="zh-CN" altLang="en-US" sz="2400" b="1"/>
          </a:p>
          <a:p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9985693" y="3339465"/>
            <a:ext cx="695325" cy="119824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</a:t>
            </a:r>
            <a:endParaRPr lang="en-US" altLang="zh-CN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52" name="Text Box 17"/>
          <p:cNvSpPr txBox="1"/>
          <p:nvPr/>
        </p:nvSpPr>
        <p:spPr>
          <a:xfrm>
            <a:off x="1214755" y="1489075"/>
            <a:ext cx="6772275" cy="37185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zh-CN" altLang="en-US" sz="2800" b="1" dirty="0">
                <a:latin typeface="Tahoma" panose="020B0604030504040204" pitchFamily="34" charset="0"/>
                <a:ea typeface="华文新魏" pitchFamily="2" charset="-122"/>
              </a:rPr>
              <a:t>苏格拉底是雅典人，是人类思想史上具有极高名望的人物之一。他与柏拉图、亚里斯多德并称为</a:t>
            </a:r>
            <a:r>
              <a:rPr lang="zh-CN" altLang="en-US" sz="2800" b="1" dirty="0">
                <a:latin typeface="Arial" panose="020B0604020202020204" pitchFamily="34" charset="0"/>
                <a:ea typeface="华文新魏" pitchFamily="2" charset="-122"/>
              </a:rPr>
              <a:t>“</a:t>
            </a:r>
            <a:r>
              <a:rPr lang="zh-CN" altLang="en-US" sz="2800" b="1" dirty="0">
                <a:latin typeface="Tahoma" panose="020B0604030504040204" pitchFamily="34" charset="0"/>
                <a:ea typeface="华文新魏" pitchFamily="2" charset="-122"/>
              </a:rPr>
              <a:t>古希腊三贤</a:t>
            </a:r>
            <a:r>
              <a:rPr lang="zh-CN" altLang="en-US" sz="2800" b="1" dirty="0">
                <a:latin typeface="Arial" panose="020B0604020202020204" pitchFamily="34" charset="0"/>
                <a:ea typeface="华文新魏" pitchFamily="2" charset="-122"/>
              </a:rPr>
              <a:t>”</a:t>
            </a:r>
            <a:r>
              <a:rPr lang="zh-CN" altLang="en-US" sz="2800" b="1" dirty="0">
                <a:latin typeface="Tahoma" panose="020B0604030504040204" pitchFamily="34" charset="0"/>
                <a:ea typeface="华文新魏" pitchFamily="2" charset="-122"/>
              </a:rPr>
              <a:t>。</a:t>
            </a:r>
            <a:endParaRPr lang="zh-CN" altLang="en-US" sz="2800" b="1" dirty="0">
              <a:latin typeface="Tahoma" panose="020B0604030504040204" pitchFamily="34" charset="0"/>
              <a:ea typeface="华文新魏" pitchFamily="2" charset="-122"/>
            </a:endParaRPr>
          </a:p>
          <a:p>
            <a:pPr lvl="0" eaLnBrk="1" hangingPunct="1">
              <a:spcBef>
                <a:spcPct val="50000"/>
              </a:spcBef>
            </a:pPr>
            <a:r>
              <a:rPr lang="zh-CN" altLang="en-US" sz="2800" b="1" dirty="0">
                <a:latin typeface="Tahoma" panose="020B0604030504040204" pitchFamily="34" charset="0"/>
                <a:ea typeface="华文新魏" pitchFamily="2" charset="-122"/>
              </a:rPr>
              <a:t>德尔菲神谕说他是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全希腊最富有智慧的人。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 eaLnBrk="1" hangingPunct="1">
              <a:spcBef>
                <a:spcPct val="50000"/>
              </a:spcBef>
            </a:pPr>
            <a:r>
              <a:rPr lang="zh-CN" altLang="en-US" sz="2800" b="1" dirty="0">
                <a:latin typeface="Tahoma" panose="020B0604030504040204" pitchFamily="34" charset="0"/>
                <a:ea typeface="华文新魏" pitchFamily="2" charset="-122"/>
              </a:rPr>
              <a:t>马克思称他为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“哲学的创造者”、“智慧”的化身。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 eaLnBrk="1" hangingPunct="1">
              <a:spcBef>
                <a:spcPct val="50000"/>
              </a:spcBef>
            </a:pPr>
            <a:endParaRPr lang="en-US" altLang="zh-CN" sz="28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353" name="Rectangle 22"/>
          <p:cNvSpPr>
            <a:spLocks noRot="1"/>
          </p:cNvSpPr>
          <p:nvPr/>
        </p:nvSpPr>
        <p:spPr>
          <a:xfrm>
            <a:off x="1581150" y="604520"/>
            <a:ext cx="7180580" cy="5048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 algn="ctr" eaLnBrk="1" hangingPunct="1"/>
            <a:r>
              <a:rPr lang="zh-CN" altLang="en-US" sz="34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真理与自由的殉道者</a:t>
            </a:r>
            <a:r>
              <a:rPr lang="en-US" altLang="zh-CN" sz="34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——</a:t>
            </a:r>
            <a:r>
              <a:rPr lang="zh-CN" altLang="en-US" sz="34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苏格拉底</a:t>
            </a:r>
            <a:endParaRPr lang="zh-CN" altLang="en-US" sz="34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4354" name="Picture 23" descr="苏格拉底像"/>
          <p:cNvPicPr>
            <a:picLocks noChangeAspect="1"/>
          </p:cNvPicPr>
          <p:nvPr/>
        </p:nvPicPr>
        <p:blipFill>
          <a:blip r:embed="rId1">
            <a:lum contrast="18000"/>
          </a:blip>
          <a:stretch>
            <a:fillRect/>
          </a:stretch>
        </p:blipFill>
        <p:spPr>
          <a:xfrm>
            <a:off x="7987030" y="1246505"/>
            <a:ext cx="3599180" cy="3705225"/>
          </a:xfrm>
          <a:prstGeom prst="rect">
            <a:avLst/>
          </a:prstGeom>
          <a:solidFill>
            <a:srgbClr val="FFFFE1">
              <a:alpha val="0"/>
            </a:srgbClr>
          </a:solidFill>
          <a:ln w="9525"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78" name="Rectangle 20"/>
          <p:cNvSpPr/>
          <p:nvPr/>
        </p:nvSpPr>
        <p:spPr>
          <a:xfrm>
            <a:off x="2425065" y="1905000"/>
            <a:ext cx="6668770" cy="17983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lvl="0" eaLnBrk="1" hangingPunct="1"/>
            <a:r>
              <a:rPr lang="en-US" altLang="zh-CN" sz="2800" b="1" dirty="0"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我愿用我的全部科技来换取与</a:t>
            </a:r>
            <a:r>
              <a:rPr lang="zh-CN" altLang="en-US" sz="28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苏格拉底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一个下午的相处。</a:t>
            </a:r>
            <a:r>
              <a:rPr lang="zh-CN" altLang="en-US" sz="2800" b="1" dirty="0">
                <a:latin typeface="Arial" panose="020B0604020202020204" pitchFamily="34" charset="0"/>
                <a:ea typeface="楷体_GB2312" pitchFamily="49" charset="-122"/>
              </a:rPr>
              <a:t>”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 </a:t>
            </a:r>
            <a:endParaRPr lang="zh-CN" altLang="en-US" sz="2800" b="1" dirty="0">
              <a:latin typeface="楷体_GB2312" pitchFamily="49" charset="-122"/>
              <a:ea typeface="楷体_GB2312" pitchFamily="49" charset="-122"/>
            </a:endParaRPr>
          </a:p>
          <a:p>
            <a:pPr lvl="0" eaLnBrk="1" hangingPunct="1"/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                  </a:t>
            </a:r>
            <a:r>
              <a:rPr lang="en-US" altLang="zh-CN" sz="2800" b="1" dirty="0">
                <a:latin typeface="Arial" panose="020B0604020202020204" pitchFamily="34" charset="0"/>
                <a:ea typeface="楷体_GB2312" pitchFamily="49" charset="-122"/>
              </a:rPr>
              <a:t>——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史蒂夫</a:t>
            </a:r>
            <a:r>
              <a:rPr lang="en-US" altLang="zh-CN" sz="2800" b="1" dirty="0">
                <a:latin typeface="Arial" panose="020B0604020202020204" pitchFamily="34" charset="0"/>
                <a:ea typeface="楷体_GB2312" pitchFamily="49" charset="-122"/>
              </a:rPr>
              <a:t>·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乔布斯</a:t>
            </a:r>
            <a:endParaRPr lang="zh-CN" altLang="en-US" sz="2800" b="1" dirty="0">
              <a:latin typeface="楷体_GB2312" pitchFamily="49" charset="-122"/>
              <a:ea typeface="楷体_GB2312" pitchFamily="49" charset="-122"/>
            </a:endParaRPr>
          </a:p>
          <a:p>
            <a:pPr lvl="0" eaLnBrk="1" hangingPunct="1"/>
            <a:endParaRPr lang="en-US" altLang="zh-CN" sz="2800" b="1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400" name="Text Box 20"/>
          <p:cNvSpPr txBox="1"/>
          <p:nvPr/>
        </p:nvSpPr>
        <p:spPr>
          <a:xfrm>
            <a:off x="1993265" y="756920"/>
            <a:ext cx="3276600" cy="30175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言论一</a:t>
            </a:r>
            <a:r>
              <a:rPr lang="zh-CN" altLang="en-US" sz="32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：</a:t>
            </a:r>
            <a:r>
              <a:rPr lang="zh-CN" altLang="en-US" sz="3200" b="1" dirty="0">
                <a:solidFill>
                  <a:schemeClr val="tx1"/>
                </a:solidFill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zh-CN" altLang="en-US" sz="32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人的无形意识是世间万物的最后尺度；塑造命运的不是上帝，而是我们自己。</a:t>
            </a:r>
            <a:r>
              <a:rPr lang="zh-CN" altLang="en-US" sz="3200" b="1" dirty="0">
                <a:solidFill>
                  <a:schemeClr val="tx1"/>
                </a:solidFill>
                <a:latin typeface="Arial" panose="020B0604020202020204" pitchFamily="34" charset="0"/>
                <a:ea typeface="楷体_GB2312" pitchFamily="49" charset="-122"/>
              </a:rPr>
              <a:t>”</a:t>
            </a:r>
            <a:r>
              <a:rPr lang="zh-CN" altLang="en-US" sz="32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 </a:t>
            </a:r>
            <a:endParaRPr lang="zh-CN" altLang="en-US" sz="3200" b="1" dirty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6402" name="Text Box 22"/>
          <p:cNvSpPr txBox="1"/>
          <p:nvPr/>
        </p:nvSpPr>
        <p:spPr>
          <a:xfrm>
            <a:off x="6477000" y="986155"/>
            <a:ext cx="4651375" cy="22860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lvl="0" eaLnBrk="1" hangingPunct="1"/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（旁白）黑格尔曾经说：</a:t>
            </a:r>
            <a:r>
              <a:rPr lang="zh-CN" altLang="en-US" sz="2400" b="1" dirty="0"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智者们说，人是万物的尺度，但这还是不能确定的，其中还包含着人的特殊的规定</a:t>
            </a:r>
            <a:r>
              <a:rPr lang="en-US" altLang="zh-CN" sz="2400" b="1" dirty="0">
                <a:latin typeface="Arial" panose="020B0604020202020204" pitchFamily="34" charset="0"/>
                <a:ea typeface="楷体_GB2312" pitchFamily="49" charset="-122"/>
              </a:rPr>
              <a:t>……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在苏格拉底那里，我们也发现人是尺度，不过是作为</a:t>
            </a:r>
            <a:r>
              <a:rPr lang="zh-CN" altLang="en-US" sz="24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有思维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的人。</a:t>
            </a:r>
            <a:r>
              <a:rPr lang="zh-CN" altLang="en-US" sz="2400" b="1" dirty="0">
                <a:latin typeface="Arial" panose="020B0604020202020204" pitchFamily="34" charset="0"/>
                <a:ea typeface="楷体_GB2312" pitchFamily="49" charset="-122"/>
              </a:rPr>
              <a:t>”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 </a:t>
            </a:r>
            <a:endParaRPr lang="zh-CN" altLang="en-US" sz="24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98677" name="Text Box 21"/>
          <p:cNvSpPr txBox="1"/>
          <p:nvPr/>
        </p:nvSpPr>
        <p:spPr>
          <a:xfrm>
            <a:off x="2738120" y="5425123"/>
            <a:ext cx="6715760" cy="5791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3200" b="1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观点一：有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思考力</a:t>
            </a:r>
            <a:r>
              <a:rPr lang="zh-CN" altLang="en-US" sz="3200" b="1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的人是万物的尺度</a:t>
            </a:r>
            <a:endParaRPr lang="zh-CN" altLang="en-US" sz="3200" b="1" dirty="0">
              <a:solidFill>
                <a:srgbClr val="0000FF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6399" name="Text Box 15"/>
          <p:cNvSpPr txBox="1"/>
          <p:nvPr/>
        </p:nvSpPr>
        <p:spPr>
          <a:xfrm>
            <a:off x="681355" y="756920"/>
            <a:ext cx="731520" cy="4836160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>
            <a:spAutoFit/>
          </a:bodyPr>
          <a:p>
            <a:pPr lvl="0" eaLnBrk="1" hangingPunct="1"/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三、苏格拉底的智慧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9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77" grpId="0"/>
      <p:bldP spid="1640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24" name="Text Box 16"/>
          <p:cNvSpPr txBox="1"/>
          <p:nvPr/>
        </p:nvSpPr>
        <p:spPr>
          <a:xfrm>
            <a:off x="2223135" y="1140460"/>
            <a:ext cx="7391400" cy="15544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lvl="0" indent="-342900" eaLnBrk="1" hangingPunct="1"/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言论二</a:t>
            </a:r>
            <a:r>
              <a:rPr lang="zh-CN" altLang="en-US" sz="32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：认识自己，方能认识人生。 </a:t>
            </a:r>
            <a:endParaRPr lang="zh-CN" altLang="en-US" sz="3200" b="1" dirty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342900" lvl="0" indent="-342900" eaLnBrk="1" hangingPunct="1"/>
            <a:r>
              <a:rPr lang="zh-CN" altLang="en-US" sz="32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        最优秀的人就是你自己。</a:t>
            </a:r>
            <a:endParaRPr lang="zh-CN" altLang="en-US" sz="3200" b="1" dirty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342900" lvl="0" indent="-342900" eaLnBrk="1" hangingPunct="1"/>
            <a:r>
              <a:rPr lang="zh-CN" altLang="en-US" sz="32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        知道的越多，才知知道的越少。</a:t>
            </a:r>
            <a:endParaRPr lang="zh-CN" altLang="en-US" sz="3200" b="1" dirty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00721" name="Text Box 17"/>
          <p:cNvSpPr txBox="1"/>
          <p:nvPr/>
        </p:nvSpPr>
        <p:spPr>
          <a:xfrm>
            <a:off x="3431540" y="3350895"/>
            <a:ext cx="3857625" cy="5791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3200" b="1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观点二：认识你自己</a:t>
            </a:r>
            <a:endParaRPr lang="zh-CN" altLang="en-US" sz="3200" b="1" dirty="0">
              <a:solidFill>
                <a:srgbClr val="0000FF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2" name="Text Box 15"/>
          <p:cNvSpPr txBox="1"/>
          <p:nvPr/>
        </p:nvSpPr>
        <p:spPr>
          <a:xfrm>
            <a:off x="910590" y="866775"/>
            <a:ext cx="731520" cy="4836160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>
            <a:spAutoFit/>
          </a:bodyPr>
          <a:p>
            <a:pPr lvl="0" eaLnBrk="1" hangingPunct="1"/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三、苏格拉底的智慧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0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48" name="Text Box 19"/>
          <p:cNvSpPr txBox="1"/>
          <p:nvPr/>
        </p:nvSpPr>
        <p:spPr>
          <a:xfrm>
            <a:off x="2620010" y="803275"/>
            <a:ext cx="7391400" cy="313944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lvl="0" indent="-342900" eaLnBrk="1" hangingPunct="1"/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言论三</a:t>
            </a:r>
            <a:r>
              <a:rPr lang="zh-CN" altLang="en-US" sz="32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：</a:t>
            </a:r>
            <a:endParaRPr lang="zh-CN" altLang="en-US" sz="3200" b="1" dirty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342900" lvl="0" indent="-342900" eaLnBrk="1" hangingPunct="1"/>
            <a:r>
              <a:rPr lang="zh-CN" altLang="en-US" sz="28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  人总是追求幸福的。而美德归根结底会给人带来好处，邪恶则总会给人带来坏处。</a:t>
            </a:r>
            <a:endParaRPr lang="zh-CN" altLang="en-US" sz="2800" b="1" dirty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342900" lvl="0" indent="-342900" eaLnBrk="1" hangingPunct="1"/>
            <a:endParaRPr lang="zh-CN" altLang="en-US" sz="2800" b="1" dirty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342900" lvl="0" indent="-342900" eaLnBrk="1" hangingPunct="1"/>
            <a:r>
              <a:rPr lang="zh-CN" altLang="en-US" sz="28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  如果勇敢不是基于知识和智慧，</a:t>
            </a:r>
            <a:r>
              <a:rPr lang="zh-CN" altLang="en-US" sz="2800" b="1" dirty="0">
                <a:solidFill>
                  <a:schemeClr val="tx1"/>
                </a:solidFill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zh-CN" altLang="en-US" sz="28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勇敢</a:t>
            </a:r>
            <a:r>
              <a:rPr lang="zh-CN" altLang="en-US" sz="2800" b="1" dirty="0">
                <a:solidFill>
                  <a:schemeClr val="tx1"/>
                </a:solidFill>
                <a:latin typeface="Arial" panose="020B0604020202020204" pitchFamily="34" charset="0"/>
                <a:ea typeface="楷体_GB2312" pitchFamily="49" charset="-122"/>
              </a:rPr>
              <a:t>”</a:t>
            </a:r>
            <a:r>
              <a:rPr lang="zh-CN" altLang="en-US" sz="28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到无法无天、无所畏惧，那就会变成</a:t>
            </a:r>
            <a:r>
              <a:rPr lang="zh-CN" altLang="en-US" sz="2800" b="1" dirty="0">
                <a:solidFill>
                  <a:schemeClr val="tx1"/>
                </a:solidFill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zh-CN" altLang="en-US" sz="28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鲁莽</a:t>
            </a:r>
            <a:r>
              <a:rPr lang="zh-CN" altLang="en-US" sz="2800" b="1" dirty="0">
                <a:solidFill>
                  <a:schemeClr val="tx1"/>
                </a:solidFill>
                <a:latin typeface="Arial" panose="020B0604020202020204" pitchFamily="34" charset="0"/>
                <a:ea typeface="楷体_GB2312" pitchFamily="49" charset="-122"/>
              </a:rPr>
              <a:t>”</a:t>
            </a:r>
            <a:r>
              <a:rPr lang="zh-CN" altLang="en-US" sz="28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这种罪恶。</a:t>
            </a:r>
            <a:endParaRPr lang="zh-CN" altLang="en-US" sz="2800" b="1" dirty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0497" name="Text Box 17"/>
          <p:cNvSpPr txBox="1"/>
          <p:nvPr/>
        </p:nvSpPr>
        <p:spPr>
          <a:xfrm>
            <a:off x="3140710" y="4538028"/>
            <a:ext cx="3857625" cy="5791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3200" b="1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观点三：美德即知识</a:t>
            </a:r>
            <a:endParaRPr lang="zh-CN" altLang="en-US" sz="3200" b="1" dirty="0">
              <a:solidFill>
                <a:srgbClr val="0000FF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2" name="Text Box 15"/>
          <p:cNvSpPr txBox="1"/>
          <p:nvPr/>
        </p:nvSpPr>
        <p:spPr>
          <a:xfrm>
            <a:off x="986790" y="803275"/>
            <a:ext cx="731520" cy="4836160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>
            <a:spAutoFit/>
          </a:bodyPr>
          <a:p>
            <a:pPr lvl="0" eaLnBrk="1" hangingPunct="1"/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三、苏格拉底的智慧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4"/>
          <p:cNvSpPr/>
          <p:nvPr/>
        </p:nvSpPr>
        <p:spPr>
          <a:xfrm>
            <a:off x="1905000" y="228759"/>
            <a:ext cx="3041015" cy="57912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 eaLnBrk="1" hangingPunct="1"/>
            <a:r>
              <a:rPr lang="zh-CN" altLang="en-US" sz="3200" b="1" dirty="0">
                <a:solidFill>
                  <a:srgbClr val="FF0000"/>
                </a:solidFill>
                <a:latin typeface="Constantia" panose="02030602050306030303" pitchFamily="18" charset="0"/>
                <a:ea typeface="华文中宋" pitchFamily="2" charset="-122"/>
              </a:rPr>
              <a:t>隐士与熊的故事</a:t>
            </a:r>
            <a:endParaRPr lang="zh-CN" altLang="en-US" sz="3200" b="1" dirty="0">
              <a:solidFill>
                <a:srgbClr val="FF0000"/>
              </a:solidFill>
              <a:latin typeface="Constantia" panose="02030602050306030303" pitchFamily="18" charset="0"/>
              <a:ea typeface="华文中宋" pitchFamily="2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2209800" y="914400"/>
            <a:ext cx="7772400" cy="20466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en-US" altLang="zh-CN" sz="3200" dirty="0">
                <a:solidFill>
                  <a:srgbClr val="000000"/>
                </a:solidFill>
                <a:latin typeface="Constantia" panose="02030602050306030303" pitchFamily="18" charset="0"/>
                <a:ea typeface="宋体" panose="02010600030101010101" pitchFamily="2" charset="-122"/>
              </a:rPr>
              <a:t>       </a:t>
            </a:r>
            <a:r>
              <a:rPr lang="zh-CN" altLang="en-US" sz="3200" b="1" dirty="0">
                <a:solidFill>
                  <a:srgbClr val="000000"/>
                </a:solidFill>
                <a:latin typeface="Constantia" panose="02030602050306030303" pitchFamily="18" charset="0"/>
                <a:ea typeface="宋体" panose="02010600030101010101" pitchFamily="2" charset="-122"/>
              </a:rPr>
              <a:t>熊和隐士成了好朋友。熊看到有苍蝇来打扰隐士睡觉，很生气。它抱起一块大石头砸向落在隐士额角上的苍蝇。苍蝇飞跑了，隐士的脑袋也成了两半。</a:t>
            </a:r>
            <a:endParaRPr lang="zh-CN" altLang="en-US" sz="3200" b="1" dirty="0">
              <a:solidFill>
                <a:srgbClr val="000000"/>
              </a:solidFill>
              <a:latin typeface="Constantia" panose="02030602050306030303" pitchFamily="18" charset="0"/>
              <a:ea typeface="宋体" panose="02010600030101010101" pitchFamily="2" charset="-122"/>
            </a:endParaRPr>
          </a:p>
        </p:txBody>
      </p:sp>
      <p:sp>
        <p:nvSpPr>
          <p:cNvPr id="19460" name="Rectangle 7"/>
          <p:cNvSpPr/>
          <p:nvPr/>
        </p:nvSpPr>
        <p:spPr>
          <a:xfrm>
            <a:off x="2566988" y="3213100"/>
            <a:ext cx="4724400" cy="6096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457200" lvl="0" indent="-457200" eaLnBrk="1" hangingPunct="1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None/>
            </a:pPr>
            <a:r>
              <a:rPr lang="zh-CN" altLang="en-US" sz="32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这则</a:t>
            </a:r>
            <a:r>
              <a:rPr lang="zh-CN" altLang="en-US" sz="3200" b="1" dirty="0">
                <a:solidFill>
                  <a:srgbClr val="000000"/>
                </a:solidFill>
                <a:latin typeface="Constantia" panose="02030602050306030303" pitchFamily="18" charset="0"/>
                <a:ea typeface="Arial" panose="020B0604020202020204" pitchFamily="34" charset="0"/>
              </a:rPr>
              <a:t>寓言说明了什么</a:t>
            </a:r>
            <a:endParaRPr lang="zh-CN" altLang="en-US" sz="3200" b="1" dirty="0">
              <a:solidFill>
                <a:srgbClr val="000000"/>
              </a:solidFill>
              <a:latin typeface="Constantia" panose="02030602050306030303" pitchFamily="18" charset="0"/>
              <a:ea typeface="Arial" panose="020B0604020202020204" pitchFamily="34" charset="0"/>
            </a:endParaRPr>
          </a:p>
        </p:txBody>
      </p:sp>
      <p:sp>
        <p:nvSpPr>
          <p:cNvPr id="19461" name="WordArt 8"/>
          <p:cNvSpPr>
            <a:spLocks noTextEdit="1"/>
          </p:cNvSpPr>
          <p:nvPr/>
        </p:nvSpPr>
        <p:spPr>
          <a:xfrm rot="-628429">
            <a:off x="6888163" y="3068638"/>
            <a:ext cx="609600" cy="82391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61333"/>
              </a:avLst>
            </a:prstTxWarp>
            <a:normAutofit fontScale="50000"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l" eaLnBrk="0" hangingPunct="0"/>
            <a:r>
              <a:rPr lang="zh-CN" altLang="en-US" sz="8000">
                <a:solidFill>
                  <a:srgbClr val="FF0000">
                    <a:alpha val="79999"/>
                  </a:srgbClr>
                </a:solidFill>
                <a:latin typeface="隶书" charset="0"/>
                <a:ea typeface="隶书" charset="0"/>
              </a:rPr>
              <a:t>?</a:t>
            </a:r>
            <a:endParaRPr lang="zh-CN" altLang="en-US" sz="8000">
              <a:solidFill>
                <a:srgbClr val="FF0000">
                  <a:alpha val="79999"/>
                </a:srgbClr>
              </a:solidFill>
              <a:latin typeface="隶书" charset="0"/>
              <a:ea typeface="隶书" charset="0"/>
            </a:endParaRPr>
          </a:p>
        </p:txBody>
      </p:sp>
      <p:sp>
        <p:nvSpPr>
          <p:cNvPr id="100361" name="Rectangle 9"/>
          <p:cNvSpPr/>
          <p:nvPr/>
        </p:nvSpPr>
        <p:spPr>
          <a:xfrm>
            <a:off x="2640013" y="4053840"/>
            <a:ext cx="6781800" cy="73152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lvl="0" eaLnBrk="1" hangingPunct="1"/>
            <a:r>
              <a:rPr lang="en-US" altLang="zh-CN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克雷洛夫评论道：</a:t>
            </a:r>
            <a:r>
              <a:rPr lang="zh-CN" altLang="en-US" b="1" dirty="0">
                <a:solidFill>
                  <a:srgbClr val="FF0000"/>
                </a:solidFill>
                <a:latin typeface="Constantia" panose="02030602050306030303" pitchFamily="18" charset="0"/>
                <a:ea typeface="楷体_GB2312" pitchFamily="49" charset="-122"/>
              </a:rPr>
              <a:t>“</a:t>
            </a:r>
            <a:r>
              <a:rPr lang="zh-CN" altLang="en-US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殷勤过分的蠢才比任何敌人还要危险。</a:t>
            </a:r>
            <a:r>
              <a:rPr lang="zh-CN" altLang="en-US" b="1" dirty="0">
                <a:solidFill>
                  <a:srgbClr val="FF0000"/>
                </a:solidFill>
                <a:latin typeface="Constantia" panose="02030602050306030303" pitchFamily="18" charset="0"/>
                <a:ea typeface="楷体_GB2312" pitchFamily="49" charset="-122"/>
              </a:rPr>
              <a:t>”</a:t>
            </a:r>
            <a:r>
              <a:rPr lang="zh-CN" altLang="en-US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 </a:t>
            </a:r>
            <a:endParaRPr lang="zh-CN" altLang="en-US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00362" name="Rectangle 10"/>
          <p:cNvSpPr/>
          <p:nvPr/>
        </p:nvSpPr>
        <p:spPr>
          <a:xfrm>
            <a:off x="2135188" y="5039678"/>
            <a:ext cx="7777162" cy="1191895"/>
          </a:xfrm>
          <a:prstGeom prst="rect">
            <a:avLst/>
          </a:prstGeom>
          <a:noFill/>
          <a:ln w="57150" cap="flat" cmpd="sng">
            <a:solidFill>
              <a:srgbClr val="008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>
            <a:spAutoFit/>
          </a:bodyPr>
          <a:p>
            <a:pPr lvl="0" eaLnBrk="1" hangingPunct="1"/>
            <a:r>
              <a:rPr lang="zh-CN" altLang="en-US" sz="2400" b="1" dirty="0">
                <a:solidFill>
                  <a:srgbClr val="FF0000"/>
                </a:solidFill>
                <a:latin typeface="Constantia" panose="02030602050306030303" pitchFamily="18" charset="0"/>
                <a:ea typeface="宋体" panose="02010600030101010101" pitchFamily="2" charset="-122"/>
              </a:rPr>
              <a:t>没有人自愿做恶，之所以作恶是出于无知</a:t>
            </a:r>
            <a:r>
              <a:rPr lang="en-US" altLang="zh-CN" sz="2400" b="1" dirty="0">
                <a:solidFill>
                  <a:srgbClr val="FF0000"/>
                </a:solidFill>
                <a:latin typeface="Constantia" panose="02030602050306030303" pitchFamily="18" charset="0"/>
                <a:ea typeface="宋体" panose="02010600030101010101" pitchFamily="2" charset="-122"/>
              </a:rPr>
              <a:t>;</a:t>
            </a:r>
            <a:r>
              <a:rPr lang="zh-CN" altLang="en-US" sz="2400" b="1" dirty="0">
                <a:solidFill>
                  <a:srgbClr val="FF0000"/>
                </a:solidFill>
                <a:latin typeface="Constantia" panose="02030602050306030303" pitchFamily="18" charset="0"/>
                <a:ea typeface="宋体" panose="02010600030101010101" pitchFamily="2" charset="-122"/>
              </a:rPr>
              <a:t>没有知识，甚至无法去 </a:t>
            </a:r>
            <a:r>
              <a:rPr lang="en-US" altLang="zh-CN" sz="2400" b="1" dirty="0">
                <a:solidFill>
                  <a:srgbClr val="FF0000"/>
                </a:solidFill>
                <a:latin typeface="Constantia" panose="02030602050306030303" pitchFamily="18" charset="0"/>
                <a:ea typeface="宋体" panose="02010600030101010101" pitchFamily="2" charset="-122"/>
              </a:rPr>
              <a:t>-------</a:t>
            </a:r>
            <a:r>
              <a:rPr lang="zh-CN" altLang="en-US" sz="2400" b="1" dirty="0">
                <a:solidFill>
                  <a:srgbClr val="FF0000"/>
                </a:solidFill>
                <a:latin typeface="Constantia" panose="02030602050306030303" pitchFamily="18" charset="0"/>
                <a:ea typeface="宋体" panose="02010600030101010101" pitchFamily="2" charset="-122"/>
              </a:rPr>
              <a:t>认识你自己；知识来源于教育</a:t>
            </a:r>
            <a:r>
              <a:rPr lang="en-US" altLang="zh-CN" sz="2400" b="1" dirty="0">
                <a:solidFill>
                  <a:srgbClr val="FF0000"/>
                </a:solidFill>
                <a:latin typeface="Constantia" panose="02030602050306030303" pitchFamily="18" charset="0"/>
                <a:ea typeface="宋体" panose="02010600030101010101" pitchFamily="2" charset="-122"/>
              </a:rPr>
              <a:t>-------</a:t>
            </a:r>
            <a:r>
              <a:rPr lang="zh-CN" altLang="en-US" sz="2400" b="1" dirty="0">
                <a:solidFill>
                  <a:srgbClr val="FF0000"/>
                </a:solidFill>
                <a:latin typeface="Constantia" panose="02030602050306030303" pitchFamily="18" charset="0"/>
                <a:ea typeface="宋体" panose="02010600030101010101" pitchFamily="2" charset="-122"/>
              </a:rPr>
              <a:t>知识就是道德</a:t>
            </a:r>
            <a:r>
              <a:rPr lang="en-US" altLang="zh-CN" sz="2400" b="1" dirty="0">
                <a:solidFill>
                  <a:srgbClr val="FF0000"/>
                </a:solidFill>
                <a:latin typeface="Constantia" panose="02030602050306030303" pitchFamily="18" charset="0"/>
                <a:ea typeface="宋体" panose="02010600030101010101" pitchFamily="2" charset="-122"/>
              </a:rPr>
              <a:t>(</a:t>
            </a:r>
            <a:r>
              <a:rPr lang="zh-CN" altLang="en-US" sz="2400" b="1" dirty="0">
                <a:solidFill>
                  <a:srgbClr val="FF0000"/>
                </a:solidFill>
                <a:latin typeface="Constantia" panose="02030602050306030303" pitchFamily="18" charset="0"/>
                <a:ea typeface="宋体" panose="02010600030101010101" pitchFamily="2" charset="-122"/>
              </a:rPr>
              <a:t>或道德就是知识</a:t>
            </a:r>
            <a:r>
              <a:rPr lang="en-US" altLang="zh-CN" sz="2400" b="1" dirty="0">
                <a:solidFill>
                  <a:srgbClr val="FF0000"/>
                </a:solidFill>
                <a:latin typeface="Constantia" panose="02030602050306030303" pitchFamily="18" charset="0"/>
                <a:ea typeface="宋体" panose="02010600030101010101" pitchFamily="2" charset="-122"/>
              </a:rPr>
              <a:t>,</a:t>
            </a:r>
            <a:r>
              <a:rPr lang="zh-CN" altLang="en-US" sz="2400" b="1" dirty="0">
                <a:solidFill>
                  <a:srgbClr val="FF0000"/>
                </a:solidFill>
                <a:latin typeface="Constantia" panose="02030602050306030303" pitchFamily="18" charset="0"/>
                <a:ea typeface="宋体" panose="02010600030101010101" pitchFamily="2" charset="-122"/>
              </a:rPr>
              <a:t>或知德合一</a:t>
            </a:r>
            <a:r>
              <a:rPr lang="en-US" altLang="zh-CN" sz="2400" b="1" dirty="0">
                <a:solidFill>
                  <a:srgbClr val="FF0000"/>
                </a:solidFill>
                <a:latin typeface="Constantia" panose="02030602050306030303" pitchFamily="18" charset="0"/>
                <a:ea typeface="宋体" panose="02010600030101010101" pitchFamily="2" charset="-122"/>
              </a:rPr>
              <a:t>)</a:t>
            </a:r>
            <a:endParaRPr lang="en-US" altLang="zh-CN" sz="2400" b="1" dirty="0">
              <a:solidFill>
                <a:srgbClr val="FF0000"/>
              </a:solidFill>
              <a:latin typeface="Constantia" panose="02030602050306030303" pitchFamily="18" charset="0"/>
              <a:ea typeface="宋体" panose="02010600030101010101" pitchFamily="2" charset="-122"/>
            </a:endParaRPr>
          </a:p>
        </p:txBody>
      </p:sp>
      <p:sp>
        <p:nvSpPr>
          <p:cNvPr id="2" name="Text Box 15"/>
          <p:cNvSpPr txBox="1"/>
          <p:nvPr/>
        </p:nvSpPr>
        <p:spPr>
          <a:xfrm>
            <a:off x="666115" y="1277620"/>
            <a:ext cx="731520" cy="4836160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>
            <a:spAutoFit/>
          </a:bodyPr>
          <a:p>
            <a:pPr lvl="0" eaLnBrk="1" hangingPunct="1"/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三、苏格拉底的智慧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0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61" grpId="0"/>
      <p:bldP spid="100362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993140" y="744220"/>
            <a:ext cx="10203180" cy="36607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FF0000"/>
                </a:solidFill>
              </a:rPr>
              <a:t>（2015·哈师大附中、东北师大附中、辽宁实验中学一模·30）</a:t>
            </a:r>
            <a:r>
              <a:rPr lang="zh-CN" altLang="en-US" sz="2400" b="1"/>
              <a:t>苏格拉底拿出一个苹果对学生说：“这是我刚从果园里摘下来的苹果，你们闻闻它是什么味道？”闻过的学生都说是苹果的香味。柏拉图最后闻，说“我什么味道也没有闻到”，继而他对学生笑着说“看来只有你是你自己”。苏格拉底把苹果传给学生看，学生们呆住了——那是一只蜡做的假苹果。这个故事反映出（　　     ）</a:t>
            </a:r>
            <a:endParaRPr lang="zh-CN" altLang="en-US" sz="2400" b="1"/>
          </a:p>
          <a:p>
            <a:endParaRPr lang="zh-CN" altLang="en-US" sz="2400" b="1"/>
          </a:p>
          <a:p>
            <a:r>
              <a:rPr lang="zh-CN" altLang="en-US" sz="2400" b="1"/>
              <a:t>A．吾爱吾师，吾尤爱真理                        B．人是万物的尺度</a:t>
            </a:r>
            <a:endParaRPr lang="zh-CN" altLang="en-US" sz="2400" b="1"/>
          </a:p>
          <a:p>
            <a:r>
              <a:rPr lang="zh-CN" altLang="en-US" sz="2400" b="1"/>
              <a:t>C．美德的内涵是坚持独立思考                D．理念是万物本源</a:t>
            </a:r>
            <a:endParaRPr lang="zh-CN" altLang="en-US" sz="2400" b="1"/>
          </a:p>
          <a:p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030460" y="2926715"/>
            <a:ext cx="666750" cy="119824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</a:t>
            </a:r>
            <a:endParaRPr lang="en-US" altLang="zh-CN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116330" y="1325245"/>
            <a:ext cx="10569575" cy="21977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FF0000"/>
                </a:solidFill>
              </a:rPr>
              <a:t>（2015·广东湛江高二第二学期期末·7）</a:t>
            </a:r>
            <a:r>
              <a:rPr lang="zh-CN" altLang="en-US" sz="2400" b="1"/>
              <a:t>“凡真正知道善恶对错之人，必然行善，凡作恶者皆因无知。”下列观点与该句最为契合的是（　　    ）</a:t>
            </a:r>
            <a:endParaRPr lang="zh-CN" altLang="en-US" sz="2400" b="1"/>
          </a:p>
          <a:p>
            <a:endParaRPr lang="zh-CN" altLang="en-US" sz="2400" b="1"/>
          </a:p>
          <a:p>
            <a:r>
              <a:rPr lang="zh-CN" altLang="en-US" sz="2400" b="1"/>
              <a:t>A．“人是万物的尺度”                              B．“认识你自己”</a:t>
            </a:r>
            <a:endParaRPr lang="zh-CN" altLang="en-US" sz="2400" b="1"/>
          </a:p>
          <a:p>
            <a:r>
              <a:rPr lang="zh-CN" altLang="en-US" sz="2400" b="1"/>
              <a:t>C．“美德即知识”                                      D．“与上帝直接对话”</a:t>
            </a:r>
            <a:endParaRPr lang="zh-CN" altLang="en-US" sz="2400" b="1"/>
          </a:p>
          <a:p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9877425" y="2830195"/>
            <a:ext cx="666750" cy="119824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</a:t>
            </a:r>
            <a:endParaRPr lang="en-US" altLang="zh-CN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9874" name="左大括号 79873"/>
          <p:cNvSpPr/>
          <p:nvPr/>
        </p:nvSpPr>
        <p:spPr>
          <a:xfrm>
            <a:off x="3071813" y="1557338"/>
            <a:ext cx="287337" cy="4248150"/>
          </a:xfrm>
          <a:prstGeom prst="leftBrace">
            <a:avLst>
              <a:gd name="adj1" fmla="val 123204"/>
              <a:gd name="adj2" fmla="val 50000"/>
            </a:avLst>
          </a:prstGeom>
          <a:noFill/>
          <a:ln w="9525" cap="flat" cmpd="sng">
            <a:solidFill>
              <a:srgbClr val="9933FF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bg2"/>
            </a:outerShdw>
          </a:effectLst>
        </p:spPr>
        <p:txBody>
          <a:bodyPr/>
          <a:p>
            <a:endParaRPr lang="zh-CN" altLang="en-US"/>
          </a:p>
        </p:txBody>
      </p:sp>
      <p:sp>
        <p:nvSpPr>
          <p:cNvPr id="79875" name="文本框 79874"/>
          <p:cNvSpPr txBox="1"/>
          <p:nvPr/>
        </p:nvSpPr>
        <p:spPr>
          <a:xfrm>
            <a:off x="3432175" y="1336675"/>
            <a:ext cx="1873250" cy="5791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3200" b="1" dirty="0">
                <a:solidFill>
                  <a:srgbClr val="FF3300"/>
                </a:solidFill>
                <a:latin typeface="Arial" panose="020B0604020202020204" pitchFamily="34" charset="0"/>
                <a:ea typeface="仿宋_GB2312" pitchFamily="49" charset="-122"/>
              </a:rPr>
              <a:t>智者运动</a:t>
            </a:r>
            <a:endParaRPr lang="zh-CN" altLang="en-US" sz="3200" b="1" dirty="0">
              <a:solidFill>
                <a:srgbClr val="FF3300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79876" name="矩形 79875"/>
          <p:cNvSpPr/>
          <p:nvPr/>
        </p:nvSpPr>
        <p:spPr>
          <a:xfrm>
            <a:off x="3432175" y="3354388"/>
            <a:ext cx="2016125" cy="5791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3200" b="1" dirty="0">
                <a:solidFill>
                  <a:srgbClr val="FF3300"/>
                </a:solidFill>
                <a:latin typeface="Arial" panose="020B0604020202020204" pitchFamily="34" charset="0"/>
                <a:ea typeface="仿宋_GB2312" pitchFamily="49" charset="-122"/>
              </a:rPr>
              <a:t>文艺复兴</a:t>
            </a:r>
            <a:endParaRPr lang="zh-CN" altLang="en-US" sz="3200" b="1" dirty="0">
              <a:solidFill>
                <a:srgbClr val="FF3300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79877" name="矩形 79876"/>
          <p:cNvSpPr/>
          <p:nvPr/>
        </p:nvSpPr>
        <p:spPr>
          <a:xfrm>
            <a:off x="3432175" y="5229225"/>
            <a:ext cx="2016125" cy="5791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3200" b="1" dirty="0">
                <a:solidFill>
                  <a:srgbClr val="FF3300"/>
                </a:solidFill>
                <a:latin typeface="Arial" panose="020B0604020202020204" pitchFamily="34" charset="0"/>
                <a:ea typeface="仿宋_GB2312" pitchFamily="49" charset="-122"/>
              </a:rPr>
              <a:t>启蒙运动</a:t>
            </a:r>
            <a:endParaRPr lang="zh-CN" altLang="en-US" sz="3200" b="1" dirty="0">
              <a:solidFill>
                <a:srgbClr val="FF3300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79878" name="下箭头 79877"/>
          <p:cNvSpPr/>
          <p:nvPr/>
        </p:nvSpPr>
        <p:spPr>
          <a:xfrm rot="-5400000">
            <a:off x="6491288" y="4976813"/>
            <a:ext cx="576262" cy="1223962"/>
          </a:xfrm>
          <a:prstGeom prst="downArrow">
            <a:avLst>
              <a:gd name="adj1" fmla="val 50000"/>
              <a:gd name="adj2" fmla="val 53099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79879" name="文本框 79878"/>
          <p:cNvSpPr txBox="1"/>
          <p:nvPr/>
        </p:nvSpPr>
        <p:spPr>
          <a:xfrm>
            <a:off x="7535863" y="1347788"/>
            <a:ext cx="1873250" cy="6400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3600" b="1" dirty="0">
                <a:solidFill>
                  <a:srgbClr val="0033CC"/>
                </a:solidFill>
                <a:latin typeface="华文新魏" pitchFamily="2" charset="-122"/>
                <a:ea typeface="华文新魏" pitchFamily="2" charset="-122"/>
              </a:rPr>
              <a:t>起源</a:t>
            </a:r>
            <a:endParaRPr lang="zh-CN" altLang="en-US" sz="3600" b="1" dirty="0">
              <a:solidFill>
                <a:srgbClr val="0033CC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79880" name="矩形 79879"/>
          <p:cNvSpPr/>
          <p:nvPr/>
        </p:nvSpPr>
        <p:spPr>
          <a:xfrm>
            <a:off x="7543800" y="3292475"/>
            <a:ext cx="1216025" cy="6400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3600" b="1" dirty="0">
                <a:solidFill>
                  <a:srgbClr val="0033CC"/>
                </a:solidFill>
                <a:latin typeface="华文新魏" pitchFamily="2" charset="-122"/>
                <a:ea typeface="华文新魏" pitchFamily="2" charset="-122"/>
              </a:rPr>
              <a:t>复兴</a:t>
            </a:r>
            <a:endParaRPr lang="zh-CN" altLang="en-US" sz="3600" b="1" dirty="0">
              <a:solidFill>
                <a:srgbClr val="0033CC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79881" name="矩形 79880"/>
          <p:cNvSpPr/>
          <p:nvPr/>
        </p:nvSpPr>
        <p:spPr>
          <a:xfrm>
            <a:off x="7535863" y="5235575"/>
            <a:ext cx="1344612" cy="6400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3600" b="1" dirty="0">
                <a:solidFill>
                  <a:srgbClr val="0033CC"/>
                </a:solidFill>
                <a:latin typeface="华文新魏" pitchFamily="2" charset="-122"/>
                <a:ea typeface="华文新魏" pitchFamily="2" charset="-122"/>
              </a:rPr>
              <a:t>成熟</a:t>
            </a:r>
            <a:endParaRPr lang="zh-CN" altLang="en-US" sz="3600" b="1" dirty="0">
              <a:solidFill>
                <a:srgbClr val="0033CC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79882" name="文本框 79881"/>
          <p:cNvSpPr txBox="1"/>
          <p:nvPr/>
        </p:nvSpPr>
        <p:spPr>
          <a:xfrm>
            <a:off x="3287713" y="2060575"/>
            <a:ext cx="295116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en-US" altLang="zh-CN" sz="2400" b="1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公元前</a:t>
            </a: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5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世纪中叶</a:t>
            </a:r>
            <a:endParaRPr lang="zh-CN" altLang="en-US" sz="24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79883" name="文本框 79882"/>
          <p:cNvSpPr txBox="1"/>
          <p:nvPr/>
        </p:nvSpPr>
        <p:spPr>
          <a:xfrm>
            <a:off x="3432175" y="4051300"/>
            <a:ext cx="2808288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公元</a:t>
            </a: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14——17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世纪</a:t>
            </a:r>
            <a:endParaRPr lang="zh-CN" altLang="en-US" sz="24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79884" name="文本框 79883"/>
          <p:cNvSpPr txBox="1"/>
          <p:nvPr/>
        </p:nvSpPr>
        <p:spPr>
          <a:xfrm>
            <a:off x="3430588" y="5805488"/>
            <a:ext cx="27368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公元</a:t>
            </a: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17---18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世纪</a:t>
            </a:r>
            <a:endParaRPr lang="zh-CN" altLang="en-US" sz="24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79885" name="下箭头 79884"/>
          <p:cNvSpPr/>
          <p:nvPr/>
        </p:nvSpPr>
        <p:spPr>
          <a:xfrm rot="-5400000">
            <a:off x="6491288" y="3033713"/>
            <a:ext cx="576262" cy="1223962"/>
          </a:xfrm>
          <a:prstGeom prst="downArrow">
            <a:avLst>
              <a:gd name="adj1" fmla="val 50000"/>
              <a:gd name="adj2" fmla="val 53099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79886" name="下箭头 79885"/>
          <p:cNvSpPr/>
          <p:nvPr/>
        </p:nvSpPr>
        <p:spPr>
          <a:xfrm rot="-5400000">
            <a:off x="6491288" y="1017588"/>
            <a:ext cx="576262" cy="1223962"/>
          </a:xfrm>
          <a:prstGeom prst="downArrow">
            <a:avLst>
              <a:gd name="adj1" fmla="val 50000"/>
              <a:gd name="adj2" fmla="val 53099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79887" name="文本框 79886"/>
          <p:cNvSpPr txBox="1"/>
          <p:nvPr/>
        </p:nvSpPr>
        <p:spPr>
          <a:xfrm>
            <a:off x="1525270" y="1568450"/>
            <a:ext cx="1402080" cy="4175760"/>
          </a:xfrm>
          <a:prstGeom prst="rect">
            <a:avLst/>
          </a:prstGeom>
          <a:noFill/>
          <a:ln w="9525">
            <a:noFill/>
          </a:ln>
        </p:spPr>
        <p:txBody>
          <a:bodyPr vert="eaVert" wrap="none" anchor="t">
            <a:spAutoFit/>
          </a:bodyPr>
          <a:p>
            <a:pPr lvl="0">
              <a:spcBef>
                <a:spcPct val="50000"/>
              </a:spcBef>
            </a:pPr>
            <a:r>
              <a:rPr lang="zh-CN" altLang="en-US" sz="4000" b="1" dirty="0">
                <a:solidFill>
                  <a:schemeClr val="accent2"/>
                </a:solidFill>
                <a:latin typeface="Arial" panose="020B0604020202020204" pitchFamily="34" charset="0"/>
                <a:ea typeface="楷体_GB2312" pitchFamily="49" charset="-122"/>
              </a:rPr>
              <a:t>三次思想解放运动</a:t>
            </a:r>
            <a:endParaRPr lang="zh-CN" altLang="en-US" sz="4000" b="1" dirty="0">
              <a:solidFill>
                <a:schemeClr val="accent2"/>
              </a:solidFill>
              <a:latin typeface="Arial" panose="020B0604020202020204" pitchFamily="34" charset="0"/>
              <a:ea typeface="楷体_GB2312" pitchFamily="49" charset="-122"/>
            </a:endParaRPr>
          </a:p>
          <a:p>
            <a:pPr lvl="0"/>
            <a:endParaRPr lang="zh-CN" altLang="en-US" sz="4000" dirty="0">
              <a:solidFill>
                <a:schemeClr val="accent2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79888" name="文本框 79887"/>
          <p:cNvSpPr txBox="1"/>
          <p:nvPr/>
        </p:nvSpPr>
        <p:spPr>
          <a:xfrm>
            <a:off x="9050338" y="1557338"/>
            <a:ext cx="914400" cy="4170680"/>
          </a:xfrm>
          <a:prstGeom prst="rect">
            <a:avLst/>
          </a:prstGeom>
          <a:noFill/>
          <a:ln w="9525">
            <a:noFill/>
          </a:ln>
        </p:spPr>
        <p:txBody>
          <a:bodyPr vert="eaVert" wrap="none" anchor="t">
            <a:spAutoFit/>
          </a:bodyPr>
          <a:p>
            <a:pPr lvl="0"/>
            <a:r>
              <a:rPr lang="zh-CN" altLang="en-US" sz="4800" b="1" dirty="0">
                <a:solidFill>
                  <a:schemeClr val="accent2"/>
                </a:solidFill>
                <a:latin typeface="Arial" panose="020B0604020202020204" pitchFamily="34" charset="0"/>
                <a:ea typeface="楷体_GB2312" pitchFamily="49" charset="-122"/>
              </a:rPr>
              <a:t>人文精神</a:t>
            </a:r>
            <a:r>
              <a:rPr lang="en-US" altLang="zh-CN" sz="4800" b="1" dirty="0">
                <a:solidFill>
                  <a:schemeClr val="accent2"/>
                </a:solidFill>
                <a:latin typeface="Arial" panose="020B0604020202020204" pitchFamily="34" charset="0"/>
                <a:ea typeface="楷体_GB2312" pitchFamily="49" charset="-122"/>
              </a:rPr>
              <a:t>(</a:t>
            </a:r>
            <a:r>
              <a:rPr lang="zh-CN" altLang="en-US" sz="4800" b="1" dirty="0">
                <a:solidFill>
                  <a:schemeClr val="accent2"/>
                </a:solidFill>
                <a:latin typeface="Arial" panose="020B0604020202020204" pitchFamily="34" charset="0"/>
                <a:ea typeface="楷体_GB2312" pitchFamily="49" charset="-122"/>
              </a:rPr>
              <a:t>主线</a:t>
            </a:r>
            <a:r>
              <a:rPr lang="en-US" altLang="zh-CN" sz="4800" b="1">
                <a:solidFill>
                  <a:schemeClr val="accent2"/>
                </a:solidFill>
                <a:latin typeface="Arial" panose="020B0604020202020204" pitchFamily="34" charset="0"/>
                <a:ea typeface="楷体_GB2312" pitchFamily="49" charset="-122"/>
              </a:rPr>
              <a:t>)</a:t>
            </a:r>
            <a:endParaRPr lang="en-US" altLang="zh-CN" sz="4800" b="1">
              <a:solidFill>
                <a:schemeClr val="accent2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79889" name="右大括号 79888"/>
          <p:cNvSpPr/>
          <p:nvPr/>
        </p:nvSpPr>
        <p:spPr>
          <a:xfrm>
            <a:off x="8616950" y="1701800"/>
            <a:ext cx="288925" cy="3887788"/>
          </a:xfrm>
          <a:prstGeom prst="rightBrace">
            <a:avLst>
              <a:gd name="adj1" fmla="val 112133"/>
              <a:gd name="adj2" fmla="val 50000"/>
            </a:avLst>
          </a:prstGeom>
          <a:noFill/>
          <a:ln w="9525" cap="flat" cmpd="sng">
            <a:solidFill>
              <a:srgbClr val="9933FF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bg2"/>
            </a:outerShdw>
          </a:effectLst>
        </p:spPr>
        <p:txBody>
          <a:bodyPr/>
          <a:p>
            <a:endParaRPr lang="zh-CN" altLang="en-US"/>
          </a:p>
        </p:txBody>
      </p:sp>
      <p:sp>
        <p:nvSpPr>
          <p:cNvPr id="79890" name="矩形 79889"/>
          <p:cNvSpPr/>
          <p:nvPr/>
        </p:nvSpPr>
        <p:spPr>
          <a:xfrm>
            <a:off x="8616950" y="251143"/>
            <a:ext cx="2714625" cy="1096962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normAutofit/>
            <a:scene3d>
              <a:camera prst="legacyPerspectiveFront">
                <a:rot lat="20100000" lon="20100000" rev="0"/>
              </a:camera>
              <a:lightRig rig="legacyNormal2" dir="t"/>
            </a:scene3d>
            <a:sp3d extrusionH="430200" prstMaterial="legacyMatte">
              <a:extrusionClr>
                <a:srgbClr val="939676"/>
              </a:extrusionClr>
            </a:sp3d>
          </a:bodyPr>
          <a:p>
            <a:pPr algn="ctr"/>
            <a:r>
              <a:rPr lang="zh-CN" altLang="en-US" sz="3600">
                <a:gradFill rotWithShape="0">
                  <a:gsLst>
                    <a:gs pos="0">
                      <a:srgbClr val="707070"/>
                    </a:gs>
                    <a:gs pos="50000">
                      <a:srgbClr val="FFFFFF"/>
                    </a:gs>
                    <a:gs pos="100000">
                      <a:srgbClr val="707070"/>
                    </a:gs>
                  </a:gsLst>
                  <a:lin ang="27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专题概述</a:t>
            </a:r>
            <a:endParaRPr lang="zh-CN" altLang="en-US" sz="3600">
              <a:gradFill rotWithShape="0">
                <a:gsLst>
                  <a:gs pos="0">
                    <a:srgbClr val="707070"/>
                  </a:gs>
                  <a:gs pos="50000">
                    <a:srgbClr val="FFFFFF"/>
                  </a:gs>
                  <a:gs pos="100000">
                    <a:srgbClr val="707070"/>
                  </a:gs>
                </a:gsLst>
                <a:lin ang="27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灯片编号占位符 1"/>
          <p:cNvSpPr/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dirty="0"/>
            </a:fld>
            <a:endParaRPr lang="zh-CN" dirty="0"/>
          </a:p>
        </p:txBody>
      </p:sp>
      <p:sp>
        <p:nvSpPr>
          <p:cNvPr id="3" name="文本框 2"/>
          <p:cNvSpPr txBox="1"/>
          <p:nvPr/>
        </p:nvSpPr>
        <p:spPr>
          <a:xfrm>
            <a:off x="1803400" y="480060"/>
            <a:ext cx="6534150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>
                <a:solidFill>
                  <a:srgbClr val="FF0000"/>
                </a:solidFill>
              </a:rPr>
              <a:t>西方人文精神的起源</a:t>
            </a:r>
            <a:endParaRPr lang="zh-CN" altLang="en-US" sz="36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/>
      <p:bldP spid="79876" grpId="0"/>
      <p:bldP spid="79877" grpId="0"/>
      <p:bldP spid="79879" grpId="0"/>
      <p:bldP spid="79880" grpId="0"/>
      <p:bldP spid="79881" grpId="0"/>
      <p:bldP spid="79882" grpId="0"/>
      <p:bldP spid="79883" grpId="0"/>
      <p:bldP spid="79884" grpId="0"/>
      <p:bldP spid="79887" grpId="0"/>
      <p:bldP spid="7988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20" name="Rectangle 16"/>
          <p:cNvSpPr/>
          <p:nvPr/>
        </p:nvSpPr>
        <p:spPr>
          <a:xfrm>
            <a:off x="2131060" y="1002665"/>
            <a:ext cx="8757920" cy="2286000"/>
          </a:xfrm>
          <a:prstGeom prst="rect">
            <a:avLst/>
          </a:prstGeom>
          <a:solidFill>
            <a:schemeClr val="bg1"/>
          </a:solidFill>
          <a:ln w="28575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 lvl="0" eaLnBrk="1" hangingPunct="1"/>
            <a:r>
              <a:rPr lang="en-US" altLang="zh-CN" sz="3200" b="1" dirty="0">
                <a:latin typeface="Arial" panose="020B0604020202020204" pitchFamily="34" charset="0"/>
                <a:ea typeface="仿宋_GB2312" pitchFamily="49" charset="-122"/>
              </a:rPr>
              <a:t>……</a:t>
            </a:r>
            <a:r>
              <a:rPr lang="zh-CN" altLang="en-US" sz="2800" b="1" dirty="0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要认识你自己。有思想力的人是万物的尺度</a:t>
            </a:r>
            <a:r>
              <a:rPr lang="zh-CN" altLang="en-US" sz="2800" b="1" dirty="0">
                <a:latin typeface="仿宋_GB2312" pitchFamily="49" charset="-122"/>
                <a:ea typeface="仿宋_GB2312" pitchFamily="49" charset="-122"/>
              </a:rPr>
              <a:t>。</a:t>
            </a:r>
            <a:r>
              <a:rPr lang="en-US" altLang="zh-CN" sz="2800" b="1" dirty="0">
                <a:latin typeface="仿宋" panose="02010609060101010101" pitchFamily="49" charset="-122"/>
                <a:ea typeface="仿宋_GB2312" pitchFamily="49" charset="-122"/>
              </a:rPr>
              <a:t>……</a:t>
            </a:r>
            <a:r>
              <a:rPr lang="zh-CN" altLang="en-US" sz="2800" b="1" dirty="0">
                <a:latin typeface="仿宋_GB2312" pitchFamily="49" charset="-122"/>
                <a:ea typeface="仿宋_GB2312" pitchFamily="49" charset="-122"/>
              </a:rPr>
              <a:t>你们不能只追求荣誉和享乐，要知道，</a:t>
            </a:r>
            <a:endParaRPr lang="zh-CN" altLang="en-US" sz="2800" b="1" dirty="0">
              <a:latin typeface="仿宋_GB2312" pitchFamily="49" charset="-122"/>
              <a:ea typeface="仿宋_GB2312" pitchFamily="49" charset="-122"/>
            </a:endParaRPr>
          </a:p>
          <a:p>
            <a:pPr lvl="0" eaLnBrk="1" hangingPunct="1"/>
            <a:r>
              <a:rPr lang="zh-CN" altLang="en-US" sz="2800" b="1" dirty="0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知识才是美德</a:t>
            </a:r>
            <a:r>
              <a:rPr lang="zh-CN" altLang="en-US" sz="2800" b="1" dirty="0">
                <a:latin typeface="仿宋_GB2312" pitchFamily="49" charset="-122"/>
                <a:ea typeface="仿宋_GB2312" pitchFamily="49" charset="-122"/>
              </a:rPr>
              <a:t>，金钱不能买到美德</a:t>
            </a:r>
            <a:r>
              <a:rPr lang="en-US" altLang="zh-CN" sz="2800" b="1" dirty="0">
                <a:latin typeface="仿宋" panose="02010609060101010101" pitchFamily="49" charset="-122"/>
                <a:ea typeface="仿宋_GB2312" pitchFamily="49" charset="-122"/>
              </a:rPr>
              <a:t>……</a:t>
            </a:r>
            <a:endParaRPr lang="en-US" altLang="zh-CN" sz="2800" b="1" dirty="0">
              <a:latin typeface="仿宋" panose="02010609060101010101" pitchFamily="49" charset="-122"/>
              <a:ea typeface="仿宋_GB2312" pitchFamily="49" charset="-122"/>
            </a:endParaRPr>
          </a:p>
          <a:p>
            <a:pPr lvl="0" eaLnBrk="1" hangingPunct="1"/>
            <a:r>
              <a:rPr lang="zh-CN" altLang="en-US" sz="2800" b="1" dirty="0">
                <a:latin typeface="仿宋_GB2312" pitchFamily="49" charset="-122"/>
                <a:ea typeface="仿宋_GB2312" pitchFamily="49" charset="-122"/>
              </a:rPr>
              <a:t>而</a:t>
            </a:r>
            <a:r>
              <a:rPr lang="zh-CN" altLang="en-US" sz="2800" b="1" dirty="0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教育</a:t>
            </a:r>
            <a:r>
              <a:rPr lang="zh-CN" altLang="en-US" sz="2800" b="1" dirty="0">
                <a:latin typeface="仿宋_GB2312" pitchFamily="49" charset="-122"/>
                <a:ea typeface="仿宋_GB2312" pitchFamily="49" charset="-122"/>
              </a:rPr>
              <a:t>是获得知识最好的方式</a:t>
            </a:r>
            <a:r>
              <a:rPr lang="zh-CN" altLang="en-US" sz="2800" b="1" dirty="0">
                <a:latin typeface="仿宋" panose="02010609060101010101" pitchFamily="49" charset="-122"/>
                <a:ea typeface="仿宋_GB2312" pitchFamily="49" charset="-122"/>
              </a:rPr>
              <a:t>”</a:t>
            </a:r>
            <a:endParaRPr lang="zh-CN" altLang="en-US" sz="2800" b="1" dirty="0">
              <a:latin typeface="仿宋_GB2312" pitchFamily="49" charset="-122"/>
              <a:ea typeface="仿宋_GB2312" pitchFamily="49" charset="-122"/>
            </a:endParaRPr>
          </a:p>
          <a:p>
            <a:pPr lvl="0" eaLnBrk="1" hangingPunct="1"/>
            <a:r>
              <a:rPr lang="zh-CN" altLang="en-US" sz="2800" b="1" dirty="0">
                <a:latin typeface="仿宋_GB2312" pitchFamily="49" charset="-122"/>
                <a:ea typeface="仿宋_GB2312" pitchFamily="49" charset="-122"/>
              </a:rPr>
              <a:t>                                  </a:t>
            </a:r>
            <a:r>
              <a:rPr lang="en-US" altLang="zh-CN" sz="2800" b="1" dirty="0">
                <a:latin typeface="仿宋" panose="02010609060101010101" pitchFamily="49" charset="-122"/>
                <a:ea typeface="仿宋_GB2312" pitchFamily="49" charset="-122"/>
              </a:rPr>
              <a:t>——</a:t>
            </a:r>
            <a:r>
              <a:rPr lang="zh-CN" altLang="en-US" sz="2800" b="1" dirty="0">
                <a:latin typeface="仿宋_GB2312" pitchFamily="49" charset="-122"/>
                <a:ea typeface="仿宋_GB2312" pitchFamily="49" charset="-122"/>
              </a:rPr>
              <a:t>苏格拉底</a:t>
            </a:r>
            <a:endParaRPr lang="zh-CN" altLang="en-US" sz="2800" b="1" dirty="0">
              <a:latin typeface="仿宋_GB2312" pitchFamily="49" charset="-122"/>
              <a:ea typeface="仿宋_GB2312" pitchFamily="49" charset="-122"/>
            </a:endParaRPr>
          </a:p>
        </p:txBody>
      </p:sp>
      <p:sp>
        <p:nvSpPr>
          <p:cNvPr id="21521" name="Rectangle 19"/>
          <p:cNvSpPr/>
          <p:nvPr/>
        </p:nvSpPr>
        <p:spPr>
          <a:xfrm>
            <a:off x="2407920" y="4049078"/>
            <a:ext cx="6400800" cy="13716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en-US" altLang="zh-CN" sz="2800" b="1" dirty="0">
                <a:solidFill>
                  <a:srgbClr val="020202"/>
                </a:solidFill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800" b="1" dirty="0">
                <a:solidFill>
                  <a:srgbClr val="020202"/>
                </a:solidFill>
                <a:latin typeface="楷体_GB2312" pitchFamily="49" charset="-122"/>
                <a:ea typeface="楷体_GB2312" pitchFamily="49" charset="-122"/>
              </a:rPr>
              <a:t>）</a:t>
            </a:r>
            <a:r>
              <a:rPr lang="zh-CN" altLang="en-US" sz="2800" b="1" dirty="0">
                <a:solidFill>
                  <a:srgbClr val="020202"/>
                </a:solidFill>
                <a:latin typeface="仿宋" panose="02010609060101010101" pitchFamily="49" charset="-122"/>
                <a:ea typeface="楷体_GB2312" pitchFamily="49" charset="-122"/>
              </a:rPr>
              <a:t>“</a:t>
            </a:r>
            <a:r>
              <a:rPr lang="zh-CN" altLang="en-US" sz="2800" b="1" dirty="0">
                <a:solidFill>
                  <a:srgbClr val="020202"/>
                </a:solidFill>
                <a:latin typeface="楷体_GB2312" pitchFamily="49" charset="-122"/>
                <a:ea typeface="楷体_GB2312" pitchFamily="49" charset="-122"/>
              </a:rPr>
              <a:t>有思考力的人是万物的尺度</a:t>
            </a:r>
            <a:r>
              <a:rPr lang="zh-CN" altLang="en-US" sz="2800" b="1" dirty="0">
                <a:solidFill>
                  <a:srgbClr val="020202"/>
                </a:solidFill>
                <a:latin typeface="仿宋" panose="02010609060101010101" pitchFamily="49" charset="-122"/>
                <a:ea typeface="楷体_GB2312" pitchFamily="49" charset="-122"/>
              </a:rPr>
              <a:t>”</a:t>
            </a:r>
            <a:endParaRPr lang="zh-CN" altLang="en-US" sz="2800" b="1" dirty="0">
              <a:solidFill>
                <a:srgbClr val="020202"/>
              </a:solidFill>
              <a:latin typeface="楷体_GB2312" pitchFamily="49" charset="-122"/>
              <a:ea typeface="楷体_GB2312" pitchFamily="49" charset="-122"/>
            </a:endParaRPr>
          </a:p>
          <a:p>
            <a:pPr lvl="0" eaLnBrk="1" hangingPunct="1"/>
            <a:r>
              <a:rPr lang="en-US" altLang="zh-CN" sz="2800" b="1" dirty="0">
                <a:solidFill>
                  <a:srgbClr val="020202"/>
                </a:solidFill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800" b="1" dirty="0">
                <a:solidFill>
                  <a:srgbClr val="020202"/>
                </a:solidFill>
                <a:latin typeface="楷体_GB2312" pitchFamily="49" charset="-122"/>
                <a:ea typeface="楷体_GB2312" pitchFamily="49" charset="-122"/>
              </a:rPr>
              <a:t>）</a:t>
            </a:r>
            <a:r>
              <a:rPr lang="zh-CN" altLang="en-US" sz="2800" b="1" dirty="0">
                <a:solidFill>
                  <a:srgbClr val="020202"/>
                </a:solidFill>
                <a:latin typeface="仿宋" panose="02010609060101010101" pitchFamily="49" charset="-122"/>
                <a:ea typeface="楷体_GB2312" pitchFamily="49" charset="-122"/>
              </a:rPr>
              <a:t>“</a:t>
            </a:r>
            <a:r>
              <a:rPr lang="zh-CN" altLang="en-US" sz="2800" b="1" dirty="0">
                <a:solidFill>
                  <a:srgbClr val="020202"/>
                </a:solidFill>
                <a:latin typeface="楷体_GB2312" pitchFamily="49" charset="-122"/>
                <a:ea typeface="楷体_GB2312" pitchFamily="49" charset="-122"/>
              </a:rPr>
              <a:t>认识你自己</a:t>
            </a:r>
            <a:r>
              <a:rPr lang="zh-CN" altLang="en-US" sz="2800" b="1" dirty="0">
                <a:solidFill>
                  <a:srgbClr val="020202"/>
                </a:solidFill>
                <a:latin typeface="仿宋" panose="02010609060101010101" pitchFamily="49" charset="-122"/>
                <a:ea typeface="楷体_GB2312" pitchFamily="49" charset="-122"/>
              </a:rPr>
              <a:t>”</a:t>
            </a:r>
            <a:endParaRPr lang="zh-CN" altLang="en-US" sz="2800" b="1" dirty="0">
              <a:solidFill>
                <a:srgbClr val="020202"/>
              </a:solidFill>
              <a:latin typeface="楷体_GB2312" pitchFamily="49" charset="-122"/>
              <a:ea typeface="楷体_GB2312" pitchFamily="49" charset="-122"/>
            </a:endParaRPr>
          </a:p>
          <a:p>
            <a:pPr lvl="0" eaLnBrk="1" hangingPunct="1"/>
            <a:r>
              <a:rPr lang="en-US" altLang="zh-CN" sz="2800" b="1" dirty="0">
                <a:solidFill>
                  <a:srgbClr val="020202"/>
                </a:solidFill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 dirty="0">
                <a:solidFill>
                  <a:srgbClr val="020202"/>
                </a:solidFill>
                <a:latin typeface="楷体_GB2312" pitchFamily="49" charset="-122"/>
                <a:ea typeface="楷体_GB2312" pitchFamily="49" charset="-122"/>
              </a:rPr>
              <a:t>）</a:t>
            </a:r>
            <a:r>
              <a:rPr lang="zh-CN" altLang="en-US" sz="2800" b="1" dirty="0">
                <a:solidFill>
                  <a:srgbClr val="020202"/>
                </a:solidFill>
                <a:latin typeface="仿宋" panose="02010609060101010101" pitchFamily="49" charset="-122"/>
                <a:ea typeface="楷体_GB2312" pitchFamily="49" charset="-122"/>
              </a:rPr>
              <a:t>“</a:t>
            </a:r>
            <a:r>
              <a:rPr lang="zh-CN" altLang="en-US" sz="2800" b="1" dirty="0">
                <a:solidFill>
                  <a:srgbClr val="020202"/>
                </a:solidFill>
                <a:latin typeface="楷体_GB2312" pitchFamily="49" charset="-122"/>
                <a:ea typeface="楷体_GB2312" pitchFamily="49" charset="-122"/>
              </a:rPr>
              <a:t>美德即知识</a:t>
            </a:r>
            <a:r>
              <a:rPr lang="zh-CN" altLang="en-US" sz="2800" b="1" dirty="0">
                <a:solidFill>
                  <a:srgbClr val="020202"/>
                </a:solidFill>
                <a:latin typeface="仿宋" panose="02010609060101010101" pitchFamily="49" charset="-122"/>
                <a:ea typeface="楷体_GB2312" pitchFamily="49" charset="-122"/>
              </a:rPr>
              <a:t>”</a:t>
            </a:r>
            <a:endParaRPr lang="zh-CN" altLang="en-US" sz="2800" b="1" dirty="0">
              <a:solidFill>
                <a:srgbClr val="020202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grpSp>
        <p:nvGrpSpPr>
          <p:cNvPr id="21522" name="Group 20"/>
          <p:cNvGrpSpPr/>
          <p:nvPr/>
        </p:nvGrpSpPr>
        <p:grpSpPr>
          <a:xfrm>
            <a:off x="8580120" y="3526155"/>
            <a:ext cx="2438400" cy="3276600"/>
            <a:chOff x="4176" y="0"/>
            <a:chExt cx="1536" cy="2064"/>
          </a:xfrm>
        </p:grpSpPr>
        <p:pic>
          <p:nvPicPr>
            <p:cNvPr id="21523" name="Picture 21" descr="苏格拉底1"/>
            <p:cNvPicPr>
              <a:picLocks noChangeAspect="1"/>
            </p:cNvPicPr>
            <p:nvPr/>
          </p:nvPicPr>
          <p:blipFill>
            <a:blip r:embed="rId1">
              <a:lum bright="-12000" contrast="-6000"/>
            </a:blip>
            <a:stretch>
              <a:fillRect/>
            </a:stretch>
          </p:blipFill>
          <p:spPr>
            <a:xfrm>
              <a:off x="4320" y="0"/>
              <a:ext cx="1136" cy="1728"/>
            </a:xfrm>
            <a:prstGeom prst="rect">
              <a:avLst/>
            </a:prstGeom>
            <a:solidFill>
              <a:srgbClr val="FCE0F3"/>
            </a:solidFill>
            <a:ln w="9525">
              <a:noFill/>
            </a:ln>
          </p:spPr>
        </p:pic>
        <p:sp>
          <p:nvSpPr>
            <p:cNvPr id="21524" name="Text Box 22"/>
            <p:cNvSpPr txBox="1"/>
            <p:nvPr/>
          </p:nvSpPr>
          <p:spPr>
            <a:xfrm>
              <a:off x="4176" y="1776"/>
              <a:ext cx="1536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lvl="0" eaLnBrk="1" hangingPunct="1">
                <a:spcBef>
                  <a:spcPct val="50000"/>
                </a:spcBef>
              </a:pPr>
              <a:r>
                <a:rPr lang="en-US" altLang="zh-CN" sz="24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(</a:t>
              </a:r>
              <a:r>
                <a:rPr lang="zh-CN" altLang="en-US" sz="24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前</a:t>
              </a:r>
              <a:r>
                <a:rPr lang="en-US" altLang="zh-CN" sz="24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469</a:t>
              </a:r>
              <a:r>
                <a:rPr lang="en-US" altLang="zh-CN" sz="2400" b="1" dirty="0">
                  <a:latin typeface="Arial" panose="020B0604020202020204" pitchFamily="34" charset="0"/>
                  <a:ea typeface="黑体" panose="02010609060101010101" pitchFamily="49" charset="-122"/>
                </a:rPr>
                <a:t>—</a:t>
              </a:r>
              <a:r>
                <a:rPr lang="zh-CN" altLang="en-US" sz="24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前</a:t>
              </a:r>
              <a:r>
                <a:rPr lang="en-US" altLang="zh-CN" sz="24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399)</a:t>
              </a:r>
              <a:endPara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2" name="Text Box 15"/>
          <p:cNvSpPr txBox="1"/>
          <p:nvPr/>
        </p:nvSpPr>
        <p:spPr>
          <a:xfrm>
            <a:off x="666115" y="1277620"/>
            <a:ext cx="731520" cy="4836160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>
            <a:spAutoFit/>
          </a:bodyPr>
          <a:p>
            <a:pPr lvl="0" eaLnBrk="1" hangingPunct="1"/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三、苏格拉底的智慧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266" name="Rectangle 18"/>
          <p:cNvSpPr>
            <a:spLocks noGrp="1"/>
          </p:cNvSpPr>
          <p:nvPr>
            <p:ph type="body"/>
          </p:nvPr>
        </p:nvSpPr>
        <p:spPr>
          <a:xfrm>
            <a:off x="1672908" y="1815148"/>
            <a:ext cx="8675687" cy="1871662"/>
          </a:xfrm>
        </p:spPr>
        <p:txBody>
          <a:bodyPr vert="horz" wrap="square" lIns="91440" tIns="45720" rIns="91440" bIns="45720" anchor="t"/>
          <a:p>
            <a:pPr lvl="0" eaLnBrk="1" hangingPunct="1">
              <a:lnSpc>
                <a:spcPct val="105000"/>
              </a:lnSpc>
              <a:buNone/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</a:rPr>
              <a:t>影响：</a:t>
            </a:r>
            <a:endParaRPr lang="zh-CN" altLang="en-US" b="1" dirty="0">
              <a:solidFill>
                <a:srgbClr val="FF0000"/>
              </a:solidFill>
              <a:latin typeface="宋体" panose="02010600030101010101" pitchFamily="2" charset="-122"/>
            </a:endParaRPr>
          </a:p>
          <a:p>
            <a:pPr lvl="0" eaLnBrk="1" hangingPunct="1">
              <a:lnSpc>
                <a:spcPct val="105000"/>
              </a:lnSpc>
              <a:buNone/>
            </a:pPr>
            <a:r>
              <a:rPr lang="zh-CN" altLang="en-US" sz="2800" b="1" dirty="0"/>
              <a:t>       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对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人性本身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的研究，是人类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精神觉醒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的一个重要</a:t>
            </a:r>
            <a:b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</a:b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表现，他使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哲学真正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成为一门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研究“人”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的学问。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66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66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>
                                            <p:txEl>
                                              <p:charRg st="7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3266">
                                            <p:txEl>
                                              <p:charRg st="7" end="6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1506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4000" y="0"/>
            <a:ext cx="9144000" cy="6165850"/>
          </a:xfrm>
          <a:prstGeom prst="rect">
            <a:avLst/>
          </a:prstGeom>
          <a:noFill/>
          <a:ln w="12700">
            <a:noFill/>
          </a:ln>
        </p:spPr>
      </p:pic>
      <p:sp>
        <p:nvSpPr>
          <p:cNvPr id="21507" name="Text Box 5"/>
          <p:cNvSpPr txBox="1"/>
          <p:nvPr/>
        </p:nvSpPr>
        <p:spPr>
          <a:xfrm>
            <a:off x="1524000" y="1500188"/>
            <a:ext cx="628650" cy="3810000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 lvl="0" eaLnBrk="1" hangingPunct="1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None/>
            </a:pPr>
            <a:r>
              <a:rPr lang="zh-CN" altLang="en-US" sz="3200" dirty="0">
                <a:solidFill>
                  <a:schemeClr val="bg1"/>
                </a:solidFill>
                <a:latin typeface="Constantia" panose="02030602050306030303" pitchFamily="18" charset="0"/>
                <a:ea typeface="宋体" panose="02010600030101010101" pitchFamily="2" charset="-122"/>
              </a:rPr>
              <a:t>苏格拉底之死</a:t>
            </a:r>
            <a:endParaRPr lang="zh-CN" altLang="en-US" sz="2000" dirty="0">
              <a:solidFill>
                <a:schemeClr val="bg1"/>
              </a:solidFill>
              <a:latin typeface="Constantia" panose="02030602050306030303" pitchFamily="18" charset="0"/>
              <a:ea typeface="宋体" panose="02010600030101010101" pitchFamily="2" charset="-122"/>
            </a:endParaRPr>
          </a:p>
        </p:txBody>
      </p:sp>
      <p:sp>
        <p:nvSpPr>
          <p:cNvPr id="21508" name="Rectangle 6"/>
          <p:cNvSpPr/>
          <p:nvPr/>
        </p:nvSpPr>
        <p:spPr>
          <a:xfrm>
            <a:off x="3648075" y="6290152"/>
            <a:ext cx="2765425" cy="38481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 eaLnBrk="1" hangingPunct="1"/>
            <a:r>
              <a:rPr lang="zh-CN" altLang="en-US" b="1" dirty="0">
                <a:solidFill>
                  <a:srgbClr val="000000"/>
                </a:solidFill>
                <a:latin typeface="华文行楷" pitchFamily="2" charset="-122"/>
                <a:ea typeface="华文行楷" pitchFamily="2" charset="-122"/>
              </a:rPr>
              <a:t>罪名：不敬神和败坏青年 </a:t>
            </a:r>
            <a:endParaRPr lang="zh-CN" altLang="en-US" b="1" dirty="0">
              <a:solidFill>
                <a:srgbClr val="000000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21509" name="矩形 5"/>
          <p:cNvSpPr/>
          <p:nvPr/>
        </p:nvSpPr>
        <p:spPr>
          <a:xfrm>
            <a:off x="1774825" y="188913"/>
            <a:ext cx="8642350" cy="6400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最后留下的遗言是：克力同，我欠了阿斯克勒庇俄斯一只鸡，记得替我还上这笔债。</a:t>
            </a:r>
            <a:endParaRPr lang="zh-CN" altLang="en-US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4824" name="矩形 7"/>
          <p:cNvSpPr/>
          <p:nvPr/>
        </p:nvSpPr>
        <p:spPr>
          <a:xfrm>
            <a:off x="1524000" y="5643563"/>
            <a:ext cx="9144000" cy="38481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b="1" dirty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体现了遵守法律，</a:t>
            </a:r>
            <a:r>
              <a:rPr lang="zh-CN" altLang="en-US" b="1" dirty="0">
                <a:solidFill>
                  <a:srgbClr val="FF0000"/>
                </a:solidFill>
                <a:latin typeface="Constantia" panose="02030602050306030303" pitchFamily="18" charset="0"/>
                <a:ea typeface="宋体" panose="02010600030101010101" pitchFamily="2" charset="-122"/>
              </a:rPr>
              <a:t>捍卫思想自由和人格尊严等人文精神</a:t>
            </a:r>
            <a:endParaRPr lang="zh-CN" altLang="en-US" b="1" dirty="0">
              <a:solidFill>
                <a:srgbClr val="FF0000"/>
              </a:solidFill>
              <a:latin typeface="Constantia" panose="02030602050306030303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4" grpId="0" bldLvl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25365" name="Group 85"/>
          <p:cNvGraphicFramePr>
            <a:graphicFrameLocks noGrp="1"/>
          </p:cNvGraphicFramePr>
          <p:nvPr/>
        </p:nvGraphicFramePr>
        <p:xfrm>
          <a:off x="1703705" y="1094740"/>
          <a:ext cx="9425305" cy="4559300"/>
        </p:xfrm>
        <a:graphic>
          <a:graphicData uri="http://schemas.openxmlformats.org/drawingml/2006/table">
            <a:tbl>
              <a:tblPr/>
              <a:tblGrid>
                <a:gridCol w="2160905"/>
                <a:gridCol w="3617595"/>
                <a:gridCol w="3646805"/>
              </a:tblGrid>
              <a:tr h="785495"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楷体_GB2312" pitchFamily="49" charset="-122"/>
                        </a:rPr>
                        <a:t>智者学派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楷体_GB2312" pitchFamily="49" charset="-122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楷体_GB2312" pitchFamily="49" charset="-122"/>
                        </a:rPr>
                        <a:t>苏格拉底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楷体_GB2312" pitchFamily="49" charset="-122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78965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楷体_GB2312" pitchFamily="49" charset="-122"/>
                        </a:rPr>
                        <a:t>相 同 点</a:t>
                      </a:r>
                      <a:endParaRPr kumimoji="0" lang="zh-CN" alt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楷体_GB2312" pitchFamily="49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</a:tr>
              <a:tr h="947420">
                <a:tc rowSpan="2"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楷体_GB2312" pitchFamily="49" charset="-122"/>
                        </a:rPr>
                        <a:t>不 同 点</a:t>
                      </a:r>
                      <a:endParaRPr kumimoji="0" lang="zh-CN" alt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楷体_GB2312" pitchFamily="49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7420">
                <a:tc vMerge="1">
                  <a:tcPr/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3961130" y="2303780"/>
            <a:ext cx="5950585" cy="944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smtClean="0">
                <a:ln>
                  <a:noFill/>
                </a:ln>
                <a:effectLst/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都把人类社会作为研究主体，肯定了人的价值，强调理性，否认绝对权威。</a:t>
            </a:r>
            <a:endParaRPr lang="zh-CN" altLang="en-US" sz="2800"/>
          </a:p>
        </p:txBody>
      </p:sp>
      <p:sp>
        <p:nvSpPr>
          <p:cNvPr id="3" name="文本框 2"/>
          <p:cNvSpPr txBox="1"/>
          <p:nvPr/>
        </p:nvSpPr>
        <p:spPr>
          <a:xfrm>
            <a:off x="3839210" y="3986530"/>
            <a:ext cx="3456940" cy="518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800" b="1" smtClean="0">
                <a:ln>
                  <a:noFill/>
                </a:ln>
                <a:effectLst/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人是万物的尺度</a:t>
            </a:r>
            <a:endParaRPr lang="zh-CN" altLang="en-US" sz="2800"/>
          </a:p>
        </p:txBody>
      </p:sp>
      <p:sp>
        <p:nvSpPr>
          <p:cNvPr id="4" name="文本框 3"/>
          <p:cNvSpPr txBox="1"/>
          <p:nvPr/>
        </p:nvSpPr>
        <p:spPr>
          <a:xfrm>
            <a:off x="3869690" y="4858385"/>
            <a:ext cx="3472180" cy="518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800" b="1" smtClean="0">
                <a:ln>
                  <a:noFill/>
                </a:ln>
                <a:effectLst/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忽视道德，追求功利</a:t>
            </a:r>
            <a:endParaRPr lang="zh-CN" altLang="en-US" sz="2800"/>
          </a:p>
        </p:txBody>
      </p:sp>
      <p:sp>
        <p:nvSpPr>
          <p:cNvPr id="5" name="文本框 4"/>
          <p:cNvSpPr txBox="1"/>
          <p:nvPr/>
        </p:nvSpPr>
        <p:spPr>
          <a:xfrm>
            <a:off x="7640955" y="3773170"/>
            <a:ext cx="3487420" cy="944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800" b="1" smtClean="0">
                <a:ln>
                  <a:noFill/>
                </a:ln>
                <a:effectLst/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有思想力的人是万物的尺度</a:t>
            </a:r>
            <a:endParaRPr lang="zh-CN" altLang="en-US" sz="2800"/>
          </a:p>
        </p:txBody>
      </p:sp>
      <p:sp>
        <p:nvSpPr>
          <p:cNvPr id="6" name="文本框 5"/>
          <p:cNvSpPr txBox="1"/>
          <p:nvPr/>
        </p:nvSpPr>
        <p:spPr>
          <a:xfrm>
            <a:off x="7640955" y="4858385"/>
            <a:ext cx="3533775" cy="518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smtClean="0">
                <a:ln>
                  <a:noFill/>
                </a:ln>
                <a:effectLst/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关注道德，反对功利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4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40740" y="1171575"/>
            <a:ext cx="10248900" cy="29292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FF0000"/>
                </a:solidFill>
              </a:rPr>
              <a:t>（2015·内蒙古呼伦贝尔一模·32）</a:t>
            </a:r>
            <a:r>
              <a:rPr lang="zh-CN" altLang="en-US" sz="2400" b="1"/>
              <a:t>公元前5世纪的古希腊智者安提丰认为：“一个人应该以他最有利的方式对待法律。在众目睽睽之下，他应非常尊重法律。但当可以自主而又无人在场的情况下，他可以随本性驱动行事……”这表明（　　    ）</a:t>
            </a:r>
            <a:endParaRPr lang="zh-CN" altLang="en-US" sz="2400" b="1"/>
          </a:p>
          <a:p>
            <a:endParaRPr lang="zh-CN" altLang="en-US" sz="2400" b="1"/>
          </a:p>
          <a:p>
            <a:r>
              <a:rPr lang="zh-CN" altLang="en-US" sz="2400" b="1"/>
              <a:t>A．民主政体下希腊人不受法律约束        B．古代希腊人没有任何法律观念</a:t>
            </a:r>
            <a:endParaRPr lang="zh-CN" altLang="en-US" sz="2400" b="1"/>
          </a:p>
          <a:p>
            <a:r>
              <a:rPr lang="zh-CN" altLang="en-US" sz="2400" b="1"/>
              <a:t>C．智者学派反对法律对人的约束            D．智者学派忽视了社会道德建设</a:t>
            </a:r>
            <a:endParaRPr lang="zh-CN" altLang="en-US" sz="2400" b="1"/>
          </a:p>
          <a:p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9953625" y="4655185"/>
            <a:ext cx="759460" cy="119824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D</a:t>
            </a:r>
            <a:endParaRPr lang="en-US" altLang="zh-CN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207770" y="1278890"/>
            <a:ext cx="9683115" cy="21977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FF0000"/>
                </a:solidFill>
              </a:rPr>
              <a:t>（2015·陕西宝鸡三模·30）</a:t>
            </a:r>
            <a:r>
              <a:rPr lang="zh-CN" altLang="en-US" sz="2400" b="1"/>
              <a:t>普罗泰格拉等称自己为智者或“有知识的人”，苏格拉底则“自知自己无知”。这种差异反映出（　　   ）</a:t>
            </a:r>
            <a:endParaRPr lang="zh-CN" altLang="en-US" sz="2400" b="1"/>
          </a:p>
          <a:p>
            <a:endParaRPr lang="zh-CN" altLang="en-US" sz="2400" b="1"/>
          </a:p>
          <a:p>
            <a:r>
              <a:rPr lang="zh-CN" altLang="en-US" sz="2400" b="1"/>
              <a:t>A．前者的文化素养更高                            B．后者兼顾知识与道德</a:t>
            </a:r>
            <a:endParaRPr lang="zh-CN" altLang="en-US" sz="2400" b="1"/>
          </a:p>
          <a:p>
            <a:r>
              <a:rPr lang="zh-CN" altLang="en-US" sz="2400" b="1"/>
              <a:t>C．两者受教育程度不同                            D．两者对知识认识不同</a:t>
            </a:r>
            <a:endParaRPr lang="zh-CN" altLang="en-US" sz="2400" b="1"/>
          </a:p>
          <a:p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9602788" y="4027805"/>
            <a:ext cx="695325" cy="119824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</a:t>
            </a:r>
            <a:endParaRPr lang="en-US" altLang="zh-CN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131570" y="911860"/>
            <a:ext cx="10447020" cy="29292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FF0000"/>
                </a:solidFill>
              </a:rPr>
              <a:t>（2015·广东汕头高二期末·13）</a:t>
            </a:r>
            <a:r>
              <a:rPr lang="zh-CN" altLang="en-US" sz="2400" b="1"/>
              <a:t>普罗塔哥拉说：“人是万物的尺度”，而苏格拉底则认为“有思想力的人才是万物的尺度”。两者都（　　  ）</a:t>
            </a:r>
            <a:endParaRPr lang="zh-CN" altLang="en-US" sz="2400" b="1"/>
          </a:p>
          <a:p>
            <a:endParaRPr lang="zh-CN" altLang="en-US" sz="2400" b="1"/>
          </a:p>
          <a:p>
            <a:r>
              <a:rPr lang="zh-CN" altLang="en-US" sz="2400" b="1"/>
              <a:t>A．注重强调人对客观世界的改造能力   </a:t>
            </a:r>
            <a:endParaRPr lang="zh-CN" altLang="en-US" sz="2400" b="1"/>
          </a:p>
          <a:p>
            <a:r>
              <a:rPr lang="zh-CN" altLang="en-US" sz="2400" b="1"/>
              <a:t> B．否定了人在民主政治中的主体作用</a:t>
            </a:r>
            <a:endParaRPr lang="zh-CN" altLang="en-US" sz="2400" b="1"/>
          </a:p>
          <a:p>
            <a:r>
              <a:rPr lang="zh-CN" altLang="en-US" sz="2400" b="1"/>
              <a:t>C．意图为极端个人主义打开方便之门    </a:t>
            </a:r>
            <a:endParaRPr lang="zh-CN" altLang="en-US" sz="2400" b="1"/>
          </a:p>
          <a:p>
            <a:r>
              <a:rPr lang="zh-CN" altLang="en-US" sz="2400" b="1"/>
              <a:t>D．强调知识与美德对自我认知的提升</a:t>
            </a:r>
            <a:endParaRPr lang="zh-CN" altLang="en-US" sz="2400" b="1"/>
          </a:p>
          <a:p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9123363" y="2463165"/>
            <a:ext cx="737235" cy="119824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</a:t>
            </a:r>
            <a:endParaRPr lang="en-US" altLang="zh-CN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7" name="Rectangle 3"/>
          <p:cNvSpPr/>
          <p:nvPr/>
        </p:nvSpPr>
        <p:spPr>
          <a:xfrm>
            <a:off x="8153400" y="685800"/>
            <a:ext cx="71438" cy="71438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eaLnBrk="1" hangingPunct="1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3781" name="Rectangle 5"/>
          <p:cNvSpPr>
            <a:spLocks noChangeArrowheads="1"/>
          </p:cNvSpPr>
          <p:nvPr/>
        </p:nvSpPr>
        <p:spPr bwMode="auto">
          <a:xfrm>
            <a:off x="2667000" y="1628775"/>
            <a:ext cx="7750175" cy="5113338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6630" name="Rectangle 6"/>
          <p:cNvSpPr/>
          <p:nvPr/>
        </p:nvSpPr>
        <p:spPr>
          <a:xfrm>
            <a:off x="2895600" y="685800"/>
            <a:ext cx="71438" cy="71438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algn="ctr" eaLnBrk="1" hangingPunct="1"/>
            <a:endParaRPr lang="zh-CN" altLang="zh-CN" sz="2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6632" name="Text Box 8">
            <a:hlinkClick r:id="" action="ppaction://noaction"/>
          </p:cNvPr>
          <p:cNvSpPr txBox="1"/>
          <p:nvPr/>
        </p:nvSpPr>
        <p:spPr>
          <a:xfrm>
            <a:off x="8305800" y="457200"/>
            <a:ext cx="201168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240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探究人的内心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26633" name="Text Box 9"/>
          <p:cNvSpPr txBox="1"/>
          <p:nvPr/>
        </p:nvSpPr>
        <p:spPr>
          <a:xfrm>
            <a:off x="3794125" y="2841625"/>
            <a:ext cx="4206875" cy="11887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dirty="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课标内容</a:t>
            </a:r>
            <a:br>
              <a:rPr lang="zh-CN" altLang="en-US" dirty="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lang="zh-CN" altLang="en-US" dirty="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    了解罗马法的主要内容及其在维系罗马帝国统治中的作用，理解法律在人类社会生活中的价值。</a:t>
            </a:r>
            <a:endParaRPr lang="zh-CN" altLang="en-US" dirty="0">
              <a:solidFill>
                <a:schemeClr val="tx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6634" name="Rectangle 10"/>
          <p:cNvSpPr/>
          <p:nvPr/>
        </p:nvSpPr>
        <p:spPr>
          <a:xfrm>
            <a:off x="5486400" y="690563"/>
            <a:ext cx="71438" cy="71437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eaLnBrk="1" hangingPunct="1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3787" name="Rectangle 11"/>
          <p:cNvSpPr>
            <a:spLocks noChangeArrowheads="1"/>
          </p:cNvSpPr>
          <p:nvPr/>
        </p:nvSpPr>
        <p:spPr bwMode="auto">
          <a:xfrm>
            <a:off x="2590800" y="1628775"/>
            <a:ext cx="7750175" cy="5113338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3789" name="Rectangle 13"/>
          <p:cNvSpPr>
            <a:spLocks noChangeArrowheads="1"/>
          </p:cNvSpPr>
          <p:nvPr/>
        </p:nvSpPr>
        <p:spPr bwMode="auto">
          <a:xfrm>
            <a:off x="1764665" y="1607185"/>
            <a:ext cx="9525000" cy="511365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6639" name="Rectangle 16"/>
          <p:cNvSpPr/>
          <p:nvPr/>
        </p:nvSpPr>
        <p:spPr>
          <a:xfrm>
            <a:off x="4478655" y="762000"/>
            <a:ext cx="6400800" cy="64008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pPr lvl="0" eaLnBrk="1" hangingPunct="1"/>
            <a:r>
              <a:rPr lang="zh-CN" altLang="en-US" sz="3600" b="1" dirty="0">
                <a:solidFill>
                  <a:srgbClr val="FF0000"/>
                </a:solidFill>
                <a:latin typeface="仿宋_GB2312" pitchFamily="49" charset="-122"/>
                <a:ea typeface="仿宋_GB2312" pitchFamily="49" charset="-122"/>
              </a:rPr>
              <a:t>苏格拉底和孔子的异同</a:t>
            </a:r>
            <a:endParaRPr lang="zh-CN" altLang="en-US" sz="3600" b="1" dirty="0">
              <a:solidFill>
                <a:srgbClr val="FF0000"/>
              </a:solidFill>
              <a:latin typeface="仿宋_GB2312" pitchFamily="49" charset="-122"/>
              <a:ea typeface="仿宋_GB2312" pitchFamily="49" charset="-122"/>
            </a:endParaRPr>
          </a:p>
        </p:txBody>
      </p:sp>
      <p:pic>
        <p:nvPicPr>
          <p:cNvPr id="26640" name="Picture 17" descr="苏格拉底1"/>
          <p:cNvPicPr>
            <a:picLocks noChangeAspect="1"/>
          </p:cNvPicPr>
          <p:nvPr/>
        </p:nvPicPr>
        <p:blipFill>
          <a:blip r:embed="rId1">
            <a:lum bright="-12000" contrast="-6000"/>
          </a:blip>
          <a:stretch>
            <a:fillRect/>
          </a:stretch>
        </p:blipFill>
        <p:spPr>
          <a:xfrm>
            <a:off x="6934200" y="2286000"/>
            <a:ext cx="1949450" cy="2362200"/>
          </a:xfrm>
          <a:prstGeom prst="rect">
            <a:avLst/>
          </a:prstGeom>
          <a:solidFill>
            <a:srgbClr val="FCE0F3"/>
          </a:solidFill>
          <a:ln w="9525">
            <a:noFill/>
          </a:ln>
        </p:spPr>
      </p:pic>
      <p:pic>
        <p:nvPicPr>
          <p:cNvPr id="26641" name="Picture 18" descr="mzhanz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6925" y="2317115"/>
            <a:ext cx="1874838" cy="2362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6642" name="Text Box 19"/>
          <p:cNvSpPr txBox="1"/>
          <p:nvPr/>
        </p:nvSpPr>
        <p:spPr>
          <a:xfrm>
            <a:off x="1569085" y="685800"/>
            <a:ext cx="2225040" cy="70104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4000" b="1" dirty="0">
                <a:latin typeface="Arial" panose="020B0604020202020204" pitchFamily="34" charset="0"/>
                <a:ea typeface="黑体" panose="02010609060101010101" pitchFamily="49" charset="-122"/>
              </a:rPr>
              <a:t>自由论坛</a:t>
            </a:r>
            <a:endParaRPr lang="zh-CN" altLang="en-US" sz="40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26643" name="Text Box 20"/>
          <p:cNvSpPr txBox="1"/>
          <p:nvPr/>
        </p:nvSpPr>
        <p:spPr>
          <a:xfrm>
            <a:off x="2399665" y="4800600"/>
            <a:ext cx="7115175" cy="192024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苏格拉底（</a:t>
            </a: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469</a:t>
            </a:r>
            <a:r>
              <a:rPr lang="en-US" altLang="zh-CN" sz="2400" b="1" dirty="0">
                <a:latin typeface="Arial" panose="020B0604020202020204" pitchFamily="34" charset="0"/>
                <a:ea typeface="楷体_GB2312" pitchFamily="49" charset="-122"/>
              </a:rPr>
              <a:t>—</a:t>
            </a: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399BC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）与孔子（</a:t>
            </a: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551</a:t>
            </a:r>
            <a:r>
              <a:rPr lang="en-US" altLang="zh-CN" sz="2400" b="1" dirty="0">
                <a:latin typeface="Arial" panose="020B0604020202020204" pitchFamily="34" charset="0"/>
                <a:ea typeface="楷体_GB2312" pitchFamily="49" charset="-122"/>
              </a:rPr>
              <a:t>—</a:t>
            </a: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479BC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）分别是古代西方与东方思想史上最有名望、最有声誉的代表人物之一。他们的思想一直闪耀在历史的星空中。尽管他们分处地理的两极，但是他们的思想却有着众多的共通之处。 </a:t>
            </a:r>
            <a:endParaRPr lang="zh-CN" altLang="en-US" sz="2400" b="1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26372" name="Group 68"/>
          <p:cNvGraphicFramePr>
            <a:graphicFrameLocks noGrp="1"/>
          </p:cNvGraphicFramePr>
          <p:nvPr/>
        </p:nvGraphicFramePr>
        <p:xfrm>
          <a:off x="1020445" y="1105535"/>
          <a:ext cx="9885045" cy="4999355"/>
        </p:xfrm>
        <a:graphic>
          <a:graphicData uri="http://schemas.openxmlformats.org/drawingml/2006/table">
            <a:tbl>
              <a:tblPr/>
              <a:tblGrid>
                <a:gridCol w="2354580"/>
                <a:gridCol w="3220720"/>
                <a:gridCol w="4309745"/>
              </a:tblGrid>
              <a:tr h="581660"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楷体_GB2312" pitchFamily="49" charset="-122"/>
                        </a:rPr>
                        <a:t>孔子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楷体_GB2312" pitchFamily="49" charset="-122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楷体_GB2312" pitchFamily="49" charset="-122"/>
                        </a:rPr>
                        <a:t>苏格拉底</a:t>
                      </a:r>
                      <a:endParaRPr kumimoji="0" lang="zh-C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楷体_GB2312" pitchFamily="49" charset="-122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3125">
                <a:tc rowSpan="3"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楷体_GB2312" pitchFamily="49" charset="-122"/>
                        </a:rPr>
                        <a:t>相 同 点</a:t>
                      </a:r>
                      <a:endParaRPr kumimoji="0" lang="zh-CN" alt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楷体_GB2312" pitchFamily="49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   </a:t>
                      </a:r>
                      <a:r>
                        <a:rPr kumimoji="1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生活的时间接近，时代状况相似</a:t>
                      </a:r>
                      <a:endParaRPr kumimoji="1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</a:tr>
              <a:tr h="947420">
                <a:tc vMerge="1">
                  <a:tcPr/>
                </a:tc>
                <a:tc gridSpan="2"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</a:tr>
              <a:tr h="796290">
                <a:tc vMerge="1">
                  <a:tcPr/>
                </a:tc>
                <a:tc gridSpan="2"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</a:tr>
              <a:tr h="1800860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楷体_GB2312" pitchFamily="49" charset="-122"/>
                        </a:rPr>
                        <a:t>不 同 点</a:t>
                      </a:r>
                      <a:endParaRPr kumimoji="0" lang="zh-CN" alt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楷体_GB2312" pitchFamily="49" charset="-122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3609340" y="2686050"/>
            <a:ext cx="5781675" cy="518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zh-CN" altLang="en-US" sz="2800" b="1" smtClean="0">
                <a:ln>
                  <a:noFill/>
                </a:ln>
                <a:effectLst/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关注人与社会，具有人文主义色彩</a:t>
            </a:r>
            <a:endParaRPr lang="zh-CN" altLang="en-US" sz="2800"/>
          </a:p>
        </p:txBody>
      </p:sp>
      <p:sp>
        <p:nvSpPr>
          <p:cNvPr id="3" name="文本框 2"/>
          <p:cNvSpPr txBox="1"/>
          <p:nvPr/>
        </p:nvSpPr>
        <p:spPr>
          <a:xfrm>
            <a:off x="3792220" y="3680460"/>
            <a:ext cx="5598795" cy="518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zh-CN" altLang="en-US" sz="2800" b="1" smtClean="0">
                <a:ln>
                  <a:noFill/>
                </a:ln>
                <a:effectLst/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重视道德教育，伟大教师的典型</a:t>
            </a:r>
            <a:endParaRPr lang="zh-CN" altLang="en-US" sz="2800"/>
          </a:p>
        </p:txBody>
      </p:sp>
      <p:sp>
        <p:nvSpPr>
          <p:cNvPr id="4" name="文本框 3"/>
          <p:cNvSpPr txBox="1"/>
          <p:nvPr/>
        </p:nvSpPr>
        <p:spPr>
          <a:xfrm>
            <a:off x="3333750" y="4567555"/>
            <a:ext cx="3241675" cy="13716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zh-CN" altLang="en-US" sz="2800" b="1" smtClean="0">
                <a:ln>
                  <a:noFill/>
                </a:ln>
                <a:effectLst/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从维护君主统治出发，根本上是压制了人的个性发展</a:t>
            </a:r>
            <a:endParaRPr lang="zh-CN" altLang="en-US" sz="2800"/>
          </a:p>
        </p:txBody>
      </p:sp>
      <p:sp>
        <p:nvSpPr>
          <p:cNvPr id="5" name="文本框 4"/>
          <p:cNvSpPr txBox="1"/>
          <p:nvPr/>
        </p:nvSpPr>
        <p:spPr>
          <a:xfrm>
            <a:off x="6715125" y="4568190"/>
            <a:ext cx="3885565" cy="13716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1" lang="zh-CN" altLang="en-US" sz="2800" b="1" smtClean="0">
                <a:ln>
                  <a:noFill/>
                </a:ln>
                <a:effectLst/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强调人在社会中的地位权利责任，有利于个性发展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35" name="Text Box 18"/>
          <p:cNvSpPr txBox="1"/>
          <p:nvPr/>
        </p:nvSpPr>
        <p:spPr>
          <a:xfrm>
            <a:off x="1656080" y="1440815"/>
            <a:ext cx="8874125" cy="33832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en-US" altLang="zh-CN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人文精神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是一种人类的自我关怀，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 eaLnBrk="1" hangingPunct="1">
              <a:spcBef>
                <a:spcPct val="50000"/>
              </a:spcBef>
            </a:pP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表现为对人的生命、尊严和价值的高度重视，对人的独立、理性的重视，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 eaLnBrk="1" hangingPunct="1">
              <a:spcBef>
                <a:spcPct val="50000"/>
              </a:spcBef>
            </a:pP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对人类各种精神文化遗产的珍惜，对人格与道德的不懈追求。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Text Box 2"/>
          <p:cNvSpPr txBox="1"/>
          <p:nvPr/>
        </p:nvSpPr>
        <p:spPr>
          <a:xfrm>
            <a:off x="1919288" y="115888"/>
            <a:ext cx="8064500" cy="8743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zh-CN" altLang="en-US" sz="4800" dirty="0">
                <a:solidFill>
                  <a:srgbClr val="FF0000"/>
                </a:solidFill>
                <a:latin typeface="Times New Roman" panose="02020603050405020304" pitchFamily="18" charset="0"/>
                <a:ea typeface="隶书" pitchFamily="49" charset="-122"/>
              </a:rPr>
              <a:t>一、人文主义兴起的背景</a:t>
            </a:r>
            <a:endParaRPr lang="zh-CN" altLang="en-US" sz="4800" dirty="0">
              <a:solidFill>
                <a:srgbClr val="FF0000"/>
              </a:solidFill>
              <a:latin typeface="Times New Roman" panose="02020603050405020304" pitchFamily="18" charset="0"/>
              <a:ea typeface="隶书" pitchFamily="49" charset="-122"/>
            </a:endParaRPr>
          </a:p>
        </p:txBody>
      </p:sp>
      <p:grpSp>
        <p:nvGrpSpPr>
          <p:cNvPr id="2" name="Group 12"/>
          <p:cNvGrpSpPr/>
          <p:nvPr/>
        </p:nvGrpSpPr>
        <p:grpSpPr>
          <a:xfrm>
            <a:off x="1668463" y="1700213"/>
            <a:ext cx="7812087" cy="3376612"/>
            <a:chOff x="91" y="1071"/>
            <a:chExt cx="4921" cy="2127"/>
          </a:xfrm>
        </p:grpSpPr>
        <p:sp>
          <p:nvSpPr>
            <p:cNvPr id="12295" name="Text Box 3"/>
            <p:cNvSpPr txBox="1"/>
            <p:nvPr/>
          </p:nvSpPr>
          <p:spPr>
            <a:xfrm>
              <a:off x="295" y="1843"/>
              <a:ext cx="726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lvl="0" eaLnBrk="1" hangingPunct="1">
                <a:spcBef>
                  <a:spcPct val="50000"/>
                </a:spcBef>
              </a:pPr>
              <a:r>
                <a:rPr lang="zh-CN" altLang="en-US" sz="2400" b="1" dirty="0">
                  <a:latin typeface="楷体_GB2312" pitchFamily="49" charset="-122"/>
                  <a:ea typeface="楷体_GB2312" pitchFamily="49" charset="-122"/>
                </a:rPr>
                <a:t>公元前</a:t>
              </a:r>
              <a:r>
                <a:rPr lang="en-US" altLang="zh-CN" sz="2400" b="1" dirty="0">
                  <a:latin typeface="楷体_GB2312" pitchFamily="49" charset="-122"/>
                  <a:ea typeface="楷体_GB2312" pitchFamily="49" charset="-122"/>
                </a:rPr>
                <a:t>8</a:t>
              </a:r>
              <a:r>
                <a:rPr lang="zh-CN" altLang="en-US" sz="2400" b="1" dirty="0">
                  <a:latin typeface="楷体_GB2312" pitchFamily="49" charset="-122"/>
                  <a:ea typeface="楷体_GB2312" pitchFamily="49" charset="-122"/>
                </a:rPr>
                <a:t>世纪</a:t>
              </a:r>
              <a:endParaRPr lang="zh-CN" altLang="en-US" sz="2400" b="1" dirty="0">
                <a:latin typeface="楷体_GB2312" pitchFamily="49" charset="-122"/>
                <a:ea typeface="楷体_GB2312" pitchFamily="49" charset="-122"/>
              </a:endParaRPr>
            </a:p>
          </p:txBody>
        </p:sp>
        <p:sp>
          <p:nvSpPr>
            <p:cNvPr id="12296" name="Text Box 4"/>
            <p:cNvSpPr txBox="1"/>
            <p:nvPr/>
          </p:nvSpPr>
          <p:spPr>
            <a:xfrm>
              <a:off x="295" y="2568"/>
              <a:ext cx="635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lvl="0" eaLnBrk="1" hangingPunct="1">
                <a:spcBef>
                  <a:spcPct val="50000"/>
                </a:spcBef>
              </a:pPr>
              <a:r>
                <a:rPr lang="zh-CN" altLang="en-US" sz="2000" b="1" dirty="0">
                  <a:latin typeface="宋体" panose="02010600030101010101" pitchFamily="2" charset="-122"/>
                  <a:ea typeface="宋体" panose="02010600030101010101" pitchFamily="2" charset="-122"/>
                </a:rPr>
                <a:t>雅典</a:t>
              </a:r>
              <a:r>
                <a:rPr lang="zh-CN" altLang="en-US" sz="2400" b="1" dirty="0">
                  <a:latin typeface="宋体" panose="02010600030101010101" pitchFamily="2" charset="-122"/>
                  <a:ea typeface="宋体" panose="02010600030101010101" pitchFamily="2" charset="-122"/>
                </a:rPr>
                <a:t>城邦</a:t>
              </a:r>
              <a:r>
                <a:rPr lang="zh-CN" altLang="en-US" sz="2000" b="1" dirty="0">
                  <a:latin typeface="宋体" panose="02010600030101010101" pitchFamily="2" charset="-122"/>
                  <a:ea typeface="宋体" panose="02010600030101010101" pitchFamily="2" charset="-122"/>
                </a:rPr>
                <a:t>萌芽</a:t>
              </a:r>
              <a:endPara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2297" name="Text Box 5"/>
            <p:cNvSpPr txBox="1"/>
            <p:nvPr/>
          </p:nvSpPr>
          <p:spPr>
            <a:xfrm>
              <a:off x="1293" y="1616"/>
              <a:ext cx="907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lvl="0" eaLnBrk="1" hangingPunct="1">
                <a:spcBef>
                  <a:spcPct val="50000"/>
                </a:spcBef>
              </a:pPr>
              <a:r>
                <a:rPr lang="zh-CN" altLang="en-US" sz="2400" b="1" dirty="0">
                  <a:solidFill>
                    <a:srgbClr val="003366"/>
                  </a:solidFill>
                  <a:latin typeface="楷体_GB2312" pitchFamily="49" charset="-122"/>
                  <a:ea typeface="楷体_GB2312" pitchFamily="49" charset="-122"/>
                </a:rPr>
                <a:t>公元前</a:t>
              </a:r>
              <a:r>
                <a:rPr lang="en-US" altLang="zh-CN" sz="2400" b="1" dirty="0">
                  <a:solidFill>
                    <a:srgbClr val="003366"/>
                  </a:solidFill>
                  <a:latin typeface="楷体_GB2312" pitchFamily="49" charset="-122"/>
                  <a:ea typeface="楷体_GB2312" pitchFamily="49" charset="-122"/>
                </a:rPr>
                <a:t>6</a:t>
              </a:r>
              <a:r>
                <a:rPr lang="zh-CN" altLang="en-US" sz="2400" b="1" dirty="0">
                  <a:solidFill>
                    <a:srgbClr val="003366"/>
                  </a:solidFill>
                  <a:latin typeface="楷体_GB2312" pitchFamily="49" charset="-122"/>
                  <a:ea typeface="楷体_GB2312" pitchFamily="49" charset="-122"/>
                </a:rPr>
                <a:t>世纪初</a:t>
              </a:r>
              <a:endParaRPr lang="zh-CN" altLang="en-US" sz="2400" b="1" dirty="0">
                <a:solidFill>
                  <a:srgbClr val="003366"/>
                </a:solidFill>
                <a:latin typeface="楷体_GB2312" pitchFamily="49" charset="-122"/>
                <a:ea typeface="楷体_GB2312" pitchFamily="49" charset="-122"/>
              </a:endParaRPr>
            </a:p>
          </p:txBody>
        </p:sp>
        <p:sp>
          <p:nvSpPr>
            <p:cNvPr id="12298" name="Text Box 6"/>
            <p:cNvSpPr txBox="1"/>
            <p:nvPr/>
          </p:nvSpPr>
          <p:spPr>
            <a:xfrm>
              <a:off x="1293" y="2296"/>
              <a:ext cx="1043" cy="90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lvl="0" eaLnBrk="1" hangingPunct="1">
                <a:spcBef>
                  <a:spcPct val="50000"/>
                </a:spcBef>
              </a:pPr>
              <a:r>
                <a:rPr lang="zh-CN" altLang="en-US" sz="2000" b="1" dirty="0">
                  <a:solidFill>
                    <a:srgbClr val="003366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梭伦改革（前</a:t>
              </a:r>
              <a:r>
                <a:rPr lang="en-US" altLang="zh-CN" sz="2000" b="1" dirty="0">
                  <a:solidFill>
                    <a:srgbClr val="003366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594</a:t>
              </a:r>
              <a:r>
                <a:rPr lang="zh-CN" altLang="en-US" sz="2000" b="1" dirty="0">
                  <a:solidFill>
                    <a:srgbClr val="003366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），雅典民主</a:t>
              </a:r>
              <a:r>
                <a:rPr lang="zh-CN" altLang="en-US" sz="2400" b="1" dirty="0">
                  <a:solidFill>
                    <a:srgbClr val="003366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制度</a:t>
              </a:r>
              <a:r>
                <a:rPr lang="zh-CN" altLang="en-US" sz="2000" b="1" dirty="0">
                  <a:solidFill>
                    <a:srgbClr val="8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基础</a:t>
              </a:r>
              <a:r>
                <a:rPr lang="zh-CN" altLang="en-US" sz="2000" b="1" dirty="0">
                  <a:solidFill>
                    <a:srgbClr val="003366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奠定</a:t>
              </a:r>
              <a:endParaRPr lang="zh-CN" altLang="en-US" sz="2000" b="1" dirty="0">
                <a:solidFill>
                  <a:srgbClr val="003366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2299" name="Text Box 7"/>
            <p:cNvSpPr txBox="1"/>
            <p:nvPr/>
          </p:nvSpPr>
          <p:spPr>
            <a:xfrm>
              <a:off x="2336" y="1344"/>
              <a:ext cx="953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lvl="0" eaLnBrk="1" hangingPunct="1">
                <a:spcBef>
                  <a:spcPct val="50000"/>
                </a:spcBef>
              </a:pPr>
              <a:r>
                <a:rPr lang="zh-CN" altLang="en-US" sz="2400" b="1" dirty="0">
                  <a:latin typeface="楷体_GB2312" pitchFamily="49" charset="-122"/>
                  <a:ea typeface="楷体_GB2312" pitchFamily="49" charset="-122"/>
                </a:rPr>
                <a:t>公元前</a:t>
              </a:r>
              <a:r>
                <a:rPr lang="en-US" altLang="zh-CN" sz="2400" b="1" dirty="0">
                  <a:latin typeface="楷体_GB2312" pitchFamily="49" charset="-122"/>
                  <a:ea typeface="楷体_GB2312" pitchFamily="49" charset="-122"/>
                </a:rPr>
                <a:t>6</a:t>
              </a:r>
              <a:r>
                <a:rPr lang="zh-CN" altLang="en-US" sz="2400" b="1" dirty="0">
                  <a:latin typeface="楷体_GB2312" pitchFamily="49" charset="-122"/>
                  <a:ea typeface="楷体_GB2312" pitchFamily="49" charset="-122"/>
                </a:rPr>
                <a:t>世纪末</a:t>
              </a:r>
              <a:endParaRPr lang="zh-CN" altLang="en-US" sz="2400" b="1" dirty="0">
                <a:latin typeface="楷体_GB2312" pitchFamily="49" charset="-122"/>
                <a:ea typeface="楷体_GB2312" pitchFamily="49" charset="-122"/>
              </a:endParaRPr>
            </a:p>
          </p:txBody>
        </p:sp>
        <p:sp>
          <p:nvSpPr>
            <p:cNvPr id="12300" name="Text Box 8"/>
            <p:cNvSpPr txBox="1"/>
            <p:nvPr/>
          </p:nvSpPr>
          <p:spPr>
            <a:xfrm>
              <a:off x="2290" y="2115"/>
              <a:ext cx="1135" cy="82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lvl="0" eaLnBrk="1" hangingPunct="1">
                <a:spcBef>
                  <a:spcPct val="50000"/>
                </a:spcBef>
              </a:pPr>
              <a:r>
                <a:rPr lang="zh-CN" altLang="en-US" sz="2000" b="1" dirty="0">
                  <a:latin typeface="宋体" panose="02010600030101010101" pitchFamily="2" charset="-122"/>
                  <a:ea typeface="宋体" panose="02010600030101010101" pitchFamily="2" charset="-122"/>
                </a:rPr>
                <a:t>克利斯提尼改革（前</a:t>
              </a:r>
              <a:r>
                <a:rPr lang="en-US" altLang="zh-CN" sz="2000" b="1" dirty="0">
                  <a:latin typeface="宋体" panose="02010600030101010101" pitchFamily="2" charset="-122"/>
                  <a:ea typeface="宋体" panose="02010600030101010101" pitchFamily="2" charset="-122"/>
                </a:rPr>
                <a:t>506</a:t>
              </a:r>
              <a:r>
                <a:rPr lang="zh-CN" altLang="en-US" sz="2000" b="1" dirty="0">
                  <a:latin typeface="宋体" panose="02010600030101010101" pitchFamily="2" charset="-122"/>
                  <a:ea typeface="宋体" panose="02010600030101010101" pitchFamily="2" charset="-122"/>
                </a:rPr>
                <a:t>），雅典民主政治</a:t>
              </a:r>
              <a:r>
                <a:rPr lang="zh-CN" altLang="en-US" sz="2000" b="1" dirty="0">
                  <a:solidFill>
                    <a:srgbClr val="8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确立</a:t>
              </a:r>
              <a:endParaRPr lang="zh-CN" altLang="en-US" sz="2000" b="1" dirty="0">
                <a:solidFill>
                  <a:srgbClr val="8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2301" name="Text Box 9"/>
            <p:cNvSpPr txBox="1"/>
            <p:nvPr/>
          </p:nvSpPr>
          <p:spPr>
            <a:xfrm>
              <a:off x="3470" y="1071"/>
              <a:ext cx="862" cy="51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lvl="0" eaLnBrk="1" hangingPunct="1">
                <a:spcBef>
                  <a:spcPct val="50000"/>
                </a:spcBef>
              </a:pPr>
              <a:r>
                <a:rPr lang="zh-CN" altLang="en-US" sz="2400" b="1" dirty="0">
                  <a:solidFill>
                    <a:srgbClr val="003366"/>
                  </a:solidFill>
                  <a:latin typeface="楷体_GB2312" pitchFamily="49" charset="-122"/>
                  <a:ea typeface="楷体_GB2312" pitchFamily="49" charset="-122"/>
                </a:rPr>
                <a:t>公元前</a:t>
              </a:r>
              <a:r>
                <a:rPr lang="en-US" altLang="zh-CN" sz="2400" b="1" dirty="0">
                  <a:solidFill>
                    <a:srgbClr val="003366"/>
                  </a:solidFill>
                  <a:latin typeface="楷体_GB2312" pitchFamily="49" charset="-122"/>
                  <a:ea typeface="楷体_GB2312" pitchFamily="49" charset="-122"/>
                </a:rPr>
                <a:t>5</a:t>
              </a:r>
              <a:r>
                <a:rPr lang="zh-CN" altLang="en-US" sz="2400" b="1" dirty="0">
                  <a:solidFill>
                    <a:srgbClr val="003366"/>
                  </a:solidFill>
                  <a:latin typeface="楷体_GB2312" pitchFamily="49" charset="-122"/>
                  <a:ea typeface="楷体_GB2312" pitchFamily="49" charset="-122"/>
                </a:rPr>
                <a:t>世纪</a:t>
              </a:r>
              <a:endParaRPr lang="zh-CN" altLang="en-US" sz="2400" b="1" dirty="0">
                <a:solidFill>
                  <a:srgbClr val="003366"/>
                </a:solidFill>
                <a:latin typeface="楷体_GB2312" pitchFamily="49" charset="-122"/>
                <a:ea typeface="楷体_GB2312" pitchFamily="49" charset="-122"/>
              </a:endParaRPr>
            </a:p>
          </p:txBody>
        </p:sp>
        <p:sp>
          <p:nvSpPr>
            <p:cNvPr id="12302" name="Text Box 10"/>
            <p:cNvSpPr txBox="1"/>
            <p:nvPr/>
          </p:nvSpPr>
          <p:spPr>
            <a:xfrm>
              <a:off x="3470" y="1843"/>
              <a:ext cx="1270" cy="82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lvl="0" eaLnBrk="1" hangingPunct="1">
                <a:spcBef>
                  <a:spcPct val="50000"/>
                </a:spcBef>
              </a:pPr>
              <a:r>
                <a:rPr lang="zh-CN" altLang="en-US" sz="2000" b="1" dirty="0">
                  <a:solidFill>
                    <a:srgbClr val="003366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伯利克里执政（前</a:t>
              </a:r>
              <a:r>
                <a:rPr lang="en-US" altLang="zh-CN" sz="2000" b="1" dirty="0">
                  <a:solidFill>
                    <a:srgbClr val="003366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443—429</a:t>
              </a:r>
              <a:r>
                <a:rPr lang="zh-CN" altLang="en-US" sz="2000" b="1" dirty="0">
                  <a:solidFill>
                    <a:srgbClr val="003366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），雅典民主政治发展到</a:t>
              </a:r>
              <a:r>
                <a:rPr lang="zh-CN" altLang="en-US" sz="2000" b="1" dirty="0">
                  <a:solidFill>
                    <a:srgbClr val="8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顶峰</a:t>
              </a:r>
              <a:endParaRPr lang="zh-CN" altLang="en-US" sz="2000" b="1" dirty="0">
                <a:solidFill>
                  <a:srgbClr val="8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2303" name="Line 11"/>
            <p:cNvSpPr/>
            <p:nvPr/>
          </p:nvSpPr>
          <p:spPr>
            <a:xfrm flipV="1">
              <a:off x="91" y="1298"/>
              <a:ext cx="4921" cy="1270"/>
            </a:xfrm>
            <a:prstGeom prst="line">
              <a:avLst/>
            </a:prstGeom>
            <a:ln w="76200" cap="flat" cmpd="sng">
              <a:solidFill>
                <a:srgbClr val="800000"/>
              </a:solidFill>
              <a:prstDash val="solid"/>
              <a:headEnd type="none" w="med" len="med"/>
              <a:tailEnd type="triangle" w="med" len="med"/>
            </a:ln>
          </p:spPr>
        </p:sp>
      </p:grpSp>
      <p:sp>
        <p:nvSpPr>
          <p:cNvPr id="244749" name="Text Box 13"/>
          <p:cNvSpPr txBox="1"/>
          <p:nvPr/>
        </p:nvSpPr>
        <p:spPr>
          <a:xfrm>
            <a:off x="7175500" y="4652963"/>
            <a:ext cx="2665413" cy="822960"/>
          </a:xfrm>
          <a:prstGeom prst="rect">
            <a:avLst/>
          </a:prstGeom>
          <a:solidFill>
            <a:srgbClr val="003366">
              <a:alpha val="90979"/>
            </a:srgbClr>
          </a:solidFill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古代雅典城邦民主政治的形成发展</a:t>
            </a:r>
            <a:endParaRPr lang="zh-CN" altLang="en-US" sz="2400" b="1" dirty="0">
              <a:solidFill>
                <a:srgbClr val="FFFF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2293" name="Text Box 14"/>
          <p:cNvSpPr txBox="1"/>
          <p:nvPr/>
        </p:nvSpPr>
        <p:spPr>
          <a:xfrm>
            <a:off x="2063750" y="5084763"/>
            <a:ext cx="80645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endParaRPr lang="zh-CN" altLang="zh-CN" sz="24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44751" name="Rectangle 15"/>
          <p:cNvSpPr/>
          <p:nvPr/>
        </p:nvSpPr>
        <p:spPr>
          <a:xfrm>
            <a:off x="2135188" y="5702300"/>
            <a:ext cx="7777162" cy="8489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2400" b="1" dirty="0">
                <a:solidFill>
                  <a:srgbClr val="000099"/>
                </a:solidFill>
                <a:latin typeface="Calibri" panose="020F0502020204030204" charset="0"/>
                <a:ea typeface="华文细黑" pitchFamily="2" charset="-122"/>
              </a:rPr>
              <a:t>工商业经济发达；古希腊城邦民主政治发展</a:t>
            </a:r>
            <a:endParaRPr lang="zh-CN" altLang="en-US" sz="2400" b="1" dirty="0">
              <a:solidFill>
                <a:srgbClr val="000099"/>
              </a:solidFill>
              <a:latin typeface="Calibri" panose="020F0502020204030204" charset="0"/>
              <a:ea typeface="华文细黑" pitchFamily="2" charset="-122"/>
            </a:endParaRPr>
          </a:p>
          <a:p>
            <a:pPr lvl="0" eaLnBrk="1" hangingPunct="1"/>
            <a:r>
              <a:rPr lang="zh-CN" altLang="en-US" sz="2400" b="1" dirty="0">
                <a:solidFill>
                  <a:srgbClr val="000099"/>
                </a:solidFill>
                <a:latin typeface="Calibri" panose="020F0502020204030204" charset="0"/>
                <a:ea typeface="华文细黑" pitchFamily="2" charset="-122"/>
              </a:rPr>
              <a:t>公民的基本素养；地理环境</a:t>
            </a:r>
            <a:endParaRPr lang="zh-CN" altLang="en-US" sz="2400" b="1" dirty="0">
              <a:solidFill>
                <a:srgbClr val="000099"/>
              </a:solidFill>
              <a:latin typeface="Calibri" panose="020F0502020204030204" charset="0"/>
              <a:ea typeface="华文细黑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4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4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49" grpId="0" bldLvl="0" animBg="1"/>
      <p:bldP spid="24475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62" name="左大括号 92161"/>
          <p:cNvSpPr/>
          <p:nvPr/>
        </p:nvSpPr>
        <p:spPr>
          <a:xfrm>
            <a:off x="3503613" y="981075"/>
            <a:ext cx="144462" cy="4464050"/>
          </a:xfrm>
          <a:prstGeom prst="leftBrace">
            <a:avLst>
              <a:gd name="adj1" fmla="val 257510"/>
              <a:gd name="adj2" fmla="val 50000"/>
            </a:avLst>
          </a:prstGeom>
          <a:solidFill>
            <a:srgbClr val="9933FF"/>
          </a:solidFill>
          <a:ln w="6350" cap="flat" cmpd="sng">
            <a:solidFill>
              <a:srgbClr val="9933FF"/>
            </a:solidFill>
            <a:prstDash val="solid"/>
            <a:headEnd type="none" w="med" len="med"/>
            <a:tailEnd type="none" w="med" len="med"/>
          </a:ln>
          <a:effectLst>
            <a:outerShdw dist="35921" dir="2699999" algn="ctr" rotWithShape="0">
              <a:schemeClr val="bg2"/>
            </a:outerShdw>
          </a:effectLst>
        </p:spPr>
        <p:txBody>
          <a:bodyPr/>
          <a:p>
            <a:endParaRPr lang="zh-CN" altLang="en-US"/>
          </a:p>
        </p:txBody>
      </p:sp>
      <p:sp>
        <p:nvSpPr>
          <p:cNvPr id="92164" name="文本框 92163"/>
          <p:cNvSpPr txBox="1"/>
          <p:nvPr/>
        </p:nvSpPr>
        <p:spPr>
          <a:xfrm>
            <a:off x="1558925" y="2565400"/>
            <a:ext cx="2592388" cy="11887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3600" b="1" dirty="0">
                <a:solidFill>
                  <a:schemeClr val="accent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古希腊的</a:t>
            </a:r>
            <a:endParaRPr lang="zh-CN" altLang="en-US" sz="3600" b="1" dirty="0">
              <a:solidFill>
                <a:schemeClr val="accent2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楷体_GB2312" pitchFamily="49" charset="-122"/>
            </a:endParaRPr>
          </a:p>
          <a:p>
            <a:pPr lvl="0"/>
            <a:r>
              <a:rPr lang="zh-CN" altLang="en-US" sz="3600" b="1" dirty="0">
                <a:solidFill>
                  <a:schemeClr val="accent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智者运动</a:t>
            </a:r>
            <a:endParaRPr lang="zh-CN" altLang="en-US" sz="3600" b="1" dirty="0">
              <a:solidFill>
                <a:schemeClr val="accent2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92165" name="文本框 92164"/>
          <p:cNvSpPr txBox="1"/>
          <p:nvPr/>
        </p:nvSpPr>
        <p:spPr>
          <a:xfrm>
            <a:off x="3692525" y="1042988"/>
            <a:ext cx="2474913" cy="944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  <a:ea typeface="仿宋_GB2312" pitchFamily="49" charset="-122"/>
              </a:rPr>
              <a:t>智者的启蒙</a:t>
            </a:r>
            <a:endParaRPr lang="zh-CN" altLang="en-US" sz="2800" b="1" dirty="0">
              <a:solidFill>
                <a:srgbClr val="FF3300"/>
              </a:solidFill>
              <a:latin typeface="Arial" panose="020B0604020202020204" pitchFamily="34" charset="0"/>
              <a:ea typeface="仿宋_GB2312" pitchFamily="49" charset="-122"/>
            </a:endParaRPr>
          </a:p>
          <a:p>
            <a:pPr lvl="0"/>
            <a:endParaRPr lang="zh-CN" altLang="en-US" sz="2800" dirty="0">
              <a:solidFill>
                <a:srgbClr val="FF3300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92166" name="文本框 92165"/>
          <p:cNvSpPr txBox="1"/>
          <p:nvPr/>
        </p:nvSpPr>
        <p:spPr>
          <a:xfrm>
            <a:off x="3719513" y="2924175"/>
            <a:ext cx="4321175" cy="944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  <a:ea typeface="仿宋_GB2312" pitchFamily="49" charset="-122"/>
              </a:rPr>
              <a:t>真理与自由的殉道者</a:t>
            </a:r>
            <a:endParaRPr lang="zh-CN" altLang="en-US" sz="2800" b="1" dirty="0">
              <a:solidFill>
                <a:srgbClr val="FF3300"/>
              </a:solidFill>
              <a:latin typeface="Arial" panose="020B0604020202020204" pitchFamily="34" charset="0"/>
              <a:ea typeface="仿宋_GB2312" pitchFamily="49" charset="-122"/>
            </a:endParaRPr>
          </a:p>
          <a:p>
            <a:pPr lvl="0"/>
            <a:endParaRPr lang="zh-CN" altLang="en-US" sz="2800" dirty="0">
              <a:solidFill>
                <a:srgbClr val="FF3300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92167" name="文本框 92166"/>
          <p:cNvSpPr txBox="1"/>
          <p:nvPr/>
        </p:nvSpPr>
        <p:spPr>
          <a:xfrm>
            <a:off x="3792538" y="4859338"/>
            <a:ext cx="2519362" cy="944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  <a:ea typeface="仿宋_GB2312" pitchFamily="49" charset="-122"/>
              </a:rPr>
              <a:t>人生而平等</a:t>
            </a:r>
            <a:endParaRPr lang="zh-CN" altLang="en-US" sz="2800" b="1" dirty="0">
              <a:solidFill>
                <a:srgbClr val="FF3300"/>
              </a:solidFill>
              <a:latin typeface="Arial" panose="020B0604020202020204" pitchFamily="34" charset="0"/>
              <a:ea typeface="仿宋_GB2312" pitchFamily="49" charset="-122"/>
            </a:endParaRPr>
          </a:p>
          <a:p>
            <a:pPr lvl="0"/>
            <a:endParaRPr lang="zh-CN" altLang="en-US" sz="2800" dirty="0">
              <a:solidFill>
                <a:srgbClr val="FF3300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92168" name="文本框 92167"/>
          <p:cNvSpPr txBox="1"/>
          <p:nvPr/>
        </p:nvSpPr>
        <p:spPr>
          <a:xfrm>
            <a:off x="6167438" y="1341438"/>
            <a:ext cx="3600450" cy="518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2800" b="1" dirty="0">
                <a:solidFill>
                  <a:schemeClr val="accent2"/>
                </a:solidFill>
                <a:latin typeface="Arial" panose="020B0604020202020204" pitchFamily="34" charset="0"/>
                <a:ea typeface="仿宋_GB2312" pitchFamily="49" charset="-122"/>
              </a:rPr>
              <a:t>人是万物的尺度</a:t>
            </a:r>
            <a:endParaRPr lang="zh-CN" altLang="en-US" sz="2800" b="1" dirty="0">
              <a:solidFill>
                <a:schemeClr val="accent2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92169" name="文本框 92168"/>
          <p:cNvSpPr txBox="1"/>
          <p:nvPr/>
        </p:nvSpPr>
        <p:spPr>
          <a:xfrm>
            <a:off x="6075363" y="985838"/>
            <a:ext cx="309880" cy="36576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/>
            <a:endParaRPr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170" name="文本框 92169"/>
          <p:cNvSpPr txBox="1"/>
          <p:nvPr/>
        </p:nvSpPr>
        <p:spPr>
          <a:xfrm>
            <a:off x="6167438" y="620713"/>
            <a:ext cx="3024187" cy="8839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2800" b="1" dirty="0">
                <a:solidFill>
                  <a:schemeClr val="accent2"/>
                </a:solidFill>
                <a:latin typeface="Arial" panose="020B0604020202020204" pitchFamily="34" charset="0"/>
                <a:ea typeface="仿宋_GB2312" pitchFamily="49" charset="-122"/>
              </a:rPr>
              <a:t>普罗塔戈拉</a:t>
            </a:r>
            <a:endParaRPr lang="zh-CN" altLang="en-US" sz="2800" b="1" dirty="0">
              <a:solidFill>
                <a:schemeClr val="accent2"/>
              </a:solidFill>
              <a:latin typeface="Arial" panose="020B0604020202020204" pitchFamily="34" charset="0"/>
              <a:ea typeface="仿宋_GB2312" pitchFamily="49" charset="-122"/>
            </a:endParaRPr>
          </a:p>
          <a:p>
            <a:pPr lvl="0"/>
            <a:endParaRPr lang="zh-CN" altLang="en-US" sz="2400" dirty="0"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92171" name="文本框 92170"/>
          <p:cNvSpPr txBox="1"/>
          <p:nvPr/>
        </p:nvSpPr>
        <p:spPr>
          <a:xfrm>
            <a:off x="7175500" y="2276475"/>
            <a:ext cx="2520950" cy="518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2800" b="1" dirty="0">
                <a:solidFill>
                  <a:schemeClr val="accent2"/>
                </a:solidFill>
                <a:latin typeface="Arial" panose="020B0604020202020204" pitchFamily="34" charset="0"/>
                <a:ea typeface="仿宋_GB2312" pitchFamily="49" charset="-122"/>
              </a:rPr>
              <a:t>苏格拉底</a:t>
            </a:r>
            <a:endParaRPr lang="zh-CN" altLang="en-US" sz="2800" b="1" dirty="0">
              <a:solidFill>
                <a:schemeClr val="accent2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92172" name="文本框 92171"/>
          <p:cNvSpPr txBox="1"/>
          <p:nvPr/>
        </p:nvSpPr>
        <p:spPr>
          <a:xfrm>
            <a:off x="7104063" y="3068638"/>
            <a:ext cx="3313112" cy="944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2800" b="1" dirty="0">
                <a:solidFill>
                  <a:schemeClr val="accent2"/>
                </a:solidFill>
                <a:latin typeface="Arial" panose="020B0604020202020204" pitchFamily="34" charset="0"/>
                <a:ea typeface="仿宋_GB2312" pitchFamily="49" charset="-122"/>
              </a:rPr>
              <a:t>认识你自己</a:t>
            </a:r>
            <a:endParaRPr lang="zh-CN" altLang="en-US" sz="2800" b="1" dirty="0">
              <a:solidFill>
                <a:schemeClr val="accent2"/>
              </a:solidFill>
              <a:latin typeface="Arial" panose="020B0604020202020204" pitchFamily="34" charset="0"/>
              <a:ea typeface="仿宋_GB2312" pitchFamily="49" charset="-122"/>
            </a:endParaRPr>
          </a:p>
          <a:p>
            <a:pPr lvl="0"/>
            <a:r>
              <a:rPr lang="zh-CN" altLang="en-US" sz="2800" b="1" dirty="0">
                <a:solidFill>
                  <a:schemeClr val="accent2"/>
                </a:solidFill>
                <a:latin typeface="Arial" panose="020B0604020202020204" pitchFamily="34" charset="0"/>
                <a:ea typeface="仿宋_GB2312" pitchFamily="49" charset="-122"/>
              </a:rPr>
              <a:t>美德即知识</a:t>
            </a:r>
            <a:endParaRPr lang="zh-CN" altLang="en-US" sz="2800" b="1" dirty="0">
              <a:solidFill>
                <a:schemeClr val="accent2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92173" name="文本框 92172"/>
          <p:cNvSpPr txBox="1"/>
          <p:nvPr/>
        </p:nvSpPr>
        <p:spPr>
          <a:xfrm>
            <a:off x="6456363" y="4437063"/>
            <a:ext cx="2808287" cy="518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2800" b="1" dirty="0">
                <a:solidFill>
                  <a:schemeClr val="accent2"/>
                </a:solidFill>
                <a:latin typeface="Arial" panose="020B0604020202020204" pitchFamily="34" charset="0"/>
                <a:ea typeface="仿宋_GB2312" pitchFamily="49" charset="-122"/>
              </a:rPr>
              <a:t>斯多亚学派</a:t>
            </a:r>
            <a:endParaRPr lang="zh-CN" altLang="en-US" sz="2800" b="1" dirty="0">
              <a:solidFill>
                <a:schemeClr val="accent2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92174" name="文本框 92173"/>
          <p:cNvSpPr txBox="1"/>
          <p:nvPr/>
        </p:nvSpPr>
        <p:spPr>
          <a:xfrm>
            <a:off x="6502400" y="5219700"/>
            <a:ext cx="3265488" cy="944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2800" b="1" dirty="0">
                <a:solidFill>
                  <a:schemeClr val="accent2"/>
                </a:solidFill>
                <a:latin typeface="Arial" panose="020B0604020202020204" pitchFamily="34" charset="0"/>
                <a:ea typeface="仿宋_GB2312" pitchFamily="49" charset="-122"/>
              </a:rPr>
              <a:t>人生而平等</a:t>
            </a:r>
            <a:endParaRPr lang="zh-CN" altLang="en-US" sz="2800" b="1" dirty="0">
              <a:solidFill>
                <a:schemeClr val="accent2"/>
              </a:solidFill>
              <a:latin typeface="Arial" panose="020B0604020202020204" pitchFamily="34" charset="0"/>
              <a:ea typeface="仿宋_GB2312" pitchFamily="49" charset="-122"/>
            </a:endParaRPr>
          </a:p>
          <a:p>
            <a:pPr lvl="0"/>
            <a:endParaRPr lang="zh-CN" altLang="en-US" sz="2800" b="1" dirty="0">
              <a:solidFill>
                <a:schemeClr val="accent2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92175" name="左大括号 92174"/>
          <p:cNvSpPr/>
          <p:nvPr/>
        </p:nvSpPr>
        <p:spPr>
          <a:xfrm>
            <a:off x="6024563" y="836613"/>
            <a:ext cx="71437" cy="936625"/>
          </a:xfrm>
          <a:prstGeom prst="leftBrace">
            <a:avLst>
              <a:gd name="adj1" fmla="val 109260"/>
              <a:gd name="adj2" fmla="val 50000"/>
            </a:avLst>
          </a:prstGeom>
          <a:solidFill>
            <a:srgbClr val="9933FF"/>
          </a:solidFill>
          <a:ln w="9525" cap="flat" cmpd="sng">
            <a:solidFill>
              <a:srgbClr val="9933FF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92176" name="左大括号 92175"/>
          <p:cNvSpPr/>
          <p:nvPr/>
        </p:nvSpPr>
        <p:spPr>
          <a:xfrm>
            <a:off x="7104063" y="2565400"/>
            <a:ext cx="71437" cy="1295400"/>
          </a:xfrm>
          <a:prstGeom prst="leftBrace">
            <a:avLst>
              <a:gd name="adj1" fmla="val 151112"/>
              <a:gd name="adj2" fmla="val 50000"/>
            </a:avLst>
          </a:prstGeom>
          <a:solidFill>
            <a:srgbClr val="9933FF"/>
          </a:solidFill>
          <a:ln w="9525" cap="flat" cmpd="sng">
            <a:solidFill>
              <a:srgbClr val="9933FF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92177" name="左大括号 92176"/>
          <p:cNvSpPr/>
          <p:nvPr/>
        </p:nvSpPr>
        <p:spPr>
          <a:xfrm>
            <a:off x="6311900" y="4652963"/>
            <a:ext cx="71438" cy="936625"/>
          </a:xfrm>
          <a:prstGeom prst="leftBrace">
            <a:avLst>
              <a:gd name="adj1" fmla="val 109258"/>
              <a:gd name="adj2" fmla="val 50000"/>
            </a:avLst>
          </a:prstGeom>
          <a:solidFill>
            <a:srgbClr val="9933FF"/>
          </a:solidFill>
          <a:ln w="9525" cap="flat" cmpd="sng">
            <a:solidFill>
              <a:srgbClr val="9933FF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92178" name="下箭头 92177"/>
          <p:cNvSpPr/>
          <p:nvPr/>
        </p:nvSpPr>
        <p:spPr>
          <a:xfrm>
            <a:off x="7104063" y="1125538"/>
            <a:ext cx="215900" cy="287337"/>
          </a:xfrm>
          <a:prstGeom prst="downArrow">
            <a:avLst>
              <a:gd name="adj1" fmla="val 50000"/>
              <a:gd name="adj2" fmla="val 33272"/>
            </a:avLst>
          </a:prstGeom>
          <a:solidFill>
            <a:srgbClr val="FF3300"/>
          </a:solidFill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92179" name="下箭头 92178"/>
          <p:cNvSpPr/>
          <p:nvPr/>
        </p:nvSpPr>
        <p:spPr>
          <a:xfrm>
            <a:off x="7751763" y="2852738"/>
            <a:ext cx="215900" cy="287337"/>
          </a:xfrm>
          <a:prstGeom prst="downArrow">
            <a:avLst>
              <a:gd name="adj1" fmla="val 50000"/>
              <a:gd name="adj2" fmla="val 33272"/>
            </a:avLst>
          </a:prstGeom>
          <a:solidFill>
            <a:srgbClr val="FF3300"/>
          </a:solidFill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92180" name="下箭头 92179"/>
          <p:cNvSpPr/>
          <p:nvPr/>
        </p:nvSpPr>
        <p:spPr>
          <a:xfrm>
            <a:off x="7319963" y="5013325"/>
            <a:ext cx="215900" cy="287338"/>
          </a:xfrm>
          <a:prstGeom prst="downArrow">
            <a:avLst>
              <a:gd name="adj1" fmla="val 50000"/>
              <a:gd name="adj2" fmla="val 33272"/>
            </a:avLst>
          </a:prstGeom>
          <a:solidFill>
            <a:srgbClr val="FF3300"/>
          </a:solidFill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92182" name="下箭头 92181"/>
          <p:cNvSpPr/>
          <p:nvPr/>
        </p:nvSpPr>
        <p:spPr>
          <a:xfrm>
            <a:off x="2424113" y="981075"/>
            <a:ext cx="935037" cy="1439863"/>
          </a:xfrm>
          <a:prstGeom prst="downArrow">
            <a:avLst>
              <a:gd name="adj1" fmla="val 50000"/>
              <a:gd name="adj2" fmla="val 38497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92183" name="文本框 92182"/>
          <p:cNvSpPr txBox="1"/>
          <p:nvPr/>
        </p:nvSpPr>
        <p:spPr>
          <a:xfrm>
            <a:off x="1774825" y="260350"/>
            <a:ext cx="4105275" cy="64008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lvl="0"/>
            <a:r>
              <a:rPr lang="zh-CN" altLang="en-US" sz="3600" b="1" dirty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人文精神的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起源</a:t>
            </a:r>
            <a:endParaRPr lang="zh-CN" altLang="en-US" sz="36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184" name="矩形 92183"/>
          <p:cNvSpPr/>
          <p:nvPr/>
        </p:nvSpPr>
        <p:spPr>
          <a:xfrm>
            <a:off x="8183563" y="0"/>
            <a:ext cx="1828800" cy="14843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36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知识梳理</a:t>
            </a:r>
            <a:endParaRPr lang="zh-CN" altLang="en-US" sz="36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灯片编号占位符 1"/>
          <p:cNvSpPr/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dirty="0"/>
            </a:fld>
            <a:endParaRPr lang="zh-C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2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2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2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2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2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2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2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2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2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2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92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92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/>
      <p:bldP spid="92165" grpId="0"/>
      <p:bldP spid="92166" grpId="0"/>
      <p:bldP spid="92167" grpId="0"/>
      <p:bldP spid="92168" grpId="0"/>
      <p:bldP spid="92170" grpId="0"/>
      <p:bldP spid="92171" grpId="0"/>
      <p:bldP spid="92172" grpId="0"/>
      <p:bldP spid="92173" grpId="0"/>
      <p:bldP spid="92174" grpId="0"/>
      <p:bldP spid="92183" grpId="0" bldLvl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673100" y="1203325"/>
            <a:ext cx="10079990" cy="22891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FF0000"/>
                </a:solidFill>
              </a:rPr>
              <a:t>（2015·浙江嘉兴一模·20）</a:t>
            </a:r>
            <a:r>
              <a:rPr lang="zh-CN" altLang="en-US" sz="2400" b="1"/>
              <a:t>罗素认为：“16、17、18世纪所出现的那种天赋人权学说也是斯多亚学派学说的复活，尽管有着许多重要的修正。”下列言论属于斯多亚学派的是（　　         ）</a:t>
            </a:r>
            <a:endParaRPr lang="zh-CN" altLang="en-US" sz="2400" b="1"/>
          </a:p>
          <a:p>
            <a:endParaRPr lang="zh-CN" altLang="en-US" sz="2400" b="1"/>
          </a:p>
          <a:p>
            <a:r>
              <a:rPr lang="zh-CN" altLang="en-US" sz="2400" b="1"/>
              <a:t>A．“美德即知识”                             B．“只有品德才是区分人类的标准”</a:t>
            </a:r>
            <a:endParaRPr lang="zh-CN" altLang="en-US" sz="2400" b="1"/>
          </a:p>
          <a:p>
            <a:r>
              <a:rPr lang="zh-CN" altLang="en-US" sz="2400" b="1"/>
              <a:t>C．“人是万物的尺度”                    D．“真正的法是符合自然的正当理由”</a:t>
            </a:r>
            <a:endParaRPr lang="zh-CN" altLang="en-US" sz="2400" b="1"/>
          </a:p>
        </p:txBody>
      </p:sp>
      <p:sp>
        <p:nvSpPr>
          <p:cNvPr id="4" name="矩形 3"/>
          <p:cNvSpPr/>
          <p:nvPr/>
        </p:nvSpPr>
        <p:spPr>
          <a:xfrm>
            <a:off x="7001510" y="3706495"/>
            <a:ext cx="759460" cy="119824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D</a:t>
            </a:r>
            <a:endParaRPr lang="en-US" altLang="zh-CN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Text Box 2"/>
          <p:cNvSpPr txBox="1"/>
          <p:nvPr/>
        </p:nvSpPr>
        <p:spPr>
          <a:xfrm>
            <a:off x="1524000" y="762000"/>
            <a:ext cx="684213" cy="5688013"/>
          </a:xfrm>
          <a:prstGeom prst="rect">
            <a:avLst/>
          </a:prstGeom>
          <a:solidFill>
            <a:srgbClr val="0000CC"/>
          </a:solidFill>
          <a:ln w="5715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eaVert"/>
          <a:p>
            <a:pPr lvl="0" algn="ctr"/>
            <a:r>
              <a:rPr lang="zh-CN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西方人文精神的起源与发展</a:t>
            </a:r>
            <a:endParaRPr lang="zh-CN" altLang="en-US" sz="3200" b="1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34819" name="Rectangle 5"/>
          <p:cNvSpPr/>
          <p:nvPr/>
        </p:nvSpPr>
        <p:spPr>
          <a:xfrm>
            <a:off x="1524000" y="5239"/>
            <a:ext cx="2362200" cy="518160"/>
          </a:xfrm>
          <a:prstGeom prst="rect">
            <a:avLst/>
          </a:prstGeom>
          <a:solidFill>
            <a:srgbClr val="0000CC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>
            <a:spAutoFit/>
          </a:bodyPr>
          <a:p>
            <a:pPr lvl="0"/>
            <a:r>
              <a:rPr lang="en-US" altLang="zh-CN" sz="280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[</a:t>
            </a:r>
            <a:r>
              <a:rPr lang="zh-CN" altLang="en-US" sz="280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知识结构</a:t>
            </a:r>
            <a:r>
              <a:rPr lang="en-US" altLang="zh-CN" sz="28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]</a:t>
            </a:r>
            <a:endParaRPr lang="en-US" altLang="zh-CN" sz="2800" b="1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4820" name="Rectangle 6"/>
          <p:cNvSpPr/>
          <p:nvPr/>
        </p:nvSpPr>
        <p:spPr>
          <a:xfrm>
            <a:off x="1524000" y="2238852"/>
            <a:ext cx="309880" cy="36576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lvl="0"/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4935" name="Text Box 7"/>
          <p:cNvSpPr txBox="1"/>
          <p:nvPr/>
        </p:nvSpPr>
        <p:spPr>
          <a:xfrm>
            <a:off x="2286000" y="2286000"/>
            <a:ext cx="1152525" cy="504825"/>
          </a:xfrm>
          <a:prstGeom prst="rect">
            <a:avLst/>
          </a:prstGeom>
          <a:solidFill>
            <a:schemeClr val="bg1"/>
          </a:solidFill>
          <a:ln w="571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 algn="ctr"/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复苏</a:t>
            </a:r>
            <a:endParaRPr lang="zh-CN" altLang="en-US" sz="28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24936" name="Text Box 8"/>
          <p:cNvSpPr txBox="1"/>
          <p:nvPr/>
        </p:nvSpPr>
        <p:spPr>
          <a:xfrm>
            <a:off x="3962400" y="3657600"/>
            <a:ext cx="1800225" cy="576263"/>
          </a:xfrm>
          <a:prstGeom prst="rect">
            <a:avLst/>
          </a:prstGeom>
          <a:solidFill>
            <a:srgbClr val="FFFFFF"/>
          </a:solidFill>
          <a:ln w="762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 algn="ctr"/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宗教改革</a:t>
            </a:r>
            <a:endParaRPr lang="zh-CN" altLang="en-US" sz="28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24937" name="Text Box 9"/>
          <p:cNvSpPr txBox="1"/>
          <p:nvPr/>
        </p:nvSpPr>
        <p:spPr>
          <a:xfrm>
            <a:off x="3962400" y="2209800"/>
            <a:ext cx="1871663" cy="576263"/>
          </a:xfrm>
          <a:prstGeom prst="rect">
            <a:avLst/>
          </a:prstGeom>
          <a:solidFill>
            <a:srgbClr val="FFFFFF"/>
          </a:solidFill>
          <a:ln w="762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 algn="ctr"/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文艺复兴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24938" name="Text Box 10"/>
          <p:cNvSpPr txBox="1"/>
          <p:nvPr/>
        </p:nvSpPr>
        <p:spPr>
          <a:xfrm>
            <a:off x="3962400" y="5486400"/>
            <a:ext cx="1800225" cy="576263"/>
          </a:xfrm>
          <a:prstGeom prst="rect">
            <a:avLst/>
          </a:prstGeom>
          <a:solidFill>
            <a:srgbClr val="FFFFFF"/>
          </a:solidFill>
          <a:ln w="762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 algn="ctr"/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启蒙运动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24939" name="AutoShape 11"/>
          <p:cNvSpPr/>
          <p:nvPr/>
        </p:nvSpPr>
        <p:spPr>
          <a:xfrm>
            <a:off x="3505200" y="3810000"/>
            <a:ext cx="460375" cy="171450"/>
          </a:xfrm>
          <a:prstGeom prst="rightArrow">
            <a:avLst>
              <a:gd name="adj1" fmla="val 50000"/>
              <a:gd name="adj2" fmla="val 67129"/>
            </a:avLst>
          </a:prstGeom>
          <a:solidFill>
            <a:srgbClr val="FF0000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/>
            <a:endParaRPr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4940" name="AutoShape 12"/>
          <p:cNvSpPr/>
          <p:nvPr/>
        </p:nvSpPr>
        <p:spPr>
          <a:xfrm>
            <a:off x="3505200" y="2438400"/>
            <a:ext cx="458788" cy="144463"/>
          </a:xfrm>
          <a:prstGeom prst="rightArrow">
            <a:avLst>
              <a:gd name="adj1" fmla="val 50000"/>
              <a:gd name="adj2" fmla="val 79395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/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4941" name="AutoShape 13"/>
          <p:cNvSpPr/>
          <p:nvPr/>
        </p:nvSpPr>
        <p:spPr>
          <a:xfrm>
            <a:off x="3429000" y="5715000"/>
            <a:ext cx="433388" cy="142875"/>
          </a:xfrm>
          <a:prstGeom prst="rightArrow">
            <a:avLst>
              <a:gd name="adj1" fmla="val 50000"/>
              <a:gd name="adj2" fmla="val 75833"/>
            </a:avLst>
          </a:prstGeom>
          <a:solidFill>
            <a:srgbClr val="FF0000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/>
            <a:endParaRPr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4942" name="Text Box 14"/>
          <p:cNvSpPr txBox="1"/>
          <p:nvPr/>
        </p:nvSpPr>
        <p:spPr>
          <a:xfrm>
            <a:off x="2362200" y="3657600"/>
            <a:ext cx="1079500" cy="504825"/>
          </a:xfrm>
          <a:prstGeom prst="rect">
            <a:avLst/>
          </a:prstGeom>
          <a:solidFill>
            <a:schemeClr val="bg1"/>
          </a:solidFill>
          <a:ln w="571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 algn="ctr"/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发展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24943" name="AutoShape 15"/>
          <p:cNvSpPr/>
          <p:nvPr/>
        </p:nvSpPr>
        <p:spPr>
          <a:xfrm>
            <a:off x="2743200" y="2819400"/>
            <a:ext cx="142875" cy="792163"/>
          </a:xfrm>
          <a:prstGeom prst="downArrow">
            <a:avLst>
              <a:gd name="adj1" fmla="val 50000"/>
              <a:gd name="adj2" fmla="val 138611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/>
            <a:endParaRPr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4944" name="Text Box 16"/>
          <p:cNvSpPr txBox="1"/>
          <p:nvPr/>
        </p:nvSpPr>
        <p:spPr>
          <a:xfrm>
            <a:off x="2362200" y="5486400"/>
            <a:ext cx="1008063" cy="574675"/>
          </a:xfrm>
          <a:prstGeom prst="rect">
            <a:avLst/>
          </a:prstGeom>
          <a:solidFill>
            <a:schemeClr val="bg1"/>
          </a:solidFill>
          <a:ln w="571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 algn="ctr"/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成熟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24945" name="AutoShape 17"/>
          <p:cNvSpPr/>
          <p:nvPr/>
        </p:nvSpPr>
        <p:spPr>
          <a:xfrm>
            <a:off x="2743200" y="4267200"/>
            <a:ext cx="152400" cy="1096963"/>
          </a:xfrm>
          <a:prstGeom prst="downArrow">
            <a:avLst>
              <a:gd name="adj1" fmla="val 50000"/>
              <a:gd name="adj2" fmla="val 17994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/>
            <a:endParaRPr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4946" name="Text Box 18"/>
          <p:cNvSpPr txBox="1"/>
          <p:nvPr/>
        </p:nvSpPr>
        <p:spPr>
          <a:xfrm>
            <a:off x="3733800" y="4267200"/>
            <a:ext cx="2735263" cy="39624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（公元</a:t>
            </a:r>
            <a:r>
              <a:rPr lang="en-US" altLang="zh-CN" sz="20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</a:t>
            </a:r>
            <a:r>
              <a:rPr lang="zh-CN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世纪）</a:t>
            </a:r>
            <a:endParaRPr lang="zh-CN" altLang="en-US" sz="2000" b="1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4947" name="Text Box 19"/>
          <p:cNvSpPr txBox="1"/>
          <p:nvPr/>
        </p:nvSpPr>
        <p:spPr>
          <a:xfrm>
            <a:off x="3657600" y="6172200"/>
            <a:ext cx="2590800" cy="39624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17</a:t>
            </a:r>
            <a:r>
              <a:rPr lang="zh-CN" altLang="en-US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18</a:t>
            </a:r>
            <a:r>
              <a:rPr lang="zh-CN" altLang="en-US" sz="2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世纪）</a:t>
            </a:r>
            <a:endParaRPr lang="zh-CN" altLang="en-US" sz="20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24948" name="Text Box 20"/>
          <p:cNvSpPr txBox="1"/>
          <p:nvPr/>
        </p:nvSpPr>
        <p:spPr>
          <a:xfrm>
            <a:off x="3657600" y="2819400"/>
            <a:ext cx="2879725" cy="39624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20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14——17</a:t>
            </a:r>
            <a:r>
              <a:rPr lang="zh-CN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世纪）</a:t>
            </a:r>
            <a:endParaRPr lang="zh-CN" altLang="en-US" sz="2000" b="1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4949" name="Text Box 21"/>
          <p:cNvSpPr txBox="1"/>
          <p:nvPr/>
        </p:nvSpPr>
        <p:spPr>
          <a:xfrm>
            <a:off x="2286000" y="838200"/>
            <a:ext cx="1152525" cy="504825"/>
          </a:xfrm>
          <a:prstGeom prst="rect">
            <a:avLst/>
          </a:prstGeom>
          <a:solidFill>
            <a:schemeClr val="bg1"/>
          </a:solidFill>
          <a:ln w="571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 algn="ctr"/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起源</a:t>
            </a:r>
            <a:endParaRPr lang="zh-CN" altLang="en-US" sz="28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24950" name="Text Box 22"/>
          <p:cNvSpPr txBox="1"/>
          <p:nvPr/>
        </p:nvSpPr>
        <p:spPr>
          <a:xfrm>
            <a:off x="3962400" y="762000"/>
            <a:ext cx="1871663" cy="576263"/>
          </a:xfrm>
          <a:prstGeom prst="rect">
            <a:avLst/>
          </a:prstGeom>
          <a:solidFill>
            <a:srgbClr val="FFFFFF"/>
          </a:solidFill>
          <a:ln w="762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 algn="ctr"/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智者运动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24951" name="AutoShape 23"/>
          <p:cNvSpPr/>
          <p:nvPr/>
        </p:nvSpPr>
        <p:spPr>
          <a:xfrm>
            <a:off x="3505200" y="914400"/>
            <a:ext cx="458788" cy="144463"/>
          </a:xfrm>
          <a:prstGeom prst="rightArrow">
            <a:avLst>
              <a:gd name="adj1" fmla="val 50000"/>
              <a:gd name="adj2" fmla="val 79395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/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4952" name="Text Box 24"/>
          <p:cNvSpPr txBox="1"/>
          <p:nvPr/>
        </p:nvSpPr>
        <p:spPr>
          <a:xfrm>
            <a:off x="3810000" y="1371600"/>
            <a:ext cx="2232025" cy="39624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（公元前</a:t>
            </a:r>
            <a:r>
              <a:rPr lang="en-US" altLang="zh-CN" sz="20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5</a:t>
            </a:r>
            <a:r>
              <a:rPr lang="zh-CN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世纪）</a:t>
            </a:r>
            <a:endParaRPr lang="zh-CN" altLang="en-US" sz="2000" b="1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4953" name="AutoShape 25"/>
          <p:cNvSpPr/>
          <p:nvPr/>
        </p:nvSpPr>
        <p:spPr>
          <a:xfrm>
            <a:off x="2743200" y="1371600"/>
            <a:ext cx="152400" cy="944563"/>
          </a:xfrm>
          <a:prstGeom prst="downArrow">
            <a:avLst>
              <a:gd name="adj1" fmla="val 50000"/>
              <a:gd name="adj2" fmla="val 15494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/>
            <a:endParaRPr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840" name="Rectangle 26"/>
          <p:cNvSpPr/>
          <p:nvPr/>
        </p:nvSpPr>
        <p:spPr>
          <a:xfrm>
            <a:off x="1524000" y="0"/>
            <a:ext cx="9144000" cy="640080"/>
          </a:xfrm>
          <a:prstGeom prst="rect">
            <a:avLst/>
          </a:prstGeom>
          <a:solidFill>
            <a:srgbClr val="FF0000"/>
          </a:solidFill>
          <a:ln w="9525">
            <a:noFill/>
          </a:ln>
        </p:spPr>
        <p:txBody>
          <a:bodyPr>
            <a:spAutoFit/>
          </a:bodyPr>
          <a:p>
            <a:pPr lvl="0" algn="ctr"/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一轮重点：不同时期的人文主义内涵</a:t>
            </a:r>
            <a:endParaRPr lang="zh-CN" altLang="en-US" sz="3600" b="1" dirty="0">
              <a:solidFill>
                <a:schemeClr val="bg1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24955" name="AutoShape 27"/>
          <p:cNvSpPr/>
          <p:nvPr/>
        </p:nvSpPr>
        <p:spPr>
          <a:xfrm>
            <a:off x="5867400" y="990600"/>
            <a:ext cx="609600" cy="1524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/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4956" name="AutoShape 28"/>
          <p:cNvSpPr/>
          <p:nvPr/>
        </p:nvSpPr>
        <p:spPr>
          <a:xfrm>
            <a:off x="5867400" y="2438400"/>
            <a:ext cx="685800" cy="152400"/>
          </a:xfrm>
          <a:prstGeom prst="rightArrow">
            <a:avLst>
              <a:gd name="adj1" fmla="val 50000"/>
              <a:gd name="adj2" fmla="val 112500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/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4957" name="AutoShape 29"/>
          <p:cNvSpPr/>
          <p:nvPr/>
        </p:nvSpPr>
        <p:spPr>
          <a:xfrm>
            <a:off x="5867400" y="3810000"/>
            <a:ext cx="685800" cy="152400"/>
          </a:xfrm>
          <a:prstGeom prst="rightArrow">
            <a:avLst>
              <a:gd name="adj1" fmla="val 50000"/>
              <a:gd name="adj2" fmla="val 112500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/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4958" name="AutoShape 30"/>
          <p:cNvSpPr/>
          <p:nvPr/>
        </p:nvSpPr>
        <p:spPr>
          <a:xfrm>
            <a:off x="5791200" y="5638800"/>
            <a:ext cx="838200" cy="152400"/>
          </a:xfrm>
          <a:prstGeom prst="rightArrow">
            <a:avLst>
              <a:gd name="adj1" fmla="val 50000"/>
              <a:gd name="adj2" fmla="val 137500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/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4959" name="Text Box 31"/>
          <p:cNvSpPr txBox="1"/>
          <p:nvPr/>
        </p:nvSpPr>
        <p:spPr>
          <a:xfrm>
            <a:off x="6629400" y="4800600"/>
            <a:ext cx="3505200" cy="1524000"/>
          </a:xfrm>
          <a:prstGeom prst="rect">
            <a:avLst/>
          </a:prstGeom>
          <a:solidFill>
            <a:srgbClr val="FFFFFF"/>
          </a:solidFill>
          <a:ln w="5715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/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崇尚</a:t>
            </a:r>
            <a:r>
              <a:rPr lang="zh-CN" altLang="en-US" sz="24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理性</a:t>
            </a:r>
            <a:r>
              <a:rPr lang="zh-CN" altLang="en-US" sz="24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既反教权又反专制，主张建立资产阶级理性王国，提出政治设想。</a:t>
            </a:r>
            <a:endParaRPr lang="zh-CN" altLang="en-US" sz="24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24960" name="Text Box 32"/>
          <p:cNvSpPr txBox="1"/>
          <p:nvPr/>
        </p:nvSpPr>
        <p:spPr>
          <a:xfrm>
            <a:off x="6553200" y="2057400"/>
            <a:ext cx="3500438" cy="906463"/>
          </a:xfrm>
          <a:prstGeom prst="rect">
            <a:avLst/>
          </a:prstGeom>
          <a:solidFill>
            <a:srgbClr val="FFFFFF"/>
          </a:solidFill>
          <a:ln w="5715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/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肯定人性，要求把人从宗教束缚中解放出来。</a:t>
            </a:r>
            <a:endParaRPr lang="zh-CN" altLang="en-US" sz="24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24961" name="Text Box 33"/>
          <p:cNvSpPr txBox="1"/>
          <p:nvPr/>
        </p:nvSpPr>
        <p:spPr>
          <a:xfrm>
            <a:off x="6629400" y="3505200"/>
            <a:ext cx="3500438" cy="823913"/>
          </a:xfrm>
          <a:prstGeom prst="rect">
            <a:avLst/>
          </a:prstGeom>
          <a:solidFill>
            <a:srgbClr val="FFFFFF"/>
          </a:solidFill>
          <a:ln w="5715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/>
            <a:r>
              <a:rPr lang="zh-CN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反对天主教会权威，提倡人的个性解放和信仰自由。</a:t>
            </a:r>
            <a:endParaRPr lang="zh-CN" altLang="en-US" sz="2000" b="1" dirty="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24962" name="Text Box 34"/>
          <p:cNvSpPr txBox="1"/>
          <p:nvPr/>
        </p:nvSpPr>
        <p:spPr>
          <a:xfrm>
            <a:off x="6477000" y="762000"/>
            <a:ext cx="3425825" cy="863600"/>
          </a:xfrm>
          <a:prstGeom prst="rect">
            <a:avLst/>
          </a:prstGeom>
          <a:solidFill>
            <a:srgbClr val="FFFFFF"/>
          </a:solidFill>
          <a:ln w="5715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lvl="0"/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开始关注人，怀疑神。否认权威，批判传统</a:t>
            </a:r>
            <a:r>
              <a:rPr lang="zh-CN" altLang="en-US" sz="24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。</a:t>
            </a:r>
            <a:endParaRPr lang="zh-CN" altLang="en-US" sz="2400" b="1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4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4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59" grpId="0" bldLvl="0" animBg="1"/>
      <p:bldP spid="124961" grpId="0" bldLvl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2034" name="Text Box 2"/>
          <p:cNvSpPr txBox="1"/>
          <p:nvPr/>
        </p:nvSpPr>
        <p:spPr>
          <a:xfrm>
            <a:off x="1631950" y="908050"/>
            <a:ext cx="8820150" cy="531685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 lvl="0" eaLnBrk="1" hangingPunct="1">
              <a:lnSpc>
                <a:spcPct val="110000"/>
              </a:lnSpc>
            </a:pPr>
            <a:r>
              <a:rPr lang="zh-CN" altLang="en-US" sz="2400" dirty="0">
                <a:latin typeface="华文细黑" pitchFamily="2" charset="-122"/>
                <a:ea typeface="华文细黑" pitchFamily="2" charset="-122"/>
              </a:rPr>
              <a:t>从希腊先哲的哲学观点来回答。</a:t>
            </a:r>
            <a:endParaRPr lang="zh-CN" altLang="en-US" sz="2400" dirty="0">
              <a:latin typeface="华文细黑" pitchFamily="2" charset="-122"/>
              <a:ea typeface="华文细黑" pitchFamily="2" charset="-122"/>
            </a:endParaRPr>
          </a:p>
          <a:p>
            <a:pPr lvl="0" eaLnBrk="1" hangingPunct="1">
              <a:lnSpc>
                <a:spcPct val="110000"/>
              </a:lnSpc>
            </a:pPr>
            <a:r>
              <a:rPr lang="zh-CN" altLang="en-US" sz="2400" dirty="0">
                <a:latin typeface="华文细黑" pitchFamily="2" charset="-122"/>
                <a:ea typeface="华文细黑" pitchFamily="2" charset="-122"/>
              </a:rPr>
              <a:t>①自然哲学家的研究</a:t>
            </a:r>
            <a:r>
              <a:rPr lang="en-US" altLang="zh-CN" sz="2400" dirty="0">
                <a:latin typeface="华文细黑" pitchFamily="2" charset="-122"/>
                <a:ea typeface="华文细黑" pitchFamily="2" charset="-122"/>
              </a:rPr>
              <a:t>:</a:t>
            </a:r>
            <a:r>
              <a:rPr lang="zh-CN" altLang="en-US" sz="2400" dirty="0">
                <a:latin typeface="华文细黑" pitchFamily="2" charset="-122"/>
                <a:ea typeface="华文细黑" pitchFamily="2" charset="-122"/>
              </a:rPr>
              <a:t>探究自然的奥秘，打破传统的束缚，标志古代西方人的精神觉醒。</a:t>
            </a:r>
            <a:endParaRPr lang="zh-CN" altLang="en-US" sz="2400" dirty="0">
              <a:latin typeface="华文细黑" pitchFamily="2" charset="-122"/>
              <a:ea typeface="华文细黑" pitchFamily="2" charset="-122"/>
            </a:endParaRPr>
          </a:p>
          <a:p>
            <a:pPr lvl="0" eaLnBrk="1" hangingPunct="1">
              <a:lnSpc>
                <a:spcPct val="110000"/>
              </a:lnSpc>
            </a:pPr>
            <a:r>
              <a:rPr lang="zh-CN" altLang="en-US" sz="2400" dirty="0">
                <a:latin typeface="华文细黑" pitchFamily="2" charset="-122"/>
                <a:ea typeface="华文细黑" pitchFamily="2" charset="-122"/>
              </a:rPr>
              <a:t>②智者学派</a:t>
            </a:r>
            <a:r>
              <a:rPr lang="en-US" altLang="zh-CN" sz="2400" dirty="0">
                <a:latin typeface="华文细黑" pitchFamily="2" charset="-122"/>
                <a:ea typeface="华文细黑" pitchFamily="2" charset="-122"/>
              </a:rPr>
              <a:t>:</a:t>
            </a:r>
            <a:r>
              <a:rPr lang="zh-CN" altLang="en-US" sz="2400" dirty="0">
                <a:latin typeface="华文细黑" pitchFamily="2" charset="-122"/>
                <a:ea typeface="华文细黑" pitchFamily="2" charset="-122"/>
              </a:rPr>
              <a:t>从认识自然转移到认识社会，提倡怀疑精神，强调人的价值，构成了古希腊人文精神的基本内涵。</a:t>
            </a:r>
            <a:endParaRPr lang="zh-CN" altLang="en-US" sz="2400" dirty="0">
              <a:latin typeface="华文细黑" pitchFamily="2" charset="-122"/>
              <a:ea typeface="华文细黑" pitchFamily="2" charset="-122"/>
            </a:endParaRPr>
          </a:p>
          <a:p>
            <a:pPr lvl="0" eaLnBrk="1" hangingPunct="1">
              <a:lnSpc>
                <a:spcPct val="110000"/>
              </a:lnSpc>
            </a:pPr>
            <a:r>
              <a:rPr lang="zh-CN" altLang="en-US" sz="2400" dirty="0">
                <a:latin typeface="华文细黑" pitchFamily="2" charset="-122"/>
                <a:ea typeface="华文细黑" pitchFamily="2" charset="-122"/>
              </a:rPr>
              <a:t>③苏格拉底</a:t>
            </a:r>
            <a:r>
              <a:rPr lang="en-US" altLang="zh-CN" sz="2400" dirty="0">
                <a:latin typeface="华文细黑" pitchFamily="2" charset="-122"/>
                <a:ea typeface="华文细黑" pitchFamily="2" charset="-122"/>
              </a:rPr>
              <a:t>:</a:t>
            </a:r>
            <a:r>
              <a:rPr lang="zh-CN" altLang="en-US" sz="2400" dirty="0">
                <a:latin typeface="华文细黑" pitchFamily="2" charset="-122"/>
                <a:ea typeface="华文细黑" pitchFamily="2" charset="-122"/>
              </a:rPr>
              <a:t>使哲学真正成为一门研究“人”的学问，他对知识和自由探索的理性精神的崇尚与追求，对后世西方哲学产生了深远影响。</a:t>
            </a:r>
            <a:endParaRPr lang="zh-CN" altLang="en-US" sz="2400" dirty="0">
              <a:latin typeface="华文细黑" pitchFamily="2" charset="-122"/>
              <a:ea typeface="华文细黑" pitchFamily="2" charset="-122"/>
            </a:endParaRPr>
          </a:p>
          <a:p>
            <a:pPr lvl="0" eaLnBrk="1" hangingPunct="1">
              <a:lnSpc>
                <a:spcPct val="110000"/>
              </a:lnSpc>
            </a:pPr>
            <a:r>
              <a:rPr lang="zh-CN" altLang="en-US" sz="2400" dirty="0">
                <a:latin typeface="华文细黑" pitchFamily="2" charset="-122"/>
                <a:ea typeface="华文细黑" pitchFamily="2" charset="-122"/>
              </a:rPr>
              <a:t>④亚里士多德</a:t>
            </a:r>
            <a:r>
              <a:rPr lang="en-US" altLang="zh-CN" sz="2400" dirty="0">
                <a:latin typeface="华文细黑" pitchFamily="2" charset="-122"/>
                <a:ea typeface="华文细黑" pitchFamily="2" charset="-122"/>
              </a:rPr>
              <a:t>:</a:t>
            </a:r>
            <a:r>
              <a:rPr lang="zh-CN" altLang="en-US" sz="2400" dirty="0">
                <a:latin typeface="华文细黑" pitchFamily="2" charset="-122"/>
                <a:ea typeface="华文细黑" pitchFamily="2" charset="-122"/>
              </a:rPr>
              <a:t>使哲学真正成为一门独立的学科，把希腊哲学爱智慧与好学深思的理性精神发展到顶峰。</a:t>
            </a:r>
            <a:endParaRPr lang="zh-CN" altLang="en-US" sz="2400" dirty="0">
              <a:latin typeface="华文细黑" pitchFamily="2" charset="-122"/>
              <a:ea typeface="华文细黑" pitchFamily="2" charset="-122"/>
            </a:endParaRPr>
          </a:p>
          <a:p>
            <a:pPr lvl="0" eaLnBrk="1" hangingPunct="1">
              <a:lnSpc>
                <a:spcPct val="110000"/>
              </a:lnSpc>
            </a:pPr>
            <a:r>
              <a:rPr lang="zh-CN" altLang="en-US" sz="2400" dirty="0">
                <a:latin typeface="华文细黑" pitchFamily="2" charset="-122"/>
                <a:ea typeface="华文细黑" pitchFamily="2" charset="-122"/>
              </a:rPr>
              <a:t>      他们的哲学思想对西方人文精神的发展起了不可估量的作用，“言必称希腊”也说明古希腊先哲的思想的重要地位。所以，希腊先哲的思想是西方人文精神的滥觞。 </a:t>
            </a:r>
            <a:endParaRPr lang="zh-CN" altLang="en-US" sz="2400" dirty="0"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5603" name="Rectangle 3"/>
          <p:cNvSpPr/>
          <p:nvPr/>
        </p:nvSpPr>
        <p:spPr>
          <a:xfrm>
            <a:off x="1524000" y="185738"/>
            <a:ext cx="9540875" cy="518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en-US" altLang="zh-CN" dirty="0">
                <a:solidFill>
                  <a:schemeClr val="hlink"/>
                </a:solidFill>
                <a:latin typeface="华文中宋" pitchFamily="2" charset="-122"/>
                <a:ea typeface="华文中宋" pitchFamily="2" charset="-122"/>
              </a:rPr>
              <a:t> </a:t>
            </a:r>
            <a:r>
              <a:rPr lang="zh-CN" altLang="en-US" sz="2800" b="1" dirty="0">
                <a:solidFill>
                  <a:srgbClr val="FF0000"/>
                </a:solidFill>
                <a:latin typeface="华文中宋" pitchFamily="2" charset="-122"/>
                <a:ea typeface="华文中宋" pitchFamily="2" charset="-122"/>
              </a:rPr>
              <a:t>为什么说希腊先哲的思想是西方人文精神的滥觞？</a:t>
            </a:r>
            <a:endParaRPr lang="zh-CN" altLang="en-US" sz="2800" b="1" dirty="0">
              <a:solidFill>
                <a:srgbClr val="FF0000"/>
              </a:solidFill>
              <a:latin typeface="华文中宋" pitchFamily="2" charset="-122"/>
              <a:ea typeface="华文中宋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charRg st="15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2034">
                                            <p:txEl>
                                              <p:charRg st="15" end="5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charRg st="55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2034">
                                            <p:txEl>
                                              <p:charRg st="55" end="10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charRg st="105" end="1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2034">
                                            <p:txEl>
                                              <p:charRg st="105" end="16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charRg st="166" end="2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2034">
                                            <p:txEl>
                                              <p:charRg st="166" end="2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charRg st="213" end="29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2034">
                                            <p:txEl>
                                              <p:charRg st="213" end="29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内容占位符 2"/>
          <p:cNvSpPr/>
          <p:nvPr/>
        </p:nvSpPr>
        <p:spPr>
          <a:xfrm>
            <a:off x="1219200" y="228600"/>
            <a:ext cx="9220200" cy="59436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lvl="0" indent="-27305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  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苏格拉底对过路人说道：</a:t>
            </a:r>
            <a:r>
              <a:rPr lang="zh-CN" altLang="en-US" sz="2400" b="1" dirty="0">
                <a:latin typeface="华文中宋" pitchFamily="2" charset="-122"/>
                <a:ea typeface="楷体_GB2312" pitchFamily="49" charset="-122"/>
              </a:rPr>
              <a:t>“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对不起！怎样才是一个有道德的人？人人都回答说：</a:t>
            </a:r>
            <a:r>
              <a:rPr lang="zh-CN" altLang="en-US" sz="2400" b="1" dirty="0">
                <a:latin typeface="华文中宋" pitchFamily="2" charset="-122"/>
                <a:ea typeface="楷体_GB2312" pitchFamily="49" charset="-122"/>
              </a:rPr>
              <a:t>“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忠诚老实，不欺骗别人，才是有道德的。</a:t>
            </a:r>
            <a:r>
              <a:rPr lang="zh-CN" altLang="en-US" sz="2400" b="1" dirty="0">
                <a:latin typeface="华文中宋" pitchFamily="2" charset="-122"/>
                <a:ea typeface="楷体_GB2312" pitchFamily="49" charset="-122"/>
              </a:rPr>
              <a:t>”</a:t>
            </a:r>
            <a:endParaRPr lang="zh-CN" altLang="en-US" sz="2400" b="1" dirty="0">
              <a:latin typeface="楷体_GB2312" pitchFamily="49" charset="-122"/>
              <a:ea typeface="楷体_GB2312" pitchFamily="49" charset="-122"/>
            </a:endParaRPr>
          </a:p>
          <a:p>
            <a:pPr marL="342900" lvl="0" indent="-273050" eaLnBrk="1" hangingPunct="1">
              <a:lnSpc>
                <a:spcPct val="90000"/>
              </a:lnSpc>
              <a:spcBef>
                <a:spcPct val="20000"/>
              </a:spcBef>
            </a:pP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  </a:t>
            </a:r>
            <a:r>
              <a:rPr lang="zh-CN" altLang="en-US" sz="24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苏格拉底问：</a:t>
            </a:r>
            <a:r>
              <a:rPr lang="zh-CN" altLang="en-US" sz="2400" b="1" dirty="0">
                <a:solidFill>
                  <a:srgbClr val="FF0000"/>
                </a:solidFill>
                <a:latin typeface="华文中宋" pitchFamily="2" charset="-122"/>
                <a:ea typeface="楷体_GB2312" pitchFamily="49" charset="-122"/>
              </a:rPr>
              <a:t>“</a:t>
            </a:r>
            <a:r>
              <a:rPr lang="zh-CN" altLang="en-US" sz="24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但为什么和敌人作战时，我军将领千方百计地欺骗敌人？</a:t>
            </a:r>
            <a:r>
              <a:rPr lang="zh-CN" altLang="en-US" sz="2400" b="1" dirty="0">
                <a:solidFill>
                  <a:srgbClr val="FF0000"/>
                </a:solidFill>
                <a:latin typeface="华文中宋" pitchFamily="2" charset="-122"/>
                <a:ea typeface="楷体_GB2312" pitchFamily="49" charset="-122"/>
              </a:rPr>
              <a:t>”“</a:t>
            </a:r>
            <a:r>
              <a:rPr lang="zh-CN" altLang="en-US" sz="24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欺骗敌人是符合道德的，但欺骗自己就不道德了。</a:t>
            </a:r>
            <a:r>
              <a:rPr lang="zh-CN" altLang="en-US" sz="2400" b="1" dirty="0">
                <a:solidFill>
                  <a:srgbClr val="FF0000"/>
                </a:solidFill>
                <a:latin typeface="华文中宋" pitchFamily="2" charset="-122"/>
                <a:ea typeface="楷体_GB2312" pitchFamily="49" charset="-122"/>
              </a:rPr>
              <a:t>”</a:t>
            </a:r>
            <a:endParaRPr lang="zh-CN" altLang="en-US" sz="24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342900" lvl="0" indent="-273050" eaLnBrk="1" hangingPunct="1">
              <a:lnSpc>
                <a:spcPct val="90000"/>
              </a:lnSpc>
              <a:spcBef>
                <a:spcPct val="20000"/>
              </a:spcBef>
            </a:pP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  苏格拉底反驳道：</a:t>
            </a:r>
            <a:r>
              <a:rPr lang="zh-CN" altLang="en-US" sz="2400" b="1" dirty="0">
                <a:latin typeface="华文中宋" pitchFamily="2" charset="-122"/>
                <a:ea typeface="楷体_GB2312" pitchFamily="49" charset="-122"/>
              </a:rPr>
              <a:t>“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当我军被敌军包围时，将领欺骗说援军已经到了，大家最终突围出去了。这种欺骗也不道德吗？</a:t>
            </a:r>
            <a:r>
              <a:rPr lang="zh-CN" altLang="en-US" sz="2400" b="1" dirty="0">
                <a:latin typeface="华文中宋" pitchFamily="2" charset="-122"/>
                <a:ea typeface="楷体_GB2312" pitchFamily="49" charset="-122"/>
              </a:rPr>
              <a:t>”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那人说：</a:t>
            </a:r>
            <a:r>
              <a:rPr lang="zh-CN" altLang="en-US" sz="2400" b="1" dirty="0">
                <a:latin typeface="华文中宋" pitchFamily="2" charset="-122"/>
                <a:ea typeface="楷体_GB2312" pitchFamily="49" charset="-122"/>
              </a:rPr>
              <a:t>“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那是战争中才这样做的，日常生活中这样做是不道德的。</a:t>
            </a:r>
            <a:r>
              <a:rPr lang="zh-CN" altLang="en-US" sz="2400" b="1" dirty="0">
                <a:latin typeface="华文中宋" pitchFamily="2" charset="-122"/>
                <a:ea typeface="楷体_GB2312" pitchFamily="49" charset="-122"/>
              </a:rPr>
              <a:t>”</a:t>
            </a:r>
            <a:endParaRPr lang="zh-CN" altLang="en-US" sz="2400" b="1" dirty="0">
              <a:latin typeface="楷体_GB2312" pitchFamily="49" charset="-122"/>
              <a:ea typeface="楷体_GB2312" pitchFamily="49" charset="-122"/>
            </a:endParaRPr>
          </a:p>
          <a:p>
            <a:pPr marL="342900" lvl="0" indent="-273050" eaLnBrk="1" hangingPunct="1">
              <a:lnSpc>
                <a:spcPct val="90000"/>
              </a:lnSpc>
              <a:spcBef>
                <a:spcPct val="20000"/>
              </a:spcBef>
            </a:pP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  </a:t>
            </a:r>
            <a:r>
              <a:rPr lang="zh-CN" altLang="en-US" sz="24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苏格拉底又追问起来：</a:t>
            </a:r>
            <a:r>
              <a:rPr lang="zh-CN" altLang="en-US" sz="2400" b="1" dirty="0">
                <a:solidFill>
                  <a:srgbClr val="FF0000"/>
                </a:solidFill>
                <a:latin typeface="华文中宋" pitchFamily="2" charset="-122"/>
                <a:ea typeface="楷体_GB2312" pitchFamily="49" charset="-122"/>
              </a:rPr>
              <a:t>“</a:t>
            </a:r>
            <a:r>
              <a:rPr lang="zh-CN" altLang="en-US" sz="24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假如你的儿子生病了，又不肯吃药，作为父亲，你欺骗他说药是一种很好吃的东西，这也不道德吗？</a:t>
            </a:r>
            <a:r>
              <a:rPr lang="zh-CN" altLang="en-US" sz="2400" b="1" dirty="0">
                <a:solidFill>
                  <a:srgbClr val="FF0000"/>
                </a:solidFill>
                <a:latin typeface="华文中宋" pitchFamily="2" charset="-122"/>
                <a:ea typeface="楷体_GB2312" pitchFamily="49" charset="-122"/>
              </a:rPr>
              <a:t>”</a:t>
            </a:r>
            <a:r>
              <a:rPr lang="zh-CN" altLang="en-US" sz="24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那人只好承认：</a:t>
            </a:r>
            <a:r>
              <a:rPr lang="zh-CN" altLang="en-US" sz="2400" b="1" dirty="0">
                <a:solidFill>
                  <a:srgbClr val="FF0000"/>
                </a:solidFill>
                <a:latin typeface="华文中宋" pitchFamily="2" charset="-122"/>
                <a:ea typeface="楷体_GB2312" pitchFamily="49" charset="-122"/>
              </a:rPr>
              <a:t>“</a:t>
            </a:r>
            <a:r>
              <a:rPr lang="zh-CN" altLang="en-US" sz="24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这种欺骗也是符合道德的。</a:t>
            </a:r>
            <a:r>
              <a:rPr lang="zh-CN" altLang="en-US" sz="2400" b="1" dirty="0">
                <a:solidFill>
                  <a:srgbClr val="FF0000"/>
                </a:solidFill>
                <a:latin typeface="华文中宋" pitchFamily="2" charset="-122"/>
                <a:ea typeface="楷体_GB2312" pitchFamily="49" charset="-122"/>
              </a:rPr>
              <a:t>”</a:t>
            </a:r>
            <a:endParaRPr lang="zh-CN" altLang="en-US" sz="24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342900" lvl="0" indent="-273050" eaLnBrk="1" hangingPunct="1">
              <a:lnSpc>
                <a:spcPct val="90000"/>
              </a:lnSpc>
              <a:spcBef>
                <a:spcPct val="20000"/>
              </a:spcBef>
            </a:pP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  苏格拉底又问道：</a:t>
            </a:r>
            <a:r>
              <a:rPr lang="zh-CN" altLang="en-US" sz="2400" b="1" dirty="0">
                <a:latin typeface="华文中宋" pitchFamily="2" charset="-122"/>
                <a:ea typeface="楷体_GB2312" pitchFamily="49" charset="-122"/>
              </a:rPr>
              <a:t>“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不骗不是道德的，骗人也可以说是道德的。那就是说，道德不能用骗不骗人来说明。究竟用什么来说明它呢？还是请你告诉我吧！</a:t>
            </a:r>
            <a:r>
              <a:rPr lang="zh-CN" altLang="en-US" sz="2400" b="1" dirty="0">
                <a:latin typeface="华文中宋" pitchFamily="2" charset="-122"/>
                <a:ea typeface="楷体_GB2312" pitchFamily="49" charset="-122"/>
              </a:rPr>
              <a:t>”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那人想了想，说：</a:t>
            </a:r>
            <a:r>
              <a:rPr lang="zh-CN" altLang="en-US" sz="2400" b="1" dirty="0">
                <a:latin typeface="华文中宋" pitchFamily="2" charset="-122"/>
                <a:ea typeface="楷体_GB2312" pitchFamily="49" charset="-122"/>
              </a:rPr>
              <a:t>“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不知道道德就不能做到道德，知道了道德才能做到道德。</a:t>
            </a:r>
            <a:r>
              <a:rPr lang="zh-CN" altLang="en-US" sz="2400" b="1" dirty="0">
                <a:latin typeface="华文中宋" pitchFamily="2" charset="-122"/>
                <a:ea typeface="楷体_GB2312" pitchFamily="49" charset="-122"/>
              </a:rPr>
              <a:t>”</a:t>
            </a:r>
            <a:endParaRPr lang="zh-CN" altLang="en-US" sz="2400" b="1" dirty="0">
              <a:latin typeface="楷体_GB2312" pitchFamily="49" charset="-122"/>
              <a:ea typeface="楷体_GB2312" pitchFamily="49" charset="-122"/>
            </a:endParaRPr>
          </a:p>
          <a:p>
            <a:pPr marL="342900" lvl="0" indent="-273050" eaLnBrk="1" hangingPunct="1">
              <a:lnSpc>
                <a:spcPct val="90000"/>
              </a:lnSpc>
              <a:spcBef>
                <a:spcPct val="20000"/>
              </a:spcBef>
            </a:pP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  </a:t>
            </a:r>
            <a:r>
              <a:rPr lang="zh-CN" altLang="en-US" sz="24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苏格拉底这才满意地笑起来，拉着那个人的手说：</a:t>
            </a:r>
            <a:r>
              <a:rPr lang="zh-CN" altLang="en-US" sz="2400" b="1" dirty="0">
                <a:solidFill>
                  <a:srgbClr val="FF0000"/>
                </a:solidFill>
                <a:latin typeface="华文中宋" pitchFamily="2" charset="-122"/>
                <a:ea typeface="楷体_GB2312" pitchFamily="49" charset="-122"/>
              </a:rPr>
              <a:t>“</a:t>
            </a:r>
            <a:r>
              <a:rPr lang="zh-CN" altLang="en-US" sz="24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您真是一个伟大的哲学家，您告诉了我关于道德的知识，使我弄明白一个长期困惑不解的问题，我使衷心地感谢您！</a:t>
            </a:r>
            <a:r>
              <a:rPr lang="zh-CN" altLang="en-US" sz="2400" b="1" dirty="0">
                <a:solidFill>
                  <a:srgbClr val="FF0000"/>
                </a:solidFill>
                <a:latin typeface="华文中宋" pitchFamily="2" charset="-122"/>
                <a:ea typeface="楷体_GB2312" pitchFamily="49" charset="-122"/>
              </a:rPr>
              <a:t>”</a:t>
            </a:r>
            <a:endParaRPr lang="zh-CN" altLang="en-US" sz="24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2531" name="Text Box 5"/>
          <p:cNvSpPr txBox="1"/>
          <p:nvPr/>
        </p:nvSpPr>
        <p:spPr>
          <a:xfrm>
            <a:off x="7620000" y="6096000"/>
            <a:ext cx="2478405" cy="64008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3600" b="1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精神助产术</a:t>
            </a:r>
            <a:endParaRPr lang="zh-CN" altLang="en-US" sz="3600" b="1" dirty="0">
              <a:solidFill>
                <a:srgbClr val="0000FF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WordArt 2"/>
          <p:cNvSpPr>
            <a:spLocks noTextEdit="1"/>
          </p:cNvSpPr>
          <p:nvPr/>
        </p:nvSpPr>
        <p:spPr>
          <a:xfrm>
            <a:off x="1074103" y="275590"/>
            <a:ext cx="1828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60000"/>
          </a:bodyPr>
          <a:p>
            <a:pPr algn="l" eaLnBrk="0" hangingPunct="0"/>
            <a:r>
              <a:rPr lang="zh-CN" altLang="en-US" sz="3600" b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知识归纳</a:t>
            </a:r>
            <a:endParaRPr lang="zh-CN" altLang="en-US" sz="3600" b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266280" name="Group 40"/>
          <p:cNvGraphicFramePr>
            <a:graphicFrameLocks noGrp="1"/>
          </p:cNvGraphicFramePr>
          <p:nvPr>
            <p:ph idx="1"/>
          </p:nvPr>
        </p:nvGraphicFramePr>
        <p:xfrm>
          <a:off x="1847850" y="836613"/>
          <a:ext cx="8496300" cy="5165725"/>
        </p:xfrm>
        <a:graphic>
          <a:graphicData uri="http://schemas.openxmlformats.org/drawingml/2006/table">
            <a:tbl>
              <a:tblPr/>
              <a:tblGrid>
                <a:gridCol w="1440180"/>
                <a:gridCol w="1439545"/>
                <a:gridCol w="1720850"/>
                <a:gridCol w="3895725"/>
              </a:tblGrid>
              <a:tr h="1225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主要派别</a:t>
                      </a:r>
                      <a:r>
                        <a:rPr kumimoji="0" lang="en-US" altLang="zh-CN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(</a:t>
                      </a:r>
                      <a:r>
                        <a:rPr kumimoji="0" lang="zh-CN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代表</a:t>
                      </a:r>
                      <a:endParaRPr kumimoji="0" lang="zh-CN" alt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人物</a:t>
                      </a:r>
                      <a:r>
                        <a:rPr kumimoji="0" lang="en-US" altLang="zh-CN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)</a:t>
                      </a:r>
                      <a:endParaRPr kumimoji="0" lang="en-US" altLang="zh-CN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哲学</a:t>
                      </a:r>
                      <a:endParaRPr kumimoji="0" lang="zh-CN" alt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范畴</a:t>
                      </a:r>
                      <a:endParaRPr kumimoji="0" lang="zh-CN" alt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主要观点</a:t>
                      </a:r>
                      <a:endParaRPr kumimoji="0" lang="zh-CN" alt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作用或影响</a:t>
                      </a:r>
                      <a:endParaRPr kumimoji="0" lang="zh-CN" alt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altLang="zh-C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altLang="zh-C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认识</a:t>
                      </a:r>
                      <a:endParaRPr kumimoji="0" lang="zh-CN" alt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人与社会</a:t>
                      </a:r>
                      <a:endParaRPr kumimoji="0" lang="zh-CN" alt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zh-CN" altLang="zh-C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zh-CN" altLang="zh-C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zh-CN" altLang="zh-C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认识</a:t>
                      </a:r>
                      <a:endParaRPr kumimoji="0" lang="zh-CN" alt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自己</a:t>
                      </a:r>
                      <a:endParaRPr kumimoji="0" lang="zh-CN" alt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zh-CN" altLang="zh-CN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zh-CN" altLang="zh-CN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0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altLang="zh-C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altLang="zh-C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人与自然、人与人的关系</a:t>
                      </a:r>
                      <a:endParaRPr kumimoji="0" lang="zh-CN" alt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zh-CN" altLang="zh-C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zh-CN" altLang="zh-C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270" name="Text Box 30"/>
          <p:cNvSpPr txBox="1"/>
          <p:nvPr/>
        </p:nvSpPr>
        <p:spPr>
          <a:xfrm>
            <a:off x="5016500" y="5013325"/>
            <a:ext cx="1511300" cy="8229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Calibri" panose="020F0502020204030204" charset="0"/>
                <a:ea typeface="宋体" panose="02010600030101010101" pitchFamily="2" charset="-122"/>
              </a:rPr>
              <a:t>人人生而平等</a:t>
            </a:r>
            <a:endParaRPr lang="zh-CN" altLang="en-US" sz="2400" b="1" dirty="0">
              <a:solidFill>
                <a:srgbClr val="0000FF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66271" name="Rectangle 31"/>
          <p:cNvSpPr/>
          <p:nvPr/>
        </p:nvSpPr>
        <p:spPr>
          <a:xfrm>
            <a:off x="6527800" y="4870450"/>
            <a:ext cx="3744913" cy="100584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buClr>
                <a:schemeClr val="accent1"/>
              </a:buClr>
              <a:buSzPct val="65000"/>
            </a:pPr>
            <a:r>
              <a:rPr lang="zh-CN" altLang="en-US" sz="2000" b="1" dirty="0">
                <a:solidFill>
                  <a:srgbClr val="0000FF"/>
                </a:solidFill>
                <a:latin typeface="Calibri" panose="020F0502020204030204" charset="0"/>
                <a:ea typeface="宋体" panose="02010600030101010101" pitchFamily="2" charset="-122"/>
              </a:rPr>
              <a:t>在人类历史上第一次论证了天赋人权，人生而平等这一西方人文主义的核心理论。</a:t>
            </a:r>
            <a:endParaRPr lang="zh-CN" altLang="en-US" sz="2000" b="1" dirty="0">
              <a:solidFill>
                <a:srgbClr val="0000FF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66272" name="Text Box 32"/>
          <p:cNvSpPr txBox="1"/>
          <p:nvPr/>
        </p:nvSpPr>
        <p:spPr>
          <a:xfrm>
            <a:off x="4656138" y="3530600"/>
            <a:ext cx="1944687" cy="70104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2000" b="1" dirty="0">
                <a:solidFill>
                  <a:srgbClr val="0000FF"/>
                </a:solidFill>
                <a:latin typeface="Calibri" panose="020F0502020204030204" charset="0"/>
                <a:ea typeface="宋体" panose="02010600030101010101" pitchFamily="2" charset="-122"/>
              </a:rPr>
              <a:t>认识你自己；</a:t>
            </a:r>
            <a:endParaRPr lang="zh-CN" altLang="en-US" sz="2000" b="1" dirty="0">
              <a:solidFill>
                <a:srgbClr val="0000FF"/>
              </a:solidFill>
              <a:latin typeface="Calibri" panose="020F0502020204030204" charset="0"/>
              <a:ea typeface="宋体" panose="02010600030101010101" pitchFamily="2" charset="-122"/>
            </a:endParaRPr>
          </a:p>
          <a:p>
            <a:pPr lvl="0" eaLnBrk="1" hangingPunct="1"/>
            <a:r>
              <a:rPr lang="zh-CN" altLang="en-US" sz="2000" b="1" dirty="0">
                <a:solidFill>
                  <a:srgbClr val="0000FF"/>
                </a:solidFill>
                <a:latin typeface="Calibri" panose="020F0502020204030204" charset="0"/>
                <a:ea typeface="宋体" panose="02010600030101010101" pitchFamily="2" charset="-122"/>
              </a:rPr>
              <a:t>美德即知识</a:t>
            </a:r>
            <a:endParaRPr lang="zh-CN" altLang="en-US" sz="2000" b="1" dirty="0">
              <a:solidFill>
                <a:srgbClr val="0000FF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66273" name="Rectangle 33"/>
          <p:cNvSpPr/>
          <p:nvPr/>
        </p:nvSpPr>
        <p:spPr>
          <a:xfrm>
            <a:off x="1992313" y="4983163"/>
            <a:ext cx="1150937" cy="8229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2400" b="1" dirty="0">
                <a:solidFill>
                  <a:srgbClr val="0000FF"/>
                </a:solidFill>
                <a:latin typeface="Calibri" panose="020F0502020204030204" charset="0"/>
                <a:ea typeface="宋体" panose="02010600030101010101" pitchFamily="2" charset="-122"/>
              </a:rPr>
              <a:t>斯多亚学派</a:t>
            </a:r>
            <a:endParaRPr lang="zh-CN" altLang="en-US" sz="2400" b="1" dirty="0">
              <a:solidFill>
                <a:srgbClr val="0000FF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66274" name="Rectangle 34"/>
          <p:cNvSpPr/>
          <p:nvPr/>
        </p:nvSpPr>
        <p:spPr>
          <a:xfrm>
            <a:off x="1919288" y="2295525"/>
            <a:ext cx="1295400" cy="8229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2400" b="1" dirty="0">
                <a:solidFill>
                  <a:srgbClr val="0000FF"/>
                </a:solidFill>
                <a:latin typeface="Calibri" panose="020F0502020204030204" charset="0"/>
                <a:ea typeface="宋体" panose="02010600030101010101" pitchFamily="2" charset="-122"/>
              </a:rPr>
              <a:t>普罗塔戈拉</a:t>
            </a:r>
            <a:endParaRPr lang="zh-CN" altLang="en-US" sz="2400" b="1" dirty="0">
              <a:solidFill>
                <a:srgbClr val="0000FF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66275" name="Rectangle 35"/>
          <p:cNvSpPr/>
          <p:nvPr/>
        </p:nvSpPr>
        <p:spPr>
          <a:xfrm>
            <a:off x="4872038" y="2205038"/>
            <a:ext cx="1516062" cy="8229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buClr>
                <a:schemeClr val="accent1"/>
              </a:buClr>
              <a:buSzPct val="65000"/>
            </a:pPr>
            <a:r>
              <a:rPr lang="zh-CN" altLang="en-US" sz="2400" b="1" dirty="0">
                <a:solidFill>
                  <a:srgbClr val="0000FF"/>
                </a:solidFill>
                <a:latin typeface="Calibri" panose="020F0502020204030204" charset="0"/>
                <a:ea typeface="宋体" panose="02010600030101010101" pitchFamily="2" charset="-122"/>
              </a:rPr>
              <a:t>人是万物的尺度</a:t>
            </a:r>
            <a:endParaRPr lang="zh-CN" altLang="en-US" sz="2400" b="1" dirty="0">
              <a:solidFill>
                <a:srgbClr val="0000FF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66276" name="Rectangle 36"/>
          <p:cNvSpPr/>
          <p:nvPr/>
        </p:nvSpPr>
        <p:spPr>
          <a:xfrm>
            <a:off x="6527800" y="2135188"/>
            <a:ext cx="3529013" cy="100584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>
              <a:buClr>
                <a:schemeClr val="accent1"/>
              </a:buClr>
              <a:buSzPct val="65000"/>
            </a:pPr>
            <a:r>
              <a:rPr lang="zh-CN" altLang="en-US" sz="2000" b="1" dirty="0">
                <a:solidFill>
                  <a:srgbClr val="0000FF"/>
                </a:solidFill>
                <a:latin typeface="Calibri" panose="020F0502020204030204" charset="0"/>
                <a:ea typeface="宋体" panose="02010600030101010101" pitchFamily="2" charset="-122"/>
              </a:rPr>
              <a:t>是人类意识的第一次觉醒，是西方人文精神的滥觞，是西方第一次思想解放运动。</a:t>
            </a:r>
            <a:endParaRPr lang="zh-CN" altLang="en-US" sz="2000" b="1" dirty="0">
              <a:solidFill>
                <a:srgbClr val="0000FF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66277" name="Rectangle 37"/>
          <p:cNvSpPr/>
          <p:nvPr/>
        </p:nvSpPr>
        <p:spPr>
          <a:xfrm>
            <a:off x="2063750" y="3459163"/>
            <a:ext cx="936625" cy="8229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2400" b="1" dirty="0">
                <a:solidFill>
                  <a:srgbClr val="0000FF"/>
                </a:solidFill>
                <a:latin typeface="Calibri" panose="020F0502020204030204" charset="0"/>
                <a:ea typeface="宋体" panose="02010600030101010101" pitchFamily="2" charset="-122"/>
              </a:rPr>
              <a:t>苏格</a:t>
            </a:r>
            <a:endParaRPr lang="zh-CN" altLang="en-US" sz="2400" b="1" dirty="0">
              <a:solidFill>
                <a:srgbClr val="0000FF"/>
              </a:solidFill>
              <a:latin typeface="Calibri" panose="020F0502020204030204" charset="0"/>
              <a:ea typeface="宋体" panose="02010600030101010101" pitchFamily="2" charset="-122"/>
            </a:endParaRPr>
          </a:p>
          <a:p>
            <a:pPr lvl="0" eaLnBrk="1" hangingPunct="1"/>
            <a:r>
              <a:rPr lang="zh-CN" altLang="en-US" sz="2400" b="1" dirty="0">
                <a:solidFill>
                  <a:srgbClr val="0000FF"/>
                </a:solidFill>
                <a:latin typeface="Calibri" panose="020F0502020204030204" charset="0"/>
                <a:ea typeface="宋体" panose="02010600030101010101" pitchFamily="2" charset="-122"/>
              </a:rPr>
              <a:t>拉底</a:t>
            </a:r>
            <a:endParaRPr lang="zh-CN" altLang="en-US" sz="2400" b="1" dirty="0">
              <a:solidFill>
                <a:srgbClr val="0000FF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66278" name="Rectangle 38"/>
          <p:cNvSpPr/>
          <p:nvPr/>
        </p:nvSpPr>
        <p:spPr>
          <a:xfrm>
            <a:off x="6456363" y="3270250"/>
            <a:ext cx="3816350" cy="131064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2000" b="1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第一次在哲学意义上发现了“自我”，对理性的尊崇和对理想自由的追求，被</a:t>
            </a:r>
            <a:r>
              <a:rPr lang="en-US" altLang="zh-CN" sz="2000" b="1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18</a:t>
            </a:r>
            <a:r>
              <a:rPr lang="zh-CN" altLang="en-US" sz="2000" b="1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世纪的启蒙思想家视为先驱和战友。</a:t>
            </a:r>
            <a:endParaRPr lang="zh-CN" altLang="en-US" sz="2000" b="1" dirty="0">
              <a:solidFill>
                <a:srgbClr val="0000FF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5">
                                            <p:txEl>
                                              <p:char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5">
                                            <p:txEl>
                                              <p:char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5">
                                            <p:txEl>
                                              <p:char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6">
                                            <p:txEl>
                                              <p:charRg st="0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6">
                                            <p:txEl>
                                              <p:charRg st="0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6">
                                            <p:txEl>
                                              <p:charRg st="0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7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7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7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7">
                                            <p:txEl>
                                              <p:charRg st="3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6277">
                                            <p:txEl>
                                              <p:charRg st="3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277">
                                            <p:txEl>
                                              <p:charRg st="3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2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6272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6272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2">
                                            <p:txEl>
                                              <p:charRg st="7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6272">
                                            <p:txEl>
                                              <p:charRg st="7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6272">
                                            <p:txEl>
                                              <p:charRg st="7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8">
                                            <p:txEl>
                                              <p:charRg st="0" end="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6278">
                                            <p:txEl>
                                              <p:charRg st="0" end="5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6278">
                                            <p:txEl>
                                              <p:charRg st="0" end="5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3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6273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6273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0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66270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66270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1">
                                            <p:txEl>
                                              <p:charRg st="0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6271">
                                            <p:txEl>
                                              <p:charRg st="0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6271">
                                            <p:txEl>
                                              <p:charRg st="0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22" name="Rectangle 2"/>
          <p:cNvSpPr>
            <a:spLocks noChangeArrowheads="1"/>
          </p:cNvSpPr>
          <p:nvPr/>
        </p:nvSpPr>
        <p:spPr bwMode="auto">
          <a:xfrm>
            <a:off x="1524000" y="765175"/>
            <a:ext cx="8964613" cy="4907280"/>
          </a:xfrm>
          <a:prstGeom prst="rect">
            <a:avLst/>
          </a:prstGeom>
          <a:noFill/>
          <a:ln w="38100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6000" b="1" i="0" u="none" strike="noStrike" kern="1200" cap="none" spc="0" normalizeH="0" baseline="0" noProof="0" smtClean="0">
              <a:ln>
                <a:noFill/>
              </a:ln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8000" b="1" i="0" u="none" strike="noStrike" kern="1200" cap="none" spc="0" normalizeH="0" baseline="0" noProof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历史让人明智</a:t>
            </a:r>
            <a:endParaRPr kumimoji="0" lang="zh-CN" altLang="en-US" sz="8000" b="1" i="0" u="none" strike="noStrike" kern="1200" cap="none" spc="0" normalizeH="0" baseline="0" noProof="0" smtClean="0">
              <a:ln>
                <a:noFill/>
              </a:ln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8000" b="1" i="0" u="none" strike="noStrike" kern="1200" cap="none" spc="0" normalizeH="0" baseline="0" noProof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哲学让人深刻</a:t>
            </a:r>
            <a:endParaRPr kumimoji="0" lang="zh-CN" altLang="en-US" sz="8000" b="1" i="0" u="none" strike="noStrike" kern="1200" cap="none" spc="0" normalizeH="0" baseline="0" noProof="0" smtClean="0">
              <a:ln>
                <a:noFill/>
              </a:ln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         </a:t>
            </a:r>
            <a:endParaRPr kumimoji="0" lang="zh-CN" altLang="en-US" sz="4800" b="1" i="0" u="none" strike="noStrike" kern="1200" cap="none" spc="0" normalizeH="0" baseline="0" noProof="0" smtClean="0">
              <a:ln>
                <a:noFill/>
              </a:ln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       </a:t>
            </a:r>
            <a:r>
              <a:rPr kumimoji="0" lang="zh-CN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          </a:t>
            </a:r>
            <a:endParaRPr kumimoji="0" lang="zh-CN" altLang="en-US" sz="3600" b="1" i="0" u="none" strike="noStrike" kern="1200" cap="none" spc="0" normalizeH="0" baseline="0" noProof="0" smtClean="0">
              <a:ln>
                <a:noFill/>
              </a:ln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3" name="Rectangle 3"/>
          <p:cNvSpPr/>
          <p:nvPr/>
        </p:nvSpPr>
        <p:spPr>
          <a:xfrm>
            <a:off x="8153400" y="685800"/>
            <a:ext cx="71438" cy="71438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eaLnBrk="1" hangingPunct="1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46" name="Rectangle 6"/>
          <p:cNvSpPr/>
          <p:nvPr/>
        </p:nvSpPr>
        <p:spPr>
          <a:xfrm>
            <a:off x="2895600" y="685800"/>
            <a:ext cx="71438" cy="71438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algn="ctr" eaLnBrk="1" hangingPunct="1"/>
            <a:endParaRPr lang="zh-CN" altLang="zh-CN" sz="2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47" name="Text Box 7">
            <a:hlinkClick r:id="rId1" action="ppaction://hlinksldjump"/>
          </p:cNvPr>
          <p:cNvSpPr txBox="1"/>
          <p:nvPr/>
        </p:nvSpPr>
        <p:spPr>
          <a:xfrm>
            <a:off x="3040063" y="457200"/>
            <a:ext cx="201168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240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探究世界本源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248" name="Text Box 8">
            <a:hlinkClick r:id="" action="ppaction://noaction"/>
          </p:cNvPr>
          <p:cNvSpPr txBox="1"/>
          <p:nvPr/>
        </p:nvSpPr>
        <p:spPr>
          <a:xfrm>
            <a:off x="8305800" y="457200"/>
            <a:ext cx="201168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240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探究人的内心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249" name="Text Box 9"/>
          <p:cNvSpPr txBox="1"/>
          <p:nvPr/>
        </p:nvSpPr>
        <p:spPr>
          <a:xfrm>
            <a:off x="605790" y="914400"/>
            <a:ext cx="853440" cy="5354955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>
            <a:spAutoFit/>
          </a:bodyPr>
          <a:p>
            <a:pPr lvl="0" eaLnBrk="1" hangingPunct="1"/>
            <a:r>
              <a:rPr lang="zh-CN" altLang="en-US" sz="4400" b="1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二、智者思想的特点</a:t>
            </a:r>
            <a:endParaRPr lang="zh-CN" altLang="en-US" sz="4400" b="1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10251" name="Rectangle 11"/>
          <p:cNvSpPr/>
          <p:nvPr/>
        </p:nvSpPr>
        <p:spPr>
          <a:xfrm>
            <a:off x="5486400" y="690563"/>
            <a:ext cx="71438" cy="71437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eaLnBrk="1" hangingPunct="1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53" name="Text Box 13">
            <a:hlinkClick r:id="" action="ppaction://noaction"/>
          </p:cNvPr>
          <p:cNvSpPr txBox="1"/>
          <p:nvPr/>
        </p:nvSpPr>
        <p:spPr>
          <a:xfrm>
            <a:off x="5638800" y="457200"/>
            <a:ext cx="2286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240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探究人与社会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256" name="Text Box 3"/>
          <p:cNvSpPr txBox="1"/>
          <p:nvPr/>
        </p:nvSpPr>
        <p:spPr>
          <a:xfrm>
            <a:off x="1840230" y="5257165"/>
            <a:ext cx="5169535" cy="118872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 lvl="0" eaLnBrk="1" hangingPunct="1"/>
            <a:r>
              <a:rPr lang="en-US" altLang="zh-CN" sz="2400" b="1" dirty="0">
                <a:latin typeface="Arial" panose="020B0604020202020204" pitchFamily="34" charset="0"/>
                <a:ea typeface="黑体" panose="02010609060101010101" pitchFamily="49" charset="-122"/>
              </a:rPr>
              <a:t>“</a:t>
            </a:r>
            <a:r>
              <a:rPr lang="zh-CN" altLang="en-US" sz="2400" b="1" dirty="0">
                <a:latin typeface="Arial" panose="020B0604020202020204" pitchFamily="34" charset="0"/>
                <a:ea typeface="黑体" panose="02010609060101010101" pitchFamily="49" charset="-122"/>
              </a:rPr>
              <a:t>他们的角色</a:t>
            </a:r>
            <a:r>
              <a:rPr lang="zh-CN" altLang="en-US" sz="2400" b="1" dirty="0">
                <a:latin typeface="宋体" panose="02010600030101010101" pitchFamily="2" charset="-122"/>
                <a:ea typeface="黑体" panose="02010609060101010101" pitchFamily="49" charset="-122"/>
              </a:rPr>
              <a:t>是</a:t>
            </a:r>
            <a:r>
              <a:rPr lang="zh-CN" altLang="en-US" sz="2400" b="1" dirty="0">
                <a:latin typeface="Arial" panose="020B0604020202020204" pitchFamily="34" charset="0"/>
                <a:ea typeface="黑体" panose="02010609060101010101" pitchFamily="49" charset="-122"/>
              </a:rPr>
              <a:t>教师，他们的任务</a:t>
            </a:r>
            <a:r>
              <a:rPr lang="zh-CN" altLang="en-US" sz="2400" b="1" dirty="0">
                <a:latin typeface="宋体" panose="02010600030101010101" pitchFamily="2" charset="-122"/>
                <a:ea typeface="黑体" panose="02010609060101010101" pitchFamily="49" charset="-122"/>
              </a:rPr>
              <a:t>是</a:t>
            </a:r>
            <a:r>
              <a:rPr lang="zh-CN" altLang="en-US" sz="2400" b="1" dirty="0">
                <a:latin typeface="Arial" panose="020B0604020202020204" pitchFamily="34" charset="0"/>
                <a:ea typeface="黑体" panose="02010609060101010101" pitchFamily="49" charset="-122"/>
              </a:rPr>
              <a:t>收取学费，是教育能言善辩的好公民参与政治。”</a:t>
            </a:r>
            <a:endParaRPr lang="zh-CN" altLang="en-US" sz="24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257" name="Text Box 5"/>
          <p:cNvSpPr txBox="1"/>
          <p:nvPr/>
        </p:nvSpPr>
        <p:spPr>
          <a:xfrm>
            <a:off x="1842770" y="914400"/>
            <a:ext cx="5167630" cy="822960"/>
          </a:xfrm>
          <a:prstGeom prst="rect">
            <a:avLst/>
          </a:prstGeom>
          <a:noFill/>
          <a:ln w="9525" cap="rnd" cmpd="sng">
            <a:solidFill>
              <a:schemeClr val="tx1"/>
            </a:solidFill>
            <a:prstDash val="sysDot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en-US" altLang="zh-CN" sz="2400" b="1" dirty="0">
                <a:latin typeface="Arial" panose="020B0604020202020204" pitchFamily="34" charset="0"/>
                <a:ea typeface="黑体" panose="02010609060101010101" pitchFamily="49" charset="-122"/>
              </a:rPr>
              <a:t>“</a:t>
            </a:r>
            <a:r>
              <a:rPr lang="zh-CN" altLang="en-US" sz="2400" b="1" dirty="0">
                <a:latin typeface="Arial" panose="020B0604020202020204" pitchFamily="34" charset="0"/>
                <a:ea typeface="黑体" panose="02010609060101010101" pitchFamily="49" charset="-122"/>
              </a:rPr>
              <a:t>至于神，我既不知道他们是否存在，也不知道他们像什么东西</a:t>
            </a:r>
            <a:r>
              <a:rPr lang="zh-CN" altLang="en-US" sz="2400" b="1" dirty="0">
                <a:latin typeface="宋体" panose="02010600030101010101" pitchFamily="2" charset="-122"/>
                <a:ea typeface="黑体" panose="02010609060101010101" pitchFamily="49" charset="-122"/>
              </a:rPr>
              <a:t>”</a:t>
            </a:r>
            <a:r>
              <a:rPr lang="zh-CN" altLang="en-US" sz="2400" b="1" dirty="0">
                <a:latin typeface="Arial" panose="020B0604020202020204" pitchFamily="34" charset="0"/>
                <a:ea typeface="黑体" panose="02010609060101010101" pitchFamily="49" charset="-122"/>
              </a:rPr>
              <a:t>。</a:t>
            </a:r>
            <a:endParaRPr lang="zh-CN" altLang="en-US" sz="24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258" name="Text Box 6"/>
          <p:cNvSpPr txBox="1"/>
          <p:nvPr/>
        </p:nvSpPr>
        <p:spPr>
          <a:xfrm>
            <a:off x="1842770" y="2225040"/>
            <a:ext cx="5166995" cy="100584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zh-CN" altLang="en-US" sz="2400" b="1" dirty="0">
                <a:latin typeface="Arial" panose="020B0604020202020204" pitchFamily="34" charset="0"/>
                <a:ea typeface="黑体" panose="02010609060101010101" pitchFamily="49" charset="-122"/>
              </a:rPr>
              <a:t>他们热衷认识社会政治法律、</a:t>
            </a:r>
            <a:endParaRPr lang="zh-CN" altLang="en-US" sz="2400" b="1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lvl="0" eaLnBrk="1" hangingPunct="1">
              <a:spcBef>
                <a:spcPct val="50000"/>
              </a:spcBef>
            </a:pPr>
            <a:r>
              <a:rPr lang="zh-CN" altLang="en-US" sz="2400" b="1" dirty="0">
                <a:latin typeface="Arial" panose="020B0604020202020204" pitchFamily="34" charset="0"/>
                <a:ea typeface="黑体" panose="02010609060101010101" pitchFamily="49" charset="-122"/>
              </a:rPr>
              <a:t>解决日常问题、参与政治生活。</a:t>
            </a:r>
            <a:endParaRPr lang="zh-CN" altLang="en-US" sz="24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259" name="Text Box 7"/>
          <p:cNvSpPr txBox="1"/>
          <p:nvPr/>
        </p:nvSpPr>
        <p:spPr>
          <a:xfrm>
            <a:off x="1842770" y="3877945"/>
            <a:ext cx="5166360" cy="82296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zh-CN" altLang="en-US" sz="2400" b="1" dirty="0">
                <a:latin typeface="宋体" panose="02010600030101010101" pitchFamily="2" charset="-122"/>
                <a:ea typeface="黑体" panose="02010609060101010101" pitchFamily="49" charset="-122"/>
              </a:rPr>
              <a:t>奴隶制是不合人性、追求所有人“平等”。</a:t>
            </a:r>
            <a:endParaRPr lang="zh-CN" altLang="en-US" sz="2400" b="1" dirty="0">
              <a:latin typeface="宋体" panose="02010600030101010101" pitchFamily="2" charset="-122"/>
              <a:ea typeface="黑体" panose="02010609060101010101" pitchFamily="49" charset="-122"/>
            </a:endParaRPr>
          </a:p>
        </p:txBody>
      </p:sp>
      <p:sp>
        <p:nvSpPr>
          <p:cNvPr id="224268" name="Text Box 12"/>
          <p:cNvSpPr txBox="1"/>
          <p:nvPr/>
        </p:nvSpPr>
        <p:spPr>
          <a:xfrm>
            <a:off x="8160385" y="914400"/>
            <a:ext cx="3196590" cy="82296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en-US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、否定神灵，强调人的价值、作用。</a:t>
            </a:r>
            <a:endParaRPr lang="zh-CN" altLang="en-US" sz="2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24269" name="Text Box 13"/>
          <p:cNvSpPr txBox="1"/>
          <p:nvPr/>
        </p:nvSpPr>
        <p:spPr>
          <a:xfrm>
            <a:off x="8271510" y="2316480"/>
            <a:ext cx="3196590" cy="82296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en-US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、关注政治、与人类自身相关的问题。</a:t>
            </a:r>
            <a:endParaRPr lang="zh-CN" altLang="en-US" sz="2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24270" name="Text Box 14"/>
          <p:cNvSpPr txBox="1"/>
          <p:nvPr/>
        </p:nvSpPr>
        <p:spPr>
          <a:xfrm>
            <a:off x="8271510" y="3877945"/>
            <a:ext cx="3578860" cy="82296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en-US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、批判传统，否定权威，追求平等。</a:t>
            </a:r>
            <a:endParaRPr lang="zh-CN" altLang="en-US" sz="2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24271" name="Text Box 15"/>
          <p:cNvSpPr txBox="1"/>
          <p:nvPr/>
        </p:nvSpPr>
        <p:spPr>
          <a:xfrm>
            <a:off x="8305800" y="5263515"/>
            <a:ext cx="2974975" cy="100584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 lvl="0" eaLnBrk="1" hangingPunct="1">
              <a:spcBef>
                <a:spcPct val="50000"/>
              </a:spcBef>
            </a:pPr>
            <a:r>
              <a:rPr lang="en-US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、注重实利，</a:t>
            </a:r>
            <a:endParaRPr lang="zh-CN" altLang="en-US" sz="2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关注个人的利益</a:t>
            </a:r>
            <a:endParaRPr lang="zh-CN" altLang="en-US" sz="2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264" name="AutoShape 21"/>
          <p:cNvSpPr/>
          <p:nvPr/>
        </p:nvSpPr>
        <p:spPr>
          <a:xfrm flipV="1">
            <a:off x="7162800" y="1173480"/>
            <a:ext cx="762000" cy="304800"/>
          </a:xfrm>
          <a:prstGeom prst="rightArrow">
            <a:avLst>
              <a:gd name="adj1" fmla="val 50000"/>
              <a:gd name="adj2" fmla="val 62500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wrap="none" anchor="ctr"/>
          <a:p>
            <a:pPr lvl="0" eaLnBrk="0" hangingPunct="0"/>
            <a:endParaRPr lang="zh-CN" altLang="zh-CN" sz="2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65" name="AutoShape 21"/>
          <p:cNvSpPr/>
          <p:nvPr/>
        </p:nvSpPr>
        <p:spPr>
          <a:xfrm flipV="1">
            <a:off x="7254240" y="2575560"/>
            <a:ext cx="762000" cy="304800"/>
          </a:xfrm>
          <a:prstGeom prst="rightArrow">
            <a:avLst>
              <a:gd name="adj1" fmla="val 50000"/>
              <a:gd name="adj2" fmla="val 62500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wrap="none" anchor="ctr"/>
          <a:p>
            <a:pPr lvl="0" eaLnBrk="0" hangingPunct="0"/>
            <a:endParaRPr lang="zh-CN" altLang="zh-CN" sz="2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66" name="AutoShape 21"/>
          <p:cNvSpPr/>
          <p:nvPr/>
        </p:nvSpPr>
        <p:spPr>
          <a:xfrm flipV="1">
            <a:off x="7254240" y="4221480"/>
            <a:ext cx="762000" cy="304800"/>
          </a:xfrm>
          <a:prstGeom prst="rightArrow">
            <a:avLst>
              <a:gd name="adj1" fmla="val 50000"/>
              <a:gd name="adj2" fmla="val 62500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wrap="none" anchor="ctr"/>
          <a:p>
            <a:pPr lvl="0" eaLnBrk="0" hangingPunct="0"/>
            <a:endParaRPr lang="zh-CN" altLang="zh-CN" sz="2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67" name="AutoShape 21"/>
          <p:cNvSpPr/>
          <p:nvPr/>
        </p:nvSpPr>
        <p:spPr>
          <a:xfrm flipV="1">
            <a:off x="7254240" y="5699125"/>
            <a:ext cx="762000" cy="304800"/>
          </a:xfrm>
          <a:prstGeom prst="rightArrow">
            <a:avLst>
              <a:gd name="adj1" fmla="val 50000"/>
              <a:gd name="adj2" fmla="val 62500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wrap="none" anchor="ctr"/>
          <a:p>
            <a:pPr lvl="0" eaLnBrk="0" hangingPunct="0"/>
            <a:endParaRPr lang="zh-CN" altLang="zh-CN" sz="2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24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24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24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224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224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8" grpId="0" bldLvl="0" animBg="1"/>
      <p:bldP spid="224269" grpId="0" bldLvl="0" animBg="1"/>
      <p:bldP spid="224270" grpId="0" bldLvl="0" animBg="1"/>
      <p:bldP spid="224271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162050" y="774065"/>
            <a:ext cx="10295255" cy="40265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FF0000"/>
                </a:solidFill>
              </a:rPr>
              <a:t>（2015·浙江六校高三3月联考·12）</a:t>
            </a:r>
            <a:r>
              <a:rPr lang="zh-CN" altLang="en-US" sz="2400" b="1"/>
              <a:t>普罗塔戈拉曾说：“至于神，我既不能说他们存在，也不能说他们不存在，因为阻碍我认识这一点的事情很多，例如问题晦涩，人寿短促。”对此材料理解正确的是（　　     ）</a:t>
            </a:r>
            <a:endParaRPr lang="zh-CN" altLang="en-US" sz="2400" b="1"/>
          </a:p>
          <a:p>
            <a:endParaRPr lang="zh-CN" altLang="en-US" sz="2400" b="1"/>
          </a:p>
          <a:p>
            <a:r>
              <a:rPr lang="zh-CN" altLang="en-US" sz="2400" b="1"/>
              <a:t>A．智者的言论完全从个人的角度和利益出发</a:t>
            </a:r>
            <a:endParaRPr lang="zh-CN" altLang="en-US" sz="2400" b="1"/>
          </a:p>
          <a:p>
            <a:r>
              <a:rPr lang="zh-CN" altLang="en-US" sz="2400" b="1"/>
              <a:t>B．智者否认教会的权威，主张因信称义</a:t>
            </a:r>
            <a:endParaRPr lang="zh-CN" altLang="en-US" sz="2400" b="1"/>
          </a:p>
          <a:p>
            <a:r>
              <a:rPr lang="zh-CN" altLang="en-US" sz="2400" b="1"/>
              <a:t>C．智者的言论是近代达尔文进化论思想的源头</a:t>
            </a:r>
            <a:endParaRPr lang="zh-CN" altLang="en-US" sz="2400" b="1"/>
          </a:p>
          <a:p>
            <a:r>
              <a:rPr lang="zh-CN" altLang="en-US" sz="2400" b="1"/>
              <a:t>D．智者强调人类的理性，否认绝对权威</a:t>
            </a:r>
            <a:endParaRPr lang="zh-CN" altLang="en-US" sz="2400" b="1"/>
          </a:p>
          <a:p>
            <a:endParaRPr lang="zh-CN" altLang="en-US" sz="2400" b="1"/>
          </a:p>
          <a:p>
            <a:endParaRPr lang="zh-CN" altLang="en-US" sz="2400" b="1"/>
          </a:p>
          <a:p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8714740" y="2829560"/>
            <a:ext cx="759460" cy="119824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D</a:t>
            </a:r>
            <a:endParaRPr lang="en-US" altLang="zh-CN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7" name="Rectangle 3"/>
          <p:cNvSpPr/>
          <p:nvPr/>
        </p:nvSpPr>
        <p:spPr>
          <a:xfrm>
            <a:off x="8153400" y="685800"/>
            <a:ext cx="71438" cy="71438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eaLnBrk="1" hangingPunct="1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270" name="Rectangle 6"/>
          <p:cNvSpPr/>
          <p:nvPr/>
        </p:nvSpPr>
        <p:spPr>
          <a:xfrm>
            <a:off x="2895600" y="685800"/>
            <a:ext cx="71438" cy="71438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algn="ctr" eaLnBrk="1" hangingPunct="1"/>
            <a:endParaRPr lang="zh-CN" altLang="zh-CN" sz="2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271" name="Text Box 7">
            <a:hlinkClick r:id="rId1" action="ppaction://hlinksldjump"/>
          </p:cNvPr>
          <p:cNvSpPr txBox="1"/>
          <p:nvPr/>
        </p:nvSpPr>
        <p:spPr>
          <a:xfrm>
            <a:off x="3040063" y="457200"/>
            <a:ext cx="201168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240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探究世界本源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1272" name="Text Box 8">
            <a:hlinkClick r:id="" action="ppaction://noaction"/>
          </p:cNvPr>
          <p:cNvSpPr txBox="1"/>
          <p:nvPr/>
        </p:nvSpPr>
        <p:spPr>
          <a:xfrm>
            <a:off x="8305800" y="457200"/>
            <a:ext cx="201168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240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探究人的内心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1275" name="Rectangle 11"/>
          <p:cNvSpPr/>
          <p:nvPr/>
        </p:nvSpPr>
        <p:spPr>
          <a:xfrm>
            <a:off x="5486400" y="690563"/>
            <a:ext cx="71438" cy="71437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eaLnBrk="1" hangingPunct="1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277" name="Text Box 13">
            <a:hlinkClick r:id="" action="ppaction://noaction"/>
          </p:cNvPr>
          <p:cNvSpPr txBox="1"/>
          <p:nvPr/>
        </p:nvSpPr>
        <p:spPr>
          <a:xfrm>
            <a:off x="5638800" y="457200"/>
            <a:ext cx="2286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240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探究人与社会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pic>
        <p:nvPicPr>
          <p:cNvPr id="11280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395" y="457200"/>
            <a:ext cx="4408805" cy="4572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81" name="矩形​​ 2"/>
          <p:cNvSpPr/>
          <p:nvPr/>
        </p:nvSpPr>
        <p:spPr>
          <a:xfrm>
            <a:off x="2286000" y="5257800"/>
            <a:ext cx="4419600" cy="9753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1" hangingPunct="1"/>
            <a:r>
              <a:rPr lang="zh-CN" altLang="en-US" sz="2800" b="1" dirty="0">
                <a:latin typeface="隶书" pitchFamily="49" charset="-122"/>
                <a:ea typeface="隶书" pitchFamily="49" charset="-122"/>
              </a:rPr>
              <a:t>普罗塔戈拉</a:t>
            </a:r>
            <a:endParaRPr lang="zh-CN" altLang="en-US" sz="2800" b="1" dirty="0">
              <a:latin typeface="隶书" pitchFamily="49" charset="-122"/>
              <a:ea typeface="隶书" pitchFamily="49" charset="-122"/>
            </a:endParaRPr>
          </a:p>
          <a:p>
            <a:pPr lvl="0" algn="ctr" eaLnBrk="1" hangingPunct="1"/>
            <a:r>
              <a:rPr lang="zh-CN" altLang="en-US" sz="2800" b="1" dirty="0">
                <a:latin typeface="隶书" pitchFamily="49" charset="-122"/>
                <a:ea typeface="隶书" pitchFamily="49" charset="-122"/>
              </a:rPr>
              <a:t>（约公元前</a:t>
            </a:r>
            <a:r>
              <a:rPr lang="en-US" altLang="zh-CN" sz="2800" b="1" dirty="0">
                <a:latin typeface="隶书" pitchFamily="49" charset="-122"/>
                <a:ea typeface="隶书" pitchFamily="49" charset="-122"/>
              </a:rPr>
              <a:t>481</a:t>
            </a:r>
            <a:r>
              <a:rPr lang="en-US" altLang="zh-CN" sz="2800" b="1" dirty="0">
                <a:latin typeface="幼圆" pitchFamily="1" charset="-122"/>
                <a:ea typeface="隶书" pitchFamily="49" charset="-122"/>
              </a:rPr>
              <a:t>—</a:t>
            </a:r>
            <a:r>
              <a:rPr lang="zh-CN" altLang="en-US" sz="2800" b="1" dirty="0">
                <a:latin typeface="隶书" pitchFamily="49" charset="-122"/>
                <a:ea typeface="隶书" pitchFamily="49" charset="-122"/>
              </a:rPr>
              <a:t>约前</a:t>
            </a:r>
            <a:r>
              <a:rPr lang="en-US" altLang="zh-CN" sz="2800" b="1" dirty="0">
                <a:latin typeface="隶书" pitchFamily="49" charset="-122"/>
                <a:ea typeface="隶书" pitchFamily="49" charset="-122"/>
              </a:rPr>
              <a:t>411</a:t>
            </a:r>
            <a:r>
              <a:rPr lang="zh-CN" altLang="en-US" sz="2800" b="1" dirty="0">
                <a:latin typeface="隶书" pitchFamily="49" charset="-122"/>
                <a:ea typeface="隶书" pitchFamily="49" charset="-122"/>
              </a:rPr>
              <a:t>）</a:t>
            </a:r>
            <a:endParaRPr lang="zh-CN" altLang="en-US" sz="2800" dirty="0"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11282" name="Text Box 21"/>
          <p:cNvSpPr txBox="1"/>
          <p:nvPr/>
        </p:nvSpPr>
        <p:spPr>
          <a:xfrm>
            <a:off x="6096000" y="2062480"/>
            <a:ext cx="5720715" cy="25298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lvl="0" eaLnBrk="1" hangingPunct="1"/>
            <a:r>
              <a:rPr lang="zh-CN" altLang="en-US" sz="32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公元前</a:t>
            </a:r>
            <a:r>
              <a:rPr lang="en-US" altLang="zh-CN" sz="32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5</a:t>
            </a:r>
            <a:r>
              <a:rPr lang="zh-CN" altLang="en-US" sz="32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世纪希腊哲学家，</a:t>
            </a:r>
            <a:endParaRPr lang="zh-CN" altLang="en-US" sz="3200" b="1" dirty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  <a:p>
            <a:pPr lvl="0" eaLnBrk="1" hangingPunct="1"/>
            <a:r>
              <a:rPr lang="zh-CN" altLang="en-US" sz="32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智者学派的主要代表人物，民主派政治家伯利克里的挚友。他传授修辞和论辩知识，是当时最受人尊敬的</a:t>
            </a:r>
            <a:r>
              <a:rPr lang="zh-CN" altLang="en-US" sz="3200" b="1" dirty="0">
                <a:solidFill>
                  <a:schemeClr val="tx1"/>
                </a:solidFill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zh-CN" altLang="en-US" sz="32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智者</a:t>
            </a:r>
            <a:r>
              <a:rPr lang="zh-CN" altLang="en-US" sz="3200" b="1" dirty="0">
                <a:solidFill>
                  <a:schemeClr val="tx1"/>
                </a:solidFill>
                <a:latin typeface="Arial" panose="020B0604020202020204" pitchFamily="34" charset="0"/>
                <a:ea typeface="楷体_GB2312" pitchFamily="49" charset="-122"/>
              </a:rPr>
              <a:t>”</a:t>
            </a:r>
            <a:r>
              <a:rPr lang="zh-CN" altLang="en-US" sz="3200" b="1" dirty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sz="3200" b="1" dirty="0">
              <a:solidFill>
                <a:schemeClr val="tx1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2387" name="Rectangle 3"/>
          <p:cNvSpPr>
            <a:spLocks noGrp="1" noChangeArrowheads="1"/>
          </p:cNvSpPr>
          <p:nvPr>
            <p:ph idx="1"/>
          </p:nvPr>
        </p:nvSpPr>
        <p:spPr>
          <a:xfrm>
            <a:off x="1827530" y="4196715"/>
            <a:ext cx="8874760" cy="233045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p>
            <a:pPr lv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CN" sz="2400" b="1" dirty="0">
                <a:solidFill>
                  <a:srgbClr val="FF0000"/>
                </a:solidFill>
                <a:latin typeface="华文细黑" pitchFamily="2" charset="-122"/>
                <a:ea typeface="华文细黑" pitchFamily="2" charset="-122"/>
              </a:rPr>
              <a:t>   </a:t>
            </a:r>
            <a:r>
              <a:rPr lang="zh-CN" altLang="en-US" sz="2400" b="1" dirty="0">
                <a:solidFill>
                  <a:srgbClr val="FF0000"/>
                </a:solidFill>
                <a:latin typeface="华文细黑" pitchFamily="2" charset="-122"/>
                <a:ea typeface="华文细黑" pitchFamily="2" charset="-122"/>
              </a:rPr>
              <a:t>影响</a:t>
            </a:r>
            <a:r>
              <a:rPr lang="en-US" altLang="zh-CN" sz="2400" b="1" dirty="0">
                <a:solidFill>
                  <a:srgbClr val="FF0000"/>
                </a:solidFill>
                <a:latin typeface="华文细黑" pitchFamily="2" charset="-122"/>
                <a:ea typeface="华文细黑" pitchFamily="2" charset="-122"/>
              </a:rPr>
              <a:t>:</a:t>
            </a:r>
            <a:endParaRPr lang="en-US" altLang="zh-CN" sz="2400" b="1" dirty="0">
              <a:solidFill>
                <a:srgbClr val="FF0000"/>
              </a:solidFill>
              <a:latin typeface="华文细黑" pitchFamily="2" charset="-122"/>
              <a:ea typeface="华文细黑" pitchFamily="2" charset="-122"/>
            </a:endParaRPr>
          </a:p>
          <a:p>
            <a:pPr lv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CN" altLang="en-US" sz="2400" b="1" dirty="0">
                <a:solidFill>
                  <a:srgbClr val="000099"/>
                </a:solidFill>
                <a:latin typeface="华文细黑" pitchFamily="2" charset="-122"/>
                <a:ea typeface="华文细黑" pitchFamily="2" charset="-122"/>
              </a:rPr>
              <a:t>在原始宗教和自然统治下人类意识的第一次觉醒，是西方人文精神的滥觞；推动雅典民主政治的发展。</a:t>
            </a:r>
            <a:endParaRPr lang="zh-CN" altLang="en-US" sz="2400" b="1" dirty="0">
              <a:solidFill>
                <a:srgbClr val="000099"/>
              </a:solidFill>
              <a:latin typeface="华文细黑" pitchFamily="2" charset="-122"/>
              <a:ea typeface="华文细黑" pitchFamily="2" charset="-122"/>
            </a:endParaRPr>
          </a:p>
          <a:p>
            <a:pPr lv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zh-CN" altLang="en-US" sz="2400" b="1" dirty="0">
              <a:solidFill>
                <a:srgbClr val="000099"/>
              </a:solidFill>
              <a:latin typeface="华文细黑" pitchFamily="2" charset="-122"/>
              <a:ea typeface="华文细黑" pitchFamily="2" charset="-122"/>
            </a:endParaRPr>
          </a:p>
          <a:p>
            <a:pPr lv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CN" altLang="en-US" sz="2400" b="1" dirty="0">
                <a:solidFill>
                  <a:srgbClr val="000099"/>
                </a:solidFill>
                <a:latin typeface="华文细黑" pitchFamily="2" charset="-122"/>
                <a:ea typeface="华文细黑" pitchFamily="2" charset="-122"/>
              </a:rPr>
              <a:t>强调功利，忽视道德；过分强调个人感受，导致主观随意性和极端个人主义。</a:t>
            </a:r>
            <a:endParaRPr lang="zh-CN" altLang="en-US" sz="2400" b="1" dirty="0">
              <a:solidFill>
                <a:srgbClr val="000099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72388" name="Text Box 4"/>
          <p:cNvSpPr txBox="1"/>
          <p:nvPr/>
        </p:nvSpPr>
        <p:spPr>
          <a:xfrm>
            <a:off x="1919605" y="260350"/>
            <a:ext cx="9029065" cy="1214755"/>
          </a:xfrm>
          <a:prstGeom prst="rect">
            <a:avLst/>
          </a:prstGeom>
          <a:solidFill>
            <a:schemeClr val="bg1"/>
          </a:solidFill>
          <a:ln w="158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 lvl="0" eaLnBrk="1" hangingPunct="1"/>
            <a:r>
              <a:rPr lang="en-US" altLang="zh-CN" sz="2400" dirty="0">
                <a:latin typeface="华文细黑" pitchFamily="2" charset="-122"/>
                <a:ea typeface="华文细黑" pitchFamily="2" charset="-122"/>
              </a:rPr>
              <a:t>  </a:t>
            </a:r>
            <a:r>
              <a:rPr lang="en-US" altLang="zh-CN" sz="2400" b="1" dirty="0">
                <a:solidFill>
                  <a:srgbClr val="FF0000"/>
                </a:solidFill>
                <a:latin typeface="华文细黑" pitchFamily="2" charset="-122"/>
                <a:ea typeface="华文细黑" pitchFamily="2" charset="-122"/>
              </a:rPr>
              <a:t> </a:t>
            </a:r>
            <a:r>
              <a:rPr lang="zh-CN" altLang="en-US" sz="2400" b="1" dirty="0">
                <a:solidFill>
                  <a:srgbClr val="FF0000"/>
                </a:solidFill>
                <a:latin typeface="华文细黑" pitchFamily="2" charset="-122"/>
                <a:ea typeface="华文细黑" pitchFamily="2" charset="-122"/>
              </a:rPr>
              <a:t>如何理解“人是万物的尺度”的含义？黑格尔说：“这是一句伟大的话。”与以前的哲学家的研究相比，这句话的伟大之处在哪里？</a:t>
            </a:r>
            <a:r>
              <a:rPr lang="zh-CN" altLang="en-US" b="1" dirty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 </a:t>
            </a:r>
            <a:endParaRPr lang="zh-CN" altLang="en-US" sz="2000" b="1" dirty="0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72389" name="Rectangle 5"/>
          <p:cNvSpPr/>
          <p:nvPr/>
        </p:nvSpPr>
        <p:spPr>
          <a:xfrm>
            <a:off x="1919605" y="1641475"/>
            <a:ext cx="9257030" cy="2312035"/>
          </a:xfrm>
          <a:prstGeom prst="rect">
            <a:avLst/>
          </a:prstGeom>
          <a:noFill/>
          <a:ln w="158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 lvl="0" eaLnBrk="1" hangingPunct="1"/>
            <a:r>
              <a:rPr lang="zh-CN" altLang="en-US" sz="2400" b="1" dirty="0">
                <a:solidFill>
                  <a:srgbClr val="FF0000"/>
                </a:solidFill>
                <a:latin typeface="Calibri" panose="020F0502020204030204" charset="0"/>
                <a:ea typeface="华文细黑" pitchFamily="2" charset="-122"/>
              </a:rPr>
              <a:t>含义：</a:t>
            </a:r>
            <a:endParaRPr lang="zh-CN" altLang="en-US" sz="2400" b="1" dirty="0">
              <a:solidFill>
                <a:srgbClr val="FF0000"/>
              </a:solidFill>
              <a:latin typeface="Calibri" panose="020F0502020204030204" charset="0"/>
              <a:ea typeface="华文细黑" pitchFamily="2" charset="-122"/>
            </a:endParaRPr>
          </a:p>
          <a:p>
            <a:pPr lvl="0" eaLnBrk="1" hangingPunct="1"/>
            <a:r>
              <a:rPr lang="zh-CN" altLang="en-US" sz="2400" b="1" dirty="0">
                <a:latin typeface="Calibri" panose="020F0502020204030204" charset="0"/>
                <a:ea typeface="华文细黑" pitchFamily="2" charset="-122"/>
              </a:rPr>
              <a:t>万物的存在与否，事物的形态性质，全在于人的感觉。</a:t>
            </a:r>
            <a:endParaRPr lang="zh-CN" altLang="en-US" sz="2400" b="1" dirty="0">
              <a:latin typeface="Calibri" panose="020F0502020204030204" charset="0"/>
              <a:ea typeface="华文细黑" pitchFamily="2" charset="-122"/>
            </a:endParaRPr>
          </a:p>
          <a:p>
            <a:pPr lvl="0" eaLnBrk="1" hangingPunct="1"/>
            <a:endParaRPr lang="zh-CN" altLang="en-US" sz="2400" b="1" dirty="0">
              <a:latin typeface="Calibri" panose="020F0502020204030204" charset="0"/>
              <a:ea typeface="华文细黑" pitchFamily="2" charset="-122"/>
            </a:endParaRPr>
          </a:p>
          <a:p>
            <a:pPr lvl="0" eaLnBrk="1" hangingPunct="1"/>
            <a:r>
              <a:rPr lang="zh-CN" altLang="en-US" sz="2400" b="1" dirty="0">
                <a:solidFill>
                  <a:srgbClr val="FF0000"/>
                </a:solidFill>
                <a:latin typeface="Calibri" panose="020F0502020204030204" charset="0"/>
                <a:ea typeface="华文细黑" pitchFamily="2" charset="-122"/>
              </a:rPr>
              <a:t>评价（伟大之处）：</a:t>
            </a:r>
            <a:endParaRPr lang="zh-CN" altLang="en-US" sz="2400" b="1" dirty="0">
              <a:solidFill>
                <a:srgbClr val="FF0000"/>
              </a:solidFill>
              <a:latin typeface="Calibri" panose="020F0502020204030204" charset="0"/>
              <a:ea typeface="华文细黑" pitchFamily="2" charset="-122"/>
            </a:endParaRPr>
          </a:p>
          <a:p>
            <a:pPr lvl="0" eaLnBrk="1" hangingPunct="1"/>
            <a:r>
              <a:rPr lang="zh-CN" altLang="en-US" sz="2400" b="1" dirty="0">
                <a:latin typeface="Calibri" panose="020F0502020204030204" charset="0"/>
                <a:ea typeface="华文细黑" pitchFamily="2" charset="-122"/>
              </a:rPr>
              <a:t>肯定和强调人的价值，将人置于世界和社会的中心。是在原始宗教和自然统治下人类自我意识的第一次觉醒，是西方人文精神的滥觞。</a:t>
            </a:r>
            <a:endParaRPr lang="zh-CN" altLang="en-US" sz="2400" b="1" dirty="0">
              <a:latin typeface="Calibri" panose="020F0502020204030204" charset="0"/>
              <a:ea typeface="华文细黑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2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2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2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2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28" name="Text Box 25"/>
          <p:cNvSpPr txBox="1"/>
          <p:nvPr/>
        </p:nvSpPr>
        <p:spPr>
          <a:xfrm>
            <a:off x="2054860" y="1284605"/>
            <a:ext cx="7543800" cy="411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普罗塔戈拉有一个名叫欧提勒士的学生。两人曾有合同约定在欧提勒士毕业时付一半学费，另一半学费则等毕业后第一次打赢官司时付清。但毕业后，欧提勒士并不执行律师职务，总不打官司。</a:t>
            </a:r>
            <a:endParaRPr lang="zh-CN" altLang="en-US" sz="2400" b="1" dirty="0">
              <a:latin typeface="楷体_GB2312" pitchFamily="49" charset="-122"/>
              <a:ea typeface="楷体_GB2312" pitchFamily="49" charset="-122"/>
            </a:endParaRPr>
          </a:p>
          <a:p>
            <a:pPr lvl="0" eaLnBrk="1" hangingPunct="1"/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普罗塔戈拉于是向法庭告状。他提出：如果欧提勒士胜诉，按合同的约定付给另一半学费；如果败诉，那么按法庭的判决，他也应付给我另一半学费；所以，他必须付给我另一半学费。</a:t>
            </a:r>
            <a:endParaRPr lang="zh-CN" altLang="en-US" sz="2400" b="1" dirty="0">
              <a:latin typeface="楷体_GB2312" pitchFamily="49" charset="-122"/>
              <a:ea typeface="楷体_GB2312" pitchFamily="49" charset="-122"/>
            </a:endParaRPr>
          </a:p>
          <a:p>
            <a:pPr lvl="0" eaLnBrk="1" hangingPunct="1"/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而欧提勒士则针对老师的理论提出一个完全相反的推理：如果胜诉，按法庭的判决，不应付另一半学费；如果败诉，按合同的约定，也不应付另一半学费。</a:t>
            </a:r>
            <a:endParaRPr lang="zh-CN" altLang="en-US" sz="24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90491" name="Text Box 27"/>
          <p:cNvSpPr txBox="1"/>
          <p:nvPr/>
        </p:nvSpPr>
        <p:spPr>
          <a:xfrm>
            <a:off x="3092768" y="5790883"/>
            <a:ext cx="5082540" cy="82296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>
              <a:lnSpc>
                <a:spcPct val="15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相对主义和主观主义的倾向</a:t>
            </a:r>
            <a:endParaRPr lang="zh-CN" altLang="en-US" sz="3200" b="1" dirty="0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3321" name="Text Box 9"/>
          <p:cNvSpPr txBox="1"/>
          <p:nvPr/>
        </p:nvSpPr>
        <p:spPr>
          <a:xfrm>
            <a:off x="956945" y="1621790"/>
            <a:ext cx="731520" cy="3440113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 lvl="0" eaLnBrk="1" hangingPunct="1"/>
            <a:r>
              <a:rPr lang="zh-CN" alt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楷体_GB2312" pitchFamily="49" charset="-122"/>
              </a:rPr>
              <a:t>半 费 之 讼</a:t>
            </a:r>
            <a:endParaRPr lang="zh-CN" altLang="en-US" sz="3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9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452880" y="1064895"/>
            <a:ext cx="8673465" cy="21977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FF0000"/>
                </a:solidFill>
              </a:rPr>
              <a:t>（2015·福建宁德一模·21）</a:t>
            </a:r>
            <a:r>
              <a:rPr lang="zh-CN" altLang="en-US" sz="2400" b="1"/>
              <a:t>针对“万物始于水”的观点，普罗塔戈拉提出“人是万物的尺度”的主张。对其中“人”的理解，正确的是（　　）</a:t>
            </a:r>
            <a:endParaRPr lang="zh-CN" altLang="en-US" sz="2400" b="1"/>
          </a:p>
          <a:p>
            <a:r>
              <a:rPr lang="zh-CN" altLang="en-US" sz="2400" b="1"/>
              <a:t>A．忠于城邦的男子                                    B．掌握权力的贵族</a:t>
            </a:r>
            <a:endParaRPr lang="zh-CN" altLang="en-US" sz="2400" b="1"/>
          </a:p>
          <a:p>
            <a:r>
              <a:rPr lang="zh-CN" altLang="en-US" sz="2400" b="1"/>
              <a:t>C．新兴的工商业者                                    D．主宰人类社会的人</a:t>
            </a:r>
            <a:endParaRPr lang="zh-CN" altLang="en-US" sz="2400" b="1"/>
          </a:p>
          <a:p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 flipH="1">
            <a:off x="7026275" y="3161665"/>
            <a:ext cx="4012565" cy="119824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en-US" altLang="zh-CN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D</a:t>
            </a:r>
            <a:endParaRPr lang="en-US" altLang="zh-CN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5655</Words>
  <Application>WPS 演示</Application>
  <PresentationFormat>宽屏</PresentationFormat>
  <Paragraphs>472</Paragraphs>
  <Slides>36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36</vt:i4>
      </vt:variant>
    </vt:vector>
  </HeadingPairs>
  <TitlesOfParts>
    <vt:vector size="58" baseType="lpstr">
      <vt:lpstr>Arial</vt:lpstr>
      <vt:lpstr>宋体</vt:lpstr>
      <vt:lpstr>Wingdings</vt:lpstr>
      <vt:lpstr>Calibri</vt:lpstr>
      <vt:lpstr>楷体_GB2312</vt:lpstr>
      <vt:lpstr>黑体</vt:lpstr>
      <vt:lpstr>仿宋_GB2312</vt:lpstr>
      <vt:lpstr>华文新魏</vt:lpstr>
      <vt:lpstr>Times New Roman</vt:lpstr>
      <vt:lpstr>隶书</vt:lpstr>
      <vt:lpstr>华文细黑</vt:lpstr>
      <vt:lpstr>幼圆</vt:lpstr>
      <vt:lpstr>Tahoma</vt:lpstr>
      <vt:lpstr>Constantia</vt:lpstr>
      <vt:lpstr>华文中宋</vt:lpstr>
      <vt:lpstr>隶书</vt:lpstr>
      <vt:lpstr>仿宋</vt:lpstr>
      <vt:lpstr>华文行楷</vt:lpstr>
      <vt:lpstr>Calibri Light</vt:lpstr>
      <vt:lpstr>新宋体</vt:lpstr>
      <vt:lpstr>微软雅黑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21</cp:revision>
  <dcterms:created xsi:type="dcterms:W3CDTF">2016-08-09T01:30:00Z</dcterms:created>
  <dcterms:modified xsi:type="dcterms:W3CDTF">2016-08-09T22:44:54Z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2052-10.1.0.5850</vt:lpwstr>
  </property>
</Properties>
</file>