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7" r:id="rId2"/>
    <p:sldId id="259" r:id="rId3"/>
    <p:sldId id="261" r:id="rId4"/>
    <p:sldId id="262" r:id="rId5"/>
    <p:sldId id="269" r:id="rId6"/>
    <p:sldId id="272" r:id="rId7"/>
    <p:sldId id="270" r:id="rId8"/>
    <p:sldId id="273" r:id="rId9"/>
    <p:sldId id="263" r:id="rId10"/>
    <p:sldId id="274" r:id="rId11"/>
    <p:sldId id="275" r:id="rId12"/>
    <p:sldId id="276" r:id="rId13"/>
    <p:sldId id="277" r:id="rId14"/>
    <p:sldId id="278" r:id="rId15"/>
    <p:sldId id="279" r:id="rId16"/>
    <p:sldId id="280" r:id="rId17"/>
    <p:sldId id="281" r:id="rId18"/>
    <p:sldId id="282" r:id="rId19"/>
    <p:sldId id="260" r:id="rId20"/>
    <p:sldId id="265" r:id="rId21"/>
    <p:sldId id="268" r:id="rId22"/>
    <p:sldId id="264" r:id="rId23"/>
    <p:sldId id="267" r:id="rId24"/>
    <p:sldId id="266" r:id="rId25"/>
    <p:sldId id="289" r:id="rId26"/>
    <p:sldId id="283" r:id="rId27"/>
    <p:sldId id="292" r:id="rId28"/>
    <p:sldId id="294" r:id="rId29"/>
    <p:sldId id="284" r:id="rId30"/>
    <p:sldId id="295" r:id="rId31"/>
    <p:sldId id="285" r:id="rId32"/>
    <p:sldId id="286" r:id="rId33"/>
    <p:sldId id="288" r:id="rId34"/>
    <p:sldId id="307" r:id="rId35"/>
    <p:sldId id="310" r:id="rId36"/>
    <p:sldId id="311" r:id="rId37"/>
    <p:sldId id="256" r:id="rId38"/>
    <p:sldId id="296" r:id="rId39"/>
    <p:sldId id="258" r:id="rId40"/>
    <p:sldId id="306" r:id="rId41"/>
    <p:sldId id="308" r:id="rId42"/>
    <p:sldId id="309" r:id="rId43"/>
    <p:sldId id="314" r:id="rId44"/>
    <p:sldId id="315" r:id="rId45"/>
    <p:sldId id="316" r:id="rId46"/>
    <p:sldId id="317" r:id="rId47"/>
    <p:sldId id="293" r:id="rId48"/>
    <p:sldId id="297" r:id="rId49"/>
    <p:sldId id="299" r:id="rId50"/>
    <p:sldId id="312" r:id="rId51"/>
    <p:sldId id="300" r:id="rId52"/>
    <p:sldId id="301" r:id="rId53"/>
    <p:sldId id="302" r:id="rId54"/>
    <p:sldId id="303" r:id="rId55"/>
    <p:sldId id="304" r:id="rId56"/>
    <p:sldId id="313" r:id="rId57"/>
    <p:sldId id="305" r:id="rId58"/>
    <p:sldId id="298" r:id="rId59"/>
  </p:sldIdLst>
  <p:sldSz cx="7169150" cy="5376863" type="B5ISO"/>
  <p:notesSz cx="6858000" cy="9144000"/>
  <p:defaultTextStyle>
    <a:defPPr>
      <a:defRPr lang="zh-CN"/>
    </a:defPPr>
    <a:lvl1pPr marL="0" algn="l" defTabSz="627945" rtl="0" eaLnBrk="1" latinLnBrk="0" hangingPunct="1">
      <a:defRPr sz="1200" kern="1200">
        <a:solidFill>
          <a:schemeClr val="tx1"/>
        </a:solidFill>
        <a:latin typeface="+mn-lt"/>
        <a:ea typeface="+mn-ea"/>
        <a:cs typeface="+mn-cs"/>
      </a:defRPr>
    </a:lvl1pPr>
    <a:lvl2pPr marL="313973" algn="l" defTabSz="627945" rtl="0" eaLnBrk="1" latinLnBrk="0" hangingPunct="1">
      <a:defRPr sz="1200" kern="1200">
        <a:solidFill>
          <a:schemeClr val="tx1"/>
        </a:solidFill>
        <a:latin typeface="+mn-lt"/>
        <a:ea typeface="+mn-ea"/>
        <a:cs typeface="+mn-cs"/>
      </a:defRPr>
    </a:lvl2pPr>
    <a:lvl3pPr marL="627945" algn="l" defTabSz="627945" rtl="0" eaLnBrk="1" latinLnBrk="0" hangingPunct="1">
      <a:defRPr sz="1200" kern="1200">
        <a:solidFill>
          <a:schemeClr val="tx1"/>
        </a:solidFill>
        <a:latin typeface="+mn-lt"/>
        <a:ea typeface="+mn-ea"/>
        <a:cs typeface="+mn-cs"/>
      </a:defRPr>
    </a:lvl3pPr>
    <a:lvl4pPr marL="941917" algn="l" defTabSz="627945" rtl="0" eaLnBrk="1" latinLnBrk="0" hangingPunct="1">
      <a:defRPr sz="1200" kern="1200">
        <a:solidFill>
          <a:schemeClr val="tx1"/>
        </a:solidFill>
        <a:latin typeface="+mn-lt"/>
        <a:ea typeface="+mn-ea"/>
        <a:cs typeface="+mn-cs"/>
      </a:defRPr>
    </a:lvl4pPr>
    <a:lvl5pPr marL="1255890" algn="l" defTabSz="627945" rtl="0" eaLnBrk="1" latinLnBrk="0" hangingPunct="1">
      <a:defRPr sz="1200" kern="1200">
        <a:solidFill>
          <a:schemeClr val="tx1"/>
        </a:solidFill>
        <a:latin typeface="+mn-lt"/>
        <a:ea typeface="+mn-ea"/>
        <a:cs typeface="+mn-cs"/>
      </a:defRPr>
    </a:lvl5pPr>
    <a:lvl6pPr marL="1569862" algn="l" defTabSz="627945" rtl="0" eaLnBrk="1" latinLnBrk="0" hangingPunct="1">
      <a:defRPr sz="1200" kern="1200">
        <a:solidFill>
          <a:schemeClr val="tx1"/>
        </a:solidFill>
        <a:latin typeface="+mn-lt"/>
        <a:ea typeface="+mn-ea"/>
        <a:cs typeface="+mn-cs"/>
      </a:defRPr>
    </a:lvl6pPr>
    <a:lvl7pPr marL="1883835" algn="l" defTabSz="627945" rtl="0" eaLnBrk="1" latinLnBrk="0" hangingPunct="1">
      <a:defRPr sz="1200" kern="1200">
        <a:solidFill>
          <a:schemeClr val="tx1"/>
        </a:solidFill>
        <a:latin typeface="+mn-lt"/>
        <a:ea typeface="+mn-ea"/>
        <a:cs typeface="+mn-cs"/>
      </a:defRPr>
    </a:lvl7pPr>
    <a:lvl8pPr marL="2197806" algn="l" defTabSz="627945" rtl="0" eaLnBrk="1" latinLnBrk="0" hangingPunct="1">
      <a:defRPr sz="1200" kern="1200">
        <a:solidFill>
          <a:schemeClr val="tx1"/>
        </a:solidFill>
        <a:latin typeface="+mn-lt"/>
        <a:ea typeface="+mn-ea"/>
        <a:cs typeface="+mn-cs"/>
      </a:defRPr>
    </a:lvl8pPr>
    <a:lvl9pPr marL="2511779" algn="l" defTabSz="627945"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94" y="-90"/>
      </p:cViewPr>
      <p:guideLst>
        <p:guide orient="horz" pos="1694"/>
        <p:guide pos="22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0FB21-2D4A-4622-B572-D2525706EB56}" type="datetimeFigureOut">
              <a:rPr lang="zh-CN" altLang="en-US" smtClean="0"/>
              <a:t>2016/3/27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977E2D-FD58-41A6-91B1-A9FE9001C64C}" type="slidenum">
              <a:rPr lang="zh-CN" altLang="en-US" smtClean="0"/>
              <a:t>‹#›</a:t>
            </a:fld>
            <a:endParaRPr lang="zh-CN" altLang="en-US"/>
          </a:p>
        </p:txBody>
      </p:sp>
    </p:spTree>
    <p:extLst>
      <p:ext uri="{BB962C8B-B14F-4D97-AF65-F5344CB8AC3E}">
        <p14:creationId xmlns:p14="http://schemas.microsoft.com/office/powerpoint/2010/main" val="1039120387"/>
      </p:ext>
    </p:extLst>
  </p:cSld>
  <p:clrMap bg1="lt1" tx1="dk1" bg2="lt2" tx2="dk2" accent1="accent1" accent2="accent2" accent3="accent3" accent4="accent4" accent5="accent5" accent6="accent6" hlink="hlink" folHlink="folHlink"/>
  <p:notesStyle>
    <a:lvl1pPr marL="0" algn="l" defTabSz="627945" rtl="0" eaLnBrk="1" latinLnBrk="0" hangingPunct="1">
      <a:defRPr sz="800" kern="1200">
        <a:solidFill>
          <a:schemeClr val="tx1"/>
        </a:solidFill>
        <a:latin typeface="+mn-lt"/>
        <a:ea typeface="+mn-ea"/>
        <a:cs typeface="+mn-cs"/>
      </a:defRPr>
    </a:lvl1pPr>
    <a:lvl2pPr marL="313973" algn="l" defTabSz="627945" rtl="0" eaLnBrk="1" latinLnBrk="0" hangingPunct="1">
      <a:defRPr sz="800" kern="1200">
        <a:solidFill>
          <a:schemeClr val="tx1"/>
        </a:solidFill>
        <a:latin typeface="+mn-lt"/>
        <a:ea typeface="+mn-ea"/>
        <a:cs typeface="+mn-cs"/>
      </a:defRPr>
    </a:lvl2pPr>
    <a:lvl3pPr marL="627945" algn="l" defTabSz="627945" rtl="0" eaLnBrk="1" latinLnBrk="0" hangingPunct="1">
      <a:defRPr sz="800" kern="1200">
        <a:solidFill>
          <a:schemeClr val="tx1"/>
        </a:solidFill>
        <a:latin typeface="+mn-lt"/>
        <a:ea typeface="+mn-ea"/>
        <a:cs typeface="+mn-cs"/>
      </a:defRPr>
    </a:lvl3pPr>
    <a:lvl4pPr marL="941917" algn="l" defTabSz="627945" rtl="0" eaLnBrk="1" latinLnBrk="0" hangingPunct="1">
      <a:defRPr sz="800" kern="1200">
        <a:solidFill>
          <a:schemeClr val="tx1"/>
        </a:solidFill>
        <a:latin typeface="+mn-lt"/>
        <a:ea typeface="+mn-ea"/>
        <a:cs typeface="+mn-cs"/>
      </a:defRPr>
    </a:lvl4pPr>
    <a:lvl5pPr marL="1255890" algn="l" defTabSz="627945" rtl="0" eaLnBrk="1" latinLnBrk="0" hangingPunct="1">
      <a:defRPr sz="800" kern="1200">
        <a:solidFill>
          <a:schemeClr val="tx1"/>
        </a:solidFill>
        <a:latin typeface="+mn-lt"/>
        <a:ea typeface="+mn-ea"/>
        <a:cs typeface="+mn-cs"/>
      </a:defRPr>
    </a:lvl5pPr>
    <a:lvl6pPr marL="1569862" algn="l" defTabSz="627945" rtl="0" eaLnBrk="1" latinLnBrk="0" hangingPunct="1">
      <a:defRPr sz="800" kern="1200">
        <a:solidFill>
          <a:schemeClr val="tx1"/>
        </a:solidFill>
        <a:latin typeface="+mn-lt"/>
        <a:ea typeface="+mn-ea"/>
        <a:cs typeface="+mn-cs"/>
      </a:defRPr>
    </a:lvl6pPr>
    <a:lvl7pPr marL="1883835" algn="l" defTabSz="627945" rtl="0" eaLnBrk="1" latinLnBrk="0" hangingPunct="1">
      <a:defRPr sz="800" kern="1200">
        <a:solidFill>
          <a:schemeClr val="tx1"/>
        </a:solidFill>
        <a:latin typeface="+mn-lt"/>
        <a:ea typeface="+mn-ea"/>
        <a:cs typeface="+mn-cs"/>
      </a:defRPr>
    </a:lvl7pPr>
    <a:lvl8pPr marL="2197806" algn="l" defTabSz="627945" rtl="0" eaLnBrk="1" latinLnBrk="0" hangingPunct="1">
      <a:defRPr sz="800" kern="1200">
        <a:solidFill>
          <a:schemeClr val="tx1"/>
        </a:solidFill>
        <a:latin typeface="+mn-lt"/>
        <a:ea typeface="+mn-ea"/>
        <a:cs typeface="+mn-cs"/>
      </a:defRPr>
    </a:lvl8pPr>
    <a:lvl9pPr marL="2511779" algn="l" defTabSz="627945" rtl="0" eaLnBrk="1" latinLnBrk="0" hangingPunct="1">
      <a:defRPr sz="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zh-CN" altLang="en-US" sz="1200" b="1" dirty="0" smtClean="0"/>
              <a:t>中世纪：通常指介于奴隶社会与近代资本主义社会之间的</a:t>
            </a:r>
            <a:r>
              <a:rPr lang="zh-CN" altLang="en-US" sz="1200" b="1" dirty="0" smtClean="0">
                <a:solidFill>
                  <a:srgbClr val="CC0066"/>
                </a:solidFill>
              </a:rPr>
              <a:t>封建社会</a:t>
            </a:r>
            <a:r>
              <a:rPr lang="zh-CN" altLang="en-US" sz="1200" b="1" dirty="0" smtClean="0"/>
              <a:t>，这一名词主要适用于欧洲</a:t>
            </a:r>
          </a:p>
          <a:p>
            <a:r>
              <a:rPr lang="zh-CN" altLang="en-US" sz="1200" b="1" dirty="0" smtClean="0"/>
              <a:t>           </a:t>
            </a:r>
            <a:r>
              <a:rPr lang="en-US" altLang="zh-CN" sz="1200" b="1" dirty="0" smtClean="0">
                <a:solidFill>
                  <a:srgbClr val="CC0066"/>
                </a:solidFill>
              </a:rPr>
              <a:t>476</a:t>
            </a:r>
            <a:r>
              <a:rPr lang="zh-CN" altLang="en-US" sz="1200" b="1" dirty="0" smtClean="0">
                <a:solidFill>
                  <a:srgbClr val="CC0066"/>
                </a:solidFill>
              </a:rPr>
              <a:t>年</a:t>
            </a:r>
            <a:r>
              <a:rPr lang="en-US" altLang="zh-CN" sz="1200" b="1" dirty="0" smtClean="0">
                <a:solidFill>
                  <a:srgbClr val="CC0066"/>
                </a:solidFill>
              </a:rPr>
              <a:t>---1453</a:t>
            </a:r>
            <a:r>
              <a:rPr lang="zh-CN" altLang="en-US" sz="1200" b="1" dirty="0" smtClean="0">
                <a:solidFill>
                  <a:srgbClr val="CC0066"/>
                </a:solidFill>
              </a:rPr>
              <a:t>年</a:t>
            </a:r>
          </a:p>
          <a:p>
            <a:endParaRPr lang="zh-CN" altLang="en-US" dirty="0"/>
          </a:p>
        </p:txBody>
      </p:sp>
      <p:sp>
        <p:nvSpPr>
          <p:cNvPr id="4" name="灯片编号占位符 3"/>
          <p:cNvSpPr>
            <a:spLocks noGrp="1"/>
          </p:cNvSpPr>
          <p:nvPr>
            <p:ph type="sldNum" sz="quarter" idx="10"/>
          </p:nvPr>
        </p:nvSpPr>
        <p:spPr/>
        <p:txBody>
          <a:bodyPr/>
          <a:lstStyle/>
          <a:p>
            <a:fld id="{B1977E2D-FD58-41A6-91B1-A9FE9001C64C}" type="slidenum">
              <a:rPr lang="zh-CN" altLang="en-US" smtClean="0"/>
              <a:t>1</a:t>
            </a:fld>
            <a:endParaRPr lang="zh-CN" altLang="en-US"/>
          </a:p>
        </p:txBody>
      </p:sp>
    </p:spTree>
    <p:extLst>
      <p:ext uri="{BB962C8B-B14F-4D97-AF65-F5344CB8AC3E}">
        <p14:creationId xmlns:p14="http://schemas.microsoft.com/office/powerpoint/2010/main" val="837745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3</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5</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7</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9</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15</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18</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F9911A2-86B4-4AA4-9C7D-C6BF56155CE3}" type="slidenum">
              <a:rPr lang="zh-CN" altLang="en-US" smtClean="0"/>
              <a:t>20</a:t>
            </a:fld>
            <a:endParaRPr lang="zh-CN" altLang="en-US"/>
          </a:p>
        </p:txBody>
      </p:sp>
    </p:spTree>
    <p:extLst>
      <p:ext uri="{BB962C8B-B14F-4D97-AF65-F5344CB8AC3E}">
        <p14:creationId xmlns:p14="http://schemas.microsoft.com/office/powerpoint/2010/main" val="3852305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影响：运动适应了资本主义发展的需要，为近代自然科学和各种学术的发展清除了障碍；促进了资本主义的发展；过分强调个人意志，导致私欲膨胀和社会混乱。</a:t>
            </a:r>
            <a:endParaRPr lang="zh-CN" altLang="en-US" dirty="0"/>
          </a:p>
        </p:txBody>
      </p:sp>
      <p:sp>
        <p:nvSpPr>
          <p:cNvPr id="4" name="灯片编号占位符 3"/>
          <p:cNvSpPr>
            <a:spLocks noGrp="1"/>
          </p:cNvSpPr>
          <p:nvPr>
            <p:ph type="sldNum" sz="quarter" idx="10"/>
          </p:nvPr>
        </p:nvSpPr>
        <p:spPr/>
        <p:txBody>
          <a:bodyPr/>
          <a:lstStyle/>
          <a:p>
            <a:fld id="{B1977E2D-FD58-41A6-91B1-A9FE9001C64C}" type="slidenum">
              <a:rPr lang="zh-CN" altLang="en-US" smtClean="0"/>
              <a:t>39</a:t>
            </a:fld>
            <a:endParaRPr lang="zh-CN" altLang="en-US"/>
          </a:p>
        </p:txBody>
      </p:sp>
    </p:spTree>
    <p:extLst>
      <p:ext uri="{BB962C8B-B14F-4D97-AF65-F5344CB8AC3E}">
        <p14:creationId xmlns:p14="http://schemas.microsoft.com/office/powerpoint/2010/main" val="41484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37688" y="1670315"/>
            <a:ext cx="6093777" cy="115254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075375" y="3046890"/>
            <a:ext cx="5018405" cy="1374088"/>
          </a:xfrm>
        </p:spPr>
        <p:txBody>
          <a:bodyPr/>
          <a:lstStyle>
            <a:lvl1pPr marL="0" indent="0" algn="ctr">
              <a:buNone/>
              <a:defRPr>
                <a:solidFill>
                  <a:schemeClr val="tx1">
                    <a:tint val="75000"/>
                  </a:schemeClr>
                </a:solidFill>
              </a:defRPr>
            </a:lvl1pPr>
            <a:lvl2pPr marL="313973" indent="0" algn="ctr">
              <a:buNone/>
              <a:defRPr>
                <a:solidFill>
                  <a:schemeClr val="tx1">
                    <a:tint val="75000"/>
                  </a:schemeClr>
                </a:solidFill>
              </a:defRPr>
            </a:lvl2pPr>
            <a:lvl3pPr marL="627945" indent="0" algn="ctr">
              <a:buNone/>
              <a:defRPr>
                <a:solidFill>
                  <a:schemeClr val="tx1">
                    <a:tint val="75000"/>
                  </a:schemeClr>
                </a:solidFill>
              </a:defRPr>
            </a:lvl3pPr>
            <a:lvl4pPr marL="941917" indent="0" algn="ctr">
              <a:buNone/>
              <a:defRPr>
                <a:solidFill>
                  <a:schemeClr val="tx1">
                    <a:tint val="75000"/>
                  </a:schemeClr>
                </a:solidFill>
              </a:defRPr>
            </a:lvl4pPr>
            <a:lvl5pPr marL="1255890" indent="0" algn="ctr">
              <a:buNone/>
              <a:defRPr>
                <a:solidFill>
                  <a:schemeClr val="tx1">
                    <a:tint val="75000"/>
                  </a:schemeClr>
                </a:solidFill>
              </a:defRPr>
            </a:lvl5pPr>
            <a:lvl6pPr marL="1569862" indent="0" algn="ctr">
              <a:buNone/>
              <a:defRPr>
                <a:solidFill>
                  <a:schemeClr val="tx1">
                    <a:tint val="75000"/>
                  </a:schemeClr>
                </a:solidFill>
              </a:defRPr>
            </a:lvl6pPr>
            <a:lvl7pPr marL="1883835" indent="0" algn="ctr">
              <a:buNone/>
              <a:defRPr>
                <a:solidFill>
                  <a:schemeClr val="tx1">
                    <a:tint val="75000"/>
                  </a:schemeClr>
                </a:solidFill>
              </a:defRPr>
            </a:lvl7pPr>
            <a:lvl8pPr marL="2197806" indent="0" algn="ctr">
              <a:buNone/>
              <a:defRPr>
                <a:solidFill>
                  <a:schemeClr val="tx1">
                    <a:tint val="75000"/>
                  </a:schemeClr>
                </a:solidFill>
              </a:defRPr>
            </a:lvl8pPr>
            <a:lvl9pPr marL="2511779"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1419597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654469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197635" y="215327"/>
            <a:ext cx="1613059" cy="458775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58459" y="215327"/>
            <a:ext cx="4719691" cy="458775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323220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4163141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66315" y="3455134"/>
            <a:ext cx="6093777" cy="1067906"/>
          </a:xfrm>
        </p:spPr>
        <p:txBody>
          <a:bodyPr anchor="t"/>
          <a:lstStyle>
            <a:lvl1pPr algn="l">
              <a:defRPr sz="27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66315" y="2278948"/>
            <a:ext cx="6093777" cy="1176188"/>
          </a:xfrm>
        </p:spPr>
        <p:txBody>
          <a:bodyPr anchor="b"/>
          <a:lstStyle>
            <a:lvl1pPr marL="0" indent="0">
              <a:buNone/>
              <a:defRPr sz="1400">
                <a:solidFill>
                  <a:schemeClr val="tx1">
                    <a:tint val="75000"/>
                  </a:schemeClr>
                </a:solidFill>
              </a:defRPr>
            </a:lvl1pPr>
            <a:lvl2pPr marL="313973" indent="0">
              <a:buNone/>
              <a:defRPr sz="1200">
                <a:solidFill>
                  <a:schemeClr val="tx1">
                    <a:tint val="75000"/>
                  </a:schemeClr>
                </a:solidFill>
              </a:defRPr>
            </a:lvl2pPr>
            <a:lvl3pPr marL="627945" indent="0">
              <a:buNone/>
              <a:defRPr sz="1100">
                <a:solidFill>
                  <a:schemeClr val="tx1">
                    <a:tint val="75000"/>
                  </a:schemeClr>
                </a:solidFill>
              </a:defRPr>
            </a:lvl3pPr>
            <a:lvl4pPr marL="941917" indent="0">
              <a:buNone/>
              <a:defRPr sz="1000">
                <a:solidFill>
                  <a:schemeClr val="tx1">
                    <a:tint val="75000"/>
                  </a:schemeClr>
                </a:solidFill>
              </a:defRPr>
            </a:lvl4pPr>
            <a:lvl5pPr marL="1255890" indent="0">
              <a:buNone/>
              <a:defRPr sz="1000">
                <a:solidFill>
                  <a:schemeClr val="tx1">
                    <a:tint val="75000"/>
                  </a:schemeClr>
                </a:solidFill>
              </a:defRPr>
            </a:lvl5pPr>
            <a:lvl6pPr marL="1569862" indent="0">
              <a:buNone/>
              <a:defRPr sz="1000">
                <a:solidFill>
                  <a:schemeClr val="tx1">
                    <a:tint val="75000"/>
                  </a:schemeClr>
                </a:solidFill>
              </a:defRPr>
            </a:lvl6pPr>
            <a:lvl7pPr marL="1883835" indent="0">
              <a:buNone/>
              <a:defRPr sz="1000">
                <a:solidFill>
                  <a:schemeClr val="tx1">
                    <a:tint val="75000"/>
                  </a:schemeClr>
                </a:solidFill>
              </a:defRPr>
            </a:lvl7pPr>
            <a:lvl8pPr marL="2197806" indent="0">
              <a:buNone/>
              <a:defRPr sz="1000">
                <a:solidFill>
                  <a:schemeClr val="tx1">
                    <a:tint val="75000"/>
                  </a:schemeClr>
                </a:solidFill>
              </a:defRPr>
            </a:lvl8pPr>
            <a:lvl9pPr marL="2511779" indent="0">
              <a:buNone/>
              <a:defRPr sz="10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4006424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58459" y="1254603"/>
            <a:ext cx="3166375" cy="3548481"/>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644321" y="1254603"/>
            <a:ext cx="3166375" cy="3548481"/>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1621888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58458" y="1203573"/>
            <a:ext cx="3167621" cy="501591"/>
          </a:xfrm>
        </p:spPr>
        <p:txBody>
          <a:bodyPr anchor="b"/>
          <a:lstStyle>
            <a:lvl1pPr marL="0" indent="0">
              <a:buNone/>
              <a:defRPr sz="1600" b="1"/>
            </a:lvl1pPr>
            <a:lvl2pPr marL="313973" indent="0">
              <a:buNone/>
              <a:defRPr sz="1400" b="1"/>
            </a:lvl2pPr>
            <a:lvl3pPr marL="627945" indent="0">
              <a:buNone/>
              <a:defRPr sz="1200" b="1"/>
            </a:lvl3pPr>
            <a:lvl4pPr marL="941917" indent="0">
              <a:buNone/>
              <a:defRPr sz="1100" b="1"/>
            </a:lvl4pPr>
            <a:lvl5pPr marL="1255890" indent="0">
              <a:buNone/>
              <a:defRPr sz="1100" b="1"/>
            </a:lvl5pPr>
            <a:lvl6pPr marL="1569862" indent="0">
              <a:buNone/>
              <a:defRPr sz="1100" b="1"/>
            </a:lvl6pPr>
            <a:lvl7pPr marL="1883835" indent="0">
              <a:buNone/>
              <a:defRPr sz="1100" b="1"/>
            </a:lvl7pPr>
            <a:lvl8pPr marL="2197806" indent="0">
              <a:buNone/>
              <a:defRPr sz="1100" b="1"/>
            </a:lvl8pPr>
            <a:lvl9pPr marL="2511779" indent="0">
              <a:buNone/>
              <a:defRPr sz="1100" b="1"/>
            </a:lvl9pPr>
          </a:lstStyle>
          <a:p>
            <a:pPr lvl="0"/>
            <a:r>
              <a:rPr lang="zh-CN" altLang="en-US" smtClean="0"/>
              <a:t>单击此处编辑母版文本样式</a:t>
            </a:r>
          </a:p>
        </p:txBody>
      </p:sp>
      <p:sp>
        <p:nvSpPr>
          <p:cNvPr id="4" name="内容占位符 3"/>
          <p:cNvSpPr>
            <a:spLocks noGrp="1"/>
          </p:cNvSpPr>
          <p:nvPr>
            <p:ph sz="half" idx="2"/>
          </p:nvPr>
        </p:nvSpPr>
        <p:spPr>
          <a:xfrm>
            <a:off x="358458" y="1705163"/>
            <a:ext cx="3167621" cy="309792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641831" y="1203573"/>
            <a:ext cx="3168863" cy="501591"/>
          </a:xfrm>
        </p:spPr>
        <p:txBody>
          <a:bodyPr anchor="b"/>
          <a:lstStyle>
            <a:lvl1pPr marL="0" indent="0">
              <a:buNone/>
              <a:defRPr sz="1600" b="1"/>
            </a:lvl1pPr>
            <a:lvl2pPr marL="313973" indent="0">
              <a:buNone/>
              <a:defRPr sz="1400" b="1"/>
            </a:lvl2pPr>
            <a:lvl3pPr marL="627945" indent="0">
              <a:buNone/>
              <a:defRPr sz="1200" b="1"/>
            </a:lvl3pPr>
            <a:lvl4pPr marL="941917" indent="0">
              <a:buNone/>
              <a:defRPr sz="1100" b="1"/>
            </a:lvl4pPr>
            <a:lvl5pPr marL="1255890" indent="0">
              <a:buNone/>
              <a:defRPr sz="1100" b="1"/>
            </a:lvl5pPr>
            <a:lvl6pPr marL="1569862" indent="0">
              <a:buNone/>
              <a:defRPr sz="1100" b="1"/>
            </a:lvl6pPr>
            <a:lvl7pPr marL="1883835" indent="0">
              <a:buNone/>
              <a:defRPr sz="1100" b="1"/>
            </a:lvl7pPr>
            <a:lvl8pPr marL="2197806" indent="0">
              <a:buNone/>
              <a:defRPr sz="1100" b="1"/>
            </a:lvl8pPr>
            <a:lvl9pPr marL="2511779" indent="0">
              <a:buNone/>
              <a:defRPr sz="1100" b="1"/>
            </a:lvl9pPr>
          </a:lstStyle>
          <a:p>
            <a:pPr lvl="0"/>
            <a:r>
              <a:rPr lang="zh-CN" altLang="en-US" smtClean="0"/>
              <a:t>单击此处编辑母版文本样式</a:t>
            </a:r>
          </a:p>
        </p:txBody>
      </p:sp>
      <p:sp>
        <p:nvSpPr>
          <p:cNvPr id="6" name="内容占位符 5"/>
          <p:cNvSpPr>
            <a:spLocks noGrp="1"/>
          </p:cNvSpPr>
          <p:nvPr>
            <p:ph sz="quarter" idx="4"/>
          </p:nvPr>
        </p:nvSpPr>
        <p:spPr>
          <a:xfrm>
            <a:off x="3641831" y="1705163"/>
            <a:ext cx="3168863" cy="3097920"/>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76949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1548992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1878260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9" y="214081"/>
            <a:ext cx="2358602" cy="911080"/>
          </a:xfrm>
        </p:spPr>
        <p:txBody>
          <a:bodyPr anchor="b"/>
          <a:lstStyle>
            <a:lvl1pPr algn="l">
              <a:defRPr sz="14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802939" y="214082"/>
            <a:ext cx="4007754" cy="4589004"/>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58459" y="1125160"/>
            <a:ext cx="2358602" cy="3677925"/>
          </a:xfrm>
        </p:spPr>
        <p:txBody>
          <a:bodyPr/>
          <a:lstStyle>
            <a:lvl1pPr marL="0" indent="0">
              <a:buNone/>
              <a:defRPr sz="1000"/>
            </a:lvl1pPr>
            <a:lvl2pPr marL="313973" indent="0">
              <a:buNone/>
              <a:defRPr sz="800"/>
            </a:lvl2pPr>
            <a:lvl3pPr marL="627945" indent="0">
              <a:buNone/>
              <a:defRPr sz="700"/>
            </a:lvl3pPr>
            <a:lvl4pPr marL="941917" indent="0">
              <a:buNone/>
              <a:defRPr sz="600"/>
            </a:lvl4pPr>
            <a:lvl5pPr marL="1255890" indent="0">
              <a:buNone/>
              <a:defRPr sz="600"/>
            </a:lvl5pPr>
            <a:lvl6pPr marL="1569862" indent="0">
              <a:buNone/>
              <a:defRPr sz="600"/>
            </a:lvl6pPr>
            <a:lvl7pPr marL="1883835" indent="0">
              <a:buNone/>
              <a:defRPr sz="600"/>
            </a:lvl7pPr>
            <a:lvl8pPr marL="2197806" indent="0">
              <a:buNone/>
              <a:defRPr sz="600"/>
            </a:lvl8pPr>
            <a:lvl9pPr marL="2511779" indent="0">
              <a:buNone/>
              <a:defRPr sz="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1155487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405204" y="3763808"/>
            <a:ext cx="4301490" cy="444337"/>
          </a:xfrm>
        </p:spPr>
        <p:txBody>
          <a:bodyPr anchor="b"/>
          <a:lstStyle>
            <a:lvl1pPr algn="l">
              <a:defRPr sz="14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405204" y="480432"/>
            <a:ext cx="4301490" cy="3226118"/>
          </a:xfrm>
        </p:spPr>
        <p:txBody>
          <a:bodyPr/>
          <a:lstStyle>
            <a:lvl1pPr marL="0" indent="0">
              <a:buNone/>
              <a:defRPr sz="2200"/>
            </a:lvl1pPr>
            <a:lvl2pPr marL="313973" indent="0">
              <a:buNone/>
              <a:defRPr sz="1900"/>
            </a:lvl2pPr>
            <a:lvl3pPr marL="627945" indent="0">
              <a:buNone/>
              <a:defRPr sz="1600"/>
            </a:lvl3pPr>
            <a:lvl4pPr marL="941917" indent="0">
              <a:buNone/>
              <a:defRPr sz="1400"/>
            </a:lvl4pPr>
            <a:lvl5pPr marL="1255890" indent="0">
              <a:buNone/>
              <a:defRPr sz="1400"/>
            </a:lvl5pPr>
            <a:lvl6pPr marL="1569862" indent="0">
              <a:buNone/>
              <a:defRPr sz="1400"/>
            </a:lvl6pPr>
            <a:lvl7pPr marL="1883835" indent="0">
              <a:buNone/>
              <a:defRPr sz="1400"/>
            </a:lvl7pPr>
            <a:lvl8pPr marL="2197806" indent="0">
              <a:buNone/>
              <a:defRPr sz="1400"/>
            </a:lvl8pPr>
            <a:lvl9pPr marL="2511779" indent="0">
              <a:buNone/>
              <a:defRPr sz="1400"/>
            </a:lvl9pPr>
          </a:lstStyle>
          <a:p>
            <a:endParaRPr lang="zh-CN" altLang="en-US"/>
          </a:p>
        </p:txBody>
      </p:sp>
      <p:sp>
        <p:nvSpPr>
          <p:cNvPr id="4" name="文本占位符 3"/>
          <p:cNvSpPr>
            <a:spLocks noGrp="1"/>
          </p:cNvSpPr>
          <p:nvPr>
            <p:ph type="body" sz="half" idx="2"/>
          </p:nvPr>
        </p:nvSpPr>
        <p:spPr>
          <a:xfrm>
            <a:off x="1405204" y="4208146"/>
            <a:ext cx="4301490" cy="631035"/>
          </a:xfrm>
        </p:spPr>
        <p:txBody>
          <a:bodyPr/>
          <a:lstStyle>
            <a:lvl1pPr marL="0" indent="0">
              <a:buNone/>
              <a:defRPr sz="1000"/>
            </a:lvl1pPr>
            <a:lvl2pPr marL="313973" indent="0">
              <a:buNone/>
              <a:defRPr sz="800"/>
            </a:lvl2pPr>
            <a:lvl3pPr marL="627945" indent="0">
              <a:buNone/>
              <a:defRPr sz="700"/>
            </a:lvl3pPr>
            <a:lvl4pPr marL="941917" indent="0">
              <a:buNone/>
              <a:defRPr sz="600"/>
            </a:lvl4pPr>
            <a:lvl5pPr marL="1255890" indent="0">
              <a:buNone/>
              <a:defRPr sz="600"/>
            </a:lvl5pPr>
            <a:lvl6pPr marL="1569862" indent="0">
              <a:buNone/>
              <a:defRPr sz="600"/>
            </a:lvl6pPr>
            <a:lvl7pPr marL="1883835" indent="0">
              <a:buNone/>
              <a:defRPr sz="600"/>
            </a:lvl7pPr>
            <a:lvl8pPr marL="2197806" indent="0">
              <a:buNone/>
              <a:defRPr sz="600"/>
            </a:lvl8pPr>
            <a:lvl9pPr marL="2511779" indent="0">
              <a:buNone/>
              <a:defRPr sz="6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060E267-3B55-4120-B551-1CA89F66C3F2}" type="datetimeFigureOut">
              <a:rPr lang="zh-CN" altLang="en-US" smtClean="0"/>
              <a:t>2016/3/27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124211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58459" y="215326"/>
            <a:ext cx="6452235" cy="896145"/>
          </a:xfrm>
          <a:prstGeom prst="rect">
            <a:avLst/>
          </a:prstGeom>
        </p:spPr>
        <p:txBody>
          <a:bodyPr vert="horz" lIns="62795" tIns="31398" rIns="62795" bIns="3139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58459" y="1254603"/>
            <a:ext cx="6452235" cy="3548481"/>
          </a:xfrm>
          <a:prstGeom prst="rect">
            <a:avLst/>
          </a:prstGeom>
        </p:spPr>
        <p:txBody>
          <a:bodyPr vert="horz" lIns="62795" tIns="31398" rIns="62795" bIns="3139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58459" y="4983559"/>
            <a:ext cx="1672802" cy="286268"/>
          </a:xfrm>
          <a:prstGeom prst="rect">
            <a:avLst/>
          </a:prstGeom>
        </p:spPr>
        <p:txBody>
          <a:bodyPr vert="horz" lIns="62795" tIns="31398" rIns="62795" bIns="31398" rtlCol="0" anchor="ctr"/>
          <a:lstStyle>
            <a:lvl1pPr algn="l">
              <a:defRPr sz="800">
                <a:solidFill>
                  <a:schemeClr val="tx1">
                    <a:tint val="75000"/>
                  </a:schemeClr>
                </a:solidFill>
              </a:defRPr>
            </a:lvl1pPr>
          </a:lstStyle>
          <a:p>
            <a:fld id="{1060E267-3B55-4120-B551-1CA89F66C3F2}" type="datetimeFigureOut">
              <a:rPr lang="zh-CN" altLang="en-US" smtClean="0"/>
              <a:t>2016/3/27</a:t>
            </a:fld>
            <a:endParaRPr lang="zh-CN" altLang="en-US"/>
          </a:p>
        </p:txBody>
      </p:sp>
      <p:sp>
        <p:nvSpPr>
          <p:cNvPr id="5" name="页脚占位符 4"/>
          <p:cNvSpPr>
            <a:spLocks noGrp="1"/>
          </p:cNvSpPr>
          <p:nvPr>
            <p:ph type="ftr" sz="quarter" idx="3"/>
          </p:nvPr>
        </p:nvSpPr>
        <p:spPr>
          <a:xfrm>
            <a:off x="2449462" y="4983559"/>
            <a:ext cx="2270231" cy="286268"/>
          </a:xfrm>
          <a:prstGeom prst="rect">
            <a:avLst/>
          </a:prstGeom>
        </p:spPr>
        <p:txBody>
          <a:bodyPr vert="horz" lIns="62795" tIns="31398" rIns="62795" bIns="31398" rtlCol="0" anchor="ctr"/>
          <a:lstStyle>
            <a:lvl1pPr algn="ctr">
              <a:defRPr sz="8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5137893" y="4983559"/>
            <a:ext cx="1672802" cy="286268"/>
          </a:xfrm>
          <a:prstGeom prst="rect">
            <a:avLst/>
          </a:prstGeom>
        </p:spPr>
        <p:txBody>
          <a:bodyPr vert="horz" lIns="62795" tIns="31398" rIns="62795" bIns="31398" rtlCol="0" anchor="ctr"/>
          <a:lstStyle>
            <a:lvl1pPr algn="r">
              <a:defRPr sz="800">
                <a:solidFill>
                  <a:schemeClr val="tx1">
                    <a:tint val="75000"/>
                  </a:schemeClr>
                </a:solidFill>
              </a:defRPr>
            </a:lvl1pPr>
          </a:lstStyle>
          <a:p>
            <a:fld id="{8439C72E-92F7-4539-826C-694FD6691F7D}" type="slidenum">
              <a:rPr lang="zh-CN" altLang="en-US" smtClean="0"/>
              <a:t>‹#›</a:t>
            </a:fld>
            <a:endParaRPr lang="zh-CN" altLang="en-US"/>
          </a:p>
        </p:txBody>
      </p:sp>
    </p:spTree>
    <p:extLst>
      <p:ext uri="{BB962C8B-B14F-4D97-AF65-F5344CB8AC3E}">
        <p14:creationId xmlns:p14="http://schemas.microsoft.com/office/powerpoint/2010/main" val="267231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27945" rtl="0" eaLnBrk="1" latinLnBrk="0" hangingPunct="1">
        <a:spcBef>
          <a:spcPct val="0"/>
        </a:spcBef>
        <a:buNone/>
        <a:defRPr sz="3000" kern="1200">
          <a:solidFill>
            <a:schemeClr val="tx1"/>
          </a:solidFill>
          <a:latin typeface="+mj-lt"/>
          <a:ea typeface="+mj-ea"/>
          <a:cs typeface="+mj-cs"/>
        </a:defRPr>
      </a:lvl1pPr>
    </p:titleStyle>
    <p:bodyStyle>
      <a:lvl1pPr marL="235480" indent="-235480" algn="l" defTabSz="62794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1pPr>
      <a:lvl2pPr marL="510205" indent="-196233" algn="l" defTabSz="627945"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2pPr>
      <a:lvl3pPr marL="784931" indent="-156986" algn="l" defTabSz="627945"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98904" indent="-156986" algn="l" defTabSz="62794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1412876" indent="-156986" algn="l" defTabSz="62794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1726849" indent="-156986" algn="l" defTabSz="62794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2040821" indent="-156986" algn="l" defTabSz="62794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2354793" indent="-156986" algn="l" defTabSz="62794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2668765" indent="-156986" algn="l" defTabSz="627945"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27945" rtl="0" eaLnBrk="1" latinLnBrk="0" hangingPunct="1">
        <a:defRPr sz="1200" kern="1200">
          <a:solidFill>
            <a:schemeClr val="tx1"/>
          </a:solidFill>
          <a:latin typeface="+mn-lt"/>
          <a:ea typeface="+mn-ea"/>
          <a:cs typeface="+mn-cs"/>
        </a:defRPr>
      </a:lvl1pPr>
      <a:lvl2pPr marL="313973" algn="l" defTabSz="627945" rtl="0" eaLnBrk="1" latinLnBrk="0" hangingPunct="1">
        <a:defRPr sz="1200" kern="1200">
          <a:solidFill>
            <a:schemeClr val="tx1"/>
          </a:solidFill>
          <a:latin typeface="+mn-lt"/>
          <a:ea typeface="+mn-ea"/>
          <a:cs typeface="+mn-cs"/>
        </a:defRPr>
      </a:lvl2pPr>
      <a:lvl3pPr marL="627945" algn="l" defTabSz="627945" rtl="0" eaLnBrk="1" latinLnBrk="0" hangingPunct="1">
        <a:defRPr sz="1200" kern="1200">
          <a:solidFill>
            <a:schemeClr val="tx1"/>
          </a:solidFill>
          <a:latin typeface="+mn-lt"/>
          <a:ea typeface="+mn-ea"/>
          <a:cs typeface="+mn-cs"/>
        </a:defRPr>
      </a:lvl3pPr>
      <a:lvl4pPr marL="941917" algn="l" defTabSz="627945" rtl="0" eaLnBrk="1" latinLnBrk="0" hangingPunct="1">
        <a:defRPr sz="1200" kern="1200">
          <a:solidFill>
            <a:schemeClr val="tx1"/>
          </a:solidFill>
          <a:latin typeface="+mn-lt"/>
          <a:ea typeface="+mn-ea"/>
          <a:cs typeface="+mn-cs"/>
        </a:defRPr>
      </a:lvl4pPr>
      <a:lvl5pPr marL="1255890" algn="l" defTabSz="627945" rtl="0" eaLnBrk="1" latinLnBrk="0" hangingPunct="1">
        <a:defRPr sz="1200" kern="1200">
          <a:solidFill>
            <a:schemeClr val="tx1"/>
          </a:solidFill>
          <a:latin typeface="+mn-lt"/>
          <a:ea typeface="+mn-ea"/>
          <a:cs typeface="+mn-cs"/>
        </a:defRPr>
      </a:lvl5pPr>
      <a:lvl6pPr marL="1569862" algn="l" defTabSz="627945" rtl="0" eaLnBrk="1" latinLnBrk="0" hangingPunct="1">
        <a:defRPr sz="1200" kern="1200">
          <a:solidFill>
            <a:schemeClr val="tx1"/>
          </a:solidFill>
          <a:latin typeface="+mn-lt"/>
          <a:ea typeface="+mn-ea"/>
          <a:cs typeface="+mn-cs"/>
        </a:defRPr>
      </a:lvl6pPr>
      <a:lvl7pPr marL="1883835" algn="l" defTabSz="627945" rtl="0" eaLnBrk="1" latinLnBrk="0" hangingPunct="1">
        <a:defRPr sz="1200" kern="1200">
          <a:solidFill>
            <a:schemeClr val="tx1"/>
          </a:solidFill>
          <a:latin typeface="+mn-lt"/>
          <a:ea typeface="+mn-ea"/>
          <a:cs typeface="+mn-cs"/>
        </a:defRPr>
      </a:lvl7pPr>
      <a:lvl8pPr marL="2197806" algn="l" defTabSz="627945" rtl="0" eaLnBrk="1" latinLnBrk="0" hangingPunct="1">
        <a:defRPr sz="1200" kern="1200">
          <a:solidFill>
            <a:schemeClr val="tx1"/>
          </a:solidFill>
          <a:latin typeface="+mn-lt"/>
          <a:ea typeface="+mn-ea"/>
          <a:cs typeface="+mn-cs"/>
        </a:defRPr>
      </a:lvl8pPr>
      <a:lvl9pPr marL="2511779" algn="l" defTabSz="62794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enwen.soso.com/z/Search.e?sp=S%E7%99%BE%E8%8A%B1%E5%B9%BF%E5%9C%BA&amp;ch=w.search.yjjlink&amp;cid=w.search.yjjlink"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enwen.soso.com/z/Search.e?sp=S%E5%AE%87%E5%AE%99%E6%97%A0%E9%99%90&amp;ch=w.search.yjjlink&amp;cid=w.search.yjjlink" TargetMode="External"/><Relationship Id="rId4" Type="http://schemas.openxmlformats.org/officeDocument/2006/relationships/hyperlink" Target="http://wenwen.soso.com/z/Search.e?sp=S%E5%AE%97%E6%95%99%E8%A3%81%E5%88%A4%E6%89%80&amp;ch=w.search.yjjlink&amp;cid=w.search.yjjlink"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p10.qhimg.com/t01bf99cab3b8db1729.jp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937" y="21161"/>
            <a:ext cx="7154214" cy="3557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900" b="1" dirty="0">
                <a:latin typeface="Calibri" pitchFamily="34" charset="0"/>
              </a:rPr>
              <a:t>专题五   欧洲宗教改革</a:t>
            </a:r>
            <a:endParaRPr lang="zh-CN" altLang="en-US" sz="1600" b="1" dirty="0">
              <a:latin typeface="Calibri" pitchFamily="34" charset="0"/>
            </a:endParaRPr>
          </a:p>
        </p:txBody>
      </p:sp>
      <p:sp>
        <p:nvSpPr>
          <p:cNvPr id="3" name="TextBox 2"/>
          <p:cNvSpPr txBox="1">
            <a:spLocks noChangeArrowheads="1"/>
          </p:cNvSpPr>
          <p:nvPr/>
        </p:nvSpPr>
        <p:spPr bwMode="auto">
          <a:xfrm>
            <a:off x="49792" y="551379"/>
            <a:ext cx="4946216" cy="35579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900" b="1" dirty="0">
                <a:latin typeface="Calibri" pitchFamily="34" charset="0"/>
              </a:rPr>
              <a:t>1-5-1   </a:t>
            </a:r>
            <a:r>
              <a:rPr lang="zh-CN" altLang="en-US" sz="1900" b="1" dirty="0">
                <a:latin typeface="Calibri" pitchFamily="34" charset="0"/>
              </a:rPr>
              <a:t>“神圣的中心组织”</a:t>
            </a:r>
            <a:r>
              <a:rPr lang="en-US" altLang="zh-CN" sz="1900" b="1" dirty="0">
                <a:latin typeface="Calibri" pitchFamily="34" charset="0"/>
              </a:rPr>
              <a:t>——</a:t>
            </a:r>
            <a:r>
              <a:rPr lang="zh-CN" altLang="en-US" sz="1900" b="1" dirty="0">
                <a:latin typeface="Calibri" pitchFamily="34" charset="0"/>
              </a:rPr>
              <a:t>天主教</a:t>
            </a:r>
          </a:p>
        </p:txBody>
      </p:sp>
      <p:sp>
        <p:nvSpPr>
          <p:cNvPr id="4" name="TextBox 3"/>
          <p:cNvSpPr txBox="1">
            <a:spLocks noChangeArrowheads="1"/>
          </p:cNvSpPr>
          <p:nvPr/>
        </p:nvSpPr>
        <p:spPr bwMode="auto">
          <a:xfrm>
            <a:off x="49792" y="1091556"/>
            <a:ext cx="4946216" cy="355797"/>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sz="1900" b="1" dirty="0">
                <a:latin typeface="Calibri" pitchFamily="34" charset="0"/>
              </a:rPr>
              <a:t>1-5-2   </a:t>
            </a:r>
            <a:r>
              <a:rPr lang="zh-CN" altLang="en-US" sz="1900" b="1" dirty="0">
                <a:latin typeface="Calibri" pitchFamily="34" charset="0"/>
              </a:rPr>
              <a:t>欧洲各国的宗教改革</a:t>
            </a:r>
          </a:p>
        </p:txBody>
      </p:sp>
      <p:sp>
        <p:nvSpPr>
          <p:cNvPr id="5" name="TextBox 4"/>
          <p:cNvSpPr txBox="1">
            <a:spLocks noChangeArrowheads="1"/>
          </p:cNvSpPr>
          <p:nvPr/>
        </p:nvSpPr>
        <p:spPr bwMode="auto">
          <a:xfrm>
            <a:off x="140646" y="1842074"/>
            <a:ext cx="6887861" cy="1048294"/>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dirty="0">
                <a:latin typeface="仿宋" pitchFamily="49" charset="-122"/>
                <a:ea typeface="仿宋" pitchFamily="49" charset="-122"/>
              </a:rPr>
              <a:t>课程标准：</a:t>
            </a:r>
            <a:endParaRPr lang="en-US" altLang="zh-CN" sz="1600" dirty="0">
              <a:latin typeface="仿宋" pitchFamily="49" charset="-122"/>
              <a:ea typeface="仿宋" pitchFamily="49" charset="-122"/>
            </a:endParaRPr>
          </a:p>
          <a:p>
            <a:pPr eaLnBrk="1" hangingPunct="1"/>
            <a:r>
              <a:rPr lang="en-US" altLang="zh-CN" sz="1600" dirty="0">
                <a:latin typeface="仿宋" pitchFamily="49" charset="-122"/>
                <a:ea typeface="仿宋" pitchFamily="49" charset="-122"/>
              </a:rPr>
              <a:t>1.</a:t>
            </a:r>
            <a:r>
              <a:rPr lang="zh-CN" altLang="en-US" sz="1600" dirty="0">
                <a:latin typeface="仿宋" pitchFamily="49" charset="-122"/>
                <a:ea typeface="仿宋" pitchFamily="49" charset="-122"/>
              </a:rPr>
              <a:t>了解中世纪天主教的地位，认识欧洲宗教改革的必要性</a:t>
            </a:r>
            <a:endParaRPr lang="en-US" altLang="zh-CN" sz="1600" dirty="0">
              <a:latin typeface="仿宋" pitchFamily="49" charset="-122"/>
              <a:ea typeface="仿宋" pitchFamily="49" charset="-122"/>
            </a:endParaRPr>
          </a:p>
          <a:p>
            <a:pPr eaLnBrk="1" hangingPunct="1"/>
            <a:r>
              <a:rPr lang="en-US" altLang="zh-CN" sz="1600" dirty="0">
                <a:latin typeface="仿宋" pitchFamily="49" charset="-122"/>
                <a:ea typeface="仿宋" pitchFamily="49" charset="-122"/>
              </a:rPr>
              <a:t>2.</a:t>
            </a:r>
            <a:r>
              <a:rPr lang="zh-CN" altLang="en-US" sz="1600" dirty="0">
                <a:latin typeface="仿宋" pitchFamily="49" charset="-122"/>
                <a:ea typeface="仿宋" pitchFamily="49" charset="-122"/>
              </a:rPr>
              <a:t>知道马丁</a:t>
            </a:r>
            <a:r>
              <a:rPr lang="en-US" altLang="zh-CN" sz="1600" dirty="0">
                <a:latin typeface="仿宋" pitchFamily="49" charset="-122"/>
                <a:ea typeface="仿宋" pitchFamily="49" charset="-122"/>
              </a:rPr>
              <a:t>·</a:t>
            </a:r>
            <a:r>
              <a:rPr lang="zh-CN" altLang="en-US" sz="1600" dirty="0">
                <a:latin typeface="仿宋" pitchFamily="49" charset="-122"/>
                <a:ea typeface="仿宋" pitchFamily="49" charset="-122"/>
              </a:rPr>
              <a:t>路德宗教改革主张，理解欧洲宗教改革的实质</a:t>
            </a:r>
            <a:endParaRPr lang="en-US" altLang="zh-CN" sz="1600" dirty="0">
              <a:latin typeface="仿宋" pitchFamily="49" charset="-122"/>
              <a:ea typeface="仿宋" pitchFamily="49" charset="-122"/>
            </a:endParaRPr>
          </a:p>
          <a:p>
            <a:pPr eaLnBrk="1" hangingPunct="1"/>
            <a:r>
              <a:rPr lang="en-US" altLang="zh-CN" sz="1600" dirty="0">
                <a:latin typeface="仿宋" pitchFamily="49" charset="-122"/>
                <a:ea typeface="仿宋" pitchFamily="49" charset="-122"/>
              </a:rPr>
              <a:t>3.</a:t>
            </a:r>
            <a:r>
              <a:rPr lang="zh-CN" altLang="en-US" sz="1600" dirty="0">
                <a:latin typeface="仿宋" pitchFamily="49" charset="-122"/>
                <a:ea typeface="仿宋" pitchFamily="49" charset="-122"/>
              </a:rPr>
              <a:t>简述欧洲宗教改革的主要内容，分析欧洲宗教改革的历史作用</a:t>
            </a:r>
          </a:p>
        </p:txBody>
      </p:sp>
    </p:spTree>
    <p:extLst>
      <p:ext uri="{BB962C8B-B14F-4D97-AF65-F5344CB8AC3E}">
        <p14:creationId xmlns:p14="http://schemas.microsoft.com/office/powerpoint/2010/main" val="285513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53911" y="148114"/>
            <a:ext cx="6718589" cy="107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115000"/>
              </a:lnSpc>
            </a:pPr>
            <a:r>
              <a:rPr lang="zh-CN" altLang="en-US" sz="1900" b="1">
                <a:solidFill>
                  <a:srgbClr val="CC0066"/>
                </a:solidFill>
              </a:rPr>
              <a:t>原罪</a:t>
            </a:r>
            <a:r>
              <a:rPr lang="zh-CN" altLang="en-US" sz="1900" b="1"/>
              <a:t> ：它是指人类生而俱来的、洗脱不掉的“罪行”。圣经中讲：人有两种罪</a:t>
            </a:r>
            <a:r>
              <a:rPr lang="zh-CN" altLang="zh-CN" sz="1900" b="1"/>
              <a:t>--</a:t>
            </a:r>
            <a:r>
              <a:rPr lang="zh-CN" altLang="en-US" sz="1900" b="1"/>
              <a:t>原罪与本罪，原罪是始祖犯罪所遗留的罪性与恶根，本罪是各人今生所犯的罪。</a:t>
            </a:r>
          </a:p>
        </p:txBody>
      </p:sp>
      <p:sp>
        <p:nvSpPr>
          <p:cNvPr id="25603" name="Rectangle 3"/>
          <p:cNvSpPr>
            <a:spLocks noChangeArrowheads="1"/>
          </p:cNvSpPr>
          <p:nvPr/>
        </p:nvSpPr>
        <p:spPr bwMode="auto">
          <a:xfrm>
            <a:off x="196656" y="1502287"/>
            <a:ext cx="6718589" cy="111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120000"/>
              </a:lnSpc>
            </a:pPr>
            <a:r>
              <a:rPr lang="zh-CN" altLang="en-US" sz="1900" b="1">
                <a:solidFill>
                  <a:srgbClr val="CC0066"/>
                </a:solidFill>
              </a:rPr>
              <a:t>救赎与禁欲</a:t>
            </a:r>
            <a:r>
              <a:rPr lang="zh-CN" altLang="en-US" sz="1900" b="1"/>
              <a:t>：人生的目的就是赎罪，赎罪的方法就是信仰虔诚地上帝，真诚地履行教会制定的行为准则，奉行禁欲主义，安分守己，只有这样才能在死后得救。</a:t>
            </a:r>
          </a:p>
        </p:txBody>
      </p:sp>
      <p:sp>
        <p:nvSpPr>
          <p:cNvPr id="25604" name="Rectangle 4"/>
          <p:cNvSpPr>
            <a:spLocks noChangeArrowheads="1"/>
          </p:cNvSpPr>
          <p:nvPr/>
        </p:nvSpPr>
        <p:spPr bwMode="auto">
          <a:xfrm>
            <a:off x="367173" y="2848508"/>
            <a:ext cx="6265539" cy="64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nchor="ctr">
            <a:spAutoFit/>
          </a:bodyPr>
          <a:lstStyle/>
          <a:p>
            <a:r>
              <a:rPr lang="zh-CN" altLang="zh-CN" sz="1900" b="1">
                <a:solidFill>
                  <a:srgbClr val="CC0066"/>
                </a:solidFill>
              </a:rPr>
              <a:t>     </a:t>
            </a:r>
            <a:r>
              <a:rPr lang="zh-CN" altLang="en-US" sz="1900" b="1">
                <a:solidFill>
                  <a:srgbClr val="CC0066"/>
                </a:solidFill>
              </a:rPr>
              <a:t>天主教教义对禁锢人们的思想，维护统治阶级利益有何作用？</a:t>
            </a:r>
            <a:endParaRPr lang="zh-CN"/>
          </a:p>
        </p:txBody>
      </p:sp>
      <p:sp>
        <p:nvSpPr>
          <p:cNvPr id="25605" name="Text Box 5"/>
          <p:cNvSpPr txBox="1">
            <a:spLocks noChangeArrowheads="1"/>
          </p:cNvSpPr>
          <p:nvPr/>
        </p:nvSpPr>
        <p:spPr bwMode="auto">
          <a:xfrm>
            <a:off x="1496063" y="3534794"/>
            <a:ext cx="4541487" cy="111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pPr>
              <a:lnSpc>
                <a:spcPct val="120000"/>
              </a:lnSpc>
            </a:pPr>
            <a:r>
              <a:rPr lang="zh-CN" altLang="en-US" sz="1900" b="1"/>
              <a:t>使人们安于现状，不做反抗；</a:t>
            </a:r>
          </a:p>
          <a:p>
            <a:pPr>
              <a:lnSpc>
                <a:spcPct val="120000"/>
              </a:lnSpc>
            </a:pPr>
            <a:r>
              <a:rPr lang="zh-CN" altLang="en-US" sz="1900" b="1"/>
              <a:t>对教会产生精神上的依赖；</a:t>
            </a:r>
          </a:p>
          <a:p>
            <a:pPr>
              <a:lnSpc>
                <a:spcPct val="120000"/>
              </a:lnSpc>
            </a:pPr>
            <a:r>
              <a:rPr lang="zh-CN" altLang="en-US" sz="1900" b="1"/>
              <a:t>维护了教会的权威，巩固了教会的统治；</a:t>
            </a:r>
          </a:p>
        </p:txBody>
      </p:sp>
    </p:spTree>
    <p:extLst>
      <p:ext uri="{BB962C8B-B14F-4D97-AF65-F5344CB8AC3E}">
        <p14:creationId xmlns:p14="http://schemas.microsoft.com/office/powerpoint/2010/main" val="1616795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Effect transition="in" filter="blinds(horizontal)">
                                      <p:cBhvr>
                                        <p:cTn id="7"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53910" y="261379"/>
            <a:ext cx="6605326" cy="115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125000"/>
              </a:lnSpc>
            </a:pPr>
            <a:r>
              <a:rPr lang="zh-CN" altLang="en-US" sz="1900" b="1"/>
              <a:t>马克思说宗教：“是无情世界的有情物；是智慧树上盛开的不结果的花；是医治人们心灵痛苦的精神鸦片。”结合天主教的教义分析理解马克思的观点。</a:t>
            </a:r>
          </a:p>
        </p:txBody>
      </p:sp>
      <p:sp>
        <p:nvSpPr>
          <p:cNvPr id="26627" name="Rectangle 3"/>
          <p:cNvSpPr>
            <a:spLocks noChangeArrowheads="1"/>
          </p:cNvSpPr>
          <p:nvPr/>
        </p:nvSpPr>
        <p:spPr bwMode="auto">
          <a:xfrm>
            <a:off x="309917" y="1954094"/>
            <a:ext cx="1598373"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r>
              <a:rPr lang="zh-CN" altLang="zh-CN" sz="1900" b="1"/>
              <a:t>“</a:t>
            </a:r>
            <a:r>
              <a:rPr lang="zh-CN" altLang="en-US" sz="1900" b="1"/>
              <a:t>有情物”：</a:t>
            </a:r>
          </a:p>
        </p:txBody>
      </p:sp>
      <p:sp>
        <p:nvSpPr>
          <p:cNvPr id="26628" name="Rectangle 4"/>
          <p:cNvSpPr>
            <a:spLocks noChangeArrowheads="1"/>
          </p:cNvSpPr>
          <p:nvPr/>
        </p:nvSpPr>
        <p:spPr bwMode="auto">
          <a:xfrm>
            <a:off x="1665337" y="1954094"/>
            <a:ext cx="4541487"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r>
              <a:rPr lang="zh-CN" altLang="en-US" sz="1900" b="1">
                <a:solidFill>
                  <a:srgbClr val="CC0066"/>
                </a:solidFill>
              </a:rPr>
              <a:t>给苦难的人民予精神的安慰</a:t>
            </a:r>
            <a:r>
              <a:rPr lang="zh-CN" altLang="en-US" sz="1900" b="1"/>
              <a:t>、心灵的慰藉</a:t>
            </a:r>
          </a:p>
        </p:txBody>
      </p:sp>
      <p:sp>
        <p:nvSpPr>
          <p:cNvPr id="26629" name="Rectangle 5"/>
          <p:cNvSpPr>
            <a:spLocks noChangeArrowheads="1"/>
          </p:cNvSpPr>
          <p:nvPr/>
        </p:nvSpPr>
        <p:spPr bwMode="auto">
          <a:xfrm>
            <a:off x="309919" y="2632425"/>
            <a:ext cx="1843633"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r>
              <a:rPr lang="zh-CN" altLang="zh-CN" sz="1900" b="1"/>
              <a:t>“</a:t>
            </a:r>
            <a:r>
              <a:rPr lang="zh-CN" altLang="en-US" sz="1900" b="1"/>
              <a:t>精神鸦片”：</a:t>
            </a:r>
          </a:p>
        </p:txBody>
      </p:sp>
      <p:sp>
        <p:nvSpPr>
          <p:cNvPr id="26630" name="Rectangle 6"/>
          <p:cNvSpPr>
            <a:spLocks noChangeArrowheads="1"/>
          </p:cNvSpPr>
          <p:nvPr/>
        </p:nvSpPr>
        <p:spPr bwMode="auto">
          <a:xfrm>
            <a:off x="2003881" y="2632424"/>
            <a:ext cx="4798103" cy="64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r>
              <a:rPr lang="zh-CN" altLang="en-US" sz="1900" b="1">
                <a:solidFill>
                  <a:srgbClr val="CC0066"/>
                </a:solidFill>
              </a:rPr>
              <a:t>抛弃现世的享受</a:t>
            </a:r>
            <a:r>
              <a:rPr lang="zh-CN" altLang="en-US" sz="1900" b="1"/>
              <a:t>，忍受剥削、压迫，</a:t>
            </a:r>
            <a:r>
              <a:rPr lang="zh-CN" altLang="en-US" sz="1900" b="1">
                <a:solidFill>
                  <a:srgbClr val="CC0066"/>
                </a:solidFill>
              </a:rPr>
              <a:t>安分守己</a:t>
            </a:r>
            <a:r>
              <a:rPr lang="zh-CN" altLang="en-US" sz="1900" b="1"/>
              <a:t>，逆来顺受，</a:t>
            </a:r>
            <a:r>
              <a:rPr lang="zh-CN" altLang="en-US" sz="1900" b="1">
                <a:solidFill>
                  <a:srgbClr val="CC0066"/>
                </a:solidFill>
              </a:rPr>
              <a:t>禁锢了人们思想</a:t>
            </a:r>
            <a:endParaRPr lang="zh-CN" altLang="en-US" sz="1900" b="1"/>
          </a:p>
        </p:txBody>
      </p:sp>
    </p:spTree>
    <p:extLst>
      <p:ext uri="{BB962C8B-B14F-4D97-AF65-F5344CB8AC3E}">
        <p14:creationId xmlns:p14="http://schemas.microsoft.com/office/powerpoint/2010/main" val="168011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blinds(horizontal)">
                                      <p:cBhvr>
                                        <p:cTn id="7" dur="500"/>
                                        <p:tgtEl>
                                          <p:spTgt spid="266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8"/>
                                        </p:tgtEl>
                                        <p:attrNameLst>
                                          <p:attrName>style.visibility</p:attrName>
                                        </p:attrNameLst>
                                      </p:cBhvr>
                                      <p:to>
                                        <p:strVal val="visible"/>
                                      </p:to>
                                    </p:set>
                                    <p:animEffect transition="in" filter="blinds(horizontal)">
                                      <p:cBhvr>
                                        <p:cTn id="12" dur="500"/>
                                        <p:tgtEl>
                                          <p:spTgt spid="266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9"/>
                                        </p:tgtEl>
                                        <p:attrNameLst>
                                          <p:attrName>style.visibility</p:attrName>
                                        </p:attrNameLst>
                                      </p:cBhvr>
                                      <p:to>
                                        <p:strVal val="visible"/>
                                      </p:to>
                                    </p:set>
                                    <p:animEffect transition="in" filter="blinds(horizontal)">
                                      <p:cBhvr>
                                        <p:cTn id="17" dur="500"/>
                                        <p:tgtEl>
                                          <p:spTgt spid="266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30"/>
                                        </p:tgtEl>
                                        <p:attrNameLst>
                                          <p:attrName>style.visibility</p:attrName>
                                        </p:attrNameLst>
                                      </p:cBhvr>
                                      <p:to>
                                        <p:strVal val="visible"/>
                                      </p:to>
                                    </p:set>
                                    <p:animEffect transition="in" filter="blinds(horizontal)">
                                      <p:cBhvr>
                                        <p:cTn id="22" dur="500"/>
                                        <p:tgtEl>
                                          <p:spTgt spid="26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utoUpdateAnimBg="0"/>
      <p:bldP spid="26628" grpId="0" autoUpdateAnimBg="0"/>
      <p:bldP spid="26629" grpId="0" autoUpdateAnimBg="0"/>
      <p:bldP spid="26630"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57" y="2123364"/>
            <a:ext cx="3782474" cy="283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3" y="2"/>
            <a:ext cx="7028506" cy="140839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115000"/>
              </a:lnSpc>
            </a:pPr>
            <a:r>
              <a:rPr lang="zh-CN" altLang="en-US" sz="1900" b="1">
                <a:solidFill>
                  <a:srgbClr val="0000CC"/>
                </a:solidFill>
                <a:effectLst>
                  <a:outerShdw blurRad="38100" dist="38100" dir="2700000" algn="tl">
                    <a:srgbClr val="C0C0C0"/>
                  </a:outerShdw>
                </a:effectLst>
                <a:latin typeface="黑体" pitchFamily="49" charset="-122"/>
                <a:ea typeface="黑体" pitchFamily="49" charset="-122"/>
              </a:rPr>
              <a:t>主教的宫邸艳丽奢华，追随者们在一同</a:t>
            </a:r>
            <a:r>
              <a:rPr lang="zh-CN" altLang="en-US" sz="1900" b="1">
                <a:solidFill>
                  <a:srgbClr val="0000CC"/>
                </a:solidFill>
                <a:effectLst>
                  <a:outerShdw blurRad="38100" dist="38100" dir="2700000" algn="tl">
                    <a:srgbClr val="C0C0C0"/>
                  </a:outerShdw>
                </a:effectLst>
                <a:latin typeface="Times New Roman"/>
                <a:ea typeface="黑体" pitchFamily="49" charset="-122"/>
              </a:rPr>
              <a:t>“</a:t>
            </a:r>
            <a:r>
              <a:rPr lang="zh-CN" altLang="en-US" sz="1900" b="1">
                <a:solidFill>
                  <a:srgbClr val="0000CC"/>
                </a:solidFill>
                <a:effectLst>
                  <a:outerShdw blurRad="38100" dist="38100" dir="2700000" algn="tl">
                    <a:srgbClr val="C0C0C0"/>
                  </a:outerShdw>
                </a:effectLst>
                <a:latin typeface="黑体" pitchFamily="49" charset="-122"/>
                <a:ea typeface="黑体" pitchFamily="49" charset="-122"/>
              </a:rPr>
              <a:t>探讨</a:t>
            </a:r>
            <a:r>
              <a:rPr lang="zh-CN" altLang="en-US" sz="1900" b="1">
                <a:solidFill>
                  <a:srgbClr val="0000CC"/>
                </a:solidFill>
                <a:effectLst>
                  <a:outerShdw blurRad="38100" dist="38100" dir="2700000" algn="tl">
                    <a:srgbClr val="C0C0C0"/>
                  </a:outerShdw>
                </a:effectLst>
                <a:latin typeface="Times New Roman"/>
                <a:ea typeface="黑体" pitchFamily="49" charset="-122"/>
              </a:rPr>
              <a:t>”</a:t>
            </a:r>
            <a:r>
              <a:rPr lang="zh-CN" altLang="en-US" sz="1900" b="1">
                <a:solidFill>
                  <a:srgbClr val="0000CC"/>
                </a:solidFill>
                <a:effectLst>
                  <a:outerShdw blurRad="38100" dist="38100" dir="2700000" algn="tl">
                    <a:srgbClr val="C0C0C0"/>
                  </a:outerShdw>
                </a:effectLst>
                <a:latin typeface="黑体" pitchFamily="49" charset="-122"/>
                <a:ea typeface="黑体" pitchFamily="49" charset="-122"/>
              </a:rPr>
              <a:t>球艺的问题。在他们热情的参与下，</a:t>
            </a:r>
            <a:r>
              <a:rPr lang="zh-CN" altLang="en-US" sz="1900" b="1">
                <a:solidFill>
                  <a:srgbClr val="CC0066"/>
                </a:solidFill>
                <a:effectLst>
                  <a:outerShdw blurRad="38100" dist="38100" dir="2700000" algn="tl">
                    <a:srgbClr val="C0C0C0"/>
                  </a:outerShdw>
                </a:effectLst>
                <a:latin typeface="黑体" pitchFamily="49" charset="-122"/>
                <a:ea typeface="黑体" pitchFamily="49" charset="-122"/>
              </a:rPr>
              <a:t>保龄球运动</a:t>
            </a:r>
            <a:r>
              <a:rPr lang="zh-CN" altLang="en-US" sz="1900" b="1">
                <a:solidFill>
                  <a:srgbClr val="0000CC"/>
                </a:solidFill>
                <a:effectLst>
                  <a:outerShdw blurRad="38100" dist="38100" dir="2700000" algn="tl">
                    <a:srgbClr val="C0C0C0"/>
                  </a:outerShdw>
                </a:effectLst>
                <a:latin typeface="黑体" pitchFamily="49" charset="-122"/>
                <a:ea typeface="黑体" pitchFamily="49" charset="-122"/>
              </a:rPr>
              <a:t>已经颇为成熟了。教皇和红衣主教团几乎都是意大利人，他们把</a:t>
            </a:r>
            <a:r>
              <a:rPr lang="zh-CN" altLang="en-US" sz="1900" b="1">
                <a:solidFill>
                  <a:srgbClr val="CC0066"/>
                </a:solidFill>
                <a:effectLst>
                  <a:outerShdw blurRad="38100" dist="38100" dir="2700000" algn="tl">
                    <a:srgbClr val="C0C0C0"/>
                  </a:outerShdw>
                </a:effectLst>
                <a:latin typeface="黑体" pitchFamily="49" charset="-122"/>
                <a:ea typeface="黑体" pitchFamily="49" charset="-122"/>
              </a:rPr>
              <a:t>教会变成了一个奢靡的俱乐部</a:t>
            </a:r>
            <a:r>
              <a:rPr lang="zh-CN" altLang="en-US" sz="1900" b="1">
                <a:solidFill>
                  <a:srgbClr val="0000CC"/>
                </a:solidFill>
                <a:effectLst>
                  <a:outerShdw blurRad="38100" dist="38100" dir="2700000" algn="tl">
                    <a:srgbClr val="C0C0C0"/>
                  </a:outerShdw>
                </a:effectLst>
                <a:latin typeface="黑体" pitchFamily="49" charset="-122"/>
                <a:ea typeface="黑体" pitchFamily="49" charset="-122"/>
              </a:rPr>
              <a:t>，优雅的谈论着艺术、音乐和戏剧。却少有提及信仰的问题。</a:t>
            </a:r>
          </a:p>
        </p:txBody>
      </p:sp>
      <p:sp>
        <p:nvSpPr>
          <p:cNvPr id="27652" name="Rectangle 4"/>
          <p:cNvSpPr>
            <a:spLocks noChangeArrowheads="1"/>
          </p:cNvSpPr>
          <p:nvPr/>
        </p:nvSpPr>
        <p:spPr bwMode="auto">
          <a:xfrm>
            <a:off x="648462" y="5003472"/>
            <a:ext cx="2201102" cy="2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r>
              <a:rPr lang="zh-CN" altLang="zh-CN" b="1">
                <a:solidFill>
                  <a:srgbClr val="0000CC"/>
                </a:solidFill>
                <a:effectLst>
                  <a:outerShdw blurRad="38100" dist="38100" dir="2700000" algn="tl">
                    <a:srgbClr val="C0C0C0"/>
                  </a:outerShdw>
                </a:effectLst>
              </a:rPr>
              <a:t>《</a:t>
            </a:r>
            <a:r>
              <a:rPr lang="zh-CN" b="1">
                <a:solidFill>
                  <a:srgbClr val="0000CC"/>
                </a:solidFill>
                <a:effectLst>
                  <a:outerShdw blurRad="38100" dist="38100" dir="2700000" algn="tl">
                    <a:srgbClr val="C0C0C0"/>
                  </a:outerShdw>
                </a:effectLst>
              </a:rPr>
              <a:t>主教的俱乐部</a:t>
            </a:r>
            <a:r>
              <a:rPr lang="zh-CN" altLang="zh-CN" b="1">
                <a:solidFill>
                  <a:srgbClr val="0000CC"/>
                </a:solidFill>
                <a:effectLst>
                  <a:outerShdw blurRad="38100" dist="38100" dir="2700000" algn="tl">
                    <a:srgbClr val="C0C0C0"/>
                  </a:outerShdw>
                </a:effectLst>
              </a:rPr>
              <a:t>》 </a:t>
            </a:r>
            <a:r>
              <a:rPr lang="zh-CN" b="1">
                <a:solidFill>
                  <a:srgbClr val="0000CC"/>
                </a:solidFill>
                <a:effectLst>
                  <a:outerShdw blurRad="38100" dist="38100" dir="2700000" algn="tl">
                    <a:srgbClr val="C0C0C0"/>
                  </a:outerShdw>
                </a:effectLst>
              </a:rPr>
              <a:t>油画 </a:t>
            </a:r>
            <a:r>
              <a:rPr lang="zh-CN" altLang="zh-CN" b="1">
                <a:solidFill>
                  <a:srgbClr val="0000CC"/>
                </a:solidFill>
                <a:effectLst>
                  <a:outerShdw blurRad="38100" dist="38100" dir="2700000" algn="tl">
                    <a:srgbClr val="C0C0C0"/>
                  </a:outerShdw>
                </a:effectLst>
              </a:rPr>
              <a:t>19</a:t>
            </a:r>
            <a:r>
              <a:rPr lang="zh-CN" b="1">
                <a:solidFill>
                  <a:srgbClr val="0000CC"/>
                </a:solidFill>
                <a:effectLst>
                  <a:outerShdw blurRad="38100" dist="38100" dir="2700000" algn="tl">
                    <a:srgbClr val="C0C0C0"/>
                  </a:outerShdw>
                </a:effectLst>
              </a:rPr>
              <a:t>世纪</a:t>
            </a:r>
          </a:p>
        </p:txBody>
      </p:sp>
      <p:pic>
        <p:nvPicPr>
          <p:cNvPr id="2765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657" y="1898086"/>
            <a:ext cx="2880107" cy="241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ctangle 4"/>
          <p:cNvSpPr>
            <a:spLocks noChangeArrowheads="1"/>
          </p:cNvSpPr>
          <p:nvPr/>
        </p:nvSpPr>
        <p:spPr bwMode="auto">
          <a:xfrm>
            <a:off x="4544201" y="4438402"/>
            <a:ext cx="2027525" cy="4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795" tIns="31398" rIns="62795" bIns="31398">
            <a:spAutoFit/>
          </a:bodyPr>
          <a:lstStyle/>
          <a:p>
            <a:pPr algn="ctr"/>
            <a:r>
              <a:rPr lang="zh-CN" altLang="zh-CN" sz="2200" b="1">
                <a:solidFill>
                  <a:srgbClr val="0000FF"/>
                </a:solidFill>
                <a:latin typeface="黑体" pitchFamily="49" charset="-122"/>
                <a:ea typeface="黑体" pitchFamily="49" charset="-122"/>
              </a:rPr>
              <a:t> </a:t>
            </a:r>
            <a:r>
              <a:rPr lang="zh-CN" altLang="en-US" sz="2200" b="1">
                <a:solidFill>
                  <a:srgbClr val="0000FF"/>
                </a:solidFill>
                <a:latin typeface="宋体" pitchFamily="2" charset="-122"/>
              </a:rPr>
              <a:t>华丽的祭坛</a:t>
            </a:r>
          </a:p>
        </p:txBody>
      </p:sp>
    </p:spTree>
    <p:extLst>
      <p:ext uri="{BB962C8B-B14F-4D97-AF65-F5344CB8AC3E}">
        <p14:creationId xmlns:p14="http://schemas.microsoft.com/office/powerpoint/2010/main" val="377203719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0000"/>
          <p:cNvPicPr>
            <a:picLocks noChangeAspect="1" noChangeArrowheads="1"/>
          </p:cNvPicPr>
          <p:nvPr/>
        </p:nvPicPr>
        <p:blipFill>
          <a:blip r:embed="rId2">
            <a:extLst>
              <a:ext uri="{28A0092B-C50C-407E-A947-70E740481C1C}">
                <a14:useLocalDpi xmlns:a14="http://schemas.microsoft.com/office/drawing/2010/main" val="0"/>
              </a:ext>
            </a:extLst>
          </a:blip>
          <a:srcRect l="2174" r="1401" b="1627"/>
          <a:stretch>
            <a:fillRect/>
          </a:stretch>
        </p:blipFill>
        <p:spPr bwMode="auto">
          <a:xfrm>
            <a:off x="309920" y="2"/>
            <a:ext cx="2878860" cy="3091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4578" y="204124"/>
            <a:ext cx="3443931" cy="28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ChangeArrowheads="1"/>
          </p:cNvSpPr>
          <p:nvPr/>
        </p:nvSpPr>
        <p:spPr bwMode="auto">
          <a:xfrm>
            <a:off x="4301492" y="3046889"/>
            <a:ext cx="2027526" cy="4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795" tIns="31398" rIns="62795" bIns="31398">
            <a:spAutoFit/>
          </a:bodyPr>
          <a:lstStyle/>
          <a:p>
            <a:pPr algn="ctr"/>
            <a:r>
              <a:rPr lang="zh-CN" altLang="zh-CN" sz="2200" b="1">
                <a:solidFill>
                  <a:srgbClr val="0000FF"/>
                </a:solidFill>
                <a:latin typeface="黑体" pitchFamily="49" charset="-122"/>
                <a:ea typeface="黑体" pitchFamily="49" charset="-122"/>
              </a:rPr>
              <a:t> </a:t>
            </a:r>
            <a:r>
              <a:rPr lang="zh-CN" altLang="en-US" sz="2200" b="1">
                <a:solidFill>
                  <a:srgbClr val="0000FF"/>
                </a:solidFill>
                <a:latin typeface="宋体" pitchFamily="2" charset="-122"/>
              </a:rPr>
              <a:t>华丽的祭坛</a:t>
            </a:r>
          </a:p>
        </p:txBody>
      </p:sp>
      <p:sp>
        <p:nvSpPr>
          <p:cNvPr id="28677" name="Rectangle 5"/>
          <p:cNvSpPr>
            <a:spLocks noChangeArrowheads="1"/>
          </p:cNvSpPr>
          <p:nvPr/>
        </p:nvSpPr>
        <p:spPr bwMode="auto">
          <a:xfrm>
            <a:off x="1015636" y="2987147"/>
            <a:ext cx="1705162" cy="4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795" tIns="31398" rIns="62795" bIns="31398">
            <a:spAutoFit/>
          </a:bodyPr>
          <a:lstStyle/>
          <a:p>
            <a:pPr algn="ctr"/>
            <a:r>
              <a:rPr lang="zh-CN" altLang="en-US" sz="2200" b="1">
                <a:solidFill>
                  <a:srgbClr val="0000FF"/>
                </a:solidFill>
                <a:latin typeface="宋体" pitchFamily="2" charset="-122"/>
              </a:rPr>
              <a:t>教皇出巡</a:t>
            </a:r>
          </a:p>
        </p:txBody>
      </p:sp>
      <p:sp>
        <p:nvSpPr>
          <p:cNvPr id="28678" name="Text Box 8"/>
          <p:cNvSpPr txBox="1">
            <a:spLocks noChangeArrowheads="1"/>
          </p:cNvSpPr>
          <p:nvPr/>
        </p:nvSpPr>
        <p:spPr bwMode="auto">
          <a:xfrm>
            <a:off x="140649" y="3524835"/>
            <a:ext cx="6831851" cy="141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795" tIns="31398" rIns="62795" bIns="31398">
            <a:spAutoFit/>
          </a:bodyP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fontAlgn="base">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fontAlgn="base">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fontAlgn="base">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200">
                <a:solidFill>
                  <a:srgbClr val="FF3300"/>
                </a:solidFill>
                <a:effectLst>
                  <a:outerShdw blurRad="38100" dist="38100" dir="2700000" algn="tl">
                    <a:srgbClr val="C0C0C0"/>
                  </a:outerShdw>
                </a:effectLst>
                <a:latin typeface="华文新魏" pitchFamily="2" charset="-122"/>
                <a:ea typeface="华文新魏" pitchFamily="2" charset="-122"/>
              </a:rPr>
              <a:t>　　</a:t>
            </a:r>
            <a:r>
              <a:rPr lang="zh-CN" altLang="en-US" sz="2200" b="1">
                <a:solidFill>
                  <a:srgbClr val="FF3300"/>
                </a:solidFill>
                <a:effectLst>
                  <a:outerShdw blurRad="38100" dist="38100" dir="2700000" algn="tl">
                    <a:srgbClr val="C0C0C0"/>
                  </a:outerShdw>
                </a:effectLst>
                <a:latin typeface="华文新魏" pitchFamily="2" charset="-122"/>
                <a:ea typeface="黑体" pitchFamily="49" charset="-122"/>
              </a:rPr>
              <a:t>任何时候我进入教廷神职人员的房间，总是看见神父和银钱商在一起，忙于鉴别钱币的成色和计算数目，面前堆着成堆的钱币。</a:t>
            </a:r>
          </a:p>
          <a:p>
            <a:pPr algn="r"/>
            <a:r>
              <a:rPr lang="zh-CN" altLang="zh-CN" sz="2200" b="1">
                <a:solidFill>
                  <a:srgbClr val="FF3300"/>
                </a:solidFill>
                <a:effectLst>
                  <a:outerShdw blurRad="38100" dist="38100" dir="2700000" algn="tl">
                    <a:srgbClr val="C0C0C0"/>
                  </a:outerShdw>
                </a:effectLst>
                <a:latin typeface="Times New Roman" pitchFamily="18" charset="0"/>
                <a:ea typeface="黑体" pitchFamily="49" charset="-122"/>
              </a:rPr>
              <a:t>——</a:t>
            </a:r>
            <a:r>
              <a:rPr lang="zh-CN" altLang="en-US" sz="2200" b="1">
                <a:solidFill>
                  <a:srgbClr val="FF3300"/>
                </a:solidFill>
                <a:effectLst>
                  <a:outerShdw blurRad="38100" dist="38100" dir="2700000" algn="tl">
                    <a:srgbClr val="C0C0C0"/>
                  </a:outerShdw>
                </a:effectLst>
                <a:latin typeface="华文新魏" pitchFamily="2" charset="-122"/>
                <a:ea typeface="黑体" pitchFamily="49" charset="-122"/>
              </a:rPr>
              <a:t>一位西班牙官员</a:t>
            </a:r>
          </a:p>
        </p:txBody>
      </p:sp>
    </p:spTree>
    <p:extLst>
      <p:ext uri="{BB962C8B-B14F-4D97-AF65-F5344CB8AC3E}">
        <p14:creationId xmlns:p14="http://schemas.microsoft.com/office/powerpoint/2010/main" val="107471459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472" y="148115"/>
            <a:ext cx="2203020" cy="231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 Box 3"/>
          <p:cNvSpPr txBox="1">
            <a:spLocks noChangeArrowheads="1"/>
          </p:cNvSpPr>
          <p:nvPr/>
        </p:nvSpPr>
        <p:spPr bwMode="auto">
          <a:xfrm>
            <a:off x="818221" y="4434302"/>
            <a:ext cx="2822911" cy="74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2795" tIns="31398" rIns="62795" bIns="31398">
            <a:spAutoFit/>
          </a:bodyPr>
          <a:lstStyle/>
          <a:p>
            <a:r>
              <a:rPr lang="zh-CN" altLang="en-US" sz="2200" b="1" dirty="0">
                <a:solidFill>
                  <a:srgbClr val="0000FF"/>
                </a:solidFill>
              </a:rPr>
              <a:t>赎罪券一再缩短的</a:t>
            </a:r>
          </a:p>
          <a:p>
            <a:r>
              <a:rPr lang="zh-CN" altLang="en-US" sz="2200" b="1" dirty="0">
                <a:solidFill>
                  <a:srgbClr val="0000FF"/>
                </a:solidFill>
              </a:rPr>
              <a:t>目的是什么？</a:t>
            </a:r>
          </a:p>
        </p:txBody>
      </p:sp>
      <p:sp>
        <p:nvSpPr>
          <p:cNvPr id="29700" name="Rectangle 4"/>
          <p:cNvSpPr>
            <a:spLocks noChangeArrowheads="1"/>
          </p:cNvSpPr>
          <p:nvPr/>
        </p:nvSpPr>
        <p:spPr bwMode="auto">
          <a:xfrm>
            <a:off x="4704970" y="4434302"/>
            <a:ext cx="2032504" cy="621077"/>
          </a:xfrm>
          <a:prstGeom prst="rect">
            <a:avLst/>
          </a:prstGeom>
          <a:solidFill>
            <a:schemeClr val="accent1"/>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nchor="ctr"/>
          <a:lstStyle/>
          <a:p>
            <a:pPr algn="ctr"/>
            <a:r>
              <a:rPr lang="zh-CN" altLang="en-US" sz="3000" b="1" dirty="0">
                <a:ea typeface="方正行楷简体" pitchFamily="2" charset="-122"/>
              </a:rPr>
              <a:t>敛财</a:t>
            </a:r>
          </a:p>
        </p:txBody>
      </p:sp>
      <p:sp>
        <p:nvSpPr>
          <p:cNvPr id="29702" name="Rectangle 6"/>
          <p:cNvSpPr>
            <a:spLocks noChangeArrowheads="1"/>
          </p:cNvSpPr>
          <p:nvPr/>
        </p:nvSpPr>
        <p:spPr bwMode="auto">
          <a:xfrm>
            <a:off x="140648" y="90861"/>
            <a:ext cx="4516813" cy="32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120000"/>
              </a:lnSpc>
            </a:pPr>
            <a:r>
              <a:rPr lang="zh-CN" altLang="en-US" sz="1900" b="1" dirty="0"/>
              <a:t>材料：</a:t>
            </a:r>
            <a:r>
              <a:rPr lang="zh-CN" altLang="zh-CN" sz="1900" b="1" dirty="0"/>
              <a:t>1313</a:t>
            </a:r>
            <a:r>
              <a:rPr lang="zh-CN" altLang="en-US" sz="1900" b="1" dirty="0"/>
              <a:t>年天主教会开始在</a:t>
            </a:r>
          </a:p>
          <a:p>
            <a:pPr>
              <a:lnSpc>
                <a:spcPct val="120000"/>
              </a:lnSpc>
            </a:pPr>
            <a:r>
              <a:rPr lang="zh-CN" altLang="en-US" sz="1900" b="1" dirty="0"/>
              <a:t>   欧洲兜售此券。教皇宣称教徒购</a:t>
            </a:r>
          </a:p>
          <a:p>
            <a:pPr>
              <a:lnSpc>
                <a:spcPct val="120000"/>
              </a:lnSpc>
            </a:pPr>
            <a:r>
              <a:rPr lang="zh-CN" altLang="en-US" sz="1900" b="1" dirty="0"/>
              <a:t>   买这种券后可赦免“罪罚”。开始</a:t>
            </a:r>
          </a:p>
          <a:p>
            <a:pPr>
              <a:lnSpc>
                <a:spcPct val="120000"/>
              </a:lnSpc>
            </a:pPr>
            <a:r>
              <a:rPr lang="zh-CN" altLang="en-US" sz="1900" b="1" dirty="0"/>
              <a:t>   决定</a:t>
            </a:r>
            <a:r>
              <a:rPr lang="zh-CN" altLang="zh-CN" sz="1900" b="1" dirty="0"/>
              <a:t>100</a:t>
            </a:r>
            <a:r>
              <a:rPr lang="zh-CN" altLang="en-US" sz="1900" b="1" dirty="0"/>
              <a:t>年出售一次</a:t>
            </a:r>
            <a:r>
              <a:rPr lang="zh-CN" altLang="zh-CN" sz="1900" b="1" dirty="0"/>
              <a:t>,</a:t>
            </a:r>
            <a:r>
              <a:rPr lang="zh-CN" altLang="en-US" sz="1900" b="1" dirty="0"/>
              <a:t>可是尝到甜</a:t>
            </a:r>
          </a:p>
          <a:p>
            <a:pPr>
              <a:lnSpc>
                <a:spcPct val="120000"/>
              </a:lnSpc>
            </a:pPr>
            <a:r>
              <a:rPr lang="zh-CN" altLang="en-US" sz="1900" b="1" dirty="0"/>
              <a:t>   头之后</a:t>
            </a:r>
            <a:r>
              <a:rPr lang="zh-CN" altLang="zh-CN" sz="1900" b="1" dirty="0"/>
              <a:t>,</a:t>
            </a:r>
            <a:r>
              <a:rPr lang="zh-CN" altLang="en-US" sz="1900" b="1" dirty="0"/>
              <a:t>于</a:t>
            </a:r>
            <a:r>
              <a:rPr lang="zh-CN" altLang="zh-CN" sz="1900" b="1" dirty="0"/>
              <a:t>1400</a:t>
            </a:r>
            <a:r>
              <a:rPr lang="zh-CN" altLang="en-US" sz="1900" b="1" dirty="0"/>
              <a:t>年时调整为</a:t>
            </a:r>
            <a:r>
              <a:rPr lang="zh-CN" altLang="zh-CN" sz="1900" b="1" dirty="0"/>
              <a:t>50</a:t>
            </a:r>
            <a:r>
              <a:rPr lang="zh-CN" altLang="en-US" sz="1900" b="1" dirty="0"/>
              <a:t>年</a:t>
            </a:r>
          </a:p>
          <a:p>
            <a:pPr>
              <a:lnSpc>
                <a:spcPct val="120000"/>
              </a:lnSpc>
            </a:pPr>
            <a:r>
              <a:rPr lang="zh-CN" altLang="en-US" sz="1900" b="1" dirty="0"/>
              <a:t>   一次，到了</a:t>
            </a:r>
            <a:r>
              <a:rPr lang="zh-CN" altLang="zh-CN" sz="1900" b="1" dirty="0"/>
              <a:t>1450</a:t>
            </a:r>
            <a:r>
              <a:rPr lang="zh-CN" altLang="en-US" sz="1900" b="1" dirty="0"/>
              <a:t>年又改为每</a:t>
            </a:r>
            <a:r>
              <a:rPr lang="zh-CN" altLang="zh-CN" sz="1900" b="1" dirty="0"/>
              <a:t>25</a:t>
            </a:r>
            <a:r>
              <a:rPr lang="zh-CN" altLang="en-US" sz="1900" b="1" dirty="0"/>
              <a:t>年</a:t>
            </a:r>
          </a:p>
          <a:p>
            <a:pPr>
              <a:lnSpc>
                <a:spcPct val="120000"/>
              </a:lnSpc>
            </a:pPr>
            <a:r>
              <a:rPr lang="zh-CN" altLang="en-US" sz="1900" b="1" dirty="0"/>
              <a:t>   一次。到了</a:t>
            </a:r>
            <a:r>
              <a:rPr lang="zh-CN" altLang="zh-CN" sz="1900" b="1" dirty="0"/>
              <a:t>1501</a:t>
            </a:r>
            <a:r>
              <a:rPr lang="zh-CN" altLang="en-US" sz="1900" b="1" dirty="0"/>
              <a:t>年贪财的教皇宣</a:t>
            </a:r>
          </a:p>
          <a:p>
            <a:pPr>
              <a:lnSpc>
                <a:spcPct val="120000"/>
              </a:lnSpc>
            </a:pPr>
            <a:r>
              <a:rPr lang="zh-CN" altLang="en-US" sz="1900" b="1" dirty="0"/>
              <a:t>   告</a:t>
            </a:r>
            <a:r>
              <a:rPr lang="zh-CN" altLang="zh-CN" sz="1900" b="1" dirty="0"/>
              <a:t>5</a:t>
            </a:r>
            <a:r>
              <a:rPr lang="zh-CN" altLang="en-US" sz="1900" b="1" dirty="0"/>
              <a:t>年出售一次</a:t>
            </a:r>
            <a:r>
              <a:rPr lang="zh-CN" altLang="zh-CN" sz="1900" b="1" dirty="0"/>
              <a:t>,</a:t>
            </a:r>
            <a:r>
              <a:rPr lang="zh-CN" altLang="en-US" sz="1900" b="1" dirty="0"/>
              <a:t>到了</a:t>
            </a:r>
            <a:r>
              <a:rPr lang="zh-CN" altLang="zh-CN" sz="1900" b="1" dirty="0"/>
              <a:t>1506</a:t>
            </a:r>
            <a:r>
              <a:rPr lang="zh-CN" altLang="en-US" sz="1900" b="1" dirty="0"/>
              <a:t>年干脆</a:t>
            </a:r>
          </a:p>
          <a:p>
            <a:pPr>
              <a:lnSpc>
                <a:spcPct val="120000"/>
              </a:lnSpc>
            </a:pPr>
            <a:r>
              <a:rPr lang="zh-CN" altLang="en-US" sz="1900" b="1" dirty="0"/>
              <a:t>   改为</a:t>
            </a:r>
            <a:r>
              <a:rPr lang="zh-CN" altLang="zh-CN" sz="1900" b="1" dirty="0"/>
              <a:t>1</a:t>
            </a:r>
            <a:r>
              <a:rPr lang="zh-CN" altLang="en-US" sz="1900" b="1" dirty="0"/>
              <a:t>年出售。</a:t>
            </a:r>
          </a:p>
        </p:txBody>
      </p:sp>
    </p:spTree>
    <p:extLst>
      <p:ext uri="{BB962C8B-B14F-4D97-AF65-F5344CB8AC3E}">
        <p14:creationId xmlns:p14="http://schemas.microsoft.com/office/powerpoint/2010/main" val="10233077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randombar(horizontal)">
                                      <p:cBhvr>
                                        <p:cTn id="7" dur="500"/>
                                        <p:tgtEl>
                                          <p:spTgt spid="2969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diamond(in)">
                                      <p:cBhvr>
                                        <p:cTn id="12"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4" y="147900"/>
            <a:ext cx="6774753" cy="355797"/>
          </a:xfrm>
          <a:prstGeom prst="rect">
            <a:avLst/>
          </a:prstGeom>
          <a:noFill/>
          <a:ln>
            <a:solidFill>
              <a:srgbClr val="00B050"/>
            </a:solidFill>
          </a:ln>
        </p:spPr>
        <p:txBody>
          <a:bodyPr wrap="square" lIns="62795" tIns="31398" rIns="62795" bIns="31398" rtlCol="0">
            <a:spAutoFit/>
          </a:bodyPr>
          <a:lstStyle/>
          <a:p>
            <a:r>
              <a:rPr lang="zh-CN" altLang="en-US" sz="1900" b="1" dirty="0"/>
              <a:t>*教皇统治下的欧洲</a:t>
            </a:r>
            <a:r>
              <a:rPr lang="en-US" altLang="zh-CN" sz="1900" b="1" dirty="0"/>
              <a:t>     ——</a:t>
            </a:r>
            <a:r>
              <a:rPr lang="zh-CN" altLang="en-US" sz="1900" b="1" dirty="0"/>
              <a:t>黑暗的中世纪</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30" y="617414"/>
            <a:ext cx="5730312"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（一）教义教规禁锢人性，麻醉灵魂</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6" name="TextBox 5"/>
          <p:cNvSpPr txBox="1"/>
          <p:nvPr/>
        </p:nvSpPr>
        <p:spPr>
          <a:xfrm>
            <a:off x="374953" y="3567458"/>
            <a:ext cx="6371175"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（二）教会的贪婪和教士生活的腐化</a:t>
            </a:r>
          </a:p>
        </p:txBody>
      </p:sp>
      <p:sp>
        <p:nvSpPr>
          <p:cNvPr id="7" name="左大括号 6"/>
          <p:cNvSpPr/>
          <p:nvPr/>
        </p:nvSpPr>
        <p:spPr>
          <a:xfrm>
            <a:off x="374955" y="1019723"/>
            <a:ext cx="282281" cy="253064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2"/>
            <a:ext cx="6618920" cy="940572"/>
          </a:xfrm>
          <a:prstGeom prst="rect">
            <a:avLst/>
          </a:prstGeom>
          <a:noFill/>
        </p:spPr>
        <p:txBody>
          <a:bodyPr wrap="square" lIns="62795" tIns="31398" rIns="62795" bIns="31398" rtlCol="0">
            <a:spAutoFit/>
          </a:bodyPr>
          <a:lstStyle/>
          <a:p>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思想基础：信仰高于理性（要求信徒服从教皇教会）</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神职人员具有解读</a:t>
            </a:r>
            <a:r>
              <a:rPr lang="en-US" altLang="zh-CN" sz="1900" dirty="0">
                <a:latin typeface="仿宋" panose="02010609060101010101" pitchFamily="49" charset="-122"/>
                <a:ea typeface="仿宋" panose="02010609060101010101" pitchFamily="49" charset="-122"/>
              </a:rPr>
              <a:t>《</a:t>
            </a:r>
            <a:r>
              <a:rPr lang="zh-CN" altLang="en-US" sz="1900" dirty="0">
                <a:latin typeface="仿宋" panose="02010609060101010101" pitchFamily="49" charset="-122"/>
                <a:ea typeface="仿宋" panose="02010609060101010101" pitchFamily="49" charset="-122"/>
              </a:rPr>
              <a:t>圣经</a:t>
            </a:r>
            <a:r>
              <a:rPr lang="en-US" altLang="zh-CN" sz="1900" dirty="0">
                <a:latin typeface="仿宋" panose="02010609060101010101" pitchFamily="49" charset="-122"/>
                <a:ea typeface="仿宋" panose="02010609060101010101" pitchFamily="49" charset="-122"/>
              </a:rPr>
              <a:t>》</a:t>
            </a:r>
            <a:r>
              <a:rPr lang="zh-CN" altLang="en-US" sz="1900" dirty="0">
                <a:latin typeface="仿宋" panose="02010609060101010101" pitchFamily="49" charset="-122"/>
                <a:ea typeface="仿宋" panose="02010609060101010101" pitchFamily="49" charset="-122"/>
              </a:rPr>
              <a:t>的最高权威</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主要教义</a:t>
            </a:r>
            <a:endParaRPr lang="en-US" altLang="zh-CN" sz="1900" dirty="0">
              <a:latin typeface="仿宋" panose="02010609060101010101" pitchFamily="49" charset="-122"/>
              <a:ea typeface="仿宋" panose="02010609060101010101" pitchFamily="49" charset="-122"/>
            </a:endParaRPr>
          </a:p>
        </p:txBody>
      </p:sp>
      <p:sp>
        <p:nvSpPr>
          <p:cNvPr id="11" name="左大括号 10"/>
          <p:cNvSpPr/>
          <p:nvPr/>
        </p:nvSpPr>
        <p:spPr>
          <a:xfrm>
            <a:off x="657235" y="2122632"/>
            <a:ext cx="273898" cy="14277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2" name="TextBox 11"/>
          <p:cNvSpPr txBox="1"/>
          <p:nvPr/>
        </p:nvSpPr>
        <p:spPr>
          <a:xfrm>
            <a:off x="798375" y="2126664"/>
            <a:ext cx="6618920" cy="1232960"/>
          </a:xfrm>
          <a:prstGeom prst="rect">
            <a:avLst/>
          </a:prstGeom>
          <a:noFill/>
        </p:spPr>
        <p:txBody>
          <a:bodyPr wrap="square" lIns="62795" tIns="31398" rIns="62795" bIns="31398" rtlCol="0">
            <a:spAutoFit/>
          </a:bodyPr>
          <a:lstStyle/>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）一神论和神创论</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）原罪说</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3</a:t>
            </a:r>
            <a:r>
              <a:rPr lang="zh-CN" altLang="en-US" sz="1900" dirty="0">
                <a:latin typeface="仿宋" panose="02010609060101010101" pitchFamily="49" charset="-122"/>
                <a:ea typeface="仿宋" panose="02010609060101010101" pitchFamily="49" charset="-122"/>
              </a:rPr>
              <a:t>）末日审判论</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4</a:t>
            </a:r>
            <a:r>
              <a:rPr lang="zh-CN" altLang="en-US" sz="1900" dirty="0">
                <a:latin typeface="仿宋" panose="02010609060101010101" pitchFamily="49" charset="-122"/>
                <a:ea typeface="仿宋" panose="02010609060101010101" pitchFamily="49" charset="-122"/>
              </a:rPr>
              <a:t>）禁欲说</a:t>
            </a:r>
            <a:endParaRPr lang="en-US" altLang="zh-CN" sz="1900" dirty="0">
              <a:latin typeface="仿宋" panose="02010609060101010101" pitchFamily="49" charset="-122"/>
              <a:ea typeface="仿宋" panose="02010609060101010101" pitchFamily="49" charset="-122"/>
            </a:endParaRPr>
          </a:p>
        </p:txBody>
      </p:sp>
      <p:sp>
        <p:nvSpPr>
          <p:cNvPr id="14" name="TextBox 13"/>
          <p:cNvSpPr txBox="1"/>
          <p:nvPr/>
        </p:nvSpPr>
        <p:spPr>
          <a:xfrm>
            <a:off x="374955" y="4097163"/>
            <a:ext cx="6371175"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（三）成立宗教裁判所，残酷迫害异端</a:t>
            </a:r>
          </a:p>
        </p:txBody>
      </p:sp>
    </p:spTree>
    <p:extLst>
      <p:ext uri="{BB962C8B-B14F-4D97-AF65-F5344CB8AC3E}">
        <p14:creationId xmlns:p14="http://schemas.microsoft.com/office/powerpoint/2010/main" val="194397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109267" y="2499248"/>
            <a:ext cx="665425" cy="278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r>
              <a:rPr lang="zh-CN" altLang="en-US" sz="1400" b="1">
                <a:solidFill>
                  <a:srgbClr val="CC0066"/>
                </a:solidFill>
              </a:rPr>
              <a:t>布鲁诺</a:t>
            </a:r>
          </a:p>
        </p:txBody>
      </p:sp>
      <p:pic>
        <p:nvPicPr>
          <p:cNvPr id="31747" name="Picture 3" descr="T013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5655" y="542667"/>
            <a:ext cx="2688431"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a:spLocks noChangeArrowheads="1"/>
          </p:cNvSpPr>
          <p:nvPr/>
        </p:nvSpPr>
        <p:spPr bwMode="auto">
          <a:xfrm>
            <a:off x="4205659" y="3210009"/>
            <a:ext cx="2810406" cy="1540737"/>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nchor="ctr">
            <a:spAutoFit/>
          </a:bodyPr>
          <a:lstStyle/>
          <a:p>
            <a:pPr>
              <a:lnSpc>
                <a:spcPct val="120000"/>
              </a:lnSpc>
            </a:pPr>
            <a:r>
              <a:rPr lang="zh-CN" altLang="en-US" sz="1600" b="1"/>
              <a:t>布鲁诺在天主教会的眼里，是极端有害的“异端”和十恶不赦的敌人。公元</a:t>
            </a:r>
            <a:r>
              <a:rPr lang="zh-CN" altLang="zh-CN" sz="1600" b="1"/>
              <a:t>1600</a:t>
            </a:r>
            <a:r>
              <a:rPr lang="zh-CN" altLang="en-US" sz="1600" b="1"/>
              <a:t>年</a:t>
            </a:r>
            <a:r>
              <a:rPr lang="zh-CN" altLang="zh-CN" sz="1600" b="1"/>
              <a:t>2</a:t>
            </a:r>
            <a:r>
              <a:rPr lang="zh-CN" altLang="en-US" sz="1600" b="1"/>
              <a:t>月</a:t>
            </a:r>
            <a:r>
              <a:rPr lang="zh-CN" altLang="zh-CN" sz="1600" b="1"/>
              <a:t>17</a:t>
            </a:r>
            <a:r>
              <a:rPr lang="zh-CN" altLang="en-US" sz="1600" b="1"/>
              <a:t>日，布鲁诺在罗马的</a:t>
            </a:r>
            <a:r>
              <a:rPr lang="zh-CN" altLang="en-US" sz="1600" b="1" u="sng">
                <a:hlinkClick r:id="rId3"/>
              </a:rPr>
              <a:t>鲜花广场</a:t>
            </a:r>
            <a:r>
              <a:rPr lang="zh-CN" altLang="en-US" sz="1600" b="1"/>
              <a:t>上英勇就义</a:t>
            </a:r>
            <a:r>
              <a:rPr lang="zh-CN"/>
              <a:t> </a:t>
            </a:r>
          </a:p>
        </p:txBody>
      </p:sp>
      <p:sp>
        <p:nvSpPr>
          <p:cNvPr id="31749" name="Rectangle 5"/>
          <p:cNvSpPr>
            <a:spLocks noChangeArrowheads="1"/>
          </p:cNvSpPr>
          <p:nvPr/>
        </p:nvSpPr>
        <p:spPr bwMode="auto">
          <a:xfrm>
            <a:off x="84637" y="2651501"/>
            <a:ext cx="4178271" cy="216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nchor="ctr">
            <a:spAutoFit/>
          </a:bodyPr>
          <a:lstStyle/>
          <a:p>
            <a:pPr>
              <a:lnSpc>
                <a:spcPct val="120000"/>
              </a:lnSpc>
            </a:pPr>
            <a:r>
              <a:rPr lang="zh-CN" altLang="en-US" sz="1900" b="1"/>
              <a:t>布鲁诺的思想引起天主教会的恐慌，他们施展狡诈的阴谋诡计，将布鲁诺诱骗回国，把他囚禁在</a:t>
            </a:r>
            <a:r>
              <a:rPr lang="zh-CN" altLang="en-US" sz="1900" b="1">
                <a:hlinkClick r:id="rId4"/>
              </a:rPr>
              <a:t>宗教裁判所</a:t>
            </a:r>
            <a:r>
              <a:rPr lang="zh-CN" altLang="en-US" sz="1900" b="1"/>
              <a:t>的监狱里，接连不断地审讯和折磨竟达</a:t>
            </a:r>
            <a:r>
              <a:rPr lang="zh-CN" altLang="zh-CN" sz="1900" b="1"/>
              <a:t>8</a:t>
            </a:r>
            <a:r>
              <a:rPr lang="zh-CN" altLang="en-US" sz="1900" b="1"/>
              <a:t>年之久！一切的恐吓威胁利诱都丝毫没有动摇布鲁诺相信真理的信念。 </a:t>
            </a:r>
          </a:p>
        </p:txBody>
      </p:sp>
      <p:sp>
        <p:nvSpPr>
          <p:cNvPr id="31750" name="Rectangle 6"/>
          <p:cNvSpPr>
            <a:spLocks noChangeArrowheads="1"/>
          </p:cNvSpPr>
          <p:nvPr/>
        </p:nvSpPr>
        <p:spPr bwMode="auto">
          <a:xfrm>
            <a:off x="309918" y="455825"/>
            <a:ext cx="3613202" cy="146687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nchor="ctr">
            <a:spAutoFit/>
          </a:bodyPr>
          <a:lstStyle/>
          <a:p>
            <a:pPr>
              <a:lnSpc>
                <a:spcPct val="120000"/>
              </a:lnSpc>
            </a:pPr>
            <a:r>
              <a:rPr lang="zh-CN" altLang="en-US" sz="1900" b="1"/>
              <a:t>布鲁诺以超人的预见大大丰富和发展了哥白尼学说，提出了</a:t>
            </a:r>
            <a:r>
              <a:rPr lang="zh-CN" altLang="en-US" sz="1900" b="1">
                <a:hlinkClick r:id="rId5"/>
              </a:rPr>
              <a:t>宇宙无限</a:t>
            </a:r>
            <a:r>
              <a:rPr lang="zh-CN" altLang="en-US" sz="1900" b="1"/>
              <a:t>的思想，他认为宇宙是统一的、物质的、无限的和永恒的</a:t>
            </a:r>
            <a:r>
              <a:rPr lang="zh-CN" altLang="en-US" sz="1900"/>
              <a:t>。</a:t>
            </a:r>
            <a:endParaRPr lang="zh-CN"/>
          </a:p>
        </p:txBody>
      </p:sp>
    </p:spTree>
    <p:extLst>
      <p:ext uri="{BB962C8B-B14F-4D97-AF65-F5344CB8AC3E}">
        <p14:creationId xmlns:p14="http://schemas.microsoft.com/office/powerpoint/2010/main" val="235616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912" y="599922"/>
            <a:ext cx="2629934" cy="3930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3"/>
          <p:cNvSpPr txBox="1">
            <a:spLocks noChangeArrowheads="1"/>
          </p:cNvSpPr>
          <p:nvPr/>
        </p:nvSpPr>
        <p:spPr bwMode="auto">
          <a:xfrm>
            <a:off x="3415304" y="261378"/>
            <a:ext cx="3584576" cy="97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90000"/>
              </a:lnSpc>
            </a:pPr>
            <a:r>
              <a:rPr lang="zh-CN" altLang="en-US" sz="2200" b="1">
                <a:solidFill>
                  <a:srgbClr val="0000FF"/>
                </a:solidFill>
                <a:latin typeface="黑体" pitchFamily="49" charset="-122"/>
                <a:ea typeface="黑体" pitchFamily="49" charset="-122"/>
              </a:rPr>
              <a:t>　　</a:t>
            </a:r>
            <a:r>
              <a:rPr lang="zh-CN" altLang="en-US" sz="1900" b="1">
                <a:solidFill>
                  <a:srgbClr val="0000FF"/>
                </a:solidFill>
                <a:latin typeface="黑体" pitchFamily="49" charset="-122"/>
                <a:ea typeface="黑体" pitchFamily="49" charset="-122"/>
              </a:rPr>
              <a:t>火刑是中世纪典型的刑罚，把人绑在柱子上烧死，有点像中国古代的炮烙之刑。</a:t>
            </a:r>
            <a:r>
              <a:rPr lang="zh-CN" altLang="en-US" sz="2500" b="1">
                <a:solidFill>
                  <a:srgbClr val="0000FF"/>
                </a:solidFill>
                <a:latin typeface="黑体" pitchFamily="49" charset="-122"/>
                <a:ea typeface="黑体" pitchFamily="49" charset="-122"/>
              </a:rPr>
              <a:t> </a:t>
            </a:r>
          </a:p>
        </p:txBody>
      </p:sp>
      <p:sp>
        <p:nvSpPr>
          <p:cNvPr id="32772" name="Text Box 4"/>
          <p:cNvSpPr txBox="1">
            <a:spLocks noChangeArrowheads="1"/>
          </p:cNvSpPr>
          <p:nvPr/>
        </p:nvSpPr>
        <p:spPr bwMode="auto">
          <a:xfrm>
            <a:off x="3246036" y="1842076"/>
            <a:ext cx="3640584" cy="198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lnSpc>
                <a:spcPct val="90000"/>
              </a:lnSpc>
            </a:pPr>
            <a:r>
              <a:rPr lang="zh-CN" altLang="zh-CN" sz="2200" b="1">
                <a:solidFill>
                  <a:srgbClr val="0000CC"/>
                </a:solidFill>
                <a:effectLst>
                  <a:outerShdw blurRad="38100" dist="38100" dir="2700000" algn="tl">
                    <a:srgbClr val="C0C0C0"/>
                  </a:outerShdw>
                </a:effectLst>
                <a:latin typeface="幼圆" pitchFamily="49" charset="-122"/>
                <a:ea typeface="幼圆" pitchFamily="49" charset="-122"/>
              </a:rPr>
              <a:t> </a:t>
            </a:r>
            <a:r>
              <a:rPr lang="zh-CN" altLang="zh-CN" sz="1900" b="1">
                <a:solidFill>
                  <a:srgbClr val="0000CC"/>
                </a:solidFill>
                <a:effectLst>
                  <a:outerShdw blurRad="38100" dist="38100" dir="2700000" algn="tl">
                    <a:srgbClr val="C0C0C0"/>
                  </a:outerShdw>
                </a:effectLst>
                <a:latin typeface="Arial"/>
                <a:ea typeface="幼圆" pitchFamily="49" charset="-122"/>
              </a:rPr>
              <a:t>“</a:t>
            </a:r>
            <a:r>
              <a:rPr lang="zh-CN" altLang="en-US" sz="1900" b="1">
                <a:solidFill>
                  <a:srgbClr val="0000CC"/>
                </a:solidFill>
                <a:effectLst>
                  <a:outerShdw blurRad="38100" dist="38100" dir="2700000" algn="tl">
                    <a:srgbClr val="C0C0C0"/>
                  </a:outerShdw>
                </a:effectLst>
                <a:latin typeface="幼圆" pitchFamily="49" charset="-122"/>
                <a:ea typeface="幼圆" pitchFamily="49" charset="-122"/>
              </a:rPr>
              <a:t>被告人如不承认</a:t>
            </a:r>
            <a:r>
              <a:rPr lang="zh-CN" altLang="en-US" sz="1900" b="1">
                <a:solidFill>
                  <a:srgbClr val="0000CC"/>
                </a:solidFill>
                <a:effectLst>
                  <a:outerShdw blurRad="38100" dist="38100" dir="2700000" algn="tl">
                    <a:srgbClr val="C0C0C0"/>
                  </a:outerShdw>
                </a:effectLst>
                <a:latin typeface="Arial"/>
                <a:ea typeface="幼圆" pitchFamily="49" charset="-122"/>
              </a:rPr>
              <a:t>‘</a:t>
            </a:r>
            <a:r>
              <a:rPr lang="zh-CN" altLang="en-US" sz="1900" b="1">
                <a:solidFill>
                  <a:srgbClr val="0000CC"/>
                </a:solidFill>
                <a:effectLst>
                  <a:outerShdw blurRad="38100" dist="38100" dir="2700000" algn="tl">
                    <a:srgbClr val="C0C0C0"/>
                  </a:outerShdw>
                </a:effectLst>
                <a:latin typeface="幼圆" pitchFamily="49" charset="-122"/>
                <a:ea typeface="幼圆" pitchFamily="49" charset="-122"/>
              </a:rPr>
              <a:t>罪行</a:t>
            </a:r>
            <a:r>
              <a:rPr lang="zh-CN" altLang="en-US" sz="1900" b="1">
                <a:solidFill>
                  <a:srgbClr val="0000CC"/>
                </a:solidFill>
                <a:effectLst>
                  <a:outerShdw blurRad="38100" dist="38100" dir="2700000" algn="tl">
                    <a:srgbClr val="C0C0C0"/>
                  </a:outerShdw>
                </a:effectLst>
                <a:latin typeface="Arial"/>
                <a:ea typeface="幼圆" pitchFamily="49" charset="-122"/>
              </a:rPr>
              <a:t>’</a:t>
            </a:r>
            <a:r>
              <a:rPr lang="zh-CN" altLang="en-US" sz="1900" b="1">
                <a:solidFill>
                  <a:srgbClr val="0000CC"/>
                </a:solidFill>
                <a:effectLst>
                  <a:outerShdw blurRad="38100" dist="38100" dir="2700000" algn="tl">
                    <a:srgbClr val="C0C0C0"/>
                  </a:outerShdw>
                </a:effectLst>
                <a:latin typeface="幼圆" pitchFamily="49" charset="-122"/>
                <a:ea typeface="幼圆" pitchFamily="49" charset="-122"/>
              </a:rPr>
              <a:t>，就反复用刑拷问。一切有利于被控告人的证词都不能成立。被告可以不经审判便予处死。被告认罪之后，如又否认，即不在审讯，予以烧死</a:t>
            </a:r>
            <a:r>
              <a:rPr lang="zh-CN" altLang="en-US" sz="1900" b="1">
                <a:solidFill>
                  <a:srgbClr val="0000CC"/>
                </a:solidFill>
                <a:effectLst>
                  <a:outerShdw blurRad="38100" dist="38100" dir="2700000" algn="tl">
                    <a:srgbClr val="C0C0C0"/>
                  </a:outerShdw>
                </a:effectLst>
                <a:latin typeface="Arial"/>
                <a:ea typeface="幼圆" pitchFamily="49" charset="-122"/>
              </a:rPr>
              <a:t>”</a:t>
            </a:r>
            <a:r>
              <a:rPr lang="zh-CN" altLang="en-US" sz="1900" b="1">
                <a:solidFill>
                  <a:srgbClr val="0000CC"/>
                </a:solidFill>
                <a:effectLst>
                  <a:outerShdw blurRad="38100" dist="38100" dir="2700000" algn="tl">
                    <a:srgbClr val="C0C0C0"/>
                  </a:outerShdw>
                </a:effectLst>
                <a:latin typeface="幼圆" pitchFamily="49" charset="-122"/>
                <a:ea typeface="幼圆" pitchFamily="49" charset="-122"/>
              </a:rPr>
              <a:t>。 </a:t>
            </a:r>
          </a:p>
          <a:p>
            <a:pPr algn="r">
              <a:lnSpc>
                <a:spcPct val="90000"/>
              </a:lnSpc>
            </a:pPr>
            <a:r>
              <a:rPr lang="zh-CN" altLang="zh-CN" sz="1900" b="1">
                <a:solidFill>
                  <a:srgbClr val="0000CC"/>
                </a:solidFill>
                <a:effectLst>
                  <a:outerShdw blurRad="38100" dist="38100" dir="2700000" algn="tl">
                    <a:srgbClr val="C0C0C0"/>
                  </a:outerShdw>
                </a:effectLst>
                <a:latin typeface="Arial"/>
                <a:ea typeface="幼圆" pitchFamily="49" charset="-122"/>
              </a:rPr>
              <a:t>——</a:t>
            </a:r>
            <a:r>
              <a:rPr lang="zh-CN" altLang="zh-CN" sz="1900" b="1">
                <a:solidFill>
                  <a:srgbClr val="0000CC"/>
                </a:solidFill>
                <a:effectLst>
                  <a:outerShdw blurRad="38100" dist="38100" dir="2700000" algn="tl">
                    <a:srgbClr val="C0C0C0"/>
                  </a:outerShdw>
                </a:effectLst>
                <a:latin typeface="幼圆" pitchFamily="49" charset="-122"/>
                <a:ea typeface="幼圆" pitchFamily="49" charset="-122"/>
              </a:rPr>
              <a:t>《</a:t>
            </a:r>
            <a:r>
              <a:rPr lang="zh-CN" altLang="en-US" sz="1900" b="1">
                <a:solidFill>
                  <a:srgbClr val="0000CC"/>
                </a:solidFill>
                <a:effectLst>
                  <a:outerShdw blurRad="38100" dist="38100" dir="2700000" algn="tl">
                    <a:srgbClr val="C0C0C0"/>
                  </a:outerShdw>
                </a:effectLst>
                <a:latin typeface="幼圆" pitchFamily="49" charset="-122"/>
                <a:ea typeface="幼圆" pitchFamily="49" charset="-122"/>
              </a:rPr>
              <a:t>宗教裁判所审讯条例</a:t>
            </a:r>
            <a:r>
              <a:rPr lang="zh-CN" altLang="zh-CN" sz="1900" b="1">
                <a:effectLst>
                  <a:outerShdw blurRad="38100" dist="38100" dir="2700000" algn="tl">
                    <a:srgbClr val="C0C0C0"/>
                  </a:outerShdw>
                </a:effectLst>
                <a:latin typeface="幼圆" pitchFamily="49" charset="-122"/>
                <a:ea typeface="幼圆" pitchFamily="49" charset="-122"/>
              </a:rPr>
              <a:t>》</a:t>
            </a:r>
            <a:r>
              <a:rPr lang="zh-CN" altLang="zh-CN" sz="2200" b="1">
                <a:effectLst>
                  <a:outerShdw blurRad="38100" dist="38100" dir="2700000" algn="tl">
                    <a:srgbClr val="C0C0C0"/>
                  </a:outerShdw>
                </a:effectLst>
                <a:latin typeface="幼圆" pitchFamily="49" charset="-122"/>
                <a:ea typeface="幼圆" pitchFamily="49" charset="-122"/>
              </a:rPr>
              <a:t> </a:t>
            </a:r>
          </a:p>
        </p:txBody>
      </p:sp>
      <p:sp>
        <p:nvSpPr>
          <p:cNvPr id="32773" name="Rectangle 5"/>
          <p:cNvSpPr>
            <a:spLocks noChangeArrowheads="1"/>
          </p:cNvSpPr>
          <p:nvPr/>
        </p:nvSpPr>
        <p:spPr bwMode="auto">
          <a:xfrm>
            <a:off x="536443" y="4607677"/>
            <a:ext cx="1890120" cy="432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spAutoFit/>
          </a:bodyPr>
          <a:lstStyle/>
          <a:p>
            <a:r>
              <a:rPr lang="zh-CN" b="1">
                <a:solidFill>
                  <a:srgbClr val="0000FF"/>
                </a:solidFill>
              </a:rPr>
              <a:t>（火刑柱 插图画 中世纪）</a:t>
            </a:r>
            <a:br>
              <a:rPr lang="zh-CN" b="1">
                <a:solidFill>
                  <a:srgbClr val="0000FF"/>
                </a:solidFill>
              </a:rPr>
            </a:br>
            <a:endParaRPr lang="zh-CN" b="1">
              <a:solidFill>
                <a:srgbClr val="0000FF"/>
              </a:solidFill>
            </a:endParaRPr>
          </a:p>
        </p:txBody>
      </p:sp>
    </p:spTree>
    <p:extLst>
      <p:ext uri="{BB962C8B-B14F-4D97-AF65-F5344CB8AC3E}">
        <p14:creationId xmlns:p14="http://schemas.microsoft.com/office/powerpoint/2010/main" val="251403465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4" y="147900"/>
            <a:ext cx="6774753" cy="355797"/>
          </a:xfrm>
          <a:prstGeom prst="rect">
            <a:avLst/>
          </a:prstGeom>
          <a:noFill/>
          <a:ln>
            <a:solidFill>
              <a:srgbClr val="00B050"/>
            </a:solidFill>
          </a:ln>
        </p:spPr>
        <p:txBody>
          <a:bodyPr wrap="square" lIns="62795" tIns="31398" rIns="62795" bIns="31398" rtlCol="0">
            <a:spAutoFit/>
          </a:bodyPr>
          <a:lstStyle/>
          <a:p>
            <a:r>
              <a:rPr lang="zh-CN" altLang="en-US" sz="1900" b="1" dirty="0"/>
              <a:t>*教皇统治下的欧洲</a:t>
            </a:r>
            <a:r>
              <a:rPr lang="en-US" altLang="zh-CN" sz="1900" b="1" dirty="0"/>
              <a:t>     ——</a:t>
            </a:r>
            <a:r>
              <a:rPr lang="zh-CN" altLang="en-US" sz="1900" b="1" dirty="0"/>
              <a:t>黑暗的中世纪</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30" y="617414"/>
            <a:ext cx="5730312"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（一）教义教规禁锢人性，麻醉灵魂</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6" name="TextBox 5"/>
          <p:cNvSpPr txBox="1"/>
          <p:nvPr/>
        </p:nvSpPr>
        <p:spPr>
          <a:xfrm>
            <a:off x="374953" y="3567458"/>
            <a:ext cx="6371175"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（二）教会的贪婪和教士生活的腐化</a:t>
            </a:r>
          </a:p>
        </p:txBody>
      </p:sp>
      <p:sp>
        <p:nvSpPr>
          <p:cNvPr id="7" name="左大括号 6"/>
          <p:cNvSpPr/>
          <p:nvPr/>
        </p:nvSpPr>
        <p:spPr>
          <a:xfrm>
            <a:off x="374955" y="1019723"/>
            <a:ext cx="282281" cy="253064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2"/>
            <a:ext cx="6618920" cy="940572"/>
          </a:xfrm>
          <a:prstGeom prst="rect">
            <a:avLst/>
          </a:prstGeom>
          <a:noFill/>
        </p:spPr>
        <p:txBody>
          <a:bodyPr wrap="square" lIns="62795" tIns="31398" rIns="62795" bIns="31398" rtlCol="0">
            <a:spAutoFit/>
          </a:bodyPr>
          <a:lstStyle/>
          <a:p>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思想基础：信仰高于理性（要求信徒服从教皇教会）</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神职人员具有解读</a:t>
            </a:r>
            <a:r>
              <a:rPr lang="en-US" altLang="zh-CN" sz="1900" dirty="0">
                <a:latin typeface="仿宋" panose="02010609060101010101" pitchFamily="49" charset="-122"/>
                <a:ea typeface="仿宋" panose="02010609060101010101" pitchFamily="49" charset="-122"/>
              </a:rPr>
              <a:t>《</a:t>
            </a:r>
            <a:r>
              <a:rPr lang="zh-CN" altLang="en-US" sz="1900" dirty="0">
                <a:latin typeface="仿宋" panose="02010609060101010101" pitchFamily="49" charset="-122"/>
                <a:ea typeface="仿宋" panose="02010609060101010101" pitchFamily="49" charset="-122"/>
              </a:rPr>
              <a:t>圣经</a:t>
            </a:r>
            <a:r>
              <a:rPr lang="en-US" altLang="zh-CN" sz="1900" dirty="0">
                <a:latin typeface="仿宋" panose="02010609060101010101" pitchFamily="49" charset="-122"/>
                <a:ea typeface="仿宋" panose="02010609060101010101" pitchFamily="49" charset="-122"/>
              </a:rPr>
              <a:t>》</a:t>
            </a:r>
            <a:r>
              <a:rPr lang="zh-CN" altLang="en-US" sz="1900" dirty="0">
                <a:latin typeface="仿宋" panose="02010609060101010101" pitchFamily="49" charset="-122"/>
                <a:ea typeface="仿宋" panose="02010609060101010101" pitchFamily="49" charset="-122"/>
              </a:rPr>
              <a:t>的最高权威</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主要教义</a:t>
            </a:r>
            <a:endParaRPr lang="en-US" altLang="zh-CN" sz="1900" dirty="0">
              <a:latin typeface="仿宋" panose="02010609060101010101" pitchFamily="49" charset="-122"/>
              <a:ea typeface="仿宋" panose="02010609060101010101" pitchFamily="49" charset="-122"/>
            </a:endParaRPr>
          </a:p>
        </p:txBody>
      </p:sp>
      <p:sp>
        <p:nvSpPr>
          <p:cNvPr id="11" name="左大括号 10"/>
          <p:cNvSpPr/>
          <p:nvPr/>
        </p:nvSpPr>
        <p:spPr>
          <a:xfrm>
            <a:off x="657235" y="2122632"/>
            <a:ext cx="273898" cy="14277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2" name="TextBox 11"/>
          <p:cNvSpPr txBox="1"/>
          <p:nvPr/>
        </p:nvSpPr>
        <p:spPr>
          <a:xfrm>
            <a:off x="798375" y="2126664"/>
            <a:ext cx="6618920" cy="1232960"/>
          </a:xfrm>
          <a:prstGeom prst="rect">
            <a:avLst/>
          </a:prstGeom>
          <a:noFill/>
        </p:spPr>
        <p:txBody>
          <a:bodyPr wrap="square" lIns="62795" tIns="31398" rIns="62795" bIns="31398" rtlCol="0">
            <a:spAutoFit/>
          </a:bodyPr>
          <a:lstStyle/>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）一神论和神创论</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）原罪说</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3</a:t>
            </a:r>
            <a:r>
              <a:rPr lang="zh-CN" altLang="en-US" sz="1900" dirty="0">
                <a:latin typeface="仿宋" panose="02010609060101010101" pitchFamily="49" charset="-122"/>
                <a:ea typeface="仿宋" panose="02010609060101010101" pitchFamily="49" charset="-122"/>
              </a:rPr>
              <a:t>）末日审判论</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4</a:t>
            </a:r>
            <a:r>
              <a:rPr lang="zh-CN" altLang="en-US" sz="1900" dirty="0">
                <a:latin typeface="仿宋" panose="02010609060101010101" pitchFamily="49" charset="-122"/>
                <a:ea typeface="仿宋" panose="02010609060101010101" pitchFamily="49" charset="-122"/>
              </a:rPr>
              <a:t>）禁欲说</a:t>
            </a:r>
            <a:endParaRPr lang="en-US" altLang="zh-CN" sz="1900" dirty="0">
              <a:latin typeface="仿宋" panose="02010609060101010101" pitchFamily="49" charset="-122"/>
              <a:ea typeface="仿宋" panose="02010609060101010101" pitchFamily="49" charset="-122"/>
            </a:endParaRPr>
          </a:p>
        </p:txBody>
      </p:sp>
      <p:sp>
        <p:nvSpPr>
          <p:cNvPr id="14" name="TextBox 13"/>
          <p:cNvSpPr txBox="1"/>
          <p:nvPr/>
        </p:nvSpPr>
        <p:spPr>
          <a:xfrm>
            <a:off x="374955" y="4097163"/>
            <a:ext cx="6371175"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（三）成立宗教裁判所，残酷迫害异端</a:t>
            </a:r>
          </a:p>
        </p:txBody>
      </p:sp>
      <p:sp>
        <p:nvSpPr>
          <p:cNvPr id="15" name="下箭头 14"/>
          <p:cNvSpPr/>
          <p:nvPr/>
        </p:nvSpPr>
        <p:spPr>
          <a:xfrm>
            <a:off x="5504091" y="3701970"/>
            <a:ext cx="677475" cy="79038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2795" tIns="31398" rIns="62795" bIns="31398" rtlCol="0" anchor="ctr"/>
          <a:lstStyle/>
          <a:p>
            <a:pPr algn="ctr"/>
            <a:endParaRPr lang="zh-CN" altLang="en-US"/>
          </a:p>
        </p:txBody>
      </p:sp>
      <p:sp>
        <p:nvSpPr>
          <p:cNvPr id="16" name="TextBox 15"/>
          <p:cNvSpPr txBox="1"/>
          <p:nvPr/>
        </p:nvSpPr>
        <p:spPr>
          <a:xfrm>
            <a:off x="209576" y="4589000"/>
            <a:ext cx="6902473" cy="648185"/>
          </a:xfrm>
          <a:prstGeom prst="rect">
            <a:avLst/>
          </a:prstGeom>
          <a:noFill/>
          <a:ln>
            <a:solidFill>
              <a:srgbClr val="FF0000"/>
            </a:solidFill>
          </a:ln>
        </p:spPr>
        <p:txBody>
          <a:bodyPr wrap="square" lIns="62795" tIns="31398" rIns="62795" bIns="31398" rtlCol="0">
            <a:spAutoFit/>
          </a:bodyPr>
          <a:lstStyle/>
          <a:p>
            <a:r>
              <a:rPr lang="zh-CN" altLang="en-US" sz="1900" b="1" dirty="0"/>
              <a:t>宗教改革的必要性：天主教统治西欧世界，教会贪腐，引起社会各阶层的不满</a:t>
            </a:r>
          </a:p>
        </p:txBody>
      </p:sp>
    </p:spTree>
    <p:extLst>
      <p:ext uri="{BB962C8B-B14F-4D97-AF65-F5344CB8AC3E}">
        <p14:creationId xmlns:p14="http://schemas.microsoft.com/office/powerpoint/2010/main" val="185243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4" y="147900"/>
            <a:ext cx="6774753" cy="355797"/>
          </a:xfrm>
          <a:prstGeom prst="rect">
            <a:avLst/>
          </a:prstGeom>
          <a:noFill/>
          <a:ln>
            <a:solidFill>
              <a:srgbClr val="00B050"/>
            </a:solidFill>
          </a:ln>
        </p:spPr>
        <p:txBody>
          <a:bodyPr wrap="square" lIns="62795" tIns="31398" rIns="62795" bIns="31398" rtlCol="0">
            <a:spAutoFit/>
          </a:bodyPr>
          <a:lstStyle/>
          <a:p>
            <a:r>
              <a:rPr lang="zh-CN" altLang="en-US" sz="1900" b="1" dirty="0"/>
              <a:t>一、宗教改革的背景</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49"/>
            <a:ext cx="6902473" cy="648185"/>
          </a:xfrm>
          <a:prstGeom prst="rect">
            <a:avLst/>
          </a:prstGeom>
          <a:noFill/>
          <a:ln>
            <a:solidFill>
              <a:srgbClr val="FF0000"/>
            </a:solidFill>
          </a:ln>
        </p:spPr>
        <p:txBody>
          <a:bodyPr wrap="square" lIns="62795" tIns="31398" rIns="62795" bIns="31398" rtlCol="0">
            <a:spAutoFit/>
          </a:bodyPr>
          <a:lstStyle/>
          <a:p>
            <a:r>
              <a:rPr lang="en-US" altLang="zh-CN" sz="1900" b="1" dirty="0"/>
              <a:t>1.</a:t>
            </a:r>
            <a:r>
              <a:rPr lang="zh-CN" altLang="en-US" sz="1900" b="1" dirty="0"/>
              <a:t>直接：天主教统治西欧世界，教会贪腐，引起社会各阶层的不满</a:t>
            </a:r>
          </a:p>
        </p:txBody>
      </p:sp>
    </p:spTree>
    <p:extLst>
      <p:ext uri="{BB962C8B-B14F-4D97-AF65-F5344CB8AC3E}">
        <p14:creationId xmlns:p14="http://schemas.microsoft.com/office/powerpoint/2010/main" val="91771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3" y="116029"/>
            <a:ext cx="1024498" cy="278853"/>
          </a:xfrm>
          <a:prstGeom prst="rect">
            <a:avLst/>
          </a:prstGeom>
          <a:noFill/>
        </p:spPr>
        <p:txBody>
          <a:bodyPr wrap="none" lIns="62795" tIns="31398" rIns="62795" bIns="31398" rtlCol="0">
            <a:spAutoFit/>
          </a:bodyPr>
          <a:lstStyle/>
          <a:p>
            <a:r>
              <a:rPr lang="zh-CN" altLang="en-US" sz="1400" dirty="0"/>
              <a:t>基督教简史</a:t>
            </a:r>
          </a:p>
        </p:txBody>
      </p:sp>
      <p:sp>
        <p:nvSpPr>
          <p:cNvPr id="3" name="TextBox 2"/>
          <p:cNvSpPr txBox="1"/>
          <p:nvPr/>
        </p:nvSpPr>
        <p:spPr>
          <a:xfrm>
            <a:off x="2568362" y="318163"/>
            <a:ext cx="1571123" cy="278853"/>
          </a:xfrm>
          <a:prstGeom prst="rect">
            <a:avLst/>
          </a:prstGeom>
          <a:noFill/>
        </p:spPr>
        <p:txBody>
          <a:bodyPr wrap="none" lIns="62795" tIns="31398" rIns="62795" bIns="31398" rtlCol="0">
            <a:spAutoFit/>
          </a:bodyPr>
          <a:lstStyle/>
          <a:p>
            <a:r>
              <a:rPr lang="zh-CN" altLang="en-US" sz="1400" dirty="0"/>
              <a:t>基督教产生（</a:t>
            </a:r>
            <a:r>
              <a:rPr lang="en-US" altLang="zh-CN" sz="1400" dirty="0"/>
              <a:t>1C</a:t>
            </a:r>
            <a:r>
              <a:rPr lang="zh-CN" altLang="en-US" sz="1400" dirty="0"/>
              <a:t>）</a:t>
            </a:r>
          </a:p>
        </p:txBody>
      </p:sp>
      <p:cxnSp>
        <p:nvCxnSpPr>
          <p:cNvPr id="5" name="直接箭头连接符 4"/>
          <p:cNvCxnSpPr/>
          <p:nvPr/>
        </p:nvCxnSpPr>
        <p:spPr>
          <a:xfrm>
            <a:off x="3245837" y="631861"/>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68364" y="1027010"/>
            <a:ext cx="1837221" cy="278853"/>
          </a:xfrm>
          <a:prstGeom prst="rect">
            <a:avLst/>
          </a:prstGeom>
          <a:noFill/>
        </p:spPr>
        <p:txBody>
          <a:bodyPr wrap="none" lIns="62795" tIns="31398" rIns="62795" bIns="31398" rtlCol="0">
            <a:spAutoFit/>
          </a:bodyPr>
          <a:lstStyle/>
          <a:p>
            <a:r>
              <a:rPr lang="zh-CN" altLang="en-US" sz="1400" dirty="0"/>
              <a:t>罗马帝国国教（</a:t>
            </a:r>
            <a:r>
              <a:rPr lang="en-US" altLang="zh-CN" sz="1400" dirty="0"/>
              <a:t>392</a:t>
            </a:r>
            <a:r>
              <a:rPr lang="zh-CN" altLang="en-US" sz="1400" dirty="0"/>
              <a:t>）</a:t>
            </a:r>
          </a:p>
        </p:txBody>
      </p:sp>
      <p:cxnSp>
        <p:nvCxnSpPr>
          <p:cNvPr id="9" name="直接箭头连接符 8"/>
          <p:cNvCxnSpPr/>
          <p:nvPr/>
        </p:nvCxnSpPr>
        <p:spPr>
          <a:xfrm>
            <a:off x="3254178" y="1258454"/>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29851" y="2088476"/>
            <a:ext cx="1922180" cy="278853"/>
          </a:xfrm>
          <a:prstGeom prst="rect">
            <a:avLst/>
          </a:prstGeom>
          <a:noFill/>
        </p:spPr>
        <p:txBody>
          <a:bodyPr wrap="none" lIns="62795" tIns="31398" rIns="62795" bIns="31398" rtlCol="0">
            <a:spAutoFit/>
          </a:bodyPr>
          <a:lstStyle/>
          <a:p>
            <a:r>
              <a:rPr lang="zh-CN" altLang="en-US" sz="1400" dirty="0"/>
              <a:t>东正教（君士坦丁堡）</a:t>
            </a:r>
          </a:p>
        </p:txBody>
      </p:sp>
      <p:sp>
        <p:nvSpPr>
          <p:cNvPr id="11" name="TextBox 10"/>
          <p:cNvSpPr txBox="1"/>
          <p:nvPr/>
        </p:nvSpPr>
        <p:spPr>
          <a:xfrm>
            <a:off x="3851054" y="2085622"/>
            <a:ext cx="1383571" cy="278853"/>
          </a:xfrm>
          <a:prstGeom prst="rect">
            <a:avLst/>
          </a:prstGeom>
          <a:noFill/>
        </p:spPr>
        <p:txBody>
          <a:bodyPr wrap="none" lIns="62795" tIns="31398" rIns="62795" bIns="31398" rtlCol="0">
            <a:spAutoFit/>
          </a:bodyPr>
          <a:lstStyle/>
          <a:p>
            <a:r>
              <a:rPr lang="zh-CN" altLang="en-US" sz="1400" dirty="0"/>
              <a:t>天主教（罗马）</a:t>
            </a:r>
          </a:p>
        </p:txBody>
      </p:sp>
      <p:sp>
        <p:nvSpPr>
          <p:cNvPr id="12" name="TextBox 11"/>
          <p:cNvSpPr txBox="1"/>
          <p:nvPr/>
        </p:nvSpPr>
        <p:spPr>
          <a:xfrm>
            <a:off x="3360421" y="2818111"/>
            <a:ext cx="2560175" cy="278853"/>
          </a:xfrm>
          <a:prstGeom prst="rect">
            <a:avLst/>
          </a:prstGeom>
          <a:noFill/>
        </p:spPr>
        <p:txBody>
          <a:bodyPr wrap="none" lIns="62795" tIns="31398" rIns="62795" bIns="31398" rtlCol="0">
            <a:spAutoFit/>
          </a:bodyPr>
          <a:lstStyle/>
          <a:p>
            <a:r>
              <a:rPr lang="zh-CN" altLang="en-US" sz="1400" dirty="0"/>
              <a:t>天主教会权威达到鼎盛（</a:t>
            </a:r>
            <a:r>
              <a:rPr lang="en-US" altLang="zh-CN" sz="1400" dirty="0"/>
              <a:t>12C</a:t>
            </a:r>
            <a:r>
              <a:rPr lang="zh-CN" altLang="en-US" sz="1400" dirty="0"/>
              <a:t>）</a:t>
            </a:r>
          </a:p>
        </p:txBody>
      </p:sp>
      <p:cxnSp>
        <p:nvCxnSpPr>
          <p:cNvPr id="14" name="直接连接符 13"/>
          <p:cNvCxnSpPr/>
          <p:nvPr/>
        </p:nvCxnSpPr>
        <p:spPr>
          <a:xfrm>
            <a:off x="1949014" y="1653648"/>
            <a:ext cx="0" cy="39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949014" y="1653643"/>
            <a:ext cx="2822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771827" y="1653648"/>
            <a:ext cx="0" cy="395194"/>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356174" y="1442132"/>
            <a:ext cx="851374" cy="278853"/>
          </a:xfrm>
          <a:prstGeom prst="rect">
            <a:avLst/>
          </a:prstGeom>
          <a:noFill/>
        </p:spPr>
        <p:txBody>
          <a:bodyPr wrap="none" lIns="62795" tIns="31398" rIns="62795" bIns="31398" rtlCol="0">
            <a:spAutoFit/>
          </a:bodyPr>
          <a:lstStyle/>
          <a:p>
            <a:r>
              <a:rPr lang="zh-CN" altLang="en-US" sz="1400" dirty="0"/>
              <a:t>分裂</a:t>
            </a:r>
            <a:r>
              <a:rPr lang="en-US" altLang="zh-CN" sz="1400" dirty="0"/>
              <a:t>1054</a:t>
            </a:r>
            <a:endParaRPr lang="zh-CN" altLang="en-US" sz="1400" dirty="0"/>
          </a:p>
        </p:txBody>
      </p:sp>
      <p:cxnSp>
        <p:nvCxnSpPr>
          <p:cNvPr id="19" name="直接箭头连接符 18"/>
          <p:cNvCxnSpPr/>
          <p:nvPr/>
        </p:nvCxnSpPr>
        <p:spPr>
          <a:xfrm>
            <a:off x="4771827" y="2402174"/>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4824372" y="3069317"/>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519210" y="3464511"/>
            <a:ext cx="0" cy="395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3519211" y="3464509"/>
            <a:ext cx="28228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342023" y="3464511"/>
            <a:ext cx="0" cy="395194"/>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26369" y="3252996"/>
            <a:ext cx="1127090" cy="278853"/>
          </a:xfrm>
          <a:prstGeom prst="rect">
            <a:avLst/>
          </a:prstGeom>
          <a:noFill/>
        </p:spPr>
        <p:txBody>
          <a:bodyPr wrap="none" lIns="62795" tIns="31398" rIns="62795" bIns="31398" rtlCol="0">
            <a:spAutoFit/>
          </a:bodyPr>
          <a:lstStyle/>
          <a:p>
            <a:r>
              <a:rPr lang="zh-CN" altLang="en-US" sz="1400" dirty="0"/>
              <a:t>分裂</a:t>
            </a:r>
            <a:r>
              <a:rPr lang="en-US" altLang="zh-CN" sz="1400" dirty="0"/>
              <a:t>16</a:t>
            </a:r>
            <a:r>
              <a:rPr lang="zh-CN" altLang="en-US" sz="1400" dirty="0"/>
              <a:t>、</a:t>
            </a:r>
            <a:r>
              <a:rPr lang="en-US" altLang="zh-CN" sz="1400" dirty="0"/>
              <a:t>17C</a:t>
            </a:r>
            <a:endParaRPr lang="zh-CN" altLang="en-US" sz="1400" dirty="0"/>
          </a:p>
        </p:txBody>
      </p:sp>
      <p:sp>
        <p:nvSpPr>
          <p:cNvPr id="31" name="TextBox 30"/>
          <p:cNvSpPr txBox="1"/>
          <p:nvPr/>
        </p:nvSpPr>
        <p:spPr>
          <a:xfrm>
            <a:off x="3145191" y="3886581"/>
            <a:ext cx="665425" cy="278853"/>
          </a:xfrm>
          <a:prstGeom prst="rect">
            <a:avLst/>
          </a:prstGeom>
          <a:noFill/>
        </p:spPr>
        <p:txBody>
          <a:bodyPr wrap="none" lIns="62795" tIns="31398" rIns="62795" bIns="31398" rtlCol="0">
            <a:spAutoFit/>
          </a:bodyPr>
          <a:lstStyle/>
          <a:p>
            <a:r>
              <a:rPr lang="zh-CN" altLang="en-US" sz="1400" dirty="0"/>
              <a:t>天主教</a:t>
            </a:r>
          </a:p>
        </p:txBody>
      </p:sp>
      <p:sp>
        <p:nvSpPr>
          <p:cNvPr id="32" name="TextBox 31"/>
          <p:cNvSpPr txBox="1"/>
          <p:nvPr/>
        </p:nvSpPr>
        <p:spPr>
          <a:xfrm>
            <a:off x="5203603" y="3886581"/>
            <a:ext cx="2050170" cy="709740"/>
          </a:xfrm>
          <a:prstGeom prst="rect">
            <a:avLst/>
          </a:prstGeom>
          <a:noFill/>
        </p:spPr>
        <p:txBody>
          <a:bodyPr wrap="square" lIns="62795" tIns="31398" rIns="62795" bIns="31398" rtlCol="0">
            <a:spAutoFit/>
          </a:bodyPr>
          <a:lstStyle/>
          <a:p>
            <a:pPr algn="ctr"/>
            <a:r>
              <a:rPr lang="zh-CN" altLang="en-US" sz="1400" dirty="0"/>
              <a:t>新教</a:t>
            </a:r>
            <a:endParaRPr lang="en-US" altLang="zh-CN" sz="1400" dirty="0"/>
          </a:p>
          <a:p>
            <a:pPr algn="ctr"/>
            <a:r>
              <a:rPr lang="zh-CN" altLang="en-US" sz="1400" dirty="0"/>
              <a:t>（路德教、加尔文教、英国国教等）</a:t>
            </a:r>
          </a:p>
        </p:txBody>
      </p:sp>
    </p:spTree>
    <p:extLst>
      <p:ext uri="{BB962C8B-B14F-4D97-AF65-F5344CB8AC3E}">
        <p14:creationId xmlns:p14="http://schemas.microsoft.com/office/powerpoint/2010/main" val="17842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randombar(horizontal)">
                                      <p:cBhvr>
                                        <p:cTn id="36" dur="500"/>
                                        <p:tgtEl>
                                          <p:spTgt spid="16"/>
                                        </p:tgtEl>
                                      </p:cBhvr>
                                    </p:animEffect>
                                  </p:childTnLst>
                                </p:cTn>
                              </p:par>
                              <p:par>
                                <p:cTn id="37" presetID="14" presetClass="entr" presetSubtype="1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randombar(horizontal)">
                                      <p:cBhvr>
                                        <p:cTn id="43" dur="500"/>
                                        <p:tgtEl>
                                          <p:spTgt spid="1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randombar(horizontal)">
                                      <p:cBhvr>
                                        <p:cTn id="51" dur="500"/>
                                        <p:tgtEl>
                                          <p:spTgt spid="19"/>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randombar(horizontal)">
                                      <p:cBhvr>
                                        <p:cTn id="63" dur="500"/>
                                        <p:tgtEl>
                                          <p:spTgt spid="30"/>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randombar(horizontal)">
                                      <p:cBhvr>
                                        <p:cTn id="68" dur="500"/>
                                        <p:tgtEl>
                                          <p:spTgt spid="27"/>
                                        </p:tgtEl>
                                      </p:cBhvr>
                                    </p:animEffect>
                                  </p:childTnLst>
                                </p:cTn>
                              </p:par>
                              <p:par>
                                <p:cTn id="69" presetID="14" presetClass="entr" presetSubtype="10"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randombar(horizontal)">
                                      <p:cBhvr>
                                        <p:cTn id="71" dur="500"/>
                                        <p:tgtEl>
                                          <p:spTgt spid="28"/>
                                        </p:tgtEl>
                                      </p:cBhvr>
                                    </p:animEffect>
                                  </p:childTnLst>
                                </p:cTn>
                              </p:par>
                              <p:par>
                                <p:cTn id="72" presetID="14" presetClass="entr" presetSubtype="10" fill="hold" nodeType="with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randombar(horizontal)">
                                      <p:cBhvr>
                                        <p:cTn id="74" dur="500"/>
                                        <p:tgtEl>
                                          <p:spTgt spid="29"/>
                                        </p:tgtEl>
                                      </p:cBhvr>
                                    </p:animEffect>
                                  </p:childTnLst>
                                </p:cTn>
                              </p:par>
                            </p:childTnLst>
                          </p:cTn>
                        </p:par>
                        <p:par>
                          <p:cTn id="75" fill="hold">
                            <p:stCondLst>
                              <p:cond delay="500"/>
                            </p:stCondLst>
                            <p:childTnLst>
                              <p:par>
                                <p:cTn id="76" presetID="14" presetClass="entr" presetSubtype="1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randombar(horizontal)">
                                      <p:cBhvr>
                                        <p:cTn id="78" dur="500"/>
                                        <p:tgtEl>
                                          <p:spTgt spid="31"/>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randombar(horizontal)">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0" grpId="0"/>
      <p:bldP spid="11" grpId="0"/>
      <p:bldP spid="12" grpId="0"/>
      <p:bldP spid="18"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4" y="147901"/>
            <a:ext cx="6774753" cy="355797"/>
          </a:xfrm>
          <a:prstGeom prst="rect">
            <a:avLst/>
          </a:prstGeom>
          <a:noFill/>
          <a:ln>
            <a:solidFill>
              <a:srgbClr val="00B050"/>
            </a:solidFill>
          </a:ln>
        </p:spPr>
        <p:txBody>
          <a:bodyPr wrap="square" lIns="62795" tIns="31398" rIns="62795" bIns="31398" rtlCol="0">
            <a:spAutoFit/>
          </a:bodyPr>
          <a:lstStyle/>
          <a:p>
            <a:r>
              <a:rPr lang="zh-CN" altLang="en-US" sz="1900" b="1" dirty="0"/>
              <a:t>*天主教面临的种种挑战   </a:t>
            </a:r>
            <a:r>
              <a:rPr lang="en-US" altLang="zh-CN" sz="1900" b="1" dirty="0"/>
              <a:t>——</a:t>
            </a:r>
            <a:r>
              <a:rPr lang="zh-CN" altLang="en-US" sz="1900" b="1" dirty="0"/>
              <a:t>改革的必要性</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30" y="617414"/>
            <a:ext cx="5730312"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（一）欧洲历史新变化</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7" name="左大括号 6"/>
          <p:cNvSpPr/>
          <p:nvPr/>
        </p:nvSpPr>
        <p:spPr>
          <a:xfrm>
            <a:off x="374955" y="1019723"/>
            <a:ext cx="282281" cy="1809790"/>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3"/>
            <a:ext cx="6618920" cy="1294515"/>
          </a:xfrm>
          <a:prstGeom prst="rect">
            <a:avLst/>
          </a:prstGeom>
          <a:noFill/>
        </p:spPr>
        <p:txBody>
          <a:bodyPr wrap="square" lIns="62795" tIns="31398" rIns="62795" bIns="31398" rtlCol="0">
            <a:spAutoFit/>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经济：欧洲资本主义兴起，新航路的开辟，重商主义思想的兴起。</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政治：民族意识开始觉醒，民族国家开始形成；各国王权得以加强，国家体制逐步完备。</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思：文艺复兴解放了人们的思想，促成思想解放和观念的更新，新兴资产阶级要求重新认识人的价值，建立新的文化体系。</a:t>
            </a:r>
            <a:endParaRPr lang="en-US" altLang="zh-CN" sz="1600" dirty="0">
              <a:latin typeface="仿宋" panose="02010609060101010101" pitchFamily="49" charset="-122"/>
              <a:ea typeface="仿宋" panose="02010609060101010101" pitchFamily="49" charset="-122"/>
            </a:endParaRPr>
          </a:p>
        </p:txBody>
      </p:sp>
      <p:sp>
        <p:nvSpPr>
          <p:cNvPr id="13" name="TextBox 12"/>
          <p:cNvSpPr txBox="1"/>
          <p:nvPr/>
        </p:nvSpPr>
        <p:spPr>
          <a:xfrm>
            <a:off x="225432" y="2948998"/>
            <a:ext cx="669006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（二）天主教神权统治日益成为欧洲发展的障碍</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17" name="左大括号 16"/>
          <p:cNvSpPr/>
          <p:nvPr/>
        </p:nvSpPr>
        <p:spPr>
          <a:xfrm>
            <a:off x="374955" y="3351307"/>
            <a:ext cx="282281" cy="941092"/>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8" name="TextBox 17"/>
          <p:cNvSpPr txBox="1"/>
          <p:nvPr/>
        </p:nvSpPr>
        <p:spPr>
          <a:xfrm>
            <a:off x="550232" y="3351306"/>
            <a:ext cx="6618920" cy="802073"/>
          </a:xfrm>
          <a:prstGeom prst="rect">
            <a:avLst/>
          </a:prstGeom>
          <a:noFill/>
        </p:spPr>
        <p:txBody>
          <a:bodyPr wrap="square" lIns="62795" tIns="31398" rIns="62795" bIns="31398" rtlCol="0">
            <a:spAutoFit/>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经济：教会的经济特权引发社会各界的不满。</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政治：向教权高于王权传统提出挑战。</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思：与天主教禁欲、教义教规发生冲突</a:t>
            </a:r>
            <a:endParaRPr lang="en-US" altLang="zh-CN" sz="1600" dirty="0">
              <a:latin typeface="仿宋" panose="02010609060101010101" pitchFamily="49" charset="-122"/>
              <a:ea typeface="仿宋" panose="02010609060101010101" pitchFamily="49" charset="-122"/>
            </a:endParaRPr>
          </a:p>
        </p:txBody>
      </p:sp>
      <p:sp>
        <p:nvSpPr>
          <p:cNvPr id="19" name="下箭头 18"/>
          <p:cNvSpPr/>
          <p:nvPr/>
        </p:nvSpPr>
        <p:spPr>
          <a:xfrm>
            <a:off x="2384061" y="4382122"/>
            <a:ext cx="677475" cy="790388"/>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62795" tIns="31398" rIns="62795" bIns="31398" rtlCol="0" anchor="ctr"/>
          <a:lstStyle/>
          <a:p>
            <a:pPr algn="ctr"/>
            <a:endParaRPr lang="zh-CN" altLang="en-US"/>
          </a:p>
        </p:txBody>
      </p:sp>
    </p:spTree>
    <p:extLst>
      <p:ext uri="{BB962C8B-B14F-4D97-AF65-F5344CB8AC3E}">
        <p14:creationId xmlns:p14="http://schemas.microsoft.com/office/powerpoint/2010/main" val="249838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up)">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randombar(horizont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7" grpId="0" animBg="1"/>
      <p:bldP spid="8" grpId="0"/>
      <p:bldP spid="13" grpId="0"/>
      <p:bldP spid="17" grpId="0" animBg="1"/>
      <p:bldP spid="18" grpId="0"/>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04357"/>
            <a:ext cx="2467201" cy="278853"/>
          </a:xfrm>
          <a:prstGeom prst="rect">
            <a:avLst/>
          </a:prstGeom>
          <a:noFill/>
        </p:spPr>
        <p:txBody>
          <a:bodyPr wrap="none" lIns="62795" tIns="31398" rIns="62795" bIns="31398" rtlCol="0">
            <a:spAutoFit/>
          </a:bodyPr>
          <a:lstStyle/>
          <a:p>
            <a:r>
              <a:rPr lang="en-US" altLang="zh-CN" sz="1400" dirty="0"/>
              <a:t>14</a:t>
            </a:r>
            <a:r>
              <a:rPr lang="zh-CN" altLang="en-US" sz="1400" dirty="0"/>
              <a:t>、</a:t>
            </a:r>
            <a:r>
              <a:rPr lang="en-US" altLang="zh-CN" sz="1400" dirty="0"/>
              <a:t>15</a:t>
            </a:r>
            <a:r>
              <a:rPr lang="zh-CN" altLang="en-US" sz="1400" dirty="0"/>
              <a:t>世纪欧洲出现的新变化</a:t>
            </a:r>
          </a:p>
        </p:txBody>
      </p:sp>
      <p:sp>
        <p:nvSpPr>
          <p:cNvPr id="3" name="TextBox 2"/>
          <p:cNvSpPr txBox="1"/>
          <p:nvPr/>
        </p:nvSpPr>
        <p:spPr>
          <a:xfrm>
            <a:off x="1651063" y="942625"/>
            <a:ext cx="3544419" cy="278853"/>
          </a:xfrm>
          <a:prstGeom prst="rect">
            <a:avLst/>
          </a:prstGeom>
          <a:noFill/>
        </p:spPr>
        <p:txBody>
          <a:bodyPr wrap="none" lIns="62795" tIns="31398" rIns="62795" bIns="31398" rtlCol="0">
            <a:spAutoFit/>
          </a:bodyPr>
          <a:lstStyle/>
          <a:p>
            <a:r>
              <a:rPr lang="en-US" altLang="zh-CN" sz="1400" dirty="0"/>
              <a:t>14</a:t>
            </a:r>
            <a:r>
              <a:rPr lang="zh-CN" altLang="en-US" sz="1400" dirty="0"/>
              <a:t>、</a:t>
            </a:r>
            <a:r>
              <a:rPr lang="en-US" altLang="zh-CN" sz="1400" dirty="0"/>
              <a:t>15</a:t>
            </a:r>
            <a:r>
              <a:rPr lang="zh-CN" altLang="en-US" sz="1400" dirty="0"/>
              <a:t>世纪西欧出现资本主义萌芽（经济）</a:t>
            </a:r>
          </a:p>
        </p:txBody>
      </p:sp>
      <p:cxnSp>
        <p:nvCxnSpPr>
          <p:cNvPr id="5" name="直接箭头连接符 4"/>
          <p:cNvCxnSpPr/>
          <p:nvPr/>
        </p:nvCxnSpPr>
        <p:spPr>
          <a:xfrm>
            <a:off x="3235946" y="1256323"/>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58474" y="1651470"/>
            <a:ext cx="1922180" cy="278853"/>
          </a:xfrm>
          <a:prstGeom prst="rect">
            <a:avLst/>
          </a:prstGeom>
          <a:noFill/>
        </p:spPr>
        <p:txBody>
          <a:bodyPr wrap="none" lIns="62795" tIns="31398" rIns="62795" bIns="31398" rtlCol="0">
            <a:spAutoFit/>
          </a:bodyPr>
          <a:lstStyle/>
          <a:p>
            <a:r>
              <a:rPr lang="zh-CN" altLang="en-US" sz="1400" dirty="0"/>
              <a:t>资产阶级、新贵族出现</a:t>
            </a:r>
          </a:p>
        </p:txBody>
      </p:sp>
      <p:cxnSp>
        <p:nvCxnSpPr>
          <p:cNvPr id="9" name="直接箭头连接符 8"/>
          <p:cNvCxnSpPr/>
          <p:nvPr/>
        </p:nvCxnSpPr>
        <p:spPr>
          <a:xfrm>
            <a:off x="3244286" y="1882914"/>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03823" y="3124841"/>
            <a:ext cx="3239848" cy="494296"/>
          </a:xfrm>
          <a:prstGeom prst="rect">
            <a:avLst/>
          </a:prstGeom>
          <a:noFill/>
        </p:spPr>
        <p:txBody>
          <a:bodyPr wrap="none" lIns="62795" tIns="31398" rIns="62795" bIns="31398" rtlCol="0">
            <a:spAutoFit/>
          </a:bodyPr>
          <a:lstStyle/>
          <a:p>
            <a:r>
              <a:rPr lang="en-US" altLang="zh-CN" sz="1400" dirty="0"/>
              <a:t>14-16</a:t>
            </a:r>
            <a:r>
              <a:rPr lang="zh-CN" altLang="en-US" sz="1400" dirty="0"/>
              <a:t>世纪葡、西、英、法顺应时代要求</a:t>
            </a:r>
            <a:endParaRPr lang="en-US" altLang="zh-CN" sz="1400" dirty="0"/>
          </a:p>
          <a:p>
            <a:r>
              <a:rPr lang="zh-CN" altLang="en-US" sz="1400" dirty="0"/>
              <a:t>逐渐形成统一的民族国家</a:t>
            </a:r>
          </a:p>
        </p:txBody>
      </p:sp>
      <p:sp>
        <p:nvSpPr>
          <p:cNvPr id="18" name="TextBox 17"/>
          <p:cNvSpPr txBox="1"/>
          <p:nvPr/>
        </p:nvSpPr>
        <p:spPr>
          <a:xfrm>
            <a:off x="1669438" y="2278107"/>
            <a:ext cx="2999398" cy="278853"/>
          </a:xfrm>
          <a:prstGeom prst="rect">
            <a:avLst/>
          </a:prstGeom>
          <a:noFill/>
        </p:spPr>
        <p:txBody>
          <a:bodyPr wrap="none" lIns="62795" tIns="31398" rIns="62795" bIns="31398" rtlCol="0">
            <a:spAutoFit/>
          </a:bodyPr>
          <a:lstStyle/>
          <a:p>
            <a:r>
              <a:rPr lang="zh-CN" altLang="en-US" sz="1400" dirty="0"/>
              <a:t>要求建立一个强大的民族国家做支撑</a:t>
            </a:r>
          </a:p>
        </p:txBody>
      </p:sp>
      <p:cxnSp>
        <p:nvCxnSpPr>
          <p:cNvPr id="19" name="直接箭头连接符 18"/>
          <p:cNvCxnSpPr/>
          <p:nvPr/>
        </p:nvCxnSpPr>
        <p:spPr>
          <a:xfrm>
            <a:off x="3244286" y="2631441"/>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350529" y="3692204"/>
            <a:ext cx="0" cy="395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156298" y="4113694"/>
            <a:ext cx="2640325" cy="278853"/>
          </a:xfrm>
          <a:prstGeom prst="rect">
            <a:avLst/>
          </a:prstGeom>
          <a:noFill/>
        </p:spPr>
        <p:txBody>
          <a:bodyPr wrap="none" lIns="62795" tIns="31398" rIns="62795" bIns="31398" rtlCol="0">
            <a:spAutoFit/>
          </a:bodyPr>
          <a:lstStyle/>
          <a:p>
            <a:r>
              <a:rPr lang="zh-CN" altLang="en-US" sz="1400" dirty="0"/>
              <a:t>时代要求：把教权置于王权之下</a:t>
            </a:r>
          </a:p>
        </p:txBody>
      </p:sp>
    </p:spTree>
    <p:extLst>
      <p:ext uri="{BB962C8B-B14F-4D97-AF65-F5344CB8AC3E}">
        <p14:creationId xmlns:p14="http://schemas.microsoft.com/office/powerpoint/2010/main" val="207680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par>
                          <p:cTn id="22" fill="hold">
                            <p:stCondLst>
                              <p:cond delay="500"/>
                            </p:stCondLst>
                            <p:childTnLst>
                              <p:par>
                                <p:cTn id="23" presetID="14" presetClass="entr" presetSubtype="1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randombar(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randombar(horizontal)">
                                      <p:cBhvr>
                                        <p:cTn id="33" dur="500"/>
                                        <p:tgtEl>
                                          <p:spTgt spid="19"/>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500"/>
                            </p:stCondLst>
                            <p:childTnLst>
                              <p:par>
                                <p:cTn id="43" presetID="14" presetClass="entr" presetSubtype="1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randombar(horizontal)">
                                      <p:cBhvr>
                                        <p:cTn id="4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2" grpId="0"/>
      <p:bldP spid="1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04" y="599551"/>
            <a:ext cx="6902473" cy="355797"/>
          </a:xfrm>
          <a:prstGeom prst="rect">
            <a:avLst/>
          </a:prstGeom>
          <a:noFill/>
          <a:ln>
            <a:solidFill>
              <a:srgbClr val="FF0000"/>
            </a:solidFill>
          </a:ln>
        </p:spPr>
        <p:txBody>
          <a:bodyPr wrap="square" lIns="62795" tIns="31398" rIns="62795" bIns="31398" rtlCol="0">
            <a:spAutoFit/>
          </a:bodyPr>
          <a:lstStyle/>
          <a:p>
            <a:r>
              <a:rPr lang="zh-CN" altLang="en-US" sz="1900" b="1" dirty="0"/>
              <a:t>天主教阻碍资本主义发展</a:t>
            </a:r>
          </a:p>
        </p:txBody>
      </p:sp>
      <p:sp>
        <p:nvSpPr>
          <p:cNvPr id="3" name="TextBox 2"/>
          <p:cNvSpPr txBox="1"/>
          <p:nvPr/>
        </p:nvSpPr>
        <p:spPr>
          <a:xfrm>
            <a:off x="266678" y="1129257"/>
            <a:ext cx="6902473" cy="355797"/>
          </a:xfrm>
          <a:prstGeom prst="rect">
            <a:avLst/>
          </a:prstGeom>
          <a:noFill/>
          <a:ln>
            <a:solidFill>
              <a:srgbClr val="FF0000"/>
            </a:solidFill>
          </a:ln>
        </p:spPr>
        <p:txBody>
          <a:bodyPr wrap="square" lIns="62795" tIns="31398" rIns="62795" bIns="31398" rtlCol="0">
            <a:spAutoFit/>
          </a:bodyPr>
          <a:lstStyle/>
          <a:p>
            <a:r>
              <a:rPr lang="zh-CN" altLang="en-US" sz="1900" b="1" dirty="0"/>
              <a:t>西欧民族国家的发展</a:t>
            </a:r>
          </a:p>
        </p:txBody>
      </p:sp>
      <p:sp>
        <p:nvSpPr>
          <p:cNvPr id="4" name="TextBox 3"/>
          <p:cNvSpPr txBox="1"/>
          <p:nvPr/>
        </p:nvSpPr>
        <p:spPr>
          <a:xfrm>
            <a:off x="250103" y="1655945"/>
            <a:ext cx="6902473" cy="355797"/>
          </a:xfrm>
          <a:prstGeom prst="rect">
            <a:avLst/>
          </a:prstGeom>
          <a:noFill/>
          <a:ln>
            <a:solidFill>
              <a:srgbClr val="FF0000"/>
            </a:solidFill>
          </a:ln>
        </p:spPr>
        <p:txBody>
          <a:bodyPr wrap="square" lIns="62795" tIns="31398" rIns="62795" bIns="31398" rtlCol="0">
            <a:spAutoFit/>
          </a:bodyPr>
          <a:lstStyle/>
          <a:p>
            <a:r>
              <a:rPr lang="zh-CN" altLang="en-US" sz="1900" b="1" dirty="0"/>
              <a:t>文艺复兴的兴起</a:t>
            </a:r>
          </a:p>
        </p:txBody>
      </p:sp>
    </p:spTree>
    <p:extLst>
      <p:ext uri="{BB962C8B-B14F-4D97-AF65-F5344CB8AC3E}">
        <p14:creationId xmlns:p14="http://schemas.microsoft.com/office/powerpoint/2010/main" val="348571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4" y="147900"/>
            <a:ext cx="6774753" cy="355797"/>
          </a:xfrm>
          <a:prstGeom prst="rect">
            <a:avLst/>
          </a:prstGeom>
          <a:noFill/>
          <a:ln>
            <a:solidFill>
              <a:srgbClr val="00B050"/>
            </a:solidFill>
          </a:ln>
        </p:spPr>
        <p:txBody>
          <a:bodyPr wrap="square" lIns="62795" tIns="31398" rIns="62795" bIns="31398" rtlCol="0">
            <a:spAutoFit/>
          </a:bodyPr>
          <a:lstStyle/>
          <a:p>
            <a:r>
              <a:rPr lang="zh-CN" altLang="en-US" sz="1900" b="1" dirty="0"/>
              <a:t>一、宗教改革的背景</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49"/>
            <a:ext cx="6902473" cy="648185"/>
          </a:xfrm>
          <a:prstGeom prst="rect">
            <a:avLst/>
          </a:prstGeom>
          <a:noFill/>
          <a:ln>
            <a:solidFill>
              <a:srgbClr val="FF0000"/>
            </a:solidFill>
          </a:ln>
        </p:spPr>
        <p:txBody>
          <a:bodyPr wrap="square" lIns="62795" tIns="31398" rIns="62795" bIns="31398" rtlCol="0">
            <a:spAutoFit/>
          </a:bodyPr>
          <a:lstStyle/>
          <a:p>
            <a:r>
              <a:rPr lang="en-US" altLang="zh-CN" sz="1900" b="1" dirty="0"/>
              <a:t>1.</a:t>
            </a:r>
            <a:r>
              <a:rPr lang="zh-CN" altLang="en-US" sz="1900" b="1" dirty="0"/>
              <a:t>直接：天主教统治西欧世界，教会贪腐，引起社会各阶层的不满</a:t>
            </a:r>
          </a:p>
        </p:txBody>
      </p:sp>
      <p:sp>
        <p:nvSpPr>
          <p:cNvPr id="5" name="TextBox 4"/>
          <p:cNvSpPr txBox="1"/>
          <p:nvPr/>
        </p:nvSpPr>
        <p:spPr>
          <a:xfrm>
            <a:off x="250101" y="1422043"/>
            <a:ext cx="6902473" cy="355797"/>
          </a:xfrm>
          <a:prstGeom prst="rect">
            <a:avLst/>
          </a:prstGeom>
          <a:noFill/>
          <a:ln>
            <a:solidFill>
              <a:srgbClr val="FF0000"/>
            </a:solidFill>
          </a:ln>
        </p:spPr>
        <p:txBody>
          <a:bodyPr wrap="square" lIns="62795" tIns="31398" rIns="62795" bIns="31398" rtlCol="0">
            <a:spAutoFit/>
          </a:bodyPr>
          <a:lstStyle/>
          <a:p>
            <a:r>
              <a:rPr lang="en-US" altLang="zh-CN" sz="1900" b="1" dirty="0"/>
              <a:t>2.</a:t>
            </a:r>
            <a:r>
              <a:rPr lang="zh-CN" altLang="en-US" sz="1900" b="1" dirty="0"/>
              <a:t>根本：天主教严重束缚资本主义发展。</a:t>
            </a:r>
          </a:p>
        </p:txBody>
      </p:sp>
      <p:sp>
        <p:nvSpPr>
          <p:cNvPr id="6" name="TextBox 5"/>
          <p:cNvSpPr txBox="1"/>
          <p:nvPr/>
        </p:nvSpPr>
        <p:spPr>
          <a:xfrm>
            <a:off x="266678" y="1951747"/>
            <a:ext cx="6902473" cy="648185"/>
          </a:xfrm>
          <a:prstGeom prst="rect">
            <a:avLst/>
          </a:prstGeom>
          <a:noFill/>
          <a:ln>
            <a:solidFill>
              <a:srgbClr val="FF0000"/>
            </a:solidFill>
          </a:ln>
        </p:spPr>
        <p:txBody>
          <a:bodyPr wrap="square" lIns="62795" tIns="31398" rIns="62795" bIns="31398" rtlCol="0">
            <a:spAutoFit/>
          </a:bodyPr>
          <a:lstStyle/>
          <a:p>
            <a:r>
              <a:rPr lang="en-US" altLang="zh-CN" sz="1900" b="1" dirty="0"/>
              <a:t>3.</a:t>
            </a:r>
            <a:r>
              <a:rPr lang="zh-CN" altLang="en-US" sz="1900" b="1" dirty="0"/>
              <a:t>政：西欧民族国家的发展；封建势力与教会联合压制资产阶级，资产阶级借助宗教改革进行斗争。</a:t>
            </a:r>
          </a:p>
        </p:txBody>
      </p:sp>
      <p:sp>
        <p:nvSpPr>
          <p:cNvPr id="7" name="TextBox 6"/>
          <p:cNvSpPr txBox="1"/>
          <p:nvPr/>
        </p:nvSpPr>
        <p:spPr>
          <a:xfrm>
            <a:off x="266678" y="2886890"/>
            <a:ext cx="6902473" cy="355797"/>
          </a:xfrm>
          <a:prstGeom prst="rect">
            <a:avLst/>
          </a:prstGeom>
          <a:noFill/>
          <a:ln>
            <a:solidFill>
              <a:srgbClr val="FF0000"/>
            </a:solidFill>
          </a:ln>
        </p:spPr>
        <p:txBody>
          <a:bodyPr wrap="square" lIns="62795" tIns="31398" rIns="62795" bIns="31398" rtlCol="0">
            <a:spAutoFit/>
          </a:bodyPr>
          <a:lstStyle/>
          <a:p>
            <a:r>
              <a:rPr lang="en-US" altLang="zh-CN" sz="1900" b="1" dirty="0"/>
              <a:t>4.</a:t>
            </a:r>
            <a:r>
              <a:rPr lang="zh-CN" altLang="en-US" sz="1900" b="1" dirty="0"/>
              <a:t>思：文艺复兴冲击了基督教精神独裁，解放了思想。</a:t>
            </a:r>
          </a:p>
        </p:txBody>
      </p:sp>
    </p:spTree>
    <p:extLst>
      <p:ext uri="{BB962C8B-B14F-4D97-AF65-F5344CB8AC3E}">
        <p14:creationId xmlns:p14="http://schemas.microsoft.com/office/powerpoint/2010/main" val="4881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二、宗教改革的内容</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50"/>
            <a:ext cx="6902473" cy="355797"/>
          </a:xfrm>
          <a:prstGeom prst="rect">
            <a:avLst/>
          </a:prstGeom>
          <a:noFill/>
          <a:ln>
            <a:noFill/>
          </a:ln>
        </p:spPr>
        <p:txBody>
          <a:bodyPr wrap="square" lIns="62795" tIns="31398" rIns="62795" bIns="31398" rtlCol="0">
            <a:spAutoFit/>
          </a:bodyPr>
          <a:lstStyle/>
          <a:p>
            <a:r>
              <a:rPr lang="zh-CN" altLang="en-US" sz="1900" b="1" dirty="0"/>
              <a:t>（一）德意志宗教改革</a:t>
            </a:r>
            <a:r>
              <a:rPr lang="en-US" altLang="zh-CN" sz="1900" b="1" dirty="0"/>
              <a:t>——</a:t>
            </a:r>
            <a:r>
              <a:rPr lang="zh-CN" altLang="en-US" sz="1900" b="1" dirty="0"/>
              <a:t>路德宗（教）   温和派</a:t>
            </a:r>
          </a:p>
        </p:txBody>
      </p:sp>
      <p:sp>
        <p:nvSpPr>
          <p:cNvPr id="5" name="左大括号 4"/>
          <p:cNvSpPr/>
          <p:nvPr/>
        </p:nvSpPr>
        <p:spPr>
          <a:xfrm>
            <a:off x="276389" y="1009771"/>
            <a:ext cx="282281" cy="393691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6" name="TextBox 5"/>
          <p:cNvSpPr txBox="1"/>
          <p:nvPr/>
        </p:nvSpPr>
        <p:spPr>
          <a:xfrm>
            <a:off x="417528" y="1046031"/>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1.</a:t>
            </a:r>
            <a:r>
              <a:rPr lang="zh-CN" altLang="en-US" sz="1600" dirty="0">
                <a:solidFill>
                  <a:srgbClr val="FF0000"/>
                </a:solidFill>
                <a:latin typeface="仿宋" panose="02010609060101010101" pitchFamily="49" charset="-122"/>
                <a:ea typeface="仿宋" panose="02010609060101010101" pitchFamily="49" charset="-122"/>
              </a:rPr>
              <a:t>宗教改革首先爆发在德意志的原因</a:t>
            </a:r>
          </a:p>
        </p:txBody>
      </p:sp>
      <p:sp>
        <p:nvSpPr>
          <p:cNvPr id="7" name="左大括号 6"/>
          <p:cNvSpPr/>
          <p:nvPr/>
        </p:nvSpPr>
        <p:spPr>
          <a:xfrm>
            <a:off x="417530" y="1401219"/>
            <a:ext cx="282281" cy="1577008"/>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9439" y="1472432"/>
            <a:ext cx="6609716" cy="1294515"/>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）政：中世纪德意志四分五裂，只对宗教虔诚，缺乏民族意识；罗马教廷干预德意志政治。</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）经：</a:t>
            </a:r>
            <a:r>
              <a:rPr lang="en-US" altLang="zh-CN" sz="1600" dirty="0">
                <a:latin typeface="仿宋" panose="02010609060101010101" pitchFamily="49" charset="-122"/>
                <a:ea typeface="仿宋" panose="02010609060101010101" pitchFamily="49" charset="-122"/>
              </a:rPr>
              <a:t>15C</a:t>
            </a:r>
            <a:r>
              <a:rPr lang="zh-CN" altLang="en-US" sz="1600" dirty="0">
                <a:latin typeface="仿宋" panose="02010609060101010101" pitchFamily="49" charset="-122"/>
                <a:ea typeface="仿宋" panose="02010609060101010101" pitchFamily="49" charset="-122"/>
              </a:rPr>
              <a:t>末，德意志开始出现资本主义萌芽，提出了统一国家的要求。</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）直接：</a:t>
            </a:r>
            <a:r>
              <a:rPr lang="en-US" altLang="zh-CN" sz="1600" dirty="0">
                <a:latin typeface="仿宋" panose="02010609060101010101" pitchFamily="49" charset="-122"/>
                <a:ea typeface="仿宋" panose="02010609060101010101" pitchFamily="49" charset="-122"/>
              </a:rPr>
              <a:t>1517</a:t>
            </a:r>
            <a:r>
              <a:rPr lang="zh-CN" altLang="en-US" sz="1600" dirty="0">
                <a:latin typeface="仿宋" panose="02010609060101010101" pitchFamily="49" charset="-122"/>
                <a:ea typeface="仿宋" panose="02010609060101010101" pitchFamily="49" charset="-122"/>
              </a:rPr>
              <a:t>，罗马教皇派人到德意志兜售赎罪券。</a:t>
            </a:r>
          </a:p>
        </p:txBody>
      </p:sp>
      <p:sp>
        <p:nvSpPr>
          <p:cNvPr id="9" name="TextBox 8"/>
          <p:cNvSpPr txBox="1"/>
          <p:nvPr/>
        </p:nvSpPr>
        <p:spPr>
          <a:xfrm>
            <a:off x="480399" y="3034346"/>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2.</a:t>
            </a:r>
            <a:r>
              <a:rPr lang="zh-CN" altLang="en-US" sz="1600" dirty="0">
                <a:solidFill>
                  <a:srgbClr val="FF0000"/>
                </a:solidFill>
                <a:latin typeface="仿宋" panose="02010609060101010101" pitchFamily="49" charset="-122"/>
                <a:ea typeface="仿宋" panose="02010609060101010101" pitchFamily="49" charset="-122"/>
              </a:rPr>
              <a:t>内容：</a:t>
            </a:r>
            <a:r>
              <a:rPr lang="en-US" altLang="zh-CN" sz="1600" dirty="0">
                <a:solidFill>
                  <a:srgbClr val="FF0000"/>
                </a:solidFill>
                <a:latin typeface="仿宋" panose="02010609060101010101" pitchFamily="49" charset="-122"/>
                <a:ea typeface="仿宋" panose="02010609060101010101" pitchFamily="49" charset="-122"/>
              </a:rPr>
              <a:t>1517</a:t>
            </a:r>
            <a:r>
              <a:rPr lang="zh-CN" altLang="en-US" sz="1600" dirty="0">
                <a:solidFill>
                  <a:srgbClr val="FF0000"/>
                </a:solidFill>
                <a:latin typeface="仿宋" panose="02010609060101010101" pitchFamily="49" charset="-122"/>
                <a:ea typeface="仿宋" panose="02010609060101010101" pitchFamily="49" charset="-122"/>
              </a:rPr>
              <a:t>马丁</a:t>
            </a:r>
            <a:r>
              <a:rPr lang="en-US" altLang="zh-CN" sz="1600" dirty="0">
                <a:solidFill>
                  <a:srgbClr val="FF0000"/>
                </a:solidFill>
                <a:latin typeface="仿宋" panose="02010609060101010101" pitchFamily="49" charset="-122"/>
                <a:ea typeface="仿宋" panose="02010609060101010101" pitchFamily="49" charset="-122"/>
              </a:rPr>
              <a:t>·</a:t>
            </a:r>
            <a:r>
              <a:rPr lang="zh-CN" altLang="en-US" sz="1600" dirty="0">
                <a:solidFill>
                  <a:srgbClr val="FF0000"/>
                </a:solidFill>
                <a:latin typeface="仿宋" panose="02010609060101010101" pitchFamily="49" charset="-122"/>
                <a:ea typeface="仿宋" panose="02010609060101010101" pitchFamily="49" charset="-122"/>
              </a:rPr>
              <a:t>路德</a:t>
            </a:r>
            <a:r>
              <a:rPr lang="en-US" altLang="zh-CN" sz="1600" dirty="0">
                <a:solidFill>
                  <a:srgbClr val="FF0000"/>
                </a:solidFill>
                <a:latin typeface="仿宋" panose="02010609060101010101" pitchFamily="49" charset="-122"/>
                <a:ea typeface="仿宋" panose="02010609060101010101" pitchFamily="49" charset="-122"/>
              </a:rPr>
              <a:t>《</a:t>
            </a:r>
            <a:r>
              <a:rPr lang="zh-CN" altLang="en-US" sz="1600" dirty="0">
                <a:solidFill>
                  <a:srgbClr val="FF0000"/>
                </a:solidFill>
                <a:latin typeface="仿宋" panose="02010609060101010101" pitchFamily="49" charset="-122"/>
                <a:ea typeface="仿宋" panose="02010609060101010101" pitchFamily="49" charset="-122"/>
              </a:rPr>
              <a:t>九十五条论纲</a:t>
            </a:r>
            <a:r>
              <a:rPr lang="en-US" altLang="zh-CN" sz="1600" dirty="0">
                <a:solidFill>
                  <a:srgbClr val="FF0000"/>
                </a:solidFill>
                <a:latin typeface="仿宋" panose="02010609060101010101" pitchFamily="49" charset="-122"/>
                <a:ea typeface="仿宋" panose="02010609060101010101" pitchFamily="49" charset="-122"/>
              </a:rPr>
              <a:t>》</a:t>
            </a:r>
            <a:endParaRPr lang="zh-CN" altLang="en-US" sz="1600" dirty="0">
              <a:solidFill>
                <a:srgbClr val="FF0000"/>
              </a:solidFill>
              <a:latin typeface="仿宋" panose="02010609060101010101" pitchFamily="49" charset="-122"/>
              <a:ea typeface="仿宋" panose="02010609060101010101" pitchFamily="49" charset="-122"/>
            </a:endParaRPr>
          </a:p>
        </p:txBody>
      </p:sp>
      <p:sp>
        <p:nvSpPr>
          <p:cNvPr id="10" name="左大括号 9"/>
          <p:cNvSpPr/>
          <p:nvPr/>
        </p:nvSpPr>
        <p:spPr>
          <a:xfrm>
            <a:off x="471704" y="3305313"/>
            <a:ext cx="282281" cy="1301872"/>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1" name="TextBox 10"/>
          <p:cNvSpPr txBox="1"/>
          <p:nvPr/>
        </p:nvSpPr>
        <p:spPr>
          <a:xfrm>
            <a:off x="737408" y="3376526"/>
            <a:ext cx="6902473" cy="1048294"/>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）因信称义（信仰得救）</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）在上帝和</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圣经</a:t>
            </a:r>
            <a:r>
              <a:rPr lang="en-US" altLang="zh-CN" sz="1600" dirty="0">
                <a:latin typeface="仿宋" panose="02010609060101010101" pitchFamily="49" charset="-122"/>
                <a:ea typeface="仿宋" panose="02010609060101010101" pitchFamily="49" charset="-122"/>
              </a:rPr>
              <a:t>》</a:t>
            </a:r>
            <a:r>
              <a:rPr lang="zh-CN" altLang="en-US" sz="1600" dirty="0">
                <a:latin typeface="仿宋" panose="02010609060101010101" pitchFamily="49" charset="-122"/>
                <a:ea typeface="仿宋" panose="02010609060101010101" pitchFamily="49" charset="-122"/>
              </a:rPr>
              <a:t>面前人人平等</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）简化教仪和宗教职务，允许甚至人员结婚</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4</a:t>
            </a:r>
            <a:r>
              <a:rPr lang="zh-CN" altLang="en-US" sz="1600" dirty="0">
                <a:latin typeface="仿宋" panose="02010609060101010101" pitchFamily="49" charset="-122"/>
                <a:ea typeface="仿宋" panose="02010609060101010101" pitchFamily="49" charset="-122"/>
              </a:rPr>
              <a:t>）建立民族教会（王权高于教权）</a:t>
            </a:r>
          </a:p>
        </p:txBody>
      </p:sp>
      <p:sp>
        <p:nvSpPr>
          <p:cNvPr id="12" name="TextBox 11"/>
          <p:cNvSpPr txBox="1"/>
          <p:nvPr/>
        </p:nvSpPr>
        <p:spPr>
          <a:xfrm>
            <a:off x="550708" y="4631620"/>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3.</a:t>
            </a:r>
            <a:r>
              <a:rPr lang="zh-CN" altLang="en-US" sz="1600" dirty="0">
                <a:solidFill>
                  <a:srgbClr val="FF0000"/>
                </a:solidFill>
                <a:latin typeface="仿宋" panose="02010609060101010101" pitchFamily="49" charset="-122"/>
                <a:ea typeface="仿宋" panose="02010609060101010101" pitchFamily="49" charset="-122"/>
              </a:rPr>
              <a:t>路德宗合法化：</a:t>
            </a:r>
            <a:r>
              <a:rPr lang="en-US" altLang="zh-CN" sz="1600" dirty="0">
                <a:solidFill>
                  <a:srgbClr val="FF0000"/>
                </a:solidFill>
                <a:latin typeface="仿宋" panose="02010609060101010101" pitchFamily="49" charset="-122"/>
                <a:ea typeface="仿宋" panose="02010609060101010101" pitchFamily="49" charset="-122"/>
              </a:rPr>
              <a:t>1555《</a:t>
            </a:r>
            <a:r>
              <a:rPr lang="zh-CN" altLang="en-US" sz="1600" dirty="0">
                <a:solidFill>
                  <a:srgbClr val="FF0000"/>
                </a:solidFill>
                <a:latin typeface="仿宋" panose="02010609060101010101" pitchFamily="49" charset="-122"/>
                <a:ea typeface="仿宋" panose="02010609060101010101" pitchFamily="49" charset="-122"/>
              </a:rPr>
              <a:t>奥格斯堡和约</a:t>
            </a:r>
            <a:r>
              <a:rPr lang="en-US" altLang="zh-CN" sz="1600" dirty="0">
                <a:solidFill>
                  <a:srgbClr val="FF0000"/>
                </a:solidFill>
                <a:latin typeface="仿宋" panose="02010609060101010101" pitchFamily="49" charset="-122"/>
                <a:ea typeface="仿宋" panose="02010609060101010101" pitchFamily="49" charset="-122"/>
              </a:rPr>
              <a:t>》</a:t>
            </a:r>
            <a:endParaRPr lang="zh-CN" altLang="en-US" sz="1600" dirty="0">
              <a:solidFill>
                <a:srgbClr val="FF0000"/>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4117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animBg="1"/>
      <p:bldP spid="8" grpId="0"/>
      <p:bldP spid="9" grpId="0"/>
      <p:bldP spid="10" grpId="0" animBg="1"/>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 y="91446"/>
            <a:ext cx="7028408" cy="3572062"/>
          </a:xfrm>
          <a:prstGeom prst="rect">
            <a:avLst/>
          </a:prstGeom>
        </p:spPr>
        <p:txBody>
          <a:bodyPr wrap="square" lIns="62795" tIns="31398" rIns="62795" bIns="31398">
            <a:spAutoFit/>
          </a:bodyPr>
          <a:lstStyle/>
          <a:p>
            <a:pPr latinLnBrk="1">
              <a:lnSpc>
                <a:spcPct val="150000"/>
              </a:lnSpc>
            </a:pPr>
            <a:r>
              <a:rPr lang="zh-CN" altLang="en-US" sz="1900" dirty="0"/>
              <a:t>（</a:t>
            </a:r>
            <a:r>
              <a:rPr lang="en-US" altLang="zh-CN" sz="1900" dirty="0"/>
              <a:t>2015·</a:t>
            </a:r>
            <a:r>
              <a:rPr lang="zh-CN" altLang="en-US" sz="1900" dirty="0"/>
              <a:t>北京文综</a:t>
            </a:r>
            <a:r>
              <a:rPr lang="en-US" altLang="zh-CN" sz="1900" dirty="0"/>
              <a:t>·20</a:t>
            </a:r>
            <a:r>
              <a:rPr lang="zh-CN" altLang="en-US" sz="1900" dirty="0"/>
              <a:t>）</a:t>
            </a:r>
            <a:r>
              <a:rPr lang="en-US" altLang="zh-CN" sz="1900" dirty="0"/>
              <a:t>1521</a:t>
            </a:r>
            <a:r>
              <a:rPr lang="zh-CN" altLang="en-US" sz="1900" dirty="0"/>
              <a:t>年，德国维登堡一家作坊印制了很多幅对帧木板画。其中一幅的左侧是基督跪在地上为门徒洗脚；右侧是高高在上的教皇伸出脚让跪在地上的信徒亲吻。这幅画意在</a:t>
            </a:r>
            <a:r>
              <a:rPr lang="en-US" altLang="zh-CN" sz="1900" dirty="0"/>
              <a:t>(</a:t>
            </a:r>
            <a:r>
              <a:rPr lang="zh-CN" altLang="en-US" sz="1900" dirty="0"/>
              <a:t>　　</a:t>
            </a:r>
            <a:r>
              <a:rPr lang="en-US" altLang="zh-CN" sz="1900" dirty="0"/>
              <a:t>)</a:t>
            </a:r>
          </a:p>
          <a:p>
            <a:pPr latinLnBrk="1">
              <a:lnSpc>
                <a:spcPct val="150000"/>
              </a:lnSpc>
            </a:pPr>
            <a:r>
              <a:rPr lang="en-US" altLang="zh-CN" sz="1900" dirty="0"/>
              <a:t>A</a:t>
            </a:r>
            <a:r>
              <a:rPr lang="zh-CN" altLang="en-US" sz="1900" dirty="0"/>
              <a:t>．抨击罗马教廷 </a:t>
            </a:r>
            <a:endParaRPr lang="en-US" altLang="zh-CN" sz="1900" dirty="0"/>
          </a:p>
          <a:p>
            <a:pPr latinLnBrk="1">
              <a:lnSpc>
                <a:spcPct val="150000"/>
              </a:lnSpc>
            </a:pPr>
            <a:r>
              <a:rPr lang="en-US" altLang="zh-CN" sz="1900" dirty="0"/>
              <a:t>B</a:t>
            </a:r>
            <a:r>
              <a:rPr lang="zh-CN" altLang="en-US" sz="1900" dirty="0"/>
              <a:t>．推销“赎罪券”</a:t>
            </a:r>
          </a:p>
          <a:p>
            <a:pPr latinLnBrk="1">
              <a:lnSpc>
                <a:spcPct val="150000"/>
              </a:lnSpc>
            </a:pPr>
            <a:r>
              <a:rPr lang="en-US" altLang="zh-CN" sz="1900" dirty="0"/>
              <a:t>C</a:t>
            </a:r>
            <a:r>
              <a:rPr lang="zh-CN" altLang="en-US" sz="1900" dirty="0"/>
              <a:t>．反对宗教改革</a:t>
            </a:r>
            <a:endParaRPr lang="en-US" altLang="zh-CN" sz="1900" dirty="0"/>
          </a:p>
          <a:p>
            <a:pPr latinLnBrk="1">
              <a:lnSpc>
                <a:spcPct val="150000"/>
              </a:lnSpc>
            </a:pPr>
            <a:r>
              <a:rPr lang="en-US" altLang="zh-CN" sz="1900" dirty="0"/>
              <a:t>D</a:t>
            </a:r>
            <a:r>
              <a:rPr lang="zh-CN" altLang="en-US" sz="1900" dirty="0"/>
              <a:t>．倡导宗教宽容</a:t>
            </a:r>
          </a:p>
        </p:txBody>
      </p:sp>
      <p:sp>
        <p:nvSpPr>
          <p:cNvPr id="3" name="矩形 2"/>
          <p:cNvSpPr/>
          <p:nvPr/>
        </p:nvSpPr>
        <p:spPr>
          <a:xfrm>
            <a:off x="1" y="4099840"/>
            <a:ext cx="7028408" cy="986739"/>
          </a:xfrm>
          <a:prstGeom prst="rect">
            <a:avLst/>
          </a:prstGeom>
        </p:spPr>
        <p:txBody>
          <a:bodyPr wrap="square" lIns="62795" tIns="31398" rIns="62795" bIns="31398">
            <a:spAutoFit/>
          </a:bodyPr>
          <a:lstStyle/>
          <a:p>
            <a:r>
              <a:rPr lang="en-US" altLang="zh-CN" dirty="0">
                <a:solidFill>
                  <a:srgbClr val="FF0000"/>
                </a:solidFill>
              </a:rPr>
              <a:t>【</a:t>
            </a:r>
            <a:r>
              <a:rPr lang="zh-CN" altLang="en-US" dirty="0">
                <a:solidFill>
                  <a:srgbClr val="FF0000"/>
                </a:solidFill>
              </a:rPr>
              <a:t>解析</a:t>
            </a:r>
            <a:r>
              <a:rPr lang="en-US" altLang="zh-CN" dirty="0">
                <a:solidFill>
                  <a:srgbClr val="FF0000"/>
                </a:solidFill>
              </a:rPr>
              <a:t>】1517</a:t>
            </a:r>
            <a:r>
              <a:rPr lang="zh-CN" altLang="en-US" dirty="0">
                <a:solidFill>
                  <a:srgbClr val="FF0000"/>
                </a:solidFill>
              </a:rPr>
              <a:t>年，德国马丁路德发起宗教改革，反对罗马天主教会，材料中</a:t>
            </a:r>
            <a:r>
              <a:rPr lang="en-US" altLang="zh-CN" dirty="0">
                <a:solidFill>
                  <a:srgbClr val="FF0000"/>
                </a:solidFill>
              </a:rPr>
              <a:t>1521</a:t>
            </a:r>
            <a:r>
              <a:rPr lang="zh-CN" altLang="en-US" dirty="0">
                <a:solidFill>
                  <a:srgbClr val="FF0000"/>
                </a:solidFill>
              </a:rPr>
              <a:t>年的对帧木板画形成强烈对比，基督跪在地上为门徒洗脚，尊重门徒，而教皇伸出脚让跪在地上的信徒亲吻，说明教皇高高在上欺压门徒，可见这幅画目的是抨击罗马教廷，故</a:t>
            </a:r>
            <a:r>
              <a:rPr lang="en-US" altLang="zh-CN" dirty="0">
                <a:solidFill>
                  <a:srgbClr val="FF0000"/>
                </a:solidFill>
              </a:rPr>
              <a:t>A</a:t>
            </a:r>
            <a:r>
              <a:rPr lang="zh-CN" altLang="en-US" dirty="0">
                <a:solidFill>
                  <a:srgbClr val="FF0000"/>
                </a:solidFill>
              </a:rPr>
              <a:t>项正确；材料与“赎罪券”无关，故</a:t>
            </a:r>
            <a:r>
              <a:rPr lang="en-US" altLang="zh-CN" dirty="0">
                <a:solidFill>
                  <a:srgbClr val="FF0000"/>
                </a:solidFill>
              </a:rPr>
              <a:t>B</a:t>
            </a:r>
            <a:r>
              <a:rPr lang="zh-CN" altLang="en-US" dirty="0">
                <a:solidFill>
                  <a:srgbClr val="FF0000"/>
                </a:solidFill>
              </a:rPr>
              <a:t>项错误；这幅画意在提倡宗教改革，故</a:t>
            </a:r>
            <a:r>
              <a:rPr lang="en-US" altLang="zh-CN" dirty="0">
                <a:solidFill>
                  <a:srgbClr val="FF0000"/>
                </a:solidFill>
              </a:rPr>
              <a:t>C</a:t>
            </a:r>
            <a:r>
              <a:rPr lang="zh-CN" altLang="en-US" dirty="0">
                <a:solidFill>
                  <a:srgbClr val="FF0000"/>
                </a:solidFill>
              </a:rPr>
              <a:t>项错误；材料中的对帧木板画以强烈的对比宣传宗教改革，而不是倡导宗教宽容，故</a:t>
            </a:r>
            <a:r>
              <a:rPr lang="en-US" altLang="zh-CN" dirty="0">
                <a:solidFill>
                  <a:srgbClr val="FF0000"/>
                </a:solidFill>
              </a:rPr>
              <a:t>D</a:t>
            </a:r>
            <a:r>
              <a:rPr lang="zh-CN" altLang="en-US" dirty="0">
                <a:solidFill>
                  <a:srgbClr val="FF0000"/>
                </a:solidFill>
              </a:rPr>
              <a:t>项错误。</a:t>
            </a:r>
          </a:p>
        </p:txBody>
      </p:sp>
    </p:spTree>
    <p:extLst>
      <p:ext uri="{BB962C8B-B14F-4D97-AF65-F5344CB8AC3E}">
        <p14:creationId xmlns:p14="http://schemas.microsoft.com/office/powerpoint/2010/main" val="70332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1" end="1"/>
                                            </p:txEl>
                                          </p:spTgt>
                                        </p:tgtEl>
                                        <p:attrNameLst>
                                          <p:attrName>style.color</p:attrName>
                                        </p:attrNameLst>
                                      </p:cBhvr>
                                      <p:to>
                                        <p:clrVal>
                                          <a:schemeClr val="accent2"/>
                                        </p:clrVal>
                                      </p:to>
                                    </p:set>
                                    <p:set>
                                      <p:cBhvr>
                                        <p:cTn id="7" dur="500" fill="hold"/>
                                        <p:tgtEl>
                                          <p:spTgt spid="2">
                                            <p:txEl>
                                              <p:pRg st="1" end="1"/>
                                            </p:txEl>
                                          </p:spTgt>
                                        </p:tgtEl>
                                        <p:attrNameLst>
                                          <p:attrName>fillcolor</p:attrName>
                                        </p:attrNameLst>
                                      </p:cBhvr>
                                      <p:to>
                                        <p:clrVal>
                                          <a:schemeClr val="accent2"/>
                                        </p:clrVal>
                                      </p:to>
                                    </p:set>
                                    <p:set>
                                      <p:cBhvr>
                                        <p:cTn id="8" dur="500" fill="hold"/>
                                        <p:tgtEl>
                                          <p:spTgt spid="2">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二、宗教改革的内容</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50"/>
            <a:ext cx="6902473" cy="355797"/>
          </a:xfrm>
          <a:prstGeom prst="rect">
            <a:avLst/>
          </a:prstGeom>
          <a:noFill/>
          <a:ln>
            <a:noFill/>
          </a:ln>
        </p:spPr>
        <p:txBody>
          <a:bodyPr wrap="square" lIns="62795" tIns="31398" rIns="62795" bIns="31398" rtlCol="0">
            <a:spAutoFit/>
          </a:bodyPr>
          <a:lstStyle/>
          <a:p>
            <a:r>
              <a:rPr lang="zh-CN" altLang="en-US" sz="1900" b="1" dirty="0"/>
              <a:t>（一）德意志宗教改革</a:t>
            </a:r>
            <a:r>
              <a:rPr lang="en-US" altLang="zh-CN" sz="1900" b="1" dirty="0"/>
              <a:t>——</a:t>
            </a:r>
            <a:r>
              <a:rPr lang="zh-CN" altLang="en-US" sz="1900" b="1" dirty="0"/>
              <a:t>路德宗（教）   温和派</a:t>
            </a:r>
          </a:p>
        </p:txBody>
      </p:sp>
      <p:sp>
        <p:nvSpPr>
          <p:cNvPr id="5" name="TextBox 4"/>
          <p:cNvSpPr txBox="1"/>
          <p:nvPr/>
        </p:nvSpPr>
        <p:spPr>
          <a:xfrm>
            <a:off x="250104" y="1090651"/>
            <a:ext cx="6902473" cy="355797"/>
          </a:xfrm>
          <a:prstGeom prst="rect">
            <a:avLst/>
          </a:prstGeom>
          <a:noFill/>
          <a:ln>
            <a:noFill/>
          </a:ln>
        </p:spPr>
        <p:txBody>
          <a:bodyPr wrap="square" lIns="62795" tIns="31398" rIns="62795" bIns="31398" rtlCol="0">
            <a:spAutoFit/>
          </a:bodyPr>
          <a:lstStyle/>
          <a:p>
            <a:r>
              <a:rPr lang="zh-CN" altLang="en-US" sz="1900" b="1" dirty="0"/>
              <a:t>（二）瑞士宗教改革</a:t>
            </a:r>
            <a:r>
              <a:rPr lang="en-US" altLang="zh-CN" sz="1900" b="1" dirty="0"/>
              <a:t>——</a:t>
            </a:r>
            <a:r>
              <a:rPr lang="zh-CN" altLang="en-US" sz="1900" b="1" dirty="0"/>
              <a:t>加尔文宗（教）    激进派</a:t>
            </a:r>
          </a:p>
        </p:txBody>
      </p:sp>
      <p:sp>
        <p:nvSpPr>
          <p:cNvPr id="6" name="左大括号 5"/>
          <p:cNvSpPr/>
          <p:nvPr/>
        </p:nvSpPr>
        <p:spPr>
          <a:xfrm>
            <a:off x="381475" y="1500871"/>
            <a:ext cx="282281" cy="3445815"/>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7" name="TextBox 6"/>
          <p:cNvSpPr txBox="1"/>
          <p:nvPr/>
        </p:nvSpPr>
        <p:spPr>
          <a:xfrm>
            <a:off x="529398" y="1511354"/>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1.</a:t>
            </a:r>
            <a:r>
              <a:rPr lang="zh-CN" altLang="en-US" sz="1600" dirty="0">
                <a:solidFill>
                  <a:srgbClr val="FF0000"/>
                </a:solidFill>
                <a:latin typeface="仿宋" panose="02010609060101010101" pitchFamily="49" charset="-122"/>
                <a:ea typeface="仿宋" panose="02010609060101010101" pitchFamily="49" charset="-122"/>
              </a:rPr>
              <a:t>内容：</a:t>
            </a:r>
          </a:p>
        </p:txBody>
      </p:sp>
      <p:sp>
        <p:nvSpPr>
          <p:cNvPr id="8" name="左大括号 7"/>
          <p:cNvSpPr/>
          <p:nvPr/>
        </p:nvSpPr>
        <p:spPr>
          <a:xfrm>
            <a:off x="529400" y="1866541"/>
            <a:ext cx="282281" cy="1951016"/>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9" name="TextBox 8"/>
          <p:cNvSpPr txBox="1"/>
          <p:nvPr/>
        </p:nvSpPr>
        <p:spPr>
          <a:xfrm>
            <a:off x="757753" y="1850840"/>
            <a:ext cx="6394828" cy="555852"/>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）因信称义</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）先定论</a:t>
            </a:r>
            <a:endParaRPr lang="en-US" altLang="zh-CN" sz="1600" dirty="0">
              <a:latin typeface="仿宋" panose="02010609060101010101" pitchFamily="49" charset="-122"/>
              <a:ea typeface="仿宋" panose="02010609060101010101" pitchFamily="49" charset="-122"/>
            </a:endParaRPr>
          </a:p>
        </p:txBody>
      </p:sp>
      <p:sp>
        <p:nvSpPr>
          <p:cNvPr id="10" name="TextBox 9"/>
          <p:cNvSpPr txBox="1"/>
          <p:nvPr/>
        </p:nvSpPr>
        <p:spPr>
          <a:xfrm>
            <a:off x="811681" y="2502365"/>
            <a:ext cx="6266645" cy="1356071"/>
          </a:xfrm>
          <a:prstGeom prst="rect">
            <a:avLst/>
          </a:prstGeom>
          <a:noFill/>
        </p:spPr>
        <p:txBody>
          <a:bodyPr wrap="square" lIns="62795" tIns="31398" rIns="62795" bIns="31398" rtlCol="0">
            <a:spAutoFit/>
          </a:bodyPr>
          <a:lstStyle/>
          <a:p>
            <a:r>
              <a:rPr lang="zh-CN" altLang="en-US" sz="1400" dirty="0"/>
              <a:t>先定论：人是否得救都是上帝预先决定的事情，因为从创世纪以来，上帝就把人分为“选民”与“弃民”两种，前者注定得救，后者注定沉沦，这是人一生都无法改变的。同时，上帝的神圣决定是秘而不宣的，每个人均可在生前所从事的实业的成败中体会到自己是不是上帝的选民。</a:t>
            </a:r>
            <a:endParaRPr lang="en-US" altLang="zh-CN" sz="1400" dirty="0"/>
          </a:p>
          <a:p>
            <a:r>
              <a:rPr lang="zh-CN" altLang="en-US" sz="1400" dirty="0"/>
              <a:t>“先定论”就以宗教学说的形式反映了资本主义原始积累时期的资产阶级意识形态，鼓舞了新兴资产阶级的进取精神。</a:t>
            </a:r>
          </a:p>
        </p:txBody>
      </p:sp>
    </p:spTree>
    <p:extLst>
      <p:ext uri="{BB962C8B-B14F-4D97-AF65-F5344CB8AC3E}">
        <p14:creationId xmlns:p14="http://schemas.microsoft.com/office/powerpoint/2010/main" val="153185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p:bldP spid="8"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 y="91444"/>
            <a:ext cx="7084864" cy="3133480"/>
          </a:xfrm>
          <a:prstGeom prst="rect">
            <a:avLst/>
          </a:prstGeom>
          <a:noFill/>
        </p:spPr>
        <p:txBody>
          <a:bodyPr wrap="square" lIns="62795" tIns="31398" rIns="62795" bIns="31398" rtlCol="0">
            <a:spAutoFit/>
          </a:bodyPr>
          <a:lstStyle/>
          <a:p>
            <a:pPr>
              <a:lnSpc>
                <a:spcPct val="150000"/>
              </a:lnSpc>
            </a:pPr>
            <a:r>
              <a:rPr lang="zh-CN" altLang="en-US" sz="1900" dirty="0"/>
              <a:t>加尔文认为，高尚的基督徒，既应当在各自的职业中尽力追求财富，也应当在使用财富时节制，不可过分奢侈、享乐和消费。其主张反映出</a:t>
            </a:r>
            <a:endParaRPr lang="en-US" altLang="zh-CN" sz="1900" dirty="0"/>
          </a:p>
          <a:p>
            <a:pPr>
              <a:lnSpc>
                <a:spcPct val="150000"/>
              </a:lnSpc>
            </a:pPr>
            <a:r>
              <a:rPr lang="en-US" altLang="zh-CN" sz="1900" dirty="0"/>
              <a:t>A.</a:t>
            </a:r>
            <a:r>
              <a:rPr lang="zh-CN" altLang="en-US" sz="1900" dirty="0"/>
              <a:t>天主教会的自我反省</a:t>
            </a:r>
            <a:endParaRPr lang="en-US" altLang="zh-CN" sz="1900" dirty="0"/>
          </a:p>
          <a:p>
            <a:pPr>
              <a:lnSpc>
                <a:spcPct val="150000"/>
              </a:lnSpc>
            </a:pPr>
            <a:r>
              <a:rPr lang="en-US" altLang="zh-CN" sz="1900" dirty="0"/>
              <a:t>B.</a:t>
            </a:r>
            <a:r>
              <a:rPr lang="zh-CN" altLang="en-US" sz="1900" dirty="0"/>
              <a:t>资本原始积累时期资产阶级的奋斗精神</a:t>
            </a:r>
            <a:endParaRPr lang="en-US" altLang="zh-CN" sz="1900" dirty="0"/>
          </a:p>
          <a:p>
            <a:pPr>
              <a:lnSpc>
                <a:spcPct val="150000"/>
              </a:lnSpc>
            </a:pPr>
            <a:r>
              <a:rPr lang="en-US" altLang="zh-CN" sz="1900" dirty="0"/>
              <a:t>C.</a:t>
            </a:r>
            <a:r>
              <a:rPr lang="zh-CN" altLang="en-US" sz="1900" dirty="0"/>
              <a:t>广大人民的生活艰辛</a:t>
            </a:r>
            <a:endParaRPr lang="en-US" altLang="zh-CN" sz="1900" dirty="0"/>
          </a:p>
          <a:p>
            <a:pPr>
              <a:lnSpc>
                <a:spcPct val="150000"/>
              </a:lnSpc>
            </a:pPr>
            <a:r>
              <a:rPr lang="en-US" altLang="zh-CN" sz="1900" dirty="0"/>
              <a:t>D.</a:t>
            </a:r>
            <a:r>
              <a:rPr lang="zh-CN" altLang="en-US" sz="1900" dirty="0"/>
              <a:t>早期资产阶级遭受着残酷的剥削与压迫</a:t>
            </a:r>
          </a:p>
        </p:txBody>
      </p:sp>
    </p:spTree>
    <p:extLst>
      <p:ext uri="{BB962C8B-B14F-4D97-AF65-F5344CB8AC3E}">
        <p14:creationId xmlns:p14="http://schemas.microsoft.com/office/powerpoint/2010/main" val="51006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chemeClr val="accent2"/>
                                        </p:clrVal>
                                      </p:to>
                                    </p:set>
                                    <p:set>
                                      <p:cBhvr>
                                        <p:cTn id="7" dur="500" fill="hold"/>
                                        <p:tgtEl>
                                          <p:spTgt spid="2">
                                            <p:txEl>
                                              <p:pRg st="2" end="2"/>
                                            </p:txEl>
                                          </p:spTgt>
                                        </p:tgtEl>
                                        <p:attrNameLst>
                                          <p:attrName>fillcolor</p:attrName>
                                        </p:attrNameLst>
                                      </p:cBhvr>
                                      <p:to>
                                        <p:clrVal>
                                          <a:schemeClr val="accent2"/>
                                        </p:clrVal>
                                      </p:to>
                                    </p:set>
                                    <p:set>
                                      <p:cBhvr>
                                        <p:cTn id="8"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二、宗教改革的内容</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50"/>
            <a:ext cx="6902473" cy="355797"/>
          </a:xfrm>
          <a:prstGeom prst="rect">
            <a:avLst/>
          </a:prstGeom>
          <a:noFill/>
          <a:ln>
            <a:noFill/>
          </a:ln>
        </p:spPr>
        <p:txBody>
          <a:bodyPr wrap="square" lIns="62795" tIns="31398" rIns="62795" bIns="31398" rtlCol="0">
            <a:spAutoFit/>
          </a:bodyPr>
          <a:lstStyle/>
          <a:p>
            <a:r>
              <a:rPr lang="zh-CN" altLang="en-US" sz="1900" b="1" dirty="0"/>
              <a:t>（一）德意志宗教改革</a:t>
            </a:r>
            <a:r>
              <a:rPr lang="en-US" altLang="zh-CN" sz="1900" b="1" dirty="0"/>
              <a:t>——</a:t>
            </a:r>
            <a:r>
              <a:rPr lang="zh-CN" altLang="en-US" sz="1900" b="1" dirty="0"/>
              <a:t>路德宗（教）   温和派</a:t>
            </a:r>
          </a:p>
        </p:txBody>
      </p:sp>
      <p:sp>
        <p:nvSpPr>
          <p:cNvPr id="5" name="TextBox 4"/>
          <p:cNvSpPr txBox="1"/>
          <p:nvPr/>
        </p:nvSpPr>
        <p:spPr>
          <a:xfrm>
            <a:off x="250104" y="1090651"/>
            <a:ext cx="6902473" cy="355797"/>
          </a:xfrm>
          <a:prstGeom prst="rect">
            <a:avLst/>
          </a:prstGeom>
          <a:noFill/>
          <a:ln>
            <a:noFill/>
          </a:ln>
        </p:spPr>
        <p:txBody>
          <a:bodyPr wrap="square" lIns="62795" tIns="31398" rIns="62795" bIns="31398" rtlCol="0">
            <a:spAutoFit/>
          </a:bodyPr>
          <a:lstStyle/>
          <a:p>
            <a:r>
              <a:rPr lang="zh-CN" altLang="en-US" sz="1900" b="1" dirty="0"/>
              <a:t>（二）瑞士宗教改革</a:t>
            </a:r>
            <a:r>
              <a:rPr lang="en-US" altLang="zh-CN" sz="1900" b="1" dirty="0"/>
              <a:t>——</a:t>
            </a:r>
            <a:r>
              <a:rPr lang="zh-CN" altLang="en-US" sz="1900" b="1" dirty="0"/>
              <a:t>加尔文宗（教）    激进派</a:t>
            </a:r>
          </a:p>
        </p:txBody>
      </p:sp>
      <p:sp>
        <p:nvSpPr>
          <p:cNvPr id="6" name="左大括号 5"/>
          <p:cNvSpPr/>
          <p:nvPr/>
        </p:nvSpPr>
        <p:spPr>
          <a:xfrm>
            <a:off x="381475" y="1500871"/>
            <a:ext cx="282281" cy="3445815"/>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7" name="TextBox 6"/>
          <p:cNvSpPr txBox="1"/>
          <p:nvPr/>
        </p:nvSpPr>
        <p:spPr>
          <a:xfrm>
            <a:off x="529398" y="1511354"/>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1.</a:t>
            </a:r>
            <a:r>
              <a:rPr lang="zh-CN" altLang="en-US" sz="1600" dirty="0">
                <a:solidFill>
                  <a:srgbClr val="FF0000"/>
                </a:solidFill>
                <a:latin typeface="仿宋" panose="02010609060101010101" pitchFamily="49" charset="-122"/>
                <a:ea typeface="仿宋" panose="02010609060101010101" pitchFamily="49" charset="-122"/>
              </a:rPr>
              <a:t>内容：</a:t>
            </a:r>
          </a:p>
        </p:txBody>
      </p:sp>
      <p:sp>
        <p:nvSpPr>
          <p:cNvPr id="8" name="左大括号 7"/>
          <p:cNvSpPr/>
          <p:nvPr/>
        </p:nvSpPr>
        <p:spPr>
          <a:xfrm>
            <a:off x="529400" y="1866541"/>
            <a:ext cx="282281" cy="1951016"/>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9" name="TextBox 8"/>
          <p:cNvSpPr txBox="1"/>
          <p:nvPr/>
        </p:nvSpPr>
        <p:spPr>
          <a:xfrm>
            <a:off x="757753" y="1850838"/>
            <a:ext cx="6394828" cy="1694625"/>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）因信称义</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）先定论</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）民主教会</a:t>
            </a:r>
            <a:endParaRPr lang="en-US" altLang="zh-CN" sz="1600" dirty="0">
              <a:latin typeface="仿宋" panose="02010609060101010101" pitchFamily="49" charset="-122"/>
              <a:ea typeface="仿宋" panose="02010609060101010101" pitchFamily="49" charset="-122"/>
            </a:endParaRPr>
          </a:p>
          <a:p>
            <a:r>
              <a:rPr lang="zh-CN" altLang="en-US" sz="1400" dirty="0">
                <a:latin typeface="仿宋" panose="02010609060101010101" pitchFamily="49" charset="-122"/>
                <a:ea typeface="仿宋" panose="02010609060101010101" pitchFamily="49" charset="-122"/>
              </a:rPr>
              <a:t>为资产阶级剥削提供了理论辩护，符合新兴资产阶级利益，同时也是劳动人民的精神鸦片。</a:t>
            </a:r>
            <a:endParaRPr lang="en-US" altLang="zh-CN" sz="14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4</a:t>
            </a:r>
            <a:r>
              <a:rPr lang="zh-CN" altLang="en-US" sz="1600" dirty="0">
                <a:latin typeface="仿宋" panose="02010609060101010101" pitchFamily="49" charset="-122"/>
                <a:ea typeface="仿宋" panose="02010609060101010101" pitchFamily="49" charset="-122"/>
              </a:rPr>
              <a:t>）简化教仪与建立廉俭教会</a:t>
            </a:r>
            <a:r>
              <a:rPr lang="zh-CN" altLang="en-US" sz="1400" dirty="0">
                <a:latin typeface="仿宋" panose="02010609060101010101" pitchFamily="49" charset="-122"/>
                <a:ea typeface="仿宋" panose="02010609060101010101" pitchFamily="49" charset="-122"/>
              </a:rPr>
              <a:t>（严禁偶像崇拜，精简神职人员，反对铺张浪费）为资本原始积累的要求</a:t>
            </a:r>
          </a:p>
        </p:txBody>
      </p:sp>
      <p:sp>
        <p:nvSpPr>
          <p:cNvPr id="13" name="TextBox 12"/>
          <p:cNvSpPr txBox="1"/>
          <p:nvPr/>
        </p:nvSpPr>
        <p:spPr>
          <a:xfrm>
            <a:off x="513884" y="3817561"/>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2.</a:t>
            </a:r>
            <a:r>
              <a:rPr lang="zh-CN" altLang="en-US" sz="1600" dirty="0">
                <a:solidFill>
                  <a:srgbClr val="FF0000"/>
                </a:solidFill>
                <a:latin typeface="仿宋" panose="02010609060101010101" pitchFamily="49" charset="-122"/>
                <a:ea typeface="仿宋" panose="02010609060101010101" pitchFamily="49" charset="-122"/>
              </a:rPr>
              <a:t>实践：</a:t>
            </a:r>
          </a:p>
        </p:txBody>
      </p:sp>
      <p:sp>
        <p:nvSpPr>
          <p:cNvPr id="14" name="左大括号 13"/>
          <p:cNvSpPr/>
          <p:nvPr/>
        </p:nvSpPr>
        <p:spPr>
          <a:xfrm>
            <a:off x="513886" y="4172750"/>
            <a:ext cx="297796" cy="773935"/>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5" name="TextBox 14"/>
          <p:cNvSpPr txBox="1"/>
          <p:nvPr/>
        </p:nvSpPr>
        <p:spPr>
          <a:xfrm>
            <a:off x="742235" y="4157045"/>
            <a:ext cx="6902473" cy="802073"/>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1514 </a:t>
            </a:r>
            <a:r>
              <a:rPr lang="zh-CN" altLang="en-US" sz="1600" dirty="0">
                <a:latin typeface="仿宋" panose="02010609060101010101" pitchFamily="49" charset="-122"/>
                <a:ea typeface="仿宋" panose="02010609060101010101" pitchFamily="49" charset="-122"/>
              </a:rPr>
              <a:t>日内瓦建立共和性质的神权国家</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）“新教的教皇”与“新教的罗马”</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）在资本主义比较发达的地区和国家得到广泛传播</a:t>
            </a:r>
            <a:endParaRPr lang="zh-CN" altLang="en-US" sz="14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7888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left)">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二、宗教改革的内容</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50"/>
            <a:ext cx="6902473" cy="355797"/>
          </a:xfrm>
          <a:prstGeom prst="rect">
            <a:avLst/>
          </a:prstGeom>
          <a:noFill/>
          <a:ln>
            <a:noFill/>
          </a:ln>
        </p:spPr>
        <p:txBody>
          <a:bodyPr wrap="square" lIns="62795" tIns="31398" rIns="62795" bIns="31398" rtlCol="0">
            <a:spAutoFit/>
          </a:bodyPr>
          <a:lstStyle/>
          <a:p>
            <a:r>
              <a:rPr lang="zh-CN" altLang="en-US" sz="1900" b="1" dirty="0"/>
              <a:t>（一）德意志宗教改革</a:t>
            </a:r>
            <a:r>
              <a:rPr lang="en-US" altLang="zh-CN" sz="1900" b="1" dirty="0"/>
              <a:t>——</a:t>
            </a:r>
            <a:r>
              <a:rPr lang="zh-CN" altLang="en-US" sz="1900" b="1" dirty="0"/>
              <a:t>路德宗（教）   温和派</a:t>
            </a:r>
          </a:p>
        </p:txBody>
      </p:sp>
      <p:sp>
        <p:nvSpPr>
          <p:cNvPr id="5" name="TextBox 4"/>
          <p:cNvSpPr txBox="1"/>
          <p:nvPr/>
        </p:nvSpPr>
        <p:spPr>
          <a:xfrm>
            <a:off x="250104" y="1090651"/>
            <a:ext cx="6902473" cy="355797"/>
          </a:xfrm>
          <a:prstGeom prst="rect">
            <a:avLst/>
          </a:prstGeom>
          <a:noFill/>
          <a:ln>
            <a:noFill/>
          </a:ln>
        </p:spPr>
        <p:txBody>
          <a:bodyPr wrap="square" lIns="62795" tIns="31398" rIns="62795" bIns="31398" rtlCol="0">
            <a:spAutoFit/>
          </a:bodyPr>
          <a:lstStyle/>
          <a:p>
            <a:r>
              <a:rPr lang="zh-CN" altLang="en-US" sz="1900" b="1" dirty="0"/>
              <a:t>（二）瑞士宗教改革</a:t>
            </a:r>
            <a:r>
              <a:rPr lang="en-US" altLang="zh-CN" sz="1900" b="1" dirty="0"/>
              <a:t>——</a:t>
            </a:r>
            <a:r>
              <a:rPr lang="zh-CN" altLang="en-US" sz="1900" b="1" dirty="0"/>
              <a:t>加尔文宗（教）    激进派</a:t>
            </a:r>
          </a:p>
        </p:txBody>
      </p:sp>
      <p:sp>
        <p:nvSpPr>
          <p:cNvPr id="6" name="TextBox 5"/>
          <p:cNvSpPr txBox="1"/>
          <p:nvPr/>
        </p:nvSpPr>
        <p:spPr>
          <a:xfrm>
            <a:off x="285672" y="1601493"/>
            <a:ext cx="6902473" cy="355797"/>
          </a:xfrm>
          <a:prstGeom prst="rect">
            <a:avLst/>
          </a:prstGeom>
          <a:noFill/>
          <a:ln>
            <a:noFill/>
          </a:ln>
        </p:spPr>
        <p:txBody>
          <a:bodyPr wrap="square" lIns="62795" tIns="31398" rIns="62795" bIns="31398" rtlCol="0">
            <a:spAutoFit/>
          </a:bodyPr>
          <a:lstStyle/>
          <a:p>
            <a:r>
              <a:rPr lang="zh-CN" altLang="en-US" sz="1900" b="1" dirty="0"/>
              <a:t>（三）英国宗教改革</a:t>
            </a:r>
            <a:r>
              <a:rPr lang="en-US" altLang="zh-CN" sz="1900" b="1" dirty="0"/>
              <a:t>——</a:t>
            </a:r>
            <a:r>
              <a:rPr lang="zh-CN" altLang="en-US" sz="1900" b="1" dirty="0"/>
              <a:t>“安立甘教”（英国国教）</a:t>
            </a:r>
          </a:p>
        </p:txBody>
      </p:sp>
      <p:sp>
        <p:nvSpPr>
          <p:cNvPr id="7" name="左大括号 6"/>
          <p:cNvSpPr/>
          <p:nvPr/>
        </p:nvSpPr>
        <p:spPr>
          <a:xfrm>
            <a:off x="381475" y="2001230"/>
            <a:ext cx="282281" cy="3445815"/>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29398" y="2011713"/>
            <a:ext cx="6902473" cy="555852"/>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1.</a:t>
            </a:r>
            <a:r>
              <a:rPr lang="zh-CN" altLang="en-US" sz="1600" dirty="0">
                <a:solidFill>
                  <a:srgbClr val="FF0000"/>
                </a:solidFill>
                <a:latin typeface="仿宋" panose="02010609060101010101" pitchFamily="49" charset="-122"/>
                <a:ea typeface="仿宋" panose="02010609060101010101" pitchFamily="49" charset="-122"/>
              </a:rPr>
              <a:t>原因：各国新教改革的冲击和罗马教廷阻碍英国王权的集中，危害国家利益。</a:t>
            </a:r>
          </a:p>
        </p:txBody>
      </p:sp>
      <p:sp>
        <p:nvSpPr>
          <p:cNvPr id="9" name="左大括号 8"/>
          <p:cNvSpPr/>
          <p:nvPr/>
        </p:nvSpPr>
        <p:spPr>
          <a:xfrm>
            <a:off x="531476" y="2943850"/>
            <a:ext cx="282281" cy="152022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0" name="TextBox 9"/>
          <p:cNvSpPr txBox="1"/>
          <p:nvPr/>
        </p:nvSpPr>
        <p:spPr>
          <a:xfrm>
            <a:off x="757753" y="2943850"/>
            <a:ext cx="6394828" cy="1048294"/>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）国王是英国教会的最高首脑，拥有处理教会事务的最高权力</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）废除与国家法律相抵触的教规</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）教廷按行政区划分，英语取代拉丁语成为礼拜语言</a:t>
            </a:r>
            <a:endParaRPr lang="en-US" altLang="zh-CN" sz="14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4</a:t>
            </a:r>
            <a:r>
              <a:rPr lang="zh-CN" altLang="en-US" sz="1600" dirty="0">
                <a:latin typeface="仿宋" panose="02010609060101010101" pitchFamily="49" charset="-122"/>
                <a:ea typeface="仿宋" panose="02010609060101010101" pitchFamily="49" charset="-122"/>
              </a:rPr>
              <a:t>）基本教义、王权制度和天主教基本一致</a:t>
            </a:r>
            <a:endParaRPr lang="zh-CN" altLang="en-US" sz="1400" dirty="0">
              <a:latin typeface="仿宋" panose="02010609060101010101" pitchFamily="49" charset="-122"/>
              <a:ea typeface="仿宋" panose="02010609060101010101" pitchFamily="49" charset="-122"/>
            </a:endParaRPr>
          </a:p>
        </p:txBody>
      </p:sp>
      <p:sp>
        <p:nvSpPr>
          <p:cNvPr id="11" name="TextBox 10"/>
          <p:cNvSpPr txBox="1"/>
          <p:nvPr/>
        </p:nvSpPr>
        <p:spPr>
          <a:xfrm>
            <a:off x="550496" y="2663237"/>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2.</a:t>
            </a:r>
            <a:r>
              <a:rPr lang="zh-CN" altLang="en-US" sz="1600" dirty="0">
                <a:solidFill>
                  <a:srgbClr val="FF0000"/>
                </a:solidFill>
                <a:latin typeface="仿宋" panose="02010609060101010101" pitchFamily="49" charset="-122"/>
                <a:ea typeface="仿宋" panose="02010609060101010101" pitchFamily="49" charset="-122"/>
              </a:rPr>
              <a:t>内容：</a:t>
            </a:r>
            <a:r>
              <a:rPr lang="en-US" altLang="zh-CN" sz="1600" dirty="0">
                <a:solidFill>
                  <a:srgbClr val="FF0000"/>
                </a:solidFill>
                <a:latin typeface="仿宋" panose="02010609060101010101" pitchFamily="49" charset="-122"/>
                <a:ea typeface="仿宋" panose="02010609060101010101" pitchFamily="49" charset="-122"/>
              </a:rPr>
              <a:t>1534《</a:t>
            </a:r>
            <a:r>
              <a:rPr lang="zh-CN" altLang="en-US" sz="1600" dirty="0">
                <a:solidFill>
                  <a:srgbClr val="FF0000"/>
                </a:solidFill>
                <a:latin typeface="仿宋" panose="02010609060101010101" pitchFamily="49" charset="-122"/>
                <a:ea typeface="仿宋" panose="02010609060101010101" pitchFamily="49" charset="-122"/>
              </a:rPr>
              <a:t>至尊法案</a:t>
            </a:r>
            <a:r>
              <a:rPr lang="en-US" altLang="zh-CN" sz="1600" dirty="0">
                <a:solidFill>
                  <a:srgbClr val="FF0000"/>
                </a:solidFill>
                <a:latin typeface="仿宋" panose="02010609060101010101" pitchFamily="49" charset="-122"/>
                <a:ea typeface="仿宋" panose="02010609060101010101" pitchFamily="49" charset="-122"/>
              </a:rPr>
              <a:t>》</a:t>
            </a:r>
            <a:endParaRPr lang="zh-CN" altLang="en-US" sz="1600" dirty="0">
              <a:solidFill>
                <a:srgbClr val="FF0000"/>
              </a:solidFill>
              <a:latin typeface="仿宋" panose="02010609060101010101" pitchFamily="49" charset="-122"/>
              <a:ea typeface="仿宋" panose="02010609060101010101" pitchFamily="49" charset="-122"/>
            </a:endParaRPr>
          </a:p>
        </p:txBody>
      </p:sp>
      <p:sp>
        <p:nvSpPr>
          <p:cNvPr id="12" name="TextBox 11"/>
          <p:cNvSpPr txBox="1"/>
          <p:nvPr/>
        </p:nvSpPr>
        <p:spPr>
          <a:xfrm>
            <a:off x="663756" y="4458792"/>
            <a:ext cx="6524392" cy="555852"/>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3.</a:t>
            </a:r>
            <a:r>
              <a:rPr lang="zh-CN" altLang="en-US" sz="1600" dirty="0">
                <a:solidFill>
                  <a:srgbClr val="FF0000"/>
                </a:solidFill>
                <a:latin typeface="仿宋" panose="02010609060101010101" pitchFamily="49" charset="-122"/>
                <a:ea typeface="仿宋" panose="02010609060101010101" pitchFamily="49" charset="-122"/>
              </a:rPr>
              <a:t>结果：改革不彻底，出现清教运动，清教徒成为英国资产阶级革命的主要力量。</a:t>
            </a:r>
          </a:p>
        </p:txBody>
      </p:sp>
    </p:spTree>
    <p:extLst>
      <p:ext uri="{BB962C8B-B14F-4D97-AF65-F5344CB8AC3E}">
        <p14:creationId xmlns:p14="http://schemas.microsoft.com/office/powerpoint/2010/main" val="397303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p:bldP spid="9" grpId="0" animBg="1"/>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3" y="147901"/>
            <a:ext cx="3330920" cy="355797"/>
          </a:xfrm>
          <a:prstGeom prst="rect">
            <a:avLst/>
          </a:prstGeom>
          <a:noFill/>
          <a:ln>
            <a:solidFill>
              <a:srgbClr val="00B050"/>
            </a:solidFill>
          </a:ln>
        </p:spPr>
        <p:txBody>
          <a:bodyPr wrap="square" lIns="62795" tIns="31398" rIns="62795" bIns="31398" rtlCol="0">
            <a:spAutoFit/>
          </a:bodyPr>
          <a:lstStyle/>
          <a:p>
            <a:r>
              <a:rPr lang="zh-CN" altLang="en-US" sz="1900" b="1" dirty="0"/>
              <a:t>*权倾欧洲的教皇国</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29" y="617414"/>
            <a:ext cx="395193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（一）天主教神权统治的表现：</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6" name="TextBox 5"/>
          <p:cNvSpPr txBox="1"/>
          <p:nvPr/>
        </p:nvSpPr>
        <p:spPr>
          <a:xfrm>
            <a:off x="204878" y="2593974"/>
            <a:ext cx="395193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（二）教权凌驾于王权的原因</a:t>
            </a:r>
          </a:p>
        </p:txBody>
      </p:sp>
      <p:sp>
        <p:nvSpPr>
          <p:cNvPr id="7" name="左大括号 6"/>
          <p:cNvSpPr/>
          <p:nvPr/>
        </p:nvSpPr>
        <p:spPr>
          <a:xfrm>
            <a:off x="374955" y="1019722"/>
            <a:ext cx="282281" cy="142370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2"/>
            <a:ext cx="6618920" cy="1232960"/>
          </a:xfrm>
          <a:prstGeom prst="rect">
            <a:avLst/>
          </a:prstGeom>
          <a:noFill/>
        </p:spPr>
        <p:txBody>
          <a:bodyPr wrap="square" lIns="62795" tIns="31398" rIns="62795" bIns="31398" rtlCol="0">
            <a:spAutoFit/>
          </a:bodyPr>
          <a:lstStyle/>
          <a:p>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经济：西欧最大的封建主</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政治：权力至高无上，教权高于王权</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3.</a:t>
            </a:r>
            <a:r>
              <a:rPr lang="zh-CN" altLang="en-US" sz="1900" dirty="0">
                <a:latin typeface="仿宋" panose="02010609060101010101" pitchFamily="49" charset="-122"/>
                <a:ea typeface="仿宋" panose="02010609060101010101" pitchFamily="49" charset="-122"/>
              </a:rPr>
              <a:t>思想文化：垄断文化教育</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4.</a:t>
            </a:r>
            <a:r>
              <a:rPr lang="zh-CN" altLang="en-US" sz="1900" dirty="0">
                <a:latin typeface="仿宋" panose="02010609060101010101" pitchFamily="49" charset="-122"/>
                <a:ea typeface="仿宋" panose="02010609060101010101" pitchFamily="49" charset="-122"/>
              </a:rPr>
              <a:t>社会生活：影响无处不在</a:t>
            </a:r>
            <a:endParaRPr lang="en-US" altLang="zh-CN" sz="1900" dirty="0">
              <a:latin typeface="仿宋" panose="02010609060101010101" pitchFamily="49" charset="-122"/>
              <a:ea typeface="仿宋" panose="02010609060101010101" pitchFamily="49" charset="-122"/>
            </a:endParaRPr>
          </a:p>
        </p:txBody>
      </p:sp>
      <p:sp>
        <p:nvSpPr>
          <p:cNvPr id="11" name="左大括号 10"/>
          <p:cNvSpPr/>
          <p:nvPr/>
        </p:nvSpPr>
        <p:spPr>
          <a:xfrm>
            <a:off x="366571" y="3199779"/>
            <a:ext cx="282281" cy="163723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2" name="TextBox 11"/>
          <p:cNvSpPr txBox="1"/>
          <p:nvPr/>
        </p:nvSpPr>
        <p:spPr>
          <a:xfrm>
            <a:off x="648851" y="3044789"/>
            <a:ext cx="6618920" cy="555852"/>
          </a:xfrm>
          <a:prstGeom prst="rect">
            <a:avLst/>
          </a:prstGeom>
          <a:noFill/>
        </p:spPr>
        <p:txBody>
          <a:bodyPr wrap="square" lIns="62795" tIns="31398" rIns="62795" bIns="31398" rtlCol="0">
            <a:spAutoFit/>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舆论准备：提出“双剑说”，“太阳月亮说”</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内部改革：建立教皇选举制度，获得各地教皇任免权</a:t>
            </a:r>
            <a:endParaRPr lang="en-US" altLang="zh-CN" sz="16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73333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ipe(left)">
                                      <p:cBhvr>
                                        <p:cTn id="47"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animBg="1"/>
      <p:bldP spid="8"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7" y="204358"/>
            <a:ext cx="6831209" cy="2694899"/>
          </a:xfrm>
          <a:prstGeom prst="rect">
            <a:avLst/>
          </a:prstGeom>
          <a:noFill/>
        </p:spPr>
        <p:txBody>
          <a:bodyPr wrap="square" lIns="62795" tIns="31398" rIns="62795" bIns="31398" rtlCol="0">
            <a:spAutoFit/>
          </a:bodyPr>
          <a:lstStyle/>
          <a:p>
            <a:pPr>
              <a:lnSpc>
                <a:spcPct val="150000"/>
              </a:lnSpc>
            </a:pPr>
            <a:r>
              <a:rPr lang="en-US" altLang="zh-CN" sz="1900" dirty="0"/>
              <a:t>16</a:t>
            </a:r>
            <a:r>
              <a:rPr lang="zh-CN" altLang="en-US" sz="1900" dirty="0"/>
              <a:t>世纪欧洲出现了宗教改革的浪潮，下列各项叙述与宗教改革相符的是</a:t>
            </a:r>
            <a:endParaRPr lang="en-US" altLang="zh-CN" sz="1900" dirty="0"/>
          </a:p>
          <a:p>
            <a:pPr>
              <a:lnSpc>
                <a:spcPct val="150000"/>
              </a:lnSpc>
            </a:pPr>
            <a:r>
              <a:rPr lang="en-US" altLang="zh-CN" sz="1900" dirty="0"/>
              <a:t>A.</a:t>
            </a:r>
            <a:r>
              <a:rPr lang="zh-CN" altLang="en-US" sz="1900" dirty="0"/>
              <a:t>解开了欧洲宗教改革的序幕</a:t>
            </a:r>
            <a:endParaRPr lang="en-US" altLang="zh-CN" sz="1900" dirty="0"/>
          </a:p>
          <a:p>
            <a:pPr>
              <a:lnSpc>
                <a:spcPct val="150000"/>
              </a:lnSpc>
            </a:pPr>
            <a:r>
              <a:rPr lang="en-US" altLang="zh-CN" sz="1900" dirty="0"/>
              <a:t>B.</a:t>
            </a:r>
            <a:r>
              <a:rPr lang="zh-CN" altLang="en-US" sz="1900" dirty="0"/>
              <a:t>建立了最民主的新教会</a:t>
            </a:r>
            <a:endParaRPr lang="en-US" altLang="zh-CN" sz="1900" dirty="0"/>
          </a:p>
          <a:p>
            <a:pPr>
              <a:lnSpc>
                <a:spcPct val="150000"/>
              </a:lnSpc>
            </a:pPr>
            <a:r>
              <a:rPr lang="en-US" altLang="zh-CN" sz="1900" dirty="0"/>
              <a:t>C.</a:t>
            </a:r>
            <a:r>
              <a:rPr lang="zh-CN" altLang="en-US" sz="1900" dirty="0"/>
              <a:t>由国王领导且没改变教义</a:t>
            </a:r>
            <a:endParaRPr lang="en-US" altLang="zh-CN" sz="1900" dirty="0"/>
          </a:p>
          <a:p>
            <a:pPr>
              <a:lnSpc>
                <a:spcPct val="150000"/>
              </a:lnSpc>
            </a:pPr>
            <a:r>
              <a:rPr lang="en-US" altLang="zh-CN" sz="1900" dirty="0"/>
              <a:t>D.</a:t>
            </a:r>
            <a:r>
              <a:rPr lang="zh-CN" altLang="en-US" sz="1900" dirty="0"/>
              <a:t>直接引发了资产阶级革命</a:t>
            </a:r>
          </a:p>
        </p:txBody>
      </p:sp>
    </p:spTree>
    <p:extLst>
      <p:ext uri="{BB962C8B-B14F-4D97-AF65-F5344CB8AC3E}">
        <p14:creationId xmlns:p14="http://schemas.microsoft.com/office/powerpoint/2010/main" val="421274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二、宗教改革的内容</a:t>
            </a:r>
          </a:p>
        </p:txBody>
      </p:sp>
      <p:sp>
        <p:nvSpPr>
          <p:cNvPr id="3" name="左大括号 2"/>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250104" y="599550"/>
            <a:ext cx="6902473" cy="355797"/>
          </a:xfrm>
          <a:prstGeom prst="rect">
            <a:avLst/>
          </a:prstGeom>
          <a:noFill/>
          <a:ln>
            <a:noFill/>
          </a:ln>
        </p:spPr>
        <p:txBody>
          <a:bodyPr wrap="square" lIns="62795" tIns="31398" rIns="62795" bIns="31398" rtlCol="0">
            <a:spAutoFit/>
          </a:bodyPr>
          <a:lstStyle/>
          <a:p>
            <a:r>
              <a:rPr lang="zh-CN" altLang="en-US" sz="1900" b="1" dirty="0"/>
              <a:t>（一）德意志宗教改革</a:t>
            </a:r>
            <a:r>
              <a:rPr lang="en-US" altLang="zh-CN" sz="1900" b="1" dirty="0"/>
              <a:t>——</a:t>
            </a:r>
            <a:r>
              <a:rPr lang="zh-CN" altLang="en-US" sz="1900" b="1" dirty="0"/>
              <a:t>路德宗（教）   温和派</a:t>
            </a:r>
          </a:p>
        </p:txBody>
      </p:sp>
      <p:sp>
        <p:nvSpPr>
          <p:cNvPr id="5" name="TextBox 4"/>
          <p:cNvSpPr txBox="1"/>
          <p:nvPr/>
        </p:nvSpPr>
        <p:spPr>
          <a:xfrm>
            <a:off x="250104" y="1090651"/>
            <a:ext cx="6902473" cy="355797"/>
          </a:xfrm>
          <a:prstGeom prst="rect">
            <a:avLst/>
          </a:prstGeom>
          <a:noFill/>
          <a:ln>
            <a:noFill/>
          </a:ln>
        </p:spPr>
        <p:txBody>
          <a:bodyPr wrap="square" lIns="62795" tIns="31398" rIns="62795" bIns="31398" rtlCol="0">
            <a:spAutoFit/>
          </a:bodyPr>
          <a:lstStyle/>
          <a:p>
            <a:r>
              <a:rPr lang="zh-CN" altLang="en-US" sz="1900" b="1" dirty="0"/>
              <a:t>（二）瑞士宗教改革</a:t>
            </a:r>
            <a:r>
              <a:rPr lang="en-US" altLang="zh-CN" sz="1900" b="1" dirty="0"/>
              <a:t>——</a:t>
            </a:r>
            <a:r>
              <a:rPr lang="zh-CN" altLang="en-US" sz="1900" b="1" dirty="0"/>
              <a:t>加尔文宗（教）    激进派</a:t>
            </a:r>
          </a:p>
        </p:txBody>
      </p:sp>
      <p:sp>
        <p:nvSpPr>
          <p:cNvPr id="6" name="TextBox 5"/>
          <p:cNvSpPr txBox="1"/>
          <p:nvPr/>
        </p:nvSpPr>
        <p:spPr>
          <a:xfrm>
            <a:off x="285672" y="1601493"/>
            <a:ext cx="6902473" cy="355797"/>
          </a:xfrm>
          <a:prstGeom prst="rect">
            <a:avLst/>
          </a:prstGeom>
          <a:noFill/>
          <a:ln>
            <a:noFill/>
          </a:ln>
        </p:spPr>
        <p:txBody>
          <a:bodyPr wrap="square" lIns="62795" tIns="31398" rIns="62795" bIns="31398" rtlCol="0">
            <a:spAutoFit/>
          </a:bodyPr>
          <a:lstStyle/>
          <a:p>
            <a:r>
              <a:rPr lang="zh-CN" altLang="en-US" sz="1900" b="1" dirty="0"/>
              <a:t>（三）英国宗教改革</a:t>
            </a:r>
            <a:r>
              <a:rPr lang="en-US" altLang="zh-CN" sz="1900" b="1" dirty="0"/>
              <a:t>——</a:t>
            </a:r>
            <a:r>
              <a:rPr lang="zh-CN" altLang="en-US" sz="1900" b="1" dirty="0"/>
              <a:t>“安立甘教”（英国国教）</a:t>
            </a:r>
          </a:p>
        </p:txBody>
      </p:sp>
      <p:sp>
        <p:nvSpPr>
          <p:cNvPr id="9" name="TextBox 8"/>
          <p:cNvSpPr txBox="1"/>
          <p:nvPr/>
        </p:nvSpPr>
        <p:spPr>
          <a:xfrm>
            <a:off x="285672" y="2122476"/>
            <a:ext cx="6902473" cy="355797"/>
          </a:xfrm>
          <a:prstGeom prst="rect">
            <a:avLst/>
          </a:prstGeom>
          <a:noFill/>
          <a:ln>
            <a:noFill/>
          </a:ln>
        </p:spPr>
        <p:txBody>
          <a:bodyPr wrap="square" lIns="62795" tIns="31398" rIns="62795" bIns="31398" rtlCol="0">
            <a:spAutoFit/>
          </a:bodyPr>
          <a:lstStyle/>
          <a:p>
            <a:r>
              <a:rPr lang="zh-CN" altLang="en-US" sz="1900" b="1" dirty="0"/>
              <a:t>（四）尼德兰宗教改革</a:t>
            </a:r>
            <a:r>
              <a:rPr lang="en-US" altLang="zh-CN" sz="1900" b="1" dirty="0"/>
              <a:t>——</a:t>
            </a:r>
            <a:r>
              <a:rPr lang="zh-CN" altLang="en-US" sz="1900" b="1" dirty="0"/>
              <a:t>资产阶级和民族独立性质</a:t>
            </a:r>
          </a:p>
        </p:txBody>
      </p:sp>
      <p:sp>
        <p:nvSpPr>
          <p:cNvPr id="10" name="左大括号 9"/>
          <p:cNvSpPr/>
          <p:nvPr/>
        </p:nvSpPr>
        <p:spPr>
          <a:xfrm>
            <a:off x="295392" y="2522211"/>
            <a:ext cx="282281" cy="2216318"/>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1" name="TextBox 10"/>
          <p:cNvSpPr txBox="1"/>
          <p:nvPr/>
        </p:nvSpPr>
        <p:spPr>
          <a:xfrm>
            <a:off x="443317" y="2532695"/>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1.</a:t>
            </a:r>
            <a:r>
              <a:rPr lang="zh-CN" altLang="en-US" sz="1600" dirty="0">
                <a:solidFill>
                  <a:srgbClr val="FF0000"/>
                </a:solidFill>
                <a:latin typeface="仿宋" panose="02010609060101010101" pitchFamily="49" charset="-122"/>
                <a:ea typeface="仿宋" panose="02010609060101010101" pitchFamily="49" charset="-122"/>
              </a:rPr>
              <a:t>原因：</a:t>
            </a:r>
          </a:p>
        </p:txBody>
      </p:sp>
      <p:sp>
        <p:nvSpPr>
          <p:cNvPr id="12" name="左大括号 11"/>
          <p:cNvSpPr/>
          <p:nvPr/>
        </p:nvSpPr>
        <p:spPr>
          <a:xfrm>
            <a:off x="757749" y="2894653"/>
            <a:ext cx="141141" cy="99029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3" name="TextBox 12"/>
          <p:cNvSpPr txBox="1"/>
          <p:nvPr/>
        </p:nvSpPr>
        <p:spPr>
          <a:xfrm>
            <a:off x="757753" y="2943850"/>
            <a:ext cx="6394828" cy="555852"/>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）新航路开辟后成为欧洲商业和交通中心，资本主义萌芽发展较快</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）西班牙对尼德兰进行极端的宗教统治</a:t>
            </a:r>
            <a:endParaRPr lang="en-US" altLang="zh-CN" sz="1600" dirty="0">
              <a:latin typeface="仿宋" panose="02010609060101010101" pitchFamily="49" charset="-122"/>
              <a:ea typeface="仿宋" panose="02010609060101010101" pitchFamily="49" charset="-122"/>
            </a:endParaRPr>
          </a:p>
        </p:txBody>
      </p:sp>
      <p:sp>
        <p:nvSpPr>
          <p:cNvPr id="14" name="TextBox 13"/>
          <p:cNvSpPr txBox="1"/>
          <p:nvPr/>
        </p:nvSpPr>
        <p:spPr>
          <a:xfrm>
            <a:off x="449289" y="3884942"/>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2.</a:t>
            </a:r>
            <a:r>
              <a:rPr lang="zh-CN" altLang="en-US" sz="1600" dirty="0">
                <a:solidFill>
                  <a:srgbClr val="FF0000"/>
                </a:solidFill>
                <a:latin typeface="仿宋" panose="02010609060101010101" pitchFamily="49" charset="-122"/>
                <a:ea typeface="仿宋" panose="02010609060101010101" pitchFamily="49" charset="-122"/>
              </a:rPr>
              <a:t>过程：请愿→起义→成功</a:t>
            </a:r>
          </a:p>
        </p:txBody>
      </p:sp>
      <p:sp>
        <p:nvSpPr>
          <p:cNvPr id="15" name="TextBox 14"/>
          <p:cNvSpPr txBox="1"/>
          <p:nvPr/>
        </p:nvSpPr>
        <p:spPr>
          <a:xfrm>
            <a:off x="503925" y="4376572"/>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3.</a:t>
            </a:r>
            <a:r>
              <a:rPr lang="zh-CN" altLang="en-US" sz="1600" dirty="0">
                <a:solidFill>
                  <a:srgbClr val="FF0000"/>
                </a:solidFill>
                <a:latin typeface="仿宋" panose="02010609060101010101" pitchFamily="49" charset="-122"/>
                <a:ea typeface="仿宋" panose="02010609060101010101" pitchFamily="49" charset="-122"/>
              </a:rPr>
              <a:t>结果：海上马车夫</a:t>
            </a:r>
          </a:p>
        </p:txBody>
      </p:sp>
    </p:spTree>
    <p:extLst>
      <p:ext uri="{BB962C8B-B14F-4D97-AF65-F5344CB8AC3E}">
        <p14:creationId xmlns:p14="http://schemas.microsoft.com/office/powerpoint/2010/main" val="347192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par>
                          <p:cTn id="51" fill="hold">
                            <p:stCondLst>
                              <p:cond delay="15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9" grpId="0"/>
      <p:bldP spid="10" grpId="0" animBg="1"/>
      <p:bldP spid="11" grpId="0"/>
      <p:bldP spid="12" grpId="0" animBg="1"/>
      <p:bldP spid="13" grpId="0"/>
      <p:bldP spid="14" grpId="0"/>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三、反宗教改革的运动</a:t>
            </a:r>
          </a:p>
        </p:txBody>
      </p:sp>
      <p:sp>
        <p:nvSpPr>
          <p:cNvPr id="6" name="左大括号 5"/>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7" name="TextBox 6"/>
          <p:cNvSpPr txBox="1"/>
          <p:nvPr/>
        </p:nvSpPr>
        <p:spPr>
          <a:xfrm>
            <a:off x="225429" y="599552"/>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1.</a:t>
            </a:r>
            <a:r>
              <a:rPr lang="zh-CN" altLang="en-US" sz="1600" dirty="0">
                <a:solidFill>
                  <a:srgbClr val="FF0000"/>
                </a:solidFill>
                <a:latin typeface="仿宋" panose="02010609060101010101" pitchFamily="49" charset="-122"/>
                <a:ea typeface="仿宋" panose="02010609060101010101" pitchFamily="49" charset="-122"/>
              </a:rPr>
              <a:t>原因：</a:t>
            </a:r>
          </a:p>
        </p:txBody>
      </p:sp>
      <p:sp>
        <p:nvSpPr>
          <p:cNvPr id="8" name="TextBox 7"/>
          <p:cNvSpPr txBox="1"/>
          <p:nvPr/>
        </p:nvSpPr>
        <p:spPr>
          <a:xfrm>
            <a:off x="507714" y="993570"/>
            <a:ext cx="6394828" cy="555852"/>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）欧洲各国宗教改革使罗马天主教面临严重威胁</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）天主教内部有识之士呼吁改革</a:t>
            </a:r>
            <a:endParaRPr lang="en-US" altLang="zh-CN" sz="1600" dirty="0">
              <a:latin typeface="仿宋" panose="02010609060101010101" pitchFamily="49" charset="-122"/>
              <a:ea typeface="仿宋" panose="02010609060101010101" pitchFamily="49" charset="-122"/>
            </a:endParaRPr>
          </a:p>
        </p:txBody>
      </p:sp>
      <p:sp>
        <p:nvSpPr>
          <p:cNvPr id="9" name="左大括号 8"/>
          <p:cNvSpPr/>
          <p:nvPr/>
        </p:nvSpPr>
        <p:spPr>
          <a:xfrm>
            <a:off x="366571" y="961511"/>
            <a:ext cx="282281" cy="68358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0" name="TextBox 9"/>
          <p:cNvSpPr txBox="1"/>
          <p:nvPr/>
        </p:nvSpPr>
        <p:spPr>
          <a:xfrm>
            <a:off x="268109" y="1764580"/>
            <a:ext cx="6902473"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2.</a:t>
            </a:r>
            <a:r>
              <a:rPr lang="zh-CN" altLang="en-US" sz="1600" dirty="0">
                <a:solidFill>
                  <a:srgbClr val="FF0000"/>
                </a:solidFill>
                <a:latin typeface="仿宋" panose="02010609060101010101" pitchFamily="49" charset="-122"/>
                <a:ea typeface="仿宋" panose="02010609060101010101" pitchFamily="49" charset="-122"/>
              </a:rPr>
              <a:t>内容：</a:t>
            </a:r>
          </a:p>
        </p:txBody>
      </p:sp>
      <p:sp>
        <p:nvSpPr>
          <p:cNvPr id="11" name="TextBox 10"/>
          <p:cNvSpPr txBox="1"/>
          <p:nvPr/>
        </p:nvSpPr>
        <p:spPr>
          <a:xfrm>
            <a:off x="550394" y="2158599"/>
            <a:ext cx="6394828" cy="802073"/>
          </a:xfrm>
          <a:prstGeom prst="rect">
            <a:avLst/>
          </a:prstGeom>
          <a:noFill/>
          <a:ln>
            <a:noFill/>
          </a:ln>
        </p:spPr>
        <p:txBody>
          <a:bodyPr wrap="square" lIns="62795" tIns="31398" rIns="62795" bIns="31398" rtlCol="0">
            <a:spAutoFit/>
          </a:bodyPr>
          <a:lstStyle/>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）清除内部积弊，重新审定教义、教规</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）基础强化宗教异端裁判所</a:t>
            </a:r>
            <a:endParaRPr lang="en-US" altLang="zh-CN" sz="1600" dirty="0">
              <a:latin typeface="仿宋" panose="02010609060101010101" pitchFamily="49" charset="-122"/>
              <a:ea typeface="仿宋" panose="02010609060101010101" pitchFamily="49" charset="-122"/>
            </a:endParaRPr>
          </a:p>
          <a:p>
            <a:r>
              <a:rPr lang="zh-CN" altLang="en-US" sz="1600" dirty="0">
                <a:latin typeface="仿宋" panose="02010609060101010101" pitchFamily="49" charset="-122"/>
                <a:ea typeface="仿宋" panose="02010609060101010101" pitchFamily="49" charset="-122"/>
              </a:rPr>
              <a:t>（</a:t>
            </a:r>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）网罗狂热教徒建立团体破坏宗教改革</a:t>
            </a:r>
            <a:endParaRPr lang="en-US" altLang="zh-CN" sz="1600" dirty="0">
              <a:latin typeface="仿宋" panose="02010609060101010101" pitchFamily="49" charset="-122"/>
              <a:ea typeface="仿宋" panose="02010609060101010101" pitchFamily="49" charset="-122"/>
            </a:endParaRPr>
          </a:p>
        </p:txBody>
      </p:sp>
      <p:sp>
        <p:nvSpPr>
          <p:cNvPr id="12" name="左大括号 11"/>
          <p:cNvSpPr/>
          <p:nvPr/>
        </p:nvSpPr>
        <p:spPr>
          <a:xfrm>
            <a:off x="409252" y="2126538"/>
            <a:ext cx="282281" cy="97315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Tree>
    <p:extLst>
      <p:ext uri="{BB962C8B-B14F-4D97-AF65-F5344CB8AC3E}">
        <p14:creationId xmlns:p14="http://schemas.microsoft.com/office/powerpoint/2010/main" val="178982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8" grpId="0"/>
      <p:bldP spid="9" grpId="0" animBg="1"/>
      <p:bldP spid="10" grpId="0"/>
      <p:bldP spid="11" grpId="0"/>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46" y="34659"/>
            <a:ext cx="3387375" cy="355797"/>
          </a:xfrm>
          <a:prstGeom prst="rect">
            <a:avLst/>
          </a:prstGeom>
          <a:noFill/>
          <a:ln>
            <a:solidFill>
              <a:srgbClr val="00B050"/>
            </a:solidFill>
          </a:ln>
        </p:spPr>
        <p:txBody>
          <a:bodyPr wrap="square" lIns="62795" tIns="31398" rIns="62795" bIns="31398" rtlCol="0">
            <a:spAutoFit/>
          </a:bodyPr>
          <a:lstStyle/>
          <a:p>
            <a:r>
              <a:rPr lang="zh-CN" altLang="en-US" sz="1900" b="1" dirty="0"/>
              <a:t>四、宗教改革的评价</a:t>
            </a:r>
          </a:p>
        </p:txBody>
      </p:sp>
      <p:sp>
        <p:nvSpPr>
          <p:cNvPr id="6" name="左大括号 5"/>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7" name="TextBox 6"/>
          <p:cNvSpPr txBox="1"/>
          <p:nvPr/>
        </p:nvSpPr>
        <p:spPr>
          <a:xfrm>
            <a:off x="225429" y="599551"/>
            <a:ext cx="6902473" cy="309630"/>
          </a:xfrm>
          <a:prstGeom prst="rect">
            <a:avLst/>
          </a:prstGeom>
          <a:noFill/>
          <a:ln>
            <a:noFill/>
          </a:ln>
        </p:spPr>
        <p:txBody>
          <a:bodyPr wrap="square" lIns="62795" tIns="31398" rIns="62795" bIns="31398" rtlCol="0">
            <a:spAutoFit/>
          </a:bodyPr>
          <a:lstStyle/>
          <a:p>
            <a:r>
              <a:rPr lang="zh-CN" altLang="en-US" sz="1600" dirty="0">
                <a:solidFill>
                  <a:srgbClr val="FF0000"/>
                </a:solidFill>
                <a:latin typeface="仿宋" panose="02010609060101010101" pitchFamily="49" charset="-122"/>
                <a:ea typeface="仿宋" panose="02010609060101010101" pitchFamily="49" charset="-122"/>
              </a:rPr>
              <a:t>（一）性质：资产阶级性质的思想解放运动，政治运动</a:t>
            </a:r>
          </a:p>
        </p:txBody>
      </p:sp>
      <p:sp>
        <p:nvSpPr>
          <p:cNvPr id="10" name="TextBox 9"/>
          <p:cNvSpPr txBox="1"/>
          <p:nvPr/>
        </p:nvSpPr>
        <p:spPr>
          <a:xfrm>
            <a:off x="243540" y="973630"/>
            <a:ext cx="6902473" cy="309630"/>
          </a:xfrm>
          <a:prstGeom prst="rect">
            <a:avLst/>
          </a:prstGeom>
          <a:noFill/>
          <a:ln>
            <a:noFill/>
          </a:ln>
        </p:spPr>
        <p:txBody>
          <a:bodyPr wrap="square" lIns="62795" tIns="31398" rIns="62795" bIns="31398" rtlCol="0">
            <a:spAutoFit/>
          </a:bodyPr>
          <a:lstStyle/>
          <a:p>
            <a:r>
              <a:rPr lang="zh-CN" altLang="en-US" sz="1600" dirty="0">
                <a:solidFill>
                  <a:srgbClr val="FF0000"/>
                </a:solidFill>
                <a:latin typeface="仿宋" panose="02010609060101010101" pitchFamily="49" charset="-122"/>
                <a:ea typeface="仿宋" panose="02010609060101010101" pitchFamily="49" charset="-122"/>
              </a:rPr>
              <a:t>（二）积极性：</a:t>
            </a:r>
          </a:p>
        </p:txBody>
      </p:sp>
      <p:sp>
        <p:nvSpPr>
          <p:cNvPr id="11" name="TextBox 10"/>
          <p:cNvSpPr txBox="1"/>
          <p:nvPr/>
        </p:nvSpPr>
        <p:spPr>
          <a:xfrm>
            <a:off x="479254" y="1364838"/>
            <a:ext cx="6394828" cy="309630"/>
          </a:xfrm>
          <a:prstGeom prst="rect">
            <a:avLst/>
          </a:prstGeom>
          <a:noFill/>
          <a:ln>
            <a:noFill/>
          </a:ln>
        </p:spPr>
        <p:txBody>
          <a:bodyPr wrap="square" lIns="62795" tIns="31398" rIns="62795" bIns="31398" rtlCol="0">
            <a:spAutoFit/>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思：</a:t>
            </a:r>
            <a:endParaRPr lang="en-US" altLang="zh-CN" sz="1600" dirty="0">
              <a:latin typeface="仿宋" panose="02010609060101010101" pitchFamily="49" charset="-122"/>
              <a:ea typeface="仿宋" panose="02010609060101010101" pitchFamily="49" charset="-122"/>
            </a:endParaRPr>
          </a:p>
        </p:txBody>
      </p:sp>
      <p:sp>
        <p:nvSpPr>
          <p:cNvPr id="12" name="左大括号 11"/>
          <p:cNvSpPr/>
          <p:nvPr/>
        </p:nvSpPr>
        <p:spPr>
          <a:xfrm>
            <a:off x="338111" y="1285098"/>
            <a:ext cx="282281" cy="1849980"/>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3" name="矩形 2"/>
          <p:cNvSpPr/>
          <p:nvPr/>
        </p:nvSpPr>
        <p:spPr>
          <a:xfrm>
            <a:off x="1326324" y="1340620"/>
            <a:ext cx="4460046" cy="709740"/>
          </a:xfrm>
          <a:prstGeom prst="rect">
            <a:avLst/>
          </a:prstGeom>
        </p:spPr>
        <p:txBody>
          <a:bodyPr wrap="square" lIns="62795" tIns="31398" rIns="62795" bIns="31398">
            <a:spAutoFit/>
          </a:bodyPr>
          <a:lstStyle/>
          <a:p>
            <a:r>
              <a:rPr lang="zh-CN" altLang="en-US" sz="1400" dirty="0"/>
              <a:t>（</a:t>
            </a:r>
            <a:r>
              <a:rPr lang="en-US" altLang="zh-CN" sz="1400" dirty="0"/>
              <a:t>1</a:t>
            </a:r>
            <a:r>
              <a:rPr lang="zh-CN" altLang="en-US" sz="1400" dirty="0"/>
              <a:t>）传播和发展了人文主义。</a:t>
            </a:r>
            <a:endParaRPr lang="en-US" altLang="zh-CN" sz="1400" dirty="0"/>
          </a:p>
          <a:p>
            <a:r>
              <a:rPr lang="zh-CN" altLang="en-US" sz="1400" dirty="0"/>
              <a:t>（</a:t>
            </a:r>
            <a:r>
              <a:rPr lang="en-US" altLang="zh-CN" sz="1400" dirty="0"/>
              <a:t>2</a:t>
            </a:r>
            <a:r>
              <a:rPr lang="zh-CN" altLang="en-US" sz="1400" dirty="0"/>
              <a:t>）将西欧从基督教神权统治下解放出来。</a:t>
            </a:r>
            <a:endParaRPr lang="en-US" altLang="zh-CN" sz="1400" dirty="0"/>
          </a:p>
          <a:p>
            <a:r>
              <a:rPr lang="zh-CN" altLang="en-US" sz="1400" dirty="0"/>
              <a:t>（</a:t>
            </a:r>
            <a:r>
              <a:rPr lang="en-US" altLang="zh-CN" sz="1400" dirty="0"/>
              <a:t>3</a:t>
            </a:r>
            <a:r>
              <a:rPr lang="zh-CN" altLang="en-US" sz="1400" dirty="0"/>
              <a:t>）为启蒙运动做了思想上的准备。</a:t>
            </a:r>
          </a:p>
        </p:txBody>
      </p:sp>
      <p:sp>
        <p:nvSpPr>
          <p:cNvPr id="14" name="左大括号 13"/>
          <p:cNvSpPr/>
          <p:nvPr/>
        </p:nvSpPr>
        <p:spPr>
          <a:xfrm>
            <a:off x="1175512" y="1364836"/>
            <a:ext cx="282281" cy="77209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5" name="TextBox 14"/>
          <p:cNvSpPr txBox="1"/>
          <p:nvPr/>
        </p:nvSpPr>
        <p:spPr>
          <a:xfrm>
            <a:off x="497366" y="2302283"/>
            <a:ext cx="6394828"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2.</a:t>
            </a:r>
            <a:r>
              <a:rPr lang="zh-CN" altLang="en-US" sz="1600" dirty="0">
                <a:solidFill>
                  <a:srgbClr val="FF0000"/>
                </a:solidFill>
                <a:latin typeface="仿宋" panose="02010609060101010101" pitchFamily="49" charset="-122"/>
                <a:ea typeface="仿宋" panose="02010609060101010101" pitchFamily="49" charset="-122"/>
              </a:rPr>
              <a:t>政：加强了世俗君主权力，推动早期资产阶级革命</a:t>
            </a:r>
            <a:endParaRPr lang="en-US" altLang="zh-CN" sz="1600" dirty="0">
              <a:solidFill>
                <a:srgbClr val="FF0000"/>
              </a:solidFill>
              <a:latin typeface="仿宋" panose="02010609060101010101" pitchFamily="49" charset="-122"/>
              <a:ea typeface="仿宋" panose="02010609060101010101" pitchFamily="49" charset="-122"/>
            </a:endParaRPr>
          </a:p>
        </p:txBody>
      </p:sp>
      <p:sp>
        <p:nvSpPr>
          <p:cNvPr id="16" name="TextBox 15"/>
          <p:cNvSpPr txBox="1"/>
          <p:nvPr/>
        </p:nvSpPr>
        <p:spPr>
          <a:xfrm>
            <a:off x="519911" y="2773120"/>
            <a:ext cx="6394828" cy="309630"/>
          </a:xfrm>
          <a:prstGeom prst="rect">
            <a:avLst/>
          </a:prstGeom>
          <a:noFill/>
          <a:ln>
            <a:noFill/>
          </a:ln>
        </p:spPr>
        <p:txBody>
          <a:bodyPr wrap="square" lIns="62795" tIns="31398" rIns="62795" bIns="31398" rtlCol="0">
            <a:spAutoFit/>
          </a:bodyPr>
          <a:lstStyle/>
          <a:p>
            <a:r>
              <a:rPr lang="en-US" altLang="zh-CN" sz="1600" dirty="0">
                <a:solidFill>
                  <a:srgbClr val="FF0000"/>
                </a:solidFill>
                <a:latin typeface="仿宋" panose="02010609060101010101" pitchFamily="49" charset="-122"/>
                <a:ea typeface="仿宋" panose="02010609060101010101" pitchFamily="49" charset="-122"/>
              </a:rPr>
              <a:t>3.</a:t>
            </a:r>
            <a:r>
              <a:rPr lang="zh-CN" altLang="en-US" sz="1600" dirty="0">
                <a:solidFill>
                  <a:srgbClr val="FF0000"/>
                </a:solidFill>
                <a:latin typeface="仿宋" panose="02010609060101010101" pitchFamily="49" charset="-122"/>
                <a:ea typeface="仿宋" panose="02010609060101010101" pitchFamily="49" charset="-122"/>
              </a:rPr>
              <a:t>经济：促进资本主义发展</a:t>
            </a:r>
            <a:endParaRPr lang="en-US" altLang="zh-CN" sz="1600" dirty="0">
              <a:solidFill>
                <a:srgbClr val="FF0000"/>
              </a:solidFill>
              <a:latin typeface="仿宋" panose="02010609060101010101" pitchFamily="49" charset="-122"/>
              <a:ea typeface="仿宋" panose="02010609060101010101" pitchFamily="49" charset="-122"/>
            </a:endParaRPr>
          </a:p>
        </p:txBody>
      </p:sp>
      <p:sp>
        <p:nvSpPr>
          <p:cNvPr id="17" name="TextBox 16"/>
          <p:cNvSpPr txBox="1"/>
          <p:nvPr/>
        </p:nvSpPr>
        <p:spPr>
          <a:xfrm>
            <a:off x="244530" y="3158506"/>
            <a:ext cx="6902473" cy="309630"/>
          </a:xfrm>
          <a:prstGeom prst="rect">
            <a:avLst/>
          </a:prstGeom>
          <a:noFill/>
          <a:ln>
            <a:noFill/>
          </a:ln>
        </p:spPr>
        <p:txBody>
          <a:bodyPr wrap="square" lIns="62795" tIns="31398" rIns="62795" bIns="31398" rtlCol="0">
            <a:spAutoFit/>
          </a:bodyPr>
          <a:lstStyle/>
          <a:p>
            <a:r>
              <a:rPr lang="zh-CN" altLang="en-US" sz="1600" dirty="0">
                <a:solidFill>
                  <a:srgbClr val="FF0000"/>
                </a:solidFill>
                <a:latin typeface="仿宋" panose="02010609060101010101" pitchFamily="49" charset="-122"/>
                <a:ea typeface="仿宋" panose="02010609060101010101" pitchFamily="49" charset="-122"/>
              </a:rPr>
              <a:t>（三）局限性：宗教破坏与宗教纷争不断</a:t>
            </a:r>
          </a:p>
        </p:txBody>
      </p:sp>
    </p:spTree>
    <p:extLst>
      <p:ext uri="{BB962C8B-B14F-4D97-AF65-F5344CB8AC3E}">
        <p14:creationId xmlns:p14="http://schemas.microsoft.com/office/powerpoint/2010/main" val="12100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34" dur="500"/>
                                        <p:tgtEl>
                                          <p:spTgt spid="3">
                                            <p:txEl>
                                              <p:pRg st="0" end="0"/>
                                            </p:txEl>
                                          </p:spTgt>
                                        </p:tgtEl>
                                      </p:cBhvr>
                                    </p:animEffect>
                                  </p:childTnLst>
                                </p:cTn>
                              </p:par>
                              <p:par>
                                <p:cTn id="35" presetID="14" presetClass="entr" presetSubtype="10" fill="hold" nodeType="with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7" dur="500"/>
                                        <p:tgtEl>
                                          <p:spTgt spid="3">
                                            <p:txEl>
                                              <p:pRg st="1" end="1"/>
                                            </p:txEl>
                                          </p:spTgt>
                                        </p:tgtEl>
                                      </p:cBhvr>
                                    </p:animEffect>
                                  </p:childTnLst>
                                </p:cTn>
                              </p:par>
                              <p:par>
                                <p:cTn id="38" presetID="14" presetClass="entr" presetSubtype="10" fill="hold" nodeType="with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40" dur="500"/>
                                        <p:tgtEl>
                                          <p:spTgt spid="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p:bldP spid="10" grpId="0"/>
      <p:bldP spid="11" grpId="0"/>
      <p:bldP spid="12" grpId="0" animBg="1"/>
      <p:bldP spid="14" grpId="0" animBg="1"/>
      <p:bldP spid="15"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169150" cy="4524315"/>
          </a:xfrm>
          <a:prstGeom prst="rect">
            <a:avLst/>
          </a:prstGeom>
          <a:noFill/>
        </p:spPr>
        <p:txBody>
          <a:bodyPr wrap="square" rtlCol="0">
            <a:spAutoFit/>
          </a:bodyPr>
          <a:lstStyle/>
          <a:p>
            <a:pPr>
              <a:lnSpc>
                <a:spcPct val="150000"/>
              </a:lnSpc>
            </a:pPr>
            <a:r>
              <a:rPr lang="zh-CN" altLang="en-US" sz="2400" dirty="0" smtClean="0"/>
              <a:t>（</a:t>
            </a:r>
            <a:r>
              <a:rPr lang="en-US" altLang="zh-CN" sz="2400" dirty="0" smtClean="0"/>
              <a:t>2012</a:t>
            </a:r>
            <a:r>
              <a:rPr lang="zh-CN" altLang="en-US" sz="2400" dirty="0" smtClean="0"/>
              <a:t>年</a:t>
            </a:r>
            <a:r>
              <a:rPr lang="en-US" altLang="zh-CN" sz="2400" dirty="0" smtClean="0"/>
              <a:t>·</a:t>
            </a:r>
            <a:r>
              <a:rPr lang="zh-CN" altLang="en-US" sz="2400" dirty="0" smtClean="0"/>
              <a:t>广东卷</a:t>
            </a:r>
            <a:r>
              <a:rPr lang="en-US" altLang="zh-CN" sz="2400" dirty="0" smtClean="0"/>
              <a:t>18</a:t>
            </a:r>
            <a:r>
              <a:rPr lang="zh-CN" altLang="en-US" sz="2400" dirty="0" smtClean="0"/>
              <a:t>）</a:t>
            </a:r>
            <a:r>
              <a:rPr lang="en-US" altLang="zh-CN" sz="2400" dirty="0" smtClean="0"/>
              <a:t>1521</a:t>
            </a:r>
            <a:r>
              <a:rPr lang="zh-CN" altLang="en-US" sz="2400" dirty="0" smtClean="0"/>
              <a:t>年有教皇代表与马丁</a:t>
            </a:r>
            <a:r>
              <a:rPr lang="en-US" altLang="zh-CN" sz="2400" dirty="0" smtClean="0"/>
              <a:t>·</a:t>
            </a:r>
            <a:r>
              <a:rPr lang="zh-CN" altLang="en-US" sz="2400" dirty="0" smtClean="0"/>
              <a:t>路德辩论说：信仰无法安稳地奠基于</a:t>
            </a:r>
            <a:r>
              <a:rPr lang="en-US" altLang="zh-CN" sz="2400" dirty="0" smtClean="0"/>
              <a:t>《</a:t>
            </a:r>
            <a:r>
              <a:rPr lang="zh-CN" altLang="en-US" sz="2400" dirty="0" smtClean="0"/>
              <a:t>圣经</a:t>
            </a:r>
            <a:r>
              <a:rPr lang="en-US" altLang="zh-CN" sz="2400" dirty="0" smtClean="0"/>
              <a:t>》</a:t>
            </a:r>
            <a:r>
              <a:rPr lang="zh-CN" altLang="en-US" sz="2400" dirty="0" smtClean="0"/>
              <a:t>因为“</a:t>
            </a:r>
            <a:r>
              <a:rPr lang="en-US" altLang="zh-CN" sz="2400" dirty="0" smtClean="0"/>
              <a:t>《</a:t>
            </a:r>
            <a:r>
              <a:rPr lang="zh-CN" altLang="en-US" sz="2400" dirty="0" smtClean="0"/>
              <a:t>圣经</a:t>
            </a:r>
            <a:r>
              <a:rPr lang="en-US" altLang="zh-CN" sz="2400" dirty="0" smtClean="0"/>
              <a:t>》</a:t>
            </a:r>
            <a:r>
              <a:rPr lang="zh-CN" altLang="en-US" sz="2400" dirty="0" smtClean="0"/>
              <a:t>就像软蜡一样，可以让每一个人随性所至地扭或拉。”他们的主要分析在于</a:t>
            </a:r>
            <a:endParaRPr lang="en-US" altLang="zh-CN" sz="2400" dirty="0" smtClean="0"/>
          </a:p>
          <a:p>
            <a:pPr>
              <a:lnSpc>
                <a:spcPct val="150000"/>
              </a:lnSpc>
            </a:pPr>
            <a:r>
              <a:rPr lang="en-US" altLang="zh-CN" sz="2400" dirty="0" smtClean="0"/>
              <a:t>A.</a:t>
            </a:r>
            <a:r>
              <a:rPr lang="zh-CN" altLang="en-US" sz="2400" dirty="0" smtClean="0"/>
              <a:t>教会是否腐败</a:t>
            </a:r>
            <a:endParaRPr lang="en-US" altLang="zh-CN" sz="2400" dirty="0" smtClean="0"/>
          </a:p>
          <a:p>
            <a:pPr>
              <a:lnSpc>
                <a:spcPct val="150000"/>
              </a:lnSpc>
            </a:pPr>
            <a:r>
              <a:rPr lang="en-US" altLang="zh-CN" sz="2400" dirty="0" smtClean="0"/>
              <a:t>B.</a:t>
            </a:r>
            <a:r>
              <a:rPr lang="zh-CN" altLang="en-US" sz="2400" dirty="0" smtClean="0"/>
              <a:t>信仰是否必要</a:t>
            </a:r>
            <a:endParaRPr lang="en-US" altLang="zh-CN" sz="2400" dirty="0" smtClean="0"/>
          </a:p>
          <a:p>
            <a:pPr>
              <a:lnSpc>
                <a:spcPct val="150000"/>
              </a:lnSpc>
            </a:pPr>
            <a:r>
              <a:rPr lang="en-US" altLang="zh-CN" sz="2400" dirty="0" smtClean="0"/>
              <a:t>C.</a:t>
            </a:r>
            <a:r>
              <a:rPr lang="zh-CN" altLang="en-US" sz="2400" dirty="0" smtClean="0"/>
              <a:t>信仰能否仅仅依靠信仰得救</a:t>
            </a:r>
            <a:endParaRPr lang="en-US" altLang="zh-CN" sz="2400" dirty="0" smtClean="0"/>
          </a:p>
          <a:p>
            <a:pPr>
              <a:lnSpc>
                <a:spcPct val="150000"/>
              </a:lnSpc>
            </a:pPr>
            <a:r>
              <a:rPr lang="en-US" altLang="zh-CN" sz="2400" dirty="0" smtClean="0"/>
              <a:t>D.《</a:t>
            </a:r>
            <a:r>
              <a:rPr lang="zh-CN" altLang="en-US" sz="2400" dirty="0" smtClean="0"/>
              <a:t>圣经</a:t>
            </a:r>
            <a:r>
              <a:rPr lang="en-US" altLang="zh-CN" sz="2400" dirty="0" smtClean="0"/>
              <a:t>》</a:t>
            </a:r>
            <a:r>
              <a:rPr lang="zh-CN" altLang="en-US" sz="2400" dirty="0" smtClean="0"/>
              <a:t>能否作为信仰的基础</a:t>
            </a:r>
            <a:endParaRPr lang="zh-CN" altLang="en-US" sz="2400" dirty="0"/>
          </a:p>
        </p:txBody>
      </p:sp>
    </p:spTree>
    <p:extLst>
      <p:ext uri="{BB962C8B-B14F-4D97-AF65-F5344CB8AC3E}">
        <p14:creationId xmlns:p14="http://schemas.microsoft.com/office/powerpoint/2010/main" val="187375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chemeClr val="accent2"/>
                                        </p:clrVal>
                                      </p:to>
                                    </p:set>
                                    <p:set>
                                      <p:cBhvr>
                                        <p:cTn id="7" dur="500" fill="hold"/>
                                        <p:tgtEl>
                                          <p:spTgt spid="2">
                                            <p:txEl>
                                              <p:pRg st="3" end="3"/>
                                            </p:txEl>
                                          </p:spTgt>
                                        </p:tgtEl>
                                        <p:attrNameLst>
                                          <p:attrName>fillcolor</p:attrName>
                                        </p:attrNameLst>
                                      </p:cBhvr>
                                      <p:to>
                                        <p:clrVal>
                                          <a:schemeClr val="accent2"/>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107"/>
            <a:ext cx="7112967" cy="3046988"/>
          </a:xfrm>
          <a:prstGeom prst="rect">
            <a:avLst/>
          </a:prstGeom>
          <a:noFill/>
        </p:spPr>
        <p:txBody>
          <a:bodyPr wrap="square" rtlCol="0">
            <a:spAutoFit/>
          </a:bodyPr>
          <a:lstStyle/>
          <a:p>
            <a:r>
              <a:rPr lang="zh-CN" altLang="en-US" sz="1600" dirty="0" smtClean="0"/>
              <a:t>（</a:t>
            </a:r>
            <a:r>
              <a:rPr lang="en-US" altLang="zh-CN" sz="1600" dirty="0" smtClean="0"/>
              <a:t>2012</a:t>
            </a:r>
            <a:r>
              <a:rPr lang="zh-CN" altLang="en-US" sz="1600" dirty="0" smtClean="0"/>
              <a:t>年</a:t>
            </a:r>
            <a:r>
              <a:rPr lang="en-US" altLang="zh-CN" sz="1600" dirty="0" smtClean="0"/>
              <a:t>·</a:t>
            </a:r>
            <a:r>
              <a:rPr lang="zh-CN" altLang="en-US" sz="1600" dirty="0" smtClean="0"/>
              <a:t>福建卷</a:t>
            </a:r>
            <a:r>
              <a:rPr lang="en-US" altLang="zh-CN" sz="1600" dirty="0" smtClean="0"/>
              <a:t>41</a:t>
            </a:r>
            <a:r>
              <a:rPr lang="zh-CN" altLang="en-US" sz="1600" dirty="0" smtClean="0"/>
              <a:t>）</a:t>
            </a:r>
            <a:r>
              <a:rPr lang="en-US" altLang="zh-CN" sz="1600" dirty="0" smtClean="0"/>
              <a:t>A</a:t>
            </a:r>
            <a:r>
              <a:rPr lang="zh-CN" altLang="zh-CN" sz="1600" dirty="0"/>
              <a:t>．</a:t>
            </a:r>
            <a:r>
              <a:rPr lang="en-US" altLang="zh-CN" sz="1600" dirty="0"/>
              <a:t>[</a:t>
            </a:r>
            <a:r>
              <a:rPr lang="zh-CN" altLang="zh-CN" sz="1600" dirty="0"/>
              <a:t>选修</a:t>
            </a:r>
            <a:r>
              <a:rPr lang="en-US" altLang="zh-CN" sz="1600" dirty="0"/>
              <a:t>1</a:t>
            </a:r>
            <a:r>
              <a:rPr lang="zh-CN" altLang="zh-CN" sz="1600" dirty="0"/>
              <a:t>——历史上重大改革回眸</a:t>
            </a:r>
            <a:r>
              <a:rPr lang="en-US" altLang="zh-CN" sz="1600" dirty="0"/>
              <a:t>]</a:t>
            </a:r>
            <a:endParaRPr lang="zh-CN" altLang="zh-CN" sz="1600" dirty="0"/>
          </a:p>
          <a:p>
            <a:r>
              <a:rPr lang="zh-CN" altLang="zh-CN" sz="1600" dirty="0"/>
              <a:t>阅读下列材料，回答问题。</a:t>
            </a:r>
          </a:p>
          <a:p>
            <a:r>
              <a:rPr lang="en-US" altLang="zh-CN" sz="1600" dirty="0"/>
              <a:t>    </a:t>
            </a:r>
            <a:r>
              <a:rPr lang="zh-CN" altLang="zh-CN" sz="1600" dirty="0"/>
              <a:t>材料一</a:t>
            </a:r>
            <a:r>
              <a:rPr lang="en-US" altLang="zh-CN" sz="1600" dirty="0"/>
              <a:t>  </a:t>
            </a:r>
            <a:r>
              <a:rPr lang="zh-CN" altLang="zh-CN" sz="1600" dirty="0"/>
              <a:t>（德意志）“所在教士职位都应该脱离那暴虐的教皇，并且要恢复地方主教的职权”；“应该规定，凡属世俗的事都不应该送到罗马判决，只应该由世俗当局处理。”</a:t>
            </a:r>
          </a:p>
          <a:p>
            <a:r>
              <a:rPr lang="en-US" altLang="zh-CN" sz="1600" dirty="0"/>
              <a:t>          </a:t>
            </a:r>
            <a:r>
              <a:rPr lang="zh-CN" altLang="zh-CN" sz="1600" dirty="0"/>
              <a:t>——马丁·路德《致德意志民族基督教贵族公开书》（</a:t>
            </a:r>
            <a:r>
              <a:rPr lang="en-US" altLang="zh-CN" sz="1600" dirty="0"/>
              <a:t>1520</a:t>
            </a:r>
            <a:r>
              <a:rPr lang="zh-CN" altLang="zh-CN" sz="1600" dirty="0"/>
              <a:t>年）</a:t>
            </a:r>
          </a:p>
          <a:p>
            <a:r>
              <a:rPr lang="zh-CN" altLang="zh-CN" sz="1600" dirty="0"/>
              <a:t>材料二</a:t>
            </a:r>
            <a:r>
              <a:rPr lang="en-US" altLang="zh-CN" sz="1600" dirty="0"/>
              <a:t>  </a:t>
            </a:r>
            <a:r>
              <a:rPr lang="zh-CN" altLang="zh-CN" sz="1600" dirty="0"/>
              <a:t>《致德意志民族基督教贵族公开书》第一版印了</a:t>
            </a:r>
            <a:r>
              <a:rPr lang="en-US" altLang="zh-CN" sz="1600" dirty="0"/>
              <a:t>4000</a:t>
            </a:r>
            <a:r>
              <a:rPr lang="zh-CN" altLang="zh-CN" sz="1600" dirty="0"/>
              <a:t>册，不到一周便销售一空。这本书在一年之中，至少重版了十三次。</a:t>
            </a:r>
          </a:p>
          <a:p>
            <a:r>
              <a:rPr lang="en-US" altLang="zh-CN" sz="1600" dirty="0"/>
              <a:t>          </a:t>
            </a:r>
            <a:r>
              <a:rPr lang="zh-CN" altLang="zh-CN" sz="1600" dirty="0"/>
              <a:t>——克利斯坦《宗教改革》</a:t>
            </a:r>
          </a:p>
          <a:p>
            <a:r>
              <a:rPr lang="zh-CN" altLang="zh-CN" sz="1600" dirty="0" smtClean="0"/>
              <a:t>（</a:t>
            </a:r>
            <a:r>
              <a:rPr lang="en-US" altLang="zh-CN" sz="1600" dirty="0"/>
              <a:t>1</a:t>
            </a:r>
            <a:r>
              <a:rPr lang="zh-CN" altLang="zh-CN" sz="1600" dirty="0"/>
              <a:t>）据材料一指出马丁·路德的主张。为什么材料二所述“公开书”销量这么大？（</a:t>
            </a:r>
            <a:r>
              <a:rPr lang="en-US" altLang="zh-CN" sz="1600" dirty="0"/>
              <a:t>7</a:t>
            </a:r>
            <a:r>
              <a:rPr lang="zh-CN" altLang="zh-CN" sz="1600" dirty="0"/>
              <a:t>分）</a:t>
            </a:r>
          </a:p>
          <a:p>
            <a:endParaRPr lang="zh-CN" altLang="en-US" sz="1600" dirty="0"/>
          </a:p>
        </p:txBody>
      </p:sp>
      <p:sp>
        <p:nvSpPr>
          <p:cNvPr id="3" name="TextBox 2"/>
          <p:cNvSpPr txBox="1"/>
          <p:nvPr/>
        </p:nvSpPr>
        <p:spPr>
          <a:xfrm>
            <a:off x="128191" y="2904455"/>
            <a:ext cx="6840760" cy="1200329"/>
          </a:xfrm>
          <a:prstGeom prst="rect">
            <a:avLst/>
          </a:prstGeom>
          <a:noFill/>
        </p:spPr>
        <p:txBody>
          <a:bodyPr wrap="square" rtlCol="0">
            <a:spAutoFit/>
          </a:bodyPr>
          <a:lstStyle/>
          <a:p>
            <a:endParaRPr lang="zh-CN" altLang="zh-CN" sz="1800" dirty="0"/>
          </a:p>
          <a:p>
            <a:pPr lvl="0"/>
            <a:r>
              <a:rPr lang="zh-CN" altLang="zh-CN" sz="1800" b="1" dirty="0">
                <a:solidFill>
                  <a:srgbClr val="FF0000"/>
                </a:solidFill>
              </a:rPr>
              <a:t>主张：</a:t>
            </a:r>
            <a:r>
              <a:rPr lang="zh-CN" altLang="zh-CN" sz="1800" dirty="0"/>
              <a:t>建立民族教会；司法实行政教分离。</a:t>
            </a:r>
          </a:p>
          <a:p>
            <a:r>
              <a:rPr lang="zh-CN" altLang="zh-CN" sz="1800" b="1" dirty="0" smtClean="0">
                <a:solidFill>
                  <a:srgbClr val="FF0000"/>
                </a:solidFill>
              </a:rPr>
              <a:t>原因</a:t>
            </a:r>
            <a:r>
              <a:rPr lang="zh-CN" altLang="zh-CN" sz="1800" b="1" dirty="0">
                <a:solidFill>
                  <a:srgbClr val="FF0000"/>
                </a:solidFill>
              </a:rPr>
              <a:t>：</a:t>
            </a:r>
            <a:r>
              <a:rPr lang="zh-CN" altLang="zh-CN" sz="1800" dirty="0"/>
              <a:t>反映了德意志民族的迫切要求；印刷术的应用。</a:t>
            </a:r>
          </a:p>
          <a:p>
            <a:endParaRPr lang="zh-CN" altLang="en-US" sz="1800" dirty="0"/>
          </a:p>
        </p:txBody>
      </p:sp>
    </p:spTree>
    <p:extLst>
      <p:ext uri="{BB962C8B-B14F-4D97-AF65-F5344CB8AC3E}">
        <p14:creationId xmlns:p14="http://schemas.microsoft.com/office/powerpoint/2010/main" val="41216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10" y="96143"/>
            <a:ext cx="7010849" cy="1569660"/>
          </a:xfrm>
          <a:prstGeom prst="rect">
            <a:avLst/>
          </a:prstGeom>
          <a:noFill/>
        </p:spPr>
        <p:txBody>
          <a:bodyPr wrap="square" rtlCol="0">
            <a:spAutoFit/>
          </a:bodyPr>
          <a:lstStyle/>
          <a:p>
            <a:r>
              <a:rPr lang="zh-CN" altLang="zh-CN" sz="1600" dirty="0"/>
              <a:t>材料三</a:t>
            </a:r>
            <a:r>
              <a:rPr lang="en-US" altLang="zh-CN" sz="1600" dirty="0"/>
              <a:t>  </a:t>
            </a:r>
            <a:r>
              <a:rPr lang="zh-CN" altLang="zh-CN" sz="1600" dirty="0"/>
              <a:t>《九十五条论纲》原本只是那个时代教会改革呼声中的一声……就像一个在黑暗森林中行走的小孩，他划着一支火柴本来是为了看清脚下的路，却点燃了整片森林。</a:t>
            </a:r>
          </a:p>
          <a:p>
            <a:r>
              <a:rPr lang="en-US" altLang="zh-CN" sz="1600" dirty="0"/>
              <a:t>          </a:t>
            </a:r>
            <a:r>
              <a:rPr lang="zh-CN" altLang="zh-CN" sz="1600" dirty="0"/>
              <a:t>——刘新利《欧洲文艺复兴史》</a:t>
            </a:r>
          </a:p>
          <a:p>
            <a:r>
              <a:rPr lang="zh-CN" altLang="en-US" sz="1600" dirty="0" smtClean="0"/>
              <a:t>（</a:t>
            </a:r>
            <a:r>
              <a:rPr lang="en-US" altLang="zh-CN" sz="1600" dirty="0" smtClean="0"/>
              <a:t>2</a:t>
            </a:r>
            <a:r>
              <a:rPr lang="zh-CN" altLang="zh-CN" sz="1600" dirty="0"/>
              <a:t>）如何理解材料三中“他划着一支火柴本来是为了看清脚下的路，却点燃了整片森林”？推动了“点燃了整片森林”的力量还有哪些？（</a:t>
            </a:r>
            <a:r>
              <a:rPr lang="en-US" altLang="zh-CN" sz="1600" dirty="0"/>
              <a:t>8</a:t>
            </a:r>
            <a:r>
              <a:rPr lang="zh-CN" altLang="zh-CN" sz="1600" dirty="0"/>
              <a:t>分</a:t>
            </a:r>
            <a:r>
              <a:rPr lang="zh-CN" altLang="zh-CN" sz="1600" dirty="0" smtClean="0"/>
              <a:t>）</a:t>
            </a:r>
            <a:endParaRPr lang="zh-CN" altLang="zh-CN" sz="1600" dirty="0"/>
          </a:p>
        </p:txBody>
      </p:sp>
      <p:sp>
        <p:nvSpPr>
          <p:cNvPr id="3" name="TextBox 2"/>
          <p:cNvSpPr txBox="1"/>
          <p:nvPr/>
        </p:nvSpPr>
        <p:spPr>
          <a:xfrm>
            <a:off x="137471" y="1824335"/>
            <a:ext cx="6840760" cy="1477328"/>
          </a:xfrm>
          <a:prstGeom prst="rect">
            <a:avLst/>
          </a:prstGeom>
          <a:noFill/>
        </p:spPr>
        <p:txBody>
          <a:bodyPr wrap="square" rtlCol="0">
            <a:spAutoFit/>
          </a:bodyPr>
          <a:lstStyle/>
          <a:p>
            <a:endParaRPr lang="zh-CN" altLang="zh-CN" sz="1800" dirty="0"/>
          </a:p>
          <a:p>
            <a:pPr lvl="0"/>
            <a:r>
              <a:rPr lang="zh-CN" altLang="zh-CN" sz="1800" b="1" dirty="0" smtClean="0">
                <a:solidFill>
                  <a:srgbClr val="FF0000"/>
                </a:solidFill>
              </a:rPr>
              <a:t>理解</a:t>
            </a:r>
            <a:r>
              <a:rPr lang="zh-CN" altLang="zh-CN" sz="1800" b="1" dirty="0">
                <a:solidFill>
                  <a:srgbClr val="FF0000"/>
                </a:solidFill>
              </a:rPr>
              <a:t>：</a:t>
            </a:r>
            <a:r>
              <a:rPr lang="zh-CN" altLang="zh-CN" sz="1800" dirty="0"/>
              <a:t>路德原本反对罗马教会兜售赎罪券，结果引发了西欧宗教和世俗社会的改革。</a:t>
            </a:r>
          </a:p>
          <a:p>
            <a:r>
              <a:rPr lang="zh-CN" altLang="zh-CN" sz="1800" b="1" dirty="0">
                <a:solidFill>
                  <a:srgbClr val="FF0000"/>
                </a:solidFill>
              </a:rPr>
              <a:t>力量：</a:t>
            </a:r>
            <a:r>
              <a:rPr lang="zh-CN" altLang="zh-CN" sz="1800" dirty="0"/>
              <a:t>国王、诸侯等；人民群众；卡尔文（加尔文</a:t>
            </a:r>
            <a:r>
              <a:rPr lang="en-US" altLang="zh-CN" sz="1800" dirty="0"/>
              <a:t> </a:t>
            </a:r>
            <a:r>
              <a:rPr lang="zh-CN" altLang="zh-CN" sz="1800" dirty="0"/>
              <a:t>）等教会人士。</a:t>
            </a:r>
          </a:p>
          <a:p>
            <a:endParaRPr lang="zh-CN" altLang="en-US" sz="1800" dirty="0"/>
          </a:p>
        </p:txBody>
      </p:sp>
    </p:spTree>
    <p:extLst>
      <p:ext uri="{BB962C8B-B14F-4D97-AF65-F5344CB8AC3E}">
        <p14:creationId xmlns:p14="http://schemas.microsoft.com/office/powerpoint/2010/main" val="155864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939" y="21162"/>
            <a:ext cx="1254932" cy="3096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b="1" dirty="0">
                <a:latin typeface="Calibri" pitchFamily="34" charset="0"/>
              </a:rPr>
              <a:t>文艺复兴</a:t>
            </a:r>
          </a:p>
        </p:txBody>
      </p:sp>
      <p:sp>
        <p:nvSpPr>
          <p:cNvPr id="5" name="左大括号 4"/>
          <p:cNvSpPr/>
          <p:nvPr/>
        </p:nvSpPr>
        <p:spPr>
          <a:xfrm>
            <a:off x="229173" y="746755"/>
            <a:ext cx="56457" cy="871885"/>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6" name="TextBox 5"/>
          <p:cNvSpPr txBox="1"/>
          <p:nvPr/>
        </p:nvSpPr>
        <p:spPr>
          <a:xfrm>
            <a:off x="253657" y="734453"/>
            <a:ext cx="6915495" cy="802073"/>
          </a:xfrm>
          <a:prstGeom prst="rect">
            <a:avLst/>
          </a:prstGeom>
          <a:noFill/>
        </p:spPr>
        <p:txBody>
          <a:bodyPr wrap="square" lIns="62795" tIns="31398" rIns="62795" bIns="31398" rtlCol="0">
            <a:spAutoFit/>
          </a:bodyPr>
          <a:lstStyle/>
          <a:p>
            <a:r>
              <a:rPr lang="en-US" altLang="zh-CN" b="1" dirty="0" smtClean="0">
                <a:solidFill>
                  <a:schemeClr val="accent1"/>
                </a:solidFill>
              </a:rPr>
              <a:t>1.</a:t>
            </a:r>
            <a:r>
              <a:rPr lang="zh-CN" altLang="en-US" b="1" dirty="0" smtClean="0">
                <a:solidFill>
                  <a:schemeClr val="accent1"/>
                </a:solidFill>
              </a:rPr>
              <a:t>政：罗马帝国灭亡后，基督教在西欧建立起神权统治，压抑人性，阻碍发展。</a:t>
            </a:r>
            <a:endParaRPr lang="en-US" altLang="zh-CN" b="1" dirty="0" smtClean="0">
              <a:solidFill>
                <a:schemeClr val="accent1"/>
              </a:solidFill>
            </a:endParaRPr>
          </a:p>
          <a:p>
            <a:r>
              <a:rPr lang="en-US" altLang="zh-CN" b="1" dirty="0" smtClean="0">
                <a:solidFill>
                  <a:schemeClr val="accent1"/>
                </a:solidFill>
              </a:rPr>
              <a:t>2.</a:t>
            </a:r>
            <a:r>
              <a:rPr lang="zh-CN" altLang="en-US" b="1" dirty="0" smtClean="0">
                <a:solidFill>
                  <a:schemeClr val="accent1"/>
                </a:solidFill>
              </a:rPr>
              <a:t>经：西欧经济的复苏与发展（资本主义萌芽），城市的兴起和生活水平的提高，人们开始追求世俗生活的乐趣。</a:t>
            </a:r>
            <a:endParaRPr lang="en-US" altLang="zh-CN" b="1" dirty="0" smtClean="0">
              <a:solidFill>
                <a:schemeClr val="accent1"/>
              </a:solidFill>
            </a:endParaRPr>
          </a:p>
          <a:p>
            <a:r>
              <a:rPr lang="en-US" altLang="zh-CN" b="1" dirty="0" smtClean="0">
                <a:solidFill>
                  <a:schemeClr val="accent1"/>
                </a:solidFill>
              </a:rPr>
              <a:t>3.</a:t>
            </a:r>
            <a:r>
              <a:rPr lang="zh-CN" altLang="en-US" b="1" dirty="0" smtClean="0">
                <a:solidFill>
                  <a:schemeClr val="accent1"/>
                </a:solidFill>
              </a:rPr>
              <a:t>直：意大利</a:t>
            </a:r>
            <a:r>
              <a:rPr lang="zh-CN" altLang="en-US" b="1" dirty="0">
                <a:solidFill>
                  <a:schemeClr val="accent1"/>
                </a:solidFill>
              </a:rPr>
              <a:t>对</a:t>
            </a:r>
            <a:r>
              <a:rPr lang="zh-CN" altLang="en-US" b="1" dirty="0" smtClean="0">
                <a:solidFill>
                  <a:schemeClr val="accent1"/>
                </a:solidFill>
              </a:rPr>
              <a:t>基督文化反抗的推动。</a:t>
            </a:r>
            <a:endParaRPr lang="zh-CN" altLang="en-US" b="1" dirty="0">
              <a:solidFill>
                <a:schemeClr val="accent1"/>
              </a:solidFill>
            </a:endParaRPr>
          </a:p>
        </p:txBody>
      </p:sp>
      <p:sp>
        <p:nvSpPr>
          <p:cNvPr id="7" name="TextBox 6"/>
          <p:cNvSpPr txBox="1"/>
          <p:nvPr/>
        </p:nvSpPr>
        <p:spPr>
          <a:xfrm>
            <a:off x="14936" y="433057"/>
            <a:ext cx="7169150" cy="278853"/>
          </a:xfrm>
          <a:prstGeom prst="rect">
            <a:avLst/>
          </a:prstGeom>
          <a:noFill/>
        </p:spPr>
        <p:txBody>
          <a:bodyPr wrap="square" lIns="62795" tIns="31398" rIns="62795" bIns="31398" rtlCol="0">
            <a:spAutoFit/>
          </a:bodyPr>
          <a:lstStyle/>
          <a:p>
            <a:r>
              <a:rPr lang="zh-CN" altLang="en-US" sz="1400" b="1" dirty="0"/>
              <a:t>（一）文艺复兴产生的背景：</a:t>
            </a:r>
            <a:endParaRPr lang="zh-CN" altLang="en-US" sz="1100" b="1" dirty="0">
              <a:latin typeface="楷体" panose="02010609060101010101" pitchFamily="49" charset="-122"/>
              <a:ea typeface="楷体" panose="02010609060101010101" pitchFamily="49" charset="-122"/>
            </a:endParaRPr>
          </a:p>
        </p:txBody>
      </p:sp>
      <p:sp>
        <p:nvSpPr>
          <p:cNvPr id="11" name="TextBox 10"/>
          <p:cNvSpPr txBox="1"/>
          <p:nvPr/>
        </p:nvSpPr>
        <p:spPr>
          <a:xfrm>
            <a:off x="214728" y="1678560"/>
            <a:ext cx="7169150" cy="278853"/>
          </a:xfrm>
          <a:prstGeom prst="rect">
            <a:avLst/>
          </a:prstGeom>
          <a:noFill/>
        </p:spPr>
        <p:txBody>
          <a:bodyPr wrap="square" lIns="62795" tIns="31398" rIns="62795" bIns="31398" rtlCol="0">
            <a:spAutoFit/>
          </a:bodyPr>
          <a:lstStyle/>
          <a:p>
            <a:r>
              <a:rPr lang="zh-CN" altLang="en-US" sz="1400" b="1" dirty="0"/>
              <a:t>（二）文艺复兴的内涵：</a:t>
            </a:r>
            <a:endParaRPr lang="zh-CN" altLang="en-US" sz="1100" b="1" dirty="0">
              <a:latin typeface="楷体" panose="02010609060101010101" pitchFamily="49" charset="-122"/>
              <a:ea typeface="楷体" panose="02010609060101010101" pitchFamily="49" charset="-122"/>
            </a:endParaRPr>
          </a:p>
        </p:txBody>
      </p:sp>
      <p:sp>
        <p:nvSpPr>
          <p:cNvPr id="12" name="左大括号 11"/>
          <p:cNvSpPr/>
          <p:nvPr/>
        </p:nvSpPr>
        <p:spPr>
          <a:xfrm>
            <a:off x="235324" y="2055055"/>
            <a:ext cx="106764" cy="68931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3" name="TextBox 12"/>
          <p:cNvSpPr txBox="1"/>
          <p:nvPr/>
        </p:nvSpPr>
        <p:spPr>
          <a:xfrm>
            <a:off x="285632" y="2020450"/>
            <a:ext cx="6915495" cy="617407"/>
          </a:xfrm>
          <a:prstGeom prst="rect">
            <a:avLst/>
          </a:prstGeom>
          <a:noFill/>
        </p:spPr>
        <p:txBody>
          <a:bodyPr wrap="square" lIns="62795" tIns="31398" rIns="62795" bIns="31398" rtlCol="0">
            <a:spAutoFit/>
          </a:bodyPr>
          <a:lstStyle/>
          <a:p>
            <a:r>
              <a:rPr lang="en-US" altLang="zh-CN" b="1" dirty="0" smtClean="0">
                <a:solidFill>
                  <a:schemeClr val="accent1"/>
                </a:solidFill>
              </a:rPr>
              <a:t>1</a:t>
            </a:r>
            <a:r>
              <a:rPr lang="en-US" altLang="zh-CN" b="1" dirty="0">
                <a:solidFill>
                  <a:schemeClr val="accent1"/>
                </a:solidFill>
              </a:rPr>
              <a:t>.</a:t>
            </a:r>
            <a:r>
              <a:rPr lang="zh-CN" altLang="en-US" b="1" dirty="0" smtClean="0">
                <a:solidFill>
                  <a:schemeClr val="accent1"/>
                </a:solidFill>
              </a:rPr>
              <a:t>表面：是一场复兴古希腊、罗马哲学、文学、艺术的复古运动。</a:t>
            </a:r>
            <a:endParaRPr lang="en-US" altLang="zh-CN" b="1" dirty="0" smtClean="0">
              <a:solidFill>
                <a:schemeClr val="accent1"/>
              </a:solidFill>
            </a:endParaRPr>
          </a:p>
          <a:p>
            <a:r>
              <a:rPr lang="en-US" altLang="zh-CN" b="1" dirty="0" smtClean="0">
                <a:solidFill>
                  <a:schemeClr val="accent1"/>
                </a:solidFill>
              </a:rPr>
              <a:t>2.</a:t>
            </a:r>
            <a:r>
              <a:rPr lang="zh-CN" altLang="en-US" b="1" dirty="0" smtClean="0">
                <a:solidFill>
                  <a:schemeClr val="accent1"/>
                </a:solidFill>
              </a:rPr>
              <a:t> 深层：是一场新兴市民阶级借复兴古代理性文化来反对非理性主义和神秘宗教文化的</a:t>
            </a:r>
            <a:r>
              <a:rPr lang="zh-CN" altLang="en-US" b="1" i="1" u="sng" dirty="0" smtClean="0"/>
              <a:t>资产阶级思想解放运动</a:t>
            </a:r>
            <a:r>
              <a:rPr lang="zh-CN" altLang="en-US" b="1" dirty="0" smtClean="0">
                <a:solidFill>
                  <a:schemeClr val="accent1"/>
                </a:solidFill>
              </a:rPr>
              <a:t>。</a:t>
            </a:r>
            <a:endParaRPr lang="zh-CN" altLang="en-US" b="1" dirty="0">
              <a:solidFill>
                <a:schemeClr val="accent1"/>
              </a:solidFill>
            </a:endParaRPr>
          </a:p>
        </p:txBody>
      </p:sp>
      <p:sp>
        <p:nvSpPr>
          <p:cNvPr id="14" name="TextBox 13"/>
          <p:cNvSpPr txBox="1"/>
          <p:nvPr/>
        </p:nvSpPr>
        <p:spPr>
          <a:xfrm>
            <a:off x="203349" y="2736956"/>
            <a:ext cx="7169150" cy="278853"/>
          </a:xfrm>
          <a:prstGeom prst="rect">
            <a:avLst/>
          </a:prstGeom>
          <a:noFill/>
        </p:spPr>
        <p:txBody>
          <a:bodyPr wrap="square" lIns="62795" tIns="31398" rIns="62795" bIns="31398" rtlCol="0">
            <a:spAutoFit/>
          </a:bodyPr>
          <a:lstStyle/>
          <a:p>
            <a:r>
              <a:rPr lang="zh-CN" altLang="en-US" sz="1400" b="1" dirty="0"/>
              <a:t>（三）文艺复兴的表现：</a:t>
            </a:r>
            <a:endParaRPr lang="zh-CN" altLang="en-US" sz="1100" b="1" dirty="0">
              <a:latin typeface="楷体" panose="02010609060101010101" pitchFamily="49" charset="-122"/>
              <a:ea typeface="楷体" panose="02010609060101010101" pitchFamily="49" charset="-122"/>
            </a:endParaRPr>
          </a:p>
        </p:txBody>
      </p:sp>
      <p:sp>
        <p:nvSpPr>
          <p:cNvPr id="15" name="左大括号 14"/>
          <p:cNvSpPr/>
          <p:nvPr/>
        </p:nvSpPr>
        <p:spPr>
          <a:xfrm>
            <a:off x="235321" y="3021759"/>
            <a:ext cx="113496" cy="1802048"/>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6" name="TextBox 15"/>
          <p:cNvSpPr txBox="1"/>
          <p:nvPr/>
        </p:nvSpPr>
        <p:spPr>
          <a:xfrm>
            <a:off x="348822" y="3083348"/>
            <a:ext cx="1013138" cy="1171405"/>
          </a:xfrm>
          <a:prstGeom prst="rect">
            <a:avLst/>
          </a:prstGeom>
          <a:noFill/>
        </p:spPr>
        <p:txBody>
          <a:bodyPr wrap="square" lIns="62795" tIns="31398" rIns="62795" bIns="31398" rtlCol="0">
            <a:spAutoFit/>
          </a:bodyPr>
          <a:lstStyle/>
          <a:p>
            <a:r>
              <a:rPr lang="en-US" altLang="zh-CN" b="1" dirty="0" smtClean="0"/>
              <a:t>1.</a:t>
            </a:r>
            <a:r>
              <a:rPr lang="zh-CN" altLang="en-US" b="1" dirty="0" smtClean="0"/>
              <a:t>开始：</a:t>
            </a:r>
            <a:endParaRPr lang="en-US" altLang="zh-CN" b="1" dirty="0" smtClean="0"/>
          </a:p>
          <a:p>
            <a:r>
              <a:rPr lang="zh-CN" altLang="en-US" b="1" dirty="0" smtClean="0"/>
              <a:t>（</a:t>
            </a:r>
            <a:r>
              <a:rPr lang="en-US" altLang="zh-CN" b="1" dirty="0" smtClean="0"/>
              <a:t>14c-15c</a:t>
            </a:r>
            <a:r>
              <a:rPr lang="zh-CN" altLang="en-US" b="1" dirty="0" smtClean="0"/>
              <a:t>）</a:t>
            </a:r>
            <a:endParaRPr lang="en-US" altLang="zh-CN" b="1" dirty="0" smtClean="0"/>
          </a:p>
          <a:p>
            <a:endParaRPr lang="en-US" altLang="zh-CN" b="1" dirty="0"/>
          </a:p>
          <a:p>
            <a:endParaRPr lang="en-US" altLang="zh-CN" b="1" dirty="0" smtClean="0"/>
          </a:p>
          <a:p>
            <a:r>
              <a:rPr lang="en-US" altLang="zh-CN" b="1" dirty="0" smtClean="0"/>
              <a:t>2.</a:t>
            </a:r>
            <a:r>
              <a:rPr lang="zh-CN" altLang="en-US" b="1" dirty="0" smtClean="0"/>
              <a:t>高潮：</a:t>
            </a:r>
            <a:endParaRPr lang="en-US" altLang="zh-CN" b="1" dirty="0" smtClean="0"/>
          </a:p>
          <a:p>
            <a:r>
              <a:rPr lang="zh-CN" altLang="en-US" b="1" dirty="0" smtClean="0"/>
              <a:t>（</a:t>
            </a:r>
            <a:r>
              <a:rPr lang="en-US" altLang="zh-CN" b="1" dirty="0" smtClean="0"/>
              <a:t>16c-17c</a:t>
            </a:r>
            <a:r>
              <a:rPr lang="zh-CN" altLang="en-US" b="1" dirty="0" smtClean="0"/>
              <a:t>）</a:t>
            </a:r>
            <a:endParaRPr lang="en-US" altLang="zh-CN" b="1" dirty="0"/>
          </a:p>
        </p:txBody>
      </p:sp>
      <p:sp>
        <p:nvSpPr>
          <p:cNvPr id="17" name="TextBox 16"/>
          <p:cNvSpPr txBox="1"/>
          <p:nvPr/>
        </p:nvSpPr>
        <p:spPr>
          <a:xfrm>
            <a:off x="1361956" y="3031616"/>
            <a:ext cx="6915495" cy="617407"/>
          </a:xfrm>
          <a:prstGeom prst="rect">
            <a:avLst/>
          </a:prstGeom>
          <a:noFill/>
        </p:spPr>
        <p:txBody>
          <a:bodyPr wrap="square" lIns="62795" tIns="31398" rIns="62795" bIns="31398" rtlCol="0">
            <a:spAutoFit/>
          </a:bodyPr>
          <a:lstStyle/>
          <a:p>
            <a:r>
              <a:rPr lang="zh-CN" altLang="en-US" b="1" dirty="0" smtClean="0"/>
              <a:t>（</a:t>
            </a:r>
            <a:r>
              <a:rPr lang="en-US" altLang="zh-CN" b="1" dirty="0" smtClean="0"/>
              <a:t>1</a:t>
            </a:r>
            <a:r>
              <a:rPr lang="zh-CN" altLang="en-US" b="1" dirty="0" smtClean="0"/>
              <a:t>）表现形式：</a:t>
            </a:r>
            <a:r>
              <a:rPr lang="zh-CN" altLang="en-US" b="1" dirty="0" smtClean="0">
                <a:solidFill>
                  <a:schemeClr val="accent1"/>
                </a:solidFill>
              </a:rPr>
              <a:t>从肯定人的欲望和歌颂自然人性开始的。（自然属性）</a:t>
            </a:r>
            <a:endParaRPr lang="en-US" altLang="zh-CN" b="1" dirty="0" smtClean="0">
              <a:solidFill>
                <a:schemeClr val="accent1"/>
              </a:solidFill>
            </a:endParaRPr>
          </a:p>
          <a:p>
            <a:r>
              <a:rPr lang="zh-CN" altLang="en-US" b="1" dirty="0" smtClean="0"/>
              <a:t>（</a:t>
            </a:r>
            <a:r>
              <a:rPr lang="en-US" altLang="zh-CN" b="1" dirty="0" smtClean="0"/>
              <a:t>2</a:t>
            </a:r>
            <a:r>
              <a:rPr lang="zh-CN" altLang="en-US" b="1" dirty="0" smtClean="0"/>
              <a:t>）代表人物及代表作：</a:t>
            </a:r>
            <a:endParaRPr lang="en-US" altLang="zh-CN" b="1" dirty="0" smtClean="0"/>
          </a:p>
          <a:p>
            <a:r>
              <a:rPr lang="zh-CN" altLang="en-US" b="1" dirty="0" smtClean="0">
                <a:solidFill>
                  <a:schemeClr val="accent1"/>
                </a:solidFill>
              </a:rPr>
              <a:t>但丁</a:t>
            </a:r>
            <a:r>
              <a:rPr lang="en-US" altLang="zh-CN" b="1" dirty="0" smtClean="0">
                <a:solidFill>
                  <a:schemeClr val="accent1"/>
                </a:solidFill>
              </a:rPr>
              <a:t>《</a:t>
            </a:r>
            <a:r>
              <a:rPr lang="zh-CN" altLang="en-US" b="1" dirty="0" smtClean="0">
                <a:solidFill>
                  <a:schemeClr val="accent1"/>
                </a:solidFill>
              </a:rPr>
              <a:t>神曲</a:t>
            </a:r>
            <a:r>
              <a:rPr lang="en-US" altLang="zh-CN" b="1" dirty="0" smtClean="0">
                <a:solidFill>
                  <a:schemeClr val="accent1"/>
                </a:solidFill>
              </a:rPr>
              <a:t>》    </a:t>
            </a:r>
            <a:r>
              <a:rPr lang="zh-CN" altLang="en-US" b="1" dirty="0" smtClean="0">
                <a:solidFill>
                  <a:schemeClr val="accent1"/>
                </a:solidFill>
              </a:rPr>
              <a:t>彼特拉克</a:t>
            </a:r>
            <a:r>
              <a:rPr lang="en-US" altLang="zh-CN" b="1" dirty="0" smtClean="0">
                <a:solidFill>
                  <a:schemeClr val="accent1"/>
                </a:solidFill>
              </a:rPr>
              <a:t>《</a:t>
            </a:r>
            <a:r>
              <a:rPr lang="zh-CN" altLang="en-US" b="1" dirty="0" smtClean="0">
                <a:solidFill>
                  <a:schemeClr val="accent1"/>
                </a:solidFill>
              </a:rPr>
              <a:t>歌集</a:t>
            </a:r>
            <a:r>
              <a:rPr lang="en-US" altLang="zh-CN" b="1" dirty="0" smtClean="0">
                <a:solidFill>
                  <a:schemeClr val="accent1"/>
                </a:solidFill>
              </a:rPr>
              <a:t>》    </a:t>
            </a:r>
            <a:r>
              <a:rPr lang="zh-CN" altLang="en-US" b="1" dirty="0" smtClean="0">
                <a:solidFill>
                  <a:schemeClr val="accent1"/>
                </a:solidFill>
              </a:rPr>
              <a:t>薄伽丘</a:t>
            </a:r>
            <a:r>
              <a:rPr lang="en-US" altLang="zh-CN" b="1" dirty="0" smtClean="0">
                <a:solidFill>
                  <a:schemeClr val="accent1"/>
                </a:solidFill>
              </a:rPr>
              <a:t>《</a:t>
            </a:r>
            <a:r>
              <a:rPr lang="zh-CN" altLang="en-US" b="1" dirty="0" smtClean="0">
                <a:solidFill>
                  <a:schemeClr val="accent1"/>
                </a:solidFill>
              </a:rPr>
              <a:t>十日谈</a:t>
            </a:r>
            <a:r>
              <a:rPr lang="en-US" altLang="zh-CN" b="1" dirty="0" smtClean="0">
                <a:solidFill>
                  <a:schemeClr val="accent1"/>
                </a:solidFill>
              </a:rPr>
              <a:t>》</a:t>
            </a:r>
          </a:p>
        </p:txBody>
      </p:sp>
      <p:sp>
        <p:nvSpPr>
          <p:cNvPr id="18" name="左大括号 17"/>
          <p:cNvSpPr/>
          <p:nvPr/>
        </p:nvSpPr>
        <p:spPr>
          <a:xfrm>
            <a:off x="1255193" y="3066221"/>
            <a:ext cx="106764" cy="68931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21" name="左大括号 20"/>
          <p:cNvSpPr/>
          <p:nvPr/>
        </p:nvSpPr>
        <p:spPr>
          <a:xfrm>
            <a:off x="1272990" y="3801322"/>
            <a:ext cx="106764" cy="68931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22" name="TextBox 21"/>
          <p:cNvSpPr txBox="1"/>
          <p:nvPr/>
        </p:nvSpPr>
        <p:spPr>
          <a:xfrm>
            <a:off x="1350170" y="3810323"/>
            <a:ext cx="6915495" cy="617407"/>
          </a:xfrm>
          <a:prstGeom prst="rect">
            <a:avLst/>
          </a:prstGeom>
          <a:noFill/>
        </p:spPr>
        <p:txBody>
          <a:bodyPr wrap="square" lIns="62795" tIns="31398" rIns="62795" bIns="31398" rtlCol="0">
            <a:spAutoFit/>
          </a:bodyPr>
          <a:lstStyle/>
          <a:p>
            <a:r>
              <a:rPr lang="zh-CN" altLang="en-US" b="1" dirty="0" smtClean="0"/>
              <a:t>（</a:t>
            </a:r>
            <a:r>
              <a:rPr lang="en-US" altLang="zh-CN" b="1" dirty="0" smtClean="0"/>
              <a:t>1</a:t>
            </a:r>
            <a:r>
              <a:rPr lang="zh-CN" altLang="en-US" b="1" dirty="0" smtClean="0"/>
              <a:t>）表现形式：</a:t>
            </a:r>
            <a:endParaRPr lang="en-US" altLang="zh-CN" b="1" dirty="0" smtClean="0"/>
          </a:p>
          <a:p>
            <a:r>
              <a:rPr lang="en-US" altLang="zh-CN" b="1" dirty="0"/>
              <a:t> </a:t>
            </a:r>
            <a:r>
              <a:rPr lang="en-US" altLang="zh-CN" b="1" dirty="0" smtClean="0"/>
              <a:t>           </a:t>
            </a:r>
            <a:r>
              <a:rPr lang="zh-CN" altLang="en-US" b="1" dirty="0" smtClean="0">
                <a:solidFill>
                  <a:schemeClr val="accent1"/>
                </a:solidFill>
              </a:rPr>
              <a:t>注重人的情感、友谊、爱情、道德和精神世界（社会属性）</a:t>
            </a:r>
            <a:endParaRPr lang="en-US" altLang="zh-CN" b="1" dirty="0" smtClean="0">
              <a:solidFill>
                <a:schemeClr val="accent1"/>
              </a:solidFill>
            </a:endParaRPr>
          </a:p>
          <a:p>
            <a:r>
              <a:rPr lang="zh-CN" altLang="en-US" b="1" dirty="0" smtClean="0"/>
              <a:t>（</a:t>
            </a:r>
            <a:r>
              <a:rPr lang="en-US" altLang="zh-CN" b="1" dirty="0" smtClean="0"/>
              <a:t>2</a:t>
            </a:r>
            <a:r>
              <a:rPr lang="zh-CN" altLang="en-US" b="1" dirty="0" smtClean="0"/>
              <a:t>）代表人物及代表作：</a:t>
            </a:r>
            <a:r>
              <a:rPr lang="zh-CN" altLang="en-US" b="1" dirty="0" smtClean="0">
                <a:solidFill>
                  <a:schemeClr val="accent1"/>
                </a:solidFill>
              </a:rPr>
              <a:t>莎士比亚</a:t>
            </a:r>
            <a:r>
              <a:rPr lang="en-US" altLang="zh-CN" b="1" dirty="0" smtClean="0">
                <a:solidFill>
                  <a:schemeClr val="accent1"/>
                </a:solidFill>
              </a:rPr>
              <a:t>《</a:t>
            </a:r>
            <a:r>
              <a:rPr lang="zh-CN" altLang="en-US" b="1" dirty="0" smtClean="0">
                <a:solidFill>
                  <a:schemeClr val="accent1"/>
                </a:solidFill>
              </a:rPr>
              <a:t>哈姆雷特</a:t>
            </a:r>
            <a:r>
              <a:rPr lang="en-US" altLang="zh-CN" b="1" dirty="0" smtClean="0">
                <a:solidFill>
                  <a:schemeClr val="accent1"/>
                </a:solidFill>
              </a:rPr>
              <a:t>》</a:t>
            </a:r>
          </a:p>
        </p:txBody>
      </p:sp>
      <p:sp>
        <p:nvSpPr>
          <p:cNvPr id="23" name="TextBox 22"/>
          <p:cNvSpPr txBox="1"/>
          <p:nvPr/>
        </p:nvSpPr>
        <p:spPr>
          <a:xfrm>
            <a:off x="322860" y="4534241"/>
            <a:ext cx="7000579" cy="248075"/>
          </a:xfrm>
          <a:prstGeom prst="rect">
            <a:avLst/>
          </a:prstGeom>
          <a:noFill/>
        </p:spPr>
        <p:txBody>
          <a:bodyPr wrap="square" lIns="62795" tIns="31398" rIns="62795" bIns="31398" rtlCol="0">
            <a:spAutoFit/>
          </a:bodyPr>
          <a:lstStyle/>
          <a:p>
            <a:r>
              <a:rPr lang="en-US" altLang="zh-CN" b="1" dirty="0" smtClean="0">
                <a:solidFill>
                  <a:srgbClr val="FF0000"/>
                </a:solidFill>
              </a:rPr>
              <a:t>3.</a:t>
            </a:r>
            <a:r>
              <a:rPr lang="zh-CN" altLang="en-US" b="1" dirty="0" smtClean="0">
                <a:solidFill>
                  <a:srgbClr val="FF0000"/>
                </a:solidFill>
              </a:rPr>
              <a:t>发展趋势：由主要关注人的自然属性到主要关注人的社会属性，逐渐由质朴走向高雅</a:t>
            </a:r>
            <a:endParaRPr lang="zh-CN" altLang="en-US" b="1" dirty="0">
              <a:solidFill>
                <a:srgbClr val="FF0000"/>
              </a:solidFill>
            </a:endParaRPr>
          </a:p>
        </p:txBody>
      </p:sp>
      <p:sp>
        <p:nvSpPr>
          <p:cNvPr id="24" name="左大括号 23"/>
          <p:cNvSpPr/>
          <p:nvPr/>
        </p:nvSpPr>
        <p:spPr>
          <a:xfrm>
            <a:off x="-27056" y="433059"/>
            <a:ext cx="230406" cy="447093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Tree>
    <p:extLst>
      <p:ext uri="{BB962C8B-B14F-4D97-AF65-F5344CB8AC3E}">
        <p14:creationId xmlns:p14="http://schemas.microsoft.com/office/powerpoint/2010/main" val="2819998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22" y="129081"/>
            <a:ext cx="6944121" cy="355797"/>
          </a:xfrm>
          <a:prstGeom prst="rect">
            <a:avLst/>
          </a:prstGeom>
          <a:noFill/>
        </p:spPr>
        <p:txBody>
          <a:bodyPr wrap="square" lIns="62795" tIns="31398" rIns="62795" bIns="31398" rtlCol="0">
            <a:spAutoFit/>
          </a:bodyPr>
          <a:lstStyle/>
          <a:p>
            <a:r>
              <a:rPr lang="zh-CN" altLang="en-US" sz="1900" b="1" dirty="0"/>
              <a:t>人文主义精神：</a:t>
            </a:r>
            <a:endParaRPr lang="en-US" altLang="zh-CN" sz="1900" b="1" dirty="0"/>
          </a:p>
        </p:txBody>
      </p:sp>
      <p:sp>
        <p:nvSpPr>
          <p:cNvPr id="3" name="左大括号 2"/>
          <p:cNvSpPr/>
          <p:nvPr/>
        </p:nvSpPr>
        <p:spPr>
          <a:xfrm>
            <a:off x="134159" y="2328605"/>
            <a:ext cx="252905" cy="266045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4" name="TextBox 3"/>
          <p:cNvSpPr txBox="1"/>
          <p:nvPr/>
        </p:nvSpPr>
        <p:spPr>
          <a:xfrm>
            <a:off x="110557" y="676040"/>
            <a:ext cx="6638547" cy="525074"/>
          </a:xfrm>
          <a:prstGeom prst="rect">
            <a:avLst/>
          </a:prstGeom>
          <a:noFill/>
        </p:spPr>
        <p:txBody>
          <a:bodyPr wrap="square" lIns="62795" tIns="31398" rIns="62795" bIns="31398" rtlCol="0">
            <a:spAutoFit/>
          </a:bodyPr>
          <a:lstStyle/>
          <a:p>
            <a:r>
              <a:rPr lang="en-US" altLang="zh-CN" sz="1600" b="1" dirty="0"/>
              <a:t>1.</a:t>
            </a:r>
            <a:r>
              <a:rPr lang="zh-CN" altLang="en-US" sz="1600" b="1" dirty="0"/>
              <a:t>内涵：</a:t>
            </a:r>
            <a:r>
              <a:rPr lang="zh-CN" altLang="en-US" sz="1400" b="1" dirty="0">
                <a:solidFill>
                  <a:schemeClr val="accent1"/>
                </a:solidFill>
              </a:rPr>
              <a:t>人文精神是一种自我关怀，表现为对人的生命、尊严和价值的高度重视，对人类的各种精神文化遗产的无比珍惜，对人格与道德的不懈追求。</a:t>
            </a:r>
          </a:p>
        </p:txBody>
      </p:sp>
      <p:sp>
        <p:nvSpPr>
          <p:cNvPr id="6" name="TextBox 5"/>
          <p:cNvSpPr txBox="1"/>
          <p:nvPr/>
        </p:nvSpPr>
        <p:spPr>
          <a:xfrm>
            <a:off x="129646" y="1815879"/>
            <a:ext cx="5363346" cy="309630"/>
          </a:xfrm>
          <a:prstGeom prst="rect">
            <a:avLst/>
          </a:prstGeom>
          <a:noFill/>
        </p:spPr>
        <p:txBody>
          <a:bodyPr wrap="square" lIns="62795" tIns="31398" rIns="62795" bIns="31398" rtlCol="0">
            <a:spAutoFit/>
          </a:bodyPr>
          <a:lstStyle/>
          <a:p>
            <a:r>
              <a:rPr lang="en-US" altLang="zh-CN" sz="1600" b="1" dirty="0"/>
              <a:t>2.</a:t>
            </a:r>
            <a:r>
              <a:rPr lang="zh-CN" altLang="en-US" sz="1600" b="1" dirty="0"/>
              <a:t>人文主义精神演进的基本历程</a:t>
            </a:r>
            <a:endParaRPr lang="en-US" altLang="zh-CN" sz="1600" b="1" dirty="0"/>
          </a:p>
        </p:txBody>
      </p:sp>
      <p:sp>
        <p:nvSpPr>
          <p:cNvPr id="7" name="TextBox 6"/>
          <p:cNvSpPr txBox="1"/>
          <p:nvPr/>
        </p:nvSpPr>
        <p:spPr>
          <a:xfrm>
            <a:off x="329750" y="2298488"/>
            <a:ext cx="6723893" cy="525074"/>
          </a:xfrm>
          <a:prstGeom prst="rect">
            <a:avLst/>
          </a:prstGeom>
          <a:noFill/>
        </p:spPr>
        <p:txBody>
          <a:bodyPr wrap="square" lIns="62795" tIns="31398" rIns="62795" bIns="31398" rtlCol="0">
            <a:spAutoFit/>
          </a:bodyPr>
          <a:lstStyle/>
          <a:p>
            <a:r>
              <a:rPr lang="zh-CN" altLang="en-US" sz="1600" b="1" dirty="0"/>
              <a:t>起源：（</a:t>
            </a:r>
            <a:r>
              <a:rPr lang="zh-CN" altLang="en-US" sz="1400" b="1" dirty="0"/>
              <a:t>公元前</a:t>
            </a:r>
            <a:r>
              <a:rPr lang="en-US" altLang="zh-CN" sz="1400" b="1" dirty="0"/>
              <a:t>5</a:t>
            </a:r>
            <a:r>
              <a:rPr lang="zh-CN" altLang="en-US" sz="1400" b="1" dirty="0"/>
              <a:t>世纪）古希腊时代</a:t>
            </a:r>
            <a:endParaRPr lang="en-US" altLang="zh-CN" sz="1400" b="1" dirty="0"/>
          </a:p>
          <a:p>
            <a:r>
              <a:rPr lang="en-US" altLang="zh-CN" sz="1400" b="1" dirty="0"/>
              <a:t>                 </a:t>
            </a:r>
            <a:r>
              <a:rPr lang="zh-CN" altLang="en-US" sz="1400" b="1" dirty="0">
                <a:solidFill>
                  <a:schemeClr val="accent1"/>
                </a:solidFill>
              </a:rPr>
              <a:t>使人开始从神灵和自然的控制下觉醒</a:t>
            </a:r>
            <a:endParaRPr lang="en-US" altLang="zh-CN" sz="1400" b="1" dirty="0">
              <a:solidFill>
                <a:schemeClr val="accent1"/>
              </a:solidFill>
            </a:endParaRPr>
          </a:p>
        </p:txBody>
      </p:sp>
      <p:sp>
        <p:nvSpPr>
          <p:cNvPr id="8" name="TextBox 7"/>
          <p:cNvSpPr txBox="1"/>
          <p:nvPr/>
        </p:nvSpPr>
        <p:spPr>
          <a:xfrm>
            <a:off x="365819" y="3097849"/>
            <a:ext cx="6651756" cy="525074"/>
          </a:xfrm>
          <a:prstGeom prst="rect">
            <a:avLst/>
          </a:prstGeom>
          <a:noFill/>
        </p:spPr>
        <p:txBody>
          <a:bodyPr wrap="square" lIns="62795" tIns="31398" rIns="62795" bIns="31398" rtlCol="0">
            <a:spAutoFit/>
          </a:bodyPr>
          <a:lstStyle/>
          <a:p>
            <a:r>
              <a:rPr lang="zh-CN" altLang="en-US" sz="1600" b="1" dirty="0"/>
              <a:t>发展</a:t>
            </a:r>
            <a:r>
              <a:rPr lang="zh-CN" altLang="en-US" sz="1600" b="1" dirty="0">
                <a:sym typeface="Wingdings" panose="05000000000000000000" pitchFamily="2" charset="2"/>
              </a:rPr>
              <a:t>：</a:t>
            </a:r>
            <a:r>
              <a:rPr lang="zh-CN" altLang="en-US" sz="1400" b="1" dirty="0">
                <a:sym typeface="Wingdings" panose="05000000000000000000" pitchFamily="2" charset="2"/>
              </a:rPr>
              <a:t> （</a:t>
            </a:r>
            <a:r>
              <a:rPr lang="en-US" altLang="zh-CN" sz="1400" b="1" dirty="0">
                <a:sym typeface="Wingdings" panose="05000000000000000000" pitchFamily="2" charset="2"/>
              </a:rPr>
              <a:t>14-17</a:t>
            </a:r>
            <a:r>
              <a:rPr lang="zh-CN" altLang="en-US" sz="1400" b="1" dirty="0">
                <a:sym typeface="Wingdings" panose="05000000000000000000" pitchFamily="2" charset="2"/>
              </a:rPr>
              <a:t>世纪）</a:t>
            </a:r>
            <a:r>
              <a:rPr lang="zh-CN" altLang="en-US" sz="1400" b="1" dirty="0"/>
              <a:t>文艺复兴和宗教改革      人文主义</a:t>
            </a:r>
            <a:endParaRPr lang="en-US" altLang="zh-CN" sz="1400" b="1" dirty="0"/>
          </a:p>
          <a:p>
            <a:r>
              <a:rPr lang="en-US" altLang="zh-CN" sz="1400" b="1" dirty="0"/>
              <a:t>                </a:t>
            </a:r>
            <a:r>
              <a:rPr lang="zh-CN" altLang="en-US" sz="1400" b="1" dirty="0">
                <a:solidFill>
                  <a:schemeClr val="accent1"/>
                </a:solidFill>
              </a:rPr>
              <a:t>使人开始从基督教的神学束缚中解放出来</a:t>
            </a:r>
            <a:endParaRPr lang="en-US" altLang="zh-CN" sz="1400" b="1" dirty="0">
              <a:solidFill>
                <a:schemeClr val="accent1"/>
              </a:solidFill>
            </a:endParaRPr>
          </a:p>
        </p:txBody>
      </p:sp>
      <p:sp>
        <p:nvSpPr>
          <p:cNvPr id="9" name="TextBox 8"/>
          <p:cNvSpPr txBox="1"/>
          <p:nvPr/>
        </p:nvSpPr>
        <p:spPr>
          <a:xfrm>
            <a:off x="329752" y="3902197"/>
            <a:ext cx="6614464" cy="955961"/>
          </a:xfrm>
          <a:prstGeom prst="rect">
            <a:avLst/>
          </a:prstGeom>
          <a:noFill/>
        </p:spPr>
        <p:txBody>
          <a:bodyPr wrap="square" lIns="62795" tIns="31398" rIns="62795" bIns="31398" rtlCol="0">
            <a:spAutoFit/>
          </a:bodyPr>
          <a:lstStyle/>
          <a:p>
            <a:r>
              <a:rPr lang="zh-CN" altLang="en-US" sz="1600" b="1" dirty="0"/>
              <a:t>高潮</a:t>
            </a:r>
            <a:r>
              <a:rPr lang="zh-CN" altLang="en-US" sz="1600" b="1" dirty="0">
                <a:sym typeface="Wingdings" panose="05000000000000000000" pitchFamily="2" charset="2"/>
              </a:rPr>
              <a:t>：</a:t>
            </a:r>
            <a:r>
              <a:rPr lang="zh-CN" altLang="en-US" sz="1400" b="1" dirty="0">
                <a:sym typeface="Wingdings" panose="05000000000000000000" pitchFamily="2" charset="2"/>
              </a:rPr>
              <a:t> （</a:t>
            </a:r>
            <a:r>
              <a:rPr lang="en-US" altLang="zh-CN" sz="1400" b="1" dirty="0">
                <a:sym typeface="Wingdings" panose="05000000000000000000" pitchFamily="2" charset="2"/>
              </a:rPr>
              <a:t>17-18</a:t>
            </a:r>
            <a:r>
              <a:rPr lang="zh-CN" altLang="en-US" sz="1400" b="1" dirty="0">
                <a:sym typeface="Wingdings" panose="05000000000000000000" pitchFamily="2" charset="2"/>
              </a:rPr>
              <a:t>世纪）</a:t>
            </a:r>
            <a:r>
              <a:rPr lang="zh-CN" altLang="en-US" sz="1400" b="1" dirty="0"/>
              <a:t>启蒙运动     “理性”与“天赋人权”</a:t>
            </a:r>
            <a:endParaRPr lang="en-US" altLang="zh-CN" sz="1400" b="1" dirty="0"/>
          </a:p>
          <a:p>
            <a:r>
              <a:rPr lang="en-US" altLang="zh-CN" sz="1400" b="1" dirty="0"/>
              <a:t>                </a:t>
            </a:r>
            <a:r>
              <a:rPr lang="zh-CN" altLang="en-US" sz="1400" b="1" dirty="0">
                <a:solidFill>
                  <a:schemeClr val="accent1"/>
                </a:solidFill>
              </a:rPr>
              <a:t>把人从封建专制和等级特权中解放出来，实现“人”与“社会”   </a:t>
            </a:r>
            <a:endParaRPr lang="en-US" altLang="zh-CN" sz="1400" b="1" dirty="0">
              <a:solidFill>
                <a:schemeClr val="accent1"/>
              </a:solidFill>
            </a:endParaRPr>
          </a:p>
          <a:p>
            <a:r>
              <a:rPr lang="en-US" altLang="zh-CN" sz="1400" b="1" dirty="0">
                <a:solidFill>
                  <a:schemeClr val="accent1"/>
                </a:solidFill>
              </a:rPr>
              <a:t>                </a:t>
            </a:r>
            <a:r>
              <a:rPr lang="zh-CN" altLang="en-US" sz="1400" b="1" dirty="0">
                <a:solidFill>
                  <a:schemeClr val="accent1"/>
                </a:solidFill>
              </a:rPr>
              <a:t>的双重觉醒。</a:t>
            </a:r>
            <a:endParaRPr lang="en-US" altLang="zh-CN" sz="1400" b="1" dirty="0">
              <a:solidFill>
                <a:schemeClr val="accent1"/>
              </a:solidFill>
            </a:endParaRPr>
          </a:p>
          <a:p>
            <a:r>
              <a:rPr lang="en-US" altLang="zh-CN" sz="1400" b="1" dirty="0"/>
              <a:t>              </a:t>
            </a:r>
          </a:p>
        </p:txBody>
      </p:sp>
    </p:spTree>
    <p:extLst>
      <p:ext uri="{BB962C8B-B14F-4D97-AF65-F5344CB8AC3E}">
        <p14:creationId xmlns:p14="http://schemas.microsoft.com/office/powerpoint/2010/main" val="173735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6" grpId="0"/>
      <p:bldP spid="7" grpId="0"/>
      <p:bldP spid="8"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939" y="21162"/>
            <a:ext cx="1254932" cy="3096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b="1" dirty="0">
                <a:latin typeface="Calibri" pitchFamily="34" charset="0"/>
              </a:rPr>
              <a:t>文艺复兴</a:t>
            </a:r>
          </a:p>
        </p:txBody>
      </p:sp>
      <p:sp>
        <p:nvSpPr>
          <p:cNvPr id="3" name="TextBox 2"/>
          <p:cNvSpPr txBox="1"/>
          <p:nvPr/>
        </p:nvSpPr>
        <p:spPr>
          <a:xfrm>
            <a:off x="14936" y="433057"/>
            <a:ext cx="7169150" cy="278853"/>
          </a:xfrm>
          <a:prstGeom prst="rect">
            <a:avLst/>
          </a:prstGeom>
          <a:noFill/>
        </p:spPr>
        <p:txBody>
          <a:bodyPr wrap="square" lIns="62795" tIns="31398" rIns="62795" bIns="31398" rtlCol="0">
            <a:spAutoFit/>
          </a:bodyPr>
          <a:lstStyle/>
          <a:p>
            <a:r>
              <a:rPr lang="zh-CN" altLang="en-US" sz="1400" b="1" dirty="0"/>
              <a:t>（一）文艺复兴产生的背景：</a:t>
            </a:r>
            <a:endParaRPr lang="zh-CN" altLang="en-US" sz="1100" b="1" dirty="0">
              <a:latin typeface="楷体" panose="02010609060101010101" pitchFamily="49" charset="-122"/>
              <a:ea typeface="楷体" panose="02010609060101010101" pitchFamily="49" charset="-122"/>
            </a:endParaRPr>
          </a:p>
        </p:txBody>
      </p:sp>
      <p:sp>
        <p:nvSpPr>
          <p:cNvPr id="4" name="TextBox 3"/>
          <p:cNvSpPr txBox="1"/>
          <p:nvPr/>
        </p:nvSpPr>
        <p:spPr>
          <a:xfrm>
            <a:off x="14936" y="775116"/>
            <a:ext cx="7169150" cy="278853"/>
          </a:xfrm>
          <a:prstGeom prst="rect">
            <a:avLst/>
          </a:prstGeom>
          <a:noFill/>
        </p:spPr>
        <p:txBody>
          <a:bodyPr wrap="square" lIns="62795" tIns="31398" rIns="62795" bIns="31398" rtlCol="0">
            <a:spAutoFit/>
          </a:bodyPr>
          <a:lstStyle/>
          <a:p>
            <a:r>
              <a:rPr lang="zh-CN" altLang="en-US" sz="1400" b="1" dirty="0"/>
              <a:t>（二）文艺复兴的内涵：</a:t>
            </a:r>
            <a:endParaRPr lang="zh-CN" altLang="en-US" sz="1100" b="1" dirty="0">
              <a:latin typeface="楷体" panose="02010609060101010101" pitchFamily="49" charset="-122"/>
              <a:ea typeface="楷体" panose="02010609060101010101" pitchFamily="49" charset="-122"/>
            </a:endParaRPr>
          </a:p>
        </p:txBody>
      </p:sp>
      <p:sp>
        <p:nvSpPr>
          <p:cNvPr id="5" name="TextBox 4"/>
          <p:cNvSpPr txBox="1"/>
          <p:nvPr/>
        </p:nvSpPr>
        <p:spPr>
          <a:xfrm>
            <a:off x="24655" y="1088814"/>
            <a:ext cx="7169150" cy="278853"/>
          </a:xfrm>
          <a:prstGeom prst="rect">
            <a:avLst/>
          </a:prstGeom>
          <a:noFill/>
        </p:spPr>
        <p:txBody>
          <a:bodyPr wrap="square" lIns="62795" tIns="31398" rIns="62795" bIns="31398" rtlCol="0">
            <a:spAutoFit/>
          </a:bodyPr>
          <a:lstStyle/>
          <a:p>
            <a:r>
              <a:rPr lang="zh-CN" altLang="en-US" sz="1400" b="1" dirty="0"/>
              <a:t>（三）文艺复兴的表现：</a:t>
            </a:r>
            <a:endParaRPr lang="zh-CN" altLang="en-US" sz="1100" b="1" dirty="0">
              <a:latin typeface="楷体" panose="02010609060101010101" pitchFamily="49" charset="-122"/>
              <a:ea typeface="楷体" panose="02010609060101010101" pitchFamily="49" charset="-122"/>
            </a:endParaRPr>
          </a:p>
        </p:txBody>
      </p:sp>
      <p:sp>
        <p:nvSpPr>
          <p:cNvPr id="6" name="左大括号 5"/>
          <p:cNvSpPr/>
          <p:nvPr/>
        </p:nvSpPr>
        <p:spPr>
          <a:xfrm>
            <a:off x="-27056" y="433059"/>
            <a:ext cx="230406" cy="447093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7" name="TextBox 6"/>
          <p:cNvSpPr txBox="1"/>
          <p:nvPr/>
        </p:nvSpPr>
        <p:spPr>
          <a:xfrm>
            <a:off x="22886" y="1408266"/>
            <a:ext cx="7169150" cy="278853"/>
          </a:xfrm>
          <a:prstGeom prst="rect">
            <a:avLst/>
          </a:prstGeom>
          <a:noFill/>
        </p:spPr>
        <p:txBody>
          <a:bodyPr wrap="square" lIns="62795" tIns="31398" rIns="62795" bIns="31398" rtlCol="0">
            <a:spAutoFit/>
          </a:bodyPr>
          <a:lstStyle/>
          <a:p>
            <a:r>
              <a:rPr lang="zh-CN" altLang="en-US" sz="1400" b="1" dirty="0"/>
              <a:t>（四）文艺复兴的核心及实质：</a:t>
            </a:r>
            <a:endParaRPr lang="zh-CN" altLang="en-US" sz="1100" b="1" dirty="0">
              <a:latin typeface="楷体" panose="02010609060101010101" pitchFamily="49" charset="-122"/>
              <a:ea typeface="楷体" panose="02010609060101010101" pitchFamily="49" charset="-122"/>
            </a:endParaRPr>
          </a:p>
        </p:txBody>
      </p:sp>
      <p:sp>
        <p:nvSpPr>
          <p:cNvPr id="8" name="左大括号 7"/>
          <p:cNvSpPr/>
          <p:nvPr/>
        </p:nvSpPr>
        <p:spPr>
          <a:xfrm>
            <a:off x="202277" y="1721964"/>
            <a:ext cx="53381" cy="1068816"/>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9" name="TextBox 8"/>
          <p:cNvSpPr txBox="1"/>
          <p:nvPr/>
        </p:nvSpPr>
        <p:spPr>
          <a:xfrm>
            <a:off x="252584" y="1793443"/>
            <a:ext cx="733932" cy="986739"/>
          </a:xfrm>
          <a:prstGeom prst="rect">
            <a:avLst/>
          </a:prstGeom>
          <a:noFill/>
        </p:spPr>
        <p:txBody>
          <a:bodyPr wrap="square" lIns="62795" tIns="31398" rIns="62795" bIns="31398" rtlCol="0">
            <a:spAutoFit/>
          </a:bodyPr>
          <a:lstStyle/>
          <a:p>
            <a:r>
              <a:rPr lang="en-US" altLang="zh-CN" b="1" dirty="0" smtClean="0"/>
              <a:t>1.</a:t>
            </a:r>
            <a:r>
              <a:rPr lang="zh-CN" altLang="en-US" b="1" dirty="0" smtClean="0"/>
              <a:t>核心：</a:t>
            </a:r>
            <a:endParaRPr lang="en-US" altLang="zh-CN" b="1" dirty="0" smtClean="0"/>
          </a:p>
          <a:p>
            <a:endParaRPr lang="en-US" altLang="zh-CN" b="1" dirty="0" smtClean="0"/>
          </a:p>
          <a:p>
            <a:endParaRPr lang="en-US" altLang="zh-CN" b="1" dirty="0"/>
          </a:p>
          <a:p>
            <a:endParaRPr lang="en-US" altLang="zh-CN" b="1" dirty="0" smtClean="0"/>
          </a:p>
          <a:p>
            <a:r>
              <a:rPr lang="en-US" altLang="zh-CN" b="1" dirty="0" smtClean="0"/>
              <a:t>2.</a:t>
            </a:r>
            <a:r>
              <a:rPr lang="zh-CN" altLang="en-US" b="1" dirty="0" smtClean="0"/>
              <a:t>实质：</a:t>
            </a:r>
            <a:endParaRPr lang="en-US" altLang="zh-CN" b="1" dirty="0" smtClean="0">
              <a:solidFill>
                <a:schemeClr val="accent1"/>
              </a:solidFill>
            </a:endParaRPr>
          </a:p>
        </p:txBody>
      </p:sp>
      <p:sp>
        <p:nvSpPr>
          <p:cNvPr id="10" name="TextBox 9"/>
          <p:cNvSpPr txBox="1"/>
          <p:nvPr/>
        </p:nvSpPr>
        <p:spPr>
          <a:xfrm>
            <a:off x="986518" y="1817260"/>
            <a:ext cx="1058038" cy="248075"/>
          </a:xfrm>
          <a:prstGeom prst="rect">
            <a:avLst/>
          </a:prstGeom>
          <a:noFill/>
          <a:ln>
            <a:solidFill>
              <a:srgbClr val="FF0000"/>
            </a:solidFill>
          </a:ln>
        </p:spPr>
        <p:txBody>
          <a:bodyPr wrap="square" lIns="62795" tIns="31398" rIns="62795" bIns="31398" rtlCol="0">
            <a:spAutoFit/>
          </a:bodyPr>
          <a:lstStyle/>
          <a:p>
            <a:pPr algn="ctr"/>
            <a:r>
              <a:rPr lang="zh-CN" altLang="en-US" b="1" dirty="0"/>
              <a:t>人文主义</a:t>
            </a:r>
            <a:endParaRPr lang="en-US" altLang="zh-CN" b="1" dirty="0" smtClean="0"/>
          </a:p>
        </p:txBody>
      </p:sp>
      <p:sp>
        <p:nvSpPr>
          <p:cNvPr id="11" name="TextBox 10"/>
          <p:cNvSpPr txBox="1"/>
          <p:nvPr/>
        </p:nvSpPr>
        <p:spPr>
          <a:xfrm>
            <a:off x="2044557" y="1780791"/>
            <a:ext cx="5123525" cy="617407"/>
          </a:xfrm>
          <a:prstGeom prst="rect">
            <a:avLst/>
          </a:prstGeom>
          <a:noFill/>
        </p:spPr>
        <p:txBody>
          <a:bodyPr wrap="square" lIns="62795" tIns="31398" rIns="62795" bIns="31398" rtlCol="0">
            <a:spAutoFit/>
          </a:bodyPr>
          <a:lstStyle/>
          <a:p>
            <a:r>
              <a:rPr lang="zh-CN" altLang="en-US" b="1" dirty="0" smtClean="0">
                <a:solidFill>
                  <a:schemeClr val="accent1"/>
                </a:solidFill>
              </a:rPr>
              <a:t>（</a:t>
            </a:r>
            <a:r>
              <a:rPr lang="en-US" altLang="zh-CN" b="1" dirty="0" smtClean="0">
                <a:solidFill>
                  <a:schemeClr val="accent1"/>
                </a:solidFill>
              </a:rPr>
              <a:t>1</a:t>
            </a:r>
            <a:r>
              <a:rPr lang="zh-CN" altLang="en-US" b="1" dirty="0" smtClean="0">
                <a:solidFill>
                  <a:schemeClr val="accent1"/>
                </a:solidFill>
              </a:rPr>
              <a:t>）主张以人为中心，反对以神为中心。</a:t>
            </a:r>
            <a:endParaRPr lang="en-US" altLang="zh-CN" b="1" dirty="0" smtClean="0">
              <a:solidFill>
                <a:schemeClr val="accent1"/>
              </a:solidFill>
            </a:endParaRPr>
          </a:p>
          <a:p>
            <a:r>
              <a:rPr lang="zh-CN" altLang="en-US" b="1" dirty="0" smtClean="0"/>
              <a:t>（</a:t>
            </a:r>
            <a:r>
              <a:rPr lang="en-US" altLang="zh-CN" b="1" dirty="0" smtClean="0"/>
              <a:t>2</a:t>
            </a:r>
            <a:r>
              <a:rPr lang="zh-CN" altLang="en-US" b="1" dirty="0" smtClean="0"/>
              <a:t>）肯定人的价值和尊严。</a:t>
            </a:r>
            <a:endParaRPr lang="en-US" altLang="zh-CN" b="1" dirty="0" smtClean="0"/>
          </a:p>
          <a:p>
            <a:r>
              <a:rPr lang="zh-CN" altLang="en-US" b="1" dirty="0" smtClean="0">
                <a:solidFill>
                  <a:schemeClr val="accent1"/>
                </a:solidFill>
              </a:rPr>
              <a:t>（</a:t>
            </a:r>
            <a:r>
              <a:rPr lang="en-US" altLang="zh-CN" b="1" dirty="0" smtClean="0">
                <a:solidFill>
                  <a:schemeClr val="accent1"/>
                </a:solidFill>
              </a:rPr>
              <a:t>3</a:t>
            </a:r>
            <a:r>
              <a:rPr lang="zh-CN" altLang="en-US" b="1" dirty="0" smtClean="0">
                <a:solidFill>
                  <a:schemeClr val="accent1"/>
                </a:solidFill>
              </a:rPr>
              <a:t>）把人从宗教神学的桎梏中解放出来。（最终目的）</a:t>
            </a:r>
            <a:endParaRPr lang="en-US" altLang="zh-CN" b="1" dirty="0" smtClean="0">
              <a:solidFill>
                <a:schemeClr val="accent1"/>
              </a:solidFill>
            </a:endParaRPr>
          </a:p>
        </p:txBody>
      </p:sp>
      <p:sp>
        <p:nvSpPr>
          <p:cNvPr id="12" name="左大括号 11"/>
          <p:cNvSpPr/>
          <p:nvPr/>
        </p:nvSpPr>
        <p:spPr>
          <a:xfrm>
            <a:off x="2045628" y="1721965"/>
            <a:ext cx="184000" cy="78274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3" name="TextBox 12"/>
          <p:cNvSpPr txBox="1"/>
          <p:nvPr/>
        </p:nvSpPr>
        <p:spPr>
          <a:xfrm>
            <a:off x="987590" y="2645996"/>
            <a:ext cx="5123525" cy="248075"/>
          </a:xfrm>
          <a:prstGeom prst="rect">
            <a:avLst/>
          </a:prstGeom>
          <a:noFill/>
        </p:spPr>
        <p:txBody>
          <a:bodyPr wrap="square" lIns="62795" tIns="31398" rIns="62795" bIns="31398" rtlCol="0">
            <a:spAutoFit/>
          </a:bodyPr>
          <a:lstStyle/>
          <a:p>
            <a:r>
              <a:rPr lang="zh-CN" altLang="en-US" b="1" dirty="0" smtClean="0">
                <a:solidFill>
                  <a:schemeClr val="accent1"/>
                </a:solidFill>
              </a:rPr>
              <a:t>把人从宗教束缚中解放出来</a:t>
            </a:r>
            <a:endParaRPr lang="en-US" altLang="zh-CN" b="1" dirty="0" smtClean="0">
              <a:solidFill>
                <a:schemeClr val="accent1"/>
              </a:solidFill>
            </a:endParaRPr>
          </a:p>
        </p:txBody>
      </p:sp>
      <p:sp>
        <p:nvSpPr>
          <p:cNvPr id="14" name="左大括号 13"/>
          <p:cNvSpPr/>
          <p:nvPr/>
        </p:nvSpPr>
        <p:spPr>
          <a:xfrm>
            <a:off x="208725" y="3333572"/>
            <a:ext cx="106764" cy="1489076"/>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5" name="TextBox 14"/>
          <p:cNvSpPr txBox="1"/>
          <p:nvPr/>
        </p:nvSpPr>
        <p:spPr>
          <a:xfrm>
            <a:off x="304517" y="3447207"/>
            <a:ext cx="733932" cy="1171405"/>
          </a:xfrm>
          <a:prstGeom prst="rect">
            <a:avLst/>
          </a:prstGeom>
          <a:noFill/>
        </p:spPr>
        <p:txBody>
          <a:bodyPr wrap="square" lIns="62795" tIns="31398" rIns="62795" bIns="31398" rtlCol="0">
            <a:spAutoFit/>
          </a:bodyPr>
          <a:lstStyle/>
          <a:p>
            <a:r>
              <a:rPr lang="en-US" altLang="zh-CN" b="1" dirty="0" smtClean="0">
                <a:solidFill>
                  <a:srgbClr val="00B050"/>
                </a:solidFill>
              </a:rPr>
              <a:t>1.</a:t>
            </a:r>
            <a:r>
              <a:rPr lang="zh-CN" altLang="en-US" b="1" dirty="0">
                <a:solidFill>
                  <a:srgbClr val="00B050"/>
                </a:solidFill>
              </a:rPr>
              <a:t>积极</a:t>
            </a:r>
            <a:r>
              <a:rPr lang="zh-CN" altLang="en-US" b="1" dirty="0" smtClean="0">
                <a:solidFill>
                  <a:srgbClr val="00B050"/>
                </a:solidFill>
              </a:rPr>
              <a:t>：</a:t>
            </a:r>
            <a:endParaRPr lang="en-US" altLang="zh-CN" b="1" dirty="0" smtClean="0">
              <a:solidFill>
                <a:srgbClr val="00B050"/>
              </a:solidFill>
            </a:endParaRPr>
          </a:p>
          <a:p>
            <a:endParaRPr lang="en-US" altLang="zh-CN" b="1" dirty="0" smtClean="0"/>
          </a:p>
          <a:p>
            <a:endParaRPr lang="en-US" altLang="zh-CN" b="1" dirty="0"/>
          </a:p>
          <a:p>
            <a:endParaRPr lang="en-US" altLang="zh-CN" b="1" dirty="0" smtClean="0"/>
          </a:p>
          <a:p>
            <a:endParaRPr lang="en-US" altLang="zh-CN" b="1" dirty="0"/>
          </a:p>
          <a:p>
            <a:r>
              <a:rPr lang="en-US" altLang="zh-CN" b="1" dirty="0" smtClean="0">
                <a:solidFill>
                  <a:srgbClr val="FF0000"/>
                </a:solidFill>
              </a:rPr>
              <a:t>2.</a:t>
            </a:r>
            <a:r>
              <a:rPr lang="zh-CN" altLang="en-US" b="1" dirty="0">
                <a:solidFill>
                  <a:srgbClr val="FF0000"/>
                </a:solidFill>
              </a:rPr>
              <a:t>局限</a:t>
            </a:r>
            <a:r>
              <a:rPr lang="zh-CN" altLang="en-US" b="1" dirty="0" smtClean="0">
                <a:solidFill>
                  <a:srgbClr val="FF0000"/>
                </a:solidFill>
              </a:rPr>
              <a:t>：</a:t>
            </a:r>
            <a:endParaRPr lang="en-US" altLang="zh-CN" b="1" dirty="0" smtClean="0">
              <a:solidFill>
                <a:srgbClr val="FF0000"/>
              </a:solidFill>
            </a:endParaRPr>
          </a:p>
        </p:txBody>
      </p:sp>
      <p:sp>
        <p:nvSpPr>
          <p:cNvPr id="16" name="TextBox 15"/>
          <p:cNvSpPr txBox="1"/>
          <p:nvPr/>
        </p:nvSpPr>
        <p:spPr>
          <a:xfrm>
            <a:off x="1048095" y="3292473"/>
            <a:ext cx="6118614" cy="986739"/>
          </a:xfrm>
          <a:prstGeom prst="rect">
            <a:avLst/>
          </a:prstGeom>
          <a:noFill/>
        </p:spPr>
        <p:txBody>
          <a:bodyPr wrap="square" lIns="62795" tIns="31398" rIns="62795" bIns="31398" rtlCol="0">
            <a:spAutoFit/>
          </a:bodyPr>
          <a:lstStyle/>
          <a:p>
            <a:r>
              <a:rPr lang="zh-CN" altLang="en-US" b="1" dirty="0" smtClean="0">
                <a:solidFill>
                  <a:srgbClr val="00B050"/>
                </a:solidFill>
              </a:rPr>
              <a:t>（</a:t>
            </a:r>
            <a:r>
              <a:rPr lang="en-US" altLang="zh-CN" b="1" dirty="0" smtClean="0">
                <a:solidFill>
                  <a:srgbClr val="00B050"/>
                </a:solidFill>
              </a:rPr>
              <a:t>1</a:t>
            </a:r>
            <a:r>
              <a:rPr lang="zh-CN" altLang="en-US" b="1" dirty="0" smtClean="0">
                <a:solidFill>
                  <a:srgbClr val="00B050"/>
                </a:solidFill>
              </a:rPr>
              <a:t>）政：把西欧从中世纪宗教神学  </a:t>
            </a:r>
            <a:r>
              <a:rPr lang="zh-CN" altLang="en-US" b="1" u="sng" dirty="0" smtClean="0">
                <a:solidFill>
                  <a:srgbClr val="00B050"/>
                </a:solidFill>
                <a:effectLst>
                  <a:outerShdw blurRad="38100" dist="38100" dir="2700000" algn="tl">
                    <a:srgbClr val="000000">
                      <a:alpha val="43137"/>
                    </a:srgbClr>
                  </a:outerShdw>
                </a:effectLst>
              </a:rPr>
              <a:t>桎  </a:t>
            </a:r>
            <a:r>
              <a:rPr lang="zh-CN" altLang="en-US" b="1" dirty="0" smtClean="0">
                <a:solidFill>
                  <a:srgbClr val="00B050"/>
                </a:solidFill>
              </a:rPr>
              <a:t>梏中解放出来，为推翻封建制度，建立资本主义开辟了道路。</a:t>
            </a:r>
            <a:endParaRPr lang="en-US" altLang="zh-CN" b="1" dirty="0" smtClean="0">
              <a:solidFill>
                <a:srgbClr val="00B050"/>
              </a:solidFill>
            </a:endParaRPr>
          </a:p>
          <a:p>
            <a:r>
              <a:rPr lang="zh-CN" altLang="en-US" b="1" dirty="0" smtClean="0">
                <a:solidFill>
                  <a:srgbClr val="00B050"/>
                </a:solidFill>
              </a:rPr>
              <a:t>（</a:t>
            </a:r>
            <a:r>
              <a:rPr lang="en-US" altLang="zh-CN" b="1" dirty="0" smtClean="0">
                <a:solidFill>
                  <a:srgbClr val="00B050"/>
                </a:solidFill>
              </a:rPr>
              <a:t>2</a:t>
            </a:r>
            <a:r>
              <a:rPr lang="zh-CN" altLang="en-US" b="1" dirty="0" smtClean="0">
                <a:solidFill>
                  <a:srgbClr val="00B050"/>
                </a:solidFill>
              </a:rPr>
              <a:t>）思：解放了人们的    </a:t>
            </a:r>
            <a:r>
              <a:rPr lang="zh-CN" altLang="en-US" b="1" u="sng" dirty="0" smtClean="0">
                <a:solidFill>
                  <a:srgbClr val="00B050"/>
                </a:solidFill>
                <a:effectLst>
                  <a:outerShdw blurRad="38100" dist="38100" dir="2700000" algn="tl">
                    <a:srgbClr val="000000">
                      <a:alpha val="43137"/>
                    </a:srgbClr>
                  </a:outerShdw>
                </a:effectLst>
              </a:rPr>
              <a:t>思   </a:t>
            </a:r>
            <a:r>
              <a:rPr lang="zh-CN" altLang="en-US" b="1" dirty="0" smtClean="0">
                <a:solidFill>
                  <a:srgbClr val="00B050"/>
                </a:solidFill>
              </a:rPr>
              <a:t>想，摧毁了精神独裁。</a:t>
            </a:r>
            <a:endParaRPr lang="en-US" altLang="zh-CN" b="1" dirty="0" smtClean="0">
              <a:solidFill>
                <a:srgbClr val="00B050"/>
              </a:solidFill>
            </a:endParaRPr>
          </a:p>
          <a:p>
            <a:r>
              <a:rPr lang="zh-CN" altLang="en-US" b="1" dirty="0" smtClean="0">
                <a:solidFill>
                  <a:srgbClr val="00B050"/>
                </a:solidFill>
              </a:rPr>
              <a:t>（</a:t>
            </a:r>
            <a:r>
              <a:rPr lang="en-US" altLang="zh-CN" b="1" dirty="0" smtClean="0">
                <a:solidFill>
                  <a:srgbClr val="00B050"/>
                </a:solidFill>
              </a:rPr>
              <a:t>3</a:t>
            </a:r>
            <a:r>
              <a:rPr lang="zh-CN" altLang="en-US" b="1" dirty="0" smtClean="0">
                <a:solidFill>
                  <a:srgbClr val="00B050"/>
                </a:solidFill>
              </a:rPr>
              <a:t>）经：推动了  </a:t>
            </a:r>
            <a:r>
              <a:rPr lang="zh-CN" altLang="en-US" b="1" u="sng" dirty="0" smtClean="0">
                <a:solidFill>
                  <a:srgbClr val="00B050"/>
                </a:solidFill>
                <a:effectLst>
                  <a:outerShdw blurRad="38100" dist="38100" dir="2700000" algn="tl">
                    <a:srgbClr val="000000">
                      <a:alpha val="43137"/>
                    </a:srgbClr>
                  </a:outerShdw>
                </a:effectLst>
              </a:rPr>
              <a:t>资   </a:t>
            </a:r>
            <a:r>
              <a:rPr lang="zh-CN" altLang="en-US" b="1" dirty="0" smtClean="0">
                <a:solidFill>
                  <a:srgbClr val="00B050"/>
                </a:solidFill>
              </a:rPr>
              <a:t>本主义的发展。</a:t>
            </a:r>
            <a:endParaRPr lang="en-US" altLang="zh-CN" b="1" dirty="0" smtClean="0">
              <a:solidFill>
                <a:srgbClr val="00B050"/>
              </a:solidFill>
            </a:endParaRPr>
          </a:p>
          <a:p>
            <a:r>
              <a:rPr lang="zh-CN" altLang="en-US" b="1" dirty="0" smtClean="0">
                <a:solidFill>
                  <a:srgbClr val="00B050"/>
                </a:solidFill>
              </a:rPr>
              <a:t>（</a:t>
            </a:r>
            <a:r>
              <a:rPr lang="en-US" altLang="zh-CN" b="1" dirty="0" smtClean="0">
                <a:solidFill>
                  <a:srgbClr val="00B050"/>
                </a:solidFill>
              </a:rPr>
              <a:t>4</a:t>
            </a:r>
            <a:r>
              <a:rPr lang="zh-CN" altLang="en-US" b="1" dirty="0" smtClean="0">
                <a:solidFill>
                  <a:srgbClr val="00B050"/>
                </a:solidFill>
              </a:rPr>
              <a:t>）提倡科学与理性，推动了近代    </a:t>
            </a:r>
            <a:r>
              <a:rPr lang="zh-CN" altLang="en-US" b="1" u="sng" dirty="0" smtClean="0">
                <a:solidFill>
                  <a:srgbClr val="00B050"/>
                </a:solidFill>
                <a:effectLst>
                  <a:outerShdw blurRad="38100" dist="38100" dir="2700000" algn="tl">
                    <a:srgbClr val="000000">
                      <a:alpha val="43137"/>
                    </a:srgbClr>
                  </a:outerShdw>
                </a:effectLst>
              </a:rPr>
              <a:t>科   </a:t>
            </a:r>
            <a:r>
              <a:rPr lang="zh-CN" altLang="en-US" b="1" dirty="0" smtClean="0">
                <a:solidFill>
                  <a:srgbClr val="00B050"/>
                </a:solidFill>
              </a:rPr>
              <a:t>学的发展。</a:t>
            </a:r>
            <a:endParaRPr lang="en-US" altLang="zh-CN" b="1" dirty="0" smtClean="0">
              <a:solidFill>
                <a:srgbClr val="00B050"/>
              </a:solidFill>
            </a:endParaRPr>
          </a:p>
        </p:txBody>
      </p:sp>
      <p:sp>
        <p:nvSpPr>
          <p:cNvPr id="17" name="TextBox 16"/>
          <p:cNvSpPr txBox="1"/>
          <p:nvPr/>
        </p:nvSpPr>
        <p:spPr>
          <a:xfrm>
            <a:off x="1006321" y="4468835"/>
            <a:ext cx="6118614" cy="432741"/>
          </a:xfrm>
          <a:prstGeom prst="rect">
            <a:avLst/>
          </a:prstGeom>
          <a:noFill/>
        </p:spPr>
        <p:txBody>
          <a:bodyPr wrap="square" lIns="62795" tIns="31398" rIns="62795" bIns="31398" rtlCol="0">
            <a:spAutoFit/>
          </a:bodyPr>
          <a:lstStyle/>
          <a:p>
            <a:r>
              <a:rPr lang="zh-CN" altLang="en-US" b="1" dirty="0" smtClean="0">
                <a:solidFill>
                  <a:srgbClr val="FF0000"/>
                </a:solidFill>
              </a:rPr>
              <a:t>（</a:t>
            </a:r>
            <a:r>
              <a:rPr lang="en-US" altLang="zh-CN" b="1" dirty="0" smtClean="0">
                <a:solidFill>
                  <a:srgbClr val="FF0000"/>
                </a:solidFill>
              </a:rPr>
              <a:t>1</a:t>
            </a:r>
            <a:r>
              <a:rPr lang="zh-CN" altLang="en-US" b="1" dirty="0" smtClean="0">
                <a:solidFill>
                  <a:srgbClr val="FF0000"/>
                </a:solidFill>
              </a:rPr>
              <a:t>）过分推崇    </a:t>
            </a:r>
            <a:r>
              <a:rPr lang="zh-CN" altLang="en-US" b="1" u="sng" dirty="0" smtClean="0">
                <a:solidFill>
                  <a:srgbClr val="FF0000"/>
                </a:solidFill>
                <a:effectLst>
                  <a:outerShdw blurRad="38100" dist="38100" dir="2700000" algn="tl">
                    <a:srgbClr val="000000">
                      <a:alpha val="43137"/>
                    </a:srgbClr>
                  </a:outerShdw>
                </a:effectLst>
              </a:rPr>
              <a:t>个   </a:t>
            </a:r>
            <a:r>
              <a:rPr lang="zh-CN" altLang="en-US" b="1" dirty="0" smtClean="0">
                <a:solidFill>
                  <a:srgbClr val="FF0000"/>
                </a:solidFill>
              </a:rPr>
              <a:t>人主义，导致私欲膨胀，不利于社会稳定。</a:t>
            </a:r>
            <a:endParaRPr lang="en-US" altLang="zh-CN" b="1" dirty="0" smtClean="0">
              <a:solidFill>
                <a:srgbClr val="FF0000"/>
              </a:solidFill>
            </a:endParaRPr>
          </a:p>
          <a:p>
            <a:r>
              <a:rPr lang="zh-CN" altLang="en-US" b="1" dirty="0" smtClean="0">
                <a:solidFill>
                  <a:srgbClr val="FF0000"/>
                </a:solidFill>
              </a:rPr>
              <a:t>（</a:t>
            </a:r>
            <a:r>
              <a:rPr lang="en-US" altLang="zh-CN" b="1" dirty="0" smtClean="0">
                <a:solidFill>
                  <a:srgbClr val="FF0000"/>
                </a:solidFill>
              </a:rPr>
              <a:t>2</a:t>
            </a:r>
            <a:r>
              <a:rPr lang="zh-CN" altLang="en-US" b="1" dirty="0" smtClean="0">
                <a:solidFill>
                  <a:srgbClr val="FF0000"/>
                </a:solidFill>
              </a:rPr>
              <a:t>）局限于    </a:t>
            </a:r>
            <a:r>
              <a:rPr lang="zh-CN" altLang="en-US" b="1" u="sng" dirty="0" smtClean="0">
                <a:solidFill>
                  <a:srgbClr val="FF0000"/>
                </a:solidFill>
                <a:effectLst>
                  <a:outerShdw blurRad="38100" dist="38100" dir="2700000" algn="tl">
                    <a:srgbClr val="000000">
                      <a:alpha val="43137"/>
                    </a:srgbClr>
                  </a:outerShdw>
                </a:effectLst>
              </a:rPr>
              <a:t>上   </a:t>
            </a:r>
            <a:r>
              <a:rPr lang="zh-CN" altLang="en-US" b="1" dirty="0" smtClean="0">
                <a:solidFill>
                  <a:srgbClr val="FF0000"/>
                </a:solidFill>
              </a:rPr>
              <a:t>流社会和知   </a:t>
            </a:r>
            <a:r>
              <a:rPr lang="zh-CN" altLang="en-US" b="1" u="sng" dirty="0" smtClean="0">
                <a:solidFill>
                  <a:srgbClr val="FF0000"/>
                </a:solidFill>
                <a:effectLst>
                  <a:outerShdw blurRad="38100" dist="38100" dir="2700000" algn="tl">
                    <a:srgbClr val="000000">
                      <a:alpha val="43137"/>
                    </a:srgbClr>
                  </a:outerShdw>
                </a:effectLst>
              </a:rPr>
              <a:t>识   </a:t>
            </a:r>
            <a:r>
              <a:rPr lang="zh-CN" altLang="en-US" b="1" dirty="0" smtClean="0">
                <a:solidFill>
                  <a:srgbClr val="FF0000"/>
                </a:solidFill>
              </a:rPr>
              <a:t>阶层，脱离群众。</a:t>
            </a:r>
            <a:endParaRPr lang="en-US" altLang="zh-CN" b="1" dirty="0" smtClean="0">
              <a:solidFill>
                <a:srgbClr val="FF0000"/>
              </a:solidFill>
            </a:endParaRPr>
          </a:p>
        </p:txBody>
      </p:sp>
      <p:sp>
        <p:nvSpPr>
          <p:cNvPr id="18" name="TextBox 17"/>
          <p:cNvSpPr txBox="1"/>
          <p:nvPr/>
        </p:nvSpPr>
        <p:spPr>
          <a:xfrm>
            <a:off x="79856" y="2978777"/>
            <a:ext cx="7169150" cy="278853"/>
          </a:xfrm>
          <a:prstGeom prst="rect">
            <a:avLst/>
          </a:prstGeom>
          <a:noFill/>
        </p:spPr>
        <p:txBody>
          <a:bodyPr wrap="square" lIns="62795" tIns="31398" rIns="62795" bIns="31398" rtlCol="0">
            <a:spAutoFit/>
          </a:bodyPr>
          <a:lstStyle/>
          <a:p>
            <a:r>
              <a:rPr lang="zh-CN" altLang="en-US" sz="1400" b="1" dirty="0"/>
              <a:t>（五）文艺复兴的评价：</a:t>
            </a:r>
            <a:endParaRPr lang="zh-CN" altLang="en-US" sz="1100" b="1" dirty="0">
              <a:latin typeface="楷体" panose="02010609060101010101" pitchFamily="49" charset="-122"/>
              <a:ea typeface="楷体" panose="02010609060101010101" pitchFamily="49" charset="-122"/>
            </a:endParaRPr>
          </a:p>
        </p:txBody>
      </p:sp>
      <p:sp>
        <p:nvSpPr>
          <p:cNvPr id="19" name="左大括号 18"/>
          <p:cNvSpPr/>
          <p:nvPr/>
        </p:nvSpPr>
        <p:spPr>
          <a:xfrm>
            <a:off x="952938" y="3333570"/>
            <a:ext cx="106764" cy="1117172"/>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20" name="左大括号 19"/>
          <p:cNvSpPr/>
          <p:nvPr/>
        </p:nvSpPr>
        <p:spPr>
          <a:xfrm>
            <a:off x="1018430" y="4528840"/>
            <a:ext cx="106764" cy="446739"/>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Tree>
    <p:extLst>
      <p:ext uri="{BB962C8B-B14F-4D97-AF65-F5344CB8AC3E}">
        <p14:creationId xmlns:p14="http://schemas.microsoft.com/office/powerpoint/2010/main" val="4035317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67173" y="373394"/>
            <a:ext cx="1467435" cy="791595"/>
          </a:xfrm>
        </p:spPr>
        <p:txBody>
          <a:bodyPr/>
          <a:lstStyle/>
          <a:p>
            <a:r>
              <a:rPr lang="zh-CN" altLang="en-US" sz="2200" b="1">
                <a:ea typeface="黑体" pitchFamily="49" charset="-122"/>
              </a:rPr>
              <a:t>教阶制度</a:t>
            </a:r>
          </a:p>
        </p:txBody>
      </p:sp>
      <p:sp>
        <p:nvSpPr>
          <p:cNvPr id="17411" name="Rectangle 3"/>
          <p:cNvSpPr>
            <a:spLocks noGrp="1" noChangeArrowheads="1"/>
          </p:cNvSpPr>
          <p:nvPr>
            <p:ph type="body" idx="1"/>
          </p:nvPr>
        </p:nvSpPr>
        <p:spPr>
          <a:xfrm>
            <a:off x="253910" y="1163744"/>
            <a:ext cx="2540317" cy="4121016"/>
          </a:xfrm>
        </p:spPr>
        <p:txBody>
          <a:bodyPr>
            <a:normAutofit/>
          </a:bodyPr>
          <a:lstStyle/>
          <a:p>
            <a:pPr>
              <a:lnSpc>
                <a:spcPct val="90000"/>
              </a:lnSpc>
            </a:pPr>
            <a:r>
              <a:rPr lang="zh-CN" altLang="en-US" sz="1900" b="1" dirty="0"/>
              <a:t>教阶制是基督教逐渐形成的一种神职人员的等级制度。 </a:t>
            </a:r>
          </a:p>
          <a:p>
            <a:pPr>
              <a:lnSpc>
                <a:spcPct val="90000"/>
              </a:lnSpc>
            </a:pPr>
            <a:r>
              <a:rPr lang="zh-CN" altLang="en-US" sz="1900" b="1" dirty="0"/>
              <a:t>天主教实行以教皇为首的教阶制，从教会中心至地方神职人员等级依次为：教皇</a:t>
            </a:r>
            <a:r>
              <a:rPr lang="zh-CN" altLang="zh-CN" sz="1900" b="1" dirty="0"/>
              <a:t>-</a:t>
            </a:r>
            <a:r>
              <a:rPr lang="zh-CN" altLang="en-US" sz="1900" b="1" dirty="0"/>
              <a:t>枢机主教（红衣主教）</a:t>
            </a:r>
            <a:r>
              <a:rPr lang="zh-CN" altLang="zh-CN" sz="1900" b="1" dirty="0"/>
              <a:t>-</a:t>
            </a:r>
            <a:r>
              <a:rPr lang="zh-CN" altLang="en-US" sz="1900" b="1" dirty="0"/>
              <a:t>首主教</a:t>
            </a:r>
            <a:r>
              <a:rPr lang="zh-CN" altLang="zh-CN" sz="1900" b="1" dirty="0"/>
              <a:t>-</a:t>
            </a:r>
            <a:r>
              <a:rPr lang="zh-CN" altLang="en-US" sz="1900" b="1" dirty="0"/>
              <a:t>总主教</a:t>
            </a:r>
            <a:r>
              <a:rPr lang="zh-CN" altLang="zh-CN" sz="1900" b="1" dirty="0"/>
              <a:t>-</a:t>
            </a:r>
            <a:r>
              <a:rPr lang="zh-CN" altLang="en-US" sz="1900" b="1" dirty="0"/>
              <a:t>主教</a:t>
            </a:r>
            <a:r>
              <a:rPr lang="zh-CN" altLang="zh-CN" sz="1900" b="1" dirty="0"/>
              <a:t>-</a:t>
            </a:r>
            <a:r>
              <a:rPr lang="zh-CN" altLang="en-US" sz="1900" b="1" dirty="0"/>
              <a:t>神父。</a:t>
            </a:r>
          </a:p>
        </p:txBody>
      </p:sp>
      <p:grpSp>
        <p:nvGrpSpPr>
          <p:cNvPr id="17412" name="Group 4"/>
          <p:cNvGrpSpPr>
            <a:grpSpLocks/>
          </p:cNvGrpSpPr>
          <p:nvPr/>
        </p:nvGrpSpPr>
        <p:grpSpPr bwMode="auto">
          <a:xfrm>
            <a:off x="3471314" y="1615549"/>
            <a:ext cx="3697837" cy="3191268"/>
            <a:chOff x="0" y="0"/>
            <a:chExt cx="1872" cy="2016"/>
          </a:xfrm>
        </p:grpSpPr>
        <p:sp>
          <p:nvSpPr>
            <p:cNvPr id="17413" name="AutoShape 5"/>
            <p:cNvSpPr>
              <a:spLocks noChangeArrowheads="1"/>
            </p:cNvSpPr>
            <p:nvPr/>
          </p:nvSpPr>
          <p:spPr bwMode="auto">
            <a:xfrm>
              <a:off x="768" y="0"/>
              <a:ext cx="288" cy="480"/>
            </a:xfrm>
            <a:prstGeom prst="triangle">
              <a:avLst>
                <a:gd name="adj" fmla="val 50000"/>
              </a:avLst>
            </a:prstGeom>
            <a:solidFill>
              <a:srgbClr val="CCFFCC"/>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4" name="AutoShape 6"/>
            <p:cNvSpPr>
              <a:spLocks noChangeArrowheads="1"/>
            </p:cNvSpPr>
            <p:nvPr/>
          </p:nvSpPr>
          <p:spPr bwMode="auto">
            <a:xfrm flipV="1">
              <a:off x="528" y="816"/>
              <a:ext cx="768" cy="336"/>
            </a:xfrm>
            <a:prstGeom prst="flowChartManualOperation">
              <a:avLst/>
            </a:prstGeom>
            <a:solidFill>
              <a:srgbClr val="CCFFCC"/>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5" name="AutoShape 7"/>
            <p:cNvSpPr>
              <a:spLocks noChangeArrowheads="1"/>
            </p:cNvSpPr>
            <p:nvPr/>
          </p:nvSpPr>
          <p:spPr bwMode="auto">
            <a:xfrm flipV="1">
              <a:off x="336" y="1152"/>
              <a:ext cx="1152" cy="384"/>
            </a:xfrm>
            <a:prstGeom prst="flowChartManualOperation">
              <a:avLst/>
            </a:prstGeom>
            <a:solidFill>
              <a:srgbClr val="CCFFCC"/>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6" name="AutoShape 8"/>
            <p:cNvSpPr>
              <a:spLocks noChangeArrowheads="1"/>
            </p:cNvSpPr>
            <p:nvPr/>
          </p:nvSpPr>
          <p:spPr bwMode="auto">
            <a:xfrm flipV="1">
              <a:off x="0" y="1536"/>
              <a:ext cx="1872" cy="480"/>
            </a:xfrm>
            <a:prstGeom prst="flowChartManualOperation">
              <a:avLst/>
            </a:prstGeom>
            <a:solidFill>
              <a:srgbClr val="CCFFCC"/>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7417" name="AutoShape 9"/>
            <p:cNvSpPr>
              <a:spLocks noChangeArrowheads="1"/>
            </p:cNvSpPr>
            <p:nvPr/>
          </p:nvSpPr>
          <p:spPr bwMode="auto">
            <a:xfrm flipV="1">
              <a:off x="672" y="480"/>
              <a:ext cx="480" cy="336"/>
            </a:xfrm>
            <a:prstGeom prst="flowChartManualOperation">
              <a:avLst/>
            </a:prstGeom>
            <a:solidFill>
              <a:srgbClr val="CCFFCC"/>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7418" name="Text Box 10"/>
          <p:cNvSpPr txBox="1">
            <a:spLocks noChangeArrowheads="1"/>
          </p:cNvSpPr>
          <p:nvPr/>
        </p:nvSpPr>
        <p:spPr bwMode="auto">
          <a:xfrm>
            <a:off x="3867114" y="1672804"/>
            <a:ext cx="1333014"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a:latin typeface="Garamond" pitchFamily="18" charset="0"/>
                <a:ea typeface="黑体" pitchFamily="49" charset="-122"/>
              </a:rPr>
              <a:t>罗马教皇</a:t>
            </a:r>
          </a:p>
        </p:txBody>
      </p:sp>
      <p:sp>
        <p:nvSpPr>
          <p:cNvPr id="17419" name="Text Box 11"/>
          <p:cNvSpPr txBox="1">
            <a:spLocks noChangeArrowheads="1"/>
          </p:cNvSpPr>
          <p:nvPr/>
        </p:nvSpPr>
        <p:spPr bwMode="auto">
          <a:xfrm>
            <a:off x="3584578" y="2405900"/>
            <a:ext cx="1298164"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a:latin typeface="Garamond" pitchFamily="18" charset="0"/>
                <a:ea typeface="黑体" pitchFamily="49" charset="-122"/>
              </a:rPr>
              <a:t>红衣主教</a:t>
            </a:r>
          </a:p>
        </p:txBody>
      </p:sp>
      <p:sp>
        <p:nvSpPr>
          <p:cNvPr id="17420" name="Text Box 12"/>
          <p:cNvSpPr txBox="1">
            <a:spLocks noChangeArrowheads="1"/>
          </p:cNvSpPr>
          <p:nvPr/>
        </p:nvSpPr>
        <p:spPr bwMode="auto">
          <a:xfrm>
            <a:off x="3584578" y="2913715"/>
            <a:ext cx="1072884" cy="355797"/>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dirty="0">
                <a:latin typeface="Garamond" pitchFamily="18" charset="0"/>
                <a:ea typeface="黑体" pitchFamily="49" charset="-122"/>
              </a:rPr>
              <a:t>大主教</a:t>
            </a:r>
          </a:p>
        </p:txBody>
      </p:sp>
      <p:sp>
        <p:nvSpPr>
          <p:cNvPr id="17421" name="Text Box 13"/>
          <p:cNvSpPr txBox="1">
            <a:spLocks noChangeArrowheads="1"/>
          </p:cNvSpPr>
          <p:nvPr/>
        </p:nvSpPr>
        <p:spPr bwMode="auto">
          <a:xfrm>
            <a:off x="3584581" y="3478782"/>
            <a:ext cx="959621"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a:latin typeface="Garamond" pitchFamily="18" charset="0"/>
                <a:ea typeface="黑体" pitchFamily="49" charset="-122"/>
              </a:rPr>
              <a:t>主教</a:t>
            </a:r>
          </a:p>
        </p:txBody>
      </p:sp>
      <p:sp>
        <p:nvSpPr>
          <p:cNvPr id="17422" name="Text Box 14"/>
          <p:cNvSpPr txBox="1">
            <a:spLocks noChangeArrowheads="1"/>
          </p:cNvSpPr>
          <p:nvPr/>
        </p:nvSpPr>
        <p:spPr bwMode="auto">
          <a:xfrm>
            <a:off x="3302044" y="4099859"/>
            <a:ext cx="762967"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a:latin typeface="Garamond" pitchFamily="18" charset="0"/>
                <a:ea typeface="黑体" pitchFamily="49" charset="-122"/>
              </a:rPr>
              <a:t>神父</a:t>
            </a:r>
          </a:p>
        </p:txBody>
      </p:sp>
      <p:sp>
        <p:nvSpPr>
          <p:cNvPr id="17423" name="Text Box 15"/>
          <p:cNvSpPr txBox="1">
            <a:spLocks noChangeArrowheads="1"/>
          </p:cNvSpPr>
          <p:nvPr/>
        </p:nvSpPr>
        <p:spPr bwMode="auto">
          <a:xfrm>
            <a:off x="3753849" y="4890210"/>
            <a:ext cx="1270782"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a:latin typeface="Garamond" pitchFamily="18" charset="0"/>
                <a:ea typeface="黑体" pitchFamily="49" charset="-122"/>
              </a:rPr>
              <a:t>信徒</a:t>
            </a:r>
          </a:p>
        </p:txBody>
      </p:sp>
      <p:sp>
        <p:nvSpPr>
          <p:cNvPr id="17424" name="Text Box 16"/>
          <p:cNvSpPr txBox="1">
            <a:spLocks noChangeArrowheads="1"/>
          </p:cNvSpPr>
          <p:nvPr/>
        </p:nvSpPr>
        <p:spPr bwMode="auto">
          <a:xfrm>
            <a:off x="4628834" y="994473"/>
            <a:ext cx="1367863" cy="35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spAutoFit/>
          </a:bodyPr>
          <a:lstStyle/>
          <a:p>
            <a:pPr>
              <a:spcBef>
                <a:spcPct val="50000"/>
              </a:spcBef>
            </a:pPr>
            <a:r>
              <a:rPr lang="zh-CN" altLang="en-US" sz="1900" b="1">
                <a:latin typeface="Garamond" pitchFamily="18" charset="0"/>
                <a:ea typeface="黑体" pitchFamily="49" charset="-122"/>
              </a:rPr>
              <a:t>上帝</a:t>
            </a:r>
          </a:p>
        </p:txBody>
      </p:sp>
      <p:sp>
        <p:nvSpPr>
          <p:cNvPr id="17425" name="Rectangle 17"/>
          <p:cNvSpPr>
            <a:spLocks noChangeArrowheads="1"/>
          </p:cNvSpPr>
          <p:nvPr/>
        </p:nvSpPr>
        <p:spPr bwMode="auto">
          <a:xfrm>
            <a:off x="423184" y="118216"/>
            <a:ext cx="4709802" cy="448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2795" tIns="31398" rIns="62795" bIns="31398" anchor="ctr">
            <a:spAutoFit/>
          </a:bodyPr>
          <a:lstStyle/>
          <a:p>
            <a:r>
              <a:rPr lang="zh-CN" altLang="en-US" sz="2500" b="1"/>
              <a:t>教皇选举制度：与世俗政权无关 </a:t>
            </a:r>
          </a:p>
        </p:txBody>
      </p:sp>
    </p:spTree>
    <p:extLst>
      <p:ext uri="{BB962C8B-B14F-4D97-AF65-F5344CB8AC3E}">
        <p14:creationId xmlns:p14="http://schemas.microsoft.com/office/powerpoint/2010/main" val="428276046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2" y="1045504"/>
            <a:ext cx="7001122" cy="6123649"/>
          </a:xfrm>
          <a:prstGeom prst="rect">
            <a:avLst/>
          </a:prstGeom>
        </p:spPr>
        <p:txBody>
          <a:bodyPr lIns="62795" tIns="31398" rIns="62795" bIns="3139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600" b="1" dirty="0"/>
              <a:t>1.</a:t>
            </a:r>
            <a:r>
              <a:rPr lang="zh-CN" altLang="en-US" sz="1600" b="1" dirty="0"/>
              <a:t>形同点：</a:t>
            </a:r>
            <a:endParaRPr lang="en-US" altLang="zh-CN" sz="1600" b="1" dirty="0"/>
          </a:p>
          <a:p>
            <a:pPr marL="0" indent="0">
              <a:buNone/>
            </a:pPr>
            <a:r>
              <a:rPr lang="zh-CN" altLang="en-US" sz="1600" b="1" dirty="0"/>
              <a:t>（</a:t>
            </a:r>
            <a:r>
              <a:rPr lang="en-US" altLang="zh-CN" sz="1600" b="1" dirty="0"/>
              <a:t>1</a:t>
            </a:r>
            <a:r>
              <a:rPr lang="zh-CN" altLang="en-US" sz="1600" b="1" dirty="0"/>
              <a:t>）社会背景：都产生于西欧封建制度衰亡、资本主义萌芽产生和发展之时；</a:t>
            </a:r>
            <a:endParaRPr lang="en-US" altLang="zh-CN" sz="1600" b="1" dirty="0"/>
          </a:p>
          <a:p>
            <a:pPr marL="0" indent="0">
              <a:buNone/>
            </a:pPr>
            <a:r>
              <a:rPr lang="zh-CN" altLang="en-US" sz="1600" b="1" dirty="0"/>
              <a:t>（</a:t>
            </a:r>
            <a:r>
              <a:rPr lang="en-US" altLang="zh-CN" sz="1600" b="1" dirty="0"/>
              <a:t>2</a:t>
            </a:r>
            <a:r>
              <a:rPr lang="zh-CN" altLang="en-US" sz="1600" b="1" dirty="0"/>
              <a:t>）阶级利益：都反映了新兴资产阶级的利益；</a:t>
            </a:r>
            <a:endParaRPr lang="en-US" altLang="zh-CN" sz="1600" b="1" dirty="0"/>
          </a:p>
          <a:p>
            <a:pPr marL="0" indent="0">
              <a:buNone/>
            </a:pPr>
            <a:r>
              <a:rPr lang="zh-CN" altLang="en-US" sz="1600" b="1" dirty="0"/>
              <a:t>（</a:t>
            </a:r>
            <a:r>
              <a:rPr lang="en-US" altLang="zh-CN" sz="1600" b="1" dirty="0"/>
              <a:t>3</a:t>
            </a:r>
            <a:r>
              <a:rPr lang="zh-CN" altLang="en-US" sz="1600" b="1" dirty="0"/>
              <a:t>）斗争矛头：都具有反封建的性质，并把矛头对准了天主教会。</a:t>
            </a:r>
            <a:endParaRPr lang="en-US" altLang="zh-CN" sz="1600" b="1" dirty="0"/>
          </a:p>
          <a:p>
            <a:pPr marL="0" indent="0">
              <a:buNone/>
            </a:pPr>
            <a:r>
              <a:rPr lang="zh-CN" altLang="en-US" sz="1600" b="1" dirty="0"/>
              <a:t>（</a:t>
            </a:r>
            <a:r>
              <a:rPr lang="en-US" altLang="zh-CN" sz="1600" b="1" dirty="0"/>
              <a:t>4</a:t>
            </a:r>
            <a:r>
              <a:rPr lang="zh-CN" altLang="en-US" sz="1600" b="1" dirty="0"/>
              <a:t>）核心思想：都反映了人文主义思想。</a:t>
            </a:r>
            <a:endParaRPr lang="en-US" altLang="zh-CN" sz="1600" b="1" dirty="0"/>
          </a:p>
          <a:p>
            <a:pPr marL="0" indent="0">
              <a:buNone/>
            </a:pPr>
            <a:r>
              <a:rPr lang="zh-CN" altLang="en-US" sz="1600" b="1" dirty="0"/>
              <a:t>（</a:t>
            </a:r>
            <a:r>
              <a:rPr lang="en-US" altLang="zh-CN" sz="1600" b="1" dirty="0"/>
              <a:t>5</a:t>
            </a:r>
            <a:r>
              <a:rPr lang="zh-CN" altLang="en-US" sz="1600" b="1" dirty="0"/>
              <a:t>）主要影响：都解放了人们的思想，促进了资本主义的发展。</a:t>
            </a:r>
          </a:p>
        </p:txBody>
      </p:sp>
      <p:sp>
        <p:nvSpPr>
          <p:cNvPr id="3" name="Text Box 5"/>
          <p:cNvSpPr txBox="1">
            <a:spLocks noChangeArrowheads="1"/>
          </p:cNvSpPr>
          <p:nvPr/>
        </p:nvSpPr>
        <p:spPr bwMode="auto">
          <a:xfrm>
            <a:off x="168028" y="210763"/>
            <a:ext cx="6492063" cy="401963"/>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lIns="62795" tIns="31398" rIns="62795" bIns="31398">
            <a:spAutoFit/>
          </a:bodyPr>
          <a:lstStyle/>
          <a:p>
            <a:r>
              <a:rPr lang="zh-CN" altLang="en-US" sz="2200" b="1">
                <a:latin typeface="华文行楷" pitchFamily="2" charset="-122"/>
                <a:ea typeface="华文行楷" pitchFamily="2" charset="-122"/>
              </a:rPr>
              <a:t>文艺复兴与宗教改革的异同与联系</a:t>
            </a:r>
          </a:p>
        </p:txBody>
      </p:sp>
      <p:sp>
        <p:nvSpPr>
          <p:cNvPr id="4" name="内容占位符 2"/>
          <p:cNvSpPr txBox="1">
            <a:spLocks noChangeArrowheads="1"/>
          </p:cNvSpPr>
          <p:nvPr/>
        </p:nvSpPr>
        <p:spPr>
          <a:xfrm>
            <a:off x="-23593" y="2832447"/>
            <a:ext cx="7003340" cy="3073156"/>
          </a:xfrm>
          <a:prstGeom prst="rect">
            <a:avLst/>
          </a:prstGeom>
        </p:spPr>
        <p:txBody>
          <a:bodyPr lIns="62795" tIns="31398" rIns="62795" bIns="31398"/>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600" b="1" dirty="0"/>
              <a:t>2.</a:t>
            </a:r>
            <a:r>
              <a:rPr lang="zh-CN" altLang="en-US" sz="1600" b="1" dirty="0"/>
              <a:t>不同点：</a:t>
            </a:r>
            <a:endParaRPr lang="en-US" altLang="zh-CN" sz="1600" b="1" dirty="0"/>
          </a:p>
          <a:p>
            <a:pPr marL="0" indent="0">
              <a:buNone/>
            </a:pPr>
            <a:r>
              <a:rPr lang="zh-CN" altLang="en-US" sz="1600" b="1" dirty="0"/>
              <a:t>（</a:t>
            </a:r>
            <a:r>
              <a:rPr lang="en-US" altLang="zh-CN" sz="1600" b="1" dirty="0"/>
              <a:t>1</a:t>
            </a:r>
            <a:r>
              <a:rPr lang="zh-CN" altLang="en-US" sz="1600" b="1" dirty="0"/>
              <a:t>）斗争形式：文艺复兴借助复兴古典文化的形式；宗教改革借助宗教“异端”的形式。</a:t>
            </a:r>
            <a:endParaRPr lang="en-US" altLang="zh-CN" sz="1600" b="1" dirty="0"/>
          </a:p>
          <a:p>
            <a:pPr marL="0" indent="0">
              <a:buNone/>
            </a:pPr>
            <a:r>
              <a:rPr lang="zh-CN" altLang="en-US" sz="1600" b="1" dirty="0"/>
              <a:t>（</a:t>
            </a:r>
            <a:r>
              <a:rPr lang="en-US" altLang="zh-CN" sz="1600" b="1" dirty="0"/>
              <a:t>2</a:t>
            </a:r>
            <a:r>
              <a:rPr lang="zh-CN" altLang="en-US" sz="1600" b="1" dirty="0"/>
              <a:t>）运动性质：文艺复兴只是思想解放运动；宗教改革还是一场政治运动。</a:t>
            </a:r>
            <a:endParaRPr lang="en-US" altLang="zh-CN" sz="1600" b="1" dirty="0"/>
          </a:p>
          <a:p>
            <a:pPr marL="0" indent="0">
              <a:buNone/>
            </a:pPr>
            <a:r>
              <a:rPr lang="zh-CN" altLang="en-US" sz="1600" b="1" dirty="0"/>
              <a:t>（</a:t>
            </a:r>
            <a:r>
              <a:rPr lang="en-US" altLang="zh-CN" sz="1600" b="1" dirty="0"/>
              <a:t>3</a:t>
            </a:r>
            <a:r>
              <a:rPr lang="zh-CN" altLang="en-US" sz="1600" b="1" dirty="0"/>
              <a:t>）群众基础：文艺复兴局限于上流社会和知识阶层；宗教改革是全面的民众运动。</a:t>
            </a:r>
            <a:endParaRPr lang="en-US" altLang="zh-CN" sz="1600" b="1" dirty="0"/>
          </a:p>
        </p:txBody>
      </p:sp>
      <p:sp>
        <p:nvSpPr>
          <p:cNvPr id="5" name="内容占位符 2"/>
          <p:cNvSpPr txBox="1">
            <a:spLocks noChangeArrowheads="1"/>
          </p:cNvSpPr>
          <p:nvPr/>
        </p:nvSpPr>
        <p:spPr bwMode="auto">
          <a:xfrm>
            <a:off x="15680" y="4488631"/>
            <a:ext cx="7169150" cy="2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795" tIns="31398" rIns="62795" bIns="31398"/>
          <a:lstStyle>
            <a:lvl1pPr marL="342900" indent="-342900">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marL="0" indent="0">
              <a:spcBef>
                <a:spcPct val="20000"/>
              </a:spcBef>
            </a:pPr>
            <a:r>
              <a:rPr lang="en-US" altLang="zh-CN" sz="1600" b="1" dirty="0">
                <a:latin typeface="Calibri" pitchFamily="34" charset="0"/>
              </a:rPr>
              <a:t>3.</a:t>
            </a:r>
            <a:r>
              <a:rPr lang="zh-CN" altLang="en-US" sz="1600" b="1" dirty="0">
                <a:latin typeface="Calibri" pitchFamily="34" charset="0"/>
              </a:rPr>
              <a:t>联系：</a:t>
            </a:r>
            <a:endParaRPr lang="en-US" altLang="zh-CN" sz="1600" b="1" dirty="0">
              <a:latin typeface="Calibri" pitchFamily="34" charset="0"/>
            </a:endParaRPr>
          </a:p>
          <a:p>
            <a:pPr marL="0" indent="0">
              <a:spcBef>
                <a:spcPct val="20000"/>
              </a:spcBef>
            </a:pPr>
            <a:r>
              <a:rPr lang="zh-CN" altLang="en-US" sz="1600" b="1" dirty="0">
                <a:latin typeface="Calibri" pitchFamily="34" charset="0"/>
              </a:rPr>
              <a:t>（</a:t>
            </a:r>
            <a:r>
              <a:rPr lang="en-US" altLang="zh-CN" sz="1600" b="1" dirty="0">
                <a:latin typeface="Calibri" pitchFamily="34" charset="0"/>
              </a:rPr>
              <a:t>1</a:t>
            </a:r>
            <a:r>
              <a:rPr lang="zh-CN" altLang="en-US" sz="1600" b="1" dirty="0">
                <a:latin typeface="Calibri" pitchFamily="34" charset="0"/>
              </a:rPr>
              <a:t>）文艺复兴是宗教改革的理论准备；</a:t>
            </a:r>
            <a:endParaRPr lang="en-US" altLang="zh-CN" sz="1600" b="1" dirty="0">
              <a:latin typeface="Calibri" pitchFamily="34" charset="0"/>
            </a:endParaRPr>
          </a:p>
          <a:p>
            <a:pPr marL="0" indent="0">
              <a:spcBef>
                <a:spcPct val="20000"/>
              </a:spcBef>
            </a:pPr>
            <a:r>
              <a:rPr lang="zh-CN" altLang="en-US" sz="1600" b="1" dirty="0">
                <a:latin typeface="Calibri" pitchFamily="34" charset="0"/>
              </a:rPr>
              <a:t>（</a:t>
            </a:r>
            <a:r>
              <a:rPr lang="en-US" altLang="zh-CN" sz="1600" b="1" dirty="0">
                <a:latin typeface="Calibri" pitchFamily="34" charset="0"/>
              </a:rPr>
              <a:t>2</a:t>
            </a:r>
            <a:r>
              <a:rPr lang="zh-CN" altLang="en-US" sz="1600" b="1" dirty="0">
                <a:latin typeface="Calibri" pitchFamily="34" charset="0"/>
              </a:rPr>
              <a:t>）宗教改革是文艺复兴的延续和深化。</a:t>
            </a:r>
          </a:p>
        </p:txBody>
      </p:sp>
    </p:spTree>
    <p:extLst>
      <p:ext uri="{BB962C8B-B14F-4D97-AF65-F5344CB8AC3E}">
        <p14:creationId xmlns:p14="http://schemas.microsoft.com/office/powerpoint/2010/main" val="220729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to="" calcmode="lin" valueType="num">
                                      <p:cBhvr>
                                        <p:cTn id="13" dur="1" fill="hold"/>
                                        <p:tgtEl>
                                          <p:spTgt spid="2">
                                            <p:txEl>
                                              <p:pRg st="0" end="0"/>
                                            </p:txEl>
                                          </p:spTgt>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to="" calcmode="lin" valueType="num">
                                      <p:cBhvr>
                                        <p:cTn id="18" dur="1" fill="hold"/>
                                        <p:tgtEl>
                                          <p:spTgt spid="2">
                                            <p:txEl>
                                              <p:pRg st="1" end="1"/>
                                            </p:txEl>
                                          </p:spTgt>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 to="" calcmode="lin" valueType="num">
                                      <p:cBhvr>
                                        <p:cTn id="23" dur="1" fill="hold"/>
                                        <p:tgtEl>
                                          <p:spTgt spid="2">
                                            <p:txEl>
                                              <p:pRg st="2" end="2"/>
                                            </p:txEl>
                                          </p:spTgt>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to="" calcmode="lin" valueType="num">
                                      <p:cBhvr>
                                        <p:cTn id="28" dur="1" fill="hold"/>
                                        <p:tgtEl>
                                          <p:spTgt spid="2">
                                            <p:txEl>
                                              <p:pRg st="3" end="3"/>
                                            </p:txEl>
                                          </p:spTgt>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to="" calcmode="lin" valueType="num">
                                      <p:cBhvr>
                                        <p:cTn id="33" dur="1" fill="hold"/>
                                        <p:tgtEl>
                                          <p:spTgt spid="2">
                                            <p:txEl>
                                              <p:pRg st="4" end="4"/>
                                            </p:txEl>
                                          </p:spTgt>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to="" calcmode="lin" valueType="num">
                                      <p:cBhvr>
                                        <p:cTn id="38" dur="1" fill="hold"/>
                                        <p:tgtEl>
                                          <p:spTgt spid="2">
                                            <p:txEl>
                                              <p:pRg st="5" end="5"/>
                                            </p:txEl>
                                          </p:spTgt>
                                        </p:tgtEl>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to="" calcmode="lin" valueType="num">
                                      <p:cBhvr>
                                        <p:cTn id="43" dur="1" fill="hold"/>
                                        <p:tgtEl>
                                          <p:spTgt spid="4">
                                            <p:txEl>
                                              <p:pRg st="0" end="0"/>
                                            </p:txEl>
                                          </p:spTgt>
                                        </p:tgtEl>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to="" calcmode="lin" valueType="num">
                                      <p:cBhvr>
                                        <p:cTn id="48" dur="1" fill="hold"/>
                                        <p:tgtEl>
                                          <p:spTgt spid="4">
                                            <p:txEl>
                                              <p:pRg st="1" end="1"/>
                                            </p:txEl>
                                          </p:spTgt>
                                        </p:tgtEl>
                                      </p:cBhvr>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 to="" calcmode="lin" valueType="num">
                                      <p:cBhvr>
                                        <p:cTn id="53" dur="1" fill="hold"/>
                                        <p:tgtEl>
                                          <p:spTgt spid="4">
                                            <p:txEl>
                                              <p:pRg st="2" end="2"/>
                                            </p:txEl>
                                          </p:spTgt>
                                        </p:tgtEl>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nodeType="clickEffect">
                                  <p:stCondLst>
                                    <p:cond delay="0"/>
                                  </p:stCondLst>
                                  <p:childTnLst>
                                    <p:set>
                                      <p:cBhvr>
                                        <p:cTn id="57" dur="1" fill="hold">
                                          <p:stCondLst>
                                            <p:cond delay="0"/>
                                          </p:stCondLst>
                                        </p:cTn>
                                        <p:tgtEl>
                                          <p:spTgt spid="4">
                                            <p:txEl>
                                              <p:pRg st="3" end="3"/>
                                            </p:txEl>
                                          </p:spTgt>
                                        </p:tgtEl>
                                        <p:attrNameLst>
                                          <p:attrName>style.visibility</p:attrName>
                                        </p:attrNameLst>
                                      </p:cBhvr>
                                      <p:to>
                                        <p:strVal val="visible"/>
                                      </p:to>
                                    </p:set>
                                    <p:anim to="" calcmode="lin" valueType="num">
                                      <p:cBhvr>
                                        <p:cTn id="58" dur="1" fill="hold"/>
                                        <p:tgtEl>
                                          <p:spTgt spid="4">
                                            <p:txEl>
                                              <p:pRg st="3" end="3"/>
                                            </p:txEl>
                                          </p:spTgt>
                                        </p:tgtEl>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nodeType="clickEffect">
                                  <p:stCondLst>
                                    <p:cond delay="0"/>
                                  </p:stCondLst>
                                  <p:childTnLst>
                                    <p:set>
                                      <p:cBhvr>
                                        <p:cTn id="62" dur="1" fill="hold">
                                          <p:stCondLst>
                                            <p:cond delay="0"/>
                                          </p:stCondLst>
                                        </p:cTn>
                                        <p:tgtEl>
                                          <p:spTgt spid="5">
                                            <p:txEl>
                                              <p:pRg st="0" end="0"/>
                                            </p:txEl>
                                          </p:spTgt>
                                        </p:tgtEl>
                                        <p:attrNameLst>
                                          <p:attrName>style.visibility</p:attrName>
                                        </p:attrNameLst>
                                      </p:cBhvr>
                                      <p:to>
                                        <p:strVal val="visible"/>
                                      </p:to>
                                    </p:set>
                                    <p:anim to="" calcmode="lin" valueType="num">
                                      <p:cBhvr>
                                        <p:cTn id="63" dur="1" fill="hold"/>
                                        <p:tgtEl>
                                          <p:spTgt spid="5">
                                            <p:txEl>
                                              <p:pRg st="0" end="0"/>
                                            </p:txEl>
                                          </p:spTgt>
                                        </p:tgtEl>
                                      </p:cBhvr>
                                    </p:anim>
                                  </p:childTnLst>
                                </p:cTn>
                              </p:par>
                            </p:childTnLst>
                          </p:cTn>
                        </p:par>
                      </p:childTnLst>
                    </p:cTn>
                  </p:par>
                  <p:par>
                    <p:cTn id="64" fill="hold">
                      <p:stCondLst>
                        <p:cond delay="indefinite"/>
                      </p:stCondLst>
                      <p:childTnLst>
                        <p:par>
                          <p:cTn id="65" fill="hold">
                            <p:stCondLst>
                              <p:cond delay="0"/>
                            </p:stCondLst>
                            <p:childTnLst>
                              <p:par>
                                <p:cTn id="66" presetID="24" presetClass="entr" presetSubtype="0" fill="hold" nodeType="clickEffect">
                                  <p:stCondLst>
                                    <p:cond delay="0"/>
                                  </p:stCondLst>
                                  <p:childTnLst>
                                    <p:set>
                                      <p:cBhvr>
                                        <p:cTn id="67" dur="1" fill="hold">
                                          <p:stCondLst>
                                            <p:cond delay="0"/>
                                          </p:stCondLst>
                                        </p:cTn>
                                        <p:tgtEl>
                                          <p:spTgt spid="5">
                                            <p:txEl>
                                              <p:pRg st="1" end="1"/>
                                            </p:txEl>
                                          </p:spTgt>
                                        </p:tgtEl>
                                        <p:attrNameLst>
                                          <p:attrName>style.visibility</p:attrName>
                                        </p:attrNameLst>
                                      </p:cBhvr>
                                      <p:to>
                                        <p:strVal val="visible"/>
                                      </p:to>
                                    </p:set>
                                    <p:anim to="" calcmode="lin" valueType="num">
                                      <p:cBhvr>
                                        <p:cTn id="68" dur="1" fill="hold"/>
                                        <p:tgtEl>
                                          <p:spTgt spid="5">
                                            <p:txEl>
                                              <p:pRg st="1" end="1"/>
                                            </p:txEl>
                                          </p:spTgt>
                                        </p:tgtEl>
                                      </p:cBhvr>
                                    </p:anim>
                                  </p:childTnLst>
                                </p:cTn>
                              </p:par>
                              <p:par>
                                <p:cTn id="69" presetID="24" presetClass="entr" presetSubtype="0" fill="hold" nodeType="withEffect">
                                  <p:stCondLst>
                                    <p:cond delay="0"/>
                                  </p:stCondLst>
                                  <p:childTnLst>
                                    <p:set>
                                      <p:cBhvr>
                                        <p:cTn id="70" dur="1" fill="hold">
                                          <p:stCondLst>
                                            <p:cond delay="0"/>
                                          </p:stCondLst>
                                        </p:cTn>
                                        <p:tgtEl>
                                          <p:spTgt spid="5">
                                            <p:txEl>
                                              <p:pRg st="2" end="2"/>
                                            </p:txEl>
                                          </p:spTgt>
                                        </p:tgtEl>
                                        <p:attrNameLst>
                                          <p:attrName>style.visibility</p:attrName>
                                        </p:attrNameLst>
                                      </p:cBhvr>
                                      <p:to>
                                        <p:strVal val="visible"/>
                                      </p:to>
                                    </p:set>
                                    <p:anim to="" calcmode="lin" valueType="num">
                                      <p:cBhvr>
                                        <p:cTn id="71" dur="1" fill="hold"/>
                                        <p:tgtEl>
                                          <p:spTgt spid="5">
                                            <p:txEl>
                                              <p:pRg st="2" end="2"/>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191" y="48290"/>
            <a:ext cx="6912768" cy="3293209"/>
          </a:xfrm>
          <a:prstGeom prst="rect">
            <a:avLst/>
          </a:prstGeom>
          <a:noFill/>
        </p:spPr>
        <p:txBody>
          <a:bodyPr wrap="square" rtlCol="0">
            <a:spAutoFit/>
          </a:bodyPr>
          <a:lstStyle/>
          <a:p>
            <a:r>
              <a:rPr lang="zh-CN" altLang="en-US" sz="1400" dirty="0" smtClean="0"/>
              <a:t>（</a:t>
            </a:r>
            <a:r>
              <a:rPr lang="en-US" altLang="zh-CN" sz="1400" dirty="0" smtClean="0"/>
              <a:t>2012</a:t>
            </a:r>
            <a:r>
              <a:rPr lang="zh-CN" altLang="en-US" sz="1400" dirty="0" smtClean="0"/>
              <a:t>年</a:t>
            </a:r>
            <a:r>
              <a:rPr lang="en-US" altLang="zh-CN" sz="1400" dirty="0" smtClean="0"/>
              <a:t>·</a:t>
            </a:r>
            <a:r>
              <a:rPr lang="zh-CN" altLang="en-US" sz="1400" dirty="0" smtClean="0"/>
              <a:t>安徽卷</a:t>
            </a:r>
            <a:r>
              <a:rPr lang="en-US" altLang="zh-CN" sz="1400" dirty="0" smtClean="0"/>
              <a:t>37</a:t>
            </a:r>
            <a:r>
              <a:rPr lang="zh-CN" altLang="en-US" sz="1400" dirty="0" smtClean="0"/>
              <a:t>）</a:t>
            </a:r>
            <a:r>
              <a:rPr lang="zh-CN" altLang="zh-CN" sz="1400" dirty="0" smtClean="0"/>
              <a:t>阅读</a:t>
            </a:r>
            <a:r>
              <a:rPr lang="zh-CN" altLang="zh-CN" sz="1400" dirty="0"/>
              <a:t>材料，完成下列各题。</a:t>
            </a:r>
          </a:p>
          <a:p>
            <a:r>
              <a:rPr lang="zh-CN" altLang="zh-CN" sz="1400" dirty="0"/>
              <a:t>材料一</a:t>
            </a:r>
            <a:r>
              <a:rPr lang="en-US" altLang="zh-CN" sz="1400" dirty="0"/>
              <a:t>  </a:t>
            </a:r>
            <a:r>
              <a:rPr lang="zh-CN" altLang="zh-CN" sz="1400" dirty="0"/>
              <a:t>欧洲文艺复兴的策源地在意大利，宗教改革的故乡在德国，启蒙运动的中心在法国，决非偶然，它们显然是由各自深刻而特定的社会历史条件所决定的。</a:t>
            </a:r>
          </a:p>
          <a:p>
            <a:r>
              <a:rPr lang="zh-CN" altLang="zh-CN" sz="1400" dirty="0"/>
              <a:t>——摘自董小燕《西方文明：精神与制度的变迁》</a:t>
            </a:r>
          </a:p>
          <a:p>
            <a:r>
              <a:rPr lang="zh-CN" altLang="zh-CN" sz="1400" dirty="0"/>
              <a:t>材料二　意大利人文主义者阿尔贝蒂认为，财富的日益增长是家庭幸福生活的重要组成部分，一个家庭应当修建和装饰自己的房子，拥有珍贵的书籍和健壮的马匹。加尔文认为基督教学说必须适应经济生活的需要，每一个基督徒都可以通过自己在现世的勤奋劳作与成功来证明自己是上帝的“选民”。启蒙运动时期，法国有学者认为，经济也存在一套自然法则，那就是供给与需求。当政府对经济行为干预最小之时，这些法则运行得最好。</a:t>
            </a:r>
          </a:p>
          <a:p>
            <a:r>
              <a:rPr lang="zh-CN" altLang="zh-CN" sz="1400" dirty="0"/>
              <a:t>　　　　　　　　　　　　　　　　　　——摘编自裔昭印主编《世界文化史》（增订版）</a:t>
            </a:r>
          </a:p>
          <a:p>
            <a:r>
              <a:rPr lang="zh-CN" altLang="zh-CN" sz="1400" dirty="0" smtClean="0"/>
              <a:t>（</a:t>
            </a:r>
            <a:r>
              <a:rPr lang="en-US" altLang="zh-CN" sz="1400" dirty="0"/>
              <a:t>1</a:t>
            </a:r>
            <a:r>
              <a:rPr lang="zh-CN" altLang="zh-CN" sz="1400" dirty="0"/>
              <a:t>）结合所学知识分析材料一中“各自深刻而特</a:t>
            </a:r>
            <a:r>
              <a:rPr lang="en-US" altLang="zh-CN" sz="1400" dirty="0"/>
              <a:t> </a:t>
            </a:r>
            <a:r>
              <a:rPr lang="zh-CN" altLang="zh-CN" sz="1400" dirty="0"/>
              <a:t>定的社会历史条件”分别是什么？概括材料二的基本观点及其共同精神。（</a:t>
            </a:r>
            <a:r>
              <a:rPr lang="en-US" altLang="zh-CN" sz="1400" dirty="0"/>
              <a:t>14</a:t>
            </a:r>
            <a:r>
              <a:rPr lang="zh-CN" altLang="zh-CN" sz="1400" dirty="0"/>
              <a:t>分）</a:t>
            </a:r>
          </a:p>
          <a:p>
            <a:endParaRPr lang="zh-CN" altLang="en-US" sz="1400" dirty="0"/>
          </a:p>
        </p:txBody>
      </p:sp>
      <p:sp>
        <p:nvSpPr>
          <p:cNvPr id="6" name="TextBox 5"/>
          <p:cNvSpPr txBox="1"/>
          <p:nvPr/>
        </p:nvSpPr>
        <p:spPr>
          <a:xfrm>
            <a:off x="128191" y="3341499"/>
            <a:ext cx="6912768" cy="1384995"/>
          </a:xfrm>
          <a:prstGeom prst="rect">
            <a:avLst/>
          </a:prstGeom>
          <a:noFill/>
        </p:spPr>
        <p:txBody>
          <a:bodyPr wrap="square" rtlCol="0">
            <a:spAutoFit/>
          </a:bodyPr>
          <a:lstStyle/>
          <a:p>
            <a:r>
              <a:rPr lang="zh-CN" altLang="en-US" sz="1400" b="1" dirty="0">
                <a:solidFill>
                  <a:srgbClr val="FF0000"/>
                </a:solidFill>
              </a:rPr>
              <a:t>历史</a:t>
            </a:r>
            <a:r>
              <a:rPr lang="zh-CN" altLang="en-US" sz="1400" b="1" dirty="0" smtClean="0">
                <a:solidFill>
                  <a:srgbClr val="FF0000"/>
                </a:solidFill>
              </a:rPr>
              <a:t>条件：</a:t>
            </a:r>
            <a:r>
              <a:rPr lang="zh-CN" altLang="zh-CN" sz="1400" dirty="0" smtClean="0"/>
              <a:t>意大利</a:t>
            </a:r>
            <a:r>
              <a:rPr lang="zh-CN" altLang="zh-CN" sz="1400" dirty="0"/>
              <a:t>最早出现资本主义萌芽，古</a:t>
            </a:r>
            <a:r>
              <a:rPr lang="en-US" altLang="zh-CN" sz="1400" dirty="0"/>
              <a:t> </a:t>
            </a:r>
            <a:r>
              <a:rPr lang="zh-CN" altLang="zh-CN" sz="1400" dirty="0"/>
              <a:t>典文化遗存丰厚</a:t>
            </a:r>
            <a:r>
              <a:rPr lang="zh-CN" altLang="zh-CN" sz="1400" dirty="0" smtClean="0"/>
              <a:t>；</a:t>
            </a:r>
            <a:endParaRPr lang="en-US" altLang="zh-CN" sz="1400" dirty="0" smtClean="0"/>
          </a:p>
          <a:p>
            <a:r>
              <a:rPr lang="zh-CN" altLang="zh-CN" sz="1400" dirty="0" smtClean="0"/>
              <a:t>德意志</a:t>
            </a:r>
            <a:r>
              <a:rPr lang="zh-CN" altLang="zh-CN" sz="1400" dirty="0"/>
              <a:t>处于四分五裂的状态，罗马教廷的精神控制与经济掠夺</a:t>
            </a:r>
            <a:r>
              <a:rPr lang="zh-CN" altLang="zh-CN" sz="1400" dirty="0" smtClean="0"/>
              <a:t>；</a:t>
            </a:r>
            <a:endParaRPr lang="en-US" altLang="zh-CN" sz="1400" dirty="0" smtClean="0"/>
          </a:p>
          <a:p>
            <a:r>
              <a:rPr lang="zh-CN" altLang="zh-CN" sz="1400" dirty="0" smtClean="0"/>
              <a:t>法国</a:t>
            </a:r>
            <a:r>
              <a:rPr lang="zh-CN" altLang="zh-CN" sz="1400" dirty="0"/>
              <a:t>资本主义经济发展程度较高，典型的君主专制激发了资产阶级的强烈反抗</a:t>
            </a:r>
            <a:r>
              <a:rPr lang="zh-CN" altLang="zh-CN" sz="1400" dirty="0" smtClean="0"/>
              <a:t>。</a:t>
            </a:r>
            <a:endParaRPr lang="en-US" altLang="zh-CN" sz="1400" dirty="0" smtClean="0"/>
          </a:p>
          <a:p>
            <a:r>
              <a:rPr lang="zh-CN" altLang="en-US" sz="1400" b="1" dirty="0" smtClean="0">
                <a:solidFill>
                  <a:srgbClr val="FF0000"/>
                </a:solidFill>
              </a:rPr>
              <a:t>基本观点</a:t>
            </a:r>
            <a:r>
              <a:rPr lang="zh-CN" altLang="en-US" sz="1400" dirty="0" smtClean="0">
                <a:solidFill>
                  <a:srgbClr val="FF0000"/>
                </a:solidFill>
              </a:rPr>
              <a:t>：</a:t>
            </a:r>
            <a:r>
              <a:rPr lang="zh-CN" altLang="zh-CN" sz="1400" dirty="0" smtClean="0"/>
              <a:t>鼓励</a:t>
            </a:r>
            <a:r>
              <a:rPr lang="zh-CN" altLang="zh-CN" sz="1400" dirty="0"/>
              <a:t>追求财富；主张适应现世生活，提倡个人奋斗；反对政府干预经济</a:t>
            </a:r>
            <a:r>
              <a:rPr lang="zh-CN" altLang="zh-CN" sz="1400" dirty="0" smtClean="0"/>
              <a:t>。</a:t>
            </a:r>
            <a:endParaRPr lang="en-US" altLang="zh-CN" sz="1400" dirty="0" smtClean="0"/>
          </a:p>
          <a:p>
            <a:r>
              <a:rPr lang="zh-CN" altLang="en-US" sz="1400" b="1" dirty="0" smtClean="0">
                <a:solidFill>
                  <a:srgbClr val="FF0000"/>
                </a:solidFill>
              </a:rPr>
              <a:t>共同精神：</a:t>
            </a:r>
            <a:r>
              <a:rPr lang="zh-CN" altLang="zh-CN" sz="1400" dirty="0" smtClean="0"/>
              <a:t>人文主义</a:t>
            </a:r>
            <a:r>
              <a:rPr lang="zh-CN" altLang="zh-CN" sz="1400" dirty="0"/>
              <a:t>。</a:t>
            </a:r>
          </a:p>
          <a:p>
            <a:endParaRPr lang="zh-CN" altLang="en-US" sz="1400" dirty="0"/>
          </a:p>
        </p:txBody>
      </p:sp>
    </p:spTree>
    <p:extLst>
      <p:ext uri="{BB962C8B-B14F-4D97-AF65-F5344CB8AC3E}">
        <p14:creationId xmlns:p14="http://schemas.microsoft.com/office/powerpoint/2010/main" val="182677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191" y="24822"/>
            <a:ext cx="6912768" cy="1569660"/>
          </a:xfrm>
          <a:prstGeom prst="rect">
            <a:avLst/>
          </a:prstGeom>
          <a:noFill/>
        </p:spPr>
        <p:txBody>
          <a:bodyPr wrap="square" rtlCol="0">
            <a:spAutoFit/>
          </a:bodyPr>
          <a:lstStyle/>
          <a:p>
            <a:r>
              <a:rPr lang="zh-CN" altLang="zh-CN" sz="1600" dirty="0" smtClean="0"/>
              <a:t>材料</a:t>
            </a:r>
            <a:r>
              <a:rPr lang="zh-CN" altLang="zh-CN" sz="1600" dirty="0"/>
              <a:t>三</a:t>
            </a:r>
            <a:r>
              <a:rPr lang="en-US" altLang="zh-CN" sz="1600" dirty="0"/>
              <a:t>  </a:t>
            </a:r>
            <a:r>
              <a:rPr lang="zh-CN" altLang="zh-CN" sz="1600" dirty="0"/>
              <a:t>当物质活动作为基础性的东西决定精神与制度发展的同时，后者也通过影响物质活动的目的性和倾向性来制约物质活动，使物质生产方式服从精神（或文化观念）的引导。</a:t>
            </a:r>
          </a:p>
          <a:p>
            <a:r>
              <a:rPr lang="zh-CN" altLang="zh-CN" sz="1600" dirty="0"/>
              <a:t>——摘自董小燕《西方文明：精神与制度的变迁》</a:t>
            </a:r>
          </a:p>
          <a:p>
            <a:r>
              <a:rPr lang="zh-CN" altLang="zh-CN" sz="1600" dirty="0" smtClean="0"/>
              <a:t>（</a:t>
            </a:r>
            <a:r>
              <a:rPr lang="en-US" altLang="zh-CN" sz="1600" dirty="0"/>
              <a:t>2</a:t>
            </a:r>
            <a:r>
              <a:rPr lang="zh-CN" altLang="zh-CN" sz="1600" dirty="0"/>
              <a:t>）结合材料，运用所学知识论证材料三阐述的观点。（</a:t>
            </a:r>
            <a:r>
              <a:rPr lang="en-US" altLang="zh-CN" sz="1600" dirty="0"/>
              <a:t>12</a:t>
            </a:r>
            <a:r>
              <a:rPr lang="zh-CN" altLang="zh-CN" sz="1600" dirty="0"/>
              <a:t>分）　</a:t>
            </a:r>
          </a:p>
          <a:p>
            <a:endParaRPr lang="zh-CN" altLang="en-US" sz="1600" dirty="0"/>
          </a:p>
        </p:txBody>
      </p:sp>
      <p:graphicFrame>
        <p:nvGraphicFramePr>
          <p:cNvPr id="3" name="表格 2"/>
          <p:cNvGraphicFramePr>
            <a:graphicFrameLocks noGrp="1"/>
          </p:cNvGraphicFramePr>
          <p:nvPr>
            <p:extLst>
              <p:ext uri="{D42A27DB-BD31-4B8C-83A1-F6EECF244321}">
                <p14:modId xmlns:p14="http://schemas.microsoft.com/office/powerpoint/2010/main" val="2370761717"/>
              </p:ext>
            </p:extLst>
          </p:nvPr>
        </p:nvGraphicFramePr>
        <p:xfrm>
          <a:off x="272207" y="1604007"/>
          <a:ext cx="6408712" cy="1804505"/>
        </p:xfrm>
        <a:graphic>
          <a:graphicData uri="http://schemas.openxmlformats.org/drawingml/2006/table">
            <a:tbl>
              <a:tblPr firstRow="1" firstCol="1" lastRow="1" lastCol="1" bandRow="1" bandCol="1">
                <a:tableStyleId>{5C22544A-7EE6-4342-B048-85BDC9FD1C3A}</a:tableStyleId>
              </a:tblPr>
              <a:tblGrid>
                <a:gridCol w="1281444"/>
                <a:gridCol w="1281444"/>
                <a:gridCol w="1281444"/>
                <a:gridCol w="1282190"/>
                <a:gridCol w="1282190"/>
              </a:tblGrid>
              <a:tr h="332870">
                <a:tc>
                  <a:txBody>
                    <a:bodyPr/>
                    <a:lstStyle/>
                    <a:p>
                      <a:pPr algn="ctr">
                        <a:spcAft>
                          <a:spcPts val="0"/>
                        </a:spcAft>
                      </a:pPr>
                      <a:r>
                        <a:rPr lang="zh-CN" sz="1050" kern="100">
                          <a:effectLst/>
                        </a:rPr>
                        <a:t>等次</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得分</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观点</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论证</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表述</a:t>
                      </a:r>
                      <a:endParaRPr lang="zh-CN" sz="1050" kern="100">
                        <a:effectLst/>
                        <a:latin typeface="Times New Roman"/>
                        <a:ea typeface="宋体"/>
                      </a:endParaRPr>
                    </a:p>
                  </a:txBody>
                  <a:tcPr marL="68580" marR="68580" marT="0" marB="0" anchor="ctr"/>
                </a:tc>
              </a:tr>
              <a:tr h="367909">
                <a:tc>
                  <a:txBody>
                    <a:bodyPr/>
                    <a:lstStyle/>
                    <a:p>
                      <a:pPr algn="ctr">
                        <a:spcAft>
                          <a:spcPts val="0"/>
                        </a:spcAft>
                      </a:pPr>
                      <a:r>
                        <a:rPr lang="zh-CN" sz="1050" kern="100">
                          <a:effectLst/>
                        </a:rPr>
                        <a:t>第一等</a:t>
                      </a:r>
                      <a:endParaRPr lang="zh-CN" sz="1050" kern="100">
                        <a:effectLst/>
                        <a:latin typeface="Times New Roman"/>
                        <a:ea typeface="宋体"/>
                      </a:endParaRPr>
                    </a:p>
                  </a:txBody>
                  <a:tcPr marL="68580" marR="68580" marT="0" marB="0" anchor="ctr"/>
                </a:tc>
                <a:tc>
                  <a:txBody>
                    <a:bodyPr/>
                    <a:lstStyle/>
                    <a:p>
                      <a:pPr algn="ctr">
                        <a:spcAft>
                          <a:spcPts val="0"/>
                        </a:spcAft>
                      </a:pPr>
                      <a:r>
                        <a:rPr lang="en-US" sz="1050" kern="100">
                          <a:effectLst/>
                        </a:rPr>
                        <a:t>9</a:t>
                      </a:r>
                      <a:r>
                        <a:rPr lang="zh-CN" sz="1050" kern="100">
                          <a:effectLst/>
                        </a:rPr>
                        <a:t>—</a:t>
                      </a:r>
                      <a:r>
                        <a:rPr lang="en-US" sz="1050" kern="100">
                          <a:effectLst/>
                        </a:rPr>
                        <a:t>12</a:t>
                      </a:r>
                      <a:r>
                        <a:rPr lang="zh-CN" sz="1050" kern="100">
                          <a:effectLst/>
                        </a:rPr>
                        <a:t>分</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观点正确，能辩证认识问题</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史实准确，史论结合密切</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思路清晰，表达确切</a:t>
                      </a:r>
                      <a:endParaRPr lang="zh-CN" sz="1050" kern="100">
                        <a:effectLst/>
                        <a:latin typeface="Times New Roman"/>
                        <a:ea typeface="宋体"/>
                      </a:endParaRPr>
                    </a:p>
                  </a:txBody>
                  <a:tcPr marL="68580" marR="68580" marT="0" marB="0" anchor="ctr"/>
                </a:tc>
              </a:tr>
              <a:tr h="551863">
                <a:tc>
                  <a:txBody>
                    <a:bodyPr/>
                    <a:lstStyle/>
                    <a:p>
                      <a:pPr algn="ctr">
                        <a:spcAft>
                          <a:spcPts val="0"/>
                        </a:spcAft>
                      </a:pPr>
                      <a:r>
                        <a:rPr lang="zh-CN" sz="1050" kern="100">
                          <a:effectLst/>
                        </a:rPr>
                        <a:t>第二等</a:t>
                      </a:r>
                      <a:endParaRPr lang="zh-CN" sz="1050" kern="100">
                        <a:effectLst/>
                        <a:latin typeface="Times New Roman"/>
                        <a:ea typeface="宋体"/>
                      </a:endParaRPr>
                    </a:p>
                  </a:txBody>
                  <a:tcPr marL="68580" marR="68580" marT="0" marB="0" anchor="ctr"/>
                </a:tc>
                <a:tc>
                  <a:txBody>
                    <a:bodyPr/>
                    <a:lstStyle/>
                    <a:p>
                      <a:pPr algn="ctr">
                        <a:spcAft>
                          <a:spcPts val="0"/>
                        </a:spcAft>
                      </a:pPr>
                      <a:r>
                        <a:rPr lang="en-US" sz="1050" kern="100">
                          <a:effectLst/>
                        </a:rPr>
                        <a:t>5</a:t>
                      </a:r>
                      <a:r>
                        <a:rPr lang="zh-CN" sz="1050" kern="100">
                          <a:effectLst/>
                        </a:rPr>
                        <a:t>—</a:t>
                      </a:r>
                      <a:r>
                        <a:rPr lang="en-US" sz="1050" kern="100">
                          <a:effectLst/>
                        </a:rPr>
                        <a:t>8</a:t>
                      </a:r>
                      <a:r>
                        <a:rPr lang="zh-CN" sz="1050" kern="100">
                          <a:effectLst/>
                        </a:rPr>
                        <a:t>分</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论点基本正确，认识不</a:t>
                      </a:r>
                      <a:r>
                        <a:rPr lang="en-US" sz="1050" kern="100">
                          <a:effectLst/>
                        </a:rPr>
                        <a:t> </a:t>
                      </a:r>
                      <a:r>
                        <a:rPr lang="zh-CN" sz="1050" kern="100">
                          <a:effectLst/>
                        </a:rPr>
                        <a:t>够全面</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史实基本准确，史论结合不够密切</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有基本思路，表达不够确切</a:t>
                      </a:r>
                      <a:endParaRPr lang="zh-CN" sz="1050" kern="100">
                        <a:effectLst/>
                        <a:latin typeface="Times New Roman"/>
                        <a:ea typeface="宋体"/>
                      </a:endParaRPr>
                    </a:p>
                  </a:txBody>
                  <a:tcPr marL="68580" marR="68580" marT="0" marB="0" anchor="ctr"/>
                </a:tc>
              </a:tr>
              <a:tr h="551863">
                <a:tc>
                  <a:txBody>
                    <a:bodyPr/>
                    <a:lstStyle/>
                    <a:p>
                      <a:pPr algn="ctr">
                        <a:spcAft>
                          <a:spcPts val="0"/>
                        </a:spcAft>
                      </a:pPr>
                      <a:r>
                        <a:rPr lang="zh-CN" sz="1050" kern="100">
                          <a:effectLst/>
                        </a:rPr>
                        <a:t>第三等</a:t>
                      </a:r>
                      <a:endParaRPr lang="zh-CN" sz="1050" kern="100">
                        <a:effectLst/>
                        <a:latin typeface="Times New Roman"/>
                        <a:ea typeface="宋体"/>
                      </a:endParaRPr>
                    </a:p>
                  </a:txBody>
                  <a:tcPr marL="68580" marR="68580" marT="0" marB="0" anchor="ctr"/>
                </a:tc>
                <a:tc>
                  <a:txBody>
                    <a:bodyPr/>
                    <a:lstStyle/>
                    <a:p>
                      <a:pPr algn="ctr">
                        <a:spcAft>
                          <a:spcPts val="0"/>
                        </a:spcAft>
                      </a:pPr>
                      <a:r>
                        <a:rPr lang="en-US" sz="1050" kern="100">
                          <a:effectLst/>
                        </a:rPr>
                        <a:t>0</a:t>
                      </a:r>
                      <a:r>
                        <a:rPr lang="zh-CN" sz="1050" kern="100">
                          <a:effectLst/>
                        </a:rPr>
                        <a:t>—</a:t>
                      </a:r>
                      <a:r>
                        <a:rPr lang="en-US" sz="1050" kern="100">
                          <a:effectLst/>
                        </a:rPr>
                        <a:t>4</a:t>
                      </a:r>
                      <a:r>
                        <a:rPr lang="zh-CN" sz="1050" kern="100">
                          <a:effectLst/>
                        </a:rPr>
                        <a:t>分</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论点</a:t>
                      </a:r>
                      <a:r>
                        <a:rPr lang="en-US" sz="1050" kern="100">
                          <a:effectLst/>
                        </a:rPr>
                        <a:t> </a:t>
                      </a:r>
                      <a:r>
                        <a:rPr lang="zh-CN" sz="1050" kern="100">
                          <a:effectLst/>
                        </a:rPr>
                        <a:t>不准确，认识模糊</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a:effectLst/>
                        </a:rPr>
                        <a:t>未能结合史实，仅能罗列部分史实</a:t>
                      </a:r>
                      <a:endParaRPr lang="zh-CN" sz="1050" kern="100">
                        <a:effectLst/>
                        <a:latin typeface="Times New Roman"/>
                        <a:ea typeface="宋体"/>
                      </a:endParaRPr>
                    </a:p>
                  </a:txBody>
                  <a:tcPr marL="68580" marR="68580" marT="0" marB="0" anchor="ctr"/>
                </a:tc>
                <a:tc>
                  <a:txBody>
                    <a:bodyPr/>
                    <a:lstStyle/>
                    <a:p>
                      <a:pPr algn="ctr">
                        <a:spcAft>
                          <a:spcPts val="0"/>
                        </a:spcAft>
                      </a:pPr>
                      <a:r>
                        <a:rPr lang="zh-CN" sz="1050" kern="100" dirty="0">
                          <a:effectLst/>
                        </a:rPr>
                        <a:t>缺乏条理性，表达欠通顺</a:t>
                      </a:r>
                      <a:endParaRPr lang="zh-CN" sz="1050" kern="100" dirty="0">
                        <a:effectLst/>
                        <a:latin typeface="Times New Roman"/>
                        <a:ea typeface="宋体"/>
                      </a:endParaRPr>
                    </a:p>
                  </a:txBody>
                  <a:tcPr marL="68580" marR="68580" marT="0" marB="0" anchor="ctr"/>
                </a:tc>
              </a:tr>
            </a:tbl>
          </a:graphicData>
        </a:graphic>
      </p:graphicFrame>
      <p:pic>
        <p:nvPicPr>
          <p:cNvPr id="2050" name="Picture 2" descr="园地原创标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 y="2244725"/>
            <a:ext cx="19050" cy="190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园地原创标识"/>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0425" y="2244725"/>
            <a:ext cx="19050" cy="19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4255" y="3840559"/>
            <a:ext cx="6336704" cy="1077218"/>
          </a:xfrm>
          <a:prstGeom prst="rect">
            <a:avLst/>
          </a:prstGeom>
          <a:noFill/>
        </p:spPr>
        <p:txBody>
          <a:bodyPr wrap="square" rtlCol="0">
            <a:spAutoFit/>
          </a:bodyPr>
          <a:lstStyle/>
          <a:p>
            <a:r>
              <a:rPr lang="zh-CN" altLang="en-US" sz="1600" dirty="0" smtClean="0"/>
              <a:t>答题规范：</a:t>
            </a:r>
            <a:endParaRPr lang="en-US" altLang="zh-CN" sz="1600" dirty="0" smtClean="0"/>
          </a:p>
          <a:p>
            <a:r>
              <a:rPr lang="en-US" altLang="zh-CN" sz="1600" dirty="0" smtClean="0"/>
              <a:t>1.</a:t>
            </a:r>
            <a:r>
              <a:rPr lang="zh-CN" altLang="en-US" sz="1600" dirty="0" smtClean="0"/>
              <a:t>审题清晰（几个问，问什么，限定词）</a:t>
            </a:r>
            <a:endParaRPr lang="en-US" altLang="zh-CN" sz="1600" dirty="0" smtClean="0"/>
          </a:p>
          <a:p>
            <a:r>
              <a:rPr lang="en-US" altLang="zh-CN" sz="1600" dirty="0" smtClean="0"/>
              <a:t>2.</a:t>
            </a:r>
            <a:r>
              <a:rPr lang="zh-CN" altLang="en-US" sz="1600" dirty="0" smtClean="0"/>
              <a:t>书写规范（分点提行，保持恰当的字间距和行间距，书写工整）</a:t>
            </a:r>
            <a:endParaRPr lang="en-US" altLang="zh-CN" sz="1600" dirty="0" smtClean="0"/>
          </a:p>
          <a:p>
            <a:endParaRPr lang="zh-CN" altLang="en-US" sz="1600" dirty="0"/>
          </a:p>
        </p:txBody>
      </p:sp>
    </p:spTree>
    <p:extLst>
      <p:ext uri="{BB962C8B-B14F-4D97-AF65-F5344CB8AC3E}">
        <p14:creationId xmlns:p14="http://schemas.microsoft.com/office/powerpoint/2010/main" val="7998831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169150" cy="5376863"/>
          </a:xfrm>
          <a:prstGeom prst="rect">
            <a:avLst/>
          </a:prstGeom>
        </p:spPr>
      </p:pic>
    </p:spTree>
    <p:extLst>
      <p:ext uri="{BB962C8B-B14F-4D97-AF65-F5344CB8AC3E}">
        <p14:creationId xmlns:p14="http://schemas.microsoft.com/office/powerpoint/2010/main" val="10701493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169150" cy="5376863"/>
          </a:xfrm>
          <a:prstGeom prst="rect">
            <a:avLst/>
          </a:prstGeom>
        </p:spPr>
      </p:pic>
    </p:spTree>
    <p:extLst>
      <p:ext uri="{BB962C8B-B14F-4D97-AF65-F5344CB8AC3E}">
        <p14:creationId xmlns:p14="http://schemas.microsoft.com/office/powerpoint/2010/main" val="1283137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169150" cy="5376863"/>
          </a:xfrm>
          <a:prstGeom prst="rect">
            <a:avLst/>
          </a:prstGeom>
        </p:spPr>
      </p:pic>
    </p:spTree>
    <p:extLst>
      <p:ext uri="{BB962C8B-B14F-4D97-AF65-F5344CB8AC3E}">
        <p14:creationId xmlns:p14="http://schemas.microsoft.com/office/powerpoint/2010/main" val="30862353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169150" cy="5376863"/>
          </a:xfrm>
          <a:prstGeom prst="rect">
            <a:avLst/>
          </a:prstGeom>
        </p:spPr>
      </p:pic>
    </p:spTree>
    <p:extLst>
      <p:ext uri="{BB962C8B-B14F-4D97-AF65-F5344CB8AC3E}">
        <p14:creationId xmlns:p14="http://schemas.microsoft.com/office/powerpoint/2010/main" val="29143621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4939" y="21162"/>
            <a:ext cx="1254932" cy="3096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b="1" dirty="0">
                <a:latin typeface="Calibri" pitchFamily="34" charset="0"/>
              </a:rPr>
              <a:t>启蒙运动</a:t>
            </a:r>
          </a:p>
        </p:txBody>
      </p:sp>
      <p:sp>
        <p:nvSpPr>
          <p:cNvPr id="3" name="TextBox 2"/>
          <p:cNvSpPr txBox="1"/>
          <p:nvPr/>
        </p:nvSpPr>
        <p:spPr>
          <a:xfrm>
            <a:off x="187250" y="402092"/>
            <a:ext cx="7028408" cy="309630"/>
          </a:xfrm>
          <a:prstGeom prst="rect">
            <a:avLst/>
          </a:prstGeom>
          <a:noFill/>
        </p:spPr>
        <p:txBody>
          <a:bodyPr wrap="square" lIns="62795" tIns="31398" rIns="62795" bIns="31398" rtlCol="0">
            <a:spAutoFit/>
          </a:bodyPr>
          <a:lstStyle/>
          <a:p>
            <a:r>
              <a:rPr lang="zh-CN" altLang="en-US" sz="1600" b="1" dirty="0"/>
              <a:t>一、启蒙运动产生的背景：</a:t>
            </a:r>
          </a:p>
        </p:txBody>
      </p:sp>
      <p:sp>
        <p:nvSpPr>
          <p:cNvPr id="4" name="左大括号 3"/>
          <p:cNvSpPr/>
          <p:nvPr/>
        </p:nvSpPr>
        <p:spPr>
          <a:xfrm>
            <a:off x="100086" y="725951"/>
            <a:ext cx="225827" cy="1242400"/>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12999" y="779215"/>
            <a:ext cx="7115992" cy="1048294"/>
          </a:xfrm>
          <a:prstGeom prst="rect">
            <a:avLst/>
          </a:prstGeom>
          <a:noFill/>
        </p:spPr>
        <p:txBody>
          <a:bodyPr wrap="square" lIns="62795" tIns="31398" rIns="62795" bIns="31398" rtlCol="0">
            <a:spAutoFit/>
          </a:bodyPr>
          <a:lstStyle/>
          <a:p>
            <a:r>
              <a:rPr lang="en-US" altLang="zh-CN" sz="1600" b="1" dirty="0" smtClean="0"/>
              <a:t>1.</a:t>
            </a:r>
            <a:r>
              <a:rPr lang="zh-CN" altLang="en-US" sz="1600" b="1" dirty="0" smtClean="0"/>
              <a:t>经：</a:t>
            </a:r>
            <a:r>
              <a:rPr lang="en-US" altLang="zh-CN" sz="1600" b="1" dirty="0" smtClean="0"/>
              <a:t>17</a:t>
            </a:r>
            <a:r>
              <a:rPr lang="zh-CN" altLang="en-US" sz="1600" b="1" dirty="0" smtClean="0"/>
              <a:t>、</a:t>
            </a:r>
            <a:r>
              <a:rPr lang="en-US" altLang="zh-CN" sz="1600" b="1" dirty="0" smtClean="0"/>
              <a:t>18</a:t>
            </a:r>
            <a:r>
              <a:rPr lang="zh-CN" altLang="en-US" sz="1600" b="1" dirty="0" smtClean="0"/>
              <a:t>世纪，资本主义不断发展，资产阶级力量不断壮大</a:t>
            </a:r>
            <a:endParaRPr lang="en-US" altLang="zh-CN" sz="1600" b="1" dirty="0" smtClean="0"/>
          </a:p>
          <a:p>
            <a:r>
              <a:rPr lang="en-US" altLang="zh-CN" sz="1600" b="1" dirty="0"/>
              <a:t>2.</a:t>
            </a:r>
            <a:r>
              <a:rPr lang="zh-CN" altLang="en-US" sz="1600" b="1" dirty="0"/>
              <a:t>思：文艺复兴和宗教改革解放了人的思想，奠定了思想基础</a:t>
            </a:r>
            <a:r>
              <a:rPr lang="zh-CN" altLang="en-US" sz="1600" b="1" dirty="0" smtClean="0"/>
              <a:t>。</a:t>
            </a:r>
            <a:endParaRPr lang="en-US" altLang="zh-CN" sz="1600" b="1" dirty="0" smtClean="0"/>
          </a:p>
          <a:p>
            <a:r>
              <a:rPr lang="en-US" altLang="zh-CN" sz="1600" b="1" dirty="0">
                <a:solidFill>
                  <a:srgbClr val="0000FF"/>
                </a:solidFill>
              </a:rPr>
              <a:t>3.</a:t>
            </a:r>
            <a:r>
              <a:rPr lang="zh-CN" altLang="en-US" sz="1600" b="1" dirty="0">
                <a:solidFill>
                  <a:srgbClr val="0000FF"/>
                </a:solidFill>
              </a:rPr>
              <a:t>政</a:t>
            </a:r>
            <a:r>
              <a:rPr lang="zh-CN" altLang="en-US" sz="1600" b="1" dirty="0" smtClean="0">
                <a:solidFill>
                  <a:srgbClr val="0000FF"/>
                </a:solidFill>
              </a:rPr>
              <a:t>：封建专制成为资本主义发展的障碍，资产阶级提出反对专制制度的要求</a:t>
            </a:r>
            <a:endParaRPr lang="en-US" altLang="zh-CN" sz="1600" b="1" dirty="0" smtClean="0">
              <a:solidFill>
                <a:srgbClr val="0000FF"/>
              </a:solidFill>
            </a:endParaRPr>
          </a:p>
          <a:p>
            <a:r>
              <a:rPr lang="en-US" altLang="zh-CN" sz="1600" b="1" dirty="0" smtClean="0">
                <a:solidFill>
                  <a:srgbClr val="0000FF"/>
                </a:solidFill>
              </a:rPr>
              <a:t>4</a:t>
            </a:r>
            <a:r>
              <a:rPr lang="en-US" altLang="zh-CN" sz="1600" b="1" dirty="0">
                <a:solidFill>
                  <a:srgbClr val="0000FF"/>
                </a:solidFill>
              </a:rPr>
              <a:t>.</a:t>
            </a:r>
            <a:r>
              <a:rPr lang="zh-CN" altLang="en-US" sz="1600" b="1" dirty="0">
                <a:solidFill>
                  <a:srgbClr val="0000FF"/>
                </a:solidFill>
              </a:rPr>
              <a:t>科</a:t>
            </a:r>
            <a:r>
              <a:rPr lang="zh-CN" altLang="en-US" sz="1600" b="1" dirty="0" smtClean="0">
                <a:solidFill>
                  <a:srgbClr val="0000FF"/>
                </a:solidFill>
              </a:rPr>
              <a:t>：自然科学的新发展为人们认识人类社会提供了新的依据。</a:t>
            </a:r>
            <a:endParaRPr lang="zh-CN" altLang="en-US" sz="1600" b="1" dirty="0">
              <a:solidFill>
                <a:srgbClr val="0000FF"/>
              </a:solidFill>
            </a:endParaRPr>
          </a:p>
        </p:txBody>
      </p:sp>
    </p:spTree>
    <p:extLst>
      <p:ext uri="{BB962C8B-B14F-4D97-AF65-F5344CB8AC3E}">
        <p14:creationId xmlns:p14="http://schemas.microsoft.com/office/powerpoint/2010/main" val="28116048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 y="306094"/>
            <a:ext cx="7028408" cy="309630"/>
          </a:xfrm>
          <a:prstGeom prst="rect">
            <a:avLst/>
          </a:prstGeom>
          <a:noFill/>
        </p:spPr>
        <p:txBody>
          <a:bodyPr wrap="square" lIns="62795" tIns="31398" rIns="62795" bIns="31398" rtlCol="0">
            <a:spAutoFit/>
          </a:bodyPr>
          <a:lstStyle/>
          <a:p>
            <a:r>
              <a:rPr lang="zh-CN" altLang="en-US" sz="1600" b="1" dirty="0"/>
              <a:t>二、启蒙运动概况：</a:t>
            </a:r>
          </a:p>
        </p:txBody>
      </p:sp>
      <p:sp>
        <p:nvSpPr>
          <p:cNvPr id="3" name="TextBox 2"/>
          <p:cNvSpPr txBox="1"/>
          <p:nvPr/>
        </p:nvSpPr>
        <p:spPr>
          <a:xfrm>
            <a:off x="-24862" y="483878"/>
            <a:ext cx="3839026" cy="309630"/>
          </a:xfrm>
          <a:prstGeom prst="rect">
            <a:avLst/>
          </a:prstGeom>
          <a:noFill/>
        </p:spPr>
        <p:txBody>
          <a:bodyPr wrap="square" lIns="62795" tIns="31398" rIns="62795" bIns="31398" rtlCol="0">
            <a:spAutoFit/>
          </a:bodyPr>
          <a:lstStyle/>
          <a:p>
            <a:r>
              <a:rPr lang="zh-CN" altLang="en-US" sz="1600" b="1" dirty="0"/>
              <a:t>（一）启蒙运动对人身自由的论述</a:t>
            </a:r>
            <a:endParaRPr lang="en-US" altLang="zh-CN" sz="1600" b="1" dirty="0"/>
          </a:p>
        </p:txBody>
      </p:sp>
      <p:sp>
        <p:nvSpPr>
          <p:cNvPr id="4" name="左大括号 3"/>
          <p:cNvSpPr/>
          <p:nvPr/>
        </p:nvSpPr>
        <p:spPr>
          <a:xfrm>
            <a:off x="124577" y="763245"/>
            <a:ext cx="267012" cy="432417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58083" y="800658"/>
            <a:ext cx="3839026" cy="278853"/>
          </a:xfrm>
          <a:prstGeom prst="rect">
            <a:avLst/>
          </a:prstGeom>
          <a:noFill/>
        </p:spPr>
        <p:txBody>
          <a:bodyPr wrap="square" lIns="62795" tIns="31398" rIns="62795" bIns="31398" rtlCol="0">
            <a:spAutoFit/>
          </a:bodyPr>
          <a:lstStyle/>
          <a:p>
            <a:r>
              <a:rPr lang="en-US" altLang="zh-CN" sz="1400" b="1" dirty="0"/>
              <a:t>1.</a:t>
            </a:r>
            <a:r>
              <a:rPr lang="zh-CN" altLang="en-US" sz="1400" b="1" dirty="0"/>
              <a:t>霍布斯和洛克的政治启蒙（英）</a:t>
            </a:r>
            <a:endParaRPr lang="en-US" altLang="zh-CN" sz="1400" b="1" dirty="0"/>
          </a:p>
        </p:txBody>
      </p:sp>
      <p:sp>
        <p:nvSpPr>
          <p:cNvPr id="6" name="左大括号 5"/>
          <p:cNvSpPr/>
          <p:nvPr/>
        </p:nvSpPr>
        <p:spPr>
          <a:xfrm>
            <a:off x="278677" y="1298169"/>
            <a:ext cx="112912" cy="2058217"/>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7" name="TextBox 6"/>
          <p:cNvSpPr txBox="1"/>
          <p:nvPr/>
        </p:nvSpPr>
        <p:spPr>
          <a:xfrm>
            <a:off x="379079" y="1784828"/>
            <a:ext cx="5281872" cy="248075"/>
          </a:xfrm>
          <a:prstGeom prst="rect">
            <a:avLst/>
          </a:prstGeom>
          <a:noFill/>
        </p:spPr>
        <p:txBody>
          <a:bodyPr wrap="square" lIns="62795" tIns="31398" rIns="62795" bIns="31398" rtlCol="0">
            <a:spAutoFit/>
          </a:bodyPr>
          <a:lstStyle/>
          <a:p>
            <a:r>
              <a:rPr lang="zh-CN" altLang="en-US" b="1" dirty="0" smtClean="0">
                <a:solidFill>
                  <a:srgbClr val="0000FF"/>
                </a:solidFill>
              </a:rPr>
              <a:t>（</a:t>
            </a:r>
            <a:r>
              <a:rPr lang="en-US" altLang="zh-CN" b="1" dirty="0">
                <a:solidFill>
                  <a:srgbClr val="0000FF"/>
                </a:solidFill>
              </a:rPr>
              <a:t>2</a:t>
            </a:r>
            <a:r>
              <a:rPr lang="zh-CN" altLang="en-US" b="1" dirty="0" smtClean="0">
                <a:solidFill>
                  <a:srgbClr val="0000FF"/>
                </a:solidFill>
              </a:rPr>
              <a:t>）洛克（</a:t>
            </a:r>
            <a:r>
              <a:rPr lang="zh-CN" altLang="en-US" dirty="0" smtClean="0">
                <a:solidFill>
                  <a:srgbClr val="0000FF"/>
                </a:solidFill>
                <a:latin typeface="宋体" pitchFamily="2" charset="-122"/>
              </a:rPr>
              <a:t>资产阶级民主主义政治理论的奠基人之一</a:t>
            </a:r>
            <a:r>
              <a:rPr lang="zh-CN" altLang="en-US" b="1" dirty="0" smtClean="0">
                <a:solidFill>
                  <a:srgbClr val="0000FF"/>
                </a:solidFill>
              </a:rPr>
              <a:t>）</a:t>
            </a:r>
            <a:endParaRPr lang="en-US" altLang="zh-CN" b="1" dirty="0" smtClean="0">
              <a:solidFill>
                <a:srgbClr val="0000FF"/>
              </a:solidFill>
            </a:endParaRPr>
          </a:p>
        </p:txBody>
      </p:sp>
      <p:sp>
        <p:nvSpPr>
          <p:cNvPr id="8" name="TextBox 7"/>
          <p:cNvSpPr txBox="1"/>
          <p:nvPr/>
        </p:nvSpPr>
        <p:spPr>
          <a:xfrm>
            <a:off x="335132" y="1041715"/>
            <a:ext cx="2684883" cy="248075"/>
          </a:xfrm>
          <a:prstGeom prst="rect">
            <a:avLst/>
          </a:prstGeom>
          <a:noFill/>
        </p:spPr>
        <p:txBody>
          <a:bodyPr wrap="square" lIns="62795" tIns="31398" rIns="62795" bIns="31398" rtlCol="0">
            <a:spAutoFit/>
          </a:bodyPr>
          <a:lstStyle/>
          <a:p>
            <a:r>
              <a:rPr lang="zh-CN" altLang="en-US" b="1" dirty="0" smtClean="0">
                <a:solidFill>
                  <a:srgbClr val="0000FF"/>
                </a:solidFill>
              </a:rPr>
              <a:t>（</a:t>
            </a:r>
            <a:r>
              <a:rPr lang="en-US" altLang="zh-CN" b="1" dirty="0" smtClean="0">
                <a:solidFill>
                  <a:srgbClr val="0000FF"/>
                </a:solidFill>
              </a:rPr>
              <a:t>1</a:t>
            </a:r>
            <a:r>
              <a:rPr lang="zh-CN" altLang="en-US" b="1" dirty="0" smtClean="0">
                <a:solidFill>
                  <a:srgbClr val="0000FF"/>
                </a:solidFill>
              </a:rPr>
              <a:t>）霍布斯（代表大资产阶级）</a:t>
            </a:r>
            <a:endParaRPr lang="en-US" altLang="zh-CN" b="1" dirty="0" smtClean="0">
              <a:solidFill>
                <a:srgbClr val="0000FF"/>
              </a:solidFill>
            </a:endParaRPr>
          </a:p>
        </p:txBody>
      </p:sp>
      <p:sp>
        <p:nvSpPr>
          <p:cNvPr id="9" name="左大括号 8"/>
          <p:cNvSpPr/>
          <p:nvPr/>
        </p:nvSpPr>
        <p:spPr>
          <a:xfrm>
            <a:off x="665196" y="1163184"/>
            <a:ext cx="114291" cy="739146"/>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0" name="TextBox 9"/>
          <p:cNvSpPr txBox="1"/>
          <p:nvPr/>
        </p:nvSpPr>
        <p:spPr>
          <a:xfrm>
            <a:off x="779483" y="1200164"/>
            <a:ext cx="3839026" cy="248075"/>
          </a:xfrm>
          <a:prstGeom prst="rect">
            <a:avLst/>
          </a:prstGeom>
          <a:noFill/>
        </p:spPr>
        <p:txBody>
          <a:bodyPr wrap="square" lIns="62795" tIns="31398" rIns="62795" bIns="31398" rtlCol="0">
            <a:spAutoFit/>
          </a:bodyPr>
          <a:lstStyle/>
          <a:p>
            <a:r>
              <a:rPr lang="zh-CN" altLang="en-US" b="1" dirty="0" smtClean="0"/>
              <a:t>①代表作：</a:t>
            </a:r>
            <a:r>
              <a:rPr lang="en-US" altLang="zh-CN" b="1" dirty="0" smtClean="0"/>
              <a:t>《</a:t>
            </a:r>
            <a:r>
              <a:rPr lang="zh-CN" altLang="en-US" b="1" dirty="0" smtClean="0"/>
              <a:t>利维坦</a:t>
            </a:r>
            <a:r>
              <a:rPr lang="en-US" altLang="zh-CN" b="1" dirty="0" smtClean="0"/>
              <a:t>》</a:t>
            </a:r>
          </a:p>
        </p:txBody>
      </p:sp>
      <p:sp>
        <p:nvSpPr>
          <p:cNvPr id="11" name="TextBox 10"/>
          <p:cNvSpPr txBox="1"/>
          <p:nvPr/>
        </p:nvSpPr>
        <p:spPr>
          <a:xfrm>
            <a:off x="779483" y="1417711"/>
            <a:ext cx="3839026" cy="248075"/>
          </a:xfrm>
          <a:prstGeom prst="rect">
            <a:avLst/>
          </a:prstGeom>
          <a:noFill/>
        </p:spPr>
        <p:txBody>
          <a:bodyPr wrap="square" lIns="62795" tIns="31398" rIns="62795" bIns="31398" rtlCol="0">
            <a:spAutoFit/>
          </a:bodyPr>
          <a:lstStyle/>
          <a:p>
            <a:r>
              <a:rPr lang="zh-CN" altLang="en-US" b="1" dirty="0" smtClean="0"/>
              <a:t>②主张：</a:t>
            </a:r>
            <a:r>
              <a:rPr lang="en-US" altLang="zh-CN" b="1" dirty="0" smtClean="0"/>
              <a:t>A.</a:t>
            </a:r>
            <a:r>
              <a:rPr lang="zh-CN" altLang="en-US" b="1" dirty="0" smtClean="0"/>
              <a:t>天赋人权     </a:t>
            </a:r>
            <a:r>
              <a:rPr lang="en-US" altLang="zh-CN" b="1" dirty="0" smtClean="0"/>
              <a:t>B.</a:t>
            </a:r>
            <a:r>
              <a:rPr lang="zh-CN" altLang="en-US" b="1" dirty="0" smtClean="0"/>
              <a:t>社会契约</a:t>
            </a:r>
            <a:endParaRPr lang="en-US" altLang="zh-CN" b="1" dirty="0" smtClean="0"/>
          </a:p>
        </p:txBody>
      </p:sp>
      <p:sp>
        <p:nvSpPr>
          <p:cNvPr id="12" name="TextBox 11"/>
          <p:cNvSpPr txBox="1"/>
          <p:nvPr/>
        </p:nvSpPr>
        <p:spPr>
          <a:xfrm>
            <a:off x="772701" y="1645876"/>
            <a:ext cx="6272053" cy="248075"/>
          </a:xfrm>
          <a:prstGeom prst="rect">
            <a:avLst/>
          </a:prstGeom>
          <a:noFill/>
        </p:spPr>
        <p:txBody>
          <a:bodyPr wrap="square" lIns="62795" tIns="31398" rIns="62795" bIns="31398" rtlCol="0">
            <a:spAutoFit/>
          </a:bodyPr>
          <a:lstStyle/>
          <a:p>
            <a:r>
              <a:rPr lang="zh-CN" altLang="en-US" b="1" dirty="0" smtClean="0"/>
              <a:t>③影响：有利于推翻君权神授论、摧毁封建专制制度。</a:t>
            </a:r>
            <a:endParaRPr lang="en-US" altLang="zh-CN" b="1" dirty="0" smtClean="0"/>
          </a:p>
        </p:txBody>
      </p:sp>
      <p:sp>
        <p:nvSpPr>
          <p:cNvPr id="13" name="左大括号 12"/>
          <p:cNvSpPr/>
          <p:nvPr/>
        </p:nvSpPr>
        <p:spPr>
          <a:xfrm>
            <a:off x="625208" y="1965690"/>
            <a:ext cx="147493" cy="1192600"/>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4" name="TextBox 13"/>
          <p:cNvSpPr txBox="1"/>
          <p:nvPr/>
        </p:nvSpPr>
        <p:spPr>
          <a:xfrm>
            <a:off x="692718" y="1960687"/>
            <a:ext cx="3839026" cy="248075"/>
          </a:xfrm>
          <a:prstGeom prst="rect">
            <a:avLst/>
          </a:prstGeom>
          <a:noFill/>
        </p:spPr>
        <p:txBody>
          <a:bodyPr wrap="square" lIns="62795" tIns="31398" rIns="62795" bIns="31398" rtlCol="0">
            <a:spAutoFit/>
          </a:bodyPr>
          <a:lstStyle/>
          <a:p>
            <a:r>
              <a:rPr lang="zh-CN" altLang="en-US" b="1" dirty="0" smtClean="0"/>
              <a:t>①代表作：</a:t>
            </a:r>
            <a:r>
              <a:rPr lang="en-US" altLang="zh-CN" b="1" dirty="0" smtClean="0"/>
              <a:t>《</a:t>
            </a:r>
            <a:r>
              <a:rPr lang="zh-CN" altLang="en-US" b="1" dirty="0"/>
              <a:t>政府论</a:t>
            </a:r>
            <a:r>
              <a:rPr lang="en-US" altLang="zh-CN" b="1" dirty="0" smtClean="0"/>
              <a:t>》</a:t>
            </a:r>
          </a:p>
        </p:txBody>
      </p:sp>
      <p:sp>
        <p:nvSpPr>
          <p:cNvPr id="15" name="TextBox 14"/>
          <p:cNvSpPr txBox="1"/>
          <p:nvPr/>
        </p:nvSpPr>
        <p:spPr>
          <a:xfrm>
            <a:off x="702349" y="2156303"/>
            <a:ext cx="6297657" cy="248075"/>
          </a:xfrm>
          <a:prstGeom prst="rect">
            <a:avLst/>
          </a:prstGeom>
          <a:noFill/>
        </p:spPr>
        <p:txBody>
          <a:bodyPr wrap="square" lIns="62795" tIns="31398" rIns="62795" bIns="31398" rtlCol="0">
            <a:spAutoFit/>
          </a:bodyPr>
          <a:lstStyle/>
          <a:p>
            <a:r>
              <a:rPr lang="zh-CN" altLang="en-US" b="1" dirty="0" smtClean="0"/>
              <a:t>②主张：</a:t>
            </a:r>
            <a:r>
              <a:rPr lang="en-US" altLang="zh-CN" b="1" dirty="0" smtClean="0"/>
              <a:t>A.</a:t>
            </a:r>
            <a:r>
              <a:rPr lang="zh-CN" altLang="en-US" b="1" dirty="0" smtClean="0"/>
              <a:t>主权在民     </a:t>
            </a:r>
            <a:r>
              <a:rPr lang="en-US" altLang="zh-CN" b="1" dirty="0" smtClean="0"/>
              <a:t>B.</a:t>
            </a:r>
            <a:r>
              <a:rPr lang="zh-CN" altLang="en-US" b="1" dirty="0" smtClean="0"/>
              <a:t>社会契约      </a:t>
            </a:r>
            <a:r>
              <a:rPr lang="en-US" altLang="zh-CN" b="1" dirty="0" smtClean="0"/>
              <a:t>C.</a:t>
            </a:r>
            <a:r>
              <a:rPr lang="zh-CN" altLang="en-US" b="1" dirty="0" smtClean="0"/>
              <a:t>限制“公权”，分权学说    </a:t>
            </a:r>
            <a:r>
              <a:rPr lang="en-US" altLang="zh-CN" b="1" dirty="0" smtClean="0"/>
              <a:t>D.</a:t>
            </a:r>
            <a:r>
              <a:rPr lang="zh-CN" altLang="en-US" b="1" dirty="0" smtClean="0"/>
              <a:t>法律至上</a:t>
            </a:r>
            <a:endParaRPr lang="en-US" altLang="zh-CN" b="1" dirty="0" smtClean="0"/>
          </a:p>
        </p:txBody>
      </p:sp>
      <p:sp>
        <p:nvSpPr>
          <p:cNvPr id="16" name="TextBox 15"/>
          <p:cNvSpPr txBox="1"/>
          <p:nvPr/>
        </p:nvSpPr>
        <p:spPr>
          <a:xfrm>
            <a:off x="652114" y="2424312"/>
            <a:ext cx="749465" cy="248075"/>
          </a:xfrm>
          <a:prstGeom prst="rect">
            <a:avLst/>
          </a:prstGeom>
          <a:noFill/>
        </p:spPr>
        <p:txBody>
          <a:bodyPr wrap="square" lIns="62795" tIns="31398" rIns="62795" bIns="31398" rtlCol="0">
            <a:spAutoFit/>
          </a:bodyPr>
          <a:lstStyle/>
          <a:p>
            <a:r>
              <a:rPr lang="zh-CN" altLang="en-US" b="1" dirty="0" smtClean="0"/>
              <a:t>③影响：</a:t>
            </a:r>
            <a:endParaRPr lang="en-US" altLang="zh-CN" b="1" dirty="0" smtClean="0"/>
          </a:p>
        </p:txBody>
      </p:sp>
      <p:sp>
        <p:nvSpPr>
          <p:cNvPr id="17" name="左大括号 16"/>
          <p:cNvSpPr/>
          <p:nvPr/>
        </p:nvSpPr>
        <p:spPr>
          <a:xfrm>
            <a:off x="1347382" y="2292754"/>
            <a:ext cx="65575" cy="569115"/>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8" name="TextBox 17"/>
          <p:cNvSpPr txBox="1"/>
          <p:nvPr/>
        </p:nvSpPr>
        <p:spPr>
          <a:xfrm>
            <a:off x="1380169" y="2359493"/>
            <a:ext cx="5720796" cy="617407"/>
          </a:xfrm>
          <a:prstGeom prst="rect">
            <a:avLst/>
          </a:prstGeom>
          <a:noFill/>
        </p:spPr>
        <p:txBody>
          <a:bodyPr wrap="square" lIns="62795" tIns="31398" rIns="62795" bIns="31398" rtlCol="0">
            <a:spAutoFit/>
          </a:bodyPr>
          <a:lstStyle/>
          <a:p>
            <a:r>
              <a:rPr lang="en-US" altLang="zh-CN" b="1" dirty="0" smtClean="0"/>
              <a:t>A.</a:t>
            </a:r>
            <a:r>
              <a:rPr lang="zh-CN" altLang="en-US" b="1" dirty="0" smtClean="0"/>
              <a:t>为</a:t>
            </a:r>
            <a:r>
              <a:rPr lang="en-US" altLang="zh-CN" b="1" dirty="0" smtClean="0"/>
              <a:t>17</a:t>
            </a:r>
            <a:r>
              <a:rPr lang="zh-CN" altLang="en-US" b="1" dirty="0" smtClean="0"/>
              <a:t>世纪英国资产阶级革命提供了理论基础，也对反对封建专制暴政产生了广泛的影响。</a:t>
            </a:r>
            <a:endParaRPr lang="en-US" altLang="zh-CN" b="1" dirty="0" smtClean="0"/>
          </a:p>
          <a:p>
            <a:r>
              <a:rPr lang="en-US" altLang="zh-CN" b="1" dirty="0" smtClean="0"/>
              <a:t>B.</a:t>
            </a:r>
            <a:r>
              <a:rPr lang="zh-CN" altLang="en-US" b="1" dirty="0" smtClean="0"/>
              <a:t>其分权学说为孟德斯鸠继承，发展为三权分立学说 </a:t>
            </a:r>
            <a:r>
              <a:rPr lang="zh-CN" altLang="en-US" b="1" dirty="0"/>
              <a:t>。</a:t>
            </a:r>
            <a:endParaRPr lang="en-US" altLang="zh-CN" b="1" dirty="0" smtClean="0"/>
          </a:p>
        </p:txBody>
      </p:sp>
      <p:sp>
        <p:nvSpPr>
          <p:cNvPr id="19" name="TextBox 18"/>
          <p:cNvSpPr txBox="1"/>
          <p:nvPr/>
        </p:nvSpPr>
        <p:spPr>
          <a:xfrm>
            <a:off x="686110" y="2901836"/>
            <a:ext cx="6463157" cy="248075"/>
          </a:xfrm>
          <a:prstGeom prst="rect">
            <a:avLst/>
          </a:prstGeom>
          <a:noFill/>
        </p:spPr>
        <p:txBody>
          <a:bodyPr wrap="square" lIns="62795" tIns="31398" rIns="62795" bIns="31398" rtlCol="0">
            <a:spAutoFit/>
          </a:bodyPr>
          <a:lstStyle/>
          <a:p>
            <a:r>
              <a:rPr lang="zh-CN" altLang="en-US" b="1" dirty="0" smtClean="0"/>
              <a:t>④洛克思想实质：建立资产阶级君主立宪政体</a:t>
            </a:r>
            <a:endParaRPr lang="en-US" altLang="zh-CN" b="1" dirty="0" smtClean="0"/>
          </a:p>
        </p:txBody>
      </p:sp>
      <p:sp>
        <p:nvSpPr>
          <p:cNvPr id="20" name="TextBox 19"/>
          <p:cNvSpPr txBox="1">
            <a:spLocks noChangeArrowheads="1"/>
          </p:cNvSpPr>
          <p:nvPr/>
        </p:nvSpPr>
        <p:spPr bwMode="auto">
          <a:xfrm>
            <a:off x="14939" y="21162"/>
            <a:ext cx="1254932" cy="30963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2795" tIns="31398" rIns="62795" bIns="31398">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b="1" dirty="0">
                <a:latin typeface="Calibri" pitchFamily="34" charset="0"/>
              </a:rPr>
              <a:t>启蒙运动</a:t>
            </a:r>
          </a:p>
        </p:txBody>
      </p:sp>
      <p:sp>
        <p:nvSpPr>
          <p:cNvPr id="34" name="左大括号 33"/>
          <p:cNvSpPr/>
          <p:nvPr/>
        </p:nvSpPr>
        <p:spPr>
          <a:xfrm>
            <a:off x="356348" y="3352136"/>
            <a:ext cx="112912" cy="2324578"/>
          </a:xfrm>
          <a:prstGeom prst="leftBrace">
            <a:avLst/>
          </a:prstGeom>
        </p:spPr>
        <p:style>
          <a:lnRef idx="1">
            <a:schemeClr val="accent1"/>
          </a:lnRef>
          <a:fillRef idx="0">
            <a:schemeClr val="accent1"/>
          </a:fillRef>
          <a:effectRef idx="0">
            <a:schemeClr val="accent1"/>
          </a:effectRef>
          <a:fontRef idx="minor">
            <a:schemeClr val="tx1"/>
          </a:fontRef>
        </p:style>
        <p:txBody>
          <a:bodyPr lIns="71690" tIns="35845" rIns="71690" bIns="35845" rtlCol="0" anchor="ctr"/>
          <a:lstStyle/>
          <a:p>
            <a:pPr algn="ctr"/>
            <a:endParaRPr lang="zh-CN" altLang="en-US"/>
          </a:p>
        </p:txBody>
      </p:sp>
      <p:sp>
        <p:nvSpPr>
          <p:cNvPr id="35" name="TextBox 34"/>
          <p:cNvSpPr txBox="1"/>
          <p:nvPr/>
        </p:nvSpPr>
        <p:spPr>
          <a:xfrm>
            <a:off x="269625" y="3080717"/>
            <a:ext cx="3839026" cy="318611"/>
          </a:xfrm>
          <a:prstGeom prst="rect">
            <a:avLst/>
          </a:prstGeom>
          <a:noFill/>
        </p:spPr>
        <p:txBody>
          <a:bodyPr wrap="square" lIns="71690" tIns="35845" rIns="71690" bIns="35845" rtlCol="0">
            <a:spAutoFit/>
          </a:bodyPr>
          <a:lstStyle/>
          <a:p>
            <a:r>
              <a:rPr lang="en-US" altLang="zh-CN" sz="1600" b="1" dirty="0"/>
              <a:t>2.</a:t>
            </a:r>
            <a:r>
              <a:rPr lang="zh-CN" altLang="en-US" sz="1600" b="1" dirty="0"/>
              <a:t>法国启蒙思想家的政治智慧</a:t>
            </a:r>
            <a:endParaRPr lang="en-US" altLang="zh-CN" sz="1600" b="1" dirty="0"/>
          </a:p>
        </p:txBody>
      </p:sp>
      <p:sp>
        <p:nvSpPr>
          <p:cNvPr id="36" name="TextBox 35"/>
          <p:cNvSpPr txBox="1"/>
          <p:nvPr/>
        </p:nvSpPr>
        <p:spPr>
          <a:xfrm>
            <a:off x="414249" y="3294030"/>
            <a:ext cx="2684882" cy="257056"/>
          </a:xfrm>
          <a:prstGeom prst="rect">
            <a:avLst/>
          </a:prstGeom>
          <a:noFill/>
        </p:spPr>
        <p:txBody>
          <a:bodyPr wrap="square" lIns="71690" tIns="35845" rIns="71690" bIns="35845" rtlCol="0">
            <a:spAutoFit/>
          </a:bodyPr>
          <a:lstStyle/>
          <a:p>
            <a:r>
              <a:rPr lang="zh-CN" altLang="en-US" b="1" dirty="0" smtClean="0">
                <a:solidFill>
                  <a:srgbClr val="0000FF"/>
                </a:solidFill>
              </a:rPr>
              <a:t>（</a:t>
            </a:r>
            <a:r>
              <a:rPr lang="en-US" altLang="zh-CN" b="1" dirty="0" smtClean="0">
                <a:solidFill>
                  <a:srgbClr val="0000FF"/>
                </a:solidFill>
              </a:rPr>
              <a:t>1</a:t>
            </a:r>
            <a:r>
              <a:rPr lang="zh-CN" altLang="en-US" b="1" dirty="0" smtClean="0">
                <a:solidFill>
                  <a:srgbClr val="0000FF"/>
                </a:solidFill>
              </a:rPr>
              <a:t>）伏尔泰（启蒙运动的领袖）</a:t>
            </a:r>
            <a:endParaRPr lang="en-US" altLang="zh-CN" b="1" dirty="0" smtClean="0">
              <a:solidFill>
                <a:srgbClr val="0000FF"/>
              </a:solidFill>
            </a:endParaRPr>
          </a:p>
        </p:txBody>
      </p:sp>
      <p:sp>
        <p:nvSpPr>
          <p:cNvPr id="37" name="左大括号 36"/>
          <p:cNvSpPr/>
          <p:nvPr/>
        </p:nvSpPr>
        <p:spPr>
          <a:xfrm>
            <a:off x="588058" y="3500521"/>
            <a:ext cx="114291" cy="625366"/>
          </a:xfrm>
          <a:prstGeom prst="leftBrace">
            <a:avLst/>
          </a:prstGeom>
        </p:spPr>
        <p:style>
          <a:lnRef idx="1">
            <a:schemeClr val="accent1"/>
          </a:lnRef>
          <a:fillRef idx="0">
            <a:schemeClr val="accent1"/>
          </a:fillRef>
          <a:effectRef idx="0">
            <a:schemeClr val="accent1"/>
          </a:effectRef>
          <a:fontRef idx="minor">
            <a:schemeClr val="tx1"/>
          </a:fontRef>
        </p:style>
        <p:txBody>
          <a:bodyPr lIns="71690" tIns="35845" rIns="71690" bIns="35845" rtlCol="0" anchor="ctr"/>
          <a:lstStyle/>
          <a:p>
            <a:pPr algn="ctr"/>
            <a:endParaRPr lang="zh-CN" altLang="en-US"/>
          </a:p>
        </p:txBody>
      </p:sp>
      <p:sp>
        <p:nvSpPr>
          <p:cNvPr id="38" name="TextBox 37"/>
          <p:cNvSpPr txBox="1"/>
          <p:nvPr/>
        </p:nvSpPr>
        <p:spPr>
          <a:xfrm>
            <a:off x="606686" y="3506284"/>
            <a:ext cx="3839026" cy="257056"/>
          </a:xfrm>
          <a:prstGeom prst="rect">
            <a:avLst/>
          </a:prstGeom>
          <a:noFill/>
        </p:spPr>
        <p:txBody>
          <a:bodyPr wrap="square" lIns="71690" tIns="35845" rIns="71690" bIns="35845" rtlCol="0">
            <a:spAutoFit/>
          </a:bodyPr>
          <a:lstStyle/>
          <a:p>
            <a:r>
              <a:rPr lang="zh-CN" altLang="en-US" b="1" dirty="0" smtClean="0"/>
              <a:t>①代表作：</a:t>
            </a:r>
            <a:r>
              <a:rPr lang="en-US" altLang="zh-CN" b="1" dirty="0" smtClean="0"/>
              <a:t>《</a:t>
            </a:r>
            <a:r>
              <a:rPr lang="zh-CN" altLang="en-US" b="1" dirty="0"/>
              <a:t>哲学通信</a:t>
            </a:r>
            <a:r>
              <a:rPr lang="en-US" altLang="zh-CN" b="1" dirty="0" smtClean="0"/>
              <a:t>》</a:t>
            </a:r>
          </a:p>
        </p:txBody>
      </p:sp>
      <p:sp>
        <p:nvSpPr>
          <p:cNvPr id="39" name="TextBox 38"/>
          <p:cNvSpPr txBox="1"/>
          <p:nvPr/>
        </p:nvSpPr>
        <p:spPr>
          <a:xfrm>
            <a:off x="583550" y="3713166"/>
            <a:ext cx="6988973" cy="257056"/>
          </a:xfrm>
          <a:prstGeom prst="rect">
            <a:avLst/>
          </a:prstGeom>
          <a:noFill/>
        </p:spPr>
        <p:txBody>
          <a:bodyPr wrap="square" lIns="71690" tIns="35845" rIns="71690" bIns="35845" rtlCol="0">
            <a:spAutoFit/>
          </a:bodyPr>
          <a:lstStyle/>
          <a:p>
            <a:r>
              <a:rPr lang="zh-CN" altLang="en-US" b="1" dirty="0" smtClean="0"/>
              <a:t>②主张：</a:t>
            </a:r>
            <a:r>
              <a:rPr lang="en-US" altLang="zh-CN" b="1" dirty="0" smtClean="0"/>
              <a:t>A.</a:t>
            </a:r>
            <a:r>
              <a:rPr lang="zh-CN" altLang="en-US" b="1" dirty="0" smtClean="0"/>
              <a:t>天赋人权    </a:t>
            </a:r>
            <a:r>
              <a:rPr lang="en-US" altLang="zh-CN" b="1" dirty="0" smtClean="0"/>
              <a:t>B.</a:t>
            </a:r>
            <a:r>
              <a:rPr lang="zh-CN" altLang="en-US" b="1" dirty="0" smtClean="0"/>
              <a:t>主张维护财产私有制   </a:t>
            </a:r>
            <a:r>
              <a:rPr lang="en-US" altLang="zh-CN" b="1" dirty="0"/>
              <a:t>C.</a:t>
            </a:r>
            <a:r>
              <a:rPr lang="zh-CN" altLang="en-US" b="1" dirty="0"/>
              <a:t> 主张开明专制（逐渐过渡到君主立宪制）</a:t>
            </a:r>
            <a:endParaRPr lang="en-US" altLang="zh-CN" b="1" dirty="0" smtClean="0"/>
          </a:p>
        </p:txBody>
      </p:sp>
      <p:sp>
        <p:nvSpPr>
          <p:cNvPr id="40" name="TextBox 39"/>
          <p:cNvSpPr txBox="1"/>
          <p:nvPr/>
        </p:nvSpPr>
        <p:spPr>
          <a:xfrm>
            <a:off x="601190" y="3942301"/>
            <a:ext cx="6272053" cy="257056"/>
          </a:xfrm>
          <a:prstGeom prst="rect">
            <a:avLst/>
          </a:prstGeom>
          <a:noFill/>
        </p:spPr>
        <p:txBody>
          <a:bodyPr wrap="square" lIns="71690" tIns="35845" rIns="71690" bIns="35845" rtlCol="0">
            <a:spAutoFit/>
          </a:bodyPr>
          <a:lstStyle/>
          <a:p>
            <a:r>
              <a:rPr lang="zh-CN" altLang="en-US" b="1" dirty="0" smtClean="0"/>
              <a:t>③对伏尔泰思想的评价：其思想上仍有局限</a:t>
            </a:r>
            <a:endParaRPr lang="en-US" altLang="zh-CN" b="1" dirty="0" smtClean="0"/>
          </a:p>
        </p:txBody>
      </p:sp>
      <p:sp>
        <p:nvSpPr>
          <p:cNvPr id="41" name="左大括号 40"/>
          <p:cNvSpPr/>
          <p:nvPr/>
        </p:nvSpPr>
        <p:spPr>
          <a:xfrm>
            <a:off x="536016" y="4261486"/>
            <a:ext cx="173209" cy="1818991"/>
          </a:xfrm>
          <a:prstGeom prst="leftBrace">
            <a:avLst/>
          </a:prstGeom>
        </p:spPr>
        <p:style>
          <a:lnRef idx="1">
            <a:schemeClr val="accent1"/>
          </a:lnRef>
          <a:fillRef idx="0">
            <a:schemeClr val="accent1"/>
          </a:fillRef>
          <a:effectRef idx="0">
            <a:schemeClr val="accent1"/>
          </a:effectRef>
          <a:fontRef idx="minor">
            <a:schemeClr val="tx1"/>
          </a:fontRef>
        </p:style>
        <p:txBody>
          <a:bodyPr lIns="71690" tIns="35845" rIns="71690" bIns="35845" rtlCol="0" anchor="ctr"/>
          <a:lstStyle/>
          <a:p>
            <a:pPr algn="ctr"/>
            <a:endParaRPr lang="zh-CN" altLang="en-US"/>
          </a:p>
        </p:txBody>
      </p:sp>
      <p:sp>
        <p:nvSpPr>
          <p:cNvPr id="42" name="TextBox 41"/>
          <p:cNvSpPr txBox="1"/>
          <p:nvPr/>
        </p:nvSpPr>
        <p:spPr>
          <a:xfrm>
            <a:off x="617187" y="4301898"/>
            <a:ext cx="3839026" cy="257056"/>
          </a:xfrm>
          <a:prstGeom prst="rect">
            <a:avLst/>
          </a:prstGeom>
          <a:noFill/>
        </p:spPr>
        <p:txBody>
          <a:bodyPr wrap="square" lIns="71690" tIns="35845" rIns="71690" bIns="35845" rtlCol="0">
            <a:spAutoFit/>
          </a:bodyPr>
          <a:lstStyle/>
          <a:p>
            <a:r>
              <a:rPr lang="zh-CN" altLang="en-US" b="1" dirty="0" smtClean="0"/>
              <a:t>①代表作：</a:t>
            </a:r>
            <a:r>
              <a:rPr lang="en-US" altLang="zh-CN" b="1" dirty="0" smtClean="0"/>
              <a:t>《</a:t>
            </a:r>
            <a:r>
              <a:rPr lang="zh-CN" altLang="en-US" b="1" dirty="0"/>
              <a:t>论</a:t>
            </a:r>
            <a:r>
              <a:rPr lang="zh-CN" altLang="en-US" b="1" dirty="0" smtClean="0"/>
              <a:t>法的精神</a:t>
            </a:r>
            <a:r>
              <a:rPr lang="en-US" altLang="zh-CN" b="1" dirty="0" smtClean="0"/>
              <a:t>》</a:t>
            </a:r>
          </a:p>
        </p:txBody>
      </p:sp>
      <p:sp>
        <p:nvSpPr>
          <p:cNvPr id="43" name="TextBox 42"/>
          <p:cNvSpPr txBox="1"/>
          <p:nvPr/>
        </p:nvSpPr>
        <p:spPr>
          <a:xfrm>
            <a:off x="625208" y="4514425"/>
            <a:ext cx="6749277" cy="257056"/>
          </a:xfrm>
          <a:prstGeom prst="rect">
            <a:avLst/>
          </a:prstGeom>
          <a:noFill/>
        </p:spPr>
        <p:txBody>
          <a:bodyPr wrap="square" lIns="71690" tIns="35845" rIns="71690" bIns="35845" rtlCol="0">
            <a:spAutoFit/>
          </a:bodyPr>
          <a:lstStyle/>
          <a:p>
            <a:r>
              <a:rPr lang="zh-CN" altLang="en-US" b="1" dirty="0" smtClean="0"/>
              <a:t>②主张：三权分立</a:t>
            </a:r>
            <a:endParaRPr lang="en-US" altLang="zh-CN" b="1" dirty="0" smtClean="0"/>
          </a:p>
        </p:txBody>
      </p:sp>
      <p:sp>
        <p:nvSpPr>
          <p:cNvPr id="44" name="TextBox 43"/>
          <p:cNvSpPr txBox="1"/>
          <p:nvPr/>
        </p:nvSpPr>
        <p:spPr>
          <a:xfrm>
            <a:off x="601190" y="4975416"/>
            <a:ext cx="6756062" cy="257056"/>
          </a:xfrm>
          <a:prstGeom prst="rect">
            <a:avLst/>
          </a:prstGeom>
          <a:noFill/>
        </p:spPr>
        <p:txBody>
          <a:bodyPr wrap="square" lIns="71690" tIns="35845" rIns="71690" bIns="35845" rtlCol="0">
            <a:spAutoFit/>
          </a:bodyPr>
          <a:lstStyle/>
          <a:p>
            <a:r>
              <a:rPr lang="zh-CN" altLang="en-US" b="1" dirty="0" smtClean="0"/>
              <a:t>③对孟德斯鸠思想的评价：</a:t>
            </a:r>
            <a:endParaRPr lang="en-US" altLang="zh-CN" b="1" dirty="0" smtClean="0"/>
          </a:p>
        </p:txBody>
      </p:sp>
      <p:sp>
        <p:nvSpPr>
          <p:cNvPr id="45" name="TextBox 44"/>
          <p:cNvSpPr txBox="1"/>
          <p:nvPr/>
        </p:nvSpPr>
        <p:spPr>
          <a:xfrm>
            <a:off x="394989" y="4133335"/>
            <a:ext cx="5370411" cy="257056"/>
          </a:xfrm>
          <a:prstGeom prst="rect">
            <a:avLst/>
          </a:prstGeom>
          <a:noFill/>
        </p:spPr>
        <p:txBody>
          <a:bodyPr wrap="square" lIns="71690" tIns="35845" rIns="71690" bIns="35845" rtlCol="0">
            <a:spAutoFit/>
          </a:bodyPr>
          <a:lstStyle/>
          <a:p>
            <a:r>
              <a:rPr lang="zh-CN" altLang="en-US" b="1" dirty="0" smtClean="0">
                <a:solidFill>
                  <a:srgbClr val="0000FF"/>
                </a:solidFill>
              </a:rPr>
              <a:t>（</a:t>
            </a:r>
            <a:r>
              <a:rPr lang="en-US" altLang="zh-CN" b="1" dirty="0">
                <a:solidFill>
                  <a:srgbClr val="0000FF"/>
                </a:solidFill>
              </a:rPr>
              <a:t>2</a:t>
            </a:r>
            <a:r>
              <a:rPr lang="zh-CN" altLang="en-US" b="1" dirty="0" smtClean="0">
                <a:solidFill>
                  <a:srgbClr val="0000FF"/>
                </a:solidFill>
              </a:rPr>
              <a:t>）孟德斯鸠</a:t>
            </a:r>
            <a:r>
              <a:rPr lang="en-US" altLang="zh-CN" b="1" dirty="0" smtClean="0">
                <a:solidFill>
                  <a:srgbClr val="0000FF"/>
                </a:solidFill>
              </a:rPr>
              <a:t>(</a:t>
            </a:r>
            <a:r>
              <a:rPr lang="zh-CN" altLang="en-US" dirty="0" smtClean="0">
                <a:latin typeface="宋体" pitchFamily="2" charset="-122"/>
              </a:rPr>
              <a:t>资产阶级</a:t>
            </a:r>
            <a:r>
              <a:rPr lang="zh-CN" altLang="en-US" dirty="0">
                <a:latin typeface="宋体" pitchFamily="2" charset="-122"/>
              </a:rPr>
              <a:t>国家学说和法学理论的奠基</a:t>
            </a:r>
            <a:r>
              <a:rPr lang="zh-CN" altLang="en-US" dirty="0" smtClean="0">
                <a:latin typeface="宋体" pitchFamily="2" charset="-122"/>
              </a:rPr>
              <a:t>者</a:t>
            </a:r>
            <a:r>
              <a:rPr lang="en-US" altLang="zh-CN" dirty="0" smtClean="0">
                <a:latin typeface="宋体" pitchFamily="2" charset="-122"/>
              </a:rPr>
              <a:t>)</a:t>
            </a:r>
            <a:endParaRPr lang="zh-CN" altLang="en-US" dirty="0">
              <a:latin typeface="宋体" pitchFamily="2" charset="-122"/>
            </a:endParaRPr>
          </a:p>
        </p:txBody>
      </p:sp>
      <p:sp>
        <p:nvSpPr>
          <p:cNvPr id="46" name="TextBox 45"/>
          <p:cNvSpPr txBox="1"/>
          <p:nvPr/>
        </p:nvSpPr>
        <p:spPr>
          <a:xfrm>
            <a:off x="2113866" y="4502452"/>
            <a:ext cx="5092114" cy="811054"/>
          </a:xfrm>
          <a:prstGeom prst="rect">
            <a:avLst/>
          </a:prstGeom>
          <a:noFill/>
        </p:spPr>
        <p:txBody>
          <a:bodyPr wrap="square" lIns="71690" tIns="35845" rIns="71690" bIns="35845" rtlCol="0">
            <a:spAutoFit/>
          </a:bodyPr>
          <a:lstStyle/>
          <a:p>
            <a:r>
              <a:rPr lang="en-US" altLang="zh-CN" dirty="0">
                <a:solidFill>
                  <a:srgbClr val="0000FF"/>
                </a:solidFill>
              </a:rPr>
              <a:t>A.</a:t>
            </a:r>
            <a:r>
              <a:rPr lang="zh-CN" altLang="en-US" dirty="0">
                <a:solidFill>
                  <a:srgbClr val="0000FF"/>
                </a:solidFill>
              </a:rPr>
              <a:t>表现：</a:t>
            </a:r>
            <a:r>
              <a:rPr lang="en-US" altLang="zh-CN" dirty="0">
                <a:solidFill>
                  <a:srgbClr val="0000FF"/>
                </a:solidFill>
              </a:rPr>
              <a:t>a.</a:t>
            </a:r>
            <a:r>
              <a:rPr lang="zh-CN" altLang="en-US" dirty="0">
                <a:solidFill>
                  <a:srgbClr val="0000FF"/>
                </a:solidFill>
              </a:rPr>
              <a:t>立法权属于人民代表     </a:t>
            </a:r>
            <a:r>
              <a:rPr lang="en-US" altLang="zh-CN" dirty="0">
                <a:solidFill>
                  <a:srgbClr val="0000FF"/>
                </a:solidFill>
              </a:rPr>
              <a:t>b.</a:t>
            </a:r>
            <a:r>
              <a:rPr lang="zh-CN" altLang="en-US" dirty="0">
                <a:solidFill>
                  <a:srgbClr val="0000FF"/>
                </a:solidFill>
              </a:rPr>
              <a:t>行政权集中于由人民选举产生的临时机构，而不是集中于常设的委员会     </a:t>
            </a:r>
            <a:r>
              <a:rPr lang="en-US" altLang="zh-CN" dirty="0">
                <a:solidFill>
                  <a:srgbClr val="0000FF"/>
                </a:solidFill>
              </a:rPr>
              <a:t>c.</a:t>
            </a:r>
            <a:r>
              <a:rPr lang="zh-CN" altLang="en-US" dirty="0">
                <a:solidFill>
                  <a:srgbClr val="0000FF"/>
                </a:solidFill>
              </a:rPr>
              <a:t>司法权独立于行政权之外</a:t>
            </a:r>
          </a:p>
          <a:p>
            <a:r>
              <a:rPr lang="en-US" altLang="zh-CN" dirty="0">
                <a:solidFill>
                  <a:srgbClr val="0000FF"/>
                </a:solidFill>
              </a:rPr>
              <a:t>B.</a:t>
            </a:r>
            <a:r>
              <a:rPr lang="zh-CN" altLang="en-US" dirty="0">
                <a:solidFill>
                  <a:srgbClr val="0000FF"/>
                </a:solidFill>
              </a:rPr>
              <a:t>特点：三者相互独立而又相互监督</a:t>
            </a:r>
          </a:p>
          <a:p>
            <a:endParaRPr lang="en-US" altLang="zh-CN" b="1" dirty="0">
              <a:solidFill>
                <a:srgbClr val="0000FF"/>
              </a:solidFill>
            </a:endParaRPr>
          </a:p>
        </p:txBody>
      </p:sp>
      <p:sp>
        <p:nvSpPr>
          <p:cNvPr id="47" name="左大括号 46"/>
          <p:cNvSpPr/>
          <p:nvPr/>
        </p:nvSpPr>
        <p:spPr>
          <a:xfrm>
            <a:off x="2056720" y="4569332"/>
            <a:ext cx="57146" cy="601649"/>
          </a:xfrm>
          <a:prstGeom prst="leftBrace">
            <a:avLst/>
          </a:prstGeom>
        </p:spPr>
        <p:style>
          <a:lnRef idx="1">
            <a:schemeClr val="accent1"/>
          </a:lnRef>
          <a:fillRef idx="0">
            <a:schemeClr val="accent1"/>
          </a:fillRef>
          <a:effectRef idx="0">
            <a:schemeClr val="accent1"/>
          </a:effectRef>
          <a:fontRef idx="minor">
            <a:schemeClr val="tx1"/>
          </a:fontRef>
        </p:style>
        <p:txBody>
          <a:bodyPr lIns="71690" tIns="35845" rIns="71690" bIns="35845" rtlCol="0" anchor="ctr"/>
          <a:lstStyle/>
          <a:p>
            <a:pPr algn="ctr"/>
            <a:endParaRPr lang="zh-CN" altLang="en-US"/>
          </a:p>
        </p:txBody>
      </p:sp>
      <p:sp>
        <p:nvSpPr>
          <p:cNvPr id="48" name="TextBox 47"/>
          <p:cNvSpPr txBox="1"/>
          <p:nvPr/>
        </p:nvSpPr>
        <p:spPr>
          <a:xfrm>
            <a:off x="2472533" y="5313506"/>
            <a:ext cx="6756062" cy="626388"/>
          </a:xfrm>
          <a:prstGeom prst="rect">
            <a:avLst/>
          </a:prstGeom>
          <a:noFill/>
        </p:spPr>
        <p:txBody>
          <a:bodyPr wrap="square" lIns="71690" tIns="35845" rIns="71690" bIns="35845" rtlCol="0">
            <a:spAutoFit/>
          </a:bodyPr>
          <a:lstStyle/>
          <a:p>
            <a:r>
              <a:rPr lang="en-US" altLang="zh-CN" b="1" dirty="0" smtClean="0"/>
              <a:t>A.</a:t>
            </a:r>
            <a:r>
              <a:rPr lang="zh-CN" altLang="en-US" b="1" dirty="0" smtClean="0"/>
              <a:t>是古代古希腊罗马政治理论的发展   </a:t>
            </a:r>
            <a:endParaRPr lang="en-US" altLang="zh-CN" b="1" dirty="0"/>
          </a:p>
          <a:p>
            <a:r>
              <a:rPr lang="en-US" altLang="zh-CN" b="1" dirty="0" smtClean="0"/>
              <a:t>B.</a:t>
            </a:r>
            <a:r>
              <a:rPr lang="zh-CN" altLang="en-US" b="1" dirty="0" smtClean="0"/>
              <a:t>体现了人民主权的原则</a:t>
            </a:r>
            <a:r>
              <a:rPr lang="en-US" altLang="zh-CN" b="1" dirty="0" smtClean="0"/>
              <a:t>            </a:t>
            </a:r>
          </a:p>
          <a:p>
            <a:r>
              <a:rPr lang="en-US" altLang="zh-CN" b="1" dirty="0" smtClean="0"/>
              <a:t>C.</a:t>
            </a:r>
            <a:r>
              <a:rPr lang="zh-CN" altLang="en-US" b="1" dirty="0" smtClean="0"/>
              <a:t>为近代资本主义国家政治体制奠定了基础。</a:t>
            </a:r>
            <a:endParaRPr lang="en-US" altLang="zh-CN" b="1" dirty="0" smtClean="0"/>
          </a:p>
        </p:txBody>
      </p:sp>
      <p:sp>
        <p:nvSpPr>
          <p:cNvPr id="49" name="左大括号 48"/>
          <p:cNvSpPr/>
          <p:nvPr/>
        </p:nvSpPr>
        <p:spPr>
          <a:xfrm>
            <a:off x="2498884" y="5384027"/>
            <a:ext cx="57146" cy="601649"/>
          </a:xfrm>
          <a:prstGeom prst="leftBrace">
            <a:avLst/>
          </a:prstGeom>
        </p:spPr>
        <p:style>
          <a:lnRef idx="1">
            <a:schemeClr val="accent1"/>
          </a:lnRef>
          <a:fillRef idx="0">
            <a:schemeClr val="accent1"/>
          </a:fillRef>
          <a:effectRef idx="0">
            <a:schemeClr val="accent1"/>
          </a:effectRef>
          <a:fontRef idx="minor">
            <a:schemeClr val="tx1"/>
          </a:fontRef>
        </p:style>
        <p:txBody>
          <a:bodyPr lIns="71690" tIns="35845" rIns="71690" bIns="35845" rtlCol="0" anchor="ctr"/>
          <a:lstStyle/>
          <a:p>
            <a:pPr algn="ctr"/>
            <a:endParaRPr lang="zh-CN" altLang="en-US"/>
          </a:p>
        </p:txBody>
      </p:sp>
      <p:sp>
        <p:nvSpPr>
          <p:cNvPr id="50" name="TextBox 49"/>
          <p:cNvSpPr txBox="1"/>
          <p:nvPr/>
        </p:nvSpPr>
        <p:spPr>
          <a:xfrm>
            <a:off x="622621" y="5201707"/>
            <a:ext cx="6756062" cy="257056"/>
          </a:xfrm>
          <a:prstGeom prst="rect">
            <a:avLst/>
          </a:prstGeom>
          <a:noFill/>
        </p:spPr>
        <p:txBody>
          <a:bodyPr wrap="square" lIns="71690" tIns="35845" rIns="71690" bIns="35845" rtlCol="0">
            <a:spAutoFit/>
          </a:bodyPr>
          <a:lstStyle/>
          <a:p>
            <a:r>
              <a:rPr lang="zh-CN" altLang="en-US" b="1" dirty="0" smtClean="0"/>
              <a:t>④孟德斯鸠思想实践：</a:t>
            </a:r>
            <a:r>
              <a:rPr lang="en-US" altLang="zh-CN" b="1" dirty="0" smtClean="0"/>
              <a:t>A.</a:t>
            </a:r>
            <a:r>
              <a:rPr lang="zh-CN" altLang="en-US" b="1" dirty="0" smtClean="0"/>
              <a:t>美国</a:t>
            </a:r>
            <a:r>
              <a:rPr lang="en-US" altLang="zh-CN" b="1" dirty="0" smtClean="0"/>
              <a:t>《1787</a:t>
            </a:r>
            <a:r>
              <a:rPr lang="zh-CN" altLang="en-US" b="1" dirty="0" smtClean="0"/>
              <a:t>年宪法</a:t>
            </a:r>
            <a:r>
              <a:rPr lang="en-US" altLang="zh-CN" b="1" dirty="0" smtClean="0"/>
              <a:t>》B.1912《</a:t>
            </a:r>
            <a:r>
              <a:rPr lang="zh-CN" altLang="en-US" b="1" dirty="0" smtClean="0"/>
              <a:t>中华民国临时约法</a:t>
            </a:r>
            <a:r>
              <a:rPr lang="en-US" altLang="zh-CN" b="1" dirty="0" smtClean="0"/>
              <a:t>》</a:t>
            </a:r>
          </a:p>
        </p:txBody>
      </p:sp>
    </p:spTree>
    <p:extLst>
      <p:ext uri="{BB962C8B-B14F-4D97-AF65-F5344CB8AC3E}">
        <p14:creationId xmlns:p14="http://schemas.microsoft.com/office/powerpoint/2010/main" val="249172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0" y="8287"/>
            <a:ext cx="7028408" cy="338554"/>
          </a:xfrm>
          <a:prstGeom prst="rect">
            <a:avLst/>
          </a:prstGeom>
          <a:noFill/>
        </p:spPr>
        <p:txBody>
          <a:bodyPr wrap="square" rtlCol="0">
            <a:spAutoFit/>
          </a:bodyPr>
          <a:lstStyle/>
          <a:p>
            <a:r>
              <a:rPr lang="zh-CN" altLang="en-US" sz="1600" b="1" dirty="0"/>
              <a:t>二</a:t>
            </a:r>
            <a:r>
              <a:rPr lang="zh-CN" altLang="en-US" sz="1600" b="1" dirty="0" smtClean="0"/>
              <a:t>、启蒙运动概况：</a:t>
            </a:r>
            <a:endParaRPr lang="zh-CN" altLang="en-US" sz="1600" b="1" dirty="0"/>
          </a:p>
        </p:txBody>
      </p:sp>
      <p:sp>
        <p:nvSpPr>
          <p:cNvPr id="3" name="TextBox 2"/>
          <p:cNvSpPr txBox="1"/>
          <p:nvPr/>
        </p:nvSpPr>
        <p:spPr>
          <a:xfrm>
            <a:off x="-24863" y="260904"/>
            <a:ext cx="6201726" cy="338554"/>
          </a:xfrm>
          <a:prstGeom prst="rect">
            <a:avLst/>
          </a:prstGeom>
          <a:noFill/>
        </p:spPr>
        <p:txBody>
          <a:bodyPr wrap="square" rtlCol="0">
            <a:spAutoFit/>
          </a:bodyPr>
          <a:lstStyle/>
          <a:p>
            <a:r>
              <a:rPr lang="zh-CN" altLang="en-US" sz="1600" b="1" dirty="0" smtClean="0"/>
              <a:t>（</a:t>
            </a:r>
            <a:r>
              <a:rPr lang="zh-CN" altLang="en-US" sz="1600" b="1" dirty="0"/>
              <a:t>一</a:t>
            </a:r>
            <a:r>
              <a:rPr lang="zh-CN" altLang="en-US" sz="1600" b="1" dirty="0" smtClean="0"/>
              <a:t>）启蒙运动对人身自由的论述</a:t>
            </a:r>
            <a:endParaRPr lang="en-US" altLang="zh-CN" sz="1600" b="1" dirty="0" smtClean="0"/>
          </a:p>
        </p:txBody>
      </p:sp>
      <p:sp>
        <p:nvSpPr>
          <p:cNvPr id="4" name="左大括号 3"/>
          <p:cNvSpPr/>
          <p:nvPr/>
        </p:nvSpPr>
        <p:spPr>
          <a:xfrm>
            <a:off x="80760" y="599458"/>
            <a:ext cx="225825" cy="43659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177159" y="586560"/>
            <a:ext cx="3839027" cy="307777"/>
          </a:xfrm>
          <a:prstGeom prst="rect">
            <a:avLst/>
          </a:prstGeom>
          <a:noFill/>
        </p:spPr>
        <p:txBody>
          <a:bodyPr wrap="square" rtlCol="0">
            <a:spAutoFit/>
          </a:bodyPr>
          <a:lstStyle/>
          <a:p>
            <a:r>
              <a:rPr lang="en-US" altLang="zh-CN" sz="1400" b="1" dirty="0" smtClean="0"/>
              <a:t>1.</a:t>
            </a:r>
            <a:r>
              <a:rPr lang="zh-CN" altLang="en-US" sz="1400" b="1" dirty="0" smtClean="0"/>
              <a:t>霍布斯和洛克的政治启蒙（英）</a:t>
            </a:r>
            <a:endParaRPr lang="en-US" altLang="zh-CN" sz="1400" b="1" dirty="0" smtClean="0"/>
          </a:p>
        </p:txBody>
      </p:sp>
      <p:sp>
        <p:nvSpPr>
          <p:cNvPr id="6" name="左大括号 5"/>
          <p:cNvSpPr/>
          <p:nvPr/>
        </p:nvSpPr>
        <p:spPr>
          <a:xfrm>
            <a:off x="263882" y="1133243"/>
            <a:ext cx="112913" cy="30994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193672" y="881836"/>
            <a:ext cx="3839027" cy="307777"/>
          </a:xfrm>
          <a:prstGeom prst="rect">
            <a:avLst/>
          </a:prstGeom>
          <a:noFill/>
        </p:spPr>
        <p:txBody>
          <a:bodyPr wrap="square" rtlCol="0">
            <a:spAutoFit/>
          </a:bodyPr>
          <a:lstStyle/>
          <a:p>
            <a:r>
              <a:rPr lang="en-US" altLang="zh-CN" sz="1400" b="1" dirty="0" smtClean="0"/>
              <a:t>2.</a:t>
            </a:r>
            <a:r>
              <a:rPr lang="zh-CN" altLang="en-US" sz="1400" b="1" dirty="0" smtClean="0"/>
              <a:t>法国启蒙思想家的政治智慧</a:t>
            </a:r>
            <a:endParaRPr lang="en-US" altLang="zh-CN" sz="1400" b="1" dirty="0" smtClean="0"/>
          </a:p>
        </p:txBody>
      </p:sp>
      <p:sp>
        <p:nvSpPr>
          <p:cNvPr id="8" name="TextBox 7"/>
          <p:cNvSpPr txBox="1"/>
          <p:nvPr/>
        </p:nvSpPr>
        <p:spPr>
          <a:xfrm>
            <a:off x="274484" y="1189613"/>
            <a:ext cx="2684882" cy="276999"/>
          </a:xfrm>
          <a:prstGeom prst="rect">
            <a:avLst/>
          </a:prstGeom>
          <a:noFill/>
        </p:spPr>
        <p:txBody>
          <a:bodyPr wrap="square" rtlCol="0">
            <a:spAutoFit/>
          </a:bodyPr>
          <a:lstStyle/>
          <a:p>
            <a:r>
              <a:rPr lang="zh-CN" altLang="en-US" b="1" dirty="0" smtClean="0">
                <a:solidFill>
                  <a:srgbClr val="0000FF"/>
                </a:solidFill>
              </a:rPr>
              <a:t>（</a:t>
            </a:r>
            <a:r>
              <a:rPr lang="en-US" altLang="zh-CN" b="1" dirty="0" smtClean="0">
                <a:solidFill>
                  <a:srgbClr val="0000FF"/>
                </a:solidFill>
              </a:rPr>
              <a:t>1</a:t>
            </a:r>
            <a:r>
              <a:rPr lang="zh-CN" altLang="en-US" b="1" dirty="0" smtClean="0">
                <a:solidFill>
                  <a:srgbClr val="0000FF"/>
                </a:solidFill>
              </a:rPr>
              <a:t>）伏尔泰</a:t>
            </a:r>
            <a:endParaRPr lang="en-US" altLang="zh-CN" b="1" dirty="0" smtClean="0">
              <a:solidFill>
                <a:srgbClr val="0000FF"/>
              </a:solidFill>
            </a:endParaRPr>
          </a:p>
        </p:txBody>
      </p:sp>
      <p:sp>
        <p:nvSpPr>
          <p:cNvPr id="9" name="左大括号 8"/>
          <p:cNvSpPr/>
          <p:nvPr/>
        </p:nvSpPr>
        <p:spPr>
          <a:xfrm>
            <a:off x="376795" y="1946945"/>
            <a:ext cx="114291" cy="10954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468820" y="1946944"/>
            <a:ext cx="6700330" cy="276999"/>
          </a:xfrm>
          <a:prstGeom prst="rect">
            <a:avLst/>
          </a:prstGeom>
          <a:noFill/>
        </p:spPr>
        <p:txBody>
          <a:bodyPr wrap="square" rtlCol="0">
            <a:spAutoFit/>
          </a:bodyPr>
          <a:lstStyle/>
          <a:p>
            <a:r>
              <a:rPr lang="zh-CN" altLang="en-US" b="1" dirty="0" smtClean="0"/>
              <a:t>①代表作：</a:t>
            </a:r>
            <a:r>
              <a:rPr lang="en-US" altLang="zh-CN" b="1" dirty="0" smtClean="0"/>
              <a:t>《</a:t>
            </a:r>
            <a:r>
              <a:rPr lang="zh-CN" altLang="en-US" b="1" dirty="0" smtClean="0"/>
              <a:t>论人类不平等起源与基础</a:t>
            </a:r>
            <a:r>
              <a:rPr lang="en-US" altLang="zh-CN" b="1" dirty="0" smtClean="0"/>
              <a:t>》《</a:t>
            </a:r>
            <a:r>
              <a:rPr lang="zh-CN" altLang="en-US" b="1" dirty="0" smtClean="0"/>
              <a:t>社会契约论</a:t>
            </a:r>
            <a:r>
              <a:rPr lang="en-US" altLang="zh-CN" b="1" dirty="0" smtClean="0"/>
              <a:t>》</a:t>
            </a:r>
          </a:p>
        </p:txBody>
      </p:sp>
      <p:sp>
        <p:nvSpPr>
          <p:cNvPr id="11" name="TextBox 10"/>
          <p:cNvSpPr txBox="1"/>
          <p:nvPr/>
        </p:nvSpPr>
        <p:spPr>
          <a:xfrm>
            <a:off x="468820" y="2221295"/>
            <a:ext cx="6988973" cy="461665"/>
          </a:xfrm>
          <a:prstGeom prst="rect">
            <a:avLst/>
          </a:prstGeom>
          <a:noFill/>
        </p:spPr>
        <p:txBody>
          <a:bodyPr wrap="square" rtlCol="0">
            <a:spAutoFit/>
          </a:bodyPr>
          <a:lstStyle/>
          <a:p>
            <a:r>
              <a:rPr lang="zh-CN" altLang="en-US" b="1" dirty="0" smtClean="0"/>
              <a:t>②主张：</a:t>
            </a:r>
            <a:r>
              <a:rPr lang="en-US" altLang="zh-CN" b="1" dirty="0"/>
              <a:t>A.</a:t>
            </a:r>
            <a:r>
              <a:rPr lang="zh-CN" altLang="en-US" b="1" dirty="0"/>
              <a:t>天赋人权     </a:t>
            </a:r>
            <a:r>
              <a:rPr lang="en-US" altLang="zh-CN" b="1" dirty="0"/>
              <a:t>B</a:t>
            </a:r>
            <a:r>
              <a:rPr lang="en-US" altLang="zh-CN" b="1" dirty="0" smtClean="0"/>
              <a:t>.</a:t>
            </a:r>
            <a:r>
              <a:rPr lang="zh-CN" altLang="en-US" b="1" dirty="0"/>
              <a:t>社会</a:t>
            </a:r>
            <a:r>
              <a:rPr lang="zh-CN" altLang="en-US" b="1" dirty="0" smtClean="0"/>
              <a:t>契约     </a:t>
            </a:r>
            <a:r>
              <a:rPr lang="en-US" altLang="zh-CN" b="1" dirty="0" smtClean="0"/>
              <a:t>C.</a:t>
            </a:r>
            <a:r>
              <a:rPr lang="zh-CN" altLang="en-US" b="1" dirty="0" smtClean="0"/>
              <a:t> 主权</a:t>
            </a:r>
            <a:r>
              <a:rPr lang="zh-CN" altLang="en-US" b="1" dirty="0"/>
              <a:t>在民（人民主权</a:t>
            </a:r>
            <a:r>
              <a:rPr lang="zh-CN" altLang="en-US" b="1" dirty="0" smtClean="0"/>
              <a:t>） </a:t>
            </a:r>
            <a:r>
              <a:rPr lang="en-US" altLang="zh-CN" b="1" dirty="0" smtClean="0"/>
              <a:t>D.</a:t>
            </a:r>
            <a:r>
              <a:rPr lang="zh-CN" altLang="en-US" b="1" dirty="0" smtClean="0"/>
              <a:t>反对封建制度 </a:t>
            </a:r>
            <a:endParaRPr lang="en-US" altLang="zh-CN" b="1" dirty="0" smtClean="0"/>
          </a:p>
          <a:p>
            <a:r>
              <a:rPr lang="en-US" altLang="zh-CN" b="1" dirty="0"/>
              <a:t> </a:t>
            </a:r>
            <a:r>
              <a:rPr lang="en-US" altLang="zh-CN" b="1" dirty="0" smtClean="0"/>
              <a:t>                </a:t>
            </a:r>
            <a:r>
              <a:rPr lang="zh-CN" altLang="en-US" b="1" dirty="0" smtClean="0"/>
              <a:t> </a:t>
            </a:r>
            <a:r>
              <a:rPr lang="en-US" altLang="zh-CN" b="1" dirty="0" smtClean="0"/>
              <a:t>E.</a:t>
            </a:r>
            <a:r>
              <a:rPr lang="zh-CN" altLang="en-US" b="1" dirty="0" smtClean="0"/>
              <a:t>私有制是人类社会不平等的根源 </a:t>
            </a:r>
            <a:endParaRPr lang="en-US" altLang="zh-CN" b="1" dirty="0"/>
          </a:p>
        </p:txBody>
      </p:sp>
      <p:sp>
        <p:nvSpPr>
          <p:cNvPr id="12" name="TextBox 11"/>
          <p:cNvSpPr txBox="1"/>
          <p:nvPr/>
        </p:nvSpPr>
        <p:spPr>
          <a:xfrm>
            <a:off x="465276" y="2580766"/>
            <a:ext cx="6756062" cy="461665"/>
          </a:xfrm>
          <a:prstGeom prst="rect">
            <a:avLst/>
          </a:prstGeom>
          <a:noFill/>
        </p:spPr>
        <p:txBody>
          <a:bodyPr wrap="square" rtlCol="0">
            <a:spAutoFit/>
          </a:bodyPr>
          <a:lstStyle/>
          <a:p>
            <a:r>
              <a:rPr lang="zh-CN" altLang="en-US" b="1" dirty="0" smtClean="0"/>
              <a:t>③影响：“主权在民”否定了封建王权的合法性，描绘了资产阶级共和政体的蓝图，成为法国大革命的思想先导，并直接影响了美国政治制度的建立。</a:t>
            </a:r>
            <a:endParaRPr lang="en-US" altLang="zh-CN" b="1" dirty="0" smtClean="0"/>
          </a:p>
        </p:txBody>
      </p:sp>
      <p:sp>
        <p:nvSpPr>
          <p:cNvPr id="13" name="TextBox 12"/>
          <p:cNvSpPr txBox="1"/>
          <p:nvPr/>
        </p:nvSpPr>
        <p:spPr>
          <a:xfrm>
            <a:off x="246590" y="1431905"/>
            <a:ext cx="2684882" cy="276999"/>
          </a:xfrm>
          <a:prstGeom prst="rect">
            <a:avLst/>
          </a:prstGeom>
          <a:noFill/>
        </p:spPr>
        <p:txBody>
          <a:bodyPr wrap="square" rtlCol="0">
            <a:spAutoFit/>
          </a:bodyPr>
          <a:lstStyle/>
          <a:p>
            <a:r>
              <a:rPr lang="zh-CN" altLang="en-US" b="1" dirty="0" smtClean="0">
                <a:solidFill>
                  <a:srgbClr val="0000FF"/>
                </a:solidFill>
              </a:rPr>
              <a:t>（</a:t>
            </a:r>
            <a:r>
              <a:rPr lang="en-US" altLang="zh-CN" b="1" dirty="0">
                <a:solidFill>
                  <a:srgbClr val="0000FF"/>
                </a:solidFill>
              </a:rPr>
              <a:t>2</a:t>
            </a:r>
            <a:r>
              <a:rPr lang="zh-CN" altLang="en-US" b="1" dirty="0" smtClean="0">
                <a:solidFill>
                  <a:srgbClr val="0000FF"/>
                </a:solidFill>
              </a:rPr>
              <a:t>）孟德斯鸠</a:t>
            </a:r>
            <a:endParaRPr lang="en-US" altLang="zh-CN" b="1" dirty="0" smtClean="0">
              <a:solidFill>
                <a:srgbClr val="0000FF"/>
              </a:solidFill>
            </a:endParaRPr>
          </a:p>
        </p:txBody>
      </p:sp>
      <p:sp>
        <p:nvSpPr>
          <p:cNvPr id="14" name="TextBox 13"/>
          <p:cNvSpPr txBox="1"/>
          <p:nvPr/>
        </p:nvSpPr>
        <p:spPr>
          <a:xfrm>
            <a:off x="257349" y="1708904"/>
            <a:ext cx="2684882" cy="276999"/>
          </a:xfrm>
          <a:prstGeom prst="rect">
            <a:avLst/>
          </a:prstGeom>
          <a:noFill/>
        </p:spPr>
        <p:txBody>
          <a:bodyPr wrap="square" rtlCol="0">
            <a:spAutoFit/>
          </a:bodyPr>
          <a:lstStyle/>
          <a:p>
            <a:r>
              <a:rPr lang="zh-CN" altLang="en-US" b="1" dirty="0" smtClean="0">
                <a:solidFill>
                  <a:srgbClr val="0000FF"/>
                </a:solidFill>
              </a:rPr>
              <a:t>（</a:t>
            </a:r>
            <a:r>
              <a:rPr lang="en-US" altLang="zh-CN" b="1" dirty="0" smtClean="0">
                <a:solidFill>
                  <a:srgbClr val="0000FF"/>
                </a:solidFill>
              </a:rPr>
              <a:t>3</a:t>
            </a:r>
            <a:r>
              <a:rPr lang="zh-CN" altLang="en-US" b="1" dirty="0" smtClean="0">
                <a:solidFill>
                  <a:srgbClr val="0000FF"/>
                </a:solidFill>
              </a:rPr>
              <a:t>）卢梭（人民主权的捍卫者）</a:t>
            </a:r>
            <a:endParaRPr lang="en-US" altLang="zh-CN" b="1" dirty="0" smtClean="0">
              <a:solidFill>
                <a:srgbClr val="0000FF"/>
              </a:solidFill>
            </a:endParaRPr>
          </a:p>
        </p:txBody>
      </p:sp>
      <p:sp>
        <p:nvSpPr>
          <p:cNvPr id="20" name="左大括号 19"/>
          <p:cNvSpPr/>
          <p:nvPr/>
        </p:nvSpPr>
        <p:spPr>
          <a:xfrm>
            <a:off x="436905" y="3238318"/>
            <a:ext cx="267350" cy="7518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1" name="TextBox 20"/>
          <p:cNvSpPr txBox="1"/>
          <p:nvPr/>
        </p:nvSpPr>
        <p:spPr>
          <a:xfrm>
            <a:off x="586852" y="3250302"/>
            <a:ext cx="8546036" cy="369332"/>
          </a:xfrm>
          <a:prstGeom prst="rect">
            <a:avLst/>
          </a:prstGeom>
          <a:noFill/>
        </p:spPr>
        <p:txBody>
          <a:bodyPr wrap="square" rtlCol="0">
            <a:spAutoFit/>
          </a:bodyPr>
          <a:lstStyle/>
          <a:p>
            <a:r>
              <a:rPr lang="zh-CN" altLang="en-US" b="1" dirty="0" smtClean="0"/>
              <a:t>①代表人物：狄德罗</a:t>
            </a:r>
            <a:endParaRPr lang="en-US" altLang="zh-CN" b="1" dirty="0" smtClean="0"/>
          </a:p>
        </p:txBody>
      </p:sp>
      <p:sp>
        <p:nvSpPr>
          <p:cNvPr id="22" name="TextBox 21"/>
          <p:cNvSpPr txBox="1"/>
          <p:nvPr/>
        </p:nvSpPr>
        <p:spPr>
          <a:xfrm>
            <a:off x="586852" y="3471044"/>
            <a:ext cx="8914190" cy="369332"/>
          </a:xfrm>
          <a:prstGeom prst="rect">
            <a:avLst/>
          </a:prstGeom>
          <a:noFill/>
        </p:spPr>
        <p:txBody>
          <a:bodyPr wrap="square" rtlCol="0">
            <a:spAutoFit/>
          </a:bodyPr>
          <a:lstStyle/>
          <a:p>
            <a:r>
              <a:rPr lang="zh-CN" altLang="en-US" b="1" dirty="0" smtClean="0"/>
              <a:t>②主张：</a:t>
            </a:r>
            <a:r>
              <a:rPr lang="en-US" altLang="zh-CN" b="1" dirty="0"/>
              <a:t>A.</a:t>
            </a:r>
            <a:r>
              <a:rPr lang="zh-CN" altLang="en-US" b="1" dirty="0"/>
              <a:t>天赋人权     </a:t>
            </a:r>
            <a:r>
              <a:rPr lang="en-US" altLang="zh-CN" b="1" dirty="0"/>
              <a:t>B</a:t>
            </a:r>
            <a:r>
              <a:rPr lang="en-US" altLang="zh-CN" b="1" dirty="0" smtClean="0"/>
              <a:t>.</a:t>
            </a:r>
            <a:r>
              <a:rPr lang="zh-CN" altLang="en-US" b="1" dirty="0"/>
              <a:t>社会</a:t>
            </a:r>
            <a:r>
              <a:rPr lang="zh-CN" altLang="en-US" b="1" dirty="0" smtClean="0"/>
              <a:t>契约     </a:t>
            </a:r>
            <a:r>
              <a:rPr lang="en-US" altLang="zh-CN" b="1" dirty="0" smtClean="0"/>
              <a:t>C.</a:t>
            </a:r>
            <a:r>
              <a:rPr lang="zh-CN" altLang="en-US" b="1" dirty="0" smtClean="0"/>
              <a:t> 保护私有财产    </a:t>
            </a:r>
            <a:r>
              <a:rPr lang="en-US" altLang="zh-CN" b="1" dirty="0" smtClean="0"/>
              <a:t>D.</a:t>
            </a:r>
            <a:r>
              <a:rPr lang="zh-CN" altLang="en-US" b="1" dirty="0" smtClean="0"/>
              <a:t>科学与民主精神</a:t>
            </a:r>
            <a:endParaRPr lang="en-US" altLang="zh-CN" b="1" dirty="0"/>
          </a:p>
        </p:txBody>
      </p:sp>
      <p:sp>
        <p:nvSpPr>
          <p:cNvPr id="23" name="TextBox 22"/>
          <p:cNvSpPr txBox="1"/>
          <p:nvPr/>
        </p:nvSpPr>
        <p:spPr>
          <a:xfrm>
            <a:off x="592521" y="3667016"/>
            <a:ext cx="6628817" cy="461665"/>
          </a:xfrm>
          <a:prstGeom prst="rect">
            <a:avLst/>
          </a:prstGeom>
          <a:noFill/>
        </p:spPr>
        <p:txBody>
          <a:bodyPr wrap="square" rtlCol="0">
            <a:spAutoFit/>
          </a:bodyPr>
          <a:lstStyle/>
          <a:p>
            <a:r>
              <a:rPr lang="zh-CN" altLang="en-US" b="1" dirty="0" smtClean="0"/>
              <a:t>③影响：体现了科学与民主的时代精神，成为法国启蒙运动的中坚力量，为法国大革命做了充分的思想准备。</a:t>
            </a:r>
            <a:endParaRPr lang="en-US" altLang="zh-CN" b="1" dirty="0" smtClean="0"/>
          </a:p>
        </p:txBody>
      </p:sp>
      <p:sp>
        <p:nvSpPr>
          <p:cNvPr id="24" name="TextBox 23"/>
          <p:cNvSpPr txBox="1"/>
          <p:nvPr/>
        </p:nvSpPr>
        <p:spPr>
          <a:xfrm>
            <a:off x="384435" y="3018899"/>
            <a:ext cx="3424473" cy="369332"/>
          </a:xfrm>
          <a:prstGeom prst="rect">
            <a:avLst/>
          </a:prstGeom>
          <a:noFill/>
        </p:spPr>
        <p:txBody>
          <a:bodyPr wrap="square" rtlCol="0">
            <a:spAutoFit/>
          </a:bodyPr>
          <a:lstStyle/>
          <a:p>
            <a:r>
              <a:rPr lang="zh-CN" altLang="en-US" b="1" dirty="0" smtClean="0">
                <a:solidFill>
                  <a:srgbClr val="0000FF"/>
                </a:solidFill>
              </a:rPr>
              <a:t>（</a:t>
            </a:r>
            <a:r>
              <a:rPr lang="en-US" altLang="zh-CN" b="1" dirty="0">
                <a:solidFill>
                  <a:srgbClr val="0000FF"/>
                </a:solidFill>
              </a:rPr>
              <a:t>4</a:t>
            </a:r>
            <a:r>
              <a:rPr lang="zh-CN" altLang="en-US" b="1" dirty="0" smtClean="0">
                <a:solidFill>
                  <a:srgbClr val="0000FF"/>
                </a:solidFill>
              </a:rPr>
              <a:t>）百科全书派</a:t>
            </a:r>
            <a:endParaRPr lang="en-US" altLang="zh-CN" b="1" dirty="0" smtClean="0">
              <a:solidFill>
                <a:srgbClr val="0000FF"/>
              </a:solidFill>
            </a:endParaRPr>
          </a:p>
        </p:txBody>
      </p:sp>
    </p:spTree>
    <p:extLst>
      <p:ext uri="{BB962C8B-B14F-4D97-AF65-F5344CB8AC3E}">
        <p14:creationId xmlns:p14="http://schemas.microsoft.com/office/powerpoint/2010/main" val="312150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ipe(left)">
                                      <p:cBhvr>
                                        <p:cTn id="15" dur="500"/>
                                        <p:tgtEl>
                                          <p:spTgt spid="12">
                                            <p:txEl>
                                              <p:pRg st="0" end="0"/>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wipe(left)">
                                      <p:cBhvr>
                                        <p:cTn id="19" dur="500"/>
                                        <p:tgtEl>
                                          <p:spTgt spid="24">
                                            <p:txEl>
                                              <p:pRg st="0" end="0"/>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xEl>
                                              <p:pRg st="0" end="0"/>
                                            </p:txEl>
                                          </p:spTgt>
                                        </p:tgtEl>
                                        <p:attrNameLst>
                                          <p:attrName>style.visibility</p:attrName>
                                        </p:attrNameLst>
                                      </p:cBhvr>
                                      <p:to>
                                        <p:strVal val="visible"/>
                                      </p:to>
                                    </p:set>
                                    <p:animEffect transition="in" filter="wipe(left)">
                                      <p:cBhvr>
                                        <p:cTn id="28" dur="500"/>
                                        <p:tgtEl>
                                          <p:spTgt spid="2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left)">
                                      <p:cBhvr>
                                        <p:cTn id="33" dur="500"/>
                                        <p:tgtEl>
                                          <p:spTgt spid="2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3" y="147901"/>
            <a:ext cx="3330920" cy="355797"/>
          </a:xfrm>
          <a:prstGeom prst="rect">
            <a:avLst/>
          </a:prstGeom>
          <a:noFill/>
          <a:ln>
            <a:solidFill>
              <a:srgbClr val="00B050"/>
            </a:solidFill>
          </a:ln>
        </p:spPr>
        <p:txBody>
          <a:bodyPr wrap="square" lIns="62795" tIns="31398" rIns="62795" bIns="31398" rtlCol="0">
            <a:spAutoFit/>
          </a:bodyPr>
          <a:lstStyle/>
          <a:p>
            <a:r>
              <a:rPr lang="zh-CN" altLang="en-US" sz="1900" b="1" dirty="0"/>
              <a:t>*权倾欧洲的教皇国</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29" y="617414"/>
            <a:ext cx="395193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（一）天主教神权统治的表现：</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6" name="TextBox 5"/>
          <p:cNvSpPr txBox="1"/>
          <p:nvPr/>
        </p:nvSpPr>
        <p:spPr>
          <a:xfrm>
            <a:off x="204878" y="2593974"/>
            <a:ext cx="395193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（二）教权凌驾于王权的原因</a:t>
            </a:r>
          </a:p>
        </p:txBody>
      </p:sp>
      <p:sp>
        <p:nvSpPr>
          <p:cNvPr id="7" name="左大括号 6"/>
          <p:cNvSpPr/>
          <p:nvPr/>
        </p:nvSpPr>
        <p:spPr>
          <a:xfrm>
            <a:off x="374955" y="1019722"/>
            <a:ext cx="282281" cy="142370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2"/>
            <a:ext cx="6618920" cy="1232960"/>
          </a:xfrm>
          <a:prstGeom prst="rect">
            <a:avLst/>
          </a:prstGeom>
          <a:noFill/>
        </p:spPr>
        <p:txBody>
          <a:bodyPr wrap="square" lIns="62795" tIns="31398" rIns="62795" bIns="31398" rtlCol="0">
            <a:spAutoFit/>
          </a:bodyPr>
          <a:lstStyle/>
          <a:p>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经济：西欧最大的封建主</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政治：权力至高无上，教权高于王权</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3.</a:t>
            </a:r>
            <a:r>
              <a:rPr lang="zh-CN" altLang="en-US" sz="1900" dirty="0">
                <a:latin typeface="仿宋" panose="02010609060101010101" pitchFamily="49" charset="-122"/>
                <a:ea typeface="仿宋" panose="02010609060101010101" pitchFamily="49" charset="-122"/>
              </a:rPr>
              <a:t>思想文化：垄断文化教育</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4.</a:t>
            </a:r>
            <a:r>
              <a:rPr lang="zh-CN" altLang="en-US" sz="1900" dirty="0">
                <a:latin typeface="仿宋" panose="02010609060101010101" pitchFamily="49" charset="-122"/>
                <a:ea typeface="仿宋" panose="02010609060101010101" pitchFamily="49" charset="-122"/>
              </a:rPr>
              <a:t>社会生活：影响无处不在</a:t>
            </a:r>
            <a:endParaRPr lang="en-US" altLang="zh-CN" sz="1900" dirty="0">
              <a:latin typeface="仿宋" panose="02010609060101010101" pitchFamily="49" charset="-122"/>
              <a:ea typeface="仿宋" panose="02010609060101010101" pitchFamily="49" charset="-122"/>
            </a:endParaRPr>
          </a:p>
        </p:txBody>
      </p:sp>
      <p:sp>
        <p:nvSpPr>
          <p:cNvPr id="11" name="左大括号 10"/>
          <p:cNvSpPr/>
          <p:nvPr/>
        </p:nvSpPr>
        <p:spPr>
          <a:xfrm>
            <a:off x="366571" y="3199779"/>
            <a:ext cx="282281" cy="163723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2" name="TextBox 11"/>
          <p:cNvSpPr txBox="1"/>
          <p:nvPr/>
        </p:nvSpPr>
        <p:spPr>
          <a:xfrm>
            <a:off x="648851" y="3044787"/>
            <a:ext cx="6618920" cy="1048294"/>
          </a:xfrm>
          <a:prstGeom prst="rect">
            <a:avLst/>
          </a:prstGeom>
          <a:noFill/>
        </p:spPr>
        <p:txBody>
          <a:bodyPr wrap="square" lIns="62795" tIns="31398" rIns="62795" bIns="31398" rtlCol="0">
            <a:spAutoFit/>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舆论准备：提出“双剑说”，“太阳月亮说”</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内部改革：建立教皇选举制度，获得各地教皇任免权</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以征服“异教徒”为名，组织“十字军”东征，增强了教皇实力，提高了罗马教廷的威望。</a:t>
            </a:r>
            <a:endParaRPr lang="en-US" altLang="zh-CN" sz="16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4694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left)">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20497519"/>
              </p:ext>
            </p:extLst>
          </p:nvPr>
        </p:nvGraphicFramePr>
        <p:xfrm>
          <a:off x="128193" y="96141"/>
          <a:ext cx="7040957" cy="5482165"/>
        </p:xfrm>
        <a:graphic>
          <a:graphicData uri="http://schemas.openxmlformats.org/drawingml/2006/table">
            <a:tbl>
              <a:tblPr firstRow="1" bandRow="1">
                <a:tableStyleId>{2D5ABB26-0587-4C30-8999-92F81FD0307C}</a:tableStyleId>
              </a:tblPr>
              <a:tblGrid>
                <a:gridCol w="648070"/>
                <a:gridCol w="864096"/>
                <a:gridCol w="1296144"/>
                <a:gridCol w="2160240"/>
                <a:gridCol w="2072407"/>
              </a:tblGrid>
              <a:tr h="288034">
                <a:tc>
                  <a:txBody>
                    <a:bodyPr/>
                    <a:lstStyle/>
                    <a:p>
                      <a:r>
                        <a:rPr lang="zh-CN" altLang="en-US" dirty="0" smtClean="0"/>
                        <a:t>国家</a:t>
                      </a:r>
                      <a:endParaRPr lang="zh-CN" altLang="en-US" dirty="0"/>
                    </a:p>
                  </a:txBody>
                  <a:tcPr/>
                </a:tc>
                <a:tc>
                  <a:txBody>
                    <a:bodyPr/>
                    <a:lstStyle/>
                    <a:p>
                      <a:r>
                        <a:rPr lang="zh-CN" altLang="en-US" dirty="0" smtClean="0"/>
                        <a:t>人物</a:t>
                      </a:r>
                      <a:endParaRPr lang="zh-CN" altLang="en-US" dirty="0"/>
                    </a:p>
                  </a:txBody>
                  <a:tcPr/>
                </a:tc>
                <a:tc>
                  <a:txBody>
                    <a:bodyPr/>
                    <a:lstStyle/>
                    <a:p>
                      <a:r>
                        <a:rPr lang="zh-CN" altLang="en-US" dirty="0" smtClean="0"/>
                        <a:t>代表作</a:t>
                      </a:r>
                      <a:endParaRPr lang="zh-CN" altLang="en-US" dirty="0"/>
                    </a:p>
                  </a:txBody>
                  <a:tcPr/>
                </a:tc>
                <a:tc>
                  <a:txBody>
                    <a:bodyPr/>
                    <a:lstStyle/>
                    <a:p>
                      <a:r>
                        <a:rPr lang="zh-CN" altLang="en-US" dirty="0" smtClean="0"/>
                        <a:t>主要观点</a:t>
                      </a:r>
                      <a:endParaRPr lang="zh-CN" altLang="en-US" dirty="0"/>
                    </a:p>
                  </a:txBody>
                  <a:tcPr/>
                </a:tc>
                <a:tc>
                  <a:txBody>
                    <a:bodyPr/>
                    <a:lstStyle/>
                    <a:p>
                      <a:r>
                        <a:rPr lang="zh-CN" altLang="en-US" dirty="0" smtClean="0"/>
                        <a:t>评价</a:t>
                      </a:r>
                      <a:endParaRPr lang="zh-CN" altLang="en-US" dirty="0"/>
                    </a:p>
                  </a:txBody>
                  <a:tcPr/>
                </a:tc>
              </a:tr>
              <a:tr h="463939">
                <a:tc>
                  <a:txBody>
                    <a:bodyPr/>
                    <a:lstStyle/>
                    <a:p>
                      <a:r>
                        <a:rPr lang="zh-CN" altLang="en-US" dirty="0" smtClean="0"/>
                        <a:t>荷兰</a:t>
                      </a:r>
                      <a:endParaRPr lang="zh-CN" altLang="en-US" dirty="0"/>
                    </a:p>
                  </a:txBody>
                  <a:tcPr/>
                </a:tc>
                <a:tc>
                  <a:txBody>
                    <a:bodyPr/>
                    <a:lstStyle/>
                    <a:p>
                      <a:r>
                        <a:rPr lang="zh-CN" altLang="en-US" dirty="0" smtClean="0"/>
                        <a:t>斯宾诺莎</a:t>
                      </a:r>
                      <a:endParaRPr lang="zh-CN" altLang="en-US" dirty="0"/>
                    </a:p>
                  </a:txBody>
                  <a:tcPr/>
                </a:tc>
                <a:tc>
                  <a:txBody>
                    <a:bodyPr/>
                    <a:lstStyle/>
                    <a:p>
                      <a:r>
                        <a:rPr lang="en-US" altLang="zh-CN" dirty="0" smtClean="0"/>
                        <a:t>《</a:t>
                      </a:r>
                      <a:r>
                        <a:rPr lang="zh-CN" altLang="en-US" dirty="0" smtClean="0"/>
                        <a:t>神学政治论</a:t>
                      </a:r>
                      <a:r>
                        <a:rPr lang="en-US" altLang="zh-CN" dirty="0" smtClean="0"/>
                        <a:t>》</a:t>
                      </a:r>
                      <a:endParaRPr lang="zh-CN" altLang="en-US" dirty="0"/>
                    </a:p>
                  </a:txBody>
                  <a:tcPr/>
                </a:tc>
                <a:tc>
                  <a:txBody>
                    <a:bodyPr/>
                    <a:lstStyle/>
                    <a:p>
                      <a:r>
                        <a:rPr lang="zh-CN" altLang="en-US" dirty="0" smtClean="0"/>
                        <a:t>①天赋人权和社会契约论</a:t>
                      </a:r>
                      <a:endParaRPr lang="en-US" altLang="zh-CN" dirty="0" smtClean="0"/>
                    </a:p>
                    <a:p>
                      <a:r>
                        <a:rPr lang="zh-CN" altLang="en-US" dirty="0" smtClean="0"/>
                        <a:t>②政治的目的是自由</a:t>
                      </a:r>
                      <a:endParaRPr lang="zh-CN" altLang="en-US" dirty="0"/>
                    </a:p>
                  </a:txBody>
                  <a:tcPr/>
                </a:tc>
                <a:tc>
                  <a:txBody>
                    <a:bodyPr/>
                    <a:lstStyle/>
                    <a:p>
                      <a:r>
                        <a:rPr lang="zh-CN" altLang="en-US" dirty="0" smtClean="0"/>
                        <a:t>近代西方民主思想的先驱</a:t>
                      </a:r>
                      <a:endParaRPr lang="zh-CN" altLang="en-US" dirty="0"/>
                    </a:p>
                  </a:txBody>
                  <a:tcPr/>
                </a:tc>
              </a:tr>
              <a:tr h="472167">
                <a:tc rowSpan="2">
                  <a:txBody>
                    <a:bodyPr/>
                    <a:lstStyle/>
                    <a:p>
                      <a:r>
                        <a:rPr lang="zh-CN" altLang="en-US" dirty="0" smtClean="0"/>
                        <a:t>英国</a:t>
                      </a:r>
                      <a:endParaRPr lang="zh-CN" altLang="en-US" dirty="0"/>
                    </a:p>
                  </a:txBody>
                  <a:tcPr/>
                </a:tc>
                <a:tc>
                  <a:txBody>
                    <a:bodyPr/>
                    <a:lstStyle/>
                    <a:p>
                      <a:r>
                        <a:rPr lang="zh-CN" altLang="en-US" dirty="0" smtClean="0"/>
                        <a:t>霍布斯</a:t>
                      </a:r>
                      <a:endParaRPr lang="zh-CN" altLang="en-US" dirty="0"/>
                    </a:p>
                  </a:txBody>
                  <a:tcPr/>
                </a:tc>
                <a:tc>
                  <a:txBody>
                    <a:bodyPr/>
                    <a:lstStyle/>
                    <a:p>
                      <a:r>
                        <a:rPr lang="en-US" altLang="zh-CN" dirty="0" smtClean="0"/>
                        <a:t>《</a:t>
                      </a:r>
                      <a:r>
                        <a:rPr lang="zh-CN" altLang="en-US" dirty="0" smtClean="0"/>
                        <a:t>利维坦</a:t>
                      </a:r>
                      <a:r>
                        <a:rPr lang="en-US" altLang="zh-CN" dirty="0" smtClean="0"/>
                        <a:t>》</a:t>
                      </a:r>
                      <a:endParaRPr lang="zh-CN" altLang="en-US" dirty="0"/>
                    </a:p>
                  </a:txBody>
                  <a:tcPr/>
                </a:tc>
                <a:tc>
                  <a:txBody>
                    <a:bodyPr/>
                    <a:lstStyle/>
                    <a:p>
                      <a:r>
                        <a:rPr lang="zh-CN" altLang="en-US" dirty="0" smtClean="0"/>
                        <a:t>①反对君权神授</a:t>
                      </a:r>
                      <a:endParaRPr lang="en-US" altLang="zh-CN" dirty="0" smtClean="0"/>
                    </a:p>
                    <a:p>
                      <a:r>
                        <a:rPr lang="zh-CN" altLang="en-US" dirty="0" smtClean="0"/>
                        <a:t>②国家由人民契约形成</a:t>
                      </a:r>
                      <a:endParaRPr lang="zh-CN" altLang="en-US" dirty="0"/>
                    </a:p>
                  </a:txBody>
                  <a:tcPr/>
                </a:tc>
                <a:tc>
                  <a:txBody>
                    <a:bodyPr/>
                    <a:lstStyle/>
                    <a:p>
                      <a:r>
                        <a:rPr lang="zh-CN" altLang="en-US" dirty="0" smtClean="0"/>
                        <a:t>对推翻封建专制制度产生影响</a:t>
                      </a:r>
                      <a:endParaRPr lang="zh-CN" altLang="en-US" dirty="0"/>
                    </a:p>
                  </a:txBody>
                  <a:tcPr/>
                </a:tc>
              </a:tr>
              <a:tr h="833315">
                <a:tc vMerge="1">
                  <a:txBody>
                    <a:bodyPr/>
                    <a:lstStyle/>
                    <a:p>
                      <a:endParaRPr lang="zh-CN" altLang="en-US" dirty="0"/>
                    </a:p>
                  </a:txBody>
                  <a:tcPr/>
                </a:tc>
                <a:tc>
                  <a:txBody>
                    <a:bodyPr/>
                    <a:lstStyle/>
                    <a:p>
                      <a:r>
                        <a:rPr lang="zh-CN" altLang="en-US" dirty="0" smtClean="0"/>
                        <a:t>洛克</a:t>
                      </a:r>
                      <a:endParaRPr lang="zh-CN" altLang="en-US" dirty="0"/>
                    </a:p>
                  </a:txBody>
                  <a:tcPr/>
                </a:tc>
                <a:tc>
                  <a:txBody>
                    <a:bodyPr/>
                    <a:lstStyle/>
                    <a:p>
                      <a:r>
                        <a:rPr lang="en-US" altLang="zh-CN" dirty="0" smtClean="0"/>
                        <a:t>《</a:t>
                      </a:r>
                      <a:r>
                        <a:rPr lang="zh-CN" altLang="en-US" dirty="0" smtClean="0"/>
                        <a:t>政府论</a:t>
                      </a:r>
                      <a:r>
                        <a:rPr lang="en-US" altLang="zh-CN" dirty="0" smtClean="0"/>
                        <a:t>》</a:t>
                      </a:r>
                      <a:endParaRPr lang="zh-CN" altLang="en-US" dirty="0"/>
                    </a:p>
                  </a:txBody>
                  <a:tcPr/>
                </a:tc>
                <a:tc>
                  <a:txBody>
                    <a:bodyPr/>
                    <a:lstStyle/>
                    <a:p>
                      <a:r>
                        <a:rPr lang="zh-CN" altLang="en-US" dirty="0" smtClean="0"/>
                        <a:t>①君主和政府权力来源于人民</a:t>
                      </a:r>
                      <a:endParaRPr lang="en-US" altLang="zh-CN" dirty="0" smtClean="0"/>
                    </a:p>
                    <a:p>
                      <a:r>
                        <a:rPr lang="zh-CN" altLang="en-US" dirty="0" smtClean="0"/>
                        <a:t>②较早的分权学说</a:t>
                      </a:r>
                      <a:endParaRPr lang="en-US" altLang="zh-CN" dirty="0" smtClean="0"/>
                    </a:p>
                    <a:p>
                      <a:r>
                        <a:rPr lang="zh-CN" altLang="en-US" dirty="0" smtClean="0"/>
                        <a:t>③法律面前人人平等</a:t>
                      </a:r>
                      <a:endParaRPr lang="zh-CN" altLang="en-US" dirty="0"/>
                    </a:p>
                  </a:txBody>
                  <a:tcPr/>
                </a:tc>
                <a:tc>
                  <a:txBody>
                    <a:bodyPr/>
                    <a:lstStyle/>
                    <a:p>
                      <a:r>
                        <a:rPr lang="zh-CN" altLang="en-US" dirty="0" smtClean="0"/>
                        <a:t>洛克的民主思想实英国革命的产物，分权学说被孟德斯鸠发展为三权分立学说</a:t>
                      </a:r>
                      <a:endParaRPr lang="zh-CN" altLang="en-US" dirty="0"/>
                    </a:p>
                  </a:txBody>
                  <a:tcPr/>
                </a:tc>
              </a:tr>
              <a:tr h="648134">
                <a:tc rowSpan="4">
                  <a:txBody>
                    <a:bodyPr/>
                    <a:lstStyle/>
                    <a:p>
                      <a:r>
                        <a:rPr lang="zh-CN" altLang="en-US" dirty="0" smtClean="0"/>
                        <a:t>法国</a:t>
                      </a:r>
                      <a:endParaRPr lang="zh-CN" altLang="en-US" dirty="0"/>
                    </a:p>
                  </a:txBody>
                  <a:tcPr/>
                </a:tc>
                <a:tc>
                  <a:txBody>
                    <a:bodyPr/>
                    <a:lstStyle/>
                    <a:p>
                      <a:r>
                        <a:rPr lang="zh-CN" altLang="en-US" dirty="0" smtClean="0"/>
                        <a:t>伏尔泰</a:t>
                      </a:r>
                      <a:endParaRPr lang="zh-CN" altLang="en-US" dirty="0"/>
                    </a:p>
                  </a:txBody>
                  <a:tcPr/>
                </a:tc>
                <a:tc>
                  <a:txBody>
                    <a:bodyPr/>
                    <a:lstStyle/>
                    <a:p>
                      <a:endParaRPr lang="zh-CN" altLang="en-US" dirty="0"/>
                    </a:p>
                  </a:txBody>
                  <a:tcPr/>
                </a:tc>
                <a:tc>
                  <a:txBody>
                    <a:bodyPr/>
                    <a:lstStyle/>
                    <a:p>
                      <a:r>
                        <a:rPr lang="zh-CN" altLang="en-US" dirty="0" smtClean="0"/>
                        <a:t>①主张君主立宪制</a:t>
                      </a:r>
                      <a:endParaRPr lang="en-US" altLang="zh-CN" dirty="0" smtClean="0"/>
                    </a:p>
                    <a:p>
                      <a:r>
                        <a:rPr lang="zh-CN" altLang="en-US" dirty="0" smtClean="0"/>
                        <a:t>②倡导平等、自由和民主政治</a:t>
                      </a:r>
                      <a:endParaRPr lang="en-US" altLang="zh-CN" dirty="0" smtClean="0"/>
                    </a:p>
                    <a:p>
                      <a:r>
                        <a:rPr lang="zh-CN" altLang="en-US" dirty="0" smtClean="0"/>
                        <a:t>③否定天主教会</a:t>
                      </a:r>
                      <a:endParaRPr lang="zh-CN" altLang="en-US" dirty="0"/>
                    </a:p>
                  </a:txBody>
                  <a:tcPr/>
                </a:tc>
                <a:tc>
                  <a:txBody>
                    <a:bodyPr/>
                    <a:lstStyle/>
                    <a:p>
                      <a:r>
                        <a:rPr lang="zh-CN" altLang="en-US" dirty="0" smtClean="0"/>
                        <a:t>①法国启蒙运动领袖</a:t>
                      </a:r>
                      <a:endParaRPr lang="en-US" altLang="zh-CN" dirty="0" smtClean="0"/>
                    </a:p>
                    <a:p>
                      <a:r>
                        <a:rPr lang="zh-CN" altLang="en-US" dirty="0" smtClean="0"/>
                        <a:t>②其思想对</a:t>
                      </a:r>
                      <a:r>
                        <a:rPr lang="en-US" altLang="zh-CN" dirty="0" smtClean="0"/>
                        <a:t>18</a:t>
                      </a:r>
                      <a:r>
                        <a:rPr lang="zh-CN" altLang="en-US" dirty="0" smtClean="0"/>
                        <a:t>世纪的欧洲产生巨大影响</a:t>
                      </a:r>
                      <a:endParaRPr lang="zh-CN" altLang="en-US" dirty="0"/>
                    </a:p>
                  </a:txBody>
                  <a:tcPr/>
                </a:tc>
              </a:tr>
              <a:tr h="472167">
                <a:tc vMerge="1">
                  <a:txBody>
                    <a:bodyPr/>
                    <a:lstStyle/>
                    <a:p>
                      <a:endParaRPr lang="zh-CN" altLang="en-US" dirty="0"/>
                    </a:p>
                  </a:txBody>
                  <a:tcPr/>
                </a:tc>
                <a:tc>
                  <a:txBody>
                    <a:bodyPr/>
                    <a:lstStyle/>
                    <a:p>
                      <a:r>
                        <a:rPr lang="zh-CN" altLang="en-US" dirty="0" smtClean="0"/>
                        <a:t>孟德斯鸠</a:t>
                      </a:r>
                      <a:endParaRPr lang="zh-CN" altLang="en-US" dirty="0"/>
                    </a:p>
                  </a:txBody>
                  <a:tcPr/>
                </a:tc>
                <a:tc>
                  <a:txBody>
                    <a:bodyPr/>
                    <a:lstStyle/>
                    <a:p>
                      <a:r>
                        <a:rPr lang="en-US" altLang="zh-CN" dirty="0" smtClean="0"/>
                        <a:t>《</a:t>
                      </a:r>
                      <a:r>
                        <a:rPr lang="zh-CN" altLang="en-US" dirty="0" smtClean="0"/>
                        <a:t>论法的精神</a:t>
                      </a:r>
                      <a:r>
                        <a:rPr lang="en-US" altLang="zh-CN" dirty="0" smtClean="0"/>
                        <a:t>》</a:t>
                      </a:r>
                      <a:endParaRPr lang="zh-CN" altLang="en-US" dirty="0"/>
                    </a:p>
                  </a:txBody>
                  <a:tcPr/>
                </a:tc>
                <a:tc>
                  <a:txBody>
                    <a:bodyPr/>
                    <a:lstStyle/>
                    <a:p>
                      <a:r>
                        <a:rPr lang="zh-CN" altLang="en-US" dirty="0" smtClean="0"/>
                        <a:t>三权分立学说，其核心是权力互相的“制约和平衡”</a:t>
                      </a:r>
                      <a:endParaRPr lang="zh-CN" altLang="en-US" dirty="0"/>
                    </a:p>
                  </a:txBody>
                  <a:tcPr/>
                </a:tc>
                <a:tc>
                  <a:txBody>
                    <a:bodyPr/>
                    <a:lstStyle/>
                    <a:p>
                      <a:r>
                        <a:rPr lang="zh-CN" altLang="en-US" dirty="0" smtClean="0"/>
                        <a:t>成为资产阶级政治制度的基本原则</a:t>
                      </a:r>
                      <a:endParaRPr lang="zh-CN" altLang="en-US" dirty="0"/>
                    </a:p>
                  </a:txBody>
                  <a:tcPr/>
                </a:tc>
              </a:tr>
              <a:tr h="648134">
                <a:tc vMerge="1">
                  <a:txBody>
                    <a:bodyPr/>
                    <a:lstStyle/>
                    <a:p>
                      <a:endParaRPr lang="zh-CN" altLang="en-US" dirty="0"/>
                    </a:p>
                  </a:txBody>
                  <a:tcPr/>
                </a:tc>
                <a:tc>
                  <a:txBody>
                    <a:bodyPr/>
                    <a:lstStyle/>
                    <a:p>
                      <a:r>
                        <a:rPr lang="zh-CN" altLang="en-US" dirty="0" smtClean="0"/>
                        <a:t>卢梭</a:t>
                      </a:r>
                      <a:endParaRPr lang="zh-CN" altLang="en-US" dirty="0"/>
                    </a:p>
                  </a:txBody>
                  <a:tcPr/>
                </a:tc>
                <a:tc>
                  <a:txBody>
                    <a:bodyPr/>
                    <a:lstStyle/>
                    <a:p>
                      <a:r>
                        <a:rPr lang="en-US" altLang="zh-CN" dirty="0" smtClean="0"/>
                        <a:t>《</a:t>
                      </a:r>
                      <a:r>
                        <a:rPr lang="zh-CN" altLang="en-US" dirty="0" smtClean="0"/>
                        <a:t>社会契约论</a:t>
                      </a:r>
                      <a:r>
                        <a:rPr lang="en-US" altLang="zh-CN" dirty="0" smtClean="0"/>
                        <a:t>》</a:t>
                      </a:r>
                      <a:endParaRPr lang="zh-CN" altLang="en-US" dirty="0"/>
                    </a:p>
                  </a:txBody>
                  <a:tcPr/>
                </a:tc>
                <a:tc>
                  <a:txBody>
                    <a:bodyPr/>
                    <a:lstStyle/>
                    <a:p>
                      <a:r>
                        <a:rPr lang="zh-CN" altLang="en-US" dirty="0" smtClean="0"/>
                        <a:t>①社会契约论和人民主权说</a:t>
                      </a:r>
                      <a:endParaRPr lang="en-US" altLang="zh-CN" dirty="0" smtClean="0"/>
                    </a:p>
                    <a:p>
                      <a:r>
                        <a:rPr lang="zh-CN" altLang="en-US" dirty="0" smtClean="0"/>
                        <a:t>②认为人的不平等的根源是财产的私有</a:t>
                      </a:r>
                      <a:endParaRPr lang="zh-CN" altLang="en-US" dirty="0"/>
                    </a:p>
                  </a:txBody>
                  <a:tcPr/>
                </a:tc>
                <a:tc>
                  <a:txBody>
                    <a:bodyPr/>
                    <a:lstStyle/>
                    <a:p>
                      <a:r>
                        <a:rPr lang="zh-CN" altLang="en-US" dirty="0" smtClean="0"/>
                        <a:t>是最激进的民主主义者</a:t>
                      </a:r>
                      <a:endParaRPr lang="zh-CN" altLang="en-US" dirty="0"/>
                    </a:p>
                  </a:txBody>
                  <a:tcPr/>
                </a:tc>
              </a:tr>
              <a:tr h="648134">
                <a:tc vMerge="1">
                  <a:txBody>
                    <a:bodyPr/>
                    <a:lstStyle/>
                    <a:p>
                      <a:endParaRPr lang="zh-CN" altLang="en-US" dirty="0"/>
                    </a:p>
                  </a:txBody>
                  <a:tcPr/>
                </a:tc>
                <a:tc>
                  <a:txBody>
                    <a:bodyPr/>
                    <a:lstStyle/>
                    <a:p>
                      <a:r>
                        <a:rPr lang="zh-CN" altLang="en-US" dirty="0" smtClean="0"/>
                        <a:t>狄德罗</a:t>
                      </a:r>
                      <a:endParaRPr lang="zh-CN" altLang="en-US" dirty="0"/>
                    </a:p>
                  </a:txBody>
                  <a:tcPr/>
                </a:tc>
                <a:tc>
                  <a:txBody>
                    <a:bodyPr/>
                    <a:lstStyle/>
                    <a:p>
                      <a:r>
                        <a:rPr lang="en-US" altLang="zh-CN" dirty="0" smtClean="0"/>
                        <a:t>《</a:t>
                      </a:r>
                      <a:r>
                        <a:rPr lang="zh-CN" altLang="en-US" dirty="0" smtClean="0"/>
                        <a:t>百科全书</a:t>
                      </a:r>
                      <a:r>
                        <a:rPr lang="en-US" altLang="zh-CN" dirty="0" smtClean="0"/>
                        <a:t>》</a:t>
                      </a:r>
                      <a:endParaRPr lang="zh-CN" altLang="en-US" dirty="0"/>
                    </a:p>
                  </a:txBody>
                  <a:tcPr/>
                </a:tc>
                <a:tc>
                  <a:txBody>
                    <a:bodyPr/>
                    <a:lstStyle/>
                    <a:p>
                      <a:r>
                        <a:rPr lang="zh-CN" altLang="en-US" dirty="0" smtClean="0"/>
                        <a:t>①宣扬自然力</a:t>
                      </a:r>
                      <a:endParaRPr lang="en-US" altLang="zh-CN" dirty="0" smtClean="0"/>
                    </a:p>
                    <a:p>
                      <a:r>
                        <a:rPr lang="zh-CN" altLang="en-US" dirty="0" smtClean="0"/>
                        <a:t>②宣扬科学</a:t>
                      </a:r>
                      <a:endParaRPr lang="en-US" altLang="zh-CN" dirty="0" smtClean="0"/>
                    </a:p>
                    <a:p>
                      <a:r>
                        <a:rPr lang="zh-CN" altLang="en-US" dirty="0" smtClean="0"/>
                        <a:t>③人民是主权的所有者</a:t>
                      </a:r>
                      <a:endParaRPr lang="zh-CN" altLang="en-US" dirty="0"/>
                    </a:p>
                  </a:txBody>
                  <a:tcPr/>
                </a:tc>
                <a:tc>
                  <a:txBody>
                    <a:bodyPr/>
                    <a:lstStyle/>
                    <a:p>
                      <a:r>
                        <a:rPr lang="zh-CN" altLang="en-US" dirty="0" smtClean="0"/>
                        <a:t>体现了民主与科学的时代精神，为大革命做思想准备</a:t>
                      </a:r>
                      <a:endParaRPr lang="zh-CN" altLang="en-US" dirty="0"/>
                    </a:p>
                  </a:txBody>
                  <a:tcPr/>
                </a:tc>
              </a:tr>
              <a:tr h="833315">
                <a:tc>
                  <a:txBody>
                    <a:bodyPr/>
                    <a:lstStyle/>
                    <a:p>
                      <a:r>
                        <a:rPr lang="zh-CN" altLang="en-US" dirty="0" smtClean="0"/>
                        <a:t>德意志</a:t>
                      </a:r>
                      <a:endParaRPr lang="zh-CN" altLang="en-US" dirty="0"/>
                    </a:p>
                  </a:txBody>
                  <a:tcPr/>
                </a:tc>
                <a:tc>
                  <a:txBody>
                    <a:bodyPr/>
                    <a:lstStyle/>
                    <a:p>
                      <a:r>
                        <a:rPr lang="zh-CN" altLang="en-US" dirty="0" smtClean="0"/>
                        <a:t>康德</a:t>
                      </a:r>
                      <a:endParaRPr lang="zh-CN" altLang="en-US" dirty="0"/>
                    </a:p>
                  </a:txBody>
                  <a:tcPr/>
                </a:tc>
                <a:tc>
                  <a:txBody>
                    <a:bodyPr/>
                    <a:lstStyle/>
                    <a:p>
                      <a:r>
                        <a:rPr lang="en-US" altLang="zh-CN" dirty="0" smtClean="0"/>
                        <a:t>《</a:t>
                      </a:r>
                      <a:r>
                        <a:rPr lang="zh-CN" altLang="en-US" dirty="0" smtClean="0"/>
                        <a:t>纯粹理性批判</a:t>
                      </a:r>
                      <a:r>
                        <a:rPr lang="en-US" altLang="zh-CN" dirty="0" smtClean="0"/>
                        <a:t>》</a:t>
                      </a:r>
                      <a:endParaRPr lang="zh-CN" altLang="en-US" dirty="0"/>
                    </a:p>
                  </a:txBody>
                  <a:tcPr/>
                </a:tc>
                <a:tc>
                  <a:txBody>
                    <a:bodyPr/>
                    <a:lstStyle/>
                    <a:p>
                      <a:r>
                        <a:rPr lang="zh-CN" altLang="en-US" dirty="0" smtClean="0"/>
                        <a:t>“思想自由”人不是他人的工具</a:t>
                      </a:r>
                      <a:endParaRPr lang="zh-CN" altLang="en-US" dirty="0"/>
                    </a:p>
                  </a:txBody>
                  <a:tcPr/>
                </a:tc>
                <a:tc>
                  <a:txBody>
                    <a:bodyPr/>
                    <a:lstStyle/>
                    <a:p>
                      <a:r>
                        <a:rPr lang="zh-CN" altLang="en-US" dirty="0" smtClean="0"/>
                        <a:t>是近代西方哲学史上划时代的哲学家；其理性批判最终确立了人类的主体地位</a:t>
                      </a:r>
                      <a:endParaRPr lang="zh-CN" altLang="en-US" dirty="0"/>
                    </a:p>
                  </a:txBody>
                  <a:tcPr/>
                </a:tc>
              </a:tr>
            </a:tbl>
          </a:graphicData>
        </a:graphic>
      </p:graphicFrame>
    </p:spTree>
    <p:extLst>
      <p:ext uri="{BB962C8B-B14F-4D97-AF65-F5344CB8AC3E}">
        <p14:creationId xmlns:p14="http://schemas.microsoft.com/office/powerpoint/2010/main" val="21398536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0"/>
            <a:ext cx="7169150" cy="2474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zh-CN" altLang="en-US" sz="2800" b="1" dirty="0"/>
              <a:t>启蒙思想家的共同思想主张</a:t>
            </a:r>
            <a:endParaRPr lang="en-US" altLang="zh-CN" sz="2800" b="1" dirty="0"/>
          </a:p>
          <a:p>
            <a:pPr>
              <a:lnSpc>
                <a:spcPct val="90000"/>
              </a:lnSpc>
            </a:pPr>
            <a:r>
              <a:rPr lang="zh-CN" altLang="en-US" sz="2400" b="1" dirty="0"/>
              <a:t>①天赋人权</a:t>
            </a:r>
            <a:endParaRPr lang="en-US" altLang="zh-CN" sz="2400" b="1" dirty="0"/>
          </a:p>
          <a:p>
            <a:pPr>
              <a:lnSpc>
                <a:spcPct val="90000"/>
              </a:lnSpc>
            </a:pPr>
            <a:r>
              <a:rPr lang="zh-CN" altLang="en-US" sz="2400" b="1" dirty="0"/>
              <a:t>②反对君主专制和神权统治</a:t>
            </a:r>
            <a:endParaRPr lang="zh-CN" altLang="en-US" sz="2400" b="1" dirty="0">
              <a:solidFill>
                <a:srgbClr val="FF0000"/>
              </a:solidFill>
            </a:endParaRPr>
          </a:p>
          <a:p>
            <a:pPr>
              <a:lnSpc>
                <a:spcPct val="90000"/>
              </a:lnSpc>
            </a:pPr>
            <a:r>
              <a:rPr lang="zh-CN" altLang="en-US" sz="2400" b="1" dirty="0"/>
              <a:t>③主权在民</a:t>
            </a:r>
            <a:endParaRPr lang="en-US" altLang="zh-CN" sz="2400" b="1" dirty="0"/>
          </a:p>
          <a:p>
            <a:pPr>
              <a:lnSpc>
                <a:spcPct val="90000"/>
              </a:lnSpc>
            </a:pPr>
            <a:r>
              <a:rPr lang="zh-CN" altLang="en-US" sz="2400" b="1" dirty="0"/>
              <a:t>④社会契约</a:t>
            </a:r>
            <a:endParaRPr lang="en-US" altLang="zh-CN" sz="2400" b="1" dirty="0"/>
          </a:p>
          <a:p>
            <a:pPr>
              <a:lnSpc>
                <a:spcPct val="90000"/>
              </a:lnSpc>
            </a:pPr>
            <a:r>
              <a:rPr lang="zh-CN" altLang="en-US" sz="2400" b="1" dirty="0"/>
              <a:t>⑤自由、平等（生而平等）</a:t>
            </a:r>
            <a:endParaRPr lang="en-US" altLang="zh-CN" sz="2400" b="1" dirty="0"/>
          </a:p>
          <a:p>
            <a:pPr>
              <a:lnSpc>
                <a:spcPct val="90000"/>
              </a:lnSpc>
            </a:pPr>
            <a:r>
              <a:rPr lang="zh-CN" altLang="en-US" sz="2400" b="1" dirty="0"/>
              <a:t>⑥法治（法律至上）</a:t>
            </a:r>
          </a:p>
        </p:txBody>
      </p:sp>
      <p:sp>
        <p:nvSpPr>
          <p:cNvPr id="4" name="Text Box 2"/>
          <p:cNvSpPr txBox="1">
            <a:spLocks noChangeArrowheads="1"/>
          </p:cNvSpPr>
          <p:nvPr/>
        </p:nvSpPr>
        <p:spPr bwMode="auto">
          <a:xfrm>
            <a:off x="0" y="3008306"/>
            <a:ext cx="7169150" cy="24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pPr>
            <a:r>
              <a:rPr lang="zh-CN" altLang="en-US" sz="2400" b="1" dirty="0"/>
              <a:t>启蒙思想家各自侧重</a:t>
            </a:r>
            <a:endParaRPr lang="en-US" altLang="zh-CN" sz="2400" b="1" dirty="0"/>
          </a:p>
          <a:p>
            <a:pPr>
              <a:lnSpc>
                <a:spcPct val="90000"/>
              </a:lnSpc>
            </a:pPr>
            <a:r>
              <a:rPr lang="zh-CN" altLang="en-US" sz="2400" b="1" dirty="0"/>
              <a:t>①洛克：分权、保护私有财产</a:t>
            </a:r>
            <a:endParaRPr lang="en-US" altLang="zh-CN" sz="2400" b="1" dirty="0"/>
          </a:p>
          <a:p>
            <a:pPr>
              <a:lnSpc>
                <a:spcPct val="90000"/>
              </a:lnSpc>
            </a:pPr>
            <a:r>
              <a:rPr lang="zh-CN" altLang="en-US" sz="2400" b="1" dirty="0"/>
              <a:t>②伏尔泰：不反对财产不平等、开明专制</a:t>
            </a:r>
            <a:endParaRPr lang="zh-CN" altLang="en-US" sz="2400" b="1" dirty="0">
              <a:solidFill>
                <a:srgbClr val="FF0000"/>
              </a:solidFill>
            </a:endParaRPr>
          </a:p>
          <a:p>
            <a:pPr>
              <a:lnSpc>
                <a:spcPct val="90000"/>
              </a:lnSpc>
            </a:pPr>
            <a:r>
              <a:rPr lang="zh-CN" altLang="en-US" sz="2400" b="1" dirty="0"/>
              <a:t>③孟德斯鸠：三权分立</a:t>
            </a:r>
            <a:endParaRPr lang="en-US" altLang="zh-CN" sz="2400" b="1" dirty="0"/>
          </a:p>
          <a:p>
            <a:pPr>
              <a:lnSpc>
                <a:spcPct val="90000"/>
              </a:lnSpc>
            </a:pPr>
            <a:r>
              <a:rPr lang="zh-CN" altLang="en-US" sz="2400" b="1" dirty="0"/>
              <a:t>④卢梭：主权在民、社会契约、共和政体、反对私有制</a:t>
            </a:r>
            <a:endParaRPr lang="en-US" altLang="zh-CN" sz="2400" b="1" dirty="0"/>
          </a:p>
          <a:p>
            <a:pPr>
              <a:lnSpc>
                <a:spcPct val="90000"/>
              </a:lnSpc>
            </a:pPr>
            <a:r>
              <a:rPr lang="zh-CN" altLang="en-US" sz="2400" b="1" dirty="0"/>
              <a:t>⑤百科全书派：民主、科学</a:t>
            </a:r>
          </a:p>
        </p:txBody>
      </p:sp>
    </p:spTree>
    <p:extLst>
      <p:ext uri="{BB962C8B-B14F-4D97-AF65-F5344CB8AC3E}">
        <p14:creationId xmlns:p14="http://schemas.microsoft.com/office/powerpoint/2010/main" val="395338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nodeType="with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nodeType="with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nodeType="with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nodeType="with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par>
                          <p:cTn id="24" fill="hold" nodeType="with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par>
                          <p:cTn id="28" fill="hold" nodeType="with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par>
                          <p:cTn id="32" fill="hold" nodeType="withGroup">
                            <p:stCondLst>
                              <p:cond delay="3500"/>
                            </p:stCondLst>
                            <p:childTnLst>
                              <p:par>
                                <p:cTn id="33" presetID="3" presetClass="entr" presetSubtype="10" fill="hold"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linds(horizontal)">
                                      <p:cBhvr>
                                        <p:cTn id="35" dur="500"/>
                                        <p:tgtEl>
                                          <p:spTgt spid="4">
                                            <p:txEl>
                                              <p:pRg st="0" end="0"/>
                                            </p:txEl>
                                          </p:spTgt>
                                        </p:tgtEl>
                                      </p:cBhvr>
                                    </p:animEffect>
                                  </p:childTnLst>
                                </p:cTn>
                              </p:par>
                            </p:childTnLst>
                          </p:cTn>
                        </p:par>
                        <p:par>
                          <p:cTn id="36" fill="hold" nodeType="withGroup">
                            <p:stCondLst>
                              <p:cond delay="4000"/>
                            </p:stCondLst>
                            <p:childTnLst>
                              <p:par>
                                <p:cTn id="37" presetID="3" presetClass="entr" presetSubtype="10" fill="hold"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blinds(horizontal)">
                                      <p:cBhvr>
                                        <p:cTn id="39" dur="500"/>
                                        <p:tgtEl>
                                          <p:spTgt spid="4">
                                            <p:txEl>
                                              <p:pRg st="1" end="1"/>
                                            </p:txEl>
                                          </p:spTgt>
                                        </p:tgtEl>
                                      </p:cBhvr>
                                    </p:animEffect>
                                  </p:childTnLst>
                                </p:cTn>
                              </p:par>
                            </p:childTnLst>
                          </p:cTn>
                        </p:par>
                        <p:par>
                          <p:cTn id="40" fill="hold" nodeType="withGroup">
                            <p:stCondLst>
                              <p:cond delay="4500"/>
                            </p:stCondLst>
                            <p:childTnLst>
                              <p:par>
                                <p:cTn id="41" presetID="3" presetClass="entr" presetSubtype="10" fill="hold"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blinds(horizontal)">
                                      <p:cBhvr>
                                        <p:cTn id="43" dur="500"/>
                                        <p:tgtEl>
                                          <p:spTgt spid="4">
                                            <p:txEl>
                                              <p:pRg st="2" end="2"/>
                                            </p:txEl>
                                          </p:spTgt>
                                        </p:tgtEl>
                                      </p:cBhvr>
                                    </p:animEffect>
                                  </p:childTnLst>
                                </p:cTn>
                              </p:par>
                            </p:childTnLst>
                          </p:cTn>
                        </p:par>
                        <p:par>
                          <p:cTn id="44" fill="hold" nodeType="withGroup">
                            <p:stCondLst>
                              <p:cond delay="5000"/>
                            </p:stCondLst>
                            <p:childTnLst>
                              <p:par>
                                <p:cTn id="45" presetID="3" presetClass="entr" presetSubtype="10" fill="hold"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blinds(horizontal)">
                                      <p:cBhvr>
                                        <p:cTn id="47" dur="500"/>
                                        <p:tgtEl>
                                          <p:spTgt spid="4">
                                            <p:txEl>
                                              <p:pRg st="3" end="3"/>
                                            </p:txEl>
                                          </p:spTgt>
                                        </p:tgtEl>
                                      </p:cBhvr>
                                    </p:animEffect>
                                  </p:childTnLst>
                                </p:cTn>
                              </p:par>
                            </p:childTnLst>
                          </p:cTn>
                        </p:par>
                        <p:par>
                          <p:cTn id="48" fill="hold" nodeType="withGroup">
                            <p:stCondLst>
                              <p:cond delay="5500"/>
                            </p:stCondLst>
                            <p:childTnLst>
                              <p:par>
                                <p:cTn id="49" presetID="3" presetClass="entr" presetSubtype="10" fill="hold" nodeType="after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blinds(horizontal)">
                                      <p:cBhvr>
                                        <p:cTn id="51" dur="500"/>
                                        <p:tgtEl>
                                          <p:spTgt spid="4">
                                            <p:txEl>
                                              <p:pRg st="4" end="4"/>
                                            </p:txEl>
                                          </p:spTgt>
                                        </p:tgtEl>
                                      </p:cBhvr>
                                    </p:animEffect>
                                  </p:childTnLst>
                                </p:cTn>
                              </p:par>
                            </p:childTnLst>
                          </p:cTn>
                        </p:par>
                        <p:par>
                          <p:cTn id="52" fill="hold" nodeType="withGroup">
                            <p:stCondLst>
                              <p:cond delay="6000"/>
                            </p:stCondLst>
                            <p:childTnLst>
                              <p:par>
                                <p:cTn id="53" presetID="3" presetClass="entr" presetSubtype="10" fill="hold" nodeType="after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animEffect transition="in" filter="blinds(horizontal)">
                                      <p:cBhvr>
                                        <p:cTn id="5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287"/>
            <a:ext cx="7028408" cy="369332"/>
          </a:xfrm>
          <a:prstGeom prst="rect">
            <a:avLst/>
          </a:prstGeom>
          <a:noFill/>
        </p:spPr>
        <p:txBody>
          <a:bodyPr wrap="square" rtlCol="0">
            <a:spAutoFit/>
          </a:bodyPr>
          <a:lstStyle/>
          <a:p>
            <a:r>
              <a:rPr lang="zh-CN" altLang="en-US" sz="1800" b="1" dirty="0"/>
              <a:t>二</a:t>
            </a:r>
            <a:r>
              <a:rPr lang="zh-CN" altLang="en-US" sz="1800" b="1" dirty="0" smtClean="0"/>
              <a:t>、启蒙运动概况：</a:t>
            </a:r>
            <a:endParaRPr lang="zh-CN" altLang="en-US" sz="1800" b="1" dirty="0"/>
          </a:p>
        </p:txBody>
      </p:sp>
      <p:sp>
        <p:nvSpPr>
          <p:cNvPr id="3" name="TextBox 2"/>
          <p:cNvSpPr txBox="1"/>
          <p:nvPr/>
        </p:nvSpPr>
        <p:spPr>
          <a:xfrm>
            <a:off x="0" y="245515"/>
            <a:ext cx="6201726" cy="369332"/>
          </a:xfrm>
          <a:prstGeom prst="rect">
            <a:avLst/>
          </a:prstGeom>
          <a:noFill/>
        </p:spPr>
        <p:txBody>
          <a:bodyPr wrap="square" rtlCol="0">
            <a:spAutoFit/>
          </a:bodyPr>
          <a:lstStyle/>
          <a:p>
            <a:r>
              <a:rPr lang="zh-CN" altLang="en-US" sz="1800" b="1" dirty="0" smtClean="0"/>
              <a:t>（</a:t>
            </a:r>
            <a:r>
              <a:rPr lang="zh-CN" altLang="en-US" sz="1800" b="1" dirty="0"/>
              <a:t>一</a:t>
            </a:r>
            <a:r>
              <a:rPr lang="zh-CN" altLang="en-US" sz="1800" b="1" dirty="0" smtClean="0"/>
              <a:t>）启蒙运动对人身自由的论述</a:t>
            </a:r>
            <a:endParaRPr lang="en-US" altLang="zh-CN" sz="1800" b="1" dirty="0" smtClean="0"/>
          </a:p>
        </p:txBody>
      </p:sp>
      <p:sp>
        <p:nvSpPr>
          <p:cNvPr id="4" name="左大括号 3"/>
          <p:cNvSpPr/>
          <p:nvPr/>
        </p:nvSpPr>
        <p:spPr>
          <a:xfrm>
            <a:off x="112960" y="572628"/>
            <a:ext cx="225825" cy="43659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 name="TextBox 4"/>
          <p:cNvSpPr txBox="1"/>
          <p:nvPr/>
        </p:nvSpPr>
        <p:spPr>
          <a:xfrm>
            <a:off x="249193" y="572628"/>
            <a:ext cx="3839027" cy="338554"/>
          </a:xfrm>
          <a:prstGeom prst="rect">
            <a:avLst/>
          </a:prstGeom>
          <a:noFill/>
        </p:spPr>
        <p:txBody>
          <a:bodyPr wrap="square" rtlCol="0">
            <a:spAutoFit/>
          </a:bodyPr>
          <a:lstStyle/>
          <a:p>
            <a:r>
              <a:rPr lang="en-US" altLang="zh-CN" sz="1600" b="1" dirty="0" smtClean="0"/>
              <a:t>1.</a:t>
            </a:r>
            <a:r>
              <a:rPr lang="zh-CN" altLang="en-US" sz="1600" b="1" dirty="0" smtClean="0"/>
              <a:t>霍布斯和洛克的政治启蒙（英）</a:t>
            </a:r>
            <a:endParaRPr lang="en-US" altLang="zh-CN" sz="1600" b="1" dirty="0" smtClean="0"/>
          </a:p>
        </p:txBody>
      </p:sp>
      <p:sp>
        <p:nvSpPr>
          <p:cNvPr id="6" name="左大括号 5"/>
          <p:cNvSpPr/>
          <p:nvPr/>
        </p:nvSpPr>
        <p:spPr>
          <a:xfrm>
            <a:off x="338785" y="1562494"/>
            <a:ext cx="112913" cy="17020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TextBox 6"/>
          <p:cNvSpPr txBox="1"/>
          <p:nvPr/>
        </p:nvSpPr>
        <p:spPr>
          <a:xfrm>
            <a:off x="247315" y="885386"/>
            <a:ext cx="3839027" cy="338554"/>
          </a:xfrm>
          <a:prstGeom prst="rect">
            <a:avLst/>
          </a:prstGeom>
          <a:noFill/>
        </p:spPr>
        <p:txBody>
          <a:bodyPr wrap="square" rtlCol="0">
            <a:spAutoFit/>
          </a:bodyPr>
          <a:lstStyle/>
          <a:p>
            <a:r>
              <a:rPr lang="en-US" altLang="zh-CN" sz="1600" b="1" dirty="0" smtClean="0"/>
              <a:t>2.</a:t>
            </a:r>
            <a:r>
              <a:rPr lang="zh-CN" altLang="en-US" sz="1600" b="1" dirty="0" smtClean="0"/>
              <a:t>法国启蒙思想家的政治智慧</a:t>
            </a:r>
            <a:endParaRPr lang="en-US" altLang="zh-CN" sz="1600" b="1" dirty="0" smtClean="0"/>
          </a:p>
        </p:txBody>
      </p:sp>
      <p:sp>
        <p:nvSpPr>
          <p:cNvPr id="24" name="TextBox 23"/>
          <p:cNvSpPr txBox="1"/>
          <p:nvPr/>
        </p:nvSpPr>
        <p:spPr>
          <a:xfrm>
            <a:off x="232082" y="1223940"/>
            <a:ext cx="3839027" cy="338554"/>
          </a:xfrm>
          <a:prstGeom prst="rect">
            <a:avLst/>
          </a:prstGeom>
          <a:noFill/>
        </p:spPr>
        <p:txBody>
          <a:bodyPr wrap="square" rtlCol="0">
            <a:spAutoFit/>
          </a:bodyPr>
          <a:lstStyle/>
          <a:p>
            <a:r>
              <a:rPr lang="en-US" altLang="zh-CN" sz="1600" b="1" dirty="0"/>
              <a:t>3</a:t>
            </a:r>
            <a:r>
              <a:rPr lang="en-US" altLang="zh-CN" sz="1600" b="1" dirty="0" smtClean="0"/>
              <a:t>.</a:t>
            </a:r>
            <a:r>
              <a:rPr lang="zh-CN" altLang="en-US" sz="1600" b="1" dirty="0" smtClean="0"/>
              <a:t>启蒙思想的主要特征</a:t>
            </a:r>
            <a:endParaRPr lang="en-US" altLang="zh-CN" sz="1600" b="1" dirty="0" smtClean="0"/>
          </a:p>
        </p:txBody>
      </p:sp>
      <p:sp>
        <p:nvSpPr>
          <p:cNvPr id="25" name="TextBox 24"/>
          <p:cNvSpPr txBox="1"/>
          <p:nvPr/>
        </p:nvSpPr>
        <p:spPr>
          <a:xfrm>
            <a:off x="395242" y="1562494"/>
            <a:ext cx="6773908" cy="821763"/>
          </a:xfrm>
          <a:prstGeom prst="rect">
            <a:avLst/>
          </a:prstGeom>
          <a:noFill/>
        </p:spPr>
        <p:txBody>
          <a:bodyPr wrap="square" rtlCol="0">
            <a:spAutoFit/>
          </a:bodyPr>
          <a:lstStyle/>
          <a:p>
            <a:r>
              <a:rPr lang="zh-CN" altLang="en-US" b="1" dirty="0" smtClean="0">
                <a:solidFill>
                  <a:srgbClr val="0000FF"/>
                </a:solidFill>
              </a:rPr>
              <a:t>（</a:t>
            </a:r>
            <a:r>
              <a:rPr lang="en-US" altLang="zh-CN" b="1" dirty="0" smtClean="0">
                <a:solidFill>
                  <a:srgbClr val="0000FF"/>
                </a:solidFill>
              </a:rPr>
              <a:t>1</a:t>
            </a:r>
            <a:r>
              <a:rPr lang="zh-CN" altLang="en-US" b="1" dirty="0" smtClean="0">
                <a:solidFill>
                  <a:srgbClr val="0000FF"/>
                </a:solidFill>
              </a:rPr>
              <a:t>）指导思想：理性主义</a:t>
            </a:r>
            <a:endParaRPr lang="en-US" altLang="zh-CN" b="1" dirty="0">
              <a:solidFill>
                <a:srgbClr val="0000FF"/>
              </a:solidFill>
            </a:endParaRPr>
          </a:p>
          <a:p>
            <a:r>
              <a:rPr lang="zh-CN" altLang="en-US" b="1" dirty="0" smtClean="0">
                <a:solidFill>
                  <a:srgbClr val="0000FF"/>
                </a:solidFill>
              </a:rPr>
              <a:t>（</a:t>
            </a:r>
            <a:r>
              <a:rPr lang="en-US" altLang="zh-CN" b="1" dirty="0" smtClean="0">
                <a:solidFill>
                  <a:srgbClr val="0000FF"/>
                </a:solidFill>
              </a:rPr>
              <a:t>2</a:t>
            </a:r>
            <a:r>
              <a:rPr lang="zh-CN" altLang="en-US" b="1" dirty="0">
                <a:solidFill>
                  <a:srgbClr val="0000FF"/>
                </a:solidFill>
              </a:rPr>
              <a:t>）批判对象</a:t>
            </a:r>
            <a:r>
              <a:rPr lang="zh-CN" altLang="en-US" b="1" dirty="0" smtClean="0">
                <a:solidFill>
                  <a:srgbClr val="0000FF"/>
                </a:solidFill>
              </a:rPr>
              <a:t>：专制主义</a:t>
            </a:r>
            <a:r>
              <a:rPr lang="zh-CN" altLang="en-US" b="1" dirty="0">
                <a:solidFill>
                  <a:srgbClr val="0000FF"/>
                </a:solidFill>
              </a:rPr>
              <a:t>，教权主义。</a:t>
            </a:r>
            <a:endParaRPr lang="en-US" altLang="zh-CN" b="1" dirty="0">
              <a:solidFill>
                <a:srgbClr val="0000FF"/>
              </a:solidFill>
            </a:endParaRPr>
          </a:p>
          <a:p>
            <a:r>
              <a:rPr lang="zh-CN" altLang="en-US" b="1" dirty="0" smtClean="0">
                <a:solidFill>
                  <a:srgbClr val="0000FF"/>
                </a:solidFill>
              </a:rPr>
              <a:t>（</a:t>
            </a:r>
            <a:r>
              <a:rPr lang="en-US" altLang="zh-CN" b="1" dirty="0" smtClean="0">
                <a:solidFill>
                  <a:srgbClr val="0000FF"/>
                </a:solidFill>
              </a:rPr>
              <a:t>3</a:t>
            </a:r>
            <a:r>
              <a:rPr lang="zh-CN" altLang="en-US" b="1" dirty="0" smtClean="0">
                <a:solidFill>
                  <a:srgbClr val="0000FF"/>
                </a:solidFill>
              </a:rPr>
              <a:t>）</a:t>
            </a:r>
            <a:r>
              <a:rPr lang="zh-CN" altLang="en-US" b="1" dirty="0">
                <a:solidFill>
                  <a:srgbClr val="0000FF"/>
                </a:solidFill>
                <a:sym typeface="Arial" pitchFamily="34" charset="0"/>
              </a:rPr>
              <a:t>目的：用理性的光辉映照出一个民主、科学的光明时代。</a:t>
            </a:r>
            <a:endParaRPr lang="zh-CN" altLang="en-US" b="1" dirty="0">
              <a:solidFill>
                <a:srgbClr val="0000FF"/>
              </a:solidFill>
            </a:endParaRPr>
          </a:p>
          <a:p>
            <a:pPr>
              <a:lnSpc>
                <a:spcPct val="95000"/>
              </a:lnSpc>
            </a:pPr>
            <a:r>
              <a:rPr lang="zh-CN" altLang="en-US" b="1" dirty="0" smtClean="0">
                <a:solidFill>
                  <a:srgbClr val="0000FF"/>
                </a:solidFill>
              </a:rPr>
              <a:t>（</a:t>
            </a:r>
            <a:r>
              <a:rPr lang="en-US" altLang="zh-CN" b="1" dirty="0" smtClean="0">
                <a:solidFill>
                  <a:srgbClr val="0000FF"/>
                </a:solidFill>
              </a:rPr>
              <a:t>4</a:t>
            </a:r>
            <a:r>
              <a:rPr lang="zh-CN" altLang="en-US" b="1" dirty="0" smtClean="0">
                <a:solidFill>
                  <a:srgbClr val="0000FF"/>
                </a:solidFill>
              </a:rPr>
              <a:t>）共同主张：</a:t>
            </a:r>
            <a:endParaRPr lang="en-US" altLang="zh-CN" b="1" dirty="0" smtClean="0">
              <a:solidFill>
                <a:srgbClr val="0000FF"/>
              </a:solidFill>
            </a:endParaRPr>
          </a:p>
        </p:txBody>
      </p:sp>
      <p:sp>
        <p:nvSpPr>
          <p:cNvPr id="8" name="矩形 7"/>
          <p:cNvSpPr/>
          <p:nvPr/>
        </p:nvSpPr>
        <p:spPr>
          <a:xfrm>
            <a:off x="560239" y="2358572"/>
            <a:ext cx="5268615" cy="794064"/>
          </a:xfrm>
          <a:prstGeom prst="rect">
            <a:avLst/>
          </a:prstGeom>
        </p:spPr>
        <p:txBody>
          <a:bodyPr wrap="square">
            <a:spAutoFit/>
          </a:bodyPr>
          <a:lstStyle/>
          <a:p>
            <a:pPr>
              <a:lnSpc>
                <a:spcPct val="95000"/>
              </a:lnSpc>
            </a:pPr>
            <a:r>
              <a:rPr lang="zh-CN" altLang="en-US" b="1" dirty="0">
                <a:sym typeface="Arial" pitchFamily="34" charset="0"/>
              </a:rPr>
              <a:t>①</a:t>
            </a:r>
            <a:r>
              <a:rPr lang="zh-CN" altLang="en-US" b="1" dirty="0" smtClean="0">
                <a:sym typeface="Arial" pitchFamily="34" charset="0"/>
              </a:rPr>
              <a:t>用</a:t>
            </a:r>
            <a:r>
              <a:rPr lang="zh-CN" altLang="en-US" b="1" dirty="0">
                <a:latin typeface="宋体" pitchFamily="2" charset="-122"/>
              </a:rPr>
              <a:t>理性主义批判专制主义、教权主义</a:t>
            </a:r>
          </a:p>
          <a:p>
            <a:pPr>
              <a:lnSpc>
                <a:spcPct val="95000"/>
              </a:lnSpc>
            </a:pPr>
            <a:r>
              <a:rPr lang="zh-CN" altLang="en-US" b="1" dirty="0">
                <a:sym typeface="Arial" pitchFamily="34" charset="0"/>
              </a:rPr>
              <a:t>②</a:t>
            </a:r>
            <a:r>
              <a:rPr lang="zh-CN" altLang="en-US" b="1" dirty="0" smtClean="0">
                <a:sym typeface="Arial" pitchFamily="34" charset="0"/>
              </a:rPr>
              <a:t>反对</a:t>
            </a:r>
            <a:r>
              <a:rPr lang="zh-CN" altLang="en-US" b="1" dirty="0">
                <a:sym typeface="Arial" pitchFamily="34" charset="0"/>
              </a:rPr>
              <a:t>宗教迷信，提倡</a:t>
            </a:r>
            <a:r>
              <a:rPr lang="zh-CN" altLang="en-US" b="1" dirty="0">
                <a:solidFill>
                  <a:srgbClr val="FF0000"/>
                </a:solidFill>
                <a:sym typeface="Arial" pitchFamily="34" charset="0"/>
              </a:rPr>
              <a:t>科学</a:t>
            </a:r>
          </a:p>
          <a:p>
            <a:pPr>
              <a:lnSpc>
                <a:spcPct val="95000"/>
              </a:lnSpc>
            </a:pPr>
            <a:r>
              <a:rPr lang="zh-CN" altLang="en-US" b="1" dirty="0">
                <a:sym typeface="Arial" pitchFamily="34" charset="0"/>
              </a:rPr>
              <a:t>③</a:t>
            </a:r>
            <a:r>
              <a:rPr lang="zh-CN" altLang="en-US" b="1" dirty="0" smtClean="0">
                <a:latin typeface="宋体" pitchFamily="2" charset="-122"/>
                <a:sym typeface="Arial" pitchFamily="34" charset="0"/>
              </a:rPr>
              <a:t>追求</a:t>
            </a:r>
            <a:r>
              <a:rPr lang="zh-CN" altLang="en-US" b="1" dirty="0">
                <a:latin typeface="宋体" pitchFamily="2" charset="-122"/>
                <a:sym typeface="Arial" pitchFamily="34" charset="0"/>
              </a:rPr>
              <a:t>政治民主</a:t>
            </a:r>
            <a:r>
              <a:rPr lang="en-US" altLang="zh-CN" b="1" dirty="0">
                <a:latin typeface="宋体" pitchFamily="2" charset="-122"/>
                <a:sym typeface="Arial" pitchFamily="34" charset="0"/>
              </a:rPr>
              <a:t>【</a:t>
            </a:r>
            <a:r>
              <a:rPr lang="zh-CN" altLang="en-US" b="1" dirty="0"/>
              <a:t>社会契约、主权在民、法治（法律至上）</a:t>
            </a:r>
            <a:r>
              <a:rPr lang="en-US" altLang="zh-CN" b="1" dirty="0">
                <a:latin typeface="宋体" pitchFamily="2" charset="-122"/>
                <a:sym typeface="Arial" pitchFamily="34" charset="0"/>
              </a:rPr>
              <a:t>】</a:t>
            </a:r>
            <a:r>
              <a:rPr lang="zh-CN" altLang="en-US" b="1" dirty="0">
                <a:latin typeface="宋体" pitchFamily="2" charset="-122"/>
                <a:sym typeface="Arial" pitchFamily="34" charset="0"/>
              </a:rPr>
              <a:t>、平等与自由</a:t>
            </a:r>
            <a:r>
              <a:rPr lang="en-US" altLang="zh-CN" b="1" dirty="0">
                <a:latin typeface="宋体" pitchFamily="2" charset="-122"/>
                <a:sym typeface="Arial" pitchFamily="34" charset="0"/>
              </a:rPr>
              <a:t>【</a:t>
            </a:r>
            <a:r>
              <a:rPr lang="zh-CN" altLang="en-US" b="1" dirty="0"/>
              <a:t>天赋人权自由、平等（生而平等）</a:t>
            </a:r>
            <a:r>
              <a:rPr lang="en-US" altLang="zh-CN" b="1" dirty="0" smtClean="0"/>
              <a:t>】</a:t>
            </a:r>
            <a:endParaRPr lang="en-US" altLang="zh-CN" b="1" dirty="0"/>
          </a:p>
        </p:txBody>
      </p:sp>
      <p:sp>
        <p:nvSpPr>
          <p:cNvPr id="11" name="左大括号 10"/>
          <p:cNvSpPr/>
          <p:nvPr/>
        </p:nvSpPr>
        <p:spPr>
          <a:xfrm>
            <a:off x="440455" y="2363821"/>
            <a:ext cx="119784" cy="7888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202101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xEl>
                                              <p:pRg st="0" end="0"/>
                                            </p:txEl>
                                          </p:spTgt>
                                        </p:tgtEl>
                                        <p:attrNameLst>
                                          <p:attrName>style.visibility</p:attrName>
                                        </p:attrNameLst>
                                      </p:cBhvr>
                                      <p:to>
                                        <p:strVal val="visible"/>
                                      </p:to>
                                    </p:set>
                                    <p:animEffect transition="in" filter="wipe(up)">
                                      <p:cBhvr>
                                        <p:cTn id="15" dur="500"/>
                                        <p:tgtEl>
                                          <p:spTgt spid="2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5">
                                            <p:txEl>
                                              <p:pRg st="1" end="1"/>
                                            </p:txEl>
                                          </p:spTgt>
                                        </p:tgtEl>
                                        <p:attrNameLst>
                                          <p:attrName>style.visibility</p:attrName>
                                        </p:attrNameLst>
                                      </p:cBhvr>
                                      <p:to>
                                        <p:strVal val="visible"/>
                                      </p:to>
                                    </p:set>
                                    <p:animEffect transition="in" filter="wipe(up)">
                                      <p:cBhvr>
                                        <p:cTn id="20" dur="500"/>
                                        <p:tgtEl>
                                          <p:spTgt spid="2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5">
                                            <p:txEl>
                                              <p:pRg st="2" end="2"/>
                                            </p:txEl>
                                          </p:spTgt>
                                        </p:tgtEl>
                                        <p:attrNameLst>
                                          <p:attrName>style.visibility</p:attrName>
                                        </p:attrNameLst>
                                      </p:cBhvr>
                                      <p:to>
                                        <p:strVal val="visible"/>
                                      </p:to>
                                    </p:set>
                                    <p:animEffect transition="in" filter="wipe(up)">
                                      <p:cBhvr>
                                        <p:cTn id="25" dur="500"/>
                                        <p:tgtEl>
                                          <p:spTgt spid="2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5">
                                            <p:txEl>
                                              <p:pRg st="3" end="3"/>
                                            </p:txEl>
                                          </p:spTgt>
                                        </p:tgtEl>
                                        <p:attrNameLst>
                                          <p:attrName>style.visibility</p:attrName>
                                        </p:attrNameLst>
                                      </p:cBhvr>
                                      <p:to>
                                        <p:strVal val="visible"/>
                                      </p:to>
                                    </p:set>
                                    <p:animEffect transition="in" filter="wipe(up)">
                                      <p:cBhvr>
                                        <p:cTn id="30" dur="500"/>
                                        <p:tgtEl>
                                          <p:spTgt spid="25">
                                            <p:txEl>
                                              <p:pRg st="3" end="3"/>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p:bldP spid="8" grpId="0"/>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607"/>
            <a:ext cx="7169150" cy="338554"/>
          </a:xfrm>
          <a:prstGeom prst="rect">
            <a:avLst/>
          </a:prstGeom>
          <a:noFill/>
        </p:spPr>
        <p:txBody>
          <a:bodyPr wrap="square" rtlCol="0">
            <a:spAutoFit/>
          </a:bodyPr>
          <a:lstStyle/>
          <a:p>
            <a:r>
              <a:rPr lang="zh-CN" altLang="en-US" sz="1600" b="1" dirty="0"/>
              <a:t>二</a:t>
            </a:r>
            <a:r>
              <a:rPr lang="zh-CN" altLang="en-US" sz="1600" b="1" dirty="0" smtClean="0"/>
              <a:t>、启蒙运动概况：</a:t>
            </a:r>
            <a:endParaRPr lang="zh-CN" altLang="en-US" sz="1600" b="1" dirty="0"/>
          </a:p>
        </p:txBody>
      </p:sp>
      <p:sp>
        <p:nvSpPr>
          <p:cNvPr id="3" name="TextBox 2"/>
          <p:cNvSpPr txBox="1"/>
          <p:nvPr/>
        </p:nvSpPr>
        <p:spPr>
          <a:xfrm>
            <a:off x="-24863" y="260904"/>
            <a:ext cx="6129718" cy="338554"/>
          </a:xfrm>
          <a:prstGeom prst="rect">
            <a:avLst/>
          </a:prstGeom>
          <a:noFill/>
        </p:spPr>
        <p:txBody>
          <a:bodyPr wrap="square" rtlCol="0">
            <a:spAutoFit/>
          </a:bodyPr>
          <a:lstStyle/>
          <a:p>
            <a:r>
              <a:rPr lang="zh-CN" altLang="en-US" sz="1600" b="1" dirty="0" smtClean="0"/>
              <a:t>（</a:t>
            </a:r>
            <a:r>
              <a:rPr lang="zh-CN" altLang="en-US" sz="1600" b="1" dirty="0"/>
              <a:t>一</a:t>
            </a:r>
            <a:r>
              <a:rPr lang="zh-CN" altLang="en-US" sz="1600" b="1" dirty="0" smtClean="0"/>
              <a:t>）启蒙运动对人身自由的论述</a:t>
            </a:r>
            <a:endParaRPr lang="en-US" altLang="zh-CN" sz="1600" b="1" dirty="0" smtClean="0"/>
          </a:p>
        </p:txBody>
      </p:sp>
      <p:sp>
        <p:nvSpPr>
          <p:cNvPr id="4" name="TextBox 3"/>
          <p:cNvSpPr txBox="1"/>
          <p:nvPr/>
        </p:nvSpPr>
        <p:spPr>
          <a:xfrm>
            <a:off x="-24863" y="565821"/>
            <a:ext cx="7194012" cy="338554"/>
          </a:xfrm>
          <a:prstGeom prst="rect">
            <a:avLst/>
          </a:prstGeom>
          <a:noFill/>
        </p:spPr>
        <p:txBody>
          <a:bodyPr wrap="square" rtlCol="0">
            <a:spAutoFit/>
          </a:bodyPr>
          <a:lstStyle/>
          <a:p>
            <a:r>
              <a:rPr lang="zh-CN" altLang="en-US" sz="1600" b="1" dirty="0" smtClean="0"/>
              <a:t>（</a:t>
            </a:r>
            <a:r>
              <a:rPr lang="zh-CN" altLang="en-US" sz="1600" b="1" dirty="0"/>
              <a:t>二</a:t>
            </a:r>
            <a:r>
              <a:rPr lang="zh-CN" altLang="en-US" sz="1600" b="1" dirty="0" smtClean="0"/>
              <a:t>）启蒙运动对</a:t>
            </a:r>
            <a:r>
              <a:rPr lang="zh-CN" altLang="en-US" sz="1600" b="1" dirty="0"/>
              <a:t>思想</a:t>
            </a:r>
            <a:r>
              <a:rPr lang="zh-CN" altLang="en-US" sz="1600" b="1" dirty="0" smtClean="0"/>
              <a:t>自由的论述（</a:t>
            </a:r>
            <a:r>
              <a:rPr lang="zh-CN" altLang="en-US" sz="1100" b="1" dirty="0" smtClean="0">
                <a:latin typeface="楷体" panose="02010609060101010101" pitchFamily="49" charset="-122"/>
                <a:ea typeface="楷体" panose="02010609060101010101" pitchFamily="49" charset="-122"/>
              </a:rPr>
              <a:t>康德道出启蒙的真谛</a:t>
            </a:r>
            <a:r>
              <a:rPr lang="en-US" altLang="zh-CN" sz="1100" b="1" dirty="0" smtClean="0">
                <a:latin typeface="楷体" panose="02010609060101010101" pitchFamily="49" charset="-122"/>
                <a:ea typeface="楷体" panose="02010609060101010101" pitchFamily="49" charset="-122"/>
              </a:rPr>
              <a:t>+</a:t>
            </a:r>
            <a:r>
              <a:rPr lang="zh-CN" altLang="en-US" sz="1100" b="1" dirty="0" smtClean="0">
                <a:latin typeface="楷体" panose="02010609060101010101" pitchFamily="49" charset="-122"/>
                <a:ea typeface="楷体" panose="02010609060101010101" pitchFamily="49" charset="-122"/>
              </a:rPr>
              <a:t>卢梭对“理性”的质疑</a:t>
            </a:r>
            <a:r>
              <a:rPr lang="zh-CN" altLang="en-US" sz="1600" b="1" dirty="0" smtClean="0"/>
              <a:t>）</a:t>
            </a:r>
            <a:endParaRPr lang="en-US" altLang="zh-CN" sz="1600" b="1" dirty="0" smtClean="0"/>
          </a:p>
        </p:txBody>
      </p:sp>
      <p:sp>
        <p:nvSpPr>
          <p:cNvPr id="5" name="左大括号 4"/>
          <p:cNvSpPr/>
          <p:nvPr/>
        </p:nvSpPr>
        <p:spPr>
          <a:xfrm>
            <a:off x="68117" y="910479"/>
            <a:ext cx="225825" cy="4012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TextBox 5"/>
          <p:cNvSpPr txBox="1"/>
          <p:nvPr/>
        </p:nvSpPr>
        <p:spPr>
          <a:xfrm>
            <a:off x="177159" y="904375"/>
            <a:ext cx="3839027" cy="400110"/>
          </a:xfrm>
          <a:prstGeom prst="rect">
            <a:avLst/>
          </a:prstGeom>
          <a:noFill/>
        </p:spPr>
        <p:txBody>
          <a:bodyPr wrap="square" rtlCol="0">
            <a:spAutoFit/>
          </a:bodyPr>
          <a:lstStyle/>
          <a:p>
            <a:r>
              <a:rPr lang="en-US" altLang="zh-CN" sz="2000" b="1" dirty="0" smtClean="0"/>
              <a:t>1.</a:t>
            </a:r>
            <a:r>
              <a:rPr lang="zh-CN" altLang="en-US" sz="2000" b="1" dirty="0" smtClean="0"/>
              <a:t>康德：</a:t>
            </a:r>
            <a:endParaRPr lang="en-US" altLang="zh-CN" sz="2000" b="1" dirty="0" smtClean="0"/>
          </a:p>
        </p:txBody>
      </p:sp>
      <p:sp>
        <p:nvSpPr>
          <p:cNvPr id="7" name="左大括号 6"/>
          <p:cNvSpPr/>
          <p:nvPr/>
        </p:nvSpPr>
        <p:spPr>
          <a:xfrm>
            <a:off x="236797" y="1295657"/>
            <a:ext cx="114291" cy="6738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TextBox 7"/>
          <p:cNvSpPr txBox="1"/>
          <p:nvPr/>
        </p:nvSpPr>
        <p:spPr>
          <a:xfrm>
            <a:off x="236797" y="1295656"/>
            <a:ext cx="2684882" cy="276999"/>
          </a:xfrm>
          <a:prstGeom prst="rect">
            <a:avLst/>
          </a:prstGeom>
          <a:noFill/>
        </p:spPr>
        <p:txBody>
          <a:bodyPr wrap="square" rtlCol="0">
            <a:spAutoFit/>
          </a:bodyPr>
          <a:lstStyle/>
          <a:p>
            <a:r>
              <a:rPr lang="zh-CN" altLang="en-US" b="1" dirty="0" smtClean="0">
                <a:solidFill>
                  <a:srgbClr val="0000FF"/>
                </a:solidFill>
              </a:rPr>
              <a:t>（</a:t>
            </a:r>
            <a:r>
              <a:rPr lang="en-US" altLang="zh-CN" b="1" dirty="0" smtClean="0">
                <a:solidFill>
                  <a:srgbClr val="0000FF"/>
                </a:solidFill>
              </a:rPr>
              <a:t>1</a:t>
            </a:r>
            <a:r>
              <a:rPr lang="zh-CN" altLang="en-US" b="1" dirty="0" smtClean="0">
                <a:solidFill>
                  <a:srgbClr val="0000FF"/>
                </a:solidFill>
              </a:rPr>
              <a:t>）主张：</a:t>
            </a:r>
            <a:endParaRPr lang="en-US" altLang="zh-CN" b="1" dirty="0" smtClean="0">
              <a:solidFill>
                <a:srgbClr val="0000FF"/>
              </a:solidFill>
            </a:endParaRPr>
          </a:p>
        </p:txBody>
      </p:sp>
      <p:sp>
        <p:nvSpPr>
          <p:cNvPr id="9" name="左大括号 8"/>
          <p:cNvSpPr/>
          <p:nvPr/>
        </p:nvSpPr>
        <p:spPr>
          <a:xfrm>
            <a:off x="1203030" y="1075271"/>
            <a:ext cx="63500" cy="5959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TextBox 9"/>
          <p:cNvSpPr txBox="1"/>
          <p:nvPr/>
        </p:nvSpPr>
        <p:spPr>
          <a:xfrm>
            <a:off x="1260175" y="1129457"/>
            <a:ext cx="5700706" cy="276999"/>
          </a:xfrm>
          <a:prstGeom prst="rect">
            <a:avLst/>
          </a:prstGeom>
          <a:noFill/>
        </p:spPr>
        <p:txBody>
          <a:bodyPr wrap="square" rtlCol="0">
            <a:spAutoFit/>
          </a:bodyPr>
          <a:lstStyle/>
          <a:p>
            <a:r>
              <a:rPr lang="zh-CN" altLang="en-US" b="1" dirty="0" smtClean="0"/>
              <a:t>①</a:t>
            </a:r>
            <a:r>
              <a:rPr lang="zh-CN" altLang="en-US" b="1" dirty="0"/>
              <a:t>人生而自由</a:t>
            </a:r>
            <a:endParaRPr lang="en-US" altLang="zh-CN" b="1" dirty="0" smtClean="0"/>
          </a:p>
        </p:txBody>
      </p:sp>
      <p:sp>
        <p:nvSpPr>
          <p:cNvPr id="11" name="TextBox 10"/>
          <p:cNvSpPr txBox="1"/>
          <p:nvPr/>
        </p:nvSpPr>
        <p:spPr>
          <a:xfrm>
            <a:off x="1266530" y="1394188"/>
            <a:ext cx="5700706" cy="276999"/>
          </a:xfrm>
          <a:prstGeom prst="rect">
            <a:avLst/>
          </a:prstGeom>
          <a:noFill/>
        </p:spPr>
        <p:txBody>
          <a:bodyPr wrap="square" rtlCol="0">
            <a:spAutoFit/>
          </a:bodyPr>
          <a:lstStyle/>
          <a:p>
            <a:r>
              <a:rPr lang="zh-CN" altLang="en-US" b="1" dirty="0" smtClean="0"/>
              <a:t>②</a:t>
            </a:r>
            <a:r>
              <a:rPr lang="zh-CN" altLang="en-US" b="1" dirty="0"/>
              <a:t>人非</a:t>
            </a:r>
            <a:r>
              <a:rPr lang="zh-CN" altLang="en-US" b="1" dirty="0" smtClean="0"/>
              <a:t>工具，能够自由地表达自己的思想和言论，有公开理性的自由。</a:t>
            </a:r>
            <a:endParaRPr lang="en-US" altLang="zh-CN" b="1" dirty="0" smtClean="0"/>
          </a:p>
        </p:txBody>
      </p:sp>
      <p:sp>
        <p:nvSpPr>
          <p:cNvPr id="12" name="TextBox 11"/>
          <p:cNvSpPr txBox="1"/>
          <p:nvPr/>
        </p:nvSpPr>
        <p:spPr>
          <a:xfrm>
            <a:off x="284828" y="1692529"/>
            <a:ext cx="6932353" cy="276999"/>
          </a:xfrm>
          <a:prstGeom prst="rect">
            <a:avLst/>
          </a:prstGeom>
          <a:noFill/>
        </p:spPr>
        <p:txBody>
          <a:bodyPr wrap="square" rtlCol="0">
            <a:spAutoFit/>
          </a:bodyPr>
          <a:lstStyle/>
          <a:p>
            <a:r>
              <a:rPr lang="zh-CN" altLang="en-US" b="1" dirty="0" smtClean="0">
                <a:solidFill>
                  <a:srgbClr val="0000FF"/>
                </a:solidFill>
              </a:rPr>
              <a:t>（</a:t>
            </a:r>
            <a:r>
              <a:rPr lang="en-US" altLang="zh-CN" b="1" dirty="0">
                <a:solidFill>
                  <a:srgbClr val="0000FF"/>
                </a:solidFill>
              </a:rPr>
              <a:t>2</a:t>
            </a:r>
            <a:r>
              <a:rPr lang="zh-CN" altLang="en-US" b="1" dirty="0" smtClean="0">
                <a:solidFill>
                  <a:srgbClr val="0000FF"/>
                </a:solidFill>
              </a:rPr>
              <a:t>）评价：康德对理性进行了哲学的探讨，确立了人的主体地位，道出了启蒙的真谛。</a:t>
            </a:r>
            <a:endParaRPr lang="en-US" altLang="zh-CN" b="1" dirty="0" smtClean="0">
              <a:solidFill>
                <a:srgbClr val="0000FF"/>
              </a:solidFill>
            </a:endParaRPr>
          </a:p>
        </p:txBody>
      </p:sp>
      <p:sp>
        <p:nvSpPr>
          <p:cNvPr id="13" name="TextBox 12"/>
          <p:cNvSpPr txBox="1"/>
          <p:nvPr/>
        </p:nvSpPr>
        <p:spPr>
          <a:xfrm>
            <a:off x="215700" y="1971109"/>
            <a:ext cx="3839027" cy="400110"/>
          </a:xfrm>
          <a:prstGeom prst="rect">
            <a:avLst/>
          </a:prstGeom>
          <a:noFill/>
        </p:spPr>
        <p:txBody>
          <a:bodyPr wrap="square" rtlCol="0">
            <a:spAutoFit/>
          </a:bodyPr>
          <a:lstStyle/>
          <a:p>
            <a:r>
              <a:rPr lang="en-US" altLang="zh-CN" sz="2000" b="1" dirty="0"/>
              <a:t>2</a:t>
            </a:r>
            <a:r>
              <a:rPr lang="en-US" altLang="zh-CN" sz="2000" b="1" dirty="0" smtClean="0"/>
              <a:t>.</a:t>
            </a:r>
            <a:r>
              <a:rPr lang="zh-CN" altLang="en-US" sz="2000" b="1" dirty="0"/>
              <a:t>卢梭</a:t>
            </a:r>
            <a:r>
              <a:rPr lang="zh-CN" altLang="en-US" sz="2000" b="1" dirty="0" smtClean="0"/>
              <a:t>：</a:t>
            </a:r>
            <a:endParaRPr lang="en-US" altLang="zh-CN" sz="2000" b="1" dirty="0" smtClean="0"/>
          </a:p>
        </p:txBody>
      </p:sp>
      <p:sp>
        <p:nvSpPr>
          <p:cNvPr id="14" name="左大括号 13"/>
          <p:cNvSpPr/>
          <p:nvPr/>
        </p:nvSpPr>
        <p:spPr>
          <a:xfrm>
            <a:off x="287434" y="2300910"/>
            <a:ext cx="96799" cy="19587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5" name="TextBox 14"/>
          <p:cNvSpPr txBox="1"/>
          <p:nvPr/>
        </p:nvSpPr>
        <p:spPr>
          <a:xfrm>
            <a:off x="273327" y="2281685"/>
            <a:ext cx="2684882" cy="276999"/>
          </a:xfrm>
          <a:prstGeom prst="rect">
            <a:avLst/>
          </a:prstGeom>
          <a:noFill/>
        </p:spPr>
        <p:txBody>
          <a:bodyPr wrap="square" rtlCol="0">
            <a:spAutoFit/>
          </a:bodyPr>
          <a:lstStyle/>
          <a:p>
            <a:r>
              <a:rPr lang="zh-CN" altLang="en-US" b="1" dirty="0" smtClean="0">
                <a:solidFill>
                  <a:srgbClr val="0000FF"/>
                </a:solidFill>
              </a:rPr>
              <a:t>（</a:t>
            </a:r>
            <a:r>
              <a:rPr lang="en-US" altLang="zh-CN" b="1" dirty="0" smtClean="0">
                <a:solidFill>
                  <a:srgbClr val="0000FF"/>
                </a:solidFill>
              </a:rPr>
              <a:t>1</a:t>
            </a:r>
            <a:r>
              <a:rPr lang="zh-CN" altLang="en-US" b="1" dirty="0" smtClean="0">
                <a:solidFill>
                  <a:srgbClr val="0000FF"/>
                </a:solidFill>
              </a:rPr>
              <a:t>）主张：</a:t>
            </a:r>
            <a:endParaRPr lang="en-US" altLang="zh-CN" b="1" dirty="0" smtClean="0">
              <a:solidFill>
                <a:srgbClr val="0000FF"/>
              </a:solidFill>
            </a:endParaRPr>
          </a:p>
        </p:txBody>
      </p:sp>
      <p:sp>
        <p:nvSpPr>
          <p:cNvPr id="18" name="TextBox 17"/>
          <p:cNvSpPr txBox="1"/>
          <p:nvPr/>
        </p:nvSpPr>
        <p:spPr>
          <a:xfrm>
            <a:off x="294424" y="2628302"/>
            <a:ext cx="6932353" cy="276999"/>
          </a:xfrm>
          <a:prstGeom prst="rect">
            <a:avLst/>
          </a:prstGeom>
          <a:noFill/>
        </p:spPr>
        <p:txBody>
          <a:bodyPr wrap="square" rtlCol="0">
            <a:spAutoFit/>
          </a:bodyPr>
          <a:lstStyle/>
          <a:p>
            <a:r>
              <a:rPr lang="zh-CN" altLang="en-US" b="1" dirty="0" smtClean="0">
                <a:solidFill>
                  <a:srgbClr val="0000FF"/>
                </a:solidFill>
              </a:rPr>
              <a:t>（</a:t>
            </a:r>
            <a:r>
              <a:rPr lang="en-US" altLang="zh-CN" b="1" dirty="0">
                <a:solidFill>
                  <a:srgbClr val="0000FF"/>
                </a:solidFill>
              </a:rPr>
              <a:t>2</a:t>
            </a:r>
            <a:r>
              <a:rPr lang="zh-CN" altLang="en-US" b="1" dirty="0" smtClean="0">
                <a:solidFill>
                  <a:srgbClr val="0000FF"/>
                </a:solidFill>
              </a:rPr>
              <a:t>）浪漫主义思潮：</a:t>
            </a:r>
            <a:endParaRPr lang="en-US" altLang="zh-CN" b="1" dirty="0" smtClean="0">
              <a:solidFill>
                <a:srgbClr val="0000FF"/>
              </a:solidFill>
            </a:endParaRPr>
          </a:p>
        </p:txBody>
      </p:sp>
      <p:sp>
        <p:nvSpPr>
          <p:cNvPr id="19" name="左大括号 18"/>
          <p:cNvSpPr/>
          <p:nvPr/>
        </p:nvSpPr>
        <p:spPr>
          <a:xfrm>
            <a:off x="2009209" y="2362974"/>
            <a:ext cx="145091" cy="20461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TextBox 19"/>
          <p:cNvSpPr txBox="1"/>
          <p:nvPr/>
        </p:nvSpPr>
        <p:spPr>
          <a:xfrm>
            <a:off x="2068142" y="2351302"/>
            <a:ext cx="6464358" cy="830997"/>
          </a:xfrm>
          <a:prstGeom prst="rect">
            <a:avLst/>
          </a:prstGeom>
          <a:noFill/>
        </p:spPr>
        <p:txBody>
          <a:bodyPr wrap="square" rtlCol="0">
            <a:spAutoFit/>
          </a:bodyPr>
          <a:lstStyle/>
          <a:p>
            <a:r>
              <a:rPr lang="zh-CN" altLang="en-US" b="1" dirty="0" smtClean="0"/>
              <a:t>①内涵：</a:t>
            </a:r>
            <a:endParaRPr lang="en-US" altLang="zh-CN" b="1" dirty="0" smtClean="0"/>
          </a:p>
          <a:p>
            <a:endParaRPr lang="en-US" altLang="zh-CN" b="1" dirty="0" smtClean="0"/>
          </a:p>
          <a:p>
            <a:endParaRPr lang="en-US" altLang="zh-CN" b="1" dirty="0"/>
          </a:p>
          <a:p>
            <a:r>
              <a:rPr lang="zh-CN" altLang="en-US" b="1" dirty="0" smtClean="0"/>
              <a:t>②评价：</a:t>
            </a:r>
            <a:endParaRPr lang="en-US" altLang="zh-CN" b="1" dirty="0" smtClean="0"/>
          </a:p>
        </p:txBody>
      </p:sp>
      <p:sp>
        <p:nvSpPr>
          <p:cNvPr id="21" name="左大括号 20"/>
          <p:cNvSpPr/>
          <p:nvPr/>
        </p:nvSpPr>
        <p:spPr>
          <a:xfrm>
            <a:off x="2834215" y="2667774"/>
            <a:ext cx="158190" cy="165017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TextBox 21"/>
          <p:cNvSpPr txBox="1"/>
          <p:nvPr/>
        </p:nvSpPr>
        <p:spPr>
          <a:xfrm>
            <a:off x="2992405" y="2510835"/>
            <a:ext cx="4247872" cy="1815882"/>
          </a:xfrm>
          <a:prstGeom prst="rect">
            <a:avLst/>
          </a:prstGeom>
          <a:noFill/>
        </p:spPr>
        <p:txBody>
          <a:bodyPr wrap="square" rtlCol="0">
            <a:spAutoFit/>
          </a:bodyPr>
          <a:lstStyle/>
          <a:p>
            <a:r>
              <a:rPr lang="en-US" altLang="zh-CN" sz="1600" b="1" dirty="0" smtClean="0"/>
              <a:t>A.</a:t>
            </a:r>
            <a:r>
              <a:rPr lang="zh-CN" altLang="en-US" sz="1600" b="1" dirty="0" smtClean="0"/>
              <a:t>指出了人的理性的局限性，丰富了人文精神的内涵：凸显了人的情感和个性，让</a:t>
            </a:r>
            <a:r>
              <a:rPr lang="zh-CN" altLang="en-US" sz="1600" b="1" dirty="0"/>
              <a:t>人重新体会了生命的价值和生活的</a:t>
            </a:r>
            <a:r>
              <a:rPr lang="zh-CN" altLang="en-US" sz="1600" b="1" dirty="0" smtClean="0"/>
              <a:t>意义</a:t>
            </a:r>
            <a:r>
              <a:rPr lang="zh-CN" altLang="en-US" sz="1600" b="1" dirty="0"/>
              <a:t>；</a:t>
            </a:r>
            <a:r>
              <a:rPr lang="zh-CN" altLang="en-US" sz="1600" b="1" dirty="0" smtClean="0"/>
              <a:t>拉</a:t>
            </a:r>
            <a:r>
              <a:rPr lang="zh-CN" altLang="en-US" sz="1600" b="1" dirty="0"/>
              <a:t>近了人与自然的</a:t>
            </a:r>
            <a:r>
              <a:rPr lang="zh-CN" altLang="en-US" sz="1600" b="1" dirty="0" smtClean="0"/>
              <a:t>距离</a:t>
            </a:r>
            <a:r>
              <a:rPr lang="zh-CN" altLang="en-US" sz="1600" b="1" dirty="0"/>
              <a:t>；</a:t>
            </a:r>
            <a:r>
              <a:rPr lang="zh-CN" altLang="en-US" sz="1600" b="1" dirty="0" smtClean="0"/>
              <a:t>让人们对不同的文明保持宽容的心态。</a:t>
            </a:r>
            <a:endParaRPr lang="en-US" altLang="zh-CN" sz="1600" b="1" dirty="0" smtClean="0"/>
          </a:p>
          <a:p>
            <a:r>
              <a:rPr lang="en-US" altLang="zh-CN" sz="1600" b="1" dirty="0"/>
              <a:t>B</a:t>
            </a:r>
            <a:r>
              <a:rPr lang="en-US" altLang="zh-CN" sz="1600" b="1" dirty="0" smtClean="0"/>
              <a:t>.</a:t>
            </a:r>
            <a:r>
              <a:rPr lang="zh-CN" altLang="en-US" sz="1600" b="1" dirty="0" smtClean="0"/>
              <a:t>使个人主义膨胀，为张扬个性而造成混乱和无序，并排斥和拒绝现代科技。</a:t>
            </a:r>
            <a:endParaRPr lang="en-US" altLang="zh-CN" sz="1600" b="1" dirty="0" smtClean="0"/>
          </a:p>
        </p:txBody>
      </p:sp>
    </p:spTree>
    <p:extLst>
      <p:ext uri="{BB962C8B-B14F-4D97-AF65-F5344CB8AC3E}">
        <p14:creationId xmlns:p14="http://schemas.microsoft.com/office/powerpoint/2010/main" val="31880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up)">
                                      <p:cBhvr>
                                        <p:cTn id="21" dur="500"/>
                                        <p:tgtEl>
                                          <p:spTgt spid="1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up)">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up)">
                                      <p:cBhvr>
                                        <p:cTn id="35" dur="500"/>
                                        <p:tgtEl>
                                          <p:spTgt spid="2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0">
                                            <p:txEl>
                                              <p:pRg st="3" end="3"/>
                                            </p:txEl>
                                          </p:spTgt>
                                        </p:tgtEl>
                                        <p:attrNameLst>
                                          <p:attrName>style.visibility</p:attrName>
                                        </p:attrNameLst>
                                      </p:cBhvr>
                                      <p:to>
                                        <p:strVal val="visible"/>
                                      </p:to>
                                    </p:set>
                                    <p:animEffect transition="in" filter="wipe(up)">
                                      <p:cBhvr>
                                        <p:cTn id="40" dur="500"/>
                                        <p:tgtEl>
                                          <p:spTgt spid="20">
                                            <p:txEl>
                                              <p:pRg st="3" end="3"/>
                                            </p:tx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up)">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22">
                                            <p:txEl>
                                              <p:pRg st="0" end="0"/>
                                            </p:txEl>
                                          </p:spTgt>
                                        </p:tgtEl>
                                        <p:attrNameLst>
                                          <p:attrName>style.visibility</p:attrName>
                                        </p:attrNameLst>
                                      </p:cBhvr>
                                      <p:to>
                                        <p:strVal val="visible"/>
                                      </p:to>
                                    </p:set>
                                    <p:animEffect transition="in" filter="wipe(up)">
                                      <p:cBhvr>
                                        <p:cTn id="54" dur="500"/>
                                        <p:tgtEl>
                                          <p:spTgt spid="2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2">
                                            <p:txEl>
                                              <p:pRg st="1" end="1"/>
                                            </p:txEl>
                                          </p:spTgt>
                                        </p:tgtEl>
                                        <p:attrNameLst>
                                          <p:attrName>style.visibility</p:attrName>
                                        </p:attrNameLst>
                                      </p:cBhvr>
                                      <p:to>
                                        <p:strVal val="visible"/>
                                      </p:to>
                                    </p:set>
                                    <p:animEffect transition="in" filter="wipe(up)">
                                      <p:cBhvr>
                                        <p:cTn id="59"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8" grpId="0"/>
      <p:bldP spid="19" grpId="0" animBg="1"/>
      <p:bldP spid="20" grpId="0"/>
      <p:bldP spid="21" grpId="0" animBg="1"/>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607"/>
            <a:ext cx="7169150" cy="338554"/>
          </a:xfrm>
          <a:prstGeom prst="rect">
            <a:avLst/>
          </a:prstGeom>
          <a:noFill/>
        </p:spPr>
        <p:txBody>
          <a:bodyPr wrap="square" rtlCol="0">
            <a:spAutoFit/>
          </a:bodyPr>
          <a:lstStyle/>
          <a:p>
            <a:r>
              <a:rPr lang="zh-CN" altLang="en-US" sz="1600" b="1" dirty="0"/>
              <a:t>二</a:t>
            </a:r>
            <a:r>
              <a:rPr lang="zh-CN" altLang="en-US" sz="1600" b="1" dirty="0" smtClean="0"/>
              <a:t>、启蒙运动概况：</a:t>
            </a:r>
            <a:endParaRPr lang="zh-CN" altLang="en-US" sz="1600" b="1" dirty="0"/>
          </a:p>
        </p:txBody>
      </p:sp>
      <p:sp>
        <p:nvSpPr>
          <p:cNvPr id="3" name="TextBox 2"/>
          <p:cNvSpPr txBox="1"/>
          <p:nvPr/>
        </p:nvSpPr>
        <p:spPr>
          <a:xfrm>
            <a:off x="-24863" y="284685"/>
            <a:ext cx="3839027" cy="338554"/>
          </a:xfrm>
          <a:prstGeom prst="rect">
            <a:avLst/>
          </a:prstGeom>
          <a:noFill/>
        </p:spPr>
        <p:txBody>
          <a:bodyPr wrap="square" rtlCol="0">
            <a:spAutoFit/>
          </a:bodyPr>
          <a:lstStyle/>
          <a:p>
            <a:r>
              <a:rPr lang="zh-CN" altLang="en-US" sz="1600" b="1" dirty="0" smtClean="0"/>
              <a:t>（</a:t>
            </a:r>
            <a:r>
              <a:rPr lang="zh-CN" altLang="en-US" sz="1600" b="1" dirty="0"/>
              <a:t>一</a:t>
            </a:r>
            <a:r>
              <a:rPr lang="zh-CN" altLang="en-US" sz="1600" b="1" dirty="0" smtClean="0"/>
              <a:t>）启蒙运动对人身自由的论述</a:t>
            </a:r>
            <a:endParaRPr lang="en-US" altLang="zh-CN" sz="1600" b="1" dirty="0" smtClean="0"/>
          </a:p>
        </p:txBody>
      </p:sp>
      <p:sp>
        <p:nvSpPr>
          <p:cNvPr id="4" name="TextBox 3"/>
          <p:cNvSpPr txBox="1"/>
          <p:nvPr/>
        </p:nvSpPr>
        <p:spPr>
          <a:xfrm>
            <a:off x="-26996" y="623239"/>
            <a:ext cx="7194012" cy="338554"/>
          </a:xfrm>
          <a:prstGeom prst="rect">
            <a:avLst/>
          </a:prstGeom>
          <a:noFill/>
        </p:spPr>
        <p:txBody>
          <a:bodyPr wrap="square" rtlCol="0">
            <a:spAutoFit/>
          </a:bodyPr>
          <a:lstStyle/>
          <a:p>
            <a:r>
              <a:rPr lang="zh-CN" altLang="en-US" sz="1600" b="1" dirty="0" smtClean="0"/>
              <a:t>（</a:t>
            </a:r>
            <a:r>
              <a:rPr lang="zh-CN" altLang="en-US" sz="1600" b="1" dirty="0"/>
              <a:t>二</a:t>
            </a:r>
            <a:r>
              <a:rPr lang="zh-CN" altLang="en-US" sz="1600" b="1" dirty="0" smtClean="0"/>
              <a:t>）启蒙运动对</a:t>
            </a:r>
            <a:r>
              <a:rPr lang="zh-CN" altLang="en-US" sz="1600" b="1" dirty="0"/>
              <a:t>思想</a:t>
            </a:r>
            <a:r>
              <a:rPr lang="zh-CN" altLang="en-US" sz="1600" b="1" dirty="0" smtClean="0"/>
              <a:t>自由的论述（</a:t>
            </a:r>
            <a:r>
              <a:rPr lang="zh-CN" altLang="en-US" sz="1100" b="1" dirty="0" smtClean="0">
                <a:latin typeface="楷体" panose="02010609060101010101" pitchFamily="49" charset="-122"/>
                <a:ea typeface="楷体" panose="02010609060101010101" pitchFamily="49" charset="-122"/>
              </a:rPr>
              <a:t>康德道出启蒙的真谛</a:t>
            </a:r>
            <a:r>
              <a:rPr lang="en-US" altLang="zh-CN" sz="1100" b="1" dirty="0" smtClean="0">
                <a:latin typeface="楷体" panose="02010609060101010101" pitchFamily="49" charset="-122"/>
                <a:ea typeface="楷体" panose="02010609060101010101" pitchFamily="49" charset="-122"/>
              </a:rPr>
              <a:t>+</a:t>
            </a:r>
            <a:r>
              <a:rPr lang="zh-CN" altLang="en-US" sz="1100" b="1" dirty="0" smtClean="0">
                <a:latin typeface="楷体" panose="02010609060101010101" pitchFamily="49" charset="-122"/>
                <a:ea typeface="楷体" panose="02010609060101010101" pitchFamily="49" charset="-122"/>
              </a:rPr>
              <a:t>卢梭对“理性”的质疑</a:t>
            </a:r>
            <a:r>
              <a:rPr lang="zh-CN" altLang="en-US" sz="1600" b="1" dirty="0" smtClean="0"/>
              <a:t>）</a:t>
            </a:r>
            <a:endParaRPr lang="en-US" altLang="zh-CN" sz="1600" b="1" dirty="0" smtClean="0"/>
          </a:p>
        </p:txBody>
      </p:sp>
      <p:sp>
        <p:nvSpPr>
          <p:cNvPr id="5" name="左大括号 4"/>
          <p:cNvSpPr/>
          <p:nvPr/>
        </p:nvSpPr>
        <p:spPr>
          <a:xfrm>
            <a:off x="83966" y="964653"/>
            <a:ext cx="225825" cy="40121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p>
        </p:txBody>
      </p:sp>
      <p:sp>
        <p:nvSpPr>
          <p:cNvPr id="6" name="TextBox 5"/>
          <p:cNvSpPr txBox="1"/>
          <p:nvPr/>
        </p:nvSpPr>
        <p:spPr>
          <a:xfrm>
            <a:off x="193008" y="958549"/>
            <a:ext cx="3839027" cy="369332"/>
          </a:xfrm>
          <a:prstGeom prst="rect">
            <a:avLst/>
          </a:prstGeom>
          <a:noFill/>
        </p:spPr>
        <p:txBody>
          <a:bodyPr wrap="square" rtlCol="0">
            <a:spAutoFit/>
          </a:bodyPr>
          <a:lstStyle/>
          <a:p>
            <a:r>
              <a:rPr lang="en-US" altLang="zh-CN" sz="1800" b="1" dirty="0" smtClean="0"/>
              <a:t>1.</a:t>
            </a:r>
            <a:r>
              <a:rPr lang="zh-CN" altLang="en-US" sz="1800" b="1" dirty="0" smtClean="0"/>
              <a:t>康德：</a:t>
            </a:r>
            <a:endParaRPr lang="en-US" altLang="zh-CN" sz="1800" b="1" dirty="0" smtClean="0"/>
          </a:p>
        </p:txBody>
      </p:sp>
      <p:sp>
        <p:nvSpPr>
          <p:cNvPr id="7" name="TextBox 6"/>
          <p:cNvSpPr txBox="1"/>
          <p:nvPr/>
        </p:nvSpPr>
        <p:spPr>
          <a:xfrm>
            <a:off x="208857" y="1210513"/>
            <a:ext cx="3839027" cy="369332"/>
          </a:xfrm>
          <a:prstGeom prst="rect">
            <a:avLst/>
          </a:prstGeom>
          <a:noFill/>
        </p:spPr>
        <p:txBody>
          <a:bodyPr wrap="square" rtlCol="0">
            <a:spAutoFit/>
          </a:bodyPr>
          <a:lstStyle/>
          <a:p>
            <a:r>
              <a:rPr lang="en-US" altLang="zh-CN" sz="1800" b="1" dirty="0"/>
              <a:t>2</a:t>
            </a:r>
            <a:r>
              <a:rPr lang="en-US" altLang="zh-CN" sz="1800" b="1" dirty="0" smtClean="0"/>
              <a:t>.</a:t>
            </a:r>
            <a:r>
              <a:rPr lang="zh-CN" altLang="en-US" sz="1800" b="1" dirty="0"/>
              <a:t>卢梭</a:t>
            </a:r>
            <a:r>
              <a:rPr lang="zh-CN" altLang="en-US" sz="1800" b="1" dirty="0" smtClean="0"/>
              <a:t>：</a:t>
            </a:r>
            <a:endParaRPr lang="en-US" altLang="zh-CN" sz="1800" b="1" dirty="0" smtClean="0"/>
          </a:p>
        </p:txBody>
      </p:sp>
      <p:sp>
        <p:nvSpPr>
          <p:cNvPr id="8" name="TextBox 7"/>
          <p:cNvSpPr txBox="1"/>
          <p:nvPr/>
        </p:nvSpPr>
        <p:spPr>
          <a:xfrm>
            <a:off x="208858" y="1486088"/>
            <a:ext cx="3839027" cy="369332"/>
          </a:xfrm>
          <a:prstGeom prst="rect">
            <a:avLst/>
          </a:prstGeom>
          <a:noFill/>
        </p:spPr>
        <p:txBody>
          <a:bodyPr wrap="square" rtlCol="0">
            <a:spAutoFit/>
          </a:bodyPr>
          <a:lstStyle/>
          <a:p>
            <a:r>
              <a:rPr lang="en-US" altLang="zh-CN" sz="1800" b="1" dirty="0" smtClean="0"/>
              <a:t>3.</a:t>
            </a:r>
            <a:r>
              <a:rPr lang="zh-CN" altLang="en-US" sz="1800" b="1" dirty="0" smtClean="0"/>
              <a:t>启蒙运动对人文主义的发展：</a:t>
            </a:r>
            <a:endParaRPr lang="en-US" altLang="zh-CN" sz="1800" b="1" dirty="0" smtClean="0"/>
          </a:p>
        </p:txBody>
      </p:sp>
      <p:sp>
        <p:nvSpPr>
          <p:cNvPr id="9" name="矩形 8"/>
          <p:cNvSpPr/>
          <p:nvPr/>
        </p:nvSpPr>
        <p:spPr>
          <a:xfrm>
            <a:off x="339228" y="1852835"/>
            <a:ext cx="6812178" cy="261610"/>
          </a:xfrm>
          <a:prstGeom prst="rect">
            <a:avLst/>
          </a:prstGeom>
        </p:spPr>
        <p:txBody>
          <a:bodyPr wrap="square">
            <a:spAutoFit/>
          </a:bodyPr>
          <a:lstStyle/>
          <a:p>
            <a:r>
              <a:rPr lang="zh-CN" altLang="en-US" sz="1100" b="1" dirty="0" smtClean="0">
                <a:latin typeface="Calibri" pitchFamily="34" charset="0"/>
              </a:rPr>
              <a:t>（</a:t>
            </a:r>
            <a:r>
              <a:rPr lang="en-US" altLang="zh-CN" sz="1100" b="1" dirty="0" smtClean="0">
                <a:latin typeface="Calibri" pitchFamily="34" charset="0"/>
              </a:rPr>
              <a:t>1</a:t>
            </a:r>
            <a:r>
              <a:rPr lang="zh-CN" altLang="en-US" sz="1100" b="1" dirty="0" smtClean="0">
                <a:latin typeface="Calibri" pitchFamily="34" charset="0"/>
              </a:rPr>
              <a:t>）发展</a:t>
            </a:r>
            <a:endParaRPr lang="en-US" altLang="zh-CN" sz="1100" b="1" dirty="0">
              <a:latin typeface="Calibri" pitchFamily="34" charset="0"/>
            </a:endParaRPr>
          </a:p>
        </p:txBody>
      </p:sp>
      <p:sp>
        <p:nvSpPr>
          <p:cNvPr id="10" name="左大括号 9"/>
          <p:cNvSpPr/>
          <p:nvPr/>
        </p:nvSpPr>
        <p:spPr>
          <a:xfrm>
            <a:off x="277974" y="1681877"/>
            <a:ext cx="122508" cy="274368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p>
        </p:txBody>
      </p:sp>
      <p:sp>
        <p:nvSpPr>
          <p:cNvPr id="11" name="矩形 10"/>
          <p:cNvSpPr/>
          <p:nvPr/>
        </p:nvSpPr>
        <p:spPr>
          <a:xfrm>
            <a:off x="1126472" y="1852835"/>
            <a:ext cx="5842825" cy="969496"/>
          </a:xfrm>
          <a:prstGeom prst="rect">
            <a:avLst/>
          </a:prstGeom>
        </p:spPr>
        <p:txBody>
          <a:bodyPr wrap="square">
            <a:spAutoFit/>
          </a:bodyPr>
          <a:lstStyle/>
          <a:p>
            <a:r>
              <a:rPr lang="zh-CN" altLang="en-US" sz="1100" b="1" dirty="0">
                <a:latin typeface="Calibri" pitchFamily="34" charset="0"/>
              </a:rPr>
              <a:t>①崇尚理性，肯定客观世界的规律</a:t>
            </a:r>
            <a:endParaRPr lang="en-US" altLang="zh-CN" sz="1100" b="1" dirty="0">
              <a:latin typeface="Calibri" pitchFamily="34" charset="0"/>
            </a:endParaRPr>
          </a:p>
          <a:p>
            <a:r>
              <a:rPr lang="zh-CN" altLang="en-US" sz="1100" b="1" dirty="0">
                <a:latin typeface="Calibri" pitchFamily="34" charset="0"/>
              </a:rPr>
              <a:t>②提倡科学、重视知识、反对愚昧</a:t>
            </a:r>
            <a:endParaRPr lang="en-US" altLang="zh-CN" sz="1100" b="1" dirty="0">
              <a:latin typeface="Calibri" pitchFamily="34" charset="0"/>
            </a:endParaRPr>
          </a:p>
          <a:p>
            <a:r>
              <a:rPr lang="zh-CN" altLang="en-US" sz="1100" b="1" dirty="0">
                <a:latin typeface="Calibri" pitchFamily="34" charset="0"/>
              </a:rPr>
              <a:t>③提倡“天赋人权”、“自由、平等、博爱”</a:t>
            </a:r>
            <a:endParaRPr lang="en-US" altLang="zh-CN" sz="1100" b="1" dirty="0">
              <a:latin typeface="Calibri" pitchFamily="34" charset="0"/>
            </a:endParaRPr>
          </a:p>
          <a:p>
            <a:r>
              <a:rPr lang="zh-CN" altLang="en-US" sz="1100" b="1" dirty="0">
                <a:latin typeface="Calibri" pitchFamily="34" charset="0"/>
              </a:rPr>
              <a:t>④发展出浪漫主义思想</a:t>
            </a:r>
            <a:endParaRPr lang="en-US" altLang="zh-CN" sz="1100" b="1" dirty="0">
              <a:latin typeface="Calibri" pitchFamily="34" charset="0"/>
            </a:endParaRPr>
          </a:p>
          <a:p>
            <a:r>
              <a:rPr lang="zh-CN" altLang="en-US" sz="1100" b="1" dirty="0">
                <a:latin typeface="Calibri" pitchFamily="34" charset="0"/>
              </a:rPr>
              <a:t>⑤提倡人本身的彻底解放（人身自由和思想自由）</a:t>
            </a:r>
          </a:p>
        </p:txBody>
      </p:sp>
      <p:sp>
        <p:nvSpPr>
          <p:cNvPr id="12" name="左大括号 11"/>
          <p:cNvSpPr/>
          <p:nvPr/>
        </p:nvSpPr>
        <p:spPr>
          <a:xfrm>
            <a:off x="1064295" y="1748320"/>
            <a:ext cx="112913" cy="96949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p>
        </p:txBody>
      </p:sp>
      <p:sp>
        <p:nvSpPr>
          <p:cNvPr id="13" name="矩形 2"/>
          <p:cNvSpPr>
            <a:spLocks noChangeArrowheads="1"/>
          </p:cNvSpPr>
          <p:nvPr/>
        </p:nvSpPr>
        <p:spPr bwMode="auto">
          <a:xfrm>
            <a:off x="339228" y="2792109"/>
            <a:ext cx="70571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30000"/>
              </a:spcBef>
            </a:pPr>
            <a:r>
              <a:rPr lang="zh-CN" altLang="en-US" sz="1100" b="1" dirty="0">
                <a:latin typeface="Calibri" pitchFamily="34" charset="0"/>
              </a:rPr>
              <a:t>（</a:t>
            </a:r>
            <a:r>
              <a:rPr lang="en-US" altLang="zh-CN" sz="1100" b="1" dirty="0">
                <a:latin typeface="Calibri" pitchFamily="34" charset="0"/>
              </a:rPr>
              <a:t>2</a:t>
            </a:r>
            <a:r>
              <a:rPr lang="zh-CN" altLang="en-US" sz="1100" b="1" dirty="0">
                <a:latin typeface="Calibri" pitchFamily="34" charset="0"/>
              </a:rPr>
              <a:t>）比较文艺复兴和启蒙运动的</a:t>
            </a:r>
            <a:r>
              <a:rPr lang="zh-CN" altLang="en-US" sz="1100" b="1" dirty="0" smtClean="0">
                <a:latin typeface="Calibri" pitchFamily="34" charset="0"/>
              </a:rPr>
              <a:t>人文主义</a:t>
            </a:r>
            <a:endParaRPr lang="zh-CN" altLang="en-US" sz="1100" b="1" dirty="0">
              <a:latin typeface="Calibri" pitchFamily="34" charset="0"/>
            </a:endParaRPr>
          </a:p>
        </p:txBody>
      </p:sp>
      <p:sp>
        <p:nvSpPr>
          <p:cNvPr id="14" name="左大括号 13"/>
          <p:cNvSpPr/>
          <p:nvPr/>
        </p:nvSpPr>
        <p:spPr>
          <a:xfrm>
            <a:off x="578500" y="2974575"/>
            <a:ext cx="170165" cy="8280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100"/>
          </a:p>
        </p:txBody>
      </p:sp>
      <p:sp>
        <p:nvSpPr>
          <p:cNvPr id="15" name="矩形 14"/>
          <p:cNvSpPr/>
          <p:nvPr/>
        </p:nvSpPr>
        <p:spPr>
          <a:xfrm>
            <a:off x="748665" y="2982322"/>
            <a:ext cx="6463047" cy="701731"/>
          </a:xfrm>
          <a:prstGeom prst="rect">
            <a:avLst/>
          </a:prstGeom>
        </p:spPr>
        <p:txBody>
          <a:bodyPr wrap="square">
            <a:spAutoFit/>
          </a:bodyPr>
          <a:lstStyle/>
          <a:p>
            <a:pPr>
              <a:spcBef>
                <a:spcPct val="30000"/>
              </a:spcBef>
            </a:pPr>
            <a:r>
              <a:rPr lang="zh-CN" altLang="en-US" b="1" dirty="0">
                <a:latin typeface="Calibri" pitchFamily="34" charset="0"/>
              </a:rPr>
              <a:t>文艺复兴提出的</a:t>
            </a:r>
            <a:r>
              <a:rPr lang="zh-CN" altLang="en-US" b="1" dirty="0">
                <a:solidFill>
                  <a:srgbClr val="FF0000"/>
                </a:solidFill>
                <a:latin typeface="Calibri" pitchFamily="34" charset="0"/>
              </a:rPr>
              <a:t>人文主义</a:t>
            </a:r>
            <a:r>
              <a:rPr lang="zh-CN" altLang="en-US" b="1" dirty="0">
                <a:latin typeface="Calibri" pitchFamily="34" charset="0"/>
              </a:rPr>
              <a:t>思想，追求的是</a:t>
            </a:r>
            <a:r>
              <a:rPr lang="zh-CN" altLang="en-US" b="1" dirty="0">
                <a:solidFill>
                  <a:srgbClr val="FF0000"/>
                </a:solidFill>
                <a:latin typeface="Calibri" pitchFamily="34" charset="0"/>
              </a:rPr>
              <a:t>现世幸福</a:t>
            </a:r>
            <a:r>
              <a:rPr lang="zh-CN" altLang="en-US" b="1" dirty="0">
                <a:latin typeface="Calibri" pitchFamily="34" charset="0"/>
              </a:rPr>
              <a:t>，其矛头指向宗教的</a:t>
            </a:r>
            <a:r>
              <a:rPr lang="zh-CN" altLang="en-US" b="1" dirty="0">
                <a:solidFill>
                  <a:srgbClr val="FF0000"/>
                </a:solidFill>
                <a:latin typeface="Calibri" pitchFamily="34" charset="0"/>
              </a:rPr>
              <a:t>神权主义</a:t>
            </a:r>
            <a:r>
              <a:rPr lang="zh-CN" altLang="en-US" b="1" dirty="0">
                <a:latin typeface="Calibri" pitchFamily="34" charset="0"/>
              </a:rPr>
              <a:t>。</a:t>
            </a:r>
            <a:endParaRPr lang="en-US" altLang="zh-CN" b="1" dirty="0">
              <a:latin typeface="Calibri" pitchFamily="34" charset="0"/>
            </a:endParaRPr>
          </a:p>
          <a:p>
            <a:pPr>
              <a:spcBef>
                <a:spcPct val="30000"/>
              </a:spcBef>
            </a:pPr>
            <a:r>
              <a:rPr lang="zh-CN" altLang="en-US" b="1" dirty="0">
                <a:latin typeface="Calibri" pitchFamily="34" charset="0"/>
              </a:rPr>
              <a:t>启蒙运动主流思想是人的</a:t>
            </a:r>
            <a:r>
              <a:rPr lang="zh-CN" altLang="en-US" b="1" dirty="0">
                <a:solidFill>
                  <a:srgbClr val="FF0000"/>
                </a:solidFill>
                <a:latin typeface="Calibri" pitchFamily="34" charset="0"/>
              </a:rPr>
              <a:t>理性</a:t>
            </a:r>
            <a:r>
              <a:rPr lang="zh-CN" altLang="en-US" b="1" dirty="0">
                <a:latin typeface="Calibri" pitchFamily="34" charset="0"/>
              </a:rPr>
              <a:t>，追求的是人的</a:t>
            </a:r>
            <a:r>
              <a:rPr lang="zh-CN" altLang="en-US" b="1" dirty="0">
                <a:solidFill>
                  <a:srgbClr val="FF0000"/>
                </a:solidFill>
                <a:latin typeface="Calibri" pitchFamily="34" charset="0"/>
              </a:rPr>
              <a:t>全面自由与平等</a:t>
            </a:r>
            <a:r>
              <a:rPr lang="zh-CN" altLang="en-US" b="1" dirty="0">
                <a:latin typeface="Calibri" pitchFamily="34" charset="0"/>
              </a:rPr>
              <a:t>。其矛头直指</a:t>
            </a:r>
            <a:r>
              <a:rPr lang="zh-CN" altLang="en-US" b="1" dirty="0">
                <a:solidFill>
                  <a:srgbClr val="FF0000"/>
                </a:solidFill>
                <a:latin typeface="Calibri" pitchFamily="34" charset="0"/>
              </a:rPr>
              <a:t>整个封建专制制度及其宗教思想体系。</a:t>
            </a:r>
          </a:p>
        </p:txBody>
      </p:sp>
    </p:spTree>
    <p:extLst>
      <p:ext uri="{BB962C8B-B14F-4D97-AF65-F5344CB8AC3E}">
        <p14:creationId xmlns:p14="http://schemas.microsoft.com/office/powerpoint/2010/main" val="407523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up)">
                                      <p:cBhvr>
                                        <p:cTn id="26" dur="500"/>
                                        <p:tgtEl>
                                          <p:spTgt spid="11">
                                            <p:txEl>
                                              <p:pRg st="0" end="0"/>
                                            </p:txEl>
                                          </p:spTgt>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11">
                                            <p:txEl>
                                              <p:pRg st="1" end="1"/>
                                            </p:txEl>
                                          </p:spTgt>
                                        </p:tgtEl>
                                        <p:attrNameLst>
                                          <p:attrName>style.visibility</p:attrName>
                                        </p:attrNameLst>
                                      </p:cBhvr>
                                      <p:to>
                                        <p:strVal val="visible"/>
                                      </p:to>
                                    </p:set>
                                    <p:animEffect transition="in" filter="wipe(up)">
                                      <p:cBhvr>
                                        <p:cTn id="30" dur="500"/>
                                        <p:tgtEl>
                                          <p:spTgt spid="11">
                                            <p:txEl>
                                              <p:pRg st="1" end="1"/>
                                            </p:txEl>
                                          </p:spTgt>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11">
                                            <p:txEl>
                                              <p:pRg st="2" end="2"/>
                                            </p:txEl>
                                          </p:spTgt>
                                        </p:tgtEl>
                                        <p:attrNameLst>
                                          <p:attrName>style.visibility</p:attrName>
                                        </p:attrNameLst>
                                      </p:cBhvr>
                                      <p:to>
                                        <p:strVal val="visible"/>
                                      </p:to>
                                    </p:set>
                                    <p:animEffect transition="in" filter="wipe(up)">
                                      <p:cBhvr>
                                        <p:cTn id="34" dur="500"/>
                                        <p:tgtEl>
                                          <p:spTgt spid="11">
                                            <p:txEl>
                                              <p:pRg st="2" end="2"/>
                                            </p:txEl>
                                          </p:spTgt>
                                        </p:tgtEl>
                                      </p:cBhvr>
                                    </p:animEffect>
                                  </p:childTnLst>
                                </p:cTn>
                              </p:par>
                            </p:childTnLst>
                          </p:cTn>
                        </p:par>
                        <p:par>
                          <p:cTn id="35" fill="hold">
                            <p:stCondLst>
                              <p:cond delay="2000"/>
                            </p:stCondLst>
                            <p:childTnLst>
                              <p:par>
                                <p:cTn id="36" presetID="22" presetClass="entr" presetSubtype="1" fill="hold" nodeType="after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wipe(up)">
                                      <p:cBhvr>
                                        <p:cTn id="38" dur="500"/>
                                        <p:tgtEl>
                                          <p:spTgt spid="11">
                                            <p:txEl>
                                              <p:pRg st="3" end="3"/>
                                            </p:txEl>
                                          </p:spTgt>
                                        </p:tgtEl>
                                      </p:cBhvr>
                                    </p:animEffect>
                                  </p:childTnLst>
                                </p:cTn>
                              </p:par>
                            </p:childTnLst>
                          </p:cTn>
                        </p:par>
                        <p:par>
                          <p:cTn id="39" fill="hold">
                            <p:stCondLst>
                              <p:cond delay="2500"/>
                            </p:stCondLst>
                            <p:childTnLst>
                              <p:par>
                                <p:cTn id="40" presetID="22" presetClass="entr" presetSubtype="1" fill="hold" nodeType="afterEffect">
                                  <p:stCondLst>
                                    <p:cond delay="0"/>
                                  </p:stCondLst>
                                  <p:childTnLst>
                                    <p:set>
                                      <p:cBhvr>
                                        <p:cTn id="41" dur="1" fill="hold">
                                          <p:stCondLst>
                                            <p:cond delay="0"/>
                                          </p:stCondLst>
                                        </p:cTn>
                                        <p:tgtEl>
                                          <p:spTgt spid="11">
                                            <p:txEl>
                                              <p:pRg st="4" end="4"/>
                                            </p:txEl>
                                          </p:spTgt>
                                        </p:tgtEl>
                                        <p:attrNameLst>
                                          <p:attrName>style.visibility</p:attrName>
                                        </p:attrNameLst>
                                      </p:cBhvr>
                                      <p:to>
                                        <p:strVal val="visible"/>
                                      </p:to>
                                    </p:set>
                                    <p:animEffect transition="in" filter="wipe(up)">
                                      <p:cBhvr>
                                        <p:cTn id="42" dur="500"/>
                                        <p:tgtEl>
                                          <p:spTgt spid="11">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p:bldP spid="14" grpId="0" animBg="1"/>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607"/>
            <a:ext cx="7169150" cy="461665"/>
          </a:xfrm>
          <a:prstGeom prst="rect">
            <a:avLst/>
          </a:prstGeom>
          <a:noFill/>
        </p:spPr>
        <p:txBody>
          <a:bodyPr wrap="square" rtlCol="0">
            <a:spAutoFit/>
          </a:bodyPr>
          <a:lstStyle/>
          <a:p>
            <a:r>
              <a:rPr lang="zh-CN" altLang="en-US" sz="2400" b="1" dirty="0"/>
              <a:t>三</a:t>
            </a:r>
            <a:r>
              <a:rPr lang="zh-CN" altLang="en-US" sz="2400" b="1" dirty="0" smtClean="0"/>
              <a:t>、启蒙运动</a:t>
            </a:r>
            <a:r>
              <a:rPr lang="zh-CN" altLang="en-US" sz="2400" b="1" dirty="0"/>
              <a:t>评价</a:t>
            </a:r>
            <a:r>
              <a:rPr lang="zh-CN" altLang="en-US" sz="2400" b="1" dirty="0" smtClean="0"/>
              <a:t>：</a:t>
            </a:r>
            <a:endParaRPr lang="zh-CN" altLang="en-US" sz="2400" b="1" dirty="0"/>
          </a:p>
        </p:txBody>
      </p:sp>
      <p:sp>
        <p:nvSpPr>
          <p:cNvPr id="3" name="左大括号 2"/>
          <p:cNvSpPr/>
          <p:nvPr/>
        </p:nvSpPr>
        <p:spPr>
          <a:xfrm>
            <a:off x="78453" y="501303"/>
            <a:ext cx="225825" cy="444537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3"/>
          <p:cNvSpPr/>
          <p:nvPr/>
        </p:nvSpPr>
        <p:spPr>
          <a:xfrm>
            <a:off x="183574" y="569162"/>
            <a:ext cx="6872134" cy="424732"/>
          </a:xfrm>
          <a:prstGeom prst="rect">
            <a:avLst/>
          </a:prstGeom>
        </p:spPr>
        <p:txBody>
          <a:bodyPr wrap="square">
            <a:spAutoFit/>
          </a:bodyPr>
          <a:lstStyle/>
          <a:p>
            <a:pPr>
              <a:lnSpc>
                <a:spcPct val="90000"/>
              </a:lnSpc>
            </a:pPr>
            <a:r>
              <a:rPr lang="en-US" altLang="zh-CN" sz="2400" b="1" dirty="0" smtClean="0"/>
              <a:t>1.</a:t>
            </a:r>
            <a:r>
              <a:rPr lang="zh-CN" altLang="en-US" sz="2400" b="1" dirty="0" smtClean="0"/>
              <a:t>性质：资产阶级性质的思想解放运动。</a:t>
            </a:r>
            <a:endParaRPr lang="en-US" altLang="zh-CN" sz="2400" b="1" dirty="0" smtClean="0"/>
          </a:p>
        </p:txBody>
      </p:sp>
      <p:sp>
        <p:nvSpPr>
          <p:cNvPr id="6" name="矩形 5"/>
          <p:cNvSpPr/>
          <p:nvPr/>
        </p:nvSpPr>
        <p:spPr>
          <a:xfrm>
            <a:off x="1295630" y="1442732"/>
            <a:ext cx="5873520" cy="3111621"/>
          </a:xfrm>
          <a:prstGeom prst="rect">
            <a:avLst/>
          </a:prstGeom>
        </p:spPr>
        <p:txBody>
          <a:bodyPr wrap="square">
            <a:spAutoFit/>
          </a:bodyPr>
          <a:lstStyle/>
          <a:p>
            <a:pPr>
              <a:lnSpc>
                <a:spcPct val="90000"/>
              </a:lnSpc>
            </a:pPr>
            <a:r>
              <a:rPr lang="zh-CN" altLang="en-US" sz="1800" b="1" dirty="0" smtClean="0"/>
              <a:t>（</a:t>
            </a:r>
            <a:r>
              <a:rPr lang="en-US" altLang="zh-CN" sz="1800" b="1" dirty="0" smtClean="0"/>
              <a:t>1</a:t>
            </a:r>
            <a:r>
              <a:rPr lang="zh-CN" altLang="en-US" sz="1800" b="1" dirty="0" smtClean="0"/>
              <a:t>）思</a:t>
            </a:r>
            <a:r>
              <a:rPr lang="zh-CN" altLang="en-US" sz="1800" b="1" dirty="0">
                <a:sym typeface="Wingdings" panose="05000000000000000000" pitchFamily="2" charset="2"/>
              </a:rPr>
              <a:t>：</a:t>
            </a:r>
            <a:r>
              <a:rPr lang="zh-CN" altLang="en-US" sz="1800" b="1" dirty="0"/>
              <a:t>启蒙运动是人文精神进一步发展的结果，使人获得彻底解放（人身自由和思想自由）。</a:t>
            </a:r>
            <a:endParaRPr lang="en-US" altLang="zh-CN" sz="1800" b="1" dirty="0"/>
          </a:p>
          <a:p>
            <a:pPr>
              <a:lnSpc>
                <a:spcPct val="90000"/>
              </a:lnSpc>
            </a:pPr>
            <a:endParaRPr lang="en-US" altLang="zh-CN" sz="1800" b="1" dirty="0"/>
          </a:p>
          <a:p>
            <a:pPr>
              <a:lnSpc>
                <a:spcPct val="90000"/>
              </a:lnSpc>
            </a:pPr>
            <a:r>
              <a:rPr lang="zh-CN" altLang="en-US" sz="1800" b="1" dirty="0" smtClean="0"/>
              <a:t>（</a:t>
            </a:r>
            <a:r>
              <a:rPr lang="en-US" altLang="zh-CN" sz="1800" b="1" dirty="0" smtClean="0"/>
              <a:t>2</a:t>
            </a:r>
            <a:r>
              <a:rPr lang="zh-CN" altLang="en-US" sz="1800" b="1" dirty="0" smtClean="0"/>
              <a:t>）政</a:t>
            </a:r>
            <a:r>
              <a:rPr lang="zh-CN" altLang="en-US" sz="1800" b="1" dirty="0"/>
              <a:t>：为推翻欧洲封建专制制度的资产阶级革命做了思想和舆论上的准备；为未来资本主义社会描绘了 “理性王国”的蓝图。</a:t>
            </a:r>
            <a:r>
              <a:rPr lang="zh-CN" altLang="en-US" sz="1800" b="1" dirty="0">
                <a:solidFill>
                  <a:srgbClr val="006666"/>
                </a:solidFill>
              </a:rPr>
              <a:t>（美国、法国及拉美革命）</a:t>
            </a:r>
            <a:endParaRPr lang="en-US" altLang="zh-CN" sz="1800" b="1" dirty="0"/>
          </a:p>
          <a:p>
            <a:pPr>
              <a:lnSpc>
                <a:spcPct val="90000"/>
              </a:lnSpc>
            </a:pPr>
            <a:r>
              <a:rPr lang="zh-CN" altLang="en-US" dirty="0" smtClean="0"/>
              <a:t>（启蒙</a:t>
            </a:r>
            <a:r>
              <a:rPr lang="zh-CN" altLang="en-US" dirty="0"/>
              <a:t>思想家宣扬的天赋人权，三权分立，自由、平等、民主和法制等思想形成了强大的社会思潮，动摇了封建统治的思想基础，推动了资本主义的发展，促进了社会的进步</a:t>
            </a:r>
            <a:r>
              <a:rPr lang="zh-CN" altLang="en-US" dirty="0" smtClean="0"/>
              <a:t>。）</a:t>
            </a:r>
            <a:endParaRPr lang="zh-CN" altLang="en-US" dirty="0"/>
          </a:p>
          <a:p>
            <a:pPr>
              <a:lnSpc>
                <a:spcPct val="90000"/>
              </a:lnSpc>
              <a:spcBef>
                <a:spcPct val="50000"/>
              </a:spcBef>
            </a:pPr>
            <a:r>
              <a:rPr lang="zh-CN" altLang="en-US" sz="1800" b="1" dirty="0" smtClean="0"/>
              <a:t>（</a:t>
            </a:r>
            <a:r>
              <a:rPr lang="en-US" altLang="zh-CN" sz="1800" b="1" dirty="0" smtClean="0"/>
              <a:t>3</a:t>
            </a:r>
            <a:r>
              <a:rPr lang="zh-CN" altLang="en-US" sz="1800" b="1" dirty="0"/>
              <a:t>）</a:t>
            </a:r>
            <a:r>
              <a:rPr lang="zh-CN" altLang="en-US" sz="1800" b="1" dirty="0" smtClean="0"/>
              <a:t>经济：推动资本主义的发展。</a:t>
            </a:r>
            <a:endParaRPr lang="en-US" altLang="zh-CN" sz="1800" b="1" dirty="0" smtClean="0"/>
          </a:p>
          <a:p>
            <a:pPr>
              <a:lnSpc>
                <a:spcPct val="90000"/>
              </a:lnSpc>
              <a:spcBef>
                <a:spcPct val="50000"/>
              </a:spcBef>
            </a:pPr>
            <a:r>
              <a:rPr lang="zh-CN" altLang="en-US" sz="1800" b="1" dirty="0" smtClean="0"/>
              <a:t>（</a:t>
            </a:r>
            <a:r>
              <a:rPr lang="en-US" altLang="zh-CN" sz="1800" b="1" dirty="0" smtClean="0"/>
              <a:t>4</a:t>
            </a:r>
            <a:r>
              <a:rPr lang="zh-CN" altLang="en-US" sz="1800" b="1" dirty="0"/>
              <a:t>）</a:t>
            </a:r>
            <a:r>
              <a:rPr lang="zh-CN" altLang="en-US" sz="1800" b="1" dirty="0" smtClean="0"/>
              <a:t>影响</a:t>
            </a:r>
            <a:r>
              <a:rPr lang="zh-CN" altLang="en-US" sz="1800" b="1" dirty="0"/>
              <a:t>深远：启蒙思想外传，成为殖民地、半殖民地人民争取民族独立的斗争成为人类追求解放的精神武器</a:t>
            </a:r>
          </a:p>
        </p:txBody>
      </p:sp>
      <p:sp>
        <p:nvSpPr>
          <p:cNvPr id="7" name="矩形 6"/>
          <p:cNvSpPr/>
          <p:nvPr/>
        </p:nvSpPr>
        <p:spPr>
          <a:xfrm>
            <a:off x="211828" y="2792968"/>
            <a:ext cx="6872134" cy="424732"/>
          </a:xfrm>
          <a:prstGeom prst="rect">
            <a:avLst/>
          </a:prstGeom>
        </p:spPr>
        <p:txBody>
          <a:bodyPr wrap="square">
            <a:spAutoFit/>
          </a:bodyPr>
          <a:lstStyle/>
          <a:p>
            <a:pPr>
              <a:lnSpc>
                <a:spcPct val="90000"/>
              </a:lnSpc>
            </a:pPr>
            <a:r>
              <a:rPr lang="en-US" altLang="zh-CN" sz="2400" b="1" dirty="0"/>
              <a:t>2</a:t>
            </a:r>
            <a:r>
              <a:rPr lang="en-US" altLang="zh-CN" sz="2400" b="1" dirty="0" smtClean="0"/>
              <a:t>.</a:t>
            </a:r>
            <a:r>
              <a:rPr lang="zh-CN" altLang="en-US" sz="2400" b="1" dirty="0"/>
              <a:t>影响</a:t>
            </a:r>
            <a:r>
              <a:rPr lang="zh-CN" altLang="en-US" sz="2400" b="1" dirty="0" smtClean="0"/>
              <a:t>：</a:t>
            </a:r>
            <a:endParaRPr lang="en-US" altLang="zh-CN" sz="2400" b="1" dirty="0" smtClean="0"/>
          </a:p>
        </p:txBody>
      </p:sp>
      <p:sp>
        <p:nvSpPr>
          <p:cNvPr id="8" name="左大括号 7"/>
          <p:cNvSpPr/>
          <p:nvPr/>
        </p:nvSpPr>
        <p:spPr>
          <a:xfrm>
            <a:off x="1069805" y="1436284"/>
            <a:ext cx="225825" cy="33598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95279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up)">
                                      <p:cBhvr>
                                        <p:cTn id="21" dur="500"/>
                                        <p:tgtEl>
                                          <p:spTgt spid="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left)">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wipe(left)">
                                      <p:cBhvr>
                                        <p:cTn id="40" dur="500"/>
                                        <p:tgtEl>
                                          <p:spTgt spid="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animEffect transition="in" filter="wipe(left)">
                                      <p:cBhvr>
                                        <p:cTn id="45" dur="500"/>
                                        <p:tgtEl>
                                          <p:spTgt spid="6">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6">
                                            <p:txEl>
                                              <p:pRg st="5" end="5"/>
                                            </p:txEl>
                                          </p:spTgt>
                                        </p:tgtEl>
                                        <p:attrNameLst>
                                          <p:attrName>style.visibility</p:attrName>
                                        </p:attrNameLst>
                                      </p:cBhvr>
                                      <p:to>
                                        <p:strVal val="visible"/>
                                      </p:to>
                                    </p:set>
                                    <p:animEffect transition="in" filter="wipe(left)">
                                      <p:cBhvr>
                                        <p:cTn id="50"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6143"/>
            <a:ext cx="6896943" cy="2862322"/>
          </a:xfrm>
          <a:prstGeom prst="rect">
            <a:avLst/>
          </a:prstGeom>
          <a:noFill/>
        </p:spPr>
        <p:txBody>
          <a:bodyPr wrap="square" rtlCol="0">
            <a:spAutoFit/>
          </a:bodyPr>
          <a:lstStyle/>
          <a:p>
            <a:r>
              <a:rPr lang="zh-CN" altLang="en-US" sz="2000" dirty="0" smtClean="0"/>
              <a:t>启蒙运动的实践举例</a:t>
            </a:r>
            <a:endParaRPr lang="en-US" altLang="zh-CN" sz="2000" dirty="0" smtClean="0"/>
          </a:p>
          <a:p>
            <a:r>
              <a:rPr lang="zh-CN" altLang="en-US" sz="2000" dirty="0" smtClean="0"/>
              <a:t>（</a:t>
            </a:r>
            <a:r>
              <a:rPr lang="en-US" altLang="zh-CN" sz="2000" dirty="0" smtClean="0"/>
              <a:t>1</a:t>
            </a:r>
            <a:r>
              <a:rPr lang="zh-CN" altLang="en-US" sz="2000" dirty="0" smtClean="0"/>
              <a:t>）三权分立学说：美国</a:t>
            </a:r>
            <a:r>
              <a:rPr lang="en-US" altLang="zh-CN" sz="2000" dirty="0" smtClean="0"/>
              <a:t>1787</a:t>
            </a:r>
            <a:r>
              <a:rPr lang="zh-CN" altLang="en-US" sz="2000" dirty="0" smtClean="0"/>
              <a:t>年宪法、总统制；中华民国</a:t>
            </a:r>
            <a:r>
              <a:rPr lang="en-US" altLang="zh-CN" sz="2000" dirty="0" smtClean="0"/>
              <a:t>《</a:t>
            </a:r>
            <a:r>
              <a:rPr lang="zh-CN" altLang="en-US" sz="2000" dirty="0" smtClean="0"/>
              <a:t>临时约法</a:t>
            </a:r>
            <a:r>
              <a:rPr lang="en-US" altLang="zh-CN" sz="2000" dirty="0" smtClean="0"/>
              <a:t>》</a:t>
            </a:r>
            <a:r>
              <a:rPr lang="zh-CN" altLang="en-US" sz="2000" dirty="0" smtClean="0"/>
              <a:t>、责任内阁制</a:t>
            </a:r>
            <a:endParaRPr lang="en-US" altLang="zh-CN" sz="2000" dirty="0" smtClean="0"/>
          </a:p>
          <a:p>
            <a:r>
              <a:rPr lang="zh-CN" altLang="en-US" sz="2000" dirty="0" smtClean="0"/>
              <a:t>（</a:t>
            </a:r>
            <a:r>
              <a:rPr lang="en-US" altLang="zh-CN" sz="2000" dirty="0" smtClean="0"/>
              <a:t>2</a:t>
            </a:r>
            <a:r>
              <a:rPr lang="zh-CN" altLang="en-US" sz="2000" dirty="0" smtClean="0"/>
              <a:t>）君主立宪制：法国、德国、日本</a:t>
            </a:r>
            <a:endParaRPr lang="en-US" altLang="zh-CN" sz="2000" dirty="0" smtClean="0"/>
          </a:p>
          <a:p>
            <a:r>
              <a:rPr lang="zh-CN" altLang="en-US" sz="2000" dirty="0" smtClean="0"/>
              <a:t>（</a:t>
            </a:r>
            <a:r>
              <a:rPr lang="en-US" altLang="zh-CN" sz="2000" dirty="0" smtClean="0"/>
              <a:t>3</a:t>
            </a:r>
            <a:r>
              <a:rPr lang="zh-CN" altLang="en-US" sz="2000" dirty="0" smtClean="0"/>
              <a:t>）社会契约论：美国政府成立</a:t>
            </a:r>
            <a:endParaRPr lang="en-US" altLang="zh-CN" sz="2000" dirty="0" smtClean="0"/>
          </a:p>
          <a:p>
            <a:r>
              <a:rPr lang="zh-CN" altLang="en-US" sz="2000" dirty="0" smtClean="0"/>
              <a:t>（</a:t>
            </a:r>
            <a:r>
              <a:rPr lang="en-US" altLang="zh-CN" sz="2000" dirty="0" smtClean="0"/>
              <a:t>4</a:t>
            </a:r>
            <a:r>
              <a:rPr lang="zh-CN" altLang="en-US" sz="2000" dirty="0" smtClean="0"/>
              <a:t>）天赋人权说：</a:t>
            </a:r>
            <a:r>
              <a:rPr lang="en-US" altLang="zh-CN" sz="2000" dirty="0" smtClean="0"/>
              <a:t>《</a:t>
            </a:r>
            <a:r>
              <a:rPr lang="zh-CN" altLang="en-US" sz="2000" dirty="0" smtClean="0"/>
              <a:t>独立宣言</a:t>
            </a:r>
            <a:r>
              <a:rPr lang="en-US" altLang="zh-CN" sz="2000" dirty="0" smtClean="0"/>
              <a:t>》</a:t>
            </a:r>
            <a:r>
              <a:rPr lang="zh-CN" altLang="en-US" sz="2000" dirty="0" smtClean="0"/>
              <a:t>、</a:t>
            </a:r>
            <a:r>
              <a:rPr lang="en-US" altLang="zh-CN" sz="2000" dirty="0" smtClean="0"/>
              <a:t>《</a:t>
            </a:r>
            <a:r>
              <a:rPr lang="zh-CN" altLang="en-US" sz="2000" dirty="0" smtClean="0"/>
              <a:t>人权宣言</a:t>
            </a:r>
            <a:r>
              <a:rPr lang="en-US" altLang="zh-CN" sz="2000" dirty="0" smtClean="0"/>
              <a:t>》</a:t>
            </a:r>
            <a:r>
              <a:rPr lang="zh-CN" altLang="en-US" sz="2000" dirty="0" smtClean="0"/>
              <a:t>、</a:t>
            </a:r>
            <a:r>
              <a:rPr lang="en-US" altLang="zh-CN" sz="2000" dirty="0" smtClean="0"/>
              <a:t>1789</a:t>
            </a:r>
            <a:r>
              <a:rPr lang="zh-CN" altLang="en-US" sz="2000" dirty="0" smtClean="0"/>
              <a:t>年宪法修正案、</a:t>
            </a:r>
            <a:r>
              <a:rPr lang="en-US" altLang="zh-CN" sz="2000" dirty="0" smtClean="0"/>
              <a:t>《</a:t>
            </a:r>
            <a:r>
              <a:rPr lang="zh-CN" altLang="en-US" sz="2000" dirty="0" smtClean="0"/>
              <a:t>临时约法</a:t>
            </a:r>
            <a:r>
              <a:rPr lang="en-US" altLang="zh-CN" sz="2000" dirty="0" smtClean="0"/>
              <a:t>》</a:t>
            </a:r>
          </a:p>
          <a:p>
            <a:r>
              <a:rPr lang="zh-CN" altLang="en-US" sz="2000" dirty="0" smtClean="0"/>
              <a:t>（</a:t>
            </a:r>
            <a:r>
              <a:rPr lang="en-US" altLang="zh-CN" sz="2000" dirty="0" smtClean="0"/>
              <a:t>5</a:t>
            </a:r>
            <a:r>
              <a:rPr lang="zh-CN" altLang="en-US" sz="2000" dirty="0" smtClean="0"/>
              <a:t>）人民主权说：美国总统、议员的选举产生；法国处死路易十六；</a:t>
            </a:r>
            <a:r>
              <a:rPr lang="en-US" altLang="zh-CN" sz="2000" dirty="0" smtClean="0"/>
              <a:t>《</a:t>
            </a:r>
            <a:r>
              <a:rPr lang="zh-CN" altLang="en-US" sz="2000" dirty="0" smtClean="0"/>
              <a:t>临时约法</a:t>
            </a:r>
            <a:r>
              <a:rPr lang="en-US" altLang="zh-CN" sz="2000" dirty="0" smtClean="0"/>
              <a:t>》</a:t>
            </a:r>
            <a:r>
              <a:rPr lang="zh-CN" altLang="en-US" sz="2000" dirty="0" smtClean="0"/>
              <a:t>规定一切权力属于人民</a:t>
            </a:r>
            <a:endParaRPr lang="zh-CN" altLang="en-US" sz="2000" dirty="0"/>
          </a:p>
        </p:txBody>
      </p:sp>
    </p:spTree>
    <p:extLst>
      <p:ext uri="{BB962C8B-B14F-4D97-AF65-F5344CB8AC3E}">
        <p14:creationId xmlns:p14="http://schemas.microsoft.com/office/powerpoint/2010/main" val="30942986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4"/>
          <p:cNvSpPr txBox="1">
            <a:spLocks noChangeArrowheads="1"/>
          </p:cNvSpPr>
          <p:nvPr/>
        </p:nvSpPr>
        <p:spPr bwMode="auto">
          <a:xfrm>
            <a:off x="488232" y="145460"/>
            <a:ext cx="5680556" cy="58477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50000"/>
              </a:spcBef>
            </a:pPr>
            <a:r>
              <a:rPr lang="zh-CN" altLang="en-US" sz="3200" dirty="0">
                <a:solidFill>
                  <a:schemeClr val="bg1"/>
                </a:solidFill>
              </a:rPr>
              <a:t>文艺复兴和启蒙运动的比较</a:t>
            </a:r>
          </a:p>
        </p:txBody>
      </p:sp>
      <p:sp>
        <p:nvSpPr>
          <p:cNvPr id="35845" name="Text Box 5"/>
          <p:cNvSpPr txBox="1">
            <a:spLocks noChangeArrowheads="1"/>
          </p:cNvSpPr>
          <p:nvPr/>
        </p:nvSpPr>
        <p:spPr bwMode="auto">
          <a:xfrm>
            <a:off x="0" y="896144"/>
            <a:ext cx="716915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CN" altLang="en-US" sz="3200" dirty="0">
                <a:ea typeface="黑体" pitchFamily="49" charset="-122"/>
              </a:rPr>
              <a:t>同</a:t>
            </a:r>
            <a:r>
              <a:rPr lang="zh-CN" altLang="en-US" sz="3200" dirty="0">
                <a:ea typeface="黑体" pitchFamily="49" charset="-122"/>
                <a:sym typeface="Wingdings" pitchFamily="2" charset="2"/>
              </a:rPr>
              <a:t>：</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1</a:t>
            </a:r>
            <a:r>
              <a:rPr lang="zh-CN" altLang="en-US" sz="1600" dirty="0">
                <a:latin typeface="黑体" pitchFamily="49" charset="-122"/>
                <a:ea typeface="黑体" pitchFamily="49" charset="-122"/>
                <a:sym typeface="Wingdings" pitchFamily="2" charset="2"/>
              </a:rPr>
              <a:t>）背景和任务：</a:t>
            </a:r>
            <a:r>
              <a:rPr lang="zh-CN" altLang="en-US" sz="1600" b="0" dirty="0">
                <a:latin typeface="宋体" pitchFamily="2" charset="-122"/>
                <a:ea typeface="黑体" pitchFamily="49" charset="-122"/>
                <a:sym typeface="Wingdings" pitchFamily="2" charset="2"/>
              </a:rPr>
              <a:t>都是资本主义发展的结果；反封建</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2</a:t>
            </a:r>
            <a:r>
              <a:rPr lang="zh-CN" altLang="en-US" sz="1600" dirty="0">
                <a:latin typeface="黑体" pitchFamily="49" charset="-122"/>
                <a:ea typeface="黑体" pitchFamily="49" charset="-122"/>
                <a:sym typeface="Wingdings" pitchFamily="2" charset="2"/>
              </a:rPr>
              <a:t>）性质：</a:t>
            </a:r>
            <a:r>
              <a:rPr lang="zh-CN" altLang="en-US" sz="1600" b="0" dirty="0">
                <a:latin typeface="宋体" pitchFamily="2" charset="-122"/>
                <a:ea typeface="黑体" pitchFamily="49" charset="-122"/>
                <a:sym typeface="Wingdings" pitchFamily="2" charset="2"/>
              </a:rPr>
              <a:t>都是资产阶级反封建的思想解放运动</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3</a:t>
            </a:r>
            <a:r>
              <a:rPr lang="zh-CN" altLang="en-US" sz="1600" dirty="0">
                <a:latin typeface="黑体" pitchFamily="49" charset="-122"/>
                <a:ea typeface="黑体" pitchFamily="49" charset="-122"/>
                <a:sym typeface="Wingdings" pitchFamily="2" charset="2"/>
              </a:rPr>
              <a:t>）进程：</a:t>
            </a:r>
            <a:r>
              <a:rPr lang="zh-CN" altLang="en-US" sz="1600" dirty="0">
                <a:latin typeface="宋体" pitchFamily="2" charset="-122"/>
                <a:ea typeface="黑体" pitchFamily="49" charset="-122"/>
                <a:sym typeface="Wingdings" pitchFamily="2" charset="2"/>
              </a:rPr>
              <a:t>由一国兴起（意、英）后迅速波及欧洲许多国家</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4</a:t>
            </a:r>
            <a:r>
              <a:rPr lang="zh-CN" altLang="en-US" sz="1600" dirty="0">
                <a:latin typeface="黑体" pitchFamily="49" charset="-122"/>
                <a:ea typeface="黑体" pitchFamily="49" charset="-122"/>
                <a:sym typeface="Wingdings" pitchFamily="2" charset="2"/>
              </a:rPr>
              <a:t>）内容：</a:t>
            </a:r>
            <a:r>
              <a:rPr lang="zh-CN" altLang="en-US" sz="1600" dirty="0">
                <a:latin typeface="宋体" pitchFamily="2" charset="-122"/>
                <a:ea typeface="黑体" pitchFamily="49" charset="-122"/>
                <a:sym typeface="Wingdings" pitchFamily="2" charset="2"/>
              </a:rPr>
              <a:t>都弘扬人文主义精神，追求人的个性解放和自由</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5</a:t>
            </a:r>
            <a:r>
              <a:rPr lang="zh-CN" altLang="en-US" sz="1600" dirty="0">
                <a:latin typeface="黑体" pitchFamily="49" charset="-122"/>
                <a:ea typeface="黑体" pitchFamily="49" charset="-122"/>
                <a:sym typeface="Wingdings" pitchFamily="2" charset="2"/>
              </a:rPr>
              <a:t>）影响：</a:t>
            </a:r>
            <a:r>
              <a:rPr lang="zh-CN" altLang="en-US" sz="1600" dirty="0">
                <a:latin typeface="宋体" pitchFamily="2" charset="-122"/>
                <a:ea typeface="黑体" pitchFamily="49" charset="-122"/>
                <a:sym typeface="Wingdings" pitchFamily="2" charset="2"/>
              </a:rPr>
              <a:t>①都起了思想解放的作用</a:t>
            </a:r>
          </a:p>
          <a:p>
            <a:pPr>
              <a:lnSpc>
                <a:spcPct val="90000"/>
              </a:lnSpc>
            </a:pPr>
            <a:r>
              <a:rPr lang="zh-CN" altLang="en-US" sz="1600" dirty="0">
                <a:latin typeface="宋体" pitchFamily="2" charset="-122"/>
                <a:ea typeface="黑体" pitchFamily="49" charset="-122"/>
                <a:sym typeface="Wingdings" pitchFamily="2" charset="2"/>
              </a:rPr>
              <a:t>           ②都推动了资本主义发展</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6</a:t>
            </a:r>
            <a:r>
              <a:rPr lang="zh-CN" altLang="en-US" sz="1600" dirty="0">
                <a:latin typeface="黑体" pitchFamily="49" charset="-122"/>
                <a:ea typeface="黑体" pitchFamily="49" charset="-122"/>
                <a:sym typeface="Wingdings" pitchFamily="2" charset="2"/>
              </a:rPr>
              <a:t>）在人与自然科学关系上：</a:t>
            </a:r>
            <a:r>
              <a:rPr lang="zh-CN" altLang="en-US" sz="1600" dirty="0">
                <a:latin typeface="宋体" pitchFamily="2" charset="-122"/>
                <a:ea typeface="黑体" pitchFamily="49" charset="-122"/>
                <a:sym typeface="Wingdings" pitchFamily="2" charset="2"/>
              </a:rPr>
              <a:t>都利于近代自然科学</a:t>
            </a:r>
            <a:r>
              <a:rPr lang="zh-CN" altLang="en-US" sz="1600" dirty="0" smtClean="0">
                <a:latin typeface="宋体" pitchFamily="2" charset="-122"/>
                <a:ea typeface="黑体" pitchFamily="49" charset="-122"/>
                <a:sym typeface="Wingdings" pitchFamily="2" charset="2"/>
              </a:rPr>
              <a:t>发展</a:t>
            </a:r>
            <a:endParaRPr lang="en-US" altLang="zh-CN" sz="1600" dirty="0" smtClean="0">
              <a:latin typeface="宋体" pitchFamily="2" charset="-122"/>
              <a:ea typeface="黑体" pitchFamily="49" charset="-122"/>
              <a:sym typeface="Wingdings" pitchFamily="2" charset="2"/>
            </a:endParaRPr>
          </a:p>
          <a:p>
            <a:pPr>
              <a:lnSpc>
                <a:spcPct val="90000"/>
              </a:lnSpc>
            </a:pPr>
            <a:r>
              <a:rPr lang="zh-CN" altLang="en-US" sz="2400" dirty="0">
                <a:solidFill>
                  <a:srgbClr val="0000FF"/>
                </a:solidFill>
                <a:ea typeface="黑体" pitchFamily="49" charset="-122"/>
                <a:sym typeface="Wingdings" pitchFamily="2" charset="2"/>
              </a:rPr>
              <a:t>异：</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1</a:t>
            </a:r>
            <a:r>
              <a:rPr lang="zh-CN" altLang="en-US" sz="1600" dirty="0">
                <a:latin typeface="黑体" pitchFamily="49" charset="-122"/>
                <a:ea typeface="黑体" pitchFamily="49" charset="-122"/>
                <a:sym typeface="Wingdings" pitchFamily="2" charset="2"/>
              </a:rPr>
              <a:t>）背景：</a:t>
            </a:r>
            <a:r>
              <a:rPr lang="en-US" altLang="zh-CN" sz="1600" dirty="0">
                <a:ea typeface="黑体" pitchFamily="49" charset="-122"/>
                <a:sym typeface="Wingdings" pitchFamily="2" charset="2"/>
              </a:rPr>
              <a:t>14—17C</a:t>
            </a:r>
            <a:r>
              <a:rPr lang="zh-CN" altLang="en-US" sz="1600" dirty="0">
                <a:ea typeface="黑体" pitchFamily="49" charset="-122"/>
                <a:sym typeface="Wingdings" pitchFamily="2" charset="2"/>
              </a:rPr>
              <a:t>资本主义萌芽时期；</a:t>
            </a:r>
          </a:p>
          <a:p>
            <a:pPr>
              <a:lnSpc>
                <a:spcPct val="90000"/>
              </a:lnSpc>
            </a:pPr>
            <a:r>
              <a:rPr lang="zh-CN" altLang="en-US" sz="1600" dirty="0">
                <a:ea typeface="黑体" pitchFamily="49" charset="-122"/>
                <a:sym typeface="Wingdings" pitchFamily="2" charset="2"/>
              </a:rPr>
              <a:t>                    </a:t>
            </a:r>
            <a:r>
              <a:rPr lang="en-US" altLang="zh-CN" sz="1600" dirty="0">
                <a:ea typeface="黑体" pitchFamily="49" charset="-122"/>
                <a:sym typeface="Wingdings" pitchFamily="2" charset="2"/>
              </a:rPr>
              <a:t>17—18C</a:t>
            </a:r>
            <a:r>
              <a:rPr lang="zh-CN" altLang="en-US" sz="1600" dirty="0">
                <a:ea typeface="黑体" pitchFamily="49" charset="-122"/>
                <a:sym typeface="Wingdings" pitchFamily="2" charset="2"/>
              </a:rPr>
              <a:t>资义进一步发展时期。</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2</a:t>
            </a:r>
            <a:r>
              <a:rPr lang="zh-CN" altLang="en-US" sz="1600" dirty="0">
                <a:latin typeface="黑体" pitchFamily="49" charset="-122"/>
                <a:ea typeface="黑体" pitchFamily="49" charset="-122"/>
                <a:sym typeface="Wingdings" pitchFamily="2" charset="2"/>
              </a:rPr>
              <a:t>）兴起国与中心：</a:t>
            </a:r>
            <a:r>
              <a:rPr lang="zh-CN" altLang="en-US" sz="1600" dirty="0">
                <a:ea typeface="黑体" pitchFamily="49" charset="-122"/>
                <a:sym typeface="Wingdings" pitchFamily="2" charset="2"/>
              </a:rPr>
              <a:t>意大利，英国；英国，法国</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3</a:t>
            </a:r>
            <a:r>
              <a:rPr lang="zh-CN" altLang="en-US" sz="1600" dirty="0">
                <a:latin typeface="黑体" pitchFamily="49" charset="-122"/>
                <a:ea typeface="黑体" pitchFamily="49" charset="-122"/>
                <a:sym typeface="Wingdings" pitchFamily="2" charset="2"/>
              </a:rPr>
              <a:t>）矛头指向：</a:t>
            </a:r>
            <a:r>
              <a:rPr lang="zh-CN" altLang="en-US" sz="1600" dirty="0">
                <a:ea typeface="黑体" pitchFamily="49" charset="-122"/>
                <a:sym typeface="Wingdings" pitchFamily="2" charset="2"/>
              </a:rPr>
              <a:t>基督教会，强调人性；</a:t>
            </a:r>
          </a:p>
          <a:p>
            <a:pPr>
              <a:lnSpc>
                <a:spcPct val="90000"/>
              </a:lnSpc>
            </a:pPr>
            <a:r>
              <a:rPr lang="zh-CN" altLang="en-US" sz="1600" dirty="0">
                <a:ea typeface="黑体" pitchFamily="49" charset="-122"/>
                <a:sym typeface="Wingdings" pitchFamily="2" charset="2"/>
              </a:rPr>
              <a:t>                           封建专制制度和教权主义</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4</a:t>
            </a:r>
            <a:r>
              <a:rPr lang="zh-CN" altLang="en-US" sz="1600" dirty="0">
                <a:latin typeface="黑体" pitchFamily="49" charset="-122"/>
                <a:ea typeface="黑体" pitchFamily="49" charset="-122"/>
                <a:sym typeface="Wingdings" pitchFamily="2" charset="2"/>
              </a:rPr>
              <a:t>）指导思想：</a:t>
            </a:r>
            <a:r>
              <a:rPr lang="zh-CN" altLang="en-US" sz="1600" dirty="0">
                <a:ea typeface="黑体" pitchFamily="49" charset="-122"/>
                <a:sym typeface="Wingdings" pitchFamily="2" charset="2"/>
              </a:rPr>
              <a:t>人文主义；理性主义</a:t>
            </a:r>
          </a:p>
          <a:p>
            <a:pPr>
              <a:lnSpc>
                <a:spcPct val="90000"/>
              </a:lnSpc>
            </a:pPr>
            <a:r>
              <a:rPr lang="zh-CN" altLang="en-US" sz="1600" dirty="0">
                <a:latin typeface="黑体" pitchFamily="49" charset="-122"/>
                <a:ea typeface="黑体" pitchFamily="49" charset="-122"/>
                <a:sym typeface="Wingdings" pitchFamily="2" charset="2"/>
              </a:rPr>
              <a:t>（</a:t>
            </a:r>
            <a:r>
              <a:rPr lang="en-US" altLang="zh-CN" sz="1600" dirty="0">
                <a:latin typeface="黑体" pitchFamily="49" charset="-122"/>
                <a:ea typeface="黑体" pitchFamily="49" charset="-122"/>
                <a:sym typeface="Wingdings" pitchFamily="2" charset="2"/>
              </a:rPr>
              <a:t>5</a:t>
            </a:r>
            <a:r>
              <a:rPr lang="zh-CN" altLang="en-US" sz="1600" dirty="0">
                <a:latin typeface="黑体" pitchFamily="49" charset="-122"/>
                <a:ea typeface="黑体" pitchFamily="49" charset="-122"/>
                <a:sym typeface="Wingdings" pitchFamily="2" charset="2"/>
              </a:rPr>
              <a:t>）影响：</a:t>
            </a:r>
            <a:r>
              <a:rPr lang="zh-CN" altLang="en-US" sz="1600" dirty="0">
                <a:ea typeface="黑体" pitchFamily="49" charset="-122"/>
                <a:sym typeface="Wingdings" pitchFamily="2" charset="2"/>
              </a:rPr>
              <a:t>启的思想解放作用更大，影响范围更广，为资命做的思想准备更直接、更深入</a:t>
            </a:r>
          </a:p>
          <a:p>
            <a:pPr>
              <a:lnSpc>
                <a:spcPct val="90000"/>
              </a:lnSpc>
            </a:pPr>
            <a:endParaRPr lang="zh-CN" altLang="en-US" sz="1600" dirty="0">
              <a:latin typeface="宋体" pitchFamily="2" charset="-122"/>
              <a:ea typeface="黑体" pitchFamily="49" charset="-122"/>
              <a:sym typeface="Wingdings" pitchFamily="2" charset="2"/>
            </a:endParaRPr>
          </a:p>
        </p:txBody>
      </p:sp>
    </p:spTree>
    <p:extLst>
      <p:ext uri="{BB962C8B-B14F-4D97-AF65-F5344CB8AC3E}">
        <p14:creationId xmlns:p14="http://schemas.microsoft.com/office/powerpoint/2010/main" val="443892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28191"/>
            <a:ext cx="7169150" cy="3970318"/>
          </a:xfrm>
          <a:prstGeom prst="rect">
            <a:avLst/>
          </a:prstGeom>
          <a:noFill/>
        </p:spPr>
        <p:txBody>
          <a:bodyPr wrap="square" rtlCol="0">
            <a:spAutoFit/>
          </a:bodyPr>
          <a:lstStyle/>
          <a:p>
            <a:pPr>
              <a:lnSpc>
                <a:spcPct val="150000"/>
              </a:lnSpc>
            </a:pPr>
            <a:r>
              <a:rPr lang="zh-CN" altLang="en-US" sz="2800" dirty="0" smtClean="0"/>
              <a:t>（</a:t>
            </a:r>
            <a:r>
              <a:rPr lang="en-US" altLang="zh-CN" sz="2800" dirty="0" smtClean="0"/>
              <a:t>2009</a:t>
            </a:r>
            <a:r>
              <a:rPr lang="zh-CN" altLang="en-US" sz="2800" dirty="0" smtClean="0"/>
              <a:t>年</a:t>
            </a:r>
            <a:r>
              <a:rPr lang="en-US" altLang="zh-CN" sz="2800" dirty="0" smtClean="0"/>
              <a:t>·</a:t>
            </a:r>
            <a:r>
              <a:rPr lang="zh-CN" altLang="en-US" sz="2800" dirty="0" smtClean="0"/>
              <a:t>江苏卷</a:t>
            </a:r>
            <a:r>
              <a:rPr lang="en-US" altLang="zh-CN" sz="2800" dirty="0" smtClean="0"/>
              <a:t>5</a:t>
            </a:r>
            <a:r>
              <a:rPr lang="zh-CN" altLang="en-US" sz="2800" dirty="0" smtClean="0"/>
              <a:t>）文艺复兴、宗教改革和启蒙运动的共同点是</a:t>
            </a:r>
            <a:endParaRPr lang="en-US" altLang="zh-CN" sz="2800" dirty="0" smtClean="0"/>
          </a:p>
          <a:p>
            <a:pPr>
              <a:lnSpc>
                <a:spcPct val="150000"/>
              </a:lnSpc>
            </a:pPr>
            <a:r>
              <a:rPr lang="en-US" altLang="zh-CN" sz="2800" dirty="0" smtClean="0"/>
              <a:t>A.</a:t>
            </a:r>
            <a:r>
              <a:rPr lang="zh-CN" altLang="en-US" sz="2800" dirty="0" smtClean="0"/>
              <a:t>崇尚理性和科学的结合</a:t>
            </a:r>
            <a:endParaRPr lang="en-US" altLang="zh-CN" sz="2800" dirty="0" smtClean="0"/>
          </a:p>
          <a:p>
            <a:pPr>
              <a:lnSpc>
                <a:spcPct val="150000"/>
              </a:lnSpc>
            </a:pPr>
            <a:r>
              <a:rPr lang="en-US" altLang="zh-CN" sz="2800" dirty="0" smtClean="0"/>
              <a:t>B.</a:t>
            </a:r>
            <a:r>
              <a:rPr lang="zh-CN" altLang="en-US" sz="2800" dirty="0" smtClean="0"/>
              <a:t>批判罗马天主教的愚昧统治</a:t>
            </a:r>
            <a:endParaRPr lang="en-US" altLang="zh-CN" sz="2800" dirty="0" smtClean="0"/>
          </a:p>
          <a:p>
            <a:pPr>
              <a:lnSpc>
                <a:spcPct val="150000"/>
              </a:lnSpc>
            </a:pPr>
            <a:r>
              <a:rPr lang="en-US" altLang="zh-CN" sz="2800" dirty="0" smtClean="0"/>
              <a:t>C.</a:t>
            </a:r>
            <a:r>
              <a:rPr lang="zh-CN" altLang="en-US" sz="2800" dirty="0" smtClean="0"/>
              <a:t>坚持国家权力高于教会</a:t>
            </a:r>
            <a:endParaRPr lang="en-US" altLang="zh-CN" sz="2800" dirty="0" smtClean="0"/>
          </a:p>
          <a:p>
            <a:pPr>
              <a:lnSpc>
                <a:spcPct val="150000"/>
              </a:lnSpc>
            </a:pPr>
            <a:r>
              <a:rPr lang="en-US" altLang="zh-CN" sz="2800" dirty="0" smtClean="0"/>
              <a:t>D.</a:t>
            </a:r>
            <a:r>
              <a:rPr lang="zh-CN" altLang="en-US" sz="2800" dirty="0"/>
              <a:t>设计</a:t>
            </a:r>
            <a:r>
              <a:rPr lang="zh-CN" altLang="en-US" sz="2800" dirty="0" smtClean="0"/>
              <a:t>了未来理想的社会制度</a:t>
            </a:r>
            <a:endParaRPr lang="zh-CN" altLang="en-US" sz="2800" dirty="0"/>
          </a:p>
        </p:txBody>
      </p:sp>
    </p:spTree>
    <p:extLst>
      <p:ext uri="{BB962C8B-B14F-4D97-AF65-F5344CB8AC3E}">
        <p14:creationId xmlns:p14="http://schemas.microsoft.com/office/powerpoint/2010/main" val="42458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chemeClr val="accent2"/>
                                        </p:clrVal>
                                      </p:to>
                                    </p:set>
                                    <p:set>
                                      <p:cBhvr>
                                        <p:cTn id="7" dur="500" fill="hold"/>
                                        <p:tgtEl>
                                          <p:spTgt spid="2">
                                            <p:txEl>
                                              <p:pRg st="2" end="2"/>
                                            </p:txEl>
                                          </p:spTgt>
                                        </p:tgtEl>
                                        <p:attrNameLst>
                                          <p:attrName>fillcolor</p:attrName>
                                        </p:attrNameLst>
                                      </p:cBhvr>
                                      <p:to>
                                        <p:clrVal>
                                          <a:schemeClr val="accent2"/>
                                        </p:clrVal>
                                      </p:to>
                                    </p:set>
                                    <p:set>
                                      <p:cBhvr>
                                        <p:cTn id="8"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96658" y="1437274"/>
            <a:ext cx="6831851" cy="2621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2795" tIns="31398" rIns="62795" bIns="31398" anchor="ctr">
            <a:spAutoFit/>
          </a:bodyPr>
          <a:lstStyle/>
          <a:p>
            <a:pPr>
              <a:lnSpc>
                <a:spcPct val="125000"/>
              </a:lnSpc>
            </a:pPr>
            <a:r>
              <a:rPr lang="zh-CN" altLang="en-US" sz="1900" b="1"/>
              <a:t>十字军东征（</a:t>
            </a:r>
            <a:r>
              <a:rPr lang="zh-CN" altLang="zh-CN" sz="1900" b="1"/>
              <a:t>the crusades</a:t>
            </a:r>
            <a:r>
              <a:rPr lang="zh-CN" altLang="en-US" sz="1900" b="1"/>
              <a:t>）是在</a:t>
            </a:r>
            <a:r>
              <a:rPr lang="zh-CN" altLang="zh-CN" sz="1900" b="1"/>
              <a:t>1096</a:t>
            </a:r>
            <a:r>
              <a:rPr lang="zh-CN" altLang="en-US" sz="1900" b="1"/>
              <a:t>年到</a:t>
            </a:r>
            <a:r>
              <a:rPr lang="zh-CN" altLang="zh-CN" sz="1900" b="1"/>
              <a:t>1291</a:t>
            </a:r>
            <a:r>
              <a:rPr lang="zh-CN" altLang="en-US" sz="1900" b="1"/>
              <a:t>年发生的八次宗教性军事行动的总称，十字军东征大多数是针对伊斯兰教国家的。东征期间，教会授予每一个战士十字架，组成的军队称为十字军。</a:t>
            </a:r>
            <a:r>
              <a:rPr lang="zh-CN" altLang="en-US" sz="1900">
                <a:hlinkClick r:id="rId2"/>
              </a:rPr>
              <a:t/>
            </a:r>
            <a:br>
              <a:rPr lang="zh-CN" altLang="en-US" sz="1900">
                <a:hlinkClick r:id="rId2"/>
              </a:rPr>
            </a:br>
            <a:endParaRPr lang="zh-CN" altLang="en-US" sz="1900" b="1"/>
          </a:p>
          <a:p>
            <a:pPr>
              <a:lnSpc>
                <a:spcPct val="125000"/>
              </a:lnSpc>
            </a:pPr>
            <a:r>
              <a:rPr lang="zh-CN" altLang="en-US" sz="1900"/>
              <a:t>　　十字军运动虽然以捍卫宗教、从伊斯兰教手中夺回圣地耶路撒冷为口号，但实际上是</a:t>
            </a:r>
            <a:r>
              <a:rPr lang="zh-CN" altLang="en-US" sz="1900">
                <a:solidFill>
                  <a:srgbClr val="CC0066"/>
                </a:solidFill>
              </a:rPr>
              <a:t>罗马教皇想扩大天主教的势力范围</a:t>
            </a:r>
            <a:r>
              <a:rPr lang="zh-CN"/>
              <a:t>。</a:t>
            </a:r>
            <a:r>
              <a:rPr lang="zh-CN" altLang="en-US" sz="1900" b="1"/>
              <a:t> </a:t>
            </a:r>
          </a:p>
        </p:txBody>
      </p:sp>
    </p:spTree>
    <p:extLst>
      <p:ext uri="{BB962C8B-B14F-4D97-AF65-F5344CB8AC3E}">
        <p14:creationId xmlns:p14="http://schemas.microsoft.com/office/powerpoint/2010/main" val="2970447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3" y="147901"/>
            <a:ext cx="3330920" cy="355797"/>
          </a:xfrm>
          <a:prstGeom prst="rect">
            <a:avLst/>
          </a:prstGeom>
          <a:noFill/>
          <a:ln>
            <a:solidFill>
              <a:srgbClr val="00B050"/>
            </a:solidFill>
          </a:ln>
        </p:spPr>
        <p:txBody>
          <a:bodyPr wrap="square" lIns="62795" tIns="31398" rIns="62795" bIns="31398" rtlCol="0">
            <a:spAutoFit/>
          </a:bodyPr>
          <a:lstStyle/>
          <a:p>
            <a:r>
              <a:rPr lang="zh-CN" altLang="en-US" sz="1900" b="1" dirty="0"/>
              <a:t>*权倾欧洲的教皇国</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29" y="617414"/>
            <a:ext cx="395193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（一）天主教神权统治的表现：</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6" name="TextBox 5"/>
          <p:cNvSpPr txBox="1"/>
          <p:nvPr/>
        </p:nvSpPr>
        <p:spPr>
          <a:xfrm>
            <a:off x="204878" y="2593974"/>
            <a:ext cx="3951939"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（二）教权凌驾于王权的原因</a:t>
            </a:r>
          </a:p>
        </p:txBody>
      </p:sp>
      <p:sp>
        <p:nvSpPr>
          <p:cNvPr id="7" name="左大括号 6"/>
          <p:cNvSpPr/>
          <p:nvPr/>
        </p:nvSpPr>
        <p:spPr>
          <a:xfrm>
            <a:off x="374955" y="1019722"/>
            <a:ext cx="282281" cy="1423701"/>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2"/>
            <a:ext cx="6618920" cy="1232960"/>
          </a:xfrm>
          <a:prstGeom prst="rect">
            <a:avLst/>
          </a:prstGeom>
          <a:noFill/>
        </p:spPr>
        <p:txBody>
          <a:bodyPr wrap="square" lIns="62795" tIns="31398" rIns="62795" bIns="31398" rtlCol="0">
            <a:spAutoFit/>
          </a:bodyPr>
          <a:lstStyle/>
          <a:p>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经济：西欧最大的封建主</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政治：权力至高无上，教权高于王权</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3.</a:t>
            </a:r>
            <a:r>
              <a:rPr lang="zh-CN" altLang="en-US" sz="1900" dirty="0">
                <a:latin typeface="仿宋" panose="02010609060101010101" pitchFamily="49" charset="-122"/>
                <a:ea typeface="仿宋" panose="02010609060101010101" pitchFamily="49" charset="-122"/>
              </a:rPr>
              <a:t>思想文化：垄断文化教育</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4.</a:t>
            </a:r>
            <a:r>
              <a:rPr lang="zh-CN" altLang="en-US" sz="1900" dirty="0">
                <a:latin typeface="仿宋" panose="02010609060101010101" pitchFamily="49" charset="-122"/>
                <a:ea typeface="仿宋" panose="02010609060101010101" pitchFamily="49" charset="-122"/>
              </a:rPr>
              <a:t>社会生活：影响无处不在</a:t>
            </a:r>
            <a:endParaRPr lang="en-US" altLang="zh-CN" sz="1900" dirty="0">
              <a:latin typeface="仿宋" panose="02010609060101010101" pitchFamily="49" charset="-122"/>
              <a:ea typeface="仿宋" panose="02010609060101010101" pitchFamily="49" charset="-122"/>
            </a:endParaRPr>
          </a:p>
        </p:txBody>
      </p:sp>
      <p:sp>
        <p:nvSpPr>
          <p:cNvPr id="11" name="左大括号 10"/>
          <p:cNvSpPr/>
          <p:nvPr/>
        </p:nvSpPr>
        <p:spPr>
          <a:xfrm>
            <a:off x="366571" y="3199779"/>
            <a:ext cx="282281" cy="163723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2" name="TextBox 11"/>
          <p:cNvSpPr txBox="1"/>
          <p:nvPr/>
        </p:nvSpPr>
        <p:spPr>
          <a:xfrm>
            <a:off x="648851" y="3044788"/>
            <a:ext cx="6618920" cy="1540737"/>
          </a:xfrm>
          <a:prstGeom prst="rect">
            <a:avLst/>
          </a:prstGeom>
          <a:noFill/>
        </p:spPr>
        <p:txBody>
          <a:bodyPr wrap="square" lIns="62795" tIns="31398" rIns="62795" bIns="31398" rtlCol="0">
            <a:spAutoFit/>
          </a:bodyPr>
          <a:lstStyle/>
          <a:p>
            <a:r>
              <a:rPr lang="en-US" altLang="zh-CN" sz="1600" dirty="0">
                <a:latin typeface="仿宋" panose="02010609060101010101" pitchFamily="49" charset="-122"/>
                <a:ea typeface="仿宋" panose="02010609060101010101" pitchFamily="49" charset="-122"/>
              </a:rPr>
              <a:t>1.</a:t>
            </a:r>
            <a:r>
              <a:rPr lang="zh-CN" altLang="en-US" sz="1600" dirty="0">
                <a:latin typeface="仿宋" panose="02010609060101010101" pitchFamily="49" charset="-122"/>
                <a:ea typeface="仿宋" panose="02010609060101010101" pitchFamily="49" charset="-122"/>
              </a:rPr>
              <a:t>舆论准备：提出“双剑说”，“太阳月亮说”</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2.</a:t>
            </a:r>
            <a:r>
              <a:rPr lang="zh-CN" altLang="en-US" sz="1600" dirty="0">
                <a:latin typeface="仿宋" panose="02010609060101010101" pitchFamily="49" charset="-122"/>
                <a:ea typeface="仿宋" panose="02010609060101010101" pitchFamily="49" charset="-122"/>
              </a:rPr>
              <a:t>内部改革：建立教皇选举制度，获得各地教皇任免权</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3.</a:t>
            </a:r>
            <a:r>
              <a:rPr lang="zh-CN" altLang="en-US" sz="1600" dirty="0">
                <a:latin typeface="仿宋" panose="02010609060101010101" pitchFamily="49" charset="-122"/>
                <a:ea typeface="仿宋" panose="02010609060101010101" pitchFamily="49" charset="-122"/>
              </a:rPr>
              <a:t>以征服“异教徒”为名，组织“十字军”东征，增强了教皇实力，提高了罗马教廷的威望。</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4.</a:t>
            </a:r>
            <a:r>
              <a:rPr lang="zh-CN" altLang="en-US" sz="1600" dirty="0">
                <a:latin typeface="仿宋" panose="02010609060101010101" pitchFamily="49" charset="-122"/>
                <a:ea typeface="仿宋" panose="02010609060101010101" pitchFamily="49" charset="-122"/>
              </a:rPr>
              <a:t>利用多种手段，迫使世俗政权臣服于教会权威。</a:t>
            </a:r>
            <a:endParaRPr lang="en-US" altLang="zh-CN" sz="1600" dirty="0">
              <a:latin typeface="仿宋" panose="02010609060101010101" pitchFamily="49" charset="-122"/>
              <a:ea typeface="仿宋" panose="02010609060101010101" pitchFamily="49" charset="-122"/>
            </a:endParaRPr>
          </a:p>
          <a:p>
            <a:r>
              <a:rPr lang="en-US" altLang="zh-CN" sz="1600" dirty="0">
                <a:latin typeface="仿宋" panose="02010609060101010101" pitchFamily="49" charset="-122"/>
                <a:ea typeface="仿宋" panose="02010609060101010101" pitchFamily="49" charset="-122"/>
              </a:rPr>
              <a:t>5.</a:t>
            </a:r>
            <a:r>
              <a:rPr lang="zh-CN" altLang="en-US" sz="1600" dirty="0">
                <a:latin typeface="仿宋" panose="02010609060101010101" pitchFamily="49" charset="-122"/>
                <a:ea typeface="仿宋" panose="02010609060101010101" pitchFamily="49" charset="-122"/>
              </a:rPr>
              <a:t>生产力水平低，人们的认识有限，教义具有麻醉性。</a:t>
            </a:r>
            <a:endParaRPr lang="en-US" altLang="zh-CN" sz="16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283222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left)">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ipe(left)">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wipe(left)">
                                      <p:cBhvr>
                                        <p:cTn id="52" dur="5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wipe(left)">
                                      <p:cBhvr>
                                        <p:cTn id="57" dur="5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Effect transition="in" filter="wipe(left)">
                                      <p:cBhvr>
                                        <p:cTn id="6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6" grpId="0"/>
      <p:bldP spid="7" grpId="0" animBg="1"/>
      <p:bldP spid="8"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3" y="147901"/>
            <a:ext cx="3330920" cy="355797"/>
          </a:xfrm>
          <a:prstGeom prst="rect">
            <a:avLst/>
          </a:prstGeom>
          <a:noFill/>
          <a:ln>
            <a:solidFill>
              <a:srgbClr val="00B050"/>
            </a:solidFill>
          </a:ln>
        </p:spPr>
        <p:txBody>
          <a:bodyPr wrap="square" lIns="62795" tIns="31398" rIns="62795" bIns="31398" rtlCol="0">
            <a:spAutoFit/>
          </a:bodyPr>
          <a:lstStyle/>
          <a:p>
            <a:r>
              <a:rPr lang="zh-CN" altLang="en-US" sz="1900" b="1" dirty="0"/>
              <a:t>*</a:t>
            </a:r>
            <a:r>
              <a:rPr lang="en-US" altLang="zh-CN" sz="1900" b="1" dirty="0"/>
              <a:t>1077·</a:t>
            </a:r>
            <a:r>
              <a:rPr lang="zh-CN" altLang="en-US" sz="1900" b="1" dirty="0"/>
              <a:t>卡诺莎之辱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448" y="1008163"/>
            <a:ext cx="2785514" cy="336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66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744" y="147900"/>
            <a:ext cx="6774753" cy="355797"/>
          </a:xfrm>
          <a:prstGeom prst="rect">
            <a:avLst/>
          </a:prstGeom>
          <a:noFill/>
          <a:ln>
            <a:solidFill>
              <a:srgbClr val="00B050"/>
            </a:solidFill>
          </a:ln>
        </p:spPr>
        <p:txBody>
          <a:bodyPr wrap="square" lIns="62795" tIns="31398" rIns="62795" bIns="31398" rtlCol="0">
            <a:spAutoFit/>
          </a:bodyPr>
          <a:lstStyle/>
          <a:p>
            <a:r>
              <a:rPr lang="zh-CN" altLang="en-US" sz="1900" b="1" dirty="0"/>
              <a:t>*教皇统治下的欧洲</a:t>
            </a:r>
            <a:r>
              <a:rPr lang="en-US" altLang="zh-CN" sz="1900" b="1" dirty="0"/>
              <a:t>     ——</a:t>
            </a:r>
            <a:r>
              <a:rPr lang="zh-CN" altLang="en-US" sz="1900" b="1" dirty="0"/>
              <a:t>黑暗的中世纪</a:t>
            </a:r>
          </a:p>
        </p:txBody>
      </p:sp>
      <p:sp>
        <p:nvSpPr>
          <p:cNvPr id="4" name="左大括号 3"/>
          <p:cNvSpPr/>
          <p:nvPr/>
        </p:nvSpPr>
        <p:spPr>
          <a:xfrm>
            <a:off x="84288" y="599551"/>
            <a:ext cx="282281" cy="43471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5" name="TextBox 4"/>
          <p:cNvSpPr txBox="1"/>
          <p:nvPr/>
        </p:nvSpPr>
        <p:spPr>
          <a:xfrm>
            <a:off x="225430" y="617414"/>
            <a:ext cx="5730312" cy="355797"/>
          </a:xfrm>
          <a:prstGeom prst="rect">
            <a:avLst/>
          </a:prstGeom>
          <a:noFill/>
        </p:spPr>
        <p:txBody>
          <a:bodyPr wrap="square" lIns="62795" tIns="31398" rIns="62795" bIns="31398" rtlCol="0">
            <a:spAutoFit/>
          </a:bodyPr>
          <a:lstStyle/>
          <a:p>
            <a:r>
              <a:rPr lang="zh-CN" altLang="en-US" sz="1900" dirty="0">
                <a:solidFill>
                  <a:srgbClr val="FF0000"/>
                </a:solidFill>
                <a:latin typeface="仿宋" panose="02010609060101010101" pitchFamily="49" charset="-122"/>
                <a:ea typeface="仿宋" panose="02010609060101010101" pitchFamily="49" charset="-122"/>
              </a:rPr>
              <a:t>（一）教义教规禁锢人性，麻醉灵魂</a:t>
            </a:r>
            <a:endParaRPr lang="en-US" altLang="zh-CN" sz="1900" dirty="0">
              <a:solidFill>
                <a:srgbClr val="FF0000"/>
              </a:solidFill>
              <a:latin typeface="仿宋" panose="02010609060101010101" pitchFamily="49" charset="-122"/>
              <a:ea typeface="仿宋" panose="02010609060101010101" pitchFamily="49" charset="-122"/>
            </a:endParaRPr>
          </a:p>
        </p:txBody>
      </p:sp>
      <p:sp>
        <p:nvSpPr>
          <p:cNvPr id="7" name="左大括号 6"/>
          <p:cNvSpPr/>
          <p:nvPr/>
        </p:nvSpPr>
        <p:spPr>
          <a:xfrm>
            <a:off x="374955" y="1019723"/>
            <a:ext cx="282281" cy="2530643"/>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8" name="TextBox 7"/>
          <p:cNvSpPr txBox="1"/>
          <p:nvPr/>
        </p:nvSpPr>
        <p:spPr>
          <a:xfrm>
            <a:off x="550232" y="1019722"/>
            <a:ext cx="6618920" cy="940572"/>
          </a:xfrm>
          <a:prstGeom prst="rect">
            <a:avLst/>
          </a:prstGeom>
          <a:noFill/>
        </p:spPr>
        <p:txBody>
          <a:bodyPr wrap="square" lIns="62795" tIns="31398" rIns="62795" bIns="31398" rtlCol="0">
            <a:spAutoFit/>
          </a:bodyPr>
          <a:lstStyle/>
          <a:p>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思想基础：信仰高于理性（要求信徒服从教皇教会）</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神职人员具有解读</a:t>
            </a:r>
            <a:r>
              <a:rPr lang="en-US" altLang="zh-CN" sz="1900" dirty="0">
                <a:latin typeface="仿宋" panose="02010609060101010101" pitchFamily="49" charset="-122"/>
                <a:ea typeface="仿宋" panose="02010609060101010101" pitchFamily="49" charset="-122"/>
              </a:rPr>
              <a:t>《</a:t>
            </a:r>
            <a:r>
              <a:rPr lang="zh-CN" altLang="en-US" sz="1900" dirty="0">
                <a:latin typeface="仿宋" panose="02010609060101010101" pitchFamily="49" charset="-122"/>
                <a:ea typeface="仿宋" panose="02010609060101010101" pitchFamily="49" charset="-122"/>
              </a:rPr>
              <a:t>圣经</a:t>
            </a:r>
            <a:r>
              <a:rPr lang="en-US" altLang="zh-CN" sz="1900" dirty="0">
                <a:latin typeface="仿宋" panose="02010609060101010101" pitchFamily="49" charset="-122"/>
                <a:ea typeface="仿宋" panose="02010609060101010101" pitchFamily="49" charset="-122"/>
              </a:rPr>
              <a:t>》</a:t>
            </a:r>
            <a:r>
              <a:rPr lang="zh-CN" altLang="en-US" sz="1900" dirty="0">
                <a:latin typeface="仿宋" panose="02010609060101010101" pitchFamily="49" charset="-122"/>
                <a:ea typeface="仿宋" panose="02010609060101010101" pitchFamily="49" charset="-122"/>
              </a:rPr>
              <a:t>的最高权威</a:t>
            </a:r>
            <a:endParaRPr lang="en-US" altLang="zh-CN" sz="1900" dirty="0">
              <a:latin typeface="仿宋" panose="02010609060101010101" pitchFamily="49" charset="-122"/>
              <a:ea typeface="仿宋" panose="02010609060101010101" pitchFamily="49" charset="-122"/>
            </a:endParaRPr>
          </a:p>
          <a:p>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主要教义</a:t>
            </a:r>
            <a:endParaRPr lang="en-US" altLang="zh-CN" sz="1900" dirty="0">
              <a:latin typeface="仿宋" panose="02010609060101010101" pitchFamily="49" charset="-122"/>
              <a:ea typeface="仿宋" panose="02010609060101010101" pitchFamily="49" charset="-122"/>
            </a:endParaRPr>
          </a:p>
        </p:txBody>
      </p:sp>
      <p:sp>
        <p:nvSpPr>
          <p:cNvPr id="11" name="左大括号 10"/>
          <p:cNvSpPr/>
          <p:nvPr/>
        </p:nvSpPr>
        <p:spPr>
          <a:xfrm>
            <a:off x="657235" y="2122632"/>
            <a:ext cx="273898" cy="1427734"/>
          </a:xfrm>
          <a:prstGeom prst="leftBrace">
            <a:avLst/>
          </a:prstGeom>
        </p:spPr>
        <p:style>
          <a:lnRef idx="1">
            <a:schemeClr val="accent1"/>
          </a:lnRef>
          <a:fillRef idx="0">
            <a:schemeClr val="accent1"/>
          </a:fillRef>
          <a:effectRef idx="0">
            <a:schemeClr val="accent1"/>
          </a:effectRef>
          <a:fontRef idx="minor">
            <a:schemeClr val="tx1"/>
          </a:fontRef>
        </p:style>
        <p:txBody>
          <a:bodyPr lIns="62795" tIns="31398" rIns="62795" bIns="31398" rtlCol="0" anchor="ctr"/>
          <a:lstStyle/>
          <a:p>
            <a:pPr algn="ctr"/>
            <a:endParaRPr lang="zh-CN" altLang="en-US"/>
          </a:p>
        </p:txBody>
      </p:sp>
      <p:sp>
        <p:nvSpPr>
          <p:cNvPr id="12" name="TextBox 11"/>
          <p:cNvSpPr txBox="1"/>
          <p:nvPr/>
        </p:nvSpPr>
        <p:spPr>
          <a:xfrm>
            <a:off x="798375" y="2126664"/>
            <a:ext cx="6618920" cy="1232960"/>
          </a:xfrm>
          <a:prstGeom prst="rect">
            <a:avLst/>
          </a:prstGeom>
          <a:noFill/>
        </p:spPr>
        <p:txBody>
          <a:bodyPr wrap="square" lIns="62795" tIns="31398" rIns="62795" bIns="31398" rtlCol="0">
            <a:spAutoFit/>
          </a:bodyPr>
          <a:lstStyle/>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1</a:t>
            </a:r>
            <a:r>
              <a:rPr lang="zh-CN" altLang="en-US" sz="1900" dirty="0">
                <a:latin typeface="仿宋" panose="02010609060101010101" pitchFamily="49" charset="-122"/>
                <a:ea typeface="仿宋" panose="02010609060101010101" pitchFamily="49" charset="-122"/>
              </a:rPr>
              <a:t>）一神论和神创论</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2</a:t>
            </a:r>
            <a:r>
              <a:rPr lang="zh-CN" altLang="en-US" sz="1900" dirty="0">
                <a:latin typeface="仿宋" panose="02010609060101010101" pitchFamily="49" charset="-122"/>
                <a:ea typeface="仿宋" panose="02010609060101010101" pitchFamily="49" charset="-122"/>
              </a:rPr>
              <a:t>）原罪说</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3</a:t>
            </a:r>
            <a:r>
              <a:rPr lang="zh-CN" altLang="en-US" sz="1900" dirty="0">
                <a:latin typeface="仿宋" panose="02010609060101010101" pitchFamily="49" charset="-122"/>
                <a:ea typeface="仿宋" panose="02010609060101010101" pitchFamily="49" charset="-122"/>
              </a:rPr>
              <a:t>）末日审判论</a:t>
            </a:r>
            <a:endParaRPr lang="en-US" altLang="zh-CN" sz="1900" dirty="0">
              <a:latin typeface="仿宋" panose="02010609060101010101" pitchFamily="49" charset="-122"/>
              <a:ea typeface="仿宋" panose="02010609060101010101" pitchFamily="49" charset="-122"/>
            </a:endParaRPr>
          </a:p>
          <a:p>
            <a:r>
              <a:rPr lang="zh-CN" altLang="en-US" sz="1900" dirty="0">
                <a:latin typeface="仿宋" panose="02010609060101010101" pitchFamily="49" charset="-122"/>
                <a:ea typeface="仿宋" panose="02010609060101010101" pitchFamily="49" charset="-122"/>
              </a:rPr>
              <a:t>（</a:t>
            </a:r>
            <a:r>
              <a:rPr lang="en-US" altLang="zh-CN" sz="1900" dirty="0">
                <a:latin typeface="仿宋" panose="02010609060101010101" pitchFamily="49" charset="-122"/>
                <a:ea typeface="仿宋" panose="02010609060101010101" pitchFamily="49" charset="-122"/>
              </a:rPr>
              <a:t>4</a:t>
            </a:r>
            <a:r>
              <a:rPr lang="zh-CN" altLang="en-US" sz="1900" dirty="0">
                <a:latin typeface="仿宋" panose="02010609060101010101" pitchFamily="49" charset="-122"/>
                <a:ea typeface="仿宋" panose="02010609060101010101" pitchFamily="49" charset="-122"/>
              </a:rPr>
              <a:t>）禁欲说</a:t>
            </a:r>
            <a:endParaRPr lang="en-US" altLang="zh-CN" sz="1900"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407444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left)">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animEffect transition="in" filter="wipe(left)">
                                      <p:cBhvr>
                                        <p:cTn id="42" dur="500"/>
                                        <p:tgtEl>
                                          <p:spTgt spid="12">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2" end="2"/>
                                            </p:txEl>
                                          </p:spTgt>
                                        </p:tgtEl>
                                        <p:attrNameLst>
                                          <p:attrName>style.visibility</p:attrName>
                                        </p:attrNameLst>
                                      </p:cBhvr>
                                      <p:to>
                                        <p:strVal val="visible"/>
                                      </p:to>
                                    </p:set>
                                    <p:animEffect transition="in" filter="wipe(left)">
                                      <p:cBhvr>
                                        <p:cTn id="47" dur="500"/>
                                        <p:tgtEl>
                                          <p:spTgt spid="12">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xEl>
                                              <p:pRg st="3" end="3"/>
                                            </p:txEl>
                                          </p:spTgt>
                                        </p:tgtEl>
                                        <p:attrNameLst>
                                          <p:attrName>style.visibility</p:attrName>
                                        </p:attrNameLst>
                                      </p:cBhvr>
                                      <p:to>
                                        <p:strVal val="visible"/>
                                      </p:to>
                                    </p:set>
                                    <p:animEffect transition="in" filter="wipe(left)">
                                      <p:cBhvr>
                                        <p:cTn id="5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7" grpId="0" animBg="1"/>
      <p:bldP spid="8" grpId="0"/>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1104</TotalTime>
  <Words>6442</Words>
  <Application>Microsoft Office PowerPoint</Application>
  <PresentationFormat>B5 (ISO) 纸张(176x250 毫米)</PresentationFormat>
  <Paragraphs>587</Paragraphs>
  <Slides>58</Slides>
  <Notes>9</Notes>
  <HiddenSlides>2</HiddenSlides>
  <MMClips>0</MMClips>
  <ScaleCrop>false</ScaleCrop>
  <HeadingPairs>
    <vt:vector size="4" baseType="variant">
      <vt:variant>
        <vt:lpstr>主题</vt:lpstr>
      </vt:variant>
      <vt:variant>
        <vt:i4>1</vt:i4>
      </vt:variant>
      <vt:variant>
        <vt:lpstr>幻灯片标题</vt:lpstr>
      </vt:variant>
      <vt:variant>
        <vt:i4>58</vt:i4>
      </vt:variant>
    </vt:vector>
  </HeadingPairs>
  <TitlesOfParts>
    <vt:vector size="59" baseType="lpstr">
      <vt:lpstr>Office 主题​​</vt:lpstr>
      <vt:lpstr>PowerPoint 演示文稿</vt:lpstr>
      <vt:lpstr>PowerPoint 演示文稿</vt:lpstr>
      <vt:lpstr>PowerPoint 演示文稿</vt:lpstr>
      <vt:lpstr>教阶制度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73</cp:revision>
  <dcterms:created xsi:type="dcterms:W3CDTF">2016-03-17T12:56:03Z</dcterms:created>
  <dcterms:modified xsi:type="dcterms:W3CDTF">2016-03-27T12:19:40Z</dcterms:modified>
</cp:coreProperties>
</file>