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heme/themeOverride1.xml" ContentType="application/vnd.openxmlformats-officedocument.themeOverride+xml"/>
  <Override PartName="/ppt/notesSlides/notesSlide12.xml" ContentType="application/vnd.openxmlformats-officedocument.presentationml.notesSl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7" r:id="rId11"/>
    <p:sldId id="266" r:id="rId12"/>
    <p:sldId id="268" r:id="rId13"/>
    <p:sldId id="269" r:id="rId14"/>
    <p:sldId id="279" r:id="rId15"/>
    <p:sldId id="278" r:id="rId16"/>
    <p:sldId id="270" r:id="rId17"/>
    <p:sldId id="271" r:id="rId18"/>
    <p:sldId id="272" r:id="rId19"/>
    <p:sldId id="273" r:id="rId20"/>
    <p:sldId id="274" r:id="rId21"/>
    <p:sldId id="276" r:id="rId22"/>
    <p:sldId id="277" r:id="rId23"/>
    <p:sldId id="275" r:id="rId24"/>
    <p:sldId id="280" r:id="rId25"/>
    <p:sldId id="281" r:id="rId26"/>
    <p:sldId id="282" r:id="rId27"/>
    <p:sldId id="284" r:id="rId28"/>
    <p:sldId id="287" r:id="rId29"/>
    <p:sldId id="288" r:id="rId30"/>
    <p:sldId id="286" r:id="rId31"/>
    <p:sldId id="289" r:id="rId32"/>
    <p:sldId id="290" r:id="rId33"/>
    <p:sldId id="291" r:id="rId34"/>
    <p:sldId id="299" r:id="rId35"/>
    <p:sldId id="297" r:id="rId36"/>
    <p:sldId id="292" r:id="rId37"/>
    <p:sldId id="293" r:id="rId38"/>
    <p:sldId id="298" r:id="rId39"/>
    <p:sldId id="296" r:id="rId40"/>
    <p:sldId id="300" r:id="rId41"/>
    <p:sldId id="265" r:id="rId42"/>
    <p:sldId id="294" r:id="rId43"/>
    <p:sldId id="295" r:id="rId4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94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33A20D-EDD6-40EA-8C49-E66AF451FFC2}" type="datetimeFigureOut">
              <a:rPr lang="zh-CN" altLang="en-US" smtClean="0"/>
              <a:t>2016/2/29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9911A2-86B4-4AA4-9C7D-C6BF56155CE3}" type="slidenum">
              <a:rPr lang="zh-CN" altLang="en-US" smtClean="0"/>
              <a:t>‹#›</a:t>
            </a:fld>
            <a:endParaRPr lang="zh-CN" altLang="en-US"/>
          </a:p>
        </p:txBody>
      </p:sp>
    </p:spTree>
    <p:extLst>
      <p:ext uri="{BB962C8B-B14F-4D97-AF65-F5344CB8AC3E}">
        <p14:creationId xmlns:p14="http://schemas.microsoft.com/office/powerpoint/2010/main" val="492257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slide" Target="../slides/slide42.xml"/><Relationship Id="rId2" Type="http://schemas.openxmlformats.org/officeDocument/2006/relationships/notesMaster" Target="../notesMasters/notesMaster1.xml"/><Relationship Id="rId1" Type="http://schemas.openxmlformats.org/officeDocument/2006/relationships/themeOverride" Target="../theme/themeOverride1.xml"/></Relationships>
</file>

<file path=ppt/notesSlides/_rels/notesSlide12.xml.rels><?xml version="1.0" encoding="UTF-8" standalone="yes"?>
<Relationships xmlns="http://schemas.openxmlformats.org/package/2006/relationships"><Relationship Id="rId3" Type="http://schemas.openxmlformats.org/officeDocument/2006/relationships/slide" Target="../slides/slide43.xml"/><Relationship Id="rId2" Type="http://schemas.openxmlformats.org/officeDocument/2006/relationships/notesMaster" Target="../notesMasters/notesMaster1.xml"/><Relationship Id="rId1" Type="http://schemas.openxmlformats.org/officeDocument/2006/relationships/themeOverride" Target="../theme/themeOverride2.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问：一说到改革，同学们想到的改革有哪些？改革开放、罗斯福新政、社会主义国家的改革、二战后各主要资本主义国家的改革等</a:t>
            </a:r>
            <a:endParaRPr lang="zh-CN" altLang="en-US" dirty="0"/>
          </a:p>
        </p:txBody>
      </p:sp>
      <p:sp>
        <p:nvSpPr>
          <p:cNvPr id="4" name="灯片编号占位符 3"/>
          <p:cNvSpPr>
            <a:spLocks noGrp="1"/>
          </p:cNvSpPr>
          <p:nvPr>
            <p:ph type="sldNum" sz="quarter" idx="10"/>
          </p:nvPr>
        </p:nvSpPr>
        <p:spPr/>
        <p:txBody>
          <a:bodyPr/>
          <a:lstStyle/>
          <a:p>
            <a:fld id="{DF9911A2-86B4-4AA4-9C7D-C6BF56155CE3}" type="slidenum">
              <a:rPr lang="zh-CN" altLang="en-US" smtClean="0"/>
              <a:t>1</a:t>
            </a:fld>
            <a:endParaRPr lang="zh-CN" altLang="en-US"/>
          </a:p>
        </p:txBody>
      </p:sp>
    </p:spTree>
    <p:extLst>
      <p:ext uri="{BB962C8B-B14F-4D97-AF65-F5344CB8AC3E}">
        <p14:creationId xmlns:p14="http://schemas.microsoft.com/office/powerpoint/2010/main" val="2834971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b="0" dirty="0" smtClean="0"/>
              <a:t>公元前</a:t>
            </a:r>
            <a:r>
              <a:rPr lang="en-US" altLang="zh-CN" b="0" dirty="0" smtClean="0"/>
              <a:t>600</a:t>
            </a:r>
            <a:r>
              <a:rPr lang="zh-CN" altLang="en-US" b="0" dirty="0" smtClean="0"/>
              <a:t>年率军击退麦加拉军队，夺回萨拉米岛。</a:t>
            </a:r>
            <a:endParaRPr lang="en-US" altLang="zh-CN" b="0" dirty="0" smtClean="0"/>
          </a:p>
          <a:p>
            <a:r>
              <a:rPr lang="zh-CN" altLang="en-US" b="0" dirty="0" smtClean="0"/>
              <a:t>前</a:t>
            </a:r>
            <a:r>
              <a:rPr lang="en-US" altLang="zh-CN" b="0" dirty="0" smtClean="0"/>
              <a:t>594</a:t>
            </a:r>
            <a:r>
              <a:rPr lang="zh-CN" altLang="en-US" b="0" dirty="0" smtClean="0"/>
              <a:t>年，成为雅典首席执政官。</a:t>
            </a:r>
            <a:endParaRPr lang="en-US" altLang="zh-CN"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b="0" dirty="0" smtClean="0">
                <a:solidFill>
                  <a:srgbClr val="FF0066"/>
                </a:solidFill>
                <a:ea typeface="黑体" pitchFamily="49" charset="-122"/>
              </a:rPr>
              <a:t>“</a:t>
            </a:r>
            <a:r>
              <a:rPr lang="zh-CN" altLang="en-US" sz="1400" b="0" dirty="0" smtClean="0">
                <a:solidFill>
                  <a:srgbClr val="FF0066"/>
                </a:solidFill>
                <a:latin typeface="Tahoma" pitchFamily="34" charset="0"/>
                <a:ea typeface="黑体" pitchFamily="49" charset="-122"/>
              </a:rPr>
              <a:t>疯诗人事件</a:t>
            </a:r>
            <a:r>
              <a:rPr lang="zh-CN" altLang="en-US" sz="1400" b="0" dirty="0" smtClean="0">
                <a:solidFill>
                  <a:srgbClr val="FF0066"/>
                </a:solidFill>
                <a:ea typeface="黑体" pitchFamily="49" charset="-122"/>
              </a:rPr>
              <a:t>”</a:t>
            </a:r>
            <a:r>
              <a:rPr lang="zh-CN" altLang="en-US" sz="1200" b="0" dirty="0" smtClean="0">
                <a:solidFill>
                  <a:srgbClr val="000066"/>
                </a:solidFill>
                <a:latin typeface="黑体" pitchFamily="49" charset="-122"/>
                <a:ea typeface="黑体" pitchFamily="49" charset="-122"/>
              </a:rPr>
              <a:t> ：梅加腊城邦占领了雅典出海门户萨拉米岛，这就沉重打击了雅典的海上贸易。雅典几次派兵去争夺，结果都失败了，而后，为压制民众的不满，当局竟颁布了一条屈辱的法令；任何人都不得提议去争夺萨拉米岛，违者必处死刑。梭伦对当局的这种懦弱行为深为不满，为了唤醒雅典人的爱国热情，同时避开不公正的法律的残酷制裁，他想出了一个巧妙的办法：佯装疯癫。于是</a:t>
            </a:r>
            <a:r>
              <a:rPr lang="zh-CN" altLang="en-US" sz="1200" b="0" dirty="0" smtClean="0">
                <a:solidFill>
                  <a:srgbClr val="000066"/>
                </a:solidFill>
                <a:latin typeface="宋体" pitchFamily="2" charset="-122"/>
                <a:ea typeface="黑体" pitchFamily="49" charset="-122"/>
              </a:rPr>
              <a:t>“</a:t>
            </a:r>
            <a:r>
              <a:rPr lang="zh-CN" altLang="en-US" sz="1200" b="0" dirty="0" smtClean="0">
                <a:solidFill>
                  <a:srgbClr val="000066"/>
                </a:solidFill>
                <a:latin typeface="黑体" pitchFamily="49" charset="-122"/>
                <a:ea typeface="黑体" pitchFamily="49" charset="-122"/>
              </a:rPr>
              <a:t>疯</a:t>
            </a:r>
            <a:r>
              <a:rPr lang="zh-CN" altLang="en-US" sz="1200" b="0" dirty="0" smtClean="0">
                <a:solidFill>
                  <a:srgbClr val="000066"/>
                </a:solidFill>
                <a:latin typeface="宋体" pitchFamily="2" charset="-122"/>
                <a:ea typeface="黑体" pitchFamily="49" charset="-122"/>
              </a:rPr>
              <a:t>”</a:t>
            </a:r>
            <a:r>
              <a:rPr lang="zh-CN" altLang="en-US" sz="1200" b="0" dirty="0" smtClean="0">
                <a:solidFill>
                  <a:srgbClr val="000066"/>
                </a:solidFill>
                <a:latin typeface="黑体" pitchFamily="49" charset="-122"/>
                <a:ea typeface="黑体" pitchFamily="49" charset="-122"/>
              </a:rPr>
              <a:t>了的梭伦经常出现在雅典的中心广场上。只见他脸色苍白，呼吸急促，双手不住地擂打着自己的胸部，招来许多围观的百姓。这时，他就会对着人群大声朗读他的诗篇：</a:t>
            </a:r>
            <a:r>
              <a:rPr lang="zh-CN" altLang="en-US" sz="1200" b="0" dirty="0" smtClean="0">
                <a:solidFill>
                  <a:srgbClr val="000066"/>
                </a:solidFill>
                <a:latin typeface="宋体" pitchFamily="2" charset="-122"/>
                <a:ea typeface="黑体" pitchFamily="49" charset="-122"/>
              </a:rPr>
              <a:t>“</a:t>
            </a:r>
            <a:r>
              <a:rPr lang="zh-CN" altLang="en-US" sz="1200" b="0" dirty="0" smtClean="0">
                <a:solidFill>
                  <a:srgbClr val="FF0066"/>
                </a:solidFill>
                <a:latin typeface="黑体" pitchFamily="49" charset="-122"/>
                <a:ea typeface="黑体" pitchFamily="49" charset="-122"/>
              </a:rPr>
              <a:t>啊，我们的萨拉米，她是多么美丽，又多么使我们留恋，让我们向萨拉米进军，我们要为收复这座海岛而战，我们要雪洗雅典人身上的奇耻大辱</a:t>
            </a:r>
            <a:r>
              <a:rPr lang="en-US" altLang="zh-CN" sz="1200" b="0" dirty="0" smtClean="0">
                <a:solidFill>
                  <a:srgbClr val="FF0066"/>
                </a:solidFill>
                <a:latin typeface="宋体" pitchFamily="2" charset="-122"/>
                <a:ea typeface="黑体" pitchFamily="49" charset="-122"/>
              </a:rPr>
              <a:t>…”</a:t>
            </a:r>
            <a:r>
              <a:rPr lang="zh-CN" altLang="en-US" sz="1200" b="0" dirty="0" smtClean="0">
                <a:solidFill>
                  <a:srgbClr val="000066"/>
                </a:solidFill>
                <a:latin typeface="黑体" pitchFamily="49" charset="-122"/>
                <a:ea typeface="黑体" pitchFamily="49" charset="-122"/>
              </a:rPr>
              <a:t>，在不明真相的人们的惊叹、惋惜声中，梭伦滔滔不绝地朗诵着，终于用激越的诗篇激起了雅典人的爱国热情和民族尊严。禁令废除，战事再起。</a:t>
            </a:r>
          </a:p>
          <a:p>
            <a:endParaRPr lang="zh-CN" altLang="en-US" b="0" dirty="0"/>
          </a:p>
        </p:txBody>
      </p:sp>
      <p:sp>
        <p:nvSpPr>
          <p:cNvPr id="4" name="灯片编号占位符 3"/>
          <p:cNvSpPr>
            <a:spLocks noGrp="1"/>
          </p:cNvSpPr>
          <p:nvPr>
            <p:ph type="sldNum" sz="quarter" idx="10"/>
          </p:nvPr>
        </p:nvSpPr>
        <p:spPr/>
        <p:txBody>
          <a:bodyPr/>
          <a:lstStyle/>
          <a:p>
            <a:fld id="{DF9911A2-86B4-4AA4-9C7D-C6BF56155CE3}" type="slidenum">
              <a:rPr lang="zh-CN" altLang="en-US" smtClean="0"/>
              <a:t>28</a:t>
            </a:fld>
            <a:endParaRPr lang="zh-CN" altLang="en-US"/>
          </a:p>
        </p:txBody>
      </p:sp>
    </p:spTree>
    <p:extLst>
      <p:ext uri="{BB962C8B-B14F-4D97-AF65-F5344CB8AC3E}">
        <p14:creationId xmlns:p14="http://schemas.microsoft.com/office/powerpoint/2010/main" val="30661601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53250" name="幻灯片图像占位符 26625"/>
          <p:cNvSpPr>
            <a:spLocks noGrp="1" noRot="1" noChangeAspect="1" noChangeArrowheads="1" noTextEdit="1"/>
          </p:cNvSpPr>
          <p:nvPr>
            <p:ph type="sldImg" idx="4294967295"/>
          </p:nvPr>
        </p:nvSpPr>
        <p:spPr>
          <a:ln/>
        </p:spPr>
      </p:sp>
      <p:sp>
        <p:nvSpPr>
          <p:cNvPr id="53251" name="文本占位符 26626"/>
          <p:cNvSpPr>
            <a:spLocks noGrp="1" noRot="1" noChangeArrowheads="1"/>
          </p:cNvSpPr>
          <p:nvPr>
            <p:ph type="body" idx="4294967295"/>
          </p:nvPr>
        </p:nvSpPr>
        <p:spPr>
          <a:ln/>
        </p:spPr>
        <p:txBody>
          <a:bodyPr/>
          <a:lstStyle/>
          <a:p>
            <a:r>
              <a:rPr lang="en-US" altLang="zh-CN" smtClean="0"/>
              <a:t>8</a:t>
            </a:r>
          </a:p>
        </p:txBody>
      </p:sp>
    </p:spTree>
  </p:cSld>
  <p:clrMapOvr>
    <a:overrideClrMapping bg1="lt1" tx1="dk1" bg2="lt2" tx2="dk2" accent1="accent1" accent2="accent2" accent3="accent3" accent4="accent4" accent5="accent5" accent6="accent6" hlink="hlink" folHlink="folHlink"/>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56322" name="幻灯片图像占位符 29697"/>
          <p:cNvSpPr>
            <a:spLocks noGrp="1" noRot="1" noChangeAspect="1" noChangeArrowheads="1" noTextEdit="1"/>
          </p:cNvSpPr>
          <p:nvPr>
            <p:ph type="sldImg" idx="4294967295"/>
          </p:nvPr>
        </p:nvSpPr>
        <p:spPr>
          <a:ln/>
        </p:spPr>
      </p:sp>
      <p:sp>
        <p:nvSpPr>
          <p:cNvPr id="56323" name="文本占位符 29698"/>
          <p:cNvSpPr>
            <a:spLocks noGrp="1" noRot="1" noChangeArrowheads="1"/>
          </p:cNvSpPr>
          <p:nvPr>
            <p:ph type="body" idx="4294967295"/>
          </p:nvPr>
        </p:nvSpPr>
        <p:spPr>
          <a:ln/>
        </p:spPr>
        <p:txBody>
          <a:bodyPr/>
          <a:lstStyle/>
          <a:p>
            <a:r>
              <a:rPr lang="en-US" altLang="zh-CN" smtClean="0"/>
              <a:t>17</a:t>
            </a:r>
          </a:p>
        </p:txBody>
      </p:sp>
    </p:spTree>
  </p:cSld>
  <p:clrMapOvr>
    <a:overrideClrMapping bg1="lt1" tx1="dk1" bg2="lt2" tx2="dk2" accent1="accent1" accent2="accent2" accent3="accent3" accent4="accent4" accent5="accent5" accent6="accent6" hlink="hlink" folHlink="folHlink"/>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t>改革一般指各种包括作出的改良革新，相较于革命以极端的方式推翻原有政权以达成改变现状的目的，改革是指在现有的政治体制之内实行变革。 通常一个改革是否能成功会影响一个国家的命运，若成功可让该国走向稳定局势，若失败可能遭致内乱或冲突。</a:t>
            </a:r>
          </a:p>
          <a:p>
            <a:endParaRPr lang="zh-CN" altLang="en-US" dirty="0"/>
          </a:p>
        </p:txBody>
      </p:sp>
      <p:sp>
        <p:nvSpPr>
          <p:cNvPr id="4" name="灯片编号占位符 3"/>
          <p:cNvSpPr>
            <a:spLocks noGrp="1"/>
          </p:cNvSpPr>
          <p:nvPr>
            <p:ph type="sldNum" sz="quarter" idx="10"/>
          </p:nvPr>
        </p:nvSpPr>
        <p:spPr/>
        <p:txBody>
          <a:bodyPr/>
          <a:lstStyle/>
          <a:p>
            <a:fld id="{DF9911A2-86B4-4AA4-9C7D-C6BF56155CE3}" type="slidenum">
              <a:rPr lang="zh-CN" altLang="en-US" smtClean="0"/>
              <a:t>2</a:t>
            </a:fld>
            <a:endParaRPr lang="zh-CN" altLang="en-US"/>
          </a:p>
        </p:txBody>
      </p:sp>
    </p:spTree>
    <p:extLst>
      <p:ext uri="{BB962C8B-B14F-4D97-AF65-F5344CB8AC3E}">
        <p14:creationId xmlns:p14="http://schemas.microsoft.com/office/powerpoint/2010/main" val="2875551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solidFill>
                  <a:srgbClr val="FF0000"/>
                </a:solidFill>
                <a:latin typeface="华文仿宋" panose="02010600040101010101" pitchFamily="2" charset="-122"/>
                <a:ea typeface="华文仿宋" panose="02010600040101010101" pitchFamily="2" charset="-122"/>
              </a:rPr>
              <a:t> 改革</a:t>
            </a:r>
            <a:r>
              <a:rPr lang="zh-CN" altLang="en-US" dirty="0" smtClean="0">
                <a:solidFill>
                  <a:srgbClr val="0000FF"/>
                </a:solidFill>
                <a:effectLst>
                  <a:outerShdw blurRad="38100" dist="38100" dir="2700000" algn="tl">
                    <a:srgbClr val="C0C0C0"/>
                  </a:outerShdw>
                </a:effectLst>
                <a:latin typeface="华文仿宋" panose="02010600040101010101" pitchFamily="2" charset="-122"/>
                <a:ea typeface="华文仿宋" panose="02010600040101010101" pitchFamily="2" charset="-122"/>
              </a:rPr>
              <a:t>是国家、政府的行为，是统治者主动实行的一种自上而下的和平的方式。</a:t>
            </a:r>
          </a:p>
          <a:p>
            <a:endParaRPr lang="zh-CN" altLang="en-US" dirty="0"/>
          </a:p>
        </p:txBody>
      </p:sp>
      <p:sp>
        <p:nvSpPr>
          <p:cNvPr id="4" name="灯片编号占位符 3"/>
          <p:cNvSpPr>
            <a:spLocks noGrp="1"/>
          </p:cNvSpPr>
          <p:nvPr>
            <p:ph type="sldNum" sz="quarter" idx="10"/>
          </p:nvPr>
        </p:nvSpPr>
        <p:spPr/>
        <p:txBody>
          <a:bodyPr/>
          <a:lstStyle/>
          <a:p>
            <a:fld id="{DF9911A2-86B4-4AA4-9C7D-C6BF56155CE3}" type="slidenum">
              <a:rPr lang="zh-CN" altLang="en-US" smtClean="0"/>
              <a:t>3</a:t>
            </a:fld>
            <a:endParaRPr lang="zh-CN" altLang="en-US"/>
          </a:p>
        </p:txBody>
      </p:sp>
    </p:spTree>
    <p:extLst>
      <p:ext uri="{BB962C8B-B14F-4D97-AF65-F5344CB8AC3E}">
        <p14:creationId xmlns:p14="http://schemas.microsoft.com/office/powerpoint/2010/main" val="3168454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改革部分主要考查：背景、内容、特点、评价</a:t>
            </a:r>
            <a:endParaRPr lang="zh-CN" altLang="en-US" dirty="0"/>
          </a:p>
        </p:txBody>
      </p:sp>
      <p:sp>
        <p:nvSpPr>
          <p:cNvPr id="4" name="灯片编号占位符 3"/>
          <p:cNvSpPr>
            <a:spLocks noGrp="1"/>
          </p:cNvSpPr>
          <p:nvPr>
            <p:ph type="sldNum" sz="quarter" idx="10"/>
          </p:nvPr>
        </p:nvSpPr>
        <p:spPr/>
        <p:txBody>
          <a:bodyPr/>
          <a:lstStyle/>
          <a:p>
            <a:fld id="{DF9911A2-86B4-4AA4-9C7D-C6BF56155CE3}" type="slidenum">
              <a:rPr lang="zh-CN" altLang="en-US" smtClean="0"/>
              <a:t>5</a:t>
            </a:fld>
            <a:endParaRPr lang="zh-CN" altLang="en-US"/>
          </a:p>
        </p:txBody>
      </p:sp>
    </p:spTree>
    <p:extLst>
      <p:ext uri="{BB962C8B-B14F-4D97-AF65-F5344CB8AC3E}">
        <p14:creationId xmlns:p14="http://schemas.microsoft.com/office/powerpoint/2010/main" val="2692285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rgbClr val="FF0000"/>
                </a:solidFill>
                <a:latin typeface="Times New Roman" pitchFamily="18" charset="0"/>
                <a:ea typeface="迷你简启体"/>
                <a:cs typeface="迷你简启体"/>
              </a:rPr>
              <a:t>①主要是克里特文明和迈锡尼文明，多建立君主制国家  青铜时代</a:t>
            </a:r>
            <a:endParaRPr lang="en-US" altLang="zh-CN" sz="1200" dirty="0" smtClean="0">
              <a:solidFill>
                <a:srgbClr val="FF0000"/>
              </a:solidFill>
              <a:latin typeface="Times New Roman" pitchFamily="18" charset="0"/>
              <a:ea typeface="迷你简启体"/>
              <a:cs typeface="迷你简启体"/>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rgbClr val="FF0000"/>
                </a:solidFill>
                <a:latin typeface="Times New Roman" pitchFamily="18" charset="0"/>
                <a:ea typeface="迷你简启体"/>
                <a:cs typeface="迷你简启体"/>
              </a:rPr>
              <a:t>②外族入侵，文明倒退，回到氏族公社制度  铁器时代</a:t>
            </a: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rgbClr val="FF0000"/>
                </a:solidFill>
                <a:latin typeface="Times New Roman" pitchFamily="18" charset="0"/>
                <a:ea typeface="迷你简启体"/>
                <a:cs typeface="迷你简启体"/>
              </a:rPr>
              <a:t>③形成城邦国家，雅典( </a:t>
            </a:r>
            <a:r>
              <a:rPr lang="en-US" altLang="zh-CN" sz="1200" dirty="0" smtClean="0">
                <a:solidFill>
                  <a:srgbClr val="FF0000"/>
                </a:solidFill>
                <a:latin typeface="Times New Roman" pitchFamily="18" charset="0"/>
                <a:ea typeface="迷你简启体"/>
                <a:cs typeface="迷你简启体"/>
              </a:rPr>
              <a:t>Athens </a:t>
            </a:r>
            <a:r>
              <a:rPr lang="zh-CN" altLang="en-US" sz="1200" dirty="0" smtClean="0">
                <a:solidFill>
                  <a:srgbClr val="FF0000"/>
                </a:solidFill>
                <a:latin typeface="Times New Roman" pitchFamily="18" charset="0"/>
                <a:ea typeface="迷你简启体"/>
                <a:cs typeface="迷你简启体"/>
              </a:rPr>
              <a:t>)和斯巴达（Sparta）成长起来，政体多种多样，主要有君主制、贵族制、寡头制、民主制、僭主制度等</a:t>
            </a: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rgbClr val="FF0000"/>
                </a:solidFill>
                <a:latin typeface="Times New Roman" pitchFamily="18" charset="0"/>
                <a:ea typeface="迷你简启体"/>
                <a:cs typeface="迷你简启体"/>
              </a:rPr>
              <a:t>梭伦改革前</a:t>
            </a:r>
            <a:r>
              <a:rPr lang="en-US" altLang="zh-CN" sz="1200" dirty="0" smtClean="0">
                <a:solidFill>
                  <a:srgbClr val="FF0000"/>
                </a:solidFill>
                <a:latin typeface="Times New Roman" pitchFamily="18" charset="0"/>
                <a:ea typeface="迷你简启体"/>
                <a:cs typeface="迷你简启体"/>
              </a:rPr>
              <a:t>594</a:t>
            </a:r>
            <a:r>
              <a:rPr lang="zh-CN" altLang="en-US" sz="1200" dirty="0" smtClean="0">
                <a:solidFill>
                  <a:srgbClr val="FF0000"/>
                </a:solidFill>
                <a:latin typeface="Times New Roman" pitchFamily="18" charset="0"/>
                <a:ea typeface="迷你简启体"/>
                <a:cs typeface="迷你简启体"/>
              </a:rPr>
              <a:t>年，克里斯提尼改革前</a:t>
            </a:r>
            <a:r>
              <a:rPr lang="en-US" altLang="zh-CN" sz="1200" dirty="0" smtClean="0">
                <a:solidFill>
                  <a:srgbClr val="FF0000"/>
                </a:solidFill>
                <a:latin typeface="Times New Roman" pitchFamily="18" charset="0"/>
                <a:ea typeface="迷你简启体"/>
                <a:cs typeface="迷你简启体"/>
              </a:rPr>
              <a:t>508</a:t>
            </a: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rgbClr val="FF0000"/>
                </a:solidFill>
                <a:latin typeface="Times New Roman" pitchFamily="18" charset="0"/>
                <a:ea typeface="迷你简启体"/>
                <a:cs typeface="迷你简启体"/>
              </a:rPr>
              <a:t>④雅典民主走向成熟，前期是希腊城邦鼎盛时期，随后走向衰败，最终被马其顿人征服</a:t>
            </a: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rgbClr val="FF0000"/>
                </a:solidFill>
                <a:latin typeface="Times New Roman" pitchFamily="18" charset="0"/>
                <a:ea typeface="迷你简启体"/>
                <a:cs typeface="迷你简启体"/>
              </a:rPr>
              <a:t>伯利克里执政，前</a:t>
            </a:r>
            <a:r>
              <a:rPr lang="en-US" altLang="zh-CN" sz="1200" dirty="0" smtClean="0">
                <a:solidFill>
                  <a:srgbClr val="FF0000"/>
                </a:solidFill>
                <a:latin typeface="Times New Roman" pitchFamily="18" charset="0"/>
                <a:ea typeface="迷你简启体"/>
                <a:cs typeface="迷你简启体"/>
              </a:rPr>
              <a:t>443-</a:t>
            </a:r>
            <a:r>
              <a:rPr lang="zh-CN" altLang="en-US" sz="1200" dirty="0" smtClean="0">
                <a:solidFill>
                  <a:srgbClr val="FF0000"/>
                </a:solidFill>
                <a:latin typeface="Times New Roman" pitchFamily="18" charset="0"/>
                <a:ea typeface="迷你简启体"/>
                <a:cs typeface="迷你简启体"/>
              </a:rPr>
              <a:t>前</a:t>
            </a:r>
            <a:r>
              <a:rPr lang="en-US" altLang="zh-CN" sz="1200" dirty="0" smtClean="0">
                <a:solidFill>
                  <a:srgbClr val="FF0000"/>
                </a:solidFill>
                <a:latin typeface="Times New Roman" pitchFamily="18" charset="0"/>
                <a:ea typeface="迷你简启体"/>
                <a:cs typeface="迷你简启体"/>
              </a:rPr>
              <a:t>429</a:t>
            </a:r>
            <a:endParaRPr lang="zh-CN" altLang="en-US" sz="1200" dirty="0" smtClean="0">
              <a:solidFill>
                <a:srgbClr val="FF0000"/>
              </a:solidFill>
              <a:latin typeface="Times New Roman" pitchFamily="18" charset="0"/>
              <a:ea typeface="迷你简启体"/>
              <a:cs typeface="迷你简启体"/>
            </a:endParaRPr>
          </a:p>
          <a:p>
            <a:endParaRPr lang="zh-CN" altLang="en-US" dirty="0"/>
          </a:p>
        </p:txBody>
      </p:sp>
      <p:sp>
        <p:nvSpPr>
          <p:cNvPr id="4" name="灯片编号占位符 3"/>
          <p:cNvSpPr>
            <a:spLocks noGrp="1"/>
          </p:cNvSpPr>
          <p:nvPr>
            <p:ph type="sldNum" sz="quarter" idx="10"/>
          </p:nvPr>
        </p:nvSpPr>
        <p:spPr/>
        <p:txBody>
          <a:bodyPr/>
          <a:lstStyle/>
          <a:p>
            <a:fld id="{DF9911A2-86B4-4AA4-9C7D-C6BF56155CE3}" type="slidenum">
              <a:rPr lang="zh-CN" altLang="en-US" smtClean="0"/>
              <a:t>8</a:t>
            </a:fld>
            <a:endParaRPr lang="zh-CN" altLang="en-US"/>
          </a:p>
        </p:txBody>
      </p:sp>
    </p:spTree>
    <p:extLst>
      <p:ext uri="{BB962C8B-B14F-4D97-AF65-F5344CB8AC3E}">
        <p14:creationId xmlns:p14="http://schemas.microsoft.com/office/powerpoint/2010/main" val="2195130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元老院又称战神山议事会</a:t>
            </a:r>
            <a:endParaRPr lang="en-US" altLang="zh-CN" dirty="0" smtClean="0"/>
          </a:p>
          <a:p>
            <a:r>
              <a:rPr lang="zh-CN" altLang="en-US" dirty="0" smtClean="0"/>
              <a:t>战神山议事会具有护卫雅典城邦法律的职能，管辖着城邦中大部分最重大的事务，并对一切扰乱公共秩序者直截了当地进行审判与惩罚。议事会执政官（最初是</a:t>
            </a:r>
            <a:r>
              <a:rPr lang="en-US" altLang="zh-CN" dirty="0" smtClean="0"/>
              <a:t>9</a:t>
            </a:r>
            <a:r>
              <a:rPr lang="zh-CN" altLang="en-US" dirty="0" smtClean="0"/>
              <a:t>位，后来有所增加）的选拔是以高贵门第及富有为依据，是终生制的官职。但在第一位平民领袖梭伦执政后（约为公元前</a:t>
            </a:r>
            <a:r>
              <a:rPr lang="en-US" altLang="zh-CN" dirty="0" smtClean="0"/>
              <a:t>6</a:t>
            </a:r>
            <a:r>
              <a:rPr lang="zh-CN" altLang="en-US" dirty="0" smtClean="0"/>
              <a:t>世纪初），战神山议事会的权力就逐渐被</a:t>
            </a:r>
            <a:r>
              <a:rPr lang="en-US" altLang="zh-CN" dirty="0" smtClean="0"/>
              <a:t>400</a:t>
            </a:r>
            <a:r>
              <a:rPr lang="zh-CN" altLang="en-US" dirty="0" smtClean="0"/>
              <a:t>人议事会（后发展为</a:t>
            </a:r>
            <a:r>
              <a:rPr lang="en-US" altLang="zh-CN" dirty="0" smtClean="0"/>
              <a:t>500</a:t>
            </a:r>
            <a:r>
              <a:rPr lang="zh-CN" altLang="en-US" dirty="0" smtClean="0"/>
              <a:t>人议事会）削弱。在希波战争结束后约十七年，即公元前</a:t>
            </a:r>
            <a:r>
              <a:rPr lang="en-US" altLang="zh-CN" dirty="0" smtClean="0"/>
              <a:t>462</a:t>
            </a:r>
            <a:r>
              <a:rPr lang="zh-CN" altLang="en-US" dirty="0" smtClean="0"/>
              <a:t>年前后，战神山议事会遭到</a:t>
            </a:r>
            <a:r>
              <a:rPr lang="en-US" altLang="zh-CN" dirty="0" smtClean="0"/>
              <a:t>500</a:t>
            </a:r>
            <a:r>
              <a:rPr lang="zh-CN" altLang="en-US" dirty="0" smtClean="0"/>
              <a:t>人议事会及平民会议的控告与声讨，于是，战神山议事会对政事的监督权被剥夺。战神山的法律职能则一直延续到罗马时代。</a:t>
            </a:r>
            <a:endParaRPr lang="zh-CN" altLang="en-US" dirty="0"/>
          </a:p>
        </p:txBody>
      </p:sp>
      <p:sp>
        <p:nvSpPr>
          <p:cNvPr id="4" name="灯片编号占位符 3"/>
          <p:cNvSpPr>
            <a:spLocks noGrp="1"/>
          </p:cNvSpPr>
          <p:nvPr>
            <p:ph type="sldNum" sz="quarter" idx="10"/>
          </p:nvPr>
        </p:nvSpPr>
        <p:spPr/>
        <p:txBody>
          <a:bodyPr/>
          <a:lstStyle/>
          <a:p>
            <a:fld id="{DF9911A2-86B4-4AA4-9C7D-C6BF56155CE3}" type="slidenum">
              <a:rPr lang="zh-CN" altLang="en-US" smtClean="0"/>
              <a:t>9</a:t>
            </a:fld>
            <a:endParaRPr lang="zh-CN" altLang="en-US"/>
          </a:p>
        </p:txBody>
      </p:sp>
    </p:spTree>
    <p:extLst>
      <p:ext uri="{BB962C8B-B14F-4D97-AF65-F5344CB8AC3E}">
        <p14:creationId xmlns:p14="http://schemas.microsoft.com/office/powerpoint/2010/main" val="3852305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t>从早期雅典国家形成时，贵族权力就很大。</a:t>
            </a:r>
            <a:endParaRPr lang="en-US" altLang="zh-CN" dirty="0" smtClean="0"/>
          </a:p>
          <a:p>
            <a:endParaRPr lang="zh-CN" altLang="en-US" dirty="0"/>
          </a:p>
        </p:txBody>
      </p:sp>
      <p:sp>
        <p:nvSpPr>
          <p:cNvPr id="4" name="灯片编号占位符 3"/>
          <p:cNvSpPr>
            <a:spLocks noGrp="1"/>
          </p:cNvSpPr>
          <p:nvPr>
            <p:ph type="sldNum" sz="quarter" idx="10"/>
          </p:nvPr>
        </p:nvSpPr>
        <p:spPr/>
        <p:txBody>
          <a:bodyPr/>
          <a:lstStyle/>
          <a:p>
            <a:fld id="{DF9911A2-86B4-4AA4-9C7D-C6BF56155CE3}" type="slidenum">
              <a:rPr lang="zh-CN" altLang="en-US" smtClean="0"/>
              <a:t>10</a:t>
            </a:fld>
            <a:endParaRPr lang="zh-CN" altLang="en-US"/>
          </a:p>
        </p:txBody>
      </p:sp>
    </p:spTree>
    <p:extLst>
      <p:ext uri="{BB962C8B-B14F-4D97-AF65-F5344CB8AC3E}">
        <p14:creationId xmlns:p14="http://schemas.microsoft.com/office/powerpoint/2010/main" val="2799852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问：根据你对僭主政治的认识，你认为基伦的解决方法能够得到平民的认同吗？为什么？</a:t>
            </a:r>
            <a:endParaRPr lang="zh-CN" altLang="en-US" dirty="0"/>
          </a:p>
        </p:txBody>
      </p:sp>
      <p:sp>
        <p:nvSpPr>
          <p:cNvPr id="4" name="灯片编号占位符 3"/>
          <p:cNvSpPr>
            <a:spLocks noGrp="1"/>
          </p:cNvSpPr>
          <p:nvPr>
            <p:ph type="sldNum" sz="quarter" idx="10"/>
          </p:nvPr>
        </p:nvSpPr>
        <p:spPr/>
        <p:txBody>
          <a:bodyPr/>
          <a:lstStyle/>
          <a:p>
            <a:fld id="{DF9911A2-86B4-4AA4-9C7D-C6BF56155CE3}" type="slidenum">
              <a:rPr lang="zh-CN" altLang="en-US" smtClean="0"/>
              <a:t>19</a:t>
            </a:fld>
            <a:endParaRPr lang="zh-CN" altLang="en-US"/>
          </a:p>
        </p:txBody>
      </p:sp>
    </p:spTree>
    <p:extLst>
      <p:ext uri="{BB962C8B-B14F-4D97-AF65-F5344CB8AC3E}">
        <p14:creationId xmlns:p14="http://schemas.microsoft.com/office/powerpoint/2010/main" val="3057976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寡头政治</a:t>
            </a:r>
            <a:r>
              <a:rPr lang="en-US" altLang="zh-CN" dirty="0" smtClean="0"/>
              <a:t>:</a:t>
            </a:r>
            <a:r>
              <a:rPr lang="zh-CN" altLang="en-US" dirty="0" smtClean="0"/>
              <a:t>少数人掌握政权。雅典贵族政治属于寡头政治</a:t>
            </a:r>
            <a:endParaRPr lang="zh-CN" altLang="en-US" dirty="0"/>
          </a:p>
        </p:txBody>
      </p:sp>
      <p:sp>
        <p:nvSpPr>
          <p:cNvPr id="4" name="灯片编号占位符 3"/>
          <p:cNvSpPr>
            <a:spLocks noGrp="1"/>
          </p:cNvSpPr>
          <p:nvPr>
            <p:ph type="sldNum" sz="quarter" idx="10"/>
          </p:nvPr>
        </p:nvSpPr>
        <p:spPr/>
        <p:txBody>
          <a:bodyPr/>
          <a:lstStyle/>
          <a:p>
            <a:fld id="{DF9911A2-86B4-4AA4-9C7D-C6BF56155CE3}" type="slidenum">
              <a:rPr lang="zh-CN" altLang="en-US" smtClean="0"/>
              <a:t>20</a:t>
            </a:fld>
            <a:endParaRPr lang="zh-CN" altLang="en-US"/>
          </a:p>
        </p:txBody>
      </p:sp>
    </p:spTree>
    <p:extLst>
      <p:ext uri="{BB962C8B-B14F-4D97-AF65-F5344CB8AC3E}">
        <p14:creationId xmlns:p14="http://schemas.microsoft.com/office/powerpoint/2010/main" val="744665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6C1D7A89-10A0-4C66-803F-8074C80DA309}" type="datetimeFigureOut">
              <a:rPr lang="zh-CN" altLang="en-US" smtClean="0"/>
              <a:t>2016/2/29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CB3F60-4FC7-476C-8DD1-FA2384C52605}" type="slidenum">
              <a:rPr lang="zh-CN" altLang="en-US" smtClean="0"/>
              <a:t>‹#›</a:t>
            </a:fld>
            <a:endParaRPr lang="zh-CN" altLang="en-US"/>
          </a:p>
        </p:txBody>
      </p:sp>
    </p:spTree>
    <p:extLst>
      <p:ext uri="{BB962C8B-B14F-4D97-AF65-F5344CB8AC3E}">
        <p14:creationId xmlns:p14="http://schemas.microsoft.com/office/powerpoint/2010/main" val="2270826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C1D7A89-10A0-4C66-803F-8074C80DA309}" type="datetimeFigureOut">
              <a:rPr lang="zh-CN" altLang="en-US" smtClean="0"/>
              <a:t>2016/2/29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CB3F60-4FC7-476C-8DD1-FA2384C52605}" type="slidenum">
              <a:rPr lang="zh-CN" altLang="en-US" smtClean="0"/>
              <a:t>‹#›</a:t>
            </a:fld>
            <a:endParaRPr lang="zh-CN" altLang="en-US"/>
          </a:p>
        </p:txBody>
      </p:sp>
    </p:spTree>
    <p:extLst>
      <p:ext uri="{BB962C8B-B14F-4D97-AF65-F5344CB8AC3E}">
        <p14:creationId xmlns:p14="http://schemas.microsoft.com/office/powerpoint/2010/main" val="2112110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C1D7A89-10A0-4C66-803F-8074C80DA309}" type="datetimeFigureOut">
              <a:rPr lang="zh-CN" altLang="en-US" smtClean="0"/>
              <a:t>2016/2/29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CB3F60-4FC7-476C-8DD1-FA2384C52605}" type="slidenum">
              <a:rPr lang="zh-CN" altLang="en-US" smtClean="0"/>
              <a:t>‹#›</a:t>
            </a:fld>
            <a:endParaRPr lang="zh-CN" altLang="en-US"/>
          </a:p>
        </p:txBody>
      </p:sp>
    </p:spTree>
    <p:extLst>
      <p:ext uri="{BB962C8B-B14F-4D97-AF65-F5344CB8AC3E}">
        <p14:creationId xmlns:p14="http://schemas.microsoft.com/office/powerpoint/2010/main" val="710564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C1D7A89-10A0-4C66-803F-8074C80DA309}" type="datetimeFigureOut">
              <a:rPr lang="zh-CN" altLang="en-US" smtClean="0"/>
              <a:t>2016/2/29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CB3F60-4FC7-476C-8DD1-FA2384C52605}" type="slidenum">
              <a:rPr lang="zh-CN" altLang="en-US" smtClean="0"/>
              <a:t>‹#›</a:t>
            </a:fld>
            <a:endParaRPr lang="zh-CN" altLang="en-US"/>
          </a:p>
        </p:txBody>
      </p:sp>
    </p:spTree>
    <p:extLst>
      <p:ext uri="{BB962C8B-B14F-4D97-AF65-F5344CB8AC3E}">
        <p14:creationId xmlns:p14="http://schemas.microsoft.com/office/powerpoint/2010/main" val="180069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6C1D7A89-10A0-4C66-803F-8074C80DA309}" type="datetimeFigureOut">
              <a:rPr lang="zh-CN" altLang="en-US" smtClean="0"/>
              <a:t>2016/2/29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CB3F60-4FC7-476C-8DD1-FA2384C52605}" type="slidenum">
              <a:rPr lang="zh-CN" altLang="en-US" smtClean="0"/>
              <a:t>‹#›</a:t>
            </a:fld>
            <a:endParaRPr lang="zh-CN" altLang="en-US"/>
          </a:p>
        </p:txBody>
      </p:sp>
    </p:spTree>
    <p:extLst>
      <p:ext uri="{BB962C8B-B14F-4D97-AF65-F5344CB8AC3E}">
        <p14:creationId xmlns:p14="http://schemas.microsoft.com/office/powerpoint/2010/main" val="757231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6C1D7A89-10A0-4C66-803F-8074C80DA309}" type="datetimeFigureOut">
              <a:rPr lang="zh-CN" altLang="en-US" smtClean="0"/>
              <a:t>2016/2/29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DCB3F60-4FC7-476C-8DD1-FA2384C52605}" type="slidenum">
              <a:rPr lang="zh-CN" altLang="en-US" smtClean="0"/>
              <a:t>‹#›</a:t>
            </a:fld>
            <a:endParaRPr lang="zh-CN" altLang="en-US"/>
          </a:p>
        </p:txBody>
      </p:sp>
    </p:spTree>
    <p:extLst>
      <p:ext uri="{BB962C8B-B14F-4D97-AF65-F5344CB8AC3E}">
        <p14:creationId xmlns:p14="http://schemas.microsoft.com/office/powerpoint/2010/main" val="1584721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6C1D7A89-10A0-4C66-803F-8074C80DA309}" type="datetimeFigureOut">
              <a:rPr lang="zh-CN" altLang="en-US" smtClean="0"/>
              <a:t>2016/2/29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DCB3F60-4FC7-476C-8DD1-FA2384C52605}" type="slidenum">
              <a:rPr lang="zh-CN" altLang="en-US" smtClean="0"/>
              <a:t>‹#›</a:t>
            </a:fld>
            <a:endParaRPr lang="zh-CN" altLang="en-US"/>
          </a:p>
        </p:txBody>
      </p:sp>
    </p:spTree>
    <p:extLst>
      <p:ext uri="{BB962C8B-B14F-4D97-AF65-F5344CB8AC3E}">
        <p14:creationId xmlns:p14="http://schemas.microsoft.com/office/powerpoint/2010/main" val="3417115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6C1D7A89-10A0-4C66-803F-8074C80DA309}" type="datetimeFigureOut">
              <a:rPr lang="zh-CN" altLang="en-US" smtClean="0"/>
              <a:t>2016/2/29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DCB3F60-4FC7-476C-8DD1-FA2384C52605}" type="slidenum">
              <a:rPr lang="zh-CN" altLang="en-US" smtClean="0"/>
              <a:t>‹#›</a:t>
            </a:fld>
            <a:endParaRPr lang="zh-CN" altLang="en-US"/>
          </a:p>
        </p:txBody>
      </p:sp>
    </p:spTree>
    <p:extLst>
      <p:ext uri="{BB962C8B-B14F-4D97-AF65-F5344CB8AC3E}">
        <p14:creationId xmlns:p14="http://schemas.microsoft.com/office/powerpoint/2010/main" val="941087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C1D7A89-10A0-4C66-803F-8074C80DA309}" type="datetimeFigureOut">
              <a:rPr lang="zh-CN" altLang="en-US" smtClean="0"/>
              <a:t>2016/2/29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DCB3F60-4FC7-476C-8DD1-FA2384C52605}" type="slidenum">
              <a:rPr lang="zh-CN" altLang="en-US" smtClean="0"/>
              <a:t>‹#›</a:t>
            </a:fld>
            <a:endParaRPr lang="zh-CN" altLang="en-US"/>
          </a:p>
        </p:txBody>
      </p:sp>
    </p:spTree>
    <p:extLst>
      <p:ext uri="{BB962C8B-B14F-4D97-AF65-F5344CB8AC3E}">
        <p14:creationId xmlns:p14="http://schemas.microsoft.com/office/powerpoint/2010/main" val="282197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6C1D7A89-10A0-4C66-803F-8074C80DA309}" type="datetimeFigureOut">
              <a:rPr lang="zh-CN" altLang="en-US" smtClean="0"/>
              <a:t>2016/2/29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DCB3F60-4FC7-476C-8DD1-FA2384C52605}" type="slidenum">
              <a:rPr lang="zh-CN" altLang="en-US" smtClean="0"/>
              <a:t>‹#›</a:t>
            </a:fld>
            <a:endParaRPr lang="zh-CN" altLang="en-US"/>
          </a:p>
        </p:txBody>
      </p:sp>
    </p:spTree>
    <p:extLst>
      <p:ext uri="{BB962C8B-B14F-4D97-AF65-F5344CB8AC3E}">
        <p14:creationId xmlns:p14="http://schemas.microsoft.com/office/powerpoint/2010/main" val="3401056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6C1D7A89-10A0-4C66-803F-8074C80DA309}" type="datetimeFigureOut">
              <a:rPr lang="zh-CN" altLang="en-US" smtClean="0"/>
              <a:t>2016/2/29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DCB3F60-4FC7-476C-8DD1-FA2384C52605}" type="slidenum">
              <a:rPr lang="zh-CN" altLang="en-US" smtClean="0"/>
              <a:t>‹#›</a:t>
            </a:fld>
            <a:endParaRPr lang="zh-CN" altLang="en-US"/>
          </a:p>
        </p:txBody>
      </p:sp>
    </p:spTree>
    <p:extLst>
      <p:ext uri="{BB962C8B-B14F-4D97-AF65-F5344CB8AC3E}">
        <p14:creationId xmlns:p14="http://schemas.microsoft.com/office/powerpoint/2010/main" val="4011579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1D7A89-10A0-4C66-803F-8074C80DA309}" type="datetimeFigureOut">
              <a:rPr lang="zh-CN" altLang="en-US" smtClean="0"/>
              <a:t>2016/2/29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CB3F60-4FC7-476C-8DD1-FA2384C52605}" type="slidenum">
              <a:rPr lang="zh-CN" altLang="en-US" smtClean="0"/>
              <a:t>‹#›</a:t>
            </a:fld>
            <a:endParaRPr lang="zh-CN" altLang="en-US"/>
          </a:p>
        </p:txBody>
      </p:sp>
    </p:spTree>
    <p:extLst>
      <p:ext uri="{BB962C8B-B14F-4D97-AF65-F5344CB8AC3E}">
        <p14:creationId xmlns:p14="http://schemas.microsoft.com/office/powerpoint/2010/main" val="22481599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slide" Target="slide43.xml"/><Relationship Id="rId2" Type="http://schemas.openxmlformats.org/officeDocument/2006/relationships/slide" Target="slide42.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41.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13" y="404664"/>
            <a:ext cx="4267200" cy="571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749846" y="404664"/>
            <a:ext cx="4248472" cy="523220"/>
          </a:xfrm>
          <a:prstGeom prst="rect">
            <a:avLst/>
          </a:prstGeom>
          <a:noFill/>
          <a:ln>
            <a:solidFill>
              <a:srgbClr val="00B050"/>
            </a:solidFill>
          </a:ln>
        </p:spPr>
        <p:txBody>
          <a:bodyPr wrap="square" rtlCol="0">
            <a:spAutoFit/>
          </a:bodyPr>
          <a:lstStyle/>
          <a:p>
            <a:r>
              <a:rPr lang="en-US" altLang="zh-CN" sz="2800" b="1" dirty="0" smtClean="0"/>
              <a:t>1.</a:t>
            </a:r>
            <a:r>
              <a:rPr lang="zh-CN" altLang="en-US" sz="2800" b="1" dirty="0" smtClean="0"/>
              <a:t>什么是改革？</a:t>
            </a:r>
            <a:r>
              <a:rPr lang="en-US" altLang="zh-CN" sz="2800" b="1" dirty="0" smtClean="0"/>
              <a:t> </a:t>
            </a:r>
            <a:endParaRPr lang="zh-CN" altLang="en-US" sz="2800" b="1" dirty="0"/>
          </a:p>
        </p:txBody>
      </p:sp>
      <p:sp>
        <p:nvSpPr>
          <p:cNvPr id="5" name="椭圆 4"/>
          <p:cNvSpPr/>
          <p:nvPr/>
        </p:nvSpPr>
        <p:spPr>
          <a:xfrm>
            <a:off x="1842999" y="3275799"/>
            <a:ext cx="1164027" cy="91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4749846" y="1196752"/>
            <a:ext cx="4248472" cy="523220"/>
          </a:xfrm>
          <a:prstGeom prst="rect">
            <a:avLst/>
          </a:prstGeom>
          <a:noFill/>
          <a:ln>
            <a:solidFill>
              <a:srgbClr val="00B050"/>
            </a:solidFill>
          </a:ln>
        </p:spPr>
        <p:txBody>
          <a:bodyPr wrap="square" rtlCol="0">
            <a:spAutoFit/>
          </a:bodyPr>
          <a:lstStyle/>
          <a:p>
            <a:r>
              <a:rPr lang="en-US" altLang="zh-CN" sz="2800" b="1" dirty="0"/>
              <a:t>2</a:t>
            </a:r>
            <a:r>
              <a:rPr lang="en-US" altLang="zh-CN" sz="2800" b="1" dirty="0" smtClean="0"/>
              <a:t>.</a:t>
            </a:r>
            <a:r>
              <a:rPr lang="zh-CN" altLang="en-US" sz="2800" b="1" dirty="0" smtClean="0"/>
              <a:t>为什么</a:t>
            </a:r>
            <a:r>
              <a:rPr lang="zh-CN" altLang="en-US" sz="2800" b="1" dirty="0"/>
              <a:t>要</a:t>
            </a:r>
            <a:r>
              <a:rPr lang="zh-CN" altLang="en-US" sz="2800" b="1" dirty="0" smtClean="0"/>
              <a:t>改革？</a:t>
            </a:r>
            <a:r>
              <a:rPr lang="en-US" altLang="zh-CN" sz="2800" b="1" dirty="0" smtClean="0"/>
              <a:t> </a:t>
            </a:r>
            <a:endParaRPr lang="zh-CN" altLang="en-US" sz="2800" b="1" dirty="0"/>
          </a:p>
        </p:txBody>
      </p:sp>
      <p:sp>
        <p:nvSpPr>
          <p:cNvPr id="8" name="TextBox 7"/>
          <p:cNvSpPr txBox="1"/>
          <p:nvPr/>
        </p:nvSpPr>
        <p:spPr>
          <a:xfrm>
            <a:off x="4765781" y="1886210"/>
            <a:ext cx="4248472" cy="523220"/>
          </a:xfrm>
          <a:prstGeom prst="rect">
            <a:avLst/>
          </a:prstGeom>
          <a:noFill/>
          <a:ln>
            <a:solidFill>
              <a:srgbClr val="00B050"/>
            </a:solidFill>
          </a:ln>
        </p:spPr>
        <p:txBody>
          <a:bodyPr wrap="square" rtlCol="0">
            <a:spAutoFit/>
          </a:bodyPr>
          <a:lstStyle/>
          <a:p>
            <a:r>
              <a:rPr lang="en-US" altLang="zh-CN" sz="2800" b="1" dirty="0" smtClean="0"/>
              <a:t>3.</a:t>
            </a:r>
            <a:r>
              <a:rPr lang="zh-CN" altLang="en-US" sz="2800" b="1" dirty="0" smtClean="0"/>
              <a:t>谁领导改革？采取方式？</a:t>
            </a:r>
            <a:endParaRPr lang="zh-CN" altLang="en-US" sz="2800" b="1" dirty="0"/>
          </a:p>
        </p:txBody>
      </p:sp>
      <p:sp>
        <p:nvSpPr>
          <p:cNvPr id="9" name="TextBox 8"/>
          <p:cNvSpPr txBox="1"/>
          <p:nvPr/>
        </p:nvSpPr>
        <p:spPr>
          <a:xfrm>
            <a:off x="4765781" y="2561830"/>
            <a:ext cx="4248472" cy="523220"/>
          </a:xfrm>
          <a:prstGeom prst="rect">
            <a:avLst/>
          </a:prstGeom>
          <a:noFill/>
          <a:ln>
            <a:solidFill>
              <a:srgbClr val="00B050"/>
            </a:solidFill>
          </a:ln>
        </p:spPr>
        <p:txBody>
          <a:bodyPr wrap="square" rtlCol="0">
            <a:spAutoFit/>
          </a:bodyPr>
          <a:lstStyle/>
          <a:p>
            <a:r>
              <a:rPr lang="en-US" altLang="zh-CN" sz="2800" b="1" dirty="0"/>
              <a:t>4</a:t>
            </a:r>
            <a:r>
              <a:rPr lang="en-US" altLang="zh-CN" sz="2800" b="1" dirty="0" smtClean="0"/>
              <a:t>.</a:t>
            </a:r>
            <a:r>
              <a:rPr lang="zh-CN" altLang="en-US" sz="2800" b="1" dirty="0" smtClean="0"/>
              <a:t>改革分类？</a:t>
            </a:r>
            <a:endParaRPr lang="zh-CN" altLang="en-US" sz="2800" b="1" dirty="0"/>
          </a:p>
        </p:txBody>
      </p:sp>
    </p:spTree>
    <p:extLst>
      <p:ext uri="{BB962C8B-B14F-4D97-AF65-F5344CB8AC3E}">
        <p14:creationId xmlns:p14="http://schemas.microsoft.com/office/powerpoint/2010/main" val="2545273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par>
                          <p:cTn id="15" fill="hold">
                            <p:stCondLst>
                              <p:cond delay="500"/>
                            </p:stCondLst>
                            <p:childTnLst>
                              <p:par>
                                <p:cTn id="16" presetID="22" presetClass="entr" presetSubtype="8"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500"/>
                                        <p:tgtEl>
                                          <p:spTgt spid="4"/>
                                        </p:tgtEl>
                                      </p:cBhvr>
                                    </p:animEffect>
                                  </p:childTnLst>
                                </p:cTn>
                              </p:par>
                            </p:childTnLst>
                          </p:cTn>
                        </p:par>
                        <p:par>
                          <p:cTn id="19" fill="hold">
                            <p:stCondLst>
                              <p:cond delay="1000"/>
                            </p:stCondLst>
                            <p:childTnLst>
                              <p:par>
                                <p:cTn id="20" presetID="22" presetClass="entr" presetSubtype="8" fill="hold" grpId="0" nodeType="after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500"/>
                                        <p:tgtEl>
                                          <p:spTgt spid="7"/>
                                        </p:tgtEl>
                                      </p:cBhvr>
                                    </p:animEffect>
                                  </p:childTnLst>
                                </p:cTn>
                              </p:par>
                            </p:childTnLst>
                          </p:cTn>
                        </p:par>
                        <p:par>
                          <p:cTn id="23" fill="hold">
                            <p:stCondLst>
                              <p:cond delay="1500"/>
                            </p:stCondLst>
                            <p:childTnLst>
                              <p:par>
                                <p:cTn id="24" presetID="22" presetClass="entr" presetSubtype="8" fill="hold" grpId="0" nodeType="after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left)">
                                      <p:cBhvr>
                                        <p:cTn id="26" dur="500"/>
                                        <p:tgtEl>
                                          <p:spTgt spid="8"/>
                                        </p:tgtEl>
                                      </p:cBhvr>
                                    </p:animEffect>
                                  </p:childTnLst>
                                </p:cTn>
                              </p:par>
                            </p:childTnLst>
                          </p:cTn>
                        </p:par>
                        <p:par>
                          <p:cTn id="27" fill="hold">
                            <p:stCondLst>
                              <p:cond delay="2000"/>
                            </p:stCondLst>
                            <p:childTnLst>
                              <p:par>
                                <p:cTn id="28" presetID="22" presetClass="entr" presetSubtype="8" fill="hold" grpId="0" nodeType="after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left)">
                                      <p:cBhvr>
                                        <p:cTn id="3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0" y="0"/>
            <a:ext cx="914400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r>
              <a:rPr lang="zh-CN" altLang="en-US" sz="2800" dirty="0">
                <a:solidFill>
                  <a:srgbClr val="FF0000"/>
                </a:solidFill>
                <a:latin typeface="仿宋" panose="02010609060101010101" pitchFamily="49" charset="-122"/>
                <a:ea typeface="仿宋" panose="02010609060101010101" pitchFamily="49" charset="-122"/>
              </a:rPr>
              <a:t>贵族政治：</a:t>
            </a:r>
            <a:endParaRPr lang="en-US" sz="2800" dirty="0">
              <a:solidFill>
                <a:srgbClr val="FF0000"/>
              </a:solidFill>
              <a:latin typeface="仿宋" panose="02010609060101010101" pitchFamily="49" charset="-122"/>
              <a:ea typeface="仿宋" panose="02010609060101010101" pitchFamily="49" charset="-122"/>
            </a:endParaRPr>
          </a:p>
          <a:p>
            <a:r>
              <a:rPr lang="en-US" sz="2800" dirty="0" smtClean="0">
                <a:latin typeface="仿宋" panose="02010609060101010101" pitchFamily="49" charset="-122"/>
                <a:ea typeface="仿宋" panose="02010609060101010101" pitchFamily="49" charset="-122"/>
              </a:rPr>
              <a:t>1</a:t>
            </a:r>
            <a:r>
              <a:rPr lang="en-US" sz="2800" dirty="0">
                <a:latin typeface="仿宋" panose="02010609060101010101" pitchFamily="49" charset="-122"/>
                <a:ea typeface="仿宋" panose="02010609060101010101" pitchFamily="49" charset="-122"/>
              </a:rPr>
              <a:t>.</a:t>
            </a:r>
            <a:r>
              <a:rPr lang="zh-CN" altLang="en-US" sz="2800" dirty="0" smtClean="0">
                <a:solidFill>
                  <a:srgbClr val="FF0000"/>
                </a:solidFill>
                <a:latin typeface="仿宋" panose="02010609060101010101" pitchFamily="49" charset="-122"/>
                <a:ea typeface="仿宋" panose="02010609060101010101" pitchFamily="49" charset="-122"/>
              </a:rPr>
              <a:t>含义</a:t>
            </a:r>
            <a:r>
              <a:rPr lang="en-US" sz="2800" dirty="0">
                <a:latin typeface="仿宋" panose="02010609060101010101" pitchFamily="49" charset="-122"/>
                <a:ea typeface="仿宋" panose="02010609060101010101" pitchFamily="49" charset="-122"/>
              </a:rPr>
              <a:t>:</a:t>
            </a:r>
          </a:p>
          <a:p>
            <a:r>
              <a:rPr lang="en-US"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是奴隶制国家和封建国家由</a:t>
            </a:r>
            <a:r>
              <a:rPr lang="zh-CN" altLang="en-US" sz="2400" dirty="0">
                <a:solidFill>
                  <a:srgbClr val="FF0000"/>
                </a:solidFill>
                <a:latin typeface="仿宋" panose="02010609060101010101" pitchFamily="49" charset="-122"/>
                <a:ea typeface="仿宋" panose="02010609060101010101" pitchFamily="49" charset="-122"/>
              </a:rPr>
              <a:t>世袭的贵族的代表人物</a:t>
            </a:r>
            <a:r>
              <a:rPr lang="zh-CN" altLang="en-US" sz="2400" dirty="0">
                <a:latin typeface="仿宋" panose="02010609060101010101" pitchFamily="49" charset="-122"/>
                <a:ea typeface="仿宋" panose="02010609060101010101" pitchFamily="49" charset="-122"/>
              </a:rPr>
              <a:t>掌握政权的政治制度。</a:t>
            </a:r>
            <a:endParaRPr lang="en-US" sz="2400" dirty="0">
              <a:latin typeface="仿宋" panose="02010609060101010101" pitchFamily="49" charset="-122"/>
              <a:ea typeface="仿宋" panose="02010609060101010101" pitchFamily="49" charset="-122"/>
            </a:endParaRPr>
          </a:p>
          <a:p>
            <a:r>
              <a:rPr lang="en-US" sz="2800" dirty="0" smtClean="0">
                <a:latin typeface="仿宋" panose="02010609060101010101" pitchFamily="49" charset="-122"/>
                <a:ea typeface="仿宋" panose="02010609060101010101" pitchFamily="49" charset="-122"/>
              </a:rPr>
              <a:t>2</a:t>
            </a:r>
            <a:r>
              <a:rPr lang="en-US" sz="2800" dirty="0">
                <a:latin typeface="仿宋" panose="02010609060101010101" pitchFamily="49" charset="-122"/>
                <a:ea typeface="仿宋" panose="02010609060101010101" pitchFamily="49" charset="-122"/>
              </a:rPr>
              <a:t>.</a:t>
            </a:r>
            <a:r>
              <a:rPr lang="zh-CN" altLang="en-US" sz="2800" dirty="0" smtClean="0">
                <a:solidFill>
                  <a:srgbClr val="FF0000"/>
                </a:solidFill>
                <a:latin typeface="仿宋" panose="02010609060101010101" pitchFamily="49" charset="-122"/>
                <a:ea typeface="仿宋" panose="02010609060101010101" pitchFamily="49" charset="-122"/>
              </a:rPr>
              <a:t>特点</a:t>
            </a:r>
            <a:r>
              <a:rPr lang="zh-CN" altLang="en-US" sz="2800" dirty="0">
                <a:latin typeface="仿宋" panose="02010609060101010101" pitchFamily="49" charset="-122"/>
                <a:ea typeface="仿宋" panose="02010609060101010101" pitchFamily="49" charset="-122"/>
              </a:rPr>
              <a:t>：</a:t>
            </a:r>
            <a:endParaRPr lang="en-US" sz="2800" dirty="0">
              <a:latin typeface="仿宋" panose="02010609060101010101" pitchFamily="49" charset="-122"/>
              <a:ea typeface="仿宋" panose="02010609060101010101" pitchFamily="49" charset="-122"/>
            </a:endParaRPr>
          </a:p>
          <a:p>
            <a:r>
              <a:rPr lang="zh-CN" altLang="en-US" sz="2400" dirty="0">
                <a:latin typeface="仿宋" panose="02010609060101010101" pitchFamily="49" charset="-122"/>
                <a:ea typeface="仿宋" panose="02010609060101010101" pitchFamily="49" charset="-122"/>
              </a:rPr>
              <a:t>⑴是由少数贵族集体当政；</a:t>
            </a:r>
            <a:endParaRPr lang="en-US" sz="2400" dirty="0">
              <a:latin typeface="仿宋" panose="02010609060101010101" pitchFamily="49" charset="-122"/>
              <a:ea typeface="仿宋" panose="02010609060101010101" pitchFamily="49" charset="-122"/>
            </a:endParaRPr>
          </a:p>
          <a:p>
            <a:r>
              <a:rPr lang="zh-CN" altLang="en-US" sz="2400" dirty="0">
                <a:latin typeface="仿宋" panose="02010609060101010101" pitchFamily="49" charset="-122"/>
                <a:ea typeface="仿宋" panose="02010609060101010101" pitchFamily="49" charset="-122"/>
              </a:rPr>
              <a:t>⑵贵族轮流执政；</a:t>
            </a:r>
            <a:endParaRPr lang="en-US" sz="2400" dirty="0">
              <a:latin typeface="仿宋" panose="02010609060101010101" pitchFamily="49" charset="-122"/>
              <a:ea typeface="仿宋" panose="02010609060101010101" pitchFamily="49" charset="-122"/>
            </a:endParaRPr>
          </a:p>
          <a:p>
            <a:r>
              <a:rPr lang="zh-CN" altLang="en-US" sz="2400" dirty="0">
                <a:latin typeface="仿宋" panose="02010609060101010101" pitchFamily="49" charset="-122"/>
                <a:ea typeface="仿宋" panose="02010609060101010101" pitchFamily="49" charset="-122"/>
              </a:rPr>
              <a:t>⑶以法制原则治理国家。</a:t>
            </a:r>
            <a:endParaRPr lang="en-US" sz="2400" dirty="0">
              <a:latin typeface="仿宋" panose="02010609060101010101" pitchFamily="49" charset="-122"/>
              <a:ea typeface="仿宋" panose="02010609060101010101" pitchFamily="49" charset="-122"/>
            </a:endParaRPr>
          </a:p>
          <a:p>
            <a:r>
              <a:rPr lang="en-US" sz="2800" dirty="0" smtClean="0">
                <a:latin typeface="仿宋" panose="02010609060101010101" pitchFamily="49" charset="-122"/>
                <a:ea typeface="仿宋" panose="02010609060101010101" pitchFamily="49" charset="-122"/>
              </a:rPr>
              <a:t>3</a:t>
            </a:r>
            <a:r>
              <a:rPr lang="en-US" sz="2800" dirty="0">
                <a:latin typeface="仿宋" panose="02010609060101010101" pitchFamily="49" charset="-122"/>
                <a:ea typeface="仿宋" panose="02010609060101010101" pitchFamily="49" charset="-122"/>
              </a:rPr>
              <a:t>.</a:t>
            </a:r>
            <a:r>
              <a:rPr lang="zh-CN" altLang="en-US" sz="2800" dirty="0" smtClean="0">
                <a:solidFill>
                  <a:srgbClr val="FF0000"/>
                </a:solidFill>
                <a:latin typeface="仿宋" panose="02010609060101010101" pitchFamily="49" charset="-122"/>
                <a:ea typeface="仿宋" panose="02010609060101010101" pitchFamily="49" charset="-122"/>
              </a:rPr>
              <a:t>评价</a:t>
            </a:r>
            <a:r>
              <a:rPr lang="zh-CN" altLang="en-US" sz="2800" dirty="0">
                <a:latin typeface="仿宋" panose="02010609060101010101" pitchFamily="49" charset="-122"/>
                <a:ea typeface="仿宋" panose="02010609060101010101" pitchFamily="49" charset="-122"/>
              </a:rPr>
              <a:t>：</a:t>
            </a:r>
            <a:endParaRPr lang="en-US" sz="2800" dirty="0">
              <a:latin typeface="仿宋" panose="02010609060101010101" pitchFamily="49" charset="-122"/>
              <a:ea typeface="仿宋" panose="02010609060101010101" pitchFamily="49" charset="-122"/>
            </a:endParaRPr>
          </a:p>
          <a:p>
            <a:r>
              <a:rPr lang="en-US" altLang="zh-CN" sz="2400" dirty="0" smtClean="0">
                <a:solidFill>
                  <a:srgbClr val="0033CC"/>
                </a:solidFill>
                <a:latin typeface="仿宋" panose="02010609060101010101" pitchFamily="49" charset="-122"/>
                <a:ea typeface="仿宋" panose="02010609060101010101" pitchFamily="49" charset="-122"/>
              </a:rPr>
              <a:t>(1)</a:t>
            </a:r>
            <a:r>
              <a:rPr lang="zh-CN" altLang="en-US" sz="2400" dirty="0" smtClean="0">
                <a:solidFill>
                  <a:srgbClr val="0033CC"/>
                </a:solidFill>
                <a:latin typeface="仿宋" panose="02010609060101010101" pitchFamily="49" charset="-122"/>
                <a:ea typeface="仿宋" panose="02010609060101010101" pitchFamily="49" charset="-122"/>
              </a:rPr>
              <a:t>进步</a:t>
            </a:r>
            <a:r>
              <a:rPr lang="zh-CN" altLang="en-US" sz="2400" dirty="0">
                <a:solidFill>
                  <a:srgbClr val="0033CC"/>
                </a:solidFill>
                <a:latin typeface="仿宋" panose="02010609060101010101" pitchFamily="49" charset="-122"/>
                <a:ea typeface="仿宋" panose="02010609060101010101" pitchFamily="49" charset="-122"/>
              </a:rPr>
              <a:t>性</a:t>
            </a:r>
            <a:r>
              <a:rPr lang="zh-CN" altLang="en-US" sz="2400" dirty="0">
                <a:latin typeface="仿宋" panose="02010609060101010101" pitchFamily="49" charset="-122"/>
                <a:ea typeface="仿宋" panose="02010609060101010101" pitchFamily="49" charset="-122"/>
              </a:rPr>
              <a:t>：在民众中树立了一种反专权的观念，从而为国家权力进一步下移提供了可能</a:t>
            </a:r>
            <a:r>
              <a:rPr lang="zh-CN" altLang="en-US" sz="2400" dirty="0" smtClean="0">
                <a:latin typeface="仿宋" panose="02010609060101010101" pitchFamily="49" charset="-122"/>
                <a:ea typeface="仿宋" panose="02010609060101010101" pitchFamily="49" charset="-122"/>
              </a:rPr>
              <a:t>。</a:t>
            </a:r>
            <a:r>
              <a:rPr lang="en-US" altLang="zh-CN" sz="2400" dirty="0">
                <a:latin typeface="仿宋" panose="02010609060101010101" pitchFamily="49" charset="-122"/>
                <a:ea typeface="仿宋" panose="02010609060101010101" pitchFamily="49" charset="-122"/>
              </a:rPr>
              <a:t>(</a:t>
            </a:r>
            <a:r>
              <a:rPr lang="zh-CN" altLang="en-US" sz="2400" dirty="0" smtClean="0">
                <a:latin typeface="仿宋" panose="02010609060101010101" pitchFamily="49" charset="-122"/>
                <a:ea typeface="仿宋" panose="02010609060101010101" pitchFamily="49" charset="-122"/>
              </a:rPr>
              <a:t>雅典</a:t>
            </a:r>
            <a:r>
              <a:rPr lang="zh-CN" altLang="en-US" sz="2400" dirty="0">
                <a:latin typeface="仿宋" panose="02010609060101010101" pitchFamily="49" charset="-122"/>
                <a:ea typeface="仿宋" panose="02010609060101010101" pitchFamily="49" charset="-122"/>
              </a:rPr>
              <a:t>君主制到民主制的过渡阶段</a:t>
            </a:r>
            <a:r>
              <a:rPr lang="zh-CN" altLang="en-US" sz="2400" dirty="0" smtClean="0">
                <a:latin typeface="仿宋" panose="02010609060101010101" pitchFamily="49" charset="-122"/>
                <a:ea typeface="仿宋" panose="02010609060101010101" pitchFamily="49" charset="-122"/>
              </a:rPr>
              <a:t>。</a:t>
            </a:r>
            <a:r>
              <a:rPr lang="en-US" altLang="zh-CN" sz="2400" dirty="0" smtClean="0">
                <a:latin typeface="仿宋" panose="02010609060101010101" pitchFamily="49" charset="-122"/>
                <a:ea typeface="仿宋" panose="02010609060101010101" pitchFamily="49" charset="-122"/>
              </a:rPr>
              <a:t>)</a:t>
            </a:r>
            <a:endParaRPr lang="zh-CN" altLang="en-US" sz="2400" dirty="0">
              <a:latin typeface="仿宋" panose="02010609060101010101" pitchFamily="49" charset="-122"/>
              <a:ea typeface="仿宋" panose="02010609060101010101" pitchFamily="49" charset="-122"/>
            </a:endParaRPr>
          </a:p>
          <a:p>
            <a:r>
              <a:rPr lang="en-US" altLang="zh-CN" sz="2400" dirty="0">
                <a:solidFill>
                  <a:srgbClr val="0033CC"/>
                </a:solidFill>
                <a:latin typeface="仿宋" panose="02010609060101010101" pitchFamily="49" charset="-122"/>
                <a:ea typeface="仿宋" panose="02010609060101010101" pitchFamily="49" charset="-122"/>
              </a:rPr>
              <a:t>(2)</a:t>
            </a:r>
            <a:r>
              <a:rPr lang="zh-CN" altLang="en-US" sz="2400" dirty="0">
                <a:solidFill>
                  <a:srgbClr val="0033CC"/>
                </a:solidFill>
                <a:latin typeface="仿宋" panose="02010609060101010101" pitchFamily="49" charset="-122"/>
                <a:ea typeface="仿宋" panose="02010609060101010101" pitchFamily="49" charset="-122"/>
              </a:rPr>
              <a:t>局限性</a:t>
            </a:r>
            <a:r>
              <a:rPr lang="zh-CN" altLang="en-US" sz="2400" dirty="0" smtClean="0">
                <a:latin typeface="仿宋" panose="02010609060101010101" pitchFamily="49" charset="-122"/>
                <a:ea typeface="仿宋" panose="02010609060101010101" pitchFamily="49" charset="-122"/>
              </a:rPr>
              <a:t>：</a:t>
            </a:r>
            <a:endParaRPr lang="en-US" altLang="zh-CN" sz="2400" b="1" dirty="0">
              <a:solidFill>
                <a:srgbClr val="0033CC"/>
              </a:solidFill>
              <a:latin typeface="楷体_GB2312" pitchFamily="49" charset="-122"/>
              <a:ea typeface="楷体_GB2312" pitchFamily="49" charset="-122"/>
            </a:endParaRPr>
          </a:p>
          <a:p>
            <a:r>
              <a:rPr lang="en-US" altLang="zh-CN" sz="2400" dirty="0" smtClean="0">
                <a:latin typeface="仿宋" panose="02010609060101010101" pitchFamily="49" charset="-122"/>
                <a:ea typeface="仿宋" panose="02010609060101010101" pitchFamily="49" charset="-122"/>
              </a:rPr>
              <a:t>A.</a:t>
            </a:r>
            <a:r>
              <a:rPr lang="zh-CN" altLang="en-US" sz="2400" dirty="0" smtClean="0">
                <a:latin typeface="仿宋" panose="02010609060101010101" pitchFamily="49" charset="-122"/>
                <a:ea typeface="仿宋" panose="02010609060101010101" pitchFamily="49" charset="-122"/>
              </a:rPr>
              <a:t>普通</a:t>
            </a:r>
            <a:r>
              <a:rPr lang="zh-CN" altLang="en-US" sz="2400" dirty="0">
                <a:latin typeface="仿宋" panose="02010609060101010101" pitchFamily="49" charset="-122"/>
                <a:ea typeface="仿宋" panose="02010609060101010101" pitchFamily="49" charset="-122"/>
              </a:rPr>
              <a:t>民众没有权力参与政府运作。</a:t>
            </a:r>
            <a:endParaRPr lang="en-US" altLang="zh-CN" sz="2400" dirty="0">
              <a:latin typeface="仿宋" panose="02010609060101010101" pitchFamily="49" charset="-122"/>
              <a:ea typeface="仿宋" panose="02010609060101010101" pitchFamily="49" charset="-122"/>
            </a:endParaRPr>
          </a:p>
          <a:p>
            <a:r>
              <a:rPr lang="en-US" altLang="zh-CN" sz="2400" dirty="0" smtClean="0">
                <a:latin typeface="仿宋" panose="02010609060101010101" pitchFamily="49" charset="-122"/>
                <a:ea typeface="仿宋" panose="02010609060101010101" pitchFamily="49" charset="-122"/>
              </a:rPr>
              <a:t>B.</a:t>
            </a:r>
            <a:r>
              <a:rPr lang="zh-CN" altLang="en-US" sz="2400" dirty="0" smtClean="0">
                <a:latin typeface="仿宋" panose="02010609060101010101" pitchFamily="49" charset="-122"/>
                <a:ea typeface="仿宋" panose="02010609060101010101" pitchFamily="49" charset="-122"/>
              </a:rPr>
              <a:t> 雅典</a:t>
            </a:r>
            <a:r>
              <a:rPr lang="zh-CN" altLang="en-US" sz="2400" dirty="0">
                <a:latin typeface="仿宋" panose="02010609060101010101" pitchFamily="49" charset="-122"/>
                <a:ea typeface="仿宋" panose="02010609060101010101" pitchFamily="49" charset="-122"/>
              </a:rPr>
              <a:t>的贵族大肆侵吞平民的土地财产，激化了社会矛盾</a:t>
            </a:r>
            <a:r>
              <a:rPr lang="zh-CN" altLang="en-US" sz="2400" dirty="0" smtClean="0">
                <a:latin typeface="仿宋" panose="02010609060101010101" pitchFamily="49" charset="-122"/>
                <a:ea typeface="仿宋" panose="02010609060101010101" pitchFamily="49" charset="-122"/>
              </a:rPr>
              <a:t>。</a:t>
            </a:r>
            <a:endParaRPr lang="zh-CN" altLang="en-US" sz="24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059046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randombar(horizontal)">
                                      <p:cBhvr>
                                        <p:cTn id="7" dur="500"/>
                                        <p:tgtEl>
                                          <p:spTgt spid="2">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randombar(horizontal)">
                                      <p:cBhvr>
                                        <p:cTn id="10" dur="500"/>
                                        <p:tgtEl>
                                          <p:spTgt spid="2">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randombar(horizontal)">
                                      <p:cBhvr>
                                        <p:cTn id="15" dur="500"/>
                                        <p:tgtEl>
                                          <p:spTgt spid="2">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2">
                                            <p:txEl>
                                              <p:pRg st="4" end="4"/>
                                            </p:txEl>
                                          </p:spTgt>
                                        </p:tgtEl>
                                        <p:attrNameLst>
                                          <p:attrName>style.visibility</p:attrName>
                                        </p:attrNameLst>
                                      </p:cBhvr>
                                      <p:to>
                                        <p:strVal val="visible"/>
                                      </p:to>
                                    </p:set>
                                    <p:animEffect transition="in" filter="randombar(horizontal)">
                                      <p:cBhvr>
                                        <p:cTn id="20" dur="500"/>
                                        <p:tgtEl>
                                          <p:spTgt spid="2">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Effect transition="in" filter="randombar(horizontal)">
                                      <p:cBhvr>
                                        <p:cTn id="25" dur="500"/>
                                        <p:tgtEl>
                                          <p:spTgt spid="2">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2">
                                            <p:txEl>
                                              <p:pRg st="6" end="6"/>
                                            </p:txEl>
                                          </p:spTgt>
                                        </p:tgtEl>
                                        <p:attrNameLst>
                                          <p:attrName>style.visibility</p:attrName>
                                        </p:attrNameLst>
                                      </p:cBhvr>
                                      <p:to>
                                        <p:strVal val="visible"/>
                                      </p:to>
                                    </p:set>
                                    <p:animEffect transition="in" filter="randombar(horizontal)">
                                      <p:cBhvr>
                                        <p:cTn id="30" dur="500"/>
                                        <p:tgtEl>
                                          <p:spTgt spid="2">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Effect transition="in" filter="randombar(horizontal)">
                                      <p:cBhvr>
                                        <p:cTn id="35" dur="500"/>
                                        <p:tgtEl>
                                          <p:spTgt spid="2">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nodeType="clickEffect">
                                  <p:stCondLst>
                                    <p:cond delay="0"/>
                                  </p:stCondLst>
                                  <p:childTnLst>
                                    <p:set>
                                      <p:cBhvr>
                                        <p:cTn id="39" dur="1" fill="hold">
                                          <p:stCondLst>
                                            <p:cond delay="0"/>
                                          </p:stCondLst>
                                        </p:cTn>
                                        <p:tgtEl>
                                          <p:spTgt spid="2">
                                            <p:txEl>
                                              <p:pRg st="8" end="8"/>
                                            </p:txEl>
                                          </p:spTgt>
                                        </p:tgtEl>
                                        <p:attrNameLst>
                                          <p:attrName>style.visibility</p:attrName>
                                        </p:attrNameLst>
                                      </p:cBhvr>
                                      <p:to>
                                        <p:strVal val="visible"/>
                                      </p:to>
                                    </p:set>
                                    <p:animEffect transition="in" filter="randombar(horizontal)">
                                      <p:cBhvr>
                                        <p:cTn id="40" dur="500"/>
                                        <p:tgtEl>
                                          <p:spTgt spid="2">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nodeType="click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Effect transition="in" filter="randombar(horizontal)">
                                      <p:cBhvr>
                                        <p:cTn id="45" dur="500"/>
                                        <p:tgtEl>
                                          <p:spTgt spid="2">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nodeType="clickEffect">
                                  <p:stCondLst>
                                    <p:cond delay="0"/>
                                  </p:stCondLst>
                                  <p:childTnLst>
                                    <p:set>
                                      <p:cBhvr>
                                        <p:cTn id="49" dur="1" fill="hold">
                                          <p:stCondLst>
                                            <p:cond delay="0"/>
                                          </p:stCondLst>
                                        </p:cTn>
                                        <p:tgtEl>
                                          <p:spTgt spid="2">
                                            <p:txEl>
                                              <p:pRg st="10" end="10"/>
                                            </p:txEl>
                                          </p:spTgt>
                                        </p:tgtEl>
                                        <p:attrNameLst>
                                          <p:attrName>style.visibility</p:attrName>
                                        </p:attrNameLst>
                                      </p:cBhvr>
                                      <p:to>
                                        <p:strVal val="visible"/>
                                      </p:to>
                                    </p:set>
                                    <p:animEffect transition="in" filter="randombar(horizontal)">
                                      <p:cBhvr>
                                        <p:cTn id="50" dur="500"/>
                                        <p:tgtEl>
                                          <p:spTgt spid="2">
                                            <p:txEl>
                                              <p:pRg st="10" end="1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4" presetClass="entr" presetSubtype="10" fill="hold"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Effect transition="in" filter="randombar(horizontal)">
                                      <p:cBhvr>
                                        <p:cTn id="55"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4248472" cy="523220"/>
          </a:xfrm>
          <a:prstGeom prst="rect">
            <a:avLst/>
          </a:prstGeom>
          <a:noFill/>
          <a:ln>
            <a:solidFill>
              <a:srgbClr val="00B050"/>
            </a:solidFill>
          </a:ln>
        </p:spPr>
        <p:txBody>
          <a:bodyPr wrap="square" rtlCol="0">
            <a:spAutoFit/>
          </a:bodyPr>
          <a:lstStyle/>
          <a:p>
            <a:r>
              <a:rPr lang="zh-CN" altLang="en-US" sz="2800" b="1" dirty="0" smtClean="0"/>
              <a:t>*早期雅典国家</a:t>
            </a:r>
            <a:endParaRPr lang="zh-CN" altLang="en-US" sz="2800" b="1" dirty="0"/>
          </a:p>
        </p:txBody>
      </p:sp>
      <p:sp>
        <p:nvSpPr>
          <p:cNvPr id="3" name="TextBox 2"/>
          <p:cNvSpPr txBox="1"/>
          <p:nvPr/>
        </p:nvSpPr>
        <p:spPr>
          <a:xfrm>
            <a:off x="187400" y="864260"/>
            <a:ext cx="4248472" cy="523220"/>
          </a:xfrm>
          <a:prstGeom prst="rect">
            <a:avLst/>
          </a:prstGeom>
          <a:noFill/>
          <a:ln>
            <a:solidFill>
              <a:srgbClr val="00B050"/>
            </a:solidFill>
          </a:ln>
        </p:spPr>
        <p:txBody>
          <a:bodyPr wrap="square" rtlCol="0">
            <a:spAutoFit/>
          </a:bodyPr>
          <a:lstStyle/>
          <a:p>
            <a:r>
              <a:rPr lang="zh-CN" altLang="en-US" sz="2800" b="1" dirty="0" smtClean="0"/>
              <a:t>*贵族与平民的对立</a:t>
            </a:r>
            <a:endParaRPr lang="zh-CN" altLang="en-US" sz="2800" b="1" dirty="0"/>
          </a:p>
        </p:txBody>
      </p:sp>
      <p:sp>
        <p:nvSpPr>
          <p:cNvPr id="4" name="左大括号 3"/>
          <p:cNvSpPr/>
          <p:nvPr/>
        </p:nvSpPr>
        <p:spPr>
          <a:xfrm>
            <a:off x="107503" y="1484784"/>
            <a:ext cx="570381" cy="295232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TextBox 4"/>
          <p:cNvSpPr txBox="1"/>
          <p:nvPr/>
        </p:nvSpPr>
        <p:spPr>
          <a:xfrm>
            <a:off x="307109" y="1484784"/>
            <a:ext cx="7448106"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a:t>
            </a:r>
            <a:r>
              <a:rPr lang="en-US" altLang="zh-CN" sz="2800" dirty="0" smtClean="0">
                <a:solidFill>
                  <a:srgbClr val="FF0000"/>
                </a:solidFill>
                <a:latin typeface="仿宋" panose="02010609060101010101" pitchFamily="49" charset="-122"/>
                <a:ea typeface="仿宋" panose="02010609060101010101" pitchFamily="49" charset="-122"/>
              </a:rPr>
              <a:t>1</a:t>
            </a:r>
            <a:r>
              <a:rPr lang="zh-CN" altLang="en-US" sz="2800" dirty="0" smtClean="0">
                <a:solidFill>
                  <a:srgbClr val="FF0000"/>
                </a:solidFill>
                <a:latin typeface="仿宋" panose="02010609060101010101" pitchFamily="49" charset="-122"/>
                <a:ea typeface="仿宋" panose="02010609060101010101" pitchFamily="49" charset="-122"/>
              </a:rPr>
              <a:t>）原因：雅典是贵族制共和国</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6" name="左大括号 5"/>
          <p:cNvSpPr/>
          <p:nvPr/>
        </p:nvSpPr>
        <p:spPr>
          <a:xfrm>
            <a:off x="497865" y="1967862"/>
            <a:ext cx="360040" cy="142513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 name="TextBox 6"/>
          <p:cNvSpPr txBox="1"/>
          <p:nvPr/>
        </p:nvSpPr>
        <p:spPr>
          <a:xfrm>
            <a:off x="701800" y="2027551"/>
            <a:ext cx="8442200" cy="1384995"/>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①政</a:t>
            </a:r>
            <a:r>
              <a:rPr lang="en-US" altLang="zh-CN" sz="2800" dirty="0" smtClean="0">
                <a:latin typeface="仿宋" panose="02010609060101010101" pitchFamily="49" charset="-122"/>
                <a:ea typeface="仿宋" panose="02010609060101010101" pitchFamily="49" charset="-122"/>
              </a:rPr>
              <a:t>:</a:t>
            </a:r>
            <a:r>
              <a:rPr lang="zh-CN" altLang="en-US" sz="2800" dirty="0" smtClean="0">
                <a:latin typeface="仿宋" panose="02010609060101010101" pitchFamily="49" charset="-122"/>
                <a:ea typeface="仿宋" panose="02010609060101010101" pitchFamily="49" charset="-122"/>
              </a:rPr>
              <a:t>贵族</a:t>
            </a:r>
            <a:r>
              <a:rPr lang="zh-CN" altLang="en-US" sz="2800" dirty="0">
                <a:latin typeface="仿宋" panose="02010609060101010101" pitchFamily="49" charset="-122"/>
                <a:ea typeface="仿宋" panose="02010609060101010101" pitchFamily="49" charset="-122"/>
              </a:rPr>
              <a:t>掌权，平民政治权力太少</a:t>
            </a:r>
          </a:p>
          <a:p>
            <a:r>
              <a:rPr lang="en-US" altLang="zh-CN" sz="2800" dirty="0">
                <a:latin typeface="仿宋" panose="02010609060101010101" pitchFamily="49" charset="-122"/>
                <a:ea typeface="仿宋" panose="02010609060101010101" pitchFamily="49" charset="-122"/>
              </a:rPr>
              <a:t>②</a:t>
            </a:r>
            <a:r>
              <a:rPr lang="zh-CN" altLang="en-US" sz="2800" dirty="0" smtClean="0">
                <a:latin typeface="仿宋" panose="02010609060101010101" pitchFamily="49" charset="-122"/>
                <a:ea typeface="仿宋" panose="02010609060101010101" pitchFamily="49" charset="-122"/>
              </a:rPr>
              <a:t>经</a:t>
            </a:r>
            <a:r>
              <a:rPr lang="en-US" altLang="zh-CN" sz="2800" dirty="0" smtClean="0">
                <a:latin typeface="仿宋" panose="02010609060101010101" pitchFamily="49" charset="-122"/>
                <a:ea typeface="仿宋" panose="02010609060101010101" pitchFamily="49" charset="-122"/>
              </a:rPr>
              <a:t>:</a:t>
            </a:r>
            <a:r>
              <a:rPr lang="zh-CN" altLang="en-US" sz="2800" dirty="0" smtClean="0">
                <a:latin typeface="仿宋" panose="02010609060101010101" pitchFamily="49" charset="-122"/>
                <a:ea typeface="仿宋" panose="02010609060101010101" pitchFamily="49" charset="-122"/>
              </a:rPr>
              <a:t>贵族</a:t>
            </a:r>
            <a:r>
              <a:rPr lang="zh-CN" altLang="en-US" sz="2800" dirty="0">
                <a:latin typeface="仿宋" panose="02010609060101010101" pitchFamily="49" charset="-122"/>
                <a:ea typeface="仿宋" panose="02010609060101010101" pitchFamily="49" charset="-122"/>
              </a:rPr>
              <a:t>掌握大部分财富，平民处境不断</a:t>
            </a:r>
            <a:r>
              <a:rPr lang="zh-CN" altLang="en-US" sz="2800" dirty="0" smtClean="0">
                <a:latin typeface="仿宋" panose="02010609060101010101" pitchFamily="49" charset="-122"/>
                <a:ea typeface="仿宋" panose="02010609060101010101" pitchFamily="49" charset="-122"/>
              </a:rPr>
              <a:t>恶化。（“六一”汉、债务奴隶）</a:t>
            </a:r>
            <a:endParaRPr lang="zh-CN" altLang="en-US" sz="2800" dirty="0">
              <a:latin typeface="仿宋" panose="02010609060101010101" pitchFamily="49" charset="-122"/>
              <a:ea typeface="仿宋" panose="02010609060101010101" pitchFamily="49" charset="-122"/>
            </a:endParaRPr>
          </a:p>
        </p:txBody>
      </p:sp>
      <p:sp>
        <p:nvSpPr>
          <p:cNvPr id="8" name="TextBox 7"/>
          <p:cNvSpPr txBox="1"/>
          <p:nvPr/>
        </p:nvSpPr>
        <p:spPr>
          <a:xfrm>
            <a:off x="342470" y="3566063"/>
            <a:ext cx="7448106"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a:t>
            </a:r>
            <a:r>
              <a:rPr lang="en-US" altLang="zh-CN" sz="2800" dirty="0">
                <a:solidFill>
                  <a:srgbClr val="FF0000"/>
                </a:solidFill>
                <a:latin typeface="仿宋" panose="02010609060101010101" pitchFamily="49" charset="-122"/>
                <a:ea typeface="仿宋" panose="02010609060101010101" pitchFamily="49" charset="-122"/>
              </a:rPr>
              <a:t>2</a:t>
            </a:r>
            <a:r>
              <a:rPr lang="zh-CN" altLang="en-US" sz="2800" dirty="0" smtClean="0">
                <a:solidFill>
                  <a:srgbClr val="FF0000"/>
                </a:solidFill>
                <a:latin typeface="仿宋" panose="02010609060101010101" pitchFamily="49" charset="-122"/>
                <a:ea typeface="仿宋" panose="02010609060101010101" pitchFamily="49" charset="-122"/>
              </a:rPr>
              <a:t>）表现：雅典平民武装暴动</a:t>
            </a:r>
            <a:endParaRPr lang="en-US" altLang="zh-CN" sz="2800" dirty="0" smtClean="0">
              <a:solidFill>
                <a:srgbClr val="FF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308418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left)">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down)">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ipe(left)">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wipe(up)">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wipe(down)">
                                      <p:cBhvr>
                                        <p:cTn id="3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p:bldP spid="6" grpId="0" animBg="1"/>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539552" y="260648"/>
            <a:ext cx="79928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spcBef>
                <a:spcPct val="50000"/>
              </a:spcBef>
            </a:pPr>
            <a:r>
              <a:rPr lang="zh-CN" altLang="en-US" sz="2800" b="1" dirty="0" smtClean="0">
                <a:latin typeface="+mn-ea"/>
                <a:ea typeface="+mn-ea"/>
              </a:rPr>
              <a:t>结合教材</a:t>
            </a:r>
            <a:r>
              <a:rPr lang="en-US" altLang="zh-CN" sz="2800" b="1" dirty="0" smtClean="0">
                <a:latin typeface="+mn-ea"/>
                <a:ea typeface="+mn-ea"/>
              </a:rPr>
              <a:t>p4</a:t>
            </a:r>
            <a:r>
              <a:rPr lang="zh-CN" altLang="en-US" sz="2800" b="1" dirty="0" smtClean="0">
                <a:latin typeface="+mn-ea"/>
                <a:ea typeface="+mn-ea"/>
              </a:rPr>
              <a:t>分析</a:t>
            </a:r>
            <a:r>
              <a:rPr lang="zh-CN" altLang="en-US" sz="2800" b="1" dirty="0">
                <a:latin typeface="+mn-ea"/>
                <a:ea typeface="+mn-ea"/>
              </a:rPr>
              <a:t>早期雅典城邦贵族与平民的</a:t>
            </a:r>
            <a:r>
              <a:rPr lang="zh-CN" altLang="en-US" sz="2800" b="1" dirty="0" smtClean="0">
                <a:latin typeface="+mn-ea"/>
                <a:ea typeface="+mn-ea"/>
              </a:rPr>
              <a:t>矛盾有哪些表现。 </a:t>
            </a:r>
            <a:endParaRPr lang="zh-CN" altLang="en-US" sz="2800" b="1" dirty="0">
              <a:latin typeface="+mn-ea"/>
              <a:ea typeface="+mn-ea"/>
            </a:endParaRPr>
          </a:p>
        </p:txBody>
      </p:sp>
      <p:sp>
        <p:nvSpPr>
          <p:cNvPr id="3" name="TextBox 2"/>
          <p:cNvSpPr txBox="1"/>
          <p:nvPr/>
        </p:nvSpPr>
        <p:spPr>
          <a:xfrm>
            <a:off x="90240" y="1488454"/>
            <a:ext cx="6786016" cy="3108543"/>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①政</a:t>
            </a:r>
            <a:r>
              <a:rPr lang="en-US" altLang="zh-CN" sz="2800" dirty="0" smtClean="0">
                <a:latin typeface="仿宋" panose="02010609060101010101" pitchFamily="49" charset="-122"/>
                <a:ea typeface="仿宋" panose="02010609060101010101" pitchFamily="49" charset="-122"/>
              </a:rPr>
              <a:t>:</a:t>
            </a:r>
            <a:r>
              <a:rPr lang="zh-CN" altLang="en-US" sz="2800" dirty="0" smtClean="0">
                <a:latin typeface="仿宋" panose="02010609060101010101" pitchFamily="49" charset="-122"/>
                <a:ea typeface="仿宋" panose="02010609060101010101" pitchFamily="49" charset="-122"/>
              </a:rPr>
              <a:t>权力分配不公</a:t>
            </a:r>
            <a:endParaRPr lang="en-US" altLang="zh-CN" sz="2800" dirty="0" smtClean="0">
              <a:latin typeface="仿宋" panose="02010609060101010101" pitchFamily="49" charset="-122"/>
              <a:ea typeface="仿宋" panose="02010609060101010101" pitchFamily="49" charset="-122"/>
            </a:endParaRPr>
          </a:p>
          <a:p>
            <a:r>
              <a:rPr lang="en-US" altLang="zh-CN" sz="2800" dirty="0" smtClean="0">
                <a:latin typeface="仿宋" panose="02010609060101010101" pitchFamily="49" charset="-122"/>
                <a:ea typeface="仿宋" panose="02010609060101010101" pitchFamily="49" charset="-122"/>
              </a:rPr>
              <a:t>-</a:t>
            </a:r>
            <a:r>
              <a:rPr lang="zh-CN" altLang="en-US" sz="2800" dirty="0" smtClean="0">
                <a:latin typeface="仿宋" panose="02010609060101010101" pitchFamily="49" charset="-122"/>
                <a:ea typeface="仿宋" panose="02010609060101010101" pitchFamily="49" charset="-122"/>
              </a:rPr>
              <a:t>贵族把持国家政权、包揽官职、制定法律</a:t>
            </a:r>
            <a:endParaRPr lang="en-US" altLang="zh-CN" sz="2800" dirty="0" smtClean="0">
              <a:latin typeface="仿宋" panose="02010609060101010101" pitchFamily="49" charset="-122"/>
              <a:ea typeface="仿宋" panose="02010609060101010101" pitchFamily="49" charset="-122"/>
            </a:endParaRPr>
          </a:p>
          <a:p>
            <a:r>
              <a:rPr lang="en-US" altLang="zh-CN" sz="2800" dirty="0" smtClean="0">
                <a:latin typeface="仿宋" panose="02010609060101010101" pitchFamily="49" charset="-122"/>
                <a:ea typeface="仿宋" panose="02010609060101010101" pitchFamily="49" charset="-122"/>
              </a:rPr>
              <a:t>②</a:t>
            </a:r>
            <a:r>
              <a:rPr lang="zh-CN" altLang="en-US" sz="2800" dirty="0" smtClean="0">
                <a:latin typeface="仿宋" panose="02010609060101010101" pitchFamily="49" charset="-122"/>
                <a:ea typeface="仿宋" panose="02010609060101010101" pitchFamily="49" charset="-122"/>
              </a:rPr>
              <a:t>经</a:t>
            </a:r>
            <a:r>
              <a:rPr lang="en-US" altLang="zh-CN" sz="2800" dirty="0" smtClean="0">
                <a:latin typeface="仿宋" panose="02010609060101010101" pitchFamily="49" charset="-122"/>
                <a:ea typeface="仿宋" panose="02010609060101010101" pitchFamily="49" charset="-122"/>
              </a:rPr>
              <a:t>:</a:t>
            </a:r>
            <a:r>
              <a:rPr lang="zh-CN" altLang="en-US" sz="2800" dirty="0" smtClean="0">
                <a:latin typeface="仿宋" panose="02010609060101010101" pitchFamily="49" charset="-122"/>
                <a:ea typeface="仿宋" panose="02010609060101010101" pitchFamily="49" charset="-122"/>
              </a:rPr>
              <a:t>财富分配不均</a:t>
            </a:r>
            <a:endParaRPr lang="en-US" altLang="zh-CN" sz="2800" dirty="0" smtClean="0">
              <a:latin typeface="仿宋" panose="02010609060101010101" pitchFamily="49" charset="-122"/>
              <a:ea typeface="仿宋" panose="02010609060101010101" pitchFamily="49" charset="-122"/>
            </a:endParaRPr>
          </a:p>
          <a:p>
            <a:r>
              <a:rPr lang="en-US" altLang="zh-CN" sz="2800" dirty="0" smtClean="0">
                <a:latin typeface="仿宋" panose="02010609060101010101" pitchFamily="49" charset="-122"/>
                <a:ea typeface="仿宋" panose="02010609060101010101" pitchFamily="49" charset="-122"/>
              </a:rPr>
              <a:t>-</a:t>
            </a:r>
            <a:r>
              <a:rPr lang="zh-CN" altLang="en-US" sz="2800" dirty="0" smtClean="0">
                <a:latin typeface="仿宋" panose="02010609060101010101" pitchFamily="49" charset="-122"/>
                <a:ea typeface="仿宋" panose="02010609060101010101" pitchFamily="49" charset="-122"/>
              </a:rPr>
              <a:t>贵族通过放高利贷、债务奴隶制、土地兼并并盘剥农民</a:t>
            </a:r>
            <a:endParaRPr lang="en-US" altLang="zh-CN" sz="2800" dirty="0" smtClean="0">
              <a:latin typeface="仿宋" panose="02010609060101010101" pitchFamily="49" charset="-122"/>
              <a:ea typeface="仿宋" panose="02010609060101010101" pitchFamily="49" charset="-122"/>
            </a:endParaRPr>
          </a:p>
          <a:p>
            <a:r>
              <a:rPr lang="zh-CN" altLang="en-US" sz="2800" dirty="0" smtClean="0">
                <a:latin typeface="仿宋" panose="02010609060101010101" pitchFamily="49" charset="-122"/>
                <a:ea typeface="仿宋" panose="02010609060101010101" pitchFamily="49" charset="-122"/>
              </a:rPr>
              <a:t>③贵族政治专权和经济压榨引起平民反抗，导致政局动荡</a:t>
            </a:r>
            <a:endParaRPr lang="zh-CN" altLang="en-US" sz="2800" dirty="0">
              <a:latin typeface="仿宋" panose="02010609060101010101" pitchFamily="49" charset="-122"/>
              <a:ea typeface="仿宋" panose="02010609060101010101" pitchFamily="49" charset="-122"/>
            </a:endParaRPr>
          </a:p>
        </p:txBody>
      </p:sp>
      <p:sp>
        <p:nvSpPr>
          <p:cNvPr id="4" name="右大括号 3"/>
          <p:cNvSpPr/>
          <p:nvPr/>
        </p:nvSpPr>
        <p:spPr>
          <a:xfrm>
            <a:off x="6876256" y="1488454"/>
            <a:ext cx="360040" cy="3108543"/>
          </a:xfrm>
          <a:prstGeom prst="rightBrace">
            <a:avLst/>
          </a:prstGeom>
          <a:ln>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TextBox 4"/>
          <p:cNvSpPr txBox="1"/>
          <p:nvPr/>
        </p:nvSpPr>
        <p:spPr>
          <a:xfrm>
            <a:off x="7259932" y="1488454"/>
            <a:ext cx="1884068" cy="3108543"/>
          </a:xfrm>
          <a:prstGeom prst="rect">
            <a:avLst/>
          </a:prstGeom>
          <a:noFill/>
          <a:ln>
            <a:solidFill>
              <a:srgbClr val="FF0000"/>
            </a:solidFill>
          </a:ln>
        </p:spPr>
        <p:txBody>
          <a:bodyPr wrap="square" rtlCol="0">
            <a:spAutoFit/>
          </a:bodyPr>
          <a:lstStyle/>
          <a:p>
            <a:r>
              <a:rPr lang="zh-CN" altLang="en-US" sz="2800" dirty="0" smtClean="0">
                <a:latin typeface="仿宋" panose="02010609060101010101" pitchFamily="49" charset="-122"/>
                <a:ea typeface="仿宋" panose="02010609060101010101" pitchFamily="49" charset="-122"/>
              </a:rPr>
              <a:t>矛盾焦点：</a:t>
            </a:r>
            <a:endParaRPr lang="en-US" altLang="zh-CN" sz="2800" dirty="0" smtClean="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土地</a:t>
            </a:r>
            <a:r>
              <a:rPr lang="zh-CN" altLang="en-US" sz="2800" dirty="0" smtClean="0">
                <a:latin typeface="仿宋" panose="02010609060101010101" pitchFamily="49" charset="-122"/>
                <a:ea typeface="仿宋" panose="02010609060101010101" pitchFamily="49" charset="-122"/>
              </a:rPr>
              <a:t>问题；债务问题；平民向贵族争取政治权利的问题</a:t>
            </a:r>
            <a:endParaRPr lang="zh-CN" altLang="en-US" sz="28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98410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up)">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4248472" cy="523220"/>
          </a:xfrm>
          <a:prstGeom prst="rect">
            <a:avLst/>
          </a:prstGeom>
          <a:noFill/>
          <a:ln>
            <a:solidFill>
              <a:srgbClr val="00B050"/>
            </a:solidFill>
          </a:ln>
        </p:spPr>
        <p:txBody>
          <a:bodyPr wrap="square" rtlCol="0">
            <a:spAutoFit/>
          </a:bodyPr>
          <a:lstStyle/>
          <a:p>
            <a:r>
              <a:rPr lang="zh-CN" altLang="en-US" sz="2800" b="1" dirty="0" smtClean="0"/>
              <a:t>*早期雅典国家</a:t>
            </a:r>
            <a:endParaRPr lang="zh-CN" altLang="en-US" sz="2800" b="1" dirty="0"/>
          </a:p>
        </p:txBody>
      </p:sp>
      <p:sp>
        <p:nvSpPr>
          <p:cNvPr id="3" name="TextBox 2"/>
          <p:cNvSpPr txBox="1"/>
          <p:nvPr/>
        </p:nvSpPr>
        <p:spPr>
          <a:xfrm>
            <a:off x="187400" y="864260"/>
            <a:ext cx="4248472" cy="523220"/>
          </a:xfrm>
          <a:prstGeom prst="rect">
            <a:avLst/>
          </a:prstGeom>
          <a:noFill/>
          <a:ln>
            <a:solidFill>
              <a:srgbClr val="00B050"/>
            </a:solidFill>
          </a:ln>
        </p:spPr>
        <p:txBody>
          <a:bodyPr wrap="square" rtlCol="0">
            <a:spAutoFit/>
          </a:bodyPr>
          <a:lstStyle/>
          <a:p>
            <a:r>
              <a:rPr lang="zh-CN" altLang="en-US" sz="2800" b="1" dirty="0" smtClean="0"/>
              <a:t>*贵族与平民的对立</a:t>
            </a:r>
            <a:endParaRPr lang="zh-CN" altLang="en-US" sz="2800" b="1" dirty="0"/>
          </a:p>
        </p:txBody>
      </p:sp>
      <p:sp>
        <p:nvSpPr>
          <p:cNvPr id="4" name="TextBox 3"/>
          <p:cNvSpPr txBox="1"/>
          <p:nvPr/>
        </p:nvSpPr>
        <p:spPr>
          <a:xfrm>
            <a:off x="179512" y="1577179"/>
            <a:ext cx="6264696" cy="523220"/>
          </a:xfrm>
          <a:prstGeom prst="rect">
            <a:avLst/>
          </a:prstGeom>
          <a:noFill/>
          <a:ln>
            <a:solidFill>
              <a:srgbClr val="00B050"/>
            </a:solidFill>
          </a:ln>
        </p:spPr>
        <p:txBody>
          <a:bodyPr wrap="square" rtlCol="0">
            <a:spAutoFit/>
          </a:bodyPr>
          <a:lstStyle/>
          <a:p>
            <a:r>
              <a:rPr lang="zh-CN" altLang="en-US" sz="2800" b="1" dirty="0" smtClean="0"/>
              <a:t>*贵族与工商业奴隶主的对立</a:t>
            </a:r>
            <a:endParaRPr lang="zh-CN" altLang="en-US" sz="2800" b="1" dirty="0"/>
          </a:p>
        </p:txBody>
      </p:sp>
      <p:sp>
        <p:nvSpPr>
          <p:cNvPr id="9" name="左大括号 8"/>
          <p:cNvSpPr/>
          <p:nvPr/>
        </p:nvSpPr>
        <p:spPr>
          <a:xfrm>
            <a:off x="72142" y="2094223"/>
            <a:ext cx="570381" cy="295232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0" name="TextBox 9"/>
          <p:cNvSpPr txBox="1"/>
          <p:nvPr/>
        </p:nvSpPr>
        <p:spPr>
          <a:xfrm>
            <a:off x="271748" y="2094223"/>
            <a:ext cx="7448106"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a:t>
            </a:r>
            <a:r>
              <a:rPr lang="en-US" altLang="zh-CN" sz="2800" dirty="0" smtClean="0">
                <a:solidFill>
                  <a:srgbClr val="FF0000"/>
                </a:solidFill>
                <a:latin typeface="仿宋" panose="02010609060101010101" pitchFamily="49" charset="-122"/>
                <a:ea typeface="仿宋" panose="02010609060101010101" pitchFamily="49" charset="-122"/>
              </a:rPr>
              <a:t>1</a:t>
            </a:r>
            <a:r>
              <a:rPr lang="zh-CN" altLang="en-US" sz="2800" dirty="0" smtClean="0">
                <a:solidFill>
                  <a:srgbClr val="FF0000"/>
                </a:solidFill>
                <a:latin typeface="仿宋" panose="02010609060101010101" pitchFamily="49" charset="-122"/>
                <a:ea typeface="仿宋" panose="02010609060101010101" pitchFamily="49" charset="-122"/>
              </a:rPr>
              <a:t>）原因：</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11" name="TextBox 10"/>
          <p:cNvSpPr txBox="1"/>
          <p:nvPr/>
        </p:nvSpPr>
        <p:spPr>
          <a:xfrm>
            <a:off x="666439" y="2636990"/>
            <a:ext cx="8442200" cy="1200329"/>
          </a:xfrm>
          <a:prstGeom prst="rect">
            <a:avLst/>
          </a:prstGeom>
          <a:noFill/>
        </p:spPr>
        <p:txBody>
          <a:bodyPr wrap="square" rtlCol="0">
            <a:spAutoFit/>
          </a:bodyPr>
          <a:lstStyle/>
          <a:p>
            <a:r>
              <a:rPr lang="zh-CN" altLang="en-US" sz="2400" dirty="0" smtClean="0">
                <a:latin typeface="仿宋" panose="02010609060101010101" pitchFamily="49" charset="-122"/>
                <a:ea typeface="仿宋" panose="02010609060101010101" pitchFamily="49" charset="-122"/>
              </a:rPr>
              <a:t>①雅典工商业发达，部分平民发财致富，成为工商业奴隶主。</a:t>
            </a:r>
            <a:endParaRPr lang="en-US" altLang="zh-CN" sz="2400" dirty="0" smtClean="0">
              <a:latin typeface="仿宋" panose="02010609060101010101" pitchFamily="49" charset="-122"/>
              <a:ea typeface="仿宋" panose="02010609060101010101" pitchFamily="49" charset="-122"/>
            </a:endParaRPr>
          </a:p>
          <a:p>
            <a:r>
              <a:rPr lang="en-US" altLang="zh-CN" sz="2400" dirty="0" smtClean="0">
                <a:latin typeface="仿宋" panose="02010609060101010101" pitchFamily="49" charset="-122"/>
                <a:ea typeface="仿宋" panose="02010609060101010101" pitchFamily="49" charset="-122"/>
              </a:rPr>
              <a:t>②</a:t>
            </a:r>
            <a:r>
              <a:rPr lang="zh-CN" altLang="en-US" sz="2400" dirty="0" smtClean="0">
                <a:latin typeface="仿宋" panose="02010609060101010101" pitchFamily="49" charset="-122"/>
                <a:ea typeface="仿宋" panose="02010609060101010101" pitchFamily="49" charset="-122"/>
              </a:rPr>
              <a:t>工商业奴隶主的社会地位和政治地位并没有因为财富的增长而提升。</a:t>
            </a:r>
            <a:endParaRPr lang="zh-CN" altLang="en-US" sz="2400" dirty="0">
              <a:latin typeface="仿宋" panose="02010609060101010101" pitchFamily="49" charset="-122"/>
              <a:ea typeface="仿宋" panose="02010609060101010101" pitchFamily="49" charset="-122"/>
            </a:endParaRPr>
          </a:p>
        </p:txBody>
      </p:sp>
      <p:sp>
        <p:nvSpPr>
          <p:cNvPr id="12" name="TextBox 11"/>
          <p:cNvSpPr txBox="1"/>
          <p:nvPr/>
        </p:nvSpPr>
        <p:spPr>
          <a:xfrm>
            <a:off x="307109" y="4025394"/>
            <a:ext cx="8801530" cy="954107"/>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a:t>
            </a:r>
            <a:r>
              <a:rPr lang="en-US" altLang="zh-CN" sz="2800" dirty="0">
                <a:solidFill>
                  <a:srgbClr val="FF0000"/>
                </a:solidFill>
                <a:latin typeface="仿宋" panose="02010609060101010101" pitchFamily="49" charset="-122"/>
                <a:ea typeface="仿宋" panose="02010609060101010101" pitchFamily="49" charset="-122"/>
              </a:rPr>
              <a:t>2</a:t>
            </a:r>
            <a:r>
              <a:rPr lang="zh-CN" altLang="en-US" sz="2800" dirty="0" smtClean="0">
                <a:solidFill>
                  <a:srgbClr val="FF0000"/>
                </a:solidFill>
                <a:latin typeface="仿宋" panose="02010609060101010101" pitchFamily="49" charset="-122"/>
                <a:ea typeface="仿宋" panose="02010609060101010101" pitchFamily="49" charset="-122"/>
              </a:rPr>
              <a:t>）影响：工商业奴隶主在政治上逐渐与平民走到一起。</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13" name="左大括号 12"/>
          <p:cNvSpPr/>
          <p:nvPr/>
        </p:nvSpPr>
        <p:spPr>
          <a:xfrm>
            <a:off x="462503" y="2653972"/>
            <a:ext cx="360040" cy="118334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extLst>
      <p:ext uri="{BB962C8B-B14F-4D97-AF65-F5344CB8AC3E}">
        <p14:creationId xmlns:p14="http://schemas.microsoft.com/office/powerpoint/2010/main" val="316391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left)">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down)">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wipe(left)">
                                      <p:cBhvr>
                                        <p:cTn id="30" dur="5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up)">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wipe(down)">
                                      <p:cBhvr>
                                        <p:cTn id="4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9" grpId="0" animBg="1"/>
      <p:bldP spid="10" grpId="0"/>
      <p:bldP spid="11" grpId="0"/>
      <p:bldP spid="12" grpId="0"/>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4"/>
          <p:cNvSpPr>
            <a:spLocks noChangeArrowheads="1"/>
          </p:cNvSpPr>
          <p:nvPr/>
        </p:nvSpPr>
        <p:spPr bwMode="auto">
          <a:xfrm>
            <a:off x="395288" y="1844675"/>
            <a:ext cx="8229600"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dirty="0">
                <a:latin typeface="仿宋" panose="02010609060101010101" pitchFamily="49" charset="-122"/>
                <a:ea typeface="仿宋" panose="02010609060101010101" pitchFamily="49" charset="-122"/>
              </a:rPr>
              <a:t>     </a:t>
            </a:r>
            <a:r>
              <a:rPr lang="zh-CN" altLang="en-US" sz="2800" dirty="0">
                <a:latin typeface="仿宋" panose="02010609060101010101" pitchFamily="49" charset="-122"/>
                <a:ea typeface="仿宋" panose="02010609060101010101" pitchFamily="49" charset="-122"/>
              </a:rPr>
              <a:t>代表</a:t>
            </a:r>
            <a:r>
              <a:rPr lang="zh-CN" altLang="en-US" sz="2800" dirty="0">
                <a:solidFill>
                  <a:srgbClr val="0000E5"/>
                </a:solidFill>
                <a:latin typeface="仿宋" panose="02010609060101010101" pitchFamily="49" charset="-122"/>
                <a:ea typeface="仿宋" panose="02010609060101010101" pitchFamily="49" charset="-122"/>
              </a:rPr>
              <a:t>旧贵族</a:t>
            </a:r>
            <a:r>
              <a:rPr lang="zh-CN" altLang="en-US" sz="2800" dirty="0">
                <a:latin typeface="仿宋" panose="02010609060101010101" pitchFamily="49" charset="-122"/>
                <a:ea typeface="仿宋" panose="02010609060101010101" pitchFamily="49" charset="-122"/>
              </a:rPr>
              <a:t>的</a:t>
            </a:r>
            <a:r>
              <a:rPr lang="zh-CN" altLang="en-US" sz="2800" dirty="0">
                <a:solidFill>
                  <a:srgbClr val="FF0000"/>
                </a:solidFill>
                <a:latin typeface="仿宋" panose="02010609060101010101" pitchFamily="49" charset="-122"/>
                <a:ea typeface="仿宋" panose="02010609060101010101" pitchFamily="49" charset="-122"/>
              </a:rPr>
              <a:t>平原派：</a:t>
            </a:r>
            <a:r>
              <a:rPr lang="zh-CN" altLang="en-US" sz="2800" dirty="0">
                <a:latin typeface="仿宋" panose="02010609060101010101" pitchFamily="49" charset="-122"/>
                <a:ea typeface="仿宋" panose="02010609060101010101" pitchFamily="49" charset="-122"/>
              </a:rPr>
              <a:t>主张贵族寡头政治，维护既得利益。</a:t>
            </a:r>
          </a:p>
          <a:p>
            <a:r>
              <a:rPr lang="zh-CN" altLang="en-US" sz="2800" dirty="0">
                <a:latin typeface="仿宋" panose="02010609060101010101" pitchFamily="49" charset="-122"/>
                <a:ea typeface="仿宋" panose="02010609060101010101" pitchFamily="49" charset="-122"/>
              </a:rPr>
              <a:t>     代表</a:t>
            </a:r>
            <a:r>
              <a:rPr lang="zh-CN" altLang="en-US" sz="2800" dirty="0">
                <a:solidFill>
                  <a:srgbClr val="0000E5"/>
                </a:solidFill>
                <a:latin typeface="仿宋" panose="02010609060101010101" pitchFamily="49" charset="-122"/>
                <a:ea typeface="仿宋" panose="02010609060101010101" pitchFamily="49" charset="-122"/>
              </a:rPr>
              <a:t>下层平民</a:t>
            </a:r>
            <a:r>
              <a:rPr lang="zh-CN" altLang="en-US" sz="2800" dirty="0">
                <a:latin typeface="仿宋" panose="02010609060101010101" pitchFamily="49" charset="-122"/>
                <a:ea typeface="仿宋" panose="02010609060101010101" pitchFamily="49" charset="-122"/>
              </a:rPr>
              <a:t>的</a:t>
            </a:r>
            <a:r>
              <a:rPr lang="zh-CN" altLang="en-US" sz="2800" dirty="0">
                <a:solidFill>
                  <a:srgbClr val="FF0000"/>
                </a:solidFill>
                <a:latin typeface="仿宋" panose="02010609060101010101" pitchFamily="49" charset="-122"/>
                <a:ea typeface="仿宋" panose="02010609060101010101" pitchFamily="49" charset="-122"/>
              </a:rPr>
              <a:t>山地派：</a:t>
            </a:r>
            <a:r>
              <a:rPr lang="zh-CN" altLang="en-US" sz="2800" dirty="0">
                <a:latin typeface="仿宋" panose="02010609060101010101" pitchFamily="49" charset="-122"/>
                <a:ea typeface="仿宋" panose="02010609060101010101" pitchFamily="49" charset="-122"/>
              </a:rPr>
              <a:t>主张实行激进民主政治，彻底改革，反对贵族专权。</a:t>
            </a:r>
          </a:p>
          <a:p>
            <a:r>
              <a:rPr lang="zh-CN" altLang="en-US" sz="2800" dirty="0">
                <a:latin typeface="仿宋" panose="02010609060101010101" pitchFamily="49" charset="-122"/>
                <a:ea typeface="仿宋" panose="02010609060101010101" pitchFamily="49" charset="-122"/>
              </a:rPr>
              <a:t>    代表</a:t>
            </a:r>
            <a:r>
              <a:rPr lang="zh-CN" altLang="en-US" sz="2800" dirty="0">
                <a:solidFill>
                  <a:srgbClr val="0000E5"/>
                </a:solidFill>
                <a:latin typeface="仿宋" panose="02010609060101010101" pitchFamily="49" charset="-122"/>
                <a:ea typeface="仿宋" panose="02010609060101010101" pitchFamily="49" charset="-122"/>
              </a:rPr>
              <a:t>工商业奴隶主</a:t>
            </a:r>
            <a:r>
              <a:rPr lang="zh-CN" altLang="en-US" sz="2800" dirty="0">
                <a:latin typeface="仿宋" panose="02010609060101010101" pitchFamily="49" charset="-122"/>
                <a:ea typeface="仿宋" panose="02010609060101010101" pitchFamily="49" charset="-122"/>
              </a:rPr>
              <a:t>的</a:t>
            </a:r>
            <a:r>
              <a:rPr lang="zh-CN" altLang="en-US" sz="2800" dirty="0">
                <a:solidFill>
                  <a:srgbClr val="FF0000"/>
                </a:solidFill>
                <a:latin typeface="仿宋" panose="02010609060101010101" pitchFamily="49" charset="-122"/>
                <a:ea typeface="仿宋" panose="02010609060101010101" pitchFamily="49" charset="-122"/>
              </a:rPr>
              <a:t>海岸派：</a:t>
            </a:r>
            <a:r>
              <a:rPr lang="zh-CN" altLang="en-US" sz="2800" dirty="0">
                <a:latin typeface="仿宋" panose="02010609060101010101" pitchFamily="49" charset="-122"/>
                <a:ea typeface="仿宋" panose="02010609060101010101" pitchFamily="49" charset="-122"/>
              </a:rPr>
              <a:t>主张温和改革，反对旧贵族专权，要求分享权利，经济上发展海外贸易，掠夺外邦奴隶和财产。</a:t>
            </a:r>
          </a:p>
        </p:txBody>
      </p:sp>
      <p:sp>
        <p:nvSpPr>
          <p:cNvPr id="32771" name="Text Box 3"/>
          <p:cNvSpPr txBox="1">
            <a:spLocks noChangeArrowheads="1"/>
          </p:cNvSpPr>
          <p:nvPr/>
        </p:nvSpPr>
        <p:spPr bwMode="auto">
          <a:xfrm>
            <a:off x="685800" y="914400"/>
            <a:ext cx="2819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spcBef>
                <a:spcPct val="50000"/>
              </a:spcBef>
            </a:pPr>
            <a:r>
              <a:rPr lang="zh-CN" altLang="en-US" sz="3200" b="1" dirty="0">
                <a:solidFill>
                  <a:srgbClr val="0000E5"/>
                </a:solidFill>
              </a:rPr>
              <a:t>工商业的发展</a:t>
            </a:r>
          </a:p>
        </p:txBody>
      </p:sp>
      <p:sp>
        <p:nvSpPr>
          <p:cNvPr id="32772" name="AutoShape 4"/>
          <p:cNvSpPr>
            <a:spLocks noChangeArrowheads="1"/>
          </p:cNvSpPr>
          <p:nvPr/>
        </p:nvSpPr>
        <p:spPr bwMode="auto">
          <a:xfrm>
            <a:off x="3505200" y="1143000"/>
            <a:ext cx="2057400" cy="228600"/>
          </a:xfrm>
          <a:prstGeom prst="rightArrow">
            <a:avLst>
              <a:gd name="adj1" fmla="val 50000"/>
              <a:gd name="adj2" fmla="val 225000"/>
            </a:avLst>
          </a:prstGeom>
          <a:solidFill>
            <a:schemeClr val="accent1"/>
          </a:solidFill>
          <a:ln w="9525" cmpd="sng">
            <a:solidFill>
              <a:schemeClr val="tx1"/>
            </a:solidFill>
            <a:miter lim="800000"/>
            <a:headEnd/>
            <a:tailEnd/>
          </a:ln>
        </p:spPr>
        <p:txBody>
          <a:bodyPr wrap="none" anchor="ctr"/>
          <a:lstStyle/>
          <a:p>
            <a:endParaRPr lang="zh-CN" altLang="en-US"/>
          </a:p>
        </p:txBody>
      </p:sp>
      <p:sp>
        <p:nvSpPr>
          <p:cNvPr id="32773" name="Text Box 6"/>
          <p:cNvSpPr txBox="1">
            <a:spLocks noChangeArrowheads="1"/>
          </p:cNvSpPr>
          <p:nvPr/>
        </p:nvSpPr>
        <p:spPr bwMode="auto">
          <a:xfrm>
            <a:off x="5638800" y="914400"/>
            <a:ext cx="3276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spcBef>
                <a:spcPct val="50000"/>
              </a:spcBef>
            </a:pPr>
            <a:r>
              <a:rPr lang="zh-CN" altLang="en-US" sz="3200" b="1">
                <a:solidFill>
                  <a:srgbClr val="0000E5"/>
                </a:solidFill>
              </a:rPr>
              <a:t>雅典公民的分化</a:t>
            </a:r>
          </a:p>
        </p:txBody>
      </p:sp>
    </p:spTree>
    <p:extLst>
      <p:ext uri="{BB962C8B-B14F-4D97-AF65-F5344CB8AC3E}">
        <p14:creationId xmlns:p14="http://schemas.microsoft.com/office/powerpoint/2010/main" val="241799584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2770">
                                            <p:txEl>
                                              <p:pRg st="0" end="0"/>
                                            </p:txEl>
                                          </p:spTgt>
                                        </p:tgtEl>
                                        <p:attrNameLst>
                                          <p:attrName>style.visibility</p:attrName>
                                        </p:attrNameLst>
                                      </p:cBhvr>
                                      <p:to>
                                        <p:strVal val="visible"/>
                                      </p:to>
                                    </p:set>
                                    <p:animEffect transition="in" filter="slide(fromBottom)">
                                      <p:cBhvr>
                                        <p:cTn id="7" dur="500"/>
                                        <p:tgtEl>
                                          <p:spTgt spid="3277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2770">
                                            <p:txEl>
                                              <p:pRg st="1" end="1"/>
                                            </p:txEl>
                                          </p:spTgt>
                                        </p:tgtEl>
                                        <p:attrNameLst>
                                          <p:attrName>style.visibility</p:attrName>
                                        </p:attrNameLst>
                                      </p:cBhvr>
                                      <p:to>
                                        <p:strVal val="visible"/>
                                      </p:to>
                                    </p:set>
                                    <p:animEffect transition="in" filter="slide(fromBottom)">
                                      <p:cBhvr>
                                        <p:cTn id="12" dur="500"/>
                                        <p:tgtEl>
                                          <p:spTgt spid="3277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2770">
                                            <p:txEl>
                                              <p:pRg st="2" end="2"/>
                                            </p:txEl>
                                          </p:spTgt>
                                        </p:tgtEl>
                                        <p:attrNameLst>
                                          <p:attrName>style.visibility</p:attrName>
                                        </p:attrNameLst>
                                      </p:cBhvr>
                                      <p:to>
                                        <p:strVal val="visible"/>
                                      </p:to>
                                    </p:set>
                                    <p:animEffect transition="in" filter="slide(fromBottom)">
                                      <p:cBhvr>
                                        <p:cTn id="17" dur="500"/>
                                        <p:tgtEl>
                                          <p:spTgt spid="3277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3886200" y="1905000"/>
            <a:ext cx="3781425" cy="7699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spcBef>
                <a:spcPct val="50000"/>
              </a:spcBef>
            </a:pPr>
            <a:r>
              <a:rPr lang="zh-CN" altLang="en-US" sz="4400" b="1">
                <a:solidFill>
                  <a:schemeClr val="bg1"/>
                </a:solidFill>
                <a:ea typeface="楷体_GB2312" pitchFamily="1" charset="-122"/>
              </a:rPr>
              <a:t>贵族</a:t>
            </a:r>
            <a:r>
              <a:rPr lang="zh-CN" altLang="en-US" sz="2800" b="1">
                <a:solidFill>
                  <a:schemeClr val="bg1"/>
                </a:solidFill>
                <a:latin typeface="华文中宋" pitchFamily="2" charset="-122"/>
                <a:ea typeface="华文中宋" pitchFamily="2" charset="-122"/>
              </a:rPr>
              <a:t>（有钱、有权）</a:t>
            </a:r>
          </a:p>
        </p:txBody>
      </p:sp>
      <p:sp>
        <p:nvSpPr>
          <p:cNvPr id="33795" name="Text Box 3"/>
          <p:cNvSpPr txBox="1">
            <a:spLocks noChangeArrowheads="1"/>
          </p:cNvSpPr>
          <p:nvPr/>
        </p:nvSpPr>
        <p:spPr bwMode="auto">
          <a:xfrm>
            <a:off x="1116013" y="3933825"/>
            <a:ext cx="2519362" cy="12001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spcBef>
                <a:spcPct val="50000"/>
              </a:spcBef>
            </a:pPr>
            <a:r>
              <a:rPr lang="zh-CN" altLang="en-US" sz="4400" b="1">
                <a:solidFill>
                  <a:schemeClr val="bg1"/>
                </a:solidFill>
                <a:ea typeface="楷体_GB2312" pitchFamily="1" charset="-122"/>
              </a:rPr>
              <a:t>  平民</a:t>
            </a:r>
            <a:r>
              <a:rPr lang="zh-CN" altLang="en-US" sz="2800" b="1">
                <a:solidFill>
                  <a:schemeClr val="bg1"/>
                </a:solidFill>
                <a:latin typeface="华文中宋" pitchFamily="2" charset="-122"/>
                <a:ea typeface="华文中宋" pitchFamily="2" charset="-122"/>
              </a:rPr>
              <a:t>（无钱、无权）</a:t>
            </a:r>
          </a:p>
        </p:txBody>
      </p:sp>
      <p:sp>
        <p:nvSpPr>
          <p:cNvPr id="33796" name="Text Box 4"/>
          <p:cNvSpPr txBox="1">
            <a:spLocks noChangeArrowheads="1"/>
          </p:cNvSpPr>
          <p:nvPr/>
        </p:nvSpPr>
        <p:spPr bwMode="auto">
          <a:xfrm>
            <a:off x="5562600" y="3990975"/>
            <a:ext cx="3330575" cy="1077913"/>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spcBef>
                <a:spcPct val="50000"/>
              </a:spcBef>
            </a:pPr>
            <a:r>
              <a:rPr lang="zh-CN" altLang="en-US" sz="3600" b="1">
                <a:solidFill>
                  <a:schemeClr val="bg1"/>
                </a:solidFill>
                <a:ea typeface="楷体_GB2312" pitchFamily="1" charset="-122"/>
              </a:rPr>
              <a:t>工商业奴隶主</a:t>
            </a:r>
            <a:r>
              <a:rPr lang="zh-CN" altLang="en-US" sz="2800" b="1">
                <a:solidFill>
                  <a:schemeClr val="bg1"/>
                </a:solidFill>
                <a:latin typeface="华文中宋" pitchFamily="2" charset="-122"/>
                <a:ea typeface="华文中宋" pitchFamily="2" charset="-122"/>
              </a:rPr>
              <a:t>（有钱、无权）</a:t>
            </a:r>
          </a:p>
        </p:txBody>
      </p:sp>
      <p:sp>
        <p:nvSpPr>
          <p:cNvPr id="33797" name="Line 5"/>
          <p:cNvSpPr>
            <a:spLocks noChangeShapeType="1"/>
          </p:cNvSpPr>
          <p:nvPr/>
        </p:nvSpPr>
        <p:spPr bwMode="auto">
          <a:xfrm flipV="1">
            <a:off x="2819400" y="2743200"/>
            <a:ext cx="1066800" cy="1219200"/>
          </a:xfrm>
          <a:prstGeom prst="line">
            <a:avLst/>
          </a:prstGeom>
          <a:noFill/>
          <a:ln w="38100" cmpd="sng">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33798" name="Line 6"/>
          <p:cNvSpPr>
            <a:spLocks noChangeShapeType="1"/>
          </p:cNvSpPr>
          <p:nvPr/>
        </p:nvSpPr>
        <p:spPr bwMode="auto">
          <a:xfrm flipH="1" flipV="1">
            <a:off x="4953000" y="2667000"/>
            <a:ext cx="1066800" cy="1219200"/>
          </a:xfrm>
          <a:prstGeom prst="line">
            <a:avLst/>
          </a:prstGeom>
          <a:noFill/>
          <a:ln w="38100" cmpd="sng">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33799" name="Line 7"/>
          <p:cNvSpPr>
            <a:spLocks noChangeShapeType="1"/>
          </p:cNvSpPr>
          <p:nvPr/>
        </p:nvSpPr>
        <p:spPr bwMode="auto">
          <a:xfrm>
            <a:off x="3505200" y="4572000"/>
            <a:ext cx="1905000" cy="0"/>
          </a:xfrm>
          <a:prstGeom prst="line">
            <a:avLst/>
          </a:prstGeom>
          <a:noFill/>
          <a:ln w="38100" cmpd="sng">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33800" name="Text Box 8"/>
          <p:cNvSpPr txBox="1">
            <a:spLocks noChangeArrowheads="1"/>
          </p:cNvSpPr>
          <p:nvPr/>
        </p:nvSpPr>
        <p:spPr bwMode="auto">
          <a:xfrm>
            <a:off x="3717925" y="906463"/>
            <a:ext cx="1408113"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r>
              <a:rPr lang="zh-CN" altLang="en-US" sz="3200" b="1">
                <a:solidFill>
                  <a:srgbClr val="FF3300"/>
                </a:solidFill>
                <a:ea typeface="黑体" pitchFamily="49" charset="-122"/>
              </a:rPr>
              <a:t>平原派</a:t>
            </a:r>
          </a:p>
        </p:txBody>
      </p:sp>
      <p:sp>
        <p:nvSpPr>
          <p:cNvPr id="33801" name="Text Box 9"/>
          <p:cNvSpPr txBox="1">
            <a:spLocks noChangeArrowheads="1"/>
          </p:cNvSpPr>
          <p:nvPr/>
        </p:nvSpPr>
        <p:spPr bwMode="auto">
          <a:xfrm>
            <a:off x="1619250" y="5084763"/>
            <a:ext cx="1408113"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r>
              <a:rPr lang="zh-CN" altLang="en-US" sz="3200" b="1">
                <a:solidFill>
                  <a:srgbClr val="FF3300"/>
                </a:solidFill>
                <a:ea typeface="黑体" pitchFamily="49" charset="-122"/>
              </a:rPr>
              <a:t>山地派</a:t>
            </a:r>
          </a:p>
        </p:txBody>
      </p:sp>
      <p:sp>
        <p:nvSpPr>
          <p:cNvPr id="33802" name="Text Box 10"/>
          <p:cNvSpPr txBox="1">
            <a:spLocks noChangeArrowheads="1"/>
          </p:cNvSpPr>
          <p:nvPr/>
        </p:nvSpPr>
        <p:spPr bwMode="auto">
          <a:xfrm>
            <a:off x="5699125" y="5173663"/>
            <a:ext cx="1408113"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r>
              <a:rPr lang="zh-CN" altLang="en-US" sz="3200" b="1">
                <a:solidFill>
                  <a:srgbClr val="FF3300"/>
                </a:solidFill>
                <a:ea typeface="黑体" pitchFamily="49" charset="-122"/>
              </a:rPr>
              <a:t>海岸派</a:t>
            </a:r>
          </a:p>
        </p:txBody>
      </p:sp>
      <p:sp>
        <p:nvSpPr>
          <p:cNvPr id="33803" name="Text Box 11"/>
          <p:cNvSpPr txBox="1">
            <a:spLocks noChangeArrowheads="1"/>
          </p:cNvSpPr>
          <p:nvPr/>
        </p:nvSpPr>
        <p:spPr bwMode="auto">
          <a:xfrm>
            <a:off x="3505200" y="3200400"/>
            <a:ext cx="18161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r>
              <a:rPr lang="zh-CN" altLang="en-US" sz="3200" b="1">
                <a:solidFill>
                  <a:srgbClr val="0000E5"/>
                </a:solidFill>
                <a:ea typeface="黑体" pitchFamily="49" charset="-122"/>
              </a:rPr>
              <a:t>主要矛盾</a:t>
            </a:r>
          </a:p>
        </p:txBody>
      </p:sp>
      <p:sp>
        <p:nvSpPr>
          <p:cNvPr id="33804" name="Text Box 13"/>
          <p:cNvSpPr txBox="1">
            <a:spLocks noChangeArrowheads="1"/>
          </p:cNvSpPr>
          <p:nvPr/>
        </p:nvSpPr>
        <p:spPr bwMode="auto">
          <a:xfrm>
            <a:off x="1219200" y="5715000"/>
            <a:ext cx="3657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r>
              <a:rPr lang="zh-CN" altLang="en-US" sz="3200" b="1">
                <a:solidFill>
                  <a:srgbClr val="0000E5"/>
                </a:solidFill>
                <a:ea typeface="黑体" pitchFamily="49" charset="-122"/>
              </a:rPr>
              <a:t>激进的民主政治</a:t>
            </a:r>
          </a:p>
        </p:txBody>
      </p:sp>
      <p:sp>
        <p:nvSpPr>
          <p:cNvPr id="33805" name="Text Box 14"/>
          <p:cNvSpPr txBox="1">
            <a:spLocks noChangeArrowheads="1"/>
          </p:cNvSpPr>
          <p:nvPr/>
        </p:nvSpPr>
        <p:spPr bwMode="auto">
          <a:xfrm>
            <a:off x="5410200" y="5791200"/>
            <a:ext cx="2819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r>
              <a:rPr lang="zh-CN" altLang="en-US" sz="3200" b="1">
                <a:solidFill>
                  <a:srgbClr val="0000E5"/>
                </a:solidFill>
                <a:ea typeface="黑体" pitchFamily="49" charset="-122"/>
              </a:rPr>
              <a:t>温和的改革</a:t>
            </a:r>
          </a:p>
        </p:txBody>
      </p:sp>
      <p:sp>
        <p:nvSpPr>
          <p:cNvPr id="33806" name="Text Box 15"/>
          <p:cNvSpPr txBox="1">
            <a:spLocks noChangeArrowheads="1"/>
          </p:cNvSpPr>
          <p:nvPr/>
        </p:nvSpPr>
        <p:spPr bwMode="auto">
          <a:xfrm>
            <a:off x="5105400" y="990600"/>
            <a:ext cx="18161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r>
              <a:rPr lang="zh-CN" altLang="en-US" sz="3200" b="1">
                <a:solidFill>
                  <a:srgbClr val="0000E5"/>
                </a:solidFill>
                <a:ea typeface="黑体" pitchFamily="49" charset="-122"/>
              </a:rPr>
              <a:t>贵族政治</a:t>
            </a:r>
          </a:p>
        </p:txBody>
      </p:sp>
      <p:sp>
        <p:nvSpPr>
          <p:cNvPr id="33807" name="AutoShape 16"/>
          <p:cNvSpPr>
            <a:spLocks noChangeArrowheads="1"/>
          </p:cNvSpPr>
          <p:nvPr/>
        </p:nvSpPr>
        <p:spPr bwMode="auto">
          <a:xfrm>
            <a:off x="1219200" y="1905000"/>
            <a:ext cx="2362200" cy="1905000"/>
          </a:xfrm>
          <a:prstGeom prst="irregularSeal2">
            <a:avLst/>
          </a:prstGeom>
          <a:solidFill>
            <a:schemeClr val="accent1"/>
          </a:solidFill>
          <a:ln w="9525" cmpd="sng">
            <a:solidFill>
              <a:schemeClr val="tx1"/>
            </a:solidFill>
            <a:miter lim="800000"/>
            <a:headEnd/>
            <a:tailEnd/>
          </a:ln>
        </p:spPr>
        <p:txBody>
          <a:bodyPr wrap="none" anchor="ctr"/>
          <a:lstStyle/>
          <a:p>
            <a:pPr algn="ctr"/>
            <a:r>
              <a:rPr lang="zh-CN" altLang="en-US" sz="3200" b="1">
                <a:solidFill>
                  <a:srgbClr val="FF0000"/>
                </a:solidFill>
              </a:rPr>
              <a:t>平民暴动</a:t>
            </a:r>
          </a:p>
        </p:txBody>
      </p:sp>
    </p:spTree>
    <p:extLst>
      <p:ext uri="{BB962C8B-B14F-4D97-AF65-F5344CB8AC3E}">
        <p14:creationId xmlns:p14="http://schemas.microsoft.com/office/powerpoint/2010/main" val="301270304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800"/>
                                        </p:tgtEl>
                                        <p:attrNameLst>
                                          <p:attrName>style.visibility</p:attrName>
                                        </p:attrNameLst>
                                      </p:cBhvr>
                                      <p:to>
                                        <p:strVal val="visible"/>
                                      </p:to>
                                    </p:set>
                                    <p:anim calcmode="lin" valueType="num">
                                      <p:cBhvr additive="base">
                                        <p:cTn id="7" dur="500" fill="hold"/>
                                        <p:tgtEl>
                                          <p:spTgt spid="33800"/>
                                        </p:tgtEl>
                                        <p:attrNameLst>
                                          <p:attrName>ppt_x</p:attrName>
                                        </p:attrNameLst>
                                      </p:cBhvr>
                                      <p:tavLst>
                                        <p:tav tm="0">
                                          <p:val>
                                            <p:strVal val="#ppt_x"/>
                                          </p:val>
                                        </p:tav>
                                        <p:tav tm="100000">
                                          <p:val>
                                            <p:strVal val="#ppt_x"/>
                                          </p:val>
                                        </p:tav>
                                      </p:tavLst>
                                    </p:anim>
                                    <p:anim calcmode="lin" valueType="num">
                                      <p:cBhvr additive="base">
                                        <p:cTn id="8" dur="500" fill="hold"/>
                                        <p:tgtEl>
                                          <p:spTgt spid="3380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801"/>
                                        </p:tgtEl>
                                        <p:attrNameLst>
                                          <p:attrName>style.visibility</p:attrName>
                                        </p:attrNameLst>
                                      </p:cBhvr>
                                      <p:to>
                                        <p:strVal val="visible"/>
                                      </p:to>
                                    </p:set>
                                    <p:anim calcmode="lin" valueType="num">
                                      <p:cBhvr additive="base">
                                        <p:cTn id="13" dur="500" fill="hold"/>
                                        <p:tgtEl>
                                          <p:spTgt spid="33801"/>
                                        </p:tgtEl>
                                        <p:attrNameLst>
                                          <p:attrName>ppt_x</p:attrName>
                                        </p:attrNameLst>
                                      </p:cBhvr>
                                      <p:tavLst>
                                        <p:tav tm="0">
                                          <p:val>
                                            <p:strVal val="#ppt_x"/>
                                          </p:val>
                                        </p:tav>
                                        <p:tav tm="100000">
                                          <p:val>
                                            <p:strVal val="#ppt_x"/>
                                          </p:val>
                                        </p:tav>
                                      </p:tavLst>
                                    </p:anim>
                                    <p:anim calcmode="lin" valueType="num">
                                      <p:cBhvr additive="base">
                                        <p:cTn id="14" dur="500" fill="hold"/>
                                        <p:tgtEl>
                                          <p:spTgt spid="3380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3802"/>
                                        </p:tgtEl>
                                        <p:attrNameLst>
                                          <p:attrName>style.visibility</p:attrName>
                                        </p:attrNameLst>
                                      </p:cBhvr>
                                      <p:to>
                                        <p:strVal val="visible"/>
                                      </p:to>
                                    </p:set>
                                    <p:anim calcmode="lin" valueType="num">
                                      <p:cBhvr additive="base">
                                        <p:cTn id="19" dur="500" fill="hold"/>
                                        <p:tgtEl>
                                          <p:spTgt spid="33802"/>
                                        </p:tgtEl>
                                        <p:attrNameLst>
                                          <p:attrName>ppt_x</p:attrName>
                                        </p:attrNameLst>
                                      </p:cBhvr>
                                      <p:tavLst>
                                        <p:tav tm="0">
                                          <p:val>
                                            <p:strVal val="#ppt_x"/>
                                          </p:val>
                                        </p:tav>
                                        <p:tav tm="100000">
                                          <p:val>
                                            <p:strVal val="#ppt_x"/>
                                          </p:val>
                                        </p:tav>
                                      </p:tavLst>
                                    </p:anim>
                                    <p:anim calcmode="lin" valueType="num">
                                      <p:cBhvr additive="base">
                                        <p:cTn id="20" dur="500" fill="hold"/>
                                        <p:tgtEl>
                                          <p:spTgt spid="3380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3806"/>
                                        </p:tgtEl>
                                        <p:attrNameLst>
                                          <p:attrName>style.visibility</p:attrName>
                                        </p:attrNameLst>
                                      </p:cBhvr>
                                      <p:to>
                                        <p:strVal val="visible"/>
                                      </p:to>
                                    </p:set>
                                    <p:anim calcmode="lin" valueType="num">
                                      <p:cBhvr additive="base">
                                        <p:cTn id="25" dur="500" fill="hold"/>
                                        <p:tgtEl>
                                          <p:spTgt spid="33806"/>
                                        </p:tgtEl>
                                        <p:attrNameLst>
                                          <p:attrName>ppt_x</p:attrName>
                                        </p:attrNameLst>
                                      </p:cBhvr>
                                      <p:tavLst>
                                        <p:tav tm="0">
                                          <p:val>
                                            <p:strVal val="#ppt_x"/>
                                          </p:val>
                                        </p:tav>
                                        <p:tav tm="100000">
                                          <p:val>
                                            <p:strVal val="#ppt_x"/>
                                          </p:val>
                                        </p:tav>
                                      </p:tavLst>
                                    </p:anim>
                                    <p:anim calcmode="lin" valueType="num">
                                      <p:cBhvr additive="base">
                                        <p:cTn id="26" dur="500" fill="hold"/>
                                        <p:tgtEl>
                                          <p:spTgt spid="33806"/>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3804"/>
                                        </p:tgtEl>
                                        <p:attrNameLst>
                                          <p:attrName>style.visibility</p:attrName>
                                        </p:attrNameLst>
                                      </p:cBhvr>
                                      <p:to>
                                        <p:strVal val="visible"/>
                                      </p:to>
                                    </p:set>
                                    <p:anim calcmode="lin" valueType="num">
                                      <p:cBhvr additive="base">
                                        <p:cTn id="31" dur="500" fill="hold"/>
                                        <p:tgtEl>
                                          <p:spTgt spid="33804"/>
                                        </p:tgtEl>
                                        <p:attrNameLst>
                                          <p:attrName>ppt_x</p:attrName>
                                        </p:attrNameLst>
                                      </p:cBhvr>
                                      <p:tavLst>
                                        <p:tav tm="0">
                                          <p:val>
                                            <p:strVal val="#ppt_x"/>
                                          </p:val>
                                        </p:tav>
                                        <p:tav tm="100000">
                                          <p:val>
                                            <p:strVal val="#ppt_x"/>
                                          </p:val>
                                        </p:tav>
                                      </p:tavLst>
                                    </p:anim>
                                    <p:anim calcmode="lin" valueType="num">
                                      <p:cBhvr additive="base">
                                        <p:cTn id="32" dur="500" fill="hold"/>
                                        <p:tgtEl>
                                          <p:spTgt spid="33804"/>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3805"/>
                                        </p:tgtEl>
                                        <p:attrNameLst>
                                          <p:attrName>style.visibility</p:attrName>
                                        </p:attrNameLst>
                                      </p:cBhvr>
                                      <p:to>
                                        <p:strVal val="visible"/>
                                      </p:to>
                                    </p:set>
                                    <p:anim calcmode="lin" valueType="num">
                                      <p:cBhvr additive="base">
                                        <p:cTn id="37" dur="500" fill="hold"/>
                                        <p:tgtEl>
                                          <p:spTgt spid="33805"/>
                                        </p:tgtEl>
                                        <p:attrNameLst>
                                          <p:attrName>ppt_x</p:attrName>
                                        </p:attrNameLst>
                                      </p:cBhvr>
                                      <p:tavLst>
                                        <p:tav tm="0">
                                          <p:val>
                                            <p:strVal val="#ppt_x"/>
                                          </p:val>
                                        </p:tav>
                                        <p:tav tm="100000">
                                          <p:val>
                                            <p:strVal val="#ppt_x"/>
                                          </p:val>
                                        </p:tav>
                                      </p:tavLst>
                                    </p:anim>
                                    <p:anim calcmode="lin" valueType="num">
                                      <p:cBhvr additive="base">
                                        <p:cTn id="38" dur="500" fill="hold"/>
                                        <p:tgtEl>
                                          <p:spTgt spid="33805"/>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3807"/>
                                        </p:tgtEl>
                                        <p:attrNameLst>
                                          <p:attrName>style.visibility</p:attrName>
                                        </p:attrNameLst>
                                      </p:cBhvr>
                                      <p:to>
                                        <p:strVal val="visible"/>
                                      </p:to>
                                    </p:set>
                                    <p:anim calcmode="lin" valueType="num">
                                      <p:cBhvr additive="base">
                                        <p:cTn id="43" dur="500" fill="hold"/>
                                        <p:tgtEl>
                                          <p:spTgt spid="33807"/>
                                        </p:tgtEl>
                                        <p:attrNameLst>
                                          <p:attrName>ppt_x</p:attrName>
                                        </p:attrNameLst>
                                      </p:cBhvr>
                                      <p:tavLst>
                                        <p:tav tm="0">
                                          <p:val>
                                            <p:strVal val="#ppt_x"/>
                                          </p:val>
                                        </p:tav>
                                        <p:tav tm="100000">
                                          <p:val>
                                            <p:strVal val="#ppt_x"/>
                                          </p:val>
                                        </p:tav>
                                      </p:tavLst>
                                    </p:anim>
                                    <p:anim calcmode="lin" valueType="num">
                                      <p:cBhvr additive="base">
                                        <p:cTn id="44" dur="500" fill="hold"/>
                                        <p:tgtEl>
                                          <p:spTgt spid="3380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0" grpId="0" autoUpdateAnimBg="0"/>
      <p:bldP spid="33801" grpId="0" autoUpdateAnimBg="0"/>
      <p:bldP spid="33802" grpId="0" autoUpdateAnimBg="0"/>
      <p:bldP spid="33804" grpId="0" autoUpdateAnimBg="0"/>
      <p:bldP spid="33805" grpId="0" autoUpdateAnimBg="0"/>
      <p:bldP spid="33806" grpId="0" autoUpdateAnimBg="0"/>
      <p:bldP spid="33807"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4248472" cy="523220"/>
          </a:xfrm>
          <a:prstGeom prst="rect">
            <a:avLst/>
          </a:prstGeom>
          <a:noFill/>
          <a:ln>
            <a:solidFill>
              <a:srgbClr val="00B050"/>
            </a:solidFill>
          </a:ln>
        </p:spPr>
        <p:txBody>
          <a:bodyPr wrap="square" rtlCol="0">
            <a:spAutoFit/>
          </a:bodyPr>
          <a:lstStyle/>
          <a:p>
            <a:r>
              <a:rPr lang="zh-CN" altLang="en-US" sz="2800" b="1" dirty="0" smtClean="0"/>
              <a:t>*早期雅典国家</a:t>
            </a:r>
            <a:endParaRPr lang="zh-CN" altLang="en-US" sz="2800" b="1" dirty="0"/>
          </a:p>
        </p:txBody>
      </p:sp>
      <p:sp>
        <p:nvSpPr>
          <p:cNvPr id="3" name="TextBox 2"/>
          <p:cNvSpPr txBox="1"/>
          <p:nvPr/>
        </p:nvSpPr>
        <p:spPr>
          <a:xfrm>
            <a:off x="187400" y="864260"/>
            <a:ext cx="4248472" cy="523220"/>
          </a:xfrm>
          <a:prstGeom prst="rect">
            <a:avLst/>
          </a:prstGeom>
          <a:noFill/>
          <a:ln>
            <a:solidFill>
              <a:srgbClr val="00B050"/>
            </a:solidFill>
          </a:ln>
        </p:spPr>
        <p:txBody>
          <a:bodyPr wrap="square" rtlCol="0">
            <a:spAutoFit/>
          </a:bodyPr>
          <a:lstStyle/>
          <a:p>
            <a:r>
              <a:rPr lang="zh-CN" altLang="en-US" sz="2800" b="1" dirty="0" smtClean="0"/>
              <a:t>*贵族与平民的对立</a:t>
            </a:r>
            <a:endParaRPr lang="zh-CN" altLang="en-US" sz="2800" b="1" dirty="0"/>
          </a:p>
        </p:txBody>
      </p:sp>
      <p:sp>
        <p:nvSpPr>
          <p:cNvPr id="4" name="TextBox 3"/>
          <p:cNvSpPr txBox="1"/>
          <p:nvPr/>
        </p:nvSpPr>
        <p:spPr>
          <a:xfrm>
            <a:off x="179512" y="1577179"/>
            <a:ext cx="6264696" cy="523220"/>
          </a:xfrm>
          <a:prstGeom prst="rect">
            <a:avLst/>
          </a:prstGeom>
          <a:noFill/>
          <a:ln>
            <a:solidFill>
              <a:srgbClr val="00B050"/>
            </a:solidFill>
          </a:ln>
        </p:spPr>
        <p:txBody>
          <a:bodyPr wrap="square" rtlCol="0">
            <a:spAutoFit/>
          </a:bodyPr>
          <a:lstStyle/>
          <a:p>
            <a:r>
              <a:rPr lang="zh-CN" altLang="en-US" sz="2800" b="1" dirty="0" smtClean="0"/>
              <a:t>*贵族与工商业奴隶主的对立</a:t>
            </a:r>
            <a:endParaRPr lang="zh-CN" altLang="en-US" sz="2800" b="1" dirty="0"/>
          </a:p>
        </p:txBody>
      </p:sp>
      <p:sp>
        <p:nvSpPr>
          <p:cNvPr id="5" name="下箭头 4"/>
          <p:cNvSpPr/>
          <p:nvPr/>
        </p:nvSpPr>
        <p:spPr>
          <a:xfrm>
            <a:off x="1404561" y="2348880"/>
            <a:ext cx="864096" cy="1008112"/>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160625" y="3356991"/>
            <a:ext cx="8803863" cy="954107"/>
          </a:xfrm>
          <a:prstGeom prst="rect">
            <a:avLst/>
          </a:prstGeom>
          <a:noFill/>
          <a:ln>
            <a:solidFill>
              <a:srgbClr val="FF0000"/>
            </a:solidFill>
          </a:ln>
        </p:spPr>
        <p:txBody>
          <a:bodyPr wrap="square" rtlCol="0">
            <a:spAutoFit/>
          </a:bodyPr>
          <a:lstStyle/>
          <a:p>
            <a:r>
              <a:rPr lang="zh-CN" altLang="en-US" sz="2800" b="1" dirty="0" smtClean="0"/>
              <a:t>贵族与平民、工商业奴隶主的</a:t>
            </a:r>
            <a:r>
              <a:rPr lang="zh-CN" altLang="en-US" sz="2800" b="1" dirty="0"/>
              <a:t>对立</a:t>
            </a:r>
            <a:r>
              <a:rPr lang="zh-CN" altLang="en-US" sz="2800" b="1" dirty="0" smtClean="0"/>
              <a:t>成为雅典社会的主要矛盾。</a:t>
            </a:r>
            <a:endParaRPr lang="zh-CN" altLang="en-US" sz="2800" b="1" dirty="0"/>
          </a:p>
        </p:txBody>
      </p:sp>
      <p:sp>
        <p:nvSpPr>
          <p:cNvPr id="7" name="左大括号 6"/>
          <p:cNvSpPr/>
          <p:nvPr/>
        </p:nvSpPr>
        <p:spPr>
          <a:xfrm>
            <a:off x="0" y="4311098"/>
            <a:ext cx="570381" cy="176768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TextBox 7"/>
          <p:cNvSpPr txBox="1"/>
          <p:nvPr/>
        </p:nvSpPr>
        <p:spPr>
          <a:xfrm>
            <a:off x="285190" y="4509120"/>
            <a:ext cx="8679298" cy="1569660"/>
          </a:xfrm>
          <a:prstGeom prst="rect">
            <a:avLst/>
          </a:prstGeom>
          <a:noFill/>
        </p:spPr>
        <p:txBody>
          <a:bodyPr wrap="square" rtlCol="0">
            <a:spAutoFit/>
          </a:bodyPr>
          <a:lstStyle/>
          <a:p>
            <a:r>
              <a:rPr lang="zh-CN" altLang="en-US" sz="2400" dirty="0" smtClean="0">
                <a:latin typeface="仿宋" panose="02010609060101010101" pitchFamily="49" charset="-122"/>
                <a:ea typeface="仿宋" panose="02010609060101010101" pitchFamily="49" charset="-122"/>
              </a:rPr>
              <a:t>(一)经：工商业</a:t>
            </a:r>
            <a:r>
              <a:rPr lang="zh-CN" altLang="en-US" sz="2400" dirty="0">
                <a:latin typeface="仿宋" panose="02010609060101010101" pitchFamily="49" charset="-122"/>
                <a:ea typeface="仿宋" panose="02010609060101010101" pitchFamily="49" charset="-122"/>
              </a:rPr>
              <a:t>的</a:t>
            </a:r>
            <a:r>
              <a:rPr lang="zh-CN" altLang="en-US" sz="2400" dirty="0" smtClean="0">
                <a:latin typeface="仿宋" panose="02010609060101010101" pitchFamily="49" charset="-122"/>
                <a:ea typeface="仿宋" panose="02010609060101010101" pitchFamily="49" charset="-122"/>
              </a:rPr>
              <a:t>发展</a:t>
            </a:r>
            <a:r>
              <a:rPr lang="zh-CN" altLang="en-US" sz="2400" dirty="0">
                <a:latin typeface="仿宋" panose="02010609060101010101" pitchFamily="49" charset="-122"/>
                <a:ea typeface="仿宋" panose="02010609060101010101" pitchFamily="49" charset="-122"/>
              </a:rPr>
              <a:t>使得</a:t>
            </a:r>
            <a:r>
              <a:rPr lang="zh-CN" altLang="en-US" sz="2400" dirty="0" smtClean="0">
                <a:latin typeface="仿宋" panose="02010609060101010101" pitchFamily="49" charset="-122"/>
                <a:ea typeface="仿宋" panose="02010609060101010101" pitchFamily="49" charset="-122"/>
              </a:rPr>
              <a:t>工商业</a:t>
            </a:r>
            <a:r>
              <a:rPr lang="zh-CN" altLang="en-US" sz="2400" dirty="0">
                <a:latin typeface="仿宋" panose="02010609060101010101" pitchFamily="49" charset="-122"/>
                <a:ea typeface="仿宋" panose="02010609060101010101" pitchFamily="49" charset="-122"/>
              </a:rPr>
              <a:t>奴隶主</a:t>
            </a:r>
            <a:r>
              <a:rPr lang="zh-CN" altLang="en-US" sz="2400" dirty="0" smtClean="0">
                <a:latin typeface="仿宋" panose="02010609060101010101" pitchFamily="49" charset="-122"/>
                <a:ea typeface="仿宋" panose="02010609060101010101" pitchFamily="49" charset="-122"/>
              </a:rPr>
              <a:t>阶层得以形成 ，工商业奴隶主要求</a:t>
            </a:r>
            <a:r>
              <a:rPr lang="zh-CN" altLang="en-US" sz="2400" dirty="0">
                <a:latin typeface="仿宋" panose="02010609060101010101" pitchFamily="49" charset="-122"/>
                <a:ea typeface="仿宋" panose="02010609060101010101" pitchFamily="49" charset="-122"/>
              </a:rPr>
              <a:t>分享权利，进行</a:t>
            </a:r>
            <a:r>
              <a:rPr lang="zh-CN" altLang="en-US" sz="2400" dirty="0" smtClean="0">
                <a:latin typeface="仿宋" panose="02010609060101010101" pitchFamily="49" charset="-122"/>
                <a:ea typeface="仿宋" panose="02010609060101010101" pitchFamily="49" charset="-122"/>
              </a:rPr>
              <a:t>改革；动荡政局阻碍工商业发展。</a:t>
            </a:r>
            <a:endParaRPr lang="zh-CN" altLang="en-US" sz="2400" dirty="0">
              <a:latin typeface="仿宋" panose="02010609060101010101" pitchFamily="49" charset="-122"/>
              <a:ea typeface="仿宋" panose="02010609060101010101" pitchFamily="49" charset="-122"/>
            </a:endParaRPr>
          </a:p>
          <a:p>
            <a:r>
              <a:rPr lang="zh-CN" altLang="en-US" sz="2400" dirty="0" smtClean="0">
                <a:latin typeface="仿宋" panose="02010609060101010101" pitchFamily="49" charset="-122"/>
                <a:ea typeface="仿宋" panose="02010609060101010101" pitchFamily="49" charset="-122"/>
              </a:rPr>
              <a:t>(二)政：雅典社会矛盾异常尖锐，导致政局动荡和危机，要求进行改革。</a:t>
            </a:r>
            <a:endParaRPr lang="zh-CN" altLang="en-US" sz="24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19748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randombar(horizontal)">
                                      <p:cBhvr>
                                        <p:cTn id="20" dur="500"/>
                                        <p:tgtEl>
                                          <p:spTgt spid="5"/>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left)">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nodeType="clickEffect">
                                  <p:stCondLst>
                                    <p:cond delay="0"/>
                                  </p:stCondLst>
                                  <p:childTnLst>
                                    <p:set>
                                      <p:cBhvr>
                                        <p:cTn id="33" dur="1" fill="hold">
                                          <p:stCondLst>
                                            <p:cond delay="0"/>
                                          </p:stCondLst>
                                        </p:cTn>
                                        <p:tgtEl>
                                          <p:spTgt spid="8">
                                            <p:txEl>
                                              <p:pRg st="0" end="0"/>
                                            </p:txEl>
                                          </p:spTgt>
                                        </p:tgtEl>
                                        <p:attrNameLst>
                                          <p:attrName>style.visibility</p:attrName>
                                        </p:attrNameLst>
                                      </p:cBhvr>
                                      <p:to>
                                        <p:strVal val="visible"/>
                                      </p:to>
                                    </p:set>
                                    <p:animEffect transition="in" filter="randombar(horizontal)">
                                      <p:cBhvr>
                                        <p:cTn id="34" dur="500"/>
                                        <p:tgtEl>
                                          <p:spTgt spid="8">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nodeType="clickEffect">
                                  <p:stCondLst>
                                    <p:cond delay="0"/>
                                  </p:stCondLst>
                                  <p:childTnLst>
                                    <p:set>
                                      <p:cBhvr>
                                        <p:cTn id="38" dur="1" fill="hold">
                                          <p:stCondLst>
                                            <p:cond delay="0"/>
                                          </p:stCondLst>
                                        </p:cTn>
                                        <p:tgtEl>
                                          <p:spTgt spid="8">
                                            <p:txEl>
                                              <p:pRg st="1" end="1"/>
                                            </p:txEl>
                                          </p:spTgt>
                                        </p:tgtEl>
                                        <p:attrNameLst>
                                          <p:attrName>style.visibility</p:attrName>
                                        </p:attrNameLst>
                                      </p:cBhvr>
                                      <p:to>
                                        <p:strVal val="visible"/>
                                      </p:to>
                                    </p:set>
                                    <p:animEffect transition="in" filter="randombar(horizontal)">
                                      <p:cBhvr>
                                        <p:cTn id="39"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59731"/>
            <a:ext cx="4248472" cy="523220"/>
          </a:xfrm>
          <a:prstGeom prst="rect">
            <a:avLst/>
          </a:prstGeom>
          <a:noFill/>
          <a:ln>
            <a:solidFill>
              <a:srgbClr val="00B050"/>
            </a:solidFill>
          </a:ln>
        </p:spPr>
        <p:txBody>
          <a:bodyPr wrap="square" rtlCol="0">
            <a:spAutoFit/>
          </a:bodyPr>
          <a:lstStyle/>
          <a:p>
            <a:r>
              <a:rPr lang="zh-CN" altLang="en-US" sz="2800" b="1" dirty="0" smtClean="0"/>
              <a:t>一、梭伦改革的背景</a:t>
            </a:r>
            <a:endParaRPr lang="zh-CN" altLang="en-US" sz="2800" b="1" dirty="0"/>
          </a:p>
        </p:txBody>
      </p:sp>
      <p:sp>
        <p:nvSpPr>
          <p:cNvPr id="3" name="左大括号 2"/>
          <p:cNvSpPr/>
          <p:nvPr/>
        </p:nvSpPr>
        <p:spPr>
          <a:xfrm>
            <a:off x="0" y="607156"/>
            <a:ext cx="570381" cy="433401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285190" y="805179"/>
            <a:ext cx="8679298" cy="2246769"/>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(一)经：工商业</a:t>
            </a:r>
            <a:r>
              <a:rPr lang="zh-CN" altLang="en-US" sz="2800" dirty="0">
                <a:latin typeface="仿宋" panose="02010609060101010101" pitchFamily="49" charset="-122"/>
                <a:ea typeface="仿宋" panose="02010609060101010101" pitchFamily="49" charset="-122"/>
              </a:rPr>
              <a:t>的</a:t>
            </a:r>
            <a:r>
              <a:rPr lang="zh-CN" altLang="en-US" sz="2800" dirty="0" smtClean="0">
                <a:latin typeface="仿宋" panose="02010609060101010101" pitchFamily="49" charset="-122"/>
                <a:ea typeface="仿宋" panose="02010609060101010101" pitchFamily="49" charset="-122"/>
              </a:rPr>
              <a:t>发展</a:t>
            </a:r>
            <a:r>
              <a:rPr lang="zh-CN" altLang="en-US" sz="2800" dirty="0">
                <a:latin typeface="仿宋" panose="02010609060101010101" pitchFamily="49" charset="-122"/>
                <a:ea typeface="仿宋" panose="02010609060101010101" pitchFamily="49" charset="-122"/>
              </a:rPr>
              <a:t>使得</a:t>
            </a:r>
            <a:r>
              <a:rPr lang="zh-CN" altLang="en-US" sz="2800" dirty="0" smtClean="0">
                <a:latin typeface="仿宋" panose="02010609060101010101" pitchFamily="49" charset="-122"/>
                <a:ea typeface="仿宋" panose="02010609060101010101" pitchFamily="49" charset="-122"/>
              </a:rPr>
              <a:t>工商业</a:t>
            </a:r>
            <a:r>
              <a:rPr lang="zh-CN" altLang="en-US" sz="2800" dirty="0">
                <a:latin typeface="仿宋" panose="02010609060101010101" pitchFamily="49" charset="-122"/>
                <a:ea typeface="仿宋" panose="02010609060101010101" pitchFamily="49" charset="-122"/>
              </a:rPr>
              <a:t>奴隶主</a:t>
            </a:r>
            <a:r>
              <a:rPr lang="zh-CN" altLang="en-US" sz="2800" dirty="0" smtClean="0">
                <a:latin typeface="仿宋" panose="02010609060101010101" pitchFamily="49" charset="-122"/>
                <a:ea typeface="仿宋" panose="02010609060101010101" pitchFamily="49" charset="-122"/>
              </a:rPr>
              <a:t>阶层得以形成 ，工商业奴隶主要求</a:t>
            </a:r>
            <a:r>
              <a:rPr lang="zh-CN" altLang="en-US" sz="2800" dirty="0">
                <a:latin typeface="仿宋" panose="02010609060101010101" pitchFamily="49" charset="-122"/>
                <a:ea typeface="仿宋" panose="02010609060101010101" pitchFamily="49" charset="-122"/>
              </a:rPr>
              <a:t>分享权利，进行</a:t>
            </a:r>
            <a:r>
              <a:rPr lang="zh-CN" altLang="en-US" sz="2800" dirty="0" smtClean="0">
                <a:latin typeface="仿宋" panose="02010609060101010101" pitchFamily="49" charset="-122"/>
                <a:ea typeface="仿宋" panose="02010609060101010101" pitchFamily="49" charset="-122"/>
              </a:rPr>
              <a:t>改革；动荡政局阻碍工商业发展。</a:t>
            </a:r>
            <a:endParaRPr lang="zh-CN" altLang="en-US" sz="2800" dirty="0">
              <a:latin typeface="仿宋" panose="02010609060101010101" pitchFamily="49" charset="-122"/>
              <a:ea typeface="仿宋" panose="02010609060101010101" pitchFamily="49" charset="-122"/>
            </a:endParaRPr>
          </a:p>
          <a:p>
            <a:r>
              <a:rPr lang="zh-CN" altLang="en-US" sz="2800" dirty="0" smtClean="0">
                <a:latin typeface="仿宋" panose="02010609060101010101" pitchFamily="49" charset="-122"/>
                <a:ea typeface="仿宋" panose="02010609060101010101" pitchFamily="49" charset="-122"/>
              </a:rPr>
              <a:t>(二)政：雅典社会矛盾异常尖锐，导致政局动荡和危机，要求进行改革。</a:t>
            </a:r>
            <a:endParaRPr lang="zh-CN" altLang="en-US" sz="28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845614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randombar(horizontal)">
                                      <p:cBhvr>
                                        <p:cTn id="2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4248472" cy="523220"/>
          </a:xfrm>
          <a:prstGeom prst="rect">
            <a:avLst/>
          </a:prstGeom>
          <a:noFill/>
          <a:ln>
            <a:solidFill>
              <a:srgbClr val="00B050"/>
            </a:solidFill>
          </a:ln>
        </p:spPr>
        <p:txBody>
          <a:bodyPr wrap="square" rtlCol="0">
            <a:spAutoFit/>
          </a:bodyPr>
          <a:lstStyle/>
          <a:p>
            <a:r>
              <a:rPr lang="zh-CN" altLang="en-US" sz="2800" b="1" dirty="0" smtClean="0"/>
              <a:t>*解决危机的尝试</a:t>
            </a:r>
            <a:endParaRPr lang="zh-CN" altLang="en-US" sz="2800" b="1" dirty="0"/>
          </a:p>
        </p:txBody>
      </p:sp>
      <p:sp>
        <p:nvSpPr>
          <p:cNvPr id="3" name="左大括号 2"/>
          <p:cNvSpPr/>
          <p:nvPr/>
        </p:nvSpPr>
        <p:spPr>
          <a:xfrm>
            <a:off x="114399" y="961564"/>
            <a:ext cx="570381" cy="441165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462503" y="961564"/>
            <a:ext cx="7448106"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尝试</a:t>
            </a:r>
            <a:r>
              <a:rPr lang="en-US" altLang="zh-CN" sz="2800" dirty="0" smtClean="0">
                <a:solidFill>
                  <a:srgbClr val="FF0000"/>
                </a:solidFill>
                <a:latin typeface="仿宋" panose="02010609060101010101" pitchFamily="49" charset="-122"/>
                <a:ea typeface="仿宋" panose="02010609060101010101" pitchFamily="49" charset="-122"/>
              </a:rPr>
              <a:t>1</a:t>
            </a:r>
            <a:r>
              <a:rPr lang="zh-CN" altLang="en-US" sz="2800" dirty="0" smtClean="0">
                <a:solidFill>
                  <a:srgbClr val="FF0000"/>
                </a:solidFill>
                <a:latin typeface="仿宋" panose="02010609060101010101" pitchFamily="49" charset="-122"/>
                <a:ea typeface="仿宋" panose="02010609060101010101" pitchFamily="49" charset="-122"/>
              </a:rPr>
              <a:t>：基伦暴动</a:t>
            </a:r>
            <a:r>
              <a:rPr lang="en-US" altLang="zh-CN" sz="2800" dirty="0" smtClean="0">
                <a:solidFill>
                  <a:srgbClr val="FF0000"/>
                </a:solidFill>
                <a:latin typeface="仿宋" panose="02010609060101010101" pitchFamily="49" charset="-122"/>
                <a:ea typeface="仿宋" panose="02010609060101010101" pitchFamily="49" charset="-122"/>
              </a:rPr>
              <a:t>-</a:t>
            </a:r>
            <a:r>
              <a:rPr lang="zh-CN" altLang="en-US" sz="2800" dirty="0" smtClean="0">
                <a:solidFill>
                  <a:srgbClr val="FF0000"/>
                </a:solidFill>
                <a:latin typeface="仿宋" panose="02010609060101010101" pitchFamily="49" charset="-122"/>
                <a:ea typeface="仿宋" panose="02010609060101010101" pitchFamily="49" charset="-122"/>
              </a:rPr>
              <a:t>试图彻底推翻原有政治体制</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5" name="TextBox 4"/>
          <p:cNvSpPr txBox="1"/>
          <p:nvPr/>
        </p:nvSpPr>
        <p:spPr>
          <a:xfrm>
            <a:off x="974943" y="2115086"/>
            <a:ext cx="8442200" cy="892552"/>
          </a:xfrm>
          <a:prstGeom prst="rect">
            <a:avLst/>
          </a:prstGeom>
          <a:noFill/>
        </p:spPr>
        <p:txBody>
          <a:bodyPr wrap="square" rtlCol="0">
            <a:spAutoFit/>
          </a:bodyPr>
          <a:lstStyle/>
          <a:p>
            <a:r>
              <a:rPr lang="en-US" altLang="zh-CN" sz="2400" dirty="0" smtClean="0">
                <a:latin typeface="仿宋" panose="02010609060101010101" pitchFamily="49" charset="-122"/>
                <a:ea typeface="仿宋" panose="02010609060101010101" pitchFamily="49" charset="-122"/>
              </a:rPr>
              <a:t>A.</a:t>
            </a:r>
            <a:r>
              <a:rPr lang="zh-CN" altLang="en-US" sz="2400" dirty="0" smtClean="0">
                <a:latin typeface="仿宋" panose="02010609060101010101" pitchFamily="49" charset="-122"/>
                <a:ea typeface="仿宋" panose="02010609060101010101" pitchFamily="49" charset="-122"/>
              </a:rPr>
              <a:t>政局动荡</a:t>
            </a:r>
            <a:endParaRPr lang="en-US" altLang="zh-CN" sz="2400" dirty="0" smtClean="0">
              <a:latin typeface="仿宋" panose="02010609060101010101" pitchFamily="49" charset="-122"/>
              <a:ea typeface="仿宋" panose="02010609060101010101" pitchFamily="49" charset="-122"/>
            </a:endParaRPr>
          </a:p>
          <a:p>
            <a:r>
              <a:rPr lang="en-US" altLang="zh-CN" sz="2400" dirty="0" smtClean="0">
                <a:latin typeface="仿宋" panose="02010609060101010101" pitchFamily="49" charset="-122"/>
                <a:ea typeface="仿宋" panose="02010609060101010101" pitchFamily="49" charset="-122"/>
              </a:rPr>
              <a:t>B.</a:t>
            </a:r>
            <a:r>
              <a:rPr lang="zh-CN" altLang="en-US" sz="2400" dirty="0">
                <a:latin typeface="仿宋" panose="02010609060101010101" pitchFamily="49" charset="-122"/>
                <a:ea typeface="仿宋" panose="02010609060101010101" pitchFamily="49" charset="-122"/>
              </a:rPr>
              <a:t>基</a:t>
            </a:r>
            <a:r>
              <a:rPr lang="zh-CN" altLang="en-US" sz="2400" dirty="0" smtClean="0">
                <a:latin typeface="仿宋" panose="02010609060101010101" pitchFamily="49" charset="-122"/>
                <a:ea typeface="仿宋" panose="02010609060101010101" pitchFamily="49" charset="-122"/>
              </a:rPr>
              <a:t>伦个人经历使然，企图建立</a:t>
            </a:r>
            <a:r>
              <a:rPr lang="zh-CN" altLang="en-US" sz="2800" b="1" u="sng" dirty="0" smtClean="0">
                <a:latin typeface="仿宋" panose="02010609060101010101" pitchFamily="49" charset="-122"/>
                <a:ea typeface="仿宋" panose="02010609060101010101" pitchFamily="49" charset="-122"/>
              </a:rPr>
              <a:t>僭主政治</a:t>
            </a:r>
            <a:r>
              <a:rPr lang="zh-CN" altLang="en-US" sz="2400" dirty="0" smtClean="0">
                <a:latin typeface="仿宋" panose="02010609060101010101" pitchFamily="49" charset="-122"/>
                <a:ea typeface="仿宋" panose="02010609060101010101" pitchFamily="49" charset="-122"/>
              </a:rPr>
              <a:t>。</a:t>
            </a:r>
            <a:endParaRPr lang="en-US" altLang="zh-CN" sz="2400" dirty="0" smtClean="0">
              <a:latin typeface="仿宋" panose="02010609060101010101" pitchFamily="49" charset="-122"/>
              <a:ea typeface="仿宋" panose="02010609060101010101" pitchFamily="49" charset="-122"/>
            </a:endParaRPr>
          </a:p>
        </p:txBody>
      </p:sp>
      <p:sp>
        <p:nvSpPr>
          <p:cNvPr id="6" name="左大括号 5"/>
          <p:cNvSpPr/>
          <p:nvPr/>
        </p:nvSpPr>
        <p:spPr>
          <a:xfrm>
            <a:off x="462503" y="1605154"/>
            <a:ext cx="360040" cy="247191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 name="左大括号 6"/>
          <p:cNvSpPr/>
          <p:nvPr/>
        </p:nvSpPr>
        <p:spPr>
          <a:xfrm>
            <a:off x="787335" y="2115086"/>
            <a:ext cx="360040" cy="90968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TextBox 7"/>
          <p:cNvSpPr txBox="1"/>
          <p:nvPr/>
        </p:nvSpPr>
        <p:spPr>
          <a:xfrm>
            <a:off x="861096" y="1656731"/>
            <a:ext cx="8442200"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①原因</a:t>
            </a:r>
            <a:endParaRPr lang="zh-CN" altLang="en-US" sz="2800" dirty="0">
              <a:solidFill>
                <a:srgbClr val="FF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16221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up)">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left)">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ipe(up)">
                                      <p:cBhvr>
                                        <p:cTn id="3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P spid="6" grpId="0" animBg="1"/>
      <p:bldP spid="7" grpId="0" animBg="1"/>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89832"/>
            <a:ext cx="9036496" cy="757130"/>
          </a:xfrm>
          <a:prstGeom prst="rect">
            <a:avLst/>
          </a:prstGeom>
        </p:spPr>
        <p:txBody>
          <a:bodyPr wrap="square">
            <a:spAutoFit/>
          </a:bodyPr>
          <a:lstStyle/>
          <a:p>
            <a:pPr>
              <a:lnSpc>
                <a:spcPct val="90000"/>
              </a:lnSpc>
              <a:spcBef>
                <a:spcPct val="0"/>
              </a:spcBef>
            </a:pPr>
            <a:r>
              <a:rPr lang="zh-CN" altLang="en-US" sz="2400" b="1" dirty="0" smtClean="0">
                <a:latin typeface="楷体" panose="02010609060101010101" pitchFamily="49" charset="-122"/>
                <a:ea typeface="楷体" panose="02010609060101010101" pitchFamily="49" charset="-122"/>
              </a:rPr>
              <a:t>在</a:t>
            </a:r>
            <a:r>
              <a:rPr lang="zh-CN" altLang="en-US" sz="2400" b="1" dirty="0">
                <a:latin typeface="楷体" panose="02010609060101010101" pitchFamily="49" charset="-122"/>
                <a:ea typeface="楷体" panose="02010609060101010101" pitchFamily="49" charset="-122"/>
              </a:rPr>
              <a:t>古代希腊城邦中曾经一度存在的，类似君主的所谓民选总裁</a:t>
            </a:r>
            <a:r>
              <a:rPr lang="zh-CN" altLang="en-US" sz="2400" b="1" dirty="0" smtClean="0">
                <a:latin typeface="楷体" panose="02010609060101010101" pitchFamily="49" charset="-122"/>
                <a:ea typeface="楷体" panose="02010609060101010101" pitchFamily="49" charset="-122"/>
              </a:rPr>
              <a:t>。</a:t>
            </a:r>
            <a:endParaRPr lang="en-US" altLang="zh-CN" sz="2400" b="1" dirty="0" smtClean="0">
              <a:latin typeface="楷体" panose="02010609060101010101" pitchFamily="49" charset="-122"/>
              <a:ea typeface="楷体" panose="02010609060101010101" pitchFamily="49" charset="-122"/>
            </a:endParaRPr>
          </a:p>
          <a:p>
            <a:pPr algn="r">
              <a:lnSpc>
                <a:spcPct val="90000"/>
              </a:lnSpc>
              <a:spcBef>
                <a:spcPct val="0"/>
              </a:spcBef>
            </a:pPr>
            <a:r>
              <a:rPr lang="en-US" altLang="zh-CN" sz="2400" b="1" dirty="0" smtClean="0">
                <a:latin typeface="楷体" panose="02010609060101010101" pitchFamily="49" charset="-122"/>
                <a:ea typeface="楷体" panose="02010609060101010101" pitchFamily="49" charset="-122"/>
              </a:rPr>
              <a:t>——</a:t>
            </a:r>
            <a:r>
              <a:rPr lang="zh-CN" altLang="en-US" sz="2400" b="1" dirty="0" smtClean="0">
                <a:latin typeface="楷体" panose="02010609060101010101" pitchFamily="49" charset="-122"/>
                <a:ea typeface="楷体" panose="02010609060101010101" pitchFamily="49" charset="-122"/>
              </a:rPr>
              <a:t>亚里士多德</a:t>
            </a:r>
            <a:endParaRPr lang="zh-CN" altLang="en-US" sz="2400" b="1" dirty="0">
              <a:latin typeface="楷体" panose="02010609060101010101" pitchFamily="49" charset="-122"/>
              <a:ea typeface="楷体" panose="02010609060101010101" pitchFamily="49" charset="-122"/>
            </a:endParaRPr>
          </a:p>
        </p:txBody>
      </p:sp>
      <p:sp>
        <p:nvSpPr>
          <p:cNvPr id="3" name="Text Box 6"/>
          <p:cNvSpPr txBox="1">
            <a:spLocks noChangeArrowheads="1"/>
          </p:cNvSpPr>
          <p:nvPr/>
        </p:nvSpPr>
        <p:spPr bwMode="auto">
          <a:xfrm>
            <a:off x="179512" y="1412776"/>
            <a:ext cx="8856984"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r>
              <a:rPr lang="zh-CN" altLang="en-US" sz="2800" dirty="0" smtClean="0">
                <a:latin typeface="仿宋" panose="02010609060101010101" pitchFamily="49" charset="-122"/>
                <a:ea typeface="仿宋" panose="02010609060101010101" pitchFamily="49" charset="-122"/>
              </a:rPr>
              <a:t>僭主：与君主同义，城邦中依靠武力和非法手段僭越夺权的专制首领。</a:t>
            </a:r>
            <a:endParaRPr lang="en-US" altLang="zh-CN" sz="2800" dirty="0" smtClean="0">
              <a:latin typeface="仿宋" panose="02010609060101010101" pitchFamily="49" charset="-122"/>
              <a:ea typeface="仿宋" panose="02010609060101010101" pitchFamily="49" charset="-122"/>
            </a:endParaRPr>
          </a:p>
          <a:p>
            <a:pPr eaLnBrk="1" hangingPunct="1"/>
            <a:r>
              <a:rPr lang="zh-CN" altLang="en-US" sz="2800" dirty="0" smtClean="0">
                <a:latin typeface="仿宋" panose="02010609060101010101" pitchFamily="49" charset="-122"/>
                <a:ea typeface="仿宋" panose="02010609060101010101" pitchFamily="49" charset="-122"/>
              </a:rPr>
              <a:t>僭主政治：个人</a:t>
            </a:r>
            <a:r>
              <a:rPr lang="zh-CN" altLang="en-US" sz="2800" dirty="0">
                <a:latin typeface="仿宋" panose="02010609060101010101" pitchFamily="49" charset="-122"/>
                <a:ea typeface="仿宋" panose="02010609060101010101" pitchFamily="49" charset="-122"/>
              </a:rPr>
              <a:t>专制的</a:t>
            </a:r>
            <a:r>
              <a:rPr lang="zh-CN" altLang="en-US" sz="2800" dirty="0" smtClean="0">
                <a:latin typeface="仿宋" panose="02010609060101010101" pitchFamily="49" charset="-122"/>
                <a:ea typeface="仿宋" panose="02010609060101010101" pitchFamily="49" charset="-122"/>
              </a:rPr>
              <a:t>政体。</a:t>
            </a:r>
            <a:endParaRPr lang="en-US" altLang="zh-CN" sz="2800" dirty="0" smtClean="0">
              <a:latin typeface="仿宋" panose="02010609060101010101" pitchFamily="49" charset="-122"/>
              <a:ea typeface="仿宋" panose="02010609060101010101" pitchFamily="49" charset="-122"/>
            </a:endParaRPr>
          </a:p>
          <a:p>
            <a:pPr eaLnBrk="1" hangingPunct="1"/>
            <a:r>
              <a:rPr lang="en-US" altLang="zh-CN" sz="2800" dirty="0">
                <a:latin typeface="仿宋" panose="02010609060101010101" pitchFamily="49" charset="-122"/>
                <a:ea typeface="仿宋" panose="02010609060101010101" pitchFamily="49" charset="-122"/>
              </a:rPr>
              <a:t>	</a:t>
            </a:r>
            <a:r>
              <a:rPr lang="zh-CN" altLang="en-US" sz="2800" dirty="0" smtClean="0">
                <a:latin typeface="仿宋" panose="02010609060101010101" pitchFamily="49" charset="-122"/>
                <a:ea typeface="仿宋" panose="02010609060101010101" pitchFamily="49" charset="-122"/>
              </a:rPr>
              <a:t>为了取得群众的支持以巩固统治，往往奉行打击贵族、争取平民的政策，重视殖民活动并推动工商业的发展。僭主大都</a:t>
            </a:r>
            <a:r>
              <a:rPr lang="zh-CN" altLang="en-US" sz="2800" dirty="0">
                <a:latin typeface="仿宋" panose="02010609060101010101" pitchFamily="49" charset="-122"/>
                <a:ea typeface="仿宋" panose="02010609060101010101" pitchFamily="49" charset="-122"/>
              </a:rPr>
              <a:t>装扮成平民群众的保护人，领导他们对付贵族的任何不公道的损害，然而政权则不向平民开放</a:t>
            </a:r>
            <a:r>
              <a:rPr lang="zh-CN" altLang="en-US" sz="2800" dirty="0" smtClean="0">
                <a:latin typeface="仿宋" panose="02010609060101010101" pitchFamily="49" charset="-122"/>
                <a:ea typeface="仿宋" panose="02010609060101010101" pitchFamily="49" charset="-122"/>
              </a:rPr>
              <a:t>。</a:t>
            </a:r>
            <a:endParaRPr lang="en-US" altLang="zh-CN" sz="2800" dirty="0" smtClean="0">
              <a:latin typeface="仿宋" panose="02010609060101010101" pitchFamily="49" charset="-122"/>
              <a:ea typeface="仿宋" panose="02010609060101010101" pitchFamily="49" charset="-122"/>
            </a:endParaRPr>
          </a:p>
          <a:p>
            <a:pPr eaLnBrk="1" hangingPunct="1"/>
            <a:r>
              <a:rPr lang="zh-CN" altLang="en-US" sz="2800" b="1" dirty="0">
                <a:latin typeface="仿宋" panose="02010609060101010101" pitchFamily="49" charset="-122"/>
                <a:ea typeface="仿宋" panose="02010609060101010101" pitchFamily="49" charset="-122"/>
              </a:rPr>
              <a:t>僭主政治是从贵族政治到民主政治的过渡形式。</a:t>
            </a:r>
            <a:endParaRPr lang="zh-CN" altLang="en-US" sz="28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20616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022" y="27293"/>
            <a:ext cx="4248472" cy="523220"/>
          </a:xfrm>
          <a:prstGeom prst="rect">
            <a:avLst/>
          </a:prstGeom>
          <a:noFill/>
          <a:ln>
            <a:solidFill>
              <a:srgbClr val="00B050"/>
            </a:solidFill>
          </a:ln>
        </p:spPr>
        <p:txBody>
          <a:bodyPr wrap="square" rtlCol="0">
            <a:spAutoFit/>
          </a:bodyPr>
          <a:lstStyle/>
          <a:p>
            <a:r>
              <a:rPr lang="en-US" altLang="zh-CN" sz="2800" b="1" dirty="0" smtClean="0"/>
              <a:t>1.</a:t>
            </a:r>
            <a:r>
              <a:rPr lang="zh-CN" altLang="en-US" sz="2800" b="1" dirty="0" smtClean="0"/>
              <a:t>什么是改革？</a:t>
            </a:r>
            <a:r>
              <a:rPr lang="en-US" altLang="zh-CN" sz="2800" b="1" dirty="0" smtClean="0"/>
              <a:t> </a:t>
            </a:r>
            <a:endParaRPr lang="zh-CN" altLang="en-US" sz="2800" b="1" dirty="0"/>
          </a:p>
        </p:txBody>
      </p:sp>
      <p:sp>
        <p:nvSpPr>
          <p:cNvPr id="3" name="Text Box 6"/>
          <p:cNvSpPr txBox="1">
            <a:spLocks noChangeArrowheads="1"/>
          </p:cNvSpPr>
          <p:nvPr/>
        </p:nvSpPr>
        <p:spPr bwMode="auto">
          <a:xfrm>
            <a:off x="-15347" y="836712"/>
            <a:ext cx="915934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r>
              <a:rPr lang="zh-CN" altLang="en-US" sz="2800" b="1" dirty="0" smtClean="0">
                <a:solidFill>
                  <a:srgbClr val="FF0000"/>
                </a:solidFill>
                <a:latin typeface="华文楷体" panose="02010600040101010101" pitchFamily="2" charset="-122"/>
                <a:ea typeface="华文楷体" panose="02010600040101010101" pitchFamily="2" charset="-122"/>
              </a:rPr>
              <a:t>革命是解放生产力，改革也是解放生产力。</a:t>
            </a:r>
            <a:endParaRPr lang="en-US" altLang="zh-CN" sz="2800" b="1" dirty="0" smtClean="0">
              <a:solidFill>
                <a:srgbClr val="FF0000"/>
              </a:solidFill>
              <a:latin typeface="华文楷体" panose="02010600040101010101" pitchFamily="2" charset="-122"/>
              <a:ea typeface="华文楷体" panose="02010600040101010101" pitchFamily="2" charset="-122"/>
            </a:endParaRPr>
          </a:p>
          <a:p>
            <a:pPr algn="r"/>
            <a:r>
              <a:rPr lang="en-US" altLang="zh-CN" sz="2800" b="1" dirty="0" smtClean="0">
                <a:solidFill>
                  <a:srgbClr val="FF0000"/>
                </a:solidFill>
                <a:latin typeface="华文楷体" panose="02010600040101010101" pitchFamily="2" charset="-122"/>
                <a:ea typeface="华文楷体" panose="02010600040101010101" pitchFamily="2" charset="-122"/>
              </a:rPr>
              <a:t>——</a:t>
            </a:r>
            <a:r>
              <a:rPr lang="zh-CN" altLang="en-US" sz="2800" b="1" dirty="0" smtClean="0">
                <a:solidFill>
                  <a:srgbClr val="FF0000"/>
                </a:solidFill>
                <a:latin typeface="华文楷体" panose="02010600040101010101" pitchFamily="2" charset="-122"/>
                <a:ea typeface="华文楷体" panose="02010600040101010101" pitchFamily="2" charset="-122"/>
              </a:rPr>
              <a:t>邓小平</a:t>
            </a:r>
            <a:endParaRPr lang="zh-CN" altLang="en-US" sz="2800" b="1" dirty="0">
              <a:solidFill>
                <a:srgbClr val="FF0000"/>
              </a:solidFill>
              <a:latin typeface="华文楷体" panose="02010600040101010101" pitchFamily="2" charset="-122"/>
              <a:ea typeface="华文楷体" panose="02010600040101010101" pitchFamily="2" charset="-122"/>
            </a:endParaRPr>
          </a:p>
        </p:txBody>
      </p:sp>
      <p:sp>
        <p:nvSpPr>
          <p:cNvPr id="4" name="Text Box 6"/>
          <p:cNvSpPr txBox="1">
            <a:spLocks noChangeArrowheads="1"/>
          </p:cNvSpPr>
          <p:nvPr/>
        </p:nvSpPr>
        <p:spPr bwMode="auto">
          <a:xfrm>
            <a:off x="19022" y="2045414"/>
            <a:ext cx="9159347"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r>
              <a:rPr lang="en-US" altLang="zh-CN" sz="2800" dirty="0" smtClean="0">
                <a:latin typeface="华文仿宋" panose="02010600040101010101" pitchFamily="2" charset="-122"/>
                <a:ea typeface="华文仿宋" panose="02010600040101010101" pitchFamily="2" charset="-122"/>
              </a:rPr>
              <a:t>	</a:t>
            </a:r>
            <a:r>
              <a:rPr lang="zh-CN" altLang="en-US" sz="2800" dirty="0" smtClean="0">
                <a:latin typeface="华文仿宋" panose="02010600040101010101" pitchFamily="2" charset="-122"/>
                <a:ea typeface="华文仿宋" panose="02010600040101010101" pitchFamily="2" charset="-122"/>
              </a:rPr>
              <a:t>以相对缓和的方式对</a:t>
            </a:r>
            <a:r>
              <a:rPr lang="zh-CN" altLang="en-US" sz="2800" dirty="0">
                <a:latin typeface="华文仿宋" panose="02010600040101010101" pitchFamily="2" charset="-122"/>
                <a:ea typeface="华文仿宋" panose="02010600040101010101" pitchFamily="2" charset="-122"/>
              </a:rPr>
              <a:t>旧有的生产关系、上层建筑作局部或根本性的</a:t>
            </a:r>
            <a:r>
              <a:rPr lang="zh-CN" altLang="en-US" sz="2800" dirty="0" smtClean="0">
                <a:latin typeface="华文仿宋" panose="02010600040101010101" pitchFamily="2" charset="-122"/>
                <a:ea typeface="华文仿宋" panose="02010600040101010101" pitchFamily="2" charset="-122"/>
              </a:rPr>
              <a:t>调整。（包括</a:t>
            </a:r>
            <a:r>
              <a:rPr lang="zh-CN" altLang="en-US" sz="2800" dirty="0">
                <a:latin typeface="华文仿宋" panose="02010600040101010101" pitchFamily="2" charset="-122"/>
                <a:ea typeface="华文仿宋" panose="02010600040101010101" pitchFamily="2" charset="-122"/>
              </a:rPr>
              <a:t>政治、社会、文化、经济、宗教</a:t>
            </a:r>
            <a:r>
              <a:rPr lang="zh-CN" altLang="en-US" sz="2800" dirty="0" smtClean="0">
                <a:latin typeface="华文仿宋" panose="02010600040101010101" pitchFamily="2" charset="-122"/>
                <a:ea typeface="华文仿宋" panose="02010600040101010101" pitchFamily="2" charset="-122"/>
              </a:rPr>
              <a:t>组织等方面）</a:t>
            </a:r>
            <a:endParaRPr lang="en-US" altLang="zh-CN" sz="2800" dirty="0" smtClean="0">
              <a:latin typeface="华文仿宋" panose="02010600040101010101" pitchFamily="2" charset="-122"/>
              <a:ea typeface="华文仿宋" panose="02010600040101010101" pitchFamily="2" charset="-122"/>
            </a:endParaRPr>
          </a:p>
          <a:p>
            <a:r>
              <a:rPr lang="en-US" altLang="zh-CN" sz="2800" b="1" dirty="0" smtClean="0">
                <a:solidFill>
                  <a:srgbClr val="0000FF"/>
                </a:solidFill>
                <a:latin typeface="华文仿宋" panose="02010600040101010101" pitchFamily="2" charset="-122"/>
                <a:ea typeface="华文仿宋" panose="02010600040101010101" pitchFamily="2" charset="-122"/>
              </a:rPr>
              <a:t>	</a:t>
            </a:r>
            <a:r>
              <a:rPr lang="zh-CN" altLang="en-US" sz="2800" b="1" dirty="0" smtClean="0">
                <a:solidFill>
                  <a:srgbClr val="0000FF"/>
                </a:solidFill>
                <a:latin typeface="华文仿宋" panose="02010600040101010101" pitchFamily="2" charset="-122"/>
                <a:ea typeface="华文仿宋" panose="02010600040101010101" pitchFamily="2" charset="-122"/>
              </a:rPr>
              <a:t>实质</a:t>
            </a:r>
            <a:r>
              <a:rPr lang="zh-CN" altLang="en-US" sz="2800" b="1" dirty="0">
                <a:latin typeface="华文仿宋" panose="02010600040101010101" pitchFamily="2" charset="-122"/>
                <a:ea typeface="华文仿宋" panose="02010600040101010101" pitchFamily="2" charset="-122"/>
              </a:rPr>
              <a:t>是</a:t>
            </a:r>
            <a:r>
              <a:rPr lang="zh-CN" altLang="en-US" sz="2800" b="1" dirty="0">
                <a:solidFill>
                  <a:srgbClr val="FF0000"/>
                </a:solidFill>
                <a:latin typeface="华文仿宋" panose="02010600040101010101" pitchFamily="2" charset="-122"/>
                <a:ea typeface="华文仿宋" panose="02010600040101010101" pitchFamily="2" charset="-122"/>
              </a:rPr>
              <a:t>调整生产关系以适应生产力的发展</a:t>
            </a:r>
            <a:r>
              <a:rPr lang="zh-CN" altLang="en-US" sz="2800" b="1" dirty="0" smtClean="0">
                <a:solidFill>
                  <a:srgbClr val="FF0000"/>
                </a:solidFill>
                <a:latin typeface="华文仿宋" panose="02010600040101010101" pitchFamily="2" charset="-122"/>
                <a:ea typeface="华文仿宋" panose="02010600040101010101" pitchFamily="2" charset="-122"/>
              </a:rPr>
              <a:t>。</a:t>
            </a:r>
            <a:endParaRPr lang="zh-CN" altLang="en-US" sz="2800" b="1" dirty="0">
              <a:solidFill>
                <a:srgbClr val="FF0000"/>
              </a:solidFill>
              <a:latin typeface="华文仿宋" panose="02010600040101010101" pitchFamily="2" charset="-122"/>
              <a:ea typeface="华文仿宋" panose="02010600040101010101" pitchFamily="2" charset="-122"/>
            </a:endParaRPr>
          </a:p>
        </p:txBody>
      </p:sp>
      <p:sp>
        <p:nvSpPr>
          <p:cNvPr id="5" name="TextBox 4"/>
          <p:cNvSpPr txBox="1"/>
          <p:nvPr/>
        </p:nvSpPr>
        <p:spPr>
          <a:xfrm>
            <a:off x="91593" y="4043420"/>
            <a:ext cx="4248472" cy="523220"/>
          </a:xfrm>
          <a:prstGeom prst="rect">
            <a:avLst/>
          </a:prstGeom>
          <a:noFill/>
          <a:ln>
            <a:solidFill>
              <a:srgbClr val="00B050"/>
            </a:solidFill>
          </a:ln>
        </p:spPr>
        <p:txBody>
          <a:bodyPr wrap="square" rtlCol="0">
            <a:spAutoFit/>
          </a:bodyPr>
          <a:lstStyle/>
          <a:p>
            <a:r>
              <a:rPr lang="en-US" altLang="zh-CN" sz="2800" b="1" dirty="0"/>
              <a:t>2</a:t>
            </a:r>
            <a:r>
              <a:rPr lang="en-US" altLang="zh-CN" sz="2800" b="1" dirty="0" smtClean="0"/>
              <a:t>.</a:t>
            </a:r>
            <a:r>
              <a:rPr lang="zh-CN" altLang="en-US" sz="2800" b="1" dirty="0" smtClean="0"/>
              <a:t>为什么</a:t>
            </a:r>
            <a:r>
              <a:rPr lang="zh-CN" altLang="en-US" sz="2800" b="1" dirty="0"/>
              <a:t>要</a:t>
            </a:r>
            <a:r>
              <a:rPr lang="zh-CN" altLang="en-US" sz="2800" b="1" dirty="0" smtClean="0"/>
              <a:t>改革？</a:t>
            </a:r>
            <a:r>
              <a:rPr lang="en-US" altLang="zh-CN" sz="2800" b="1" dirty="0" smtClean="0"/>
              <a:t> </a:t>
            </a:r>
            <a:endParaRPr lang="zh-CN" altLang="en-US" sz="2800" b="1" dirty="0"/>
          </a:p>
        </p:txBody>
      </p:sp>
      <p:sp>
        <p:nvSpPr>
          <p:cNvPr id="6" name="Text Box 6"/>
          <p:cNvSpPr txBox="1">
            <a:spLocks noChangeArrowheads="1"/>
          </p:cNvSpPr>
          <p:nvPr/>
        </p:nvSpPr>
        <p:spPr bwMode="auto">
          <a:xfrm>
            <a:off x="0" y="4869160"/>
            <a:ext cx="91593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r>
              <a:rPr lang="en-US" altLang="zh-CN" sz="2800" dirty="0" smtClean="0">
                <a:latin typeface="华文仿宋" panose="02010600040101010101" pitchFamily="2" charset="-122"/>
                <a:ea typeface="华文仿宋" panose="02010600040101010101" pitchFamily="2" charset="-122"/>
              </a:rPr>
              <a:t>	</a:t>
            </a:r>
            <a:r>
              <a:rPr lang="zh-CN" altLang="en-US" sz="2800" dirty="0" smtClean="0">
                <a:latin typeface="华文仿宋" panose="02010600040101010101" pitchFamily="2" charset="-122"/>
                <a:ea typeface="华文仿宋" panose="02010600040101010101" pitchFamily="2" charset="-122"/>
              </a:rPr>
              <a:t>旧</a:t>
            </a:r>
            <a:r>
              <a:rPr lang="zh-CN" altLang="en-US" sz="2800" dirty="0">
                <a:latin typeface="华文仿宋" panose="02010600040101010101" pitchFamily="2" charset="-122"/>
                <a:ea typeface="华文仿宋" panose="02010600040101010101" pitchFamily="2" charset="-122"/>
              </a:rPr>
              <a:t>的</a:t>
            </a:r>
            <a:r>
              <a:rPr lang="zh-CN" altLang="en-US" sz="2800" dirty="0" smtClean="0">
                <a:latin typeface="华文仿宋" panose="02010600040101010101" pitchFamily="2" charset="-122"/>
                <a:ea typeface="华文仿宋" panose="02010600040101010101" pitchFamily="2" charset="-122"/>
              </a:rPr>
              <a:t>生产关系或社会制度阻碍</a:t>
            </a:r>
            <a:r>
              <a:rPr lang="zh-CN" altLang="en-US" sz="2800" dirty="0">
                <a:latin typeface="华文仿宋" panose="02010600040101010101" pitchFamily="2" charset="-122"/>
                <a:ea typeface="华文仿宋" panose="02010600040101010101" pitchFamily="2" charset="-122"/>
              </a:rPr>
              <a:t>生产力发展。</a:t>
            </a:r>
          </a:p>
        </p:txBody>
      </p:sp>
    </p:spTree>
    <p:extLst>
      <p:ext uri="{BB962C8B-B14F-4D97-AF65-F5344CB8AC3E}">
        <p14:creationId xmlns:p14="http://schemas.microsoft.com/office/powerpoint/2010/main" val="2645672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left)">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up)">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animBg="1"/>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179512" y="92868"/>
            <a:ext cx="8853487"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800" b="1" dirty="0" smtClean="0">
                <a:solidFill>
                  <a:srgbClr val="FF0000"/>
                </a:solidFill>
                <a:latin typeface="仿宋" panose="02010609060101010101" pitchFamily="49" charset="-122"/>
                <a:ea typeface="仿宋" panose="02010609060101010101" pitchFamily="49" charset="-122"/>
              </a:rPr>
              <a:t>名词解释：贵族政治、民主政治、僭主政治</a:t>
            </a:r>
            <a:endParaRPr lang="en-US" altLang="zh-CN" sz="2800" b="1" dirty="0" smtClean="0">
              <a:solidFill>
                <a:srgbClr val="FF0000"/>
              </a:solidFill>
              <a:latin typeface="仿宋" panose="02010609060101010101" pitchFamily="49" charset="-122"/>
              <a:ea typeface="仿宋" panose="02010609060101010101" pitchFamily="49" charset="-122"/>
            </a:endParaRPr>
          </a:p>
          <a:p>
            <a:endParaRPr lang="en-US" sz="2800" b="1" dirty="0" smtClean="0">
              <a:solidFill>
                <a:srgbClr val="FF0000"/>
              </a:solidFill>
              <a:latin typeface="仿宋" panose="02010609060101010101" pitchFamily="49" charset="-122"/>
              <a:ea typeface="仿宋" panose="02010609060101010101" pitchFamily="49" charset="-122"/>
            </a:endParaRPr>
          </a:p>
          <a:p>
            <a:r>
              <a:rPr lang="en-US" sz="2800" b="1" dirty="0" smtClean="0">
                <a:solidFill>
                  <a:srgbClr val="FF0000"/>
                </a:solidFill>
                <a:latin typeface="仿宋" panose="02010609060101010101" pitchFamily="49" charset="-122"/>
                <a:ea typeface="仿宋" panose="02010609060101010101" pitchFamily="49" charset="-122"/>
              </a:rPr>
              <a:t>1</a:t>
            </a:r>
            <a:r>
              <a:rPr lang="en-US" sz="2800" b="1" dirty="0">
                <a:solidFill>
                  <a:srgbClr val="FF0000"/>
                </a:solidFill>
                <a:latin typeface="仿宋" panose="02010609060101010101" pitchFamily="49" charset="-122"/>
                <a:ea typeface="仿宋" panose="02010609060101010101" pitchFamily="49" charset="-122"/>
              </a:rPr>
              <a:t>.</a:t>
            </a:r>
            <a:r>
              <a:rPr lang="zh-CN" altLang="en-US" sz="2800" b="1" dirty="0" smtClean="0">
                <a:solidFill>
                  <a:srgbClr val="FF0000"/>
                </a:solidFill>
                <a:latin typeface="仿宋" panose="02010609060101010101" pitchFamily="49" charset="-122"/>
                <a:ea typeface="仿宋" panose="02010609060101010101" pitchFamily="49" charset="-122"/>
              </a:rPr>
              <a:t>贵族</a:t>
            </a:r>
            <a:r>
              <a:rPr lang="zh-CN" altLang="en-US" sz="2800" b="1" dirty="0">
                <a:solidFill>
                  <a:srgbClr val="FF0000"/>
                </a:solidFill>
                <a:latin typeface="仿宋" panose="02010609060101010101" pitchFamily="49" charset="-122"/>
                <a:ea typeface="仿宋" panose="02010609060101010101" pitchFamily="49" charset="-122"/>
              </a:rPr>
              <a:t>政治：</a:t>
            </a:r>
            <a:r>
              <a:rPr lang="zh-CN" altLang="en-US" sz="2800" b="1" dirty="0">
                <a:latin typeface="仿宋" panose="02010609060101010101" pitchFamily="49" charset="-122"/>
                <a:ea typeface="仿宋" panose="02010609060101010101" pitchFamily="49" charset="-122"/>
              </a:rPr>
              <a:t>是奴隶制国家和封建国家由</a:t>
            </a:r>
            <a:r>
              <a:rPr lang="zh-CN" altLang="en-US" sz="2800" b="1" dirty="0">
                <a:solidFill>
                  <a:srgbClr val="FF0000"/>
                </a:solidFill>
                <a:latin typeface="仿宋" panose="02010609060101010101" pitchFamily="49" charset="-122"/>
                <a:ea typeface="仿宋" panose="02010609060101010101" pitchFamily="49" charset="-122"/>
              </a:rPr>
              <a:t>世袭的贵族的代表人物</a:t>
            </a:r>
            <a:r>
              <a:rPr lang="zh-CN" altLang="en-US" sz="2800" b="1" dirty="0">
                <a:latin typeface="仿宋" panose="02010609060101010101" pitchFamily="49" charset="-122"/>
                <a:ea typeface="仿宋" panose="02010609060101010101" pitchFamily="49" charset="-122"/>
              </a:rPr>
              <a:t>掌握政权的政治制度。</a:t>
            </a:r>
          </a:p>
          <a:p>
            <a:r>
              <a:rPr lang="en-US" sz="2800" b="1" dirty="0" smtClean="0">
                <a:solidFill>
                  <a:srgbClr val="FF0000"/>
                </a:solidFill>
                <a:latin typeface="仿宋" panose="02010609060101010101" pitchFamily="49" charset="-122"/>
                <a:ea typeface="仿宋" panose="02010609060101010101" pitchFamily="49" charset="-122"/>
              </a:rPr>
              <a:t>2.</a:t>
            </a:r>
            <a:r>
              <a:rPr lang="zh-CN" altLang="en-US" sz="2800" b="1" dirty="0" smtClean="0">
                <a:solidFill>
                  <a:srgbClr val="FF0000"/>
                </a:solidFill>
                <a:latin typeface="仿宋" panose="02010609060101010101" pitchFamily="49" charset="-122"/>
                <a:ea typeface="仿宋" panose="02010609060101010101" pitchFamily="49" charset="-122"/>
              </a:rPr>
              <a:t>民主政治</a:t>
            </a:r>
            <a:r>
              <a:rPr lang="zh-CN" altLang="en-US" sz="2800" b="1" dirty="0">
                <a:solidFill>
                  <a:srgbClr val="FF0000"/>
                </a:solidFill>
                <a:latin typeface="仿宋" panose="02010609060101010101" pitchFamily="49" charset="-122"/>
                <a:ea typeface="仿宋" panose="02010609060101010101" pitchFamily="49" charset="-122"/>
              </a:rPr>
              <a:t>：</a:t>
            </a:r>
            <a:r>
              <a:rPr lang="zh-CN" altLang="en-US" sz="2800" b="1" dirty="0">
                <a:latin typeface="仿宋" panose="02010609060101010101" pitchFamily="49" charset="-122"/>
                <a:ea typeface="仿宋" panose="02010609060101010101" pitchFamily="49" charset="-122"/>
              </a:rPr>
              <a:t>统治阶级中</a:t>
            </a:r>
            <a:r>
              <a:rPr lang="zh-CN" altLang="en-US" sz="2800" b="1" dirty="0">
                <a:solidFill>
                  <a:srgbClr val="FF0000"/>
                </a:solidFill>
                <a:latin typeface="仿宋" panose="02010609060101010101" pitchFamily="49" charset="-122"/>
                <a:ea typeface="仿宋" panose="02010609060101010101" pitchFamily="49" charset="-122"/>
              </a:rPr>
              <a:t>大多数人</a:t>
            </a:r>
            <a:r>
              <a:rPr lang="zh-CN" altLang="en-US" sz="2800" b="1" dirty="0">
                <a:latin typeface="仿宋" panose="02010609060101010101" pitchFamily="49" charset="-122"/>
                <a:ea typeface="仿宋" panose="02010609060101010101" pitchFamily="49" charset="-122"/>
              </a:rPr>
              <a:t>享有管理国家权力的政治制度。</a:t>
            </a:r>
          </a:p>
          <a:p>
            <a:r>
              <a:rPr lang="en-US" sz="2800" b="1" dirty="0" smtClean="0">
                <a:solidFill>
                  <a:srgbClr val="FF0000"/>
                </a:solidFill>
                <a:latin typeface="仿宋" panose="02010609060101010101" pitchFamily="49" charset="-122"/>
                <a:ea typeface="仿宋" panose="02010609060101010101" pitchFamily="49" charset="-122"/>
              </a:rPr>
              <a:t>3.</a:t>
            </a:r>
            <a:r>
              <a:rPr lang="zh-CN" altLang="en-US" sz="2800" b="1" dirty="0" smtClean="0">
                <a:solidFill>
                  <a:srgbClr val="FF0000"/>
                </a:solidFill>
                <a:latin typeface="仿宋" panose="02010609060101010101" pitchFamily="49" charset="-122"/>
                <a:ea typeface="仿宋" panose="02010609060101010101" pitchFamily="49" charset="-122"/>
              </a:rPr>
              <a:t>僭</a:t>
            </a:r>
            <a:r>
              <a:rPr lang="zh-CN" altLang="en-US" sz="2800" b="1" dirty="0">
                <a:solidFill>
                  <a:srgbClr val="FF0000"/>
                </a:solidFill>
                <a:latin typeface="仿宋" panose="02010609060101010101" pitchFamily="49" charset="-122"/>
                <a:ea typeface="仿宋" panose="02010609060101010101" pitchFamily="49" charset="-122"/>
              </a:rPr>
              <a:t>主政治</a:t>
            </a:r>
            <a:r>
              <a:rPr lang="zh-CN" altLang="en-US" sz="2800" b="1" dirty="0" smtClean="0">
                <a:solidFill>
                  <a:srgbClr val="FF0000"/>
                </a:solidFill>
                <a:latin typeface="仿宋" panose="02010609060101010101" pitchFamily="49" charset="-122"/>
                <a:ea typeface="仿宋" panose="02010609060101010101" pitchFamily="49" charset="-122"/>
              </a:rPr>
              <a:t>：</a:t>
            </a:r>
            <a:r>
              <a:rPr lang="zh-CN" altLang="en-US" sz="2800" b="1" dirty="0" smtClean="0">
                <a:latin typeface="仿宋" panose="02010609060101010101" pitchFamily="49" charset="-122"/>
                <a:ea typeface="仿宋" panose="02010609060101010101" pitchFamily="49" charset="-122"/>
              </a:rPr>
              <a:t>僭</a:t>
            </a:r>
            <a:r>
              <a:rPr lang="zh-CN" altLang="en-US" sz="2800" b="1" dirty="0">
                <a:latin typeface="仿宋" panose="02010609060101010101" pitchFamily="49" charset="-122"/>
                <a:ea typeface="仿宋" panose="02010609060101010101" pitchFamily="49" charset="-122"/>
              </a:rPr>
              <a:t>主政治是从贵族政治到民主政治的过渡形式。</a:t>
            </a:r>
          </a:p>
        </p:txBody>
      </p:sp>
    </p:spTree>
    <p:extLst>
      <p:ext uri="{BB962C8B-B14F-4D97-AF65-F5344CB8AC3E}">
        <p14:creationId xmlns:p14="http://schemas.microsoft.com/office/powerpoint/2010/main" val="34273776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4248472" cy="523220"/>
          </a:xfrm>
          <a:prstGeom prst="rect">
            <a:avLst/>
          </a:prstGeom>
          <a:noFill/>
          <a:ln>
            <a:solidFill>
              <a:srgbClr val="00B050"/>
            </a:solidFill>
          </a:ln>
        </p:spPr>
        <p:txBody>
          <a:bodyPr wrap="square" rtlCol="0">
            <a:spAutoFit/>
          </a:bodyPr>
          <a:lstStyle/>
          <a:p>
            <a:r>
              <a:rPr lang="zh-CN" altLang="en-US" sz="2800" b="1" dirty="0" smtClean="0"/>
              <a:t>*解决危机的尝试</a:t>
            </a:r>
            <a:endParaRPr lang="zh-CN" altLang="en-US" sz="2800" b="1" dirty="0"/>
          </a:p>
        </p:txBody>
      </p:sp>
      <p:sp>
        <p:nvSpPr>
          <p:cNvPr id="3" name="左大括号 2"/>
          <p:cNvSpPr/>
          <p:nvPr/>
        </p:nvSpPr>
        <p:spPr>
          <a:xfrm>
            <a:off x="114399" y="961564"/>
            <a:ext cx="570381" cy="441165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462503" y="961564"/>
            <a:ext cx="7448106"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尝试</a:t>
            </a:r>
            <a:r>
              <a:rPr lang="en-US" altLang="zh-CN" sz="2800" dirty="0" smtClean="0">
                <a:solidFill>
                  <a:srgbClr val="FF0000"/>
                </a:solidFill>
                <a:latin typeface="仿宋" panose="02010609060101010101" pitchFamily="49" charset="-122"/>
                <a:ea typeface="仿宋" panose="02010609060101010101" pitchFamily="49" charset="-122"/>
              </a:rPr>
              <a:t>1</a:t>
            </a:r>
            <a:r>
              <a:rPr lang="zh-CN" altLang="en-US" sz="2800" dirty="0" smtClean="0">
                <a:solidFill>
                  <a:srgbClr val="FF0000"/>
                </a:solidFill>
                <a:latin typeface="仿宋" panose="02010609060101010101" pitchFamily="49" charset="-122"/>
                <a:ea typeface="仿宋" panose="02010609060101010101" pitchFamily="49" charset="-122"/>
              </a:rPr>
              <a:t>：基伦暴动</a:t>
            </a:r>
            <a:r>
              <a:rPr lang="en-US" altLang="zh-CN" sz="2800" dirty="0" smtClean="0">
                <a:solidFill>
                  <a:srgbClr val="FF0000"/>
                </a:solidFill>
                <a:latin typeface="仿宋" panose="02010609060101010101" pitchFamily="49" charset="-122"/>
                <a:ea typeface="仿宋" panose="02010609060101010101" pitchFamily="49" charset="-122"/>
              </a:rPr>
              <a:t>-</a:t>
            </a:r>
            <a:r>
              <a:rPr lang="zh-CN" altLang="en-US" sz="2800" dirty="0" smtClean="0">
                <a:solidFill>
                  <a:srgbClr val="FF0000"/>
                </a:solidFill>
                <a:latin typeface="仿宋" panose="02010609060101010101" pitchFamily="49" charset="-122"/>
                <a:ea typeface="仿宋" panose="02010609060101010101" pitchFamily="49" charset="-122"/>
              </a:rPr>
              <a:t>试图彻底推翻原有政治体制</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5" name="TextBox 4"/>
          <p:cNvSpPr txBox="1"/>
          <p:nvPr/>
        </p:nvSpPr>
        <p:spPr>
          <a:xfrm>
            <a:off x="974943" y="2115086"/>
            <a:ext cx="8442200" cy="892552"/>
          </a:xfrm>
          <a:prstGeom prst="rect">
            <a:avLst/>
          </a:prstGeom>
          <a:noFill/>
        </p:spPr>
        <p:txBody>
          <a:bodyPr wrap="square" rtlCol="0">
            <a:spAutoFit/>
          </a:bodyPr>
          <a:lstStyle/>
          <a:p>
            <a:r>
              <a:rPr lang="en-US" altLang="zh-CN" sz="2400" dirty="0" smtClean="0">
                <a:latin typeface="仿宋" panose="02010609060101010101" pitchFamily="49" charset="-122"/>
                <a:ea typeface="仿宋" panose="02010609060101010101" pitchFamily="49" charset="-122"/>
              </a:rPr>
              <a:t>A.</a:t>
            </a:r>
            <a:r>
              <a:rPr lang="zh-CN" altLang="en-US" sz="2400" dirty="0" smtClean="0">
                <a:latin typeface="仿宋" panose="02010609060101010101" pitchFamily="49" charset="-122"/>
                <a:ea typeface="仿宋" panose="02010609060101010101" pitchFamily="49" charset="-122"/>
              </a:rPr>
              <a:t>政局动荡</a:t>
            </a:r>
            <a:endParaRPr lang="en-US" altLang="zh-CN" sz="2400" dirty="0" smtClean="0">
              <a:latin typeface="仿宋" panose="02010609060101010101" pitchFamily="49" charset="-122"/>
              <a:ea typeface="仿宋" panose="02010609060101010101" pitchFamily="49" charset="-122"/>
            </a:endParaRPr>
          </a:p>
          <a:p>
            <a:r>
              <a:rPr lang="en-US" altLang="zh-CN" sz="2400" dirty="0" smtClean="0">
                <a:latin typeface="仿宋" panose="02010609060101010101" pitchFamily="49" charset="-122"/>
                <a:ea typeface="仿宋" panose="02010609060101010101" pitchFamily="49" charset="-122"/>
              </a:rPr>
              <a:t>B.</a:t>
            </a:r>
            <a:r>
              <a:rPr lang="zh-CN" altLang="en-US" sz="2400" dirty="0">
                <a:latin typeface="仿宋" panose="02010609060101010101" pitchFamily="49" charset="-122"/>
                <a:ea typeface="仿宋" panose="02010609060101010101" pitchFamily="49" charset="-122"/>
              </a:rPr>
              <a:t>基</a:t>
            </a:r>
            <a:r>
              <a:rPr lang="zh-CN" altLang="en-US" sz="2400" dirty="0" smtClean="0">
                <a:latin typeface="仿宋" panose="02010609060101010101" pitchFamily="49" charset="-122"/>
                <a:ea typeface="仿宋" panose="02010609060101010101" pitchFamily="49" charset="-122"/>
              </a:rPr>
              <a:t>伦个人经历使然，企图建立</a:t>
            </a:r>
            <a:r>
              <a:rPr lang="zh-CN" altLang="en-US" sz="2800" b="1" u="sng" dirty="0" smtClean="0">
                <a:latin typeface="仿宋" panose="02010609060101010101" pitchFamily="49" charset="-122"/>
                <a:ea typeface="仿宋" panose="02010609060101010101" pitchFamily="49" charset="-122"/>
              </a:rPr>
              <a:t>僭主政治</a:t>
            </a:r>
            <a:r>
              <a:rPr lang="zh-CN" altLang="en-US" sz="2400" dirty="0" smtClean="0">
                <a:latin typeface="仿宋" panose="02010609060101010101" pitchFamily="49" charset="-122"/>
                <a:ea typeface="仿宋" panose="02010609060101010101" pitchFamily="49" charset="-122"/>
              </a:rPr>
              <a:t>。</a:t>
            </a:r>
            <a:endParaRPr lang="en-US" altLang="zh-CN" sz="2400" dirty="0" smtClean="0">
              <a:latin typeface="仿宋" panose="02010609060101010101" pitchFamily="49" charset="-122"/>
              <a:ea typeface="仿宋" panose="02010609060101010101" pitchFamily="49" charset="-122"/>
            </a:endParaRPr>
          </a:p>
        </p:txBody>
      </p:sp>
      <p:sp>
        <p:nvSpPr>
          <p:cNvPr id="6" name="左大括号 5"/>
          <p:cNvSpPr/>
          <p:nvPr/>
        </p:nvSpPr>
        <p:spPr>
          <a:xfrm>
            <a:off x="462503" y="1605154"/>
            <a:ext cx="360040" cy="247191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 name="左大括号 6"/>
          <p:cNvSpPr/>
          <p:nvPr/>
        </p:nvSpPr>
        <p:spPr>
          <a:xfrm>
            <a:off x="787335" y="2115086"/>
            <a:ext cx="360040" cy="90968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TextBox 7"/>
          <p:cNvSpPr txBox="1"/>
          <p:nvPr/>
        </p:nvSpPr>
        <p:spPr>
          <a:xfrm>
            <a:off x="861096" y="1656731"/>
            <a:ext cx="8442200"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①原因</a:t>
            </a:r>
            <a:endParaRPr lang="zh-CN" altLang="en-US" sz="2800" dirty="0">
              <a:solidFill>
                <a:srgbClr val="FF0000"/>
              </a:solidFill>
              <a:latin typeface="仿宋" panose="02010609060101010101" pitchFamily="49" charset="-122"/>
              <a:ea typeface="仿宋" panose="02010609060101010101" pitchFamily="49" charset="-122"/>
            </a:endParaRPr>
          </a:p>
        </p:txBody>
      </p:sp>
      <p:sp>
        <p:nvSpPr>
          <p:cNvPr id="9" name="TextBox 8"/>
          <p:cNvSpPr txBox="1"/>
          <p:nvPr/>
        </p:nvSpPr>
        <p:spPr>
          <a:xfrm>
            <a:off x="822543" y="3046026"/>
            <a:ext cx="8442200"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②过程：</a:t>
            </a:r>
            <a:endParaRPr lang="zh-CN" altLang="en-US" sz="2800" dirty="0">
              <a:solidFill>
                <a:srgbClr val="FF0000"/>
              </a:solidFill>
              <a:latin typeface="仿宋" panose="02010609060101010101" pitchFamily="49" charset="-122"/>
              <a:ea typeface="仿宋" panose="02010609060101010101" pitchFamily="49" charset="-122"/>
            </a:endParaRPr>
          </a:p>
        </p:txBody>
      </p:sp>
      <p:sp>
        <p:nvSpPr>
          <p:cNvPr id="10" name="TextBox 9"/>
          <p:cNvSpPr txBox="1"/>
          <p:nvPr/>
        </p:nvSpPr>
        <p:spPr>
          <a:xfrm>
            <a:off x="840519" y="3569246"/>
            <a:ext cx="8442200"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③结果</a:t>
            </a:r>
            <a:r>
              <a:rPr lang="en-US" altLang="zh-CN" sz="2800" dirty="0" smtClean="0">
                <a:solidFill>
                  <a:srgbClr val="FF0000"/>
                </a:solidFill>
                <a:latin typeface="仿宋" panose="02010609060101010101" pitchFamily="49" charset="-122"/>
                <a:ea typeface="仿宋" panose="02010609060101010101" pitchFamily="49" charset="-122"/>
              </a:rPr>
              <a:t>:</a:t>
            </a:r>
            <a:r>
              <a:rPr lang="zh-CN" altLang="en-US" sz="2800" dirty="0" smtClean="0">
                <a:solidFill>
                  <a:srgbClr val="FF0000"/>
                </a:solidFill>
                <a:latin typeface="仿宋" panose="02010609060101010101" pitchFamily="49" charset="-122"/>
                <a:ea typeface="仿宋" panose="02010609060101010101" pitchFamily="49" charset="-122"/>
              </a:rPr>
              <a:t>失败</a:t>
            </a:r>
            <a:endParaRPr lang="zh-CN" altLang="en-US" sz="2800" dirty="0">
              <a:solidFill>
                <a:srgbClr val="FF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718862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up)">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4248472" cy="523220"/>
          </a:xfrm>
          <a:prstGeom prst="rect">
            <a:avLst/>
          </a:prstGeom>
          <a:noFill/>
          <a:ln>
            <a:solidFill>
              <a:srgbClr val="00B050"/>
            </a:solidFill>
          </a:ln>
        </p:spPr>
        <p:txBody>
          <a:bodyPr wrap="square" rtlCol="0">
            <a:spAutoFit/>
          </a:bodyPr>
          <a:lstStyle/>
          <a:p>
            <a:r>
              <a:rPr lang="zh-CN" altLang="en-US" sz="2800" b="1" dirty="0" smtClean="0"/>
              <a:t>*解决危机的尝试</a:t>
            </a:r>
            <a:endParaRPr lang="zh-CN" altLang="en-US" sz="2800" b="1" dirty="0"/>
          </a:p>
        </p:txBody>
      </p:sp>
      <p:sp>
        <p:nvSpPr>
          <p:cNvPr id="3" name="左大括号 2"/>
          <p:cNvSpPr/>
          <p:nvPr/>
        </p:nvSpPr>
        <p:spPr>
          <a:xfrm>
            <a:off x="114399" y="961564"/>
            <a:ext cx="570381" cy="58964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462503" y="961564"/>
            <a:ext cx="7448106"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尝试</a:t>
            </a:r>
            <a:r>
              <a:rPr lang="en-US" altLang="zh-CN" sz="2800" dirty="0" smtClean="0">
                <a:solidFill>
                  <a:srgbClr val="FF0000"/>
                </a:solidFill>
                <a:latin typeface="仿宋" panose="02010609060101010101" pitchFamily="49" charset="-122"/>
                <a:ea typeface="仿宋" panose="02010609060101010101" pitchFamily="49" charset="-122"/>
              </a:rPr>
              <a:t>1</a:t>
            </a:r>
            <a:r>
              <a:rPr lang="zh-CN" altLang="en-US" sz="2800" dirty="0" smtClean="0">
                <a:solidFill>
                  <a:srgbClr val="FF0000"/>
                </a:solidFill>
                <a:latin typeface="仿宋" panose="02010609060101010101" pitchFamily="49" charset="-122"/>
                <a:ea typeface="仿宋" panose="02010609060101010101" pitchFamily="49" charset="-122"/>
              </a:rPr>
              <a:t>：基伦暴动</a:t>
            </a:r>
            <a:r>
              <a:rPr lang="en-US" altLang="zh-CN" sz="2800" dirty="0" smtClean="0">
                <a:solidFill>
                  <a:srgbClr val="FF0000"/>
                </a:solidFill>
                <a:latin typeface="仿宋" panose="02010609060101010101" pitchFamily="49" charset="-122"/>
                <a:ea typeface="仿宋" panose="02010609060101010101" pitchFamily="49" charset="-122"/>
              </a:rPr>
              <a:t>-</a:t>
            </a:r>
            <a:r>
              <a:rPr lang="zh-CN" altLang="en-US" sz="2800" dirty="0" smtClean="0">
                <a:solidFill>
                  <a:srgbClr val="FF0000"/>
                </a:solidFill>
                <a:latin typeface="仿宋" panose="02010609060101010101" pitchFamily="49" charset="-122"/>
                <a:ea typeface="仿宋" panose="02010609060101010101" pitchFamily="49" charset="-122"/>
              </a:rPr>
              <a:t>试图彻底推翻原有政治体制</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11" name="TextBox 10"/>
          <p:cNvSpPr txBox="1"/>
          <p:nvPr/>
        </p:nvSpPr>
        <p:spPr>
          <a:xfrm>
            <a:off x="462503" y="1549199"/>
            <a:ext cx="7448106"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尝试</a:t>
            </a:r>
            <a:r>
              <a:rPr lang="en-US" altLang="zh-CN" sz="2800" dirty="0">
                <a:solidFill>
                  <a:srgbClr val="FF0000"/>
                </a:solidFill>
                <a:latin typeface="仿宋" panose="02010609060101010101" pitchFamily="49" charset="-122"/>
                <a:ea typeface="仿宋" panose="02010609060101010101" pitchFamily="49" charset="-122"/>
              </a:rPr>
              <a:t>2</a:t>
            </a:r>
            <a:r>
              <a:rPr lang="zh-CN" altLang="en-US" sz="2800" dirty="0" smtClean="0">
                <a:solidFill>
                  <a:srgbClr val="FF0000"/>
                </a:solidFill>
                <a:latin typeface="仿宋" panose="02010609060101010101" pitchFamily="49" charset="-122"/>
                <a:ea typeface="仿宋" panose="02010609060101010101" pitchFamily="49" charset="-122"/>
              </a:rPr>
              <a:t>：德拉古改革</a:t>
            </a:r>
            <a:r>
              <a:rPr lang="en-US" altLang="zh-CN" sz="2800" dirty="0" smtClean="0">
                <a:solidFill>
                  <a:srgbClr val="FF0000"/>
                </a:solidFill>
                <a:latin typeface="仿宋" panose="02010609060101010101" pitchFamily="49" charset="-122"/>
                <a:ea typeface="仿宋" panose="02010609060101010101" pitchFamily="49" charset="-122"/>
              </a:rPr>
              <a:t>-</a:t>
            </a:r>
            <a:r>
              <a:rPr lang="zh-CN" altLang="en-US" sz="2800" dirty="0" smtClean="0">
                <a:solidFill>
                  <a:srgbClr val="FF0000"/>
                </a:solidFill>
                <a:latin typeface="仿宋" panose="02010609060101010101" pitchFamily="49" charset="-122"/>
                <a:ea typeface="仿宋" panose="02010609060101010101" pitchFamily="49" charset="-122"/>
              </a:rPr>
              <a:t>试图对原有体制进行改革</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12" name="TextBox 11"/>
          <p:cNvSpPr txBox="1"/>
          <p:nvPr/>
        </p:nvSpPr>
        <p:spPr>
          <a:xfrm>
            <a:off x="974943" y="2702721"/>
            <a:ext cx="8442200" cy="1144929"/>
          </a:xfrm>
          <a:prstGeom prst="rect">
            <a:avLst/>
          </a:prstGeom>
          <a:noFill/>
        </p:spPr>
        <p:txBody>
          <a:bodyPr wrap="square" rtlCol="0">
            <a:spAutoFit/>
          </a:bodyPr>
          <a:lstStyle/>
          <a:p>
            <a:pPr>
              <a:lnSpc>
                <a:spcPct val="95000"/>
              </a:lnSpc>
              <a:spcBef>
                <a:spcPct val="0"/>
              </a:spcBef>
            </a:pPr>
            <a:r>
              <a:rPr lang="en-US" altLang="zh-CN" sz="2400" dirty="0" smtClean="0">
                <a:latin typeface="仿宋" panose="02010609060101010101" pitchFamily="49" charset="-122"/>
                <a:ea typeface="仿宋" panose="02010609060101010101" pitchFamily="49" charset="-122"/>
              </a:rPr>
              <a:t>A.</a:t>
            </a:r>
            <a:r>
              <a:rPr lang="zh-CN" altLang="en-US" sz="2400" dirty="0" smtClean="0">
                <a:latin typeface="仿宋" panose="02010609060101010101" pitchFamily="49" charset="-122"/>
                <a:ea typeface="仿宋" panose="02010609060101010101" pitchFamily="49" charset="-122"/>
              </a:rPr>
              <a:t>基</a:t>
            </a:r>
            <a:r>
              <a:rPr lang="zh-CN" altLang="en-US" sz="2400" dirty="0">
                <a:latin typeface="仿宋" panose="02010609060101010101" pitchFamily="49" charset="-122"/>
                <a:ea typeface="仿宋" panose="02010609060101010101" pitchFamily="49" charset="-122"/>
              </a:rPr>
              <a:t>伦暴动被镇压，雅典社会矛盾继续</a:t>
            </a:r>
            <a:r>
              <a:rPr lang="zh-CN" altLang="en-US" sz="2400" dirty="0" smtClean="0">
                <a:latin typeface="仿宋" panose="02010609060101010101" pitchFamily="49" charset="-122"/>
                <a:ea typeface="仿宋" panose="02010609060101010101" pitchFamily="49" charset="-122"/>
              </a:rPr>
              <a:t>激化</a:t>
            </a:r>
            <a:r>
              <a:rPr lang="zh-CN" altLang="en-US" sz="2400" dirty="0">
                <a:latin typeface="仿宋" panose="02010609060101010101" pitchFamily="49" charset="-122"/>
                <a:ea typeface="仿宋" panose="02010609060101010101" pitchFamily="49" charset="-122"/>
              </a:rPr>
              <a:t>。</a:t>
            </a:r>
            <a:endParaRPr lang="en-US" altLang="zh-CN" sz="2400" dirty="0">
              <a:latin typeface="仿宋" panose="02010609060101010101" pitchFamily="49" charset="-122"/>
              <a:ea typeface="仿宋" panose="02010609060101010101" pitchFamily="49" charset="-122"/>
            </a:endParaRPr>
          </a:p>
          <a:p>
            <a:pPr>
              <a:lnSpc>
                <a:spcPct val="95000"/>
              </a:lnSpc>
              <a:spcBef>
                <a:spcPct val="0"/>
              </a:spcBef>
            </a:pPr>
            <a:r>
              <a:rPr lang="en-US" altLang="zh-CN" sz="2400" dirty="0" smtClean="0">
                <a:latin typeface="仿宋" panose="02010609060101010101" pitchFamily="49" charset="-122"/>
                <a:ea typeface="仿宋" panose="02010609060101010101" pitchFamily="49" charset="-122"/>
              </a:rPr>
              <a:t>B.</a:t>
            </a:r>
            <a:r>
              <a:rPr lang="zh-CN" altLang="en-US" sz="2400" dirty="0" smtClean="0">
                <a:latin typeface="仿宋" panose="02010609060101010101" pitchFamily="49" charset="-122"/>
                <a:ea typeface="仿宋" panose="02010609060101010101" pitchFamily="49" charset="-122"/>
              </a:rPr>
              <a:t>吸取教训</a:t>
            </a:r>
            <a:r>
              <a:rPr lang="zh-CN" altLang="en-US" sz="2400" dirty="0">
                <a:latin typeface="仿宋" panose="02010609060101010101" pitchFamily="49" charset="-122"/>
                <a:ea typeface="仿宋" panose="02010609060101010101" pitchFamily="49" charset="-122"/>
              </a:rPr>
              <a:t>，人们试图在原有体制内实行改革。</a:t>
            </a:r>
            <a:endParaRPr lang="en-US" altLang="zh-CN" sz="2400" dirty="0">
              <a:latin typeface="仿宋" panose="02010609060101010101" pitchFamily="49" charset="-122"/>
              <a:ea typeface="仿宋" panose="02010609060101010101" pitchFamily="49" charset="-122"/>
            </a:endParaRPr>
          </a:p>
          <a:p>
            <a:pPr>
              <a:lnSpc>
                <a:spcPct val="95000"/>
              </a:lnSpc>
              <a:spcBef>
                <a:spcPct val="0"/>
              </a:spcBef>
            </a:pPr>
            <a:r>
              <a:rPr lang="en-US" altLang="zh-CN" sz="2400" dirty="0" smtClean="0">
                <a:latin typeface="仿宋" panose="02010609060101010101" pitchFamily="49" charset="-122"/>
                <a:ea typeface="仿宋" panose="02010609060101010101" pitchFamily="49" charset="-122"/>
              </a:rPr>
              <a:t>C.</a:t>
            </a:r>
            <a:r>
              <a:rPr lang="zh-CN" altLang="en-US" sz="2400" dirty="0" smtClean="0">
                <a:latin typeface="仿宋" panose="02010609060101010101" pitchFamily="49" charset="-122"/>
                <a:ea typeface="仿宋" panose="02010609060101010101" pitchFamily="49" charset="-122"/>
              </a:rPr>
              <a:t>实行</a:t>
            </a:r>
            <a:r>
              <a:rPr lang="zh-CN" altLang="en-US" sz="2400" dirty="0">
                <a:latin typeface="仿宋" panose="02010609060101010101" pitchFamily="49" charset="-122"/>
                <a:ea typeface="仿宋" panose="02010609060101010101" pitchFamily="49" charset="-122"/>
              </a:rPr>
              <a:t>法制改革，制定成文法，成为社会改革的方向之一。</a:t>
            </a:r>
            <a:endParaRPr lang="en-US" altLang="zh-CN" sz="2400" dirty="0">
              <a:latin typeface="仿宋" panose="02010609060101010101" pitchFamily="49" charset="-122"/>
              <a:ea typeface="仿宋" panose="02010609060101010101" pitchFamily="49" charset="-122"/>
            </a:endParaRPr>
          </a:p>
        </p:txBody>
      </p:sp>
      <p:sp>
        <p:nvSpPr>
          <p:cNvPr id="13" name="左大括号 12"/>
          <p:cNvSpPr/>
          <p:nvPr/>
        </p:nvSpPr>
        <p:spPr>
          <a:xfrm>
            <a:off x="462503" y="2192788"/>
            <a:ext cx="360040" cy="440456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4" name="TextBox 13"/>
          <p:cNvSpPr txBox="1"/>
          <p:nvPr/>
        </p:nvSpPr>
        <p:spPr>
          <a:xfrm>
            <a:off x="861096" y="2244366"/>
            <a:ext cx="8442200"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①原因</a:t>
            </a:r>
            <a:endParaRPr lang="zh-CN" altLang="en-US" sz="2800" dirty="0">
              <a:solidFill>
                <a:srgbClr val="FF0000"/>
              </a:solidFill>
              <a:latin typeface="仿宋" panose="02010609060101010101" pitchFamily="49" charset="-122"/>
              <a:ea typeface="仿宋" panose="02010609060101010101" pitchFamily="49" charset="-122"/>
            </a:endParaRPr>
          </a:p>
        </p:txBody>
      </p:sp>
      <p:sp>
        <p:nvSpPr>
          <p:cNvPr id="15" name="左大括号 14"/>
          <p:cNvSpPr/>
          <p:nvPr/>
        </p:nvSpPr>
        <p:spPr>
          <a:xfrm>
            <a:off x="812782" y="2820344"/>
            <a:ext cx="360040" cy="90968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6" name="TextBox 15"/>
          <p:cNvSpPr txBox="1"/>
          <p:nvPr/>
        </p:nvSpPr>
        <p:spPr>
          <a:xfrm>
            <a:off x="703062" y="3847650"/>
            <a:ext cx="8442200" cy="523220"/>
          </a:xfrm>
          <a:prstGeom prst="rect">
            <a:avLst/>
          </a:prstGeom>
          <a:noFill/>
        </p:spPr>
        <p:txBody>
          <a:bodyPr wrap="square" rtlCol="0">
            <a:spAutoFit/>
          </a:bodyPr>
          <a:lstStyle/>
          <a:p>
            <a:r>
              <a:rPr lang="zh-CN" altLang="en-US" sz="2800" dirty="0">
                <a:solidFill>
                  <a:srgbClr val="FF0000"/>
                </a:solidFill>
                <a:latin typeface="仿宋" panose="02010609060101010101" pitchFamily="49" charset="-122"/>
                <a:ea typeface="仿宋" panose="02010609060101010101" pitchFamily="49" charset="-122"/>
              </a:rPr>
              <a:t>②</a:t>
            </a:r>
            <a:r>
              <a:rPr lang="zh-CN" altLang="en-US" sz="2800" dirty="0" smtClean="0">
                <a:solidFill>
                  <a:srgbClr val="FF0000"/>
                </a:solidFill>
                <a:latin typeface="仿宋" panose="02010609060101010101" pitchFamily="49" charset="-122"/>
                <a:ea typeface="仿宋" panose="02010609060101010101" pitchFamily="49" charset="-122"/>
              </a:rPr>
              <a:t>改革内容：制定</a:t>
            </a:r>
            <a:r>
              <a:rPr lang="en-US" altLang="zh-CN" sz="2800" dirty="0" smtClean="0">
                <a:solidFill>
                  <a:srgbClr val="FF0000"/>
                </a:solidFill>
                <a:latin typeface="仿宋" panose="02010609060101010101" pitchFamily="49" charset="-122"/>
                <a:ea typeface="仿宋" panose="02010609060101010101" pitchFamily="49" charset="-122"/>
              </a:rPr>
              <a:t>《</a:t>
            </a:r>
            <a:r>
              <a:rPr lang="zh-CN" altLang="en-US" sz="2800" dirty="0" smtClean="0">
                <a:solidFill>
                  <a:srgbClr val="FF0000"/>
                </a:solidFill>
                <a:latin typeface="仿宋" panose="02010609060101010101" pitchFamily="49" charset="-122"/>
                <a:ea typeface="仿宋" panose="02010609060101010101" pitchFamily="49" charset="-122"/>
              </a:rPr>
              <a:t>德拉古法典</a:t>
            </a:r>
            <a:r>
              <a:rPr lang="en-US" altLang="zh-CN" sz="2800" dirty="0" smtClean="0">
                <a:solidFill>
                  <a:srgbClr val="FF0000"/>
                </a:solidFill>
                <a:latin typeface="仿宋" panose="02010609060101010101" pitchFamily="49" charset="-122"/>
                <a:ea typeface="仿宋" panose="02010609060101010101" pitchFamily="49" charset="-122"/>
              </a:rPr>
              <a:t>》</a:t>
            </a:r>
            <a:endParaRPr lang="zh-CN" altLang="en-US" sz="2800" dirty="0">
              <a:solidFill>
                <a:srgbClr val="FF0000"/>
              </a:solidFill>
              <a:latin typeface="仿宋" panose="02010609060101010101" pitchFamily="49" charset="-122"/>
              <a:ea typeface="仿宋" panose="02010609060101010101" pitchFamily="49" charset="-122"/>
            </a:endParaRPr>
          </a:p>
        </p:txBody>
      </p:sp>
      <p:sp>
        <p:nvSpPr>
          <p:cNvPr id="17" name="TextBox 16"/>
          <p:cNvSpPr txBox="1"/>
          <p:nvPr/>
        </p:nvSpPr>
        <p:spPr>
          <a:xfrm>
            <a:off x="1022024" y="4585150"/>
            <a:ext cx="8120344" cy="969496"/>
          </a:xfrm>
          <a:prstGeom prst="rect">
            <a:avLst/>
          </a:prstGeom>
          <a:noFill/>
        </p:spPr>
        <p:txBody>
          <a:bodyPr wrap="square" rtlCol="0">
            <a:spAutoFit/>
          </a:bodyPr>
          <a:lstStyle/>
          <a:p>
            <a:pPr>
              <a:lnSpc>
                <a:spcPct val="95000"/>
              </a:lnSpc>
              <a:spcBef>
                <a:spcPct val="0"/>
              </a:spcBef>
            </a:pPr>
            <a:r>
              <a:rPr lang="zh-CN" altLang="en-US" sz="2000" dirty="0" smtClean="0">
                <a:latin typeface="仿宋" panose="02010609060101010101" pitchFamily="49" charset="-122"/>
                <a:ea typeface="仿宋" panose="02010609060101010101" pitchFamily="49" charset="-122"/>
              </a:rPr>
              <a:t>特点：严刑峻法</a:t>
            </a:r>
            <a:endParaRPr lang="en-US" altLang="zh-CN" sz="2000" dirty="0" smtClean="0">
              <a:latin typeface="仿宋" panose="02010609060101010101" pitchFamily="49" charset="-122"/>
              <a:ea typeface="仿宋" panose="02010609060101010101" pitchFamily="49" charset="-122"/>
            </a:endParaRPr>
          </a:p>
          <a:p>
            <a:pPr>
              <a:lnSpc>
                <a:spcPct val="95000"/>
              </a:lnSpc>
              <a:spcBef>
                <a:spcPct val="0"/>
              </a:spcBef>
            </a:pPr>
            <a:r>
              <a:rPr lang="zh-CN" altLang="en-US" sz="2000" dirty="0" smtClean="0">
                <a:latin typeface="仿宋" panose="02010609060101010101" pitchFamily="49" charset="-122"/>
                <a:ea typeface="仿宋" panose="02010609060101010101" pitchFamily="49" charset="-122"/>
              </a:rPr>
              <a:t>评价：</a:t>
            </a:r>
            <a:r>
              <a:rPr lang="en-US" altLang="zh-CN" sz="2000" dirty="0" smtClean="0">
                <a:solidFill>
                  <a:srgbClr val="0000E5"/>
                </a:solidFill>
                <a:latin typeface="仿宋" panose="02010609060101010101" pitchFamily="49" charset="-122"/>
                <a:ea typeface="仿宋" panose="02010609060101010101" pitchFamily="49" charset="-122"/>
              </a:rPr>
              <a:t>A.</a:t>
            </a:r>
            <a:r>
              <a:rPr lang="zh-CN" altLang="en-US" sz="2000" dirty="0" smtClean="0">
                <a:solidFill>
                  <a:srgbClr val="0000E5"/>
                </a:solidFill>
                <a:latin typeface="仿宋" panose="02010609060101010101" pitchFamily="49" charset="-122"/>
                <a:ea typeface="仿宋" panose="02010609060101010101" pitchFamily="49" charset="-122"/>
              </a:rPr>
              <a:t>积极性：</a:t>
            </a:r>
            <a:r>
              <a:rPr lang="en-US" altLang="zh-CN" sz="2000" dirty="0" smtClean="0">
                <a:solidFill>
                  <a:srgbClr val="0000E5"/>
                </a:solidFill>
                <a:latin typeface="仿宋" panose="02010609060101010101" pitchFamily="49" charset="-122"/>
                <a:ea typeface="仿宋" panose="02010609060101010101" pitchFamily="49" charset="-122"/>
              </a:rPr>
              <a:t>B.</a:t>
            </a:r>
            <a:r>
              <a:rPr lang="zh-CN" altLang="en-US" sz="2000" dirty="0" smtClean="0">
                <a:solidFill>
                  <a:srgbClr val="0000E5"/>
                </a:solidFill>
                <a:latin typeface="仿宋" panose="02010609060101010101" pitchFamily="49" charset="-122"/>
                <a:ea typeface="仿宋" panose="02010609060101010101" pitchFamily="49" charset="-122"/>
              </a:rPr>
              <a:t>局限性：</a:t>
            </a:r>
            <a:r>
              <a:rPr lang="en-US" altLang="zh-CN" sz="2000" dirty="0" smtClean="0">
                <a:solidFill>
                  <a:srgbClr val="FF0000"/>
                </a:solidFill>
                <a:latin typeface="仿宋" panose="02010609060101010101" pitchFamily="49" charset="-122"/>
                <a:ea typeface="仿宋" panose="02010609060101010101" pitchFamily="49" charset="-122"/>
              </a:rPr>
              <a:t>C.</a:t>
            </a:r>
            <a:r>
              <a:rPr lang="zh-CN" altLang="en-US" sz="2000" dirty="0" smtClean="0">
                <a:solidFill>
                  <a:srgbClr val="FF0000"/>
                </a:solidFill>
                <a:latin typeface="仿宋" panose="02010609060101010101" pitchFamily="49" charset="-122"/>
                <a:ea typeface="仿宋" panose="02010609060101010101" pitchFamily="49" charset="-122"/>
              </a:rPr>
              <a:t>本质</a:t>
            </a:r>
            <a:r>
              <a:rPr lang="zh-CN" altLang="en-US" sz="2000" dirty="0">
                <a:solidFill>
                  <a:srgbClr val="FF0000"/>
                </a:solidFill>
                <a:latin typeface="仿宋" panose="02010609060101010101" pitchFamily="49" charset="-122"/>
                <a:ea typeface="仿宋" panose="02010609060101010101" pitchFamily="49" charset="-122"/>
              </a:rPr>
              <a:t>：</a:t>
            </a:r>
            <a:r>
              <a:rPr lang="zh-CN" altLang="en-US" sz="2000" dirty="0">
                <a:latin typeface="仿宋" panose="02010609060101010101" pitchFamily="49" charset="-122"/>
                <a:ea typeface="仿宋" panose="02010609060101010101" pitchFamily="49" charset="-122"/>
              </a:rPr>
              <a:t>法典基本上是站在贵族的立场，以严刑峻法来维护奴隶主贵族的</a:t>
            </a:r>
            <a:r>
              <a:rPr lang="zh-CN" altLang="en-US" sz="2000" dirty="0" smtClean="0">
                <a:latin typeface="仿宋" panose="02010609060101010101" pitchFamily="49" charset="-122"/>
                <a:ea typeface="仿宋" panose="02010609060101010101" pitchFamily="49" charset="-122"/>
              </a:rPr>
              <a:t>利益。</a:t>
            </a:r>
            <a:endParaRPr lang="en-US" altLang="zh-CN" sz="2000" dirty="0">
              <a:latin typeface="仿宋" panose="02010609060101010101" pitchFamily="49" charset="-122"/>
              <a:ea typeface="仿宋" panose="02010609060101010101" pitchFamily="49" charset="-122"/>
            </a:endParaRPr>
          </a:p>
        </p:txBody>
      </p:sp>
      <p:sp>
        <p:nvSpPr>
          <p:cNvPr id="18" name="左大括号 17"/>
          <p:cNvSpPr/>
          <p:nvPr/>
        </p:nvSpPr>
        <p:spPr>
          <a:xfrm>
            <a:off x="794923" y="4478550"/>
            <a:ext cx="360040" cy="118269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9" name="TextBox 18"/>
          <p:cNvSpPr txBox="1"/>
          <p:nvPr/>
        </p:nvSpPr>
        <p:spPr>
          <a:xfrm>
            <a:off x="774909" y="5938645"/>
            <a:ext cx="8442200"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③结果：失败</a:t>
            </a:r>
            <a:endParaRPr lang="zh-CN" altLang="en-US" sz="2800" dirty="0">
              <a:solidFill>
                <a:srgbClr val="FF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011116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up)">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randombar(horizontal)">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up)">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ipe(up)">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randombar(horizontal)">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wipe(up)">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wipe(up)">
                                      <p:cBhvr>
                                        <p:cTn id="4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animBg="1"/>
      <p:bldP spid="14" grpId="0"/>
      <p:bldP spid="15" grpId="0" animBg="1"/>
      <p:bldP spid="16" grpId="0"/>
      <p:bldP spid="17" grpId="0"/>
      <p:bldP spid="18" grpId="0" animBg="1"/>
      <p:bldP spid="1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4248472" cy="523220"/>
          </a:xfrm>
          <a:prstGeom prst="rect">
            <a:avLst/>
          </a:prstGeom>
          <a:noFill/>
          <a:ln>
            <a:solidFill>
              <a:srgbClr val="00B050"/>
            </a:solidFill>
          </a:ln>
        </p:spPr>
        <p:txBody>
          <a:bodyPr wrap="square" rtlCol="0">
            <a:spAutoFit/>
          </a:bodyPr>
          <a:lstStyle/>
          <a:p>
            <a:r>
              <a:rPr lang="zh-CN" altLang="en-US" sz="2800" b="1" dirty="0" smtClean="0"/>
              <a:t>*解决危机的尝试</a:t>
            </a:r>
            <a:endParaRPr lang="zh-CN" altLang="en-US" sz="2800" b="1" dirty="0"/>
          </a:p>
        </p:txBody>
      </p:sp>
      <p:sp>
        <p:nvSpPr>
          <p:cNvPr id="3" name="左大括号 2"/>
          <p:cNvSpPr/>
          <p:nvPr/>
        </p:nvSpPr>
        <p:spPr>
          <a:xfrm>
            <a:off x="114399" y="961564"/>
            <a:ext cx="570381" cy="12433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462503" y="961564"/>
            <a:ext cx="7448106"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尝试</a:t>
            </a:r>
            <a:r>
              <a:rPr lang="en-US" altLang="zh-CN" sz="2800" dirty="0" smtClean="0">
                <a:solidFill>
                  <a:srgbClr val="FF0000"/>
                </a:solidFill>
                <a:latin typeface="仿宋" panose="02010609060101010101" pitchFamily="49" charset="-122"/>
                <a:ea typeface="仿宋" panose="02010609060101010101" pitchFamily="49" charset="-122"/>
              </a:rPr>
              <a:t>1</a:t>
            </a:r>
            <a:r>
              <a:rPr lang="zh-CN" altLang="en-US" sz="2800" dirty="0" smtClean="0">
                <a:solidFill>
                  <a:srgbClr val="FF0000"/>
                </a:solidFill>
                <a:latin typeface="仿宋" panose="02010609060101010101" pitchFamily="49" charset="-122"/>
                <a:ea typeface="仿宋" panose="02010609060101010101" pitchFamily="49" charset="-122"/>
              </a:rPr>
              <a:t>：基伦暴动</a:t>
            </a:r>
            <a:r>
              <a:rPr lang="en-US" altLang="zh-CN" sz="2800" dirty="0" smtClean="0">
                <a:solidFill>
                  <a:srgbClr val="FF0000"/>
                </a:solidFill>
                <a:latin typeface="仿宋" panose="02010609060101010101" pitchFamily="49" charset="-122"/>
                <a:ea typeface="仿宋" panose="02010609060101010101" pitchFamily="49" charset="-122"/>
              </a:rPr>
              <a:t>-</a:t>
            </a:r>
            <a:r>
              <a:rPr lang="zh-CN" altLang="en-US" sz="2800" dirty="0" smtClean="0">
                <a:solidFill>
                  <a:srgbClr val="FF0000"/>
                </a:solidFill>
                <a:latin typeface="仿宋" panose="02010609060101010101" pitchFamily="49" charset="-122"/>
                <a:ea typeface="仿宋" panose="02010609060101010101" pitchFamily="49" charset="-122"/>
              </a:rPr>
              <a:t>试图彻底推翻原有政治体制</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5" name="TextBox 4"/>
          <p:cNvSpPr txBox="1"/>
          <p:nvPr/>
        </p:nvSpPr>
        <p:spPr>
          <a:xfrm>
            <a:off x="462503" y="1549199"/>
            <a:ext cx="7448106"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尝试</a:t>
            </a:r>
            <a:r>
              <a:rPr lang="en-US" altLang="zh-CN" sz="2800" dirty="0">
                <a:solidFill>
                  <a:srgbClr val="FF0000"/>
                </a:solidFill>
                <a:latin typeface="仿宋" panose="02010609060101010101" pitchFamily="49" charset="-122"/>
                <a:ea typeface="仿宋" panose="02010609060101010101" pitchFamily="49" charset="-122"/>
              </a:rPr>
              <a:t>2</a:t>
            </a:r>
            <a:r>
              <a:rPr lang="zh-CN" altLang="en-US" sz="2800" dirty="0" smtClean="0">
                <a:solidFill>
                  <a:srgbClr val="FF0000"/>
                </a:solidFill>
                <a:latin typeface="仿宋" panose="02010609060101010101" pitchFamily="49" charset="-122"/>
                <a:ea typeface="仿宋" panose="02010609060101010101" pitchFamily="49" charset="-122"/>
              </a:rPr>
              <a:t>：德拉古改革</a:t>
            </a:r>
            <a:r>
              <a:rPr lang="en-US" altLang="zh-CN" sz="2800" dirty="0" smtClean="0">
                <a:solidFill>
                  <a:srgbClr val="FF0000"/>
                </a:solidFill>
                <a:latin typeface="仿宋" panose="02010609060101010101" pitchFamily="49" charset="-122"/>
                <a:ea typeface="仿宋" panose="02010609060101010101" pitchFamily="49" charset="-122"/>
              </a:rPr>
              <a:t>-</a:t>
            </a:r>
            <a:r>
              <a:rPr lang="zh-CN" altLang="en-US" sz="2800" dirty="0" smtClean="0">
                <a:solidFill>
                  <a:srgbClr val="FF0000"/>
                </a:solidFill>
                <a:latin typeface="仿宋" panose="02010609060101010101" pitchFamily="49" charset="-122"/>
                <a:ea typeface="仿宋" panose="02010609060101010101" pitchFamily="49" charset="-122"/>
              </a:rPr>
              <a:t>试图对原有体制进行改革</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6" name="下箭头 5"/>
          <p:cNvSpPr/>
          <p:nvPr/>
        </p:nvSpPr>
        <p:spPr>
          <a:xfrm>
            <a:off x="1404561" y="2348880"/>
            <a:ext cx="864096" cy="1008112"/>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160625" y="3356991"/>
            <a:ext cx="8803863" cy="954107"/>
          </a:xfrm>
          <a:prstGeom prst="rect">
            <a:avLst/>
          </a:prstGeom>
          <a:noFill/>
          <a:ln>
            <a:solidFill>
              <a:srgbClr val="FF0000"/>
            </a:solidFill>
          </a:ln>
        </p:spPr>
        <p:txBody>
          <a:bodyPr wrap="square" rtlCol="0">
            <a:spAutoFit/>
          </a:bodyPr>
          <a:lstStyle/>
          <a:p>
            <a:r>
              <a:rPr lang="zh-CN" altLang="en-US" sz="2800" b="1" dirty="0" smtClean="0"/>
              <a:t>（三）历史因素：解决危机的尝试失败，社会危机更加严重。</a:t>
            </a:r>
            <a:endParaRPr lang="zh-CN" altLang="en-US" sz="2800" b="1" dirty="0"/>
          </a:p>
        </p:txBody>
      </p:sp>
    </p:spTree>
    <p:extLst>
      <p:ext uri="{BB962C8B-B14F-4D97-AF65-F5344CB8AC3E}">
        <p14:creationId xmlns:p14="http://schemas.microsoft.com/office/powerpoint/2010/main" val="3154924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59731"/>
            <a:ext cx="4248472" cy="523220"/>
          </a:xfrm>
          <a:prstGeom prst="rect">
            <a:avLst/>
          </a:prstGeom>
          <a:noFill/>
          <a:ln>
            <a:solidFill>
              <a:srgbClr val="00B050"/>
            </a:solidFill>
          </a:ln>
        </p:spPr>
        <p:txBody>
          <a:bodyPr wrap="square" rtlCol="0">
            <a:spAutoFit/>
          </a:bodyPr>
          <a:lstStyle/>
          <a:p>
            <a:r>
              <a:rPr lang="zh-CN" altLang="en-US" sz="2800" b="1" dirty="0" smtClean="0"/>
              <a:t>一、梭伦改革的背景</a:t>
            </a:r>
            <a:endParaRPr lang="zh-CN" altLang="en-US" sz="2800" b="1" dirty="0"/>
          </a:p>
        </p:txBody>
      </p:sp>
      <p:sp>
        <p:nvSpPr>
          <p:cNvPr id="3" name="左大括号 2"/>
          <p:cNvSpPr/>
          <p:nvPr/>
        </p:nvSpPr>
        <p:spPr>
          <a:xfrm>
            <a:off x="0" y="607156"/>
            <a:ext cx="570381" cy="433401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285190" y="805179"/>
            <a:ext cx="8679298" cy="3539430"/>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(一)经：工商业</a:t>
            </a:r>
            <a:r>
              <a:rPr lang="zh-CN" altLang="en-US" sz="2800" dirty="0">
                <a:latin typeface="仿宋" panose="02010609060101010101" pitchFamily="49" charset="-122"/>
                <a:ea typeface="仿宋" panose="02010609060101010101" pitchFamily="49" charset="-122"/>
              </a:rPr>
              <a:t>的</a:t>
            </a:r>
            <a:r>
              <a:rPr lang="zh-CN" altLang="en-US" sz="2800" dirty="0" smtClean="0">
                <a:latin typeface="仿宋" panose="02010609060101010101" pitchFamily="49" charset="-122"/>
                <a:ea typeface="仿宋" panose="02010609060101010101" pitchFamily="49" charset="-122"/>
              </a:rPr>
              <a:t>发展</a:t>
            </a:r>
            <a:r>
              <a:rPr lang="zh-CN" altLang="en-US" sz="2800" dirty="0">
                <a:latin typeface="仿宋" panose="02010609060101010101" pitchFamily="49" charset="-122"/>
                <a:ea typeface="仿宋" panose="02010609060101010101" pitchFamily="49" charset="-122"/>
              </a:rPr>
              <a:t>使得</a:t>
            </a:r>
            <a:r>
              <a:rPr lang="zh-CN" altLang="en-US" sz="2800" dirty="0" smtClean="0">
                <a:latin typeface="仿宋" panose="02010609060101010101" pitchFamily="49" charset="-122"/>
                <a:ea typeface="仿宋" panose="02010609060101010101" pitchFamily="49" charset="-122"/>
              </a:rPr>
              <a:t>工商业</a:t>
            </a:r>
            <a:r>
              <a:rPr lang="zh-CN" altLang="en-US" sz="2800" dirty="0">
                <a:latin typeface="仿宋" panose="02010609060101010101" pitchFamily="49" charset="-122"/>
                <a:ea typeface="仿宋" panose="02010609060101010101" pitchFamily="49" charset="-122"/>
              </a:rPr>
              <a:t>奴隶主</a:t>
            </a:r>
            <a:r>
              <a:rPr lang="zh-CN" altLang="en-US" sz="2800" dirty="0" smtClean="0">
                <a:latin typeface="仿宋" panose="02010609060101010101" pitchFamily="49" charset="-122"/>
                <a:ea typeface="仿宋" panose="02010609060101010101" pitchFamily="49" charset="-122"/>
              </a:rPr>
              <a:t>阶层得以形成 ，工商业奴隶主要求</a:t>
            </a:r>
            <a:r>
              <a:rPr lang="zh-CN" altLang="en-US" sz="2800" dirty="0">
                <a:latin typeface="仿宋" panose="02010609060101010101" pitchFamily="49" charset="-122"/>
                <a:ea typeface="仿宋" panose="02010609060101010101" pitchFamily="49" charset="-122"/>
              </a:rPr>
              <a:t>分享权利，进行</a:t>
            </a:r>
            <a:r>
              <a:rPr lang="zh-CN" altLang="en-US" sz="2800" dirty="0" smtClean="0">
                <a:latin typeface="仿宋" panose="02010609060101010101" pitchFamily="49" charset="-122"/>
                <a:ea typeface="仿宋" panose="02010609060101010101" pitchFamily="49" charset="-122"/>
              </a:rPr>
              <a:t>改革；动荡政局阻碍工商业发展。</a:t>
            </a:r>
            <a:endParaRPr lang="zh-CN" altLang="en-US" sz="2800" dirty="0">
              <a:latin typeface="仿宋" panose="02010609060101010101" pitchFamily="49" charset="-122"/>
              <a:ea typeface="仿宋" panose="02010609060101010101" pitchFamily="49" charset="-122"/>
            </a:endParaRPr>
          </a:p>
          <a:p>
            <a:r>
              <a:rPr lang="zh-CN" altLang="en-US" sz="2800" dirty="0" smtClean="0">
                <a:latin typeface="仿宋" panose="02010609060101010101" pitchFamily="49" charset="-122"/>
                <a:ea typeface="仿宋" panose="02010609060101010101" pitchFamily="49" charset="-122"/>
              </a:rPr>
              <a:t>(二)政：雅典社会矛盾异常尖锐，导致政局动荡和危机，要求进行改革。</a:t>
            </a:r>
            <a:endParaRPr lang="en-US" altLang="zh-CN" sz="2800" dirty="0" smtClean="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（三）历史因素：解决危机的尝试失败，社会危机更加严重。</a:t>
            </a:r>
          </a:p>
          <a:p>
            <a:endParaRPr lang="zh-CN" altLang="en-US" sz="28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711926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randombar(horizontal)">
                                      <p:cBhvr>
                                        <p:cTn id="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4248472" cy="523220"/>
          </a:xfrm>
          <a:prstGeom prst="rect">
            <a:avLst/>
          </a:prstGeom>
          <a:noFill/>
          <a:ln>
            <a:solidFill>
              <a:srgbClr val="00B050"/>
            </a:solidFill>
          </a:ln>
        </p:spPr>
        <p:txBody>
          <a:bodyPr wrap="square" rtlCol="0">
            <a:spAutoFit/>
          </a:bodyPr>
          <a:lstStyle/>
          <a:p>
            <a:r>
              <a:rPr lang="zh-CN" altLang="en-US" sz="2800" b="1" dirty="0" smtClean="0"/>
              <a:t>*</a:t>
            </a:r>
            <a:r>
              <a:rPr lang="zh-CN" altLang="en-US" sz="2800" b="1" dirty="0"/>
              <a:t>萨拉米危机</a:t>
            </a:r>
          </a:p>
        </p:txBody>
      </p:sp>
      <p:sp>
        <p:nvSpPr>
          <p:cNvPr id="3" name="左大括号 2"/>
          <p:cNvSpPr/>
          <p:nvPr/>
        </p:nvSpPr>
        <p:spPr>
          <a:xfrm>
            <a:off x="114399" y="961564"/>
            <a:ext cx="570381" cy="252759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462503" y="961564"/>
            <a:ext cx="7448106"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a:t>
            </a:r>
            <a:r>
              <a:rPr lang="en-US" altLang="zh-CN" sz="2800" dirty="0" smtClean="0">
                <a:solidFill>
                  <a:srgbClr val="FF0000"/>
                </a:solidFill>
                <a:latin typeface="仿宋" panose="02010609060101010101" pitchFamily="49" charset="-122"/>
                <a:ea typeface="仿宋" panose="02010609060101010101" pitchFamily="49" charset="-122"/>
              </a:rPr>
              <a:t>1</a:t>
            </a:r>
            <a:r>
              <a:rPr lang="zh-CN" altLang="en-US" sz="2800" dirty="0" smtClean="0">
                <a:solidFill>
                  <a:srgbClr val="FF0000"/>
                </a:solidFill>
                <a:latin typeface="仿宋" panose="02010609060101010101" pitchFamily="49" charset="-122"/>
                <a:ea typeface="仿宋" panose="02010609060101010101" pitchFamily="49" charset="-122"/>
              </a:rPr>
              <a:t>）背景：</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5" name="TextBox 4"/>
          <p:cNvSpPr txBox="1"/>
          <p:nvPr/>
        </p:nvSpPr>
        <p:spPr>
          <a:xfrm>
            <a:off x="447560" y="1507247"/>
            <a:ext cx="8696440" cy="954107"/>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a:t>
            </a:r>
            <a:r>
              <a:rPr lang="en-US" altLang="zh-CN" sz="2800" dirty="0">
                <a:solidFill>
                  <a:srgbClr val="FF0000"/>
                </a:solidFill>
                <a:latin typeface="仿宋" panose="02010609060101010101" pitchFamily="49" charset="-122"/>
                <a:ea typeface="仿宋" panose="02010609060101010101" pitchFamily="49" charset="-122"/>
              </a:rPr>
              <a:t>2</a:t>
            </a:r>
            <a:r>
              <a:rPr lang="zh-CN" altLang="en-US" sz="2800" dirty="0" smtClean="0">
                <a:solidFill>
                  <a:srgbClr val="FF0000"/>
                </a:solidFill>
                <a:latin typeface="仿宋" panose="02010609060101010101" pitchFamily="49" charset="-122"/>
                <a:ea typeface="仿宋" panose="02010609060101010101" pitchFamily="49" charset="-122"/>
              </a:rPr>
              <a:t>）概况：麦加拉夺取萨拉米；雅典无法阻止有效反抗。</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6" name="TextBox 5"/>
          <p:cNvSpPr txBox="1"/>
          <p:nvPr/>
        </p:nvSpPr>
        <p:spPr>
          <a:xfrm>
            <a:off x="462502" y="2535048"/>
            <a:ext cx="8681497" cy="954107"/>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a:t>
            </a:r>
            <a:r>
              <a:rPr lang="en-US" altLang="zh-CN" sz="2800" dirty="0">
                <a:solidFill>
                  <a:srgbClr val="FF0000"/>
                </a:solidFill>
                <a:latin typeface="仿宋" panose="02010609060101010101" pitchFamily="49" charset="-122"/>
                <a:ea typeface="仿宋" panose="02010609060101010101" pitchFamily="49" charset="-122"/>
              </a:rPr>
              <a:t>3</a:t>
            </a:r>
            <a:r>
              <a:rPr lang="zh-CN" altLang="en-US" sz="2800" dirty="0" smtClean="0">
                <a:solidFill>
                  <a:srgbClr val="FF0000"/>
                </a:solidFill>
                <a:latin typeface="仿宋" panose="02010609060101010101" pitchFamily="49" charset="-122"/>
                <a:ea typeface="仿宋" panose="02010609060101010101" pitchFamily="49" charset="-122"/>
              </a:rPr>
              <a:t>）影响：</a:t>
            </a:r>
            <a:r>
              <a:rPr lang="zh-CN" altLang="en-US" sz="2800" dirty="0">
                <a:solidFill>
                  <a:srgbClr val="FF0000"/>
                </a:solidFill>
                <a:latin typeface="仿宋" panose="02010609060101010101" pitchFamily="49" charset="-122"/>
                <a:ea typeface="仿宋" panose="02010609060101010101" pitchFamily="49" charset="-122"/>
              </a:rPr>
              <a:t>暴露</a:t>
            </a:r>
            <a:r>
              <a:rPr lang="zh-CN" altLang="en-US" sz="2800" dirty="0" smtClean="0">
                <a:solidFill>
                  <a:srgbClr val="FF0000"/>
                </a:solidFill>
                <a:latin typeface="仿宋" panose="02010609060101010101" pitchFamily="49" charset="-122"/>
                <a:ea typeface="仿宋" panose="02010609060101010101" pitchFamily="49" charset="-122"/>
              </a:rPr>
              <a:t>了雅典社会内部尖锐的社会矛盾，雅典处在历史发展的十字路口。</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7" name="下箭头 6"/>
          <p:cNvSpPr/>
          <p:nvPr/>
        </p:nvSpPr>
        <p:spPr>
          <a:xfrm>
            <a:off x="1485934" y="3473198"/>
            <a:ext cx="864096" cy="1008112"/>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241998" y="4481309"/>
            <a:ext cx="8803863" cy="523220"/>
          </a:xfrm>
          <a:prstGeom prst="rect">
            <a:avLst/>
          </a:prstGeom>
          <a:noFill/>
          <a:ln>
            <a:solidFill>
              <a:srgbClr val="FF0000"/>
            </a:solidFill>
          </a:ln>
        </p:spPr>
        <p:txBody>
          <a:bodyPr wrap="square" rtlCol="0">
            <a:spAutoFit/>
          </a:bodyPr>
          <a:lstStyle/>
          <a:p>
            <a:r>
              <a:rPr lang="zh-CN" altLang="en-US" sz="2800" b="1" dirty="0" smtClean="0"/>
              <a:t>（四）直接因素：萨拉米危机</a:t>
            </a:r>
            <a:endParaRPr lang="zh-CN" altLang="en-US" sz="2800" b="1" dirty="0"/>
          </a:p>
        </p:txBody>
      </p:sp>
    </p:spTree>
    <p:extLst>
      <p:ext uri="{BB962C8B-B14F-4D97-AF65-F5344CB8AC3E}">
        <p14:creationId xmlns:p14="http://schemas.microsoft.com/office/powerpoint/2010/main" val="1112093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randombar(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randombar(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randombar(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randombar(horizontal)">
                                      <p:cBhvr>
                                        <p:cTn id="32" dur="500"/>
                                        <p:tgtEl>
                                          <p:spTgt spid="7"/>
                                        </p:tgtEl>
                                      </p:cBhvr>
                                    </p:animEffect>
                                  </p:childTnLst>
                                </p:cTn>
                              </p:par>
                            </p:childTnLst>
                          </p:cTn>
                        </p:par>
                        <p:par>
                          <p:cTn id="33" fill="hold">
                            <p:stCondLst>
                              <p:cond delay="500"/>
                            </p:stCondLst>
                            <p:childTnLst>
                              <p:par>
                                <p:cTn id="34" presetID="22" presetClass="entr" presetSubtype="8" fill="hold" grpId="0" nodeType="after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wipe(left)">
                                      <p:cBhvr>
                                        <p:cTn id="3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P spid="6" grpId="0"/>
      <p:bldP spid="7" grpId="0" animBg="1"/>
      <p:bldP spid="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59731"/>
            <a:ext cx="4248472" cy="523220"/>
          </a:xfrm>
          <a:prstGeom prst="rect">
            <a:avLst/>
          </a:prstGeom>
          <a:noFill/>
          <a:ln>
            <a:solidFill>
              <a:srgbClr val="00B050"/>
            </a:solidFill>
          </a:ln>
        </p:spPr>
        <p:txBody>
          <a:bodyPr wrap="square" rtlCol="0">
            <a:spAutoFit/>
          </a:bodyPr>
          <a:lstStyle/>
          <a:p>
            <a:r>
              <a:rPr lang="zh-CN" altLang="en-US" sz="2800" b="1" dirty="0" smtClean="0"/>
              <a:t>一、梭伦改革的背景</a:t>
            </a:r>
            <a:endParaRPr lang="zh-CN" altLang="en-US" sz="2800" b="1" dirty="0"/>
          </a:p>
        </p:txBody>
      </p:sp>
      <p:sp>
        <p:nvSpPr>
          <p:cNvPr id="3" name="左大括号 2"/>
          <p:cNvSpPr/>
          <p:nvPr/>
        </p:nvSpPr>
        <p:spPr>
          <a:xfrm>
            <a:off x="0" y="607156"/>
            <a:ext cx="570381" cy="433401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285190" y="805179"/>
            <a:ext cx="8679298" cy="4401205"/>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(一)经：工商业</a:t>
            </a:r>
            <a:r>
              <a:rPr lang="zh-CN" altLang="en-US" sz="2800" dirty="0">
                <a:latin typeface="仿宋" panose="02010609060101010101" pitchFamily="49" charset="-122"/>
                <a:ea typeface="仿宋" panose="02010609060101010101" pitchFamily="49" charset="-122"/>
              </a:rPr>
              <a:t>的</a:t>
            </a:r>
            <a:r>
              <a:rPr lang="zh-CN" altLang="en-US" sz="2800" dirty="0" smtClean="0">
                <a:latin typeface="仿宋" panose="02010609060101010101" pitchFamily="49" charset="-122"/>
                <a:ea typeface="仿宋" panose="02010609060101010101" pitchFamily="49" charset="-122"/>
              </a:rPr>
              <a:t>发展</a:t>
            </a:r>
            <a:r>
              <a:rPr lang="zh-CN" altLang="en-US" sz="2800" dirty="0">
                <a:latin typeface="仿宋" panose="02010609060101010101" pitchFamily="49" charset="-122"/>
                <a:ea typeface="仿宋" panose="02010609060101010101" pitchFamily="49" charset="-122"/>
              </a:rPr>
              <a:t>使得</a:t>
            </a:r>
            <a:r>
              <a:rPr lang="zh-CN" altLang="en-US" sz="2800" dirty="0" smtClean="0">
                <a:latin typeface="仿宋" panose="02010609060101010101" pitchFamily="49" charset="-122"/>
                <a:ea typeface="仿宋" panose="02010609060101010101" pitchFamily="49" charset="-122"/>
              </a:rPr>
              <a:t>工商业</a:t>
            </a:r>
            <a:r>
              <a:rPr lang="zh-CN" altLang="en-US" sz="2800" dirty="0">
                <a:latin typeface="仿宋" panose="02010609060101010101" pitchFamily="49" charset="-122"/>
                <a:ea typeface="仿宋" panose="02010609060101010101" pitchFamily="49" charset="-122"/>
              </a:rPr>
              <a:t>奴隶主</a:t>
            </a:r>
            <a:r>
              <a:rPr lang="zh-CN" altLang="en-US" sz="2800" dirty="0" smtClean="0">
                <a:latin typeface="仿宋" panose="02010609060101010101" pitchFamily="49" charset="-122"/>
                <a:ea typeface="仿宋" panose="02010609060101010101" pitchFamily="49" charset="-122"/>
              </a:rPr>
              <a:t>阶层得以形成 ，工商业奴隶主要求</a:t>
            </a:r>
            <a:r>
              <a:rPr lang="zh-CN" altLang="en-US" sz="2800" dirty="0">
                <a:latin typeface="仿宋" panose="02010609060101010101" pitchFamily="49" charset="-122"/>
                <a:ea typeface="仿宋" panose="02010609060101010101" pitchFamily="49" charset="-122"/>
              </a:rPr>
              <a:t>分享权利，进行</a:t>
            </a:r>
            <a:r>
              <a:rPr lang="zh-CN" altLang="en-US" sz="2800" dirty="0" smtClean="0">
                <a:latin typeface="仿宋" panose="02010609060101010101" pitchFamily="49" charset="-122"/>
                <a:ea typeface="仿宋" panose="02010609060101010101" pitchFamily="49" charset="-122"/>
              </a:rPr>
              <a:t>改革；动荡政局阻碍工商业发展。</a:t>
            </a:r>
            <a:endParaRPr lang="zh-CN" altLang="en-US" sz="2800" dirty="0">
              <a:latin typeface="仿宋" panose="02010609060101010101" pitchFamily="49" charset="-122"/>
              <a:ea typeface="仿宋" panose="02010609060101010101" pitchFamily="49" charset="-122"/>
            </a:endParaRPr>
          </a:p>
          <a:p>
            <a:r>
              <a:rPr lang="zh-CN" altLang="en-US" sz="2800" dirty="0" smtClean="0">
                <a:latin typeface="仿宋" panose="02010609060101010101" pitchFamily="49" charset="-122"/>
                <a:ea typeface="仿宋" panose="02010609060101010101" pitchFamily="49" charset="-122"/>
              </a:rPr>
              <a:t>(二)政：雅典社会矛盾异常尖锐，导致政局动荡和危机，要求进行改革。</a:t>
            </a:r>
            <a:endParaRPr lang="en-US" altLang="zh-CN" sz="2800" dirty="0" smtClean="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（三）历史因素：解决危机的尝试失败，社会危机更加严重</a:t>
            </a:r>
            <a:r>
              <a:rPr lang="zh-CN" altLang="en-US" sz="2800" dirty="0" smtClean="0">
                <a:latin typeface="仿宋" panose="02010609060101010101" pitchFamily="49" charset="-122"/>
                <a:ea typeface="仿宋" panose="02010609060101010101" pitchFamily="49" charset="-122"/>
              </a:rPr>
              <a:t>。</a:t>
            </a:r>
            <a:endParaRPr lang="en-US" altLang="zh-CN" sz="2800" dirty="0" smtClean="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（四）直接因素：萨拉米</a:t>
            </a:r>
            <a:r>
              <a:rPr lang="zh-CN" altLang="en-US" sz="2800" dirty="0" smtClean="0">
                <a:latin typeface="仿宋" panose="02010609060101010101" pitchFamily="49" charset="-122"/>
                <a:ea typeface="仿宋" panose="02010609060101010101" pitchFamily="49" charset="-122"/>
              </a:rPr>
              <a:t>危机。</a:t>
            </a:r>
            <a:endParaRPr lang="zh-CN" altLang="en-US" sz="2800" dirty="0">
              <a:latin typeface="仿宋" panose="02010609060101010101" pitchFamily="49" charset="-122"/>
              <a:ea typeface="仿宋" panose="02010609060101010101" pitchFamily="49" charset="-122"/>
            </a:endParaRPr>
          </a:p>
          <a:p>
            <a:endParaRPr lang="zh-CN" altLang="en-US" sz="2800" dirty="0">
              <a:latin typeface="仿宋" panose="02010609060101010101" pitchFamily="49" charset="-122"/>
              <a:ea typeface="仿宋" panose="02010609060101010101" pitchFamily="49" charset="-122"/>
            </a:endParaRPr>
          </a:p>
          <a:p>
            <a:endParaRPr lang="zh-CN" altLang="en-US" sz="28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927362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randombar(horizontal)">
                                      <p:cBhvr>
                                        <p:cTn id="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WordArt 2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475" y="96838"/>
            <a:ext cx="2346325"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mpd="sng">
                <a:solidFill>
                  <a:srgbClr val="000000"/>
                </a:solidFill>
                <a:miter lim="800000"/>
                <a:headEnd/>
                <a:tailEnd/>
              </a14:hiddenLine>
            </a:ext>
          </a:extLst>
        </p:spPr>
      </p:pic>
      <p:sp>
        <p:nvSpPr>
          <p:cNvPr id="45059" name="Text Box 2"/>
          <p:cNvSpPr txBox="1">
            <a:spLocks noChangeArrowheads="1"/>
          </p:cNvSpPr>
          <p:nvPr/>
        </p:nvSpPr>
        <p:spPr bwMode="auto">
          <a:xfrm>
            <a:off x="2771775" y="2420938"/>
            <a:ext cx="1668463" cy="519112"/>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algn="ctr" eaLnBrk="1" hangingPunct="1">
              <a:spcBef>
                <a:spcPct val="50000"/>
              </a:spcBef>
            </a:pPr>
            <a:r>
              <a:rPr lang="zh-CN" altLang="en-US" sz="2800" b="1">
                <a:solidFill>
                  <a:schemeClr val="bg1"/>
                </a:solidFill>
                <a:ea typeface="华文新魏" pitchFamily="2" charset="-122"/>
              </a:rPr>
              <a:t>基伦暴动</a:t>
            </a:r>
          </a:p>
        </p:txBody>
      </p:sp>
      <p:sp>
        <p:nvSpPr>
          <p:cNvPr id="45060" name="Text Box 3"/>
          <p:cNvSpPr txBox="1">
            <a:spLocks noChangeArrowheads="1"/>
          </p:cNvSpPr>
          <p:nvPr/>
        </p:nvSpPr>
        <p:spPr bwMode="auto">
          <a:xfrm>
            <a:off x="5940425" y="2349500"/>
            <a:ext cx="2160588" cy="51911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algn="ctr" eaLnBrk="1" hangingPunct="1">
              <a:spcBef>
                <a:spcPct val="50000"/>
              </a:spcBef>
            </a:pPr>
            <a:r>
              <a:rPr lang="zh-CN" altLang="en-US" sz="2800" b="1">
                <a:solidFill>
                  <a:schemeClr val="bg1"/>
                </a:solidFill>
                <a:ea typeface="华文新魏" pitchFamily="2" charset="-122"/>
              </a:rPr>
              <a:t>德拉古立法</a:t>
            </a:r>
          </a:p>
        </p:txBody>
      </p:sp>
      <p:grpSp>
        <p:nvGrpSpPr>
          <p:cNvPr id="45061" name="Group 4"/>
          <p:cNvGrpSpPr>
            <a:grpSpLocks/>
          </p:cNvGrpSpPr>
          <p:nvPr/>
        </p:nvGrpSpPr>
        <p:grpSpPr bwMode="auto">
          <a:xfrm>
            <a:off x="4284663" y="3860800"/>
            <a:ext cx="2159000" cy="647700"/>
            <a:chOff x="0" y="0"/>
            <a:chExt cx="1043" cy="408"/>
          </a:xfrm>
        </p:grpSpPr>
        <p:sp>
          <p:nvSpPr>
            <p:cNvPr id="45062" name="AutoShape 5"/>
            <p:cNvSpPr>
              <a:spLocks noChangeArrowheads="1"/>
            </p:cNvSpPr>
            <p:nvPr/>
          </p:nvSpPr>
          <p:spPr bwMode="auto">
            <a:xfrm>
              <a:off x="0" y="0"/>
              <a:ext cx="1043" cy="408"/>
            </a:xfrm>
            <a:prstGeom prst="downArrowCallout">
              <a:avLst>
                <a:gd name="adj1" fmla="val 63909"/>
                <a:gd name="adj2" fmla="val 63909"/>
                <a:gd name="adj3" fmla="val 16667"/>
                <a:gd name="adj4" fmla="val 66667"/>
              </a:avLst>
            </a:prstGeom>
            <a:solidFill>
              <a:srgbClr val="0000FF"/>
            </a:solidFill>
            <a:ln w="9525" cmpd="sng">
              <a:solidFill>
                <a:schemeClr val="tx1"/>
              </a:solidFill>
              <a:miter lim="800000"/>
              <a:headEnd/>
              <a:tailEnd/>
            </a:ln>
          </p:spPr>
          <p:txBody>
            <a:bodyPr vert="eaVert" anchor="ctr">
              <a:spAutoFit/>
            </a:bodyPr>
            <a:lstStyle/>
            <a:p>
              <a:endParaRPr lang="zh-CN" altLang="en-US"/>
            </a:p>
          </p:txBody>
        </p:sp>
        <p:sp>
          <p:nvSpPr>
            <p:cNvPr id="45063" name="Text Box 6"/>
            <p:cNvSpPr txBox="1">
              <a:spLocks noChangeArrowheads="1"/>
            </p:cNvSpPr>
            <p:nvPr/>
          </p:nvSpPr>
          <p:spPr bwMode="auto">
            <a:xfrm>
              <a:off x="149" y="21"/>
              <a:ext cx="756" cy="2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algn="ctr" eaLnBrk="1" hangingPunct="1">
                <a:spcBef>
                  <a:spcPct val="50000"/>
                </a:spcBef>
              </a:pPr>
              <a:r>
                <a:rPr lang="zh-CN" altLang="en-US" sz="2400" b="1">
                  <a:solidFill>
                    <a:schemeClr val="bg1"/>
                  </a:solidFill>
                  <a:ea typeface="华文新魏" pitchFamily="2" charset="-122"/>
                </a:rPr>
                <a:t>矛盾激化</a:t>
              </a:r>
            </a:p>
          </p:txBody>
        </p:sp>
      </p:grpSp>
      <p:grpSp>
        <p:nvGrpSpPr>
          <p:cNvPr id="45064" name="Group 7"/>
          <p:cNvGrpSpPr>
            <a:grpSpLocks/>
          </p:cNvGrpSpPr>
          <p:nvPr/>
        </p:nvGrpSpPr>
        <p:grpSpPr bwMode="auto">
          <a:xfrm>
            <a:off x="4500563" y="4508500"/>
            <a:ext cx="1871662" cy="647700"/>
            <a:chOff x="0" y="0"/>
            <a:chExt cx="1043" cy="408"/>
          </a:xfrm>
        </p:grpSpPr>
        <p:sp>
          <p:nvSpPr>
            <p:cNvPr id="45065" name="AutoShape 8"/>
            <p:cNvSpPr>
              <a:spLocks noChangeArrowheads="1"/>
            </p:cNvSpPr>
            <p:nvPr/>
          </p:nvSpPr>
          <p:spPr bwMode="auto">
            <a:xfrm>
              <a:off x="0" y="0"/>
              <a:ext cx="1043" cy="408"/>
            </a:xfrm>
            <a:prstGeom prst="downArrowCallout">
              <a:avLst>
                <a:gd name="adj1" fmla="val 63909"/>
                <a:gd name="adj2" fmla="val 63909"/>
                <a:gd name="adj3" fmla="val 16667"/>
                <a:gd name="adj4" fmla="val 66667"/>
              </a:avLst>
            </a:prstGeom>
            <a:solidFill>
              <a:srgbClr val="0000FF"/>
            </a:solidFill>
            <a:ln w="9525" cmpd="sng">
              <a:solidFill>
                <a:schemeClr val="tx1"/>
              </a:solidFill>
              <a:miter lim="800000"/>
              <a:headEnd/>
              <a:tailEnd/>
            </a:ln>
          </p:spPr>
          <p:txBody>
            <a:bodyPr vert="eaVert" anchor="ctr">
              <a:spAutoFit/>
            </a:bodyPr>
            <a:lstStyle/>
            <a:p>
              <a:endParaRPr lang="zh-CN" altLang="en-US"/>
            </a:p>
          </p:txBody>
        </p:sp>
        <p:sp>
          <p:nvSpPr>
            <p:cNvPr id="45066" name="Text Box 9"/>
            <p:cNvSpPr txBox="1">
              <a:spLocks noChangeArrowheads="1"/>
            </p:cNvSpPr>
            <p:nvPr/>
          </p:nvSpPr>
          <p:spPr bwMode="auto">
            <a:xfrm>
              <a:off x="134" y="21"/>
              <a:ext cx="782" cy="28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algn="ctr" eaLnBrk="1" hangingPunct="1">
                <a:spcBef>
                  <a:spcPct val="50000"/>
                </a:spcBef>
              </a:pPr>
              <a:r>
                <a:rPr lang="zh-CN" altLang="en-US" sz="2400" b="1">
                  <a:solidFill>
                    <a:schemeClr val="bg1"/>
                  </a:solidFill>
                  <a:ea typeface="华文新魏" pitchFamily="2" charset="-122"/>
                </a:rPr>
                <a:t>削弱国力</a:t>
              </a:r>
            </a:p>
          </p:txBody>
        </p:sp>
      </p:grpSp>
      <p:grpSp>
        <p:nvGrpSpPr>
          <p:cNvPr id="45067" name="Group 10"/>
          <p:cNvGrpSpPr>
            <a:grpSpLocks/>
          </p:cNvGrpSpPr>
          <p:nvPr/>
        </p:nvGrpSpPr>
        <p:grpSpPr bwMode="auto">
          <a:xfrm>
            <a:off x="4211638" y="5084763"/>
            <a:ext cx="3097212" cy="1773237"/>
            <a:chOff x="0" y="0"/>
            <a:chExt cx="1555" cy="1117"/>
          </a:xfrm>
        </p:grpSpPr>
        <p:sp>
          <p:nvSpPr>
            <p:cNvPr id="45068" name="AutoShape 11"/>
            <p:cNvSpPr>
              <a:spLocks noChangeArrowheads="1"/>
            </p:cNvSpPr>
            <p:nvPr/>
          </p:nvSpPr>
          <p:spPr bwMode="auto">
            <a:xfrm>
              <a:off x="0" y="0"/>
              <a:ext cx="1555" cy="1117"/>
            </a:xfrm>
            <a:prstGeom prst="star32">
              <a:avLst>
                <a:gd name="adj" fmla="val 37500"/>
              </a:avLst>
            </a:prstGeom>
            <a:solidFill>
              <a:srgbClr val="0000FF"/>
            </a:solidFill>
            <a:ln w="9525" cmpd="sng">
              <a:solidFill>
                <a:schemeClr val="tx1"/>
              </a:solidFill>
              <a:miter lim="800000"/>
              <a:headEnd/>
              <a:tailEnd/>
            </a:ln>
          </p:spPr>
          <p:txBody>
            <a:bodyPr vert="eaVert" anchor="ctr">
              <a:spAutoFit/>
            </a:bodyPr>
            <a:lstStyle/>
            <a:p>
              <a:endParaRPr lang="zh-CN" altLang="en-US"/>
            </a:p>
          </p:txBody>
        </p:sp>
        <p:sp>
          <p:nvSpPr>
            <p:cNvPr id="45069" name="Text Box 12"/>
            <p:cNvSpPr txBox="1">
              <a:spLocks noChangeArrowheads="1"/>
            </p:cNvSpPr>
            <p:nvPr/>
          </p:nvSpPr>
          <p:spPr bwMode="auto">
            <a:xfrm>
              <a:off x="317" y="363"/>
              <a:ext cx="898" cy="518"/>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algn="ctr" eaLnBrk="1" hangingPunct="1">
                <a:spcBef>
                  <a:spcPct val="50000"/>
                </a:spcBef>
              </a:pPr>
              <a:r>
                <a:rPr lang="zh-CN" altLang="en-US" sz="2400" b="1">
                  <a:solidFill>
                    <a:schemeClr val="bg1"/>
                  </a:solidFill>
                  <a:ea typeface="华文新魏" pitchFamily="2" charset="-122"/>
                </a:rPr>
                <a:t>外敌入侵萨拉米危机</a:t>
              </a:r>
            </a:p>
          </p:txBody>
        </p:sp>
      </p:grpSp>
      <p:sp>
        <p:nvSpPr>
          <p:cNvPr id="45070" name="Text Box 13"/>
          <p:cNvSpPr txBox="1">
            <a:spLocks noChangeArrowheads="1"/>
          </p:cNvSpPr>
          <p:nvPr/>
        </p:nvSpPr>
        <p:spPr bwMode="auto">
          <a:xfrm>
            <a:off x="825500" y="173038"/>
            <a:ext cx="86423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algn="ctr" eaLnBrk="1" hangingPunct="1"/>
            <a:r>
              <a:rPr lang="zh-CN" altLang="en-US" sz="4000" b="1">
                <a:solidFill>
                  <a:srgbClr val="FF0000"/>
                </a:solidFill>
                <a:ea typeface="华文中宋" pitchFamily="2" charset="-122"/>
              </a:rPr>
              <a:t>梭伦改革的必然性</a:t>
            </a:r>
            <a:br>
              <a:rPr lang="zh-CN" altLang="en-US" sz="4000" b="1">
                <a:solidFill>
                  <a:srgbClr val="FF0000"/>
                </a:solidFill>
                <a:ea typeface="华文中宋" pitchFamily="2" charset="-122"/>
              </a:rPr>
            </a:br>
            <a:endParaRPr lang="zh-CN" altLang="en-US" sz="4000" b="1">
              <a:solidFill>
                <a:srgbClr val="FF0000"/>
              </a:solidFill>
              <a:ea typeface="华文中宋" pitchFamily="2" charset="-122"/>
            </a:endParaRPr>
          </a:p>
        </p:txBody>
      </p:sp>
      <p:grpSp>
        <p:nvGrpSpPr>
          <p:cNvPr id="45071" name="Group 14"/>
          <p:cNvGrpSpPr>
            <a:grpSpLocks/>
          </p:cNvGrpSpPr>
          <p:nvPr/>
        </p:nvGrpSpPr>
        <p:grpSpPr bwMode="auto">
          <a:xfrm>
            <a:off x="4572000" y="3141663"/>
            <a:ext cx="1439863" cy="719137"/>
            <a:chOff x="0" y="0"/>
            <a:chExt cx="1043" cy="408"/>
          </a:xfrm>
        </p:grpSpPr>
        <p:sp>
          <p:nvSpPr>
            <p:cNvPr id="45072" name="AutoShape 15"/>
            <p:cNvSpPr>
              <a:spLocks noChangeArrowheads="1"/>
            </p:cNvSpPr>
            <p:nvPr/>
          </p:nvSpPr>
          <p:spPr bwMode="auto">
            <a:xfrm>
              <a:off x="0" y="0"/>
              <a:ext cx="1043" cy="408"/>
            </a:xfrm>
            <a:prstGeom prst="downArrowCallout">
              <a:avLst>
                <a:gd name="adj1" fmla="val 63909"/>
                <a:gd name="adj2" fmla="val 63909"/>
                <a:gd name="adj3" fmla="val 16667"/>
                <a:gd name="adj4" fmla="val 66667"/>
              </a:avLst>
            </a:prstGeom>
            <a:solidFill>
              <a:srgbClr val="0000FF"/>
            </a:solidFill>
            <a:ln w="9525" cmpd="sng">
              <a:solidFill>
                <a:schemeClr val="tx1"/>
              </a:solidFill>
              <a:miter lim="800000"/>
              <a:headEnd/>
              <a:tailEnd/>
            </a:ln>
          </p:spPr>
          <p:txBody>
            <a:bodyPr vert="eaVert" anchor="ctr">
              <a:spAutoFit/>
            </a:bodyPr>
            <a:lstStyle/>
            <a:p>
              <a:endParaRPr lang="zh-CN" altLang="en-US"/>
            </a:p>
          </p:txBody>
        </p:sp>
        <p:sp>
          <p:nvSpPr>
            <p:cNvPr id="45073" name="Text Box 16"/>
            <p:cNvSpPr txBox="1">
              <a:spLocks noChangeArrowheads="1"/>
            </p:cNvSpPr>
            <p:nvPr/>
          </p:nvSpPr>
          <p:spPr bwMode="auto">
            <a:xfrm>
              <a:off x="171" y="21"/>
              <a:ext cx="715" cy="294"/>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algn="ctr" eaLnBrk="1" hangingPunct="1">
                <a:spcBef>
                  <a:spcPct val="50000"/>
                </a:spcBef>
              </a:pPr>
              <a:r>
                <a:rPr lang="zh-CN" altLang="en-US" sz="2800" b="1">
                  <a:solidFill>
                    <a:schemeClr val="bg1"/>
                  </a:solidFill>
                  <a:ea typeface="华文新魏" pitchFamily="2" charset="-122"/>
                </a:rPr>
                <a:t>失败</a:t>
              </a:r>
            </a:p>
          </p:txBody>
        </p:sp>
      </p:grpSp>
      <p:sp>
        <p:nvSpPr>
          <p:cNvPr id="45074" name="Line 17"/>
          <p:cNvSpPr>
            <a:spLocks noChangeShapeType="1"/>
          </p:cNvSpPr>
          <p:nvPr/>
        </p:nvSpPr>
        <p:spPr bwMode="auto">
          <a:xfrm>
            <a:off x="4211638" y="2924175"/>
            <a:ext cx="720725" cy="217488"/>
          </a:xfrm>
          <a:prstGeom prst="line">
            <a:avLst/>
          </a:prstGeom>
          <a:noFill/>
          <a:ln w="44450" cmpd="sng">
            <a:solidFill>
              <a:schemeClr val="tx1"/>
            </a:solidFill>
            <a:round/>
            <a:headEnd/>
            <a:tailEnd type="triangle" w="med" len="med"/>
          </a:ln>
          <a:extLst>
            <a:ext uri="{909E8E84-426E-40DD-AFC4-6F175D3DCCD1}">
              <a14:hiddenFill xmlns:a14="http://schemas.microsoft.com/office/drawing/2010/main">
                <a:noFill/>
              </a14:hiddenFill>
            </a:ext>
          </a:extLst>
        </p:spPr>
        <p:txBody>
          <a:bodyPr vert="eaVert">
            <a:spAutoFit/>
          </a:bodyPr>
          <a:lstStyle/>
          <a:p>
            <a:endParaRPr lang="zh-CN" altLang="en-US"/>
          </a:p>
        </p:txBody>
      </p:sp>
      <p:sp>
        <p:nvSpPr>
          <p:cNvPr id="45075" name="Line 18"/>
          <p:cNvSpPr>
            <a:spLocks noChangeShapeType="1"/>
          </p:cNvSpPr>
          <p:nvPr/>
        </p:nvSpPr>
        <p:spPr bwMode="auto">
          <a:xfrm flipH="1">
            <a:off x="5867400" y="2852738"/>
            <a:ext cx="504825" cy="215900"/>
          </a:xfrm>
          <a:prstGeom prst="line">
            <a:avLst/>
          </a:prstGeom>
          <a:noFill/>
          <a:ln w="44450" cmpd="sng">
            <a:solidFill>
              <a:schemeClr val="tx1"/>
            </a:solidFill>
            <a:round/>
            <a:headEnd/>
            <a:tailEnd type="triangle" w="med" len="med"/>
          </a:ln>
          <a:extLst>
            <a:ext uri="{909E8E84-426E-40DD-AFC4-6F175D3DCCD1}">
              <a14:hiddenFill xmlns:a14="http://schemas.microsoft.com/office/drawing/2010/main">
                <a:noFill/>
              </a14:hiddenFill>
            </a:ext>
          </a:extLst>
        </p:spPr>
        <p:txBody>
          <a:bodyPr vert="eaVert">
            <a:spAutoFit/>
          </a:bodyPr>
          <a:lstStyle/>
          <a:p>
            <a:endParaRPr lang="zh-CN" altLang="en-US"/>
          </a:p>
        </p:txBody>
      </p:sp>
      <p:sp>
        <p:nvSpPr>
          <p:cNvPr id="45076" name="Text Box 19"/>
          <p:cNvSpPr txBox="1">
            <a:spLocks noChangeArrowheads="1"/>
          </p:cNvSpPr>
          <p:nvPr/>
        </p:nvSpPr>
        <p:spPr bwMode="auto">
          <a:xfrm>
            <a:off x="3563938" y="1052513"/>
            <a:ext cx="3600450" cy="9461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algn="ctr" eaLnBrk="1" hangingPunct="1">
              <a:spcBef>
                <a:spcPct val="50000"/>
              </a:spcBef>
            </a:pPr>
            <a:r>
              <a:rPr lang="zh-CN" altLang="en-US" sz="2800" b="1">
                <a:solidFill>
                  <a:schemeClr val="bg1"/>
                </a:solidFill>
                <a:ea typeface="华文新魏" pitchFamily="2" charset="-122"/>
              </a:rPr>
              <a:t>贵族与平民、工商业奴隶主矛盾尖锐</a:t>
            </a:r>
          </a:p>
        </p:txBody>
      </p:sp>
      <p:sp>
        <p:nvSpPr>
          <p:cNvPr id="45077" name="Line 20"/>
          <p:cNvSpPr>
            <a:spLocks noChangeShapeType="1"/>
          </p:cNvSpPr>
          <p:nvPr/>
        </p:nvSpPr>
        <p:spPr bwMode="auto">
          <a:xfrm>
            <a:off x="5651500" y="2060575"/>
            <a:ext cx="431800" cy="215900"/>
          </a:xfrm>
          <a:prstGeom prst="line">
            <a:avLst/>
          </a:prstGeom>
          <a:noFill/>
          <a:ln w="44450" cmpd="sng">
            <a:solidFill>
              <a:schemeClr val="tx1"/>
            </a:solidFill>
            <a:round/>
            <a:headEnd/>
            <a:tailEnd type="triangle" w="med" len="med"/>
          </a:ln>
          <a:extLst>
            <a:ext uri="{909E8E84-426E-40DD-AFC4-6F175D3DCCD1}">
              <a14:hiddenFill xmlns:a14="http://schemas.microsoft.com/office/drawing/2010/main">
                <a:noFill/>
              </a14:hiddenFill>
            </a:ext>
          </a:extLst>
        </p:spPr>
        <p:txBody>
          <a:bodyPr vert="eaVert">
            <a:spAutoFit/>
          </a:bodyPr>
          <a:lstStyle/>
          <a:p>
            <a:endParaRPr lang="zh-CN" altLang="en-US"/>
          </a:p>
        </p:txBody>
      </p:sp>
      <p:sp>
        <p:nvSpPr>
          <p:cNvPr id="45078" name="Line 21"/>
          <p:cNvSpPr>
            <a:spLocks noChangeShapeType="1"/>
          </p:cNvSpPr>
          <p:nvPr/>
        </p:nvSpPr>
        <p:spPr bwMode="auto">
          <a:xfrm flipH="1">
            <a:off x="4140200" y="2060575"/>
            <a:ext cx="215900" cy="288925"/>
          </a:xfrm>
          <a:prstGeom prst="line">
            <a:avLst/>
          </a:prstGeom>
          <a:noFill/>
          <a:ln w="44450" cmpd="sng">
            <a:solidFill>
              <a:schemeClr val="tx1"/>
            </a:solidFill>
            <a:round/>
            <a:headEnd/>
            <a:tailEnd type="triangle" w="med" len="med"/>
          </a:ln>
          <a:extLst>
            <a:ext uri="{909E8E84-426E-40DD-AFC4-6F175D3DCCD1}">
              <a14:hiddenFill xmlns:a14="http://schemas.microsoft.com/office/drawing/2010/main">
                <a:noFill/>
              </a14:hiddenFill>
            </a:ext>
          </a:extLst>
        </p:spPr>
        <p:txBody>
          <a:bodyPr vert="eaVert">
            <a:spAutoFit/>
          </a:bodyPr>
          <a:lstStyle/>
          <a:p>
            <a:endParaRPr lang="zh-CN" altLang="en-US"/>
          </a:p>
        </p:txBody>
      </p:sp>
      <p:sp>
        <p:nvSpPr>
          <p:cNvPr id="45079" name="Text Box 22"/>
          <p:cNvSpPr txBox="1">
            <a:spLocks noChangeArrowheads="1"/>
          </p:cNvSpPr>
          <p:nvPr/>
        </p:nvSpPr>
        <p:spPr bwMode="auto">
          <a:xfrm>
            <a:off x="827088" y="1125538"/>
            <a:ext cx="2665412" cy="519112"/>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algn="ctr" eaLnBrk="1" hangingPunct="1">
              <a:spcBef>
                <a:spcPct val="50000"/>
              </a:spcBef>
            </a:pPr>
            <a:r>
              <a:rPr lang="zh-CN" altLang="en-US" sz="2800" b="1">
                <a:solidFill>
                  <a:schemeClr val="bg1"/>
                </a:solidFill>
                <a:ea typeface="华文新魏" pitchFamily="2" charset="-122"/>
              </a:rPr>
              <a:t>根本原因</a:t>
            </a:r>
            <a:r>
              <a:rPr lang="en-US" sz="2800" b="1">
                <a:solidFill>
                  <a:schemeClr val="bg1"/>
                </a:solidFill>
                <a:latin typeface="宋体" pitchFamily="2" charset="-122"/>
                <a:ea typeface="华文新魏" pitchFamily="2" charset="-122"/>
              </a:rPr>
              <a:t>——</a:t>
            </a:r>
            <a:endParaRPr lang="en-US" sz="2800" b="1">
              <a:solidFill>
                <a:schemeClr val="bg1"/>
              </a:solidFill>
              <a:ea typeface="华文新魏" pitchFamily="2" charset="-122"/>
            </a:endParaRPr>
          </a:p>
        </p:txBody>
      </p:sp>
      <p:sp>
        <p:nvSpPr>
          <p:cNvPr id="45080" name="Text Box 23"/>
          <p:cNvSpPr txBox="1">
            <a:spLocks noChangeArrowheads="1"/>
          </p:cNvSpPr>
          <p:nvPr/>
        </p:nvSpPr>
        <p:spPr bwMode="auto">
          <a:xfrm>
            <a:off x="1187450" y="5229225"/>
            <a:ext cx="2952750" cy="116046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algn="ctr" eaLnBrk="1" hangingPunct="1">
              <a:spcBef>
                <a:spcPct val="50000"/>
              </a:spcBef>
            </a:pPr>
            <a:r>
              <a:rPr lang="zh-CN" altLang="en-US" sz="2800" b="1">
                <a:solidFill>
                  <a:schemeClr val="bg1"/>
                </a:solidFill>
                <a:ea typeface="华文新魏" pitchFamily="2" charset="-122"/>
              </a:rPr>
              <a:t>直接原因</a:t>
            </a:r>
          </a:p>
          <a:p>
            <a:pPr algn="ctr" eaLnBrk="1" hangingPunct="1">
              <a:spcBef>
                <a:spcPct val="50000"/>
              </a:spcBef>
            </a:pPr>
            <a:r>
              <a:rPr lang="zh-CN" altLang="en-US" sz="2800" b="1">
                <a:solidFill>
                  <a:schemeClr val="bg1"/>
                </a:solidFill>
                <a:ea typeface="华文新魏" pitchFamily="2" charset="-122"/>
              </a:rPr>
              <a:t>（导火线）</a:t>
            </a:r>
            <a:r>
              <a:rPr lang="en-US" sz="2800" b="1">
                <a:solidFill>
                  <a:schemeClr val="bg1"/>
                </a:solidFill>
                <a:latin typeface="宋体" pitchFamily="2" charset="-122"/>
                <a:ea typeface="华文新魏" pitchFamily="2" charset="-122"/>
              </a:rPr>
              <a:t>——</a:t>
            </a:r>
            <a:endParaRPr lang="en-US" sz="2800" b="1">
              <a:solidFill>
                <a:schemeClr val="bg1"/>
              </a:solidFill>
              <a:ea typeface="华文新魏" pitchFamily="2" charset="-122"/>
            </a:endParaRPr>
          </a:p>
        </p:txBody>
      </p:sp>
    </p:spTree>
    <p:extLst>
      <p:ext uri="{BB962C8B-B14F-4D97-AF65-F5344CB8AC3E}">
        <p14:creationId xmlns:p14="http://schemas.microsoft.com/office/powerpoint/2010/main" val="95365250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5076"/>
                                        </p:tgtEl>
                                        <p:attrNameLst>
                                          <p:attrName>style.visibility</p:attrName>
                                        </p:attrNameLst>
                                      </p:cBhvr>
                                      <p:to>
                                        <p:strVal val="visible"/>
                                      </p:to>
                                    </p:set>
                                    <p:animEffect transition="in" filter="checkerboard(across)">
                                      <p:cBhvr>
                                        <p:cTn id="7" dur="500"/>
                                        <p:tgtEl>
                                          <p:spTgt spid="450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5078"/>
                                        </p:tgtEl>
                                        <p:attrNameLst>
                                          <p:attrName>style.visibility</p:attrName>
                                        </p:attrNameLst>
                                      </p:cBhvr>
                                      <p:to>
                                        <p:strVal val="visible"/>
                                      </p:to>
                                    </p:set>
                                    <p:anim calcmode="lin" valueType="num">
                                      <p:cBhvr additive="base">
                                        <p:cTn id="12" dur="500" fill="hold"/>
                                        <p:tgtEl>
                                          <p:spTgt spid="45078"/>
                                        </p:tgtEl>
                                        <p:attrNameLst>
                                          <p:attrName>ppt_x</p:attrName>
                                        </p:attrNameLst>
                                      </p:cBhvr>
                                      <p:tavLst>
                                        <p:tav tm="0">
                                          <p:val>
                                            <p:strVal val="#ppt_x"/>
                                          </p:val>
                                        </p:tav>
                                        <p:tav tm="100000">
                                          <p:val>
                                            <p:strVal val="#ppt_x"/>
                                          </p:val>
                                        </p:tav>
                                      </p:tavLst>
                                    </p:anim>
                                    <p:anim calcmode="lin" valueType="num">
                                      <p:cBhvr additive="base">
                                        <p:cTn id="13" dur="500" fill="hold"/>
                                        <p:tgtEl>
                                          <p:spTgt spid="45078"/>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5077"/>
                                        </p:tgtEl>
                                        <p:attrNameLst>
                                          <p:attrName>style.visibility</p:attrName>
                                        </p:attrNameLst>
                                      </p:cBhvr>
                                      <p:to>
                                        <p:strVal val="visible"/>
                                      </p:to>
                                    </p:set>
                                    <p:anim calcmode="lin" valueType="num">
                                      <p:cBhvr additive="base">
                                        <p:cTn id="18" dur="500" fill="hold"/>
                                        <p:tgtEl>
                                          <p:spTgt spid="45077"/>
                                        </p:tgtEl>
                                        <p:attrNameLst>
                                          <p:attrName>ppt_x</p:attrName>
                                        </p:attrNameLst>
                                      </p:cBhvr>
                                      <p:tavLst>
                                        <p:tav tm="0">
                                          <p:val>
                                            <p:strVal val="#ppt_x"/>
                                          </p:val>
                                        </p:tav>
                                        <p:tav tm="100000">
                                          <p:val>
                                            <p:strVal val="#ppt_x"/>
                                          </p:val>
                                        </p:tav>
                                      </p:tavLst>
                                    </p:anim>
                                    <p:anim calcmode="lin" valueType="num">
                                      <p:cBhvr additive="base">
                                        <p:cTn id="19" dur="500" fill="hold"/>
                                        <p:tgtEl>
                                          <p:spTgt spid="45077"/>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45059"/>
                                        </p:tgtEl>
                                        <p:attrNameLst>
                                          <p:attrName>style.visibility</p:attrName>
                                        </p:attrNameLst>
                                      </p:cBhvr>
                                      <p:to>
                                        <p:strVal val="visible"/>
                                      </p:to>
                                    </p:set>
                                    <p:animEffect transition="in" filter="checkerboard(across)">
                                      <p:cBhvr>
                                        <p:cTn id="24" dur="500"/>
                                        <p:tgtEl>
                                          <p:spTgt spid="4505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45060"/>
                                        </p:tgtEl>
                                        <p:attrNameLst>
                                          <p:attrName>style.visibility</p:attrName>
                                        </p:attrNameLst>
                                      </p:cBhvr>
                                      <p:to>
                                        <p:strVal val="visible"/>
                                      </p:to>
                                    </p:set>
                                    <p:animEffect transition="in" filter="checkerboard(across)">
                                      <p:cBhvr>
                                        <p:cTn id="29" dur="500"/>
                                        <p:tgtEl>
                                          <p:spTgt spid="4506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45074"/>
                                        </p:tgtEl>
                                        <p:attrNameLst>
                                          <p:attrName>style.visibility</p:attrName>
                                        </p:attrNameLst>
                                      </p:cBhvr>
                                      <p:to>
                                        <p:strVal val="visible"/>
                                      </p:to>
                                    </p:set>
                                    <p:anim calcmode="lin" valueType="num">
                                      <p:cBhvr>
                                        <p:cTn id="34" dur="500" fill="hold"/>
                                        <p:tgtEl>
                                          <p:spTgt spid="45074"/>
                                        </p:tgtEl>
                                        <p:attrNameLst>
                                          <p:attrName>ppt_w</p:attrName>
                                        </p:attrNameLst>
                                      </p:cBhvr>
                                      <p:tavLst>
                                        <p:tav tm="0">
                                          <p:val>
                                            <p:strVal val="#ppt_w*0.05"/>
                                          </p:val>
                                        </p:tav>
                                        <p:tav tm="100000">
                                          <p:val>
                                            <p:strVal val="#ppt_w"/>
                                          </p:val>
                                        </p:tav>
                                      </p:tavLst>
                                    </p:anim>
                                    <p:anim calcmode="lin" valueType="num">
                                      <p:cBhvr>
                                        <p:cTn id="35" dur="500" fill="hold"/>
                                        <p:tgtEl>
                                          <p:spTgt spid="45074"/>
                                        </p:tgtEl>
                                        <p:attrNameLst>
                                          <p:attrName>ppt_h</p:attrName>
                                        </p:attrNameLst>
                                      </p:cBhvr>
                                      <p:tavLst>
                                        <p:tav tm="0">
                                          <p:val>
                                            <p:strVal val="#ppt_h"/>
                                          </p:val>
                                        </p:tav>
                                        <p:tav tm="100000">
                                          <p:val>
                                            <p:strVal val="#ppt_h"/>
                                          </p:val>
                                        </p:tav>
                                      </p:tavLst>
                                    </p:anim>
                                    <p:anim calcmode="lin" valueType="num">
                                      <p:cBhvr>
                                        <p:cTn id="36" dur="500" fill="hold"/>
                                        <p:tgtEl>
                                          <p:spTgt spid="45074"/>
                                        </p:tgtEl>
                                        <p:attrNameLst>
                                          <p:attrName>ppt_x</p:attrName>
                                        </p:attrNameLst>
                                      </p:cBhvr>
                                      <p:tavLst>
                                        <p:tav tm="0">
                                          <p:val>
                                            <p:strVal val="#ppt_x-.2"/>
                                          </p:val>
                                        </p:tav>
                                        <p:tav tm="100000">
                                          <p:val>
                                            <p:strVal val="#ppt_x"/>
                                          </p:val>
                                        </p:tav>
                                      </p:tavLst>
                                    </p:anim>
                                    <p:anim calcmode="lin" valueType="num">
                                      <p:cBhvr>
                                        <p:cTn id="37" dur="500" fill="hold"/>
                                        <p:tgtEl>
                                          <p:spTgt spid="45074"/>
                                        </p:tgtEl>
                                        <p:attrNameLst>
                                          <p:attrName>ppt_y</p:attrName>
                                        </p:attrNameLst>
                                      </p:cBhvr>
                                      <p:tavLst>
                                        <p:tav tm="0">
                                          <p:val>
                                            <p:strVal val="#ppt_y"/>
                                          </p:val>
                                        </p:tav>
                                        <p:tav tm="100000">
                                          <p:val>
                                            <p:strVal val="#ppt_y"/>
                                          </p:val>
                                        </p:tav>
                                      </p:tavLst>
                                    </p:anim>
                                    <p:animEffect transition="in" filter="fade">
                                      <p:cBhvr>
                                        <p:cTn id="38" dur="500"/>
                                        <p:tgtEl>
                                          <p:spTgt spid="4507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45075"/>
                                        </p:tgtEl>
                                        <p:attrNameLst>
                                          <p:attrName>style.visibility</p:attrName>
                                        </p:attrNameLst>
                                      </p:cBhvr>
                                      <p:to>
                                        <p:strVal val="visible"/>
                                      </p:to>
                                    </p:set>
                                    <p:anim calcmode="lin" valueType="num">
                                      <p:cBhvr>
                                        <p:cTn id="43" dur="500" fill="hold"/>
                                        <p:tgtEl>
                                          <p:spTgt spid="45075"/>
                                        </p:tgtEl>
                                        <p:attrNameLst>
                                          <p:attrName>ppt_w</p:attrName>
                                        </p:attrNameLst>
                                      </p:cBhvr>
                                      <p:tavLst>
                                        <p:tav tm="0">
                                          <p:val>
                                            <p:strVal val="#ppt_w*0.05"/>
                                          </p:val>
                                        </p:tav>
                                        <p:tav tm="100000">
                                          <p:val>
                                            <p:strVal val="#ppt_w"/>
                                          </p:val>
                                        </p:tav>
                                      </p:tavLst>
                                    </p:anim>
                                    <p:anim calcmode="lin" valueType="num">
                                      <p:cBhvr>
                                        <p:cTn id="44" dur="500" fill="hold"/>
                                        <p:tgtEl>
                                          <p:spTgt spid="45075"/>
                                        </p:tgtEl>
                                        <p:attrNameLst>
                                          <p:attrName>ppt_h</p:attrName>
                                        </p:attrNameLst>
                                      </p:cBhvr>
                                      <p:tavLst>
                                        <p:tav tm="0">
                                          <p:val>
                                            <p:strVal val="#ppt_h"/>
                                          </p:val>
                                        </p:tav>
                                        <p:tav tm="100000">
                                          <p:val>
                                            <p:strVal val="#ppt_h"/>
                                          </p:val>
                                        </p:tav>
                                      </p:tavLst>
                                    </p:anim>
                                    <p:anim calcmode="lin" valueType="num">
                                      <p:cBhvr>
                                        <p:cTn id="45" dur="500" fill="hold"/>
                                        <p:tgtEl>
                                          <p:spTgt spid="45075"/>
                                        </p:tgtEl>
                                        <p:attrNameLst>
                                          <p:attrName>ppt_x</p:attrName>
                                        </p:attrNameLst>
                                      </p:cBhvr>
                                      <p:tavLst>
                                        <p:tav tm="0">
                                          <p:val>
                                            <p:strVal val="#ppt_x-.2"/>
                                          </p:val>
                                        </p:tav>
                                        <p:tav tm="100000">
                                          <p:val>
                                            <p:strVal val="#ppt_x"/>
                                          </p:val>
                                        </p:tav>
                                      </p:tavLst>
                                    </p:anim>
                                    <p:anim calcmode="lin" valueType="num">
                                      <p:cBhvr>
                                        <p:cTn id="46" dur="500" fill="hold"/>
                                        <p:tgtEl>
                                          <p:spTgt spid="45075"/>
                                        </p:tgtEl>
                                        <p:attrNameLst>
                                          <p:attrName>ppt_y</p:attrName>
                                        </p:attrNameLst>
                                      </p:cBhvr>
                                      <p:tavLst>
                                        <p:tav tm="0">
                                          <p:val>
                                            <p:strVal val="#ppt_y"/>
                                          </p:val>
                                        </p:tav>
                                        <p:tav tm="100000">
                                          <p:val>
                                            <p:strVal val="#ppt_y"/>
                                          </p:val>
                                        </p:tav>
                                      </p:tavLst>
                                    </p:anim>
                                    <p:animEffect transition="in" filter="fade">
                                      <p:cBhvr>
                                        <p:cTn id="47" dur="500"/>
                                        <p:tgtEl>
                                          <p:spTgt spid="4507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ntr" presetSubtype="4" fill="hold" nodeType="clickEffect">
                                  <p:stCondLst>
                                    <p:cond delay="0"/>
                                  </p:stCondLst>
                                  <p:childTnLst>
                                    <p:set>
                                      <p:cBhvr>
                                        <p:cTn id="51" dur="1" fill="hold">
                                          <p:stCondLst>
                                            <p:cond delay="0"/>
                                          </p:stCondLst>
                                        </p:cTn>
                                        <p:tgtEl>
                                          <p:spTgt spid="45071"/>
                                        </p:tgtEl>
                                        <p:attrNameLst>
                                          <p:attrName>style.visibility</p:attrName>
                                        </p:attrNameLst>
                                      </p:cBhvr>
                                      <p:to>
                                        <p:strVal val="visible"/>
                                      </p:to>
                                    </p:set>
                                    <p:anim calcmode="lin" valueType="num">
                                      <p:cBhvr additive="base">
                                        <p:cTn id="52" dur="500" fill="hold"/>
                                        <p:tgtEl>
                                          <p:spTgt spid="45071"/>
                                        </p:tgtEl>
                                        <p:attrNameLst>
                                          <p:attrName>ppt_x</p:attrName>
                                        </p:attrNameLst>
                                      </p:cBhvr>
                                      <p:tavLst>
                                        <p:tav tm="0">
                                          <p:val>
                                            <p:strVal val="#ppt_x"/>
                                          </p:val>
                                        </p:tav>
                                        <p:tav tm="100000">
                                          <p:val>
                                            <p:strVal val="#ppt_x"/>
                                          </p:val>
                                        </p:tav>
                                      </p:tavLst>
                                    </p:anim>
                                    <p:anim calcmode="lin" valueType="num">
                                      <p:cBhvr additive="base">
                                        <p:cTn id="53" dur="500" fill="hold"/>
                                        <p:tgtEl>
                                          <p:spTgt spid="45071"/>
                                        </p:tgtEl>
                                        <p:attrNameLst>
                                          <p:attrName>ppt_y</p:attrName>
                                        </p:attrNameLst>
                                      </p:cBhvr>
                                      <p:tavLst>
                                        <p:tav tm="0">
                                          <p:val>
                                            <p:strVal val="1+#ppt_h/2"/>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 presetClass="entr" presetSubtype="4" fill="hold" nodeType="clickEffect">
                                  <p:stCondLst>
                                    <p:cond delay="0"/>
                                  </p:stCondLst>
                                  <p:childTnLst>
                                    <p:set>
                                      <p:cBhvr>
                                        <p:cTn id="57" dur="1" fill="hold">
                                          <p:stCondLst>
                                            <p:cond delay="0"/>
                                          </p:stCondLst>
                                        </p:cTn>
                                        <p:tgtEl>
                                          <p:spTgt spid="45061"/>
                                        </p:tgtEl>
                                        <p:attrNameLst>
                                          <p:attrName>style.visibility</p:attrName>
                                        </p:attrNameLst>
                                      </p:cBhvr>
                                      <p:to>
                                        <p:strVal val="visible"/>
                                      </p:to>
                                    </p:set>
                                    <p:anim calcmode="lin" valueType="num">
                                      <p:cBhvr additive="base">
                                        <p:cTn id="58" dur="500" fill="hold"/>
                                        <p:tgtEl>
                                          <p:spTgt spid="45061"/>
                                        </p:tgtEl>
                                        <p:attrNameLst>
                                          <p:attrName>ppt_x</p:attrName>
                                        </p:attrNameLst>
                                      </p:cBhvr>
                                      <p:tavLst>
                                        <p:tav tm="0">
                                          <p:val>
                                            <p:strVal val="#ppt_x"/>
                                          </p:val>
                                        </p:tav>
                                        <p:tav tm="100000">
                                          <p:val>
                                            <p:strVal val="#ppt_x"/>
                                          </p:val>
                                        </p:tav>
                                      </p:tavLst>
                                    </p:anim>
                                    <p:anim calcmode="lin" valueType="num">
                                      <p:cBhvr additive="base">
                                        <p:cTn id="59" dur="500" fill="hold"/>
                                        <p:tgtEl>
                                          <p:spTgt spid="45061"/>
                                        </p:tgtEl>
                                        <p:attrNameLst>
                                          <p:attrName>ppt_y</p:attrName>
                                        </p:attrNameLst>
                                      </p:cBhvr>
                                      <p:tavLst>
                                        <p:tav tm="0">
                                          <p:val>
                                            <p:strVal val="1+#ppt_h/2"/>
                                          </p:val>
                                        </p:tav>
                                        <p:tav tm="100000">
                                          <p:val>
                                            <p:strVal val="#ppt_y"/>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2" presetClass="entr" presetSubtype="4" fill="hold" nodeType="clickEffect">
                                  <p:stCondLst>
                                    <p:cond delay="0"/>
                                  </p:stCondLst>
                                  <p:childTnLst>
                                    <p:set>
                                      <p:cBhvr>
                                        <p:cTn id="63" dur="1" fill="hold">
                                          <p:stCondLst>
                                            <p:cond delay="0"/>
                                          </p:stCondLst>
                                        </p:cTn>
                                        <p:tgtEl>
                                          <p:spTgt spid="45064"/>
                                        </p:tgtEl>
                                        <p:attrNameLst>
                                          <p:attrName>style.visibility</p:attrName>
                                        </p:attrNameLst>
                                      </p:cBhvr>
                                      <p:to>
                                        <p:strVal val="visible"/>
                                      </p:to>
                                    </p:set>
                                    <p:anim calcmode="lin" valueType="num">
                                      <p:cBhvr additive="base">
                                        <p:cTn id="64" dur="500" fill="hold"/>
                                        <p:tgtEl>
                                          <p:spTgt spid="45064"/>
                                        </p:tgtEl>
                                        <p:attrNameLst>
                                          <p:attrName>ppt_x</p:attrName>
                                        </p:attrNameLst>
                                      </p:cBhvr>
                                      <p:tavLst>
                                        <p:tav tm="0">
                                          <p:val>
                                            <p:strVal val="#ppt_x"/>
                                          </p:val>
                                        </p:tav>
                                        <p:tav tm="100000">
                                          <p:val>
                                            <p:strVal val="#ppt_x"/>
                                          </p:val>
                                        </p:tav>
                                      </p:tavLst>
                                    </p:anim>
                                    <p:anim calcmode="lin" valueType="num">
                                      <p:cBhvr additive="base">
                                        <p:cTn id="65" dur="500" fill="hold"/>
                                        <p:tgtEl>
                                          <p:spTgt spid="45064"/>
                                        </p:tgtEl>
                                        <p:attrNameLst>
                                          <p:attrName>ppt_y</p:attrName>
                                        </p:attrNameLst>
                                      </p:cBhvr>
                                      <p:tavLst>
                                        <p:tav tm="0">
                                          <p:val>
                                            <p:strVal val="1+#ppt_h/2"/>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2" presetClass="entr" presetSubtype="4" fill="hold" nodeType="clickEffect">
                                  <p:stCondLst>
                                    <p:cond delay="0"/>
                                  </p:stCondLst>
                                  <p:childTnLst>
                                    <p:set>
                                      <p:cBhvr>
                                        <p:cTn id="69" dur="1" fill="hold">
                                          <p:stCondLst>
                                            <p:cond delay="0"/>
                                          </p:stCondLst>
                                        </p:cTn>
                                        <p:tgtEl>
                                          <p:spTgt spid="45067"/>
                                        </p:tgtEl>
                                        <p:attrNameLst>
                                          <p:attrName>style.visibility</p:attrName>
                                        </p:attrNameLst>
                                      </p:cBhvr>
                                      <p:to>
                                        <p:strVal val="visible"/>
                                      </p:to>
                                    </p:set>
                                    <p:anim calcmode="lin" valueType="num">
                                      <p:cBhvr additive="base">
                                        <p:cTn id="70" dur="500" fill="hold"/>
                                        <p:tgtEl>
                                          <p:spTgt spid="45067"/>
                                        </p:tgtEl>
                                        <p:attrNameLst>
                                          <p:attrName>ppt_x</p:attrName>
                                        </p:attrNameLst>
                                      </p:cBhvr>
                                      <p:tavLst>
                                        <p:tav tm="0">
                                          <p:val>
                                            <p:strVal val="#ppt_x"/>
                                          </p:val>
                                        </p:tav>
                                        <p:tav tm="100000">
                                          <p:val>
                                            <p:strVal val="#ppt_x"/>
                                          </p:val>
                                        </p:tav>
                                      </p:tavLst>
                                    </p:anim>
                                    <p:anim calcmode="lin" valueType="num">
                                      <p:cBhvr additive="base">
                                        <p:cTn id="71" dur="500" fill="hold"/>
                                        <p:tgtEl>
                                          <p:spTgt spid="45067"/>
                                        </p:tgtEl>
                                        <p:attrNameLst>
                                          <p:attrName>ppt_y</p:attrName>
                                        </p:attrNameLst>
                                      </p:cBhvr>
                                      <p:tavLst>
                                        <p:tav tm="0">
                                          <p:val>
                                            <p:strVal val="1+#ppt_h/2"/>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 presetClass="entr" presetSubtype="4" fill="hold" grpId="0" nodeType="clickEffect">
                                  <p:stCondLst>
                                    <p:cond delay="0"/>
                                  </p:stCondLst>
                                  <p:childTnLst>
                                    <p:set>
                                      <p:cBhvr>
                                        <p:cTn id="75" dur="1" fill="hold">
                                          <p:stCondLst>
                                            <p:cond delay="0"/>
                                          </p:stCondLst>
                                        </p:cTn>
                                        <p:tgtEl>
                                          <p:spTgt spid="45070"/>
                                        </p:tgtEl>
                                        <p:attrNameLst>
                                          <p:attrName>style.visibility</p:attrName>
                                        </p:attrNameLst>
                                      </p:cBhvr>
                                      <p:to>
                                        <p:strVal val="visible"/>
                                      </p:to>
                                    </p:set>
                                    <p:anim calcmode="lin" valueType="num">
                                      <p:cBhvr additive="base">
                                        <p:cTn id="76" dur="500" fill="hold"/>
                                        <p:tgtEl>
                                          <p:spTgt spid="45070"/>
                                        </p:tgtEl>
                                        <p:attrNameLst>
                                          <p:attrName>ppt_x</p:attrName>
                                        </p:attrNameLst>
                                      </p:cBhvr>
                                      <p:tavLst>
                                        <p:tav tm="0">
                                          <p:val>
                                            <p:strVal val="#ppt_x"/>
                                          </p:val>
                                        </p:tav>
                                        <p:tav tm="100000">
                                          <p:val>
                                            <p:strVal val="#ppt_x"/>
                                          </p:val>
                                        </p:tav>
                                      </p:tavLst>
                                    </p:anim>
                                    <p:anim calcmode="lin" valueType="num">
                                      <p:cBhvr additive="base">
                                        <p:cTn id="77" dur="500" fill="hold"/>
                                        <p:tgtEl>
                                          <p:spTgt spid="45070"/>
                                        </p:tgtEl>
                                        <p:attrNameLst>
                                          <p:attrName>ppt_y</p:attrName>
                                        </p:attrNameLst>
                                      </p:cBhvr>
                                      <p:tavLst>
                                        <p:tav tm="0">
                                          <p:val>
                                            <p:strVal val="1+#ppt_h/2"/>
                                          </p:val>
                                        </p:tav>
                                        <p:tav tm="100000">
                                          <p:val>
                                            <p:strVal val="#ppt_y"/>
                                          </p:val>
                                        </p:tav>
                                      </p:tavLst>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5" presetClass="entr" presetSubtype="10" fill="hold" grpId="0" nodeType="clickEffect">
                                  <p:stCondLst>
                                    <p:cond delay="0"/>
                                  </p:stCondLst>
                                  <p:childTnLst>
                                    <p:set>
                                      <p:cBhvr>
                                        <p:cTn id="81" dur="1" fill="hold">
                                          <p:stCondLst>
                                            <p:cond delay="0"/>
                                          </p:stCondLst>
                                        </p:cTn>
                                        <p:tgtEl>
                                          <p:spTgt spid="45079"/>
                                        </p:tgtEl>
                                        <p:attrNameLst>
                                          <p:attrName>style.visibility</p:attrName>
                                        </p:attrNameLst>
                                      </p:cBhvr>
                                      <p:to>
                                        <p:strVal val="visible"/>
                                      </p:to>
                                    </p:set>
                                    <p:animEffect transition="in" filter="checkerboard(across)">
                                      <p:cBhvr>
                                        <p:cTn id="82" dur="500"/>
                                        <p:tgtEl>
                                          <p:spTgt spid="45079"/>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5" presetClass="entr" presetSubtype="10" fill="hold" grpId="0" nodeType="clickEffect">
                                  <p:stCondLst>
                                    <p:cond delay="0"/>
                                  </p:stCondLst>
                                  <p:childTnLst>
                                    <p:set>
                                      <p:cBhvr>
                                        <p:cTn id="86" dur="1" fill="hold">
                                          <p:stCondLst>
                                            <p:cond delay="0"/>
                                          </p:stCondLst>
                                        </p:cTn>
                                        <p:tgtEl>
                                          <p:spTgt spid="45080"/>
                                        </p:tgtEl>
                                        <p:attrNameLst>
                                          <p:attrName>style.visibility</p:attrName>
                                        </p:attrNameLst>
                                      </p:cBhvr>
                                      <p:to>
                                        <p:strVal val="visible"/>
                                      </p:to>
                                    </p:set>
                                    <p:animEffect transition="in" filter="checkerboard(across)">
                                      <p:cBhvr>
                                        <p:cTn id="87" dur="500"/>
                                        <p:tgtEl>
                                          <p:spTgt spid="450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animBg="1" autoUpdateAnimBg="0"/>
      <p:bldP spid="45060" grpId="0" animBg="1" autoUpdateAnimBg="0"/>
      <p:bldP spid="45070" grpId="0" autoUpdateAnimBg="0"/>
      <p:bldP spid="45074" grpId="0" animBg="1"/>
      <p:bldP spid="45075" grpId="0" animBg="1"/>
      <p:bldP spid="45076" grpId="0" animBg="1" autoUpdateAnimBg="0"/>
      <p:bldP spid="45077" grpId="0" animBg="1"/>
      <p:bldP spid="45078" grpId="0" animBg="1"/>
      <p:bldP spid="45079" grpId="0" animBg="1" autoUpdateAnimBg="0"/>
      <p:bldP spid="45080" grpId="0" animBg="1"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4248472" cy="523220"/>
          </a:xfrm>
          <a:prstGeom prst="rect">
            <a:avLst/>
          </a:prstGeom>
          <a:noFill/>
          <a:ln>
            <a:solidFill>
              <a:srgbClr val="00B050"/>
            </a:solidFill>
          </a:ln>
        </p:spPr>
        <p:txBody>
          <a:bodyPr wrap="square" rtlCol="0">
            <a:spAutoFit/>
          </a:bodyPr>
          <a:lstStyle/>
          <a:p>
            <a:r>
              <a:rPr lang="zh-CN" altLang="en-US" sz="2800" b="1" dirty="0" smtClean="0"/>
              <a:t>*诗人政治家</a:t>
            </a:r>
            <a:r>
              <a:rPr lang="en-US" altLang="zh-CN" sz="2800" b="1" dirty="0" smtClean="0"/>
              <a:t>-</a:t>
            </a:r>
            <a:r>
              <a:rPr lang="zh-CN" altLang="en-US" sz="2800" b="1" dirty="0"/>
              <a:t>梭伦</a:t>
            </a:r>
          </a:p>
        </p:txBody>
      </p:sp>
      <p:pic>
        <p:nvPicPr>
          <p:cNvPr id="1026" name="Picture 2" descr="http://photo.hanyu.iciba.com/upload/encyclopedia_2/3b/be/bk_3bbe3cb9c0e8b293fdd17cb3bf3e454f_HlJZC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772816"/>
            <a:ext cx="3048000" cy="3810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79512" y="864260"/>
            <a:ext cx="4248472" cy="523220"/>
          </a:xfrm>
          <a:prstGeom prst="rect">
            <a:avLst/>
          </a:prstGeom>
          <a:noFill/>
          <a:ln>
            <a:solidFill>
              <a:srgbClr val="00B050"/>
            </a:solidFill>
          </a:ln>
        </p:spPr>
        <p:txBody>
          <a:bodyPr wrap="square" rtlCol="0">
            <a:spAutoFit/>
          </a:bodyPr>
          <a:lstStyle/>
          <a:p>
            <a:r>
              <a:rPr lang="zh-CN" altLang="en-US" sz="2800" b="1" dirty="0" smtClean="0"/>
              <a:t>疯诗人事件</a:t>
            </a:r>
            <a:endParaRPr lang="zh-CN" altLang="en-US" sz="2800" b="1" dirty="0"/>
          </a:p>
        </p:txBody>
      </p:sp>
      <p:sp>
        <p:nvSpPr>
          <p:cNvPr id="3" name="矩形 2"/>
          <p:cNvSpPr/>
          <p:nvPr/>
        </p:nvSpPr>
        <p:spPr>
          <a:xfrm>
            <a:off x="3851920" y="1988840"/>
            <a:ext cx="4572000" cy="2308324"/>
          </a:xfrm>
          <a:prstGeom prst="rect">
            <a:avLst/>
          </a:prstGeom>
        </p:spPr>
        <p:txBody>
          <a:bodyPr>
            <a:spAutoFit/>
          </a:bodyPr>
          <a:lstStyle/>
          <a:p>
            <a:r>
              <a:rPr lang="en-US" altLang="zh-CN" sz="2400" dirty="0" smtClean="0">
                <a:solidFill>
                  <a:srgbClr val="FF0000"/>
                </a:solidFill>
                <a:latin typeface="楷体" panose="02010609060101010101" pitchFamily="49" charset="-122"/>
                <a:ea typeface="楷体" panose="02010609060101010101" pitchFamily="49" charset="-122"/>
              </a:rPr>
              <a:t>	</a:t>
            </a:r>
            <a:r>
              <a:rPr lang="zh-CN" altLang="en-US" sz="2400" dirty="0" smtClean="0">
                <a:solidFill>
                  <a:srgbClr val="FF0000"/>
                </a:solidFill>
                <a:latin typeface="楷体" panose="02010609060101010101" pitchFamily="49" charset="-122"/>
                <a:ea typeface="楷体" panose="02010609060101010101" pitchFamily="49" charset="-122"/>
              </a:rPr>
              <a:t>啊</a:t>
            </a:r>
            <a:r>
              <a:rPr lang="zh-CN" altLang="en-US" sz="2400" dirty="0">
                <a:solidFill>
                  <a:srgbClr val="FF0000"/>
                </a:solidFill>
                <a:latin typeface="楷体" panose="02010609060101010101" pitchFamily="49" charset="-122"/>
                <a:ea typeface="楷体" panose="02010609060101010101" pitchFamily="49" charset="-122"/>
              </a:rPr>
              <a:t>，我们的萨拉米，她是多么美丽，又多么使我们留恋，让我们向萨拉米进军，我们要为收复这座海岛而战，我们要雪洗雅典人身上的奇耻大辱</a:t>
            </a:r>
            <a:r>
              <a:rPr lang="en-US" altLang="zh-CN" sz="2400" dirty="0" smtClean="0">
                <a:solidFill>
                  <a:srgbClr val="FF0000"/>
                </a:solidFill>
                <a:latin typeface="楷体" panose="02010609060101010101" pitchFamily="49" charset="-122"/>
                <a:ea typeface="楷体" panose="02010609060101010101" pitchFamily="49" charset="-122"/>
              </a:rPr>
              <a:t>…</a:t>
            </a:r>
          </a:p>
          <a:p>
            <a:pPr algn="r"/>
            <a:r>
              <a:rPr lang="en-US" altLang="zh-CN" sz="2400" dirty="0" smtClean="0">
                <a:solidFill>
                  <a:srgbClr val="FF0000"/>
                </a:solidFill>
                <a:latin typeface="楷体" panose="02010609060101010101" pitchFamily="49" charset="-122"/>
                <a:ea typeface="楷体" panose="02010609060101010101" pitchFamily="49" charset="-122"/>
              </a:rPr>
              <a:t>——</a:t>
            </a:r>
            <a:r>
              <a:rPr lang="zh-CN" altLang="en-US" sz="2400" dirty="0">
                <a:solidFill>
                  <a:srgbClr val="FF0000"/>
                </a:solidFill>
                <a:latin typeface="楷体" panose="02010609060101010101" pitchFamily="49" charset="-122"/>
                <a:ea typeface="楷体" panose="02010609060101010101" pitchFamily="49" charset="-122"/>
              </a:rPr>
              <a:t>梭伦</a:t>
            </a:r>
          </a:p>
        </p:txBody>
      </p:sp>
    </p:spTree>
    <p:extLst>
      <p:ext uri="{BB962C8B-B14F-4D97-AF65-F5344CB8AC3E}">
        <p14:creationId xmlns:p14="http://schemas.microsoft.com/office/powerpoint/2010/main" val="3950762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59731"/>
            <a:ext cx="4248472" cy="523220"/>
          </a:xfrm>
          <a:prstGeom prst="rect">
            <a:avLst/>
          </a:prstGeom>
          <a:noFill/>
          <a:ln>
            <a:solidFill>
              <a:srgbClr val="00B050"/>
            </a:solidFill>
          </a:ln>
        </p:spPr>
        <p:txBody>
          <a:bodyPr wrap="square" rtlCol="0">
            <a:spAutoFit/>
          </a:bodyPr>
          <a:lstStyle/>
          <a:p>
            <a:r>
              <a:rPr lang="zh-CN" altLang="en-US" sz="2800" b="1" dirty="0" smtClean="0"/>
              <a:t>一、梭伦改革的背景</a:t>
            </a:r>
            <a:endParaRPr lang="zh-CN" altLang="en-US" sz="2800" b="1" dirty="0"/>
          </a:p>
        </p:txBody>
      </p:sp>
      <p:sp>
        <p:nvSpPr>
          <p:cNvPr id="3" name="左大括号 2"/>
          <p:cNvSpPr/>
          <p:nvPr/>
        </p:nvSpPr>
        <p:spPr>
          <a:xfrm>
            <a:off x="0" y="607156"/>
            <a:ext cx="570381" cy="433401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285190" y="805179"/>
            <a:ext cx="8858810" cy="4832092"/>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(一)经：工商业</a:t>
            </a:r>
            <a:r>
              <a:rPr lang="zh-CN" altLang="en-US" sz="2800" dirty="0">
                <a:latin typeface="仿宋" panose="02010609060101010101" pitchFamily="49" charset="-122"/>
                <a:ea typeface="仿宋" panose="02010609060101010101" pitchFamily="49" charset="-122"/>
              </a:rPr>
              <a:t>的</a:t>
            </a:r>
            <a:r>
              <a:rPr lang="zh-CN" altLang="en-US" sz="2800" dirty="0" smtClean="0">
                <a:latin typeface="仿宋" panose="02010609060101010101" pitchFamily="49" charset="-122"/>
                <a:ea typeface="仿宋" panose="02010609060101010101" pitchFamily="49" charset="-122"/>
              </a:rPr>
              <a:t>发展</a:t>
            </a:r>
            <a:r>
              <a:rPr lang="zh-CN" altLang="en-US" sz="2800" dirty="0">
                <a:latin typeface="仿宋" panose="02010609060101010101" pitchFamily="49" charset="-122"/>
                <a:ea typeface="仿宋" panose="02010609060101010101" pitchFamily="49" charset="-122"/>
              </a:rPr>
              <a:t>使得</a:t>
            </a:r>
            <a:r>
              <a:rPr lang="zh-CN" altLang="en-US" sz="2800" dirty="0" smtClean="0">
                <a:latin typeface="仿宋" panose="02010609060101010101" pitchFamily="49" charset="-122"/>
                <a:ea typeface="仿宋" panose="02010609060101010101" pitchFamily="49" charset="-122"/>
              </a:rPr>
              <a:t>工商业</a:t>
            </a:r>
            <a:r>
              <a:rPr lang="zh-CN" altLang="en-US" sz="2800" dirty="0">
                <a:latin typeface="仿宋" panose="02010609060101010101" pitchFamily="49" charset="-122"/>
                <a:ea typeface="仿宋" panose="02010609060101010101" pitchFamily="49" charset="-122"/>
              </a:rPr>
              <a:t>奴隶主</a:t>
            </a:r>
            <a:r>
              <a:rPr lang="zh-CN" altLang="en-US" sz="2800" dirty="0" smtClean="0">
                <a:latin typeface="仿宋" panose="02010609060101010101" pitchFamily="49" charset="-122"/>
                <a:ea typeface="仿宋" panose="02010609060101010101" pitchFamily="49" charset="-122"/>
              </a:rPr>
              <a:t>阶层得以形成 ，工商业奴隶主要求</a:t>
            </a:r>
            <a:r>
              <a:rPr lang="zh-CN" altLang="en-US" sz="2800" dirty="0">
                <a:latin typeface="仿宋" panose="02010609060101010101" pitchFamily="49" charset="-122"/>
                <a:ea typeface="仿宋" panose="02010609060101010101" pitchFamily="49" charset="-122"/>
              </a:rPr>
              <a:t>分享权利，进行</a:t>
            </a:r>
            <a:r>
              <a:rPr lang="zh-CN" altLang="en-US" sz="2800" dirty="0" smtClean="0">
                <a:latin typeface="仿宋" panose="02010609060101010101" pitchFamily="49" charset="-122"/>
                <a:ea typeface="仿宋" panose="02010609060101010101" pitchFamily="49" charset="-122"/>
              </a:rPr>
              <a:t>改革；动荡政局阻碍工商业发展。</a:t>
            </a:r>
            <a:endParaRPr lang="zh-CN" altLang="en-US" sz="2800" dirty="0">
              <a:latin typeface="仿宋" panose="02010609060101010101" pitchFamily="49" charset="-122"/>
              <a:ea typeface="仿宋" panose="02010609060101010101" pitchFamily="49" charset="-122"/>
            </a:endParaRPr>
          </a:p>
          <a:p>
            <a:r>
              <a:rPr lang="zh-CN" altLang="en-US" sz="2800" dirty="0" smtClean="0">
                <a:latin typeface="仿宋" panose="02010609060101010101" pitchFamily="49" charset="-122"/>
                <a:ea typeface="仿宋" panose="02010609060101010101" pitchFamily="49" charset="-122"/>
              </a:rPr>
              <a:t>(二)政：雅典社会矛盾异常尖锐，导致政局动荡和危机，要求进行改革。</a:t>
            </a:r>
            <a:endParaRPr lang="en-US" altLang="zh-CN" sz="2800" dirty="0" smtClean="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（三）历史因素：解决危机的尝试失败，社会危机更加严重</a:t>
            </a:r>
            <a:r>
              <a:rPr lang="zh-CN" altLang="en-US" sz="2800" dirty="0" smtClean="0">
                <a:latin typeface="仿宋" panose="02010609060101010101" pitchFamily="49" charset="-122"/>
                <a:ea typeface="仿宋" panose="02010609060101010101" pitchFamily="49" charset="-122"/>
              </a:rPr>
              <a:t>。</a:t>
            </a:r>
            <a:endParaRPr lang="en-US" altLang="zh-CN" sz="2800" dirty="0" smtClean="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（四）直接因素：萨拉米</a:t>
            </a:r>
            <a:r>
              <a:rPr lang="zh-CN" altLang="en-US" sz="2800" dirty="0" smtClean="0">
                <a:latin typeface="仿宋" panose="02010609060101010101" pitchFamily="49" charset="-122"/>
                <a:ea typeface="仿宋" panose="02010609060101010101" pitchFamily="49" charset="-122"/>
              </a:rPr>
              <a:t>危机。</a:t>
            </a:r>
            <a:endParaRPr lang="en-US" altLang="zh-CN" sz="2800" dirty="0" smtClean="0">
              <a:latin typeface="仿宋" panose="02010609060101010101" pitchFamily="49" charset="-122"/>
              <a:ea typeface="仿宋" panose="02010609060101010101" pitchFamily="49" charset="-122"/>
            </a:endParaRPr>
          </a:p>
          <a:p>
            <a:r>
              <a:rPr lang="zh-CN" altLang="en-US" sz="2800" dirty="0" smtClean="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五</a:t>
            </a:r>
            <a:r>
              <a:rPr lang="zh-CN" altLang="en-US" sz="2800" dirty="0" smtClean="0">
                <a:latin typeface="仿宋" panose="02010609060101010101" pitchFamily="49" charset="-122"/>
                <a:ea typeface="仿宋" panose="02010609060101010101" pitchFamily="49" charset="-122"/>
              </a:rPr>
              <a:t>）个人因素：梭伦出色的个人才能和梭伦上台执政。</a:t>
            </a:r>
            <a:endParaRPr lang="zh-CN" altLang="en-US" sz="2800" dirty="0">
              <a:latin typeface="仿宋" panose="02010609060101010101" pitchFamily="49" charset="-122"/>
              <a:ea typeface="仿宋" panose="02010609060101010101" pitchFamily="49" charset="-122"/>
            </a:endParaRPr>
          </a:p>
          <a:p>
            <a:endParaRPr lang="zh-CN" altLang="en-US" sz="2800" dirty="0">
              <a:latin typeface="仿宋" panose="02010609060101010101" pitchFamily="49" charset="-122"/>
              <a:ea typeface="仿宋" panose="02010609060101010101" pitchFamily="49" charset="-122"/>
            </a:endParaRPr>
          </a:p>
          <a:p>
            <a:endParaRPr lang="zh-CN" altLang="en-US" sz="28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128892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randombar(horizontal)">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randombar(horizontal)">
                                      <p:cBhvr>
                                        <p:cTn id="1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504" y="28381"/>
            <a:ext cx="4248472" cy="523220"/>
          </a:xfrm>
          <a:prstGeom prst="rect">
            <a:avLst/>
          </a:prstGeom>
          <a:noFill/>
          <a:ln>
            <a:solidFill>
              <a:srgbClr val="00B050"/>
            </a:solidFill>
          </a:ln>
        </p:spPr>
        <p:txBody>
          <a:bodyPr wrap="square" rtlCol="0">
            <a:spAutoFit/>
          </a:bodyPr>
          <a:lstStyle/>
          <a:p>
            <a:r>
              <a:rPr lang="en-US" altLang="zh-CN" sz="2800" b="1" dirty="0" smtClean="0"/>
              <a:t>3.</a:t>
            </a:r>
            <a:r>
              <a:rPr lang="zh-CN" altLang="en-US" sz="2800" b="1" dirty="0" smtClean="0"/>
              <a:t>谁领导改革？采取方式？</a:t>
            </a:r>
            <a:endParaRPr lang="zh-CN" altLang="en-US" sz="2800" b="1" dirty="0"/>
          </a:p>
        </p:txBody>
      </p:sp>
      <p:sp>
        <p:nvSpPr>
          <p:cNvPr id="5" name="TextBox 4"/>
          <p:cNvSpPr txBox="1"/>
          <p:nvPr/>
        </p:nvSpPr>
        <p:spPr>
          <a:xfrm>
            <a:off x="107504" y="764704"/>
            <a:ext cx="4248472" cy="523220"/>
          </a:xfrm>
          <a:prstGeom prst="rect">
            <a:avLst/>
          </a:prstGeom>
          <a:noFill/>
          <a:ln>
            <a:solidFill>
              <a:srgbClr val="00B050"/>
            </a:solidFill>
          </a:ln>
        </p:spPr>
        <p:txBody>
          <a:bodyPr wrap="square" rtlCol="0">
            <a:spAutoFit/>
          </a:bodyPr>
          <a:lstStyle/>
          <a:p>
            <a:r>
              <a:rPr lang="en-US" altLang="zh-CN" sz="2800" b="1" dirty="0"/>
              <a:t>4</a:t>
            </a:r>
            <a:r>
              <a:rPr lang="en-US" altLang="zh-CN" sz="2800" b="1" dirty="0" smtClean="0"/>
              <a:t>.</a:t>
            </a:r>
            <a:r>
              <a:rPr lang="zh-CN" altLang="en-US" sz="2800" b="1" dirty="0" smtClean="0"/>
              <a:t>改革分类？</a:t>
            </a:r>
            <a:endParaRPr lang="zh-CN" altLang="en-US" sz="2800" b="1" dirty="0"/>
          </a:p>
        </p:txBody>
      </p:sp>
      <p:sp>
        <p:nvSpPr>
          <p:cNvPr id="7" name="左大括号 6"/>
          <p:cNvSpPr/>
          <p:nvPr/>
        </p:nvSpPr>
        <p:spPr>
          <a:xfrm>
            <a:off x="107504" y="1412775"/>
            <a:ext cx="360040" cy="544522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TextBox 7"/>
          <p:cNvSpPr txBox="1"/>
          <p:nvPr/>
        </p:nvSpPr>
        <p:spPr>
          <a:xfrm>
            <a:off x="467544" y="1628800"/>
            <a:ext cx="1296144" cy="523220"/>
          </a:xfrm>
          <a:prstGeom prst="rect">
            <a:avLst/>
          </a:prstGeom>
          <a:noFill/>
        </p:spPr>
        <p:txBody>
          <a:bodyPr wrap="square" rtlCol="0">
            <a:spAutoFit/>
          </a:bodyPr>
          <a:lstStyle/>
          <a:p>
            <a:r>
              <a:rPr lang="zh-CN" altLang="en-US" sz="2800" dirty="0" smtClean="0"/>
              <a:t>分类</a:t>
            </a:r>
            <a:r>
              <a:rPr lang="en-US" altLang="zh-CN" sz="2800" dirty="0" smtClean="0"/>
              <a:t>1</a:t>
            </a:r>
            <a:r>
              <a:rPr lang="zh-CN" altLang="en-US" sz="2800" dirty="0" smtClean="0"/>
              <a:t>：</a:t>
            </a:r>
            <a:endParaRPr lang="zh-CN" altLang="en-US" sz="2800" dirty="0"/>
          </a:p>
        </p:txBody>
      </p:sp>
      <p:sp>
        <p:nvSpPr>
          <p:cNvPr id="10" name="TextBox 9"/>
          <p:cNvSpPr txBox="1"/>
          <p:nvPr/>
        </p:nvSpPr>
        <p:spPr>
          <a:xfrm>
            <a:off x="467544" y="4785304"/>
            <a:ext cx="1296144" cy="523220"/>
          </a:xfrm>
          <a:prstGeom prst="rect">
            <a:avLst/>
          </a:prstGeom>
          <a:noFill/>
        </p:spPr>
        <p:txBody>
          <a:bodyPr wrap="square" rtlCol="0">
            <a:spAutoFit/>
          </a:bodyPr>
          <a:lstStyle/>
          <a:p>
            <a:r>
              <a:rPr lang="zh-CN" altLang="en-US" sz="2800" dirty="0" smtClean="0"/>
              <a:t>分类</a:t>
            </a:r>
            <a:r>
              <a:rPr lang="en-US" altLang="zh-CN" sz="2800" dirty="0"/>
              <a:t>2</a:t>
            </a:r>
            <a:r>
              <a:rPr lang="zh-CN" altLang="en-US" sz="2800" dirty="0" smtClean="0"/>
              <a:t>：</a:t>
            </a:r>
            <a:endParaRPr lang="zh-CN" altLang="en-US" sz="2800" dirty="0"/>
          </a:p>
        </p:txBody>
      </p:sp>
      <p:sp>
        <p:nvSpPr>
          <p:cNvPr id="11" name="左大括号 10"/>
          <p:cNvSpPr/>
          <p:nvPr/>
        </p:nvSpPr>
        <p:spPr>
          <a:xfrm>
            <a:off x="1583667" y="1384382"/>
            <a:ext cx="380115" cy="16845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矩形 11"/>
          <p:cNvSpPr/>
          <p:nvPr/>
        </p:nvSpPr>
        <p:spPr>
          <a:xfrm>
            <a:off x="1847467" y="1435811"/>
            <a:ext cx="2339102" cy="523220"/>
          </a:xfrm>
          <a:prstGeom prst="rect">
            <a:avLst/>
          </a:prstGeom>
        </p:spPr>
        <p:txBody>
          <a:bodyPr wrap="none">
            <a:spAutoFit/>
          </a:bodyPr>
          <a:lstStyle/>
          <a:p>
            <a:r>
              <a:rPr lang="zh-CN" altLang="en-US" sz="2800" dirty="0" smtClean="0">
                <a:solidFill>
                  <a:srgbClr val="FF0000"/>
                </a:solidFill>
                <a:latin typeface="华文仿宋" panose="02010600040101010101" pitchFamily="2" charset="-122"/>
                <a:ea typeface="华文仿宋" panose="02010600040101010101" pitchFamily="2" charset="-122"/>
              </a:rPr>
              <a:t>改变原有制度</a:t>
            </a:r>
            <a:endParaRPr lang="zh-CN" altLang="en-US" sz="2800" dirty="0"/>
          </a:p>
        </p:txBody>
      </p:sp>
      <p:sp>
        <p:nvSpPr>
          <p:cNvPr id="13" name="矩形 12"/>
          <p:cNvSpPr/>
          <p:nvPr/>
        </p:nvSpPr>
        <p:spPr>
          <a:xfrm>
            <a:off x="1862828" y="2066753"/>
            <a:ext cx="2339102" cy="523220"/>
          </a:xfrm>
          <a:prstGeom prst="rect">
            <a:avLst/>
          </a:prstGeom>
        </p:spPr>
        <p:txBody>
          <a:bodyPr wrap="none">
            <a:spAutoFit/>
          </a:bodyPr>
          <a:lstStyle/>
          <a:p>
            <a:r>
              <a:rPr lang="zh-CN" altLang="en-US" sz="2800" dirty="0">
                <a:solidFill>
                  <a:srgbClr val="FF0000"/>
                </a:solidFill>
                <a:latin typeface="华文仿宋" panose="02010600040101010101" pitchFamily="2" charset="-122"/>
                <a:ea typeface="华文仿宋" panose="02010600040101010101" pitchFamily="2" charset="-122"/>
              </a:rPr>
              <a:t>维护</a:t>
            </a:r>
            <a:r>
              <a:rPr lang="zh-CN" altLang="en-US" sz="2800" dirty="0" smtClean="0">
                <a:solidFill>
                  <a:srgbClr val="FF0000"/>
                </a:solidFill>
                <a:latin typeface="华文仿宋" panose="02010600040101010101" pitchFamily="2" charset="-122"/>
                <a:ea typeface="华文仿宋" panose="02010600040101010101" pitchFamily="2" charset="-122"/>
              </a:rPr>
              <a:t>原有制度</a:t>
            </a:r>
            <a:endParaRPr lang="zh-CN" altLang="en-US" sz="2800" dirty="0"/>
          </a:p>
        </p:txBody>
      </p:sp>
      <p:sp>
        <p:nvSpPr>
          <p:cNvPr id="14" name="矩形 13"/>
          <p:cNvSpPr/>
          <p:nvPr/>
        </p:nvSpPr>
        <p:spPr>
          <a:xfrm>
            <a:off x="4201930" y="1697421"/>
            <a:ext cx="6812936" cy="369332"/>
          </a:xfrm>
          <a:prstGeom prst="rect">
            <a:avLst/>
          </a:prstGeom>
        </p:spPr>
        <p:txBody>
          <a:bodyPr wrap="square">
            <a:spAutoFit/>
          </a:bodyPr>
          <a:lstStyle/>
          <a:p>
            <a:r>
              <a:rPr lang="zh-CN" altLang="en-US" dirty="0" smtClean="0">
                <a:latin typeface="华文仿宋" panose="02010600040101010101" pitchFamily="2" charset="-122"/>
                <a:ea typeface="华文仿宋" panose="02010600040101010101" pitchFamily="2" charset="-122"/>
              </a:rPr>
              <a:t>如商鞅变法、戊戌变法、</a:t>
            </a:r>
            <a:r>
              <a:rPr lang="en-US" altLang="zh-CN" dirty="0" smtClean="0">
                <a:latin typeface="华文仿宋" panose="02010600040101010101" pitchFamily="2" charset="-122"/>
                <a:ea typeface="华文仿宋" panose="02010600040101010101" pitchFamily="2" charset="-122"/>
              </a:rPr>
              <a:t>1861</a:t>
            </a:r>
            <a:r>
              <a:rPr lang="zh-CN" altLang="en-US" dirty="0" smtClean="0">
                <a:latin typeface="华文仿宋" panose="02010600040101010101" pitchFamily="2" charset="-122"/>
                <a:ea typeface="华文仿宋" panose="02010600040101010101" pitchFamily="2" charset="-122"/>
              </a:rPr>
              <a:t>年改革、明治维新</a:t>
            </a:r>
            <a:r>
              <a:rPr lang="en-US" altLang="zh-CN" dirty="0" smtClean="0">
                <a:latin typeface="华文仿宋" panose="02010600040101010101" pitchFamily="2" charset="-122"/>
                <a:ea typeface="华文仿宋" panose="02010600040101010101" pitchFamily="2" charset="-122"/>
              </a:rPr>
              <a:t>;</a:t>
            </a:r>
            <a:endParaRPr lang="zh-CN" altLang="en-US" dirty="0"/>
          </a:p>
        </p:txBody>
      </p:sp>
      <p:sp>
        <p:nvSpPr>
          <p:cNvPr id="15" name="矩形 14"/>
          <p:cNvSpPr/>
          <p:nvPr/>
        </p:nvSpPr>
        <p:spPr>
          <a:xfrm>
            <a:off x="1927144" y="2589500"/>
            <a:ext cx="7216856" cy="646331"/>
          </a:xfrm>
          <a:prstGeom prst="rect">
            <a:avLst/>
          </a:prstGeom>
        </p:spPr>
        <p:txBody>
          <a:bodyPr wrap="square">
            <a:spAutoFit/>
          </a:bodyPr>
          <a:lstStyle/>
          <a:p>
            <a:pPr>
              <a:spcBef>
                <a:spcPct val="50000"/>
              </a:spcBef>
            </a:pPr>
            <a:r>
              <a:rPr lang="zh-CN" altLang="en-US" dirty="0" smtClean="0">
                <a:latin typeface="华文仿宋" panose="02010600040101010101" pitchFamily="2" charset="-122"/>
                <a:ea typeface="华文仿宋" panose="02010600040101010101" pitchFamily="2" charset="-122"/>
              </a:rPr>
              <a:t>如王安石变法、洋务运动、十一届三中全会以后的中国改革、罗斯福新政、二战后资本主义国家和社会主义国家的改革。</a:t>
            </a:r>
            <a:endParaRPr lang="zh-CN" altLang="en-US" dirty="0">
              <a:solidFill>
                <a:srgbClr val="0000FF"/>
              </a:solidFill>
              <a:effectLst>
                <a:outerShdw blurRad="38100" dist="38100" dir="2700000" algn="tl">
                  <a:srgbClr val="C0C0C0"/>
                </a:outerShdw>
              </a:effectLst>
              <a:latin typeface="华文仿宋" panose="02010600040101010101" pitchFamily="2" charset="-122"/>
              <a:ea typeface="华文仿宋" panose="02010600040101010101" pitchFamily="2" charset="-122"/>
            </a:endParaRPr>
          </a:p>
        </p:txBody>
      </p:sp>
      <p:sp>
        <p:nvSpPr>
          <p:cNvPr id="16" name="左大括号 15"/>
          <p:cNvSpPr/>
          <p:nvPr/>
        </p:nvSpPr>
        <p:spPr>
          <a:xfrm>
            <a:off x="1583870" y="3235830"/>
            <a:ext cx="263597" cy="362216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7" name="矩形 16"/>
          <p:cNvSpPr/>
          <p:nvPr/>
        </p:nvSpPr>
        <p:spPr>
          <a:xfrm>
            <a:off x="1963783" y="3769128"/>
            <a:ext cx="2698175" cy="523220"/>
          </a:xfrm>
          <a:prstGeom prst="rect">
            <a:avLst/>
          </a:prstGeom>
        </p:spPr>
        <p:txBody>
          <a:bodyPr wrap="none">
            <a:spAutoFit/>
          </a:bodyPr>
          <a:lstStyle/>
          <a:p>
            <a:r>
              <a:rPr lang="zh-CN" altLang="en-US" sz="2800" dirty="0" smtClean="0">
                <a:solidFill>
                  <a:srgbClr val="FF0000"/>
                </a:solidFill>
                <a:latin typeface="华文仿宋" panose="02010600040101010101" pitchFamily="2" charset="-122"/>
                <a:ea typeface="华文仿宋" panose="02010600040101010101" pitchFamily="2" charset="-122"/>
              </a:rPr>
              <a:t>封建性质的改革</a:t>
            </a:r>
            <a:endParaRPr lang="zh-CN" altLang="en-US" sz="2800" dirty="0">
              <a:solidFill>
                <a:srgbClr val="FF0000"/>
              </a:solidFill>
              <a:latin typeface="华文仿宋" panose="02010600040101010101" pitchFamily="2" charset="-122"/>
              <a:ea typeface="华文仿宋" panose="02010600040101010101" pitchFamily="2" charset="-122"/>
            </a:endParaRPr>
          </a:p>
        </p:txBody>
      </p:sp>
      <p:sp>
        <p:nvSpPr>
          <p:cNvPr id="18" name="矩形 17"/>
          <p:cNvSpPr/>
          <p:nvPr/>
        </p:nvSpPr>
        <p:spPr>
          <a:xfrm>
            <a:off x="1943708" y="3146748"/>
            <a:ext cx="2698175" cy="523220"/>
          </a:xfrm>
          <a:prstGeom prst="rect">
            <a:avLst/>
          </a:prstGeom>
        </p:spPr>
        <p:txBody>
          <a:bodyPr wrap="none">
            <a:spAutoFit/>
          </a:bodyPr>
          <a:lstStyle/>
          <a:p>
            <a:r>
              <a:rPr lang="zh-CN" altLang="en-US" sz="2800" dirty="0" smtClean="0">
                <a:solidFill>
                  <a:srgbClr val="FF0000"/>
                </a:solidFill>
                <a:latin typeface="华文仿宋" panose="02010600040101010101" pitchFamily="2" charset="-122"/>
                <a:ea typeface="华文仿宋" panose="02010600040101010101" pitchFamily="2" charset="-122"/>
              </a:rPr>
              <a:t>奴隶社会的改革</a:t>
            </a:r>
            <a:endParaRPr lang="zh-CN" altLang="en-US" sz="2800" dirty="0">
              <a:solidFill>
                <a:srgbClr val="FF0000"/>
              </a:solidFill>
              <a:latin typeface="华文仿宋" panose="02010600040101010101" pitchFamily="2" charset="-122"/>
              <a:ea typeface="华文仿宋" panose="02010600040101010101" pitchFamily="2" charset="-122"/>
            </a:endParaRPr>
          </a:p>
        </p:txBody>
      </p:sp>
      <p:sp>
        <p:nvSpPr>
          <p:cNvPr id="19" name="矩形 18"/>
          <p:cNvSpPr/>
          <p:nvPr/>
        </p:nvSpPr>
        <p:spPr>
          <a:xfrm>
            <a:off x="1963783" y="5379346"/>
            <a:ext cx="3416320" cy="523220"/>
          </a:xfrm>
          <a:prstGeom prst="rect">
            <a:avLst/>
          </a:prstGeom>
        </p:spPr>
        <p:txBody>
          <a:bodyPr wrap="none">
            <a:spAutoFit/>
          </a:bodyPr>
          <a:lstStyle/>
          <a:p>
            <a:r>
              <a:rPr lang="zh-CN" altLang="en-US" sz="2800" dirty="0">
                <a:solidFill>
                  <a:srgbClr val="FF0000"/>
                </a:solidFill>
                <a:latin typeface="华文仿宋" panose="02010600040101010101" pitchFamily="2" charset="-122"/>
                <a:ea typeface="华文仿宋" panose="02010600040101010101" pitchFamily="2" charset="-122"/>
              </a:rPr>
              <a:t>资本主义</a:t>
            </a:r>
            <a:r>
              <a:rPr lang="zh-CN" altLang="en-US" sz="2800" dirty="0" smtClean="0">
                <a:solidFill>
                  <a:srgbClr val="FF0000"/>
                </a:solidFill>
                <a:latin typeface="华文仿宋" panose="02010600040101010101" pitchFamily="2" charset="-122"/>
                <a:ea typeface="华文仿宋" panose="02010600040101010101" pitchFamily="2" charset="-122"/>
              </a:rPr>
              <a:t>性质的改革</a:t>
            </a:r>
            <a:endParaRPr lang="zh-CN" altLang="en-US" sz="2800" dirty="0">
              <a:solidFill>
                <a:srgbClr val="FF0000"/>
              </a:solidFill>
              <a:latin typeface="华文仿宋" panose="02010600040101010101" pitchFamily="2" charset="-122"/>
              <a:ea typeface="华文仿宋" panose="02010600040101010101" pitchFamily="2" charset="-122"/>
            </a:endParaRPr>
          </a:p>
        </p:txBody>
      </p:sp>
      <p:sp>
        <p:nvSpPr>
          <p:cNvPr id="20" name="矩形 19"/>
          <p:cNvSpPr/>
          <p:nvPr/>
        </p:nvSpPr>
        <p:spPr>
          <a:xfrm>
            <a:off x="4661958" y="3395902"/>
            <a:ext cx="6812936" cy="369332"/>
          </a:xfrm>
          <a:prstGeom prst="rect">
            <a:avLst/>
          </a:prstGeom>
        </p:spPr>
        <p:txBody>
          <a:bodyPr wrap="square">
            <a:spAutoFit/>
          </a:bodyPr>
          <a:lstStyle/>
          <a:p>
            <a:r>
              <a:rPr lang="zh-CN" altLang="en-US" dirty="0" smtClean="0">
                <a:latin typeface="华文仿宋" panose="02010600040101010101" pitchFamily="2" charset="-122"/>
                <a:ea typeface="华文仿宋" panose="02010600040101010101" pitchFamily="2" charset="-122"/>
              </a:rPr>
              <a:t>如梭伦改革</a:t>
            </a:r>
            <a:endParaRPr lang="zh-CN" altLang="en-US" dirty="0">
              <a:latin typeface="华文仿宋" panose="02010600040101010101" pitchFamily="2" charset="-122"/>
              <a:ea typeface="华文仿宋" panose="02010600040101010101" pitchFamily="2" charset="-122"/>
            </a:endParaRPr>
          </a:p>
        </p:txBody>
      </p:sp>
      <p:sp>
        <p:nvSpPr>
          <p:cNvPr id="21" name="矩形 20"/>
          <p:cNvSpPr/>
          <p:nvPr/>
        </p:nvSpPr>
        <p:spPr>
          <a:xfrm>
            <a:off x="1772516" y="4226409"/>
            <a:ext cx="7480004" cy="1200329"/>
          </a:xfrm>
          <a:prstGeom prst="rect">
            <a:avLst/>
          </a:prstGeom>
        </p:spPr>
        <p:txBody>
          <a:bodyPr wrap="square">
            <a:spAutoFit/>
          </a:bodyPr>
          <a:lstStyle/>
          <a:p>
            <a:r>
              <a:rPr lang="zh-CN" altLang="en-US" dirty="0">
                <a:latin typeface="华文仿宋" panose="02010600040101010101" pitchFamily="2" charset="-122"/>
                <a:ea typeface="华文仿宋" panose="02010600040101010101" pitchFamily="2" charset="-122"/>
              </a:rPr>
              <a:t>*</a:t>
            </a:r>
            <a:r>
              <a:rPr lang="zh-CN" altLang="en-US" dirty="0" smtClean="0">
                <a:latin typeface="华文仿宋" panose="02010600040101010101" pitchFamily="2" charset="-122"/>
                <a:ea typeface="华文仿宋" panose="02010600040101010101" pitchFamily="2" charset="-122"/>
              </a:rPr>
              <a:t>确立封建制度    商鞅变法</a:t>
            </a:r>
          </a:p>
          <a:p>
            <a:r>
              <a:rPr lang="zh-CN" altLang="en-US" dirty="0">
                <a:latin typeface="华文仿宋" panose="02010600040101010101" pitchFamily="2" charset="-122"/>
                <a:ea typeface="华文仿宋" panose="02010600040101010101" pitchFamily="2" charset="-122"/>
              </a:rPr>
              <a:t>*</a:t>
            </a:r>
            <a:r>
              <a:rPr lang="zh-CN" altLang="en-US" dirty="0" smtClean="0">
                <a:latin typeface="华文仿宋" panose="02010600040101010101" pitchFamily="2" charset="-122"/>
                <a:ea typeface="华文仿宋" panose="02010600040101010101" pitchFamily="2" charset="-122"/>
              </a:rPr>
              <a:t>挽救危机、自我完善     王安石变法、阿里改革</a:t>
            </a:r>
            <a:endParaRPr lang="en-US" altLang="zh-CN" dirty="0" smtClean="0">
              <a:latin typeface="华文仿宋" panose="02010600040101010101" pitchFamily="2" charset="-122"/>
              <a:ea typeface="华文仿宋" panose="02010600040101010101" pitchFamily="2" charset="-122"/>
            </a:endParaRPr>
          </a:p>
          <a:p>
            <a:r>
              <a:rPr lang="zh-CN" altLang="en-US" dirty="0" smtClean="0">
                <a:latin typeface="华文仿宋" panose="02010600040101010101" pitchFamily="2" charset="-122"/>
                <a:ea typeface="华文仿宋" panose="02010600040101010101" pitchFamily="2" charset="-122"/>
              </a:rPr>
              <a:t>*少数民族学习先进制度文化（兼有确立封建制度和民族融合的性质）</a:t>
            </a:r>
          </a:p>
          <a:p>
            <a:r>
              <a:rPr lang="zh-CN" altLang="en-US" dirty="0" smtClean="0">
                <a:latin typeface="华文仿宋" panose="02010600040101010101" pitchFamily="2" charset="-122"/>
                <a:ea typeface="华文仿宋" panose="02010600040101010101" pitchFamily="2" charset="-122"/>
              </a:rPr>
              <a:t>   北魏孝文帝改革</a:t>
            </a:r>
            <a:endParaRPr lang="zh-CN" altLang="en-US" dirty="0">
              <a:latin typeface="华文仿宋" panose="02010600040101010101" pitchFamily="2" charset="-122"/>
              <a:ea typeface="华文仿宋" panose="02010600040101010101" pitchFamily="2" charset="-122"/>
            </a:endParaRPr>
          </a:p>
        </p:txBody>
      </p:sp>
      <p:sp>
        <p:nvSpPr>
          <p:cNvPr id="22" name="矩形 21"/>
          <p:cNvSpPr/>
          <p:nvPr/>
        </p:nvSpPr>
        <p:spPr>
          <a:xfrm>
            <a:off x="1795570" y="5902566"/>
            <a:ext cx="7480004" cy="646331"/>
          </a:xfrm>
          <a:prstGeom prst="rect">
            <a:avLst/>
          </a:prstGeom>
        </p:spPr>
        <p:txBody>
          <a:bodyPr wrap="square">
            <a:spAutoFit/>
          </a:bodyPr>
          <a:lstStyle/>
          <a:p>
            <a:r>
              <a:rPr lang="zh-CN" altLang="en-US" dirty="0" smtClean="0">
                <a:latin typeface="华文仿宋" panose="02010600040101010101" pitchFamily="2" charset="-122"/>
                <a:ea typeface="华文仿宋" panose="02010600040101010101" pitchFamily="2" charset="-122"/>
              </a:rPr>
              <a:t>*思想文化领域    宗教改革</a:t>
            </a:r>
            <a:endParaRPr lang="en-US" altLang="zh-CN" dirty="0" smtClean="0">
              <a:latin typeface="华文仿宋" panose="02010600040101010101" pitchFamily="2" charset="-122"/>
              <a:ea typeface="华文仿宋" panose="02010600040101010101" pitchFamily="2" charset="-122"/>
            </a:endParaRPr>
          </a:p>
          <a:p>
            <a:r>
              <a:rPr lang="zh-CN" altLang="en-US" dirty="0" smtClean="0">
                <a:latin typeface="华文仿宋" panose="02010600040101010101" pitchFamily="2" charset="-122"/>
                <a:ea typeface="华文仿宋" panose="02010600040101010101" pitchFamily="2" charset="-122"/>
              </a:rPr>
              <a:t>*确立资本主义   俄国农奴制改革、明治维新、戊戌变法</a:t>
            </a:r>
            <a:endParaRPr lang="zh-CN" altLang="en-US" dirty="0">
              <a:latin typeface="华文仿宋" panose="02010600040101010101" pitchFamily="2" charset="-122"/>
              <a:ea typeface="华文仿宋" panose="02010600040101010101" pitchFamily="2" charset="-122"/>
            </a:endParaRPr>
          </a:p>
        </p:txBody>
      </p:sp>
    </p:spTree>
    <p:extLst>
      <p:ext uri="{BB962C8B-B14F-4D97-AF65-F5344CB8AC3E}">
        <p14:creationId xmlns:p14="http://schemas.microsoft.com/office/powerpoint/2010/main" val="1633611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left)">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left)">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left)">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left)">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ipe(down)">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down)">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wipe(down)">
                                      <p:cBhvr>
                                        <p:cTn id="46" dur="500"/>
                                        <p:tgtEl>
                                          <p:spTgt spid="13"/>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wipe(down)">
                                      <p:cBhvr>
                                        <p:cTn id="51" dur="500"/>
                                        <p:tgtEl>
                                          <p:spTgt spid="15"/>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wipe(left)">
                                      <p:cBhvr>
                                        <p:cTn id="56" dur="500"/>
                                        <p:tgtEl>
                                          <p:spTgt spid="16"/>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Effect transition="in" filter="wipe(down)">
                                      <p:cBhvr>
                                        <p:cTn id="61" dur="500"/>
                                        <p:tgtEl>
                                          <p:spTgt spid="18"/>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grpId="0" nodeType="clickEffect">
                                  <p:stCondLst>
                                    <p:cond delay="0"/>
                                  </p:stCondLst>
                                  <p:childTnLst>
                                    <p:set>
                                      <p:cBhvr>
                                        <p:cTn id="65" dur="1" fill="hold">
                                          <p:stCondLst>
                                            <p:cond delay="0"/>
                                          </p:stCondLst>
                                        </p:cTn>
                                        <p:tgtEl>
                                          <p:spTgt spid="20"/>
                                        </p:tgtEl>
                                        <p:attrNameLst>
                                          <p:attrName>style.visibility</p:attrName>
                                        </p:attrNameLst>
                                      </p:cBhvr>
                                      <p:to>
                                        <p:strVal val="visible"/>
                                      </p:to>
                                    </p:set>
                                    <p:animEffect transition="in" filter="wipe(down)">
                                      <p:cBhvr>
                                        <p:cTn id="66" dur="500"/>
                                        <p:tgtEl>
                                          <p:spTgt spid="20"/>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17"/>
                                        </p:tgtEl>
                                        <p:attrNameLst>
                                          <p:attrName>style.visibility</p:attrName>
                                        </p:attrNameLst>
                                      </p:cBhvr>
                                      <p:to>
                                        <p:strVal val="visible"/>
                                      </p:to>
                                    </p:set>
                                    <p:animEffect transition="in" filter="wipe(down)">
                                      <p:cBhvr>
                                        <p:cTn id="71" dur="500"/>
                                        <p:tgtEl>
                                          <p:spTgt spid="17"/>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grpId="0" nodeType="click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wipe(down)">
                                      <p:cBhvr>
                                        <p:cTn id="76" dur="500"/>
                                        <p:tgtEl>
                                          <p:spTgt spid="21"/>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grpId="0" nodeType="clickEffect">
                                  <p:stCondLst>
                                    <p:cond delay="0"/>
                                  </p:stCondLst>
                                  <p:childTnLst>
                                    <p:set>
                                      <p:cBhvr>
                                        <p:cTn id="80" dur="1" fill="hold">
                                          <p:stCondLst>
                                            <p:cond delay="0"/>
                                          </p:stCondLst>
                                        </p:cTn>
                                        <p:tgtEl>
                                          <p:spTgt spid="19"/>
                                        </p:tgtEl>
                                        <p:attrNameLst>
                                          <p:attrName>style.visibility</p:attrName>
                                        </p:attrNameLst>
                                      </p:cBhvr>
                                      <p:to>
                                        <p:strVal val="visible"/>
                                      </p:to>
                                    </p:set>
                                    <p:animEffect transition="in" filter="wipe(down)">
                                      <p:cBhvr>
                                        <p:cTn id="81" dur="500"/>
                                        <p:tgtEl>
                                          <p:spTgt spid="19"/>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ntr" presetSubtype="4" fill="hold" grpId="0" nodeType="clickEffect">
                                  <p:stCondLst>
                                    <p:cond delay="0"/>
                                  </p:stCondLst>
                                  <p:childTnLst>
                                    <p:set>
                                      <p:cBhvr>
                                        <p:cTn id="85" dur="1" fill="hold">
                                          <p:stCondLst>
                                            <p:cond delay="0"/>
                                          </p:stCondLst>
                                        </p:cTn>
                                        <p:tgtEl>
                                          <p:spTgt spid="22"/>
                                        </p:tgtEl>
                                        <p:attrNameLst>
                                          <p:attrName>style.visibility</p:attrName>
                                        </p:attrNameLst>
                                      </p:cBhvr>
                                      <p:to>
                                        <p:strVal val="visible"/>
                                      </p:to>
                                    </p:set>
                                    <p:animEffect transition="in" filter="wipe(down)">
                                      <p:cBhvr>
                                        <p:cTn id="8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p:bldP spid="10" grpId="0"/>
      <p:bldP spid="11" grpId="0" animBg="1"/>
      <p:bldP spid="12" grpId="0"/>
      <p:bldP spid="13" grpId="0"/>
      <p:bldP spid="14" grpId="0"/>
      <p:bldP spid="15" grpId="0"/>
      <p:bldP spid="16" grpId="0" animBg="1"/>
      <p:bldP spid="17" grpId="0"/>
      <p:bldP spid="18" grpId="0"/>
      <p:bldP spid="19" grpId="0"/>
      <p:bldP spid="20" grpId="0"/>
      <p:bldP spid="21" grpId="0"/>
      <p:bldP spid="22" grpId="0"/>
    </p:bld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323850" y="344488"/>
            <a:ext cx="1511300" cy="831850"/>
          </a:xfrm>
          <a:prstGeom prst="rect">
            <a:avLst/>
          </a:prstGeom>
          <a:solidFill>
            <a:srgbClr val="CCFFFF"/>
          </a:solidFill>
          <a:ln w="9525" cmpd="sng">
            <a:solidFill>
              <a:schemeClr val="tx1"/>
            </a:solidFill>
            <a:miter lim="800000"/>
            <a:headEnd/>
            <a:tailEnd/>
          </a:ln>
        </p:spPr>
        <p:txBody>
          <a:bodyPr anchor="ctr">
            <a:spAutoFit/>
          </a:bodyPr>
          <a:lstStyle/>
          <a:p>
            <a:r>
              <a:rPr lang="zh-CN" altLang="en-US" sz="2400">
                <a:solidFill>
                  <a:srgbClr val="0000FF"/>
                </a:solidFill>
              </a:rPr>
              <a:t>雅典城邦国家产生</a:t>
            </a:r>
          </a:p>
        </p:txBody>
      </p:sp>
      <p:sp>
        <p:nvSpPr>
          <p:cNvPr id="48131" name="Line 3"/>
          <p:cNvSpPr>
            <a:spLocks noChangeShapeType="1"/>
          </p:cNvSpPr>
          <p:nvPr/>
        </p:nvSpPr>
        <p:spPr bwMode="auto">
          <a:xfrm flipV="1">
            <a:off x="1906588" y="765175"/>
            <a:ext cx="288925" cy="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32" name="Rectangle 4"/>
          <p:cNvSpPr>
            <a:spLocks noChangeArrowheads="1"/>
          </p:cNvSpPr>
          <p:nvPr/>
        </p:nvSpPr>
        <p:spPr bwMode="auto">
          <a:xfrm>
            <a:off x="2195513" y="344488"/>
            <a:ext cx="1296987" cy="831850"/>
          </a:xfrm>
          <a:prstGeom prst="rect">
            <a:avLst/>
          </a:prstGeom>
          <a:solidFill>
            <a:srgbClr val="CCFFFF"/>
          </a:solidFill>
          <a:ln w="9525" cmpd="sng">
            <a:solidFill>
              <a:schemeClr val="tx1"/>
            </a:solidFill>
            <a:miter lim="800000"/>
            <a:headEnd/>
            <a:tailEnd/>
          </a:ln>
        </p:spPr>
        <p:txBody>
          <a:bodyPr anchor="ctr">
            <a:spAutoFit/>
          </a:bodyPr>
          <a:lstStyle/>
          <a:p>
            <a:r>
              <a:rPr lang="en-US" sz="2400">
                <a:solidFill>
                  <a:srgbClr val="0000FF"/>
                </a:solidFill>
              </a:rPr>
              <a:t> </a:t>
            </a:r>
            <a:r>
              <a:rPr lang="zh-CN" altLang="en-US" sz="2400">
                <a:solidFill>
                  <a:srgbClr val="0000FF"/>
                </a:solidFill>
              </a:rPr>
              <a:t>贵族政</a:t>
            </a:r>
          </a:p>
          <a:p>
            <a:r>
              <a:rPr lang="zh-CN" altLang="en-US" sz="2400">
                <a:solidFill>
                  <a:srgbClr val="0000FF"/>
                </a:solidFill>
              </a:rPr>
              <a:t> 治确立</a:t>
            </a:r>
          </a:p>
        </p:txBody>
      </p:sp>
      <p:sp>
        <p:nvSpPr>
          <p:cNvPr id="48133" name="Line 5"/>
          <p:cNvSpPr>
            <a:spLocks noChangeShapeType="1"/>
          </p:cNvSpPr>
          <p:nvPr/>
        </p:nvSpPr>
        <p:spPr bwMode="auto">
          <a:xfrm flipV="1">
            <a:off x="3635375" y="765175"/>
            <a:ext cx="288925" cy="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34" name="Rectangle 6"/>
          <p:cNvSpPr>
            <a:spLocks noChangeArrowheads="1"/>
          </p:cNvSpPr>
          <p:nvPr/>
        </p:nvSpPr>
        <p:spPr bwMode="auto">
          <a:xfrm>
            <a:off x="3995738" y="344488"/>
            <a:ext cx="863600" cy="831850"/>
          </a:xfrm>
          <a:prstGeom prst="rect">
            <a:avLst/>
          </a:prstGeom>
          <a:solidFill>
            <a:srgbClr val="CCFFFF"/>
          </a:solidFill>
          <a:ln w="9525" cmpd="sng">
            <a:solidFill>
              <a:schemeClr val="tx1"/>
            </a:solidFill>
            <a:miter lim="800000"/>
            <a:headEnd/>
            <a:tailEnd/>
          </a:ln>
        </p:spPr>
        <p:txBody>
          <a:bodyPr anchor="ctr">
            <a:spAutoFit/>
          </a:bodyPr>
          <a:lstStyle/>
          <a:p>
            <a:r>
              <a:rPr lang="zh-CN" altLang="en-US" sz="2400">
                <a:solidFill>
                  <a:srgbClr val="0000FF"/>
                </a:solidFill>
              </a:rPr>
              <a:t>经济发展</a:t>
            </a:r>
          </a:p>
        </p:txBody>
      </p:sp>
      <p:sp>
        <p:nvSpPr>
          <p:cNvPr id="48135" name="Line 7"/>
          <p:cNvSpPr>
            <a:spLocks noChangeShapeType="1"/>
          </p:cNvSpPr>
          <p:nvPr/>
        </p:nvSpPr>
        <p:spPr bwMode="auto">
          <a:xfrm flipV="1">
            <a:off x="4859338" y="765175"/>
            <a:ext cx="288925" cy="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36" name="Rectangle 8"/>
          <p:cNvSpPr>
            <a:spLocks noChangeArrowheads="1"/>
          </p:cNvSpPr>
          <p:nvPr/>
        </p:nvSpPr>
        <p:spPr bwMode="auto">
          <a:xfrm>
            <a:off x="5148263" y="344488"/>
            <a:ext cx="863600" cy="831850"/>
          </a:xfrm>
          <a:prstGeom prst="rect">
            <a:avLst/>
          </a:prstGeom>
          <a:solidFill>
            <a:srgbClr val="CCFFFF"/>
          </a:solidFill>
          <a:ln w="9525" cmpd="sng">
            <a:solidFill>
              <a:schemeClr val="tx1"/>
            </a:solidFill>
            <a:miter lim="800000"/>
            <a:headEnd/>
            <a:tailEnd/>
          </a:ln>
        </p:spPr>
        <p:txBody>
          <a:bodyPr anchor="ctr">
            <a:spAutoFit/>
          </a:bodyPr>
          <a:lstStyle/>
          <a:p>
            <a:r>
              <a:rPr lang="zh-CN" altLang="en-US" sz="2400">
                <a:solidFill>
                  <a:srgbClr val="0000FF"/>
                </a:solidFill>
              </a:rPr>
              <a:t>阶级变化</a:t>
            </a:r>
          </a:p>
        </p:txBody>
      </p:sp>
      <p:sp>
        <p:nvSpPr>
          <p:cNvPr id="48137" name="Line 9"/>
          <p:cNvSpPr>
            <a:spLocks noChangeShapeType="1"/>
          </p:cNvSpPr>
          <p:nvPr/>
        </p:nvSpPr>
        <p:spPr bwMode="auto">
          <a:xfrm flipV="1">
            <a:off x="6011863" y="765175"/>
            <a:ext cx="288925" cy="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38" name="Rectangle 10"/>
          <p:cNvSpPr>
            <a:spLocks noChangeArrowheads="1"/>
          </p:cNvSpPr>
          <p:nvPr/>
        </p:nvSpPr>
        <p:spPr bwMode="auto">
          <a:xfrm>
            <a:off x="6300788" y="333375"/>
            <a:ext cx="1655762" cy="831850"/>
          </a:xfrm>
          <a:prstGeom prst="rect">
            <a:avLst/>
          </a:prstGeom>
          <a:solidFill>
            <a:srgbClr val="CCFFFF"/>
          </a:solidFill>
          <a:ln w="9525" cmpd="sng">
            <a:solidFill>
              <a:schemeClr val="tx1"/>
            </a:solidFill>
            <a:miter lim="800000"/>
            <a:headEnd/>
            <a:tailEnd/>
          </a:ln>
        </p:spPr>
        <p:txBody>
          <a:bodyPr anchor="ctr">
            <a:spAutoFit/>
          </a:bodyPr>
          <a:lstStyle/>
          <a:p>
            <a:r>
              <a:rPr lang="zh-CN" altLang="en-US" sz="2400">
                <a:solidFill>
                  <a:srgbClr val="0000FF"/>
                </a:solidFill>
              </a:rPr>
              <a:t>公民内部斗争激烈</a:t>
            </a:r>
          </a:p>
        </p:txBody>
      </p:sp>
      <p:sp>
        <p:nvSpPr>
          <p:cNvPr id="48139" name="Line 11"/>
          <p:cNvSpPr>
            <a:spLocks noChangeShapeType="1"/>
          </p:cNvSpPr>
          <p:nvPr/>
        </p:nvSpPr>
        <p:spPr bwMode="auto">
          <a:xfrm flipV="1">
            <a:off x="7956550" y="765175"/>
            <a:ext cx="431800" cy="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40" name="Line 12"/>
          <p:cNvSpPr>
            <a:spLocks noChangeShapeType="1"/>
          </p:cNvSpPr>
          <p:nvPr/>
        </p:nvSpPr>
        <p:spPr bwMode="auto">
          <a:xfrm flipV="1">
            <a:off x="1042988" y="1196975"/>
            <a:ext cx="0" cy="43180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41" name="Line 13"/>
          <p:cNvSpPr>
            <a:spLocks noChangeShapeType="1"/>
          </p:cNvSpPr>
          <p:nvPr/>
        </p:nvSpPr>
        <p:spPr bwMode="auto">
          <a:xfrm flipV="1">
            <a:off x="2555875" y="1195388"/>
            <a:ext cx="0" cy="433387"/>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42" name="Line 14"/>
          <p:cNvSpPr>
            <a:spLocks noChangeShapeType="1"/>
          </p:cNvSpPr>
          <p:nvPr/>
        </p:nvSpPr>
        <p:spPr bwMode="auto">
          <a:xfrm>
            <a:off x="3203575" y="1196975"/>
            <a:ext cx="0" cy="43180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43" name="Line 15"/>
          <p:cNvSpPr>
            <a:spLocks noChangeShapeType="1"/>
          </p:cNvSpPr>
          <p:nvPr/>
        </p:nvSpPr>
        <p:spPr bwMode="auto">
          <a:xfrm>
            <a:off x="4356100" y="1196975"/>
            <a:ext cx="0" cy="43180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44" name="Line 16"/>
          <p:cNvSpPr>
            <a:spLocks noChangeShapeType="1"/>
          </p:cNvSpPr>
          <p:nvPr/>
        </p:nvSpPr>
        <p:spPr bwMode="auto">
          <a:xfrm>
            <a:off x="5508625" y="1196975"/>
            <a:ext cx="0" cy="43180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45" name="Line 17"/>
          <p:cNvSpPr>
            <a:spLocks noChangeShapeType="1"/>
          </p:cNvSpPr>
          <p:nvPr/>
        </p:nvSpPr>
        <p:spPr bwMode="auto">
          <a:xfrm>
            <a:off x="6372225" y="1196975"/>
            <a:ext cx="0" cy="43180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46" name="Line 18"/>
          <p:cNvSpPr>
            <a:spLocks noChangeShapeType="1"/>
          </p:cNvSpPr>
          <p:nvPr/>
        </p:nvSpPr>
        <p:spPr bwMode="auto">
          <a:xfrm>
            <a:off x="7092950" y="1196975"/>
            <a:ext cx="0" cy="43180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47" name="Line 19"/>
          <p:cNvSpPr>
            <a:spLocks noChangeShapeType="1"/>
          </p:cNvSpPr>
          <p:nvPr/>
        </p:nvSpPr>
        <p:spPr bwMode="auto">
          <a:xfrm>
            <a:off x="7812088" y="1196975"/>
            <a:ext cx="0" cy="43180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48" name="Rectangle 20"/>
          <p:cNvSpPr>
            <a:spLocks noChangeArrowheads="1"/>
          </p:cNvSpPr>
          <p:nvPr/>
        </p:nvSpPr>
        <p:spPr bwMode="auto">
          <a:xfrm>
            <a:off x="755650" y="1628775"/>
            <a:ext cx="576263" cy="2657475"/>
          </a:xfrm>
          <a:prstGeom prst="rect">
            <a:avLst/>
          </a:prstGeom>
          <a:solidFill>
            <a:srgbClr val="CCFFFF"/>
          </a:solidFill>
          <a:ln w="9525" cmpd="sng">
            <a:solidFill>
              <a:schemeClr val="tx1"/>
            </a:solidFill>
            <a:miter lim="800000"/>
            <a:headEnd/>
            <a:tailEnd/>
          </a:ln>
        </p:spPr>
        <p:txBody>
          <a:bodyPr anchor="ctr">
            <a:spAutoFit/>
          </a:bodyPr>
          <a:lstStyle/>
          <a:p>
            <a:r>
              <a:rPr lang="zh-CN" altLang="en-US" sz="2400">
                <a:solidFill>
                  <a:srgbClr val="0000FF"/>
                </a:solidFill>
              </a:rPr>
              <a:t>前</a:t>
            </a:r>
            <a:r>
              <a:rPr lang="en-US" sz="2400">
                <a:solidFill>
                  <a:srgbClr val="0000FF"/>
                </a:solidFill>
              </a:rPr>
              <a:t>9︱</a:t>
            </a:r>
            <a:r>
              <a:rPr lang="zh-CN" altLang="en-US" sz="2400">
                <a:solidFill>
                  <a:srgbClr val="0000FF"/>
                </a:solidFill>
              </a:rPr>
              <a:t>前</a:t>
            </a:r>
            <a:r>
              <a:rPr lang="en-US" sz="2400">
                <a:solidFill>
                  <a:srgbClr val="0000FF"/>
                </a:solidFill>
              </a:rPr>
              <a:t>8</a:t>
            </a:r>
            <a:r>
              <a:rPr lang="zh-CN" altLang="en-US" sz="2400">
                <a:solidFill>
                  <a:srgbClr val="0000FF"/>
                </a:solidFill>
              </a:rPr>
              <a:t>世纪</a:t>
            </a:r>
          </a:p>
        </p:txBody>
      </p:sp>
      <p:sp>
        <p:nvSpPr>
          <p:cNvPr id="48149" name="Rectangle 21"/>
          <p:cNvSpPr>
            <a:spLocks noChangeArrowheads="1"/>
          </p:cNvSpPr>
          <p:nvPr/>
        </p:nvSpPr>
        <p:spPr bwMode="auto">
          <a:xfrm>
            <a:off x="2916238" y="1628775"/>
            <a:ext cx="576262" cy="3022600"/>
          </a:xfrm>
          <a:prstGeom prst="rect">
            <a:avLst/>
          </a:prstGeom>
          <a:solidFill>
            <a:srgbClr val="CCFFFF"/>
          </a:solidFill>
          <a:ln w="9525" cmpd="sng">
            <a:solidFill>
              <a:schemeClr val="tx1"/>
            </a:solidFill>
            <a:miter lim="800000"/>
            <a:headEnd/>
            <a:tailEnd/>
          </a:ln>
        </p:spPr>
        <p:txBody>
          <a:bodyPr anchor="ctr">
            <a:spAutoFit/>
          </a:bodyPr>
          <a:lstStyle/>
          <a:p>
            <a:r>
              <a:rPr lang="zh-CN" altLang="en-US" sz="2400">
                <a:solidFill>
                  <a:srgbClr val="0000FF"/>
                </a:solidFill>
              </a:rPr>
              <a:t>贵族专权平民无权</a:t>
            </a:r>
          </a:p>
        </p:txBody>
      </p:sp>
      <p:sp>
        <p:nvSpPr>
          <p:cNvPr id="48150" name="Rectangle 22"/>
          <p:cNvSpPr>
            <a:spLocks noChangeArrowheads="1"/>
          </p:cNvSpPr>
          <p:nvPr/>
        </p:nvSpPr>
        <p:spPr bwMode="auto">
          <a:xfrm>
            <a:off x="2266950" y="1628775"/>
            <a:ext cx="576263" cy="2657475"/>
          </a:xfrm>
          <a:prstGeom prst="rect">
            <a:avLst/>
          </a:prstGeom>
          <a:solidFill>
            <a:srgbClr val="CCFFFF"/>
          </a:solidFill>
          <a:ln w="9525" cmpd="sng">
            <a:solidFill>
              <a:schemeClr val="tx1"/>
            </a:solidFill>
            <a:miter lim="800000"/>
            <a:headEnd/>
            <a:tailEnd/>
          </a:ln>
        </p:spPr>
        <p:txBody>
          <a:bodyPr anchor="ctr">
            <a:spAutoFit/>
          </a:bodyPr>
          <a:lstStyle/>
          <a:p>
            <a:r>
              <a:rPr lang="zh-CN" altLang="en-US" sz="2400">
                <a:solidFill>
                  <a:srgbClr val="0000FF"/>
                </a:solidFill>
              </a:rPr>
              <a:t>前</a:t>
            </a:r>
            <a:r>
              <a:rPr lang="en-US" sz="2400">
                <a:solidFill>
                  <a:srgbClr val="0000FF"/>
                </a:solidFill>
              </a:rPr>
              <a:t>8︱</a:t>
            </a:r>
            <a:r>
              <a:rPr lang="zh-CN" altLang="en-US" sz="2400">
                <a:solidFill>
                  <a:srgbClr val="0000FF"/>
                </a:solidFill>
              </a:rPr>
              <a:t>前</a:t>
            </a:r>
            <a:r>
              <a:rPr lang="en-US" sz="2400">
                <a:solidFill>
                  <a:srgbClr val="0000FF"/>
                </a:solidFill>
              </a:rPr>
              <a:t>6</a:t>
            </a:r>
            <a:r>
              <a:rPr lang="zh-CN" altLang="en-US" sz="2400">
                <a:solidFill>
                  <a:srgbClr val="0000FF"/>
                </a:solidFill>
              </a:rPr>
              <a:t>世纪</a:t>
            </a:r>
          </a:p>
        </p:txBody>
      </p:sp>
      <p:sp>
        <p:nvSpPr>
          <p:cNvPr id="48151" name="Rectangle 23"/>
          <p:cNvSpPr>
            <a:spLocks noChangeArrowheads="1"/>
          </p:cNvSpPr>
          <p:nvPr/>
        </p:nvSpPr>
        <p:spPr bwMode="auto">
          <a:xfrm>
            <a:off x="5219700" y="1628775"/>
            <a:ext cx="576263" cy="3022600"/>
          </a:xfrm>
          <a:prstGeom prst="rect">
            <a:avLst/>
          </a:prstGeom>
          <a:solidFill>
            <a:srgbClr val="CCFFFF"/>
          </a:solidFill>
          <a:ln w="9525" cmpd="sng">
            <a:solidFill>
              <a:schemeClr val="tx1"/>
            </a:solidFill>
            <a:miter lim="800000"/>
            <a:headEnd/>
            <a:tailEnd/>
          </a:ln>
        </p:spPr>
        <p:txBody>
          <a:bodyPr anchor="ctr">
            <a:spAutoFit/>
          </a:bodyPr>
          <a:lstStyle/>
          <a:p>
            <a:r>
              <a:rPr lang="zh-CN" altLang="en-US" sz="2400">
                <a:solidFill>
                  <a:srgbClr val="0000FF"/>
                </a:solidFill>
              </a:rPr>
              <a:t>工商业奴隶主形成</a:t>
            </a:r>
          </a:p>
        </p:txBody>
      </p:sp>
      <p:sp>
        <p:nvSpPr>
          <p:cNvPr id="48152" name="Rectangle 24"/>
          <p:cNvSpPr>
            <a:spLocks noChangeArrowheads="1"/>
          </p:cNvSpPr>
          <p:nvPr/>
        </p:nvSpPr>
        <p:spPr bwMode="auto">
          <a:xfrm>
            <a:off x="4140200" y="1616075"/>
            <a:ext cx="576263" cy="4117975"/>
          </a:xfrm>
          <a:prstGeom prst="rect">
            <a:avLst/>
          </a:prstGeom>
          <a:solidFill>
            <a:srgbClr val="CCFFFF"/>
          </a:solidFill>
          <a:ln w="9525" cmpd="sng">
            <a:solidFill>
              <a:schemeClr val="tx1"/>
            </a:solidFill>
            <a:miter lim="800000"/>
            <a:headEnd/>
            <a:tailEnd/>
          </a:ln>
        </p:spPr>
        <p:txBody>
          <a:bodyPr anchor="ctr">
            <a:spAutoFit/>
          </a:bodyPr>
          <a:lstStyle/>
          <a:p>
            <a:r>
              <a:rPr lang="zh-CN" altLang="en-US" sz="2400">
                <a:solidFill>
                  <a:srgbClr val="0000FF"/>
                </a:solidFill>
              </a:rPr>
              <a:t>农工商以及贸易得到发展</a:t>
            </a:r>
          </a:p>
        </p:txBody>
      </p:sp>
      <p:sp>
        <p:nvSpPr>
          <p:cNvPr id="48153" name="Rectangle 25"/>
          <p:cNvSpPr>
            <a:spLocks noChangeArrowheads="1"/>
          </p:cNvSpPr>
          <p:nvPr/>
        </p:nvSpPr>
        <p:spPr bwMode="auto">
          <a:xfrm>
            <a:off x="6227763" y="1628775"/>
            <a:ext cx="576262" cy="1927225"/>
          </a:xfrm>
          <a:prstGeom prst="rect">
            <a:avLst/>
          </a:prstGeom>
          <a:solidFill>
            <a:srgbClr val="CCFFFF"/>
          </a:solidFill>
          <a:ln w="9525" cmpd="sng">
            <a:solidFill>
              <a:schemeClr val="tx1"/>
            </a:solidFill>
            <a:miter lim="800000"/>
            <a:headEnd/>
            <a:tailEnd/>
          </a:ln>
        </p:spPr>
        <p:txBody>
          <a:bodyPr anchor="ctr">
            <a:spAutoFit/>
          </a:bodyPr>
          <a:lstStyle/>
          <a:p>
            <a:r>
              <a:rPr lang="en-US" sz="2400">
                <a:solidFill>
                  <a:srgbClr val="0000FF"/>
                </a:solidFill>
              </a:rPr>
              <a:t>﹁</a:t>
            </a:r>
            <a:r>
              <a:rPr lang="zh-CN" altLang="en-US" sz="2400">
                <a:solidFill>
                  <a:srgbClr val="0000FF"/>
                </a:solidFill>
              </a:rPr>
              <a:t>平原派</a:t>
            </a:r>
            <a:r>
              <a:rPr lang="en-US" sz="2400">
                <a:solidFill>
                  <a:srgbClr val="0000FF"/>
                </a:solidFill>
              </a:rPr>
              <a:t>﹂</a:t>
            </a:r>
          </a:p>
        </p:txBody>
      </p:sp>
      <p:sp>
        <p:nvSpPr>
          <p:cNvPr id="48154" name="Rectangle 26"/>
          <p:cNvSpPr>
            <a:spLocks noChangeArrowheads="1"/>
          </p:cNvSpPr>
          <p:nvPr/>
        </p:nvSpPr>
        <p:spPr bwMode="auto">
          <a:xfrm>
            <a:off x="6877050" y="1628775"/>
            <a:ext cx="576263" cy="1927225"/>
          </a:xfrm>
          <a:prstGeom prst="rect">
            <a:avLst/>
          </a:prstGeom>
          <a:solidFill>
            <a:srgbClr val="CCFFFF"/>
          </a:solidFill>
          <a:ln w="9525" cmpd="sng">
            <a:solidFill>
              <a:schemeClr val="tx1"/>
            </a:solidFill>
            <a:miter lim="800000"/>
            <a:headEnd/>
            <a:tailEnd/>
          </a:ln>
        </p:spPr>
        <p:txBody>
          <a:bodyPr anchor="ctr">
            <a:spAutoFit/>
          </a:bodyPr>
          <a:lstStyle/>
          <a:p>
            <a:r>
              <a:rPr lang="en-US" sz="2400">
                <a:solidFill>
                  <a:srgbClr val="0000FF"/>
                </a:solidFill>
              </a:rPr>
              <a:t>﹁</a:t>
            </a:r>
            <a:r>
              <a:rPr lang="zh-CN" altLang="en-US" sz="2400">
                <a:solidFill>
                  <a:srgbClr val="0000FF"/>
                </a:solidFill>
              </a:rPr>
              <a:t>山地派</a:t>
            </a:r>
            <a:r>
              <a:rPr lang="en-US" sz="2400">
                <a:solidFill>
                  <a:srgbClr val="0000FF"/>
                </a:solidFill>
              </a:rPr>
              <a:t>﹂</a:t>
            </a:r>
          </a:p>
        </p:txBody>
      </p:sp>
      <p:sp>
        <p:nvSpPr>
          <p:cNvPr id="48155" name="Rectangle 27"/>
          <p:cNvSpPr>
            <a:spLocks noChangeArrowheads="1"/>
          </p:cNvSpPr>
          <p:nvPr/>
        </p:nvSpPr>
        <p:spPr bwMode="auto">
          <a:xfrm>
            <a:off x="7524750" y="1628775"/>
            <a:ext cx="576263" cy="1927225"/>
          </a:xfrm>
          <a:prstGeom prst="rect">
            <a:avLst/>
          </a:prstGeom>
          <a:solidFill>
            <a:srgbClr val="CCFFFF"/>
          </a:solidFill>
          <a:ln w="9525" cmpd="sng">
            <a:solidFill>
              <a:schemeClr val="tx1"/>
            </a:solidFill>
            <a:miter lim="800000"/>
            <a:headEnd/>
            <a:tailEnd/>
          </a:ln>
        </p:spPr>
        <p:txBody>
          <a:bodyPr anchor="ctr">
            <a:spAutoFit/>
          </a:bodyPr>
          <a:lstStyle/>
          <a:p>
            <a:r>
              <a:rPr lang="en-US" sz="2400">
                <a:solidFill>
                  <a:srgbClr val="0000FF"/>
                </a:solidFill>
              </a:rPr>
              <a:t>﹁</a:t>
            </a:r>
            <a:r>
              <a:rPr lang="zh-CN" altLang="en-US" sz="2400">
                <a:solidFill>
                  <a:srgbClr val="0000FF"/>
                </a:solidFill>
              </a:rPr>
              <a:t>海岸派</a:t>
            </a:r>
            <a:r>
              <a:rPr lang="en-US" sz="2400">
                <a:solidFill>
                  <a:srgbClr val="0000FF"/>
                </a:solidFill>
              </a:rPr>
              <a:t>﹂</a:t>
            </a:r>
          </a:p>
        </p:txBody>
      </p:sp>
      <p:sp>
        <p:nvSpPr>
          <p:cNvPr id="48156" name="Line 28"/>
          <p:cNvSpPr>
            <a:spLocks noChangeShapeType="1"/>
          </p:cNvSpPr>
          <p:nvPr/>
        </p:nvSpPr>
        <p:spPr bwMode="auto">
          <a:xfrm flipV="1">
            <a:off x="4787900" y="2852738"/>
            <a:ext cx="431800" cy="0"/>
          </a:xfrm>
          <a:prstGeom prst="line">
            <a:avLst/>
          </a:prstGeom>
          <a:noFill/>
          <a:ln w="9525" cmpd="sng">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57" name="Rectangle 29"/>
          <p:cNvSpPr>
            <a:spLocks noChangeArrowheads="1"/>
          </p:cNvSpPr>
          <p:nvPr/>
        </p:nvSpPr>
        <p:spPr bwMode="auto">
          <a:xfrm>
            <a:off x="8388350" y="333375"/>
            <a:ext cx="576263" cy="3752850"/>
          </a:xfrm>
          <a:prstGeom prst="rect">
            <a:avLst/>
          </a:prstGeom>
          <a:solidFill>
            <a:srgbClr val="0000FF"/>
          </a:solidFill>
          <a:ln w="9525" cmpd="sng">
            <a:solidFill>
              <a:schemeClr val="tx1"/>
            </a:solidFill>
            <a:miter lim="800000"/>
            <a:headEnd/>
            <a:tailEnd/>
          </a:ln>
        </p:spPr>
        <p:txBody>
          <a:bodyPr anchor="ctr">
            <a:spAutoFit/>
          </a:bodyPr>
          <a:lstStyle/>
          <a:p>
            <a:r>
              <a:rPr lang="zh-CN" altLang="en-US" sz="2400">
                <a:solidFill>
                  <a:schemeClr val="bg1"/>
                </a:solidFill>
              </a:rPr>
              <a:t>梭伦当选为首席执政官</a:t>
            </a:r>
          </a:p>
        </p:txBody>
      </p:sp>
      <p:pic>
        <p:nvPicPr>
          <p:cNvPr id="48158" name="WordArt 30"/>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0038" y="4346575"/>
            <a:ext cx="1970087" cy="142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mpd="sng">
                <a:solidFill>
                  <a:srgbClr val="000000"/>
                </a:solidFill>
                <a:miter lim="800000"/>
                <a:headEnd/>
                <a:tailEnd/>
              </a14:hiddenLine>
            </a:ext>
          </a:extLst>
        </p:spPr>
      </p:pic>
      <p:sp>
        <p:nvSpPr>
          <p:cNvPr id="48159" name="Line 31"/>
          <p:cNvSpPr>
            <a:spLocks noChangeShapeType="1"/>
          </p:cNvSpPr>
          <p:nvPr/>
        </p:nvSpPr>
        <p:spPr bwMode="auto">
          <a:xfrm>
            <a:off x="3059113" y="4797425"/>
            <a:ext cx="0" cy="1223963"/>
          </a:xfrm>
          <a:prstGeom prst="line">
            <a:avLst/>
          </a:prstGeom>
          <a:noFill/>
          <a:ln w="9525" cmpd="sng">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8160" name="Line 32"/>
          <p:cNvSpPr>
            <a:spLocks noChangeShapeType="1"/>
          </p:cNvSpPr>
          <p:nvPr/>
        </p:nvSpPr>
        <p:spPr bwMode="auto">
          <a:xfrm>
            <a:off x="3059113" y="6021388"/>
            <a:ext cx="4033837" cy="0"/>
          </a:xfrm>
          <a:prstGeom prst="line">
            <a:avLst/>
          </a:prstGeom>
          <a:noFill/>
          <a:ln w="9525" cmpd="sng">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8161" name="Line 33"/>
          <p:cNvSpPr>
            <a:spLocks noChangeShapeType="1"/>
          </p:cNvSpPr>
          <p:nvPr/>
        </p:nvSpPr>
        <p:spPr bwMode="auto">
          <a:xfrm>
            <a:off x="7092950" y="3933825"/>
            <a:ext cx="0" cy="2087563"/>
          </a:xfrm>
          <a:prstGeom prst="line">
            <a:avLst/>
          </a:prstGeom>
          <a:noFill/>
          <a:ln w="9525" cmpd="sng">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8162" name="Text Box 34"/>
          <p:cNvSpPr txBox="1">
            <a:spLocks noChangeArrowheads="1"/>
          </p:cNvSpPr>
          <p:nvPr/>
        </p:nvSpPr>
        <p:spPr bwMode="auto">
          <a:xfrm>
            <a:off x="3203575" y="6021388"/>
            <a:ext cx="38417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r>
              <a:rPr lang="zh-CN" altLang="en-US" sz="2400">
                <a:solidFill>
                  <a:srgbClr val="FF0066"/>
                </a:solidFill>
              </a:rPr>
              <a:t>政治经济发展导致社会动荡</a:t>
            </a:r>
          </a:p>
          <a:p>
            <a:pPr eaLnBrk="1" hangingPunct="1"/>
            <a:r>
              <a:rPr lang="zh-CN" altLang="en-US" sz="2400">
                <a:solidFill>
                  <a:srgbClr val="FF0066"/>
                </a:solidFill>
              </a:rPr>
              <a:t>        </a:t>
            </a:r>
            <a:r>
              <a:rPr lang="en-US" sz="2400">
                <a:solidFill>
                  <a:srgbClr val="FF0066"/>
                </a:solidFill>
              </a:rPr>
              <a:t>----</a:t>
            </a:r>
            <a:r>
              <a:rPr lang="zh-CN" altLang="en-US" sz="2400">
                <a:solidFill>
                  <a:srgbClr val="FF0066"/>
                </a:solidFill>
              </a:rPr>
              <a:t>改革的必要性</a:t>
            </a:r>
          </a:p>
        </p:txBody>
      </p:sp>
    </p:spTree>
    <p:extLst>
      <p:ext uri="{BB962C8B-B14F-4D97-AF65-F5344CB8AC3E}">
        <p14:creationId xmlns:p14="http://schemas.microsoft.com/office/powerpoint/2010/main" val="115794142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8130"/>
                                        </p:tgtEl>
                                        <p:attrNameLst>
                                          <p:attrName>style.visibility</p:attrName>
                                        </p:attrNameLst>
                                      </p:cBhvr>
                                      <p:to>
                                        <p:strVal val="visible"/>
                                      </p:to>
                                    </p:set>
                                    <p:animEffect transition="in" filter="blinds(horizontal)">
                                      <p:cBhvr>
                                        <p:cTn id="7" dur="500"/>
                                        <p:tgtEl>
                                          <p:spTgt spid="4813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8148"/>
                                        </p:tgtEl>
                                        <p:attrNameLst>
                                          <p:attrName>style.visibility</p:attrName>
                                        </p:attrNameLst>
                                      </p:cBhvr>
                                      <p:to>
                                        <p:strVal val="visible"/>
                                      </p:to>
                                    </p:set>
                                    <p:animEffect transition="in" filter="blinds(horizontal)">
                                      <p:cBhvr>
                                        <p:cTn id="10" dur="500"/>
                                        <p:tgtEl>
                                          <p:spTgt spid="48148"/>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8140"/>
                                        </p:tgtEl>
                                        <p:attrNameLst>
                                          <p:attrName>style.visibility</p:attrName>
                                        </p:attrNameLst>
                                      </p:cBhvr>
                                      <p:to>
                                        <p:strVal val="visible"/>
                                      </p:to>
                                    </p:set>
                                    <p:animEffect transition="in" filter="blinds(horizontal)">
                                      <p:cBhvr>
                                        <p:cTn id="13" dur="500"/>
                                        <p:tgtEl>
                                          <p:spTgt spid="4814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48131"/>
                                        </p:tgtEl>
                                        <p:attrNameLst>
                                          <p:attrName>style.visibility</p:attrName>
                                        </p:attrNameLst>
                                      </p:cBhvr>
                                      <p:to>
                                        <p:strVal val="visible"/>
                                      </p:to>
                                    </p:set>
                                    <p:animEffect transition="in" filter="blinds(horizontal)">
                                      <p:cBhvr>
                                        <p:cTn id="18" dur="500"/>
                                        <p:tgtEl>
                                          <p:spTgt spid="48131"/>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48141"/>
                                        </p:tgtEl>
                                        <p:attrNameLst>
                                          <p:attrName>style.visibility</p:attrName>
                                        </p:attrNameLst>
                                      </p:cBhvr>
                                      <p:to>
                                        <p:strVal val="visible"/>
                                      </p:to>
                                    </p:set>
                                    <p:animEffect transition="in" filter="blinds(horizontal)">
                                      <p:cBhvr>
                                        <p:cTn id="21" dur="500"/>
                                        <p:tgtEl>
                                          <p:spTgt spid="48141"/>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48132"/>
                                        </p:tgtEl>
                                        <p:attrNameLst>
                                          <p:attrName>style.visibility</p:attrName>
                                        </p:attrNameLst>
                                      </p:cBhvr>
                                      <p:to>
                                        <p:strVal val="visible"/>
                                      </p:to>
                                    </p:set>
                                    <p:animEffect transition="in" filter="blinds(horizontal)">
                                      <p:cBhvr>
                                        <p:cTn id="24" dur="500"/>
                                        <p:tgtEl>
                                          <p:spTgt spid="48132"/>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48150"/>
                                        </p:tgtEl>
                                        <p:attrNameLst>
                                          <p:attrName>style.visibility</p:attrName>
                                        </p:attrNameLst>
                                      </p:cBhvr>
                                      <p:to>
                                        <p:strVal val="visible"/>
                                      </p:to>
                                    </p:set>
                                    <p:animEffect transition="in" filter="blinds(horizontal)">
                                      <p:cBhvr>
                                        <p:cTn id="27" dur="500"/>
                                        <p:tgtEl>
                                          <p:spTgt spid="4815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8142"/>
                                        </p:tgtEl>
                                        <p:attrNameLst>
                                          <p:attrName>style.visibility</p:attrName>
                                        </p:attrNameLst>
                                      </p:cBhvr>
                                      <p:to>
                                        <p:strVal val="visible"/>
                                      </p:to>
                                    </p:set>
                                    <p:animEffect transition="in" filter="blinds(horizontal)">
                                      <p:cBhvr>
                                        <p:cTn id="32" dur="500"/>
                                        <p:tgtEl>
                                          <p:spTgt spid="48142"/>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48149"/>
                                        </p:tgtEl>
                                        <p:attrNameLst>
                                          <p:attrName>style.visibility</p:attrName>
                                        </p:attrNameLst>
                                      </p:cBhvr>
                                      <p:to>
                                        <p:strVal val="visible"/>
                                      </p:to>
                                    </p:set>
                                    <p:animEffect transition="in" filter="blinds(horizontal)">
                                      <p:cBhvr>
                                        <p:cTn id="35" dur="500"/>
                                        <p:tgtEl>
                                          <p:spTgt spid="4814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48133"/>
                                        </p:tgtEl>
                                        <p:attrNameLst>
                                          <p:attrName>style.visibility</p:attrName>
                                        </p:attrNameLst>
                                      </p:cBhvr>
                                      <p:to>
                                        <p:strVal val="visible"/>
                                      </p:to>
                                    </p:set>
                                    <p:animEffect transition="in" filter="blinds(horizontal)">
                                      <p:cBhvr>
                                        <p:cTn id="40" dur="500"/>
                                        <p:tgtEl>
                                          <p:spTgt spid="48133"/>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48134"/>
                                        </p:tgtEl>
                                        <p:attrNameLst>
                                          <p:attrName>style.visibility</p:attrName>
                                        </p:attrNameLst>
                                      </p:cBhvr>
                                      <p:to>
                                        <p:strVal val="visible"/>
                                      </p:to>
                                    </p:set>
                                    <p:animEffect transition="in" filter="blinds(horizontal)">
                                      <p:cBhvr>
                                        <p:cTn id="43" dur="500"/>
                                        <p:tgtEl>
                                          <p:spTgt spid="48134"/>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48143"/>
                                        </p:tgtEl>
                                        <p:attrNameLst>
                                          <p:attrName>style.visibility</p:attrName>
                                        </p:attrNameLst>
                                      </p:cBhvr>
                                      <p:to>
                                        <p:strVal val="visible"/>
                                      </p:to>
                                    </p:set>
                                    <p:animEffect transition="in" filter="blinds(horizontal)">
                                      <p:cBhvr>
                                        <p:cTn id="46" dur="500"/>
                                        <p:tgtEl>
                                          <p:spTgt spid="48143"/>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48152"/>
                                        </p:tgtEl>
                                        <p:attrNameLst>
                                          <p:attrName>style.visibility</p:attrName>
                                        </p:attrNameLst>
                                      </p:cBhvr>
                                      <p:to>
                                        <p:strVal val="visible"/>
                                      </p:to>
                                    </p:set>
                                    <p:animEffect transition="in" filter="blinds(horizontal)">
                                      <p:cBhvr>
                                        <p:cTn id="49" dur="500"/>
                                        <p:tgtEl>
                                          <p:spTgt spid="4815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48144"/>
                                        </p:tgtEl>
                                        <p:attrNameLst>
                                          <p:attrName>style.visibility</p:attrName>
                                        </p:attrNameLst>
                                      </p:cBhvr>
                                      <p:to>
                                        <p:strVal val="visible"/>
                                      </p:to>
                                    </p:set>
                                    <p:animEffect transition="in" filter="blinds(horizontal)">
                                      <p:cBhvr>
                                        <p:cTn id="54" dur="500"/>
                                        <p:tgtEl>
                                          <p:spTgt spid="48144"/>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48136"/>
                                        </p:tgtEl>
                                        <p:attrNameLst>
                                          <p:attrName>style.visibility</p:attrName>
                                        </p:attrNameLst>
                                      </p:cBhvr>
                                      <p:to>
                                        <p:strVal val="visible"/>
                                      </p:to>
                                    </p:set>
                                    <p:animEffect transition="in" filter="blinds(horizontal)">
                                      <p:cBhvr>
                                        <p:cTn id="57" dur="500"/>
                                        <p:tgtEl>
                                          <p:spTgt spid="48136"/>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48135"/>
                                        </p:tgtEl>
                                        <p:attrNameLst>
                                          <p:attrName>style.visibility</p:attrName>
                                        </p:attrNameLst>
                                      </p:cBhvr>
                                      <p:to>
                                        <p:strVal val="visible"/>
                                      </p:to>
                                    </p:set>
                                    <p:animEffect transition="in" filter="blinds(horizontal)">
                                      <p:cBhvr>
                                        <p:cTn id="60" dur="500"/>
                                        <p:tgtEl>
                                          <p:spTgt spid="48135"/>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48151"/>
                                        </p:tgtEl>
                                        <p:attrNameLst>
                                          <p:attrName>style.visibility</p:attrName>
                                        </p:attrNameLst>
                                      </p:cBhvr>
                                      <p:to>
                                        <p:strVal val="visible"/>
                                      </p:to>
                                    </p:set>
                                    <p:animEffect transition="in" filter="blinds(horizontal)">
                                      <p:cBhvr>
                                        <p:cTn id="63" dur="500"/>
                                        <p:tgtEl>
                                          <p:spTgt spid="48151"/>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48156"/>
                                        </p:tgtEl>
                                        <p:attrNameLst>
                                          <p:attrName>style.visibility</p:attrName>
                                        </p:attrNameLst>
                                      </p:cBhvr>
                                      <p:to>
                                        <p:strVal val="visible"/>
                                      </p:to>
                                    </p:set>
                                    <p:animEffect transition="in" filter="blinds(horizontal)">
                                      <p:cBhvr>
                                        <p:cTn id="66" dur="500"/>
                                        <p:tgtEl>
                                          <p:spTgt spid="48156"/>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48137"/>
                                        </p:tgtEl>
                                        <p:attrNameLst>
                                          <p:attrName>style.visibility</p:attrName>
                                        </p:attrNameLst>
                                      </p:cBhvr>
                                      <p:to>
                                        <p:strVal val="visible"/>
                                      </p:to>
                                    </p:set>
                                    <p:animEffect transition="in" filter="blinds(horizontal)">
                                      <p:cBhvr>
                                        <p:cTn id="71" dur="500"/>
                                        <p:tgtEl>
                                          <p:spTgt spid="48137"/>
                                        </p:tgtEl>
                                      </p:cBhvr>
                                    </p:animEffect>
                                  </p:childTnLst>
                                </p:cTn>
                              </p:par>
                              <p:par>
                                <p:cTn id="72" presetID="3" presetClass="entr" presetSubtype="10" fill="hold" grpId="0" nodeType="withEffect">
                                  <p:stCondLst>
                                    <p:cond delay="0"/>
                                  </p:stCondLst>
                                  <p:childTnLst>
                                    <p:set>
                                      <p:cBhvr>
                                        <p:cTn id="73" dur="1" fill="hold">
                                          <p:stCondLst>
                                            <p:cond delay="0"/>
                                          </p:stCondLst>
                                        </p:cTn>
                                        <p:tgtEl>
                                          <p:spTgt spid="48138"/>
                                        </p:tgtEl>
                                        <p:attrNameLst>
                                          <p:attrName>style.visibility</p:attrName>
                                        </p:attrNameLst>
                                      </p:cBhvr>
                                      <p:to>
                                        <p:strVal val="visible"/>
                                      </p:to>
                                    </p:set>
                                    <p:animEffect transition="in" filter="blinds(horizontal)">
                                      <p:cBhvr>
                                        <p:cTn id="74" dur="500"/>
                                        <p:tgtEl>
                                          <p:spTgt spid="48138"/>
                                        </p:tgtEl>
                                      </p:cBhvr>
                                    </p:animEffect>
                                  </p:childTnLst>
                                </p:cTn>
                              </p:par>
                              <p:par>
                                <p:cTn id="75" presetID="3" presetClass="entr" presetSubtype="10" fill="hold" grpId="0" nodeType="withEffect">
                                  <p:stCondLst>
                                    <p:cond delay="0"/>
                                  </p:stCondLst>
                                  <p:childTnLst>
                                    <p:set>
                                      <p:cBhvr>
                                        <p:cTn id="76" dur="1" fill="hold">
                                          <p:stCondLst>
                                            <p:cond delay="0"/>
                                          </p:stCondLst>
                                        </p:cTn>
                                        <p:tgtEl>
                                          <p:spTgt spid="48145"/>
                                        </p:tgtEl>
                                        <p:attrNameLst>
                                          <p:attrName>style.visibility</p:attrName>
                                        </p:attrNameLst>
                                      </p:cBhvr>
                                      <p:to>
                                        <p:strVal val="visible"/>
                                      </p:to>
                                    </p:set>
                                    <p:animEffect transition="in" filter="blinds(horizontal)">
                                      <p:cBhvr>
                                        <p:cTn id="77" dur="500"/>
                                        <p:tgtEl>
                                          <p:spTgt spid="48145"/>
                                        </p:tgtEl>
                                      </p:cBhvr>
                                    </p:animEffect>
                                  </p:childTnLst>
                                </p:cTn>
                              </p:par>
                              <p:par>
                                <p:cTn id="78" presetID="3" presetClass="entr" presetSubtype="10" fill="hold" grpId="0" nodeType="withEffect">
                                  <p:stCondLst>
                                    <p:cond delay="0"/>
                                  </p:stCondLst>
                                  <p:childTnLst>
                                    <p:set>
                                      <p:cBhvr>
                                        <p:cTn id="79" dur="1" fill="hold">
                                          <p:stCondLst>
                                            <p:cond delay="0"/>
                                          </p:stCondLst>
                                        </p:cTn>
                                        <p:tgtEl>
                                          <p:spTgt spid="48146"/>
                                        </p:tgtEl>
                                        <p:attrNameLst>
                                          <p:attrName>style.visibility</p:attrName>
                                        </p:attrNameLst>
                                      </p:cBhvr>
                                      <p:to>
                                        <p:strVal val="visible"/>
                                      </p:to>
                                    </p:set>
                                    <p:animEffect transition="in" filter="blinds(horizontal)">
                                      <p:cBhvr>
                                        <p:cTn id="80" dur="500"/>
                                        <p:tgtEl>
                                          <p:spTgt spid="48146"/>
                                        </p:tgtEl>
                                      </p:cBhvr>
                                    </p:animEffect>
                                  </p:childTnLst>
                                </p:cTn>
                              </p:par>
                              <p:par>
                                <p:cTn id="81" presetID="3" presetClass="entr" presetSubtype="10" fill="hold" grpId="0" nodeType="withEffect">
                                  <p:stCondLst>
                                    <p:cond delay="0"/>
                                  </p:stCondLst>
                                  <p:childTnLst>
                                    <p:set>
                                      <p:cBhvr>
                                        <p:cTn id="82" dur="1" fill="hold">
                                          <p:stCondLst>
                                            <p:cond delay="0"/>
                                          </p:stCondLst>
                                        </p:cTn>
                                        <p:tgtEl>
                                          <p:spTgt spid="48147"/>
                                        </p:tgtEl>
                                        <p:attrNameLst>
                                          <p:attrName>style.visibility</p:attrName>
                                        </p:attrNameLst>
                                      </p:cBhvr>
                                      <p:to>
                                        <p:strVal val="visible"/>
                                      </p:to>
                                    </p:set>
                                    <p:animEffect transition="in" filter="blinds(horizontal)">
                                      <p:cBhvr>
                                        <p:cTn id="83" dur="500"/>
                                        <p:tgtEl>
                                          <p:spTgt spid="48147"/>
                                        </p:tgtEl>
                                      </p:cBhvr>
                                    </p:animEffect>
                                  </p:childTnLst>
                                </p:cTn>
                              </p:par>
                              <p:par>
                                <p:cTn id="84" presetID="3" presetClass="entr" presetSubtype="10" fill="hold" grpId="0" nodeType="withEffect">
                                  <p:stCondLst>
                                    <p:cond delay="0"/>
                                  </p:stCondLst>
                                  <p:childTnLst>
                                    <p:set>
                                      <p:cBhvr>
                                        <p:cTn id="85" dur="1" fill="hold">
                                          <p:stCondLst>
                                            <p:cond delay="0"/>
                                          </p:stCondLst>
                                        </p:cTn>
                                        <p:tgtEl>
                                          <p:spTgt spid="48153"/>
                                        </p:tgtEl>
                                        <p:attrNameLst>
                                          <p:attrName>style.visibility</p:attrName>
                                        </p:attrNameLst>
                                      </p:cBhvr>
                                      <p:to>
                                        <p:strVal val="visible"/>
                                      </p:to>
                                    </p:set>
                                    <p:animEffect transition="in" filter="blinds(horizontal)">
                                      <p:cBhvr>
                                        <p:cTn id="86" dur="500"/>
                                        <p:tgtEl>
                                          <p:spTgt spid="48153"/>
                                        </p:tgtEl>
                                      </p:cBhvr>
                                    </p:animEffect>
                                  </p:childTnLst>
                                </p:cTn>
                              </p:par>
                              <p:par>
                                <p:cTn id="87" presetID="3" presetClass="entr" presetSubtype="10" fill="hold" grpId="0" nodeType="withEffect">
                                  <p:stCondLst>
                                    <p:cond delay="0"/>
                                  </p:stCondLst>
                                  <p:childTnLst>
                                    <p:set>
                                      <p:cBhvr>
                                        <p:cTn id="88" dur="1" fill="hold">
                                          <p:stCondLst>
                                            <p:cond delay="0"/>
                                          </p:stCondLst>
                                        </p:cTn>
                                        <p:tgtEl>
                                          <p:spTgt spid="48154"/>
                                        </p:tgtEl>
                                        <p:attrNameLst>
                                          <p:attrName>style.visibility</p:attrName>
                                        </p:attrNameLst>
                                      </p:cBhvr>
                                      <p:to>
                                        <p:strVal val="visible"/>
                                      </p:to>
                                    </p:set>
                                    <p:animEffect transition="in" filter="blinds(horizontal)">
                                      <p:cBhvr>
                                        <p:cTn id="89" dur="500"/>
                                        <p:tgtEl>
                                          <p:spTgt spid="48154"/>
                                        </p:tgtEl>
                                      </p:cBhvr>
                                    </p:animEffect>
                                  </p:childTnLst>
                                </p:cTn>
                              </p:par>
                              <p:par>
                                <p:cTn id="90" presetID="3" presetClass="entr" presetSubtype="10" fill="hold" grpId="0" nodeType="withEffect">
                                  <p:stCondLst>
                                    <p:cond delay="0"/>
                                  </p:stCondLst>
                                  <p:childTnLst>
                                    <p:set>
                                      <p:cBhvr>
                                        <p:cTn id="91" dur="1" fill="hold">
                                          <p:stCondLst>
                                            <p:cond delay="0"/>
                                          </p:stCondLst>
                                        </p:cTn>
                                        <p:tgtEl>
                                          <p:spTgt spid="48155"/>
                                        </p:tgtEl>
                                        <p:attrNameLst>
                                          <p:attrName>style.visibility</p:attrName>
                                        </p:attrNameLst>
                                      </p:cBhvr>
                                      <p:to>
                                        <p:strVal val="visible"/>
                                      </p:to>
                                    </p:set>
                                    <p:animEffect transition="in" filter="blinds(horizontal)">
                                      <p:cBhvr>
                                        <p:cTn id="92" dur="500"/>
                                        <p:tgtEl>
                                          <p:spTgt spid="48155"/>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48139"/>
                                        </p:tgtEl>
                                        <p:attrNameLst>
                                          <p:attrName>style.visibility</p:attrName>
                                        </p:attrNameLst>
                                      </p:cBhvr>
                                      <p:to>
                                        <p:strVal val="visible"/>
                                      </p:to>
                                    </p:set>
                                    <p:animEffect transition="in" filter="blinds(horizontal)">
                                      <p:cBhvr>
                                        <p:cTn id="97" dur="500"/>
                                        <p:tgtEl>
                                          <p:spTgt spid="48139"/>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48157"/>
                                        </p:tgtEl>
                                        <p:attrNameLst>
                                          <p:attrName>style.visibility</p:attrName>
                                        </p:attrNameLst>
                                      </p:cBhvr>
                                      <p:to>
                                        <p:strVal val="visible"/>
                                      </p:to>
                                    </p:set>
                                    <p:animEffect transition="in" filter="blinds(horizontal)">
                                      <p:cBhvr>
                                        <p:cTn id="100" dur="500"/>
                                        <p:tgtEl>
                                          <p:spTgt spid="48157"/>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grpId="0" nodeType="clickEffect">
                                  <p:stCondLst>
                                    <p:cond delay="0"/>
                                  </p:stCondLst>
                                  <p:childTnLst>
                                    <p:set>
                                      <p:cBhvr>
                                        <p:cTn id="104" dur="1" fill="hold">
                                          <p:stCondLst>
                                            <p:cond delay="0"/>
                                          </p:stCondLst>
                                        </p:cTn>
                                        <p:tgtEl>
                                          <p:spTgt spid="48162"/>
                                        </p:tgtEl>
                                        <p:attrNameLst>
                                          <p:attrName>style.visibility</p:attrName>
                                        </p:attrNameLst>
                                      </p:cBhvr>
                                      <p:to>
                                        <p:strVal val="visible"/>
                                      </p:to>
                                    </p:set>
                                    <p:animEffect transition="in" filter="blinds(horizontal)">
                                      <p:cBhvr>
                                        <p:cTn id="105" dur="500"/>
                                        <p:tgtEl>
                                          <p:spTgt spid="48162"/>
                                        </p:tgtEl>
                                      </p:cBhvr>
                                    </p:animEffect>
                                  </p:childTnLst>
                                </p:cTn>
                              </p:par>
                              <p:par>
                                <p:cTn id="106" presetID="3" presetClass="entr" presetSubtype="10" fill="hold" grpId="0" nodeType="withEffect">
                                  <p:stCondLst>
                                    <p:cond delay="0"/>
                                  </p:stCondLst>
                                  <p:childTnLst>
                                    <p:set>
                                      <p:cBhvr>
                                        <p:cTn id="107" dur="1" fill="hold">
                                          <p:stCondLst>
                                            <p:cond delay="0"/>
                                          </p:stCondLst>
                                        </p:cTn>
                                        <p:tgtEl>
                                          <p:spTgt spid="48161"/>
                                        </p:tgtEl>
                                        <p:attrNameLst>
                                          <p:attrName>style.visibility</p:attrName>
                                        </p:attrNameLst>
                                      </p:cBhvr>
                                      <p:to>
                                        <p:strVal val="visible"/>
                                      </p:to>
                                    </p:set>
                                    <p:animEffect transition="in" filter="blinds(horizontal)">
                                      <p:cBhvr>
                                        <p:cTn id="108" dur="500"/>
                                        <p:tgtEl>
                                          <p:spTgt spid="48161"/>
                                        </p:tgtEl>
                                      </p:cBhvr>
                                    </p:animEffect>
                                  </p:childTnLst>
                                </p:cTn>
                              </p:par>
                              <p:par>
                                <p:cTn id="109" presetID="3" presetClass="entr" presetSubtype="10" fill="hold" grpId="0" nodeType="withEffect">
                                  <p:stCondLst>
                                    <p:cond delay="0"/>
                                  </p:stCondLst>
                                  <p:childTnLst>
                                    <p:set>
                                      <p:cBhvr>
                                        <p:cTn id="110" dur="1" fill="hold">
                                          <p:stCondLst>
                                            <p:cond delay="0"/>
                                          </p:stCondLst>
                                        </p:cTn>
                                        <p:tgtEl>
                                          <p:spTgt spid="48160"/>
                                        </p:tgtEl>
                                        <p:attrNameLst>
                                          <p:attrName>style.visibility</p:attrName>
                                        </p:attrNameLst>
                                      </p:cBhvr>
                                      <p:to>
                                        <p:strVal val="visible"/>
                                      </p:to>
                                    </p:set>
                                    <p:animEffect transition="in" filter="blinds(horizontal)">
                                      <p:cBhvr>
                                        <p:cTn id="111" dur="500"/>
                                        <p:tgtEl>
                                          <p:spTgt spid="48160"/>
                                        </p:tgtEl>
                                      </p:cBhvr>
                                    </p:animEffect>
                                  </p:childTnLst>
                                </p:cTn>
                              </p:par>
                              <p:par>
                                <p:cTn id="112" presetID="3" presetClass="entr" presetSubtype="10" fill="hold" grpId="0" nodeType="withEffect">
                                  <p:stCondLst>
                                    <p:cond delay="0"/>
                                  </p:stCondLst>
                                  <p:childTnLst>
                                    <p:set>
                                      <p:cBhvr>
                                        <p:cTn id="113" dur="1" fill="hold">
                                          <p:stCondLst>
                                            <p:cond delay="0"/>
                                          </p:stCondLst>
                                        </p:cTn>
                                        <p:tgtEl>
                                          <p:spTgt spid="48159"/>
                                        </p:tgtEl>
                                        <p:attrNameLst>
                                          <p:attrName>style.visibility</p:attrName>
                                        </p:attrNameLst>
                                      </p:cBhvr>
                                      <p:to>
                                        <p:strVal val="visible"/>
                                      </p:to>
                                    </p:set>
                                    <p:animEffect transition="in" filter="blinds(horizontal)">
                                      <p:cBhvr>
                                        <p:cTn id="114" dur="500"/>
                                        <p:tgtEl>
                                          <p:spTgt spid="48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autoUpdateAnimBg="0"/>
      <p:bldP spid="48131" grpId="0" animBg="1"/>
      <p:bldP spid="48132" grpId="0" animBg="1" autoUpdateAnimBg="0"/>
      <p:bldP spid="48133" grpId="0" animBg="1"/>
      <p:bldP spid="48134" grpId="0" animBg="1" autoUpdateAnimBg="0"/>
      <p:bldP spid="48135" grpId="0" animBg="1"/>
      <p:bldP spid="48136" grpId="0" animBg="1" autoUpdateAnimBg="0"/>
      <p:bldP spid="48137" grpId="0" animBg="1"/>
      <p:bldP spid="48138" grpId="0" animBg="1" autoUpdateAnimBg="0"/>
      <p:bldP spid="48139" grpId="0" animBg="1"/>
      <p:bldP spid="48140" grpId="0" animBg="1"/>
      <p:bldP spid="48141" grpId="0" animBg="1"/>
      <p:bldP spid="48142" grpId="0" animBg="1"/>
      <p:bldP spid="48143" grpId="0" animBg="1"/>
      <p:bldP spid="48144" grpId="0" animBg="1"/>
      <p:bldP spid="48145" grpId="0" animBg="1"/>
      <p:bldP spid="48146" grpId="0" animBg="1"/>
      <p:bldP spid="48147" grpId="0" animBg="1"/>
      <p:bldP spid="48148" grpId="0" animBg="1" autoUpdateAnimBg="0"/>
      <p:bldP spid="48149" grpId="0" animBg="1" autoUpdateAnimBg="0"/>
      <p:bldP spid="48150" grpId="0" animBg="1" autoUpdateAnimBg="0"/>
      <p:bldP spid="48151" grpId="0" animBg="1" autoUpdateAnimBg="0"/>
      <p:bldP spid="48152" grpId="0" animBg="1" autoUpdateAnimBg="0"/>
      <p:bldP spid="48153" grpId="0" animBg="1" autoUpdateAnimBg="0"/>
      <p:bldP spid="48154" grpId="0" animBg="1" autoUpdateAnimBg="0"/>
      <p:bldP spid="48155" grpId="0" animBg="1" autoUpdateAnimBg="0"/>
      <p:bldP spid="48156" grpId="0" animBg="1"/>
      <p:bldP spid="48157" grpId="0" animBg="1" autoUpdateAnimBg="0"/>
      <p:bldP spid="48159" grpId="0" animBg="1"/>
      <p:bldP spid="48160" grpId="0" animBg="1"/>
      <p:bldP spid="48161" grpId="0" animBg="1"/>
      <p:bldP spid="48162"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59731"/>
            <a:ext cx="4248472" cy="523220"/>
          </a:xfrm>
          <a:prstGeom prst="rect">
            <a:avLst/>
          </a:prstGeom>
          <a:noFill/>
          <a:ln>
            <a:solidFill>
              <a:srgbClr val="00B050"/>
            </a:solidFill>
          </a:ln>
        </p:spPr>
        <p:txBody>
          <a:bodyPr wrap="square" rtlCol="0">
            <a:spAutoFit/>
          </a:bodyPr>
          <a:lstStyle/>
          <a:p>
            <a:r>
              <a:rPr lang="zh-CN" altLang="en-US" sz="2800" b="1" dirty="0"/>
              <a:t>二</a:t>
            </a:r>
            <a:r>
              <a:rPr lang="zh-CN" altLang="en-US" sz="2800" b="1" dirty="0" smtClean="0"/>
              <a:t>、梭伦改革的</a:t>
            </a:r>
            <a:r>
              <a:rPr lang="zh-CN" altLang="en-US" sz="2800" b="1" dirty="0"/>
              <a:t>内容</a:t>
            </a:r>
          </a:p>
        </p:txBody>
      </p:sp>
      <p:sp>
        <p:nvSpPr>
          <p:cNvPr id="3" name="左大括号 2"/>
          <p:cNvSpPr/>
          <p:nvPr/>
        </p:nvSpPr>
        <p:spPr>
          <a:xfrm>
            <a:off x="0" y="836712"/>
            <a:ext cx="570381" cy="433401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387035" y="836712"/>
            <a:ext cx="8679298" cy="523220"/>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(一)经济：颁布</a:t>
            </a:r>
            <a:r>
              <a:rPr lang="en-US" altLang="zh-CN" sz="2800" dirty="0" smtClean="0">
                <a:latin typeface="仿宋" panose="02010609060101010101" pitchFamily="49" charset="-122"/>
                <a:ea typeface="仿宋" panose="02010609060101010101" pitchFamily="49" charset="-122"/>
              </a:rPr>
              <a:t>《</a:t>
            </a:r>
            <a:r>
              <a:rPr lang="zh-CN" altLang="en-US" sz="2800" dirty="0" smtClean="0">
                <a:latin typeface="仿宋" panose="02010609060101010101" pitchFamily="49" charset="-122"/>
                <a:ea typeface="仿宋" panose="02010609060101010101" pitchFamily="49" charset="-122"/>
              </a:rPr>
              <a:t>解负令</a:t>
            </a:r>
            <a:r>
              <a:rPr lang="en-US" altLang="zh-CN" sz="2800" dirty="0" smtClean="0">
                <a:latin typeface="仿宋" panose="02010609060101010101" pitchFamily="49" charset="-122"/>
                <a:ea typeface="仿宋" panose="02010609060101010101" pitchFamily="49" charset="-122"/>
              </a:rPr>
              <a:t>》</a:t>
            </a:r>
            <a:r>
              <a:rPr lang="zh-CN" altLang="en-US" sz="2800" dirty="0" smtClean="0">
                <a:latin typeface="仿宋" panose="02010609060101010101" pitchFamily="49" charset="-122"/>
                <a:ea typeface="仿宋" panose="02010609060101010101" pitchFamily="49" charset="-122"/>
              </a:rPr>
              <a:t>，废除债务奴隶。</a:t>
            </a:r>
            <a:endParaRPr lang="en-US" altLang="zh-CN" sz="2800" dirty="0" smtClean="0">
              <a:latin typeface="仿宋" panose="02010609060101010101" pitchFamily="49" charset="-122"/>
              <a:ea typeface="仿宋" panose="02010609060101010101" pitchFamily="49" charset="-122"/>
            </a:endParaRPr>
          </a:p>
        </p:txBody>
      </p:sp>
      <p:sp>
        <p:nvSpPr>
          <p:cNvPr id="5" name="TextBox 4"/>
          <p:cNvSpPr txBox="1"/>
          <p:nvPr/>
        </p:nvSpPr>
        <p:spPr>
          <a:xfrm>
            <a:off x="398867" y="1474597"/>
            <a:ext cx="8679298" cy="523220"/>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(二)政治：</a:t>
            </a:r>
            <a:endParaRPr lang="zh-CN" altLang="en-US" sz="2800" dirty="0">
              <a:latin typeface="仿宋" panose="02010609060101010101" pitchFamily="49" charset="-122"/>
              <a:ea typeface="仿宋" panose="02010609060101010101" pitchFamily="49" charset="-122"/>
            </a:endParaRPr>
          </a:p>
        </p:txBody>
      </p:sp>
      <p:sp>
        <p:nvSpPr>
          <p:cNvPr id="6" name="左大括号 5"/>
          <p:cNvSpPr/>
          <p:nvPr/>
        </p:nvSpPr>
        <p:spPr>
          <a:xfrm>
            <a:off x="342971" y="2007644"/>
            <a:ext cx="570381" cy="316308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 name="TextBox 6"/>
          <p:cNvSpPr txBox="1"/>
          <p:nvPr/>
        </p:nvSpPr>
        <p:spPr>
          <a:xfrm>
            <a:off x="755576" y="2067842"/>
            <a:ext cx="8679298" cy="3108543"/>
          </a:xfrm>
          <a:prstGeom prst="rect">
            <a:avLst/>
          </a:prstGeom>
          <a:noFill/>
        </p:spPr>
        <p:txBody>
          <a:bodyPr wrap="square" rtlCol="0">
            <a:spAutoFit/>
          </a:bodyPr>
          <a:lstStyle/>
          <a:p>
            <a:r>
              <a:rPr lang="en-US" altLang="zh-CN" sz="2800" dirty="0" smtClean="0">
                <a:latin typeface="仿宋" panose="02010609060101010101" pitchFamily="49" charset="-122"/>
                <a:ea typeface="仿宋" panose="02010609060101010101" pitchFamily="49" charset="-122"/>
              </a:rPr>
              <a:t>1.</a:t>
            </a:r>
            <a:r>
              <a:rPr lang="zh-CN" altLang="en-US" sz="2800" dirty="0" smtClean="0">
                <a:latin typeface="仿宋" panose="02010609060101010101" pitchFamily="49" charset="-122"/>
                <a:ea typeface="仿宋" panose="02010609060101010101" pitchFamily="49" charset="-122"/>
              </a:rPr>
              <a:t>实行财产等级制，按财产授官</a:t>
            </a:r>
            <a:endParaRPr lang="en-US" altLang="zh-CN" sz="2800" dirty="0" smtClean="0">
              <a:latin typeface="仿宋" panose="02010609060101010101" pitchFamily="49" charset="-122"/>
              <a:ea typeface="仿宋" panose="02010609060101010101" pitchFamily="49" charset="-122"/>
            </a:endParaRPr>
          </a:p>
          <a:p>
            <a:r>
              <a:rPr lang="en-US" altLang="zh-CN" sz="2800" dirty="0" smtClean="0">
                <a:latin typeface="仿宋" panose="02010609060101010101" pitchFamily="49" charset="-122"/>
                <a:ea typeface="仿宋" panose="02010609060101010101" pitchFamily="49" charset="-122"/>
              </a:rPr>
              <a:t>2.</a:t>
            </a:r>
            <a:r>
              <a:rPr lang="zh-CN" altLang="en-US" sz="2800" dirty="0" smtClean="0">
                <a:latin typeface="仿宋" panose="02010609060101010101" pitchFamily="49" charset="-122"/>
                <a:ea typeface="仿宋" panose="02010609060101010101" pitchFamily="49" charset="-122"/>
              </a:rPr>
              <a:t>在四个血缘部落各选</a:t>
            </a:r>
            <a:r>
              <a:rPr lang="en-US" altLang="zh-CN" sz="2800" dirty="0" smtClean="0">
                <a:latin typeface="仿宋" panose="02010609060101010101" pitchFamily="49" charset="-122"/>
                <a:ea typeface="仿宋" panose="02010609060101010101" pitchFamily="49" charset="-122"/>
              </a:rPr>
              <a:t>100</a:t>
            </a:r>
            <a:r>
              <a:rPr lang="zh-CN" altLang="en-US" sz="2800" dirty="0" smtClean="0">
                <a:latin typeface="仿宋" panose="02010609060101010101" pitchFamily="49" charset="-122"/>
                <a:ea typeface="仿宋" panose="02010609060101010101" pitchFamily="49" charset="-122"/>
              </a:rPr>
              <a:t>人组成四百人会议</a:t>
            </a:r>
            <a:endParaRPr lang="en-US" altLang="zh-CN" sz="2800" dirty="0" smtClean="0">
              <a:latin typeface="仿宋" panose="02010609060101010101" pitchFamily="49" charset="-122"/>
              <a:ea typeface="仿宋" panose="02010609060101010101" pitchFamily="49" charset="-122"/>
            </a:endParaRPr>
          </a:p>
          <a:p>
            <a:r>
              <a:rPr lang="en-US" altLang="zh-CN" sz="2800" dirty="0" smtClean="0">
                <a:latin typeface="仿宋" panose="02010609060101010101" pitchFamily="49" charset="-122"/>
                <a:ea typeface="仿宋" panose="02010609060101010101" pitchFamily="49" charset="-122"/>
              </a:rPr>
              <a:t>3.</a:t>
            </a:r>
            <a:r>
              <a:rPr lang="zh-CN" altLang="en-US" sz="2800" dirty="0" smtClean="0">
                <a:latin typeface="仿宋" panose="02010609060101010101" pitchFamily="49" charset="-122"/>
                <a:ea typeface="仿宋" panose="02010609060101010101" pitchFamily="49" charset="-122"/>
              </a:rPr>
              <a:t>提高公民大会的地位</a:t>
            </a:r>
            <a:endParaRPr lang="en-US" altLang="zh-CN" sz="2800" dirty="0" smtClean="0">
              <a:latin typeface="仿宋" panose="02010609060101010101" pitchFamily="49" charset="-122"/>
              <a:ea typeface="仿宋" panose="02010609060101010101" pitchFamily="49" charset="-122"/>
            </a:endParaRPr>
          </a:p>
          <a:p>
            <a:r>
              <a:rPr lang="en-US" altLang="zh-CN" sz="2800" dirty="0" smtClean="0">
                <a:latin typeface="仿宋" panose="02010609060101010101" pitchFamily="49" charset="-122"/>
                <a:ea typeface="仿宋" panose="02010609060101010101" pitchFamily="49" charset="-122"/>
              </a:rPr>
              <a:t>4.</a:t>
            </a:r>
            <a:r>
              <a:rPr lang="zh-CN" altLang="en-US" sz="2800" dirty="0" smtClean="0">
                <a:latin typeface="仿宋" panose="02010609060101010101" pitchFamily="49" charset="-122"/>
                <a:ea typeface="仿宋" panose="02010609060101010101" pitchFamily="49" charset="-122"/>
              </a:rPr>
              <a:t>设置陪审法庭</a:t>
            </a:r>
            <a:endParaRPr lang="en-US" altLang="zh-CN" sz="2800" dirty="0" smtClean="0">
              <a:latin typeface="仿宋" panose="02010609060101010101" pitchFamily="49" charset="-122"/>
              <a:ea typeface="仿宋" panose="02010609060101010101" pitchFamily="49" charset="-122"/>
            </a:endParaRPr>
          </a:p>
          <a:p>
            <a:r>
              <a:rPr lang="en-US" altLang="zh-CN" sz="2800" dirty="0" smtClean="0">
                <a:latin typeface="仿宋" panose="02010609060101010101" pitchFamily="49" charset="-122"/>
                <a:ea typeface="仿宋" panose="02010609060101010101" pitchFamily="49" charset="-122"/>
              </a:rPr>
              <a:t>5.</a:t>
            </a:r>
            <a:r>
              <a:rPr lang="zh-CN" altLang="en-US" sz="2800" dirty="0" smtClean="0">
                <a:latin typeface="仿宋" panose="02010609060101010101" pitchFamily="49" charset="-122"/>
                <a:ea typeface="仿宋" panose="02010609060101010101" pitchFamily="49" charset="-122"/>
              </a:rPr>
              <a:t>制定进步法律：除杀人外其他罪犯不得处死；任何公民皆有权提出控告；禁止买卖婚姻；保护孤寡妇孺。</a:t>
            </a:r>
            <a:endParaRPr lang="en-US" altLang="zh-CN" sz="2800" dirty="0" smtClean="0">
              <a:latin typeface="仿宋" panose="02010609060101010101" pitchFamily="49" charset="-122"/>
              <a:ea typeface="仿宋" panose="02010609060101010101" pitchFamily="49" charset="-122"/>
            </a:endParaRPr>
          </a:p>
          <a:p>
            <a:endParaRPr lang="en-US" altLang="zh-CN" sz="2800" dirty="0" smtClean="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511391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randombar(horizontal)">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randombar(horizontal)">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randombar(horizontal)">
                                      <p:cBhvr>
                                        <p:cTn id="21" dur="500"/>
                                        <p:tgtEl>
                                          <p:spTgt spid="5"/>
                                        </p:tgtEl>
                                      </p:cBhvr>
                                    </p:animEffect>
                                  </p:childTnLst>
                                </p:cTn>
                              </p:par>
                            </p:childTnLst>
                          </p:cTn>
                        </p:par>
                        <p:par>
                          <p:cTn id="22" fill="hold">
                            <p:stCondLst>
                              <p:cond delay="500"/>
                            </p:stCondLst>
                            <p:childTnLst>
                              <p:par>
                                <p:cTn id="23" presetID="14" presetClass="entr" presetSubtype="10"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randombar(horizontal)">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7">
                                            <p:txEl>
                                              <p:pRg st="0" end="0"/>
                                            </p:txEl>
                                          </p:spTgt>
                                        </p:tgtEl>
                                        <p:attrNameLst>
                                          <p:attrName>style.visibility</p:attrName>
                                        </p:attrNameLst>
                                      </p:cBhvr>
                                      <p:to>
                                        <p:strVal val="visible"/>
                                      </p:to>
                                    </p:set>
                                    <p:animEffect transition="in" filter="randombar(horizontal)">
                                      <p:cBhvr>
                                        <p:cTn id="30" dur="500"/>
                                        <p:tgtEl>
                                          <p:spTgt spid="7">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7">
                                            <p:txEl>
                                              <p:pRg st="1" end="1"/>
                                            </p:txEl>
                                          </p:spTgt>
                                        </p:tgtEl>
                                        <p:attrNameLst>
                                          <p:attrName>style.visibility</p:attrName>
                                        </p:attrNameLst>
                                      </p:cBhvr>
                                      <p:to>
                                        <p:strVal val="visible"/>
                                      </p:to>
                                    </p:set>
                                    <p:animEffect transition="in" filter="randombar(horizontal)">
                                      <p:cBhvr>
                                        <p:cTn id="35" dur="500"/>
                                        <p:tgtEl>
                                          <p:spTgt spid="7">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nodeType="clickEffect">
                                  <p:stCondLst>
                                    <p:cond delay="0"/>
                                  </p:stCondLst>
                                  <p:childTnLst>
                                    <p:set>
                                      <p:cBhvr>
                                        <p:cTn id="39" dur="1" fill="hold">
                                          <p:stCondLst>
                                            <p:cond delay="0"/>
                                          </p:stCondLst>
                                        </p:cTn>
                                        <p:tgtEl>
                                          <p:spTgt spid="7">
                                            <p:txEl>
                                              <p:pRg st="2" end="2"/>
                                            </p:txEl>
                                          </p:spTgt>
                                        </p:tgtEl>
                                        <p:attrNameLst>
                                          <p:attrName>style.visibility</p:attrName>
                                        </p:attrNameLst>
                                      </p:cBhvr>
                                      <p:to>
                                        <p:strVal val="visible"/>
                                      </p:to>
                                    </p:set>
                                    <p:animEffect transition="in" filter="randombar(horizontal)">
                                      <p:cBhvr>
                                        <p:cTn id="40" dur="500"/>
                                        <p:tgtEl>
                                          <p:spTgt spid="7">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nodeType="clickEffect">
                                  <p:stCondLst>
                                    <p:cond delay="0"/>
                                  </p:stCondLst>
                                  <p:childTnLst>
                                    <p:set>
                                      <p:cBhvr>
                                        <p:cTn id="44" dur="1" fill="hold">
                                          <p:stCondLst>
                                            <p:cond delay="0"/>
                                          </p:stCondLst>
                                        </p:cTn>
                                        <p:tgtEl>
                                          <p:spTgt spid="7">
                                            <p:txEl>
                                              <p:pRg st="3" end="3"/>
                                            </p:txEl>
                                          </p:spTgt>
                                        </p:tgtEl>
                                        <p:attrNameLst>
                                          <p:attrName>style.visibility</p:attrName>
                                        </p:attrNameLst>
                                      </p:cBhvr>
                                      <p:to>
                                        <p:strVal val="visible"/>
                                      </p:to>
                                    </p:set>
                                    <p:animEffect transition="in" filter="randombar(horizontal)">
                                      <p:cBhvr>
                                        <p:cTn id="45" dur="500"/>
                                        <p:tgtEl>
                                          <p:spTgt spid="7">
                                            <p:txEl>
                                              <p:pRg st="3" end="3"/>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nodeType="clickEffect">
                                  <p:stCondLst>
                                    <p:cond delay="0"/>
                                  </p:stCondLst>
                                  <p:childTnLst>
                                    <p:set>
                                      <p:cBhvr>
                                        <p:cTn id="49" dur="1" fill="hold">
                                          <p:stCondLst>
                                            <p:cond delay="0"/>
                                          </p:stCondLst>
                                        </p:cTn>
                                        <p:tgtEl>
                                          <p:spTgt spid="7">
                                            <p:txEl>
                                              <p:pRg st="4" end="4"/>
                                            </p:txEl>
                                          </p:spTgt>
                                        </p:tgtEl>
                                        <p:attrNameLst>
                                          <p:attrName>style.visibility</p:attrName>
                                        </p:attrNameLst>
                                      </p:cBhvr>
                                      <p:to>
                                        <p:strVal val="visible"/>
                                      </p:to>
                                    </p:set>
                                    <p:animEffect transition="in" filter="randombar(horizontal)">
                                      <p:cBhvr>
                                        <p:cTn id="50"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P spid="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59731"/>
            <a:ext cx="4248472" cy="523220"/>
          </a:xfrm>
          <a:prstGeom prst="rect">
            <a:avLst/>
          </a:prstGeom>
          <a:noFill/>
          <a:ln>
            <a:solidFill>
              <a:srgbClr val="00B050"/>
            </a:solidFill>
          </a:ln>
        </p:spPr>
        <p:txBody>
          <a:bodyPr wrap="square" rtlCol="0">
            <a:spAutoFit/>
          </a:bodyPr>
          <a:lstStyle/>
          <a:p>
            <a:r>
              <a:rPr lang="zh-CN" altLang="en-US" sz="2800" b="1" dirty="0" smtClean="0"/>
              <a:t>三、梭伦改革的</a:t>
            </a:r>
            <a:r>
              <a:rPr lang="zh-CN" altLang="en-US" sz="2800" b="1" dirty="0"/>
              <a:t>特点</a:t>
            </a:r>
          </a:p>
        </p:txBody>
      </p:sp>
      <p:sp>
        <p:nvSpPr>
          <p:cNvPr id="4" name="TextBox 3"/>
          <p:cNvSpPr txBox="1"/>
          <p:nvPr/>
        </p:nvSpPr>
        <p:spPr>
          <a:xfrm>
            <a:off x="387035" y="836712"/>
            <a:ext cx="8679298" cy="523220"/>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中庸；公平；法制</a:t>
            </a:r>
            <a:endParaRPr lang="en-US" altLang="zh-CN" sz="2800" dirty="0" smtClean="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978501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59731"/>
            <a:ext cx="4248472" cy="523220"/>
          </a:xfrm>
          <a:prstGeom prst="rect">
            <a:avLst/>
          </a:prstGeom>
          <a:noFill/>
          <a:ln>
            <a:solidFill>
              <a:srgbClr val="00B050"/>
            </a:solidFill>
          </a:ln>
        </p:spPr>
        <p:txBody>
          <a:bodyPr wrap="square" rtlCol="0">
            <a:spAutoFit/>
          </a:bodyPr>
          <a:lstStyle/>
          <a:p>
            <a:r>
              <a:rPr lang="zh-CN" altLang="en-US" sz="2800" b="1" dirty="0"/>
              <a:t>四</a:t>
            </a:r>
            <a:r>
              <a:rPr lang="zh-CN" altLang="en-US" sz="2800" b="1" dirty="0" smtClean="0"/>
              <a:t>、梭伦改革的评价</a:t>
            </a:r>
            <a:endParaRPr lang="zh-CN" altLang="en-US" sz="2800" b="1" dirty="0"/>
          </a:p>
        </p:txBody>
      </p:sp>
      <p:sp>
        <p:nvSpPr>
          <p:cNvPr id="3" name="左大括号 2"/>
          <p:cNvSpPr/>
          <p:nvPr/>
        </p:nvSpPr>
        <p:spPr>
          <a:xfrm>
            <a:off x="0" y="836712"/>
            <a:ext cx="570381" cy="60212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332641" y="1481517"/>
            <a:ext cx="8679298" cy="523220"/>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(二)它奠定了雅典民主政治乃至西方民主政治的基础。</a:t>
            </a:r>
            <a:endParaRPr lang="en-US" altLang="zh-CN" sz="2800" dirty="0" smtClean="0">
              <a:latin typeface="仿宋" panose="02010609060101010101" pitchFamily="49" charset="-122"/>
              <a:ea typeface="仿宋" panose="02010609060101010101" pitchFamily="49" charset="-122"/>
            </a:endParaRPr>
          </a:p>
        </p:txBody>
      </p:sp>
      <p:sp>
        <p:nvSpPr>
          <p:cNvPr id="5" name="左大括号 4"/>
          <p:cNvSpPr/>
          <p:nvPr/>
        </p:nvSpPr>
        <p:spPr>
          <a:xfrm>
            <a:off x="323896" y="1965243"/>
            <a:ext cx="440549" cy="299703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6" name="TextBox 5"/>
          <p:cNvSpPr txBox="1"/>
          <p:nvPr/>
        </p:nvSpPr>
        <p:spPr>
          <a:xfrm>
            <a:off x="544170" y="2004737"/>
            <a:ext cx="8679298" cy="2677656"/>
          </a:xfrm>
          <a:prstGeom prst="rect">
            <a:avLst/>
          </a:prstGeom>
          <a:noFill/>
        </p:spPr>
        <p:txBody>
          <a:bodyPr wrap="square" rtlCol="0">
            <a:spAutoFit/>
          </a:bodyPr>
          <a:lstStyle/>
          <a:p>
            <a:r>
              <a:rPr lang="en-US" altLang="zh-CN" sz="2400" dirty="0" smtClean="0">
                <a:latin typeface="仿宋" panose="02010609060101010101" pitchFamily="49" charset="-122"/>
                <a:ea typeface="仿宋" panose="02010609060101010101" pitchFamily="49" charset="-122"/>
              </a:rPr>
              <a:t>1.</a:t>
            </a:r>
            <a:r>
              <a:rPr lang="zh-CN" altLang="en-US" sz="2400" dirty="0">
                <a:solidFill>
                  <a:srgbClr val="FF0000"/>
                </a:solidFill>
                <a:latin typeface="仿宋" panose="02010609060101010101" pitchFamily="49" charset="-122"/>
                <a:ea typeface="仿宋" panose="02010609060101010101" pitchFamily="49" charset="-122"/>
              </a:rPr>
              <a:t>物质</a:t>
            </a:r>
            <a:r>
              <a:rPr lang="zh-CN" altLang="en-US" sz="2400" dirty="0" smtClean="0">
                <a:solidFill>
                  <a:srgbClr val="FF0000"/>
                </a:solidFill>
                <a:latin typeface="仿宋" panose="02010609060101010101" pitchFamily="49" charset="-122"/>
                <a:ea typeface="仿宋" panose="02010609060101010101" pitchFamily="49" charset="-122"/>
              </a:rPr>
              <a:t>基础：</a:t>
            </a:r>
            <a:r>
              <a:rPr lang="zh-CN" altLang="en-US" sz="2400" dirty="0" smtClean="0">
                <a:latin typeface="仿宋" panose="02010609060101010101" pitchFamily="49" charset="-122"/>
                <a:ea typeface="仿宋" panose="02010609060101010101" pitchFamily="49" charset="-122"/>
              </a:rPr>
              <a:t>梭伦改革废除债务奴隶制，稳定了小农经济，确保雅典公民独立的经济地位。</a:t>
            </a:r>
            <a:endParaRPr lang="en-US" altLang="zh-CN" sz="2400" dirty="0" smtClean="0">
              <a:latin typeface="仿宋" panose="02010609060101010101" pitchFamily="49" charset="-122"/>
              <a:ea typeface="仿宋" panose="02010609060101010101" pitchFamily="49" charset="-122"/>
            </a:endParaRPr>
          </a:p>
          <a:p>
            <a:r>
              <a:rPr lang="en-US" altLang="zh-CN" sz="2400" dirty="0" smtClean="0">
                <a:latin typeface="仿宋" panose="02010609060101010101" pitchFamily="49" charset="-122"/>
                <a:ea typeface="仿宋" panose="02010609060101010101" pitchFamily="49" charset="-122"/>
              </a:rPr>
              <a:t>2.</a:t>
            </a:r>
            <a:r>
              <a:rPr lang="zh-CN" altLang="en-US" sz="2400" dirty="0">
                <a:solidFill>
                  <a:srgbClr val="FF0000"/>
                </a:solidFill>
                <a:latin typeface="仿宋" panose="02010609060101010101" pitchFamily="49" charset="-122"/>
                <a:ea typeface="仿宋" panose="02010609060101010101" pitchFamily="49" charset="-122"/>
              </a:rPr>
              <a:t>社会</a:t>
            </a:r>
            <a:r>
              <a:rPr lang="zh-CN" altLang="en-US" sz="2400" dirty="0" smtClean="0">
                <a:solidFill>
                  <a:srgbClr val="FF0000"/>
                </a:solidFill>
                <a:latin typeface="仿宋" panose="02010609060101010101" pitchFamily="49" charset="-122"/>
                <a:ea typeface="仿宋" panose="02010609060101010101" pitchFamily="49" charset="-122"/>
              </a:rPr>
              <a:t>基础：</a:t>
            </a:r>
            <a:r>
              <a:rPr lang="zh-CN" altLang="en-US" sz="2400" dirty="0" smtClean="0">
                <a:latin typeface="仿宋" panose="02010609060101010101" pitchFamily="49" charset="-122"/>
                <a:ea typeface="仿宋" panose="02010609060101010101" pitchFamily="49" charset="-122"/>
              </a:rPr>
              <a:t>按财产授官扩大了享有政治权力者的范围，鼓励工商业发展巩固了多元化的社会格局。</a:t>
            </a:r>
            <a:endParaRPr lang="en-US" altLang="zh-CN" sz="2400" dirty="0" smtClean="0">
              <a:latin typeface="仿宋" panose="02010609060101010101" pitchFamily="49" charset="-122"/>
              <a:ea typeface="仿宋" panose="02010609060101010101" pitchFamily="49" charset="-122"/>
            </a:endParaRPr>
          </a:p>
          <a:p>
            <a:r>
              <a:rPr lang="en-US" altLang="zh-CN" sz="2400" dirty="0" smtClean="0">
                <a:latin typeface="仿宋" panose="02010609060101010101" pitchFamily="49" charset="-122"/>
                <a:ea typeface="仿宋" panose="02010609060101010101" pitchFamily="49" charset="-122"/>
              </a:rPr>
              <a:t>3.</a:t>
            </a:r>
            <a:r>
              <a:rPr lang="zh-CN" altLang="en-US" sz="2400" dirty="0">
                <a:solidFill>
                  <a:srgbClr val="FF0000"/>
                </a:solidFill>
                <a:latin typeface="仿宋" panose="02010609060101010101" pitchFamily="49" charset="-122"/>
                <a:ea typeface="仿宋" panose="02010609060101010101" pitchFamily="49" charset="-122"/>
              </a:rPr>
              <a:t>制度</a:t>
            </a:r>
            <a:r>
              <a:rPr lang="zh-CN" altLang="en-US" sz="2400" dirty="0" smtClean="0">
                <a:solidFill>
                  <a:srgbClr val="FF0000"/>
                </a:solidFill>
                <a:latin typeface="仿宋" panose="02010609060101010101" pitchFamily="49" charset="-122"/>
                <a:ea typeface="仿宋" panose="02010609060101010101" pitchFamily="49" charset="-122"/>
              </a:rPr>
              <a:t>基础：</a:t>
            </a:r>
            <a:r>
              <a:rPr lang="zh-CN" altLang="en-US" sz="2400" dirty="0" smtClean="0">
                <a:latin typeface="仿宋" panose="02010609060101010101" pitchFamily="49" charset="-122"/>
                <a:ea typeface="仿宋" panose="02010609060101010101" pitchFamily="49" charset="-122"/>
              </a:rPr>
              <a:t>完善了雅典的国家制度。</a:t>
            </a:r>
            <a:endParaRPr lang="en-US" altLang="zh-CN" sz="2400" dirty="0" smtClean="0">
              <a:latin typeface="仿宋" panose="02010609060101010101" pitchFamily="49" charset="-122"/>
              <a:ea typeface="仿宋" panose="02010609060101010101" pitchFamily="49" charset="-122"/>
            </a:endParaRPr>
          </a:p>
          <a:p>
            <a:r>
              <a:rPr lang="en-US" altLang="zh-CN" sz="2400" dirty="0" smtClean="0">
                <a:latin typeface="仿宋" panose="02010609060101010101" pitchFamily="49" charset="-122"/>
                <a:ea typeface="仿宋" panose="02010609060101010101" pitchFamily="49" charset="-122"/>
              </a:rPr>
              <a:t>4.</a:t>
            </a:r>
            <a:r>
              <a:rPr lang="zh-CN" altLang="en-US" sz="2400" dirty="0">
                <a:solidFill>
                  <a:srgbClr val="FF0000"/>
                </a:solidFill>
                <a:latin typeface="仿宋" panose="02010609060101010101" pitchFamily="49" charset="-122"/>
                <a:ea typeface="仿宋" panose="02010609060101010101" pitchFamily="49" charset="-122"/>
              </a:rPr>
              <a:t>价值</a:t>
            </a:r>
            <a:r>
              <a:rPr lang="zh-CN" altLang="en-US" sz="2400" dirty="0" smtClean="0">
                <a:solidFill>
                  <a:srgbClr val="FF0000"/>
                </a:solidFill>
                <a:latin typeface="仿宋" panose="02010609060101010101" pitchFamily="49" charset="-122"/>
                <a:ea typeface="仿宋" panose="02010609060101010101" pitchFamily="49" charset="-122"/>
              </a:rPr>
              <a:t>基础</a:t>
            </a:r>
            <a:r>
              <a:rPr lang="zh-CN" altLang="en-US" sz="2400" dirty="0" smtClean="0">
                <a:latin typeface="仿宋" panose="02010609060101010101" pitchFamily="49" charset="-122"/>
                <a:ea typeface="仿宋" panose="02010609060101010101" pitchFamily="49" charset="-122"/>
              </a:rPr>
              <a:t>：改革所体现的“中庸”精神为西方民主政治的发展提供了借鉴。</a:t>
            </a:r>
            <a:endParaRPr lang="en-US" altLang="zh-CN" sz="2400" dirty="0" smtClean="0">
              <a:latin typeface="仿宋" panose="02010609060101010101" pitchFamily="49" charset="-122"/>
              <a:ea typeface="仿宋" panose="02010609060101010101" pitchFamily="49" charset="-122"/>
            </a:endParaRPr>
          </a:p>
        </p:txBody>
      </p:sp>
      <p:sp>
        <p:nvSpPr>
          <p:cNvPr id="8" name="TextBox 7"/>
          <p:cNvSpPr txBox="1"/>
          <p:nvPr/>
        </p:nvSpPr>
        <p:spPr>
          <a:xfrm>
            <a:off x="387863" y="837773"/>
            <a:ext cx="8811359" cy="523220"/>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(一)性质：是维护奴隶主贵族的利益，是少数人的民主。</a:t>
            </a:r>
            <a:endParaRPr lang="en-US" altLang="zh-CN" sz="2800" dirty="0" smtClean="0">
              <a:latin typeface="仿宋" panose="02010609060101010101" pitchFamily="49" charset="-122"/>
              <a:ea typeface="仿宋" panose="02010609060101010101" pitchFamily="49" charset="-122"/>
            </a:endParaRPr>
          </a:p>
        </p:txBody>
      </p:sp>
      <p:sp>
        <p:nvSpPr>
          <p:cNvPr id="9" name="TextBox 8"/>
          <p:cNvSpPr txBox="1"/>
          <p:nvPr/>
        </p:nvSpPr>
        <p:spPr>
          <a:xfrm>
            <a:off x="447403" y="4909783"/>
            <a:ext cx="8679298" cy="523220"/>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(三)局限性：</a:t>
            </a:r>
            <a:endParaRPr lang="en-US" altLang="zh-CN" sz="2800" dirty="0" smtClean="0">
              <a:latin typeface="仿宋" panose="02010609060101010101" pitchFamily="49" charset="-122"/>
              <a:ea typeface="仿宋" panose="02010609060101010101" pitchFamily="49" charset="-122"/>
            </a:endParaRPr>
          </a:p>
        </p:txBody>
      </p:sp>
      <p:sp>
        <p:nvSpPr>
          <p:cNvPr id="10" name="左大括号 9"/>
          <p:cNvSpPr/>
          <p:nvPr/>
        </p:nvSpPr>
        <p:spPr>
          <a:xfrm>
            <a:off x="400822" y="5393509"/>
            <a:ext cx="440549" cy="123982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1" name="TextBox 10"/>
          <p:cNvSpPr txBox="1"/>
          <p:nvPr/>
        </p:nvSpPr>
        <p:spPr>
          <a:xfrm>
            <a:off x="621096" y="5433003"/>
            <a:ext cx="8679298" cy="1200329"/>
          </a:xfrm>
          <a:prstGeom prst="rect">
            <a:avLst/>
          </a:prstGeom>
          <a:noFill/>
        </p:spPr>
        <p:txBody>
          <a:bodyPr wrap="square" rtlCol="0">
            <a:spAutoFit/>
          </a:bodyPr>
          <a:lstStyle/>
          <a:p>
            <a:r>
              <a:rPr lang="en-US" altLang="zh-CN" sz="2400" dirty="0" smtClean="0">
                <a:latin typeface="仿宋" panose="02010609060101010101" pitchFamily="49" charset="-122"/>
                <a:ea typeface="仿宋" panose="02010609060101010101" pitchFamily="49" charset="-122"/>
              </a:rPr>
              <a:t>1.</a:t>
            </a:r>
            <a:r>
              <a:rPr lang="zh-CN" altLang="en-US" sz="2400" dirty="0" smtClean="0">
                <a:latin typeface="仿宋" panose="02010609060101010101" pitchFamily="49" charset="-122"/>
                <a:ea typeface="仿宋" panose="02010609060101010101" pitchFamily="49" charset="-122"/>
              </a:rPr>
              <a:t>按财产授官使得公民并非所有政治活动都有机会参加，没能够满足平民的政治经济需求。</a:t>
            </a:r>
            <a:endParaRPr lang="en-US" altLang="zh-CN" sz="2400" dirty="0" smtClean="0">
              <a:latin typeface="仿宋" panose="02010609060101010101" pitchFamily="49" charset="-122"/>
              <a:ea typeface="仿宋" panose="02010609060101010101" pitchFamily="49" charset="-122"/>
            </a:endParaRPr>
          </a:p>
          <a:p>
            <a:r>
              <a:rPr lang="en-US" altLang="zh-CN" sz="2400" dirty="0" smtClean="0">
                <a:latin typeface="仿宋" panose="02010609060101010101" pitchFamily="49" charset="-122"/>
                <a:ea typeface="仿宋" panose="02010609060101010101" pitchFamily="49" charset="-122"/>
              </a:rPr>
              <a:t>2.</a:t>
            </a:r>
            <a:r>
              <a:rPr lang="zh-CN" altLang="en-US" sz="2400" dirty="0" smtClean="0">
                <a:latin typeface="仿宋" panose="02010609060101010101" pitchFamily="49" charset="-122"/>
                <a:ea typeface="仿宋" panose="02010609060101010101" pitchFamily="49" charset="-122"/>
              </a:rPr>
              <a:t>梭伦的中庸策略两边不讨好，没能根本解决社会矛盾。</a:t>
            </a:r>
            <a:endParaRPr lang="en-US" altLang="zh-CN" sz="2400" dirty="0" smtClean="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924704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randombar(horizontal)">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randombar(horizontal)">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randombar(horizontal)">
                                      <p:cBhvr>
                                        <p:cTn id="21" dur="500"/>
                                        <p:tgtEl>
                                          <p:spTgt spid="4"/>
                                        </p:tgtEl>
                                      </p:cBhvr>
                                    </p:animEffect>
                                  </p:childTnLst>
                                </p:cTn>
                              </p:par>
                            </p:childTnLst>
                          </p:cTn>
                        </p:par>
                        <p:par>
                          <p:cTn id="22" fill="hold">
                            <p:stCondLst>
                              <p:cond delay="500"/>
                            </p:stCondLst>
                            <p:childTnLst>
                              <p:par>
                                <p:cTn id="23" presetID="14" presetClass="entr" presetSubtype="1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randombar(horizontal)">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randombar(horizont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randombar(horizontal)">
                                      <p:cBhvr>
                                        <p:cTn id="35" dur="500"/>
                                        <p:tgtEl>
                                          <p:spTgt spid="9"/>
                                        </p:tgtEl>
                                      </p:cBhvr>
                                    </p:animEffect>
                                  </p:childTnLst>
                                </p:cTn>
                              </p:par>
                            </p:childTnLst>
                          </p:cTn>
                        </p:par>
                        <p:par>
                          <p:cTn id="36" fill="hold">
                            <p:stCondLst>
                              <p:cond delay="500"/>
                            </p:stCondLst>
                            <p:childTnLst>
                              <p:par>
                                <p:cTn id="37" presetID="14" presetClass="entr" presetSubtype="10" fill="hold" grpId="0" nodeType="after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randombar(horizontal)">
                                      <p:cBhvr>
                                        <p:cTn id="39" dur="500"/>
                                        <p:tgtEl>
                                          <p:spTgt spid="10"/>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randombar(horizontal)">
                                      <p:cBhvr>
                                        <p:cTn id="4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animBg="1"/>
      <p:bldP spid="6" grpId="0"/>
      <p:bldP spid="8" grpId="0"/>
      <p:bldP spid="9" grpId="0"/>
      <p:bldP spid="10" grpId="0" animBg="1"/>
      <p:bldP spid="1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04664"/>
            <a:ext cx="8136904" cy="3970318"/>
          </a:xfrm>
          <a:prstGeom prst="rect">
            <a:avLst/>
          </a:prstGeom>
          <a:noFill/>
        </p:spPr>
        <p:txBody>
          <a:bodyPr wrap="square" rtlCol="0">
            <a:spAutoFit/>
          </a:bodyPr>
          <a:lstStyle/>
          <a:p>
            <a:r>
              <a:rPr lang="zh-CN" altLang="en-US" sz="2800" dirty="0" smtClean="0"/>
              <a:t>（</a:t>
            </a:r>
            <a:r>
              <a:rPr lang="en-US" altLang="zh-CN" sz="2800" dirty="0" smtClean="0"/>
              <a:t>2011</a:t>
            </a:r>
            <a:r>
              <a:rPr lang="zh-CN" altLang="en-US" sz="2800" dirty="0" smtClean="0"/>
              <a:t>年</a:t>
            </a:r>
            <a:r>
              <a:rPr lang="en-US" altLang="zh-CN" sz="2800" dirty="0" smtClean="0"/>
              <a:t>·</a:t>
            </a:r>
            <a:r>
              <a:rPr lang="zh-CN" altLang="en-US" sz="2800" dirty="0" smtClean="0"/>
              <a:t>海南卷</a:t>
            </a:r>
            <a:r>
              <a:rPr lang="en-US" altLang="zh-CN" sz="2800" dirty="0" smtClean="0"/>
              <a:t>9</a:t>
            </a:r>
            <a:r>
              <a:rPr lang="zh-CN" altLang="en-US" sz="2800" dirty="0" smtClean="0"/>
              <a:t>）梭伦在抒情诗中表达了实行民主改革的原则：“我所给予平民的适可而止，他们的荣誉不减损也不增多：即使是那些有财有势的人也一样，我不使他们遭受不当的损失。”在梭伦看来，政府应当</a:t>
            </a:r>
            <a:endParaRPr lang="en-US" altLang="zh-CN" sz="2800" dirty="0" smtClean="0"/>
          </a:p>
          <a:p>
            <a:r>
              <a:rPr lang="en-US" altLang="zh-CN" sz="2800" dirty="0" smtClean="0"/>
              <a:t>A.</a:t>
            </a:r>
            <a:r>
              <a:rPr lang="zh-CN" altLang="en-US" sz="2800" dirty="0" smtClean="0"/>
              <a:t>捍卫平民的权利</a:t>
            </a:r>
            <a:endParaRPr lang="en-US" altLang="zh-CN" sz="2800" dirty="0" smtClean="0"/>
          </a:p>
          <a:p>
            <a:r>
              <a:rPr lang="en-US" altLang="zh-CN" sz="2800" dirty="0" smtClean="0"/>
              <a:t>B.</a:t>
            </a:r>
            <a:r>
              <a:rPr lang="zh-CN" altLang="en-US" sz="2800" dirty="0" smtClean="0"/>
              <a:t>兼顾平民和贵族的利益</a:t>
            </a:r>
            <a:endParaRPr lang="en-US" altLang="zh-CN" sz="2800" dirty="0" smtClean="0"/>
          </a:p>
          <a:p>
            <a:r>
              <a:rPr lang="en-US" altLang="zh-CN" sz="2800" dirty="0" smtClean="0"/>
              <a:t>C.</a:t>
            </a:r>
            <a:r>
              <a:rPr lang="zh-CN" altLang="en-US" sz="2800" dirty="0" smtClean="0"/>
              <a:t>维护贵族的利益</a:t>
            </a:r>
            <a:endParaRPr lang="en-US" altLang="zh-CN" sz="2800" dirty="0" smtClean="0"/>
          </a:p>
          <a:p>
            <a:r>
              <a:rPr lang="en-US" altLang="zh-CN" sz="2800" dirty="0" smtClean="0"/>
              <a:t>D.</a:t>
            </a:r>
            <a:r>
              <a:rPr lang="zh-CN" altLang="en-US" sz="2800" dirty="0" smtClean="0"/>
              <a:t>抑制平民和贵族的要求</a:t>
            </a:r>
            <a:endParaRPr lang="zh-CN" altLang="en-US" sz="2800" dirty="0"/>
          </a:p>
        </p:txBody>
      </p:sp>
    </p:spTree>
    <p:extLst>
      <p:ext uri="{BB962C8B-B14F-4D97-AF65-F5344CB8AC3E}">
        <p14:creationId xmlns:p14="http://schemas.microsoft.com/office/powerpoint/2010/main" val="3840418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2">
                                            <p:txEl>
                                              <p:pRg st="2" end="2"/>
                                            </p:txEl>
                                          </p:spTgt>
                                        </p:tgtEl>
                                        <p:attrNameLst>
                                          <p:attrName>style.color</p:attrName>
                                        </p:attrNameLst>
                                      </p:cBhvr>
                                      <p:to>
                                        <p:clrVal>
                                          <a:schemeClr val="accent2"/>
                                        </p:clrVal>
                                      </p:to>
                                    </p:set>
                                    <p:set>
                                      <p:cBhvr>
                                        <p:cTn id="7" dur="500" fill="hold"/>
                                        <p:tgtEl>
                                          <p:spTgt spid="2">
                                            <p:txEl>
                                              <p:pRg st="2" end="2"/>
                                            </p:txEl>
                                          </p:spTgt>
                                        </p:tgtEl>
                                        <p:attrNameLst>
                                          <p:attrName>fillcolor</p:attrName>
                                        </p:attrNameLst>
                                      </p:cBhvr>
                                      <p:to>
                                        <p:clrVal>
                                          <a:schemeClr val="accent2"/>
                                        </p:clrVal>
                                      </p:to>
                                    </p:set>
                                    <p:set>
                                      <p:cBhvr>
                                        <p:cTn id="8" dur="500" fill="hold"/>
                                        <p:tgtEl>
                                          <p:spTgt spid="2">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43518" y="3717031"/>
            <a:ext cx="4031958" cy="1836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33266" y="374481"/>
            <a:ext cx="8859214" cy="3108543"/>
          </a:xfrm>
          <a:prstGeom prst="rect">
            <a:avLst/>
          </a:prstGeom>
          <a:noFill/>
        </p:spPr>
        <p:txBody>
          <a:bodyPr wrap="square" rtlCol="0">
            <a:spAutoFit/>
          </a:bodyPr>
          <a:lstStyle/>
          <a:p>
            <a:r>
              <a:rPr lang="zh-CN" altLang="en-US" sz="2800" dirty="0" smtClean="0"/>
              <a:t>（</a:t>
            </a:r>
            <a:r>
              <a:rPr lang="en-US" altLang="zh-CN" sz="2800" dirty="0" smtClean="0"/>
              <a:t>2013</a:t>
            </a:r>
            <a:r>
              <a:rPr lang="zh-CN" altLang="en-US" sz="2800" dirty="0" smtClean="0"/>
              <a:t>年</a:t>
            </a:r>
            <a:r>
              <a:rPr lang="en-US" altLang="zh-CN" sz="2800" dirty="0" smtClean="0"/>
              <a:t>·</a:t>
            </a:r>
            <a:r>
              <a:rPr lang="zh-CN" altLang="en-US" sz="2800" dirty="0" smtClean="0"/>
              <a:t>江苏卷</a:t>
            </a:r>
            <a:r>
              <a:rPr lang="en-US" altLang="zh-CN" sz="2800" dirty="0" smtClean="0"/>
              <a:t>13</a:t>
            </a:r>
            <a:r>
              <a:rPr lang="zh-CN" altLang="en-US" sz="2800" dirty="0" smtClean="0"/>
              <a:t>）右侧为古代雅典居民结构的比例图，观察图示信息，对于雅典民主与居民的联系，下列叙述准确的是</a:t>
            </a:r>
            <a:endParaRPr lang="en-US" altLang="zh-CN" sz="2800" dirty="0" smtClean="0"/>
          </a:p>
          <a:p>
            <a:r>
              <a:rPr lang="en-US" altLang="zh-CN" sz="2800" dirty="0" smtClean="0"/>
              <a:t>A.</a:t>
            </a:r>
            <a:r>
              <a:rPr lang="zh-CN" altLang="en-US" sz="2800" dirty="0" smtClean="0"/>
              <a:t>雅典超半数的居民拥有公民权</a:t>
            </a:r>
            <a:endParaRPr lang="en-US" altLang="zh-CN" sz="2800" dirty="0" smtClean="0"/>
          </a:p>
          <a:p>
            <a:r>
              <a:rPr lang="en-US" altLang="zh-CN" sz="2800" dirty="0" smtClean="0"/>
              <a:t>B.</a:t>
            </a:r>
            <a:r>
              <a:rPr lang="zh-CN" altLang="en-US" sz="2800" dirty="0"/>
              <a:t>雅典</a:t>
            </a:r>
            <a:r>
              <a:rPr lang="zh-CN" altLang="en-US" sz="2800" dirty="0" smtClean="0"/>
              <a:t>民主的社会基础为自由民</a:t>
            </a:r>
            <a:endParaRPr lang="en-US" altLang="zh-CN" sz="2800" dirty="0" smtClean="0"/>
          </a:p>
          <a:p>
            <a:r>
              <a:rPr lang="en-US" altLang="zh-CN" sz="2800" dirty="0" smtClean="0"/>
              <a:t>C.</a:t>
            </a:r>
            <a:r>
              <a:rPr lang="zh-CN" altLang="en-US" sz="2800" dirty="0" smtClean="0"/>
              <a:t>少数奴隶主贵族独享雅典民主</a:t>
            </a:r>
            <a:endParaRPr lang="en-US" altLang="zh-CN" sz="2800" dirty="0" smtClean="0"/>
          </a:p>
          <a:p>
            <a:r>
              <a:rPr lang="en-US" altLang="zh-CN" sz="2800" dirty="0" smtClean="0"/>
              <a:t>D.</a:t>
            </a:r>
            <a:r>
              <a:rPr lang="zh-CN" altLang="en-US" sz="2800" dirty="0" smtClean="0"/>
              <a:t>外邦人享有雅典最广泛的民主</a:t>
            </a:r>
            <a:endParaRPr lang="zh-CN" altLang="en-US" sz="2800" dirty="0"/>
          </a:p>
        </p:txBody>
      </p:sp>
    </p:spTree>
    <p:extLst>
      <p:ext uri="{BB962C8B-B14F-4D97-AF65-F5344CB8AC3E}">
        <p14:creationId xmlns:p14="http://schemas.microsoft.com/office/powerpoint/2010/main" val="4143058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2">
                                            <p:txEl>
                                              <p:pRg st="2" end="2"/>
                                            </p:txEl>
                                          </p:spTgt>
                                        </p:tgtEl>
                                        <p:attrNameLst>
                                          <p:attrName>style.color</p:attrName>
                                        </p:attrNameLst>
                                      </p:cBhvr>
                                      <p:to>
                                        <p:clrVal>
                                          <a:schemeClr val="accent2"/>
                                        </p:clrVal>
                                      </p:to>
                                    </p:set>
                                    <p:set>
                                      <p:cBhvr>
                                        <p:cTn id="7" dur="500" fill="hold"/>
                                        <p:tgtEl>
                                          <p:spTgt spid="2">
                                            <p:txEl>
                                              <p:pRg st="2" end="2"/>
                                            </p:txEl>
                                          </p:spTgt>
                                        </p:tgtEl>
                                        <p:attrNameLst>
                                          <p:attrName>fillcolor</p:attrName>
                                        </p:attrNameLst>
                                      </p:cBhvr>
                                      <p:to>
                                        <p:clrVal>
                                          <a:schemeClr val="accent2"/>
                                        </p:clrVal>
                                      </p:to>
                                    </p:set>
                                    <p:set>
                                      <p:cBhvr>
                                        <p:cTn id="8" dur="500" fill="hold"/>
                                        <p:tgtEl>
                                          <p:spTgt spid="2">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0957" y="46889"/>
            <a:ext cx="5968776" cy="954107"/>
          </a:xfrm>
          <a:prstGeom prst="rect">
            <a:avLst/>
          </a:prstGeom>
          <a:solidFill>
            <a:srgbClr val="FF0000"/>
          </a:solidFill>
          <a:ln>
            <a:solidFill>
              <a:schemeClr val="tx1"/>
            </a:solidFill>
          </a:ln>
        </p:spPr>
        <p:txBody>
          <a:bodyPr wrap="square" rtlCol="0">
            <a:spAutoFit/>
          </a:bodyPr>
          <a:lstStyle/>
          <a:p>
            <a:r>
              <a:rPr lang="zh-CN" altLang="en-US" sz="2800" b="1" dirty="0" smtClean="0"/>
              <a:t>综合复习：古希腊罗马的政治文明</a:t>
            </a:r>
            <a:endParaRPr lang="en-US" altLang="zh-CN" sz="2800" b="1" dirty="0" smtClean="0"/>
          </a:p>
          <a:p>
            <a:r>
              <a:rPr lang="zh-CN" altLang="en-US" sz="2800" b="1" dirty="0" smtClean="0"/>
              <a:t>（雅典民主政治和罗马法）</a:t>
            </a:r>
            <a:endParaRPr lang="zh-CN" altLang="en-US" sz="2800" b="1" dirty="0"/>
          </a:p>
        </p:txBody>
      </p:sp>
      <p:sp>
        <p:nvSpPr>
          <p:cNvPr id="3" name="TextBox 2"/>
          <p:cNvSpPr txBox="1"/>
          <p:nvPr/>
        </p:nvSpPr>
        <p:spPr>
          <a:xfrm>
            <a:off x="239260" y="1340768"/>
            <a:ext cx="4248472" cy="523220"/>
          </a:xfrm>
          <a:prstGeom prst="rect">
            <a:avLst/>
          </a:prstGeom>
          <a:noFill/>
          <a:ln>
            <a:solidFill>
              <a:srgbClr val="00B050"/>
            </a:solidFill>
          </a:ln>
        </p:spPr>
        <p:txBody>
          <a:bodyPr wrap="square" rtlCol="0">
            <a:spAutoFit/>
          </a:bodyPr>
          <a:lstStyle/>
          <a:p>
            <a:r>
              <a:rPr lang="zh-CN" altLang="en-US" sz="2800" b="1" dirty="0" smtClean="0"/>
              <a:t>雅典民主政治</a:t>
            </a:r>
            <a:endParaRPr lang="zh-CN" altLang="en-US" sz="2800" b="1" dirty="0"/>
          </a:p>
        </p:txBody>
      </p:sp>
      <p:sp>
        <p:nvSpPr>
          <p:cNvPr id="4" name="左大括号 3"/>
          <p:cNvSpPr/>
          <p:nvPr/>
        </p:nvSpPr>
        <p:spPr>
          <a:xfrm>
            <a:off x="193517" y="1863989"/>
            <a:ext cx="387035" cy="156965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TextBox 4"/>
          <p:cNvSpPr txBox="1"/>
          <p:nvPr/>
        </p:nvSpPr>
        <p:spPr>
          <a:xfrm>
            <a:off x="387035" y="1863988"/>
            <a:ext cx="8679298" cy="1569660"/>
          </a:xfrm>
          <a:prstGeom prst="rect">
            <a:avLst/>
          </a:prstGeom>
          <a:noFill/>
        </p:spPr>
        <p:txBody>
          <a:bodyPr wrap="square" rtlCol="0">
            <a:spAutoFit/>
          </a:bodyPr>
          <a:lstStyle/>
          <a:p>
            <a:r>
              <a:rPr lang="zh-CN" altLang="en-US" sz="2400" dirty="0" smtClean="0">
                <a:latin typeface="仿宋" panose="02010609060101010101" pitchFamily="49" charset="-122"/>
                <a:ea typeface="仿宋" panose="02010609060101010101" pitchFamily="49" charset="-122"/>
              </a:rPr>
              <a:t>（一）雅典民主政治产生的条件</a:t>
            </a:r>
            <a:endParaRPr lang="en-US" altLang="zh-CN" sz="2400" dirty="0" smtClean="0">
              <a:latin typeface="仿宋" panose="02010609060101010101" pitchFamily="49" charset="-122"/>
              <a:ea typeface="仿宋" panose="02010609060101010101" pitchFamily="49" charset="-122"/>
            </a:endParaRPr>
          </a:p>
          <a:p>
            <a:r>
              <a:rPr lang="zh-CN" altLang="en-US" sz="2400" dirty="0" smtClean="0">
                <a:latin typeface="仿宋" panose="02010609060101010101" pitchFamily="49" charset="-122"/>
                <a:ea typeface="仿宋" panose="02010609060101010101" pitchFamily="49" charset="-122"/>
              </a:rPr>
              <a:t>（二）雅典民主政治发展的基本历程</a:t>
            </a:r>
            <a:endParaRPr lang="en-US" altLang="zh-CN" sz="2400" dirty="0" smtClean="0">
              <a:latin typeface="仿宋" panose="02010609060101010101" pitchFamily="49" charset="-122"/>
              <a:ea typeface="仿宋" panose="02010609060101010101" pitchFamily="49" charset="-122"/>
            </a:endParaRPr>
          </a:p>
          <a:p>
            <a:r>
              <a:rPr lang="zh-CN" altLang="en-US" sz="2400" dirty="0" smtClean="0">
                <a:latin typeface="仿宋" panose="02010609060101010101" pitchFamily="49" charset="-122"/>
                <a:ea typeface="仿宋" panose="02010609060101010101" pitchFamily="49" charset="-122"/>
              </a:rPr>
              <a:t>（三）雅典民主政治的特点</a:t>
            </a:r>
            <a:endParaRPr lang="en-US" altLang="zh-CN" sz="2400" dirty="0" smtClean="0">
              <a:latin typeface="仿宋" panose="02010609060101010101" pitchFamily="49" charset="-122"/>
              <a:ea typeface="仿宋" panose="02010609060101010101" pitchFamily="49" charset="-122"/>
            </a:endParaRPr>
          </a:p>
          <a:p>
            <a:r>
              <a:rPr lang="zh-CN" altLang="en-US" sz="2400" dirty="0" smtClean="0">
                <a:latin typeface="仿宋" panose="02010609060101010101" pitchFamily="49" charset="-122"/>
                <a:ea typeface="仿宋" panose="02010609060101010101" pitchFamily="49" charset="-122"/>
              </a:rPr>
              <a:t>（四）雅典民主政治的评价</a:t>
            </a:r>
            <a:endParaRPr lang="en-US" altLang="zh-CN" sz="2400" dirty="0" smtClean="0">
              <a:latin typeface="仿宋" panose="02010609060101010101" pitchFamily="49" charset="-122"/>
              <a:ea typeface="仿宋" panose="02010609060101010101" pitchFamily="49" charset="-122"/>
            </a:endParaRPr>
          </a:p>
        </p:txBody>
      </p:sp>
      <p:sp>
        <p:nvSpPr>
          <p:cNvPr id="7" name="TextBox 6"/>
          <p:cNvSpPr txBox="1"/>
          <p:nvPr/>
        </p:nvSpPr>
        <p:spPr>
          <a:xfrm>
            <a:off x="193517" y="3586048"/>
            <a:ext cx="4248472" cy="523220"/>
          </a:xfrm>
          <a:prstGeom prst="rect">
            <a:avLst/>
          </a:prstGeom>
          <a:noFill/>
          <a:ln>
            <a:solidFill>
              <a:srgbClr val="00B050"/>
            </a:solidFill>
          </a:ln>
        </p:spPr>
        <p:txBody>
          <a:bodyPr wrap="square" rtlCol="0">
            <a:spAutoFit/>
          </a:bodyPr>
          <a:lstStyle/>
          <a:p>
            <a:r>
              <a:rPr lang="zh-CN" altLang="en-US" sz="2800" b="1" dirty="0" smtClean="0"/>
              <a:t>罗马法</a:t>
            </a:r>
            <a:endParaRPr lang="zh-CN" altLang="en-US" sz="2800" b="1" dirty="0"/>
          </a:p>
        </p:txBody>
      </p:sp>
      <p:sp>
        <p:nvSpPr>
          <p:cNvPr id="8" name="左大括号 7"/>
          <p:cNvSpPr/>
          <p:nvPr/>
        </p:nvSpPr>
        <p:spPr>
          <a:xfrm>
            <a:off x="147774" y="4109270"/>
            <a:ext cx="387035" cy="120032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 name="TextBox 8"/>
          <p:cNvSpPr txBox="1"/>
          <p:nvPr/>
        </p:nvSpPr>
        <p:spPr>
          <a:xfrm>
            <a:off x="341292" y="4109268"/>
            <a:ext cx="8679298" cy="1200329"/>
          </a:xfrm>
          <a:prstGeom prst="rect">
            <a:avLst/>
          </a:prstGeom>
          <a:noFill/>
        </p:spPr>
        <p:txBody>
          <a:bodyPr wrap="square" rtlCol="0">
            <a:spAutoFit/>
          </a:bodyPr>
          <a:lstStyle/>
          <a:p>
            <a:r>
              <a:rPr lang="zh-CN" altLang="en-US" sz="2400" dirty="0" smtClean="0">
                <a:latin typeface="仿宋" panose="02010609060101010101" pitchFamily="49" charset="-122"/>
                <a:ea typeface="仿宋" panose="02010609060101010101" pitchFamily="49" charset="-122"/>
              </a:rPr>
              <a:t>（一）罗马法起源与发展的基本历程</a:t>
            </a:r>
            <a:endParaRPr lang="en-US" altLang="zh-CN" sz="2400" dirty="0" smtClean="0">
              <a:latin typeface="仿宋" panose="02010609060101010101" pitchFamily="49" charset="-122"/>
              <a:ea typeface="仿宋" panose="02010609060101010101" pitchFamily="49" charset="-122"/>
            </a:endParaRPr>
          </a:p>
          <a:p>
            <a:r>
              <a:rPr lang="zh-CN" altLang="en-US" sz="2400" dirty="0" smtClean="0">
                <a:latin typeface="仿宋" panose="02010609060101010101" pitchFamily="49" charset="-122"/>
                <a:ea typeface="仿宋" panose="02010609060101010101" pitchFamily="49" charset="-122"/>
              </a:rPr>
              <a:t>（二）罗马法的特点</a:t>
            </a:r>
            <a:endParaRPr lang="en-US" altLang="zh-CN" sz="2400" dirty="0" smtClean="0">
              <a:latin typeface="仿宋" panose="02010609060101010101" pitchFamily="49" charset="-122"/>
              <a:ea typeface="仿宋" panose="02010609060101010101" pitchFamily="49" charset="-122"/>
            </a:endParaRPr>
          </a:p>
          <a:p>
            <a:r>
              <a:rPr lang="zh-CN" altLang="en-US" sz="2400" dirty="0" smtClean="0">
                <a:latin typeface="仿宋" panose="02010609060101010101" pitchFamily="49" charset="-122"/>
                <a:ea typeface="仿宋" panose="02010609060101010101" pitchFamily="49" charset="-122"/>
              </a:rPr>
              <a:t>（三）罗马法的评价</a:t>
            </a:r>
            <a:endParaRPr lang="en-US" altLang="zh-CN" sz="2400" dirty="0" smtClean="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273483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randombar(horizontal)">
                                      <p:cBhvr>
                                        <p:cTn id="10" dur="500"/>
                                        <p:tgtEl>
                                          <p:spTgt spid="3"/>
                                        </p:tgtEl>
                                      </p:cBhvr>
                                    </p:animEffect>
                                  </p:childTnLst>
                                </p:cTn>
                              </p:par>
                            </p:childTnLst>
                          </p:cTn>
                        </p:par>
                        <p:par>
                          <p:cTn id="11" fill="hold">
                            <p:stCondLst>
                              <p:cond delay="500"/>
                            </p:stCondLst>
                            <p:childTnLst>
                              <p:par>
                                <p:cTn id="12" presetID="14" presetClass="entr" presetSubtype="10"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randombar(horizont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randombar(horizontal)">
                                      <p:cBhvr>
                                        <p:cTn id="19" dur="500"/>
                                        <p:tgtEl>
                                          <p:spTgt spid="5"/>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randombar(horizontal)">
                                      <p:cBhvr>
                                        <p:cTn id="22" dur="500"/>
                                        <p:tgtEl>
                                          <p:spTgt spid="7"/>
                                        </p:tgtEl>
                                      </p:cBhvr>
                                    </p:animEffect>
                                  </p:childTnLst>
                                </p:cTn>
                              </p:par>
                            </p:childTnLst>
                          </p:cTn>
                        </p:par>
                        <p:par>
                          <p:cTn id="23" fill="hold">
                            <p:stCondLst>
                              <p:cond delay="500"/>
                            </p:stCondLst>
                            <p:childTnLst>
                              <p:par>
                                <p:cTn id="24" presetID="14" presetClass="entr" presetSubtype="10" fill="hold" grpId="0" nodeType="after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randombar(horizontal)">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randombar(horizontal)">
                                      <p:cBhvr>
                                        <p:cTn id="3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p:bldP spid="7" grpId="0" animBg="1"/>
      <p:bldP spid="8" grpId="0" animBg="1"/>
      <p:bldP spid="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3862" y="78025"/>
            <a:ext cx="4248472" cy="523220"/>
          </a:xfrm>
          <a:prstGeom prst="rect">
            <a:avLst/>
          </a:prstGeom>
          <a:noFill/>
          <a:ln>
            <a:solidFill>
              <a:srgbClr val="00B050"/>
            </a:solidFill>
          </a:ln>
        </p:spPr>
        <p:txBody>
          <a:bodyPr wrap="square" rtlCol="0">
            <a:spAutoFit/>
          </a:bodyPr>
          <a:lstStyle/>
          <a:p>
            <a:r>
              <a:rPr lang="zh-CN" altLang="en-US" sz="2800" b="1" dirty="0" smtClean="0"/>
              <a:t>雅典民主政治</a:t>
            </a:r>
            <a:endParaRPr lang="zh-CN" altLang="en-US" sz="2800" b="1" dirty="0"/>
          </a:p>
        </p:txBody>
      </p:sp>
      <p:sp>
        <p:nvSpPr>
          <p:cNvPr id="3" name="左大括号 2"/>
          <p:cNvSpPr/>
          <p:nvPr/>
        </p:nvSpPr>
        <p:spPr>
          <a:xfrm>
            <a:off x="70344" y="586979"/>
            <a:ext cx="387035" cy="599610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411637" y="601245"/>
            <a:ext cx="8679298"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（一）雅典民主政治产生的条件</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5" name="TextBox 4"/>
          <p:cNvSpPr txBox="1"/>
          <p:nvPr/>
        </p:nvSpPr>
        <p:spPr>
          <a:xfrm>
            <a:off x="844414" y="1062910"/>
            <a:ext cx="8408106" cy="1323439"/>
          </a:xfrm>
          <a:prstGeom prst="rect">
            <a:avLst/>
          </a:prstGeom>
          <a:noFill/>
        </p:spPr>
        <p:txBody>
          <a:bodyPr wrap="square" rtlCol="0">
            <a:spAutoFit/>
          </a:bodyPr>
          <a:lstStyle/>
          <a:p>
            <a:r>
              <a:rPr lang="en-US" altLang="zh-CN" sz="2000" dirty="0" smtClean="0">
                <a:latin typeface="仿宋" panose="02010609060101010101" pitchFamily="49" charset="-122"/>
                <a:ea typeface="仿宋" panose="02010609060101010101" pitchFamily="49" charset="-122"/>
              </a:rPr>
              <a:t>1.</a:t>
            </a:r>
            <a:r>
              <a:rPr lang="zh-CN" altLang="en-US" sz="2000" dirty="0" smtClean="0">
                <a:latin typeface="仿宋" panose="02010609060101010101" pitchFamily="49" charset="-122"/>
                <a:ea typeface="仿宋" panose="02010609060101010101" pitchFamily="49" charset="-122"/>
              </a:rPr>
              <a:t>经济社会条件：古希腊地区独特的自然条件，形成发达的工商业经济，海外贸易和殖民活动是人们较早地具有平等互利的观念，社会环境宽松。</a:t>
            </a:r>
            <a:endParaRPr lang="en-US" altLang="zh-CN" sz="2000" dirty="0" smtClean="0">
              <a:latin typeface="仿宋" panose="02010609060101010101" pitchFamily="49" charset="-122"/>
              <a:ea typeface="仿宋" panose="02010609060101010101" pitchFamily="49" charset="-122"/>
            </a:endParaRPr>
          </a:p>
          <a:p>
            <a:r>
              <a:rPr lang="en-US" altLang="zh-CN" sz="2000" dirty="0" smtClean="0">
                <a:latin typeface="仿宋" panose="02010609060101010101" pitchFamily="49" charset="-122"/>
                <a:ea typeface="仿宋" panose="02010609060101010101" pitchFamily="49" charset="-122"/>
              </a:rPr>
              <a:t>2.</a:t>
            </a:r>
            <a:r>
              <a:rPr lang="zh-CN" altLang="en-US" sz="2000" dirty="0" smtClean="0">
                <a:latin typeface="仿宋" panose="02010609060101010101" pitchFamily="49" charset="-122"/>
                <a:ea typeface="仿宋" panose="02010609060101010101" pitchFamily="49" charset="-122"/>
              </a:rPr>
              <a:t>政治条件：小国寡民的社会环境有利于实行直接民主。</a:t>
            </a:r>
            <a:endParaRPr lang="en-US" altLang="zh-CN" sz="2000" dirty="0" smtClean="0">
              <a:latin typeface="仿宋" panose="02010609060101010101" pitchFamily="49" charset="-122"/>
              <a:ea typeface="仿宋" panose="02010609060101010101" pitchFamily="49" charset="-122"/>
            </a:endParaRPr>
          </a:p>
          <a:p>
            <a:r>
              <a:rPr lang="en-US" altLang="zh-CN" sz="2000" dirty="0" smtClean="0">
                <a:latin typeface="仿宋" panose="02010609060101010101" pitchFamily="49" charset="-122"/>
                <a:ea typeface="仿宋" panose="02010609060101010101" pitchFamily="49" charset="-122"/>
              </a:rPr>
              <a:t>3.</a:t>
            </a:r>
            <a:r>
              <a:rPr lang="zh-CN" altLang="en-US" sz="2000" dirty="0" smtClean="0">
                <a:latin typeface="仿宋" panose="02010609060101010101" pitchFamily="49" charset="-122"/>
                <a:ea typeface="仿宋" panose="02010609060101010101" pitchFamily="49" charset="-122"/>
              </a:rPr>
              <a:t>公民素质：雅典公民具备较高的参政素质。</a:t>
            </a:r>
            <a:endParaRPr lang="en-US" altLang="zh-CN" sz="2000" dirty="0" smtClean="0">
              <a:latin typeface="仿宋" panose="02010609060101010101" pitchFamily="49" charset="-122"/>
              <a:ea typeface="仿宋" panose="02010609060101010101" pitchFamily="49" charset="-122"/>
            </a:endParaRPr>
          </a:p>
        </p:txBody>
      </p:sp>
      <p:sp>
        <p:nvSpPr>
          <p:cNvPr id="6" name="左大括号 5"/>
          <p:cNvSpPr/>
          <p:nvPr/>
        </p:nvSpPr>
        <p:spPr>
          <a:xfrm>
            <a:off x="457379" y="1062910"/>
            <a:ext cx="387035" cy="121396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 name="TextBox 6"/>
          <p:cNvSpPr txBox="1"/>
          <p:nvPr/>
        </p:nvSpPr>
        <p:spPr>
          <a:xfrm>
            <a:off x="434174" y="2395980"/>
            <a:ext cx="8679298"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（二）雅典民主政治发展的基本历程</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8" name="TextBox 7"/>
          <p:cNvSpPr txBox="1"/>
          <p:nvPr/>
        </p:nvSpPr>
        <p:spPr>
          <a:xfrm>
            <a:off x="475409" y="2969071"/>
            <a:ext cx="8679298" cy="830997"/>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（三）雅典民主政治的特点：</a:t>
            </a:r>
            <a:endParaRPr lang="en-US" altLang="zh-CN" sz="2800" dirty="0" smtClean="0">
              <a:solidFill>
                <a:srgbClr val="FF0000"/>
              </a:solidFill>
              <a:latin typeface="仿宋" panose="02010609060101010101" pitchFamily="49" charset="-122"/>
              <a:ea typeface="仿宋" panose="02010609060101010101" pitchFamily="49" charset="-122"/>
            </a:endParaRPr>
          </a:p>
          <a:p>
            <a:r>
              <a:rPr lang="zh-CN" altLang="en-US" sz="2000" dirty="0" smtClean="0">
                <a:latin typeface="仿宋" panose="02010609060101010101" pitchFamily="49" charset="-122"/>
                <a:ea typeface="仿宋" panose="02010609060101010101" pitchFamily="49" charset="-122"/>
              </a:rPr>
              <a:t>主权在民、轮番而至、</a:t>
            </a:r>
            <a:r>
              <a:rPr lang="zh-CN" altLang="en-US" sz="2000" dirty="0">
                <a:latin typeface="仿宋" panose="02010609060101010101" pitchFamily="49" charset="-122"/>
                <a:ea typeface="仿宋" panose="02010609060101010101" pitchFamily="49" charset="-122"/>
              </a:rPr>
              <a:t>法律</a:t>
            </a:r>
            <a:r>
              <a:rPr lang="zh-CN" altLang="en-US" sz="2000" dirty="0" smtClean="0">
                <a:latin typeface="仿宋" panose="02010609060101010101" pitchFamily="49" charset="-122"/>
                <a:ea typeface="仿宋" panose="02010609060101010101" pitchFamily="49" charset="-122"/>
              </a:rPr>
              <a:t>之上、权力制约、公民意识</a:t>
            </a:r>
            <a:endParaRPr lang="en-US" altLang="zh-CN" sz="2000" dirty="0" smtClean="0">
              <a:latin typeface="仿宋" panose="02010609060101010101" pitchFamily="49" charset="-122"/>
              <a:ea typeface="仿宋" panose="02010609060101010101" pitchFamily="49" charset="-122"/>
            </a:endParaRPr>
          </a:p>
        </p:txBody>
      </p:sp>
      <p:sp>
        <p:nvSpPr>
          <p:cNvPr id="9" name="TextBox 8"/>
          <p:cNvSpPr txBox="1"/>
          <p:nvPr/>
        </p:nvSpPr>
        <p:spPr>
          <a:xfrm>
            <a:off x="457379" y="3598871"/>
            <a:ext cx="8679298"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（四）雅典民主政治的评价</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12" name="TextBox 11"/>
          <p:cNvSpPr txBox="1"/>
          <p:nvPr/>
        </p:nvSpPr>
        <p:spPr>
          <a:xfrm>
            <a:off x="728571" y="4069682"/>
            <a:ext cx="8408106" cy="1323439"/>
          </a:xfrm>
          <a:prstGeom prst="rect">
            <a:avLst/>
          </a:prstGeom>
          <a:noFill/>
        </p:spPr>
        <p:txBody>
          <a:bodyPr wrap="square" rtlCol="0">
            <a:spAutoFit/>
          </a:bodyPr>
          <a:lstStyle/>
          <a:p>
            <a:r>
              <a:rPr lang="en-US" altLang="zh-CN" sz="2000" dirty="0" smtClean="0">
                <a:latin typeface="仿宋" panose="02010609060101010101" pitchFamily="49" charset="-122"/>
                <a:ea typeface="仿宋" panose="02010609060101010101" pitchFamily="49" charset="-122"/>
              </a:rPr>
              <a:t>1.</a:t>
            </a:r>
            <a:r>
              <a:rPr lang="zh-CN" altLang="en-US" sz="2000" dirty="0" smtClean="0">
                <a:latin typeface="仿宋" panose="02010609060101010101" pitchFamily="49" charset="-122"/>
                <a:ea typeface="仿宋" panose="02010609060101010101" pitchFamily="49" charset="-122"/>
              </a:rPr>
              <a:t>实质</a:t>
            </a:r>
            <a:r>
              <a:rPr lang="en-US" altLang="zh-CN" sz="2000" dirty="0" smtClean="0">
                <a:latin typeface="仿宋" panose="02010609060101010101" pitchFamily="49" charset="-122"/>
                <a:ea typeface="仿宋" panose="02010609060101010101" pitchFamily="49" charset="-122"/>
              </a:rPr>
              <a:t>:</a:t>
            </a:r>
            <a:r>
              <a:rPr lang="zh-CN" altLang="en-US" sz="2000" dirty="0" smtClean="0">
                <a:latin typeface="仿宋" panose="02010609060101010101" pitchFamily="49" charset="-122"/>
                <a:ea typeface="仿宋" panose="02010609060101010101" pitchFamily="49" charset="-122"/>
              </a:rPr>
              <a:t>建立在奴隶制的基础上，是少数人的民主。</a:t>
            </a:r>
            <a:endParaRPr lang="en-US" altLang="zh-CN" sz="2000" dirty="0" smtClean="0">
              <a:latin typeface="仿宋" panose="02010609060101010101" pitchFamily="49" charset="-122"/>
              <a:ea typeface="仿宋" panose="02010609060101010101" pitchFamily="49" charset="-122"/>
            </a:endParaRPr>
          </a:p>
          <a:p>
            <a:r>
              <a:rPr lang="en-US" altLang="zh-CN" sz="2000" dirty="0" smtClean="0">
                <a:latin typeface="仿宋" panose="02010609060101010101" pitchFamily="49" charset="-122"/>
                <a:ea typeface="仿宋" panose="02010609060101010101" pitchFamily="49" charset="-122"/>
              </a:rPr>
              <a:t>2.</a:t>
            </a:r>
            <a:r>
              <a:rPr lang="zh-CN" altLang="en-US" sz="2000" dirty="0" smtClean="0">
                <a:latin typeface="仿宋" panose="02010609060101010101" pitchFamily="49" charset="-122"/>
                <a:ea typeface="仿宋" panose="02010609060101010101" pitchFamily="49" charset="-122"/>
              </a:rPr>
              <a:t>积极：开西方民主政治的先河，在专制盛行的古代世界建立了较为健全的民主政治制度。</a:t>
            </a:r>
            <a:endParaRPr lang="en-US" altLang="zh-CN" sz="2000" dirty="0" smtClean="0">
              <a:latin typeface="仿宋" panose="02010609060101010101" pitchFamily="49" charset="-122"/>
              <a:ea typeface="仿宋" panose="02010609060101010101" pitchFamily="49" charset="-122"/>
            </a:endParaRPr>
          </a:p>
          <a:p>
            <a:r>
              <a:rPr lang="en-US" altLang="zh-CN" sz="2000" dirty="0" smtClean="0">
                <a:latin typeface="仿宋" panose="02010609060101010101" pitchFamily="49" charset="-122"/>
                <a:ea typeface="仿宋" panose="02010609060101010101" pitchFamily="49" charset="-122"/>
              </a:rPr>
              <a:t>3.</a:t>
            </a:r>
            <a:r>
              <a:rPr lang="zh-CN" altLang="en-US" sz="2000" dirty="0" smtClean="0">
                <a:latin typeface="仿宋" panose="02010609060101010101" pitchFamily="49" charset="-122"/>
                <a:ea typeface="仿宋" panose="02010609060101010101" pitchFamily="49" charset="-122"/>
              </a:rPr>
              <a:t>消极：</a:t>
            </a:r>
            <a:endParaRPr lang="en-US" altLang="zh-CN" sz="2000" dirty="0" smtClean="0">
              <a:latin typeface="仿宋" panose="02010609060101010101" pitchFamily="49" charset="-122"/>
              <a:ea typeface="仿宋" panose="02010609060101010101" pitchFamily="49" charset="-122"/>
            </a:endParaRPr>
          </a:p>
        </p:txBody>
      </p:sp>
      <p:sp>
        <p:nvSpPr>
          <p:cNvPr id="13" name="左大括号 12"/>
          <p:cNvSpPr/>
          <p:nvPr/>
        </p:nvSpPr>
        <p:spPr>
          <a:xfrm>
            <a:off x="457379" y="4069681"/>
            <a:ext cx="387035" cy="251340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4" name="左大括号 13"/>
          <p:cNvSpPr/>
          <p:nvPr/>
        </p:nvSpPr>
        <p:spPr>
          <a:xfrm>
            <a:off x="762610" y="5393121"/>
            <a:ext cx="387035" cy="125670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5" name="TextBox 14"/>
          <p:cNvSpPr txBox="1"/>
          <p:nvPr/>
        </p:nvSpPr>
        <p:spPr>
          <a:xfrm>
            <a:off x="964578" y="5393121"/>
            <a:ext cx="8408106" cy="1323439"/>
          </a:xfrm>
          <a:prstGeom prst="rect">
            <a:avLst/>
          </a:prstGeom>
          <a:noFill/>
        </p:spPr>
        <p:txBody>
          <a:bodyPr wrap="square" rtlCol="0">
            <a:spAutoFit/>
          </a:bodyPr>
          <a:lstStyle/>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1</a:t>
            </a:r>
            <a:r>
              <a:rPr lang="zh-CN" altLang="en-US" sz="2000" dirty="0" smtClean="0">
                <a:latin typeface="仿宋" panose="02010609060101010101" pitchFamily="49" charset="-122"/>
                <a:ea typeface="仿宋" panose="02010609060101010101" pitchFamily="49" charset="-122"/>
              </a:rPr>
              <a:t>）民主范围：民主范围有限，民主仅针对雅典公民而言。</a:t>
            </a:r>
            <a:endParaRPr lang="en-US" altLang="zh-CN" sz="2000" dirty="0" smtClean="0">
              <a:latin typeface="仿宋" panose="02010609060101010101" pitchFamily="49" charset="-122"/>
              <a:ea typeface="仿宋" panose="02010609060101010101" pitchFamily="49" charset="-122"/>
            </a:endParaRPr>
          </a:p>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2</a:t>
            </a:r>
            <a:r>
              <a:rPr lang="zh-CN" altLang="en-US" sz="2000" dirty="0" smtClean="0">
                <a:latin typeface="仿宋" panose="02010609060101010101" pitchFamily="49" charset="-122"/>
                <a:ea typeface="仿宋" panose="02010609060101010101" pitchFamily="49" charset="-122"/>
              </a:rPr>
              <a:t>）性质：是颇为原始的直接民主，只适合小国寡民的城邦。</a:t>
            </a:r>
            <a:endParaRPr lang="en-US" altLang="zh-CN" sz="2000" dirty="0" smtClean="0">
              <a:latin typeface="仿宋" panose="02010609060101010101" pitchFamily="49" charset="-122"/>
              <a:ea typeface="仿宋" panose="02010609060101010101" pitchFamily="49" charset="-122"/>
            </a:endParaRPr>
          </a:p>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3</a:t>
            </a:r>
            <a:r>
              <a:rPr lang="zh-CN" altLang="en-US" sz="2000" dirty="0" smtClean="0">
                <a:latin typeface="仿宋" panose="02010609060101010101" pitchFamily="49" charset="-122"/>
                <a:ea typeface="仿宋" panose="02010609060101010101" pitchFamily="49" charset="-122"/>
              </a:rPr>
              <a:t>）参政方式：抽签选举和轮流坐庄，容易导致权力的滥用和误用。</a:t>
            </a:r>
            <a:endParaRPr lang="en-US" altLang="zh-CN" sz="2000" dirty="0" smtClean="0">
              <a:latin typeface="仿宋" panose="02010609060101010101" pitchFamily="49" charset="-122"/>
              <a:ea typeface="仿宋" panose="02010609060101010101" pitchFamily="49" charset="-122"/>
            </a:endParaRPr>
          </a:p>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4</a:t>
            </a:r>
            <a:r>
              <a:rPr lang="zh-CN" altLang="en-US" sz="2000" dirty="0" smtClean="0">
                <a:latin typeface="仿宋" panose="02010609060101010101" pitchFamily="49" charset="-122"/>
                <a:ea typeface="仿宋" panose="02010609060101010101" pitchFamily="49" charset="-122"/>
              </a:rPr>
              <a:t>）结果：雅典民主政治盛极而衰，导致政局动荡。</a:t>
            </a:r>
            <a:endParaRPr lang="en-US" altLang="zh-CN" sz="2000" dirty="0" smtClean="0">
              <a:latin typeface="仿宋" panose="02010609060101010101" pitchFamily="49" charset="-122"/>
              <a:ea typeface="仿宋" panose="02010609060101010101" pitchFamily="49" charset="-122"/>
            </a:endParaRPr>
          </a:p>
        </p:txBody>
      </p:sp>
      <p:sp>
        <p:nvSpPr>
          <p:cNvPr id="10" name="动作按钮: 结束 9">
            <a:hlinkClick r:id="rId2" action="ppaction://hlinksldjump" highlightClick="1"/>
          </p:cNvPr>
          <p:cNvSpPr/>
          <p:nvPr/>
        </p:nvSpPr>
        <p:spPr>
          <a:xfrm>
            <a:off x="7956376" y="2395980"/>
            <a:ext cx="648072" cy="261610"/>
          </a:xfrm>
          <a:prstGeom prst="actionButtonEnd">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动作按钮: 结束 10">
            <a:hlinkClick r:id="rId3" action="ppaction://hlinksldjump" highlightClick="1"/>
          </p:cNvPr>
          <p:cNvSpPr/>
          <p:nvPr/>
        </p:nvSpPr>
        <p:spPr>
          <a:xfrm>
            <a:off x="7956376" y="3140968"/>
            <a:ext cx="648072" cy="243601"/>
          </a:xfrm>
          <a:prstGeom prst="actionButtonEnd">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658102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randombar(horizontal)">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randombar(horizontal)">
                                      <p:cBhvr>
                                        <p:cTn id="16" dur="500"/>
                                        <p:tgtEl>
                                          <p:spTgt spid="4"/>
                                        </p:tgtEl>
                                      </p:cBhvr>
                                    </p:animEffect>
                                  </p:childTnLst>
                                </p:cTn>
                              </p:par>
                            </p:childTnLst>
                          </p:cTn>
                        </p:par>
                        <p:par>
                          <p:cTn id="17" fill="hold">
                            <p:stCondLst>
                              <p:cond delay="500"/>
                            </p:stCondLst>
                            <p:childTnLst>
                              <p:par>
                                <p:cTn id="18" presetID="14" presetClass="entr" presetSubtype="10"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randombar(horizontal)">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randombar(horizontal)">
                                      <p:cBhvr>
                                        <p:cTn id="30" dur="5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randombar(horizontal)">
                                      <p:cBhvr>
                                        <p:cTn id="35" dur="5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randombar(horizontal)">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randombar(horizontal)">
                                      <p:cBhvr>
                                        <p:cTn id="45" dur="500"/>
                                        <p:tgtEl>
                                          <p:spTgt spid="12"/>
                                        </p:tgtEl>
                                      </p:cBhvr>
                                    </p:animEffect>
                                  </p:childTnLst>
                                </p:cTn>
                              </p:par>
                            </p:childTnLst>
                          </p:cTn>
                        </p:par>
                        <p:par>
                          <p:cTn id="46" fill="hold">
                            <p:stCondLst>
                              <p:cond delay="500"/>
                            </p:stCondLst>
                            <p:childTnLst>
                              <p:par>
                                <p:cTn id="47" presetID="14" presetClass="entr" presetSubtype="10" fill="hold" grpId="0" nodeType="after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randombar(horizontal)">
                                      <p:cBhvr>
                                        <p:cTn id="49" dur="500"/>
                                        <p:tgtEl>
                                          <p:spTgt spid="13"/>
                                        </p:tgtEl>
                                      </p:cBhvr>
                                    </p:animEffect>
                                  </p:childTnLst>
                                </p:cTn>
                              </p:par>
                            </p:childTnLst>
                          </p:cTn>
                        </p:par>
                        <p:par>
                          <p:cTn id="50" fill="hold">
                            <p:stCondLst>
                              <p:cond delay="1000"/>
                            </p:stCondLst>
                            <p:childTnLst>
                              <p:par>
                                <p:cTn id="51" presetID="14" presetClass="entr" presetSubtype="10" fill="hold" grpId="0" nodeType="after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randombar(horizontal)">
                                      <p:cBhvr>
                                        <p:cTn id="53" dur="500"/>
                                        <p:tgtEl>
                                          <p:spTgt spid="14"/>
                                        </p:tgtEl>
                                      </p:cBhvr>
                                    </p:animEffec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randombar(horizontal)">
                                      <p:cBhvr>
                                        <p:cTn id="5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P spid="6" grpId="0" animBg="1"/>
      <p:bldP spid="7" grpId="0"/>
      <p:bldP spid="8" grpId="0"/>
      <p:bldP spid="9" grpId="0"/>
      <p:bldP spid="12" grpId="0"/>
      <p:bldP spid="13" grpId="0" animBg="1"/>
      <p:bldP spid="14" grpId="0" animBg="1"/>
      <p:bldP spid="1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04664"/>
            <a:ext cx="8496944" cy="4401205"/>
          </a:xfrm>
          <a:prstGeom prst="rect">
            <a:avLst/>
          </a:prstGeom>
          <a:noFill/>
        </p:spPr>
        <p:txBody>
          <a:bodyPr wrap="square" rtlCol="0">
            <a:spAutoFit/>
          </a:bodyPr>
          <a:lstStyle/>
          <a:p>
            <a:r>
              <a:rPr lang="zh-CN" altLang="en-US" sz="2800" dirty="0" smtClean="0"/>
              <a:t>（</a:t>
            </a:r>
            <a:r>
              <a:rPr lang="en-US" altLang="zh-CN" sz="2800" dirty="0" smtClean="0"/>
              <a:t>2013</a:t>
            </a:r>
            <a:r>
              <a:rPr lang="zh-CN" altLang="en-US" sz="2800" dirty="0" smtClean="0"/>
              <a:t>年</a:t>
            </a:r>
            <a:r>
              <a:rPr lang="en-US" altLang="zh-CN" sz="2800" dirty="0" smtClean="0"/>
              <a:t>·</a:t>
            </a:r>
            <a:r>
              <a:rPr lang="zh-CN" altLang="en-US" sz="2800" dirty="0" smtClean="0"/>
              <a:t>全国卷</a:t>
            </a:r>
            <a:r>
              <a:rPr lang="en-US" altLang="zh-CN" sz="2800" dirty="0" smtClean="0"/>
              <a:t>32</a:t>
            </a:r>
            <a:r>
              <a:rPr lang="zh-CN" altLang="en-US" sz="2800" dirty="0" smtClean="0"/>
              <a:t>）公元前</a:t>
            </a:r>
            <a:r>
              <a:rPr lang="en-US" altLang="zh-CN" sz="2800" dirty="0" smtClean="0"/>
              <a:t>340</a:t>
            </a:r>
            <a:r>
              <a:rPr lang="zh-CN" altLang="en-US" sz="2800" dirty="0" smtClean="0"/>
              <a:t>年，雅典一下层女子因亵渎神灵被控犯罪，按法律当处死。辩护人用动情的言辞质问：“难道你们忍心让这位阿芙洛狄特（古希腊美丽女神）的弟子香消玉殒吗？”这打动了陪审团。经投票，陪审法庭判其无罪。这反映出在古代雅典</a:t>
            </a:r>
            <a:endParaRPr lang="en-US" altLang="zh-CN" sz="2800" dirty="0" smtClean="0"/>
          </a:p>
          <a:p>
            <a:r>
              <a:rPr lang="en-US" altLang="zh-CN" sz="2800" dirty="0" smtClean="0"/>
              <a:t>A.</a:t>
            </a:r>
            <a:r>
              <a:rPr lang="zh-CN" altLang="en-US" sz="2800" dirty="0" smtClean="0"/>
              <a:t>民主原则贯穿整个司法过程</a:t>
            </a:r>
            <a:endParaRPr lang="en-US" altLang="zh-CN" sz="2800" dirty="0" smtClean="0"/>
          </a:p>
          <a:p>
            <a:r>
              <a:rPr lang="en-US" altLang="zh-CN" sz="2800" dirty="0" smtClean="0"/>
              <a:t>B.</a:t>
            </a:r>
            <a:r>
              <a:rPr lang="zh-CN" altLang="en-US" sz="2800" dirty="0" smtClean="0"/>
              <a:t>妇女享有广泛政治权利</a:t>
            </a:r>
            <a:endParaRPr lang="en-US" altLang="zh-CN" sz="2800" dirty="0" smtClean="0"/>
          </a:p>
          <a:p>
            <a:r>
              <a:rPr lang="en-US" altLang="zh-CN" sz="2800" dirty="0" smtClean="0"/>
              <a:t>C.</a:t>
            </a:r>
            <a:r>
              <a:rPr lang="zh-CN" altLang="en-US" sz="2800" dirty="0" smtClean="0"/>
              <a:t>法律注重保护平民权益</a:t>
            </a:r>
            <a:endParaRPr lang="en-US" altLang="zh-CN" sz="2800" dirty="0" smtClean="0"/>
          </a:p>
          <a:p>
            <a:r>
              <a:rPr lang="en-US" altLang="zh-CN" sz="2800" dirty="0" smtClean="0"/>
              <a:t>D.</a:t>
            </a:r>
            <a:r>
              <a:rPr lang="zh-CN" altLang="en-US" sz="2800" dirty="0" smtClean="0"/>
              <a:t>司法审判缺乏严格程序</a:t>
            </a:r>
            <a:endParaRPr lang="zh-CN" altLang="en-US" sz="2800" dirty="0"/>
          </a:p>
        </p:txBody>
      </p:sp>
    </p:spTree>
    <p:extLst>
      <p:ext uri="{BB962C8B-B14F-4D97-AF65-F5344CB8AC3E}">
        <p14:creationId xmlns:p14="http://schemas.microsoft.com/office/powerpoint/2010/main" val="292168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2">
                                            <p:txEl>
                                              <p:pRg st="1" end="1"/>
                                            </p:txEl>
                                          </p:spTgt>
                                        </p:tgtEl>
                                        <p:attrNameLst>
                                          <p:attrName>style.color</p:attrName>
                                        </p:attrNameLst>
                                      </p:cBhvr>
                                      <p:to>
                                        <p:clrVal>
                                          <a:schemeClr val="accent2"/>
                                        </p:clrVal>
                                      </p:to>
                                    </p:set>
                                    <p:set>
                                      <p:cBhvr>
                                        <p:cTn id="7" dur="500" fill="hold"/>
                                        <p:tgtEl>
                                          <p:spTgt spid="2">
                                            <p:txEl>
                                              <p:pRg st="1" end="1"/>
                                            </p:txEl>
                                          </p:spTgt>
                                        </p:tgtEl>
                                        <p:attrNameLst>
                                          <p:attrName>fillcolor</p:attrName>
                                        </p:attrNameLst>
                                      </p:cBhvr>
                                      <p:to>
                                        <p:clrVal>
                                          <a:schemeClr val="accent2"/>
                                        </p:clrVal>
                                      </p:to>
                                    </p:set>
                                    <p:set>
                                      <p:cBhvr>
                                        <p:cTn id="8" dur="500" fill="hold"/>
                                        <p:tgtEl>
                                          <p:spTgt spid="2">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3862" y="78025"/>
            <a:ext cx="4248472" cy="523220"/>
          </a:xfrm>
          <a:prstGeom prst="rect">
            <a:avLst/>
          </a:prstGeom>
          <a:noFill/>
          <a:ln>
            <a:solidFill>
              <a:srgbClr val="00B050"/>
            </a:solidFill>
          </a:ln>
        </p:spPr>
        <p:txBody>
          <a:bodyPr wrap="square" rtlCol="0">
            <a:spAutoFit/>
          </a:bodyPr>
          <a:lstStyle/>
          <a:p>
            <a:r>
              <a:rPr lang="zh-CN" altLang="en-US" sz="2800" b="1" dirty="0" smtClean="0"/>
              <a:t>罗马法</a:t>
            </a:r>
            <a:endParaRPr lang="zh-CN" altLang="en-US" sz="2800" b="1" dirty="0"/>
          </a:p>
        </p:txBody>
      </p:sp>
      <p:sp>
        <p:nvSpPr>
          <p:cNvPr id="7" name="左大括号 6"/>
          <p:cNvSpPr/>
          <p:nvPr/>
        </p:nvSpPr>
        <p:spPr>
          <a:xfrm>
            <a:off x="70344" y="586979"/>
            <a:ext cx="387035" cy="599610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TextBox 7"/>
          <p:cNvSpPr txBox="1"/>
          <p:nvPr/>
        </p:nvSpPr>
        <p:spPr>
          <a:xfrm>
            <a:off x="411637" y="601245"/>
            <a:ext cx="8679298"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（一）罗马法的起源与发展历程：</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9" name="TextBox 8"/>
          <p:cNvSpPr txBox="1"/>
          <p:nvPr/>
        </p:nvSpPr>
        <p:spPr>
          <a:xfrm>
            <a:off x="694098" y="1124465"/>
            <a:ext cx="8408106" cy="400110"/>
          </a:xfrm>
          <a:prstGeom prst="rect">
            <a:avLst/>
          </a:prstGeom>
          <a:noFill/>
        </p:spPr>
        <p:txBody>
          <a:bodyPr wrap="square" rtlCol="0">
            <a:spAutoFit/>
          </a:bodyPr>
          <a:lstStyle/>
          <a:p>
            <a:r>
              <a:rPr lang="en-US" altLang="zh-CN" sz="2000" dirty="0" smtClean="0">
                <a:solidFill>
                  <a:srgbClr val="FF0000"/>
                </a:solidFill>
                <a:latin typeface="仿宋" panose="02010609060101010101" pitchFamily="49" charset="-122"/>
                <a:ea typeface="仿宋" panose="02010609060101010101" pitchFamily="49" charset="-122"/>
              </a:rPr>
              <a:t>1.</a:t>
            </a:r>
            <a:r>
              <a:rPr lang="zh-CN" altLang="en-US" sz="2000" dirty="0" smtClean="0">
                <a:solidFill>
                  <a:srgbClr val="FF0000"/>
                </a:solidFill>
                <a:latin typeface="仿宋" panose="02010609060101010101" pitchFamily="49" charset="-122"/>
                <a:ea typeface="仿宋" panose="02010609060101010101" pitchFamily="49" charset="-122"/>
              </a:rPr>
              <a:t>起源：成文法的</a:t>
            </a:r>
            <a:r>
              <a:rPr lang="zh-CN" altLang="en-US" sz="2000" dirty="0" smtClean="0">
                <a:solidFill>
                  <a:srgbClr val="FF0000"/>
                </a:solidFill>
                <a:latin typeface="仿宋" panose="02010609060101010101" pitchFamily="49" charset="-122"/>
                <a:ea typeface="仿宋" panose="02010609060101010101" pitchFamily="49" charset="-122"/>
              </a:rPr>
              <a:t>制定</a:t>
            </a:r>
            <a:r>
              <a:rPr lang="zh-CN" altLang="en-US" sz="2000" dirty="0" smtClean="0">
                <a:solidFill>
                  <a:srgbClr val="FF0000"/>
                </a:solidFill>
                <a:latin typeface="仿宋" panose="02010609060101010101" pitchFamily="49" charset="-122"/>
                <a:ea typeface="仿宋" panose="02010609060101010101" pitchFamily="49" charset="-122"/>
              </a:rPr>
              <a:t>（形式）</a:t>
            </a:r>
            <a:r>
              <a:rPr lang="en-US" altLang="zh-CN" sz="2000" dirty="0" smtClean="0">
                <a:solidFill>
                  <a:srgbClr val="FF0000"/>
                </a:solidFill>
                <a:latin typeface="仿宋" panose="02010609060101010101" pitchFamily="49" charset="-122"/>
                <a:ea typeface="仿宋" panose="02010609060101010101" pitchFamily="49" charset="-122"/>
              </a:rPr>
              <a:t>——《</a:t>
            </a:r>
            <a:r>
              <a:rPr lang="zh-CN" altLang="en-US" sz="2000" dirty="0" smtClean="0">
                <a:solidFill>
                  <a:srgbClr val="FF0000"/>
                </a:solidFill>
                <a:latin typeface="仿宋" panose="02010609060101010101" pitchFamily="49" charset="-122"/>
                <a:ea typeface="仿宋" panose="02010609060101010101" pitchFamily="49" charset="-122"/>
              </a:rPr>
              <a:t>十二铜表法</a:t>
            </a:r>
            <a:r>
              <a:rPr lang="en-US" altLang="zh-CN" sz="2000" dirty="0" smtClean="0">
                <a:solidFill>
                  <a:srgbClr val="FF0000"/>
                </a:solidFill>
                <a:latin typeface="仿宋" panose="02010609060101010101" pitchFamily="49" charset="-122"/>
                <a:ea typeface="仿宋" panose="02010609060101010101" pitchFamily="49" charset="-122"/>
              </a:rPr>
              <a:t>》</a:t>
            </a:r>
            <a:endParaRPr lang="en-US" altLang="zh-CN" sz="2000" dirty="0" smtClean="0">
              <a:solidFill>
                <a:srgbClr val="FF0000"/>
              </a:solidFill>
              <a:latin typeface="仿宋" panose="02010609060101010101" pitchFamily="49" charset="-122"/>
              <a:ea typeface="仿宋" panose="02010609060101010101" pitchFamily="49" charset="-122"/>
            </a:endParaRPr>
          </a:p>
        </p:txBody>
      </p:sp>
      <p:sp>
        <p:nvSpPr>
          <p:cNvPr id="10" name="左大括号 9"/>
          <p:cNvSpPr/>
          <p:nvPr/>
        </p:nvSpPr>
        <p:spPr>
          <a:xfrm>
            <a:off x="395536" y="1196752"/>
            <a:ext cx="387035" cy="566124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1" name="左大括号 10"/>
          <p:cNvSpPr/>
          <p:nvPr/>
        </p:nvSpPr>
        <p:spPr>
          <a:xfrm>
            <a:off x="694098" y="1524083"/>
            <a:ext cx="387035" cy="230038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TextBox 11"/>
          <p:cNvSpPr txBox="1"/>
          <p:nvPr/>
        </p:nvSpPr>
        <p:spPr>
          <a:xfrm>
            <a:off x="923405" y="1538697"/>
            <a:ext cx="8408106" cy="1323439"/>
          </a:xfrm>
          <a:prstGeom prst="rect">
            <a:avLst/>
          </a:prstGeom>
          <a:noFill/>
        </p:spPr>
        <p:txBody>
          <a:bodyPr wrap="square" rtlCol="0">
            <a:spAutoFit/>
          </a:bodyPr>
          <a:lstStyle/>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1</a:t>
            </a:r>
            <a:r>
              <a:rPr lang="zh-CN" altLang="en-US" sz="2000" dirty="0" smtClean="0">
                <a:latin typeface="仿宋" panose="02010609060101010101" pitchFamily="49" charset="-122"/>
                <a:ea typeface="仿宋" panose="02010609060101010101" pitchFamily="49" charset="-122"/>
              </a:rPr>
              <a:t>）背景：平民与贵族的斗争</a:t>
            </a:r>
            <a:endParaRPr lang="en-US" altLang="zh-CN" sz="2000" dirty="0" smtClean="0">
              <a:latin typeface="仿宋" panose="02010609060101010101" pitchFamily="49" charset="-122"/>
              <a:ea typeface="仿宋" panose="02010609060101010101" pitchFamily="49" charset="-122"/>
            </a:endParaRPr>
          </a:p>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2</a:t>
            </a:r>
            <a:r>
              <a:rPr lang="zh-CN" altLang="en-US" sz="2000" dirty="0" smtClean="0">
                <a:latin typeface="仿宋" panose="02010609060101010101" pitchFamily="49" charset="-122"/>
                <a:ea typeface="仿宋" panose="02010609060101010101" pitchFamily="49" charset="-122"/>
              </a:rPr>
              <a:t>）内容及特点：内容（略）</a:t>
            </a:r>
            <a:r>
              <a:rPr lang="en-US" altLang="zh-CN" sz="2000" dirty="0">
                <a:latin typeface="仿宋" panose="02010609060101010101" pitchFamily="49" charset="-122"/>
                <a:ea typeface="仿宋" panose="02010609060101010101" pitchFamily="49" charset="-122"/>
              </a:rPr>
              <a:t> </a:t>
            </a:r>
            <a:r>
              <a:rPr lang="en-US" altLang="zh-CN" sz="2000" dirty="0" smtClean="0">
                <a:latin typeface="仿宋" panose="02010609060101010101" pitchFamily="49" charset="-122"/>
                <a:ea typeface="仿宋" panose="02010609060101010101" pitchFamily="49" charset="-122"/>
              </a:rPr>
              <a:t>  </a:t>
            </a:r>
            <a:r>
              <a:rPr lang="zh-CN" altLang="en-US" sz="2000" dirty="0" smtClean="0">
                <a:latin typeface="仿宋" panose="02010609060101010101" pitchFamily="49" charset="-122"/>
                <a:ea typeface="仿宋" panose="02010609060101010101" pitchFamily="49" charset="-122"/>
              </a:rPr>
              <a:t>特点：内容广泛；习惯法的汇编；保留贵族不合理法规；罗马史上第一部成文法。</a:t>
            </a:r>
            <a:endParaRPr lang="en-US" altLang="zh-CN" sz="2000" dirty="0" smtClean="0">
              <a:latin typeface="仿宋" panose="02010609060101010101" pitchFamily="49" charset="-122"/>
              <a:ea typeface="仿宋" panose="02010609060101010101" pitchFamily="49" charset="-122"/>
            </a:endParaRPr>
          </a:p>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3</a:t>
            </a:r>
            <a:r>
              <a:rPr lang="zh-CN" altLang="en-US" sz="2000" dirty="0" smtClean="0">
                <a:latin typeface="仿宋" panose="02010609060101010101" pitchFamily="49" charset="-122"/>
                <a:ea typeface="仿宋" panose="02010609060101010101" pitchFamily="49" charset="-122"/>
              </a:rPr>
              <a:t>）评价：</a:t>
            </a:r>
            <a:endParaRPr lang="en-US" altLang="zh-CN" sz="2000" dirty="0" smtClean="0">
              <a:latin typeface="仿宋" panose="02010609060101010101" pitchFamily="49" charset="-122"/>
              <a:ea typeface="仿宋" panose="02010609060101010101" pitchFamily="49" charset="-122"/>
            </a:endParaRPr>
          </a:p>
        </p:txBody>
      </p:sp>
      <p:sp>
        <p:nvSpPr>
          <p:cNvPr id="13" name="左大括号 12"/>
          <p:cNvSpPr/>
          <p:nvPr/>
        </p:nvSpPr>
        <p:spPr>
          <a:xfrm>
            <a:off x="1049516" y="2772338"/>
            <a:ext cx="387035" cy="94469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4" name="TextBox 13"/>
          <p:cNvSpPr txBox="1"/>
          <p:nvPr/>
        </p:nvSpPr>
        <p:spPr>
          <a:xfrm>
            <a:off x="1277696" y="2757933"/>
            <a:ext cx="7866304" cy="1015663"/>
          </a:xfrm>
          <a:prstGeom prst="rect">
            <a:avLst/>
          </a:prstGeom>
          <a:noFill/>
        </p:spPr>
        <p:txBody>
          <a:bodyPr wrap="square" rtlCol="0">
            <a:spAutoFit/>
          </a:bodyPr>
          <a:lstStyle/>
          <a:p>
            <a:r>
              <a:rPr lang="zh-CN" altLang="en-US" sz="2000" dirty="0" smtClean="0">
                <a:latin typeface="仿宋" panose="02010609060101010101" pitchFamily="49" charset="-122"/>
                <a:ea typeface="仿宋" panose="02010609060101010101" pitchFamily="49" charset="-122"/>
              </a:rPr>
              <a:t>①是罗马史上第一部成文法，限制了贵族的专横，打破了他们对法律知识的垄断，一定程度上保护平民的利益。</a:t>
            </a:r>
            <a:endParaRPr lang="en-US" altLang="zh-CN" sz="2000" dirty="0" smtClean="0">
              <a:latin typeface="仿宋" panose="02010609060101010101" pitchFamily="49" charset="-122"/>
              <a:ea typeface="仿宋" panose="02010609060101010101" pitchFamily="49" charset="-122"/>
            </a:endParaRPr>
          </a:p>
          <a:p>
            <a:r>
              <a:rPr lang="zh-CN" altLang="en-US" sz="2000" dirty="0" smtClean="0">
                <a:latin typeface="仿宋" panose="02010609060101010101" pitchFamily="49" charset="-122"/>
                <a:ea typeface="仿宋" panose="02010609060101010101" pitchFamily="49" charset="-122"/>
              </a:rPr>
              <a:t>②是以往罗马习惯法的汇编，其中掺杂这原始、落后的古老风俗。</a:t>
            </a:r>
            <a:endParaRPr lang="en-US" altLang="zh-CN" sz="2000" dirty="0" smtClean="0">
              <a:latin typeface="仿宋" panose="02010609060101010101" pitchFamily="49" charset="-122"/>
              <a:ea typeface="仿宋" panose="02010609060101010101" pitchFamily="49" charset="-122"/>
            </a:endParaRPr>
          </a:p>
        </p:txBody>
      </p:sp>
      <p:sp>
        <p:nvSpPr>
          <p:cNvPr id="15" name="TextBox 14"/>
          <p:cNvSpPr txBox="1"/>
          <p:nvPr/>
        </p:nvSpPr>
        <p:spPr>
          <a:xfrm>
            <a:off x="735894" y="3824469"/>
            <a:ext cx="8408106" cy="400110"/>
          </a:xfrm>
          <a:prstGeom prst="rect">
            <a:avLst/>
          </a:prstGeom>
          <a:noFill/>
        </p:spPr>
        <p:txBody>
          <a:bodyPr wrap="square" rtlCol="0">
            <a:spAutoFit/>
          </a:bodyPr>
          <a:lstStyle/>
          <a:p>
            <a:r>
              <a:rPr lang="en-US" altLang="zh-CN" sz="2000" dirty="0">
                <a:solidFill>
                  <a:srgbClr val="FF0000"/>
                </a:solidFill>
                <a:latin typeface="仿宋" panose="02010609060101010101" pitchFamily="49" charset="-122"/>
                <a:ea typeface="仿宋" panose="02010609060101010101" pitchFamily="49" charset="-122"/>
              </a:rPr>
              <a:t>2</a:t>
            </a:r>
            <a:r>
              <a:rPr lang="en-US" altLang="zh-CN" sz="2000" dirty="0" smtClean="0">
                <a:solidFill>
                  <a:srgbClr val="FF0000"/>
                </a:solidFill>
                <a:latin typeface="仿宋" panose="02010609060101010101" pitchFamily="49" charset="-122"/>
                <a:ea typeface="仿宋" panose="02010609060101010101" pitchFamily="49" charset="-122"/>
              </a:rPr>
              <a:t>.</a:t>
            </a:r>
            <a:r>
              <a:rPr lang="zh-CN" altLang="en-US" sz="2000" dirty="0">
                <a:solidFill>
                  <a:srgbClr val="FF0000"/>
                </a:solidFill>
                <a:latin typeface="仿宋" panose="02010609060101010101" pitchFamily="49" charset="-122"/>
                <a:ea typeface="仿宋" panose="02010609060101010101" pitchFamily="49" charset="-122"/>
              </a:rPr>
              <a:t>发展</a:t>
            </a:r>
            <a:r>
              <a:rPr lang="zh-CN" altLang="en-US" sz="2000" dirty="0" smtClean="0">
                <a:solidFill>
                  <a:srgbClr val="FF0000"/>
                </a:solidFill>
                <a:latin typeface="仿宋" panose="02010609060101010101" pitchFamily="49" charset="-122"/>
                <a:ea typeface="仿宋" panose="02010609060101010101" pitchFamily="49" charset="-122"/>
              </a:rPr>
              <a:t>：从公民法到万民法（适用范围）</a:t>
            </a:r>
            <a:endParaRPr lang="en-US" altLang="zh-CN" sz="2000" dirty="0" smtClean="0">
              <a:solidFill>
                <a:srgbClr val="FF0000"/>
              </a:solidFill>
              <a:latin typeface="仿宋" panose="02010609060101010101" pitchFamily="49" charset="-122"/>
              <a:ea typeface="仿宋" panose="02010609060101010101" pitchFamily="49" charset="-122"/>
            </a:endParaRPr>
          </a:p>
        </p:txBody>
      </p:sp>
      <p:sp>
        <p:nvSpPr>
          <p:cNvPr id="16" name="左大括号 15"/>
          <p:cNvSpPr/>
          <p:nvPr/>
        </p:nvSpPr>
        <p:spPr>
          <a:xfrm>
            <a:off x="694098" y="4209966"/>
            <a:ext cx="387035" cy="188333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7" name="TextBox 16"/>
          <p:cNvSpPr txBox="1"/>
          <p:nvPr/>
        </p:nvSpPr>
        <p:spPr>
          <a:xfrm>
            <a:off x="923405" y="4224579"/>
            <a:ext cx="8408106" cy="707886"/>
          </a:xfrm>
          <a:prstGeom prst="rect">
            <a:avLst/>
          </a:prstGeom>
          <a:noFill/>
        </p:spPr>
        <p:txBody>
          <a:bodyPr wrap="square" rtlCol="0">
            <a:spAutoFit/>
          </a:bodyPr>
          <a:lstStyle/>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1</a:t>
            </a:r>
            <a:r>
              <a:rPr lang="zh-CN" altLang="en-US" sz="2000" dirty="0" smtClean="0">
                <a:latin typeface="仿宋" panose="02010609060101010101" pitchFamily="49" charset="-122"/>
                <a:ea typeface="仿宋" panose="02010609060101010101" pitchFamily="49" charset="-122"/>
              </a:rPr>
              <a:t>）公民法和万民法的对比</a:t>
            </a:r>
            <a:endParaRPr lang="en-US" altLang="zh-CN" sz="2000" dirty="0" smtClean="0">
              <a:latin typeface="仿宋" panose="02010609060101010101" pitchFamily="49" charset="-122"/>
              <a:ea typeface="仿宋" panose="02010609060101010101" pitchFamily="49" charset="-122"/>
            </a:endParaRPr>
          </a:p>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2</a:t>
            </a:r>
            <a:r>
              <a:rPr lang="zh-CN" altLang="en-US" sz="2000" dirty="0" smtClean="0">
                <a:latin typeface="仿宋" panose="02010609060101010101" pitchFamily="49" charset="-122"/>
                <a:ea typeface="仿宋" panose="02010609060101010101" pitchFamily="49" charset="-122"/>
              </a:rPr>
              <a:t>）万民法出现的原因：</a:t>
            </a:r>
            <a:endParaRPr lang="en-US" altLang="zh-CN" sz="2000" dirty="0" smtClean="0">
              <a:latin typeface="仿宋" panose="02010609060101010101" pitchFamily="49" charset="-122"/>
              <a:ea typeface="仿宋" panose="02010609060101010101" pitchFamily="49" charset="-122"/>
            </a:endParaRPr>
          </a:p>
        </p:txBody>
      </p:sp>
      <p:sp>
        <p:nvSpPr>
          <p:cNvPr id="18" name="左大括号 17"/>
          <p:cNvSpPr/>
          <p:nvPr/>
        </p:nvSpPr>
        <p:spPr>
          <a:xfrm>
            <a:off x="1049516" y="4986162"/>
            <a:ext cx="387035" cy="5443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9" name="TextBox 18"/>
          <p:cNvSpPr txBox="1"/>
          <p:nvPr/>
        </p:nvSpPr>
        <p:spPr>
          <a:xfrm>
            <a:off x="1277696" y="4852325"/>
            <a:ext cx="7866304" cy="707886"/>
          </a:xfrm>
          <a:prstGeom prst="rect">
            <a:avLst/>
          </a:prstGeom>
          <a:noFill/>
        </p:spPr>
        <p:txBody>
          <a:bodyPr wrap="square" rtlCol="0">
            <a:spAutoFit/>
          </a:bodyPr>
          <a:lstStyle/>
          <a:p>
            <a:r>
              <a:rPr lang="zh-CN" altLang="en-US" sz="2000" dirty="0" smtClean="0">
                <a:latin typeface="仿宋" panose="02010609060101010101" pitchFamily="49" charset="-122"/>
                <a:ea typeface="仿宋" panose="02010609060101010101" pitchFamily="49" charset="-122"/>
              </a:rPr>
              <a:t>①罗马不断对外扩展，各种新的社会矛盾日益凸显。</a:t>
            </a:r>
            <a:endParaRPr lang="en-US" altLang="zh-CN" sz="2000" dirty="0" smtClean="0">
              <a:latin typeface="仿宋" panose="02010609060101010101" pitchFamily="49" charset="-122"/>
              <a:ea typeface="仿宋" panose="02010609060101010101" pitchFamily="49" charset="-122"/>
            </a:endParaRPr>
          </a:p>
          <a:p>
            <a:r>
              <a:rPr lang="zh-CN" altLang="en-US" sz="2000" dirty="0" smtClean="0">
                <a:latin typeface="仿宋" panose="02010609060101010101" pitchFamily="49" charset="-122"/>
                <a:ea typeface="仿宋" panose="02010609060101010101" pitchFamily="49" charset="-122"/>
              </a:rPr>
              <a:t>②长期司法实践的经验总结，并吸收外邦人的法规。</a:t>
            </a:r>
            <a:endParaRPr lang="en-US" altLang="zh-CN" sz="2000" dirty="0" smtClean="0">
              <a:latin typeface="仿宋" panose="02010609060101010101" pitchFamily="49" charset="-122"/>
              <a:ea typeface="仿宋" panose="02010609060101010101" pitchFamily="49" charset="-122"/>
            </a:endParaRPr>
          </a:p>
        </p:txBody>
      </p:sp>
      <p:sp>
        <p:nvSpPr>
          <p:cNvPr id="20" name="TextBox 19"/>
          <p:cNvSpPr txBox="1"/>
          <p:nvPr/>
        </p:nvSpPr>
        <p:spPr>
          <a:xfrm>
            <a:off x="1072253" y="5530462"/>
            <a:ext cx="7866304" cy="707886"/>
          </a:xfrm>
          <a:prstGeom prst="rect">
            <a:avLst/>
          </a:prstGeom>
          <a:noFill/>
        </p:spPr>
        <p:txBody>
          <a:bodyPr wrap="square" rtlCol="0">
            <a:spAutoFit/>
          </a:bodyPr>
          <a:lstStyle/>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3</a:t>
            </a:r>
            <a:r>
              <a:rPr lang="zh-CN" altLang="en-US" sz="2000" dirty="0" smtClean="0">
                <a:latin typeface="仿宋" panose="02010609060101010101" pitchFamily="49" charset="-122"/>
                <a:ea typeface="仿宋" panose="02010609060101010101" pitchFamily="49" charset="-122"/>
              </a:rPr>
              <a:t>）结果：万民法逐渐取代了公民法，使法律有了更大的使用范围，成为巩固罗马统治的重要工具。</a:t>
            </a:r>
            <a:endParaRPr lang="en-US" altLang="zh-CN" sz="2000" dirty="0" smtClean="0">
              <a:latin typeface="仿宋" panose="02010609060101010101" pitchFamily="49" charset="-122"/>
              <a:ea typeface="仿宋" panose="02010609060101010101" pitchFamily="49" charset="-122"/>
            </a:endParaRPr>
          </a:p>
        </p:txBody>
      </p:sp>
      <p:sp>
        <p:nvSpPr>
          <p:cNvPr id="21" name="TextBox 20"/>
          <p:cNvSpPr txBox="1"/>
          <p:nvPr/>
        </p:nvSpPr>
        <p:spPr>
          <a:xfrm>
            <a:off x="682829" y="6121932"/>
            <a:ext cx="8408106" cy="1323439"/>
          </a:xfrm>
          <a:prstGeom prst="rect">
            <a:avLst/>
          </a:prstGeom>
          <a:noFill/>
        </p:spPr>
        <p:txBody>
          <a:bodyPr wrap="square" rtlCol="0">
            <a:spAutoFit/>
          </a:bodyPr>
          <a:lstStyle/>
          <a:p>
            <a:r>
              <a:rPr lang="en-US" altLang="zh-CN" sz="2000" dirty="0">
                <a:solidFill>
                  <a:srgbClr val="FF0000"/>
                </a:solidFill>
                <a:latin typeface="仿宋" panose="02010609060101010101" pitchFamily="49" charset="-122"/>
                <a:ea typeface="仿宋" panose="02010609060101010101" pitchFamily="49" charset="-122"/>
              </a:rPr>
              <a:t>3</a:t>
            </a:r>
            <a:r>
              <a:rPr lang="en-US" altLang="zh-CN" sz="2000" dirty="0" smtClean="0">
                <a:solidFill>
                  <a:srgbClr val="FF0000"/>
                </a:solidFill>
                <a:latin typeface="仿宋" panose="02010609060101010101" pitchFamily="49" charset="-122"/>
                <a:ea typeface="仿宋" panose="02010609060101010101" pitchFamily="49" charset="-122"/>
              </a:rPr>
              <a:t>.</a:t>
            </a:r>
            <a:r>
              <a:rPr lang="zh-CN" altLang="en-US" sz="2000" dirty="0">
                <a:solidFill>
                  <a:srgbClr val="FF0000"/>
                </a:solidFill>
                <a:latin typeface="仿宋" panose="02010609060101010101" pitchFamily="49" charset="-122"/>
                <a:ea typeface="仿宋" panose="02010609060101010101" pitchFamily="49" charset="-122"/>
              </a:rPr>
              <a:t>成熟</a:t>
            </a:r>
            <a:r>
              <a:rPr lang="zh-CN" altLang="en-US" sz="2000" dirty="0" smtClean="0">
                <a:solidFill>
                  <a:srgbClr val="FF0000"/>
                </a:solidFill>
                <a:latin typeface="仿宋" panose="02010609060101010101" pitchFamily="49" charset="-122"/>
                <a:ea typeface="仿宋" panose="02010609060101010101" pitchFamily="49" charset="-122"/>
              </a:rPr>
              <a:t>：自然法精神（法律观念）</a:t>
            </a:r>
            <a:endParaRPr lang="en-US" altLang="zh-CN" sz="2000" dirty="0" smtClean="0">
              <a:solidFill>
                <a:srgbClr val="FF0000"/>
              </a:solidFill>
              <a:latin typeface="仿宋" panose="02010609060101010101" pitchFamily="49" charset="-122"/>
              <a:ea typeface="仿宋" panose="02010609060101010101" pitchFamily="49" charset="-122"/>
            </a:endParaRPr>
          </a:p>
          <a:p>
            <a:r>
              <a:rPr lang="en-US" altLang="zh-CN" sz="2000" dirty="0" smtClean="0">
                <a:solidFill>
                  <a:srgbClr val="FF0000"/>
                </a:solidFill>
                <a:latin typeface="仿宋" panose="02010609060101010101" pitchFamily="49" charset="-122"/>
                <a:ea typeface="仿宋" panose="02010609060101010101" pitchFamily="49" charset="-122"/>
              </a:rPr>
              <a:t>——</a:t>
            </a:r>
            <a:r>
              <a:rPr lang="zh-CN" altLang="en-US" sz="2000" dirty="0" smtClean="0">
                <a:solidFill>
                  <a:srgbClr val="FF0000"/>
                </a:solidFill>
                <a:latin typeface="仿宋" panose="02010609060101010101" pitchFamily="49" charset="-122"/>
                <a:ea typeface="仿宋" panose="02010609060101010101" pitchFamily="49" charset="-122"/>
              </a:rPr>
              <a:t>人人平等；公平至上；保护私产不受侵犯</a:t>
            </a:r>
            <a:endParaRPr lang="en-US" altLang="zh-CN" sz="2000" dirty="0" smtClean="0">
              <a:solidFill>
                <a:srgbClr val="FF0000"/>
              </a:solidFill>
              <a:latin typeface="仿宋" panose="02010609060101010101" pitchFamily="49" charset="-122"/>
              <a:ea typeface="仿宋" panose="02010609060101010101" pitchFamily="49" charset="-122"/>
            </a:endParaRPr>
          </a:p>
          <a:p>
            <a:r>
              <a:rPr lang="zh-CN" altLang="en-US" sz="2000" dirty="0" smtClean="0">
                <a:solidFill>
                  <a:srgbClr val="FF0000"/>
                </a:solidFill>
                <a:latin typeface="仿宋" panose="02010609060101010101" pitchFamily="49" charset="-122"/>
                <a:ea typeface="仿宋" panose="02010609060101010101" pitchFamily="49" charset="-122"/>
              </a:rPr>
              <a:t>评价：自然法是整个法律科学的思想基础和各种具体法规的知道原则；是对罗马法律实践的理论概括和升华，标志罗马法学高度成熟。</a:t>
            </a:r>
            <a:endParaRPr lang="en-US" altLang="zh-CN" sz="2000" dirty="0" smtClean="0">
              <a:solidFill>
                <a:srgbClr val="FF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995831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randombar(horizontal)">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randombar(horizontal)">
                                      <p:cBhvr>
                                        <p:cTn id="16" dur="500"/>
                                        <p:tgtEl>
                                          <p:spTgt spid="8"/>
                                        </p:tgtEl>
                                      </p:cBhvr>
                                    </p:animEffect>
                                  </p:childTnLst>
                                </p:cTn>
                              </p:par>
                            </p:childTnLst>
                          </p:cTn>
                        </p:par>
                        <p:par>
                          <p:cTn id="17" fill="hold">
                            <p:stCondLst>
                              <p:cond delay="500"/>
                            </p:stCondLst>
                            <p:childTnLst>
                              <p:par>
                                <p:cTn id="18" presetID="14" presetClass="entr" presetSubtype="10" fill="hold" grpId="0"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randombar(horizontal)">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randombar(horizontal)">
                                      <p:cBhvr>
                                        <p:cTn id="25" dur="500"/>
                                        <p:tgtEl>
                                          <p:spTgt spid="9"/>
                                        </p:tgtEl>
                                      </p:cBhvr>
                                    </p:animEffect>
                                  </p:childTnLst>
                                </p:cTn>
                              </p:par>
                            </p:childTnLst>
                          </p:cTn>
                        </p:par>
                        <p:par>
                          <p:cTn id="26" fill="hold">
                            <p:stCondLst>
                              <p:cond delay="500"/>
                            </p:stCondLst>
                            <p:childTnLst>
                              <p:par>
                                <p:cTn id="27" presetID="14" presetClass="entr" presetSubtype="10" fill="hold" grpId="0" nodeType="after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randombar(horizontal)">
                                      <p:cBhvr>
                                        <p:cTn id="29" dur="5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randombar(horizontal)">
                                      <p:cBhvr>
                                        <p:cTn id="34" dur="500"/>
                                        <p:tgtEl>
                                          <p:spTgt spid="12"/>
                                        </p:tgtEl>
                                      </p:cBhvr>
                                    </p:animEffect>
                                  </p:childTnLst>
                                </p:cTn>
                              </p:par>
                            </p:childTnLst>
                          </p:cTn>
                        </p:par>
                        <p:par>
                          <p:cTn id="35" fill="hold">
                            <p:stCondLst>
                              <p:cond delay="500"/>
                            </p:stCondLst>
                            <p:childTnLst>
                              <p:par>
                                <p:cTn id="36" presetID="14" presetClass="entr" presetSubtype="10" fill="hold" grpId="0" nodeType="after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randombar(horizontal)">
                                      <p:cBhvr>
                                        <p:cTn id="38" dur="500"/>
                                        <p:tgtEl>
                                          <p:spTgt spid="13"/>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randombar(horizontal)">
                                      <p:cBhvr>
                                        <p:cTn id="43" dur="500"/>
                                        <p:tgtEl>
                                          <p:spTgt spid="14"/>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randombar(horizontal)">
                                      <p:cBhvr>
                                        <p:cTn id="48" dur="500"/>
                                        <p:tgtEl>
                                          <p:spTgt spid="15"/>
                                        </p:tgtEl>
                                      </p:cBhvr>
                                    </p:animEffect>
                                  </p:childTnLst>
                                </p:cTn>
                              </p:par>
                            </p:childTnLst>
                          </p:cTn>
                        </p:par>
                        <p:par>
                          <p:cTn id="49" fill="hold">
                            <p:stCondLst>
                              <p:cond delay="500"/>
                            </p:stCondLst>
                            <p:childTnLst>
                              <p:par>
                                <p:cTn id="50" presetID="14" presetClass="entr" presetSubtype="10" fill="hold" grpId="0" nodeType="after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randombar(horizontal)">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randombar(horizontal)">
                                      <p:cBhvr>
                                        <p:cTn id="57" dur="500"/>
                                        <p:tgtEl>
                                          <p:spTgt spid="17"/>
                                        </p:tgtEl>
                                      </p:cBhvr>
                                    </p:animEffect>
                                  </p:childTnLst>
                                </p:cTn>
                              </p:par>
                            </p:childTnLst>
                          </p:cTn>
                        </p:par>
                        <p:par>
                          <p:cTn id="58" fill="hold">
                            <p:stCondLst>
                              <p:cond delay="500"/>
                            </p:stCondLst>
                            <p:childTnLst>
                              <p:par>
                                <p:cTn id="59" presetID="14" presetClass="entr" presetSubtype="10" fill="hold" grpId="0" nodeType="afterEffect">
                                  <p:stCondLst>
                                    <p:cond delay="0"/>
                                  </p:stCondLst>
                                  <p:childTnLst>
                                    <p:set>
                                      <p:cBhvr>
                                        <p:cTn id="60" dur="1" fill="hold">
                                          <p:stCondLst>
                                            <p:cond delay="0"/>
                                          </p:stCondLst>
                                        </p:cTn>
                                        <p:tgtEl>
                                          <p:spTgt spid="18"/>
                                        </p:tgtEl>
                                        <p:attrNameLst>
                                          <p:attrName>style.visibility</p:attrName>
                                        </p:attrNameLst>
                                      </p:cBhvr>
                                      <p:to>
                                        <p:strVal val="visible"/>
                                      </p:to>
                                    </p:set>
                                    <p:animEffect transition="in" filter="randombar(horizontal)">
                                      <p:cBhvr>
                                        <p:cTn id="61" dur="500"/>
                                        <p:tgtEl>
                                          <p:spTgt spid="18"/>
                                        </p:tgtEl>
                                      </p:cBhvr>
                                    </p:animEffect>
                                  </p:childTnLst>
                                </p:cTn>
                              </p:par>
                            </p:childTnLst>
                          </p:cTn>
                        </p:par>
                      </p:childTnLst>
                    </p:cTn>
                  </p:par>
                  <p:par>
                    <p:cTn id="62" fill="hold">
                      <p:stCondLst>
                        <p:cond delay="indefinite"/>
                      </p:stCondLst>
                      <p:childTnLst>
                        <p:par>
                          <p:cTn id="63" fill="hold">
                            <p:stCondLst>
                              <p:cond delay="0"/>
                            </p:stCondLst>
                            <p:childTnLst>
                              <p:par>
                                <p:cTn id="64" presetID="14" presetClass="entr" presetSubtype="10" fill="hold" grpId="0" nodeType="click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randombar(horizontal)">
                                      <p:cBhvr>
                                        <p:cTn id="66" dur="500"/>
                                        <p:tgtEl>
                                          <p:spTgt spid="19"/>
                                        </p:tgtEl>
                                      </p:cBhvr>
                                    </p:animEffect>
                                  </p:childTnLst>
                                </p:cTn>
                              </p:par>
                            </p:childTnLst>
                          </p:cTn>
                        </p:par>
                      </p:childTnLst>
                    </p:cTn>
                  </p:par>
                  <p:par>
                    <p:cTn id="67" fill="hold">
                      <p:stCondLst>
                        <p:cond delay="indefinite"/>
                      </p:stCondLst>
                      <p:childTnLst>
                        <p:par>
                          <p:cTn id="68" fill="hold">
                            <p:stCondLst>
                              <p:cond delay="0"/>
                            </p:stCondLst>
                            <p:childTnLst>
                              <p:par>
                                <p:cTn id="69" presetID="14" presetClass="entr" presetSubtype="10"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randombar(horizontal)">
                                      <p:cBhvr>
                                        <p:cTn id="71" dur="500"/>
                                        <p:tgtEl>
                                          <p:spTgt spid="20"/>
                                        </p:tgtEl>
                                      </p:cBhvr>
                                    </p:animEffect>
                                  </p:childTnLst>
                                </p:cTn>
                              </p:par>
                            </p:childTnLst>
                          </p:cTn>
                        </p:par>
                      </p:childTnLst>
                    </p:cTn>
                  </p:par>
                  <p:par>
                    <p:cTn id="72" fill="hold">
                      <p:stCondLst>
                        <p:cond delay="indefinite"/>
                      </p:stCondLst>
                      <p:childTnLst>
                        <p:par>
                          <p:cTn id="73" fill="hold">
                            <p:stCondLst>
                              <p:cond delay="0"/>
                            </p:stCondLst>
                            <p:childTnLst>
                              <p:par>
                                <p:cTn id="74" presetID="14" presetClass="entr" presetSubtype="10" fill="hold" grpId="0" nodeType="click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randombar(horizontal)">
                                      <p:cBhvr>
                                        <p:cTn id="7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8" grpId="0"/>
      <p:bldP spid="9" grpId="0"/>
      <p:bldP spid="10" grpId="0" animBg="1"/>
      <p:bldP spid="11" grpId="0" animBg="1"/>
      <p:bldP spid="12" grpId="0"/>
      <p:bldP spid="13" grpId="0" animBg="1"/>
      <p:bldP spid="14" grpId="0"/>
      <p:bldP spid="15" grpId="0"/>
      <p:bldP spid="16" grpId="0" animBg="1"/>
      <p:bldP spid="17" grpId="0"/>
      <p:bldP spid="18" grpId="0" animBg="1"/>
      <p:bldP spid="19" grpId="0"/>
      <p:bldP spid="20"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nvSpPr>
        <p:spPr bwMode="auto">
          <a:xfrm>
            <a:off x="161925" y="1002507"/>
            <a:ext cx="6626225" cy="485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ea typeface="+mn-ea"/>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ea typeface="+mn-ea"/>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ea typeface="+mn-ea"/>
              </a:defRPr>
            </a:lvl5pPr>
            <a:lvl6pPr marL="25146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ea typeface="+mn-ea"/>
              </a:defRPr>
            </a:lvl6pPr>
            <a:lvl7pPr marL="29718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ea typeface="+mn-ea"/>
              </a:defRPr>
            </a:lvl7pPr>
            <a:lvl8pPr marL="34290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ea typeface="+mn-ea"/>
              </a:defRPr>
            </a:lvl8pPr>
            <a:lvl9pPr marL="3886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ea typeface="+mn-ea"/>
              </a:defRPr>
            </a:lvl9pPr>
          </a:lstStyle>
          <a:p>
            <a:pPr>
              <a:lnSpc>
                <a:spcPct val="90000"/>
              </a:lnSpc>
              <a:buFont typeface="Wingdings" pitchFamily="2" charset="2"/>
              <a:buNone/>
            </a:pPr>
            <a:r>
              <a:rPr lang="zh-CN" altLang="en-US" sz="2800" b="1" dirty="0" smtClean="0">
                <a:solidFill>
                  <a:srgbClr val="0000CC"/>
                </a:solidFill>
                <a:latin typeface="华文仿宋" panose="02010600040101010101" pitchFamily="2" charset="-122"/>
                <a:ea typeface="华文仿宋" panose="02010600040101010101" pitchFamily="2" charset="-122"/>
              </a:rPr>
              <a:t>专题一  梭</a:t>
            </a:r>
            <a:r>
              <a:rPr lang="zh-CN" altLang="en-US" sz="2800" b="1" dirty="0">
                <a:solidFill>
                  <a:srgbClr val="0000CC"/>
                </a:solidFill>
                <a:latin typeface="华文仿宋" panose="02010600040101010101" pitchFamily="2" charset="-122"/>
                <a:ea typeface="华文仿宋" panose="02010600040101010101" pitchFamily="2" charset="-122"/>
              </a:rPr>
              <a:t>伦改革</a:t>
            </a:r>
          </a:p>
          <a:p>
            <a:pPr>
              <a:lnSpc>
                <a:spcPct val="90000"/>
              </a:lnSpc>
              <a:buFont typeface="Wingdings" pitchFamily="2" charset="2"/>
              <a:buNone/>
            </a:pPr>
            <a:r>
              <a:rPr lang="zh-CN" altLang="en-US" sz="2800" b="1" dirty="0" smtClean="0">
                <a:latin typeface="华文仿宋" panose="02010600040101010101" pitchFamily="2" charset="-122"/>
                <a:ea typeface="华文仿宋" panose="02010600040101010101" pitchFamily="2" charset="-122"/>
              </a:rPr>
              <a:t>专题二  商鞅变法</a:t>
            </a:r>
            <a:endParaRPr lang="zh-CN" altLang="en-US" sz="2800" b="1" dirty="0">
              <a:latin typeface="华文仿宋" panose="02010600040101010101" pitchFamily="2" charset="-122"/>
              <a:ea typeface="华文仿宋" panose="02010600040101010101" pitchFamily="2" charset="-122"/>
            </a:endParaRPr>
          </a:p>
          <a:p>
            <a:pPr>
              <a:lnSpc>
                <a:spcPct val="90000"/>
              </a:lnSpc>
              <a:buNone/>
            </a:pPr>
            <a:r>
              <a:rPr lang="zh-CN" altLang="en-US" sz="2800" b="1" dirty="0" smtClean="0">
                <a:latin typeface="华文仿宋" panose="02010600040101010101" pitchFamily="2" charset="-122"/>
                <a:ea typeface="华文仿宋" panose="02010600040101010101" pitchFamily="2" charset="-122"/>
              </a:rPr>
              <a:t>专题三  北魏</a:t>
            </a:r>
            <a:r>
              <a:rPr lang="zh-CN" altLang="en-US" sz="2800" b="1" dirty="0">
                <a:latin typeface="华文仿宋" panose="02010600040101010101" pitchFamily="2" charset="-122"/>
                <a:ea typeface="华文仿宋" panose="02010600040101010101" pitchFamily="2" charset="-122"/>
              </a:rPr>
              <a:t>孝文帝改革</a:t>
            </a:r>
          </a:p>
          <a:p>
            <a:pPr>
              <a:lnSpc>
                <a:spcPct val="90000"/>
              </a:lnSpc>
              <a:buNone/>
            </a:pPr>
            <a:r>
              <a:rPr lang="zh-CN" altLang="en-US" sz="2800" b="1" dirty="0" smtClean="0">
                <a:latin typeface="华文仿宋" panose="02010600040101010101" pitchFamily="2" charset="-122"/>
                <a:ea typeface="华文仿宋" panose="02010600040101010101" pitchFamily="2" charset="-122"/>
              </a:rPr>
              <a:t>专题四  王安石</a:t>
            </a:r>
            <a:r>
              <a:rPr lang="zh-CN" altLang="en-US" sz="2800" b="1" dirty="0">
                <a:latin typeface="华文仿宋" panose="02010600040101010101" pitchFamily="2" charset="-122"/>
                <a:ea typeface="华文仿宋" panose="02010600040101010101" pitchFamily="2" charset="-122"/>
              </a:rPr>
              <a:t>变法</a:t>
            </a:r>
          </a:p>
          <a:p>
            <a:pPr>
              <a:lnSpc>
                <a:spcPct val="90000"/>
              </a:lnSpc>
              <a:buNone/>
            </a:pPr>
            <a:r>
              <a:rPr lang="zh-CN" altLang="en-US" sz="2800" b="1" dirty="0" smtClean="0">
                <a:solidFill>
                  <a:srgbClr val="0000CC"/>
                </a:solidFill>
                <a:latin typeface="华文仿宋" panose="02010600040101010101" pitchFamily="2" charset="-122"/>
                <a:ea typeface="华文仿宋" panose="02010600040101010101" pitchFamily="2" charset="-122"/>
              </a:rPr>
              <a:t>专题五  欧洲</a:t>
            </a:r>
            <a:r>
              <a:rPr lang="zh-CN" altLang="en-US" sz="2800" b="1" dirty="0">
                <a:solidFill>
                  <a:srgbClr val="0000CC"/>
                </a:solidFill>
                <a:latin typeface="华文仿宋" panose="02010600040101010101" pitchFamily="2" charset="-122"/>
                <a:ea typeface="华文仿宋" panose="02010600040101010101" pitchFamily="2" charset="-122"/>
              </a:rPr>
              <a:t>的宗教改革</a:t>
            </a:r>
          </a:p>
          <a:p>
            <a:pPr>
              <a:lnSpc>
                <a:spcPct val="90000"/>
              </a:lnSpc>
              <a:buNone/>
            </a:pPr>
            <a:r>
              <a:rPr lang="zh-CN" altLang="en-US" sz="2800" b="1" dirty="0" smtClean="0">
                <a:solidFill>
                  <a:srgbClr val="0000CC"/>
                </a:solidFill>
                <a:latin typeface="华文仿宋" panose="02010600040101010101" pitchFamily="2" charset="-122"/>
                <a:ea typeface="华文仿宋" panose="02010600040101010101" pitchFamily="2" charset="-122"/>
              </a:rPr>
              <a:t>专题六  穆罕默德</a:t>
            </a:r>
            <a:r>
              <a:rPr lang="en-US" sz="2800" b="1" dirty="0">
                <a:solidFill>
                  <a:srgbClr val="0000CC"/>
                </a:solidFill>
                <a:latin typeface="华文仿宋" panose="02010600040101010101" pitchFamily="2" charset="-122"/>
                <a:ea typeface="华文仿宋" panose="02010600040101010101" pitchFamily="2" charset="-122"/>
              </a:rPr>
              <a:t>·</a:t>
            </a:r>
            <a:r>
              <a:rPr lang="zh-CN" altLang="en-US" sz="2800" b="1" dirty="0">
                <a:solidFill>
                  <a:srgbClr val="0000CC"/>
                </a:solidFill>
                <a:latin typeface="华文仿宋" panose="02010600040101010101" pitchFamily="2" charset="-122"/>
                <a:ea typeface="华文仿宋" panose="02010600040101010101" pitchFamily="2" charset="-122"/>
              </a:rPr>
              <a:t>阿里改革</a:t>
            </a:r>
          </a:p>
          <a:p>
            <a:pPr>
              <a:lnSpc>
                <a:spcPct val="90000"/>
              </a:lnSpc>
              <a:buNone/>
            </a:pPr>
            <a:r>
              <a:rPr lang="zh-CN" altLang="en-US" sz="2800" b="1" dirty="0" smtClean="0">
                <a:solidFill>
                  <a:srgbClr val="0000CC"/>
                </a:solidFill>
                <a:latin typeface="华文仿宋" panose="02010600040101010101" pitchFamily="2" charset="-122"/>
                <a:ea typeface="华文仿宋" panose="02010600040101010101" pitchFamily="2" charset="-122"/>
              </a:rPr>
              <a:t>专题七  </a:t>
            </a:r>
            <a:r>
              <a:rPr lang="en-US" sz="2800" b="1" dirty="0" smtClean="0">
                <a:solidFill>
                  <a:srgbClr val="0000CC"/>
                </a:solidFill>
                <a:latin typeface="华文仿宋" panose="02010600040101010101" pitchFamily="2" charset="-122"/>
                <a:ea typeface="华文仿宋" panose="02010600040101010101" pitchFamily="2" charset="-122"/>
              </a:rPr>
              <a:t>1861</a:t>
            </a:r>
            <a:r>
              <a:rPr lang="zh-CN" altLang="en-US" sz="2800" b="1" dirty="0">
                <a:solidFill>
                  <a:srgbClr val="0000CC"/>
                </a:solidFill>
                <a:latin typeface="华文仿宋" panose="02010600040101010101" pitchFamily="2" charset="-122"/>
                <a:ea typeface="华文仿宋" panose="02010600040101010101" pitchFamily="2" charset="-122"/>
              </a:rPr>
              <a:t>年俄国农奴制改革</a:t>
            </a:r>
          </a:p>
          <a:p>
            <a:pPr>
              <a:lnSpc>
                <a:spcPct val="90000"/>
              </a:lnSpc>
              <a:buNone/>
            </a:pPr>
            <a:r>
              <a:rPr lang="zh-CN" altLang="en-US" sz="2800" b="1" dirty="0" smtClean="0">
                <a:solidFill>
                  <a:srgbClr val="0000CC"/>
                </a:solidFill>
                <a:latin typeface="华文仿宋" panose="02010600040101010101" pitchFamily="2" charset="-122"/>
                <a:ea typeface="华文仿宋" panose="02010600040101010101" pitchFamily="2" charset="-122"/>
              </a:rPr>
              <a:t>专题八  日本</a:t>
            </a:r>
            <a:r>
              <a:rPr lang="zh-CN" altLang="en-US" sz="2800" b="1" dirty="0">
                <a:solidFill>
                  <a:srgbClr val="0000CC"/>
                </a:solidFill>
                <a:latin typeface="华文仿宋" panose="02010600040101010101" pitchFamily="2" charset="-122"/>
                <a:ea typeface="华文仿宋" panose="02010600040101010101" pitchFamily="2" charset="-122"/>
              </a:rPr>
              <a:t>明治维新</a:t>
            </a:r>
          </a:p>
          <a:p>
            <a:pPr>
              <a:lnSpc>
                <a:spcPct val="90000"/>
              </a:lnSpc>
              <a:buNone/>
            </a:pPr>
            <a:r>
              <a:rPr lang="zh-CN" altLang="en-US" sz="2800" b="1" dirty="0" smtClean="0">
                <a:latin typeface="华文仿宋" panose="02010600040101010101" pitchFamily="2" charset="-122"/>
                <a:ea typeface="华文仿宋" panose="02010600040101010101" pitchFamily="2" charset="-122"/>
              </a:rPr>
              <a:t>专题九  戊戌变法</a:t>
            </a:r>
            <a:r>
              <a:rPr lang="zh-CN" altLang="en-US" sz="2800" dirty="0" smtClean="0">
                <a:latin typeface="华文仿宋" panose="02010600040101010101" pitchFamily="2" charset="-122"/>
                <a:ea typeface="华文仿宋" panose="02010600040101010101" pitchFamily="2" charset="-122"/>
              </a:rPr>
              <a:t>           </a:t>
            </a:r>
            <a:endParaRPr lang="zh-CN" altLang="en-US" sz="2800" dirty="0">
              <a:latin typeface="华文仿宋" panose="02010600040101010101" pitchFamily="2" charset="-122"/>
              <a:ea typeface="华文仿宋" panose="02010600040101010101" pitchFamily="2" charset="-122"/>
            </a:endParaRPr>
          </a:p>
        </p:txBody>
      </p:sp>
      <p:sp>
        <p:nvSpPr>
          <p:cNvPr id="3" name="Rectangle 4"/>
          <p:cNvSpPr>
            <a:spLocks noRot="1" noChangeArrowheads="1"/>
          </p:cNvSpPr>
          <p:nvPr/>
        </p:nvSpPr>
        <p:spPr bwMode="auto">
          <a:xfrm>
            <a:off x="6084168" y="2442369"/>
            <a:ext cx="2411412"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marL="342900" indent="-342900">
              <a:spcBef>
                <a:spcPct val="20000"/>
              </a:spcBef>
            </a:pPr>
            <a:r>
              <a:rPr lang="zh-CN" altLang="en-US" sz="3200" b="1" dirty="0">
                <a:latin typeface="+mn-ea"/>
                <a:ea typeface="+mn-ea"/>
              </a:rPr>
              <a:t>中四外五</a:t>
            </a:r>
          </a:p>
          <a:p>
            <a:pPr marL="342900" indent="-342900">
              <a:spcBef>
                <a:spcPct val="20000"/>
              </a:spcBef>
            </a:pPr>
            <a:r>
              <a:rPr lang="zh-CN" altLang="en-US" sz="3200" b="1" dirty="0">
                <a:latin typeface="+mn-ea"/>
                <a:ea typeface="+mn-ea"/>
              </a:rPr>
              <a:t>古四近五</a:t>
            </a:r>
          </a:p>
        </p:txBody>
      </p:sp>
      <p:sp>
        <p:nvSpPr>
          <p:cNvPr id="4" name="右大括号 3"/>
          <p:cNvSpPr/>
          <p:nvPr/>
        </p:nvSpPr>
        <p:spPr>
          <a:xfrm>
            <a:off x="5148064" y="908720"/>
            <a:ext cx="576064" cy="439248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Rectangle 2"/>
          <p:cNvSpPr>
            <a:spLocks noGrp="1" noChangeArrowheads="1"/>
          </p:cNvSpPr>
          <p:nvPr/>
        </p:nvSpPr>
        <p:spPr bwMode="auto">
          <a:xfrm>
            <a:off x="161925" y="146720"/>
            <a:ext cx="8569325" cy="7620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pitchFamily="34" charset="0"/>
                <a:ea typeface="宋体" pitchFamily="2" charset="-122"/>
              </a:defRPr>
            </a:lvl2pPr>
            <a:lvl3pPr algn="l" rtl="0" eaLnBrk="0" fontAlgn="base" hangingPunct="0">
              <a:spcBef>
                <a:spcPct val="0"/>
              </a:spcBef>
              <a:spcAft>
                <a:spcPct val="0"/>
              </a:spcAft>
              <a:defRPr sz="3800">
                <a:solidFill>
                  <a:schemeClr val="tx2"/>
                </a:solidFill>
                <a:latin typeface="Arial" pitchFamily="34" charset="0"/>
                <a:ea typeface="宋体" pitchFamily="2" charset="-122"/>
              </a:defRPr>
            </a:lvl3pPr>
            <a:lvl4pPr algn="l" rtl="0" eaLnBrk="0" fontAlgn="base" hangingPunct="0">
              <a:spcBef>
                <a:spcPct val="0"/>
              </a:spcBef>
              <a:spcAft>
                <a:spcPct val="0"/>
              </a:spcAft>
              <a:defRPr sz="3800">
                <a:solidFill>
                  <a:schemeClr val="tx2"/>
                </a:solidFill>
                <a:latin typeface="Arial" pitchFamily="34" charset="0"/>
                <a:ea typeface="宋体" pitchFamily="2" charset="-122"/>
              </a:defRPr>
            </a:lvl4pPr>
            <a:lvl5pPr algn="l" rtl="0" eaLnBrk="0" fontAlgn="base" hangingPunct="0">
              <a:spcBef>
                <a:spcPct val="0"/>
              </a:spcBef>
              <a:spcAft>
                <a:spcPct val="0"/>
              </a:spcAft>
              <a:defRPr sz="3800">
                <a:solidFill>
                  <a:schemeClr val="tx2"/>
                </a:solidFill>
                <a:latin typeface="Arial" pitchFamily="34" charset="0"/>
                <a:ea typeface="宋体" pitchFamily="2" charset="-122"/>
              </a:defRPr>
            </a:lvl5pPr>
            <a:lvl6pPr marL="457200" algn="l" rtl="0" eaLnBrk="0" fontAlgn="base" hangingPunct="0">
              <a:spcBef>
                <a:spcPct val="0"/>
              </a:spcBef>
              <a:spcAft>
                <a:spcPct val="0"/>
              </a:spcAft>
              <a:defRPr sz="3800">
                <a:solidFill>
                  <a:schemeClr val="tx2"/>
                </a:solidFill>
                <a:latin typeface="Arial" pitchFamily="34" charset="0"/>
                <a:ea typeface="宋体" pitchFamily="2" charset="-122"/>
              </a:defRPr>
            </a:lvl6pPr>
            <a:lvl7pPr marL="914400" algn="l" rtl="0" eaLnBrk="0" fontAlgn="base" hangingPunct="0">
              <a:spcBef>
                <a:spcPct val="0"/>
              </a:spcBef>
              <a:spcAft>
                <a:spcPct val="0"/>
              </a:spcAft>
              <a:defRPr sz="3800">
                <a:solidFill>
                  <a:schemeClr val="tx2"/>
                </a:solidFill>
                <a:latin typeface="Arial" pitchFamily="34" charset="0"/>
                <a:ea typeface="宋体" pitchFamily="2" charset="-122"/>
              </a:defRPr>
            </a:lvl7pPr>
            <a:lvl8pPr marL="1371600" algn="l" rtl="0" eaLnBrk="0" fontAlgn="base" hangingPunct="0">
              <a:spcBef>
                <a:spcPct val="0"/>
              </a:spcBef>
              <a:spcAft>
                <a:spcPct val="0"/>
              </a:spcAft>
              <a:defRPr sz="3800">
                <a:solidFill>
                  <a:schemeClr val="tx2"/>
                </a:solidFill>
                <a:latin typeface="Arial" pitchFamily="34" charset="0"/>
                <a:ea typeface="宋体" pitchFamily="2" charset="-122"/>
              </a:defRPr>
            </a:lvl8pPr>
            <a:lvl9pPr marL="1828800" algn="l" rtl="0" eaLnBrk="0" fontAlgn="base" hangingPunct="0">
              <a:spcBef>
                <a:spcPct val="0"/>
              </a:spcBef>
              <a:spcAft>
                <a:spcPct val="0"/>
              </a:spcAft>
              <a:defRPr sz="3800">
                <a:solidFill>
                  <a:schemeClr val="tx2"/>
                </a:solidFill>
                <a:latin typeface="Arial" pitchFamily="34" charset="0"/>
                <a:ea typeface="宋体" pitchFamily="2" charset="-122"/>
              </a:defRPr>
            </a:lvl9pPr>
          </a:lstStyle>
          <a:p>
            <a:pPr algn="ctr"/>
            <a:r>
              <a:rPr lang="zh-CN" sz="4800" b="1" dirty="0">
                <a:solidFill>
                  <a:schemeClr val="tx1"/>
                </a:solidFill>
                <a:ea typeface="黑体" pitchFamily="49" charset="-122"/>
              </a:rPr>
              <a:t>历史上重大改革回眸</a:t>
            </a:r>
          </a:p>
        </p:txBody>
      </p:sp>
    </p:spTree>
    <p:extLst>
      <p:ext uri="{BB962C8B-B14F-4D97-AF65-F5344CB8AC3E}">
        <p14:creationId xmlns:p14="http://schemas.microsoft.com/office/powerpoint/2010/main" val="14183151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3862" y="78025"/>
            <a:ext cx="4248472" cy="523220"/>
          </a:xfrm>
          <a:prstGeom prst="rect">
            <a:avLst/>
          </a:prstGeom>
          <a:noFill/>
          <a:ln>
            <a:solidFill>
              <a:srgbClr val="00B050"/>
            </a:solidFill>
          </a:ln>
        </p:spPr>
        <p:txBody>
          <a:bodyPr wrap="square" rtlCol="0">
            <a:spAutoFit/>
          </a:bodyPr>
          <a:lstStyle/>
          <a:p>
            <a:r>
              <a:rPr lang="zh-CN" altLang="en-US" sz="2800" b="1" dirty="0" smtClean="0"/>
              <a:t>罗马法</a:t>
            </a:r>
            <a:endParaRPr lang="zh-CN" altLang="en-US" sz="2800" b="1" dirty="0"/>
          </a:p>
        </p:txBody>
      </p:sp>
      <p:sp>
        <p:nvSpPr>
          <p:cNvPr id="3" name="左大括号 2"/>
          <p:cNvSpPr/>
          <p:nvPr/>
        </p:nvSpPr>
        <p:spPr>
          <a:xfrm>
            <a:off x="70344" y="586979"/>
            <a:ext cx="387035" cy="599610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TextBox 3"/>
          <p:cNvSpPr txBox="1"/>
          <p:nvPr/>
        </p:nvSpPr>
        <p:spPr>
          <a:xfrm>
            <a:off x="411637" y="601245"/>
            <a:ext cx="8679298"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（一）罗马法的起源与发展历程：</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5" name="TextBox 4"/>
          <p:cNvSpPr txBox="1"/>
          <p:nvPr/>
        </p:nvSpPr>
        <p:spPr>
          <a:xfrm>
            <a:off x="493596" y="1290281"/>
            <a:ext cx="8679298"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（二）</a:t>
            </a:r>
            <a:r>
              <a:rPr lang="zh-CN" altLang="en-US" sz="2800" dirty="0" smtClean="0">
                <a:solidFill>
                  <a:srgbClr val="FF0000"/>
                </a:solidFill>
                <a:latin typeface="仿宋" panose="02010609060101010101" pitchFamily="49" charset="-122"/>
                <a:ea typeface="仿宋" panose="02010609060101010101" pitchFamily="49" charset="-122"/>
              </a:rPr>
              <a:t>罗马法</a:t>
            </a:r>
            <a:r>
              <a:rPr lang="zh-CN" altLang="en-US" sz="2800" dirty="0" smtClean="0">
                <a:solidFill>
                  <a:srgbClr val="FF0000"/>
                </a:solidFill>
                <a:latin typeface="仿宋" panose="02010609060101010101" pitchFamily="49" charset="-122"/>
                <a:ea typeface="仿宋" panose="02010609060101010101" pitchFamily="49" charset="-122"/>
              </a:rPr>
              <a:t>的评价：</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6" name="TextBox 5"/>
          <p:cNvSpPr txBox="1"/>
          <p:nvPr/>
        </p:nvSpPr>
        <p:spPr>
          <a:xfrm>
            <a:off x="694098" y="1820366"/>
            <a:ext cx="8408106" cy="400110"/>
          </a:xfrm>
          <a:prstGeom prst="rect">
            <a:avLst/>
          </a:prstGeom>
          <a:noFill/>
        </p:spPr>
        <p:txBody>
          <a:bodyPr wrap="square" rtlCol="0">
            <a:spAutoFit/>
          </a:bodyPr>
          <a:lstStyle/>
          <a:p>
            <a:r>
              <a:rPr lang="en-US" altLang="zh-CN" sz="2000" dirty="0" smtClean="0">
                <a:solidFill>
                  <a:srgbClr val="FF0000"/>
                </a:solidFill>
                <a:latin typeface="仿宋" panose="02010609060101010101" pitchFamily="49" charset="-122"/>
                <a:ea typeface="仿宋" panose="02010609060101010101" pitchFamily="49" charset="-122"/>
              </a:rPr>
              <a:t>1</a:t>
            </a:r>
            <a:r>
              <a:rPr lang="en-US" altLang="zh-CN" sz="2000" dirty="0" smtClean="0">
                <a:solidFill>
                  <a:srgbClr val="FF0000"/>
                </a:solidFill>
                <a:latin typeface="仿宋" panose="02010609060101010101" pitchFamily="49" charset="-122"/>
                <a:ea typeface="仿宋" panose="02010609060101010101" pitchFamily="49" charset="-122"/>
              </a:rPr>
              <a:t>.</a:t>
            </a:r>
            <a:r>
              <a:rPr lang="zh-CN" altLang="en-US" sz="2000" dirty="0" smtClean="0">
                <a:solidFill>
                  <a:srgbClr val="FF0000"/>
                </a:solidFill>
                <a:latin typeface="仿宋" panose="02010609060101010101" pitchFamily="49" charset="-122"/>
                <a:ea typeface="仿宋" panose="02010609060101010101" pitchFamily="49" charset="-122"/>
              </a:rPr>
              <a:t>对罗马：维系帝国</a:t>
            </a:r>
            <a:endParaRPr lang="en-US" altLang="zh-CN" sz="2000" dirty="0" smtClean="0">
              <a:solidFill>
                <a:srgbClr val="FF0000"/>
              </a:solidFill>
              <a:latin typeface="仿宋" panose="02010609060101010101" pitchFamily="49" charset="-122"/>
              <a:ea typeface="仿宋" panose="02010609060101010101" pitchFamily="49" charset="-122"/>
            </a:endParaRPr>
          </a:p>
        </p:txBody>
      </p:sp>
      <p:sp>
        <p:nvSpPr>
          <p:cNvPr id="7" name="左大括号 6"/>
          <p:cNvSpPr/>
          <p:nvPr/>
        </p:nvSpPr>
        <p:spPr>
          <a:xfrm>
            <a:off x="395536" y="1892653"/>
            <a:ext cx="387035" cy="416870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左大括号 7"/>
          <p:cNvSpPr/>
          <p:nvPr/>
        </p:nvSpPr>
        <p:spPr>
          <a:xfrm>
            <a:off x="694098" y="2219985"/>
            <a:ext cx="387035" cy="136504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 name="TextBox 8"/>
          <p:cNvSpPr txBox="1"/>
          <p:nvPr/>
        </p:nvSpPr>
        <p:spPr>
          <a:xfrm>
            <a:off x="923405" y="2234598"/>
            <a:ext cx="8408106" cy="1323439"/>
          </a:xfrm>
          <a:prstGeom prst="rect">
            <a:avLst/>
          </a:prstGeom>
          <a:noFill/>
        </p:spPr>
        <p:txBody>
          <a:bodyPr wrap="square" rtlCol="0">
            <a:spAutoFit/>
          </a:bodyPr>
          <a:lstStyle/>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1</a:t>
            </a:r>
            <a:r>
              <a:rPr lang="zh-CN" altLang="en-US" sz="2000" dirty="0" smtClean="0">
                <a:latin typeface="仿宋" panose="02010609060101010101" pitchFamily="49" charset="-122"/>
                <a:ea typeface="仿宋" panose="02010609060101010101" pitchFamily="49" charset="-122"/>
              </a:rPr>
              <a:t>）极大地调动了平民的爱国热情和参政积极性</a:t>
            </a:r>
            <a:endParaRPr lang="en-US" altLang="zh-CN" sz="2000" dirty="0" smtClean="0">
              <a:latin typeface="仿宋" panose="02010609060101010101" pitchFamily="49" charset="-122"/>
              <a:ea typeface="仿宋" panose="02010609060101010101" pitchFamily="49" charset="-122"/>
            </a:endParaRPr>
          </a:p>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2</a:t>
            </a:r>
            <a:r>
              <a:rPr lang="zh-CN" altLang="en-US" sz="2000" dirty="0" smtClean="0">
                <a:latin typeface="仿宋" panose="02010609060101010101" pitchFamily="49" charset="-122"/>
                <a:ea typeface="仿宋" panose="02010609060101010101" pitchFamily="49" charset="-122"/>
              </a:rPr>
              <a:t>）巩固了罗马政权，促进了社会稳定和帝国境内各民族的共同发展</a:t>
            </a:r>
            <a:endParaRPr lang="en-US" altLang="zh-CN" sz="2000" dirty="0" smtClean="0">
              <a:latin typeface="仿宋" panose="02010609060101010101" pitchFamily="49" charset="-122"/>
              <a:ea typeface="仿宋" panose="02010609060101010101" pitchFamily="49" charset="-122"/>
            </a:endParaRPr>
          </a:p>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3</a:t>
            </a:r>
            <a:r>
              <a:rPr lang="zh-CN" altLang="en-US" sz="2000" dirty="0" smtClean="0">
                <a:latin typeface="仿宋" panose="02010609060101010101" pitchFamily="49" charset="-122"/>
                <a:ea typeface="仿宋" panose="02010609060101010101" pitchFamily="49" charset="-122"/>
              </a:rPr>
              <a:t>）影响到国家和个人生活的各个领域：提高官员效率，规范从政行为；裁决商业纠纷，保护正当利益；调节个人财产关系。</a:t>
            </a:r>
            <a:endParaRPr lang="en-US" altLang="zh-CN" sz="2000" dirty="0" smtClean="0">
              <a:latin typeface="仿宋" panose="02010609060101010101" pitchFamily="49" charset="-122"/>
              <a:ea typeface="仿宋" panose="02010609060101010101" pitchFamily="49" charset="-122"/>
            </a:endParaRPr>
          </a:p>
        </p:txBody>
      </p:sp>
      <p:sp>
        <p:nvSpPr>
          <p:cNvPr id="10" name="TextBox 9"/>
          <p:cNvSpPr txBox="1"/>
          <p:nvPr/>
        </p:nvSpPr>
        <p:spPr>
          <a:xfrm>
            <a:off x="735894" y="3737433"/>
            <a:ext cx="8408106" cy="400110"/>
          </a:xfrm>
          <a:prstGeom prst="rect">
            <a:avLst/>
          </a:prstGeom>
          <a:noFill/>
        </p:spPr>
        <p:txBody>
          <a:bodyPr wrap="square" rtlCol="0">
            <a:spAutoFit/>
          </a:bodyPr>
          <a:lstStyle/>
          <a:p>
            <a:r>
              <a:rPr lang="en-US" altLang="zh-CN" sz="2000" dirty="0">
                <a:solidFill>
                  <a:srgbClr val="FF0000"/>
                </a:solidFill>
                <a:latin typeface="仿宋" panose="02010609060101010101" pitchFamily="49" charset="-122"/>
                <a:ea typeface="仿宋" panose="02010609060101010101" pitchFamily="49" charset="-122"/>
              </a:rPr>
              <a:t>2</a:t>
            </a:r>
            <a:r>
              <a:rPr lang="en-US" altLang="zh-CN" sz="2000" dirty="0" smtClean="0">
                <a:solidFill>
                  <a:srgbClr val="FF0000"/>
                </a:solidFill>
                <a:latin typeface="仿宋" panose="02010609060101010101" pitchFamily="49" charset="-122"/>
                <a:ea typeface="仿宋" panose="02010609060101010101" pitchFamily="49" charset="-122"/>
              </a:rPr>
              <a:t>.</a:t>
            </a:r>
            <a:r>
              <a:rPr lang="zh-CN" altLang="en-US" sz="2000" dirty="0" smtClean="0">
                <a:solidFill>
                  <a:srgbClr val="FF0000"/>
                </a:solidFill>
                <a:latin typeface="仿宋" panose="02010609060101010101" pitchFamily="49" charset="-122"/>
                <a:ea typeface="仿宋" panose="02010609060101010101" pitchFamily="49" charset="-122"/>
              </a:rPr>
              <a:t>对后世：影响深远，泽被后世</a:t>
            </a:r>
            <a:endParaRPr lang="en-US" altLang="zh-CN" sz="2000" dirty="0" smtClean="0">
              <a:solidFill>
                <a:srgbClr val="FF0000"/>
              </a:solidFill>
              <a:latin typeface="仿宋" panose="02010609060101010101" pitchFamily="49" charset="-122"/>
              <a:ea typeface="仿宋" panose="02010609060101010101" pitchFamily="49" charset="-122"/>
            </a:endParaRPr>
          </a:p>
        </p:txBody>
      </p:sp>
      <p:sp>
        <p:nvSpPr>
          <p:cNvPr id="11" name="左大括号 10"/>
          <p:cNvSpPr/>
          <p:nvPr/>
        </p:nvSpPr>
        <p:spPr>
          <a:xfrm>
            <a:off x="735894" y="4137052"/>
            <a:ext cx="387035" cy="136504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TextBox 11"/>
          <p:cNvSpPr txBox="1"/>
          <p:nvPr/>
        </p:nvSpPr>
        <p:spPr>
          <a:xfrm>
            <a:off x="965201" y="4151665"/>
            <a:ext cx="8408106" cy="1323439"/>
          </a:xfrm>
          <a:prstGeom prst="rect">
            <a:avLst/>
          </a:prstGeom>
          <a:noFill/>
        </p:spPr>
        <p:txBody>
          <a:bodyPr wrap="square" rtlCol="0">
            <a:spAutoFit/>
          </a:bodyPr>
          <a:lstStyle/>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1</a:t>
            </a:r>
            <a:r>
              <a:rPr lang="zh-CN" altLang="en-US" sz="2000" dirty="0" smtClean="0">
                <a:latin typeface="仿宋" panose="02010609060101010101" pitchFamily="49" charset="-122"/>
                <a:ea typeface="仿宋" panose="02010609060101010101" pitchFamily="49" charset="-122"/>
              </a:rPr>
              <a:t>）罗马法成为近代资产阶级法学的渊源和近代法律的先驱</a:t>
            </a:r>
            <a:endParaRPr lang="en-US" altLang="zh-CN" sz="2000" dirty="0" smtClean="0">
              <a:latin typeface="仿宋" panose="02010609060101010101" pitchFamily="49" charset="-122"/>
              <a:ea typeface="仿宋" panose="02010609060101010101" pitchFamily="49" charset="-122"/>
            </a:endParaRPr>
          </a:p>
          <a:p>
            <a:r>
              <a:rPr lang="zh-CN" altLang="en-US" sz="2000" dirty="0" smtClean="0">
                <a:latin typeface="仿宋" panose="02010609060101010101" pitchFamily="49" charset="-122"/>
                <a:ea typeface="仿宋" panose="02010609060101010101" pitchFamily="49" charset="-122"/>
              </a:rPr>
              <a:t>（</a:t>
            </a:r>
            <a:r>
              <a:rPr lang="en-US" altLang="zh-CN" sz="2000" dirty="0" smtClean="0">
                <a:latin typeface="仿宋" panose="02010609060101010101" pitchFamily="49" charset="-122"/>
                <a:ea typeface="仿宋" panose="02010609060101010101" pitchFamily="49" charset="-122"/>
              </a:rPr>
              <a:t>2</a:t>
            </a:r>
            <a:r>
              <a:rPr lang="zh-CN" altLang="en-US" sz="2000" dirty="0" smtClean="0">
                <a:latin typeface="仿宋" panose="02010609060101010101" pitchFamily="49" charset="-122"/>
                <a:ea typeface="仿宋" panose="02010609060101010101" pitchFamily="49" charset="-122"/>
              </a:rPr>
              <a:t>）罗马法中所蕴含的人人平等、公平至上的法律观念和罗马法精神（自然法精神、私法精神、理性精神），具有超越时间、地域与民族的永恒价值。</a:t>
            </a:r>
            <a:endParaRPr lang="en-US" altLang="zh-CN" sz="2000" dirty="0" smtClean="0">
              <a:latin typeface="仿宋" panose="02010609060101010101" pitchFamily="49" charset="-122"/>
              <a:ea typeface="仿宋" panose="02010609060101010101" pitchFamily="49" charset="-122"/>
            </a:endParaRPr>
          </a:p>
        </p:txBody>
      </p:sp>
      <p:sp>
        <p:nvSpPr>
          <p:cNvPr id="13" name="TextBox 12"/>
          <p:cNvSpPr txBox="1"/>
          <p:nvPr/>
        </p:nvSpPr>
        <p:spPr>
          <a:xfrm>
            <a:off x="731521" y="5661248"/>
            <a:ext cx="8408106" cy="400110"/>
          </a:xfrm>
          <a:prstGeom prst="rect">
            <a:avLst/>
          </a:prstGeom>
          <a:noFill/>
        </p:spPr>
        <p:txBody>
          <a:bodyPr wrap="square" rtlCol="0">
            <a:spAutoFit/>
          </a:bodyPr>
          <a:lstStyle/>
          <a:p>
            <a:r>
              <a:rPr lang="en-US" altLang="zh-CN" sz="2000" dirty="0" smtClean="0">
                <a:solidFill>
                  <a:srgbClr val="FF0000"/>
                </a:solidFill>
                <a:latin typeface="仿宋" panose="02010609060101010101" pitchFamily="49" charset="-122"/>
                <a:ea typeface="仿宋" panose="02010609060101010101" pitchFamily="49" charset="-122"/>
              </a:rPr>
              <a:t>3</a:t>
            </a:r>
            <a:r>
              <a:rPr lang="en-US" altLang="zh-CN" sz="2000" dirty="0" smtClean="0">
                <a:solidFill>
                  <a:srgbClr val="FF0000"/>
                </a:solidFill>
                <a:latin typeface="仿宋" panose="02010609060101010101" pitchFamily="49" charset="-122"/>
                <a:ea typeface="仿宋" panose="02010609060101010101" pitchFamily="49" charset="-122"/>
              </a:rPr>
              <a:t>.</a:t>
            </a:r>
            <a:r>
              <a:rPr lang="zh-CN" altLang="en-US" sz="2000" dirty="0" smtClean="0">
                <a:solidFill>
                  <a:srgbClr val="FF0000"/>
                </a:solidFill>
                <a:latin typeface="仿宋" panose="02010609060101010101" pitchFamily="49" charset="-122"/>
                <a:ea typeface="仿宋" panose="02010609060101010101" pitchFamily="49" charset="-122"/>
              </a:rPr>
              <a:t>实质：维护贵族利益（维护奴隶主阶级利益）</a:t>
            </a:r>
            <a:endParaRPr lang="en-US" altLang="zh-CN" sz="2000" dirty="0" smtClean="0">
              <a:solidFill>
                <a:srgbClr val="FF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296116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randombar(horizontal)">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randombar(horizontal)">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randombar(horizontal)">
                                      <p:cBhvr>
                                        <p:cTn id="21" dur="500"/>
                                        <p:tgtEl>
                                          <p:spTgt spid="5"/>
                                        </p:tgtEl>
                                      </p:cBhvr>
                                    </p:animEffect>
                                  </p:childTnLst>
                                </p:cTn>
                              </p:par>
                            </p:childTnLst>
                          </p:cTn>
                        </p:par>
                        <p:par>
                          <p:cTn id="22" fill="hold">
                            <p:stCondLst>
                              <p:cond delay="500"/>
                            </p:stCondLst>
                            <p:childTnLst>
                              <p:par>
                                <p:cTn id="23" presetID="14" presetClass="entr" presetSubtype="10"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randombar(horizontal)">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randombar(horizontal)">
                                      <p:cBhvr>
                                        <p:cTn id="30" dur="500"/>
                                        <p:tgtEl>
                                          <p:spTgt spid="6"/>
                                        </p:tgtEl>
                                      </p:cBhvr>
                                    </p:animEffect>
                                  </p:childTnLst>
                                </p:cTn>
                              </p:par>
                            </p:childTnLst>
                          </p:cTn>
                        </p:par>
                        <p:par>
                          <p:cTn id="31" fill="hold">
                            <p:stCondLst>
                              <p:cond delay="500"/>
                            </p:stCondLst>
                            <p:childTnLst>
                              <p:par>
                                <p:cTn id="32" presetID="14" presetClass="entr" presetSubtype="10" fill="hold" grpId="0" nodeType="after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randombar(horizontal)">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randombar(horizontal)">
                                      <p:cBhvr>
                                        <p:cTn id="39" dur="500"/>
                                        <p:tgtEl>
                                          <p:spTgt spid="9"/>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randombar(horizontal)">
                                      <p:cBhvr>
                                        <p:cTn id="44" dur="500"/>
                                        <p:tgtEl>
                                          <p:spTgt spid="10"/>
                                        </p:tgtEl>
                                      </p:cBhvr>
                                    </p:animEffect>
                                  </p:childTnLst>
                                </p:cTn>
                              </p:par>
                            </p:childTnLst>
                          </p:cTn>
                        </p:par>
                        <p:par>
                          <p:cTn id="45" fill="hold">
                            <p:stCondLst>
                              <p:cond delay="500"/>
                            </p:stCondLst>
                            <p:childTnLst>
                              <p:par>
                                <p:cTn id="46" presetID="14" presetClass="entr" presetSubtype="10" fill="hold" grpId="0" nodeType="after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randombar(horizontal)">
                                      <p:cBhvr>
                                        <p:cTn id="48" dur="500"/>
                                        <p:tgtEl>
                                          <p:spTgt spid="11"/>
                                        </p:tgtEl>
                                      </p:cBhvr>
                                    </p:animEffec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randombar(horizontal)">
                                      <p:cBhvr>
                                        <p:cTn id="53" dur="500"/>
                                        <p:tgtEl>
                                          <p:spTgt spid="12"/>
                                        </p:tgtEl>
                                      </p:cBhvr>
                                    </p:animEffec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grpId="0" nodeType="click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randombar(horizontal)">
                                      <p:cBhvr>
                                        <p:cTn id="5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P spid="6" grpId="0"/>
      <p:bldP spid="7" grpId="0" animBg="1"/>
      <p:bldP spid="8" grpId="0" animBg="1"/>
      <p:bldP spid="9" grpId="0"/>
      <p:bldP spid="10" grpId="0"/>
      <p:bldP spid="11" grpId="0" animBg="1"/>
      <p:bldP spid="12" grpId="0"/>
      <p:bldP spid="1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5"/>
          <p:cNvSpPr>
            <a:spLocks noChangeArrowheads="1"/>
          </p:cNvSpPr>
          <p:nvPr/>
        </p:nvSpPr>
        <p:spPr bwMode="auto">
          <a:xfrm>
            <a:off x="395288" y="2452688"/>
            <a:ext cx="2663825" cy="2089150"/>
          </a:xfrm>
          <a:prstGeom prst="ellipse">
            <a:avLst/>
          </a:prstGeom>
          <a:solidFill>
            <a:schemeClr val="accent1"/>
          </a:solidFill>
          <a:ln w="9525" cmpd="sng">
            <a:solidFill>
              <a:schemeClr val="tx1"/>
            </a:solidFill>
            <a:round/>
            <a:headEnd/>
            <a:tailEnd/>
          </a:ln>
        </p:spPr>
        <p:txBody>
          <a:bodyPr wrap="none" anchor="ct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algn="ctr"/>
            <a:r>
              <a:rPr lang="zh-CN" altLang="en-US" sz="3200">
                <a:effectLst>
                  <a:outerShdw blurRad="38100" dist="38100" dir="2700000" algn="tl">
                    <a:srgbClr val="FFFFFF"/>
                  </a:outerShdw>
                </a:effectLst>
                <a:ea typeface="方正姚体" pitchFamily="2" charset="-122"/>
              </a:rPr>
              <a:t>执政官</a:t>
            </a:r>
          </a:p>
          <a:p>
            <a:pPr algn="ctr"/>
            <a:r>
              <a:rPr lang="zh-CN" altLang="en-US" sz="3200">
                <a:effectLst>
                  <a:outerShdw blurRad="38100" dist="38100" dir="2700000" algn="tl">
                    <a:srgbClr val="FFFFFF"/>
                  </a:outerShdw>
                </a:effectLst>
                <a:ea typeface="方正姚体" pitchFamily="2" charset="-122"/>
              </a:rPr>
              <a:t>（执政官员）</a:t>
            </a:r>
          </a:p>
        </p:txBody>
      </p:sp>
      <p:sp>
        <p:nvSpPr>
          <p:cNvPr id="3" name="Oval 6"/>
          <p:cNvSpPr>
            <a:spLocks noChangeArrowheads="1"/>
          </p:cNvSpPr>
          <p:nvPr/>
        </p:nvSpPr>
        <p:spPr bwMode="auto">
          <a:xfrm>
            <a:off x="5940426" y="2379663"/>
            <a:ext cx="2808287" cy="2233612"/>
          </a:xfrm>
          <a:prstGeom prst="ellipse">
            <a:avLst/>
          </a:prstGeom>
          <a:solidFill>
            <a:schemeClr val="accent1"/>
          </a:solidFill>
          <a:ln w="9525" cmpd="sng">
            <a:solidFill>
              <a:schemeClr val="tx1"/>
            </a:solidFill>
            <a:round/>
            <a:headEnd/>
            <a:tailEnd/>
          </a:ln>
        </p:spPr>
        <p:txBody>
          <a:bodyPr wrap="none" anchor="ct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algn="ctr"/>
            <a:r>
              <a:rPr lang="zh-CN" altLang="en-US" sz="3200">
                <a:effectLst>
                  <a:outerShdw blurRad="38100" dist="38100" dir="2700000" algn="tl">
                    <a:srgbClr val="FFFFFF"/>
                  </a:outerShdw>
                </a:effectLst>
                <a:ea typeface="方正姚体" pitchFamily="2" charset="-122"/>
              </a:rPr>
              <a:t>议事会</a:t>
            </a:r>
          </a:p>
          <a:p>
            <a:pPr algn="ctr"/>
            <a:r>
              <a:rPr lang="zh-CN" altLang="en-US" sz="3200">
                <a:effectLst>
                  <a:outerShdw blurRad="38100" dist="38100" dir="2700000" algn="tl">
                    <a:srgbClr val="FFFFFF"/>
                  </a:outerShdw>
                </a:effectLst>
                <a:ea typeface="方正姚体" pitchFamily="2" charset="-122"/>
              </a:rPr>
              <a:t>（选举执政官）</a:t>
            </a:r>
          </a:p>
        </p:txBody>
      </p:sp>
      <p:sp>
        <p:nvSpPr>
          <p:cNvPr id="4" name="Text Box 7"/>
          <p:cNvSpPr txBox="1">
            <a:spLocks noChangeArrowheads="1"/>
          </p:cNvSpPr>
          <p:nvPr/>
        </p:nvSpPr>
        <p:spPr bwMode="auto">
          <a:xfrm>
            <a:off x="3059113" y="2741613"/>
            <a:ext cx="2663825" cy="1563687"/>
          </a:xfrm>
          <a:prstGeom prst="rect">
            <a:avLst/>
          </a:prstGeom>
          <a:solidFill>
            <a:schemeClr val="accent2"/>
          </a:solidFill>
          <a:ln w="9525" cmpd="sng">
            <a:solidFill>
              <a:srgbClr val="33CC33"/>
            </a:solidFill>
            <a:miter lim="800000"/>
            <a:headEnd/>
            <a:tailEnd/>
          </a:ln>
        </p:spPr>
        <p:txBody>
          <a:bodyPr>
            <a:spAutoFit/>
          </a:bodyP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algn="ctr" eaLnBrk="1" hangingPunct="1"/>
            <a:r>
              <a:rPr lang="zh-CN" altLang="en-US" sz="3200">
                <a:effectLst>
                  <a:outerShdw blurRad="38100" dist="38100" dir="2700000" algn="tl">
                    <a:srgbClr val="FFFFFF"/>
                  </a:outerShdw>
                </a:effectLst>
                <a:ea typeface="方正姚体" pitchFamily="2" charset="-122"/>
              </a:rPr>
              <a:t>原则：集体决策，少数服从多数</a:t>
            </a:r>
          </a:p>
        </p:txBody>
      </p:sp>
      <p:sp>
        <p:nvSpPr>
          <p:cNvPr id="5" name="AutoShape 8"/>
          <p:cNvSpPr>
            <a:spLocks/>
          </p:cNvSpPr>
          <p:nvPr/>
        </p:nvSpPr>
        <p:spPr bwMode="auto">
          <a:xfrm rot="5400000">
            <a:off x="4433095" y="2375694"/>
            <a:ext cx="503237" cy="5121275"/>
          </a:xfrm>
          <a:prstGeom prst="rightBrace">
            <a:avLst>
              <a:gd name="adj1" fmla="val 0"/>
              <a:gd name="adj2" fmla="val 50000"/>
            </a:avLst>
          </a:prstGeom>
          <a:noFill/>
          <a:ln w="57150" cmpd="sng">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endParaRPr lang="zh-CN" altLang="en-US"/>
          </a:p>
        </p:txBody>
      </p:sp>
      <p:sp>
        <p:nvSpPr>
          <p:cNvPr id="6" name="Text Box 9"/>
          <p:cNvSpPr txBox="1">
            <a:spLocks noChangeArrowheads="1"/>
          </p:cNvSpPr>
          <p:nvPr/>
        </p:nvSpPr>
        <p:spPr bwMode="auto">
          <a:xfrm>
            <a:off x="2484438" y="5260975"/>
            <a:ext cx="4427538" cy="584200"/>
          </a:xfrm>
          <a:prstGeom prst="rect">
            <a:avLst/>
          </a:prstGeom>
          <a:noFill/>
          <a:ln w="57150" cmpd="sng">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eaLnBrk="1" hangingPunct="1"/>
            <a:r>
              <a:rPr lang="zh-CN" altLang="en-US" sz="3200" b="1">
                <a:solidFill>
                  <a:srgbClr val="FF0000"/>
                </a:solidFill>
                <a:effectLst>
                  <a:outerShdw blurRad="38100" dist="38100" dir="2700000" algn="tl">
                    <a:srgbClr val="C0C0C0"/>
                  </a:outerShdw>
                </a:effectLst>
                <a:ea typeface="方正姚体" pitchFamily="2" charset="-122"/>
              </a:rPr>
              <a:t>少数贵族的集体统治</a:t>
            </a:r>
          </a:p>
        </p:txBody>
      </p:sp>
      <p:sp>
        <p:nvSpPr>
          <p:cNvPr id="7" name="AutoShape 14"/>
          <p:cNvSpPr>
            <a:spLocks noChangeArrowheads="1"/>
          </p:cNvSpPr>
          <p:nvPr/>
        </p:nvSpPr>
        <p:spPr bwMode="auto">
          <a:xfrm>
            <a:off x="2339976" y="1012825"/>
            <a:ext cx="3838575" cy="955675"/>
          </a:xfrm>
          <a:prstGeom prst="flowChartDecision">
            <a:avLst/>
          </a:prstGeom>
          <a:solidFill>
            <a:srgbClr val="FF0000"/>
          </a:solidFill>
          <a:ln w="9525" cmpd="sng">
            <a:solidFill>
              <a:srgbClr val="FF0000"/>
            </a:solidFill>
            <a:miter lim="800000"/>
            <a:headEnd/>
            <a:tailEnd/>
          </a:ln>
        </p:spPr>
        <p:txBody>
          <a:bodyPr anchor="ctr">
            <a:spAutoFit/>
          </a:bodyP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algn="ctr"/>
            <a:endParaRPr lang="zh-CN" altLang="en-US"/>
          </a:p>
        </p:txBody>
      </p:sp>
      <p:sp>
        <p:nvSpPr>
          <p:cNvPr id="8" name="Text Box 16"/>
          <p:cNvSpPr txBox="1">
            <a:spLocks noChangeArrowheads="1"/>
          </p:cNvSpPr>
          <p:nvPr/>
        </p:nvSpPr>
        <p:spPr bwMode="auto">
          <a:xfrm>
            <a:off x="3563938" y="1155700"/>
            <a:ext cx="20161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pPr eaLnBrk="1" hangingPunct="1"/>
            <a:r>
              <a:rPr lang="zh-CN" altLang="en-US" sz="3200">
                <a:solidFill>
                  <a:srgbClr val="FFFF00"/>
                </a:solidFill>
                <a:effectLst>
                  <a:outerShdw blurRad="38100" dist="38100" dir="2700000" algn="tl">
                    <a:srgbClr val="C0C0C0"/>
                  </a:outerShdw>
                </a:effectLst>
              </a:rPr>
              <a:t>元老院</a:t>
            </a:r>
          </a:p>
        </p:txBody>
      </p:sp>
      <p:sp>
        <p:nvSpPr>
          <p:cNvPr id="9" name="AutoShape 17"/>
          <p:cNvSpPr>
            <a:spLocks/>
          </p:cNvSpPr>
          <p:nvPr/>
        </p:nvSpPr>
        <p:spPr bwMode="auto">
          <a:xfrm rot="16200000">
            <a:off x="4144170" y="-288131"/>
            <a:ext cx="503237" cy="5121275"/>
          </a:xfrm>
          <a:prstGeom prst="rightBrace">
            <a:avLst>
              <a:gd name="adj1" fmla="val 0"/>
              <a:gd name="adj2" fmla="val 50000"/>
            </a:avLst>
          </a:prstGeom>
          <a:noFill/>
          <a:ln w="57150" cmpd="sng">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a:lstStyle>
          <a:p>
            <a:endParaRPr lang="zh-CN" altLang="en-US"/>
          </a:p>
        </p:txBody>
      </p:sp>
    </p:spTree>
    <p:extLst>
      <p:ext uri="{BB962C8B-B14F-4D97-AF65-F5344CB8AC3E}">
        <p14:creationId xmlns:p14="http://schemas.microsoft.com/office/powerpoint/2010/main" val="25349355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2" name="表格 25601"/>
          <p:cNvGraphicFramePr/>
          <p:nvPr/>
        </p:nvGraphicFramePr>
        <p:xfrm>
          <a:off x="0" y="0"/>
          <a:ext cx="9144000" cy="6996114"/>
        </p:xfrm>
        <a:graphic>
          <a:graphicData uri="http://schemas.openxmlformats.org/drawingml/2006/table">
            <a:tbl>
              <a:tblPr/>
              <a:tblGrid>
                <a:gridCol w="827088"/>
                <a:gridCol w="1152525"/>
                <a:gridCol w="3600450"/>
                <a:gridCol w="3563937"/>
              </a:tblGrid>
              <a:tr h="476471">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solidFill>
                            <a:srgbClr val="0033CC"/>
                          </a:solidFill>
                          <a:latin typeface="黑体" pitchFamily="2" charset="-122"/>
                          <a:ea typeface="黑体" pitchFamily="2" charset="-122"/>
                        </a:rPr>
                        <a:t>改革</a:t>
                      </a:r>
                    </a:p>
                  </a:txBody>
                  <a:tcPr marT="45741" marB="4574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solidFill>
                            <a:srgbClr val="0033CC"/>
                          </a:solidFill>
                          <a:latin typeface="黑体" pitchFamily="2" charset="-122"/>
                          <a:ea typeface="黑体" pitchFamily="2" charset="-122"/>
                        </a:rPr>
                        <a:t>时间</a:t>
                      </a:r>
                    </a:p>
                  </a:txBody>
                  <a:tcPr marT="45741" marB="4574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en-US" altLang="zh-CN" sz="2400" b="1">
                          <a:solidFill>
                            <a:srgbClr val="0033CC"/>
                          </a:solidFill>
                          <a:latin typeface="黑体" pitchFamily="2" charset="-122"/>
                          <a:ea typeface="黑体" pitchFamily="2" charset="-122"/>
                        </a:rPr>
                        <a:t>        </a:t>
                      </a:r>
                      <a:r>
                        <a:rPr lang="zh-CN" altLang="en-US" sz="2400" b="1">
                          <a:solidFill>
                            <a:srgbClr val="0033CC"/>
                          </a:solidFill>
                          <a:latin typeface="黑体" pitchFamily="2" charset="-122"/>
                          <a:ea typeface="黑体" pitchFamily="2" charset="-122"/>
                        </a:rPr>
                        <a:t>内容</a:t>
                      </a:r>
                    </a:p>
                  </a:txBody>
                  <a:tcPr marT="45741" marB="4574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en-US" altLang="zh-CN" sz="2400" b="1">
                          <a:solidFill>
                            <a:srgbClr val="0033CC"/>
                          </a:solidFill>
                          <a:latin typeface="黑体" pitchFamily="2" charset="-122"/>
                          <a:ea typeface="黑体" pitchFamily="2" charset="-122"/>
                        </a:rPr>
                        <a:t>          </a:t>
                      </a:r>
                      <a:r>
                        <a:rPr lang="zh-CN" altLang="en-US" sz="2400" b="1">
                          <a:solidFill>
                            <a:srgbClr val="0033CC"/>
                          </a:solidFill>
                          <a:latin typeface="黑体" pitchFamily="2" charset="-122"/>
                          <a:ea typeface="黑体" pitchFamily="2" charset="-122"/>
                        </a:rPr>
                        <a:t>意义</a:t>
                      </a:r>
                      <a:endParaRPr lang="zh-CN" altLang="en-US" sz="2800"/>
                    </a:p>
                  </a:txBody>
                  <a:tcPr marT="45741" marB="4574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030908">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solidFill>
                            <a:srgbClr val="0033CC"/>
                          </a:solidFill>
                          <a:latin typeface="黑体" pitchFamily="2" charset="-122"/>
                          <a:ea typeface="黑体" pitchFamily="2" charset="-122"/>
                        </a:rPr>
                        <a:t>梭伦</a:t>
                      </a:r>
                    </a:p>
                    <a:p>
                      <a:pPr marL="0" lvl="0" indent="0">
                        <a:buNone/>
                      </a:pPr>
                      <a:r>
                        <a:rPr lang="zh-CN" altLang="en-US" sz="2400" b="1">
                          <a:solidFill>
                            <a:srgbClr val="0033CC"/>
                          </a:solidFill>
                          <a:latin typeface="黑体" pitchFamily="2" charset="-122"/>
                          <a:ea typeface="黑体" pitchFamily="2" charset="-122"/>
                        </a:rPr>
                        <a:t>改革</a:t>
                      </a:r>
                    </a:p>
                    <a:p>
                      <a:pPr marL="0" lvl="0" indent="0">
                        <a:buNone/>
                      </a:pPr>
                      <a:endParaRPr lang="zh-CN" altLang="en-US" sz="2400" b="1">
                        <a:solidFill>
                          <a:srgbClr val="0033CC"/>
                        </a:solidFill>
                        <a:latin typeface="黑体" pitchFamily="2" charset="-122"/>
                        <a:ea typeface="黑体" pitchFamily="2" charset="-122"/>
                      </a:endParaRPr>
                    </a:p>
                    <a:p>
                      <a:pPr marL="0" lvl="0" indent="0">
                        <a:buNone/>
                      </a:pPr>
                      <a:endParaRPr lang="zh-CN" altLang="en-US" sz="2400" b="1">
                        <a:solidFill>
                          <a:srgbClr val="0033CC"/>
                        </a:solidFill>
                        <a:latin typeface="黑体" pitchFamily="2" charset="-122"/>
                        <a:ea typeface="黑体" pitchFamily="2" charset="-122"/>
                      </a:endParaRPr>
                    </a:p>
                  </a:txBody>
                  <a:tcPr marT="45741" marB="4574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nSpc>
                          <a:spcPct val="90000"/>
                        </a:lnSpc>
                        <a:buNone/>
                      </a:pPr>
                      <a:r>
                        <a:rPr lang="zh-CN" altLang="en-US" sz="2400" b="1">
                          <a:latin typeface="黑体" pitchFamily="2" charset="-122"/>
                          <a:ea typeface="黑体" pitchFamily="2" charset="-122"/>
                        </a:rPr>
                        <a:t>公元前</a:t>
                      </a:r>
                      <a:r>
                        <a:rPr lang="en-US" altLang="zh-CN" sz="2400" b="1">
                          <a:latin typeface="黑体" pitchFamily="2" charset="-122"/>
                          <a:ea typeface="黑体" pitchFamily="2" charset="-122"/>
                        </a:rPr>
                        <a:t>594</a:t>
                      </a:r>
                      <a:r>
                        <a:rPr lang="zh-CN" altLang="en-US" sz="2400" b="1">
                          <a:latin typeface="黑体" pitchFamily="2" charset="-122"/>
                          <a:ea typeface="黑体" pitchFamily="2" charset="-122"/>
                        </a:rPr>
                        <a:t>年</a:t>
                      </a:r>
                    </a:p>
                  </a:txBody>
                  <a:tcPr marT="45741" marB="4574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nSpc>
                          <a:spcPct val="90000"/>
                        </a:lnSpc>
                        <a:buNone/>
                      </a:pPr>
                      <a:r>
                        <a:rPr lang="en-US" altLang="zh-CN" sz="2400" b="1">
                          <a:latin typeface="黑体" pitchFamily="2" charset="-122"/>
                          <a:ea typeface="黑体" pitchFamily="2" charset="-122"/>
                        </a:rPr>
                        <a:t>⑴</a:t>
                      </a:r>
                      <a:r>
                        <a:rPr lang="zh-CN" altLang="en-US" sz="2400" b="1">
                          <a:latin typeface="黑体" pitchFamily="2" charset="-122"/>
                          <a:ea typeface="黑体" pitchFamily="2" charset="-122"/>
                        </a:rPr>
                        <a:t>经济：</a:t>
                      </a:r>
                      <a:r>
                        <a:rPr lang="en-US" altLang="zh-CN" sz="2400" b="1">
                          <a:latin typeface="黑体" pitchFamily="2" charset="-122"/>
                          <a:ea typeface="黑体" pitchFamily="2" charset="-122"/>
                        </a:rPr>
                        <a:t>①“</a:t>
                      </a:r>
                      <a:r>
                        <a:rPr lang="zh-CN" altLang="en-US" sz="2400" b="1">
                          <a:latin typeface="黑体" pitchFamily="2" charset="-122"/>
                          <a:ea typeface="黑体" pitchFamily="2" charset="-122"/>
                        </a:rPr>
                        <a:t>解负令”；</a:t>
                      </a:r>
                    </a:p>
                    <a:p>
                      <a:pPr marL="0" lvl="0" indent="0">
                        <a:lnSpc>
                          <a:spcPct val="90000"/>
                        </a:lnSpc>
                        <a:buNone/>
                      </a:pPr>
                      <a:r>
                        <a:rPr lang="zh-CN" altLang="en-US" sz="2400" b="1">
                          <a:latin typeface="黑体" pitchFamily="2" charset="-122"/>
                          <a:ea typeface="黑体" pitchFamily="2" charset="-122"/>
                        </a:rPr>
                        <a:t>        </a:t>
                      </a:r>
                      <a:r>
                        <a:rPr lang="en-US" altLang="zh-CN" sz="2400" b="1">
                          <a:latin typeface="黑体" pitchFamily="2" charset="-122"/>
                          <a:ea typeface="黑体" pitchFamily="2" charset="-122"/>
                        </a:rPr>
                        <a:t>②</a:t>
                      </a:r>
                      <a:r>
                        <a:rPr lang="zh-CN" altLang="en-US" sz="2400" b="1">
                          <a:latin typeface="黑体" pitchFamily="2" charset="-122"/>
                          <a:ea typeface="黑体" pitchFamily="2" charset="-122"/>
                        </a:rPr>
                        <a:t>发展工商业</a:t>
                      </a:r>
                    </a:p>
                    <a:p>
                      <a:pPr marL="0" lvl="0" indent="0">
                        <a:lnSpc>
                          <a:spcPct val="90000"/>
                        </a:lnSpc>
                        <a:buNone/>
                      </a:pPr>
                      <a:r>
                        <a:rPr lang="en-US" altLang="zh-CN" sz="2400" b="1">
                          <a:latin typeface="黑体" pitchFamily="2" charset="-122"/>
                          <a:ea typeface="黑体" pitchFamily="2" charset="-122"/>
                        </a:rPr>
                        <a:t>⑵</a:t>
                      </a:r>
                      <a:r>
                        <a:rPr lang="zh-CN" altLang="en-US" sz="2400" b="1">
                          <a:latin typeface="黑体" pitchFamily="2" charset="-122"/>
                          <a:ea typeface="黑体" pitchFamily="2" charset="-122"/>
                        </a:rPr>
                        <a:t>政治：</a:t>
                      </a:r>
                      <a:r>
                        <a:rPr lang="en-US" altLang="zh-CN" sz="2400" b="1">
                          <a:latin typeface="黑体" pitchFamily="2" charset="-122"/>
                          <a:ea typeface="黑体" pitchFamily="2" charset="-122"/>
                        </a:rPr>
                        <a:t>①</a:t>
                      </a:r>
                      <a:r>
                        <a:rPr lang="zh-CN" altLang="en-US" sz="2400" b="1">
                          <a:latin typeface="黑体" pitchFamily="2" charset="-122"/>
                          <a:ea typeface="黑体" pitchFamily="2" charset="-122"/>
                        </a:rPr>
                        <a:t>财产等级制；</a:t>
                      </a:r>
                    </a:p>
                    <a:p>
                      <a:pPr marL="0" lvl="0" indent="0">
                        <a:lnSpc>
                          <a:spcPct val="90000"/>
                        </a:lnSpc>
                        <a:buNone/>
                      </a:pPr>
                      <a:r>
                        <a:rPr lang="zh-CN" altLang="en-US" sz="2400" b="1">
                          <a:latin typeface="黑体" pitchFamily="2" charset="-122"/>
                          <a:ea typeface="黑体" pitchFamily="2" charset="-122"/>
                        </a:rPr>
                        <a:t>        </a:t>
                      </a:r>
                      <a:r>
                        <a:rPr lang="en-US" altLang="zh-CN" sz="2400" b="1">
                          <a:latin typeface="黑体" pitchFamily="2" charset="-122"/>
                          <a:ea typeface="黑体" pitchFamily="2" charset="-122"/>
                        </a:rPr>
                        <a:t>②</a:t>
                      </a:r>
                      <a:r>
                        <a:rPr lang="zh-CN" altLang="en-US" sz="2400" b="1">
                          <a:latin typeface="黑体" pitchFamily="2" charset="-122"/>
                          <a:ea typeface="黑体" pitchFamily="2" charset="-122"/>
                        </a:rPr>
                        <a:t>四百人会议</a:t>
                      </a:r>
                    </a:p>
                    <a:p>
                      <a:pPr marL="0" lvl="0" indent="0">
                        <a:lnSpc>
                          <a:spcPct val="90000"/>
                        </a:lnSpc>
                        <a:buNone/>
                      </a:pPr>
                      <a:r>
                        <a:rPr lang="zh-CN" altLang="en-US" sz="2400" b="1">
                          <a:latin typeface="黑体" pitchFamily="2" charset="-122"/>
                          <a:ea typeface="黑体" pitchFamily="2" charset="-122"/>
                        </a:rPr>
                        <a:t>        </a:t>
                      </a:r>
                      <a:r>
                        <a:rPr lang="en-US" altLang="zh-CN" sz="2400" b="1">
                          <a:latin typeface="黑体" pitchFamily="2" charset="-122"/>
                          <a:ea typeface="黑体" pitchFamily="2" charset="-122"/>
                        </a:rPr>
                        <a:t>③</a:t>
                      </a:r>
                      <a:r>
                        <a:rPr lang="zh-CN" altLang="en-US" sz="2400" b="1">
                          <a:latin typeface="黑体" pitchFamily="2" charset="-122"/>
                          <a:ea typeface="黑体" pitchFamily="2" charset="-122"/>
                        </a:rPr>
                        <a:t>陪审法庭</a:t>
                      </a:r>
                      <a:endParaRPr lang="zh-CN" altLang="en-US" sz="2800"/>
                    </a:p>
                  </a:txBody>
                  <a:tcPr marT="45741" marB="4574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latin typeface="黑体" pitchFamily="2" charset="-122"/>
                          <a:ea typeface="黑体" pitchFamily="2" charset="-122"/>
                        </a:rPr>
                        <a:t>一定程度上改变了贵族专权的局面，为民主政治</a:t>
                      </a:r>
                      <a:r>
                        <a:rPr lang="zh-CN" altLang="en-US" sz="2800" b="1" u="sng">
                          <a:solidFill>
                            <a:srgbClr val="FF0000"/>
                          </a:solidFill>
                          <a:latin typeface="黑体" pitchFamily="2" charset="-122"/>
                          <a:ea typeface="黑体" pitchFamily="2" charset="-122"/>
                        </a:rPr>
                        <a:t>奠基。</a:t>
                      </a:r>
                    </a:p>
                  </a:txBody>
                  <a:tcPr marT="45741" marB="4574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055304">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solidFill>
                            <a:srgbClr val="0033CC"/>
                          </a:solidFill>
                          <a:latin typeface="黑体" pitchFamily="2" charset="-122"/>
                          <a:ea typeface="黑体" pitchFamily="2" charset="-122"/>
                        </a:rPr>
                        <a:t>克利</a:t>
                      </a:r>
                    </a:p>
                    <a:p>
                      <a:pPr marL="0" lvl="0" indent="0">
                        <a:buNone/>
                      </a:pPr>
                      <a:r>
                        <a:rPr lang="zh-CN" altLang="en-US" sz="2400" b="1">
                          <a:solidFill>
                            <a:srgbClr val="0033CC"/>
                          </a:solidFill>
                          <a:latin typeface="黑体" pitchFamily="2" charset="-122"/>
                          <a:ea typeface="黑体" pitchFamily="2" charset="-122"/>
                        </a:rPr>
                        <a:t>斯提</a:t>
                      </a:r>
                    </a:p>
                    <a:p>
                      <a:pPr marL="0" lvl="0" indent="0">
                        <a:buNone/>
                      </a:pPr>
                      <a:r>
                        <a:rPr lang="zh-CN" altLang="en-US" sz="2400" b="1">
                          <a:solidFill>
                            <a:srgbClr val="0033CC"/>
                          </a:solidFill>
                          <a:latin typeface="黑体" pitchFamily="2" charset="-122"/>
                          <a:ea typeface="黑体" pitchFamily="2" charset="-122"/>
                        </a:rPr>
                        <a:t>尼改</a:t>
                      </a:r>
                    </a:p>
                    <a:p>
                      <a:pPr marL="0" lvl="0" indent="0">
                        <a:buNone/>
                      </a:pPr>
                      <a:r>
                        <a:rPr lang="zh-CN" altLang="en-US" sz="2400" b="1">
                          <a:solidFill>
                            <a:srgbClr val="0033CC"/>
                          </a:solidFill>
                          <a:latin typeface="黑体" pitchFamily="2" charset="-122"/>
                          <a:ea typeface="黑体" pitchFamily="2" charset="-122"/>
                        </a:rPr>
                        <a:t>革</a:t>
                      </a:r>
                    </a:p>
                  </a:txBody>
                  <a:tcPr marT="45741" marB="4574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nSpc>
                          <a:spcPct val="90000"/>
                        </a:lnSpc>
                        <a:buNone/>
                      </a:pPr>
                      <a:r>
                        <a:rPr lang="zh-CN" altLang="en-US" sz="2400" b="1">
                          <a:latin typeface="黑体" pitchFamily="2" charset="-122"/>
                          <a:ea typeface="黑体" pitchFamily="2" charset="-122"/>
                        </a:rPr>
                        <a:t>公元前</a:t>
                      </a:r>
                      <a:r>
                        <a:rPr lang="en-US" altLang="zh-CN" sz="2400" b="1">
                          <a:latin typeface="黑体" pitchFamily="2" charset="-122"/>
                          <a:ea typeface="黑体" pitchFamily="2" charset="-122"/>
                        </a:rPr>
                        <a:t>506</a:t>
                      </a:r>
                      <a:r>
                        <a:rPr lang="zh-CN" altLang="en-US" sz="2400" b="1">
                          <a:latin typeface="黑体" pitchFamily="2" charset="-122"/>
                          <a:ea typeface="黑体" pitchFamily="2" charset="-122"/>
                        </a:rPr>
                        <a:t>年</a:t>
                      </a:r>
                    </a:p>
                  </a:txBody>
                  <a:tcPr marT="45741" marB="4574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nSpc>
                          <a:spcPct val="90000"/>
                        </a:lnSpc>
                        <a:buNone/>
                      </a:pPr>
                      <a:r>
                        <a:rPr lang="en-US" altLang="zh-CN" sz="2400" b="1">
                          <a:latin typeface="黑体" pitchFamily="2" charset="-122"/>
                          <a:ea typeface="黑体" pitchFamily="2" charset="-122"/>
                        </a:rPr>
                        <a:t>⑴</a:t>
                      </a:r>
                      <a:r>
                        <a:rPr lang="zh-CN" altLang="en-US" sz="2400" b="1">
                          <a:latin typeface="黑体" pitchFamily="2" charset="-122"/>
                          <a:ea typeface="黑体" pitchFamily="2" charset="-122"/>
                        </a:rPr>
                        <a:t>用</a:t>
                      </a:r>
                      <a:r>
                        <a:rPr lang="en-US" altLang="zh-CN" sz="2400" b="1">
                          <a:latin typeface="黑体" pitchFamily="2" charset="-122"/>
                          <a:ea typeface="黑体" pitchFamily="2" charset="-122"/>
                        </a:rPr>
                        <a:t>10</a:t>
                      </a:r>
                      <a:r>
                        <a:rPr lang="zh-CN" altLang="en-US" sz="2400" b="1">
                          <a:latin typeface="黑体" pitchFamily="2" charset="-122"/>
                          <a:ea typeface="黑体" pitchFamily="2" charset="-122"/>
                        </a:rPr>
                        <a:t>个行政选区取代血缘部落。</a:t>
                      </a:r>
                    </a:p>
                    <a:p>
                      <a:pPr marL="0" lvl="0" indent="0">
                        <a:lnSpc>
                          <a:spcPct val="90000"/>
                        </a:lnSpc>
                        <a:buNone/>
                      </a:pPr>
                      <a:r>
                        <a:rPr lang="en-US" altLang="zh-CN" sz="2400" b="1">
                          <a:latin typeface="黑体" pitchFamily="2" charset="-122"/>
                          <a:ea typeface="黑体" pitchFamily="2" charset="-122"/>
                        </a:rPr>
                        <a:t>⑵“</a:t>
                      </a:r>
                      <a:r>
                        <a:rPr lang="zh-CN" altLang="en-US" sz="2400" b="1">
                          <a:latin typeface="黑体" pitchFamily="2" charset="-122"/>
                          <a:ea typeface="黑体" pitchFamily="2" charset="-122"/>
                        </a:rPr>
                        <a:t>五百人会议”。</a:t>
                      </a:r>
                    </a:p>
                    <a:p>
                      <a:pPr marL="0" lvl="0" indent="0">
                        <a:lnSpc>
                          <a:spcPct val="90000"/>
                        </a:lnSpc>
                        <a:buNone/>
                      </a:pPr>
                      <a:r>
                        <a:rPr lang="en-US" altLang="zh-CN" sz="2400" b="1">
                          <a:latin typeface="黑体" pitchFamily="2" charset="-122"/>
                          <a:ea typeface="黑体" pitchFamily="2" charset="-122"/>
                        </a:rPr>
                        <a:t>⑶“</a:t>
                      </a:r>
                      <a:r>
                        <a:rPr lang="zh-CN" altLang="en-US" sz="2400" b="1">
                          <a:latin typeface="黑体" pitchFamily="2" charset="-122"/>
                          <a:ea typeface="黑体" pitchFamily="2" charset="-122"/>
                        </a:rPr>
                        <a:t>十将军委员会”。</a:t>
                      </a:r>
                    </a:p>
                    <a:p>
                      <a:pPr marL="0" lvl="0" indent="0">
                        <a:lnSpc>
                          <a:spcPct val="90000"/>
                        </a:lnSpc>
                        <a:buNone/>
                      </a:pPr>
                      <a:r>
                        <a:rPr lang="en-US" altLang="zh-CN" sz="2400" b="1">
                          <a:latin typeface="黑体" pitchFamily="2" charset="-122"/>
                          <a:ea typeface="黑体" pitchFamily="2" charset="-122"/>
                        </a:rPr>
                        <a:t>⑷“</a:t>
                      </a:r>
                      <a:r>
                        <a:rPr lang="zh-CN" altLang="en-US" sz="2400" b="1">
                          <a:latin typeface="黑体" pitchFamily="2" charset="-122"/>
                          <a:ea typeface="黑体" pitchFamily="2" charset="-122"/>
                        </a:rPr>
                        <a:t>陶片放逐法”。</a:t>
                      </a:r>
                      <a:endParaRPr lang="zh-CN" altLang="en-US" sz="2800"/>
                    </a:p>
                  </a:txBody>
                  <a:tcPr marT="45741" marB="4574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en-US" altLang="zh-CN" sz="2400" b="1">
                          <a:latin typeface="黑体" pitchFamily="2" charset="-122"/>
                          <a:ea typeface="黑体" pitchFamily="2" charset="-122"/>
                        </a:rPr>
                        <a:t>⑴</a:t>
                      </a:r>
                      <a:r>
                        <a:rPr lang="zh-CN" altLang="en-US" sz="2400" b="1">
                          <a:latin typeface="黑体" pitchFamily="2" charset="-122"/>
                          <a:ea typeface="黑体" pitchFamily="2" charset="-122"/>
                        </a:rPr>
                        <a:t>打破部落贵族对政权的控制，雅典国家最终形成。</a:t>
                      </a:r>
                    </a:p>
                    <a:p>
                      <a:pPr marL="0" lvl="0" indent="0">
                        <a:buNone/>
                      </a:pPr>
                      <a:r>
                        <a:rPr lang="en-US" altLang="zh-CN" sz="2400" b="1">
                          <a:latin typeface="黑体" pitchFamily="2" charset="-122"/>
                          <a:ea typeface="黑体" pitchFamily="2" charset="-122"/>
                        </a:rPr>
                        <a:t>⑵</a:t>
                      </a:r>
                      <a:r>
                        <a:rPr lang="zh-CN" altLang="en-US" sz="2400" b="1">
                          <a:latin typeface="黑体" pitchFamily="2" charset="-122"/>
                          <a:ea typeface="黑体" pitchFamily="2" charset="-122"/>
                        </a:rPr>
                        <a:t>所有公民都有机会参与国家政治事务，标志民主政治</a:t>
                      </a:r>
                      <a:r>
                        <a:rPr lang="zh-CN" altLang="en-US" sz="2800" b="1" u="sng">
                          <a:solidFill>
                            <a:srgbClr val="FF0000"/>
                          </a:solidFill>
                          <a:latin typeface="黑体" pitchFamily="2" charset="-122"/>
                          <a:ea typeface="黑体" pitchFamily="2" charset="-122"/>
                        </a:rPr>
                        <a:t>确立</a:t>
                      </a:r>
                      <a:r>
                        <a:rPr lang="zh-CN" altLang="en-US" sz="2400" b="1">
                          <a:latin typeface="黑体" pitchFamily="2" charset="-122"/>
                          <a:ea typeface="黑体" pitchFamily="2" charset="-122"/>
                        </a:rPr>
                        <a:t>。</a:t>
                      </a:r>
                      <a:endParaRPr lang="zh-CN" altLang="en-US" sz="2800"/>
                    </a:p>
                  </a:txBody>
                  <a:tcPr marT="45741" marB="4574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433431">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solidFill>
                            <a:srgbClr val="0033CC"/>
                          </a:solidFill>
                          <a:latin typeface="黑体" pitchFamily="2" charset="-122"/>
                          <a:ea typeface="黑体" pitchFamily="2" charset="-122"/>
                        </a:rPr>
                        <a:t>伯里</a:t>
                      </a:r>
                    </a:p>
                    <a:p>
                      <a:pPr marL="0" lvl="0" indent="0">
                        <a:buNone/>
                      </a:pPr>
                      <a:r>
                        <a:rPr lang="zh-CN" altLang="en-US" sz="2400" b="1">
                          <a:solidFill>
                            <a:srgbClr val="0033CC"/>
                          </a:solidFill>
                          <a:latin typeface="黑体" pitchFamily="2" charset="-122"/>
                          <a:ea typeface="黑体" pitchFamily="2" charset="-122"/>
                        </a:rPr>
                        <a:t>克利</a:t>
                      </a:r>
                    </a:p>
                    <a:p>
                      <a:pPr marL="0" lvl="0" indent="0">
                        <a:buNone/>
                      </a:pPr>
                      <a:r>
                        <a:rPr lang="zh-CN" altLang="en-US" sz="2400" b="1">
                          <a:solidFill>
                            <a:srgbClr val="0033CC"/>
                          </a:solidFill>
                          <a:latin typeface="黑体" pitchFamily="2" charset="-122"/>
                          <a:ea typeface="黑体" pitchFamily="2" charset="-122"/>
                        </a:rPr>
                        <a:t>改革</a:t>
                      </a:r>
                    </a:p>
                    <a:p>
                      <a:pPr marL="0" lvl="0" indent="0">
                        <a:buNone/>
                      </a:pPr>
                      <a:endParaRPr lang="zh-CN" altLang="en-US" sz="2400" b="1">
                        <a:solidFill>
                          <a:srgbClr val="0033CC"/>
                        </a:solidFill>
                        <a:latin typeface="黑体" pitchFamily="2" charset="-122"/>
                        <a:ea typeface="黑体" pitchFamily="2" charset="-122"/>
                      </a:endParaRPr>
                    </a:p>
                  </a:txBody>
                  <a:tcPr marT="45741" marB="4574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sz="2400" b="1">
                          <a:latin typeface="黑体" pitchFamily="2" charset="-122"/>
                          <a:ea typeface="黑体" pitchFamily="2" charset="-122"/>
                        </a:rPr>
                        <a:t>公元前</a:t>
                      </a:r>
                      <a:r>
                        <a:rPr lang="en-US" altLang="zh-CN" sz="2400" b="1">
                          <a:latin typeface="黑体" pitchFamily="2" charset="-122"/>
                          <a:ea typeface="黑体" pitchFamily="2" charset="-122"/>
                        </a:rPr>
                        <a:t>443~</a:t>
                      </a:r>
                      <a:r>
                        <a:rPr lang="zh-CN" altLang="en-US" sz="2400" b="1">
                          <a:latin typeface="黑体" pitchFamily="2" charset="-122"/>
                          <a:ea typeface="黑体" pitchFamily="2" charset="-122"/>
                        </a:rPr>
                        <a:t>公元前</a:t>
                      </a:r>
                      <a:r>
                        <a:rPr lang="en-US" altLang="zh-CN" sz="2400" b="1">
                          <a:latin typeface="黑体" pitchFamily="2" charset="-122"/>
                          <a:ea typeface="黑体" pitchFamily="2" charset="-122"/>
                        </a:rPr>
                        <a:t>429</a:t>
                      </a:r>
                      <a:r>
                        <a:rPr lang="zh-CN" altLang="en-US" sz="2400" b="1">
                          <a:latin typeface="黑体" pitchFamily="2" charset="-122"/>
                          <a:ea typeface="黑体" pitchFamily="2" charset="-122"/>
                        </a:rPr>
                        <a:t>年</a:t>
                      </a:r>
                    </a:p>
                  </a:txBody>
                  <a:tcPr marT="45741" marB="4574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en-US" altLang="zh-CN" sz="2400" b="1">
                          <a:latin typeface="黑体" pitchFamily="2" charset="-122"/>
                          <a:ea typeface="黑体" pitchFamily="2" charset="-122"/>
                        </a:rPr>
                        <a:t>⑴</a:t>
                      </a:r>
                      <a:r>
                        <a:rPr lang="zh-CN" altLang="en-US" sz="2400" b="1">
                          <a:latin typeface="黑体" pitchFamily="2" charset="-122"/>
                          <a:ea typeface="黑体" pitchFamily="2" charset="-122"/>
                        </a:rPr>
                        <a:t>除十将军以外，所有官职全面开放。</a:t>
                      </a:r>
                    </a:p>
                    <a:p>
                      <a:pPr marL="0" lvl="0" indent="0">
                        <a:buNone/>
                      </a:pPr>
                      <a:r>
                        <a:rPr lang="en-US" altLang="zh-CN" sz="2400" b="1">
                          <a:latin typeface="黑体" pitchFamily="2" charset="-122"/>
                          <a:ea typeface="黑体" pitchFamily="2" charset="-122"/>
                        </a:rPr>
                        <a:t>⑵ “</a:t>
                      </a:r>
                      <a:r>
                        <a:rPr lang="zh-CN" altLang="en-US" sz="2400" b="1">
                          <a:latin typeface="黑体" pitchFamily="2" charset="-122"/>
                          <a:ea typeface="黑体" pitchFamily="2" charset="-122"/>
                        </a:rPr>
                        <a:t>公民大会”、“五百人会议”和 “陪审法庭”拥有最充分的权力。</a:t>
                      </a:r>
                    </a:p>
                    <a:p>
                      <a:pPr marL="0" lvl="0" indent="0">
                        <a:buNone/>
                      </a:pPr>
                      <a:r>
                        <a:rPr lang="en-US" altLang="zh-CN" sz="2400" b="1">
                          <a:latin typeface="黑体" pitchFamily="2" charset="-122"/>
                          <a:ea typeface="黑体" pitchFamily="2" charset="-122"/>
                        </a:rPr>
                        <a:t>⑶</a:t>
                      </a:r>
                      <a:r>
                        <a:rPr lang="zh-CN" altLang="en-US" sz="2400" b="1">
                          <a:latin typeface="黑体" pitchFamily="2" charset="-122"/>
                          <a:ea typeface="黑体" pitchFamily="2" charset="-122"/>
                        </a:rPr>
                        <a:t>发放参政津贴。</a:t>
                      </a:r>
                      <a:endParaRPr lang="zh-CN" altLang="en-US" sz="2800"/>
                    </a:p>
                  </a:txBody>
                  <a:tcPr marT="45741" marB="45741">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Arial" charset="0"/>
                          <a:ea typeface="宋体"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spcBef>
                          <a:spcPct val="0"/>
                        </a:spcBef>
                        <a:buNone/>
                      </a:pPr>
                      <a:r>
                        <a:rPr lang="zh-CN" altLang="en-US" sz="2400" b="1">
                          <a:latin typeface="黑体" pitchFamily="2" charset="-122"/>
                          <a:ea typeface="黑体" pitchFamily="2" charset="-122"/>
                        </a:rPr>
                        <a:t>贵族的权利被大大削弱，民主政治走向</a:t>
                      </a:r>
                      <a:r>
                        <a:rPr lang="zh-CN" altLang="en-US" sz="2800" b="1" u="sng">
                          <a:solidFill>
                            <a:srgbClr val="FF0000"/>
                          </a:solidFill>
                          <a:latin typeface="黑体" pitchFamily="2" charset="-122"/>
                          <a:ea typeface="黑体" pitchFamily="2" charset="-122"/>
                        </a:rPr>
                        <a:t>顶峰</a:t>
                      </a:r>
                      <a:r>
                        <a:rPr lang="zh-CN" altLang="en-US" sz="2400" b="1">
                          <a:latin typeface="黑体" pitchFamily="2" charset="-122"/>
                          <a:ea typeface="黑体" pitchFamily="2" charset="-122"/>
                        </a:rPr>
                        <a:t>。</a:t>
                      </a:r>
                      <a:endParaRPr lang="zh-CN" altLang="en-US" sz="2800"/>
                    </a:p>
                  </a:txBody>
                  <a:tcPr marT="45741" marB="4574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25629" name="文本框 25628"/>
          <p:cNvSpPr txBox="1">
            <a:spLocks noChangeArrowheads="1"/>
          </p:cNvSpPr>
          <p:nvPr/>
        </p:nvSpPr>
        <p:spPr bwMode="auto">
          <a:xfrm>
            <a:off x="0" y="836613"/>
            <a:ext cx="6553200" cy="5794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zh-CN" altLang="en-US" sz="3200" b="1">
                <a:solidFill>
                  <a:srgbClr val="006600"/>
                </a:solidFill>
                <a:ea typeface="黑体" pitchFamily="49" charset="-122"/>
              </a:rPr>
              <a:t>扩大公民范围，权利与财产相联系。</a:t>
            </a:r>
            <a:endParaRPr lang="zh-CN" altLang="en-US" sz="3200">
              <a:ea typeface="黑体" pitchFamily="49" charset="-122"/>
            </a:endParaRPr>
          </a:p>
        </p:txBody>
      </p:sp>
      <p:sp>
        <p:nvSpPr>
          <p:cNvPr id="25630" name="文本框 25629"/>
          <p:cNvSpPr txBox="1">
            <a:spLocks noChangeArrowheads="1"/>
          </p:cNvSpPr>
          <p:nvPr/>
        </p:nvSpPr>
        <p:spPr bwMode="auto">
          <a:xfrm>
            <a:off x="0" y="3070225"/>
            <a:ext cx="6337300" cy="57943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zh-CN" altLang="en-US" sz="3200" b="1">
                <a:solidFill>
                  <a:srgbClr val="006600"/>
                </a:solidFill>
                <a:ea typeface="黑体" pitchFamily="49" charset="-122"/>
              </a:rPr>
              <a:t>地域代替部落，公民都有机会参政。</a:t>
            </a:r>
          </a:p>
        </p:txBody>
      </p:sp>
      <p:sp>
        <p:nvSpPr>
          <p:cNvPr id="25631" name="文本框 25630"/>
          <p:cNvSpPr txBox="1">
            <a:spLocks noChangeArrowheads="1"/>
          </p:cNvSpPr>
          <p:nvPr/>
        </p:nvSpPr>
        <p:spPr bwMode="auto">
          <a:xfrm>
            <a:off x="0" y="5229225"/>
            <a:ext cx="6192838" cy="57943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Bef>
                <a:spcPct val="50000"/>
              </a:spcBef>
            </a:pPr>
            <a:r>
              <a:rPr lang="zh-CN" altLang="en-US" sz="3200" b="1" dirty="0">
                <a:solidFill>
                  <a:srgbClr val="006600"/>
                </a:solidFill>
                <a:ea typeface="黑体" pitchFamily="49" charset="-122"/>
              </a:rPr>
              <a:t>公民的权利得到最充分的体现。</a:t>
            </a:r>
          </a:p>
        </p:txBody>
      </p:sp>
      <p:sp>
        <p:nvSpPr>
          <p:cNvPr id="25632" name="下箭头 25631"/>
          <p:cNvSpPr>
            <a:spLocks noChangeArrowheads="1"/>
          </p:cNvSpPr>
          <p:nvPr/>
        </p:nvSpPr>
        <p:spPr bwMode="auto">
          <a:xfrm>
            <a:off x="7415213" y="620713"/>
            <a:ext cx="1728787" cy="5949950"/>
          </a:xfrm>
          <a:prstGeom prst="downArrow">
            <a:avLst>
              <a:gd name="adj1" fmla="val 50000"/>
              <a:gd name="adj2" fmla="val 85963"/>
            </a:avLst>
          </a:prstGeom>
          <a:solidFill>
            <a:schemeClr val="hlink"/>
          </a:solidFill>
          <a:ln w="9525">
            <a:solidFill>
              <a:schemeClr val="tx1"/>
            </a:solidFill>
            <a:miter lim="800000"/>
            <a:headEnd/>
            <a:tailEnd/>
          </a:ln>
        </p:spPr>
        <p:txBody>
          <a:bodyPr vert="eaVert" wrap="none" anchor="ctr"/>
          <a:lstStyle/>
          <a:p>
            <a:pPr algn="ctr"/>
            <a:r>
              <a:rPr lang="en-US" altLang="zh-CN" sz="2400" b="1">
                <a:solidFill>
                  <a:schemeClr val="bg1"/>
                </a:solidFill>
                <a:latin typeface="Tahoma" pitchFamily="34" charset="0"/>
                <a:ea typeface="黑体" pitchFamily="49" charset="-122"/>
              </a:rPr>
              <a:t>        </a:t>
            </a:r>
            <a:r>
              <a:rPr lang="zh-CN" altLang="en-US" sz="2400" b="1">
                <a:solidFill>
                  <a:schemeClr val="bg1"/>
                </a:solidFill>
                <a:latin typeface="Tahoma" pitchFamily="34" charset="0"/>
                <a:ea typeface="黑体" pitchFamily="49" charset="-122"/>
              </a:rPr>
              <a:t>贵族权力不断削弱，平民权力不断扩大。</a:t>
            </a:r>
          </a:p>
        </p:txBody>
      </p:sp>
      <p:sp>
        <p:nvSpPr>
          <p:cNvPr id="2" name="动作按钮: 开始 1">
            <a:hlinkClick r:id="rId3" action="ppaction://hlinksldjump" highlightClick="1"/>
          </p:cNvPr>
          <p:cNvSpPr/>
          <p:nvPr/>
        </p:nvSpPr>
        <p:spPr>
          <a:xfrm>
            <a:off x="8532440" y="6669360"/>
            <a:ext cx="504056" cy="188640"/>
          </a:xfrm>
          <a:prstGeom prst="actionButtonBeginning">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605224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629"/>
                                        </p:tgtEl>
                                        <p:attrNameLst>
                                          <p:attrName>style.visibility</p:attrName>
                                        </p:attrNameLst>
                                      </p:cBhvr>
                                      <p:to>
                                        <p:strVal val="visible"/>
                                      </p:to>
                                    </p:set>
                                    <p:anim calcmode="lin" valueType="num">
                                      <p:cBhvr additive="base">
                                        <p:cTn id="7" dur="500" fill="hold"/>
                                        <p:tgtEl>
                                          <p:spTgt spid="25629"/>
                                        </p:tgtEl>
                                        <p:attrNameLst>
                                          <p:attrName>ppt_x</p:attrName>
                                        </p:attrNameLst>
                                      </p:cBhvr>
                                      <p:tavLst>
                                        <p:tav tm="0">
                                          <p:val>
                                            <p:strVal val="0-#ppt_w/2"/>
                                          </p:val>
                                        </p:tav>
                                        <p:tav tm="100000">
                                          <p:val>
                                            <p:strVal val="#ppt_x"/>
                                          </p:val>
                                        </p:tav>
                                      </p:tavLst>
                                    </p:anim>
                                    <p:anim calcmode="lin" valueType="num">
                                      <p:cBhvr additive="base">
                                        <p:cTn id="8" dur="500" fill="hold"/>
                                        <p:tgtEl>
                                          <p:spTgt spid="2562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630"/>
                                        </p:tgtEl>
                                        <p:attrNameLst>
                                          <p:attrName>style.visibility</p:attrName>
                                        </p:attrNameLst>
                                      </p:cBhvr>
                                      <p:to>
                                        <p:strVal val="visible"/>
                                      </p:to>
                                    </p:set>
                                    <p:anim calcmode="lin" valueType="num">
                                      <p:cBhvr additive="base">
                                        <p:cTn id="13" dur="500" fill="hold"/>
                                        <p:tgtEl>
                                          <p:spTgt spid="25630"/>
                                        </p:tgtEl>
                                        <p:attrNameLst>
                                          <p:attrName>ppt_x</p:attrName>
                                        </p:attrNameLst>
                                      </p:cBhvr>
                                      <p:tavLst>
                                        <p:tav tm="0">
                                          <p:val>
                                            <p:strVal val="0-#ppt_w/2"/>
                                          </p:val>
                                        </p:tav>
                                        <p:tav tm="100000">
                                          <p:val>
                                            <p:strVal val="#ppt_x"/>
                                          </p:val>
                                        </p:tav>
                                      </p:tavLst>
                                    </p:anim>
                                    <p:anim calcmode="lin" valueType="num">
                                      <p:cBhvr additive="base">
                                        <p:cTn id="14" dur="500" fill="hold"/>
                                        <p:tgtEl>
                                          <p:spTgt spid="2563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5631"/>
                                        </p:tgtEl>
                                        <p:attrNameLst>
                                          <p:attrName>style.visibility</p:attrName>
                                        </p:attrNameLst>
                                      </p:cBhvr>
                                      <p:to>
                                        <p:strVal val="visible"/>
                                      </p:to>
                                    </p:set>
                                    <p:anim calcmode="lin" valueType="num">
                                      <p:cBhvr additive="base">
                                        <p:cTn id="19" dur="500" fill="hold"/>
                                        <p:tgtEl>
                                          <p:spTgt spid="25631"/>
                                        </p:tgtEl>
                                        <p:attrNameLst>
                                          <p:attrName>ppt_x</p:attrName>
                                        </p:attrNameLst>
                                      </p:cBhvr>
                                      <p:tavLst>
                                        <p:tav tm="0">
                                          <p:val>
                                            <p:strVal val="0-#ppt_w/2"/>
                                          </p:val>
                                        </p:tav>
                                        <p:tav tm="100000">
                                          <p:val>
                                            <p:strVal val="#ppt_x"/>
                                          </p:val>
                                        </p:tav>
                                      </p:tavLst>
                                    </p:anim>
                                    <p:anim calcmode="lin" valueType="num">
                                      <p:cBhvr additive="base">
                                        <p:cTn id="20" dur="500" fill="hold"/>
                                        <p:tgtEl>
                                          <p:spTgt spid="25631"/>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6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29" grpId="0" animBg="1"/>
      <p:bldP spid="25630" grpId="0" animBg="1"/>
      <p:bldP spid="25631" grpId="0" animBg="1"/>
      <p:bldP spid="25632"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文本框 28673"/>
          <p:cNvSpPr txBox="1">
            <a:spLocks noChangeArrowheads="1"/>
          </p:cNvSpPr>
          <p:nvPr/>
        </p:nvSpPr>
        <p:spPr bwMode="auto">
          <a:xfrm>
            <a:off x="0" y="0"/>
            <a:ext cx="8964613" cy="692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800" b="1" dirty="0" smtClean="0">
                <a:solidFill>
                  <a:srgbClr val="0000FF"/>
                </a:solidFill>
                <a:ea typeface="黑体" pitchFamily="49" charset="-122"/>
              </a:rPr>
              <a:t>雅典</a:t>
            </a:r>
            <a:r>
              <a:rPr lang="zh-CN" altLang="en-US" sz="2800" b="1" dirty="0">
                <a:solidFill>
                  <a:srgbClr val="0000FF"/>
                </a:solidFill>
                <a:ea typeface="黑体" pitchFamily="49" charset="-122"/>
              </a:rPr>
              <a:t>民主政治的特点</a:t>
            </a:r>
          </a:p>
          <a:p>
            <a:r>
              <a:rPr lang="en-US" altLang="zh-CN" sz="2800" b="1" dirty="0">
                <a:solidFill>
                  <a:srgbClr val="006600"/>
                </a:solidFill>
                <a:latin typeface="黑体" pitchFamily="49" charset="-122"/>
                <a:ea typeface="黑体" pitchFamily="49" charset="-122"/>
              </a:rPr>
              <a:t>1.</a:t>
            </a:r>
            <a:r>
              <a:rPr lang="zh-CN" altLang="en-US" sz="2800" b="1" dirty="0">
                <a:solidFill>
                  <a:srgbClr val="006600"/>
                </a:solidFill>
                <a:latin typeface="黑体" pitchFamily="49" charset="-122"/>
                <a:ea typeface="黑体" pitchFamily="49" charset="-122"/>
              </a:rPr>
              <a:t>主权在民：</a:t>
            </a:r>
            <a:r>
              <a:rPr lang="zh-CN" altLang="en-US" sz="2800" b="1" dirty="0"/>
              <a:t>体现在合法的公民均有参与权、知情权、发言权、选举权、被选举权等权利以及各机构内部实行的集体负责和少数服从多数的原则等。雅典政治向全体公民开放，官职逐渐不受财产和门第的限制。</a:t>
            </a:r>
          </a:p>
          <a:p>
            <a:r>
              <a:rPr lang="en-US" altLang="zh-CN" sz="2800" b="1" dirty="0">
                <a:solidFill>
                  <a:srgbClr val="006600"/>
                </a:solidFill>
                <a:latin typeface="黑体" pitchFamily="49" charset="-122"/>
                <a:ea typeface="黑体" pitchFamily="49" charset="-122"/>
              </a:rPr>
              <a:t>2.“</a:t>
            </a:r>
            <a:r>
              <a:rPr lang="zh-CN" altLang="en-US" sz="2800" b="1" dirty="0">
                <a:solidFill>
                  <a:srgbClr val="006600"/>
                </a:solidFill>
                <a:latin typeface="黑体" pitchFamily="49" charset="-122"/>
                <a:ea typeface="黑体" pitchFamily="49" charset="-122"/>
              </a:rPr>
              <a:t>轮番为政”：</a:t>
            </a:r>
            <a:r>
              <a:rPr lang="zh-CN" altLang="en-US" sz="2800" b="1" dirty="0"/>
              <a:t>雅典“五百人会议”经过抽签选举产生，</a:t>
            </a:r>
            <a:r>
              <a:rPr lang="en-US" altLang="zh-CN" sz="2800" b="1" dirty="0"/>
              <a:t>30</a:t>
            </a:r>
            <a:r>
              <a:rPr lang="zh-CN" altLang="en-US" sz="2800" b="1" dirty="0"/>
              <a:t>岁以上的公民一生可当选两次，每次任期一年。</a:t>
            </a:r>
          </a:p>
          <a:p>
            <a:r>
              <a:rPr lang="en-US" altLang="zh-CN" sz="2800" b="1" dirty="0">
                <a:solidFill>
                  <a:srgbClr val="006600"/>
                </a:solidFill>
                <a:latin typeface="黑体" pitchFamily="49" charset="-122"/>
                <a:ea typeface="黑体" pitchFamily="49" charset="-122"/>
              </a:rPr>
              <a:t>3.</a:t>
            </a:r>
            <a:r>
              <a:rPr lang="zh-CN" altLang="en-US" sz="2800" b="1" dirty="0">
                <a:solidFill>
                  <a:srgbClr val="006600"/>
                </a:solidFill>
                <a:latin typeface="黑体" pitchFamily="49" charset="-122"/>
                <a:ea typeface="黑体" pitchFamily="49" charset="-122"/>
              </a:rPr>
              <a:t>权力制约：</a:t>
            </a:r>
            <a:r>
              <a:rPr lang="zh-CN" altLang="en-US" sz="2800" b="1" dirty="0"/>
              <a:t>体现在公民集体对官吏的监督和制约。“五百人会议” ，受到 “公民大会”，也受到由人民直接广泛参与的“陪审法庭”的制约。陶片放逐法也制约着官员的特权。</a:t>
            </a:r>
          </a:p>
          <a:p>
            <a:r>
              <a:rPr lang="en-US" altLang="zh-CN" sz="2800" b="1" dirty="0">
                <a:solidFill>
                  <a:srgbClr val="006600"/>
                </a:solidFill>
                <a:latin typeface="黑体" pitchFamily="49" charset="-122"/>
                <a:ea typeface="黑体" pitchFamily="49" charset="-122"/>
              </a:rPr>
              <a:t>4.</a:t>
            </a:r>
            <a:r>
              <a:rPr lang="zh-CN" altLang="en-US" sz="2800" b="1" dirty="0">
                <a:solidFill>
                  <a:srgbClr val="006600"/>
                </a:solidFill>
                <a:latin typeface="黑体" pitchFamily="49" charset="-122"/>
                <a:ea typeface="黑体" pitchFamily="49" charset="-122"/>
              </a:rPr>
              <a:t>法律至上：</a:t>
            </a:r>
            <a:r>
              <a:rPr lang="zh-CN" altLang="en-US" sz="2800" b="1" dirty="0"/>
              <a:t>雅典严格实行法治，在法律面前人人平等。雅典人视宪法为最高法律，神圣不可侵犯。</a:t>
            </a:r>
          </a:p>
          <a:p>
            <a:r>
              <a:rPr lang="en-US" altLang="zh-CN" sz="2800" b="1" dirty="0">
                <a:solidFill>
                  <a:srgbClr val="006600"/>
                </a:solidFill>
                <a:latin typeface="黑体" pitchFamily="49" charset="-122"/>
                <a:ea typeface="黑体" pitchFamily="49" charset="-122"/>
              </a:rPr>
              <a:t>5.</a:t>
            </a:r>
            <a:r>
              <a:rPr lang="zh-CN" altLang="en-US" sz="2800" b="1" dirty="0">
                <a:solidFill>
                  <a:srgbClr val="006600"/>
                </a:solidFill>
                <a:latin typeface="黑体" pitchFamily="49" charset="-122"/>
                <a:ea typeface="黑体" pitchFamily="49" charset="-122"/>
              </a:rPr>
              <a:t>公民意识：</a:t>
            </a:r>
            <a:r>
              <a:rPr lang="zh-CN" altLang="en-US" sz="2800" b="1" dirty="0"/>
              <a:t>关心雅典、参与政治、轮番执政是雅典人心目中神圣的事。城邦至上、政治为本成为雅典人的共识。</a:t>
            </a:r>
          </a:p>
        </p:txBody>
      </p:sp>
      <p:sp>
        <p:nvSpPr>
          <p:cNvPr id="2" name="动作按钮: 开始 1">
            <a:hlinkClick r:id="rId3" action="ppaction://hlinksldjump" highlightClick="1"/>
          </p:cNvPr>
          <p:cNvSpPr/>
          <p:nvPr/>
        </p:nvSpPr>
        <p:spPr>
          <a:xfrm>
            <a:off x="8532440" y="6525344"/>
            <a:ext cx="432173" cy="332656"/>
          </a:xfrm>
          <a:prstGeom prst="actionButtonBeginning">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1608875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8674">
                                            <p:txEl>
                                              <p:pRg st="1" end="1"/>
                                            </p:txEl>
                                          </p:spTgt>
                                        </p:tgtEl>
                                        <p:attrNameLst>
                                          <p:attrName>style.visibility</p:attrName>
                                        </p:attrNameLst>
                                      </p:cBhvr>
                                      <p:to>
                                        <p:strVal val="visible"/>
                                      </p:to>
                                    </p:set>
                                    <p:animEffect transition="in" filter="blinds(horizontal)">
                                      <p:cBhvr>
                                        <p:cTn id="7" dur="500"/>
                                        <p:tgtEl>
                                          <p:spTgt spid="28674">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8674">
                                            <p:txEl>
                                              <p:pRg st="2" end="2"/>
                                            </p:txEl>
                                          </p:spTgt>
                                        </p:tgtEl>
                                        <p:attrNameLst>
                                          <p:attrName>style.visibility</p:attrName>
                                        </p:attrNameLst>
                                      </p:cBhvr>
                                      <p:to>
                                        <p:strVal val="visible"/>
                                      </p:to>
                                    </p:set>
                                    <p:animEffect transition="in" filter="blinds(horizontal)">
                                      <p:cBhvr>
                                        <p:cTn id="12" dur="500"/>
                                        <p:tgtEl>
                                          <p:spTgt spid="28674">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8674">
                                            <p:txEl>
                                              <p:pRg st="3" end="3"/>
                                            </p:txEl>
                                          </p:spTgt>
                                        </p:tgtEl>
                                        <p:attrNameLst>
                                          <p:attrName>style.visibility</p:attrName>
                                        </p:attrNameLst>
                                      </p:cBhvr>
                                      <p:to>
                                        <p:strVal val="visible"/>
                                      </p:to>
                                    </p:set>
                                    <p:animEffect transition="in" filter="blinds(horizontal)">
                                      <p:cBhvr>
                                        <p:cTn id="17" dur="500"/>
                                        <p:tgtEl>
                                          <p:spTgt spid="28674">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8674">
                                            <p:txEl>
                                              <p:pRg st="4" end="4"/>
                                            </p:txEl>
                                          </p:spTgt>
                                        </p:tgtEl>
                                        <p:attrNameLst>
                                          <p:attrName>style.visibility</p:attrName>
                                        </p:attrNameLst>
                                      </p:cBhvr>
                                      <p:to>
                                        <p:strVal val="visible"/>
                                      </p:to>
                                    </p:set>
                                    <p:animEffect transition="in" filter="blinds(horizontal)">
                                      <p:cBhvr>
                                        <p:cTn id="22" dur="500"/>
                                        <p:tgtEl>
                                          <p:spTgt spid="28674">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8674">
                                            <p:txEl>
                                              <p:pRg st="5" end="5"/>
                                            </p:txEl>
                                          </p:spTgt>
                                        </p:tgtEl>
                                        <p:attrNameLst>
                                          <p:attrName>style.visibility</p:attrName>
                                        </p:attrNameLst>
                                      </p:cBhvr>
                                      <p:to>
                                        <p:strVal val="visible"/>
                                      </p:to>
                                    </p:set>
                                    <p:animEffect transition="in" filter="blinds(horizontal)">
                                      <p:cBhvr>
                                        <p:cTn id="27" dur="500"/>
                                        <p:tgtEl>
                                          <p:spTgt spid="2867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椭圆 4"/>
          <p:cNvSpPr/>
          <p:nvPr/>
        </p:nvSpPr>
        <p:spPr>
          <a:xfrm>
            <a:off x="1403648" y="1780824"/>
            <a:ext cx="2232248" cy="1008112"/>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smtClean="0">
                <a:solidFill>
                  <a:srgbClr val="FF0000"/>
                </a:solidFill>
              </a:rPr>
              <a:t>背景</a:t>
            </a:r>
            <a:endParaRPr lang="zh-CN" altLang="en-US" sz="2800" b="1" dirty="0">
              <a:solidFill>
                <a:srgbClr val="FF0000"/>
              </a:solidFill>
            </a:endParaRPr>
          </a:p>
        </p:txBody>
      </p:sp>
      <p:sp>
        <p:nvSpPr>
          <p:cNvPr id="6" name="椭圆 5"/>
          <p:cNvSpPr/>
          <p:nvPr/>
        </p:nvSpPr>
        <p:spPr>
          <a:xfrm>
            <a:off x="5220072" y="1805165"/>
            <a:ext cx="2232248" cy="1008112"/>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rgbClr val="FF0000"/>
                </a:solidFill>
              </a:rPr>
              <a:t>内容</a:t>
            </a:r>
          </a:p>
        </p:txBody>
      </p:sp>
      <p:sp>
        <p:nvSpPr>
          <p:cNvPr id="7" name="虚尾箭头 6"/>
          <p:cNvSpPr/>
          <p:nvPr/>
        </p:nvSpPr>
        <p:spPr>
          <a:xfrm>
            <a:off x="3901311" y="2060848"/>
            <a:ext cx="1224136" cy="728088"/>
          </a:xfrm>
          <a:prstGeom prst="stripedRight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2339510" y="4415769"/>
            <a:ext cx="4199081" cy="10081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rgbClr val="FFFF00"/>
                </a:solidFill>
              </a:rPr>
              <a:t>评价</a:t>
            </a:r>
          </a:p>
        </p:txBody>
      </p:sp>
      <p:sp>
        <p:nvSpPr>
          <p:cNvPr id="10" name="左弧形箭头 9"/>
          <p:cNvSpPr/>
          <p:nvPr/>
        </p:nvSpPr>
        <p:spPr>
          <a:xfrm>
            <a:off x="2123728" y="3140968"/>
            <a:ext cx="576064" cy="122413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1" name="右弧形箭头 10"/>
          <p:cNvSpPr/>
          <p:nvPr/>
        </p:nvSpPr>
        <p:spPr>
          <a:xfrm>
            <a:off x="6228184" y="3126702"/>
            <a:ext cx="612068" cy="122413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2" name="椭圆 11"/>
          <p:cNvSpPr/>
          <p:nvPr/>
        </p:nvSpPr>
        <p:spPr>
          <a:xfrm>
            <a:off x="323528" y="5229200"/>
            <a:ext cx="1800200" cy="696303"/>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改革效能</a:t>
            </a:r>
            <a:endParaRPr lang="zh-CN" altLang="en-US" b="1" dirty="0">
              <a:solidFill>
                <a:schemeClr val="tx1"/>
              </a:solidFill>
            </a:endParaRPr>
          </a:p>
        </p:txBody>
      </p:sp>
      <p:sp>
        <p:nvSpPr>
          <p:cNvPr id="13" name="椭圆 12"/>
          <p:cNvSpPr/>
          <p:nvPr/>
        </p:nvSpPr>
        <p:spPr>
          <a:xfrm>
            <a:off x="3419872" y="5714685"/>
            <a:ext cx="1800200" cy="696303"/>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b="1" dirty="0">
                <a:solidFill>
                  <a:schemeClr val="tx1"/>
                </a:solidFill>
              </a:rPr>
              <a:t>新旧</a:t>
            </a:r>
            <a:r>
              <a:rPr lang="zh-CN" altLang="en-US" b="1" dirty="0" smtClean="0">
                <a:solidFill>
                  <a:schemeClr val="tx1"/>
                </a:solidFill>
              </a:rPr>
              <a:t>力量对比</a:t>
            </a:r>
            <a:endParaRPr lang="zh-CN" altLang="en-US" b="1" dirty="0">
              <a:solidFill>
                <a:schemeClr val="tx1"/>
              </a:solidFill>
            </a:endParaRPr>
          </a:p>
        </p:txBody>
      </p:sp>
      <p:sp>
        <p:nvSpPr>
          <p:cNvPr id="15" name="椭圆 14"/>
          <p:cNvSpPr/>
          <p:nvPr/>
        </p:nvSpPr>
        <p:spPr>
          <a:xfrm>
            <a:off x="6534218" y="5018382"/>
            <a:ext cx="1800200" cy="696303"/>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领导者个人境遇</a:t>
            </a:r>
            <a:endParaRPr lang="zh-CN" altLang="en-US" b="1" dirty="0">
              <a:solidFill>
                <a:schemeClr val="tx1"/>
              </a:solidFill>
            </a:endParaRPr>
          </a:p>
        </p:txBody>
      </p:sp>
    </p:spTree>
    <p:extLst>
      <p:ext uri="{BB962C8B-B14F-4D97-AF65-F5344CB8AC3E}">
        <p14:creationId xmlns:p14="http://schemas.microsoft.com/office/powerpoint/2010/main" val="520884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up)">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up)">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arn(inVertic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heel(1)">
                                      <p:cBhvr>
                                        <p:cTn id="42" dur="20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randombar(horizontal)">
                                      <p:cBhvr>
                                        <p:cTn id="4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0" grpId="0" animBg="1"/>
      <p:bldP spid="11" grpId="0" animBg="1"/>
      <p:bldP spid="12" grpId="0" animBg="1"/>
      <p:bldP spid="13"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022" y="27293"/>
            <a:ext cx="4248472" cy="523220"/>
          </a:xfrm>
          <a:prstGeom prst="rect">
            <a:avLst/>
          </a:prstGeom>
          <a:noFill/>
          <a:ln>
            <a:solidFill>
              <a:srgbClr val="FF0000"/>
            </a:solidFill>
          </a:ln>
        </p:spPr>
        <p:txBody>
          <a:bodyPr wrap="square" rtlCol="0">
            <a:spAutoFit/>
          </a:bodyPr>
          <a:lstStyle/>
          <a:p>
            <a:r>
              <a:rPr lang="zh-CN" altLang="en-US" sz="2800" b="1" dirty="0" smtClean="0"/>
              <a:t>专题一   梭伦改革</a:t>
            </a:r>
            <a:r>
              <a:rPr lang="en-US" altLang="zh-CN" sz="2800" b="1" dirty="0" smtClean="0"/>
              <a:t> </a:t>
            </a:r>
            <a:endParaRPr lang="zh-CN" altLang="en-US" sz="2800" b="1" dirty="0"/>
          </a:p>
        </p:txBody>
      </p:sp>
      <p:sp>
        <p:nvSpPr>
          <p:cNvPr id="3" name="TextBox 2"/>
          <p:cNvSpPr txBox="1"/>
          <p:nvPr/>
        </p:nvSpPr>
        <p:spPr>
          <a:xfrm>
            <a:off x="62859" y="702913"/>
            <a:ext cx="4248472" cy="523220"/>
          </a:xfrm>
          <a:prstGeom prst="rect">
            <a:avLst/>
          </a:prstGeom>
          <a:noFill/>
          <a:ln>
            <a:solidFill>
              <a:srgbClr val="00B050"/>
            </a:solidFill>
          </a:ln>
        </p:spPr>
        <p:txBody>
          <a:bodyPr wrap="square" rtlCol="0">
            <a:spAutoFit/>
          </a:bodyPr>
          <a:lstStyle/>
          <a:p>
            <a:r>
              <a:rPr lang="en-US" altLang="zh-CN" sz="2800" b="1" dirty="0" smtClean="0"/>
              <a:t>1-1-1  </a:t>
            </a:r>
            <a:r>
              <a:rPr lang="zh-CN" altLang="en-US" sz="2800" b="1" dirty="0" smtClean="0"/>
              <a:t>雅典往何处去</a:t>
            </a:r>
            <a:endParaRPr lang="zh-CN" altLang="en-US" sz="2800" b="1" dirty="0"/>
          </a:p>
        </p:txBody>
      </p:sp>
      <p:sp>
        <p:nvSpPr>
          <p:cNvPr id="4" name="TextBox 3"/>
          <p:cNvSpPr txBox="1"/>
          <p:nvPr/>
        </p:nvSpPr>
        <p:spPr>
          <a:xfrm>
            <a:off x="62859" y="1392723"/>
            <a:ext cx="6309342" cy="523220"/>
          </a:xfrm>
          <a:prstGeom prst="rect">
            <a:avLst/>
          </a:prstGeom>
          <a:noFill/>
          <a:ln>
            <a:solidFill>
              <a:srgbClr val="00B050"/>
            </a:solidFill>
          </a:ln>
        </p:spPr>
        <p:txBody>
          <a:bodyPr wrap="square" rtlCol="0">
            <a:spAutoFit/>
          </a:bodyPr>
          <a:lstStyle/>
          <a:p>
            <a:r>
              <a:rPr lang="en-US" altLang="zh-CN" sz="2800" b="1" dirty="0" smtClean="0"/>
              <a:t>1-1-2  </a:t>
            </a:r>
            <a:r>
              <a:rPr lang="zh-CN" altLang="en-US" sz="2800" b="1" dirty="0" smtClean="0"/>
              <a:t>奠定雅典民主基石的政治改革</a:t>
            </a:r>
            <a:endParaRPr lang="zh-CN" altLang="en-US" sz="2800" b="1" dirty="0"/>
          </a:p>
        </p:txBody>
      </p:sp>
      <p:sp>
        <p:nvSpPr>
          <p:cNvPr id="5" name="TextBox 4"/>
          <p:cNvSpPr txBox="1"/>
          <p:nvPr/>
        </p:nvSpPr>
        <p:spPr>
          <a:xfrm>
            <a:off x="179402" y="2348880"/>
            <a:ext cx="8785085" cy="2308324"/>
          </a:xfrm>
          <a:prstGeom prst="rect">
            <a:avLst/>
          </a:prstGeom>
          <a:noFill/>
          <a:ln>
            <a:solidFill>
              <a:srgbClr val="00B050"/>
            </a:solidFill>
          </a:ln>
        </p:spPr>
        <p:txBody>
          <a:bodyPr wrap="square" rtlCol="0">
            <a:spAutoFit/>
          </a:bodyPr>
          <a:lstStyle/>
          <a:p>
            <a:r>
              <a:rPr lang="zh-CN" altLang="en-US" sz="2400" dirty="0" smtClean="0">
                <a:latin typeface="仿宋" panose="02010609060101010101" pitchFamily="49" charset="-122"/>
                <a:ea typeface="仿宋" panose="02010609060101010101" pitchFamily="49" charset="-122"/>
              </a:rPr>
              <a:t>课程标准：</a:t>
            </a:r>
            <a:endParaRPr lang="en-US" altLang="zh-CN" sz="2400" dirty="0" smtClean="0">
              <a:latin typeface="仿宋" panose="02010609060101010101" pitchFamily="49" charset="-122"/>
              <a:ea typeface="仿宋" panose="02010609060101010101" pitchFamily="49" charset="-122"/>
            </a:endParaRPr>
          </a:p>
          <a:p>
            <a:r>
              <a:rPr lang="en-US" altLang="zh-CN" sz="2400" dirty="0" smtClean="0">
                <a:latin typeface="仿宋" panose="02010609060101010101" pitchFamily="49" charset="-122"/>
                <a:ea typeface="仿宋" panose="02010609060101010101" pitchFamily="49" charset="-122"/>
              </a:rPr>
              <a:t>1.</a:t>
            </a:r>
            <a:r>
              <a:rPr lang="zh-CN" altLang="en-US" sz="2400" dirty="0" smtClean="0">
                <a:latin typeface="仿宋" panose="02010609060101010101" pitchFamily="49" charset="-122"/>
                <a:ea typeface="仿宋" panose="02010609060101010101" pitchFamily="49" charset="-122"/>
              </a:rPr>
              <a:t>知道贵族与平民对立的政治和经济表现；了解基伦暴动和德拉古立法是贵族与平民矛盾激化的表现，萨拉米危机是梭伦改革的导火索和直接原因。</a:t>
            </a:r>
            <a:endParaRPr lang="en-US" altLang="zh-CN" sz="2400" dirty="0" smtClean="0">
              <a:latin typeface="仿宋" panose="02010609060101010101" pitchFamily="49" charset="-122"/>
              <a:ea typeface="仿宋" panose="02010609060101010101" pitchFamily="49" charset="-122"/>
            </a:endParaRPr>
          </a:p>
          <a:p>
            <a:r>
              <a:rPr lang="en-US" altLang="zh-CN" sz="2400" dirty="0" smtClean="0">
                <a:latin typeface="仿宋" panose="02010609060101010101" pitchFamily="49" charset="-122"/>
                <a:ea typeface="仿宋" panose="02010609060101010101" pitchFamily="49" charset="-122"/>
              </a:rPr>
              <a:t>2.</a:t>
            </a:r>
            <a:r>
              <a:rPr lang="zh-CN" altLang="en-US" sz="2400" dirty="0" smtClean="0">
                <a:latin typeface="仿宋" panose="02010609060101010101" pitchFamily="49" charset="-122"/>
                <a:ea typeface="仿宋" panose="02010609060101010101" pitchFamily="49" charset="-122"/>
              </a:rPr>
              <a:t>了解梭伦改革的主要措施，基本特点以及它对雅典民主政治的巨大影响。</a:t>
            </a:r>
            <a:endParaRPr lang="zh-CN" altLang="en-US" sz="24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869575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left)">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022" y="27293"/>
            <a:ext cx="4248472" cy="523220"/>
          </a:xfrm>
          <a:prstGeom prst="rect">
            <a:avLst/>
          </a:prstGeom>
          <a:noFill/>
          <a:ln>
            <a:solidFill>
              <a:srgbClr val="FF0000"/>
            </a:solidFill>
          </a:ln>
        </p:spPr>
        <p:txBody>
          <a:bodyPr wrap="square" rtlCol="0">
            <a:spAutoFit/>
          </a:bodyPr>
          <a:lstStyle/>
          <a:p>
            <a:r>
              <a:rPr lang="zh-CN" altLang="en-US" sz="2800" b="1" dirty="0" smtClean="0"/>
              <a:t>专题一   梭伦改革</a:t>
            </a:r>
            <a:r>
              <a:rPr lang="en-US" altLang="zh-CN" sz="2800" b="1" dirty="0" smtClean="0"/>
              <a:t> </a:t>
            </a:r>
            <a:endParaRPr lang="zh-CN" altLang="en-US" sz="2800" b="1" dirty="0"/>
          </a:p>
        </p:txBody>
      </p:sp>
      <p:sp>
        <p:nvSpPr>
          <p:cNvPr id="4" name="左大括号 3"/>
          <p:cNvSpPr/>
          <p:nvPr/>
        </p:nvSpPr>
        <p:spPr>
          <a:xfrm>
            <a:off x="107504" y="764704"/>
            <a:ext cx="360040" cy="417646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TextBox 4"/>
          <p:cNvSpPr txBox="1"/>
          <p:nvPr/>
        </p:nvSpPr>
        <p:spPr>
          <a:xfrm>
            <a:off x="467544" y="828988"/>
            <a:ext cx="4248472" cy="523220"/>
          </a:xfrm>
          <a:prstGeom prst="rect">
            <a:avLst/>
          </a:prstGeom>
          <a:noFill/>
          <a:ln>
            <a:solidFill>
              <a:srgbClr val="00B050"/>
            </a:solidFill>
          </a:ln>
        </p:spPr>
        <p:txBody>
          <a:bodyPr wrap="square" rtlCol="0">
            <a:spAutoFit/>
          </a:bodyPr>
          <a:lstStyle/>
          <a:p>
            <a:r>
              <a:rPr lang="zh-CN" altLang="en-US" sz="2800" b="1" dirty="0" smtClean="0"/>
              <a:t>一、梭伦改革的背景</a:t>
            </a:r>
            <a:endParaRPr lang="zh-CN" altLang="en-US" sz="2800" b="1" dirty="0"/>
          </a:p>
        </p:txBody>
      </p:sp>
      <p:sp>
        <p:nvSpPr>
          <p:cNvPr id="6" name="TextBox 5"/>
          <p:cNvSpPr txBox="1"/>
          <p:nvPr/>
        </p:nvSpPr>
        <p:spPr>
          <a:xfrm>
            <a:off x="467544" y="1916832"/>
            <a:ext cx="4248472" cy="523220"/>
          </a:xfrm>
          <a:prstGeom prst="rect">
            <a:avLst/>
          </a:prstGeom>
          <a:noFill/>
          <a:ln>
            <a:solidFill>
              <a:srgbClr val="00B050"/>
            </a:solidFill>
          </a:ln>
        </p:spPr>
        <p:txBody>
          <a:bodyPr wrap="square" rtlCol="0">
            <a:spAutoFit/>
          </a:bodyPr>
          <a:lstStyle/>
          <a:p>
            <a:r>
              <a:rPr lang="zh-CN" altLang="en-US" sz="2800" b="1" dirty="0"/>
              <a:t>二</a:t>
            </a:r>
            <a:r>
              <a:rPr lang="zh-CN" altLang="en-US" sz="2800" b="1" dirty="0" smtClean="0"/>
              <a:t>、梭伦改革的内容</a:t>
            </a:r>
            <a:endParaRPr lang="zh-CN" altLang="en-US" sz="2800" b="1" dirty="0"/>
          </a:p>
        </p:txBody>
      </p:sp>
      <p:sp>
        <p:nvSpPr>
          <p:cNvPr id="7" name="TextBox 6"/>
          <p:cNvSpPr txBox="1"/>
          <p:nvPr/>
        </p:nvSpPr>
        <p:spPr>
          <a:xfrm>
            <a:off x="467544" y="3068960"/>
            <a:ext cx="4248472" cy="523220"/>
          </a:xfrm>
          <a:prstGeom prst="rect">
            <a:avLst/>
          </a:prstGeom>
          <a:noFill/>
          <a:ln>
            <a:solidFill>
              <a:srgbClr val="00B050"/>
            </a:solidFill>
          </a:ln>
        </p:spPr>
        <p:txBody>
          <a:bodyPr wrap="square" rtlCol="0">
            <a:spAutoFit/>
          </a:bodyPr>
          <a:lstStyle/>
          <a:p>
            <a:r>
              <a:rPr lang="zh-CN" altLang="en-US" sz="2800" b="1" dirty="0" smtClean="0"/>
              <a:t>三、梭伦改革的特点</a:t>
            </a:r>
            <a:endParaRPr lang="zh-CN" altLang="en-US" sz="2800" b="1" dirty="0"/>
          </a:p>
        </p:txBody>
      </p:sp>
      <p:sp>
        <p:nvSpPr>
          <p:cNvPr id="8" name="TextBox 7"/>
          <p:cNvSpPr txBox="1"/>
          <p:nvPr/>
        </p:nvSpPr>
        <p:spPr>
          <a:xfrm>
            <a:off x="467544" y="4149080"/>
            <a:ext cx="4248472" cy="523220"/>
          </a:xfrm>
          <a:prstGeom prst="rect">
            <a:avLst/>
          </a:prstGeom>
          <a:noFill/>
          <a:ln>
            <a:solidFill>
              <a:srgbClr val="00B050"/>
            </a:solidFill>
          </a:ln>
        </p:spPr>
        <p:txBody>
          <a:bodyPr wrap="square" rtlCol="0">
            <a:spAutoFit/>
          </a:bodyPr>
          <a:lstStyle/>
          <a:p>
            <a:r>
              <a:rPr lang="zh-CN" altLang="en-US" sz="2800" b="1" dirty="0"/>
              <a:t>四</a:t>
            </a:r>
            <a:r>
              <a:rPr lang="zh-CN" altLang="en-US" sz="2800" b="1" dirty="0" smtClean="0"/>
              <a:t>、梭伦改革的评价</a:t>
            </a:r>
            <a:endParaRPr lang="zh-CN" altLang="en-US" sz="2800" b="1" dirty="0"/>
          </a:p>
        </p:txBody>
      </p:sp>
    </p:spTree>
    <p:extLst>
      <p:ext uri="{BB962C8B-B14F-4D97-AF65-F5344CB8AC3E}">
        <p14:creationId xmlns:p14="http://schemas.microsoft.com/office/powerpoint/2010/main" val="3845089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500"/>
                                        <p:tgtEl>
                                          <p:spTgt spid="5"/>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left)">
                                      <p:cBhvr>
                                        <p:cTn id="20" dur="500"/>
                                        <p:tgtEl>
                                          <p:spTgt spid="6"/>
                                        </p:tgtEl>
                                      </p:cBhvr>
                                    </p:animEffect>
                                  </p:childTnLst>
                                </p:cTn>
                              </p:par>
                            </p:childTnLst>
                          </p:cTn>
                        </p:par>
                        <p:par>
                          <p:cTn id="21" fill="hold">
                            <p:stCondLst>
                              <p:cond delay="1500"/>
                            </p:stCondLst>
                            <p:childTnLst>
                              <p:par>
                                <p:cTn id="22" presetID="22" presetClass="entr" presetSubtype="8" fill="hold" grpId="0"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left)">
                                      <p:cBhvr>
                                        <p:cTn id="24" dur="500"/>
                                        <p:tgtEl>
                                          <p:spTgt spid="7"/>
                                        </p:tgtEl>
                                      </p:cBhvr>
                                    </p:animEffect>
                                  </p:childTnLst>
                                </p:cTn>
                              </p:par>
                            </p:childTnLst>
                          </p:cTn>
                        </p:par>
                        <p:par>
                          <p:cTn id="25" fill="hold">
                            <p:stCondLst>
                              <p:cond delay="2000"/>
                            </p:stCondLst>
                            <p:childTnLst>
                              <p:par>
                                <p:cTn id="26" presetID="22" presetClass="entr" presetSubtype="8"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59731"/>
            <a:ext cx="4248472" cy="523220"/>
          </a:xfrm>
          <a:prstGeom prst="rect">
            <a:avLst/>
          </a:prstGeom>
          <a:noFill/>
          <a:ln>
            <a:solidFill>
              <a:srgbClr val="00B050"/>
            </a:solidFill>
          </a:ln>
        </p:spPr>
        <p:txBody>
          <a:bodyPr wrap="square" rtlCol="0">
            <a:spAutoFit/>
          </a:bodyPr>
          <a:lstStyle/>
          <a:p>
            <a:r>
              <a:rPr lang="zh-CN" altLang="en-US" sz="2800" b="1" dirty="0" smtClean="0"/>
              <a:t>一、梭伦改革的背景</a:t>
            </a:r>
            <a:endParaRPr lang="zh-CN" altLang="en-US" sz="2800" b="1" dirty="0"/>
          </a:p>
        </p:txBody>
      </p:sp>
      <p:pic>
        <p:nvPicPr>
          <p:cNvPr id="1026" name="Picture 2" descr="http://tongbuxt.educast.cn/CZ06-07-1/01/XK14_NJ09/ZY20061220094547265/Link/gudaixiladitu.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124744"/>
            <a:ext cx="4181475" cy="388620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580384" y="863134"/>
            <a:ext cx="4248472" cy="523220"/>
          </a:xfrm>
          <a:prstGeom prst="rect">
            <a:avLst/>
          </a:prstGeom>
          <a:noFill/>
          <a:ln>
            <a:solidFill>
              <a:srgbClr val="00B050"/>
            </a:solidFill>
          </a:ln>
        </p:spPr>
        <p:txBody>
          <a:bodyPr wrap="square" rtlCol="0">
            <a:spAutoFit/>
          </a:bodyPr>
          <a:lstStyle/>
          <a:p>
            <a:r>
              <a:rPr lang="zh-CN" altLang="en-US" sz="2800" b="1" dirty="0" smtClean="0"/>
              <a:t>古希腊发展阶段：</a:t>
            </a:r>
            <a:endParaRPr lang="zh-CN" altLang="en-US" sz="2800" b="1" dirty="0"/>
          </a:p>
        </p:txBody>
      </p:sp>
      <p:sp>
        <p:nvSpPr>
          <p:cNvPr id="6" name="TextBox 5"/>
          <p:cNvSpPr txBox="1"/>
          <p:nvPr/>
        </p:nvSpPr>
        <p:spPr>
          <a:xfrm>
            <a:off x="4580384" y="1625364"/>
            <a:ext cx="4248472" cy="954107"/>
          </a:xfrm>
          <a:prstGeom prst="rect">
            <a:avLst/>
          </a:prstGeom>
          <a:noFill/>
          <a:ln>
            <a:solidFill>
              <a:srgbClr val="00B050"/>
            </a:solidFill>
          </a:ln>
        </p:spPr>
        <p:txBody>
          <a:bodyPr wrap="square" rtlCol="0">
            <a:spAutoFit/>
          </a:bodyPr>
          <a:lstStyle/>
          <a:p>
            <a:r>
              <a:rPr lang="zh-CN" altLang="en-US" sz="2800" b="1" dirty="0" smtClean="0"/>
              <a:t>①爱琴文明时期（公元前</a:t>
            </a:r>
            <a:r>
              <a:rPr lang="en-US" altLang="zh-CN" sz="2800" b="1" dirty="0" smtClean="0"/>
              <a:t>20c-12c</a:t>
            </a:r>
            <a:r>
              <a:rPr lang="zh-CN" altLang="en-US" sz="2800" b="1" dirty="0" smtClean="0"/>
              <a:t>）</a:t>
            </a:r>
            <a:endParaRPr lang="zh-CN" altLang="en-US" sz="2800" b="1" dirty="0"/>
          </a:p>
        </p:txBody>
      </p:sp>
      <p:sp>
        <p:nvSpPr>
          <p:cNvPr id="7" name="TextBox 6"/>
          <p:cNvSpPr txBox="1"/>
          <p:nvPr/>
        </p:nvSpPr>
        <p:spPr>
          <a:xfrm>
            <a:off x="4580384" y="2733086"/>
            <a:ext cx="4248472" cy="954107"/>
          </a:xfrm>
          <a:prstGeom prst="rect">
            <a:avLst/>
          </a:prstGeom>
          <a:noFill/>
          <a:ln>
            <a:solidFill>
              <a:srgbClr val="00B050"/>
            </a:solidFill>
          </a:ln>
        </p:spPr>
        <p:txBody>
          <a:bodyPr wrap="square" rtlCol="0">
            <a:spAutoFit/>
          </a:bodyPr>
          <a:lstStyle/>
          <a:p>
            <a:r>
              <a:rPr lang="zh-CN" altLang="en-US" sz="2800" b="1" dirty="0" smtClean="0"/>
              <a:t>②</a:t>
            </a:r>
            <a:r>
              <a:rPr lang="zh-CN" altLang="en-US" sz="2800" b="1" dirty="0"/>
              <a:t>荷马时代</a:t>
            </a:r>
            <a:r>
              <a:rPr lang="zh-CN" altLang="en-US" sz="2800" b="1" dirty="0" smtClean="0"/>
              <a:t>（公元前</a:t>
            </a:r>
            <a:r>
              <a:rPr lang="en-US" altLang="zh-CN" sz="2800" b="1" dirty="0" smtClean="0"/>
              <a:t>11c-</a:t>
            </a:r>
            <a:r>
              <a:rPr lang="en-US" altLang="zh-CN" sz="2800" b="1" dirty="0"/>
              <a:t>9</a:t>
            </a:r>
            <a:r>
              <a:rPr lang="en-US" altLang="zh-CN" sz="2800" b="1" dirty="0" smtClean="0"/>
              <a:t>c</a:t>
            </a:r>
            <a:r>
              <a:rPr lang="zh-CN" altLang="en-US" sz="2800" b="1" dirty="0" smtClean="0"/>
              <a:t>）</a:t>
            </a:r>
            <a:endParaRPr lang="zh-CN" altLang="en-US" sz="2800" b="1" dirty="0"/>
          </a:p>
        </p:txBody>
      </p:sp>
      <p:sp>
        <p:nvSpPr>
          <p:cNvPr id="8" name="TextBox 7"/>
          <p:cNvSpPr txBox="1"/>
          <p:nvPr/>
        </p:nvSpPr>
        <p:spPr>
          <a:xfrm>
            <a:off x="4580384" y="3795228"/>
            <a:ext cx="4248472" cy="523220"/>
          </a:xfrm>
          <a:prstGeom prst="rect">
            <a:avLst/>
          </a:prstGeom>
          <a:noFill/>
          <a:ln>
            <a:solidFill>
              <a:srgbClr val="00B050"/>
            </a:solidFill>
          </a:ln>
        </p:spPr>
        <p:txBody>
          <a:bodyPr wrap="square" rtlCol="0">
            <a:spAutoFit/>
          </a:bodyPr>
          <a:lstStyle/>
          <a:p>
            <a:r>
              <a:rPr lang="zh-CN" altLang="en-US" sz="2800" b="1" dirty="0" smtClean="0"/>
              <a:t>③古风时代（公元前</a:t>
            </a:r>
            <a:r>
              <a:rPr lang="en-US" altLang="zh-CN" sz="2800" b="1" dirty="0" smtClean="0"/>
              <a:t>8c-6c</a:t>
            </a:r>
            <a:r>
              <a:rPr lang="zh-CN" altLang="en-US" sz="2800" b="1" dirty="0" smtClean="0"/>
              <a:t>）</a:t>
            </a:r>
            <a:endParaRPr lang="zh-CN" altLang="en-US" sz="2800" b="1" dirty="0"/>
          </a:p>
        </p:txBody>
      </p:sp>
      <p:sp>
        <p:nvSpPr>
          <p:cNvPr id="9" name="TextBox 8"/>
          <p:cNvSpPr txBox="1"/>
          <p:nvPr/>
        </p:nvSpPr>
        <p:spPr>
          <a:xfrm>
            <a:off x="4580384" y="4487725"/>
            <a:ext cx="4563616" cy="523220"/>
          </a:xfrm>
          <a:prstGeom prst="rect">
            <a:avLst/>
          </a:prstGeom>
          <a:noFill/>
          <a:ln>
            <a:solidFill>
              <a:srgbClr val="00B050"/>
            </a:solidFill>
          </a:ln>
        </p:spPr>
        <p:txBody>
          <a:bodyPr wrap="square" rtlCol="0">
            <a:spAutoFit/>
          </a:bodyPr>
          <a:lstStyle/>
          <a:p>
            <a:r>
              <a:rPr lang="zh-CN" altLang="en-US" sz="2800" b="1" dirty="0" smtClean="0"/>
              <a:t>④</a:t>
            </a:r>
            <a:r>
              <a:rPr lang="zh-CN" altLang="en-US" sz="2800" b="1" dirty="0"/>
              <a:t>古典</a:t>
            </a:r>
            <a:r>
              <a:rPr lang="zh-CN" altLang="en-US" sz="2800" b="1" dirty="0" smtClean="0"/>
              <a:t>时代（公元前</a:t>
            </a:r>
            <a:r>
              <a:rPr lang="en-US" altLang="zh-CN" sz="2800" b="1" dirty="0" smtClean="0"/>
              <a:t>5c-4c</a:t>
            </a:r>
            <a:r>
              <a:rPr lang="zh-CN" altLang="en-US" sz="2800" b="1" dirty="0" smtClean="0"/>
              <a:t>中）</a:t>
            </a:r>
            <a:endParaRPr lang="zh-CN" altLang="en-US" sz="2800" b="1" dirty="0"/>
          </a:p>
        </p:txBody>
      </p:sp>
      <p:sp>
        <p:nvSpPr>
          <p:cNvPr id="10" name="TextBox 9"/>
          <p:cNvSpPr txBox="1"/>
          <p:nvPr/>
        </p:nvSpPr>
        <p:spPr>
          <a:xfrm>
            <a:off x="4604035" y="5183614"/>
            <a:ext cx="4563616" cy="954107"/>
          </a:xfrm>
          <a:prstGeom prst="rect">
            <a:avLst/>
          </a:prstGeom>
          <a:noFill/>
          <a:ln>
            <a:solidFill>
              <a:srgbClr val="00B050"/>
            </a:solidFill>
          </a:ln>
        </p:spPr>
        <p:txBody>
          <a:bodyPr wrap="square" rtlCol="0">
            <a:spAutoFit/>
          </a:bodyPr>
          <a:lstStyle/>
          <a:p>
            <a:r>
              <a:rPr lang="zh-CN" altLang="en-US" sz="2800" b="1" dirty="0" smtClean="0"/>
              <a:t>⑤</a:t>
            </a:r>
            <a:r>
              <a:rPr lang="zh-CN" altLang="en-US" sz="2800" b="1" dirty="0"/>
              <a:t>马其顿统治</a:t>
            </a:r>
            <a:r>
              <a:rPr lang="zh-CN" altLang="en-US" sz="2800" b="1" dirty="0" smtClean="0"/>
              <a:t>时代（公元前</a:t>
            </a:r>
            <a:r>
              <a:rPr lang="en-US" altLang="zh-CN" sz="2800" b="1" dirty="0" smtClean="0"/>
              <a:t>4c</a:t>
            </a:r>
            <a:r>
              <a:rPr lang="zh-CN" altLang="en-US" sz="2800" b="1" dirty="0" smtClean="0"/>
              <a:t>晚</a:t>
            </a:r>
            <a:r>
              <a:rPr lang="en-US" altLang="zh-CN" sz="2800" b="1" dirty="0" smtClean="0"/>
              <a:t>-</a:t>
            </a:r>
            <a:r>
              <a:rPr lang="zh-CN" altLang="en-US" sz="2800" b="1" dirty="0" smtClean="0"/>
              <a:t>前</a:t>
            </a:r>
            <a:r>
              <a:rPr lang="en-US" altLang="zh-CN" sz="2800" b="1" dirty="0" smtClean="0"/>
              <a:t>2c</a:t>
            </a:r>
            <a:r>
              <a:rPr lang="zh-CN" altLang="en-US" sz="2800" b="1" dirty="0" smtClean="0"/>
              <a:t>）</a:t>
            </a:r>
            <a:endParaRPr lang="zh-CN" altLang="en-US" sz="2800" b="1" dirty="0"/>
          </a:p>
        </p:txBody>
      </p:sp>
    </p:spTree>
    <p:extLst>
      <p:ext uri="{BB962C8B-B14F-4D97-AF65-F5344CB8AC3E}">
        <p14:creationId xmlns:p14="http://schemas.microsoft.com/office/powerpoint/2010/main" val="3300520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500"/>
                                        <p:tgtEl>
                                          <p:spTgt spid="6"/>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left)">
                                      <p:cBhvr>
                                        <p:cTn id="23" dur="500"/>
                                        <p:tgtEl>
                                          <p:spTgt spid="8"/>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left)">
                                      <p:cBhvr>
                                        <p:cTn id="27" dur="500"/>
                                        <p:tgtEl>
                                          <p:spTgt spid="9"/>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left)">
                                      <p:cBhvr>
                                        <p:cTn id="3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animBg="1"/>
      <p:bldP spid="8" grpId="0" animBg="1"/>
      <p:bldP spid="9"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4248472" cy="523220"/>
          </a:xfrm>
          <a:prstGeom prst="rect">
            <a:avLst/>
          </a:prstGeom>
          <a:noFill/>
          <a:ln>
            <a:solidFill>
              <a:srgbClr val="00B050"/>
            </a:solidFill>
          </a:ln>
        </p:spPr>
        <p:txBody>
          <a:bodyPr wrap="square" rtlCol="0">
            <a:spAutoFit/>
          </a:bodyPr>
          <a:lstStyle/>
          <a:p>
            <a:r>
              <a:rPr lang="zh-CN" altLang="en-US" sz="2800" b="1" dirty="0" smtClean="0"/>
              <a:t>*早期雅典国家</a:t>
            </a:r>
            <a:endParaRPr lang="zh-CN" altLang="en-US" sz="2800" b="1" dirty="0"/>
          </a:p>
        </p:txBody>
      </p:sp>
      <p:sp>
        <p:nvSpPr>
          <p:cNvPr id="4" name="左大括号 3"/>
          <p:cNvSpPr/>
          <p:nvPr/>
        </p:nvSpPr>
        <p:spPr>
          <a:xfrm>
            <a:off x="107504" y="764704"/>
            <a:ext cx="360040" cy="554461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TextBox 4"/>
          <p:cNvSpPr txBox="1"/>
          <p:nvPr/>
        </p:nvSpPr>
        <p:spPr>
          <a:xfrm>
            <a:off x="287524" y="787489"/>
            <a:ext cx="5040560"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a:t>
            </a:r>
            <a:r>
              <a:rPr lang="en-US" altLang="zh-CN" sz="2800" dirty="0" smtClean="0">
                <a:solidFill>
                  <a:srgbClr val="FF0000"/>
                </a:solidFill>
                <a:latin typeface="仿宋" panose="02010609060101010101" pitchFamily="49" charset="-122"/>
                <a:ea typeface="仿宋" panose="02010609060101010101" pitchFamily="49" charset="-122"/>
              </a:rPr>
              <a:t>1</a:t>
            </a:r>
            <a:r>
              <a:rPr lang="zh-CN" altLang="en-US" sz="2800" dirty="0" smtClean="0">
                <a:solidFill>
                  <a:srgbClr val="FF0000"/>
                </a:solidFill>
                <a:latin typeface="仿宋" panose="02010609060101010101" pitchFamily="49" charset="-122"/>
                <a:ea typeface="仿宋" panose="02010609060101010101" pitchFamily="49" charset="-122"/>
              </a:rPr>
              <a:t>）王政时代</a:t>
            </a:r>
            <a:endParaRPr lang="en-US" altLang="zh-CN" sz="2800" dirty="0" smtClean="0">
              <a:solidFill>
                <a:srgbClr val="FF0000"/>
              </a:solidFill>
              <a:latin typeface="仿宋" panose="02010609060101010101" pitchFamily="49" charset="-122"/>
              <a:ea typeface="仿宋" panose="02010609060101010101" pitchFamily="49" charset="-122"/>
            </a:endParaRPr>
          </a:p>
        </p:txBody>
      </p:sp>
      <p:sp>
        <p:nvSpPr>
          <p:cNvPr id="6" name="TextBox 5"/>
          <p:cNvSpPr txBox="1"/>
          <p:nvPr/>
        </p:nvSpPr>
        <p:spPr>
          <a:xfrm>
            <a:off x="261313" y="3570130"/>
            <a:ext cx="5040560" cy="523220"/>
          </a:xfrm>
          <a:prstGeom prst="rect">
            <a:avLst/>
          </a:prstGeom>
          <a:noFill/>
        </p:spPr>
        <p:txBody>
          <a:bodyPr wrap="square" rtlCol="0">
            <a:spAutoFit/>
          </a:bodyPr>
          <a:lstStyle/>
          <a:p>
            <a:r>
              <a:rPr lang="zh-CN" altLang="en-US" sz="2800" dirty="0" smtClean="0">
                <a:solidFill>
                  <a:srgbClr val="FF0000"/>
                </a:solidFill>
                <a:latin typeface="仿宋" panose="02010609060101010101" pitchFamily="49" charset="-122"/>
                <a:ea typeface="仿宋" panose="02010609060101010101" pitchFamily="49" charset="-122"/>
              </a:rPr>
              <a:t>（</a:t>
            </a:r>
            <a:r>
              <a:rPr lang="en-US" altLang="zh-CN" sz="2800" dirty="0" smtClean="0">
                <a:solidFill>
                  <a:srgbClr val="FF0000"/>
                </a:solidFill>
                <a:latin typeface="仿宋" panose="02010609060101010101" pitchFamily="49" charset="-122"/>
                <a:ea typeface="仿宋" panose="02010609060101010101" pitchFamily="49" charset="-122"/>
              </a:rPr>
              <a:t>2</a:t>
            </a:r>
            <a:r>
              <a:rPr lang="zh-CN" altLang="en-US" sz="2800" dirty="0" smtClean="0">
                <a:solidFill>
                  <a:srgbClr val="FF0000"/>
                </a:solidFill>
                <a:latin typeface="仿宋" panose="02010609060101010101" pitchFamily="49" charset="-122"/>
                <a:ea typeface="仿宋" panose="02010609060101010101" pitchFamily="49" charset="-122"/>
              </a:rPr>
              <a:t>）贵族共和国时代</a:t>
            </a:r>
            <a:endParaRPr lang="zh-CN" altLang="en-US" sz="2800" dirty="0">
              <a:solidFill>
                <a:srgbClr val="FF0000"/>
              </a:solidFill>
              <a:latin typeface="仿宋" panose="02010609060101010101" pitchFamily="49" charset="-122"/>
              <a:ea typeface="仿宋" panose="02010609060101010101" pitchFamily="49" charset="-122"/>
            </a:endParaRPr>
          </a:p>
        </p:txBody>
      </p:sp>
      <p:sp>
        <p:nvSpPr>
          <p:cNvPr id="7" name="左大括号 6"/>
          <p:cNvSpPr/>
          <p:nvPr/>
        </p:nvSpPr>
        <p:spPr>
          <a:xfrm>
            <a:off x="478237" y="1300618"/>
            <a:ext cx="360040" cy="208823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TextBox 7"/>
          <p:cNvSpPr txBox="1"/>
          <p:nvPr/>
        </p:nvSpPr>
        <p:spPr>
          <a:xfrm>
            <a:off x="701800" y="1300618"/>
            <a:ext cx="8442200" cy="2246769"/>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①开始标志：前</a:t>
            </a:r>
            <a:r>
              <a:rPr lang="en-US" altLang="zh-CN" sz="2800" dirty="0" smtClean="0">
                <a:latin typeface="仿宋" panose="02010609060101010101" pitchFamily="49" charset="-122"/>
                <a:ea typeface="仿宋" panose="02010609060101010101" pitchFamily="49" charset="-122"/>
              </a:rPr>
              <a:t>8</a:t>
            </a:r>
            <a:r>
              <a:rPr lang="en-US" altLang="zh-CN" sz="2800" dirty="0">
                <a:latin typeface="仿宋" panose="02010609060101010101" pitchFamily="49" charset="-122"/>
                <a:ea typeface="仿宋" panose="02010609060101010101" pitchFamily="49" charset="-122"/>
              </a:rPr>
              <a:t>c</a:t>
            </a:r>
            <a:r>
              <a:rPr lang="zh-CN" altLang="en-US" sz="2800" dirty="0" smtClean="0">
                <a:latin typeface="仿宋" panose="02010609060101010101" pitchFamily="49" charset="-122"/>
                <a:ea typeface="仿宋" panose="02010609060101010101" pitchFamily="49" charset="-122"/>
              </a:rPr>
              <a:t>初提修斯改革</a:t>
            </a:r>
            <a:endParaRPr lang="en-US" altLang="zh-CN" sz="2800" dirty="0" smtClean="0">
              <a:latin typeface="仿宋" panose="02010609060101010101" pitchFamily="49" charset="-122"/>
              <a:ea typeface="仿宋" panose="02010609060101010101" pitchFamily="49" charset="-122"/>
            </a:endParaRPr>
          </a:p>
          <a:p>
            <a:endParaRPr lang="en-US" altLang="zh-CN" sz="2800" dirty="0" smtClean="0">
              <a:latin typeface="仿宋" panose="02010609060101010101" pitchFamily="49" charset="-122"/>
              <a:ea typeface="仿宋" panose="02010609060101010101" pitchFamily="49" charset="-122"/>
            </a:endParaRPr>
          </a:p>
          <a:p>
            <a:endParaRPr lang="en-US" altLang="zh-CN" sz="2800" dirty="0">
              <a:latin typeface="仿宋" panose="02010609060101010101" pitchFamily="49" charset="-122"/>
              <a:ea typeface="仿宋" panose="02010609060101010101" pitchFamily="49" charset="-122"/>
            </a:endParaRPr>
          </a:p>
          <a:p>
            <a:endParaRPr lang="en-US" altLang="zh-CN" sz="2800" dirty="0" smtClean="0">
              <a:latin typeface="仿宋" panose="02010609060101010101" pitchFamily="49" charset="-122"/>
              <a:ea typeface="仿宋" panose="02010609060101010101" pitchFamily="49" charset="-122"/>
            </a:endParaRPr>
          </a:p>
          <a:p>
            <a:r>
              <a:rPr lang="zh-CN" altLang="en-US" sz="2800" dirty="0" smtClean="0">
                <a:latin typeface="仿宋" panose="02010609060101010101" pitchFamily="49" charset="-122"/>
                <a:ea typeface="仿宋" panose="02010609060101010101" pitchFamily="49" charset="-122"/>
              </a:rPr>
              <a:t>②政体：君主制</a:t>
            </a:r>
            <a:endParaRPr lang="en-US" altLang="zh-CN" sz="2800" dirty="0" smtClean="0">
              <a:latin typeface="仿宋" panose="02010609060101010101" pitchFamily="49" charset="-122"/>
              <a:ea typeface="仿宋" panose="02010609060101010101" pitchFamily="49" charset="-122"/>
            </a:endParaRPr>
          </a:p>
        </p:txBody>
      </p:sp>
      <p:sp>
        <p:nvSpPr>
          <p:cNvPr id="9" name="TextBox 8"/>
          <p:cNvSpPr txBox="1"/>
          <p:nvPr/>
        </p:nvSpPr>
        <p:spPr>
          <a:xfrm>
            <a:off x="895184" y="1823837"/>
            <a:ext cx="8248816" cy="1200329"/>
          </a:xfrm>
          <a:prstGeom prst="rect">
            <a:avLst/>
          </a:prstGeom>
          <a:noFill/>
        </p:spPr>
        <p:txBody>
          <a:bodyPr wrap="square" rtlCol="0">
            <a:spAutoFit/>
          </a:bodyPr>
          <a:lstStyle/>
          <a:p>
            <a:r>
              <a:rPr lang="en-US" altLang="zh-CN" sz="2400" dirty="0">
                <a:latin typeface="仿宋" panose="02010609060101010101" pitchFamily="49" charset="-122"/>
                <a:ea typeface="仿宋" panose="02010609060101010101" pitchFamily="49" charset="-122"/>
              </a:rPr>
              <a:t>A</a:t>
            </a:r>
            <a:r>
              <a:rPr lang="en-US" altLang="zh-CN" sz="2400" dirty="0" smtClean="0">
                <a:latin typeface="仿宋" panose="02010609060101010101" pitchFamily="49" charset="-122"/>
                <a:ea typeface="仿宋" panose="02010609060101010101" pitchFamily="49" charset="-122"/>
              </a:rPr>
              <a:t>.</a:t>
            </a:r>
            <a:r>
              <a:rPr lang="zh-CN" altLang="en-US" sz="2400" dirty="0" smtClean="0">
                <a:latin typeface="仿宋" panose="02010609060101010101" pitchFamily="49" charset="-122"/>
                <a:ea typeface="仿宋" panose="02010609060101010101" pitchFamily="49" charset="-122"/>
              </a:rPr>
              <a:t>内容：</a:t>
            </a:r>
            <a:r>
              <a:rPr lang="en-US" altLang="zh-CN" sz="2400" dirty="0" smtClean="0">
                <a:latin typeface="仿宋" panose="02010609060101010101" pitchFamily="49" charset="-122"/>
                <a:ea typeface="仿宋" panose="02010609060101010101" pitchFamily="49" charset="-122"/>
              </a:rPr>
              <a:t>a.</a:t>
            </a:r>
            <a:r>
              <a:rPr lang="zh-CN" altLang="en-US" sz="2400" dirty="0" smtClean="0">
                <a:latin typeface="仿宋" panose="02010609060101010101" pitchFamily="49" charset="-122"/>
                <a:ea typeface="仿宋" panose="02010609060101010101" pitchFamily="49" charset="-122"/>
              </a:rPr>
              <a:t>不</a:t>
            </a:r>
            <a:r>
              <a:rPr lang="zh-CN" altLang="en-US" sz="2400" dirty="0">
                <a:latin typeface="仿宋" panose="02010609060101010101" pitchFamily="49" charset="-122"/>
                <a:ea typeface="仿宋" panose="02010609060101010101" pitchFamily="49" charset="-122"/>
              </a:rPr>
              <a:t>侵犯贵族的私有财产</a:t>
            </a:r>
            <a:r>
              <a:rPr lang="zh-CN" altLang="en-US" sz="2400" dirty="0" smtClean="0">
                <a:latin typeface="仿宋" panose="02010609060101010101" pitchFamily="49" charset="-122"/>
                <a:ea typeface="仿宋" panose="02010609060101010101" pitchFamily="49" charset="-122"/>
              </a:rPr>
              <a:t>；</a:t>
            </a:r>
            <a:r>
              <a:rPr lang="en-US" altLang="zh-CN" sz="2400" dirty="0" smtClean="0">
                <a:latin typeface="仿宋" panose="02010609060101010101" pitchFamily="49" charset="-122"/>
                <a:ea typeface="仿宋" panose="02010609060101010101" pitchFamily="49" charset="-122"/>
              </a:rPr>
              <a:t>b.</a:t>
            </a:r>
            <a:r>
              <a:rPr lang="zh-CN" altLang="en-US" sz="2400" dirty="0" smtClean="0">
                <a:latin typeface="仿宋" panose="02010609060101010101" pitchFamily="49" charset="-122"/>
                <a:ea typeface="仿宋" panose="02010609060101010101" pitchFamily="49" charset="-122"/>
              </a:rPr>
              <a:t>动员</a:t>
            </a:r>
            <a:r>
              <a:rPr lang="zh-CN" altLang="en-US" sz="2400" dirty="0">
                <a:latin typeface="仿宋" panose="02010609060101010101" pitchFamily="49" charset="-122"/>
                <a:ea typeface="仿宋" panose="02010609060101010101" pitchFamily="49" charset="-122"/>
              </a:rPr>
              <a:t>贵族放弃司法审判权</a:t>
            </a:r>
            <a:r>
              <a:rPr lang="zh-CN" altLang="en-US" sz="2400" dirty="0" smtClean="0">
                <a:latin typeface="仿宋" panose="02010609060101010101" pitchFamily="49" charset="-122"/>
                <a:ea typeface="仿宋" panose="02010609060101010101" pitchFamily="49" charset="-122"/>
              </a:rPr>
              <a:t>；</a:t>
            </a:r>
            <a:r>
              <a:rPr lang="en-US" altLang="zh-CN" sz="2400" dirty="0" smtClean="0">
                <a:latin typeface="仿宋" panose="02010609060101010101" pitchFamily="49" charset="-122"/>
                <a:ea typeface="仿宋" panose="02010609060101010101" pitchFamily="49" charset="-122"/>
              </a:rPr>
              <a:t>c.</a:t>
            </a:r>
            <a:r>
              <a:rPr lang="zh-CN" altLang="en-US" sz="2400" dirty="0" smtClean="0">
                <a:latin typeface="仿宋" panose="02010609060101010101" pitchFamily="49" charset="-122"/>
                <a:ea typeface="仿宋" panose="02010609060101010101" pitchFamily="49" charset="-122"/>
              </a:rPr>
              <a:t>建立</a:t>
            </a:r>
            <a:r>
              <a:rPr lang="zh-CN" altLang="en-US" sz="2400" dirty="0">
                <a:latin typeface="仿宋" panose="02010609060101010101" pitchFamily="49" charset="-122"/>
                <a:ea typeface="仿宋" panose="02010609060101010101" pitchFamily="49" charset="-122"/>
              </a:rPr>
              <a:t>中央议事会和各级行政组织。</a:t>
            </a:r>
            <a:endParaRPr lang="en-US" altLang="zh-CN" sz="2400" dirty="0">
              <a:latin typeface="仿宋" panose="02010609060101010101" pitchFamily="49" charset="-122"/>
              <a:ea typeface="仿宋" panose="02010609060101010101" pitchFamily="49" charset="-122"/>
            </a:endParaRPr>
          </a:p>
          <a:p>
            <a:r>
              <a:rPr lang="en-US" altLang="zh-CN" sz="2400" dirty="0" smtClean="0">
                <a:latin typeface="仿宋" panose="02010609060101010101" pitchFamily="49" charset="-122"/>
                <a:ea typeface="仿宋" panose="02010609060101010101" pitchFamily="49" charset="-122"/>
              </a:rPr>
              <a:t>B.</a:t>
            </a:r>
            <a:r>
              <a:rPr lang="zh-CN" altLang="en-US" sz="2400" dirty="0" smtClean="0">
                <a:latin typeface="仿宋" panose="02010609060101010101" pitchFamily="49" charset="-122"/>
                <a:ea typeface="仿宋" panose="02010609060101010101" pitchFamily="49" charset="-122"/>
              </a:rPr>
              <a:t>影响：奠定雅典国家雏形。</a:t>
            </a:r>
            <a:endParaRPr lang="en-US" altLang="zh-CN" sz="2400" dirty="0" smtClean="0">
              <a:latin typeface="仿宋" panose="02010609060101010101" pitchFamily="49" charset="-122"/>
              <a:ea typeface="仿宋" panose="02010609060101010101" pitchFamily="49" charset="-122"/>
            </a:endParaRPr>
          </a:p>
        </p:txBody>
      </p:sp>
      <p:sp>
        <p:nvSpPr>
          <p:cNvPr id="10" name="左大括号 9"/>
          <p:cNvSpPr/>
          <p:nvPr/>
        </p:nvSpPr>
        <p:spPr>
          <a:xfrm>
            <a:off x="701799" y="1808820"/>
            <a:ext cx="386771" cy="129723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1" name="左大括号 10"/>
          <p:cNvSpPr/>
          <p:nvPr/>
        </p:nvSpPr>
        <p:spPr>
          <a:xfrm>
            <a:off x="467544" y="4081203"/>
            <a:ext cx="360040" cy="208823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TextBox 11"/>
          <p:cNvSpPr txBox="1"/>
          <p:nvPr/>
        </p:nvSpPr>
        <p:spPr>
          <a:xfrm>
            <a:off x="798492" y="4217378"/>
            <a:ext cx="8442200" cy="1815882"/>
          </a:xfrm>
          <a:prstGeom prst="rect">
            <a:avLst/>
          </a:prstGeom>
          <a:noFill/>
        </p:spPr>
        <p:txBody>
          <a:bodyPr wrap="square" rtlCol="0">
            <a:spAutoFit/>
          </a:bodyPr>
          <a:lstStyle/>
          <a:p>
            <a:r>
              <a:rPr lang="zh-CN" altLang="en-US" sz="2800" dirty="0" smtClean="0">
                <a:latin typeface="仿宋" panose="02010609060101010101" pitchFamily="49" charset="-122"/>
                <a:ea typeface="仿宋" panose="02010609060101010101" pitchFamily="49" charset="-122"/>
              </a:rPr>
              <a:t>①开始时间：前</a:t>
            </a:r>
            <a:r>
              <a:rPr lang="en-US" altLang="zh-CN" sz="2800" dirty="0" smtClean="0">
                <a:latin typeface="仿宋" panose="02010609060101010101" pitchFamily="49" charset="-122"/>
                <a:ea typeface="仿宋" panose="02010609060101010101" pitchFamily="49" charset="-122"/>
              </a:rPr>
              <a:t>7c</a:t>
            </a:r>
            <a:r>
              <a:rPr lang="zh-CN" altLang="en-US" sz="2800" dirty="0" smtClean="0">
                <a:latin typeface="仿宋" panose="02010609060101010101" pitchFamily="49" charset="-122"/>
                <a:ea typeface="仿宋" panose="02010609060101010101" pitchFamily="49" charset="-122"/>
              </a:rPr>
              <a:t>初</a:t>
            </a:r>
            <a:endParaRPr lang="en-US" altLang="zh-CN" sz="2800" dirty="0">
              <a:latin typeface="仿宋" panose="02010609060101010101" pitchFamily="49" charset="-122"/>
              <a:ea typeface="仿宋" panose="02010609060101010101" pitchFamily="49" charset="-122"/>
            </a:endParaRPr>
          </a:p>
          <a:p>
            <a:r>
              <a:rPr lang="zh-CN" altLang="en-US" sz="2800" dirty="0" smtClean="0">
                <a:latin typeface="仿宋" panose="02010609060101010101" pitchFamily="49" charset="-122"/>
                <a:ea typeface="仿宋" panose="02010609060101010101" pitchFamily="49" charset="-122"/>
              </a:rPr>
              <a:t>②中央机构：元老院、中央议事会、公民大会（有名无实）</a:t>
            </a:r>
            <a:endParaRPr lang="en-US" altLang="zh-CN" sz="2800" dirty="0" smtClean="0">
              <a:latin typeface="仿宋" panose="02010609060101010101" pitchFamily="49" charset="-122"/>
              <a:ea typeface="仿宋" panose="02010609060101010101" pitchFamily="49" charset="-122"/>
            </a:endParaRPr>
          </a:p>
          <a:p>
            <a:r>
              <a:rPr lang="zh-CN" altLang="en-US" sz="2800" dirty="0" smtClean="0">
                <a:latin typeface="仿宋" panose="02010609060101010101" pitchFamily="49" charset="-122"/>
                <a:ea typeface="仿宋" panose="02010609060101010101" pitchFamily="49" charset="-122"/>
              </a:rPr>
              <a:t>③政体：贵族制</a:t>
            </a:r>
            <a:endParaRPr lang="en-US" altLang="zh-CN" sz="2800" dirty="0" smtClean="0">
              <a:latin typeface="仿宋" panose="02010609060101010101" pitchFamily="49" charset="-122"/>
              <a:ea typeface="仿宋" panose="02010609060101010101" pitchFamily="49" charset="-122"/>
            </a:endParaRPr>
          </a:p>
        </p:txBody>
      </p:sp>
      <p:sp>
        <p:nvSpPr>
          <p:cNvPr id="13" name="动作按钮: 前进或下一项 12">
            <a:hlinkClick r:id="rId3" action="ppaction://hlinksldjump" highlightClick="1"/>
          </p:cNvPr>
          <p:cNvSpPr/>
          <p:nvPr/>
        </p:nvSpPr>
        <p:spPr>
          <a:xfrm>
            <a:off x="8388424" y="6381328"/>
            <a:ext cx="432048" cy="216024"/>
          </a:xfrm>
          <a:prstGeom prst="actionButtonForwardNex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834806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up)">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wipe(left)">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wipe(down)">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left)">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12">
                                            <p:txEl>
                                              <p:pRg st="0" end="0"/>
                                            </p:txEl>
                                          </p:spTgt>
                                        </p:tgtEl>
                                        <p:attrNameLst>
                                          <p:attrName>style.visibility</p:attrName>
                                        </p:attrNameLst>
                                      </p:cBhvr>
                                      <p:to>
                                        <p:strVal val="visible"/>
                                      </p:to>
                                    </p:set>
                                    <p:animEffect transition="in" filter="wipe(left)">
                                      <p:cBhvr>
                                        <p:cTn id="52" dur="500"/>
                                        <p:tgtEl>
                                          <p:spTgt spid="12">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12">
                                            <p:txEl>
                                              <p:pRg st="1" end="1"/>
                                            </p:txEl>
                                          </p:spTgt>
                                        </p:tgtEl>
                                        <p:attrNameLst>
                                          <p:attrName>style.visibility</p:attrName>
                                        </p:attrNameLst>
                                      </p:cBhvr>
                                      <p:to>
                                        <p:strVal val="visible"/>
                                      </p:to>
                                    </p:set>
                                    <p:animEffect transition="in" filter="wipe(left)">
                                      <p:cBhvr>
                                        <p:cTn id="57" dur="500"/>
                                        <p:tgtEl>
                                          <p:spTgt spid="12">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12">
                                            <p:txEl>
                                              <p:pRg st="2" end="2"/>
                                            </p:txEl>
                                          </p:spTgt>
                                        </p:tgtEl>
                                        <p:attrNameLst>
                                          <p:attrName>style.visibility</p:attrName>
                                        </p:attrNameLst>
                                      </p:cBhvr>
                                      <p:to>
                                        <p:strVal val="visible"/>
                                      </p:to>
                                    </p:set>
                                    <p:animEffect transition="in" filter="wipe(left)">
                                      <p:cBhvr>
                                        <p:cTn id="62" dur="500"/>
                                        <p:tgtEl>
                                          <p:spTgt spid="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7" grpId="0" animBg="1"/>
      <p:bldP spid="8" grpId="0"/>
      <p:bldP spid="9" grpId="0"/>
      <p:bldP spid="10" grpId="0" animBg="1"/>
      <p:bldP spid="11"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otalTime>1320</TotalTime>
  <Words>4425</Words>
  <Application>Microsoft Office PowerPoint</Application>
  <PresentationFormat>全屏显示(4:3)</PresentationFormat>
  <Paragraphs>395</Paragraphs>
  <Slides>43</Slides>
  <Notes>12</Notes>
  <HiddenSlides>1</HiddenSlides>
  <MMClips>0</MMClips>
  <ScaleCrop>false</ScaleCrop>
  <HeadingPairs>
    <vt:vector size="4" baseType="variant">
      <vt:variant>
        <vt:lpstr>主题</vt:lpstr>
      </vt:variant>
      <vt:variant>
        <vt:i4>1</vt:i4>
      </vt:variant>
      <vt:variant>
        <vt:lpstr>幻灯片标题</vt:lpstr>
      </vt:variant>
      <vt:variant>
        <vt:i4>43</vt:i4>
      </vt:variant>
    </vt:vector>
  </HeadingPairs>
  <TitlesOfParts>
    <vt:vector size="44"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100</cp:revision>
  <dcterms:created xsi:type="dcterms:W3CDTF">2016-02-16T07:56:07Z</dcterms:created>
  <dcterms:modified xsi:type="dcterms:W3CDTF">2016-02-29T04:58:56Z</dcterms:modified>
</cp:coreProperties>
</file>