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58" r:id="rId5"/>
    <p:sldId id="276" r:id="rId6"/>
    <p:sldId id="259" r:id="rId7"/>
    <p:sldId id="260" r:id="rId8"/>
    <p:sldId id="261" r:id="rId9"/>
    <p:sldId id="277" r:id="rId10"/>
    <p:sldId id="262" r:id="rId11"/>
    <p:sldId id="263" r:id="rId12"/>
    <p:sldId id="278" r:id="rId13"/>
    <p:sldId id="264" r:id="rId14"/>
    <p:sldId id="265" r:id="rId15"/>
    <p:sldId id="279" r:id="rId16"/>
    <p:sldId id="266" r:id="rId17"/>
    <p:sldId id="267" r:id="rId18"/>
    <p:sldId id="268" r:id="rId19"/>
    <p:sldId id="269" r:id="rId20"/>
    <p:sldId id="280" r:id="rId21"/>
    <p:sldId id="270" r:id="rId22"/>
    <p:sldId id="271" r:id="rId23"/>
    <p:sldId id="281" r:id="rId24"/>
    <p:sldId id="272" r:id="rId25"/>
    <p:sldId id="273" r:id="rId26"/>
    <p:sldId id="274" r:id="rId27"/>
  </p:sldIdLst>
  <p:sldSz cx="11522075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080" y="-96"/>
      </p:cViewPr>
      <p:guideLst>
        <p:guide orient="horz" pos="2160"/>
        <p:guide pos="362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64156" y="2130426"/>
            <a:ext cx="9793764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728311" y="3886200"/>
            <a:ext cx="806545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7CF2-EFDB-4223-AD45-32182B345D58}" type="datetimeFigureOut">
              <a:rPr lang="zh-CN" altLang="en-US" smtClean="0"/>
              <a:pPr/>
              <a:t>2016/2/23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E05B-596A-4304-96B6-FD36B851552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7CF2-EFDB-4223-AD45-32182B345D58}" type="datetimeFigureOut">
              <a:rPr lang="zh-CN" altLang="en-US" smtClean="0"/>
              <a:pPr/>
              <a:t>2016/2/23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E05B-596A-4304-96B6-FD36B851552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0525896" y="274639"/>
            <a:ext cx="3266589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726131" y="274639"/>
            <a:ext cx="96077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7CF2-EFDB-4223-AD45-32182B345D58}" type="datetimeFigureOut">
              <a:rPr lang="zh-CN" altLang="en-US" smtClean="0"/>
              <a:pPr/>
              <a:t>2016/2/23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E05B-596A-4304-96B6-FD36B851552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7CF2-EFDB-4223-AD45-32182B345D58}" type="datetimeFigureOut">
              <a:rPr lang="zh-CN" altLang="en-US" smtClean="0"/>
              <a:pPr/>
              <a:t>2016/2/23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E05B-596A-4304-96B6-FD36B851552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0164" y="4406901"/>
            <a:ext cx="979376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10164" y="2906713"/>
            <a:ext cx="979376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7CF2-EFDB-4223-AD45-32182B345D58}" type="datetimeFigureOut">
              <a:rPr lang="zh-CN" altLang="en-US" smtClean="0"/>
              <a:pPr/>
              <a:t>2016/2/23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E05B-596A-4304-96B6-FD36B851552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26132" y="1600201"/>
            <a:ext cx="643715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7355326" y="1600201"/>
            <a:ext cx="643715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7CF2-EFDB-4223-AD45-32182B345D58}" type="datetimeFigureOut">
              <a:rPr lang="zh-CN" altLang="en-US" smtClean="0"/>
              <a:pPr/>
              <a:t>2016/2/23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E05B-596A-4304-96B6-FD36B851552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6104" y="274638"/>
            <a:ext cx="1036986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76104" y="1535113"/>
            <a:ext cx="5090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76104" y="2174875"/>
            <a:ext cx="5090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853055" y="1535113"/>
            <a:ext cx="5092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853055" y="2174875"/>
            <a:ext cx="5092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7CF2-EFDB-4223-AD45-32182B345D58}" type="datetimeFigureOut">
              <a:rPr lang="zh-CN" altLang="en-US" smtClean="0"/>
              <a:pPr/>
              <a:t>2016/2/23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E05B-596A-4304-96B6-FD36B851552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7CF2-EFDB-4223-AD45-32182B345D58}" type="datetimeFigureOut">
              <a:rPr lang="zh-CN" altLang="en-US" smtClean="0"/>
              <a:pPr/>
              <a:t>2016/2/23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E05B-596A-4304-96B6-FD36B851552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7CF2-EFDB-4223-AD45-32182B345D58}" type="datetimeFigureOut">
              <a:rPr lang="zh-CN" altLang="en-US" smtClean="0"/>
              <a:pPr/>
              <a:t>2016/2/23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E05B-596A-4304-96B6-FD36B851552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6105" y="273050"/>
            <a:ext cx="379068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04811" y="273051"/>
            <a:ext cx="644116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76105" y="1435101"/>
            <a:ext cx="379068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7CF2-EFDB-4223-AD45-32182B345D58}" type="datetimeFigureOut">
              <a:rPr lang="zh-CN" altLang="en-US" smtClean="0"/>
              <a:pPr/>
              <a:t>2016/2/23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E05B-596A-4304-96B6-FD36B851552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58407" y="4800600"/>
            <a:ext cx="691324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58407" y="612775"/>
            <a:ext cx="691324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258407" y="5367338"/>
            <a:ext cx="691324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7CF2-EFDB-4223-AD45-32182B345D58}" type="datetimeFigureOut">
              <a:rPr lang="zh-CN" altLang="en-US" smtClean="0"/>
              <a:pPr/>
              <a:t>2016/2/23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E05B-596A-4304-96B6-FD36B851552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76104" y="274638"/>
            <a:ext cx="103698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76104" y="1600201"/>
            <a:ext cx="1036986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76104" y="6356351"/>
            <a:ext cx="26884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37CF2-EFDB-4223-AD45-32182B345D58}" type="datetimeFigureOut">
              <a:rPr lang="zh-CN" altLang="en-US" smtClean="0"/>
              <a:pPr/>
              <a:t>2016/2/23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936709" y="6356351"/>
            <a:ext cx="36486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257487" y="6356351"/>
            <a:ext cx="26884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5E05B-596A-4304-96B6-FD36B851552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974691" y="1169243"/>
            <a:ext cx="1042994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 dirty="0">
                <a:latin typeface="微软雅黑" pitchFamily="34" charset="-122"/>
                <a:ea typeface="微软雅黑" pitchFamily="34" charset="-122"/>
              </a:rPr>
              <a:t>思想文化</a:t>
            </a:r>
            <a:r>
              <a:rPr lang="zh-CN" altLang="en-US" sz="4800" b="1" dirty="0" smtClean="0">
                <a:latin typeface="微软雅黑" pitchFamily="34" charset="-122"/>
                <a:ea typeface="微软雅黑" pitchFamily="34" charset="-122"/>
              </a:rPr>
              <a:t>史的高考回顾和复习重点</a:t>
            </a:r>
            <a:endParaRPr lang="zh-CN" altLang="en-US" sz="4800" b="1" dirty="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5" name="Picture 2" descr="0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42056" y="2155821"/>
            <a:ext cx="1315051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3819685" y="6286524"/>
            <a:ext cx="5084624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</a:rPr>
              <a:t>西工大附中：刘建荣工作室</a:t>
            </a:r>
          </a:p>
        </p:txBody>
      </p:sp>
      <p:sp>
        <p:nvSpPr>
          <p:cNvPr id="7" name="直角三角形 3"/>
          <p:cNvSpPr>
            <a:spLocks noChangeArrowheads="1"/>
          </p:cNvSpPr>
          <p:nvPr/>
        </p:nvSpPr>
        <p:spPr bwMode="auto">
          <a:xfrm flipH="1" flipV="1">
            <a:off x="0" y="4313239"/>
            <a:ext cx="11522075" cy="985281"/>
          </a:xfrm>
          <a:prstGeom prst="rtTriangle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sp>
        <p:nvSpPr>
          <p:cNvPr id="8" name="直角三角形 5"/>
          <p:cNvSpPr>
            <a:spLocks noChangeArrowheads="1"/>
          </p:cNvSpPr>
          <p:nvPr/>
        </p:nvSpPr>
        <p:spPr bwMode="auto">
          <a:xfrm flipH="1" flipV="1">
            <a:off x="0" y="4308475"/>
            <a:ext cx="11522075" cy="544110"/>
          </a:xfrm>
          <a:prstGeom prst="rtTriangle">
            <a:avLst/>
          </a:prstGeom>
          <a:solidFill>
            <a:srgbClr val="60B5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sp>
        <p:nvSpPr>
          <p:cNvPr id="9" name="直角三角形 8"/>
          <p:cNvSpPr>
            <a:spLocks noChangeArrowheads="1"/>
          </p:cNvSpPr>
          <p:nvPr/>
        </p:nvSpPr>
        <p:spPr bwMode="auto">
          <a:xfrm flipH="1" flipV="1">
            <a:off x="0" y="4292600"/>
            <a:ext cx="11522075" cy="279408"/>
          </a:xfrm>
          <a:prstGeom prst="rtTriangle">
            <a:avLst/>
          </a:prstGeom>
          <a:solidFill>
            <a:srgbClr val="007DEA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974691" y="363660"/>
            <a:ext cx="1046395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zh-CN" altLang="en-US" sz="40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岳麓版必修三</a:t>
            </a:r>
            <a:r>
              <a:rPr lang="en-US" altLang="zh-CN" sz="40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——</a:t>
            </a:r>
            <a:endParaRPr lang="en-US" altLang="zh-CN" sz="40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88873" y="1285860"/>
            <a:ext cx="1114432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1.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（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2012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·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itchFamily="49" charset="-122"/>
                <a:ea typeface="黑体" pitchFamily="49" charset="-122"/>
                <a:cs typeface="Times New Roman" pitchFamily="18" charset="0"/>
              </a:rPr>
              <a:t>全国新课标文综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·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25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）</a:t>
            </a:r>
            <a:r>
              <a:rPr lang="zh-CN" altLang="en-US" sz="32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许仙与白娘子自由相恋因法海和尚作梗终成悲剧，菩萨化身的济公游戏人间维持正义。这些在</a:t>
            </a:r>
            <a:r>
              <a:rPr lang="zh-CN" altLang="en-US" sz="3200" b="1" dirty="0">
                <a:solidFill>
                  <a:srgbClr val="FF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宋代杭州</a:t>
            </a:r>
            <a:r>
              <a:rPr lang="zh-CN" altLang="en-US" sz="32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流传的故事，反应出当</a:t>
            </a:r>
            <a:r>
              <a:rPr lang="zh-CN" altLang="en-US" sz="3200" b="1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时</a:t>
            </a:r>
            <a:r>
              <a:rPr lang="en-US" altLang="zh-CN" sz="3200" b="1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(         )</a:t>
            </a:r>
            <a:endParaRPr lang="zh-CN" altLang="en-US" sz="3200" b="1" dirty="0"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r>
              <a:rPr lang="zh-CN" altLang="en-US" sz="3200" b="1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A</a:t>
            </a:r>
            <a:r>
              <a:rPr lang="zh-CN" altLang="en-US" sz="32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.对僧人爱恨交加的社会心态     </a:t>
            </a:r>
          </a:p>
          <a:p>
            <a:r>
              <a:rPr lang="zh-CN" altLang="en-US" sz="3200" b="1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B</a:t>
            </a:r>
            <a:r>
              <a:rPr lang="zh-CN" altLang="en-US" sz="32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.民间思想借助戏剧广泛传播</a:t>
            </a:r>
          </a:p>
          <a:p>
            <a:r>
              <a:rPr lang="zh-CN" altLang="en-US" sz="3200" b="1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C</a:t>
            </a:r>
            <a:r>
              <a:rPr lang="zh-CN" altLang="en-US" sz="32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.中国文化的地域性特色浓厚    </a:t>
            </a:r>
          </a:p>
          <a:p>
            <a:r>
              <a:rPr lang="zh-CN" altLang="en-US" sz="3200" b="1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D</a:t>
            </a:r>
            <a:r>
              <a:rPr lang="zh-CN" altLang="en-US" sz="3200" b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.市民阶层的价值取</a:t>
            </a:r>
            <a:r>
              <a:rPr lang="zh-CN" altLang="en-US" sz="3200" b="1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向</a:t>
            </a:r>
            <a:endParaRPr lang="en-US" altLang="zh-CN" sz="3200" b="1" dirty="0" smtClean="0"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r>
              <a:rPr lang="zh-CN" altLang="en-US" sz="3200" b="1" dirty="0">
                <a:solidFill>
                  <a:srgbClr val="FF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考</a:t>
            </a:r>
            <a:r>
              <a:rPr lang="zh-CN" altLang="en-US" sz="3200" b="1" dirty="0" smtClean="0">
                <a:solidFill>
                  <a:srgbClr val="FF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点：中国古代文学艺术</a:t>
            </a:r>
            <a:endParaRPr lang="zh-CN" altLang="en-US" sz="3200" b="1" dirty="0">
              <a:solidFill>
                <a:srgbClr val="FF0000"/>
              </a:solidFill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546987" y="2071678"/>
            <a:ext cx="6912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D</a:t>
            </a:r>
            <a:endParaRPr lang="zh-CN" alt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26483" y="1008961"/>
            <a:ext cx="11160604" cy="452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194" tIns="44097" rIns="88194" bIns="44097" anchor="ctr">
            <a:spAutoFit/>
          </a:bodyPr>
          <a:lstStyle/>
          <a:p>
            <a:pPr defTabSz="881939"/>
            <a:r>
              <a:rPr lang="en-US" altLang="zh-CN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2.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2012</a:t>
            </a:r>
            <a:r>
              <a:rPr lang="en-US" altLang="zh-CN" sz="3200" b="1" dirty="0" smtClean="0">
                <a:solidFill>
                  <a:srgbClr val="FF0000"/>
                </a:solidFill>
                <a:cs typeface="Times New Roman" pitchFamily="18" charset="0"/>
              </a:rPr>
              <a:t>·</a:t>
            </a:r>
            <a:r>
              <a:rPr lang="zh-CN" altLang="en-US" sz="32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全国课标卷</a:t>
            </a:r>
            <a:r>
              <a:rPr lang="en-US" altLang="zh-CN" sz="3200" b="1" dirty="0">
                <a:solidFill>
                  <a:srgbClr val="FF0000"/>
                </a:solidFill>
                <a:cs typeface="Times New Roman" pitchFamily="18" charset="0"/>
              </a:rPr>
              <a:t>·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</a:rPr>
              <a:t>27</a:t>
            </a:r>
            <a:r>
              <a:rPr lang="zh-CN" altLang="en-US" sz="32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）</a:t>
            </a:r>
            <a:r>
              <a:rPr lang="zh-CN" altLang="en-US" sz="3200" b="1" dirty="0">
                <a:latin typeface="宋体" pitchFamily="2" charset="-122"/>
                <a:cs typeface="Times New Roman" pitchFamily="18" charset="0"/>
              </a:rPr>
              <a:t>理学家王阳明说：</a:t>
            </a:r>
            <a:r>
              <a:rPr lang="zh-CN" altLang="en-US" sz="3200" b="1" dirty="0">
                <a:cs typeface="Times New Roman" pitchFamily="18" charset="0"/>
              </a:rPr>
              <a:t>“</a:t>
            </a:r>
            <a:r>
              <a:rPr lang="zh-CN" altLang="en-US" sz="3200" b="1" dirty="0">
                <a:latin typeface="宋体" pitchFamily="2" charset="-122"/>
                <a:cs typeface="Times New Roman" pitchFamily="18" charset="0"/>
              </a:rPr>
              <a:t>士以修治，农以具养，工以利器，商以通货，各就其资之所近，力之所及者而业焉，以求尽其心，其归要在于有益生人（民）之道，则一而已</a:t>
            </a:r>
            <a:r>
              <a:rPr lang="en-US" altLang="zh-CN" sz="3200" b="1" dirty="0">
                <a:cs typeface="Times New Roman" pitchFamily="18" charset="0"/>
              </a:rPr>
              <a:t>……</a:t>
            </a:r>
            <a:r>
              <a:rPr lang="zh-CN" altLang="en-US" sz="3200" b="1" dirty="0">
                <a:solidFill>
                  <a:srgbClr val="FF0000"/>
                </a:solidFill>
                <a:latin typeface="宋体" pitchFamily="2" charset="-122"/>
                <a:cs typeface="Times New Roman" pitchFamily="18" charset="0"/>
              </a:rPr>
              <a:t>四民异业而同道</a:t>
            </a:r>
            <a:r>
              <a:rPr lang="zh-CN" altLang="en-US" sz="3200" b="1" dirty="0">
                <a:latin typeface="宋体" pitchFamily="2" charset="-122"/>
                <a:cs typeface="Times New Roman" pitchFamily="18" charset="0"/>
              </a:rPr>
              <a:t>。</a:t>
            </a:r>
            <a:r>
              <a:rPr lang="zh-CN" altLang="en-US" sz="3200" b="1" dirty="0">
                <a:cs typeface="Times New Roman" pitchFamily="18" charset="0"/>
              </a:rPr>
              <a:t>”</a:t>
            </a:r>
            <a:r>
              <a:rPr lang="zh-CN" altLang="en-US" sz="3200" b="1" dirty="0">
                <a:latin typeface="宋体" pitchFamily="2" charset="-122"/>
                <a:cs typeface="Times New Roman" pitchFamily="18" charset="0"/>
              </a:rPr>
              <a:t>在此，王阳</a:t>
            </a:r>
            <a:r>
              <a:rPr lang="zh-CN" altLang="en-US" sz="3200" b="1" dirty="0">
                <a:latin typeface="Times New Roman" pitchFamily="18" charset="0"/>
                <a:cs typeface="Times New Roman" pitchFamily="18" charset="0"/>
              </a:rPr>
              <a:t>明（　　）</a:t>
            </a:r>
            <a:endParaRPr lang="zh-CN" altLang="en-US" sz="3200" b="1" dirty="0"/>
          </a:p>
          <a:p>
            <a:pPr defTabSz="881939" eaLnBrk="0" hangingPunct="0"/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zh-CN" altLang="en-US" sz="3200" b="1" dirty="0">
                <a:latin typeface="Times New Roman" pitchFamily="18" charset="0"/>
                <a:cs typeface="Times New Roman" pitchFamily="18" charset="0"/>
              </a:rPr>
              <a:t>．重申传统的</a:t>
            </a:r>
            <a:r>
              <a:rPr lang="zh-CN" altLang="en-US" sz="3200" b="1" dirty="0">
                <a:cs typeface="Times New Roman" pitchFamily="18" charset="0"/>
              </a:rPr>
              <a:t>“</a:t>
            </a:r>
            <a:r>
              <a:rPr lang="zh-CN" altLang="en-US" sz="3200" b="1" dirty="0">
                <a:latin typeface="Times New Roman" pitchFamily="18" charset="0"/>
                <a:cs typeface="Times New Roman" pitchFamily="18" charset="0"/>
              </a:rPr>
              <a:t>四民</a:t>
            </a:r>
            <a:r>
              <a:rPr lang="zh-CN" altLang="en-US" sz="3200" b="1" dirty="0">
                <a:cs typeface="Times New Roman" pitchFamily="18" charset="0"/>
              </a:rPr>
              <a:t>”</a:t>
            </a:r>
            <a:r>
              <a:rPr lang="zh-CN" altLang="en-US" sz="3200" b="1" dirty="0">
                <a:latin typeface="Times New Roman" pitchFamily="18" charset="0"/>
                <a:cs typeface="Times New Roman" pitchFamily="18" charset="0"/>
              </a:rPr>
              <a:t>秩序       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zh-CN" altLang="en-US" sz="3200" b="1" dirty="0">
                <a:latin typeface="Times New Roman" pitchFamily="18" charset="0"/>
                <a:cs typeface="Times New Roman" pitchFamily="18" charset="0"/>
              </a:rPr>
              <a:t>．主张重新整合社会阶层</a:t>
            </a:r>
            <a:endParaRPr lang="zh-CN" altLang="en-US" sz="3200" b="1" dirty="0"/>
          </a:p>
          <a:p>
            <a:pPr defTabSz="881939" eaLnBrk="0" hangingPunct="0"/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zh-CN" altLang="en-US" sz="3200" b="1" dirty="0">
                <a:latin typeface="Times New Roman" pitchFamily="18" charset="0"/>
                <a:cs typeface="Times New Roman" pitchFamily="18" charset="0"/>
              </a:rPr>
              <a:t>．关注的核心问题是百姓生计   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zh-CN" altLang="en-US" sz="3200" b="1" dirty="0">
                <a:latin typeface="Times New Roman" pitchFamily="18" charset="0"/>
                <a:cs typeface="Times New Roman" pitchFamily="18" charset="0"/>
              </a:rPr>
              <a:t>．阐发的</a:t>
            </a:r>
            <a:r>
              <a:rPr lang="zh-CN" altLang="zh-CN" sz="3200" b="1" dirty="0">
                <a:latin typeface="Times New Roman" pitchFamily="18" charset="0"/>
                <a:cs typeface="Times New Roman" pitchFamily="18" charset="0"/>
              </a:rPr>
              <a:t>根本问题是正心诚</a:t>
            </a:r>
            <a:r>
              <a:rPr lang="zh-CN" altLang="zh-CN" sz="3200" b="1" dirty="0" smtClean="0">
                <a:latin typeface="Times New Roman" pitchFamily="18" charset="0"/>
                <a:cs typeface="Times New Roman" pitchFamily="18" charset="0"/>
              </a:rPr>
              <a:t>意</a:t>
            </a:r>
            <a:endParaRPr lang="en-US" altLang="zh-CN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defTabSz="881939" eaLnBrk="0" hangingPunct="0"/>
            <a:r>
              <a:rPr lang="zh-CN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考</a:t>
            </a:r>
            <a:r>
              <a:rPr lang="zh-CN" alt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点：宋明理学</a:t>
            </a:r>
            <a:endParaRPr lang="zh-CN" altLang="zh-CN" sz="3200" b="1" dirty="0">
              <a:solidFill>
                <a:srgbClr val="FF0000"/>
              </a:solidFill>
            </a:endParaRPr>
          </a:p>
          <a:p>
            <a:pPr defTabSz="881939" eaLnBrk="0" hangingPunct="0"/>
            <a:endParaRPr lang="zh-CN" altLang="en-US" sz="3200" b="1" dirty="0"/>
          </a:p>
        </p:txBody>
      </p:sp>
      <p:sp>
        <p:nvSpPr>
          <p:cNvPr id="9" name="矩形 8"/>
          <p:cNvSpPr/>
          <p:nvPr/>
        </p:nvSpPr>
        <p:spPr>
          <a:xfrm>
            <a:off x="9190061" y="2571744"/>
            <a:ext cx="604253" cy="889274"/>
          </a:xfrm>
          <a:prstGeom prst="rect">
            <a:avLst/>
          </a:prstGeom>
          <a:noFill/>
        </p:spPr>
        <p:txBody>
          <a:bodyPr wrap="none" lIns="88194" tIns="44097" rIns="88194" bIns="44097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altLang="zh-CN" sz="5200" b="1" spc="48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</a:t>
            </a:r>
            <a:endParaRPr lang="zh-CN" altLang="en-US" sz="5200" b="1" spc="48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230195" y="2285992"/>
            <a:ext cx="2316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</a:t>
            </a:r>
            <a:r>
              <a:rPr lang="en-US" altLang="zh-CN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r>
              <a:rPr lang="zh-CN" alt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年</a:t>
            </a:r>
            <a:endParaRPr lang="zh-CN" alt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直角三角形 3"/>
          <p:cNvSpPr>
            <a:spLocks noChangeArrowheads="1"/>
          </p:cNvSpPr>
          <p:nvPr/>
        </p:nvSpPr>
        <p:spPr bwMode="auto">
          <a:xfrm flipH="1" flipV="1">
            <a:off x="0" y="4313239"/>
            <a:ext cx="11522075" cy="985281"/>
          </a:xfrm>
          <a:prstGeom prst="rtTriangle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sp>
        <p:nvSpPr>
          <p:cNvPr id="6" name="直角三角形 5"/>
          <p:cNvSpPr>
            <a:spLocks noChangeArrowheads="1"/>
          </p:cNvSpPr>
          <p:nvPr/>
        </p:nvSpPr>
        <p:spPr bwMode="auto">
          <a:xfrm flipH="1" flipV="1">
            <a:off x="0" y="4308475"/>
            <a:ext cx="11522075" cy="544110"/>
          </a:xfrm>
          <a:prstGeom prst="rtTriangle">
            <a:avLst/>
          </a:prstGeom>
          <a:solidFill>
            <a:srgbClr val="60B5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sp>
        <p:nvSpPr>
          <p:cNvPr id="7" name="直角三角形 6"/>
          <p:cNvSpPr>
            <a:spLocks noChangeArrowheads="1"/>
          </p:cNvSpPr>
          <p:nvPr/>
        </p:nvSpPr>
        <p:spPr bwMode="auto">
          <a:xfrm flipH="1" flipV="1">
            <a:off x="0" y="4292600"/>
            <a:ext cx="11522075" cy="279408"/>
          </a:xfrm>
          <a:prstGeom prst="rtTriangle">
            <a:avLst/>
          </a:prstGeom>
          <a:solidFill>
            <a:srgbClr val="007DEA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ChangeArrowheads="1"/>
          </p:cNvSpPr>
          <p:nvPr/>
        </p:nvSpPr>
        <p:spPr bwMode="auto">
          <a:xfrm>
            <a:off x="403187" y="992485"/>
            <a:ext cx="1064426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00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1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（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2013·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itchFamily="49" charset="-122"/>
                <a:ea typeface="黑体" pitchFamily="49" charset="-122"/>
                <a:cs typeface="Times New Roman" pitchFamily="18" charset="0"/>
              </a:rPr>
              <a:t>全国新课标卷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I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itchFamily="49" charset="-122"/>
                <a:ea typeface="黑体" pitchFamily="49" charset="-122"/>
                <a:cs typeface="Times New Roman" pitchFamily="18" charset="0"/>
              </a:rPr>
              <a:t>文综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·25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）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自汉至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唐，儒学被奉为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“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周（公）孔之道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”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，宋代以后儒学多被称作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“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孔孟之道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”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，促成这一变化的是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（　　）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200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A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．宗法血缘制度逐渐瓦解             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B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．仁政理念深入人心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200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C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．程朱理学成为统治思想             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D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．陆王心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学日益兴起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marL="0" marR="0" lvl="0" indent="200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3200" b="1" dirty="0">
                <a:solidFill>
                  <a:srgbClr val="FF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考</a:t>
            </a:r>
            <a:r>
              <a:rPr lang="zh-CN" altLang="en-US" sz="3200" b="1" dirty="0" smtClean="0">
                <a:solidFill>
                  <a:srgbClr val="FF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点：宋明理学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560061" y="1714488"/>
            <a:ext cx="5581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</a:t>
            </a:r>
            <a:endParaRPr lang="zh-CN" alt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331749" y="1357298"/>
            <a:ext cx="10644262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32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2.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（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2013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·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全国新课标卷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I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文综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·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28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）恩格斯称赞一位近代科学家的研究成就是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“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自然科学的独立宣言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”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，他指的应是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(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　　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) 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A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．哥白尼的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effectLst/>
                <a:latin typeface="Arial"/>
                <a:ea typeface="宋体" pitchFamily="2" charset="-122"/>
                <a:cs typeface="Times New Roman" pitchFamily="18" charset="0"/>
              </a:rPr>
              <a:t>“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日心说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effectLst/>
                <a:latin typeface="Arial"/>
                <a:ea typeface="宋体" pitchFamily="2" charset="-122"/>
                <a:cs typeface="Times New Roman" pitchFamily="18" charset="0"/>
              </a:rPr>
              <a:t>”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否定了宗教神学崇信的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effectLst/>
                <a:latin typeface="Arial"/>
                <a:ea typeface="宋体" pitchFamily="2" charset="-122"/>
                <a:cs typeface="Times New Roman" pitchFamily="18" charset="0"/>
              </a:rPr>
              <a:t>“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地心说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effectLst/>
                <a:latin typeface="Arial"/>
                <a:ea typeface="宋体" pitchFamily="2" charset="-122"/>
                <a:cs typeface="Times New Roman" pitchFamily="18" charset="0"/>
              </a:rPr>
              <a:t>”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 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B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．伽利略创立的实验科学推动了近代科学的发展 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C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．牛顿创立经典力学完成了科学史上的划时代飞跃 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D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．达尔文的生物进化论颠覆了关于人类起源的传统观念 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3200" b="1" dirty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考</a:t>
            </a:r>
            <a:r>
              <a:rPr lang="zh-CN" altLang="en-US" sz="3200" b="1" dirty="0" smtClean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点：世界近代科学技术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5975351" y="1785926"/>
            <a:ext cx="2214578" cy="71438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688939" y="2143116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</a:t>
            </a:r>
            <a:endParaRPr lang="zh-CN" alt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230195" y="2285992"/>
            <a:ext cx="2316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</a:t>
            </a:r>
            <a:r>
              <a:rPr lang="en-US" altLang="zh-CN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r>
              <a:rPr lang="zh-CN" alt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年</a:t>
            </a:r>
            <a:endParaRPr lang="zh-CN" alt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直角三角形 3"/>
          <p:cNvSpPr>
            <a:spLocks noChangeArrowheads="1"/>
          </p:cNvSpPr>
          <p:nvPr/>
        </p:nvSpPr>
        <p:spPr bwMode="auto">
          <a:xfrm flipH="1" flipV="1">
            <a:off x="0" y="4313239"/>
            <a:ext cx="11522075" cy="985281"/>
          </a:xfrm>
          <a:prstGeom prst="rtTriangle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sp>
        <p:nvSpPr>
          <p:cNvPr id="6" name="直角三角形 5"/>
          <p:cNvSpPr>
            <a:spLocks noChangeArrowheads="1"/>
          </p:cNvSpPr>
          <p:nvPr/>
        </p:nvSpPr>
        <p:spPr bwMode="auto">
          <a:xfrm flipH="1" flipV="1">
            <a:off x="0" y="4308475"/>
            <a:ext cx="11522075" cy="544110"/>
          </a:xfrm>
          <a:prstGeom prst="rtTriangle">
            <a:avLst/>
          </a:prstGeom>
          <a:solidFill>
            <a:srgbClr val="60B5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sp>
        <p:nvSpPr>
          <p:cNvPr id="7" name="直角三角形 6"/>
          <p:cNvSpPr>
            <a:spLocks noChangeArrowheads="1"/>
          </p:cNvSpPr>
          <p:nvPr/>
        </p:nvSpPr>
        <p:spPr bwMode="auto">
          <a:xfrm flipH="1" flipV="1">
            <a:off x="0" y="4292600"/>
            <a:ext cx="11522075" cy="279408"/>
          </a:xfrm>
          <a:prstGeom prst="rtTriangle">
            <a:avLst/>
          </a:prstGeom>
          <a:solidFill>
            <a:srgbClr val="007DEA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88873" y="142852"/>
            <a:ext cx="1107289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/>
              <a:t>1</a:t>
            </a:r>
            <a:r>
              <a:rPr lang="zh-CN" altLang="zh-CN" sz="3200" b="1" dirty="0"/>
              <a:t>．（</a:t>
            </a:r>
            <a:r>
              <a:rPr lang="en-US" altLang="zh-CN" sz="3200" b="1" dirty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2014</a:t>
            </a:r>
            <a:r>
              <a:rPr lang="zh-CN" altLang="zh-CN" sz="3200" b="1" dirty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·全国新课标卷Ⅰ文综·</a:t>
            </a:r>
            <a:r>
              <a:rPr lang="en-US" altLang="zh-CN" sz="3200" b="1" dirty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25</a:t>
            </a:r>
            <a:r>
              <a:rPr lang="zh-CN" altLang="zh-CN" sz="3200" b="1" dirty="0"/>
              <a:t>）唐高祖李渊自认为是老子后裔，规定老子地位在孔子之上，佛教位居第三；武则天时明令佛教位在道教之上；后来唐武宗又大规模地“灭佛”。这反映出唐代</a:t>
            </a:r>
            <a:r>
              <a:rPr lang="en-US" altLang="zh-CN" sz="3200" b="1" dirty="0"/>
              <a:t>(</a:t>
            </a:r>
            <a:r>
              <a:rPr lang="zh-CN" altLang="zh-CN" sz="3200" b="1" dirty="0"/>
              <a:t>　　</a:t>
            </a:r>
            <a:r>
              <a:rPr lang="en-US" altLang="zh-CN" sz="3200" b="1" dirty="0"/>
              <a:t>)</a:t>
            </a:r>
            <a:endParaRPr lang="zh-CN" altLang="zh-CN" sz="3200" b="1" dirty="0"/>
          </a:p>
          <a:p>
            <a:r>
              <a:rPr lang="en-US" altLang="zh-CN" sz="3200" b="1" dirty="0"/>
              <a:t>A</a:t>
            </a:r>
            <a:r>
              <a:rPr lang="zh-CN" altLang="zh-CN" sz="3200" b="1" dirty="0"/>
              <a:t>．皇帝的好恶决定宗教兴亡</a:t>
            </a:r>
            <a:r>
              <a:rPr lang="en-US" altLang="zh-CN" sz="3200" b="1" dirty="0"/>
              <a:t>           B</a:t>
            </a:r>
            <a:r>
              <a:rPr lang="zh-CN" altLang="zh-CN" sz="3200" b="1" dirty="0"/>
              <a:t>．道教的社会影响最大</a:t>
            </a:r>
          </a:p>
          <a:p>
            <a:r>
              <a:rPr lang="en-US" altLang="zh-CN" sz="3200" b="1" dirty="0"/>
              <a:t>C</a:t>
            </a:r>
            <a:r>
              <a:rPr lang="zh-CN" altLang="zh-CN" sz="3200" b="1" dirty="0"/>
              <a:t>．儒学的政治地位最为稳固</a:t>
            </a:r>
            <a:r>
              <a:rPr lang="en-US" altLang="zh-CN" sz="3200" b="1" dirty="0"/>
              <a:t>           D</a:t>
            </a:r>
            <a:r>
              <a:rPr lang="zh-CN" altLang="zh-CN" sz="3200" b="1" dirty="0"/>
              <a:t>．佛教的社会基础薄</a:t>
            </a:r>
            <a:r>
              <a:rPr lang="zh-CN" altLang="zh-CN" sz="3200" b="1" dirty="0" smtClean="0"/>
              <a:t>弱</a:t>
            </a:r>
            <a:endParaRPr lang="en-US" altLang="zh-CN" sz="3200" b="1" dirty="0" smtClean="0"/>
          </a:p>
          <a:p>
            <a:r>
              <a:rPr lang="zh-CN" altLang="en-US" sz="3200" b="1" dirty="0">
                <a:solidFill>
                  <a:srgbClr val="FF0000"/>
                </a:solidFill>
              </a:rPr>
              <a:t>考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点：汉代儒学成为正统思想</a:t>
            </a:r>
          </a:p>
          <a:p>
            <a:endParaRPr lang="zh-CN" altLang="zh-CN" sz="3200" b="1" dirty="0"/>
          </a:p>
        </p:txBody>
      </p:sp>
      <p:sp>
        <p:nvSpPr>
          <p:cNvPr id="5" name="矩形 4"/>
          <p:cNvSpPr/>
          <p:nvPr/>
        </p:nvSpPr>
        <p:spPr>
          <a:xfrm>
            <a:off x="2974955" y="1475328"/>
            <a:ext cx="5581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</a:t>
            </a:r>
            <a:endParaRPr lang="zh-CN" alt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>
            <a:off x="188873" y="3857628"/>
            <a:ext cx="1093001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/>
              <a:t>2</a:t>
            </a:r>
            <a:r>
              <a:rPr lang="zh-CN" altLang="zh-CN" sz="3200" b="1" dirty="0"/>
              <a:t>．（</a:t>
            </a:r>
            <a:r>
              <a:rPr lang="en-US" altLang="zh-CN" sz="3200" b="1" dirty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2014</a:t>
            </a:r>
            <a:r>
              <a:rPr lang="zh-CN" altLang="zh-CN" sz="3200" b="1" dirty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·全国新课标卷Ⅰ文综·</a:t>
            </a:r>
            <a:r>
              <a:rPr lang="en-US" altLang="zh-CN" sz="3200" b="1" dirty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26</a:t>
            </a:r>
            <a:r>
              <a:rPr lang="zh-CN" altLang="zh-CN" sz="3200" b="1" dirty="0"/>
              <a:t>）人性是先秦以来一直讨论的问题。基于对人性的新认识，宋明理学家主张“存天理，灭人欲”，他们认为人性</a:t>
            </a:r>
            <a:r>
              <a:rPr lang="en-US" altLang="zh-CN" sz="3200" b="1" dirty="0"/>
              <a:t>(</a:t>
            </a:r>
            <a:r>
              <a:rPr lang="zh-CN" altLang="zh-CN" sz="3200" b="1" dirty="0"/>
              <a:t>　　</a:t>
            </a:r>
            <a:r>
              <a:rPr lang="en-US" altLang="zh-CN" sz="3200" b="1" dirty="0"/>
              <a:t>)</a:t>
            </a:r>
            <a:endParaRPr lang="zh-CN" altLang="zh-CN" sz="3200" b="1" dirty="0"/>
          </a:p>
          <a:p>
            <a:r>
              <a:rPr lang="en-US" altLang="zh-CN" sz="3200" b="1" dirty="0"/>
              <a:t>A</a:t>
            </a:r>
            <a:r>
              <a:rPr lang="zh-CN" altLang="zh-CN" sz="3200" b="1" dirty="0"/>
              <a:t>．本质是善</a:t>
            </a:r>
            <a:r>
              <a:rPr lang="en-US" altLang="zh-CN" sz="3200" b="1" dirty="0"/>
              <a:t>  </a:t>
            </a:r>
            <a:r>
              <a:rPr lang="en-US" altLang="zh-CN" sz="3200" b="1" dirty="0" smtClean="0"/>
              <a:t>   B</a:t>
            </a:r>
            <a:r>
              <a:rPr lang="zh-CN" altLang="zh-CN" sz="3200" b="1" dirty="0"/>
              <a:t>．本质为恶</a:t>
            </a:r>
            <a:r>
              <a:rPr lang="en-US" altLang="zh-CN" sz="3200" b="1" dirty="0"/>
              <a:t>   </a:t>
            </a:r>
            <a:r>
              <a:rPr lang="en-US" altLang="zh-CN" sz="3200" b="1" dirty="0" smtClean="0"/>
              <a:t>  C</a:t>
            </a:r>
            <a:r>
              <a:rPr lang="zh-CN" altLang="zh-CN" sz="3200" b="1" dirty="0"/>
              <a:t>．非善非恶</a:t>
            </a:r>
            <a:r>
              <a:rPr lang="en-US" altLang="zh-CN" sz="3200" b="1" dirty="0"/>
              <a:t>      </a:t>
            </a:r>
            <a:r>
              <a:rPr lang="en-US" altLang="zh-CN" sz="3200" b="1" dirty="0" smtClean="0"/>
              <a:t>D</a:t>
            </a:r>
            <a:r>
              <a:rPr lang="zh-CN" altLang="zh-CN" sz="3200" b="1" dirty="0"/>
              <a:t>．本善习</a:t>
            </a:r>
            <a:r>
              <a:rPr lang="zh-CN" altLang="zh-CN" sz="3200" b="1" dirty="0" smtClean="0"/>
              <a:t>远</a:t>
            </a:r>
            <a:endParaRPr lang="en-US" altLang="zh-CN" sz="3200" b="1" dirty="0" smtClean="0"/>
          </a:p>
          <a:p>
            <a:r>
              <a:rPr lang="zh-CN" altLang="en-US" sz="3200" b="1" dirty="0">
                <a:solidFill>
                  <a:srgbClr val="FF0000"/>
                </a:solidFill>
              </a:rPr>
              <a:t>考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点：宋明理学</a:t>
            </a:r>
            <a:endParaRPr lang="zh-CN" altLang="zh-CN" sz="3200" b="1" dirty="0">
              <a:solidFill>
                <a:srgbClr val="FF000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5046657" y="4720248"/>
            <a:ext cx="6270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</a:t>
            </a:r>
            <a:endParaRPr lang="zh-CN" alt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31749" y="666351"/>
            <a:ext cx="107157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黑体" pitchFamily="49" charset="-122"/>
                <a:ea typeface="黑体" pitchFamily="49" charset="-122"/>
              </a:rPr>
              <a:t>3.</a:t>
            </a:r>
            <a:r>
              <a:rPr lang="zh-CN" altLang="en-US" sz="2800" b="1" dirty="0" smtClean="0"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2014</a:t>
            </a:r>
            <a:r>
              <a:rPr lang="zh-CN" altLang="en-US" sz="28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年新课标全国卷一第</a:t>
            </a:r>
            <a:r>
              <a:rPr lang="en-US" altLang="zh-CN" sz="28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40</a:t>
            </a:r>
            <a:r>
              <a:rPr lang="zh-CN" altLang="en-US" sz="28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题</a:t>
            </a:r>
            <a:r>
              <a:rPr lang="zh-CN" altLang="en-US" sz="2800" b="1" dirty="0" smtClean="0">
                <a:latin typeface="黑体" pitchFamily="49" charset="-122"/>
                <a:ea typeface="黑体" pitchFamily="49" charset="-122"/>
              </a:rPr>
              <a:t>）</a:t>
            </a:r>
            <a:r>
              <a:rPr lang="zh-CN" altLang="zh-CN" sz="2800" b="1" dirty="0" smtClean="0">
                <a:latin typeface="黑体" pitchFamily="49" charset="-122"/>
                <a:ea typeface="黑体" pitchFamily="49" charset="-122"/>
              </a:rPr>
              <a:t>．（</a:t>
            </a:r>
            <a:r>
              <a:rPr lang="en-US" altLang="zh-CN" sz="2800" b="1" dirty="0">
                <a:latin typeface="黑体" pitchFamily="49" charset="-122"/>
                <a:ea typeface="黑体" pitchFamily="49" charset="-122"/>
              </a:rPr>
              <a:t>25</a:t>
            </a:r>
            <a:r>
              <a:rPr lang="zh-CN" altLang="zh-CN" sz="2800" b="1" dirty="0">
                <a:latin typeface="黑体" pitchFamily="49" charset="-122"/>
                <a:ea typeface="黑体" pitchFamily="49" charset="-122"/>
              </a:rPr>
              <a:t>分）阅读材料，完成下列要求。</a:t>
            </a:r>
          </a:p>
          <a:p>
            <a:r>
              <a:rPr lang="zh-CN" altLang="zh-CN" sz="2800" b="1" dirty="0">
                <a:latin typeface="黑体" pitchFamily="49" charset="-122"/>
                <a:ea typeface="黑体" pitchFamily="49" charset="-122"/>
              </a:rPr>
              <a:t>材料一</a:t>
            </a:r>
            <a:r>
              <a:rPr lang="en-US" altLang="zh-CN" sz="2800" b="1" dirty="0">
                <a:latin typeface="黑体" pitchFamily="49" charset="-122"/>
                <a:ea typeface="黑体" pitchFamily="49" charset="-122"/>
              </a:rPr>
              <a:t>  </a:t>
            </a:r>
            <a:r>
              <a:rPr lang="zh-CN" altLang="zh-CN" sz="2800" b="1" dirty="0">
                <a:latin typeface="黑体" pitchFamily="49" charset="-122"/>
                <a:ea typeface="黑体" pitchFamily="49" charset="-122"/>
              </a:rPr>
              <a:t>宋应星（</a:t>
            </a:r>
            <a:r>
              <a:rPr lang="en-US" altLang="zh-CN" sz="2800" b="1" dirty="0">
                <a:latin typeface="黑体" pitchFamily="49" charset="-122"/>
                <a:ea typeface="黑体" pitchFamily="49" charset="-122"/>
              </a:rPr>
              <a:t>1587</a:t>
            </a:r>
            <a:r>
              <a:rPr lang="zh-CN" altLang="zh-CN" sz="2800" b="1" dirty="0">
                <a:latin typeface="黑体" pitchFamily="49" charset="-122"/>
                <a:ea typeface="黑体" pitchFamily="49" charset="-122"/>
              </a:rPr>
              <a:t>～约</a:t>
            </a:r>
            <a:r>
              <a:rPr lang="en-US" altLang="zh-CN" sz="2800" b="1" dirty="0">
                <a:latin typeface="黑体" pitchFamily="49" charset="-122"/>
                <a:ea typeface="黑体" pitchFamily="49" charset="-122"/>
              </a:rPr>
              <a:t>1666</a:t>
            </a:r>
            <a:r>
              <a:rPr lang="zh-CN" altLang="zh-CN" sz="2800" b="1" dirty="0">
                <a:latin typeface="黑体" pitchFamily="49" charset="-122"/>
                <a:ea typeface="黑体" pitchFamily="49" charset="-122"/>
              </a:rPr>
              <a:t>年）青年时曾考取举人，后来连续六次赴京参加进士考试，</a:t>
            </a:r>
            <a:r>
              <a:rPr lang="zh-CN" altLang="zh-CN" sz="28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均名落孙山</a:t>
            </a:r>
            <a:r>
              <a:rPr lang="zh-CN" altLang="zh-CN" sz="2800" b="1" dirty="0">
                <a:latin typeface="黑体" pitchFamily="49" charset="-122"/>
                <a:ea typeface="黑体" pitchFamily="49" charset="-122"/>
              </a:rPr>
              <a:t>。</a:t>
            </a:r>
            <a:r>
              <a:rPr lang="en-US" altLang="zh-CN" sz="2800" b="1" dirty="0">
                <a:latin typeface="黑体" pitchFamily="49" charset="-122"/>
                <a:ea typeface="黑体" pitchFamily="49" charset="-122"/>
              </a:rPr>
              <a:t>45</a:t>
            </a:r>
            <a:r>
              <a:rPr lang="zh-CN" altLang="zh-CN" sz="2800" b="1" dirty="0">
                <a:latin typeface="黑体" pitchFamily="49" charset="-122"/>
                <a:ea typeface="黑体" pitchFamily="49" charset="-122"/>
              </a:rPr>
              <a:t>岁以后，面对明末流民遍地的现实，宋应星不再追求科举功名，转而探求“致富”之术。他全面搜集整理传统农业、手工业技术，撰成《天工开物》一书，书名取“天工人其代之”“开物成务”之义。正如宋应星在该书的序言中所说，“是书与科举功名毫无关系”，</a:t>
            </a:r>
            <a:r>
              <a:rPr lang="zh-CN" altLang="zh-CN" sz="28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当时士大夫对这部书不屑一顾</a:t>
            </a:r>
            <a:r>
              <a:rPr lang="zh-CN" altLang="zh-CN" sz="2800" b="1" dirty="0">
                <a:latin typeface="黑体" pitchFamily="49" charset="-122"/>
                <a:ea typeface="黑体" pitchFamily="49" charset="-122"/>
              </a:rPr>
              <a:t>。后来乾隆时编《四库全书》，不予收录，民间因此更不敢印行。这部书在</a:t>
            </a:r>
            <a:r>
              <a:rPr lang="en-US" altLang="zh-CN" sz="2800" b="1" dirty="0">
                <a:latin typeface="黑体" pitchFamily="49" charset="-122"/>
                <a:ea typeface="黑体" pitchFamily="49" charset="-122"/>
              </a:rPr>
              <a:t>19</a:t>
            </a:r>
            <a:r>
              <a:rPr lang="zh-CN" altLang="zh-CN" sz="2800" b="1" dirty="0">
                <a:latin typeface="黑体" pitchFamily="49" charset="-122"/>
                <a:ea typeface="黑体" pitchFamily="49" charset="-122"/>
              </a:rPr>
              <a:t>世纪传入欧洲后，被誉为“</a:t>
            </a:r>
            <a:r>
              <a:rPr lang="en-US" altLang="zh-CN" sz="2800" b="1" dirty="0">
                <a:latin typeface="黑体" pitchFamily="49" charset="-122"/>
                <a:ea typeface="黑体" pitchFamily="49" charset="-122"/>
              </a:rPr>
              <a:t>17</a:t>
            </a:r>
            <a:r>
              <a:rPr lang="zh-CN" altLang="zh-CN" sz="2800" b="1" dirty="0">
                <a:latin typeface="黑体" pitchFamily="49" charset="-122"/>
                <a:ea typeface="黑体" pitchFamily="49" charset="-122"/>
              </a:rPr>
              <a:t>世纪中国科技的百科全书”，是我们今天探讨古代科技成就的重要文献。</a:t>
            </a:r>
            <a:r>
              <a:rPr lang="en-US" altLang="zh-CN" sz="2800" b="1" dirty="0">
                <a:latin typeface="黑体" pitchFamily="49" charset="-122"/>
                <a:ea typeface="黑体" pitchFamily="49" charset="-122"/>
              </a:rPr>
              <a:t>    </a:t>
            </a:r>
            <a:endParaRPr lang="zh-CN" altLang="zh-CN" sz="2800" b="1" dirty="0">
              <a:latin typeface="黑体" pitchFamily="49" charset="-122"/>
              <a:ea typeface="黑体" pitchFamily="49" charset="-122"/>
            </a:endParaRPr>
          </a:p>
          <a:p>
            <a:r>
              <a:rPr lang="en-US" altLang="zh-CN" sz="2800" b="1" dirty="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2800" b="1" dirty="0" smtClean="0">
                <a:latin typeface="黑体" pitchFamily="49" charset="-122"/>
                <a:ea typeface="黑体" pitchFamily="49" charset="-122"/>
              </a:rPr>
              <a:t>                       ——</a:t>
            </a:r>
            <a:r>
              <a:rPr lang="zh-CN" altLang="zh-CN" sz="2800" b="1" dirty="0">
                <a:latin typeface="黑体" pitchFamily="49" charset="-122"/>
                <a:ea typeface="黑体" pitchFamily="49" charset="-122"/>
              </a:rPr>
              <a:t>摘编自潘吉星《宋应星评传》等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31749" y="428604"/>
            <a:ext cx="1078713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>
                <a:latin typeface="黑体" pitchFamily="49" charset="-122"/>
                <a:ea typeface="黑体" pitchFamily="49" charset="-122"/>
              </a:rPr>
              <a:t>材料二</a:t>
            </a:r>
            <a:r>
              <a:rPr lang="en-US" altLang="zh-CN" sz="2800" b="1" dirty="0">
                <a:latin typeface="黑体" pitchFamily="49" charset="-122"/>
                <a:ea typeface="黑体" pitchFamily="49" charset="-122"/>
              </a:rPr>
              <a:t>  </a:t>
            </a:r>
            <a:r>
              <a:rPr lang="zh-CN" altLang="zh-CN" sz="2800" b="1" dirty="0">
                <a:latin typeface="黑体" pitchFamily="49" charset="-122"/>
                <a:ea typeface="黑体" pitchFamily="49" charset="-122"/>
              </a:rPr>
              <a:t>牛顿（</a:t>
            </a:r>
            <a:r>
              <a:rPr lang="en-US" altLang="zh-CN" sz="2800" b="1" dirty="0">
                <a:latin typeface="黑体" pitchFamily="49" charset="-122"/>
                <a:ea typeface="黑体" pitchFamily="49" charset="-122"/>
              </a:rPr>
              <a:t>1643</a:t>
            </a:r>
            <a:r>
              <a:rPr lang="zh-CN" altLang="zh-CN" sz="2800" b="1" dirty="0">
                <a:latin typeface="黑体" pitchFamily="49" charset="-122"/>
                <a:ea typeface="黑体" pitchFamily="49" charset="-122"/>
              </a:rPr>
              <a:t>～</a:t>
            </a:r>
            <a:r>
              <a:rPr lang="en-US" altLang="zh-CN" sz="2800" b="1" dirty="0">
                <a:latin typeface="黑体" pitchFamily="49" charset="-122"/>
                <a:ea typeface="黑体" pitchFamily="49" charset="-122"/>
              </a:rPr>
              <a:t>1722</a:t>
            </a:r>
            <a:r>
              <a:rPr lang="zh-CN" altLang="zh-CN" sz="2800" b="1" dirty="0">
                <a:latin typeface="黑体" pitchFamily="49" charset="-122"/>
                <a:ea typeface="黑体" pitchFamily="49" charset="-122"/>
              </a:rPr>
              <a:t>年）</a:t>
            </a:r>
            <a:r>
              <a:rPr lang="zh-CN" altLang="zh-CN" sz="28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自幼喜欢钻研科学</a:t>
            </a:r>
            <a:r>
              <a:rPr lang="zh-CN" altLang="zh-CN" sz="2800" b="1" dirty="0">
                <a:latin typeface="黑体" pitchFamily="49" charset="-122"/>
                <a:ea typeface="黑体" pitchFamily="49" charset="-122"/>
              </a:rPr>
              <a:t>。</a:t>
            </a:r>
            <a:r>
              <a:rPr lang="en-US" altLang="zh-CN" sz="2800" b="1" dirty="0">
                <a:latin typeface="黑体" pitchFamily="49" charset="-122"/>
                <a:ea typeface="黑体" pitchFamily="49" charset="-122"/>
              </a:rPr>
              <a:t>1687</a:t>
            </a:r>
            <a:r>
              <a:rPr lang="zh-CN" altLang="zh-CN" sz="2800" b="1" dirty="0">
                <a:latin typeface="黑体" pitchFamily="49" charset="-122"/>
                <a:ea typeface="黑体" pitchFamily="49" charset="-122"/>
              </a:rPr>
              <a:t>年，他的《自然哲学的数学原理》出版，阐述了其后被视作真理的物体运动三大定律。该书受到学术界的赞颂，很快销售一空。同年，牛顿被选为国会议员，后被封为爵士，成为英国皇家学会会长和法国皇家学会会员。当时他被公认为活着的最伟大的科学家，英国有学识的人都把牛顿“奉为他们的首领，承认他是他们的主帅和大师”。伏尔泰全面接受了牛顿的自然哲学，并与人合作发表一本关于牛顿力学体系的通俗著作。</a:t>
            </a:r>
            <a:r>
              <a:rPr lang="en-US" altLang="zh-CN" sz="2800" b="1" dirty="0">
                <a:latin typeface="黑体" pitchFamily="49" charset="-122"/>
                <a:ea typeface="黑体" pitchFamily="49" charset="-122"/>
              </a:rPr>
              <a:t>18</a:t>
            </a:r>
            <a:r>
              <a:rPr lang="zh-CN" altLang="zh-CN" sz="2800" b="1" dirty="0">
                <a:latin typeface="黑体" pitchFamily="49" charset="-122"/>
                <a:ea typeface="黑体" pitchFamily="49" charset="-122"/>
              </a:rPr>
              <a:t>世纪中期，</a:t>
            </a:r>
            <a:r>
              <a:rPr lang="zh-CN" altLang="zh-CN" sz="28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牛顿的理论体系在欧洲各国得到广泛的认可</a:t>
            </a:r>
            <a:r>
              <a:rPr lang="zh-CN" altLang="zh-CN" sz="2800" b="1" dirty="0">
                <a:latin typeface="黑体" pitchFamily="49" charset="-122"/>
                <a:ea typeface="黑体" pitchFamily="49" charset="-122"/>
              </a:rPr>
              <a:t>，对整个欧洲和世界的科学与哲学发展产生了深远的影响。</a:t>
            </a:r>
          </a:p>
          <a:p>
            <a:pPr algn="r"/>
            <a:r>
              <a:rPr lang="en-US" altLang="zh-CN" sz="2800" b="1" dirty="0">
                <a:latin typeface="黑体" pitchFamily="49" charset="-122"/>
                <a:ea typeface="黑体" pitchFamily="49" charset="-122"/>
              </a:rPr>
              <a:t>           ——</a:t>
            </a:r>
            <a:r>
              <a:rPr lang="zh-CN" altLang="zh-CN" sz="2800" b="1" dirty="0">
                <a:latin typeface="黑体" pitchFamily="49" charset="-122"/>
                <a:ea typeface="黑体" pitchFamily="49" charset="-122"/>
              </a:rPr>
              <a:t>摘编自詹姆斯•格雷克《牛顿传》等</a:t>
            </a:r>
          </a:p>
        </p:txBody>
      </p:sp>
      <p:sp>
        <p:nvSpPr>
          <p:cNvPr id="3" name="矩形 2"/>
          <p:cNvSpPr/>
          <p:nvPr/>
        </p:nvSpPr>
        <p:spPr>
          <a:xfrm>
            <a:off x="1318986" y="6072206"/>
            <a:ext cx="84241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3200" b="1" dirty="0" smtClean="0">
                <a:solidFill>
                  <a:srgbClr val="FF0000"/>
                </a:solidFill>
              </a:rPr>
              <a:t>考点：古代中国科技成就、世界近代科学技术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31749" y="1239835"/>
            <a:ext cx="104299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>
                <a:solidFill>
                  <a:srgbClr val="C00000"/>
                </a:solidFill>
              </a:rPr>
              <a:t>（</a:t>
            </a:r>
            <a:r>
              <a:rPr lang="en-US" altLang="zh-CN" sz="2800" b="1" dirty="0">
                <a:solidFill>
                  <a:srgbClr val="C00000"/>
                </a:solidFill>
              </a:rPr>
              <a:t>1</a:t>
            </a:r>
            <a:r>
              <a:rPr lang="zh-CN" altLang="zh-CN" sz="2800" b="1" dirty="0">
                <a:solidFill>
                  <a:srgbClr val="C00000"/>
                </a:solidFill>
              </a:rPr>
              <a:t>）特点：传统科技的集大成；多总结，少创造</a:t>
            </a:r>
            <a:r>
              <a:rPr lang="zh-CN" altLang="zh-CN" sz="2800" b="1" dirty="0" smtClean="0">
                <a:solidFill>
                  <a:srgbClr val="C00000"/>
                </a:solidFill>
              </a:rPr>
              <a:t>。</a:t>
            </a:r>
            <a:endParaRPr lang="en-US" altLang="zh-CN" sz="2800" b="1" dirty="0" smtClean="0">
              <a:solidFill>
                <a:srgbClr val="C00000"/>
              </a:solidFill>
            </a:endParaRPr>
          </a:p>
          <a:p>
            <a:r>
              <a:rPr lang="en-US" altLang="zh-CN" sz="2800" b="1" dirty="0" smtClean="0">
                <a:solidFill>
                  <a:srgbClr val="C00000"/>
                </a:solidFill>
              </a:rPr>
              <a:t>                         </a:t>
            </a:r>
            <a:r>
              <a:rPr lang="zh-CN" altLang="zh-CN" sz="2800" b="1" dirty="0" smtClean="0">
                <a:solidFill>
                  <a:srgbClr val="C00000"/>
                </a:solidFill>
              </a:rPr>
              <a:t>长</a:t>
            </a:r>
            <a:r>
              <a:rPr lang="zh-CN" altLang="zh-CN" sz="2800" b="1" dirty="0">
                <a:solidFill>
                  <a:srgbClr val="C00000"/>
                </a:solidFill>
              </a:rPr>
              <a:t>期实验基础上的理性探讨；突破性的科学成果。</a:t>
            </a:r>
          </a:p>
        </p:txBody>
      </p:sp>
      <p:sp>
        <p:nvSpPr>
          <p:cNvPr id="5" name="矩形 4"/>
          <p:cNvSpPr/>
          <p:nvPr/>
        </p:nvSpPr>
        <p:spPr>
          <a:xfrm>
            <a:off x="617501" y="2355170"/>
            <a:ext cx="102870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>
                <a:solidFill>
                  <a:srgbClr val="C00000"/>
                </a:solidFill>
              </a:rPr>
              <a:t>背景：中国传统农业、手工业技术发达；科举失利后的发愤之作</a:t>
            </a:r>
            <a:r>
              <a:rPr lang="zh-CN" altLang="zh-CN" sz="2800" b="1" dirty="0" smtClean="0">
                <a:solidFill>
                  <a:srgbClr val="C00000"/>
                </a:solidFill>
              </a:rPr>
              <a:t>。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     </a:t>
            </a:r>
          </a:p>
          <a:p>
            <a:r>
              <a:rPr lang="en-US" altLang="zh-CN" sz="2800" b="1" dirty="0" smtClean="0">
                <a:solidFill>
                  <a:srgbClr val="C00000"/>
                </a:solidFill>
              </a:rPr>
              <a:t>             </a:t>
            </a:r>
            <a:r>
              <a:rPr lang="zh-CN" altLang="zh-CN" sz="2800" b="1" dirty="0" smtClean="0">
                <a:solidFill>
                  <a:srgbClr val="C00000"/>
                </a:solidFill>
              </a:rPr>
              <a:t>科</a:t>
            </a:r>
            <a:r>
              <a:rPr lang="zh-CN" altLang="zh-CN" sz="2800" b="1" dirty="0">
                <a:solidFill>
                  <a:srgbClr val="C00000"/>
                </a:solidFill>
              </a:rPr>
              <a:t>学冲破了中世纪神学的束缚；近代科学研究方法形成；长期从事科学研究。</a:t>
            </a:r>
          </a:p>
        </p:txBody>
      </p:sp>
      <p:sp>
        <p:nvSpPr>
          <p:cNvPr id="6" name="矩形 5"/>
          <p:cNvSpPr/>
          <p:nvPr/>
        </p:nvSpPr>
        <p:spPr>
          <a:xfrm>
            <a:off x="546063" y="4855500"/>
            <a:ext cx="102870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>
                <a:solidFill>
                  <a:srgbClr val="C00000"/>
                </a:solidFill>
              </a:rPr>
              <a:t>（</a:t>
            </a:r>
            <a:r>
              <a:rPr lang="en-US" altLang="zh-CN" sz="2800" b="1" dirty="0">
                <a:solidFill>
                  <a:srgbClr val="C00000"/>
                </a:solidFill>
              </a:rPr>
              <a:t>2</a:t>
            </a:r>
            <a:r>
              <a:rPr lang="zh-CN" altLang="zh-CN" sz="2800" b="1" dirty="0">
                <a:solidFill>
                  <a:srgbClr val="C00000"/>
                </a:solidFill>
              </a:rPr>
              <a:t>）士大夫热衷于科举功名、轻视农业手工业活动；生产方式没有质的变化；文化专</a:t>
            </a:r>
            <a:r>
              <a:rPr lang="zh-CN" altLang="zh-CN" sz="2800" b="1" dirty="0" smtClean="0">
                <a:solidFill>
                  <a:srgbClr val="C00000"/>
                </a:solidFill>
              </a:rPr>
              <a:t>制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;</a:t>
            </a:r>
          </a:p>
          <a:p>
            <a:r>
              <a:rPr lang="zh-CN" altLang="zh-CN" sz="2800" b="1" dirty="0" smtClean="0">
                <a:solidFill>
                  <a:srgbClr val="C00000"/>
                </a:solidFill>
              </a:rPr>
              <a:t>重</a:t>
            </a:r>
            <a:r>
              <a:rPr lang="zh-CN" altLang="zh-CN" sz="2800" b="1" dirty="0">
                <a:solidFill>
                  <a:srgbClr val="C00000"/>
                </a:solidFill>
              </a:rPr>
              <a:t>视科学的社会氛围；资本主义生产方式产生；提供了认识世界的新方法。</a:t>
            </a:r>
          </a:p>
        </p:txBody>
      </p:sp>
      <p:sp>
        <p:nvSpPr>
          <p:cNvPr id="7" name="矩形 6"/>
          <p:cNvSpPr/>
          <p:nvPr/>
        </p:nvSpPr>
        <p:spPr>
          <a:xfrm>
            <a:off x="403187" y="71414"/>
            <a:ext cx="103585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 smtClean="0">
                <a:solidFill>
                  <a:srgbClr val="0000FF"/>
                </a:solidFill>
              </a:rPr>
              <a:t>（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1</a:t>
            </a:r>
            <a:r>
              <a:rPr lang="zh-CN" altLang="zh-CN" sz="2800" b="1" dirty="0" smtClean="0">
                <a:solidFill>
                  <a:srgbClr val="0000FF"/>
                </a:solidFill>
              </a:rPr>
              <a:t>）根据材料一、二并结合所学知识，分别指出宋应星、牛顿二人科技成果的特点及它们出现的背景。（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15</a:t>
            </a:r>
            <a:r>
              <a:rPr lang="zh-CN" altLang="zh-CN" sz="2800" b="1" dirty="0" smtClean="0">
                <a:solidFill>
                  <a:srgbClr val="0000FF"/>
                </a:solidFill>
              </a:rPr>
              <a:t>分）</a:t>
            </a:r>
            <a:endParaRPr lang="en-US" altLang="zh-CN" sz="2800" b="1" dirty="0">
              <a:solidFill>
                <a:srgbClr val="0000FF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403187" y="3857628"/>
            <a:ext cx="103585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 smtClean="0">
                <a:solidFill>
                  <a:srgbClr val="0000FF"/>
                </a:solidFill>
              </a:rPr>
              <a:t>（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2</a:t>
            </a:r>
            <a:r>
              <a:rPr lang="zh-CN" altLang="zh-CN" sz="2800" b="1" dirty="0" smtClean="0">
                <a:solidFill>
                  <a:srgbClr val="0000FF"/>
                </a:solidFill>
              </a:rPr>
              <a:t>）根据材料一、二并结合所学知识，分析指出二人科技成果命运不同的原因。</a:t>
            </a:r>
            <a:endParaRPr lang="zh-CN" altLang="zh-CN" sz="28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331749" y="857232"/>
          <a:ext cx="10904575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0"/>
                <a:gridCol w="4429156"/>
                <a:gridCol w="3800235"/>
                <a:gridCol w="1603614"/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sz="2800" dirty="0" smtClean="0">
                          <a:latin typeface="黑体" pitchFamily="49" charset="-122"/>
                          <a:ea typeface="黑体" pitchFamily="49" charset="-122"/>
                        </a:rPr>
                        <a:t>年份</a:t>
                      </a:r>
                      <a:endParaRPr lang="zh-CN" altLang="en-US" sz="28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dirty="0" smtClean="0">
                          <a:latin typeface="黑体" pitchFamily="49" charset="-122"/>
                          <a:ea typeface="黑体" pitchFamily="49" charset="-122"/>
                        </a:rPr>
                        <a:t>中国史</a:t>
                      </a:r>
                      <a:endParaRPr lang="zh-CN" altLang="en-US" sz="28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dirty="0" smtClean="0">
                          <a:latin typeface="黑体" pitchFamily="49" charset="-122"/>
                          <a:ea typeface="黑体" pitchFamily="49" charset="-122"/>
                        </a:rPr>
                        <a:t>世界史</a:t>
                      </a:r>
                      <a:endParaRPr lang="zh-CN" altLang="en-US" sz="28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dirty="0" smtClean="0">
                          <a:latin typeface="黑体" pitchFamily="49" charset="-122"/>
                          <a:ea typeface="黑体" pitchFamily="49" charset="-122"/>
                        </a:rPr>
                        <a:t>分值</a:t>
                      </a:r>
                      <a:endParaRPr lang="zh-CN" altLang="en-US" sz="28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800" dirty="0" smtClean="0">
                          <a:latin typeface="黑体" pitchFamily="49" charset="-122"/>
                          <a:ea typeface="黑体" pitchFamily="49" charset="-122"/>
                        </a:rPr>
                        <a:t>2010</a:t>
                      </a:r>
                      <a:endParaRPr lang="zh-CN" altLang="en-US" sz="28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dirty="0" smtClean="0">
                          <a:solidFill>
                            <a:srgbClr val="FF0000"/>
                          </a:solidFill>
                          <a:latin typeface="黑体" pitchFamily="49" charset="-122"/>
                          <a:ea typeface="黑体" pitchFamily="49" charset="-122"/>
                        </a:rPr>
                        <a:t>宋明理学</a:t>
                      </a:r>
                      <a:r>
                        <a:rPr lang="zh-CN" altLang="en-US" sz="2800" dirty="0" smtClean="0">
                          <a:latin typeface="黑体" pitchFamily="49" charset="-122"/>
                          <a:ea typeface="黑体" pitchFamily="49" charset="-122"/>
                        </a:rPr>
                        <a:t>；近代中国思想解放潮流</a:t>
                      </a:r>
                      <a:endParaRPr lang="zh-CN" altLang="en-US" sz="28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28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800" dirty="0" smtClean="0">
                          <a:solidFill>
                            <a:schemeClr val="tx1"/>
                          </a:solidFill>
                          <a:latin typeface="黑体" pitchFamily="49" charset="-122"/>
                          <a:ea typeface="黑体" pitchFamily="49" charset="-122"/>
                        </a:rPr>
                        <a:t>8</a:t>
                      </a:r>
                      <a:r>
                        <a:rPr lang="zh-CN" altLang="en-US" sz="2800" dirty="0" smtClean="0">
                          <a:solidFill>
                            <a:schemeClr val="tx1"/>
                          </a:solidFill>
                          <a:latin typeface="黑体" pitchFamily="49" charset="-122"/>
                          <a:ea typeface="黑体" pitchFamily="49" charset="-122"/>
                        </a:rPr>
                        <a:t>分</a:t>
                      </a:r>
                      <a:endParaRPr lang="zh-CN" altLang="en-US" sz="2800" dirty="0">
                        <a:solidFill>
                          <a:schemeClr val="tx1"/>
                        </a:solidFill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800" dirty="0" smtClean="0">
                          <a:latin typeface="黑体" pitchFamily="49" charset="-122"/>
                          <a:ea typeface="黑体" pitchFamily="49" charset="-122"/>
                        </a:rPr>
                        <a:t>2011</a:t>
                      </a:r>
                      <a:endParaRPr lang="zh-CN" altLang="en-US" sz="28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dirty="0" smtClean="0">
                          <a:latin typeface="黑体" pitchFamily="49" charset="-122"/>
                          <a:ea typeface="黑体" pitchFamily="49" charset="-122"/>
                        </a:rPr>
                        <a:t>明清之际的儒家思想</a:t>
                      </a:r>
                      <a:endParaRPr lang="zh-CN" altLang="en-US" sz="28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dirty="0" smtClean="0">
                          <a:latin typeface="黑体" pitchFamily="49" charset="-122"/>
                          <a:ea typeface="黑体" pitchFamily="49" charset="-122"/>
                        </a:rPr>
                        <a:t>西方人文精神的起源；</a:t>
                      </a:r>
                      <a:r>
                        <a:rPr lang="zh-CN" altLang="en-US" sz="2800" dirty="0" smtClean="0">
                          <a:solidFill>
                            <a:srgbClr val="FF0000"/>
                          </a:solidFill>
                          <a:latin typeface="黑体" pitchFamily="49" charset="-122"/>
                          <a:ea typeface="黑体" pitchFamily="49" charset="-122"/>
                        </a:rPr>
                        <a:t>世界近现代科学技术</a:t>
                      </a:r>
                      <a:endParaRPr lang="zh-CN" altLang="en-US" sz="2800" dirty="0">
                        <a:solidFill>
                          <a:srgbClr val="FF0000"/>
                        </a:solidFill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dirty="0" smtClean="0">
                          <a:solidFill>
                            <a:schemeClr val="tx1"/>
                          </a:solidFill>
                          <a:latin typeface="黑体" pitchFamily="49" charset="-122"/>
                          <a:ea typeface="黑体" pitchFamily="49" charset="-122"/>
                        </a:rPr>
                        <a:t>12分</a:t>
                      </a:r>
                      <a:endParaRPr lang="zh-CN" altLang="en-US" sz="2800" dirty="0">
                        <a:solidFill>
                          <a:schemeClr val="tx1"/>
                        </a:solidFill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800" dirty="0" smtClean="0">
                          <a:latin typeface="黑体" pitchFamily="49" charset="-122"/>
                          <a:ea typeface="黑体" pitchFamily="49" charset="-122"/>
                        </a:rPr>
                        <a:t>2012</a:t>
                      </a:r>
                      <a:endParaRPr lang="zh-CN" altLang="en-US" sz="28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dirty="0" smtClean="0">
                          <a:solidFill>
                            <a:srgbClr val="FF0000"/>
                          </a:solidFill>
                          <a:latin typeface="黑体" pitchFamily="49" charset="-122"/>
                          <a:ea typeface="黑体" pitchFamily="49" charset="-122"/>
                        </a:rPr>
                        <a:t>宋明理学</a:t>
                      </a:r>
                      <a:r>
                        <a:rPr lang="zh-CN" altLang="en-US" sz="2800" dirty="0" smtClean="0">
                          <a:latin typeface="黑体" pitchFamily="49" charset="-122"/>
                          <a:ea typeface="黑体" pitchFamily="49" charset="-122"/>
                        </a:rPr>
                        <a:t>；古代中国的文学艺术</a:t>
                      </a:r>
                      <a:endParaRPr lang="zh-CN" altLang="en-US" sz="28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2800" dirty="0">
                        <a:solidFill>
                          <a:srgbClr val="FF0000"/>
                        </a:solidFill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800" dirty="0" smtClean="0">
                          <a:solidFill>
                            <a:schemeClr val="tx1"/>
                          </a:solidFill>
                          <a:latin typeface="黑体" pitchFamily="49" charset="-122"/>
                          <a:ea typeface="黑体" pitchFamily="49" charset="-122"/>
                        </a:rPr>
                        <a:t>8</a:t>
                      </a:r>
                      <a:r>
                        <a:rPr lang="zh-CN" altLang="en-US" sz="2800" dirty="0" smtClean="0">
                          <a:solidFill>
                            <a:schemeClr val="tx1"/>
                          </a:solidFill>
                          <a:latin typeface="黑体" pitchFamily="49" charset="-122"/>
                          <a:ea typeface="黑体" pitchFamily="49" charset="-122"/>
                        </a:rPr>
                        <a:t>分</a:t>
                      </a:r>
                      <a:endParaRPr lang="zh-CN" altLang="en-US" sz="2800" dirty="0">
                        <a:solidFill>
                          <a:schemeClr val="tx1"/>
                        </a:solidFill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800" dirty="0" smtClean="0">
                          <a:latin typeface="黑体" pitchFamily="49" charset="-122"/>
                          <a:ea typeface="黑体" pitchFamily="49" charset="-122"/>
                        </a:rPr>
                        <a:t>2013</a:t>
                      </a:r>
                      <a:endParaRPr lang="zh-CN" altLang="en-US" sz="28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dirty="0" smtClean="0">
                          <a:solidFill>
                            <a:srgbClr val="FF0000"/>
                          </a:solidFill>
                          <a:latin typeface="黑体" pitchFamily="49" charset="-122"/>
                          <a:ea typeface="黑体" pitchFamily="49" charset="-122"/>
                        </a:rPr>
                        <a:t>宋明理学</a:t>
                      </a:r>
                      <a:r>
                        <a:rPr lang="zh-CN" altLang="en-US" sz="2800" dirty="0" smtClean="0">
                          <a:latin typeface="黑体" pitchFamily="49" charset="-122"/>
                          <a:ea typeface="黑体" pitchFamily="49" charset="-122"/>
                        </a:rPr>
                        <a:t>；</a:t>
                      </a:r>
                      <a:endParaRPr lang="zh-CN" altLang="en-US" sz="28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dirty="0" smtClean="0">
                          <a:solidFill>
                            <a:srgbClr val="FF0000"/>
                          </a:solidFill>
                          <a:latin typeface="黑体" pitchFamily="49" charset="-122"/>
                          <a:ea typeface="黑体" pitchFamily="49" charset="-122"/>
                        </a:rPr>
                        <a:t>世界近代科学技术 </a:t>
                      </a:r>
                      <a:endParaRPr lang="zh-CN" altLang="en-US" sz="2800" dirty="0">
                        <a:solidFill>
                          <a:srgbClr val="FF0000"/>
                        </a:solidFill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dirty="0" smtClean="0">
                          <a:solidFill>
                            <a:schemeClr val="tx1"/>
                          </a:solidFill>
                          <a:latin typeface="黑体" pitchFamily="49" charset="-122"/>
                          <a:ea typeface="黑体" pitchFamily="49" charset="-122"/>
                        </a:rPr>
                        <a:t>8分</a:t>
                      </a:r>
                      <a:endParaRPr lang="zh-CN" altLang="en-US" sz="2800" dirty="0">
                        <a:solidFill>
                          <a:schemeClr val="tx1"/>
                        </a:solidFill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800" dirty="0" smtClean="0">
                          <a:latin typeface="黑体" pitchFamily="49" charset="-122"/>
                          <a:ea typeface="黑体" pitchFamily="49" charset="-122"/>
                        </a:rPr>
                        <a:t>2014</a:t>
                      </a:r>
                      <a:endParaRPr lang="zh-CN" altLang="en-US" sz="28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dirty="0" smtClean="0">
                          <a:latin typeface="黑体" pitchFamily="49" charset="-122"/>
                          <a:ea typeface="黑体" pitchFamily="49" charset="-122"/>
                        </a:rPr>
                        <a:t>汉代儒学成为正统思想；</a:t>
                      </a:r>
                      <a:r>
                        <a:rPr lang="zh-CN" altLang="en-US" sz="2800" dirty="0" smtClean="0">
                          <a:solidFill>
                            <a:srgbClr val="FF0000"/>
                          </a:solidFill>
                          <a:latin typeface="黑体" pitchFamily="49" charset="-122"/>
                          <a:ea typeface="黑体" pitchFamily="49" charset="-122"/>
                        </a:rPr>
                        <a:t>宋明理学</a:t>
                      </a:r>
                      <a:r>
                        <a:rPr lang="zh-CN" altLang="en-US" sz="2800" dirty="0" smtClean="0">
                          <a:latin typeface="黑体" pitchFamily="49" charset="-122"/>
                          <a:ea typeface="黑体" pitchFamily="49" charset="-122"/>
                        </a:rPr>
                        <a:t>；古代中国科技成就</a:t>
                      </a:r>
                      <a:endParaRPr lang="zh-CN" altLang="en-US" sz="28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dirty="0" smtClean="0">
                          <a:solidFill>
                            <a:srgbClr val="FF0000"/>
                          </a:solidFill>
                          <a:latin typeface="黑体" pitchFamily="49" charset="-122"/>
                          <a:ea typeface="黑体" pitchFamily="49" charset="-122"/>
                        </a:rPr>
                        <a:t>世界近代科学技术</a:t>
                      </a:r>
                      <a:endParaRPr lang="zh-CN" altLang="en-US" sz="2800" dirty="0">
                        <a:solidFill>
                          <a:srgbClr val="FF0000"/>
                        </a:solidFill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dirty="0" smtClean="0">
                          <a:solidFill>
                            <a:srgbClr val="FF0000"/>
                          </a:solidFill>
                          <a:latin typeface="黑体" pitchFamily="49" charset="-122"/>
                          <a:ea typeface="黑体" pitchFamily="49" charset="-122"/>
                        </a:rPr>
                        <a:t>33分 </a:t>
                      </a:r>
                    </a:p>
                    <a:p>
                      <a:endParaRPr lang="zh-CN" altLang="en-US" sz="28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800" dirty="0" smtClean="0">
                          <a:latin typeface="黑体" pitchFamily="49" charset="-122"/>
                          <a:ea typeface="黑体" pitchFamily="49" charset="-122"/>
                        </a:rPr>
                        <a:t>2015</a:t>
                      </a:r>
                      <a:endParaRPr lang="zh-CN" altLang="en-US" sz="28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dirty="0" smtClean="0">
                          <a:latin typeface="黑体" pitchFamily="49" charset="-122"/>
                          <a:ea typeface="黑体" pitchFamily="49" charset="-122"/>
                        </a:rPr>
                        <a:t>儒家思想的发展演变</a:t>
                      </a:r>
                      <a:endParaRPr lang="zh-CN" altLang="en-US" sz="28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280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800" dirty="0" smtClean="0">
                          <a:solidFill>
                            <a:srgbClr val="FF0000"/>
                          </a:solidFill>
                          <a:latin typeface="黑体" pitchFamily="49" charset="-122"/>
                          <a:ea typeface="黑体" pitchFamily="49" charset="-122"/>
                        </a:rPr>
                        <a:t>25</a:t>
                      </a:r>
                      <a:r>
                        <a:rPr lang="zh-CN" altLang="en-US" sz="2800" dirty="0" smtClean="0">
                          <a:solidFill>
                            <a:srgbClr val="FF0000"/>
                          </a:solidFill>
                          <a:latin typeface="黑体" pitchFamily="49" charset="-122"/>
                          <a:ea typeface="黑体" pitchFamily="49" charset="-122"/>
                        </a:rPr>
                        <a:t>分</a:t>
                      </a:r>
                      <a:endParaRPr lang="zh-CN" altLang="en-US" sz="2800" dirty="0">
                        <a:solidFill>
                          <a:srgbClr val="FF0000"/>
                        </a:solidFill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974955" y="71414"/>
            <a:ext cx="7072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必修三近六年高考考查情况统计</a:t>
            </a:r>
            <a:endParaRPr lang="zh-CN" altLang="en-US" sz="3200" b="1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230195" y="2285992"/>
            <a:ext cx="2316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</a:t>
            </a:r>
            <a:r>
              <a:rPr lang="en-US" altLang="zh-CN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r>
              <a:rPr lang="zh-CN" alt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年</a:t>
            </a:r>
            <a:endParaRPr lang="zh-CN" alt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直角三角形 3"/>
          <p:cNvSpPr>
            <a:spLocks noChangeArrowheads="1"/>
          </p:cNvSpPr>
          <p:nvPr/>
        </p:nvSpPr>
        <p:spPr bwMode="auto">
          <a:xfrm flipH="1" flipV="1">
            <a:off x="0" y="4313239"/>
            <a:ext cx="11522075" cy="985281"/>
          </a:xfrm>
          <a:prstGeom prst="rtTriangle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sp>
        <p:nvSpPr>
          <p:cNvPr id="6" name="直角三角形 5"/>
          <p:cNvSpPr>
            <a:spLocks noChangeArrowheads="1"/>
          </p:cNvSpPr>
          <p:nvPr/>
        </p:nvSpPr>
        <p:spPr bwMode="auto">
          <a:xfrm flipH="1" flipV="1">
            <a:off x="0" y="4308475"/>
            <a:ext cx="11522075" cy="544110"/>
          </a:xfrm>
          <a:prstGeom prst="rtTriangle">
            <a:avLst/>
          </a:prstGeom>
          <a:solidFill>
            <a:srgbClr val="60B5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sp>
        <p:nvSpPr>
          <p:cNvPr id="7" name="直角三角形 6"/>
          <p:cNvSpPr>
            <a:spLocks noChangeArrowheads="1"/>
          </p:cNvSpPr>
          <p:nvPr/>
        </p:nvSpPr>
        <p:spPr bwMode="auto">
          <a:xfrm flipH="1" flipV="1">
            <a:off x="0" y="4292600"/>
            <a:ext cx="11522075" cy="279408"/>
          </a:xfrm>
          <a:prstGeom prst="rtTriangle">
            <a:avLst/>
          </a:prstGeom>
          <a:solidFill>
            <a:srgbClr val="007DEA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Rectangle 1"/>
          <p:cNvSpPr>
            <a:spLocks noChangeArrowheads="1"/>
          </p:cNvSpPr>
          <p:nvPr/>
        </p:nvSpPr>
        <p:spPr bwMode="auto">
          <a:xfrm>
            <a:off x="117435" y="420130"/>
            <a:ext cx="11261763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1.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（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2015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年新课标全国卷一第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40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题）．（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25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分）阅读材料，完成下列要求。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楷体_GB2312"/>
                <a:cs typeface="Times New Roman" pitchFamily="18" charset="0"/>
              </a:rPr>
              <a:t>材料一  在历史中，儒学一直在发展与创新。唐代韩愈以周公、孔子的继承者自居，排斥佛、道，鄙薄汉代以来的儒学，认为周公、孔子之道在孟子之后已经断绝。他在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楷体_GB2312"/>
                <a:cs typeface="Times New Roman" pitchFamily="18" charset="0"/>
              </a:rPr>
              <a:t>《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楷体_GB2312"/>
                <a:cs typeface="Times New Roman" pitchFamily="18" charset="0"/>
              </a:rPr>
              <a:t>原道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楷体_GB2312"/>
                <a:cs typeface="Times New Roman" pitchFamily="18" charset="0"/>
              </a:rPr>
              <a:t>》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楷体_GB2312"/>
                <a:cs typeface="Times New Roman" pitchFamily="18" charset="0"/>
              </a:rPr>
              <a:t>中说：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/>
                <a:ea typeface="楷体_GB2312"/>
                <a:cs typeface="Times New Roman" pitchFamily="18" charset="0"/>
              </a:rPr>
              <a:t>“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楷体_GB2312"/>
                <a:cs typeface="Times New Roman" pitchFamily="18" charset="0"/>
              </a:rPr>
              <a:t>吾所谓道也，非向（先前）所谓老与佛之道也。尧以是传之舜，舜以是传之禹，禹以是传之汤，汤以是传之文、武、周公，文、武、周公传之孔子。孔子传之孟轲。轲之死，不得其传焉。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/>
                <a:ea typeface="楷体_GB2312"/>
                <a:cs typeface="Times New Roman" pitchFamily="18" charset="0"/>
              </a:rPr>
              <a:t>”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楷体_GB2312"/>
                <a:cs typeface="Times New Roman" pitchFamily="18" charset="0"/>
              </a:rPr>
              <a:t>他的这一主张被宋代儒者接受并发扬。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楷体_GB2312"/>
                <a:cs typeface="Times New Roman" pitchFamily="18" charset="0"/>
              </a:rPr>
              <a:t>当代学者认为韩愈开了宋代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楷体"/>
                <a:ea typeface="楷体_GB2312"/>
                <a:cs typeface="Times New Roman" pitchFamily="18" charset="0"/>
              </a:rPr>
              <a:t>“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楷体_GB2312"/>
                <a:cs typeface="Times New Roman" pitchFamily="18" charset="0"/>
              </a:rPr>
              <a:t>新儒学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楷体"/>
                <a:ea typeface="楷体_GB2312"/>
                <a:cs typeface="Times New Roman" pitchFamily="18" charset="0"/>
              </a:rPr>
              <a:t>”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楷体_GB2312"/>
                <a:cs typeface="Times New Roman" pitchFamily="18" charset="0"/>
              </a:rPr>
              <a:t>的先河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楷体_GB2312"/>
                <a:cs typeface="Times New Roman" pitchFamily="18" charset="0"/>
              </a:rPr>
              <a:t>。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2667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/>
                <a:ea typeface="楷体_GB2312"/>
                <a:cs typeface="Times New Roman" pitchFamily="18" charset="0"/>
              </a:rPr>
              <a:t>——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楷体_GB2312"/>
                <a:cs typeface="Times New Roman" pitchFamily="18" charset="0"/>
              </a:rPr>
              <a:t>摘编自卞孝宣等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楷体_GB2312"/>
                <a:cs typeface="Times New Roman" pitchFamily="18" charset="0"/>
              </a:rPr>
              <a:t>《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楷体_GB2312"/>
                <a:cs typeface="Times New Roman" pitchFamily="18" charset="0"/>
              </a:rPr>
              <a:t>韩愈评传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楷体_GB2312"/>
                <a:cs typeface="Times New Roman" pitchFamily="18" charset="0"/>
              </a:rPr>
              <a:t>》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5997" y="499191"/>
            <a:ext cx="1147607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67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材料二  </a:t>
            </a:r>
            <a:r>
              <a:rPr lang="en-US" altLang="zh-CN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19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世纪末，康有为撰写</a:t>
            </a:r>
            <a:r>
              <a:rPr lang="en-US" altLang="zh-CN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《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新学伪经考</a:t>
            </a:r>
            <a:r>
              <a:rPr lang="en-US" altLang="zh-CN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》《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孔子改制考</a:t>
            </a:r>
            <a:r>
              <a:rPr lang="en-US" altLang="zh-CN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》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二书，认为汉代以来儒者奉为经典的</a:t>
            </a:r>
            <a:r>
              <a:rPr lang="en-US" altLang="zh-CN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《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周礼</a:t>
            </a:r>
            <a:r>
              <a:rPr lang="en-US" altLang="zh-CN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》《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左传</a:t>
            </a:r>
            <a:r>
              <a:rPr lang="en-US" altLang="zh-CN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》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等书，是汉代学者为王莽篡汉而伪造的，影响恶劣，导致</a:t>
            </a:r>
            <a:r>
              <a:rPr lang="zh-CN" altLang="en-US" sz="3200" b="1" dirty="0" smtClean="0">
                <a:latin typeface="楷体"/>
                <a:ea typeface="楷体_GB2312"/>
                <a:cs typeface="Times New Roman" pitchFamily="18" charset="0"/>
              </a:rPr>
              <a:t>“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中国之民，遂二千年被（遭受）暴主夷狄之酷政</a:t>
            </a:r>
            <a:r>
              <a:rPr lang="zh-CN" altLang="en-US" sz="3200" b="1" dirty="0" smtClean="0">
                <a:latin typeface="楷体"/>
                <a:ea typeface="楷体_GB2312"/>
                <a:cs typeface="Times New Roman" pitchFamily="18" charset="0"/>
              </a:rPr>
              <a:t>”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。他</a:t>
            </a:r>
            <a:r>
              <a:rPr lang="zh-CN" altLang="en-US" sz="3200" b="1" dirty="0" smtClean="0">
                <a:solidFill>
                  <a:srgbClr val="FF0000"/>
                </a:solidFill>
                <a:latin typeface="Calibri" pitchFamily="34" charset="0"/>
                <a:ea typeface="楷体_GB2312"/>
                <a:cs typeface="Times New Roman" pitchFamily="18" charset="0"/>
              </a:rPr>
              <a:t>主张回归孔子所编写的</a:t>
            </a:r>
            <a:r>
              <a:rPr lang="en-US" altLang="zh-CN" sz="3200" b="1" dirty="0" smtClean="0">
                <a:solidFill>
                  <a:srgbClr val="FF0000"/>
                </a:solidFill>
                <a:latin typeface="Calibri" pitchFamily="34" charset="0"/>
                <a:ea typeface="楷体_GB2312"/>
                <a:cs typeface="Times New Roman" pitchFamily="18" charset="0"/>
              </a:rPr>
              <a:t>《</a:t>
            </a:r>
            <a:r>
              <a:rPr lang="zh-CN" altLang="en-US" sz="3200" b="1" dirty="0" smtClean="0">
                <a:solidFill>
                  <a:srgbClr val="FF0000"/>
                </a:solidFill>
                <a:latin typeface="Calibri" pitchFamily="34" charset="0"/>
                <a:ea typeface="楷体_GB2312"/>
                <a:cs typeface="Times New Roman" pitchFamily="18" charset="0"/>
              </a:rPr>
              <a:t>诗经</a:t>
            </a:r>
            <a:r>
              <a:rPr lang="en-US" altLang="zh-CN" sz="3200" b="1" dirty="0" smtClean="0">
                <a:solidFill>
                  <a:srgbClr val="FF0000"/>
                </a:solidFill>
                <a:latin typeface="Calibri" pitchFamily="34" charset="0"/>
                <a:ea typeface="楷体_GB2312"/>
                <a:cs typeface="Times New Roman" pitchFamily="18" charset="0"/>
              </a:rPr>
              <a:t>》《</a:t>
            </a:r>
            <a:r>
              <a:rPr lang="zh-CN" altLang="en-US" sz="3200" b="1" dirty="0" smtClean="0">
                <a:solidFill>
                  <a:srgbClr val="FF0000"/>
                </a:solidFill>
                <a:latin typeface="Calibri" pitchFamily="34" charset="0"/>
                <a:ea typeface="楷体_GB2312"/>
                <a:cs typeface="Times New Roman" pitchFamily="18" charset="0"/>
              </a:rPr>
              <a:t>礼记</a:t>
            </a:r>
            <a:r>
              <a:rPr lang="en-US" altLang="zh-CN" sz="3200" b="1" dirty="0" smtClean="0">
                <a:solidFill>
                  <a:srgbClr val="FF0000"/>
                </a:solidFill>
                <a:latin typeface="Calibri" pitchFamily="34" charset="0"/>
                <a:ea typeface="楷体_GB2312"/>
                <a:cs typeface="Times New Roman" pitchFamily="18" charset="0"/>
              </a:rPr>
              <a:t>》</a:t>
            </a:r>
            <a:r>
              <a:rPr lang="zh-CN" altLang="en-US" sz="3200" b="1" dirty="0" smtClean="0">
                <a:solidFill>
                  <a:srgbClr val="FF0000"/>
                </a:solidFill>
                <a:latin typeface="Calibri" pitchFamily="34" charset="0"/>
                <a:ea typeface="楷体_GB2312"/>
                <a:cs typeface="Times New Roman" pitchFamily="18" charset="0"/>
              </a:rPr>
              <a:t>等原典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，</a:t>
            </a:r>
            <a:r>
              <a:rPr lang="zh-CN" altLang="en-US" sz="3200" b="1" dirty="0" smtClean="0">
                <a:solidFill>
                  <a:srgbClr val="FF0000"/>
                </a:solidFill>
                <a:latin typeface="Calibri" pitchFamily="34" charset="0"/>
                <a:ea typeface="楷体_GB2312"/>
                <a:cs typeface="Times New Roman" pitchFamily="18" charset="0"/>
              </a:rPr>
              <a:t>理解真正的儒学精神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。在他看来，孔子是一位伟大的改革家，</a:t>
            </a:r>
            <a:r>
              <a:rPr lang="en-US" altLang="zh-CN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《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春秋</a:t>
            </a:r>
            <a:r>
              <a:rPr lang="en-US" altLang="zh-CN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》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便是孔子为</a:t>
            </a:r>
            <a:r>
              <a:rPr lang="zh-CN" altLang="en-US" sz="3200" b="1" dirty="0" smtClean="0">
                <a:latin typeface="楷体"/>
                <a:ea typeface="楷体_GB2312"/>
                <a:cs typeface="Times New Roman" pitchFamily="18" charset="0"/>
              </a:rPr>
              <a:t>“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改制</a:t>
            </a:r>
            <a:r>
              <a:rPr lang="zh-CN" altLang="en-US" sz="3200" b="1" dirty="0" smtClean="0">
                <a:latin typeface="楷体"/>
                <a:ea typeface="楷体_GB2312"/>
                <a:cs typeface="Times New Roman" pitchFamily="18" charset="0"/>
              </a:rPr>
              <a:t>”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而创作的。他甚至用西学来解释</a:t>
            </a:r>
            <a:r>
              <a:rPr lang="en-US" altLang="zh-CN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《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春秋</a:t>
            </a:r>
            <a:r>
              <a:rPr lang="en-US" altLang="zh-CN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》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，认为</a:t>
            </a:r>
            <a:r>
              <a:rPr lang="en-US" altLang="zh-CN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《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春秋公羊传</a:t>
            </a:r>
            <a:r>
              <a:rPr lang="en-US" altLang="zh-CN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》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中的</a:t>
            </a:r>
            <a:r>
              <a:rPr lang="zh-CN" altLang="en-US" sz="3200" b="1" dirty="0" smtClean="0">
                <a:latin typeface="楷体"/>
                <a:ea typeface="楷体_GB2312"/>
                <a:cs typeface="Times New Roman" pitchFamily="18" charset="0"/>
              </a:rPr>
              <a:t>“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三世</a:t>
            </a:r>
            <a:r>
              <a:rPr lang="zh-CN" altLang="en-US" sz="3200" b="1" dirty="0" smtClean="0">
                <a:latin typeface="楷体"/>
                <a:ea typeface="楷体_GB2312"/>
                <a:cs typeface="Times New Roman" pitchFamily="18" charset="0"/>
              </a:rPr>
              <a:t>”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说为：</a:t>
            </a:r>
            <a:r>
              <a:rPr lang="zh-CN" altLang="en-US" sz="3200" b="1" dirty="0" smtClean="0">
                <a:latin typeface="楷体"/>
                <a:ea typeface="楷体_GB2312"/>
                <a:cs typeface="Times New Roman" pitchFamily="18" charset="0"/>
              </a:rPr>
              <a:t>“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始于据乱（世），立君主；中至升平（世），为立宪，君民共主，终至太平（世），为民主。</a:t>
            </a:r>
            <a:r>
              <a:rPr lang="zh-CN" altLang="en-US" sz="3200" b="1" dirty="0" smtClean="0">
                <a:latin typeface="楷体"/>
                <a:ea typeface="楷体_GB2312"/>
                <a:cs typeface="Times New Roman" pitchFamily="18" charset="0"/>
              </a:rPr>
              <a:t>”</a:t>
            </a:r>
            <a:endParaRPr lang="zh-CN" altLang="en-US" sz="3200" b="1" dirty="0" smtClean="0"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lvl="0" indent="26670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 smtClean="0">
                <a:latin typeface="楷体"/>
                <a:ea typeface="楷体_GB2312"/>
                <a:cs typeface="Times New Roman" pitchFamily="18" charset="0"/>
              </a:rPr>
              <a:t>——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摘编自张海鹏等编</a:t>
            </a:r>
            <a:r>
              <a:rPr lang="en-US" altLang="zh-CN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《</a:t>
            </a:r>
            <a:r>
              <a:rPr lang="zh-CN" altLang="en-US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中国近代史</a:t>
            </a:r>
            <a:r>
              <a:rPr lang="en-US" altLang="zh-CN" sz="3200" b="1" dirty="0" smtClean="0">
                <a:latin typeface="Calibri" pitchFamily="34" charset="0"/>
                <a:ea typeface="楷体_GB2312"/>
                <a:cs typeface="Times New Roman" pitchFamily="18" charset="0"/>
              </a:rPr>
              <a:t>》</a:t>
            </a:r>
            <a:endParaRPr lang="en-US" altLang="zh-CN" sz="3200" b="1" dirty="0" smtClean="0"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lvl="0" indent="2667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3200" b="1" dirty="0" smtClean="0"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689203" y="6201811"/>
            <a:ext cx="58579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3200" b="1" dirty="0" smtClean="0">
                <a:solidFill>
                  <a:srgbClr val="FF0000"/>
                </a:solidFill>
              </a:rPr>
              <a:t>考点：儒家思想的发展演变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214314" y="1500174"/>
            <a:ext cx="1111888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 smtClean="0">
                <a:solidFill>
                  <a:srgbClr val="C00000"/>
                </a:solidFill>
              </a:rPr>
              <a:t>（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1</a:t>
            </a:r>
            <a:r>
              <a:rPr lang="zh-CN" altLang="zh-CN" sz="2800" b="1" dirty="0" smtClean="0">
                <a:solidFill>
                  <a:srgbClr val="C00000"/>
                </a:solidFill>
              </a:rPr>
              <a:t>）不同之处：孔孟思想是仁政、民本、教化，而汉儒强调天人感应、君权神授，三纲五常。（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5</a:t>
            </a:r>
            <a:r>
              <a:rPr lang="zh-CN" altLang="zh-CN" sz="2800" b="1" dirty="0" smtClean="0">
                <a:solidFill>
                  <a:srgbClr val="C00000"/>
                </a:solidFill>
              </a:rPr>
              <a:t>分）</a:t>
            </a:r>
          </a:p>
        </p:txBody>
      </p:sp>
      <p:sp>
        <p:nvSpPr>
          <p:cNvPr id="6" name="矩形 5"/>
          <p:cNvSpPr/>
          <p:nvPr/>
        </p:nvSpPr>
        <p:spPr>
          <a:xfrm>
            <a:off x="260311" y="2500306"/>
            <a:ext cx="1093001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 smtClean="0">
                <a:solidFill>
                  <a:srgbClr val="C00000"/>
                </a:solidFill>
              </a:rPr>
              <a:t>发展：更加重视《论语》《孟子》，重视思辨，强调个人的修养与完善。（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5</a:t>
            </a:r>
            <a:r>
              <a:rPr lang="zh-CN" altLang="zh-CN" sz="2800" b="1" dirty="0" smtClean="0">
                <a:solidFill>
                  <a:srgbClr val="C00000"/>
                </a:solidFill>
              </a:rPr>
              <a:t>分）</a:t>
            </a:r>
            <a:endParaRPr lang="zh-CN" altLang="zh-CN" sz="2800" b="1" dirty="0">
              <a:solidFill>
                <a:srgbClr val="C000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117435" y="331753"/>
            <a:ext cx="110728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67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（</a:t>
            </a:r>
            <a:r>
              <a:rPr lang="en-US" altLang="zh-CN" sz="2800" b="1" dirty="0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1</a:t>
            </a:r>
            <a:r>
              <a:rPr lang="zh-CN" altLang="en-US" sz="2800" b="1" dirty="0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）结合材料一及所学知识，指出汉代儒学与孔孟儒学的不同之处，并概括宋代理学在哪些方面对儒学有所发展。（</a:t>
            </a:r>
            <a:r>
              <a:rPr lang="en-US" altLang="zh-CN" sz="2800" b="1" dirty="0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10</a:t>
            </a:r>
            <a:r>
              <a:rPr lang="zh-CN" altLang="en-US" sz="2800" b="1" dirty="0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分）</a:t>
            </a:r>
            <a:endParaRPr lang="zh-CN" altLang="en-US" sz="2800" b="1" dirty="0" smtClean="0">
              <a:solidFill>
                <a:srgbClr val="0000FF"/>
              </a:solidFill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5997" y="3475025"/>
            <a:ext cx="111443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67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（</a:t>
            </a:r>
            <a:r>
              <a:rPr lang="en-US" altLang="zh-CN" sz="2800" b="1" dirty="0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2</a:t>
            </a:r>
            <a:r>
              <a:rPr lang="zh-CN" altLang="en-US" sz="2800" b="1" dirty="0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）根据材料一、二并结合所学知识，指出韩愈、康有为关于儒学认识的共通之处。（</a:t>
            </a:r>
            <a:r>
              <a:rPr lang="en-US" altLang="zh-CN" sz="2800" b="1" dirty="0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8</a:t>
            </a:r>
            <a:r>
              <a:rPr lang="zh-CN" altLang="en-US" sz="2800" b="1" dirty="0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分）</a:t>
            </a:r>
            <a:endParaRPr lang="zh-CN" altLang="en-US" sz="2800" b="1" dirty="0" smtClean="0">
              <a:solidFill>
                <a:srgbClr val="0000FF"/>
              </a:solidFill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31749" y="4857760"/>
            <a:ext cx="110728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 smtClean="0">
                <a:solidFill>
                  <a:srgbClr val="C00000"/>
                </a:solidFill>
              </a:rPr>
              <a:t>（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2</a:t>
            </a:r>
            <a:r>
              <a:rPr lang="zh-CN" altLang="zh-CN" sz="2800" b="1" dirty="0" smtClean="0">
                <a:solidFill>
                  <a:srgbClr val="C00000"/>
                </a:solidFill>
              </a:rPr>
              <a:t>）回归原典、回归孔孟，否定后人的附会、杜撰之说，主张探寻儒学的精神实质，借助儒学为现实服务。（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8</a:t>
            </a:r>
            <a:r>
              <a:rPr lang="zh-CN" altLang="zh-CN" sz="2800" b="1" dirty="0" smtClean="0">
                <a:solidFill>
                  <a:srgbClr val="C00000"/>
                </a:solidFill>
              </a:rPr>
              <a:t>分）</a:t>
            </a:r>
            <a:endParaRPr lang="zh-CN" altLang="zh-CN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17435" y="714356"/>
            <a:ext cx="107616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67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 dirty="0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（</a:t>
            </a:r>
            <a:r>
              <a:rPr lang="en-US" altLang="zh-CN" sz="3200" b="1" dirty="0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3</a:t>
            </a:r>
            <a:r>
              <a:rPr lang="zh-CN" altLang="en-US" sz="3200" b="1" dirty="0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）我们应当以什么样的态度对待孔子与儒学？（</a:t>
            </a:r>
            <a:r>
              <a:rPr lang="en-US" altLang="zh-CN" sz="3200" b="1" dirty="0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7</a:t>
            </a:r>
            <a:r>
              <a:rPr lang="zh-CN" altLang="en-US" sz="3200" b="1" dirty="0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分）</a:t>
            </a:r>
            <a:endParaRPr lang="zh-CN" altLang="en-US" sz="3200" b="1" dirty="0" smtClean="0">
              <a:solidFill>
                <a:srgbClr val="0000FF"/>
              </a:solidFill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74625" y="1857364"/>
            <a:ext cx="1021563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b="1" dirty="0" smtClean="0">
                <a:solidFill>
                  <a:srgbClr val="C00000"/>
                </a:solidFill>
              </a:rPr>
              <a:t>（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3</a:t>
            </a:r>
            <a:r>
              <a:rPr lang="zh-CN" altLang="zh-CN" sz="3200" b="1" dirty="0" smtClean="0">
                <a:solidFill>
                  <a:srgbClr val="C00000"/>
                </a:solidFill>
              </a:rPr>
              <a:t>）应历史地看待孔子与儒学，不应盲目地肯定或否定；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   </a:t>
            </a:r>
          </a:p>
          <a:p>
            <a:r>
              <a:rPr lang="en-US" altLang="zh-CN" sz="3200" b="1" dirty="0">
                <a:solidFill>
                  <a:srgbClr val="C00000"/>
                </a:solidFill>
              </a:rPr>
              <a:t>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          </a:t>
            </a:r>
            <a:r>
              <a:rPr lang="zh-CN" altLang="zh-CN" sz="3200" b="1" dirty="0" smtClean="0">
                <a:solidFill>
                  <a:srgbClr val="C00000"/>
                </a:solidFill>
              </a:rPr>
              <a:t>将真实的孔子与神圣化的孔子区别开来；</a:t>
            </a:r>
            <a:endParaRPr lang="en-US" altLang="zh-CN" sz="3200" b="1" dirty="0" smtClean="0">
              <a:solidFill>
                <a:srgbClr val="C00000"/>
              </a:solidFill>
            </a:endParaRPr>
          </a:p>
          <a:p>
            <a:r>
              <a:rPr lang="en-US" altLang="zh-CN" sz="3200" b="1" dirty="0" smtClean="0">
                <a:solidFill>
                  <a:srgbClr val="C00000"/>
                </a:solidFill>
              </a:rPr>
              <a:t>           </a:t>
            </a:r>
            <a:r>
              <a:rPr lang="zh-CN" altLang="zh-CN" sz="3200" b="1" dirty="0" smtClean="0">
                <a:solidFill>
                  <a:srgbClr val="C00000"/>
                </a:solidFill>
              </a:rPr>
              <a:t>借鉴其精华，摒弃其糟粕。（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7</a:t>
            </a:r>
            <a:r>
              <a:rPr lang="zh-CN" altLang="zh-CN" sz="3200" b="1" dirty="0" smtClean="0">
                <a:solidFill>
                  <a:srgbClr val="C00000"/>
                </a:solidFill>
              </a:rPr>
              <a:t>分）</a:t>
            </a:r>
            <a:endParaRPr lang="zh-CN" altLang="zh-CN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381247" y="2275826"/>
            <a:ext cx="895195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宋体" pitchFamily="2" charset="-122"/>
              </a:rPr>
              <a:t>1、儒家思想（宋明理学）</a:t>
            </a:r>
          </a:p>
          <a:p>
            <a:r>
              <a:rPr lang="zh-CN" altLang="en-US" sz="4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宋体" pitchFamily="2" charset="-122"/>
              </a:rPr>
              <a:t>2、世界近现代科学技术</a:t>
            </a:r>
          </a:p>
        </p:txBody>
      </p:sp>
      <p:sp>
        <p:nvSpPr>
          <p:cNvPr id="4" name="矩形 3"/>
          <p:cNvSpPr/>
          <p:nvPr/>
        </p:nvSpPr>
        <p:spPr>
          <a:xfrm>
            <a:off x="2760641" y="500042"/>
            <a:ext cx="61029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宋体" pitchFamily="2" charset="-122"/>
              </a:rPr>
              <a:t>近</a:t>
            </a:r>
            <a:r>
              <a:rPr lang="zh-CN" altLang="en-US" sz="40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宋体" pitchFamily="2" charset="-122"/>
              </a:rPr>
              <a:t>六</a:t>
            </a:r>
            <a:r>
              <a:rPr lang="zh-CN" altLang="en-US" sz="4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宋体" pitchFamily="2" charset="-122"/>
              </a:rPr>
              <a:t>年必修三高频考点：</a:t>
            </a:r>
            <a:r>
              <a:rPr lang="zh-CN" altLang="en-US" sz="4000" b="1" dirty="0" smtClean="0">
                <a:latin typeface="黑体" pitchFamily="49" charset="-122"/>
                <a:ea typeface="黑体" pitchFamily="49" charset="-122"/>
                <a:sym typeface="宋体" pitchFamily="2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973228" y="500042"/>
            <a:ext cx="507382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宋体" pitchFamily="2" charset="-122"/>
              </a:rPr>
              <a:t>不可回避的三大问题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0311" y="1928802"/>
            <a:ext cx="112617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4000" b="1" dirty="0" smtClean="0">
              <a:latin typeface="黑体" pitchFamily="49" charset="-122"/>
              <a:ea typeface="黑体" pitchFamily="49" charset="-122"/>
            </a:endParaRPr>
          </a:p>
          <a:p>
            <a:r>
              <a:rPr lang="en-US" altLang="zh-CN" sz="4000" b="1" dirty="0" smtClean="0"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4000" b="1" dirty="0" smtClean="0">
                <a:latin typeface="黑体" pitchFamily="49" charset="-122"/>
                <a:ea typeface="黑体" pitchFamily="49" charset="-122"/>
              </a:rPr>
              <a:t>、如何</a:t>
            </a:r>
            <a:r>
              <a:rPr lang="zh-CN" altLang="en-US" sz="4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认识</a:t>
            </a:r>
            <a:r>
              <a:rPr lang="zh-CN" altLang="en-US" sz="4000" b="1" dirty="0" smtClean="0">
                <a:latin typeface="黑体" pitchFamily="49" charset="-122"/>
                <a:ea typeface="黑体" pitchFamily="49" charset="-122"/>
              </a:rPr>
              <a:t>儒家思想的发展演变？如何</a:t>
            </a:r>
            <a:r>
              <a:rPr lang="zh-CN" altLang="en-US" sz="4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弘扬</a:t>
            </a:r>
            <a:r>
              <a:rPr lang="zh-CN" altLang="en-US" sz="4000" b="1" dirty="0" smtClean="0">
                <a:latin typeface="黑体" pitchFamily="49" charset="-122"/>
                <a:ea typeface="黑体" pitchFamily="49" charset="-122"/>
              </a:rPr>
              <a:t>中华民族优秀传统文化？</a:t>
            </a:r>
            <a:endParaRPr lang="en-US" altLang="zh-CN" sz="4000" b="1" dirty="0" smtClean="0">
              <a:latin typeface="黑体" pitchFamily="49" charset="-122"/>
              <a:ea typeface="黑体" pitchFamily="49" charset="-122"/>
            </a:endParaRPr>
          </a:p>
          <a:p>
            <a:r>
              <a:rPr lang="en-US" altLang="zh-CN" sz="4000" b="1" dirty="0" smtClean="0"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4000" b="1" dirty="0" smtClean="0">
                <a:latin typeface="黑体" pitchFamily="49" charset="-122"/>
                <a:ea typeface="黑体" pitchFamily="49" charset="-122"/>
              </a:rPr>
              <a:t>、如何</a:t>
            </a:r>
            <a:r>
              <a:rPr lang="zh-CN" altLang="en-US" sz="4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回答</a:t>
            </a:r>
            <a:r>
              <a:rPr lang="zh-CN" altLang="en-US" sz="4000" b="1" dirty="0" smtClean="0">
                <a:latin typeface="黑体" pitchFamily="49" charset="-122"/>
                <a:ea typeface="黑体" pitchFamily="49" charset="-122"/>
              </a:rPr>
              <a:t>“李约瑟难题”？</a:t>
            </a:r>
            <a:endParaRPr lang="en-US" altLang="zh-CN" sz="4000" b="1" dirty="0" smtClean="0">
              <a:latin typeface="黑体" pitchFamily="49" charset="-122"/>
              <a:ea typeface="黑体" pitchFamily="49" charset="-122"/>
            </a:endParaRPr>
          </a:p>
          <a:p>
            <a:r>
              <a:rPr lang="en-US" altLang="zh-CN" sz="4000" b="1" dirty="0" smtClean="0">
                <a:latin typeface="黑体" pitchFamily="49" charset="-122"/>
                <a:ea typeface="黑体" pitchFamily="49" charset="-122"/>
              </a:rPr>
              <a:t>3</a:t>
            </a:r>
            <a:r>
              <a:rPr lang="zh-CN" altLang="en-US" sz="4000" b="1" dirty="0" smtClean="0">
                <a:latin typeface="黑体" pitchFamily="49" charset="-122"/>
                <a:ea typeface="黑体" pitchFamily="49" charset="-122"/>
              </a:rPr>
              <a:t>、如何</a:t>
            </a:r>
            <a:r>
              <a:rPr lang="zh-CN" altLang="en-US" sz="4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体会</a:t>
            </a:r>
            <a:r>
              <a:rPr lang="zh-CN" altLang="en-US" sz="4000" b="1" dirty="0" smtClean="0">
                <a:latin typeface="黑体" pitchFamily="49" charset="-122"/>
                <a:ea typeface="黑体" pitchFamily="49" charset="-122"/>
              </a:rPr>
              <a:t>世界近现代科学技术发展中蕴含的人文精神？</a:t>
            </a:r>
            <a:endParaRPr lang="zh-CN" altLang="en-US" sz="4000" b="1" dirty="0"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4230195" y="2285992"/>
            <a:ext cx="2316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</a:t>
            </a:r>
            <a:r>
              <a:rPr lang="en-US" altLang="zh-CN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r>
              <a:rPr lang="zh-CN" alt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年</a:t>
            </a:r>
            <a:endParaRPr lang="zh-CN" alt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直角三角形 3"/>
          <p:cNvSpPr>
            <a:spLocks noChangeArrowheads="1"/>
          </p:cNvSpPr>
          <p:nvPr/>
        </p:nvSpPr>
        <p:spPr bwMode="auto">
          <a:xfrm flipH="1" flipV="1">
            <a:off x="0" y="4313239"/>
            <a:ext cx="11522075" cy="985281"/>
          </a:xfrm>
          <a:prstGeom prst="rtTriangle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sp>
        <p:nvSpPr>
          <p:cNvPr id="6" name="直角三角形 5"/>
          <p:cNvSpPr>
            <a:spLocks noChangeArrowheads="1"/>
          </p:cNvSpPr>
          <p:nvPr/>
        </p:nvSpPr>
        <p:spPr bwMode="auto">
          <a:xfrm flipH="1" flipV="1">
            <a:off x="0" y="4308475"/>
            <a:ext cx="11522075" cy="544110"/>
          </a:xfrm>
          <a:prstGeom prst="rtTriangle">
            <a:avLst/>
          </a:prstGeom>
          <a:solidFill>
            <a:srgbClr val="60B5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sp>
        <p:nvSpPr>
          <p:cNvPr id="7" name="直角三角形 6"/>
          <p:cNvSpPr>
            <a:spLocks noChangeArrowheads="1"/>
          </p:cNvSpPr>
          <p:nvPr/>
        </p:nvSpPr>
        <p:spPr bwMode="auto">
          <a:xfrm flipH="1" flipV="1">
            <a:off x="0" y="4292600"/>
            <a:ext cx="11522075" cy="279408"/>
          </a:xfrm>
          <a:prstGeom prst="rtTriangle">
            <a:avLst/>
          </a:prstGeom>
          <a:solidFill>
            <a:srgbClr val="007DEA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17435" y="3391162"/>
            <a:ext cx="1140464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2628900" algn="l"/>
              </a:tabLst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2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itchFamily="49" charset="-122"/>
                <a:ea typeface="黑体" pitchFamily="49" charset="-122"/>
                <a:cs typeface="Times New Roman" pitchFamily="18" charset="0"/>
              </a:rPr>
              <a:t>（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2010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·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全国课标卷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·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30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itchFamily="49" charset="-122"/>
                <a:ea typeface="黑体" pitchFamily="49" charset="-122"/>
                <a:cs typeface="Times New Roman" pitchFamily="18" charset="0"/>
              </a:rPr>
              <a:t>）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19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世纪中期，许多与西学相关的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“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日本新词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”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来自中国，而在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20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世纪初年，大量与西学相关的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“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日本新词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”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，如劳动、方针、政策、理论等迅速传入中国。出现这一变化的决定性因素是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(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　　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)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28900" algn="l"/>
              </a:tabLst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A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．中国留学日本人数增多           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B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．中国在甲午战争中战败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28900" algn="l"/>
              </a:tabLst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C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．日本明治维新成效显著           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D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．日本先于中国接触西学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6289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考</a:t>
            </a:r>
            <a:r>
              <a:rPr lang="zh-CN" altLang="en-US" sz="3200" b="1" dirty="0" smtClean="0">
                <a:solidFill>
                  <a:srgbClr val="FF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点：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近代中国思想解放潮流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761037" y="4714884"/>
            <a:ext cx="55816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</a:t>
            </a:r>
            <a:endParaRPr lang="zh-CN" alt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88873" y="-24"/>
            <a:ext cx="1107289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2667000" algn="l"/>
                <a:tab pos="2971800" algn="l"/>
              </a:tabLst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1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itchFamily="49" charset="-122"/>
                <a:ea typeface="黑体" pitchFamily="49" charset="-122"/>
                <a:cs typeface="Times New Roman" pitchFamily="18" charset="0"/>
              </a:rPr>
              <a:t>（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2010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·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全国课标卷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·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26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itchFamily="49" charset="-122"/>
                <a:ea typeface="黑体" pitchFamily="49" charset="-122"/>
                <a:cs typeface="Times New Roman" pitchFamily="18" charset="0"/>
              </a:rPr>
              <a:t>）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王安石提出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“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形者，有生之本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”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。与之相对立的观点是（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　　）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67000" algn="l"/>
                <a:tab pos="2971800" algn="l"/>
              </a:tabLst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A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“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心外无物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”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	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67000" algn="l"/>
                <a:tab pos="2971800" algn="l"/>
              </a:tabLst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B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“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天地为万物之本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”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67000" algn="l"/>
                <a:tab pos="2971800" algn="l"/>
              </a:tabLst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C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“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夫形于天地之间也，物也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”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 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	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67000" algn="l"/>
                <a:tab pos="2971800" algn="l"/>
              </a:tabLst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D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“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舍天地则无以为道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”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/>
              <a:ea typeface="宋体" pitchFamily="2" charset="-122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0" algn="l"/>
                <a:tab pos="29718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latin typeface="Arial"/>
                <a:ea typeface="宋体" pitchFamily="2" charset="-122"/>
                <a:cs typeface="Times New Roman" pitchFamily="18" charset="0"/>
              </a:rPr>
              <a:t>考</a:t>
            </a:r>
            <a:r>
              <a:rPr lang="zh-CN" altLang="en-US" sz="3200" b="1" dirty="0" smtClean="0">
                <a:solidFill>
                  <a:srgbClr val="FF0000"/>
                </a:solidFill>
                <a:latin typeface="Arial"/>
                <a:ea typeface="宋体" pitchFamily="2" charset="-122"/>
                <a:cs typeface="Times New Roman" pitchFamily="18" charset="0"/>
              </a:rPr>
              <a:t>点：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宋明理学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507030" y="291092"/>
            <a:ext cx="6110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endParaRPr lang="zh-CN" alt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230195" y="2285992"/>
            <a:ext cx="2316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</a:t>
            </a:r>
            <a:r>
              <a:rPr lang="en-US" altLang="zh-CN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r>
              <a:rPr lang="zh-CN" alt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年</a:t>
            </a:r>
            <a:endParaRPr lang="zh-CN" alt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直角三角形 3"/>
          <p:cNvSpPr>
            <a:spLocks noChangeArrowheads="1"/>
          </p:cNvSpPr>
          <p:nvPr/>
        </p:nvSpPr>
        <p:spPr bwMode="auto">
          <a:xfrm flipH="1" flipV="1">
            <a:off x="0" y="4313239"/>
            <a:ext cx="11522075" cy="985281"/>
          </a:xfrm>
          <a:prstGeom prst="rtTriangle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sp>
        <p:nvSpPr>
          <p:cNvPr id="6" name="直角三角形 5"/>
          <p:cNvSpPr>
            <a:spLocks noChangeArrowheads="1"/>
          </p:cNvSpPr>
          <p:nvPr/>
        </p:nvSpPr>
        <p:spPr bwMode="auto">
          <a:xfrm flipH="1" flipV="1">
            <a:off x="0" y="4308475"/>
            <a:ext cx="11522075" cy="544110"/>
          </a:xfrm>
          <a:prstGeom prst="rtTriangle">
            <a:avLst/>
          </a:prstGeom>
          <a:solidFill>
            <a:srgbClr val="60B5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sp>
        <p:nvSpPr>
          <p:cNvPr id="7" name="直角三角形 6"/>
          <p:cNvSpPr>
            <a:spLocks noChangeArrowheads="1"/>
          </p:cNvSpPr>
          <p:nvPr/>
        </p:nvSpPr>
        <p:spPr bwMode="auto">
          <a:xfrm flipH="1" flipV="1">
            <a:off x="0" y="4292600"/>
            <a:ext cx="11522075" cy="279408"/>
          </a:xfrm>
          <a:prstGeom prst="rtTriangle">
            <a:avLst/>
          </a:prstGeom>
          <a:solidFill>
            <a:srgbClr val="007DEA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88873" y="1070682"/>
            <a:ext cx="1104745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smtClean="0"/>
              <a:t>1</a:t>
            </a:r>
            <a:r>
              <a:rPr lang="zh-CN" altLang="zh-CN" sz="3200" b="1" dirty="0" smtClean="0"/>
              <a:t>．（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2011</a:t>
            </a:r>
            <a:r>
              <a:rPr lang="zh-CN" altLang="zh-CN" sz="3200" b="1" dirty="0" smtClean="0">
                <a:solidFill>
                  <a:srgbClr val="FF0000"/>
                </a:solidFill>
              </a:rPr>
              <a:t>·全国新课标文综·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26</a:t>
            </a:r>
            <a:r>
              <a:rPr lang="zh-CN" altLang="zh-CN" sz="3200" b="1" dirty="0" smtClean="0"/>
              <a:t>）黄宗羲在《明夷待访录》中说：</a:t>
            </a:r>
            <a:r>
              <a:rPr lang="en-US" altLang="zh-CN" sz="3200" b="1" dirty="0" smtClean="0"/>
              <a:t>“</a:t>
            </a:r>
            <a:r>
              <a:rPr lang="zh-CN" altLang="zh-CN" sz="3200" b="1" dirty="0" smtClean="0"/>
              <a:t>使朝廷之上，闾阎之细（民间百姓），渐摩濡染，莫不有诗书宽大之气，天子之所是未必是，天子之所非未必非，天子亦遂不敢自为非是，而公其非是于学校。</a:t>
            </a:r>
            <a:r>
              <a:rPr lang="en-US" altLang="zh-CN" sz="3200" b="1" dirty="0" smtClean="0"/>
              <a:t>”</a:t>
            </a:r>
            <a:r>
              <a:rPr lang="zh-CN" altLang="zh-CN" sz="3200" b="1" dirty="0" smtClean="0"/>
              <a:t>与这一论述的精神实质</a:t>
            </a:r>
            <a:r>
              <a:rPr lang="zh-CN" altLang="zh-CN" sz="3200" b="1" dirty="0" smtClean="0">
                <a:solidFill>
                  <a:srgbClr val="FF0000"/>
                </a:solidFill>
              </a:rPr>
              <a:t>最</a:t>
            </a:r>
            <a:r>
              <a:rPr lang="zh-CN" altLang="zh-CN" sz="3200" b="1" dirty="0" smtClean="0"/>
              <a:t>为接近的是（　　）</a:t>
            </a:r>
          </a:p>
          <a:p>
            <a:r>
              <a:rPr lang="en-US" altLang="zh-CN" sz="3200" b="1" dirty="0" smtClean="0"/>
              <a:t>A</a:t>
            </a:r>
            <a:r>
              <a:rPr lang="zh-CN" altLang="zh-CN" sz="3200" b="1" dirty="0" smtClean="0"/>
              <a:t>．天下兴亡，匹夫有责</a:t>
            </a:r>
            <a:r>
              <a:rPr lang="en-US" altLang="zh-CN" sz="3200" b="1" dirty="0" smtClean="0"/>
              <a:t>                            B</a:t>
            </a:r>
            <a:r>
              <a:rPr lang="zh-CN" altLang="zh-CN" sz="3200" b="1" dirty="0" smtClean="0"/>
              <a:t>．民为邦本</a:t>
            </a:r>
            <a:r>
              <a:rPr lang="en-US" altLang="zh-CN" sz="3200" b="1" dirty="0" smtClean="0"/>
              <a:t>      </a:t>
            </a:r>
            <a:endParaRPr lang="zh-CN" altLang="zh-CN" sz="3200" b="1" dirty="0" smtClean="0"/>
          </a:p>
          <a:p>
            <a:r>
              <a:rPr lang="en-US" altLang="zh-CN" sz="3200" b="1" dirty="0" smtClean="0"/>
              <a:t>C</a:t>
            </a:r>
            <a:r>
              <a:rPr lang="zh-CN" altLang="zh-CN" sz="3200" b="1" dirty="0" smtClean="0"/>
              <a:t>．天下为公</a:t>
            </a:r>
            <a:r>
              <a:rPr lang="en-US" altLang="zh-CN" sz="3200" b="1" dirty="0" smtClean="0"/>
              <a:t>                                                  D</a:t>
            </a:r>
            <a:r>
              <a:rPr lang="zh-CN" altLang="zh-CN" sz="3200" b="1" dirty="0" smtClean="0"/>
              <a:t>．民贵君轻</a:t>
            </a:r>
            <a:endParaRPr lang="en-US" altLang="zh-CN" sz="3200" b="1" dirty="0" smtClean="0"/>
          </a:p>
          <a:p>
            <a:r>
              <a:rPr lang="zh-CN" altLang="en-US" sz="3200" b="1" dirty="0">
                <a:solidFill>
                  <a:srgbClr val="FF0000"/>
                </a:solidFill>
              </a:rPr>
              <a:t>考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点：明清之际的儒家思想</a:t>
            </a:r>
          </a:p>
          <a:p>
            <a:endParaRPr lang="zh-CN" altLang="zh-CN" sz="3200" b="1" dirty="0"/>
          </a:p>
        </p:txBody>
      </p:sp>
      <p:sp>
        <p:nvSpPr>
          <p:cNvPr id="7" name="矩形 6"/>
          <p:cNvSpPr/>
          <p:nvPr/>
        </p:nvSpPr>
        <p:spPr>
          <a:xfrm>
            <a:off x="4903781" y="2824162"/>
            <a:ext cx="5517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</a:t>
            </a:r>
            <a:endParaRPr lang="zh-CN" alt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617501" y="721980"/>
            <a:ext cx="1035851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28900" algn="l"/>
                <a:tab pos="2743200" algn="l"/>
              </a:tabLst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2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itchFamily="49" charset="-122"/>
                <a:ea typeface="黑体" pitchFamily="49" charset="-122"/>
                <a:cs typeface="Times New Roman" pitchFamily="18" charset="0"/>
              </a:rPr>
              <a:t>（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2011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·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itchFamily="49" charset="-122"/>
                <a:ea typeface="黑体" pitchFamily="49" charset="-122"/>
                <a:cs typeface="Times New Roman" pitchFamily="18" charset="0"/>
              </a:rPr>
              <a:t>全国新课标文综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·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27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itchFamily="49" charset="-122"/>
                <a:ea typeface="黑体" pitchFamily="49" charset="-122"/>
                <a:cs typeface="Times New Roman" pitchFamily="18" charset="0"/>
              </a:rPr>
              <a:t>）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苏格拉底在受审时申辩说：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“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打一个可笑的比喻，我就像一只牛虻，整天到处叮住你们不放，唤醒你们、说服你们、指责你们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……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我要让你们知道，要是杀死像我这样的人，那么对你们自己造成的损害将会超过对我的残害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。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/>
                <a:ea typeface="宋体" pitchFamily="2" charset="-122"/>
                <a:cs typeface="Times New Roman" pitchFamily="18" charset="0"/>
              </a:rPr>
              <a:t>”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这段话表明苏格拉底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(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　　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)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28900" algn="l"/>
                <a:tab pos="2743200" algn="l"/>
              </a:tabLst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A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．维护公民生存权利                 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B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．捍卫思想自由原则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28900" algn="l"/>
                <a:tab pos="2743200" algn="l"/>
              </a:tabLst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C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．抗议雅典司法不公                 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D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．反对贵族专权暴政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628900" algn="l"/>
                <a:tab pos="27432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考</a:t>
            </a:r>
            <a:r>
              <a:rPr lang="zh-CN" altLang="en-US" sz="3200" b="1" dirty="0" smtClean="0">
                <a:solidFill>
                  <a:srgbClr val="FF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点：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西方人文精神的起源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28900" algn="l"/>
                <a:tab pos="2743200" algn="l"/>
              </a:tabLst>
            </a:pP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824446" y="3077174"/>
            <a:ext cx="5790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endParaRPr lang="zh-CN" alt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260311" y="1342613"/>
            <a:ext cx="11118887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67000" algn="l"/>
              </a:tabLst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3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（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2011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·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itchFamily="49" charset="-122"/>
                <a:ea typeface="黑体" pitchFamily="49" charset="-122"/>
                <a:cs typeface="Times New Roman" pitchFamily="18" charset="0"/>
              </a:rPr>
              <a:t>全国新课标文综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·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35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）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哥白尼、牛顿和爱因斯坦被称为近代以来最伟大的科学家，其理论的共同之处是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(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　　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)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67000" algn="l"/>
              </a:tabLst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A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．得到了科学实验的验证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B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．改变了人类对自然世界的认识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67000" algn="l"/>
              </a:tabLst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C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．推动了技术的重大突破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D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．科学地概括出物质运动的定律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670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考</a:t>
            </a:r>
            <a:r>
              <a:rPr lang="zh-CN" altLang="en-US" sz="3200" b="1" dirty="0" smtClean="0">
                <a:solidFill>
                  <a:srgbClr val="FF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点：世界近现代科学技术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047317" y="1714488"/>
            <a:ext cx="5790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endParaRPr lang="zh-CN" alt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230195" y="2285992"/>
            <a:ext cx="2316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</a:t>
            </a:r>
            <a:r>
              <a:rPr lang="en-US" altLang="zh-CN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zh-CN" alt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年</a:t>
            </a:r>
            <a:endParaRPr lang="zh-CN" alt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直角三角形 3"/>
          <p:cNvSpPr>
            <a:spLocks noChangeArrowheads="1"/>
          </p:cNvSpPr>
          <p:nvPr/>
        </p:nvSpPr>
        <p:spPr bwMode="auto">
          <a:xfrm flipH="1" flipV="1">
            <a:off x="0" y="4313239"/>
            <a:ext cx="11522075" cy="985281"/>
          </a:xfrm>
          <a:prstGeom prst="rtTriangle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sp>
        <p:nvSpPr>
          <p:cNvPr id="6" name="直角三角形 5"/>
          <p:cNvSpPr>
            <a:spLocks noChangeArrowheads="1"/>
          </p:cNvSpPr>
          <p:nvPr/>
        </p:nvSpPr>
        <p:spPr bwMode="auto">
          <a:xfrm flipH="1" flipV="1">
            <a:off x="0" y="4308475"/>
            <a:ext cx="11522075" cy="544110"/>
          </a:xfrm>
          <a:prstGeom prst="rtTriangle">
            <a:avLst/>
          </a:prstGeom>
          <a:solidFill>
            <a:srgbClr val="60B5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sp>
        <p:nvSpPr>
          <p:cNvPr id="7" name="直角三角形 6"/>
          <p:cNvSpPr>
            <a:spLocks noChangeArrowheads="1"/>
          </p:cNvSpPr>
          <p:nvPr/>
        </p:nvSpPr>
        <p:spPr bwMode="auto">
          <a:xfrm flipH="1" flipV="1">
            <a:off x="0" y="4292600"/>
            <a:ext cx="11522075" cy="279408"/>
          </a:xfrm>
          <a:prstGeom prst="rtTriangle">
            <a:avLst/>
          </a:prstGeom>
          <a:solidFill>
            <a:srgbClr val="007DEA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2861</Words>
  <Application>Microsoft Office PowerPoint</Application>
  <PresentationFormat>自定义</PresentationFormat>
  <Paragraphs>132</Paragraphs>
  <Slides>26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27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微软用户</cp:lastModifiedBy>
  <cp:revision>9</cp:revision>
  <dcterms:created xsi:type="dcterms:W3CDTF">2016-01-26T09:45:14Z</dcterms:created>
  <dcterms:modified xsi:type="dcterms:W3CDTF">2016-02-23T09:14:35Z</dcterms:modified>
</cp:coreProperties>
</file>