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3" r:id="rId4"/>
    <p:sldId id="294" r:id="rId5"/>
    <p:sldId id="295" r:id="rId6"/>
    <p:sldId id="297" r:id="rId7"/>
    <p:sldId id="296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2014/11/26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08610"/>
            <a:ext cx="9144000" cy="11230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zh-CN" altLang="en-US" sz="20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课表要求：列举李贽、黄宗羲、顾炎武等思想家，了解明清时期</a:t>
            </a:r>
            <a:r>
              <a:rPr lang="zh-CN" altLang="en-US" sz="20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儒学的发展</a:t>
            </a:r>
            <a:r>
              <a:rPr lang="zh-CN" altLang="en-US" sz="20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2000" dirty="0" smtClean="0">
              <a:solidFill>
                <a:schemeClr val="bg1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800"/>
              </a:lnSpc>
            </a:pPr>
            <a:r>
              <a:rPr lang="zh-CN" altLang="en-US" sz="20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目标分解：①李贽的思想主张及影响；②明清之际儒家思想的时代特征及其经济根源；③明末清初启蒙思想家的主张、特点及影响。</a:t>
            </a:r>
            <a:endParaRPr lang="zh-CN" altLang="en-US" sz="2000" dirty="0">
              <a:solidFill>
                <a:schemeClr val="bg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628800"/>
            <a:ext cx="9144000" cy="40011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一：自主复习</a:t>
            </a:r>
            <a:r>
              <a:rPr lang="en-US" altLang="zh-CN" sz="20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:</a:t>
            </a:r>
            <a:r>
              <a:rPr lang="zh-CN" altLang="en-US" sz="20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（根据以下提纲，迅速阅读课文）</a:t>
            </a:r>
            <a:endParaRPr lang="zh-CN" altLang="en-US" sz="2000" dirty="0">
              <a:solidFill>
                <a:schemeClr val="bg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012062"/>
            <a:ext cx="9144000" cy="4801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：明清思想活跃的时代背景</a:t>
            </a:r>
            <a:endParaRPr lang="en-US" altLang="zh-CN" sz="2000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dbl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400" u="dbl" dirty="0" smtClean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：明清思想的实质是什么？</a:t>
            </a:r>
            <a:endParaRPr lang="en-US" altLang="zh-CN" sz="2400" u="dbl" dirty="0" smtClean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：明清思想代表人物及其要观点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(1)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明朝的李贽：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①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生平及其著作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②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主要观点 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③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如何评价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(2)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明末清初三大思想家：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黄宗羲、王夫之、顾炎武：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 ①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生平及其著作 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②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主要观点 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③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归纳三者异同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4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：归纳中国早期启蒙思想的特点及评价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5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：明清的批判</a:t>
            </a:r>
            <a:r>
              <a:rPr lang="zh-CN" altLang="en-US" sz="2400" u="dbl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思想未成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为主流，推动社会变革的原因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6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：比较中国早期启蒙思想与先秦儒家思想、西方启蒙思想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31640" y="-27384"/>
            <a:ext cx="73448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 smtClean="0"/>
              <a:t>明末清初儒学的新发展</a:t>
            </a:r>
            <a:r>
              <a:rPr lang="en-US" altLang="zh-CN" sz="2800" b="1" dirty="0" smtClean="0"/>
              <a:t>——</a:t>
            </a:r>
            <a:r>
              <a:rPr lang="zh-CN" altLang="en-US" sz="2800" b="1" dirty="0" smtClean="0"/>
              <a:t>早期启蒙思想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-27384"/>
            <a:ext cx="9108504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二：串讲演练</a:t>
            </a:r>
            <a:r>
              <a:rPr lang="en-US" altLang="zh-CN" sz="28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sym typeface="Wingdings" pitchFamily="2" charset="2"/>
              </a:rPr>
              <a:t>:</a:t>
            </a:r>
            <a:endParaRPr lang="zh-CN" altLang="en-US" sz="2800" dirty="0">
              <a:solidFill>
                <a:schemeClr val="bg1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6" name="图片 5" descr="textimage3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496944" cy="5256584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492487"/>
            <a:ext cx="9144000" cy="4424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3100"/>
              </a:lnSpc>
            </a:pP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一：明清思想的背景及</a:t>
            </a:r>
            <a:r>
              <a:rPr lang="zh-CN" altLang="en-US" sz="2400" u="dbl" dirty="0" smtClean="0">
                <a:solidFill>
                  <a:srgbClr val="FF0000"/>
                </a:solidFill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明朝</a:t>
            </a: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李贽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93003" y="548680"/>
            <a:ext cx="2031325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14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全国</a:t>
            </a:r>
            <a:r>
              <a:rPr lang="en-US" altLang="zh-CN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海南</a:t>
            </a:r>
            <a:r>
              <a:rPr lang="en-US" altLang="zh-CN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11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广东</a:t>
            </a:r>
            <a:endParaRPr lang="zh-CN" altLang="en-US" sz="1600" dirty="0">
              <a:solidFill>
                <a:srgbClr val="FFFF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-27384"/>
            <a:ext cx="9108504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二：串讲演练</a:t>
            </a:r>
            <a:r>
              <a:rPr lang="en-US" altLang="zh-CN" sz="2800" dirty="0" smtClean="0">
                <a:solidFill>
                  <a:schemeClr val="bg1"/>
                </a:solidFill>
                <a:latin typeface="黑体" pitchFamily="49" charset="-122"/>
                <a:ea typeface="黑体" pitchFamily="49" charset="-122"/>
                <a:sym typeface="Wingdings" pitchFamily="2" charset="2"/>
              </a:rPr>
              <a:t>:</a:t>
            </a:r>
            <a:endParaRPr lang="zh-CN" altLang="en-US" sz="2800" dirty="0">
              <a:solidFill>
                <a:schemeClr val="bg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5496" y="1124744"/>
            <a:ext cx="9036496" cy="16264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材料一：</a:t>
            </a:r>
            <a:r>
              <a:rPr lang="zh-CN" altLang="en-US" sz="2000" dirty="0" smtClean="0"/>
              <a:t>  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李贽还同样以不留情面的态度解剖自己，指责自己缺乏诚信：“志在温饱，而自谓伯夷叔齐；质本齐人，而自谓饱道饶德。”如果李贽在某种程度上表现了言行的一致，那么唯一合理的解释也只是他在追求个性与行动的自由，而不是叛离他衷心皈依的儒家宗旨。             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黄仁宇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万历十五年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》</a:t>
            </a:r>
          </a:p>
        </p:txBody>
      </p:sp>
      <p:sp>
        <p:nvSpPr>
          <p:cNvPr id="17" name="矩形 16"/>
          <p:cNvSpPr/>
          <p:nvPr/>
        </p:nvSpPr>
        <p:spPr>
          <a:xfrm>
            <a:off x="35496" y="2852936"/>
            <a:ext cx="89644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40000"/>
              </a:spcBef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①据材料和所学，指出李贽所追求和叛离的对象，由此指出明清思想的实质。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spcBef>
                <a:spcPct val="40000"/>
              </a:spcBef>
              <a:defRPr/>
            </a:pPr>
            <a:r>
              <a:rPr lang="zh-CN" altLang="zh-CN" sz="2000" dirty="0" smtClean="0">
                <a:latin typeface="黑体" pitchFamily="49" charset="-122"/>
                <a:ea typeface="黑体" pitchFamily="49" charset="-122"/>
              </a:rPr>
              <a:t>②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根据材料概括出作者的观点并从政治、经济、思想三方面加以评析。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72008" y="4853672"/>
            <a:ext cx="8892480" cy="1887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zh-CN" altLang="en-US" sz="2000" u="sng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参考：</a:t>
            </a:r>
            <a:endParaRPr lang="en-US" altLang="zh-CN" sz="2000" u="sng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800"/>
              </a:lnSpc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观点：李贽</a:t>
            </a:r>
            <a:r>
              <a:rPr lang="zh-CN" altLang="en-US" sz="2000" u="heavy" dirty="0" smtClean="0">
                <a:uFill>
                  <a:solidFill>
                    <a:srgbClr val="FF0000"/>
                  </a:solidFill>
                </a:uFill>
                <a:latin typeface="黑体" pitchFamily="49" charset="-122"/>
                <a:ea typeface="黑体" pitchFamily="49" charset="-122"/>
              </a:rPr>
              <a:t>矛盾的个性心态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是明后期病态社会的反应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800"/>
              </a:lnSpc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评析：政治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不断强化的专制制度压抑个性，八股取士埋没人才；思想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理学束缚个性，经济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商品经济发展和资本主义萌芽冲击儒家伦理道德；这表明封建社会正走向没落。因此李贽既反对理学权威又想维护儒家理想社会。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2008" y="3717032"/>
            <a:ext cx="76683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zh-CN" altLang="en-US" sz="2000" u="sng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参考：</a:t>
            </a:r>
            <a:endParaRPr lang="en-US" altLang="zh-CN" sz="2000" u="sng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800"/>
              </a:lnSpc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观点：追求个性、自由和儒家根本宗旨，反对空洞教条的宋明理学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800"/>
              </a:lnSpc>
              <a:defRPr/>
            </a:pPr>
            <a:r>
              <a:rPr lang="zh-CN" altLang="en-US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实质：是对封建儒学的批判和继承</a:t>
            </a:r>
            <a:r>
              <a:rPr lang="en-US" altLang="zh-CN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并非资产阶级民主思想</a:t>
            </a:r>
            <a:r>
              <a:rPr lang="en-US" altLang="zh-CN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-27384"/>
            <a:ext cx="9144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二：文明的传承与比较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6512" y="469940"/>
            <a:ext cx="9180512" cy="38113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2900"/>
              </a:lnSpc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材料一：“故我之出而仕也，为天下，非为君也；为民也，非为一姓也”。“古者以天下为主，君为客”，“为天下之大害者，君而已”，“夫治天下犹曳（拖拉）大木，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… …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君与臣，共曳木之人也。 臣之与君，名异而实同耶。”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900"/>
              </a:lnSpc>
              <a:defRPr/>
            </a:pP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                                                         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黄宗羲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900"/>
              </a:lnSpc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材料二 黄氏之说，根本上不脱儒家思想理路，故将儒家政治、社会观推演为一更具民本精神之制度化蓝图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„„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若以为其所论仍与“现代”不侔（相当）而定其为无新见，则失于以“现代”事物为绝对尺度。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                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赵轶峰著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2900"/>
              </a:lnSpc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材料三：绝对的权力将导致绝对的腐败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一切有权力的人都容易滥用权力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要防止滥用权力，就必须以权力制约权力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……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当立法权和行政权集中在同一个人之手，自由就不复存在。                                   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孟德斯鸠 </a:t>
            </a:r>
          </a:p>
        </p:txBody>
      </p:sp>
      <p:sp>
        <p:nvSpPr>
          <p:cNvPr id="7" name="矩形 6"/>
          <p:cNvSpPr/>
          <p:nvPr/>
        </p:nvSpPr>
        <p:spPr>
          <a:xfrm>
            <a:off x="-36512" y="4581128"/>
            <a:ext cx="91805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①据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一概括黄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宗羲的思想中哪些“不脱儒家思想理路”，哪些又体现了“新见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”？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defRPr/>
            </a:pPr>
            <a:r>
              <a:rPr lang="zh-CN" altLang="zh-CN" sz="2000" dirty="0" smtClean="0">
                <a:latin typeface="黑体" pitchFamily="49" charset="-122"/>
                <a:ea typeface="黑体" pitchFamily="49" charset="-122"/>
              </a:rPr>
              <a:t>②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材料二的作者认为应该如何评价黄宗羲？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③据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材料一、材料三和所学知识，比较黄宗羲和孟德斯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鸠的主张。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15616" y="548680"/>
            <a:ext cx="705678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0" y="908720"/>
            <a:ext cx="277180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标注 9"/>
          <p:cNvSpPr/>
          <p:nvPr/>
        </p:nvSpPr>
        <p:spPr>
          <a:xfrm>
            <a:off x="4716016" y="44624"/>
            <a:ext cx="4176464" cy="387424"/>
          </a:xfrm>
          <a:prstGeom prst="wedgeRoundRectCallout">
            <a:avLst>
              <a:gd name="adj1" fmla="val -10753"/>
              <a:gd name="adj2" fmla="val 732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民本思想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理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学重社会责任感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)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467544" y="1556792"/>
            <a:ext cx="1800200" cy="432048"/>
          </a:xfrm>
          <a:prstGeom prst="wedgeRoundRectCallout">
            <a:avLst>
              <a:gd name="adj1" fmla="val -6086"/>
              <a:gd name="adj2" fmla="val -12524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民贵君轻思想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07704" y="1340768"/>
            <a:ext cx="266429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标注 12"/>
          <p:cNvSpPr/>
          <p:nvPr/>
        </p:nvSpPr>
        <p:spPr>
          <a:xfrm>
            <a:off x="4788024" y="1556792"/>
            <a:ext cx="1512168" cy="432048"/>
          </a:xfrm>
          <a:prstGeom prst="wedgeRoundRectCallout">
            <a:avLst>
              <a:gd name="adj1" fmla="val -65698"/>
              <a:gd name="adj2" fmla="val -4332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保留君主制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43608" y="3140968"/>
            <a:ext cx="3384376" cy="2880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5364088" y="3501008"/>
            <a:ext cx="1872208" cy="2880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3347864" y="908720"/>
            <a:ext cx="2771800" cy="36004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907704" y="1340768"/>
            <a:ext cx="2664296" cy="2880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圆角矩形标注 19"/>
          <p:cNvSpPr/>
          <p:nvPr/>
        </p:nvSpPr>
        <p:spPr>
          <a:xfrm>
            <a:off x="2339752" y="3789040"/>
            <a:ext cx="1872208" cy="360040"/>
          </a:xfrm>
          <a:prstGeom prst="wedgeRoundRectCallout">
            <a:avLst>
              <a:gd name="adj1" fmla="val -25081"/>
              <a:gd name="adj2" fmla="val -1447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批判君主专制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1" name="圆角矩形标注 20"/>
          <p:cNvSpPr/>
          <p:nvPr/>
        </p:nvSpPr>
        <p:spPr>
          <a:xfrm>
            <a:off x="5364088" y="3933056"/>
            <a:ext cx="2304256" cy="288032"/>
          </a:xfrm>
          <a:prstGeom prst="wedgeRoundRectCallout">
            <a:avLst>
              <a:gd name="adj1" fmla="val -24441"/>
              <a:gd name="adj2" fmla="val -9862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提出限制君权主张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-27384"/>
            <a:ext cx="9144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二：文明的传承与比较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-36512" y="764704"/>
            <a:ext cx="5760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4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中国早期启蒙思想和西方启蒙运动的比较</a:t>
            </a:r>
            <a:endParaRPr lang="en-US" altLang="zh-CN" sz="2400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03920" y="3889144"/>
            <a:ext cx="8128520" cy="763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  <a:defRPr/>
            </a:pPr>
            <a:r>
              <a:rPr lang="zh-CN" altLang="en-US" sz="2000" b="1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同：都是商品经济发展的产物；都批判君主专制，提出限制君权的主张；都推动思想解放和近代化进程</a:t>
            </a:r>
            <a:endParaRPr lang="en-US" altLang="zh-CN" sz="2000" b="1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7" name="图片 16" descr="捕获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340768"/>
            <a:ext cx="8352928" cy="2448272"/>
          </a:xfrm>
          <a:prstGeom prst="rect">
            <a:avLst/>
          </a:prstGeom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 l="3668"/>
          <a:stretch>
            <a:fillRect/>
          </a:stretch>
        </p:blipFill>
        <p:spPr bwMode="auto">
          <a:xfrm>
            <a:off x="323528" y="1412776"/>
            <a:ext cx="8496944" cy="2376264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5652120" y="836712"/>
            <a:ext cx="800219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13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山东</a:t>
            </a:r>
            <a:endParaRPr lang="zh-CN" altLang="en-US" sz="1600" dirty="0">
              <a:solidFill>
                <a:srgbClr val="FFFF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3448" t="43093" b="7195"/>
          <a:stretch>
            <a:fillRect/>
          </a:stretch>
        </p:blipFill>
        <p:spPr bwMode="auto">
          <a:xfrm>
            <a:off x="0" y="1124744"/>
            <a:ext cx="889248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矩形 2"/>
          <p:cNvSpPr/>
          <p:nvPr/>
        </p:nvSpPr>
        <p:spPr>
          <a:xfrm>
            <a:off x="-36512" y="519063"/>
            <a:ext cx="5760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4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明</a:t>
            </a:r>
            <a:r>
              <a:rPr lang="zh-CN" altLang="en-US" sz="24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末清初三大思想家之比较：</a:t>
            </a:r>
            <a:endParaRPr lang="en-US" altLang="zh-CN" sz="2400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27384"/>
            <a:ext cx="9144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二：文明的传承与比较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7504" y="4581128"/>
            <a:ext cx="34563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①根据材料概括三者的观点？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99792" y="1628800"/>
            <a:ext cx="540060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443700" y="2060848"/>
            <a:ext cx="230476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2771292" y="2492896"/>
            <a:ext cx="230476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139952" y="3356992"/>
            <a:ext cx="230476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4860032" y="3717032"/>
            <a:ext cx="388843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0" y="4149080"/>
            <a:ext cx="1907704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标注 12"/>
          <p:cNvSpPr/>
          <p:nvPr/>
        </p:nvSpPr>
        <p:spPr>
          <a:xfrm>
            <a:off x="5076056" y="836712"/>
            <a:ext cx="1944216" cy="432048"/>
          </a:xfrm>
          <a:prstGeom prst="wedgeRoundRectCallout">
            <a:avLst>
              <a:gd name="adj1" fmla="val -24604"/>
              <a:gd name="adj2" fmla="val 989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反对盲从孔子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4" name="圆角矩形标注 13"/>
          <p:cNvSpPr/>
          <p:nvPr/>
        </p:nvSpPr>
        <p:spPr>
          <a:xfrm>
            <a:off x="4499992" y="2924944"/>
            <a:ext cx="1800200" cy="360040"/>
          </a:xfrm>
          <a:prstGeom prst="wedgeRoundRectCallout">
            <a:avLst>
              <a:gd name="adj1" fmla="val -34175"/>
              <a:gd name="adj2" fmla="val -9088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主张经世致用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5" name="圆角矩形标注 14"/>
          <p:cNvSpPr/>
          <p:nvPr/>
        </p:nvSpPr>
        <p:spPr>
          <a:xfrm>
            <a:off x="1115616" y="2780928"/>
            <a:ext cx="2520280" cy="504056"/>
          </a:xfrm>
          <a:prstGeom prst="wedgeRoundRectCallout">
            <a:avLst>
              <a:gd name="adj1" fmla="val 68116"/>
              <a:gd name="adj2" fmla="val 5112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事物是变化发展的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6" name="圆角矩形标注 15"/>
          <p:cNvSpPr/>
          <p:nvPr/>
        </p:nvSpPr>
        <p:spPr>
          <a:xfrm>
            <a:off x="3707904" y="4293096"/>
            <a:ext cx="4824536" cy="504056"/>
          </a:xfrm>
          <a:prstGeom prst="wedgeRoundRectCallout">
            <a:avLst>
              <a:gd name="adj1" fmla="val -8999"/>
              <a:gd name="adj2" fmla="val -893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提出尊重物质运动规律的自然和社会史观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-27384"/>
            <a:ext cx="91440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zh-CN" altLang="en-US" sz="2400" u="dbl" dirty="0" smtClean="0">
                <a:uFill>
                  <a:solidFill>
                    <a:srgbClr val="0000FF"/>
                  </a:solidFill>
                </a:uFill>
                <a:latin typeface="黑体" pitchFamily="49" charset="-122"/>
                <a:ea typeface="黑体" pitchFamily="49" charset="-122"/>
              </a:rPr>
              <a:t>二：文明的传承与比较</a:t>
            </a:r>
            <a:endParaRPr lang="en-US" altLang="zh-CN" sz="2400" u="dbl" dirty="0" smtClean="0">
              <a:uFill>
                <a:solidFill>
                  <a:srgbClr val="0000FF"/>
                </a:solidFill>
              </a:u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-36512" y="764704"/>
            <a:ext cx="57606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4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明</a:t>
            </a:r>
            <a:r>
              <a:rPr lang="zh-CN" altLang="en-US" sz="24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末清初三大思想家之比较：</a:t>
            </a:r>
            <a:endParaRPr lang="en-US" altLang="zh-CN" sz="2400" dirty="0" smtClean="0">
              <a:solidFill>
                <a:srgbClr val="0000FF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7504" y="1484784"/>
            <a:ext cx="878497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1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）相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同： ①政治上：反对君主专制独裁，主张限制君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权。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 ②经济上：重视手工业和商业，倡导“经世致用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”。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 ③学术思想上：批判地继承传统儒学，主张“经世致用”。 </a:t>
            </a:r>
            <a:endParaRPr lang="en-US" altLang="zh-CN" sz="2000" dirty="0" smtClean="0">
              <a:latin typeface="黑体" pitchFamily="49" charset="-122"/>
              <a:ea typeface="黑体" pitchFamily="49" charset="-122"/>
            </a:endParaRPr>
          </a:p>
          <a:p>
            <a:pPr>
              <a:lnSpc>
                <a:spcPts val="3000"/>
              </a:lnSpc>
            </a:pP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000" dirty="0" smtClean="0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）不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同： ①黄宗羲：继承先秦民本思想，提出“天下为主，君为客”，</a:t>
            </a:r>
            <a:r>
              <a:rPr lang="zh-CN" altLang="en-US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猛烈批判封建君主专</a:t>
            </a:r>
            <a:r>
              <a:rPr lang="zh-CN" altLang="en-US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制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。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②顾炎武：天下兴亡、匹夫有责；特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别倡导</a:t>
            </a:r>
            <a:r>
              <a:rPr lang="zh-CN" altLang="en-US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经世致用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。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③王夫之：哲学贡献大，是中国</a:t>
            </a:r>
            <a:r>
              <a:rPr lang="zh-CN" altLang="en-US" sz="2000" dirty="0" smtClean="0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古代唯物主义理论的集大成者</a:t>
            </a:r>
            <a:r>
              <a:rPr lang="zh-CN" altLang="en-US" sz="2000" dirty="0" smtClean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2449" r="2852"/>
          <a:stretch>
            <a:fillRect/>
          </a:stretch>
        </p:blipFill>
        <p:spPr bwMode="auto">
          <a:xfrm>
            <a:off x="179512" y="4005064"/>
            <a:ext cx="8712968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923928" y="836712"/>
            <a:ext cx="1415772" cy="33855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广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东</a:t>
            </a:r>
            <a:r>
              <a:rPr lang="en-US" altLang="zh-CN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10</a:t>
            </a:r>
            <a:r>
              <a:rPr lang="zh-CN" altLang="en-US" sz="1600" dirty="0" smtClean="0">
                <a:solidFill>
                  <a:srgbClr val="FFFF00"/>
                </a:solidFill>
                <a:latin typeface="黑体" pitchFamily="49" charset="-122"/>
                <a:ea typeface="黑体" pitchFamily="49" charset="-122"/>
              </a:rPr>
              <a:t>海南</a:t>
            </a:r>
            <a:endParaRPr lang="zh-CN" altLang="en-US" sz="1600" dirty="0">
              <a:solidFill>
                <a:srgbClr val="FFFF00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3087</TotalTime>
  <Words>999</Words>
  <Application>Microsoft Office PowerPoint</Application>
  <PresentationFormat>全屏显示(4:3)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537</cp:revision>
  <dcterms:created xsi:type="dcterms:W3CDTF">2014-11-03T11:37:45Z</dcterms:created>
  <dcterms:modified xsi:type="dcterms:W3CDTF">2014-11-26T09:44:44Z</dcterms:modified>
</cp:coreProperties>
</file>