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24"/>
  </p:notesMasterIdLst>
  <p:handoutMasterIdLst>
    <p:handoutMasterId r:id="rId25"/>
  </p:handoutMasterIdLst>
  <p:sldIdLst>
    <p:sldId id="256" r:id="rId2"/>
    <p:sldId id="271" r:id="rId3"/>
    <p:sldId id="272" r:id="rId4"/>
    <p:sldId id="273" r:id="rId5"/>
    <p:sldId id="274" r:id="rId6"/>
    <p:sldId id="275" r:id="rId7"/>
    <p:sldId id="276" r:id="rId8"/>
    <p:sldId id="277" r:id="rId9"/>
    <p:sldId id="257" r:id="rId10"/>
    <p:sldId id="260" r:id="rId11"/>
    <p:sldId id="258" r:id="rId12"/>
    <p:sldId id="261" r:id="rId13"/>
    <p:sldId id="259" r:id="rId14"/>
    <p:sldId id="262" r:id="rId15"/>
    <p:sldId id="263" r:id="rId16"/>
    <p:sldId id="264" r:id="rId17"/>
    <p:sldId id="267" r:id="rId18"/>
    <p:sldId id="268" r:id="rId19"/>
    <p:sldId id="269" r:id="rId20"/>
    <p:sldId id="270" r:id="rId21"/>
    <p:sldId id="278" r:id="rId22"/>
    <p:sldId id="279" r:id="rId2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Verdana" pitchFamily="34" charset="0"/>
        <a:ea typeface="宋体" pitchFamily="2" charset="-122"/>
        <a:cs typeface="+mn-cs"/>
      </a:defRPr>
    </a:lvl1pPr>
    <a:lvl2pPr marL="457200" algn="l" rtl="0" fontAlgn="base">
      <a:spcBef>
        <a:spcPct val="0"/>
      </a:spcBef>
      <a:spcAft>
        <a:spcPct val="0"/>
      </a:spcAft>
      <a:defRPr kern="1200">
        <a:solidFill>
          <a:schemeClr val="tx1"/>
        </a:solidFill>
        <a:latin typeface="Verdana" pitchFamily="34" charset="0"/>
        <a:ea typeface="宋体" pitchFamily="2" charset="-122"/>
        <a:cs typeface="+mn-cs"/>
      </a:defRPr>
    </a:lvl2pPr>
    <a:lvl3pPr marL="914400" algn="l" rtl="0" fontAlgn="base">
      <a:spcBef>
        <a:spcPct val="0"/>
      </a:spcBef>
      <a:spcAft>
        <a:spcPct val="0"/>
      </a:spcAft>
      <a:defRPr kern="1200">
        <a:solidFill>
          <a:schemeClr val="tx1"/>
        </a:solidFill>
        <a:latin typeface="Verdana" pitchFamily="34" charset="0"/>
        <a:ea typeface="宋体" pitchFamily="2" charset="-122"/>
        <a:cs typeface="+mn-cs"/>
      </a:defRPr>
    </a:lvl3pPr>
    <a:lvl4pPr marL="1371600" algn="l" rtl="0" fontAlgn="base">
      <a:spcBef>
        <a:spcPct val="0"/>
      </a:spcBef>
      <a:spcAft>
        <a:spcPct val="0"/>
      </a:spcAft>
      <a:defRPr kern="1200">
        <a:solidFill>
          <a:schemeClr val="tx1"/>
        </a:solidFill>
        <a:latin typeface="Verdana" pitchFamily="34" charset="0"/>
        <a:ea typeface="宋体" pitchFamily="2" charset="-122"/>
        <a:cs typeface="+mn-cs"/>
      </a:defRPr>
    </a:lvl4pPr>
    <a:lvl5pPr marL="1828800" algn="l" rtl="0" fontAlgn="base">
      <a:spcBef>
        <a:spcPct val="0"/>
      </a:spcBef>
      <a:spcAft>
        <a:spcPct val="0"/>
      </a:spcAft>
      <a:defRPr kern="1200">
        <a:solidFill>
          <a:schemeClr val="tx1"/>
        </a:solidFill>
        <a:latin typeface="Verdana" pitchFamily="34" charset="0"/>
        <a:ea typeface="宋体" pitchFamily="2" charset="-122"/>
        <a:cs typeface="+mn-cs"/>
      </a:defRPr>
    </a:lvl5pPr>
    <a:lvl6pPr marL="2286000" algn="l" defTabSz="914400" rtl="0" eaLnBrk="1" latinLnBrk="0" hangingPunct="1">
      <a:defRPr kern="1200">
        <a:solidFill>
          <a:schemeClr val="tx1"/>
        </a:solidFill>
        <a:latin typeface="Verdana" pitchFamily="34" charset="0"/>
        <a:ea typeface="宋体" pitchFamily="2" charset="-122"/>
        <a:cs typeface="+mn-cs"/>
      </a:defRPr>
    </a:lvl6pPr>
    <a:lvl7pPr marL="2743200" algn="l" defTabSz="914400" rtl="0" eaLnBrk="1" latinLnBrk="0" hangingPunct="1">
      <a:defRPr kern="1200">
        <a:solidFill>
          <a:schemeClr val="tx1"/>
        </a:solidFill>
        <a:latin typeface="Verdana" pitchFamily="34" charset="0"/>
        <a:ea typeface="宋体" pitchFamily="2" charset="-122"/>
        <a:cs typeface="+mn-cs"/>
      </a:defRPr>
    </a:lvl7pPr>
    <a:lvl8pPr marL="3200400" algn="l" defTabSz="914400" rtl="0" eaLnBrk="1" latinLnBrk="0" hangingPunct="1">
      <a:defRPr kern="1200">
        <a:solidFill>
          <a:schemeClr val="tx1"/>
        </a:solidFill>
        <a:latin typeface="Verdana" pitchFamily="34" charset="0"/>
        <a:ea typeface="宋体" pitchFamily="2" charset="-122"/>
        <a:cs typeface="+mn-cs"/>
      </a:defRPr>
    </a:lvl8pPr>
    <a:lvl9pPr marL="3657600" algn="l" defTabSz="914400" rtl="0" eaLnBrk="1" latinLnBrk="0" hangingPunct="1">
      <a:defRPr kern="1200">
        <a:solidFill>
          <a:schemeClr val="tx1"/>
        </a:solidFill>
        <a:latin typeface="Verdana" pitchFamily="34"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524"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endParaRPr lang="en-US" altLang="zh-CN"/>
          </a:p>
        </p:txBody>
      </p:sp>
      <p:sp>
        <p:nvSpPr>
          <p:cNvPr id="4915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endParaRPr lang="en-US" altLang="zh-CN"/>
          </a:p>
        </p:txBody>
      </p:sp>
      <p:sp>
        <p:nvSpPr>
          <p:cNvPr id="4915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endParaRPr lang="en-US" altLang="zh-CN"/>
          </a:p>
        </p:txBody>
      </p:sp>
      <p:sp>
        <p:nvSpPr>
          <p:cNvPr id="4915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fld id="{27DC08CB-8F29-4F40-8AAA-E50820701872}" type="slidenum">
              <a:rPr lang="en-US" altLang="zh-CN"/>
              <a:pPr/>
              <a:t>‹#›</a:t>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endParaRPr lang="en-US" altLang="zh-CN"/>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endParaRPr lang="en-US" altLang="zh-CN"/>
          </a:p>
        </p:txBody>
      </p:sp>
      <p:sp>
        <p:nvSpPr>
          <p:cNvPr id="512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endParaRPr lang="en-US" altLang="zh-CN"/>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fld id="{5E1A8000-2E41-432C-AD3A-307682912B93}" type="slidenum">
              <a:rPr lang="en-US" altLang="zh-CN"/>
              <a:pPr/>
              <a:t>‹#›</a:t>
            </a:fld>
            <a:endParaRPr lang="en-US" altLang="zh-CN"/>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宋体" pitchFamily="2" charset="-122"/>
        <a:cs typeface="+mn-cs"/>
      </a:defRPr>
    </a:lvl1pPr>
    <a:lvl2pPr marL="457200" algn="l" rtl="0" fontAlgn="base">
      <a:spcBef>
        <a:spcPct val="30000"/>
      </a:spcBef>
      <a:spcAft>
        <a:spcPct val="0"/>
      </a:spcAft>
      <a:defRPr sz="1200" kern="1200">
        <a:solidFill>
          <a:schemeClr val="tx1"/>
        </a:solidFill>
        <a:latin typeface="Arial" pitchFamily="34" charset="0"/>
        <a:ea typeface="宋体" pitchFamily="2" charset="-122"/>
        <a:cs typeface="+mn-cs"/>
      </a:defRPr>
    </a:lvl2pPr>
    <a:lvl3pPr marL="914400" algn="l" rtl="0" fontAlgn="base">
      <a:spcBef>
        <a:spcPct val="30000"/>
      </a:spcBef>
      <a:spcAft>
        <a:spcPct val="0"/>
      </a:spcAft>
      <a:defRPr sz="1200" kern="1200">
        <a:solidFill>
          <a:schemeClr val="tx1"/>
        </a:solidFill>
        <a:latin typeface="Arial" pitchFamily="34" charset="0"/>
        <a:ea typeface="宋体" pitchFamily="2" charset="-122"/>
        <a:cs typeface="+mn-cs"/>
      </a:defRPr>
    </a:lvl3pPr>
    <a:lvl4pPr marL="1371600" algn="l" rtl="0" fontAlgn="base">
      <a:spcBef>
        <a:spcPct val="30000"/>
      </a:spcBef>
      <a:spcAft>
        <a:spcPct val="0"/>
      </a:spcAft>
      <a:defRPr sz="1200" kern="1200">
        <a:solidFill>
          <a:schemeClr val="tx1"/>
        </a:solidFill>
        <a:latin typeface="Arial" pitchFamily="34" charset="0"/>
        <a:ea typeface="宋体" pitchFamily="2" charset="-122"/>
        <a:cs typeface="+mn-cs"/>
      </a:defRPr>
    </a:lvl4pPr>
    <a:lvl5pPr marL="1828800" algn="l" rtl="0" fontAlgn="base">
      <a:spcBef>
        <a:spcPct val="30000"/>
      </a:spcBef>
      <a:spcAft>
        <a:spcPct val="0"/>
      </a:spcAft>
      <a:defRPr sz="1200" kern="1200">
        <a:solidFill>
          <a:schemeClr val="tx1"/>
        </a:solidFill>
        <a:latin typeface="Arial" pitchFamily="34"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F4F770-1079-4752-AED5-DC858CAC4113}" type="slidenum">
              <a:rPr lang="en-US" altLang="zh-CN"/>
              <a:pPr/>
              <a:t>1</a:t>
            </a:fld>
            <a:endParaRPr lang="en-US" altLang="zh-CN"/>
          </a:p>
        </p:txBody>
      </p:sp>
      <p:sp>
        <p:nvSpPr>
          <p:cNvPr id="50178" name="Rectangle 2"/>
          <p:cNvSpPr>
            <a:spLocks noRot="1" noChangeArrowheads="1" noTextEdit="1"/>
          </p:cNvSpPr>
          <p:nvPr>
            <p:ph type="sldImg"/>
          </p:nvPr>
        </p:nvSpPr>
        <p:spPr>
          <a:ln/>
        </p:spPr>
      </p:sp>
      <p:sp>
        <p:nvSpPr>
          <p:cNvPr id="50179" name="Rectangle 3"/>
          <p:cNvSpPr>
            <a:spLocks noGrp="1" noChangeArrowheads="1"/>
          </p:cNvSpPr>
          <p:nvPr>
            <p:ph type="body" idx="1"/>
          </p:nvPr>
        </p:nvSpPr>
        <p:spPr/>
        <p:txBody>
          <a:bodyPr/>
          <a:lstStyle/>
          <a:p>
            <a:endParaRPr lang="zh-CN" altLang="zh-C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69E903-C4E3-4984-923A-0439AB55CAB2}" type="slidenum">
              <a:rPr lang="en-US" altLang="zh-CN"/>
              <a:pPr/>
              <a:t>10</a:t>
            </a:fld>
            <a:endParaRPr lang="en-US" altLang="zh-CN"/>
          </a:p>
        </p:txBody>
      </p:sp>
      <p:sp>
        <p:nvSpPr>
          <p:cNvPr id="9218" name="Rectangle 2"/>
          <p:cNvSpPr>
            <a:spLocks noRo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zh-CN" altLang="zh-C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387342-8EE1-48B1-839F-B3A54F510551}" type="slidenum">
              <a:rPr lang="en-US" altLang="zh-CN"/>
              <a:pPr/>
              <a:t>11</a:t>
            </a:fld>
            <a:endParaRPr lang="en-US" altLang="zh-CN"/>
          </a:p>
        </p:txBody>
      </p:sp>
      <p:sp>
        <p:nvSpPr>
          <p:cNvPr id="6146" name="Rectangle 2"/>
          <p:cNvSpPr>
            <a:spLocks noRot="1" noChangeArrowheads="1" noTextEdit="1"/>
          </p:cNvSpPr>
          <p:nvPr>
            <p:ph type="sldImg"/>
          </p:nvPr>
        </p:nvSpPr>
        <p:spPr>
          <a:ln/>
        </p:spPr>
      </p:sp>
      <p:sp>
        <p:nvSpPr>
          <p:cNvPr id="6147" name="Rectangle 3"/>
          <p:cNvSpPr>
            <a:spLocks noGrp="1" noChangeArrowheads="1"/>
          </p:cNvSpPr>
          <p:nvPr>
            <p:ph type="body" idx="1"/>
          </p:nvPr>
        </p:nvSpPr>
        <p:spPr/>
        <p:txBody>
          <a:bodyPr/>
          <a:lstStyle/>
          <a:p>
            <a:r>
              <a:rPr lang="zh-CN" altLang="en-US"/>
              <a:t>问：德国法西斯上台有何特点？学生回答。</a:t>
            </a:r>
          </a:p>
          <a:p>
            <a:r>
              <a:rPr lang="zh-CN" altLang="en-US"/>
              <a:t>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E770B7-B051-4E70-AF09-4952EDC4D83E}" type="slidenum">
              <a:rPr lang="en-US" altLang="zh-CN"/>
              <a:pPr/>
              <a:t>12</a:t>
            </a:fld>
            <a:endParaRPr lang="en-US" altLang="zh-CN"/>
          </a:p>
        </p:txBody>
      </p:sp>
      <p:sp>
        <p:nvSpPr>
          <p:cNvPr id="11266" name="Rectangle 2"/>
          <p:cNvSpPr>
            <a:spLocks noRot="1" noChangeArrowheads="1" noTextEdit="1"/>
          </p:cNvSpPr>
          <p:nvPr>
            <p:ph type="sldImg"/>
          </p:nvPr>
        </p:nvSpPr>
        <p:spPr>
          <a:ln/>
        </p:spPr>
      </p:sp>
      <p:sp>
        <p:nvSpPr>
          <p:cNvPr id="11267" name="Rectangle 3"/>
          <p:cNvSpPr>
            <a:spLocks noGrp="1" noChangeArrowheads="1"/>
          </p:cNvSpPr>
          <p:nvPr>
            <p:ph type="body" idx="1"/>
          </p:nvPr>
        </p:nvSpPr>
        <p:spPr/>
        <p:txBody>
          <a:bodyPr/>
          <a:lstStyle/>
          <a:p>
            <a:endParaRPr lang="zh-CN" altLang="zh-CN"/>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CE3D3F-BDA2-406C-9660-DB5E259F8F9A}" type="slidenum">
              <a:rPr lang="en-US" altLang="zh-CN"/>
              <a:pPr/>
              <a:t>13</a:t>
            </a:fld>
            <a:endParaRPr lang="en-US" altLang="zh-CN"/>
          </a:p>
        </p:txBody>
      </p:sp>
      <p:sp>
        <p:nvSpPr>
          <p:cNvPr id="14338" name="Rectangle 2"/>
          <p:cNvSpPr>
            <a:spLocks noRot="1" noChangeArrowheads="1" noTextEdit="1"/>
          </p:cNvSpPr>
          <p:nvPr>
            <p:ph type="sldImg"/>
          </p:nvPr>
        </p:nvSpPr>
        <p:spPr>
          <a:ln/>
        </p:spPr>
      </p:sp>
      <p:sp>
        <p:nvSpPr>
          <p:cNvPr id="14339" name="Rectangle 3"/>
          <p:cNvSpPr>
            <a:spLocks noGrp="1" noChangeArrowheads="1"/>
          </p:cNvSpPr>
          <p:nvPr>
            <p:ph type="body" idx="1"/>
          </p:nvPr>
        </p:nvSpPr>
        <p:spPr/>
        <p:txBody>
          <a:bodyPr/>
          <a:lstStyle/>
          <a:p>
            <a:r>
              <a:rPr lang="zh-CN" altLang="en-US" b="1"/>
              <a:t>经济危机是本课的重点</a:t>
            </a:r>
            <a:r>
              <a:rPr lang="zh-CN" altLang="en-US"/>
              <a:t>，通过课前布置作业，由学生上网搜寻资料，对经济危机有一个初步的体验，同时在课堂把收集的资料通过</a:t>
            </a:r>
            <a:r>
              <a:rPr lang="en-US" altLang="zh-CN"/>
              <a:t>PPT</a:t>
            </a:r>
            <a:r>
              <a:rPr lang="zh-CN" altLang="en-US"/>
              <a:t>进行展示，老师和同学进行评价奖励。通过上述的做法，激发学生探寻问题的能力和展示自己的能力，通过一定的鼓励，进一步提高学生在课堂的参与热情，加强学习的动机。</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3CBFD7-A9EB-4207-81F1-304D6BFF3E94}" type="slidenum">
              <a:rPr lang="en-US" altLang="zh-CN"/>
              <a:pPr/>
              <a:t>14</a:t>
            </a:fld>
            <a:endParaRPr lang="en-US" altLang="zh-CN"/>
          </a:p>
        </p:txBody>
      </p:sp>
      <p:sp>
        <p:nvSpPr>
          <p:cNvPr id="13314" name="Rectangle 2"/>
          <p:cNvSpPr>
            <a:spLocks noRot="1" noChangeArrowheads="1" noTextEdit="1"/>
          </p:cNvSpPr>
          <p:nvPr>
            <p:ph type="sldImg"/>
          </p:nvPr>
        </p:nvSpPr>
        <p:spPr>
          <a:ln/>
        </p:spPr>
      </p:sp>
      <p:sp>
        <p:nvSpPr>
          <p:cNvPr id="13315" name="Rectangle 3"/>
          <p:cNvSpPr>
            <a:spLocks noGrp="1" noChangeArrowheads="1"/>
          </p:cNvSpPr>
          <p:nvPr>
            <p:ph type="body" idx="1"/>
          </p:nvPr>
        </p:nvSpPr>
        <p:spPr/>
        <p:txBody>
          <a:bodyPr/>
          <a:lstStyle/>
          <a:p>
            <a:r>
              <a:rPr lang="zh-CN" altLang="en-US"/>
              <a:t>（</a:t>
            </a:r>
            <a:r>
              <a:rPr lang="zh-CN" altLang="en-US" b="1"/>
              <a:t>经济危机产生的根本原因是难点</a:t>
            </a:r>
            <a:r>
              <a:rPr lang="zh-CN" altLang="en-US"/>
              <a:t>，在</a:t>
            </a:r>
            <a:r>
              <a:rPr lang="zh-CN" altLang="en-US" b="1"/>
              <a:t>分析经济危机产生的根本原因</a:t>
            </a:r>
            <a:r>
              <a:rPr lang="zh-CN" altLang="en-US"/>
              <a:t>的时候，通过图示法，私有制</a:t>
            </a:r>
            <a:r>
              <a:rPr lang="en-US" altLang="zh-CN"/>
              <a:t>——</a:t>
            </a:r>
            <a:r>
              <a:rPr lang="zh-CN" altLang="en-US"/>
              <a:t>财富分配不均</a:t>
            </a:r>
            <a:r>
              <a:rPr lang="en-US" altLang="zh-CN"/>
              <a:t>——</a:t>
            </a:r>
            <a:r>
              <a:rPr lang="zh-CN" altLang="en-US"/>
              <a:t>供求极度失衡</a:t>
            </a:r>
            <a:r>
              <a:rPr lang="en-US" altLang="zh-CN"/>
              <a:t>——</a:t>
            </a:r>
            <a:r>
              <a:rPr lang="zh-CN" altLang="en-US"/>
              <a:t>经济危机爆发，这样的话，学生有了直观的体验，对经济危机的认识就更深刻了，可以知道经济危机必然爆发，作为资本主义国家职能缓和矛盾，但是绝对避免不了经济危机）</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624857-DC17-4B23-8305-3A9437917C14}" type="slidenum">
              <a:rPr lang="en-US" altLang="zh-CN"/>
              <a:pPr/>
              <a:t>15</a:t>
            </a:fld>
            <a:endParaRPr lang="en-US" altLang="zh-CN"/>
          </a:p>
        </p:txBody>
      </p:sp>
      <p:sp>
        <p:nvSpPr>
          <p:cNvPr id="59394" name="Rectangle 2"/>
          <p:cNvSpPr>
            <a:spLocks noRo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zh-CN" altLang="zh-CN"/>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6A681C-8CA3-49D1-B0A0-09394D4DE3A3}" type="slidenum">
              <a:rPr lang="en-US" altLang="zh-CN"/>
              <a:pPr/>
              <a:t>16</a:t>
            </a:fld>
            <a:endParaRPr lang="en-US" altLang="zh-CN"/>
          </a:p>
        </p:txBody>
      </p:sp>
      <p:sp>
        <p:nvSpPr>
          <p:cNvPr id="18434" name="Rectangle 2"/>
          <p:cNvSpPr>
            <a:spLocks noRot="1" noChangeArrowheads="1" noTextEdit="1"/>
          </p:cNvSpPr>
          <p:nvPr>
            <p:ph type="sldImg"/>
          </p:nvPr>
        </p:nvSpPr>
        <p:spPr>
          <a:ln/>
        </p:spPr>
      </p:sp>
      <p:sp>
        <p:nvSpPr>
          <p:cNvPr id="18435" name="Rectangle 3"/>
          <p:cNvSpPr>
            <a:spLocks noGrp="1" noChangeArrowheads="1"/>
          </p:cNvSpPr>
          <p:nvPr>
            <p:ph type="body" idx="1"/>
          </p:nvPr>
        </p:nvSpPr>
        <p:spPr/>
        <p:txBody>
          <a:bodyPr/>
          <a:lstStyle/>
          <a:p>
            <a:r>
              <a:rPr lang="zh-CN" altLang="en-US"/>
              <a:t>（设计意图，</a:t>
            </a:r>
            <a:r>
              <a:rPr lang="zh-CN" altLang="en-US" b="1"/>
              <a:t>经济危机爆发的原因是本课的难点</a:t>
            </a:r>
            <a:r>
              <a:rPr lang="zh-CN" altLang="en-US"/>
              <a:t>，需要引导学生看图和阅读课本，在此期间，我们可以通过学生对信息材料的整理，提高他们的知识归纳能力，另外加强学生对经济危机爆发原因的理解，再有通过老师布置的表格，找到整理历史信息的基本技巧。情感价值观方面，帮助学生联系现实，让学生能够以史为鉴，认识到我们在建设社会主义市场经济的同时，不能得意忘形，要尽可能的避免经济危机爆发的可能性。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5B6062-F204-4A83-888B-C9F895B565BB}" type="slidenum">
              <a:rPr lang="en-US" altLang="zh-CN"/>
              <a:pPr/>
              <a:t>17</a:t>
            </a:fld>
            <a:endParaRPr lang="en-US" altLang="zh-CN"/>
          </a:p>
        </p:txBody>
      </p:sp>
      <p:sp>
        <p:nvSpPr>
          <p:cNvPr id="25602" name="Rectangle 2"/>
          <p:cNvSpPr>
            <a:spLocks noRot="1" noChangeArrowheads="1" noTextEdit="1"/>
          </p:cNvSpPr>
          <p:nvPr>
            <p:ph type="sldImg"/>
          </p:nvPr>
        </p:nvSpPr>
        <p:spPr>
          <a:ln/>
        </p:spPr>
      </p:sp>
      <p:sp>
        <p:nvSpPr>
          <p:cNvPr id="25603" name="Rectangle 3"/>
          <p:cNvSpPr>
            <a:spLocks noGrp="1" noChangeArrowheads="1"/>
          </p:cNvSpPr>
          <p:nvPr>
            <p:ph type="body" idx="1"/>
          </p:nvPr>
        </p:nvSpPr>
        <p:spPr/>
        <p:txBody>
          <a:bodyPr/>
          <a:lstStyle/>
          <a:p>
            <a:r>
              <a:rPr lang="zh-CN" altLang="en-US"/>
              <a:t>（设计意图：经济危机的影响是本课的难点，难度主要是内容太多，不利于学生理解，通过表格的归纳，有利于学生整合影响类的题目，提高对信息归纳的能力，同时通过认识经济危机的危害，进一步提高学生对经济危机的预防心理。）</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D4837D-950E-4473-975F-F434221DDB78}" type="slidenum">
              <a:rPr lang="en-US" altLang="zh-CN"/>
              <a:pPr/>
              <a:t>18</a:t>
            </a:fld>
            <a:endParaRPr lang="en-US" altLang="zh-CN"/>
          </a:p>
        </p:txBody>
      </p:sp>
      <p:sp>
        <p:nvSpPr>
          <p:cNvPr id="60418" name="Rectangle 2"/>
          <p:cNvSpPr>
            <a:spLocks noRot="1" noChangeArrowheads="1" noTextEdit="1"/>
          </p:cNvSpPr>
          <p:nvPr>
            <p:ph type="sldImg"/>
          </p:nvPr>
        </p:nvSpPr>
        <p:spPr>
          <a:ln/>
        </p:spPr>
      </p:sp>
      <p:sp>
        <p:nvSpPr>
          <p:cNvPr id="60419" name="Rectangle 3"/>
          <p:cNvSpPr>
            <a:spLocks noGrp="1" noChangeArrowheads="1"/>
          </p:cNvSpPr>
          <p:nvPr>
            <p:ph type="body" idx="1"/>
          </p:nvPr>
        </p:nvSpPr>
        <p:spPr/>
        <p:txBody>
          <a:bodyPr/>
          <a:lstStyle/>
          <a:p>
            <a:endParaRPr lang="zh-CN" altLang="zh-CN"/>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27CE96-C45F-4784-8FCB-18073D42A07D}" type="slidenum">
              <a:rPr lang="en-US" altLang="zh-CN"/>
              <a:pPr/>
              <a:t>19</a:t>
            </a:fld>
            <a:endParaRPr lang="en-US" altLang="zh-CN"/>
          </a:p>
        </p:txBody>
      </p:sp>
      <p:sp>
        <p:nvSpPr>
          <p:cNvPr id="61442" name="Rectangle 2"/>
          <p:cNvSpPr>
            <a:spLocks noRot="1"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zh-CN"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57FE4B-04EB-48F7-A4FF-CC8FAA52D421}" type="slidenum">
              <a:rPr lang="en-US" altLang="zh-CN"/>
              <a:pPr/>
              <a:t>2</a:t>
            </a:fld>
            <a:endParaRPr lang="en-US" altLang="zh-CN"/>
          </a:p>
        </p:txBody>
      </p:sp>
      <p:sp>
        <p:nvSpPr>
          <p:cNvPr id="51202" name="Rectangle 2"/>
          <p:cNvSpPr>
            <a:spLocks noRot="1" noChangeArrowheads="1" noTextEdit="1"/>
          </p:cNvSpPr>
          <p:nvPr>
            <p:ph type="sldImg"/>
          </p:nvPr>
        </p:nvSpPr>
        <p:spPr>
          <a:ln/>
        </p:spPr>
      </p:sp>
      <p:sp>
        <p:nvSpPr>
          <p:cNvPr id="51203" name="Rectangle 3"/>
          <p:cNvSpPr>
            <a:spLocks noGrp="1" noChangeArrowheads="1"/>
          </p:cNvSpPr>
          <p:nvPr>
            <p:ph type="body" idx="1"/>
          </p:nvPr>
        </p:nvSpPr>
        <p:spPr/>
        <p:txBody>
          <a:bodyPr/>
          <a:lstStyle/>
          <a:p>
            <a:endParaRPr lang="zh-CN" altLang="zh-CN"/>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08483F-4CC7-4801-8F5C-B38A7F350329}" type="slidenum">
              <a:rPr lang="en-US" altLang="zh-CN"/>
              <a:pPr/>
              <a:t>20</a:t>
            </a:fld>
            <a:endParaRPr lang="en-US" altLang="zh-CN"/>
          </a:p>
        </p:txBody>
      </p:sp>
      <p:sp>
        <p:nvSpPr>
          <p:cNvPr id="62466" name="Rectangle 2"/>
          <p:cNvSpPr>
            <a:spLocks noRo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zh-CN" altLang="zh-CN"/>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517E67-B444-4F5D-9813-A89F5CD559AD}" type="slidenum">
              <a:rPr lang="en-US" altLang="zh-CN"/>
              <a:pPr/>
              <a:t>21</a:t>
            </a:fld>
            <a:endParaRPr lang="en-US" altLang="zh-CN"/>
          </a:p>
        </p:txBody>
      </p:sp>
      <p:sp>
        <p:nvSpPr>
          <p:cNvPr id="64514" name="Rectangle 2"/>
          <p:cNvSpPr>
            <a:spLocks noRot="1" noChangeArrowheads="1" noTextEdit="1"/>
          </p:cNvSpPr>
          <p:nvPr>
            <p:ph type="sldImg"/>
          </p:nvPr>
        </p:nvSpPr>
        <p:spPr>
          <a:ln/>
        </p:spPr>
      </p:sp>
      <p:sp>
        <p:nvSpPr>
          <p:cNvPr id="64515" name="Rectangle 3"/>
          <p:cNvSpPr>
            <a:spLocks noGrp="1" noChangeArrowheads="1"/>
          </p:cNvSpPr>
          <p:nvPr>
            <p:ph type="body" idx="1"/>
          </p:nvPr>
        </p:nvSpPr>
        <p:spPr/>
        <p:txBody>
          <a:bodyPr/>
          <a:lstStyle/>
          <a:p>
            <a:endParaRPr lang="zh-CN" altLang="zh-CN"/>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7F07E0-9614-415D-9FB3-F8787FC7A6A8}" type="slidenum">
              <a:rPr lang="en-US" altLang="zh-CN"/>
              <a:pPr/>
              <a:t>22</a:t>
            </a:fld>
            <a:endParaRPr lang="en-US" altLang="zh-CN"/>
          </a:p>
        </p:txBody>
      </p:sp>
      <p:sp>
        <p:nvSpPr>
          <p:cNvPr id="65538" name="Rectangle 2"/>
          <p:cNvSpPr>
            <a:spLocks noRot="1" noChangeArrowheads="1" noTextEdit="1"/>
          </p:cNvSpPr>
          <p:nvPr>
            <p:ph type="sldImg"/>
          </p:nvPr>
        </p:nvSpPr>
        <p:spPr>
          <a:ln/>
        </p:spPr>
      </p:sp>
      <p:sp>
        <p:nvSpPr>
          <p:cNvPr id="65539" name="Rectangle 3"/>
          <p:cNvSpPr>
            <a:spLocks noGrp="1" noChangeArrowheads="1"/>
          </p:cNvSpPr>
          <p:nvPr>
            <p:ph type="body" idx="1"/>
          </p:nvPr>
        </p:nvSpPr>
        <p:spPr/>
        <p:txBody>
          <a:bodyPr/>
          <a:lstStyle/>
          <a:p>
            <a:endParaRPr lang="zh-CN"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2BB4E4-5B21-4CD1-848F-053C5FBB9FEB}" type="slidenum">
              <a:rPr lang="en-US" altLang="zh-CN"/>
              <a:pPr/>
              <a:t>3</a:t>
            </a:fld>
            <a:endParaRPr lang="en-US" altLang="zh-CN"/>
          </a:p>
        </p:txBody>
      </p:sp>
      <p:sp>
        <p:nvSpPr>
          <p:cNvPr id="52226" name="Rectangle 2"/>
          <p:cNvSpPr>
            <a:spLocks noRo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zh-CN"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2A7F33-D177-4935-8A3E-C39A5F372501}" type="slidenum">
              <a:rPr lang="en-US" altLang="zh-CN"/>
              <a:pPr/>
              <a:t>4</a:t>
            </a:fld>
            <a:endParaRPr lang="en-US" altLang="zh-CN"/>
          </a:p>
        </p:txBody>
      </p:sp>
      <p:sp>
        <p:nvSpPr>
          <p:cNvPr id="53250" name="Rectangle 2"/>
          <p:cNvSpPr>
            <a:spLocks noRo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zh-CN"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8E1E1F-811D-46F4-9C49-5682D060007B}" type="slidenum">
              <a:rPr lang="en-US" altLang="zh-CN"/>
              <a:pPr/>
              <a:t>5</a:t>
            </a:fld>
            <a:endParaRPr lang="en-US" altLang="zh-CN"/>
          </a:p>
        </p:txBody>
      </p:sp>
      <p:sp>
        <p:nvSpPr>
          <p:cNvPr id="54274" name="Rectangle 2"/>
          <p:cNvSpPr>
            <a:spLocks noRo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zh-CN" altLang="zh-C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4DDCBA-2712-4B77-A202-BA9E6151D770}" type="slidenum">
              <a:rPr lang="en-US" altLang="zh-CN"/>
              <a:pPr/>
              <a:t>6</a:t>
            </a:fld>
            <a:endParaRPr lang="en-US" altLang="zh-CN"/>
          </a:p>
        </p:txBody>
      </p:sp>
      <p:sp>
        <p:nvSpPr>
          <p:cNvPr id="55298" name="Rectangle 2"/>
          <p:cNvSpPr>
            <a:spLocks noRo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zh-CN" altLang="zh-C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5388EE-931D-481A-8A79-4CC0DE16BB08}" type="slidenum">
              <a:rPr lang="en-US" altLang="zh-CN"/>
              <a:pPr/>
              <a:t>7</a:t>
            </a:fld>
            <a:endParaRPr lang="en-US" altLang="zh-CN"/>
          </a:p>
        </p:txBody>
      </p:sp>
      <p:sp>
        <p:nvSpPr>
          <p:cNvPr id="56322" name="Rectangle 2"/>
          <p:cNvSpPr>
            <a:spLocks noRot="1"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zh-CN" altLang="zh-C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1E38A2-AA34-4181-955F-ABE7EA718417}" type="slidenum">
              <a:rPr lang="en-US" altLang="zh-CN"/>
              <a:pPr/>
              <a:t>8</a:t>
            </a:fld>
            <a:endParaRPr lang="en-US" altLang="zh-CN"/>
          </a:p>
        </p:txBody>
      </p:sp>
      <p:sp>
        <p:nvSpPr>
          <p:cNvPr id="57346" name="Rectangle 2"/>
          <p:cNvSpPr>
            <a:spLocks noRo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zh-CN" altLang="zh-C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193B16-C4B7-4C0F-B650-689C24089756}" type="slidenum">
              <a:rPr lang="en-US" altLang="zh-CN"/>
              <a:pPr/>
              <a:t>9</a:t>
            </a:fld>
            <a:endParaRPr lang="en-US" altLang="zh-CN"/>
          </a:p>
        </p:txBody>
      </p:sp>
      <p:sp>
        <p:nvSpPr>
          <p:cNvPr id="58370" name="Rectangle 2"/>
          <p:cNvSpPr>
            <a:spLocks noRot="1"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zh-CN" alt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7106" name="Rectangle 2"/>
          <p:cNvSpPr>
            <a:spLocks noGrp="1" noChangeArrowheads="1"/>
          </p:cNvSpPr>
          <p:nvPr>
            <p:ph type="ctrTitle"/>
          </p:nvPr>
        </p:nvSpPr>
        <p:spPr>
          <a:xfrm>
            <a:off x="685800" y="990600"/>
            <a:ext cx="7772400" cy="1371600"/>
          </a:xfrm>
        </p:spPr>
        <p:txBody>
          <a:bodyPr/>
          <a:lstStyle>
            <a:lvl1pPr>
              <a:defRPr sz="4000"/>
            </a:lvl1pPr>
          </a:lstStyle>
          <a:p>
            <a:r>
              <a:rPr lang="zh-CN" altLang="en-US"/>
              <a:t>单击此处编辑母版标题样式</a:t>
            </a:r>
          </a:p>
        </p:txBody>
      </p:sp>
      <p:sp>
        <p:nvSpPr>
          <p:cNvPr id="47107"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zh-CN" altLang="en-US"/>
              <a:t>单击此处编辑母版副标题样式</a:t>
            </a:r>
          </a:p>
        </p:txBody>
      </p:sp>
      <p:sp>
        <p:nvSpPr>
          <p:cNvPr id="47108" name="Rectangle 4"/>
          <p:cNvSpPr>
            <a:spLocks noGrp="1" noChangeArrowheads="1"/>
          </p:cNvSpPr>
          <p:nvPr>
            <p:ph type="dt" sz="half" idx="2"/>
          </p:nvPr>
        </p:nvSpPr>
        <p:spPr>
          <a:xfrm>
            <a:off x="685800" y="6248400"/>
            <a:ext cx="1905000" cy="457200"/>
          </a:xfrm>
        </p:spPr>
        <p:txBody>
          <a:bodyPr/>
          <a:lstStyle>
            <a:lvl1pPr>
              <a:defRPr/>
            </a:lvl1pPr>
          </a:lstStyle>
          <a:p>
            <a:endParaRPr lang="en-US" altLang="zh-CN"/>
          </a:p>
        </p:txBody>
      </p:sp>
      <p:sp>
        <p:nvSpPr>
          <p:cNvPr id="47109" name="Rectangle 5"/>
          <p:cNvSpPr>
            <a:spLocks noGrp="1" noChangeArrowheads="1"/>
          </p:cNvSpPr>
          <p:nvPr>
            <p:ph type="ftr" sz="quarter" idx="3"/>
          </p:nvPr>
        </p:nvSpPr>
        <p:spPr>
          <a:xfrm>
            <a:off x="3124200" y="6248400"/>
            <a:ext cx="2895600" cy="457200"/>
          </a:xfrm>
        </p:spPr>
        <p:txBody>
          <a:bodyPr/>
          <a:lstStyle>
            <a:lvl1pPr>
              <a:defRPr/>
            </a:lvl1pPr>
          </a:lstStyle>
          <a:p>
            <a:endParaRPr lang="en-US" altLang="zh-CN"/>
          </a:p>
        </p:txBody>
      </p:sp>
      <p:sp>
        <p:nvSpPr>
          <p:cNvPr id="47110" name="Rectangle 6"/>
          <p:cNvSpPr>
            <a:spLocks noGrp="1" noChangeArrowheads="1"/>
          </p:cNvSpPr>
          <p:nvPr>
            <p:ph type="sldNum" sz="quarter" idx="4"/>
          </p:nvPr>
        </p:nvSpPr>
        <p:spPr>
          <a:xfrm>
            <a:off x="6553200" y="6248400"/>
            <a:ext cx="1905000" cy="457200"/>
          </a:xfrm>
        </p:spPr>
        <p:txBody>
          <a:bodyPr/>
          <a:lstStyle>
            <a:lvl1pPr>
              <a:defRPr/>
            </a:lvl1pPr>
          </a:lstStyle>
          <a:p>
            <a:fld id="{181F31E2-0415-4F2B-8A0D-259457B7B1BE}" type="slidenum">
              <a:rPr lang="en-US" altLang="zh-CN"/>
              <a:pPr/>
              <a:t>‹#›</a:t>
            </a:fld>
            <a:endParaRPr lang="en-US" altLang="zh-CN"/>
          </a:p>
        </p:txBody>
      </p:sp>
      <p:sp>
        <p:nvSpPr>
          <p:cNvPr id="47111"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zh-CN" altLang="zh-CN" sz="2400">
              <a:latin typeface="Times New Roman" pitchFamily="18" charset="0"/>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灯片编号占位符 5"/>
          <p:cNvSpPr>
            <a:spLocks noGrp="1"/>
          </p:cNvSpPr>
          <p:nvPr>
            <p:ph type="sldNum" sz="quarter" idx="12"/>
          </p:nvPr>
        </p:nvSpPr>
        <p:spPr/>
        <p:txBody>
          <a:bodyPr/>
          <a:lstStyle>
            <a:lvl1pPr>
              <a:defRPr/>
            </a:lvl1pPr>
          </a:lstStyle>
          <a:p>
            <a:fld id="{419A3F8F-E7BB-4C0E-8135-C4911D48D53F}" type="slidenum">
              <a:rPr lang="en-US" altLang="zh-CN"/>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73838" y="304800"/>
            <a:ext cx="2001837" cy="57150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566738" y="304800"/>
            <a:ext cx="5854700" cy="5715000"/>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灯片编号占位符 5"/>
          <p:cNvSpPr>
            <a:spLocks noGrp="1"/>
          </p:cNvSpPr>
          <p:nvPr>
            <p:ph type="sldNum" sz="quarter" idx="12"/>
          </p:nvPr>
        </p:nvSpPr>
        <p:spPr/>
        <p:txBody>
          <a:bodyPr/>
          <a:lstStyle>
            <a:lvl1pPr>
              <a:defRPr/>
            </a:lvl1pPr>
          </a:lstStyle>
          <a:p>
            <a:fld id="{9BBE385D-2A99-4C8B-BB9B-97D22AD56AF9}" type="slidenum">
              <a:rPr lang="en-US" altLang="zh-CN"/>
              <a:pPr/>
              <a:t>‹#›</a:t>
            </a:fld>
            <a:endParaRPr lang="en-US" altLang="zh-C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574675" y="304800"/>
            <a:ext cx="8001000" cy="1216025"/>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566738" y="1752600"/>
            <a:ext cx="8001000" cy="4267200"/>
          </a:xfrm>
        </p:spPr>
        <p:txBody>
          <a:bodyPr/>
          <a:lstStyle/>
          <a:p>
            <a:endParaRPr lang="zh-CN" altLang="en-US"/>
          </a:p>
        </p:txBody>
      </p:sp>
      <p:sp>
        <p:nvSpPr>
          <p:cNvPr id="4" name="日期占位符 3"/>
          <p:cNvSpPr>
            <a:spLocks noGrp="1"/>
          </p:cNvSpPr>
          <p:nvPr>
            <p:ph type="dt" sz="half" idx="10"/>
          </p:nvPr>
        </p:nvSpPr>
        <p:spPr>
          <a:xfrm>
            <a:off x="609600" y="6245225"/>
            <a:ext cx="1981200" cy="476250"/>
          </a:xfrm>
        </p:spPr>
        <p:txBody>
          <a:bodyPr/>
          <a:lstStyle>
            <a:lvl1pPr>
              <a:defRPr/>
            </a:lvl1pPr>
          </a:lstStyle>
          <a:p>
            <a:endParaRPr lang="en-US" altLang="zh-CN"/>
          </a:p>
        </p:txBody>
      </p:sp>
      <p:sp>
        <p:nvSpPr>
          <p:cNvPr id="5" name="页脚占位符 4"/>
          <p:cNvSpPr>
            <a:spLocks noGrp="1"/>
          </p:cNvSpPr>
          <p:nvPr>
            <p:ph type="ftr" sz="quarter" idx="11"/>
          </p:nvPr>
        </p:nvSpPr>
        <p:spPr>
          <a:xfrm>
            <a:off x="3124200" y="6245225"/>
            <a:ext cx="2895600" cy="476250"/>
          </a:xfrm>
        </p:spPr>
        <p:txBody>
          <a:bodyPr/>
          <a:lstStyle>
            <a:lvl1pPr>
              <a:defRPr/>
            </a:lvl1pPr>
          </a:lstStyle>
          <a:p>
            <a:endParaRPr lang="en-US" altLang="zh-CN"/>
          </a:p>
        </p:txBody>
      </p:sp>
      <p:sp>
        <p:nvSpPr>
          <p:cNvPr id="6" name="灯片编号占位符 5"/>
          <p:cNvSpPr>
            <a:spLocks noGrp="1"/>
          </p:cNvSpPr>
          <p:nvPr>
            <p:ph type="sldNum" sz="quarter" idx="12"/>
          </p:nvPr>
        </p:nvSpPr>
        <p:spPr>
          <a:xfrm>
            <a:off x="6553200" y="6245225"/>
            <a:ext cx="1981200" cy="476250"/>
          </a:xfrm>
        </p:spPr>
        <p:txBody>
          <a:bodyPr/>
          <a:lstStyle>
            <a:lvl1pPr>
              <a:defRPr/>
            </a:lvl1pPr>
          </a:lstStyle>
          <a:p>
            <a:fld id="{68F031AC-DC5A-4275-8D32-15F2C9A79E55}" type="slidenum">
              <a:rPr lang="en-US" altLang="zh-CN"/>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灯片编号占位符 5"/>
          <p:cNvSpPr>
            <a:spLocks noGrp="1"/>
          </p:cNvSpPr>
          <p:nvPr>
            <p:ph type="sldNum" sz="quarter" idx="12"/>
          </p:nvPr>
        </p:nvSpPr>
        <p:spPr/>
        <p:txBody>
          <a:bodyPr/>
          <a:lstStyle>
            <a:lvl1pPr>
              <a:defRPr/>
            </a:lvl1pPr>
          </a:lstStyle>
          <a:p>
            <a:fld id="{75F7B1D4-C649-4C1E-BB55-535DA58E17AB}" type="slidenum">
              <a:rPr lang="en-US" altLang="zh-CN"/>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灯片编号占位符 5"/>
          <p:cNvSpPr>
            <a:spLocks noGrp="1"/>
          </p:cNvSpPr>
          <p:nvPr>
            <p:ph type="sldNum" sz="quarter" idx="12"/>
          </p:nvPr>
        </p:nvSpPr>
        <p:spPr/>
        <p:txBody>
          <a:bodyPr/>
          <a:lstStyle>
            <a:lvl1pPr>
              <a:defRPr/>
            </a:lvl1pPr>
          </a:lstStyle>
          <a:p>
            <a:fld id="{5CDAF0FA-62CD-4096-9283-99CCB4F966D9}" type="slidenum">
              <a:rPr lang="en-US" altLang="zh-CN"/>
              <a:pPr/>
              <a:t>‹#›</a:t>
            </a:fld>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a:defRPr/>
            </a:lvl1pPr>
          </a:lstStyle>
          <a:p>
            <a:endParaRPr lang="en-US" altLang="zh-CN"/>
          </a:p>
        </p:txBody>
      </p:sp>
      <p:sp>
        <p:nvSpPr>
          <p:cNvPr id="6" name="页脚占位符 5"/>
          <p:cNvSpPr>
            <a:spLocks noGrp="1"/>
          </p:cNvSpPr>
          <p:nvPr>
            <p:ph type="ftr" sz="quarter" idx="11"/>
          </p:nvPr>
        </p:nvSpPr>
        <p:spPr/>
        <p:txBody>
          <a:bodyPr/>
          <a:lstStyle>
            <a:lvl1pPr>
              <a:defRPr/>
            </a:lvl1pPr>
          </a:lstStyle>
          <a:p>
            <a:endParaRPr lang="en-US" altLang="zh-CN"/>
          </a:p>
        </p:txBody>
      </p:sp>
      <p:sp>
        <p:nvSpPr>
          <p:cNvPr id="7" name="灯片编号占位符 6"/>
          <p:cNvSpPr>
            <a:spLocks noGrp="1"/>
          </p:cNvSpPr>
          <p:nvPr>
            <p:ph type="sldNum" sz="quarter" idx="12"/>
          </p:nvPr>
        </p:nvSpPr>
        <p:spPr/>
        <p:txBody>
          <a:bodyPr/>
          <a:lstStyle>
            <a:lvl1pPr>
              <a:defRPr/>
            </a:lvl1pPr>
          </a:lstStyle>
          <a:p>
            <a:fld id="{32DAFB23-71E8-4880-AD48-44923B48E9BB}" type="slidenum">
              <a:rPr lang="en-US" altLang="zh-CN"/>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lvl1pPr>
              <a:defRPr/>
            </a:lvl1pPr>
          </a:lstStyle>
          <a:p>
            <a:endParaRPr lang="en-US" altLang="zh-CN"/>
          </a:p>
        </p:txBody>
      </p:sp>
      <p:sp>
        <p:nvSpPr>
          <p:cNvPr id="8" name="页脚占位符 7"/>
          <p:cNvSpPr>
            <a:spLocks noGrp="1"/>
          </p:cNvSpPr>
          <p:nvPr>
            <p:ph type="ftr" sz="quarter" idx="11"/>
          </p:nvPr>
        </p:nvSpPr>
        <p:spPr/>
        <p:txBody>
          <a:bodyPr/>
          <a:lstStyle>
            <a:lvl1pPr>
              <a:defRPr/>
            </a:lvl1pPr>
          </a:lstStyle>
          <a:p>
            <a:endParaRPr lang="en-US" altLang="zh-CN"/>
          </a:p>
        </p:txBody>
      </p:sp>
      <p:sp>
        <p:nvSpPr>
          <p:cNvPr id="9" name="灯片编号占位符 8"/>
          <p:cNvSpPr>
            <a:spLocks noGrp="1"/>
          </p:cNvSpPr>
          <p:nvPr>
            <p:ph type="sldNum" sz="quarter" idx="12"/>
          </p:nvPr>
        </p:nvSpPr>
        <p:spPr/>
        <p:txBody>
          <a:bodyPr/>
          <a:lstStyle>
            <a:lvl1pPr>
              <a:defRPr/>
            </a:lvl1pPr>
          </a:lstStyle>
          <a:p>
            <a:fld id="{E11AF959-C449-476E-AA6F-C2158267B3EE}" type="slidenum">
              <a:rPr lang="en-US" altLang="zh-CN"/>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a:defRPr/>
            </a:lvl1pPr>
          </a:lstStyle>
          <a:p>
            <a:endParaRPr lang="en-US" altLang="zh-CN"/>
          </a:p>
        </p:txBody>
      </p:sp>
      <p:sp>
        <p:nvSpPr>
          <p:cNvPr id="4" name="页脚占位符 3"/>
          <p:cNvSpPr>
            <a:spLocks noGrp="1"/>
          </p:cNvSpPr>
          <p:nvPr>
            <p:ph type="ftr" sz="quarter" idx="11"/>
          </p:nvPr>
        </p:nvSpPr>
        <p:spPr/>
        <p:txBody>
          <a:bodyPr/>
          <a:lstStyle>
            <a:lvl1pPr>
              <a:defRPr/>
            </a:lvl1pPr>
          </a:lstStyle>
          <a:p>
            <a:endParaRPr lang="en-US" altLang="zh-CN"/>
          </a:p>
        </p:txBody>
      </p:sp>
      <p:sp>
        <p:nvSpPr>
          <p:cNvPr id="5" name="灯片编号占位符 4"/>
          <p:cNvSpPr>
            <a:spLocks noGrp="1"/>
          </p:cNvSpPr>
          <p:nvPr>
            <p:ph type="sldNum" sz="quarter" idx="12"/>
          </p:nvPr>
        </p:nvSpPr>
        <p:spPr/>
        <p:txBody>
          <a:bodyPr/>
          <a:lstStyle>
            <a:lvl1pPr>
              <a:defRPr/>
            </a:lvl1pPr>
          </a:lstStyle>
          <a:p>
            <a:fld id="{63EC71FD-E94D-4900-A557-0D9FD04E9619}" type="slidenum">
              <a:rPr lang="en-US" altLang="zh-CN"/>
              <a:pPr/>
              <a:t>‹#›</a:t>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a:defRPr/>
            </a:lvl1pPr>
          </a:lstStyle>
          <a:p>
            <a:endParaRPr lang="en-US" altLang="zh-CN"/>
          </a:p>
        </p:txBody>
      </p:sp>
      <p:sp>
        <p:nvSpPr>
          <p:cNvPr id="3" name="页脚占位符 2"/>
          <p:cNvSpPr>
            <a:spLocks noGrp="1"/>
          </p:cNvSpPr>
          <p:nvPr>
            <p:ph type="ftr" sz="quarter" idx="11"/>
          </p:nvPr>
        </p:nvSpPr>
        <p:spPr/>
        <p:txBody>
          <a:bodyPr/>
          <a:lstStyle>
            <a:lvl1pPr>
              <a:defRPr/>
            </a:lvl1pPr>
          </a:lstStyle>
          <a:p>
            <a:endParaRPr lang="en-US" altLang="zh-CN"/>
          </a:p>
        </p:txBody>
      </p:sp>
      <p:sp>
        <p:nvSpPr>
          <p:cNvPr id="4" name="灯片编号占位符 3"/>
          <p:cNvSpPr>
            <a:spLocks noGrp="1"/>
          </p:cNvSpPr>
          <p:nvPr>
            <p:ph type="sldNum" sz="quarter" idx="12"/>
          </p:nvPr>
        </p:nvSpPr>
        <p:spPr/>
        <p:txBody>
          <a:bodyPr/>
          <a:lstStyle>
            <a:lvl1pPr>
              <a:defRPr/>
            </a:lvl1pPr>
          </a:lstStyle>
          <a:p>
            <a:fld id="{E15D63F9-A3CE-4F57-AB0D-2F144B0178BB}" type="slidenum">
              <a:rPr lang="en-US" altLang="zh-CN"/>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endParaRPr lang="en-US" altLang="zh-CN"/>
          </a:p>
        </p:txBody>
      </p:sp>
      <p:sp>
        <p:nvSpPr>
          <p:cNvPr id="6" name="页脚占位符 5"/>
          <p:cNvSpPr>
            <a:spLocks noGrp="1"/>
          </p:cNvSpPr>
          <p:nvPr>
            <p:ph type="ftr" sz="quarter" idx="11"/>
          </p:nvPr>
        </p:nvSpPr>
        <p:spPr/>
        <p:txBody>
          <a:bodyPr/>
          <a:lstStyle>
            <a:lvl1pPr>
              <a:defRPr/>
            </a:lvl1pPr>
          </a:lstStyle>
          <a:p>
            <a:endParaRPr lang="en-US" altLang="zh-CN"/>
          </a:p>
        </p:txBody>
      </p:sp>
      <p:sp>
        <p:nvSpPr>
          <p:cNvPr id="7" name="灯片编号占位符 6"/>
          <p:cNvSpPr>
            <a:spLocks noGrp="1"/>
          </p:cNvSpPr>
          <p:nvPr>
            <p:ph type="sldNum" sz="quarter" idx="12"/>
          </p:nvPr>
        </p:nvSpPr>
        <p:spPr/>
        <p:txBody>
          <a:bodyPr/>
          <a:lstStyle>
            <a:lvl1pPr>
              <a:defRPr/>
            </a:lvl1pPr>
          </a:lstStyle>
          <a:p>
            <a:fld id="{56522B04-B3F0-48C7-8A85-3EF320936638}" type="slidenum">
              <a:rPr lang="en-US" altLang="zh-CN"/>
              <a:pPr/>
              <a:t>‹#›</a:t>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endParaRPr lang="en-US" altLang="zh-CN"/>
          </a:p>
        </p:txBody>
      </p:sp>
      <p:sp>
        <p:nvSpPr>
          <p:cNvPr id="6" name="页脚占位符 5"/>
          <p:cNvSpPr>
            <a:spLocks noGrp="1"/>
          </p:cNvSpPr>
          <p:nvPr>
            <p:ph type="ftr" sz="quarter" idx="11"/>
          </p:nvPr>
        </p:nvSpPr>
        <p:spPr/>
        <p:txBody>
          <a:bodyPr/>
          <a:lstStyle>
            <a:lvl1pPr>
              <a:defRPr/>
            </a:lvl1pPr>
          </a:lstStyle>
          <a:p>
            <a:endParaRPr lang="en-US" altLang="zh-CN"/>
          </a:p>
        </p:txBody>
      </p:sp>
      <p:sp>
        <p:nvSpPr>
          <p:cNvPr id="7" name="灯片编号占位符 6"/>
          <p:cNvSpPr>
            <a:spLocks noGrp="1"/>
          </p:cNvSpPr>
          <p:nvPr>
            <p:ph type="sldNum" sz="quarter" idx="12"/>
          </p:nvPr>
        </p:nvSpPr>
        <p:spPr/>
        <p:txBody>
          <a:bodyPr/>
          <a:lstStyle>
            <a:lvl1pPr>
              <a:defRPr/>
            </a:lvl1pPr>
          </a:lstStyle>
          <a:p>
            <a:fld id="{4D6E2B71-06A9-4B17-8E90-C42ACCE37EE9}" type="slidenum">
              <a:rPr lang="en-US" altLang="zh-CN"/>
              <a:pPr/>
              <a:t>‹#›</a:t>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zh-CN" altLang="en-US" smtClean="0"/>
              <a:t>单击此处编辑母版标题样式</a:t>
            </a:r>
          </a:p>
        </p:txBody>
      </p:sp>
      <p:sp>
        <p:nvSpPr>
          <p:cNvPr id="46083"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6084"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zh-CN" altLang="zh-CN" sz="2400">
              <a:latin typeface="Times New Roman" pitchFamily="18" charset="0"/>
            </a:endParaRPr>
          </a:p>
        </p:txBody>
      </p:sp>
      <p:sp>
        <p:nvSpPr>
          <p:cNvPr id="46085"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endParaRPr lang="zh-CN" altLang="en-US"/>
          </a:p>
        </p:txBody>
      </p:sp>
      <p:sp>
        <p:nvSpPr>
          <p:cNvPr id="46086"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ltLang="zh-CN"/>
          </a:p>
        </p:txBody>
      </p:sp>
      <p:sp>
        <p:nvSpPr>
          <p:cNvPr id="46087"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lvl1pPr>
          </a:lstStyle>
          <a:p>
            <a:endParaRPr lang="en-US" altLang="zh-CN"/>
          </a:p>
        </p:txBody>
      </p:sp>
      <p:sp>
        <p:nvSpPr>
          <p:cNvPr id="46088"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D7B145C0-D8B7-46BA-B7BC-1ED136A1C056}" type="slidenum">
              <a:rPr lang="en-US" altLang="zh-CN"/>
              <a:pPr/>
              <a:t>‹#›</a:t>
            </a:fld>
            <a:endParaRPr lang="en-US" altLang="zh-CN"/>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Lst>
  <p:timing>
    <p:tnLst>
      <p:par>
        <p:cTn id="1" dur="indefinite" restart="never" nodeType="tmRoot"/>
      </p:par>
    </p:tnLst>
  </p:timing>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Verdana" pitchFamily="34" charset="0"/>
          <a:ea typeface="宋体" pitchFamily="2" charset="-122"/>
        </a:defRPr>
      </a:lvl2pPr>
      <a:lvl3pPr algn="l" rtl="0" fontAlgn="base">
        <a:spcBef>
          <a:spcPct val="0"/>
        </a:spcBef>
        <a:spcAft>
          <a:spcPct val="0"/>
        </a:spcAft>
        <a:defRPr sz="3800">
          <a:solidFill>
            <a:schemeClr val="tx2"/>
          </a:solidFill>
          <a:latin typeface="Verdana" pitchFamily="34" charset="0"/>
          <a:ea typeface="宋体" pitchFamily="2" charset="-122"/>
        </a:defRPr>
      </a:lvl3pPr>
      <a:lvl4pPr algn="l" rtl="0" fontAlgn="base">
        <a:spcBef>
          <a:spcPct val="0"/>
        </a:spcBef>
        <a:spcAft>
          <a:spcPct val="0"/>
        </a:spcAft>
        <a:defRPr sz="3800">
          <a:solidFill>
            <a:schemeClr val="tx2"/>
          </a:solidFill>
          <a:latin typeface="Verdana" pitchFamily="34" charset="0"/>
          <a:ea typeface="宋体" pitchFamily="2" charset="-122"/>
        </a:defRPr>
      </a:lvl4pPr>
      <a:lvl5pPr algn="l" rtl="0" fontAlgn="base">
        <a:spcBef>
          <a:spcPct val="0"/>
        </a:spcBef>
        <a:spcAft>
          <a:spcPct val="0"/>
        </a:spcAft>
        <a:defRPr sz="3800">
          <a:solidFill>
            <a:schemeClr val="tx2"/>
          </a:solidFill>
          <a:latin typeface="Verdana" pitchFamily="34" charset="0"/>
          <a:ea typeface="宋体" pitchFamily="2" charset="-122"/>
        </a:defRPr>
      </a:lvl5pPr>
      <a:lvl6pPr marL="457200" algn="l" rtl="0" fontAlgn="base">
        <a:spcBef>
          <a:spcPct val="0"/>
        </a:spcBef>
        <a:spcAft>
          <a:spcPct val="0"/>
        </a:spcAft>
        <a:defRPr sz="3800">
          <a:solidFill>
            <a:schemeClr val="tx2"/>
          </a:solidFill>
          <a:latin typeface="Verdana" pitchFamily="34" charset="0"/>
          <a:ea typeface="宋体" pitchFamily="2" charset="-122"/>
        </a:defRPr>
      </a:lvl6pPr>
      <a:lvl7pPr marL="914400" algn="l" rtl="0" fontAlgn="base">
        <a:spcBef>
          <a:spcPct val="0"/>
        </a:spcBef>
        <a:spcAft>
          <a:spcPct val="0"/>
        </a:spcAft>
        <a:defRPr sz="3800">
          <a:solidFill>
            <a:schemeClr val="tx2"/>
          </a:solidFill>
          <a:latin typeface="Verdana" pitchFamily="34" charset="0"/>
          <a:ea typeface="宋体" pitchFamily="2" charset="-122"/>
        </a:defRPr>
      </a:lvl7pPr>
      <a:lvl8pPr marL="1371600" algn="l" rtl="0" fontAlgn="base">
        <a:spcBef>
          <a:spcPct val="0"/>
        </a:spcBef>
        <a:spcAft>
          <a:spcPct val="0"/>
        </a:spcAft>
        <a:defRPr sz="3800">
          <a:solidFill>
            <a:schemeClr val="tx2"/>
          </a:solidFill>
          <a:latin typeface="Verdana" pitchFamily="34" charset="0"/>
          <a:ea typeface="宋体" pitchFamily="2" charset="-122"/>
        </a:defRPr>
      </a:lvl8pPr>
      <a:lvl9pPr marL="1828800" algn="l" rtl="0" fontAlgn="base">
        <a:spcBef>
          <a:spcPct val="0"/>
        </a:spcBef>
        <a:spcAft>
          <a:spcPct val="0"/>
        </a:spcAft>
        <a:defRPr sz="3800">
          <a:solidFill>
            <a:schemeClr val="tx2"/>
          </a:solidFill>
          <a:latin typeface="Verdana" pitchFamily="34" charset="0"/>
          <a:ea typeface="宋体" pitchFamily="2" charset="-122"/>
        </a:defRPr>
      </a:lvl9pPr>
    </p:titleStyle>
    <p:bodyStyle>
      <a:lvl1pPr marL="469900" indent="-469900" algn="l" rtl="0" fontAlgn="base">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itchFamily="2" charset="2"/>
        <a:buChar char="n"/>
        <a:defRPr sz="2600">
          <a:solidFill>
            <a:schemeClr val="tx1"/>
          </a:solidFill>
          <a:latin typeface="+mn-lt"/>
          <a:ea typeface="+mn-ea"/>
        </a:defRPr>
      </a:lvl2pPr>
      <a:lvl3pPr marL="1304925" indent="-395288" algn="l" rtl="0" fontAlgn="base">
        <a:spcBef>
          <a:spcPct val="20000"/>
        </a:spcBef>
        <a:spcAft>
          <a:spcPct val="0"/>
        </a:spcAft>
        <a:buClr>
          <a:schemeClr val="accent2"/>
        </a:buClr>
        <a:buFont typeface="Wingdings" pitchFamily="2" charset="2"/>
        <a:buChar char="o"/>
        <a:defRPr sz="2300">
          <a:solidFill>
            <a:schemeClr val="tx1"/>
          </a:solidFill>
          <a:latin typeface="+mn-lt"/>
          <a:ea typeface="+mn-ea"/>
        </a:defRPr>
      </a:lvl3pPr>
      <a:lvl4pPr marL="1693863" indent="-387350" algn="l" rtl="0" fontAlgn="base">
        <a:spcBef>
          <a:spcPct val="20000"/>
        </a:spcBef>
        <a:spcAft>
          <a:spcPct val="0"/>
        </a:spcAft>
        <a:buClr>
          <a:schemeClr val="accent2"/>
        </a:buClr>
        <a:buFont typeface="Wingdings" pitchFamily="2" charset="2"/>
        <a:buChar char="n"/>
        <a:defRPr sz="2000">
          <a:solidFill>
            <a:schemeClr val="tx1"/>
          </a:solidFill>
          <a:latin typeface="+mn-lt"/>
          <a:ea typeface="+mn-ea"/>
        </a:defRPr>
      </a:lvl4pPr>
      <a:lvl5pPr marL="2093913" indent="-398463" algn="l" rtl="0" fontAlgn="base">
        <a:spcBef>
          <a:spcPct val="25000"/>
        </a:spcBef>
        <a:spcAft>
          <a:spcPct val="0"/>
        </a:spcAft>
        <a:buClr>
          <a:schemeClr val="accent2"/>
        </a:buClr>
        <a:buFont typeface="Wingdings" pitchFamily="2" charset="2"/>
        <a:buChar char="§"/>
        <a:defRPr sz="2000">
          <a:solidFill>
            <a:schemeClr val="tx1"/>
          </a:solidFill>
          <a:latin typeface="+mn-lt"/>
          <a:ea typeface="+mn-ea"/>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ea typeface="+mn-ea"/>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ea typeface="+mn-ea"/>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ea typeface="+mn-ea"/>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cbcb82d7fe3c1eff652465aa6f422a64"/>
          <p:cNvPicPr>
            <a:picLocks noChangeAspect="1" noChangeArrowheads="1"/>
          </p:cNvPicPr>
          <p:nvPr/>
        </p:nvPicPr>
        <p:blipFill>
          <a:blip r:embed="rId3"/>
          <a:srcRect/>
          <a:stretch>
            <a:fillRect/>
          </a:stretch>
        </p:blipFill>
        <p:spPr bwMode="auto">
          <a:xfrm>
            <a:off x="5867400" y="1412875"/>
            <a:ext cx="3114675" cy="4286250"/>
          </a:xfrm>
          <a:prstGeom prst="rect">
            <a:avLst/>
          </a:prstGeom>
          <a:noFill/>
        </p:spPr>
      </p:pic>
      <p:sp>
        <p:nvSpPr>
          <p:cNvPr id="2050" name="Rectangle 2"/>
          <p:cNvSpPr>
            <a:spLocks noGrp="1" noChangeArrowheads="1"/>
          </p:cNvSpPr>
          <p:nvPr>
            <p:ph type="ctrTitle"/>
          </p:nvPr>
        </p:nvSpPr>
        <p:spPr>
          <a:xfrm>
            <a:off x="539750" y="2317750"/>
            <a:ext cx="5040313" cy="1398588"/>
          </a:xfrm>
        </p:spPr>
        <p:txBody>
          <a:bodyPr/>
          <a:lstStyle/>
          <a:p>
            <a:r>
              <a:rPr lang="zh-CN" altLang="en-US"/>
              <a:t>第</a:t>
            </a:r>
            <a:r>
              <a:rPr lang="en-US" altLang="zh-CN"/>
              <a:t>17</a:t>
            </a:r>
            <a:r>
              <a:rPr lang="zh-CN" altLang="en-US"/>
              <a:t>课 </a:t>
            </a:r>
            <a:br>
              <a:rPr lang="zh-CN" altLang="en-US"/>
            </a:br>
            <a:r>
              <a:rPr lang="zh-CN" altLang="en-US"/>
              <a:t>空前严重的资本主义</a:t>
            </a:r>
            <a:br>
              <a:rPr lang="zh-CN" altLang="en-US"/>
            </a:br>
            <a:r>
              <a:rPr lang="zh-CN" altLang="en-US"/>
              <a:t>世界经济危机</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Line 3"/>
          <p:cNvSpPr>
            <a:spLocks noChangeShapeType="1"/>
          </p:cNvSpPr>
          <p:nvPr/>
        </p:nvSpPr>
        <p:spPr bwMode="auto">
          <a:xfrm>
            <a:off x="0" y="620713"/>
            <a:ext cx="9144000" cy="0"/>
          </a:xfrm>
          <a:prstGeom prst="line">
            <a:avLst/>
          </a:prstGeom>
          <a:noFill/>
          <a:ln w="28575">
            <a:solidFill>
              <a:srgbClr val="CC0000"/>
            </a:solidFill>
            <a:round/>
            <a:headEnd/>
            <a:tailEnd/>
          </a:ln>
          <a:effectLst/>
        </p:spPr>
        <p:txBody>
          <a:bodyPr/>
          <a:lstStyle/>
          <a:p>
            <a:endParaRPr lang="zh-CN" altLang="en-US"/>
          </a:p>
        </p:txBody>
      </p:sp>
      <p:sp>
        <p:nvSpPr>
          <p:cNvPr id="8196" name="Text Box 4"/>
          <p:cNvSpPr txBox="1">
            <a:spLocks noChangeArrowheads="1"/>
          </p:cNvSpPr>
          <p:nvPr/>
        </p:nvSpPr>
        <p:spPr bwMode="auto">
          <a:xfrm>
            <a:off x="250825" y="1531938"/>
            <a:ext cx="8893175" cy="4921250"/>
          </a:xfrm>
          <a:prstGeom prst="rect">
            <a:avLst/>
          </a:prstGeom>
          <a:noFill/>
          <a:ln w="9525" algn="ctr">
            <a:noFill/>
            <a:miter lim="800000"/>
            <a:headEnd/>
            <a:tailEnd/>
          </a:ln>
          <a:effectLst/>
        </p:spPr>
        <p:txBody>
          <a:bodyPr>
            <a:spAutoFit/>
          </a:bodyPr>
          <a:lstStyle/>
          <a:p>
            <a:pPr>
              <a:lnSpc>
                <a:spcPct val="110000"/>
              </a:lnSpc>
            </a:pPr>
            <a:r>
              <a:rPr lang="en-US" altLang="zh-CN" sz="3200" b="1">
                <a:solidFill>
                  <a:srgbClr val="000066"/>
                </a:solidFill>
                <a:latin typeface="Arial" pitchFamily="34" charset="0"/>
              </a:rPr>
              <a:t>       </a:t>
            </a:r>
            <a:r>
              <a:rPr lang="zh-CN" altLang="en-US" sz="3200" b="1">
                <a:solidFill>
                  <a:srgbClr val="000066"/>
                </a:solidFill>
                <a:latin typeface="Arial" pitchFamily="34" charset="0"/>
              </a:rPr>
              <a:t>在</a:t>
            </a:r>
            <a:r>
              <a:rPr lang="en-US" altLang="zh-CN" sz="3200" b="1">
                <a:solidFill>
                  <a:srgbClr val="000066"/>
                </a:solidFill>
                <a:latin typeface="Arial" pitchFamily="34" charset="0"/>
              </a:rPr>
              <a:t>7</a:t>
            </a:r>
            <a:r>
              <a:rPr lang="zh-CN" altLang="en-US" sz="3200" b="1">
                <a:solidFill>
                  <a:srgbClr val="000066"/>
                </a:solidFill>
                <a:latin typeface="Arial" pitchFamily="34" charset="0"/>
              </a:rPr>
              <a:t>岁以前，我的全部记忆就是一个词</a:t>
            </a:r>
          </a:p>
          <a:p>
            <a:pPr>
              <a:lnSpc>
                <a:spcPct val="110000"/>
              </a:lnSpc>
            </a:pPr>
            <a:r>
              <a:rPr lang="en-US" altLang="zh-CN" sz="3200" b="1">
                <a:solidFill>
                  <a:srgbClr val="000066"/>
                </a:solidFill>
                <a:latin typeface="Arial" pitchFamily="34" charset="0"/>
              </a:rPr>
              <a:t>——</a:t>
            </a:r>
            <a:r>
              <a:rPr lang="zh-CN" altLang="en-US" sz="3200" b="1">
                <a:solidFill>
                  <a:srgbClr val="000066"/>
                </a:solidFill>
                <a:latin typeface="Arial" pitchFamily="34" charset="0"/>
              </a:rPr>
              <a:t>饥饿。我们全家一共五口人中只有父亲</a:t>
            </a:r>
          </a:p>
          <a:p>
            <a:pPr>
              <a:lnSpc>
                <a:spcPct val="110000"/>
              </a:lnSpc>
            </a:pPr>
            <a:r>
              <a:rPr lang="zh-CN" altLang="en-US" sz="3200" b="1">
                <a:solidFill>
                  <a:srgbClr val="000066"/>
                </a:solidFill>
                <a:latin typeface="Arial" pitchFamily="34" charset="0"/>
              </a:rPr>
              <a:t>一个人工作，而他竟然一共失业了</a:t>
            </a:r>
            <a:r>
              <a:rPr lang="en-US" altLang="zh-CN" sz="3200" b="1">
                <a:solidFill>
                  <a:srgbClr val="000066"/>
                </a:solidFill>
                <a:latin typeface="Arial" pitchFamily="34" charset="0"/>
              </a:rPr>
              <a:t>7 </a:t>
            </a:r>
            <a:r>
              <a:rPr lang="zh-CN" altLang="en-US" sz="3200" b="1">
                <a:solidFill>
                  <a:srgbClr val="000066"/>
                </a:solidFill>
                <a:latin typeface="Arial" pitchFamily="34" charset="0"/>
              </a:rPr>
              <a:t>年半的</a:t>
            </a:r>
          </a:p>
          <a:p>
            <a:pPr>
              <a:lnSpc>
                <a:spcPct val="110000"/>
              </a:lnSpc>
            </a:pPr>
            <a:r>
              <a:rPr lang="zh-CN" altLang="en-US" sz="3200" b="1">
                <a:solidFill>
                  <a:srgbClr val="000066"/>
                </a:solidFill>
                <a:latin typeface="Arial" pitchFamily="34" charset="0"/>
              </a:rPr>
              <a:t>时间！那时我们全家每个星期能够从政府得</a:t>
            </a:r>
          </a:p>
          <a:p>
            <a:pPr>
              <a:lnSpc>
                <a:spcPct val="110000"/>
              </a:lnSpc>
            </a:pPr>
            <a:r>
              <a:rPr lang="zh-CN" altLang="en-US" sz="3200" b="1">
                <a:solidFill>
                  <a:srgbClr val="000066"/>
                </a:solidFill>
                <a:latin typeface="Arial" pitchFamily="34" charset="0"/>
              </a:rPr>
              <a:t>到</a:t>
            </a:r>
            <a:r>
              <a:rPr lang="en-US" altLang="zh-CN" sz="3200" b="1">
                <a:solidFill>
                  <a:srgbClr val="000066"/>
                </a:solidFill>
                <a:latin typeface="Arial" pitchFamily="34" charset="0"/>
              </a:rPr>
              <a:t>7</a:t>
            </a:r>
            <a:r>
              <a:rPr lang="zh-CN" altLang="en-US" sz="3200" b="1">
                <a:solidFill>
                  <a:srgbClr val="000066"/>
                </a:solidFill>
                <a:latin typeface="Arial" pitchFamily="34" charset="0"/>
              </a:rPr>
              <a:t>马克的救济，长期吃不饱肚子。当时全</a:t>
            </a:r>
          </a:p>
          <a:p>
            <a:pPr>
              <a:lnSpc>
                <a:spcPct val="110000"/>
              </a:lnSpc>
            </a:pPr>
            <a:r>
              <a:rPr lang="zh-CN" altLang="en-US" sz="3200" b="1">
                <a:solidFill>
                  <a:srgbClr val="000066"/>
                </a:solidFill>
                <a:latin typeface="Arial" pitchFamily="34" charset="0"/>
              </a:rPr>
              <a:t>德国至少有半数人口受到大失业的波及。</a:t>
            </a:r>
          </a:p>
          <a:p>
            <a:pPr>
              <a:lnSpc>
                <a:spcPct val="110000"/>
              </a:lnSpc>
            </a:pPr>
            <a:r>
              <a:rPr lang="zh-CN" altLang="en-US" sz="3200" b="1">
                <a:solidFill>
                  <a:srgbClr val="000066"/>
                </a:solidFill>
                <a:latin typeface="Arial" pitchFamily="34" charset="0"/>
              </a:rPr>
              <a:t>       德国人已经活不下去了！</a:t>
            </a:r>
            <a:r>
              <a:rPr lang="zh-CN" altLang="en-US" sz="3200" b="1">
                <a:solidFill>
                  <a:srgbClr val="000066"/>
                </a:solidFill>
                <a:latin typeface="楷体_GB2312" charset="-122"/>
                <a:ea typeface="楷体_GB2312" charset="-122"/>
              </a:rPr>
              <a:t> </a:t>
            </a:r>
          </a:p>
          <a:p>
            <a:pPr>
              <a:lnSpc>
                <a:spcPct val="110000"/>
              </a:lnSpc>
            </a:pPr>
            <a:r>
              <a:rPr lang="zh-CN" altLang="en-US" sz="3200" b="1">
                <a:solidFill>
                  <a:srgbClr val="000066"/>
                </a:solidFill>
                <a:latin typeface="Arial" pitchFamily="34" charset="0"/>
              </a:rPr>
              <a:t>                      </a:t>
            </a:r>
            <a:r>
              <a:rPr lang="en-US" altLang="zh-CN" sz="2800" b="1">
                <a:latin typeface="Arial" pitchFamily="34" charset="0"/>
              </a:rPr>
              <a:t>——</a:t>
            </a:r>
            <a:r>
              <a:rPr lang="zh-CN" altLang="en-US" sz="2800" b="1">
                <a:latin typeface="Arial" pitchFamily="34" charset="0"/>
              </a:rPr>
              <a:t>朱维毅</a:t>
            </a:r>
            <a:r>
              <a:rPr lang="en-US" altLang="zh-CN" sz="2800" b="1">
                <a:latin typeface="Arial" pitchFamily="34" charset="0"/>
              </a:rPr>
              <a:t>《</a:t>
            </a:r>
            <a:r>
              <a:rPr lang="zh-CN" altLang="en-US" sz="2800" b="1">
                <a:latin typeface="Arial" pitchFamily="34" charset="0"/>
              </a:rPr>
              <a:t>寻访“二战”德国兵</a:t>
            </a:r>
            <a:r>
              <a:rPr lang="en-US" altLang="zh-CN" sz="2800" b="1">
                <a:latin typeface="Arial" pitchFamily="34" charset="0"/>
              </a:rPr>
              <a:t>》</a:t>
            </a:r>
          </a:p>
          <a:p>
            <a:pPr>
              <a:lnSpc>
                <a:spcPct val="110000"/>
              </a:lnSpc>
            </a:pPr>
            <a:r>
              <a:rPr lang="en-US" altLang="zh-CN" sz="3200" b="1">
                <a:solidFill>
                  <a:srgbClr val="000066"/>
                </a:solidFill>
                <a:latin typeface="楷体_GB2312" charset="-122"/>
                <a:ea typeface="楷体_GB2312" charset="-122"/>
              </a:rPr>
              <a:t>             </a:t>
            </a:r>
          </a:p>
        </p:txBody>
      </p:sp>
      <p:sp>
        <p:nvSpPr>
          <p:cNvPr id="8197" name="Rectangle 5"/>
          <p:cNvSpPr>
            <a:spLocks noChangeArrowheads="1"/>
          </p:cNvSpPr>
          <p:nvPr/>
        </p:nvSpPr>
        <p:spPr bwMode="auto">
          <a:xfrm>
            <a:off x="2339975" y="771525"/>
            <a:ext cx="5256213" cy="641350"/>
          </a:xfrm>
          <a:prstGeom prst="rect">
            <a:avLst/>
          </a:prstGeom>
          <a:noFill/>
          <a:ln w="9525">
            <a:noFill/>
            <a:miter lim="800000"/>
            <a:headEnd/>
            <a:tailEnd/>
          </a:ln>
          <a:effectLst/>
        </p:spPr>
        <p:txBody>
          <a:bodyPr>
            <a:spAutoFit/>
          </a:bodyPr>
          <a:lstStyle/>
          <a:p>
            <a:r>
              <a:rPr lang="zh-CN" altLang="en-US" sz="3600" b="1">
                <a:solidFill>
                  <a:schemeClr val="tx2"/>
                </a:solidFill>
                <a:latin typeface="Arial" pitchFamily="34" charset="0"/>
              </a:rPr>
              <a:t>一个德国士兵的回忆</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196"/>
                                        </p:tgtEl>
                                        <p:attrNameLst>
                                          <p:attrName>style.visibility</p:attrName>
                                        </p:attrNameLst>
                                      </p:cBhvr>
                                      <p:to>
                                        <p:strVal val="visible"/>
                                      </p:to>
                                    </p:set>
                                    <p:animEffect transition="in" filter="checkerboard(across)">
                                      <p:cBhvr>
                                        <p:cTn id="7" dur="500"/>
                                        <p:tgtEl>
                                          <p:spTgt spid="8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250825" y="115888"/>
            <a:ext cx="8839200" cy="4387850"/>
            <a:chOff x="768" y="144"/>
            <a:chExt cx="4433" cy="2515"/>
          </a:xfrm>
        </p:grpSpPr>
        <p:pic>
          <p:nvPicPr>
            <p:cNvPr id="4099" name="Picture 3" descr="3"/>
            <p:cNvPicPr>
              <a:picLocks noChangeAspect="1" noChangeArrowheads="1"/>
            </p:cNvPicPr>
            <p:nvPr/>
          </p:nvPicPr>
          <p:blipFill>
            <a:blip r:embed="rId3"/>
            <a:srcRect b="20338"/>
            <a:stretch>
              <a:fillRect/>
            </a:stretch>
          </p:blipFill>
          <p:spPr bwMode="auto">
            <a:xfrm>
              <a:off x="768" y="144"/>
              <a:ext cx="4433" cy="2256"/>
            </a:xfrm>
            <a:prstGeom prst="rect">
              <a:avLst/>
            </a:prstGeom>
            <a:noFill/>
          </p:spPr>
        </p:pic>
        <p:sp>
          <p:nvSpPr>
            <p:cNvPr id="4100" name="Text Box 4"/>
            <p:cNvSpPr txBox="1">
              <a:spLocks noChangeArrowheads="1"/>
            </p:cNvSpPr>
            <p:nvPr/>
          </p:nvSpPr>
          <p:spPr bwMode="auto">
            <a:xfrm>
              <a:off x="1439" y="1632"/>
              <a:ext cx="500" cy="227"/>
            </a:xfrm>
            <a:prstGeom prst="rect">
              <a:avLst/>
            </a:prstGeom>
            <a:solidFill>
              <a:schemeClr val="bg1"/>
            </a:solidFill>
            <a:ln w="9525">
              <a:noFill/>
              <a:miter lim="800000"/>
              <a:headEnd/>
              <a:tailEnd/>
            </a:ln>
            <a:effectLst/>
          </p:spPr>
          <p:txBody>
            <a:bodyPr>
              <a:spAutoFit/>
            </a:bodyPr>
            <a:lstStyle/>
            <a:p>
              <a:pPr>
                <a:spcBef>
                  <a:spcPct val="50000"/>
                </a:spcBef>
              </a:pPr>
              <a:r>
                <a:rPr lang="en-US" altLang="zh-CN" sz="2000">
                  <a:solidFill>
                    <a:srgbClr val="CC0000"/>
                  </a:solidFill>
                  <a:latin typeface="Arial" pitchFamily="34" charset="0"/>
                </a:rPr>
                <a:t>32</a:t>
              </a:r>
            </a:p>
          </p:txBody>
        </p:sp>
        <p:sp>
          <p:nvSpPr>
            <p:cNvPr id="4101" name="Text Box 5"/>
            <p:cNvSpPr txBox="1">
              <a:spLocks noChangeArrowheads="1"/>
            </p:cNvSpPr>
            <p:nvPr/>
          </p:nvSpPr>
          <p:spPr bwMode="auto">
            <a:xfrm>
              <a:off x="1872" y="1728"/>
              <a:ext cx="498" cy="228"/>
            </a:xfrm>
            <a:prstGeom prst="rect">
              <a:avLst/>
            </a:prstGeom>
            <a:solidFill>
              <a:schemeClr val="bg1"/>
            </a:solidFill>
            <a:ln w="9525">
              <a:noFill/>
              <a:miter lim="800000"/>
              <a:headEnd/>
              <a:tailEnd/>
            </a:ln>
            <a:effectLst/>
          </p:spPr>
          <p:txBody>
            <a:bodyPr>
              <a:spAutoFit/>
            </a:bodyPr>
            <a:lstStyle/>
            <a:p>
              <a:pPr>
                <a:spcBef>
                  <a:spcPct val="50000"/>
                </a:spcBef>
              </a:pPr>
              <a:r>
                <a:rPr lang="en-US" altLang="zh-CN" sz="2000">
                  <a:solidFill>
                    <a:srgbClr val="CC0000"/>
                  </a:solidFill>
                  <a:latin typeface="Arial" pitchFamily="34" charset="0"/>
                </a:rPr>
                <a:t>14</a:t>
              </a:r>
            </a:p>
          </p:txBody>
        </p:sp>
        <p:sp>
          <p:nvSpPr>
            <p:cNvPr id="4102" name="Text Box 6"/>
            <p:cNvSpPr txBox="1">
              <a:spLocks noChangeArrowheads="1"/>
            </p:cNvSpPr>
            <p:nvPr/>
          </p:nvSpPr>
          <p:spPr bwMode="auto">
            <a:xfrm>
              <a:off x="2334" y="1728"/>
              <a:ext cx="498" cy="228"/>
            </a:xfrm>
            <a:prstGeom prst="rect">
              <a:avLst/>
            </a:prstGeom>
            <a:solidFill>
              <a:schemeClr val="bg1"/>
            </a:solidFill>
            <a:ln w="9525">
              <a:noFill/>
              <a:miter lim="800000"/>
              <a:headEnd/>
              <a:tailEnd/>
            </a:ln>
            <a:effectLst/>
          </p:spPr>
          <p:txBody>
            <a:bodyPr>
              <a:spAutoFit/>
            </a:bodyPr>
            <a:lstStyle/>
            <a:p>
              <a:pPr>
                <a:spcBef>
                  <a:spcPct val="50000"/>
                </a:spcBef>
              </a:pPr>
              <a:r>
                <a:rPr lang="en-US" altLang="zh-CN" sz="2000">
                  <a:solidFill>
                    <a:srgbClr val="CC0000"/>
                  </a:solidFill>
                  <a:latin typeface="Arial" pitchFamily="34" charset="0"/>
                </a:rPr>
                <a:t>12</a:t>
              </a:r>
            </a:p>
          </p:txBody>
        </p:sp>
        <p:sp>
          <p:nvSpPr>
            <p:cNvPr id="4103" name="Text Box 7"/>
            <p:cNvSpPr txBox="1">
              <a:spLocks noChangeArrowheads="1"/>
            </p:cNvSpPr>
            <p:nvPr/>
          </p:nvSpPr>
          <p:spPr bwMode="auto">
            <a:xfrm>
              <a:off x="2832" y="1248"/>
              <a:ext cx="625" cy="227"/>
            </a:xfrm>
            <a:prstGeom prst="rect">
              <a:avLst/>
            </a:prstGeom>
            <a:solidFill>
              <a:schemeClr val="bg1"/>
            </a:solidFill>
            <a:ln w="9525">
              <a:noFill/>
              <a:miter lim="800000"/>
              <a:headEnd/>
              <a:tailEnd/>
            </a:ln>
            <a:effectLst/>
          </p:spPr>
          <p:txBody>
            <a:bodyPr>
              <a:spAutoFit/>
            </a:bodyPr>
            <a:lstStyle/>
            <a:p>
              <a:pPr>
                <a:spcBef>
                  <a:spcPct val="50000"/>
                </a:spcBef>
              </a:pPr>
              <a:r>
                <a:rPr lang="en-US" altLang="zh-CN" sz="2000">
                  <a:solidFill>
                    <a:srgbClr val="CC0000"/>
                  </a:solidFill>
                  <a:latin typeface="Arial" pitchFamily="34" charset="0"/>
                </a:rPr>
                <a:t>107</a:t>
              </a:r>
            </a:p>
          </p:txBody>
        </p:sp>
        <p:sp>
          <p:nvSpPr>
            <p:cNvPr id="4104" name="Text Box 8"/>
            <p:cNvSpPr txBox="1">
              <a:spLocks noChangeArrowheads="1"/>
            </p:cNvSpPr>
            <p:nvPr/>
          </p:nvSpPr>
          <p:spPr bwMode="auto">
            <a:xfrm>
              <a:off x="3264" y="624"/>
              <a:ext cx="624" cy="228"/>
            </a:xfrm>
            <a:prstGeom prst="rect">
              <a:avLst/>
            </a:prstGeom>
            <a:solidFill>
              <a:schemeClr val="bg1"/>
            </a:solidFill>
            <a:ln w="9525">
              <a:noFill/>
              <a:miter lim="800000"/>
              <a:headEnd/>
              <a:tailEnd/>
            </a:ln>
            <a:effectLst/>
          </p:spPr>
          <p:txBody>
            <a:bodyPr>
              <a:spAutoFit/>
            </a:bodyPr>
            <a:lstStyle/>
            <a:p>
              <a:pPr>
                <a:spcBef>
                  <a:spcPct val="50000"/>
                </a:spcBef>
              </a:pPr>
              <a:r>
                <a:rPr lang="en-US" altLang="zh-CN" sz="2000">
                  <a:solidFill>
                    <a:srgbClr val="CC0000"/>
                  </a:solidFill>
                  <a:latin typeface="Arial" pitchFamily="34" charset="0"/>
                </a:rPr>
                <a:t>230</a:t>
              </a:r>
            </a:p>
          </p:txBody>
        </p:sp>
        <p:sp>
          <p:nvSpPr>
            <p:cNvPr id="4105" name="Text Box 9"/>
            <p:cNvSpPr txBox="1">
              <a:spLocks noChangeArrowheads="1"/>
            </p:cNvSpPr>
            <p:nvPr/>
          </p:nvSpPr>
          <p:spPr bwMode="auto">
            <a:xfrm>
              <a:off x="3744" y="816"/>
              <a:ext cx="561" cy="228"/>
            </a:xfrm>
            <a:prstGeom prst="rect">
              <a:avLst/>
            </a:prstGeom>
            <a:solidFill>
              <a:schemeClr val="bg1"/>
            </a:solidFill>
            <a:ln w="9525">
              <a:noFill/>
              <a:miter lim="800000"/>
              <a:headEnd/>
              <a:tailEnd/>
            </a:ln>
            <a:effectLst/>
          </p:spPr>
          <p:txBody>
            <a:bodyPr>
              <a:spAutoFit/>
            </a:bodyPr>
            <a:lstStyle/>
            <a:p>
              <a:pPr>
                <a:spcBef>
                  <a:spcPct val="50000"/>
                </a:spcBef>
              </a:pPr>
              <a:r>
                <a:rPr lang="en-US" altLang="zh-CN" sz="2000">
                  <a:solidFill>
                    <a:srgbClr val="CC0000"/>
                  </a:solidFill>
                  <a:latin typeface="Arial" pitchFamily="34" charset="0"/>
                </a:rPr>
                <a:t>196</a:t>
              </a:r>
            </a:p>
          </p:txBody>
        </p:sp>
        <p:sp>
          <p:nvSpPr>
            <p:cNvPr id="4106" name="Text Box 10"/>
            <p:cNvSpPr txBox="1">
              <a:spLocks noChangeArrowheads="1"/>
            </p:cNvSpPr>
            <p:nvPr/>
          </p:nvSpPr>
          <p:spPr bwMode="auto">
            <a:xfrm>
              <a:off x="4320" y="288"/>
              <a:ext cx="624" cy="227"/>
            </a:xfrm>
            <a:prstGeom prst="rect">
              <a:avLst/>
            </a:prstGeom>
            <a:solidFill>
              <a:schemeClr val="bg1"/>
            </a:solidFill>
            <a:ln w="9525">
              <a:noFill/>
              <a:miter lim="800000"/>
              <a:headEnd/>
              <a:tailEnd/>
            </a:ln>
            <a:effectLst/>
          </p:spPr>
          <p:txBody>
            <a:bodyPr>
              <a:spAutoFit/>
            </a:bodyPr>
            <a:lstStyle/>
            <a:p>
              <a:pPr>
                <a:spcBef>
                  <a:spcPct val="50000"/>
                </a:spcBef>
              </a:pPr>
              <a:r>
                <a:rPr lang="en-US" altLang="zh-CN" sz="2000">
                  <a:solidFill>
                    <a:srgbClr val="CC0000"/>
                  </a:solidFill>
                  <a:latin typeface="Arial" pitchFamily="34" charset="0"/>
                </a:rPr>
                <a:t>288</a:t>
              </a:r>
            </a:p>
          </p:txBody>
        </p:sp>
        <p:sp>
          <p:nvSpPr>
            <p:cNvPr id="4107" name="Text Box 11"/>
            <p:cNvSpPr txBox="1">
              <a:spLocks noChangeArrowheads="1"/>
            </p:cNvSpPr>
            <p:nvPr/>
          </p:nvSpPr>
          <p:spPr bwMode="auto">
            <a:xfrm>
              <a:off x="1766" y="2361"/>
              <a:ext cx="2746" cy="298"/>
            </a:xfrm>
            <a:prstGeom prst="rect">
              <a:avLst/>
            </a:prstGeom>
            <a:noFill/>
            <a:ln w="9525">
              <a:noFill/>
              <a:miter lim="800000"/>
              <a:headEnd/>
              <a:tailEnd/>
            </a:ln>
            <a:effectLst/>
          </p:spPr>
          <p:txBody>
            <a:bodyPr>
              <a:spAutoFit/>
            </a:bodyPr>
            <a:lstStyle/>
            <a:p>
              <a:r>
                <a:rPr lang="zh-CN" altLang="en-US" sz="2800">
                  <a:solidFill>
                    <a:srgbClr val="000066"/>
                  </a:solidFill>
                  <a:latin typeface="Arial" pitchFamily="34" charset="0"/>
                  <a:ea typeface="黑体" pitchFamily="49" charset="-122"/>
                </a:rPr>
                <a:t>纳粹党国会选举中的结果</a:t>
              </a:r>
            </a:p>
          </p:txBody>
        </p:sp>
      </p:grpSp>
      <p:sp>
        <p:nvSpPr>
          <p:cNvPr id="4108" name="Text Box 12"/>
          <p:cNvSpPr txBox="1">
            <a:spLocks noChangeArrowheads="1"/>
          </p:cNvSpPr>
          <p:nvPr/>
        </p:nvSpPr>
        <p:spPr bwMode="auto">
          <a:xfrm>
            <a:off x="-71438" y="4437063"/>
            <a:ext cx="9756776" cy="1311275"/>
          </a:xfrm>
          <a:prstGeom prst="rect">
            <a:avLst/>
          </a:prstGeom>
          <a:noFill/>
          <a:ln w="9525">
            <a:noFill/>
            <a:miter lim="800000"/>
            <a:headEnd/>
            <a:tailEnd/>
          </a:ln>
          <a:effectLst/>
        </p:spPr>
        <p:txBody>
          <a:bodyPr>
            <a:spAutoFit/>
          </a:bodyPr>
          <a:lstStyle/>
          <a:p>
            <a:pPr>
              <a:lnSpc>
                <a:spcPct val="125000"/>
              </a:lnSpc>
            </a:pPr>
            <a:r>
              <a:rPr lang="en-US" altLang="zh-CN" sz="3200" b="1">
                <a:latin typeface="Arial" pitchFamily="34" charset="0"/>
              </a:rPr>
              <a:t>       1933</a:t>
            </a:r>
            <a:r>
              <a:rPr lang="zh-CN" altLang="en-US" sz="3200" b="1">
                <a:latin typeface="Arial" pitchFamily="34" charset="0"/>
              </a:rPr>
              <a:t>年</a:t>
            </a:r>
            <a:r>
              <a:rPr lang="en-US" altLang="zh-CN" sz="3200" b="1">
                <a:latin typeface="Arial" pitchFamily="34" charset="0"/>
              </a:rPr>
              <a:t>1</a:t>
            </a:r>
            <a:r>
              <a:rPr lang="zh-CN" altLang="en-US" sz="3200" b="1">
                <a:latin typeface="Arial" pitchFamily="34" charset="0"/>
              </a:rPr>
              <a:t>月</a:t>
            </a:r>
            <a:r>
              <a:rPr lang="en-US" altLang="zh-CN" sz="3200" b="1">
                <a:latin typeface="Arial" pitchFamily="34" charset="0"/>
              </a:rPr>
              <a:t>30</a:t>
            </a:r>
            <a:r>
              <a:rPr lang="zh-CN" altLang="en-US" sz="3200" b="1">
                <a:latin typeface="Arial" pitchFamily="34" charset="0"/>
              </a:rPr>
              <a:t>日，德国总统兴登堡正式任命</a:t>
            </a:r>
          </a:p>
          <a:p>
            <a:pPr>
              <a:lnSpc>
                <a:spcPct val="125000"/>
              </a:lnSpc>
            </a:pPr>
            <a:r>
              <a:rPr lang="zh-CN" altLang="en-US" sz="3200" b="1">
                <a:latin typeface="Arial" pitchFamily="34" charset="0"/>
              </a:rPr>
              <a:t> 希特勒为政府总理，授权他组阁。</a:t>
            </a:r>
            <a:endParaRPr lang="zh-CN" altLang="en-US" sz="2800" b="1">
              <a:latin typeface="Arial" pitchFamily="34" charset="0"/>
            </a:endParaRPr>
          </a:p>
        </p:txBody>
      </p:sp>
      <p:grpSp>
        <p:nvGrpSpPr>
          <p:cNvPr id="4110" name="Group 14"/>
          <p:cNvGrpSpPr>
            <a:grpSpLocks/>
          </p:cNvGrpSpPr>
          <p:nvPr/>
        </p:nvGrpSpPr>
        <p:grpSpPr bwMode="auto">
          <a:xfrm>
            <a:off x="0" y="115888"/>
            <a:ext cx="9144000" cy="504825"/>
            <a:chOff x="0" y="73"/>
            <a:chExt cx="5760" cy="318"/>
          </a:xfrm>
        </p:grpSpPr>
        <p:sp>
          <p:nvSpPr>
            <p:cNvPr id="4111" name="Text Box 15"/>
            <p:cNvSpPr txBox="1">
              <a:spLocks noChangeArrowheads="1"/>
            </p:cNvSpPr>
            <p:nvPr/>
          </p:nvSpPr>
          <p:spPr bwMode="auto">
            <a:xfrm>
              <a:off x="204" y="73"/>
              <a:ext cx="2598" cy="288"/>
            </a:xfrm>
            <a:prstGeom prst="rect">
              <a:avLst/>
            </a:prstGeom>
            <a:solidFill>
              <a:schemeClr val="bg1"/>
            </a:solidFill>
            <a:ln w="9525">
              <a:noFill/>
              <a:miter lim="800000"/>
              <a:headEnd/>
              <a:tailEnd/>
            </a:ln>
            <a:effectLst/>
          </p:spPr>
          <p:txBody>
            <a:bodyPr>
              <a:spAutoFit/>
            </a:bodyPr>
            <a:lstStyle/>
            <a:p>
              <a:r>
                <a:rPr lang="zh-CN" altLang="en-US" sz="2400" b="1">
                  <a:solidFill>
                    <a:srgbClr val="CC0000"/>
                  </a:solidFill>
                  <a:latin typeface="Arial" pitchFamily="34" charset="0"/>
                  <a:ea typeface="黑体" pitchFamily="49" charset="-122"/>
                </a:rPr>
                <a:t>希特勒</a:t>
              </a:r>
              <a:r>
                <a:rPr lang="en-US" altLang="zh-CN" sz="2400" b="1">
                  <a:solidFill>
                    <a:srgbClr val="CC0000"/>
                  </a:solidFill>
                  <a:latin typeface="黑体"/>
                  <a:ea typeface="黑体" pitchFamily="49" charset="-122"/>
                </a:rPr>
                <a:t>——</a:t>
              </a:r>
              <a:r>
                <a:rPr lang="zh-CN" altLang="en-US" sz="2400" b="1">
                  <a:solidFill>
                    <a:srgbClr val="CC0000"/>
                  </a:solidFill>
                  <a:latin typeface="Arial" pitchFamily="34" charset="0"/>
                  <a:ea typeface="黑体" pitchFamily="49" charset="-122"/>
                </a:rPr>
                <a:t>德国人的选择</a:t>
              </a:r>
            </a:p>
          </p:txBody>
        </p:sp>
        <p:sp>
          <p:nvSpPr>
            <p:cNvPr id="4112" name="Line 16"/>
            <p:cNvSpPr>
              <a:spLocks noChangeShapeType="1"/>
            </p:cNvSpPr>
            <p:nvPr/>
          </p:nvSpPr>
          <p:spPr bwMode="auto">
            <a:xfrm>
              <a:off x="0" y="391"/>
              <a:ext cx="5760" cy="0"/>
            </a:xfrm>
            <a:prstGeom prst="line">
              <a:avLst/>
            </a:prstGeom>
            <a:noFill/>
            <a:ln w="28575">
              <a:solidFill>
                <a:srgbClr val="CC0000"/>
              </a:solidFill>
              <a:round/>
              <a:headEnd/>
              <a:tailEnd/>
            </a:ln>
            <a:effectLst/>
          </p:spPr>
          <p:txBody>
            <a:bodyPr/>
            <a:lstStyle/>
            <a:p>
              <a:endParaRPr lang="zh-CN"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110"/>
                                        </p:tgtEl>
                                        <p:attrNameLst>
                                          <p:attrName>style.visibility</p:attrName>
                                        </p:attrNameLst>
                                      </p:cBhvr>
                                      <p:to>
                                        <p:strVal val="visible"/>
                                      </p:to>
                                    </p:set>
                                    <p:animEffect transition="in" filter="checkerboard(across)">
                                      <p:cBhvr>
                                        <p:cTn id="7" dur="500"/>
                                        <p:tgtEl>
                                          <p:spTgt spid="4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Line 2"/>
          <p:cNvSpPr>
            <a:spLocks noChangeShapeType="1"/>
          </p:cNvSpPr>
          <p:nvPr/>
        </p:nvSpPr>
        <p:spPr bwMode="auto">
          <a:xfrm>
            <a:off x="0" y="620713"/>
            <a:ext cx="9144000" cy="0"/>
          </a:xfrm>
          <a:prstGeom prst="line">
            <a:avLst/>
          </a:prstGeom>
          <a:noFill/>
          <a:ln w="28575">
            <a:solidFill>
              <a:srgbClr val="CC0000"/>
            </a:solidFill>
            <a:round/>
            <a:headEnd/>
            <a:tailEnd/>
          </a:ln>
          <a:effectLst/>
        </p:spPr>
        <p:txBody>
          <a:bodyPr/>
          <a:lstStyle/>
          <a:p>
            <a:endParaRPr lang="zh-CN" altLang="en-US"/>
          </a:p>
        </p:txBody>
      </p:sp>
      <p:sp>
        <p:nvSpPr>
          <p:cNvPr id="10243" name="Text Box 3"/>
          <p:cNvSpPr txBox="1">
            <a:spLocks noChangeArrowheads="1"/>
          </p:cNvSpPr>
          <p:nvPr/>
        </p:nvSpPr>
        <p:spPr bwMode="auto">
          <a:xfrm>
            <a:off x="1547813" y="1125538"/>
            <a:ext cx="6408737" cy="2771775"/>
          </a:xfrm>
          <a:prstGeom prst="rect">
            <a:avLst/>
          </a:prstGeom>
          <a:noFill/>
          <a:ln w="9525" algn="ctr">
            <a:noFill/>
            <a:miter lim="800000"/>
            <a:headEnd/>
            <a:tailEnd/>
          </a:ln>
          <a:effectLst/>
        </p:spPr>
        <p:txBody>
          <a:bodyPr>
            <a:spAutoFit/>
          </a:bodyPr>
          <a:lstStyle/>
          <a:p>
            <a:pPr>
              <a:lnSpc>
                <a:spcPct val="110000"/>
              </a:lnSpc>
            </a:pPr>
            <a:r>
              <a:rPr lang="en-US" altLang="zh-CN" sz="2000" b="1">
                <a:solidFill>
                  <a:srgbClr val="000066"/>
                </a:solidFill>
                <a:latin typeface="Arial" pitchFamily="34" charset="0"/>
              </a:rPr>
              <a:t>       </a:t>
            </a:r>
            <a:r>
              <a:rPr lang="zh-CN" altLang="en-US" sz="2000" b="1">
                <a:solidFill>
                  <a:srgbClr val="000066"/>
                </a:solidFill>
                <a:latin typeface="Arial" pitchFamily="34" charset="0"/>
              </a:rPr>
              <a:t>在</a:t>
            </a:r>
            <a:r>
              <a:rPr lang="en-US" altLang="zh-CN" sz="2000" b="1">
                <a:solidFill>
                  <a:srgbClr val="000066"/>
                </a:solidFill>
                <a:latin typeface="Arial" pitchFamily="34" charset="0"/>
              </a:rPr>
              <a:t>7</a:t>
            </a:r>
            <a:r>
              <a:rPr lang="zh-CN" altLang="en-US" sz="2000" b="1">
                <a:solidFill>
                  <a:srgbClr val="000066"/>
                </a:solidFill>
                <a:latin typeface="Arial" pitchFamily="34" charset="0"/>
              </a:rPr>
              <a:t>岁以前，我的全部记忆就是一个词</a:t>
            </a:r>
            <a:r>
              <a:rPr lang="en-US" altLang="zh-CN" sz="2000" b="1">
                <a:solidFill>
                  <a:srgbClr val="000066"/>
                </a:solidFill>
                <a:latin typeface="Arial" pitchFamily="34" charset="0"/>
              </a:rPr>
              <a:t>——</a:t>
            </a:r>
            <a:r>
              <a:rPr lang="zh-CN" altLang="en-US" sz="2000" b="1">
                <a:solidFill>
                  <a:srgbClr val="000066"/>
                </a:solidFill>
                <a:latin typeface="Arial" pitchFamily="34" charset="0"/>
              </a:rPr>
              <a:t>饥饿。我们全家一共五口人中只有父亲一个人工作，而他竟然一共失业了</a:t>
            </a:r>
            <a:r>
              <a:rPr lang="en-US" altLang="zh-CN" sz="2000" b="1">
                <a:solidFill>
                  <a:srgbClr val="000066"/>
                </a:solidFill>
                <a:latin typeface="Arial" pitchFamily="34" charset="0"/>
              </a:rPr>
              <a:t>7 </a:t>
            </a:r>
            <a:r>
              <a:rPr lang="zh-CN" altLang="en-US" sz="2000" b="1">
                <a:solidFill>
                  <a:srgbClr val="000066"/>
                </a:solidFill>
                <a:latin typeface="Arial" pitchFamily="34" charset="0"/>
              </a:rPr>
              <a:t>年半的时间！那时我们全家每个星期能够从政府得到</a:t>
            </a:r>
            <a:r>
              <a:rPr lang="en-US" altLang="zh-CN" sz="2000" b="1">
                <a:solidFill>
                  <a:srgbClr val="000066"/>
                </a:solidFill>
                <a:latin typeface="Arial" pitchFamily="34" charset="0"/>
              </a:rPr>
              <a:t>7</a:t>
            </a:r>
            <a:r>
              <a:rPr lang="zh-CN" altLang="en-US" sz="2000" b="1">
                <a:solidFill>
                  <a:srgbClr val="000066"/>
                </a:solidFill>
                <a:latin typeface="Arial" pitchFamily="34" charset="0"/>
              </a:rPr>
              <a:t>马克的救济，长期吃不饱肚子。当时全德国至少有半数人口受到大失业的波及。</a:t>
            </a:r>
          </a:p>
          <a:p>
            <a:pPr>
              <a:lnSpc>
                <a:spcPct val="110000"/>
              </a:lnSpc>
            </a:pPr>
            <a:r>
              <a:rPr lang="zh-CN" altLang="en-US" sz="2000" b="1">
                <a:solidFill>
                  <a:srgbClr val="000066"/>
                </a:solidFill>
                <a:latin typeface="Arial" pitchFamily="34" charset="0"/>
              </a:rPr>
              <a:t>       德国人已经活不下去了！</a:t>
            </a:r>
            <a:r>
              <a:rPr lang="zh-CN" altLang="en-US" sz="2000" b="1">
                <a:solidFill>
                  <a:srgbClr val="000066"/>
                </a:solidFill>
                <a:latin typeface="楷体_GB2312" charset="-122"/>
                <a:ea typeface="楷体_GB2312" charset="-122"/>
              </a:rPr>
              <a:t> </a:t>
            </a:r>
          </a:p>
          <a:p>
            <a:pPr algn="r">
              <a:lnSpc>
                <a:spcPct val="110000"/>
              </a:lnSpc>
            </a:pPr>
            <a:r>
              <a:rPr lang="zh-CN" altLang="en-US" sz="2000" b="1">
                <a:solidFill>
                  <a:srgbClr val="000066"/>
                </a:solidFill>
                <a:latin typeface="Arial" pitchFamily="34" charset="0"/>
              </a:rPr>
              <a:t>                      </a:t>
            </a:r>
            <a:r>
              <a:rPr lang="en-US" altLang="zh-CN" b="1">
                <a:latin typeface="Arial" pitchFamily="34" charset="0"/>
              </a:rPr>
              <a:t>——</a:t>
            </a:r>
            <a:r>
              <a:rPr lang="zh-CN" altLang="en-US" b="1">
                <a:latin typeface="Arial" pitchFamily="34" charset="0"/>
              </a:rPr>
              <a:t>朱维毅</a:t>
            </a:r>
            <a:r>
              <a:rPr lang="en-US" altLang="zh-CN" b="1">
                <a:latin typeface="Arial" pitchFamily="34" charset="0"/>
              </a:rPr>
              <a:t>《</a:t>
            </a:r>
            <a:r>
              <a:rPr lang="zh-CN" altLang="en-US" b="1">
                <a:latin typeface="Arial" pitchFamily="34" charset="0"/>
              </a:rPr>
              <a:t>寻访“二战”德国兵</a:t>
            </a:r>
            <a:r>
              <a:rPr lang="en-US" altLang="zh-CN" b="1">
                <a:latin typeface="Arial" pitchFamily="34" charset="0"/>
              </a:rPr>
              <a:t>》</a:t>
            </a:r>
          </a:p>
          <a:p>
            <a:pPr>
              <a:lnSpc>
                <a:spcPct val="110000"/>
              </a:lnSpc>
            </a:pPr>
            <a:r>
              <a:rPr lang="en-US" altLang="zh-CN" sz="2000" b="1">
                <a:solidFill>
                  <a:srgbClr val="000066"/>
                </a:solidFill>
                <a:latin typeface="楷体_GB2312" charset="-122"/>
                <a:ea typeface="楷体_GB2312" charset="-122"/>
              </a:rPr>
              <a:t>             </a:t>
            </a:r>
          </a:p>
        </p:txBody>
      </p:sp>
      <p:sp>
        <p:nvSpPr>
          <p:cNvPr id="10244" name="Rectangle 4"/>
          <p:cNvSpPr>
            <a:spLocks noChangeArrowheads="1"/>
          </p:cNvSpPr>
          <p:nvPr/>
        </p:nvSpPr>
        <p:spPr bwMode="auto">
          <a:xfrm>
            <a:off x="2339975" y="549275"/>
            <a:ext cx="3527425" cy="519113"/>
          </a:xfrm>
          <a:prstGeom prst="rect">
            <a:avLst/>
          </a:prstGeom>
          <a:noFill/>
          <a:ln w="9525">
            <a:noFill/>
            <a:miter lim="800000"/>
            <a:headEnd/>
            <a:tailEnd/>
          </a:ln>
          <a:effectLst/>
        </p:spPr>
        <p:txBody>
          <a:bodyPr>
            <a:spAutoFit/>
          </a:bodyPr>
          <a:lstStyle/>
          <a:p>
            <a:r>
              <a:rPr lang="zh-CN" altLang="en-US" sz="2800" b="1">
                <a:solidFill>
                  <a:schemeClr val="tx2"/>
                </a:solidFill>
                <a:latin typeface="Arial" pitchFamily="34" charset="0"/>
              </a:rPr>
              <a:t>一个德国士兵的回忆</a:t>
            </a:r>
          </a:p>
        </p:txBody>
      </p:sp>
      <p:sp>
        <p:nvSpPr>
          <p:cNvPr id="10245" name="Rectangle 5"/>
          <p:cNvSpPr>
            <a:spLocks noChangeArrowheads="1"/>
          </p:cNvSpPr>
          <p:nvPr/>
        </p:nvSpPr>
        <p:spPr bwMode="auto">
          <a:xfrm>
            <a:off x="1258888" y="3573463"/>
            <a:ext cx="6697662" cy="1670050"/>
          </a:xfrm>
          <a:prstGeom prst="rect">
            <a:avLst/>
          </a:prstGeom>
          <a:noFill/>
          <a:ln w="9525" algn="ctr">
            <a:noFill/>
            <a:miter lim="800000"/>
            <a:headEnd/>
            <a:tailEnd/>
          </a:ln>
          <a:effectLst/>
        </p:spPr>
        <p:txBody>
          <a:bodyPr anchor="ctr">
            <a:spAutoFit/>
          </a:bodyPr>
          <a:lstStyle/>
          <a:p>
            <a:pPr>
              <a:lnSpc>
                <a:spcPct val="115000"/>
              </a:lnSpc>
            </a:pPr>
            <a:r>
              <a:rPr lang="en-US" altLang="zh-CN" sz="2000" b="1">
                <a:latin typeface="Arial" pitchFamily="34" charset="0"/>
              </a:rPr>
              <a:t>       </a:t>
            </a:r>
            <a:r>
              <a:rPr lang="en-US" altLang="zh-CN" sz="2400" b="1">
                <a:solidFill>
                  <a:srgbClr val="000066"/>
                </a:solidFill>
                <a:latin typeface="宋体"/>
              </a:rPr>
              <a:t>“</a:t>
            </a:r>
            <a:r>
              <a:rPr lang="zh-CN" altLang="en-US" sz="2400" b="1">
                <a:solidFill>
                  <a:srgbClr val="000066"/>
                </a:solidFill>
                <a:latin typeface="Arial" pitchFamily="34" charset="0"/>
              </a:rPr>
              <a:t>拯救德意志的农民，维持给养和生存基础！拯救德意志的工人，向失业展开一场大规模的全面进攻！</a:t>
            </a:r>
            <a:r>
              <a:rPr lang="zh-CN" altLang="en-US" sz="2400" b="1">
                <a:solidFill>
                  <a:srgbClr val="000066"/>
                </a:solidFill>
                <a:latin typeface="宋体"/>
              </a:rPr>
              <a:t>”</a:t>
            </a:r>
            <a:endParaRPr lang="zh-CN" altLang="en-US" sz="2400" b="1">
              <a:solidFill>
                <a:srgbClr val="000066"/>
              </a:solidFill>
              <a:latin typeface="Arial" pitchFamily="34" charset="0"/>
            </a:endParaRPr>
          </a:p>
          <a:p>
            <a:pPr algn="r">
              <a:lnSpc>
                <a:spcPct val="115000"/>
              </a:lnSpc>
            </a:pPr>
            <a:r>
              <a:rPr lang="zh-CN" altLang="en-US" b="1">
                <a:latin typeface="Arial" pitchFamily="34" charset="0"/>
              </a:rPr>
              <a:t>              </a:t>
            </a:r>
            <a:r>
              <a:rPr lang="en-US" altLang="zh-CN" b="1">
                <a:latin typeface="Arial" pitchFamily="34" charset="0"/>
              </a:rPr>
              <a:t>——</a:t>
            </a:r>
            <a:r>
              <a:rPr lang="zh-CN" altLang="en-US" b="1">
                <a:latin typeface="Arial" pitchFamily="34" charset="0"/>
              </a:rPr>
              <a:t>希特勒</a:t>
            </a:r>
            <a:r>
              <a:rPr lang="en-US" altLang="zh-CN" b="1">
                <a:latin typeface="Arial" pitchFamily="34" charset="0"/>
              </a:rPr>
              <a:t>《</a:t>
            </a:r>
            <a:r>
              <a:rPr lang="zh-CN" altLang="en-US" b="1">
                <a:latin typeface="Arial" pitchFamily="34" charset="0"/>
              </a:rPr>
              <a:t>告德意志国民书</a:t>
            </a:r>
            <a:r>
              <a:rPr lang="en-US" altLang="zh-CN" b="1">
                <a:latin typeface="Arial" pitchFamily="34" charset="0"/>
              </a:rPr>
              <a:t>》(1933)</a:t>
            </a:r>
          </a:p>
        </p:txBody>
      </p:sp>
      <p:sp>
        <p:nvSpPr>
          <p:cNvPr id="10246" name="WordArt 6"/>
          <p:cNvSpPr>
            <a:spLocks noChangeArrowheads="1" noChangeShapeType="1" noTextEdit="1"/>
          </p:cNvSpPr>
          <p:nvPr/>
        </p:nvSpPr>
        <p:spPr bwMode="auto">
          <a:xfrm>
            <a:off x="900113" y="5300663"/>
            <a:ext cx="6119812" cy="1255712"/>
          </a:xfrm>
          <a:prstGeom prst="rect">
            <a:avLst/>
          </a:prstGeom>
        </p:spPr>
        <p:txBody>
          <a:bodyPr wrap="none" fromWordArt="1">
            <a:prstTxWarp prst="textPlain">
              <a:avLst>
                <a:gd name="adj" fmla="val 50000"/>
              </a:avLst>
            </a:prstTxWarp>
          </a:bodyPr>
          <a:lstStyle/>
          <a:p>
            <a:pPr algn="ctr"/>
            <a:r>
              <a:rPr lang="zh-CN" altLang="en-US" sz="3600" b="1" kern="10">
                <a:ln w="9525">
                  <a:solidFill>
                    <a:srgbClr val="000000"/>
                  </a:solidFill>
                  <a:round/>
                  <a:headEnd/>
                  <a:tailEnd/>
                </a:ln>
                <a:solidFill>
                  <a:srgbClr val="FFFFFF"/>
                </a:solidFill>
                <a:latin typeface="楷体"/>
                <a:ea typeface="楷体"/>
              </a:rPr>
              <a:t>从上面的两则材料中，我们</a:t>
            </a:r>
          </a:p>
          <a:p>
            <a:pPr algn="ctr"/>
            <a:r>
              <a:rPr lang="zh-CN" altLang="en-US" sz="3600" b="1" kern="10">
                <a:ln w="9525">
                  <a:solidFill>
                    <a:srgbClr val="000000"/>
                  </a:solidFill>
                  <a:round/>
                  <a:headEnd/>
                  <a:tailEnd/>
                </a:ln>
                <a:solidFill>
                  <a:srgbClr val="FFFFFF"/>
                </a:solidFill>
                <a:latin typeface="楷体"/>
                <a:ea typeface="楷体"/>
              </a:rPr>
              <a:t>可以知道希特勒上台的原因是</a:t>
            </a:r>
            <a:r>
              <a:rPr lang="en-US" altLang="zh-CN" sz="3600" b="1" kern="10">
                <a:ln w="9525">
                  <a:solidFill>
                    <a:srgbClr val="000000"/>
                  </a:solidFill>
                  <a:round/>
                  <a:headEnd/>
                  <a:tailEnd/>
                </a:ln>
                <a:solidFill>
                  <a:srgbClr val="FFFFFF"/>
                </a:solidFill>
                <a:latin typeface="楷体"/>
                <a:ea typeface="楷体"/>
              </a:rPr>
              <a:t>?</a:t>
            </a:r>
            <a:endParaRPr lang="zh-CN" altLang="en-US" sz="3600" b="1" kern="10">
              <a:ln w="9525">
                <a:solidFill>
                  <a:srgbClr val="000000"/>
                </a:solidFill>
                <a:round/>
                <a:headEnd/>
                <a:tailEnd/>
              </a:ln>
              <a:solidFill>
                <a:srgbClr val="FFFFFF"/>
              </a:solidFill>
              <a:latin typeface="楷体"/>
              <a:ea typeface="楷体"/>
            </a:endParaRPr>
          </a:p>
        </p:txBody>
      </p:sp>
      <p:sp>
        <p:nvSpPr>
          <p:cNvPr id="10247" name="AutoShape 7">
            <a:hlinkClick r:id="" action="ppaction://noaction" highlightClick="1"/>
          </p:cNvPr>
          <p:cNvSpPr>
            <a:spLocks noChangeArrowheads="1"/>
          </p:cNvSpPr>
          <p:nvPr/>
        </p:nvSpPr>
        <p:spPr bwMode="auto">
          <a:xfrm>
            <a:off x="179388" y="4652963"/>
            <a:ext cx="1079500" cy="935037"/>
          </a:xfrm>
          <a:prstGeom prst="actionButtonHelp">
            <a:avLst/>
          </a:prstGeom>
          <a:solidFill>
            <a:schemeClr val="accent1"/>
          </a:solidFill>
          <a:ln w="9525">
            <a:noFill/>
            <a:miter lim="800000"/>
            <a:headEnd/>
            <a:tailEnd/>
          </a:ln>
          <a:effectLst/>
        </p:spPr>
        <p:txBody>
          <a:bodyPr wrap="none" anchor="ctr"/>
          <a:lstStyle/>
          <a:p>
            <a:endParaRPr lang="zh-CN" altLang="en-US"/>
          </a:p>
        </p:txBody>
      </p:sp>
      <p:sp>
        <p:nvSpPr>
          <p:cNvPr id="10248" name="WordArt 8"/>
          <p:cNvSpPr>
            <a:spLocks noChangeArrowheads="1" noChangeShapeType="1" noTextEdit="1"/>
          </p:cNvSpPr>
          <p:nvPr/>
        </p:nvSpPr>
        <p:spPr bwMode="auto">
          <a:xfrm>
            <a:off x="7092950" y="5445125"/>
            <a:ext cx="1828800" cy="700088"/>
          </a:xfrm>
          <a:prstGeom prst="rect">
            <a:avLst/>
          </a:prstGeom>
        </p:spPr>
        <p:txBody>
          <a:bodyPr wrap="none" fromWordArt="1">
            <a:prstTxWarp prst="textCascadeUp">
              <a:avLst>
                <a:gd name="adj" fmla="val 5782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zh-CN" altLang="en-US" sz="3600" kern="10">
                <a:ln w="9525">
                  <a:round/>
                  <a:headEnd/>
                  <a:tailEnd/>
                </a:ln>
                <a:gradFill rotWithShape="0">
                  <a:gsLst>
                    <a:gs pos="0">
                      <a:srgbClr val="FFE701"/>
                    </a:gs>
                    <a:gs pos="100000">
                      <a:srgbClr val="FE3E02"/>
                    </a:gs>
                  </a:gsLst>
                  <a:lin ang="5400000" scaled="1"/>
                </a:gradFill>
                <a:latin typeface="宋体"/>
                <a:ea typeface="宋体"/>
              </a:rPr>
              <a:t>经济危机</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8"/>
                                        </p:tgtEl>
                                        <p:attrNameLst>
                                          <p:attrName>style.visibility</p:attrName>
                                        </p:attrNameLst>
                                      </p:cBhvr>
                                      <p:to>
                                        <p:strVal val="visible"/>
                                      </p:to>
                                    </p:set>
                                    <p:anim calcmode="lin" valueType="num">
                                      <p:cBhvr additive="base">
                                        <p:cTn id="7" dur="500" fill="hold"/>
                                        <p:tgtEl>
                                          <p:spTgt spid="10248"/>
                                        </p:tgtEl>
                                        <p:attrNameLst>
                                          <p:attrName>ppt_x</p:attrName>
                                        </p:attrNameLst>
                                      </p:cBhvr>
                                      <p:tavLst>
                                        <p:tav tm="0">
                                          <p:val>
                                            <p:strVal val="#ppt_x"/>
                                          </p:val>
                                        </p:tav>
                                        <p:tav tm="100000">
                                          <p:val>
                                            <p:strVal val="#ppt_x"/>
                                          </p:val>
                                        </p:tav>
                                      </p:tavLst>
                                    </p:anim>
                                    <p:anim calcmode="lin" valueType="num">
                                      <p:cBhvr additive="base">
                                        <p:cTn id="8" dur="500" fill="hold"/>
                                        <p:tgtEl>
                                          <p:spTgt spid="1024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zh-CN" altLang="en-US"/>
              <a:t>空前严重的资本主义世界经济危机</a:t>
            </a:r>
          </a:p>
        </p:txBody>
      </p:sp>
      <p:sp>
        <p:nvSpPr>
          <p:cNvPr id="7171" name="Rectangle 3"/>
          <p:cNvSpPr>
            <a:spLocks noGrp="1" noChangeArrowheads="1"/>
          </p:cNvSpPr>
          <p:nvPr>
            <p:ph type="body" idx="1"/>
          </p:nvPr>
        </p:nvSpPr>
        <p:spPr>
          <a:xfrm>
            <a:off x="395288" y="1628775"/>
            <a:ext cx="8229600" cy="4525963"/>
          </a:xfrm>
        </p:spPr>
        <p:txBody>
          <a:bodyPr/>
          <a:lstStyle/>
          <a:p>
            <a:pPr>
              <a:buFont typeface="Wingdings" pitchFamily="2" charset="2"/>
              <a:buNone/>
            </a:pPr>
            <a:r>
              <a:rPr lang="zh-CN" altLang="en-US" b="1"/>
              <a:t>探究一：什么是经济危机？造成经济危机的根本原因是什么？最近在十几年时间有没有发生经济危机？</a:t>
            </a:r>
            <a:endParaRPr lang="zh-CN" altLang="en-US"/>
          </a:p>
          <a:p>
            <a:endParaRPr lang="en-US" altLang="zh-CN"/>
          </a:p>
        </p:txBody>
      </p:sp>
      <p:sp>
        <p:nvSpPr>
          <p:cNvPr id="7175" name="Rectangle 7"/>
          <p:cNvSpPr>
            <a:spLocks noChangeArrowheads="1"/>
          </p:cNvSpPr>
          <p:nvPr/>
        </p:nvSpPr>
        <p:spPr bwMode="auto">
          <a:xfrm>
            <a:off x="5435600" y="4292600"/>
            <a:ext cx="2592388" cy="1728788"/>
          </a:xfrm>
          <a:prstGeom prst="rect">
            <a:avLst/>
          </a:prstGeom>
          <a:solidFill>
            <a:schemeClr val="accent1"/>
          </a:solidFill>
          <a:ln w="9525">
            <a:solidFill>
              <a:schemeClr val="tx1"/>
            </a:solidFill>
            <a:miter lim="800000"/>
            <a:headEnd/>
            <a:tailEnd/>
          </a:ln>
          <a:effectLst/>
        </p:spPr>
        <p:txBody>
          <a:bodyPr wrap="none" anchor="ctr"/>
          <a:lstStyle/>
          <a:p>
            <a:pPr algn="ctr"/>
            <a:r>
              <a:rPr lang="zh-CN" altLang="en-US" sz="2400">
                <a:latin typeface="Arial" pitchFamily="34" charset="0"/>
              </a:rPr>
              <a:t>随机抽取两个同学</a:t>
            </a:r>
          </a:p>
          <a:p>
            <a:pPr algn="ctr"/>
            <a:r>
              <a:rPr lang="zh-CN" altLang="en-US" sz="2400">
                <a:latin typeface="Arial" pitchFamily="34" charset="0"/>
              </a:rPr>
              <a:t>进行展示</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323850" y="333375"/>
            <a:ext cx="8135938" cy="3311525"/>
          </a:xfrm>
        </p:spPr>
        <p:txBody>
          <a:bodyPr/>
          <a:lstStyle/>
          <a:p>
            <a:pPr>
              <a:buFont typeface="Wingdings" pitchFamily="2" charset="2"/>
              <a:buNone/>
            </a:pPr>
            <a:endParaRPr lang="en-US" altLang="zh-CN"/>
          </a:p>
          <a:p>
            <a:endParaRPr lang="en-US" altLang="zh-CN"/>
          </a:p>
          <a:p>
            <a:pPr>
              <a:buFont typeface="Wingdings" pitchFamily="2" charset="2"/>
              <a:buNone/>
            </a:pPr>
            <a:r>
              <a:rPr lang="zh-CN" altLang="en-US"/>
              <a:t>经济危机指的是一个或多个国民经济或整个世界经济在一段比较长的时间内处于负的经济增长率</a:t>
            </a:r>
            <a:r>
              <a:rPr lang="en-US" altLang="zh-CN"/>
              <a:t>.</a:t>
            </a:r>
            <a:r>
              <a:rPr lang="zh-CN" altLang="en-US"/>
              <a:t>基本上，经济危机在资本主义国家</a:t>
            </a:r>
            <a:r>
              <a:rPr lang="en-US" altLang="zh-CN"/>
              <a:t>10</a:t>
            </a:r>
            <a:r>
              <a:rPr lang="zh-CN" altLang="en-US"/>
              <a:t>年左右会出现一次。</a:t>
            </a:r>
          </a:p>
          <a:p>
            <a:pPr>
              <a:buFont typeface="Wingdings" pitchFamily="2" charset="2"/>
              <a:buNone/>
            </a:pPr>
            <a:endParaRPr lang="en-US" altLang="zh-CN"/>
          </a:p>
        </p:txBody>
      </p:sp>
      <p:sp>
        <p:nvSpPr>
          <p:cNvPr id="12292" name="WordArt 4"/>
          <p:cNvSpPr>
            <a:spLocks noChangeArrowheads="1" noChangeShapeType="1" noTextEdit="1"/>
          </p:cNvSpPr>
          <p:nvPr/>
        </p:nvSpPr>
        <p:spPr bwMode="auto">
          <a:xfrm>
            <a:off x="755650" y="549275"/>
            <a:ext cx="1828800" cy="1028700"/>
          </a:xfrm>
          <a:prstGeom prst="rect">
            <a:avLst/>
          </a:prstGeom>
        </p:spPr>
        <p:txBody>
          <a:bodyPr wrap="none" fromWordArt="1">
            <a:prstTxWarp prst="textSlantUp">
              <a:avLst>
                <a:gd name="adj" fmla="val 32056"/>
              </a:avLst>
            </a:prstTxWarp>
          </a:bodyPr>
          <a:lstStyle/>
          <a:p>
            <a:pPr algn="ctr"/>
            <a:r>
              <a:rPr lang="zh-CN" altLang="en-US" sz="3600" kern="1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宋体"/>
                <a:ea typeface="宋体"/>
              </a:rPr>
              <a:t>经济危机</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zh-CN" altLang="en-US" sz="3000"/>
              <a:t>经济危机的产生是偶然的还是必然的？分析经济危机的根本原因？</a:t>
            </a:r>
          </a:p>
        </p:txBody>
      </p:sp>
      <p:sp>
        <p:nvSpPr>
          <p:cNvPr id="15365" name="Text Box 5"/>
          <p:cNvSpPr txBox="1">
            <a:spLocks noChangeArrowheads="1"/>
          </p:cNvSpPr>
          <p:nvPr/>
        </p:nvSpPr>
        <p:spPr bwMode="auto">
          <a:xfrm>
            <a:off x="828675" y="2205038"/>
            <a:ext cx="7127875" cy="1160462"/>
          </a:xfrm>
          <a:prstGeom prst="rect">
            <a:avLst/>
          </a:prstGeom>
          <a:noFill/>
          <a:ln w="9525">
            <a:noFill/>
            <a:miter lim="800000"/>
            <a:headEnd/>
            <a:tailEnd/>
          </a:ln>
          <a:effectLst/>
        </p:spPr>
        <p:txBody>
          <a:bodyPr>
            <a:spAutoFit/>
          </a:bodyPr>
          <a:lstStyle/>
          <a:p>
            <a:pPr>
              <a:spcBef>
                <a:spcPct val="50000"/>
              </a:spcBef>
            </a:pPr>
            <a:r>
              <a:rPr lang="zh-CN" altLang="en-US" sz="2800">
                <a:solidFill>
                  <a:schemeClr val="hlink"/>
                </a:solidFill>
                <a:latin typeface="Arial" pitchFamily="34" charset="0"/>
              </a:rPr>
              <a:t>生产社会化</a:t>
            </a:r>
            <a:r>
              <a:rPr lang="zh-CN" altLang="en-US" sz="2800">
                <a:latin typeface="Arial" pitchFamily="34" charset="0"/>
              </a:rPr>
              <a:t>和生产资料</a:t>
            </a:r>
            <a:r>
              <a:rPr lang="zh-CN" altLang="en-US" sz="2800">
                <a:solidFill>
                  <a:srgbClr val="FF0000"/>
                </a:solidFill>
                <a:latin typeface="Arial" pitchFamily="34" charset="0"/>
              </a:rPr>
              <a:t>私有制</a:t>
            </a:r>
            <a:r>
              <a:rPr lang="zh-CN" altLang="en-US" sz="2800">
                <a:latin typeface="Arial" pitchFamily="34" charset="0"/>
              </a:rPr>
              <a:t>之间的矛盾</a:t>
            </a:r>
          </a:p>
          <a:p>
            <a:pPr>
              <a:spcBef>
                <a:spcPct val="50000"/>
              </a:spcBef>
            </a:pPr>
            <a:endParaRPr lang="en-US" altLang="zh-CN" sz="2800">
              <a:latin typeface="Arial" pitchFamily="34" charset="0"/>
            </a:endParaRPr>
          </a:p>
        </p:txBody>
      </p:sp>
      <p:sp>
        <p:nvSpPr>
          <p:cNvPr id="15366" name="Oval 6"/>
          <p:cNvSpPr>
            <a:spLocks noChangeArrowheads="1"/>
          </p:cNvSpPr>
          <p:nvPr/>
        </p:nvSpPr>
        <p:spPr bwMode="auto">
          <a:xfrm>
            <a:off x="323850" y="2781300"/>
            <a:ext cx="2879725" cy="1800225"/>
          </a:xfrm>
          <a:prstGeom prst="ellipse">
            <a:avLst/>
          </a:prstGeom>
          <a:solidFill>
            <a:srgbClr val="FF9933"/>
          </a:solidFill>
          <a:ln w="9525">
            <a:solidFill>
              <a:schemeClr val="tx1"/>
            </a:solidFill>
            <a:round/>
            <a:headEnd/>
            <a:tailEnd/>
          </a:ln>
          <a:effectLst/>
        </p:spPr>
        <p:txBody>
          <a:bodyPr wrap="none" anchor="ctr"/>
          <a:lstStyle/>
          <a:p>
            <a:pPr algn="ctr"/>
            <a:r>
              <a:rPr lang="zh-CN" altLang="en-US" sz="3200">
                <a:latin typeface="Arial" pitchFamily="34" charset="0"/>
              </a:rPr>
              <a:t>生产社会化</a:t>
            </a:r>
          </a:p>
          <a:p>
            <a:pPr algn="ctr"/>
            <a:r>
              <a:rPr lang="zh-CN" altLang="en-US" sz="3200">
                <a:latin typeface="Arial" pitchFamily="34" charset="0"/>
              </a:rPr>
              <a:t>产品产量提高</a:t>
            </a:r>
          </a:p>
        </p:txBody>
      </p:sp>
      <p:sp>
        <p:nvSpPr>
          <p:cNvPr id="15367" name="Oval 7"/>
          <p:cNvSpPr>
            <a:spLocks noChangeArrowheads="1"/>
          </p:cNvSpPr>
          <p:nvPr/>
        </p:nvSpPr>
        <p:spPr bwMode="auto">
          <a:xfrm>
            <a:off x="6083300" y="2852738"/>
            <a:ext cx="2881313" cy="1800225"/>
          </a:xfrm>
          <a:prstGeom prst="ellipse">
            <a:avLst/>
          </a:prstGeom>
          <a:solidFill>
            <a:schemeClr val="hlink"/>
          </a:solidFill>
          <a:ln w="9525">
            <a:solidFill>
              <a:schemeClr val="tx1"/>
            </a:solidFill>
            <a:round/>
            <a:headEnd/>
            <a:tailEnd/>
          </a:ln>
          <a:effectLst/>
        </p:spPr>
        <p:txBody>
          <a:bodyPr wrap="none" anchor="ctr"/>
          <a:lstStyle/>
          <a:p>
            <a:pPr algn="ctr"/>
            <a:r>
              <a:rPr lang="zh-CN" altLang="en-US" sz="2400">
                <a:latin typeface="Arial" pitchFamily="34" charset="0"/>
              </a:rPr>
              <a:t>生产资料私有制</a:t>
            </a:r>
          </a:p>
          <a:p>
            <a:pPr algn="ctr"/>
            <a:r>
              <a:rPr lang="zh-CN" altLang="en-US" sz="2400">
                <a:latin typeface="Arial" pitchFamily="34" charset="0"/>
              </a:rPr>
              <a:t>财产分配失衡</a:t>
            </a:r>
          </a:p>
          <a:p>
            <a:pPr algn="ctr"/>
            <a:r>
              <a:rPr lang="zh-CN" altLang="en-US" sz="2400">
                <a:latin typeface="Arial" pitchFamily="34" charset="0"/>
              </a:rPr>
              <a:t>劳动者购买力降低</a:t>
            </a:r>
          </a:p>
        </p:txBody>
      </p:sp>
      <p:sp>
        <p:nvSpPr>
          <p:cNvPr id="15368" name="AutoShape 8"/>
          <p:cNvSpPr>
            <a:spLocks noChangeArrowheads="1"/>
          </p:cNvSpPr>
          <p:nvPr/>
        </p:nvSpPr>
        <p:spPr bwMode="auto">
          <a:xfrm>
            <a:off x="5795963" y="2925763"/>
            <a:ext cx="215900" cy="1511300"/>
          </a:xfrm>
          <a:prstGeom prst="downArrow">
            <a:avLst>
              <a:gd name="adj1" fmla="val 50000"/>
              <a:gd name="adj2" fmla="val 175000"/>
            </a:avLst>
          </a:prstGeom>
          <a:solidFill>
            <a:schemeClr val="hlink"/>
          </a:solidFill>
          <a:ln w="9525">
            <a:solidFill>
              <a:schemeClr val="tx1"/>
            </a:solidFill>
            <a:miter lim="800000"/>
            <a:headEnd/>
            <a:tailEnd/>
          </a:ln>
          <a:effectLst/>
        </p:spPr>
        <p:txBody>
          <a:bodyPr vert="eaVert" wrap="none" anchor="ctr"/>
          <a:lstStyle/>
          <a:p>
            <a:endParaRPr lang="zh-CN" altLang="en-US"/>
          </a:p>
        </p:txBody>
      </p:sp>
      <p:sp>
        <p:nvSpPr>
          <p:cNvPr id="15369" name="AutoShape 9"/>
          <p:cNvSpPr>
            <a:spLocks noChangeArrowheads="1"/>
          </p:cNvSpPr>
          <p:nvPr/>
        </p:nvSpPr>
        <p:spPr bwMode="auto">
          <a:xfrm>
            <a:off x="3348038" y="2854325"/>
            <a:ext cx="215900" cy="1582738"/>
          </a:xfrm>
          <a:prstGeom prst="upArrow">
            <a:avLst>
              <a:gd name="adj1" fmla="val 50000"/>
              <a:gd name="adj2" fmla="val 183272"/>
            </a:avLst>
          </a:prstGeom>
          <a:solidFill>
            <a:srgbClr val="FF9933"/>
          </a:solidFill>
          <a:ln w="9525">
            <a:solidFill>
              <a:schemeClr val="tx1"/>
            </a:solidFill>
            <a:miter lim="800000"/>
            <a:headEnd/>
            <a:tailEnd/>
          </a:ln>
          <a:effectLst/>
        </p:spPr>
        <p:txBody>
          <a:bodyPr vert="eaVert" wrap="none" anchor="ctr"/>
          <a:lstStyle/>
          <a:p>
            <a:endParaRPr lang="zh-CN" altLang="en-US"/>
          </a:p>
        </p:txBody>
      </p:sp>
      <p:sp>
        <p:nvSpPr>
          <p:cNvPr id="15370" name="WordArt 10"/>
          <p:cNvSpPr>
            <a:spLocks noChangeArrowheads="1" noChangeShapeType="1" noTextEdit="1"/>
          </p:cNvSpPr>
          <p:nvPr/>
        </p:nvSpPr>
        <p:spPr bwMode="auto">
          <a:xfrm>
            <a:off x="3784600" y="3763963"/>
            <a:ext cx="1866900" cy="457200"/>
          </a:xfrm>
          <a:prstGeom prst="rect">
            <a:avLst/>
          </a:prstGeom>
        </p:spPr>
        <p:txBody>
          <a:bodyPr spcFirstLastPara="1" wrap="none" fromWordArt="1">
            <a:prstTxWarp prst="textArchUp">
              <a:avLst>
                <a:gd name="adj" fmla="val 10800000"/>
              </a:avLst>
            </a:prstTxWarp>
          </a:bodyPr>
          <a:lstStyle/>
          <a:p>
            <a:pPr algn="ctr"/>
            <a:r>
              <a:rPr lang="zh-CN" altLang="en-US" sz="3600" b="1" kern="10">
                <a:ln w="9525">
                  <a:solidFill>
                    <a:srgbClr val="000000"/>
                  </a:solidFill>
                  <a:round/>
                  <a:headEnd/>
                  <a:tailEnd/>
                </a:ln>
                <a:solidFill>
                  <a:srgbClr val="000000"/>
                </a:solidFill>
                <a:latin typeface="楷体"/>
                <a:ea typeface="楷体"/>
              </a:rPr>
              <a:t>供求失衡</a:t>
            </a:r>
          </a:p>
        </p:txBody>
      </p:sp>
      <p:sp>
        <p:nvSpPr>
          <p:cNvPr id="15371" name="Text Box 11"/>
          <p:cNvSpPr txBox="1">
            <a:spLocks noChangeArrowheads="1"/>
          </p:cNvSpPr>
          <p:nvPr/>
        </p:nvSpPr>
        <p:spPr bwMode="auto">
          <a:xfrm>
            <a:off x="468313" y="5157788"/>
            <a:ext cx="8135937" cy="1463675"/>
          </a:xfrm>
          <a:prstGeom prst="rect">
            <a:avLst/>
          </a:prstGeom>
          <a:noFill/>
          <a:ln w="9525">
            <a:noFill/>
            <a:miter lim="800000"/>
            <a:headEnd/>
            <a:tailEnd/>
          </a:ln>
          <a:effectLst/>
        </p:spPr>
        <p:txBody>
          <a:bodyPr>
            <a:spAutoFit/>
          </a:bodyPr>
          <a:lstStyle/>
          <a:p>
            <a:pPr>
              <a:spcBef>
                <a:spcPct val="50000"/>
              </a:spcBef>
            </a:pPr>
            <a:r>
              <a:rPr lang="zh-CN" altLang="en-US" sz="2000" b="1">
                <a:latin typeface="Arial" pitchFamily="34" charset="0"/>
              </a:rPr>
              <a:t>据此分析，资本主义国家的基础是私有制，所以只要有私有制，只要有生产力不断提高，那么经济危机就必然爆发。</a:t>
            </a:r>
          </a:p>
          <a:p>
            <a:pPr>
              <a:spcBef>
                <a:spcPct val="50000"/>
              </a:spcBef>
            </a:pPr>
            <a:r>
              <a:rPr lang="zh-CN" altLang="en-US" sz="2000" b="1">
                <a:latin typeface="Arial" pitchFamily="34" charset="0"/>
              </a:rPr>
              <a:t>近期的经济危机有</a:t>
            </a:r>
            <a:r>
              <a:rPr lang="en-US" altLang="zh-CN" sz="2000" b="1">
                <a:latin typeface="Arial" pitchFamily="34" charset="0"/>
              </a:rPr>
              <a:t>97</a:t>
            </a:r>
            <a:r>
              <a:rPr lang="zh-CN" altLang="en-US" sz="2000" b="1">
                <a:latin typeface="Arial" pitchFamily="34" charset="0"/>
              </a:rPr>
              <a:t>亚洲金融风暴，</a:t>
            </a:r>
            <a:r>
              <a:rPr lang="en-US" altLang="zh-CN" sz="2000" b="1">
                <a:latin typeface="Arial" pitchFamily="34" charset="0"/>
              </a:rPr>
              <a:t>08</a:t>
            </a:r>
            <a:r>
              <a:rPr lang="zh-CN" altLang="en-US" sz="2000" b="1">
                <a:latin typeface="Arial" pitchFamily="34" charset="0"/>
              </a:rPr>
              <a:t>次贷危机，欧洲债务危机。日本</a:t>
            </a:r>
            <a:r>
              <a:rPr lang="en-US" altLang="zh-CN" sz="2000" b="1">
                <a:latin typeface="Arial" pitchFamily="34" charset="0"/>
              </a:rPr>
              <a:t>80</a:t>
            </a:r>
            <a:r>
              <a:rPr lang="zh-CN" altLang="en-US" sz="2000" b="1">
                <a:latin typeface="Arial" pitchFamily="34" charset="0"/>
              </a:rPr>
              <a:t>年代末出现经济危机后，到现在经济还处于低迷中。</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365"/>
                                        </p:tgtEl>
                                        <p:attrNameLst>
                                          <p:attrName>style.visibility</p:attrName>
                                        </p:attrNameLst>
                                      </p:cBhvr>
                                      <p:to>
                                        <p:strVal val="visible"/>
                                      </p:to>
                                    </p:set>
                                    <p:animEffect transition="in" filter="blinds(horizontal)">
                                      <p:cBhvr>
                                        <p:cTn id="7" dur="500"/>
                                        <p:tgtEl>
                                          <p:spTgt spid="1536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366"/>
                                        </p:tgtEl>
                                        <p:attrNameLst>
                                          <p:attrName>style.visibility</p:attrName>
                                        </p:attrNameLst>
                                      </p:cBhvr>
                                      <p:to>
                                        <p:strVal val="visible"/>
                                      </p:to>
                                    </p:set>
                                    <p:animEffect transition="in" filter="blinds(horizontal)">
                                      <p:cBhvr>
                                        <p:cTn id="12" dur="500"/>
                                        <p:tgtEl>
                                          <p:spTgt spid="15366"/>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5369"/>
                                        </p:tgtEl>
                                        <p:attrNameLst>
                                          <p:attrName>style.visibility</p:attrName>
                                        </p:attrNameLst>
                                      </p:cBhvr>
                                      <p:to>
                                        <p:strVal val="visible"/>
                                      </p:to>
                                    </p:set>
                                    <p:anim calcmode="lin" valueType="num">
                                      <p:cBhvr additive="base">
                                        <p:cTn id="17" dur="500" fill="hold"/>
                                        <p:tgtEl>
                                          <p:spTgt spid="15369"/>
                                        </p:tgtEl>
                                        <p:attrNameLst>
                                          <p:attrName>ppt_x</p:attrName>
                                        </p:attrNameLst>
                                      </p:cBhvr>
                                      <p:tavLst>
                                        <p:tav tm="0">
                                          <p:val>
                                            <p:strVal val="#ppt_x"/>
                                          </p:val>
                                        </p:tav>
                                        <p:tav tm="100000">
                                          <p:val>
                                            <p:strVal val="#ppt_x"/>
                                          </p:val>
                                        </p:tav>
                                      </p:tavLst>
                                    </p:anim>
                                    <p:anim calcmode="lin" valueType="num">
                                      <p:cBhvr additive="base">
                                        <p:cTn id="18" dur="500" fill="hold"/>
                                        <p:tgtEl>
                                          <p:spTgt spid="1536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grpId="0" nodeType="clickEffect">
                                  <p:stCondLst>
                                    <p:cond delay="0"/>
                                  </p:stCondLst>
                                  <p:childTnLst>
                                    <p:set>
                                      <p:cBhvr>
                                        <p:cTn id="22" dur="1" fill="hold">
                                          <p:stCondLst>
                                            <p:cond delay="0"/>
                                          </p:stCondLst>
                                        </p:cTn>
                                        <p:tgtEl>
                                          <p:spTgt spid="15367"/>
                                        </p:tgtEl>
                                        <p:attrNameLst>
                                          <p:attrName>style.visibility</p:attrName>
                                        </p:attrNameLst>
                                      </p:cBhvr>
                                      <p:to>
                                        <p:strVal val="visible"/>
                                      </p:to>
                                    </p:set>
                                    <p:animEffect transition="in" filter="diamond(in)">
                                      <p:cBhvr>
                                        <p:cTn id="23" dur="2000"/>
                                        <p:tgtEl>
                                          <p:spTgt spid="15367"/>
                                        </p:tgtEl>
                                      </p:cBhvr>
                                    </p:animEffect>
                                  </p:childTnLst>
                                </p:cTn>
                              </p:par>
                            </p:childTnLst>
                          </p:cTn>
                        </p:par>
                      </p:childTnLst>
                    </p:cTn>
                  </p:par>
                  <p:par>
                    <p:cTn id="24" fill="hold">
                      <p:stCondLst>
                        <p:cond delay="indefinite"/>
                      </p:stCondLst>
                      <p:childTnLst>
                        <p:par>
                          <p:cTn id="25" fill="hold">
                            <p:stCondLst>
                              <p:cond delay="0"/>
                            </p:stCondLst>
                            <p:childTnLst>
                              <p:par>
                                <p:cTn id="26" presetID="8" presetClass="entr" presetSubtype="16" fill="hold" grpId="0" nodeType="clickEffect">
                                  <p:stCondLst>
                                    <p:cond delay="0"/>
                                  </p:stCondLst>
                                  <p:childTnLst>
                                    <p:set>
                                      <p:cBhvr>
                                        <p:cTn id="27" dur="1" fill="hold">
                                          <p:stCondLst>
                                            <p:cond delay="0"/>
                                          </p:stCondLst>
                                        </p:cTn>
                                        <p:tgtEl>
                                          <p:spTgt spid="15368"/>
                                        </p:tgtEl>
                                        <p:attrNameLst>
                                          <p:attrName>style.visibility</p:attrName>
                                        </p:attrNameLst>
                                      </p:cBhvr>
                                      <p:to>
                                        <p:strVal val="visible"/>
                                      </p:to>
                                    </p:set>
                                    <p:animEffect transition="in" filter="diamond(in)">
                                      <p:cBhvr>
                                        <p:cTn id="28" dur="2000"/>
                                        <p:tgtEl>
                                          <p:spTgt spid="15368"/>
                                        </p:tgtEl>
                                      </p:cBhvr>
                                    </p:animEffec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15370"/>
                                        </p:tgtEl>
                                        <p:attrNameLst>
                                          <p:attrName>style.visibility</p:attrName>
                                        </p:attrNameLst>
                                      </p:cBhvr>
                                      <p:to>
                                        <p:strVal val="visible"/>
                                      </p:to>
                                    </p:set>
                                    <p:animEffect transition="in" filter="checkerboard(across)">
                                      <p:cBhvr>
                                        <p:cTn id="33" dur="500"/>
                                        <p:tgtEl>
                                          <p:spTgt spid="15370"/>
                                        </p:tgtEl>
                                      </p:cBhvr>
                                    </p:animEffect>
                                  </p:childTnLst>
                                </p:cTn>
                              </p:par>
                            </p:childTnLst>
                          </p:cTn>
                        </p:par>
                      </p:childTnLst>
                    </p:cTn>
                  </p:par>
                  <p:par>
                    <p:cTn id="34" fill="hold">
                      <p:stCondLst>
                        <p:cond delay="indefinite"/>
                      </p:stCondLst>
                      <p:childTnLst>
                        <p:par>
                          <p:cTn id="35" fill="hold">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15371"/>
                                        </p:tgtEl>
                                        <p:attrNameLst>
                                          <p:attrName>style.visibility</p:attrName>
                                        </p:attrNameLst>
                                      </p:cBhvr>
                                      <p:to>
                                        <p:strVal val="visible"/>
                                      </p:to>
                                    </p:set>
                                    <p:animEffect transition="in" filter="box(in)">
                                      <p:cBhvr>
                                        <p:cTn id="38" dur="500"/>
                                        <p:tgtEl>
                                          <p:spTgt spid="153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5" grpId="0"/>
      <p:bldP spid="15366" grpId="0" animBg="1"/>
      <p:bldP spid="15367" grpId="0" animBg="1"/>
      <p:bldP spid="15368" grpId="0" animBg="1"/>
      <p:bldP spid="15369" grpId="0" animBg="1"/>
      <p:bldP spid="15370" grpId="0" animBg="1"/>
      <p:bldP spid="1537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zh-CN" altLang="en-US" sz="1900" b="1"/>
              <a:t>探究二：</a:t>
            </a:r>
            <a:r>
              <a:rPr lang="zh-CN" altLang="en-US" sz="1900"/>
              <a:t>为什么</a:t>
            </a:r>
            <a:r>
              <a:rPr lang="zh-CN" altLang="en-US" sz="1900" b="1"/>
              <a:t>空前严重</a:t>
            </a:r>
            <a:r>
              <a:rPr lang="zh-CN" altLang="en-US" sz="1900"/>
              <a:t>的资本主义经济危机爆发在美国，爆发在</a:t>
            </a:r>
            <a:r>
              <a:rPr lang="en-US" altLang="zh-CN" sz="1900"/>
              <a:t>1929</a:t>
            </a:r>
            <a:r>
              <a:rPr lang="zh-CN" altLang="en-US" sz="1900"/>
              <a:t>年。原因有哪些？</a:t>
            </a:r>
            <a:br>
              <a:rPr lang="zh-CN" altLang="en-US" sz="1900"/>
            </a:br>
            <a:r>
              <a:rPr lang="zh-CN" altLang="en-US" sz="1900"/>
              <a:t>通过完成下面的表格进行归纳。</a:t>
            </a:r>
          </a:p>
        </p:txBody>
      </p:sp>
      <p:graphicFrame>
        <p:nvGraphicFramePr>
          <p:cNvPr id="16437" name="Group 53"/>
          <p:cNvGraphicFramePr>
            <a:graphicFrameLocks noGrp="1"/>
          </p:cNvGraphicFramePr>
          <p:nvPr>
            <p:ph idx="1"/>
          </p:nvPr>
        </p:nvGraphicFramePr>
        <p:xfrm>
          <a:off x="566738" y="1752600"/>
          <a:ext cx="8001000" cy="4267201"/>
        </p:xfrm>
        <a:graphic>
          <a:graphicData uri="http://schemas.openxmlformats.org/drawingml/2006/table">
            <a:tbl>
              <a:tblPr/>
              <a:tblGrid>
                <a:gridCol w="1760537"/>
                <a:gridCol w="6240463"/>
              </a:tblGrid>
              <a:tr h="820738">
                <a:tc>
                  <a:txBody>
                    <a:bodyPr/>
                    <a:lstStyle/>
                    <a:p>
                      <a:pPr marL="469900" marR="0" lvl="0" indent="-46990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zh-CN" altLang="en-US" sz="2000" b="0" i="0" u="none" strike="noStrike" cap="none" normalizeH="0" baseline="0" smtClean="0">
                          <a:ln>
                            <a:noFill/>
                          </a:ln>
                          <a:solidFill>
                            <a:schemeClr val="tx1"/>
                          </a:solidFill>
                          <a:effectLst/>
                          <a:latin typeface="Calibri" pitchFamily="34" charset="0"/>
                          <a:ea typeface="宋体" pitchFamily="2" charset="-122"/>
                        </a:rPr>
                        <a:t>爆发在</a:t>
                      </a:r>
                      <a:r>
                        <a:rPr kumimoji="0" lang="en-US" altLang="zh-CN" sz="2000" b="0" i="0" u="none" strike="noStrike" cap="none" normalizeH="0" baseline="0" smtClean="0">
                          <a:ln>
                            <a:noFill/>
                          </a:ln>
                          <a:solidFill>
                            <a:schemeClr val="tx1"/>
                          </a:solidFill>
                          <a:effectLst/>
                          <a:latin typeface="Calibri" pitchFamily="34" charset="0"/>
                          <a:ea typeface="宋体" pitchFamily="2" charset="-122"/>
                        </a:rPr>
                        <a:t>1929</a:t>
                      </a:r>
                      <a:r>
                        <a:rPr kumimoji="0" lang="zh-CN" altLang="en-US" sz="2000" b="0" i="0" u="none" strike="noStrike" cap="none" normalizeH="0" baseline="0" smtClean="0">
                          <a:ln>
                            <a:noFill/>
                          </a:ln>
                          <a:solidFill>
                            <a:schemeClr val="tx1"/>
                          </a:solidFill>
                          <a:effectLst/>
                          <a:latin typeface="Calibri" pitchFamily="34" charset="0"/>
                          <a:ea typeface="宋体" pitchFamily="2" charset="-122"/>
                        </a:rPr>
                        <a:t>的原因</a:t>
                      </a:r>
                      <a:endParaRPr kumimoji="0" lang="zh-CN" altLang="en-US" sz="3000" b="0" i="0" u="none" strike="noStrike" cap="none" normalizeH="0" baseline="0" smtClean="0">
                        <a:ln>
                          <a:noFill/>
                        </a:ln>
                        <a:solidFill>
                          <a:schemeClr val="tx1"/>
                        </a:solidFill>
                        <a:effectLst/>
                        <a:latin typeface="Verdana" pitchFamily="34"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zh-CN" altLang="en-US" sz="2000" b="0" i="0" u="none" strike="noStrike" cap="none" normalizeH="0" baseline="0" smtClean="0">
                          <a:ln>
                            <a:noFill/>
                          </a:ln>
                          <a:solidFill>
                            <a:schemeClr val="tx1"/>
                          </a:solidFill>
                          <a:effectLst/>
                          <a:latin typeface="Calibri" pitchFamily="34" charset="0"/>
                          <a:ea typeface="宋体" pitchFamily="2" charset="-122"/>
                        </a:rPr>
                        <a:t>结合两次工业革命生产力水平的进步和世界市场的形成分析！</a:t>
                      </a:r>
                      <a:endParaRPr kumimoji="0" lang="zh-CN" altLang="en-US" sz="1700" b="0" i="0" u="none" strike="noStrike" cap="none" normalizeH="0" baseline="0" smtClean="0">
                        <a:ln>
                          <a:noFill/>
                        </a:ln>
                        <a:solidFill>
                          <a:schemeClr val="tx1"/>
                        </a:solidFill>
                        <a:effectLst/>
                        <a:latin typeface="Verdana" pitchFamily="34" charset="0"/>
                        <a:ea typeface="宋体" pitchFamily="2"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476375">
                <a:tc>
                  <a:txBody>
                    <a:bodyPr/>
                    <a:lstStyle/>
                    <a:p>
                      <a:pPr marL="469900" marR="0" lvl="0" indent="-46990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zh-CN" altLang="en-US" sz="2000" b="0" i="0" u="none" strike="noStrike" cap="none" normalizeH="0" baseline="0" smtClean="0">
                          <a:ln>
                            <a:noFill/>
                          </a:ln>
                          <a:solidFill>
                            <a:schemeClr val="tx1"/>
                          </a:solidFill>
                          <a:effectLst/>
                          <a:latin typeface="Calibri" pitchFamily="34" charset="0"/>
                          <a:ea typeface="宋体" pitchFamily="2" charset="-122"/>
                        </a:rPr>
                        <a:t>繁荣下的危机</a:t>
                      </a:r>
                      <a:endParaRPr kumimoji="0" lang="zh-CN" altLang="en-US" sz="1700" b="0" i="0" u="none" strike="noStrike" cap="none" normalizeH="0" baseline="0" smtClean="0">
                        <a:ln>
                          <a:noFill/>
                        </a:ln>
                        <a:solidFill>
                          <a:schemeClr val="tx1"/>
                        </a:solidFill>
                        <a:effectLst/>
                        <a:latin typeface="Verdana" pitchFamily="34" charset="0"/>
                        <a:ea typeface="宋体" pitchFamily="2" charset="-122"/>
                        <a:cs typeface="Times New Roman" pitchFamily="18" charset="0"/>
                      </a:endParaRPr>
                    </a:p>
                    <a:p>
                      <a:pPr marL="469900" marR="0" lvl="0" indent="-469900" algn="l" defTabSz="914400" rtl="0" eaLnBrk="0" fontAlgn="base" latinLnBrk="0" hangingPunct="0">
                        <a:lnSpc>
                          <a:spcPct val="100000"/>
                        </a:lnSpc>
                        <a:spcBef>
                          <a:spcPct val="0"/>
                        </a:spcBef>
                        <a:spcAft>
                          <a:spcPct val="0"/>
                        </a:spcAft>
                        <a:buClr>
                          <a:schemeClr val="accent2"/>
                        </a:buClr>
                        <a:buSzTx/>
                        <a:buFont typeface="Wingdings" pitchFamily="2" charset="2"/>
                        <a:buNone/>
                        <a:tabLst/>
                      </a:pPr>
                      <a:r>
                        <a:rPr kumimoji="0" lang="zh-CN" altLang="en-US" sz="2000" b="0" i="0" u="none" strike="noStrike" cap="none" normalizeH="0" baseline="0" smtClean="0">
                          <a:ln>
                            <a:noFill/>
                          </a:ln>
                          <a:solidFill>
                            <a:schemeClr val="tx1"/>
                          </a:solidFill>
                          <a:effectLst/>
                          <a:latin typeface="Calibri" pitchFamily="34" charset="0"/>
                          <a:ea typeface="宋体" pitchFamily="2" charset="-122"/>
                        </a:rPr>
                        <a:t>（乐极生悲）</a:t>
                      </a:r>
                      <a:endParaRPr kumimoji="0" lang="zh-CN" altLang="en-US" sz="3000" b="0" i="0" u="none" strike="noStrike" cap="none" normalizeH="0" baseline="0" smtClean="0">
                        <a:ln>
                          <a:noFill/>
                        </a:ln>
                        <a:solidFill>
                          <a:schemeClr val="tx1"/>
                        </a:solidFill>
                        <a:effectLst/>
                        <a:latin typeface="Verdana" pitchFamily="34"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zh-CN" altLang="en-US" sz="2000" b="1" i="0" u="none" strike="noStrike" cap="none" normalizeH="0" baseline="0" smtClean="0">
                          <a:ln>
                            <a:noFill/>
                          </a:ln>
                          <a:solidFill>
                            <a:schemeClr val="tx1"/>
                          </a:solidFill>
                          <a:effectLst/>
                          <a:latin typeface="Calibri" pitchFamily="34" charset="0"/>
                          <a:ea typeface="宋体" pitchFamily="2" charset="-122"/>
                        </a:rPr>
                        <a:t>一战后的美国，直接</a:t>
                      </a:r>
                      <a:r>
                        <a:rPr kumimoji="0" lang="zh-CN" altLang="en-US" sz="2000" b="0" i="0" u="none" strike="noStrike" cap="none" normalizeH="0" baseline="0" smtClean="0">
                          <a:ln>
                            <a:noFill/>
                          </a:ln>
                          <a:solidFill>
                            <a:schemeClr val="tx1"/>
                          </a:solidFill>
                          <a:effectLst/>
                          <a:latin typeface="Calibri" pitchFamily="34" charset="0"/>
                          <a:ea typeface="宋体" pitchFamily="2" charset="-122"/>
                        </a:rPr>
                        <a:t>刺激危机扩大（供求失衡）的因素有：</a:t>
                      </a:r>
                      <a:endParaRPr kumimoji="0" lang="zh-CN" altLang="en-US" sz="3000" b="0" i="0" u="none" strike="noStrike" cap="none" normalizeH="0" baseline="0" smtClean="0">
                        <a:ln>
                          <a:noFill/>
                        </a:ln>
                        <a:solidFill>
                          <a:schemeClr val="tx1"/>
                        </a:solidFill>
                        <a:effectLst/>
                        <a:latin typeface="Verdana" pitchFamily="34"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49350">
                <a:tc>
                  <a:txBody>
                    <a:bodyPr/>
                    <a:lstStyle/>
                    <a:p>
                      <a:pPr marL="469900" marR="0" lvl="0" indent="-46990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zh-CN" altLang="en-US" sz="2000" b="0" i="0" u="none" strike="noStrike" cap="none" normalizeH="0" baseline="0" smtClean="0">
                          <a:ln>
                            <a:noFill/>
                          </a:ln>
                          <a:solidFill>
                            <a:schemeClr val="tx1"/>
                          </a:solidFill>
                          <a:effectLst/>
                          <a:latin typeface="Calibri" pitchFamily="34" charset="0"/>
                          <a:ea typeface="宋体" pitchFamily="2" charset="-122"/>
                        </a:rPr>
                        <a:t>经济危机爆发的过程和表现</a:t>
                      </a:r>
                      <a:endParaRPr kumimoji="0" lang="zh-CN" altLang="en-US" sz="3000" b="0" i="0" u="none" strike="noStrike" cap="none" normalizeH="0" baseline="0" smtClean="0">
                        <a:ln>
                          <a:noFill/>
                        </a:ln>
                        <a:solidFill>
                          <a:schemeClr val="tx1"/>
                        </a:solidFill>
                        <a:effectLst/>
                        <a:latin typeface="Verdana" pitchFamily="34"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zh-CN" altLang="en-US" sz="2000" b="0" i="0" u="none" strike="noStrike" cap="none" normalizeH="0" baseline="0" smtClean="0">
                          <a:ln>
                            <a:noFill/>
                          </a:ln>
                          <a:solidFill>
                            <a:schemeClr val="tx1"/>
                          </a:solidFill>
                          <a:effectLst/>
                          <a:latin typeface="Calibri" pitchFamily="34" charset="0"/>
                          <a:ea typeface="宋体" pitchFamily="2" charset="-122"/>
                        </a:rPr>
                        <a:t>导火线（开始标志）：</a:t>
                      </a:r>
                      <a:endParaRPr kumimoji="0" lang="zh-CN" altLang="en-US" sz="1700" b="0" i="0" u="none" strike="noStrike" cap="none" normalizeH="0" baseline="0" smtClean="0">
                        <a:ln>
                          <a:noFill/>
                        </a:ln>
                        <a:solidFill>
                          <a:schemeClr val="tx1"/>
                        </a:solidFill>
                        <a:effectLst/>
                        <a:latin typeface="Verdana" pitchFamily="34" charset="0"/>
                        <a:ea typeface="宋体" pitchFamily="2" charset="-122"/>
                        <a:cs typeface="Times New Roman" pitchFamily="18" charset="0"/>
                      </a:endParaRPr>
                    </a:p>
                    <a:p>
                      <a:pPr marL="469900" marR="0" lvl="0" indent="-469900" algn="l" defTabSz="914400" rtl="0" eaLnBrk="0" fontAlgn="base" latinLnBrk="0" hangingPunct="0">
                        <a:lnSpc>
                          <a:spcPct val="100000"/>
                        </a:lnSpc>
                        <a:spcBef>
                          <a:spcPct val="0"/>
                        </a:spcBef>
                        <a:spcAft>
                          <a:spcPct val="0"/>
                        </a:spcAft>
                        <a:buClr>
                          <a:schemeClr val="accent2"/>
                        </a:buClr>
                        <a:buSzTx/>
                        <a:buFont typeface="Wingdings" pitchFamily="2" charset="2"/>
                        <a:buNone/>
                        <a:tabLst/>
                      </a:pPr>
                      <a:r>
                        <a:rPr kumimoji="0" lang="zh-CN" altLang="en-US" sz="2000" b="0" i="0" u="none" strike="noStrike" cap="none" normalizeH="0" baseline="0" smtClean="0">
                          <a:ln>
                            <a:noFill/>
                          </a:ln>
                          <a:solidFill>
                            <a:schemeClr val="tx1"/>
                          </a:solidFill>
                          <a:effectLst/>
                          <a:latin typeface="Calibri" pitchFamily="34" charset="0"/>
                          <a:ea typeface="宋体" pitchFamily="2" charset="-122"/>
                        </a:rPr>
                        <a:t>过程（表现）：</a:t>
                      </a:r>
                      <a:endParaRPr kumimoji="0" lang="zh-CN" altLang="en-US" sz="3000" b="0" i="0" u="none" strike="noStrike" cap="none" normalizeH="0" baseline="0" smtClean="0">
                        <a:ln>
                          <a:noFill/>
                        </a:ln>
                        <a:solidFill>
                          <a:schemeClr val="tx1"/>
                        </a:solidFill>
                        <a:effectLst/>
                        <a:latin typeface="Verdana" pitchFamily="34"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20738">
                <a:tc gridSpan="2">
                  <a:txBody>
                    <a:bodyPr/>
                    <a:lstStyle/>
                    <a:p>
                      <a:pPr marL="469900" marR="0" lvl="0" indent="-46990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zh-CN" altLang="en-US" sz="2000" b="0" i="0" u="none" strike="noStrike" cap="none" normalizeH="0" baseline="0" smtClean="0">
                          <a:ln>
                            <a:noFill/>
                          </a:ln>
                          <a:solidFill>
                            <a:schemeClr val="tx1"/>
                          </a:solidFill>
                          <a:effectLst/>
                          <a:latin typeface="Calibri" pitchFamily="34" charset="0"/>
                          <a:ea typeface="宋体" pitchFamily="2" charset="-122"/>
                        </a:rPr>
                        <a:t>从上面材料中，明明美国经济处于一片繁荣之中，却突然爆发经济危机，我们可以得到什么样的启示？</a:t>
                      </a:r>
                      <a:endParaRPr kumimoji="0" lang="zh-CN" altLang="en-US" sz="1700" b="0" i="0" u="none" strike="noStrike" cap="none" normalizeH="0" baseline="0" smtClean="0">
                        <a:ln>
                          <a:noFill/>
                        </a:ln>
                        <a:solidFill>
                          <a:schemeClr val="tx1"/>
                        </a:solidFill>
                        <a:effectLst/>
                        <a:latin typeface="Verdana" pitchFamily="34" charset="0"/>
                        <a:ea typeface="宋体" pitchFamily="2"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CN" altLang="en-US"/>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0" y="76200"/>
            <a:ext cx="9144000" cy="519113"/>
          </a:xfrm>
          <a:prstGeom prst="rect">
            <a:avLst/>
          </a:prstGeom>
          <a:solidFill>
            <a:srgbClr val="FF0000"/>
          </a:solidFill>
          <a:ln w="9525">
            <a:noFill/>
            <a:miter lim="800000"/>
            <a:headEnd/>
            <a:tailEnd/>
          </a:ln>
          <a:effectLst/>
        </p:spPr>
        <p:txBody>
          <a:bodyPr>
            <a:spAutoFit/>
          </a:bodyPr>
          <a:lstStyle/>
          <a:p>
            <a:r>
              <a:rPr lang="zh-CN" altLang="en-US" sz="2800" b="1">
                <a:solidFill>
                  <a:schemeClr val="bg1"/>
                </a:solidFill>
                <a:latin typeface="Arial" pitchFamily="34" charset="0"/>
              </a:rPr>
              <a:t>探究三</a:t>
            </a:r>
            <a:r>
              <a:rPr lang="en-US" altLang="zh-CN" sz="2800" b="1">
                <a:solidFill>
                  <a:schemeClr val="bg1"/>
                </a:solidFill>
                <a:latin typeface="Arial" pitchFamily="34" charset="0"/>
              </a:rPr>
              <a:t>,</a:t>
            </a:r>
            <a:r>
              <a:rPr lang="zh-CN" altLang="en-US" sz="2800" b="1">
                <a:solidFill>
                  <a:schemeClr val="bg1"/>
                </a:solidFill>
                <a:latin typeface="Arial" pitchFamily="34" charset="0"/>
              </a:rPr>
              <a:t>谈一谈这场经济危机产生了什么影响</a:t>
            </a:r>
            <a:r>
              <a:rPr lang="en-US" altLang="zh-CN" sz="2800" b="1">
                <a:solidFill>
                  <a:schemeClr val="bg1"/>
                </a:solidFill>
                <a:latin typeface="Arial" pitchFamily="34" charset="0"/>
              </a:rPr>
              <a:t>?</a:t>
            </a:r>
            <a:r>
              <a:rPr lang="zh-CN" altLang="en-US" sz="2800" b="1">
                <a:solidFill>
                  <a:schemeClr val="bg1"/>
                </a:solidFill>
                <a:latin typeface="Arial" pitchFamily="34" charset="0"/>
              </a:rPr>
              <a:t>特点如何？</a:t>
            </a:r>
          </a:p>
        </p:txBody>
      </p:sp>
      <p:sp>
        <p:nvSpPr>
          <p:cNvPr id="21507" name="Rectangle 3"/>
          <p:cNvSpPr>
            <a:spLocks noChangeArrowheads="1"/>
          </p:cNvSpPr>
          <p:nvPr/>
        </p:nvSpPr>
        <p:spPr bwMode="auto">
          <a:xfrm>
            <a:off x="323850" y="762000"/>
            <a:ext cx="4176713" cy="701675"/>
          </a:xfrm>
          <a:prstGeom prst="rect">
            <a:avLst/>
          </a:prstGeom>
          <a:solidFill>
            <a:srgbClr val="00FF00"/>
          </a:solidFill>
          <a:ln w="9525">
            <a:noFill/>
            <a:miter lim="800000"/>
            <a:headEnd/>
            <a:tailEnd/>
          </a:ln>
          <a:effectLst/>
        </p:spPr>
        <p:txBody>
          <a:bodyPr>
            <a:spAutoFit/>
          </a:bodyPr>
          <a:lstStyle/>
          <a:p>
            <a:r>
              <a:rPr lang="zh-CN" altLang="en-US" sz="2000" b="1">
                <a:solidFill>
                  <a:srgbClr val="0000FF"/>
                </a:solidFill>
                <a:latin typeface="Arial" pitchFamily="34" charset="0"/>
              </a:rPr>
              <a:t>材料一   </a:t>
            </a:r>
            <a:r>
              <a:rPr lang="en-US" altLang="zh-CN" sz="2000" b="1">
                <a:solidFill>
                  <a:srgbClr val="0000FF"/>
                </a:solidFill>
                <a:latin typeface="Arial" pitchFamily="34" charset="0"/>
              </a:rPr>
              <a:t>1929—1933</a:t>
            </a:r>
            <a:r>
              <a:rPr lang="zh-CN" altLang="en-US" sz="2000" b="1">
                <a:solidFill>
                  <a:srgbClr val="0000FF"/>
                </a:solidFill>
                <a:latin typeface="Arial" pitchFamily="34" charset="0"/>
              </a:rPr>
              <a:t>年主要资本主义国家工业生产下降情况</a:t>
            </a:r>
          </a:p>
        </p:txBody>
      </p:sp>
      <p:graphicFrame>
        <p:nvGraphicFramePr>
          <p:cNvPr id="21537" name="Group 33"/>
          <p:cNvGraphicFramePr>
            <a:graphicFrameLocks noGrp="1"/>
          </p:cNvGraphicFramePr>
          <p:nvPr/>
        </p:nvGraphicFramePr>
        <p:xfrm>
          <a:off x="323850" y="1447800"/>
          <a:ext cx="4176713" cy="1163320"/>
        </p:xfrm>
        <a:graphic>
          <a:graphicData uri="http://schemas.openxmlformats.org/drawingml/2006/table">
            <a:tbl>
              <a:tblPr/>
              <a:tblGrid>
                <a:gridCol w="1006475"/>
                <a:gridCol w="957263"/>
                <a:gridCol w="1012825"/>
                <a:gridCol w="1200150"/>
              </a:tblGrid>
              <a:tr h="431800">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zh-CN" altLang="en-US" sz="2100" b="1" i="0" u="none" strike="noStrike" cap="none" normalizeH="0" baseline="0" smtClean="0">
                          <a:ln>
                            <a:noFill/>
                          </a:ln>
                          <a:solidFill>
                            <a:srgbClr val="0000FF"/>
                          </a:solidFill>
                          <a:effectLst/>
                          <a:latin typeface="Verdana" pitchFamily="34" charset="0"/>
                          <a:ea typeface="宋体" pitchFamily="2" charset="-122"/>
                        </a:rPr>
                        <a:t>美国</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00"/>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zh-CN" altLang="en-US" sz="2100" b="1" i="0" u="none" strike="noStrike" cap="none" normalizeH="0" baseline="0" smtClean="0">
                          <a:ln>
                            <a:noFill/>
                          </a:ln>
                          <a:solidFill>
                            <a:srgbClr val="0000FF"/>
                          </a:solidFill>
                          <a:effectLst/>
                          <a:latin typeface="Verdana" pitchFamily="34" charset="0"/>
                          <a:ea typeface="宋体" pitchFamily="2" charset="-122"/>
                        </a:rPr>
                        <a:t>德国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00"/>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zh-CN" altLang="en-US" sz="2100" b="1" i="0" u="none" strike="noStrike" cap="none" normalizeH="0" baseline="0" smtClean="0">
                          <a:ln>
                            <a:noFill/>
                          </a:ln>
                          <a:solidFill>
                            <a:srgbClr val="0000FF"/>
                          </a:solidFill>
                          <a:effectLst/>
                          <a:latin typeface="Verdana" pitchFamily="34" charset="0"/>
                          <a:ea typeface="宋体" pitchFamily="2" charset="-122"/>
                        </a:rPr>
                        <a:t>英国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00"/>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zh-CN" altLang="en-US" sz="2100" b="1" i="0" u="none" strike="noStrike" cap="none" normalizeH="0" baseline="0" smtClean="0">
                          <a:ln>
                            <a:noFill/>
                          </a:ln>
                          <a:solidFill>
                            <a:srgbClr val="0000FF"/>
                          </a:solidFill>
                          <a:effectLst/>
                          <a:latin typeface="Verdana" pitchFamily="34" charset="0"/>
                          <a:ea typeface="宋体" pitchFamily="2" charset="-122"/>
                        </a:rPr>
                        <a:t>法国</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00"/>
                    </a:solidFill>
                  </a:tcPr>
                </a:tc>
              </a:tr>
              <a:tr h="647700">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altLang="zh-CN" sz="2100" b="1" i="0" u="none" strike="noStrike" cap="none" normalizeH="0" baseline="0" smtClean="0">
                          <a:ln>
                            <a:noFill/>
                          </a:ln>
                          <a:solidFill>
                            <a:srgbClr val="0000FF"/>
                          </a:solidFill>
                          <a:effectLst/>
                          <a:latin typeface="Verdana" pitchFamily="34" charset="0"/>
                          <a:ea typeface="宋体" pitchFamily="2" charset="-122"/>
                        </a:rPr>
                        <a:t>46.2%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00"/>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altLang="zh-CN" sz="2100" b="1" i="0" u="none" strike="noStrike" cap="none" normalizeH="0" baseline="0" smtClean="0">
                          <a:ln>
                            <a:noFill/>
                          </a:ln>
                          <a:solidFill>
                            <a:srgbClr val="0000FF"/>
                          </a:solidFill>
                          <a:effectLst/>
                          <a:latin typeface="Verdana" pitchFamily="34" charset="0"/>
                          <a:ea typeface="宋体" pitchFamily="2" charset="-122"/>
                        </a:rPr>
                        <a:t>40.6%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00"/>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altLang="zh-CN" sz="2100" b="1" i="0" u="none" strike="noStrike" cap="none" normalizeH="0" baseline="0" smtClean="0">
                          <a:ln>
                            <a:noFill/>
                          </a:ln>
                          <a:solidFill>
                            <a:srgbClr val="0000FF"/>
                          </a:solidFill>
                          <a:effectLst/>
                          <a:latin typeface="Verdana" pitchFamily="34" charset="0"/>
                          <a:ea typeface="宋体" pitchFamily="2" charset="-122"/>
                        </a:rPr>
                        <a:t>28.4%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00"/>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altLang="zh-CN" sz="2100" b="1" i="0" u="none" strike="noStrike" cap="none" normalizeH="0" baseline="0" smtClean="0">
                          <a:ln>
                            <a:noFill/>
                          </a:ln>
                          <a:solidFill>
                            <a:srgbClr val="0000FF"/>
                          </a:solidFill>
                          <a:effectLst/>
                          <a:latin typeface="Verdana" pitchFamily="34" charset="0"/>
                          <a:ea typeface="宋体" pitchFamily="2" charset="-122"/>
                        </a:rPr>
                        <a:t>16.5%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FF00"/>
                    </a:solidFill>
                  </a:tcPr>
                </a:tc>
              </a:tr>
            </a:tbl>
          </a:graphicData>
        </a:graphic>
      </p:graphicFrame>
      <p:sp>
        <p:nvSpPr>
          <p:cNvPr id="21525" name="Text Box 21"/>
          <p:cNvSpPr txBox="1">
            <a:spLocks noChangeArrowheads="1"/>
          </p:cNvSpPr>
          <p:nvPr/>
        </p:nvSpPr>
        <p:spPr bwMode="auto">
          <a:xfrm>
            <a:off x="323850" y="3352800"/>
            <a:ext cx="4176713" cy="2225675"/>
          </a:xfrm>
          <a:prstGeom prst="rect">
            <a:avLst/>
          </a:prstGeom>
          <a:solidFill>
            <a:srgbClr val="00FF00"/>
          </a:solidFill>
          <a:ln w="9525">
            <a:noFill/>
            <a:miter lim="800000"/>
            <a:headEnd/>
            <a:tailEnd/>
          </a:ln>
          <a:effectLst/>
        </p:spPr>
        <p:txBody>
          <a:bodyPr>
            <a:spAutoFit/>
          </a:bodyPr>
          <a:lstStyle/>
          <a:p>
            <a:pPr>
              <a:spcBef>
                <a:spcPct val="50000"/>
              </a:spcBef>
            </a:pPr>
            <a:r>
              <a:rPr lang="zh-CN" altLang="en-US" sz="2000" b="1">
                <a:solidFill>
                  <a:srgbClr val="0000FF"/>
                </a:solidFill>
                <a:latin typeface="Arial" pitchFamily="34" charset="0"/>
              </a:rPr>
              <a:t>材料二  主要资本主义国家为摆脱危机，纷纷采取以邻为壑、转嫁危机的办法。他们提高关税，阻止外国商品进入本国市场；实行货币贬值，让本国商品打入别国市场，导致世界经济进一步混乱，国际关系日趋恶化。</a:t>
            </a:r>
          </a:p>
        </p:txBody>
      </p:sp>
      <p:sp>
        <p:nvSpPr>
          <p:cNvPr id="21526" name="Text Box 22"/>
          <p:cNvSpPr txBox="1">
            <a:spLocks noChangeArrowheads="1"/>
          </p:cNvSpPr>
          <p:nvPr/>
        </p:nvSpPr>
        <p:spPr bwMode="auto">
          <a:xfrm>
            <a:off x="4859338" y="1268413"/>
            <a:ext cx="4105275" cy="5584825"/>
          </a:xfrm>
          <a:prstGeom prst="rect">
            <a:avLst/>
          </a:prstGeom>
          <a:solidFill>
            <a:schemeClr val="bg1"/>
          </a:solidFill>
          <a:ln w="9525">
            <a:noFill/>
            <a:miter lim="800000"/>
            <a:headEnd/>
            <a:tailEnd/>
          </a:ln>
          <a:effectLst/>
        </p:spPr>
        <p:txBody>
          <a:bodyPr>
            <a:spAutoFit/>
          </a:bodyPr>
          <a:lstStyle/>
          <a:p>
            <a:r>
              <a:rPr lang="zh-CN" altLang="en-US">
                <a:latin typeface="Arial" pitchFamily="34" charset="0"/>
              </a:rPr>
              <a:t>方法繁荣</a:t>
            </a:r>
          </a:p>
          <a:p>
            <a:endParaRPr lang="zh-CN" altLang="en-US">
              <a:latin typeface="Arial" pitchFamily="34" charset="0"/>
            </a:endParaRPr>
          </a:p>
          <a:p>
            <a:endParaRPr lang="zh-CN" altLang="en-US">
              <a:latin typeface="Arial" pitchFamily="34" charset="0"/>
            </a:endParaRPr>
          </a:p>
          <a:p>
            <a:endParaRPr lang="zh-CN" altLang="en-US">
              <a:latin typeface="Arial" pitchFamily="34" charset="0"/>
            </a:endParaRPr>
          </a:p>
          <a:p>
            <a:endParaRPr lang="zh-CN" altLang="en-US">
              <a:latin typeface="Arial" pitchFamily="34" charset="0"/>
            </a:endParaRPr>
          </a:p>
          <a:p>
            <a:endParaRPr lang="zh-CN" altLang="en-US">
              <a:latin typeface="Arial" pitchFamily="34" charset="0"/>
            </a:endParaRPr>
          </a:p>
          <a:p>
            <a:endParaRPr lang="zh-CN" altLang="en-US">
              <a:latin typeface="Arial" pitchFamily="34" charset="0"/>
            </a:endParaRPr>
          </a:p>
          <a:p>
            <a:endParaRPr lang="zh-CN" altLang="en-US">
              <a:latin typeface="Arial" pitchFamily="34" charset="0"/>
            </a:endParaRPr>
          </a:p>
          <a:p>
            <a:endParaRPr lang="zh-CN" altLang="en-US">
              <a:latin typeface="Arial" pitchFamily="34" charset="0"/>
            </a:endParaRPr>
          </a:p>
          <a:p>
            <a:endParaRPr lang="zh-CN" altLang="en-US">
              <a:latin typeface="Arial" pitchFamily="34" charset="0"/>
            </a:endParaRPr>
          </a:p>
          <a:p>
            <a:endParaRPr lang="zh-CN" altLang="en-US">
              <a:latin typeface="Arial" pitchFamily="34" charset="0"/>
            </a:endParaRPr>
          </a:p>
          <a:p>
            <a:endParaRPr lang="zh-CN" altLang="en-US">
              <a:latin typeface="Arial" pitchFamily="34" charset="0"/>
            </a:endParaRPr>
          </a:p>
          <a:p>
            <a:endParaRPr lang="zh-CN" altLang="en-US">
              <a:latin typeface="Arial" pitchFamily="34" charset="0"/>
            </a:endParaRPr>
          </a:p>
          <a:p>
            <a:endParaRPr lang="zh-CN" altLang="en-US">
              <a:latin typeface="Arial" pitchFamily="34" charset="0"/>
            </a:endParaRPr>
          </a:p>
          <a:p>
            <a:endParaRPr lang="zh-CN" altLang="en-US">
              <a:latin typeface="Arial" pitchFamily="34" charset="0"/>
            </a:endParaRPr>
          </a:p>
          <a:p>
            <a:endParaRPr lang="zh-CN" altLang="en-US">
              <a:latin typeface="Arial" pitchFamily="34" charset="0"/>
            </a:endParaRPr>
          </a:p>
          <a:p>
            <a:endParaRPr lang="zh-CN" altLang="en-US">
              <a:latin typeface="Arial" pitchFamily="34" charset="0"/>
            </a:endParaRPr>
          </a:p>
          <a:p>
            <a:endParaRPr lang="zh-CN" altLang="en-US">
              <a:latin typeface="Arial" pitchFamily="34" charset="0"/>
            </a:endParaRPr>
          </a:p>
          <a:p>
            <a:endParaRPr lang="zh-CN" altLang="en-US">
              <a:latin typeface="Arial" pitchFamily="34" charset="0"/>
            </a:endParaRPr>
          </a:p>
          <a:p>
            <a:endParaRPr lang="en-US" altLang="zh-CN">
              <a:solidFill>
                <a:schemeClr val="bg1"/>
              </a:solidFill>
              <a:latin typeface="Arial" pitchFamily="34" charset="0"/>
            </a:endParaRPr>
          </a:p>
        </p:txBody>
      </p:sp>
      <p:pic>
        <p:nvPicPr>
          <p:cNvPr id="21527" name="Picture 23" descr="yl-117 工人砸碎工厂的玻璃"/>
          <p:cNvPicPr>
            <a:picLocks noChangeAspect="1" noChangeArrowheads="1"/>
          </p:cNvPicPr>
          <p:nvPr/>
        </p:nvPicPr>
        <p:blipFill>
          <a:blip r:embed="rId3"/>
          <a:srcRect r="-35" b="-43"/>
          <a:stretch>
            <a:fillRect/>
          </a:stretch>
        </p:blipFill>
        <p:spPr bwMode="auto">
          <a:xfrm>
            <a:off x="4953000" y="762000"/>
            <a:ext cx="3852863" cy="2232025"/>
          </a:xfrm>
          <a:prstGeom prst="rect">
            <a:avLst/>
          </a:prstGeom>
          <a:noFill/>
        </p:spPr>
      </p:pic>
      <p:sp>
        <p:nvSpPr>
          <p:cNvPr id="21528" name="Text Box 24"/>
          <p:cNvSpPr txBox="1">
            <a:spLocks noChangeArrowheads="1"/>
          </p:cNvSpPr>
          <p:nvPr/>
        </p:nvSpPr>
        <p:spPr bwMode="auto">
          <a:xfrm>
            <a:off x="5219700" y="3716338"/>
            <a:ext cx="3240088" cy="366712"/>
          </a:xfrm>
          <a:prstGeom prst="rect">
            <a:avLst/>
          </a:prstGeom>
          <a:noFill/>
          <a:ln w="9525">
            <a:noFill/>
            <a:miter lim="800000"/>
            <a:headEnd/>
            <a:tailEnd/>
          </a:ln>
          <a:effectLst/>
        </p:spPr>
        <p:txBody>
          <a:bodyPr>
            <a:spAutoFit/>
          </a:bodyPr>
          <a:lstStyle/>
          <a:p>
            <a:pPr>
              <a:spcBef>
                <a:spcPct val="50000"/>
              </a:spcBef>
            </a:pPr>
            <a:endParaRPr lang="zh-CN" altLang="zh-CN">
              <a:latin typeface="Arial" pitchFamily="34" charset="0"/>
            </a:endParaRPr>
          </a:p>
        </p:txBody>
      </p:sp>
      <p:sp>
        <p:nvSpPr>
          <p:cNvPr id="21529" name="Text Box 25"/>
          <p:cNvSpPr txBox="1">
            <a:spLocks noChangeArrowheads="1"/>
          </p:cNvSpPr>
          <p:nvPr/>
        </p:nvSpPr>
        <p:spPr bwMode="auto">
          <a:xfrm>
            <a:off x="4932363" y="3573463"/>
            <a:ext cx="3816350" cy="457200"/>
          </a:xfrm>
          <a:prstGeom prst="rect">
            <a:avLst/>
          </a:prstGeom>
          <a:solidFill>
            <a:srgbClr val="000000"/>
          </a:solidFill>
          <a:ln w="9525">
            <a:noFill/>
            <a:miter lim="800000"/>
            <a:headEnd/>
            <a:tailEnd/>
          </a:ln>
          <a:effectLst/>
        </p:spPr>
        <p:txBody>
          <a:bodyPr>
            <a:spAutoFit/>
          </a:bodyPr>
          <a:lstStyle/>
          <a:p>
            <a:pPr>
              <a:spcBef>
                <a:spcPct val="50000"/>
              </a:spcBef>
            </a:pPr>
            <a:r>
              <a:rPr lang="en-US" altLang="zh-CN" sz="2400" b="1">
                <a:solidFill>
                  <a:schemeClr val="bg1"/>
                </a:solidFill>
                <a:latin typeface="Arial" pitchFamily="34" charset="0"/>
              </a:rPr>
              <a:t>   </a:t>
            </a:r>
            <a:r>
              <a:rPr lang="zh-CN" altLang="en-US" sz="2000" b="1">
                <a:solidFill>
                  <a:schemeClr val="bg1"/>
                </a:solidFill>
                <a:latin typeface="Arial" pitchFamily="34" charset="0"/>
              </a:rPr>
              <a:t>愤怒的工人砸碎工厂的玻璃</a:t>
            </a:r>
          </a:p>
        </p:txBody>
      </p:sp>
      <p:pic>
        <p:nvPicPr>
          <p:cNvPr id="21530" name="Picture 26" descr="希特勒"/>
          <p:cNvPicPr>
            <a:picLocks noChangeAspect="1" noChangeArrowheads="1"/>
          </p:cNvPicPr>
          <p:nvPr/>
        </p:nvPicPr>
        <p:blipFill>
          <a:blip r:embed="rId4"/>
          <a:srcRect/>
          <a:stretch>
            <a:fillRect/>
          </a:stretch>
        </p:blipFill>
        <p:spPr bwMode="auto">
          <a:xfrm>
            <a:off x="5105400" y="4038600"/>
            <a:ext cx="3602038" cy="2241550"/>
          </a:xfrm>
          <a:prstGeom prst="rect">
            <a:avLst/>
          </a:prstGeom>
          <a:noFill/>
        </p:spPr>
      </p:pic>
      <p:sp>
        <p:nvSpPr>
          <p:cNvPr id="21531" name="Text Box 27"/>
          <p:cNvSpPr txBox="1">
            <a:spLocks noChangeArrowheads="1"/>
          </p:cNvSpPr>
          <p:nvPr/>
        </p:nvSpPr>
        <p:spPr bwMode="auto">
          <a:xfrm>
            <a:off x="5029200" y="6354763"/>
            <a:ext cx="3795713" cy="1006475"/>
          </a:xfrm>
          <a:prstGeom prst="rect">
            <a:avLst/>
          </a:prstGeom>
          <a:solidFill>
            <a:schemeClr val="tx1"/>
          </a:solidFill>
          <a:ln w="9525">
            <a:noFill/>
            <a:miter lim="800000"/>
            <a:headEnd/>
            <a:tailEnd/>
          </a:ln>
          <a:effectLst/>
        </p:spPr>
        <p:txBody>
          <a:bodyPr>
            <a:spAutoFit/>
          </a:bodyPr>
          <a:lstStyle/>
          <a:p>
            <a:pPr algn="ctr"/>
            <a:r>
              <a:rPr lang="en-US" altLang="zh-CN">
                <a:latin typeface="Arial" pitchFamily="34" charset="0"/>
              </a:rPr>
              <a:t> </a:t>
            </a:r>
            <a:r>
              <a:rPr lang="en-US" altLang="zh-CN" sz="2400" b="1">
                <a:solidFill>
                  <a:schemeClr val="bg1"/>
                </a:solidFill>
                <a:latin typeface="Comic Sans MS" pitchFamily="66" charset="0"/>
              </a:rPr>
              <a:t>1933</a:t>
            </a:r>
            <a:r>
              <a:rPr lang="zh-CN" altLang="en-US" sz="2400" b="1">
                <a:solidFill>
                  <a:schemeClr val="bg1"/>
                </a:solidFill>
                <a:latin typeface="Comic Sans MS" pitchFamily="66" charset="0"/>
              </a:rPr>
              <a:t>年 希特勒上台</a:t>
            </a:r>
            <a:r>
              <a:rPr lang="zh-CN" altLang="en-US" b="1">
                <a:solidFill>
                  <a:schemeClr val="bg1"/>
                </a:solidFill>
                <a:latin typeface="Comic Sans MS" pitchFamily="66" charset="0"/>
              </a:rPr>
              <a:t> </a:t>
            </a:r>
          </a:p>
          <a:p>
            <a:pPr algn="ctr"/>
            <a:r>
              <a:rPr lang="zh-CN" altLang="en-US" b="1">
                <a:solidFill>
                  <a:schemeClr val="bg1"/>
                </a:solidFill>
                <a:latin typeface="Comic Sans MS" pitchFamily="66" charset="0"/>
              </a:rPr>
              <a:t> </a:t>
            </a:r>
          </a:p>
          <a:p>
            <a:pPr algn="ctr"/>
            <a:endParaRPr lang="en-US" altLang="zh-CN" b="1">
              <a:solidFill>
                <a:schemeClr val="bg1"/>
              </a:solidFill>
              <a:latin typeface="Comic Sans MS" pitchFamily="66" charset="0"/>
            </a:endParaRPr>
          </a:p>
        </p:txBody>
      </p:sp>
      <p:sp>
        <p:nvSpPr>
          <p:cNvPr id="21532" name="Rectangle 28"/>
          <p:cNvSpPr>
            <a:spLocks noChangeArrowheads="1"/>
          </p:cNvSpPr>
          <p:nvPr/>
        </p:nvSpPr>
        <p:spPr bwMode="auto">
          <a:xfrm>
            <a:off x="0" y="2819400"/>
            <a:ext cx="4800600" cy="396875"/>
          </a:xfrm>
          <a:prstGeom prst="rect">
            <a:avLst/>
          </a:prstGeom>
          <a:solidFill>
            <a:srgbClr val="FF0000"/>
          </a:solidFill>
          <a:ln w="9525">
            <a:noFill/>
            <a:miter lim="800000"/>
            <a:headEnd/>
            <a:tailEnd/>
          </a:ln>
          <a:effectLst/>
        </p:spPr>
        <p:txBody>
          <a:bodyPr>
            <a:spAutoFit/>
          </a:bodyPr>
          <a:lstStyle/>
          <a:p>
            <a:pPr>
              <a:spcBef>
                <a:spcPct val="50000"/>
              </a:spcBef>
            </a:pPr>
            <a:r>
              <a:rPr kumimoji="1" lang="zh-CN" altLang="en-US" sz="2000" b="1">
                <a:solidFill>
                  <a:schemeClr val="bg1"/>
                </a:solidFill>
                <a:effectLst>
                  <a:outerShdw blurRad="38100" dist="38100" dir="2700000" algn="tl">
                    <a:srgbClr val="000000"/>
                  </a:outerShdw>
                </a:effectLst>
                <a:latin typeface="Arial" pitchFamily="34" charset="0"/>
                <a:ea typeface="黑体" pitchFamily="49" charset="-122"/>
              </a:rPr>
              <a:t>经济上：资本主义经济遭巨大破坏</a:t>
            </a:r>
          </a:p>
        </p:txBody>
      </p:sp>
      <p:sp>
        <p:nvSpPr>
          <p:cNvPr id="21533" name="Rectangle 29"/>
          <p:cNvSpPr>
            <a:spLocks noChangeArrowheads="1"/>
          </p:cNvSpPr>
          <p:nvPr/>
        </p:nvSpPr>
        <p:spPr bwMode="auto">
          <a:xfrm>
            <a:off x="0" y="5876925"/>
            <a:ext cx="4572000" cy="701675"/>
          </a:xfrm>
          <a:prstGeom prst="rect">
            <a:avLst/>
          </a:prstGeom>
          <a:solidFill>
            <a:srgbClr val="FF0000"/>
          </a:solidFill>
          <a:ln w="9525">
            <a:noFill/>
            <a:miter lim="800000"/>
            <a:headEnd/>
            <a:tailEnd/>
          </a:ln>
          <a:effectLst/>
        </p:spPr>
        <p:txBody>
          <a:bodyPr>
            <a:spAutoFit/>
          </a:bodyPr>
          <a:lstStyle/>
          <a:p>
            <a:r>
              <a:rPr lang="zh-CN" altLang="en-US" sz="2000" b="1">
                <a:solidFill>
                  <a:schemeClr val="bg1"/>
                </a:solidFill>
                <a:latin typeface="Arial" pitchFamily="34" charset="0"/>
                <a:ea typeface="黑体" pitchFamily="49" charset="-122"/>
              </a:rPr>
              <a:t>国际关系：以邻为壑转嫁危机，纷纷实行贸易保护主义，国际关系恶化</a:t>
            </a:r>
          </a:p>
        </p:txBody>
      </p:sp>
      <p:sp>
        <p:nvSpPr>
          <p:cNvPr id="21534" name="Text Box 30"/>
          <p:cNvSpPr txBox="1">
            <a:spLocks noChangeArrowheads="1"/>
          </p:cNvSpPr>
          <p:nvPr/>
        </p:nvSpPr>
        <p:spPr bwMode="auto">
          <a:xfrm>
            <a:off x="4800600" y="3048000"/>
            <a:ext cx="4032250" cy="915988"/>
          </a:xfrm>
          <a:prstGeom prst="rect">
            <a:avLst/>
          </a:prstGeom>
          <a:solidFill>
            <a:srgbClr val="FF0000"/>
          </a:solidFill>
          <a:ln w="9525">
            <a:noFill/>
            <a:miter lim="800000"/>
            <a:headEnd/>
            <a:tailEnd/>
          </a:ln>
          <a:effectLst/>
        </p:spPr>
        <p:txBody>
          <a:bodyPr>
            <a:spAutoFit/>
          </a:bodyPr>
          <a:lstStyle/>
          <a:p>
            <a:pPr>
              <a:spcBef>
                <a:spcPct val="50000"/>
              </a:spcBef>
            </a:pPr>
            <a:r>
              <a:rPr kumimoji="1" lang="zh-CN" altLang="en-US" b="1">
                <a:solidFill>
                  <a:schemeClr val="bg1"/>
                </a:solidFill>
                <a:effectLst>
                  <a:outerShdw blurRad="38100" dist="38100" dir="2700000" algn="tl">
                    <a:srgbClr val="000000"/>
                  </a:outerShdw>
                </a:effectLst>
                <a:latin typeface="Arial" pitchFamily="34" charset="0"/>
                <a:ea typeface="黑体" pitchFamily="49" charset="-122"/>
              </a:rPr>
              <a:t>社会危机和政治危机：社会动荡，法西斯主义泛滥，资产阶级民主制度摇摇欲坠</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532"/>
                                        </p:tgtEl>
                                        <p:attrNameLst>
                                          <p:attrName>style.visibility</p:attrName>
                                        </p:attrNameLst>
                                      </p:cBhvr>
                                      <p:to>
                                        <p:strVal val="visible"/>
                                      </p:to>
                                    </p:set>
                                    <p:anim calcmode="lin" valueType="num">
                                      <p:cBhvr additive="base">
                                        <p:cTn id="7" dur="500" fill="hold"/>
                                        <p:tgtEl>
                                          <p:spTgt spid="21532"/>
                                        </p:tgtEl>
                                        <p:attrNameLst>
                                          <p:attrName>ppt_x</p:attrName>
                                        </p:attrNameLst>
                                      </p:cBhvr>
                                      <p:tavLst>
                                        <p:tav tm="0">
                                          <p:val>
                                            <p:strVal val="#ppt_x"/>
                                          </p:val>
                                        </p:tav>
                                        <p:tav tm="100000">
                                          <p:val>
                                            <p:strVal val="#ppt_x"/>
                                          </p:val>
                                        </p:tav>
                                      </p:tavLst>
                                    </p:anim>
                                    <p:anim calcmode="lin" valueType="num">
                                      <p:cBhvr additive="base">
                                        <p:cTn id="8" dur="500" fill="hold"/>
                                        <p:tgtEl>
                                          <p:spTgt spid="2153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533"/>
                                        </p:tgtEl>
                                        <p:attrNameLst>
                                          <p:attrName>style.visibility</p:attrName>
                                        </p:attrNameLst>
                                      </p:cBhvr>
                                      <p:to>
                                        <p:strVal val="visible"/>
                                      </p:to>
                                    </p:set>
                                    <p:anim calcmode="lin" valueType="num">
                                      <p:cBhvr additive="base">
                                        <p:cTn id="13" dur="500" fill="hold"/>
                                        <p:tgtEl>
                                          <p:spTgt spid="21533"/>
                                        </p:tgtEl>
                                        <p:attrNameLst>
                                          <p:attrName>ppt_x</p:attrName>
                                        </p:attrNameLst>
                                      </p:cBhvr>
                                      <p:tavLst>
                                        <p:tav tm="0">
                                          <p:val>
                                            <p:strVal val="#ppt_x"/>
                                          </p:val>
                                        </p:tav>
                                        <p:tav tm="100000">
                                          <p:val>
                                            <p:strVal val="#ppt_x"/>
                                          </p:val>
                                        </p:tav>
                                      </p:tavLst>
                                    </p:anim>
                                    <p:anim calcmode="lin" valueType="num">
                                      <p:cBhvr additive="base">
                                        <p:cTn id="14" dur="500" fill="hold"/>
                                        <p:tgtEl>
                                          <p:spTgt spid="2153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534"/>
                                        </p:tgtEl>
                                        <p:attrNameLst>
                                          <p:attrName>style.visibility</p:attrName>
                                        </p:attrNameLst>
                                      </p:cBhvr>
                                      <p:to>
                                        <p:strVal val="visible"/>
                                      </p:to>
                                    </p:set>
                                    <p:anim calcmode="lin" valueType="num">
                                      <p:cBhvr additive="base">
                                        <p:cTn id="19" dur="500" fill="hold"/>
                                        <p:tgtEl>
                                          <p:spTgt spid="21534"/>
                                        </p:tgtEl>
                                        <p:attrNameLst>
                                          <p:attrName>ppt_x</p:attrName>
                                        </p:attrNameLst>
                                      </p:cBhvr>
                                      <p:tavLst>
                                        <p:tav tm="0">
                                          <p:val>
                                            <p:strVal val="#ppt_x"/>
                                          </p:val>
                                        </p:tav>
                                        <p:tav tm="100000">
                                          <p:val>
                                            <p:strVal val="#ppt_x"/>
                                          </p:val>
                                        </p:tav>
                                      </p:tavLst>
                                    </p:anim>
                                    <p:anim calcmode="lin" valueType="num">
                                      <p:cBhvr additive="base">
                                        <p:cTn id="20" dur="500" fill="hold"/>
                                        <p:tgtEl>
                                          <p:spTgt spid="215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32" grpId="0" animBg="1"/>
      <p:bldP spid="21533" grpId="0" animBg="1"/>
      <p:bldP spid="2153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endParaRPr lang="zh-CN" altLang="zh-CN"/>
          </a:p>
        </p:txBody>
      </p:sp>
      <p:sp>
        <p:nvSpPr>
          <p:cNvPr id="22531" name="Rectangle 3"/>
          <p:cNvSpPr>
            <a:spLocks noGrp="1" noChangeArrowheads="1"/>
          </p:cNvSpPr>
          <p:nvPr>
            <p:ph type="body" idx="1"/>
          </p:nvPr>
        </p:nvSpPr>
        <p:spPr/>
        <p:txBody>
          <a:bodyPr/>
          <a:lstStyle/>
          <a:p>
            <a:r>
              <a:rPr lang="zh-CN" altLang="en-US" b="1"/>
              <a:t>结合上述材料得出具体的经济危机的具体</a:t>
            </a:r>
            <a:r>
              <a:rPr lang="zh-CN" altLang="en-US"/>
              <a:t>特点</a:t>
            </a:r>
            <a:r>
              <a:rPr lang="zh-CN" altLang="en-US" b="1"/>
              <a:t>：</a:t>
            </a:r>
          </a:p>
          <a:p>
            <a:r>
              <a:rPr lang="zh-CN" altLang="en-US" b="1"/>
              <a:t>时间长，范围广，破坏层度强</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468313" y="260350"/>
            <a:ext cx="8229600" cy="4525963"/>
          </a:xfrm>
        </p:spPr>
        <p:txBody>
          <a:bodyPr/>
          <a:lstStyle/>
          <a:p>
            <a:r>
              <a:rPr lang="zh-CN" altLang="en-US" b="1"/>
              <a:t>探究四</a:t>
            </a:r>
            <a:r>
              <a:rPr lang="zh-CN" altLang="en-US"/>
              <a:t>：德国因为经济危机走上了对外扩张的法西斯道路，成为了第二次世界大战的策源地，那么美国呢，美国会不会走上德国的道路，我们先了解当时美国总统胡佛的解决措施，看看胡佛采用了什么样的政策，结果怎样？</a:t>
            </a:r>
          </a:p>
        </p:txBody>
      </p:sp>
      <p:pic>
        <p:nvPicPr>
          <p:cNvPr id="23558" name="Picture 6" descr="u=1882691549,688536158&amp;fm=0&amp;gp=0"/>
          <p:cNvPicPr>
            <a:picLocks noChangeAspect="1" noChangeArrowheads="1"/>
          </p:cNvPicPr>
          <p:nvPr/>
        </p:nvPicPr>
        <p:blipFill>
          <a:blip r:embed="rId3"/>
          <a:srcRect/>
          <a:stretch>
            <a:fillRect/>
          </a:stretch>
        </p:blipFill>
        <p:spPr bwMode="auto">
          <a:xfrm>
            <a:off x="611188" y="3716338"/>
            <a:ext cx="1905000" cy="2209800"/>
          </a:xfrm>
          <a:prstGeom prst="rect">
            <a:avLst/>
          </a:prstGeom>
          <a:noFill/>
        </p:spPr>
      </p:pic>
      <p:sp>
        <p:nvSpPr>
          <p:cNvPr id="23559" name="AutoShape 7"/>
          <p:cNvSpPr>
            <a:spLocks noChangeArrowheads="1"/>
          </p:cNvSpPr>
          <p:nvPr/>
        </p:nvSpPr>
        <p:spPr bwMode="auto">
          <a:xfrm>
            <a:off x="2411413" y="3429000"/>
            <a:ext cx="6911975" cy="2447925"/>
          </a:xfrm>
          <a:prstGeom prst="cloudCallout">
            <a:avLst>
              <a:gd name="adj1" fmla="val -50917"/>
              <a:gd name="adj2" fmla="val -6227"/>
            </a:avLst>
          </a:prstGeom>
          <a:solidFill>
            <a:schemeClr val="accent1"/>
          </a:solidFill>
          <a:ln w="9525">
            <a:solidFill>
              <a:schemeClr val="tx1"/>
            </a:solidFill>
            <a:round/>
            <a:headEnd/>
            <a:tailEnd/>
          </a:ln>
          <a:effectLst/>
        </p:spPr>
        <p:txBody>
          <a:bodyPr/>
          <a:lstStyle/>
          <a:p>
            <a:pPr algn="ctr"/>
            <a:r>
              <a:rPr lang="zh-CN" altLang="en-US" sz="2000" b="1">
                <a:latin typeface="Arial" pitchFamily="34" charset="0"/>
              </a:rPr>
              <a:t>我要采取继续采取自由放任的政策。</a:t>
            </a:r>
          </a:p>
          <a:p>
            <a:pPr algn="ctr"/>
            <a:r>
              <a:rPr lang="zh-CN" altLang="en-US" sz="2000" b="1">
                <a:latin typeface="Arial" pitchFamily="34" charset="0"/>
              </a:rPr>
              <a:t>大型企业好了才是真的好，政府对企业管的越少，经济危机才能越快度过。</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3559"/>
                                        </p:tgtEl>
                                        <p:attrNameLst>
                                          <p:attrName>style.visibility</p:attrName>
                                        </p:attrNameLst>
                                      </p:cBhvr>
                                      <p:to>
                                        <p:strVal val="visible"/>
                                      </p:to>
                                    </p:set>
                                    <p:animEffect transition="in" filter="box(in)">
                                      <p:cBhvr>
                                        <p:cTn id="7" dur="500"/>
                                        <p:tgtEl>
                                          <p:spTgt spid="235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endParaRPr lang="zh-CN" altLang="zh-CN"/>
          </a:p>
        </p:txBody>
      </p:sp>
      <p:sp>
        <p:nvSpPr>
          <p:cNvPr id="26627" name="Rectangle 3"/>
          <p:cNvSpPr>
            <a:spLocks noGrp="1" noChangeArrowheads="1"/>
          </p:cNvSpPr>
          <p:nvPr>
            <p:ph type="body" idx="1"/>
          </p:nvPr>
        </p:nvSpPr>
        <p:spPr/>
        <p:txBody>
          <a:bodyPr/>
          <a:lstStyle/>
          <a:p>
            <a:r>
              <a:rPr lang="zh-CN" altLang="en-US"/>
              <a:t>（一）教学内容分析</a:t>
            </a:r>
          </a:p>
          <a:p>
            <a:r>
              <a:rPr lang="zh-CN" altLang="en-US"/>
              <a:t>（二）教学对象分析</a:t>
            </a:r>
          </a:p>
          <a:p>
            <a:r>
              <a:rPr lang="zh-CN" altLang="en-US"/>
              <a:t>（三）教学目标</a:t>
            </a:r>
          </a:p>
          <a:p>
            <a:r>
              <a:rPr lang="zh-CN" altLang="en-US"/>
              <a:t>（四）教学策略和教学方法</a:t>
            </a:r>
          </a:p>
          <a:p>
            <a:r>
              <a:rPr lang="zh-CN" altLang="en-US"/>
              <a:t>（五）教学媒体</a:t>
            </a:r>
          </a:p>
          <a:p>
            <a:r>
              <a:rPr lang="zh-CN" altLang="en-US"/>
              <a:t>（六）教学过程设计</a:t>
            </a:r>
          </a:p>
          <a:p>
            <a:r>
              <a:rPr lang="zh-CN" altLang="en-US"/>
              <a:t>（七）板书设计</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zh-CN" altLang="en-US"/>
              <a:t>胡佛自由放任的结果</a:t>
            </a:r>
          </a:p>
        </p:txBody>
      </p:sp>
      <p:sp>
        <p:nvSpPr>
          <p:cNvPr id="24579" name="Rectangle 3"/>
          <p:cNvSpPr>
            <a:spLocks noGrp="1" noChangeArrowheads="1"/>
          </p:cNvSpPr>
          <p:nvPr>
            <p:ph type="body" idx="1"/>
          </p:nvPr>
        </p:nvSpPr>
        <p:spPr>
          <a:xfrm>
            <a:off x="457200" y="1600200"/>
            <a:ext cx="8362950" cy="2116138"/>
          </a:xfrm>
        </p:spPr>
        <p:txBody>
          <a:bodyPr/>
          <a:lstStyle/>
          <a:p>
            <a:r>
              <a:rPr lang="zh-CN" altLang="en-US"/>
              <a:t>经济危机不断没有减少，问题更加严重，人们的不满情绪越来越严重，甚至民众还提出了美国法西斯化，向德国学习的要求。</a:t>
            </a:r>
          </a:p>
          <a:p>
            <a:endParaRPr lang="zh-CN" altLang="en-US"/>
          </a:p>
          <a:p>
            <a:endParaRPr lang="en-US" altLang="zh-CN"/>
          </a:p>
        </p:txBody>
      </p:sp>
      <p:sp>
        <p:nvSpPr>
          <p:cNvPr id="24580" name="Text Box 4"/>
          <p:cNvSpPr txBox="1">
            <a:spLocks noChangeArrowheads="1"/>
          </p:cNvSpPr>
          <p:nvPr/>
        </p:nvSpPr>
        <p:spPr bwMode="auto">
          <a:xfrm>
            <a:off x="395288" y="3860800"/>
            <a:ext cx="8353425" cy="1739900"/>
          </a:xfrm>
          <a:prstGeom prst="rect">
            <a:avLst/>
          </a:prstGeom>
          <a:solidFill>
            <a:schemeClr val="hlink"/>
          </a:solidFill>
          <a:ln w="9525">
            <a:noFill/>
            <a:miter lim="800000"/>
            <a:headEnd/>
            <a:tailEnd/>
          </a:ln>
          <a:effectLst/>
        </p:spPr>
        <p:txBody>
          <a:bodyPr>
            <a:spAutoFit/>
          </a:bodyPr>
          <a:lstStyle/>
          <a:p>
            <a:pPr>
              <a:spcBef>
                <a:spcPct val="50000"/>
              </a:spcBef>
            </a:pPr>
            <a:r>
              <a:rPr lang="zh-CN" altLang="en-US" sz="3600">
                <a:latin typeface="Arial" pitchFamily="34" charset="0"/>
              </a:rPr>
              <a:t>结束语：自由放任的政策失败，经济危机并没有解决。美国的路在何方，我们下节课在和大家共同分析？</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4580"/>
                                        </p:tgtEl>
                                        <p:attrNameLst>
                                          <p:attrName>style.visibility</p:attrName>
                                        </p:attrNameLst>
                                      </p:cBhvr>
                                      <p:to>
                                        <p:strVal val="visible"/>
                                      </p:to>
                                    </p:set>
                                    <p:animEffect transition="in" filter="checkerboard(across)">
                                      <p:cBhvr>
                                        <p:cTn id="7" dur="500"/>
                                        <p:tgtEl>
                                          <p:spTgt spid="245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zh-CN" altLang="en-US"/>
              <a:t>（七）板书设计</a:t>
            </a:r>
          </a:p>
        </p:txBody>
      </p:sp>
      <p:sp>
        <p:nvSpPr>
          <p:cNvPr id="33795" name="Rectangle 3"/>
          <p:cNvSpPr>
            <a:spLocks noGrp="1" noChangeArrowheads="1"/>
          </p:cNvSpPr>
          <p:nvPr>
            <p:ph type="body" idx="1"/>
          </p:nvPr>
        </p:nvSpPr>
        <p:spPr/>
        <p:txBody>
          <a:bodyPr/>
          <a:lstStyle/>
          <a:p>
            <a:r>
              <a:rPr lang="en-US" altLang="zh-CN" dirty="0"/>
              <a:t>1</a:t>
            </a:r>
            <a:r>
              <a:rPr lang="zh-CN" altLang="en-US" dirty="0" smtClean="0"/>
              <a:t>、经济危机爆发的根本原因</a:t>
            </a:r>
            <a:endParaRPr lang="zh-CN" altLang="en-US" dirty="0"/>
          </a:p>
          <a:p>
            <a:r>
              <a:rPr lang="en-US" altLang="zh-CN" dirty="0"/>
              <a:t>2</a:t>
            </a:r>
            <a:r>
              <a:rPr lang="zh-CN" altLang="en-US" dirty="0" smtClean="0"/>
              <a:t>、</a:t>
            </a:r>
            <a:r>
              <a:rPr lang="en-US" altLang="zh-CN" dirty="0" smtClean="0"/>
              <a:t>29-33</a:t>
            </a:r>
            <a:r>
              <a:rPr lang="zh-CN" altLang="en-US" smtClean="0"/>
              <a:t>美国 </a:t>
            </a:r>
            <a:r>
              <a:rPr lang="zh-CN" altLang="en-US" dirty="0" smtClean="0"/>
              <a:t>经济危机</a:t>
            </a:r>
            <a:r>
              <a:rPr lang="zh-CN" altLang="en-US" dirty="0"/>
              <a:t>的原因、特点和影响</a:t>
            </a:r>
          </a:p>
          <a:p>
            <a:r>
              <a:rPr lang="en-US" altLang="zh-CN" dirty="0"/>
              <a:t>3</a:t>
            </a:r>
            <a:r>
              <a:rPr lang="zh-CN" altLang="en-US" dirty="0"/>
              <a:t>、胡佛总统的</a:t>
            </a:r>
            <a:r>
              <a:rPr lang="zh-CN" altLang="en-US" dirty="0">
                <a:latin typeface="Arial"/>
              </a:rPr>
              <a:t>“</a:t>
            </a:r>
            <a:r>
              <a:rPr lang="zh-CN" altLang="en-US" dirty="0"/>
              <a:t>自由放任</a:t>
            </a:r>
            <a:r>
              <a:rPr lang="zh-CN" altLang="en-US" dirty="0">
                <a:latin typeface="Arial"/>
              </a:rPr>
              <a:t>”</a:t>
            </a:r>
            <a:r>
              <a:rPr lang="zh-CN" altLang="en-US" dirty="0"/>
              <a:t>。</a:t>
            </a:r>
          </a:p>
          <a:p>
            <a:r>
              <a:rPr lang="en-US" altLang="zh-CN" dirty="0"/>
              <a:t>4</a:t>
            </a:r>
            <a:r>
              <a:rPr lang="zh-CN" altLang="en-US" dirty="0"/>
              <a:t>、美国的未来在哪里？</a:t>
            </a:r>
          </a:p>
          <a:p>
            <a:r>
              <a:rPr lang="en-US" altLang="zh-CN" dirty="0"/>
              <a:t>5</a:t>
            </a:r>
            <a:r>
              <a:rPr lang="zh-CN" altLang="en-US" dirty="0"/>
              <a:t>、作业</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endParaRPr lang="zh-CN" altLang="zh-CN"/>
          </a:p>
        </p:txBody>
      </p:sp>
      <p:sp>
        <p:nvSpPr>
          <p:cNvPr id="34820" name="WordArt 4"/>
          <p:cNvSpPr>
            <a:spLocks noChangeArrowheads="1" noChangeShapeType="1" noTextEdit="1"/>
          </p:cNvSpPr>
          <p:nvPr/>
        </p:nvSpPr>
        <p:spPr bwMode="auto">
          <a:xfrm>
            <a:off x="1908175" y="1916113"/>
            <a:ext cx="5832475" cy="2520950"/>
          </a:xfrm>
          <a:prstGeom prst="rect">
            <a:avLst/>
          </a:prstGeom>
        </p:spPr>
        <p:txBody>
          <a:bodyPr wrap="none" fromWordArt="1">
            <a:prstTxWarp prst="textPlain">
              <a:avLst>
                <a:gd name="adj" fmla="val 50000"/>
              </a:avLst>
            </a:prstTxWarp>
          </a:bodyPr>
          <a:lstStyle/>
          <a:p>
            <a:pPr algn="ctr"/>
            <a:r>
              <a:rPr lang="zh-CN" altLang="en-US" sz="3600" kern="10">
                <a:ln w="19050">
                  <a:solidFill>
                    <a:srgbClr val="99CCFF"/>
                  </a:solidFill>
                  <a:round/>
                  <a:headEnd/>
                  <a:tailEnd/>
                </a:ln>
                <a:solidFill>
                  <a:srgbClr val="0066CC"/>
                </a:solidFill>
                <a:effectLst>
                  <a:outerShdw dist="35921" dir="2700000" algn="ctr" rotWithShape="0">
                    <a:srgbClr val="990000"/>
                  </a:outerShdw>
                </a:effectLst>
                <a:latin typeface="宋体"/>
                <a:ea typeface="宋体"/>
              </a:rPr>
              <a:t>请多指教！</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zh-CN" altLang="en-US"/>
              <a:t>（一）教学内容分析</a:t>
            </a:r>
          </a:p>
        </p:txBody>
      </p:sp>
      <p:sp>
        <p:nvSpPr>
          <p:cNvPr id="27651" name="Rectangle 3"/>
          <p:cNvSpPr>
            <a:spLocks noGrp="1" noChangeArrowheads="1"/>
          </p:cNvSpPr>
          <p:nvPr>
            <p:ph type="body" idx="1"/>
          </p:nvPr>
        </p:nvSpPr>
        <p:spPr/>
        <p:txBody>
          <a:bodyPr/>
          <a:lstStyle/>
          <a:p>
            <a:pPr>
              <a:lnSpc>
                <a:spcPct val="90000"/>
              </a:lnSpc>
            </a:pPr>
            <a:r>
              <a:rPr lang="zh-CN" altLang="en-US"/>
              <a:t>本课出自人民教育出版社 普通高中课程标准实验教科书</a:t>
            </a:r>
            <a:r>
              <a:rPr lang="en-US" altLang="zh-CN"/>
              <a:t>《</a:t>
            </a:r>
            <a:r>
              <a:rPr lang="zh-CN" altLang="en-US"/>
              <a:t>历史</a:t>
            </a:r>
            <a:r>
              <a:rPr lang="en-US" altLang="zh-CN"/>
              <a:t>》</a:t>
            </a:r>
            <a:r>
              <a:rPr lang="zh-CN" altLang="en-US"/>
              <a:t>必修二经济史 第六单元 </a:t>
            </a:r>
            <a:r>
              <a:rPr lang="en-US" altLang="zh-CN"/>
              <a:t>《</a:t>
            </a:r>
            <a:r>
              <a:rPr lang="zh-CN" altLang="en-US"/>
              <a:t>世界资本主义经济政策的调整</a:t>
            </a:r>
            <a:r>
              <a:rPr lang="en-US" altLang="zh-CN"/>
              <a:t>》</a:t>
            </a:r>
            <a:r>
              <a:rPr lang="zh-CN" altLang="en-US"/>
              <a:t>。</a:t>
            </a:r>
          </a:p>
          <a:p>
            <a:pPr>
              <a:lnSpc>
                <a:spcPct val="90000"/>
              </a:lnSpc>
            </a:pPr>
            <a:r>
              <a:rPr lang="zh-CN" altLang="en-US"/>
              <a:t>本课空前严重的资本主义世界经济危机在整个西方经济史上地位非常重要，它上承两次工业革命世界市场的建立，后启罗斯福新政、战后资本主义新变化和二战后经济体系的形成，对苏联的社会主义建设也有一定的影响。</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zh-CN" altLang="en-US"/>
              <a:t>（二）教学对象分析</a:t>
            </a:r>
          </a:p>
        </p:txBody>
      </p:sp>
      <p:sp>
        <p:nvSpPr>
          <p:cNvPr id="28675" name="Rectangle 3"/>
          <p:cNvSpPr>
            <a:spLocks noGrp="1" noChangeArrowheads="1"/>
          </p:cNvSpPr>
          <p:nvPr>
            <p:ph type="body" idx="1"/>
          </p:nvPr>
        </p:nvSpPr>
        <p:spPr/>
        <p:txBody>
          <a:bodyPr/>
          <a:lstStyle/>
          <a:p>
            <a:r>
              <a:rPr lang="zh-CN" altLang="en-US"/>
              <a:t>高一学生在社会经历方面，已经对社会经济发展的各种现象，有了初步的体验。在今天的互联网时代，我们的学生对于经济现象有了一定的见解。</a:t>
            </a:r>
          </a:p>
          <a:p>
            <a:r>
              <a:rPr lang="zh-CN" altLang="en-US"/>
              <a:t>学习能力方面，我们的学生已经有了半年的高中历史学习经历，可以通过马克思主义的哲学对基本的经济现象进行一定的思考。</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zh-CN" altLang="en-US"/>
              <a:t>（三）教学目标</a:t>
            </a:r>
          </a:p>
        </p:txBody>
      </p:sp>
      <p:sp>
        <p:nvSpPr>
          <p:cNvPr id="29699" name="Rectangle 3"/>
          <p:cNvSpPr>
            <a:spLocks noGrp="1" noChangeArrowheads="1"/>
          </p:cNvSpPr>
          <p:nvPr>
            <p:ph type="body" idx="1"/>
          </p:nvPr>
        </p:nvSpPr>
        <p:spPr>
          <a:xfrm>
            <a:off x="34925" y="1844675"/>
            <a:ext cx="9109075" cy="5400675"/>
          </a:xfrm>
        </p:spPr>
        <p:txBody>
          <a:bodyPr/>
          <a:lstStyle/>
          <a:p>
            <a:pPr>
              <a:lnSpc>
                <a:spcPct val="80000"/>
              </a:lnSpc>
              <a:buFont typeface="Wingdings" pitchFamily="2" charset="2"/>
              <a:buNone/>
            </a:pPr>
            <a:r>
              <a:rPr lang="zh-CN" altLang="en-US" sz="1700" b="1"/>
              <a:t>教学重难点：</a:t>
            </a:r>
            <a:endParaRPr lang="zh-CN" altLang="en-US" sz="1700"/>
          </a:p>
          <a:p>
            <a:pPr>
              <a:lnSpc>
                <a:spcPct val="80000"/>
              </a:lnSpc>
            </a:pPr>
            <a:r>
              <a:rPr lang="zh-CN" altLang="en-US" sz="1700"/>
              <a:t>重点：经济危机的表现和特点，</a:t>
            </a:r>
            <a:r>
              <a:rPr lang="zh-CN" altLang="en-US" sz="1700">
                <a:latin typeface="Arial"/>
              </a:rPr>
              <a:t>“</a:t>
            </a:r>
            <a:r>
              <a:rPr lang="zh-CN" altLang="en-US" sz="1700"/>
              <a:t>自由放任</a:t>
            </a:r>
            <a:r>
              <a:rPr lang="zh-CN" altLang="en-US" sz="1700">
                <a:latin typeface="Arial"/>
              </a:rPr>
              <a:t>”</a:t>
            </a:r>
            <a:r>
              <a:rPr lang="zh-CN" altLang="en-US" sz="1700"/>
              <a:t>政策</a:t>
            </a:r>
          </a:p>
          <a:p>
            <a:pPr>
              <a:lnSpc>
                <a:spcPct val="80000"/>
              </a:lnSpc>
            </a:pPr>
            <a:r>
              <a:rPr lang="zh-CN" altLang="en-US" sz="1700"/>
              <a:t>难点：经济危机爆发的原因和经济危机的影响</a:t>
            </a:r>
          </a:p>
          <a:p>
            <a:pPr>
              <a:lnSpc>
                <a:spcPct val="80000"/>
              </a:lnSpc>
            </a:pPr>
            <a:endParaRPr lang="zh-CN" altLang="en-US" sz="1700" b="1"/>
          </a:p>
          <a:p>
            <a:pPr>
              <a:lnSpc>
                <a:spcPct val="80000"/>
              </a:lnSpc>
              <a:buFont typeface="Wingdings" pitchFamily="2" charset="2"/>
              <a:buNone/>
            </a:pPr>
            <a:r>
              <a:rPr lang="zh-CN" altLang="en-US" sz="1700" b="1"/>
              <a:t>（</a:t>
            </a:r>
            <a:r>
              <a:rPr lang="en-US" altLang="zh-CN" sz="1700" b="1"/>
              <a:t>1</a:t>
            </a:r>
            <a:r>
              <a:rPr lang="zh-CN" altLang="en-US" sz="1700" b="1"/>
              <a:t>）知识与能力</a:t>
            </a:r>
            <a:endParaRPr lang="zh-CN" altLang="en-US" sz="1700"/>
          </a:p>
          <a:p>
            <a:pPr>
              <a:lnSpc>
                <a:spcPct val="80000"/>
              </a:lnSpc>
            </a:pPr>
            <a:r>
              <a:rPr lang="zh-CN" altLang="en-US" sz="1700"/>
              <a:t> ①了解经济危机爆发的原因及表现，培养学生归纳、概括历史问题的能力。</a:t>
            </a:r>
          </a:p>
          <a:p>
            <a:pPr>
              <a:lnSpc>
                <a:spcPct val="80000"/>
              </a:lnSpc>
            </a:pPr>
            <a:r>
              <a:rPr lang="zh-CN" altLang="en-US" sz="1700"/>
              <a:t> ②掌握本次经济危机的特点、影响，培养学生从资料、图片中提取有效信息，综合分析的能力。</a:t>
            </a:r>
          </a:p>
          <a:p>
            <a:pPr>
              <a:lnSpc>
                <a:spcPct val="80000"/>
              </a:lnSpc>
            </a:pPr>
            <a:r>
              <a:rPr lang="zh-CN" altLang="en-US" sz="1700"/>
              <a:t> ③掌握 </a:t>
            </a:r>
            <a:r>
              <a:rPr lang="zh-CN" altLang="en-US" sz="1700">
                <a:latin typeface="Arial"/>
              </a:rPr>
              <a:t>“</a:t>
            </a:r>
            <a:r>
              <a:rPr lang="zh-CN" altLang="en-US" sz="1700"/>
              <a:t>自由放任</a:t>
            </a:r>
            <a:r>
              <a:rPr lang="zh-CN" altLang="en-US" sz="1700">
                <a:latin typeface="Arial"/>
              </a:rPr>
              <a:t>”</a:t>
            </a:r>
            <a:r>
              <a:rPr lang="zh-CN" altLang="en-US" sz="1700"/>
              <a:t>政策的特点，培养学生分析历史概念的能力 </a:t>
            </a:r>
            <a:endParaRPr lang="zh-CN" altLang="en-US" sz="1700" b="1"/>
          </a:p>
          <a:p>
            <a:pPr>
              <a:lnSpc>
                <a:spcPct val="80000"/>
              </a:lnSpc>
              <a:buFont typeface="Wingdings" pitchFamily="2" charset="2"/>
              <a:buNone/>
            </a:pPr>
            <a:r>
              <a:rPr lang="zh-CN" altLang="en-US" sz="1700" b="1"/>
              <a:t>（</a:t>
            </a:r>
            <a:r>
              <a:rPr lang="en-US" altLang="zh-CN" sz="1700" b="1"/>
              <a:t>2</a:t>
            </a:r>
            <a:r>
              <a:rPr lang="zh-CN" altLang="en-US" sz="1700" b="1"/>
              <a:t>）过程与方法</a:t>
            </a:r>
            <a:endParaRPr lang="zh-CN" altLang="en-US" sz="1700"/>
          </a:p>
          <a:p>
            <a:pPr>
              <a:lnSpc>
                <a:spcPct val="80000"/>
              </a:lnSpc>
            </a:pPr>
            <a:r>
              <a:rPr lang="zh-CN" altLang="en-US" sz="1700"/>
              <a:t> ①运用历史资料（图片表格等），加强学生对历史知识的理解。</a:t>
            </a:r>
          </a:p>
          <a:p>
            <a:pPr>
              <a:lnSpc>
                <a:spcPct val="80000"/>
              </a:lnSpc>
            </a:pPr>
            <a:r>
              <a:rPr lang="zh-CN" altLang="en-US" sz="1700"/>
              <a:t> ②运用分析与讨论，拓展学生思维，引导学生理解历史概念和本质。</a:t>
            </a:r>
          </a:p>
          <a:p>
            <a:pPr>
              <a:lnSpc>
                <a:spcPct val="80000"/>
              </a:lnSpc>
            </a:pPr>
            <a:r>
              <a:rPr lang="zh-CN" altLang="en-US" sz="1700"/>
              <a:t> ③通过历史角色，再现历史场景，让学生掌握知识，加深理解。</a:t>
            </a:r>
            <a:endParaRPr lang="zh-CN" altLang="en-US" sz="1700" b="1"/>
          </a:p>
          <a:p>
            <a:pPr>
              <a:lnSpc>
                <a:spcPct val="80000"/>
              </a:lnSpc>
              <a:buFont typeface="Wingdings" pitchFamily="2" charset="2"/>
              <a:buNone/>
            </a:pPr>
            <a:r>
              <a:rPr lang="zh-CN" altLang="en-US" sz="1700" b="1"/>
              <a:t>（</a:t>
            </a:r>
            <a:r>
              <a:rPr lang="en-US" altLang="zh-CN" sz="1700" b="1"/>
              <a:t>3</a:t>
            </a:r>
            <a:r>
              <a:rPr lang="zh-CN" altLang="en-US" sz="1700" b="1"/>
              <a:t>）情感态度与价值观</a:t>
            </a:r>
            <a:endParaRPr lang="zh-CN" altLang="en-US" sz="1700"/>
          </a:p>
          <a:p>
            <a:pPr>
              <a:lnSpc>
                <a:spcPct val="80000"/>
              </a:lnSpc>
            </a:pPr>
            <a:r>
              <a:rPr lang="zh-CN" altLang="en-US" sz="1700"/>
              <a:t> ①通过对经济危机爆发原因的了解，使学生认识到经济虚假繁荣会导致经济的崩溃。</a:t>
            </a:r>
          </a:p>
          <a:p>
            <a:pPr>
              <a:lnSpc>
                <a:spcPct val="80000"/>
              </a:lnSpc>
            </a:pPr>
            <a:r>
              <a:rPr lang="zh-CN" altLang="en-US" sz="1700"/>
              <a:t> ②通过对经济危机影响的分析，使学生认识到经济危机使世界局势变得动荡不安。</a:t>
            </a:r>
          </a:p>
          <a:p>
            <a:pPr>
              <a:lnSpc>
                <a:spcPct val="80000"/>
              </a:lnSpc>
            </a:pPr>
            <a:r>
              <a:rPr lang="zh-CN" altLang="en-US" sz="1700"/>
              <a:t> ③面对经济危机，从政府到个人都要有作为，</a:t>
            </a:r>
            <a:r>
              <a:rPr lang="zh-CN" altLang="en-US" sz="1700">
                <a:latin typeface="Arial"/>
              </a:rPr>
              <a:t>“</a:t>
            </a:r>
            <a:r>
              <a:rPr lang="zh-CN" altLang="en-US" sz="1700"/>
              <a:t>信心和合作比黄金与货币更重要</a:t>
            </a:r>
            <a:r>
              <a:rPr lang="zh-CN" altLang="en-US" sz="1700">
                <a:latin typeface="Arial"/>
              </a:rPr>
              <a:t>”</a:t>
            </a:r>
            <a:r>
              <a:rPr lang="zh-CN" altLang="en-US" sz="170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zh-CN" altLang="en-US"/>
              <a:t>（四）教学策略和教学方法</a:t>
            </a:r>
          </a:p>
        </p:txBody>
      </p:sp>
      <p:sp>
        <p:nvSpPr>
          <p:cNvPr id="30723" name="Rectangle 3"/>
          <p:cNvSpPr>
            <a:spLocks noGrp="1" noChangeArrowheads="1"/>
          </p:cNvSpPr>
          <p:nvPr>
            <p:ph type="body" idx="1"/>
          </p:nvPr>
        </p:nvSpPr>
        <p:spPr/>
        <p:txBody>
          <a:bodyPr/>
          <a:lstStyle/>
          <a:p>
            <a:r>
              <a:rPr lang="en-US" altLang="zh-CN"/>
              <a:t>①</a:t>
            </a:r>
            <a:r>
              <a:rPr lang="zh-CN" altLang="en-US"/>
              <a:t>借助多媒体课件，采用探究式教学法、情景教学法、讨论法。</a:t>
            </a:r>
          </a:p>
          <a:p>
            <a:r>
              <a:rPr lang="zh-CN" altLang="en-US"/>
              <a:t>②在学生读教材的基础上，通过设疑讨论、相互合作等方法</a:t>
            </a:r>
            <a:r>
              <a:rPr lang="en-US" altLang="zh-CN"/>
              <a:t>,</a:t>
            </a:r>
            <a:r>
              <a:rPr lang="zh-CN" altLang="en-US"/>
              <a:t>提高学生搜集和运用信息的能力</a:t>
            </a:r>
            <a:r>
              <a:rPr lang="en-US" altLang="zh-CN"/>
              <a:t>,</a:t>
            </a:r>
            <a:r>
              <a:rPr lang="zh-CN" altLang="en-US"/>
              <a:t>形成自主、合作、探究的学习方法</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zh-CN" altLang="en-US"/>
              <a:t>（五）教学媒体</a:t>
            </a:r>
          </a:p>
        </p:txBody>
      </p:sp>
      <p:sp>
        <p:nvSpPr>
          <p:cNvPr id="31747" name="Rectangle 3"/>
          <p:cNvSpPr>
            <a:spLocks noGrp="1" noChangeArrowheads="1"/>
          </p:cNvSpPr>
          <p:nvPr>
            <p:ph type="body" idx="1"/>
          </p:nvPr>
        </p:nvSpPr>
        <p:spPr/>
        <p:txBody>
          <a:bodyPr/>
          <a:lstStyle/>
          <a:p>
            <a:r>
              <a:rPr lang="zh-CN" altLang="en-US"/>
              <a:t>多媒体教学平台  </a:t>
            </a:r>
            <a:r>
              <a:rPr lang="en-US" altLang="zh-CN"/>
              <a:t>PPT</a:t>
            </a:r>
            <a:r>
              <a:rPr lang="zh-CN" altLang="en-US"/>
              <a:t>课件</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zh-CN" altLang="en-US"/>
              <a:t>（六）教学过程设计</a:t>
            </a:r>
          </a:p>
        </p:txBody>
      </p:sp>
      <p:sp>
        <p:nvSpPr>
          <p:cNvPr id="32771" name="Rectangle 3"/>
          <p:cNvSpPr>
            <a:spLocks noGrp="1" noChangeArrowheads="1"/>
          </p:cNvSpPr>
          <p:nvPr>
            <p:ph type="body" idx="1"/>
          </p:nvPr>
        </p:nvSpPr>
        <p:spPr>
          <a:xfrm>
            <a:off x="468313" y="1916113"/>
            <a:ext cx="8435975" cy="5113337"/>
          </a:xfrm>
        </p:spPr>
        <p:txBody>
          <a:bodyPr/>
          <a:lstStyle/>
          <a:p>
            <a:pPr>
              <a:lnSpc>
                <a:spcPct val="80000"/>
              </a:lnSpc>
              <a:buFont typeface="Wingdings" pitchFamily="2" charset="2"/>
              <a:buNone/>
            </a:pPr>
            <a:r>
              <a:rPr lang="en-US" altLang="zh-CN" sz="2100" dirty="0"/>
              <a:t>     </a:t>
            </a:r>
            <a:r>
              <a:rPr lang="zh-CN" altLang="en-US" sz="2100" dirty="0">
                <a:solidFill>
                  <a:srgbClr val="FF0000"/>
                </a:solidFill>
              </a:rPr>
              <a:t>导入：</a:t>
            </a:r>
            <a:r>
              <a:rPr lang="zh-CN" altLang="en-US" sz="2100" dirty="0"/>
              <a:t>通过希特勒和经济危机的关系导入新课</a:t>
            </a:r>
          </a:p>
          <a:p>
            <a:pPr>
              <a:lnSpc>
                <a:spcPct val="80000"/>
              </a:lnSpc>
              <a:buFont typeface="Wingdings" pitchFamily="2" charset="2"/>
              <a:buNone/>
            </a:pPr>
            <a:endParaRPr lang="zh-CN" altLang="en-US" sz="1900" dirty="0"/>
          </a:p>
          <a:p>
            <a:pPr>
              <a:lnSpc>
                <a:spcPct val="80000"/>
              </a:lnSpc>
            </a:pPr>
            <a:r>
              <a:rPr lang="zh-CN" altLang="en-US" sz="2100" b="1" dirty="0">
                <a:solidFill>
                  <a:srgbClr val="FF0000"/>
                </a:solidFill>
              </a:rPr>
              <a:t>探究一：</a:t>
            </a:r>
            <a:r>
              <a:rPr lang="zh-CN" altLang="en-US" sz="2100" b="1" dirty="0"/>
              <a:t>什么是经济危机？造成经济危机的根本原因是什么？经济危机的产生是偶然</a:t>
            </a:r>
            <a:r>
              <a:rPr lang="zh-CN" altLang="en-US" sz="2100" dirty="0"/>
              <a:t>的还是必然的？</a:t>
            </a:r>
            <a:r>
              <a:rPr lang="zh-CN" altLang="en-US" sz="2100" b="1" dirty="0"/>
              <a:t>最近在十几年时间有没有发生经济危机？</a:t>
            </a:r>
            <a:endParaRPr lang="zh-CN" altLang="en-US" sz="2100" dirty="0"/>
          </a:p>
          <a:p>
            <a:pPr>
              <a:lnSpc>
                <a:spcPct val="80000"/>
              </a:lnSpc>
            </a:pPr>
            <a:r>
              <a:rPr lang="zh-CN" altLang="en-US" sz="2100" b="1" dirty="0">
                <a:solidFill>
                  <a:srgbClr val="FF0000"/>
                </a:solidFill>
              </a:rPr>
              <a:t>探究二：</a:t>
            </a:r>
            <a:r>
              <a:rPr lang="zh-CN" altLang="en-US" sz="2100" dirty="0"/>
              <a:t>为什么</a:t>
            </a:r>
            <a:r>
              <a:rPr lang="zh-CN" altLang="en-US" sz="2100" b="1" dirty="0"/>
              <a:t>空前严重</a:t>
            </a:r>
            <a:r>
              <a:rPr lang="zh-CN" altLang="en-US" sz="2100" dirty="0"/>
              <a:t>的资本主义经济危机爆发在美国，爆发在</a:t>
            </a:r>
            <a:r>
              <a:rPr lang="en-US" altLang="zh-CN" sz="2100" dirty="0"/>
              <a:t>1929</a:t>
            </a:r>
            <a:r>
              <a:rPr lang="zh-CN" altLang="en-US" sz="2100" dirty="0"/>
              <a:t>年。原因有哪些？通过完成下面的表格进行归纳。</a:t>
            </a:r>
          </a:p>
          <a:p>
            <a:pPr>
              <a:lnSpc>
                <a:spcPct val="80000"/>
              </a:lnSpc>
            </a:pPr>
            <a:r>
              <a:rPr lang="zh-CN" altLang="en-US" sz="2100" b="1" dirty="0">
                <a:solidFill>
                  <a:srgbClr val="FF0000"/>
                </a:solidFill>
              </a:rPr>
              <a:t>探究三：</a:t>
            </a:r>
            <a:r>
              <a:rPr lang="zh-CN" altLang="en-US" sz="2100" dirty="0"/>
              <a:t>谈一谈这场经济危机产生了什么</a:t>
            </a:r>
            <a:r>
              <a:rPr lang="zh-CN" altLang="en-US" sz="2100" b="1" dirty="0"/>
              <a:t>影响</a:t>
            </a:r>
            <a:r>
              <a:rPr lang="en-US" altLang="zh-CN" sz="2100" dirty="0"/>
              <a:t>?</a:t>
            </a:r>
            <a:r>
              <a:rPr lang="zh-CN" altLang="en-US" sz="2100" b="1" dirty="0"/>
              <a:t>特点</a:t>
            </a:r>
            <a:r>
              <a:rPr lang="zh-CN" altLang="en-US" sz="2100" dirty="0"/>
              <a:t>如何？</a:t>
            </a:r>
          </a:p>
          <a:p>
            <a:pPr>
              <a:lnSpc>
                <a:spcPct val="80000"/>
              </a:lnSpc>
            </a:pPr>
            <a:r>
              <a:rPr lang="zh-CN" altLang="en-US" sz="2100" b="1" dirty="0">
                <a:solidFill>
                  <a:srgbClr val="FF0000"/>
                </a:solidFill>
              </a:rPr>
              <a:t>探究四</a:t>
            </a:r>
            <a:r>
              <a:rPr lang="zh-CN" altLang="en-US" sz="2100" dirty="0">
                <a:solidFill>
                  <a:srgbClr val="FF0000"/>
                </a:solidFill>
              </a:rPr>
              <a:t>：</a:t>
            </a:r>
            <a:r>
              <a:rPr lang="zh-CN" altLang="en-US" sz="2100" dirty="0"/>
              <a:t>德国因为经济危机走上了对外扩张的法西斯道路，成为了第二次世界大战的策源地，那么美国呢，美国会不会走上德国的道路，我们先了解当时美国</a:t>
            </a:r>
            <a:r>
              <a:rPr lang="zh-CN" altLang="en-US" sz="2100" b="1" dirty="0"/>
              <a:t>总统胡佛的解决措施</a:t>
            </a:r>
            <a:r>
              <a:rPr lang="zh-CN" altLang="en-US" sz="2100" dirty="0"/>
              <a:t>，看看胡佛采用了什么样的政策，结果怎样？</a:t>
            </a:r>
          </a:p>
          <a:p>
            <a:pPr>
              <a:lnSpc>
                <a:spcPct val="80000"/>
              </a:lnSpc>
            </a:pPr>
            <a:r>
              <a:rPr lang="zh-CN" altLang="en-US" sz="2100" dirty="0">
                <a:solidFill>
                  <a:srgbClr val="FF0000"/>
                </a:solidFill>
              </a:rPr>
              <a:t>结束语：</a:t>
            </a:r>
            <a:r>
              <a:rPr lang="zh-CN" altLang="en-US" sz="2100" dirty="0"/>
              <a:t>美国究竟最终会选择一条怎样的道路？且看下回分解</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纳粹标志"/>
          <p:cNvPicPr>
            <a:picLocks noChangeAspect="1" noChangeArrowheads="1"/>
          </p:cNvPicPr>
          <p:nvPr/>
        </p:nvPicPr>
        <p:blipFill>
          <a:blip r:embed="rId3"/>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宋体"/>
        <a:cs typeface=""/>
      </a:majorFont>
      <a:minorFont>
        <a:latin typeface="Verdana"/>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145</TotalTime>
  <Words>1963</Words>
  <Application>Microsoft Office PowerPoint</Application>
  <PresentationFormat>全屏显示(4:3)</PresentationFormat>
  <Paragraphs>181</Paragraphs>
  <Slides>22</Slides>
  <Notes>22</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22</vt:i4>
      </vt:variant>
    </vt:vector>
  </HeadingPairs>
  <TitlesOfParts>
    <vt:vector size="33" baseType="lpstr">
      <vt:lpstr>Arial</vt:lpstr>
      <vt:lpstr>宋体</vt:lpstr>
      <vt:lpstr>Verdana</vt:lpstr>
      <vt:lpstr>Times New Roman</vt:lpstr>
      <vt:lpstr>Wingdings</vt:lpstr>
      <vt:lpstr>楷体_GB2312</vt:lpstr>
      <vt:lpstr>黑体</vt:lpstr>
      <vt:lpstr>Calibri</vt:lpstr>
      <vt:lpstr>Comic Sans MS</vt:lpstr>
      <vt:lpstr>楷体</vt:lpstr>
      <vt:lpstr>Profile</vt:lpstr>
      <vt:lpstr>第17课  空前严重的资本主义 世界经济危机</vt:lpstr>
      <vt:lpstr>幻灯片 2</vt:lpstr>
      <vt:lpstr>（一）教学内容分析</vt:lpstr>
      <vt:lpstr>（二）教学对象分析</vt:lpstr>
      <vt:lpstr>（三）教学目标</vt:lpstr>
      <vt:lpstr>（四）教学策略和教学方法</vt:lpstr>
      <vt:lpstr>（五）教学媒体</vt:lpstr>
      <vt:lpstr>（六）教学过程设计</vt:lpstr>
      <vt:lpstr>幻灯片 9</vt:lpstr>
      <vt:lpstr>幻灯片 10</vt:lpstr>
      <vt:lpstr>幻灯片 11</vt:lpstr>
      <vt:lpstr>幻灯片 12</vt:lpstr>
      <vt:lpstr>空前严重的资本主义世界经济危机</vt:lpstr>
      <vt:lpstr>幻灯片 14</vt:lpstr>
      <vt:lpstr>经济危机的产生是偶然的还是必然的？分析经济危机的根本原因？</vt:lpstr>
      <vt:lpstr>探究二：为什么空前严重的资本主义经济危机爆发在美国，爆发在1929年。原因有哪些？ 通过完成下面的表格进行归纳。</vt:lpstr>
      <vt:lpstr>幻灯片 17</vt:lpstr>
      <vt:lpstr>幻灯片 18</vt:lpstr>
      <vt:lpstr>幻灯片 19</vt:lpstr>
      <vt:lpstr>胡佛自由放任的结果</vt:lpstr>
      <vt:lpstr>（七）板书设计</vt:lpstr>
      <vt:lpstr>幻灯片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xie</dc:creator>
  <cp:lastModifiedBy>pc16</cp:lastModifiedBy>
  <cp:revision>7</cp:revision>
  <dcterms:created xsi:type="dcterms:W3CDTF">2014-11-06T14:51:56Z</dcterms:created>
  <dcterms:modified xsi:type="dcterms:W3CDTF">2014-11-08T01:37:16Z</dcterms:modified>
</cp:coreProperties>
</file>