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tags/tag89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sldIdLst>
    <p:sldId id="419" r:id="rId3"/>
    <p:sldId id="439" r:id="rId4"/>
    <p:sldId id="428" r:id="rId5"/>
    <p:sldId id="442" r:id="rId6"/>
    <p:sldId id="426" r:id="rId8"/>
    <p:sldId id="427" r:id="rId9"/>
    <p:sldId id="480" r:id="rId10"/>
    <p:sldId id="443" r:id="rId11"/>
    <p:sldId id="420" r:id="rId12"/>
    <p:sldId id="444" r:id="rId13"/>
    <p:sldId id="445" r:id="rId14"/>
    <p:sldId id="467" r:id="rId15"/>
    <p:sldId id="468" r:id="rId16"/>
    <p:sldId id="446" r:id="rId17"/>
    <p:sldId id="449" r:id="rId18"/>
    <p:sldId id="450" r:id="rId19"/>
    <p:sldId id="451" r:id="rId20"/>
    <p:sldId id="447" r:id="rId21"/>
    <p:sldId id="466" r:id="rId22"/>
    <p:sldId id="448" r:id="rId23"/>
    <p:sldId id="454" r:id="rId24"/>
    <p:sldId id="453" r:id="rId25"/>
    <p:sldId id="463" r:id="rId26"/>
    <p:sldId id="462" r:id="rId2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D9D9"/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36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slides/slide6.xml" Id="rId9" /><Relationship Type="http://schemas.openxmlformats.org/officeDocument/2006/relationships/slide" Target="slides/slide5.xml" Id="rId8" /><Relationship Type="http://schemas.openxmlformats.org/officeDocument/2006/relationships/notesMaster" Target="notesMasters/notesMaster1.xml" Id="rId7" /><Relationship Type="http://schemas.openxmlformats.org/officeDocument/2006/relationships/slide" Target="slides/slide4.xml" Id="rId6" /><Relationship Type="http://schemas.openxmlformats.org/officeDocument/2006/relationships/slide" Target="slides/slide3.xml" Id="rId5" /><Relationship Type="http://schemas.openxmlformats.org/officeDocument/2006/relationships/slide" Target="slides/slide2.xml" Id="rId4" /><Relationship Type="http://schemas.openxmlformats.org/officeDocument/2006/relationships/tableStyles" Target="tableStyles.xml" Id="rId30" /><Relationship Type="http://schemas.openxmlformats.org/officeDocument/2006/relationships/slide" Target="slides/slide1.xml" Id="rId3" /><Relationship Type="http://schemas.openxmlformats.org/officeDocument/2006/relationships/viewProps" Target="viewProps.xml" Id="rId29" /><Relationship Type="http://schemas.openxmlformats.org/officeDocument/2006/relationships/presProps" Target="presProps.xml" Id="rId28" /><Relationship Type="http://schemas.openxmlformats.org/officeDocument/2006/relationships/slide" Target="slides/slide24.xml" Id="rId27" /><Relationship Type="http://schemas.openxmlformats.org/officeDocument/2006/relationships/slide" Target="slides/slide23.xml" Id="rId26" /><Relationship Type="http://schemas.openxmlformats.org/officeDocument/2006/relationships/slide" Target="slides/slide22.xml" Id="rId25" /><Relationship Type="http://schemas.openxmlformats.org/officeDocument/2006/relationships/slide" Target="slides/slide21.xml" Id="rId24" /><Relationship Type="http://schemas.openxmlformats.org/officeDocument/2006/relationships/slide" Target="slides/slide20.xml" Id="rId23" /><Relationship Type="http://schemas.openxmlformats.org/officeDocument/2006/relationships/slide" Target="slides/slide19.xml" Id="rId22" /><Relationship Type="http://schemas.openxmlformats.org/officeDocument/2006/relationships/slide" Target="slides/slide18.xml" Id="rId21" /><Relationship Type="http://schemas.openxmlformats.org/officeDocument/2006/relationships/slide" Target="slides/slide17.xml" Id="rId20" /><Relationship Type="http://schemas.openxmlformats.org/officeDocument/2006/relationships/theme" Target="theme/theme1.xml" Id="rId2" /><Relationship Type="http://schemas.openxmlformats.org/officeDocument/2006/relationships/slide" Target="slides/slide16.xml" Id="rId19" /><Relationship Type="http://schemas.openxmlformats.org/officeDocument/2006/relationships/slide" Target="slides/slide15.xml" Id="rId18" /><Relationship Type="http://schemas.openxmlformats.org/officeDocument/2006/relationships/slide" Target="slides/slide14.xml" Id="rId17" /><Relationship Type="http://schemas.openxmlformats.org/officeDocument/2006/relationships/slide" Target="slides/slide13.xml" Id="rId16" /><Relationship Type="http://schemas.openxmlformats.org/officeDocument/2006/relationships/slide" Target="slides/slide12.xml" Id="rId15" /><Relationship Type="http://schemas.openxmlformats.org/officeDocument/2006/relationships/slide" Target="slides/slide11.xml" Id="rId14" /><Relationship Type="http://schemas.openxmlformats.org/officeDocument/2006/relationships/slide" Target="slides/slide10.xml" Id="rId13" /><Relationship Type="http://schemas.openxmlformats.org/officeDocument/2006/relationships/slide" Target="slides/slide9.xml" Id="rId12" /><Relationship Type="http://schemas.openxmlformats.org/officeDocument/2006/relationships/slide" Target="slides/slide8.xml" Id="rId11" /><Relationship Type="http://schemas.openxmlformats.org/officeDocument/2006/relationships/slide" Target="slides/slide7.xml" Id="rId10" /><Relationship Type="http://schemas.openxmlformats.org/officeDocument/2006/relationships/slideMaster" Target="slideMasters/slideMaster1.xml" Id="rId1" /><Relationship Type="http://schemas.openxmlformats.org/officeDocument/2006/relationships/tags" Target="/ppt/tags/tag89.xml" Id="R17c44a8354d94886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 b="1" i="0" spc="30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 eaLnBrk="1" fontAlgn="auto" latinLnBrk="0" hangingPunct="1">
              <a:lnSpc>
                <a:spcPct val="110000"/>
              </a:lnSpc>
              <a:buNone/>
              <a:defRPr sz="2400" u="none" strike="noStrike" kern="1200" cap="none" spc="20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 b="1" i="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uFillTx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lnSpc>
                <a:spcPct val="130000"/>
              </a:lnSpc>
              <a:buNone/>
              <a:defRPr kumimoji="0" lang="zh-CN" altLang="en-US" sz="18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>
            <a:lvl1pPr marL="228600" indent="-228600" eaLnBrk="1" fontAlgn="auto" latinLnBrk="0" hangingPunct="1">
              <a:lnSpc>
                <a:spcPct val="130000"/>
              </a:lnSpc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685800" indent="-228600" defTabSz="9144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eaLnBrk="1" fontAlgn="auto" latinLnBrk="0" hangingPunct="1">
              <a:lnSpc>
                <a:spcPct val="120000"/>
              </a:lnSpc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eaLnBrk="1" fontAlgn="auto" latinLnBrk="0" hangingPunct="1">
              <a:lnSpc>
                <a:spcPct val="120000"/>
              </a:lnSpc>
              <a:defRPr sz="1400"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1" u="none" strike="noStrike" kern="1200" cap="none" spc="20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1" i="0" u="none" strike="noStrike" kern="1200" cap="none" spc="20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330" y="1555115"/>
            <a:ext cx="5233035" cy="4608195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 defTabSz="914400" eaLnBrk="1" fontAlgn="auto" latinLnBrk="0" hangingPunct="1">
              <a:buNone/>
              <a:tabLst>
                <a:tab pos="1609725" algn="l"/>
                <a:tab pos="1609725" algn="l"/>
                <a:tab pos="1609725" algn="l"/>
                <a:tab pos="1609725" algn="l"/>
                <a:tab pos="1609725" algn="l"/>
                <a:tab pos="1609725" algn="l"/>
                <a:tab pos="1609725" algn="l"/>
                <a:tab pos="1609725" algn="l"/>
              </a:tabLst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eaLnBrk="1" fontAlgn="auto" latinLnBrk="0" hangingPunct="1"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eaLnBrk="1" fontAlgn="auto" latinLnBrk="0" hangingPunct="1"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eaLnBrk="1" fontAlgn="auto" latinLnBrk="0" hangingPunct="1"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8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 eaLnBrk="1" fontAlgn="auto" latinLnBrk="0" hangingPunct="1">
              <a:lnSpc>
                <a:spcPct val="130000"/>
              </a:lnSpc>
              <a:spcAft>
                <a:spcPts val="1000"/>
              </a:spcAft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685800" indent="-228600" defTabSz="914400" eaLnBrk="1" fontAlgn="auto" latinLnBrk="0" hangingPunct="1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2pPr>
            <a:lvl3pPr marL="1143000" indent="-228600" eaLnBrk="1" fontAlgn="auto" latinLnBrk="0" hangingPunct="1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3pPr>
            <a:lvl4pPr marL="1600200" indent="-228600" eaLnBrk="1" fontAlgn="auto" latinLnBrk="0" hangingPunct="1">
              <a:lnSpc>
                <a:spcPct val="120000"/>
              </a:lnSpc>
              <a:spcAft>
                <a:spcPts val="300"/>
              </a:spcAft>
              <a:buFont typeface="Wingdings" panose="05000000000000000000" charset="0"/>
              <a:buChar char="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4pPr>
            <a:lvl5pPr marL="2057400" indent="-228600" eaLnBrk="1" fontAlgn="auto" latinLnBrk="0" hangingPunct="1">
              <a:lnSpc>
                <a:spcPct val="120000"/>
              </a:lnSpc>
              <a:spcAft>
                <a:spcPts val="300"/>
              </a:spcAft>
              <a:buFont typeface="Arial" panose="020B0604020202020204" pitchFamily="34" charset="0"/>
              <a:buChar char="•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>
            <a:lvl1pPr marL="228600" indent="-228600" eaLnBrk="1" fontAlgn="auto" latinLnBrk="0" hangingPunct="1">
              <a:lnSpc>
                <a:spcPct val="130000"/>
              </a:lnSpc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685800" indent="-228600" defTabSz="9144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2pPr>
            <a:lvl3pPr marL="1143000" indent="-2286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3pPr>
            <a:lvl4pPr marL="1600200" indent="-228600" eaLnBrk="1" fontAlgn="auto" latinLnBrk="0" hangingPunct="1">
              <a:lnSpc>
                <a:spcPct val="120000"/>
              </a:lnSpc>
              <a:buFont typeface="Wingdings" panose="05000000000000000000" charset="0"/>
              <a:buChar char="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4pPr>
            <a:lvl5pPr marL="2057400" indent="-2286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•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60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D9D9D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tags" Target="../tags/tag64.xml"/><Relationship Id="rId5" Type="http://schemas.openxmlformats.org/officeDocument/2006/relationships/image" Target="../media/image2.png"/><Relationship Id="rId4" Type="http://schemas.openxmlformats.org/officeDocument/2006/relationships/tags" Target="../tags/tag63.xml"/><Relationship Id="rId3" Type="http://schemas.microsoft.com/office/2007/relationships/media" Target="../media/media1.mp4"/><Relationship Id="rId2" Type="http://schemas.openxmlformats.org/officeDocument/2006/relationships/video" Target="../media/media1.mp4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65.xml"/><Relationship Id="rId2" Type="http://schemas.openxmlformats.org/officeDocument/2006/relationships/image" Target="../media/image3.png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6.xml"/><Relationship Id="rId1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67.xml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68.xml"/><Relationship Id="rId2" Type="http://schemas.openxmlformats.org/officeDocument/2006/relationships/image" Target="../media/image7.jpeg"/><Relationship Id="rId1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69.xml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70.xml"/><Relationship Id="rId8" Type="http://schemas.openxmlformats.org/officeDocument/2006/relationships/image" Target="../media/image13.jpeg"/><Relationship Id="rId7" Type="http://schemas.openxmlformats.org/officeDocument/2006/relationships/hyperlink" Target="http://www.ywhs.net/uploads/allimg/100811/150A04948-13.jpg" TargetMode="External"/><Relationship Id="rId6" Type="http://schemas.openxmlformats.org/officeDocument/2006/relationships/image" Target="../media/image12.png"/><Relationship Id="rId5" Type="http://schemas.openxmlformats.org/officeDocument/2006/relationships/hyperlink" Target="http://www.ywhs.net/uploads/allimg/100811/150A0K33-12.jpg" TargetMode="External"/><Relationship Id="rId4" Type="http://schemas.openxmlformats.org/officeDocument/2006/relationships/image" Target="../media/image11.jpeg"/><Relationship Id="rId3" Type="http://schemas.openxmlformats.org/officeDocument/2006/relationships/image" Target="../media/image10.jpeg"/><Relationship Id="rId2" Type="http://schemas.openxmlformats.org/officeDocument/2006/relationships/hyperlink" Target="http://www.ywhs.net/uploads/allimg/100811/150A04962-8.jpg" TargetMode="External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71.xml"/><Relationship Id="rId2" Type="http://schemas.openxmlformats.org/officeDocument/2006/relationships/image" Target="../media/image6.png"/><Relationship Id="rId1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72.xml"/><Relationship Id="rId1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73.xml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74.xml"/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75.xml"/><Relationship Id="rId3" Type="http://schemas.openxmlformats.org/officeDocument/2006/relationships/image" Target="../media/image18.png"/><Relationship Id="rId2" Type="http://schemas.openxmlformats.org/officeDocument/2006/relationships/slide" Target="slide14.xml"/><Relationship Id="rId1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76.xml"/><Relationship Id="rId2" Type="http://schemas.openxmlformats.org/officeDocument/2006/relationships/image" Target="../media/image19.jpeg"/><Relationship Id="rId1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77.xml"/><Relationship Id="rId4" Type="http://schemas.openxmlformats.org/officeDocument/2006/relationships/image" Target="../media/image22.jpeg"/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78.xml"/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tags" Target="../tags/tag79.xml"/><Relationship Id="rId5" Type="http://schemas.openxmlformats.org/officeDocument/2006/relationships/image" Target="../media/image28.jpeg"/><Relationship Id="rId4" Type="http://schemas.openxmlformats.org/officeDocument/2006/relationships/image" Target="../media/image27.png"/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image" Target="../media/image1.jpeg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tags" Target="../tags/tag80.xml"/><Relationship Id="rId7" Type="http://schemas.openxmlformats.org/officeDocument/2006/relationships/image" Target="../media/image33.jpeg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hyperlink" Target="&#25991;&#26126;&#24320;&#21270;.MPG" TargetMode="External"/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image" Target="../media/image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81.xml"/><Relationship Id="rId1" Type="http://schemas.openxmlformats.org/officeDocument/2006/relationships/image" Target="../media/image1.jpe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83.xml"/><Relationship Id="rId2" Type="http://schemas.openxmlformats.org/officeDocument/2006/relationships/tags" Target="../tags/tag82.xml"/><Relationship Id="rId1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84.xml"/><Relationship Id="rId1" Type="http://schemas.openxmlformats.org/officeDocument/2006/relationships/image" Target="../media/image1.jpeg"/></Relationships>
</file>

<file path=ppt/slides/_rels/slide2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85.xml"/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image" Target="../media/image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86.xml"/><Relationship Id="rId1" Type="http://schemas.openxmlformats.org/officeDocument/2006/relationships/image" Target="../media/image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87.xml"/><Relationship Id="rId1" Type="http://schemas.openxmlformats.org/officeDocument/2006/relationships/image" Target="../media/image1.jpeg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88.xml"/><Relationship Id="rId2" Type="http://schemas.openxmlformats.org/officeDocument/2006/relationships/image" Target="../media/image36.jpeg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WeChat_202010140815391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635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  <p:timing>
    <p:tnLst>
      <p:par>
        <p:cTn id="1" dur="indefinite" restart="never" nodeType="tmRoot">
          <p:childTnLst>
            <p:video fullScrn="0">
              <p:cMediaNode>
                <p:cTn id="2" fill="hold" display="1">
                  <p:stCondLst>
                    <p:cond delay="indefinite"/>
                  </p:stCondLst>
                  <p:endCondLst>
                    <p:cond evt="onNext">
                      <p:tgtEl>
                        <p:sldTgt/>
                      </p:tgtEl>
                    </p:cond>
                    <p:cond evt="onPrev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7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图片 717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165" y="989330"/>
            <a:ext cx="4530090" cy="425831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文本框 1"/>
          <p:cNvSpPr txBox="1"/>
          <p:nvPr/>
        </p:nvSpPr>
        <p:spPr>
          <a:xfrm>
            <a:off x="5571490" y="1501140"/>
            <a:ext cx="6220460" cy="34150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/>
            <a:r>
              <a:rPr lang="en-US" altLang="zh-CN"/>
              <a:t>         </a:t>
            </a:r>
            <a:r>
              <a:rPr lang="zh-CN" altLang="en-US" sz="3600"/>
              <a:t>《海国图志》这本书，不但激励了一代日本人为国家奋斗的决心，更帮助日本人找到了一条奋斗的道路。</a:t>
            </a:r>
            <a:endParaRPr lang="zh-CN" altLang="en-US" sz="3600"/>
          </a:p>
          <a:p>
            <a:pPr algn="just"/>
            <a:r>
              <a:rPr lang="en-US" altLang="zh-CN" sz="3600"/>
              <a:t>                                                                             </a:t>
            </a:r>
            <a:endParaRPr lang="en-US" altLang="zh-CN" sz="3600"/>
          </a:p>
          <a:p>
            <a:pPr algn="just"/>
            <a:r>
              <a:rPr lang="en-US" altLang="zh-CN" sz="3600"/>
              <a:t>                         ——</a:t>
            </a:r>
            <a:r>
              <a:rPr lang="zh-CN" altLang="en-US" sz="3600"/>
              <a:t>吉田松阴</a:t>
            </a:r>
            <a:endParaRPr lang="zh-CN" altLang="en-US" sz="3600"/>
          </a:p>
        </p:txBody>
      </p:sp>
      <p:sp>
        <p:nvSpPr>
          <p:cNvPr id="3" name="文本框 2"/>
          <p:cNvSpPr txBox="1"/>
          <p:nvPr/>
        </p:nvSpPr>
        <p:spPr>
          <a:xfrm>
            <a:off x="469265" y="2399030"/>
            <a:ext cx="11722735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4800" b="1">
                <a:solidFill>
                  <a:srgbClr val="FF0000"/>
                </a:solidFill>
                <a:latin typeface="+mj-lt"/>
                <a:ea typeface="+mj-ea"/>
                <a:cs typeface="+mj-cs"/>
                <a:sym typeface="+mn-ea"/>
              </a:rPr>
              <a:t>“</a:t>
            </a:r>
            <a:r>
              <a:rPr lang="zh-CN" altLang="en-US" sz="4800" b="1">
                <a:solidFill>
                  <a:srgbClr val="FF0000"/>
                </a:solidFill>
                <a:latin typeface="+mj-lt"/>
                <a:ea typeface="+mj-ea"/>
                <a:cs typeface="+mj-cs"/>
                <a:sym typeface="+mn-ea"/>
              </a:rPr>
              <a:t>求知识于世界</a:t>
            </a:r>
            <a:r>
              <a:rPr lang="en-US" altLang="zh-CN" sz="4800" b="1">
                <a:solidFill>
                  <a:srgbClr val="FF0000"/>
                </a:solidFill>
                <a:latin typeface="+mj-lt"/>
                <a:ea typeface="+mj-ea"/>
                <a:cs typeface="+mj-cs"/>
                <a:sym typeface="+mn-ea"/>
              </a:rPr>
              <a:t>”</a:t>
            </a:r>
            <a:endParaRPr lang="en-US" altLang="zh-CN" sz="4800" b="1">
              <a:solidFill>
                <a:srgbClr val="FF0000"/>
              </a:solidFill>
              <a:latin typeface="+mj-lt"/>
              <a:ea typeface="+mj-ea"/>
              <a:cs typeface="+mj-cs"/>
              <a:sym typeface="+mn-ea"/>
            </a:endParaRPr>
          </a:p>
          <a:p>
            <a:pPr algn="ctr"/>
            <a:r>
              <a:rPr lang="en-US" altLang="zh-CN" sz="4800" b="1">
                <a:solidFill>
                  <a:srgbClr val="FF0000"/>
                </a:solidFill>
                <a:latin typeface="华文细黑" panose="02010600040101010101" charset="-122"/>
                <a:ea typeface="华文细黑" panose="02010600040101010101" charset="-122"/>
                <a:sym typeface="+mn-ea"/>
              </a:rPr>
              <a:t>——</a:t>
            </a:r>
            <a:r>
              <a:rPr lang="zh-CN" altLang="en-US" sz="4800" b="1">
                <a:solidFill>
                  <a:srgbClr val="FF0000"/>
                </a:solidFill>
                <a:latin typeface="华文细黑" panose="02010600040101010101" charset="-122"/>
                <a:ea typeface="华文细黑" panose="02010600040101010101" charset="-122"/>
                <a:sym typeface="+mn-ea"/>
              </a:rPr>
              <a:t>以西方为榜样，全面改造日本</a:t>
            </a:r>
            <a:r>
              <a:rPr lang="zh-CN" altLang="en-US" sz="6000">
                <a:solidFill>
                  <a:srgbClr val="FF0000"/>
                </a:solidFill>
              </a:rPr>
              <a:t>！</a:t>
            </a:r>
            <a:endParaRPr lang="zh-CN" altLang="en-US" sz="6000">
              <a:solidFill>
                <a:srgbClr val="FF0000"/>
              </a:solidFill>
            </a:endParaRPr>
          </a:p>
        </p:txBody>
      </p:sp>
    </p:spTree>
    <p:custDataLst>
      <p:tags r:id="rId3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  <p:bldP spid="2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2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11123" y="2446971"/>
            <a:ext cx="2571768" cy="2861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对内：天皇是名义上的君主，实权掌握在</a:t>
            </a:r>
            <a:r>
              <a:rPr lang="zh-CN" altLang="en-US" sz="36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幕府将军</a:t>
            </a:r>
            <a:r>
              <a:rPr lang="zh-CN" altLang="en-US" sz="36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手中</a:t>
            </a:r>
            <a:r>
              <a:rPr lang="zh-CN" altLang="en-US" sz="3600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。</a:t>
            </a:r>
            <a:endParaRPr lang="zh-CN" altLang="en-US" sz="36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53" name="TextBox 51"/>
          <p:cNvSpPr txBox="1"/>
          <p:nvPr/>
        </p:nvSpPr>
        <p:spPr>
          <a:xfrm>
            <a:off x="3405919" y="2332558"/>
            <a:ext cx="7453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>建</a:t>
            </a:r>
            <a:endParaRPr lang="zh-CN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  <p:sp>
        <p:nvSpPr>
          <p:cNvPr id="62" name="TextBox 51"/>
          <p:cNvSpPr txBox="1"/>
          <p:nvPr/>
        </p:nvSpPr>
        <p:spPr>
          <a:xfrm>
            <a:off x="3405919" y="1750296"/>
            <a:ext cx="7453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>封</a:t>
            </a:r>
            <a:endParaRPr lang="zh-CN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  <p:sp>
        <p:nvSpPr>
          <p:cNvPr id="71" name="TextBox 51"/>
          <p:cNvSpPr txBox="1"/>
          <p:nvPr/>
        </p:nvSpPr>
        <p:spPr>
          <a:xfrm>
            <a:off x="3403599" y="3557762"/>
            <a:ext cx="7453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>级</a:t>
            </a:r>
            <a:endParaRPr lang="zh-CN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3403599" y="2975500"/>
            <a:ext cx="7453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>等</a:t>
            </a:r>
            <a:endParaRPr lang="zh-CN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4008120" y="4352925"/>
            <a:ext cx="430403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2400" b="1" dirty="0" smtClean="0">
                <a:latin typeface="楷体" panose="02010609060101010101" charset="-122"/>
                <a:ea typeface="楷体" panose="02010609060101010101" charset="-122"/>
              </a:rPr>
              <a:t>幕府建立森严的封建等级制度，把全国居民</a:t>
            </a:r>
            <a:r>
              <a:rPr kumimoji="1" lang="zh-CN" altLang="en-US" sz="24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分为士</a:t>
            </a:r>
            <a:r>
              <a:rPr lang="zh-CN" altLang="en-US" sz="24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、农、工、商四个等级，身份等级世代相继，不能逾越。</a:t>
            </a:r>
            <a:endParaRPr lang="zh-CN" altLang="en-US" sz="2400" b="1" dirty="0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4" name="文本框 65"/>
          <p:cNvSpPr txBox="1"/>
          <p:nvPr/>
        </p:nvSpPr>
        <p:spPr>
          <a:xfrm>
            <a:off x="410601" y="1495415"/>
            <a:ext cx="1770380" cy="4756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sz="25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德</a:t>
            </a:r>
            <a:r>
              <a:rPr lang="zh-CN" altLang="en-US" sz="25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幕府统治</a:t>
            </a:r>
            <a:endParaRPr lang="zh-CN" altLang="en-US" sz="25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0" name="Picture 7" descr="日本等级制度表及19世纪中期日本地图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</a:blip>
          <a:srcRect l="27410" t="3433" r="3226" b="10130"/>
          <a:stretch>
            <a:fillRect/>
          </a:stretch>
        </p:blipFill>
        <p:spPr bwMode="auto">
          <a:xfrm>
            <a:off x="3936985" y="641481"/>
            <a:ext cx="4038127" cy="35685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3" name="TextBox 51"/>
          <p:cNvSpPr txBox="1"/>
          <p:nvPr/>
        </p:nvSpPr>
        <p:spPr>
          <a:xfrm>
            <a:off x="3394360" y="4761450"/>
            <a:ext cx="7453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>度</a:t>
            </a:r>
            <a:endParaRPr lang="zh-CN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3394360" y="4179188"/>
            <a:ext cx="7453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>制</a:t>
            </a:r>
            <a:endParaRPr lang="zh-CN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  <p:grpSp>
        <p:nvGrpSpPr>
          <p:cNvPr id="55" name="Group 3"/>
          <p:cNvGrpSpPr/>
          <p:nvPr/>
        </p:nvGrpSpPr>
        <p:grpSpPr bwMode="auto">
          <a:xfrm>
            <a:off x="8866124" y="572432"/>
            <a:ext cx="2696131" cy="5566453"/>
            <a:chOff x="883" y="-74"/>
            <a:chExt cx="2371" cy="4034"/>
          </a:xfrm>
        </p:grpSpPr>
        <p:pic>
          <p:nvPicPr>
            <p:cNvPr id="70" name="Picture 4" descr="17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091" b="5263"/>
            <a:stretch>
              <a:fillRect/>
            </a:stretch>
          </p:blipFill>
          <p:spPr bwMode="auto">
            <a:xfrm>
              <a:off x="883" y="-74"/>
              <a:ext cx="1885" cy="4034"/>
            </a:xfrm>
            <a:prstGeom prst="roundRect">
              <a:avLst/>
            </a:prstGeom>
            <a:noFill/>
            <a:ln w="76200">
              <a:solidFill>
                <a:schemeClr val="accent2">
                  <a:lumMod val="50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2" name="Text Box 5"/>
            <p:cNvSpPr txBox="1">
              <a:spLocks noChangeArrowheads="1"/>
            </p:cNvSpPr>
            <p:nvPr/>
          </p:nvSpPr>
          <p:spPr bwMode="auto">
            <a:xfrm>
              <a:off x="1721" y="284"/>
              <a:ext cx="797" cy="3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kumimoji="1" lang="zh-CN" altLang="en-US" sz="2800" b="1" dirty="0">
                  <a:effectLst/>
                  <a:latin typeface="黑体" panose="02010609060101010101" pitchFamily="49" charset="-122"/>
                  <a:ea typeface="黑体" panose="02010609060101010101" pitchFamily="49" charset="-122"/>
                </a:rPr>
                <a:t>天皇</a:t>
              </a:r>
              <a:endParaRPr kumimoji="1" lang="zh-CN" altLang="en-US" sz="2800" b="1" dirty="0">
                <a:effectLst/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74" name="Text Box 6"/>
            <p:cNvSpPr txBox="1">
              <a:spLocks noChangeArrowheads="1"/>
            </p:cNvSpPr>
            <p:nvPr/>
          </p:nvSpPr>
          <p:spPr bwMode="auto">
            <a:xfrm>
              <a:off x="1762" y="905"/>
              <a:ext cx="797" cy="3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kumimoji="1" lang="zh-CN" altLang="en-US" sz="2800" b="1" dirty="0">
                  <a:effectLst/>
                  <a:latin typeface="黑体" panose="02010609060101010101" pitchFamily="49" charset="-122"/>
                  <a:ea typeface="黑体" panose="02010609060101010101" pitchFamily="49" charset="-122"/>
                </a:rPr>
                <a:t>将军</a:t>
              </a:r>
              <a:endParaRPr kumimoji="1" lang="zh-CN" altLang="en-US" sz="2800" b="1" dirty="0">
                <a:effectLst/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77" name="Text Box 7"/>
            <p:cNvSpPr txBox="1">
              <a:spLocks noChangeArrowheads="1"/>
            </p:cNvSpPr>
            <p:nvPr/>
          </p:nvSpPr>
          <p:spPr bwMode="auto">
            <a:xfrm>
              <a:off x="1721" y="1630"/>
              <a:ext cx="797" cy="3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kumimoji="1" lang="zh-CN" altLang="en-US" sz="2800" b="1" dirty="0">
                  <a:effectLst/>
                  <a:latin typeface="黑体" panose="02010609060101010101" pitchFamily="49" charset="-122"/>
                  <a:ea typeface="黑体" panose="02010609060101010101" pitchFamily="49" charset="-122"/>
                </a:rPr>
                <a:t>大名</a:t>
              </a:r>
              <a:endParaRPr kumimoji="1" lang="zh-CN" altLang="en-US" sz="2800" b="1" dirty="0">
                <a:effectLst/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78" name="Text Box 8"/>
            <p:cNvSpPr txBox="1">
              <a:spLocks noChangeArrowheads="1"/>
            </p:cNvSpPr>
            <p:nvPr/>
          </p:nvSpPr>
          <p:spPr bwMode="auto">
            <a:xfrm>
              <a:off x="1762" y="2287"/>
              <a:ext cx="797" cy="3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kumimoji="1" lang="zh-CN" altLang="en-US" sz="2800" b="1" dirty="0">
                  <a:effectLst/>
                  <a:latin typeface="黑体" panose="02010609060101010101" pitchFamily="49" charset="-122"/>
                  <a:ea typeface="黑体" panose="02010609060101010101" pitchFamily="49" charset="-122"/>
                </a:rPr>
                <a:t>武士</a:t>
              </a:r>
              <a:endParaRPr kumimoji="1" lang="zh-CN" altLang="en-US" sz="2800" b="1" dirty="0">
                <a:effectLst/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80" name="Text Box 9"/>
            <p:cNvSpPr txBox="1">
              <a:spLocks noChangeArrowheads="1"/>
            </p:cNvSpPr>
            <p:nvPr/>
          </p:nvSpPr>
          <p:spPr bwMode="auto">
            <a:xfrm>
              <a:off x="2642" y="1527"/>
              <a:ext cx="612" cy="470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kumimoji="1" lang="zh-CN" altLang="en-US" sz="2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ea typeface="隶书" panose="02010509060101010101" pitchFamily="49" charset="-122"/>
                </a:rPr>
                <a:t>士</a:t>
              </a:r>
              <a:endParaRPr kumimoji="1" lang="zh-CN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隶书" panose="02010509060101010101" pitchFamily="49" charset="-122"/>
              </a:endParaRPr>
            </a:p>
          </p:txBody>
        </p:sp>
      </p:grpSp>
      <p:sp>
        <p:nvSpPr>
          <p:cNvPr id="88" name="AutoShape 13"/>
          <p:cNvSpPr/>
          <p:nvPr/>
        </p:nvSpPr>
        <p:spPr bwMode="auto">
          <a:xfrm>
            <a:off x="8509017" y="1066787"/>
            <a:ext cx="285752" cy="3071834"/>
          </a:xfrm>
          <a:prstGeom prst="leftBrace">
            <a:avLst>
              <a:gd name="adj1" fmla="val 76917"/>
              <a:gd name="adj2" fmla="val 50000"/>
            </a:avLst>
          </a:prstGeom>
          <a:noFill/>
          <a:ln w="5715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89" name="Text Box 14"/>
          <p:cNvSpPr txBox="1">
            <a:spLocks noChangeArrowheads="1"/>
          </p:cNvSpPr>
          <p:nvPr/>
        </p:nvSpPr>
        <p:spPr bwMode="auto">
          <a:xfrm>
            <a:off x="7959538" y="1700229"/>
            <a:ext cx="553998" cy="358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封建统治阶级</a:t>
            </a:r>
            <a:endParaRPr kumimoji="1" lang="zh-CN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90500" y="6350"/>
            <a:ext cx="243459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400">
                <a:latin typeface="华文行楷" panose="02010800040101010101" charset="-122"/>
                <a:ea typeface="华文行楷" panose="02010800040101010101" charset="-122"/>
              </a:rPr>
              <a:t>暗黑时代</a:t>
            </a:r>
            <a:endParaRPr lang="zh-CN" altLang="en-US" sz="4400">
              <a:latin typeface="华文行楷" panose="02010800040101010101" charset="-122"/>
              <a:ea typeface="华文行楷" panose="02010800040101010101" charset="-122"/>
            </a:endParaRPr>
          </a:p>
        </p:txBody>
      </p:sp>
    </p:spTree>
    <p:custDataLst>
      <p:tags r:id="rId4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矩形 56"/>
          <p:cNvSpPr/>
          <p:nvPr/>
        </p:nvSpPr>
        <p:spPr>
          <a:xfrm>
            <a:off x="6162991" y="1492452"/>
            <a:ext cx="5572164" cy="2461260"/>
          </a:xfrm>
          <a:prstGeom prst="rect">
            <a:avLst/>
          </a:prstGeom>
        </p:spPr>
        <p:txBody>
          <a:bodyPr wrap="square">
            <a:spAutoFit/>
          </a:bodyPr>
          <a:p>
            <a:pPr lvl="0">
              <a:lnSpc>
                <a:spcPct val="150000"/>
              </a:lnSpc>
            </a:pPr>
            <a:r>
              <a:rPr lang="zh-CN" altLang="en-US" sz="2800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　　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德川幕府推行</a:t>
            </a:r>
            <a:r>
              <a:rPr lang="zh-CN" altLang="en-US" sz="28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锁国政策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，</a:t>
            </a:r>
            <a:r>
              <a:rPr lang="zh-CN" altLang="en-US" sz="2800" u="sng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只和中国、荷兰进行有限的贸易</a:t>
            </a:r>
            <a:r>
              <a:rPr lang="zh-CN" altLang="en-US" sz="28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。</a:t>
            </a:r>
            <a:endParaRPr lang="zh-CN" altLang="en-US" sz="28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lvl="0">
              <a:lnSpc>
                <a:spcPct val="150000"/>
              </a:lnSpc>
            </a:pPr>
            <a:endParaRPr lang="zh-CN" altLang="en-US" sz="2800" dirty="0" smtClean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  <a:p>
            <a:pPr lvl="0"/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             　　</a:t>
            </a:r>
            <a:r>
              <a:rPr lang="en-US" altLang="zh-CN" sz="28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——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幕府禁令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pic>
        <p:nvPicPr>
          <p:cNvPr id="58" name="图片 57" descr="t017c0de84aba211c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369" y="1027730"/>
            <a:ext cx="5536444" cy="357190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190500" y="6350"/>
            <a:ext cx="243459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400">
                <a:latin typeface="华文行楷" panose="02010800040101010101" charset="-122"/>
                <a:ea typeface="华文行楷" panose="02010800040101010101" charset="-122"/>
              </a:rPr>
              <a:t>暗黑时代</a:t>
            </a:r>
            <a:endParaRPr lang="zh-CN" altLang="en-US" sz="4400">
              <a:latin typeface="华文行楷" panose="02010800040101010101" charset="-122"/>
              <a:ea typeface="华文行楷" panose="020108000401010101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021070" y="4081145"/>
            <a:ext cx="569595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>
                <a:solidFill>
                  <a:srgbClr val="FF0000"/>
                </a:solidFill>
              </a:rPr>
              <a:t>对外：闭关自守，固步自封</a:t>
            </a:r>
            <a:endParaRPr lang="zh-CN" altLang="en-US" sz="3600">
              <a:solidFill>
                <a:srgbClr val="FF0000"/>
              </a:solidFill>
            </a:endParaRPr>
          </a:p>
        </p:txBody>
      </p:sp>
    </p:spTree>
    <p:custDataLst>
      <p:tags r:id="rId3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extBox 51"/>
          <p:cNvSpPr txBox="1"/>
          <p:nvPr/>
        </p:nvSpPr>
        <p:spPr>
          <a:xfrm>
            <a:off x="5168058" y="1637292"/>
            <a:ext cx="7453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>船</a:t>
            </a:r>
            <a:endParaRPr lang="zh-CN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  <p:sp>
        <p:nvSpPr>
          <p:cNvPr id="63" name="TextBox 51"/>
          <p:cNvSpPr txBox="1"/>
          <p:nvPr/>
        </p:nvSpPr>
        <p:spPr>
          <a:xfrm>
            <a:off x="5165518" y="877488"/>
            <a:ext cx="7453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>黑</a:t>
            </a:r>
            <a:endParaRPr lang="zh-CN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  <p:sp>
        <p:nvSpPr>
          <p:cNvPr id="69" name="TextBox 51"/>
          <p:cNvSpPr txBox="1"/>
          <p:nvPr/>
        </p:nvSpPr>
        <p:spPr>
          <a:xfrm>
            <a:off x="5165738" y="3208928"/>
            <a:ext cx="7453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>件</a:t>
            </a:r>
            <a:endParaRPr lang="zh-CN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5165738" y="2423110"/>
            <a:ext cx="7453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>事</a:t>
            </a:r>
            <a:endParaRPr lang="zh-CN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  <p:sp>
        <p:nvSpPr>
          <p:cNvPr id="86" name="Rectangle 6"/>
          <p:cNvSpPr>
            <a:spLocks noChangeArrowheads="1"/>
          </p:cNvSpPr>
          <p:nvPr/>
        </p:nvSpPr>
        <p:spPr bwMode="auto">
          <a:xfrm>
            <a:off x="5384165" y="4667250"/>
            <a:ext cx="6451600" cy="18148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anchor="ctr">
            <a:spAutoFit/>
          </a:bodyPr>
          <a:p>
            <a:pPr algn="just"/>
            <a:r>
              <a:rPr lang="en-US" altLang="zh-CN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1853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年</a:t>
            </a:r>
            <a:r>
              <a:rPr lang="en-US" altLang="zh-CN" sz="28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7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月</a:t>
            </a:r>
            <a:r>
              <a:rPr lang="en-US" altLang="zh-CN" sz="28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8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日</a:t>
            </a:r>
            <a:r>
              <a:rPr lang="zh-CN" altLang="en-US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，美国派出东印度舰队司令培里率领四艘全副武装的黑色大船，闯入了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横须贺港</a:t>
            </a:r>
            <a:r>
              <a:rPr lang="zh-CN" altLang="en-US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。随之而来的是佩里率</a:t>
            </a:r>
            <a:r>
              <a:rPr lang="en-US" altLang="zh-CN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300</a:t>
            </a:r>
            <a:r>
              <a:rPr lang="zh-CN" altLang="en-US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名全副武装的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美国士兵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登陆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。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88" name="图片 87" descr="QQ截图20190118220413.png"/>
          <p:cNvPicPr>
            <a:picLocks noChangeAspect="1"/>
          </p:cNvPicPr>
          <p:nvPr/>
        </p:nvPicPr>
        <p:blipFill>
          <a:blip r:embed="rId2"/>
          <a:srcRect r="1533"/>
          <a:stretch>
            <a:fillRect/>
          </a:stretch>
        </p:blipFill>
        <p:spPr>
          <a:xfrm>
            <a:off x="6109970" y="371475"/>
            <a:ext cx="5518150" cy="41433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3" name="图片 92" descr="QQ截图2019011822050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1560" y="1508125"/>
            <a:ext cx="5497195" cy="30003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2" name="文本框 21"/>
          <p:cNvSpPr txBox="1"/>
          <p:nvPr/>
        </p:nvSpPr>
        <p:spPr>
          <a:xfrm>
            <a:off x="1108710" y="2392680"/>
            <a:ext cx="3246120" cy="70675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just"/>
            <a:r>
              <a:rPr lang="zh-CN" altLang="en-US" sz="40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民族危机严重</a:t>
            </a:r>
            <a:endParaRPr lang="zh-CN" altLang="en-US" sz="4000"/>
          </a:p>
        </p:txBody>
      </p:sp>
      <p:sp>
        <p:nvSpPr>
          <p:cNvPr id="23" name="文本框 22"/>
          <p:cNvSpPr txBox="1"/>
          <p:nvPr/>
        </p:nvSpPr>
        <p:spPr>
          <a:xfrm>
            <a:off x="190500" y="6350"/>
            <a:ext cx="243459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400">
                <a:latin typeface="华文行楷" panose="02010800040101010101" charset="-122"/>
                <a:ea typeface="华文行楷" panose="02010800040101010101" charset="-122"/>
              </a:rPr>
              <a:t>暗黑时代</a:t>
            </a:r>
            <a:endParaRPr lang="zh-CN" altLang="en-US" sz="4400">
              <a:latin typeface="华文行楷" panose="02010800040101010101" charset="-122"/>
              <a:ea typeface="华文行楷" panose="02010800040101010101" charset="-122"/>
            </a:endParaRPr>
          </a:p>
        </p:txBody>
      </p:sp>
    </p:spTree>
    <p:custDataLst>
      <p:tags r:id="rId4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63" grpId="0"/>
      <p:bldP spid="69" grpId="0"/>
      <p:bldP spid="77" grpId="0"/>
      <p:bldP spid="86" grpId="0"/>
      <p:bldP spid="2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51"/>
          <p:cNvSpPr txBox="1"/>
          <p:nvPr/>
        </p:nvSpPr>
        <p:spPr>
          <a:xfrm>
            <a:off x="295986" y="3688585"/>
            <a:ext cx="7453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>开</a:t>
            </a:r>
            <a:endParaRPr lang="zh-CN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  <p:sp>
        <p:nvSpPr>
          <p:cNvPr id="31" name="TextBox 51"/>
          <p:cNvSpPr txBox="1"/>
          <p:nvPr/>
        </p:nvSpPr>
        <p:spPr>
          <a:xfrm>
            <a:off x="295986" y="3106323"/>
            <a:ext cx="7453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>打</a:t>
            </a:r>
            <a:endParaRPr lang="zh-CN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  <p:sp>
        <p:nvSpPr>
          <p:cNvPr id="35" name="TextBox 51"/>
          <p:cNvSpPr txBox="1"/>
          <p:nvPr/>
        </p:nvSpPr>
        <p:spPr>
          <a:xfrm>
            <a:off x="293666" y="4913789"/>
            <a:ext cx="7453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>门</a:t>
            </a:r>
            <a:endParaRPr lang="zh-CN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93666" y="4331527"/>
            <a:ext cx="7453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>国</a:t>
            </a:r>
            <a:endParaRPr lang="zh-CN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  <p:pic>
        <p:nvPicPr>
          <p:cNvPr id="42" name="Picture 7" descr="150A04962-8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lum contrast="6000"/>
          </a:blip>
          <a:srcRect l="9030" t="6494" r="6694" b="13371"/>
          <a:stretch>
            <a:fillRect/>
          </a:stretch>
        </p:blipFill>
        <p:spPr bwMode="auto">
          <a:xfrm>
            <a:off x="969928" y="1730383"/>
            <a:ext cx="3737258" cy="2593973"/>
          </a:xfrm>
          <a:prstGeom prst="roundRect">
            <a:avLst>
              <a:gd name="adj" fmla="val 11631"/>
            </a:avLst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3" name="Picture 5" descr="150A0L60-9"/>
          <p:cNvPicPr>
            <a:picLocks noChangeAspect="1" noChangeArrowheads="1"/>
          </p:cNvPicPr>
          <p:nvPr/>
        </p:nvPicPr>
        <p:blipFill>
          <a:blip r:embed="rId4"/>
          <a:srcRect l="6595" t="16031" r="6340" b="12512"/>
          <a:stretch>
            <a:fillRect/>
          </a:stretch>
        </p:blipFill>
        <p:spPr bwMode="auto">
          <a:xfrm>
            <a:off x="983945" y="4395794"/>
            <a:ext cx="3683690" cy="2214578"/>
          </a:xfrm>
          <a:prstGeom prst="roundRect">
            <a:avLst>
              <a:gd name="adj" fmla="val 10031"/>
            </a:avLst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4" name="Text Box 6"/>
          <p:cNvSpPr txBox="1">
            <a:spLocks noChangeArrowheads="1"/>
          </p:cNvSpPr>
          <p:nvPr/>
        </p:nvSpPr>
        <p:spPr bwMode="auto">
          <a:xfrm>
            <a:off x="1184270" y="1873276"/>
            <a:ext cx="3311525" cy="46166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p>
            <a:pPr>
              <a:spcBef>
                <a:spcPct val="50000"/>
              </a:spcBef>
              <a:defRPr/>
            </a:pPr>
            <a:r>
              <a:rPr lang="zh-CN" altLang="en-US" sz="2400" b="1" dirty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佩里会见幕府高官</a:t>
            </a:r>
            <a:endParaRPr lang="zh-CN" altLang="en-US" sz="2400" b="1" dirty="0">
              <a:solidFill>
                <a:schemeClr val="bg1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38100" dist="38100" dir="2700000" algn="tl">
                  <a:srgbClr val="C0C0C0"/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9" name="Rectangle 8"/>
          <p:cNvSpPr>
            <a:spLocks noChangeArrowheads="1"/>
          </p:cNvSpPr>
          <p:nvPr/>
        </p:nvSpPr>
        <p:spPr bwMode="auto">
          <a:xfrm>
            <a:off x="1055382" y="4395794"/>
            <a:ext cx="2601903" cy="707886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anchor="ctr">
            <a:spAutoFit/>
          </a:bodyPr>
          <a:p>
            <a:pPr algn="ctr">
              <a:defRPr/>
            </a:pPr>
            <a:r>
              <a:rPr lang="zh-CN" altLang="en-US" sz="2000" b="1" dirty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幕府与美国签订了</a:t>
            </a:r>
            <a:r>
              <a:rPr lang="en-US" altLang="zh-CN" sz="2000" b="1" dirty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《</a:t>
            </a:r>
            <a:r>
              <a:rPr lang="zh-CN" altLang="en-US" sz="2000" b="1" dirty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日美神奈川条约</a:t>
            </a:r>
            <a:r>
              <a:rPr lang="en-US" altLang="zh-CN" sz="2000" b="1" dirty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》 </a:t>
            </a:r>
            <a:endParaRPr lang="en-US" altLang="zh-CN" sz="2000" b="1" dirty="0">
              <a:solidFill>
                <a:schemeClr val="bg1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50" name="Picture 2" descr="150A0K33-12">
            <a:hlinkClick r:id="rId5"/>
          </p:cNvPr>
          <p:cNvPicPr>
            <a:picLocks noChangeAspect="1" noChangeArrowheads="1"/>
          </p:cNvPicPr>
          <p:nvPr/>
        </p:nvPicPr>
        <p:blipFill>
          <a:blip r:embed="rId6"/>
          <a:srcRect l="5675" t="5402"/>
          <a:stretch>
            <a:fillRect/>
          </a:stretch>
        </p:blipFill>
        <p:spPr bwMode="auto">
          <a:xfrm>
            <a:off x="4851400" y="4396105"/>
            <a:ext cx="3561715" cy="2214880"/>
          </a:xfrm>
          <a:prstGeom prst="roundRect">
            <a:avLst>
              <a:gd name="adj" fmla="val 9810"/>
            </a:avLst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1" name="Picture 3" descr="150A04948-13">
            <a:hlinkClick r:id="rId7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841596" y="1752588"/>
            <a:ext cx="3523141" cy="2571768"/>
          </a:xfrm>
          <a:prstGeom prst="roundRect">
            <a:avLst>
              <a:gd name="adj" fmla="val 9683"/>
            </a:avLst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2" name="Text Box 7"/>
          <p:cNvSpPr txBox="1">
            <a:spLocks noChangeArrowheads="1"/>
          </p:cNvSpPr>
          <p:nvPr/>
        </p:nvSpPr>
        <p:spPr bwMode="auto">
          <a:xfrm>
            <a:off x="4984472" y="1824026"/>
            <a:ext cx="3352796" cy="4619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p>
            <a:pPr>
              <a:spcBef>
                <a:spcPct val="50000"/>
              </a:spcBef>
              <a:defRPr/>
            </a:pPr>
            <a:r>
              <a:rPr lang="zh-CN" altLang="en-US" sz="2400" b="1" dirty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日本人参观美国军队</a:t>
            </a:r>
            <a:endParaRPr lang="zh-CN" altLang="en-US" sz="2400" b="1" dirty="0">
              <a:solidFill>
                <a:schemeClr val="bg1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38100" dist="38100" dir="2700000" algn="tl">
                  <a:srgbClr val="C0C0C0"/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8580755" y="1806575"/>
            <a:ext cx="3542665" cy="45231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 dirty="0" smtClean="0">
                <a:latin typeface="楷体" panose="02010609060101010101" charset="-122"/>
                <a:ea typeface="楷体" panose="02010609060101010101" charset="-122"/>
              </a:rPr>
              <a:t>培里将军在展示武力之余，用电报机、钟表、望远镜、蒸汽机车和大炮向日本人展示了工业革命成果。围观的日本官员真切地感受到了自己和大洋彼岸那个世界的差距。尽管日本国内对选择开国还是开战有过争论，但最后日本人几乎是以欢迎的态度接受了佩理的要求。</a:t>
            </a:r>
            <a:endParaRPr lang="zh-CN" altLang="en-US" sz="2400" b="1" dirty="0" smtClean="0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03" name="圆角矩形 102"/>
          <p:cNvSpPr/>
          <p:nvPr/>
        </p:nvSpPr>
        <p:spPr>
          <a:xfrm>
            <a:off x="2729865" y="435610"/>
            <a:ext cx="9498965" cy="1192775"/>
          </a:xfrm>
          <a:prstGeom prst="roundRect">
            <a:avLst/>
          </a:prstGeom>
          <a:solidFill>
            <a:schemeClr val="bg1"/>
          </a:solidFill>
        </p:spPr>
        <p:txBody>
          <a:bodyPr wrap="square">
            <a:spAutoFit/>
          </a:bodyPr>
          <a:p>
            <a:pPr algn="just"/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面对冒着黑烟的蒸汽战舰和盛气凌人的美国将军，日本人会做出什么样的选择呢？</a:t>
            </a:r>
            <a:endParaRPr lang="zh-CN" altLang="en-US" sz="3200" b="1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90500" y="6350"/>
            <a:ext cx="243459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400">
                <a:latin typeface="华文行楷" panose="02010800040101010101" charset="-122"/>
                <a:ea typeface="华文行楷" panose="02010800040101010101" charset="-122"/>
              </a:rPr>
              <a:t>暗黑时代</a:t>
            </a:r>
            <a:endParaRPr lang="zh-CN" altLang="en-US" sz="4400">
              <a:latin typeface="华文行楷" panose="02010800040101010101" charset="-122"/>
              <a:ea typeface="华文行楷" panose="02010800040101010101" charset="-122"/>
            </a:endParaRPr>
          </a:p>
        </p:txBody>
      </p:sp>
    </p:spTree>
    <p:custDataLst>
      <p:tags r:id="rId9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44" grpId="0" animBg="1"/>
      <p:bldP spid="52" grpId="0" animBg="1"/>
      <p:bldP spid="53" grpId="0"/>
      <p:bldP spid="31" grpId="0"/>
      <p:bldP spid="27" grpId="0"/>
      <p:bldP spid="39" grpId="0"/>
      <p:bldP spid="35" grpId="0"/>
      <p:bldP spid="49" grpId="1" animBg="1"/>
      <p:bldP spid="44" grpId="1" animBg="1"/>
      <p:bldP spid="52" grpId="1" animBg="1"/>
      <p:bldP spid="53" grpId="1"/>
      <p:bldP spid="31" grpId="1"/>
      <p:bldP spid="27" grpId="1"/>
      <p:bldP spid="39" grpId="1"/>
      <p:bldP spid="35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25"/>
          <p:cNvSpPr txBox="1"/>
          <p:nvPr/>
        </p:nvSpPr>
        <p:spPr>
          <a:xfrm>
            <a:off x="5514023" y="2204085"/>
            <a:ext cx="1452562" cy="2122488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rgbClr val="0000FF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 anchor="t">
            <a:spAutoFit/>
          </a:bodyPr>
          <a:p>
            <a:pPr algn="ctr" eaLnBrk="0" hangingPunct="0">
              <a:spcBef>
                <a:spcPct val="50000"/>
              </a:spcBef>
            </a:pPr>
            <a:endParaRPr lang="zh-CN" altLang="en-US" sz="2400" b="1"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pPr algn="ctr" eaLnBrk="0" hangingPunct="0">
              <a:spcBef>
                <a:spcPct val="50000"/>
              </a:spcBef>
            </a:pPr>
            <a:endParaRPr lang="zh-CN" altLang="en-US" sz="2400" b="1"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pPr algn="ctr" eaLnBrk="0" hangingPunct="0">
              <a:spcBef>
                <a:spcPct val="50000"/>
              </a:spcBef>
            </a:pPr>
            <a:endParaRPr lang="zh-CN" altLang="en-US" sz="2400" b="1"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pPr algn="ctr" eaLnBrk="0" hangingPunct="0">
              <a:spcBef>
                <a:spcPct val="50000"/>
              </a:spcBef>
            </a:pPr>
            <a:endParaRPr lang="zh-CN" altLang="en-US" sz="2400" b="1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7433310" y="759460"/>
            <a:ext cx="3538855" cy="64516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zh-CN" altLang="zh-CN" sz="3600" b="1">
                <a:solidFill>
                  <a:srgbClr val="FF0000"/>
                </a:solidFill>
                <a:latin typeface="华文细黑" panose="02010600040101010101" charset="-122"/>
                <a:ea typeface="华文细黑" panose="02010600040101010101" charset="-122"/>
              </a:rPr>
              <a:t>社会危机加剧</a:t>
            </a:r>
            <a:endParaRPr lang="zh-CN" altLang="zh-CN" sz="3600" b="1">
              <a:solidFill>
                <a:srgbClr val="FF0000"/>
              </a:solidFill>
              <a:latin typeface="华文细黑" panose="02010600040101010101" charset="-122"/>
              <a:ea typeface="华文细黑" panose="02010600040101010101" charset="-122"/>
            </a:endParaRPr>
          </a:p>
        </p:txBody>
      </p:sp>
      <p:sp>
        <p:nvSpPr>
          <p:cNvPr id="16" name="文本框 29716"/>
          <p:cNvSpPr txBox="1"/>
          <p:nvPr/>
        </p:nvSpPr>
        <p:spPr>
          <a:xfrm>
            <a:off x="5674360" y="2362835"/>
            <a:ext cx="1044575" cy="466725"/>
          </a:xfrm>
          <a:prstGeom prst="rect">
            <a:avLst/>
          </a:prstGeom>
          <a:solidFill>
            <a:srgbClr val="FF0000"/>
          </a:solidFill>
          <a:ln w="9525" cap="flat" cmpd="sng">
            <a:solidFill>
              <a:srgbClr val="0000FF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>
            <a:spAutoFit/>
          </a:bodyPr>
          <a:p>
            <a:pPr algn="ctr" eaLnBrk="0" hangingPunct="0">
              <a:spcBef>
                <a:spcPct val="50000"/>
              </a:spcBef>
            </a:pPr>
            <a:r>
              <a:rPr lang="zh-CN" altLang="en-US" sz="2400" b="1" dirty="0">
                <a:latin typeface="幼圆" panose="02010509060101010101" pitchFamily="49" charset="-122"/>
                <a:ea typeface="幼圆" panose="02010509060101010101" pitchFamily="49" charset="-122"/>
              </a:rPr>
              <a:t>将军</a:t>
            </a:r>
            <a:endParaRPr lang="zh-CN" altLang="en-US" sz="2400" b="1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26" name="文本框 3"/>
          <p:cNvSpPr txBox="1"/>
          <p:nvPr/>
        </p:nvSpPr>
        <p:spPr>
          <a:xfrm>
            <a:off x="5674360" y="2989898"/>
            <a:ext cx="1044575" cy="460375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rgbClr val="0000FF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>
            <a:spAutoFit/>
          </a:bodyPr>
          <a:p>
            <a:pPr algn="ctr" eaLnBrk="0" hangingPunct="0">
              <a:spcBef>
                <a:spcPct val="50000"/>
              </a:spcBef>
            </a:pPr>
            <a:r>
              <a:rPr lang="zh-CN" altLang="en-US" sz="2400" b="1">
                <a:latin typeface="幼圆" panose="02010509060101010101" pitchFamily="49" charset="-122"/>
                <a:ea typeface="幼圆" panose="02010509060101010101" pitchFamily="49" charset="-122"/>
              </a:rPr>
              <a:t>大名</a:t>
            </a:r>
            <a:endParaRPr lang="zh-CN" altLang="en-US" sz="2400" b="1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31" name="文本框 4"/>
          <p:cNvSpPr txBox="1"/>
          <p:nvPr/>
        </p:nvSpPr>
        <p:spPr>
          <a:xfrm>
            <a:off x="5674360" y="3632835"/>
            <a:ext cx="1044575" cy="460375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rgbClr val="0000FF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>
            <a:spAutoFit/>
          </a:bodyPr>
          <a:p>
            <a:pPr algn="ctr" eaLnBrk="0" hangingPunct="0">
              <a:spcBef>
                <a:spcPct val="50000"/>
              </a:spcBef>
            </a:pPr>
            <a:r>
              <a:rPr lang="zh-CN" altLang="en-US" sz="2400" b="1">
                <a:latin typeface="幼圆" panose="02010509060101010101" pitchFamily="49" charset="-122"/>
                <a:ea typeface="幼圆" panose="02010509060101010101" pitchFamily="49" charset="-122"/>
              </a:rPr>
              <a:t>武士</a:t>
            </a:r>
            <a:endParaRPr lang="zh-CN" altLang="en-US" sz="2400" b="1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32" name="文本框 5"/>
          <p:cNvSpPr txBox="1"/>
          <p:nvPr/>
        </p:nvSpPr>
        <p:spPr>
          <a:xfrm>
            <a:off x="5674360" y="4326573"/>
            <a:ext cx="1044575" cy="1568450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rgbClr val="0000FF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>
            <a:spAutoFit/>
          </a:bodyPr>
          <a:p>
            <a:pPr algn="ctr" eaLnBrk="0" hangingPunct="0">
              <a:spcBef>
                <a:spcPct val="50000"/>
              </a:spcBef>
            </a:pPr>
            <a:r>
              <a:rPr lang="zh-CN" altLang="en-US" sz="2400" b="1">
                <a:latin typeface="幼圆" panose="02010509060101010101" pitchFamily="49" charset="-122"/>
                <a:ea typeface="幼圆" panose="02010509060101010101" pitchFamily="49" charset="-122"/>
              </a:rPr>
              <a:t>农</a:t>
            </a:r>
            <a:endParaRPr lang="zh-CN" altLang="en-US" sz="2400" b="1"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pPr algn="ctr" eaLnBrk="0" hangingPunct="0">
              <a:spcBef>
                <a:spcPct val="50000"/>
              </a:spcBef>
            </a:pPr>
            <a:r>
              <a:rPr lang="zh-CN" altLang="en-US" sz="2400" b="1">
                <a:latin typeface="幼圆" panose="02010509060101010101" pitchFamily="49" charset="-122"/>
                <a:ea typeface="幼圆" panose="02010509060101010101" pitchFamily="49" charset="-122"/>
              </a:rPr>
              <a:t>工</a:t>
            </a:r>
            <a:endParaRPr lang="zh-CN" altLang="en-US" sz="2400" b="1"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pPr algn="ctr" eaLnBrk="0" hangingPunct="0">
              <a:spcBef>
                <a:spcPct val="50000"/>
              </a:spcBef>
            </a:pPr>
            <a:r>
              <a:rPr lang="zh-CN" altLang="en-US" sz="2400" b="1">
                <a:latin typeface="幼圆" panose="02010509060101010101" pitchFamily="49" charset="-122"/>
                <a:ea typeface="幼圆" panose="02010509060101010101" pitchFamily="49" charset="-122"/>
              </a:rPr>
              <a:t>商</a:t>
            </a:r>
            <a:endParaRPr lang="zh-CN" altLang="en-US" sz="2400" b="1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33" name="文本框 8"/>
          <p:cNvSpPr txBox="1"/>
          <p:nvPr/>
        </p:nvSpPr>
        <p:spPr>
          <a:xfrm>
            <a:off x="5674360" y="1743710"/>
            <a:ext cx="1044575" cy="460375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rgbClr val="0000FF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>
            <a:spAutoFit/>
          </a:bodyPr>
          <a:p>
            <a:pPr algn="ctr" eaLnBrk="0" hangingPunct="0">
              <a:spcBef>
                <a:spcPct val="50000"/>
              </a:spcBef>
            </a:pPr>
            <a:r>
              <a:rPr lang="zh-CN" altLang="en-US" sz="2400" b="1">
                <a:latin typeface="幼圆" panose="02010509060101010101" pitchFamily="49" charset="-122"/>
                <a:ea typeface="幼圆" panose="02010509060101010101" pitchFamily="49" charset="-122"/>
              </a:rPr>
              <a:t>天皇</a:t>
            </a:r>
            <a:endParaRPr lang="zh-CN" altLang="en-US" sz="2400" b="1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7434898" y="1743710"/>
            <a:ext cx="3241675" cy="460375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pPr algn="ctr" eaLnBrk="0" hangingPunct="0"/>
            <a:r>
              <a:rPr lang="zh-CN" altLang="en-US" sz="2400" b="1" dirty="0">
                <a:solidFill>
                  <a:srgbClr val="000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希望摆脱傀儡地位</a:t>
            </a:r>
            <a:endParaRPr lang="zh-CN" altLang="en-US" sz="2400" b="1" dirty="0">
              <a:solidFill>
                <a:srgbClr val="000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7434898" y="5309235"/>
            <a:ext cx="3241675" cy="8636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pPr algn="ctr" eaLnBrk="0" hangingPunct="0"/>
            <a:r>
              <a:rPr lang="zh-CN" altLang="en-US" sz="2400" b="1" dirty="0">
                <a:solidFill>
                  <a:srgbClr val="000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经济实力增强</a:t>
            </a:r>
            <a:endParaRPr lang="zh-CN" altLang="en-US" sz="2400" b="1" dirty="0">
              <a:solidFill>
                <a:srgbClr val="000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pPr algn="ctr" eaLnBrk="0" hangingPunct="0"/>
            <a:r>
              <a:rPr lang="zh-CN" altLang="en-US" sz="2400" b="1" dirty="0">
                <a:solidFill>
                  <a:srgbClr val="000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要求政治权力</a:t>
            </a:r>
            <a:endParaRPr lang="zh-CN" altLang="en-US" sz="2400" b="1" dirty="0">
              <a:solidFill>
                <a:srgbClr val="000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38" name="矩形 15"/>
          <p:cNvSpPr/>
          <p:nvPr/>
        </p:nvSpPr>
        <p:spPr>
          <a:xfrm>
            <a:off x="7434898" y="2362835"/>
            <a:ext cx="3241675" cy="460375"/>
          </a:xfrm>
          <a:prstGeom prst="rect">
            <a:avLst/>
          </a:prstGeom>
          <a:solidFill>
            <a:srgbClr val="FF0000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pPr algn="ctr" eaLnBrk="0" hangingPunct="0"/>
            <a:r>
              <a:rPr lang="zh-CN" altLang="en-US" sz="2400" b="1" dirty="0">
                <a:solidFill>
                  <a:srgbClr val="000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掌握实权，设幕府</a:t>
            </a:r>
            <a:endParaRPr lang="zh-CN" altLang="en-US" sz="2400" b="1" dirty="0">
              <a:solidFill>
                <a:srgbClr val="000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7433310" y="3288348"/>
            <a:ext cx="3241675" cy="460375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pPr algn="ctr" eaLnBrk="0" hangingPunct="0"/>
            <a:r>
              <a:rPr lang="zh-CN" altLang="en-US" sz="2400" b="1" dirty="0">
                <a:solidFill>
                  <a:srgbClr val="000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日益不满幕府统治</a:t>
            </a:r>
            <a:endParaRPr lang="zh-CN" altLang="en-US" sz="2400" b="1" dirty="0">
              <a:solidFill>
                <a:srgbClr val="000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7433310" y="4278948"/>
            <a:ext cx="3241675" cy="922337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pPr algn="ctr" eaLnBrk="0" hangingPunct="0"/>
            <a:r>
              <a:rPr lang="zh-CN" altLang="en-US" sz="2000" b="1" dirty="0">
                <a:solidFill>
                  <a:srgbClr val="000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手工工场倒闭</a:t>
            </a:r>
            <a:endParaRPr lang="zh-CN" altLang="en-US" sz="2000" b="1" dirty="0">
              <a:solidFill>
                <a:srgbClr val="000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pPr algn="ctr" eaLnBrk="0" hangingPunct="0"/>
            <a:r>
              <a:rPr lang="zh-CN" altLang="en-US" sz="2000" b="1" dirty="0">
                <a:solidFill>
                  <a:srgbClr val="000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市场混乱、物价飞涨</a:t>
            </a:r>
            <a:endParaRPr lang="zh-CN" altLang="en-US" sz="2000" b="1" dirty="0">
              <a:solidFill>
                <a:srgbClr val="000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pPr algn="ctr" eaLnBrk="0" hangingPunct="0"/>
            <a:r>
              <a:rPr lang="zh-CN" altLang="en-US" sz="2000" b="1" dirty="0">
                <a:solidFill>
                  <a:srgbClr val="000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处境不断恶化</a:t>
            </a:r>
            <a:endParaRPr lang="zh-CN" altLang="en-US" sz="2000" b="1" dirty="0">
              <a:solidFill>
                <a:srgbClr val="000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41" name="右箭头 40"/>
          <p:cNvSpPr/>
          <p:nvPr/>
        </p:nvSpPr>
        <p:spPr>
          <a:xfrm>
            <a:off x="6718935" y="1897698"/>
            <a:ext cx="714375" cy="1952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sp>
        <p:nvSpPr>
          <p:cNvPr id="42" name="右箭头 41"/>
          <p:cNvSpPr/>
          <p:nvPr/>
        </p:nvSpPr>
        <p:spPr>
          <a:xfrm>
            <a:off x="6718935" y="2496185"/>
            <a:ext cx="715963" cy="1952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sp>
        <p:nvSpPr>
          <p:cNvPr id="43" name="右中括号 42"/>
          <p:cNvSpPr/>
          <p:nvPr/>
        </p:nvSpPr>
        <p:spPr>
          <a:xfrm>
            <a:off x="6718935" y="3061335"/>
            <a:ext cx="73025" cy="914400"/>
          </a:xfrm>
          <a:prstGeom prst="righ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sp>
        <p:nvSpPr>
          <p:cNvPr id="44" name="右箭头 43"/>
          <p:cNvSpPr/>
          <p:nvPr/>
        </p:nvSpPr>
        <p:spPr>
          <a:xfrm>
            <a:off x="6791960" y="3450273"/>
            <a:ext cx="642938" cy="1952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sp>
        <p:nvSpPr>
          <p:cNvPr id="45" name="右中括号 44"/>
          <p:cNvSpPr/>
          <p:nvPr/>
        </p:nvSpPr>
        <p:spPr>
          <a:xfrm>
            <a:off x="6423660" y="4410710"/>
            <a:ext cx="76200" cy="790575"/>
          </a:xfrm>
          <a:prstGeom prst="righ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sp>
        <p:nvSpPr>
          <p:cNvPr id="46" name="右箭头 45"/>
          <p:cNvSpPr/>
          <p:nvPr/>
        </p:nvSpPr>
        <p:spPr>
          <a:xfrm>
            <a:off x="6499860" y="4642485"/>
            <a:ext cx="933450" cy="195263"/>
          </a:xfrm>
          <a:prstGeom prst="rightArrow">
            <a:avLst>
              <a:gd name="adj1" fmla="val 35064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sp>
        <p:nvSpPr>
          <p:cNvPr id="47" name="右箭头 46"/>
          <p:cNvSpPr/>
          <p:nvPr/>
        </p:nvSpPr>
        <p:spPr>
          <a:xfrm>
            <a:off x="6334760" y="5626735"/>
            <a:ext cx="1100138" cy="10953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pic>
        <p:nvPicPr>
          <p:cNvPr id="70" name="Picture 4" descr="1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091" b="5263"/>
          <a:stretch>
            <a:fillRect/>
          </a:stretch>
        </p:blipFill>
        <p:spPr bwMode="auto">
          <a:xfrm>
            <a:off x="3240024" y="927397"/>
            <a:ext cx="2143487" cy="5566453"/>
          </a:xfrm>
          <a:prstGeom prst="roundRect">
            <a:avLst/>
          </a:prstGeom>
          <a:noFill/>
          <a:ln w="76200">
            <a:solidFill>
              <a:schemeClr val="accent2">
                <a:lumMod val="5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" name="文本框 52"/>
          <p:cNvSpPr txBox="1"/>
          <p:nvPr/>
        </p:nvSpPr>
        <p:spPr>
          <a:xfrm>
            <a:off x="190500" y="6350"/>
            <a:ext cx="243459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400">
                <a:latin typeface="华文行楷" panose="02010800040101010101" charset="-122"/>
                <a:ea typeface="华文行楷" panose="02010800040101010101" charset="-122"/>
              </a:rPr>
              <a:t>暗黑时代</a:t>
            </a:r>
            <a:endParaRPr lang="zh-CN" altLang="en-US" sz="4400">
              <a:latin typeface="华文行楷" panose="02010800040101010101" charset="-122"/>
              <a:ea typeface="华文行楷" panose="02010800040101010101" charset="-122"/>
            </a:endParaRPr>
          </a:p>
        </p:txBody>
      </p:sp>
    </p:spTree>
    <p:custDataLst>
      <p:tags r:id="rId3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bldLvl="0" animBg="1"/>
      <p:bldP spid="39" grpId="0" bldLvl="0" animBg="1"/>
      <p:bldP spid="40" grpId="0" bldLvl="0" animBg="1"/>
      <p:bldP spid="35" grpId="0" bldLvl="0" animBg="1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8662988" y="2597150"/>
            <a:ext cx="981075" cy="1981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sp>
        <p:nvSpPr>
          <p:cNvPr id="16" name="矩形 15"/>
          <p:cNvSpPr/>
          <p:nvPr/>
        </p:nvSpPr>
        <p:spPr>
          <a:xfrm>
            <a:off x="6750050" y="2257425"/>
            <a:ext cx="1549400" cy="310832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sp>
        <p:nvSpPr>
          <p:cNvPr id="15" name="矩形 14"/>
          <p:cNvSpPr/>
          <p:nvPr/>
        </p:nvSpPr>
        <p:spPr>
          <a:xfrm>
            <a:off x="4803775" y="3800475"/>
            <a:ext cx="1606550" cy="77946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sp>
        <p:nvSpPr>
          <p:cNvPr id="14" name="矩形 13"/>
          <p:cNvSpPr/>
          <p:nvPr/>
        </p:nvSpPr>
        <p:spPr>
          <a:xfrm>
            <a:off x="4803775" y="2598738"/>
            <a:ext cx="1606550" cy="77946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sp>
        <p:nvSpPr>
          <p:cNvPr id="13" name="矩形 12"/>
          <p:cNvSpPr/>
          <p:nvPr/>
        </p:nvSpPr>
        <p:spPr>
          <a:xfrm>
            <a:off x="3090863" y="3800475"/>
            <a:ext cx="1243013" cy="77787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sp>
        <p:nvSpPr>
          <p:cNvPr id="12" name="矩形 11"/>
          <p:cNvSpPr/>
          <p:nvPr/>
        </p:nvSpPr>
        <p:spPr>
          <a:xfrm>
            <a:off x="3090863" y="2597150"/>
            <a:ext cx="1243013" cy="77946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sp>
        <p:nvSpPr>
          <p:cNvPr id="11" name="矩形 10"/>
          <p:cNvSpPr/>
          <p:nvPr/>
        </p:nvSpPr>
        <p:spPr>
          <a:xfrm>
            <a:off x="1674813" y="2597150"/>
            <a:ext cx="914400" cy="19827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524000" y="991870"/>
            <a:ext cx="7139305" cy="1167130"/>
          </a:xfrm>
        </p:spPr>
        <p:txBody>
          <a:bodyPr/>
          <a:p>
            <a:pPr marL="0" marR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3600" b="0" i="0" u="none" strike="noStrike" kern="1200" cap="none" spc="0" normalizeH="0" baseline="0" noProof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日本明治维新背景</a:t>
            </a:r>
            <a:endParaRPr kumimoji="0" lang="zh-CN" altLang="zh-CN" sz="3600" b="0" i="0" u="none" strike="noStrike" kern="1200" cap="none" spc="0" normalizeH="0" baseline="0" noProof="1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2297" name="文本框 3"/>
          <p:cNvSpPr txBox="1"/>
          <p:nvPr/>
        </p:nvSpPr>
        <p:spPr>
          <a:xfrm>
            <a:off x="1851025" y="2679700"/>
            <a:ext cx="561975" cy="18161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zh-CN" altLang="zh-CN" sz="2800" b="1">
                <a:solidFill>
                  <a:srgbClr val="000000"/>
                </a:solidFill>
                <a:latin typeface="华文细黑" panose="02010600040101010101" charset="-122"/>
                <a:ea typeface="华文细黑" panose="02010600040101010101" charset="-122"/>
              </a:rPr>
              <a:t>幕府统治</a:t>
            </a:r>
            <a:endParaRPr lang="zh-CN" altLang="zh-CN" sz="2800" b="1">
              <a:solidFill>
                <a:srgbClr val="000000"/>
              </a:solidFill>
              <a:latin typeface="华文细黑" panose="02010600040101010101" charset="-122"/>
              <a:ea typeface="华文细黑" panose="02010600040101010101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213100" y="2727325"/>
            <a:ext cx="998538" cy="5207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zh-CN" altLang="en-US" sz="2800">
                <a:solidFill>
                  <a:srgbClr val="000000"/>
                </a:solidFill>
                <a:latin typeface="华文细黑" panose="02010600040101010101" charset="-122"/>
                <a:ea typeface="华文细黑" panose="02010600040101010101" charset="-122"/>
              </a:rPr>
              <a:t>外患</a:t>
            </a:r>
            <a:endParaRPr lang="zh-CN" altLang="en-US" sz="2800">
              <a:solidFill>
                <a:srgbClr val="000000"/>
              </a:solidFill>
              <a:latin typeface="华文细黑" panose="02010600040101010101" charset="-122"/>
              <a:ea typeface="华文细黑" panose="02010600040101010101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270250" y="3929063"/>
            <a:ext cx="996950" cy="522287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zh-CN" altLang="en-US" sz="2800">
                <a:solidFill>
                  <a:srgbClr val="000000"/>
                </a:solidFill>
                <a:latin typeface="华文细黑" panose="02010600040101010101" charset="-122"/>
                <a:ea typeface="华文细黑" panose="02010600040101010101" charset="-122"/>
              </a:rPr>
              <a:t>内忧</a:t>
            </a:r>
            <a:endParaRPr lang="zh-CN" altLang="en-US" sz="2800">
              <a:solidFill>
                <a:srgbClr val="000000"/>
              </a:solidFill>
              <a:latin typeface="华文细黑" panose="02010600040101010101" charset="-122"/>
              <a:ea typeface="华文细黑" panose="02010600040101010101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803775" y="2725738"/>
            <a:ext cx="1812925" cy="522287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zh-CN" altLang="en-US" sz="2800">
                <a:solidFill>
                  <a:srgbClr val="000000"/>
                </a:solidFill>
                <a:latin typeface="华文细黑" panose="02010600040101010101" charset="-122"/>
                <a:ea typeface="华文细黑" panose="02010600040101010101" charset="-122"/>
              </a:rPr>
              <a:t>民族危机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803775" y="3929063"/>
            <a:ext cx="1606550" cy="522287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zh-CN" altLang="en-US" sz="2800">
                <a:solidFill>
                  <a:srgbClr val="000000"/>
                </a:solidFill>
                <a:latin typeface="华文细黑" panose="02010600040101010101" charset="-122"/>
                <a:ea typeface="华文细黑" panose="02010600040101010101" charset="-122"/>
              </a:rPr>
              <a:t>社会危机</a:t>
            </a:r>
            <a:endParaRPr lang="zh-CN" altLang="en-US" sz="2800">
              <a:solidFill>
                <a:srgbClr val="000000"/>
              </a:solidFill>
              <a:latin typeface="华文细黑" panose="02010600040101010101" charset="-122"/>
              <a:ea typeface="华文细黑" panose="02010600040101010101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867525" y="2257425"/>
            <a:ext cx="1431925" cy="310769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zh-CN" altLang="en-US" sz="2800">
                <a:solidFill>
                  <a:srgbClr val="000000"/>
                </a:solidFill>
                <a:latin typeface="华文细黑" panose="02010600040101010101" charset="-122"/>
                <a:ea typeface="华文细黑" panose="02010600040101010101" charset="-122"/>
              </a:rPr>
              <a:t>幕府的封建统治严重阻碍日本经济和社会发展</a:t>
            </a:r>
            <a:endParaRPr lang="zh-CN" altLang="en-US" sz="2800">
              <a:solidFill>
                <a:srgbClr val="000000"/>
              </a:solidFill>
              <a:latin typeface="华文细黑" panose="02010600040101010101" charset="-122"/>
              <a:ea typeface="华文细黑" panose="02010600040101010101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8931275" y="2598738"/>
            <a:ext cx="546100" cy="1814512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zh-CN" altLang="en-US" sz="2800">
                <a:solidFill>
                  <a:srgbClr val="000000"/>
                </a:solidFill>
                <a:latin typeface="华文细黑" panose="02010600040101010101" charset="-122"/>
                <a:ea typeface="华文细黑" panose="02010600040101010101" charset="-122"/>
              </a:rPr>
              <a:t>倒幕运动</a:t>
            </a:r>
            <a:endParaRPr lang="zh-CN" altLang="en-US" sz="2800">
              <a:solidFill>
                <a:srgbClr val="000000"/>
              </a:solidFill>
              <a:latin typeface="华文细黑" panose="02010600040101010101" charset="-122"/>
              <a:ea typeface="华文细黑" panose="02010600040101010101" charset="-122"/>
            </a:endParaRPr>
          </a:p>
        </p:txBody>
      </p:sp>
      <p:sp>
        <p:nvSpPr>
          <p:cNvPr id="18" name="右箭头 17"/>
          <p:cNvSpPr/>
          <p:nvPr/>
        </p:nvSpPr>
        <p:spPr>
          <a:xfrm>
            <a:off x="2589213" y="2828925"/>
            <a:ext cx="501650" cy="3825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sp>
        <p:nvSpPr>
          <p:cNvPr id="19" name="右箭头 18"/>
          <p:cNvSpPr/>
          <p:nvPr/>
        </p:nvSpPr>
        <p:spPr>
          <a:xfrm>
            <a:off x="2589213" y="3997325"/>
            <a:ext cx="501650" cy="3841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sp>
        <p:nvSpPr>
          <p:cNvPr id="20" name="右箭头 19"/>
          <p:cNvSpPr/>
          <p:nvPr/>
        </p:nvSpPr>
        <p:spPr>
          <a:xfrm>
            <a:off x="4333875" y="2865438"/>
            <a:ext cx="501650" cy="3825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sp>
        <p:nvSpPr>
          <p:cNvPr id="21" name="右箭头 20"/>
          <p:cNvSpPr/>
          <p:nvPr/>
        </p:nvSpPr>
        <p:spPr>
          <a:xfrm>
            <a:off x="4333875" y="4067175"/>
            <a:ext cx="501650" cy="3841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sp>
        <p:nvSpPr>
          <p:cNvPr id="22" name="右箭头 21"/>
          <p:cNvSpPr/>
          <p:nvPr/>
        </p:nvSpPr>
        <p:spPr>
          <a:xfrm>
            <a:off x="6410325" y="2865438"/>
            <a:ext cx="323850" cy="3825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sp>
        <p:nvSpPr>
          <p:cNvPr id="23" name="右箭头 22"/>
          <p:cNvSpPr/>
          <p:nvPr/>
        </p:nvSpPr>
        <p:spPr>
          <a:xfrm>
            <a:off x="6410325" y="4067175"/>
            <a:ext cx="323850" cy="3460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sp>
        <p:nvSpPr>
          <p:cNvPr id="24" name="右箭头 23"/>
          <p:cNvSpPr/>
          <p:nvPr/>
        </p:nvSpPr>
        <p:spPr>
          <a:xfrm>
            <a:off x="8356600" y="3468688"/>
            <a:ext cx="254000" cy="3111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sp>
        <p:nvSpPr>
          <p:cNvPr id="3" name="文本框 2"/>
          <p:cNvSpPr txBox="1"/>
          <p:nvPr/>
        </p:nvSpPr>
        <p:spPr>
          <a:xfrm>
            <a:off x="190500" y="6350"/>
            <a:ext cx="243459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400">
                <a:latin typeface="华文行楷" panose="02010800040101010101" charset="-122"/>
                <a:ea typeface="华文行楷" panose="02010800040101010101" charset="-122"/>
              </a:rPr>
              <a:t>暗黑时代</a:t>
            </a:r>
            <a:endParaRPr lang="zh-CN" altLang="en-US" sz="4400">
              <a:latin typeface="华文行楷" panose="02010800040101010101" charset="-122"/>
              <a:ea typeface="华文行楷" panose="02010800040101010101" charset="-122"/>
            </a:endParaRP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34010" y="1127125"/>
            <a:ext cx="1152461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zh-CN" sz="3600" b="1">
                <a:solidFill>
                  <a:srgbClr val="000000"/>
                </a:solidFill>
                <a:latin typeface="华文细黑" panose="02010600040101010101" charset="-122"/>
                <a:ea typeface="华文细黑" panose="02010600040101010101" charset="-122"/>
                <a:cs typeface="+mj-cs"/>
                <a:sym typeface="+mn-ea"/>
              </a:rPr>
              <a:t>1868年</a:t>
            </a:r>
            <a:r>
              <a:rPr lang="en-US" altLang="zh-CN" sz="3600" b="1">
                <a:solidFill>
                  <a:srgbClr val="FF0000"/>
                </a:solidFill>
                <a:latin typeface="华文细黑" panose="02010600040101010101" charset="-122"/>
                <a:ea typeface="华文细黑" panose="02010600040101010101" charset="-122"/>
                <a:cs typeface="+mj-cs"/>
                <a:sym typeface="+mn-ea"/>
              </a:rPr>
              <a:t>“</a:t>
            </a:r>
            <a:r>
              <a:rPr lang="zh-CN" altLang="en-US" sz="3600" b="1">
                <a:solidFill>
                  <a:srgbClr val="FF0000"/>
                </a:solidFill>
                <a:latin typeface="华文细黑" panose="02010600040101010101" charset="-122"/>
                <a:ea typeface="华文细黑" panose="02010600040101010101" charset="-122"/>
                <a:cs typeface="+mj-cs"/>
                <a:sym typeface="+mn-ea"/>
              </a:rPr>
              <a:t>王政复古</a:t>
            </a:r>
            <a:r>
              <a:rPr lang="en-US" altLang="zh-CN" sz="3600" b="1">
                <a:solidFill>
                  <a:srgbClr val="FF0000"/>
                </a:solidFill>
                <a:latin typeface="华文细黑" panose="02010600040101010101" charset="-122"/>
                <a:ea typeface="华文细黑" panose="02010600040101010101" charset="-122"/>
                <a:cs typeface="+mj-cs"/>
                <a:sym typeface="+mn-ea"/>
              </a:rPr>
              <a:t>”</a:t>
            </a:r>
            <a:r>
              <a:rPr lang="zh-CN" altLang="zh-CN" sz="3600" b="1">
                <a:solidFill>
                  <a:srgbClr val="000000"/>
                </a:solidFill>
                <a:latin typeface="华文细黑" panose="02010600040101010101" charset="-122"/>
                <a:ea typeface="华文细黑" panose="02010600040101010101" charset="-122"/>
                <a:cs typeface="+mj-cs"/>
                <a:sym typeface="+mn-ea"/>
              </a:rPr>
              <a:t>，幕府统治结束，改年号为</a:t>
            </a:r>
            <a:r>
              <a:rPr lang="zh-CN" altLang="zh-CN" sz="3600" b="1">
                <a:solidFill>
                  <a:srgbClr val="FF0000"/>
                </a:solidFill>
                <a:latin typeface="华文细黑" panose="02010600040101010101" charset="-122"/>
                <a:ea typeface="华文细黑" panose="02010600040101010101" charset="-122"/>
                <a:cs typeface="+mj-cs"/>
                <a:sym typeface="+mn-ea"/>
              </a:rPr>
              <a:t>“明治”</a:t>
            </a:r>
            <a:endParaRPr lang="zh-CN" altLang="zh-CN" sz="3600" b="1">
              <a:solidFill>
                <a:srgbClr val="FF0000"/>
              </a:solidFill>
              <a:latin typeface="华文细黑" panose="02010600040101010101" charset="-122"/>
              <a:ea typeface="华文细黑" panose="02010600040101010101" charset="-122"/>
              <a:cs typeface="+mj-cs"/>
              <a:sym typeface="+mn-ea"/>
            </a:endParaRPr>
          </a:p>
        </p:txBody>
      </p:sp>
      <p:sp>
        <p:nvSpPr>
          <p:cNvPr id="56" name="TextBox 51"/>
          <p:cNvSpPr txBox="1"/>
          <p:nvPr/>
        </p:nvSpPr>
        <p:spPr>
          <a:xfrm>
            <a:off x="800815" y="3473024"/>
            <a:ext cx="7453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>幕</a:t>
            </a:r>
            <a:endParaRPr lang="zh-CN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  <p:sp>
        <p:nvSpPr>
          <p:cNvPr id="63" name="TextBox 51"/>
          <p:cNvSpPr txBox="1"/>
          <p:nvPr/>
        </p:nvSpPr>
        <p:spPr>
          <a:xfrm>
            <a:off x="800815" y="2721216"/>
            <a:ext cx="7453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>倒</a:t>
            </a:r>
            <a:endParaRPr lang="zh-CN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801035" y="4165685"/>
            <a:ext cx="7453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>派</a:t>
            </a:r>
            <a:endParaRPr lang="zh-CN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  <p:pic>
        <p:nvPicPr>
          <p:cNvPr id="57" name="图片 56" descr="QQ截图2019011820004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7805" y="2240915"/>
            <a:ext cx="3916045" cy="3192145"/>
          </a:xfrm>
          <a:prstGeom prst="roundRect">
            <a:avLst>
              <a:gd name="adj" fmla="val 7335"/>
            </a:avLst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9" name="图片 58" descr="１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1805" y="2240915"/>
            <a:ext cx="6064250" cy="3191510"/>
          </a:xfrm>
          <a:prstGeom prst="roundRect">
            <a:avLst>
              <a:gd name="adj" fmla="val 9634"/>
            </a:avLst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文本框 2"/>
          <p:cNvSpPr txBox="1"/>
          <p:nvPr/>
        </p:nvSpPr>
        <p:spPr>
          <a:xfrm>
            <a:off x="219710" y="53975"/>
            <a:ext cx="285305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800">
                <a:solidFill>
                  <a:schemeClr val="tx1">
                    <a:lumMod val="50000"/>
                    <a:lumOff val="50000"/>
                  </a:schemeClr>
                </a:solidFill>
                <a:latin typeface="华文行楷" panose="02010800040101010101" charset="-122"/>
                <a:ea typeface="华文行楷" panose="02010800040101010101" charset="-122"/>
              </a:rPr>
              <a:t>光明初现</a:t>
            </a:r>
            <a:endParaRPr lang="zh-CN" altLang="en-US" sz="4800">
              <a:solidFill>
                <a:schemeClr val="tx1">
                  <a:lumMod val="50000"/>
                  <a:lumOff val="50000"/>
                </a:schemeClr>
              </a:solidFill>
              <a:latin typeface="华文行楷" panose="02010800040101010101" charset="-122"/>
              <a:ea typeface="华文行楷" panose="02010800040101010101" charset="-122"/>
            </a:endParaRPr>
          </a:p>
        </p:txBody>
      </p:sp>
    </p:spTree>
    <p:custDataLst>
      <p:tags r:id="rId4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63" grpId="0"/>
      <p:bldP spid="7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219710" y="53975"/>
            <a:ext cx="672846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800">
                <a:solidFill>
                  <a:schemeClr val="tx1">
                    <a:lumMod val="50000"/>
                    <a:lumOff val="50000"/>
                  </a:schemeClr>
                </a:solidFill>
                <a:latin typeface="华文行楷" panose="02010800040101010101" charset="-122"/>
                <a:ea typeface="华文行楷" panose="02010800040101010101" charset="-122"/>
              </a:rPr>
              <a:t>光明初现</a:t>
            </a:r>
            <a:endParaRPr lang="zh-CN" altLang="en-US" sz="4800">
              <a:solidFill>
                <a:schemeClr val="tx1">
                  <a:lumMod val="50000"/>
                  <a:lumOff val="50000"/>
                </a:schemeClr>
              </a:solidFill>
              <a:latin typeface="华文行楷" panose="02010800040101010101" charset="-122"/>
              <a:ea typeface="华文行楷" panose="02010800040101010101" charset="-122"/>
            </a:endParaRPr>
          </a:p>
        </p:txBody>
      </p:sp>
      <p:sp>
        <p:nvSpPr>
          <p:cNvPr id="4" name="TextBox 51"/>
          <p:cNvSpPr txBox="1"/>
          <p:nvPr/>
        </p:nvSpPr>
        <p:spPr>
          <a:xfrm>
            <a:off x="5901488" y="3707288"/>
            <a:ext cx="7453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>都</a:t>
            </a:r>
            <a:endParaRPr lang="zh-CN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  <p:sp>
        <p:nvSpPr>
          <p:cNvPr id="60" name="TextBox 51"/>
          <p:cNvSpPr txBox="1"/>
          <p:nvPr/>
        </p:nvSpPr>
        <p:spPr>
          <a:xfrm>
            <a:off x="5901488" y="2990729"/>
            <a:ext cx="7453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>迁</a:t>
            </a:r>
            <a:endParaRPr lang="zh-CN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  <p:sp>
        <p:nvSpPr>
          <p:cNvPr id="64" name="TextBox 51"/>
          <p:cNvSpPr txBox="1"/>
          <p:nvPr/>
        </p:nvSpPr>
        <p:spPr>
          <a:xfrm>
            <a:off x="5899168" y="5109052"/>
            <a:ext cx="7453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>京</a:t>
            </a:r>
            <a:endParaRPr lang="zh-CN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5899168" y="4419489"/>
            <a:ext cx="7453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>东</a:t>
            </a:r>
            <a:endParaRPr lang="zh-CN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  <p:pic>
        <p:nvPicPr>
          <p:cNvPr id="5" name="图片 4" descr="1.jpg"/>
          <p:cNvPicPr>
            <a:picLocks noChangeAspect="1"/>
          </p:cNvPicPr>
          <p:nvPr/>
        </p:nvPicPr>
        <p:blipFill>
          <a:blip r:embed="rId2"/>
          <a:srcRect l="16393" t="15152"/>
          <a:stretch>
            <a:fillRect/>
          </a:stretch>
        </p:blipFill>
        <p:spPr>
          <a:xfrm>
            <a:off x="6647180" y="2793365"/>
            <a:ext cx="4716145" cy="2839085"/>
          </a:xfrm>
          <a:prstGeom prst="roundRect">
            <a:avLst>
              <a:gd name="adj" fmla="val 11414"/>
            </a:avLst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2" name="图片 71" descr="149244508237815200_a580xH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690" y="2792730"/>
            <a:ext cx="5179060" cy="28397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文本框 5"/>
          <p:cNvSpPr txBox="1"/>
          <p:nvPr/>
        </p:nvSpPr>
        <p:spPr>
          <a:xfrm>
            <a:off x="349250" y="1160145"/>
            <a:ext cx="8869680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en-US" sz="36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1869</a:t>
            </a:r>
            <a:r>
              <a:rPr lang="zh-CN" altLang="en-US" sz="36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年，日本首都迁到</a:t>
            </a:r>
            <a:r>
              <a:rPr lang="zh-CN" altLang="en-US" sz="36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东京</a:t>
            </a:r>
            <a:r>
              <a:rPr lang="zh-CN" altLang="en-US" sz="36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（东部的京城）</a:t>
            </a:r>
            <a:endParaRPr lang="zh-CN" altLang="en-US" sz="360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</p:spTree>
    <p:custDataLst>
      <p:tags r:id="rId4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0" grpId="0"/>
      <p:bldP spid="64" grpId="0"/>
      <p:bldP spid="6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6795792" y="5157600"/>
            <a:ext cx="4801314" cy="55308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p>
            <a:pPr algn="ctr" defTabSz="1069340"/>
            <a:r>
              <a:rPr lang="zh-CN" altLang="en-US" sz="3000" b="1" smtClean="0">
                <a:latin typeface="楷体" panose="02010609060101010101" charset="-122"/>
                <a:ea typeface="楷体" panose="02010609060101010101" charset="-122"/>
              </a:rPr>
              <a:t>明治政府颁布</a:t>
            </a:r>
            <a:r>
              <a:rPr lang="en-US" altLang="zh-CN" sz="3000" b="1" smtClean="0">
                <a:latin typeface="楷体" panose="02010609060101010101" charset="-122"/>
                <a:ea typeface="楷体" panose="02010609060101010101" charset="-122"/>
              </a:rPr>
              <a:t>《</a:t>
            </a:r>
            <a:r>
              <a:rPr lang="zh-CN" altLang="en-US" sz="3000" b="1" smtClean="0">
                <a:latin typeface="楷体" panose="02010609060101010101" charset="-122"/>
                <a:ea typeface="楷体" panose="02010609060101010101" charset="-122"/>
              </a:rPr>
              <a:t>五条誓文</a:t>
            </a:r>
            <a:r>
              <a:rPr lang="en-US" altLang="zh-CN" sz="3000" b="1" smtClean="0">
                <a:latin typeface="楷体" panose="02010609060101010101" charset="-122"/>
                <a:ea typeface="楷体" panose="02010609060101010101" charset="-122"/>
              </a:rPr>
              <a:t>》</a:t>
            </a:r>
            <a:endParaRPr lang="zh-CN" altLang="en-US" sz="3000" b="1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566811" y="1213866"/>
            <a:ext cx="5065245" cy="645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4F81BD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ysClr val="windowText" lastClr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p>
            <a:r>
              <a:rPr lang="zh-CN" altLang="en-US" sz="3600" b="1" smtClean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时间</a:t>
            </a:r>
            <a:r>
              <a:rPr lang="zh-CN" altLang="en-US" sz="3600" b="1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：</a:t>
            </a:r>
            <a:r>
              <a:rPr lang="en-US" altLang="zh-CN" sz="36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1868</a:t>
            </a:r>
            <a:r>
              <a:rPr lang="zh-CN" altLang="en-US" sz="3600" b="1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年</a:t>
            </a:r>
            <a:endParaRPr lang="zh-CN" altLang="en-US" sz="36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566811" y="2041076"/>
            <a:ext cx="7454982" cy="645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4F81BD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ysClr val="windowText" lastClr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p>
            <a:r>
              <a:rPr lang="zh-CN" altLang="en-US" sz="3600" b="1" smtClean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主要</a:t>
            </a:r>
            <a:r>
              <a:rPr lang="zh-CN" altLang="en-US" sz="3600" b="1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人物</a:t>
            </a:r>
            <a:r>
              <a:rPr lang="zh-CN" altLang="en-US" sz="3600" b="1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zh-CN" altLang="en-US" sz="3600" b="1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明治</a:t>
            </a:r>
            <a:r>
              <a:rPr lang="zh-CN" altLang="en-US" sz="3600" b="1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天皇</a:t>
            </a:r>
            <a:endParaRPr lang="zh-CN" altLang="en-US" sz="3600" b="1"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7" name="Rectangle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567055" y="2747645"/>
            <a:ext cx="5344795" cy="2584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4F81BD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ysClr val="windowText" lastClr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p>
            <a:pPr algn="just">
              <a:lnSpc>
                <a:spcPct val="150000"/>
              </a:lnSpc>
              <a:buFontTx/>
              <a:buNone/>
            </a:pPr>
            <a:r>
              <a:rPr lang="zh-CN" altLang="en-US" sz="3600" b="1" smtClean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目的</a:t>
            </a:r>
            <a:r>
              <a:rPr lang="zh-CN" altLang="en-US" sz="3600" b="1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：全面</a:t>
            </a:r>
            <a:r>
              <a:rPr lang="zh-CN" altLang="en-US" sz="3600" b="1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学习西方，富国强兵</a:t>
            </a:r>
            <a:r>
              <a:rPr lang="zh-CN" altLang="en-US" sz="3600" b="1" smtClean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。摆脱民族危机，巩固天皇统治。</a:t>
            </a:r>
            <a:endParaRPr lang="zh-CN" altLang="en-US" sz="3600" b="1"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5250" y="140970"/>
            <a:ext cx="32016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400">
                <a:solidFill>
                  <a:srgbClr val="FF0000"/>
                </a:solidFill>
                <a:latin typeface="华文行楷" panose="02010800040101010101" charset="-122"/>
                <a:ea typeface="华文行楷" panose="02010800040101010101" charset="-122"/>
              </a:rPr>
              <a:t>除旧布新</a:t>
            </a:r>
            <a:endParaRPr lang="zh-CN" altLang="en-US" sz="4400">
              <a:solidFill>
                <a:srgbClr val="FF0000"/>
              </a:solidFill>
              <a:latin typeface="华文行楷" panose="02010800040101010101" charset="-122"/>
              <a:ea typeface="华文行楷" panose="02010800040101010101" charset="-122"/>
            </a:endParaRPr>
          </a:p>
        </p:txBody>
      </p:sp>
      <p:pic>
        <p:nvPicPr>
          <p:cNvPr id="13" name="Picture 4" descr="明治天皇图"/>
          <p:cNvPicPr>
            <a:picLocks noChangeAspect="1" noChangeArrowheads="1"/>
          </p:cNvPicPr>
          <p:nvPr/>
        </p:nvPicPr>
        <p:blipFill>
          <a:blip r:embed="rId3"/>
          <a:srcRect l="3255" t="1418" r="3714" b="22513"/>
          <a:stretch>
            <a:fillRect/>
          </a:stretch>
        </p:blipFill>
        <p:spPr bwMode="auto">
          <a:xfrm>
            <a:off x="7197090" y="909320"/>
            <a:ext cx="3543300" cy="370395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custDataLst>
      <p:tags r:id="rId4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圆角矩形 25"/>
          <p:cNvSpPr/>
          <p:nvPr/>
        </p:nvSpPr>
        <p:spPr>
          <a:xfrm>
            <a:off x="6878004" y="5493064"/>
            <a:ext cx="4329827" cy="646986"/>
          </a:xfrm>
          <a:prstGeom prst="roundRect">
            <a:avLst/>
          </a:prstGeom>
          <a:solidFill>
            <a:schemeClr val="bg1"/>
          </a:solidFill>
        </p:spPr>
        <p:txBody>
          <a:bodyPr wrap="none">
            <a:spAutoFit/>
          </a:bodyPr>
          <a:p>
            <a:r>
              <a:rPr lang="zh-CN" altLang="en-US" sz="3200" dirty="0" smtClean="0">
                <a:solidFill>
                  <a:srgbClr val="FF0000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始惊</a:t>
            </a:r>
            <a:r>
              <a:rPr lang="en-US" altLang="zh-CN" sz="3200" dirty="0" smtClean="0">
                <a:solidFill>
                  <a:srgbClr val="FF0000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——</a:t>
            </a:r>
            <a:r>
              <a:rPr lang="zh-CN" altLang="en-US" sz="3200" dirty="0" smtClean="0">
                <a:solidFill>
                  <a:srgbClr val="FF0000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次醉</a:t>
            </a:r>
            <a:r>
              <a:rPr lang="en-US" altLang="zh-CN" sz="3200" dirty="0" smtClean="0">
                <a:solidFill>
                  <a:srgbClr val="FF0000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——</a:t>
            </a:r>
            <a:r>
              <a:rPr lang="zh-CN" altLang="en-US" sz="3200" dirty="0" smtClean="0">
                <a:solidFill>
                  <a:srgbClr val="FF0000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终狂</a:t>
            </a:r>
            <a:endParaRPr lang="zh-CN" altLang="en-US" sz="3200" dirty="0" smtClean="0">
              <a:solidFill>
                <a:srgbClr val="FF0000"/>
              </a:solidFill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  <p:pic>
        <p:nvPicPr>
          <p:cNvPr id="27" name="图片 26" descr="1.jpeg"/>
          <p:cNvPicPr>
            <a:picLocks noChangeAspect="1"/>
          </p:cNvPicPr>
          <p:nvPr/>
        </p:nvPicPr>
        <p:blipFill>
          <a:blip r:embed="rId2"/>
          <a:srcRect b="7341"/>
          <a:stretch>
            <a:fillRect/>
          </a:stretch>
        </p:blipFill>
        <p:spPr>
          <a:xfrm>
            <a:off x="247650" y="1132840"/>
            <a:ext cx="5260340" cy="54305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文本框 1"/>
          <p:cNvSpPr txBox="1"/>
          <p:nvPr/>
        </p:nvSpPr>
        <p:spPr>
          <a:xfrm>
            <a:off x="95250" y="140970"/>
            <a:ext cx="32016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400">
                <a:solidFill>
                  <a:srgbClr val="FF0000"/>
                </a:solidFill>
                <a:latin typeface="华文行楷" panose="02010800040101010101" charset="-122"/>
                <a:ea typeface="华文行楷" panose="02010800040101010101" charset="-122"/>
              </a:rPr>
              <a:t>除旧布新</a:t>
            </a:r>
            <a:endParaRPr lang="zh-CN" altLang="en-US" sz="4400">
              <a:solidFill>
                <a:srgbClr val="FF0000"/>
              </a:solidFill>
              <a:latin typeface="华文行楷" panose="02010800040101010101" charset="-122"/>
              <a:ea typeface="华文行楷" panose="02010800040101010101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984875" y="1229360"/>
            <a:ext cx="5777230" cy="43999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/>
            <a:r>
              <a:rPr lang="zh-CN" altLang="en-US" sz="2800" dirty="0" smtClean="0">
                <a:latin typeface="华文隶书" panose="02010800040101010101" pitchFamily="2" charset="-122"/>
                <a:ea typeface="华文隶书" panose="02010800040101010101" pitchFamily="2" charset="-122"/>
              </a:rPr>
              <a:t>　　</a:t>
            </a:r>
            <a:r>
              <a:rPr 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1871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年，一支近百人的政府使节团从横滨港出发，前往欧美各国。使节团中包括</a:t>
            </a:r>
            <a:r>
              <a:rPr 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49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名明治高官，这个数字几乎是当时政府官员总数的一半。为了支撑这次庞大的出行，成立刚刚三年的明治政府拿出了当年财政收入的</a:t>
            </a:r>
            <a:r>
              <a:rPr 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％。在一年零十个月的时间里，他们考察了欧美</a:t>
            </a:r>
            <a:r>
              <a:rPr 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12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个国家。写下了长达百卷的考察实录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——</a:t>
            </a:r>
            <a:endParaRPr lang="zh-CN" altLang="en-US" sz="2800" b="1" dirty="0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endParaRPr lang="zh-CN" altLang="en-US"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  <p:custDataLst>
      <p:tags r:id="rId3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bldLvl="0" animBg="1"/>
      <p:bldP spid="2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5250" y="140970"/>
            <a:ext cx="32016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400">
                <a:solidFill>
                  <a:srgbClr val="FF0000"/>
                </a:solidFill>
                <a:latin typeface="华文行楷" panose="02010800040101010101" charset="-122"/>
                <a:ea typeface="华文行楷" panose="02010800040101010101" charset="-122"/>
              </a:rPr>
              <a:t>除旧布新</a:t>
            </a:r>
            <a:endParaRPr lang="zh-CN" altLang="en-US" sz="4400">
              <a:solidFill>
                <a:srgbClr val="FF0000"/>
              </a:solidFill>
              <a:latin typeface="华文行楷" panose="02010800040101010101" charset="-122"/>
              <a:ea typeface="华文行楷" panose="02010800040101010101" charset="-122"/>
            </a:endParaRPr>
          </a:p>
        </p:txBody>
      </p:sp>
      <p:pic>
        <p:nvPicPr>
          <p:cNvPr id="54" name="图片 53" descr="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90387" y="2849233"/>
            <a:ext cx="1936755" cy="14525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5" name="图片 54" descr="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90061" y="4538662"/>
            <a:ext cx="1968496" cy="14763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6" name="Picture 2" descr="20070414_ef8b790d205557e77ed0YKlECm6uRKcR"/>
          <p:cNvPicPr>
            <a:picLocks noChangeAspect="1" noChangeArrowheads="1"/>
          </p:cNvPicPr>
          <p:nvPr/>
        </p:nvPicPr>
        <p:blipFill>
          <a:blip r:embed="rId4" cstate="print">
            <a:lum bright="-6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50" b="4446"/>
          <a:stretch>
            <a:fillRect/>
          </a:stretch>
        </p:blipFill>
        <p:spPr bwMode="auto">
          <a:xfrm>
            <a:off x="5218743" y="2890549"/>
            <a:ext cx="3793295" cy="3124181"/>
          </a:xfrm>
          <a:prstGeom prst="rect">
            <a:avLst/>
          </a:prstGeom>
          <a:noFill/>
          <a:ln w="57150" cmpd="thinThick">
            <a:solidFill>
              <a:schemeClr val="tx2">
                <a:lumMod val="5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7" name="AutoShape 3"/>
          <p:cNvSpPr>
            <a:spLocks noChangeArrowheads="1"/>
          </p:cNvSpPr>
          <p:nvPr/>
        </p:nvSpPr>
        <p:spPr bwMode="auto">
          <a:xfrm>
            <a:off x="7618425" y="3243261"/>
            <a:ext cx="857256" cy="642942"/>
          </a:xfrm>
          <a:prstGeom prst="hexagon">
            <a:avLst>
              <a:gd name="adj" fmla="val 29559"/>
              <a:gd name="vf" fmla="val 115470"/>
            </a:avLst>
          </a:prstGeom>
          <a:solidFill>
            <a:schemeClr val="accent2">
              <a:lumMod val="75000"/>
            </a:schemeClr>
          </a:solidFill>
          <a:ln w="9525">
            <a:solidFill>
              <a:schemeClr val="tx1"/>
            </a:solidFill>
            <a:miter lim="800000"/>
          </a:ln>
          <a:effectLst>
            <a:outerShdw dist="53882" dir="2700000" algn="ctr" rotWithShape="0">
              <a:srgbClr val="6600FF"/>
            </a:outerShdw>
          </a:effectLst>
        </p:spPr>
        <p:txBody>
          <a:bodyPr wrap="none" anchor="ctr"/>
          <a:p>
            <a:pPr algn="ctr" eaLnBrk="0" hangingPunct="0"/>
            <a:r>
              <a:rPr lang="zh-CN" altLang="en-US" sz="1800" b="1" dirty="0">
                <a:solidFill>
                  <a:srgbClr val="FFFF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东</a:t>
            </a:r>
            <a:endParaRPr lang="zh-CN" altLang="en-US" sz="1800" b="1" dirty="0">
              <a:solidFill>
                <a:srgbClr val="FFFF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 eaLnBrk="0" hangingPunct="0"/>
            <a:r>
              <a:rPr lang="zh-CN" altLang="en-US" sz="1800" b="1" dirty="0">
                <a:solidFill>
                  <a:srgbClr val="FFFF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京</a:t>
            </a:r>
            <a:endParaRPr lang="zh-CN" altLang="en-US" sz="1800" b="1" dirty="0">
              <a:solidFill>
                <a:srgbClr val="FFFF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8" name="AutoShape 4"/>
          <p:cNvSpPr>
            <a:spLocks noChangeArrowheads="1"/>
          </p:cNvSpPr>
          <p:nvPr/>
        </p:nvSpPr>
        <p:spPr bwMode="auto">
          <a:xfrm>
            <a:off x="6754824" y="3171822"/>
            <a:ext cx="720725" cy="649287"/>
          </a:xfrm>
          <a:prstGeom prst="octagon">
            <a:avLst>
              <a:gd name="adj" fmla="val 29287"/>
            </a:avLst>
          </a:prstGeom>
          <a:solidFill>
            <a:schemeClr val="accent2">
              <a:lumMod val="75000"/>
            </a:schemeClr>
          </a:solidFill>
          <a:ln w="9525">
            <a:solidFill>
              <a:schemeClr val="tx1"/>
            </a:solidFill>
            <a:miter lim="800000"/>
          </a:ln>
          <a:effectLst>
            <a:outerShdw dist="63500" dir="3187806" algn="ctr" rotWithShape="0">
              <a:srgbClr val="6600FF"/>
            </a:outerShdw>
          </a:effectLst>
        </p:spPr>
        <p:txBody>
          <a:bodyPr wrap="none" anchor="ctr"/>
          <a:p>
            <a:pPr algn="ctr" eaLnBrk="0" hangingPunct="0"/>
            <a:r>
              <a:rPr lang="zh-TW" altLang="en-US" sz="1800" b="1" dirty="0">
                <a:solidFill>
                  <a:srgbClr val="FFFF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京</a:t>
            </a:r>
            <a:endParaRPr lang="zh-TW" altLang="en-US" sz="1800" b="1" dirty="0">
              <a:solidFill>
                <a:srgbClr val="FFFF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 eaLnBrk="0" hangingPunct="0"/>
            <a:r>
              <a:rPr lang="zh-TW" altLang="en-US" sz="1800" b="1" dirty="0">
                <a:solidFill>
                  <a:srgbClr val="FFFF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都</a:t>
            </a:r>
            <a:endParaRPr lang="zh-TW" altLang="en-US" sz="1800" b="1" dirty="0">
              <a:solidFill>
                <a:srgbClr val="FFFF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9" name="AutoShape 5"/>
          <p:cNvSpPr>
            <a:spLocks noChangeArrowheads="1"/>
          </p:cNvSpPr>
          <p:nvPr/>
        </p:nvSpPr>
        <p:spPr bwMode="auto">
          <a:xfrm>
            <a:off x="6475417" y="3886203"/>
            <a:ext cx="714380" cy="714380"/>
          </a:xfrm>
          <a:prstGeom prst="octagon">
            <a:avLst>
              <a:gd name="adj" fmla="val 29287"/>
            </a:avLst>
          </a:prstGeom>
          <a:solidFill>
            <a:schemeClr val="accent2">
              <a:lumMod val="75000"/>
            </a:schemeClr>
          </a:solidFill>
          <a:ln w="9525">
            <a:solidFill>
              <a:schemeClr val="tx1"/>
            </a:solidFill>
            <a:miter lim="800000"/>
          </a:ln>
          <a:effectLst>
            <a:outerShdw dist="53882" dir="2700000" algn="ctr" rotWithShape="0">
              <a:schemeClr val="bg2"/>
            </a:outerShdw>
          </a:effectLst>
        </p:spPr>
        <p:txBody>
          <a:bodyPr wrap="none" anchor="ctr"/>
          <a:p>
            <a:pPr algn="ctr" eaLnBrk="0" hangingPunct="0"/>
            <a:r>
              <a:rPr lang="zh-TW" altLang="en-US" sz="1800" b="1" dirty="0">
                <a:solidFill>
                  <a:srgbClr val="FFFF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大</a:t>
            </a:r>
            <a:endParaRPr lang="zh-TW" altLang="en-US" sz="1800" b="1" dirty="0">
              <a:solidFill>
                <a:srgbClr val="FFFF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 eaLnBrk="0" hangingPunct="0"/>
            <a:r>
              <a:rPr lang="zh-TW" altLang="en-US" sz="1800" b="1" dirty="0">
                <a:solidFill>
                  <a:srgbClr val="FFFF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阪</a:t>
            </a:r>
            <a:endParaRPr lang="zh-TW" altLang="en-US" sz="1800" b="1" dirty="0">
              <a:solidFill>
                <a:srgbClr val="FFFF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0" name="Rectangle 6"/>
          <p:cNvSpPr>
            <a:spLocks noChangeArrowheads="1"/>
          </p:cNvSpPr>
          <p:nvPr/>
        </p:nvSpPr>
        <p:spPr bwMode="auto">
          <a:xfrm>
            <a:off x="5332409" y="2890829"/>
            <a:ext cx="2000264" cy="428628"/>
          </a:xfrm>
          <a:prstGeom prst="roundRect">
            <a:avLst/>
          </a:prstGeom>
          <a:solidFill>
            <a:schemeClr val="tx2">
              <a:lumMod val="50000"/>
            </a:schemeClr>
          </a:solidFill>
          <a:ln w="9525">
            <a:solidFill>
              <a:schemeClr val="tx1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p>
            <a:pPr algn="ctr" eaLnBrk="0" hangingPunct="0"/>
            <a:r>
              <a:rPr lang="zh-TW" altLang="en-US" sz="2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三府七十二</a:t>
            </a:r>
            <a:r>
              <a:rPr lang="zh-CN" altLang="en-US" sz="2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县</a:t>
            </a:r>
            <a:endParaRPr lang="zh-CN" altLang="en-US" sz="24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6398830" y="1987317"/>
            <a:ext cx="5262979" cy="646331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zh-CN" altLang="en-US" sz="3600" dirty="0" smtClean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废藩置县</a:t>
            </a:r>
            <a:r>
              <a:rPr lang="zh-CN" altLang="en-US" sz="3600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，实现</a:t>
            </a:r>
            <a:r>
              <a:rPr lang="zh-CN" altLang="en-US" sz="3600" dirty="0" smtClean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中央集权</a:t>
            </a:r>
            <a:endParaRPr lang="zh-CN" altLang="en-US" sz="3600" dirty="0" smtClean="0">
              <a:solidFill>
                <a:srgbClr val="FF0000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4112814" y="2000231"/>
            <a:ext cx="2492990" cy="646331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zh-CN" altLang="en-US" sz="3600" dirty="0" smtClean="0">
                <a:solidFill>
                  <a:prstClr val="black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①</a:t>
            </a:r>
            <a:r>
              <a:rPr lang="zh-CN" altLang="en-US" sz="3600" dirty="0" smtClean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政治</a:t>
            </a:r>
            <a:r>
              <a:rPr lang="zh-CN" altLang="en-US" sz="3600" dirty="0" smtClean="0">
                <a:solidFill>
                  <a:prstClr val="black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上：</a:t>
            </a:r>
            <a:endParaRPr lang="zh-CN" altLang="en-US" dirty="0"/>
          </a:p>
        </p:txBody>
      </p:sp>
      <p:sp>
        <p:nvSpPr>
          <p:cNvPr id="3" name="文本框 2"/>
          <p:cNvSpPr txBox="1"/>
          <p:nvPr/>
        </p:nvSpPr>
        <p:spPr>
          <a:xfrm>
            <a:off x="424815" y="2849245"/>
            <a:ext cx="4373245" cy="22453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just"/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天皇模仿西方采用君主立宪制政体，把当时的日本领土分成了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3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府</a:t>
            </a:r>
            <a:r>
              <a:rPr lang="en-US" altLang="zh-CN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72</a:t>
            </a:r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县，采用中央集权制的方式来统一权力。</a:t>
            </a:r>
            <a:endParaRPr lang="zh-CN" altLang="en-US" sz="2800" b="1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95250" y="1148715"/>
            <a:ext cx="525081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000">
                <a:latin typeface="黑体" panose="02010609060101010101" pitchFamily="49" charset="-122"/>
                <a:ea typeface="黑体" panose="02010609060101010101" pitchFamily="49" charset="-122"/>
              </a:rPr>
              <a:t>日本明治维新措施：</a:t>
            </a:r>
            <a:endParaRPr lang="zh-CN" altLang="en-US" sz="40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24815" y="5161280"/>
            <a:ext cx="442976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R="0" algn="ctr" defTabSz="914400" eaLnBrk="0" hangingPunct="0">
              <a:spcBef>
                <a:spcPct val="50000"/>
              </a:spcBef>
              <a:buClrTx/>
              <a:buSzTx/>
              <a:buFontTx/>
              <a:defRPr/>
            </a:pPr>
            <a:r>
              <a:rPr lang="zh-CN" altLang="en-US" sz="36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消灭了封建割据</a:t>
            </a:r>
            <a:r>
              <a:rPr lang="zh-CN" altLang="en-US" sz="3600" b="1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，巩固了天皇统治。</a:t>
            </a:r>
            <a:endParaRPr lang="zh-CN" altLang="en-US" sz="3600" b="1" noProof="0" dirty="0" smtClean="0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</p:txBody>
      </p:sp>
    </p:spTree>
    <p:custDataLst>
      <p:tags r:id="rId5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53" grpId="0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5250" y="140970"/>
            <a:ext cx="32016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400">
                <a:solidFill>
                  <a:srgbClr val="FF0000"/>
                </a:solidFill>
                <a:latin typeface="华文行楷" panose="02010800040101010101" charset="-122"/>
                <a:ea typeface="华文行楷" panose="02010800040101010101" charset="-122"/>
              </a:rPr>
              <a:t>除旧布新</a:t>
            </a:r>
            <a:endParaRPr lang="zh-CN" altLang="en-US" sz="4400">
              <a:solidFill>
                <a:srgbClr val="FF0000"/>
              </a:solidFill>
              <a:latin typeface="华文行楷" panose="02010800040101010101" charset="-122"/>
              <a:ea typeface="华文行楷" panose="02010800040101010101" charset="-122"/>
            </a:endParaRPr>
          </a:p>
        </p:txBody>
      </p:sp>
      <p:pic>
        <p:nvPicPr>
          <p:cNvPr id="3" name="图片 2" descr="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480" y="1134745"/>
            <a:ext cx="4761230" cy="26784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图片 3" descr="168500044606b6aeca46.jpg"/>
          <p:cNvPicPr>
            <a:picLocks noChangeAspect="1"/>
          </p:cNvPicPr>
          <p:nvPr/>
        </p:nvPicPr>
        <p:blipFill>
          <a:blip r:embed="rId3"/>
          <a:srcRect t="14652"/>
          <a:stretch>
            <a:fillRect/>
          </a:stretch>
        </p:blipFill>
        <p:spPr>
          <a:xfrm>
            <a:off x="257810" y="3899535"/>
            <a:ext cx="4815205" cy="2774315"/>
          </a:xfrm>
          <a:prstGeom prst="rect">
            <a:avLst/>
          </a:prstGeom>
        </p:spPr>
      </p:pic>
      <p:sp>
        <p:nvSpPr>
          <p:cNvPr id="25" name="矩形 24"/>
          <p:cNvSpPr/>
          <p:nvPr/>
        </p:nvSpPr>
        <p:spPr>
          <a:xfrm>
            <a:off x="5045411" y="1125519"/>
            <a:ext cx="2468880" cy="645160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zh-CN" altLang="en-US" sz="36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②</a:t>
            </a:r>
            <a:r>
              <a:rPr lang="zh-CN" altLang="en-US" sz="36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军事</a:t>
            </a:r>
            <a:r>
              <a:rPr lang="zh-CN" altLang="en-US" sz="36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上：</a:t>
            </a:r>
            <a:endParaRPr lang="zh-CN" altLang="en-US" sz="36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6356664" y="2014940"/>
            <a:ext cx="5929354" cy="645160"/>
          </a:xfrm>
          <a:prstGeom prst="rect">
            <a:avLst/>
          </a:prstGeom>
        </p:spPr>
        <p:txBody>
          <a:bodyPr wrap="square">
            <a:spAutoFit/>
          </a:bodyPr>
          <a:p>
            <a:pPr lvl="0"/>
            <a:r>
              <a:rPr lang="zh-CN" altLang="en-US" sz="3600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实行</a:t>
            </a:r>
            <a:r>
              <a:rPr lang="zh-CN" altLang="en-US" sz="36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征兵制</a:t>
            </a:r>
            <a:r>
              <a:rPr lang="zh-CN" altLang="en-US" sz="3600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，建立</a:t>
            </a:r>
            <a:r>
              <a:rPr lang="zh-CN" altLang="en-US" sz="36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新式军队</a:t>
            </a:r>
            <a:endParaRPr lang="zh-CN" altLang="en-US" sz="3600" dirty="0" smtClean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518785" y="4678680"/>
            <a:ext cx="6059805" cy="18148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/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建立新式军队，称皇军。实行军国主义，要求军人忠于天皇，宣扬武士道精神。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</a:endParaRPr>
          </a:p>
          <a:p>
            <a:endParaRPr lang="zh-CN" altLang="en-US" sz="2800" b="1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354320" y="3092450"/>
            <a:ext cx="6664325" cy="20300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R="0" algn="just" defTabSz="914400" eaLnBrk="0" hangingPunct="0">
              <a:spcBef>
                <a:spcPct val="50000"/>
              </a:spcBef>
              <a:buClrTx/>
              <a:buSzTx/>
              <a:buFontTx/>
              <a:defRPr/>
            </a:pPr>
            <a:r>
              <a:rPr lang="zh-CN" altLang="en-US" sz="36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建立了资产阶级</a:t>
            </a:r>
            <a:r>
              <a:rPr lang="zh-CN" altLang="en-US" sz="3600" b="1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常备军</a:t>
            </a:r>
            <a:r>
              <a:rPr lang="zh-CN" altLang="en-US" sz="36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，</a:t>
            </a:r>
            <a:r>
              <a:rPr lang="zh-CN" altLang="en-US" sz="3600" b="1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成为</a:t>
            </a:r>
            <a:r>
              <a:rPr lang="zh-CN" altLang="en-US" sz="36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日本对外扩张的工具。</a:t>
            </a:r>
            <a:endParaRPr lang="zh-CN" altLang="en-US" sz="36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R="0" algn="just" defTabSz="914400" eaLnBrk="0" hangingPunct="0">
              <a:spcBef>
                <a:spcPct val="50000"/>
              </a:spcBef>
              <a:buClrTx/>
              <a:buSzTx/>
              <a:buFontTx/>
              <a:defRPr/>
            </a:pPr>
            <a:endParaRPr lang="zh-CN" altLang="en-US" sz="3600" b="1" noProof="0" dirty="0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</p:txBody>
      </p:sp>
    </p:spTree>
    <p:custDataLst>
      <p:tags r:id="rId4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1"/>
      <p:bldP spid="49" grpId="0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5250" y="140970"/>
            <a:ext cx="32016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400">
                <a:solidFill>
                  <a:srgbClr val="FF0000"/>
                </a:solidFill>
                <a:latin typeface="华文行楷" panose="02010800040101010101" charset="-122"/>
                <a:ea typeface="华文行楷" panose="02010800040101010101" charset="-122"/>
              </a:rPr>
              <a:t>除旧布新</a:t>
            </a:r>
            <a:endParaRPr lang="zh-CN" altLang="en-US" sz="4400">
              <a:solidFill>
                <a:srgbClr val="FF0000"/>
              </a:solidFill>
              <a:latin typeface="华文行楷" panose="02010800040101010101" charset="-122"/>
              <a:ea typeface="华文行楷" panose="02010800040101010101" charset="-122"/>
            </a:endParaRPr>
          </a:p>
        </p:txBody>
      </p:sp>
      <p:pic>
        <p:nvPicPr>
          <p:cNvPr id="112" name="Picture 2" descr="明治政府颁发的地契"/>
          <p:cNvPicPr>
            <a:picLocks noChangeAspect="1" noChangeArrowheads="1"/>
          </p:cNvPicPr>
          <p:nvPr/>
        </p:nvPicPr>
        <p:blipFill>
          <a:blip r:embed="rId2"/>
          <a:srcRect l="3525" t="3671" r="3141" b="18809"/>
          <a:stretch>
            <a:fillRect/>
          </a:stretch>
        </p:blipFill>
        <p:spPr bwMode="auto">
          <a:xfrm>
            <a:off x="7320915" y="64135"/>
            <a:ext cx="4211320" cy="369189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3" name="图片 52" descr="1.png"/>
          <p:cNvPicPr>
            <a:picLocks noChangeAspect="1"/>
          </p:cNvPicPr>
          <p:nvPr/>
        </p:nvPicPr>
        <p:blipFill>
          <a:blip r:embed="rId3"/>
          <a:srcRect r="32204"/>
          <a:stretch>
            <a:fillRect/>
          </a:stretch>
        </p:blipFill>
        <p:spPr>
          <a:xfrm>
            <a:off x="253365" y="4010660"/>
            <a:ext cx="3242310" cy="2644140"/>
          </a:xfrm>
          <a:prstGeom prst="roundRect">
            <a:avLst>
              <a:gd name="adj" fmla="val 12345"/>
            </a:avLst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7" name="矩形 56"/>
          <p:cNvSpPr/>
          <p:nvPr/>
        </p:nvSpPr>
        <p:spPr>
          <a:xfrm>
            <a:off x="1227104" y="4155513"/>
            <a:ext cx="1531188" cy="415498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zh-CN" altLang="en-US" b="1" dirty="0" smtClean="0">
                <a:solidFill>
                  <a:srgbClr val="FF00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川崎造船厂</a:t>
            </a:r>
            <a:endParaRPr lang="zh-CN" altLang="en-US" b="1" dirty="0" smtClean="0">
              <a:solidFill>
                <a:srgbClr val="FF0000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49" name="Picture 14" descr="R`GUKO61W`[F2EWSOF$6SD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3955" y="4012565"/>
            <a:ext cx="2963545" cy="2642235"/>
          </a:xfrm>
          <a:prstGeom prst="roundRect">
            <a:avLst>
              <a:gd name="adj" fmla="val 11905"/>
            </a:avLst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7" name="矩形 66"/>
          <p:cNvSpPr/>
          <p:nvPr/>
        </p:nvSpPr>
        <p:spPr>
          <a:xfrm>
            <a:off x="3965561" y="4155513"/>
            <a:ext cx="1810111" cy="415498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zh-CN" altLang="en-US" b="1" dirty="0" smtClean="0">
                <a:solidFill>
                  <a:srgbClr val="FF00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铁路投入使用</a:t>
            </a:r>
            <a:endParaRPr lang="zh-CN" altLang="en-US" b="1" dirty="0" smtClean="0">
              <a:solidFill>
                <a:srgbClr val="FF0000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56" name="图片 55" descr="13587457428138806.jpg"/>
          <p:cNvPicPr>
            <a:picLocks noChangeAspect="1"/>
          </p:cNvPicPr>
          <p:nvPr/>
        </p:nvPicPr>
        <p:blipFill>
          <a:blip r:embed="rId5"/>
          <a:srcRect l="7822"/>
          <a:stretch>
            <a:fillRect/>
          </a:stretch>
        </p:blipFill>
        <p:spPr>
          <a:xfrm>
            <a:off x="6831651" y="4010659"/>
            <a:ext cx="4797271" cy="2634707"/>
          </a:xfrm>
          <a:prstGeom prst="roundRect">
            <a:avLst>
              <a:gd name="adj" fmla="val 13391"/>
            </a:avLst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矩形 2"/>
          <p:cNvSpPr/>
          <p:nvPr/>
        </p:nvSpPr>
        <p:spPr>
          <a:xfrm>
            <a:off x="6799903" y="4244413"/>
            <a:ext cx="1539204" cy="415498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zh-CN" altLang="en-US" b="1" dirty="0" smtClean="0">
                <a:solidFill>
                  <a:srgbClr val="FF00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日本缫丝厂</a:t>
            </a:r>
            <a:endParaRPr lang="zh-CN" altLang="en-US" b="1" dirty="0" smtClean="0">
              <a:solidFill>
                <a:srgbClr val="FF0000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3" name="矩形 112"/>
          <p:cNvSpPr/>
          <p:nvPr/>
        </p:nvSpPr>
        <p:spPr>
          <a:xfrm>
            <a:off x="7425340" y="3221363"/>
            <a:ext cx="2622834" cy="415498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zh-CN" altLang="en-US" b="1" smtClean="0">
                <a:solidFill>
                  <a:srgbClr val="FF00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明治政府颁发的地契</a:t>
            </a:r>
            <a:endParaRPr lang="zh-CN" altLang="en-US" b="1" dirty="0" smtClean="0">
              <a:solidFill>
                <a:srgbClr val="FF0000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253065" y="844213"/>
            <a:ext cx="2468880" cy="645160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zh-CN" altLang="en-US" sz="36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③</a:t>
            </a:r>
            <a:r>
              <a:rPr lang="zh-CN" altLang="en-US" sz="36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经济</a:t>
            </a:r>
            <a:r>
              <a:rPr lang="zh-CN" altLang="en-US" sz="36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上：</a:t>
            </a:r>
            <a:endParaRPr lang="zh-CN" altLang="en-US" sz="36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22580" y="1545590"/>
            <a:ext cx="6997700" cy="1198880"/>
          </a:xfrm>
          <a:prstGeom prst="rect">
            <a:avLst/>
          </a:prstGeom>
        </p:spPr>
        <p:txBody>
          <a:bodyPr wrap="square">
            <a:spAutoFit/>
          </a:bodyPr>
          <a:p>
            <a:pPr algn="just"/>
            <a:r>
              <a:rPr lang="zh-CN" altLang="en-US" sz="36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推行</a:t>
            </a:r>
            <a:r>
              <a:rPr lang="zh-CN" altLang="en-US" sz="36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地税改革</a:t>
            </a:r>
            <a:r>
              <a:rPr lang="zh-CN" altLang="en-US" sz="36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，在“</a:t>
            </a:r>
            <a:r>
              <a:rPr lang="zh-CN" altLang="en-US" sz="36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殖产兴业</a:t>
            </a:r>
            <a:r>
              <a:rPr lang="zh-CN" altLang="en-US" sz="36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”的口号下，大力发展近代经济。</a:t>
            </a:r>
            <a:endParaRPr lang="zh-CN" altLang="en-US" sz="3600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53365" y="2791460"/>
            <a:ext cx="68821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R="0" algn="just" defTabSz="914400" eaLnBrk="0" hangingPunct="0">
              <a:spcBef>
                <a:spcPct val="50000"/>
              </a:spcBef>
              <a:buClrTx/>
              <a:buSzTx/>
              <a:buFontTx/>
              <a:defRPr/>
            </a:pPr>
            <a:r>
              <a:rPr lang="zh-CN" altLang="en-US" sz="36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为日本近代化工业迅速发展提供了物质基础。</a:t>
            </a:r>
            <a:endParaRPr lang="zh-CN" altLang="en-US" sz="3600" b="1" noProof="0" dirty="0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</p:spTree>
    <p:custDataLst>
      <p:tags r:id="rId6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67" grpId="0"/>
      <p:bldP spid="3" grpId="0"/>
      <p:bldP spid="113" grpId="0"/>
      <p:bldP spid="25" grpId="0"/>
      <p:bldP spid="4" grpId="0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5250" y="0"/>
            <a:ext cx="32016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400">
                <a:solidFill>
                  <a:srgbClr val="FF0000"/>
                </a:solidFill>
                <a:latin typeface="华文行楷" panose="02010800040101010101" charset="-122"/>
                <a:ea typeface="华文行楷" panose="02010800040101010101" charset="-122"/>
              </a:rPr>
              <a:t>除旧布新</a:t>
            </a:r>
            <a:endParaRPr lang="zh-CN" altLang="en-US" sz="4400">
              <a:solidFill>
                <a:srgbClr val="FF0000"/>
              </a:solidFill>
              <a:latin typeface="华文行楷" panose="02010800040101010101" charset="-122"/>
              <a:ea typeface="华文行楷" panose="02010800040101010101" charset="-122"/>
            </a:endParaRPr>
          </a:p>
        </p:txBody>
      </p:sp>
      <p:pic>
        <p:nvPicPr>
          <p:cNvPr id="66" name="图片 65" descr="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17" y="1864673"/>
            <a:ext cx="5934849" cy="38576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3" name="图片 62" descr="10-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20925" y="1921510"/>
            <a:ext cx="3709035" cy="3672205"/>
          </a:xfrm>
          <a:prstGeom prst="rect">
            <a:avLst/>
          </a:prstGeom>
          <a:noFill/>
          <a:ln w="57150" cmpd="thickThin">
            <a:solidFill>
              <a:schemeClr val="tx2">
                <a:lumMod val="50000"/>
              </a:schemeClr>
            </a:solidFill>
            <a:miter lim="800000"/>
            <a:headEnd/>
            <a:tailEnd/>
          </a:ln>
        </p:spPr>
      </p:pic>
      <p:pic>
        <p:nvPicPr>
          <p:cNvPr id="3" name="Picture 8" descr="01300000044169120574822462558">
            <a:hlinkClick r:id="rId4" action="ppaction://hlinkfile"/>
          </p:cNvPr>
          <p:cNvPicPr>
            <a:picLocks noChangeAspect="1" noChangeArrowheads="1"/>
          </p:cNvPicPr>
          <p:nvPr/>
        </p:nvPicPr>
        <p:blipFill>
          <a:blip r:embed="rId5"/>
          <a:srcRect b="7582"/>
          <a:stretch>
            <a:fillRect/>
          </a:stretch>
        </p:blipFill>
        <p:spPr bwMode="auto">
          <a:xfrm>
            <a:off x="8594090" y="1947545"/>
            <a:ext cx="3238500" cy="371094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  <a:headEnd/>
            <a:tailEnd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" name="Picture 10" descr="2006110103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593715" y="1969770"/>
            <a:ext cx="2714625" cy="364299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  <a:headEnd/>
            <a:tailEnd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" name="图片 5" descr="u=917369013,190977946&amp;fm=173&amp;s=DE036C87140908E27885F47703000061&amp;w=500&amp;h=239&amp;img.JPE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250" y="1802130"/>
            <a:ext cx="11903710" cy="4848860"/>
          </a:xfrm>
          <a:prstGeom prst="roundRect">
            <a:avLst>
              <a:gd name="adj" fmla="val 12616"/>
            </a:avLst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2" name="矩形 31"/>
          <p:cNvSpPr/>
          <p:nvPr/>
        </p:nvSpPr>
        <p:spPr>
          <a:xfrm>
            <a:off x="218718" y="936929"/>
            <a:ext cx="3434080" cy="583565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④</a:t>
            </a:r>
            <a:r>
              <a:rPr lang="zh-CN" altLang="en-US" sz="32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社会生活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方面：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3443588" y="690549"/>
            <a:ext cx="7858180" cy="1076325"/>
          </a:xfrm>
          <a:prstGeom prst="rect">
            <a:avLst/>
          </a:prstGeom>
        </p:spPr>
        <p:txBody>
          <a:bodyPr wrap="square">
            <a:spAutoFit/>
          </a:bodyPr>
          <a:p>
            <a:pPr algn="just"/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提倡“</a:t>
            </a:r>
            <a:r>
              <a:rPr lang="zh-CN" altLang="en-US" sz="32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文明开化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”，向西方学习，改造日本的</a:t>
            </a:r>
            <a:r>
              <a:rPr lang="zh-CN" altLang="en-US" sz="32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教育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、</a:t>
            </a:r>
            <a:r>
              <a:rPr lang="zh-CN" altLang="en-US" sz="32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文化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和</a:t>
            </a:r>
            <a:r>
              <a:rPr lang="zh-CN" altLang="en-US" sz="32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生活方式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。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9199848" y="2056465"/>
            <a:ext cx="2224405" cy="583565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zh-CN" altLang="en-US" sz="3200" b="1" dirty="0" smtClean="0">
                <a:solidFill>
                  <a:srgbClr val="FF00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西化的日本</a:t>
            </a:r>
            <a:endParaRPr lang="zh-CN" altLang="en-US" sz="3200" b="1" dirty="0" smtClean="0">
              <a:solidFill>
                <a:srgbClr val="FF0000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890520" y="5080"/>
            <a:ext cx="897763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R="0" algn="ctr" defTabSz="914400" eaLnBrk="0" hangingPunct="0">
              <a:spcBef>
                <a:spcPct val="50000"/>
              </a:spcBef>
              <a:buClrTx/>
              <a:buSzTx/>
              <a:buFontTx/>
              <a:defRPr/>
            </a:pPr>
            <a:r>
              <a:rPr lang="zh-CN" altLang="en-US" sz="3600" b="1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使</a:t>
            </a:r>
            <a:r>
              <a:rPr lang="zh-CN" altLang="en-US" sz="36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日本一跃而跻身于世界强国之林</a:t>
            </a:r>
            <a:endParaRPr lang="zh-CN" altLang="en-US" sz="3600" b="1" noProof="0" dirty="0"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</p:spTree>
    <p:custDataLst>
      <p:tags r:id="rId8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7" grpId="0"/>
      <p:bldP spid="62" grpId="0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0508"/>
          <p:cNvSpPr txBox="1"/>
          <p:nvPr/>
        </p:nvSpPr>
        <p:spPr>
          <a:xfrm>
            <a:off x="95250" y="909009"/>
            <a:ext cx="7625080" cy="586105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 vert="horz" wrap="square" lIns="90170" tIns="46990" rIns="90170" bIns="46990" anchor="t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zh-CN" altLang="en-US" sz="3200" b="1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阅读材料，分析明治维新的影响</a:t>
            </a:r>
            <a:endParaRPr lang="zh-CN" altLang="en-US" sz="3200" b="1" dirty="0" smtClean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 useBgFill="1">
        <p:nvSpPr>
          <p:cNvPr id="4" name="文本框 14337"/>
          <p:cNvSpPr txBox="1"/>
          <p:nvPr/>
        </p:nvSpPr>
        <p:spPr>
          <a:xfrm>
            <a:off x="94615" y="1570355"/>
            <a:ext cx="11977370" cy="3784600"/>
          </a:xfrm>
          <a:prstGeom prst="rect">
            <a:avLst/>
          </a:prstGeom>
          <a:ln w="9525" cap="flat" cmpd="sng">
            <a:solidFill>
              <a:srgbClr val="0000FF">
                <a:alpha val="0"/>
              </a:srgbClr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zh-CN" altLang="en-US" sz="3200" b="1" dirty="0" smtClean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材料一：</a:t>
            </a:r>
            <a:r>
              <a:rPr lang="zh-CN" altLang="en-US" sz="3200" b="1" dirty="0" smtClean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据统计，</a:t>
            </a:r>
            <a:r>
              <a:rPr lang="en-US" altLang="zh-CN" sz="3200" b="1" dirty="0" smtClean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1881—1893</a:t>
            </a:r>
            <a:r>
              <a:rPr lang="zh-CN" altLang="en-US" sz="3200" b="1" dirty="0" smtClean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年日本的工厂由</a:t>
            </a:r>
            <a:r>
              <a:rPr lang="en-US" altLang="zh-CN" sz="3200" b="1" dirty="0" smtClean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1100</a:t>
            </a:r>
            <a:r>
              <a:rPr lang="zh-CN" altLang="en-US" sz="3200" b="1" dirty="0" smtClean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个增至</a:t>
            </a:r>
            <a:r>
              <a:rPr lang="en-US" altLang="zh-CN" sz="3200" b="1" dirty="0" smtClean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3340</a:t>
            </a:r>
            <a:r>
              <a:rPr lang="zh-CN" altLang="en-US" sz="3200" b="1" dirty="0" smtClean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个，</a:t>
            </a:r>
            <a:r>
              <a:rPr lang="en-US" altLang="zh-CN" sz="3200" b="1" dirty="0" smtClean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1894—1898</a:t>
            </a:r>
            <a:r>
              <a:rPr lang="zh-CN" altLang="en-US" sz="3200" b="1" dirty="0" smtClean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年其各类公司由</a:t>
            </a:r>
            <a:r>
              <a:rPr lang="en-US" altLang="zh-CN" sz="3200" b="1" dirty="0" smtClean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2900</a:t>
            </a:r>
            <a:r>
              <a:rPr lang="zh-CN" altLang="en-US" sz="3200" b="1" dirty="0" smtClean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家增至</a:t>
            </a:r>
            <a:r>
              <a:rPr lang="en-US" altLang="zh-CN" sz="3200" b="1" dirty="0" smtClean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7000</a:t>
            </a:r>
            <a:r>
              <a:rPr lang="zh-CN" altLang="en-US" sz="3200" b="1" dirty="0" smtClean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多家，</a:t>
            </a:r>
            <a:r>
              <a:rPr lang="en-US" altLang="zh-CN" sz="3200" b="1" dirty="0" smtClean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1883—1897</a:t>
            </a:r>
            <a:r>
              <a:rPr lang="zh-CN" altLang="en-US" sz="3200" b="1" dirty="0" smtClean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年其日平均纱锭由</a:t>
            </a:r>
            <a:r>
              <a:rPr lang="en-US" altLang="zh-CN" sz="3200" b="1" dirty="0" smtClean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2.87</a:t>
            </a:r>
            <a:r>
              <a:rPr lang="zh-CN" altLang="en-US" sz="3200" b="1" dirty="0" smtClean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万支增至</a:t>
            </a:r>
            <a:r>
              <a:rPr lang="en-US" altLang="zh-CN" sz="3200" b="1" dirty="0" smtClean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76.83</a:t>
            </a:r>
            <a:r>
              <a:rPr lang="zh-CN" altLang="en-US" sz="3200" b="1" dirty="0" smtClean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万支，</a:t>
            </a:r>
            <a:r>
              <a:rPr lang="en-US" altLang="zh-CN" sz="3200" b="1" dirty="0" smtClean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……1874—1890</a:t>
            </a:r>
            <a:r>
              <a:rPr lang="zh-CN" altLang="en-US" sz="3200" b="1" dirty="0" smtClean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年日本工业年均增长率为</a:t>
            </a:r>
            <a:r>
              <a:rPr lang="en-US" altLang="zh-CN" sz="3200" b="1" dirty="0" smtClean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12.1%</a:t>
            </a:r>
            <a:r>
              <a:rPr lang="zh-CN" altLang="en-US" sz="3200" b="1" dirty="0" smtClean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，而英国为</a:t>
            </a:r>
            <a:r>
              <a:rPr lang="en-US" altLang="zh-CN" sz="3200" b="1" dirty="0" smtClean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1.7%</a:t>
            </a:r>
            <a:r>
              <a:rPr lang="zh-CN" altLang="en-US" sz="3200" b="1" dirty="0" smtClean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，美国</a:t>
            </a:r>
            <a:r>
              <a:rPr lang="en-US" altLang="zh-CN" sz="3200" b="1" dirty="0" smtClean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5.2%</a:t>
            </a:r>
            <a:r>
              <a:rPr lang="zh-CN" altLang="en-US" sz="3200" b="1" dirty="0" smtClean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。</a:t>
            </a:r>
            <a:r>
              <a:rPr lang="en-US" altLang="zh-CN" sz="3200" b="1" dirty="0" smtClean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……</a:t>
            </a:r>
            <a:r>
              <a:rPr lang="zh-CN" altLang="en-US" sz="3200" b="1" dirty="0" smtClean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这样，就使</a:t>
            </a:r>
            <a:r>
              <a:rPr lang="zh-CN" altLang="en-US" sz="3200" b="1" u="sng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日本由原来的一个贫穷落后的封建国家，一变而为富强文明的资本主义国家</a:t>
            </a:r>
            <a:r>
              <a:rPr lang="zh-CN" altLang="en-US" sz="3200" b="1" dirty="0" smtClean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了。</a:t>
            </a:r>
            <a:endParaRPr lang="en-US" altLang="zh-CN" sz="3200" b="1" dirty="0" smtClean="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just">
              <a:spcBef>
                <a:spcPct val="50000"/>
              </a:spcBef>
            </a:pPr>
            <a:r>
              <a:rPr lang="en-US" altLang="zh-CN" sz="3200" b="1" dirty="0" smtClean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         ——</a:t>
            </a:r>
            <a:r>
              <a:rPr lang="zh-CN" altLang="en-US" sz="3200" b="1" dirty="0" smtClean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陈利今</a:t>
            </a:r>
            <a:r>
              <a:rPr lang="en-US" altLang="zh-CN" sz="3200" b="1" dirty="0" smtClean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《</a:t>
            </a:r>
            <a:r>
              <a:rPr lang="zh-CN" altLang="en-US" sz="3200" b="1" dirty="0" smtClean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日本明治维新为什么会成功？</a:t>
            </a:r>
            <a:r>
              <a:rPr lang="en-US" altLang="zh-CN" sz="3200" b="1" dirty="0" smtClean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》</a:t>
            </a:r>
            <a:endParaRPr lang="zh-CN" altLang="en-US" sz="2800" b="1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95250" y="140970"/>
            <a:ext cx="32016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400">
                <a:solidFill>
                  <a:srgbClr val="FF0000"/>
                </a:solidFill>
                <a:latin typeface="华文行楷" panose="02010800040101010101" charset="-122"/>
                <a:ea typeface="华文行楷" panose="02010800040101010101" charset="-122"/>
              </a:rPr>
              <a:t>国富兵强</a:t>
            </a:r>
            <a:endParaRPr lang="zh-CN" altLang="en-US" sz="4400">
              <a:solidFill>
                <a:srgbClr val="FF0000"/>
              </a:solidFill>
              <a:latin typeface="华文行楷" panose="02010800040101010101" charset="-122"/>
              <a:ea typeface="华文行楷" panose="02010800040101010101" charset="-122"/>
            </a:endParaRP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4" grpId="0" bldLvl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5250" y="140970"/>
            <a:ext cx="32016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 sz="4400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95250" y="140970"/>
            <a:ext cx="32016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400">
                <a:solidFill>
                  <a:srgbClr val="FF0000"/>
                </a:solidFill>
                <a:latin typeface="华文行楷" panose="02010800040101010101" charset="-122"/>
                <a:ea typeface="华文行楷" panose="02010800040101010101" charset="-122"/>
              </a:rPr>
              <a:t>国富兵强</a:t>
            </a:r>
            <a:endParaRPr lang="zh-CN" altLang="en-US" sz="4400">
              <a:solidFill>
                <a:srgbClr val="FF0000"/>
              </a:solidFill>
              <a:latin typeface="华文行楷" panose="02010800040101010101" charset="-122"/>
              <a:ea typeface="华文行楷" panose="0201080004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88595" y="1000125"/>
            <a:ext cx="3854450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40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治维新的影响：</a:t>
            </a:r>
            <a:endParaRPr lang="zh-CN" altLang="en-US" sz="40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5" name="TextBox 13"/>
          <p:cNvSpPr txBox="1">
            <a:spLocks noChangeArrowheads="1"/>
          </p:cNvSpPr>
          <p:nvPr/>
        </p:nvSpPr>
        <p:spPr bwMode="auto">
          <a:xfrm>
            <a:off x="253642" y="1774493"/>
            <a:ext cx="2643206" cy="64633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p>
            <a:r>
              <a:rPr lang="zh-CN" altLang="en-US" sz="3600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①</a:t>
            </a:r>
            <a:r>
              <a:rPr lang="zh-CN" altLang="en-US" sz="3600" dirty="0" smtClean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积极</a:t>
            </a:r>
            <a:r>
              <a:rPr lang="zh-CN" altLang="en-US" sz="3600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：</a:t>
            </a:r>
            <a:endParaRPr lang="zh-CN" altLang="en-US" sz="3600" b="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88873" y="2420373"/>
            <a:ext cx="4286280" cy="3046988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sz="3200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明治维新成为日本历史的重大</a:t>
            </a:r>
            <a:r>
              <a:rPr lang="zh-CN" altLang="en-US" sz="3200" dirty="0" smtClean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转折点</a:t>
            </a:r>
            <a:r>
              <a:rPr lang="zh-CN" altLang="en-US" sz="3200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。日本迅速走上了发展</a:t>
            </a:r>
            <a:r>
              <a:rPr lang="zh-CN" altLang="en-US" sz="3200" dirty="0" smtClean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资本主义</a:t>
            </a:r>
            <a:r>
              <a:rPr lang="zh-CN" altLang="en-US" sz="3200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的道路，实现了“</a:t>
            </a:r>
            <a:r>
              <a:rPr lang="zh-CN" altLang="en-US" sz="3200" dirty="0" smtClean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富国强兵</a:t>
            </a:r>
            <a:r>
              <a:rPr lang="zh-CN" altLang="en-US" sz="3200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”，开始跻身于</a:t>
            </a:r>
            <a:r>
              <a:rPr lang="zh-CN" altLang="en-US" sz="3200" dirty="0" smtClean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资本主义强国</a:t>
            </a:r>
            <a:r>
              <a:rPr lang="zh-CN" altLang="en-US" sz="3200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之列。</a:t>
            </a:r>
            <a:endParaRPr lang="zh-CN" altLang="en-US" sz="32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graphicFrame>
        <p:nvGraphicFramePr>
          <p:cNvPr id="7" name="Group 33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5583343" y="1261145"/>
          <a:ext cx="5601335" cy="412877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116965"/>
                <a:gridCol w="2060575"/>
                <a:gridCol w="2423795"/>
              </a:tblGrid>
              <a:tr h="1297940">
                <a:tc>
                  <a:txBody>
                    <a:bodyPr wrap="square"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30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楷体" panose="02010609060101010101" charset="-122"/>
                          <a:cs typeface="Times New Roman" panose="02020603050405020304" pitchFamily="18" charset="0"/>
                        </a:rPr>
                        <a:t>国家</a:t>
                      </a:r>
                      <a:endParaRPr kumimoji="0" lang="zh-CN" altLang="en-US" sz="3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楷体" panose="02010609060101010101" charset="-122"/>
                        <a:cs typeface="Times New Roman" panose="02020603050405020304" pitchFamily="18" charset="0"/>
                      </a:endParaRPr>
                    </a:p>
                  </a:txBody>
                  <a:tcPr vert="horz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 wrap="square"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30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楷体" panose="02010609060101010101" charset="-122"/>
                          <a:cs typeface="Times New Roman" panose="02020603050405020304" pitchFamily="18" charset="0"/>
                        </a:rPr>
                        <a:t>时间</a:t>
                      </a:r>
                      <a:endParaRPr kumimoji="0" lang="zh-CN" altLang="en-US" sz="3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楷体" panose="02010609060101010101" charset="-122"/>
                        <a:cs typeface="Times New Roman" panose="02020603050405020304" pitchFamily="18" charset="0"/>
                      </a:endParaRPr>
                    </a:p>
                  </a:txBody>
                  <a:tcPr vert="horz" anchor="ctr" horzOverflow="overflow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 wrap="square"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30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楷体" panose="02010609060101010101" charset="-122"/>
                          <a:cs typeface="Times New Roman" panose="02020603050405020304" pitchFamily="18" charset="0"/>
                        </a:rPr>
                        <a:t>经济年平均增长速度</a:t>
                      </a:r>
                      <a:endParaRPr kumimoji="0" lang="zh-CN" altLang="en-US" sz="3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楷体" panose="02010609060101010101" charset="-122"/>
                        <a:cs typeface="Times New Roman" panose="02020603050405020304" pitchFamily="18" charset="0"/>
                      </a:endParaRPr>
                    </a:p>
                  </a:txBody>
                  <a:tcPr vert="horz" anchor="ctr" horzOverflow="overflow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707390">
                <a:tc>
                  <a:txBody>
                    <a:bodyPr wrap="square"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30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楷体" panose="02010609060101010101" charset="-122"/>
                          <a:cs typeface="Times New Roman" panose="02020603050405020304" pitchFamily="18" charset="0"/>
                        </a:rPr>
                        <a:t>日</a:t>
                      </a:r>
                      <a:endParaRPr kumimoji="0" lang="zh-CN" altLang="en-US" sz="3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楷体" panose="02010609060101010101" charset="-122"/>
                        <a:cs typeface="Times New Roman" panose="02020603050405020304" pitchFamily="18" charset="0"/>
                      </a:endParaRPr>
                    </a:p>
                  </a:txBody>
                  <a:tcPr vert="horz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 wrap="square"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0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楷体" panose="02010609060101010101" charset="-122"/>
                          <a:cs typeface="Times New Roman" panose="02020603050405020304" pitchFamily="18" charset="0"/>
                        </a:rPr>
                        <a:t>1868-1873</a:t>
                      </a:r>
                      <a:endParaRPr kumimoji="0" lang="en-US" altLang="zh-CN" sz="3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" panose="02010609060101010101" charset="-122"/>
                        <a:cs typeface="Times New Roman" panose="02020603050405020304" pitchFamily="18" charset="0"/>
                      </a:endParaRPr>
                    </a:p>
                  </a:txBody>
                  <a:tcPr vert="horz" horzOverflow="overflow"/>
                </a:tc>
                <a:tc>
                  <a:txBody>
                    <a:bodyPr wrap="square"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0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楷体" panose="02010609060101010101" charset="-122"/>
                          <a:cs typeface="Times New Roman" panose="02020603050405020304" pitchFamily="18" charset="0"/>
                        </a:rPr>
                        <a:t>32.2%</a:t>
                      </a:r>
                      <a:endParaRPr kumimoji="0" lang="en-US" altLang="zh-CN" sz="3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" panose="02010609060101010101" charset="-122"/>
                        <a:cs typeface="Times New Roman" panose="02020603050405020304" pitchFamily="18" charset="0"/>
                      </a:endParaRPr>
                    </a:p>
                  </a:txBody>
                  <a:tcPr vert="horz" horzOverflow="overflow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708025">
                <a:tc>
                  <a:txBody>
                    <a:bodyPr wrap="square"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30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楷体" panose="02010609060101010101" charset="-122"/>
                          <a:cs typeface="Times New Roman" panose="02020603050405020304" pitchFamily="18" charset="0"/>
                        </a:rPr>
                        <a:t>英</a:t>
                      </a:r>
                      <a:endParaRPr kumimoji="0" lang="zh-CN" altLang="en-US" sz="3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楷体" panose="02010609060101010101" charset="-122"/>
                        <a:cs typeface="Times New Roman" panose="02020603050405020304" pitchFamily="18" charset="0"/>
                      </a:endParaRPr>
                    </a:p>
                  </a:txBody>
                  <a:tcPr vert="horz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 wrap="square"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0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楷体" panose="02010609060101010101" charset="-122"/>
                          <a:cs typeface="Times New Roman" panose="02020603050405020304" pitchFamily="18" charset="0"/>
                        </a:rPr>
                        <a:t>1851-1873</a:t>
                      </a:r>
                      <a:endParaRPr kumimoji="0" lang="en-US" altLang="zh-CN" sz="3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" panose="02010609060101010101" charset="-122"/>
                        <a:cs typeface="Times New Roman" panose="02020603050405020304" pitchFamily="18" charset="0"/>
                      </a:endParaRPr>
                    </a:p>
                  </a:txBody>
                  <a:tcPr vert="horz" horzOverflow="overflow"/>
                </a:tc>
                <a:tc>
                  <a:txBody>
                    <a:bodyPr wrap="square"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0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楷体" panose="02010609060101010101" charset="-122"/>
                          <a:cs typeface="Times New Roman" panose="02020603050405020304" pitchFamily="18" charset="0"/>
                        </a:rPr>
                        <a:t>3.3%</a:t>
                      </a:r>
                      <a:endParaRPr kumimoji="0" lang="en-US" altLang="zh-CN" sz="3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" panose="02010609060101010101" charset="-122"/>
                        <a:cs typeface="Times New Roman" panose="02020603050405020304" pitchFamily="18" charset="0"/>
                      </a:endParaRPr>
                    </a:p>
                  </a:txBody>
                  <a:tcPr vert="horz" horzOverflow="overflow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707390">
                <a:tc>
                  <a:txBody>
                    <a:bodyPr wrap="square"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30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楷体" panose="02010609060101010101" charset="-122"/>
                          <a:cs typeface="Times New Roman" panose="02020603050405020304" pitchFamily="18" charset="0"/>
                        </a:rPr>
                        <a:t>美</a:t>
                      </a:r>
                      <a:endParaRPr kumimoji="0" lang="zh-CN" altLang="en-US" sz="3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楷体" panose="02010609060101010101" charset="-122"/>
                        <a:cs typeface="Times New Roman" panose="02020603050405020304" pitchFamily="18" charset="0"/>
                      </a:endParaRPr>
                    </a:p>
                  </a:txBody>
                  <a:tcPr vert="horz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 wrap="square"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0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楷体" panose="02010609060101010101" charset="-122"/>
                          <a:cs typeface="Times New Roman" panose="02020603050405020304" pitchFamily="18" charset="0"/>
                        </a:rPr>
                        <a:t>1861-1873</a:t>
                      </a:r>
                      <a:endParaRPr kumimoji="0" lang="en-US" altLang="zh-CN" sz="3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" panose="02010609060101010101" charset="-122"/>
                        <a:cs typeface="Times New Roman" panose="02020603050405020304" pitchFamily="18" charset="0"/>
                      </a:endParaRPr>
                    </a:p>
                  </a:txBody>
                  <a:tcPr vert="horz" horzOverflow="overflow"/>
                </a:tc>
                <a:tc>
                  <a:txBody>
                    <a:bodyPr wrap="square"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0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楷体" panose="02010609060101010101" charset="-122"/>
                          <a:cs typeface="Times New Roman" panose="02020603050405020304" pitchFamily="18" charset="0"/>
                        </a:rPr>
                        <a:t>5%</a:t>
                      </a:r>
                      <a:endParaRPr kumimoji="0" lang="en-US" altLang="zh-CN" sz="3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" panose="02010609060101010101" charset="-122"/>
                        <a:cs typeface="Times New Roman" panose="02020603050405020304" pitchFamily="18" charset="0"/>
                      </a:endParaRPr>
                    </a:p>
                  </a:txBody>
                  <a:tcPr vert="horz" horzOverflow="overflow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708025">
                <a:tc>
                  <a:txBody>
                    <a:bodyPr wrap="square"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30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楷体" panose="02010609060101010101" charset="-122"/>
                          <a:cs typeface="Times New Roman" panose="02020603050405020304" pitchFamily="18" charset="0"/>
                        </a:rPr>
                        <a:t>德</a:t>
                      </a:r>
                      <a:endParaRPr kumimoji="0" lang="zh-CN" altLang="en-US" sz="3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楷体" panose="02010609060101010101" charset="-122"/>
                        <a:cs typeface="Times New Roman" panose="02020603050405020304" pitchFamily="18" charset="0"/>
                      </a:endParaRPr>
                    </a:p>
                  </a:txBody>
                  <a:tcPr vert="horz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wrap="square"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0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楷体" panose="02010609060101010101" charset="-122"/>
                          <a:cs typeface="Times New Roman" panose="02020603050405020304" pitchFamily="18" charset="0"/>
                        </a:rPr>
                        <a:t>1861-1873</a:t>
                      </a:r>
                      <a:endParaRPr kumimoji="0" lang="en-US" altLang="zh-CN" sz="3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" panose="02010609060101010101" charset="-122"/>
                        <a:cs typeface="Times New Roman" panose="02020603050405020304" pitchFamily="18" charset="0"/>
                      </a:endParaRPr>
                    </a:p>
                  </a:txBody>
                  <a:tcPr vert="horz" horzOverflow="overflow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wrap="square"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0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楷体" panose="02010609060101010101" charset="-122"/>
                          <a:cs typeface="Times New Roman" panose="02020603050405020304" pitchFamily="18" charset="0"/>
                        </a:rPr>
                        <a:t>3.8%</a:t>
                      </a:r>
                      <a:endParaRPr kumimoji="0" lang="en-US" altLang="zh-CN" sz="3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" panose="02010609060101010101" charset="-122"/>
                        <a:cs typeface="Times New Roman" panose="02020603050405020304" pitchFamily="18" charset="0"/>
                      </a:endParaRPr>
                    </a:p>
                  </a:txBody>
                  <a:tcPr vert="horz" horzOverflow="overflow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custDataLst>
      <p:tags r:id="rId3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4337"/>
          <p:cNvSpPr txBox="1"/>
          <p:nvPr/>
        </p:nvSpPr>
        <p:spPr>
          <a:xfrm>
            <a:off x="207645" y="1360170"/>
            <a:ext cx="11776075" cy="2553335"/>
          </a:xfrm>
          <a:prstGeom prst="rect">
            <a:avLst/>
          </a:prstGeom>
          <a:noFill/>
          <a:ln w="9525" cap="flat" cmpd="sng">
            <a:solidFill>
              <a:srgbClr val="0000FF">
                <a:alpha val="0"/>
              </a:srgbClr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zh-CN" altLang="en-US" sz="3200" b="1" dirty="0" smtClean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材料二：</a:t>
            </a:r>
            <a:r>
              <a:rPr lang="en-US" altLang="zh-CN" sz="3200" b="1" dirty="0" smtClean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1889</a:t>
            </a:r>
            <a:r>
              <a:rPr lang="zh-CN" altLang="en-US" sz="3200" b="1" dirty="0" smtClean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年，明治政府颁布了</a:t>
            </a:r>
            <a:r>
              <a:rPr lang="en-US" altLang="zh-CN" sz="3200" b="1" dirty="0" smtClean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《</a:t>
            </a:r>
            <a:r>
              <a:rPr lang="zh-CN" altLang="en-US" sz="3200" b="1" dirty="0" smtClean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大日本帝国宪法</a:t>
            </a:r>
            <a:r>
              <a:rPr lang="en-US" altLang="zh-CN" sz="3200" b="1" dirty="0" smtClean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》</a:t>
            </a:r>
            <a:r>
              <a:rPr lang="zh-CN" altLang="en-US" sz="3200" b="1" dirty="0" smtClean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</a:t>
            </a:r>
            <a:r>
              <a:rPr lang="zh-CN" altLang="en-US" sz="3200" b="1" u="sng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确立了日本近代君主立宪制的天皇制度</a:t>
            </a:r>
            <a:r>
              <a:rPr lang="zh-CN" altLang="en-US" sz="3200" b="1" dirty="0" smtClean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。宪法规定：打日本帝国由万世一系的天皇统治，天皇神圣不可侵犯；天皇作为国家元首，总揽一切大权，总理大臣和国务大臣组成的政府支队天皇负责。</a:t>
            </a:r>
            <a:r>
              <a:rPr lang="zh-CN" altLang="en-US" sz="3200" b="1" u="sng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日本的天皇制度后来变成军国主义天皇制度。</a:t>
            </a:r>
            <a:endParaRPr lang="zh-CN" altLang="en-US" sz="3200" b="1" u="sng" dirty="0" smtClean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3" name="文本占位符 73729"/>
          <p:cNvSpPr>
            <a:spLocks noGrp="1"/>
          </p:cNvSpPr>
          <p:nvPr/>
        </p:nvSpPr>
        <p:spPr>
          <a:xfrm>
            <a:off x="208280" y="4457065"/>
            <a:ext cx="11775440" cy="2054860"/>
          </a:xfrm>
          <a:prstGeom prst="rect">
            <a:avLst/>
          </a:prstGeom>
          <a:noFill/>
          <a:ln w="9525">
            <a:solidFill>
              <a:srgbClr val="0070C0">
                <a:alpha val="0"/>
              </a:srgbClr>
            </a:solidFill>
          </a:ln>
        </p:spPr>
        <p:txBody>
          <a:bodyPr/>
          <a:lstStyle>
            <a:lvl1pPr marL="457200" lvl="0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75000"/>
              <a:buFont typeface="Wingdings" panose="05000000000000000000" pitchFamily="2" charset="2"/>
              <a:buChar char="n"/>
              <a:defRPr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7430" lvl="1" indent="-45593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0330" lvl="2" indent="-2286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666699"/>
              </a:buClr>
              <a:buSzPct val="70000"/>
              <a:buFont typeface="Wingdings" panose="05000000000000000000" pitchFamily="2" charset="2"/>
              <a:buChar char="n"/>
              <a:defRPr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13230" lvl="3" indent="-2286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60000"/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lvl="5" indent="-2286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lvl="8" indent="-2286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zh-CN" altLang="en-US" b="1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材料三：</a:t>
            </a:r>
            <a:r>
              <a:rPr lang="zh-CN" altLang="en-US" b="1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早</a:t>
            </a:r>
            <a:r>
              <a:rPr lang="zh-CN" altLang="en-US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在</a:t>
            </a:r>
            <a:r>
              <a:rPr lang="en-US" altLang="zh-CN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1867</a:t>
            </a:r>
            <a:r>
              <a:rPr lang="zh-CN" altLang="en-US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年，刚刚走上资本主义道路的日本，就以武力强迫朝鲜签订</a:t>
            </a:r>
            <a:r>
              <a:rPr lang="en-US" altLang="zh-CN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《</a:t>
            </a:r>
            <a:r>
              <a:rPr lang="zh-CN" altLang="en-US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江华条约</a:t>
            </a:r>
            <a:r>
              <a:rPr lang="en-US" altLang="zh-CN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》……1894</a:t>
            </a:r>
            <a:r>
              <a:rPr lang="zh-CN" altLang="en-US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年，</a:t>
            </a:r>
            <a:r>
              <a:rPr lang="zh-CN" altLang="en-US" b="1" u="sng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日本挑起甲午中日战争</a:t>
            </a:r>
            <a:r>
              <a:rPr lang="zh-CN" altLang="en-US" b="1" u="sng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，加紧控制朝鲜</a:t>
            </a:r>
            <a:r>
              <a:rPr lang="en-US" altLang="zh-CN" b="1" u="sng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……</a:t>
            </a:r>
            <a:r>
              <a:rPr lang="en-US" altLang="zh-CN" b="1" u="sng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1910</a:t>
            </a:r>
            <a:r>
              <a:rPr lang="zh-CN" altLang="en-US" b="1" u="sng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年正式吞并朝鲜</a:t>
            </a:r>
            <a:r>
              <a:rPr lang="zh-CN" altLang="en-US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。</a:t>
            </a:r>
            <a:endParaRPr lang="zh-CN" altLang="en-US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95250" y="140970"/>
            <a:ext cx="32016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400">
                <a:solidFill>
                  <a:srgbClr val="FF0000"/>
                </a:solidFill>
                <a:latin typeface="华文行楷" panose="02010800040101010101" charset="-122"/>
                <a:ea typeface="华文行楷" panose="02010800040101010101" charset="-122"/>
              </a:rPr>
              <a:t>国富兵强</a:t>
            </a:r>
            <a:endParaRPr lang="zh-CN" altLang="en-US" sz="4400">
              <a:solidFill>
                <a:srgbClr val="FF0000"/>
              </a:solidFill>
              <a:latin typeface="华文行楷" panose="02010800040101010101" charset="-122"/>
              <a:ea typeface="华文行楷" panose="02010800040101010101" charset="-122"/>
            </a:endParaRP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5250" y="140970"/>
            <a:ext cx="32016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 sz="4400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95250" y="140970"/>
            <a:ext cx="32016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400">
                <a:solidFill>
                  <a:srgbClr val="FF0000"/>
                </a:solidFill>
                <a:latin typeface="华文行楷" panose="02010800040101010101" charset="-122"/>
                <a:ea typeface="华文行楷" panose="02010800040101010101" charset="-122"/>
              </a:rPr>
              <a:t>国富兵强</a:t>
            </a:r>
            <a:endParaRPr lang="zh-CN" altLang="en-US" sz="4400">
              <a:solidFill>
                <a:srgbClr val="FF0000"/>
              </a:solidFill>
              <a:latin typeface="华文行楷" panose="02010800040101010101" charset="-122"/>
              <a:ea typeface="华文行楷" panose="0201080004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88595" y="1000125"/>
            <a:ext cx="3854450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40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治维新的影响：</a:t>
            </a:r>
            <a:endParaRPr lang="zh-CN" altLang="en-US" sz="40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TextBox 13"/>
          <p:cNvSpPr txBox="1">
            <a:spLocks noChangeArrowheads="1"/>
          </p:cNvSpPr>
          <p:nvPr/>
        </p:nvSpPr>
        <p:spPr bwMode="auto">
          <a:xfrm>
            <a:off x="5091430" y="1706880"/>
            <a:ext cx="1708150" cy="6451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p>
            <a:r>
              <a:rPr lang="zh-CN" altLang="en-US" sz="3600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②</a:t>
            </a:r>
            <a:r>
              <a:rPr lang="zh-CN" altLang="en-US" sz="3600" dirty="0" smtClean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消极</a:t>
            </a:r>
            <a:r>
              <a:rPr lang="zh-CN" altLang="en-US" sz="3600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：</a:t>
            </a:r>
            <a:endParaRPr lang="zh-CN" altLang="en-US" sz="36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177155" y="2398395"/>
            <a:ext cx="6169660" cy="2061210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sz="3200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日本的改革保留了大量</a:t>
            </a:r>
            <a:r>
              <a:rPr lang="zh-CN" altLang="en-US" sz="3200" dirty="0" smtClean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旧制度残余，军国主义</a:t>
            </a:r>
            <a:r>
              <a:rPr lang="zh-CN" altLang="en-US" sz="3200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色彩浓厚。它强大起来后，很快走上了</a:t>
            </a:r>
            <a:r>
              <a:rPr lang="zh-CN" altLang="en-US" sz="3200" dirty="0" smtClean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对外侵略扩张</a:t>
            </a:r>
            <a:r>
              <a:rPr lang="zh-CN" altLang="en-US" sz="3200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的道路。</a:t>
            </a:r>
            <a:endParaRPr lang="zh-CN" altLang="en-US" sz="32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pic>
        <p:nvPicPr>
          <p:cNvPr id="35" name="图片 34" descr="435c00019a94f4669ae5.jpg"/>
          <p:cNvPicPr>
            <a:picLocks noChangeAspect="1"/>
          </p:cNvPicPr>
          <p:nvPr/>
        </p:nvPicPr>
        <p:blipFill>
          <a:blip r:embed="rId2"/>
          <a:srcRect l="15344" r="19440"/>
          <a:stretch>
            <a:fillRect/>
          </a:stretch>
        </p:blipFill>
        <p:spPr>
          <a:xfrm>
            <a:off x="5403215" y="4406900"/>
            <a:ext cx="2531110" cy="2082165"/>
          </a:xfrm>
          <a:prstGeom prst="rect">
            <a:avLst/>
          </a:prstGeom>
        </p:spPr>
      </p:pic>
      <p:pic>
        <p:nvPicPr>
          <p:cNvPr id="36" name="图片 35" descr="1123287694_kQaWf1.jpg"/>
          <p:cNvPicPr>
            <a:picLocks noChangeAspect="1"/>
          </p:cNvPicPr>
          <p:nvPr/>
        </p:nvPicPr>
        <p:blipFill>
          <a:blip r:embed="rId3"/>
          <a:srcRect r="14800"/>
          <a:stretch>
            <a:fillRect/>
          </a:stretch>
        </p:blipFill>
        <p:spPr>
          <a:xfrm>
            <a:off x="8077200" y="4370705"/>
            <a:ext cx="2787015" cy="2118360"/>
          </a:xfrm>
          <a:prstGeom prst="rect">
            <a:avLst/>
          </a:prstGeom>
        </p:spPr>
      </p:pic>
      <p:sp>
        <p:nvSpPr>
          <p:cNvPr id="7" name="TextBox 13"/>
          <p:cNvSpPr txBox="1">
            <a:spLocks noChangeArrowheads="1"/>
          </p:cNvSpPr>
          <p:nvPr/>
        </p:nvSpPr>
        <p:spPr bwMode="auto">
          <a:xfrm>
            <a:off x="253642" y="1774493"/>
            <a:ext cx="2643206" cy="64633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p>
            <a:r>
              <a:rPr lang="zh-CN" altLang="en-US" sz="3600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①</a:t>
            </a:r>
            <a:r>
              <a:rPr lang="zh-CN" altLang="en-US" sz="3600" dirty="0" smtClean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积极</a:t>
            </a:r>
            <a:r>
              <a:rPr lang="zh-CN" altLang="en-US" sz="3600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：</a:t>
            </a:r>
            <a:endParaRPr lang="zh-CN" altLang="en-US" sz="3600" b="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88873" y="2420373"/>
            <a:ext cx="4286280" cy="3046988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sz="3200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明治维新成为日本历史的重大</a:t>
            </a:r>
            <a:r>
              <a:rPr lang="zh-CN" altLang="en-US" sz="3200" dirty="0" smtClean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转折点</a:t>
            </a:r>
            <a:r>
              <a:rPr lang="zh-CN" altLang="en-US" sz="3200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。日本迅速走上了发展</a:t>
            </a:r>
            <a:r>
              <a:rPr lang="zh-CN" altLang="en-US" sz="3200" dirty="0" smtClean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资本主义</a:t>
            </a:r>
            <a:r>
              <a:rPr lang="zh-CN" altLang="en-US" sz="3200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的道路，实现了“</a:t>
            </a:r>
            <a:r>
              <a:rPr lang="zh-CN" altLang="en-US" sz="3200" dirty="0" smtClean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富国强兵</a:t>
            </a:r>
            <a:r>
              <a:rPr lang="zh-CN" altLang="en-US" sz="3200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”，开始跻身于</a:t>
            </a:r>
            <a:r>
              <a:rPr lang="zh-CN" altLang="en-US" sz="3200" dirty="0" smtClean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资本主义强国</a:t>
            </a:r>
            <a:r>
              <a:rPr lang="zh-CN" altLang="en-US" sz="3200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之列。</a:t>
            </a:r>
            <a:endParaRPr lang="zh-CN" altLang="en-US" sz="32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</p:spTree>
    <p:custDataLst>
      <p:tags r:id="rId4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95250" y="140970"/>
            <a:ext cx="32016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400">
                <a:solidFill>
                  <a:srgbClr val="FF0000"/>
                </a:solidFill>
                <a:latin typeface="华文行楷" panose="02010800040101010101" charset="-122"/>
                <a:ea typeface="华文行楷" panose="02010800040101010101" charset="-122"/>
              </a:rPr>
              <a:t>日强之思</a:t>
            </a:r>
            <a:endParaRPr lang="zh-CN" altLang="en-US" sz="4400">
              <a:solidFill>
                <a:srgbClr val="FF0000"/>
              </a:solidFill>
              <a:latin typeface="华文行楷" panose="02010800040101010101" charset="-122"/>
              <a:ea typeface="华文行楷" panose="020108000401010101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47015" y="1196975"/>
            <a:ext cx="11697335" cy="41541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just"/>
            <a:r>
              <a:rPr lang="en-US" altLang="zh-CN" sz="4400" b="1" dirty="0">
                <a:solidFill>
                  <a:srgbClr val="3333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</a:t>
            </a:r>
            <a:r>
              <a:rPr lang="zh-CN" altLang="en-US" sz="4400" b="1" dirty="0">
                <a:solidFill>
                  <a:srgbClr val="3333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岛国日本</a:t>
            </a:r>
            <a:r>
              <a:rPr lang="zh-CN" altLang="en-US" sz="4400" b="1" dirty="0" smtClean="0">
                <a:solidFill>
                  <a:srgbClr val="3333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，在</a:t>
            </a:r>
            <a:r>
              <a:rPr lang="zh-CN" altLang="en-US" sz="4400" b="1" dirty="0">
                <a:solidFill>
                  <a:srgbClr val="3333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西方殖民者坚船利炮的胁迫下，遭遇了巨大的</a:t>
            </a:r>
            <a:r>
              <a:rPr lang="zh-CN" altLang="en-US" sz="4400" b="1" dirty="0" smtClean="0">
                <a:solidFill>
                  <a:srgbClr val="3333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生存</a:t>
            </a:r>
            <a:r>
              <a:rPr lang="zh-CN" altLang="en-US" sz="4400" b="1" dirty="0">
                <a:solidFill>
                  <a:srgbClr val="3333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危机。出人意料的是，它将此作为自己弃旧图新</a:t>
            </a:r>
            <a:r>
              <a:rPr lang="zh-CN" altLang="en-US" sz="4400" b="1" dirty="0" smtClean="0">
                <a:solidFill>
                  <a:srgbClr val="3333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、迎头赶上</a:t>
            </a:r>
            <a:r>
              <a:rPr lang="zh-CN" altLang="en-US" sz="4400" b="1" dirty="0">
                <a:solidFill>
                  <a:srgbClr val="3333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的</a:t>
            </a:r>
            <a:r>
              <a:rPr lang="zh-CN" altLang="en-US" sz="44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历史机遇</a:t>
            </a:r>
            <a:r>
              <a:rPr lang="zh-CN" altLang="en-US" sz="4400" b="1" dirty="0">
                <a:solidFill>
                  <a:srgbClr val="3333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，并最终使自己成为东方</a:t>
            </a:r>
            <a:r>
              <a:rPr lang="zh-CN" altLang="en-US" sz="4400" b="1" dirty="0" smtClean="0">
                <a:solidFill>
                  <a:srgbClr val="3333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世界第一</a:t>
            </a:r>
            <a:r>
              <a:rPr lang="zh-CN" altLang="en-US" sz="4400" b="1" dirty="0">
                <a:solidFill>
                  <a:srgbClr val="3333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个摆脱西方大国的欺凌、顺利</a:t>
            </a:r>
            <a:r>
              <a:rPr lang="zh-CN" altLang="en-US" sz="44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实现现代化的</a:t>
            </a:r>
            <a:r>
              <a:rPr lang="zh-CN" altLang="en-US" sz="44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国家</a:t>
            </a:r>
            <a:r>
              <a:rPr lang="zh-CN" altLang="en-US" sz="4400" b="1" dirty="0">
                <a:solidFill>
                  <a:srgbClr val="3333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，成为唯一一个挤入帝国列强行列的东方国家。</a:t>
            </a:r>
            <a:endParaRPr lang="zh-CN" altLang="en-US" sz="4400" b="1">
              <a:latin typeface="楷体" panose="02010609060101010101" charset="-122"/>
              <a:ea typeface="楷体" panose="02010609060101010101" charset="-122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95250" y="140970"/>
            <a:ext cx="32016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400">
                <a:solidFill>
                  <a:srgbClr val="FF0000"/>
                </a:solidFill>
                <a:latin typeface="华文行楷" panose="02010800040101010101" charset="-122"/>
                <a:ea typeface="华文行楷" panose="02010800040101010101" charset="-122"/>
              </a:rPr>
              <a:t>日强之思</a:t>
            </a:r>
            <a:endParaRPr lang="zh-CN" altLang="en-US" sz="4400">
              <a:solidFill>
                <a:srgbClr val="FF0000"/>
              </a:solidFill>
              <a:latin typeface="华文行楷" panose="02010800040101010101" charset="-122"/>
              <a:ea typeface="华文行楷" panose="020108000401010101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05130" y="1979295"/>
            <a:ext cx="11786870" cy="34150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50000"/>
              </a:lnSpc>
            </a:pPr>
            <a:r>
              <a:rPr lang="zh-CN" altLang="en-US" sz="48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要抓住历史机遇，</a:t>
            </a:r>
            <a:r>
              <a:rPr lang="zh-CN" altLang="en-US" sz="4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顺应历史进步的潮流，与时俱进</a:t>
            </a:r>
            <a:r>
              <a:rPr lang="en-US" altLang="zh-CN" sz="4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,</a:t>
            </a:r>
            <a:r>
              <a:rPr lang="zh-CN" altLang="en-US" sz="4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改革开放！</a:t>
            </a:r>
            <a:endParaRPr lang="en-US" altLang="zh-CN" sz="4800" b="1" dirty="0">
              <a:solidFill>
                <a:srgbClr val="FF0000"/>
              </a:solidFill>
              <a:latin typeface="叶根友毛笔行书2.0版" panose="02010601030101010101" charset="-122"/>
              <a:ea typeface="叶根友毛笔行书2.0版" panose="02010601030101010101" charset="-122"/>
              <a:cs typeface="叶根友毛笔行书2.0版" panose="02010601030101010101" charset="-122"/>
            </a:endParaRPr>
          </a:p>
          <a:p>
            <a:pPr algn="ctr">
              <a:lnSpc>
                <a:spcPct val="150000"/>
              </a:lnSpc>
            </a:pPr>
            <a:endParaRPr lang="en-US" altLang="zh-CN" sz="4800" b="1" dirty="0">
              <a:solidFill>
                <a:srgbClr val="FF0000"/>
              </a:solidFill>
              <a:latin typeface="叶根友毛笔行书2.0版" panose="02010601030101010101" charset="-122"/>
              <a:ea typeface="叶根友毛笔行书2.0版" panose="02010601030101010101" charset="-122"/>
              <a:cs typeface="叶根友毛笔行书2.0版" panose="02010601030101010101" charset="-122"/>
            </a:endParaRP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QQ截图20200930105443_副本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365" cy="685736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707765" y="2646680"/>
            <a:ext cx="60820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7200" b="1">
                <a:latin typeface="宋体" panose="02010600030101010101" pitchFamily="2" charset="-122"/>
                <a:ea typeface="宋体" panose="02010600030101010101" pitchFamily="2" charset="-122"/>
              </a:rPr>
              <a:t>谢 谢 观 看 ！</a:t>
            </a:r>
            <a:endParaRPr lang="zh-CN" altLang="en-US" sz="72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CREEN_THEME_FLAG" val="Dlrq25wU2PGuGg5bbmjbDHwVTUsOVhxJzMnGuLa1z1CMx/Z7lcDli4t0tCAESwNILcCLZE+7QzX01XYgMyttdAt3FGfsQhZp51vUS8/g7Ck=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CREEN_THEME_FLAG" val="Dlrq25wU2PGuGg5bbmjbDHwVTUsOVhxJzMnGuLa1z1CMx/Z7lcDli4t0tCAESwNILcCLZE+7QzX01XYgMyttdAt3FGfsQhZp51vUS8/g7Ck=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CREEN_THEME_FLAG" val="Dlrq25wU2PGuGg5bbmjbDHwVTUsOVhxJzMnGuLa1z1CMx/Z7lcDli4t0tCAESwNILcCLZE+7QzX01XYgMyttdAt3FGfsQhZp51vUS8/g7Ck=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CREEN_THEME_FLAG" val="Dlrq25wU2PGuGg5bbmjbDHwVTUsOVhxJzMnGuLa1z1CMx/Z7lcDli4t0tCAESwNILcCLZE+7QzX01XYgMyttdAt3FGfsQhZp51vUS8/g7Ck=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CREEN_THEME_FLAG" val="Dlrq25wU2PGuGg5bbmjbDHwVTUsOVhxJzMnGuLa1z1CMx/Z7lcDli4t0tCAESwNILcCLZE+7QzX01XYgMyttdAt3FGfsQhZp51vUS8/g7Ck=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  <p:tag name="KSO_WM_SCREEN_THEME_FLAG" val="Dlrq25wU2PGuGg5bbmjbDHwVTUsOVhxJzMnGuLa1z1CMx/Z7lcDli4t0tCAESwNILcCLZE+7QzX01XYgMyttdAt3FGfsQhZp51vUS8/g7Ck=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  <p:tag name="KSO_WM_SCREEN_THEME_FLAG" val="Dlrq25wU2PGuGg5bbmjbDHwVTUsOVhxJzMnGuLa1z1CMx/Z7lcDli4t0tCAESwNILcCLZE+7QzX01XYgMyttdAt3FGfsQhZp51vUS8/g7Ck=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  <p:tag name="KSO_WM_SCREEN_THEME_FLAG" val="Dlrq25wU2PGuGg5bbmjbDHwVTUsOVhxJzMnGuLa1z1CMx/Z7lcDli4t0tCAESwNILcCLZE+7QzX01XYgMyttdAt3FGfsQhZp51vUS8/g7Ck=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  <p:tag name="KSO_WM_SCREEN_THEME_FLAG" val="Dlrq25wU2PGuGg5bbmjbDHwVTUsOVhxJzMnGuLa1z1CMx/Z7lcDli4t0tCAESwNILcCLZE+7QzX01XYgMyttdAt3FGfsQhZp51vUS8/g7Ck=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  <p:tag name="KSO_WM_SCREEN_THEME_FLAG" val="Dlrq25wU2PGuGg5bbmjbDHwVTUsOVhxJzMnGuLa1z1CMx/Z7lcDli4t0tCAESwNILcCLZE+7QzX01XYgMyttdAt3FGfsQhZp51vUS8/g7Ck=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SCREEN_THEME_FLAG" val="Dlrq25wU2PGuGg5bbmjbDHwVTUsOVhxJzMnGuLa1z1CMx/Z7lcDli4t0tCAESwNILcCLZE+7QzX01XYgMyttdAt3FGfsQhZp51vUS8/g7Ck=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SCREEN_THEME_FLAG" val="Dlrq25wU2PGuGg5bbmjbDHwVTUsOVhxJzMnGuLa1z1CMx/Z7lcDli4t0tCAESwNILcCLZE+7QzX01XYgMyttdAt3FGfsQhZp51vUS8/g7Ck=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SCREEN_THEME_FLAG" val="Dlrq25wU2PGuGg5bbmjbDHwVTUsOVhxJzMnGuLa1z1CMx/Z7lcDli4t0tCAESwNILcCLZE+7QzX01XYgMyttdAt3FGfsQhZp51vUS8/g7Ck=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SCREEN_THEME_FLAG" val="Dlrq25wU2PGuGg5bbmjbDHwVTUsOVhxJzMnGuLa1z1CMx/Z7lcDli4t0tCAESwNILcCLZE+7QzX01XYgMyttdAt3FGfsQhZp51vUS8/g7Ck=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SCREEN_THEME_FLAG" val="Dlrq25wU2PGuGg5bbmjbDHwVTUsOVhxJzMnGuLa1z1CMx/Z7lcDli4t0tCAESwNILcCLZE+7QzX01XYgMyttdAt3FGfsQhZp51vUS8/g7Ck=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  <p:tag name="KSO_WM_SCREEN_THEME_FLAG" val="Dlrq25wU2PGuGg5bbmjbDHwVTUsOVhxJzMnGuLa1z1CMx/Z7lcDli4t0tCAESwNILcCLZE+7QzX01XYgMyttdAt3FGfsQhZp51vUS8/g7Ck=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  <p:tag name="KSO_WM_SCREEN_THEME_FLAG" val="Dlrq25wU2PGuGg5bbmjbDHwVTUsOVhxJzMnGuLa1z1CMx/Z7lcDli4t0tCAESwNILcCLZE+7QzX01XYgMyttdAt3FGfsQhZp51vUS8/g7Ck=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  <p:tag name="KSO_WM_SCREEN_THEME_FLAG" val="Dlrq25wU2PGuGg5bbmjbDHwVTUsOVhxJzMnGuLa1z1CMx/Z7lcDli4t0tCAESwNILcCLZE+7QzX01XYgMyttdAt3FGfsQhZp51vUS8/g7Ck=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  <p:tag name="KSO_WM_SCREEN_THEME_FLAG" val="Dlrq25wU2PGuGg5bbmjbDHwVTUsOVhxJzMnGuLa1z1CMx/Z7lcDli4t0tCAESwNILcCLZE+7QzX01XYgMyttdAt3FGfsQhZp51vUS8/g7Ck=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  <p:tag name="KSO_WM_SCREEN_THEME_FLAG" val="Dlrq25wU2PGuGg5bbmjbDHwVTUsOVhxJzMnGuLa1z1CMx/Z7lcDli4t0tCAESwNILcCLZE+7QzX01XYgMyttdAt3FGfsQhZp51vUS8/g7Ck=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  <p:tag name="KSO_WM_SCREEN_THEME_FLAG" val="Dlrq25wU2PGuGg5bbmjbDHwVTUsOVhxJzMnGuLa1z1CMx/Z7lcDli4t0tCAESwNILcCLZE+7QzX01XYgMyttdAt3FGfsQhZp51vUS8/g7Ck=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SCREEN_THEME_FLAG" val="Dlrq25wU2PGuGg5bbmjbDHwVTUsOVhxJzMnGuLa1z1CMx/Z7lcDli4t0tCAESwNILcCLZE+7QzX01XYgMyttdAt3FGfsQhZp51vUS8/g7Ck=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SCREEN_THEME_FLAG" val="Dlrq25wU2PGuGg5bbmjbDHwVTUsOVhxJzMnGuLa1z1CMx/Z7lcDli4t0tCAESwNILcCLZE+7QzX01XYgMyttdAt3FGfsQhZp51vUS8/g7Ck=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SCREEN_THEME_FLAG" val="Dlrq25wU2PGuGg5bbmjbDHwVTUsOVhxJzMnGuLa1z1CMx/Z7lcDli4t0tCAESwNILcCLZE+7QzX01XYgMyttdAt3FGfsQhZp51vUS8/g7Ck=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SCREEN_THEME_FLAG" val="Dlrq25wU2PGuGg5bbmjbDHwVTUsOVhxJzMnGuLa1z1CMx/Z7lcDli4t0tCAESwNILcCLZE+7QzX01XYgMyttdAt3FGfsQhZp51vUS8/g7Ck=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SCREEN_THEME_FLAG" val="Dlrq25wU2PGuGg5bbmjbDHwVTUsOVhxJzMnGuLa1z1CMx/Z7lcDli4t0tCAESwNILcCLZE+7QzX01XYgMyttdAt3FGfsQhZp51vUS8/g7Ck=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SCREEN_THEME_FLAG" val="Dlrq25wU2PGuGg5bbmjbDHwVTUsOVhxJzMnGuLa1z1CMx/Z7lcDli4t0tCAESwNILcCLZE+7QzX01XYgMyttdAt3FGfsQhZp51vUS8/g7Ck=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SCREEN_THEME_FLAG" val="Dlrq25wU2PGuGg5bbmjbDHwVTUsOVhxJzMnGuLa1z1CMx/Z7lcDli4t0tCAESwNILcCLZE+7QzX01XYgMyttdAt3FGfsQhZp51vUS8/g7Ck=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SCREEN_THEME_FLAG" val="Dlrq25wU2PGuGg5bbmjbDHwVTUsOVhxJzMnGuLa1z1CMx/Z7lcDli4t0tCAESwNILcCLZE+7QzX01XYgMyttdAt3FGfsQhZp51vUS8/g7Ck=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  <p:tag name="KSO_WM_SCREEN_THEME_FLAG" val="Dlrq25wU2PGuGg5bbmjbDHwVTUsOVhxJzMnGuLa1z1CMx/Z7lcDli4t0tCAESwNILcCLZE+7QzX01XYgMyttdAt3FGfsQhZp51vUS8/g7Ck=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  <p:tag name="KSO_WM_SCREEN_THEME_FLAG" val="Dlrq25wU2PGuGg5bbmjbDHwVTUsOVhxJzMnGuLa1z1CMx/Z7lcDli4t0tCAESwNILcCLZE+7QzX01XYgMyttdAt3FGfsQhZp51vUS8/g7Ck=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  <p:tag name="KSO_WM_SCREEN_THEME_FLAG" val="Dlrq25wU2PGuGg5bbmjbDHwVTUsOVhxJzMnGuLa1z1CMx/Z7lcDli4t0tCAESwNILcCLZE+7QzX01XYgMyttdAt3FGfsQhZp51vUS8/g7Ck=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  <p:tag name="KSO_WM_SCREEN_THEME_FLAG" val="Dlrq25wU2PGuGg5bbmjbDHwVTUsOVhxJzMnGuLa1z1CMx/Z7lcDli4t0tCAESwNILcCLZE+7QzX01XYgMyttdAt3FGfsQhZp51vUS8/g7Ck=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  <p:tag name="KSO_WM_SCREEN_THEME_FLAG" val="Dlrq25wU2PGuGg5bbmjbDHwVTUsOVhxJzMnGuLa1z1CMx/Z7lcDli4t0tCAESwNILcCLZE+7QzX01XYgMyttdAt3FGfsQhZp51vUS8/g7Ck=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  <p:tag name="KSO_WM_SCREEN_THEME_FLAG" val="Dlrq25wU2PGuGg5bbmjbDHwVTUsOVhxJzMnGuLa1z1CMx/Z7lcDli4t0tCAESwNILcCLZE+7QzX01XYgMyttdAt3FGfsQhZp51vUS8/g7Ck=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  <p:tag name="KSO_WM_SCREEN_THEME_FLAG" val="Dlrq25wU2PGuGg5bbmjbDHwVTUsOVhxJzMnGuLa1z1CMx/Z7lcDli4t0tCAESwNILcCLZE+7QzX01XYgMyttdAt3FGfsQhZp51vUS8/g7Ck=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  <p:tag name="KSO_WM_SCREEN_THEME_FLAG" val="Dlrq25wU2PGuGg5bbmjbDHwVTUsOVhxJzMnGuLa1z1CMx/Z7lcDli4t0tCAESwNILcCLZE+7QzX01XYgMyttdAt3FGfsQhZp51vUS8/g7Ck=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  <p:tag name="KSO_WM_SCREEN_THEME_FLAG" val="Dlrq25wU2PGuGg5bbmjbDHwVTUsOVhxJzMnGuLa1z1CMx/Z7lcDli4t0tCAESwNILcCLZE+7QzX01XYgMyttdAt3FGfsQhZp51vUS8/g7Ck=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  <p:tag name="KSO_WM_SCREEN_THEME_FLAG" val="Dlrq25wU2PGuGg5bbmjbDHwVTUsOVhxJzMnGuLa1z1CMx/Z7lcDli4t0tCAESwNILcCLZE+7QzX01XYgMyttdAt3FGfsQhZp51vUS8/g7Ck=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  <p:tag name="KSO_WM_SCREEN_THEME_FLAG" val="Dlrq25wU2PGuGg5bbmjbDHwVTUsOVhxJzMnGuLa1z1CMx/Z7lcDli4t0tCAESwNILcCLZE+7QzX01XYgMyttdAt3FGfsQhZp51vUS8/g7Ck=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  <p:tag name="KSO_WM_SCREEN_THEME_FLAG" val="Dlrq25wU2PGuGg5bbmjbDHwVTUsOVhxJzMnGuLa1z1CMx/Z7lcDli4t0tCAESwNILcCLZE+7QzX01XYgMyttdAt3FGfsQhZp51vUS8/g7Ck=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  <p:tag name="KSO_WM_SCREEN_THEME_FLAG" val="Dlrq25wU2PGuGg5bbmjbDHwVTUsOVhxJzMnGuLa1z1CMx/Z7lcDli4t0tCAESwNILcCLZE+7QzX01XYgMyttdAt3FGfsQhZp51vUS8/g7Ck=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  <p:tag name="KSO_WM_SCREEN_THEME_FLAG" val="Dlrq25wU2PGuGg5bbmjbDHwVTUsOVhxJzMnGuLa1z1CMx/Z7lcDli4t0tCAESwNILcCLZE+7QzX01XYgMyttdAt3FGfsQhZp51vUS8/g7Ck=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  <p:tag name="KSO_WM_SCREEN_THEME_FLAG" val="Dlrq25wU2PGuGg5bbmjbDHwVTUsOVhxJzMnGuLa1z1CMx/Z7lcDli4t0tCAESwNILcCLZE+7QzX01XYgMyttdAt3FGfsQhZp51vUS8/g7Ck=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  <p:tag name="KSO_WM_SCREEN_THEME_FLAG" val="Dlrq25wU2PGuGg5bbmjbDHwVTUsOVhxJzMnGuLa1z1CMx/Z7lcDli4t0tCAESwNILcCLZE+7QzX01XYgMyttdAt3FGfsQhZp51vUS8/g7Ck=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  <p:tag name="KSO_WM_SCREEN_THEME_FLAG" val="Dlrq25wU2PGuGg5bbmjbDHwVTUsOVhxJzMnGuLa1z1CMx/Z7lcDli4t0tCAESwNILcCLZE+7QzX01XYgMyttdAt3FGfsQhZp51vUS8/g7Ck=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  <p:tag name="KSO_WM_SCREEN_THEME_FLAG" val="Dlrq25wU2PGuGg5bbmjbDHwVTUsOVhxJzMnGuLa1z1CMx/Z7lcDli4t0tCAESwNILcCLZE+7QzX01XYgMyttdAt3FGfsQhZp51vUS8/g7Ck=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  <p:tag name="KSO_WM_SCREEN_THEME_FLAG" val="Dlrq25wU2PGuGg5bbmjbDHwVTUsOVhxJzMnGuLa1z1CMx/Z7lcDli4t0tCAESwNILcCLZE+7QzX01XYgMyttdAt3FGfsQhZp51vUS8/g7Ck=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  <p:tag name="KSO_WM_SCREEN_THEME_FLAG" val="Dlrq25wU2PGuGg5bbmjbDHwVTUsOVhxJzMnGuLa1z1CMx/Z7lcDli4t0tCAESwNILcCLZE+7QzX01XYgMyttdAt3FGfsQhZp51vUS8/g7Ck=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  <p:tag name="KSO_WM_SCREEN_THEME_FLAG" val="Dlrq25wU2PGuGg5bbmjbDHwVTUsOVhxJzMnGuLa1z1CMx/Z7lcDli4t0tCAESwNILcCLZE+7QzX01XYgMyttdAt3FGfsQhZp51vUS8/g7Ck=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  <p:tag name="KSO_WM_SCREEN_THEME_FLAG" val="Dlrq25wU2PGuGg5bbmjbDHwVTUsOVhxJzMnGuLa1z1CMx/Z7lcDli4t0tCAESwNILcCLZE+7QzX01XYgMyttdAt3FGfsQhZp51vUS8/g7Ck=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CREEN_THEME_FLAG" val="Dlrq25wU2PGuGg5bbmjbDHwVTUsOVhxJzMnGuLa1z1CMx/Z7lcDli4t0tCAESwNILcCLZE+7QzX01XYgMyttdAt3FGfsQhZp51vUS8/g7Ck=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CREEN_THEME_FLAG" val="Dlrq25wU2PGuGg5bbmjbDHwVTUsOVhxJzMnGuLa1z1CMx/Z7lcDli4t0tCAESwNILcCLZE+7QzX01XYgMyttdAt3FGfsQhZp51vUS8/g7Ck=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CREEN_THEME_FLAG" val="Dlrq25wU2PGuGg5bbmjbDHwVTUsOVhxJzMnGuLa1z1CMx/Z7lcDli4t0tCAESwNILcCLZE+7QzX01XYgMyttdAt3FGfsQhZp51vUS8/g7Ck=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CREEN_THEME_FLAG" val="Dlrq25wU2PGuGg5bbmjbDHwVTUsOVhxJzMnGuLa1z1CMx/Z7lcDli4t0tCAESwNILcCLZE+7QzX01XYgMyttdAt3FGfsQhZp51vUS8/g7Ck=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CREEN_THEME_FLAG" val="Dlrq25wU2PGuGg5bbmjbDHwVTUsOVhxJzMnGuLa1z1CMx/Z7lcDli4t0tCAESwNILcCLZE+7QzX01XYgMyttdAt3FGfsQhZp51vUS8/g7Ck=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  <p:tag name="KSO_WM_SCREEN_THEME_FLAG" val="Dlrq25wU2PGuGg5bbmjbDHwVTUsOVhxJzMnGuLa1z1CMx/Z7lcDli4t0tCAESwNILcCLZE+7QzX01XYgMyttdAt3FGfsQhZp51vUS8/g7Ck=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  <p:tag name="KSO_WM_SCREEN_THEME_FLAG" val="Dlrq25wU2PGuGg5bbmjbDHwVTUsOVhxJzMnGuLa1z1CMx/Z7lcDli4t0tCAESwNILcCLZE+7QzX01XYgMyttdAt3FGfsQhZp51vUS8/g7Ck=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SCREEN_THEME_FLAG" val="Dlrq25wU2PGuGg5bbmjbDHwVTUsOVhxJzMnGuLa1z1CMx/Z7lcDli4t0tCAESwNILcCLZE+7QzX01XYgMyttdAt3FGfsQhZp51vUS8/g7Ck=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SCREEN_THEME_FLAG" val="Dlrq25wU2PGuGg5bbmjbDHwVTUsOVhxJzMnGuLa1z1CMx/Z7lcDli4t0tCAESwNILcCLZE+7QzX01XYgMyttdAt3FGfsQhZp51vUS8/g7Ck=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SCREEN_THEME_FLAG" val="Dlrq25wU2PGuGg5bbmjbDHwVTUsOVhxJzMnGuLa1z1CMx/Z7lcDli4t0tCAESwNILcCLZE+7QzX01XYgMyttdAt3FGfsQhZp51vUS8/g7Ck=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  <p:tag name="KSO_WM_SCREEN_THEME_FLAG" val="Dlrq25wU2PGuGg5bbmjbDHwVTUsOVhxJzMnGuLa1z1CMx/Z7lcDli4t0tCAESwNILcCLZE+7QzX01XYgMyttdAt3FGfsQhZp51vUS8/g7Ck="/>
</p:tagLst>
</file>

<file path=ppt/tags/tag63.xml><?xml version="1.0" encoding="utf-8"?>
<p:tagLst xmlns:p="http://schemas.openxmlformats.org/presentationml/2006/main">
  <p:tag name="KSO_WM_MEDIACOVER_FLAG" val="1"/>
  <p:tag name="KSO_WM_UNIT_MEDIACOVER_BTN_STATE" val="1"/>
  <p:tag name="KSO_WM_UNIT_MEDIACOVER_BTNRECT" val="9370*5170*460*460"/>
  <p:tag name="KSO_WM_UNIT_MEDIACOVER_STYLEID" val="1"/>
  <p:tag name="KSO_WM_UNIT_MEDIACOVER_TEXTSTATE" val="0"/>
  <p:tag name="KSO_WM_UNIT_MEDIACOVER_BTN_POS" val="c"/>
  <p:tag name="KSO_WM_UNIT_MEDIACOVER_BTN_STYLE" val="ee0bc779c1f3d7f3e90c96344320e69a"/>
  <p:tag name="KSO_WM_UNIT_MEDIACOVER_RGB" val="000000"/>
  <p:tag name="KSO_WM_UNIT_MEDIACOVER_TRANSPARENCY" val="0.5"/>
  <p:tag name="KSO_WM_SCREEN_THEME_FLAG" val="Dlrq25wU2PGuGg5bbmjbDHwVTUsOVhxJzMnGuLa1z1CMx/Z7lcDli4t0tCAESwNILcCLZE+7QzX01XYgMyttdAt3FGfsQhZp51vUS8/g7Ck="/>
</p:tagLst>
</file>

<file path=ppt/tags/tag64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CREEN_THEME_FLAG" val="Dlrq25wU2PGuGg5bbmjbDHwVTUsOVhxJzMnGuLa1z1CMx/Z7lcDli4t0tCAESwNILcCLZE+7QzX01XYgMyttdAt3FGfsQhZp51vUS8/g7Ck="/>
</p:tagLst>
</file>

<file path=ppt/tags/tag65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CREEN_THEME_FLAG" val="Dlrq25wU2PGuGg5bbmjbDHwVTUsOVhxJzMnGuLa1z1CMx/Z7lcDli4t0tCAESwNILcCLZE+7QzX01XYgMyttdAt3FGfsQhZp51vUS8/g7Ck="/>
</p:tagLst>
</file>

<file path=ppt/tags/tag66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CREEN_THEME_FLAG" val="Dlrq25wU2PGuGg5bbmjbDHwVTUsOVhxJzMnGuLa1z1CMx/Z7lcDli4t0tCAESwNILcCLZE+7QzX01XYgMyttdAt3FGfsQhZp51vUS8/g7Ck="/>
</p:tagLst>
</file>

<file path=ppt/tags/tag67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CREEN_THEME_FLAG" val="Dlrq25wU2PGuGg5bbmjbDHwVTUsOVhxJzMnGuLa1z1CMx/Z7lcDli4t0tCAESwNILcCLZE+7QzX01XYgMyttdAt3FGfsQhZp51vUS8/g7Ck="/>
</p:tagLst>
</file>

<file path=ppt/tags/tag68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CREEN_THEME_FLAG" val="Dlrq25wU2PGuGg5bbmjbDHwVTUsOVhxJzMnGuLa1z1CMx/Z7lcDli4t0tCAESwNILcCLZE+7QzX01XYgMyttdAt3FGfsQhZp51vUS8/g7Ck="/>
</p:tagLst>
</file>

<file path=ppt/tags/tag69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CREEN_THEME_FLAG" val="Dlrq25wU2PGuGg5bbmjbDHwVTUsOVhxJzMnGuLa1z1CMx/Z7lcDli4t0tCAESwNILcCLZE+7QzX01XYgMyttdAt3FGfsQhZp51vUS8/g7Ck="/>
</p:tagLst>
</file>

<file path=ppt/tags/tag70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CREEN_THEME_FLAG" val="Dlrq25wU2PGuGg5bbmjbDHwVTUsOVhxJzMnGuLa1z1CMx/Z7lcDli4t0tCAESwNILcCLZE+7QzX01XYgMyttdAt3FGfsQhZp51vUS8/g7Ck="/>
</p:tagLst>
</file>

<file path=ppt/tags/tag71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CREEN_THEME_FLAG" val="Dlrq25wU2PGuGg5bbmjbDHwVTUsOVhxJzMnGuLa1z1CMx/Z7lcDli4t0tCAESwNILcCLZE+7QzX01XYgMyttdAt3FGfsQhZp51vUS8/g7Ck="/>
</p:tagLst>
</file>

<file path=ppt/tags/tag72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CREEN_THEME_FLAG" val="Dlrq25wU2PGuGg5bbmjbDHwVTUsOVhxJzMnGuLa1z1CMx/Z7lcDli4t0tCAESwNILcCLZE+7QzX01XYgMyttdAt3FGfsQhZp51vUS8/g7Ck="/>
</p:tagLst>
</file>

<file path=ppt/tags/tag73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CREEN_THEME_FLAG" val="Dlrq25wU2PGuGg5bbmjbDHwVTUsOVhxJzMnGuLa1z1CMx/Z7lcDli4t0tCAESwNILcCLZE+7QzX01XYgMyttdAt3FGfsQhZp51vUS8/g7Ck="/>
</p:tagLst>
</file>

<file path=ppt/tags/tag74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CREEN_THEME_FLAG" val="Dlrq25wU2PGuGg5bbmjbDHwVTUsOVhxJzMnGuLa1z1CMx/Z7lcDli4t0tCAESwNILcCLZE+7QzX01XYgMyttdAt3FGfsQhZp51vUS8/g7Ck="/>
</p:tagLst>
</file>

<file path=ppt/tags/tag75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CREEN_THEME_FLAG" val="Dlrq25wU2PGuGg5bbmjbDHwVTUsOVhxJzMnGuLa1z1CMx/Z7lcDli4t0tCAESwNILcCLZE+7QzX01XYgMyttdAt3FGfsQhZp51vUS8/g7Ck="/>
</p:tagLst>
</file>

<file path=ppt/tags/tag76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CREEN_THEME_FLAG" val="Dlrq25wU2PGuGg5bbmjbDHwVTUsOVhxJzMnGuLa1z1CMx/Z7lcDli4t0tCAESwNILcCLZE+7QzX01XYgMyttdAt3FGfsQhZp51vUS8/g7Ck="/>
</p:tagLst>
</file>

<file path=ppt/tags/tag77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CREEN_THEME_FLAG" val="Dlrq25wU2PGuGg5bbmjbDHwVTUsOVhxJzMnGuLa1z1CMx/Z7lcDli4t0tCAESwNILcCLZE+7QzX01XYgMyttdAt3FGfsQhZp51vUS8/g7Ck="/>
</p:tagLst>
</file>

<file path=ppt/tags/tag78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CREEN_THEME_FLAG" val="Dlrq25wU2PGuGg5bbmjbDHwVTUsOVhxJzMnGuLa1z1CMx/Z7lcDli4t0tCAESwNILcCLZE+7QzX01XYgMyttdAt3FGfsQhZp51vUS8/g7Ck="/>
</p:tagLst>
</file>

<file path=ppt/tags/tag79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CREEN_THEME_FLAG" val="Dlrq25wU2PGuGg5bbmjbDHwVTUsOVhxJzMnGuLa1z1CMx/Z7lcDli4t0tCAESwNILcCLZE+7QzX01XYgMyttdAt3FGfsQhZp51vUS8/g7Ck="/>
</p:tagLst>
</file>

<file path=ppt/tags/tag80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CREEN_THEME_FLAG" val="Dlrq25wU2PGuGg5bbmjbDHwVTUsOVhxJzMnGuLa1z1CMx/Z7lcDli4t0tCAESwNILcCLZE+7QzX01XYgMyttdAt3FGfsQhZp51vUS8/g7Ck="/>
</p:tagLst>
</file>

<file path=ppt/tags/tag81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CREEN_THEME_FLAG" val="Dlrq25wU2PGuGg5bbmjbDHwVTUsOVhxJzMnGuLa1z1CMx/Z7lcDli4t0tCAESwNILcCLZE+7QzX01XYgMyttdAt3FGfsQhZp51vUS8/g7Ck="/>
</p:tagLst>
</file>

<file path=ppt/tags/tag82.xml><?xml version="1.0" encoding="utf-8"?>
<p:tagLst xmlns:p="http://schemas.openxmlformats.org/presentationml/2006/main">
  <p:tag name="KSO_WM_UNIT_TABLE_BEAUTIFY" val="smartTable{6e1434e4-ea24-4b6d-a1d0-d08aca5cf385}"/>
  <p:tag name="TABLE_ENDDRAG_ORIGIN_RECT" val="441*325"/>
  <p:tag name="TABLE_ENDDRAG_RECT" val="439*99*441*325"/>
  <p:tag name="KSO_WM_SCREEN_THEME_FLAG" val="Dlrq25wU2PGuGg5bbmjbDHwVTUsOVhxJzMnGuLa1z1CMx/Z7lcDli4t0tCAESwNILcCLZE+7QzX01XYgMyttdAt3FGfsQhZp51vUS8/g7Ck="/>
</p:tagLst>
</file>

<file path=ppt/tags/tag83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CREEN_THEME_FLAG" val="Dlrq25wU2PGuGg5bbmjbDHwVTUsOVhxJzMnGuLa1z1CMx/Z7lcDli4t0tCAESwNILcCLZE+7QzX01XYgMyttdAt3FGfsQhZp51vUS8/g7Ck="/>
</p:tagLst>
</file>

<file path=ppt/tags/tag84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CREEN_THEME_FLAG" val="Dlrq25wU2PGuGg5bbmjbDHwVTUsOVhxJzMnGuLa1z1CMx/Z7lcDli4t0tCAESwNILcCLZE+7QzX01XYgMyttdAt3FGfsQhZp51vUS8/g7Ck="/>
</p:tagLst>
</file>

<file path=ppt/tags/tag85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CREEN_THEME_FLAG" val="Dlrq25wU2PGuGg5bbmjbDHwVTUsOVhxJzMnGuLa1z1CMx/Z7lcDli4t0tCAESwNILcCLZE+7QzX01XYgMyttdAt3FGfsQhZp51vUS8/g7Ck="/>
</p:tagLst>
</file>

<file path=ppt/tags/tag86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CREEN_THEME_FLAG" val="Dlrq25wU2PGuGg5bbmjbDHwVTUsOVhxJzMnGuLa1z1CMx/Z7lcDli4t0tCAESwNILcCLZE+7QzX01XYgMyttdAt3FGfsQhZp51vUS8/g7Ck="/>
</p:tagLst>
</file>

<file path=ppt/tags/tag87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CREEN_THEME_FLAG" val="Dlrq25wU2PGuGg5bbmjbDHwVTUsOVhxJzMnGuLa1z1CMx/Z7lcDli4t0tCAESwNILcCLZE+7QzX01XYgMyttdAt3FGfsQhZp51vUS8/g7Ck="/>
</p:tagLst>
</file>

<file path=ppt/tags/tag88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CREEN_THEME_FLAG" val="Dlrq25wU2PGuGg5bbmjbDHwVTUsOVhxJzMnGuLa1z1CMx/Z7lcDli4t0tCAESwNILcCLZE+7QzX01XYgMyttdAt3FGfsQhZp51vUS8/g7Ck=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中国风建筑历史企业商务文化PPT模板"/>
  <p:tag name="KSO_WPP_MARK_KEY" val="552adfeb-cfc1-4af0-b60a-855b82f8a713"/>
  <p:tag name="KSO_WM_SCREEN_THEME_FLAG" val="Dlrq25wU2PGuGg5bbmjbDHwVTUsOVhxJzMnGuLa1z1CMx/Z7lcDli4t0tCAESwNILcCLZE+7QzX01XYgMyttdAt3FGfsQhZp51vUS8/g7Ck=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2266</Words>
  <Application>WPS 演示</Application>
  <PresentationFormat>宽屏</PresentationFormat>
  <Paragraphs>306</Paragraphs>
  <Slides>24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42" baseType="lpstr">
      <vt:lpstr>Arial</vt:lpstr>
      <vt:lpstr>宋体</vt:lpstr>
      <vt:lpstr>Wingdings</vt:lpstr>
      <vt:lpstr>微软雅黑</vt:lpstr>
      <vt:lpstr>Wingdings</vt:lpstr>
      <vt:lpstr>华文细黑</vt:lpstr>
      <vt:lpstr>黑体</vt:lpstr>
      <vt:lpstr>华文新魏</vt:lpstr>
      <vt:lpstr>华文隶书</vt:lpstr>
      <vt:lpstr>楷体</vt:lpstr>
      <vt:lpstr>Times New Roman</vt:lpstr>
      <vt:lpstr>隶书</vt:lpstr>
      <vt:lpstr>华文行楷</vt:lpstr>
      <vt:lpstr>幼圆</vt:lpstr>
      <vt:lpstr>Arial Unicode MS</vt:lpstr>
      <vt:lpstr>Calibri</vt:lpstr>
      <vt:lpstr>叶根友毛笔行书2.0版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日本明治维新背景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Sparks Fly</cp:lastModifiedBy>
  <cp:revision>241</cp:revision>
  <dcterms:created xsi:type="dcterms:W3CDTF">2019-06-19T02:08:00Z</dcterms:created>
  <dcterms:modified xsi:type="dcterms:W3CDTF">2020-10-21T03:31:45Z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2052-11.1.0.10072</vt:lpwstr>
  </property>
</Properties>
</file>