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tags/tag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9" r:id="rId2"/>
    <p:sldId id="335" r:id="rId3"/>
    <p:sldId id="300" r:id="rId4"/>
    <p:sldId id="301" r:id="rId5"/>
    <p:sldId id="298" r:id="rId6"/>
    <p:sldId id="299" r:id="rId7"/>
    <p:sldId id="306" r:id="rId8"/>
    <p:sldId id="305" r:id="rId9"/>
    <p:sldId id="307" r:id="rId10"/>
    <p:sldId id="308" r:id="rId11"/>
    <p:sldId id="304" r:id="rId12"/>
    <p:sldId id="303" r:id="rId13"/>
    <p:sldId id="302" r:id="rId14"/>
    <p:sldId id="312" r:id="rId15"/>
    <p:sldId id="311" r:id="rId16"/>
    <p:sldId id="310" r:id="rId17"/>
    <p:sldId id="309" r:id="rId18"/>
    <p:sldId id="315" r:id="rId19"/>
    <p:sldId id="314" r:id="rId20"/>
    <p:sldId id="316" r:id="rId21"/>
    <p:sldId id="317" r:id="rId22"/>
    <p:sldId id="284" r:id="rId23"/>
    <p:sldId id="285" r:id="rId24"/>
    <p:sldId id="286" r:id="rId25"/>
    <p:sldId id="288" r:id="rId26"/>
    <p:sldId id="287" r:id="rId27"/>
    <p:sldId id="291" r:id="rId28"/>
    <p:sldId id="290" r:id="rId29"/>
    <p:sldId id="289" r:id="rId30"/>
    <p:sldId id="294" r:id="rId31"/>
    <p:sldId id="295" r:id="rId32"/>
    <p:sldId id="292" r:id="rId33"/>
    <p:sldId id="296" r:id="rId34"/>
    <p:sldId id="319" r:id="rId35"/>
    <p:sldId id="274" r:id="rId3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7F01"/>
    <a:srgbClr val="E87A06"/>
    <a:srgbClr val="7BCDDB"/>
    <a:srgbClr val="5B9BD5"/>
    <a:srgbClr val="FFB808"/>
    <a:srgbClr val="CA420C"/>
    <a:srgbClr val="FFFFFF"/>
    <a:srgbClr val="7DB8DE"/>
    <a:srgbClr val="F96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8" /><Relationship Type="http://schemas.openxmlformats.org/officeDocument/2006/relationships/slide" Target="slides/slide12.xml" Id="rId13" /><Relationship Type="http://schemas.openxmlformats.org/officeDocument/2006/relationships/slide" Target="slides/slide17.xml" Id="rId18" /><Relationship Type="http://schemas.openxmlformats.org/officeDocument/2006/relationships/slide" Target="slides/slide25.xml" Id="rId26" /><Relationship Type="http://schemas.openxmlformats.org/officeDocument/2006/relationships/theme" Target="theme/theme1.xml" Id="rId39" /><Relationship Type="http://schemas.openxmlformats.org/officeDocument/2006/relationships/slide" Target="slides/slide2.xml" Id="rId3" /><Relationship Type="http://schemas.openxmlformats.org/officeDocument/2006/relationships/slide" Target="slides/slide20.xml" Id="rId21" /><Relationship Type="http://schemas.openxmlformats.org/officeDocument/2006/relationships/slide" Target="slides/slide33.xml" Id="rId34" /><Relationship Type="http://schemas.openxmlformats.org/officeDocument/2006/relationships/slide" Target="slides/slide6.xml" Id="rId7" /><Relationship Type="http://schemas.openxmlformats.org/officeDocument/2006/relationships/slide" Target="slides/slide11.xml" Id="rId12" /><Relationship Type="http://schemas.openxmlformats.org/officeDocument/2006/relationships/slide" Target="slides/slide16.xml" Id="rId17" /><Relationship Type="http://schemas.openxmlformats.org/officeDocument/2006/relationships/slide" Target="slides/slide24.xml" Id="rId25" /><Relationship Type="http://schemas.openxmlformats.org/officeDocument/2006/relationships/slide" Target="slides/slide32.xml" Id="rId33" /><Relationship Type="http://schemas.openxmlformats.org/officeDocument/2006/relationships/viewProps" Target="viewProps.xml" Id="rId38" /><Relationship Type="http://schemas.openxmlformats.org/officeDocument/2006/relationships/slide" Target="slides/slide1.xml" Id="rId2" /><Relationship Type="http://schemas.openxmlformats.org/officeDocument/2006/relationships/slide" Target="slides/slide15.xml" Id="rId16" /><Relationship Type="http://schemas.openxmlformats.org/officeDocument/2006/relationships/slide" Target="slides/slide19.xml" Id="rId20" /><Relationship Type="http://schemas.openxmlformats.org/officeDocument/2006/relationships/slide" Target="slides/slide28.xml" Id="rId29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slide" Target="slides/slide10.xml" Id="rId11" /><Relationship Type="http://schemas.openxmlformats.org/officeDocument/2006/relationships/slide" Target="slides/slide23.xml" Id="rId24" /><Relationship Type="http://schemas.openxmlformats.org/officeDocument/2006/relationships/slide" Target="slides/slide31.xml" Id="rId32" /><Relationship Type="http://schemas.openxmlformats.org/officeDocument/2006/relationships/presProps" Target="presProps.xml" Id="rId37" /><Relationship Type="http://schemas.openxmlformats.org/officeDocument/2006/relationships/tableStyles" Target="tableStyles.xml" Id="rId40" /><Relationship Type="http://schemas.openxmlformats.org/officeDocument/2006/relationships/slide" Target="slides/slide4.xml" Id="rId5" /><Relationship Type="http://schemas.openxmlformats.org/officeDocument/2006/relationships/slide" Target="slides/slide14.xml" Id="rId15" /><Relationship Type="http://schemas.openxmlformats.org/officeDocument/2006/relationships/slide" Target="slides/slide22.xml" Id="rId23" /><Relationship Type="http://schemas.openxmlformats.org/officeDocument/2006/relationships/slide" Target="slides/slide27.xml" Id="rId28" /><Relationship Type="http://schemas.openxmlformats.org/officeDocument/2006/relationships/slide" Target="slides/slide35.xml" Id="rId36" /><Relationship Type="http://schemas.openxmlformats.org/officeDocument/2006/relationships/slide" Target="slides/slide9.xml" Id="rId10" /><Relationship Type="http://schemas.openxmlformats.org/officeDocument/2006/relationships/slide" Target="slides/slide18.xml" Id="rId19" /><Relationship Type="http://schemas.openxmlformats.org/officeDocument/2006/relationships/slide" Target="slides/slide30.xml" Id="rId31" /><Relationship Type="http://schemas.openxmlformats.org/officeDocument/2006/relationships/slide" Target="slides/slide3.xml" Id="rId4" /><Relationship Type="http://schemas.openxmlformats.org/officeDocument/2006/relationships/slide" Target="slides/slide8.xml" Id="rId9" /><Relationship Type="http://schemas.openxmlformats.org/officeDocument/2006/relationships/slide" Target="slides/slide13.xml" Id="rId14" /><Relationship Type="http://schemas.openxmlformats.org/officeDocument/2006/relationships/slide" Target="slides/slide21.xml" Id="rId22" /><Relationship Type="http://schemas.openxmlformats.org/officeDocument/2006/relationships/slide" Target="slides/slide26.xml" Id="rId27" /><Relationship Type="http://schemas.openxmlformats.org/officeDocument/2006/relationships/slide" Target="slides/slide29.xml" Id="rId30" /><Relationship Type="http://schemas.openxmlformats.org/officeDocument/2006/relationships/slide" Target="slides/slide34.xml" Id="rId35" /><Relationship Type="http://schemas.openxmlformats.org/officeDocument/2006/relationships/tags" Target="/ppt/tags/tag1.xml" Id="R7de0b4729a3b454a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072BD-DD42-4102-870E-047A2B56A50B}" type="datetimeFigureOut">
              <a:rPr lang="zh-CN" altLang="en-US" smtClean="0"/>
              <a:t>2020-02-19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2D3B-1CDD-4017-987E-3CF71B34136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072BD-DD42-4102-870E-047A2B56A50B}" type="datetimeFigureOut">
              <a:rPr lang="zh-CN" altLang="en-US" smtClean="0"/>
              <a:t>2020-02-19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2D3B-1CDD-4017-987E-3CF71B34136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072BD-DD42-4102-870E-047A2B56A50B}" type="datetimeFigureOut">
              <a:rPr lang="zh-CN" altLang="en-US" smtClean="0"/>
              <a:t>2020-02-19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2D3B-1CDD-4017-987E-3CF71B34136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072BD-DD42-4102-870E-047A2B56A50B}" type="datetimeFigureOut">
              <a:rPr lang="zh-CN" altLang="en-US" smtClean="0"/>
              <a:t>2020-02-19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2D3B-1CDD-4017-987E-3CF71B34136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072BD-DD42-4102-870E-047A2B56A50B}" type="datetimeFigureOut">
              <a:rPr lang="zh-CN" altLang="en-US" smtClean="0"/>
              <a:t>2020-02-19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2D3B-1CDD-4017-987E-3CF71B34136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072BD-DD42-4102-870E-047A2B56A50B}" type="datetimeFigureOut">
              <a:rPr lang="zh-CN" altLang="en-US" smtClean="0"/>
              <a:t>2020-02-19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2D3B-1CDD-4017-987E-3CF71B34136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072BD-DD42-4102-870E-047A2B56A50B}" type="datetimeFigureOut">
              <a:rPr lang="zh-CN" altLang="en-US" smtClean="0"/>
              <a:t>2020-02-19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2D3B-1CDD-4017-987E-3CF71B34136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072BD-DD42-4102-870E-047A2B56A50B}" type="datetimeFigureOut">
              <a:rPr lang="zh-CN" altLang="en-US" smtClean="0"/>
              <a:t>2020-02-19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2D3B-1CDD-4017-987E-3CF71B34136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072BD-DD42-4102-870E-047A2B56A50B}" type="datetimeFigureOut">
              <a:rPr lang="zh-CN" altLang="en-US" smtClean="0"/>
              <a:t>2020-02-19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2D3B-1CDD-4017-987E-3CF71B34136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072BD-DD42-4102-870E-047A2B56A50B}" type="datetimeFigureOut">
              <a:rPr lang="zh-CN" altLang="en-US" smtClean="0"/>
              <a:t>2020-02-19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2D3B-1CDD-4017-987E-3CF71B34136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E072BD-DD42-4102-870E-047A2B56A50B}" type="datetimeFigureOut">
              <a:rPr lang="zh-CN" altLang="en-US" smtClean="0"/>
              <a:t>2020-02-19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72D3B-1CDD-4017-987E-3CF71B34136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合理交通结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E072BD-DD42-4102-870E-047A2B56A50B}" type="datetimeFigureOut">
              <a:rPr lang="zh-CN" altLang="en-US" smtClean="0"/>
              <a:t>2020-02-19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72D3B-1CDD-4017-987E-3CF71B34136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2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87"/>
          <a:stretch>
            <a:fillRect/>
          </a:stretch>
        </p:blipFill>
        <p:spPr>
          <a:xfrm>
            <a:off x="-2" y="0"/>
            <a:ext cx="12192001" cy="437197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" y="11255"/>
            <a:ext cx="12192000" cy="685799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924432" y="4050977"/>
            <a:ext cx="63431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东莞市中学历史慧课堂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139190" y="4758690"/>
            <a:ext cx="9912350" cy="1353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5400" b="1" dirty="0">
                <a:solidFill>
                  <a:srgbClr val="2526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中考主观题命题规律与解题指导</a:t>
            </a:r>
            <a:endParaRPr lang="en-US" altLang="zh-CN" sz="5400" b="1" dirty="0">
              <a:solidFill>
                <a:srgbClr val="2526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25262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——</a:t>
            </a:r>
            <a:r>
              <a:rPr lang="zh-CN" altLang="en-US" sz="2800" b="1" dirty="0">
                <a:solidFill>
                  <a:srgbClr val="2526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以广东省初中毕业生学业考试历史试题为例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25262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737446" y="6176756"/>
            <a:ext cx="6463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52627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授课人：东莞市松山湖实验中学 钟小敏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252627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rcRect b="55821"/>
          <a:stretch>
            <a:fillRect/>
          </a:stretch>
        </p:blipFill>
        <p:spPr>
          <a:xfrm>
            <a:off x="2663190" y="289560"/>
            <a:ext cx="7101840" cy="31661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3190" y="3455670"/>
            <a:ext cx="7101840" cy="25336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51402" y="2735064"/>
            <a:ext cx="7726680" cy="11068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中考主观题命题规律</a:t>
            </a:r>
            <a:endParaRPr lang="zh-CN" altLang="en-US" sz="6600" dirty="0">
              <a:solidFill>
                <a:srgbClr val="F87F0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/>
          <p:cNvSpPr txBox="1">
            <a:spLocks noChangeArrowheads="1"/>
          </p:cNvSpPr>
          <p:nvPr/>
        </p:nvSpPr>
        <p:spPr bwMode="auto">
          <a:xfrm>
            <a:off x="77945" y="802379"/>
            <a:ext cx="11693525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latin typeface="宋体" panose="02010600030101010101" pitchFamily="2" charset="-122"/>
              </a:rPr>
              <a:t>（</a:t>
            </a:r>
            <a:r>
              <a:rPr lang="en-US" altLang="zh-CN" sz="1800" dirty="0">
                <a:latin typeface="宋体" panose="02010600030101010101" pitchFamily="2" charset="-122"/>
              </a:rPr>
              <a:t>2015</a:t>
            </a:r>
            <a:r>
              <a:rPr lang="zh-CN" altLang="en-US" sz="1800" dirty="0">
                <a:latin typeface="宋体" panose="02010600030101010101" pitchFamily="2" charset="-122"/>
              </a:rPr>
              <a:t>年广东）</a:t>
            </a:r>
            <a:r>
              <a:rPr lang="en-US" altLang="zh-CN" sz="1800" dirty="0">
                <a:latin typeface="宋体" panose="02010600030101010101" pitchFamily="2" charset="-122"/>
              </a:rPr>
              <a:t>26.</a:t>
            </a:r>
            <a:r>
              <a:rPr lang="zh-CN" altLang="en-US" sz="1800" dirty="0">
                <a:latin typeface="宋体" panose="02010600030101010101" pitchFamily="2" charset="-122"/>
              </a:rPr>
              <a:t>一座城市，一段记忆，诉说着一个时代的故事。阅读下列材料，回答问题：</a:t>
            </a:r>
          </a:p>
          <a:p>
            <a:pPr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材料一  东南形胜，三吴都会，钱塘自古繁华。烟柳画桥，风帘翠幕，参差十万人家。云树绕堤沙，怒涛卷霜雪，天堑无涯。市列珠玑，户盈罗绮，竞豪奢。</a:t>
            </a:r>
            <a:r>
              <a:rPr lang="zh-CN" altLang="en-US" sz="1800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                </a:t>
            </a:r>
            <a:r>
              <a:rPr lang="zh-CN" altLang="en-US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——（宋）柳永《望海潮》</a:t>
            </a:r>
          </a:p>
          <a:p>
            <a:pPr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材料二  见题26表</a:t>
            </a:r>
          </a:p>
          <a:p>
            <a:pPr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endParaRPr lang="zh-CN" altLang="en-US" sz="18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endParaRPr lang="zh-CN" altLang="en-US" sz="18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endParaRPr lang="zh-CN" altLang="en-US" sz="18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             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  </a:t>
            </a:r>
            <a:r>
              <a:rPr lang="zh-CN" altLang="en-US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（来源：苏智良《上海：城市变迁、文明演进与现代性》）</a:t>
            </a:r>
            <a:endParaRPr lang="zh-CN" altLang="en-US" sz="1800" b="1" dirty="0">
              <a:solidFill>
                <a:srgbClr val="F87F0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材料三  中国社会科学院发布2015年城市竞争力蓝皮书《中国城市竟争力报告NO.13之巨手：托起城市中国新版图》。蓝皮书指出最具综合竞争力城市的排名依次是深圳、香港、上海……专家解释说，深圳是全国城市中单位面积经济产出最高、创新能力最强的。除经济发展外，深圳亦能兼顾环保。香港经济竞争力整体强健，但“守成有余，创新不足”。                                                                              </a:t>
            </a:r>
            <a:r>
              <a:rPr lang="zh-CN" altLang="en-US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——央广网北京2015年5月15日报道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528133" y="156048"/>
            <a:ext cx="8793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一、</a:t>
            </a:r>
            <a:r>
              <a:rPr lang="en-US" altLang="zh-CN" sz="3600" b="1" dirty="0" err="1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重视“新材料，新情境”的创设</a:t>
            </a:r>
            <a:endParaRPr lang="en-US" altLang="zh-CN" sz="3600" b="1" dirty="0">
              <a:solidFill>
                <a:srgbClr val="F87F0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278303" y="154379"/>
            <a:ext cx="0" cy="648000"/>
          </a:xfrm>
          <a:prstGeom prst="line">
            <a:avLst/>
          </a:prstGeom>
          <a:ln w="47625" cmpd="sng">
            <a:solidFill>
              <a:srgbClr val="E87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23" y="64109"/>
            <a:ext cx="828540" cy="828540"/>
          </a:xfrm>
          <a:prstGeom prst="rect">
            <a:avLst/>
          </a:prstGeom>
        </p:spPr>
      </p:pic>
      <p:pic>
        <p:nvPicPr>
          <p:cNvPr id="7" name="图片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740" y="2042795"/>
            <a:ext cx="4376738" cy="178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99"/>
          <p:cNvSpPr txBox="1">
            <a:spLocks noChangeArrowheads="1"/>
          </p:cNvSpPr>
          <p:nvPr/>
        </p:nvSpPr>
        <p:spPr bwMode="auto">
          <a:xfrm>
            <a:off x="348522" y="802379"/>
            <a:ext cx="11494945" cy="224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latin typeface="宋体" panose="02010600030101010101" pitchFamily="2" charset="-122"/>
              </a:rPr>
              <a:t>（</a:t>
            </a:r>
            <a:r>
              <a:rPr lang="en-US" altLang="zh-CN" sz="1800" dirty="0">
                <a:latin typeface="宋体" panose="02010600030101010101" pitchFamily="2" charset="-122"/>
              </a:rPr>
              <a:t>2017</a:t>
            </a:r>
            <a:r>
              <a:rPr lang="zh-CN" altLang="en-US" sz="1800" dirty="0">
                <a:latin typeface="宋体" panose="02010600030101010101" pitchFamily="2" charset="-122"/>
              </a:rPr>
              <a:t>年广东）26</a:t>
            </a:r>
            <a:r>
              <a:rPr lang="en-US" altLang="zh-CN" sz="1800" dirty="0">
                <a:latin typeface="宋体" panose="02010600030101010101" pitchFamily="2" charset="-122"/>
              </a:rPr>
              <a:t>.</a:t>
            </a:r>
            <a:r>
              <a:rPr lang="zh-CN" altLang="en-US" sz="1800" dirty="0">
                <a:latin typeface="宋体" panose="02010600030101010101" pitchFamily="2" charset="-122"/>
              </a:rPr>
              <a:t>19世纪未以来，中国人民为民族独立和国家富强不断奋斗，中国国际地位日益提升。阅读下列材料，回答问题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材料一  一年前（1894年）郑观应还只能把他的书名称作《盛世危言》；一年后，严复就在《救亡决论》中第一次呼唤“救亡”这一口号，要求通过改革改变现状，寻求新的出路。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                                                          </a:t>
            </a:r>
            <a:r>
              <a:rPr lang="zh-CN" altLang="en-US" sz="32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——金冲及《二十世纪中国史纲》</a:t>
            </a:r>
            <a:endParaRPr lang="zh-CN" altLang="en-US" sz="1600" b="1" dirty="0">
              <a:solidFill>
                <a:srgbClr val="F87F0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材料二  如题26表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北洋政府为解决山东问题的系列外交活动</a:t>
            </a:r>
          </a:p>
        </p:txBody>
      </p:sp>
      <p:graphicFrame>
        <p:nvGraphicFramePr>
          <p:cNvPr id="3" name="表格 2"/>
          <p:cNvGraphicFramePr/>
          <p:nvPr/>
        </p:nvGraphicFramePr>
        <p:xfrm>
          <a:off x="2700338" y="3014818"/>
          <a:ext cx="5441950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38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033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241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华文楷体" panose="02010600040101010101" pitchFamily="2" charset="-122"/>
                        </a:rPr>
                        <a:t>年份</a:t>
                      </a:r>
                    </a:p>
                  </a:txBody>
                  <a:tcPr marL="68588" marR="68588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华文楷体" panose="02010600040101010101" pitchFamily="2" charset="-122"/>
                        </a:rPr>
                        <a:t>外交大事</a:t>
                      </a:r>
                    </a:p>
                  </a:txBody>
                  <a:tcPr marL="68588" marR="68588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华文楷体" panose="02010600040101010101" pitchFamily="2" charset="-122"/>
                        </a:rPr>
                        <a:t>1917年</a:t>
                      </a:r>
                    </a:p>
                  </a:txBody>
                  <a:tcPr marL="68588" marR="68588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华文楷体" panose="02010600040101010101" pitchFamily="2" charset="-122"/>
                        </a:rPr>
                        <a:t>中国对德宣战，为收回利权积极参与和会</a:t>
                      </a:r>
                    </a:p>
                  </a:txBody>
                  <a:tcPr marL="68588" marR="68588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华文楷体" panose="02010600040101010101" pitchFamily="2" charset="-122"/>
                        </a:rPr>
                        <a:t>1918年</a:t>
                      </a:r>
                    </a:p>
                  </a:txBody>
                  <a:tcPr marL="68588" marR="68588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华文楷体" panose="02010600040101010101" pitchFamily="2" charset="-122"/>
                        </a:rPr>
                        <a:t>为能参与和会争取主动，中国倾向联美制日</a:t>
                      </a:r>
                    </a:p>
                  </a:txBody>
                  <a:tcPr marL="68588" marR="68588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华文楷体" panose="02010600040101010101" pitchFamily="2" charset="-122"/>
                        </a:rPr>
                        <a:t>1919年</a:t>
                      </a:r>
                    </a:p>
                  </a:txBody>
                  <a:tcPr marL="68588" marR="68588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华文楷体" panose="02010600040101010101" pitchFamily="2" charset="-122"/>
                        </a:rPr>
                        <a:t>参加巴黎和会，中国收回利权的要求遭拒绝</a:t>
                      </a:r>
                    </a:p>
                  </a:txBody>
                  <a:tcPr marL="68588" marR="68588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428943" y="4014149"/>
            <a:ext cx="11668125" cy="249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048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                                                                                                    </a:t>
            </a:r>
            <a:r>
              <a:rPr lang="zh-CN" altLang="en-US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——唐启华《巴黎和会与中国外交》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材料三  1943年12月1日，《开罗宣言》正式发表，宣称：(苏美英)三国之宗旨……在使日本所窃取于中国领土，例如满洲、台湾、澎湖群岛等，归还中国。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                ——王建朗《两岸新编中国近代史》（上）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材料四  进入21世纪，中国的国际地位被认为已达到19世纪以来之巅峰……（因）中国日益增加的经济、军事和政治的巨大势力……西方人认为中国是亚太地区的区域性强国。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                                    </a:t>
            </a:r>
            <a:r>
              <a:rPr lang="zh-CN" altLang="en-US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——徐中约《中国近代史：1600-2000中国的奋斗》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528133" y="156048"/>
            <a:ext cx="8793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一、</a:t>
            </a:r>
            <a:r>
              <a:rPr lang="en-US" altLang="zh-CN" sz="3600" b="1" dirty="0" err="1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重视“新材料，新情境”的创设</a:t>
            </a:r>
            <a:endParaRPr lang="en-US" altLang="zh-CN" sz="3600" b="1" dirty="0">
              <a:solidFill>
                <a:srgbClr val="F87F0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278303" y="154379"/>
            <a:ext cx="0" cy="648000"/>
          </a:xfrm>
          <a:prstGeom prst="line">
            <a:avLst/>
          </a:prstGeom>
          <a:ln w="47625" cmpd="sng">
            <a:solidFill>
              <a:srgbClr val="E87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23" y="64109"/>
            <a:ext cx="828540" cy="8285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1278303" y="154379"/>
            <a:ext cx="0" cy="648000"/>
          </a:xfrm>
          <a:prstGeom prst="line">
            <a:avLst/>
          </a:prstGeom>
          <a:ln w="47625" cmpd="sng">
            <a:solidFill>
              <a:srgbClr val="E87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23" y="64109"/>
            <a:ext cx="828540" cy="828540"/>
          </a:xfrm>
          <a:prstGeom prst="rect">
            <a:avLst/>
          </a:prstGeom>
        </p:spPr>
      </p:pic>
      <p:pic>
        <p:nvPicPr>
          <p:cNvPr id="5" name="图片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347" y="1110973"/>
            <a:ext cx="5606153" cy="4864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 descr="图片包含 文字, 书籍&#10;&#10;已生成高可信度的说明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0" y="1110973"/>
            <a:ext cx="3131736" cy="4864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489379" y="2389773"/>
            <a:ext cx="2492990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材料特点：</a:t>
            </a:r>
            <a:endParaRPr lang="en-US" altLang="zh-CN" sz="3600" dirty="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  <a:p>
            <a:r>
              <a:rPr lang="zh-CN" altLang="en-US" sz="36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紧贴论域</a:t>
            </a:r>
            <a:endParaRPr lang="en-US" altLang="zh-CN" sz="3600" b="1" dirty="0">
              <a:solidFill>
                <a:srgbClr val="F87F01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  <a:p>
            <a:r>
              <a:rPr lang="zh-CN" altLang="en-US" sz="36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来源多元</a:t>
            </a:r>
            <a:endParaRPr lang="en-US" altLang="zh-CN" sz="3600" b="1" dirty="0">
              <a:solidFill>
                <a:srgbClr val="F87F01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  <a:p>
            <a:r>
              <a:rPr lang="zh-CN" altLang="en-US" sz="36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视角崭新</a:t>
            </a:r>
            <a:endParaRPr lang="zh-CN" altLang="en-US" sz="3600" b="1" dirty="0">
              <a:solidFill>
                <a:srgbClr val="F87F0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28133" y="156048"/>
            <a:ext cx="8793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一、</a:t>
            </a:r>
            <a:r>
              <a:rPr lang="en-US" altLang="zh-CN" sz="3600" b="1" dirty="0" err="1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重视“新材料，新情境”的创设</a:t>
            </a:r>
            <a:endParaRPr lang="en-US" altLang="zh-CN" sz="3600" b="1" dirty="0">
              <a:solidFill>
                <a:srgbClr val="F87F0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3"/>
          <p:cNvSpPr txBox="1">
            <a:spLocks noChangeArrowheads="1"/>
          </p:cNvSpPr>
          <p:nvPr/>
        </p:nvSpPr>
        <p:spPr bwMode="auto">
          <a:xfrm>
            <a:off x="568325" y="1228725"/>
            <a:ext cx="11055350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dirty="0"/>
              <a:t>     </a:t>
            </a:r>
            <a:r>
              <a:rPr lang="en-US" altLang="zh-CN" dirty="0"/>
              <a:t>  </a:t>
            </a:r>
            <a:r>
              <a:rPr lang="en-US" altLang="zh-CN" sz="3200" dirty="0"/>
              <a:t> 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近代中国主要在做两件事:一是</a:t>
            </a:r>
            <a:r>
              <a:rPr lang="zh-CN" altLang="en-US" sz="32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中国社会的全面近代化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。从农业社会向工业社会转型，这是世界上其他国家也要行走的历程，向外部世界学习则是后进国家的必经之路。二是</a:t>
            </a:r>
            <a:r>
              <a:rPr lang="zh-CN" altLang="en-US" sz="32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争取中国在国际社会中的平等地位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32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32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   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</a:t>
            </a:r>
            <a:r>
              <a:rPr lang="en-US" altLang="zh-CN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——</a:t>
            </a:r>
            <a:r>
              <a:rPr lang="en-US" altLang="zh-CN" sz="32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王建朗、黄克武</a:t>
            </a:r>
            <a:r>
              <a:rPr lang="en-US" altLang="zh-CN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：《</a:t>
            </a:r>
            <a:r>
              <a:rPr lang="en-US" altLang="zh-CN" sz="32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两岸新编中国近代史·民国卷</a:t>
            </a:r>
            <a:r>
              <a:rPr lang="en-US" altLang="zh-CN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》</a:t>
            </a:r>
          </a:p>
        </p:txBody>
      </p:sp>
      <p:sp>
        <p:nvSpPr>
          <p:cNvPr id="3" name="文本框 14"/>
          <p:cNvSpPr txBox="1">
            <a:spLocks noChangeArrowheads="1"/>
          </p:cNvSpPr>
          <p:nvPr/>
        </p:nvSpPr>
        <p:spPr bwMode="auto">
          <a:xfrm>
            <a:off x="636588" y="3211513"/>
            <a:ext cx="1091882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>
                <a:latin typeface="华文楷体" panose="02010600040101010101" pitchFamily="2" charset="-122"/>
                <a:ea typeface="华文楷体" panose="02010600040101010101" pitchFamily="2" charset="-122"/>
              </a:rPr>
              <a:t>           </a:t>
            </a:r>
            <a:r>
              <a:rPr lang="zh-CN" altLang="en-US" sz="3200">
                <a:latin typeface="华文楷体" panose="02010600040101010101" pitchFamily="2" charset="-122"/>
                <a:ea typeface="华文楷体" panose="02010600040101010101" pitchFamily="2" charset="-122"/>
              </a:rPr>
              <a:t>在相当长的时间内努力去做第二件事，竟成为历史发展主线，争取国家的独立平等被置于比争取社会发展更为优先的地位。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528133" y="156048"/>
            <a:ext cx="8793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二、</a:t>
            </a:r>
            <a:r>
              <a:rPr lang="en-US" altLang="zh-CN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altLang="zh-CN" sz="3600" b="1" dirty="0" err="1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立足主干知识</a:t>
            </a:r>
            <a:r>
              <a:rPr lang="en-US" altLang="zh-CN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重视核心素养</a:t>
            </a:r>
            <a:endParaRPr lang="en-US" altLang="zh-CN" sz="3600" b="1" dirty="0">
              <a:solidFill>
                <a:srgbClr val="F87F0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278303" y="154379"/>
            <a:ext cx="0" cy="648000"/>
          </a:xfrm>
          <a:prstGeom prst="line">
            <a:avLst/>
          </a:prstGeom>
          <a:ln w="47625" cmpd="sng">
            <a:solidFill>
              <a:srgbClr val="E87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23" y="64109"/>
            <a:ext cx="828540" cy="8285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99"/>
          <p:cNvSpPr txBox="1">
            <a:spLocks noChangeArrowheads="1"/>
          </p:cNvSpPr>
          <p:nvPr/>
        </p:nvSpPr>
        <p:spPr bwMode="auto">
          <a:xfrm>
            <a:off x="562132" y="800415"/>
            <a:ext cx="11370785" cy="236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（</a:t>
            </a:r>
            <a:r>
              <a:rPr lang="en-US" altLang="zh-CN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2017</a:t>
            </a: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年广东</a:t>
            </a:r>
            <a:r>
              <a:rPr lang="zh-CN" altLang="en-US" sz="1800">
                <a:latin typeface="华文楷体" panose="02010600040101010101" pitchFamily="2" charset="-122"/>
                <a:ea typeface="华文楷体" panose="02010600040101010101" pitchFamily="2" charset="-122"/>
              </a:rPr>
              <a:t>）</a:t>
            </a:r>
            <a:r>
              <a:rPr lang="zh-CN" altLang="en-US" sz="1800" b="1">
                <a:solidFill>
                  <a:srgbClr val="F87F01"/>
                </a:solidFill>
                <a:latin typeface="宋体" panose="02010600030101010101" pitchFamily="2" charset="-122"/>
              </a:rPr>
              <a:t>26、</a:t>
            </a:r>
            <a:r>
              <a:rPr lang="zh-CN" altLang="en-US" b="1">
                <a:solidFill>
                  <a:srgbClr val="F87F01"/>
                </a:solidFill>
                <a:latin typeface="宋体" panose="02010600030101010101" pitchFamily="2" charset="-122"/>
              </a:rPr>
              <a:t>19世纪末以来</a:t>
            </a:r>
            <a:r>
              <a:rPr lang="zh-CN" altLang="en-US" b="1" dirty="0">
                <a:solidFill>
                  <a:srgbClr val="F87F01"/>
                </a:solidFill>
                <a:latin typeface="宋体" panose="02010600030101010101" pitchFamily="2" charset="-122"/>
              </a:rPr>
              <a:t>，中国人民为民族独立和国家富强不断奋斗，中国国际地位日益提升</a:t>
            </a:r>
            <a:r>
              <a:rPr lang="zh-CN" altLang="en-US" sz="1800" dirty="0">
                <a:latin typeface="宋体" panose="02010600030101010101" pitchFamily="2" charset="-122"/>
              </a:rPr>
              <a:t>。</a:t>
            </a: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阅读下列材料，回答问题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材料一  一年前（1894年）郑观应还只能把他的书名称作《盛世危言》；一年后，严复就在《救亡决论》中第一次呼唤“救亡”这一口号，要求通过改革改变现状，寻求新的出路。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                                                         </a:t>
            </a:r>
            <a:r>
              <a:rPr lang="zh-CN" altLang="en-US" sz="12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——金冲及《二十世纪中国史纲》</a:t>
            </a:r>
            <a:endParaRPr lang="zh-CN" altLang="en-US" sz="10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材料二  如题26表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北洋政府为解决山东问题的系列外交活动</a:t>
            </a:r>
          </a:p>
        </p:txBody>
      </p:sp>
      <p:graphicFrame>
        <p:nvGraphicFramePr>
          <p:cNvPr id="7" name="表格 6"/>
          <p:cNvGraphicFramePr/>
          <p:nvPr/>
        </p:nvGraphicFramePr>
        <p:xfrm>
          <a:off x="2620328" y="3183570"/>
          <a:ext cx="5441950" cy="1097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38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033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241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华文楷体" panose="02010600040101010101" pitchFamily="2" charset="-122"/>
                        </a:rPr>
                        <a:t>年份</a:t>
                      </a:r>
                    </a:p>
                  </a:txBody>
                  <a:tcPr marL="68588" marR="68588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华文楷体" panose="02010600040101010101" pitchFamily="2" charset="-122"/>
                        </a:rPr>
                        <a:t>外交大事</a:t>
                      </a:r>
                    </a:p>
                  </a:txBody>
                  <a:tcPr marL="68588" marR="68588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华文楷体" panose="02010600040101010101" pitchFamily="2" charset="-122"/>
                        </a:rPr>
                        <a:t>1917年</a:t>
                      </a:r>
                    </a:p>
                  </a:txBody>
                  <a:tcPr marL="68588" marR="68588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华文楷体" panose="02010600040101010101" pitchFamily="2" charset="-122"/>
                        </a:rPr>
                        <a:t>中国对德宣战，为收回利权积极参与和会</a:t>
                      </a:r>
                    </a:p>
                  </a:txBody>
                  <a:tcPr marL="68588" marR="68588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华文楷体" panose="02010600040101010101" pitchFamily="2" charset="-122"/>
                        </a:rPr>
                        <a:t>1918年</a:t>
                      </a:r>
                    </a:p>
                  </a:txBody>
                  <a:tcPr marL="68588" marR="68588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华文楷体" panose="02010600040101010101" pitchFamily="2" charset="-122"/>
                        </a:rPr>
                        <a:t>为能参与和会争取主动，中国倾向联美制日</a:t>
                      </a:r>
                    </a:p>
                  </a:txBody>
                  <a:tcPr marL="68588" marR="68588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241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华文楷体" panose="02010600040101010101" pitchFamily="2" charset="-122"/>
                        </a:rPr>
                        <a:t>1919年</a:t>
                      </a:r>
                    </a:p>
                  </a:txBody>
                  <a:tcPr marL="68588" marR="68588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zh-CN" altLang="en-US" sz="1800" b="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华文楷体" panose="02010600040101010101" pitchFamily="2" charset="-122"/>
                        </a:rPr>
                        <a:t>参加巴黎和会，中国收回利权的要求遭拒绝</a:t>
                      </a:r>
                    </a:p>
                  </a:txBody>
                  <a:tcPr marL="68588" marR="68588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文本框 3"/>
          <p:cNvSpPr txBox="1">
            <a:spLocks noChangeArrowheads="1"/>
          </p:cNvSpPr>
          <p:nvPr/>
        </p:nvSpPr>
        <p:spPr bwMode="auto">
          <a:xfrm>
            <a:off x="562133" y="4280850"/>
            <a:ext cx="11458575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3048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1200" dirty="0"/>
              <a:t>                                                                                                                          </a:t>
            </a: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——唐启华《巴黎和会与中国外交》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  <a:sym typeface="宋体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材料三  1943年12月1日，《开罗宣言》正式发表，宣称：(苏美英)三国之宗旨……在使日本所窃取于中国领土，例如满洲、台湾、澎湖群岛等，归还中国。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                                                       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——王建朗《两岸新编中国近代史》（上）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材料四  进入21世纪，中国的国际地位被认为已达到19世纪以来之巅峰……（因）中国日益增加的经济、军事和政治的巨大势力……西方人认为中国是亚太地区的区域性强国。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                                                        ——徐中约《中国近代史：1600-2000中国的奋斗》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528133" y="156048"/>
            <a:ext cx="8793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二、</a:t>
            </a:r>
            <a:r>
              <a:rPr lang="en-US" altLang="zh-CN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altLang="zh-CN" sz="3600" b="1" dirty="0" err="1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立足主干知识</a:t>
            </a:r>
            <a:r>
              <a:rPr lang="en-US" altLang="zh-CN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重视核心素养</a:t>
            </a:r>
            <a:endParaRPr lang="en-US" altLang="zh-CN" sz="3600" b="1" dirty="0">
              <a:solidFill>
                <a:srgbClr val="F87F0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1278303" y="154379"/>
            <a:ext cx="0" cy="648000"/>
          </a:xfrm>
          <a:prstGeom prst="line">
            <a:avLst/>
          </a:prstGeom>
          <a:ln w="47625" cmpd="sng">
            <a:solidFill>
              <a:srgbClr val="E87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23" y="64109"/>
            <a:ext cx="828540" cy="8285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517525" y="2508250"/>
            <a:ext cx="1116012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  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主干性知识代表了构成历史体系的基本内容，如关键性时间、历史人物、历史概念和重大历史事件、大国及国际关系等。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528133" y="156048"/>
            <a:ext cx="8793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二、</a:t>
            </a:r>
            <a:r>
              <a:rPr lang="en-US" altLang="zh-CN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altLang="zh-CN" sz="3600" b="1" dirty="0" err="1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立足主干知识</a:t>
            </a:r>
            <a:r>
              <a:rPr lang="en-US" altLang="zh-CN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重视核心素养</a:t>
            </a:r>
            <a:endParaRPr lang="en-US" altLang="zh-CN" sz="3600" b="1" dirty="0">
              <a:solidFill>
                <a:srgbClr val="F87F0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1278303" y="154379"/>
            <a:ext cx="0" cy="648000"/>
          </a:xfrm>
          <a:prstGeom prst="line">
            <a:avLst/>
          </a:prstGeom>
          <a:ln w="47625" cmpd="sng">
            <a:solidFill>
              <a:srgbClr val="E87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23" y="64109"/>
            <a:ext cx="828540" cy="8285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231775" y="1001713"/>
            <a:ext cx="11633200" cy="526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2013—201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9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年中国史综合（第2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6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题）命题主题：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2013：近代以来，炎黄子孙致力于民族富强的探索，南粤大地勇开先河，南粤儿女翘立潮头，在民族复兴之路上留下了一页页浓墨重彩。</a:t>
            </a:r>
            <a:r>
              <a:rPr lang="zh-CN" altLang="en-US" sz="24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（中国近代化、民族复兴道路） </a:t>
            </a:r>
            <a:endParaRPr lang="zh-CN" altLang="en-US" sz="2400" dirty="0">
              <a:solidFill>
                <a:srgbClr val="F87F0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2014：对外交往是一个国家实力的展示。历史上，中国曾经辉煌，也曾饱经沧桑。当今中国已重回世界，并正在逐步影响着世界。</a:t>
            </a:r>
            <a:r>
              <a:rPr lang="zh-CN" altLang="en-US" sz="24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（中国外交）</a:t>
            </a:r>
            <a:r>
              <a:rPr lang="zh-CN" altLang="en-US" sz="2400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 </a:t>
            </a:r>
            <a:endParaRPr lang="zh-CN" altLang="en-US" sz="2400" dirty="0">
              <a:solidFill>
                <a:srgbClr val="F87F0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2015：一座城市，一段记忆，诉说着一个时代的故事。 </a:t>
            </a:r>
            <a:r>
              <a:rPr lang="zh-CN" altLang="en-US" sz="24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（城市发展）</a:t>
            </a:r>
            <a:endParaRPr lang="zh-CN" altLang="en-US" sz="2400" b="1" dirty="0">
              <a:solidFill>
                <a:srgbClr val="F87F0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2016：近代以来，莘莘学子求新知于世界，学成归来，报效祖国。 </a:t>
            </a:r>
            <a:r>
              <a:rPr lang="zh-CN" altLang="en-US" sz="24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（中国现代化进程中的文化教育）</a:t>
            </a:r>
            <a:endParaRPr lang="zh-CN" altLang="en-US" sz="2400" b="1" dirty="0">
              <a:solidFill>
                <a:srgbClr val="F87F0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2017：19世纪未以来，中国人民为民族独立和国家富强不断奋斗，中国国际地位日益提升。</a:t>
            </a:r>
            <a:r>
              <a:rPr lang="zh-CN" altLang="en-US" sz="24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（中国国际地位）</a:t>
            </a:r>
            <a:endParaRPr lang="en-US" altLang="zh-CN" sz="2400" b="1" dirty="0">
              <a:solidFill>
                <a:srgbClr val="F87F01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宋体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2018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：中国企业自诞生起，即以国强民富为己任，助推国家发展、民族复兴。</a:t>
            </a:r>
            <a:r>
              <a:rPr lang="zh-CN" altLang="en-US" sz="24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（中国近代企业助推民族复兴）</a:t>
            </a:r>
            <a:endParaRPr lang="en-US" altLang="zh-CN" sz="2400" b="1" dirty="0">
              <a:solidFill>
                <a:srgbClr val="F87F01"/>
              </a:solidFill>
              <a:latin typeface="华文楷体" panose="02010600040101010101" pitchFamily="2" charset="-122"/>
              <a:ea typeface="华文楷体" panose="02010600040101010101" pitchFamily="2" charset="-122"/>
              <a:sym typeface="宋体" panose="02010600030101010101" pitchFamily="2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2019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：近代以来，中国民族工业的产业分布及结构特征的变迁，见证了中华民族的奋斗历程。</a:t>
            </a:r>
            <a:r>
              <a:rPr lang="zh-CN" altLang="en-US" sz="24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（中华民族工业变迁、中华民族的奋斗历程）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528133" y="156048"/>
            <a:ext cx="8793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二、</a:t>
            </a:r>
            <a:r>
              <a:rPr lang="en-US" altLang="zh-CN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altLang="zh-CN" sz="3600" b="1" dirty="0" err="1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立足主干知识</a:t>
            </a:r>
            <a:r>
              <a:rPr lang="en-US" altLang="zh-CN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重视核心素养</a:t>
            </a:r>
            <a:endParaRPr lang="en-US" altLang="zh-CN" sz="3600" b="1" dirty="0">
              <a:solidFill>
                <a:srgbClr val="F87F0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1278303" y="154379"/>
            <a:ext cx="0" cy="648000"/>
          </a:xfrm>
          <a:prstGeom prst="line">
            <a:avLst/>
          </a:prstGeom>
          <a:ln w="47625" cmpd="sng">
            <a:solidFill>
              <a:srgbClr val="E87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23" y="64109"/>
            <a:ext cx="828540" cy="8285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58115" y="844550"/>
            <a:ext cx="11877675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2013—201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年世界史综合（第27题）命题主题：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2013：十九世纪中期以来美国迅速崛起，对世界发展和国际关系演变都产生了重要影响。</a:t>
            </a:r>
            <a:r>
              <a:rPr lang="zh-CN" altLang="en-US" sz="24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（美国崛起及其对外关系） </a:t>
            </a:r>
            <a:endParaRPr lang="zh-CN" altLang="en-US" sz="2400" dirty="0">
              <a:solidFill>
                <a:srgbClr val="F87F0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2014：14至18世纪的欧洲经历了一场社会巨变，在各个领域出现了一些新现象，不断冲击着旧观念、旧制度……推动欧洲迈入近代社会。</a:t>
            </a:r>
            <a:r>
              <a:rPr lang="zh-CN" altLang="en-US" sz="24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（欧洲社会巨变，以英国为主）</a:t>
            </a:r>
            <a:r>
              <a:rPr lang="zh-CN" altLang="en-US" sz="2400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2015：大国在处理国际事务中的作用举足轻重，深刻影响着世界历史发展的进程。 </a:t>
            </a:r>
            <a:r>
              <a:rPr lang="zh-CN" altLang="en-US" sz="24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（中美苏关系）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2016：区域文明发展进程中，各国实力此消彼长，先进国家影响巨大，其引发的区域变化值得深思。 </a:t>
            </a:r>
            <a:r>
              <a:rPr lang="zh-CN" altLang="en-US" sz="24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（日美、中日关系）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2017：历史最终证明，冷战没有真正的赢家。 </a:t>
            </a:r>
            <a:r>
              <a:rPr lang="zh-CN" altLang="en-US" sz="24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（美苏关系）</a:t>
            </a:r>
            <a:endParaRPr lang="en-US" altLang="zh-CN" sz="2400" b="1" dirty="0">
              <a:solidFill>
                <a:srgbClr val="F87F0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2018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：世界工厂为世界制造，世界工厂因创新而不断变迁；创新是推动历史发展的不竭动力。</a:t>
            </a:r>
            <a:r>
              <a:rPr lang="zh-CN" altLang="en-US" sz="24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（创新推动历史发展 英美中）</a:t>
            </a:r>
            <a:endParaRPr lang="en-US" altLang="zh-CN" sz="2400" b="1" dirty="0">
              <a:solidFill>
                <a:srgbClr val="F87F0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2019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：从某种意义上来说，近现代史就是一部现代化的发展史，而现代化的核心是人的现代化，也就是人通过努力逐渐解除各种束缚而获得自身解放的历史。</a:t>
            </a:r>
            <a:r>
              <a:rPr lang="zh-CN" altLang="en-US" sz="24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（人的现代化）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528133" y="156048"/>
            <a:ext cx="8793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二、</a:t>
            </a:r>
            <a:r>
              <a:rPr lang="en-US" altLang="zh-CN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altLang="zh-CN" sz="3600" b="1" dirty="0" err="1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立足主干知识</a:t>
            </a:r>
            <a:r>
              <a:rPr lang="en-US" altLang="zh-CN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重视核心素养</a:t>
            </a:r>
            <a:endParaRPr lang="en-US" altLang="zh-CN" sz="3600" b="1" dirty="0">
              <a:solidFill>
                <a:srgbClr val="F87F0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1278303" y="154379"/>
            <a:ext cx="0" cy="648000"/>
          </a:xfrm>
          <a:prstGeom prst="line">
            <a:avLst/>
          </a:prstGeom>
          <a:ln w="47625" cmpd="sng">
            <a:solidFill>
              <a:srgbClr val="E87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23" y="64109"/>
            <a:ext cx="828540" cy="82854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/>
          <p:nvPr/>
        </p:nvGraphicFramePr>
        <p:xfrm>
          <a:off x="190500" y="937578"/>
          <a:ext cx="11811000" cy="5195887"/>
        </p:xfrm>
        <a:graphic>
          <a:graphicData uri="http://schemas.openxmlformats.org/drawingml/2006/table">
            <a:tbl>
              <a:tblPr/>
              <a:tblGrid>
                <a:gridCol w="6661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201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247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2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000" b="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45" marR="91445" marT="45723" marB="45723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2014</a:t>
                      </a:r>
                    </a:p>
                  </a:txBody>
                  <a:tcPr marL="91445" marR="91445" marT="45723" marB="45723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4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2018</a:t>
                      </a:r>
                    </a:p>
                  </a:txBody>
                  <a:tcPr marL="91445" marR="91445" marT="45723" marB="45723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8659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endParaRPr lang="en-US" altLang="zh-CN" sz="2000" b="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endParaRPr lang="en-US" altLang="zh-CN" sz="2000" b="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endParaRPr lang="en-US" altLang="zh-CN" sz="2000" b="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endParaRPr lang="en-US" altLang="zh-CN" sz="2000" b="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endParaRPr lang="en-US" altLang="zh-CN" sz="2000" b="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lvl="0" indent="0" algn="ctr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第</a:t>
                      </a:r>
                      <a:r>
                        <a:rPr lang="en-US" altLang="zh-CN" sz="2400" b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27</a:t>
                      </a:r>
                      <a:r>
                        <a:rPr lang="zh-CN" altLang="en-US" sz="24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题设问</a:t>
                      </a:r>
                    </a:p>
                  </a:txBody>
                  <a:tcPr marL="91445" marR="91445" marT="45723" marB="45723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）依据材料一并结合所学知识，写出达芬奇的一副绘画</a:t>
                      </a:r>
                      <a:r>
                        <a:rPr lang="zh-CN" altLang="en-US" sz="2000" b="1" dirty="0">
                          <a:solidFill>
                            <a:srgbClr val="F87F0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代表作品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？他“新奇的目光”中蕴含着怎眼的</a:t>
                      </a:r>
                      <a:r>
                        <a:rPr lang="zh-CN" altLang="en-US" sz="2000" b="1" dirty="0">
                          <a:solidFill>
                            <a:srgbClr val="F87F0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时代精神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？</a:t>
                      </a:r>
                    </a:p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）依据材料二并结合所学知识，指出“先行者”中发现美洲的</a:t>
                      </a:r>
                      <a:r>
                        <a:rPr lang="zh-CN" altLang="en-US" sz="2000" b="1" dirty="0">
                          <a:solidFill>
                            <a:srgbClr val="F87F0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代表人物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？随着美洲的发现及后续的殖民扩张，给欧洲的社会经济发展提供了</a:t>
                      </a:r>
                      <a:r>
                        <a:rPr lang="zh-CN" altLang="en-US" sz="2000" b="1" dirty="0">
                          <a:solidFill>
                            <a:srgbClr val="F87F0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什么条件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？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）依据材料三并结合所学知识，指出光荣革命后，英国确立“新的政治制度”依据的主要</a:t>
                      </a:r>
                      <a:r>
                        <a:rPr lang="zh-CN" altLang="en-US" sz="2000" b="1" dirty="0">
                          <a:solidFill>
                            <a:srgbClr val="F87F0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法律文件是什么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？依据该法律文件确立的</a:t>
                      </a:r>
                      <a:r>
                        <a:rPr lang="zh-CN" altLang="en-US" sz="2000" b="1" dirty="0">
                          <a:solidFill>
                            <a:srgbClr val="F87F0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政治体制是什么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？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）依据材料四并结合所学知识，指出</a:t>
                      </a:r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18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世纪中期以后城市化急剧加速的是</a:t>
                      </a:r>
                      <a:r>
                        <a:rPr lang="zh-CN" altLang="en-US" sz="2000" b="1" dirty="0">
                          <a:solidFill>
                            <a:srgbClr val="F87F0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哪个国家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？促成该国城市化急剧加速的主要</a:t>
                      </a:r>
                      <a:r>
                        <a:rPr lang="zh-CN" altLang="en-US" sz="2000" b="1" dirty="0">
                          <a:solidFill>
                            <a:srgbClr val="F87F0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历史事件是什么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？</a:t>
                      </a:r>
                      <a:endParaRPr lang="zh-CN" altLang="en-US" sz="2000" b="0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lvl="0" indent="0" eaLnBrk="0" hangingPunc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）依据上述材料，归纳推动欧洲社会巨变的</a:t>
                      </a:r>
                      <a:r>
                        <a:rPr lang="zh-CN" altLang="en-US" sz="2000" b="1" dirty="0">
                          <a:solidFill>
                            <a:srgbClr val="F87F0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主要因素有哪些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？</a:t>
                      </a:r>
                    </a:p>
                  </a:txBody>
                  <a:tcPr marL="91445" marR="91445" marT="45723" marB="45723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）根据材料一，“世界工厂”的产生起源于哪一</a:t>
                      </a:r>
                      <a:r>
                        <a:rPr lang="zh-CN" altLang="en-US" sz="2000" b="1" dirty="0">
                          <a:solidFill>
                            <a:srgbClr val="F87F0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历史事件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？并概括“世界工厂” 国家的</a:t>
                      </a:r>
                      <a:r>
                        <a:rPr lang="zh-CN" altLang="en-US" sz="2000" b="1" dirty="0">
                          <a:solidFill>
                            <a:srgbClr val="F87F0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主要特征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。结合所学知识，指出英国首先成为“世界工厂”的</a:t>
                      </a:r>
                      <a:r>
                        <a:rPr lang="zh-CN" altLang="en-US" sz="2000" b="1" dirty="0">
                          <a:solidFill>
                            <a:srgbClr val="F87F0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政治前提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。（</a:t>
                      </a:r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分）</a:t>
                      </a:r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）根据材料二，指出美国的“世界工厂”与英国相比</a:t>
                      </a:r>
                      <a:r>
                        <a:rPr lang="zh-CN" altLang="en-US" sz="2000" b="1" dirty="0">
                          <a:solidFill>
                            <a:srgbClr val="F87F0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有何不同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？并结合所学知识，简要</a:t>
                      </a:r>
                      <a:r>
                        <a:rPr lang="zh-CN" altLang="en-US" sz="2000" b="1" dirty="0">
                          <a:solidFill>
                            <a:srgbClr val="F87F0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说明美国成为“世界工厂”的原因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。（</a:t>
                      </a:r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分）</a:t>
                      </a:r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）根据材料三，“离开中国，世界就无法生活”</a:t>
                      </a:r>
                      <a:r>
                        <a:rPr lang="zh-CN" altLang="en-US" sz="2000" b="1" dirty="0">
                          <a:solidFill>
                            <a:srgbClr val="F87F0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说明了什么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？</a:t>
                      </a:r>
                      <a:r>
                        <a:rPr lang="zh-CN" altLang="en-US" sz="2000" b="1" dirty="0">
                          <a:solidFill>
                            <a:srgbClr val="F87F0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如何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才能</a:t>
                      </a:r>
                      <a:r>
                        <a:rPr lang="zh-CN" altLang="en-US" sz="2000" b="1" dirty="0">
                          <a:solidFill>
                            <a:srgbClr val="F87F0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改变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“中国发展，外国赚钱”的</a:t>
                      </a:r>
                      <a:r>
                        <a:rPr lang="zh-CN" altLang="en-US" sz="2000" b="1" dirty="0">
                          <a:solidFill>
                            <a:srgbClr val="F87F0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现状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？（</a:t>
                      </a:r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分）</a:t>
                      </a:r>
                    </a:p>
                    <a:p>
                      <a:pPr marL="0" lvl="0" indent="0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（</a:t>
                      </a:r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）综上所述，从“世界工厂”的变迁中，我们可</a:t>
                      </a:r>
                      <a:r>
                        <a:rPr lang="zh-CN" altLang="en-US" sz="2000" b="1" dirty="0">
                          <a:solidFill>
                            <a:srgbClr val="F87F0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借鉴的主要经验</a:t>
                      </a:r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是什么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？（</a:t>
                      </a:r>
                      <a:r>
                        <a:rPr lang="en-US" altLang="zh-CN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分）</a:t>
                      </a:r>
                    </a:p>
                  </a:txBody>
                  <a:tcPr marL="91445" marR="91445" marT="45723" marB="45723"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1528133" y="156048"/>
            <a:ext cx="8793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二、</a:t>
            </a:r>
            <a:r>
              <a:rPr lang="en-US" altLang="zh-CN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altLang="zh-CN" sz="3600" b="1" dirty="0" err="1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立足主干知识</a:t>
            </a:r>
            <a:r>
              <a:rPr lang="en-US" altLang="zh-CN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重视核心素养</a:t>
            </a:r>
            <a:endParaRPr lang="en-US" altLang="zh-CN" sz="3600" b="1" dirty="0">
              <a:solidFill>
                <a:srgbClr val="F87F0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278303" y="154379"/>
            <a:ext cx="0" cy="648000"/>
          </a:xfrm>
          <a:prstGeom prst="line">
            <a:avLst/>
          </a:prstGeom>
          <a:ln w="47625" cmpd="sng">
            <a:solidFill>
              <a:srgbClr val="E87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23" y="64109"/>
            <a:ext cx="828540" cy="82854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2"/>
          <p:cNvSpPr txBox="1">
            <a:spLocks noChangeArrowheads="1"/>
          </p:cNvSpPr>
          <p:nvPr/>
        </p:nvSpPr>
        <p:spPr bwMode="auto">
          <a:xfrm>
            <a:off x="130493" y="891540"/>
            <a:ext cx="12190412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（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2015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广东）</a:t>
            </a:r>
            <a:r>
              <a:rPr lang="en-US" altLang="zh-CN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26.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（1）阅读材料一回答，材料采用了哪一种文学形式来描述杭州的？</a:t>
            </a:r>
            <a:r>
              <a:rPr lang="zh-CN" altLang="en-US" sz="24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概括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宋代杭州的繁华主要表现在哪些方面？（3分）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r>
              <a:rPr lang="zh-CN" altLang="en-US" sz="24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答：词（1分）人口众多、商业繁荣、家庭富足等。（2分）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（2）根据材料二</a:t>
            </a:r>
            <a:r>
              <a:rPr lang="zh-CN" altLang="en-US" sz="24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指出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上海租界公园问题的焦点是什么？结合所学知识，</a:t>
            </a:r>
            <a:r>
              <a:rPr lang="zh-CN" altLang="en-US" sz="24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说明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上海租界公园问题产生的历史根源。（4分）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</a:t>
            </a:r>
            <a:r>
              <a:rPr lang="zh-CN" altLang="en-US" sz="24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答：华人能否进入公园。（2分） 鸦片战争后，中国沦为半殖民地半封建社会，外国人在中国拥有特权。（2分）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（3）根据材料三并结合所学知识，</a:t>
            </a:r>
            <a:r>
              <a:rPr lang="zh-CN" altLang="en-US" sz="24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指出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深圳崛起的契机是什么？</a:t>
            </a:r>
            <a:r>
              <a:rPr lang="zh-CN" altLang="en-US" sz="24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分析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深圳成为最具综合竞争力城市的原因有哪些（4分）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r>
              <a:rPr lang="zh-CN" altLang="en-US" sz="24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答：中国实行改革开放政策，深圳被确立为经济特区。（2分）  重视效率、强调创新、兼顾环保等。（2分）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（4）</a:t>
            </a:r>
            <a:r>
              <a:rPr lang="zh-CN" altLang="en-US" sz="24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结合上述材料，以历史的眼光去审视城市的变迁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，你认为如何让城市发展更美好。（2分）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答：重视城市经济发展；重视科技创新等。（2分）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528133" y="156048"/>
            <a:ext cx="8793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二、</a:t>
            </a:r>
            <a:r>
              <a:rPr lang="en-US" altLang="zh-CN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altLang="zh-CN" sz="3600" b="1" dirty="0" err="1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立足主干知识</a:t>
            </a:r>
            <a:r>
              <a:rPr lang="en-US" altLang="zh-CN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重视核心素养</a:t>
            </a:r>
            <a:endParaRPr lang="en-US" altLang="zh-CN" sz="3600" b="1" dirty="0">
              <a:solidFill>
                <a:srgbClr val="F87F0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278303" y="154379"/>
            <a:ext cx="0" cy="648000"/>
          </a:xfrm>
          <a:prstGeom prst="line">
            <a:avLst/>
          </a:prstGeom>
          <a:ln w="47625" cmpd="sng">
            <a:solidFill>
              <a:srgbClr val="E87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23" y="64109"/>
            <a:ext cx="828540" cy="82854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9"/>
          <p:cNvSpPr txBox="1">
            <a:spLocks noChangeArrowheads="1"/>
          </p:cNvSpPr>
          <p:nvPr/>
        </p:nvSpPr>
        <p:spPr bwMode="auto">
          <a:xfrm>
            <a:off x="750888" y="4739640"/>
            <a:ext cx="10860087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无论材料或情境如何新颖，答案都是在所学知识及应有能力基础上建构的。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     </a:t>
            </a:r>
            <a:r>
              <a:rPr lang="en-US" altLang="zh-CN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——</a:t>
            </a:r>
            <a:r>
              <a:rPr lang="zh-CN" altLang="en-US" sz="20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《把握变化，与时俱进 ——评2015年广东省初中毕业生学业考试历史卷》</a:t>
            </a:r>
          </a:p>
        </p:txBody>
      </p:sp>
      <p:sp>
        <p:nvSpPr>
          <p:cNvPr id="3" name="文本框 10"/>
          <p:cNvSpPr txBox="1">
            <a:spLocks noChangeArrowheads="1"/>
          </p:cNvSpPr>
          <p:nvPr/>
        </p:nvSpPr>
        <p:spPr bwMode="auto">
          <a:xfrm>
            <a:off x="581025" y="991553"/>
            <a:ext cx="1102995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单纯地掌握历史知识已不是历史课程学习的唯一和最终目标，而是全面提高学科素养的基础和载体。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   ——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《普通高中历史课程标准（实验）》</a:t>
            </a:r>
          </a:p>
        </p:txBody>
      </p:sp>
      <p:sp>
        <p:nvSpPr>
          <p:cNvPr id="4" name="文本框 11"/>
          <p:cNvSpPr txBox="1">
            <a:spLocks noChangeArrowheads="1"/>
          </p:cNvSpPr>
          <p:nvPr/>
        </p:nvSpPr>
        <p:spPr bwMode="auto">
          <a:xfrm>
            <a:off x="581025" y="2907665"/>
            <a:ext cx="1102995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综合的、基础的各类理论素养不仅是学习历史学科的依据和指导，也是基本的、重要的教学内容和考试评价内容。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            ——《</a:t>
            </a:r>
            <a:r>
              <a:rPr lang="en-US" altLang="zh-CN" sz="3200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理论认知素养考查及其教学思考</a:t>
            </a:r>
            <a:r>
              <a:rPr lang="en-US" altLang="zh-CN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》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528133" y="156048"/>
            <a:ext cx="8793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二、</a:t>
            </a:r>
            <a:r>
              <a:rPr lang="en-US" altLang="zh-CN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altLang="zh-CN" sz="3600" b="1" dirty="0" err="1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立足主干知识</a:t>
            </a:r>
            <a:r>
              <a:rPr lang="en-US" altLang="zh-CN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重视核心素养</a:t>
            </a:r>
            <a:endParaRPr lang="en-US" altLang="zh-CN" sz="3600" b="1" dirty="0">
              <a:solidFill>
                <a:srgbClr val="F87F0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278303" y="154379"/>
            <a:ext cx="0" cy="648000"/>
          </a:xfrm>
          <a:prstGeom prst="line">
            <a:avLst/>
          </a:prstGeom>
          <a:ln w="47625" cmpd="sng">
            <a:solidFill>
              <a:srgbClr val="E87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23" y="64109"/>
            <a:ext cx="828540" cy="82854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673100" y="1539240"/>
          <a:ext cx="10974070" cy="4734527"/>
        </p:xfrm>
        <a:graphic>
          <a:graphicData uri="http://schemas.openxmlformats.org/drawingml/2006/table">
            <a:tbl>
              <a:tblPr/>
              <a:tblGrid>
                <a:gridCol w="1487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870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803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 dirty="0">
                          <a:solidFill>
                            <a:srgbClr val="F87F0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类别</a:t>
                      </a:r>
                      <a:endParaRPr lang="zh-CN" sz="2000" b="0" kern="100" dirty="0">
                        <a:solidFill>
                          <a:srgbClr val="F87F0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 dirty="0">
                          <a:solidFill>
                            <a:srgbClr val="F87F0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设问</a:t>
                      </a:r>
                      <a:r>
                        <a:rPr lang="zh-CN" altLang="en-US" sz="2000" b="0" kern="0" dirty="0">
                          <a:solidFill>
                            <a:srgbClr val="F87F0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切入</a:t>
                      </a:r>
                      <a:r>
                        <a:rPr lang="zh-CN" sz="2000" b="0" kern="0" dirty="0">
                          <a:solidFill>
                            <a:srgbClr val="F87F0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及核心词</a:t>
                      </a:r>
                      <a:endParaRPr lang="zh-CN" sz="2000" b="0" kern="100" dirty="0">
                        <a:solidFill>
                          <a:srgbClr val="F87F0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561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kumimoji="0" lang="zh-CN" altLang="en-US" sz="2000" b="0" kern="0" dirty="0">
                          <a:solidFill>
                            <a:srgbClr val="F87F0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唯物史观</a:t>
                      </a:r>
                      <a:endParaRPr kumimoji="0" lang="zh-CN" sz="2000" b="0" kern="0" dirty="0">
                        <a:solidFill>
                          <a:srgbClr val="F87F0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宋体" panose="02010600030101010101" pitchFamily="2" charset="-122"/>
                      </a:endParaRP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2000" b="1" kern="100" dirty="0">
                        <a:solidFill>
                          <a:schemeClr val="tx1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ts val="17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（</a:t>
                      </a:r>
                      <a:r>
                        <a:rPr lang="en-US" altLang="zh-CN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1</a:t>
                      </a:r>
                      <a:r>
                        <a:rPr lang="zh-CN" altLang="zh-CN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）生产生活方式；（</a:t>
                      </a:r>
                      <a:r>
                        <a:rPr lang="en-US" altLang="zh-CN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14</a:t>
                      </a:r>
                      <a:r>
                        <a:rPr lang="zh-CN" altLang="zh-CN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）主旨</a:t>
                      </a:r>
                      <a:r>
                        <a:rPr lang="en-US" altLang="zh-CN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;    (21)</a:t>
                      </a:r>
                      <a:r>
                        <a:rPr lang="zh-CN" altLang="zh-CN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合理的是</a:t>
                      </a:r>
                    </a:p>
                    <a:p>
                      <a:pPr algn="just">
                        <a:lnSpc>
                          <a:spcPts val="1750"/>
                        </a:lnSpc>
                        <a:spcAft>
                          <a:spcPts val="0"/>
                        </a:spcAft>
                      </a:pPr>
                      <a:endParaRPr lang="zh-CN" sz="2000" b="1" kern="100" dirty="0">
                        <a:solidFill>
                          <a:schemeClr val="tx1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/>
                      </a:endParaRP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803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 dirty="0">
                          <a:solidFill>
                            <a:srgbClr val="F87F0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时空观念</a:t>
                      </a:r>
                      <a:endParaRPr lang="zh-CN" sz="2000" b="0" kern="100" dirty="0">
                        <a:solidFill>
                          <a:srgbClr val="F87F0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750"/>
                        </a:lnSpc>
                        <a:spcAft>
                          <a:spcPts val="0"/>
                        </a:spcAft>
                      </a:pPr>
                      <a:endParaRPr lang="en-US" altLang="zh-CN" sz="2000" b="1" kern="100" dirty="0">
                        <a:solidFill>
                          <a:schemeClr val="tx1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/>
                      </a:endParaRPr>
                    </a:p>
                    <a:p>
                      <a:pPr algn="just">
                        <a:lnSpc>
                          <a:spcPts val="1750"/>
                        </a:lnSpc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（</a:t>
                      </a:r>
                      <a:r>
                        <a:rPr lang="en-US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5</a:t>
                      </a:r>
                      <a:r>
                        <a:rPr lang="zh-CN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）最早出现；（</a:t>
                      </a:r>
                      <a:r>
                        <a:rPr lang="en-US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12</a:t>
                      </a:r>
                      <a:r>
                        <a:rPr lang="zh-CN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）信息相关；</a:t>
                      </a: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45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 dirty="0">
                          <a:solidFill>
                            <a:srgbClr val="F87F0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史料实证</a:t>
                      </a:r>
                      <a:endParaRPr lang="zh-CN" sz="2000" b="0" kern="100" dirty="0">
                        <a:solidFill>
                          <a:srgbClr val="F87F0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altLang="zh-CN" sz="2000" b="1" kern="100" dirty="0">
                        <a:solidFill>
                          <a:schemeClr val="tx1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（</a:t>
                      </a:r>
                      <a:r>
                        <a:rPr lang="en-US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1</a:t>
                      </a:r>
                      <a:r>
                        <a:rPr lang="zh-CN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）生产生活方式；（</a:t>
                      </a:r>
                      <a:r>
                        <a:rPr lang="en-US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6</a:t>
                      </a:r>
                      <a:r>
                        <a:rPr lang="zh-CN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）情景选自；（</a:t>
                      </a:r>
                      <a:r>
                        <a:rPr lang="en-US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11</a:t>
                      </a:r>
                      <a:r>
                        <a:rPr lang="zh-CN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）蔡元培被任命为北京大学校长</a:t>
                      </a: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0187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 dirty="0">
                          <a:solidFill>
                            <a:srgbClr val="F87F0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历史解释</a:t>
                      </a:r>
                      <a:endParaRPr lang="zh-CN" sz="2000" b="0" kern="100" dirty="0">
                        <a:solidFill>
                          <a:srgbClr val="F87F0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en-US" altLang="zh-CN" sz="2000" b="1" kern="100" dirty="0">
                        <a:solidFill>
                          <a:schemeClr val="tx1"/>
                        </a:solidFill>
                        <a:latin typeface="华文楷体" panose="02010600040101010101" pitchFamily="2" charset="-122"/>
                        <a:ea typeface="华文楷体" panose="02010600040101010101" pitchFamily="2" charset="-122"/>
                        <a:cs typeface="Times New Roman" panose="02020603050405020304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（</a:t>
                      </a:r>
                      <a:r>
                        <a:rPr lang="en-US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4</a:t>
                      </a:r>
                      <a:r>
                        <a:rPr lang="zh-CN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）、</a:t>
                      </a:r>
                      <a:r>
                        <a:rPr lang="en-US" sz="2000" b="1" kern="100" spc="-25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(20)</a:t>
                      </a:r>
                      <a:r>
                        <a:rPr lang="zh-CN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主要原因；（</a:t>
                      </a:r>
                      <a:r>
                        <a:rPr lang="en-US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8</a:t>
                      </a:r>
                      <a:r>
                        <a:rPr lang="zh-CN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）被迫签订； </a:t>
                      </a:r>
                      <a:r>
                        <a:rPr lang="en-US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(10)</a:t>
                      </a:r>
                      <a:r>
                        <a:rPr lang="zh-CN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材料说明；</a:t>
                      </a:r>
                      <a:r>
                        <a:rPr lang="en-US" altLang="zh-CN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 </a:t>
                      </a:r>
                      <a:r>
                        <a:rPr lang="en-US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(16)</a:t>
                      </a:r>
                      <a:r>
                        <a:rPr lang="zh-CN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措施；</a:t>
                      </a:r>
                      <a:r>
                        <a:rPr lang="zh-CN" sz="2000" b="1" kern="100" cap="small" spc="25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 </a:t>
                      </a:r>
                      <a:r>
                        <a:rPr lang="en-US" sz="2000" b="1" kern="100" cap="small" spc="25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(18)</a:t>
                      </a:r>
                      <a:r>
                        <a:rPr lang="zh-CN" sz="2000" b="1" kern="100" cap="small" spc="25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学者认为；</a:t>
                      </a:r>
                      <a:r>
                        <a:rPr lang="en-US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(19)</a:t>
                      </a:r>
                      <a:r>
                        <a:rPr lang="zh-CN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主张应出自； </a:t>
                      </a:r>
                      <a:r>
                        <a:rPr lang="en-US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(22)</a:t>
                      </a:r>
                      <a:r>
                        <a:rPr lang="zh-CN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得益于；</a:t>
                      </a:r>
                      <a:r>
                        <a:rPr lang="en-US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 (23)</a:t>
                      </a:r>
                      <a:r>
                        <a:rPr lang="zh-CN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进程表明；</a:t>
                      </a:r>
                      <a:r>
                        <a:rPr lang="en-US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(24)</a:t>
                      </a:r>
                      <a:r>
                        <a:rPr lang="zh-CN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标志性事件</a:t>
                      </a:r>
                      <a:r>
                        <a:rPr lang="en-US" altLang="zh-CN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;   </a:t>
                      </a:r>
                      <a:r>
                        <a:rPr lang="en-US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(25)</a:t>
                      </a:r>
                      <a:r>
                        <a:rPr lang="zh-CN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材料表明</a:t>
                      </a: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45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 dirty="0">
                          <a:solidFill>
                            <a:srgbClr val="F87F0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家国情怀</a:t>
                      </a:r>
                      <a:endParaRPr lang="zh-CN" sz="2000" b="0" kern="100" dirty="0">
                        <a:solidFill>
                          <a:srgbClr val="F87F0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（</a:t>
                      </a:r>
                      <a:r>
                        <a:rPr lang="en-US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2</a:t>
                      </a:r>
                      <a:r>
                        <a:rPr lang="zh-CN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）“它”指的是；（</a:t>
                      </a:r>
                      <a:r>
                        <a:rPr lang="en-US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3</a:t>
                      </a:r>
                      <a:r>
                        <a:rPr lang="zh-CN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）这一措施；</a:t>
                      </a:r>
                      <a:r>
                        <a:rPr lang="en-US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(9)</a:t>
                      </a:r>
                      <a:r>
                        <a:rPr lang="zh-CN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意图</a:t>
                      </a:r>
                      <a:r>
                        <a:rPr lang="zh-CN" sz="2000" b="1" kern="100" spc="-25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；</a:t>
                      </a:r>
                      <a:r>
                        <a:rPr lang="zh-CN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（</a:t>
                      </a:r>
                      <a:r>
                        <a:rPr lang="en-US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13</a:t>
                      </a:r>
                      <a:r>
                        <a:rPr lang="zh-CN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）目的；（</a:t>
                      </a:r>
                      <a:r>
                        <a:rPr lang="en-US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15</a:t>
                      </a:r>
                      <a:r>
                        <a:rPr lang="zh-CN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）社论评述；</a:t>
                      </a:r>
                      <a:r>
                        <a:rPr lang="en-US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(17)</a:t>
                      </a:r>
                      <a:r>
                        <a:rPr lang="zh-CN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信息反映</a:t>
                      </a: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803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sz="2000" b="0" kern="0" dirty="0">
                          <a:solidFill>
                            <a:srgbClr val="F87F0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宋体" panose="02010600030101010101" pitchFamily="2" charset="-122"/>
                        </a:rPr>
                        <a:t>史学方法</a:t>
                      </a:r>
                      <a:endParaRPr lang="zh-CN" sz="2000" b="0" kern="100" dirty="0">
                        <a:solidFill>
                          <a:srgbClr val="F87F0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/>
                      </a:endParaRP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（</a:t>
                      </a:r>
                      <a:r>
                        <a:rPr lang="en-US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7</a:t>
                      </a:r>
                      <a:r>
                        <a:rPr lang="zh-CN" sz="2000" b="1" kern="100" dirty="0">
                          <a:solidFill>
                            <a:schemeClr val="tx1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Times New Roman" panose="02020603050405020304"/>
                        </a:rPr>
                        <a:t>）历史事实</a:t>
                      </a:r>
                    </a:p>
                  </a:txBody>
                  <a:tcPr marL="68588" marR="685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文本框 1"/>
          <p:cNvSpPr txBox="1">
            <a:spLocks noChangeArrowheads="1"/>
          </p:cNvSpPr>
          <p:nvPr/>
        </p:nvSpPr>
        <p:spPr bwMode="auto">
          <a:xfrm>
            <a:off x="2797016" y="892649"/>
            <a:ext cx="71834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以</a:t>
            </a:r>
            <a:r>
              <a:rPr lang="en-US" altLang="zh-CN" sz="32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2018</a:t>
            </a:r>
            <a:r>
              <a:rPr lang="zh-CN" altLang="en-US" sz="32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年广东中考历史卷选择题为例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528133" y="156048"/>
            <a:ext cx="8793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二、</a:t>
            </a:r>
            <a:r>
              <a:rPr lang="en-US" altLang="zh-CN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altLang="zh-CN" sz="3600" b="1" dirty="0" err="1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立足主干知识</a:t>
            </a:r>
            <a:r>
              <a:rPr lang="en-US" altLang="zh-CN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重视核心素养</a:t>
            </a:r>
            <a:endParaRPr lang="en-US" altLang="zh-CN" sz="3600" b="1" dirty="0">
              <a:solidFill>
                <a:srgbClr val="F87F0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278303" y="154379"/>
            <a:ext cx="0" cy="648000"/>
          </a:xfrm>
          <a:prstGeom prst="line">
            <a:avLst/>
          </a:prstGeom>
          <a:ln w="47625" cmpd="sng">
            <a:solidFill>
              <a:srgbClr val="E87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23" y="64109"/>
            <a:ext cx="828540" cy="82854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9"/>
          <p:cNvSpPr txBox="1">
            <a:spLocks noChangeArrowheads="1"/>
          </p:cNvSpPr>
          <p:nvPr/>
        </p:nvSpPr>
        <p:spPr bwMode="auto">
          <a:xfrm>
            <a:off x="438150" y="1216025"/>
            <a:ext cx="11522075" cy="2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所谓历史主题，是指能够拓展专题的</a:t>
            </a:r>
            <a:r>
              <a:rPr lang="zh-CN" altLang="en-US" sz="32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现实意义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和</a:t>
            </a:r>
            <a:r>
              <a:rPr lang="zh-CN" altLang="en-US" sz="32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社会意义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的问题。‘历史史实——历史专题——历史主题’是从低到高的三个层次的递进关系……当历史教学仅仅停留在专题的层面，学生很难明白记忆一大堆历史知识的意义，只有上升到主题的层面，历史教学的价值才能突显出来。</a:t>
            </a:r>
          </a:p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  ——</a:t>
            </a:r>
            <a:r>
              <a:rPr lang="en-US" altLang="zh-CN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黄牧航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：《</a:t>
            </a:r>
            <a:r>
              <a:rPr lang="en-US" altLang="zh-CN" dirty="0" err="1">
                <a:latin typeface="华文楷体" panose="02010600040101010101" pitchFamily="2" charset="-122"/>
                <a:ea typeface="华文楷体" panose="02010600040101010101" pitchFamily="2" charset="-122"/>
              </a:rPr>
              <a:t>十年新课程历史科高考命题改革的回顾与分析（下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</a:rPr>
              <a:t>）》</a:t>
            </a:r>
          </a:p>
        </p:txBody>
      </p:sp>
      <p:sp>
        <p:nvSpPr>
          <p:cNvPr id="3" name="文本框 10"/>
          <p:cNvSpPr txBox="1">
            <a:spLocks noChangeArrowheads="1"/>
          </p:cNvSpPr>
          <p:nvPr/>
        </p:nvSpPr>
        <p:spPr bwMode="auto">
          <a:xfrm>
            <a:off x="563563" y="4611688"/>
            <a:ext cx="1127125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       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主题是试题命制的</a:t>
            </a:r>
            <a:r>
              <a:rPr lang="zh-CN" altLang="en-US" sz="32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灵魂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与</a:t>
            </a:r>
            <a:r>
              <a:rPr lang="zh-CN" altLang="en-US" sz="32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主线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，是设计试题的</a:t>
            </a:r>
            <a:r>
              <a:rPr lang="zh-CN" altLang="en-US" sz="32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基本依据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和</a:t>
            </a:r>
            <a:r>
              <a:rPr lang="zh-CN" altLang="en-US" sz="32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根本意图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</a:p>
          <a:p>
            <a:pPr algn="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——毛经文：《基于长时段大时代的主题式命题》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528133" y="156048"/>
            <a:ext cx="8793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三、 把握模块主题，重整知识体系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1278303" y="154379"/>
            <a:ext cx="0" cy="648000"/>
          </a:xfrm>
          <a:prstGeom prst="line">
            <a:avLst/>
          </a:prstGeom>
          <a:ln w="47625" cmpd="sng">
            <a:solidFill>
              <a:srgbClr val="E87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23" y="64109"/>
            <a:ext cx="828540" cy="82854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8"/>
          <p:cNvSpPr>
            <a:spLocks noChangeArrowheads="1"/>
          </p:cNvSpPr>
          <p:nvPr/>
        </p:nvSpPr>
        <p:spPr bwMode="auto">
          <a:xfrm>
            <a:off x="19050" y="1423988"/>
            <a:ext cx="12066588" cy="409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（</a:t>
            </a:r>
            <a:r>
              <a:rPr lang="en-US" altLang="zh-CN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2018</a:t>
            </a: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广东）</a:t>
            </a:r>
            <a:r>
              <a:rPr lang="en-US" altLang="zh-CN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26.</a:t>
            </a:r>
            <a:r>
              <a:rPr lang="zh-CN" altLang="en-US" sz="1800" dirty="0">
                <a:latin typeface="华文楷体" panose="02010600040101010101" pitchFamily="2" charset="-122"/>
                <a:ea typeface="华文楷体" panose="02010600040101010101" pitchFamily="2" charset="-122"/>
              </a:rPr>
              <a:t>中国企业自诞生起，即以国强民富为己任，助推国家发展、民族复兴。阅读材料，回答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zh-CN" sz="18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（</a:t>
            </a:r>
            <a:r>
              <a:rPr lang="en-US" altLang="zh-CN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1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）根据材料一，指出“招商局”的诞生与哪一重要历史事件有关？结合所学知识指出这一重要历史事件的地位。（</a:t>
            </a:r>
            <a:r>
              <a:rPr lang="en-US" altLang="zh-CN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2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分）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（</a:t>
            </a:r>
            <a:r>
              <a:rPr lang="en-US" altLang="zh-CN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2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）根据材料二，</a:t>
            </a:r>
            <a:r>
              <a:rPr lang="zh-CN" altLang="en-US" sz="32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概括</a:t>
            </a:r>
            <a:r>
              <a:rPr lang="zh-CN" altLang="en-US" sz="32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招商局有益于“时事大局”的依据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。（</a:t>
            </a:r>
            <a:r>
              <a:rPr lang="en-US" altLang="zh-CN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3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分）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（</a:t>
            </a:r>
            <a:r>
              <a:rPr lang="en-US" altLang="zh-CN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3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）根据材料三，</a:t>
            </a:r>
            <a:r>
              <a:rPr lang="zh-CN" altLang="en-US" sz="32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归纳</a:t>
            </a:r>
            <a:r>
              <a:rPr lang="zh-CN" altLang="en-US" sz="32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招商局“大义”的主要表现</a:t>
            </a:r>
            <a:r>
              <a:rPr lang="zh-CN" altLang="en-US" sz="32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。</a:t>
            </a:r>
            <a:r>
              <a:rPr lang="zh-CN" altLang="en-US" sz="32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并</a:t>
            </a:r>
            <a:r>
              <a:rPr lang="zh-CN" altLang="en-US" sz="32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指出</a:t>
            </a:r>
            <a:r>
              <a:rPr lang="zh-CN" altLang="en-US" sz="32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“大义”之举在当时的历史作用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。（</a:t>
            </a:r>
            <a:r>
              <a:rPr lang="en-US" altLang="zh-CN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4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分）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（</a:t>
            </a:r>
            <a:r>
              <a:rPr lang="en-US" altLang="zh-CN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4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）根据以上材料，</a:t>
            </a:r>
            <a:r>
              <a:rPr lang="zh-CN" altLang="en-US" sz="32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指出</a:t>
            </a:r>
            <a:r>
              <a:rPr lang="zh-CN" altLang="en-US" sz="32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招商局跨越了哪几个历史阶段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？并</a:t>
            </a:r>
            <a:r>
              <a:rPr lang="zh-CN" altLang="en-US" sz="3200" b="1" dirty="0">
                <a:solidFill>
                  <a:srgbClr val="F87F0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谈谈</a:t>
            </a:r>
            <a:r>
              <a:rPr lang="zh-CN" altLang="en-US" sz="3200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你对招商局“极具标本价值”这一结论的理解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。（</a:t>
            </a:r>
            <a:r>
              <a:rPr lang="en-US" altLang="zh-CN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4</a:t>
            </a:r>
            <a:r>
              <a:rPr lang="zh-CN" altLang="en-US" sz="3200" dirty="0">
                <a:latin typeface="华文楷体" panose="02010600040101010101" pitchFamily="2" charset="-122"/>
                <a:ea typeface="华文楷体" panose="02010600040101010101" pitchFamily="2" charset="-122"/>
              </a:rPr>
              <a:t>分）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528133" y="156048"/>
            <a:ext cx="8793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三、 把握模块主题，重整知识体系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1278303" y="154379"/>
            <a:ext cx="0" cy="648000"/>
          </a:xfrm>
          <a:prstGeom prst="line">
            <a:avLst/>
          </a:prstGeom>
          <a:ln w="47625" cmpd="sng">
            <a:solidFill>
              <a:srgbClr val="E87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23" y="64109"/>
            <a:ext cx="828540" cy="82854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箭头: 五边形 3"/>
          <p:cNvSpPr/>
          <p:nvPr/>
        </p:nvSpPr>
        <p:spPr bwMode="auto">
          <a:xfrm>
            <a:off x="298133" y="1905318"/>
            <a:ext cx="2000250" cy="942975"/>
          </a:xfrm>
          <a:prstGeom prst="homePlate">
            <a:avLst/>
          </a:prstGeom>
          <a:solidFill>
            <a:srgbClr val="F87F01"/>
          </a:solidFill>
          <a:ln w="952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zh-CN" altLang="en-US" sz="5400" dirty="0">
                <a:solidFill>
                  <a:schemeClr val="bg1"/>
                </a:solidFill>
                <a:latin typeface="迷你简南宫" panose="02010609000101010101" pitchFamily="49" charset="-122"/>
                <a:ea typeface="迷你简南宫" panose="02010609000101010101" pitchFamily="49" charset="-122"/>
                <a:sym typeface="+mn-ea"/>
              </a:rPr>
              <a:t>专题</a:t>
            </a:r>
          </a:p>
        </p:txBody>
      </p:sp>
      <p:sp>
        <p:nvSpPr>
          <p:cNvPr id="3" name="箭头: 五边形 13"/>
          <p:cNvSpPr/>
          <p:nvPr/>
        </p:nvSpPr>
        <p:spPr bwMode="auto">
          <a:xfrm>
            <a:off x="3101658" y="1714818"/>
            <a:ext cx="3438525" cy="1323975"/>
          </a:xfrm>
          <a:prstGeom prst="homePlate">
            <a:avLst/>
          </a:prstGeom>
          <a:solidFill>
            <a:srgbClr val="F87F01"/>
          </a:solidFill>
          <a:ln w="952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zh-CN" altLang="en-US" sz="4000" dirty="0">
                <a:solidFill>
                  <a:schemeClr val="bg1"/>
                </a:solidFill>
                <a:latin typeface="迷你简南宫" panose="02010609000101010101" pitchFamily="49" charset="-122"/>
                <a:ea typeface="迷你简南宫" panose="02010609000101010101" pitchFamily="49" charset="-122"/>
                <a:sym typeface="+mn-ea"/>
              </a:rPr>
              <a:t>专门研究或讨论的题目</a:t>
            </a:r>
          </a:p>
        </p:txBody>
      </p:sp>
      <p:sp>
        <p:nvSpPr>
          <p:cNvPr id="4" name="箭头: 五边形 15"/>
          <p:cNvSpPr/>
          <p:nvPr/>
        </p:nvSpPr>
        <p:spPr bwMode="auto">
          <a:xfrm>
            <a:off x="7635558" y="1449705"/>
            <a:ext cx="4384992" cy="1855788"/>
          </a:xfrm>
          <a:prstGeom prst="homePlate">
            <a:avLst/>
          </a:prstGeom>
          <a:solidFill>
            <a:srgbClr val="F87F01"/>
          </a:solidFill>
          <a:ln w="952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zh-CN" altLang="en-US" sz="2800" dirty="0">
                <a:solidFill>
                  <a:schemeClr val="bg1"/>
                </a:solidFill>
                <a:latin typeface="迷你简南宫" panose="02010609000101010101" pitchFamily="49" charset="-122"/>
                <a:ea typeface="迷你简南宫" panose="02010609000101010101" pitchFamily="49" charset="-122"/>
                <a:sym typeface="+mn-ea"/>
              </a:rPr>
              <a:t>赋予知识以</a:t>
            </a:r>
            <a:r>
              <a:rPr lang="zh-CN" altLang="en-US" sz="2800" dirty="0">
                <a:latin typeface="迷你简南宫" panose="02010609000101010101" pitchFamily="49" charset="-122"/>
                <a:ea typeface="迷你简南宫" panose="02010609000101010101" pitchFamily="49" charset="-122"/>
                <a:sym typeface="+mn-ea"/>
              </a:rPr>
              <a:t>学科意义</a:t>
            </a:r>
            <a:r>
              <a:rPr lang="zh-CN" altLang="en-US" sz="2800" dirty="0">
                <a:solidFill>
                  <a:schemeClr val="bg1"/>
                </a:solidFill>
                <a:latin typeface="迷你简南宫" panose="02010609000101010101" pitchFamily="49" charset="-122"/>
                <a:ea typeface="迷你简南宫" panose="02010609000101010101" pitchFamily="49" charset="-122"/>
                <a:sym typeface="+mn-ea"/>
              </a:rPr>
              <a:t>，把若干孤立的事实按一定的</a:t>
            </a:r>
            <a:r>
              <a:rPr lang="zh-CN" altLang="en-US" sz="2800" dirty="0">
                <a:latin typeface="迷你简南宫" panose="02010609000101010101" pitchFamily="49" charset="-122"/>
                <a:ea typeface="迷你简南宫" panose="02010609000101010101" pitchFamily="49" charset="-122"/>
                <a:sym typeface="+mn-ea"/>
              </a:rPr>
              <a:t>观念和逻辑</a:t>
            </a:r>
            <a:r>
              <a:rPr lang="zh-CN" altLang="en-US" sz="2800" dirty="0">
                <a:solidFill>
                  <a:schemeClr val="bg1"/>
                </a:solidFill>
                <a:latin typeface="迷你简南宫" panose="02010609000101010101" pitchFamily="49" charset="-122"/>
                <a:ea typeface="迷你简南宫" panose="02010609000101010101" pitchFamily="49" charset="-122"/>
                <a:sym typeface="+mn-ea"/>
              </a:rPr>
              <a:t>组合在一起。</a:t>
            </a:r>
          </a:p>
        </p:txBody>
      </p:sp>
      <p:sp>
        <p:nvSpPr>
          <p:cNvPr id="5" name="箭头: 五边形 3"/>
          <p:cNvSpPr/>
          <p:nvPr/>
        </p:nvSpPr>
        <p:spPr bwMode="auto">
          <a:xfrm>
            <a:off x="298133" y="4016693"/>
            <a:ext cx="2244725" cy="942975"/>
          </a:xfrm>
          <a:prstGeom prst="homePlate">
            <a:avLst/>
          </a:prstGeom>
          <a:solidFill>
            <a:srgbClr val="F87F01"/>
          </a:solidFill>
          <a:ln w="952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zh-CN" altLang="en-US" sz="5400" dirty="0">
                <a:solidFill>
                  <a:schemeClr val="bg1"/>
                </a:solidFill>
                <a:latin typeface="迷你简南宫" panose="02010609000101010101" pitchFamily="49" charset="-122"/>
                <a:ea typeface="迷你简南宫" panose="02010609000101010101" pitchFamily="49" charset="-122"/>
                <a:sym typeface="+mn-ea"/>
              </a:rPr>
              <a:t>主题</a:t>
            </a:r>
          </a:p>
        </p:txBody>
      </p:sp>
      <p:sp>
        <p:nvSpPr>
          <p:cNvPr id="6" name="箭头: 五边形 13"/>
          <p:cNvSpPr/>
          <p:nvPr/>
        </p:nvSpPr>
        <p:spPr bwMode="auto">
          <a:xfrm>
            <a:off x="3101658" y="3827780"/>
            <a:ext cx="4216400" cy="1322388"/>
          </a:xfrm>
          <a:prstGeom prst="homePlate">
            <a:avLst/>
          </a:prstGeom>
          <a:solidFill>
            <a:srgbClr val="F87F01"/>
          </a:solidFill>
          <a:ln w="952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zh-CN" altLang="en-US" sz="4000" dirty="0">
                <a:solidFill>
                  <a:schemeClr val="bg1"/>
                </a:solidFill>
                <a:latin typeface="迷你简南宫" panose="02010609000101010101" pitchFamily="49" charset="-122"/>
                <a:ea typeface="迷你简南宫" panose="02010609000101010101" pitchFamily="49" charset="-122"/>
                <a:sym typeface="+mn-ea"/>
              </a:rPr>
              <a:t>研究或讨论的内容的中心思想</a:t>
            </a:r>
          </a:p>
        </p:txBody>
      </p:sp>
      <p:sp>
        <p:nvSpPr>
          <p:cNvPr id="7" name="箭头: 五边形 15"/>
          <p:cNvSpPr/>
          <p:nvPr/>
        </p:nvSpPr>
        <p:spPr bwMode="auto">
          <a:xfrm>
            <a:off x="7635558" y="3827780"/>
            <a:ext cx="4384992" cy="1857375"/>
          </a:xfrm>
          <a:prstGeom prst="homePlate">
            <a:avLst/>
          </a:prstGeom>
          <a:solidFill>
            <a:srgbClr val="F87F01"/>
          </a:solidFill>
          <a:ln w="9525" cap="flat" cmpd="sng" algn="ctr">
            <a:solidFill>
              <a:schemeClr val="bg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r>
              <a:rPr lang="zh-CN" altLang="en-US" sz="2800" dirty="0">
                <a:solidFill>
                  <a:schemeClr val="bg1"/>
                </a:solidFill>
                <a:latin typeface="迷你简南宫" panose="02010609000101010101" pitchFamily="49" charset="-122"/>
                <a:ea typeface="迷你简南宫" panose="02010609000101010101" pitchFamily="49" charset="-122"/>
                <a:sym typeface="+mn-ea"/>
              </a:rPr>
              <a:t>赋予知识以</a:t>
            </a:r>
            <a:r>
              <a:rPr lang="zh-CN" altLang="en-US" sz="2800" dirty="0">
                <a:latin typeface="迷你简南宫" panose="02010609000101010101" pitchFamily="49" charset="-122"/>
                <a:ea typeface="迷你简南宫" panose="02010609000101010101" pitchFamily="49" charset="-122"/>
                <a:sym typeface="+mn-ea"/>
              </a:rPr>
              <a:t>现实意义</a:t>
            </a:r>
            <a:r>
              <a:rPr lang="zh-CN" altLang="en-US" sz="2800" dirty="0">
                <a:solidFill>
                  <a:schemeClr val="bg1"/>
                </a:solidFill>
                <a:latin typeface="迷你简南宫" panose="02010609000101010101" pitchFamily="49" charset="-122"/>
                <a:ea typeface="迷你简南宫" panose="02010609000101010101" pitchFamily="49" charset="-122"/>
                <a:sym typeface="+mn-ea"/>
              </a:rPr>
              <a:t>和</a:t>
            </a:r>
            <a:r>
              <a:rPr lang="zh-CN" altLang="en-US" sz="2800" dirty="0">
                <a:latin typeface="迷你简南宫" panose="02010609000101010101" pitchFamily="49" charset="-122"/>
                <a:ea typeface="迷你简南宫" panose="02010609000101010101" pitchFamily="49" charset="-122"/>
                <a:sym typeface="+mn-ea"/>
              </a:rPr>
              <a:t>社会意义</a:t>
            </a:r>
            <a:r>
              <a:rPr lang="zh-CN" altLang="en-US" sz="2800" dirty="0">
                <a:solidFill>
                  <a:schemeClr val="bg1"/>
                </a:solidFill>
                <a:latin typeface="迷你简南宫" panose="02010609000101010101" pitchFamily="49" charset="-122"/>
                <a:ea typeface="迷你简南宫" panose="02010609000101010101" pitchFamily="49" charset="-122"/>
                <a:sym typeface="+mn-ea"/>
              </a:rPr>
              <a:t>，能够拓展专题的现实意义和社会意义。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528133" y="156048"/>
            <a:ext cx="8793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三、 把握模块主题，重整知识体系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1278303" y="154379"/>
            <a:ext cx="0" cy="648000"/>
          </a:xfrm>
          <a:prstGeom prst="line">
            <a:avLst/>
          </a:prstGeom>
          <a:ln w="47625" cmpd="sng">
            <a:solidFill>
              <a:srgbClr val="E87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23" y="64109"/>
            <a:ext cx="828540" cy="82854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783" b="6216"/>
          <a:stretch>
            <a:fillRect/>
          </a:stretch>
        </p:blipFill>
        <p:spPr bwMode="auto">
          <a:xfrm>
            <a:off x="326708" y="1515428"/>
            <a:ext cx="6064250" cy="414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3" t="89" r="23326"/>
          <a:stretch>
            <a:fillRect/>
          </a:stretch>
        </p:blipFill>
        <p:spPr bwMode="auto">
          <a:xfrm>
            <a:off x="7068820" y="1536065"/>
            <a:ext cx="4730750" cy="411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1528133" y="156048"/>
            <a:ext cx="8793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三、 把握模块主题，重整知识体系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1278303" y="154379"/>
            <a:ext cx="0" cy="648000"/>
          </a:xfrm>
          <a:prstGeom prst="line">
            <a:avLst/>
          </a:prstGeom>
          <a:ln w="47625" cmpd="sng">
            <a:solidFill>
              <a:srgbClr val="E87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23" y="64109"/>
            <a:ext cx="828540" cy="82854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279400" y="892649"/>
            <a:ext cx="11633200" cy="569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2013—201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9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年中国史综合（第2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6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题）命题主题：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  <a:sym typeface="宋体" panose="02010600030101010101" pitchFamily="2" charset="-122"/>
              </a:rPr>
              <a:t>2013：近代以来，炎黄子孙致力于民族富强的探索，南粤大地勇开先河，南粤儿女翘立潮头，在民族复兴之路上留下了一页页浓墨重彩。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  <a:sym typeface="宋体" panose="02010600030101010101" pitchFamily="2" charset="-122"/>
              </a:rPr>
              <a:t>（中国近代化、民族复兴道路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  <a:sym typeface="宋体" panose="02010600030101010101" pitchFamily="2" charset="-122"/>
              </a:rPr>
              <a:t>广东钱局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  <a:sym typeface="宋体" panose="02010600030101010101" pitchFamily="2" charset="-122"/>
              </a:rPr>
              <a:t>） 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87F0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  <a:sym typeface="宋体" panose="02010600030101010101" pitchFamily="2" charset="-122"/>
              </a:rPr>
              <a:t>2014：对外交往是一个国家实力的展示。历史上，中国曾经辉煌，也曾饱经沧桑。当今中国已重回世界，并正在逐步影响着世界。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  <a:sym typeface="宋体" panose="02010600030101010101" pitchFamily="2" charset="-122"/>
              </a:rPr>
              <a:t>（中国外交）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  <a:sym typeface="宋体" panose="02010600030101010101" pitchFamily="2" charset="-122"/>
              </a:rPr>
              <a:t> 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87F0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  <a:sym typeface="宋体" panose="02010600030101010101" pitchFamily="2" charset="-122"/>
              </a:rPr>
              <a:t>2015：一座城市，一段记忆，诉说着一个时代的故事。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  <a:sym typeface="宋体" panose="02010600030101010101" pitchFamily="2" charset="-122"/>
              </a:rPr>
              <a:t>（城市发展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  <a:sym typeface="宋体" panose="02010600030101010101" pitchFamily="2" charset="-122"/>
              </a:rPr>
              <a:t>城市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  <a:sym typeface="宋体" panose="02010600030101010101" pitchFamily="2" charset="-122"/>
              </a:rPr>
              <a:t>）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87F0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  <a:buNone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  <a:sym typeface="宋体" panose="02010600030101010101" pitchFamily="2" charset="-122"/>
              </a:rPr>
              <a:t>2016：近代以来，莘莘学子求新知于世界，学成归来，报效祖国。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  <a:sym typeface="宋体" panose="02010600030101010101" pitchFamily="2" charset="-122"/>
              </a:rPr>
              <a:t>（中国现代化进程中的文化教育 </a:t>
            </a:r>
            <a:r>
              <a:rPr lang="zh-CN" altLang="en-US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留学生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  <a:sym typeface="宋体" panose="02010600030101010101" pitchFamily="2" charset="-122"/>
              </a:rPr>
              <a:t>）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87F0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  <a:sym typeface="宋体" panose="02010600030101010101" pitchFamily="2" charset="-122"/>
              </a:rPr>
              <a:t>2017：19世纪未以来，中国人民为民族独立和国家富强不断奋斗，中国国际地位日益提升。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  <a:sym typeface="宋体" panose="02010600030101010101" pitchFamily="2" charset="-122"/>
              </a:rPr>
              <a:t>（中国国际地位）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87F0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n-cs"/>
              <a:sym typeface="宋体" panose="02010600030101010101" pitchFamily="2" charset="-122"/>
            </a:endParaRPr>
          </a:p>
          <a:p>
            <a:pPr lvl="0">
              <a:lnSpc>
                <a:spcPct val="100000"/>
              </a:lnSpc>
              <a:spcBef>
                <a:spcPct val="0"/>
              </a:spcBef>
              <a:buNone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  <a:sym typeface="宋体" panose="02010600030101010101" pitchFamily="2" charset="-122"/>
              </a:rPr>
              <a:t>2018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  <a:sym typeface="宋体" panose="02010600030101010101" pitchFamily="2" charset="-122"/>
              </a:rPr>
              <a:t>：中国企业自诞生起，即以国强民富为己任，助推国家发展、民族复兴。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  <a:sym typeface="宋体" panose="02010600030101010101" pitchFamily="2" charset="-122"/>
              </a:rPr>
              <a:t>（中国近代企业助推民族复兴 </a:t>
            </a:r>
            <a:r>
              <a:rPr lang="zh-CN" altLang="en-US" sz="24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宋体" panose="02010600030101010101" pitchFamily="2" charset="-122"/>
              </a:rPr>
              <a:t>轮船招商局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  <a:sym typeface="宋体" panose="02010600030101010101" pitchFamily="2" charset="-122"/>
              </a:rPr>
              <a:t>）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87F0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n-cs"/>
              <a:sym typeface="宋体" panose="02010600030101010101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  <a:sym typeface="宋体" panose="02010600030101010101" pitchFamily="2" charset="-122"/>
              </a:rPr>
              <a:t>2019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  <a:sym typeface="宋体" panose="02010600030101010101" pitchFamily="2" charset="-122"/>
              </a:rPr>
              <a:t>：近代以来，中国民族工业的产业分布及结构特征的变迁，见证了中华民族的奋斗历程。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n-cs"/>
                <a:sym typeface="宋体" panose="02010600030101010101" pitchFamily="2" charset="-122"/>
              </a:rPr>
              <a:t>（中华民族工业变迁、中华民族的奋斗历程）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528133" y="156048"/>
            <a:ext cx="8793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三、 把握模块主题，重整知识体系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1278303" y="154379"/>
            <a:ext cx="0" cy="648000"/>
          </a:xfrm>
          <a:prstGeom prst="line">
            <a:avLst/>
          </a:prstGeom>
          <a:ln w="47625" cmpd="sng">
            <a:solidFill>
              <a:srgbClr val="E87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23" y="64109"/>
            <a:ext cx="828540" cy="828540"/>
          </a:xfrm>
          <a:prstGeom prst="rect">
            <a:avLst/>
          </a:prstGeom>
        </p:spPr>
      </p:pic>
      <p:sp>
        <p:nvSpPr>
          <p:cNvPr id="9" name="KSO_GT3.1"/>
          <p:cNvSpPr>
            <a:spLocks noChangeArrowheads="1"/>
          </p:cNvSpPr>
          <p:nvPr/>
        </p:nvSpPr>
        <p:spPr bwMode="auto">
          <a:xfrm>
            <a:off x="3968758" y="2832763"/>
            <a:ext cx="4254484" cy="859128"/>
          </a:xfrm>
          <a:custGeom>
            <a:avLst/>
            <a:gdLst>
              <a:gd name="T0" fmla="*/ 0 w 3882059"/>
              <a:gd name="T1" fmla="*/ 0 h 805263"/>
              <a:gd name="T2" fmla="*/ 6253730 w 3882059"/>
              <a:gd name="T3" fmla="*/ 0 h 805263"/>
              <a:gd name="T4" fmla="*/ 6253730 w 3882059"/>
              <a:gd name="T5" fmla="*/ 808830 h 805263"/>
              <a:gd name="T6" fmla="*/ 0 w 3882059"/>
              <a:gd name="T7" fmla="*/ 808830 h 805263"/>
              <a:gd name="T8" fmla="*/ 0 60000 65536"/>
              <a:gd name="T9" fmla="*/ 0 60000 65536"/>
              <a:gd name="T10" fmla="*/ 0 60000 65536"/>
              <a:gd name="T11" fmla="*/ 0 60000 65536"/>
              <a:gd name="T12" fmla="*/ 0 w 3882059"/>
              <a:gd name="T13" fmla="*/ 0 h 805263"/>
              <a:gd name="T14" fmla="*/ 3882059 w 3882059"/>
              <a:gd name="T15" fmla="*/ 805263 h 80526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882059" h="805263">
                <a:moveTo>
                  <a:pt x="0" y="0"/>
                </a:moveTo>
                <a:lnTo>
                  <a:pt x="3882059" y="0"/>
                </a:lnTo>
                <a:lnTo>
                  <a:pt x="3882059" y="805263"/>
                </a:lnTo>
                <a:lnTo>
                  <a:pt x="0" y="805263"/>
                </a:lnTo>
              </a:path>
            </a:pathLst>
          </a:custGeom>
          <a:solidFill>
            <a:srgbClr val="F87F01">
              <a:alpha val="50000"/>
            </a:srgbClr>
          </a:solidFill>
          <a:ln>
            <a:noFill/>
            <a:headEnd type="none" w="med" len="med"/>
            <a:tailEnd type="none" w="med" len="me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4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大主题  小切口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363772" y="2721094"/>
            <a:ext cx="7726680" cy="11068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6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中考主观题解题指导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srgbClr val="F87F01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994757" y="1368420"/>
            <a:ext cx="10341293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历史学科的特点：</a:t>
            </a:r>
            <a:r>
              <a:rPr lang="zh-CN" altLang="en-US" sz="66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论从史出</a:t>
            </a:r>
          </a:p>
        </p:txBody>
      </p:sp>
      <p:sp>
        <p:nvSpPr>
          <p:cNvPr id="9" name="矩形 8"/>
          <p:cNvSpPr/>
          <p:nvPr/>
        </p:nvSpPr>
        <p:spPr>
          <a:xfrm>
            <a:off x="711827" y="3815602"/>
            <a:ext cx="1109951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答案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从材料得出</a:t>
            </a: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从所学知识得出</a:t>
            </a:r>
          </a:p>
        </p:txBody>
      </p:sp>
      <p:sp>
        <p:nvSpPr>
          <p:cNvPr id="10" name="下箭头 5"/>
          <p:cNvSpPr/>
          <p:nvPr/>
        </p:nvSpPr>
        <p:spPr>
          <a:xfrm>
            <a:off x="6059566" y="2859241"/>
            <a:ext cx="230909" cy="573536"/>
          </a:xfrm>
          <a:prstGeom prst="downArrow">
            <a:avLst/>
          </a:prstGeom>
          <a:solidFill>
            <a:srgbClr val="F87F01"/>
          </a:solidFill>
          <a:ln>
            <a:solidFill>
              <a:srgbClr val="F87F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87F01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0161" y="3994995"/>
            <a:ext cx="12202161" cy="2448560"/>
          </a:xfrm>
          <a:prstGeom prst="rect">
            <a:avLst/>
          </a:prstGeom>
          <a:solidFill>
            <a:srgbClr val="A2000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0" y="428827"/>
            <a:ext cx="12202161" cy="3545847"/>
          </a:xfrm>
          <a:prstGeom prst="rect">
            <a:avLst/>
          </a:prstGeom>
          <a:solidFill>
            <a:schemeClr val="accent4">
              <a:lumMod val="75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161" y="71120"/>
            <a:ext cx="12192000" cy="64623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2018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年广东）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27. 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世界工厂为世界制造，世界工厂因创新而不断变迁；创新是推动历史发展的不竭动力。</a:t>
            </a:r>
            <a:r>
              <a:rPr kumimoji="0" lang="zh-CN" altLang="zh-CN" sz="1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阅读材料，回答问题：</a:t>
            </a:r>
            <a:endParaRPr kumimoji="0" lang="zh-CN" altLang="zh-CN" sz="1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Times New Roman" panose="02020603050405020304" pitchFamily="18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材料一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工业革命与世界工厂的变迁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_GB2312"/>
              <a:cs typeface="Times New Roman" panose="02020603050405020304" pitchFamily="18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_GB2312"/>
              <a:cs typeface="Times New Roman" panose="02020603050405020304" pitchFamily="18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_GB2312"/>
              <a:cs typeface="Times New Roman" panose="02020603050405020304" pitchFamily="18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_GB2312"/>
              <a:cs typeface="Times New Roman" panose="02020603050405020304" pitchFamily="18" charset="0"/>
            </a:endParaRPr>
          </a:p>
          <a:p>
            <a:pPr marL="0" marR="0" lvl="0" indent="1333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摘自孙林岩《全球视角下的中国制造业发展》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材料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二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随着第二次工业革命的兴起，美国抛弃了英国模式，转向重工业发展……凭借其在科学技术上的领先，以及生产技术和生产能力上无法比拟的优势，成为了新的“世界工厂”。</a:t>
            </a:r>
          </a:p>
          <a:p>
            <a:pPr marL="0" marR="0" lvl="0" indent="1333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周斌、李水凤《中国：做真正意义上的“世界工厂”》</a:t>
            </a: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材料三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中国商品充斥于世界各个角落，以至于有“离开中国，世界就无法生活”的说法……但是中国关键技术、核心零部件、品牌、市场网络、管理诀窍还在欧美日等跨国公司手中，这就出现了“中国发展，外国赚钱”的局面，利润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流向国外。一个公认的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事实是，中国的制造业处于价值链的低端。</a:t>
            </a:r>
          </a:p>
          <a:p>
            <a:pPr marL="0" marR="0" lvl="0" indent="1333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摘自陶金珏《当代中国世界工厂问题研究》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）根据材料一，“世界工厂”的产生起源于哪一历史事件？并概括“世界工厂”国家的主要特征。结合所学知识，指出英国首先成为“世界工厂”的政治前提。（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分）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 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）根据材料二，指出美国的“世界工厂”与英国相比有何不同？并结合所学知识，简要说明美国成为“世界工厂”的原因。（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分）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）根据材料三，“离开中国，世界就无法生活”说明了什么？如何才能改变“中国发展，外国赚钱”的现状？（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4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分）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4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）综上所述，从“世界工厂”的变迁中，我们可借鉴的主要经验是什么？（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分）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3"/>
          <a:srcRect l="5374" t="-1301" r="56851" b="13746"/>
          <a:stretch>
            <a:fillRect/>
          </a:stretch>
        </p:blipFill>
        <p:spPr>
          <a:xfrm>
            <a:off x="3102797" y="634461"/>
            <a:ext cx="5193927" cy="1243559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90170" y="35560"/>
            <a:ext cx="10433685" cy="390525"/>
          </a:xfrm>
          <a:prstGeom prst="rect">
            <a:avLst/>
          </a:prstGeom>
          <a:noFill/>
          <a:ln w="57150">
            <a:solidFill>
              <a:srgbClr val="F87F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0161" y="403510"/>
            <a:ext cx="1907822" cy="584775"/>
          </a:xfrm>
          <a:prstGeom prst="rect">
            <a:avLst/>
          </a:prstGeom>
          <a:solidFill>
            <a:srgbClr val="F87F0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试题导语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10161" y="2062656"/>
            <a:ext cx="1196622" cy="584775"/>
          </a:xfrm>
          <a:prstGeom prst="rect">
            <a:avLst/>
          </a:prstGeom>
          <a:solidFill>
            <a:srgbClr val="F87F0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材料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0161" y="3994995"/>
            <a:ext cx="1196622" cy="584775"/>
          </a:xfrm>
          <a:prstGeom prst="rect">
            <a:avLst/>
          </a:prstGeom>
          <a:solidFill>
            <a:srgbClr val="F87F0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设问</a:t>
            </a:r>
          </a:p>
        </p:txBody>
      </p:sp>
      <p:sp>
        <p:nvSpPr>
          <p:cNvPr id="27" name="矩形 26"/>
          <p:cNvSpPr/>
          <p:nvPr/>
        </p:nvSpPr>
        <p:spPr>
          <a:xfrm>
            <a:off x="2038326" y="466723"/>
            <a:ext cx="1489617" cy="461665"/>
          </a:xfrm>
          <a:prstGeom prst="rect">
            <a:avLst/>
          </a:prstGeom>
          <a:solidFill>
            <a:srgbClr val="F87F0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主题特征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648286" y="458549"/>
            <a:ext cx="1422184" cy="461665"/>
          </a:xfrm>
          <a:prstGeom prst="rect">
            <a:avLst/>
          </a:prstGeom>
          <a:solidFill>
            <a:srgbClr val="F87F01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答题提示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322709" y="2124210"/>
            <a:ext cx="3587842" cy="461665"/>
          </a:xfrm>
          <a:prstGeom prst="rect">
            <a:avLst/>
          </a:prstGeom>
          <a:solidFill>
            <a:srgbClr val="F87F01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文字类、图表类、图像类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121920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27. 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世界工厂为世界制造，世界工厂因创新而不断变迁；创新是推动历史发展的不竭动力。阅读材料，回答问题：</a:t>
            </a:r>
            <a:endParaRPr kumimoji="0" lang="zh-CN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Times New Roman" panose="02020603050405020304" pitchFamily="18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材料一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工业革命与世界工厂的变迁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_GB2312"/>
              <a:cs typeface="Times New Roman" panose="02020603050405020304" pitchFamily="18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_GB2312"/>
              <a:cs typeface="Times New Roman" panose="02020603050405020304" pitchFamily="18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_GB2312"/>
              <a:cs typeface="Times New Roman" panose="02020603050405020304" pitchFamily="18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_GB2312"/>
              <a:cs typeface="Times New Roman" panose="02020603050405020304" pitchFamily="18" charset="0"/>
            </a:endParaRPr>
          </a:p>
          <a:p>
            <a:pPr marL="0" marR="0" lvl="0" indent="1333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摘自孙林岩《全球视角下的中国制造业发展》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材料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二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随着第二次工业革命的兴起，美国抛弃了英国模式，转向重工业发展……凭借其在科学技术上的领先，以及生产技术和生产能力上无法比拟的优势，成为了新的“世界工厂”。</a:t>
            </a:r>
          </a:p>
          <a:p>
            <a:pPr marL="0" marR="0" lvl="0" indent="1333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周斌、李水凤《中国：做真正意义上的“世界工厂”》</a:t>
            </a: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材料三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中国商品充斥于世界各个角落，以至于有“离开中国，世界就无法生活”的说法……但是中国关键技术、核心零部件、品牌、市场网络、管理诀窍还在欧美日等跨国公司手中，这就出现了“中国发展，外国赚钱”的局面，利润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流向国外。一个公认的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事实是，中国的制造业处于价值链的低端。</a:t>
            </a:r>
          </a:p>
          <a:p>
            <a:pPr marL="0" marR="0" lvl="0" indent="1333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摘自陶金珏《当代中国世界工厂问题研究》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）根据材料一，“世界工厂”的产生起源于哪一历史事件？并概括“世界工厂”国家的主要特征。结合所学知识，指出英国首先成为“世界工厂”的政治前提。（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分）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 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）根据材料二，指出美国的“世界工厂”与英国相比有何不同？并结合所学知识，简要说明美国成为“世界工厂”的原因。（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分）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）根据材料三，“离开中国，世界就无法生活”说明了什么？如何才能改变“中国发展，外国赚钱”的现状？（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4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分）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4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）综上所述，从“世界工厂”的变迁中，我们可借鉴的主要经验是什么？（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分）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/>
          <a:srcRect l="5374" t="-1301" r="56851" b="13746"/>
          <a:stretch>
            <a:fillRect/>
          </a:stretch>
        </p:blipFill>
        <p:spPr>
          <a:xfrm>
            <a:off x="3092636" y="563341"/>
            <a:ext cx="5193927" cy="1243559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03200" y="3772609"/>
            <a:ext cx="1672936" cy="400110"/>
          </a:xfrm>
          <a:prstGeom prst="rect">
            <a:avLst/>
          </a:prstGeom>
          <a:solidFill>
            <a:srgbClr val="F87F0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根据材料一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03200" y="4585122"/>
            <a:ext cx="1674030" cy="400110"/>
          </a:xfrm>
          <a:prstGeom prst="rect">
            <a:avLst/>
          </a:prstGeom>
          <a:solidFill>
            <a:srgbClr val="F87F0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根据材料二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03200" y="5397635"/>
            <a:ext cx="1674030" cy="400110"/>
          </a:xfrm>
          <a:prstGeom prst="rect">
            <a:avLst/>
          </a:prstGeom>
          <a:solidFill>
            <a:srgbClr val="F87F0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根据材料三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03200" y="6010093"/>
            <a:ext cx="1794856" cy="400110"/>
          </a:xfrm>
          <a:prstGeom prst="rect">
            <a:avLst/>
          </a:prstGeom>
          <a:solidFill>
            <a:srgbClr val="F87F0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综合上述材料</a:t>
            </a:r>
          </a:p>
        </p:txBody>
      </p:sp>
      <p:sp>
        <p:nvSpPr>
          <p:cNvPr id="14" name="右大括号 13"/>
          <p:cNvSpPr/>
          <p:nvPr/>
        </p:nvSpPr>
        <p:spPr>
          <a:xfrm rot="20238077">
            <a:off x="2491014" y="3481513"/>
            <a:ext cx="619760" cy="2679340"/>
          </a:xfrm>
          <a:prstGeom prst="rightBrace">
            <a:avLst/>
          </a:prstGeom>
          <a:ln w="57150">
            <a:solidFill>
              <a:srgbClr val="F87F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972922" y="2581624"/>
            <a:ext cx="4047083" cy="1569660"/>
          </a:xfrm>
          <a:prstGeom prst="rect">
            <a:avLst/>
          </a:prstGeom>
          <a:solidFill>
            <a:srgbClr val="F87F01"/>
          </a:solidFill>
          <a:ln>
            <a:solidFill>
              <a:srgbClr val="E87A0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要耐心阅读材料，从材料中提取信息，论从史出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0184458" y="3828499"/>
            <a:ext cx="1885622" cy="400110"/>
          </a:xfrm>
          <a:prstGeom prst="rect">
            <a:avLst/>
          </a:prstGeom>
          <a:solidFill>
            <a:srgbClr val="F87F0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结合所学知识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750378" y="4641567"/>
            <a:ext cx="1885622" cy="400110"/>
          </a:xfrm>
          <a:prstGeom prst="rect">
            <a:avLst/>
          </a:prstGeom>
          <a:solidFill>
            <a:srgbClr val="F87F0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结合所学知识</a:t>
            </a:r>
          </a:p>
        </p:txBody>
      </p:sp>
      <p:sp>
        <p:nvSpPr>
          <p:cNvPr id="18" name="右大括号 17"/>
          <p:cNvSpPr/>
          <p:nvPr/>
        </p:nvSpPr>
        <p:spPr>
          <a:xfrm rot="4450149">
            <a:off x="9443996" y="3659867"/>
            <a:ext cx="619760" cy="2679340"/>
          </a:xfrm>
          <a:prstGeom prst="rightBrace">
            <a:avLst/>
          </a:prstGeom>
          <a:ln w="57150">
            <a:solidFill>
              <a:srgbClr val="F87F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744358" y="5474579"/>
            <a:ext cx="3108552" cy="584775"/>
          </a:xfrm>
          <a:prstGeom prst="rect">
            <a:avLst/>
          </a:prstGeom>
          <a:solidFill>
            <a:srgbClr val="F87F0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书本、复习资料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8" grpId="0" animBg="1"/>
      <p:bldP spid="1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89679"/>
            <a:ext cx="12192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27. 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世界工厂为世界制造，世界工厂因创新而不断变迁；创新是推动历史发展的不竭动力。阅读材料，回答问题：</a:t>
            </a:r>
            <a:endParaRPr kumimoji="0" lang="zh-CN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Times New Roman" panose="02020603050405020304" pitchFamily="18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材料一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工业革命与世界工厂的变迁</a:t>
            </a:r>
            <a:endParaRPr kumimoji="0" lang="en-US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_GB2312"/>
              <a:cs typeface="Times New Roman" panose="02020603050405020304" pitchFamily="18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_GB2312"/>
              <a:cs typeface="Times New Roman" panose="02020603050405020304" pitchFamily="18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_GB2312"/>
              <a:cs typeface="Times New Roman" panose="02020603050405020304" pitchFamily="18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_GB2312"/>
              <a:cs typeface="Times New Roman" panose="02020603050405020304" pitchFamily="18" charset="0"/>
            </a:endParaRPr>
          </a:p>
          <a:p>
            <a:pPr marL="0" marR="0" lvl="0" indent="1333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1333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摘自孙林岩《全球视角下的中国制造业发展》</a:t>
            </a:r>
            <a:endParaRPr kumimoji="0" lang="en-US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）根据材料一，“世界工厂”的产生起源于哪一历史事件？并概括“世界工厂”国家的主要特征。结合所学知识，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指出英国首先成为“世界工厂”的政治前提。（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分）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 </a:t>
            </a:r>
            <a:endParaRPr kumimoji="0" lang="zh-CN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 l="5374" t="-1301" r="56851" b="13746"/>
          <a:stretch>
            <a:fillRect/>
          </a:stretch>
        </p:blipFill>
        <p:spPr>
          <a:xfrm>
            <a:off x="3092636" y="853020"/>
            <a:ext cx="5193927" cy="124355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47761" y="2484204"/>
            <a:ext cx="1178560" cy="333137"/>
          </a:xfrm>
          <a:prstGeom prst="rect">
            <a:avLst/>
          </a:prstGeom>
          <a:noFill/>
          <a:ln w="57150">
            <a:solidFill>
              <a:srgbClr val="E87A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5181599" y="2493351"/>
            <a:ext cx="1056639" cy="333137"/>
          </a:xfrm>
          <a:prstGeom prst="rect">
            <a:avLst/>
          </a:prstGeom>
          <a:noFill/>
          <a:ln w="57150">
            <a:solidFill>
              <a:srgbClr val="E87A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634480" y="2493351"/>
            <a:ext cx="528320" cy="333137"/>
          </a:xfrm>
          <a:prstGeom prst="rect">
            <a:avLst/>
          </a:prstGeom>
          <a:noFill/>
          <a:ln w="57150">
            <a:solidFill>
              <a:srgbClr val="E87A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292076" y="2493350"/>
            <a:ext cx="1473203" cy="333137"/>
          </a:xfrm>
          <a:prstGeom prst="rect">
            <a:avLst/>
          </a:prstGeom>
          <a:noFill/>
          <a:ln w="57150">
            <a:solidFill>
              <a:srgbClr val="E87A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505204" y="2780993"/>
            <a:ext cx="985516" cy="333137"/>
          </a:xfrm>
          <a:prstGeom prst="rect">
            <a:avLst/>
          </a:prstGeom>
          <a:noFill/>
          <a:ln w="57150">
            <a:solidFill>
              <a:srgbClr val="E87A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120642" y="2782384"/>
            <a:ext cx="130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小问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889995" y="2746731"/>
            <a:ext cx="130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小问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347722" y="3071510"/>
            <a:ext cx="130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小问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0056">
            <a:off x="1316403" y="932006"/>
            <a:ext cx="1554478" cy="1561079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092636" y="3743870"/>
            <a:ext cx="5953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答案：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87F0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）事件：工业革命；（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分）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87F0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特征：制造中心；（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分）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87F0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前提：资本主义制度的确立（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分）</a:t>
            </a:r>
          </a:p>
        </p:txBody>
      </p:sp>
      <p:sp>
        <p:nvSpPr>
          <p:cNvPr id="14" name="椭圆 13"/>
          <p:cNvSpPr/>
          <p:nvPr/>
        </p:nvSpPr>
        <p:spPr>
          <a:xfrm>
            <a:off x="4490720" y="538150"/>
            <a:ext cx="1076961" cy="431880"/>
          </a:xfrm>
          <a:prstGeom prst="ellipse">
            <a:avLst/>
          </a:prstGeom>
          <a:noFill/>
          <a:ln w="57150">
            <a:solidFill>
              <a:srgbClr val="E87A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901438" y="1389370"/>
            <a:ext cx="3007362" cy="773254"/>
          </a:xfrm>
          <a:prstGeom prst="ellipse">
            <a:avLst/>
          </a:prstGeom>
          <a:noFill/>
          <a:ln w="57150">
            <a:solidFill>
              <a:srgbClr val="E87A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74821">
            <a:off x="8353288" y="1567046"/>
            <a:ext cx="1112649" cy="11173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4" grpId="0" animBg="1"/>
      <p:bldP spid="1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024046"/>
            <a:ext cx="12192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27. 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世界工厂为世界制造，世界工厂因创新而不断变迁；创新是推动历史发展的不竭动力。阅读材料，回答问题：</a:t>
            </a:r>
            <a:endParaRPr kumimoji="0" lang="zh-CN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Times New Roman" panose="02020603050405020304" pitchFamily="18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材料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二</a:t>
            </a: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随着第二次工业革命的兴起，美国抛弃了英国模式，转向重工业发展……凭借其在科学技术上的领先，以及生产技术和生产能力上无法比拟的优势，成为了新的“世界工厂”。</a:t>
            </a:r>
          </a:p>
          <a:p>
            <a:pPr marL="0" marR="0" lvl="0" indent="1333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周斌、李水凤《中国：做真正意义上的“世界工厂”》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 </a:t>
            </a:r>
            <a:endParaRPr kumimoji="0" lang="zh-CN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）根据材料二，指出美国的“世界工厂”与英国相比有何不同？并结合所学知识，简要说明美国成为“世界工厂”的原因。（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分）</a:t>
            </a: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50240" y="2674223"/>
            <a:ext cx="1178560" cy="333137"/>
          </a:xfrm>
          <a:prstGeom prst="rect">
            <a:avLst/>
          </a:prstGeom>
          <a:noFill/>
          <a:ln w="57150">
            <a:solidFill>
              <a:srgbClr val="E87A0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61360" y="2674223"/>
            <a:ext cx="1270000" cy="333137"/>
          </a:xfrm>
          <a:prstGeom prst="rect">
            <a:avLst/>
          </a:prstGeom>
          <a:noFill/>
          <a:ln w="57150">
            <a:solidFill>
              <a:srgbClr val="F87F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185920" y="1889760"/>
            <a:ext cx="4064000" cy="0"/>
          </a:xfrm>
          <a:prstGeom prst="line">
            <a:avLst/>
          </a:prstGeom>
          <a:ln w="57150">
            <a:solidFill>
              <a:srgbClr val="F87F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6888480" y="2674223"/>
            <a:ext cx="1625600" cy="333137"/>
          </a:xfrm>
          <a:prstGeom prst="rect">
            <a:avLst/>
          </a:prstGeom>
          <a:noFill/>
          <a:ln w="57150">
            <a:solidFill>
              <a:srgbClr val="F87F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068560" y="2674223"/>
            <a:ext cx="1849120" cy="333137"/>
          </a:xfrm>
          <a:prstGeom prst="rect">
            <a:avLst/>
          </a:prstGeom>
          <a:noFill/>
          <a:ln w="57150">
            <a:solidFill>
              <a:srgbClr val="F87F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8534400" y="1889760"/>
            <a:ext cx="3525520" cy="0"/>
          </a:xfrm>
          <a:prstGeom prst="line">
            <a:avLst/>
          </a:prstGeom>
          <a:ln w="57150">
            <a:solidFill>
              <a:srgbClr val="F87F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66040" y="2194560"/>
            <a:ext cx="6670040" cy="0"/>
          </a:xfrm>
          <a:prstGeom prst="line">
            <a:avLst/>
          </a:prstGeom>
          <a:ln w="57150">
            <a:solidFill>
              <a:srgbClr val="F87F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2079623" y="3654581"/>
            <a:ext cx="93941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答案：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87F0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）不同：发展重工业；（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分）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87F0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原因：①抓住科技革命的契机，提高生产能力等；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87F0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        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②南北战争为资本主义进一步发展扫除障碍（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分）</a:t>
            </a:r>
          </a:p>
        </p:txBody>
      </p:sp>
      <p:sp>
        <p:nvSpPr>
          <p:cNvPr id="13" name="椭圆 12"/>
          <p:cNvSpPr/>
          <p:nvPr/>
        </p:nvSpPr>
        <p:spPr>
          <a:xfrm>
            <a:off x="6809763" y="1457880"/>
            <a:ext cx="1076961" cy="431880"/>
          </a:xfrm>
          <a:prstGeom prst="ellipse">
            <a:avLst/>
          </a:prstGeom>
          <a:noFill/>
          <a:ln w="57150">
            <a:solidFill>
              <a:srgbClr val="F87F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557519" y="1805061"/>
            <a:ext cx="1076961" cy="431880"/>
          </a:xfrm>
          <a:prstGeom prst="ellipse">
            <a:avLst/>
          </a:prstGeom>
          <a:noFill/>
          <a:ln w="57150">
            <a:solidFill>
              <a:srgbClr val="F87F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27966" flipH="1">
            <a:off x="8437589" y="1837264"/>
            <a:ext cx="954830" cy="95888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6987">
            <a:off x="3165970" y="1757553"/>
            <a:ext cx="1086214" cy="10908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8" grpId="0" animBg="1"/>
      <p:bldP spid="13" grpId="0" animBg="1"/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355603"/>
            <a:ext cx="1219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27. 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世界工厂为世界制造，世界工厂因创新而不断变迁；创新是推动历史发展的不竭动力。阅读材料，回答问题：</a:t>
            </a:r>
            <a:endParaRPr kumimoji="0" lang="zh-CN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Times New Roman" panose="02020603050405020304" pitchFamily="18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材料三</a:t>
            </a: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中国商品充斥于世界各个角落，以至于有“离开中国，世界就无法生活”的说法……但是中国关键技术、核心零部件、品牌、市场网络、管理诀窍还在欧美日等跨国公司手中，这就出现了“中国发展，外国赚钱”的局面，利润</a:t>
            </a:r>
            <a:r>
              <a:rPr kumimoji="0" lang="zh-CN" altLang="en-US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流向国外。一个公认的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事实是，中国的制造业处于价值链的低端。</a:t>
            </a:r>
          </a:p>
          <a:p>
            <a:pPr marL="0" marR="0" lvl="0" indent="1333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摘自陶金珏《当代中国世界工厂问题研究》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）根据材料三，“离开中国，世界就无法生活”说明了什么？如何才能改变“中国发展，外国赚钱”的现状？（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4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分）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70560" y="2015940"/>
            <a:ext cx="1178560" cy="333137"/>
          </a:xfrm>
          <a:prstGeom prst="rect">
            <a:avLst/>
          </a:prstGeom>
          <a:noFill/>
          <a:ln w="57150">
            <a:solidFill>
              <a:srgbClr val="F87F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2153920" y="2349077"/>
            <a:ext cx="3037840" cy="0"/>
          </a:xfrm>
          <a:prstGeom prst="line">
            <a:avLst/>
          </a:prstGeom>
          <a:ln w="57150">
            <a:solidFill>
              <a:srgbClr val="F87F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168400" y="946997"/>
            <a:ext cx="7792720" cy="0"/>
          </a:xfrm>
          <a:prstGeom prst="line">
            <a:avLst/>
          </a:prstGeom>
          <a:ln w="57150">
            <a:solidFill>
              <a:srgbClr val="F87F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1440180" y="3397523"/>
            <a:ext cx="106070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答案：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87F0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）说明：中国商品种类多、产量大；销售范围广。（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分）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87F0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改变：中国应加强自主研发能力；掌握核心技术；精细管理打造国际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87F0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品牌等。（任答一点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分，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分）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7934960" y="2349077"/>
            <a:ext cx="3037840" cy="0"/>
          </a:xfrm>
          <a:prstGeom prst="line">
            <a:avLst/>
          </a:prstGeom>
          <a:ln w="57150">
            <a:solidFill>
              <a:srgbClr val="F87F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91771" y="1297691"/>
            <a:ext cx="837749" cy="841307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>
            <a:off x="9741125" y="946997"/>
            <a:ext cx="2336575" cy="0"/>
          </a:xfrm>
          <a:prstGeom prst="line">
            <a:avLst/>
          </a:prstGeom>
          <a:ln w="57150">
            <a:solidFill>
              <a:srgbClr val="F87F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91552" y="1221317"/>
            <a:ext cx="11348608" cy="0"/>
          </a:xfrm>
          <a:prstGeom prst="line">
            <a:avLst/>
          </a:prstGeom>
          <a:ln w="57150">
            <a:solidFill>
              <a:srgbClr val="F87F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8489244" y="2430357"/>
            <a:ext cx="2707076" cy="461665"/>
          </a:xfrm>
          <a:prstGeom prst="rect">
            <a:avLst/>
          </a:prstGeom>
          <a:solidFill>
            <a:srgbClr val="F87F01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72151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更改材料表述方式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70056">
            <a:off x="4521653" y="992978"/>
            <a:ext cx="1086214" cy="10908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58846"/>
            <a:ext cx="121920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27. 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世界工厂为世界制造，世界工厂因创新而不断变迁；创新是推动历史发展的不竭动力。阅读材料，回答问题：</a:t>
            </a: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材料一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工业革命与世界工厂的变迁</a:t>
            </a:r>
            <a:endParaRPr kumimoji="0" lang="en-US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_GB2312"/>
              <a:cs typeface="Times New Roman" panose="02020603050405020304" pitchFamily="18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_GB2312"/>
              <a:cs typeface="Times New Roman" panose="02020603050405020304" pitchFamily="18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_GB2312"/>
              <a:cs typeface="Times New Roman" panose="02020603050405020304" pitchFamily="18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_GB2312"/>
              <a:cs typeface="Times New Roman" panose="02020603050405020304" pitchFamily="18" charset="0"/>
            </a:endParaRPr>
          </a:p>
          <a:p>
            <a:pPr marL="0" marR="0" lvl="0" indent="1333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摘自孙林岩《全球视角下的中国制造业发展》</a:t>
            </a:r>
            <a:endParaRPr kumimoji="0" lang="en-US" altLang="zh-CN" sz="18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t>材料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二</a:t>
            </a: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随着第二次工业革命的兴起，美国抛弃了英国模式，转向重工业发展……凭借其在科学技术上的领先，以及生产技术和生产能力上无法比拟的优势，成为了新的“世界工厂”。</a:t>
            </a:r>
          </a:p>
          <a:p>
            <a:pPr marL="0" marR="0" lvl="0" indent="1333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周斌、李水凤《中国：做真正意义上的“世界工厂”》</a:t>
            </a: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材料三</a:t>
            </a: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中国商品充斥于世界各个角落，以至于有“离开中国，世界就无法生活”的说法……但是中国关键技术、核心零部件、品牌、市场网络、管理诀窍还在欧美日等跨国公司手中，这就出现了“中国发展，外国赚钱”的局面，利润</a:t>
            </a:r>
            <a:r>
              <a:rPr kumimoji="0" lang="zh-CN" altLang="en-US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流向国外。一个公认的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事实是，中国的制造业处于价值链的低端。</a:t>
            </a:r>
          </a:p>
          <a:p>
            <a:pPr marL="0" marR="0" lvl="0" indent="1333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——</a:t>
            </a: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摘自陶金珏《当代中国世界工厂问题研究》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）根据材料一，“世界工厂”的产生起源于哪一历史事件？并概括“世界工厂”国家的主要特征。结合所学知识，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指出英国首先成为“世界工厂”的政治前提。（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分）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）根据材料二，指出美国的“世界工厂”与英国相比有何不同？并结合所学知识，简要说明美国成为“世界工厂”的原因。（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分）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）根据材料三，“离开中国，世界就无法生活”说明了什么？如何才能改变“中国发展，外国赚钱”的现状？（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4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分）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（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4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）综上所述，从“世界工厂”的变迁中，我们可借鉴的主要经验是什么？（</a:t>
            </a: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分）</a:t>
            </a:r>
          </a:p>
          <a:p>
            <a:pPr marL="0" marR="0" lvl="0" indent="1333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/>
          <a:srcRect l="5374" t="-1301" r="56851" b="13746"/>
          <a:stretch>
            <a:fillRect/>
          </a:stretch>
        </p:blipFill>
        <p:spPr>
          <a:xfrm>
            <a:off x="3092636" y="622187"/>
            <a:ext cx="5193927" cy="124355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50898" y="5296917"/>
            <a:ext cx="1178560" cy="333137"/>
          </a:xfrm>
          <a:prstGeom prst="rect">
            <a:avLst/>
          </a:prstGeom>
          <a:noFill/>
          <a:ln w="57150">
            <a:solidFill>
              <a:srgbClr val="F87F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左大括号 4"/>
          <p:cNvSpPr/>
          <p:nvPr/>
        </p:nvSpPr>
        <p:spPr>
          <a:xfrm>
            <a:off x="0" y="474133"/>
            <a:ext cx="417689" cy="4989352"/>
          </a:xfrm>
          <a:prstGeom prst="leftBrace">
            <a:avLst/>
          </a:prstGeom>
          <a:ln w="57150">
            <a:solidFill>
              <a:srgbClr val="F87F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24856" y="5630054"/>
            <a:ext cx="69629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答案：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87F0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）制度变革；科技创新；质量提升等。（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分）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67432" y="342222"/>
            <a:ext cx="10257135" cy="5704416"/>
            <a:chOff x="106065" y="3080170"/>
            <a:chExt cx="10257135" cy="5704416"/>
          </a:xfrm>
        </p:grpSpPr>
        <p:sp>
          <p:nvSpPr>
            <p:cNvPr id="3" name="文本框 2"/>
            <p:cNvSpPr txBox="1"/>
            <p:nvPr/>
          </p:nvSpPr>
          <p:spPr>
            <a:xfrm>
              <a:off x="406400" y="3890939"/>
              <a:ext cx="9956800" cy="4893647"/>
            </a:xfrm>
            <a:prstGeom prst="rect">
              <a:avLst/>
            </a:prstGeom>
            <a:solidFill>
              <a:srgbClr val="F5B81E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      </a:t>
              </a: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答题注意事项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刻宋（非商用）常规体" pitchFamily="2" charset="-122"/>
                <a:ea typeface="造字工房刻宋（非商用）常规体" pitchFamily="2" charset="-122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 回归材料，阅读完问题后要根据材料作答；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刻宋（非商用）常规体" pitchFamily="2" charset="-122"/>
                <a:ea typeface="造字工房刻宋（非商用）常规体" pitchFamily="2" charset="-122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 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注意设问中的限定语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，如“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  <a:cs typeface="+mn-cs"/>
                </a:rPr>
                <a:t>根据材料</a:t>
              </a:r>
              <a:r>
                <a:rPr kumimoji="0" lang="en-US" altLang="zh-CN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  <a:cs typeface="+mn-cs"/>
                </a:rPr>
                <a:t>X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”，“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  <a:cs typeface="+mn-cs"/>
                </a:rPr>
                <a:t>结合所学知识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”、“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  <a:cs typeface="+mn-cs"/>
                </a:rPr>
                <a:t>综合上述材料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”和“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  <a:cs typeface="+mn-cs"/>
                </a:rPr>
                <a:t>指出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”、“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  <a:cs typeface="+mn-cs"/>
                </a:rPr>
                <a:t>概括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”、“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  <a:cs typeface="+mn-cs"/>
                </a:rPr>
                <a:t>分析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”、“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  <a:cs typeface="+mn-cs"/>
                </a:rPr>
                <a:t>对比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”、“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  <a:cs typeface="+mn-cs"/>
                </a:rPr>
                <a:t>说明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”等，前者指出了范围，后者点明了方法。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刻宋（非商用）常规体" pitchFamily="2" charset="-122"/>
                <a:ea typeface="造字工房刻宋（非商用）常规体" pitchFamily="2" charset="-122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 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注意设问中的关键词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，如“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  <a:cs typeface="+mn-cs"/>
                </a:rPr>
                <a:t>历史事件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”、“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  <a:cs typeface="+mn-cs"/>
                </a:rPr>
                <a:t>特征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”、“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仿宋" panose="02010609060101010101" pitchFamily="49" charset="-122"/>
                  <a:ea typeface="仿宋" panose="02010609060101010101" pitchFamily="49" charset="-122"/>
                  <a:cs typeface="+mn-cs"/>
                </a:rPr>
                <a:t>影响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”等，认真思考作答，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表述要准确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。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刻宋（非商用）常规体" pitchFamily="2" charset="-122"/>
                <a:ea typeface="造字工房刻宋（非商用）常规体" pitchFamily="2" charset="-122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 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根据分值，分点答题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，条理清晰。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刻宋（非商用）常规体" pitchFamily="2" charset="-122"/>
                <a:ea typeface="造字工房刻宋（非商用）常规体" pitchFamily="2" charset="-122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 开放性问题作答，注意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结合材料，多个角度、分层次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作答， 根据分值可多写不可少写。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刻宋（非商用）常规体" pitchFamily="2" charset="-122"/>
                <a:ea typeface="造字工房刻宋（非商用）常规体" pitchFamily="2" charset="-122"/>
                <a:cs typeface="+mn-cs"/>
              </a:endParaRPr>
            </a:p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 答完后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检查一遍，避免错别字</a:t>
              </a: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造字工房刻宋（非商用）常规体" pitchFamily="2" charset="-122"/>
                  <a:ea typeface="造字工房刻宋（非商用）常规体" pitchFamily="2" charset="-122"/>
                  <a:cs typeface="+mn-cs"/>
                </a:rPr>
                <a:t>。</a:t>
              </a:r>
              <a:endPara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造字工房刻宋（非商用）常规体" pitchFamily="2" charset="-122"/>
                <a:ea typeface="造字工房刻宋（非商用）常规体" pitchFamily="2" charset="-122"/>
                <a:cs typeface="+mn-cs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065" y="3080170"/>
              <a:ext cx="1047707" cy="1263338"/>
            </a:xfrm>
            <a:prstGeom prst="rect">
              <a:avLst/>
            </a:prstGeom>
          </p:spPr>
        </p:pic>
      </p:grpSp>
      <p:sp>
        <p:nvSpPr>
          <p:cNvPr id="5" name="对话气泡: 椭圆形 4"/>
          <p:cNvSpPr/>
          <p:nvPr/>
        </p:nvSpPr>
        <p:spPr>
          <a:xfrm>
            <a:off x="2457450" y="217170"/>
            <a:ext cx="2468880" cy="822792"/>
          </a:xfrm>
          <a:prstGeom prst="wedgeEllipseCallout">
            <a:avLst>
              <a:gd name="adj1" fmla="val -64736"/>
              <a:gd name="adj2" fmla="val 53253"/>
            </a:avLst>
          </a:prstGeom>
          <a:solidFill>
            <a:srgbClr val="F87F01"/>
          </a:solidFill>
          <a:ln>
            <a:solidFill>
              <a:srgbClr val="F87F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此处点击暂停做笔记吧！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79544" y="171778"/>
            <a:ext cx="2684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错误示例一</a:t>
            </a:r>
          </a:p>
        </p:txBody>
      </p:sp>
      <p:sp>
        <p:nvSpPr>
          <p:cNvPr id="3" name="矩形 2"/>
          <p:cNvSpPr/>
          <p:nvPr/>
        </p:nvSpPr>
        <p:spPr>
          <a:xfrm>
            <a:off x="3081023" y="5561069"/>
            <a:ext cx="6671480" cy="646331"/>
          </a:xfrm>
          <a:prstGeom prst="rect">
            <a:avLst/>
          </a:prstGeom>
          <a:solidFill>
            <a:srgbClr val="F5B81E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提示：指定范围作答，书写工整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2311" y="882728"/>
            <a:ext cx="8588904" cy="30022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04" y="4144225"/>
            <a:ext cx="6111391" cy="12143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449" y="4126987"/>
            <a:ext cx="6127016" cy="12315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矩形 6"/>
          <p:cNvSpPr/>
          <p:nvPr/>
        </p:nvSpPr>
        <p:spPr>
          <a:xfrm>
            <a:off x="8571145" y="2293618"/>
            <a:ext cx="3416320" cy="646331"/>
          </a:xfrm>
          <a:prstGeom prst="rect">
            <a:avLst/>
          </a:prstGeom>
          <a:solidFill>
            <a:srgbClr val="F87F01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问题：书写潦草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571145" y="4712195"/>
            <a:ext cx="3416320" cy="646331"/>
          </a:xfrm>
          <a:prstGeom prst="rect">
            <a:avLst/>
          </a:prstGeom>
          <a:solidFill>
            <a:srgbClr val="F87F01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问题：超出区域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1278303" y="154379"/>
            <a:ext cx="0" cy="648000"/>
          </a:xfrm>
          <a:prstGeom prst="line">
            <a:avLst/>
          </a:prstGeom>
          <a:ln w="47625" cmpd="sng">
            <a:solidFill>
              <a:srgbClr val="E87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23" y="64109"/>
            <a:ext cx="828540" cy="828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51" r="26735"/>
          <a:stretch>
            <a:fillRect/>
          </a:stretch>
        </p:blipFill>
        <p:spPr>
          <a:xfrm>
            <a:off x="6237656" y="1270514"/>
            <a:ext cx="5776542" cy="34453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矩形 3"/>
          <p:cNvSpPr/>
          <p:nvPr/>
        </p:nvSpPr>
        <p:spPr>
          <a:xfrm>
            <a:off x="3267534" y="5532628"/>
            <a:ext cx="5842598" cy="646331"/>
          </a:xfrm>
          <a:prstGeom prst="rect">
            <a:avLst/>
          </a:prstGeom>
          <a:solidFill>
            <a:srgbClr val="F5B81E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提示：分点作答，条理清晰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/>
          <a:srcRect l="8426" t="29136" r="6573" b="1563"/>
          <a:stretch>
            <a:fillRect/>
          </a:stretch>
        </p:blipFill>
        <p:spPr>
          <a:xfrm>
            <a:off x="132082" y="1484493"/>
            <a:ext cx="6092968" cy="27942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矩形 5"/>
          <p:cNvSpPr/>
          <p:nvPr/>
        </p:nvSpPr>
        <p:spPr>
          <a:xfrm>
            <a:off x="1072690" y="4392660"/>
            <a:ext cx="3877985" cy="646331"/>
          </a:xfrm>
          <a:prstGeom prst="rect">
            <a:avLst/>
          </a:prstGeom>
          <a:solidFill>
            <a:srgbClr val="F87F01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问题：未分点作答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071610" y="4402431"/>
            <a:ext cx="2031325" cy="646331"/>
          </a:xfrm>
          <a:prstGeom prst="rect">
            <a:avLst/>
          </a:prstGeom>
          <a:solidFill>
            <a:srgbClr val="F87F01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正确格式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379544" y="171778"/>
            <a:ext cx="2684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错误示例二</a:t>
            </a:r>
          </a:p>
        </p:txBody>
      </p:sp>
      <p:cxnSp>
        <p:nvCxnSpPr>
          <p:cNvPr id="9" name="直接连接符 8"/>
          <p:cNvCxnSpPr/>
          <p:nvPr/>
        </p:nvCxnSpPr>
        <p:spPr>
          <a:xfrm>
            <a:off x="1278303" y="154379"/>
            <a:ext cx="0" cy="648000"/>
          </a:xfrm>
          <a:prstGeom prst="line">
            <a:avLst/>
          </a:prstGeom>
          <a:ln w="47625" cmpd="sng">
            <a:solidFill>
              <a:srgbClr val="E87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23" y="64109"/>
            <a:ext cx="828540" cy="828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104022" y="5463804"/>
            <a:ext cx="6637866" cy="646331"/>
          </a:xfrm>
          <a:prstGeom prst="rect">
            <a:avLst/>
          </a:prstGeom>
          <a:solidFill>
            <a:srgbClr val="F5B81E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提示：多角度、多层次分点作答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242" y="1569155"/>
            <a:ext cx="10620002" cy="2420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矩形 4"/>
          <p:cNvSpPr/>
          <p:nvPr/>
        </p:nvSpPr>
        <p:spPr>
          <a:xfrm>
            <a:off x="6826930" y="3843507"/>
            <a:ext cx="4801314" cy="646331"/>
          </a:xfrm>
          <a:prstGeom prst="rect">
            <a:avLst/>
          </a:prstGeom>
          <a:solidFill>
            <a:srgbClr val="F87F01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问题：分点但意思相似</a:t>
            </a:r>
            <a:endParaRPr kumimoji="0" lang="en-US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79544" y="171778"/>
            <a:ext cx="2684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错误示例三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1278303" y="154379"/>
            <a:ext cx="0" cy="648000"/>
          </a:xfrm>
          <a:prstGeom prst="line">
            <a:avLst/>
          </a:prstGeom>
          <a:ln w="47625" cmpd="sng">
            <a:solidFill>
              <a:srgbClr val="E87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23" y="64109"/>
            <a:ext cx="828540" cy="828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0" t="28302" r="12570" b="23190"/>
          <a:stretch>
            <a:fillRect/>
          </a:stretch>
        </p:blipFill>
        <p:spPr>
          <a:xfrm>
            <a:off x="2628899" y="818109"/>
            <a:ext cx="7285003" cy="24140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0158" y="3429000"/>
            <a:ext cx="8331833" cy="1943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文本框 4"/>
          <p:cNvSpPr txBox="1"/>
          <p:nvPr/>
        </p:nvSpPr>
        <p:spPr>
          <a:xfrm>
            <a:off x="1882775" y="3106420"/>
            <a:ext cx="8567420" cy="645160"/>
          </a:xfrm>
          <a:prstGeom prst="rect">
            <a:avLst/>
          </a:prstGeom>
          <a:solidFill>
            <a:srgbClr val="F87F0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问题：作答内容未结合材料，采用套话</a:t>
            </a:r>
          </a:p>
        </p:txBody>
      </p:sp>
      <p:sp>
        <p:nvSpPr>
          <p:cNvPr id="6" name="矩形 5"/>
          <p:cNvSpPr/>
          <p:nvPr/>
        </p:nvSpPr>
        <p:spPr>
          <a:xfrm>
            <a:off x="3259185" y="5559039"/>
            <a:ext cx="5813777" cy="646331"/>
          </a:xfrm>
          <a:prstGeom prst="rect">
            <a:avLst/>
          </a:prstGeom>
          <a:solidFill>
            <a:srgbClr val="F5B81E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提示：结合材料，论从史出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79544" y="171778"/>
            <a:ext cx="2684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错误示例四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1278303" y="154379"/>
            <a:ext cx="0" cy="648000"/>
          </a:xfrm>
          <a:prstGeom prst="line">
            <a:avLst/>
          </a:prstGeom>
          <a:ln w="47625" cmpd="sng">
            <a:solidFill>
              <a:srgbClr val="E87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23" y="64109"/>
            <a:ext cx="828540" cy="828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177063" y="156048"/>
            <a:ext cx="2684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87F0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课后任务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1278303" y="154379"/>
            <a:ext cx="0" cy="648000"/>
          </a:xfrm>
          <a:prstGeom prst="line">
            <a:avLst/>
          </a:prstGeom>
          <a:ln w="47625" cmpd="sng">
            <a:solidFill>
              <a:srgbClr val="E87A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23" y="64109"/>
            <a:ext cx="828540" cy="82854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170" y="1731786"/>
            <a:ext cx="4137660" cy="413766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68513" y="1069955"/>
            <a:ext cx="1184347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22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扫描二维码，下载近七年（</a:t>
            </a:r>
            <a:r>
              <a:rPr lang="en-US" altLang="zh-CN" sz="22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2013-2019</a:t>
            </a:r>
            <a:r>
              <a:rPr lang="zh-CN" altLang="en-US" sz="2200" b="1" dirty="0">
                <a:solidFill>
                  <a:srgbClr val="F87F0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）广东省初中毕业生学业考试历史试题及参考答案学习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rgbClr val="F87F0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91"/>
          <p:cNvSpPr/>
          <p:nvPr/>
        </p:nvSpPr>
        <p:spPr bwMode="auto">
          <a:xfrm>
            <a:off x="448232" y="2557811"/>
            <a:ext cx="1535113" cy="628650"/>
          </a:xfrm>
          <a:custGeom>
            <a:avLst/>
            <a:gdLst>
              <a:gd name="T0" fmla="*/ 197 w 482"/>
              <a:gd name="T1" fmla="*/ 0 h 197"/>
              <a:gd name="T2" fmla="*/ 70 w 482"/>
              <a:gd name="T3" fmla="*/ 116 h 197"/>
              <a:gd name="T4" fmla="*/ 0 w 482"/>
              <a:gd name="T5" fmla="*/ 197 h 197"/>
              <a:gd name="T6" fmla="*/ 482 w 482"/>
              <a:gd name="T7" fmla="*/ 197 h 197"/>
              <a:gd name="T8" fmla="*/ 373 w 482"/>
              <a:gd name="T9" fmla="*/ 101 h 197"/>
              <a:gd name="T10" fmla="*/ 324 w 482"/>
              <a:gd name="T11" fmla="*/ 113 h 197"/>
              <a:gd name="T12" fmla="*/ 197 w 482"/>
              <a:gd name="T13" fmla="*/ 0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82" h="197">
                <a:moveTo>
                  <a:pt x="197" y="0"/>
                </a:moveTo>
                <a:cubicBezTo>
                  <a:pt x="131" y="0"/>
                  <a:pt x="76" y="51"/>
                  <a:pt x="70" y="116"/>
                </a:cubicBezTo>
                <a:cubicBezTo>
                  <a:pt x="30" y="122"/>
                  <a:pt x="0" y="156"/>
                  <a:pt x="0" y="197"/>
                </a:cubicBezTo>
                <a:cubicBezTo>
                  <a:pt x="482" y="197"/>
                  <a:pt x="482" y="197"/>
                  <a:pt x="482" y="197"/>
                </a:cubicBezTo>
                <a:cubicBezTo>
                  <a:pt x="475" y="143"/>
                  <a:pt x="429" y="101"/>
                  <a:pt x="373" y="101"/>
                </a:cubicBezTo>
                <a:cubicBezTo>
                  <a:pt x="356" y="101"/>
                  <a:pt x="339" y="105"/>
                  <a:pt x="324" y="113"/>
                </a:cubicBezTo>
                <a:cubicBezTo>
                  <a:pt x="317" y="49"/>
                  <a:pt x="263" y="0"/>
                  <a:pt x="197" y="0"/>
                </a:cubicBezTo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" name="Freeform 1173"/>
          <p:cNvSpPr/>
          <p:nvPr/>
        </p:nvSpPr>
        <p:spPr bwMode="auto">
          <a:xfrm>
            <a:off x="3221389" y="944260"/>
            <a:ext cx="1035050" cy="300358"/>
          </a:xfrm>
          <a:custGeom>
            <a:avLst/>
            <a:gdLst>
              <a:gd name="T0" fmla="*/ 196 w 403"/>
              <a:gd name="T1" fmla="*/ 0 h 115"/>
              <a:gd name="T2" fmla="*/ 92 w 403"/>
              <a:gd name="T3" fmla="*/ 66 h 115"/>
              <a:gd name="T4" fmla="*/ 76 w 403"/>
              <a:gd name="T5" fmla="*/ 64 h 115"/>
              <a:gd name="T6" fmla="*/ 0 w 403"/>
              <a:gd name="T7" fmla="*/ 115 h 115"/>
              <a:gd name="T8" fmla="*/ 403 w 403"/>
              <a:gd name="T9" fmla="*/ 115 h 115"/>
              <a:gd name="T10" fmla="*/ 327 w 403"/>
              <a:gd name="T11" fmla="*/ 64 h 115"/>
              <a:gd name="T12" fmla="*/ 301 w 403"/>
              <a:gd name="T13" fmla="*/ 69 h 115"/>
              <a:gd name="T14" fmla="*/ 196 w 403"/>
              <a:gd name="T15" fmla="*/ 0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3" h="115">
                <a:moveTo>
                  <a:pt x="196" y="0"/>
                </a:moveTo>
                <a:cubicBezTo>
                  <a:pt x="150" y="0"/>
                  <a:pt x="111" y="27"/>
                  <a:pt x="92" y="66"/>
                </a:cubicBezTo>
                <a:cubicBezTo>
                  <a:pt x="87" y="65"/>
                  <a:pt x="81" y="64"/>
                  <a:pt x="76" y="64"/>
                </a:cubicBezTo>
                <a:cubicBezTo>
                  <a:pt x="42" y="64"/>
                  <a:pt x="12" y="85"/>
                  <a:pt x="0" y="115"/>
                </a:cubicBezTo>
                <a:cubicBezTo>
                  <a:pt x="403" y="115"/>
                  <a:pt x="403" y="115"/>
                  <a:pt x="403" y="115"/>
                </a:cubicBezTo>
                <a:cubicBezTo>
                  <a:pt x="390" y="85"/>
                  <a:pt x="361" y="64"/>
                  <a:pt x="327" y="64"/>
                </a:cubicBezTo>
                <a:cubicBezTo>
                  <a:pt x="317" y="64"/>
                  <a:pt x="309" y="66"/>
                  <a:pt x="301" y="69"/>
                </a:cubicBezTo>
                <a:cubicBezTo>
                  <a:pt x="283" y="28"/>
                  <a:pt x="243" y="0"/>
                  <a:pt x="196" y="0"/>
                </a:cubicBezTo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" name="Freeform 592"/>
          <p:cNvSpPr/>
          <p:nvPr/>
        </p:nvSpPr>
        <p:spPr bwMode="auto">
          <a:xfrm>
            <a:off x="10760851" y="3186461"/>
            <a:ext cx="1120775" cy="458788"/>
          </a:xfrm>
          <a:custGeom>
            <a:avLst/>
            <a:gdLst>
              <a:gd name="T0" fmla="*/ 208 w 352"/>
              <a:gd name="T1" fmla="*/ 0 h 144"/>
              <a:gd name="T2" fmla="*/ 115 w 352"/>
              <a:gd name="T3" fmla="*/ 82 h 144"/>
              <a:gd name="T4" fmla="*/ 79 w 352"/>
              <a:gd name="T5" fmla="*/ 74 h 144"/>
              <a:gd name="T6" fmla="*/ 0 w 352"/>
              <a:gd name="T7" fmla="*/ 144 h 144"/>
              <a:gd name="T8" fmla="*/ 352 w 352"/>
              <a:gd name="T9" fmla="*/ 144 h 144"/>
              <a:gd name="T10" fmla="*/ 301 w 352"/>
              <a:gd name="T11" fmla="*/ 84 h 144"/>
              <a:gd name="T12" fmla="*/ 208 w 352"/>
              <a:gd name="T13" fmla="*/ 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52" h="144">
                <a:moveTo>
                  <a:pt x="208" y="0"/>
                </a:moveTo>
                <a:cubicBezTo>
                  <a:pt x="160" y="0"/>
                  <a:pt x="120" y="36"/>
                  <a:pt x="115" y="82"/>
                </a:cubicBezTo>
                <a:cubicBezTo>
                  <a:pt x="104" y="77"/>
                  <a:pt x="92" y="74"/>
                  <a:pt x="79" y="74"/>
                </a:cubicBezTo>
                <a:cubicBezTo>
                  <a:pt x="38" y="74"/>
                  <a:pt x="4" y="104"/>
                  <a:pt x="0" y="144"/>
                </a:cubicBezTo>
                <a:cubicBezTo>
                  <a:pt x="352" y="144"/>
                  <a:pt x="352" y="144"/>
                  <a:pt x="352" y="144"/>
                </a:cubicBezTo>
                <a:cubicBezTo>
                  <a:pt x="352" y="113"/>
                  <a:pt x="330" y="89"/>
                  <a:pt x="301" y="84"/>
                </a:cubicBezTo>
                <a:cubicBezTo>
                  <a:pt x="297" y="37"/>
                  <a:pt x="257" y="0"/>
                  <a:pt x="208" y="0"/>
                </a:cubicBezTo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5" name="直接连接符 4"/>
          <p:cNvCxnSpPr/>
          <p:nvPr/>
        </p:nvCxnSpPr>
        <p:spPr>
          <a:xfrm>
            <a:off x="4271678" y="277679"/>
            <a:ext cx="7524000" cy="0"/>
          </a:xfrm>
          <a:prstGeom prst="line">
            <a:avLst/>
          </a:prstGeom>
          <a:ln w="25400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4271678" y="1744529"/>
            <a:ext cx="7524000" cy="0"/>
          </a:xfrm>
          <a:prstGeom prst="line">
            <a:avLst/>
          </a:prstGeom>
          <a:ln w="25400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4271678" y="2411279"/>
            <a:ext cx="7524000" cy="0"/>
          </a:xfrm>
          <a:prstGeom prst="line">
            <a:avLst/>
          </a:prstGeom>
          <a:ln w="25400">
            <a:solidFill>
              <a:schemeClr val="bg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934" y="1686775"/>
            <a:ext cx="7925487" cy="8596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/>
          <a:srcRect l="3931" r="6899" b="30379"/>
          <a:stretch>
            <a:fillRect/>
          </a:stretch>
        </p:blipFill>
        <p:spPr>
          <a:xfrm>
            <a:off x="4359965" y="262356"/>
            <a:ext cx="7447722" cy="123514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EyCMENqZTr+s7aHmx7l90/xIEskytcRka7uelyEJ4vtlDCPs6przArWDXRIddqldRvtBvNLapkS2NiolM7cGwQ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4666</Words>
  <Application>Microsoft Office PowerPoint</Application>
  <PresentationFormat>宽屏</PresentationFormat>
  <Paragraphs>302</Paragraphs>
  <Slides>35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9" baseType="lpstr">
      <vt:lpstr>等线</vt:lpstr>
      <vt:lpstr>等线 Light</vt:lpstr>
      <vt:lpstr>仿宋</vt:lpstr>
      <vt:lpstr>黑体</vt:lpstr>
      <vt:lpstr>华文楷体</vt:lpstr>
      <vt:lpstr>楷体</vt:lpstr>
      <vt:lpstr>迷你简南宫</vt:lpstr>
      <vt:lpstr>宋体</vt:lpstr>
      <vt:lpstr>微软雅黑</vt:lpstr>
      <vt:lpstr>造字工房刻宋（非商用）常规体</vt:lpstr>
      <vt:lpstr>Arial</vt:lpstr>
      <vt:lpstr>Calibri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王楚颖</dc:creator>
  <cp:lastModifiedBy>大钟先生</cp:lastModifiedBy>
  <cp:revision>49</cp:revision>
  <dcterms:created xsi:type="dcterms:W3CDTF">2017-06-27T14:22:00Z</dcterms:created>
  <dcterms:modified xsi:type="dcterms:W3CDTF">2020-02-19T11:50:42Z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2052-11.1.0.8515</vt:lpwstr>
  </property>
</Properties>
</file>