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0"/>
  </p:notesMasterIdLst>
  <p:sldIdLst>
    <p:sldId id="256" r:id="rId4"/>
    <p:sldId id="257" r:id="rId5"/>
    <p:sldId id="258" r:id="rId6"/>
    <p:sldId id="314" r:id="rId7"/>
    <p:sldId id="312" r:id="rId8"/>
    <p:sldId id="264" r:id="rId9"/>
    <p:sldId id="277" r:id="rId10"/>
    <p:sldId id="316" r:id="rId11"/>
    <p:sldId id="315" r:id="rId12"/>
    <p:sldId id="317" r:id="rId13"/>
    <p:sldId id="318" r:id="rId14"/>
    <p:sldId id="319" r:id="rId15"/>
    <p:sldId id="260" r:id="rId16"/>
    <p:sldId id="293" r:id="rId17"/>
    <p:sldId id="294" r:id="rId18"/>
    <p:sldId id="334" r:id="rId19"/>
    <p:sldId id="296" r:id="rId21"/>
    <p:sldId id="336" r:id="rId22"/>
    <p:sldId id="338" r:id="rId23"/>
    <p:sldId id="335" r:id="rId24"/>
    <p:sldId id="337" r:id="rId25"/>
    <p:sldId id="339" r:id="rId26"/>
    <p:sldId id="340" r:id="rId27"/>
    <p:sldId id="342" r:id="rId28"/>
    <p:sldId id="341" r:id="rId2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7F5E40"/>
    <a:srgbClr val="BA7C4E"/>
    <a:srgbClr val="E6B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1" autoAdjust="0"/>
    <p:restoredTop sz="93590" autoAdjust="0"/>
  </p:normalViewPr>
  <p:slideViewPr>
    <p:cSldViewPr>
      <p:cViewPr varScale="1">
        <p:scale>
          <a:sx n="89" d="100"/>
          <a:sy n="89" d="100"/>
        </p:scale>
        <p:origin x="468" y="78"/>
      </p:cViewPr>
      <p:guideLst>
        <p:guide orient="horz" pos="1823"/>
        <p:guide pos="2880"/>
        <p:guide orient="horz" pos="2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slide" Target="slides/slide1.xml" Id="rId4" /><Relationship Type="http://schemas.openxmlformats.org/officeDocument/2006/relationships/commentAuthors" Target="commentAuthors.xml" Id="rId33" /><Relationship Type="http://schemas.openxmlformats.org/officeDocument/2006/relationships/tableStyles" Target="tableStyles.xml" Id="rId32" /><Relationship Type="http://schemas.openxmlformats.org/officeDocument/2006/relationships/viewProps" Target="viewProps.xml" Id="rId31" /><Relationship Type="http://schemas.openxmlformats.org/officeDocument/2006/relationships/presProps" Target="presProps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5.xml" Id="rId29" /><Relationship Type="http://schemas.openxmlformats.org/officeDocument/2006/relationships/slide" Target="slides/slide24.xml" Id="rId28" /><Relationship Type="http://schemas.openxmlformats.org/officeDocument/2006/relationships/slide" Target="slides/slide23.xml" Id="rId27" /><Relationship Type="http://schemas.openxmlformats.org/officeDocument/2006/relationships/slide" Target="slides/slide22.xml" Id="rId26" /><Relationship Type="http://schemas.openxmlformats.org/officeDocument/2006/relationships/slide" Target="slides/slide21.xml" Id="rId25" /><Relationship Type="http://schemas.openxmlformats.org/officeDocument/2006/relationships/slide" Target="slides/slide20.xml" Id="rId24" /><Relationship Type="http://schemas.openxmlformats.org/officeDocument/2006/relationships/slide" Target="slides/slide19.xml" Id="rId23" /><Relationship Type="http://schemas.openxmlformats.org/officeDocument/2006/relationships/slide" Target="slides/slide18.xml" Id="rId22" /><Relationship Type="http://schemas.openxmlformats.org/officeDocument/2006/relationships/slide" Target="slides/slide17.xml" Id="rId21" /><Relationship Type="http://schemas.openxmlformats.org/officeDocument/2006/relationships/notesMaster" Target="notesMasters/notesMaster1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9.xml" Id="Rd689ab55b599415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B3163-C8DF-40D5-98A0-91059AA61A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BEE4F-6F12-4BED-B217-5C5766AB80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9515" indent="0" algn="ctr">
              <a:buNone/>
              <a:defRPr sz="108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05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8pPr>
            <a:lvl9pPr marL="2469515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9515" indent="0">
              <a:buNone/>
              <a:defRPr sz="108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9515" indent="0">
              <a:buNone/>
              <a:defRPr sz="108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1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951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1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/>
            </a:lvl1pPr>
            <a:lvl2pPr marL="308610" indent="0">
              <a:buNone/>
              <a:defRPr sz="1890"/>
            </a:lvl2pPr>
            <a:lvl3pPr marL="617220" indent="0">
              <a:buNone/>
              <a:defRPr sz="1620"/>
            </a:lvl3pPr>
            <a:lvl4pPr marL="925830" indent="0">
              <a:buNone/>
              <a:defRPr sz="1350"/>
            </a:lvl4pPr>
            <a:lvl5pPr marL="1234440" indent="0">
              <a:buNone/>
              <a:defRPr sz="1350"/>
            </a:lvl5pPr>
            <a:lvl6pPr marL="1543050" indent="0">
              <a:buNone/>
              <a:defRPr sz="1350"/>
            </a:lvl6pPr>
            <a:lvl7pPr marL="1851660" indent="0">
              <a:buNone/>
              <a:defRPr sz="1350"/>
            </a:lvl7pPr>
            <a:lvl8pPr marL="2160270" indent="0">
              <a:buNone/>
              <a:defRPr sz="1350"/>
            </a:lvl8pPr>
            <a:lvl9pPr marL="2469515" indent="0">
              <a:buNone/>
              <a:defRPr sz="135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0"/>
            </a:lvl1pPr>
            <a:lvl2pPr marL="308610" indent="0">
              <a:buNone/>
              <a:defRPr sz="945"/>
            </a:lvl2pPr>
            <a:lvl3pPr marL="617220" indent="0">
              <a:buNone/>
              <a:defRPr sz="810"/>
            </a:lvl3pPr>
            <a:lvl4pPr marL="925830" indent="0">
              <a:buNone/>
              <a:defRPr sz="675"/>
            </a:lvl4pPr>
            <a:lvl5pPr marL="1234440" indent="0">
              <a:buNone/>
              <a:defRPr sz="675"/>
            </a:lvl5pPr>
            <a:lvl6pPr marL="1543050" indent="0">
              <a:buNone/>
              <a:defRPr sz="675"/>
            </a:lvl6pPr>
            <a:lvl7pPr marL="1851660" indent="0">
              <a:buNone/>
              <a:defRPr sz="675"/>
            </a:lvl7pPr>
            <a:lvl8pPr marL="2160270" indent="0">
              <a:buNone/>
              <a:defRPr sz="675"/>
            </a:lvl8pPr>
            <a:lvl9pPr marL="2469515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EA975F9D-28C9-4897-8CCA-5D52BE9A2593}" type="datetimeFigureOut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864235"/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864235"/>
            <a:fld id="{677D1D4A-30F7-4D32-8D21-320BC34BA3C8}" type="slidenum">
              <a:rPr lang="zh-CN" altLang="en-US" sz="1700" smtClean="0">
                <a:solidFill>
                  <a:prstClr val="black"/>
                </a:solidFill>
              </a:rPr>
            </a:fld>
            <a:endParaRPr lang="zh-CN" altLang="en-US" sz="17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4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6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8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0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2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6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37AB-5291-48FC-9075-9F29944D13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CECD-E187-45A6-BE7A-E2776379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20"/>
            </a:lvl1pPr>
            <a:lvl2pPr marL="308610" indent="0" algn="ctr">
              <a:buNone/>
              <a:defRPr sz="1350"/>
            </a:lvl2pPr>
            <a:lvl3pPr marL="617220" indent="0" algn="ctr">
              <a:buNone/>
              <a:defRPr sz="1215"/>
            </a:lvl3pPr>
            <a:lvl4pPr marL="925830" indent="0" algn="ctr">
              <a:buNone/>
              <a:defRPr sz="1080"/>
            </a:lvl4pPr>
            <a:lvl5pPr marL="1234440" indent="0" algn="ctr">
              <a:buNone/>
              <a:defRPr sz="1080"/>
            </a:lvl5pPr>
            <a:lvl6pPr marL="1543050" indent="0" algn="ctr">
              <a:buNone/>
              <a:defRPr sz="1080"/>
            </a:lvl6pPr>
            <a:lvl7pPr marL="1851660" indent="0" algn="ctr">
              <a:buNone/>
              <a:defRPr sz="1080"/>
            </a:lvl7pPr>
            <a:lvl8pPr marL="2160270" indent="0" algn="ctr">
              <a:buNone/>
              <a:defRPr sz="1080"/>
            </a:lvl8pPr>
            <a:lvl9pPr marL="2469515" indent="0" algn="ctr">
              <a:buNone/>
              <a:defRPr sz="108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ct val="135000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990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5210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ct val="68000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9515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slide" Target="slide5.xml"/><Relationship Id="rId1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tiff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910" y="1563370"/>
            <a:ext cx="4954905" cy="64833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105910" y="1503680"/>
            <a:ext cx="49549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九上</a:t>
            </a: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世界史串讲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0858" y="2211655"/>
            <a:ext cx="309634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rgbClr val="7F5E40"/>
                </a:solidFill>
              </a:rPr>
              <a:t>History  of  the  World</a:t>
            </a:r>
            <a:endParaRPr lang="en-US" altLang="zh-CN" dirty="0">
              <a:solidFill>
                <a:srgbClr val="7F5E4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7452360" y="915670"/>
            <a:ext cx="0" cy="43180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275856" y="915566"/>
            <a:ext cx="4176464" cy="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275856" y="915566"/>
            <a:ext cx="0" cy="2592288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275856" y="3507854"/>
            <a:ext cx="4176464" cy="0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452360" y="2643505"/>
            <a:ext cx="0" cy="864235"/>
          </a:xfrm>
          <a:prstGeom prst="line">
            <a:avLst/>
          </a:prstGeom>
          <a:ln w="381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39952" y="0"/>
            <a:ext cx="5004048" cy="5143500"/>
          </a:xfrm>
          <a:custGeom>
            <a:avLst/>
            <a:gdLst>
              <a:gd name="connsiteX0" fmla="*/ 0 w 4644008"/>
              <a:gd name="connsiteY0" fmla="*/ 0 h 5143500"/>
              <a:gd name="connsiteX1" fmla="*/ 4644008 w 4644008"/>
              <a:gd name="connsiteY1" fmla="*/ 0 h 5143500"/>
              <a:gd name="connsiteX2" fmla="*/ 4644008 w 4644008"/>
              <a:gd name="connsiteY2" fmla="*/ 5143500 h 5143500"/>
              <a:gd name="connsiteX3" fmla="*/ 0 w 4644008"/>
              <a:gd name="connsiteY3" fmla="*/ 5143500 h 5143500"/>
              <a:gd name="connsiteX4" fmla="*/ 0 w 4644008"/>
              <a:gd name="connsiteY4" fmla="*/ 0 h 5143500"/>
              <a:gd name="connsiteX0-1" fmla="*/ 1143000 w 5787008"/>
              <a:gd name="connsiteY0-2" fmla="*/ 0 h 5143500"/>
              <a:gd name="connsiteX1-3" fmla="*/ 5787008 w 5787008"/>
              <a:gd name="connsiteY1-4" fmla="*/ 0 h 5143500"/>
              <a:gd name="connsiteX2-5" fmla="*/ 5787008 w 5787008"/>
              <a:gd name="connsiteY2-6" fmla="*/ 5143500 h 5143500"/>
              <a:gd name="connsiteX3-7" fmla="*/ 0 w 5787008"/>
              <a:gd name="connsiteY3-8" fmla="*/ 4904960 h 5143500"/>
              <a:gd name="connsiteX4-9" fmla="*/ 1143000 w 5787008"/>
              <a:gd name="connsiteY4-10" fmla="*/ 0 h 5143500"/>
              <a:gd name="connsiteX0-11" fmla="*/ 1212574 w 5856582"/>
              <a:gd name="connsiteY0-12" fmla="*/ 0 h 5143500"/>
              <a:gd name="connsiteX1-13" fmla="*/ 5856582 w 5856582"/>
              <a:gd name="connsiteY1-14" fmla="*/ 0 h 5143500"/>
              <a:gd name="connsiteX2-15" fmla="*/ 5856582 w 5856582"/>
              <a:gd name="connsiteY2-16" fmla="*/ 5143500 h 5143500"/>
              <a:gd name="connsiteX3-17" fmla="*/ 0 w 5856582"/>
              <a:gd name="connsiteY3-18" fmla="*/ 5143500 h 5143500"/>
              <a:gd name="connsiteX4-19" fmla="*/ 1212574 w 5856582"/>
              <a:gd name="connsiteY4-20" fmla="*/ 0 h 5143500"/>
              <a:gd name="connsiteX0-21" fmla="*/ 1189053 w 5856582"/>
              <a:gd name="connsiteY0-22" fmla="*/ 0 h 5143500"/>
              <a:gd name="connsiteX1-23" fmla="*/ 5856582 w 5856582"/>
              <a:gd name="connsiteY1-24" fmla="*/ 0 h 5143500"/>
              <a:gd name="connsiteX2-25" fmla="*/ 5856582 w 5856582"/>
              <a:gd name="connsiteY2-26" fmla="*/ 5143500 h 5143500"/>
              <a:gd name="connsiteX3-27" fmla="*/ 0 w 5856582"/>
              <a:gd name="connsiteY3-28" fmla="*/ 5143500 h 5143500"/>
              <a:gd name="connsiteX4-29" fmla="*/ 1189053 w 5856582"/>
              <a:gd name="connsiteY4-30" fmla="*/ 0 h 5143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856582" h="5143500">
                <a:moveTo>
                  <a:pt x="1189053" y="0"/>
                </a:moveTo>
                <a:lnTo>
                  <a:pt x="5856582" y="0"/>
                </a:lnTo>
                <a:lnTo>
                  <a:pt x="5856582" y="5143500"/>
                </a:lnTo>
                <a:lnTo>
                  <a:pt x="0" y="5143500"/>
                </a:lnTo>
                <a:lnTo>
                  <a:pt x="1189053" y="0"/>
                </a:lnTo>
                <a:close/>
              </a:path>
            </a:pathLst>
          </a:cu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95536" y="213447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539552" y="381893"/>
            <a:ext cx="1296144" cy="2261865"/>
            <a:chOff x="179512" y="195486"/>
            <a:chExt cx="1296144" cy="2261865"/>
          </a:xfrm>
        </p:grpSpPr>
        <p:sp>
          <p:nvSpPr>
            <p:cNvPr id="3" name="文本框 2"/>
            <p:cNvSpPr txBox="1"/>
            <p:nvPr/>
          </p:nvSpPr>
          <p:spPr>
            <a:xfrm>
              <a:off x="251520" y="195486"/>
              <a:ext cx="1008112" cy="1938992"/>
            </a:xfrm>
            <a:prstGeom prst="rect">
              <a:avLst/>
            </a:prstGeom>
            <a:solidFill>
              <a:srgbClr val="7F5E40">
                <a:alpha val="70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</a:t>
              </a:r>
              <a:endParaRPr lang="en-US" altLang="zh-CN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录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9512" y="2057241"/>
              <a:ext cx="12961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CONTENT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1902" y="878943"/>
            <a:ext cx="4752528" cy="944245"/>
            <a:chOff x="3923928" y="267494"/>
            <a:chExt cx="4752528" cy="944245"/>
          </a:xfrm>
        </p:grpSpPr>
        <p:sp>
          <p:nvSpPr>
            <p:cNvPr id="6" name="文本框 5"/>
            <p:cNvSpPr txBox="1"/>
            <p:nvPr/>
          </p:nvSpPr>
          <p:spPr>
            <a:xfrm>
              <a:off x="3923928" y="267494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Part.1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148064" y="267494"/>
              <a:ext cx="352839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世界古代史</a:t>
              </a:r>
              <a:endPara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167258" y="843439"/>
              <a:ext cx="267017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WORLD ANCIENT HISTORY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84350" y="2243735"/>
            <a:ext cx="4752528" cy="944245"/>
            <a:chOff x="3923928" y="267494"/>
            <a:chExt cx="4752528" cy="944245"/>
          </a:xfrm>
        </p:grpSpPr>
        <p:sp>
          <p:nvSpPr>
            <p:cNvPr id="15" name="文本框 14"/>
            <p:cNvSpPr txBox="1"/>
            <p:nvPr/>
          </p:nvSpPr>
          <p:spPr>
            <a:xfrm>
              <a:off x="3923928" y="267494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Part.2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148064" y="267494"/>
              <a:ext cx="352839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世界近代史</a:t>
              </a:r>
              <a:endParaRPr lang="zh-CN" altLang="en-US" sz="3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148208" y="843439"/>
              <a:ext cx="328168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WORLD MODERN HISTORY</a:t>
              </a:r>
              <a:endPara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736" y="817144"/>
            <a:ext cx="4752528" cy="2107408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39852" y="81714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7F5E40"/>
                </a:solidFill>
                <a:ea typeface="黑体" panose="02010609060101010101" pitchFamily="49" charset="-122"/>
              </a:rPr>
              <a:t>PART 1</a:t>
            </a:r>
            <a:endParaRPr lang="zh-CN" altLang="en-US" sz="4400" dirty="0">
              <a:solidFill>
                <a:srgbClr val="7F5E40"/>
              </a:solidFill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1505" y="1648460"/>
            <a:ext cx="28409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世界古代史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WORLD ANCIENT HISTORY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377950"/>
            <a:ext cx="5419090" cy="154686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6170" y="1550670"/>
            <a:ext cx="5101590" cy="120205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奴隶社会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2312670" y="3228975"/>
            <a:ext cx="4297680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t">
            <a:sp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早期人类对自然环境的依赖性强；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ts val="3200"/>
              </a:lnSpc>
            </a:pPr>
            <a:r>
              <a:rPr lang="zh-CN" altLang="en-US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不同的地理环境造就不同的文明类型</a:t>
            </a:r>
            <a:endParaRPr lang="zh-CN" altLang="en-US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492570" y="559595"/>
            <a:ext cx="44299" cy="6524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ln w="28575" cmpd="dbl">
            <a:solidFill>
              <a:srgbClr val="7030A0"/>
            </a:solidFill>
            <a:prstDash val="solid"/>
          </a:ln>
        </p:spPr>
      </p:pic>
      <p:sp>
        <p:nvSpPr>
          <p:cNvPr id="5" name="文本框 4"/>
          <p:cNvSpPr txBox="1"/>
          <p:nvPr/>
        </p:nvSpPr>
        <p:spPr>
          <a:xfrm>
            <a:off x="2980055" y="97790"/>
            <a:ext cx="6163945" cy="6451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大河文明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古代亚非文明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4295" y="193040"/>
            <a:ext cx="704532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——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43125"/>
            <a:ext cx="1069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44557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6132195" y="3154680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25868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44677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6934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希腊城邦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413893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罗马帝国</a:t>
            </a:r>
            <a:endParaRPr lang="zh-CN" altLang="en-US" sz="1600" b="1"/>
          </a:p>
          <a:p>
            <a:r>
              <a:rPr lang="zh-CN" altLang="en-US" sz="1600" b="1"/>
              <a:t>建立</a:t>
            </a:r>
            <a:endParaRPr lang="zh-CN" altLang="en-US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5543550" y="2143760"/>
            <a:ext cx="1252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黄金时代的罗马帝国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6796405" y="2143760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600" b="1"/>
              <a:t>罗马帝国</a:t>
            </a:r>
            <a:endParaRPr lang="zh-CN" altLang="en-US" sz="1600" b="1"/>
          </a:p>
          <a:p>
            <a:pPr algn="ctr"/>
            <a:r>
              <a:rPr lang="zh-CN" altLang="en-US" sz="1600" b="1"/>
              <a:t>分裂</a:t>
            </a:r>
            <a:endParaRPr lang="zh-CN" altLang="en-US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20726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罗马共和</a:t>
            </a:r>
            <a:endParaRPr lang="zh-CN" altLang="en-US" sz="1600" b="1"/>
          </a:p>
          <a:p>
            <a:r>
              <a:rPr lang="zh-CN" altLang="en-US" sz="1600" b="1"/>
              <a:t>国建立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4675505" y="1226820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基督教诞生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530415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5339715" y="1595120"/>
            <a:ext cx="3810" cy="143891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1103948" y="3388360"/>
            <a:ext cx="70694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说出</a:t>
            </a:r>
            <a:r>
              <a:rPr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以上重大事件发生的时间</a:t>
            </a:r>
            <a:endParaRPr lang="zh-CN" alt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0802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亚历山大</a:t>
            </a:r>
            <a:endParaRPr lang="zh-CN" altLang="en-US" sz="1600" b="1"/>
          </a:p>
          <a:p>
            <a:r>
              <a:rPr lang="zh-CN" altLang="en-US" sz="1600" b="1"/>
              <a:t>东征</a:t>
            </a:r>
            <a:endParaRPr lang="zh-CN" altLang="en-US" sz="1600" b="1"/>
          </a:p>
        </p:txBody>
      </p:sp>
      <p:sp>
        <p:nvSpPr>
          <p:cNvPr id="3" name="流程图: 联系 2"/>
          <p:cNvSpPr/>
          <p:nvPr/>
        </p:nvSpPr>
        <p:spPr>
          <a:xfrm>
            <a:off x="3481705" y="3154680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872730" y="2143760"/>
            <a:ext cx="12230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西罗马帝国灭亡</a:t>
            </a:r>
            <a:endParaRPr lang="zh-CN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5" y="2726690"/>
            <a:ext cx="914400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流程图: 联系 86"/>
          <p:cNvSpPr/>
          <p:nvPr/>
        </p:nvSpPr>
        <p:spPr>
          <a:xfrm>
            <a:off x="858075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流程图: 联系 85"/>
          <p:cNvSpPr/>
          <p:nvPr/>
        </p:nvSpPr>
        <p:spPr>
          <a:xfrm>
            <a:off x="48298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43125"/>
            <a:ext cx="1069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81190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6457315" y="31680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611745" y="31680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6934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希腊城邦</a:t>
            </a:r>
            <a:endParaRPr lang="zh-CN" altLang="en-US" sz="1600" b="1"/>
          </a:p>
          <a:p>
            <a:r>
              <a:rPr lang="zh-CN" altLang="en-US" sz="1600" b="1"/>
              <a:t>兴起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259455" y="2195195"/>
            <a:ext cx="118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亚历山大</a:t>
            </a:r>
            <a:endParaRPr lang="zh-CN" altLang="en-US" sz="1600" b="1"/>
          </a:p>
          <a:p>
            <a:pPr algn="ctr"/>
            <a:r>
              <a:rPr lang="zh-CN" altLang="en-US" sz="1600" b="1"/>
              <a:t>东征</a:t>
            </a:r>
            <a:endParaRPr lang="zh-CN" altLang="en-US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5806440" y="2195195"/>
            <a:ext cx="12052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1600" b="1"/>
              <a:t>黄金时代的</a:t>
            </a:r>
            <a:endParaRPr lang="zh-CN" altLang="en-US" sz="1600" b="1"/>
          </a:p>
          <a:p>
            <a:pPr algn="ctr"/>
            <a:r>
              <a:rPr lang="zh-CN" altLang="en-US" sz="1600" b="1"/>
              <a:t>罗马帝国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011670" y="2195195"/>
            <a:ext cx="1129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罗马帝国分裂</a:t>
            </a:r>
            <a:endParaRPr lang="zh-CN" altLang="en-US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207260" y="2143125"/>
            <a:ext cx="1000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/>
              <a:t>罗马共和</a:t>
            </a:r>
            <a:endParaRPr lang="zh-CN" altLang="en-US" sz="1600" b="1"/>
          </a:p>
          <a:p>
            <a:r>
              <a:rPr lang="zh-CN" altLang="en-US" sz="1600" b="1"/>
              <a:t>国建立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125085" y="12757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基督教诞生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56127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5648325" y="1644015"/>
            <a:ext cx="3810" cy="143891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0" y="3312795"/>
            <a:ext cx="8915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BC1000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7575" y="3312795"/>
            <a:ext cx="1007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BC8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32660" y="3312795"/>
            <a:ext cx="7791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BC509</a:t>
            </a:r>
            <a:endParaRPr lang="en-US" altLang="zh-CN" b="1"/>
          </a:p>
        </p:txBody>
      </p:sp>
      <p:sp>
        <p:nvSpPr>
          <p:cNvPr id="7" name="文本框 6"/>
          <p:cNvSpPr txBox="1"/>
          <p:nvPr/>
        </p:nvSpPr>
        <p:spPr>
          <a:xfrm>
            <a:off x="4507230" y="3312795"/>
            <a:ext cx="6635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BC27</a:t>
            </a:r>
            <a:endParaRPr lang="en-US" altLang="zh-CN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40985" y="3343910"/>
            <a:ext cx="7581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</a:t>
            </a:r>
            <a:r>
              <a:rPr lang="zh-CN" altLang="en-US" b="1"/>
              <a:t>世纪</a:t>
            </a:r>
            <a:endParaRPr lang="zh-CN" altLang="en-US" b="1"/>
          </a:p>
        </p:txBody>
      </p:sp>
      <p:sp>
        <p:nvSpPr>
          <p:cNvPr id="9" name="文本框 8"/>
          <p:cNvSpPr txBox="1"/>
          <p:nvPr/>
        </p:nvSpPr>
        <p:spPr>
          <a:xfrm>
            <a:off x="6253480" y="3343910"/>
            <a:ext cx="7581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2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2065" y="2713990"/>
            <a:ext cx="9156700" cy="52959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517650" y="2713990"/>
            <a:ext cx="660717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32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zh-CN" altLang="en-US" sz="32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奴    隶    社    会</a:t>
            </a:r>
            <a:endParaRPr lang="zh-CN" altLang="en-US" sz="3200" b="1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40815" y="1131570"/>
            <a:ext cx="1079500" cy="791210"/>
            <a:chOff x="2210" y="1896"/>
            <a:chExt cx="1700" cy="1246"/>
          </a:xfrm>
        </p:grpSpPr>
        <p:sp>
          <p:nvSpPr>
            <p:cNvPr id="43" name="椭圆形标注 42"/>
            <p:cNvSpPr/>
            <p:nvPr/>
          </p:nvSpPr>
          <p:spPr>
            <a:xfrm>
              <a:off x="2210" y="1896"/>
              <a:ext cx="1701" cy="1247"/>
            </a:xfrm>
            <a:prstGeom prst="wedgeEllipseCallout">
              <a:avLst>
                <a:gd name="adj1" fmla="val -14021"/>
                <a:gd name="adj2" fmla="val 799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503" y="2011"/>
              <a:ext cx="111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/>
                <a:t>伯里克利</a:t>
              </a:r>
              <a:endParaRPr lang="zh-CN" altLang="en-US" b="1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00425" y="1606550"/>
            <a:ext cx="899160" cy="575310"/>
            <a:chOff x="5512" y="2468"/>
            <a:chExt cx="1416" cy="906"/>
          </a:xfrm>
        </p:grpSpPr>
        <p:sp>
          <p:nvSpPr>
            <p:cNvPr id="46" name="椭圆形标注 45"/>
            <p:cNvSpPr/>
            <p:nvPr/>
          </p:nvSpPr>
          <p:spPr>
            <a:xfrm>
              <a:off x="5596" y="2468"/>
              <a:ext cx="1248" cy="907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512" y="2660"/>
              <a:ext cx="1416" cy="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400" b="1"/>
                <a:t>亚历山大</a:t>
              </a:r>
              <a:endParaRPr lang="zh-CN" altLang="en-US" sz="1400" b="1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365240" y="987425"/>
            <a:ext cx="791845" cy="575945"/>
            <a:chOff x="7427" y="1102"/>
            <a:chExt cx="1247" cy="907"/>
          </a:xfrm>
        </p:grpSpPr>
        <p:sp>
          <p:nvSpPr>
            <p:cNvPr id="49" name="椭圆形标注 48"/>
            <p:cNvSpPr/>
            <p:nvPr/>
          </p:nvSpPr>
          <p:spPr>
            <a:xfrm>
              <a:off x="7427" y="1102"/>
              <a:ext cx="1247" cy="907"/>
            </a:xfrm>
            <a:prstGeom prst="wedgeEllipseCallout">
              <a:avLst>
                <a:gd name="adj1" fmla="val -47433"/>
                <a:gd name="adj2" fmla="val 385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44" y="1265"/>
              <a:ext cx="1012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耶稣</a:t>
              </a:r>
              <a:endParaRPr lang="zh-CN" altLang="en-US" b="1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68495" y="1776095"/>
            <a:ext cx="872490" cy="431800"/>
            <a:chOff x="8698" y="2736"/>
            <a:chExt cx="1374" cy="680"/>
          </a:xfrm>
        </p:grpSpPr>
        <p:sp>
          <p:nvSpPr>
            <p:cNvPr id="52" name="椭圆形标注 51"/>
            <p:cNvSpPr/>
            <p:nvPr/>
          </p:nvSpPr>
          <p:spPr>
            <a:xfrm>
              <a:off x="8761" y="2736"/>
              <a:ext cx="1248" cy="681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698" y="2795"/>
              <a:ext cx="1374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屋大维</a:t>
              </a:r>
              <a:endParaRPr lang="zh-CN" altLang="en-US" b="1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35" y="4234815"/>
            <a:ext cx="1440180" cy="767080"/>
            <a:chOff x="197" y="6242"/>
            <a:chExt cx="2268" cy="1208"/>
          </a:xfrm>
        </p:grpSpPr>
        <p:sp>
          <p:nvSpPr>
            <p:cNvPr id="64" name="流程图: 可选过程 63"/>
            <p:cNvSpPr/>
            <p:nvPr/>
          </p:nvSpPr>
          <p:spPr>
            <a:xfrm>
              <a:off x="197" y="6242"/>
              <a:ext cx="2268" cy="120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87" y="6338"/>
              <a:ext cx="208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奴隶制民主政治高峰</a:t>
              </a:r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625173" y="4215765"/>
            <a:ext cx="1499787" cy="786130"/>
            <a:chOff x="2504" y="6091"/>
            <a:chExt cx="2088" cy="908"/>
          </a:xfrm>
        </p:grpSpPr>
        <p:sp>
          <p:nvSpPr>
            <p:cNvPr id="67" name="流程图: 可选过程 66"/>
            <p:cNvSpPr/>
            <p:nvPr/>
          </p:nvSpPr>
          <p:spPr>
            <a:xfrm>
              <a:off x="2550" y="6091"/>
              <a:ext cx="2042" cy="908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504" y="6372"/>
              <a:ext cx="2088" cy="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横跨亚欧非</a:t>
              </a:r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570990" y="4234815"/>
            <a:ext cx="1045844" cy="803910"/>
            <a:chOff x="-2019" y="1962"/>
            <a:chExt cx="1373" cy="681"/>
          </a:xfrm>
        </p:grpSpPr>
        <p:sp>
          <p:nvSpPr>
            <p:cNvPr id="73" name="流程图: 可选过程 72"/>
            <p:cNvSpPr/>
            <p:nvPr/>
          </p:nvSpPr>
          <p:spPr>
            <a:xfrm>
              <a:off x="-2019" y="1962"/>
              <a:ext cx="1247" cy="681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-2014" y="2147"/>
              <a:ext cx="1368" cy="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救世主</a:t>
              </a:r>
              <a:endParaRPr lang="zh-CN" altLang="en-US"/>
            </a:p>
          </p:txBody>
        </p:sp>
      </p:grpSp>
      <p:cxnSp>
        <p:nvCxnSpPr>
          <p:cNvPr id="79" name="直接箭头连接符 78"/>
          <p:cNvCxnSpPr>
            <a:stCxn id="65" idx="0"/>
          </p:cNvCxnSpPr>
          <p:nvPr/>
        </p:nvCxnSpPr>
        <p:spPr>
          <a:xfrm flipV="1">
            <a:off x="720725" y="1851660"/>
            <a:ext cx="970915" cy="244411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箭头连接符 80"/>
          <p:cNvCxnSpPr>
            <a:stCxn id="75" idx="0"/>
          </p:cNvCxnSpPr>
          <p:nvPr/>
        </p:nvCxnSpPr>
        <p:spPr>
          <a:xfrm flipV="1">
            <a:off x="2095500" y="1563370"/>
            <a:ext cx="4420235" cy="288988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V="1">
            <a:off x="3203575" y="2653665"/>
            <a:ext cx="765810" cy="1645920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/>
          <p:nvPr/>
        </p:nvCxnSpPr>
        <p:spPr>
          <a:xfrm flipV="1">
            <a:off x="3779520" y="2726690"/>
            <a:ext cx="2585720" cy="1572895"/>
          </a:xfrm>
          <a:prstGeom prst="straightConnector1">
            <a:avLst/>
          </a:prstGeom>
          <a:ln w="38100" cap="sq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88815" y="2221865"/>
            <a:ext cx="926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罗马帝国建立</a:t>
            </a:r>
            <a:endParaRPr lang="zh-CN" altLang="en-US" sz="1600" b="1"/>
          </a:p>
        </p:txBody>
      </p:sp>
      <p:sp>
        <p:nvSpPr>
          <p:cNvPr id="37" name="文本框 36"/>
          <p:cNvSpPr txBox="1"/>
          <p:nvPr/>
        </p:nvSpPr>
        <p:spPr>
          <a:xfrm>
            <a:off x="3453765" y="3313430"/>
            <a:ext cx="7791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BC334</a:t>
            </a:r>
            <a:endParaRPr lang="en-US" altLang="zh-CN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155815" y="3313430"/>
            <a:ext cx="9880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4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世纪末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239125" y="3312795"/>
            <a:ext cx="7594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476</a:t>
            </a:r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年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7990840" y="2195195"/>
            <a:ext cx="1254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/>
              <a:t>西罗马帝国灭亡</a:t>
            </a:r>
            <a:endParaRPr lang="zh-CN" altLang="en-US" sz="1600" b="1"/>
          </a:p>
        </p:txBody>
      </p:sp>
      <p:sp>
        <p:nvSpPr>
          <p:cNvPr id="93" name="文本框 92"/>
          <p:cNvSpPr txBox="1"/>
          <p:nvPr/>
        </p:nvSpPr>
        <p:spPr>
          <a:xfrm>
            <a:off x="57785" y="278765"/>
            <a:ext cx="704532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lang="en-US" altLang="zh-CN" sz="36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3" name="Rectangle 21"/>
          <p:cNvSpPr/>
          <p:nvPr/>
        </p:nvSpPr>
        <p:spPr>
          <a:xfrm>
            <a:off x="-84455" y="498475"/>
            <a:ext cx="9143365" cy="1391285"/>
          </a:xfrm>
          <a:prstGeom prst="rect">
            <a:avLst/>
          </a:prstGeom>
          <a:noFill/>
          <a:ln w="9525">
            <a:noFill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square" anchor="t">
            <a:spAutoFit/>
          </a:bodyPr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）古埃及文明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尼罗河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金字塔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象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形文字；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）古代两河流域文明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两河流域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—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《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汉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谟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拉比法典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》/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形文字；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3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）古印度文明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—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印度河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—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种</a:t>
            </a:r>
            <a:r>
              <a:rPr lang="zh-CN" altLang="en-US" sz="2400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</a:rPr>
              <a:t>姓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制度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阿拉伯数字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/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佛教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-84455" y="2373630"/>
            <a:ext cx="9354820" cy="2614930"/>
          </a:xfrm>
          <a:prstGeom prst="rect">
            <a:avLst/>
          </a:prstGeom>
          <a:noFill/>
          <a:ln w="9525">
            <a:noFill/>
          </a:ln>
          <a:effectLst>
            <a:prstShdw prst="shdw13" dist="53882" dir="13499999">
              <a:schemeClr val="bg2">
                <a:alpha val="50000"/>
              </a:schemeClr>
            </a:prstShdw>
          </a:effectLst>
        </p:spPr>
        <p:txBody>
          <a:bodyPr wrap="square" anchor="t">
            <a:spAutoFit/>
          </a:bodyPr>
          <a:p>
            <a:pPr fontAlgn="auto">
              <a:lnSpc>
                <a:spcPts val="32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）古希腊文明：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6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5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世纪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——</a:t>
            </a:r>
            <a:r>
              <a:rPr lang="zh-CN" altLang="en-US" sz="2400">
                <a:latin typeface="宋体" panose="02010600030101010101" pitchFamily="2" charset="-122"/>
                <a:sym typeface="宋体" panose="02010600030101010101" pitchFamily="2" charset="-122"/>
              </a:rPr>
              <a:t>前</a:t>
            </a:r>
            <a:r>
              <a:rPr lang="en-US" altLang="zh-CN" sz="2400">
                <a:latin typeface="宋体" panose="02010600030101010101" pitchFamily="2" charset="-122"/>
                <a:sym typeface="宋体" panose="02010600030101010101" pitchFamily="2" charset="-122"/>
              </a:rPr>
              <a:t>334</a:t>
            </a:r>
            <a:endParaRPr lang="zh-CN" altLang="en-US" sz="240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>
                <a:solidFill>
                  <a:srgbClr val="F7155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               城邦建立  奴隶制共和国   全盛   希腊化时代 </a:t>
            </a:r>
            <a:endParaRPr lang="zh-CN" altLang="en-US" sz="2400">
              <a:solidFill>
                <a:srgbClr val="F7155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endParaRPr lang="zh-CN" altLang="en-US" sz="2400" b="1" dirty="0">
              <a:solidFill>
                <a:srgbClr val="F7155F"/>
              </a:solidFill>
              <a:latin typeface="宋体" panose="02010600030101010101" pitchFamily="2" charset="-122"/>
              <a:ea typeface="华文中宋" panose="02010600040101010101" charset="-122"/>
              <a:sym typeface="宋体" panose="02010600030101010101" pitchFamily="2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）古罗马文明：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280"/>
              </a:lnSpc>
            </a:pP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  <a:p>
            <a:pPr fontAlgn="auto">
              <a:lnSpc>
                <a:spcPts val="3280"/>
              </a:lnSpc>
            </a:pP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</a:rPr>
              <a:t>3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）古希腊、罗马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</a:rPr>
              <a:t>文化</a:t>
            </a:r>
            <a:endParaRPr lang="zh-CN" altLang="en-US" sz="2400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40" y="1921510"/>
            <a:ext cx="5543550" cy="52197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海洋文明</a:t>
            </a:r>
            <a:r>
              <a:rPr lang="en-US" altLang="zh-CN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古希腊、罗马文明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0" y="0"/>
            <a:ext cx="554418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大河文明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古代亚非文明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97430" y="3521075"/>
            <a:ext cx="5179060" cy="955785"/>
            <a:chOff x="943" y="5267"/>
            <a:chExt cx="7568" cy="183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287" y="5400"/>
              <a:ext cx="702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心形 9"/>
            <p:cNvSpPr/>
            <p:nvPr/>
          </p:nvSpPr>
          <p:spPr>
            <a:xfrm>
              <a:off x="3633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82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BC509</a:t>
              </a:r>
              <a:endParaRPr lang="en-US" altLang="zh-CN" sz="2400" b="1"/>
            </a:p>
            <a:p>
              <a:pPr algn="ctr"/>
              <a:r>
                <a:rPr lang="zh-CN" altLang="en-US" sz="2400"/>
                <a:t>共和国</a:t>
              </a:r>
              <a:endParaRPr lang="zh-CN" altLang="en-US" sz="2400"/>
            </a:p>
          </p:txBody>
        </p:sp>
        <p:sp>
          <p:nvSpPr>
            <p:cNvPr id="13" name="心形 12"/>
            <p:cNvSpPr/>
            <p:nvPr/>
          </p:nvSpPr>
          <p:spPr>
            <a:xfrm>
              <a:off x="5688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38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BC27</a:t>
              </a:r>
              <a:endParaRPr lang="en-US" altLang="zh-CN" sz="2400"/>
            </a:p>
            <a:p>
              <a:pPr algn="ctr"/>
              <a:r>
                <a:rPr lang="zh-CN" altLang="en-US" sz="2400"/>
                <a:t>帝国</a:t>
              </a:r>
              <a:endParaRPr lang="zh-CN" altLang="en-US" sz="2400"/>
            </a:p>
          </p:txBody>
        </p:sp>
        <p:sp>
          <p:nvSpPr>
            <p:cNvPr id="15" name="心形 14"/>
            <p:cNvSpPr/>
            <p:nvPr/>
          </p:nvSpPr>
          <p:spPr>
            <a:xfrm>
              <a:off x="7320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470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395</a:t>
              </a:r>
              <a:r>
                <a:rPr lang="zh-CN" altLang="en-US" sz="2400"/>
                <a:t>年</a:t>
              </a:r>
              <a:endParaRPr lang="en-US" altLang="zh-CN" sz="2400"/>
            </a:p>
            <a:p>
              <a:pPr algn="ctr"/>
              <a:r>
                <a:rPr lang="zh-CN" altLang="en-US" sz="2400"/>
                <a:t>分裂</a:t>
              </a:r>
              <a:endParaRPr lang="zh-CN" altLang="en-US" sz="2400"/>
            </a:p>
          </p:txBody>
        </p:sp>
        <p:sp>
          <p:nvSpPr>
            <p:cNvPr id="7" name="心形 6"/>
            <p:cNvSpPr/>
            <p:nvPr/>
          </p:nvSpPr>
          <p:spPr>
            <a:xfrm>
              <a:off x="1470" y="5267"/>
              <a:ext cx="340" cy="340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43" y="5509"/>
              <a:ext cx="2041" cy="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/>
                <a:t>BC1000</a:t>
              </a:r>
              <a:endParaRPr lang="en-US" altLang="zh-CN" sz="2400" b="1"/>
            </a:p>
            <a:p>
              <a:pPr algn="ctr"/>
              <a:r>
                <a:rPr lang="zh-CN" altLang="en-US" sz="2400" b="1"/>
                <a:t>城邦</a:t>
              </a:r>
              <a:endParaRPr lang="zh-CN" altLang="en-US" sz="2400" b="1"/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2" grpId="0" animBg="1"/>
      <p:bldP spid="5" grpId="1" animBg="1"/>
      <p:bldP spid="23" grpId="1" animBg="1"/>
      <p:bldP spid="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377950"/>
            <a:ext cx="5419090" cy="154686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54580" y="1550035"/>
            <a:ext cx="5101590" cy="1202055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封建社会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254" name="图片 100254" descr="购买认准淘宝店铺：纸间书屋shop467576003.taobao.com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t="1309" r="1309" b="207"/>
          <a:stretch>
            <a:fillRect/>
          </a:stretch>
        </p:blipFill>
        <p:spPr>
          <a:xfrm>
            <a:off x="-635" y="1204595"/>
            <a:ext cx="9107170" cy="195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55" name="图片 100255" descr="购买认准淘宝店铺：纸间书屋shop467576003.taobao.com"/>
          <p:cNvPicPr>
            <a:picLocks noChangeAspect="1"/>
          </p:cNvPicPr>
          <p:nvPr/>
        </p:nvPicPr>
        <p:blipFill>
          <a:blip r:embed="rId3"/>
          <a:srcRect l="3587" t="3742" r="-877"/>
          <a:stretch>
            <a:fillRect/>
          </a:stretch>
        </p:blipFill>
        <p:spPr>
          <a:xfrm>
            <a:off x="2961640" y="3157855"/>
            <a:ext cx="3221355" cy="139509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35" y="0"/>
            <a:ext cx="9143365" cy="5142865"/>
          </a:xfrm>
          <a:prstGeom prst="rect">
            <a:avLst/>
          </a:prstGeom>
          <a:solidFill>
            <a:srgbClr val="7F5E40">
              <a:alpha val="55000"/>
            </a:srgbClr>
          </a:solidFill>
          <a:ln>
            <a:noFill/>
          </a:ln>
          <a:effectLst>
            <a:glow rad="1905000">
              <a:schemeClr val="accent1">
                <a:satMod val="175000"/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6780" y="330200"/>
            <a:ext cx="4791075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封建时代的东西方文明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2639060"/>
            <a:ext cx="9105900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16205" y="114300"/>
            <a:ext cx="196659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西方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295" name="TextBox 6"/>
          <p:cNvSpPr txBox="1">
            <a:spLocks noChangeArrowheads="1"/>
          </p:cNvSpPr>
          <p:nvPr/>
        </p:nvSpPr>
        <p:spPr bwMode="auto">
          <a:xfrm>
            <a:off x="658495" y="1967230"/>
            <a:ext cx="18878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西罗马帝国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7" name="箭头: 右 16"/>
          <p:cNvSpPr/>
          <p:nvPr/>
        </p:nvSpPr>
        <p:spPr>
          <a:xfrm>
            <a:off x="2546350" y="2192655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298" name="TextBox 6"/>
          <p:cNvSpPr txBox="1">
            <a:spLocks noChangeArrowheads="1"/>
          </p:cNvSpPr>
          <p:nvPr/>
        </p:nvSpPr>
        <p:spPr bwMode="auto">
          <a:xfrm>
            <a:off x="2706370" y="1835785"/>
            <a:ext cx="164338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法兰克</a:t>
            </a:r>
            <a:endParaRPr lang="en-US" altLang="zh-CN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王国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4095115" y="1532255"/>
            <a:ext cx="254635" cy="151701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300" name="TextBox 6"/>
          <p:cNvSpPr txBox="1">
            <a:spLocks noChangeArrowheads="1"/>
          </p:cNvSpPr>
          <p:nvPr/>
        </p:nvSpPr>
        <p:spPr bwMode="auto">
          <a:xfrm>
            <a:off x="4349750" y="130302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政治：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1" name="TextBox 6"/>
          <p:cNvSpPr txBox="1">
            <a:spLocks noChangeArrowheads="1"/>
          </p:cNvSpPr>
          <p:nvPr/>
        </p:nvSpPr>
        <p:spPr bwMode="auto">
          <a:xfrm>
            <a:off x="5268595" y="1303020"/>
            <a:ext cx="21247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封君封臣制等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2" name="TextBox 6"/>
          <p:cNvSpPr txBox="1">
            <a:spLocks noChangeArrowheads="1"/>
          </p:cNvSpPr>
          <p:nvPr/>
        </p:nvSpPr>
        <p:spPr bwMode="auto">
          <a:xfrm>
            <a:off x="4349750" y="197866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经济：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5268595" y="203835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庄园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9" name="箭头: 右 18"/>
          <p:cNvSpPr/>
          <p:nvPr/>
        </p:nvSpPr>
        <p:spPr>
          <a:xfrm>
            <a:off x="6098540" y="2143760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6602095" y="2038350"/>
            <a:ext cx="1520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城市兴起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306" name="TextBox 6"/>
          <p:cNvSpPr txBox="1">
            <a:spLocks noChangeArrowheads="1"/>
          </p:cNvSpPr>
          <p:nvPr/>
        </p:nvSpPr>
        <p:spPr bwMode="auto">
          <a:xfrm>
            <a:off x="4361180" y="2734310"/>
            <a:ext cx="9061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文化：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5268595" y="2734310"/>
            <a:ext cx="170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大学兴起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437515" y="3263900"/>
            <a:ext cx="228028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东罗马帝国</a:t>
            </a:r>
            <a:endParaRPr lang="en-US" altLang="zh-CN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（拜占庭帝国）</a:t>
            </a:r>
            <a:endParaRPr lang="zh-CN" altLang="en-US" sz="2400" b="1">
              <a:solidFill>
                <a:srgbClr val="FF0000"/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" name="箭头: 右 16"/>
          <p:cNvSpPr/>
          <p:nvPr/>
        </p:nvSpPr>
        <p:spPr>
          <a:xfrm>
            <a:off x="2717800" y="3631565"/>
            <a:ext cx="503555" cy="173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 sz="2400"/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221355" y="3465830"/>
            <a:ext cx="52997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查士丁尼统治时期对法律文献的汇编</a:t>
            </a:r>
            <a:endParaRPr lang="zh-CN" altLang="en-US" sz="2400" b="1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24" grpId="0"/>
      <p:bldP spid="12295" grpId="1"/>
      <p:bldP spid="24" grpId="1"/>
      <p:bldP spid="17" grpId="0" animBg="1"/>
      <p:bldP spid="12" grpId="0" animBg="1"/>
      <p:bldP spid="17" grpId="1" animBg="1"/>
      <p:bldP spid="12" grpId="1" animBg="1"/>
      <p:bldP spid="12298" grpId="0"/>
      <p:bldP spid="23" grpId="0" animBg="1"/>
      <p:bldP spid="12300" grpId="0"/>
      <p:bldP spid="12301" grpId="0"/>
      <p:bldP spid="12302" grpId="0"/>
      <p:bldP spid="27" grpId="0"/>
      <p:bldP spid="19" grpId="0" animBg="1"/>
      <p:bldP spid="20" grpId="0"/>
      <p:bldP spid="28" grpId="0"/>
      <p:bldP spid="12306" grpId="0"/>
      <p:bldP spid="12298" grpId="1"/>
      <p:bldP spid="23" grpId="1" animBg="1"/>
      <p:bldP spid="12300" grpId="1"/>
      <p:bldP spid="12301" grpId="1"/>
      <p:bldP spid="12302" grpId="1"/>
      <p:bldP spid="27" grpId="1"/>
      <p:bldP spid="19" grpId="1" animBg="1"/>
      <p:bldP spid="20" grpId="1"/>
      <p:bldP spid="28" grpId="1"/>
      <p:bldP spid="12306" grpId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589020" y="0"/>
            <a:ext cx="196659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东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6340" y="452755"/>
            <a:ext cx="8960717" cy="2303793"/>
            <a:chOff x="372" y="1804"/>
            <a:chExt cx="16110" cy="5958"/>
          </a:xfrm>
        </p:grpSpPr>
        <p:sp>
          <p:nvSpPr>
            <p:cNvPr id="44" name="AutoShape 12"/>
            <p:cNvSpPr/>
            <p:nvPr/>
          </p:nvSpPr>
          <p:spPr bwMode="auto">
            <a:xfrm>
              <a:off x="1431" y="2180"/>
              <a:ext cx="390" cy="4229"/>
            </a:xfrm>
            <a:prstGeom prst="leftBrace">
              <a:avLst>
                <a:gd name="adj1" fmla="val 182592"/>
                <a:gd name="adj2" fmla="val 47500"/>
              </a:avLst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p:spPr>
          <p:txBody>
            <a:bodyPr wrap="none" anchor="ctr"/>
            <a:p>
              <a:pPr algn="ctr"/>
              <a:endParaRPr lang="zh-CN" altLang="zh-CN" sz="2400">
                <a:solidFill>
                  <a:srgbClr val="7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48" name="TextBox 47">
              <a:hlinkClick r:id="rId1" action="ppaction://hlinksldjump"/>
            </p:cNvPr>
            <p:cNvSpPr txBox="1"/>
            <p:nvPr/>
          </p:nvSpPr>
          <p:spPr>
            <a:xfrm>
              <a:off x="372" y="2377"/>
              <a:ext cx="1058" cy="53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>
                <a:lnSpc>
                  <a:spcPct val="110000"/>
                </a:lnSpc>
              </a:pPr>
              <a:r>
                <a:rPr lang="zh-CN" altLang="en-US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</a:rPr>
                <a:t>古代日本</a:t>
              </a:r>
              <a:endParaRPr lang="zh-CN" altLang="en-US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49" name="TextBox 48">
              <a:hlinkClick r:id="rId2" action="ppaction://hlinksldjump"/>
            </p:cNvPr>
            <p:cNvSpPr txBox="1"/>
            <p:nvPr/>
          </p:nvSpPr>
          <p:spPr>
            <a:xfrm>
              <a:off x="1702" y="1804"/>
              <a:ext cx="2693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奴隶社会：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75" name="AutoShape 12"/>
            <p:cNvSpPr/>
            <p:nvPr/>
          </p:nvSpPr>
          <p:spPr bwMode="auto">
            <a:xfrm>
              <a:off x="5128" y="3050"/>
              <a:ext cx="271" cy="1964"/>
            </a:xfrm>
            <a:prstGeom prst="leftBrace">
              <a:avLst>
                <a:gd name="adj1" fmla="val 182592"/>
                <a:gd name="adj2" fmla="val 47500"/>
              </a:avLst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p:spPr>
          <p:txBody>
            <a:bodyPr wrap="none" anchor="ctr"/>
            <a:p>
              <a:pPr algn="ctr"/>
              <a:endParaRPr lang="zh-CN" altLang="zh-CN" sz="2400"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29" name="TextBox 6"/>
            <p:cNvSpPr txBox="1"/>
            <p:nvPr/>
          </p:nvSpPr>
          <p:spPr>
            <a:xfrm>
              <a:off x="4479" y="1852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大和政权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" name="箭头: 下 1"/>
            <p:cNvSpPr/>
            <p:nvPr/>
          </p:nvSpPr>
          <p:spPr>
            <a:xfrm>
              <a:off x="2387" y="2852"/>
              <a:ext cx="410" cy="288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31" name="TextBox 48">
              <a:hlinkClick r:id="rId2" action="ppaction://hlinksldjump"/>
            </p:cNvPr>
            <p:cNvSpPr txBox="1"/>
            <p:nvPr/>
          </p:nvSpPr>
          <p:spPr>
            <a:xfrm>
              <a:off x="1601" y="5737"/>
              <a:ext cx="2693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封建社会：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2" name="TextBox 6"/>
            <p:cNvSpPr txBox="1"/>
            <p:nvPr/>
          </p:nvSpPr>
          <p:spPr>
            <a:xfrm>
              <a:off x="2575" y="3436"/>
              <a:ext cx="2695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大化改新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33" name="TextBox 48">
              <a:hlinkClick r:id="rId2" action="ppaction://hlinksldjump"/>
            </p:cNvPr>
            <p:cNvSpPr txBox="1"/>
            <p:nvPr/>
          </p:nvSpPr>
          <p:spPr>
            <a:xfrm>
              <a:off x="5203" y="2505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人物：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4" name="TextBox 48">
              <a:hlinkClick r:id="rId2" action="ppaction://hlinksldjump"/>
            </p:cNvPr>
            <p:cNvSpPr txBox="1"/>
            <p:nvPr/>
          </p:nvSpPr>
          <p:spPr>
            <a:xfrm>
              <a:off x="5128" y="3438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内容：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5" name="TextBox 48">
              <a:hlinkClick r:id="rId2" action="ppaction://hlinksldjump"/>
            </p:cNvPr>
            <p:cNvSpPr txBox="1"/>
            <p:nvPr/>
          </p:nvSpPr>
          <p:spPr>
            <a:xfrm>
              <a:off x="5203" y="4547"/>
              <a:ext cx="173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华文新魏" panose="02010800040101010101" charset="-122"/>
                  <a:ea typeface="华文新魏" panose="02010800040101010101" charset="-122"/>
                </a:rPr>
                <a:t>影响：</a:t>
              </a:r>
              <a:endParaRPr lang="zh-CN" altLang="en-US" sz="2400">
                <a:solidFill>
                  <a:srgbClr val="8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36" name="TextBox 6"/>
            <p:cNvSpPr txBox="1"/>
            <p:nvPr/>
          </p:nvSpPr>
          <p:spPr>
            <a:xfrm>
              <a:off x="6515" y="2505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孝德天皇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37" name="TextBox 6"/>
            <p:cNvSpPr txBox="1"/>
            <p:nvPr/>
          </p:nvSpPr>
          <p:spPr>
            <a:xfrm>
              <a:off x="6516" y="3438"/>
              <a:ext cx="7711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政治、经济方面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3" name="TextBox 6"/>
            <p:cNvSpPr txBox="1"/>
            <p:nvPr/>
          </p:nvSpPr>
          <p:spPr>
            <a:xfrm>
              <a:off x="6516" y="4547"/>
              <a:ext cx="9966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使日本成为一个中央集权制的封建国家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  <p:sp>
          <p:nvSpPr>
            <p:cNvPr id="54" name="TextBox 6"/>
            <p:cNvSpPr txBox="1"/>
            <p:nvPr/>
          </p:nvSpPr>
          <p:spPr>
            <a:xfrm>
              <a:off x="4091" y="5738"/>
              <a:ext cx="2769" cy="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FF0000"/>
                  </a:solidFill>
                  <a:latin typeface="华文隶书" panose="02010800040101010101" charset="-122"/>
                  <a:ea typeface="华文隶书" panose="02010800040101010101" charset="-122"/>
                </a:rPr>
                <a:t>幕府统治</a:t>
              </a:r>
              <a:endParaRPr lang="zh-CN" altLang="en-US" sz="2400">
                <a:solidFill>
                  <a:srgbClr val="FF0000"/>
                </a:solidFill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643" y="2674954"/>
            <a:ext cx="8901702" cy="2468515"/>
            <a:chOff x="2542" y="6926"/>
            <a:chExt cx="18927" cy="4550"/>
          </a:xfrm>
        </p:grpSpPr>
        <p:sp>
          <p:nvSpPr>
            <p:cNvPr id="6" name="文本框 5"/>
            <p:cNvSpPr txBox="1"/>
            <p:nvPr/>
          </p:nvSpPr>
          <p:spPr>
            <a:xfrm>
              <a:off x="2542" y="7076"/>
              <a:ext cx="2257" cy="357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阿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拉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伯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帝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  <a:p>
              <a:r>
                <a:rPr lang="zh-CN" altLang="zh-CN" sz="24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国</a:t>
              </a:r>
              <a:endParaRPr lang="zh-CN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9" name="左大括号 4098"/>
            <p:cNvSpPr/>
            <p:nvPr/>
          </p:nvSpPr>
          <p:spPr>
            <a:xfrm>
              <a:off x="3613" y="7328"/>
              <a:ext cx="466" cy="3321"/>
            </a:xfrm>
            <a:prstGeom prst="leftBrace">
              <a:avLst>
                <a:gd name="adj1" fmla="val 197112"/>
                <a:gd name="adj2" fmla="val 50000"/>
              </a:avLst>
            </a:prstGeom>
            <a:noFill/>
            <a:ln w="539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41" y="6926"/>
              <a:ext cx="3041" cy="84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r>
                <a:rPr lang="zh-CN" altLang="en-US" sz="2400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伊斯兰教</a:t>
              </a:r>
              <a:endPara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68" y="8213"/>
              <a:ext cx="3956" cy="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阿拉伯文化</a:t>
              </a:r>
              <a:endParaRPr lang="zh-CN" altLang="en-US" sz="24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69" y="10113"/>
              <a:ext cx="2253" cy="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影响</a:t>
              </a:r>
              <a:endParaRPr lang="zh-CN" altLang="en-US" sz="24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3" name="左大括号 4098"/>
            <p:cNvSpPr/>
            <p:nvPr/>
          </p:nvSpPr>
          <p:spPr>
            <a:xfrm>
              <a:off x="7174" y="7775"/>
              <a:ext cx="406" cy="2056"/>
            </a:xfrm>
            <a:prstGeom prst="leftBrace">
              <a:avLst>
                <a:gd name="adj1" fmla="val 197112"/>
                <a:gd name="adj2" fmla="val 44296"/>
              </a:avLst>
            </a:prstGeom>
            <a:noFill/>
            <a:ln w="539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sz="2400"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428" y="7328"/>
              <a:ext cx="3942" cy="2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保存文化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阿拉伯文化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</a:pP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传播文化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989" y="7328"/>
              <a:ext cx="5692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智慧宫、翻译古籍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989" y="8177"/>
              <a:ext cx="5900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数学、医学、文学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989" y="8984"/>
              <a:ext cx="10222" cy="8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四大发明、棉花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食糖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、阿拉伯数字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06" y="9946"/>
              <a:ext cx="16163" cy="1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①促进伊斯兰教传播；②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创造出独特的阿拉伯文化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  <a:p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  <a:sym typeface="+mn-ea"/>
                </a:rPr>
                <a:t>③</a:t>
              </a:r>
              <a:r>
                <a:rPr lang="zh-CN" altLang="en-US" sz="2400">
                  <a:latin typeface="楷体" panose="02010609060101010101" charset="-122"/>
                  <a:ea typeface="楷体" panose="02010609060101010101" charset="-122"/>
                  <a:cs typeface="微软雅黑" panose="020B0503020204020204" pitchFamily="34" charset="-122"/>
                </a:rPr>
                <a:t>沟通东西方文化</a:t>
              </a:r>
              <a:endParaRPr lang="zh-CN" altLang="en-US" sz="2400">
                <a:latin typeface="楷体" panose="02010609060101010101" charset="-122"/>
                <a:ea typeface="楷体" panose="02010609060101010101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736" y="817144"/>
            <a:ext cx="4752528" cy="2107408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39852" y="81714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7F5E40"/>
                </a:solidFill>
                <a:effectLst/>
                <a:uLnTx/>
                <a:uFillTx/>
                <a:latin typeface="Calibri" panose="020F0502020204030204"/>
                <a:ea typeface="黑体" panose="02010609060101010101" pitchFamily="49" charset="-122"/>
                <a:cs typeface="+mn-cs"/>
              </a:rPr>
              <a:t>PART 2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7F5E40"/>
              </a:solidFill>
              <a:effectLst/>
              <a:uLnTx/>
              <a:uFillTx/>
              <a:latin typeface="Calibri" panose="020F050202020403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62605" y="1757680"/>
            <a:ext cx="3019425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世界近代史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WORLD MODERN HISTORY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341243"/>
            <a:ext cx="3923928" cy="64516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大事年表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74240"/>
            <a:ext cx="10693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14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62521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5817235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9864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8085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66013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03300" y="2174240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15-16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329305" y="2205355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1640</a:t>
            </a:r>
            <a:endParaRPr lang="en-US" altLang="zh-CN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673544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1789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54951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1804</a:t>
            </a:r>
            <a:endParaRPr lang="en-US" altLang="zh-CN" sz="1600" b="1"/>
          </a:p>
        </p:txBody>
      </p:sp>
      <p:sp>
        <p:nvSpPr>
          <p:cNvPr id="26" name="文本框 25"/>
          <p:cNvSpPr txBox="1"/>
          <p:nvPr/>
        </p:nvSpPr>
        <p:spPr>
          <a:xfrm>
            <a:off x="8401050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1848</a:t>
            </a:r>
            <a:endParaRPr lang="en-US" altLang="zh-CN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134870" y="2190115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16-17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662295" y="2174240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1775</a:t>
            </a:r>
            <a:endParaRPr lang="en-US" altLang="zh-CN" b="1"/>
          </a:p>
        </p:txBody>
      </p:sp>
      <p:sp>
        <p:nvSpPr>
          <p:cNvPr id="30" name="文本框 29"/>
          <p:cNvSpPr txBox="1"/>
          <p:nvPr/>
        </p:nvSpPr>
        <p:spPr>
          <a:xfrm>
            <a:off x="4008755" y="2174240"/>
            <a:ext cx="1564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18</a:t>
            </a:r>
            <a:r>
              <a:rPr lang="zh-CN" altLang="en-US" b="1"/>
              <a:t>世纪</a:t>
            </a:r>
            <a:r>
              <a:rPr lang="en-US" altLang="zh-CN" b="1"/>
              <a:t>60</a:t>
            </a:r>
            <a:r>
              <a:rPr lang="zh-CN" altLang="en-US" b="1"/>
              <a:t>年代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47536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28078" y="3748405"/>
            <a:ext cx="706945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说出</a:t>
            </a:r>
            <a:r>
              <a:rPr lang="zh-CN" alt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以上时间发生的重要事件</a:t>
            </a:r>
            <a:endParaRPr lang="zh-CN" altLang="en-US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H="1">
            <a:off x="1419225" y="3142615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0" y="341243"/>
            <a:ext cx="3923928" cy="64516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大事年表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26690"/>
            <a:ext cx="9135110" cy="491490"/>
          </a:xfrm>
          <a:prstGeom prst="rect">
            <a:avLst/>
          </a:prstGeom>
          <a:solidFill>
            <a:srgbClr val="7F5E4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5146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0" y="2174240"/>
            <a:ext cx="10693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14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13" name="流程图: 联系 12"/>
          <p:cNvSpPr/>
          <p:nvPr/>
        </p:nvSpPr>
        <p:spPr>
          <a:xfrm>
            <a:off x="138366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58254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362521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5817235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9864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808595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8660130" y="314769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03300" y="2174240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15-16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1" name="文本框 20"/>
          <p:cNvSpPr txBox="1"/>
          <p:nvPr/>
        </p:nvSpPr>
        <p:spPr>
          <a:xfrm>
            <a:off x="3329305" y="2205355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1640</a:t>
            </a:r>
            <a:endParaRPr lang="en-US" altLang="zh-CN" sz="1600" b="1"/>
          </a:p>
        </p:txBody>
      </p:sp>
      <p:sp>
        <p:nvSpPr>
          <p:cNvPr id="22" name="文本框 21"/>
          <p:cNvSpPr txBox="1"/>
          <p:nvPr/>
        </p:nvSpPr>
        <p:spPr>
          <a:xfrm>
            <a:off x="673544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1789</a:t>
            </a:r>
            <a:endParaRPr lang="en-US" altLang="zh-CN" sz="1600" b="1"/>
          </a:p>
        </p:txBody>
      </p:sp>
      <p:sp>
        <p:nvSpPr>
          <p:cNvPr id="23" name="文本框 22"/>
          <p:cNvSpPr txBox="1"/>
          <p:nvPr/>
        </p:nvSpPr>
        <p:spPr>
          <a:xfrm>
            <a:off x="7549515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1804</a:t>
            </a:r>
            <a:endParaRPr lang="en-US" altLang="zh-CN" sz="1600" b="1"/>
          </a:p>
        </p:txBody>
      </p:sp>
      <p:sp>
        <p:nvSpPr>
          <p:cNvPr id="26" name="文本框 25"/>
          <p:cNvSpPr txBox="1"/>
          <p:nvPr/>
        </p:nvSpPr>
        <p:spPr>
          <a:xfrm>
            <a:off x="8401050" y="2174240"/>
            <a:ext cx="5943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1848</a:t>
            </a:r>
            <a:endParaRPr lang="en-US" altLang="zh-CN" sz="1600" b="1"/>
          </a:p>
        </p:txBody>
      </p:sp>
      <p:sp>
        <p:nvSpPr>
          <p:cNvPr id="28" name="文本框 27"/>
          <p:cNvSpPr txBox="1"/>
          <p:nvPr/>
        </p:nvSpPr>
        <p:spPr>
          <a:xfrm>
            <a:off x="2134870" y="2190115"/>
            <a:ext cx="10655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b="1"/>
              <a:t>16-17</a:t>
            </a:r>
            <a:r>
              <a:rPr lang="zh-CN" altLang="en-US" sz="1600" b="1"/>
              <a:t>世纪</a:t>
            </a:r>
            <a:endParaRPr lang="zh-CN" altLang="en-US" sz="1600" b="1"/>
          </a:p>
        </p:txBody>
      </p:sp>
      <p:sp>
        <p:nvSpPr>
          <p:cNvPr id="29" name="文本框 28"/>
          <p:cNvSpPr txBox="1"/>
          <p:nvPr/>
        </p:nvSpPr>
        <p:spPr>
          <a:xfrm>
            <a:off x="5662295" y="2174240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1775</a:t>
            </a:r>
            <a:endParaRPr lang="en-US" altLang="zh-CN" b="1"/>
          </a:p>
        </p:txBody>
      </p:sp>
      <p:sp>
        <p:nvSpPr>
          <p:cNvPr id="30" name="文本框 29"/>
          <p:cNvSpPr txBox="1"/>
          <p:nvPr/>
        </p:nvSpPr>
        <p:spPr>
          <a:xfrm>
            <a:off x="4008755" y="2174240"/>
            <a:ext cx="1564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18</a:t>
            </a:r>
            <a:r>
              <a:rPr lang="zh-CN" altLang="en-US" b="1"/>
              <a:t>世纪</a:t>
            </a:r>
            <a:r>
              <a:rPr lang="en-US" altLang="zh-CN" b="1"/>
              <a:t>60</a:t>
            </a:r>
            <a:r>
              <a:rPr lang="zh-CN" altLang="en-US" b="1"/>
              <a:t>年代</a:t>
            </a:r>
            <a:endParaRPr lang="zh-CN" altLang="en-US" b="1"/>
          </a:p>
        </p:txBody>
      </p:sp>
      <p:sp>
        <p:nvSpPr>
          <p:cNvPr id="31" name="流程图: 联系 30"/>
          <p:cNvSpPr/>
          <p:nvPr/>
        </p:nvSpPr>
        <p:spPr>
          <a:xfrm>
            <a:off x="4753610" y="3142615"/>
            <a:ext cx="75565" cy="7556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-93980" y="3285490"/>
            <a:ext cx="11023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</a:rPr>
              <a:t>文艺复兴</a:t>
            </a:r>
            <a:endParaRPr lang="zh-CN" altLang="en-US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8990" y="36252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新航路开辟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90395" y="3285490"/>
            <a:ext cx="15621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早期殖民掠夺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7495" y="3698240"/>
            <a:ext cx="20218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accent5">
                    <a:lumMod val="75000"/>
                  </a:schemeClr>
                </a:solidFill>
              </a:rPr>
              <a:t>英国资产阶级革命</a:t>
            </a:r>
            <a:endParaRPr lang="zh-CN" alt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08755" y="3284855"/>
            <a:ext cx="17919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第一次工业革命</a:t>
            </a:r>
            <a:endParaRPr lang="zh-CN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42840" y="3698240"/>
            <a:ext cx="15621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美国独立战争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07455" y="3256915"/>
            <a:ext cx="1332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法国大革命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32320" y="3930015"/>
            <a:ext cx="17919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法兰西第一帝国</a:t>
            </a:r>
            <a:endParaRPr lang="zh-CN" altLang="en-US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97190" y="3284855"/>
            <a:ext cx="13322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《共产党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zh-CN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宣言》发表</a:t>
            </a:r>
            <a:endParaRPr lang="zh-CN" altLang="en-US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25700" y="2701290"/>
            <a:ext cx="35375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资   本   主   义   社   会</a:t>
            </a:r>
            <a:endParaRPr lang="zh-CN" altLang="en-US" sz="2800" b="1"/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7843520" y="328549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3625215" y="321818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5852795" y="3218180"/>
            <a:ext cx="508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/>
          <p:cNvCxnSpPr/>
          <p:nvPr/>
        </p:nvCxnSpPr>
        <p:spPr>
          <a:xfrm>
            <a:off x="-36195" y="2499360"/>
            <a:ext cx="9215755" cy="330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755265" y="221615"/>
            <a:ext cx="3221990" cy="829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资本主义发展史</a:t>
            </a:r>
            <a:endParaRPr lang="zh-CN" altLang="en-US" sz="32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910003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0" name="椭圆 39"/>
          <p:cNvSpPr/>
          <p:nvPr/>
        </p:nvSpPr>
        <p:spPr>
          <a:xfrm>
            <a:off x="5977265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左中括号 50"/>
          <p:cNvSpPr/>
          <p:nvPr/>
        </p:nvSpPr>
        <p:spPr>
          <a:xfrm rot="5400000">
            <a:off x="5824855" y="1644015"/>
            <a:ext cx="365760" cy="141097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0" name="左中括号 49"/>
          <p:cNvSpPr/>
          <p:nvPr/>
        </p:nvSpPr>
        <p:spPr>
          <a:xfrm rot="5400000">
            <a:off x="3704590" y="1405890"/>
            <a:ext cx="295275" cy="1752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左中括号 11"/>
          <p:cNvSpPr/>
          <p:nvPr/>
        </p:nvSpPr>
        <p:spPr>
          <a:xfrm rot="5400000">
            <a:off x="1077595" y="1545590"/>
            <a:ext cx="398145" cy="157607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6" name="文本框 55"/>
          <p:cNvSpPr txBox="1"/>
          <p:nvPr/>
        </p:nvSpPr>
        <p:spPr>
          <a:xfrm>
            <a:off x="-12700" y="3247390"/>
            <a:ext cx="2577465" cy="13220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租地农场、手工工场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文艺复兴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/>
              <a:t>新</a:t>
            </a:r>
            <a:r>
              <a:rPr lang="zh-CN" altLang="en-US" sz="2000" dirty="0" smtClean="0"/>
              <a:t>航路开辟</a:t>
            </a:r>
            <a:endParaRPr lang="en-US" altLang="zh-CN" sz="2000" dirty="0" smtClean="0"/>
          </a:p>
          <a:p>
            <a:pPr marL="107950" indent="-107950" algn="just">
              <a:buFont typeface="Arial" panose="020B0604020202020204" pitchFamily="34" charset="0"/>
              <a:buChar char="•"/>
            </a:pPr>
            <a:r>
              <a:rPr lang="zh-CN" altLang="en-US" sz="2000" dirty="0" smtClean="0"/>
              <a:t>早期殖民掠夺</a:t>
            </a:r>
            <a:endParaRPr lang="zh-CN" altLang="en-US" sz="2000" dirty="0"/>
          </a:p>
        </p:txBody>
      </p:sp>
      <p:sp>
        <p:nvSpPr>
          <p:cNvPr id="62" name="文本框 61"/>
          <p:cNvSpPr txBox="1"/>
          <p:nvPr/>
        </p:nvSpPr>
        <p:spPr>
          <a:xfrm>
            <a:off x="7242810" y="3247390"/>
            <a:ext cx="18643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/>
              <a:t>欧盟</a:t>
            </a:r>
            <a:endParaRPr lang="en-US" altLang="zh-CN" sz="2000" dirty="0"/>
          </a:p>
          <a:p>
            <a:r>
              <a:rPr lang="zh-CN" altLang="en-US" sz="2000" dirty="0"/>
              <a:t>美国的发展</a:t>
            </a:r>
            <a:endParaRPr lang="en-US" altLang="zh-CN" sz="2000" dirty="0"/>
          </a:p>
          <a:p>
            <a:r>
              <a:rPr lang="zh-CN" altLang="en-US" sz="2000" dirty="0"/>
              <a:t>日本的崛起</a:t>
            </a:r>
            <a:endParaRPr lang="en-US" altLang="zh-CN" sz="2000" dirty="0"/>
          </a:p>
          <a:p>
            <a:r>
              <a:rPr lang="zh-CN" altLang="en-US" sz="2000" dirty="0"/>
              <a:t>社会保障制度</a:t>
            </a:r>
            <a:endParaRPr lang="en-US" altLang="zh-CN" sz="2000" dirty="0"/>
          </a:p>
        </p:txBody>
      </p:sp>
      <p:sp>
        <p:nvSpPr>
          <p:cNvPr id="60" name="文本框 59"/>
          <p:cNvSpPr txBox="1"/>
          <p:nvPr/>
        </p:nvSpPr>
        <p:spPr>
          <a:xfrm>
            <a:off x="5097145" y="3247390"/>
            <a:ext cx="21456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>
                <a:latin typeface="+mn-ea"/>
              </a:rPr>
              <a:t>俄国农奴制改革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美国内战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日本明治维新</a:t>
            </a:r>
            <a:endParaRPr lang="en-US" altLang="zh-CN" sz="2000" dirty="0">
              <a:latin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80970" y="3247390"/>
            <a:ext cx="2341245" cy="10147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107950" indent="-107950" algn="just"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zh-CN" altLang="en-US" sz="2000" dirty="0" smtClean="0">
                <a:latin typeface="+mn-ea"/>
              </a:rPr>
              <a:t>英国</a:t>
            </a:r>
            <a:r>
              <a:rPr lang="zh-CN" altLang="en-US" sz="2000" dirty="0">
                <a:latin typeface="+mn-ea"/>
              </a:rPr>
              <a:t>资产阶级革命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美国独立战争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法国大革命</a:t>
            </a:r>
            <a:endParaRPr lang="zh-CN" altLang="en-US" sz="2000" dirty="0">
              <a:latin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14020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37"/>
          <p:cNvSpPr/>
          <p:nvPr/>
        </p:nvSpPr>
        <p:spPr>
          <a:xfrm>
            <a:off x="1960245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41" name="椭圆 40"/>
          <p:cNvSpPr/>
          <p:nvPr/>
        </p:nvSpPr>
        <p:spPr>
          <a:xfrm>
            <a:off x="6958330" y="2429510"/>
            <a:ext cx="205740" cy="205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42" name="文本框 41"/>
          <p:cNvSpPr txBox="1"/>
          <p:nvPr/>
        </p:nvSpPr>
        <p:spPr>
          <a:xfrm>
            <a:off x="1681480" y="2677795"/>
            <a:ext cx="101473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682875" y="2684780"/>
            <a:ext cx="104965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215765" y="2677795"/>
            <a:ext cx="101854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542915" y="2684780"/>
            <a:ext cx="107442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549390" y="2677795"/>
            <a:ext cx="102362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750" y="1635125"/>
            <a:ext cx="1725930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000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资本主义萌芽</a:t>
            </a:r>
            <a:endParaRPr lang="zh-CN" altLang="en-US" sz="2000" dirty="0" smtClean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475865" y="1635125"/>
            <a:ext cx="282638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000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资本主义制度初步确立</a:t>
            </a:r>
            <a:endParaRPr lang="zh-CN" altLang="en-US" sz="2000" dirty="0" smtClean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167630" y="1427480"/>
            <a:ext cx="168021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资本主义</a:t>
            </a:r>
            <a:endParaRPr lang="en-US" altLang="zh-CN" sz="2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巩固与扩大</a:t>
            </a:r>
            <a:endParaRPr lang="zh-CN" altLang="en-US" sz="20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左中括号 53"/>
          <p:cNvSpPr/>
          <p:nvPr/>
        </p:nvSpPr>
        <p:spPr>
          <a:xfrm rot="5400000">
            <a:off x="7957185" y="1546860"/>
            <a:ext cx="410210" cy="1495425"/>
          </a:xfrm>
          <a:custGeom>
            <a:avLst/>
            <a:gdLst>
              <a:gd name="connsiteX0" fmla="*/ 576063 w 576063"/>
              <a:gd name="connsiteY0" fmla="*/ 1317267 h 1317267"/>
              <a:gd name="connsiteX1" fmla="*/ 0 w 576063"/>
              <a:gd name="connsiteY1" fmla="*/ 1269264 h 1317267"/>
              <a:gd name="connsiteX2" fmla="*/ 0 w 576063"/>
              <a:gd name="connsiteY2" fmla="*/ 48003 h 1317267"/>
              <a:gd name="connsiteX3" fmla="*/ 576063 w 576063"/>
              <a:gd name="connsiteY3" fmla="*/ 0 h 1317267"/>
              <a:gd name="connsiteX4" fmla="*/ 576063 w 576063"/>
              <a:gd name="connsiteY4" fmla="*/ 1317267 h 1317267"/>
              <a:gd name="connsiteX0-1" fmla="*/ 576063 w 576063"/>
              <a:gd name="connsiteY0-2" fmla="*/ 1317267 h 1317267"/>
              <a:gd name="connsiteX1-3" fmla="*/ 0 w 576063"/>
              <a:gd name="connsiteY1-4" fmla="*/ 1269264 h 1317267"/>
              <a:gd name="connsiteX2-5" fmla="*/ 0 w 576063"/>
              <a:gd name="connsiteY2-6" fmla="*/ 48003 h 1317267"/>
              <a:gd name="connsiteX3-7" fmla="*/ 576063 w 576063"/>
              <a:gd name="connsiteY3-8" fmla="*/ 0 h 1317267"/>
              <a:gd name="connsiteX0-9" fmla="*/ 576063 w 576063"/>
              <a:gd name="connsiteY0-10" fmla="*/ 1317267 h 1317267"/>
              <a:gd name="connsiteX1-11" fmla="*/ 0 w 576063"/>
              <a:gd name="connsiteY1-12" fmla="*/ 1269264 h 1317267"/>
              <a:gd name="connsiteX2-13" fmla="*/ 0 w 576063"/>
              <a:gd name="connsiteY2-14" fmla="*/ 48003 h 1317267"/>
              <a:gd name="connsiteX3-15" fmla="*/ 576063 w 576063"/>
              <a:gd name="connsiteY3-16" fmla="*/ 0 h 1317267"/>
              <a:gd name="connsiteX4-17" fmla="*/ 576063 w 576063"/>
              <a:gd name="connsiteY4-18" fmla="*/ 1317267 h 1317267"/>
              <a:gd name="connsiteX0-19" fmla="*/ 576063 w 576063"/>
              <a:gd name="connsiteY0-20" fmla="*/ 1317267 h 1317267"/>
              <a:gd name="connsiteX1-21" fmla="*/ 0 w 576063"/>
              <a:gd name="connsiteY1-22" fmla="*/ 1269264 h 1317267"/>
              <a:gd name="connsiteX2-23" fmla="*/ 0 w 576063"/>
              <a:gd name="connsiteY2-24" fmla="*/ 48003 h 1317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76063" h="1317267" stroke="0" extrusionOk="0">
                <a:moveTo>
                  <a:pt x="576063" y="1317267"/>
                </a:moveTo>
                <a:cubicBezTo>
                  <a:pt x="257912" y="1317267"/>
                  <a:pt x="0" y="1295775"/>
                  <a:pt x="0" y="1269264"/>
                </a:cubicBezTo>
                <a:lnTo>
                  <a:pt x="0" y="48003"/>
                </a:lnTo>
                <a:cubicBezTo>
                  <a:pt x="0" y="21492"/>
                  <a:pt x="257912" y="0"/>
                  <a:pt x="576063" y="0"/>
                </a:cubicBezTo>
                <a:lnTo>
                  <a:pt x="576063" y="1317267"/>
                </a:lnTo>
                <a:close/>
              </a:path>
              <a:path w="576063" h="1317267" fill="none">
                <a:moveTo>
                  <a:pt x="576063" y="1317267"/>
                </a:moveTo>
                <a:cubicBezTo>
                  <a:pt x="257912" y="1317267"/>
                  <a:pt x="0" y="1295775"/>
                  <a:pt x="0" y="1269264"/>
                </a:cubicBezTo>
                <a:lnTo>
                  <a:pt x="0" y="4800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5" name="文本框 54"/>
          <p:cNvSpPr txBox="1"/>
          <p:nvPr/>
        </p:nvSpPr>
        <p:spPr>
          <a:xfrm>
            <a:off x="7415530" y="1327150"/>
            <a:ext cx="151892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战后资本主义的发展</a:t>
            </a:r>
            <a:endParaRPr lang="zh-CN" altLang="en-US" sz="20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1920" y="2695575"/>
            <a:ext cx="1017905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r>
              <a:rPr lang="zh-CN" altLang="en-US" sz="2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世纪</a:t>
            </a:r>
            <a:endParaRPr lang="zh-CN" altLang="en-US" sz="2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657947" y="2429442"/>
            <a:ext cx="205737" cy="20573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40" grpId="0" bldLvl="0" animBg="1"/>
      <p:bldP spid="44" grpId="0" bldLvl="0" animBg="1"/>
      <p:bldP spid="13" grpId="0"/>
      <p:bldP spid="13" grpId="1"/>
      <p:bldP spid="52" grpId="0"/>
      <p:bldP spid="52" grpId="1"/>
      <p:bldP spid="56" grpId="0" animBg="1"/>
      <p:bldP spid="56" grpId="1" animBg="1"/>
      <p:bldP spid="58" grpId="0" bldLvl="0" animBg="1"/>
      <p:bldP spid="58" grpId="1" animBg="1"/>
      <p:bldP spid="53" grpId="0"/>
      <p:bldP spid="60" grpId="0"/>
      <p:bldP spid="55" grpId="0"/>
      <p:bldP spid="62" grpId="0"/>
      <p:bldP spid="53" grpId="1"/>
      <p:bldP spid="60" grpId="1"/>
      <p:bldP spid="55" grpId="1"/>
      <p:bldP spid="6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/>
          <p:nvPr/>
        </p:nvSpPr>
        <p:spPr>
          <a:xfrm>
            <a:off x="105093" y="798195"/>
            <a:ext cx="613410" cy="3529013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Arial" panose="020B0604020202020204" pitchFamily="34" charset="0"/>
                <a:ea typeface="等线" pitchFamily="2" charset="-122"/>
                <a:cs typeface="+mn-cs"/>
              </a:rPr>
              <a:t>工业革命</a:t>
            </a:r>
            <a:endParaRPr kumimoji="0" lang="zh-CN" altLang="en-US" sz="2800" b="1" kern="1200" cap="none" spc="0" normalizeH="0" baseline="0" noProof="0" dirty="0">
              <a:latin typeface="Arial" panose="020B0604020202020204" pitchFamily="34" charset="0"/>
              <a:ea typeface="等线" pitchFamily="2" charset="-122"/>
              <a:cs typeface="+mn-cs"/>
            </a:endParaRPr>
          </a:p>
        </p:txBody>
      </p:sp>
      <p:sp>
        <p:nvSpPr>
          <p:cNvPr id="53253" name="Text Box 5"/>
          <p:cNvSpPr txBox="1"/>
          <p:nvPr/>
        </p:nvSpPr>
        <p:spPr>
          <a:xfrm>
            <a:off x="1150303" y="797878"/>
            <a:ext cx="613410" cy="3983037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等线" pitchFamily="2" charset="-122"/>
              </a:rPr>
              <a:t>阶级关系的变革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53254" name="AutoShape 6"/>
          <p:cNvSpPr/>
          <p:nvPr/>
        </p:nvSpPr>
        <p:spPr>
          <a:xfrm>
            <a:off x="718503" y="2528570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53255" name="Rectangle 7"/>
          <p:cNvSpPr/>
          <p:nvPr/>
        </p:nvSpPr>
        <p:spPr>
          <a:xfrm>
            <a:off x="2023110" y="1325880"/>
            <a:ext cx="2277110" cy="594360"/>
          </a:xfrm>
          <a:prstGeom prst="rect">
            <a:avLst/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bg1"/>
                </a:solidFill>
                <a:latin typeface="Tahoma" panose="020B0604030504040204" pitchFamily="34" charset="0"/>
                <a:ea typeface="华文隶书" panose="02010800040101010101" charset="-122"/>
              </a:rPr>
              <a:t>资产阶级</a:t>
            </a:r>
            <a:endParaRPr lang="zh-CN" altLang="en-US" b="1" dirty="0">
              <a:solidFill>
                <a:schemeClr val="bg1"/>
              </a:solidFill>
              <a:latin typeface="Tahoma" panose="020B0604030504040204" pitchFamily="34" charset="0"/>
              <a:ea typeface="华文隶书" panose="02010800040101010101" charset="-122"/>
            </a:endParaRPr>
          </a:p>
        </p:txBody>
      </p:sp>
      <p:sp>
        <p:nvSpPr>
          <p:cNvPr id="53256" name="Rectangle 8"/>
          <p:cNvSpPr/>
          <p:nvPr/>
        </p:nvSpPr>
        <p:spPr>
          <a:xfrm>
            <a:off x="2023110" y="3571875"/>
            <a:ext cx="2203450" cy="52832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Tahoma" panose="020B0604030504040204" pitchFamily="34" charset="0"/>
                <a:ea typeface="华文隶书" panose="02010800040101010101" charset="-122"/>
              </a:rPr>
              <a:t>无产阶级</a:t>
            </a:r>
            <a:endParaRPr lang="zh-CN" altLang="en-US" b="1" dirty="0">
              <a:latin typeface="Tahoma" panose="020B0604030504040204" pitchFamily="34" charset="0"/>
              <a:ea typeface="华文隶书" panose="02010800040101010101" charset="-122"/>
            </a:endParaRPr>
          </a:p>
        </p:txBody>
      </p:sp>
      <p:sp>
        <p:nvSpPr>
          <p:cNvPr id="53257" name="AutoShape 9"/>
          <p:cNvSpPr/>
          <p:nvPr/>
        </p:nvSpPr>
        <p:spPr>
          <a:xfrm>
            <a:off x="1763713" y="2528253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53258" name="AutoShape 10"/>
          <p:cNvSpPr/>
          <p:nvPr/>
        </p:nvSpPr>
        <p:spPr>
          <a:xfrm>
            <a:off x="4226560" y="256222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53259" name="Text Box 11"/>
          <p:cNvSpPr txBox="1"/>
          <p:nvPr/>
        </p:nvSpPr>
        <p:spPr>
          <a:xfrm>
            <a:off x="4658360" y="75565"/>
            <a:ext cx="613410" cy="4887595"/>
          </a:xfrm>
          <a:prstGeom prst="rect">
            <a:avLst/>
          </a:prstGeom>
          <a:solidFill>
            <a:schemeClr val="folHlink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等线" pitchFamily="2" charset="-122"/>
              </a:rPr>
              <a:t>社会矛盾日益暴露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61460" name="右箭头 61459"/>
          <p:cNvSpPr/>
          <p:nvPr/>
        </p:nvSpPr>
        <p:spPr>
          <a:xfrm>
            <a:off x="7598410" y="2615565"/>
            <a:ext cx="666750" cy="90170"/>
          </a:xfrm>
          <a:prstGeom prst="rightArrow">
            <a:avLst>
              <a:gd name="adj1" fmla="val 50000"/>
              <a:gd name="adj2" fmla="val 14958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1461" name="文本框 61460"/>
          <p:cNvSpPr txBox="1"/>
          <p:nvPr/>
        </p:nvSpPr>
        <p:spPr>
          <a:xfrm>
            <a:off x="5939909" y="1229995"/>
            <a:ext cx="613410" cy="30058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 anchor="ctr">
            <a:spAutoFit/>
            <a:scene3d>
              <a:camera prst="orthographicFront"/>
              <a:lightRig rig="threePt" dir="t"/>
            </a:scene3d>
          </a:bodyPr>
          <a:lstStyle/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等线" pitchFamily="2" charset="-122"/>
                <a:cs typeface="+mn-cs"/>
              </a:rPr>
              <a:t>工 人 觉 醒</a:t>
            </a:r>
            <a:endParaRPr kumimoji="0" lang="zh-CN" altLang="en-US" sz="2800" b="1" kern="1200" cap="none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等线" pitchFamily="2" charset="-122"/>
              <a:cs typeface="+mn-cs"/>
            </a:endParaRPr>
          </a:p>
        </p:txBody>
      </p:sp>
      <p:sp>
        <p:nvSpPr>
          <p:cNvPr id="3" name="AutoShape 10"/>
          <p:cNvSpPr/>
          <p:nvPr/>
        </p:nvSpPr>
        <p:spPr>
          <a:xfrm>
            <a:off x="6553200" y="247205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Arial" panose="020B0604020202020204" pitchFamily="34" charset="0"/>
              <a:ea typeface="等线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85000" y="156210"/>
            <a:ext cx="613410" cy="44735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eaVert" wrap="square" anchor="ctr">
            <a:spAutoFit/>
            <a:scene3d>
              <a:camera prst="orthographicFront"/>
              <a:lightRig rig="threePt" dir="t"/>
            </a:scene3d>
          </a:bodyPr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等线" pitchFamily="2" charset="-122"/>
                <a:cs typeface="+mn-cs"/>
              </a:rPr>
              <a:t>马克思主义诞生</a:t>
            </a:r>
            <a:endParaRPr kumimoji="0" lang="zh-CN" altLang="en-US" sz="2800" b="1" kern="1200" cap="none" spc="0" normalizeH="0" baseline="0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等线" pitchFamily="2" charset="-122"/>
              <a:cs typeface="+mn-cs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271770" y="2705735"/>
            <a:ext cx="668020" cy="111125"/>
          </a:xfrm>
          <a:prstGeom prst="rightArrow">
            <a:avLst>
              <a:gd name="adj1" fmla="val 50000"/>
              <a:gd name="adj2" fmla="val 3057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65160" y="156210"/>
            <a:ext cx="613410" cy="48831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 wrap="square" anchor="ctr">
            <a:spAutoFit/>
            <a:scene3d>
              <a:camera prst="orthographicFront"/>
              <a:lightRig rig="threePt" dir="t"/>
            </a:scene3d>
          </a:bodyPr>
          <a:p>
            <a:pPr marR="0" algn="ctr" defTabSz="914400" fontAlgn="auto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等线" pitchFamily="2" charset="-122"/>
                <a:cs typeface="+mn-cs"/>
              </a:rPr>
              <a:t>工 人 运动</a:t>
            </a:r>
            <a:r>
              <a:rPr lang="zh-CN" altLang="en-US" sz="2800" b="1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sym typeface="+mn-ea"/>
              </a:rPr>
              <a:t>进入</a:t>
            </a:r>
            <a:r>
              <a:rPr kumimoji="0" lang="zh-CN" altLang="en-US" sz="2800" b="1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等线" pitchFamily="2" charset="-122"/>
                <a:cs typeface="+mn-cs"/>
              </a:rPr>
              <a:t>新时期</a:t>
            </a:r>
            <a:endParaRPr kumimoji="0" lang="zh-CN" altLang="en-US" sz="2800" b="1" kern="1200" cap="none" spc="0" normalizeH="0" baseline="0" noProof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等线" pitchFamily="2" charset="-122"/>
              <a:cs typeface="+mn-cs"/>
            </a:endParaRPr>
          </a:p>
        </p:txBody>
      </p:sp>
      <p:sp>
        <p:nvSpPr>
          <p:cNvPr id="15" name="右箭头 14"/>
          <p:cNvSpPr/>
          <p:nvPr/>
        </p:nvSpPr>
        <p:spPr>
          <a:xfrm rot="5400000">
            <a:off x="2360295" y="2609215"/>
            <a:ext cx="1529080" cy="247650"/>
          </a:xfrm>
          <a:prstGeom prst="rightArrow">
            <a:avLst>
              <a:gd name="adj1" fmla="val 50000"/>
              <a:gd name="adj2" fmla="val 149587"/>
            </a:avLst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1545" y="2483485"/>
            <a:ext cx="18472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rgbClr val="FF0000"/>
                </a:solidFill>
              </a:rPr>
              <a:t>残酷   剥削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53254" grpId="0" animBg="1"/>
      <p:bldP spid="53252" grpId="1" animBg="1"/>
      <p:bldP spid="53254" grpId="1" animBg="1"/>
      <p:bldP spid="53253" grpId="0" animBg="1"/>
      <p:bldP spid="53257" grpId="0" animBg="1"/>
      <p:bldP spid="53253" grpId="1" animBg="1"/>
      <p:bldP spid="53257" grpId="1" animBg="1"/>
      <p:bldP spid="53255" grpId="0" animBg="1"/>
      <p:bldP spid="53256" grpId="0" animBg="1"/>
      <p:bldP spid="53255" grpId="1" animBg="1"/>
      <p:bldP spid="53256" grpId="1" animBg="1"/>
      <p:bldP spid="15" grpId="0" animBg="1"/>
      <p:bldP spid="15" grpId="1" animBg="1"/>
      <p:bldP spid="16" grpId="0"/>
      <p:bldP spid="16" grpId="1"/>
      <p:bldP spid="53258" grpId="0" animBg="1"/>
      <p:bldP spid="53259" grpId="0" animBg="1"/>
      <p:bldP spid="53258" grpId="1" animBg="1"/>
      <p:bldP spid="53259" grpId="1" animBg="1"/>
      <p:bldP spid="7" grpId="0" animBg="1"/>
      <p:bldP spid="61461" grpId="0" animBg="1"/>
      <p:bldP spid="7" grpId="1" animBg="1"/>
      <p:bldP spid="61461" grpId="1" animBg="1"/>
      <p:bldP spid="3" grpId="0" animBg="1"/>
      <p:bldP spid="5" grpId="0" animBg="1"/>
      <p:bldP spid="3" grpId="1" animBg="1"/>
      <p:bldP spid="5" grpId="1" animBg="1"/>
      <p:bldP spid="61460" grpId="0" animBg="1"/>
      <p:bldP spid="10" grpId="0" animBg="1"/>
      <p:bldP spid="61460" grpId="1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195830" y="1419860"/>
            <a:ext cx="4752340" cy="1504950"/>
          </a:xfrm>
          <a:prstGeom prst="rect">
            <a:avLst/>
          </a:prstGeom>
          <a:noFill/>
          <a:ln w="38100">
            <a:solidFill>
              <a:srgbClr val="7F5E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75756" y="1585725"/>
            <a:ext cx="4392488" cy="1202049"/>
          </a:xfrm>
          <a:prstGeom prst="rect">
            <a:avLst/>
          </a:prstGeom>
          <a:solidFill>
            <a:srgbClr val="7F5E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151505" y="1648460"/>
            <a:ext cx="28409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</a:t>
            </a:r>
            <a:endParaRPr lang="zh-CN" altLang="en-US" sz="4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4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-91440" y="92710"/>
            <a:ext cx="9235440" cy="1468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在雅典城邦,具有参加公民大会资格的是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A.外邦人和奴隶                   B.全体居民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C.雅典的成年男性公民             D.雅典的成年男性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" y="1561465"/>
            <a:ext cx="9143365" cy="33051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2018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17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英国国王财力不足导致宫廷服饰出现较大变化，王室审美观念也发生相应变化。1691年英国史学家盖伊·米吉这样写道：“英国宫廷内服饰朴素文雅，谦虚内敛，让人觉得之前的英国人那般模仿法国人的着装，是相当愚蠢的。”导致审美观念变化的根源是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A.君主权力受限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B.文艺复兴深入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C.工业革命展开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	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D.社会经济衰退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L 形 2"/>
          <p:cNvSpPr/>
          <p:nvPr/>
        </p:nvSpPr>
        <p:spPr>
          <a:xfrm rot="18720000">
            <a:off x="41275" y="1075690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L 形 3"/>
          <p:cNvSpPr/>
          <p:nvPr/>
        </p:nvSpPr>
        <p:spPr>
          <a:xfrm rot="18720000">
            <a:off x="145415" y="3879215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bldLvl="0" animBg="1"/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455" y="196850"/>
            <a:ext cx="90601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2019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16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】</a:t>
            </a:r>
            <a:r>
              <a:rPr lang="zh-CN" sz="2400" b="0">
                <a:ea typeface="宋体" panose="02010600030101010101" pitchFamily="2" charset="-122"/>
              </a:rPr>
              <a:t>阅读表格，其内容反映出的共同历史背景是</a:t>
            </a:r>
            <a:endParaRPr lang="zh-CN" altLang="en-US" sz="2400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480060" y="1062038"/>
          <a:ext cx="7886700" cy="2229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20"/>
                <a:gridCol w="2251710"/>
                <a:gridCol w="2423795"/>
                <a:gridCol w="2212975"/>
              </a:tblGrid>
              <a:tr h="3581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 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宣布废除奴隶贸易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法律生效日期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黑体" panose="02010609060101010101" pitchFamily="49" charset="-122"/>
                        </a:rPr>
                        <a:t>宣布废除奴隶制</a:t>
                      </a:r>
                      <a:endParaRPr lang="en-US" altLang="en-US" sz="2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英国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1807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1808.1.1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1833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法国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1792；1818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1818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1848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6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葡萄牙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1836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1865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西班牙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1820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1858；1869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1878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英国</a:t>
                      </a:r>
                      <a:endParaRPr lang="en-US" altLang="en-US" sz="20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1836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0"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1878</a:t>
                      </a:r>
                      <a:endParaRPr lang="en-US" altLang="en-US" sz="2000" b="0">
                        <a:latin typeface="楷体" panose="02010609060101010101" charset="-122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86080" y="3291840"/>
            <a:ext cx="7887335" cy="1468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r" fontAlgn="auto">
              <a:lnSpc>
                <a:spcPts val="3580"/>
              </a:lnSpc>
            </a:pPr>
            <a:r>
              <a:rPr lang="en-US" altLang="zh-CN" sz="24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sz="24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郑家馨《殖民主义史：非洲卷》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A.文艺复兴运动的兴起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B.早期资产阶级革命爆发C.工业革命的深入开展</a:t>
            </a:r>
            <a:r>
              <a:rPr 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D.民族解放运动空前高涨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L 形 7"/>
          <p:cNvSpPr/>
          <p:nvPr/>
        </p:nvSpPr>
        <p:spPr>
          <a:xfrm rot="18720000">
            <a:off x="427355" y="4299585"/>
            <a:ext cx="666115" cy="408305"/>
          </a:xfrm>
          <a:prstGeom prst="corner">
            <a:avLst>
              <a:gd name="adj1" fmla="val 18562"/>
              <a:gd name="adj2" fmla="val 2275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35" y="1262380"/>
            <a:ext cx="9143365" cy="2045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5080"/>
              </a:lnSpc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年陕西中考真题</a:t>
            </a:r>
            <a:r>
              <a:rPr lang="zh-CN" altLang="en-US" sz="2400" b="1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14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公元前31年,</a:t>
            </a:r>
            <a:r>
              <a:rPr lang="zh-CN" sz="2400" b="0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成为最后的胜利者,公元前27年,他首创“元首制”这一政治形式,掌握了最高统治实权,罗马共和国演变为罗马帝国。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28030" y="1193165"/>
            <a:ext cx="1479550" cy="52197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/>
              <a:t>屋大维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0"/>
            <a:ext cx="898779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【20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年陕西中考真题•</a:t>
            </a:r>
            <a:r>
              <a:rPr lang="en-US" alt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21(1)</a:t>
            </a:r>
            <a:r>
              <a:rPr lang="zh-CN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某校九年级（1）班同学以“走向一体化的世界”为题展开探究活动，请你参与。材料一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>
            <a:lum bright="-12000" contrast="18000"/>
          </a:blip>
          <a:stretch>
            <a:fillRect/>
          </a:stretch>
        </p:blipFill>
        <p:spPr>
          <a:xfrm>
            <a:off x="1000760" y="648335"/>
            <a:ext cx="7740015" cy="25596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43180" y="3208020"/>
            <a:ext cx="90576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（1）对哥伦布发现的航线做出完整表述。材料一中A促进了世界市场的发展，A是何史实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?</a:t>
            </a:r>
            <a:endParaRPr lang="en-US" alt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43180" y="3957320"/>
            <a:ext cx="9144000" cy="10147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indent="0"/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表述：由欧洲（西班牙）出发，经大西洋，到达美洲的巴哈马群岛、古巴和海地等地。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A史实：早期殖民扩张</a:t>
            </a:r>
            <a:endParaRPr lang="zh-CN" altLang="en-US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0" y="0"/>
            <a:ext cx="914400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2019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年陕西中考真题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21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】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某校九年级二班同学以“民族主义与全球化”为主题进行探究，请你参与。</a:t>
            </a:r>
            <a:endParaRPr lang="zh-CN" sz="20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</a:rPr>
              <a:t>材料一                 </a:t>
            </a:r>
            <a:r>
              <a:rPr lang="zh-CN" sz="20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民族主义发展历程表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08585" y="988060"/>
          <a:ext cx="9013825" cy="2561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9920"/>
                <a:gridCol w="2467610"/>
                <a:gridCol w="2063115"/>
                <a:gridCol w="2583180"/>
              </a:tblGrid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阶段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时间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主要涉及地区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主要表现</a:t>
                      </a:r>
                      <a:endParaRPr lang="en-US" altLang="en-US" sz="1800" b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第一阶段形成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16世纪—19世纪中叶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由欧洲到北美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民族主义和民主主义融为一体</a:t>
                      </a:r>
                      <a:endParaRPr lang="en-US" altLang="en-US" sz="1800" b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第二阶段发展和扩散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19世纪中叶—20世纪中叶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逐渐波及世界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民族国家的涌现；民族解放运动的兴起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第三阶段在全球的确立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20世纪中叶—20世纪90年代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亚、非、拉地区和欧洲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亚、非、拉民族民主运动和欧洲共同体的形成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第四阶段陷入困境和新发展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20世纪90年代以来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全球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民族主义受到冲击；地区间民族矛盾突出</a:t>
                      </a:r>
                      <a:endParaRPr lang="en-US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430" y="3293110"/>
            <a:ext cx="91217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/>
            <a:r>
              <a:rPr lang="en-US" sz="2000" b="0">
                <a:solidFill>
                  <a:srgbClr val="000000"/>
                </a:solidFill>
                <a:latin typeface="仿宋" panose="02010609060101010101" charset="-122"/>
                <a:cs typeface="宋体" panose="02010600030101010101" pitchFamily="2" charset="-122"/>
              </a:rPr>
              <a:t>                                 ——</a:t>
            </a:r>
            <a:r>
              <a:rPr lang="zh-CN" sz="2000" b="0">
                <a:solidFill>
                  <a:srgbClr val="000000"/>
                </a:solidFill>
                <a:ea typeface="仿宋" panose="02010609060101010101" charset="-122"/>
              </a:rPr>
              <a:t>本尼迪克特</a:t>
            </a:r>
            <a:r>
              <a:rPr lang="en-US" sz="2000" b="0">
                <a:solidFill>
                  <a:srgbClr val="000000"/>
                </a:solidFill>
                <a:latin typeface="仿宋" panose="02010609060101010101" charset="-122"/>
                <a:cs typeface="宋体" panose="02010600030101010101" pitchFamily="2" charset="-122"/>
              </a:rPr>
              <a:t>·</a:t>
            </a:r>
            <a:r>
              <a:rPr lang="zh-CN" sz="2000" b="0">
                <a:solidFill>
                  <a:srgbClr val="000000"/>
                </a:solidFill>
                <a:ea typeface="仿宋" panose="02010609060101010101" charset="-122"/>
              </a:rPr>
              <a:t>安德森《想象的共同体》</a:t>
            </a:r>
            <a:r>
              <a:rPr lang="zh-CN" sz="2000" b="0">
                <a:ea typeface="宋体" panose="02010600030101010101" pitchFamily="2" charset="-122"/>
              </a:rPr>
              <a:t>（1）对材料一中第一阶段的主要表现用美国独立战争性质加以说明。</a:t>
            </a:r>
            <a:endParaRPr lang="zh-CN" altLang="en-US" sz="2000"/>
          </a:p>
        </p:txBody>
      </p:sp>
      <p:sp>
        <p:nvSpPr>
          <p:cNvPr id="5" name="文本框 4"/>
          <p:cNvSpPr txBox="1"/>
          <p:nvPr/>
        </p:nvSpPr>
        <p:spPr>
          <a:xfrm>
            <a:off x="290195" y="4307840"/>
            <a:ext cx="7642225" cy="3987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说明：既是一场民族解放战争，又是一场资产阶级革命。</a:t>
            </a:r>
            <a:endParaRPr lang="zh-CN" altLang="en-US" sz="2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-69215" y="0"/>
            <a:ext cx="91440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7.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【</a:t>
            </a: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2020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年陕西中考真题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•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19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00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sz="2000" b="0">
                <a:ea typeface="宋体" panose="02010600030101010101" pitchFamily="2" charset="-122"/>
                <a:cs typeface="Times New Roman" panose="02020603050405020304" pitchFamily="18" charset="0"/>
              </a:rPr>
              <a:t>某校九年级(1)班同学以城市化与城市治理”为主题展开探究活动，请你参与。</a:t>
            </a:r>
            <a:endParaRPr lang="zh-CN" altLang="en-US" sz="2000" b="1"/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4332605" y="706120"/>
            <a:ext cx="4811395" cy="308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>
            <a:lum bright="-6000" contrast="6000"/>
          </a:blip>
          <a:stretch>
            <a:fillRect/>
          </a:stretch>
        </p:blipFill>
        <p:spPr>
          <a:xfrm>
            <a:off x="104140" y="706755"/>
            <a:ext cx="4108450" cy="3088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-635" y="3957955"/>
            <a:ext cx="91446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33985"/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sz="20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从图中可得到英国社会发展哪些信息?结合所学知识,简析材料一中所述措施的原因。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635" y="0"/>
            <a:ext cx="9144635" cy="2399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p>
            <a:pPr indent="0" fontAlgn="auto">
              <a:lnSpc>
                <a:spcPts val="3000"/>
              </a:lnSpc>
            </a:pPr>
            <a:r>
              <a:rPr lang="zh-CN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信息</a:t>
            </a:r>
            <a:r>
              <a:rPr lang="en-US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①英国从</a:t>
            </a:r>
            <a:r>
              <a:rPr lang="en-US" alt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世纪中期到</a:t>
            </a:r>
            <a:r>
              <a:rPr lang="en-US" alt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世纪</a:t>
            </a:r>
            <a:r>
              <a:rPr lang="en-US" alt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年代城市人口增加，农村人口下降；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②英国城市化发展；③英国城市化与工业革命同步。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原因</a:t>
            </a:r>
            <a:r>
              <a:rPr lang="en-US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①资产阶级政治制度逐步完善；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②城市通常缺乏统一的规划；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000"/>
              </a:lnSpc>
            </a:pP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③城市的环境很差,环境污染日益严重,城市问题逐渐增多。</a:t>
            </a:r>
            <a:endParaRPr lang="zh-CN" altLang="en-US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64000" sy="64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0" y="92075"/>
            <a:ext cx="9143365" cy="1009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3580"/>
              </a:lnSpc>
            </a:pP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8.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2018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陕西中考真题</a:t>
            </a:r>
            <a:r>
              <a:rPr lang="zh-CN" altLang="en-US" sz="2400" b="0">
                <a:solidFill>
                  <a:srgbClr val="FF0000"/>
                </a:solidFill>
                <a:latin typeface="华文宋体" panose="02010600040101010101" charset="-122"/>
                <a:ea typeface="华文宋体" panose="02010600040101010101" charset="-122"/>
                <a:cs typeface="宋体" panose="02010600030101010101" pitchFamily="2" charset="-122"/>
              </a:rPr>
              <a:t>•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400" b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）】</a:t>
            </a:r>
            <a:r>
              <a:rPr lang="zh-CN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阅读下列材料，回答问题。</a:t>
            </a:r>
            <a:endParaRPr lang="zh-CN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ts val="3580"/>
              </a:lnSpc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材料二：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-2147482567" name="图片 10" descr="s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295" y="648335"/>
            <a:ext cx="7926070" cy="2293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0" y="2941955"/>
            <a:ext cx="906018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ts val="4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（2）《共产党宣言》是为哪一组织撰写的革命纲领？材料二图A中</a:t>
            </a:r>
            <a:r>
              <a:rPr lang="zh-CN" altLang="en-US" sz="20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马克思两大理论成果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毛泽东分别是如何实践发展的？图B中观点邓小平是如何在开创中国社会主义建设新局面中实践的？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75895" y="648335"/>
            <a:ext cx="8967470" cy="22453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p>
            <a:pPr indent="0"/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（2）</a:t>
            </a:r>
            <a:r>
              <a:rPr lang="zh-CN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组织：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共产主义者同盟。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 </a:t>
            </a:r>
            <a:r>
              <a:rPr lang="zh-CN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实践发展表现：</a:t>
            </a:r>
            <a:r>
              <a:rPr lang="zh-CN" sz="200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无产阶级革命理论：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农村包围城市，武装夺取政权；走从新民主主义社会向社会主义社会过渡的道路（新民主主义理论）。</a:t>
            </a:r>
            <a:r>
              <a:rPr lang="zh-CN" sz="2000" b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无产阶级专政理论：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社会主义工业化和社会主义改造同时并举；走出一条适合中国国情的工业化道路。</a:t>
            </a:r>
            <a:endParaRPr lang="zh-CN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  <a:p>
            <a:pPr indent="0"/>
            <a:r>
              <a:rPr lang="zh-CN" sz="2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实践：</a:t>
            </a:r>
            <a:r>
              <a:rPr lang="zh-CN" sz="2000" b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</a:rPr>
              <a:t>实行改革开放；建立社会主义市场经济；形成建设有中国特色的社会主义理论。</a:t>
            </a:r>
            <a:endParaRPr lang="zh-CN" altLang="en-US" sz="2000" b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ldLvl="0" animBg="1"/>
      <p:bldP spid="103" grpId="1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IrIlnEvkAjDzQXs8lowO4cX9wsvDx0ZXPGUXONp7CJZ4gdIwGUcVLk0wCQaShfD45TywwE05+eBWnIt46kh+Fg="/>
</p:tagLst>
</file>

<file path=ppt/tags/tag2.xml><?xml version="1.0" encoding="utf-8"?>
<p:tagLst xmlns:p="http://schemas.openxmlformats.org/presentationml/2006/main"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3.xml><?xml version="1.0" encoding="utf-8"?>
<p:tagLst xmlns:p="http://schemas.openxmlformats.org/presentationml/2006/main">
  <p:tag name="KSO_WM_UNIT_PLACING_PICTURE_USER_VIEWPORT" val="{&quot;height&quot;:1874,&quot;width&quot;:9755}"/>
  <p:tag name="KSO_WM_SCREEN_THEME_FLAG" val="Dlrq25wU2PGuGg5bbmjbDIrIlnEvkAjDzQXs8lowO4cX9wsvDx0ZXPGUXONp7CJZ4gdIwGUcVLk0wCQaShfD45TywwE05+eBWnIt46kh+Fg="/>
</p:tagLst>
</file>

<file path=ppt/tags/tag4.xml><?xml version="1.0" encoding="utf-8"?>
<p:tagLst xmlns:p="http://schemas.openxmlformats.org/presentationml/2006/main"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  <p:tag name="KSO_WM_SCREEN_THEME_FLAG" val="Dlrq25wU2PGuGg5bbmjbDIrIlnEvkAjDzQXs8lowO4cX9wsvDx0ZXPGUXONp7CJZ4gdIwGUcVLk0wCQaShfD45TywwE05+eBWnIt46kh+Fg="/>
</p:tagLst>
</file>

<file path=ppt/tags/tag6.xml><?xml version="1.0" encoding="utf-8"?>
<p:tagLst xmlns:p="http://schemas.openxmlformats.org/presentationml/2006/main">
  <p:tag name="KSO_WM_SLIDE_MODEL_TYPE" val="timeline"/>
  <p:tag name="KSO_WM_SCREEN_THEME_FLAG" val="Dlrq25wU2PGuGg5bbmjbDIrIlnEvkAjDzQXs8lowO4cX9wsvDx0ZXPGUXONp7CJZ4gdIwGUcVLk0wCQaShfD45TywwE05+eBWnIt46kh+Fg="/>
</p:tagLst>
</file>

<file path=ppt/tags/tag7.xml><?xml version="1.0" encoding="utf-8"?>
<p:tagLst xmlns:p="http://schemas.openxmlformats.org/presentationml/2006/main">
  <p:tag name="KSO_WM_UNIT_TABLE_BEAUTIFY" val="smartTable{d0b9e785-d72c-4572-994c-b50ea087bacf}"/>
  <p:tag name="TABLE_ENDDRAG_ORIGIN_RECT" val="621*175"/>
  <p:tag name="TABLE_ENDDRAG_RECT" val="40*81*621*175"/>
  <p:tag name="KSO_WM_SCREEN_THEME_FLAG" val="Dlrq25wU2PGuGg5bbmjbDIrIlnEvkAjDzQXs8lowO4cX9wsvDx0ZXPGUXONp7CJZ4gdIwGUcVLk0wCQaShfD45TywwE05+eBWnIt46kh+Fg="/>
</p:tagLst>
</file>

<file path=ppt/tags/tag8.xml><?xml version="1.0" encoding="utf-8"?>
<p:tagLst xmlns:p="http://schemas.openxmlformats.org/presentationml/2006/main">
  <p:tag name="KSO_WM_UNIT_TABLE_BEAUTIFY" val="smartTable{613a9835-878a-4297-a349-110c37843969}"/>
  <p:tag name="TABLE_ENDDRAG_ORIGIN_RECT" val="719*324"/>
  <p:tag name="TABLE_ENDDRAG_RECT" val="-1*77*719*324"/>
  <p:tag name="KSO_WM_SCREEN_THEME_FLAG" val="Dlrq25wU2PGuGg5bbmjbDIrIlnEvkAjDzQXs8lowO4cX9wsvDx0ZXPGUXONp7CJZ4gdIwGUcVLk0wCQaShfD45TywwE05+eBWnIt46kh+Fg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rIlnEvkAjDzQXs8lowO4cX9wsvDx0ZXPGUXONp7CJZ4gdIwGUcVLk0wCQaShfD45TywwE05+eBWnIt46kh+Fg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sq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2959</Words>
  <Application>WPS 演示</Application>
  <PresentationFormat>全屏显示(16:9)</PresentationFormat>
  <Paragraphs>513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黑体</vt:lpstr>
      <vt:lpstr>楷体</vt:lpstr>
      <vt:lpstr>华文中宋</vt:lpstr>
      <vt:lpstr>Calibri</vt:lpstr>
      <vt:lpstr>Arial Unicode MS</vt:lpstr>
      <vt:lpstr>等线</vt:lpstr>
      <vt:lpstr>华文隶书</vt:lpstr>
      <vt:lpstr>华文新魏</vt:lpstr>
      <vt:lpstr>Calibri</vt:lpstr>
      <vt:lpstr>等线 Light</vt:lpstr>
      <vt:lpstr>等线</vt:lpstr>
      <vt:lpstr>Tahoma</vt:lpstr>
      <vt:lpstr>Times New Roman</vt:lpstr>
      <vt:lpstr>仿宋</vt:lpstr>
      <vt:lpstr>华文宋体</vt:lpstr>
      <vt:lpstr>方正兰亭超细黑简体</vt:lpstr>
      <vt:lpstr>Office 主题</vt:lpstr>
      <vt:lpstr>7_Office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陆</dc:creator>
  <cp:lastModifiedBy>無二諾</cp:lastModifiedBy>
  <cp:revision>134</cp:revision>
  <dcterms:created xsi:type="dcterms:W3CDTF">2018-05-26T12:43:00Z</dcterms:created>
  <dcterms:modified xsi:type="dcterms:W3CDTF">2020-11-27T16:55:40Z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