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20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69" r:id="rId3"/>
    <p:sldId id="515" r:id="rId4"/>
    <p:sldId id="606" r:id="rId6"/>
    <p:sldId id="423" r:id="rId7"/>
    <p:sldId id="565" r:id="rId8"/>
    <p:sldId id="419" r:id="rId9"/>
    <p:sldId id="426" r:id="rId10"/>
    <p:sldId id="477" r:id="rId11"/>
    <p:sldId id="643" r:id="rId12"/>
    <p:sldId id="735" r:id="rId13"/>
    <p:sldId id="739" r:id="rId14"/>
    <p:sldId id="644" r:id="rId15"/>
    <p:sldId id="648" r:id="rId16"/>
    <p:sldId id="768" r:id="rId17"/>
    <p:sldId id="771" r:id="rId18"/>
    <p:sldId id="650" r:id="rId19"/>
    <p:sldId id="657" r:id="rId20"/>
    <p:sldId id="658" r:id="rId21"/>
    <p:sldId id="640" r:id="rId22"/>
    <p:sldId id="466" r:id="rId23"/>
    <p:sldId id="467" r:id="rId24"/>
    <p:sldId id="566" r:id="rId25"/>
    <p:sldId id="474" r:id="rId26"/>
    <p:sldId id="442" r:id="rId27"/>
    <p:sldId id="775" r:id="rId28"/>
    <p:sldId id="776" r:id="rId29"/>
    <p:sldId id="683" r:id="rId30"/>
    <p:sldId id="712" r:id="rId31"/>
    <p:sldId id="802" r:id="rId32"/>
    <p:sldId id="777" r:id="rId33"/>
    <p:sldId id="778" r:id="rId34"/>
    <p:sldId id="823" r:id="rId35"/>
    <p:sldId id="824" r:id="rId36"/>
    <p:sldId id="842" r:id="rId37"/>
    <p:sldId id="825" r:id="rId38"/>
    <p:sldId id="713" r:id="rId39"/>
    <p:sldId id="850" r:id="rId40"/>
    <p:sldId id="714" r:id="rId41"/>
    <p:sldId id="845" r:id="rId42"/>
    <p:sldId id="851" r:id="rId43"/>
    <p:sldId id="865" r:id="rId44"/>
    <p:sldId id="482" r:id="rId45"/>
    <p:sldId id="678" r:id="rId46"/>
    <p:sldId id="653" r:id="rId47"/>
    <p:sldId id="804" r:id="rId48"/>
    <p:sldId id="805" r:id="rId49"/>
    <p:sldId id="806" r:id="rId50"/>
    <p:sldId id="803" r:id="rId51"/>
    <p:sldId id="808" r:id="rId52"/>
    <p:sldId id="807" r:id="rId53"/>
    <p:sldId id="809" r:id="rId54"/>
    <p:sldId id="820" r:id="rId5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Administrat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114" d="100"/>
          <a:sy n="114" d="100"/>
        </p:scale>
        <p:origin x="-546" y="-96"/>
      </p:cViewPr>
      <p:guideLst>
        <p:guide orient="horz" pos="2188"/>
        <p:guide pos="377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commentAuthors" Target="commentAuthors.xml" Id="rId59" /><Relationship Type="http://schemas.openxmlformats.org/officeDocument/2006/relationships/tableStyles" Target="tableStyles.xml" Id="rId58" /><Relationship Type="http://schemas.openxmlformats.org/officeDocument/2006/relationships/viewProps" Target="viewProps.xml" Id="rId57" /><Relationship Type="http://schemas.openxmlformats.org/officeDocument/2006/relationships/presProps" Target="presProps.xml" Id="rId56" /><Relationship Type="http://schemas.openxmlformats.org/officeDocument/2006/relationships/slide" Target="slides/slide52.xml" Id="rId55" /><Relationship Type="http://schemas.openxmlformats.org/officeDocument/2006/relationships/slide" Target="slides/slide51.xml" Id="rId54" /><Relationship Type="http://schemas.openxmlformats.org/officeDocument/2006/relationships/slide" Target="slides/slide50.xml" Id="rId53" /><Relationship Type="http://schemas.openxmlformats.org/officeDocument/2006/relationships/slide" Target="slides/slide49.xml" Id="rId52" /><Relationship Type="http://schemas.openxmlformats.org/officeDocument/2006/relationships/slide" Target="slides/slide48.xml" Id="rId51" /><Relationship Type="http://schemas.openxmlformats.org/officeDocument/2006/relationships/slide" Target="slides/slide47.xml" Id="rId50" /><Relationship Type="http://schemas.openxmlformats.org/officeDocument/2006/relationships/notesMaster" Target="notesMasters/notesMaster1.xml" Id="rId5" /><Relationship Type="http://schemas.openxmlformats.org/officeDocument/2006/relationships/slide" Target="slides/slide46.xml" Id="rId49" /><Relationship Type="http://schemas.openxmlformats.org/officeDocument/2006/relationships/slide" Target="slides/slide45.xml" Id="rId48" /><Relationship Type="http://schemas.openxmlformats.org/officeDocument/2006/relationships/slide" Target="slides/slide44.xml" Id="rId47" /><Relationship Type="http://schemas.openxmlformats.org/officeDocument/2006/relationships/slide" Target="slides/slide43.xml" Id="rId46" /><Relationship Type="http://schemas.openxmlformats.org/officeDocument/2006/relationships/slide" Target="slides/slide42.xml" Id="rId45" /><Relationship Type="http://schemas.openxmlformats.org/officeDocument/2006/relationships/slide" Target="slides/slide41.xml" Id="rId44" /><Relationship Type="http://schemas.openxmlformats.org/officeDocument/2006/relationships/slide" Target="slides/slide40.xml" Id="rId43" /><Relationship Type="http://schemas.openxmlformats.org/officeDocument/2006/relationships/slide" Target="slides/slide39.xml" Id="rId42" /><Relationship Type="http://schemas.openxmlformats.org/officeDocument/2006/relationships/slide" Target="slides/slide38.xml" Id="rId41" /><Relationship Type="http://schemas.openxmlformats.org/officeDocument/2006/relationships/slide" Target="slides/slide37.xml" Id="rId40" /><Relationship Type="http://schemas.openxmlformats.org/officeDocument/2006/relationships/slide" Target="slides/slide2.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202.xml" Id="R80158513dc57467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ln>
        </p:spPr>
      </p:sp>
      <p:sp>
        <p:nvSpPr>
          <p:cNvPr id="3481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5604"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A0EFBFF-C4BE-440E-BAD4-7B20A4AF2EBB}" type="slidenum">
              <a:rPr lang="zh-CN" altLang="en-US" smtClean="0"/>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幻灯片图像占位符 1"/>
          <p:cNvSpPr>
            <a:spLocks noGrp="1" noRot="1" noChangeAspect="1" noTextEdit="1"/>
          </p:cNvSpPr>
          <p:nvPr>
            <p:ph type="sldImg"/>
          </p:nvPr>
        </p:nvSpPr>
        <p:spPr>
          <a:ln>
            <a:solidFill>
              <a:srgbClr val="000000"/>
            </a:solidFill>
            <a:miter/>
          </a:ln>
        </p:spPr>
      </p:sp>
      <p:sp>
        <p:nvSpPr>
          <p:cNvPr id="17411" name="备注占位符 2"/>
          <p:cNvSpPr>
            <a:spLocks noGrp="1"/>
          </p:cNvSpPr>
          <p:nvPr>
            <p:ph type="body" idx="1"/>
          </p:nvPr>
        </p:nvSpPr>
        <p:spPr>
          <a:noFill/>
          <a:ln>
            <a:noFill/>
          </a:ln>
        </p:spPr>
        <p:txBody>
          <a:bodyPr wrap="square" lIns="91440" tIns="45720" rIns="91440" bIns="45720" anchor="t" anchorCtr="0"/>
          <a:p>
            <a:pPr lvl="0" eaLnBrk="1" hangingPunct="1"/>
            <a:endParaRPr lang="zh-CN" altLang="en-US" dirty="0">
              <a:ea typeface="等线" pitchFamily="2" charset="-122"/>
            </a:endParaRPr>
          </a:p>
        </p:txBody>
      </p:sp>
      <p:sp>
        <p:nvSpPr>
          <p:cNvPr id="17412" name="灯片编号占位符 3"/>
          <p:cNvSpPr txBox="1">
            <a:spLocks noGrp="1"/>
          </p:cNvSpPr>
          <p:nvPr>
            <p:ph type="sldNum" sz="quarter"/>
          </p:nvPr>
        </p:nvSpPr>
        <p:spPr>
          <a:xfrm>
            <a:off x="3884613" y="8685213"/>
            <a:ext cx="2971800" cy="458787"/>
          </a:xfrm>
          <a:prstGeom prst="rect">
            <a:avLst/>
          </a:prstGeom>
          <a:noFill/>
          <a:ln w="9525">
            <a:noFill/>
          </a:ln>
        </p:spPr>
        <p:txBody>
          <a:bodyPr anchor="b" anchorCtr="0"/>
          <a:p>
            <a:pPr lvl="0" algn="r" eaLnBrk="1" hangingPunct="1">
              <a:buNone/>
            </a:pP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B84CA7-782F-43E3-8020-327B194610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image" Target="../media/image2.png"/><Relationship Id="rId5" Type="http://schemas.openxmlformats.org/officeDocument/2006/relationships/tags" Target="../tags/tag3.xml"/><Relationship Id="rId4" Type="http://schemas.openxmlformats.org/officeDocument/2006/relationships/image" Target="../media/image1.png"/><Relationship Id="rId3" Type="http://schemas.openxmlformats.org/officeDocument/2006/relationships/tags" Target="../tags/tag2.xml"/><Relationship Id="rId25" Type="http://schemas.openxmlformats.org/officeDocument/2006/relationships/tags" Target="../tags/tag17.xml"/><Relationship Id="rId24" Type="http://schemas.openxmlformats.org/officeDocument/2006/relationships/tags" Target="../tags/tag16.xml"/><Relationship Id="rId23" Type="http://schemas.openxmlformats.org/officeDocument/2006/relationships/tags" Target="../tags/tag15.xml"/><Relationship Id="rId22" Type="http://schemas.openxmlformats.org/officeDocument/2006/relationships/tags" Target="../tags/tag14.xml"/><Relationship Id="rId21" Type="http://schemas.openxmlformats.org/officeDocument/2006/relationships/tags" Target="../tags/tag13.xml"/><Relationship Id="rId20" Type="http://schemas.openxmlformats.org/officeDocument/2006/relationships/image" Target="../media/image7.png"/><Relationship Id="rId2" Type="http://schemas.openxmlformats.org/officeDocument/2006/relationships/tags" Target="../tags/tag1.xml"/><Relationship Id="rId19" Type="http://schemas.openxmlformats.org/officeDocument/2006/relationships/tags" Target="../tags/tag12.xml"/><Relationship Id="rId18" Type="http://schemas.openxmlformats.org/officeDocument/2006/relationships/image" Target="../media/image6.png"/><Relationship Id="rId17" Type="http://schemas.openxmlformats.org/officeDocument/2006/relationships/tags" Target="../tags/tag11.xml"/><Relationship Id="rId16" Type="http://schemas.openxmlformats.org/officeDocument/2006/relationships/image" Target="../media/image5.png"/><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image" Target="../media/image4.png"/><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8.png"/><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image" Target="../media/image9.png"/><Relationship Id="rId3" Type="http://schemas.openxmlformats.org/officeDocument/2006/relationships/tags" Target="../tags/tag25.xml"/><Relationship Id="rId2" Type="http://schemas.openxmlformats.org/officeDocument/2006/relationships/tags" Target="../tags/tag24.xml"/><Relationship Id="rId16" Type="http://schemas.openxmlformats.org/officeDocument/2006/relationships/tags" Target="../tags/tag36.xml"/><Relationship Id="rId15" Type="http://schemas.openxmlformats.org/officeDocument/2006/relationships/tags" Target="../tags/tag35.xml"/><Relationship Id="rId14" Type="http://schemas.openxmlformats.org/officeDocument/2006/relationships/tags" Target="../tags/tag34.xml"/><Relationship Id="rId13" Type="http://schemas.openxmlformats.org/officeDocument/2006/relationships/tags" Target="../tags/tag33.xml"/><Relationship Id="rId12" Type="http://schemas.openxmlformats.org/officeDocument/2006/relationships/tags" Target="../tags/tag32.xml"/><Relationship Id="rId11" Type="http://schemas.openxmlformats.org/officeDocument/2006/relationships/tags" Target="../tags/tag31.xml"/><Relationship Id="rId10" Type="http://schemas.openxmlformats.org/officeDocument/2006/relationships/tags" Target="../tags/tag30.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image" Target="../media/image8.png"/><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image" Target="../media/image8.png"/><Relationship Id="rId2" Type="http://schemas.openxmlformats.org/officeDocument/2006/relationships/tags" Target="../tags/tag44.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image" Target="../media/image11.png"/><Relationship Id="rId2" Type="http://schemas.openxmlformats.org/officeDocument/2006/relationships/tags" Target="../tags/tag5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image" Target="../media/image8.png"/><Relationship Id="rId2" Type="http://schemas.openxmlformats.org/officeDocument/2006/relationships/tags" Target="../tags/tag6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image" Target="../media/image8.png"/><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0" Type="http://schemas.openxmlformats.org/officeDocument/2006/relationships/tags" Target="../tags/tag76.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image" Target="../media/image8.png"/><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image" Target="../media/image2.png"/><Relationship Id="rId5" Type="http://schemas.openxmlformats.org/officeDocument/2006/relationships/tags" Target="../tags/tag86.xml"/><Relationship Id="rId4" Type="http://schemas.openxmlformats.org/officeDocument/2006/relationships/image" Target="../media/image1.png"/><Relationship Id="rId3" Type="http://schemas.openxmlformats.org/officeDocument/2006/relationships/tags" Target="../tags/tag85.xml"/><Relationship Id="rId25" Type="http://schemas.openxmlformats.org/officeDocument/2006/relationships/tags" Target="../tags/tag100.xml"/><Relationship Id="rId24" Type="http://schemas.openxmlformats.org/officeDocument/2006/relationships/tags" Target="../tags/tag99.xml"/><Relationship Id="rId23" Type="http://schemas.openxmlformats.org/officeDocument/2006/relationships/tags" Target="../tags/tag98.xml"/><Relationship Id="rId22" Type="http://schemas.openxmlformats.org/officeDocument/2006/relationships/tags" Target="../tags/tag97.xml"/><Relationship Id="rId21" Type="http://schemas.openxmlformats.org/officeDocument/2006/relationships/tags" Target="../tags/tag96.xml"/><Relationship Id="rId20" Type="http://schemas.openxmlformats.org/officeDocument/2006/relationships/image" Target="../media/image7.png"/><Relationship Id="rId2" Type="http://schemas.openxmlformats.org/officeDocument/2006/relationships/tags" Target="../tags/tag84.xml"/><Relationship Id="rId19" Type="http://schemas.openxmlformats.org/officeDocument/2006/relationships/tags" Target="../tags/tag95.xml"/><Relationship Id="rId18" Type="http://schemas.openxmlformats.org/officeDocument/2006/relationships/image" Target="../media/image6.png"/><Relationship Id="rId17" Type="http://schemas.openxmlformats.org/officeDocument/2006/relationships/tags" Target="../tags/tag94.xml"/><Relationship Id="rId16" Type="http://schemas.openxmlformats.org/officeDocument/2006/relationships/image" Target="../media/image5.png"/><Relationship Id="rId15" Type="http://schemas.openxmlformats.org/officeDocument/2006/relationships/tags" Target="../tags/tag93.xml"/><Relationship Id="rId14" Type="http://schemas.openxmlformats.org/officeDocument/2006/relationships/tags" Target="../tags/tag92.xml"/><Relationship Id="rId13" Type="http://schemas.openxmlformats.org/officeDocument/2006/relationships/tags" Target="../tags/tag91.xml"/><Relationship Id="rId12" Type="http://schemas.openxmlformats.org/officeDocument/2006/relationships/image" Target="../media/image4.png"/><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image" Target="../media/image8.png"/><Relationship Id="rId2" Type="http://schemas.openxmlformats.org/officeDocument/2006/relationships/tags" Target="../tags/tag101.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image" Target="../media/image8.png"/><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image" Target="../media/image8.png"/><Relationship Id="rId2" Type="http://schemas.openxmlformats.org/officeDocument/2006/relationships/tags" Target="../tags/tag113.xml"/><Relationship Id="rId10" Type="http://schemas.openxmlformats.org/officeDocument/2006/relationships/tags" Target="../tags/tag120.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image" Target="../media/image8.png"/><Relationship Id="rId2" Type="http://schemas.openxmlformats.org/officeDocument/2006/relationships/tags" Target="../tags/tag121.xml"/><Relationship Id="rId10" Type="http://schemas.openxmlformats.org/officeDocument/2006/relationships/tags" Target="../tags/tag128.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tags" Target="../tags/tag134.xml"/><Relationship Id="rId7" Type="http://schemas.openxmlformats.org/officeDocument/2006/relationships/tags" Target="../tags/tag133.xml"/><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image" Target="../media/image8.png"/><Relationship Id="rId3" Type="http://schemas.openxmlformats.org/officeDocument/2006/relationships/tags" Target="../tags/tag130.xml"/><Relationship Id="rId2" Type="http://schemas.openxmlformats.org/officeDocument/2006/relationships/tags" Target="../tags/tag129.xml"/><Relationship Id="rId10" Type="http://schemas.openxmlformats.org/officeDocument/2006/relationships/tags" Target="../tags/tag136.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image" Target="../media/image8.png"/><Relationship Id="rId2" Type="http://schemas.openxmlformats.org/officeDocument/2006/relationships/tags" Target="../tags/tag13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image" Target="../media/image13.png"/><Relationship Id="rId5" Type="http://schemas.openxmlformats.org/officeDocument/2006/relationships/tags" Target="../tags/tag149.xml"/><Relationship Id="rId4" Type="http://schemas.openxmlformats.org/officeDocument/2006/relationships/image" Target="../media/image12.png"/><Relationship Id="rId3" Type="http://schemas.openxmlformats.org/officeDocument/2006/relationships/tags" Target="../tags/tag148.xml"/><Relationship Id="rId2" Type="http://schemas.openxmlformats.org/officeDocument/2006/relationships/tags" Target="../tags/tag147.xml"/><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7" name="组合 6"/>
          <p:cNvGrpSpPr/>
          <p:nvPr>
            <p:custDataLst>
              <p:tags r:id="rId2"/>
            </p:custDataLst>
          </p:nvPr>
        </p:nvGrpSpPr>
        <p:grpSpPr>
          <a:xfrm>
            <a:off x="3941" y="227965"/>
            <a:ext cx="5349875" cy="6708775"/>
            <a:chOff x="7" y="587"/>
            <a:chExt cx="8425" cy="10565"/>
          </a:xfrm>
        </p:grpSpPr>
        <p:pic>
          <p:nvPicPr>
            <p:cNvPr id="8" name="图片 7"/>
            <p:cNvPicPr>
              <a:picLocks noChangeAspect="1"/>
            </p:cNvPicPr>
            <p:nvPr>
              <p:custDataLst>
                <p:tags r:id="rId3"/>
              </p:custDataLst>
            </p:nvPr>
          </p:nvPicPr>
          <p:blipFill>
            <a:blip r:embed="rId4" cstate="print">
              <a:lum bright="6000"/>
            </a:blip>
            <a:srcRect/>
            <a:stretch>
              <a:fillRect/>
            </a:stretch>
          </p:blipFill>
          <p:spPr>
            <a:xfrm>
              <a:off x="7" y="587"/>
              <a:ext cx="7535" cy="10201"/>
            </a:xfrm>
            <a:prstGeom prst="rect">
              <a:avLst/>
            </a:prstGeom>
          </p:spPr>
        </p:pic>
        <p:pic>
          <p:nvPicPr>
            <p:cNvPr id="9" name="图片 8"/>
            <p:cNvPicPr>
              <a:picLocks noChangeAspect="1"/>
            </p:cNvPicPr>
            <p:nvPr>
              <p:custDataLst>
                <p:tags r:id="rId5"/>
              </p:custDataLst>
            </p:nvPr>
          </p:nvPicPr>
          <p:blipFill>
            <a:blip r:embed="rId6" cstate="print">
              <a:lum bright="6000"/>
            </a:blip>
            <a:srcRect/>
            <a:stretch>
              <a:fillRect/>
            </a:stretch>
          </p:blipFill>
          <p:spPr>
            <a:xfrm>
              <a:off x="6905" y="10332"/>
              <a:ext cx="1527" cy="820"/>
            </a:xfrm>
            <a:prstGeom prst="rect">
              <a:avLst/>
            </a:prstGeom>
          </p:spPr>
        </p:pic>
      </p:grpSp>
      <p:sp>
        <p:nvSpPr>
          <p:cNvPr id="10" name="流程图: 延期 9"/>
          <p:cNvSpPr/>
          <p:nvPr>
            <p:custDataLst>
              <p:tags r:id="rId7"/>
            </p:custDataLst>
          </p:nvPr>
        </p:nvSpPr>
        <p:spPr>
          <a:xfrm flipH="1">
            <a:off x="2901950" y="7620"/>
            <a:ext cx="6842760" cy="6842760"/>
          </a:xfrm>
          <a:prstGeom prst="flowChartDelay">
            <a:avLst/>
          </a:prstGeom>
          <a:solidFill>
            <a:schemeClr val="bg2">
              <a:alpha val="99000"/>
            </a:schemeClr>
          </a:solidFill>
          <a:ln>
            <a:noFill/>
          </a:ln>
          <a:effectLst>
            <a:outerShdw blurRad="50800" dist="38100" dir="10800000" algn="r" rotWithShape="0">
              <a:srgbClr val="52654F">
                <a:alpha val="6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accent1"/>
                </a:solidFill>
              </a:ln>
            </a:endParaRPr>
          </a:p>
        </p:txBody>
      </p:sp>
      <p:pic>
        <p:nvPicPr>
          <p:cNvPr id="11" name="图片 10" descr="60076ba32008fed45d0337233ef2a29a"/>
          <p:cNvPicPr>
            <a:picLocks noChangeAspect="1"/>
          </p:cNvPicPr>
          <p:nvPr>
            <p:custDataLst>
              <p:tags r:id="rId8"/>
            </p:custDataLst>
          </p:nvPr>
        </p:nvPicPr>
        <p:blipFill>
          <a:blip r:embed="rId9" cstate="print"/>
          <a:srcRect/>
          <a:stretch>
            <a:fillRect/>
          </a:stretch>
        </p:blipFill>
        <p:spPr>
          <a:xfrm>
            <a:off x="3559810" y="4086225"/>
            <a:ext cx="8590915" cy="2835275"/>
          </a:xfrm>
          <a:prstGeom prst="rect">
            <a:avLst/>
          </a:prstGeom>
        </p:spPr>
      </p:pic>
      <p:grpSp>
        <p:nvGrpSpPr>
          <p:cNvPr id="12" name="组合 11"/>
          <p:cNvGrpSpPr/>
          <p:nvPr>
            <p:custDataLst>
              <p:tags r:id="rId10"/>
            </p:custDataLst>
          </p:nvPr>
        </p:nvGrpSpPr>
        <p:grpSpPr>
          <a:xfrm flipH="1">
            <a:off x="5172187" y="368300"/>
            <a:ext cx="7078233" cy="2336053"/>
            <a:chOff x="4985" y="560"/>
            <a:chExt cx="13529" cy="4465"/>
          </a:xfrm>
        </p:grpSpPr>
        <p:pic>
          <p:nvPicPr>
            <p:cNvPr id="13" name="图片 12" descr="60076ba32008fed45d0337233ef2a29a"/>
            <p:cNvPicPr>
              <a:picLocks noChangeAspect="1"/>
            </p:cNvPicPr>
            <p:nvPr>
              <p:custDataLst>
                <p:tags r:id="rId11"/>
              </p:custDataLst>
            </p:nvPr>
          </p:nvPicPr>
          <p:blipFill>
            <a:blip r:embed="rId12" cstate="print"/>
            <a:srcRect/>
            <a:stretch>
              <a:fillRect/>
            </a:stretch>
          </p:blipFill>
          <p:spPr>
            <a:xfrm>
              <a:off x="4985" y="560"/>
              <a:ext cx="13529" cy="4465"/>
            </a:xfrm>
            <a:prstGeom prst="rect">
              <a:avLst/>
            </a:prstGeom>
          </p:spPr>
        </p:pic>
        <p:sp>
          <p:nvSpPr>
            <p:cNvPr id="14" name="椭圆 13"/>
            <p:cNvSpPr/>
            <p:nvPr>
              <p:custDataLst>
                <p:tags r:id="rId13"/>
              </p:custDataLst>
            </p:nvPr>
          </p:nvSpPr>
          <p:spPr>
            <a:xfrm>
              <a:off x="13565" y="3480"/>
              <a:ext cx="2761" cy="10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custDataLst>
                <p:tags r:id="rId14"/>
              </p:custDataLst>
            </p:nvPr>
          </p:nvSpPr>
          <p:spPr>
            <a:xfrm>
              <a:off x="7586" y="3025"/>
              <a:ext cx="1877" cy="18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 18"/>
          <p:cNvPicPr>
            <a:picLocks noChangeAspect="1"/>
          </p:cNvPicPr>
          <p:nvPr>
            <p:custDataLst>
              <p:tags r:id="rId15"/>
            </p:custDataLst>
          </p:nvPr>
        </p:nvPicPr>
        <p:blipFill rotWithShape="1">
          <a:blip r:embed="rId16" cstate="print">
            <a:lum bright="18000"/>
          </a:blip>
          <a:srcRect/>
          <a:stretch>
            <a:fillRect/>
          </a:stretch>
        </p:blipFill>
        <p:spPr>
          <a:xfrm>
            <a:off x="4404678" y="2966085"/>
            <a:ext cx="1482725" cy="381000"/>
          </a:xfrm>
          <a:prstGeom prst="rect">
            <a:avLst/>
          </a:prstGeom>
        </p:spPr>
      </p:pic>
      <p:pic>
        <p:nvPicPr>
          <p:cNvPr id="20" name="图片 19"/>
          <p:cNvPicPr>
            <a:picLocks noChangeAspect="1"/>
          </p:cNvPicPr>
          <p:nvPr>
            <p:custDataLst>
              <p:tags r:id="rId17"/>
            </p:custDataLst>
          </p:nvPr>
        </p:nvPicPr>
        <p:blipFill rotWithShape="1">
          <a:blip r:embed="rId18" cstate="print">
            <a:lum bright="48000"/>
          </a:blip>
          <a:srcRect/>
          <a:stretch>
            <a:fillRect/>
          </a:stretch>
        </p:blipFill>
        <p:spPr>
          <a:xfrm flipH="1">
            <a:off x="8231188" y="4241794"/>
            <a:ext cx="2673985" cy="686435"/>
          </a:xfrm>
          <a:prstGeom prst="rect">
            <a:avLst/>
          </a:prstGeom>
        </p:spPr>
      </p:pic>
      <p:pic>
        <p:nvPicPr>
          <p:cNvPr id="21" name="图片 20" descr="90b9e84ed701da1599f8f5c551cd62cb"/>
          <p:cNvPicPr>
            <a:picLocks noChangeAspect="1"/>
          </p:cNvPicPr>
          <p:nvPr>
            <p:custDataLst>
              <p:tags r:id="rId19"/>
            </p:custDataLst>
          </p:nvPr>
        </p:nvPicPr>
        <p:blipFill>
          <a:blip r:embed="rId20" cstate="print">
            <a:lum bright="72000"/>
          </a:blip>
          <a:srcRect/>
          <a:stretch>
            <a:fillRect/>
          </a:stretch>
        </p:blipFill>
        <p:spPr>
          <a:xfrm>
            <a:off x="6051233" y="3215640"/>
            <a:ext cx="3075940" cy="76200"/>
          </a:xfrm>
          <a:prstGeom prst="rect">
            <a:avLst/>
          </a:prstGeom>
        </p:spPr>
      </p:pic>
      <p:sp>
        <p:nvSpPr>
          <p:cNvPr id="2" name="标题 1"/>
          <p:cNvSpPr>
            <a:spLocks noGrp="1"/>
          </p:cNvSpPr>
          <p:nvPr>
            <p:ph type="ctrTitle" hasCustomPrompt="1"/>
            <p:custDataLst>
              <p:tags r:id="rId21"/>
            </p:custDataLst>
          </p:nvPr>
        </p:nvSpPr>
        <p:spPr>
          <a:xfrm>
            <a:off x="5109197" y="2076653"/>
            <a:ext cx="5492140" cy="1834074"/>
          </a:xfrm>
        </p:spPr>
        <p:txBody>
          <a:bodyPr lIns="90000" tIns="46800" rIns="90000" bIns="46800" anchor="t" anchorCtr="0">
            <a:normAutofit/>
          </a:bodyPr>
          <a:lstStyle>
            <a:lvl1pPr algn="ctr">
              <a:defRPr sz="6000" b="0" spc="600" baseline="0">
                <a:ea typeface="汉仪尚巍手书W"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22"/>
            </p:custDataLst>
          </p:nvPr>
        </p:nvSpPr>
        <p:spPr>
          <a:xfrm>
            <a:off x="5109197" y="3949694"/>
            <a:ext cx="5492140" cy="564855"/>
          </a:xfrm>
        </p:spPr>
        <p:txBody>
          <a:bodyPr lIns="90000" tIns="46800" rIns="90000" bIns="46800">
            <a:normAutofit/>
          </a:bodyPr>
          <a:lstStyle>
            <a:lvl1pPr marL="0" indent="0" algn="ctr" eaLnBrk="1" fontAlgn="auto" latinLnBrk="0" hangingPunct="1">
              <a:lnSpc>
                <a:spcPct val="100000"/>
              </a:lnSpc>
              <a:buNone/>
              <a:defRPr sz="28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23"/>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24"/>
            </p:custDataLst>
          </p:nvPr>
        </p:nvSpPr>
        <p:spPr/>
        <p:txBody>
          <a:bodyPr/>
          <a:lstStyle/>
          <a:p>
            <a:endParaRPr lang="zh-CN" altLang="en-US" dirty="0"/>
          </a:p>
        </p:txBody>
      </p:sp>
      <p:sp>
        <p:nvSpPr>
          <p:cNvPr id="18" name="灯片编号占位符 17"/>
          <p:cNvSpPr>
            <a:spLocks noGrp="1"/>
          </p:cNvSpPr>
          <p:nvPr>
            <p:ph type="sldNum" sz="quarter" idx="12"/>
            <p:custDataLst>
              <p:tags r:id="rId25"/>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5"/>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grpSp>
        <p:nvGrpSpPr>
          <p:cNvPr id="7" name="组合 6"/>
          <p:cNvGrpSpPr/>
          <p:nvPr>
            <p:custDataLst>
              <p:tags r:id="rId2"/>
            </p:custDataLst>
          </p:nvPr>
        </p:nvGrpSpPr>
        <p:grpSpPr>
          <a:xfrm flipH="1">
            <a:off x="3695065" y="-256540"/>
            <a:ext cx="8722995" cy="2823210"/>
            <a:chOff x="4985" y="560"/>
            <a:chExt cx="13528" cy="4464"/>
          </a:xfrm>
        </p:grpSpPr>
        <p:pic>
          <p:nvPicPr>
            <p:cNvPr id="8" name="图片 7" descr="60076ba32008fed45d0337233ef2a29a"/>
            <p:cNvPicPr>
              <a:picLocks noChangeAspect="1"/>
            </p:cNvPicPr>
            <p:nvPr>
              <p:custDataLst>
                <p:tags r:id="rId3"/>
              </p:custDataLst>
            </p:nvPr>
          </p:nvPicPr>
          <p:blipFill>
            <a:blip r:embed="rId4" cstate="print">
              <a:lum bright="-6000"/>
            </a:blip>
            <a:srcRect/>
            <a:stretch>
              <a:fillRect/>
            </a:stretch>
          </p:blipFill>
          <p:spPr>
            <a:xfrm>
              <a:off x="4985" y="560"/>
              <a:ext cx="13529" cy="4465"/>
            </a:xfrm>
            <a:prstGeom prst="rect">
              <a:avLst/>
            </a:prstGeom>
          </p:spPr>
        </p:pic>
        <p:sp>
          <p:nvSpPr>
            <p:cNvPr id="9" name="椭圆 8"/>
            <p:cNvSpPr/>
            <p:nvPr>
              <p:custDataLst>
                <p:tags r:id="rId5"/>
              </p:custDataLst>
            </p:nvPr>
          </p:nvSpPr>
          <p:spPr>
            <a:xfrm>
              <a:off x="13565" y="3480"/>
              <a:ext cx="2761" cy="1026"/>
            </a:xfrm>
            <a:prstGeom prst="ellipse">
              <a:avLst/>
            </a:prstGeom>
            <a:solidFill>
              <a:srgbClr val="F6F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0" name="椭圆 9"/>
            <p:cNvSpPr/>
            <p:nvPr>
              <p:custDataLst>
                <p:tags r:id="rId6"/>
              </p:custDataLst>
            </p:nvPr>
          </p:nvSpPr>
          <p:spPr>
            <a:xfrm>
              <a:off x="7586" y="3025"/>
              <a:ext cx="1877" cy="1891"/>
            </a:xfrm>
            <a:prstGeom prst="ellipse">
              <a:avLst/>
            </a:prstGeom>
            <a:solidFill>
              <a:srgbClr val="F4F3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grpSp>
        <p:nvGrpSpPr>
          <p:cNvPr id="11" name="组合 10"/>
          <p:cNvGrpSpPr/>
          <p:nvPr>
            <p:custDataLst>
              <p:tags r:id="rId7"/>
            </p:custDataLst>
          </p:nvPr>
        </p:nvGrpSpPr>
        <p:grpSpPr>
          <a:xfrm flipH="1">
            <a:off x="-5848" y="1301236"/>
            <a:ext cx="12206913" cy="5300859"/>
            <a:chOff x="4857" y="-184"/>
            <a:chExt cx="12473" cy="4834"/>
          </a:xfrm>
        </p:grpSpPr>
        <p:pic>
          <p:nvPicPr>
            <p:cNvPr id="12" name="图片 11" descr="60076ba32008fed45d0337233ef2a29a"/>
            <p:cNvPicPr>
              <a:picLocks noChangeAspect="1"/>
            </p:cNvPicPr>
            <p:nvPr>
              <p:custDataLst>
                <p:tags r:id="rId8"/>
              </p:custDataLst>
            </p:nvPr>
          </p:nvPicPr>
          <p:blipFill>
            <a:blip r:embed="rId9" cstate="print">
              <a:lum bright="-12000"/>
            </a:blip>
            <a:srcRect/>
            <a:stretch>
              <a:fillRect/>
            </a:stretch>
          </p:blipFill>
          <p:spPr>
            <a:xfrm>
              <a:off x="4857" y="-184"/>
              <a:ext cx="12473" cy="4305"/>
            </a:xfrm>
            <a:prstGeom prst="rect">
              <a:avLst/>
            </a:prstGeom>
          </p:spPr>
        </p:pic>
        <p:sp>
          <p:nvSpPr>
            <p:cNvPr id="13" name="椭圆 12"/>
            <p:cNvSpPr/>
            <p:nvPr>
              <p:custDataLst>
                <p:tags r:id="rId10"/>
              </p:custDataLst>
            </p:nvPr>
          </p:nvSpPr>
          <p:spPr>
            <a:xfrm>
              <a:off x="13565" y="3480"/>
              <a:ext cx="2761" cy="1026"/>
            </a:xfrm>
            <a:prstGeom prst="ellipse">
              <a:avLst/>
            </a:prstGeom>
            <a:solidFill>
              <a:srgbClr val="F6F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sp>
          <p:nvSpPr>
            <p:cNvPr id="14" name="椭圆 13"/>
            <p:cNvSpPr/>
            <p:nvPr>
              <p:custDataLst>
                <p:tags r:id="rId11"/>
              </p:custDataLst>
            </p:nvPr>
          </p:nvSpPr>
          <p:spPr>
            <a:xfrm>
              <a:off x="7586" y="2759"/>
              <a:ext cx="1877" cy="1891"/>
            </a:xfrm>
            <a:prstGeom prst="ellipse">
              <a:avLst/>
            </a:prstGeom>
            <a:solidFill>
              <a:srgbClr val="F4F3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ndParaRPr>
            </a:p>
          </p:txBody>
        </p:sp>
      </p:grpSp>
      <p:sp>
        <p:nvSpPr>
          <p:cNvPr id="2" name="标题 1"/>
          <p:cNvSpPr>
            <a:spLocks noGrp="1"/>
          </p:cNvSpPr>
          <p:nvPr>
            <p:ph type="title" hasCustomPrompt="1"/>
            <p:custDataLst>
              <p:tags r:id="rId12"/>
            </p:custDataLst>
          </p:nvPr>
        </p:nvSpPr>
        <p:spPr>
          <a:xfrm>
            <a:off x="3074035" y="3040380"/>
            <a:ext cx="6044565" cy="914400"/>
          </a:xfrm>
        </p:spPr>
        <p:txBody>
          <a:bodyPr lIns="90000" tIns="46800" rIns="90000" bIns="46800" anchor="b" anchorCtr="0">
            <a:normAutofit/>
          </a:bodyPr>
          <a:lstStyle>
            <a:lvl1pPr algn="ctr">
              <a:defRPr sz="4800" b="0" u="none" strike="noStrike" kern="1200" cap="none" spc="300" normalizeH="0" baseline="0">
                <a:solidFill>
                  <a:schemeClr val="tx1">
                    <a:lumMod val="85000"/>
                    <a:lumOff val="15000"/>
                  </a:schemeClr>
                </a:solidFill>
                <a:uFillTx/>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13"/>
            </p:custDataLst>
          </p:nvPr>
        </p:nvSpPr>
        <p:spPr>
          <a:xfrm>
            <a:off x="3073811" y="3987277"/>
            <a:ext cx="6044379" cy="1428535"/>
          </a:xfrm>
        </p:spPr>
        <p:txBody>
          <a:bodyPr lIns="90170" tIns="46990" rIns="90170" bIns="46990">
            <a:normAutofit/>
          </a:bodyPr>
          <a:lstStyle>
            <a:lvl1pPr marL="0" indent="0" algn="ctr" eaLnBrk="1" fontAlgn="auto" latinLnBrk="0" hangingPunct="1">
              <a:buNone/>
              <a:defRPr kumimoji="0" lang="zh-CN" altLang="en-US" sz="2400" b="0" i="0" u="none" strike="noStrike" kern="1200" cap="none" spc="150" normalizeH="0" baseline="0" noProof="1">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14"/>
            </p:custDataLst>
          </p:nvPr>
        </p:nvSpPr>
        <p:spPr/>
        <p:txBody>
          <a:bodyPr/>
          <a:lstStyle>
            <a:lvl1pPr>
              <a:defRPr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p:txBody>
          <a:bodyPr/>
          <a:lstStyle>
            <a:lvl1pPr>
              <a:defRPr baseline="0">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16"/>
            </p:custDataLst>
          </p:nvPr>
        </p:nvSpPr>
        <p:spPr/>
        <p:txBody>
          <a:bodyPr/>
          <a:lstStyle>
            <a:lvl1pPr>
              <a:defRPr baseline="0">
                <a:latin typeface="Arial" panose="020B0604020202020204" pitchFamily="34" charset="0"/>
              </a:defRPr>
            </a:lvl1p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5"/>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6"/>
            </p:custDataLst>
          </p:nvPr>
        </p:nvSpPr>
        <p:spPr>
          <a:xfrm>
            <a:off x="6238877" y="952508"/>
            <a:ext cx="5283242" cy="5388907"/>
          </a:xfrm>
        </p:spPr>
        <p:txBody>
          <a:bodyPr>
            <a:noAutofit/>
          </a:bodyPr>
          <a:lstStyle>
            <a:lvl1pPr>
              <a:defRPr sz="1600" baseline="0">
                <a:solidFill>
                  <a:schemeClr val="tx1">
                    <a:lumMod val="85000"/>
                    <a:lumOff val="15000"/>
                  </a:schemeClr>
                </a:solidFill>
                <a:latin typeface="Arial" panose="020B0604020202020204" pitchFamily="34" charset="0"/>
                <a:ea typeface="隶书" panose="02010509060101010101" pitchFamily="49" charset="-122"/>
              </a:defRPr>
            </a:lvl1pPr>
            <a:lvl2pPr>
              <a:defRPr sz="1600" baseline="0">
                <a:solidFill>
                  <a:schemeClr val="tx1">
                    <a:lumMod val="85000"/>
                    <a:lumOff val="15000"/>
                  </a:schemeClr>
                </a:solidFill>
                <a:latin typeface="Arial" panose="020B0604020202020204" pitchFamily="34" charset="0"/>
                <a:ea typeface="隶书" panose="02010509060101010101" pitchFamily="49" charset="-122"/>
              </a:defRPr>
            </a:lvl2pPr>
            <a:lvl3pPr>
              <a:defRPr sz="1600" baseline="0">
                <a:solidFill>
                  <a:schemeClr val="tx1">
                    <a:lumMod val="85000"/>
                    <a:lumOff val="15000"/>
                  </a:schemeClr>
                </a:solidFill>
                <a:latin typeface="Arial" panose="020B0604020202020204" pitchFamily="34" charset="0"/>
                <a:ea typeface="隶书" panose="02010509060101010101" pitchFamily="49" charset="-122"/>
              </a:defRPr>
            </a:lvl3pPr>
            <a:lvl4pPr>
              <a:defRPr sz="1600" baseline="0">
                <a:solidFill>
                  <a:schemeClr val="tx1">
                    <a:lumMod val="85000"/>
                    <a:lumOff val="15000"/>
                  </a:schemeClr>
                </a:solidFill>
                <a:latin typeface="Arial" panose="020B0604020202020204" pitchFamily="34" charset="0"/>
                <a:ea typeface="隶书" panose="02010509060101010101" pitchFamily="49" charset="-122"/>
              </a:defRPr>
            </a:lvl4pPr>
            <a:lvl5pPr>
              <a:defRPr sz="1600"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8"/>
            </p:custDataLst>
          </p:nvPr>
        </p:nvSpPr>
        <p:spPr/>
        <p:txBody>
          <a:bodyPr/>
          <a:lstStyle/>
          <a:p>
            <a:endParaRPr lang="zh-CN" altLang="en-US"/>
          </a:p>
        </p:txBody>
      </p:sp>
      <p:sp>
        <p:nvSpPr>
          <p:cNvPr id="7" name="灯片编号占位符 6"/>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5"/>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6"/>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7"/>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8"/>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0"/>
            </p:custDataLst>
          </p:nvPr>
        </p:nvSpPr>
        <p:spPr/>
        <p:txBody>
          <a:bodyPr/>
          <a:lstStyle/>
          <a:p>
            <a:endParaRPr lang="zh-CN" altLang="en-US"/>
          </a:p>
        </p:txBody>
      </p:sp>
      <p:sp>
        <p:nvSpPr>
          <p:cNvPr id="9" name="灯片编号占位符 8"/>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2"/>
            </p:custDataLst>
          </p:nvPr>
        </p:nvPicPr>
        <p:blipFill>
          <a:blip r:embed="rId3" cstate="print">
            <a:lum bright="6000"/>
          </a:blip>
          <a:srcRect/>
          <a:stretch>
            <a:fillRect/>
          </a:stretch>
        </p:blipFill>
        <p:spPr>
          <a:xfrm>
            <a:off x="6776085" y="-243205"/>
            <a:ext cx="5459095" cy="7098030"/>
          </a:xfrm>
          <a:prstGeom prst="rect">
            <a:avLst/>
          </a:prstGeom>
        </p:spPr>
      </p:pic>
      <p:sp>
        <p:nvSpPr>
          <p:cNvPr id="7" name="流程图: 延期 6"/>
          <p:cNvSpPr/>
          <p:nvPr>
            <p:custDataLst>
              <p:tags r:id="rId4"/>
            </p:custDataLst>
          </p:nvPr>
        </p:nvSpPr>
        <p:spPr>
          <a:xfrm>
            <a:off x="2961640" y="12065"/>
            <a:ext cx="6842760" cy="6842760"/>
          </a:xfrm>
          <a:prstGeom prst="flowChartDelay">
            <a:avLst/>
          </a:prstGeom>
          <a:solidFill>
            <a:schemeClr val="bg2">
              <a:alpha val="99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5"/>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2" name="标题 1"/>
          <p:cNvSpPr>
            <a:spLocks noGrp="1"/>
          </p:cNvSpPr>
          <p:nvPr>
            <p:ph type="title"/>
            <p:custDataLst>
              <p:tags r:id="rId4"/>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8"/>
            </p:custDataLst>
          </p:nvPr>
        </p:nvSpPr>
        <p:spPr/>
        <p:txBody>
          <a:bodyPr/>
          <a:lstStyle/>
          <a:p>
            <a:endParaRPr lang="zh-CN" altLang="en-US" dirty="0"/>
          </a:p>
        </p:txBody>
      </p:sp>
      <p:sp>
        <p:nvSpPr>
          <p:cNvPr id="7" name="灯片编号占位符 6"/>
          <p:cNvSpPr>
            <a:spLocks noGrp="1"/>
          </p:cNvSpPr>
          <p:nvPr>
            <p:ph type="sldNum" sz="quarter" idx="12"/>
            <p:custDataLst>
              <p:tags r:id="rId9"/>
            </p:custDataLst>
          </p:nvPr>
        </p:nvSpPr>
        <p:spPr/>
        <p:txBody>
          <a:bodyPr/>
          <a:lstStyle/>
          <a:p>
            <a:fld id="{FABC47A4-756D-490B-A52F-7D9E2C9FC05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286385" y="273050"/>
            <a:ext cx="11905614" cy="6584951"/>
            <a:chOff x="286385" y="273050"/>
            <a:chExt cx="11905614" cy="6584951"/>
          </a:xfrm>
        </p:grpSpPr>
        <p:sp>
          <p:nvSpPr>
            <p:cNvPr id="9" name="矩形 8"/>
            <p:cNvSpPr/>
            <p:nvPr userDrawn="1">
              <p:custDataLst>
                <p:tags r:id="rId3"/>
              </p:custDataLst>
            </p:nvPr>
          </p:nvSpPr>
          <p:spPr>
            <a:xfrm>
              <a:off x="286385" y="273050"/>
              <a:ext cx="116160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pic>
          <p:nvPicPr>
            <p:cNvPr id="10" name="图片 9"/>
            <p:cNvPicPr>
              <a:picLocks noChangeAspect="1"/>
            </p:cNvPicPr>
            <p:nvPr userDrawn="1">
              <p:custDataLst>
                <p:tags r:id="rId4"/>
              </p:custDataLst>
            </p:nvPr>
          </p:nvPicPr>
          <p:blipFill rotWithShape="1">
            <a:blip r:embed="rId5" cstate="print"/>
            <a:srcRect/>
            <a:stretch>
              <a:fillRect/>
            </a:stretch>
          </p:blipFill>
          <p:spPr>
            <a:xfrm flipH="1">
              <a:off x="10544174" y="5905493"/>
              <a:ext cx="1647825" cy="952508"/>
            </a:xfrm>
            <a:prstGeom prst="rect">
              <a:avLst/>
            </a:prstGeom>
          </p:spPr>
        </p:pic>
      </p:grpSp>
      <p:sp>
        <p:nvSpPr>
          <p:cNvPr id="2" name="竖排标题 1"/>
          <p:cNvSpPr>
            <a:spLocks noGrp="1"/>
          </p:cNvSpPr>
          <p:nvPr>
            <p:ph type="title" orient="vert"/>
            <p:custDataLst>
              <p:tags r:id="rId6"/>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7"/>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8" name="组合 7"/>
          <p:cNvGrpSpPr/>
          <p:nvPr>
            <p:custDataLst>
              <p:tags r:id="rId2"/>
            </p:custDataLst>
          </p:nvPr>
        </p:nvGrpSpPr>
        <p:grpSpPr>
          <a:xfrm>
            <a:off x="286385" y="273050"/>
            <a:ext cx="11905614" cy="6584951"/>
            <a:chOff x="286385" y="273050"/>
            <a:chExt cx="11905614" cy="6584951"/>
          </a:xfrm>
        </p:grpSpPr>
        <p:sp>
          <p:nvSpPr>
            <p:cNvPr id="9" name="矩形 8"/>
            <p:cNvSpPr/>
            <p:nvPr userDrawn="1">
              <p:custDataLst>
                <p:tags r:id="rId3"/>
              </p:custDataLst>
            </p:nvPr>
          </p:nvSpPr>
          <p:spPr>
            <a:xfrm>
              <a:off x="286385" y="273050"/>
              <a:ext cx="116160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pic>
          <p:nvPicPr>
            <p:cNvPr id="10" name="图片 9"/>
            <p:cNvPicPr>
              <a:picLocks noChangeAspect="1"/>
            </p:cNvPicPr>
            <p:nvPr userDrawn="1">
              <p:custDataLst>
                <p:tags r:id="rId4"/>
              </p:custDataLst>
            </p:nvPr>
          </p:nvPicPr>
          <p:blipFill rotWithShape="1">
            <a:blip r:embed="rId5" cstate="print"/>
            <a:srcRect/>
            <a:stretch>
              <a:fillRect/>
            </a:stretch>
          </p:blipFill>
          <p:spPr>
            <a:xfrm flipH="1">
              <a:off x="10544174" y="5905493"/>
              <a:ext cx="1647825" cy="952508"/>
            </a:xfrm>
            <a:prstGeom prst="rect">
              <a:avLst/>
            </a:prstGeom>
          </p:spPr>
        </p:pic>
      </p:gr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9"/>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grpSp>
        <p:nvGrpSpPr>
          <p:cNvPr id="6" name="组合 5"/>
          <p:cNvGrpSpPr/>
          <p:nvPr>
            <p:custDataLst>
              <p:tags r:id="rId2"/>
            </p:custDataLst>
          </p:nvPr>
        </p:nvGrpSpPr>
        <p:grpSpPr>
          <a:xfrm>
            <a:off x="2852" y="268661"/>
            <a:ext cx="5349875" cy="6708775"/>
            <a:chOff x="7" y="587"/>
            <a:chExt cx="8425" cy="10565"/>
          </a:xfrm>
        </p:grpSpPr>
        <p:pic>
          <p:nvPicPr>
            <p:cNvPr id="7" name="图片 6"/>
            <p:cNvPicPr>
              <a:picLocks noChangeAspect="1"/>
            </p:cNvPicPr>
            <p:nvPr>
              <p:custDataLst>
                <p:tags r:id="rId3"/>
              </p:custDataLst>
            </p:nvPr>
          </p:nvPicPr>
          <p:blipFill>
            <a:blip r:embed="rId4" cstate="print">
              <a:lum bright="6000"/>
            </a:blip>
            <a:srcRect/>
            <a:stretch>
              <a:fillRect/>
            </a:stretch>
          </p:blipFill>
          <p:spPr>
            <a:xfrm>
              <a:off x="7" y="587"/>
              <a:ext cx="7535" cy="10201"/>
            </a:xfrm>
            <a:prstGeom prst="rect">
              <a:avLst/>
            </a:prstGeom>
          </p:spPr>
        </p:pic>
        <p:pic>
          <p:nvPicPr>
            <p:cNvPr id="8" name="图片 7"/>
            <p:cNvPicPr>
              <a:picLocks noChangeAspect="1"/>
            </p:cNvPicPr>
            <p:nvPr>
              <p:custDataLst>
                <p:tags r:id="rId5"/>
              </p:custDataLst>
            </p:nvPr>
          </p:nvPicPr>
          <p:blipFill>
            <a:blip r:embed="rId6" cstate="print">
              <a:lum bright="6000"/>
            </a:blip>
            <a:srcRect/>
            <a:stretch>
              <a:fillRect/>
            </a:stretch>
          </p:blipFill>
          <p:spPr>
            <a:xfrm>
              <a:off x="6905" y="10332"/>
              <a:ext cx="1527" cy="820"/>
            </a:xfrm>
            <a:prstGeom prst="rect">
              <a:avLst/>
            </a:prstGeom>
          </p:spPr>
        </p:pic>
      </p:grpSp>
      <p:sp>
        <p:nvSpPr>
          <p:cNvPr id="9" name="流程图: 延期 8"/>
          <p:cNvSpPr/>
          <p:nvPr>
            <p:custDataLst>
              <p:tags r:id="rId7"/>
            </p:custDataLst>
          </p:nvPr>
        </p:nvSpPr>
        <p:spPr>
          <a:xfrm flipH="1">
            <a:off x="2901950" y="7620"/>
            <a:ext cx="6842760" cy="6842760"/>
          </a:xfrm>
          <a:prstGeom prst="flowChartDelay">
            <a:avLst/>
          </a:prstGeom>
          <a:solidFill>
            <a:schemeClr val="bg2">
              <a:alpha val="99000"/>
            </a:schemeClr>
          </a:solidFill>
          <a:ln>
            <a:noFill/>
          </a:ln>
          <a:effectLst>
            <a:outerShdw blurRad="50800" dist="38100" dir="10800000" algn="r" rotWithShape="0">
              <a:srgbClr val="52654F">
                <a:alpha val="6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kern="1200" cap="all" baseline="0">
              <a:ln>
                <a:solidFill>
                  <a:schemeClr val="accent1"/>
                </a:solidFill>
              </a:ln>
              <a:solidFill>
                <a:schemeClr val="accent1"/>
              </a:solidFill>
              <a:latin typeface="Arial" panose="020B0604020202020204" pitchFamily="34" charset="0"/>
            </a:endParaRPr>
          </a:p>
        </p:txBody>
      </p:sp>
      <p:pic>
        <p:nvPicPr>
          <p:cNvPr id="10" name="图片 9" descr="60076ba32008fed45d0337233ef2a29a"/>
          <p:cNvPicPr>
            <a:picLocks noChangeAspect="1"/>
          </p:cNvPicPr>
          <p:nvPr>
            <p:custDataLst>
              <p:tags r:id="rId8"/>
            </p:custDataLst>
          </p:nvPr>
        </p:nvPicPr>
        <p:blipFill>
          <a:blip r:embed="rId9" cstate="print"/>
          <a:srcRect/>
          <a:stretch>
            <a:fillRect/>
          </a:stretch>
        </p:blipFill>
        <p:spPr>
          <a:xfrm>
            <a:off x="3559810" y="4086225"/>
            <a:ext cx="8590915" cy="2835275"/>
          </a:xfrm>
          <a:prstGeom prst="rect">
            <a:avLst/>
          </a:prstGeom>
        </p:spPr>
      </p:pic>
      <p:grpSp>
        <p:nvGrpSpPr>
          <p:cNvPr id="11" name="组合 10"/>
          <p:cNvGrpSpPr/>
          <p:nvPr>
            <p:custDataLst>
              <p:tags r:id="rId10"/>
            </p:custDataLst>
          </p:nvPr>
        </p:nvGrpSpPr>
        <p:grpSpPr>
          <a:xfrm flipH="1">
            <a:off x="5172710" y="368300"/>
            <a:ext cx="7077710" cy="2335530"/>
            <a:chOff x="4985" y="560"/>
            <a:chExt cx="13528" cy="4464"/>
          </a:xfrm>
        </p:grpSpPr>
        <p:pic>
          <p:nvPicPr>
            <p:cNvPr id="12" name="图片 11" descr="60076ba32008fed45d0337233ef2a29a"/>
            <p:cNvPicPr>
              <a:picLocks noChangeAspect="1"/>
            </p:cNvPicPr>
            <p:nvPr>
              <p:custDataLst>
                <p:tags r:id="rId11"/>
              </p:custDataLst>
            </p:nvPr>
          </p:nvPicPr>
          <p:blipFill>
            <a:blip r:embed="rId12" cstate="print"/>
            <a:srcRect/>
            <a:stretch>
              <a:fillRect/>
            </a:stretch>
          </p:blipFill>
          <p:spPr>
            <a:xfrm>
              <a:off x="4985" y="560"/>
              <a:ext cx="13529" cy="4465"/>
            </a:xfrm>
            <a:prstGeom prst="rect">
              <a:avLst/>
            </a:prstGeom>
          </p:spPr>
        </p:pic>
        <p:sp>
          <p:nvSpPr>
            <p:cNvPr id="13" name="椭圆 12"/>
            <p:cNvSpPr/>
            <p:nvPr>
              <p:custDataLst>
                <p:tags r:id="rId13"/>
              </p:custDataLst>
            </p:nvPr>
          </p:nvSpPr>
          <p:spPr>
            <a:xfrm>
              <a:off x="13565" y="3480"/>
              <a:ext cx="2761" cy="10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kern="1200" cap="all" baseline="0">
                <a:latin typeface="Arial" panose="020B0604020202020204" pitchFamily="34" charset="0"/>
              </a:endParaRPr>
            </a:p>
          </p:txBody>
        </p:sp>
        <p:sp>
          <p:nvSpPr>
            <p:cNvPr id="14" name="椭圆 13"/>
            <p:cNvSpPr/>
            <p:nvPr>
              <p:custDataLst>
                <p:tags r:id="rId14"/>
              </p:custDataLst>
            </p:nvPr>
          </p:nvSpPr>
          <p:spPr>
            <a:xfrm>
              <a:off x="7586" y="3025"/>
              <a:ext cx="1877" cy="18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kern="1200" cap="all" baseline="0">
                <a:latin typeface="Arial" panose="020B0604020202020204" pitchFamily="34" charset="0"/>
              </a:endParaRPr>
            </a:p>
          </p:txBody>
        </p:sp>
      </p:grpSp>
      <p:pic>
        <p:nvPicPr>
          <p:cNvPr id="15" name="图片 14"/>
          <p:cNvPicPr>
            <a:picLocks noChangeAspect="1"/>
          </p:cNvPicPr>
          <p:nvPr>
            <p:custDataLst>
              <p:tags r:id="rId15"/>
            </p:custDataLst>
          </p:nvPr>
        </p:nvPicPr>
        <p:blipFill rotWithShape="1">
          <a:blip r:embed="rId16" cstate="print">
            <a:lum bright="18000"/>
          </a:blip>
          <a:srcRect/>
          <a:stretch>
            <a:fillRect/>
          </a:stretch>
        </p:blipFill>
        <p:spPr>
          <a:xfrm>
            <a:off x="4404678" y="2966085"/>
            <a:ext cx="1482725" cy="381000"/>
          </a:xfrm>
          <a:prstGeom prst="rect">
            <a:avLst/>
          </a:prstGeom>
        </p:spPr>
      </p:pic>
      <p:pic>
        <p:nvPicPr>
          <p:cNvPr id="16" name="图片 15"/>
          <p:cNvPicPr>
            <a:picLocks noChangeAspect="1"/>
          </p:cNvPicPr>
          <p:nvPr>
            <p:custDataLst>
              <p:tags r:id="rId17"/>
            </p:custDataLst>
          </p:nvPr>
        </p:nvPicPr>
        <p:blipFill rotWithShape="1">
          <a:blip r:embed="rId18" cstate="print">
            <a:lum bright="48000"/>
          </a:blip>
          <a:srcRect/>
          <a:stretch>
            <a:fillRect/>
          </a:stretch>
        </p:blipFill>
        <p:spPr>
          <a:xfrm flipH="1">
            <a:off x="7761288" y="3905250"/>
            <a:ext cx="2673985" cy="686435"/>
          </a:xfrm>
          <a:prstGeom prst="rect">
            <a:avLst/>
          </a:prstGeom>
        </p:spPr>
      </p:pic>
      <p:pic>
        <p:nvPicPr>
          <p:cNvPr id="17" name="图片 16" descr="90b9e84ed701da1599f8f5c551cd62cb"/>
          <p:cNvPicPr>
            <a:picLocks noChangeAspect="1"/>
          </p:cNvPicPr>
          <p:nvPr>
            <p:custDataLst>
              <p:tags r:id="rId19"/>
            </p:custDataLst>
          </p:nvPr>
        </p:nvPicPr>
        <p:blipFill>
          <a:blip r:embed="rId20" cstate="print">
            <a:lum bright="72000"/>
          </a:blip>
          <a:srcRect/>
          <a:stretch>
            <a:fillRect/>
          </a:stretch>
        </p:blipFill>
        <p:spPr>
          <a:xfrm>
            <a:off x="6051233" y="3215640"/>
            <a:ext cx="3075940" cy="76200"/>
          </a:xfrm>
          <a:prstGeom prst="rect">
            <a:avLst/>
          </a:prstGeom>
        </p:spPr>
      </p:pic>
      <p:sp>
        <p:nvSpPr>
          <p:cNvPr id="2" name="标题 1"/>
          <p:cNvSpPr>
            <a:spLocks noGrp="1"/>
          </p:cNvSpPr>
          <p:nvPr>
            <p:ph type="title" hasCustomPrompt="1"/>
            <p:custDataLst>
              <p:tags r:id="rId21"/>
            </p:custDataLst>
          </p:nvPr>
        </p:nvSpPr>
        <p:spPr>
          <a:xfrm>
            <a:off x="5533390" y="2251710"/>
            <a:ext cx="5085715" cy="1629410"/>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8000" b="1" i="0" u="none" strike="noStrike" kern="1200" cap="all" spc="600" normalizeH="0" baseline="0" noProof="1" dirty="0">
                <a:solidFill>
                  <a:schemeClr val="tx1">
                    <a:lumMod val="85000"/>
                    <a:lumOff val="15000"/>
                  </a:schemeClr>
                </a:solidFill>
                <a:uFillTx/>
                <a:latin typeface="Arial" panose="020B0604020202020204" pitchFamily="34" charset="0"/>
                <a:ea typeface="汉仪尚巍手书W"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22"/>
            </p:custDataLst>
          </p:nvPr>
        </p:nvSpPr>
        <p:spPr/>
        <p:txBody>
          <a:bodyPr/>
          <a:lstStyle>
            <a:lvl1pPr>
              <a:defRPr kern="1200" cap="all" baseline="0">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23"/>
            </p:custDataLst>
          </p:nvPr>
        </p:nvSpPr>
        <p:spPr/>
        <p:txBody>
          <a:bodyPr/>
          <a:lstStyle>
            <a:lvl1pPr>
              <a:defRPr kern="1200" cap="all" baseline="0">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24"/>
            </p:custDataLst>
          </p:nvPr>
        </p:nvSpPr>
        <p:spPr/>
        <p:txBody>
          <a:bodyPr/>
          <a:lstStyle>
            <a:lvl1pPr>
              <a:defRPr kern="1200" cap="all" baseline="0">
                <a:latin typeface="Arial" panose="020B0604020202020204" pitchFamily="34" charset="0"/>
              </a:defRPr>
            </a:lvl1pPr>
          </a:lstStyle>
          <a:p>
            <a:fld id="{49AE70B2-8BF9-45C0-BB95-33D1B9D3A854}" type="slidenum">
              <a:rPr lang="zh-CN" altLang="en-US" smtClean="0"/>
            </a:fld>
            <a:endParaRPr lang="zh-CN" altLang="en-US"/>
          </a:p>
        </p:txBody>
      </p:sp>
      <p:sp>
        <p:nvSpPr>
          <p:cNvPr id="19" name="文本占位符 18"/>
          <p:cNvSpPr>
            <a:spLocks noGrp="1"/>
          </p:cNvSpPr>
          <p:nvPr>
            <p:ph type="body" sz="quarter" idx="13" hasCustomPrompt="1"/>
            <p:custDataLst>
              <p:tags r:id="rId25"/>
            </p:custDataLst>
          </p:nvPr>
        </p:nvSpPr>
        <p:spPr>
          <a:xfrm>
            <a:off x="5533268" y="3916681"/>
            <a:ext cx="5085464" cy="526234"/>
          </a:xfrm>
        </p:spPr>
        <p:txBody>
          <a:bodyPr lIns="90000" tIns="46800" rIns="90000" bIns="46800">
            <a:normAutofit/>
          </a:bodyPr>
          <a:lstStyle>
            <a:lvl1pPr marL="0" indent="0" algn="ctr">
              <a:lnSpc>
                <a:spcPct val="100000"/>
              </a:lnSpc>
              <a:spcAft>
                <a:spcPts val="0"/>
              </a:spcAft>
              <a:buNone/>
              <a:defRPr sz="2800" kern="1200" cap="all"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单击此处编辑文本</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8" name="图片 7"/>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title"/>
            <p:custDataLst>
              <p:tags r:id="rId7"/>
            </p:custDataLst>
          </p:nvPr>
        </p:nvSpPr>
        <p:spPr/>
        <p:txBody>
          <a:bodyPr>
            <a:normAutofit/>
          </a:bodyPr>
          <a:lstStyle>
            <a:lvl1pPr>
              <a:defRPr baseline="0"/>
            </a:lvl1p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6" name="矩形 5"/>
          <p:cNvSpPr/>
          <p:nvPr>
            <p:custDataLst>
              <p:tags r:id="rId2"/>
            </p:custDataLst>
          </p:nvPr>
        </p:nvSpPr>
        <p:spPr>
          <a:xfrm>
            <a:off x="286385" y="273050"/>
            <a:ext cx="116160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pic>
        <p:nvPicPr>
          <p:cNvPr id="10" name="图片 9"/>
          <p:cNvPicPr>
            <a:picLocks noChangeAspect="1"/>
          </p:cNvPicPr>
          <p:nvPr>
            <p:custDataLst>
              <p:tags r:id="rId3"/>
            </p:custDataLst>
          </p:nvPr>
        </p:nvPicPr>
        <p:blipFill rotWithShape="1">
          <a:blip r:embed="rId4" cstate="print"/>
          <a:srcRect/>
          <a:stretch>
            <a:fillRect/>
          </a:stretch>
        </p:blipFill>
        <p:spPr>
          <a:xfrm flipH="1">
            <a:off x="10544175" y="5905500"/>
            <a:ext cx="1647825" cy="952500"/>
          </a:xfrm>
          <a:prstGeom prst="rect">
            <a:avLst/>
          </a:prstGeom>
        </p:spPr>
      </p:pic>
      <p:sp>
        <p:nvSpPr>
          <p:cNvPr id="2" name="标题 1"/>
          <p:cNvSpPr>
            <a:spLocks noGrp="1"/>
          </p:cNvSpPr>
          <p:nvPr>
            <p:ph type="title" hasCustomPrompt="1"/>
            <p:custDataLst>
              <p:tags r:id="rId5"/>
            </p:custDataLst>
          </p:nvPr>
        </p:nvSpPr>
        <p:spPr>
          <a:xfrm>
            <a:off x="1281600" y="1249200"/>
            <a:ext cx="9626400" cy="723600"/>
          </a:xfrm>
        </p:spPr>
        <p:txBody>
          <a:bodyPr anchor="ctr">
            <a:normAutofit/>
          </a:bodyPr>
          <a:lstStyle>
            <a:lvl1pPr>
              <a:defRPr sz="3200" baseline="0">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8" name="矩形 7"/>
          <p:cNvSpPr/>
          <p:nvPr>
            <p:custDataLst>
              <p:tags r:id="rId4"/>
            </p:custDataLst>
          </p:nvPr>
        </p:nvSpPr>
        <p:spPr>
          <a:xfrm>
            <a:off x="0" y="-4128"/>
            <a:ext cx="5086985"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normAutofit/>
          </a:bodyPr>
          <a:lstStyle>
            <a:lvl1pPr>
              <a:defRPr sz="3600" baseline="0">
                <a:latin typeface="Arial" panose="020B0604020202020204" pitchFamily="34" charset="0"/>
                <a:ea typeface="隶书" panose="02010509060101010101" pitchFamily="49"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10" name="矩形 9"/>
          <p:cNvSpPr/>
          <p:nvPr>
            <p:custDataLst>
              <p:tags r:id="rId4"/>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3810" y="5020946"/>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10" name="图片 9"/>
          <p:cNvPicPr>
            <a:picLocks noChangeAspect="1"/>
          </p:cNvPicPr>
          <p:nvPr>
            <p:custDataLst>
              <p:tags r:id="rId3"/>
            </p:custDataLst>
          </p:nvPr>
        </p:nvPicPr>
        <p:blipFill rotWithShape="1">
          <a:blip r:embed="rId4" cstate="print"/>
          <a:srcRect/>
          <a:stretch>
            <a:fillRect/>
          </a:stretch>
        </p:blipFill>
        <p:spPr>
          <a:xfrm flipH="1">
            <a:off x="10544174" y="5905493"/>
            <a:ext cx="1647825" cy="952508"/>
          </a:xfrm>
          <a:prstGeom prst="rect">
            <a:avLst/>
          </a:prstGeom>
        </p:spPr>
      </p:pic>
      <p:sp>
        <p:nvSpPr>
          <p:cNvPr id="2" name="标题 1"/>
          <p:cNvSpPr>
            <a:spLocks noGrp="1"/>
          </p:cNvSpPr>
          <p:nvPr>
            <p:ph type="title"/>
            <p:custDataLst>
              <p:tags r:id="rId5"/>
            </p:custDataLst>
          </p:nvPr>
        </p:nvSpPr>
        <p:spPr>
          <a:xfrm>
            <a:off x="604800" y="669600"/>
            <a:ext cx="10976400" cy="565200"/>
          </a:xfrm>
        </p:spPr>
        <p:txBody>
          <a:bodyPr anchor="ctr">
            <a:normAutofit/>
          </a:bodyPr>
          <a:lstStyle>
            <a:lvl1pPr algn="ctr">
              <a:defRPr sz="3200" baseline="0">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80030" y="5180400"/>
            <a:ext cx="11001600" cy="1011600"/>
          </a:xfrm>
        </p:spPr>
        <p:txBody>
          <a:bodyPr/>
          <a:lstStyle>
            <a:lvl1pPr marL="0" indent="0">
              <a:buNone/>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12" name="图片 11"/>
          <p:cNvPicPr>
            <a:picLocks noChangeAspect="1"/>
          </p:cNvPicPr>
          <p:nvPr>
            <p:custDataLst>
              <p:tags r:id="rId2"/>
            </p:custDataLst>
          </p:nvPr>
        </p:nvPicPr>
        <p:blipFill rotWithShape="1">
          <a:blip r:embed="rId3" cstate="print"/>
          <a:srcRect/>
          <a:stretch>
            <a:fillRect/>
          </a:stretch>
        </p:blipFill>
        <p:spPr>
          <a:xfrm flipH="1">
            <a:off x="10544174" y="5905493"/>
            <a:ext cx="1647825" cy="952508"/>
          </a:xfrm>
          <a:prstGeom prst="rect">
            <a:avLst/>
          </a:prstGeom>
        </p:spPr>
      </p:pic>
      <p:sp>
        <p:nvSpPr>
          <p:cNvPr id="10" name="矩形 9"/>
          <p:cNvSpPr/>
          <p:nvPr>
            <p:custDataLst>
              <p:tags r:id="rId4"/>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579600" y="237600"/>
            <a:ext cx="11037600" cy="441964"/>
          </a:xfrm>
        </p:spPr>
        <p:txBody>
          <a:bodyPr>
            <a:normAutofit/>
          </a:bodyPr>
          <a:lstStyle>
            <a:lvl1pPr>
              <a:defRPr baseline="0">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579600" y="1663200"/>
            <a:ext cx="5342400" cy="28944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6242400" y="1663200"/>
            <a:ext cx="5367600" cy="2894400"/>
          </a:xfrm>
        </p:spPr>
        <p:txBody>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572400" y="4816800"/>
            <a:ext cx="5342400" cy="781200"/>
          </a:xfrm>
        </p:spPr>
        <p:txBody>
          <a:bodyPr/>
          <a:lstStyle>
            <a:lvl1pPr>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6253200" y="4813200"/>
            <a:ext cx="5367600" cy="781200"/>
          </a:xfrm>
        </p:spPr>
        <p:txBody>
          <a:bodyPr/>
          <a:lstStyle>
            <a:lvl1pPr>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13" name="图片 12"/>
          <p:cNvPicPr>
            <a:picLocks noChangeAspect="1"/>
          </p:cNvPicPr>
          <p:nvPr>
            <p:custDataLst>
              <p:tags r:id="rId3"/>
            </p:custDataLst>
          </p:nvPr>
        </p:nvPicPr>
        <p:blipFill>
          <a:blip r:embed="rId4" cstate="print"/>
          <a:srcRect/>
          <a:stretch>
            <a:fillRect/>
          </a:stretch>
        </p:blipFill>
        <p:spPr>
          <a:xfrm>
            <a:off x="-36830" y="2948305"/>
            <a:ext cx="1613535" cy="1555115"/>
          </a:xfrm>
          <a:prstGeom prst="rect">
            <a:avLst/>
          </a:prstGeom>
        </p:spPr>
      </p:pic>
      <p:pic>
        <p:nvPicPr>
          <p:cNvPr id="15" name="图片 14"/>
          <p:cNvPicPr>
            <a:picLocks noChangeAspect="1"/>
          </p:cNvPicPr>
          <p:nvPr>
            <p:custDataLst>
              <p:tags r:id="rId5"/>
            </p:custDataLst>
          </p:nvPr>
        </p:nvPicPr>
        <p:blipFill>
          <a:blip r:embed="rId6" cstate="print"/>
          <a:srcRect/>
          <a:stretch>
            <a:fillRect/>
          </a:stretch>
        </p:blipFill>
        <p:spPr>
          <a:xfrm flipH="1">
            <a:off x="10615295" y="2948305"/>
            <a:ext cx="1578610" cy="1555115"/>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normAutofit/>
          </a:bodyPr>
          <a:lstStyle>
            <a:lvl1pPr algn="ctr">
              <a:defRPr sz="6000" baseline="0">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457200" rtl="0" eaLnBrk="1" fontAlgn="auto" latinLnBrk="0" hangingPunct="1">
              <a:lnSpc>
                <a:spcPct val="100000"/>
              </a:lnSpc>
              <a:spcBef>
                <a:spcPts val="0"/>
              </a:spcBef>
              <a:spcAft>
                <a:spcPts val="0"/>
              </a:spcAft>
              <a:buClrTx/>
              <a:buSzTx/>
              <a:buFontTx/>
              <a:buNone/>
              <a:defRPr/>
            </a:pPr>
            <a:fld id="{2CF47D2E-FDD1-48A3-9FD7-B981EDD01971}" type="datetime1">
              <a:rPr kumimoji="0" lang="zh-CN" altLang="en-US" sz="1200" b="0" i="0" u="none" strike="noStrike" kern="1200" cap="none" spc="0" normalizeH="0" baseline="0" noProof="0">
                <a:ln>
                  <a:noFill/>
                </a:ln>
                <a:solidFill>
                  <a:srgbClr val="898989"/>
                </a:solidFill>
                <a:effectLst/>
                <a:uLnTx/>
                <a:uFillTx/>
                <a:latin typeface="+mn-lt"/>
                <a:ea typeface="+mn-ea"/>
                <a:cs typeface="+mn-cs"/>
              </a:rPr>
            </a:fld>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zh-CN" sz="1200" b="0" i="0" u="none" strike="noStrike" kern="1200" cap="none" spc="0" normalizeH="0" baseline="0" noProof="0">
              <a:ln>
                <a:noFill/>
              </a:ln>
              <a:solidFill>
                <a:srgbClr val="898989"/>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tags" Target="../tags/tag160.xml"/><Relationship Id="rId25" Type="http://schemas.openxmlformats.org/officeDocument/2006/relationships/tags" Target="../tags/tag159.xml"/><Relationship Id="rId24" Type="http://schemas.openxmlformats.org/officeDocument/2006/relationships/tags" Target="../tags/tag158.xml"/><Relationship Id="rId23" Type="http://schemas.openxmlformats.org/officeDocument/2006/relationships/tags" Target="../tags/tag157.xml"/><Relationship Id="rId22" Type="http://schemas.openxmlformats.org/officeDocument/2006/relationships/tags" Target="../tags/tag156.xml"/><Relationship Id="rId21" Type="http://schemas.openxmlformats.org/officeDocument/2006/relationships/tags" Target="../tags/tag155.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1"/>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2"/>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3"/>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4"/>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5"/>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p14:dur="500">
        <p:wipe/>
      </p:transition>
    </mc:Choice>
    <mc:Fallback>
      <p:transition>
        <p:wipe/>
      </p:transition>
    </mc:Fallback>
  </mc:AlternateConten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2.xml"/><Relationship Id="rId1" Type="http://schemas.openxmlformats.org/officeDocument/2006/relationships/tags" Target="../tags/tag16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14.jpeg"/><Relationship Id="rId1" Type="http://schemas.openxmlformats.org/officeDocument/2006/relationships/tags" Target="../tags/tag164.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5.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8.xml"/><Relationship Id="rId2" Type="http://schemas.openxmlformats.org/officeDocument/2006/relationships/image" Target="../media/image15.jpeg"/><Relationship Id="rId1" Type="http://schemas.openxmlformats.org/officeDocument/2006/relationships/tags" Target="../tags/tag17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9.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slide" Target="slide2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8.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slide" Target="slide20.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8.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9.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0.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3.xml"/><Relationship Id="rId1" Type="http://schemas.openxmlformats.org/officeDocument/2006/relationships/image" Target="../media/image20.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6.xml"/><Relationship Id="rId1" Type="http://schemas.openxmlformats.org/officeDocument/2006/relationships/tags" Target="../tags/tag19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7.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0.xml"/><Relationship Id="rId1" Type="http://schemas.openxmlformats.org/officeDocument/2006/relationships/tags" Target="../tags/tag19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3"/>
          <p:cNvSpPr>
            <a:spLocks noGrp="1"/>
          </p:cNvSpPr>
          <p:nvPr>
            <p:ph type="ctrTitle"/>
            <p:custDataLst>
              <p:tags r:id="rId1"/>
            </p:custDataLst>
          </p:nvPr>
        </p:nvSpPr>
        <p:spPr>
          <a:xfrm>
            <a:off x="3042920" y="1959610"/>
            <a:ext cx="9149080" cy="3502025"/>
          </a:xfrm>
        </p:spPr>
        <p:txBody>
          <a:bodyPr>
            <a:noAutofit/>
            <a:scene3d>
              <a:camera prst="orthographicFront"/>
              <a:lightRig rig="threePt" dir="t"/>
            </a:scene3d>
          </a:bodyPr>
          <a:lstStyle/>
          <a:p>
            <a:r>
              <a:rPr lang="en-US" altLang="zh-CN" sz="3600" b="1" spc="0" dirty="0">
                <a:solidFill>
                  <a:schemeClr val="tx1"/>
                </a:solidFill>
                <a:effectLst>
                  <a:outerShdw blurRad="38100" dist="19050" dir="2700000" algn="tl" rotWithShape="0">
                    <a:schemeClr val="dk1">
                      <a:alpha val="40000"/>
                    </a:schemeClr>
                  </a:outerShdw>
                </a:effectLst>
                <a:latin typeface="微软雅黑" panose="020B0503020204020204" charset="-122"/>
                <a:ea typeface="+mn-ea"/>
                <a:cs typeface="+mn-cs"/>
              </a:rPr>
              <a:t>2021</a:t>
            </a:r>
            <a:r>
              <a:rPr lang="zh-CN" altLang="en-US" sz="3600" b="1" spc="0" dirty="0">
                <a:solidFill>
                  <a:schemeClr val="tx1"/>
                </a:solidFill>
                <a:effectLst>
                  <a:outerShdw blurRad="38100" dist="19050" dir="2700000" algn="tl" rotWithShape="0">
                    <a:schemeClr val="dk1">
                      <a:alpha val="40000"/>
                    </a:schemeClr>
                  </a:outerShdw>
                </a:effectLst>
                <a:latin typeface="微软雅黑" panose="020B0503020204020204" charset="-122"/>
                <a:ea typeface="+mn-ea"/>
                <a:cs typeface="+mn-cs"/>
              </a:rPr>
              <a:t>年包河区历史一模试卷讲评和方法指导</a:t>
            </a:r>
            <a:br>
              <a:rPr lang="zh-CN" altLang="en-US" sz="3600" b="1" spc="0" dirty="0">
                <a:solidFill>
                  <a:schemeClr val="tx1"/>
                </a:solidFill>
                <a:effectLst>
                  <a:outerShdw blurRad="38100" dist="19050" dir="2700000" algn="tl" rotWithShape="0">
                    <a:schemeClr val="dk1">
                      <a:alpha val="40000"/>
                    </a:schemeClr>
                  </a:outerShdw>
                </a:effectLst>
                <a:latin typeface="微软雅黑" panose="020B0503020204020204" charset="-122"/>
                <a:ea typeface="+mn-ea"/>
                <a:cs typeface="+mn-cs"/>
              </a:rPr>
            </a:br>
            <a:r>
              <a:rPr lang="en-US" altLang="zh-CN" sz="3600" b="1" spc="0" dirty="0">
                <a:solidFill>
                  <a:schemeClr val="tx1"/>
                </a:solidFill>
                <a:effectLst>
                  <a:outerShdw blurRad="38100" dist="19050" dir="2700000" algn="tl" rotWithShape="0">
                    <a:schemeClr val="dk1">
                      <a:alpha val="40000"/>
                    </a:schemeClr>
                  </a:outerShdw>
                </a:effectLst>
                <a:latin typeface="微软雅黑" panose="020B0503020204020204" charset="-122"/>
                <a:ea typeface="+mn-ea"/>
                <a:cs typeface="+mn-cs"/>
              </a:rPr>
              <a:t>                          </a:t>
            </a:r>
            <a:r>
              <a:rPr lang="en-US" altLang="zh-CN" sz="3200" spc="0" dirty="0">
                <a:solidFill>
                  <a:schemeClr val="tx1"/>
                </a:solidFill>
                <a:effectLst/>
                <a:latin typeface="微软雅黑" panose="020B0503020204020204" charset="-122"/>
                <a:ea typeface="+mn-ea"/>
                <a:cs typeface="+mn-cs"/>
              </a:rPr>
              <a:t>——</a:t>
            </a:r>
            <a:r>
              <a:rPr lang="zh-CN" altLang="en-US" sz="3200" spc="0" dirty="0">
                <a:solidFill>
                  <a:schemeClr val="tx1"/>
                </a:solidFill>
                <a:effectLst/>
                <a:latin typeface="微软雅黑" panose="020B0503020204020204" charset="-122"/>
                <a:ea typeface="+mn-ea"/>
                <a:cs typeface="+mn-cs"/>
              </a:rPr>
              <a:t>一张试卷引发的思考</a:t>
            </a:r>
            <a:endParaRPr lang="zh-CN" altLang="en-US" sz="3200" spc="0" dirty="0">
              <a:solidFill>
                <a:schemeClr val="tx1"/>
              </a:solidFill>
              <a:effectLst/>
              <a:latin typeface="微软雅黑" panose="020B0503020204020204" charset="-122"/>
              <a:ea typeface="+mn-ea"/>
              <a:cs typeface="+mn-cs"/>
            </a:endParaRPr>
          </a:p>
        </p:txBody>
      </p:sp>
      <p:sp>
        <p:nvSpPr>
          <p:cNvPr id="6" name="矩形 5"/>
          <p:cNvSpPr/>
          <p:nvPr/>
        </p:nvSpPr>
        <p:spPr>
          <a:xfrm>
            <a:off x="6418349" y="4216516"/>
            <a:ext cx="3518535" cy="645160"/>
          </a:xfrm>
          <a:prstGeom prst="rect">
            <a:avLst/>
          </a:prstGeom>
        </p:spPr>
        <p:txBody>
          <a:bodyPr wrap="none">
            <a:spAutoFit/>
          </a:bodyPr>
          <a:p>
            <a:pPr algn="ctr"/>
            <a:r>
              <a:rPr lang="zh-CN" altLang="zh-CN" sz="3600" dirty="0">
                <a:latin typeface="华文行楷" panose="02010800040101010101" charset="-122"/>
                <a:ea typeface="华文行楷" panose="02010800040101010101" charset="-122"/>
              </a:rPr>
              <a:t>海顿学校</a:t>
            </a:r>
            <a:r>
              <a:rPr lang="en-US" altLang="zh-CN" sz="3600" dirty="0">
                <a:latin typeface="华文行楷" panose="02010800040101010101" charset="-122"/>
                <a:ea typeface="华文行楷" panose="02010800040101010101" charset="-122"/>
              </a:rPr>
              <a:t> </a:t>
            </a:r>
            <a:r>
              <a:rPr lang="zh-CN" altLang="en-US" sz="3600" dirty="0">
                <a:latin typeface="华文行楷" panose="02010800040101010101" charset="-122"/>
                <a:ea typeface="华文行楷" panose="02010800040101010101" charset="-122"/>
              </a:rPr>
              <a:t>陶莉美</a:t>
            </a:r>
            <a:endParaRPr lang="zh-CN" altLang="en-US" sz="3600" dirty="0">
              <a:latin typeface="华文行楷" panose="02010800040101010101" charset="-122"/>
              <a:ea typeface="华文行楷" panose="020108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4052253" y="1600200"/>
            <a:ext cx="720725" cy="719138"/>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5" rIns="121891" bIns="60945" anchor="ctr"/>
          <a:lstStyle/>
          <a:p>
            <a:pPr algn="ctr" fontAlgn="auto">
              <a:spcBef>
                <a:spcPts val="0"/>
              </a:spcBef>
              <a:spcAft>
                <a:spcPts val="0"/>
              </a:spcAft>
              <a:defRPr/>
            </a:pPr>
            <a:r>
              <a:rPr lang="zh-CN" altLang="en-US" sz="3600">
                <a:solidFill>
                  <a:srgbClr val="FFFFFF"/>
                </a:solidFill>
                <a:latin typeface="Calibri Light" panose="020F0302020204030204" pitchFamily="34" charset="0"/>
              </a:rPr>
              <a:t>一</a:t>
            </a:r>
            <a:endParaRPr lang="zh-CN" altLang="en-US" sz="3600">
              <a:solidFill>
                <a:srgbClr val="FFFFFF"/>
              </a:solidFill>
              <a:latin typeface="Calibri Light" panose="020F0302020204030204" pitchFamily="34" charset="0"/>
            </a:endParaRPr>
          </a:p>
        </p:txBody>
      </p:sp>
      <p:grpSp>
        <p:nvGrpSpPr>
          <p:cNvPr id="3" name="组合 3"/>
          <p:cNvGrpSpPr/>
          <p:nvPr/>
        </p:nvGrpSpPr>
        <p:grpSpPr>
          <a:xfrm>
            <a:off x="4977765" y="1599565"/>
            <a:ext cx="2057186" cy="699770"/>
            <a:chOff x="6339097" y="1573726"/>
            <a:chExt cx="1795338" cy="511501"/>
          </a:xfrm>
          <a:solidFill>
            <a:schemeClr val="accent1"/>
          </a:solidFill>
        </p:grpSpPr>
        <p:sp>
          <p:nvSpPr>
            <p:cNvPr id="17" name="圆角矩形 16"/>
            <p:cNvSpPr/>
            <p:nvPr/>
          </p:nvSpPr>
          <p:spPr>
            <a:xfrm>
              <a:off x="6339097" y="1573726"/>
              <a:ext cx="1795338" cy="511501"/>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563" tIns="64281" rIns="128563" bIns="64281" anchor="ctr"/>
            <a:lstStyle/>
            <a:p>
              <a:pPr algn="ctr" fontAlgn="auto">
                <a:spcBef>
                  <a:spcPts val="0"/>
                </a:spcBef>
                <a:spcAft>
                  <a:spcPts val="0"/>
                </a:spcAft>
                <a:defRPr/>
              </a:pPr>
              <a:endParaRPr lang="zh-CN" altLang="en-US" sz="44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422777" y="1602040"/>
              <a:ext cx="1636477" cy="453481"/>
            </a:xfrm>
            <a:prstGeom prst="rect">
              <a:avLst/>
            </a:prstGeom>
            <a:grpFill/>
          </p:spPr>
          <p:txBody>
            <a:bodyPr wrap="square" lIns="128563" tIns="64281" rIns="128563" bIns="64281">
              <a:spAutoFit/>
            </a:bodyPr>
            <a:lstStyle/>
            <a:p>
              <a:pPr fontAlgn="auto">
                <a:spcBef>
                  <a:spcPts val="0"/>
                </a:spcBef>
                <a:spcAft>
                  <a:spcPts val="0"/>
                </a:spcAft>
                <a:defRPr/>
              </a:pPr>
              <a:r>
                <a:rPr lang="zh-CN" altLang="en-US" sz="3200" b="1" kern="1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Times New Roman" panose="02020603050405020304" pitchFamily="18" charset="0"/>
                </a:rPr>
                <a:t>选择题</a:t>
              </a:r>
              <a:endParaRPr lang="zh-CN" altLang="en-US" sz="3200" b="1" kern="1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Times New Roman" panose="02020603050405020304" pitchFamily="18" charset="0"/>
              </a:endParaRPr>
            </a:p>
          </p:txBody>
        </p:sp>
      </p:grpSp>
      <p:sp>
        <p:nvSpPr>
          <p:cNvPr id="36" name="圆角矩形 35"/>
          <p:cNvSpPr/>
          <p:nvPr/>
        </p:nvSpPr>
        <p:spPr>
          <a:xfrm>
            <a:off x="4052253" y="2447925"/>
            <a:ext cx="720725" cy="720725"/>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5" rIns="121891" bIns="60945" anchor="ctr"/>
          <a:lstStyle/>
          <a:p>
            <a:pPr algn="ctr" fontAlgn="auto">
              <a:spcBef>
                <a:spcPts val="0"/>
              </a:spcBef>
              <a:spcAft>
                <a:spcPts val="0"/>
              </a:spcAft>
              <a:defRPr/>
            </a:pPr>
            <a:r>
              <a:rPr lang="zh-CN" altLang="en-US" sz="3600" dirty="0">
                <a:solidFill>
                  <a:srgbClr val="FFFFFF"/>
                </a:solidFill>
                <a:latin typeface="Calibri Light" panose="020F0302020204030204" pitchFamily="34" charset="0"/>
              </a:rPr>
              <a:t>二</a:t>
            </a:r>
            <a:endParaRPr lang="zh-CN" altLang="en-US" sz="3600" dirty="0">
              <a:solidFill>
                <a:srgbClr val="FFFFFF"/>
              </a:solidFill>
              <a:latin typeface="Calibri Light" panose="020F0302020204030204" pitchFamily="34" charset="0"/>
            </a:endParaRPr>
          </a:p>
        </p:txBody>
      </p:sp>
      <p:grpSp>
        <p:nvGrpSpPr>
          <p:cNvPr id="4" name="组合 5"/>
          <p:cNvGrpSpPr/>
          <p:nvPr/>
        </p:nvGrpSpPr>
        <p:grpSpPr>
          <a:xfrm>
            <a:off x="4977593" y="2449030"/>
            <a:ext cx="2094865" cy="700405"/>
            <a:chOff x="6339097" y="3296033"/>
            <a:chExt cx="1878365" cy="511878"/>
          </a:xfrm>
          <a:solidFill>
            <a:schemeClr val="accent1"/>
          </a:solidFill>
        </p:grpSpPr>
        <p:sp>
          <p:nvSpPr>
            <p:cNvPr id="25" name="圆角矩形 24"/>
            <p:cNvSpPr/>
            <p:nvPr/>
          </p:nvSpPr>
          <p:spPr>
            <a:xfrm>
              <a:off x="6339097" y="3296033"/>
              <a:ext cx="1878365" cy="511414"/>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563" tIns="64281" rIns="128563" bIns="64281" anchor="ctr"/>
            <a:lstStyle/>
            <a:p>
              <a:pPr algn="ctr" fontAlgn="auto">
                <a:spcBef>
                  <a:spcPts val="0"/>
                </a:spcBef>
                <a:spcAft>
                  <a:spcPts val="0"/>
                </a:spcAft>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464929" y="3309491"/>
              <a:ext cx="1642075" cy="498420"/>
            </a:xfrm>
            <a:prstGeom prst="rect">
              <a:avLst/>
            </a:prstGeom>
            <a:grpFill/>
          </p:spPr>
          <p:txBody>
            <a:bodyPr wrap="square" lIns="128563" tIns="64281" rIns="128563" bIns="64281">
              <a:spAutoFit/>
            </a:bodyPr>
            <a:lstStyle/>
            <a:p>
              <a:pPr algn="l" fontAlgn="auto">
                <a:spcBef>
                  <a:spcPts val="0"/>
                </a:spcBef>
                <a:spcAft>
                  <a:spcPts val="0"/>
                </a:spcAft>
                <a:buClrTx/>
                <a:buSzTx/>
                <a:buFontTx/>
                <a:defRPr/>
              </a:pPr>
              <a:r>
                <a:rPr lang="zh-CN" altLang="en-US" sz="3200" b="1" kern="100" dirty="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Times New Roman" panose="02020603050405020304" pitchFamily="18" charset="0"/>
                </a:rPr>
                <a:t>判断题</a:t>
              </a:r>
              <a:endParaRPr lang="zh-CN" altLang="en-US" sz="3200" b="1" kern="100" dirty="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Times New Roman" panose="02020603050405020304" pitchFamily="18" charset="0"/>
              </a:endParaRPr>
            </a:p>
          </p:txBody>
        </p:sp>
      </p:grpSp>
      <p:sp>
        <p:nvSpPr>
          <p:cNvPr id="38" name="圆角矩形 37"/>
          <p:cNvSpPr/>
          <p:nvPr/>
        </p:nvSpPr>
        <p:spPr>
          <a:xfrm>
            <a:off x="4052253" y="3286125"/>
            <a:ext cx="720725" cy="719138"/>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5" rIns="121891" bIns="60945" anchor="ctr"/>
          <a:lstStyle/>
          <a:p>
            <a:pPr algn="ctr" fontAlgn="auto">
              <a:spcBef>
                <a:spcPts val="0"/>
              </a:spcBef>
              <a:spcAft>
                <a:spcPts val="0"/>
              </a:spcAft>
              <a:defRPr/>
            </a:pPr>
            <a:r>
              <a:rPr lang="zh-CN" altLang="en-US" sz="3600" dirty="0">
                <a:solidFill>
                  <a:srgbClr val="FFFFFF"/>
                </a:solidFill>
                <a:latin typeface="Calibri Light" panose="020F0302020204030204" pitchFamily="34" charset="0"/>
              </a:rPr>
              <a:t>三</a:t>
            </a:r>
            <a:endParaRPr lang="zh-CN" altLang="en-US" sz="3600" dirty="0">
              <a:solidFill>
                <a:srgbClr val="FFFFFF"/>
              </a:solidFill>
              <a:latin typeface="Calibri Light" panose="020F0302020204030204" pitchFamily="34" charset="0"/>
            </a:endParaRPr>
          </a:p>
        </p:txBody>
      </p:sp>
      <p:grpSp>
        <p:nvGrpSpPr>
          <p:cNvPr id="5" name="组合 6"/>
          <p:cNvGrpSpPr/>
          <p:nvPr/>
        </p:nvGrpSpPr>
        <p:grpSpPr>
          <a:xfrm>
            <a:off x="4977594" y="3285980"/>
            <a:ext cx="2287905" cy="699135"/>
            <a:chOff x="6339097" y="4180903"/>
            <a:chExt cx="2051453" cy="511625"/>
          </a:xfrm>
          <a:solidFill>
            <a:schemeClr val="accent1"/>
          </a:solidFill>
        </p:grpSpPr>
        <p:sp>
          <p:nvSpPr>
            <p:cNvPr id="21" name="圆角矩形 20"/>
            <p:cNvSpPr/>
            <p:nvPr/>
          </p:nvSpPr>
          <p:spPr>
            <a:xfrm>
              <a:off x="6339097" y="4180903"/>
              <a:ext cx="1879502" cy="511625"/>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563" tIns="64281" rIns="128563" bIns="64281" anchor="ctr"/>
            <a:lstStyle/>
            <a:p>
              <a:pPr algn="ctr" fontAlgn="auto">
                <a:spcBef>
                  <a:spcPts val="0"/>
                </a:spcBef>
                <a:spcAft>
                  <a:spcPts val="0"/>
                </a:spcAft>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425073" y="4187409"/>
              <a:ext cx="1965477" cy="499078"/>
            </a:xfrm>
            <a:prstGeom prst="rect">
              <a:avLst/>
            </a:prstGeom>
            <a:grpFill/>
          </p:spPr>
          <p:txBody>
            <a:bodyPr wrap="square" lIns="128563" tIns="64281" rIns="128563" bIns="64281">
              <a:spAutoFit/>
            </a:bodyPr>
            <a:lstStyle/>
            <a:p>
              <a:pPr fontAlgn="auto">
                <a:spcBef>
                  <a:spcPts val="0"/>
                </a:spcBef>
                <a:spcAft>
                  <a:spcPts val="0"/>
                </a:spcAft>
                <a:defRPr/>
              </a:pPr>
              <a:r>
                <a:rPr lang="zh-CN" altLang="zh-CN" sz="3600" b="1" kern="100" dirty="0">
                  <a:solidFill>
                    <a:schemeClr val="tx1"/>
                  </a:solidFill>
                  <a:latin typeface="微软雅黑" panose="020B0503020204020204" charset="-122"/>
                  <a:ea typeface="微软雅黑" panose="020B0503020204020204" charset="-122"/>
                  <a:cs typeface="Times New Roman" panose="02020603050405020304" pitchFamily="18" charset="0"/>
                </a:rPr>
                <a:t>材料解析</a:t>
              </a:r>
              <a:endParaRPr lang="zh-CN" altLang="zh-CN" sz="3600" b="1" kern="100" dirty="0">
                <a:solidFill>
                  <a:schemeClr val="tx1"/>
                </a:solidFill>
                <a:latin typeface="微软雅黑" panose="020B0503020204020204" charset="-122"/>
                <a:ea typeface="微软雅黑" panose="020B0503020204020204" charset="-122"/>
                <a:cs typeface="Times New Roman" panose="02020603050405020304" pitchFamily="18" charset="0"/>
              </a:endParaRPr>
            </a:p>
          </p:txBody>
        </p:sp>
      </p:grpSp>
      <p:sp>
        <p:nvSpPr>
          <p:cNvPr id="22" name="TextBox 21"/>
          <p:cNvSpPr txBox="1"/>
          <p:nvPr/>
        </p:nvSpPr>
        <p:spPr>
          <a:xfrm>
            <a:off x="516573" y="2125980"/>
            <a:ext cx="2806700" cy="859155"/>
          </a:xfrm>
          <a:prstGeom prst="rect">
            <a:avLst/>
          </a:prstGeom>
          <a:noFill/>
        </p:spPr>
        <p:txBody>
          <a:bodyPr lIns="121878" tIns="60938" rIns="121878" bIns="60938">
            <a:spAutoFit/>
            <a:scene3d>
              <a:camera prst="orthographicFront"/>
              <a:lightRig rig="threePt" dir="t"/>
            </a:scene3d>
          </a:bodyPr>
          <a:lstStyle/>
          <a:p>
            <a:pPr algn="ctr" fontAlgn="auto">
              <a:spcBef>
                <a:spcPts val="0"/>
              </a:spcBef>
              <a:spcAft>
                <a:spcPts val="0"/>
              </a:spcAft>
              <a:defRPr/>
            </a:pPr>
            <a:r>
              <a:rPr lang="zh-CN" sz="4800" b="1" spc="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rPr>
              <a:t>记忆能力</a:t>
            </a:r>
            <a:endParaRPr lang="zh-CN" sz="3200" b="1" spc="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endParaRPr>
          </a:p>
        </p:txBody>
      </p:sp>
      <p:sp>
        <p:nvSpPr>
          <p:cNvPr id="2" name="下箭头 1"/>
          <p:cNvSpPr/>
          <p:nvPr/>
        </p:nvSpPr>
        <p:spPr>
          <a:xfrm rot="16200000">
            <a:off x="3374866" y="2933542"/>
            <a:ext cx="576263" cy="679450"/>
          </a:xfrm>
          <a:prstGeom prst="downArrow">
            <a:avLst/>
          </a:prstGeom>
          <a:solidFill>
            <a:srgbClr val="669900"/>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fontAlgn="auto">
              <a:spcBef>
                <a:spcPts val="0"/>
              </a:spcBef>
              <a:spcAft>
                <a:spcPts val="0"/>
              </a:spcAft>
              <a:defRPr/>
            </a:pPr>
            <a:endParaRPr lang="zh-CN" altLang="en-US"/>
          </a:p>
        </p:txBody>
      </p:sp>
      <p:sp>
        <p:nvSpPr>
          <p:cNvPr id="16" name="圆角矩形 15"/>
          <p:cNvSpPr/>
          <p:nvPr/>
        </p:nvSpPr>
        <p:spPr>
          <a:xfrm>
            <a:off x="4052253" y="4127500"/>
            <a:ext cx="720725" cy="719138"/>
          </a:xfrm>
          <a:prstGeom prst="roundRect">
            <a:avLst/>
          </a:prstGeom>
          <a:solidFill>
            <a:srgbClr val="66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5" rIns="121891" bIns="60945" anchor="ctr"/>
          <a:lstStyle/>
          <a:p>
            <a:pPr algn="ctr" fontAlgn="auto">
              <a:spcBef>
                <a:spcPts val="0"/>
              </a:spcBef>
              <a:spcAft>
                <a:spcPts val="0"/>
              </a:spcAft>
              <a:defRPr/>
            </a:pPr>
            <a:r>
              <a:rPr lang="zh-CN" altLang="en-US" sz="3600" dirty="0">
                <a:solidFill>
                  <a:srgbClr val="FFFFFF"/>
                </a:solidFill>
                <a:latin typeface="Calibri Light" panose="020F0302020204030204" pitchFamily="34" charset="0"/>
              </a:rPr>
              <a:t>四</a:t>
            </a:r>
            <a:endParaRPr lang="zh-CN" altLang="en-US" sz="3600" dirty="0">
              <a:solidFill>
                <a:srgbClr val="FFFFFF"/>
              </a:solidFill>
              <a:latin typeface="Calibri Light" panose="020F0302020204030204" pitchFamily="34" charset="0"/>
            </a:endParaRPr>
          </a:p>
        </p:txBody>
      </p:sp>
      <p:grpSp>
        <p:nvGrpSpPr>
          <p:cNvPr id="6" name="组合 6"/>
          <p:cNvGrpSpPr/>
          <p:nvPr/>
        </p:nvGrpSpPr>
        <p:grpSpPr>
          <a:xfrm>
            <a:off x="4938395" y="4127500"/>
            <a:ext cx="2463855" cy="719455"/>
            <a:chOff x="6339097" y="4180903"/>
            <a:chExt cx="2183679" cy="1886606"/>
          </a:xfrm>
          <a:solidFill>
            <a:schemeClr val="accent1"/>
          </a:solidFill>
        </p:grpSpPr>
        <p:sp>
          <p:nvSpPr>
            <p:cNvPr id="19" name="圆角矩形 18"/>
            <p:cNvSpPr/>
            <p:nvPr/>
          </p:nvSpPr>
          <p:spPr>
            <a:xfrm>
              <a:off x="6339097" y="4180903"/>
              <a:ext cx="2183679" cy="1886606"/>
            </a:xfrm>
            <a:prstGeom prst="round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8563" tIns="64281" rIns="128563" bIns="64281" anchor="ctr"/>
            <a:lstStyle/>
            <a:p>
              <a:pPr algn="ctr" fontAlgn="auto">
                <a:spcBef>
                  <a:spcPts val="0"/>
                </a:spcBef>
                <a:spcAft>
                  <a:spcPts val="0"/>
                </a:spcAft>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383989" y="4419198"/>
              <a:ext cx="2094275" cy="1626844"/>
            </a:xfrm>
            <a:prstGeom prst="rect">
              <a:avLst/>
            </a:prstGeom>
            <a:grpFill/>
          </p:spPr>
          <p:txBody>
            <a:bodyPr wrap="square" lIns="128563" tIns="64281" rIns="128563" bIns="64281">
              <a:spAutoFit/>
            </a:bodyPr>
            <a:lstStyle/>
            <a:p>
              <a:pPr fontAlgn="auto">
                <a:spcBef>
                  <a:spcPts val="0"/>
                </a:spcBef>
                <a:spcAft>
                  <a:spcPts val="0"/>
                </a:spcAft>
                <a:defRPr/>
              </a:pPr>
              <a:r>
                <a:rPr lang="zh-CN" altLang="en-US" sz="3200" b="1" kern="100" dirty="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Times New Roman" panose="02020603050405020304" pitchFamily="18" charset="0"/>
                </a:rPr>
                <a:t>活动与探究</a:t>
              </a:r>
              <a:endParaRPr lang="zh-CN" altLang="en-US" sz="3200" b="1" kern="100" dirty="0">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Times New Roman" panose="02020603050405020304" pitchFamily="18" charset="0"/>
              </a:endParaRPr>
            </a:p>
          </p:txBody>
        </p:sp>
      </p:grpSp>
      <p:sp>
        <p:nvSpPr>
          <p:cNvPr id="8" name="TextBox 21"/>
          <p:cNvSpPr txBox="1"/>
          <p:nvPr/>
        </p:nvSpPr>
        <p:spPr>
          <a:xfrm>
            <a:off x="516573" y="3763010"/>
            <a:ext cx="2806700" cy="859155"/>
          </a:xfrm>
          <a:prstGeom prst="rect">
            <a:avLst/>
          </a:prstGeom>
          <a:noFill/>
        </p:spPr>
        <p:txBody>
          <a:bodyPr lIns="121878" tIns="60938" rIns="121878" bIns="60938">
            <a:spAutoFit/>
            <a:scene3d>
              <a:camera prst="orthographicFront"/>
              <a:lightRig rig="threePt" dir="t"/>
            </a:scene3d>
          </a:bodyPr>
          <a:lstStyle/>
          <a:p>
            <a:pPr algn="ctr" fontAlgn="auto">
              <a:spcBef>
                <a:spcPts val="0"/>
              </a:spcBef>
              <a:spcAft>
                <a:spcPts val="0"/>
              </a:spcAft>
              <a:defRPr/>
            </a:pPr>
            <a:r>
              <a:rPr lang="zh-CN" sz="4800" b="1" spc="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rPr>
              <a:t>解题能力</a:t>
            </a:r>
            <a:endParaRPr lang="zh-CN" sz="3200" b="1" spc="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微软雅黑" panose="020B0503020204020204" charset="-122"/>
              <a:ea typeface="微软雅黑" panose="020B0503020204020204" charset="-122"/>
            </a:endParaRPr>
          </a:p>
        </p:txBody>
      </p:sp>
      <p:sp>
        <p:nvSpPr>
          <p:cNvPr id="9" name="笑脸 8"/>
          <p:cNvSpPr/>
          <p:nvPr/>
        </p:nvSpPr>
        <p:spPr>
          <a:xfrm>
            <a:off x="10290175" y="2575560"/>
            <a:ext cx="563245" cy="447040"/>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7224395" y="2546985"/>
            <a:ext cx="2553335" cy="521970"/>
          </a:xfrm>
          <a:prstGeom prst="rect">
            <a:avLst/>
          </a:prstGeom>
          <a:noFill/>
        </p:spPr>
        <p:txBody>
          <a:bodyPr wrap="none" rtlCol="0">
            <a:spAutoFit/>
          </a:bodyPr>
          <a:p>
            <a:r>
              <a:rPr lang="zh-CN" altLang="en-US" sz="2800"/>
              <a:t>第</a:t>
            </a:r>
            <a:r>
              <a:rPr lang="en-US" altLang="zh-CN" sz="2800"/>
              <a:t>16</a:t>
            </a:r>
            <a:r>
              <a:rPr lang="zh-CN" altLang="en-US" sz="2800"/>
              <a:t>题，共</a:t>
            </a:r>
            <a:r>
              <a:rPr lang="en-US" altLang="zh-CN" sz="2800">
                <a:solidFill>
                  <a:srgbClr val="FF0000"/>
                </a:solidFill>
              </a:rPr>
              <a:t>8</a:t>
            </a:r>
            <a:r>
              <a:rPr lang="zh-CN" altLang="en-US" sz="2800"/>
              <a:t>分</a:t>
            </a:r>
            <a:endParaRPr lang="zh-CN" altLang="en-US" sz="2800"/>
          </a:p>
        </p:txBody>
      </p:sp>
      <p:sp>
        <p:nvSpPr>
          <p:cNvPr id="24" name="文本框 23"/>
          <p:cNvSpPr txBox="1"/>
          <p:nvPr/>
        </p:nvSpPr>
        <p:spPr>
          <a:xfrm>
            <a:off x="7073900" y="1687195"/>
            <a:ext cx="3303905" cy="521970"/>
          </a:xfrm>
          <a:prstGeom prst="rect">
            <a:avLst/>
          </a:prstGeom>
          <a:noFill/>
        </p:spPr>
        <p:txBody>
          <a:bodyPr wrap="none" rtlCol="0">
            <a:spAutoFit/>
          </a:bodyPr>
          <a:p>
            <a:r>
              <a:rPr lang="zh-CN" altLang="en-US" sz="2800"/>
              <a:t>第</a:t>
            </a:r>
            <a:r>
              <a:rPr lang="en-US" altLang="zh-CN" sz="2800"/>
              <a:t>1—15</a:t>
            </a:r>
            <a:r>
              <a:rPr lang="zh-CN" altLang="en-US" sz="2800"/>
              <a:t>题，共</a:t>
            </a:r>
            <a:r>
              <a:rPr lang="en-US" altLang="zh-CN" sz="2800">
                <a:solidFill>
                  <a:srgbClr val="FF0000"/>
                </a:solidFill>
              </a:rPr>
              <a:t>30</a:t>
            </a:r>
            <a:r>
              <a:rPr lang="zh-CN" altLang="en-US" sz="2800"/>
              <a:t>分</a:t>
            </a:r>
            <a:endParaRPr lang="zh-CN" altLang="en-US" sz="2800"/>
          </a:p>
        </p:txBody>
      </p:sp>
      <p:sp>
        <p:nvSpPr>
          <p:cNvPr id="28" name="文本框 27"/>
          <p:cNvSpPr txBox="1"/>
          <p:nvPr/>
        </p:nvSpPr>
        <p:spPr>
          <a:xfrm>
            <a:off x="7352030" y="3374390"/>
            <a:ext cx="3501390" cy="521970"/>
          </a:xfrm>
          <a:prstGeom prst="rect">
            <a:avLst/>
          </a:prstGeom>
          <a:noFill/>
        </p:spPr>
        <p:txBody>
          <a:bodyPr wrap="none" rtlCol="0">
            <a:spAutoFit/>
          </a:bodyPr>
          <a:p>
            <a:r>
              <a:rPr lang="zh-CN" altLang="en-US" sz="2800"/>
              <a:t>第</a:t>
            </a:r>
            <a:r>
              <a:rPr lang="en-US" altLang="zh-CN" sz="2800"/>
              <a:t>17</a:t>
            </a:r>
            <a:r>
              <a:rPr lang="zh-CN" altLang="en-US" sz="2800"/>
              <a:t>、</a:t>
            </a:r>
            <a:r>
              <a:rPr lang="en-US" altLang="zh-CN" sz="2800"/>
              <a:t>18</a:t>
            </a:r>
            <a:r>
              <a:rPr lang="zh-CN" altLang="en-US" sz="2800"/>
              <a:t>题，共</a:t>
            </a:r>
            <a:r>
              <a:rPr lang="en-US" altLang="zh-CN" sz="2800">
                <a:solidFill>
                  <a:srgbClr val="FF0000"/>
                </a:solidFill>
              </a:rPr>
              <a:t>20</a:t>
            </a:r>
            <a:r>
              <a:rPr lang="zh-CN" altLang="en-US" sz="2800"/>
              <a:t>分</a:t>
            </a:r>
            <a:endParaRPr lang="zh-CN" altLang="en-US" sz="2800"/>
          </a:p>
        </p:txBody>
      </p:sp>
      <p:sp>
        <p:nvSpPr>
          <p:cNvPr id="29" name="文本框 28"/>
          <p:cNvSpPr txBox="1"/>
          <p:nvPr/>
        </p:nvSpPr>
        <p:spPr>
          <a:xfrm>
            <a:off x="7449185" y="4316730"/>
            <a:ext cx="2750820" cy="521970"/>
          </a:xfrm>
          <a:prstGeom prst="rect">
            <a:avLst/>
          </a:prstGeom>
          <a:noFill/>
        </p:spPr>
        <p:txBody>
          <a:bodyPr wrap="none" rtlCol="0">
            <a:spAutoFit/>
          </a:bodyPr>
          <a:p>
            <a:r>
              <a:rPr lang="zh-CN" altLang="en-US" sz="2800"/>
              <a:t>第</a:t>
            </a:r>
            <a:r>
              <a:rPr lang="en-US" altLang="zh-CN" sz="2800"/>
              <a:t>19</a:t>
            </a:r>
            <a:r>
              <a:rPr lang="zh-CN" altLang="en-US" sz="2800"/>
              <a:t>题，共</a:t>
            </a:r>
            <a:r>
              <a:rPr lang="en-US" altLang="zh-CN" sz="2800">
                <a:solidFill>
                  <a:srgbClr val="FF0000"/>
                </a:solidFill>
              </a:rPr>
              <a:t>12</a:t>
            </a:r>
            <a:r>
              <a:rPr lang="zh-CN" altLang="en-US" sz="2800"/>
              <a:t>分</a:t>
            </a:r>
            <a:endParaRPr lang="zh-CN" altLang="en-US" sz="2800"/>
          </a:p>
        </p:txBody>
      </p:sp>
      <p:sp>
        <p:nvSpPr>
          <p:cNvPr id="30" name="矩形 29"/>
          <p:cNvSpPr/>
          <p:nvPr/>
        </p:nvSpPr>
        <p:spPr>
          <a:xfrm>
            <a:off x="4311736" y="422391"/>
            <a:ext cx="2214880" cy="706755"/>
          </a:xfrm>
          <a:prstGeom prst="rect">
            <a:avLst/>
          </a:prstGeom>
        </p:spPr>
        <p:txBody>
          <a:bodyPr wrap="none">
            <a:spAutoFit/>
          </a:bodyPr>
          <a:p>
            <a:pPr algn="ctr"/>
            <a:r>
              <a:rPr lang="zh-CN" altLang="en-US" sz="4000" b="1" dirty="0">
                <a:latin typeface="隶书" panose="02010509060101010101" pitchFamily="49" charset="-122"/>
                <a:ea typeface="隶书" panose="02010509060101010101" pitchFamily="49" charset="-122"/>
              </a:rPr>
              <a:t>考试题型</a:t>
            </a:r>
            <a:endParaRPr lang="zh-CN" altLang="en-US" sz="4000" b="1" dirty="0">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nvSpPr>
        <p:spPr>
          <a:xfrm>
            <a:off x="4311736" y="422391"/>
            <a:ext cx="2214880" cy="706755"/>
          </a:xfrm>
          <a:prstGeom prst="rect">
            <a:avLst/>
          </a:prstGeom>
        </p:spPr>
        <p:txBody>
          <a:bodyPr wrap="none">
            <a:spAutoFit/>
          </a:bodyPr>
          <a:p>
            <a:pPr algn="ctr"/>
            <a:r>
              <a:rPr lang="zh-CN" altLang="en-US" sz="4000" b="1" dirty="0">
                <a:latin typeface="隶书" panose="02010509060101010101" pitchFamily="49" charset="-122"/>
                <a:ea typeface="隶书" panose="02010509060101010101" pitchFamily="49" charset="-122"/>
              </a:rPr>
              <a:t>考试范围</a:t>
            </a:r>
            <a:endParaRPr lang="zh-CN" altLang="en-US" sz="4000" b="1" dirty="0">
              <a:latin typeface="隶书" panose="02010509060101010101" pitchFamily="49" charset="-122"/>
              <a:ea typeface="隶书" panose="02010509060101010101" pitchFamily="49" charset="-122"/>
            </a:endParaRPr>
          </a:p>
        </p:txBody>
      </p:sp>
      <p:sp>
        <p:nvSpPr>
          <p:cNvPr id="2" name="文本框 1"/>
          <p:cNvSpPr txBox="1"/>
          <p:nvPr/>
        </p:nvSpPr>
        <p:spPr>
          <a:xfrm>
            <a:off x="0" y="1206500"/>
            <a:ext cx="11916410" cy="5262245"/>
          </a:xfrm>
          <a:prstGeom prst="rect">
            <a:avLst/>
          </a:prstGeom>
          <a:solidFill>
            <a:schemeClr val="accent1"/>
          </a:solidFill>
        </p:spPr>
        <p:txBody>
          <a:bodyPr wrap="square" rtlCol="0">
            <a:spAutoFit/>
          </a:bodyPr>
          <a:p>
            <a:r>
              <a:rPr lang="zh-CN" altLang="en-US" sz="2800"/>
              <a:t>七上：四个单元，第</a:t>
            </a:r>
            <a:r>
              <a:rPr lang="en-US" altLang="zh-CN" sz="2800"/>
              <a:t>1-21</a:t>
            </a:r>
            <a:r>
              <a:rPr lang="zh-CN" altLang="en-US" sz="2800"/>
              <a:t>课；七下：三个单元，第</a:t>
            </a:r>
            <a:r>
              <a:rPr lang="en-US" altLang="zh-CN" sz="2800"/>
              <a:t>1-22</a:t>
            </a:r>
            <a:r>
              <a:rPr lang="zh-CN" altLang="en-US" sz="2800"/>
              <a:t>课，共</a:t>
            </a:r>
            <a:r>
              <a:rPr lang="en-US" altLang="zh-CN" sz="2800"/>
              <a:t>43</a:t>
            </a:r>
            <a:r>
              <a:rPr lang="zh-CN" altLang="en-US" sz="2800"/>
              <a:t>课</a:t>
            </a:r>
            <a:endParaRPr lang="zh-CN" altLang="en-US" sz="2800"/>
          </a:p>
          <a:p>
            <a:r>
              <a:rPr lang="zh-CN" altLang="en-US" sz="2800"/>
              <a:t>八上：八个单元，第</a:t>
            </a:r>
            <a:r>
              <a:rPr lang="en-US" altLang="zh-CN" sz="2800"/>
              <a:t>1-27</a:t>
            </a:r>
            <a:r>
              <a:rPr lang="zh-CN" altLang="en-US" sz="2800"/>
              <a:t>课；八下：六个单元，第</a:t>
            </a:r>
            <a:r>
              <a:rPr lang="en-US" altLang="zh-CN" sz="2800"/>
              <a:t>1-20</a:t>
            </a:r>
            <a:r>
              <a:rPr lang="zh-CN" altLang="en-US" sz="2800"/>
              <a:t>课，共</a:t>
            </a:r>
            <a:r>
              <a:rPr lang="en-US" altLang="zh-CN" sz="2800"/>
              <a:t>47</a:t>
            </a:r>
            <a:r>
              <a:rPr lang="zh-CN" altLang="en-US" sz="2800"/>
              <a:t>课</a:t>
            </a:r>
            <a:endParaRPr lang="zh-CN" altLang="en-US" sz="2800"/>
          </a:p>
          <a:p>
            <a:r>
              <a:rPr lang="zh-CN" altLang="en-US" sz="2800"/>
              <a:t>九上：七个单元，第</a:t>
            </a:r>
            <a:r>
              <a:rPr lang="en-US" altLang="zh-CN" sz="2800"/>
              <a:t>1-22</a:t>
            </a:r>
            <a:r>
              <a:rPr lang="zh-CN" altLang="en-US" sz="2800"/>
              <a:t>课；九下：六个单元，第</a:t>
            </a:r>
            <a:r>
              <a:rPr lang="en-US" altLang="zh-CN" sz="2800"/>
              <a:t>1-23</a:t>
            </a:r>
            <a:r>
              <a:rPr lang="zh-CN" altLang="en-US" sz="2800"/>
              <a:t>课，共</a:t>
            </a:r>
            <a:r>
              <a:rPr lang="en-US" altLang="zh-CN" sz="2800"/>
              <a:t>45</a:t>
            </a:r>
            <a:r>
              <a:rPr lang="zh-CN" altLang="en-US" sz="2800"/>
              <a:t>课</a:t>
            </a:r>
            <a:endParaRPr lang="zh-CN" altLang="en-US" sz="2800"/>
          </a:p>
          <a:p>
            <a:r>
              <a:rPr lang="zh-CN" altLang="en-US" sz="2800"/>
              <a:t> </a:t>
            </a:r>
            <a:r>
              <a:rPr lang="en-US" altLang="zh-CN" sz="2800"/>
              <a:t>                                                                                </a:t>
            </a:r>
            <a:r>
              <a:rPr lang="zh-CN" altLang="en-US" sz="2800">
                <a:solidFill>
                  <a:srgbClr val="FF0000"/>
                </a:solidFill>
              </a:rPr>
              <a:t>总课时：</a:t>
            </a:r>
            <a:r>
              <a:rPr lang="en-US" altLang="zh-CN" sz="2800">
                <a:solidFill>
                  <a:srgbClr val="FF0000"/>
                </a:solidFill>
              </a:rPr>
              <a:t>135</a:t>
            </a:r>
            <a:r>
              <a:rPr lang="zh-CN" altLang="en-US" sz="2800">
                <a:solidFill>
                  <a:srgbClr val="FF0000"/>
                </a:solidFill>
              </a:rPr>
              <a:t>课</a:t>
            </a:r>
            <a:endParaRPr lang="zh-CN" altLang="en-US" sz="2800">
              <a:solidFill>
                <a:srgbClr val="FF0000"/>
              </a:solidFill>
            </a:endParaRPr>
          </a:p>
          <a:p>
            <a:pPr fontAlgn="auto">
              <a:lnSpc>
                <a:spcPts val="3360"/>
              </a:lnSpc>
            </a:pPr>
            <a:r>
              <a:rPr lang="en-US" altLang="zh-CN" sz="2800"/>
              <a:t>2021</a:t>
            </a:r>
            <a:r>
              <a:rPr lang="zh-CN" altLang="en-US" sz="2800"/>
              <a:t>年包河区历史一模考试分值分布：</a:t>
            </a:r>
            <a:endParaRPr lang="zh-CN" altLang="zh-CN" sz="2800"/>
          </a:p>
          <a:p>
            <a:pPr fontAlgn="auto">
              <a:lnSpc>
                <a:spcPts val="3360"/>
              </a:lnSpc>
            </a:pPr>
            <a:r>
              <a:rPr lang="zh-CN" altLang="zh-CN" sz="2800"/>
              <a:t>中国古代史：</a:t>
            </a:r>
            <a:r>
              <a:rPr lang="en-US" altLang="zh-CN" sz="2800"/>
              <a:t>1.2.3.4</a:t>
            </a:r>
            <a:r>
              <a:rPr lang="zh-CN" altLang="en-US" sz="2800"/>
              <a:t>（共</a:t>
            </a:r>
            <a:r>
              <a:rPr lang="en-US" altLang="zh-CN" sz="2800"/>
              <a:t>8</a:t>
            </a:r>
            <a:r>
              <a:rPr lang="zh-CN" altLang="en-US" sz="2800"/>
              <a:t>分）；</a:t>
            </a:r>
            <a:r>
              <a:rPr lang="en-US" altLang="zh-CN" sz="2800"/>
              <a:t>16</a:t>
            </a:r>
            <a:r>
              <a:rPr lang="zh-CN" altLang="en-US" sz="2800"/>
              <a:t>题（</a:t>
            </a:r>
            <a:r>
              <a:rPr lang="en-US" altLang="zh-CN" sz="2800"/>
              <a:t>1</a:t>
            </a:r>
            <a:r>
              <a:rPr lang="zh-CN" altLang="en-US" sz="2800"/>
              <a:t>）（</a:t>
            </a:r>
            <a:r>
              <a:rPr lang="en-US" altLang="zh-CN" sz="2800"/>
              <a:t>2</a:t>
            </a:r>
            <a:r>
              <a:rPr lang="zh-CN" altLang="en-US" sz="2800"/>
              <a:t>分）；</a:t>
            </a:r>
            <a:r>
              <a:rPr lang="en-US" altLang="zh-CN" sz="2800"/>
              <a:t>19</a:t>
            </a:r>
            <a:r>
              <a:rPr lang="zh-CN" altLang="en-US" sz="2800"/>
              <a:t>题（</a:t>
            </a:r>
            <a:r>
              <a:rPr lang="en-US" altLang="zh-CN" sz="2800"/>
              <a:t>12</a:t>
            </a:r>
            <a:r>
              <a:rPr lang="zh-CN" altLang="en-US" sz="2800"/>
              <a:t>分），共</a:t>
            </a:r>
            <a:r>
              <a:rPr lang="en-US" altLang="zh-CN" sz="2800">
                <a:solidFill>
                  <a:srgbClr val="FF0000"/>
                </a:solidFill>
              </a:rPr>
              <a:t>22</a:t>
            </a:r>
            <a:r>
              <a:rPr lang="zh-CN" altLang="en-US" sz="2800">
                <a:solidFill>
                  <a:srgbClr val="FF0000"/>
                </a:solidFill>
              </a:rPr>
              <a:t>分</a:t>
            </a:r>
            <a:endParaRPr lang="zh-CN" altLang="en-US" sz="2800"/>
          </a:p>
          <a:p>
            <a:pPr fontAlgn="auto">
              <a:lnSpc>
                <a:spcPts val="3360"/>
              </a:lnSpc>
            </a:pPr>
            <a:r>
              <a:rPr lang="zh-CN" altLang="en-US" sz="2800"/>
              <a:t>中国近现代：</a:t>
            </a:r>
            <a:r>
              <a:rPr lang="en-US" altLang="zh-CN" sz="2800"/>
              <a:t>5.6.7.8.9</a:t>
            </a:r>
            <a:r>
              <a:rPr lang="zh-CN" altLang="en-US" sz="2800"/>
              <a:t>（共</a:t>
            </a:r>
            <a:r>
              <a:rPr lang="en-US" altLang="zh-CN" sz="2800"/>
              <a:t>10</a:t>
            </a:r>
            <a:r>
              <a:rPr lang="zh-CN" altLang="en-US" sz="2800"/>
              <a:t>分）；</a:t>
            </a:r>
            <a:r>
              <a:rPr lang="en-US" altLang="zh-CN" sz="2800"/>
              <a:t>16</a:t>
            </a:r>
            <a:r>
              <a:rPr lang="zh-CN" altLang="en-US" sz="2800"/>
              <a:t>题（</a:t>
            </a:r>
            <a:r>
              <a:rPr lang="en-US" altLang="zh-CN" sz="2800"/>
              <a:t>2</a:t>
            </a:r>
            <a:r>
              <a:rPr lang="zh-CN" altLang="en-US" sz="2800"/>
              <a:t>）（</a:t>
            </a:r>
            <a:r>
              <a:rPr lang="en-US" altLang="zh-CN" sz="2800"/>
              <a:t>4</a:t>
            </a:r>
            <a:r>
              <a:rPr lang="zh-CN" altLang="en-US" sz="2800"/>
              <a:t>）（共</a:t>
            </a:r>
            <a:r>
              <a:rPr lang="en-US" altLang="zh-CN" sz="2800"/>
              <a:t>4</a:t>
            </a:r>
            <a:r>
              <a:rPr lang="zh-CN" altLang="en-US" sz="2800"/>
              <a:t>分）；</a:t>
            </a:r>
            <a:r>
              <a:rPr lang="en-US" altLang="zh-CN" sz="2800"/>
              <a:t>17</a:t>
            </a:r>
            <a:r>
              <a:rPr lang="zh-CN" altLang="en-US" sz="2800"/>
              <a:t>题</a:t>
            </a:r>
            <a:r>
              <a:rPr lang="en-US" altLang="zh-CN" sz="2800"/>
              <a:t>10</a:t>
            </a:r>
            <a:r>
              <a:rPr lang="zh-CN" altLang="en-US" sz="2800"/>
              <a:t>分，共</a:t>
            </a:r>
            <a:r>
              <a:rPr lang="en-US" altLang="zh-CN" sz="2800">
                <a:solidFill>
                  <a:srgbClr val="FF0000"/>
                </a:solidFill>
              </a:rPr>
              <a:t>24</a:t>
            </a:r>
            <a:r>
              <a:rPr lang="zh-CN" altLang="en-US" sz="2800">
                <a:solidFill>
                  <a:srgbClr val="FF0000"/>
                </a:solidFill>
              </a:rPr>
              <a:t>分</a:t>
            </a:r>
            <a:endParaRPr lang="zh-CN" altLang="en-US" sz="2800"/>
          </a:p>
          <a:p>
            <a:pPr fontAlgn="auto">
              <a:lnSpc>
                <a:spcPts val="3360"/>
              </a:lnSpc>
            </a:pPr>
            <a:r>
              <a:rPr lang="zh-CN" altLang="en-US" sz="2800"/>
              <a:t>世界史：</a:t>
            </a:r>
            <a:r>
              <a:rPr lang="en-US" altLang="zh-CN" sz="2800"/>
              <a:t>10.11.12.13.14.15</a:t>
            </a:r>
            <a:r>
              <a:rPr lang="zh-CN" altLang="en-US" sz="2800">
                <a:sym typeface="+mn-ea"/>
              </a:rPr>
              <a:t>（共</a:t>
            </a:r>
            <a:r>
              <a:rPr lang="en-US" altLang="zh-CN" sz="2800">
                <a:sym typeface="+mn-ea"/>
              </a:rPr>
              <a:t>12</a:t>
            </a:r>
            <a:r>
              <a:rPr lang="zh-CN" altLang="en-US" sz="2800">
                <a:sym typeface="+mn-ea"/>
              </a:rPr>
              <a:t>分）；</a:t>
            </a:r>
            <a:r>
              <a:rPr lang="en-US" altLang="zh-CN" sz="2800">
                <a:sym typeface="+mn-ea"/>
              </a:rPr>
              <a:t>16</a:t>
            </a:r>
            <a:r>
              <a:rPr lang="zh-CN" altLang="en-US" sz="2800">
                <a:sym typeface="+mn-ea"/>
              </a:rPr>
              <a:t>题（</a:t>
            </a:r>
            <a:r>
              <a:rPr lang="en-US" altLang="zh-CN" sz="2800">
                <a:sym typeface="+mn-ea"/>
              </a:rPr>
              <a:t>3</a:t>
            </a:r>
            <a:r>
              <a:rPr lang="zh-CN" altLang="en-US" sz="2800">
                <a:sym typeface="+mn-ea"/>
              </a:rPr>
              <a:t>）（</a:t>
            </a:r>
            <a:r>
              <a:rPr lang="en-US" altLang="zh-CN" sz="2800">
                <a:sym typeface="+mn-ea"/>
              </a:rPr>
              <a:t>2</a:t>
            </a:r>
            <a:r>
              <a:rPr lang="zh-CN" altLang="en-US" sz="2800">
                <a:sym typeface="+mn-ea"/>
              </a:rPr>
              <a:t>分）；</a:t>
            </a:r>
            <a:r>
              <a:rPr lang="en-US" altLang="zh-CN" sz="2800">
                <a:sym typeface="+mn-ea"/>
              </a:rPr>
              <a:t>18</a:t>
            </a:r>
            <a:r>
              <a:rPr lang="zh-CN" altLang="en-US" sz="2800">
                <a:sym typeface="+mn-ea"/>
              </a:rPr>
              <a:t>题</a:t>
            </a:r>
            <a:r>
              <a:rPr lang="en-US" altLang="zh-CN" sz="2800">
                <a:sym typeface="+mn-ea"/>
              </a:rPr>
              <a:t>10</a:t>
            </a:r>
            <a:r>
              <a:rPr lang="zh-CN" altLang="en-US" sz="2800">
                <a:sym typeface="+mn-ea"/>
              </a:rPr>
              <a:t>分，共</a:t>
            </a:r>
            <a:r>
              <a:rPr lang="en-US" altLang="zh-CN" sz="2800">
                <a:solidFill>
                  <a:srgbClr val="FF0000"/>
                </a:solidFill>
                <a:sym typeface="+mn-ea"/>
              </a:rPr>
              <a:t>24</a:t>
            </a:r>
            <a:r>
              <a:rPr lang="zh-CN" altLang="en-US" sz="2800">
                <a:solidFill>
                  <a:srgbClr val="FF0000"/>
                </a:solidFill>
                <a:sym typeface="+mn-ea"/>
              </a:rPr>
              <a:t>分</a:t>
            </a:r>
            <a:endParaRPr lang="zh-CN" altLang="en-US" sz="2800">
              <a:sym typeface="+mn-ea"/>
            </a:endParaRPr>
          </a:p>
          <a:p>
            <a:pPr fontAlgn="auto">
              <a:lnSpc>
                <a:spcPts val="3360"/>
              </a:lnSpc>
            </a:pPr>
            <a:r>
              <a:rPr lang="en-US" altLang="zh-CN" sz="2800">
                <a:sym typeface="+mn-ea"/>
              </a:rPr>
              <a:t>                                                                                  </a:t>
            </a:r>
            <a:r>
              <a:rPr lang="en-US" altLang="zh-CN" sz="2800">
                <a:solidFill>
                  <a:srgbClr val="FF0000"/>
                </a:solidFill>
                <a:sym typeface="+mn-ea"/>
              </a:rPr>
              <a:t> </a:t>
            </a:r>
            <a:r>
              <a:rPr lang="zh-CN" altLang="en-US" sz="2800">
                <a:solidFill>
                  <a:srgbClr val="FF0000"/>
                </a:solidFill>
                <a:sym typeface="+mn-ea"/>
              </a:rPr>
              <a:t>总分：</a:t>
            </a:r>
            <a:r>
              <a:rPr lang="en-US" altLang="zh-CN" sz="2800">
                <a:solidFill>
                  <a:srgbClr val="FF0000"/>
                </a:solidFill>
                <a:sym typeface="+mn-ea"/>
              </a:rPr>
              <a:t>70</a:t>
            </a:r>
            <a:r>
              <a:rPr lang="zh-CN" altLang="en-US" sz="2800">
                <a:solidFill>
                  <a:srgbClr val="FF0000"/>
                </a:solidFill>
                <a:sym typeface="+mn-ea"/>
              </a:rPr>
              <a:t>分</a:t>
            </a:r>
            <a:endParaRPr lang="zh-CN" altLang="en-US" sz="2800">
              <a:solidFill>
                <a:srgbClr val="FF0000"/>
              </a:solidFill>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85171" y="3216391"/>
            <a:ext cx="7760970" cy="1106805"/>
          </a:xfrm>
          <a:prstGeom prst="rect">
            <a:avLst/>
          </a:prstGeom>
        </p:spPr>
        <p:txBody>
          <a:bodyPr wrap="none">
            <a:spAutoFit/>
          </a:bodyPr>
          <a:lstStyle/>
          <a:p>
            <a:pPr algn="ctr"/>
            <a:r>
              <a:rPr lang="zh-CN" altLang="en-US" sz="6600" b="1" dirty="0">
                <a:latin typeface="隶书" panose="02010509060101010101" pitchFamily="49" charset="-122"/>
                <a:ea typeface="隶书" panose="02010509060101010101" pitchFamily="49" charset="-122"/>
              </a:rPr>
              <a:t>考情分析，问题聚焦</a:t>
            </a:r>
            <a:endParaRPr lang="zh-CN" altLang="en-US" sz="6600" b="1" dirty="0">
              <a:latin typeface="隶书" panose="02010509060101010101" pitchFamily="49" charset="-122"/>
              <a:ea typeface="隶书" panose="02010509060101010101" pitchFamily="49" charset="-122"/>
            </a:endParaRPr>
          </a:p>
        </p:txBody>
      </p:sp>
      <p:sp>
        <p:nvSpPr>
          <p:cNvPr id="2" name="椭圆 1"/>
          <p:cNvSpPr/>
          <p:nvPr/>
        </p:nvSpPr>
        <p:spPr>
          <a:xfrm>
            <a:off x="5844480" y="1608881"/>
            <a:ext cx="1242349" cy="1215342"/>
          </a:xfrm>
          <a:prstGeom prst="ellipse">
            <a:avLst/>
          </a:prstGeom>
          <a:solidFill>
            <a:schemeClr val="accent2">
              <a:lumMod val="50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65772" y="1663189"/>
            <a:ext cx="1024890" cy="1106805"/>
          </a:xfrm>
          <a:prstGeom prst="rect">
            <a:avLst/>
          </a:prstGeom>
        </p:spPr>
        <p:txBody>
          <a:bodyPr wrap="none">
            <a:spAutoFit/>
          </a:bodyPr>
          <a:lstStyle/>
          <a:p>
            <a:pPr algn="ctr"/>
            <a:r>
              <a:rPr lang="zh-CN" altLang="en-US" sz="6600" b="1" dirty="0">
                <a:solidFill>
                  <a:schemeClr val="bg1"/>
                </a:solidFill>
                <a:latin typeface="隶书" panose="02010509060101010101" pitchFamily="49" charset="-122"/>
                <a:ea typeface="隶书" panose="02010509060101010101" pitchFamily="49" charset="-122"/>
              </a:rPr>
              <a:t>壹</a:t>
            </a:r>
            <a:endParaRPr lang="zh-CN" altLang="en-US" sz="6600" b="1"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五边形 24"/>
          <p:cNvSpPr/>
          <p:nvPr/>
        </p:nvSpPr>
        <p:spPr>
          <a:xfrm>
            <a:off x="135255" y="91440"/>
            <a:ext cx="2393315" cy="618490"/>
          </a:xfrm>
          <a:prstGeom prst="homePlate">
            <a:avLst/>
          </a:prstGeom>
          <a:solidFill>
            <a:schemeClr val="accent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2400" b="1"/>
              <a:t>答案订正</a:t>
            </a:r>
            <a:endParaRPr lang="zh-CN" altLang="en-US" sz="2400" b="1"/>
          </a:p>
        </p:txBody>
      </p:sp>
      <p:sp>
        <p:nvSpPr>
          <p:cNvPr id="6" name="标题 5"/>
          <p:cNvSpPr>
            <a:spLocks noGrp="1"/>
          </p:cNvSpPr>
          <p:nvPr>
            <p:ph type="title"/>
          </p:nvPr>
        </p:nvSpPr>
        <p:spPr>
          <a:xfrm>
            <a:off x="7404735" y="1272540"/>
            <a:ext cx="4584065" cy="2669540"/>
          </a:xfrm>
        </p:spPr>
        <p:txBody>
          <a:bodyPr>
            <a:scene3d>
              <a:camera prst="orthographicFront"/>
              <a:lightRig rig="threePt" dir="t"/>
            </a:scene3d>
          </a:bodyPr>
          <a:lstStyle/>
          <a:p>
            <a:r>
              <a:rPr sz="4400">
                <a:solidFill>
                  <a:schemeClr val="tx1"/>
                </a:solidFill>
                <a:effectLst>
                  <a:outerShdw blurRad="38100" dist="19050" dir="2700000" algn="tl" rotWithShape="0">
                    <a:schemeClr val="dk1">
                      <a:alpha val="40000"/>
                    </a:schemeClr>
                  </a:outerShdw>
                </a:effectLst>
              </a:rPr>
              <a:t>思考：</a:t>
            </a:r>
            <a:br>
              <a:rPr sz="4400">
                <a:solidFill>
                  <a:schemeClr val="tx1"/>
                </a:solidFill>
                <a:effectLst>
                  <a:outerShdw blurRad="38100" dist="19050" dir="2700000" algn="tl" rotWithShape="0">
                    <a:schemeClr val="dk1">
                      <a:alpha val="40000"/>
                    </a:schemeClr>
                  </a:outerShdw>
                </a:effectLst>
              </a:rPr>
            </a:br>
            <a:r>
              <a:rPr sz="4400">
                <a:solidFill>
                  <a:schemeClr val="tx1"/>
                </a:solidFill>
                <a:effectLst>
                  <a:outerShdw blurRad="38100" dist="19050" dir="2700000" algn="tl" rotWithShape="0">
                    <a:schemeClr val="dk1">
                      <a:alpha val="40000"/>
                    </a:schemeClr>
                  </a:outerShdw>
                </a:effectLst>
              </a:rPr>
              <a:t>   整张试卷中丢分的最主要原因。</a:t>
            </a:r>
            <a:br>
              <a:rPr lang="zh-CN" altLang="en-US" sz="4400">
                <a:solidFill>
                  <a:schemeClr val="tx1"/>
                </a:solidFill>
                <a:effectLst>
                  <a:outerShdw blurRad="38100" dist="19050" dir="2700000" algn="tl" rotWithShape="0">
                    <a:schemeClr val="dk1">
                      <a:alpha val="40000"/>
                    </a:schemeClr>
                  </a:outerShdw>
                </a:effectLst>
              </a:rPr>
            </a:br>
            <a:br>
              <a:rPr lang="zh-CN" altLang="en-US" sz="4400">
                <a:solidFill>
                  <a:schemeClr val="tx1"/>
                </a:solidFill>
                <a:effectLst>
                  <a:outerShdw blurRad="38100" dist="19050" dir="2700000" algn="tl" rotWithShape="0">
                    <a:schemeClr val="dk1">
                      <a:alpha val="40000"/>
                    </a:schemeClr>
                  </a:outerShdw>
                </a:effectLst>
              </a:rPr>
            </a:br>
            <a:endParaRPr lang="zh-CN" altLang="en-US" sz="4400">
              <a:solidFill>
                <a:schemeClr val="tx1"/>
              </a:solidFill>
              <a:effectLst>
                <a:outerShdw blurRad="38100" dist="19050" dir="2700000" algn="tl" rotWithShape="0">
                  <a:schemeClr val="dk1">
                    <a:alpha val="40000"/>
                  </a:schemeClr>
                </a:outerShdw>
              </a:effectLst>
            </a:endParaRPr>
          </a:p>
        </p:txBody>
      </p:sp>
      <p:pic>
        <p:nvPicPr>
          <p:cNvPr id="2" name="图片 1" descr="mmexport1617888624141"/>
          <p:cNvPicPr>
            <a:picLocks noChangeAspect="1"/>
          </p:cNvPicPr>
          <p:nvPr>
            <p:custDataLst>
              <p:tags r:id="rId1"/>
            </p:custDataLst>
          </p:nvPr>
        </p:nvPicPr>
        <p:blipFill>
          <a:blip r:embed="rId2"/>
          <a:stretch>
            <a:fillRect/>
          </a:stretch>
        </p:blipFill>
        <p:spPr>
          <a:xfrm>
            <a:off x="2352040" y="0"/>
            <a:ext cx="4871085" cy="676656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7072" y="520069"/>
            <a:ext cx="10852237" cy="441964"/>
          </a:xfrm>
        </p:spPr>
        <p:txBody>
          <a:bodyPr/>
          <a:lstStyle/>
          <a:p>
            <a:r>
              <a:rPr lang="en-US" altLang="zh-CN"/>
              <a:t> </a:t>
            </a:r>
            <a:endParaRPr lang="en-US" altLang="zh-CN"/>
          </a:p>
        </p:txBody>
      </p:sp>
      <p:graphicFrame>
        <p:nvGraphicFramePr>
          <p:cNvPr id="4" name="内容占位符 3"/>
          <p:cNvGraphicFramePr>
            <a:graphicFrameLocks noGrp="1"/>
          </p:cNvGraphicFramePr>
          <p:nvPr>
            <p:ph idx="1"/>
            <p:custDataLst>
              <p:tags r:id="rId1"/>
            </p:custDataLst>
          </p:nvPr>
        </p:nvGraphicFramePr>
        <p:xfrm>
          <a:off x="154897" y="671838"/>
          <a:ext cx="11977370" cy="1554480"/>
        </p:xfrm>
        <a:graphic>
          <a:graphicData uri="http://schemas.openxmlformats.org/drawingml/2006/table">
            <a:tbl>
              <a:tblPr firstRow="1" bandRow="1">
                <a:tableStyleId>{5C22544A-7EE6-4342-B048-85BDC9FD1C3A}</a:tableStyleId>
              </a:tblPr>
              <a:tblGrid>
                <a:gridCol w="461645"/>
                <a:gridCol w="527685"/>
                <a:gridCol w="758190"/>
                <a:gridCol w="690245"/>
                <a:gridCol w="776605"/>
                <a:gridCol w="739775"/>
                <a:gridCol w="669925"/>
                <a:gridCol w="737870"/>
                <a:gridCol w="943610"/>
                <a:gridCol w="925830"/>
                <a:gridCol w="709930"/>
                <a:gridCol w="709295"/>
                <a:gridCol w="914400"/>
                <a:gridCol w="915035"/>
                <a:gridCol w="748030"/>
                <a:gridCol w="749300"/>
              </a:tblGrid>
              <a:tr h="581660">
                <a:tc>
                  <a:txBody>
                    <a:bodyPr/>
                    <a:lstStyle/>
                    <a:p>
                      <a:pPr algn="ctr">
                        <a:buNone/>
                      </a:pPr>
                      <a:r>
                        <a:rPr lang="zh-CN" altLang="en-US" b="1">
                          <a:solidFill>
                            <a:schemeClr val="tx1"/>
                          </a:solidFill>
                          <a:latin typeface="+mn-ea"/>
                        </a:rPr>
                        <a:t>题号</a:t>
                      </a:r>
                      <a:endParaRPr lang="zh-CN" altLang="en-US" b="1">
                        <a:solidFill>
                          <a:schemeClr val="tx1"/>
                        </a:solidFill>
                        <a:latin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2</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3</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4</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5</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6</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7</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8</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9</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10</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11</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12</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13</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14</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r>
                        <a:rPr lang="en-US" altLang="zh-CN">
                          <a:solidFill>
                            <a:schemeClr val="tx1"/>
                          </a:solidFill>
                        </a:rPr>
                        <a:t>15</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r>
              <a:tr h="914400">
                <a:tc>
                  <a:txBody>
                    <a:bodyPr/>
                    <a:lstStyle/>
                    <a:p>
                      <a:pPr algn="ctr">
                        <a:buNone/>
                      </a:pPr>
                      <a:r>
                        <a:rPr lang="zh-CN" altLang="en-US" b="1">
                          <a:solidFill>
                            <a:schemeClr val="tx1"/>
                          </a:solidFill>
                          <a:latin typeface="+mn-ea"/>
                        </a:rPr>
                        <a:t>平均分</a:t>
                      </a:r>
                      <a:endParaRPr lang="zh-CN" altLang="en-US" b="1">
                        <a:solidFill>
                          <a:schemeClr val="tx1"/>
                        </a:solidFill>
                        <a:latin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rgbClr val="FF0000"/>
                        </a:solidFill>
                      </a:endParaRPr>
                    </a:p>
                    <a:p>
                      <a:pPr algn="ctr">
                        <a:buNone/>
                      </a:pPr>
                      <a:r>
                        <a:rPr lang="en-US" altLang="zh-CN">
                          <a:solidFill>
                            <a:srgbClr val="FF0000"/>
                          </a:solidFill>
                        </a:rPr>
                        <a:t>0.37</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1.7</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1.56</a:t>
                      </a:r>
                      <a:endParaRPr lang="en-US" altLang="zh-CN">
                        <a:solidFill>
                          <a:schemeClr val="tx1"/>
                        </a:solidFill>
                      </a:endParaRPr>
                    </a:p>
                    <a:p>
                      <a:pPr algn="ctr">
                        <a:buNone/>
                      </a:pP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rgbClr val="FF0000"/>
                          </a:solidFill>
                        </a:rPr>
                        <a:t>0.89</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rgbClr val="FF0000"/>
                        </a:solidFill>
                      </a:endParaRPr>
                    </a:p>
                    <a:p>
                      <a:pPr algn="ctr">
                        <a:buNone/>
                      </a:pPr>
                      <a:r>
                        <a:rPr lang="en-US" altLang="zh-CN">
                          <a:solidFill>
                            <a:schemeClr val="tx1"/>
                          </a:solidFill>
                        </a:rPr>
                        <a:t>1.19</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rgbClr val="FF0000"/>
                        </a:solidFill>
                      </a:endParaRPr>
                    </a:p>
                    <a:p>
                      <a:pPr algn="ctr">
                        <a:buNone/>
                      </a:pPr>
                      <a:r>
                        <a:rPr lang="en-US" altLang="zh-CN">
                          <a:solidFill>
                            <a:srgbClr val="FF0000"/>
                          </a:solidFill>
                        </a:rPr>
                        <a:t>0.74</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1.93</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2.0</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2.0</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2.0</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rgbClr val="FF0000"/>
                        </a:solidFill>
                      </a:endParaRPr>
                    </a:p>
                    <a:p>
                      <a:pPr algn="ctr">
                        <a:buNone/>
                      </a:pPr>
                      <a:r>
                        <a:rPr lang="en-US" altLang="zh-CN">
                          <a:solidFill>
                            <a:srgbClr val="FF0000"/>
                          </a:solidFill>
                        </a:rPr>
                        <a:t>1.11</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1.93</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rgbClr val="FF0000"/>
                        </a:solidFill>
                      </a:endParaRPr>
                    </a:p>
                    <a:p>
                      <a:pPr algn="ctr">
                        <a:buNone/>
                      </a:pPr>
                      <a:r>
                        <a:rPr lang="en-US" altLang="zh-CN">
                          <a:solidFill>
                            <a:srgbClr val="FF0000"/>
                          </a:solidFill>
                        </a:rPr>
                        <a:t>1.04</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1.63</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None/>
                      </a:pPr>
                      <a:endParaRPr lang="en-US" altLang="zh-CN">
                        <a:solidFill>
                          <a:schemeClr val="tx1"/>
                        </a:solidFill>
                      </a:endParaRPr>
                    </a:p>
                    <a:p>
                      <a:pPr algn="ctr">
                        <a:buNone/>
                      </a:pPr>
                      <a:r>
                        <a:rPr lang="en-US" altLang="zh-CN">
                          <a:solidFill>
                            <a:schemeClr val="tx1"/>
                          </a:solidFill>
                        </a:rPr>
                        <a:t>1.78</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r>
            </a:tbl>
          </a:graphicData>
        </a:graphic>
      </p:graphicFrame>
      <p:sp>
        <p:nvSpPr>
          <p:cNvPr id="5" name="标题 1"/>
          <p:cNvSpPr>
            <a:spLocks noGrp="1"/>
          </p:cNvSpPr>
          <p:nvPr/>
        </p:nvSpPr>
        <p:spPr>
          <a:xfrm>
            <a:off x="194267" y="190504"/>
            <a:ext cx="10852237" cy="441964"/>
          </a:xfrm>
          <a:prstGeom prst="rect">
            <a:avLst/>
          </a:prstGeom>
        </p:spPr>
        <p:txBody>
          <a:bodyPr vert="horz" lIns="101600" tIns="38100" rIns="76200" bIns="38100" rtlCol="0" anchor="t"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r>
              <a:rPr lang="zh-CN" altLang="en-US"/>
              <a:t>一、选择题</a:t>
            </a:r>
            <a:endParaRPr lang="zh-CN" altLang="en-US"/>
          </a:p>
        </p:txBody>
      </p:sp>
      <p:sp>
        <p:nvSpPr>
          <p:cNvPr id="9" name="标题 1"/>
          <p:cNvSpPr>
            <a:spLocks noGrp="1"/>
          </p:cNvSpPr>
          <p:nvPr/>
        </p:nvSpPr>
        <p:spPr>
          <a:xfrm>
            <a:off x="154940" y="2433955"/>
            <a:ext cx="2310765" cy="441960"/>
          </a:xfrm>
          <a:prstGeom prst="rect">
            <a:avLst/>
          </a:prstGeom>
        </p:spPr>
        <p:txBody>
          <a:bodyPr vert="horz" lIns="101600" tIns="38100" rIns="76200" bIns="38100" rtlCol="0" anchor="t"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r>
              <a:rPr lang="zh-CN" altLang="en-US"/>
              <a:t>二、判断题</a:t>
            </a:r>
            <a:endParaRPr lang="zh-CN" altLang="en-US"/>
          </a:p>
        </p:txBody>
      </p:sp>
      <p:sp>
        <p:nvSpPr>
          <p:cNvPr id="13" name="标题 1"/>
          <p:cNvSpPr>
            <a:spLocks noGrp="1"/>
          </p:cNvSpPr>
          <p:nvPr/>
        </p:nvSpPr>
        <p:spPr>
          <a:xfrm>
            <a:off x="4988560" y="2562860"/>
            <a:ext cx="2310765" cy="441960"/>
          </a:xfrm>
          <a:prstGeom prst="rect">
            <a:avLst/>
          </a:prstGeom>
        </p:spPr>
        <p:txBody>
          <a:bodyPr vert="horz" lIns="101600" tIns="38100" rIns="76200" bIns="38100" rtlCol="0" anchor="t"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r>
              <a:rPr lang="zh-CN" altLang="en-US"/>
              <a:t>三、材料解析</a:t>
            </a:r>
            <a:endParaRPr lang="zh-CN" altLang="en-US"/>
          </a:p>
        </p:txBody>
      </p:sp>
      <p:graphicFrame>
        <p:nvGraphicFramePr>
          <p:cNvPr id="14" name="表格 13"/>
          <p:cNvGraphicFramePr/>
          <p:nvPr>
            <p:custDataLst>
              <p:tags r:id="rId2"/>
            </p:custDataLst>
          </p:nvPr>
        </p:nvGraphicFramePr>
        <p:xfrm>
          <a:off x="4900930" y="3004820"/>
          <a:ext cx="6894195" cy="1565910"/>
        </p:xfrm>
        <a:graphic>
          <a:graphicData uri="http://schemas.openxmlformats.org/drawingml/2006/table">
            <a:tbl>
              <a:tblPr firstRow="1" bandRow="1">
                <a:tableStyleId>{5C22544A-7EE6-4342-B048-85BDC9FD1C3A}</a:tableStyleId>
              </a:tblPr>
              <a:tblGrid>
                <a:gridCol w="984885"/>
                <a:gridCol w="984885"/>
                <a:gridCol w="984885"/>
                <a:gridCol w="984885"/>
                <a:gridCol w="984885"/>
                <a:gridCol w="984885"/>
                <a:gridCol w="984885"/>
              </a:tblGrid>
              <a:tr h="365760">
                <a:tc>
                  <a:txBody>
                    <a:bodyPr/>
                    <a:lstStyle/>
                    <a:p>
                      <a:pPr algn="ctr">
                        <a:buClrTx/>
                        <a:buSzTx/>
                        <a:buFontTx/>
                        <a:buNone/>
                      </a:pPr>
                      <a:r>
                        <a:rPr lang="zh-CN" altLang="en-US" b="1">
                          <a:solidFill>
                            <a:schemeClr val="tx1"/>
                          </a:solidFill>
                        </a:rPr>
                        <a:t>题号</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p>
                      <a:pPr algn="ctr">
                        <a:buClrTx/>
                        <a:buSzTx/>
                        <a:buFontTx/>
                        <a:buNone/>
                      </a:pPr>
                      <a:r>
                        <a:rPr lang="en-US" altLang="zh-CN" b="1">
                          <a:solidFill>
                            <a:schemeClr val="tx1"/>
                          </a:solidFill>
                        </a:rPr>
                        <a:t>17</a:t>
                      </a:r>
                      <a:r>
                        <a:rPr lang="zh-CN" altLang="en-US" b="1">
                          <a:solidFill>
                            <a:schemeClr val="tx1"/>
                          </a:solidFill>
                        </a:rPr>
                        <a:t>（</a:t>
                      </a:r>
                      <a:r>
                        <a:rPr lang="en-US" altLang="zh-CN" b="1">
                          <a:solidFill>
                            <a:schemeClr val="tx1"/>
                          </a:solidFill>
                        </a:rPr>
                        <a:t>1</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17</a:t>
                      </a:r>
                      <a:r>
                        <a:rPr lang="zh-CN" altLang="en-US" b="1">
                          <a:solidFill>
                            <a:schemeClr val="tx1"/>
                          </a:solidFill>
                        </a:rPr>
                        <a:t>（</a:t>
                      </a:r>
                      <a:r>
                        <a:rPr lang="en-US" altLang="zh-CN" b="1">
                          <a:solidFill>
                            <a:schemeClr val="tx1"/>
                          </a:solidFill>
                        </a:rPr>
                        <a:t>2</a:t>
                      </a:r>
                      <a:r>
                        <a:rPr lang="zh-CN" altLang="en-US" b="1">
                          <a:solidFill>
                            <a:schemeClr val="tx1"/>
                          </a:solidFill>
                        </a:rPr>
                        <a:t>）</a:t>
                      </a:r>
                      <a:endParaRPr lang="en-US" altLang="zh-CN"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17</a:t>
                      </a:r>
                      <a:r>
                        <a:rPr lang="zh-CN" altLang="en-US" b="1">
                          <a:solidFill>
                            <a:schemeClr val="tx1"/>
                          </a:solidFill>
                        </a:rPr>
                        <a:t>（</a:t>
                      </a:r>
                      <a:r>
                        <a:rPr lang="en-US" altLang="zh-CN" b="1">
                          <a:solidFill>
                            <a:schemeClr val="tx1"/>
                          </a:solidFill>
                        </a:rPr>
                        <a:t>3</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18</a:t>
                      </a:r>
                      <a:r>
                        <a:rPr lang="zh-CN" altLang="en-US" b="1">
                          <a:solidFill>
                            <a:schemeClr val="tx1"/>
                          </a:solidFill>
                        </a:rPr>
                        <a:t>（</a:t>
                      </a:r>
                      <a:r>
                        <a:rPr lang="en-US" altLang="zh-CN" b="1">
                          <a:solidFill>
                            <a:schemeClr val="tx1"/>
                          </a:solidFill>
                        </a:rPr>
                        <a:t>1</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18</a:t>
                      </a:r>
                      <a:r>
                        <a:rPr lang="zh-CN" altLang="en-US" b="1">
                          <a:solidFill>
                            <a:schemeClr val="tx1"/>
                          </a:solidFill>
                        </a:rPr>
                        <a:t>（</a:t>
                      </a:r>
                      <a:r>
                        <a:rPr lang="en-US" altLang="zh-CN" b="1">
                          <a:solidFill>
                            <a:schemeClr val="tx1"/>
                          </a:solidFill>
                        </a:rPr>
                        <a:t>2</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18</a:t>
                      </a:r>
                      <a:r>
                        <a:rPr lang="zh-CN" altLang="en-US" b="1">
                          <a:solidFill>
                            <a:schemeClr val="tx1"/>
                          </a:solidFill>
                        </a:rPr>
                        <a:t>（</a:t>
                      </a:r>
                      <a:r>
                        <a:rPr lang="en-US" altLang="zh-CN" b="1">
                          <a:solidFill>
                            <a:schemeClr val="tx1"/>
                          </a:solidFill>
                        </a:rPr>
                        <a:t>3</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r>
              <a:tr h="1200150">
                <a:tc>
                  <a:txBody>
                    <a:bodyPr/>
                    <a:lstStyle/>
                    <a:p>
                      <a:pPr>
                        <a:buNone/>
                      </a:pPr>
                      <a:endParaRPr lang="en-US" altLang="zh-CN" sz="2000">
                        <a:solidFill>
                          <a:schemeClr val="tx1"/>
                        </a:solidFill>
                        <a:latin typeface="微软雅黑" panose="020B0503020204020204" charset="-122"/>
                        <a:ea typeface="微软雅黑" panose="020B0503020204020204" charset="-122"/>
                      </a:endParaRPr>
                    </a:p>
                    <a:p>
                      <a:pPr>
                        <a:buNone/>
                      </a:pPr>
                      <a:r>
                        <a:rPr lang="zh-CN" altLang="en-US" sz="2000">
                          <a:solidFill>
                            <a:srgbClr val="C00000"/>
                          </a:solidFill>
                          <a:latin typeface="微软雅黑" panose="020B0503020204020204" charset="-122"/>
                          <a:ea typeface="微软雅黑" panose="020B0503020204020204" charset="-122"/>
                        </a:rPr>
                        <a:t>平均分</a:t>
                      </a:r>
                      <a:endParaRPr lang="zh-CN" altLang="en-US" sz="2000">
                        <a:solidFill>
                          <a:srgbClr val="C00000"/>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p>
                      <a:pPr>
                        <a:buNone/>
                      </a:pPr>
                      <a:endParaRPr lang="en-US" altLang="zh-CN" sz="2000">
                        <a:solidFill>
                          <a:srgbClr val="FF0000"/>
                        </a:solidFill>
                        <a:latin typeface="微软雅黑" panose="020B0503020204020204" charset="-122"/>
                        <a:ea typeface="微软雅黑" panose="020B0503020204020204" charset="-122"/>
                        <a:sym typeface="+mn-ea"/>
                      </a:endParaRPr>
                    </a:p>
                    <a:p>
                      <a:pPr>
                        <a:buNone/>
                      </a:pPr>
                      <a:r>
                        <a:rPr lang="en-US" altLang="zh-CN" sz="2000">
                          <a:solidFill>
                            <a:srgbClr val="FF0000"/>
                          </a:solidFill>
                          <a:latin typeface="微软雅黑" panose="020B0503020204020204" charset="-122"/>
                          <a:ea typeface="微软雅黑" panose="020B0503020204020204" charset="-122"/>
                          <a:sym typeface="+mn-ea"/>
                        </a:rPr>
                        <a:t>2.06</a:t>
                      </a:r>
                      <a:endParaRPr lang="en-US" altLang="zh-CN" sz="2000">
                        <a:solidFill>
                          <a:srgbClr val="FF0000"/>
                        </a:solidFill>
                        <a:latin typeface="微软雅黑" panose="020B0503020204020204" charset="-122"/>
                        <a:ea typeface="微软雅黑" panose="020B0503020204020204" charset="-122"/>
                      </a:endParaRPr>
                    </a:p>
                    <a:p>
                      <a:pPr>
                        <a:buNone/>
                      </a:pPr>
                      <a:endParaRPr lang="en-US" altLang="zh-CN" sz="2000">
                        <a:solidFill>
                          <a:srgbClr val="FF0000"/>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sz="2000">
                        <a:solidFill>
                          <a:srgbClr val="FF0000"/>
                        </a:solidFill>
                        <a:latin typeface="微软雅黑" panose="020B0503020204020204" charset="-122"/>
                        <a:ea typeface="微软雅黑" panose="020B0503020204020204" charset="-122"/>
                      </a:endParaRPr>
                    </a:p>
                    <a:p>
                      <a:pPr>
                        <a:buNone/>
                      </a:pPr>
                      <a:r>
                        <a:rPr lang="en-US" altLang="zh-CN" sz="2000">
                          <a:solidFill>
                            <a:srgbClr val="FF0000"/>
                          </a:solidFill>
                          <a:latin typeface="微软雅黑" panose="020B0503020204020204" charset="-122"/>
                          <a:ea typeface="微软雅黑" panose="020B0503020204020204" charset="-122"/>
                        </a:rPr>
                        <a:t>1.87</a:t>
                      </a:r>
                      <a:endParaRPr lang="en-US" altLang="zh-CN" sz="2000">
                        <a:solidFill>
                          <a:srgbClr val="FF0000"/>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sz="2000">
                        <a:solidFill>
                          <a:srgbClr val="FF0000"/>
                        </a:solidFill>
                        <a:latin typeface="微软雅黑" panose="020B0503020204020204" charset="-122"/>
                        <a:ea typeface="微软雅黑" panose="020B0503020204020204" charset="-122"/>
                      </a:endParaRPr>
                    </a:p>
                    <a:p>
                      <a:pPr>
                        <a:buNone/>
                      </a:pPr>
                      <a:r>
                        <a:rPr lang="en-US" altLang="zh-CN" sz="2000">
                          <a:solidFill>
                            <a:srgbClr val="FF0000"/>
                          </a:solidFill>
                          <a:latin typeface="微软雅黑" panose="020B0503020204020204" charset="-122"/>
                          <a:ea typeface="微软雅黑" panose="020B0503020204020204" charset="-122"/>
                        </a:rPr>
                        <a:t>0.61</a:t>
                      </a:r>
                      <a:endParaRPr lang="en-US" altLang="zh-CN" sz="2000">
                        <a:solidFill>
                          <a:srgbClr val="FF0000"/>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sz="2000">
                        <a:solidFill>
                          <a:schemeClr val="tx1"/>
                        </a:solidFill>
                        <a:latin typeface="微软雅黑" panose="020B0503020204020204" charset="-122"/>
                        <a:ea typeface="微软雅黑" panose="020B0503020204020204" charset="-122"/>
                      </a:endParaRPr>
                    </a:p>
                    <a:p>
                      <a:pPr>
                        <a:buNone/>
                      </a:pPr>
                      <a:r>
                        <a:rPr lang="en-US" altLang="zh-CN" sz="2000">
                          <a:solidFill>
                            <a:schemeClr val="tx1"/>
                          </a:solidFill>
                          <a:latin typeface="微软雅黑" panose="020B0503020204020204" charset="-122"/>
                          <a:ea typeface="微软雅黑" panose="020B0503020204020204" charset="-122"/>
                        </a:rPr>
                        <a:t>3.2</a:t>
                      </a:r>
                      <a:endParaRPr lang="en-US" altLang="zh-CN" sz="2000">
                        <a:solidFill>
                          <a:schemeClr val="tx1"/>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sz="2000">
                        <a:solidFill>
                          <a:schemeClr val="tx1"/>
                        </a:solidFill>
                        <a:latin typeface="微软雅黑" panose="020B0503020204020204" charset="-122"/>
                        <a:ea typeface="微软雅黑" panose="020B0503020204020204" charset="-122"/>
                      </a:endParaRPr>
                    </a:p>
                    <a:p>
                      <a:pPr>
                        <a:buNone/>
                      </a:pPr>
                      <a:r>
                        <a:rPr lang="en-US" altLang="zh-CN" sz="2000">
                          <a:solidFill>
                            <a:srgbClr val="FF0000"/>
                          </a:solidFill>
                          <a:latin typeface="微软雅黑" panose="020B0503020204020204" charset="-122"/>
                          <a:ea typeface="微软雅黑" panose="020B0503020204020204" charset="-122"/>
                        </a:rPr>
                        <a:t>2.43</a:t>
                      </a:r>
                      <a:endParaRPr lang="en-US" altLang="zh-CN" sz="2000">
                        <a:solidFill>
                          <a:srgbClr val="FF0000"/>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sz="2000">
                        <a:solidFill>
                          <a:schemeClr val="tx1"/>
                        </a:solidFill>
                        <a:latin typeface="微软雅黑" panose="020B0503020204020204" charset="-122"/>
                        <a:ea typeface="微软雅黑" panose="020B0503020204020204" charset="-122"/>
                      </a:endParaRPr>
                    </a:p>
                    <a:p>
                      <a:pPr>
                        <a:buNone/>
                      </a:pPr>
                      <a:r>
                        <a:rPr lang="en-US" altLang="zh-CN" sz="2000">
                          <a:solidFill>
                            <a:schemeClr val="tx1"/>
                          </a:solidFill>
                          <a:latin typeface="微软雅黑" panose="020B0503020204020204" charset="-122"/>
                          <a:ea typeface="微软雅黑" panose="020B0503020204020204" charset="-122"/>
                        </a:rPr>
                        <a:t>1.63</a:t>
                      </a:r>
                      <a:endParaRPr lang="en-US" altLang="zh-CN" sz="2000">
                        <a:solidFill>
                          <a:schemeClr val="tx1"/>
                        </a:solidFill>
                        <a:latin typeface="微软雅黑" panose="020B0503020204020204" charset="-122"/>
                        <a:ea typeface="微软雅黑" panose="020B0503020204020204" charset="-122"/>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r>
            </a:tbl>
          </a:graphicData>
        </a:graphic>
      </p:graphicFrame>
      <p:sp>
        <p:nvSpPr>
          <p:cNvPr id="15" name="标题 1"/>
          <p:cNvSpPr>
            <a:spLocks noGrp="1"/>
          </p:cNvSpPr>
          <p:nvPr/>
        </p:nvSpPr>
        <p:spPr>
          <a:xfrm>
            <a:off x="154940" y="4808220"/>
            <a:ext cx="8021320" cy="520065"/>
          </a:xfrm>
          <a:prstGeom prst="rect">
            <a:avLst/>
          </a:prstGeom>
        </p:spPr>
        <p:txBody>
          <a:bodyPr vert="horz" lIns="101600" tIns="38100" rIns="76200" bIns="38100" rtlCol="0" anchor="t" anchorCtr="0">
            <a:noAutofit/>
          </a:bodyPr>
          <a:lstStyle>
            <a:lvl1pPr marL="0" marR="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r>
              <a:rPr lang="zh-CN" altLang="en-US"/>
              <a:t>四、活动与探究</a:t>
            </a:r>
            <a:endParaRPr lang="zh-CN" altLang="en-US"/>
          </a:p>
        </p:txBody>
      </p:sp>
      <p:graphicFrame>
        <p:nvGraphicFramePr>
          <p:cNvPr id="16" name="表格 15"/>
          <p:cNvGraphicFramePr/>
          <p:nvPr>
            <p:custDataLst>
              <p:tags r:id="rId3"/>
            </p:custDataLst>
          </p:nvPr>
        </p:nvGraphicFramePr>
        <p:xfrm>
          <a:off x="242527" y="5255903"/>
          <a:ext cx="7338060" cy="1433830"/>
        </p:xfrm>
        <a:graphic>
          <a:graphicData uri="http://schemas.openxmlformats.org/drawingml/2006/table">
            <a:tbl>
              <a:tblPr firstRow="1" bandRow="1">
                <a:tableStyleId>{5C22544A-7EE6-4342-B048-85BDC9FD1C3A}</a:tableStyleId>
              </a:tblPr>
              <a:tblGrid>
                <a:gridCol w="917258"/>
                <a:gridCol w="917257"/>
                <a:gridCol w="917258"/>
                <a:gridCol w="917257"/>
              </a:tblGrid>
              <a:tr h="488950">
                <a:tc>
                  <a:txBody>
                    <a:bodyPr/>
                    <a:p>
                      <a:pPr algn="ctr">
                        <a:buClrTx/>
                        <a:buSzTx/>
                        <a:buFontTx/>
                        <a:buNone/>
                      </a:pPr>
                      <a:r>
                        <a:rPr lang="zh-CN" altLang="en-US" b="1">
                          <a:solidFill>
                            <a:schemeClr val="tx1"/>
                          </a:solidFill>
                        </a:rPr>
                        <a:t>题号</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19</a:t>
                      </a:r>
                      <a:r>
                        <a:rPr lang="zh-CN" altLang="en-US" b="1">
                          <a:solidFill>
                            <a:schemeClr val="tx1"/>
                          </a:solidFill>
                        </a:rPr>
                        <a:t>（</a:t>
                      </a:r>
                      <a:r>
                        <a:rPr lang="en-US" altLang="zh-CN" b="1">
                          <a:solidFill>
                            <a:schemeClr val="tx1"/>
                          </a:solidFill>
                        </a:rPr>
                        <a:t>1</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19</a:t>
                      </a:r>
                      <a:r>
                        <a:rPr lang="zh-CN" altLang="en-US" b="1">
                          <a:solidFill>
                            <a:schemeClr val="tx1"/>
                          </a:solidFill>
                        </a:rPr>
                        <a:t>（</a:t>
                      </a:r>
                      <a:r>
                        <a:rPr lang="en-US" altLang="zh-CN" b="1">
                          <a:solidFill>
                            <a:schemeClr val="tx1"/>
                          </a:solidFill>
                        </a:rPr>
                        <a:t>2</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lgn="ctr">
                        <a:buClrTx/>
                        <a:buSzTx/>
                        <a:buFontTx/>
                        <a:buNone/>
                      </a:pPr>
                      <a:r>
                        <a:rPr lang="en-US" altLang="zh-CN" b="1">
                          <a:solidFill>
                            <a:schemeClr val="tx1"/>
                          </a:solidFill>
                        </a:rPr>
                        <a:t>19</a:t>
                      </a:r>
                      <a:r>
                        <a:rPr lang="zh-CN" altLang="en-US" b="1">
                          <a:solidFill>
                            <a:schemeClr val="tx1"/>
                          </a:solidFill>
                        </a:rPr>
                        <a:t>（</a:t>
                      </a:r>
                      <a:r>
                        <a:rPr lang="en-US" altLang="zh-CN" b="1">
                          <a:solidFill>
                            <a:schemeClr val="tx1"/>
                          </a:solidFill>
                        </a:rPr>
                        <a:t>3</a:t>
                      </a:r>
                      <a:r>
                        <a:rPr lang="zh-CN" altLang="en-US" b="1">
                          <a:solidFill>
                            <a:schemeClr val="tx1"/>
                          </a:solidFill>
                        </a:rPr>
                        <a:t>）</a:t>
                      </a:r>
                      <a:endParaRPr lang="zh-CN" altLang="en-US" b="1">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r>
              <a:tr h="820420">
                <a:tc>
                  <a:txBody>
                    <a:bodyPr/>
                    <a:p>
                      <a:pPr>
                        <a:buNone/>
                      </a:pPr>
                      <a:endParaRPr lang="zh-CN" altLang="en-US">
                        <a:solidFill>
                          <a:srgbClr val="C00000"/>
                        </a:solidFill>
                      </a:endParaRPr>
                    </a:p>
                    <a:p>
                      <a:pPr>
                        <a:buNone/>
                      </a:pPr>
                      <a:r>
                        <a:rPr lang="zh-CN" altLang="en-US">
                          <a:solidFill>
                            <a:srgbClr val="C00000"/>
                          </a:solidFill>
                        </a:rPr>
                        <a:t>平均分</a:t>
                      </a:r>
                      <a:endParaRPr lang="zh-CN" altLang="en-US">
                        <a:solidFill>
                          <a:srgbClr val="C0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a:solidFill>
                          <a:schemeClr val="tx1"/>
                        </a:solidFill>
                      </a:endParaRPr>
                    </a:p>
                    <a:p>
                      <a:pPr>
                        <a:buNone/>
                      </a:pPr>
                      <a:r>
                        <a:rPr lang="en-US" altLang="zh-CN">
                          <a:solidFill>
                            <a:schemeClr val="tx1"/>
                          </a:solidFill>
                        </a:rPr>
                        <a:t>1.78</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a:solidFill>
                          <a:schemeClr val="tx1"/>
                        </a:solidFill>
                      </a:endParaRPr>
                    </a:p>
                    <a:p>
                      <a:pPr>
                        <a:buNone/>
                      </a:pPr>
                      <a:r>
                        <a:rPr lang="en-US" altLang="zh-CN">
                          <a:solidFill>
                            <a:srgbClr val="FF0000"/>
                          </a:solidFill>
                        </a:rPr>
                        <a:t>2.15</a:t>
                      </a:r>
                      <a:endParaRPr lang="en-US" altLang="zh-CN">
                        <a:solidFill>
                          <a:srgbClr val="FF0000"/>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c>
                  <a:txBody>
                    <a:bodyPr/>
                    <a:lstStyle/>
                    <a:p>
                      <a:pPr>
                        <a:buNone/>
                      </a:pPr>
                      <a:endParaRPr lang="en-US" altLang="zh-CN">
                        <a:solidFill>
                          <a:schemeClr val="tx1"/>
                        </a:solidFill>
                      </a:endParaRPr>
                    </a:p>
                    <a:p>
                      <a:pPr>
                        <a:buNone/>
                      </a:pPr>
                      <a:r>
                        <a:rPr lang="en-US" altLang="zh-CN">
                          <a:solidFill>
                            <a:schemeClr val="tx1"/>
                          </a:solidFill>
                        </a:rPr>
                        <a:t>2.46</a:t>
                      </a:r>
                      <a:endParaRPr lang="en-US" altLang="zh-CN">
                        <a:solidFill>
                          <a:schemeClr val="tx1"/>
                        </a:solidFill>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2">
                        <a:lumMod val="20000"/>
                        <a:lumOff val="80000"/>
                      </a:schemeClr>
                    </a:solidFill>
                  </a:tcPr>
                </a:tc>
              </a:tr>
            </a:tbl>
          </a:graphicData>
        </a:graphic>
      </p:graphicFrame>
      <p:sp>
        <p:nvSpPr>
          <p:cNvPr id="17" name="圆角矩形 16"/>
          <p:cNvSpPr/>
          <p:nvPr/>
        </p:nvSpPr>
        <p:spPr>
          <a:xfrm flipV="1">
            <a:off x="577215" y="1401445"/>
            <a:ext cx="11555095" cy="73406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圆角矩形 17"/>
          <p:cNvSpPr/>
          <p:nvPr/>
        </p:nvSpPr>
        <p:spPr>
          <a:xfrm>
            <a:off x="4900930" y="3385185"/>
            <a:ext cx="6852920" cy="131381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圆角矩形 18"/>
          <p:cNvSpPr/>
          <p:nvPr/>
        </p:nvSpPr>
        <p:spPr>
          <a:xfrm>
            <a:off x="281940" y="5676265"/>
            <a:ext cx="3629660" cy="10699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 name="组合 2"/>
          <p:cNvGrpSpPr/>
          <p:nvPr>
            <p:custDataLst>
              <p:tags r:id="rId4"/>
            </p:custDataLst>
          </p:nvPr>
        </p:nvGrpSpPr>
        <p:grpSpPr>
          <a:xfrm>
            <a:off x="1652483" y="324142"/>
            <a:ext cx="3144227" cy="3869945"/>
            <a:chOff x="441" y="28"/>
            <a:chExt cx="1352" cy="2165"/>
          </a:xfrm>
        </p:grpSpPr>
        <p:sp>
          <p:nvSpPr>
            <p:cNvPr id="6" name="椭圆 5"/>
            <p:cNvSpPr/>
            <p:nvPr/>
          </p:nvSpPr>
          <p:spPr>
            <a:xfrm>
              <a:off x="441" y="499"/>
              <a:ext cx="1352" cy="1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文本框 6"/>
            <p:cNvSpPr txBox="1"/>
            <p:nvPr>
              <p:custDataLst>
                <p:tags r:id="rId5"/>
              </p:custDataLst>
            </p:nvPr>
          </p:nvSpPr>
          <p:spPr>
            <a:xfrm>
              <a:off x="519" y="28"/>
              <a:ext cx="1254" cy="2165"/>
            </a:xfrm>
            <a:prstGeom prst="rect">
              <a:avLst/>
            </a:prstGeom>
            <a:noFill/>
          </p:spPr>
          <p:txBody>
            <a:bodyPr wrap="square" lIns="90000" tIns="46800" rIns="90000" bIns="46800" rtlCol="0" anchor="ctr"/>
            <a:lstStyle/>
            <a:p>
              <a:pPr algn="ctr"/>
              <a:r>
                <a:rPr lang="zh-CN" altLang="en-US" sz="4800" b="1">
                  <a:solidFill>
                    <a:schemeClr val="bg1"/>
                  </a:solidFill>
                  <a:sym typeface="+mn-ea"/>
                </a:rPr>
                <a:t>基础知识不过关</a:t>
              </a:r>
              <a:endParaRPr lang="zh-CN" altLang="en-US" sz="4800" b="1">
                <a:solidFill>
                  <a:schemeClr val="bg1"/>
                </a:solidFill>
                <a:sym typeface="+mn-ea"/>
              </a:endParaRPr>
            </a:p>
          </p:txBody>
        </p:sp>
      </p:grpSp>
      <p:grpSp>
        <p:nvGrpSpPr>
          <p:cNvPr id="12" name="组合 11"/>
          <p:cNvGrpSpPr/>
          <p:nvPr/>
        </p:nvGrpSpPr>
        <p:grpSpPr>
          <a:xfrm>
            <a:off x="7377150" y="729073"/>
            <a:ext cx="3144227" cy="3869945"/>
            <a:chOff x="233" y="408"/>
            <a:chExt cx="1352" cy="2165"/>
          </a:xfrm>
        </p:grpSpPr>
        <p:sp>
          <p:nvSpPr>
            <p:cNvPr id="20" name="椭圆 19"/>
            <p:cNvSpPr/>
            <p:nvPr/>
          </p:nvSpPr>
          <p:spPr>
            <a:xfrm>
              <a:off x="233" y="669"/>
              <a:ext cx="1352" cy="1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文本框 20"/>
            <p:cNvSpPr txBox="1"/>
            <p:nvPr>
              <p:custDataLst>
                <p:tags r:id="rId6"/>
              </p:custDataLst>
            </p:nvPr>
          </p:nvSpPr>
          <p:spPr>
            <a:xfrm>
              <a:off x="282" y="408"/>
              <a:ext cx="1254" cy="2165"/>
            </a:xfrm>
            <a:prstGeom prst="rect">
              <a:avLst/>
            </a:prstGeom>
            <a:noFill/>
          </p:spPr>
          <p:txBody>
            <a:bodyPr wrap="square" lIns="90000" tIns="46800" rIns="90000" bIns="46800" rtlCol="0" anchor="ctr"/>
            <a:lstStyle/>
            <a:p>
              <a:pPr algn="ctr"/>
              <a:r>
                <a:rPr lang="zh-CN" altLang="en-US" sz="4800" b="1">
                  <a:solidFill>
                    <a:schemeClr val="bg1"/>
                  </a:solidFill>
                  <a:sym typeface="+mn-ea"/>
                </a:rPr>
                <a:t>解题方法没找对</a:t>
              </a:r>
              <a:endParaRPr lang="zh-CN" altLang="en-US" sz="4800" b="1">
                <a:solidFill>
                  <a:schemeClr val="bg1"/>
                </a:solidFill>
                <a:sym typeface="+mn-ea"/>
              </a:endParaRPr>
            </a:p>
          </p:txBody>
        </p:sp>
      </p:grpSp>
      <p:graphicFrame>
        <p:nvGraphicFramePr>
          <p:cNvPr id="10" name="表格 9"/>
          <p:cNvGraphicFramePr/>
          <p:nvPr>
            <p:custDataLst>
              <p:tags r:id="rId7"/>
            </p:custDataLst>
          </p:nvPr>
        </p:nvGraphicFramePr>
        <p:xfrm>
          <a:off x="403225" y="3396615"/>
          <a:ext cx="1948180" cy="875030"/>
        </p:xfrm>
        <a:graphic>
          <a:graphicData uri="http://schemas.openxmlformats.org/drawingml/2006/table">
            <a:tbl>
              <a:tblPr firstRow="1" bandRow="1">
                <a:tableStyleId>{5C22544A-7EE6-4342-B048-85BDC9FD1C3A}</a:tableStyleId>
              </a:tblPr>
              <a:tblGrid>
                <a:gridCol w="974090"/>
                <a:gridCol w="974090"/>
              </a:tblGrid>
              <a:tr h="365760">
                <a:tc>
                  <a:txBody>
                    <a:bodyPr/>
                    <a:p>
                      <a:pPr>
                        <a:buNone/>
                      </a:pPr>
                      <a:r>
                        <a:rPr lang="zh-CN" altLang="en-US">
                          <a:solidFill>
                            <a:schemeClr val="tx1"/>
                          </a:solidFill>
                        </a:rPr>
                        <a:t>题号</a:t>
                      </a:r>
                      <a:endParaRPr lang="zh-CN" altLang="en-US">
                        <a:solidFill>
                          <a:schemeClr val="tx1"/>
                        </a:solidFill>
                      </a:endParaRPr>
                    </a:p>
                  </a:txBody>
                  <a:tcPr/>
                </a:tc>
                <a:tc>
                  <a:txBody>
                    <a:bodyPr/>
                    <a:p>
                      <a:pPr>
                        <a:buNone/>
                      </a:pPr>
                      <a:r>
                        <a:rPr lang="en-US" altLang="zh-CN">
                          <a:solidFill>
                            <a:schemeClr val="tx1"/>
                          </a:solidFill>
                        </a:rPr>
                        <a:t>16</a:t>
                      </a:r>
                      <a:endParaRPr lang="en-US" altLang="zh-CN">
                        <a:solidFill>
                          <a:schemeClr val="tx1"/>
                        </a:solidFill>
                      </a:endParaRPr>
                    </a:p>
                  </a:txBody>
                  <a:tcPr/>
                </a:tc>
              </a:tr>
              <a:tr h="509270">
                <a:tc>
                  <a:txBody>
                    <a:bodyPr/>
                    <a:p>
                      <a:pPr>
                        <a:buNone/>
                      </a:pPr>
                      <a:r>
                        <a:rPr lang="zh-CN" altLang="en-US"/>
                        <a:t>平均分</a:t>
                      </a:r>
                      <a:endParaRPr lang="zh-CN" altLang="en-US"/>
                    </a:p>
                  </a:txBody>
                  <a:tcPr/>
                </a:tc>
                <a:tc>
                  <a:txBody>
                    <a:bodyPr/>
                    <a:p>
                      <a:pPr>
                        <a:buNone/>
                      </a:pPr>
                      <a:r>
                        <a:rPr lang="en-US" altLang="zh-CN"/>
                        <a:t>7.78</a:t>
                      </a:r>
                      <a:endParaRPr lang="en-US" altLang="zh-CN"/>
                    </a:p>
                  </a:txBody>
                  <a:tcPr/>
                </a:tc>
              </a:tr>
            </a:tbl>
          </a:graphicData>
        </a:graphic>
      </p:graphicFrame>
    </p:spTree>
    <p:custDataLst>
      <p:tags r:id="rId8"/>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0" presetClass="entr" presetSubtype="0" accel="5000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to="" calcmode="lin" valueType="num">
                                      <p:cBhvr>
                                        <p:cTn id="21" dur="300" fill="hold">
                                          <p:stCondLst>
                                            <p:cond delay="0"/>
                                          </p:stCondLst>
                                        </p:cTn>
                                        <p:tgtEl>
                                          <p:spTgt spid="3"/>
                                        </p:tgtEl>
                                        <p:attrNameLst>
                                          <p:attrName>ppt_y</p:attrName>
                                        </p:attrNameLst>
                                      </p:cBhvr>
                                      <p:tavLst>
                                        <p:tav tm="0">
                                          <p:val>
                                            <p:strVal val="0-ppt_h/1.5"/>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6"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Horizontal)">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85171" y="3216391"/>
            <a:ext cx="7760970" cy="1106805"/>
          </a:xfrm>
          <a:prstGeom prst="rect">
            <a:avLst/>
          </a:prstGeom>
        </p:spPr>
        <p:txBody>
          <a:bodyPr wrap="none">
            <a:spAutoFit/>
          </a:bodyPr>
          <a:lstStyle/>
          <a:p>
            <a:pPr algn="ctr"/>
            <a:r>
              <a:rPr lang="zh-CN" altLang="en-US" sz="6600" b="1" dirty="0">
                <a:latin typeface="隶书" panose="02010509060101010101" pitchFamily="49" charset="-122"/>
                <a:ea typeface="隶书" panose="02010509060101010101" pitchFamily="49" charset="-122"/>
              </a:rPr>
              <a:t>学法指导，规范答题</a:t>
            </a:r>
            <a:endParaRPr lang="zh-CN" altLang="en-US" sz="6600" b="1" dirty="0">
              <a:latin typeface="隶书" panose="02010509060101010101" pitchFamily="49" charset="-122"/>
              <a:ea typeface="隶书" panose="02010509060101010101" pitchFamily="49" charset="-122"/>
            </a:endParaRPr>
          </a:p>
        </p:txBody>
      </p:sp>
      <p:sp>
        <p:nvSpPr>
          <p:cNvPr id="2" name="椭圆 1"/>
          <p:cNvSpPr/>
          <p:nvPr/>
        </p:nvSpPr>
        <p:spPr>
          <a:xfrm>
            <a:off x="5844480" y="1608881"/>
            <a:ext cx="1242349" cy="1215342"/>
          </a:xfrm>
          <a:prstGeom prst="ellipse">
            <a:avLst/>
          </a:prstGeom>
          <a:solidFill>
            <a:schemeClr val="accent2">
              <a:lumMod val="50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65772" y="1663189"/>
            <a:ext cx="1024890" cy="1106805"/>
          </a:xfrm>
          <a:prstGeom prst="rect">
            <a:avLst/>
          </a:prstGeom>
        </p:spPr>
        <p:txBody>
          <a:bodyPr wrap="none">
            <a:spAutoFit/>
          </a:bodyPr>
          <a:lstStyle/>
          <a:p>
            <a:pPr algn="ctr"/>
            <a:r>
              <a:rPr lang="zh-CN" altLang="en-US" sz="6600" b="1" dirty="0">
                <a:solidFill>
                  <a:schemeClr val="bg1"/>
                </a:solidFill>
                <a:latin typeface="隶书" panose="02010509060101010101" pitchFamily="49" charset="-122"/>
                <a:ea typeface="隶书" panose="02010509060101010101" pitchFamily="49" charset="-122"/>
              </a:rPr>
              <a:t>贰</a:t>
            </a:r>
            <a:endParaRPr lang="zh-CN" altLang="en-US" sz="6600" b="1"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24280" y="372110"/>
            <a:ext cx="6859905" cy="645160"/>
          </a:xfrm>
          <a:prstGeom prst="rect">
            <a:avLst/>
          </a:prstGeom>
          <a:noFill/>
        </p:spPr>
        <p:txBody>
          <a:bodyPr wrap="square" rtlCol="0">
            <a:spAutoFit/>
          </a:bodyPr>
          <a:lstStyle/>
          <a:p>
            <a:r>
              <a:rPr lang="zh-CN" altLang="en-US" sz="3600" b="1"/>
              <a:t>选择题的题型和解题方法</a:t>
            </a:r>
            <a:endParaRPr lang="zh-CN" altLang="en-US" sz="3600" b="1"/>
          </a:p>
        </p:txBody>
      </p:sp>
      <p:cxnSp>
        <p:nvCxnSpPr>
          <p:cNvPr id="51" name="直接连接符 50"/>
          <p:cNvCxnSpPr/>
          <p:nvPr/>
        </p:nvCxnSpPr>
        <p:spPr>
          <a:xfrm>
            <a:off x="1279264" y="1017079"/>
            <a:ext cx="9954839" cy="0"/>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129540" y="434340"/>
            <a:ext cx="836930" cy="718820"/>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endParaRPr>
          </a:p>
        </p:txBody>
      </p:sp>
      <p:sp>
        <p:nvSpPr>
          <p:cNvPr id="22" name="agenda_13877"/>
          <p:cNvSpPr>
            <a:spLocks noChangeAspect="1"/>
          </p:cNvSpPr>
          <p:nvPr/>
        </p:nvSpPr>
        <p:spPr bwMode="auto">
          <a:xfrm>
            <a:off x="251795" y="592161"/>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3" name="文本框 2"/>
          <p:cNvSpPr txBox="1"/>
          <p:nvPr/>
        </p:nvSpPr>
        <p:spPr>
          <a:xfrm>
            <a:off x="869950" y="1600835"/>
            <a:ext cx="10386060" cy="1568450"/>
          </a:xfrm>
          <a:prstGeom prst="rect">
            <a:avLst/>
          </a:prstGeom>
          <a:noFill/>
        </p:spPr>
        <p:txBody>
          <a:bodyPr wrap="square" rtlCol="0" anchor="t">
            <a:spAutoFit/>
          </a:bodyPr>
          <a:p>
            <a:pPr marL="0" indent="0" eaLnBrk="1" hangingPunct="1">
              <a:buFont typeface="Arial" panose="020B0604020202020204" pitchFamily="34" charset="0"/>
              <a:buNone/>
            </a:pPr>
            <a:r>
              <a:rPr lang="zh-CN" altLang="en-US" sz="2400" b="1" smtClean="0">
                <a:latin typeface="黑体" panose="02010609060101010101" charset="-122"/>
                <a:ea typeface="黑体" panose="02010609060101010101" charset="-122"/>
                <a:cs typeface="黑体" panose="02010609060101010101" charset="-122"/>
                <a:sym typeface="+mn-ea"/>
              </a:rPr>
              <a:t>题干以</a:t>
            </a:r>
            <a:r>
              <a:rPr lang="zh-CN" altLang="en-US" sz="2400" b="1" smtClean="0">
                <a:solidFill>
                  <a:srgbClr val="FF0000"/>
                </a:solidFill>
                <a:latin typeface="黑体" panose="02010609060101010101" charset="-122"/>
                <a:ea typeface="黑体" panose="02010609060101010101" charset="-122"/>
                <a:cs typeface="黑体" panose="02010609060101010101" charset="-122"/>
                <a:sym typeface="+mn-ea"/>
              </a:rPr>
              <a:t>文字形式</a:t>
            </a:r>
            <a:r>
              <a:rPr lang="zh-CN" altLang="en-US" sz="2400" b="1" smtClean="0">
                <a:latin typeface="黑体" panose="02010609060101010101" charset="-122"/>
                <a:ea typeface="黑体" panose="02010609060101010101" charset="-122"/>
                <a:cs typeface="黑体" panose="02010609060101010101" charset="-122"/>
                <a:sym typeface="+mn-ea"/>
              </a:rPr>
              <a:t>（如一句史实材料、一段引文、生活情景、史实论述、时政热点等）或</a:t>
            </a:r>
            <a:r>
              <a:rPr lang="zh-CN" altLang="en-US" sz="2400" b="1" smtClean="0">
                <a:solidFill>
                  <a:srgbClr val="FF0000"/>
                </a:solidFill>
                <a:latin typeface="黑体" panose="02010609060101010101" charset="-122"/>
                <a:ea typeface="黑体" panose="02010609060101010101" charset="-122"/>
                <a:cs typeface="黑体" panose="02010609060101010101" charset="-122"/>
                <a:sym typeface="+mn-ea"/>
              </a:rPr>
              <a:t>图表材料</a:t>
            </a:r>
            <a:r>
              <a:rPr lang="zh-CN" altLang="en-US" sz="2400" b="1" smtClean="0">
                <a:latin typeface="黑体" panose="02010609060101010101" charset="-122"/>
                <a:ea typeface="黑体" panose="02010609060101010101" charset="-122"/>
                <a:cs typeface="黑体" panose="02010609060101010101" charset="-122"/>
                <a:sym typeface="+mn-ea"/>
              </a:rPr>
              <a:t>（历史遗址、图片等）呈现，选择四个选项之中</a:t>
            </a:r>
            <a:r>
              <a:rPr lang="zh-CN" altLang="en-US" sz="2400" b="1" smtClean="0">
                <a:solidFill>
                  <a:srgbClr val="FF0000"/>
                </a:solidFill>
                <a:latin typeface="黑体" panose="02010609060101010101" charset="-122"/>
                <a:ea typeface="黑体" panose="02010609060101010101" charset="-122"/>
                <a:cs typeface="黑体" panose="02010609060101010101" charset="-122"/>
                <a:sym typeface="+mn-ea"/>
              </a:rPr>
              <a:t>最为合适的一项</a:t>
            </a:r>
            <a:r>
              <a:rPr lang="zh-CN" altLang="en-US" sz="2400" b="1" smtClean="0">
                <a:latin typeface="黑体" panose="02010609060101010101" charset="-122"/>
                <a:ea typeface="黑体" panose="02010609060101010101" charset="-122"/>
                <a:cs typeface="黑体" panose="02010609060101010101" charset="-122"/>
                <a:sym typeface="+mn-ea"/>
              </a:rPr>
              <a:t>。</a:t>
            </a:r>
            <a:endParaRPr lang="en-US" altLang="zh-CN" sz="2400" b="1" smtClean="0">
              <a:latin typeface="黑体" panose="02010609060101010101" charset="-122"/>
              <a:ea typeface="黑体" panose="02010609060101010101" charset="-122"/>
              <a:cs typeface="黑体" panose="02010609060101010101" charset="-122"/>
            </a:endParaRPr>
          </a:p>
          <a:p>
            <a:pPr marL="0" indent="0" eaLnBrk="1" hangingPunct="1">
              <a:buFont typeface="Arial" panose="020B0604020202020204" pitchFamily="34" charset="0"/>
              <a:buNone/>
            </a:pPr>
            <a:endParaRPr lang="zh-CN" altLang="en-US" sz="2400">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813435" y="1017270"/>
            <a:ext cx="4445000" cy="583565"/>
          </a:xfrm>
          <a:prstGeom prst="rect">
            <a:avLst/>
          </a:prstGeom>
          <a:noFill/>
        </p:spPr>
        <p:txBody>
          <a:bodyPr wrap="square" rtlCol="0">
            <a:spAutoFit/>
          </a:bodyPr>
          <a:p>
            <a:r>
              <a:rPr lang="en-US" altLang="zh-CN" sz="3200" b="1">
                <a:latin typeface="华文隶书" panose="02010800040101010101" charset="-122"/>
                <a:ea typeface="华文隶书" panose="02010800040101010101" charset="-122"/>
              </a:rPr>
              <a:t>1.</a:t>
            </a:r>
            <a:r>
              <a:rPr lang="zh-CN" altLang="en-US" sz="3200" b="1">
                <a:latin typeface="华文隶书" panose="02010800040101010101" charset="-122"/>
                <a:ea typeface="华文隶书" panose="02010800040101010101" charset="-122"/>
              </a:rPr>
              <a:t>选择题的特点是什么？</a:t>
            </a:r>
            <a:endParaRPr lang="zh-CN" altLang="en-US" sz="3200" b="1">
              <a:latin typeface="华文隶书" panose="02010800040101010101" charset="-122"/>
              <a:ea typeface="华文隶书" panose="02010800040101010101" charset="-122"/>
            </a:endParaRPr>
          </a:p>
        </p:txBody>
      </p:sp>
      <p:sp>
        <p:nvSpPr>
          <p:cNvPr id="5" name="文本框 4"/>
          <p:cNvSpPr txBox="1"/>
          <p:nvPr/>
        </p:nvSpPr>
        <p:spPr>
          <a:xfrm>
            <a:off x="869315" y="2956560"/>
            <a:ext cx="7569200" cy="583565"/>
          </a:xfrm>
          <a:prstGeom prst="rect">
            <a:avLst/>
          </a:prstGeom>
          <a:noFill/>
        </p:spPr>
        <p:txBody>
          <a:bodyPr wrap="square" rtlCol="0">
            <a:spAutoFit/>
          </a:bodyPr>
          <a:p>
            <a:r>
              <a:rPr lang="en-US" altLang="zh-CN" sz="3200" b="1">
                <a:latin typeface="华文隶书" panose="02010800040101010101" charset="-122"/>
                <a:ea typeface="华文隶书" panose="02010800040101010101" charset="-122"/>
              </a:rPr>
              <a:t>2.</a:t>
            </a:r>
            <a:r>
              <a:rPr lang="zh-CN" altLang="en-US" sz="3200" b="1">
                <a:latin typeface="华文隶书" panose="02010800040101010101" charset="-122"/>
                <a:ea typeface="华文隶书" panose="02010800040101010101" charset="-122"/>
              </a:rPr>
              <a:t>材料题考查大家哪方面的能力？</a:t>
            </a:r>
            <a:endParaRPr lang="zh-CN" altLang="en-US" sz="3200" b="1">
              <a:latin typeface="华文隶书" panose="02010800040101010101" charset="-122"/>
              <a:ea typeface="华文隶书" panose="02010800040101010101" charset="-122"/>
            </a:endParaRPr>
          </a:p>
        </p:txBody>
      </p:sp>
      <p:sp>
        <p:nvSpPr>
          <p:cNvPr id="7" name="文本框 6"/>
          <p:cNvSpPr txBox="1"/>
          <p:nvPr/>
        </p:nvSpPr>
        <p:spPr>
          <a:xfrm>
            <a:off x="966470" y="3622675"/>
            <a:ext cx="10386060" cy="1198880"/>
          </a:xfrm>
          <a:prstGeom prst="rect">
            <a:avLst/>
          </a:prstGeom>
          <a:noFill/>
        </p:spPr>
        <p:txBody>
          <a:bodyPr wrap="square" rtlCol="0" anchor="t">
            <a:spAutoFit/>
          </a:bodyPr>
          <a:p>
            <a:pPr marL="0" indent="0" eaLnBrk="1" hangingPunct="1">
              <a:buFont typeface="Arial" panose="020B0604020202020204" pitchFamily="34" charset="0"/>
              <a:buNone/>
            </a:pPr>
            <a:r>
              <a:rPr lang="zh-CN" altLang="en-US" sz="2400" b="1" smtClean="0">
                <a:latin typeface="黑体" panose="02010609060101010101" charset="-122"/>
                <a:ea typeface="黑体" panose="02010609060101010101" charset="-122"/>
                <a:cs typeface="黑体" panose="02010609060101010101" charset="-122"/>
                <a:sym typeface="+mn-ea"/>
              </a:rPr>
              <a:t>考查</a:t>
            </a:r>
            <a:r>
              <a:rPr lang="zh-CN" altLang="en-US" sz="2400" b="1" smtClean="0">
                <a:solidFill>
                  <a:srgbClr val="FF0000"/>
                </a:solidFill>
                <a:latin typeface="黑体" panose="02010609060101010101" charset="-122"/>
                <a:ea typeface="黑体" panose="02010609060101010101" charset="-122"/>
                <a:cs typeface="黑体" panose="02010609060101010101" charset="-122"/>
                <a:sym typeface="+mn-ea"/>
              </a:rPr>
              <a:t>历史结论、历史史实、阶段特征、历史概念</a:t>
            </a:r>
            <a:r>
              <a:rPr lang="zh-CN" altLang="en-US" sz="2400" b="1" smtClean="0">
                <a:latin typeface="黑体" panose="02010609060101010101" charset="-122"/>
                <a:ea typeface="黑体" panose="02010609060101010101" charset="-122"/>
                <a:cs typeface="黑体" panose="02010609060101010101" charset="-122"/>
                <a:sym typeface="+mn-ea"/>
              </a:rPr>
              <a:t>等各种内容，对学生获取题干有效信息，进行分析、比较、概括、归纳、辩证认识和解决问题的能力提出要求。</a:t>
            </a:r>
            <a:r>
              <a:rPr lang="zh-CN" altLang="en-US" sz="2400" b="1" smtClean="0">
                <a:solidFill>
                  <a:srgbClr val="FF0000"/>
                </a:solidFill>
                <a:latin typeface="黑体" panose="02010609060101010101" charset="-122"/>
                <a:ea typeface="黑体" panose="02010609060101010101" charset="-122"/>
                <a:cs typeface="黑体" panose="02010609060101010101" charset="-122"/>
                <a:sym typeface="+mn-ea"/>
              </a:rPr>
              <a:t>设题灵活、客观性强、覆盖面广</a:t>
            </a:r>
            <a:r>
              <a:rPr lang="zh-CN" altLang="en-US" sz="2400" b="1" smtClean="0">
                <a:latin typeface="黑体" panose="02010609060101010101" charset="-122"/>
                <a:ea typeface="黑体" panose="02010609060101010101" charset="-122"/>
                <a:cs typeface="黑体" panose="02010609060101010101" charset="-122"/>
                <a:sym typeface="+mn-ea"/>
              </a:rPr>
              <a:t>。</a:t>
            </a:r>
            <a:endParaRPr lang="zh-CN" altLang="en-US" sz="2400">
              <a:latin typeface="黑体" panose="02010609060101010101" charset="-122"/>
              <a:ea typeface="黑体" panose="02010609060101010101" charset="-122"/>
              <a:cs typeface="黑体" panose="0201060906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3" grpId="0"/>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文本框 5"/>
          <p:cNvSpPr txBox="1"/>
          <p:nvPr/>
        </p:nvSpPr>
        <p:spPr>
          <a:xfrm>
            <a:off x="1224280" y="372110"/>
            <a:ext cx="6859905" cy="645160"/>
          </a:xfrm>
          <a:prstGeom prst="rect">
            <a:avLst/>
          </a:prstGeom>
          <a:noFill/>
        </p:spPr>
        <p:txBody>
          <a:bodyPr wrap="square" rtlCol="0">
            <a:spAutoFit/>
          </a:bodyPr>
          <a:lstStyle/>
          <a:p>
            <a:r>
              <a:rPr lang="zh-CN" altLang="en-US" sz="3600" b="1"/>
              <a:t>选择题的题型和解题方法</a:t>
            </a:r>
            <a:endParaRPr lang="zh-CN" altLang="en-US" sz="3600" b="1"/>
          </a:p>
        </p:txBody>
      </p:sp>
      <p:cxnSp>
        <p:nvCxnSpPr>
          <p:cNvPr id="51" name="直接连接符 50"/>
          <p:cNvCxnSpPr/>
          <p:nvPr/>
        </p:nvCxnSpPr>
        <p:spPr>
          <a:xfrm>
            <a:off x="1279264" y="1017079"/>
            <a:ext cx="9954839" cy="0"/>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129540" y="434340"/>
            <a:ext cx="836930" cy="718820"/>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endParaRPr>
          </a:p>
        </p:txBody>
      </p:sp>
      <p:sp>
        <p:nvSpPr>
          <p:cNvPr id="22" name="agenda_13877"/>
          <p:cNvSpPr>
            <a:spLocks noChangeAspect="1"/>
          </p:cNvSpPr>
          <p:nvPr/>
        </p:nvSpPr>
        <p:spPr bwMode="auto">
          <a:xfrm>
            <a:off x="251795" y="592161"/>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4" name="文本框 3"/>
          <p:cNvSpPr txBox="1"/>
          <p:nvPr/>
        </p:nvSpPr>
        <p:spPr>
          <a:xfrm>
            <a:off x="813435" y="1017270"/>
            <a:ext cx="4445000" cy="583565"/>
          </a:xfrm>
          <a:prstGeom prst="rect">
            <a:avLst/>
          </a:prstGeom>
          <a:noFill/>
        </p:spPr>
        <p:txBody>
          <a:bodyPr wrap="square" rtlCol="0">
            <a:spAutoFit/>
          </a:bodyPr>
          <a:p>
            <a:r>
              <a:rPr lang="en-US" altLang="zh-CN" sz="3200" b="1">
                <a:latin typeface="华文隶书" panose="02010800040101010101" charset="-122"/>
                <a:ea typeface="华文隶书" panose="02010800040101010101" charset="-122"/>
              </a:rPr>
              <a:t>3.</a:t>
            </a:r>
            <a:r>
              <a:rPr lang="zh-CN" altLang="en-US" sz="3200" b="1">
                <a:latin typeface="华文隶书" panose="02010800040101010101" charset="-122"/>
                <a:ea typeface="华文隶书" panose="02010800040101010101" charset="-122"/>
              </a:rPr>
              <a:t>选择题的类型有哪些？</a:t>
            </a:r>
            <a:endParaRPr lang="zh-CN" altLang="en-US" sz="3200" b="1">
              <a:latin typeface="华文隶书" panose="02010800040101010101" charset="-122"/>
              <a:ea typeface="华文隶书" panose="02010800040101010101" charset="-122"/>
            </a:endParaRPr>
          </a:p>
        </p:txBody>
      </p:sp>
      <p:sp>
        <p:nvSpPr>
          <p:cNvPr id="5123" name="文本占位符 5122"/>
          <p:cNvSpPr>
            <a:spLocks noGrp="1"/>
          </p:cNvSpPr>
          <p:nvPr>
            <p:ph type="body" idx="1"/>
          </p:nvPr>
        </p:nvSpPr>
        <p:spPr>
          <a:xfrm>
            <a:off x="813435" y="1600835"/>
            <a:ext cx="10310495" cy="4981575"/>
          </a:xfrm>
        </p:spPr>
        <p:txBody>
          <a:bodyPr>
            <a:noAutofit/>
          </a:bodyPr>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表述型选择题（肯定型选择题）</a:t>
            </a:r>
            <a:r>
              <a:rPr lang="en-US" altLang="zh-CN" sz="2800" b="1" dirty="0">
                <a:solidFill>
                  <a:srgbClr val="FF0000"/>
                </a:solidFill>
                <a:effectLst>
                  <a:outerShdw blurRad="38100" dist="38100" dir="2700000">
                    <a:srgbClr val="C0C0C0"/>
                  </a:outerShdw>
                </a:effectLst>
                <a:latin typeface="黑体" panose="02010609060101010101" charset="-122"/>
                <a:ea typeface="黑体" panose="02010609060101010101" charset="-122"/>
              </a:rPr>
              <a:t>1.3.5.10</a:t>
            </a:r>
            <a:r>
              <a:rPr lang="en-US" altLang="zh-CN" sz="2800" b="1" dirty="0">
                <a:solidFill>
                  <a:schemeClr val="tx1"/>
                </a:solidFill>
                <a:effectLst>
                  <a:outerShdw blurRad="38100" dist="38100" dir="2700000">
                    <a:srgbClr val="C0C0C0"/>
                  </a:outerShdw>
                </a:effectLst>
                <a:latin typeface="黑体" panose="02010609060101010101" charset="-122"/>
                <a:ea typeface="黑体" panose="02010609060101010101" charset="-122"/>
              </a:rPr>
              <a:t>.</a:t>
            </a:r>
            <a:endPar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endParaRPr>
          </a:p>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否定型选择题（逆向选择题）</a:t>
            </a:r>
            <a:r>
              <a:rPr lang="en-US" altLang="zh-CN" sz="2800" b="1" dirty="0">
                <a:solidFill>
                  <a:srgbClr val="FF0000"/>
                </a:solidFill>
                <a:effectLst>
                  <a:outerShdw blurRad="38100" dist="38100" dir="2700000">
                    <a:srgbClr val="C0C0C0"/>
                  </a:outerShdw>
                </a:effectLst>
                <a:latin typeface="黑体" panose="02010609060101010101" charset="-122"/>
                <a:ea typeface="黑体" panose="02010609060101010101" charset="-122"/>
              </a:rPr>
              <a:t>15</a:t>
            </a:r>
            <a:endParaRPr lang="zh-CN" altLang="en-US" sz="2800" b="1" dirty="0">
              <a:solidFill>
                <a:srgbClr val="FF0000"/>
              </a:solidFill>
              <a:effectLst>
                <a:outerShdw blurRad="38100" dist="38100" dir="2700000">
                  <a:srgbClr val="C0C0C0"/>
                </a:outerShdw>
              </a:effectLst>
              <a:latin typeface="黑体" panose="02010609060101010101" charset="-122"/>
              <a:ea typeface="黑体" panose="02010609060101010101" charset="-122"/>
            </a:endParaRPr>
          </a:p>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因果型选择题</a:t>
            </a:r>
            <a:r>
              <a:rPr lang="en-US" altLang="zh-CN" sz="2800" b="1" dirty="0">
                <a:solidFill>
                  <a:srgbClr val="FF0000"/>
                </a:solidFill>
                <a:effectLst>
                  <a:outerShdw blurRad="38100" dist="38100" dir="2700000">
                    <a:srgbClr val="C0C0C0"/>
                  </a:outerShdw>
                </a:effectLst>
                <a:latin typeface="黑体" panose="02010609060101010101" charset="-122"/>
                <a:ea typeface="黑体" panose="02010609060101010101" charset="-122"/>
              </a:rPr>
              <a:t>2.4.8.9.11</a:t>
            </a:r>
            <a:r>
              <a:rPr lang="en-US" altLang="zh-CN" sz="2800" b="1" dirty="0">
                <a:solidFill>
                  <a:schemeClr val="tx1"/>
                </a:solidFill>
                <a:effectLst>
                  <a:outerShdw blurRad="38100" dist="38100" dir="2700000">
                    <a:srgbClr val="C0C0C0"/>
                  </a:outerShdw>
                </a:effectLst>
                <a:latin typeface="黑体" panose="02010609060101010101" charset="-122"/>
                <a:ea typeface="黑体" panose="02010609060101010101" charset="-122"/>
              </a:rPr>
              <a:t>.</a:t>
            </a:r>
            <a:endPar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endParaRPr>
          </a:p>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比较型选择题</a:t>
            </a:r>
            <a:r>
              <a:rPr lang="en-US" altLang="zh-CN" sz="2800" b="1" dirty="0">
                <a:solidFill>
                  <a:srgbClr val="FF0000"/>
                </a:solidFill>
                <a:effectLst>
                  <a:outerShdw blurRad="38100" dist="38100" dir="2700000">
                    <a:srgbClr val="C0C0C0"/>
                  </a:outerShdw>
                </a:effectLst>
                <a:latin typeface="黑体" panose="02010609060101010101" charset="-122"/>
                <a:ea typeface="黑体" panose="02010609060101010101" charset="-122"/>
              </a:rPr>
              <a:t>12.</a:t>
            </a:r>
            <a:endParaRPr lang="zh-CN" altLang="en-US" sz="2800" b="1" dirty="0">
              <a:solidFill>
                <a:srgbClr val="FF0000"/>
              </a:solidFill>
              <a:effectLst>
                <a:outerShdw blurRad="38100" dist="38100" dir="2700000">
                  <a:srgbClr val="C0C0C0"/>
                </a:outerShdw>
              </a:effectLst>
              <a:latin typeface="黑体" panose="02010609060101010101" charset="-122"/>
              <a:ea typeface="黑体" panose="02010609060101010101" charset="-122"/>
            </a:endParaRPr>
          </a:p>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组合型选择题</a:t>
            </a:r>
            <a:endPar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endParaRPr>
          </a:p>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排序型选择题</a:t>
            </a:r>
            <a:endPar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endParaRPr>
          </a:p>
          <a:p>
            <a:pPr marL="514350" indent="-514350">
              <a:buAutoNum type="arabicPeriod"/>
            </a:pPr>
            <a:r>
              <a:rPr lang="zh-CN" altLang="en-US" sz="2800" b="1" dirty="0">
                <a:solidFill>
                  <a:schemeClr val="tx1"/>
                </a:solidFill>
                <a:effectLst>
                  <a:outerShdw blurRad="38100" dist="38100" dir="2700000">
                    <a:srgbClr val="C0C0C0"/>
                  </a:outerShdw>
                </a:effectLst>
                <a:latin typeface="黑体" panose="02010609060101010101" charset="-122"/>
                <a:ea typeface="黑体" panose="02010609060101010101" charset="-122"/>
              </a:rPr>
              <a:t>材料型选择题</a:t>
            </a:r>
            <a:r>
              <a:rPr lang="en-US" altLang="zh-CN" sz="2800" b="1" dirty="0">
                <a:solidFill>
                  <a:srgbClr val="FF0000"/>
                </a:solidFill>
                <a:effectLst>
                  <a:outerShdw blurRad="38100" dist="38100" dir="2700000">
                    <a:srgbClr val="C0C0C0"/>
                  </a:outerShdw>
                </a:effectLst>
                <a:latin typeface="黑体" panose="02010609060101010101" charset="-122"/>
                <a:ea typeface="黑体" panose="02010609060101010101" charset="-122"/>
              </a:rPr>
              <a:t>2.3.6.13.14.</a:t>
            </a:r>
            <a:endParaRPr lang="zh-CN" altLang="en-US" sz="2800" b="1" dirty="0">
              <a:solidFill>
                <a:srgbClr val="FF0000"/>
              </a:solidFill>
              <a:effectLst>
                <a:outerShdw blurRad="38100" dist="38100" dir="2700000">
                  <a:srgbClr val="C0C0C0"/>
                </a:outerShdw>
              </a:effectLst>
              <a:latin typeface="黑体" panose="02010609060101010101" charset="-122"/>
              <a:ea typeface="黑体" panose="02010609060101010101" charset="-122"/>
            </a:endParaRPr>
          </a:p>
          <a:p>
            <a:pPr marL="0" indent="0">
              <a:buNone/>
            </a:pPr>
            <a:r>
              <a:rPr lang="en-US" altLang="zh-CN" sz="2800" b="1" dirty="0">
                <a:solidFill>
                  <a:schemeClr val="tx1"/>
                </a:solidFill>
                <a:effectLst>
                  <a:outerShdw blurRad="38100" dist="38100" dir="2700000">
                    <a:srgbClr val="C0C0C0"/>
                  </a:outerShdw>
                </a:effectLst>
                <a:latin typeface="黑体" panose="02010609060101010101" charset="-122"/>
                <a:ea typeface="黑体" panose="02010609060101010101" charset="-122"/>
              </a:rPr>
              <a:t>......</a:t>
            </a:r>
            <a:endParaRPr lang="en-US" altLang="zh-CN" sz="2800" b="1" dirty="0">
              <a:solidFill>
                <a:schemeClr val="tx1"/>
              </a:solidFill>
              <a:effectLst>
                <a:outerShdw blurRad="38100" dist="38100" dir="2700000">
                  <a:srgbClr val="C0C0C0"/>
                </a:outerShdw>
              </a:effectLst>
              <a:latin typeface="黑体" panose="02010609060101010101" charset="-122"/>
              <a:ea typeface="黑体" panose="0201060906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71475" y="963295"/>
            <a:ext cx="10916920" cy="2553335"/>
          </a:xfrm>
          <a:prstGeom prst="rect">
            <a:avLst/>
          </a:prstGeom>
          <a:noFill/>
          <a:ln w="9525">
            <a:noFill/>
          </a:ln>
        </p:spPr>
        <p:txBody>
          <a:bodyPr wrap="square">
            <a:spAutoFit/>
          </a:bodyPr>
          <a:p>
            <a:pPr indent="0"/>
            <a:r>
              <a:rPr lang="en-US" sz="3200" b="0">
                <a:latin typeface="微软雅黑" panose="020B0503020204020204" charset="-122"/>
                <a:ea typeface="微软雅黑" panose="020B0503020204020204" charset="-122"/>
                <a:cs typeface="微软雅黑" panose="020B0503020204020204" charset="-122"/>
              </a:rPr>
              <a:t>3.</a:t>
            </a:r>
            <a:r>
              <a:rPr lang="zh-CN" sz="3200" b="0">
                <a:latin typeface="微软雅黑" panose="020B0503020204020204" charset="-122"/>
                <a:ea typeface="微软雅黑" panose="020B0503020204020204" charset="-122"/>
                <a:cs typeface="微软雅黑" panose="020B0503020204020204" charset="-122"/>
              </a:rPr>
              <a:t>《</a:t>
            </a:r>
            <a:r>
              <a:rPr lang="zh-CN" sz="3200" b="0">
                <a:solidFill>
                  <a:schemeClr val="tx1"/>
                </a:solidFill>
                <a:latin typeface="微软雅黑" panose="020B0503020204020204" charset="-122"/>
                <a:ea typeface="微软雅黑" panose="020B0503020204020204" charset="-122"/>
                <a:cs typeface="微软雅黑" panose="020B0503020204020204" charset="-122"/>
              </a:rPr>
              <a:t>新唐书·兵志》记载：“大盗既灭，而武夫战卒以功起行阵，列为侯王者，皆除节度使。由是方镇相</a:t>
            </a:r>
            <a:r>
              <a:rPr lang="zh-CN" sz="3200" b="0">
                <a:latin typeface="微软雅黑" panose="020B0503020204020204" charset="-122"/>
                <a:ea typeface="微软雅黑" panose="020B0503020204020204" charset="-122"/>
                <a:cs typeface="微软雅黑" panose="020B0503020204020204" charset="-122"/>
              </a:rPr>
              <a:t>望于内地，大者连州十余，小者犹兼三四。”这反映了（    ）</a:t>
            </a:r>
            <a:r>
              <a:rPr lang="en-US" sz="3200" b="0">
                <a:latin typeface="微软雅黑" panose="020B0503020204020204" charset="-122"/>
                <a:ea typeface="微软雅黑" panose="020B0503020204020204" charset="-122"/>
                <a:cs typeface="微软雅黑" panose="020B0503020204020204" charset="-122"/>
              </a:rPr>
              <a:t>A</a:t>
            </a:r>
            <a:r>
              <a:rPr lang="zh-CN" sz="3200" b="0">
                <a:latin typeface="微软雅黑" panose="020B0503020204020204" charset="-122"/>
                <a:ea typeface="微软雅黑" panose="020B0503020204020204" charset="-122"/>
                <a:cs typeface="微软雅黑" panose="020B0503020204020204" charset="-122"/>
              </a:rPr>
              <a:t>．安史之乱的过程</a:t>
            </a:r>
            <a:r>
              <a:rPr lang="en-US" sz="3200" b="0">
                <a:latin typeface="微软雅黑" panose="020B0503020204020204" charset="-122"/>
                <a:ea typeface="微软雅黑" panose="020B0503020204020204" charset="-122"/>
                <a:cs typeface="微软雅黑" panose="020B0503020204020204" charset="-122"/>
              </a:rPr>
              <a:t>                              B</a:t>
            </a:r>
            <a:r>
              <a:rPr lang="zh-CN" sz="3200" b="0">
                <a:latin typeface="微软雅黑" panose="020B0503020204020204" charset="-122"/>
                <a:ea typeface="微软雅黑" panose="020B0503020204020204" charset="-122"/>
                <a:cs typeface="微软雅黑" panose="020B0503020204020204" charset="-122"/>
              </a:rPr>
              <a:t>．黄巢起义的情况</a:t>
            </a:r>
            <a:r>
              <a:rPr lang="en-US" sz="3200" b="0">
                <a:latin typeface="微软雅黑" panose="020B0503020204020204" charset="-122"/>
                <a:ea typeface="微软雅黑" panose="020B0503020204020204" charset="-122"/>
                <a:cs typeface="微软雅黑" panose="020B0503020204020204" charset="-122"/>
              </a:rPr>
              <a:t>  </a:t>
            </a:r>
            <a:endParaRPr lang="en-US" sz="3200" b="0">
              <a:latin typeface="微软雅黑" panose="020B0503020204020204" charset="-122"/>
              <a:ea typeface="微软雅黑" panose="020B0503020204020204" charset="-122"/>
              <a:cs typeface="微软雅黑" panose="020B0503020204020204" charset="-122"/>
            </a:endParaRPr>
          </a:p>
          <a:p>
            <a:pPr indent="0"/>
            <a:r>
              <a:rPr lang="en-US" sz="3200" b="0">
                <a:solidFill>
                  <a:srgbClr val="FF0000"/>
                </a:solidFill>
                <a:latin typeface="微软雅黑" panose="020B0503020204020204" charset="-122"/>
                <a:ea typeface="微软雅黑" panose="020B0503020204020204" charset="-122"/>
                <a:cs typeface="微软雅黑" panose="020B0503020204020204" charset="-122"/>
              </a:rPr>
              <a:t>C</a:t>
            </a:r>
            <a:r>
              <a:rPr lang="zh-CN" sz="3200" b="0">
                <a:solidFill>
                  <a:srgbClr val="FF0000"/>
                </a:solidFill>
                <a:latin typeface="微软雅黑" panose="020B0503020204020204" charset="-122"/>
                <a:ea typeface="微软雅黑" panose="020B0503020204020204" charset="-122"/>
                <a:cs typeface="微软雅黑" panose="020B0503020204020204" charset="-122"/>
              </a:rPr>
              <a:t>．藩镇割据的局面</a:t>
            </a:r>
            <a:r>
              <a:rPr lang="en-US" sz="3200" b="0">
                <a:solidFill>
                  <a:srgbClr val="FF0000"/>
                </a:solidFill>
                <a:latin typeface="微软雅黑" panose="020B0503020204020204" charset="-122"/>
                <a:ea typeface="微软雅黑" panose="020B0503020204020204" charset="-122"/>
                <a:cs typeface="微软雅黑" panose="020B0503020204020204" charset="-122"/>
              </a:rPr>
              <a:t> </a:t>
            </a:r>
            <a:r>
              <a:rPr lang="en-US" sz="3200" b="0">
                <a:latin typeface="微软雅黑" panose="020B0503020204020204" charset="-122"/>
                <a:ea typeface="微软雅黑" panose="020B0503020204020204" charset="-122"/>
                <a:cs typeface="微软雅黑" panose="020B0503020204020204" charset="-122"/>
              </a:rPr>
              <a:t>                             D</a:t>
            </a:r>
            <a:r>
              <a:rPr lang="zh-CN" sz="3200" b="0">
                <a:latin typeface="微软雅黑" panose="020B0503020204020204" charset="-122"/>
                <a:ea typeface="微软雅黑" panose="020B0503020204020204" charset="-122"/>
                <a:cs typeface="微软雅黑" panose="020B0503020204020204" charset="-122"/>
              </a:rPr>
              <a:t>．宦官专权的形势</a:t>
            </a:r>
            <a:endParaRPr lang="zh-CN" altLang="en-US" sz="32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0" y="76200"/>
            <a:ext cx="1808480" cy="583565"/>
          </a:xfrm>
          <a:prstGeom prst="rect">
            <a:avLst/>
          </a:prstGeom>
          <a:gradFill>
            <a:gsLst>
              <a:gs pos="0">
                <a:srgbClr val="9EE256"/>
              </a:gs>
              <a:gs pos="100000">
                <a:srgbClr val="52762D"/>
              </a:gs>
            </a:gsLst>
            <a:lin scaled="0"/>
          </a:gradFill>
        </p:spPr>
        <p:txBody>
          <a:bodyPr wrap="none" rtlCol="0" anchor="t">
            <a:spAutoFit/>
          </a:bodyPr>
          <a:p>
            <a:r>
              <a:rPr lang="zh-CN" sz="3200"/>
              <a:t>错题重现</a:t>
            </a:r>
            <a:endParaRPr lang="zh-CN" sz="3200"/>
          </a:p>
        </p:txBody>
      </p:sp>
      <p:sp>
        <p:nvSpPr>
          <p:cNvPr id="2" name="文本框 1"/>
          <p:cNvSpPr txBox="1"/>
          <p:nvPr/>
        </p:nvSpPr>
        <p:spPr>
          <a:xfrm>
            <a:off x="0" y="4471035"/>
            <a:ext cx="5948045" cy="2306955"/>
          </a:xfrm>
          <a:prstGeom prst="rect">
            <a:avLst/>
          </a:prstGeom>
          <a:noFill/>
        </p:spPr>
        <p:txBody>
          <a:bodyPr wrap="square" rtlCol="0">
            <a:spAutoFit/>
          </a:bodyPr>
          <a:p>
            <a:pPr algn="l"/>
            <a:r>
              <a:rPr lang="zh-CN" altLang="zh-CN" sz="2400"/>
              <a:t>解析：本题主要考查唐朝中央集权演进情况以及学生理解材料的能力。关键信息</a:t>
            </a:r>
            <a:r>
              <a:rPr lang="en-US" altLang="zh-CN" sz="2400">
                <a:solidFill>
                  <a:srgbClr val="FF0000"/>
                </a:solidFill>
              </a:rPr>
              <a:t>“</a:t>
            </a:r>
            <a:r>
              <a:rPr lang="zh-CN" altLang="zh-CN" sz="2400">
                <a:solidFill>
                  <a:srgbClr val="FF0000"/>
                </a:solidFill>
              </a:rPr>
              <a:t>由</a:t>
            </a:r>
            <a:r>
              <a:rPr lang="zh-CN" sz="2400">
                <a:solidFill>
                  <a:srgbClr val="FF0000"/>
                </a:solidFill>
                <a:latin typeface="微软雅黑" panose="020B0503020204020204" charset="-122"/>
                <a:ea typeface="微软雅黑" panose="020B0503020204020204" charset="-122"/>
                <a:cs typeface="微软雅黑" panose="020B0503020204020204" charset="-122"/>
                <a:sym typeface="+mn-ea"/>
              </a:rPr>
              <a:t>是方镇相望于内地，大者连州十余，小者犹兼三四。</a:t>
            </a:r>
            <a:r>
              <a:rPr lang="en-US" altLang="zh-CN" sz="2400">
                <a:latin typeface="微软雅黑" panose="020B0503020204020204" charset="-122"/>
                <a:ea typeface="微软雅黑" panose="020B0503020204020204" charset="-122"/>
                <a:cs typeface="微软雅黑" panose="020B0503020204020204" charset="-122"/>
                <a:sym typeface="+mn-ea"/>
              </a:rPr>
              <a:t>“</a:t>
            </a:r>
            <a:r>
              <a:rPr lang="zh-CN" altLang="zh-CN" sz="2400"/>
              <a:t>材料中</a:t>
            </a:r>
            <a:r>
              <a:rPr lang="en-US" altLang="zh-CN" sz="2400"/>
              <a:t>“</a:t>
            </a:r>
            <a:r>
              <a:rPr lang="zh-CN" altLang="en-US" sz="2400"/>
              <a:t>方镇</a:t>
            </a:r>
            <a:r>
              <a:rPr lang="en-US" altLang="zh-CN" sz="2400"/>
              <a:t>”</a:t>
            </a:r>
            <a:r>
              <a:rPr lang="zh-CN" altLang="en-US" sz="2400"/>
              <a:t>是指藩镇，材料描述的现象是唐末至五代十国的藩镇割据，节度使在藩镇中势力非常大。</a:t>
            </a:r>
            <a:endParaRPr lang="zh-CN" altLang="en-US" sz="2400"/>
          </a:p>
        </p:txBody>
      </p:sp>
      <p:sp>
        <p:nvSpPr>
          <p:cNvPr id="3" name="圆角矩形 2"/>
          <p:cNvSpPr/>
          <p:nvPr/>
        </p:nvSpPr>
        <p:spPr>
          <a:xfrm>
            <a:off x="1021080" y="1038860"/>
            <a:ext cx="2387600" cy="490855"/>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 name="圆角矩形 5"/>
          <p:cNvSpPr/>
          <p:nvPr/>
        </p:nvSpPr>
        <p:spPr>
          <a:xfrm>
            <a:off x="6990715" y="1529715"/>
            <a:ext cx="812165" cy="424815"/>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cxnSp>
        <p:nvCxnSpPr>
          <p:cNvPr id="29" name="直接连接符 28"/>
          <p:cNvCxnSpPr/>
          <p:nvPr/>
        </p:nvCxnSpPr>
        <p:spPr>
          <a:xfrm flipV="1">
            <a:off x="5690235" y="2507615"/>
            <a:ext cx="1598295" cy="1079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5" name="文本框 4"/>
          <p:cNvSpPr txBox="1"/>
          <p:nvPr/>
        </p:nvSpPr>
        <p:spPr>
          <a:xfrm>
            <a:off x="7937500" y="6256020"/>
            <a:ext cx="2711450" cy="521970"/>
          </a:xfrm>
          <a:prstGeom prst="rect">
            <a:avLst/>
          </a:prstGeom>
          <a:noFill/>
        </p:spPr>
        <p:txBody>
          <a:bodyPr wrap="none" rtlCol="0">
            <a:spAutoFit/>
          </a:bodyPr>
          <a:p>
            <a:r>
              <a:rPr lang="zh-CN" altLang="en-US" sz="2800" b="1">
                <a:solidFill>
                  <a:srgbClr val="FF0000"/>
                </a:solidFill>
              </a:rPr>
              <a:t>满分人数：</a:t>
            </a:r>
            <a:r>
              <a:rPr lang="en-US" altLang="zh-CN" sz="2800" b="1">
                <a:solidFill>
                  <a:srgbClr val="FF0000"/>
                </a:solidFill>
              </a:rPr>
              <a:t>21</a:t>
            </a:r>
            <a:r>
              <a:rPr lang="zh-CN" altLang="en-US" sz="2800" b="1">
                <a:solidFill>
                  <a:srgbClr val="FF0000"/>
                </a:solidFill>
              </a:rPr>
              <a:t>人</a:t>
            </a:r>
            <a:endParaRPr lang="zh-CN" altLang="en-US" sz="2800" b="1">
              <a:solidFill>
                <a:srgbClr val="FF0000"/>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500" fill="hold">
                                          <p:stCondLst>
                                            <p:cond delay="0"/>
                                          </p:stCondLst>
                                        </p:cTn>
                                        <p:tgtEl>
                                          <p:spTgt spid="29"/>
                                        </p:tgtEl>
                                        <p:attrNameLst>
                                          <p:attrName>style.visibility</p:attrName>
                                        </p:attrNameLst>
                                      </p:cBhvr>
                                      <p:to>
                                        <p:strVal val="visible"/>
                                      </p:to>
                                    </p:set>
                                    <p:animEffect transition="in" filter="wheel(1)">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2" grpId="0"/>
      <p:bldP spid="2" grpId="1"/>
      <p:bldP spid="5" grpId="0"/>
      <p:bldP spid="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4930" y="963295"/>
            <a:ext cx="11974195" cy="2061210"/>
          </a:xfrm>
          <a:prstGeom prst="rect">
            <a:avLst/>
          </a:prstGeom>
          <a:noFill/>
          <a:ln w="9525">
            <a:noFill/>
          </a:ln>
        </p:spPr>
        <p:txBody>
          <a:bodyPr wrap="square">
            <a:spAutoFit/>
          </a:bodyPr>
          <a:p>
            <a:pPr indent="0"/>
            <a:r>
              <a:rPr sz="3200" b="0">
                <a:latin typeface="微软雅黑" panose="020B0503020204020204" charset="-122"/>
                <a:ea typeface="微软雅黑" panose="020B0503020204020204" charset="-122"/>
                <a:cs typeface="微软雅黑" panose="020B0503020204020204" charset="-122"/>
              </a:rPr>
              <a:t>5.1901年，“建设新中国”一词在报刊上频繁出现，有人倡言“推翻旧政府”“立党救国”。这反映了（    ）</a:t>
            </a:r>
            <a:endParaRPr sz="3200" b="0">
              <a:latin typeface="微软雅黑" panose="020B0503020204020204" charset="-122"/>
              <a:ea typeface="微软雅黑" panose="020B0503020204020204" charset="-122"/>
              <a:cs typeface="微软雅黑" panose="020B0503020204020204" charset="-122"/>
            </a:endParaRPr>
          </a:p>
          <a:p>
            <a:pPr indent="0"/>
            <a:r>
              <a:rPr sz="3200" b="0">
                <a:latin typeface="微软雅黑" panose="020B0503020204020204" charset="-122"/>
                <a:ea typeface="微软雅黑" panose="020B0503020204020204" charset="-122"/>
                <a:cs typeface="微软雅黑" panose="020B0503020204020204" charset="-122"/>
              </a:rPr>
              <a:t>A．维新变法影响深远                             B．中国同盟会力量壮大</a:t>
            </a:r>
            <a:endParaRPr sz="3200" b="0">
              <a:latin typeface="微软雅黑" panose="020B0503020204020204" charset="-122"/>
              <a:ea typeface="微软雅黑" panose="020B0503020204020204" charset="-122"/>
              <a:cs typeface="微软雅黑" panose="020B0503020204020204" charset="-122"/>
            </a:endParaRPr>
          </a:p>
          <a:p>
            <a:pPr indent="0"/>
            <a:r>
              <a:rPr sz="3200" b="0">
                <a:solidFill>
                  <a:srgbClr val="FF0000"/>
                </a:solidFill>
                <a:latin typeface="微软雅黑" panose="020B0503020204020204" charset="-122"/>
                <a:ea typeface="微软雅黑" panose="020B0503020204020204" charset="-122"/>
                <a:cs typeface="微软雅黑" panose="020B0503020204020204" charset="-122"/>
              </a:rPr>
              <a:t>C．革命思想迅速传播    </a:t>
            </a:r>
            <a:r>
              <a:rPr sz="3200" b="0">
                <a:latin typeface="微软雅黑" panose="020B0503020204020204" charset="-122"/>
                <a:ea typeface="微软雅黑" panose="020B0503020204020204" charset="-122"/>
                <a:cs typeface="微软雅黑" panose="020B0503020204020204" charset="-122"/>
              </a:rPr>
              <a:t>                         D．国民党政权风雨飘摇</a:t>
            </a:r>
            <a:endParaRPr sz="3200" b="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0" y="76200"/>
            <a:ext cx="1808480" cy="583565"/>
          </a:xfrm>
          <a:prstGeom prst="rect">
            <a:avLst/>
          </a:prstGeom>
          <a:gradFill>
            <a:gsLst>
              <a:gs pos="0">
                <a:srgbClr val="9EE256"/>
              </a:gs>
              <a:gs pos="100000">
                <a:srgbClr val="52762D"/>
              </a:gs>
            </a:gsLst>
            <a:lin scaled="0"/>
          </a:gradFill>
        </p:spPr>
        <p:txBody>
          <a:bodyPr wrap="none" rtlCol="0" anchor="t">
            <a:spAutoFit/>
          </a:bodyPr>
          <a:p>
            <a:r>
              <a:rPr lang="zh-CN" sz="3200"/>
              <a:t>错题重现</a:t>
            </a:r>
            <a:endParaRPr lang="zh-CN" sz="3200"/>
          </a:p>
        </p:txBody>
      </p:sp>
      <p:cxnSp>
        <p:nvCxnSpPr>
          <p:cNvPr id="29" name="直接连接符 28"/>
          <p:cNvCxnSpPr/>
          <p:nvPr/>
        </p:nvCxnSpPr>
        <p:spPr>
          <a:xfrm>
            <a:off x="5712460" y="2074545"/>
            <a:ext cx="1742440" cy="2222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7" name="圆角矩形 6"/>
          <p:cNvSpPr/>
          <p:nvPr/>
        </p:nvSpPr>
        <p:spPr>
          <a:xfrm>
            <a:off x="531495" y="1069975"/>
            <a:ext cx="4195445" cy="395605"/>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 name="圆角矩形 1"/>
          <p:cNvSpPr/>
          <p:nvPr/>
        </p:nvSpPr>
        <p:spPr>
          <a:xfrm>
            <a:off x="531495" y="1580515"/>
            <a:ext cx="2254250" cy="385445"/>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 name="圆角矩形 2"/>
          <p:cNvSpPr/>
          <p:nvPr/>
        </p:nvSpPr>
        <p:spPr>
          <a:xfrm>
            <a:off x="3472180" y="1465580"/>
            <a:ext cx="1688465" cy="500380"/>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 name="文本框 4"/>
          <p:cNvSpPr txBox="1"/>
          <p:nvPr/>
        </p:nvSpPr>
        <p:spPr>
          <a:xfrm>
            <a:off x="0" y="4448810"/>
            <a:ext cx="5948045" cy="2676525"/>
          </a:xfrm>
          <a:prstGeom prst="rect">
            <a:avLst/>
          </a:prstGeom>
          <a:noFill/>
        </p:spPr>
        <p:txBody>
          <a:bodyPr wrap="square" rtlCol="0">
            <a:spAutoFit/>
          </a:bodyPr>
          <a:p>
            <a:pPr algn="l"/>
            <a:r>
              <a:rPr lang="zh-CN" altLang="zh-CN" sz="2400"/>
              <a:t>解析：本题主要考查资产阶级思想的传播的相关史实</a:t>
            </a:r>
            <a:r>
              <a:rPr lang="zh-CN" altLang="en-US" sz="2400"/>
              <a:t>。《辛丑条约》签订后，清政府沦为帝国主义统治中国的工具，国内革命情绪日趋高涨。资产阶级革命思想得到迅速传播，出现了章炳麟、邹容、陈天华等宣传民族民主革命的著作以宣传革命思想。</a:t>
            </a:r>
            <a:endParaRPr lang="zh-CN" altLang="en-US" sz="2400"/>
          </a:p>
        </p:txBody>
      </p:sp>
      <p:sp>
        <p:nvSpPr>
          <p:cNvPr id="6" name="文本框 5"/>
          <p:cNvSpPr txBox="1"/>
          <p:nvPr/>
        </p:nvSpPr>
        <p:spPr>
          <a:xfrm>
            <a:off x="7593965" y="6235700"/>
            <a:ext cx="2711450" cy="521970"/>
          </a:xfrm>
          <a:prstGeom prst="rect">
            <a:avLst/>
          </a:prstGeom>
          <a:noFill/>
        </p:spPr>
        <p:txBody>
          <a:bodyPr wrap="none" rtlCol="0">
            <a:spAutoFit/>
          </a:bodyPr>
          <a:p>
            <a:r>
              <a:rPr lang="zh-CN" altLang="en-US" sz="2800" b="1">
                <a:solidFill>
                  <a:srgbClr val="FF0000"/>
                </a:solidFill>
              </a:rPr>
              <a:t>满分人数：</a:t>
            </a:r>
            <a:r>
              <a:rPr lang="en-US" altLang="zh-CN" sz="2800" b="1">
                <a:solidFill>
                  <a:srgbClr val="FF0000"/>
                </a:solidFill>
              </a:rPr>
              <a:t>16</a:t>
            </a:r>
            <a:r>
              <a:rPr lang="zh-CN" altLang="en-US" sz="2800" b="1">
                <a:solidFill>
                  <a:srgbClr val="FF0000"/>
                </a:solidFill>
              </a:rPr>
              <a:t>人</a:t>
            </a:r>
            <a:endParaRPr lang="zh-CN" altLang="en-US" sz="2800" b="1">
              <a:solidFill>
                <a:srgbClr val="FF0000"/>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500" fill="hold">
                                          <p:stCondLst>
                                            <p:cond delay="0"/>
                                          </p:stCondLst>
                                        </p:cTn>
                                        <p:tgtEl>
                                          <p:spTgt spid="29"/>
                                        </p:tgtEl>
                                        <p:attrNameLst>
                                          <p:attrName>style.visibility</p:attrName>
                                        </p:attrNameLst>
                                      </p:cBhvr>
                                      <p:to>
                                        <p:strVal val="visible"/>
                                      </p:to>
                                    </p:set>
                                    <p:animEffect transition="in" filter="wheel(1)">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2" grpId="0" bldLvl="0" animBg="1"/>
      <p:bldP spid="3" grpId="0" bldLvl="0" animBg="1"/>
      <p:bldP spid="5" grpId="0"/>
      <p:bldP spid="5" grpId="1"/>
      <p:bldP spid="6" grpId="0"/>
      <p:bldP spid="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82607" y="41764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授之以渔</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482090" y="982980"/>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515938" y="25082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773765" y="507706"/>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4" name="文本框 3"/>
          <p:cNvSpPr txBox="1"/>
          <p:nvPr/>
        </p:nvSpPr>
        <p:spPr>
          <a:xfrm>
            <a:off x="6474500" y="530522"/>
            <a:ext cx="4990669" cy="460375"/>
          </a:xfrm>
          <a:prstGeom prst="rect">
            <a:avLst/>
          </a:prstGeom>
          <a:noFill/>
        </p:spPr>
        <p:txBody>
          <a:bodyPr wrap="square" rtlCol="0">
            <a:spAutoFit/>
          </a:bodyPr>
          <a:lstStyle/>
          <a:p>
            <a:r>
              <a:rPr lang="zh-CN" altLang="en-US" sz="2400" b="1" dirty="0"/>
              <a:t>选择题审题三步走</a:t>
            </a:r>
            <a:endParaRPr lang="zh-CN" altLang="en-US" sz="2400" b="1" dirty="0"/>
          </a:p>
        </p:txBody>
      </p:sp>
      <p:grpSp>
        <p:nvGrpSpPr>
          <p:cNvPr id="23" name="组合 22"/>
          <p:cNvGrpSpPr/>
          <p:nvPr/>
        </p:nvGrpSpPr>
        <p:grpSpPr>
          <a:xfrm>
            <a:off x="374650" y="1291590"/>
            <a:ext cx="1690370" cy="595185"/>
            <a:chOff x="744645" y="1751263"/>
            <a:chExt cx="1069045" cy="595223"/>
          </a:xfrm>
        </p:grpSpPr>
        <p:sp>
          <p:nvSpPr>
            <p:cNvPr id="24" name="五边形 23"/>
            <p:cNvSpPr/>
            <p:nvPr/>
          </p:nvSpPr>
          <p:spPr>
            <a:xfrm>
              <a:off x="744645" y="1751263"/>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744737" y="1818629"/>
              <a:ext cx="941571" cy="460404"/>
            </a:xfrm>
            <a:prstGeom prst="rect">
              <a:avLst/>
            </a:prstGeom>
            <a:noFill/>
          </p:spPr>
          <p:txBody>
            <a:bodyPr wrap="square" rtlCol="0">
              <a:spAutoFit/>
            </a:bodyPr>
            <a:lstStyle/>
            <a:p>
              <a:r>
                <a:rPr lang="zh-CN" altLang="en-US" sz="2400" dirty="0" smtClean="0">
                  <a:solidFill>
                    <a:schemeClr val="bg1"/>
                  </a:solidFill>
                  <a:sym typeface="+mn-ea"/>
                </a:rPr>
                <a:t>一审题干</a:t>
              </a:r>
              <a:endParaRPr lang="zh-CN" altLang="en-US" sz="2400" dirty="0">
                <a:solidFill>
                  <a:schemeClr val="bg1"/>
                </a:solidFill>
              </a:endParaRPr>
            </a:p>
          </p:txBody>
        </p:sp>
      </p:grpSp>
      <p:sp>
        <p:nvSpPr>
          <p:cNvPr id="1049075" name="矩形 1049074"/>
          <p:cNvSpPr/>
          <p:nvPr/>
        </p:nvSpPr>
        <p:spPr>
          <a:xfrm>
            <a:off x="2164715" y="1291590"/>
            <a:ext cx="9675495" cy="1938020"/>
          </a:xfrm>
          <a:prstGeom prst="rect">
            <a:avLst/>
          </a:prstGeom>
          <a:noFill/>
          <a:ln w="9525">
            <a:noFill/>
          </a:ln>
        </p:spPr>
        <p:txBody>
          <a:bodyPr vert="horz" wrap="square" lIns="91440" tIns="45720" rIns="91440" bIns="45720" anchor="t" anchorCtr="0">
            <a:spAutoFit/>
          </a:bodyPr>
          <a:p>
            <a:pPr indent="-342900">
              <a:buNone/>
            </a:pPr>
            <a:r>
              <a:rPr lang="en-US" altLang="zh-CN" sz="2400" baseline="0" dirty="0">
                <a:latin typeface="微软雅黑" panose="020B0503020204020204" charset="-122"/>
                <a:ea typeface="微软雅黑" panose="020B0503020204020204" charset="-122"/>
                <a:cs typeface="微软雅黑" panose="020B0503020204020204" charset="-122"/>
              </a:rPr>
              <a:t>1.</a:t>
            </a:r>
            <a:r>
              <a:rPr lang="zh-CN" altLang="en-US" sz="2400" baseline="0" dirty="0">
                <a:solidFill>
                  <a:srgbClr val="00B0F0"/>
                </a:solidFill>
                <a:latin typeface="微软雅黑" panose="020B0503020204020204" charset="-122"/>
                <a:ea typeface="微软雅黑" panose="020B0503020204020204" charset="-122"/>
                <a:cs typeface="微软雅黑" panose="020B0503020204020204" charset="-122"/>
              </a:rPr>
              <a:t>阅读材料</a:t>
            </a:r>
            <a:r>
              <a:rPr lang="zh-CN" altLang="en-US" sz="2400" baseline="0" dirty="0">
                <a:latin typeface="微软雅黑" panose="020B0503020204020204" charset="-122"/>
                <a:ea typeface="微软雅黑" panose="020B0503020204020204" charset="-122"/>
                <a:cs typeface="微软雅黑" panose="020B0503020204020204" charset="-122"/>
              </a:rPr>
              <a:t>，注意限制条件（时间、地点、</a:t>
            </a:r>
            <a:r>
              <a:rPr lang="zh-CN" altLang="en-US" sz="2400" dirty="0">
                <a:latin typeface="微软雅黑" panose="020B0503020204020204" charset="-122"/>
                <a:ea typeface="微软雅黑" panose="020B0503020204020204" charset="-122"/>
                <a:cs typeface="微软雅黑" panose="020B0503020204020204" charset="-122"/>
                <a:sym typeface="+mn-ea"/>
              </a:rPr>
              <a:t>人物、领域等）把握材料中心思想，考查哪一主干知识；</a:t>
            </a:r>
            <a:endParaRPr lang="zh-CN" altLang="en-US" sz="2400" dirty="0">
              <a:latin typeface="微软雅黑" panose="020B0503020204020204" charset="-122"/>
              <a:ea typeface="微软雅黑" panose="020B0503020204020204" charset="-122"/>
              <a:cs typeface="微软雅黑" panose="020B0503020204020204" charset="-122"/>
              <a:sym typeface="+mn-ea"/>
            </a:endParaRPr>
          </a:p>
          <a:p>
            <a:pPr indent="-342900">
              <a:buNone/>
            </a:pPr>
            <a:r>
              <a:rPr lang="en-US" altLang="zh-CN" sz="2400" dirty="0">
                <a:latin typeface="微软雅黑" panose="020B0503020204020204" charset="-122"/>
                <a:ea typeface="微软雅黑" panose="020B0503020204020204" charset="-122"/>
                <a:cs typeface="微软雅黑" panose="020B0503020204020204" charset="-122"/>
              </a:rPr>
              <a:t>2.</a:t>
            </a:r>
            <a:r>
              <a:rPr lang="zh-CN" altLang="en-US" sz="2400" dirty="0">
                <a:solidFill>
                  <a:srgbClr val="00B0F0"/>
                </a:solidFill>
                <a:latin typeface="微软雅黑" panose="020B0503020204020204" charset="-122"/>
                <a:ea typeface="微软雅黑" panose="020B0503020204020204" charset="-122"/>
                <a:cs typeface="微软雅黑" panose="020B0503020204020204" charset="-122"/>
              </a:rPr>
              <a:t>研究题眼</a:t>
            </a:r>
            <a:r>
              <a:rPr lang="zh-CN" altLang="en-US" sz="2400" dirty="0">
                <a:latin typeface="微软雅黑" panose="020B0503020204020204" charset="-122"/>
                <a:ea typeface="微软雅黑" panose="020B0503020204020204" charset="-122"/>
                <a:cs typeface="微软雅黑" panose="020B0503020204020204" charset="-122"/>
              </a:rPr>
              <a:t>，即设问的指向，也就是命题人要求你所答主题和主流价值取向，明确从什么方向进行选择（原因、内容、现象、本质、目的、结果、影响等）。</a:t>
            </a:r>
            <a:endParaRPr lang="zh-CN" altLang="en-US" sz="2400" dirty="0">
              <a:latin typeface="微软雅黑" panose="020B0503020204020204" charset="-122"/>
              <a:ea typeface="微软雅黑" panose="020B0503020204020204" charset="-122"/>
              <a:cs typeface="微软雅黑" panose="020B0503020204020204" charset="-122"/>
            </a:endParaRPr>
          </a:p>
        </p:txBody>
      </p:sp>
      <p:sp>
        <p:nvSpPr>
          <p:cNvPr id="1049077" name="矩形 1049076"/>
          <p:cNvSpPr/>
          <p:nvPr/>
        </p:nvSpPr>
        <p:spPr>
          <a:xfrm>
            <a:off x="252095" y="3756660"/>
            <a:ext cx="10979785" cy="2245360"/>
          </a:xfrm>
          <a:prstGeom prst="rect">
            <a:avLst/>
          </a:prstGeom>
          <a:noFill/>
          <a:ln w="9525">
            <a:noFill/>
          </a:ln>
        </p:spPr>
        <p:txBody>
          <a:bodyPr vert="horz" wrap="square" lIns="91440" tIns="45720" rIns="91440" bIns="45720" anchor="t" anchorCtr="0">
            <a:spAutoFit/>
          </a:bodyPr>
          <a:p>
            <a:pPr indent="-342900">
              <a:buNone/>
            </a:pPr>
            <a:r>
              <a:rPr lang="zh-CN" altLang="en-US" sz="2800">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altLang="zh-CN" sz="2800">
                <a:solidFill>
                  <a:srgbClr val="FF0000"/>
                </a:solidFill>
                <a:latin typeface="微软雅黑" panose="020B0503020204020204" charset="-122"/>
                <a:ea typeface="微软雅黑" panose="020B0503020204020204" charset="-122"/>
                <a:cs typeface="微软雅黑" panose="020B0503020204020204" charset="-122"/>
                <a:sym typeface="+mn-ea"/>
              </a:rPr>
              <a:t>2021</a:t>
            </a:r>
            <a:r>
              <a:rPr lang="zh-CN" altLang="en-US" sz="2800">
                <a:solidFill>
                  <a:srgbClr val="FF0000"/>
                </a:solidFill>
                <a:latin typeface="微软雅黑" panose="020B0503020204020204" charset="-122"/>
                <a:ea typeface="微软雅黑" panose="020B0503020204020204" charset="-122"/>
                <a:cs typeface="微软雅黑" panose="020B0503020204020204" charset="-122"/>
                <a:sym typeface="+mn-ea"/>
              </a:rPr>
              <a:t>包河区一模）</a:t>
            </a:r>
            <a:r>
              <a:rPr sz="2800" baseline="0" dirty="0">
                <a:solidFill>
                  <a:schemeClr val="tx1"/>
                </a:solidFill>
                <a:latin typeface="+mn-ea"/>
                <a:cs typeface="+mn-ea"/>
              </a:rPr>
              <a:t>6.关于中共党史从何处讲起，毛泽东认为，“从辛亥革命说起差不多，从五四运动说起可能更好”。材料说明，中国共产党的诞生（    ）</a:t>
            </a:r>
            <a:endParaRPr sz="2800" baseline="0" dirty="0">
              <a:solidFill>
                <a:schemeClr val="tx1"/>
              </a:solidFill>
              <a:latin typeface="+mn-ea"/>
              <a:cs typeface="+mn-ea"/>
            </a:endParaRPr>
          </a:p>
          <a:p>
            <a:pPr indent="-342900">
              <a:buNone/>
            </a:pPr>
            <a:r>
              <a:rPr sz="2800" baseline="0" dirty="0">
                <a:solidFill>
                  <a:schemeClr val="tx1"/>
                </a:solidFill>
                <a:latin typeface="+mn-ea"/>
                <a:cs typeface="+mn-ea"/>
              </a:rPr>
              <a:t>A．使中国革命的面貌焕然一新       </a:t>
            </a:r>
            <a:r>
              <a:rPr sz="2800" baseline="0" dirty="0">
                <a:solidFill>
                  <a:srgbClr val="FF0000"/>
                </a:solidFill>
                <a:latin typeface="+mn-ea"/>
                <a:cs typeface="+mn-ea"/>
              </a:rPr>
              <a:t> B．是中国革命阶段发展的产物</a:t>
            </a:r>
            <a:endParaRPr sz="2800" baseline="0" dirty="0">
              <a:solidFill>
                <a:srgbClr val="FF0000"/>
              </a:solidFill>
              <a:latin typeface="+mn-ea"/>
              <a:cs typeface="+mn-ea"/>
            </a:endParaRPr>
          </a:p>
          <a:p>
            <a:pPr indent="-342900">
              <a:buNone/>
            </a:pPr>
            <a:r>
              <a:rPr sz="2800" baseline="0" dirty="0">
                <a:solidFill>
                  <a:schemeClr val="tx1"/>
                </a:solidFill>
                <a:latin typeface="+mn-ea"/>
                <a:cs typeface="+mn-ea"/>
              </a:rPr>
              <a:t>C．掀起了新一轮中国革命高潮        D．为中国革命运动指明了方向</a:t>
            </a:r>
            <a:endParaRPr sz="2800" baseline="0" dirty="0">
              <a:solidFill>
                <a:schemeClr val="tx1"/>
              </a:solidFill>
              <a:latin typeface="+mn-ea"/>
              <a:cs typeface="+mn-ea"/>
            </a:endParaRPr>
          </a:p>
        </p:txBody>
      </p:sp>
      <p:sp>
        <p:nvSpPr>
          <p:cNvPr id="26" name="圆角矩形 25"/>
          <p:cNvSpPr/>
          <p:nvPr/>
        </p:nvSpPr>
        <p:spPr>
          <a:xfrm>
            <a:off x="4712970" y="3841750"/>
            <a:ext cx="1510665" cy="368300"/>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7" name="圆角矩形 26"/>
          <p:cNvSpPr/>
          <p:nvPr/>
        </p:nvSpPr>
        <p:spPr>
          <a:xfrm>
            <a:off x="6223635" y="3841750"/>
            <a:ext cx="1863725" cy="43624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圆角矩形 27"/>
          <p:cNvSpPr/>
          <p:nvPr/>
        </p:nvSpPr>
        <p:spPr>
          <a:xfrm>
            <a:off x="252095" y="4646295"/>
            <a:ext cx="2301240" cy="38544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文本框 2"/>
          <p:cNvSpPr txBox="1"/>
          <p:nvPr/>
        </p:nvSpPr>
        <p:spPr>
          <a:xfrm>
            <a:off x="47625" y="6336030"/>
            <a:ext cx="2711450" cy="521970"/>
          </a:xfrm>
          <a:prstGeom prst="rect">
            <a:avLst/>
          </a:prstGeom>
          <a:noFill/>
        </p:spPr>
        <p:txBody>
          <a:bodyPr wrap="none" rtlCol="0">
            <a:spAutoFit/>
          </a:bodyPr>
          <a:p>
            <a:r>
              <a:rPr lang="zh-CN" altLang="en-US" sz="2800" b="1">
                <a:solidFill>
                  <a:srgbClr val="FF0000"/>
                </a:solidFill>
              </a:rPr>
              <a:t>满分人数：</a:t>
            </a:r>
            <a:r>
              <a:rPr lang="en-US" altLang="zh-CN" sz="2800" b="1">
                <a:solidFill>
                  <a:srgbClr val="FF0000"/>
                </a:solidFill>
              </a:rPr>
              <a:t>10</a:t>
            </a:r>
            <a:r>
              <a:rPr lang="zh-CN" altLang="en-US" sz="2800" b="1">
                <a:solidFill>
                  <a:srgbClr val="FF0000"/>
                </a:solidFill>
              </a:rPr>
              <a:t>人</a:t>
            </a:r>
            <a:endParaRPr lang="zh-CN" altLang="en-US" sz="2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049075"/>
                                        </p:tgtEl>
                                        <p:attrNameLst>
                                          <p:attrName>style.visibility</p:attrName>
                                        </p:attrNameLst>
                                      </p:cBhvr>
                                      <p:to>
                                        <p:strVal val="visible"/>
                                      </p:to>
                                    </p:set>
                                    <p:animEffect transition="in" filter="blinds(horizontal)">
                                      <p:cBhvr>
                                        <p:cTn id="18" dur="500"/>
                                        <p:tgtEl>
                                          <p:spTgt spid="104907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049077"/>
                                        </p:tgtEl>
                                        <p:attrNameLst>
                                          <p:attrName>style.visibility</p:attrName>
                                        </p:attrNameLst>
                                      </p:cBhvr>
                                      <p:to>
                                        <p:strVal val="visible"/>
                                      </p:to>
                                    </p:set>
                                    <p:animEffect transition="in" filter="blinds(horizontal)">
                                      <p:cBhvr>
                                        <p:cTn id="23" dur="500"/>
                                        <p:tgtEl>
                                          <p:spTgt spid="1049077"/>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0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heel(1)">
                                      <p:cBhvr>
                                        <p:cTn id="35" dur="10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heel(1)">
                                      <p:cBhvr>
                                        <p:cTn id="4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8" grpId="0" bldLvl="0" animBg="1"/>
      <p:bldP spid="3" grpId="0"/>
      <p:bldP spid="3"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482277" y="20936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授之以渔</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350645" y="793115"/>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23203" y="4254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481030" y="300061"/>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2" name="五边形 1"/>
          <p:cNvSpPr/>
          <p:nvPr/>
        </p:nvSpPr>
        <p:spPr>
          <a:xfrm>
            <a:off x="160020" y="951230"/>
            <a:ext cx="1692275" cy="578485"/>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151765" y="1010285"/>
            <a:ext cx="1604010" cy="460375"/>
          </a:xfrm>
          <a:prstGeom prst="rect">
            <a:avLst/>
          </a:prstGeom>
          <a:noFill/>
        </p:spPr>
        <p:txBody>
          <a:bodyPr wrap="square" rtlCol="0">
            <a:spAutoFit/>
          </a:bodyPr>
          <a:lstStyle/>
          <a:p>
            <a:r>
              <a:rPr lang="zh-CN" altLang="en-US" sz="2400" dirty="0" smtClean="0">
                <a:solidFill>
                  <a:schemeClr val="bg1"/>
                </a:solidFill>
              </a:rPr>
              <a:t>一审题干</a:t>
            </a:r>
            <a:endParaRPr lang="zh-CN" altLang="en-US" sz="2400" dirty="0" smtClean="0">
              <a:solidFill>
                <a:schemeClr val="bg1"/>
              </a:solidFill>
            </a:endParaRPr>
          </a:p>
        </p:txBody>
      </p:sp>
      <p:grpSp>
        <p:nvGrpSpPr>
          <p:cNvPr id="17" name="组合 16"/>
          <p:cNvGrpSpPr/>
          <p:nvPr/>
        </p:nvGrpSpPr>
        <p:grpSpPr>
          <a:xfrm>
            <a:off x="69850" y="2541905"/>
            <a:ext cx="1746885" cy="595185"/>
            <a:chOff x="744645" y="1850329"/>
            <a:chExt cx="1069045" cy="595223"/>
          </a:xfrm>
        </p:grpSpPr>
        <p:sp>
          <p:nvSpPr>
            <p:cNvPr id="18" name="五边形 17"/>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799755" y="1910711"/>
              <a:ext cx="941571" cy="460404"/>
            </a:xfrm>
            <a:prstGeom prst="rect">
              <a:avLst/>
            </a:prstGeom>
            <a:noFill/>
          </p:spPr>
          <p:txBody>
            <a:bodyPr wrap="square" rtlCol="0">
              <a:spAutoFit/>
            </a:bodyPr>
            <a:lstStyle/>
            <a:p>
              <a:r>
                <a:rPr lang="zh-CN" altLang="en-US" sz="2400" dirty="0" smtClean="0">
                  <a:solidFill>
                    <a:schemeClr val="bg1"/>
                  </a:solidFill>
                </a:rPr>
                <a:t>二审选项</a:t>
              </a:r>
              <a:endParaRPr lang="zh-CN" altLang="en-US" sz="2400" dirty="0">
                <a:solidFill>
                  <a:schemeClr val="bg1"/>
                </a:solidFill>
              </a:endParaRPr>
            </a:p>
          </p:txBody>
        </p:sp>
      </p:grpSp>
      <p:sp>
        <p:nvSpPr>
          <p:cNvPr id="34" name="文本框 3"/>
          <p:cNvSpPr txBox="1"/>
          <p:nvPr/>
        </p:nvSpPr>
        <p:spPr>
          <a:xfrm>
            <a:off x="8785860" y="332740"/>
            <a:ext cx="2671445" cy="460375"/>
          </a:xfrm>
          <a:prstGeom prst="rect">
            <a:avLst/>
          </a:prstGeom>
          <a:noFill/>
        </p:spPr>
        <p:txBody>
          <a:bodyPr wrap="square" rtlCol="0">
            <a:spAutoFit/>
          </a:bodyPr>
          <a:p>
            <a:r>
              <a:rPr lang="zh-CN" altLang="en-US" sz="2400" b="1" dirty="0"/>
              <a:t>选择题审题三步走</a:t>
            </a:r>
            <a:endParaRPr lang="zh-CN" altLang="en-US" sz="2400" b="1" dirty="0"/>
          </a:p>
        </p:txBody>
      </p:sp>
      <p:sp>
        <p:nvSpPr>
          <p:cNvPr id="1049075" name="矩形 1049074"/>
          <p:cNvSpPr/>
          <p:nvPr/>
        </p:nvSpPr>
        <p:spPr>
          <a:xfrm>
            <a:off x="1781810" y="811530"/>
            <a:ext cx="10282555" cy="1568450"/>
          </a:xfrm>
          <a:prstGeom prst="rect">
            <a:avLst/>
          </a:prstGeom>
          <a:noFill/>
          <a:ln w="9525">
            <a:noFill/>
          </a:ln>
        </p:spPr>
        <p:txBody>
          <a:bodyPr vert="horz" wrap="square" lIns="91440" tIns="45720" rIns="91440" bIns="45720" anchor="t" anchorCtr="0">
            <a:spAutoFit/>
          </a:bodyPr>
          <a:p>
            <a:pPr indent="-342900">
              <a:buNone/>
            </a:pPr>
            <a:r>
              <a:rPr lang="en-US" altLang="zh-CN" sz="2400" baseline="0" dirty="0">
                <a:latin typeface="微软雅黑" panose="020B0503020204020204" charset="-122"/>
                <a:ea typeface="微软雅黑" panose="020B0503020204020204" charset="-122"/>
                <a:cs typeface="微软雅黑" panose="020B0503020204020204" charset="-122"/>
              </a:rPr>
              <a:t>1.</a:t>
            </a:r>
            <a:r>
              <a:rPr lang="zh-CN" altLang="en-US" sz="2400" baseline="0" dirty="0">
                <a:solidFill>
                  <a:srgbClr val="00B0F0"/>
                </a:solidFill>
                <a:latin typeface="微软雅黑" panose="020B0503020204020204" charset="-122"/>
                <a:ea typeface="微软雅黑" panose="020B0503020204020204" charset="-122"/>
                <a:cs typeface="微软雅黑" panose="020B0503020204020204" charset="-122"/>
              </a:rPr>
              <a:t>阅读材料</a:t>
            </a:r>
            <a:r>
              <a:rPr lang="zh-CN" altLang="en-US" sz="2400" baseline="0" dirty="0">
                <a:latin typeface="微软雅黑" panose="020B0503020204020204" charset="-122"/>
                <a:ea typeface="微软雅黑" panose="020B0503020204020204" charset="-122"/>
                <a:cs typeface="微软雅黑" panose="020B0503020204020204" charset="-122"/>
              </a:rPr>
              <a:t>，注意限制条件（时间、地点、</a:t>
            </a:r>
            <a:r>
              <a:rPr lang="zh-CN" altLang="en-US" sz="2400" dirty="0">
                <a:latin typeface="微软雅黑" panose="020B0503020204020204" charset="-122"/>
                <a:ea typeface="微软雅黑" panose="020B0503020204020204" charset="-122"/>
                <a:cs typeface="微软雅黑" panose="020B0503020204020204" charset="-122"/>
                <a:sym typeface="+mn-ea"/>
              </a:rPr>
              <a:t>人物、领域等）把握材料中心思想，考查哪一主干知识；</a:t>
            </a:r>
            <a:endParaRPr lang="zh-CN" altLang="en-US" sz="2400" dirty="0">
              <a:latin typeface="微软雅黑" panose="020B0503020204020204" charset="-122"/>
              <a:ea typeface="微软雅黑" panose="020B0503020204020204" charset="-122"/>
              <a:cs typeface="微软雅黑" panose="020B0503020204020204" charset="-122"/>
              <a:sym typeface="+mn-ea"/>
            </a:endParaRPr>
          </a:p>
          <a:p>
            <a:pPr indent="-342900">
              <a:buNone/>
            </a:pPr>
            <a:r>
              <a:rPr lang="en-US" altLang="zh-CN" sz="2400" dirty="0">
                <a:latin typeface="微软雅黑" panose="020B0503020204020204" charset="-122"/>
                <a:ea typeface="微软雅黑" panose="020B0503020204020204" charset="-122"/>
                <a:cs typeface="微软雅黑" panose="020B0503020204020204" charset="-122"/>
              </a:rPr>
              <a:t>2.</a:t>
            </a:r>
            <a:r>
              <a:rPr lang="zh-CN" altLang="en-US" sz="2400" dirty="0">
                <a:solidFill>
                  <a:srgbClr val="00B0F0"/>
                </a:solidFill>
                <a:latin typeface="微软雅黑" panose="020B0503020204020204" charset="-122"/>
                <a:ea typeface="微软雅黑" panose="020B0503020204020204" charset="-122"/>
                <a:cs typeface="微软雅黑" panose="020B0503020204020204" charset="-122"/>
              </a:rPr>
              <a:t>研究题眼</a:t>
            </a:r>
            <a:r>
              <a:rPr lang="zh-CN" altLang="en-US" sz="2400" dirty="0">
                <a:latin typeface="微软雅黑" panose="020B0503020204020204" charset="-122"/>
                <a:ea typeface="微软雅黑" panose="020B0503020204020204" charset="-122"/>
                <a:cs typeface="微软雅黑" panose="020B0503020204020204" charset="-122"/>
              </a:rPr>
              <a:t>，即设问的指向，也就是命题人要求你所答主题和主流价值取向，明确从什么方向进行选择（原因、内容、现象、本质、目的结果、影响等）。</a:t>
            </a:r>
            <a:endParaRPr lang="zh-CN" altLang="en-US" sz="2400" dirty="0">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755775" y="2462530"/>
            <a:ext cx="10241280" cy="1198880"/>
          </a:xfrm>
          <a:prstGeom prst="rect">
            <a:avLst/>
          </a:prstGeom>
          <a:noFill/>
        </p:spPr>
        <p:txBody>
          <a:bodyPr wrap="none" rtlCol="0">
            <a:spAutoFit/>
          </a:bodyPr>
          <a:p>
            <a:pPr algn="l"/>
            <a:r>
              <a:rPr lang="zh-CN" altLang="en-US" sz="2400" dirty="0">
                <a:latin typeface="微软雅黑" panose="020B0503020204020204" charset="-122"/>
                <a:ea typeface="微软雅黑" panose="020B0503020204020204" charset="-122"/>
                <a:cs typeface="微软雅黑" panose="020B0503020204020204" charset="-122"/>
                <a:sym typeface="+mn-ea"/>
              </a:rPr>
              <a:t>在明确题干规定的基础上，要对选项逐一进行审查，分别与题干进行对比，</a:t>
            </a:r>
            <a:endParaRPr lang="zh-CN" altLang="en-US" sz="2400" dirty="0">
              <a:latin typeface="微软雅黑" panose="020B0503020204020204" charset="-122"/>
              <a:ea typeface="微软雅黑" panose="020B0503020204020204" charset="-122"/>
              <a:cs typeface="微软雅黑" panose="020B0503020204020204" charset="-122"/>
              <a:sym typeface="+mn-ea"/>
            </a:endParaRPr>
          </a:p>
          <a:p>
            <a:pPr algn="l"/>
            <a:r>
              <a:rPr lang="zh-CN" altLang="en-US" sz="2400" dirty="0">
                <a:latin typeface="微软雅黑" panose="020B0503020204020204" charset="-122"/>
                <a:ea typeface="微软雅黑" panose="020B0503020204020204" charset="-122"/>
                <a:cs typeface="微软雅黑" panose="020B0503020204020204" charset="-122"/>
                <a:sym typeface="+mn-ea"/>
              </a:rPr>
              <a:t>选出最符合题意的，多数使用</a:t>
            </a:r>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排除法，争取四选一变成二选一</a:t>
            </a:r>
            <a:r>
              <a:rPr lang="zh-CN" altLang="en-US" sz="2400" dirty="0">
                <a:latin typeface="微软雅黑" panose="020B0503020204020204" charset="-122"/>
                <a:ea typeface="微软雅黑" panose="020B0503020204020204" charset="-122"/>
                <a:cs typeface="微软雅黑" panose="020B0503020204020204" charset="-122"/>
                <a:sym typeface="+mn-ea"/>
              </a:rPr>
              <a:t>。</a:t>
            </a:r>
            <a:endParaRPr lang="zh-CN" altLang="en-US" sz="2400" dirty="0">
              <a:latin typeface="微软雅黑" panose="020B0503020204020204" charset="-122"/>
              <a:ea typeface="微软雅黑" panose="020B0503020204020204" charset="-122"/>
              <a:cs typeface="微软雅黑" panose="020B0503020204020204" charset="-122"/>
              <a:sym typeface="+mn-ea"/>
            </a:endParaRPr>
          </a:p>
          <a:p>
            <a:pPr algn="l"/>
            <a:endParaRPr lang="zh-CN" altLang="en-US" sz="2400">
              <a:solidFill>
                <a:schemeClr val="tx1"/>
              </a:solidFill>
            </a:endParaRPr>
          </a:p>
        </p:txBody>
      </p:sp>
      <p:grpSp>
        <p:nvGrpSpPr>
          <p:cNvPr id="24" name="组合 23"/>
          <p:cNvGrpSpPr/>
          <p:nvPr/>
        </p:nvGrpSpPr>
        <p:grpSpPr>
          <a:xfrm>
            <a:off x="151" y="5975350"/>
            <a:ext cx="2826431" cy="881749"/>
            <a:chOff x="746386" y="-180749"/>
            <a:chExt cx="1070672" cy="684045"/>
          </a:xfrm>
        </p:grpSpPr>
        <p:sp>
          <p:nvSpPr>
            <p:cNvPr id="25" name="五边形 24"/>
            <p:cNvSpPr/>
            <p:nvPr/>
          </p:nvSpPr>
          <p:spPr>
            <a:xfrm>
              <a:off x="748013" y="-18074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TextBox 25"/>
            <p:cNvSpPr txBox="1"/>
            <p:nvPr/>
          </p:nvSpPr>
          <p:spPr>
            <a:xfrm>
              <a:off x="746386" y="-140560"/>
              <a:ext cx="1070598" cy="643856"/>
            </a:xfrm>
            <a:prstGeom prst="rect">
              <a:avLst/>
            </a:prstGeom>
            <a:noFill/>
          </p:spPr>
          <p:txBody>
            <a:bodyPr wrap="square" rtlCol="0">
              <a:spAutoFit/>
            </a:bodyPr>
            <a:p>
              <a:r>
                <a:rPr lang="zh-CN" altLang="en-US" sz="2400" dirty="0" smtClean="0">
                  <a:solidFill>
                    <a:schemeClr val="bg1"/>
                  </a:solidFill>
                </a:rPr>
                <a:t>三</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sym typeface="+mn-ea"/>
                </a:rPr>
                <a:t>审查选项与题干关系</a:t>
              </a:r>
              <a:endParaRPr lang="zh-CN" altLang="en-US" sz="24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grpSp>
      <p:sp>
        <p:nvSpPr>
          <p:cNvPr id="3" name="文本框 2"/>
          <p:cNvSpPr txBox="1"/>
          <p:nvPr/>
        </p:nvSpPr>
        <p:spPr>
          <a:xfrm>
            <a:off x="1569085" y="3298825"/>
            <a:ext cx="10495280" cy="2676525"/>
          </a:xfrm>
          <a:prstGeom prst="rect">
            <a:avLst/>
          </a:prstGeom>
          <a:noFill/>
        </p:spPr>
        <p:txBody>
          <a:bodyPr wrap="none" rtlCol="0">
            <a:spAutoFit/>
          </a:bodyPr>
          <a:p>
            <a:pPr algn="l"/>
            <a:r>
              <a:rPr lang="en-US" altLang="zh-CN" sz="2400"/>
              <a:t>1.</a:t>
            </a:r>
            <a:r>
              <a:rPr lang="zh-CN" altLang="en-US" sz="2400">
                <a:solidFill>
                  <a:srgbClr val="00B0F0"/>
                </a:solidFill>
              </a:rPr>
              <a:t>有没有（添枝加叶）</a:t>
            </a:r>
            <a:r>
              <a:rPr lang="en-US" altLang="zh-CN" sz="2400"/>
              <a:t>---</a:t>
            </a:r>
            <a:r>
              <a:rPr lang="zh-CN" altLang="en-US" sz="2400"/>
              <a:t>材料中有没有这个信息？选项符合史实，但与题目</a:t>
            </a:r>
            <a:endParaRPr lang="zh-CN" altLang="en-US" sz="2400"/>
          </a:p>
          <a:p>
            <a:pPr algn="l"/>
            <a:r>
              <a:rPr lang="zh-CN" altLang="en-US" sz="2400"/>
              <a:t>无关，不选。</a:t>
            </a:r>
            <a:endParaRPr lang="zh-CN" altLang="en-US" sz="2400"/>
          </a:p>
          <a:p>
            <a:pPr algn="l"/>
            <a:r>
              <a:rPr lang="en-US" altLang="zh-CN" sz="2400"/>
              <a:t>2.</a:t>
            </a:r>
            <a:r>
              <a:rPr lang="zh-CN" altLang="en-US" sz="2400">
                <a:solidFill>
                  <a:srgbClr val="00B0F0"/>
                </a:solidFill>
              </a:rPr>
              <a:t>对不对（鱼目混珠）</a:t>
            </a:r>
            <a:r>
              <a:rPr lang="en-US" altLang="zh-CN" sz="2400"/>
              <a:t>---</a:t>
            </a:r>
            <a:r>
              <a:rPr lang="zh-CN" altLang="en-US" sz="2400"/>
              <a:t>这个选项的结论对不对或与材料观点相反？</a:t>
            </a:r>
            <a:endParaRPr lang="zh-CN" altLang="en-US" sz="2400"/>
          </a:p>
          <a:p>
            <a:pPr algn="l"/>
            <a:r>
              <a:rPr lang="en-US" altLang="zh-CN" sz="2400"/>
              <a:t>3.</a:t>
            </a:r>
            <a:r>
              <a:rPr lang="zh-CN" altLang="en-US" sz="2400">
                <a:solidFill>
                  <a:srgbClr val="00B0F0"/>
                </a:solidFill>
              </a:rPr>
              <a:t>全不全（以偏概全）</a:t>
            </a:r>
            <a:r>
              <a:rPr lang="en-US" altLang="zh-CN" sz="2400"/>
              <a:t>---</a:t>
            </a:r>
            <a:r>
              <a:rPr lang="zh-CN" altLang="en-US" sz="2400"/>
              <a:t>这个选项对材料信息概括的全不全？</a:t>
            </a:r>
            <a:r>
              <a:rPr lang="zh-CN" altLang="en-US" sz="2400">
                <a:solidFill>
                  <a:srgbClr val="FF0000"/>
                </a:solidFill>
              </a:rPr>
              <a:t>选全不选偏</a:t>
            </a:r>
            <a:endParaRPr lang="zh-CN" altLang="en-US" sz="2400">
              <a:solidFill>
                <a:srgbClr val="FF0000"/>
              </a:solidFill>
            </a:endParaRPr>
          </a:p>
          <a:p>
            <a:pPr algn="l"/>
            <a:r>
              <a:rPr lang="en-US" altLang="zh-CN" sz="2400">
                <a:solidFill>
                  <a:schemeClr val="tx1"/>
                </a:solidFill>
              </a:rPr>
              <a:t>4.</a:t>
            </a:r>
            <a:r>
              <a:rPr lang="zh-CN" altLang="en-US" sz="2400">
                <a:solidFill>
                  <a:srgbClr val="00B0F0"/>
                </a:solidFill>
              </a:rPr>
              <a:t>深不深（本质或根本）</a:t>
            </a:r>
            <a:r>
              <a:rPr lang="en-US" altLang="zh-CN" sz="2400">
                <a:solidFill>
                  <a:schemeClr val="tx1"/>
                </a:solidFill>
              </a:rPr>
              <a:t>---</a:t>
            </a:r>
            <a:r>
              <a:rPr lang="zh-CN" altLang="en-US" sz="2400">
                <a:solidFill>
                  <a:schemeClr val="tx1"/>
                </a:solidFill>
              </a:rPr>
              <a:t>选项是对材料的简单重复属于表象还是本质揭示？</a:t>
            </a:r>
            <a:endParaRPr lang="zh-CN" altLang="en-US" sz="2400">
              <a:solidFill>
                <a:schemeClr val="tx1"/>
              </a:solidFill>
            </a:endParaRPr>
          </a:p>
          <a:p>
            <a:pPr algn="l"/>
            <a:r>
              <a:rPr lang="zh-CN" altLang="en-US" sz="2400">
                <a:solidFill>
                  <a:srgbClr val="FF0000"/>
                </a:solidFill>
              </a:rPr>
              <a:t>选质不选表。</a:t>
            </a:r>
            <a:endParaRPr lang="zh-CN" altLang="en-US" sz="2400">
              <a:solidFill>
                <a:srgbClr val="FF0000"/>
              </a:solidFill>
            </a:endParaRPr>
          </a:p>
          <a:p>
            <a:pPr algn="l"/>
            <a:r>
              <a:rPr lang="en-US" altLang="zh-CN" sz="2400">
                <a:solidFill>
                  <a:schemeClr val="tx1"/>
                </a:solidFill>
              </a:rPr>
              <a:t>5.</a:t>
            </a:r>
            <a:r>
              <a:rPr lang="zh-CN" altLang="en-US" sz="2400">
                <a:solidFill>
                  <a:srgbClr val="00B0F0"/>
                </a:solidFill>
              </a:rPr>
              <a:t>带入试一试（实在难以抉择时）</a:t>
            </a:r>
            <a:r>
              <a:rPr lang="en-US" altLang="zh-CN" sz="2400">
                <a:solidFill>
                  <a:schemeClr val="tx1"/>
                </a:solidFill>
              </a:rPr>
              <a:t>---</a:t>
            </a:r>
            <a:r>
              <a:rPr lang="zh-CN" altLang="en-US" sz="2400">
                <a:solidFill>
                  <a:schemeClr val="tx1"/>
                </a:solidFill>
              </a:rPr>
              <a:t>设着把各项代入题干，看谁最恰当。</a:t>
            </a:r>
            <a:endParaRPr lang="zh-CN" altLang="en-US" sz="240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0" y="76200"/>
            <a:ext cx="1808480" cy="583565"/>
          </a:xfrm>
          <a:prstGeom prst="rect">
            <a:avLst/>
          </a:prstGeom>
          <a:gradFill>
            <a:gsLst>
              <a:gs pos="0">
                <a:srgbClr val="9EE256"/>
              </a:gs>
              <a:gs pos="100000">
                <a:srgbClr val="52762D"/>
              </a:gs>
            </a:gsLst>
            <a:lin scaled="0"/>
          </a:gradFill>
        </p:spPr>
        <p:txBody>
          <a:bodyPr wrap="none" rtlCol="0" anchor="t">
            <a:spAutoFit/>
          </a:bodyPr>
          <a:p>
            <a:r>
              <a:rPr lang="zh-CN" sz="3200"/>
              <a:t>难题突破</a:t>
            </a:r>
            <a:endParaRPr lang="zh-CN" sz="3200"/>
          </a:p>
        </p:txBody>
      </p:sp>
      <p:sp>
        <p:nvSpPr>
          <p:cNvPr id="2" name="文本框 1"/>
          <p:cNvSpPr txBox="1"/>
          <p:nvPr/>
        </p:nvSpPr>
        <p:spPr>
          <a:xfrm>
            <a:off x="105410" y="786130"/>
            <a:ext cx="5055235" cy="5015865"/>
          </a:xfrm>
          <a:prstGeom prst="rect">
            <a:avLst/>
          </a:prstGeom>
          <a:noFill/>
          <a:ln w="9525">
            <a:noFill/>
          </a:ln>
        </p:spPr>
        <p:txBody>
          <a:bodyPr wrap="square">
            <a:spAutoFit/>
          </a:bodyPr>
          <a:p>
            <a:pPr indent="0"/>
            <a:r>
              <a:rPr lang="zh-CN" sz="3200" b="0">
                <a:latin typeface="微软雅黑" panose="020B0503020204020204" charset="-122"/>
                <a:ea typeface="微软雅黑" panose="020B0503020204020204" charset="-122"/>
                <a:cs typeface="微软雅黑" panose="020B0503020204020204" charset="-122"/>
              </a:rPr>
              <a:t>1.近几十年的考古发现证实，在距今约5000年，</a:t>
            </a:r>
            <a:r>
              <a:rPr lang="zh-CN" sz="3200" b="0">
                <a:solidFill>
                  <a:schemeClr val="tx1"/>
                </a:solidFill>
                <a:latin typeface="微软雅黑" panose="020B0503020204020204" charset="-122"/>
                <a:ea typeface="微软雅黑" panose="020B0503020204020204" charset="-122"/>
                <a:cs typeface="微软雅黑" panose="020B0503020204020204" charset="-122"/>
              </a:rPr>
              <a:t>长江流域、黄河流域以及辽河流域</a:t>
            </a:r>
            <a:r>
              <a:rPr lang="zh-CN" sz="3200" b="0">
                <a:latin typeface="微软雅黑" panose="020B0503020204020204" charset="-122"/>
                <a:ea typeface="微软雅黑" panose="020B0503020204020204" charset="-122"/>
                <a:cs typeface="微软雅黑" panose="020B0503020204020204" charset="-122"/>
              </a:rPr>
              <a:t>进入了早期文明社会，这表明中华文明起源和发展的特征是（</a:t>
            </a:r>
            <a:r>
              <a:rPr lang="en-US" sz="3200" b="0">
                <a:latin typeface="微软雅黑" panose="020B0503020204020204" charset="-122"/>
                <a:ea typeface="微软雅黑" panose="020B0503020204020204" charset="-122"/>
                <a:cs typeface="微软雅黑" panose="020B0503020204020204" charset="-122"/>
              </a:rPr>
              <a:t>    </a:t>
            </a:r>
            <a:r>
              <a:rPr lang="zh-CN" sz="3200" b="0">
                <a:latin typeface="微软雅黑" panose="020B0503020204020204" charset="-122"/>
                <a:ea typeface="微软雅黑" panose="020B0503020204020204" charset="-122"/>
                <a:cs typeface="微软雅黑" panose="020B0503020204020204" charset="-122"/>
              </a:rPr>
              <a:t>）</a:t>
            </a:r>
            <a:r>
              <a:rPr lang="en-US" sz="3200" b="0">
                <a:latin typeface="微软雅黑" panose="020B0503020204020204" charset="-122"/>
                <a:ea typeface="微软雅黑" panose="020B0503020204020204" charset="-122"/>
                <a:cs typeface="微软雅黑" panose="020B0503020204020204" charset="-122"/>
              </a:rPr>
              <a:t>A</a:t>
            </a:r>
            <a:r>
              <a:rPr lang="zh-CN" sz="3200" b="0">
                <a:latin typeface="微软雅黑" panose="020B0503020204020204" charset="-122"/>
                <a:ea typeface="微软雅黑" panose="020B0503020204020204" charset="-122"/>
                <a:cs typeface="微软雅黑" panose="020B0503020204020204" charset="-122"/>
              </a:rPr>
              <a:t>．兼收并蓄       </a:t>
            </a:r>
            <a:endParaRPr lang="zh-CN" sz="3200" b="0">
              <a:latin typeface="微软雅黑" panose="020B0503020204020204" charset="-122"/>
              <a:ea typeface="微软雅黑" panose="020B0503020204020204" charset="-122"/>
              <a:cs typeface="微软雅黑" panose="020B0503020204020204" charset="-122"/>
            </a:endParaRPr>
          </a:p>
          <a:p>
            <a:pPr indent="0"/>
            <a:r>
              <a:rPr lang="en-US" sz="3200" b="0">
                <a:solidFill>
                  <a:srgbClr val="FF0000"/>
                </a:solidFill>
                <a:latin typeface="微软雅黑" panose="020B0503020204020204" charset="-122"/>
                <a:ea typeface="微软雅黑" panose="020B0503020204020204" charset="-122"/>
                <a:cs typeface="微软雅黑" panose="020B0503020204020204" charset="-122"/>
              </a:rPr>
              <a:t>B</a:t>
            </a:r>
            <a:r>
              <a:rPr lang="zh-CN" sz="3200" b="0">
                <a:solidFill>
                  <a:srgbClr val="FF0000"/>
                </a:solidFill>
                <a:latin typeface="微软雅黑" panose="020B0503020204020204" charset="-122"/>
                <a:ea typeface="微软雅黑" panose="020B0503020204020204" charset="-122"/>
                <a:cs typeface="微软雅黑" panose="020B0503020204020204" charset="-122"/>
              </a:rPr>
              <a:t>．多元一体</a:t>
            </a:r>
            <a:r>
              <a:rPr lang="zh-CN" sz="3200" b="0">
                <a:latin typeface="微软雅黑" panose="020B0503020204020204" charset="-122"/>
                <a:ea typeface="微软雅黑" panose="020B0503020204020204" charset="-122"/>
                <a:cs typeface="微软雅黑" panose="020B0503020204020204" charset="-122"/>
              </a:rPr>
              <a:t>          </a:t>
            </a:r>
            <a:endParaRPr lang="zh-CN" sz="3200" b="0">
              <a:latin typeface="微软雅黑" panose="020B0503020204020204" charset="-122"/>
              <a:ea typeface="微软雅黑" panose="020B0503020204020204" charset="-122"/>
              <a:cs typeface="微软雅黑" panose="020B0503020204020204" charset="-122"/>
            </a:endParaRPr>
          </a:p>
          <a:p>
            <a:pPr indent="0"/>
            <a:r>
              <a:rPr lang="en-US" sz="3200" b="0">
                <a:latin typeface="微软雅黑" panose="020B0503020204020204" charset="-122"/>
                <a:ea typeface="微软雅黑" panose="020B0503020204020204" charset="-122"/>
                <a:cs typeface="微软雅黑" panose="020B0503020204020204" charset="-122"/>
              </a:rPr>
              <a:t>C</a:t>
            </a:r>
            <a:r>
              <a:rPr lang="zh-CN" sz="3200" b="0">
                <a:latin typeface="微软雅黑" panose="020B0503020204020204" charset="-122"/>
                <a:ea typeface="微软雅黑" panose="020B0503020204020204" charset="-122"/>
                <a:cs typeface="微软雅黑" panose="020B0503020204020204" charset="-122"/>
              </a:rPr>
              <a:t>．博大精深       </a:t>
            </a:r>
            <a:endParaRPr lang="zh-CN" sz="3200" b="0">
              <a:latin typeface="微软雅黑" panose="020B0503020204020204" charset="-122"/>
              <a:ea typeface="微软雅黑" panose="020B0503020204020204" charset="-122"/>
              <a:cs typeface="微软雅黑" panose="020B0503020204020204" charset="-122"/>
            </a:endParaRPr>
          </a:p>
          <a:p>
            <a:pPr indent="0"/>
            <a:r>
              <a:rPr lang="en-US" sz="3200" b="0">
                <a:latin typeface="微软雅黑" panose="020B0503020204020204" charset="-122"/>
                <a:ea typeface="微软雅黑" panose="020B0503020204020204" charset="-122"/>
                <a:cs typeface="微软雅黑" panose="020B0503020204020204" charset="-122"/>
              </a:rPr>
              <a:t>D</a:t>
            </a:r>
            <a:r>
              <a:rPr lang="zh-CN" sz="3200" b="0">
                <a:latin typeface="微软雅黑" panose="020B0503020204020204" charset="-122"/>
                <a:ea typeface="微软雅黑" panose="020B0503020204020204" charset="-122"/>
                <a:cs typeface="微软雅黑" panose="020B0503020204020204" charset="-122"/>
              </a:rPr>
              <a:t>．开放革新</a:t>
            </a:r>
            <a:endParaRPr lang="zh-CN" altLang="en-US" sz="3200">
              <a:latin typeface="微软雅黑" panose="020B0503020204020204" charset="-122"/>
              <a:ea typeface="微软雅黑" panose="020B0503020204020204" charset="-122"/>
              <a:cs typeface="微软雅黑" panose="020B0503020204020204" charset="-122"/>
            </a:endParaRPr>
          </a:p>
        </p:txBody>
      </p:sp>
      <p:pic>
        <p:nvPicPr>
          <p:cNvPr id="3" name="图片 2" descr="IMG_20210413_202613_edit_16593353034967"/>
          <p:cNvPicPr>
            <a:picLocks noChangeAspect="1"/>
          </p:cNvPicPr>
          <p:nvPr>
            <p:custDataLst>
              <p:tags r:id="rId1"/>
            </p:custDataLst>
          </p:nvPr>
        </p:nvPicPr>
        <p:blipFill>
          <a:blip r:embed="rId2"/>
          <a:stretch>
            <a:fillRect/>
          </a:stretch>
        </p:blipFill>
        <p:spPr>
          <a:xfrm>
            <a:off x="8133715" y="166370"/>
            <a:ext cx="3787140" cy="6525260"/>
          </a:xfrm>
          <a:prstGeom prst="rect">
            <a:avLst/>
          </a:prstGeom>
        </p:spPr>
      </p:pic>
      <p:sp>
        <p:nvSpPr>
          <p:cNvPr id="26" name="圆角矩形 25"/>
          <p:cNvSpPr/>
          <p:nvPr/>
        </p:nvSpPr>
        <p:spPr>
          <a:xfrm>
            <a:off x="1416685" y="1408430"/>
            <a:ext cx="1720850" cy="389890"/>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 name="圆角矩形 4"/>
          <p:cNvSpPr/>
          <p:nvPr/>
        </p:nvSpPr>
        <p:spPr>
          <a:xfrm>
            <a:off x="1922145" y="2336800"/>
            <a:ext cx="2453005" cy="423545"/>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cxnSp>
        <p:nvCxnSpPr>
          <p:cNvPr id="29" name="直接连接符 28"/>
          <p:cNvCxnSpPr/>
          <p:nvPr/>
        </p:nvCxnSpPr>
        <p:spPr>
          <a:xfrm>
            <a:off x="105410" y="3761105"/>
            <a:ext cx="2397760" cy="3365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7" name="文本框 6"/>
          <p:cNvSpPr txBox="1"/>
          <p:nvPr/>
        </p:nvSpPr>
        <p:spPr>
          <a:xfrm>
            <a:off x="4458335" y="3442970"/>
            <a:ext cx="3598545" cy="3415030"/>
          </a:xfrm>
          <a:prstGeom prst="rect">
            <a:avLst/>
          </a:prstGeom>
          <a:solidFill>
            <a:schemeClr val="accent1">
              <a:lumMod val="75000"/>
            </a:schemeClr>
          </a:solidFill>
        </p:spPr>
        <p:txBody>
          <a:bodyPr wrap="square" rtlCol="0">
            <a:spAutoFit/>
          </a:bodyPr>
          <a:p>
            <a:r>
              <a:rPr lang="en-US" altLang="zh-CN" sz="2400"/>
              <a:t>“</a:t>
            </a:r>
            <a:r>
              <a:rPr lang="zh-CN" altLang="en-US" sz="2400"/>
              <a:t>多元一体</a:t>
            </a:r>
            <a:r>
              <a:rPr lang="en-US" altLang="zh-CN" sz="2400"/>
              <a:t>”</a:t>
            </a:r>
            <a:r>
              <a:rPr lang="zh-CN" altLang="en-US" sz="2400"/>
              <a:t>内涵：</a:t>
            </a:r>
            <a:r>
              <a:rPr lang="en-US" altLang="zh-CN" sz="2400"/>
              <a:t>“</a:t>
            </a:r>
            <a:r>
              <a:rPr lang="zh-CN" altLang="en-US" sz="2400"/>
              <a:t>多元</a:t>
            </a:r>
            <a:r>
              <a:rPr lang="en-US" altLang="zh-CN" sz="2400"/>
              <a:t>”</a:t>
            </a:r>
            <a:r>
              <a:rPr lang="zh-CN" altLang="en-US" sz="2400"/>
              <a:t>是指中华各民族各有其起源、形成、发展的历史，文化、社会也各具特点；</a:t>
            </a:r>
            <a:r>
              <a:rPr lang="en-US" altLang="zh-CN" sz="2400"/>
              <a:t>“</a:t>
            </a:r>
            <a:r>
              <a:rPr lang="zh-CN" altLang="en-US" sz="2400"/>
              <a:t>一体</a:t>
            </a:r>
            <a:r>
              <a:rPr lang="en-US" altLang="zh-CN" sz="2400"/>
              <a:t>”</a:t>
            </a:r>
            <a:r>
              <a:rPr lang="zh-CN" altLang="en-US" sz="2400"/>
              <a:t>是指中华各民族的发展相互关联、相互补充、相互依存，与整体有不可分割的内在联系和共同的民族利益。</a:t>
            </a:r>
            <a:endParaRPr lang="zh-CN" altLang="en-US" sz="2400"/>
          </a:p>
        </p:txBody>
      </p:sp>
      <p:sp>
        <p:nvSpPr>
          <p:cNvPr id="6" name="文本框 5"/>
          <p:cNvSpPr txBox="1"/>
          <p:nvPr/>
        </p:nvSpPr>
        <p:spPr>
          <a:xfrm>
            <a:off x="47625" y="6336030"/>
            <a:ext cx="2513965" cy="521970"/>
          </a:xfrm>
          <a:prstGeom prst="rect">
            <a:avLst/>
          </a:prstGeom>
          <a:noFill/>
        </p:spPr>
        <p:txBody>
          <a:bodyPr wrap="none" rtlCol="0">
            <a:spAutoFit/>
          </a:bodyPr>
          <a:p>
            <a:r>
              <a:rPr lang="zh-CN" altLang="en-US" sz="2800" b="1">
                <a:solidFill>
                  <a:srgbClr val="FF0000"/>
                </a:solidFill>
              </a:rPr>
              <a:t>满分人数：</a:t>
            </a:r>
            <a:r>
              <a:rPr lang="en-US" altLang="zh-CN" sz="2800" b="1">
                <a:solidFill>
                  <a:srgbClr val="FF0000"/>
                </a:solidFill>
              </a:rPr>
              <a:t>5</a:t>
            </a:r>
            <a:r>
              <a:rPr lang="zh-CN" altLang="en-US" sz="2800" b="1">
                <a:solidFill>
                  <a:srgbClr val="FF0000"/>
                </a:solidFill>
              </a:rPr>
              <a:t>人</a:t>
            </a:r>
            <a:endParaRPr lang="zh-CN" altLang="en-US" sz="2800" b="1">
              <a:solidFill>
                <a:srgbClr val="FF0000"/>
              </a:solidFill>
            </a:endParaRPr>
          </a:p>
        </p:txBody>
      </p:sp>
      <p:cxnSp>
        <p:nvCxnSpPr>
          <p:cNvPr id="8" name="直接连接符 7"/>
          <p:cNvCxnSpPr/>
          <p:nvPr/>
        </p:nvCxnSpPr>
        <p:spPr>
          <a:xfrm>
            <a:off x="1541780" y="3244215"/>
            <a:ext cx="3047365" cy="4000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500" fill="hold">
                                          <p:stCondLst>
                                            <p:cond delay="0"/>
                                          </p:stCondLst>
                                        </p:cTn>
                                        <p:tgtEl>
                                          <p:spTgt spid="8"/>
                                        </p:tgtEl>
                                        <p:attrNameLst>
                                          <p:attrName>style.visibility</p:attrName>
                                        </p:attrNameLst>
                                      </p:cBhvr>
                                      <p:to>
                                        <p:strVal val="visible"/>
                                      </p:to>
                                    </p:set>
                                    <p:animEffect transition="in" filter="wheel(1)">
                                      <p:cBhvr>
                                        <p:cTn id="12" dur="500"/>
                                        <p:tgtEl>
                                          <p:spTgt spid="8"/>
                                        </p:tgtEl>
                                      </p:cBhvr>
                                    </p:animEffect>
                                  </p:childTnLst>
                                </p:cTn>
                              </p:par>
                              <p:par>
                                <p:cTn id="13" presetID="21" presetClass="entr" presetSubtype="1" fill="hold" nodeType="withEffect">
                                  <p:stCondLst>
                                    <p:cond delay="0"/>
                                  </p:stCondLst>
                                  <p:childTnLst>
                                    <p:set>
                                      <p:cBhvr>
                                        <p:cTn id="14" dur="500" fill="hold">
                                          <p:stCondLst>
                                            <p:cond delay="0"/>
                                          </p:stCondLst>
                                        </p:cTn>
                                        <p:tgtEl>
                                          <p:spTgt spid="29"/>
                                        </p:tgtEl>
                                        <p:attrNameLst>
                                          <p:attrName>style.visibility</p:attrName>
                                        </p:attrNameLst>
                                      </p:cBhvr>
                                      <p:to>
                                        <p:strVal val="visible"/>
                                      </p:to>
                                    </p:set>
                                    <p:animEffect transition="in" filter="wheel(1)">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5" grpId="0" bldLvl="0" animBg="1"/>
      <p:bldP spid="7" grpId="0" bldLvl="0" animBg="1"/>
      <p:bldP spid="7" grpId="1" animBg="1"/>
      <p:bldP spid="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71145" y="919480"/>
            <a:ext cx="10916920" cy="2553335"/>
          </a:xfrm>
          <a:prstGeom prst="rect">
            <a:avLst/>
          </a:prstGeom>
          <a:noFill/>
          <a:ln w="9525">
            <a:noFill/>
          </a:ln>
        </p:spPr>
        <p:txBody>
          <a:bodyPr wrap="square">
            <a:spAutoFit/>
          </a:bodyPr>
          <a:p>
            <a:pPr indent="0"/>
            <a:r>
              <a:rPr sz="3200" b="0">
                <a:latin typeface="微软雅黑" panose="020B0503020204020204" charset="-122"/>
                <a:ea typeface="微软雅黑" panose="020B0503020204020204" charset="-122"/>
                <a:cs typeface="微软雅黑" panose="020B0503020204020204" charset="-122"/>
              </a:rPr>
              <a:t>4.宋代，</a:t>
            </a:r>
            <a:r>
              <a:rPr sz="3200" b="0">
                <a:solidFill>
                  <a:schemeClr val="tx1"/>
                </a:solidFill>
                <a:latin typeface="微软雅黑" panose="020B0503020204020204" charset="-122"/>
                <a:ea typeface="微软雅黑" panose="020B0503020204020204" charset="-122"/>
                <a:cs typeface="微软雅黑" panose="020B0503020204020204" charset="-122"/>
              </a:rPr>
              <a:t>绘画</a:t>
            </a:r>
            <a:r>
              <a:rPr sz="3200" b="0">
                <a:latin typeface="微软雅黑" panose="020B0503020204020204" charset="-122"/>
                <a:ea typeface="微软雅黑" panose="020B0503020204020204" charset="-122"/>
                <a:cs typeface="微软雅黑" panose="020B0503020204020204" charset="-122"/>
              </a:rPr>
              <a:t>领域出现了民众喜闻乐见的以版画和年画为代表的新画种，诗文选本蔚成风气，白话小说大量出现。这些新变化直接受益于（    ）</a:t>
            </a:r>
            <a:endParaRPr sz="3200" b="0">
              <a:latin typeface="微软雅黑" panose="020B0503020204020204" charset="-122"/>
              <a:ea typeface="微软雅黑" panose="020B0503020204020204" charset="-122"/>
              <a:cs typeface="微软雅黑" panose="020B0503020204020204" charset="-122"/>
            </a:endParaRPr>
          </a:p>
          <a:p>
            <a:pPr indent="0"/>
            <a:r>
              <a:rPr sz="3200" b="0">
                <a:latin typeface="微软雅黑" panose="020B0503020204020204" charset="-122"/>
                <a:ea typeface="微软雅黑" panose="020B0503020204020204" charset="-122"/>
                <a:cs typeface="微软雅黑" panose="020B0503020204020204" charset="-122"/>
              </a:rPr>
              <a:t>A．城市经济的繁荣                              B．印刷技术的进步 </a:t>
            </a:r>
            <a:endParaRPr sz="3200" b="0">
              <a:latin typeface="微软雅黑" panose="020B0503020204020204" charset="-122"/>
              <a:ea typeface="微软雅黑" panose="020B0503020204020204" charset="-122"/>
              <a:cs typeface="微软雅黑" panose="020B0503020204020204" charset="-122"/>
            </a:endParaRPr>
          </a:p>
          <a:p>
            <a:pPr indent="0"/>
            <a:r>
              <a:rPr sz="3200" b="0">
                <a:latin typeface="微软雅黑" panose="020B0503020204020204" charset="-122"/>
                <a:ea typeface="微软雅黑" panose="020B0503020204020204" charset="-122"/>
                <a:cs typeface="微软雅黑" panose="020B0503020204020204" charset="-122"/>
              </a:rPr>
              <a:t>C．市民文化的丰富                              D．科举制度的完善</a:t>
            </a:r>
            <a:r>
              <a:rPr lang="en-US" sz="3200" b="0">
                <a:latin typeface="微软雅黑" panose="020B0503020204020204" charset="-122"/>
                <a:ea typeface="微软雅黑" panose="020B0503020204020204" charset="-122"/>
                <a:cs typeface="微软雅黑" panose="020B0503020204020204" charset="-122"/>
              </a:rPr>
              <a:t>                        </a:t>
            </a:r>
            <a:endParaRPr lang="zh-CN" altLang="en-US" sz="32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0" y="76200"/>
            <a:ext cx="1808480" cy="583565"/>
          </a:xfrm>
          <a:prstGeom prst="rect">
            <a:avLst/>
          </a:prstGeom>
          <a:gradFill>
            <a:gsLst>
              <a:gs pos="0">
                <a:srgbClr val="9EE256"/>
              </a:gs>
              <a:gs pos="100000">
                <a:srgbClr val="52762D"/>
              </a:gs>
            </a:gsLst>
            <a:lin scaled="0"/>
          </a:gradFill>
        </p:spPr>
        <p:txBody>
          <a:bodyPr wrap="none" rtlCol="0" anchor="t">
            <a:spAutoFit/>
          </a:bodyPr>
          <a:p>
            <a:r>
              <a:rPr lang="zh-CN" sz="3200"/>
              <a:t>难题突破</a:t>
            </a:r>
            <a:endParaRPr lang="zh-CN" sz="3200"/>
          </a:p>
        </p:txBody>
      </p:sp>
      <p:sp>
        <p:nvSpPr>
          <p:cNvPr id="2" name="文本框 1"/>
          <p:cNvSpPr txBox="1"/>
          <p:nvPr/>
        </p:nvSpPr>
        <p:spPr>
          <a:xfrm>
            <a:off x="88265" y="3998595"/>
            <a:ext cx="6089015" cy="1938020"/>
          </a:xfrm>
          <a:prstGeom prst="rect">
            <a:avLst/>
          </a:prstGeom>
          <a:noFill/>
        </p:spPr>
        <p:txBody>
          <a:bodyPr wrap="square" rtlCol="0">
            <a:spAutoFit/>
          </a:bodyPr>
          <a:p>
            <a:r>
              <a:rPr lang="zh-CN" altLang="en-US" sz="2400"/>
              <a:t>解析：本题主要考查宋代文学艺术领域的新变化与经济的关系。</a:t>
            </a:r>
            <a:endParaRPr lang="zh-CN" altLang="en-US" sz="2400"/>
          </a:p>
          <a:p>
            <a:r>
              <a:rPr lang="zh-CN" altLang="en-US" sz="2400"/>
              <a:t>结合所学知识，宋代城市经济繁荣，市民阶层兴起并发展壮大，因此推动了宋代文学艺</a:t>
            </a:r>
            <a:endParaRPr lang="zh-CN" altLang="en-US" sz="2400"/>
          </a:p>
          <a:p>
            <a:r>
              <a:rPr lang="zh-CN" altLang="en-US" sz="2400"/>
              <a:t>术领域的新变化。</a:t>
            </a:r>
            <a:endParaRPr lang="zh-CN" altLang="en-US" sz="2400"/>
          </a:p>
        </p:txBody>
      </p:sp>
      <p:sp>
        <p:nvSpPr>
          <p:cNvPr id="26" name="圆角矩形 25"/>
          <p:cNvSpPr/>
          <p:nvPr/>
        </p:nvSpPr>
        <p:spPr>
          <a:xfrm>
            <a:off x="6477635" y="1544320"/>
            <a:ext cx="1632585" cy="389890"/>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 name="圆角矩形 2"/>
          <p:cNvSpPr/>
          <p:nvPr/>
        </p:nvSpPr>
        <p:spPr>
          <a:xfrm>
            <a:off x="1897380" y="1028065"/>
            <a:ext cx="856615" cy="346710"/>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 name="圆角矩形 4"/>
          <p:cNvSpPr/>
          <p:nvPr/>
        </p:nvSpPr>
        <p:spPr>
          <a:xfrm>
            <a:off x="2753995" y="1544320"/>
            <a:ext cx="1621790" cy="368300"/>
          </a:xfrm>
          <a:prstGeom prst="roundRect">
            <a:avLst>
              <a:gd name="adj" fmla="val 1482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cxnSp>
        <p:nvCxnSpPr>
          <p:cNvPr id="29" name="直接连接符 28"/>
          <p:cNvCxnSpPr/>
          <p:nvPr/>
        </p:nvCxnSpPr>
        <p:spPr>
          <a:xfrm>
            <a:off x="319405" y="2451735"/>
            <a:ext cx="3140075" cy="1143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6" name="直接连接符 5"/>
          <p:cNvCxnSpPr/>
          <p:nvPr/>
        </p:nvCxnSpPr>
        <p:spPr>
          <a:xfrm flipV="1">
            <a:off x="434975" y="1442085"/>
            <a:ext cx="993775" cy="508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7" name="文本框 6"/>
          <p:cNvSpPr txBox="1"/>
          <p:nvPr/>
        </p:nvSpPr>
        <p:spPr>
          <a:xfrm>
            <a:off x="47625" y="6336030"/>
            <a:ext cx="2711450" cy="521970"/>
          </a:xfrm>
          <a:prstGeom prst="rect">
            <a:avLst/>
          </a:prstGeom>
          <a:noFill/>
        </p:spPr>
        <p:txBody>
          <a:bodyPr wrap="none" rtlCol="0">
            <a:spAutoFit/>
          </a:bodyPr>
          <a:p>
            <a:r>
              <a:rPr lang="zh-CN" altLang="en-US" sz="2800" b="1">
                <a:solidFill>
                  <a:srgbClr val="FF0000"/>
                </a:solidFill>
              </a:rPr>
              <a:t>满分人数：</a:t>
            </a:r>
            <a:r>
              <a:rPr lang="en-US" altLang="zh-CN" sz="2800" b="1">
                <a:solidFill>
                  <a:srgbClr val="FF0000"/>
                </a:solidFill>
              </a:rPr>
              <a:t>12</a:t>
            </a:r>
            <a:r>
              <a:rPr lang="zh-CN" altLang="en-US" sz="2800" b="1">
                <a:solidFill>
                  <a:srgbClr val="FF0000"/>
                </a:solidFill>
              </a:rPr>
              <a:t>人</a:t>
            </a:r>
            <a:endParaRPr lang="zh-CN" altLang="en-US" sz="2800" b="1">
              <a:solidFill>
                <a:srgbClr val="FF0000"/>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500" fill="hold">
                                          <p:stCondLst>
                                            <p:cond delay="0"/>
                                          </p:stCondLst>
                                        </p:cTn>
                                        <p:tgtEl>
                                          <p:spTgt spid="6"/>
                                        </p:tgtEl>
                                        <p:attrNameLst>
                                          <p:attrName>style.visibility</p:attrName>
                                        </p:attrNameLst>
                                      </p:cBhvr>
                                      <p:to>
                                        <p:strVal val="visible"/>
                                      </p:to>
                                    </p:set>
                                    <p:animEffect transition="in" filter="wheel(1)">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heel(1)">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500" fill="hold">
                                          <p:stCondLst>
                                            <p:cond delay="0"/>
                                          </p:stCondLst>
                                        </p:cTn>
                                        <p:tgtEl>
                                          <p:spTgt spid="29"/>
                                        </p:tgtEl>
                                        <p:attrNameLst>
                                          <p:attrName>style.visibility</p:attrName>
                                        </p:attrNameLst>
                                      </p:cBhvr>
                                      <p:to>
                                        <p:strVal val="visible"/>
                                      </p:to>
                                    </p:set>
                                    <p:animEffect transition="in" filter="wheel(1)">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3" grpId="0" bldLvl="0" animBg="1"/>
      <p:bldP spid="5" grpId="0" bldLvl="0" animBg="1"/>
      <p:bldP spid="7" grpId="1"/>
      <p:bldP spid="2" grpId="0"/>
      <p:bldP spid="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24280" y="372110"/>
            <a:ext cx="6859905" cy="645160"/>
          </a:xfrm>
          <a:prstGeom prst="rect">
            <a:avLst/>
          </a:prstGeom>
          <a:noFill/>
        </p:spPr>
        <p:txBody>
          <a:bodyPr wrap="square" rtlCol="0">
            <a:spAutoFit/>
          </a:bodyPr>
          <a:lstStyle/>
          <a:p>
            <a:r>
              <a:rPr lang="zh-CN" altLang="en-US" sz="3600" b="1"/>
              <a:t>辨析改错解题方法</a:t>
            </a:r>
            <a:endParaRPr lang="zh-CN" altLang="en-US" sz="3600" b="1"/>
          </a:p>
        </p:txBody>
      </p:sp>
      <p:cxnSp>
        <p:nvCxnSpPr>
          <p:cNvPr id="51" name="直接连接符 50"/>
          <p:cNvCxnSpPr/>
          <p:nvPr/>
        </p:nvCxnSpPr>
        <p:spPr>
          <a:xfrm>
            <a:off x="1279264" y="1017079"/>
            <a:ext cx="9954839" cy="0"/>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129540" y="434340"/>
            <a:ext cx="836930" cy="718820"/>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endParaRPr>
          </a:p>
        </p:txBody>
      </p:sp>
      <p:sp>
        <p:nvSpPr>
          <p:cNvPr id="22" name="agenda_13877"/>
          <p:cNvSpPr>
            <a:spLocks noChangeAspect="1"/>
          </p:cNvSpPr>
          <p:nvPr/>
        </p:nvSpPr>
        <p:spPr bwMode="auto">
          <a:xfrm>
            <a:off x="251795" y="592161"/>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8" name="文本框 7"/>
          <p:cNvSpPr txBox="1"/>
          <p:nvPr/>
        </p:nvSpPr>
        <p:spPr>
          <a:xfrm>
            <a:off x="1279525" y="1609725"/>
            <a:ext cx="8643620" cy="4892675"/>
          </a:xfrm>
          <a:prstGeom prst="rect">
            <a:avLst/>
          </a:prstGeom>
          <a:noFill/>
        </p:spPr>
        <p:txBody>
          <a:bodyPr wrap="square" rtlCol="0" anchor="t">
            <a:spAutoFit/>
          </a:bodyPr>
          <a:p>
            <a:pPr indent="-342900">
              <a:buNone/>
            </a:pPr>
            <a:r>
              <a:rPr lang="zh-CN" altLang="en-US" sz="2400" b="1" dirty="0">
                <a:solidFill>
                  <a:srgbClr val="00004D"/>
                </a:solidFill>
                <a:latin typeface="Tahoma" panose="020B0604030504040204" pitchFamily="2" charset="0"/>
                <a:ea typeface="宋体" panose="02010600030101010101" pitchFamily="2" charset="-122"/>
                <a:sym typeface="+mn-ea"/>
              </a:rPr>
              <a:t>（1）先</a:t>
            </a:r>
            <a:r>
              <a:rPr lang="zh-CN" altLang="en-US" sz="2400" b="1" dirty="0">
                <a:solidFill>
                  <a:srgbClr val="FF0000"/>
                </a:solidFill>
                <a:latin typeface="Tahoma" panose="020B0604030504040204" pitchFamily="2" charset="0"/>
                <a:ea typeface="宋体" panose="02010600030101010101" pitchFamily="2" charset="-122"/>
                <a:sym typeface="+mn-ea"/>
              </a:rPr>
              <a:t>通看全题，明确要求</a:t>
            </a:r>
            <a:r>
              <a:rPr lang="zh-CN" altLang="en-US" sz="2400" b="1" dirty="0">
                <a:solidFill>
                  <a:srgbClr val="00004D"/>
                </a:solidFill>
                <a:latin typeface="Tahoma" panose="020B0604030504040204" pitchFamily="2" charset="0"/>
                <a:ea typeface="宋体" panose="02010600030101010101" pitchFamily="2" charset="-122"/>
                <a:sym typeface="+mn-ea"/>
              </a:rPr>
              <a:t>，</a:t>
            </a:r>
            <a:r>
              <a:rPr lang="zh-CN" altLang="en-US" sz="2400" b="1" dirty="0">
                <a:solidFill>
                  <a:schemeClr val="tx1"/>
                </a:solidFill>
                <a:latin typeface="Tahoma" panose="020B0604030504040204" pitchFamily="2" charset="0"/>
                <a:ea typeface="宋体" panose="02010600030101010101" pitchFamily="2" charset="-122"/>
                <a:sym typeface="+mn-ea"/>
              </a:rPr>
              <a:t>圈出关键词；改正的一般为人名、地名、国名、事件名等；改好后放入原句，再读一遍，看是否一致。</a:t>
            </a:r>
            <a:endParaRPr lang="zh-CN" altLang="en-US" sz="2400" b="1" dirty="0">
              <a:solidFill>
                <a:schemeClr val="tx1"/>
              </a:solidFill>
              <a:latin typeface="Tahoma" panose="020B0604030504040204" pitchFamily="2" charset="0"/>
              <a:ea typeface="宋体" panose="02010600030101010101" pitchFamily="2" charset="-122"/>
            </a:endParaRPr>
          </a:p>
          <a:p>
            <a:pPr indent="-342900">
              <a:buNone/>
            </a:pPr>
            <a:endParaRPr lang="zh-CN" altLang="en-US" sz="2400" b="1" baseline="0" dirty="0">
              <a:solidFill>
                <a:srgbClr val="00004D"/>
              </a:solidFill>
              <a:latin typeface="Tahoma" panose="020B0604030504040204" pitchFamily="2" charset="0"/>
              <a:ea typeface="宋体" panose="02010600030101010101" pitchFamily="2" charset="-122"/>
            </a:endParaRPr>
          </a:p>
          <a:p>
            <a:pPr indent="-342900">
              <a:buNone/>
            </a:pPr>
            <a:r>
              <a:rPr lang="zh-CN" altLang="en-US" sz="2400" b="1" dirty="0">
                <a:solidFill>
                  <a:schemeClr val="tx1"/>
                </a:solidFill>
                <a:latin typeface="Tahoma" panose="020B0604030504040204" pitchFamily="2" charset="0"/>
                <a:ea typeface="宋体" panose="02010600030101010101" pitchFamily="2" charset="-122"/>
                <a:sym typeface="+mn-ea"/>
              </a:rPr>
              <a:t>（2）判断正误并改错类型的：安徽试题这几年都是这样的，4个小题，</a:t>
            </a:r>
            <a:r>
              <a:rPr lang="zh-CN" altLang="en-US" sz="2400" b="1" dirty="0">
                <a:solidFill>
                  <a:srgbClr val="FF0000"/>
                </a:solidFill>
                <a:latin typeface="Tahoma" panose="020B0604030504040204" pitchFamily="2" charset="0"/>
                <a:ea typeface="宋体" panose="02010600030101010101" pitchFamily="2" charset="-122"/>
                <a:sym typeface="+mn-ea"/>
              </a:rPr>
              <a:t>3错1对</a:t>
            </a:r>
            <a:r>
              <a:rPr lang="zh-CN" altLang="en-US" sz="2400" b="1" dirty="0">
                <a:solidFill>
                  <a:srgbClr val="00004D"/>
                </a:solidFill>
                <a:latin typeface="Tahoma" panose="020B0604030504040204" pitchFamily="2" charset="0"/>
                <a:ea typeface="宋体" panose="02010600030101010101" pitchFamily="2" charset="-122"/>
                <a:sym typeface="+mn-ea"/>
              </a:rPr>
              <a:t>。</a:t>
            </a:r>
            <a:endParaRPr lang="zh-CN" altLang="en-US" sz="2400" b="1" dirty="0">
              <a:solidFill>
                <a:srgbClr val="00004D"/>
              </a:solidFill>
              <a:latin typeface="Tahoma" panose="020B0604030504040204" pitchFamily="2" charset="0"/>
              <a:ea typeface="宋体" panose="02010600030101010101" pitchFamily="2" charset="-122"/>
            </a:endParaRPr>
          </a:p>
          <a:p>
            <a:pPr indent="-342900">
              <a:buNone/>
            </a:pPr>
            <a:endParaRPr lang="zh-CN" altLang="en-US" sz="2400" b="1" baseline="0" dirty="0">
              <a:solidFill>
                <a:srgbClr val="00004D"/>
              </a:solidFill>
              <a:latin typeface="Tahoma" panose="020B0604030504040204" pitchFamily="2" charset="0"/>
              <a:ea typeface="宋体" panose="02010600030101010101" pitchFamily="2" charset="-122"/>
            </a:endParaRPr>
          </a:p>
          <a:p>
            <a:pPr indent="-342900">
              <a:buNone/>
            </a:pPr>
            <a:r>
              <a:rPr lang="zh-CN" altLang="en-US" sz="2400" b="1" dirty="0">
                <a:solidFill>
                  <a:srgbClr val="00004D"/>
                </a:solidFill>
                <a:latin typeface="Tahoma" panose="020B0604030504040204" pitchFamily="2" charset="0"/>
                <a:ea typeface="宋体" panose="02010600030101010101" pitchFamily="2" charset="-122"/>
                <a:sym typeface="+mn-ea"/>
              </a:rPr>
              <a:t>（3）</a:t>
            </a:r>
            <a:r>
              <a:rPr lang="zh-CN" altLang="en-US" sz="2400" b="1" dirty="0">
                <a:solidFill>
                  <a:srgbClr val="FF0000"/>
                </a:solidFill>
                <a:latin typeface="Tahoma" panose="020B0604030504040204" pitchFamily="2" charset="0"/>
                <a:ea typeface="宋体" panose="02010600030101010101" pitchFamily="2" charset="-122"/>
                <a:sym typeface="+mn-ea"/>
              </a:rPr>
              <a:t>给整段话改错</a:t>
            </a:r>
            <a:r>
              <a:rPr lang="zh-CN" altLang="en-US" sz="2400" b="1" dirty="0">
                <a:solidFill>
                  <a:schemeClr val="tx1"/>
                </a:solidFill>
                <a:latin typeface="Tahoma" panose="020B0604030504040204" pitchFamily="2" charset="0"/>
                <a:ea typeface="宋体" panose="02010600030101010101" pitchFamily="2" charset="-122"/>
                <a:sym typeface="+mn-ea"/>
              </a:rPr>
              <a:t>类型的，要通览全文，找出与史实相悖的错误。改时要照顾到</a:t>
            </a:r>
            <a:r>
              <a:rPr lang="zh-CN" altLang="en-US" sz="2400" b="1" dirty="0">
                <a:solidFill>
                  <a:srgbClr val="FF0000"/>
                </a:solidFill>
                <a:latin typeface="Tahoma" panose="020B0604030504040204" pitchFamily="2" charset="0"/>
                <a:ea typeface="宋体" panose="02010600030101010101" pitchFamily="2" charset="-122"/>
                <a:sym typeface="+mn-ea"/>
              </a:rPr>
              <a:t>整段的意思</a:t>
            </a:r>
            <a:r>
              <a:rPr lang="zh-CN" altLang="en-US" sz="2400" b="1" dirty="0">
                <a:solidFill>
                  <a:schemeClr val="tx1"/>
                </a:solidFill>
                <a:latin typeface="Tahoma" panose="020B0604030504040204" pitchFamily="2" charset="0"/>
                <a:ea typeface="宋体" panose="02010600030101010101" pitchFamily="2" charset="-122"/>
                <a:sym typeface="+mn-ea"/>
              </a:rPr>
              <a:t>，改完后代入通读一遍，确保无误。</a:t>
            </a:r>
            <a:endParaRPr lang="zh-CN" altLang="en-US" sz="2400" b="1" dirty="0">
              <a:solidFill>
                <a:schemeClr val="tx1"/>
              </a:solidFill>
              <a:latin typeface="Tahoma" panose="020B0604030504040204" pitchFamily="2" charset="0"/>
              <a:ea typeface="宋体" panose="02010600030101010101" pitchFamily="2" charset="-122"/>
              <a:sym typeface="+mn-ea"/>
            </a:endParaRPr>
          </a:p>
          <a:p>
            <a:pPr indent="-342900">
              <a:buNone/>
            </a:pP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4</a:t>
            </a: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dirty="0">
                <a:solidFill>
                  <a:schemeClr val="tx1"/>
                </a:solidFill>
                <a:latin typeface="Tahoma" panose="020B0604030504040204" pitchFamily="2" charset="0"/>
                <a:ea typeface="宋体" panose="02010600030101010101" pitchFamily="2" charset="-122"/>
                <a:sym typeface="+mn-ea"/>
              </a:rPr>
              <a:t>这样的改错题</a:t>
            </a:r>
            <a:r>
              <a:rPr lang="zh-CN" altLang="en-US" sz="2400" b="1" dirty="0">
                <a:solidFill>
                  <a:srgbClr val="FF0000"/>
                </a:solidFill>
                <a:latin typeface="Tahoma" panose="020B0604030504040204" pitchFamily="2" charset="0"/>
                <a:ea typeface="宋体" panose="02010600030101010101" pitchFamily="2" charset="-122"/>
                <a:sym typeface="+mn-ea"/>
              </a:rPr>
              <a:t>答题时一定要规范，</a:t>
            </a:r>
            <a:r>
              <a:rPr lang="zh-CN" altLang="en-US" sz="2400" b="1" dirty="0">
                <a:solidFill>
                  <a:schemeClr val="tx1"/>
                </a:solidFill>
                <a:latin typeface="Tahoma" panose="020B0604030504040204" pitchFamily="2" charset="0"/>
                <a:ea typeface="宋体" panose="02010600030101010101" pitchFamily="2" charset="-122"/>
                <a:sym typeface="+mn-ea"/>
              </a:rPr>
              <a:t>不要写成一句话，也不能只写正确词，也不能使用    </a:t>
            </a:r>
            <a:r>
              <a:rPr lang="zh-CN" altLang="en-US" sz="2400" b="1" dirty="0">
                <a:solidFill>
                  <a:srgbClr val="00004D"/>
                </a:solidFill>
                <a:latin typeface="Tahoma" panose="020B0604030504040204" pitchFamily="2" charset="0"/>
                <a:ea typeface="宋体" panose="02010600030101010101" pitchFamily="2" charset="-122"/>
                <a:sym typeface="+mn-ea"/>
              </a:rPr>
              <a:t> </a:t>
            </a:r>
            <a:r>
              <a:rPr lang="en-US" altLang="zh-CN" sz="2400" b="1" dirty="0">
                <a:solidFill>
                  <a:srgbClr val="00004D"/>
                </a:solidFill>
                <a:latin typeface="Tahoma" panose="020B0604030504040204" pitchFamily="2" charset="0"/>
                <a:ea typeface="宋体" panose="02010600030101010101" pitchFamily="2" charset="-122"/>
                <a:sym typeface="+mn-ea"/>
              </a:rPr>
              <a:t>     </a:t>
            </a:r>
            <a:r>
              <a:rPr lang="zh-CN" altLang="en-US" sz="2400" b="1" dirty="0">
                <a:solidFill>
                  <a:srgbClr val="00004D"/>
                </a:solidFill>
                <a:latin typeface="Tahoma" panose="020B0604030504040204" pitchFamily="2" charset="0"/>
                <a:ea typeface="宋体" panose="02010600030101010101" pitchFamily="2" charset="-122"/>
                <a:sym typeface="+mn-ea"/>
              </a:rPr>
              <a:t>，</a:t>
            </a:r>
            <a:r>
              <a:rPr lang="en-US" altLang="zh-CN" sz="2400" b="1" dirty="0">
                <a:solidFill>
                  <a:srgbClr val="FF0000"/>
                </a:solidFill>
                <a:latin typeface="Tahoma" panose="020B0604030504040204" pitchFamily="2" charset="0"/>
                <a:ea typeface="宋体" panose="02010600030101010101" pitchFamily="2" charset="-122"/>
                <a:sym typeface="+mn-ea"/>
              </a:rPr>
              <a:t> </a:t>
            </a:r>
            <a:r>
              <a:rPr lang="zh-CN" altLang="en-US" sz="2400" b="1" dirty="0">
                <a:solidFill>
                  <a:srgbClr val="FF0000"/>
                </a:solidFill>
                <a:latin typeface="Tahoma" panose="020B0604030504040204" pitchFamily="2" charset="0"/>
                <a:ea typeface="宋体" panose="02010600030101010101" pitchFamily="2" charset="-122"/>
                <a:sym typeface="+mn-ea"/>
              </a:rPr>
              <a:t>要把</a:t>
            </a:r>
            <a:r>
              <a:rPr lang="en-US" altLang="zh-CN" sz="2400" b="1" dirty="0">
                <a:solidFill>
                  <a:srgbClr val="FF0000"/>
                </a:solidFill>
                <a:latin typeface="Tahoma" panose="020B0604030504040204" pitchFamily="2" charset="0"/>
                <a:ea typeface="宋体" panose="02010600030101010101" pitchFamily="2" charset="-122"/>
                <a:sym typeface="+mn-ea"/>
              </a:rPr>
              <a:t>“</a:t>
            </a:r>
            <a:r>
              <a:rPr lang="zh-CN" altLang="en-US" sz="2400" b="1" dirty="0">
                <a:solidFill>
                  <a:srgbClr val="FF0000"/>
                </a:solidFill>
                <a:latin typeface="Tahoma" panose="020B0604030504040204" pitchFamily="2" charset="0"/>
                <a:ea typeface="宋体" panose="02010600030101010101" pitchFamily="2" charset="-122"/>
                <a:sym typeface="+mn-ea"/>
              </a:rPr>
              <a:t>错词</a:t>
            </a:r>
            <a:r>
              <a:rPr lang="en-US" altLang="zh-CN" sz="2400" b="1" dirty="0">
                <a:solidFill>
                  <a:srgbClr val="FF0000"/>
                </a:solidFill>
                <a:latin typeface="Tahoma" panose="020B0604030504040204" pitchFamily="2" charset="0"/>
                <a:ea typeface="宋体" panose="02010600030101010101" pitchFamily="2" charset="-122"/>
                <a:sym typeface="+mn-ea"/>
              </a:rPr>
              <a:t>”</a:t>
            </a:r>
            <a:r>
              <a:rPr lang="zh-CN" altLang="en-US" sz="2400" b="1" dirty="0">
                <a:solidFill>
                  <a:srgbClr val="FF0000"/>
                </a:solidFill>
                <a:latin typeface="Tahoma" panose="020B0604030504040204" pitchFamily="2" charset="0"/>
                <a:ea typeface="宋体" panose="02010600030101010101" pitchFamily="2" charset="-122"/>
                <a:sym typeface="+mn-ea"/>
              </a:rPr>
              <a:t>改为</a:t>
            </a:r>
            <a:r>
              <a:rPr lang="en-US" altLang="zh-CN" sz="2400" b="1" dirty="0">
                <a:solidFill>
                  <a:srgbClr val="FF0000"/>
                </a:solidFill>
                <a:latin typeface="Tahoma" panose="020B0604030504040204" pitchFamily="2" charset="0"/>
                <a:ea typeface="宋体" panose="02010600030101010101" pitchFamily="2" charset="-122"/>
                <a:sym typeface="+mn-ea"/>
              </a:rPr>
              <a:t>“</a:t>
            </a:r>
            <a:r>
              <a:rPr lang="zh-CN" altLang="en-US" sz="2400" b="1" dirty="0">
                <a:solidFill>
                  <a:srgbClr val="FF0000"/>
                </a:solidFill>
                <a:latin typeface="Tahoma" panose="020B0604030504040204" pitchFamily="2" charset="0"/>
                <a:ea typeface="宋体" panose="02010600030101010101" pitchFamily="2" charset="-122"/>
                <a:sym typeface="+mn-ea"/>
              </a:rPr>
              <a:t>正确词</a:t>
            </a:r>
            <a:r>
              <a:rPr lang="en-US" altLang="zh-CN" sz="2400" b="1" dirty="0">
                <a:solidFill>
                  <a:srgbClr val="FF0000"/>
                </a:solidFill>
                <a:latin typeface="Tahoma" panose="020B0604030504040204" pitchFamily="2" charset="0"/>
                <a:ea typeface="宋体" panose="02010600030101010101" pitchFamily="2" charset="-122"/>
                <a:sym typeface="+mn-ea"/>
              </a:rPr>
              <a:t>”</a:t>
            </a:r>
            <a:r>
              <a:rPr lang="zh-CN" altLang="en-US" sz="2400" b="1" dirty="0">
                <a:solidFill>
                  <a:schemeClr val="tx1"/>
                </a:solidFill>
                <a:latin typeface="Tahoma" panose="020B0604030504040204" pitchFamily="2" charset="0"/>
                <a:ea typeface="宋体" panose="02010600030101010101" pitchFamily="2" charset="-122"/>
                <a:sym typeface="+mn-ea"/>
              </a:rPr>
              <a:t>。</a:t>
            </a:r>
            <a:endParaRPr lang="zh-CN" altLang="zh-CN" sz="2400" b="1" dirty="0">
              <a:latin typeface="Tahoma" panose="020B0604030504040204" pitchFamily="2" charset="0"/>
            </a:endParaRPr>
          </a:p>
          <a:p>
            <a:pPr indent="-342900">
              <a:buNone/>
            </a:pPr>
            <a:endParaRPr lang="zh-CN" altLang="en-US" sz="2400" b="1">
              <a:latin typeface="微软雅黑" panose="020B0503020204020204" charset="-122"/>
              <a:ea typeface="微软雅黑" panose="020B0503020204020204" charset="-122"/>
              <a:cs typeface="微软雅黑" panose="020B0503020204020204" charset="-122"/>
            </a:endParaRPr>
          </a:p>
        </p:txBody>
      </p:sp>
      <p:cxnSp>
        <p:nvCxnSpPr>
          <p:cNvPr id="10" name="直接箭头连接符 9"/>
          <p:cNvCxnSpPr/>
          <p:nvPr/>
        </p:nvCxnSpPr>
        <p:spPr>
          <a:xfrm>
            <a:off x="5046980" y="5892165"/>
            <a:ext cx="854075" cy="0"/>
          </a:xfrm>
          <a:prstGeom prst="straightConnector1">
            <a:avLst/>
          </a:prstGeom>
          <a:ln w="41275" cmpd="sng">
            <a:solidFill>
              <a:srgbClr val="FF0000"/>
            </a:solidFill>
            <a:tailEnd type="arrow" w="med" len="med"/>
          </a:ln>
        </p:spPr>
        <p:style>
          <a:lnRef idx="3">
            <a:schemeClr val="dk1"/>
          </a:lnRef>
          <a:fillRef idx="0">
            <a:schemeClr val="dk1"/>
          </a:fillRef>
          <a:effectRef idx="2">
            <a:schemeClr val="dk1"/>
          </a:effectRef>
          <a:fontRef idx="minor">
            <a:schemeClr val="tx1"/>
          </a:fontRef>
        </p:style>
      </p:cxn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83540" y="57150"/>
            <a:ext cx="10706735" cy="6800850"/>
          </a:xfrm>
          <a:prstGeom prst="rect">
            <a:avLst/>
          </a:prstGeom>
          <a:noFill/>
          <a:ln w="9525">
            <a:noFill/>
          </a:ln>
        </p:spPr>
        <p:txBody>
          <a:bodyPr wrap="square">
            <a:spAutoFit/>
          </a:bodyPr>
          <a:p>
            <a:pPr indent="0"/>
            <a:r>
              <a:rPr lang="zh-CN" altLang="en-US" sz="2800" b="0">
                <a:solidFill>
                  <a:srgbClr val="FF0000"/>
                </a:solidFill>
                <a:latin typeface="微软雅黑" panose="020B0503020204020204" charset="-122"/>
                <a:ea typeface="微软雅黑" panose="020B0503020204020204" charset="-122"/>
                <a:cs typeface="微软雅黑" panose="020B0503020204020204" charset="-122"/>
              </a:rPr>
              <a:t>（</a:t>
            </a:r>
            <a:r>
              <a:rPr lang="en-US" altLang="zh-CN" sz="2800" b="0">
                <a:solidFill>
                  <a:srgbClr val="FF0000"/>
                </a:solidFill>
                <a:latin typeface="微软雅黑" panose="020B0503020204020204" charset="-122"/>
                <a:ea typeface="微软雅黑" panose="020B0503020204020204" charset="-122"/>
                <a:cs typeface="微软雅黑" panose="020B0503020204020204" charset="-122"/>
              </a:rPr>
              <a:t>2021</a:t>
            </a:r>
            <a:r>
              <a:rPr lang="zh-CN" altLang="en-US" sz="2800" b="0">
                <a:solidFill>
                  <a:srgbClr val="FF0000"/>
                </a:solidFill>
                <a:latin typeface="微软雅黑" panose="020B0503020204020204" charset="-122"/>
                <a:ea typeface="微软雅黑" panose="020B0503020204020204" charset="-122"/>
                <a:cs typeface="微软雅黑" panose="020B0503020204020204" charset="-122"/>
              </a:rPr>
              <a:t>包河区一模）</a:t>
            </a:r>
            <a:r>
              <a:rPr lang="zh-CN" sz="2800">
                <a:solidFill>
                  <a:schemeClr val="tx1"/>
                </a:solidFill>
                <a:latin typeface="微软雅黑" panose="020B0503020204020204" charset="-122"/>
                <a:ea typeface="微软雅黑" panose="020B0503020204020204" charset="-122"/>
                <a:cs typeface="微软雅黑" panose="020B0503020204020204" charset="-122"/>
              </a:rPr>
              <a:t>16</a:t>
            </a:r>
            <a:r>
              <a:rPr lang="zh-CN" sz="2800">
                <a:latin typeface="微软雅黑" panose="020B0503020204020204" charset="-122"/>
                <a:ea typeface="微软雅黑" panose="020B0503020204020204" charset="-122"/>
                <a:cs typeface="微软雅黑" panose="020B0503020204020204" charset="-122"/>
              </a:rPr>
              <a:t>.</a:t>
            </a:r>
            <a:r>
              <a:rPr lang="zh-CN" sz="2800" b="1">
                <a:latin typeface="微软雅黑" panose="020B0503020204020204" charset="-122"/>
                <a:ea typeface="微软雅黑" panose="020B0503020204020204" charset="-122"/>
                <a:cs typeface="微软雅黑" panose="020B0503020204020204" charset="-122"/>
              </a:rPr>
              <a:t>维护国家统一，是人类政治史的重要主题。</a:t>
            </a:r>
            <a:r>
              <a:rPr lang="zh-CN" sz="2800">
                <a:latin typeface="微软雅黑" panose="020B0503020204020204" charset="-122"/>
                <a:ea typeface="微软雅黑" panose="020B0503020204020204" charset="-122"/>
                <a:cs typeface="微软雅黑" panose="020B0503020204020204" charset="-122"/>
              </a:rPr>
              <a:t>辨别下列史实的正误，在“答题卷”该题前的括号内正确的打“√”；错误的打“×”，并加以改正。</a:t>
            </a:r>
            <a:endParaRPr lang="zh-CN" sz="2800" b="1">
              <a:latin typeface="微软雅黑" panose="020B0503020204020204" charset="-122"/>
              <a:ea typeface="微软雅黑" panose="020B0503020204020204" charset="-122"/>
              <a:cs typeface="微软雅黑" panose="020B0503020204020204" charset="-122"/>
            </a:endParaRPr>
          </a:p>
          <a:p>
            <a:pPr indent="0"/>
            <a:r>
              <a:rPr lang="zh-CN" sz="2800" b="0">
                <a:latin typeface="微软雅黑" panose="020B0503020204020204" charset="-122"/>
                <a:ea typeface="微软雅黑" panose="020B0503020204020204" charset="-122"/>
                <a:cs typeface="微软雅黑" panose="020B0503020204020204" charset="-122"/>
              </a:rPr>
              <a:t>（</a:t>
            </a:r>
            <a:r>
              <a:rPr lang="en-US" sz="2800" b="0">
                <a:latin typeface="微软雅黑" panose="020B0503020204020204" charset="-122"/>
                <a:ea typeface="微软雅黑" panose="020B0503020204020204" charset="-122"/>
                <a:cs typeface="微软雅黑" panose="020B0503020204020204" charset="-122"/>
              </a:rPr>
              <a:t>   × </a:t>
            </a:r>
            <a:r>
              <a:rPr lang="zh-CN" sz="2800" b="0">
                <a:latin typeface="微软雅黑" panose="020B0503020204020204" charset="-122"/>
                <a:ea typeface="微软雅黑" panose="020B0503020204020204" charset="-122"/>
                <a:cs typeface="微软雅黑" panose="020B0503020204020204" charset="-122"/>
              </a:rPr>
              <a:t>）（1）明末清初，郑成功打败葡萄牙侵略者，使台湾重回祖国的怀抱。改正</a:t>
            </a:r>
            <a:r>
              <a:rPr lang="zh-CN" sz="2800" b="0">
                <a:solidFill>
                  <a:srgbClr val="FF0000"/>
                </a:solidFill>
                <a:latin typeface="微软雅黑" panose="020B0503020204020204" charset="-122"/>
                <a:ea typeface="微软雅黑" panose="020B0503020204020204" charset="-122"/>
                <a:cs typeface="微软雅黑" panose="020B0503020204020204" charset="-122"/>
              </a:rPr>
              <a:t>“葡萄牙”改为“荷兰”</a:t>
            </a:r>
            <a:r>
              <a:rPr lang="zh-CN" sz="2800" b="0">
                <a:latin typeface="微软雅黑" panose="020B0503020204020204" charset="-122"/>
                <a:ea typeface="微软雅黑" panose="020B0503020204020204" charset="-122"/>
                <a:cs typeface="微软雅黑" panose="020B0503020204020204" charset="-122"/>
              </a:rPr>
              <a:t>（</a:t>
            </a:r>
            <a:r>
              <a:rPr lang="en-US" sz="2800" b="0">
                <a:latin typeface="微软雅黑" panose="020B0503020204020204" charset="-122"/>
                <a:ea typeface="微软雅黑" panose="020B0503020204020204" charset="-122"/>
                <a:cs typeface="微软雅黑" panose="020B0503020204020204" charset="-122"/>
              </a:rPr>
              <a:t>   × </a:t>
            </a:r>
            <a:r>
              <a:rPr lang="zh-CN" sz="2800" b="0">
                <a:latin typeface="微软雅黑" panose="020B0503020204020204" charset="-122"/>
                <a:ea typeface="微软雅黑" panose="020B0503020204020204" charset="-122"/>
                <a:cs typeface="微软雅黑" panose="020B0503020204020204" charset="-122"/>
              </a:rPr>
              <a:t>）（2）19世纪70年代，清廷任命张之洞为钦差大臣，成功收复新疆。改正</a:t>
            </a:r>
            <a:r>
              <a:rPr lang="zh-CN" sz="2800" b="0">
                <a:solidFill>
                  <a:srgbClr val="FF0000"/>
                </a:solidFill>
                <a:latin typeface="微软雅黑" panose="020B0503020204020204" charset="-122"/>
                <a:ea typeface="微软雅黑" panose="020B0503020204020204" charset="-122"/>
                <a:cs typeface="微软雅黑" panose="020B0503020204020204" charset="-122"/>
              </a:rPr>
              <a:t>“张之洞”改为“左宗</a:t>
            </a:r>
            <a:r>
              <a:rPr lang="zh-CN" sz="4400" b="0">
                <a:solidFill>
                  <a:srgbClr val="FF0000"/>
                </a:solidFill>
                <a:latin typeface="微软雅黑" panose="020B0503020204020204" charset="-122"/>
                <a:ea typeface="微软雅黑" panose="020B0503020204020204" charset="-122"/>
                <a:cs typeface="微软雅黑" panose="020B0503020204020204" charset="-122"/>
              </a:rPr>
              <a:t>棠</a:t>
            </a:r>
            <a:r>
              <a:rPr lang="zh-CN" sz="2800" b="0">
                <a:solidFill>
                  <a:srgbClr val="FF0000"/>
                </a:solidFill>
                <a:latin typeface="微软雅黑" panose="020B0503020204020204" charset="-122"/>
                <a:ea typeface="微软雅黑" panose="020B0503020204020204" charset="-122"/>
                <a:cs typeface="微软雅黑" panose="020B0503020204020204" charset="-122"/>
              </a:rPr>
              <a:t>”</a:t>
            </a:r>
            <a:r>
              <a:rPr lang="zh-CN" sz="2800" b="0">
                <a:latin typeface="微软雅黑" panose="020B0503020204020204" charset="-122"/>
                <a:ea typeface="微软雅黑" panose="020B0503020204020204" charset="-122"/>
                <a:cs typeface="微软雅黑" panose="020B0503020204020204" charset="-122"/>
              </a:rPr>
              <a:t>（</a:t>
            </a:r>
            <a:r>
              <a:rPr lang="en-US" sz="2800" b="0">
                <a:latin typeface="微软雅黑" panose="020B0503020204020204" charset="-122"/>
                <a:ea typeface="微软雅黑" panose="020B0503020204020204" charset="-122"/>
                <a:cs typeface="微软雅黑" panose="020B0503020204020204" charset="-122"/>
              </a:rPr>
              <a:t>    ×</a:t>
            </a:r>
            <a:r>
              <a:rPr lang="zh-CN" sz="2800" b="0">
                <a:latin typeface="微软雅黑" panose="020B0503020204020204" charset="-122"/>
                <a:ea typeface="微软雅黑" panose="020B0503020204020204" charset="-122"/>
                <a:cs typeface="微软雅黑" panose="020B0503020204020204" charset="-122"/>
              </a:rPr>
              <a:t>）（3）1861年，南方军队挑起战争，美国内战爆发，史称“七年战争”改正</a:t>
            </a:r>
            <a:r>
              <a:rPr lang="zh-CN" sz="2800" b="0">
                <a:solidFill>
                  <a:srgbClr val="FF0000"/>
                </a:solidFill>
                <a:latin typeface="微软雅黑" panose="020B0503020204020204" charset="-122"/>
                <a:ea typeface="微软雅黑" panose="020B0503020204020204" charset="-122"/>
                <a:cs typeface="微软雅黑" panose="020B0503020204020204" charset="-122"/>
              </a:rPr>
              <a:t>“</a:t>
            </a:r>
            <a:r>
              <a:rPr lang="zh-CN" sz="2800" b="0">
                <a:solidFill>
                  <a:srgbClr val="FF0000"/>
                </a:solidFill>
                <a:latin typeface="微软雅黑" panose="020B0503020204020204" charset="-122"/>
                <a:ea typeface="微软雅黑" panose="020B0503020204020204" charset="-122"/>
                <a:cs typeface="微软雅黑" panose="020B0503020204020204" charset="-122"/>
              </a:rPr>
              <a:t>七年战争”改为“南北战争”</a:t>
            </a:r>
            <a:endParaRPr lang="zh-CN" sz="2800" b="0">
              <a:solidFill>
                <a:srgbClr val="FF0000"/>
              </a:solidFill>
              <a:latin typeface="微软雅黑" panose="020B0503020204020204" charset="-122"/>
              <a:ea typeface="微软雅黑" panose="020B0503020204020204" charset="-122"/>
              <a:cs typeface="微软雅黑" panose="020B0503020204020204" charset="-122"/>
            </a:endParaRPr>
          </a:p>
          <a:p>
            <a:pPr indent="0"/>
            <a:r>
              <a:rPr lang="zh-CN" sz="2800" b="0">
                <a:latin typeface="微软雅黑" panose="020B0503020204020204" charset="-122"/>
                <a:ea typeface="微软雅黑" panose="020B0503020204020204" charset="-122"/>
                <a:cs typeface="微软雅黑" panose="020B0503020204020204" charset="-122"/>
              </a:rPr>
              <a:t>（</a:t>
            </a:r>
            <a:r>
              <a:rPr lang="en-US" sz="2800" b="0">
                <a:latin typeface="微软雅黑" panose="020B0503020204020204" charset="-122"/>
                <a:ea typeface="微软雅黑" panose="020B0503020204020204" charset="-122"/>
                <a:cs typeface="微软雅黑" panose="020B0503020204020204" charset="-122"/>
              </a:rPr>
              <a:t>    √</a:t>
            </a:r>
            <a:r>
              <a:rPr lang="zh-CN" sz="2800" b="0">
                <a:latin typeface="微软雅黑" panose="020B0503020204020204" charset="-122"/>
                <a:ea typeface="微软雅黑" panose="020B0503020204020204" charset="-122"/>
                <a:cs typeface="微软雅黑" panose="020B0503020204020204" charset="-122"/>
              </a:rPr>
              <a:t>）（4）1951年西藏和平解放，祖国大陆获得统一，各族人民实现大团结。改正</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6792595" y="3547110"/>
            <a:ext cx="4297680" cy="645160"/>
          </a:xfrm>
          <a:prstGeom prst="rect">
            <a:avLst/>
          </a:prstGeom>
          <a:gradFill>
            <a:gsLst>
              <a:gs pos="0">
                <a:srgbClr val="14CD68"/>
              </a:gs>
              <a:gs pos="100000">
                <a:srgbClr val="0B6E38"/>
              </a:gs>
            </a:gsLst>
            <a:lin scaled="0"/>
          </a:gradFill>
          <a:ln>
            <a:solidFill>
              <a:srgbClr val="00B050"/>
            </a:solidFill>
          </a:ln>
        </p:spPr>
        <p:txBody>
          <a:bodyPr wrap="none" rtlCol="0">
            <a:spAutoFit/>
          </a:bodyPr>
          <a:p>
            <a:r>
              <a:rPr lang="zh-CN" altLang="en-US" sz="3600">
                <a:solidFill>
                  <a:srgbClr val="FF0000"/>
                </a:solidFill>
              </a:rPr>
              <a:t>史实不清；写错别字</a:t>
            </a:r>
            <a:endParaRPr lang="zh-CN" altLang="en-US" sz="3600">
              <a:solidFill>
                <a:srgbClr val="FF0000"/>
              </a:solidFill>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59" name="矩形 1049158"/>
          <p:cNvSpPr/>
          <p:nvPr/>
        </p:nvSpPr>
        <p:spPr>
          <a:xfrm>
            <a:off x="695325" y="817245"/>
            <a:ext cx="9725025" cy="3538220"/>
          </a:xfrm>
          <a:prstGeom prst="rect">
            <a:avLst/>
          </a:prstGeom>
          <a:noFill/>
          <a:ln w="9525">
            <a:noFill/>
          </a:ln>
        </p:spPr>
        <p:txBody>
          <a:bodyPr vert="horz" wrap="square" lIns="91440" tIns="45720" rIns="91440" bIns="45720" anchor="t" anchorCtr="0">
            <a:spAutoFit/>
          </a:bodyPr>
          <a:p>
            <a:pPr marL="333375">
              <a:buNone/>
            </a:pPr>
            <a:r>
              <a:rPr lang="en-US" altLang="zh-CN" sz="2400" b="1" baseline="0" dirty="0">
                <a:latin typeface="微软雅黑" panose="020B0503020204020204" charset="-122"/>
                <a:ea typeface="微软雅黑" panose="020B0503020204020204" charset="-122"/>
                <a:cs typeface="微软雅黑" panose="020B0503020204020204" charset="-122"/>
              </a:rPr>
              <a:t>  </a:t>
            </a:r>
            <a:r>
              <a:rPr lang="zh-CN" altLang="en-US" sz="2400" b="1" baseline="0" dirty="0">
                <a:latin typeface="微软雅黑" panose="020B0503020204020204" charset="-122"/>
                <a:ea typeface="微软雅黑" panose="020B0503020204020204" charset="-122"/>
                <a:cs typeface="微软雅黑" panose="020B0503020204020204" charset="-122"/>
              </a:rPr>
              <a:t>例题</a:t>
            </a:r>
            <a:r>
              <a:rPr lang="en-US" altLang="zh-CN" sz="2800" b="1" baseline="0" dirty="0">
                <a:latin typeface="微软雅黑" panose="020B0503020204020204" charset="-122"/>
                <a:ea typeface="微软雅黑" panose="020B0503020204020204" charset="-122"/>
                <a:cs typeface="微软雅黑" panose="020B0503020204020204" charset="-122"/>
              </a:rPr>
              <a:t>.</a:t>
            </a:r>
            <a:r>
              <a:rPr lang="zh-CN" altLang="en-US" sz="2800" b="1" baseline="0" dirty="0">
                <a:latin typeface="微软雅黑" panose="020B0503020204020204" charset="-122"/>
                <a:ea typeface="微软雅黑" panose="020B0503020204020204" charset="-122"/>
                <a:cs typeface="微软雅黑" panose="020B0503020204020204" charset="-122"/>
              </a:rPr>
              <a:t>下面是小刚同学撰写的课本剧</a:t>
            </a:r>
            <a:r>
              <a:rPr lang="en-US" altLang="zh-CN" sz="2800" b="1" baseline="0" dirty="0">
                <a:latin typeface="微软雅黑" panose="020B0503020204020204" charset="-122"/>
                <a:ea typeface="微软雅黑" panose="020B0503020204020204" charset="-122"/>
                <a:cs typeface="微软雅黑" panose="020B0503020204020204" charset="-122"/>
              </a:rPr>
              <a:t>《</a:t>
            </a:r>
            <a:r>
              <a:rPr lang="zh-CN" altLang="en-US" sz="2800" b="1" baseline="0" dirty="0">
                <a:latin typeface="微软雅黑" panose="020B0503020204020204" charset="-122"/>
                <a:ea typeface="微软雅黑" panose="020B0503020204020204" charset="-122"/>
                <a:cs typeface="微软雅黑" panose="020B0503020204020204" charset="-122"/>
              </a:rPr>
              <a:t>大唐帝国</a:t>
            </a:r>
            <a:r>
              <a:rPr lang="en-US" altLang="zh-CN" sz="2800" b="1" baseline="0" dirty="0">
                <a:latin typeface="微软雅黑" panose="020B0503020204020204" charset="-122"/>
                <a:ea typeface="微软雅黑" panose="020B0503020204020204" charset="-122"/>
                <a:cs typeface="微软雅黑" panose="020B0503020204020204" charset="-122"/>
              </a:rPr>
              <a:t>·</a:t>
            </a:r>
            <a:r>
              <a:rPr lang="zh-CN" altLang="en-US" sz="2800" b="1" baseline="0" dirty="0">
                <a:latin typeface="微软雅黑" panose="020B0503020204020204" charset="-122"/>
                <a:ea typeface="微软雅黑" panose="020B0503020204020204" charset="-122"/>
                <a:cs typeface="微软雅黑" panose="020B0503020204020204" charset="-122"/>
              </a:rPr>
              <a:t>唐玄宗</a:t>
            </a:r>
            <a:r>
              <a:rPr lang="en-US" altLang="zh-CN" sz="2800" b="1" baseline="0" dirty="0">
                <a:latin typeface="微软雅黑" panose="020B0503020204020204" charset="-122"/>
                <a:ea typeface="微软雅黑" panose="020B0503020204020204" charset="-122"/>
                <a:cs typeface="微软雅黑" panose="020B0503020204020204" charset="-122"/>
              </a:rPr>
              <a:t>》</a:t>
            </a:r>
            <a:r>
              <a:rPr lang="zh-CN" altLang="en-US" sz="2800" b="1" baseline="0" dirty="0">
                <a:latin typeface="微软雅黑" panose="020B0503020204020204" charset="-122"/>
                <a:ea typeface="微软雅黑" panose="020B0503020204020204" charset="-122"/>
                <a:cs typeface="微软雅黑" panose="020B0503020204020204" charset="-122"/>
              </a:rPr>
              <a:t>的一个片段，其中有三处错误，请指出并加以改正。</a:t>
            </a:r>
            <a:endParaRPr lang="zh-CN" altLang="zh-CN" sz="2800" dirty="0">
              <a:latin typeface="微软雅黑" panose="020B0503020204020204" charset="-122"/>
              <a:ea typeface="微软雅黑" panose="020B0503020204020204" charset="-122"/>
              <a:cs typeface="微软雅黑" panose="020B0503020204020204" charset="-122"/>
            </a:endParaRPr>
          </a:p>
          <a:p>
            <a:pPr marL="333375">
              <a:buNone/>
            </a:pPr>
            <a:r>
              <a:rPr lang="zh-CN" altLang="en-US" sz="2800" b="1" baseline="0" dirty="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2800" baseline="0" dirty="0">
                <a:solidFill>
                  <a:schemeClr val="tx1"/>
                </a:solidFill>
                <a:latin typeface="微软雅黑" panose="020B0503020204020204" charset="-122"/>
                <a:ea typeface="微软雅黑" panose="020B0503020204020204" charset="-122"/>
                <a:cs typeface="微软雅黑" panose="020B0503020204020204" charset="-122"/>
              </a:rPr>
              <a:t>唐玄宗统治时前期，有位天竺人在参观完唐朝工匠李春设计和主持建造的赵州桥后，来到唐都开封，发现城市气势恢宏、街道整齐，异常繁华。商店里商品琳琅满目、物美价廉，让人流连忘返。离开商店，他又前往寺庙拜读了玄奘所著的</a:t>
            </a:r>
            <a:r>
              <a:rPr lang="en-US" altLang="zh-CN" sz="2800" baseline="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800" baseline="0" dirty="0">
                <a:solidFill>
                  <a:schemeClr val="tx1"/>
                </a:solidFill>
                <a:latin typeface="微软雅黑" panose="020B0503020204020204" charset="-122"/>
                <a:ea typeface="微软雅黑" panose="020B0503020204020204" charset="-122"/>
                <a:cs typeface="微软雅黑" panose="020B0503020204020204" charset="-122"/>
              </a:rPr>
              <a:t>西游记</a:t>
            </a:r>
            <a:r>
              <a:rPr lang="en-US" altLang="zh-CN" sz="2800" baseline="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800" baseline="0" dirty="0">
                <a:solidFill>
                  <a:schemeClr val="tx1"/>
                </a:solidFill>
                <a:latin typeface="微软雅黑" panose="020B0503020204020204" charset="-122"/>
                <a:ea typeface="微软雅黑" panose="020B0503020204020204" charset="-122"/>
                <a:cs typeface="微软雅黑" panose="020B0503020204020204" charset="-122"/>
              </a:rPr>
              <a:t>。他由衷地感慨：大唐果然是繁荣富庶的帝国啊！</a:t>
            </a:r>
            <a:endParaRPr lang="zh-CN" altLang="en-US" sz="2800" baseline="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049161" name="矩形 1049160"/>
          <p:cNvSpPr/>
          <p:nvPr/>
        </p:nvSpPr>
        <p:spPr>
          <a:xfrm>
            <a:off x="868045" y="4572000"/>
            <a:ext cx="9552305" cy="1383665"/>
          </a:xfrm>
          <a:prstGeom prst="rect">
            <a:avLst/>
          </a:prstGeom>
          <a:noFill/>
          <a:ln w="9525">
            <a:noFill/>
          </a:ln>
        </p:spPr>
        <p:txBody>
          <a:bodyPr vert="horz" wrap="square" lIns="91440" tIns="45720" rIns="91440" bIns="45720" anchor="t" anchorCtr="0">
            <a:spAutoFit/>
          </a:bodyPr>
          <a:p>
            <a:pPr marL="333375" algn="l">
              <a:buNone/>
            </a:pPr>
            <a:r>
              <a:rPr lang="en-US" altLang="zh-CN" sz="2800" baseline="0" dirty="0">
                <a:latin typeface="微软雅黑" panose="020B0503020204020204" charset="-122"/>
                <a:ea typeface="微软雅黑" panose="020B0503020204020204" charset="-122"/>
                <a:cs typeface="微软雅黑" panose="020B0503020204020204" charset="-122"/>
              </a:rPr>
              <a:t>⑴</a:t>
            </a:r>
            <a:r>
              <a:rPr lang="zh-CN" altLang="en-US" sz="2800" baseline="0" dirty="0">
                <a:latin typeface="微软雅黑" panose="020B0503020204020204" charset="-122"/>
                <a:ea typeface="微软雅黑" panose="020B0503020204020204" charset="-122"/>
                <a:cs typeface="微软雅黑" panose="020B0503020204020204" charset="-122"/>
              </a:rPr>
              <a:t>错误：</a:t>
            </a:r>
            <a:r>
              <a:rPr lang="en-US" altLang="zh-CN" sz="2800" baseline="0" dirty="0">
                <a:latin typeface="微软雅黑" panose="020B0503020204020204" charset="-122"/>
                <a:ea typeface="微软雅黑" panose="020B0503020204020204" charset="-122"/>
                <a:cs typeface="微软雅黑" panose="020B0503020204020204" charset="-122"/>
              </a:rPr>
              <a:t>_________    </a:t>
            </a:r>
            <a:r>
              <a:rPr lang="zh-CN" altLang="en-US" sz="2800" baseline="0" dirty="0">
                <a:latin typeface="微软雅黑" panose="020B0503020204020204" charset="-122"/>
                <a:ea typeface="微软雅黑" panose="020B0503020204020204" charset="-122"/>
                <a:cs typeface="微软雅黑" panose="020B0503020204020204" charset="-122"/>
              </a:rPr>
              <a:t>改正：</a:t>
            </a:r>
            <a:r>
              <a:rPr lang="en-US" altLang="zh-CN" sz="2800" baseline="0" dirty="0">
                <a:latin typeface="微软雅黑" panose="020B0503020204020204" charset="-122"/>
                <a:ea typeface="微软雅黑" panose="020B0503020204020204" charset="-122"/>
                <a:cs typeface="微软雅黑" panose="020B0503020204020204" charset="-122"/>
              </a:rPr>
              <a:t>________</a:t>
            </a:r>
            <a:endParaRPr lang="zh-CN" altLang="zh-CN" sz="2800" dirty="0">
              <a:latin typeface="微软雅黑" panose="020B0503020204020204" charset="-122"/>
              <a:ea typeface="微软雅黑" panose="020B0503020204020204" charset="-122"/>
              <a:cs typeface="微软雅黑" panose="020B0503020204020204" charset="-122"/>
            </a:endParaRPr>
          </a:p>
          <a:p>
            <a:pPr marL="333375" algn="l">
              <a:buNone/>
            </a:pPr>
            <a:r>
              <a:rPr lang="en-US" altLang="zh-CN" sz="2800" baseline="0" dirty="0">
                <a:latin typeface="微软雅黑" panose="020B0503020204020204" charset="-122"/>
                <a:ea typeface="微软雅黑" panose="020B0503020204020204" charset="-122"/>
                <a:cs typeface="微软雅黑" panose="020B0503020204020204" charset="-122"/>
              </a:rPr>
              <a:t>⑵</a:t>
            </a:r>
            <a:r>
              <a:rPr lang="zh-CN" altLang="en-US" sz="2800" baseline="0" dirty="0">
                <a:latin typeface="微软雅黑" panose="020B0503020204020204" charset="-122"/>
                <a:ea typeface="微软雅黑" panose="020B0503020204020204" charset="-122"/>
                <a:cs typeface="微软雅黑" panose="020B0503020204020204" charset="-122"/>
              </a:rPr>
              <a:t>错误：</a:t>
            </a:r>
            <a:r>
              <a:rPr lang="en-US" altLang="zh-CN" sz="2800" baseline="0" dirty="0">
                <a:latin typeface="微软雅黑" panose="020B0503020204020204" charset="-122"/>
                <a:ea typeface="微软雅黑" panose="020B0503020204020204" charset="-122"/>
                <a:cs typeface="微软雅黑" panose="020B0503020204020204" charset="-122"/>
              </a:rPr>
              <a:t>__________  </a:t>
            </a:r>
            <a:r>
              <a:rPr lang="zh-CN" altLang="en-US" sz="2800" baseline="0" dirty="0">
                <a:latin typeface="微软雅黑" panose="020B0503020204020204" charset="-122"/>
                <a:ea typeface="微软雅黑" panose="020B0503020204020204" charset="-122"/>
                <a:cs typeface="微软雅黑" panose="020B0503020204020204" charset="-122"/>
              </a:rPr>
              <a:t>改正：</a:t>
            </a:r>
            <a:r>
              <a:rPr lang="en-US" altLang="zh-CN" sz="2800" baseline="0" dirty="0">
                <a:latin typeface="微软雅黑" panose="020B0503020204020204" charset="-122"/>
                <a:ea typeface="微软雅黑" panose="020B0503020204020204" charset="-122"/>
                <a:cs typeface="微软雅黑" panose="020B0503020204020204" charset="-122"/>
              </a:rPr>
              <a:t>___________</a:t>
            </a:r>
            <a:endParaRPr lang="zh-CN" altLang="zh-CN" sz="2800" dirty="0">
              <a:latin typeface="微软雅黑" panose="020B0503020204020204" charset="-122"/>
              <a:ea typeface="微软雅黑" panose="020B0503020204020204" charset="-122"/>
              <a:cs typeface="微软雅黑" panose="020B0503020204020204" charset="-122"/>
            </a:endParaRPr>
          </a:p>
          <a:p>
            <a:pPr marL="333375" algn="l">
              <a:buNone/>
            </a:pPr>
            <a:r>
              <a:rPr lang="en-US" altLang="zh-CN" sz="2800" baseline="0" dirty="0">
                <a:latin typeface="微软雅黑" panose="020B0503020204020204" charset="-122"/>
                <a:ea typeface="微软雅黑" panose="020B0503020204020204" charset="-122"/>
                <a:cs typeface="微软雅黑" panose="020B0503020204020204" charset="-122"/>
              </a:rPr>
              <a:t>⑶</a:t>
            </a:r>
            <a:r>
              <a:rPr lang="zh-CN" altLang="en-US" sz="2800" baseline="0" dirty="0">
                <a:latin typeface="微软雅黑" panose="020B0503020204020204" charset="-122"/>
                <a:ea typeface="微软雅黑" panose="020B0503020204020204" charset="-122"/>
                <a:cs typeface="微软雅黑" panose="020B0503020204020204" charset="-122"/>
              </a:rPr>
              <a:t>错误：</a:t>
            </a:r>
            <a:r>
              <a:rPr lang="en-US" altLang="zh-CN" sz="2800" baseline="0" dirty="0">
                <a:latin typeface="微软雅黑" panose="020B0503020204020204" charset="-122"/>
                <a:ea typeface="微软雅黑" panose="020B0503020204020204" charset="-122"/>
                <a:cs typeface="微软雅黑" panose="020B0503020204020204" charset="-122"/>
              </a:rPr>
              <a:t>__________  </a:t>
            </a:r>
            <a:r>
              <a:rPr lang="zh-CN" altLang="en-US" sz="2800" baseline="0" dirty="0">
                <a:latin typeface="微软雅黑" panose="020B0503020204020204" charset="-122"/>
                <a:ea typeface="微软雅黑" panose="020B0503020204020204" charset="-122"/>
                <a:cs typeface="微软雅黑" panose="020B0503020204020204" charset="-122"/>
              </a:rPr>
              <a:t>改正：</a:t>
            </a:r>
            <a:r>
              <a:rPr lang="en-US" altLang="zh-CN" sz="2800" baseline="0" dirty="0">
                <a:latin typeface="微软雅黑" panose="020B0503020204020204" charset="-122"/>
                <a:ea typeface="微软雅黑" panose="020B0503020204020204" charset="-122"/>
                <a:cs typeface="微软雅黑" panose="020B0503020204020204" charset="-122"/>
              </a:rPr>
              <a:t>__________</a:t>
            </a:r>
            <a:endParaRPr lang="zh-CN" altLang="zh-CN" sz="2800" dirty="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3026410" y="4606925"/>
            <a:ext cx="792480" cy="460375"/>
          </a:xfrm>
          <a:prstGeom prst="rect">
            <a:avLst/>
          </a:prstGeom>
          <a:noFill/>
        </p:spPr>
        <p:txBody>
          <a:bodyPr wrap="none" rtlCol="0">
            <a:spAutoFit/>
          </a:bodyPr>
          <a:p>
            <a:pPr algn="l"/>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唐朝</a:t>
            </a:r>
            <a:endPar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5724525" y="4572000"/>
            <a:ext cx="792480" cy="460375"/>
          </a:xfrm>
          <a:prstGeom prst="rect">
            <a:avLst/>
          </a:prstGeom>
          <a:noFill/>
        </p:spPr>
        <p:txBody>
          <a:bodyPr wrap="none" rtlCol="0">
            <a:spAutoFit/>
          </a:bodyPr>
          <a:p>
            <a:pPr algn="l"/>
            <a:r>
              <a:rPr lang="zh-CN" altLang="en-US" sz="2400" dirty="0">
                <a:latin typeface="微软雅黑" panose="020B0503020204020204" charset="-122"/>
                <a:ea typeface="微软雅黑" panose="020B0503020204020204" charset="-122"/>
                <a:cs typeface="微软雅黑" panose="020B0503020204020204" charset="-122"/>
                <a:sym typeface="+mn-ea"/>
              </a:rPr>
              <a:t>隋朝</a:t>
            </a:r>
            <a:endParaRPr lang="zh-CN" altLang="en-US" sz="2400" dirty="0">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3026410" y="5034915"/>
            <a:ext cx="1057910" cy="460375"/>
          </a:xfrm>
          <a:prstGeom prst="rect">
            <a:avLst/>
          </a:prstGeom>
          <a:noFill/>
        </p:spPr>
        <p:txBody>
          <a:bodyPr wrap="square" rtlCol="0">
            <a:spAutoFit/>
          </a:bodyPr>
          <a:p>
            <a:pPr algn="l"/>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开封</a:t>
            </a:r>
            <a:endPar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5724525" y="5033645"/>
            <a:ext cx="1057910" cy="460375"/>
          </a:xfrm>
          <a:prstGeom prst="rect">
            <a:avLst/>
          </a:prstGeom>
          <a:noFill/>
        </p:spPr>
        <p:txBody>
          <a:bodyPr wrap="square" rtlCol="0">
            <a:spAutoFit/>
          </a:bodyPr>
          <a:p>
            <a:pPr algn="l"/>
            <a:r>
              <a:rPr lang="zh-CN" altLang="en-US" sz="2400" dirty="0">
                <a:latin typeface="微软雅黑" panose="020B0503020204020204" charset="-122"/>
                <a:ea typeface="微软雅黑" panose="020B0503020204020204" charset="-122"/>
                <a:cs typeface="微软雅黑" panose="020B0503020204020204" charset="-122"/>
                <a:sym typeface="+mn-ea"/>
              </a:rPr>
              <a:t>长安</a:t>
            </a:r>
            <a:endParaRPr lang="zh-CN" altLang="en-US" sz="2400" dirty="0">
              <a:latin typeface="微软雅黑" panose="020B0503020204020204" charset="-122"/>
              <a:ea typeface="微软雅黑" panose="020B0503020204020204" charset="-122"/>
              <a:cs typeface="微软雅黑" panose="020B0503020204020204" charset="-122"/>
              <a:sym typeface="+mn-ea"/>
            </a:endParaRPr>
          </a:p>
        </p:txBody>
      </p:sp>
      <p:sp>
        <p:nvSpPr>
          <p:cNvPr id="7" name="文本框 6"/>
          <p:cNvSpPr txBox="1"/>
          <p:nvPr/>
        </p:nvSpPr>
        <p:spPr>
          <a:xfrm>
            <a:off x="2566035" y="5417820"/>
            <a:ext cx="2157730" cy="460375"/>
          </a:xfrm>
          <a:prstGeom prst="rect">
            <a:avLst/>
          </a:prstGeom>
          <a:noFill/>
        </p:spPr>
        <p:txBody>
          <a:bodyPr wrap="square" rtlCol="0">
            <a:spAutoFit/>
          </a:bodyPr>
          <a:p>
            <a:pPr algn="l"/>
            <a:r>
              <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rPr>
              <a:t>《西游记》</a:t>
            </a:r>
            <a:endParaRPr lang="zh-CN" altLang="en-US" sz="2400"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5546725" y="5494020"/>
            <a:ext cx="2279015" cy="460375"/>
          </a:xfrm>
          <a:prstGeom prst="rect">
            <a:avLst/>
          </a:prstGeom>
          <a:noFill/>
        </p:spPr>
        <p:txBody>
          <a:bodyPr wrap="square" rtlCol="0">
            <a:spAutoFit/>
          </a:bodyPr>
          <a:p>
            <a:pPr algn="l"/>
            <a:r>
              <a:rPr lang="zh-CN" altLang="en-US" sz="2400">
                <a:latin typeface="微软雅黑" panose="020B0503020204020204" charset="-122"/>
                <a:ea typeface="微软雅黑" panose="020B0503020204020204" charset="-122"/>
              </a:rPr>
              <a:t>《大唐西域记》</a:t>
            </a:r>
            <a:endParaRPr lang="zh-CN" altLang="en-US" sz="2400">
              <a:latin typeface="微软雅黑" panose="020B0503020204020204" charset="-122"/>
              <a:ea typeface="微软雅黑" panose="020B0503020204020204" charset="-122"/>
            </a:endParaRPr>
          </a:p>
        </p:txBody>
      </p:sp>
      <p:sp>
        <p:nvSpPr>
          <p:cNvPr id="9" name="斜纹 8"/>
          <p:cNvSpPr/>
          <p:nvPr/>
        </p:nvSpPr>
        <p:spPr>
          <a:xfrm>
            <a:off x="5936615" y="2575560"/>
            <a:ext cx="240665" cy="353695"/>
          </a:xfrm>
          <a:prstGeom prst="diagStri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 name="斜纹 9"/>
          <p:cNvSpPr/>
          <p:nvPr/>
        </p:nvSpPr>
        <p:spPr>
          <a:xfrm>
            <a:off x="4870450" y="3545840"/>
            <a:ext cx="240665" cy="353695"/>
          </a:xfrm>
          <a:prstGeom prst="diagStri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1" name="斜纹 10"/>
          <p:cNvSpPr/>
          <p:nvPr/>
        </p:nvSpPr>
        <p:spPr>
          <a:xfrm>
            <a:off x="4870450" y="3056255"/>
            <a:ext cx="240665" cy="353695"/>
          </a:xfrm>
          <a:prstGeom prst="diagStri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2" name="斜纹 11"/>
          <p:cNvSpPr/>
          <p:nvPr/>
        </p:nvSpPr>
        <p:spPr>
          <a:xfrm>
            <a:off x="3578225" y="3899535"/>
            <a:ext cx="240665" cy="353695"/>
          </a:xfrm>
          <a:prstGeom prst="diagStri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6" grpId="0"/>
      <p:bldP spid="6" grpId="1"/>
      <p:bldP spid="5" grpId="0"/>
      <p:bldP spid="5" grpId="1"/>
      <p:bldP spid="8" grpId="0"/>
      <p:bldP spid="8" grpId="1"/>
      <p:bldP spid="7" grpId="0"/>
      <p:bldP spid="7" grpId="1"/>
      <p:bldP spid="9" grpId="0" animBg="1"/>
      <p:bldP spid="11" grpId="0" animBg="1"/>
      <p:bldP spid="10"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224280" y="372110"/>
            <a:ext cx="6859905" cy="645160"/>
          </a:xfrm>
          <a:prstGeom prst="rect">
            <a:avLst/>
          </a:prstGeom>
          <a:noFill/>
        </p:spPr>
        <p:txBody>
          <a:bodyPr wrap="square" rtlCol="0">
            <a:spAutoFit/>
          </a:bodyPr>
          <a:lstStyle/>
          <a:p>
            <a:r>
              <a:rPr lang="zh-CN" altLang="en-US" sz="3600" b="1"/>
              <a:t>材料题的题型和解题方法</a:t>
            </a:r>
            <a:endParaRPr lang="zh-CN" altLang="en-US" sz="3600" b="1"/>
          </a:p>
        </p:txBody>
      </p:sp>
      <p:cxnSp>
        <p:nvCxnSpPr>
          <p:cNvPr id="51" name="直接连接符 50"/>
          <p:cNvCxnSpPr/>
          <p:nvPr/>
        </p:nvCxnSpPr>
        <p:spPr>
          <a:xfrm>
            <a:off x="1279264" y="1017079"/>
            <a:ext cx="9954839" cy="0"/>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13435" y="1017270"/>
            <a:ext cx="4445000" cy="583565"/>
          </a:xfrm>
          <a:prstGeom prst="rect">
            <a:avLst/>
          </a:prstGeom>
          <a:noFill/>
        </p:spPr>
        <p:txBody>
          <a:bodyPr wrap="square" rtlCol="0">
            <a:spAutoFit/>
          </a:bodyPr>
          <a:lstStyle/>
          <a:p>
            <a:r>
              <a:rPr lang="zh-CN" altLang="en-US" sz="3200" b="1">
                <a:latin typeface="华文隶书" panose="02010800040101010101" charset="-122"/>
                <a:ea typeface="华文隶书" panose="02010800040101010101" charset="-122"/>
              </a:rPr>
              <a:t>什么叫做材料题？</a:t>
            </a:r>
            <a:endParaRPr lang="zh-CN" altLang="en-US" sz="3200" b="1">
              <a:latin typeface="华文隶书" panose="02010800040101010101" charset="-122"/>
              <a:ea typeface="华文隶书" panose="02010800040101010101" charset="-122"/>
            </a:endParaRPr>
          </a:p>
        </p:txBody>
      </p:sp>
      <p:sp>
        <p:nvSpPr>
          <p:cNvPr id="24" name="文本框 23"/>
          <p:cNvSpPr txBox="1"/>
          <p:nvPr/>
        </p:nvSpPr>
        <p:spPr>
          <a:xfrm>
            <a:off x="813435" y="3109595"/>
            <a:ext cx="3928745" cy="583565"/>
          </a:xfrm>
          <a:prstGeom prst="rect">
            <a:avLst/>
          </a:prstGeom>
          <a:noFill/>
        </p:spPr>
        <p:txBody>
          <a:bodyPr wrap="square" rtlCol="0">
            <a:spAutoFit/>
          </a:bodyPr>
          <a:lstStyle/>
          <a:p>
            <a:r>
              <a:rPr lang="zh-CN" altLang="en-US" sz="3200" b="1">
                <a:latin typeface="华文隶书" panose="02010800040101010101" charset="-122"/>
                <a:ea typeface="华文隶书" panose="02010800040101010101" charset="-122"/>
              </a:rPr>
              <a:t>材料题的特点？</a:t>
            </a:r>
            <a:endParaRPr lang="zh-CN" altLang="en-US" sz="3200" b="1">
              <a:latin typeface="华文隶书" panose="02010800040101010101" charset="-122"/>
              <a:ea typeface="华文隶书" panose="02010800040101010101" charset="-122"/>
            </a:endParaRPr>
          </a:p>
        </p:txBody>
      </p:sp>
      <p:sp>
        <p:nvSpPr>
          <p:cNvPr id="25" name="Rectangle 7">
            <a:hlinkClick r:id=""/>
          </p:cNvPr>
          <p:cNvSpPr/>
          <p:nvPr/>
        </p:nvSpPr>
        <p:spPr>
          <a:xfrm>
            <a:off x="813435" y="3627120"/>
            <a:ext cx="6948805" cy="809625"/>
          </a:xfrm>
          <a:prstGeom prst="rect">
            <a:avLst/>
          </a:prstGeom>
          <a:noFill/>
          <a:ln w="9525">
            <a:solidFill>
              <a:schemeClr val="accent6">
                <a:lumMod val="75000"/>
              </a:schemeClr>
            </a:solidFill>
            <a:prstDash val="sysDot"/>
          </a:ln>
        </p:spPr>
        <p:txBody>
          <a:bodyPr wrap="square" lIns="0" tIns="36000" rIns="0" bIns="36000" anchor="t">
            <a:spAutoFit/>
          </a:bodyPr>
          <a:lstStyle/>
          <a:p>
            <a:pPr algn="l"/>
            <a:r>
              <a:rPr lang="en-US" altLang="zh-CN" sz="2400" b="1" dirty="0" smtClean="0">
                <a:latin typeface="黑体" panose="02010609060101010101" charset="-122"/>
                <a:ea typeface="黑体" panose="02010609060101010101" charset="-122"/>
                <a:sym typeface="+mn-ea"/>
              </a:rPr>
              <a:t>1</a:t>
            </a:r>
            <a:r>
              <a:rPr lang="en-US" altLang="zh-CN" sz="2400" b="1" dirty="0" smtClean="0">
                <a:latin typeface="黑体" panose="02010609060101010101" charset="-122"/>
                <a:ea typeface="黑体" panose="02010609060101010101" charset="-122"/>
                <a:sym typeface="+mn-ea"/>
              </a:rPr>
              <a:t>.</a:t>
            </a:r>
            <a:r>
              <a:rPr lang="zh-CN" altLang="en-US" sz="2400" b="1" dirty="0" smtClean="0">
                <a:latin typeface="黑体" panose="02010609060101010101" charset="-122"/>
                <a:ea typeface="黑体" panose="02010609060101010101" charset="-122"/>
                <a:sym typeface="+mn-ea"/>
              </a:rPr>
              <a:t>材</a:t>
            </a:r>
            <a:r>
              <a:rPr lang="zh-CN" altLang="en-US" sz="2400" b="1" dirty="0" smtClean="0">
                <a:latin typeface="黑体" panose="02010609060101010101" charset="-122"/>
                <a:ea typeface="黑体" panose="02010609060101010101" charset="-122"/>
                <a:sym typeface="+mn-ea"/>
              </a:rPr>
              <a:t>料涉及古今中</a:t>
            </a:r>
            <a:r>
              <a:rPr lang="zh-CN" altLang="en-US" sz="2400" b="1" dirty="0" smtClean="0">
                <a:latin typeface="黑体" panose="02010609060101010101" charset="-122"/>
                <a:ea typeface="黑体" panose="02010609060101010101" charset="-122"/>
                <a:sym typeface="+mn-ea"/>
              </a:rPr>
              <a:t>外</a:t>
            </a:r>
            <a:endParaRPr lang="zh-CN" altLang="en-US" sz="2400" b="1" dirty="0" smtClean="0">
              <a:latin typeface="黑体" panose="02010609060101010101" charset="-122"/>
              <a:ea typeface="黑体" panose="02010609060101010101" charset="-122"/>
              <a:sym typeface="+mn-ea"/>
            </a:endParaRPr>
          </a:p>
          <a:p>
            <a:r>
              <a:rPr lang="zh-CN" altLang="en-US" sz="2400" b="1" dirty="0" smtClean="0">
                <a:latin typeface="黑体" panose="02010609060101010101" charset="-122"/>
                <a:ea typeface="黑体" panose="02010609060101010101" charset="-122"/>
                <a:sym typeface="+mn-ea"/>
              </a:rPr>
              <a:t>2</a:t>
            </a:r>
            <a:r>
              <a:rPr lang="en-US" altLang="zh-CN" sz="2400" b="1" dirty="0" smtClean="0">
                <a:latin typeface="黑体" panose="02010609060101010101" charset="-122"/>
                <a:ea typeface="黑体" panose="02010609060101010101" charset="-122"/>
                <a:sym typeface="+mn-ea"/>
              </a:rPr>
              <a:t>.</a:t>
            </a:r>
            <a:r>
              <a:rPr lang="zh-CN" altLang="en-US" sz="2400" b="1" dirty="0" smtClean="0">
                <a:latin typeface="黑体" panose="02010609060101010101" charset="-122"/>
                <a:ea typeface="黑体" panose="02010609060101010101" charset="-122"/>
                <a:sym typeface="+mn-ea"/>
              </a:rPr>
              <a:t>有</a:t>
            </a:r>
            <a:r>
              <a:rPr lang="zh-CN" altLang="en-US" sz="2400" b="1" dirty="0" smtClean="0">
                <a:latin typeface="黑体" panose="02010609060101010101" charset="-122"/>
                <a:ea typeface="黑体" panose="02010609060101010101" charset="-122"/>
                <a:sym typeface="+mn-ea"/>
              </a:rPr>
              <a:t>一个共同的</a:t>
            </a:r>
            <a:r>
              <a:rPr lang="zh-CN" altLang="en-US" sz="2400" b="1" dirty="0" smtClean="0">
                <a:solidFill>
                  <a:srgbClr val="FF0000"/>
                </a:solidFill>
                <a:latin typeface="黑体" panose="02010609060101010101" charset="-122"/>
                <a:ea typeface="黑体" panose="02010609060101010101" charset="-122"/>
                <a:sym typeface="+mn-ea"/>
              </a:rPr>
              <a:t>核心主题</a:t>
            </a:r>
            <a:endParaRPr lang="zh-CN" altLang="en-US" sz="2400" b="1" dirty="0" smtClean="0">
              <a:solidFill>
                <a:srgbClr val="FF0000"/>
              </a:solidFill>
              <a:latin typeface="黑体" panose="02010609060101010101" charset="-122"/>
              <a:ea typeface="黑体" panose="02010609060101010101" charset="-122"/>
              <a:sym typeface="+mn-ea"/>
            </a:endParaRPr>
          </a:p>
        </p:txBody>
      </p:sp>
      <p:sp>
        <p:nvSpPr>
          <p:cNvPr id="26" name="文本框 25"/>
          <p:cNvSpPr txBox="1"/>
          <p:nvPr/>
        </p:nvSpPr>
        <p:spPr>
          <a:xfrm>
            <a:off x="813435" y="1579880"/>
            <a:ext cx="11176000" cy="1529715"/>
          </a:xfrm>
          <a:prstGeom prst="rect">
            <a:avLst/>
          </a:prstGeom>
          <a:noFill/>
          <a:ln>
            <a:solidFill>
              <a:schemeClr val="accent2">
                <a:lumMod val="75000"/>
              </a:schemeClr>
            </a:solidFill>
            <a:prstDash val="sysDot"/>
          </a:ln>
        </p:spPr>
        <p:txBody>
          <a:bodyPr wrap="square" rtlCol="0" anchor="t">
            <a:spAutoFit/>
          </a:bodyPr>
          <a:lstStyle/>
          <a:p>
            <a:pPr fontAlgn="auto">
              <a:lnSpc>
                <a:spcPct val="130000"/>
              </a:lnSpc>
            </a:pPr>
            <a:r>
              <a:rPr lang="en-US" altLang="zh-CN" sz="2400" b="1">
                <a:latin typeface="黑体" panose="02010609060101010101" charset="-122"/>
                <a:ea typeface="黑体" panose="02010609060101010101" charset="-122"/>
                <a:cs typeface="黑体" panose="02010609060101010101" charset="-122"/>
              </a:rPr>
              <a:t>    </a:t>
            </a:r>
            <a:r>
              <a:rPr lang="zh-CN" altLang="en-US" sz="2400" b="1">
                <a:latin typeface="黑体" panose="02010609060101010101" charset="-122"/>
                <a:ea typeface="黑体" panose="02010609060101010101" charset="-122"/>
                <a:cs typeface="黑体" panose="02010609060101010101" charset="-122"/>
              </a:rPr>
              <a:t>材料题是一种</a:t>
            </a:r>
            <a:r>
              <a:rPr lang="zh-CN" altLang="en-US" sz="2400" b="1">
                <a:solidFill>
                  <a:srgbClr val="FF0000"/>
                </a:solidFill>
                <a:latin typeface="黑体" panose="02010609060101010101" charset="-122"/>
                <a:ea typeface="黑体" panose="02010609060101010101" charset="-122"/>
                <a:cs typeface="黑体" panose="02010609060101010101" charset="-122"/>
              </a:rPr>
              <a:t>主观性试题</a:t>
            </a:r>
            <a:r>
              <a:rPr lang="zh-CN" altLang="en-US" sz="2400" b="1">
                <a:latin typeface="黑体" panose="02010609060101010101" charset="-122"/>
                <a:ea typeface="黑体" panose="02010609060101010101" charset="-122"/>
                <a:cs typeface="黑体" panose="02010609060101010101" charset="-122"/>
              </a:rPr>
              <a:t>。通常是罗列两到三段材料，并根据材料设计相关问题；要求学生在读懂材料的前提下，根据材料内容并结合所学知识，对问题作出相应的解答。</a:t>
            </a:r>
            <a:endParaRPr lang="zh-CN" altLang="en-US" sz="2400" b="1">
              <a:latin typeface="黑体" panose="02010609060101010101" charset="-122"/>
              <a:ea typeface="黑体" panose="02010609060101010101" charset="-122"/>
              <a:cs typeface="黑体" panose="02010609060101010101" charset="-122"/>
            </a:endParaRPr>
          </a:p>
        </p:txBody>
      </p:sp>
      <p:sp>
        <p:nvSpPr>
          <p:cNvPr id="29" name="文本框 28"/>
          <p:cNvSpPr txBox="1"/>
          <p:nvPr/>
        </p:nvSpPr>
        <p:spPr>
          <a:xfrm>
            <a:off x="813435" y="4728210"/>
            <a:ext cx="7569200" cy="583565"/>
          </a:xfrm>
          <a:prstGeom prst="rect">
            <a:avLst/>
          </a:prstGeom>
          <a:noFill/>
        </p:spPr>
        <p:txBody>
          <a:bodyPr wrap="square" rtlCol="0">
            <a:spAutoFit/>
          </a:bodyPr>
          <a:lstStyle/>
          <a:p>
            <a:r>
              <a:rPr lang="zh-CN" altLang="en-US" sz="3200" b="1">
                <a:latin typeface="华文隶书" panose="02010800040101010101" charset="-122"/>
                <a:ea typeface="华文隶书" panose="02010800040101010101" charset="-122"/>
              </a:rPr>
              <a:t>材料题考查大家哪方面的能力？</a:t>
            </a:r>
            <a:endParaRPr lang="zh-CN" altLang="en-US" sz="3200" b="1">
              <a:latin typeface="华文隶书" panose="02010800040101010101" charset="-122"/>
              <a:ea typeface="华文隶书" panose="02010800040101010101" charset="-122"/>
            </a:endParaRPr>
          </a:p>
        </p:txBody>
      </p:sp>
      <p:sp>
        <p:nvSpPr>
          <p:cNvPr id="30" name="文本框 29"/>
          <p:cNvSpPr txBox="1"/>
          <p:nvPr/>
        </p:nvSpPr>
        <p:spPr>
          <a:xfrm>
            <a:off x="813435" y="5250815"/>
            <a:ext cx="8359775" cy="570865"/>
          </a:xfrm>
          <a:prstGeom prst="rect">
            <a:avLst/>
          </a:prstGeom>
          <a:noFill/>
          <a:ln>
            <a:solidFill>
              <a:schemeClr val="tx1"/>
            </a:solidFill>
            <a:prstDash val="sysDot"/>
          </a:ln>
        </p:spPr>
        <p:txBody>
          <a:bodyPr wrap="square" rtlCol="0" anchor="t">
            <a:spAutoFit/>
          </a:bodyPr>
          <a:lstStyle/>
          <a:p>
            <a:pPr fontAlgn="auto">
              <a:lnSpc>
                <a:spcPct val="130000"/>
              </a:lnSpc>
            </a:pPr>
            <a:r>
              <a:rPr lang="zh-CN" altLang="en-US" sz="2400" b="1" dirty="0" smtClean="0">
                <a:latin typeface="黑体" panose="02010609060101010101" charset="-122"/>
                <a:ea typeface="黑体" panose="02010609060101010101" charset="-122"/>
                <a:sym typeface="+mn-ea"/>
              </a:rPr>
              <a:t>考查学生</a:t>
            </a:r>
            <a:r>
              <a:rPr lang="zh-CN" altLang="en-US" sz="2400" b="1" dirty="0" smtClean="0">
                <a:solidFill>
                  <a:srgbClr val="FF0000"/>
                </a:solidFill>
                <a:latin typeface="黑体" panose="02010609060101010101" charset="-122"/>
                <a:ea typeface="黑体" panose="02010609060101010101" charset="-122"/>
                <a:sym typeface="+mn-ea"/>
              </a:rPr>
              <a:t>阅读</a:t>
            </a:r>
            <a:r>
              <a:rPr lang="zh-CN" altLang="en-US" sz="2400" b="1" dirty="0" smtClean="0">
                <a:latin typeface="黑体" panose="02010609060101010101" charset="-122"/>
                <a:ea typeface="黑体" panose="02010609060101010101" charset="-122"/>
                <a:sym typeface="+mn-ea"/>
              </a:rPr>
              <a:t>、</a:t>
            </a:r>
            <a:r>
              <a:rPr lang="zh-CN" altLang="en-US" sz="2400" b="1" dirty="0" smtClean="0">
                <a:solidFill>
                  <a:srgbClr val="FF0000"/>
                </a:solidFill>
                <a:latin typeface="黑体" panose="02010609060101010101" charset="-122"/>
                <a:ea typeface="黑体" panose="02010609060101010101" charset="-122"/>
                <a:sym typeface="+mn-ea"/>
              </a:rPr>
              <a:t>分析</a:t>
            </a:r>
            <a:r>
              <a:rPr lang="zh-CN" altLang="en-US" sz="2400" b="1" dirty="0" smtClean="0">
                <a:latin typeface="黑体" panose="02010609060101010101" charset="-122"/>
                <a:ea typeface="黑体" panose="02010609060101010101" charset="-122"/>
                <a:sym typeface="+mn-ea"/>
              </a:rPr>
              <a:t>材料以及从材料中</a:t>
            </a:r>
            <a:r>
              <a:rPr lang="zh-CN" altLang="en-US" sz="2400" b="1" dirty="0" smtClean="0">
                <a:solidFill>
                  <a:srgbClr val="FF0000"/>
                </a:solidFill>
                <a:latin typeface="黑体" panose="02010609060101010101" charset="-122"/>
                <a:ea typeface="黑体" panose="02010609060101010101" charset="-122"/>
                <a:sym typeface="+mn-ea"/>
              </a:rPr>
              <a:t>提取</a:t>
            </a:r>
            <a:r>
              <a:rPr lang="zh-CN" altLang="en-US" sz="2400" b="1" dirty="0" smtClean="0">
                <a:latin typeface="黑体" panose="02010609060101010101" charset="-122"/>
                <a:ea typeface="黑体" panose="02010609060101010101" charset="-122"/>
                <a:sym typeface="+mn-ea"/>
              </a:rPr>
              <a:t>有效信息的能力。</a:t>
            </a:r>
            <a:endParaRPr lang="zh-CN" altLang="en-US" sz="2400" b="1" dirty="0" smtClean="0">
              <a:latin typeface="黑体" panose="02010609060101010101" charset="-122"/>
              <a:ea typeface="黑体" panose="02010609060101010101" charset="-122"/>
            </a:endParaRPr>
          </a:p>
        </p:txBody>
      </p:sp>
      <p:sp>
        <p:nvSpPr>
          <p:cNvPr id="31" name="文本框 30">
            <a:hlinkClick r:id=""/>
          </p:cNvPr>
          <p:cNvSpPr txBox="1"/>
          <p:nvPr/>
        </p:nvSpPr>
        <p:spPr>
          <a:xfrm rot="20700000">
            <a:off x="8978265" y="3995420"/>
            <a:ext cx="2954020" cy="829945"/>
          </a:xfrm>
          <a:prstGeom prst="rect">
            <a:avLst/>
          </a:prstGeom>
          <a:solidFill>
            <a:srgbClr val="8E020E"/>
          </a:solidFill>
        </p:spPr>
        <p:txBody>
          <a:bodyPr wrap="square" rtlCol="0">
            <a:spAutoFit/>
          </a:bodyPr>
          <a:lstStyle/>
          <a:p>
            <a:pPr algn="ctr"/>
            <a:r>
              <a:rPr lang="zh-CN" altLang="en-US" sz="4800" b="1">
                <a:solidFill>
                  <a:schemeClr val="bg1"/>
                </a:solidFill>
              </a:rPr>
              <a:t>论从史出</a:t>
            </a:r>
            <a:endParaRPr lang="zh-CN" altLang="en-US" sz="4800" b="1">
              <a:solidFill>
                <a:schemeClr val="bg1"/>
              </a:solidFill>
            </a:endParaRPr>
          </a:p>
        </p:txBody>
      </p:sp>
      <p:sp>
        <p:nvSpPr>
          <p:cNvPr id="2" name="椭圆 1"/>
          <p:cNvSpPr/>
          <p:nvPr/>
        </p:nvSpPr>
        <p:spPr>
          <a:xfrm>
            <a:off x="129540" y="434340"/>
            <a:ext cx="836930" cy="718820"/>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软雅黑" panose="020B0503020204020204" charset="-122"/>
              <a:ea typeface="微软雅黑" panose="020B0503020204020204" charset="-122"/>
            </a:endParaRPr>
          </a:p>
        </p:txBody>
      </p:sp>
      <p:sp>
        <p:nvSpPr>
          <p:cNvPr id="22" name="agenda_13877"/>
          <p:cNvSpPr>
            <a:spLocks noChangeAspect="1"/>
          </p:cNvSpPr>
          <p:nvPr/>
        </p:nvSpPr>
        <p:spPr bwMode="auto">
          <a:xfrm>
            <a:off x="251795" y="592161"/>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500"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barn(inVertical)">
                                      <p:cBhvr>
                                        <p:cTn id="22" dur="500"/>
                                        <p:tgtEl>
                                          <p:spTgt spid="2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randombar(horizontal)">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ldLvl="0" animBg="1"/>
      <p:bldP spid="26" grpId="0" bldLvl="0" animBg="1"/>
      <p:bldP spid="29" grpId="0"/>
      <p:bldP spid="30" grpId="0" bldLvl="0" animBg="1"/>
      <p:bldP spid="3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82607" y="41764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授之以渔</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482090" y="982980"/>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515938" y="25082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773765" y="507706"/>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4" name="文本框 3"/>
          <p:cNvSpPr txBox="1"/>
          <p:nvPr/>
        </p:nvSpPr>
        <p:spPr>
          <a:xfrm>
            <a:off x="6474500" y="530522"/>
            <a:ext cx="4990669" cy="460375"/>
          </a:xfrm>
          <a:prstGeom prst="rect">
            <a:avLst/>
          </a:prstGeom>
          <a:noFill/>
        </p:spPr>
        <p:txBody>
          <a:bodyPr wrap="square" rtlCol="0">
            <a:spAutoFit/>
          </a:bodyPr>
          <a:lstStyle/>
          <a:p>
            <a:r>
              <a:rPr lang="zh-CN" altLang="en-US" sz="2400" b="1" dirty="0"/>
              <a:t>材料解析三步走：一读二审三写</a:t>
            </a:r>
            <a:endParaRPr lang="zh-CN" altLang="en-US" sz="2400" b="1" dirty="0"/>
          </a:p>
        </p:txBody>
      </p:sp>
      <p:sp>
        <p:nvSpPr>
          <p:cNvPr id="3" name="文本框 2"/>
          <p:cNvSpPr txBox="1"/>
          <p:nvPr/>
        </p:nvSpPr>
        <p:spPr>
          <a:xfrm>
            <a:off x="1525905" y="2360930"/>
            <a:ext cx="10170160" cy="1938020"/>
          </a:xfrm>
          <a:prstGeom prst="rect">
            <a:avLst/>
          </a:prstGeom>
          <a:noFill/>
          <a:ln>
            <a:solidFill>
              <a:srgbClr val="00B0F0"/>
            </a:solidFill>
          </a:ln>
        </p:spPr>
        <p:txBody>
          <a:bodyPr wrap="square" rtlCol="0">
            <a:spAutoFit/>
          </a:bodyPr>
          <a:lstStyle/>
          <a:p>
            <a:pPr indent="0"/>
            <a:r>
              <a:rPr lang="zh-CN" altLang="en-US" sz="2400">
                <a:latin typeface="楷体" panose="02010609060101010101" charset="-122"/>
                <a:ea typeface="楷体" panose="02010609060101010101" charset="-122"/>
                <a:cs typeface="楷体" panose="02010609060101010101" charset="-122"/>
                <a:sym typeface="+mn-ea"/>
              </a:rPr>
              <a:t>例题</a:t>
            </a:r>
            <a:r>
              <a:rPr lang="en-US" altLang="zh-CN" sz="2400">
                <a:latin typeface="楷体" panose="02010609060101010101" charset="-122"/>
                <a:ea typeface="楷体" panose="02010609060101010101" charset="-122"/>
                <a:cs typeface="楷体" panose="02010609060101010101" charset="-122"/>
                <a:sym typeface="+mn-ea"/>
              </a:rPr>
              <a:t>.</a:t>
            </a:r>
            <a:r>
              <a:rPr lang="zh-CN" sz="2400">
                <a:latin typeface="楷体" panose="02010609060101010101" charset="-122"/>
                <a:ea typeface="楷体" panose="02010609060101010101" charset="-122"/>
                <a:cs typeface="楷体" panose="02010609060101010101" charset="-122"/>
                <a:sym typeface="+mn-ea"/>
              </a:rPr>
              <a:t>请回答：</a:t>
            </a:r>
            <a:endParaRPr lang="zh-CN" sz="2400">
              <a:latin typeface="楷体" panose="02010609060101010101" charset="-122"/>
              <a:ea typeface="楷体" panose="02010609060101010101" charset="-122"/>
              <a:cs typeface="楷体" panose="02010609060101010101" charset="-122"/>
              <a:sym typeface="+mn-ea"/>
            </a:endParaRPr>
          </a:p>
          <a:p>
            <a:r>
              <a:rPr lang="zh-CN" sz="2400">
                <a:latin typeface="楷体" panose="02010609060101010101" charset="-122"/>
                <a:ea typeface="楷体" panose="02010609060101010101" charset="-122"/>
                <a:cs typeface="楷体" panose="02010609060101010101" charset="-122"/>
                <a:sym typeface="+mn-ea"/>
              </a:rPr>
              <a:t>（1）</a:t>
            </a:r>
            <a:r>
              <a:rPr lang="zh-CN" sz="2400">
                <a:solidFill>
                  <a:schemeClr val="tx1"/>
                </a:solidFill>
                <a:latin typeface="楷体" panose="02010609060101010101" charset="-122"/>
                <a:ea typeface="楷体" panose="02010609060101010101" charset="-122"/>
                <a:cs typeface="楷体" panose="02010609060101010101" charset="-122"/>
                <a:sym typeface="+mn-ea"/>
              </a:rPr>
              <a:t>根据材料一，指出洋务运动失败的原因。根据所学知识，任意列举一例洋务运动为实现“求富”所创办的民用企业。（2分）</a:t>
            </a:r>
            <a:endParaRPr lang="zh-CN" sz="2400">
              <a:solidFill>
                <a:schemeClr val="tx1"/>
              </a:solidFill>
              <a:latin typeface="楷体" panose="02010609060101010101" charset="-122"/>
              <a:ea typeface="楷体" panose="02010609060101010101" charset="-122"/>
              <a:cs typeface="楷体" panose="02010609060101010101" charset="-122"/>
              <a:sym typeface="+mn-ea"/>
            </a:endParaRPr>
          </a:p>
          <a:p>
            <a:r>
              <a:rPr lang="zh-CN" sz="2400">
                <a:solidFill>
                  <a:schemeClr val="tx1"/>
                </a:solidFill>
                <a:latin typeface="楷体" panose="02010609060101010101" charset="-122"/>
                <a:ea typeface="楷体" panose="02010609060101010101" charset="-122"/>
                <a:cs typeface="楷体" panose="02010609060101010101" charset="-122"/>
                <a:sym typeface="+mn-ea"/>
              </a:rPr>
              <a:t>（3）根据材料三，概括陈独秀等先进知识分子领导新文化运动的社会背景是什么。（2分）</a:t>
            </a:r>
            <a:endParaRPr lang="zh-CN" altLang="en-US" sz="2400" dirty="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43" name="圆角矩形 42"/>
          <p:cNvSpPr/>
          <p:nvPr/>
        </p:nvSpPr>
        <p:spPr>
          <a:xfrm>
            <a:off x="6892925" y="2729230"/>
            <a:ext cx="668020" cy="3968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7" name="直接箭头连接符 6"/>
          <p:cNvCxnSpPr/>
          <p:nvPr/>
        </p:nvCxnSpPr>
        <p:spPr>
          <a:xfrm>
            <a:off x="4633595" y="3937000"/>
            <a:ext cx="1034415" cy="46291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0492807" y="4298663"/>
            <a:ext cx="2464339" cy="460375"/>
          </a:xfrm>
          <a:prstGeom prst="rect">
            <a:avLst/>
          </a:prstGeom>
          <a:noFill/>
        </p:spPr>
        <p:txBody>
          <a:bodyPr wrap="square" rtlCol="0">
            <a:spAutoFit/>
          </a:bodyPr>
          <a:lstStyle/>
          <a:p>
            <a:r>
              <a:rPr lang="zh-CN" altLang="en-US" sz="2400" dirty="0">
                <a:solidFill>
                  <a:srgbClr val="FF0000"/>
                </a:solidFill>
              </a:rPr>
              <a:t>（问题词）</a:t>
            </a:r>
            <a:endParaRPr lang="zh-CN" altLang="en-US" sz="2400" dirty="0">
              <a:solidFill>
                <a:srgbClr val="FF0000"/>
              </a:solidFill>
            </a:endParaRPr>
          </a:p>
        </p:txBody>
      </p:sp>
      <p:sp>
        <p:nvSpPr>
          <p:cNvPr id="13" name="圆角矩形 12"/>
          <p:cNvSpPr/>
          <p:nvPr/>
        </p:nvSpPr>
        <p:spPr>
          <a:xfrm>
            <a:off x="2348230" y="2766060"/>
            <a:ext cx="1708150" cy="3683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4" name="直接箭头连接符 13"/>
          <p:cNvCxnSpPr/>
          <p:nvPr/>
        </p:nvCxnSpPr>
        <p:spPr>
          <a:xfrm flipH="1">
            <a:off x="2518410" y="3864610"/>
            <a:ext cx="640715" cy="4343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283339" y="4342848"/>
            <a:ext cx="3415605" cy="460375"/>
          </a:xfrm>
          <a:prstGeom prst="rect">
            <a:avLst/>
          </a:prstGeom>
          <a:noFill/>
        </p:spPr>
        <p:txBody>
          <a:bodyPr wrap="square" rtlCol="0">
            <a:spAutoFit/>
          </a:bodyPr>
          <a:lstStyle/>
          <a:p>
            <a:r>
              <a:rPr lang="zh-CN" altLang="en-US" sz="2400" dirty="0">
                <a:solidFill>
                  <a:srgbClr val="FF0000"/>
                </a:solidFill>
              </a:rPr>
              <a:t>答案来源词</a:t>
            </a:r>
            <a:endParaRPr lang="zh-CN" altLang="en-US" sz="2400" dirty="0">
              <a:solidFill>
                <a:srgbClr val="FF0000"/>
              </a:solidFill>
            </a:endParaRPr>
          </a:p>
        </p:txBody>
      </p:sp>
      <p:sp>
        <p:nvSpPr>
          <p:cNvPr id="16" name="文本框 15"/>
          <p:cNvSpPr txBox="1"/>
          <p:nvPr/>
        </p:nvSpPr>
        <p:spPr>
          <a:xfrm>
            <a:off x="516255" y="4804410"/>
            <a:ext cx="4442460" cy="1938020"/>
          </a:xfrm>
          <a:prstGeom prst="rect">
            <a:avLst/>
          </a:prstGeom>
          <a:noFill/>
          <a:ln>
            <a:solidFill>
              <a:schemeClr val="tx1"/>
            </a:solidFill>
            <a:prstDash val="sysDash"/>
          </a:ln>
        </p:spPr>
        <p:txBody>
          <a:bodyPr wrap="square" rtlCol="0">
            <a:spAutoFit/>
          </a:bodyPr>
          <a:lstStyle/>
          <a:p>
            <a:pPr algn="l">
              <a:buClrTx/>
              <a:buSzTx/>
              <a:buFontTx/>
            </a:pPr>
            <a:r>
              <a:rPr lang="zh-CN" altLang="en-US" sz="2000" dirty="0"/>
              <a:t>根据材料：答案源于</a:t>
            </a:r>
            <a:r>
              <a:rPr lang="en-US" altLang="zh-CN" sz="2000" dirty="0">
                <a:solidFill>
                  <a:srgbClr val="C00000"/>
                </a:solidFill>
              </a:rPr>
              <a:t>材料</a:t>
            </a:r>
            <a:endParaRPr lang="en-US" altLang="zh-CN" sz="2000" dirty="0">
              <a:solidFill>
                <a:srgbClr val="C00000"/>
              </a:solidFill>
            </a:endParaRPr>
          </a:p>
          <a:p>
            <a:r>
              <a:rPr lang="zh-CN" altLang="en-US" sz="2000" dirty="0"/>
              <a:t>根据所学知识：答案源于</a:t>
            </a:r>
            <a:r>
              <a:rPr lang="zh-CN" altLang="en-US" sz="2000" dirty="0">
                <a:solidFill>
                  <a:srgbClr val="C00000"/>
                </a:solidFill>
              </a:rPr>
              <a:t>所学</a:t>
            </a:r>
            <a:endParaRPr lang="zh-CN" altLang="en-US" sz="2000" dirty="0"/>
          </a:p>
          <a:p>
            <a:r>
              <a:rPr lang="zh-CN" altLang="en-US" sz="2000" dirty="0"/>
              <a:t>依据材料并结合所学知识：答案源于</a:t>
            </a:r>
            <a:r>
              <a:rPr lang="zh-CN" altLang="en-US" sz="2000" dirty="0">
                <a:solidFill>
                  <a:srgbClr val="C00000"/>
                </a:solidFill>
              </a:rPr>
              <a:t>材料</a:t>
            </a:r>
            <a:r>
              <a:rPr lang="en-US" altLang="zh-CN" sz="2000" dirty="0">
                <a:solidFill>
                  <a:srgbClr val="C00000"/>
                </a:solidFill>
              </a:rPr>
              <a:t>+</a:t>
            </a:r>
            <a:r>
              <a:rPr lang="zh-CN" altLang="en-US" sz="2000" dirty="0">
                <a:solidFill>
                  <a:srgbClr val="C00000"/>
                </a:solidFill>
              </a:rPr>
              <a:t>所学</a:t>
            </a:r>
            <a:endParaRPr lang="zh-CN" altLang="en-US" sz="2000" dirty="0">
              <a:solidFill>
                <a:srgbClr val="C00000"/>
              </a:solidFill>
            </a:endParaRPr>
          </a:p>
          <a:p>
            <a:r>
              <a:rPr lang="zh-CN" altLang="en-US" sz="2000" dirty="0">
                <a:solidFill>
                  <a:srgbClr val="C00000"/>
                </a:solidFill>
              </a:rPr>
              <a:t>综上：</a:t>
            </a:r>
            <a:r>
              <a:rPr lang="zh-CN" altLang="en-US" sz="2000" noProof="0" dirty="0" smtClean="0">
                <a:ln>
                  <a:noFill/>
                </a:ln>
                <a:effectLst/>
                <a:uLnTx/>
                <a:uFillTx/>
                <a:sym typeface="+mn-ea"/>
              </a:rPr>
              <a:t>找到几则材料探讨的</a:t>
            </a:r>
            <a:r>
              <a:rPr lang="zh-CN" altLang="en-US" sz="2000" noProof="0" dirty="0" smtClean="0">
                <a:ln>
                  <a:noFill/>
                </a:ln>
                <a:solidFill>
                  <a:srgbClr val="C00000"/>
                </a:solidFill>
                <a:effectLst/>
                <a:uLnTx/>
                <a:uFillTx/>
                <a:sym typeface="+mn-ea"/>
              </a:rPr>
              <a:t>共同主题，谈认识，建议</a:t>
            </a:r>
            <a:endParaRPr lang="zh-CN" altLang="en-US" sz="2000" dirty="0">
              <a:solidFill>
                <a:srgbClr val="C00000"/>
              </a:solidFill>
            </a:endParaRPr>
          </a:p>
        </p:txBody>
      </p:sp>
      <p:grpSp>
        <p:nvGrpSpPr>
          <p:cNvPr id="23" name="组合 22"/>
          <p:cNvGrpSpPr/>
          <p:nvPr/>
        </p:nvGrpSpPr>
        <p:grpSpPr>
          <a:xfrm>
            <a:off x="374650" y="1390650"/>
            <a:ext cx="1690370" cy="595185"/>
            <a:chOff x="744645" y="1850329"/>
            <a:chExt cx="1069045" cy="595223"/>
          </a:xfrm>
        </p:grpSpPr>
        <p:sp>
          <p:nvSpPr>
            <p:cNvPr id="24" name="五边形 23"/>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799755" y="1910711"/>
              <a:ext cx="941571" cy="460404"/>
            </a:xfrm>
            <a:prstGeom prst="rect">
              <a:avLst/>
            </a:prstGeom>
            <a:noFill/>
          </p:spPr>
          <p:txBody>
            <a:bodyPr wrap="square" rtlCol="0">
              <a:spAutoFit/>
            </a:bodyPr>
            <a:lstStyle/>
            <a:p>
              <a:r>
                <a:rPr lang="zh-CN" altLang="en-US" sz="2400" dirty="0" smtClean="0">
                  <a:solidFill>
                    <a:schemeClr val="bg1"/>
                  </a:solidFill>
                  <a:sym typeface="+mn-ea"/>
                </a:rPr>
                <a:t>一读问题</a:t>
              </a:r>
              <a:endParaRPr lang="zh-CN" altLang="en-US" sz="2400" dirty="0">
                <a:solidFill>
                  <a:schemeClr val="bg1"/>
                </a:solidFill>
              </a:endParaRPr>
            </a:p>
          </p:txBody>
        </p:sp>
      </p:grpSp>
      <p:sp>
        <p:nvSpPr>
          <p:cNvPr id="2" name="圆角矩形 1"/>
          <p:cNvSpPr/>
          <p:nvPr/>
        </p:nvSpPr>
        <p:spPr>
          <a:xfrm>
            <a:off x="7877175" y="2646680"/>
            <a:ext cx="1948180" cy="4572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圆角矩形 10"/>
          <p:cNvSpPr/>
          <p:nvPr/>
        </p:nvSpPr>
        <p:spPr>
          <a:xfrm>
            <a:off x="2407285" y="3538220"/>
            <a:ext cx="1649095" cy="3987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圆角矩形 11"/>
          <p:cNvSpPr/>
          <p:nvPr/>
        </p:nvSpPr>
        <p:spPr>
          <a:xfrm>
            <a:off x="10270490" y="3460750"/>
            <a:ext cx="1356360" cy="40386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9" name="直接连接符 28"/>
          <p:cNvCxnSpPr/>
          <p:nvPr/>
        </p:nvCxnSpPr>
        <p:spPr>
          <a:xfrm flipV="1">
            <a:off x="4192270" y="3126105"/>
            <a:ext cx="725805" cy="825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30" name="直接连接符 29"/>
          <p:cNvCxnSpPr/>
          <p:nvPr/>
        </p:nvCxnSpPr>
        <p:spPr>
          <a:xfrm>
            <a:off x="4192270" y="3937000"/>
            <a:ext cx="767080" cy="63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31" name="文本框 30"/>
          <p:cNvSpPr txBox="1"/>
          <p:nvPr/>
        </p:nvSpPr>
        <p:spPr>
          <a:xfrm>
            <a:off x="3791585" y="4298950"/>
            <a:ext cx="6531610" cy="460375"/>
          </a:xfrm>
          <a:prstGeom prst="rect">
            <a:avLst/>
          </a:prstGeom>
          <a:noFill/>
        </p:spPr>
        <p:txBody>
          <a:bodyPr wrap="square" rtlCol="0">
            <a:spAutoFit/>
          </a:bodyPr>
          <a:lstStyle/>
          <a:p>
            <a:r>
              <a:rPr lang="zh-CN" altLang="en-US" sz="2400" dirty="0">
                <a:solidFill>
                  <a:srgbClr val="FF0000"/>
                </a:solidFill>
              </a:rPr>
              <a:t>答案方式词（指出、归纳、概括、列举、</a:t>
            </a:r>
            <a:r>
              <a:rPr lang="zh-CN" altLang="en-US" sz="2400" dirty="0">
                <a:solidFill>
                  <a:srgbClr val="FF0000"/>
                </a:solidFill>
                <a:sym typeface="+mn-ea"/>
              </a:rPr>
              <a:t>变化</a:t>
            </a:r>
            <a:r>
              <a:rPr lang="zh-CN" altLang="en-US" sz="2400" dirty="0">
                <a:solidFill>
                  <a:srgbClr val="FF0000"/>
                </a:solidFill>
              </a:rPr>
              <a:t>）</a:t>
            </a:r>
            <a:endParaRPr lang="zh-CN" altLang="en-US" sz="2400" dirty="0">
              <a:solidFill>
                <a:srgbClr val="FF0000"/>
              </a:solidFill>
            </a:endParaRPr>
          </a:p>
        </p:txBody>
      </p:sp>
      <p:cxnSp>
        <p:nvCxnSpPr>
          <p:cNvPr id="32" name="直接箭头连接符 31"/>
          <p:cNvCxnSpPr/>
          <p:nvPr/>
        </p:nvCxnSpPr>
        <p:spPr>
          <a:xfrm flipH="1">
            <a:off x="10977880" y="3762375"/>
            <a:ext cx="154305" cy="5365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5346700" y="4803140"/>
            <a:ext cx="5855335" cy="1322070"/>
          </a:xfrm>
          <a:prstGeom prst="rect">
            <a:avLst/>
          </a:prstGeom>
          <a:noFill/>
          <a:ln>
            <a:solidFill>
              <a:schemeClr val="accent1">
                <a:lumMod val="50000"/>
              </a:schemeClr>
            </a:solidFill>
            <a:prstDash val="sysDash"/>
          </a:ln>
        </p:spPr>
        <p:txBody>
          <a:bodyPr wrap="square" rtlCol="0">
            <a:spAutoFit/>
          </a:bodyPr>
          <a:lstStyle/>
          <a:p>
            <a:r>
              <a:rPr lang="zh-CN" altLang="en-US" sz="2000" dirty="0" smtClean="0">
                <a:latin typeface="黑体" panose="02010609060101010101" charset="-122"/>
                <a:ea typeface="黑体" panose="02010609060101010101" charset="-122"/>
                <a:sym typeface="+mn-ea"/>
              </a:rPr>
              <a:t>指出：短句</a:t>
            </a:r>
            <a:r>
              <a:rPr lang="zh-CN" altLang="en-US" sz="2000" noProof="0" dirty="0" smtClean="0">
                <a:ln>
                  <a:noFill/>
                </a:ln>
                <a:solidFill>
                  <a:srgbClr val="C00000"/>
                </a:solidFill>
                <a:effectLst/>
                <a:uLnTx/>
                <a:uFillTx/>
                <a:sym typeface="+mn-ea"/>
              </a:rPr>
              <a:t>摘抄</a:t>
            </a:r>
            <a:r>
              <a:rPr lang="zh-CN" altLang="en-US" sz="2000" dirty="0" smtClean="0">
                <a:latin typeface="黑体" panose="02010609060101010101" charset="-122"/>
                <a:ea typeface="黑体" panose="02010609060101010101" charset="-122"/>
                <a:sym typeface="+mn-ea"/>
              </a:rPr>
              <a:t>，长句</a:t>
            </a:r>
            <a:r>
              <a:rPr lang="zh-CN" altLang="en-US" sz="2000" noProof="0" dirty="0" smtClean="0">
                <a:ln>
                  <a:noFill/>
                </a:ln>
                <a:solidFill>
                  <a:srgbClr val="C00000"/>
                </a:solidFill>
                <a:effectLst/>
                <a:uLnTx/>
                <a:uFillTx/>
                <a:sym typeface="+mn-ea"/>
              </a:rPr>
              <a:t>截取    </a:t>
            </a:r>
            <a:endParaRPr lang="zh-CN" altLang="en-US" sz="2000" noProof="0" dirty="0" smtClean="0">
              <a:ln>
                <a:noFill/>
              </a:ln>
              <a:solidFill>
                <a:srgbClr val="C00000"/>
              </a:solidFill>
              <a:effectLst/>
              <a:uLnTx/>
              <a:uFillTx/>
              <a:sym typeface="+mn-ea"/>
            </a:endParaRPr>
          </a:p>
          <a:p>
            <a:r>
              <a:rPr lang="zh-CN" altLang="en-US" sz="2000" dirty="0"/>
              <a:t>归纳概括：</a:t>
            </a:r>
            <a:r>
              <a:rPr lang="zh-CN" altLang="en-US" sz="2000" dirty="0" smtClean="0">
                <a:latin typeface="黑体" panose="02010609060101010101" charset="-122"/>
                <a:ea typeface="黑体" panose="02010609060101010101" charset="-122"/>
                <a:sym typeface="+mn-ea"/>
              </a:rPr>
              <a:t>找出</a:t>
            </a:r>
            <a:r>
              <a:rPr lang="zh-CN" altLang="en-US" sz="2000" dirty="0" smtClean="0">
                <a:solidFill>
                  <a:srgbClr val="C00000"/>
                </a:solidFill>
                <a:latin typeface="黑体" panose="02010609060101010101" charset="-122"/>
                <a:ea typeface="黑体" panose="02010609060101010101" charset="-122"/>
                <a:sym typeface="+mn-ea"/>
              </a:rPr>
              <a:t>关键词</a:t>
            </a:r>
            <a:r>
              <a:rPr lang="zh-CN" altLang="en-US" sz="2000" dirty="0" smtClean="0">
                <a:latin typeface="黑体" panose="02010609060101010101" charset="-122"/>
                <a:ea typeface="黑体" panose="02010609060101010101" charset="-122"/>
                <a:sym typeface="+mn-ea"/>
              </a:rPr>
              <a:t>或者</a:t>
            </a:r>
            <a:r>
              <a:rPr lang="zh-CN" altLang="en-US" sz="2000" dirty="0" smtClean="0">
                <a:solidFill>
                  <a:srgbClr val="C00000"/>
                </a:solidFill>
                <a:latin typeface="黑体" panose="02010609060101010101" charset="-122"/>
                <a:ea typeface="黑体" panose="02010609060101010101" charset="-122"/>
                <a:sym typeface="+mn-ea"/>
              </a:rPr>
              <a:t>句子</a:t>
            </a:r>
            <a:r>
              <a:rPr lang="zh-CN" altLang="en-US" sz="2000" dirty="0" smtClean="0">
                <a:latin typeface="黑体" panose="02010609060101010101" charset="-122"/>
                <a:ea typeface="黑体" panose="02010609060101010101" charset="-122"/>
                <a:sym typeface="+mn-ea"/>
              </a:rPr>
              <a:t>，进行</a:t>
            </a:r>
            <a:r>
              <a:rPr lang="zh-CN" altLang="en-US" sz="2000" dirty="0" smtClean="0">
                <a:solidFill>
                  <a:srgbClr val="C00000"/>
                </a:solidFill>
                <a:latin typeface="黑体" panose="02010609060101010101" charset="-122"/>
                <a:ea typeface="黑体" panose="02010609060101010101" charset="-122"/>
                <a:sym typeface="+mn-ea"/>
              </a:rPr>
              <a:t>提炼</a:t>
            </a:r>
            <a:r>
              <a:rPr lang="zh-CN" altLang="en-US" sz="2000" dirty="0" smtClean="0">
                <a:latin typeface="黑体" panose="02010609060101010101" charset="-122"/>
                <a:ea typeface="黑体" panose="02010609060101010101" charset="-122"/>
                <a:sym typeface="+mn-ea"/>
              </a:rPr>
              <a:t>、</a:t>
            </a:r>
            <a:r>
              <a:rPr lang="zh-CN" altLang="en-US" sz="2000" dirty="0" smtClean="0">
                <a:solidFill>
                  <a:srgbClr val="C00000"/>
                </a:solidFill>
                <a:latin typeface="黑体" panose="02010609060101010101" charset="-122"/>
                <a:ea typeface="黑体" panose="02010609060101010101" charset="-122"/>
                <a:sym typeface="+mn-ea"/>
              </a:rPr>
              <a:t>整合</a:t>
            </a:r>
            <a:endParaRPr lang="zh-CN" altLang="en-US" sz="2000" dirty="0" smtClean="0">
              <a:solidFill>
                <a:srgbClr val="C00000"/>
              </a:solidFill>
              <a:latin typeface="黑体" panose="02010609060101010101" charset="-122"/>
              <a:ea typeface="黑体" panose="02010609060101010101" charset="-122"/>
              <a:sym typeface="+mn-ea"/>
            </a:endParaRPr>
          </a:p>
          <a:p>
            <a:r>
              <a:rPr lang="zh-CN" altLang="en-US" sz="2000" dirty="0">
                <a:sym typeface="+mn-ea"/>
              </a:rPr>
              <a:t>列举：直接从材料或书本中举例说明。</a:t>
            </a:r>
            <a:endParaRPr lang="zh-CN" altLang="en-US" sz="2000" dirty="0" smtClean="0">
              <a:solidFill>
                <a:srgbClr val="C00000"/>
              </a:solidFill>
              <a:latin typeface="黑体" panose="02010609060101010101" charset="-122"/>
              <a:ea typeface="黑体" panose="02010609060101010101" charset="-122"/>
              <a:sym typeface="+mn-ea"/>
            </a:endParaRPr>
          </a:p>
          <a:p>
            <a:r>
              <a:rPr lang="zh-CN" altLang="en-US" sz="2000" dirty="0">
                <a:sym typeface="+mn-ea"/>
              </a:rPr>
              <a:t>变化：</a:t>
            </a:r>
            <a:r>
              <a:rPr lang="zh-CN" altLang="en-US" sz="2000" noProof="0" dirty="0" smtClean="0">
                <a:ln>
                  <a:noFill/>
                </a:ln>
                <a:solidFill>
                  <a:srgbClr val="C00000"/>
                </a:solidFill>
                <a:effectLst/>
                <a:uLnTx/>
                <a:uFillTx/>
                <a:sym typeface="+mn-ea"/>
              </a:rPr>
              <a:t>从A到B</a:t>
            </a:r>
            <a:r>
              <a:rPr lang="zh-CN" altLang="en-US" sz="2000" dirty="0">
                <a:sym typeface="+mn-ea"/>
              </a:rPr>
              <a:t>，两个阶段的状况</a:t>
            </a:r>
            <a:r>
              <a:rPr lang="zh-CN" altLang="en-US" sz="2000" noProof="0" dirty="0" smtClean="0">
                <a:ln>
                  <a:noFill/>
                </a:ln>
                <a:solidFill>
                  <a:srgbClr val="C00000"/>
                </a:solidFill>
                <a:effectLst/>
                <a:uLnTx/>
                <a:uFillTx/>
                <a:sym typeface="+mn-ea"/>
              </a:rPr>
              <a:t>同时</a:t>
            </a:r>
            <a:r>
              <a:rPr lang="zh-CN" altLang="en-US" sz="2000" dirty="0">
                <a:sym typeface="+mn-ea"/>
              </a:rPr>
              <a:t>表述出来</a:t>
            </a:r>
            <a:endParaRPr lang="zh-CN" altLang="en-US" sz="2000" dirty="0"/>
          </a:p>
        </p:txBody>
      </p:sp>
      <p:sp>
        <p:nvSpPr>
          <p:cNvPr id="34" name="圆角矩形 33"/>
          <p:cNvSpPr/>
          <p:nvPr/>
        </p:nvSpPr>
        <p:spPr>
          <a:xfrm>
            <a:off x="6474460" y="3126105"/>
            <a:ext cx="1348105" cy="4648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文本框 16"/>
          <p:cNvSpPr txBox="1"/>
          <p:nvPr/>
        </p:nvSpPr>
        <p:spPr>
          <a:xfrm>
            <a:off x="2158365" y="1450975"/>
            <a:ext cx="8008620" cy="460375"/>
          </a:xfrm>
          <a:prstGeom prst="rect">
            <a:avLst/>
          </a:prstGeom>
          <a:noFill/>
          <a:ln w="12700">
            <a:solidFill>
              <a:schemeClr val="accent1"/>
            </a:solidFill>
            <a:prstDash val="sysDash"/>
          </a:ln>
        </p:spPr>
        <p:txBody>
          <a:bodyPr wrap="square" rtlCol="0">
            <a:spAutoFit/>
          </a:bodyPr>
          <a:lstStyle/>
          <a:p>
            <a:r>
              <a:rPr lang="zh-CN" altLang="en-US" sz="2400" b="1" dirty="0">
                <a:solidFill>
                  <a:srgbClr val="FF0000"/>
                </a:solidFill>
                <a:sym typeface="+mn-ea"/>
              </a:rPr>
              <a:t>问题词、答案来源词、答案方式词</a:t>
            </a:r>
            <a:r>
              <a:rPr lang="zh-CN" altLang="en-US" sz="2400" b="1" dirty="0">
                <a:solidFill>
                  <a:srgbClr val="FF0000"/>
                </a:solidFill>
                <a:sym typeface="+mn-ea"/>
              </a:rPr>
              <a:t>、分值</a:t>
            </a:r>
            <a:r>
              <a:rPr lang="zh-CN" altLang="en-US" sz="2400" b="1" dirty="0">
                <a:sym typeface="+mn-ea"/>
              </a:rPr>
              <a:t>（答几条</a:t>
            </a:r>
            <a:r>
              <a:rPr lang="zh-CN" altLang="en-US" sz="2400" b="1" dirty="0" smtClean="0">
                <a:sym typeface="+mn-ea"/>
              </a:rPr>
              <a:t>）</a:t>
            </a:r>
            <a:endParaRPr lang="zh-CN" altLang="en-US" sz="2400" b="1" dirty="0"/>
          </a:p>
        </p:txBody>
      </p:sp>
      <p:cxnSp>
        <p:nvCxnSpPr>
          <p:cNvPr id="8" name="直接连接符 7"/>
          <p:cNvCxnSpPr/>
          <p:nvPr/>
        </p:nvCxnSpPr>
        <p:spPr>
          <a:xfrm>
            <a:off x="10083165" y="3126105"/>
            <a:ext cx="1118870" cy="254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18" name="云形 17"/>
          <p:cNvSpPr/>
          <p:nvPr/>
        </p:nvSpPr>
        <p:spPr>
          <a:xfrm>
            <a:off x="2853055" y="3830320"/>
            <a:ext cx="938530" cy="569595"/>
          </a:xfrm>
          <a:prstGeom prst="cloud">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heel(1)">
                                      <p:cBhvr>
                                        <p:cTn id="29" dur="1000"/>
                                        <p:tgtEl>
                                          <p:spTgt spid="43"/>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1000"/>
                                        <p:tgtEl>
                                          <p:spTgt spid="12"/>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heel(1)">
                                      <p:cBhvr>
                                        <p:cTn id="35" dur="10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heel(1)">
                                      <p:cBhvr>
                                        <p:cTn id="50" dur="1000"/>
                                        <p:tgtEl>
                                          <p:spTgt spid="13"/>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heel(1)">
                                      <p:cBhvr>
                                        <p:cTn id="53" dur="1000"/>
                                        <p:tgtEl>
                                          <p:spTgt spid="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heel(1)">
                                      <p:cBhvr>
                                        <p:cTn id="56" dur="10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500" fill="hold">
                                          <p:stCondLst>
                                            <p:cond delay="0"/>
                                          </p:stCondLst>
                                        </p:cTn>
                                        <p:tgtEl>
                                          <p:spTgt spid="29"/>
                                        </p:tgtEl>
                                        <p:attrNameLst>
                                          <p:attrName>style.visibility</p:attrName>
                                        </p:attrNameLst>
                                      </p:cBhvr>
                                      <p:to>
                                        <p:strVal val="visible"/>
                                      </p:to>
                                    </p:set>
                                    <p:animEffect transition="in" filter="wheel(1)">
                                      <p:cBhvr>
                                        <p:cTn id="77" dur="500"/>
                                        <p:tgtEl>
                                          <p:spTgt spid="29"/>
                                        </p:tgtEl>
                                      </p:cBhvr>
                                    </p:animEffect>
                                  </p:childTnLst>
                                </p:cTn>
                              </p:par>
                              <p:par>
                                <p:cTn id="78" presetID="1" presetClass="entr" presetSubtype="0" fill="hold" nodeType="withEffect">
                                  <p:stCondLst>
                                    <p:cond delay="0"/>
                                  </p:stCondLst>
                                  <p:childTnLst>
                                    <p:set>
                                      <p:cBhvr>
                                        <p:cTn id="79" dur="1" fill="hold">
                                          <p:stCondLst>
                                            <p:cond delay="0"/>
                                          </p:stCondLst>
                                        </p:cTn>
                                        <p:tgtEl>
                                          <p:spTgt spid="30"/>
                                        </p:tgtEl>
                                        <p:attrNameLst>
                                          <p:attrName>style.visibility</p:attrName>
                                        </p:attrNameLst>
                                      </p:cBhvr>
                                      <p:to>
                                        <p:strVal val="visible"/>
                                      </p:to>
                                    </p:set>
                                  </p:childTnLst>
                                </p:cTn>
                              </p:par>
                              <p:par>
                                <p:cTn id="80" presetID="21" presetClass="entr" presetSubtype="1" fill="hold" nodeType="withEffect">
                                  <p:stCondLst>
                                    <p:cond delay="0"/>
                                  </p:stCondLst>
                                  <p:childTnLst>
                                    <p:set>
                                      <p:cBhvr>
                                        <p:cTn id="81" dur="500" fill="hold">
                                          <p:stCondLst>
                                            <p:cond delay="0"/>
                                          </p:stCondLst>
                                        </p:cTn>
                                        <p:tgtEl>
                                          <p:spTgt spid="8"/>
                                        </p:tgtEl>
                                        <p:attrNameLst>
                                          <p:attrName>style.visibility</p:attrName>
                                        </p:attrNameLst>
                                      </p:cBhvr>
                                      <p:to>
                                        <p:strVal val="visible"/>
                                      </p:to>
                                    </p:set>
                                    <p:animEffect transition="in" filter="wheel(1)">
                                      <p:cBhvr>
                                        <p:cTn id="82" dur="500"/>
                                        <p:tgtEl>
                                          <p:spTgt spid="8"/>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additive="base">
                                        <p:cTn id="87" dur="500" fill="hold"/>
                                        <p:tgtEl>
                                          <p:spTgt spid="7"/>
                                        </p:tgtEl>
                                        <p:attrNameLst>
                                          <p:attrName>ppt_x</p:attrName>
                                        </p:attrNameLst>
                                      </p:cBhvr>
                                      <p:tavLst>
                                        <p:tav tm="0">
                                          <p:val>
                                            <p:strVal val="#ppt_x"/>
                                          </p:val>
                                        </p:tav>
                                        <p:tav tm="100000">
                                          <p:val>
                                            <p:strVal val="#ppt_x"/>
                                          </p:val>
                                        </p:tav>
                                      </p:tavLst>
                                    </p:anim>
                                    <p:anim calcmode="lin" valueType="num">
                                      <p:cBhvr additive="base">
                                        <p:cTn id="88" dur="500" fill="hold"/>
                                        <p:tgtEl>
                                          <p:spTgt spid="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additive="base">
                                        <p:cTn id="91" dur="500" fill="hold"/>
                                        <p:tgtEl>
                                          <p:spTgt spid="31"/>
                                        </p:tgtEl>
                                        <p:attrNameLst>
                                          <p:attrName>ppt_x</p:attrName>
                                        </p:attrNameLst>
                                      </p:cBhvr>
                                      <p:tavLst>
                                        <p:tav tm="0">
                                          <p:val>
                                            <p:strVal val="#ppt_x"/>
                                          </p:val>
                                        </p:tav>
                                        <p:tav tm="100000">
                                          <p:val>
                                            <p:strVal val="#ppt_x"/>
                                          </p:val>
                                        </p:tav>
                                      </p:tavLst>
                                    </p:anim>
                                    <p:anim calcmode="lin" valueType="num">
                                      <p:cBhvr additive="base">
                                        <p:cTn id="9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additive="base">
                                        <p:cTn id="97" dur="500" fill="hold"/>
                                        <p:tgtEl>
                                          <p:spTgt spid="33"/>
                                        </p:tgtEl>
                                        <p:attrNameLst>
                                          <p:attrName>ppt_x</p:attrName>
                                        </p:attrNameLst>
                                      </p:cBhvr>
                                      <p:tavLst>
                                        <p:tav tm="0">
                                          <p:val>
                                            <p:strVal val="#ppt_x"/>
                                          </p:val>
                                        </p:tav>
                                        <p:tav tm="100000">
                                          <p:val>
                                            <p:strVal val="#ppt_x"/>
                                          </p:val>
                                        </p:tav>
                                      </p:tavLst>
                                    </p:anim>
                                    <p:anim calcmode="lin" valueType="num">
                                      <p:cBhvr additive="base">
                                        <p:cTn id="9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additive="base">
                                        <p:cTn id="103" dur="500" fill="hold"/>
                                        <p:tgtEl>
                                          <p:spTgt spid="18"/>
                                        </p:tgtEl>
                                        <p:attrNameLst>
                                          <p:attrName>ppt_x</p:attrName>
                                        </p:attrNameLst>
                                      </p:cBhvr>
                                      <p:tavLst>
                                        <p:tav tm="0">
                                          <p:val>
                                            <p:strVal val="#ppt_x"/>
                                          </p:val>
                                        </p:tav>
                                        <p:tav tm="100000">
                                          <p:val>
                                            <p:strVal val="#ppt_x"/>
                                          </p:val>
                                        </p:tav>
                                      </p:tavLst>
                                    </p:anim>
                                    <p:anim calcmode="lin" valueType="num">
                                      <p:cBhvr additive="base">
                                        <p:cTn id="10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3" grpId="0" bldLvl="0" animBg="1"/>
      <p:bldP spid="10" grpId="0"/>
      <p:bldP spid="13" grpId="0" bldLvl="0" animBg="1"/>
      <p:bldP spid="15" grpId="0"/>
      <p:bldP spid="16" grpId="0" bldLvl="0" animBg="1"/>
      <p:bldP spid="2" grpId="0" bldLvl="0" animBg="1"/>
      <p:bldP spid="11" grpId="0" bldLvl="0" animBg="1"/>
      <p:bldP spid="12" grpId="0" bldLvl="0" animBg="1"/>
      <p:bldP spid="31" grpId="0"/>
      <p:bldP spid="33" grpId="0" bldLvl="0" animBg="1"/>
      <p:bldP spid="34" grpId="0" bldLvl="0" animBg="1"/>
      <p:bldP spid="17" grpId="0" bldLvl="0" animBg="1"/>
      <p:bldP spid="18" grpId="0" animBg="1"/>
      <p:bldP spid="18"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82607" y="41764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授之以渔</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482090" y="982980"/>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515938" y="25082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752810" y="507706"/>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8" name="文本框 7"/>
          <p:cNvSpPr txBox="1"/>
          <p:nvPr/>
        </p:nvSpPr>
        <p:spPr>
          <a:xfrm>
            <a:off x="2152650" y="1348105"/>
            <a:ext cx="9519285" cy="460375"/>
          </a:xfrm>
          <a:prstGeom prst="rect">
            <a:avLst/>
          </a:prstGeom>
          <a:noFill/>
          <a:ln w="12700">
            <a:solidFill>
              <a:schemeClr val="accent1"/>
            </a:solidFill>
            <a:prstDash val="sysDash"/>
          </a:ln>
        </p:spPr>
        <p:txBody>
          <a:bodyPr wrap="square" rtlCol="0">
            <a:spAutoFit/>
          </a:bodyPr>
          <a:lstStyle/>
          <a:p>
            <a:r>
              <a:rPr lang="zh-CN" altLang="en-US" sz="2400" b="1" dirty="0">
                <a:solidFill>
                  <a:srgbClr val="FF0000"/>
                </a:solidFill>
                <a:sym typeface="+mn-ea"/>
              </a:rPr>
              <a:t>问题词、答案来源词、答案方式词、分值</a:t>
            </a:r>
            <a:r>
              <a:rPr lang="zh-CN" altLang="en-US" sz="2400" b="1" dirty="0">
                <a:sym typeface="+mn-ea"/>
              </a:rPr>
              <a:t>（答几条</a:t>
            </a:r>
            <a:r>
              <a:rPr lang="zh-CN" altLang="en-US" sz="2400" b="1" dirty="0" smtClean="0">
                <a:sym typeface="+mn-ea"/>
              </a:rPr>
              <a:t>）</a:t>
            </a:r>
            <a:endParaRPr lang="zh-CN" altLang="en-US" sz="2400" b="1" dirty="0"/>
          </a:p>
        </p:txBody>
      </p:sp>
      <p:sp>
        <p:nvSpPr>
          <p:cNvPr id="9" name="文本框 8"/>
          <p:cNvSpPr txBox="1"/>
          <p:nvPr/>
        </p:nvSpPr>
        <p:spPr>
          <a:xfrm>
            <a:off x="2152650" y="1963420"/>
            <a:ext cx="9518015" cy="1276350"/>
          </a:xfrm>
          <a:prstGeom prst="rect">
            <a:avLst/>
          </a:prstGeom>
          <a:noFill/>
          <a:ln>
            <a:solidFill>
              <a:srgbClr val="00B050"/>
            </a:solidFill>
            <a:prstDash val="sysDash"/>
          </a:ln>
        </p:spPr>
        <p:txBody>
          <a:bodyPr wrap="square" rtlCol="0">
            <a:spAutoFit/>
          </a:bodyPr>
          <a:lstStyle/>
          <a:p>
            <a:pPr>
              <a:spcAft>
                <a:spcPts val="600"/>
              </a:spcAft>
            </a:pPr>
            <a:r>
              <a:rPr lang="zh-CN" altLang="en-US" sz="2400" b="1" dirty="0" smtClean="0">
                <a:sym typeface="+mn-ea"/>
              </a:rPr>
              <a:t>①审什么：</a:t>
            </a:r>
            <a:r>
              <a:rPr lang="zh-CN" altLang="en-US" sz="2400" b="1" dirty="0">
                <a:sym typeface="+mn-ea"/>
              </a:rPr>
              <a:t>导语、正文、出处、注释 </a:t>
            </a:r>
            <a:r>
              <a:rPr lang="en-US" altLang="zh-CN" sz="2400" b="1" dirty="0">
                <a:sym typeface="+mn-ea"/>
              </a:rPr>
              <a:t>——</a:t>
            </a:r>
            <a:r>
              <a:rPr lang="zh-CN" altLang="en-US" sz="2400" b="1" dirty="0">
                <a:solidFill>
                  <a:srgbClr val="FF0000"/>
                </a:solidFill>
                <a:sym typeface="+mn-ea"/>
              </a:rPr>
              <a:t>明确考查知识点</a:t>
            </a:r>
            <a:endParaRPr lang="zh-CN" altLang="en-US" sz="2400" b="1" dirty="0">
              <a:solidFill>
                <a:srgbClr val="FF0000"/>
              </a:solidFill>
              <a:sym typeface="+mn-ea"/>
            </a:endParaRPr>
          </a:p>
          <a:p>
            <a:r>
              <a:rPr lang="zh-CN" altLang="en-US" sz="2400" b="1" dirty="0">
                <a:sym typeface="+mn-ea"/>
              </a:rPr>
              <a:t>②怎么审：</a:t>
            </a:r>
            <a:r>
              <a:rPr lang="zh-CN" altLang="en-US" sz="2400" b="1" dirty="0">
                <a:solidFill>
                  <a:srgbClr val="FF0000"/>
                </a:solidFill>
                <a:sym typeface="+mn-ea"/>
              </a:rPr>
              <a:t>有几句</a:t>
            </a:r>
            <a:r>
              <a:rPr lang="zh-CN" altLang="en-US" sz="2400" b="1" dirty="0">
                <a:sym typeface="+mn-ea"/>
              </a:rPr>
              <a:t>，材料</a:t>
            </a:r>
            <a:r>
              <a:rPr lang="zh-CN" altLang="en-US" sz="2400" b="1" dirty="0">
                <a:solidFill>
                  <a:srgbClr val="FF0000"/>
                </a:solidFill>
                <a:sym typeface="+mn-ea"/>
              </a:rPr>
              <a:t>结构</a:t>
            </a:r>
            <a:r>
              <a:rPr lang="zh-CN" altLang="en-US" sz="2400" b="1" dirty="0">
                <a:sym typeface="+mn-ea"/>
              </a:rPr>
              <a:t>，</a:t>
            </a:r>
            <a:r>
              <a:rPr lang="zh-CN" altLang="en-US" sz="2400" b="1" dirty="0">
                <a:solidFill>
                  <a:srgbClr val="FF0000"/>
                </a:solidFill>
                <a:sym typeface="+mn-ea"/>
              </a:rPr>
              <a:t>勾出</a:t>
            </a:r>
            <a:r>
              <a:rPr lang="zh-CN" altLang="en-US" sz="2400" b="1" dirty="0">
                <a:sym typeface="+mn-ea"/>
              </a:rPr>
              <a:t>关键信息（关键</a:t>
            </a:r>
            <a:r>
              <a:rPr lang="zh-CN" altLang="en-US" sz="2400" b="1" dirty="0">
                <a:solidFill>
                  <a:srgbClr val="FF0000"/>
                </a:solidFill>
                <a:sym typeface="+mn-ea"/>
              </a:rPr>
              <a:t>句子</a:t>
            </a:r>
            <a:r>
              <a:rPr lang="zh-CN" altLang="en-US" sz="2400" b="1" dirty="0">
                <a:sym typeface="+mn-ea"/>
              </a:rPr>
              <a:t>，</a:t>
            </a:r>
            <a:r>
              <a:rPr lang="zh-CN" altLang="en-US" sz="2400" b="1" dirty="0">
                <a:solidFill>
                  <a:srgbClr val="FF0000"/>
                </a:solidFill>
                <a:sym typeface="+mn-ea"/>
              </a:rPr>
              <a:t>标点</a:t>
            </a:r>
            <a:r>
              <a:rPr lang="zh-CN" altLang="en-US" sz="2400" b="1" dirty="0">
                <a:sym typeface="+mn-ea"/>
              </a:rPr>
              <a:t>，</a:t>
            </a:r>
            <a:r>
              <a:rPr lang="zh-CN" altLang="en-US" sz="2400" b="1" dirty="0">
                <a:solidFill>
                  <a:srgbClr val="FF0000"/>
                </a:solidFill>
                <a:sym typeface="+mn-ea"/>
              </a:rPr>
              <a:t>连接词</a:t>
            </a:r>
            <a:r>
              <a:rPr lang="zh-CN" altLang="en-US" sz="2400" b="1" dirty="0">
                <a:sym typeface="+mn-ea"/>
              </a:rPr>
              <a:t>），</a:t>
            </a:r>
            <a:r>
              <a:rPr lang="zh-CN" altLang="en-US" sz="2400" b="1" dirty="0">
                <a:solidFill>
                  <a:srgbClr val="FF0000"/>
                </a:solidFill>
                <a:sym typeface="+mn-ea"/>
              </a:rPr>
              <a:t>精准定位题目考查的</a:t>
            </a:r>
            <a:r>
              <a:rPr lang="zh-CN" altLang="en-US" sz="2400" b="1" dirty="0" smtClean="0">
                <a:solidFill>
                  <a:srgbClr val="FF0000"/>
                </a:solidFill>
                <a:sym typeface="+mn-ea"/>
              </a:rPr>
              <a:t>知识点</a:t>
            </a:r>
            <a:endParaRPr lang="zh-CN" altLang="en-US" sz="2400" b="1" dirty="0">
              <a:solidFill>
                <a:srgbClr val="FF0000"/>
              </a:solidFill>
              <a:sym typeface="+mn-ea"/>
            </a:endParaRPr>
          </a:p>
        </p:txBody>
      </p:sp>
      <p:sp>
        <p:nvSpPr>
          <p:cNvPr id="2" name="五边形 1"/>
          <p:cNvSpPr/>
          <p:nvPr/>
        </p:nvSpPr>
        <p:spPr>
          <a:xfrm>
            <a:off x="214630" y="1280795"/>
            <a:ext cx="1692275" cy="578485"/>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160020" y="1346835"/>
            <a:ext cx="1604010" cy="460375"/>
          </a:xfrm>
          <a:prstGeom prst="rect">
            <a:avLst/>
          </a:prstGeom>
          <a:noFill/>
        </p:spPr>
        <p:txBody>
          <a:bodyPr wrap="square" rtlCol="0">
            <a:spAutoFit/>
          </a:bodyPr>
          <a:lstStyle/>
          <a:p>
            <a:r>
              <a:rPr lang="zh-CN" altLang="en-US" sz="2400" dirty="0" smtClean="0">
                <a:solidFill>
                  <a:schemeClr val="bg1"/>
                </a:solidFill>
              </a:rPr>
              <a:t>一读</a:t>
            </a:r>
            <a:r>
              <a:rPr lang="zh-CN" altLang="en-US" sz="2400" dirty="0" smtClean="0">
                <a:solidFill>
                  <a:schemeClr val="bg1"/>
                </a:solidFill>
                <a:sym typeface="+mn-ea"/>
              </a:rPr>
              <a:t>问题</a:t>
            </a:r>
            <a:endParaRPr lang="zh-CN" altLang="en-US" sz="2400" dirty="0" smtClean="0">
              <a:solidFill>
                <a:schemeClr val="bg1"/>
              </a:solidFill>
            </a:endParaRPr>
          </a:p>
        </p:txBody>
      </p:sp>
      <p:grpSp>
        <p:nvGrpSpPr>
          <p:cNvPr id="17" name="组合 16"/>
          <p:cNvGrpSpPr/>
          <p:nvPr/>
        </p:nvGrpSpPr>
        <p:grpSpPr>
          <a:xfrm>
            <a:off x="159385" y="2232025"/>
            <a:ext cx="1746885" cy="595185"/>
            <a:chOff x="744645" y="1850329"/>
            <a:chExt cx="1069045" cy="595223"/>
          </a:xfrm>
        </p:grpSpPr>
        <p:sp>
          <p:nvSpPr>
            <p:cNvPr id="18" name="五边形 17"/>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799755" y="1910711"/>
              <a:ext cx="941571" cy="460404"/>
            </a:xfrm>
            <a:prstGeom prst="rect">
              <a:avLst/>
            </a:prstGeom>
            <a:noFill/>
          </p:spPr>
          <p:txBody>
            <a:bodyPr wrap="square" rtlCol="0">
              <a:spAutoFit/>
            </a:bodyPr>
            <a:lstStyle/>
            <a:p>
              <a:r>
                <a:rPr lang="zh-CN" altLang="en-US" sz="2400" dirty="0" smtClean="0">
                  <a:solidFill>
                    <a:schemeClr val="bg1"/>
                  </a:solidFill>
                </a:rPr>
                <a:t>二审材料</a:t>
              </a:r>
              <a:endParaRPr lang="zh-CN" altLang="en-US" sz="2400" dirty="0">
                <a:solidFill>
                  <a:schemeClr val="bg1"/>
                </a:solidFill>
              </a:endParaRPr>
            </a:p>
          </p:txBody>
        </p:sp>
      </p:grpSp>
      <p:sp>
        <p:nvSpPr>
          <p:cNvPr id="27" name="文本框 3"/>
          <p:cNvSpPr txBox="1"/>
          <p:nvPr/>
        </p:nvSpPr>
        <p:spPr>
          <a:xfrm>
            <a:off x="6680872" y="530522"/>
            <a:ext cx="4990669" cy="460375"/>
          </a:xfrm>
          <a:prstGeom prst="rect">
            <a:avLst/>
          </a:prstGeom>
          <a:noFill/>
        </p:spPr>
        <p:txBody>
          <a:bodyPr wrap="square" rtlCol="0">
            <a:spAutoFit/>
          </a:bodyPr>
          <a:lstStyle/>
          <a:p>
            <a:r>
              <a:rPr lang="zh-CN" altLang="en-US" sz="2400" b="1" dirty="0"/>
              <a:t>材料解析三步走：一读二审三写</a:t>
            </a:r>
            <a:endParaRPr lang="zh-CN" altLang="en-US" sz="2400" b="1" dirty="0"/>
          </a:p>
        </p:txBody>
      </p:sp>
      <p:sp>
        <p:nvSpPr>
          <p:cNvPr id="3" name="文本框 2"/>
          <p:cNvSpPr txBox="1"/>
          <p:nvPr/>
        </p:nvSpPr>
        <p:spPr>
          <a:xfrm>
            <a:off x="249555" y="3458210"/>
            <a:ext cx="11604625" cy="1691640"/>
          </a:xfrm>
          <a:prstGeom prst="rect">
            <a:avLst/>
          </a:prstGeom>
          <a:noFill/>
          <a:ln w="12700" cmpd="sng">
            <a:solidFill>
              <a:schemeClr val="accent1">
                <a:shade val="50000"/>
              </a:schemeClr>
            </a:solidFill>
            <a:prstDash val="solid"/>
          </a:ln>
        </p:spPr>
        <p:txBody>
          <a:bodyPr wrap="square" rtlCol="0" anchor="t">
            <a:spAutoFit/>
          </a:bodyPr>
          <a:lstStyle/>
          <a:p>
            <a:r>
              <a:rPr lang="zh-CN" sz="2000">
                <a:latin typeface="楷体" panose="02010609060101010101" charset="-122"/>
                <a:ea typeface="楷体" panose="02010609060101010101" charset="-122"/>
                <a:cs typeface="楷体" panose="02010609060101010101" charset="-122"/>
                <a:sym typeface="+mn-ea"/>
              </a:rPr>
              <a:t>例题.阅读下列材料：</a:t>
            </a:r>
            <a:endParaRPr lang="zh-CN" sz="2000">
              <a:latin typeface="楷体" panose="02010609060101010101" charset="-122"/>
              <a:ea typeface="楷体" panose="02010609060101010101" charset="-122"/>
              <a:cs typeface="楷体" panose="02010609060101010101" charset="-122"/>
              <a:sym typeface="+mn-ea"/>
            </a:endParaRPr>
          </a:p>
          <a:p>
            <a:r>
              <a:rPr lang="zh-CN" sz="2000">
                <a:latin typeface="楷体" panose="02010609060101010101" charset="-122"/>
                <a:ea typeface="楷体" panose="02010609060101010101" charset="-122"/>
                <a:cs typeface="楷体" panose="02010609060101010101" charset="-122"/>
                <a:sym typeface="+mn-ea"/>
              </a:rPr>
              <a:t>材料一：</a:t>
            </a:r>
            <a:r>
              <a:rPr lang="zh-CN" sz="2000">
                <a:solidFill>
                  <a:schemeClr val="tx1"/>
                </a:solidFill>
                <a:latin typeface="楷体" panose="02010609060101010101" charset="-122"/>
                <a:ea typeface="楷体" panose="02010609060101010101" charset="-122"/>
                <a:cs typeface="楷体" panose="02010609060101010101" charset="-122"/>
                <a:sym typeface="+mn-ea"/>
              </a:rPr>
              <a:t>洋务运动的根本</a:t>
            </a:r>
            <a:r>
              <a:rPr lang="zh-CN" sz="2000">
                <a:latin typeface="楷体" panose="02010609060101010101" charset="-122"/>
                <a:ea typeface="楷体" panose="02010609060101010101" charset="-122"/>
                <a:cs typeface="楷体" panose="02010609060101010101" charset="-122"/>
                <a:sym typeface="+mn-ea"/>
              </a:rPr>
              <a:t>目的是维护满清王朝的专制统治和传统社会的伦理纲常，因此，它的指导思想是“中体西用”，即在中国传统社会制度原封不动的基础上进行改革……殊不知限制当时社会经济、军事、文化等进步、阻碍中国近代化发展的，正是他们一心维护的传统社会制度。</a:t>
            </a:r>
            <a:endParaRPr lang="zh-CN" sz="2000">
              <a:latin typeface="楷体" panose="02010609060101010101" charset="-122"/>
              <a:ea typeface="楷体" panose="02010609060101010101" charset="-122"/>
              <a:cs typeface="楷体" panose="02010609060101010101" charset="-122"/>
              <a:sym typeface="+mn-ea"/>
            </a:endParaRPr>
          </a:p>
          <a:p>
            <a:r>
              <a:rPr lang="zh-CN" sz="2400">
                <a:latin typeface="楷体" panose="02010609060101010101" charset="-122"/>
                <a:ea typeface="楷体" panose="02010609060101010101" charset="-122"/>
                <a:cs typeface="楷体" panose="02010609060101010101" charset="-122"/>
                <a:sym typeface="+mn-ea"/>
              </a:rPr>
              <a:t>                         </a:t>
            </a:r>
            <a:r>
              <a:rPr lang="zh-CN" sz="2000">
                <a:latin typeface="楷体" panose="02010609060101010101" charset="-122"/>
                <a:ea typeface="楷体" panose="02010609060101010101" charset="-122"/>
                <a:cs typeface="楷体" panose="02010609060101010101" charset="-122"/>
                <a:sym typeface="+mn-ea"/>
              </a:rPr>
              <a:t>——张梦雪《洋务运动失败的原因及启示》</a:t>
            </a:r>
            <a:endParaRPr lang="zh-CN" altLang="en-US" sz="2000">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249555" y="5370195"/>
            <a:ext cx="11204575" cy="1014730"/>
          </a:xfrm>
          <a:prstGeom prst="rect">
            <a:avLst/>
          </a:prstGeom>
          <a:noFill/>
          <a:ln w="9525">
            <a:noFill/>
          </a:ln>
        </p:spPr>
        <p:txBody>
          <a:bodyPr wrap="square">
            <a:spAutoFit/>
          </a:bodyPr>
          <a:lstStyle/>
          <a:p>
            <a:pPr indent="0"/>
            <a:r>
              <a:rPr lang="zh-CN" sz="2000" b="0">
                <a:latin typeface="楷体" panose="02010609060101010101" charset="-122"/>
                <a:ea typeface="楷体" panose="02010609060101010101" charset="-122"/>
                <a:cs typeface="楷体" panose="02010609060101010101" charset="-122"/>
              </a:rPr>
              <a:t>（1）</a:t>
            </a:r>
            <a:r>
              <a:rPr lang="zh-CN" sz="2000" b="0">
                <a:solidFill>
                  <a:srgbClr val="FF0000"/>
                </a:solidFill>
                <a:latin typeface="楷体" panose="02010609060101010101" charset="-122"/>
                <a:ea typeface="楷体" panose="02010609060101010101" charset="-122"/>
                <a:cs typeface="楷体" panose="02010609060101010101" charset="-122"/>
              </a:rPr>
              <a:t>根据材料一，指出</a:t>
            </a:r>
            <a:r>
              <a:rPr lang="zh-CN" sz="2000" b="0">
                <a:latin typeface="楷体" panose="02010609060101010101" charset="-122"/>
                <a:ea typeface="楷体" panose="02010609060101010101" charset="-122"/>
                <a:cs typeface="楷体" panose="02010609060101010101" charset="-122"/>
              </a:rPr>
              <a:t>洋务运动失败的</a:t>
            </a:r>
            <a:r>
              <a:rPr lang="zh-CN" sz="2000" b="0">
                <a:solidFill>
                  <a:srgbClr val="FF0000"/>
                </a:solidFill>
                <a:latin typeface="楷体" panose="02010609060101010101" charset="-122"/>
                <a:ea typeface="楷体" panose="02010609060101010101" charset="-122"/>
                <a:cs typeface="楷体" panose="02010609060101010101" charset="-122"/>
              </a:rPr>
              <a:t>原因。根据所学知识</a:t>
            </a:r>
            <a:r>
              <a:rPr lang="zh-CN" sz="2000" b="0">
                <a:latin typeface="楷体" panose="02010609060101010101" charset="-122"/>
                <a:ea typeface="楷体" panose="02010609060101010101" charset="-122"/>
                <a:cs typeface="楷体" panose="02010609060101010101" charset="-122"/>
              </a:rPr>
              <a:t>，任意</a:t>
            </a:r>
            <a:r>
              <a:rPr lang="zh-CN" sz="2000" b="0">
                <a:solidFill>
                  <a:schemeClr val="tx1"/>
                </a:solidFill>
                <a:latin typeface="楷体" panose="02010609060101010101" charset="-122"/>
                <a:ea typeface="楷体" panose="02010609060101010101" charset="-122"/>
                <a:cs typeface="楷体" panose="02010609060101010101" charset="-122"/>
              </a:rPr>
              <a:t>列举</a:t>
            </a:r>
            <a:r>
              <a:rPr lang="zh-CN" sz="2000" b="0">
                <a:latin typeface="楷体" panose="02010609060101010101" charset="-122"/>
                <a:ea typeface="楷体" panose="02010609060101010101" charset="-122"/>
                <a:cs typeface="楷体" panose="02010609060101010101" charset="-122"/>
              </a:rPr>
              <a:t>一例洋务运动为实现“求富”所创办的</a:t>
            </a:r>
            <a:r>
              <a:rPr lang="zh-CN" sz="2000" b="0">
                <a:solidFill>
                  <a:srgbClr val="FF0000"/>
                </a:solidFill>
                <a:latin typeface="楷体" panose="02010609060101010101" charset="-122"/>
                <a:ea typeface="楷体" panose="02010609060101010101" charset="-122"/>
                <a:cs typeface="楷体" panose="02010609060101010101" charset="-122"/>
              </a:rPr>
              <a:t>民用企业</a:t>
            </a:r>
            <a:r>
              <a:rPr lang="zh-CN" sz="2000" b="0">
                <a:latin typeface="楷体" panose="02010609060101010101" charset="-122"/>
                <a:ea typeface="楷体" panose="02010609060101010101" charset="-122"/>
                <a:cs typeface="楷体" panose="02010609060101010101" charset="-122"/>
              </a:rPr>
              <a:t>。（2分）</a:t>
            </a:r>
            <a:endParaRPr lang="zh-CN" sz="2000" b="0">
              <a:latin typeface="楷体" panose="02010609060101010101" charset="-122"/>
              <a:ea typeface="楷体" panose="02010609060101010101" charset="-122"/>
              <a:cs typeface="楷体" panose="02010609060101010101" charset="-122"/>
            </a:endParaRPr>
          </a:p>
          <a:p>
            <a:endParaRPr lang="zh-CN" sz="2000" b="0">
              <a:latin typeface="楷体" panose="02010609060101010101" charset="-122"/>
              <a:ea typeface="楷体" panose="02010609060101010101" charset="-122"/>
              <a:cs typeface="楷体" panose="02010609060101010101" charset="-122"/>
            </a:endParaRPr>
          </a:p>
        </p:txBody>
      </p:sp>
      <p:sp>
        <p:nvSpPr>
          <p:cNvPr id="13" name="圆角矩形 12"/>
          <p:cNvSpPr/>
          <p:nvPr/>
        </p:nvSpPr>
        <p:spPr>
          <a:xfrm>
            <a:off x="1022985" y="5370195"/>
            <a:ext cx="1426210" cy="3683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9" name="直接连接符 28"/>
          <p:cNvCxnSpPr/>
          <p:nvPr/>
        </p:nvCxnSpPr>
        <p:spPr>
          <a:xfrm>
            <a:off x="2487295" y="5737860"/>
            <a:ext cx="767080" cy="63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43" name="圆角矩形 42"/>
          <p:cNvSpPr/>
          <p:nvPr/>
        </p:nvSpPr>
        <p:spPr>
          <a:xfrm>
            <a:off x="4785995" y="5370195"/>
            <a:ext cx="677545" cy="4159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圆角矩形 6"/>
          <p:cNvSpPr/>
          <p:nvPr/>
        </p:nvSpPr>
        <p:spPr>
          <a:xfrm>
            <a:off x="5525770" y="5318125"/>
            <a:ext cx="1570990" cy="42037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圆角矩形 13"/>
          <p:cNvSpPr/>
          <p:nvPr/>
        </p:nvSpPr>
        <p:spPr>
          <a:xfrm>
            <a:off x="1788160" y="5738495"/>
            <a:ext cx="1104900" cy="33909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5" name="直接连接符 14"/>
          <p:cNvCxnSpPr/>
          <p:nvPr/>
        </p:nvCxnSpPr>
        <p:spPr>
          <a:xfrm flipV="1">
            <a:off x="8918575" y="4391025"/>
            <a:ext cx="715010" cy="1587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6" name="直接连接符 15"/>
          <p:cNvCxnSpPr/>
          <p:nvPr/>
        </p:nvCxnSpPr>
        <p:spPr>
          <a:xfrm flipV="1">
            <a:off x="2553335" y="4382770"/>
            <a:ext cx="635635" cy="825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28" name="直接连接符 27"/>
          <p:cNvCxnSpPr/>
          <p:nvPr/>
        </p:nvCxnSpPr>
        <p:spPr>
          <a:xfrm>
            <a:off x="3390900" y="4406900"/>
            <a:ext cx="4694555" cy="317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2" name="直接连接符 11"/>
          <p:cNvCxnSpPr/>
          <p:nvPr/>
        </p:nvCxnSpPr>
        <p:spPr>
          <a:xfrm>
            <a:off x="7208520" y="4772660"/>
            <a:ext cx="1941830" cy="952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24" name="减号 23"/>
          <p:cNvSpPr/>
          <p:nvPr/>
        </p:nvSpPr>
        <p:spPr>
          <a:xfrm>
            <a:off x="5304790" y="5012055"/>
            <a:ext cx="2885440" cy="76200"/>
          </a:xfrm>
          <a:prstGeom prst="mathMinus">
            <a:avLst>
              <a:gd name="adj1" fmla="val 22689"/>
            </a:avLst>
          </a:prstGeom>
          <a:noFill/>
          <a:ln w="28575" cmpd="dbl">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8190230" y="3992245"/>
            <a:ext cx="546735" cy="476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flipH="1">
            <a:off x="8287385" y="3992245"/>
            <a:ext cx="351790" cy="532765"/>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8385175" y="4037965"/>
            <a:ext cx="351790" cy="532765"/>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793990" y="5738495"/>
            <a:ext cx="493395" cy="1079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31" name="云形 30"/>
          <p:cNvSpPr/>
          <p:nvPr/>
        </p:nvSpPr>
        <p:spPr>
          <a:xfrm>
            <a:off x="3132455" y="5635625"/>
            <a:ext cx="844550" cy="484505"/>
          </a:xfrm>
          <a:prstGeom prst="cloud">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heel(1)">
                                      <p:cBhvr>
                                        <p:cTn id="33" dur="20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amond(in)">
                                      <p:cBhvr>
                                        <p:cTn id="42" dur="2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heel(1)">
                                      <p:cBhvr>
                                        <p:cTn id="47" dur="2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4" grpId="0" animBg="1"/>
      <p:bldP spid="25" grpId="0" animBg="1"/>
      <p:bldP spid="3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82607" y="41764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授之以渔</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482090" y="982980"/>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515938" y="25082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752810" y="507706"/>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8" name="文本框 7"/>
          <p:cNvSpPr txBox="1"/>
          <p:nvPr/>
        </p:nvSpPr>
        <p:spPr>
          <a:xfrm>
            <a:off x="2152015" y="1398905"/>
            <a:ext cx="9519285" cy="460375"/>
          </a:xfrm>
          <a:prstGeom prst="rect">
            <a:avLst/>
          </a:prstGeom>
          <a:noFill/>
          <a:ln w="12700">
            <a:solidFill>
              <a:schemeClr val="accent1"/>
            </a:solidFill>
            <a:prstDash val="sysDash"/>
          </a:ln>
        </p:spPr>
        <p:txBody>
          <a:bodyPr wrap="square" rtlCol="0">
            <a:spAutoFit/>
          </a:bodyPr>
          <a:lstStyle/>
          <a:p>
            <a:r>
              <a:rPr lang="zh-CN" altLang="en-US" sz="2400" b="1" dirty="0">
                <a:solidFill>
                  <a:srgbClr val="FF0000"/>
                </a:solidFill>
                <a:sym typeface="+mn-ea"/>
              </a:rPr>
              <a:t>问题词、答案来源词、答案方式词、分值</a:t>
            </a:r>
            <a:r>
              <a:rPr lang="zh-CN" altLang="en-US" sz="2400" b="1" dirty="0">
                <a:sym typeface="+mn-ea"/>
              </a:rPr>
              <a:t>（答几条</a:t>
            </a:r>
            <a:r>
              <a:rPr lang="zh-CN" altLang="en-US" sz="2400" b="1" dirty="0" smtClean="0">
                <a:sym typeface="+mn-ea"/>
              </a:rPr>
              <a:t>）</a:t>
            </a:r>
            <a:endParaRPr lang="zh-CN" altLang="en-US" sz="2400" b="1" dirty="0"/>
          </a:p>
        </p:txBody>
      </p:sp>
      <p:sp>
        <p:nvSpPr>
          <p:cNvPr id="9" name="文本框 8"/>
          <p:cNvSpPr txBox="1"/>
          <p:nvPr/>
        </p:nvSpPr>
        <p:spPr>
          <a:xfrm>
            <a:off x="2085975" y="2292350"/>
            <a:ext cx="9518015" cy="1276350"/>
          </a:xfrm>
          <a:prstGeom prst="rect">
            <a:avLst/>
          </a:prstGeom>
          <a:noFill/>
          <a:ln>
            <a:solidFill>
              <a:srgbClr val="00B050"/>
            </a:solidFill>
            <a:prstDash val="sysDash"/>
          </a:ln>
        </p:spPr>
        <p:txBody>
          <a:bodyPr wrap="square" rtlCol="0">
            <a:spAutoFit/>
          </a:bodyPr>
          <a:lstStyle/>
          <a:p>
            <a:pPr>
              <a:spcAft>
                <a:spcPts val="600"/>
              </a:spcAft>
            </a:pPr>
            <a:r>
              <a:rPr lang="zh-CN" altLang="en-US" sz="2400" b="1" dirty="0" smtClean="0">
                <a:sym typeface="+mn-ea"/>
              </a:rPr>
              <a:t>①审什么：</a:t>
            </a:r>
            <a:r>
              <a:rPr lang="zh-CN" altLang="en-US" sz="2400" b="1" dirty="0">
                <a:sym typeface="+mn-ea"/>
              </a:rPr>
              <a:t>导语、正文、出处、注释 </a:t>
            </a:r>
            <a:r>
              <a:rPr lang="en-US" altLang="zh-CN" sz="2400" b="1" dirty="0">
                <a:sym typeface="+mn-ea"/>
              </a:rPr>
              <a:t>——</a:t>
            </a:r>
            <a:r>
              <a:rPr lang="zh-CN" altLang="en-US" sz="2400" b="1" dirty="0">
                <a:solidFill>
                  <a:srgbClr val="FF0000"/>
                </a:solidFill>
                <a:sym typeface="+mn-ea"/>
              </a:rPr>
              <a:t>明确考查知识点</a:t>
            </a:r>
            <a:endParaRPr lang="zh-CN" altLang="en-US" sz="2400" b="1" dirty="0">
              <a:solidFill>
                <a:srgbClr val="FF0000"/>
              </a:solidFill>
              <a:sym typeface="+mn-ea"/>
            </a:endParaRPr>
          </a:p>
          <a:p>
            <a:pPr>
              <a:spcAft>
                <a:spcPts val="600"/>
              </a:spcAft>
            </a:pPr>
            <a:r>
              <a:rPr lang="zh-CN" altLang="en-US" sz="2400" b="1" dirty="0">
                <a:sym typeface="+mn-ea"/>
              </a:rPr>
              <a:t>②怎么审：</a:t>
            </a:r>
            <a:r>
              <a:rPr lang="zh-CN" altLang="en-US" sz="2400" b="1" dirty="0">
                <a:solidFill>
                  <a:srgbClr val="FF0000"/>
                </a:solidFill>
                <a:sym typeface="+mn-ea"/>
              </a:rPr>
              <a:t>有几句</a:t>
            </a:r>
            <a:r>
              <a:rPr lang="zh-CN" altLang="en-US" sz="2400" b="1" dirty="0">
                <a:sym typeface="+mn-ea"/>
              </a:rPr>
              <a:t>，材料</a:t>
            </a:r>
            <a:r>
              <a:rPr lang="zh-CN" altLang="en-US" sz="2400" b="1" dirty="0">
                <a:solidFill>
                  <a:srgbClr val="FF0000"/>
                </a:solidFill>
                <a:sym typeface="+mn-ea"/>
              </a:rPr>
              <a:t>结构</a:t>
            </a:r>
            <a:r>
              <a:rPr lang="zh-CN" altLang="en-US" sz="2400" b="1" dirty="0">
                <a:sym typeface="+mn-ea"/>
              </a:rPr>
              <a:t>，</a:t>
            </a:r>
            <a:r>
              <a:rPr lang="zh-CN" altLang="en-US" sz="2400" b="1" dirty="0">
                <a:solidFill>
                  <a:srgbClr val="FF0000"/>
                </a:solidFill>
                <a:sym typeface="+mn-ea"/>
              </a:rPr>
              <a:t>勾出</a:t>
            </a:r>
            <a:r>
              <a:rPr lang="zh-CN" altLang="en-US" sz="2400" b="1" dirty="0">
                <a:sym typeface="+mn-ea"/>
              </a:rPr>
              <a:t>关键信息（关键</a:t>
            </a:r>
            <a:r>
              <a:rPr lang="zh-CN" altLang="en-US" sz="2400" b="1" dirty="0">
                <a:solidFill>
                  <a:srgbClr val="FF0000"/>
                </a:solidFill>
                <a:sym typeface="+mn-ea"/>
              </a:rPr>
              <a:t>句子</a:t>
            </a:r>
            <a:r>
              <a:rPr lang="zh-CN" altLang="en-US" sz="2400" b="1" dirty="0">
                <a:sym typeface="+mn-ea"/>
              </a:rPr>
              <a:t>，</a:t>
            </a:r>
            <a:r>
              <a:rPr lang="zh-CN" altLang="en-US" sz="2400" b="1" dirty="0">
                <a:solidFill>
                  <a:srgbClr val="FF0000"/>
                </a:solidFill>
                <a:sym typeface="+mn-ea"/>
              </a:rPr>
              <a:t>标点</a:t>
            </a:r>
            <a:r>
              <a:rPr lang="zh-CN" altLang="en-US" sz="2400" b="1" dirty="0">
                <a:sym typeface="+mn-ea"/>
              </a:rPr>
              <a:t>，</a:t>
            </a:r>
            <a:r>
              <a:rPr lang="zh-CN" altLang="en-US" sz="2400" b="1" dirty="0">
                <a:solidFill>
                  <a:srgbClr val="FF0000"/>
                </a:solidFill>
                <a:sym typeface="+mn-ea"/>
              </a:rPr>
              <a:t>连接词</a:t>
            </a:r>
            <a:r>
              <a:rPr lang="zh-CN" altLang="en-US" sz="2400" b="1" dirty="0">
                <a:sym typeface="+mn-ea"/>
              </a:rPr>
              <a:t>），</a:t>
            </a:r>
            <a:r>
              <a:rPr lang="zh-CN" altLang="en-US" sz="2400" b="1" dirty="0">
                <a:solidFill>
                  <a:srgbClr val="FF0000"/>
                </a:solidFill>
                <a:sym typeface="+mn-ea"/>
              </a:rPr>
              <a:t>精准定位题目考查的</a:t>
            </a:r>
            <a:r>
              <a:rPr lang="zh-CN" altLang="en-US" sz="2400" b="1" dirty="0" smtClean="0">
                <a:solidFill>
                  <a:srgbClr val="FF0000"/>
                </a:solidFill>
                <a:sym typeface="+mn-ea"/>
              </a:rPr>
              <a:t>知识点</a:t>
            </a:r>
            <a:endParaRPr lang="zh-CN" altLang="en-US" sz="2400" b="1" dirty="0" smtClean="0">
              <a:solidFill>
                <a:srgbClr val="FF0000"/>
              </a:solidFill>
              <a:sym typeface="+mn-ea"/>
            </a:endParaRPr>
          </a:p>
        </p:txBody>
      </p:sp>
      <p:sp>
        <p:nvSpPr>
          <p:cNvPr id="2" name="五边形 1"/>
          <p:cNvSpPr/>
          <p:nvPr/>
        </p:nvSpPr>
        <p:spPr>
          <a:xfrm>
            <a:off x="214630" y="1280795"/>
            <a:ext cx="1692275" cy="578485"/>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198755" y="1339850"/>
            <a:ext cx="1604010" cy="460375"/>
          </a:xfrm>
          <a:prstGeom prst="rect">
            <a:avLst/>
          </a:prstGeom>
          <a:noFill/>
        </p:spPr>
        <p:txBody>
          <a:bodyPr wrap="square" rtlCol="0">
            <a:spAutoFit/>
          </a:bodyPr>
          <a:lstStyle/>
          <a:p>
            <a:r>
              <a:rPr lang="zh-CN" altLang="en-US" sz="2400" dirty="0" smtClean="0">
                <a:solidFill>
                  <a:schemeClr val="bg1"/>
                </a:solidFill>
              </a:rPr>
              <a:t>一读</a:t>
            </a:r>
            <a:r>
              <a:rPr lang="zh-CN" altLang="en-US" sz="2400" dirty="0" smtClean="0">
                <a:solidFill>
                  <a:schemeClr val="bg1"/>
                </a:solidFill>
                <a:sym typeface="+mn-ea"/>
              </a:rPr>
              <a:t>问题</a:t>
            </a:r>
            <a:endParaRPr lang="zh-CN" altLang="en-US" sz="2400" dirty="0" smtClean="0">
              <a:solidFill>
                <a:schemeClr val="bg1"/>
              </a:solidFill>
            </a:endParaRPr>
          </a:p>
        </p:txBody>
      </p:sp>
      <p:grpSp>
        <p:nvGrpSpPr>
          <p:cNvPr id="17" name="组合 16"/>
          <p:cNvGrpSpPr/>
          <p:nvPr/>
        </p:nvGrpSpPr>
        <p:grpSpPr>
          <a:xfrm>
            <a:off x="173990" y="2767965"/>
            <a:ext cx="1746885" cy="595185"/>
            <a:chOff x="744645" y="1850329"/>
            <a:chExt cx="1069045" cy="595223"/>
          </a:xfrm>
        </p:grpSpPr>
        <p:sp>
          <p:nvSpPr>
            <p:cNvPr id="18" name="五边形 17"/>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799755" y="1910711"/>
              <a:ext cx="941571" cy="460404"/>
            </a:xfrm>
            <a:prstGeom prst="rect">
              <a:avLst/>
            </a:prstGeom>
            <a:noFill/>
          </p:spPr>
          <p:txBody>
            <a:bodyPr wrap="square" rtlCol="0">
              <a:spAutoFit/>
            </a:bodyPr>
            <a:lstStyle/>
            <a:p>
              <a:r>
                <a:rPr lang="zh-CN" altLang="en-US" sz="2400" dirty="0" smtClean="0">
                  <a:solidFill>
                    <a:schemeClr val="bg1"/>
                  </a:solidFill>
                </a:rPr>
                <a:t>二审材料</a:t>
              </a:r>
              <a:endParaRPr lang="zh-CN" altLang="en-US" sz="2400" dirty="0">
                <a:solidFill>
                  <a:schemeClr val="bg1"/>
                </a:solidFill>
              </a:endParaRPr>
            </a:p>
          </p:txBody>
        </p:sp>
      </p:grpSp>
      <p:sp>
        <p:nvSpPr>
          <p:cNvPr id="27" name="文本框 3"/>
          <p:cNvSpPr txBox="1"/>
          <p:nvPr/>
        </p:nvSpPr>
        <p:spPr>
          <a:xfrm>
            <a:off x="6680872" y="530522"/>
            <a:ext cx="4990669" cy="460375"/>
          </a:xfrm>
          <a:prstGeom prst="rect">
            <a:avLst/>
          </a:prstGeom>
          <a:noFill/>
        </p:spPr>
        <p:txBody>
          <a:bodyPr wrap="square" rtlCol="0">
            <a:spAutoFit/>
          </a:bodyPr>
          <a:lstStyle/>
          <a:p>
            <a:r>
              <a:rPr lang="zh-CN" altLang="en-US" sz="2400" b="1" dirty="0"/>
              <a:t>材料解析三步走：一读二审三写</a:t>
            </a:r>
            <a:endParaRPr lang="zh-CN" altLang="en-US" sz="2400" b="1" dirty="0"/>
          </a:p>
        </p:txBody>
      </p:sp>
      <p:grpSp>
        <p:nvGrpSpPr>
          <p:cNvPr id="24" name="组合 23"/>
          <p:cNvGrpSpPr/>
          <p:nvPr/>
        </p:nvGrpSpPr>
        <p:grpSpPr>
          <a:xfrm>
            <a:off x="172720" y="4271010"/>
            <a:ext cx="1748155" cy="613410"/>
            <a:chOff x="744645" y="1850329"/>
            <a:chExt cx="1069045" cy="595223"/>
          </a:xfrm>
        </p:grpSpPr>
        <p:sp>
          <p:nvSpPr>
            <p:cNvPr id="25" name="五边形 24"/>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799755" y="1910711"/>
              <a:ext cx="941571" cy="446725"/>
            </a:xfrm>
            <a:prstGeom prst="rect">
              <a:avLst/>
            </a:prstGeom>
            <a:noFill/>
          </p:spPr>
          <p:txBody>
            <a:bodyPr wrap="square" rtlCol="0">
              <a:spAutoFit/>
            </a:bodyPr>
            <a:lstStyle/>
            <a:p>
              <a:r>
                <a:rPr lang="zh-CN" altLang="en-US" sz="2400" dirty="0" smtClean="0">
                  <a:solidFill>
                    <a:schemeClr val="bg1"/>
                  </a:solidFill>
                </a:rPr>
                <a:t>三写答案</a:t>
              </a:r>
              <a:endParaRPr lang="zh-CN" altLang="en-US" sz="2400" dirty="0">
                <a:solidFill>
                  <a:schemeClr val="bg1"/>
                </a:solidFill>
              </a:endParaRPr>
            </a:p>
          </p:txBody>
        </p:sp>
      </p:grpSp>
      <p:sp>
        <p:nvSpPr>
          <p:cNvPr id="11" name="文本框 10"/>
          <p:cNvSpPr txBox="1"/>
          <p:nvPr/>
        </p:nvSpPr>
        <p:spPr>
          <a:xfrm>
            <a:off x="2052320" y="4085590"/>
            <a:ext cx="9585960" cy="1198880"/>
          </a:xfrm>
          <a:prstGeom prst="rect">
            <a:avLst/>
          </a:prstGeom>
          <a:noFill/>
          <a:ln>
            <a:solidFill>
              <a:srgbClr val="00B0F0"/>
            </a:solidFill>
            <a:prstDash val="sysDash"/>
          </a:ln>
        </p:spPr>
        <p:txBody>
          <a:bodyPr wrap="square" rtlCol="0">
            <a:spAutoFit/>
          </a:bodyPr>
          <a:lstStyle/>
          <a:p>
            <a:r>
              <a:rPr lang="zh-CN" altLang="en-US" sz="2400" b="1" dirty="0" smtClean="0"/>
              <a:t>①顶格</a:t>
            </a:r>
            <a:r>
              <a:rPr lang="zh-CN" altLang="en-US" sz="2400" b="1" dirty="0" smtClean="0">
                <a:solidFill>
                  <a:schemeClr val="tx1"/>
                </a:solidFill>
              </a:rPr>
              <a:t>写</a:t>
            </a:r>
            <a:r>
              <a:rPr lang="zh-CN" altLang="en-US" sz="2400" b="1" dirty="0" smtClean="0">
                <a:solidFill>
                  <a:srgbClr val="FF0000"/>
                </a:solidFill>
              </a:rPr>
              <a:t>问题词＋冒号</a:t>
            </a:r>
            <a:r>
              <a:rPr lang="zh-CN" altLang="en-US" sz="2400" b="1" dirty="0" smtClean="0"/>
              <a:t>，标志开始作答了</a:t>
            </a:r>
            <a:endParaRPr lang="zh-CN" altLang="en-US" sz="2400" b="1" dirty="0"/>
          </a:p>
          <a:p>
            <a:r>
              <a:rPr lang="zh-CN" altLang="en-US" sz="2400" b="1" dirty="0" smtClean="0"/>
              <a:t>②</a:t>
            </a:r>
            <a:r>
              <a:rPr lang="zh-CN" altLang="en-US" sz="2400" b="1" dirty="0"/>
              <a:t>根据</a:t>
            </a:r>
            <a:r>
              <a:rPr lang="zh-CN" altLang="en-US" sz="2400" b="1" dirty="0">
                <a:solidFill>
                  <a:srgbClr val="FF0000"/>
                </a:solidFill>
              </a:rPr>
              <a:t>分值</a:t>
            </a:r>
            <a:r>
              <a:rPr lang="zh-CN" altLang="en-US" sz="2400" b="1" dirty="0"/>
              <a:t>确定答案要点，</a:t>
            </a:r>
            <a:r>
              <a:rPr lang="zh-CN" altLang="en-US" sz="2400" b="1" dirty="0">
                <a:sym typeface="+mn-ea"/>
              </a:rPr>
              <a:t>答案</a:t>
            </a:r>
            <a:r>
              <a:rPr lang="zh-CN" altLang="en-US" sz="2400" b="1" dirty="0">
                <a:solidFill>
                  <a:srgbClr val="FF0000"/>
                </a:solidFill>
                <a:sym typeface="+mn-ea"/>
              </a:rPr>
              <a:t>要点化、序号化</a:t>
            </a:r>
            <a:endParaRPr lang="zh-CN" altLang="en-US" sz="2400" b="1" dirty="0"/>
          </a:p>
          <a:p>
            <a:r>
              <a:rPr lang="zh-CN" altLang="en-US" sz="2400" b="1" dirty="0" smtClean="0"/>
              <a:t>③按设问</a:t>
            </a:r>
            <a:r>
              <a:rPr lang="zh-CN" altLang="en-US" sz="2400" b="1" dirty="0">
                <a:solidFill>
                  <a:srgbClr val="FF0000"/>
                </a:solidFill>
              </a:rPr>
              <a:t>顺序</a:t>
            </a:r>
            <a:r>
              <a:rPr lang="zh-CN" altLang="en-US" sz="2400" b="1" dirty="0" smtClean="0"/>
              <a:t>答</a:t>
            </a:r>
            <a:r>
              <a:rPr lang="zh-CN" altLang="en-US" sz="2400" b="1" dirty="0" smtClean="0">
                <a:solidFill>
                  <a:schemeClr val="tx1"/>
                </a:solidFill>
              </a:rPr>
              <a:t>题</a:t>
            </a:r>
            <a:r>
              <a:rPr lang="zh-CN" altLang="en-US" sz="2400" b="1" dirty="0">
                <a:solidFill>
                  <a:schemeClr val="tx1"/>
                </a:solidFill>
              </a:rPr>
              <a:t>，</a:t>
            </a:r>
            <a:r>
              <a:rPr lang="zh-CN" altLang="en-US" sz="2400" b="1" dirty="0">
                <a:solidFill>
                  <a:srgbClr val="FF0000"/>
                </a:solidFill>
                <a:sym typeface="+mn-ea"/>
              </a:rPr>
              <a:t>字迹清晰、卷面整洁，务必在答题框内答题。</a:t>
            </a:r>
            <a:endParaRPr lang="zh-CN" altLang="en-US" sz="2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82607" y="41764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授之以渔</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482090" y="982980"/>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515938" y="25082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773765" y="507706"/>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sp>
        <p:nvSpPr>
          <p:cNvPr id="27" name="文本框 3"/>
          <p:cNvSpPr txBox="1"/>
          <p:nvPr/>
        </p:nvSpPr>
        <p:spPr>
          <a:xfrm>
            <a:off x="6680872" y="521632"/>
            <a:ext cx="4990669" cy="460375"/>
          </a:xfrm>
          <a:prstGeom prst="rect">
            <a:avLst/>
          </a:prstGeom>
          <a:noFill/>
        </p:spPr>
        <p:txBody>
          <a:bodyPr wrap="square" rtlCol="0">
            <a:spAutoFit/>
          </a:bodyPr>
          <a:lstStyle/>
          <a:p>
            <a:r>
              <a:rPr lang="zh-CN" altLang="en-US" sz="2400" b="1" dirty="0"/>
              <a:t>材料解析三步走：一读二审三写</a:t>
            </a:r>
            <a:endParaRPr lang="zh-CN" altLang="en-US" sz="2400" b="1" dirty="0"/>
          </a:p>
        </p:txBody>
      </p:sp>
      <p:sp>
        <p:nvSpPr>
          <p:cNvPr id="3" name="文本框 2"/>
          <p:cNvSpPr txBox="1"/>
          <p:nvPr/>
        </p:nvSpPr>
        <p:spPr>
          <a:xfrm>
            <a:off x="294005" y="1522095"/>
            <a:ext cx="11604625" cy="2306955"/>
          </a:xfrm>
          <a:prstGeom prst="rect">
            <a:avLst/>
          </a:prstGeom>
          <a:noFill/>
          <a:ln w="12700" cmpd="sng">
            <a:solidFill>
              <a:schemeClr val="accent1">
                <a:shade val="50000"/>
              </a:schemeClr>
            </a:solidFill>
            <a:prstDash val="solid"/>
          </a:ln>
        </p:spPr>
        <p:txBody>
          <a:bodyPr wrap="square" rtlCol="0" anchor="t">
            <a:spAutoFit/>
          </a:bodyPr>
          <a:lstStyle/>
          <a:p>
            <a:r>
              <a:rPr lang="zh-CN" sz="2400">
                <a:latin typeface="楷体" panose="02010609060101010101" charset="-122"/>
                <a:ea typeface="楷体" panose="02010609060101010101" charset="-122"/>
                <a:cs typeface="楷体" panose="02010609060101010101" charset="-122"/>
                <a:sym typeface="+mn-ea"/>
              </a:rPr>
              <a:t>例题.阅读下列材料：</a:t>
            </a:r>
            <a:endParaRPr lang="zh-CN" sz="2400">
              <a:latin typeface="楷体" panose="02010609060101010101" charset="-122"/>
              <a:ea typeface="楷体" panose="02010609060101010101" charset="-122"/>
              <a:cs typeface="楷体" panose="02010609060101010101" charset="-122"/>
              <a:sym typeface="+mn-ea"/>
            </a:endParaRPr>
          </a:p>
          <a:p>
            <a:r>
              <a:rPr lang="zh-CN" sz="2400">
                <a:latin typeface="楷体" panose="02010609060101010101" charset="-122"/>
                <a:ea typeface="楷体" panose="02010609060101010101" charset="-122"/>
                <a:cs typeface="楷体" panose="02010609060101010101" charset="-122"/>
                <a:sym typeface="+mn-ea"/>
              </a:rPr>
              <a:t>材料一：洋务运动的根本目的是维护满清王朝的专制统治和传统社会的伦理纲常，因此，它的指导思想是“中体西用”，即在中国传统社会制度原封不动的基础上进行改革……殊不知限制当时社会经济、军事、文化等进步、阻碍中国近代化发展的，正是他们一心维护的传统社会制度。</a:t>
            </a:r>
            <a:endParaRPr lang="zh-CN" sz="2400">
              <a:latin typeface="楷体" panose="02010609060101010101" charset="-122"/>
              <a:ea typeface="楷体" panose="02010609060101010101" charset="-122"/>
              <a:cs typeface="楷体" panose="02010609060101010101" charset="-122"/>
              <a:sym typeface="+mn-ea"/>
            </a:endParaRPr>
          </a:p>
          <a:p>
            <a:r>
              <a:rPr lang="zh-CN" sz="2400">
                <a:latin typeface="楷体" panose="02010609060101010101" charset="-122"/>
                <a:ea typeface="楷体" panose="02010609060101010101" charset="-122"/>
                <a:cs typeface="楷体" panose="02010609060101010101" charset="-122"/>
                <a:sym typeface="+mn-ea"/>
              </a:rPr>
              <a:t>                                      ——张梦雪《洋务运动失败的原因及启示》</a:t>
            </a:r>
            <a:endParaRPr lang="zh-CN" altLang="en-US" sz="2400">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316865" y="4203065"/>
            <a:ext cx="11204575" cy="1198880"/>
          </a:xfrm>
          <a:prstGeom prst="rect">
            <a:avLst/>
          </a:prstGeom>
          <a:noFill/>
          <a:ln w="9525">
            <a:noFill/>
          </a:ln>
        </p:spPr>
        <p:txBody>
          <a:bodyPr wrap="square">
            <a:spAutoFit/>
          </a:bodyPr>
          <a:lstStyle/>
          <a:p>
            <a:pPr indent="0"/>
            <a:r>
              <a:rPr lang="zh-CN" sz="2400" b="0">
                <a:latin typeface="楷体" panose="02010609060101010101" charset="-122"/>
                <a:ea typeface="楷体" panose="02010609060101010101" charset="-122"/>
                <a:cs typeface="楷体" panose="02010609060101010101" charset="-122"/>
              </a:rPr>
              <a:t>（1）</a:t>
            </a:r>
            <a:r>
              <a:rPr lang="zh-CN" sz="2400" b="0">
                <a:solidFill>
                  <a:srgbClr val="FF0000"/>
                </a:solidFill>
                <a:latin typeface="楷体" panose="02010609060101010101" charset="-122"/>
                <a:ea typeface="楷体" panose="02010609060101010101" charset="-122"/>
                <a:cs typeface="楷体" panose="02010609060101010101" charset="-122"/>
              </a:rPr>
              <a:t>根据材料一，指出</a:t>
            </a:r>
            <a:r>
              <a:rPr lang="zh-CN" sz="2400" b="0">
                <a:latin typeface="楷体" panose="02010609060101010101" charset="-122"/>
                <a:ea typeface="楷体" panose="02010609060101010101" charset="-122"/>
                <a:cs typeface="楷体" panose="02010609060101010101" charset="-122"/>
              </a:rPr>
              <a:t>洋务运动失败的</a:t>
            </a:r>
            <a:r>
              <a:rPr lang="zh-CN" sz="2400" b="0">
                <a:solidFill>
                  <a:srgbClr val="FF0000"/>
                </a:solidFill>
                <a:latin typeface="楷体" panose="02010609060101010101" charset="-122"/>
                <a:ea typeface="楷体" panose="02010609060101010101" charset="-122"/>
                <a:cs typeface="楷体" panose="02010609060101010101" charset="-122"/>
              </a:rPr>
              <a:t>原因。根据所学知识</a:t>
            </a:r>
            <a:r>
              <a:rPr lang="zh-CN" sz="2400" b="0">
                <a:latin typeface="楷体" panose="02010609060101010101" charset="-122"/>
                <a:ea typeface="楷体" panose="02010609060101010101" charset="-122"/>
                <a:cs typeface="楷体" panose="02010609060101010101" charset="-122"/>
              </a:rPr>
              <a:t>，任意</a:t>
            </a:r>
            <a:r>
              <a:rPr lang="zh-CN" sz="2400" b="0">
                <a:solidFill>
                  <a:srgbClr val="FF0000"/>
                </a:solidFill>
                <a:latin typeface="楷体" panose="02010609060101010101" charset="-122"/>
                <a:ea typeface="楷体" panose="02010609060101010101" charset="-122"/>
                <a:cs typeface="楷体" panose="02010609060101010101" charset="-122"/>
              </a:rPr>
              <a:t>列举</a:t>
            </a:r>
            <a:r>
              <a:rPr lang="zh-CN" sz="2400" b="0">
                <a:latin typeface="楷体" panose="02010609060101010101" charset="-122"/>
                <a:ea typeface="楷体" panose="02010609060101010101" charset="-122"/>
                <a:cs typeface="楷体" panose="02010609060101010101" charset="-122"/>
              </a:rPr>
              <a:t>一例洋务运动为实现“求富”所创办的民用企业。（2分）</a:t>
            </a:r>
            <a:endParaRPr lang="zh-CN" sz="2400" b="0">
              <a:latin typeface="楷体" panose="02010609060101010101" charset="-122"/>
              <a:ea typeface="楷体" panose="02010609060101010101" charset="-122"/>
              <a:cs typeface="楷体" panose="02010609060101010101" charset="-122"/>
            </a:endParaRPr>
          </a:p>
          <a:p>
            <a:endParaRPr lang="zh-CN" sz="2400" b="0">
              <a:latin typeface="楷体" panose="02010609060101010101" charset="-122"/>
              <a:ea typeface="楷体" panose="02010609060101010101" charset="-122"/>
              <a:cs typeface="楷体" panose="02010609060101010101" charset="-122"/>
            </a:endParaRPr>
          </a:p>
        </p:txBody>
      </p:sp>
      <p:sp>
        <p:nvSpPr>
          <p:cNvPr id="13" name="圆角矩形 12"/>
          <p:cNvSpPr/>
          <p:nvPr/>
        </p:nvSpPr>
        <p:spPr>
          <a:xfrm>
            <a:off x="1176655" y="4222115"/>
            <a:ext cx="1426210" cy="3683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9" name="直接连接符 28"/>
          <p:cNvCxnSpPr/>
          <p:nvPr/>
        </p:nvCxnSpPr>
        <p:spPr>
          <a:xfrm>
            <a:off x="2793365" y="4599305"/>
            <a:ext cx="767080" cy="63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43" name="圆角矩形 42"/>
          <p:cNvSpPr/>
          <p:nvPr/>
        </p:nvSpPr>
        <p:spPr>
          <a:xfrm>
            <a:off x="5668010" y="4203065"/>
            <a:ext cx="677545" cy="4159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圆角矩形 6"/>
          <p:cNvSpPr/>
          <p:nvPr/>
        </p:nvSpPr>
        <p:spPr>
          <a:xfrm>
            <a:off x="6680835" y="4178935"/>
            <a:ext cx="1906270" cy="45466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圆角矩形 13"/>
          <p:cNvSpPr/>
          <p:nvPr/>
        </p:nvSpPr>
        <p:spPr>
          <a:xfrm>
            <a:off x="1934210" y="4632960"/>
            <a:ext cx="1104900" cy="33909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5" name="直接连接符 14"/>
          <p:cNvCxnSpPr/>
          <p:nvPr/>
        </p:nvCxnSpPr>
        <p:spPr>
          <a:xfrm>
            <a:off x="434340" y="3438525"/>
            <a:ext cx="3826510" cy="1905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6" name="直接连接符 15"/>
          <p:cNvCxnSpPr/>
          <p:nvPr/>
        </p:nvCxnSpPr>
        <p:spPr>
          <a:xfrm flipV="1">
            <a:off x="1434465" y="2972435"/>
            <a:ext cx="635635" cy="825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28" name="直接连接符 27"/>
          <p:cNvCxnSpPr/>
          <p:nvPr/>
        </p:nvCxnSpPr>
        <p:spPr>
          <a:xfrm flipV="1">
            <a:off x="5861685" y="2574290"/>
            <a:ext cx="5727700" cy="5715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12" name="矩形 11"/>
          <p:cNvSpPr/>
          <p:nvPr/>
        </p:nvSpPr>
        <p:spPr>
          <a:xfrm>
            <a:off x="317500" y="5186045"/>
            <a:ext cx="11657330" cy="1450340"/>
          </a:xfrm>
          <a:prstGeom prst="rect">
            <a:avLst/>
          </a:prstGeom>
          <a:solidFill>
            <a:schemeClr val="bg1">
              <a:alpha val="33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25"/>
          <p:cNvCxnSpPr>
            <a:stCxn id="12" idx="1"/>
            <a:endCxn id="12" idx="3"/>
          </p:cNvCxnSpPr>
          <p:nvPr/>
        </p:nvCxnSpPr>
        <p:spPr>
          <a:xfrm>
            <a:off x="317500" y="5911215"/>
            <a:ext cx="116573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434340" y="5129530"/>
            <a:ext cx="11722100" cy="1383665"/>
          </a:xfrm>
          <a:prstGeom prst="rect">
            <a:avLst/>
          </a:prstGeom>
          <a:noFill/>
          <a:ln w="9525">
            <a:noFill/>
          </a:ln>
        </p:spPr>
        <p:txBody>
          <a:bodyPr wrap="square">
            <a:spAutoFit/>
          </a:bodyPr>
          <a:lstStyle/>
          <a:p>
            <a:pPr marL="179705" indent="0" fontAlgn="auto">
              <a:lnSpc>
                <a:spcPct val="150000"/>
              </a:lnSpc>
            </a:pPr>
            <a:r>
              <a:rPr lang="zh-CN" sz="2800" b="0">
                <a:solidFill>
                  <a:srgbClr val="FF0000"/>
                </a:solidFill>
                <a:latin typeface="楷体" panose="02010609060101010101" charset="-122"/>
                <a:ea typeface="楷体" panose="02010609060101010101" charset="-122"/>
                <a:cs typeface="楷体" panose="02010609060101010101" charset="-122"/>
              </a:rPr>
              <a:t>原因：在中国传统社会制度原封不动的基础上进行改革；</a:t>
            </a:r>
            <a:endParaRPr lang="zh-CN" sz="2800" b="0">
              <a:solidFill>
                <a:srgbClr val="FF0000"/>
              </a:solidFill>
              <a:latin typeface="楷体" panose="02010609060101010101" charset="-122"/>
              <a:ea typeface="楷体" panose="02010609060101010101" charset="-122"/>
              <a:cs typeface="楷体" panose="02010609060101010101" charset="-122"/>
            </a:endParaRPr>
          </a:p>
          <a:p>
            <a:pPr marL="179705" indent="0" fontAlgn="auto">
              <a:lnSpc>
                <a:spcPct val="150000"/>
              </a:lnSpc>
            </a:pPr>
            <a:r>
              <a:rPr lang="zh-CN" sz="2800" b="0">
                <a:solidFill>
                  <a:srgbClr val="FF0000"/>
                </a:solidFill>
                <a:latin typeface="楷体" panose="02010609060101010101" charset="-122"/>
                <a:ea typeface="楷体" panose="02010609060101010101" charset="-122"/>
                <a:cs typeface="楷体" panose="02010609060101010101" charset="-122"/>
              </a:rPr>
              <a:t>民用企业：轮船招商局。（或开平煤矿、汉阳铁厂、湖北织布局）</a:t>
            </a:r>
            <a:endParaRPr lang="zh-CN" sz="2800" b="0">
              <a:solidFill>
                <a:srgbClr val="FF0000"/>
              </a:solidFill>
              <a:latin typeface="楷体" panose="02010609060101010101" charset="-122"/>
              <a:ea typeface="楷体" panose="02010609060101010101" charset="-122"/>
              <a:cs typeface="楷体" panose="02010609060101010101" charset="-122"/>
            </a:endParaRPr>
          </a:p>
        </p:txBody>
      </p:sp>
      <p:cxnSp>
        <p:nvCxnSpPr>
          <p:cNvPr id="32" name="直接连接符 31"/>
          <p:cNvCxnSpPr/>
          <p:nvPr/>
        </p:nvCxnSpPr>
        <p:spPr>
          <a:xfrm>
            <a:off x="11041380" y="3041650"/>
            <a:ext cx="480060" cy="825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2" name="直接连接符 1"/>
          <p:cNvCxnSpPr/>
          <p:nvPr/>
        </p:nvCxnSpPr>
        <p:spPr>
          <a:xfrm>
            <a:off x="9297035" y="4633595"/>
            <a:ext cx="767080" cy="63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8" name="直接连接符 7"/>
          <p:cNvCxnSpPr/>
          <p:nvPr/>
        </p:nvCxnSpPr>
        <p:spPr>
          <a:xfrm>
            <a:off x="5104765" y="2671445"/>
            <a:ext cx="480060" cy="825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18" name="云形 17"/>
          <p:cNvSpPr/>
          <p:nvPr/>
        </p:nvSpPr>
        <p:spPr>
          <a:xfrm>
            <a:off x="5861685" y="4518025"/>
            <a:ext cx="938530" cy="569595"/>
          </a:xfrm>
          <a:prstGeom prst="cloud">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0" y="612140"/>
            <a:ext cx="11666220" cy="2676525"/>
          </a:xfrm>
          <a:prstGeom prst="rect">
            <a:avLst/>
          </a:prstGeom>
          <a:noFill/>
          <a:ln w="28575" cmpd="sng">
            <a:solidFill>
              <a:schemeClr val="accent1">
                <a:shade val="50000"/>
              </a:schemeClr>
            </a:solidFill>
            <a:prstDash val="sysDot"/>
          </a:ln>
        </p:spPr>
        <p:txBody>
          <a:bodyPr wrap="square">
            <a:spAutoFit/>
          </a:bodyPr>
          <a:lstStyle/>
          <a:p>
            <a:pPr indent="0"/>
            <a:r>
              <a:rPr lang="zh-CN" sz="2400" b="0">
                <a:latin typeface="楷体" panose="02010609060101010101" charset="-122"/>
                <a:ea typeface="楷体" panose="02010609060101010101" charset="-122"/>
                <a:cs typeface="楷体" panose="02010609060101010101" charset="-122"/>
              </a:rPr>
              <a:t> </a:t>
            </a:r>
            <a:r>
              <a:rPr lang="zh-CN" sz="2800" b="0">
                <a:latin typeface="楷体" panose="02010609060101010101" charset="-122"/>
                <a:ea typeface="楷体" panose="02010609060101010101" charset="-122"/>
                <a:cs typeface="楷体" panose="02010609060101010101" charset="-122"/>
              </a:rPr>
              <a:t>17. 阅读材料，回答问题。</a:t>
            </a:r>
            <a:endParaRPr lang="zh-CN" sz="2800" b="0">
              <a:latin typeface="楷体" panose="02010609060101010101" charset="-122"/>
              <a:ea typeface="楷体" panose="02010609060101010101" charset="-122"/>
              <a:cs typeface="楷体" panose="02010609060101010101" charset="-122"/>
            </a:endParaRPr>
          </a:p>
          <a:p>
            <a:pPr indent="0"/>
            <a:r>
              <a:rPr lang="zh-CN" sz="2800" b="0">
                <a:latin typeface="楷体" panose="02010609060101010101" charset="-122"/>
                <a:ea typeface="楷体" panose="02010609060101010101" charset="-122"/>
                <a:cs typeface="楷体" panose="02010609060101010101" charset="-122"/>
              </a:rPr>
              <a:t>材料一  民国大局，此时无论何人执政，皆不能大有设施。盖内力日竭，外患日逼，断非一时所能解决。若只从政治方面下药，必至日弄日纷，每况愈下而已。必先从根本下手，发展物力，使民生充裕，国势不摇，而政治乃能活动。            ——摘自孙中山《致宋教仁函》</a:t>
            </a:r>
            <a:endParaRPr lang="zh-CN" sz="2800" b="0">
              <a:latin typeface="楷体" panose="02010609060101010101" charset="-122"/>
              <a:ea typeface="楷体" panose="02010609060101010101" charset="-122"/>
              <a:cs typeface="楷体" panose="02010609060101010101" charset="-122"/>
            </a:endParaRPr>
          </a:p>
          <a:p>
            <a:pPr indent="0"/>
            <a:r>
              <a:rPr lang="zh-CN" sz="2800" b="0">
                <a:latin typeface="楷体" panose="02010609060101010101" charset="-122"/>
                <a:ea typeface="楷体" panose="02010609060101010101" charset="-122"/>
                <a:cs typeface="楷体" panose="02010609060101010101" charset="-122"/>
              </a:rPr>
              <a:t>                        </a:t>
            </a:r>
            <a:endParaRPr lang="zh-CN" altLang="en-US" sz="2800" b="0">
              <a:latin typeface="楷体" panose="02010609060101010101" charset="-122"/>
              <a:ea typeface="楷体" panose="02010609060101010101" charset="-122"/>
              <a:cs typeface="楷体" panose="02010609060101010101" charset="-122"/>
            </a:endParaRPr>
          </a:p>
        </p:txBody>
      </p:sp>
      <p:sp>
        <p:nvSpPr>
          <p:cNvPr id="2" name="环形箭头 1">
            <a:hlinkClick r:id="rId1" action="ppaction://hlinksldjump"/>
          </p:cNvPr>
          <p:cNvSpPr/>
          <p:nvPr/>
        </p:nvSpPr>
        <p:spPr>
          <a:xfrm>
            <a:off x="10832465" y="6224270"/>
            <a:ext cx="534035" cy="52387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文本框 4"/>
          <p:cNvSpPr txBox="1"/>
          <p:nvPr/>
        </p:nvSpPr>
        <p:spPr>
          <a:xfrm>
            <a:off x="207010" y="3653790"/>
            <a:ext cx="11580495" cy="953135"/>
          </a:xfrm>
          <a:prstGeom prst="rect">
            <a:avLst/>
          </a:prstGeom>
          <a:noFill/>
          <a:ln w="28575" cmpd="sng">
            <a:solidFill>
              <a:schemeClr val="accent1"/>
            </a:solidFill>
            <a:prstDash val="sysDash"/>
          </a:ln>
        </p:spPr>
        <p:txBody>
          <a:bodyPr wrap="square">
            <a:spAutoFit/>
          </a:bodyPr>
          <a:lstStyle/>
          <a:p>
            <a:pPr indent="0"/>
            <a:r>
              <a:rPr lang="zh-CN" sz="2800">
                <a:latin typeface="楷体" panose="02010609060101010101" charset="-122"/>
                <a:ea typeface="楷体" panose="02010609060101010101" charset="-122"/>
                <a:cs typeface="楷体" panose="02010609060101010101" charset="-122"/>
                <a:sym typeface="+mn-ea"/>
              </a:rPr>
              <a:t>（1）根据材料一概括孙中山民生思想产生的背景，结合所学知识分析孙中山为此先后做过哪些努力（4分）</a:t>
            </a:r>
            <a:endParaRPr lang="zh-CN" sz="2800" b="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34" name="圆角矩形 33"/>
          <p:cNvSpPr/>
          <p:nvPr/>
        </p:nvSpPr>
        <p:spPr>
          <a:xfrm>
            <a:off x="10504805" y="3722370"/>
            <a:ext cx="638810"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圆角矩形 6"/>
          <p:cNvSpPr/>
          <p:nvPr/>
        </p:nvSpPr>
        <p:spPr>
          <a:xfrm>
            <a:off x="2995930" y="3709670"/>
            <a:ext cx="753110" cy="4521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圆角矩形 7"/>
          <p:cNvSpPr/>
          <p:nvPr/>
        </p:nvSpPr>
        <p:spPr>
          <a:xfrm>
            <a:off x="1330960" y="3722370"/>
            <a:ext cx="1547495"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圆角矩形 8"/>
          <p:cNvSpPr/>
          <p:nvPr/>
        </p:nvSpPr>
        <p:spPr>
          <a:xfrm>
            <a:off x="8248650" y="3722370"/>
            <a:ext cx="2145665"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 name="组合 3"/>
          <p:cNvGrpSpPr/>
          <p:nvPr/>
        </p:nvGrpSpPr>
        <p:grpSpPr>
          <a:xfrm>
            <a:off x="122555" y="31750"/>
            <a:ext cx="1642110" cy="530893"/>
            <a:chOff x="744645" y="1850329"/>
            <a:chExt cx="1069045" cy="595223"/>
          </a:xfrm>
        </p:grpSpPr>
        <p:sp>
          <p:nvSpPr>
            <p:cNvPr id="6" name="五边形 5"/>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22"/>
            <p:cNvSpPr txBox="1"/>
            <p:nvPr/>
          </p:nvSpPr>
          <p:spPr>
            <a:xfrm>
              <a:off x="799755" y="1910711"/>
              <a:ext cx="941571" cy="516160"/>
            </a:xfrm>
            <a:prstGeom prst="rect">
              <a:avLst/>
            </a:prstGeom>
            <a:noFill/>
          </p:spPr>
          <p:txBody>
            <a:bodyPr wrap="square" rtlCol="0">
              <a:spAutoFit/>
            </a:bodyPr>
            <a:lstStyle/>
            <a:p>
              <a:r>
                <a:rPr lang="zh-CN" altLang="en-US" sz="2400" dirty="0" smtClean="0">
                  <a:solidFill>
                    <a:schemeClr val="bg1"/>
                  </a:solidFill>
                </a:rPr>
                <a:t>错题再现</a:t>
              </a:r>
              <a:endParaRPr lang="zh-CN" altLang="en-US" sz="2400" dirty="0">
                <a:solidFill>
                  <a:schemeClr val="bg1"/>
                </a:solidFill>
              </a:endParaRPr>
            </a:p>
          </p:txBody>
        </p:sp>
      </p:grpSp>
      <p:graphicFrame>
        <p:nvGraphicFramePr>
          <p:cNvPr id="3" name="表格 2"/>
          <p:cNvGraphicFramePr/>
          <p:nvPr>
            <p:custDataLst>
              <p:tags r:id="rId2"/>
            </p:custDataLst>
          </p:nvPr>
        </p:nvGraphicFramePr>
        <p:xfrm>
          <a:off x="-94615" y="4936490"/>
          <a:ext cx="11760835" cy="2110740"/>
        </p:xfrm>
        <a:graphic>
          <a:graphicData uri="http://schemas.openxmlformats.org/drawingml/2006/table">
            <a:tbl>
              <a:tblPr firstRow="1" bandRow="1">
                <a:tableStyleId>{5C22544A-7EE6-4342-B048-85BDC9FD1C3A}</a:tableStyleId>
              </a:tblPr>
              <a:tblGrid>
                <a:gridCol w="11760835"/>
              </a:tblGrid>
              <a:tr h="739140">
                <a:tc>
                  <a:txBody>
                    <a:bodyPr/>
                    <a:lstStyle/>
                    <a:p>
                      <a:pPr marL="179705" indent="0" fontAlgn="auto">
                        <a:lnSpc>
                          <a:spcPct val="150000"/>
                        </a:lnSpc>
                      </a:pPr>
                      <a:r>
                        <a:rPr lang="zh-CN" sz="2800" b="0">
                          <a:solidFill>
                            <a:srgbClr val="FF0000"/>
                          </a:solidFill>
                          <a:latin typeface="楷体" panose="02010609060101010101" charset="-122"/>
                          <a:ea typeface="楷体" panose="02010609060101010101" charset="-122"/>
                          <a:cs typeface="楷体" panose="02010609060101010101" charset="-122"/>
                          <a:sym typeface="+mn-ea"/>
                        </a:rPr>
                        <a:t>背景：中华民族面临内忧外患（2分）</a:t>
                      </a:r>
                      <a:endParaRPr lang="zh-CN" sz="2800" b="0">
                        <a:solidFill>
                          <a:srgbClr val="FF0000"/>
                        </a:solidFill>
                        <a:latin typeface="楷体" panose="02010609060101010101" charset="-122"/>
                        <a:ea typeface="楷体" panose="02010609060101010101" charset="-122"/>
                        <a:cs typeface="楷体" panose="02010609060101010101" charset="-122"/>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1371600">
                <a:tc>
                  <a:txBody>
                    <a:bodyPr/>
                    <a:lstStyle/>
                    <a:p>
                      <a:pPr algn="l"/>
                      <a:r>
                        <a:rPr lang="zh-CN" sz="2800" b="0">
                          <a:solidFill>
                            <a:srgbClr val="FF0000"/>
                          </a:solidFill>
                          <a:latin typeface="楷体" panose="02010609060101010101" charset="-122"/>
                          <a:ea typeface="楷体" panose="02010609060101010101" charset="-122"/>
                          <a:cs typeface="楷体" panose="02010609060101010101" charset="-122"/>
                          <a:sym typeface="+mn-ea"/>
                        </a:rPr>
                        <a:t> </a:t>
                      </a:r>
                      <a:r>
                        <a:rPr lang="zh-CN" sz="2800">
                          <a:solidFill>
                            <a:srgbClr val="FF0000"/>
                          </a:solidFill>
                          <a:latin typeface="楷体" panose="02010609060101010101" charset="-122"/>
                          <a:ea typeface="楷体" panose="02010609060101010101" charset="-122"/>
                          <a:cs typeface="楷体" panose="02010609060101010101" charset="-122"/>
                          <a:sym typeface="+mn-ea"/>
                        </a:rPr>
                        <a:t>努力：提出旧三民主义的平均地权和新三民主义的扶助农工的政策（2分）</a:t>
                      </a:r>
                      <a:endParaRPr lang="zh-CN" sz="2800" b="0">
                        <a:solidFill>
                          <a:srgbClr val="FF0000"/>
                        </a:solidFill>
                        <a:latin typeface="楷体" panose="02010609060101010101" charset="-122"/>
                        <a:ea typeface="楷体" panose="02010609060101010101" charset="-122"/>
                        <a:cs typeface="楷体" panose="02010609060101010101" charset="-122"/>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sp>
        <p:nvSpPr>
          <p:cNvPr id="31" name="云形 30"/>
          <p:cNvSpPr/>
          <p:nvPr/>
        </p:nvSpPr>
        <p:spPr>
          <a:xfrm>
            <a:off x="4726940" y="4161790"/>
            <a:ext cx="844550" cy="484505"/>
          </a:xfrm>
          <a:prstGeom prst="cloud">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0" name="直接连接符 9"/>
          <p:cNvCxnSpPr/>
          <p:nvPr/>
        </p:nvCxnSpPr>
        <p:spPr>
          <a:xfrm flipV="1">
            <a:off x="7376160" y="4135120"/>
            <a:ext cx="453390" cy="21590"/>
          </a:xfrm>
          <a:prstGeom prst="line">
            <a:avLst/>
          </a:prstGeom>
          <a:ln w="57150">
            <a:solidFill>
              <a:srgbClr val="FF0000"/>
            </a:solidFill>
          </a:ln>
        </p:spPr>
        <p:style>
          <a:lnRef idx="3">
            <a:schemeClr val="dk1"/>
          </a:lnRef>
          <a:fillRef idx="0">
            <a:schemeClr val="dk1"/>
          </a:fillRef>
          <a:effectRef idx="2">
            <a:schemeClr val="dk1"/>
          </a:effectRef>
          <a:fontRef idx="minor">
            <a:schemeClr val="tx1"/>
          </a:fontRef>
        </p:style>
      </p:cxnSp>
      <p:cxnSp>
        <p:nvCxnSpPr>
          <p:cNvPr id="12" name="直接连接符 11"/>
          <p:cNvCxnSpPr/>
          <p:nvPr/>
        </p:nvCxnSpPr>
        <p:spPr>
          <a:xfrm flipV="1">
            <a:off x="3990975" y="4525645"/>
            <a:ext cx="453390" cy="21590"/>
          </a:xfrm>
          <a:prstGeom prst="line">
            <a:avLst/>
          </a:prstGeom>
          <a:ln w="57150">
            <a:solidFill>
              <a:srgbClr val="FF0000"/>
            </a:solidFill>
          </a:ln>
        </p:spPr>
        <p:style>
          <a:lnRef idx="3">
            <a:schemeClr val="dk1"/>
          </a:lnRef>
          <a:fillRef idx="0">
            <a:schemeClr val="dk1"/>
          </a:fillRef>
          <a:effectRef idx="2">
            <a:schemeClr val="dk1"/>
          </a:effectRef>
          <a:fontRef idx="minor">
            <a:schemeClr val="tx1"/>
          </a:fontRef>
        </p:style>
      </p:cxnSp>
      <p:cxnSp>
        <p:nvCxnSpPr>
          <p:cNvPr id="28" name="直接连接符 27"/>
          <p:cNvCxnSpPr/>
          <p:nvPr/>
        </p:nvCxnSpPr>
        <p:spPr>
          <a:xfrm flipV="1">
            <a:off x="9493250" y="1515110"/>
            <a:ext cx="1629410" cy="2159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4" name="直接连接符 13"/>
          <p:cNvCxnSpPr/>
          <p:nvPr/>
        </p:nvCxnSpPr>
        <p:spPr>
          <a:xfrm flipV="1">
            <a:off x="0" y="1939290"/>
            <a:ext cx="1629410" cy="2159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
        <p:nvSpPr>
          <p:cNvPr id="13" name="圆角矩形 12"/>
          <p:cNvSpPr/>
          <p:nvPr/>
        </p:nvSpPr>
        <p:spPr>
          <a:xfrm>
            <a:off x="1448435" y="1097280"/>
            <a:ext cx="1547495"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4" grpId="0" animBg="1"/>
      <p:bldP spid="34" grpId="1" animBg="1"/>
      <p:bldP spid="8" grpId="0" animBg="1"/>
      <p:bldP spid="8" grpId="1" animBg="1"/>
      <p:bldP spid="9" grpId="0" animBg="1"/>
      <p:bldP spid="9" grpId="1" animBg="1"/>
      <p:bldP spid="31" grpId="0" animBg="1"/>
      <p:bldP spid="31"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7470" y="41275"/>
            <a:ext cx="2797175" cy="530860"/>
            <a:chOff x="744645" y="1850329"/>
            <a:chExt cx="1069045" cy="595223"/>
          </a:xfrm>
        </p:grpSpPr>
        <p:sp>
          <p:nvSpPr>
            <p:cNvPr id="6" name="五边形 5"/>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22"/>
            <p:cNvSpPr txBox="1"/>
            <p:nvPr/>
          </p:nvSpPr>
          <p:spPr>
            <a:xfrm>
              <a:off x="799755" y="1910711"/>
              <a:ext cx="941571" cy="516192"/>
            </a:xfrm>
            <a:prstGeom prst="rect">
              <a:avLst/>
            </a:prstGeom>
            <a:noFill/>
          </p:spPr>
          <p:txBody>
            <a:bodyPr wrap="square" rtlCol="0">
              <a:spAutoFit/>
            </a:bodyPr>
            <a:lstStyle/>
            <a:p>
              <a:r>
                <a:rPr lang="zh-CN" altLang="en-US" sz="2400">
                  <a:solidFill>
                    <a:schemeClr val="bg1"/>
                  </a:solidFill>
                  <a:sym typeface="+mn-ea"/>
                </a:rPr>
                <a:t>最美答题卡</a:t>
              </a:r>
              <a:endParaRPr lang="zh-CN" altLang="en-US" sz="2400" dirty="0">
                <a:solidFill>
                  <a:schemeClr val="bg1"/>
                </a:solidFill>
                <a:sym typeface="+mn-ea"/>
              </a:endParaRPr>
            </a:p>
          </p:txBody>
        </p:sp>
      </p:grpSp>
      <p:pic>
        <p:nvPicPr>
          <p:cNvPr id="2" name="图片 1" descr="1"/>
          <p:cNvPicPr>
            <a:picLocks noChangeAspect="1"/>
          </p:cNvPicPr>
          <p:nvPr/>
        </p:nvPicPr>
        <p:blipFill>
          <a:blip r:embed="rId1"/>
          <a:stretch>
            <a:fillRect/>
          </a:stretch>
        </p:blipFill>
        <p:spPr>
          <a:xfrm>
            <a:off x="2733040" y="41275"/>
            <a:ext cx="8640445" cy="4158615"/>
          </a:xfrm>
          <a:prstGeom prst="rect">
            <a:avLst/>
          </a:prstGeom>
        </p:spPr>
      </p:pic>
      <p:pic>
        <p:nvPicPr>
          <p:cNvPr id="3" name="图片 2" descr="2"/>
          <p:cNvPicPr>
            <a:picLocks noChangeAspect="1"/>
          </p:cNvPicPr>
          <p:nvPr/>
        </p:nvPicPr>
        <p:blipFill>
          <a:blip r:embed="rId2"/>
          <a:stretch>
            <a:fillRect/>
          </a:stretch>
        </p:blipFill>
        <p:spPr>
          <a:xfrm>
            <a:off x="2733040" y="2253615"/>
            <a:ext cx="8688070" cy="41814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extBox 22"/>
          <p:cNvSpPr txBox="1"/>
          <p:nvPr/>
        </p:nvSpPr>
        <p:spPr>
          <a:xfrm>
            <a:off x="221666" y="95128"/>
            <a:ext cx="2463637" cy="460375"/>
          </a:xfrm>
          <a:prstGeom prst="rect">
            <a:avLst/>
          </a:prstGeom>
          <a:noFill/>
        </p:spPr>
        <p:txBody>
          <a:bodyPr wrap="square" rtlCol="0">
            <a:spAutoFit/>
          </a:bodyPr>
          <a:lstStyle/>
          <a:p>
            <a:r>
              <a:rPr lang="zh-CN" altLang="en-US" sz="2400">
                <a:solidFill>
                  <a:schemeClr val="bg1"/>
                </a:solidFill>
                <a:sym typeface="+mn-ea"/>
              </a:rPr>
              <a:t>最美答题卡</a:t>
            </a:r>
            <a:endParaRPr lang="zh-CN" altLang="en-US" sz="2400" dirty="0">
              <a:solidFill>
                <a:schemeClr val="bg1"/>
              </a:solidFill>
              <a:sym typeface="+mn-ea"/>
            </a:endParaRPr>
          </a:p>
        </p:txBody>
      </p:sp>
      <p:grpSp>
        <p:nvGrpSpPr>
          <p:cNvPr id="7" name="组合 6"/>
          <p:cNvGrpSpPr/>
          <p:nvPr/>
        </p:nvGrpSpPr>
        <p:grpSpPr>
          <a:xfrm>
            <a:off x="77470" y="41275"/>
            <a:ext cx="2797175" cy="530860"/>
            <a:chOff x="744645" y="1850329"/>
            <a:chExt cx="1069045" cy="595223"/>
          </a:xfrm>
        </p:grpSpPr>
        <p:sp>
          <p:nvSpPr>
            <p:cNvPr id="8" name="五边形 7"/>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TextBox 22"/>
            <p:cNvSpPr txBox="1"/>
            <p:nvPr/>
          </p:nvSpPr>
          <p:spPr>
            <a:xfrm>
              <a:off x="799755" y="1910711"/>
              <a:ext cx="941571" cy="516192"/>
            </a:xfrm>
            <a:prstGeom prst="rect">
              <a:avLst/>
            </a:prstGeom>
            <a:noFill/>
          </p:spPr>
          <p:txBody>
            <a:bodyPr wrap="square" rtlCol="0">
              <a:spAutoFit/>
            </a:bodyPr>
            <a:p>
              <a:r>
                <a:rPr lang="zh-CN" altLang="en-US" sz="2400">
                  <a:solidFill>
                    <a:schemeClr val="bg1"/>
                  </a:solidFill>
                  <a:sym typeface="+mn-ea"/>
                </a:rPr>
                <a:t>糟糕答题卡</a:t>
              </a:r>
              <a:endParaRPr lang="zh-CN" altLang="en-US" sz="2400" dirty="0">
                <a:solidFill>
                  <a:schemeClr val="bg1"/>
                </a:solidFill>
                <a:sym typeface="+mn-ea"/>
              </a:endParaRPr>
            </a:p>
          </p:txBody>
        </p:sp>
      </p:grpSp>
      <p:pic>
        <p:nvPicPr>
          <p:cNvPr id="10" name="图片 9" descr="3"/>
          <p:cNvPicPr>
            <a:picLocks noChangeAspect="1"/>
          </p:cNvPicPr>
          <p:nvPr/>
        </p:nvPicPr>
        <p:blipFill>
          <a:blip r:embed="rId1"/>
          <a:stretch>
            <a:fillRect/>
          </a:stretch>
        </p:blipFill>
        <p:spPr>
          <a:xfrm>
            <a:off x="3023870" y="197485"/>
            <a:ext cx="9063355" cy="3393440"/>
          </a:xfrm>
          <a:prstGeom prst="rect">
            <a:avLst/>
          </a:prstGeom>
        </p:spPr>
      </p:pic>
      <p:pic>
        <p:nvPicPr>
          <p:cNvPr id="12" name="图片 11" descr="4"/>
          <p:cNvPicPr>
            <a:picLocks noChangeAspect="1"/>
          </p:cNvPicPr>
          <p:nvPr/>
        </p:nvPicPr>
        <p:blipFill>
          <a:blip r:embed="rId2"/>
          <a:stretch>
            <a:fillRect/>
          </a:stretch>
        </p:blipFill>
        <p:spPr>
          <a:xfrm>
            <a:off x="3023870" y="3113405"/>
            <a:ext cx="8996045" cy="36347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0" y="612140"/>
            <a:ext cx="11666220" cy="3107690"/>
          </a:xfrm>
          <a:prstGeom prst="rect">
            <a:avLst/>
          </a:prstGeom>
          <a:noFill/>
          <a:ln w="28575" cmpd="sng">
            <a:solidFill>
              <a:schemeClr val="accent1">
                <a:shade val="50000"/>
              </a:schemeClr>
            </a:solidFill>
            <a:prstDash val="sysDot"/>
          </a:ln>
        </p:spPr>
        <p:txBody>
          <a:bodyPr wrap="square">
            <a:spAutoFit/>
          </a:bodyPr>
          <a:lstStyle/>
          <a:p>
            <a:pPr indent="0"/>
            <a:r>
              <a:rPr lang="zh-CN" sz="2400" b="0">
                <a:latin typeface="楷体" panose="02010609060101010101" charset="-122"/>
                <a:ea typeface="楷体" panose="02010609060101010101" charset="-122"/>
                <a:cs typeface="楷体" panose="02010609060101010101" charset="-122"/>
              </a:rPr>
              <a:t> </a:t>
            </a:r>
            <a:r>
              <a:rPr lang="zh-CN" sz="2800" b="0">
                <a:latin typeface="楷体" panose="02010609060101010101" charset="-122"/>
                <a:ea typeface="楷体" panose="02010609060101010101" charset="-122"/>
                <a:cs typeface="楷体" panose="02010609060101010101" charset="-122"/>
              </a:rPr>
              <a:t>17. 阅读材料，回答问题。</a:t>
            </a:r>
            <a:endParaRPr lang="zh-CN" sz="2800" b="0">
              <a:latin typeface="楷体" panose="02010609060101010101" charset="-122"/>
              <a:ea typeface="楷体" panose="02010609060101010101" charset="-122"/>
              <a:cs typeface="楷体" panose="02010609060101010101" charset="-122"/>
            </a:endParaRPr>
          </a:p>
          <a:p>
            <a:pPr indent="0"/>
            <a:r>
              <a:rPr lang="zh-CN" sz="2800" b="0">
                <a:latin typeface="楷体" panose="02010609060101010101" charset="-122"/>
                <a:ea typeface="楷体" panose="02010609060101010101" charset="-122"/>
                <a:cs typeface="楷体" panose="02010609060101010101" charset="-122"/>
              </a:rPr>
              <a:t>材料二  我党在建国初期，使3亿多无地农民获得土地，消除了农民贫困的制度因素。改革开放后，以农村改革为先导，极大解放了农村生产力。仅在1978至1985年间，中国农民收入增长了1．69倍，农村贫困发生率则下降了50%。有世界银行专家说：“中国的改革开放成为了历史上最大规模的减贫行动。”</a:t>
            </a:r>
            <a:endParaRPr lang="zh-CN" sz="2800" b="0">
              <a:latin typeface="楷体" panose="02010609060101010101" charset="-122"/>
              <a:ea typeface="楷体" panose="02010609060101010101" charset="-122"/>
              <a:cs typeface="楷体" panose="02010609060101010101" charset="-122"/>
            </a:endParaRPr>
          </a:p>
          <a:p>
            <a:pPr indent="0"/>
            <a:r>
              <a:rPr lang="zh-CN" sz="2800" b="0">
                <a:latin typeface="楷体" panose="02010609060101010101" charset="-122"/>
                <a:ea typeface="楷体" panose="02010609060101010101" charset="-122"/>
                <a:cs typeface="楷体" panose="02010609060101010101" charset="-122"/>
              </a:rPr>
              <a:t>——摘编自谭清华《中国贫困治理七十年——扶贫政策创新视域》</a:t>
            </a:r>
            <a:endParaRPr lang="zh-CN" sz="2800" b="0">
              <a:latin typeface="楷体" panose="02010609060101010101" charset="-122"/>
              <a:ea typeface="楷体" panose="02010609060101010101" charset="-122"/>
              <a:cs typeface="楷体" panose="02010609060101010101" charset="-122"/>
            </a:endParaRPr>
          </a:p>
        </p:txBody>
      </p:sp>
      <p:sp>
        <p:nvSpPr>
          <p:cNvPr id="2" name="环形箭头 1">
            <a:hlinkClick r:id="rId1" action="ppaction://hlinksldjump"/>
          </p:cNvPr>
          <p:cNvSpPr/>
          <p:nvPr/>
        </p:nvSpPr>
        <p:spPr>
          <a:xfrm>
            <a:off x="10832465" y="6224270"/>
            <a:ext cx="534035" cy="523875"/>
          </a:xfrm>
          <a:prstGeom prst="circular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文本框 4"/>
          <p:cNvSpPr txBox="1"/>
          <p:nvPr/>
        </p:nvSpPr>
        <p:spPr>
          <a:xfrm>
            <a:off x="42545" y="3689985"/>
            <a:ext cx="11558905" cy="1383665"/>
          </a:xfrm>
          <a:prstGeom prst="rect">
            <a:avLst/>
          </a:prstGeom>
          <a:noFill/>
          <a:ln w="28575" cmpd="sng">
            <a:solidFill>
              <a:schemeClr val="accent1"/>
            </a:solidFill>
            <a:prstDash val="sysDash"/>
          </a:ln>
        </p:spPr>
        <p:txBody>
          <a:bodyPr wrap="square">
            <a:spAutoFit/>
          </a:bodyPr>
          <a:lstStyle/>
          <a:p>
            <a:pPr indent="0"/>
            <a:r>
              <a:rPr lang="zh-CN" sz="2800">
                <a:latin typeface="楷体" panose="02010609060101010101" charset="-122"/>
                <a:ea typeface="楷体" panose="02010609060101010101" charset="-122"/>
                <a:cs typeface="楷体" panose="02010609060101010101" charset="-122"/>
                <a:sym typeface="+mn-ea"/>
              </a:rPr>
              <a:t>（2）根据材料指出，中国共产党解决“制度因素”措施是什么？结合所学知识从农业角度分析“改革开放是历史上最大规模的减贫行动”的含义（4分）</a:t>
            </a:r>
            <a:endParaRPr lang="zh-CN" sz="2800">
              <a:latin typeface="楷体" panose="02010609060101010101" charset="-122"/>
              <a:ea typeface="楷体" panose="02010609060101010101" charset="-122"/>
              <a:cs typeface="楷体" panose="02010609060101010101" charset="-122"/>
              <a:sym typeface="+mn-ea"/>
            </a:endParaRPr>
          </a:p>
        </p:txBody>
      </p:sp>
      <p:sp>
        <p:nvSpPr>
          <p:cNvPr id="34" name="圆角矩形 33"/>
          <p:cNvSpPr/>
          <p:nvPr/>
        </p:nvSpPr>
        <p:spPr>
          <a:xfrm>
            <a:off x="2995930" y="4183380"/>
            <a:ext cx="638810"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圆角矩形 6"/>
          <p:cNvSpPr/>
          <p:nvPr/>
        </p:nvSpPr>
        <p:spPr>
          <a:xfrm>
            <a:off x="2479040" y="3719830"/>
            <a:ext cx="753110" cy="4521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圆角矩形 7"/>
          <p:cNvSpPr/>
          <p:nvPr/>
        </p:nvSpPr>
        <p:spPr>
          <a:xfrm>
            <a:off x="943610" y="3695700"/>
            <a:ext cx="1459230"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圆角矩形 8"/>
          <p:cNvSpPr/>
          <p:nvPr/>
        </p:nvSpPr>
        <p:spPr>
          <a:xfrm>
            <a:off x="122555" y="4135120"/>
            <a:ext cx="1123315"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 name="组合 3"/>
          <p:cNvGrpSpPr/>
          <p:nvPr/>
        </p:nvGrpSpPr>
        <p:grpSpPr>
          <a:xfrm>
            <a:off x="122555" y="31750"/>
            <a:ext cx="1642110" cy="530893"/>
            <a:chOff x="744645" y="1850329"/>
            <a:chExt cx="1069045" cy="595223"/>
          </a:xfrm>
        </p:grpSpPr>
        <p:sp>
          <p:nvSpPr>
            <p:cNvPr id="6" name="五边形 5"/>
            <p:cNvSpPr/>
            <p:nvPr/>
          </p:nvSpPr>
          <p:spPr>
            <a:xfrm>
              <a:off x="744645" y="1850329"/>
              <a:ext cx="1069045" cy="59522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22"/>
            <p:cNvSpPr txBox="1"/>
            <p:nvPr/>
          </p:nvSpPr>
          <p:spPr>
            <a:xfrm>
              <a:off x="799755" y="1910711"/>
              <a:ext cx="941571" cy="516160"/>
            </a:xfrm>
            <a:prstGeom prst="rect">
              <a:avLst/>
            </a:prstGeom>
            <a:noFill/>
          </p:spPr>
          <p:txBody>
            <a:bodyPr wrap="square" rtlCol="0">
              <a:spAutoFit/>
            </a:bodyPr>
            <a:lstStyle/>
            <a:p>
              <a:r>
                <a:rPr lang="zh-CN" altLang="en-US" sz="2400" dirty="0" smtClean="0">
                  <a:solidFill>
                    <a:schemeClr val="bg1"/>
                  </a:solidFill>
                </a:rPr>
                <a:t>错题再现</a:t>
              </a:r>
              <a:endParaRPr lang="zh-CN" altLang="en-US" sz="2400" dirty="0">
                <a:solidFill>
                  <a:schemeClr val="bg1"/>
                </a:solidFill>
              </a:endParaRPr>
            </a:p>
          </p:txBody>
        </p:sp>
      </p:grpSp>
      <p:graphicFrame>
        <p:nvGraphicFramePr>
          <p:cNvPr id="3" name="表格 2"/>
          <p:cNvGraphicFramePr/>
          <p:nvPr>
            <p:custDataLst>
              <p:tags r:id="rId2"/>
            </p:custDataLst>
          </p:nvPr>
        </p:nvGraphicFramePr>
        <p:xfrm>
          <a:off x="-94615" y="4929505"/>
          <a:ext cx="11760835" cy="2117725"/>
        </p:xfrm>
        <a:graphic>
          <a:graphicData uri="http://schemas.openxmlformats.org/drawingml/2006/table">
            <a:tbl>
              <a:tblPr firstRow="1" bandRow="1">
                <a:tableStyleId>{5C22544A-7EE6-4342-B048-85BDC9FD1C3A}</a:tableStyleId>
              </a:tblPr>
              <a:tblGrid>
                <a:gridCol w="11760835"/>
              </a:tblGrid>
              <a:tr h="746125">
                <a:tc>
                  <a:txBody>
                    <a:bodyPr/>
                    <a:lstStyle/>
                    <a:p>
                      <a:pPr marL="179705" indent="0" fontAlgn="auto">
                        <a:lnSpc>
                          <a:spcPct val="150000"/>
                        </a:lnSpc>
                      </a:pPr>
                      <a:r>
                        <a:rPr lang="zh-CN" altLang="en-US" sz="2800" b="0">
                          <a:solidFill>
                            <a:srgbClr val="FF0000"/>
                          </a:solidFill>
                          <a:latin typeface="楷体" panose="02010609060101010101" charset="-122"/>
                          <a:ea typeface="楷体" panose="02010609060101010101" charset="-122"/>
                          <a:cs typeface="楷体" panose="02010609060101010101" charset="-122"/>
                          <a:sym typeface="+mn-ea"/>
                        </a:rPr>
                        <a:t>措施：</a:t>
                      </a:r>
                      <a:r>
                        <a:rPr lang="zh-CN" sz="2800" b="0">
                          <a:solidFill>
                            <a:srgbClr val="FF0000"/>
                          </a:solidFill>
                          <a:latin typeface="楷体" panose="02010609060101010101" charset="-122"/>
                          <a:ea typeface="楷体" panose="02010609060101010101" charset="-122"/>
                          <a:cs typeface="楷体" panose="02010609060101010101" charset="-122"/>
                          <a:sym typeface="+mn-ea"/>
                        </a:rPr>
                        <a:t>1950年开始土地改革；（2分）</a:t>
                      </a:r>
                      <a:endParaRPr lang="zh-CN" sz="2800" b="0">
                        <a:solidFill>
                          <a:srgbClr val="FF0000"/>
                        </a:solidFill>
                        <a:latin typeface="楷体" panose="02010609060101010101" charset="-122"/>
                        <a:ea typeface="楷体" panose="02010609060101010101" charset="-122"/>
                        <a:cs typeface="楷体" panose="02010609060101010101" charset="-122"/>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r h="1371600">
                <a:tc>
                  <a:txBody>
                    <a:bodyPr/>
                    <a:lstStyle/>
                    <a:p>
                      <a:pPr algn="l"/>
                      <a:r>
                        <a:rPr lang="en-US" altLang="zh-CN" sz="2800">
                          <a:solidFill>
                            <a:srgbClr val="FF0000"/>
                          </a:solidFill>
                          <a:latin typeface="楷体" panose="02010609060101010101" charset="-122"/>
                          <a:ea typeface="楷体" panose="02010609060101010101" charset="-122"/>
                          <a:cs typeface="楷体" panose="02010609060101010101" charset="-122"/>
                          <a:sym typeface="+mn-ea"/>
                        </a:rPr>
                        <a:t> </a:t>
                      </a:r>
                      <a:r>
                        <a:rPr lang="zh-CN" altLang="en-US" sz="2800">
                          <a:solidFill>
                            <a:srgbClr val="FF0000"/>
                          </a:solidFill>
                          <a:latin typeface="楷体" panose="02010609060101010101" charset="-122"/>
                          <a:ea typeface="楷体" panose="02010609060101010101" charset="-122"/>
                          <a:cs typeface="楷体" panose="02010609060101010101" charset="-122"/>
                          <a:sym typeface="+mn-ea"/>
                        </a:rPr>
                        <a:t>含义：</a:t>
                      </a:r>
                      <a:r>
                        <a:rPr lang="zh-CN" sz="2800">
                          <a:solidFill>
                            <a:srgbClr val="FF0000"/>
                          </a:solidFill>
                          <a:latin typeface="楷体" panose="02010609060101010101" charset="-122"/>
                          <a:ea typeface="楷体" panose="02010609060101010101" charset="-122"/>
                          <a:cs typeface="楷体" panose="02010609060101010101" charset="-122"/>
                          <a:sym typeface="+mn-ea"/>
                        </a:rPr>
                        <a:t>改革开放后，在农村实行家庭联产承包责任制，调动了农民的生产积极性，提高了农业生产力，提升了人民的生活水平。（2分）</a:t>
                      </a:r>
                      <a:endParaRPr lang="zh-CN" sz="2800" b="0">
                        <a:solidFill>
                          <a:srgbClr val="FF0000"/>
                        </a:solidFill>
                        <a:latin typeface="楷体" panose="02010609060101010101" charset="-122"/>
                        <a:ea typeface="楷体" panose="02010609060101010101" charset="-122"/>
                        <a:cs typeface="楷体" panose="02010609060101010101" charset="-122"/>
                        <a:sym typeface="+mn-ea"/>
                      </a:endParaRPr>
                    </a:p>
                    <a:p>
                      <a:pPr algn="l"/>
                      <a:endParaRPr lang="zh-CN" sz="2800" b="0">
                        <a:solidFill>
                          <a:srgbClr val="FF0000"/>
                        </a:solidFill>
                        <a:latin typeface="楷体" panose="02010609060101010101" charset="-122"/>
                        <a:ea typeface="楷体" panose="02010609060101010101" charset="-122"/>
                        <a:cs typeface="楷体" panose="02010609060101010101" charset="-122"/>
                        <a:sym typeface="+mn-ea"/>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r>
            </a:tbl>
          </a:graphicData>
        </a:graphic>
      </p:graphicFrame>
      <p:sp>
        <p:nvSpPr>
          <p:cNvPr id="31" name="云形 30"/>
          <p:cNvSpPr/>
          <p:nvPr/>
        </p:nvSpPr>
        <p:spPr>
          <a:xfrm>
            <a:off x="347345" y="4601210"/>
            <a:ext cx="983615" cy="472440"/>
          </a:xfrm>
          <a:prstGeom prst="cloud">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0" name="直接连接符 9"/>
          <p:cNvCxnSpPr/>
          <p:nvPr/>
        </p:nvCxnSpPr>
        <p:spPr>
          <a:xfrm flipV="1">
            <a:off x="8298180" y="4135120"/>
            <a:ext cx="591185" cy="26670"/>
          </a:xfrm>
          <a:prstGeom prst="line">
            <a:avLst/>
          </a:prstGeom>
          <a:ln w="57150">
            <a:solidFill>
              <a:srgbClr val="FF0000"/>
            </a:solidFill>
          </a:ln>
        </p:spPr>
        <p:style>
          <a:lnRef idx="3">
            <a:schemeClr val="dk1"/>
          </a:lnRef>
          <a:fillRef idx="0">
            <a:schemeClr val="dk1"/>
          </a:fillRef>
          <a:effectRef idx="2">
            <a:schemeClr val="dk1"/>
          </a:effectRef>
          <a:fontRef idx="minor">
            <a:schemeClr val="tx1"/>
          </a:fontRef>
        </p:style>
      </p:cxnSp>
      <p:cxnSp>
        <p:nvCxnSpPr>
          <p:cNvPr id="12" name="直接连接符 11"/>
          <p:cNvCxnSpPr/>
          <p:nvPr/>
        </p:nvCxnSpPr>
        <p:spPr>
          <a:xfrm flipV="1">
            <a:off x="10554335" y="4601210"/>
            <a:ext cx="508000" cy="5080"/>
          </a:xfrm>
          <a:prstGeom prst="line">
            <a:avLst/>
          </a:prstGeom>
          <a:ln w="57150">
            <a:solidFill>
              <a:srgbClr val="FF0000"/>
            </a:solidFill>
          </a:ln>
        </p:spPr>
        <p:style>
          <a:lnRef idx="3">
            <a:schemeClr val="dk1"/>
          </a:lnRef>
          <a:fillRef idx="0">
            <a:schemeClr val="dk1"/>
          </a:fillRef>
          <a:effectRef idx="2">
            <a:schemeClr val="dk1"/>
          </a:effectRef>
          <a:fontRef idx="minor">
            <a:schemeClr val="tx1"/>
          </a:fontRef>
        </p:style>
      </p:cxnSp>
      <p:cxnSp>
        <p:nvCxnSpPr>
          <p:cNvPr id="28" name="直接连接符 27"/>
          <p:cNvCxnSpPr/>
          <p:nvPr/>
        </p:nvCxnSpPr>
        <p:spPr>
          <a:xfrm flipV="1">
            <a:off x="1706245" y="1492885"/>
            <a:ext cx="2179320" cy="2222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4" name="直接连接符 13"/>
          <p:cNvCxnSpPr/>
          <p:nvPr/>
        </p:nvCxnSpPr>
        <p:spPr>
          <a:xfrm flipV="1">
            <a:off x="2256155" y="1932305"/>
            <a:ext cx="1629410" cy="21590"/>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cxnSp>
        <p:nvCxnSpPr>
          <p:cNvPr id="13" name="直接连接符 12"/>
          <p:cNvCxnSpPr/>
          <p:nvPr/>
        </p:nvCxnSpPr>
        <p:spPr>
          <a:xfrm flipV="1">
            <a:off x="626745" y="2349500"/>
            <a:ext cx="2614295" cy="38735"/>
          </a:xfrm>
          <a:prstGeom prst="line">
            <a:avLst/>
          </a:prstGeom>
          <a:ln w="57150">
            <a:solidFill>
              <a:srgbClr val="FF0000"/>
            </a:solidFill>
          </a:ln>
        </p:spPr>
        <p:style>
          <a:lnRef idx="3">
            <a:schemeClr val="accent4"/>
          </a:lnRef>
          <a:fillRef idx="0">
            <a:schemeClr val="accent4"/>
          </a:fillRef>
          <a:effectRef idx="2">
            <a:schemeClr val="accent4"/>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000"/>
                                        <p:tgtEl>
                                          <p:spTgt spid="3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1000"/>
                                        <p:tgtEl>
                                          <p:spTgt spid="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1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7" grpId="0" bldLvl="0" animBg="1"/>
      <p:bldP spid="8" grpId="0" bldLvl="0" animBg="1"/>
      <p:bldP spid="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22752" y="67191"/>
            <a:ext cx="1446303" cy="460375"/>
          </a:xfrm>
          <a:prstGeom prst="rect">
            <a:avLst/>
          </a:prstGeom>
          <a:noFill/>
        </p:spPr>
        <p:txBody>
          <a:bodyPr wrap="square" rtlCol="0">
            <a:spAutoFit/>
          </a:bodyPr>
          <a:p>
            <a:r>
              <a:rPr lang="zh-CN" altLang="en-US" sz="2400" dirty="0" smtClean="0">
                <a:solidFill>
                  <a:schemeClr val="bg1"/>
                </a:solidFill>
              </a:rPr>
              <a:t>错题再现</a:t>
            </a:r>
            <a:endParaRPr lang="zh-CN" altLang="en-US" sz="2400" dirty="0">
              <a:solidFill>
                <a:schemeClr val="bg1"/>
              </a:solidFill>
            </a:endParaRPr>
          </a:p>
        </p:txBody>
      </p:sp>
      <p:sp>
        <p:nvSpPr>
          <p:cNvPr id="100" name="文本框 99"/>
          <p:cNvSpPr txBox="1"/>
          <p:nvPr/>
        </p:nvSpPr>
        <p:spPr>
          <a:xfrm>
            <a:off x="122555" y="775970"/>
            <a:ext cx="11666220" cy="4215765"/>
          </a:xfrm>
          <a:prstGeom prst="rect">
            <a:avLst/>
          </a:prstGeom>
          <a:noFill/>
          <a:ln w="28575" cmpd="sng">
            <a:solidFill>
              <a:schemeClr val="accent1">
                <a:shade val="50000"/>
              </a:schemeClr>
            </a:solidFill>
            <a:prstDash val="sysDot"/>
          </a:ln>
        </p:spPr>
        <p:txBody>
          <a:bodyPr wrap="square">
            <a:spAutoFit/>
          </a:bodyPr>
          <a:p>
            <a:pPr indent="0"/>
            <a:r>
              <a:rPr lang="zh-CN" sz="2400" b="0">
                <a:latin typeface="楷体" panose="02010609060101010101" charset="-122"/>
                <a:ea typeface="楷体" panose="02010609060101010101" charset="-122"/>
                <a:cs typeface="楷体" panose="02010609060101010101" charset="-122"/>
              </a:rPr>
              <a:t> </a:t>
            </a:r>
            <a:r>
              <a:rPr lang="zh-CN" sz="2400" b="0">
                <a:latin typeface="楷体" panose="02010609060101010101" charset="-122"/>
                <a:ea typeface="楷体" panose="02010609060101010101" charset="-122"/>
                <a:cs typeface="楷体" panose="02010609060101010101" charset="-122"/>
              </a:rPr>
              <a:t>17. 阅读材料，回答问题。</a:t>
            </a:r>
            <a:endParaRPr lang="zh-CN" sz="2400" b="0">
              <a:latin typeface="楷体" panose="02010609060101010101" charset="-122"/>
              <a:ea typeface="楷体" panose="02010609060101010101" charset="-122"/>
              <a:cs typeface="楷体" panose="02010609060101010101" charset="-122"/>
            </a:endParaRPr>
          </a:p>
          <a:p>
            <a:pPr indent="0"/>
            <a:r>
              <a:rPr lang="zh-CN" sz="2400" b="0">
                <a:latin typeface="楷体" panose="02010609060101010101" charset="-122"/>
                <a:ea typeface="楷体" panose="02010609060101010101" charset="-122"/>
                <a:cs typeface="楷体" panose="02010609060101010101" charset="-122"/>
              </a:rPr>
              <a:t>材料一  民国大局，此时无论何人执政，皆不能大有设施。盖内力日竭，外患日逼，断非一时所能解决。若只从政治方面下药，必至日弄日纷，每况愈下而已。必先从根本下手，发展物力，使民生充裕，国势不摇，而政治乃能活动。           </a:t>
            </a:r>
            <a:endParaRPr lang="zh-CN" sz="2400" b="0">
              <a:latin typeface="楷体" panose="02010609060101010101" charset="-122"/>
              <a:ea typeface="楷体" panose="02010609060101010101" charset="-122"/>
              <a:cs typeface="楷体" panose="02010609060101010101" charset="-122"/>
            </a:endParaRPr>
          </a:p>
          <a:p>
            <a:pPr indent="0"/>
            <a:r>
              <a:rPr lang="zh-CN" sz="2400" b="0">
                <a:latin typeface="楷体" panose="02010609060101010101" charset="-122"/>
                <a:ea typeface="楷体" panose="02010609060101010101" charset="-122"/>
                <a:cs typeface="楷体" panose="02010609060101010101" charset="-122"/>
              </a:rPr>
              <a:t>                                                 ——摘自孙中山《致宋教仁函</a:t>
            </a:r>
            <a:endParaRPr lang="zh-CN" sz="2400" b="0">
              <a:latin typeface="楷体" panose="02010609060101010101" charset="-122"/>
              <a:ea typeface="楷体" panose="02010609060101010101" charset="-122"/>
              <a:cs typeface="楷体" panose="02010609060101010101" charset="-122"/>
            </a:endParaRPr>
          </a:p>
          <a:p>
            <a:pPr indent="0"/>
            <a:r>
              <a:rPr lang="zh-CN" sz="2400">
                <a:latin typeface="楷体" panose="02010609060101010101" charset="-122"/>
                <a:ea typeface="楷体" panose="02010609060101010101" charset="-122"/>
                <a:cs typeface="楷体" panose="02010609060101010101" charset="-122"/>
                <a:sym typeface="+mn-ea"/>
              </a:rPr>
              <a:t>材料二  我党在建国初期，使3亿多无地农民获得土地，消除了农民贫困的制度因素。改革开放后，以农村改革为先导，极大解放了农村生产力。仅在1978至1985年间，中国农民收入增长了1．69倍，农村贫困发生率则下降了50%。有世界银行专家说：“中国的改革开放成为了历史上最大规模的减贫行动。”</a:t>
            </a:r>
            <a:endParaRPr lang="zh-CN" sz="2400" b="0">
              <a:latin typeface="楷体" panose="02010609060101010101" charset="-122"/>
              <a:ea typeface="楷体" panose="02010609060101010101" charset="-122"/>
              <a:cs typeface="楷体" panose="02010609060101010101" charset="-122"/>
            </a:endParaRPr>
          </a:p>
          <a:p>
            <a:pPr indent="0"/>
            <a:r>
              <a:rPr lang="zh-CN" sz="2400">
                <a:latin typeface="楷体" panose="02010609060101010101" charset="-122"/>
                <a:ea typeface="楷体" panose="02010609060101010101" charset="-122"/>
                <a:cs typeface="楷体" panose="02010609060101010101" charset="-122"/>
                <a:sym typeface="+mn-ea"/>
              </a:rPr>
              <a:t>                               ——摘编自谭清华《中国贫困治理七十年——扶贫政策创新视域》</a:t>
            </a:r>
            <a:r>
              <a:rPr lang="zh-CN" sz="2400" b="0">
                <a:latin typeface="楷体" panose="02010609060101010101" charset="-122"/>
                <a:ea typeface="楷体" panose="02010609060101010101" charset="-122"/>
                <a:cs typeface="楷体" panose="02010609060101010101" charset="-122"/>
              </a:rPr>
              <a:t> </a:t>
            </a:r>
            <a:r>
              <a:rPr lang="zh-CN" sz="2400" b="0">
                <a:latin typeface="微软雅黑" panose="020B0503020204020204" charset="-122"/>
                <a:ea typeface="微软雅黑" panose="020B0503020204020204" charset="-122"/>
                <a:cs typeface="微软雅黑" panose="020B0503020204020204" charset="-122"/>
              </a:rPr>
              <a:t> </a:t>
            </a:r>
            <a:r>
              <a:rPr lang="zh-CN" sz="2800" b="0">
                <a:latin typeface="微软雅黑" panose="020B0503020204020204" charset="-122"/>
                <a:ea typeface="微软雅黑" panose="020B0503020204020204" charset="-122"/>
                <a:cs typeface="微软雅黑" panose="020B0503020204020204" charset="-122"/>
              </a:rPr>
              <a:t>  </a:t>
            </a:r>
            <a:r>
              <a:rPr lang="zh-CN" sz="2800" b="0">
                <a:latin typeface="楷体" panose="02010609060101010101" charset="-122"/>
                <a:ea typeface="楷体" panose="02010609060101010101" charset="-122"/>
                <a:cs typeface="楷体" panose="02010609060101010101" charset="-122"/>
              </a:rPr>
              <a:t>      </a:t>
            </a:r>
            <a:endParaRPr lang="zh-CN" altLang="en-US" sz="2800" b="0">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102235" y="4669155"/>
            <a:ext cx="13179425" cy="829945"/>
          </a:xfrm>
          <a:prstGeom prst="rect">
            <a:avLst/>
          </a:prstGeom>
          <a:noFill/>
          <a:ln w="9525">
            <a:noFill/>
          </a:ln>
        </p:spPr>
        <p:txBody>
          <a:bodyPr wrap="square">
            <a:spAutoFit/>
          </a:bodyPr>
          <a:p>
            <a:pPr indent="0"/>
            <a:r>
              <a:rPr lang="en-US" sz="2400" b="0">
                <a:latin typeface="微软雅黑" panose="020B0503020204020204" charset="-122"/>
                <a:ea typeface="微软雅黑" panose="020B0503020204020204" charset="-122"/>
                <a:cs typeface="微软雅黑" panose="020B0503020204020204" charset="-122"/>
              </a:rPr>
              <a:t> </a:t>
            </a:r>
            <a:r>
              <a:rPr lang="zh-CN" sz="2400" b="0">
                <a:latin typeface="微软雅黑" panose="020B0503020204020204" charset="-122"/>
                <a:ea typeface="微软雅黑" panose="020B0503020204020204" charset="-122"/>
                <a:cs typeface="微软雅黑" panose="020B0503020204020204" charset="-122"/>
              </a:rPr>
              <a:t>（</a:t>
            </a:r>
            <a:r>
              <a:rPr lang="en-US" sz="2400" b="0">
                <a:latin typeface="微软雅黑" panose="020B0503020204020204" charset="-122"/>
                <a:ea typeface="微软雅黑" panose="020B0503020204020204" charset="-122"/>
                <a:cs typeface="微软雅黑" panose="020B0503020204020204" charset="-122"/>
              </a:rPr>
              <a:t>3</a:t>
            </a:r>
            <a:r>
              <a:rPr lang="zh-CN" sz="2400" b="0">
                <a:latin typeface="微软雅黑" panose="020B0503020204020204" charset="-122"/>
                <a:ea typeface="微软雅黑" panose="020B0503020204020204" charset="-122"/>
                <a:cs typeface="微软雅黑" panose="020B0503020204020204" charset="-122"/>
              </a:rPr>
              <a:t>）综合以上材料和所学知识，说明近代以来中国人民面临的两大历史任务是什么？（</a:t>
            </a:r>
            <a:r>
              <a:rPr lang="en-US" sz="2400" b="0">
                <a:latin typeface="微软雅黑" panose="020B0503020204020204" charset="-122"/>
                <a:ea typeface="微软雅黑" panose="020B0503020204020204" charset="-122"/>
                <a:cs typeface="微软雅黑" panose="020B0503020204020204" charset="-122"/>
              </a:rPr>
              <a:t>2</a:t>
            </a:r>
            <a:r>
              <a:rPr lang="zh-CN" sz="2400" b="0">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22555" y="5569585"/>
            <a:ext cx="10648315" cy="953135"/>
          </a:xfrm>
          <a:prstGeom prst="rect">
            <a:avLst/>
          </a:prstGeom>
          <a:noFill/>
          <a:ln w="9525">
            <a:noFill/>
          </a:ln>
        </p:spPr>
        <p:txBody>
          <a:bodyPr wrap="square">
            <a:spAutoFit/>
          </a:bodyPr>
          <a:p>
            <a:pPr indent="0"/>
            <a:r>
              <a:rPr lang="zh-CN" sz="2800" b="0">
                <a:solidFill>
                  <a:srgbClr val="FF0000"/>
                </a:solidFill>
                <a:latin typeface="楷体" panose="02010609060101010101" charset="-122"/>
                <a:ea typeface="楷体" panose="02010609060101010101" charset="-122"/>
                <a:cs typeface="楷体" panose="02010609060101010101" charset="-122"/>
              </a:rPr>
              <a:t>两大历史任务：争取民族独立、人民解放和实现国家繁荣富强、人民共同富裕或答反帝反封建。（</a:t>
            </a:r>
            <a:r>
              <a:rPr lang="en-US" sz="2800" b="0">
                <a:solidFill>
                  <a:srgbClr val="FF0000"/>
                </a:solidFill>
                <a:latin typeface="楷体" panose="02010609060101010101" charset="-122"/>
                <a:ea typeface="楷体" panose="02010609060101010101" charset="-122"/>
                <a:cs typeface="楷体" panose="02010609060101010101" charset="-122"/>
              </a:rPr>
              <a:t>2</a:t>
            </a:r>
            <a:r>
              <a:rPr lang="zh-CN" sz="2800" b="0">
                <a:solidFill>
                  <a:srgbClr val="FF0000"/>
                </a:solidFill>
                <a:latin typeface="楷体" panose="02010609060101010101" charset="-122"/>
                <a:ea typeface="楷体" panose="02010609060101010101" charset="-122"/>
                <a:cs typeface="楷体" panose="02010609060101010101" charset="-122"/>
              </a:rPr>
              <a:t>分）</a:t>
            </a:r>
            <a:endParaRPr lang="zh-CN" altLang="en-US" sz="2800" b="0">
              <a:solidFill>
                <a:srgbClr val="FF0000"/>
              </a:solidFill>
              <a:latin typeface="楷体" panose="02010609060101010101" charset="-122"/>
              <a:ea typeface="楷体" panose="02010609060101010101" charset="-122"/>
              <a:cs typeface="楷体" panose="02010609060101010101" charset="-122"/>
            </a:endParaRPr>
          </a:p>
        </p:txBody>
      </p:sp>
      <p:sp>
        <p:nvSpPr>
          <p:cNvPr id="13" name="圆角矩形 12"/>
          <p:cNvSpPr/>
          <p:nvPr/>
        </p:nvSpPr>
        <p:spPr>
          <a:xfrm>
            <a:off x="1448435" y="1097280"/>
            <a:ext cx="1547495"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 name="圆角矩形 7"/>
          <p:cNvSpPr/>
          <p:nvPr/>
        </p:nvSpPr>
        <p:spPr>
          <a:xfrm>
            <a:off x="1448435" y="2577465"/>
            <a:ext cx="2176145" cy="4749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9" name="圆角矩形 8"/>
          <p:cNvSpPr/>
          <p:nvPr/>
        </p:nvSpPr>
        <p:spPr>
          <a:xfrm>
            <a:off x="217170" y="3052445"/>
            <a:ext cx="1547495" cy="4394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 name="圆角矩形 1"/>
          <p:cNvSpPr/>
          <p:nvPr/>
        </p:nvSpPr>
        <p:spPr>
          <a:xfrm>
            <a:off x="735330" y="5007610"/>
            <a:ext cx="3538220" cy="4857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 name="圆角矩形 2"/>
          <p:cNvSpPr/>
          <p:nvPr/>
        </p:nvSpPr>
        <p:spPr>
          <a:xfrm>
            <a:off x="8354060" y="5043170"/>
            <a:ext cx="1903730" cy="4749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4" name="圆角矩形 3"/>
          <p:cNvSpPr/>
          <p:nvPr/>
        </p:nvSpPr>
        <p:spPr>
          <a:xfrm>
            <a:off x="4341495" y="5020945"/>
            <a:ext cx="859790" cy="4749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2" grpId="0" animBg="1"/>
      <p:bldP spid="4" grpId="0" animBg="1"/>
      <p:bldP spid="3" grpId="0" animBg="1"/>
      <p:bldP spid="2" grpId="1" animBg="1"/>
      <p:bldP spid="4" grpId="1" animBg="1"/>
      <p:bldP spid="3" grpId="1" animBg="1"/>
      <p:bldP spid="13" grpId="0" animBg="1"/>
      <p:bldP spid="8" grpId="0" animBg="1"/>
      <p:bldP spid="9" grpId="0" animBg="1"/>
      <p:bldP spid="13" grpId="1" animBg="1"/>
      <p:bldP spid="8" grpId="1" animBg="1"/>
      <p:bldP spid="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406400" y="1442085"/>
            <a:ext cx="2722563" cy="954088"/>
          </a:xfrm>
          <a:prstGeom prst="rect">
            <a:avLst/>
          </a:prstGeom>
          <a:noFill/>
          <a:ln w="9525">
            <a:noFill/>
          </a:ln>
        </p:spPr>
        <p:txBody>
          <a:bodyPr>
            <a:spAutoFit/>
          </a:bodyPr>
          <a:p>
            <a:pPr>
              <a:buNone/>
            </a:pPr>
            <a:r>
              <a:rPr lang="zh-CN" altLang="en-US" sz="2800" dirty="0">
                <a:solidFill>
                  <a:srgbClr val="000000"/>
                </a:solidFill>
                <a:latin typeface="华文中宋" pitchFamily="2" charset="-122"/>
                <a:ea typeface="华文中宋" pitchFamily="2" charset="-122"/>
              </a:rPr>
              <a:t> 近代以来中国面临的</a:t>
            </a:r>
            <a:r>
              <a:rPr lang="zh-CN" altLang="en-US" sz="2800" dirty="0">
                <a:solidFill>
                  <a:srgbClr val="FF0000"/>
                </a:solidFill>
                <a:latin typeface="华文中宋" pitchFamily="2" charset="-122"/>
                <a:ea typeface="华文中宋" pitchFamily="2" charset="-122"/>
              </a:rPr>
              <a:t>历史任务</a:t>
            </a:r>
            <a:endParaRPr lang="zh-CN" altLang="en-US" sz="2400" dirty="0">
              <a:solidFill>
                <a:srgbClr val="FF0000"/>
              </a:solidFill>
              <a:latin typeface="华文中宋" pitchFamily="2" charset="-122"/>
              <a:ea typeface="华文中宋" pitchFamily="2" charset="-122"/>
            </a:endParaRPr>
          </a:p>
        </p:txBody>
      </p:sp>
      <p:sp>
        <p:nvSpPr>
          <p:cNvPr id="26" name="文本框 25"/>
          <p:cNvSpPr txBox="1"/>
          <p:nvPr/>
        </p:nvSpPr>
        <p:spPr>
          <a:xfrm>
            <a:off x="3560763" y="1402080"/>
            <a:ext cx="4157662" cy="522288"/>
          </a:xfrm>
          <a:prstGeom prst="rect">
            <a:avLst/>
          </a:prstGeom>
          <a:noFill/>
          <a:ln w="28575" cap="flat" cmpd="sng">
            <a:solidFill>
              <a:srgbClr val="00B050"/>
            </a:solidFill>
            <a:prstDash val="sysDash"/>
            <a:round/>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等线" pitchFamily="2"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等线" pitchFamily="2"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等线" pitchFamily="2"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等线" pitchFamily="2"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等线" pitchFamily="2" charset="-122"/>
              </a:defRPr>
            </a:lvl5pPr>
          </a:lstStyle>
          <a:p>
            <a:pPr marL="0" lvl="0" indent="0" eaLnBrk="1" hangingPunct="1">
              <a:lnSpc>
                <a:spcPct val="100000"/>
              </a:lnSpc>
              <a:spcBef>
                <a:spcPct val="50000"/>
              </a:spcBef>
              <a:buFontTx/>
              <a:buNone/>
            </a:pPr>
            <a:r>
              <a:rPr lang="zh-CN" altLang="en-US" b="1" dirty="0">
                <a:solidFill>
                  <a:srgbClr val="0D0D0D"/>
                </a:solidFill>
                <a:latin typeface="微软雅黑" panose="020B0503020204020204" charset="-122"/>
                <a:ea typeface="微软雅黑" panose="020B0503020204020204" charset="-122"/>
              </a:rPr>
              <a:t>求得民族独立和人民解放  </a:t>
            </a:r>
            <a:endParaRPr lang="zh-CN" altLang="en-US" b="1" dirty="0">
              <a:solidFill>
                <a:srgbClr val="0D0D0D"/>
              </a:solidFill>
              <a:latin typeface="微软雅黑" panose="020B0503020204020204" charset="-122"/>
              <a:ea typeface="微软雅黑" panose="020B0503020204020204" charset="-122"/>
            </a:endParaRPr>
          </a:p>
        </p:txBody>
      </p:sp>
      <p:sp>
        <p:nvSpPr>
          <p:cNvPr id="27" name="文本框 26"/>
          <p:cNvSpPr txBox="1"/>
          <p:nvPr/>
        </p:nvSpPr>
        <p:spPr>
          <a:xfrm>
            <a:off x="3559175" y="2063750"/>
            <a:ext cx="4159250" cy="522288"/>
          </a:xfrm>
          <a:prstGeom prst="rect">
            <a:avLst/>
          </a:prstGeom>
          <a:noFill/>
          <a:ln w="28575" cap="flat" cmpd="sng">
            <a:solidFill>
              <a:srgbClr val="00B050"/>
            </a:solidFill>
            <a:prstDash val="sysDash"/>
            <a:round/>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等线" pitchFamily="2"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等线" pitchFamily="2"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等线" pitchFamily="2"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等线" pitchFamily="2"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等线" pitchFamily="2" charset="-122"/>
              </a:defRPr>
            </a:lvl5pPr>
          </a:lstStyle>
          <a:p>
            <a:pPr marL="0" lvl="0" indent="0" eaLnBrk="1" hangingPunct="1">
              <a:lnSpc>
                <a:spcPct val="100000"/>
              </a:lnSpc>
              <a:spcBef>
                <a:spcPct val="50000"/>
              </a:spcBef>
              <a:buFontTx/>
              <a:buNone/>
            </a:pPr>
            <a:r>
              <a:rPr lang="zh-CN" altLang="en-US" b="1" dirty="0">
                <a:solidFill>
                  <a:srgbClr val="0D0D0D"/>
                </a:solidFill>
                <a:latin typeface="微软雅黑" panose="020B0503020204020204" charset="-122"/>
                <a:ea typeface="微软雅黑" panose="020B0503020204020204" charset="-122"/>
              </a:rPr>
              <a:t>求得国家富强和人民富裕</a:t>
            </a:r>
            <a:endParaRPr lang="zh-CN" altLang="en-US" b="1" dirty="0">
              <a:solidFill>
                <a:srgbClr val="0D0D0D"/>
              </a:solidFill>
              <a:latin typeface="微软雅黑" panose="020B0503020204020204" charset="-122"/>
              <a:ea typeface="微软雅黑" panose="020B0503020204020204" charset="-122"/>
            </a:endParaRPr>
          </a:p>
        </p:txBody>
      </p:sp>
      <p:sp>
        <p:nvSpPr>
          <p:cNvPr id="5" name="左大括号 4"/>
          <p:cNvSpPr/>
          <p:nvPr/>
        </p:nvSpPr>
        <p:spPr>
          <a:xfrm>
            <a:off x="3129280" y="1593533"/>
            <a:ext cx="288925" cy="738187"/>
          </a:xfrm>
          <a:prstGeom prst="leftBrace">
            <a:avLst>
              <a:gd name="adj1" fmla="val 35970"/>
              <a:gd name="adj2" fmla="val 47523"/>
            </a:avLst>
          </a:prstGeom>
          <a:noFill/>
          <a:ln w="38100" cap="flat" cmpd="sng">
            <a:solidFill>
              <a:schemeClr val="tx1"/>
            </a:solidFill>
            <a:prstDash val="solid"/>
            <a:headEnd type="none" w="med" len="med"/>
            <a:tailEnd type="none" w="med" len="med"/>
          </a:ln>
        </p:spPr>
        <p:txBody>
          <a:bodyPr/>
          <a:p>
            <a:pPr defTabSz="914400" eaLnBrk="1" hangingPunct="1">
              <a:buNone/>
            </a:pPr>
            <a:endParaRPr lang="zh-CN" altLang="en-US" dirty="0">
              <a:solidFill>
                <a:srgbClr val="000000"/>
              </a:solidFill>
              <a:latin typeface="Arial" panose="020B0604020202020204" pitchFamily="34" charset="0"/>
              <a:ea typeface="宋体" panose="02010600030101010101" pitchFamily="2" charset="-122"/>
            </a:endParaRPr>
          </a:p>
        </p:txBody>
      </p:sp>
      <p:sp>
        <p:nvSpPr>
          <p:cNvPr id="18" name="文本框 2"/>
          <p:cNvSpPr txBox="1"/>
          <p:nvPr/>
        </p:nvSpPr>
        <p:spPr>
          <a:xfrm>
            <a:off x="133350" y="2697480"/>
            <a:ext cx="11012488" cy="5238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等线" pitchFamily="2"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等线" pitchFamily="2"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等线" pitchFamily="2"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等线" pitchFamily="2"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等线" pitchFamily="2" charset="-122"/>
              </a:defRPr>
            </a:lvl5pPr>
          </a:lstStyle>
          <a:p>
            <a:pPr marL="457200" lvl="0" indent="-457200" defTabSz="457200" eaLnBrk="1" hangingPunct="1">
              <a:lnSpc>
                <a:spcPct val="100000"/>
              </a:lnSpc>
              <a:spcBef>
                <a:spcPct val="0"/>
              </a:spcBef>
              <a:buFont typeface="Wingdings" panose="05000000000000000000" pitchFamily="2" charset="2"/>
              <a:buChar char="ü"/>
            </a:pPr>
            <a:r>
              <a:rPr lang="zh-CN" altLang="en-US" b="1" dirty="0">
                <a:latin typeface="华文中宋" pitchFamily="2" charset="-122"/>
                <a:ea typeface="华文中宋" pitchFamily="2" charset="-122"/>
              </a:rPr>
              <a:t>探究：民族独立与国家繁荣富强（民族复兴）之间的关系：</a:t>
            </a:r>
            <a:endParaRPr lang="en-US" altLang="zh-CN" b="1" dirty="0">
              <a:latin typeface="华文中宋" pitchFamily="2" charset="-122"/>
              <a:ea typeface="华文中宋" pitchFamily="2" charset="-122"/>
            </a:endParaRPr>
          </a:p>
        </p:txBody>
      </p:sp>
      <p:sp>
        <p:nvSpPr>
          <p:cNvPr id="32" name="文本框 31"/>
          <p:cNvSpPr txBox="1"/>
          <p:nvPr/>
        </p:nvSpPr>
        <p:spPr>
          <a:xfrm>
            <a:off x="406400" y="3241993"/>
            <a:ext cx="9074150" cy="954088"/>
          </a:xfrm>
          <a:prstGeom prst="rect">
            <a:avLst/>
          </a:prstGeom>
          <a:noFill/>
          <a:ln>
            <a:solidFill>
              <a:schemeClr val="bg2">
                <a:lumMod val="50000"/>
              </a:schemeClr>
            </a:solidFill>
          </a:ln>
        </p:spPr>
        <p:txBody>
          <a:bodyPr wrap="square">
            <a:spAutoFit/>
          </a:bodyPr>
          <a:lstStyle/>
          <a:p>
            <a:pPr marR="0" defTabSz="457200" eaLnBrk="1" hangingPunct="1">
              <a:buClrTx/>
              <a:buSzTx/>
              <a:buFontTx/>
              <a:buNone/>
              <a:defRPr/>
            </a:pPr>
            <a:r>
              <a:rPr kumimoji="0" lang="zh-CN" altLang="en-US" sz="2800" kern="1200" cap="none" spc="0" normalizeH="0" baseline="0" noProof="0" dirty="0">
                <a:solidFill>
                  <a:srgbClr val="000000"/>
                </a:solidFill>
                <a:latin typeface="华文中宋" pitchFamily="2" charset="-122"/>
                <a:ea typeface="华文中宋" pitchFamily="2" charset="-122"/>
                <a:cs typeface="+mn-cs"/>
              </a:rPr>
              <a:t>①民族独立和国家富强是近代以来中华民族的两大任务。</a:t>
            </a:r>
            <a:endParaRPr kumimoji="0" lang="en-US" altLang="zh-CN" sz="2800" kern="1200" cap="none" spc="0" normalizeH="0" baseline="0" noProof="0" dirty="0">
              <a:solidFill>
                <a:srgbClr val="000000"/>
              </a:solidFill>
              <a:latin typeface="华文中宋" pitchFamily="2" charset="-122"/>
              <a:ea typeface="华文中宋" pitchFamily="2" charset="-122"/>
              <a:cs typeface="+mn-cs"/>
            </a:endParaRPr>
          </a:p>
          <a:p>
            <a:pPr marR="0" defTabSz="457200" eaLnBrk="1" hangingPunct="1">
              <a:buClrTx/>
              <a:buSzTx/>
              <a:buFontTx/>
              <a:buNone/>
              <a:defRPr/>
            </a:pPr>
            <a:r>
              <a:rPr kumimoji="0" lang="zh-CN" altLang="en-US" sz="2800" kern="1200" cap="none" spc="0" normalizeH="0" baseline="0" noProof="0" dirty="0">
                <a:solidFill>
                  <a:srgbClr val="000000"/>
                </a:solidFill>
                <a:latin typeface="华文中宋" pitchFamily="2" charset="-122"/>
                <a:ea typeface="华文中宋" pitchFamily="2" charset="-122"/>
                <a:cs typeface="+mn-cs"/>
              </a:rPr>
              <a:t>两者相互关联，但在不同阶段两者的侧重点不同。</a:t>
            </a:r>
            <a:endParaRPr kumimoji="0" lang="en-US" altLang="zh-CN" sz="2800" kern="1200" cap="none" spc="0" normalizeH="0" baseline="0" noProof="0" dirty="0">
              <a:solidFill>
                <a:srgbClr val="000000"/>
              </a:solidFill>
              <a:latin typeface="华文中宋" pitchFamily="2" charset="-122"/>
              <a:ea typeface="华文中宋" pitchFamily="2" charset="-122"/>
              <a:cs typeface="+mn-cs"/>
            </a:endParaRPr>
          </a:p>
        </p:txBody>
      </p:sp>
      <p:sp>
        <p:nvSpPr>
          <p:cNvPr id="34" name="文本框 33"/>
          <p:cNvSpPr txBox="1"/>
          <p:nvPr/>
        </p:nvSpPr>
        <p:spPr>
          <a:xfrm>
            <a:off x="406400" y="4281805"/>
            <a:ext cx="9074150" cy="954088"/>
          </a:xfrm>
          <a:prstGeom prst="rect">
            <a:avLst/>
          </a:prstGeom>
          <a:noFill/>
          <a:ln>
            <a:solidFill>
              <a:schemeClr val="bg2">
                <a:lumMod val="50000"/>
              </a:schemeClr>
            </a:solidFill>
          </a:ln>
        </p:spPr>
        <p:txBody>
          <a:bodyPr wrap="square">
            <a:spAutoFit/>
          </a:bodyPr>
          <a:lstStyle/>
          <a:p>
            <a:pPr marR="0" defTabSz="457200" eaLnBrk="1" hangingPunct="1">
              <a:buClrTx/>
              <a:buSzTx/>
              <a:buFontTx/>
              <a:buNone/>
              <a:defRPr/>
            </a:pPr>
            <a:r>
              <a:rPr kumimoji="0" lang="zh-CN" altLang="en-US" sz="2800" kern="1200" cap="none" spc="0" normalizeH="0" baseline="0" noProof="0" dirty="0">
                <a:solidFill>
                  <a:srgbClr val="000000"/>
                </a:solidFill>
                <a:latin typeface="华文中宋" pitchFamily="2" charset="-122"/>
                <a:ea typeface="华文中宋" pitchFamily="2" charset="-122"/>
                <a:cs typeface="+mn-cs"/>
              </a:rPr>
              <a:t>②在半殖民地半封建的旧中国，民族独立是第一位的，</a:t>
            </a:r>
            <a:endParaRPr kumimoji="0" lang="en-US" altLang="zh-CN" sz="2800" kern="1200" cap="none" spc="0" normalizeH="0" baseline="0" noProof="0" dirty="0">
              <a:solidFill>
                <a:srgbClr val="000000"/>
              </a:solidFill>
              <a:latin typeface="华文中宋" pitchFamily="2" charset="-122"/>
              <a:ea typeface="华文中宋" pitchFamily="2" charset="-122"/>
              <a:cs typeface="+mn-cs"/>
            </a:endParaRPr>
          </a:p>
          <a:p>
            <a:pPr marR="0" defTabSz="457200" eaLnBrk="1" hangingPunct="1">
              <a:buClrTx/>
              <a:buSzTx/>
              <a:buFontTx/>
              <a:buNone/>
              <a:defRPr/>
            </a:pPr>
            <a:r>
              <a:rPr kumimoji="0" lang="zh-CN" altLang="en-US" sz="2800" kern="1200" cap="none" spc="0" normalizeH="0" baseline="0" noProof="0" dirty="0">
                <a:solidFill>
                  <a:srgbClr val="000000"/>
                </a:solidFill>
                <a:latin typeface="华文中宋" pitchFamily="2" charset="-122"/>
                <a:ea typeface="华文中宋" pitchFamily="2" charset="-122"/>
                <a:cs typeface="+mn-cs"/>
              </a:rPr>
              <a:t>只有实现</a:t>
            </a:r>
            <a:r>
              <a:rPr kumimoji="0" lang="zh-CN" altLang="en-US" sz="2800" kern="1200" cap="none" spc="0" normalizeH="0" baseline="0" noProof="0" dirty="0">
                <a:solidFill>
                  <a:srgbClr val="FF0000"/>
                </a:solidFill>
                <a:latin typeface="华文中宋" pitchFamily="2" charset="-122"/>
                <a:ea typeface="华文中宋" pitchFamily="2" charset="-122"/>
                <a:cs typeface="+mn-cs"/>
              </a:rPr>
              <a:t>民族独立</a:t>
            </a:r>
            <a:r>
              <a:rPr kumimoji="0" lang="zh-CN" altLang="en-US" sz="2800" kern="1200" cap="none" spc="0" normalizeH="0" baseline="0" noProof="0" dirty="0">
                <a:solidFill>
                  <a:srgbClr val="000000"/>
                </a:solidFill>
                <a:latin typeface="华文中宋" pitchFamily="2" charset="-122"/>
                <a:ea typeface="华文中宋" pitchFamily="2" charset="-122"/>
                <a:cs typeface="+mn-cs"/>
              </a:rPr>
              <a:t>才能为国家富强创造必要的</a:t>
            </a:r>
            <a:r>
              <a:rPr kumimoji="0" lang="zh-CN" altLang="en-US" sz="2800" kern="1200" cap="none" spc="0" normalizeH="0" baseline="0" noProof="0" dirty="0">
                <a:solidFill>
                  <a:srgbClr val="FF0000"/>
                </a:solidFill>
                <a:latin typeface="华文中宋" pitchFamily="2" charset="-122"/>
                <a:ea typeface="华文中宋" pitchFamily="2" charset="-122"/>
                <a:cs typeface="+mn-cs"/>
              </a:rPr>
              <a:t>前提</a:t>
            </a:r>
            <a:r>
              <a:rPr kumimoji="0" lang="zh-CN" altLang="en-US" sz="2800" kern="1200" cap="none" spc="0" normalizeH="0" baseline="0" noProof="0" dirty="0">
                <a:solidFill>
                  <a:srgbClr val="000000"/>
                </a:solidFill>
                <a:latin typeface="华文中宋" pitchFamily="2" charset="-122"/>
                <a:ea typeface="华文中宋" pitchFamily="2" charset="-122"/>
                <a:cs typeface="+mn-cs"/>
              </a:rPr>
              <a:t>；</a:t>
            </a:r>
            <a:endParaRPr kumimoji="0" lang="zh-CN" altLang="en-US" sz="2800" kern="1200" cap="none" spc="0" normalizeH="0" baseline="0" noProof="0" dirty="0">
              <a:solidFill>
                <a:srgbClr val="000000"/>
              </a:solidFill>
              <a:latin typeface="华文中宋" pitchFamily="2" charset="-122"/>
              <a:ea typeface="华文中宋" pitchFamily="2" charset="-122"/>
              <a:cs typeface="+mn-cs"/>
            </a:endParaRPr>
          </a:p>
        </p:txBody>
      </p:sp>
      <p:sp>
        <p:nvSpPr>
          <p:cNvPr id="35" name="文本框 34"/>
          <p:cNvSpPr txBox="1"/>
          <p:nvPr/>
        </p:nvSpPr>
        <p:spPr>
          <a:xfrm>
            <a:off x="406400" y="5321618"/>
            <a:ext cx="9074150" cy="954088"/>
          </a:xfrm>
          <a:prstGeom prst="rect">
            <a:avLst/>
          </a:prstGeom>
          <a:noFill/>
          <a:ln>
            <a:solidFill>
              <a:schemeClr val="bg2">
                <a:lumMod val="50000"/>
              </a:schemeClr>
            </a:solidFill>
          </a:ln>
        </p:spPr>
        <p:txBody>
          <a:bodyPr wrap="square">
            <a:spAutoFit/>
          </a:bodyPr>
          <a:lstStyle/>
          <a:p>
            <a:pPr marR="0" defTabSz="457200" eaLnBrk="1" hangingPunct="1">
              <a:buClrTx/>
              <a:buSzTx/>
              <a:buFontTx/>
              <a:buNone/>
              <a:defRPr/>
            </a:pPr>
            <a:r>
              <a:rPr kumimoji="0" lang="zh-CN" altLang="en-US" sz="2800" kern="1200" cap="none" spc="0" normalizeH="0" baseline="0" noProof="0" dirty="0">
                <a:solidFill>
                  <a:srgbClr val="000000"/>
                </a:solidFill>
                <a:latin typeface="华文中宋" pitchFamily="2" charset="-122"/>
                <a:ea typeface="华文中宋" pitchFamily="2" charset="-122"/>
                <a:cs typeface="+mn-cs"/>
              </a:rPr>
              <a:t>③中华人民共和国成立后，</a:t>
            </a:r>
            <a:r>
              <a:rPr kumimoji="0" lang="zh-CN" altLang="en-US" sz="2800" kern="1200" cap="none" spc="0" normalizeH="0" baseline="0" noProof="0" dirty="0">
                <a:solidFill>
                  <a:srgbClr val="FF0000"/>
                </a:solidFill>
                <a:latin typeface="华文中宋" pitchFamily="2" charset="-122"/>
                <a:ea typeface="华文中宋" pitchFamily="2" charset="-122"/>
                <a:cs typeface="+mn-cs"/>
              </a:rPr>
              <a:t>国家富强</a:t>
            </a:r>
            <a:r>
              <a:rPr kumimoji="0" lang="zh-CN" altLang="en-US" sz="2800" kern="1200" cap="none" spc="0" normalizeH="0" baseline="0" noProof="0" dirty="0">
                <a:solidFill>
                  <a:srgbClr val="000000"/>
                </a:solidFill>
                <a:latin typeface="华文中宋" pitchFamily="2" charset="-122"/>
                <a:ea typeface="华文中宋" pitchFamily="2" charset="-122"/>
                <a:cs typeface="+mn-cs"/>
              </a:rPr>
              <a:t>是首要的，</a:t>
            </a:r>
            <a:endParaRPr kumimoji="0" lang="en-US" altLang="zh-CN" sz="2800" kern="1200" cap="none" spc="0" normalizeH="0" baseline="0" noProof="0" dirty="0">
              <a:solidFill>
                <a:srgbClr val="000000"/>
              </a:solidFill>
              <a:latin typeface="华文中宋" pitchFamily="2" charset="-122"/>
              <a:ea typeface="华文中宋" pitchFamily="2" charset="-122"/>
              <a:cs typeface="+mn-cs"/>
            </a:endParaRPr>
          </a:p>
          <a:p>
            <a:pPr marR="0" defTabSz="457200" eaLnBrk="1" hangingPunct="1">
              <a:buClrTx/>
              <a:buSzTx/>
              <a:buFontTx/>
              <a:buNone/>
              <a:defRPr/>
            </a:pPr>
            <a:r>
              <a:rPr kumimoji="0" lang="zh-CN" altLang="en-US" sz="2800" kern="1200" cap="none" spc="0" normalizeH="0" baseline="0" noProof="0" dirty="0">
                <a:solidFill>
                  <a:srgbClr val="000000"/>
                </a:solidFill>
                <a:latin typeface="华文中宋" pitchFamily="2" charset="-122"/>
                <a:ea typeface="华文中宋" pitchFamily="2" charset="-122"/>
                <a:cs typeface="+mn-cs"/>
              </a:rPr>
              <a:t>只有富强才能使民族独立有根本</a:t>
            </a:r>
            <a:r>
              <a:rPr kumimoji="0" lang="zh-CN" altLang="en-US" sz="2800" kern="1200" cap="none" spc="0" normalizeH="0" baseline="0" noProof="0" dirty="0">
                <a:solidFill>
                  <a:srgbClr val="FF0000"/>
                </a:solidFill>
                <a:latin typeface="华文中宋" pitchFamily="2" charset="-122"/>
                <a:ea typeface="华文中宋" pitchFamily="2" charset="-122"/>
                <a:cs typeface="+mn-cs"/>
              </a:rPr>
              <a:t>保障</a:t>
            </a:r>
            <a:r>
              <a:rPr kumimoji="0" lang="zh-CN" altLang="en-US" sz="2800" kern="1200" cap="none" spc="0" normalizeH="0" baseline="0" noProof="0" dirty="0">
                <a:solidFill>
                  <a:srgbClr val="000000"/>
                </a:solidFill>
                <a:latin typeface="华文中宋" pitchFamily="2" charset="-122"/>
                <a:ea typeface="华文中宋" pitchFamily="2" charset="-122"/>
                <a:cs typeface="+mn-cs"/>
              </a:rPr>
              <a:t>。</a:t>
            </a:r>
            <a:endParaRPr kumimoji="0" lang="zh-CN" altLang="en-US" sz="2800" kern="1200" cap="none" spc="0" normalizeH="0" baseline="0" noProof="0" dirty="0">
              <a:solidFill>
                <a:srgbClr val="000000"/>
              </a:solidFill>
              <a:latin typeface="华文中宋" pitchFamily="2" charset="-122"/>
              <a:ea typeface="华文中宋" pitchFamily="2" charset="-122"/>
              <a:cs typeface="+mn-cs"/>
            </a:endParaRPr>
          </a:p>
        </p:txBody>
      </p:sp>
      <p:sp>
        <p:nvSpPr>
          <p:cNvPr id="6" name="五边形 5"/>
          <p:cNvSpPr/>
          <p:nvPr/>
        </p:nvSpPr>
        <p:spPr>
          <a:xfrm>
            <a:off x="273685" y="216535"/>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200222" y="286901"/>
            <a:ext cx="1446303" cy="460375"/>
          </a:xfrm>
          <a:prstGeom prst="rect">
            <a:avLst/>
          </a:prstGeom>
          <a:noFill/>
        </p:spPr>
        <p:txBody>
          <a:bodyPr wrap="square" rtlCol="0">
            <a:spAutoFit/>
          </a:bodyPr>
          <a:p>
            <a:r>
              <a:rPr lang="zh-CN" altLang="en-US" sz="2400" dirty="0">
                <a:solidFill>
                  <a:schemeClr val="bg1"/>
                </a:solidFill>
              </a:rPr>
              <a:t>知识拓展</a:t>
            </a:r>
            <a:endParaRPr lang="zh-CN" altLang="en-US" sz="2400" dirty="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randombar(horizontal)">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randombar(horizontal)">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randombar(horizontal)">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bldLvl="0" animBg="1"/>
      <p:bldP spid="27" grpId="0" bldLvl="0" animBg="1"/>
      <p:bldP spid="5" grpId="0" bldLvl="0" animBg="1"/>
      <p:bldP spid="18" grpId="0"/>
      <p:bldP spid="32" grpId="0" bldLvl="0" animBg="1"/>
      <p:bldP spid="34" grpId="0" bldLvl="0" animBg="1"/>
      <p:bldP spid="35"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14375" y="1109980"/>
            <a:ext cx="9173845" cy="4154170"/>
          </a:xfrm>
          <a:prstGeom prst="rect">
            <a:avLst/>
          </a:prstGeom>
          <a:noFill/>
          <a:ln w="9525">
            <a:noFill/>
          </a:ln>
        </p:spPr>
        <p:txBody>
          <a:bodyPr wrap="square">
            <a:spAutoFit/>
          </a:bodyPr>
          <a:p>
            <a:pPr indent="0"/>
            <a:r>
              <a:rPr lang="en-US" sz="2400" b="0">
                <a:latin typeface="微软雅黑" panose="020B0503020204020204" charset="-122"/>
                <a:ea typeface="微软雅黑" panose="020B0503020204020204" charset="-122"/>
                <a:cs typeface="微软雅黑" panose="020B0503020204020204" charset="-122"/>
              </a:rPr>
              <a:t>17.</a:t>
            </a:r>
            <a:endParaRPr lang="en-US" sz="2400" b="0">
              <a:latin typeface="微软雅黑" panose="020B0503020204020204" charset="-122"/>
              <a:ea typeface="微软雅黑" panose="020B0503020204020204" charset="-122"/>
              <a:cs typeface="微软雅黑" panose="020B0503020204020204" charset="-122"/>
            </a:endParaRPr>
          </a:p>
          <a:p>
            <a:pPr indent="0"/>
            <a:r>
              <a:rPr lang="zh-CN" sz="2400" b="0">
                <a:latin typeface="微软雅黑" panose="020B0503020204020204" charset="-122"/>
                <a:ea typeface="微软雅黑" panose="020B0503020204020204" charset="-122"/>
                <a:cs typeface="微软雅黑" panose="020B0503020204020204" charset="-122"/>
              </a:rPr>
              <a:t>（1）第一小问：内忧外患或者“内力日竭，外患日逼”2分，第二小问，写到三民主义（旧三民主义或者民生主义或者平均地权）1分，新三民主义（或扶助农工）1分！</a:t>
            </a:r>
            <a:r>
              <a:rPr lang="zh-CN" sz="2400" b="0">
                <a:solidFill>
                  <a:srgbClr val="FF0000"/>
                </a:solidFill>
                <a:latin typeface="微软雅黑" panose="020B0503020204020204" charset="-122"/>
                <a:ea typeface="微软雅黑" panose="020B0503020204020204" charset="-122"/>
                <a:cs typeface="微软雅黑" panose="020B0503020204020204" charset="-122"/>
              </a:rPr>
              <a:t>强调先后，</a:t>
            </a:r>
            <a:r>
              <a:rPr lang="zh-CN" sz="2400" b="0">
                <a:latin typeface="微软雅黑" panose="020B0503020204020204" charset="-122"/>
                <a:ea typeface="微软雅黑" panose="020B0503020204020204" charset="-122"/>
                <a:cs typeface="微软雅黑" panose="020B0503020204020204" charset="-122"/>
              </a:rPr>
              <a:t>共2分。（2）：1950年土地改革或者《中华人民共和国土地改革法》2分家庭联产承包责任制得1分，调动了农民生产积极性，解放了生产力，促进了提高了生活水平得1分。</a:t>
            </a:r>
            <a:r>
              <a:rPr lang="zh-CN" sz="2400" b="0">
                <a:solidFill>
                  <a:srgbClr val="FF0000"/>
                </a:solidFill>
                <a:latin typeface="微软雅黑" panose="020B0503020204020204" charset="-122"/>
                <a:ea typeface="微软雅黑" panose="020B0503020204020204" charset="-122"/>
                <a:cs typeface="微软雅黑" panose="020B0503020204020204" charset="-122"/>
              </a:rPr>
              <a:t>有的学生答的是土地改革的作用不给分。</a:t>
            </a:r>
            <a:endParaRPr lang="zh-CN" sz="2400" b="0">
              <a:solidFill>
                <a:srgbClr val="FF0000"/>
              </a:solidFill>
              <a:latin typeface="微软雅黑" panose="020B0503020204020204" charset="-122"/>
              <a:ea typeface="微软雅黑" panose="020B0503020204020204" charset="-122"/>
              <a:cs typeface="微软雅黑" panose="020B0503020204020204" charset="-122"/>
            </a:endParaRPr>
          </a:p>
          <a:p>
            <a:pPr indent="0"/>
            <a:r>
              <a:rPr lang="zh-CN" sz="2400" b="0">
                <a:latin typeface="微软雅黑" panose="020B0503020204020204" charset="-122"/>
                <a:ea typeface="微软雅黑" panose="020B0503020204020204" charset="-122"/>
                <a:cs typeface="微软雅黑" panose="020B0503020204020204" charset="-122"/>
              </a:rPr>
              <a:t>（3）回答：争取民独立或人民解放（1分）和实现国家繁荣富强或人民共同富裕（1分）或答反帝（1分）反封建（1分）或实现中华民族伟大复兴（1分）;救国救民等意思接近（1分）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207207" y="85606"/>
            <a:ext cx="1446303" cy="460375"/>
          </a:xfrm>
          <a:prstGeom prst="rect">
            <a:avLst/>
          </a:prstGeom>
          <a:noFill/>
        </p:spPr>
        <p:txBody>
          <a:bodyPr wrap="square" rtlCol="0">
            <a:spAutoFit/>
          </a:bodyPr>
          <a:p>
            <a:r>
              <a:rPr lang="zh-CN" altLang="en-US" sz="2400" dirty="0">
                <a:solidFill>
                  <a:schemeClr val="bg1"/>
                </a:solidFill>
              </a:rPr>
              <a:t>评分细则</a:t>
            </a:r>
            <a:endParaRPr lang="zh-CN" altLang="en-US" sz="2400"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70492" y="734703"/>
            <a:ext cx="10852237" cy="5388907"/>
          </a:xfrm>
        </p:spPr>
        <p:txBody>
          <a:bodyPr/>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17题第一小题，共两小问，总分4分。其中第一小问和第二小问各2分。</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第一小问，“结合材料分析孙中山民主思想产生的背景”，存在以下问题：</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（1）</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没有抓住材料的关键词</a:t>
            </a:r>
            <a:r>
              <a:rPr lang="zh-CN" altLang="en-US" sz="2400">
                <a:latin typeface="微软雅黑" panose="020B0503020204020204" charset="-122"/>
                <a:ea typeface="微软雅黑" panose="020B0503020204020204" charset="-122"/>
                <a:cs typeface="微软雅黑" panose="020B0503020204020204" charset="-122"/>
              </a:rPr>
              <a:t>，“民国大局”，导致很多同学写“清政府内忧外患”，时间点混淆；</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（2）</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没有看材料，看不懂材料</a:t>
            </a:r>
            <a:r>
              <a:rPr lang="zh-CN" altLang="en-US" sz="2400">
                <a:latin typeface="微软雅黑" panose="020B0503020204020204" charset="-122"/>
                <a:ea typeface="微软雅黑" panose="020B0503020204020204" charset="-122"/>
                <a:cs typeface="微软雅黑" panose="020B0503020204020204" charset="-122"/>
              </a:rPr>
              <a:t>，“内力日竭，外患日逼”，不知道这句话在说背景，概括不出来背景为内忧外患；</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第二小问“结合所学知识分析孙中山为此先后做过的努力”，存在以下问题：</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（1），看不懂题目，“</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为此</a:t>
            </a:r>
            <a:r>
              <a:rPr lang="zh-CN" altLang="en-US" sz="2400">
                <a:latin typeface="微软雅黑" panose="020B0503020204020204" charset="-122"/>
                <a:ea typeface="微软雅黑" panose="020B0503020204020204" charset="-122"/>
                <a:cs typeface="微软雅黑" panose="020B0503020204020204" charset="-122"/>
              </a:rPr>
              <a:t>”指的是什么，所以很多同学答的都是孙中山的贡献，如“辛亥革命，同盟会”等等……’</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（2），孙中山为</a:t>
            </a:r>
            <a:r>
              <a:rPr lang="zh-CN" altLang="en-US" sz="2400">
                <a:solidFill>
                  <a:srgbClr val="FF0000"/>
                </a:solidFill>
                <a:latin typeface="微软雅黑" panose="020B0503020204020204" charset="-122"/>
                <a:ea typeface="微软雅黑" panose="020B0503020204020204" charset="-122"/>
                <a:cs typeface="微软雅黑" panose="020B0503020204020204" charset="-122"/>
              </a:rPr>
              <a:t>民生</a:t>
            </a:r>
            <a:r>
              <a:rPr lang="zh-CN" altLang="en-US" sz="2400">
                <a:latin typeface="微软雅黑" panose="020B0503020204020204" charset="-122"/>
                <a:ea typeface="微软雅黑" panose="020B0503020204020204" charset="-122"/>
                <a:cs typeface="微软雅黑" panose="020B0503020204020204" charset="-122"/>
              </a:rPr>
              <a:t>做的贡献，一部分同学可以答到“三民主义”，但基本达不到新三民主义，“扶助农工”</a:t>
            </a:r>
            <a:endParaRPr lang="zh-CN" altLang="en-US" sz="2400">
              <a:latin typeface="微软雅黑" panose="020B0503020204020204" charset="-122"/>
              <a:ea typeface="微软雅黑" panose="020B0503020204020204" charset="-122"/>
              <a:cs typeface="微软雅黑" panose="020B0503020204020204" charset="-122"/>
            </a:endParaRPr>
          </a:p>
          <a:p>
            <a:pPr marL="0" indent="0" algn="l">
              <a:lnSpc>
                <a:spcPct val="100000"/>
              </a:lnSpc>
              <a:buNone/>
            </a:pPr>
            <a:r>
              <a:rPr lang="zh-CN" altLang="en-US" sz="2400">
                <a:latin typeface="微软雅黑" panose="020B0503020204020204" charset="-122"/>
                <a:ea typeface="微软雅黑" panose="020B0503020204020204" charset="-122"/>
                <a:cs typeface="微软雅黑" panose="020B0503020204020204" charset="-122"/>
              </a:rPr>
              <a:t>所以，本道题得分率不高。</a:t>
            </a:r>
            <a:endParaRPr lang="zh-CN" altLang="en-US"/>
          </a:p>
          <a:p>
            <a:pPr marL="0" indent="0" algn="l">
              <a:lnSpc>
                <a:spcPct val="100000"/>
              </a:lnSpc>
              <a:buNone/>
            </a:pPr>
            <a:endParaRPr lang="zh-CN" altLang="en-US"/>
          </a:p>
        </p:txBody>
      </p:sp>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22752" y="66556"/>
            <a:ext cx="1446303" cy="460375"/>
          </a:xfrm>
          <a:prstGeom prst="rect">
            <a:avLst/>
          </a:prstGeom>
          <a:noFill/>
        </p:spPr>
        <p:txBody>
          <a:bodyPr wrap="square" rtlCol="0">
            <a:spAutoFit/>
          </a:bodyPr>
          <a:p>
            <a:r>
              <a:rPr lang="zh-CN" altLang="en-US" sz="2400" dirty="0">
                <a:solidFill>
                  <a:schemeClr val="bg1"/>
                </a:solidFill>
              </a:rPr>
              <a:t>试卷反馈</a:t>
            </a:r>
            <a:endParaRPr lang="zh-CN" altLang="en-US" sz="2400"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22752" y="66556"/>
            <a:ext cx="1446303" cy="460375"/>
          </a:xfrm>
          <a:prstGeom prst="rect">
            <a:avLst/>
          </a:prstGeom>
          <a:noFill/>
        </p:spPr>
        <p:txBody>
          <a:bodyPr wrap="square" rtlCol="0">
            <a:spAutoFit/>
          </a:bodyPr>
          <a:p>
            <a:r>
              <a:rPr lang="zh-CN" altLang="en-US" sz="2400" dirty="0">
                <a:solidFill>
                  <a:schemeClr val="bg1"/>
                </a:solidFill>
              </a:rPr>
              <a:t>试卷反馈</a:t>
            </a:r>
            <a:endParaRPr lang="zh-CN" altLang="en-US" sz="2400" dirty="0">
              <a:solidFill>
                <a:schemeClr val="bg1"/>
              </a:solidFill>
            </a:endParaRPr>
          </a:p>
        </p:txBody>
      </p:sp>
      <p:sp>
        <p:nvSpPr>
          <p:cNvPr id="100" name="文本框 99"/>
          <p:cNvSpPr txBox="1"/>
          <p:nvPr/>
        </p:nvSpPr>
        <p:spPr>
          <a:xfrm>
            <a:off x="270510" y="527050"/>
            <a:ext cx="11482705" cy="6739255"/>
          </a:xfrm>
          <a:prstGeom prst="rect">
            <a:avLst/>
          </a:prstGeom>
          <a:noFill/>
          <a:ln w="9525">
            <a:noFill/>
          </a:ln>
        </p:spPr>
        <p:txBody>
          <a:bodyPr wrap="square">
            <a:spAutoFit/>
          </a:bodyPr>
          <a:p>
            <a:pPr indent="0"/>
            <a:r>
              <a:rPr lang="en-US" altLang="zh-CN" sz="2400" b="0">
                <a:latin typeface="微软雅黑" panose="020B0503020204020204" charset="-122"/>
                <a:ea typeface="微软雅黑" panose="020B0503020204020204" charset="-122"/>
                <a:cs typeface="微软雅黑" panose="020B0503020204020204" charset="-122"/>
              </a:rPr>
              <a:t>17</a:t>
            </a:r>
            <a:r>
              <a:rPr lang="zh-CN" sz="2400" b="0">
                <a:latin typeface="微软雅黑" panose="020B0503020204020204" charset="-122"/>
                <a:ea typeface="微软雅黑" panose="020B0503020204020204" charset="-122"/>
                <a:cs typeface="微软雅黑" panose="020B0503020204020204" charset="-122"/>
              </a:rPr>
              <a:t>（</a:t>
            </a:r>
            <a:r>
              <a:rPr lang="en-US" sz="2400" b="0">
                <a:latin typeface="微软雅黑" panose="020B0503020204020204" charset="-122"/>
                <a:ea typeface="微软雅黑" panose="020B0503020204020204" charset="-122"/>
                <a:cs typeface="微软雅黑" panose="020B0503020204020204" charset="-122"/>
              </a:rPr>
              <a:t>2</a:t>
            </a:r>
            <a:r>
              <a:rPr lang="zh-CN" sz="2400" b="0">
                <a:latin typeface="微软雅黑" panose="020B0503020204020204" charset="-122"/>
                <a:ea typeface="微软雅黑" panose="020B0503020204020204" charset="-122"/>
                <a:cs typeface="微软雅黑" panose="020B0503020204020204" charset="-122"/>
              </a:rPr>
              <a:t>）答题反馈一、题目分析与答题概况第一问</a:t>
            </a:r>
            <a:r>
              <a:rPr lang="zh-CN" sz="2400" b="0">
                <a:solidFill>
                  <a:srgbClr val="FF0000"/>
                </a:solidFill>
                <a:latin typeface="微软雅黑" panose="020B0503020204020204" charset="-122"/>
                <a:ea typeface="微软雅黑" panose="020B0503020204020204" charset="-122"/>
                <a:cs typeface="微软雅黑" panose="020B0503020204020204" charset="-122"/>
              </a:rPr>
              <a:t>要求根据材料说出，</a:t>
            </a:r>
            <a:r>
              <a:rPr lang="zh-CN" sz="2400" b="0">
                <a:latin typeface="微软雅黑" panose="020B0503020204020204" charset="-122"/>
                <a:ea typeface="微软雅黑" panose="020B0503020204020204" charset="-122"/>
                <a:cs typeface="微软雅黑" panose="020B0503020204020204" charset="-122"/>
              </a:rPr>
              <a:t>建国初中国共产党解决农民土地制度问题的措施。通过时间判断为</a:t>
            </a:r>
            <a:r>
              <a:rPr lang="en-US" sz="2400" b="0">
                <a:latin typeface="微软雅黑" panose="020B0503020204020204" charset="-122"/>
                <a:ea typeface="微软雅黑" panose="020B0503020204020204" charset="-122"/>
                <a:cs typeface="微软雅黑" panose="020B0503020204020204" charset="-122"/>
              </a:rPr>
              <a:t>1950</a:t>
            </a:r>
            <a:r>
              <a:rPr lang="zh-CN" sz="2400" b="0">
                <a:latin typeface="微软雅黑" panose="020B0503020204020204" charset="-122"/>
                <a:ea typeface="微软雅黑" panose="020B0503020204020204" charset="-122"/>
                <a:cs typeface="微软雅黑" panose="020B0503020204020204" charset="-122"/>
              </a:rPr>
              <a:t>年土地改革，或者直接答颁布《中华人民共和国土地改革法》也可，但是很多学生答的却是</a:t>
            </a:r>
            <a:r>
              <a:rPr lang="en-US" sz="2400" b="0">
                <a:latin typeface="微软雅黑" panose="020B0503020204020204" charset="-122"/>
                <a:ea typeface="微软雅黑" panose="020B0503020204020204" charset="-122"/>
                <a:cs typeface="微软雅黑" panose="020B0503020204020204" charset="-122"/>
              </a:rPr>
              <a:t>1947</a:t>
            </a:r>
            <a:r>
              <a:rPr lang="zh-CN" sz="2400" b="0">
                <a:latin typeface="微软雅黑" panose="020B0503020204020204" charset="-122"/>
                <a:ea typeface="微软雅黑" panose="020B0503020204020204" charset="-122"/>
                <a:cs typeface="微软雅黑" panose="020B0503020204020204" charset="-122"/>
              </a:rPr>
              <a:t>年解放区的土地改革，颁布《中国土地法大纲》，或者答成了改革开放后的农村改革——家庭联产承包责任制。第二问要求</a:t>
            </a:r>
            <a:r>
              <a:rPr lang="zh-CN" sz="2400" b="0">
                <a:solidFill>
                  <a:srgbClr val="FF0000"/>
                </a:solidFill>
                <a:latin typeface="微软雅黑" panose="020B0503020204020204" charset="-122"/>
                <a:ea typeface="微软雅黑" panose="020B0503020204020204" charset="-122"/>
                <a:cs typeface="微软雅黑" panose="020B0503020204020204" charset="-122"/>
              </a:rPr>
              <a:t>从农业角度分析“改革开放是减贫行动”的含义</a:t>
            </a:r>
            <a:r>
              <a:rPr lang="zh-CN" sz="2400" b="0">
                <a:latin typeface="微软雅黑" panose="020B0503020204020204" charset="-122"/>
                <a:ea typeface="微软雅黑" panose="020B0503020204020204" charset="-122"/>
                <a:cs typeface="微软雅黑" panose="020B0503020204020204" charset="-122"/>
              </a:rPr>
              <a:t>，根据材料提示和所学知识即可理解为答出家庭联产承包责任制的作用即可，但是很多学生无视“农业角度”的关键词，直接答改革开放的作用，但是只要他提到了农业上改革的作用就给</a:t>
            </a:r>
            <a:r>
              <a:rPr lang="en-US" sz="2400" b="0">
                <a:latin typeface="微软雅黑" panose="020B0503020204020204" charset="-122"/>
                <a:ea typeface="微软雅黑" panose="020B0503020204020204" charset="-122"/>
                <a:cs typeface="微软雅黑" panose="020B0503020204020204" charset="-122"/>
              </a:rPr>
              <a:t>1</a:t>
            </a:r>
            <a:r>
              <a:rPr lang="zh-CN" sz="2400" b="0">
                <a:latin typeface="微软雅黑" panose="020B0503020204020204" charset="-122"/>
                <a:ea typeface="微软雅黑" panose="020B0503020204020204" charset="-122"/>
                <a:cs typeface="微软雅黑" panose="020B0503020204020204" charset="-122"/>
              </a:rPr>
              <a:t>分，但有的学生答成了对外开放的作用，更有大部分学生完全不顾及材料，直接答成</a:t>
            </a:r>
            <a:r>
              <a:rPr lang="en-US" sz="2400" b="0">
                <a:latin typeface="微软雅黑" panose="020B0503020204020204" charset="-122"/>
                <a:ea typeface="微软雅黑" panose="020B0503020204020204" charset="-122"/>
                <a:cs typeface="微软雅黑" panose="020B0503020204020204" charset="-122"/>
              </a:rPr>
              <a:t>1950</a:t>
            </a:r>
            <a:r>
              <a:rPr lang="zh-CN" sz="2400" b="0">
                <a:latin typeface="微软雅黑" panose="020B0503020204020204" charset="-122"/>
                <a:ea typeface="微软雅黑" panose="020B0503020204020204" charset="-122"/>
                <a:cs typeface="微软雅黑" panose="020B0503020204020204" charset="-122"/>
              </a:rPr>
              <a:t>年土地改革的作用。存在问题</a:t>
            </a:r>
            <a:endParaRPr lang="zh-CN" sz="2400" b="0">
              <a:latin typeface="微软雅黑" panose="020B0503020204020204" charset="-122"/>
              <a:ea typeface="微软雅黑" panose="020B0503020204020204" charset="-122"/>
              <a:cs typeface="微软雅黑" panose="020B0503020204020204" charset="-122"/>
            </a:endParaRPr>
          </a:p>
          <a:p>
            <a:pPr indent="0"/>
            <a:r>
              <a:rPr lang="zh-CN" sz="2400" b="0">
                <a:solidFill>
                  <a:srgbClr val="FF0000"/>
                </a:solidFill>
                <a:latin typeface="微软雅黑" panose="020B0503020204020204" charset="-122"/>
                <a:ea typeface="微软雅黑" panose="020B0503020204020204" charset="-122"/>
                <a:cs typeface="微软雅黑" panose="020B0503020204020204" charset="-122"/>
              </a:rPr>
              <a:t>学生不审题，不关注题目的提示语、关键词，导致答题错位不得分</a:t>
            </a:r>
            <a:r>
              <a:rPr lang="zh-CN" sz="2400" b="0">
                <a:latin typeface="微软雅黑" panose="020B0503020204020204" charset="-122"/>
                <a:ea typeface="微软雅黑" panose="020B0503020204020204" charset="-122"/>
                <a:cs typeface="微软雅黑" panose="020B0503020204020204" charset="-122"/>
              </a:rPr>
              <a:t>，有</a:t>
            </a:r>
            <a:r>
              <a:rPr lang="en-US" sz="2400" b="0">
                <a:latin typeface="微软雅黑" panose="020B0503020204020204" charset="-122"/>
                <a:ea typeface="微软雅黑" panose="020B0503020204020204" charset="-122"/>
                <a:cs typeface="微软雅黑" panose="020B0503020204020204" charset="-122"/>
              </a:rPr>
              <a:t>20%</a:t>
            </a:r>
            <a:r>
              <a:rPr lang="zh-CN" sz="2400" b="0">
                <a:latin typeface="微软雅黑" panose="020B0503020204020204" charset="-122"/>
                <a:ea typeface="微软雅黑" panose="020B0503020204020204" charset="-122"/>
                <a:cs typeface="微软雅黑" panose="020B0503020204020204" charset="-122"/>
              </a:rPr>
              <a:t>以上的学生两问都得零分；</a:t>
            </a:r>
            <a:endParaRPr lang="zh-CN" sz="2400" b="0">
              <a:latin typeface="微软雅黑" panose="020B0503020204020204" charset="-122"/>
              <a:ea typeface="微软雅黑" panose="020B0503020204020204" charset="-122"/>
              <a:cs typeface="微软雅黑" panose="020B0503020204020204" charset="-122"/>
            </a:endParaRPr>
          </a:p>
          <a:p>
            <a:pPr indent="0"/>
            <a:r>
              <a:rPr lang="zh-CN" sz="2400" b="0">
                <a:solidFill>
                  <a:srgbClr val="FF0000"/>
                </a:solidFill>
                <a:latin typeface="微软雅黑" panose="020B0503020204020204" charset="-122"/>
                <a:ea typeface="微软雅黑" panose="020B0503020204020204" charset="-122"/>
                <a:cs typeface="微软雅黑" panose="020B0503020204020204" charset="-122"/>
              </a:rPr>
              <a:t>学生答题不规范，没有标清答的是“措施”还是“含义”</a:t>
            </a:r>
            <a:r>
              <a:rPr lang="zh-CN" sz="2400" b="0">
                <a:latin typeface="微软雅黑" panose="020B0503020204020204" charset="-122"/>
                <a:ea typeface="微软雅黑" panose="020B0503020204020204" charset="-122"/>
                <a:cs typeface="微软雅黑" panose="020B0503020204020204" charset="-122"/>
              </a:rPr>
              <a:t>，只答了一点，虽然是第二问的答案，但是没有标注就默认为第一问的答案；</a:t>
            </a:r>
            <a:endParaRPr lang="zh-CN" sz="2400" b="0">
              <a:latin typeface="微软雅黑" panose="020B0503020204020204" charset="-122"/>
              <a:ea typeface="微软雅黑" panose="020B0503020204020204" charset="-122"/>
              <a:cs typeface="微软雅黑" panose="020B0503020204020204" charset="-122"/>
            </a:endParaRPr>
          </a:p>
          <a:p>
            <a:pPr indent="0"/>
            <a:r>
              <a:rPr lang="zh-CN" sz="2400" b="0">
                <a:solidFill>
                  <a:srgbClr val="FF0000"/>
                </a:solidFill>
                <a:latin typeface="微软雅黑" panose="020B0503020204020204" charset="-122"/>
                <a:ea typeface="微软雅黑" panose="020B0503020204020204" charset="-122"/>
                <a:cs typeface="微软雅黑" panose="020B0503020204020204" charset="-122"/>
              </a:rPr>
              <a:t>学生的基础知识不扎实，史实混乱</a:t>
            </a:r>
            <a:r>
              <a:rPr lang="zh-CN" sz="2400" b="0">
                <a:latin typeface="微软雅黑" panose="020B0503020204020204" charset="-122"/>
                <a:ea typeface="微软雅黑" panose="020B0503020204020204" charset="-122"/>
                <a:cs typeface="微软雅黑" panose="020B0503020204020204" charset="-122"/>
              </a:rPr>
              <a:t>，分不清</a:t>
            </a:r>
            <a:r>
              <a:rPr lang="en-US" sz="2400" b="0">
                <a:latin typeface="微软雅黑" panose="020B0503020204020204" charset="-122"/>
                <a:ea typeface="微软雅黑" panose="020B0503020204020204" charset="-122"/>
                <a:cs typeface="微软雅黑" panose="020B0503020204020204" charset="-122"/>
              </a:rPr>
              <a:t>1947</a:t>
            </a:r>
            <a:r>
              <a:rPr lang="zh-CN" sz="2400" b="0">
                <a:latin typeface="微软雅黑" panose="020B0503020204020204" charset="-122"/>
                <a:ea typeface="微软雅黑" panose="020B0503020204020204" charset="-122"/>
                <a:cs typeface="微软雅黑" panose="020B0503020204020204" charset="-122"/>
              </a:rPr>
              <a:t>年与</a:t>
            </a:r>
            <a:r>
              <a:rPr lang="en-US" sz="2400" b="0">
                <a:latin typeface="微软雅黑" panose="020B0503020204020204" charset="-122"/>
                <a:ea typeface="微软雅黑" panose="020B0503020204020204" charset="-122"/>
                <a:cs typeface="微软雅黑" panose="020B0503020204020204" charset="-122"/>
              </a:rPr>
              <a:t>1950</a:t>
            </a:r>
            <a:r>
              <a:rPr lang="zh-CN" sz="2400" b="0">
                <a:latin typeface="微软雅黑" panose="020B0503020204020204" charset="-122"/>
                <a:ea typeface="微软雅黑" panose="020B0503020204020204" charset="-122"/>
                <a:cs typeface="微软雅黑" panose="020B0503020204020204" charset="-122"/>
              </a:rPr>
              <a:t>年土改，把所有的解决农民土地问题的史实全部堆积在试卷上。</a:t>
            </a:r>
            <a:endParaRPr lang="en-US" altLang="zh-CN" sz="2400" b="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22752" y="66556"/>
            <a:ext cx="1446303" cy="460375"/>
          </a:xfrm>
          <a:prstGeom prst="rect">
            <a:avLst/>
          </a:prstGeom>
          <a:noFill/>
        </p:spPr>
        <p:txBody>
          <a:bodyPr wrap="square" rtlCol="0">
            <a:spAutoFit/>
          </a:bodyPr>
          <a:p>
            <a:r>
              <a:rPr lang="zh-CN" altLang="en-US" sz="2400" dirty="0">
                <a:solidFill>
                  <a:schemeClr val="bg1"/>
                </a:solidFill>
              </a:rPr>
              <a:t>试卷反馈</a:t>
            </a:r>
            <a:endParaRPr lang="zh-CN" altLang="en-US" sz="2400" dirty="0">
              <a:solidFill>
                <a:schemeClr val="bg1"/>
              </a:solidFill>
            </a:endParaRPr>
          </a:p>
        </p:txBody>
      </p:sp>
      <p:sp>
        <p:nvSpPr>
          <p:cNvPr id="100" name="文本框 99"/>
          <p:cNvSpPr txBox="1"/>
          <p:nvPr/>
        </p:nvSpPr>
        <p:spPr>
          <a:xfrm>
            <a:off x="759460" y="902970"/>
            <a:ext cx="10429240" cy="4523105"/>
          </a:xfrm>
          <a:prstGeom prst="rect">
            <a:avLst/>
          </a:prstGeom>
          <a:noFill/>
          <a:ln w="9525">
            <a:noFill/>
          </a:ln>
        </p:spPr>
        <p:txBody>
          <a:bodyPr wrap="square">
            <a:spAutoFit/>
          </a:bodyPr>
          <a:p>
            <a:pPr indent="0"/>
            <a:r>
              <a:rPr lang="en-US" sz="2400" b="0">
                <a:latin typeface="微软雅黑" panose="020B0503020204020204" charset="-122"/>
                <a:ea typeface="微软雅黑" panose="020B0503020204020204" charset="-122"/>
                <a:cs typeface="微软雅黑" panose="020B0503020204020204" charset="-122"/>
              </a:rPr>
              <a:t>17(3)</a:t>
            </a:r>
            <a:r>
              <a:rPr lang="zh-CN" sz="2400" b="0">
                <a:latin typeface="微软雅黑" panose="020B0503020204020204" charset="-122"/>
                <a:ea typeface="微软雅黑" panose="020B0503020204020204" charset="-122"/>
                <a:cs typeface="微软雅黑" panose="020B0503020204020204" charset="-122"/>
              </a:rPr>
              <a:t>答题反馈</a:t>
            </a:r>
            <a:r>
              <a:rPr lang="en-US" sz="2400" b="0">
                <a:latin typeface="微软雅黑" panose="020B0503020204020204" charset="-122"/>
                <a:ea typeface="微软雅黑" panose="020B0503020204020204" charset="-122"/>
                <a:cs typeface="微软雅黑" panose="020B0503020204020204" charset="-122"/>
              </a:rPr>
              <a:t>1.</a:t>
            </a:r>
            <a:r>
              <a:rPr lang="zh-CN" sz="2400" b="0">
                <a:latin typeface="微软雅黑" panose="020B0503020204020204" charset="-122"/>
                <a:ea typeface="微软雅黑" panose="020B0503020204020204" charset="-122"/>
                <a:cs typeface="微软雅黑" panose="020B0503020204020204" charset="-122"/>
              </a:rPr>
              <a:t>本题设问为：“综合以上材料和所学知识，说明近代以来中国人民面临的两大历史任务是什么？”</a:t>
            </a:r>
            <a:r>
              <a:rPr lang="en-US" sz="2400" b="0">
                <a:latin typeface="微软雅黑" panose="020B0503020204020204" charset="-122"/>
                <a:ea typeface="微软雅黑" panose="020B0503020204020204" charset="-122"/>
                <a:cs typeface="微软雅黑" panose="020B0503020204020204" charset="-122"/>
              </a:rPr>
              <a:t>2.</a:t>
            </a:r>
            <a:r>
              <a:rPr lang="zh-CN" sz="2400" b="0">
                <a:latin typeface="微软雅黑" panose="020B0503020204020204" charset="-122"/>
                <a:ea typeface="微软雅黑" panose="020B0503020204020204" charset="-122"/>
                <a:cs typeface="微软雅黑" panose="020B0503020204020204" charset="-122"/>
              </a:rPr>
              <a:t>本题参考答案为：</a:t>
            </a:r>
            <a:r>
              <a:rPr lang="en-US" sz="2400" b="0">
                <a:latin typeface="微软雅黑" panose="020B0503020204020204" charset="-122"/>
                <a:ea typeface="微软雅黑" panose="020B0503020204020204" charset="-122"/>
                <a:cs typeface="微软雅黑" panose="020B0503020204020204" charset="-122"/>
              </a:rPr>
              <a:t>“</a:t>
            </a:r>
            <a:r>
              <a:rPr lang="zh-CN" sz="2400" b="0">
                <a:latin typeface="微软雅黑" panose="020B0503020204020204" charset="-122"/>
                <a:ea typeface="微软雅黑" panose="020B0503020204020204" charset="-122"/>
                <a:cs typeface="微软雅黑" panose="020B0503020204020204" charset="-122"/>
              </a:rPr>
              <a:t>争取民族独立、人民解放和实现国家繁荣富强、人民共同富裕或答反帝反封建。（2分）</a:t>
            </a:r>
            <a:r>
              <a:rPr lang="en-US" sz="2400" b="0">
                <a:latin typeface="微软雅黑" panose="020B0503020204020204" charset="-122"/>
                <a:ea typeface="微软雅黑" panose="020B0503020204020204" charset="-122"/>
                <a:cs typeface="微软雅黑" panose="020B0503020204020204" charset="-122"/>
              </a:rPr>
              <a:t>”3.</a:t>
            </a:r>
            <a:r>
              <a:rPr lang="zh-CN" sz="2400" b="0">
                <a:latin typeface="微软雅黑" panose="020B0503020204020204" charset="-122"/>
                <a:ea typeface="微软雅黑" panose="020B0503020204020204" charset="-122"/>
                <a:cs typeface="微软雅黑" panose="020B0503020204020204" charset="-122"/>
              </a:rPr>
              <a:t>根据题目要求和参考答案制定评分细则如下：回答：争取民</a:t>
            </a:r>
            <a:r>
              <a:rPr lang="zh-CN" sz="2400" b="1">
                <a:latin typeface="微软雅黑" panose="020B0503020204020204" charset="-122"/>
                <a:ea typeface="微软雅黑" panose="020B0503020204020204" charset="-122"/>
                <a:cs typeface="微软雅黑" panose="020B0503020204020204" charset="-122"/>
              </a:rPr>
              <a:t>独立</a:t>
            </a:r>
            <a:r>
              <a:rPr lang="zh-CN" sz="2400" b="0">
                <a:latin typeface="微软雅黑" panose="020B0503020204020204" charset="-122"/>
                <a:ea typeface="微软雅黑" panose="020B0503020204020204" charset="-122"/>
                <a:cs typeface="微软雅黑" panose="020B0503020204020204" charset="-122"/>
              </a:rPr>
              <a:t>或人民</a:t>
            </a:r>
            <a:r>
              <a:rPr lang="zh-CN" sz="2400" b="1">
                <a:latin typeface="微软雅黑" panose="020B0503020204020204" charset="-122"/>
                <a:ea typeface="微软雅黑" panose="020B0503020204020204" charset="-122"/>
                <a:cs typeface="微软雅黑" panose="020B0503020204020204" charset="-122"/>
              </a:rPr>
              <a:t>解放</a:t>
            </a:r>
            <a:r>
              <a:rPr lang="zh-CN" sz="2400" b="0">
                <a:latin typeface="微软雅黑" panose="020B0503020204020204" charset="-122"/>
                <a:ea typeface="微软雅黑" panose="020B0503020204020204" charset="-122"/>
                <a:cs typeface="微软雅黑" panose="020B0503020204020204" charset="-122"/>
              </a:rPr>
              <a:t>（1分）和实现国家繁荣</a:t>
            </a:r>
            <a:r>
              <a:rPr lang="zh-CN" sz="2400" b="1">
                <a:latin typeface="微软雅黑" panose="020B0503020204020204" charset="-122"/>
                <a:ea typeface="微软雅黑" panose="020B0503020204020204" charset="-122"/>
                <a:cs typeface="微软雅黑" panose="020B0503020204020204" charset="-122"/>
              </a:rPr>
              <a:t>富强</a:t>
            </a:r>
            <a:r>
              <a:rPr lang="zh-CN" sz="2400" b="0">
                <a:latin typeface="微软雅黑" panose="020B0503020204020204" charset="-122"/>
                <a:ea typeface="微软雅黑" panose="020B0503020204020204" charset="-122"/>
                <a:cs typeface="微软雅黑" panose="020B0503020204020204" charset="-122"/>
              </a:rPr>
              <a:t>或人民</a:t>
            </a:r>
            <a:r>
              <a:rPr lang="zh-CN" sz="2400" b="1">
                <a:latin typeface="微软雅黑" panose="020B0503020204020204" charset="-122"/>
                <a:ea typeface="微软雅黑" panose="020B0503020204020204" charset="-122"/>
                <a:cs typeface="微软雅黑" panose="020B0503020204020204" charset="-122"/>
              </a:rPr>
              <a:t>共同富裕</a:t>
            </a:r>
            <a:r>
              <a:rPr lang="zh-CN" sz="2400" b="0">
                <a:latin typeface="微软雅黑" panose="020B0503020204020204" charset="-122"/>
                <a:ea typeface="微软雅黑" panose="020B0503020204020204" charset="-122"/>
                <a:cs typeface="微软雅黑" panose="020B0503020204020204" charset="-122"/>
              </a:rPr>
              <a:t>（1分）或答反帝（1分）反封建（1分）或实现中华民族伟大复兴（1分）;或救国救民等意思接近（1分）</a:t>
            </a:r>
            <a:r>
              <a:rPr lang="en-US" sz="2400" b="0">
                <a:latin typeface="微软雅黑" panose="020B0503020204020204" charset="-122"/>
                <a:ea typeface="微软雅黑" panose="020B0503020204020204" charset="-122"/>
                <a:cs typeface="微软雅黑" panose="020B0503020204020204" charset="-122"/>
              </a:rPr>
              <a:t>4.</a:t>
            </a:r>
            <a:r>
              <a:rPr lang="zh-CN" sz="2400" b="0">
                <a:latin typeface="微软雅黑" panose="020B0503020204020204" charset="-122"/>
                <a:ea typeface="微软雅黑" panose="020B0503020204020204" charset="-122"/>
                <a:cs typeface="微软雅黑" panose="020B0503020204020204" charset="-122"/>
              </a:rPr>
              <a:t>通过阅卷发现：</a:t>
            </a:r>
            <a:r>
              <a:rPr lang="zh-CN" sz="2400" b="0">
                <a:solidFill>
                  <a:srgbClr val="FF0000"/>
                </a:solidFill>
                <a:latin typeface="微软雅黑" panose="020B0503020204020204" charset="-122"/>
                <a:ea typeface="微软雅黑" panose="020B0503020204020204" charset="-122"/>
                <a:cs typeface="微软雅黑" panose="020B0503020204020204" charset="-122"/>
              </a:rPr>
              <a:t>很多学生审题不仔细，答非所问，没有紧扣“近代以来”“历史任务”关键信息；还有的学生答题片面，只回答出其中一个方面。</a:t>
            </a:r>
            <a:r>
              <a:rPr lang="zh-CN" sz="2400" b="0">
                <a:latin typeface="微软雅黑" panose="020B0503020204020204" charset="-122"/>
                <a:ea typeface="微软雅黑" panose="020B0503020204020204" charset="-122"/>
                <a:cs typeface="微软雅黑" panose="020B0503020204020204" charset="-122"/>
              </a:rPr>
              <a:t>总之，后期复习还需要进一步加强解题能力的培养和训练。</a:t>
            </a:r>
            <a:endParaRPr lang="zh-CN" altLang="en-US" sz="240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71450" y="541020"/>
            <a:ext cx="11849735" cy="6031865"/>
          </a:xfrm>
        </p:spPr>
        <p:txBody>
          <a:bodyPr/>
          <a:p>
            <a:pPr marL="0" indent="0">
              <a:buNone/>
            </a:pPr>
            <a:r>
              <a:rPr lang="zh-CN" altLang="en-US" sz="1800">
                <a:latin typeface="微软雅黑" panose="020B0503020204020204" charset="-122"/>
                <a:ea typeface="微软雅黑" panose="020B0503020204020204" charset="-122"/>
                <a:cs typeface="微软雅黑" panose="020B0503020204020204" charset="-122"/>
              </a:rPr>
              <a:t>18.阅读材料，回答问题。</a:t>
            </a:r>
            <a:endParaRPr lang="zh-CN" altLang="en-US" sz="1800">
              <a:latin typeface="微软雅黑" panose="020B0503020204020204" charset="-122"/>
              <a:ea typeface="微软雅黑" panose="020B0503020204020204" charset="-122"/>
              <a:cs typeface="微软雅黑" panose="020B0503020204020204" charset="-122"/>
            </a:endParaRPr>
          </a:p>
          <a:p>
            <a:pPr marL="0" indent="0">
              <a:buNone/>
            </a:pPr>
            <a:r>
              <a:rPr lang="zh-CN" altLang="en-US" sz="1800">
                <a:latin typeface="微软雅黑" panose="020B0503020204020204" charset="-122"/>
                <a:ea typeface="微软雅黑" panose="020B0503020204020204" charset="-122"/>
                <a:cs typeface="微软雅黑" panose="020B0503020204020204" charset="-122"/>
              </a:rPr>
              <a:t>材料一   欧洲人确实得益于这一方案，在关键时刻得到雪中送炭的援助，在很短的几年内欧洲经济迅速走出困境，繁荣起来，生活水平也显著提高。这一方案同时也加强了美国自己的力量。因为从经济上讲，战时的经济靠军事工业，要转为和平经济，可能会引起需求不足，而造成经济危机。但美国人把钱借给欧洲，然后让欧洲买美国的东西，当然也就帮助了美国的生产发展。</a:t>
            </a:r>
            <a:endParaRPr lang="zh-CN" altLang="en-US" sz="1800">
              <a:latin typeface="微软雅黑" panose="020B0503020204020204" charset="-122"/>
              <a:ea typeface="微软雅黑" panose="020B0503020204020204" charset="-122"/>
              <a:cs typeface="微软雅黑" panose="020B0503020204020204" charset="-122"/>
            </a:endParaRPr>
          </a:p>
          <a:p>
            <a:pPr marL="0" indent="0">
              <a:buNone/>
            </a:pPr>
            <a:r>
              <a:rPr lang="zh-CN" altLang="en-US" sz="1800">
                <a:latin typeface="微软雅黑" panose="020B0503020204020204" charset="-122"/>
                <a:ea typeface="微软雅黑" panose="020B0503020204020204" charset="-122"/>
                <a:cs typeface="微软雅黑" panose="020B0503020204020204" charset="-122"/>
              </a:rPr>
              <a:t>——摘编自资中筠《美国十讲》                   </a:t>
            </a:r>
            <a:endParaRPr lang="zh-CN" altLang="en-US" sz="1800">
              <a:latin typeface="微软雅黑" panose="020B0503020204020204" charset="-122"/>
              <a:ea typeface="微软雅黑" panose="020B0503020204020204" charset="-122"/>
              <a:cs typeface="微软雅黑" panose="020B0503020204020204" charset="-122"/>
            </a:endParaRPr>
          </a:p>
          <a:p>
            <a:pPr marL="0" indent="0">
              <a:buNone/>
            </a:pPr>
            <a:r>
              <a:rPr lang="zh-CN" altLang="en-US" sz="1800">
                <a:latin typeface="微软雅黑" panose="020B0503020204020204" charset="-122"/>
                <a:ea typeface="微软雅黑" panose="020B0503020204020204" charset="-122"/>
                <a:cs typeface="微软雅黑" panose="020B0503020204020204" charset="-122"/>
              </a:rPr>
              <a:t>（1）根据材料一并结合所学知识，指出“这一方案”是什么？并概括其影响。（4分）</a:t>
            </a:r>
            <a:endParaRPr lang="zh-CN" altLang="en-US" sz="1800">
              <a:latin typeface="微软雅黑" panose="020B0503020204020204" charset="-122"/>
              <a:ea typeface="微软雅黑" panose="020B0503020204020204" charset="-122"/>
              <a:cs typeface="微软雅黑" panose="020B0503020204020204" charset="-122"/>
            </a:endParaRPr>
          </a:p>
          <a:p>
            <a:pPr marL="0" indent="0">
              <a:buNone/>
            </a:pPr>
            <a:r>
              <a:rPr lang="zh-CN" altLang="en-US" sz="1800">
                <a:latin typeface="微软雅黑" panose="020B0503020204020204" charset="-122"/>
                <a:ea typeface="微软雅黑" panose="020B0503020204020204" charset="-122"/>
                <a:cs typeface="微软雅黑" panose="020B0503020204020204" charset="-122"/>
              </a:rPr>
              <a:t>材料二  战后苏联凭借着在战争中发展起来的工业基础和巨额的赔款、战利品迅速恢复了元气，通过援助计划成功抵制了西方的渗透，在东欧建立起符合苏联意志的经济体系，也保证了东欧国家对自己的至少是表面上的友善，苏联的援助计划，无论从高目标和低目标来看，都达到了目的。                                    ——摘编自王旭隆《苏联在对外援助中的得失》</a:t>
            </a:r>
            <a:endParaRPr lang="zh-CN" altLang="en-US" sz="1800">
              <a:latin typeface="微软雅黑" panose="020B0503020204020204" charset="-122"/>
              <a:ea typeface="微软雅黑" panose="020B0503020204020204" charset="-122"/>
              <a:cs typeface="微软雅黑" panose="020B0503020204020204" charset="-122"/>
            </a:endParaRPr>
          </a:p>
          <a:p>
            <a:pPr marL="0" indent="0">
              <a:buNone/>
            </a:pPr>
            <a:r>
              <a:rPr lang="zh-CN" altLang="en-US" sz="1800">
                <a:latin typeface="微软雅黑" panose="020B0503020204020204" charset="-122"/>
                <a:ea typeface="微软雅黑" panose="020B0503020204020204" charset="-122"/>
                <a:cs typeface="微软雅黑" panose="020B0503020204020204" charset="-122"/>
              </a:rPr>
              <a:t>（2）根据材料二概括苏联对东欧援助的背景，并分析作者认为苏联的援助计划“都达到了目的”的原因。(4分) </a:t>
            </a:r>
            <a:endParaRPr lang="zh-CN" altLang="en-US" sz="1800">
              <a:latin typeface="微软雅黑" panose="020B0503020204020204" charset="-122"/>
              <a:ea typeface="微软雅黑" panose="020B0503020204020204" charset="-122"/>
              <a:cs typeface="微软雅黑" panose="020B0503020204020204" charset="-122"/>
            </a:endParaRPr>
          </a:p>
          <a:p>
            <a:pPr marL="0" indent="0">
              <a:buNone/>
            </a:pPr>
            <a:r>
              <a:rPr lang="zh-CN" altLang="en-US" sz="1800">
                <a:latin typeface="微软雅黑" panose="020B0503020204020204" charset="-122"/>
                <a:ea typeface="微软雅黑" panose="020B0503020204020204" charset="-122"/>
                <a:cs typeface="微软雅黑" panose="020B0503020204020204" charset="-122"/>
              </a:rPr>
              <a:t>（3）综合上述材料并结合所学知识，谈谈美苏两国对外援助的共同点有哪些？（2分）</a:t>
            </a:r>
            <a:endParaRPr lang="zh-CN" altLang="en-US" sz="1800">
              <a:latin typeface="微软雅黑" panose="020B0503020204020204" charset="-122"/>
              <a:ea typeface="微软雅黑" panose="020B0503020204020204" charset="-122"/>
              <a:cs typeface="微软雅黑" panose="020B0503020204020204" charset="-122"/>
            </a:endParaRPr>
          </a:p>
        </p:txBody>
      </p:sp>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207207" y="85606"/>
            <a:ext cx="1446303" cy="460375"/>
          </a:xfrm>
          <a:prstGeom prst="rect">
            <a:avLst/>
          </a:prstGeom>
          <a:noFill/>
        </p:spPr>
        <p:txBody>
          <a:bodyPr wrap="square" rtlCol="0">
            <a:spAutoFit/>
          </a:bodyPr>
          <a:p>
            <a:r>
              <a:rPr lang="zh-CN" altLang="en-US" sz="2400" dirty="0" smtClean="0">
                <a:solidFill>
                  <a:schemeClr val="bg1"/>
                </a:solidFill>
              </a:rPr>
              <a:t>错题再现</a:t>
            </a:r>
            <a:endParaRPr lang="zh-CN" altLang="en-US" sz="2400"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22752" y="66556"/>
            <a:ext cx="1446303" cy="460375"/>
          </a:xfrm>
          <a:prstGeom prst="rect">
            <a:avLst/>
          </a:prstGeom>
          <a:noFill/>
        </p:spPr>
        <p:txBody>
          <a:bodyPr wrap="square" rtlCol="0">
            <a:spAutoFit/>
          </a:bodyPr>
          <a:p>
            <a:r>
              <a:rPr lang="zh-CN" altLang="en-US" sz="2400" dirty="0">
                <a:solidFill>
                  <a:schemeClr val="bg1"/>
                </a:solidFill>
              </a:rPr>
              <a:t>试卷反馈</a:t>
            </a:r>
            <a:endParaRPr lang="zh-CN" altLang="en-US" sz="2400" dirty="0">
              <a:solidFill>
                <a:schemeClr val="bg1"/>
              </a:solidFill>
            </a:endParaRPr>
          </a:p>
        </p:txBody>
      </p:sp>
      <p:sp>
        <p:nvSpPr>
          <p:cNvPr id="100" name="文本框 99"/>
          <p:cNvSpPr txBox="1"/>
          <p:nvPr/>
        </p:nvSpPr>
        <p:spPr>
          <a:xfrm>
            <a:off x="1036320" y="650875"/>
            <a:ext cx="8763000" cy="4892675"/>
          </a:xfrm>
          <a:prstGeom prst="rect">
            <a:avLst/>
          </a:prstGeom>
          <a:noFill/>
          <a:ln w="9525">
            <a:noFill/>
          </a:ln>
        </p:spPr>
        <p:txBody>
          <a:bodyPr wrap="square">
            <a:spAutoFit/>
          </a:bodyPr>
          <a:p>
            <a:pPr indent="0"/>
            <a:r>
              <a:rPr lang="zh-CN" sz="2400" b="0">
                <a:cs typeface="等线" charset="0"/>
              </a:rPr>
              <a:t>18.</a:t>
            </a:r>
            <a:r>
              <a:rPr lang="en-US" altLang="zh-CN" sz="2400" b="0">
                <a:cs typeface="等线" charset="0"/>
              </a:rPr>
              <a:t>(</a:t>
            </a:r>
            <a:r>
              <a:rPr lang="zh-CN" sz="2400" b="0">
                <a:cs typeface="等线" charset="0"/>
              </a:rPr>
              <a:t>1</a:t>
            </a:r>
            <a:r>
              <a:rPr lang="en-US" altLang="zh-CN" sz="2400" b="0">
                <a:cs typeface="等线" charset="0"/>
              </a:rPr>
              <a:t>)</a:t>
            </a:r>
            <a:r>
              <a:rPr lang="zh-CN" sz="2400" b="0">
                <a:cs typeface="等线" charset="0"/>
              </a:rPr>
              <a:t>评卷反馈：本道题的难度尚可，大部分同学还是可以答出来，但是也还存在一些问题：   </a:t>
            </a:r>
            <a:endParaRPr lang="zh-CN" sz="2400" b="0">
              <a:cs typeface="等线" charset="0"/>
            </a:endParaRPr>
          </a:p>
          <a:p>
            <a:pPr indent="0"/>
            <a:r>
              <a:rPr lang="zh-CN" sz="2400" b="0">
                <a:cs typeface="等线" charset="0"/>
              </a:rPr>
              <a:t> ①学生的</a:t>
            </a:r>
            <a:r>
              <a:rPr lang="zh-CN" sz="2400" b="0">
                <a:solidFill>
                  <a:srgbClr val="FF0000"/>
                </a:solidFill>
                <a:cs typeface="等线" charset="0"/>
              </a:rPr>
              <a:t>基础知识不太扎实</a:t>
            </a:r>
            <a:r>
              <a:rPr lang="zh-CN" sz="2400" b="0">
                <a:cs typeface="等线" charset="0"/>
              </a:rPr>
              <a:t>，有小部分同学答成了罗斯福新政和第二次工业革命 ；  </a:t>
            </a:r>
            <a:endParaRPr lang="zh-CN" sz="2400" b="0">
              <a:cs typeface="等线" charset="0"/>
            </a:endParaRPr>
          </a:p>
          <a:p>
            <a:pPr indent="0"/>
            <a:r>
              <a:rPr lang="zh-CN" sz="2400" b="0">
                <a:cs typeface="等线" charset="0"/>
              </a:rPr>
              <a:t> ②部分学生的答题</a:t>
            </a:r>
            <a:r>
              <a:rPr lang="zh-CN" sz="2400" b="0">
                <a:solidFill>
                  <a:srgbClr val="FF0000"/>
                </a:solidFill>
                <a:cs typeface="等线" charset="0"/>
              </a:rPr>
              <a:t>技巧还没有掌握</a:t>
            </a:r>
            <a:r>
              <a:rPr lang="zh-CN" sz="2400" b="0">
                <a:cs typeface="等线" charset="0"/>
              </a:rPr>
              <a:t>，没有结合材料回答，只是习惯性的抄资料，没有选择和思考 ； </a:t>
            </a:r>
            <a:endParaRPr lang="zh-CN" sz="2400" b="0">
              <a:cs typeface="等线" charset="0"/>
            </a:endParaRPr>
          </a:p>
          <a:p>
            <a:pPr indent="0"/>
            <a:r>
              <a:rPr lang="zh-CN" sz="2400" b="0">
                <a:cs typeface="等线" charset="0"/>
              </a:rPr>
              <a:t> ③答题</a:t>
            </a:r>
            <a:r>
              <a:rPr lang="zh-CN" sz="2400" b="0">
                <a:solidFill>
                  <a:srgbClr val="FF0000"/>
                </a:solidFill>
                <a:cs typeface="等线" charset="0"/>
              </a:rPr>
              <a:t>思路不清晰</a:t>
            </a:r>
            <a:r>
              <a:rPr lang="zh-CN" sz="2400" b="0">
                <a:cs typeface="等线" charset="0"/>
              </a:rPr>
              <a:t>，没有从美国和欧洲两个方面回答；    </a:t>
            </a:r>
            <a:endParaRPr lang="zh-CN" sz="2400" b="0">
              <a:cs typeface="等线" charset="0"/>
            </a:endParaRPr>
          </a:p>
          <a:p>
            <a:pPr indent="0"/>
            <a:r>
              <a:rPr lang="zh-CN" sz="2400" b="0">
                <a:cs typeface="等线" charset="0"/>
              </a:rPr>
              <a:t>④出现一些</a:t>
            </a:r>
            <a:r>
              <a:rPr lang="zh-CN" sz="2400" b="0">
                <a:solidFill>
                  <a:srgbClr val="FF0000"/>
                </a:solidFill>
                <a:cs typeface="等线" charset="0"/>
              </a:rPr>
              <a:t>错别字</a:t>
            </a:r>
            <a:r>
              <a:rPr lang="zh-CN" sz="2400" b="0">
                <a:cs typeface="等线" charset="0"/>
              </a:rPr>
              <a:t>现象，例如马歇尔的歇   ；</a:t>
            </a:r>
            <a:endParaRPr lang="zh-CN" sz="2400" b="0">
              <a:cs typeface="等线" charset="0"/>
            </a:endParaRPr>
          </a:p>
          <a:p>
            <a:pPr indent="0"/>
            <a:r>
              <a:rPr lang="zh-CN" sz="2400" b="0">
                <a:cs typeface="等线" charset="0"/>
              </a:rPr>
              <a:t> ⑤小部分同学把马歇尔计划加书名号。</a:t>
            </a:r>
            <a:endParaRPr lang="zh-CN" sz="2400" b="0">
              <a:cs typeface="等线" charset="0"/>
            </a:endParaRPr>
          </a:p>
          <a:p>
            <a:pPr indent="0"/>
            <a:r>
              <a:rPr lang="zh-CN" sz="2400" b="0">
                <a:cs typeface="等线" charset="0"/>
              </a:rPr>
              <a:t>18.（3）总结学生失分原因    1.没在指定区域内答题    2.没有标序号按点答题    3.字迹潦草，难以辩识    4.重复的内容写两遍    5.出现知识点错误    6.使用口头语作答</a:t>
            </a:r>
            <a:endParaRPr lang="zh-CN" altLang="en-US" sz="2400" b="0">
              <a:cs typeface="等线"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43255" y="255270"/>
            <a:ext cx="8592820" cy="521970"/>
          </a:xfrm>
          <a:prstGeom prst="rect">
            <a:avLst/>
          </a:prstGeom>
          <a:noFill/>
          <a:ln w="9525">
            <a:noFill/>
          </a:ln>
        </p:spPr>
        <p:txBody>
          <a:bodyPr wrap="square">
            <a:spAutoFit/>
          </a:bodyPr>
          <a:p>
            <a:pPr indent="0"/>
            <a:r>
              <a:rPr lang="en-US" sz="2800" b="0">
                <a:latin typeface="宋体" panose="02010600030101010101" pitchFamily="2" charset="-122"/>
              </a:rPr>
              <a:t>19.</a:t>
            </a:r>
            <a:r>
              <a:rPr lang="zh-CN" sz="2800" b="0">
                <a:ea typeface="宋体" panose="02010600030101010101" pitchFamily="2" charset="-122"/>
              </a:rPr>
              <a:t>阅读下列材料，完成探究活动。</a:t>
            </a:r>
            <a:endParaRPr lang="zh-CN" altLang="en-US" sz="2800"/>
          </a:p>
        </p:txBody>
      </p:sp>
      <p:pic>
        <p:nvPicPr>
          <p:cNvPr id="4" name="图片 3"/>
          <p:cNvPicPr/>
          <p:nvPr/>
        </p:nvPicPr>
        <p:blipFill>
          <a:blip r:embed="rId1"/>
          <a:stretch>
            <a:fillRect/>
          </a:stretch>
        </p:blipFill>
        <p:spPr>
          <a:xfrm>
            <a:off x="132080" y="777240"/>
            <a:ext cx="11368405" cy="3252470"/>
          </a:xfrm>
          <a:prstGeom prst="rect">
            <a:avLst/>
          </a:prstGeom>
          <a:noFill/>
          <a:ln w="9525">
            <a:noFill/>
          </a:ln>
        </p:spPr>
      </p:pic>
      <p:sp>
        <p:nvSpPr>
          <p:cNvPr id="101" name="文本框 100"/>
          <p:cNvSpPr txBox="1"/>
          <p:nvPr/>
        </p:nvSpPr>
        <p:spPr>
          <a:xfrm>
            <a:off x="218440" y="4123055"/>
            <a:ext cx="10273665" cy="953135"/>
          </a:xfrm>
          <a:prstGeom prst="rect">
            <a:avLst/>
          </a:prstGeom>
          <a:noFill/>
          <a:ln w="9525">
            <a:noFill/>
          </a:ln>
        </p:spPr>
        <p:txBody>
          <a:bodyPr wrap="square">
            <a:spAutoFit/>
          </a:bodyPr>
          <a:p>
            <a:pPr indent="0"/>
            <a:r>
              <a:rPr lang="zh-CN" sz="2800" b="0">
                <a:ea typeface="宋体" panose="02010600030101010101" pitchFamily="2" charset="-122"/>
              </a:rPr>
              <a:t>（1）上图中①处是东西方交往通道的起点城市</a:t>
            </a:r>
            <a:r>
              <a:rPr lang="en-US" sz="2800" b="0" u="sng">
                <a:latin typeface="宋体" panose="02010600030101010101" pitchFamily="2" charset="-122"/>
              </a:rPr>
              <a:t>         </a:t>
            </a:r>
            <a:r>
              <a:rPr lang="zh-CN" sz="2800" b="0">
                <a:ea typeface="宋体" panose="02010600030101010101" pitchFamily="2" charset="-122"/>
              </a:rPr>
              <a:t>；②处的国家“大秦”又被称为</a:t>
            </a:r>
            <a:r>
              <a:rPr lang="en-US" sz="2800" b="0" u="sng">
                <a:latin typeface="宋体" panose="02010600030101010101" pitchFamily="2" charset="-122"/>
              </a:rPr>
              <a:t>       </a:t>
            </a:r>
            <a:r>
              <a:rPr lang="zh-CN" sz="2800" b="0">
                <a:ea typeface="宋体" panose="02010600030101010101" pitchFamily="2" charset="-122"/>
              </a:rPr>
              <a:t>。（</a:t>
            </a:r>
            <a:r>
              <a:rPr lang="en-US" sz="2800" b="0">
                <a:latin typeface="宋体" panose="02010600030101010101" pitchFamily="2" charset="-122"/>
              </a:rPr>
              <a:t>2</a:t>
            </a:r>
            <a:r>
              <a:rPr lang="zh-CN" sz="2800" b="0">
                <a:ea typeface="宋体" panose="02010600030101010101" pitchFamily="2" charset="-122"/>
              </a:rPr>
              <a:t>分）</a:t>
            </a:r>
            <a:endParaRPr lang="zh-CN" altLang="en-US" sz="2800"/>
          </a:p>
        </p:txBody>
      </p:sp>
      <p:sp>
        <p:nvSpPr>
          <p:cNvPr id="7" name="文本框 6"/>
          <p:cNvSpPr txBox="1"/>
          <p:nvPr/>
        </p:nvSpPr>
        <p:spPr>
          <a:xfrm>
            <a:off x="8232140" y="4834255"/>
            <a:ext cx="2259965" cy="1814830"/>
          </a:xfrm>
          <a:prstGeom prst="rect">
            <a:avLst/>
          </a:prstGeom>
          <a:noFill/>
        </p:spPr>
        <p:txBody>
          <a:bodyPr wrap="square" rtlCol="0">
            <a:spAutoFit/>
          </a:bodyPr>
          <a:p>
            <a:r>
              <a:rPr lang="zh-CN" altLang="en-US" sz="2800">
                <a:solidFill>
                  <a:srgbClr val="FF0000"/>
                </a:solidFill>
              </a:rPr>
              <a:t>时空观念</a:t>
            </a:r>
            <a:endParaRPr lang="zh-CN" altLang="en-US" sz="2800">
              <a:solidFill>
                <a:srgbClr val="FF0000"/>
              </a:solidFill>
            </a:endParaRPr>
          </a:p>
          <a:p>
            <a:r>
              <a:rPr lang="zh-CN" altLang="en-US" sz="2800">
                <a:solidFill>
                  <a:srgbClr val="FF0000"/>
                </a:solidFill>
              </a:rPr>
              <a:t>观图和古今国家名称准确表达</a:t>
            </a:r>
            <a:endParaRPr lang="zh-CN" altLang="en-US" sz="28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58800" y="797560"/>
            <a:ext cx="10793095" cy="2676525"/>
          </a:xfrm>
          <a:prstGeom prst="rect">
            <a:avLst/>
          </a:prstGeom>
          <a:noFill/>
          <a:ln w="9525">
            <a:noFill/>
          </a:ln>
        </p:spPr>
        <p:txBody>
          <a:bodyPr wrap="square">
            <a:spAutoFit/>
          </a:bodyPr>
          <a:p>
            <a:pPr indent="0"/>
            <a:r>
              <a:rPr lang="en-US" sz="2400" b="0">
                <a:latin typeface="微软雅黑" panose="020B0503020204020204" charset="-122"/>
                <a:ea typeface="微软雅黑" panose="020B0503020204020204" charset="-122"/>
                <a:cs typeface="微软雅黑" panose="020B0503020204020204" charset="-122"/>
              </a:rPr>
              <a:t>19.</a:t>
            </a:r>
            <a:r>
              <a:rPr lang="zh-CN" altLang="en-US" sz="2400" b="0">
                <a:latin typeface="微软雅黑" panose="020B0503020204020204" charset="-122"/>
                <a:ea typeface="微软雅黑" panose="020B0503020204020204" charset="-122"/>
                <a:cs typeface="微软雅黑" panose="020B0503020204020204" charset="-122"/>
              </a:rPr>
              <a:t>（</a:t>
            </a:r>
            <a:r>
              <a:rPr lang="en-US" altLang="zh-CN" sz="2400" b="0">
                <a:latin typeface="微软雅黑" panose="020B0503020204020204" charset="-122"/>
                <a:ea typeface="微软雅黑" panose="020B0503020204020204" charset="-122"/>
                <a:cs typeface="微软雅黑" panose="020B0503020204020204" charset="-122"/>
              </a:rPr>
              <a:t>1</a:t>
            </a:r>
            <a:r>
              <a:rPr lang="zh-CN" altLang="en-US" sz="2400" b="0">
                <a:latin typeface="微软雅黑" panose="020B0503020204020204" charset="-122"/>
                <a:ea typeface="微软雅黑" panose="020B0503020204020204" charset="-122"/>
                <a:cs typeface="微软雅黑" panose="020B0503020204020204" charset="-122"/>
              </a:rPr>
              <a:t>）</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b="0">
                <a:latin typeface="微软雅黑" panose="020B0503020204020204" charset="-122"/>
                <a:ea typeface="微软雅黑" panose="020B0503020204020204" charset="-122"/>
                <a:cs typeface="微软雅黑" panose="020B0503020204020204" charset="-122"/>
              </a:rPr>
              <a:t>①</a:t>
            </a:r>
            <a:r>
              <a:rPr lang="en-US" sz="2400" b="0">
                <a:solidFill>
                  <a:srgbClr val="FF0000"/>
                </a:solidFill>
                <a:latin typeface="微软雅黑" panose="020B0503020204020204" charset="-122"/>
                <a:ea typeface="微软雅黑" panose="020B0503020204020204" charset="-122"/>
                <a:cs typeface="微软雅黑" panose="020B0503020204020204" charset="-122"/>
              </a:rPr>
              <a:t>古今地名混用</a:t>
            </a:r>
            <a:r>
              <a:rPr lang="en-US" sz="2400" b="0">
                <a:latin typeface="微软雅黑" panose="020B0503020204020204" charset="-122"/>
                <a:ea typeface="微软雅黑" panose="020B0503020204020204" charset="-122"/>
                <a:cs typeface="微软雅黑" panose="020B0503020204020204" charset="-122"/>
              </a:rPr>
              <a:t>，答西安的不给分。</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b="0">
                <a:latin typeface="微软雅黑" panose="020B0503020204020204" charset="-122"/>
                <a:ea typeface="微软雅黑" panose="020B0503020204020204" charset="-122"/>
                <a:cs typeface="微软雅黑" panose="020B0503020204020204" charset="-122"/>
              </a:rPr>
              <a:t>②</a:t>
            </a:r>
            <a:r>
              <a:rPr lang="en-US" sz="2400" b="0">
                <a:solidFill>
                  <a:srgbClr val="FF0000"/>
                </a:solidFill>
                <a:latin typeface="微软雅黑" panose="020B0503020204020204" charset="-122"/>
                <a:ea typeface="微软雅黑" panose="020B0503020204020204" charset="-122"/>
                <a:cs typeface="微软雅黑" panose="020B0503020204020204" charset="-122"/>
              </a:rPr>
              <a:t>没有序号化标注，很多学生就只写一个长安或者罗马</a:t>
            </a:r>
            <a:r>
              <a:rPr lang="en-US" sz="2400" b="0">
                <a:latin typeface="微软雅黑" panose="020B0503020204020204" charset="-122"/>
                <a:ea typeface="微软雅黑" panose="020B0503020204020204" charset="-122"/>
                <a:cs typeface="微软雅黑" panose="020B0503020204020204" charset="-122"/>
              </a:rPr>
              <a:t>，</a:t>
            </a:r>
            <a:r>
              <a:rPr lang="en-US" sz="2400" b="0">
                <a:solidFill>
                  <a:srgbClr val="FF0000"/>
                </a:solidFill>
                <a:latin typeface="微软雅黑" panose="020B0503020204020204" charset="-122"/>
                <a:ea typeface="微软雅黑" panose="020B0503020204020204" charset="-122"/>
                <a:cs typeface="微软雅黑" panose="020B0503020204020204" charset="-122"/>
              </a:rPr>
              <a:t>没有序号也没有标点符号的不给分</a:t>
            </a:r>
            <a:r>
              <a:rPr lang="en-US" sz="2400" b="0">
                <a:latin typeface="微软雅黑" panose="020B0503020204020204" charset="-122"/>
                <a:ea typeface="微软雅黑" panose="020B0503020204020204" charset="-122"/>
                <a:cs typeface="微软雅黑" panose="020B0503020204020204" charset="-122"/>
              </a:rPr>
              <a:t>；两个答案间隔很大，很明显可以看出顺序，给分。</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b="0">
                <a:latin typeface="微软雅黑" panose="020B0503020204020204" charset="-122"/>
                <a:ea typeface="微软雅黑" panose="020B0503020204020204" charset="-122"/>
                <a:cs typeface="微软雅黑" panose="020B0503020204020204" charset="-122"/>
              </a:rPr>
              <a:t>③</a:t>
            </a:r>
            <a:r>
              <a:rPr lang="en-US" sz="2400" b="0">
                <a:solidFill>
                  <a:srgbClr val="FF0000"/>
                </a:solidFill>
                <a:latin typeface="微软雅黑" panose="020B0503020204020204" charset="-122"/>
                <a:ea typeface="微软雅黑" panose="020B0503020204020204" charset="-122"/>
                <a:cs typeface="微软雅黑" panose="020B0503020204020204" charset="-122"/>
              </a:rPr>
              <a:t>概念不清</a:t>
            </a:r>
            <a:r>
              <a:rPr lang="zh-CN" altLang="en-US" sz="2400" b="0">
                <a:solidFill>
                  <a:srgbClr val="FF0000"/>
                </a:solidFill>
                <a:latin typeface="微软雅黑" panose="020B0503020204020204" charset="-122"/>
                <a:ea typeface="微软雅黑" panose="020B0503020204020204" charset="-122"/>
                <a:cs typeface="微软雅黑" panose="020B0503020204020204" charset="-122"/>
              </a:rPr>
              <a:t>，</a:t>
            </a:r>
            <a:r>
              <a:rPr lang="en-US" sz="2400" b="0">
                <a:latin typeface="微软雅黑" panose="020B0503020204020204" charset="-122"/>
                <a:ea typeface="微软雅黑" panose="020B0503020204020204" charset="-122"/>
                <a:cs typeface="微软雅黑" panose="020B0503020204020204" charset="-122"/>
              </a:rPr>
              <a:t>部分学生回答罗马共和国，东罗马。</a:t>
            </a:r>
            <a:endParaRPr lang="en-US" sz="2400" b="0">
              <a:latin typeface="微软雅黑" panose="020B0503020204020204" charset="-122"/>
              <a:ea typeface="微软雅黑" panose="020B0503020204020204" charset="-122"/>
              <a:cs typeface="微软雅黑" panose="020B0503020204020204" charset="-122"/>
            </a:endParaRPr>
          </a:p>
          <a:p>
            <a:pPr indent="0"/>
            <a:endParaRPr lang="en-US" sz="2400" b="0">
              <a:latin typeface="微软雅黑" panose="020B0503020204020204" charset="-122"/>
              <a:ea typeface="微软雅黑" panose="020B0503020204020204" charset="-122"/>
              <a:cs typeface="微软雅黑" panose="020B0503020204020204" charset="-122"/>
            </a:endParaRPr>
          </a:p>
          <a:p>
            <a:pPr indent="0"/>
            <a:endParaRPr lang="en-US" sz="2400" b="0">
              <a:latin typeface="微软雅黑" panose="020B0503020204020204" charset="-122"/>
              <a:ea typeface="微软雅黑" panose="020B0503020204020204" charset="-122"/>
              <a:cs typeface="微软雅黑" panose="020B0503020204020204" charset="-122"/>
            </a:endParaRPr>
          </a:p>
        </p:txBody>
      </p:sp>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207207" y="85606"/>
            <a:ext cx="1446303" cy="460375"/>
          </a:xfrm>
          <a:prstGeom prst="rect">
            <a:avLst/>
          </a:prstGeom>
          <a:noFill/>
        </p:spPr>
        <p:txBody>
          <a:bodyPr wrap="square" rtlCol="0">
            <a:spAutoFit/>
          </a:bodyPr>
          <a:p>
            <a:r>
              <a:rPr lang="zh-CN" altLang="zh-CN" sz="2400" dirty="0">
                <a:solidFill>
                  <a:schemeClr val="bg1"/>
                </a:solidFill>
              </a:rPr>
              <a:t>试卷反馈</a:t>
            </a:r>
            <a:endParaRPr lang="zh-CN" altLang="zh-CN" sz="2400"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 name="文本框 101"/>
          <p:cNvSpPr txBox="1"/>
          <p:nvPr/>
        </p:nvSpPr>
        <p:spPr>
          <a:xfrm>
            <a:off x="3556000" y="2005330"/>
            <a:ext cx="5080000" cy="460375"/>
          </a:xfrm>
          <a:prstGeom prst="rect">
            <a:avLst/>
          </a:prstGeom>
          <a:noFill/>
          <a:ln w="9525">
            <a:noFill/>
          </a:ln>
        </p:spPr>
        <p:txBody>
          <a:bodyPr>
            <a:spAutoFit/>
          </a:bodyPr>
          <a:p>
            <a:pPr indent="0"/>
            <a:r>
              <a:rPr lang="en-US" sz="2400" b="0">
                <a:latin typeface="宋体" panose="02010600030101010101" pitchFamily="2" charset="-122"/>
              </a:rPr>
              <a:t> </a:t>
            </a:r>
            <a:endParaRPr lang="en-US" altLang="en-US" sz="2400" b="0">
              <a:latin typeface="宋体" panose="02010600030101010101" pitchFamily="2" charset="-122"/>
            </a:endParaRPr>
          </a:p>
        </p:txBody>
      </p:sp>
      <p:graphicFrame>
        <p:nvGraphicFramePr>
          <p:cNvPr id="4" name="表格 3"/>
          <p:cNvGraphicFramePr/>
          <p:nvPr>
            <p:custDataLst>
              <p:tags r:id="rId1"/>
            </p:custDataLst>
          </p:nvPr>
        </p:nvGraphicFramePr>
        <p:xfrm>
          <a:off x="175895" y="743585"/>
          <a:ext cx="11147425" cy="4236720"/>
        </p:xfrm>
        <a:graphic>
          <a:graphicData uri="http://schemas.openxmlformats.org/drawingml/2006/table">
            <a:tbl>
              <a:tblPr firstRow="1" bandRow="1">
                <a:tableStyleId>{5940675A-B579-460E-94D1-54222C63F5DA}</a:tableStyleId>
              </a:tblPr>
              <a:tblGrid>
                <a:gridCol w="1445895"/>
                <a:gridCol w="1465580"/>
                <a:gridCol w="8235950"/>
              </a:tblGrid>
              <a:tr h="629285">
                <a:tc>
                  <a:txBody>
                    <a:bodyPr/>
                    <a:p>
                      <a:pPr indent="0" algn="ctr">
                        <a:buNone/>
                      </a:pPr>
                      <a:r>
                        <a:rPr lang="en-US" sz="2400" b="0">
                          <a:latin typeface="楷体_GB2312" charset="0"/>
                          <a:cs typeface="楷体_GB2312" charset="0"/>
                        </a:rPr>
                        <a:t>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名称</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主要范围或含义</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47115">
                <a:tc>
                  <a:txBody>
                    <a:bodyPr/>
                    <a:p>
                      <a:pPr indent="0" algn="ctr">
                        <a:buNone/>
                      </a:pPr>
                      <a:r>
                        <a:rPr lang="en-US" sz="2400" b="0">
                          <a:latin typeface="楷体_GB2312" charset="0"/>
                          <a:cs typeface="楷体_GB2312" charset="0"/>
                        </a:rPr>
                        <a:t>汉唐时期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“西域”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广义上泛指玉门关、阳关以西，狭义上主要指塔里木盆地及其周围地区。唐朝时期曾用“西天”指称更为遥远的印度。</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0">
                          <a:latin typeface="楷体_GB2312" charset="0"/>
                          <a:cs typeface="楷体_GB2312" charset="0"/>
                        </a:rPr>
                        <a:t>宋明时期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“西洋”</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最早见于五代，宋元时期广为流布，明代特指东南亚、西亚、东非或印度洋周围国家。</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0">
                <a:tc>
                  <a:txBody>
                    <a:bodyPr/>
                    <a:p>
                      <a:pPr indent="0" algn="ctr">
                        <a:buNone/>
                      </a:pPr>
                      <a:r>
                        <a:rPr lang="en-US" sz="2400" b="0">
                          <a:latin typeface="楷体_GB2312" charset="0"/>
                          <a:cs typeface="楷体_GB2312" charset="0"/>
                        </a:rPr>
                        <a:t>明清时期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“西方”</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与“泰西”“太西”“极西”“远西”等同义词广泛流行，指称欧洲。</a:t>
                      </a:r>
                      <a:r>
                        <a:rPr lang="en-US" sz="2400" b="0">
                          <a:latin typeface="Times New Roman" panose="02020603050405020304" pitchFamily="18" charset="0"/>
                          <a:cs typeface="Times New Roman" panose="02020603050405020304" pitchFamily="18" charset="0"/>
                        </a:rPr>
                        <a:t>晚清以</a:t>
                      </a:r>
                      <a:r>
                        <a:rPr lang="en-US" sz="2400" b="0">
                          <a:latin typeface="楷体_GB2312" charset="0"/>
                          <a:cs typeface="楷体_GB2312" charset="0"/>
                        </a:rPr>
                        <a:t>后</a:t>
                      </a:r>
                      <a:r>
                        <a:rPr lang="en-US" sz="2400" b="0">
                          <a:latin typeface="Times New Roman" panose="02020603050405020304" pitchFamily="18" charset="0"/>
                          <a:cs typeface="Times New Roman" panose="02020603050405020304" pitchFamily="18" charset="0"/>
                        </a:rPr>
                        <a:t>，“西方”的地理范围由欧洲扩展到美洲、澳洲</a:t>
                      </a:r>
                      <a:r>
                        <a:rPr lang="en-US" sz="2400" b="0">
                          <a:latin typeface="楷体_GB2312" charset="0"/>
                          <a:cs typeface="楷体_GB2312" charset="0"/>
                        </a:rPr>
                        <a:t>，</a:t>
                      </a:r>
                      <a:r>
                        <a:rPr lang="en-US" sz="2400" b="0">
                          <a:latin typeface="Times New Roman" panose="02020603050405020304" pitchFamily="18" charset="0"/>
                          <a:cs typeface="Times New Roman" panose="02020603050405020304" pitchFamily="18" charset="0"/>
                        </a:rPr>
                        <a:t>近代欧美的崛起，亦即“西方”的崛起</a:t>
                      </a:r>
                      <a:r>
                        <a:rPr lang="en-US" sz="2400" b="0">
                          <a:latin typeface="楷体_GB2312" charset="0"/>
                          <a:cs typeface="楷体_GB2312" charset="0"/>
                        </a:rPr>
                        <a:t>，</a:t>
                      </a:r>
                      <a:r>
                        <a:rPr lang="en-US" sz="2400" b="0">
                          <a:latin typeface="Times New Roman" panose="02020603050405020304" pitchFamily="18" charset="0"/>
                          <a:cs typeface="Times New Roman" panose="02020603050405020304" pitchFamily="18" charset="0"/>
                        </a:rPr>
                        <a:t>中国在与西方的冲突、交流、融合中开始艰难的社会转型和步入现代化的历程。</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534035" y="4691380"/>
            <a:ext cx="10919460" cy="2214880"/>
          </a:xfrm>
          <a:prstGeom prst="rect">
            <a:avLst/>
          </a:prstGeom>
          <a:noFill/>
          <a:ln w="9525">
            <a:noFill/>
          </a:ln>
        </p:spPr>
        <p:txBody>
          <a:bodyPr wrap="square">
            <a:spAutoFit/>
          </a:bodyPr>
          <a:p>
            <a:pPr indent="0" algn="l"/>
            <a:r>
              <a:rPr lang="zh-CN" sz="2400" b="0">
                <a:cs typeface="楷体_GB2312" charset="0"/>
              </a:rPr>
              <a:t>                                </a:t>
            </a:r>
            <a:r>
              <a:rPr lang="zh-CN" b="0">
                <a:cs typeface="楷体_GB2312" charset="0"/>
              </a:rPr>
              <a:t>——摘编自欧阳哲生《中西交通史上的“西方”概念之探源》</a:t>
            </a:r>
            <a:r>
              <a:rPr lang="en-US" b="0">
                <a:latin typeface="宋体" panose="02010600030101010101" pitchFamily="2" charset="-122"/>
                <a:cs typeface="楷体_GB2312" charset="0"/>
              </a:rPr>
              <a:t> </a:t>
            </a:r>
            <a:endParaRPr lang="zh-CN" b="0">
              <a:ea typeface="宋体" panose="02010600030101010101" pitchFamily="2" charset="-122"/>
            </a:endParaRPr>
          </a:p>
          <a:p>
            <a:pPr indent="0" algn="l"/>
            <a:r>
              <a:rPr lang="zh-CN" sz="2400" b="0">
                <a:ea typeface="宋体" panose="02010600030101010101" pitchFamily="2" charset="-122"/>
              </a:rPr>
              <a:t>（2）上表</a:t>
            </a:r>
            <a:r>
              <a:rPr lang="zh-CN" sz="2400" b="0">
                <a:solidFill>
                  <a:srgbClr val="191919"/>
                </a:solidFill>
                <a:ea typeface="宋体" panose="02010600030101010101" pitchFamily="2" charset="-122"/>
              </a:rPr>
              <a:t>关于</a:t>
            </a:r>
            <a:r>
              <a:rPr lang="en-US" sz="2400" b="0">
                <a:solidFill>
                  <a:srgbClr val="191919"/>
                </a:solidFill>
                <a:latin typeface="Arial" panose="020B0604020202020204" pitchFamily="34" charset="0"/>
              </a:rPr>
              <a:t>“ </a:t>
            </a:r>
            <a:r>
              <a:rPr lang="zh-CN" sz="2400" b="0">
                <a:solidFill>
                  <a:srgbClr val="191919"/>
                </a:solidFill>
                <a:ea typeface="宋体" panose="02010600030101010101" pitchFamily="2" charset="-122"/>
              </a:rPr>
              <a:t>西方</a:t>
            </a:r>
            <a:r>
              <a:rPr lang="en-US" sz="2400" b="0">
                <a:solidFill>
                  <a:srgbClr val="191919"/>
                </a:solidFill>
                <a:latin typeface="Arial" panose="020B0604020202020204" pitchFamily="34" charset="0"/>
              </a:rPr>
              <a:t>” </a:t>
            </a:r>
            <a:r>
              <a:rPr lang="zh-CN" sz="2400" b="0">
                <a:solidFill>
                  <a:srgbClr val="191919"/>
                </a:solidFill>
                <a:ea typeface="宋体" panose="02010600030101010101" pitchFamily="2" charset="-122"/>
              </a:rPr>
              <a:t>的名称变迁</a:t>
            </a:r>
            <a:r>
              <a:rPr lang="zh-CN" sz="2400" b="0">
                <a:solidFill>
                  <a:srgbClr val="FF0000"/>
                </a:solidFill>
                <a:ea typeface="宋体" panose="02010600030101010101" pitchFamily="2" charset="-122"/>
              </a:rPr>
              <a:t>反映了中外交流的不断扩大</a:t>
            </a:r>
            <a:r>
              <a:rPr lang="zh-CN" sz="2400" b="0">
                <a:solidFill>
                  <a:srgbClr val="191919"/>
                </a:solidFill>
                <a:ea typeface="宋体" panose="02010600030101010101" pitchFamily="2" charset="-122"/>
              </a:rPr>
              <a:t>。</a:t>
            </a:r>
            <a:r>
              <a:rPr lang="zh-CN" sz="2400" b="0">
                <a:solidFill>
                  <a:srgbClr val="191919"/>
                </a:solidFill>
                <a:latin typeface="Arial" panose="020B0604020202020204" pitchFamily="34" charset="0"/>
                <a:ea typeface="宋体" panose="02010600030101010101" pitchFamily="2" charset="-122"/>
              </a:rPr>
              <a:t>请</a:t>
            </a:r>
            <a:r>
              <a:rPr lang="zh-CN" sz="2400" b="0">
                <a:ea typeface="宋体" panose="02010600030101010101" pitchFamily="2" charset="-122"/>
              </a:rPr>
              <a:t>结合相关史实</a:t>
            </a:r>
            <a:r>
              <a:rPr lang="zh-CN" sz="2400" b="1">
                <a:solidFill>
                  <a:srgbClr val="FF0000"/>
                </a:solidFill>
                <a:ea typeface="宋体" panose="02010600030101010101" pitchFamily="2" charset="-122"/>
              </a:rPr>
              <a:t>说明</a:t>
            </a:r>
            <a:r>
              <a:rPr lang="zh-CN" sz="2400" b="0">
                <a:ea typeface="宋体" panose="02010600030101010101" pitchFamily="2" charset="-122"/>
              </a:rPr>
              <a:t>名称的变迁与中外交流之间的关系。（</a:t>
            </a:r>
            <a:r>
              <a:rPr lang="en-US" sz="2400" b="0">
                <a:latin typeface="宋体" panose="02010600030101010101" pitchFamily="2" charset="-122"/>
              </a:rPr>
              <a:t>6</a:t>
            </a:r>
            <a:r>
              <a:rPr lang="zh-CN" sz="2400" b="0">
                <a:ea typeface="宋体" panose="02010600030101010101" pitchFamily="2" charset="-122"/>
              </a:rPr>
              <a:t>分）</a:t>
            </a:r>
            <a:endParaRPr lang="zh-CN" sz="2400" b="0">
              <a:ea typeface="宋体" panose="02010600030101010101" pitchFamily="2" charset="-122"/>
            </a:endParaRPr>
          </a:p>
          <a:p>
            <a:pPr indent="0" algn="l"/>
            <a:r>
              <a:rPr lang="en-US" sz="2400" b="0">
                <a:latin typeface="宋体" panose="02010600030101010101" pitchFamily="2" charset="-122"/>
              </a:rPr>
              <a:t> </a:t>
            </a:r>
            <a:endParaRPr lang="zh-CN" altLang="en-US" sz="2400"/>
          </a:p>
        </p:txBody>
      </p:sp>
      <p:sp>
        <p:nvSpPr>
          <p:cNvPr id="100" name="文本框 99"/>
          <p:cNvSpPr txBox="1"/>
          <p:nvPr/>
        </p:nvSpPr>
        <p:spPr>
          <a:xfrm>
            <a:off x="43180" y="0"/>
            <a:ext cx="8592820" cy="521970"/>
          </a:xfrm>
          <a:prstGeom prst="rect">
            <a:avLst/>
          </a:prstGeom>
          <a:noFill/>
          <a:ln w="9525">
            <a:noFill/>
          </a:ln>
        </p:spPr>
        <p:txBody>
          <a:bodyPr wrap="square">
            <a:spAutoFit/>
          </a:bodyPr>
          <a:p>
            <a:pPr indent="0"/>
            <a:r>
              <a:rPr lang="en-US" sz="2800" b="0">
                <a:latin typeface="宋体" panose="02010600030101010101" pitchFamily="2" charset="-122"/>
              </a:rPr>
              <a:t>19.</a:t>
            </a:r>
            <a:r>
              <a:rPr lang="zh-CN" sz="2800" b="0">
                <a:ea typeface="宋体" panose="02010600030101010101" pitchFamily="2" charset="-122"/>
              </a:rPr>
              <a:t>阅读下列材料，完成探究活动。</a:t>
            </a:r>
            <a:endParaRPr lang="zh-CN" altLang="en-US"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58800" y="797560"/>
            <a:ext cx="10793095" cy="4154170"/>
          </a:xfrm>
          <a:prstGeom prst="rect">
            <a:avLst/>
          </a:prstGeom>
          <a:noFill/>
          <a:ln w="9525">
            <a:noFill/>
          </a:ln>
        </p:spPr>
        <p:txBody>
          <a:bodyPr wrap="square">
            <a:spAutoFit/>
          </a:bodyPr>
          <a:p>
            <a:pPr indent="0"/>
            <a:endParaRPr lang="en-US" sz="2400" b="0">
              <a:latin typeface="微软雅黑" panose="020B0503020204020204" charset="-122"/>
              <a:ea typeface="微软雅黑" panose="020B0503020204020204" charset="-122"/>
              <a:cs typeface="微软雅黑" panose="020B0503020204020204" charset="-122"/>
            </a:endParaRPr>
          </a:p>
          <a:p>
            <a:pPr indent="0"/>
            <a:endParaRPr lang="en-US" sz="2400" b="0">
              <a:latin typeface="微软雅黑" panose="020B0503020204020204" charset="-122"/>
              <a:ea typeface="微软雅黑" panose="020B0503020204020204" charset="-122"/>
              <a:cs typeface="微软雅黑" panose="020B0503020204020204" charset="-122"/>
            </a:endParaRPr>
          </a:p>
          <a:p>
            <a:pPr indent="0"/>
            <a:r>
              <a:rPr lang="en-US" sz="2400" b="0">
                <a:latin typeface="微软雅黑" panose="020B0503020204020204" charset="-122"/>
                <a:ea typeface="微软雅黑" panose="020B0503020204020204" charset="-122"/>
                <a:cs typeface="微软雅黑" panose="020B0503020204020204" charset="-122"/>
              </a:rPr>
              <a:t>19(2)情况反馈</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a:latin typeface="微软雅黑" panose="020B0503020204020204" charset="-122"/>
                <a:ea typeface="微软雅黑" panose="020B0503020204020204" charset="-122"/>
                <a:cs typeface="微软雅黑" panose="020B0503020204020204" charset="-122"/>
                <a:sym typeface="+mn-ea"/>
              </a:rPr>
              <a:t>①</a:t>
            </a:r>
            <a:r>
              <a:rPr lang="en-US" sz="2400" b="0">
                <a:solidFill>
                  <a:srgbClr val="FF0000"/>
                </a:solidFill>
                <a:latin typeface="微软雅黑" panose="020B0503020204020204" charset="-122"/>
                <a:ea typeface="微软雅黑" panose="020B0503020204020204" charset="-122"/>
                <a:cs typeface="微软雅黑" panose="020B0503020204020204" charset="-122"/>
              </a:rPr>
              <a:t>不按顺序</a:t>
            </a:r>
            <a:r>
              <a:rPr lang="en-US" sz="2400" b="0">
                <a:latin typeface="微软雅黑" panose="020B0503020204020204" charset="-122"/>
                <a:ea typeface="微软雅黑" panose="020B0503020204020204" charset="-122"/>
                <a:cs typeface="微软雅黑" panose="020B0503020204020204" charset="-122"/>
              </a:rPr>
              <a:t>回答或分时期回答</a:t>
            </a:r>
            <a:r>
              <a:rPr lang="zh-CN" altLang="en-US" sz="2400" b="0">
                <a:latin typeface="微软雅黑" panose="020B0503020204020204" charset="-122"/>
                <a:ea typeface="微软雅黑" panose="020B0503020204020204" charset="-122"/>
                <a:cs typeface="微软雅黑" panose="020B0503020204020204" charset="-122"/>
              </a:rPr>
              <a:t>；</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a:latin typeface="微软雅黑" panose="020B0503020204020204" charset="-122"/>
                <a:ea typeface="微软雅黑" panose="020B0503020204020204" charset="-122"/>
                <a:cs typeface="微软雅黑" panose="020B0503020204020204" charset="-122"/>
                <a:sym typeface="+mn-ea"/>
              </a:rPr>
              <a:t>②</a:t>
            </a:r>
            <a:r>
              <a:rPr lang="en-US" sz="2400" b="0">
                <a:solidFill>
                  <a:srgbClr val="FF0000"/>
                </a:solidFill>
                <a:latin typeface="微软雅黑" panose="020B0503020204020204" charset="-122"/>
                <a:ea typeface="微软雅黑" panose="020B0503020204020204" charset="-122"/>
                <a:cs typeface="微软雅黑" panose="020B0503020204020204" charset="-122"/>
              </a:rPr>
              <a:t>语言表述</a:t>
            </a:r>
            <a:r>
              <a:rPr lang="en-US" sz="2400" b="0">
                <a:latin typeface="微软雅黑" panose="020B0503020204020204" charset="-122"/>
                <a:ea typeface="微软雅黑" panose="020B0503020204020204" charset="-122"/>
                <a:cs typeface="微软雅黑" panose="020B0503020204020204" charset="-122"/>
              </a:rPr>
              <a:t>问题</a:t>
            </a:r>
            <a:r>
              <a:rPr lang="zh-CN" altLang="en-US" sz="2400" b="0">
                <a:latin typeface="微软雅黑" panose="020B0503020204020204" charset="-122"/>
                <a:ea typeface="微软雅黑" panose="020B0503020204020204" charset="-122"/>
                <a:cs typeface="微软雅黑" panose="020B0503020204020204" charset="-122"/>
              </a:rPr>
              <a:t>；</a:t>
            </a:r>
            <a:endParaRPr lang="zh-CN" altLang="en-US" sz="2400" b="0">
              <a:latin typeface="微软雅黑" panose="020B0503020204020204" charset="-122"/>
              <a:ea typeface="微软雅黑" panose="020B0503020204020204" charset="-122"/>
              <a:cs typeface="微软雅黑" panose="020B0503020204020204" charset="-122"/>
            </a:endParaRPr>
          </a:p>
          <a:p>
            <a:pPr indent="0"/>
            <a:r>
              <a:rPr lang="en-US" sz="2400" b="0">
                <a:latin typeface="微软雅黑" panose="020B0503020204020204" charset="-122"/>
                <a:ea typeface="微软雅黑" panose="020B0503020204020204" charset="-122"/>
                <a:cs typeface="微软雅黑" panose="020B0503020204020204" charset="-122"/>
              </a:rPr>
              <a:t>a.语言组织混乱，答了一大段，不知表达的意思。</a:t>
            </a:r>
            <a:endParaRPr lang="en-US" sz="2400" b="0">
              <a:latin typeface="微软雅黑" panose="020B0503020204020204" charset="-122"/>
              <a:ea typeface="微软雅黑" panose="020B0503020204020204" charset="-122"/>
              <a:cs typeface="微软雅黑" panose="020B0503020204020204" charset="-122"/>
            </a:endParaRPr>
          </a:p>
          <a:p>
            <a:pPr indent="0"/>
            <a:r>
              <a:rPr lang="en-US" sz="2400" b="0">
                <a:latin typeface="微软雅黑" panose="020B0503020204020204" charset="-122"/>
                <a:ea typeface="微软雅黑" panose="020B0503020204020204" charset="-122"/>
                <a:cs typeface="微软雅黑" panose="020B0503020204020204" charset="-122"/>
              </a:rPr>
              <a:t>b.史实表述错误或不正确，如北宋开辟了海上丝绸之路，海上丝绸之路表述成“海上丝绸”</a:t>
            </a:r>
            <a:r>
              <a:rPr lang="zh-CN" altLang="en-US" sz="2400" b="0">
                <a:latin typeface="微软雅黑" panose="020B0503020204020204" charset="-122"/>
                <a:ea typeface="微软雅黑" panose="020B0503020204020204" charset="-122"/>
                <a:cs typeface="微软雅黑" panose="020B0503020204020204" charset="-122"/>
              </a:rPr>
              <a:t>。</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a:latin typeface="微软雅黑" panose="020B0503020204020204" charset="-122"/>
                <a:ea typeface="微软雅黑" panose="020B0503020204020204" charset="-122"/>
                <a:cs typeface="微软雅黑" panose="020B0503020204020204" charset="-122"/>
                <a:sym typeface="+mn-ea"/>
              </a:rPr>
              <a:t>③</a:t>
            </a:r>
            <a:r>
              <a:rPr lang="en-US" sz="2400" b="0">
                <a:solidFill>
                  <a:srgbClr val="FF0000"/>
                </a:solidFill>
                <a:latin typeface="微软雅黑" panose="020B0503020204020204" charset="-122"/>
                <a:ea typeface="微软雅黑" panose="020B0503020204020204" charset="-122"/>
                <a:cs typeface="微软雅黑" panose="020B0503020204020204" charset="-122"/>
              </a:rPr>
              <a:t>错别字</a:t>
            </a:r>
            <a:r>
              <a:rPr lang="en-US" sz="2400" b="0">
                <a:latin typeface="微软雅黑" panose="020B0503020204020204" charset="-122"/>
                <a:ea typeface="微软雅黑" panose="020B0503020204020204" charset="-122"/>
                <a:cs typeface="微软雅黑" panose="020B0503020204020204" charset="-122"/>
              </a:rPr>
              <a:t>：“丝绸之路”写成“丝稠之路”“路上丝绸之路”等</a:t>
            </a:r>
            <a:r>
              <a:rPr lang="zh-CN" altLang="en-US" sz="2400" b="0">
                <a:latin typeface="微软雅黑" panose="020B0503020204020204" charset="-122"/>
                <a:ea typeface="微软雅黑" panose="020B0503020204020204" charset="-122"/>
                <a:cs typeface="微软雅黑" panose="020B0503020204020204" charset="-122"/>
              </a:rPr>
              <a:t>。</a:t>
            </a:r>
            <a:endParaRPr lang="en-US" sz="2400" b="0">
              <a:latin typeface="微软雅黑" panose="020B0503020204020204" charset="-122"/>
              <a:ea typeface="微软雅黑" panose="020B0503020204020204" charset="-122"/>
              <a:cs typeface="微软雅黑" panose="020B0503020204020204" charset="-122"/>
            </a:endParaRPr>
          </a:p>
          <a:p>
            <a:pPr indent="0"/>
            <a:r>
              <a:rPr lang="zh-CN" altLang="en-US" sz="2400" b="0">
                <a:latin typeface="微软雅黑" panose="020B0503020204020204" charset="-122"/>
                <a:ea typeface="微软雅黑" panose="020B0503020204020204" charset="-122"/>
                <a:cs typeface="微软雅黑" panose="020B0503020204020204" charset="-122"/>
              </a:rPr>
              <a:t>④</a:t>
            </a:r>
            <a:r>
              <a:rPr lang="en-US" sz="2400" b="0">
                <a:solidFill>
                  <a:srgbClr val="FF0000"/>
                </a:solidFill>
                <a:latin typeface="微软雅黑" panose="020B0503020204020204" charset="-122"/>
                <a:ea typeface="微软雅黑" panose="020B0503020204020204" charset="-122"/>
                <a:cs typeface="微软雅黑" panose="020B0503020204020204" charset="-122"/>
              </a:rPr>
              <a:t>切割问题</a:t>
            </a:r>
            <a:r>
              <a:rPr lang="en-US" sz="2400" b="0">
                <a:latin typeface="微软雅黑" panose="020B0503020204020204" charset="-122"/>
                <a:ea typeface="微软雅黑" panose="020B0503020204020204" charset="-122"/>
                <a:cs typeface="微软雅黑" panose="020B0503020204020204" charset="-122"/>
              </a:rPr>
              <a:t>：部分同学答题偏上，切割时常见到部分回答看不完整，阅卷时连蒙带猜。</a:t>
            </a:r>
            <a:endParaRPr lang="en-US" sz="2400" b="0">
              <a:latin typeface="微软雅黑" panose="020B0503020204020204" charset="-122"/>
              <a:ea typeface="微软雅黑" panose="020B0503020204020204" charset="-122"/>
              <a:cs typeface="微软雅黑" panose="020B0503020204020204" charset="-122"/>
            </a:endParaRPr>
          </a:p>
        </p:txBody>
      </p:sp>
      <p:sp>
        <p:nvSpPr>
          <p:cNvPr id="6" name="五边形 5"/>
          <p:cNvSpPr/>
          <p:nvPr/>
        </p:nvSpPr>
        <p:spPr>
          <a:xfrm>
            <a:off x="122555" y="31750"/>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22752" y="66556"/>
            <a:ext cx="1446303" cy="460375"/>
          </a:xfrm>
          <a:prstGeom prst="rect">
            <a:avLst/>
          </a:prstGeom>
          <a:noFill/>
        </p:spPr>
        <p:txBody>
          <a:bodyPr wrap="square" rtlCol="0">
            <a:spAutoFit/>
          </a:bodyPr>
          <a:p>
            <a:r>
              <a:rPr lang="zh-CN" altLang="zh-CN" sz="2400" dirty="0">
                <a:solidFill>
                  <a:schemeClr val="bg1"/>
                </a:solidFill>
              </a:rPr>
              <a:t>试卷反馈</a:t>
            </a:r>
            <a:endParaRPr lang="zh-CN" altLang="zh-CN" sz="2400"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58800" y="275590"/>
            <a:ext cx="8592820" cy="521970"/>
          </a:xfrm>
          <a:prstGeom prst="rect">
            <a:avLst/>
          </a:prstGeom>
          <a:noFill/>
          <a:ln w="9525">
            <a:noFill/>
          </a:ln>
        </p:spPr>
        <p:txBody>
          <a:bodyPr wrap="square">
            <a:spAutoFit/>
          </a:bodyPr>
          <a:p>
            <a:pPr indent="0"/>
            <a:r>
              <a:rPr lang="en-US" sz="2800" b="0">
                <a:latin typeface="宋体" panose="02010600030101010101" pitchFamily="2" charset="-122"/>
              </a:rPr>
              <a:t>19.</a:t>
            </a:r>
            <a:r>
              <a:rPr lang="zh-CN" sz="2800" b="0">
                <a:ea typeface="宋体" panose="02010600030101010101" pitchFamily="2" charset="-122"/>
              </a:rPr>
              <a:t>阅读下列材料，完成探究活动。</a:t>
            </a:r>
            <a:endParaRPr lang="zh-CN" altLang="en-US" sz="2800"/>
          </a:p>
        </p:txBody>
      </p:sp>
      <p:sp>
        <p:nvSpPr>
          <p:cNvPr id="2" name="文本框 1"/>
          <p:cNvSpPr txBox="1"/>
          <p:nvPr/>
        </p:nvSpPr>
        <p:spPr>
          <a:xfrm>
            <a:off x="387985" y="797560"/>
            <a:ext cx="11415395" cy="953135"/>
          </a:xfrm>
          <a:prstGeom prst="rect">
            <a:avLst/>
          </a:prstGeom>
          <a:noFill/>
          <a:ln w="9525">
            <a:noFill/>
          </a:ln>
        </p:spPr>
        <p:txBody>
          <a:bodyPr wrap="square">
            <a:spAutoFit/>
          </a:bodyPr>
          <a:p>
            <a:pPr indent="0"/>
            <a:r>
              <a:rPr lang="zh-CN" altLang="en-US" sz="2800" b="0">
                <a:latin typeface="微软雅黑" panose="020B0503020204020204" charset="-122"/>
                <a:ea typeface="微软雅黑" panose="020B0503020204020204" charset="-122"/>
                <a:cs typeface="微软雅黑" panose="020B0503020204020204" charset="-122"/>
              </a:rPr>
              <a:t>（</a:t>
            </a:r>
            <a:r>
              <a:rPr lang="zh-CN" sz="2800" b="0">
                <a:latin typeface="微软雅黑" panose="020B0503020204020204" charset="-122"/>
                <a:ea typeface="微软雅黑" panose="020B0503020204020204" charset="-122"/>
                <a:cs typeface="微软雅黑" panose="020B0503020204020204" charset="-122"/>
              </a:rPr>
              <a:t>3）从“西域”到“西洋”反映了中国古代对外交往的线路发生了</a:t>
            </a:r>
            <a:r>
              <a:rPr lang="zh-CN" sz="2800" b="0">
                <a:solidFill>
                  <a:srgbClr val="FF0000"/>
                </a:solidFill>
                <a:latin typeface="微软雅黑" panose="020B0503020204020204" charset="-122"/>
                <a:ea typeface="微软雅黑" panose="020B0503020204020204" charset="-122"/>
                <a:cs typeface="微软雅黑" panose="020B0503020204020204" charset="-122"/>
              </a:rPr>
              <a:t>怎样的变化</a:t>
            </a:r>
            <a:r>
              <a:rPr lang="zh-CN" sz="2800" b="0">
                <a:latin typeface="微软雅黑" panose="020B0503020204020204" charset="-122"/>
                <a:ea typeface="微软雅黑" panose="020B0503020204020204" charset="-122"/>
                <a:cs typeface="微软雅黑" panose="020B0503020204020204" charset="-122"/>
              </a:rPr>
              <a:t>？变化的</a:t>
            </a:r>
            <a:r>
              <a:rPr lang="zh-CN" sz="2800" b="0">
                <a:solidFill>
                  <a:srgbClr val="FF0000"/>
                </a:solidFill>
                <a:latin typeface="微软雅黑" panose="020B0503020204020204" charset="-122"/>
                <a:ea typeface="微软雅黑" panose="020B0503020204020204" charset="-122"/>
                <a:cs typeface="微软雅黑" panose="020B0503020204020204" charset="-122"/>
              </a:rPr>
              <a:t>主要原因</a:t>
            </a:r>
            <a:r>
              <a:rPr lang="zh-CN" sz="2800" b="0">
                <a:latin typeface="微软雅黑" panose="020B0503020204020204" charset="-122"/>
                <a:ea typeface="微软雅黑" panose="020B0503020204020204" charset="-122"/>
                <a:cs typeface="微软雅黑" panose="020B0503020204020204" charset="-122"/>
              </a:rPr>
              <a:t>是什么？（4分）</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387985" y="4704080"/>
            <a:ext cx="10793095" cy="1938020"/>
          </a:xfrm>
          <a:prstGeom prst="rect">
            <a:avLst/>
          </a:prstGeom>
          <a:noFill/>
          <a:ln w="9525">
            <a:noFill/>
          </a:ln>
        </p:spPr>
        <p:txBody>
          <a:bodyPr wrap="square">
            <a:spAutoFit/>
          </a:bodyPr>
          <a:p>
            <a:pPr indent="0"/>
            <a:r>
              <a:rPr sz="2400" b="0">
                <a:latin typeface="微软雅黑" panose="020B0503020204020204" charset="-122"/>
                <a:ea typeface="微软雅黑" panose="020B0503020204020204" charset="-122"/>
                <a:cs typeface="微软雅黑" panose="020B0503020204020204" charset="-122"/>
              </a:rPr>
              <a:t>19(3)得分率比较高，第一问从“西域”到“西洋”反映了中国古代对外交往的线路发生了怎样的变化？学生多从陆上和海上两个方面回答，写成“从陆上丝绸之路到海上丝绸之路”或“从陆上到海上”都得2分；第二问变化的主要原因是什么？学生答案角度比较多，有“经济重心南移” “政府政策支持”“造船航海技术进步”等，答到其中一点，得2分。</a:t>
            </a:r>
            <a:endParaRPr sz="2400" b="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387985" y="2013585"/>
            <a:ext cx="10493375" cy="829945"/>
          </a:xfrm>
          <a:prstGeom prst="rect">
            <a:avLst/>
          </a:prstGeom>
          <a:noFill/>
          <a:ln w="9525">
            <a:noFill/>
          </a:ln>
        </p:spPr>
        <p:txBody>
          <a:bodyPr wrap="square">
            <a:spAutoFit/>
          </a:bodyPr>
          <a:p>
            <a:pPr indent="0"/>
            <a:r>
              <a:rPr lang="zh-CN" sz="2400" b="0">
                <a:latin typeface="微软雅黑" panose="020B0503020204020204" charset="-122"/>
                <a:ea typeface="微软雅黑" panose="020B0503020204020204" charset="-122"/>
                <a:cs typeface="微软雅黑" panose="020B0503020204020204" charset="-122"/>
              </a:rPr>
              <a:t>答案：由陆上丝绸之路转为海上丝绸之路。（</a:t>
            </a:r>
            <a:r>
              <a:rPr lang="en-US" sz="2400" b="0">
                <a:latin typeface="微软雅黑" panose="020B0503020204020204" charset="-122"/>
                <a:ea typeface="微软雅黑" panose="020B0503020204020204" charset="-122"/>
                <a:cs typeface="微软雅黑" panose="020B0503020204020204" charset="-122"/>
              </a:rPr>
              <a:t>2</a:t>
            </a:r>
            <a:r>
              <a:rPr lang="zh-CN" sz="2400" b="0">
                <a:latin typeface="微软雅黑" panose="020B0503020204020204" charset="-122"/>
                <a:ea typeface="微软雅黑" panose="020B0503020204020204" charset="-122"/>
                <a:cs typeface="微软雅黑" panose="020B0503020204020204" charset="-122"/>
              </a:rPr>
              <a:t>分）</a:t>
            </a:r>
            <a:r>
              <a:rPr lang="zh-CN" sz="2400" b="0">
                <a:solidFill>
                  <a:srgbClr val="191919"/>
                </a:solidFill>
                <a:latin typeface="微软雅黑" panose="020B0503020204020204" charset="-122"/>
                <a:ea typeface="微软雅黑" panose="020B0503020204020204" charset="-122"/>
                <a:cs typeface="微软雅黑" panose="020B0503020204020204" charset="-122"/>
              </a:rPr>
              <a:t>经济重心的南移</a:t>
            </a:r>
            <a:r>
              <a:rPr lang="zh-CN" sz="2400" b="0">
                <a:latin typeface="微软雅黑" panose="020B0503020204020204" charset="-122"/>
                <a:ea typeface="微软雅黑" panose="020B0503020204020204" charset="-122"/>
                <a:cs typeface="微软雅黑" panose="020B0503020204020204" charset="-122"/>
              </a:rPr>
              <a:t>（</a:t>
            </a:r>
            <a:r>
              <a:rPr lang="en-US" sz="2400" b="0">
                <a:latin typeface="微软雅黑" panose="020B0503020204020204" charset="-122"/>
                <a:ea typeface="微软雅黑" panose="020B0503020204020204" charset="-122"/>
                <a:cs typeface="微软雅黑" panose="020B0503020204020204" charset="-122"/>
              </a:rPr>
              <a:t>2</a:t>
            </a:r>
            <a:r>
              <a:rPr lang="zh-CN" sz="2400" b="0">
                <a:latin typeface="微软雅黑" panose="020B0503020204020204" charset="-122"/>
                <a:ea typeface="微软雅黑" panose="020B0503020204020204" charset="-122"/>
                <a:cs typeface="微软雅黑" panose="020B0503020204020204" charset="-122"/>
              </a:rPr>
              <a:t>分）</a:t>
            </a:r>
            <a:r>
              <a:rPr lang="en-US" sz="2400" b="0">
                <a:solidFill>
                  <a:srgbClr val="000000"/>
                </a:solidFill>
                <a:latin typeface="微软雅黑" panose="020B0503020204020204" charset="-122"/>
                <a:ea typeface="微软雅黑" panose="020B0503020204020204" charset="-122"/>
                <a:cs typeface="微软雅黑" panose="020B0503020204020204" charset="-122"/>
              </a:rPr>
              <a:t> </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6" name="五边形 5"/>
          <p:cNvSpPr/>
          <p:nvPr/>
        </p:nvSpPr>
        <p:spPr>
          <a:xfrm>
            <a:off x="167005" y="3949065"/>
            <a:ext cx="1642110" cy="530893"/>
          </a:xfrm>
          <a:prstGeom prst="homePlat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TextBox 22"/>
          <p:cNvSpPr txBox="1"/>
          <p:nvPr/>
        </p:nvSpPr>
        <p:spPr>
          <a:xfrm>
            <a:off x="167202" y="3984506"/>
            <a:ext cx="1446303" cy="460375"/>
          </a:xfrm>
          <a:prstGeom prst="rect">
            <a:avLst/>
          </a:prstGeom>
          <a:noFill/>
        </p:spPr>
        <p:txBody>
          <a:bodyPr wrap="square" rtlCol="0">
            <a:spAutoFit/>
          </a:bodyPr>
          <a:p>
            <a:r>
              <a:rPr lang="zh-CN" altLang="zh-CN" sz="2400" dirty="0">
                <a:solidFill>
                  <a:schemeClr val="bg1"/>
                </a:solidFill>
              </a:rPr>
              <a:t>试卷反馈</a:t>
            </a:r>
            <a:endParaRPr lang="zh-CN" altLang="zh-CN" sz="2400" dirty="0">
              <a:solidFill>
                <a:schemeClr val="bg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 name="文本框 101"/>
          <p:cNvSpPr txBox="1"/>
          <p:nvPr/>
        </p:nvSpPr>
        <p:spPr>
          <a:xfrm>
            <a:off x="3556000" y="2005330"/>
            <a:ext cx="5080000" cy="460375"/>
          </a:xfrm>
          <a:prstGeom prst="rect">
            <a:avLst/>
          </a:prstGeom>
          <a:noFill/>
          <a:ln w="9525">
            <a:noFill/>
          </a:ln>
        </p:spPr>
        <p:txBody>
          <a:bodyPr>
            <a:spAutoFit/>
          </a:bodyPr>
          <a:p>
            <a:pPr indent="0"/>
            <a:r>
              <a:rPr lang="en-US" sz="2400" b="0">
                <a:latin typeface="宋体" panose="02010600030101010101" pitchFamily="2" charset="-122"/>
              </a:rPr>
              <a:t> </a:t>
            </a:r>
            <a:endParaRPr lang="en-US" altLang="en-US" sz="2400" b="0">
              <a:latin typeface="宋体" panose="02010600030101010101" pitchFamily="2" charset="-122"/>
            </a:endParaRPr>
          </a:p>
        </p:txBody>
      </p:sp>
      <p:graphicFrame>
        <p:nvGraphicFramePr>
          <p:cNvPr id="4" name="表格 3"/>
          <p:cNvGraphicFramePr/>
          <p:nvPr>
            <p:custDataLst>
              <p:tags r:id="rId1"/>
            </p:custDataLst>
          </p:nvPr>
        </p:nvGraphicFramePr>
        <p:xfrm>
          <a:off x="438785" y="655320"/>
          <a:ext cx="11147425" cy="4236720"/>
        </p:xfrm>
        <a:graphic>
          <a:graphicData uri="http://schemas.openxmlformats.org/drawingml/2006/table">
            <a:tbl>
              <a:tblPr firstRow="1" bandRow="1">
                <a:tableStyleId>{5940675A-B579-460E-94D1-54222C63F5DA}</a:tableStyleId>
              </a:tblPr>
              <a:tblGrid>
                <a:gridCol w="1445895"/>
                <a:gridCol w="1465580"/>
                <a:gridCol w="8235950"/>
              </a:tblGrid>
              <a:tr h="629285">
                <a:tc>
                  <a:txBody>
                    <a:bodyPr/>
                    <a:p>
                      <a:pPr indent="0" algn="ctr">
                        <a:buNone/>
                      </a:pPr>
                      <a:r>
                        <a:rPr lang="en-US" sz="2400" b="0">
                          <a:latin typeface="楷体_GB2312" charset="0"/>
                          <a:cs typeface="楷体_GB2312" charset="0"/>
                        </a:rPr>
                        <a:t>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名称</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主要范围或含义</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47115">
                <a:tc>
                  <a:txBody>
                    <a:bodyPr/>
                    <a:p>
                      <a:pPr indent="0" algn="ctr">
                        <a:buNone/>
                      </a:pPr>
                      <a:r>
                        <a:rPr lang="en-US" sz="2400" b="0">
                          <a:latin typeface="楷体_GB2312" charset="0"/>
                          <a:cs typeface="楷体_GB2312" charset="0"/>
                        </a:rPr>
                        <a:t>汉唐时期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“西域”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广义上泛指玉门关、阳关以西，狭义上主要指塔里木盆地及其周围地区。唐朝时期曾用“西天”指称更为遥远的印度。</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0">
                          <a:latin typeface="楷体_GB2312" charset="0"/>
                          <a:cs typeface="楷体_GB2312" charset="0"/>
                        </a:rPr>
                        <a:t>宋明时期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楷体_GB2312" charset="0"/>
                          <a:cs typeface="楷体_GB2312" charset="0"/>
                        </a:rPr>
                        <a:t>“西洋”</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最早见于五代，宋元时期广为流布，明代特指东南亚、西亚、东非或印度洋周围国家。</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0">
                <a:tc>
                  <a:txBody>
                    <a:bodyPr/>
                    <a:p>
                      <a:pPr indent="0" algn="ctr">
                        <a:buNone/>
                      </a:pPr>
                      <a:r>
                        <a:rPr lang="en-US" sz="2400" b="0">
                          <a:latin typeface="楷体_GB2312" charset="0"/>
                          <a:cs typeface="楷体_GB2312" charset="0"/>
                        </a:rPr>
                        <a:t>明清时期</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“西方”</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楷体_GB2312" charset="0"/>
                          <a:cs typeface="楷体_GB2312" charset="0"/>
                        </a:rPr>
                        <a:t>与“泰西”“太西”“极西”“远西”等同义词广泛流行，指称欧洲。</a:t>
                      </a:r>
                      <a:r>
                        <a:rPr lang="en-US" sz="2400" b="0">
                          <a:latin typeface="Times New Roman" panose="02020603050405020304" pitchFamily="18" charset="0"/>
                          <a:cs typeface="Times New Roman" panose="02020603050405020304" pitchFamily="18" charset="0"/>
                        </a:rPr>
                        <a:t>晚清以</a:t>
                      </a:r>
                      <a:r>
                        <a:rPr lang="en-US" sz="2400" b="0">
                          <a:latin typeface="楷体_GB2312" charset="0"/>
                          <a:cs typeface="楷体_GB2312" charset="0"/>
                        </a:rPr>
                        <a:t>后</a:t>
                      </a:r>
                      <a:r>
                        <a:rPr lang="en-US" sz="2400" b="0">
                          <a:latin typeface="Times New Roman" panose="02020603050405020304" pitchFamily="18" charset="0"/>
                          <a:cs typeface="Times New Roman" panose="02020603050405020304" pitchFamily="18" charset="0"/>
                        </a:rPr>
                        <a:t>，“西方”的地理范围由欧洲扩展到美洲、澳洲</a:t>
                      </a:r>
                      <a:r>
                        <a:rPr lang="en-US" sz="2400" b="0">
                          <a:latin typeface="楷体_GB2312" charset="0"/>
                          <a:cs typeface="楷体_GB2312" charset="0"/>
                        </a:rPr>
                        <a:t>，</a:t>
                      </a:r>
                      <a:r>
                        <a:rPr lang="en-US" sz="2400" b="0">
                          <a:latin typeface="Times New Roman" panose="02020603050405020304" pitchFamily="18" charset="0"/>
                          <a:cs typeface="Times New Roman" panose="02020603050405020304" pitchFamily="18" charset="0"/>
                        </a:rPr>
                        <a:t>近代欧美的崛起，亦即“西方”的崛起</a:t>
                      </a:r>
                      <a:r>
                        <a:rPr lang="en-US" sz="2400" b="0">
                          <a:latin typeface="楷体_GB2312" charset="0"/>
                          <a:cs typeface="楷体_GB2312" charset="0"/>
                        </a:rPr>
                        <a:t>，</a:t>
                      </a:r>
                      <a:r>
                        <a:rPr lang="en-US" sz="2400" b="0">
                          <a:latin typeface="Times New Roman" panose="02020603050405020304" pitchFamily="18" charset="0"/>
                          <a:cs typeface="Times New Roman" panose="02020603050405020304" pitchFamily="18" charset="0"/>
                        </a:rPr>
                        <a:t>中国在与西方的冲突、交流、融合中开始艰难的社会转型和步入现代化的历程。</a:t>
                      </a:r>
                      <a:endParaRPr lang="en-US" altLang="en-US" sz="2400" b="0">
                        <a:latin typeface="楷体_GB2312" charset="0"/>
                        <a:ea typeface="楷体_GB2312" charset="0"/>
                        <a:cs typeface="楷体_GB2312" charset="0"/>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438785" y="4625340"/>
            <a:ext cx="10919460" cy="2584450"/>
          </a:xfrm>
          <a:prstGeom prst="rect">
            <a:avLst/>
          </a:prstGeom>
          <a:noFill/>
          <a:ln w="9525">
            <a:noFill/>
          </a:ln>
        </p:spPr>
        <p:txBody>
          <a:bodyPr wrap="square">
            <a:spAutoFit/>
          </a:bodyPr>
          <a:p>
            <a:pPr indent="0" algn="l"/>
            <a:r>
              <a:rPr lang="zh-CN" sz="2400" b="0">
                <a:cs typeface="楷体_GB2312" charset="0"/>
              </a:rPr>
              <a:t>                              </a:t>
            </a:r>
            <a:r>
              <a:rPr lang="en-US" altLang="zh-CN" sz="2400" b="0">
                <a:cs typeface="楷体_GB2312" charset="0"/>
              </a:rPr>
              <a:t>                     </a:t>
            </a:r>
            <a:r>
              <a:rPr lang="zh-CN" sz="2400" b="0">
                <a:cs typeface="楷体_GB2312" charset="0"/>
              </a:rPr>
              <a:t>  </a:t>
            </a:r>
            <a:r>
              <a:rPr lang="zh-CN" b="0">
                <a:cs typeface="楷体_GB2312" charset="0"/>
              </a:rPr>
              <a:t>——摘编自欧阳哲生《中西交通史上的“西方”概念之探源》</a:t>
            </a:r>
            <a:r>
              <a:rPr lang="en-US" b="0">
                <a:latin typeface="宋体" panose="02010600030101010101" pitchFamily="2" charset="-122"/>
                <a:cs typeface="楷体_GB2312" charset="0"/>
              </a:rPr>
              <a:t> </a:t>
            </a:r>
            <a:endParaRPr lang="zh-CN" b="0">
              <a:ea typeface="宋体" panose="02010600030101010101" pitchFamily="2" charset="-122"/>
            </a:endParaRPr>
          </a:p>
          <a:p>
            <a:pPr indent="0" algn="l"/>
            <a:r>
              <a:rPr lang="zh-CN" sz="2400" b="1">
                <a:latin typeface="微软雅黑" panose="020B0503020204020204" charset="-122"/>
                <a:ea typeface="微软雅黑" panose="020B0503020204020204" charset="-122"/>
                <a:cs typeface="微软雅黑" panose="020B0503020204020204" charset="-122"/>
              </a:rPr>
              <a:t>高考模考题：上表为古代中国关于</a:t>
            </a: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西方</a:t>
            </a: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名称变迁的主要历程。从中提炼一个观点，并结合所学知识加以阐述。（要求：论题明确，持论有据，表述清晰。）</a:t>
            </a:r>
            <a:endParaRPr lang="zh-CN" sz="2400" b="1">
              <a:latin typeface="微软雅黑" panose="020B0503020204020204" charset="-122"/>
              <a:ea typeface="微软雅黑" panose="020B0503020204020204" charset="-122"/>
              <a:cs typeface="微软雅黑" panose="020B0503020204020204" charset="-122"/>
            </a:endParaRPr>
          </a:p>
          <a:p>
            <a:pPr indent="0" algn="l"/>
            <a:endParaRPr lang="en-US" sz="2400" b="1">
              <a:latin typeface="微软雅黑" panose="020B0503020204020204" charset="-122"/>
              <a:ea typeface="微软雅黑" panose="020B0503020204020204" charset="-122"/>
              <a:cs typeface="微软雅黑" panose="020B0503020204020204" charset="-122"/>
            </a:endParaRPr>
          </a:p>
          <a:p>
            <a:pPr indent="0" algn="l"/>
            <a:r>
              <a:rPr lang="en-US" sz="2400" b="0">
                <a:latin typeface="宋体" panose="02010600030101010101" pitchFamily="2" charset="-122"/>
              </a:rPr>
              <a:t> </a:t>
            </a:r>
            <a:endParaRPr lang="zh-CN" altLang="en-US" sz="2400"/>
          </a:p>
        </p:txBody>
      </p:sp>
      <p:sp>
        <p:nvSpPr>
          <p:cNvPr id="100" name="文本框 99"/>
          <p:cNvSpPr txBox="1"/>
          <p:nvPr/>
        </p:nvSpPr>
        <p:spPr>
          <a:xfrm>
            <a:off x="0" y="0"/>
            <a:ext cx="8592820" cy="521970"/>
          </a:xfrm>
          <a:prstGeom prst="rect">
            <a:avLst/>
          </a:prstGeom>
          <a:noFill/>
          <a:ln w="9525">
            <a:noFill/>
          </a:ln>
        </p:spPr>
        <p:txBody>
          <a:bodyPr wrap="square">
            <a:spAutoFit/>
          </a:bodyPr>
          <a:p>
            <a:pPr indent="0"/>
            <a:r>
              <a:rPr lang="en-US" sz="2800" b="0">
                <a:latin typeface="宋体" panose="02010600030101010101" pitchFamily="2" charset="-122"/>
              </a:rPr>
              <a:t>19.</a:t>
            </a:r>
            <a:r>
              <a:rPr lang="zh-CN" sz="2800" b="0">
                <a:ea typeface="宋体" panose="02010600030101010101" pitchFamily="2" charset="-122"/>
              </a:rPr>
              <a:t>阅读下列材料，完成探究活动。</a:t>
            </a:r>
            <a:endParaRPr lang="zh-CN" altLang="en-US"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82607" y="417645"/>
            <a:ext cx="1808480" cy="583565"/>
          </a:xfrm>
          <a:prstGeom prst="rect">
            <a:avLst/>
          </a:prstGeom>
        </p:spPr>
        <p:txBody>
          <a:bodyPr wrap="none">
            <a:spAutoFit/>
          </a:bodyPr>
          <a:lstStyle/>
          <a:p>
            <a:pPr lvl="0"/>
            <a:r>
              <a:rPr lang="zh-CN" altLang="en-US" sz="3200" b="1" dirty="0">
                <a:solidFill>
                  <a:srgbClr val="0F203E"/>
                </a:solidFill>
                <a:latin typeface="微软雅黑" panose="020B0503020204020204" charset="-122"/>
              </a:rPr>
              <a:t>课堂小结</a:t>
            </a:r>
            <a:endParaRPr lang="zh-CN" altLang="en-US" sz="3200" b="1" dirty="0">
              <a:solidFill>
                <a:srgbClr val="0F203E"/>
              </a:solidFill>
              <a:latin typeface="微软雅黑" panose="020B0503020204020204" charset="-122"/>
            </a:endParaRPr>
          </a:p>
        </p:txBody>
      </p:sp>
      <p:cxnSp>
        <p:nvCxnSpPr>
          <p:cNvPr id="6" name="直接连接符 5"/>
          <p:cNvCxnSpPr/>
          <p:nvPr/>
        </p:nvCxnSpPr>
        <p:spPr>
          <a:xfrm>
            <a:off x="1482090" y="982980"/>
            <a:ext cx="10258425" cy="18415"/>
          </a:xfrm>
          <a:prstGeom prst="line">
            <a:avLst/>
          </a:prstGeom>
          <a:ln>
            <a:solidFill>
              <a:srgbClr val="0F203E"/>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515938" y="250825"/>
            <a:ext cx="918415" cy="918415"/>
            <a:chOff x="1466479" y="1781857"/>
            <a:chExt cx="3294284" cy="3294284"/>
          </a:xfrm>
        </p:grpSpPr>
        <p:sp>
          <p:nvSpPr>
            <p:cNvPr id="20" name="椭圆 19"/>
            <p:cNvSpPr/>
            <p:nvPr/>
          </p:nvSpPr>
          <p:spPr>
            <a:xfrm>
              <a:off x="1466479" y="1781857"/>
              <a:ext cx="3294284" cy="3294284"/>
            </a:xfrm>
            <a:prstGeom prst="ellipse">
              <a:avLst/>
            </a:prstGeom>
            <a:solidFill>
              <a:schemeClr val="bg1"/>
            </a:solidFill>
            <a:ln>
              <a:noFill/>
            </a:ln>
            <a:effectLst>
              <a:outerShdw blurRad="63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646418" y="1961795"/>
              <a:ext cx="2934407" cy="2934406"/>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agenda_13877"/>
          <p:cNvSpPr>
            <a:spLocks noChangeAspect="1"/>
          </p:cNvSpPr>
          <p:nvPr/>
        </p:nvSpPr>
        <p:spPr bwMode="auto">
          <a:xfrm>
            <a:off x="773765" y="653121"/>
            <a:ext cx="402759" cy="402493"/>
          </a:xfrm>
          <a:custGeom>
            <a:avLst/>
            <a:gdLst>
              <a:gd name="T0" fmla="*/ 304 w 12633"/>
              <a:gd name="T1" fmla="*/ 5016 h 12624"/>
              <a:gd name="T2" fmla="*/ 12065 w 12633"/>
              <a:gd name="T3" fmla="*/ 115 h 12624"/>
              <a:gd name="T4" fmla="*/ 12560 w 12633"/>
              <a:gd name="T5" fmla="*/ 541 h 12624"/>
              <a:gd name="T6" fmla="*/ 9631 w 12633"/>
              <a:gd name="T7" fmla="*/ 12260 h 12624"/>
              <a:gd name="T8" fmla="*/ 9042 w 12633"/>
              <a:gd name="T9" fmla="*/ 12452 h 12624"/>
              <a:gd name="T10" fmla="*/ 6498 w 12633"/>
              <a:gd name="T11" fmla="*/ 10333 h 12624"/>
              <a:gd name="T12" fmla="*/ 6006 w 12633"/>
              <a:gd name="T13" fmla="*/ 10355 h 12624"/>
              <a:gd name="T14" fmla="*/ 4701 w 12633"/>
              <a:gd name="T15" fmla="*/ 11659 h 12624"/>
              <a:gd name="T16" fmla="*/ 4303 w 12633"/>
              <a:gd name="T17" fmla="*/ 11738 h 12624"/>
              <a:gd name="T18" fmla="*/ 4077 w 12633"/>
              <a:gd name="T19" fmla="*/ 11401 h 12624"/>
              <a:gd name="T20" fmla="*/ 4077 w 12633"/>
              <a:gd name="T21" fmla="*/ 8646 h 12624"/>
              <a:gd name="T22" fmla="*/ 4184 w 12633"/>
              <a:gd name="T23" fmla="*/ 8387 h 12624"/>
              <a:gd name="T24" fmla="*/ 9490 w 12633"/>
              <a:gd name="T25" fmla="*/ 3081 h 12624"/>
              <a:gd name="T26" fmla="*/ 3226 w 12633"/>
              <a:gd name="T27" fmla="*/ 7780 h 12624"/>
              <a:gd name="T28" fmla="*/ 2773 w 12633"/>
              <a:gd name="T29" fmla="*/ 7768 h 12624"/>
              <a:gd name="T30" fmla="*/ 211 w 12633"/>
              <a:gd name="T31" fmla="*/ 5634 h 12624"/>
              <a:gd name="T32" fmla="*/ 304 w 12633"/>
              <a:gd name="T33" fmla="*/ 5016 h 1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33" h="12624">
                <a:moveTo>
                  <a:pt x="304" y="5016"/>
                </a:moveTo>
                <a:lnTo>
                  <a:pt x="12065" y="115"/>
                </a:lnTo>
                <a:cubicBezTo>
                  <a:pt x="12342" y="0"/>
                  <a:pt x="12633" y="250"/>
                  <a:pt x="12560" y="541"/>
                </a:cubicBezTo>
                <a:lnTo>
                  <a:pt x="9631" y="12260"/>
                </a:lnTo>
                <a:cubicBezTo>
                  <a:pt x="9565" y="12521"/>
                  <a:pt x="9249" y="12624"/>
                  <a:pt x="9042" y="12452"/>
                </a:cubicBezTo>
                <a:lnTo>
                  <a:pt x="6498" y="10333"/>
                </a:lnTo>
                <a:cubicBezTo>
                  <a:pt x="6353" y="10212"/>
                  <a:pt x="6139" y="10221"/>
                  <a:pt x="6006" y="10355"/>
                </a:cubicBezTo>
                <a:lnTo>
                  <a:pt x="4701" y="11659"/>
                </a:lnTo>
                <a:cubicBezTo>
                  <a:pt x="4596" y="11763"/>
                  <a:pt x="4440" y="11794"/>
                  <a:pt x="4303" y="11738"/>
                </a:cubicBezTo>
                <a:cubicBezTo>
                  <a:pt x="4167" y="11681"/>
                  <a:pt x="4078" y="11549"/>
                  <a:pt x="4077" y="11401"/>
                </a:cubicBezTo>
                <a:lnTo>
                  <a:pt x="4077" y="8646"/>
                </a:lnTo>
                <a:cubicBezTo>
                  <a:pt x="4077" y="8549"/>
                  <a:pt x="4116" y="8456"/>
                  <a:pt x="4184" y="8387"/>
                </a:cubicBezTo>
                <a:lnTo>
                  <a:pt x="9490" y="3081"/>
                </a:lnTo>
                <a:lnTo>
                  <a:pt x="3226" y="7780"/>
                </a:lnTo>
                <a:cubicBezTo>
                  <a:pt x="3091" y="7881"/>
                  <a:pt x="2903" y="7877"/>
                  <a:pt x="2773" y="7768"/>
                </a:cubicBezTo>
                <a:lnTo>
                  <a:pt x="211" y="5634"/>
                </a:lnTo>
                <a:cubicBezTo>
                  <a:pt x="0" y="5458"/>
                  <a:pt x="51" y="5122"/>
                  <a:pt x="304" y="5016"/>
                </a:cubicBezTo>
                <a:close/>
              </a:path>
            </a:pathLst>
          </a:custGeom>
          <a:solidFill>
            <a:schemeClr val="bg1"/>
          </a:solidFill>
          <a:ln>
            <a:noFill/>
          </a:ln>
        </p:spPr>
        <p:txBody>
          <a:bodyPr/>
          <a:lstStyle/>
          <a:p>
            <a:endParaRPr lang="zh-CN" altLang="en-US"/>
          </a:p>
        </p:txBody>
      </p:sp>
      <p:grpSp>
        <p:nvGrpSpPr>
          <p:cNvPr id="3" name="组合 2"/>
          <p:cNvGrpSpPr/>
          <p:nvPr/>
        </p:nvGrpSpPr>
        <p:grpSpPr>
          <a:xfrm>
            <a:off x="566639" y="1876034"/>
            <a:ext cx="6084276" cy="3104846"/>
            <a:chOff x="562194" y="1863969"/>
            <a:chExt cx="6084276" cy="3104846"/>
          </a:xfrm>
          <a:solidFill>
            <a:schemeClr val="bg2">
              <a:lumMod val="90000"/>
              <a:alpha val="75000"/>
            </a:schemeClr>
          </a:solidFill>
        </p:grpSpPr>
        <p:sp>
          <p:nvSpPr>
            <p:cNvPr id="12" name="圆角矩形 11"/>
            <p:cNvSpPr/>
            <p:nvPr/>
          </p:nvSpPr>
          <p:spPr>
            <a:xfrm>
              <a:off x="562194" y="1863969"/>
              <a:ext cx="6049108" cy="3104846"/>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2"/>
            <p:cNvSpPr txBox="1"/>
            <p:nvPr/>
          </p:nvSpPr>
          <p:spPr>
            <a:xfrm>
              <a:off x="697816" y="2248992"/>
              <a:ext cx="5948654" cy="2245360"/>
            </a:xfrm>
            <a:prstGeom prst="rect">
              <a:avLst/>
            </a:prstGeom>
            <a:grpFill/>
          </p:spPr>
          <p:txBody>
            <a:bodyPr wrap="square" rtlCol="0">
              <a:spAutoFit/>
            </a:bodyPr>
            <a:lstStyle/>
            <a:p>
              <a:r>
                <a:rPr lang="zh-CN" altLang="en-US" sz="2800" dirty="0">
                  <a:solidFill>
                    <a:srgbClr val="C00000"/>
                  </a:solidFill>
                </a:rPr>
                <a:t>透过表象看本质，有的放矢巧答题；</a:t>
              </a:r>
              <a:endParaRPr lang="zh-CN" altLang="en-US" sz="2800" dirty="0">
                <a:solidFill>
                  <a:srgbClr val="C00000"/>
                </a:solidFill>
              </a:endParaRPr>
            </a:p>
            <a:p>
              <a:endParaRPr lang="zh-CN" altLang="en-US" sz="2800" dirty="0">
                <a:solidFill>
                  <a:srgbClr val="C00000"/>
                </a:solidFill>
              </a:endParaRPr>
            </a:p>
            <a:p>
              <a:r>
                <a:rPr lang="zh-CN" altLang="en-US" sz="2800" dirty="0">
                  <a:solidFill>
                    <a:srgbClr val="C00000"/>
                  </a:solidFill>
                </a:rPr>
                <a:t>审题抓住提示语，材料中找关键词；</a:t>
              </a:r>
              <a:endParaRPr lang="zh-CN" altLang="en-US" sz="2800" dirty="0">
                <a:solidFill>
                  <a:srgbClr val="C00000"/>
                </a:solidFill>
              </a:endParaRPr>
            </a:p>
            <a:p>
              <a:endParaRPr lang="zh-CN" altLang="en-US" sz="2800" dirty="0">
                <a:solidFill>
                  <a:srgbClr val="C00000"/>
                </a:solidFill>
              </a:endParaRPr>
            </a:p>
            <a:p>
              <a:r>
                <a:rPr lang="zh-CN" altLang="en-US" sz="2800" dirty="0">
                  <a:solidFill>
                    <a:srgbClr val="C00000"/>
                  </a:solidFill>
                </a:rPr>
                <a:t>读懂读透深体会，联系所学规范写</a:t>
              </a:r>
              <a:r>
                <a:rPr lang="zh-CN" altLang="en-US" sz="2800" dirty="0" smtClean="0">
                  <a:solidFill>
                    <a:srgbClr val="C00000"/>
                  </a:solidFill>
                </a:rPr>
                <a:t>。</a:t>
              </a:r>
              <a:endParaRPr lang="zh-CN" altLang="en-US" sz="2800" dirty="0">
                <a:solidFill>
                  <a:srgbClr val="C00000"/>
                </a:solidFill>
              </a:endParaRPr>
            </a:p>
          </p:txBody>
        </p:sp>
      </p:grpSp>
      <p:grpSp>
        <p:nvGrpSpPr>
          <p:cNvPr id="8" name="组合 7"/>
          <p:cNvGrpSpPr/>
          <p:nvPr/>
        </p:nvGrpSpPr>
        <p:grpSpPr>
          <a:xfrm>
            <a:off x="7012266" y="2022147"/>
            <a:ext cx="4981604" cy="2840623"/>
            <a:chOff x="7060526" y="2027227"/>
            <a:chExt cx="4981604" cy="2840623"/>
          </a:xfrm>
        </p:grpSpPr>
        <p:sp>
          <p:nvSpPr>
            <p:cNvPr id="13" name="矩形 12"/>
            <p:cNvSpPr/>
            <p:nvPr/>
          </p:nvSpPr>
          <p:spPr>
            <a:xfrm>
              <a:off x="8097014" y="2027227"/>
              <a:ext cx="3945116" cy="2813612"/>
            </a:xfrm>
            <a:prstGeom prst="rect">
              <a:avLst/>
            </a:prstGeom>
            <a:solidFill>
              <a:schemeClr val="accent4">
                <a:lumMod val="40000"/>
                <a:lumOff val="6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683999" y="3407276"/>
              <a:ext cx="3104766" cy="737235"/>
            </a:xfrm>
            <a:prstGeom prst="rect">
              <a:avLst/>
            </a:prstGeom>
            <a:noFill/>
          </p:spPr>
          <p:txBody>
            <a:bodyPr wrap="square" rtlCol="0">
              <a:spAutoFit/>
            </a:bodyPr>
            <a:lstStyle/>
            <a:p>
              <a:pPr>
                <a:lnSpc>
                  <a:spcPct val="150000"/>
                </a:lnSpc>
              </a:pPr>
              <a:r>
                <a:rPr lang="zh-CN" altLang="en-US" sz="2800" dirty="0" smtClean="0">
                  <a:solidFill>
                    <a:srgbClr val="C00000"/>
                  </a:solidFill>
                  <a:sym typeface="+mn-ea"/>
                </a:rPr>
                <a:t>字写对了吗？</a:t>
              </a:r>
              <a:endParaRPr lang="zh-CN" altLang="en-US" sz="2800" dirty="0"/>
            </a:p>
          </p:txBody>
        </p:sp>
        <p:grpSp>
          <p:nvGrpSpPr>
            <p:cNvPr id="4" name="组合 3"/>
            <p:cNvGrpSpPr/>
            <p:nvPr/>
          </p:nvGrpSpPr>
          <p:grpSpPr>
            <a:xfrm>
              <a:off x="7060526" y="2027863"/>
              <a:ext cx="880278" cy="2839987"/>
              <a:chOff x="6735230" y="1740881"/>
              <a:chExt cx="880278" cy="2839987"/>
            </a:xfrm>
          </p:grpSpPr>
          <p:sp>
            <p:nvSpPr>
              <p:cNvPr id="10" name="矩形: 圆角 30"/>
              <p:cNvSpPr/>
              <p:nvPr/>
            </p:nvSpPr>
            <p:spPr>
              <a:xfrm rot="5400000">
                <a:off x="5768563" y="2707547"/>
                <a:ext cx="2813611" cy="880278"/>
              </a:xfrm>
              <a:prstGeom prst="roundRect">
                <a:avLst>
                  <a:gd name="adj" fmla="val 0"/>
                </a:avLst>
              </a:prstGeom>
              <a:solidFill>
                <a:schemeClr val="accent2">
                  <a:lumMod val="50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6868794" y="1863968"/>
                <a:ext cx="675005" cy="2716900"/>
              </a:xfrm>
              <a:prstGeom prst="rect">
                <a:avLst/>
              </a:prstGeom>
              <a:noFill/>
            </p:spPr>
            <p:txBody>
              <a:bodyPr vert="eaVert" wrap="square" rtlCol="0">
                <a:spAutoFit/>
              </a:bodyPr>
              <a:lstStyle/>
              <a:p>
                <a:r>
                  <a:rPr lang="zh-CN" altLang="en-US" sz="3200" dirty="0" smtClean="0">
                    <a:solidFill>
                      <a:schemeClr val="tx1">
                        <a:lumMod val="75000"/>
                        <a:lumOff val="25000"/>
                      </a:schemeClr>
                    </a:solidFill>
                  </a:rPr>
                  <a:t>规范答题四问</a:t>
                </a:r>
                <a:endParaRPr lang="zh-CN" altLang="en-US" sz="3200" dirty="0">
                  <a:solidFill>
                    <a:schemeClr val="tx1">
                      <a:lumMod val="75000"/>
                      <a:lumOff val="25000"/>
                    </a:schemeClr>
                  </a:solidFill>
                </a:endParaRPr>
              </a:p>
            </p:txBody>
          </p:sp>
        </p:grpSp>
        <p:sp>
          <p:nvSpPr>
            <p:cNvPr id="9" name="矩形 8"/>
            <p:cNvSpPr/>
            <p:nvPr/>
          </p:nvSpPr>
          <p:spPr>
            <a:xfrm>
              <a:off x="8096766" y="2027528"/>
              <a:ext cx="2672080" cy="737235"/>
            </a:xfrm>
            <a:prstGeom prst="rect">
              <a:avLst/>
            </a:prstGeom>
          </p:spPr>
          <p:txBody>
            <a:bodyPr wrap="none">
              <a:spAutoFit/>
            </a:bodyPr>
            <a:lstStyle/>
            <a:p>
              <a:pPr lvl="0">
                <a:lnSpc>
                  <a:spcPct val="150000"/>
                </a:lnSpc>
              </a:pPr>
              <a:r>
                <a:rPr lang="zh-CN" altLang="en-US" sz="2800" dirty="0">
                  <a:solidFill>
                    <a:srgbClr val="C00000"/>
                  </a:solidFill>
                  <a:sym typeface="+mn-ea"/>
                </a:rPr>
                <a:t>写问题词了吗？</a:t>
              </a:r>
              <a:endParaRPr lang="en-US" altLang="zh-CN" sz="2800" dirty="0">
                <a:solidFill>
                  <a:srgbClr val="C00000"/>
                </a:solidFill>
                <a:sym typeface="+mn-ea"/>
              </a:endParaRPr>
            </a:p>
          </p:txBody>
        </p:sp>
        <p:sp>
          <p:nvSpPr>
            <p:cNvPr id="11" name="矩形 10"/>
            <p:cNvSpPr/>
            <p:nvPr/>
          </p:nvSpPr>
          <p:spPr>
            <a:xfrm>
              <a:off x="8399959" y="2669095"/>
              <a:ext cx="2316480" cy="737235"/>
            </a:xfrm>
            <a:prstGeom prst="rect">
              <a:avLst/>
            </a:prstGeom>
          </p:spPr>
          <p:txBody>
            <a:bodyPr wrap="none">
              <a:spAutoFit/>
            </a:bodyPr>
            <a:lstStyle/>
            <a:p>
              <a:pPr lvl="0">
                <a:lnSpc>
                  <a:spcPct val="150000"/>
                </a:lnSpc>
              </a:pPr>
              <a:r>
                <a:rPr lang="zh-CN" altLang="en-US" sz="2800" dirty="0">
                  <a:solidFill>
                    <a:srgbClr val="C00000"/>
                  </a:solidFill>
                  <a:sym typeface="+mn-ea"/>
                </a:rPr>
                <a:t>分点答了吗？</a:t>
              </a:r>
              <a:endParaRPr lang="en-US" altLang="zh-CN" sz="2800" dirty="0">
                <a:solidFill>
                  <a:srgbClr val="C00000"/>
                </a:solidFill>
                <a:sym typeface="+mn-ea"/>
              </a:endParaRPr>
            </a:p>
          </p:txBody>
        </p:sp>
      </p:grpSp>
      <p:sp>
        <p:nvSpPr>
          <p:cNvPr id="14" name="文本框 13"/>
          <p:cNvSpPr txBox="1"/>
          <p:nvPr/>
        </p:nvSpPr>
        <p:spPr>
          <a:xfrm>
            <a:off x="9087224" y="4139431"/>
            <a:ext cx="3104766" cy="737235"/>
          </a:xfrm>
          <a:prstGeom prst="rect">
            <a:avLst/>
          </a:prstGeom>
          <a:noFill/>
        </p:spPr>
        <p:txBody>
          <a:bodyPr wrap="square" rtlCol="0">
            <a:spAutoFit/>
          </a:bodyPr>
          <a:lstStyle/>
          <a:p>
            <a:pPr>
              <a:lnSpc>
                <a:spcPct val="150000"/>
              </a:lnSpc>
            </a:pPr>
            <a:r>
              <a:rPr lang="zh-CN" altLang="en-US" sz="2800" dirty="0" smtClean="0">
                <a:solidFill>
                  <a:srgbClr val="C00000"/>
                </a:solidFill>
                <a:sym typeface="+mn-ea"/>
              </a:rPr>
              <a:t>时间把握好了吗？</a:t>
            </a:r>
            <a:endParaRPr lang="zh-CN" altLang="en-US" sz="2800" dirty="0"/>
          </a:p>
        </p:txBody>
      </p:sp>
      <p:sp>
        <p:nvSpPr>
          <p:cNvPr id="15" name="文本框 14"/>
          <p:cNvSpPr txBox="1"/>
          <p:nvPr/>
        </p:nvSpPr>
        <p:spPr>
          <a:xfrm>
            <a:off x="701675" y="5415280"/>
            <a:ext cx="8829675" cy="706755"/>
          </a:xfrm>
          <a:prstGeom prst="rect">
            <a:avLst/>
          </a:prstGeom>
          <a:noFill/>
        </p:spPr>
        <p:txBody>
          <a:bodyPr wrap="square" rtlCol="0" anchor="t">
            <a:spAutoFit/>
            <a:scene3d>
              <a:camera prst="orthographicFront"/>
              <a:lightRig rig="threePt" dir="t"/>
            </a:scene3d>
          </a:bodyPr>
          <a:lstStyle/>
          <a:p>
            <a:pPr marL="0" indent="0">
              <a:buNone/>
            </a:pPr>
            <a:r>
              <a:rPr lang="zh-CN" altLang="en-US" sz="4000" b="1">
                <a:solidFill>
                  <a:schemeClr val="tx1"/>
                </a:solidFill>
                <a:effectLst>
                  <a:outerShdw blurRad="38100" dist="19050" dir="2700000" algn="tl" rotWithShape="0">
                    <a:schemeClr val="dk1">
                      <a:alpha val="40000"/>
                    </a:schemeClr>
                  </a:outerShdw>
                </a:effectLst>
                <a:sym typeface="+mn-ea"/>
              </a:rPr>
              <a:t>任何方法都不及掌握扎实的基础知识！</a:t>
            </a:r>
            <a:endParaRPr lang="zh-CN" altLang="en-US" sz="4000" b="1">
              <a:solidFill>
                <a:schemeClr val="tx1"/>
              </a:solidFill>
              <a:effectLst>
                <a:outerShdw blurRad="38100" dist="19050" dir="2700000" algn="tl" rotWithShape="0">
                  <a:schemeClr val="dk1">
                    <a:alpha val="40000"/>
                  </a:schemeClr>
                </a:outerShdw>
              </a:effectLst>
              <a:sym typeface="+mn-ea"/>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ox(in)">
                                      <p:cBhvr>
                                        <p:cTn id="15" dur="20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232746" y="2954136"/>
            <a:ext cx="7726680" cy="1106805"/>
          </a:xfrm>
          <a:prstGeom prst="rect">
            <a:avLst/>
          </a:prstGeom>
        </p:spPr>
        <p:txBody>
          <a:bodyPr wrap="none">
            <a:spAutoFit/>
          </a:bodyPr>
          <a:lstStyle/>
          <a:p>
            <a:pPr algn="ctr"/>
            <a:r>
              <a:rPr lang="zh-CN" altLang="zh-CN" sz="6600" b="1" dirty="0">
                <a:latin typeface="隶书" panose="02010509060101010101" pitchFamily="49" charset="-122"/>
                <a:ea typeface="隶书" panose="02010509060101010101" pitchFamily="49" charset="-122"/>
              </a:rPr>
              <a:t>直击中考，探究命题</a:t>
            </a:r>
            <a:endParaRPr lang="zh-CN" altLang="zh-CN" sz="6600" b="1" dirty="0">
              <a:latin typeface="隶书" panose="02010509060101010101" pitchFamily="49" charset="-122"/>
              <a:ea typeface="隶书" panose="02010509060101010101" pitchFamily="49" charset="-122"/>
            </a:endParaRPr>
          </a:p>
        </p:txBody>
      </p:sp>
      <p:sp>
        <p:nvSpPr>
          <p:cNvPr id="2" name="椭圆 1"/>
          <p:cNvSpPr/>
          <p:nvPr/>
        </p:nvSpPr>
        <p:spPr>
          <a:xfrm>
            <a:off x="4746565" y="1321861"/>
            <a:ext cx="1242349" cy="1215342"/>
          </a:xfrm>
          <a:prstGeom prst="ellipse">
            <a:avLst/>
          </a:prstGeom>
          <a:solidFill>
            <a:schemeClr val="accent2">
              <a:lumMod val="50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855157" y="1322194"/>
            <a:ext cx="1024890" cy="1106805"/>
          </a:xfrm>
          <a:prstGeom prst="rect">
            <a:avLst/>
          </a:prstGeom>
        </p:spPr>
        <p:txBody>
          <a:bodyPr wrap="none">
            <a:spAutoFit/>
          </a:bodyPr>
          <a:lstStyle/>
          <a:p>
            <a:pPr algn="ctr"/>
            <a:r>
              <a:rPr lang="zh-CN" altLang="en-US" sz="6600" b="1" dirty="0">
                <a:solidFill>
                  <a:schemeClr val="bg1"/>
                </a:solidFill>
                <a:latin typeface="隶书" panose="02010509060101010101" pitchFamily="49" charset="-122"/>
                <a:ea typeface="隶书" panose="02010509060101010101" pitchFamily="49" charset="-122"/>
              </a:rPr>
              <a:t>叁</a:t>
            </a:r>
            <a:endParaRPr lang="zh-CN" altLang="en-US" sz="6600" b="1" dirty="0">
              <a:solidFill>
                <a:schemeClr val="bg1"/>
              </a:solidFill>
              <a:latin typeface="隶书" panose="02010509060101010101" pitchFamily="49" charset="-122"/>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五边形 6"/>
          <p:cNvSpPr/>
          <p:nvPr/>
        </p:nvSpPr>
        <p:spPr>
          <a:xfrm>
            <a:off x="0" y="0"/>
            <a:ext cx="3187065" cy="944880"/>
          </a:xfrm>
          <a:prstGeom prst="homePlate">
            <a:avLst/>
          </a:prstGeom>
          <a:solidFill>
            <a:schemeClr val="accent2">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zh-CN" altLang="en-US" sz="2400" b="1">
                <a:sym typeface="+mn-ea"/>
              </a:rPr>
              <a:t>合作探究（考什么）</a:t>
            </a:r>
            <a:endParaRPr lang="zh-CN" altLang="en-US" sz="2400" b="1">
              <a:solidFill>
                <a:schemeClr val="bg1"/>
              </a:solidFill>
              <a:effectLst>
                <a:outerShdw blurRad="38100" dist="19050" dir="2700000" algn="tl" rotWithShape="0">
                  <a:schemeClr val="dk1">
                    <a:alpha val="40000"/>
                  </a:schemeClr>
                </a:outerShdw>
              </a:effectLst>
              <a:sym typeface="+mn-ea"/>
            </a:endParaRPr>
          </a:p>
        </p:txBody>
      </p:sp>
      <p:sp>
        <p:nvSpPr>
          <p:cNvPr id="6" name="标题 5"/>
          <p:cNvSpPr>
            <a:spLocks noGrp="1"/>
          </p:cNvSpPr>
          <p:nvPr/>
        </p:nvSpPr>
        <p:spPr>
          <a:xfrm>
            <a:off x="590550" y="1892935"/>
            <a:ext cx="10798175" cy="3510280"/>
          </a:xfrm>
          <a:prstGeom prst="rect">
            <a:avLst/>
          </a:prstGeom>
        </p:spPr>
        <p:txBody>
          <a:bodyPr vert="horz" lIns="101600" tIns="38100" rIns="76200" bIns="38100" rtlCol="0" anchor="t" anchorCtr="0">
            <a:noAutofit/>
            <a:scene3d>
              <a:camera prst="orthographicFront"/>
              <a:lightRig rig="threePt" dir="t"/>
            </a:scene3d>
          </a:bodyPr>
          <a:lstStyle>
            <a:lvl1pPr marL="0" marR="0" lvl="0" algn="l" defTabSz="914400" rtl="0" eaLnBrk="1" fontAlgn="auto" latinLnBrk="0" hangingPunct="1">
              <a:lnSpc>
                <a:spcPct val="100000"/>
              </a:lnSpc>
              <a:spcBef>
                <a:spcPct val="0"/>
              </a:spcBef>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r>
              <a:rPr sz="4400">
                <a:solidFill>
                  <a:schemeClr val="tx1"/>
                </a:solidFill>
                <a:effectLst>
                  <a:outerShdw blurRad="38100" dist="19050" dir="2700000" algn="tl" rotWithShape="0">
                    <a:schemeClr val="dk1">
                      <a:alpha val="40000"/>
                    </a:schemeClr>
                  </a:outerShdw>
                </a:effectLst>
              </a:rPr>
              <a:t> </a:t>
            </a:r>
            <a:br>
              <a:rPr sz="4400">
                <a:solidFill>
                  <a:schemeClr val="tx1"/>
                </a:solidFill>
                <a:effectLst>
                  <a:outerShdw blurRad="38100" dist="19050" dir="2700000" algn="tl" rotWithShape="0">
                    <a:schemeClr val="dk1">
                      <a:alpha val="40000"/>
                    </a:schemeClr>
                  </a:outerShdw>
                </a:effectLst>
              </a:rPr>
            </a:br>
            <a:r>
              <a:rPr sz="4400">
                <a:solidFill>
                  <a:schemeClr val="tx1"/>
                </a:solidFill>
                <a:effectLst>
                  <a:outerShdw blurRad="38100" dist="19050" dir="2700000" algn="tl" rotWithShape="0">
                    <a:schemeClr val="dk1">
                      <a:alpha val="40000"/>
                    </a:schemeClr>
                  </a:outerShdw>
                </a:effectLst>
              </a:rPr>
              <a:t>   结合近两年中考题思考</a:t>
            </a:r>
            <a:r>
              <a:rPr sz="4400">
                <a:solidFill>
                  <a:srgbClr val="FF0000"/>
                </a:solidFill>
                <a:effectLst>
                  <a:outerShdw blurRad="38100" dist="19050" dir="2700000" algn="tl" rotWithShape="0">
                    <a:schemeClr val="dk1">
                      <a:alpha val="40000"/>
                    </a:schemeClr>
                  </a:outerShdw>
                </a:effectLst>
              </a:rPr>
              <a:t>主要</a:t>
            </a:r>
            <a:r>
              <a:rPr sz="4400">
                <a:solidFill>
                  <a:schemeClr val="tx1"/>
                </a:solidFill>
                <a:effectLst>
                  <a:outerShdw blurRad="38100" dist="19050" dir="2700000" algn="tl" rotWithShape="0">
                    <a:schemeClr val="dk1">
                      <a:alpha val="40000"/>
                    </a:schemeClr>
                  </a:outerShdw>
                </a:effectLst>
              </a:rPr>
              <a:t>考查哪些</a:t>
            </a:r>
            <a:r>
              <a:rPr sz="4400">
                <a:solidFill>
                  <a:srgbClr val="FF0000"/>
                </a:solidFill>
                <a:effectLst>
                  <a:outerShdw blurRad="38100" dist="19050" dir="2700000" algn="tl" rotWithShape="0">
                    <a:schemeClr val="dk1">
                      <a:alpha val="40000"/>
                    </a:schemeClr>
                  </a:outerShdw>
                </a:effectLst>
              </a:rPr>
              <a:t>知识专题</a:t>
            </a:r>
            <a:r>
              <a:rPr sz="4400">
                <a:solidFill>
                  <a:schemeClr val="tx1"/>
                </a:solidFill>
                <a:effectLst>
                  <a:outerShdw blurRad="38100" dist="19050" dir="2700000" algn="tl" rotWithShape="0">
                    <a:schemeClr val="dk1">
                      <a:alpha val="40000"/>
                    </a:schemeClr>
                  </a:outerShdw>
                </a:effectLst>
              </a:rPr>
              <a:t>，立意在哪里？</a:t>
            </a:r>
            <a:br>
              <a:rPr lang="zh-CN" altLang="en-US" sz="4400">
                <a:solidFill>
                  <a:schemeClr val="tx1"/>
                </a:solidFill>
                <a:effectLst>
                  <a:outerShdw blurRad="38100" dist="19050" dir="2700000" algn="tl" rotWithShape="0">
                    <a:schemeClr val="dk1">
                      <a:alpha val="40000"/>
                    </a:schemeClr>
                  </a:outerShdw>
                </a:effectLst>
              </a:rPr>
            </a:br>
            <a:endParaRPr lang="zh-CN" altLang="en-US" sz="4400">
              <a:solidFill>
                <a:schemeClr val="tx1"/>
              </a:solidFill>
              <a:effectLst>
                <a:outerShdw blurRad="38100" dist="19050" dir="2700000" algn="tl" rotWithShape="0">
                  <a:schemeClr val="dk1">
                    <a:alpha val="40000"/>
                  </a:schemeClr>
                </a:outerShdw>
              </a:effectLs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in)">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命题一                    </a:t>
            </a:r>
            <a:br>
              <a:rPr lang="zh-CN" altLang="en-US" sz="2905"/>
            </a:br>
            <a:r>
              <a:rPr lang="zh-CN" altLang="en-US" sz="2905"/>
              <a:t>                                                      </a:t>
            </a:r>
            <a:r>
              <a:rPr lang="en-US" altLang="zh-CN" sz="2905"/>
              <a:t>---</a:t>
            </a:r>
            <a:r>
              <a:rPr sz="2905"/>
              <a:t>认同中华民族文化传统</a:t>
            </a:r>
            <a:endParaRPr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2438400"/>
          </a:xfrm>
          <a:prstGeom prst="rect">
            <a:avLst/>
          </a:prstGeom>
          <a:noFill/>
        </p:spPr>
        <p:txBody>
          <a:bodyPr wrap="square" rtlCol="0">
            <a:spAutoFit/>
          </a:bodyPr>
          <a:p>
            <a:r>
              <a:rPr lang="zh-CN" altLang="en-US" sz="2175"/>
              <a:t>认识中华民族的优秀文化传统，尊重和热爱祖国的历史文化；认识在漫长的历史进程中，我国各民族密切交往、相互依存、休戚与共，形成中华民族多元一体的格局，共同推动了国家发展和进步。</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2019</a:t>
            </a:r>
            <a:r>
              <a:rPr lang="zh-CN" altLang="en-US" sz="2540"/>
              <a:t>年安徽中考</a:t>
            </a:r>
            <a:endParaRPr lang="zh-CN" altLang="en-US" sz="2540"/>
          </a:p>
        </p:txBody>
      </p:sp>
      <p:sp>
        <p:nvSpPr>
          <p:cNvPr id="7" name="文本框 6"/>
          <p:cNvSpPr txBox="1"/>
          <p:nvPr/>
        </p:nvSpPr>
        <p:spPr>
          <a:xfrm>
            <a:off x="5219524" y="1921162"/>
            <a:ext cx="5786528" cy="1767840"/>
          </a:xfrm>
          <a:prstGeom prst="rect">
            <a:avLst/>
          </a:prstGeom>
          <a:noFill/>
        </p:spPr>
        <p:txBody>
          <a:bodyPr wrap="square" rtlCol="0">
            <a:spAutoFit/>
          </a:bodyPr>
          <a:p>
            <a:r>
              <a:rPr sz="2175"/>
              <a:t>1、以“仁”释“礼”,力图将社会外在规范转化为个人的内在自觉,从而铺垫了中华民族文化精神根基的是</a:t>
            </a:r>
            <a:endParaRPr sz="2175"/>
          </a:p>
          <a:p>
            <a:r>
              <a:rPr sz="2175">
                <a:solidFill>
                  <a:srgbClr val="FF0000"/>
                </a:solidFill>
              </a:rPr>
              <a:t>A.儒家思想</a:t>
            </a:r>
            <a:r>
              <a:rPr sz="2175"/>
              <a:t>		B.道家思想</a:t>
            </a:r>
            <a:endParaRPr sz="2175"/>
          </a:p>
          <a:p>
            <a:r>
              <a:rPr sz="2175"/>
              <a:t>C.墨家思想		D.法家思想</a:t>
            </a:r>
            <a:endParaRPr sz="2175"/>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命题二                    </a:t>
            </a:r>
            <a:br>
              <a:rPr lang="zh-CN" altLang="en-US" sz="2905"/>
            </a:br>
            <a:r>
              <a:rPr lang="zh-CN" altLang="en-US" sz="2905"/>
              <a:t>                                                      </a:t>
            </a:r>
            <a:r>
              <a:rPr lang="en-US" altLang="zh-CN" sz="2905"/>
              <a:t>---</a:t>
            </a:r>
            <a:r>
              <a:rPr lang="zh-CN" altLang="en-US" sz="2905"/>
              <a:t>近代救亡图存与民族复兴</a:t>
            </a:r>
            <a:endParaRPr lang="zh-CN" altLang="en-US"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1097280"/>
          </a:xfrm>
          <a:prstGeom prst="rect">
            <a:avLst/>
          </a:prstGeom>
          <a:noFill/>
        </p:spPr>
        <p:txBody>
          <a:bodyPr wrap="square" rtlCol="0">
            <a:spAutoFit/>
          </a:bodyPr>
          <a:p>
            <a:r>
              <a:rPr lang="zh-CN" altLang="en-US" sz="2175"/>
              <a:t>感悟近现代中国人民为实现中华民族伟大复兴而进行的英勇奋斗和艰苦探素。</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a:t>
            </a:r>
            <a:r>
              <a:rPr lang="en-US" sz="2540"/>
              <a:t>20</a:t>
            </a:r>
            <a:r>
              <a:rPr lang="zh-CN" altLang="en-US" sz="2540"/>
              <a:t>年安徽中考</a:t>
            </a:r>
            <a:endParaRPr lang="zh-CN" altLang="en-US" sz="2540"/>
          </a:p>
        </p:txBody>
      </p:sp>
      <p:sp>
        <p:nvSpPr>
          <p:cNvPr id="7" name="文本框 6"/>
          <p:cNvSpPr txBox="1"/>
          <p:nvPr/>
        </p:nvSpPr>
        <p:spPr>
          <a:xfrm>
            <a:off x="5219524" y="1921162"/>
            <a:ext cx="5786528" cy="2103120"/>
          </a:xfrm>
          <a:prstGeom prst="rect">
            <a:avLst/>
          </a:prstGeom>
          <a:noFill/>
        </p:spPr>
        <p:txBody>
          <a:bodyPr wrap="square" rtlCol="0">
            <a:spAutoFit/>
          </a:bodyPr>
          <a:p>
            <a:r>
              <a:rPr lang="en-US" altLang="zh-CN" sz="2175"/>
              <a:t>5</a:t>
            </a:r>
            <a:r>
              <a:rPr lang="zh-CN" altLang="en-US" sz="2175"/>
              <a:t>、新文化运动的倡导者一直为这场运动缺乏传统文化支持、处于浮游漂离状态而苦恼，五四运动令他们眼前豁然一亮，找到了传统价值的立足点。这里的</a:t>
            </a:r>
            <a:r>
              <a:rPr lang="en-US" altLang="zh-CN" sz="2175"/>
              <a:t>“</a:t>
            </a:r>
            <a:r>
              <a:rPr lang="zh-CN" altLang="en-US" sz="2175"/>
              <a:t>立足点</a:t>
            </a:r>
            <a:r>
              <a:rPr lang="en-US" altLang="zh-CN" sz="2175"/>
              <a:t>”</a:t>
            </a:r>
            <a:r>
              <a:rPr lang="zh-CN" altLang="en-US" sz="2175"/>
              <a:t>是（</a:t>
            </a:r>
            <a:r>
              <a:rPr lang="en-US" altLang="zh-CN" sz="2175"/>
              <a:t>  </a:t>
            </a:r>
            <a:r>
              <a:rPr lang="zh-CN" altLang="en-US" sz="2175"/>
              <a:t>）</a:t>
            </a:r>
            <a:endParaRPr lang="zh-CN" altLang="en-US" sz="2175"/>
          </a:p>
          <a:p>
            <a:r>
              <a:rPr lang="en-US" altLang="zh-CN" sz="2175"/>
              <a:t>A.</a:t>
            </a:r>
            <a:r>
              <a:rPr lang="zh-CN" altLang="en-US" sz="2175"/>
              <a:t>尊孔复古                </a:t>
            </a:r>
            <a:r>
              <a:rPr lang="en-US" altLang="zh-CN" sz="2175"/>
              <a:t>B.</a:t>
            </a:r>
            <a:r>
              <a:rPr lang="zh-CN" altLang="en-US" sz="2175"/>
              <a:t>三民主义</a:t>
            </a:r>
            <a:endParaRPr lang="zh-CN" altLang="en-US" sz="2175"/>
          </a:p>
          <a:p>
            <a:r>
              <a:rPr lang="en-US" altLang="zh-CN" sz="2175"/>
              <a:t>C.</a:t>
            </a:r>
            <a:r>
              <a:rPr lang="zh-CN" altLang="en-US" sz="2175"/>
              <a:t>民主科学                </a:t>
            </a:r>
            <a:r>
              <a:rPr lang="en-US" altLang="zh-CN" sz="2175">
                <a:solidFill>
                  <a:srgbClr val="FF0000"/>
                </a:solidFill>
              </a:rPr>
              <a:t>D.</a:t>
            </a:r>
            <a:r>
              <a:rPr lang="zh-CN" altLang="en-US" sz="2175">
                <a:solidFill>
                  <a:srgbClr val="FF0000"/>
                </a:solidFill>
              </a:rPr>
              <a:t>爱国主义</a:t>
            </a:r>
            <a:endParaRPr lang="zh-CN" altLang="en-US" sz="2175">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命题三                    </a:t>
            </a:r>
            <a:br>
              <a:rPr lang="zh-CN" altLang="en-US" sz="2905"/>
            </a:br>
            <a:r>
              <a:rPr lang="zh-CN" altLang="en-US" sz="2905"/>
              <a:t>                                                   </a:t>
            </a:r>
            <a:r>
              <a:rPr lang="en-US" altLang="zh-CN" sz="2905"/>
              <a:t>---</a:t>
            </a:r>
            <a:r>
              <a:rPr sz="2905"/>
              <a:t>中共革命、建设和改革历程</a:t>
            </a:r>
            <a:endParaRPr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1432560"/>
          </a:xfrm>
          <a:prstGeom prst="rect">
            <a:avLst/>
          </a:prstGeom>
          <a:noFill/>
        </p:spPr>
        <p:txBody>
          <a:bodyPr wrap="square" rtlCol="0">
            <a:spAutoFit/>
          </a:bodyPr>
          <a:p>
            <a:r>
              <a:rPr lang="zh-CN" altLang="en-US" sz="2175"/>
              <a:t>认识中国共产党在中国革命、建设和改革事业中的决定作用，树立中国特色社会主义理想信念，增强历史责任感。</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a:t>
            </a:r>
            <a:r>
              <a:rPr lang="en-US" sz="2540"/>
              <a:t>20</a:t>
            </a:r>
            <a:r>
              <a:rPr lang="zh-CN" altLang="en-US" sz="2540"/>
              <a:t>年安徽中考</a:t>
            </a:r>
            <a:endParaRPr lang="zh-CN" altLang="en-US" sz="2540"/>
          </a:p>
        </p:txBody>
      </p:sp>
      <p:sp>
        <p:nvSpPr>
          <p:cNvPr id="7" name="文本框 6"/>
          <p:cNvSpPr txBox="1"/>
          <p:nvPr/>
        </p:nvSpPr>
        <p:spPr>
          <a:xfrm>
            <a:off x="5219524" y="1921162"/>
            <a:ext cx="5786528" cy="2774315"/>
          </a:xfrm>
          <a:prstGeom prst="rect">
            <a:avLst/>
          </a:prstGeom>
          <a:noFill/>
        </p:spPr>
        <p:txBody>
          <a:bodyPr wrap="square" rtlCol="0">
            <a:spAutoFit/>
          </a:bodyPr>
          <a:p>
            <a:r>
              <a:rPr sz="2175"/>
              <a:t>）6．“这次会议通过了毛泽东起草的长达3万字的‘八个决议’，确立了军队建设的基本原则．这是中国共产党最早的系统性的建党与建军文件，使中国共产党和她所领导的军队日益成为一支精干而富有战斗力的力量。”“这次会议”是（   ）</a:t>
            </a:r>
            <a:endParaRPr sz="2175"/>
          </a:p>
          <a:p>
            <a:r>
              <a:rPr sz="2175"/>
              <a:t>A．八七会议        </a:t>
            </a:r>
            <a:r>
              <a:rPr sz="2175">
                <a:solidFill>
                  <a:srgbClr val="FF0000"/>
                </a:solidFill>
              </a:rPr>
              <a:t>B．古田会议  </a:t>
            </a:r>
            <a:r>
              <a:rPr sz="2175"/>
              <a:t>     C．遵义会议          D．中共七大</a:t>
            </a:r>
            <a:endParaRPr sz="2175"/>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命题四                    </a:t>
            </a:r>
            <a:br>
              <a:rPr lang="zh-CN" altLang="en-US" sz="2905"/>
            </a:br>
            <a:r>
              <a:rPr lang="zh-CN" altLang="en-US" sz="2905"/>
              <a:t>                                                      </a:t>
            </a:r>
            <a:r>
              <a:rPr lang="en-US" altLang="zh-CN" sz="2905"/>
              <a:t>---</a:t>
            </a:r>
            <a:r>
              <a:rPr sz="2905"/>
              <a:t>国际意识和全球视野</a:t>
            </a:r>
            <a:endParaRPr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2774315"/>
          </a:xfrm>
          <a:prstGeom prst="rect">
            <a:avLst/>
          </a:prstGeom>
          <a:noFill/>
        </p:spPr>
        <p:txBody>
          <a:bodyPr wrap="square" rtlCol="0">
            <a:spAutoFit/>
          </a:bodyPr>
          <a:p>
            <a:r>
              <a:rPr lang="zh-CN" altLang="en-US" sz="2175"/>
              <a:t>了解人类社会发展的基本趋势及人类文化的多样性，理解和尊重世界各国、各民族的文化传统，学习汲取人类创造的优秀文明成果；认识和平与发展是当今时代的主题，逐步形成面向世界的事业和意识。</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a:t>
            </a:r>
            <a:r>
              <a:rPr lang="en-US" sz="2540"/>
              <a:t>20</a:t>
            </a:r>
            <a:r>
              <a:rPr lang="zh-CN" altLang="en-US" sz="2540"/>
              <a:t>年安徽中考</a:t>
            </a:r>
            <a:endParaRPr lang="zh-CN" altLang="en-US" sz="2540"/>
          </a:p>
        </p:txBody>
      </p:sp>
      <p:sp>
        <p:nvSpPr>
          <p:cNvPr id="7" name="文本框 6"/>
          <p:cNvSpPr txBox="1"/>
          <p:nvPr/>
        </p:nvSpPr>
        <p:spPr>
          <a:xfrm>
            <a:off x="5219524" y="1921162"/>
            <a:ext cx="5786528" cy="3109595"/>
          </a:xfrm>
          <a:prstGeom prst="rect">
            <a:avLst/>
          </a:prstGeom>
          <a:noFill/>
        </p:spPr>
        <p:txBody>
          <a:bodyPr wrap="square" rtlCol="0">
            <a:spAutoFit/>
          </a:bodyPr>
          <a:p>
            <a:r>
              <a:rPr sz="2175"/>
              <a:t>15．1948年5月．第一次阿以战争爆发，联合国安理会通过了第50（1948）号决议，决定设立联合国巴勒斯坦停战监督组织，这是联合国部署的第一次维和行动。截至2017年底。联合国总共实施了71项维和行动。这说明（   ）</a:t>
            </a:r>
            <a:endParaRPr sz="2175"/>
          </a:p>
          <a:p>
            <a:r>
              <a:rPr sz="2175"/>
              <a:t>A．联合国有权干预国际上一切事务       B．维和行动消除了地区霸权与冲突</a:t>
            </a:r>
            <a:endParaRPr sz="2175"/>
          </a:p>
          <a:p>
            <a:r>
              <a:rPr sz="2175">
                <a:solidFill>
                  <a:srgbClr val="FF0000"/>
                </a:solidFill>
              </a:rPr>
              <a:t>C．联合国致力维护国际和平与安全</a:t>
            </a:r>
            <a:r>
              <a:rPr sz="2175"/>
              <a:t>       D．只有安理会才有权决定维和行动</a:t>
            </a:r>
            <a:endParaRPr sz="2175"/>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命题五                    </a:t>
            </a:r>
            <a:br>
              <a:rPr lang="zh-CN" altLang="en-US" sz="2905"/>
            </a:br>
            <a:r>
              <a:rPr lang="zh-CN" altLang="en-US" sz="2905"/>
              <a:t>                                                      </a:t>
            </a:r>
            <a:r>
              <a:rPr lang="en-US" altLang="zh-CN" sz="2905"/>
              <a:t>---</a:t>
            </a:r>
            <a:r>
              <a:rPr sz="2905"/>
              <a:t>民族团结与祖国统一</a:t>
            </a:r>
            <a:endParaRPr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1767840"/>
          </a:xfrm>
          <a:prstGeom prst="rect">
            <a:avLst/>
          </a:prstGeom>
          <a:noFill/>
        </p:spPr>
        <p:txBody>
          <a:bodyPr wrap="square" rtlCol="0">
            <a:spAutoFit/>
          </a:bodyPr>
          <a:p>
            <a:r>
              <a:rPr lang="zh-CN" altLang="en-US" sz="2175"/>
              <a:t>认识到国家统一、民族团结和社会稳定是中国强盛的重要保证，初步形成对国家、民族的认同感，增强历史责任感。</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a:t>
            </a:r>
            <a:r>
              <a:rPr lang="en-US" sz="2540"/>
              <a:t>20</a:t>
            </a:r>
            <a:r>
              <a:rPr lang="zh-CN" altLang="en-US" sz="2540"/>
              <a:t>年安徽中考</a:t>
            </a:r>
            <a:endParaRPr lang="zh-CN" altLang="en-US" sz="2540"/>
          </a:p>
        </p:txBody>
      </p:sp>
      <p:sp>
        <p:nvSpPr>
          <p:cNvPr id="7" name="文本框 6"/>
          <p:cNvSpPr txBox="1"/>
          <p:nvPr/>
        </p:nvSpPr>
        <p:spPr>
          <a:xfrm>
            <a:off x="5219524" y="1921162"/>
            <a:ext cx="5786528" cy="1432560"/>
          </a:xfrm>
          <a:prstGeom prst="rect">
            <a:avLst/>
          </a:prstGeom>
          <a:noFill/>
        </p:spPr>
        <p:txBody>
          <a:bodyPr wrap="square" rtlCol="0">
            <a:spAutoFit/>
          </a:bodyPr>
          <a:p>
            <a:r>
              <a:rPr sz="2175"/>
              <a:t>4．制作读书摘要是学习历史的一种重要方法。</a:t>
            </a:r>
            <a:endParaRPr sz="2175"/>
          </a:p>
          <a:p>
            <a:r>
              <a:rPr sz="2175"/>
              <a:t>图2所反映的中央政府加强管辖的地区是（   ）</a:t>
            </a:r>
            <a:endParaRPr sz="2175"/>
          </a:p>
          <a:p>
            <a:r>
              <a:rPr sz="2175">
                <a:solidFill>
                  <a:srgbClr val="FF0000"/>
                </a:solidFill>
              </a:rPr>
              <a:t>A．台湾 </a:t>
            </a:r>
            <a:r>
              <a:rPr sz="2175"/>
              <a:t>          B．西藏         </a:t>
            </a:r>
            <a:endParaRPr sz="2175"/>
          </a:p>
          <a:p>
            <a:r>
              <a:rPr sz="2175"/>
              <a:t>C．新疆           D．东北</a:t>
            </a:r>
            <a:endParaRPr sz="2175"/>
          </a:p>
        </p:txBody>
      </p:sp>
      <p:pic>
        <p:nvPicPr>
          <p:cNvPr id="4" name="图片 3"/>
          <p:cNvPicPr>
            <a:picLocks noChangeAspect="1"/>
          </p:cNvPicPr>
          <p:nvPr/>
        </p:nvPicPr>
        <p:blipFill>
          <a:blip r:embed="rId1"/>
          <a:stretch>
            <a:fillRect/>
          </a:stretch>
        </p:blipFill>
        <p:spPr>
          <a:xfrm>
            <a:off x="5429885" y="3640455"/>
            <a:ext cx="5177790" cy="26828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命题六                </a:t>
            </a:r>
            <a:br>
              <a:rPr lang="zh-CN" altLang="en-US" sz="2905"/>
            </a:br>
            <a:r>
              <a:rPr lang="zh-CN" altLang="en-US" sz="2905"/>
              <a:t>                                                      </a:t>
            </a:r>
            <a:r>
              <a:rPr lang="en-US" altLang="zh-CN" sz="2905"/>
              <a:t>---</a:t>
            </a:r>
            <a:r>
              <a:rPr sz="2905"/>
              <a:t>革命与改革、民主与法治</a:t>
            </a:r>
            <a:endParaRPr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2774315"/>
          </a:xfrm>
          <a:prstGeom prst="rect">
            <a:avLst/>
          </a:prstGeom>
          <a:noFill/>
        </p:spPr>
        <p:txBody>
          <a:bodyPr wrap="square" rtlCol="0">
            <a:spAutoFit/>
          </a:bodyPr>
          <a:p>
            <a:r>
              <a:rPr lang="zh-CN" altLang="en-US" sz="2175"/>
              <a:t>认识人类历史上物质文明、精神文明发展的重要性，理解历史上的革命和改革在不同程度上促进了社会进步，认识从专制到民主、由人治到法治是历史发展的必然趋势，不断发展社会主义民主与加强社会主义法制意识。</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a:t>
            </a:r>
            <a:r>
              <a:rPr lang="en-US" sz="2540"/>
              <a:t>20</a:t>
            </a:r>
            <a:r>
              <a:rPr lang="zh-CN" altLang="en-US" sz="2540"/>
              <a:t>年安徽中考</a:t>
            </a:r>
            <a:endParaRPr lang="zh-CN" altLang="en-US" sz="2540"/>
          </a:p>
        </p:txBody>
      </p:sp>
      <p:sp>
        <p:nvSpPr>
          <p:cNvPr id="7" name="文本框 6"/>
          <p:cNvSpPr txBox="1"/>
          <p:nvPr/>
        </p:nvSpPr>
        <p:spPr>
          <a:xfrm>
            <a:off x="5219524" y="1921162"/>
            <a:ext cx="5786528" cy="2438400"/>
          </a:xfrm>
          <a:prstGeom prst="rect">
            <a:avLst/>
          </a:prstGeom>
          <a:noFill/>
        </p:spPr>
        <p:txBody>
          <a:bodyPr wrap="square" rtlCol="0">
            <a:spAutoFit/>
          </a:bodyPr>
          <a:p>
            <a:r>
              <a:rPr sz="2175"/>
              <a:t>10．法国大革命的到来，不是因为伏尔泰卓越的讽刺散文和卢梭伤感的浪漫小说，而是因为中产阶级已经上升到经济的领导地位，他们渴望得到社会的认可和政治权力。这表明法国大革命爆发的根本原因是（   ）</a:t>
            </a:r>
            <a:endParaRPr sz="2175"/>
          </a:p>
          <a:p>
            <a:r>
              <a:rPr sz="2175"/>
              <a:t>A．启蒙思想的宣传  </a:t>
            </a:r>
            <a:r>
              <a:rPr sz="2175">
                <a:solidFill>
                  <a:srgbClr val="FF0000"/>
                </a:solidFill>
              </a:rPr>
              <a:t> B．资本主义的发展</a:t>
            </a:r>
            <a:r>
              <a:rPr sz="2175"/>
              <a:t>   C．财政危机的加剧   D．三级会议的召开</a:t>
            </a:r>
            <a:endParaRPr sz="2175"/>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8265" y="96520"/>
            <a:ext cx="12002135" cy="582930"/>
          </a:xfrm>
        </p:spPr>
        <p:txBody>
          <a:bodyPr>
            <a:noAutofit/>
          </a:bodyPr>
          <a:p>
            <a:r>
              <a:rPr lang="zh-CN" altLang="en-US" sz="2905"/>
              <a:t>命题七               </a:t>
            </a:r>
            <a:br>
              <a:rPr lang="zh-CN" altLang="en-US" sz="2905"/>
            </a:br>
            <a:r>
              <a:rPr lang="zh-CN" altLang="en-US" sz="2905"/>
              <a:t>                                                      </a:t>
            </a:r>
            <a:r>
              <a:rPr lang="en-US" altLang="zh-CN" sz="2905"/>
              <a:t>---</a:t>
            </a:r>
            <a:r>
              <a:rPr sz="2905"/>
              <a:t>重要历史人物</a:t>
            </a:r>
            <a:endParaRPr sz="2905"/>
          </a:p>
        </p:txBody>
      </p:sp>
      <p:sp>
        <p:nvSpPr>
          <p:cNvPr id="3" name="内容占位符 2"/>
          <p:cNvSpPr>
            <a:spLocks noGrp="1"/>
          </p:cNvSpPr>
          <p:nvPr>
            <p:ph idx="1"/>
          </p:nvPr>
        </p:nvSpPr>
        <p:spPr>
          <a:xfrm>
            <a:off x="1261745" y="1278255"/>
            <a:ext cx="2155190" cy="558800"/>
          </a:xfrm>
          <a:solidFill>
            <a:schemeClr val="accent2"/>
          </a:solidFill>
        </p:spPr>
        <p:txBody>
          <a:bodyPr>
            <a:noAutofit/>
          </a:bodyPr>
          <a:p>
            <a:pPr marL="0" indent="0">
              <a:buNone/>
            </a:pPr>
            <a:r>
              <a:rPr lang="en-US" altLang="zh-CN" sz="2540"/>
              <a:t>2011</a:t>
            </a:r>
            <a:r>
              <a:rPr lang="zh-CN" altLang="en-US" sz="2540"/>
              <a:t>年课标</a:t>
            </a:r>
            <a:endParaRPr lang="zh-CN" altLang="en-US" sz="2540"/>
          </a:p>
        </p:txBody>
      </p:sp>
      <p:sp>
        <p:nvSpPr>
          <p:cNvPr id="5" name="文本框 4"/>
          <p:cNvSpPr txBox="1"/>
          <p:nvPr/>
        </p:nvSpPr>
        <p:spPr>
          <a:xfrm>
            <a:off x="1016698" y="2062132"/>
            <a:ext cx="3780685" cy="3109595"/>
          </a:xfrm>
          <a:prstGeom prst="rect">
            <a:avLst/>
          </a:prstGeom>
          <a:noFill/>
        </p:spPr>
        <p:txBody>
          <a:bodyPr wrap="square" rtlCol="0">
            <a:spAutoFit/>
          </a:bodyPr>
          <a:p>
            <a:r>
              <a:rPr lang="zh-CN" altLang="en-US" sz="2175"/>
              <a:t>认识人民群众创造历史的作用以及杰出人物在历史上的重要贡献，吸取前人的经验和智慧，初步理解个人与群体、个人与社会的关系，提高是非、善恶、美丑的识别能力，逐步确立积极进取的人生态度，形成健全的人格和健康的个性品质。</a:t>
            </a:r>
            <a:endParaRPr lang="zh-CN" altLang="en-US" sz="2175"/>
          </a:p>
        </p:txBody>
      </p:sp>
      <p:sp>
        <p:nvSpPr>
          <p:cNvPr id="6" name="内容占位符 2"/>
          <p:cNvSpPr>
            <a:spLocks noGrp="1"/>
          </p:cNvSpPr>
          <p:nvPr/>
        </p:nvSpPr>
        <p:spPr>
          <a:xfrm>
            <a:off x="5299596" y="1278278"/>
            <a:ext cx="2629716" cy="482739"/>
          </a:xfrm>
          <a:prstGeom prst="rect">
            <a:avLst/>
          </a:prstGeom>
          <a:solidFill>
            <a:schemeClr val="accent2"/>
          </a:solidFill>
        </p:spPr>
        <p:txBody>
          <a:bodyPr vert="horz" lIns="60078" tIns="30038" rIns="60078" bIns="3003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540"/>
              <a:t>2018</a:t>
            </a:r>
            <a:r>
              <a:rPr lang="zh-CN" altLang="en-US" sz="2540"/>
              <a:t>年安徽中考</a:t>
            </a:r>
            <a:endParaRPr lang="zh-CN" altLang="en-US" sz="2540"/>
          </a:p>
        </p:txBody>
      </p:sp>
      <p:sp>
        <p:nvSpPr>
          <p:cNvPr id="7" name="文本框 6"/>
          <p:cNvSpPr txBox="1"/>
          <p:nvPr/>
        </p:nvSpPr>
        <p:spPr>
          <a:xfrm>
            <a:off x="5299710" y="2131695"/>
            <a:ext cx="6341110" cy="2103120"/>
          </a:xfrm>
          <a:prstGeom prst="rect">
            <a:avLst/>
          </a:prstGeom>
          <a:noFill/>
        </p:spPr>
        <p:txBody>
          <a:bodyPr wrap="square" rtlCol="0">
            <a:spAutoFit/>
          </a:bodyPr>
          <a:p>
            <a:r>
              <a:rPr lang="en-US" sz="2175"/>
              <a:t>3.</a:t>
            </a:r>
            <a:r>
              <a:rPr lang="zh-CN" altLang="en-US" sz="2175"/>
              <a:t>贞观初，太宗对公卿说</a:t>
            </a:r>
            <a:r>
              <a:rPr lang="en-US" altLang="zh-CN" sz="2175"/>
              <a:t>“</a:t>
            </a:r>
            <a:r>
              <a:rPr lang="zh-CN" altLang="en-US" sz="2175"/>
              <a:t>人欲自照，必须明镜；主欲知过，必借忠臣。</a:t>
            </a:r>
            <a:r>
              <a:rPr lang="en-US" altLang="zh-CN" sz="2175"/>
              <a:t>”</a:t>
            </a:r>
            <a:r>
              <a:rPr lang="zh-CN" altLang="en-US" sz="2175"/>
              <a:t>为此，太宗（</a:t>
            </a:r>
            <a:r>
              <a:rPr lang="en-US" altLang="zh-CN" sz="2175"/>
              <a:t>   </a:t>
            </a:r>
            <a:r>
              <a:rPr lang="zh-CN" altLang="en-US" sz="2175"/>
              <a:t>）</a:t>
            </a:r>
            <a:endParaRPr lang="zh-CN" altLang="en-US" sz="2175"/>
          </a:p>
          <a:p>
            <a:r>
              <a:rPr sz="2175">
                <a:solidFill>
                  <a:srgbClr val="FF0000"/>
                </a:solidFill>
                <a:sym typeface="+mn-ea"/>
              </a:rPr>
              <a:t>A．</a:t>
            </a:r>
            <a:r>
              <a:rPr lang="zh-CN" sz="2175">
                <a:solidFill>
                  <a:srgbClr val="FF0000"/>
                </a:solidFill>
                <a:sym typeface="+mn-ea"/>
              </a:rPr>
              <a:t>知人善任，虚心纳谏</a:t>
            </a:r>
            <a:r>
              <a:rPr sz="2175">
                <a:solidFill>
                  <a:srgbClr val="FF0000"/>
                </a:solidFill>
                <a:sym typeface="+mn-ea"/>
              </a:rPr>
              <a:t> </a:t>
            </a:r>
            <a:r>
              <a:rPr sz="2175">
                <a:sym typeface="+mn-ea"/>
              </a:rPr>
              <a:t> </a:t>
            </a:r>
            <a:r>
              <a:rPr sz="2175">
                <a:solidFill>
                  <a:srgbClr val="FF0000"/>
                </a:solidFill>
                <a:sym typeface="+mn-ea"/>
              </a:rPr>
              <a:t> </a:t>
            </a:r>
            <a:r>
              <a:rPr sz="2175">
                <a:solidFill>
                  <a:schemeClr val="tx1"/>
                </a:solidFill>
                <a:sym typeface="+mn-ea"/>
              </a:rPr>
              <a:t>B．</a:t>
            </a:r>
            <a:r>
              <a:rPr lang="zh-CN" sz="2175">
                <a:solidFill>
                  <a:schemeClr val="tx1"/>
                </a:solidFill>
                <a:sym typeface="+mn-ea"/>
              </a:rPr>
              <a:t>奉行开明的民族政策</a:t>
            </a:r>
            <a:r>
              <a:rPr sz="2175">
                <a:sym typeface="+mn-ea"/>
              </a:rPr>
              <a:t>   C．</a:t>
            </a:r>
            <a:r>
              <a:rPr lang="zh-CN" sz="2175">
                <a:sym typeface="+mn-ea"/>
              </a:rPr>
              <a:t>戒奢从简和轻徭薄赋</a:t>
            </a:r>
            <a:r>
              <a:rPr sz="2175">
                <a:sym typeface="+mn-ea"/>
              </a:rPr>
              <a:t>  D．</a:t>
            </a:r>
            <a:r>
              <a:rPr lang="zh-CN" sz="2175">
                <a:sym typeface="+mn-ea"/>
              </a:rPr>
              <a:t>重视人民群众的作用</a:t>
            </a:r>
            <a:endParaRPr sz="2175"/>
          </a:p>
          <a:p>
            <a:endParaRPr lang="zh-CN" altLang="en-US" sz="2175"/>
          </a:p>
          <a:p>
            <a:endParaRPr lang="zh-CN" altLang="en-US" sz="2175"/>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1998345" y="1654175"/>
            <a:ext cx="8366380" cy="4236720"/>
            <a:chOff x="562194" y="1863969"/>
            <a:chExt cx="6049108" cy="3104846"/>
          </a:xfrm>
          <a:solidFill>
            <a:schemeClr val="bg2">
              <a:lumMod val="90000"/>
              <a:alpha val="75000"/>
            </a:schemeClr>
          </a:solidFill>
        </p:grpSpPr>
        <p:sp>
          <p:nvSpPr>
            <p:cNvPr id="12" name="圆角矩形 11"/>
            <p:cNvSpPr/>
            <p:nvPr/>
          </p:nvSpPr>
          <p:spPr>
            <a:xfrm>
              <a:off x="562194" y="1863969"/>
              <a:ext cx="6049108" cy="3104846"/>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2"/>
            <p:cNvSpPr txBox="1"/>
            <p:nvPr/>
          </p:nvSpPr>
          <p:spPr>
            <a:xfrm>
              <a:off x="804610" y="2248817"/>
              <a:ext cx="5563632" cy="2232306"/>
            </a:xfrm>
            <a:prstGeom prst="rect">
              <a:avLst/>
            </a:prstGeom>
            <a:grpFill/>
          </p:spPr>
          <p:txBody>
            <a:bodyPr wrap="square" rtlCol="0">
              <a:spAutoFit/>
            </a:bodyPr>
            <a:p>
              <a:r>
                <a:rPr lang="en-US" altLang="zh-CN" sz="4800" dirty="0">
                  <a:solidFill>
                    <a:schemeClr val="tx1"/>
                  </a:solidFill>
                </a:rPr>
                <a:t>“</a:t>
              </a:r>
              <a:r>
                <a:rPr lang="zh-CN" altLang="en-US" sz="4800" dirty="0">
                  <a:solidFill>
                    <a:schemeClr val="tx1"/>
                  </a:solidFill>
                </a:rPr>
                <a:t>徒临川以羡鱼，俟河清乎未期。</a:t>
              </a:r>
              <a:r>
                <a:rPr lang="en-US" altLang="zh-CN" sz="4800" dirty="0">
                  <a:solidFill>
                    <a:schemeClr val="tx1"/>
                  </a:solidFill>
                </a:rPr>
                <a:t>”</a:t>
              </a:r>
              <a:r>
                <a:rPr lang="zh-CN" altLang="en-US" sz="4800" dirty="0">
                  <a:solidFill>
                    <a:schemeClr val="tx1"/>
                  </a:solidFill>
                </a:rPr>
                <a:t>仰望星空，不如脚踏实地。临川羡鱼，不如退而结网</a:t>
              </a:r>
              <a:r>
                <a:rPr lang="zh-CN" altLang="en-US" sz="4800" dirty="0" smtClean="0">
                  <a:solidFill>
                    <a:schemeClr val="tx1"/>
                  </a:solidFill>
                </a:rPr>
                <a:t>。</a:t>
              </a:r>
              <a:r>
                <a:rPr lang="zh-CN" altLang="en-US" sz="2400" dirty="0" smtClean="0">
                  <a:solidFill>
                    <a:schemeClr val="tx1"/>
                  </a:solidFill>
                </a:rPr>
                <a:t>（摘自吴思琪中考激励语）</a:t>
              </a:r>
              <a:endParaRPr lang="zh-CN" altLang="en-US" sz="2400" dirty="0" smtClean="0">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IaDMzPSF7jh9bNrKLhfb0iUWXvDmbhCdsoFvttHCjDAtz921Uw1BhBH0D5XWVVCTD1Q88p70o5eEwCDzg7CmD8="/>
</p:tagLst>
</file>

<file path=ppt/tags/tag1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IaDMzPSF7jh9bNrKLhfb0iUWXvDmbhCdsoFvttHCjDAtz921Uw1BhBH0D5XWVVCTD1Q88p70o5eEwCDzg7CmD8="/>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IaDMzPSF7jh9bNrKLhfb0iUWXvDmbhCdsoFvttHCjDAtz921Uw1BhBH0D5XWVVCTD1Q88p70o5eEwCDzg7CmD8="/>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IaDMzPSF7jh9bNrKLhfb0iUWXvDmbhCdsoFvttHCjDAtz921Uw1BhBH0D5XWVVCTD1Q88p70o5eEwCDzg7CmD8="/>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IaDMzPSF7jh9bNrKLhfb0iUWXvDmbhCdsoFvttHCjDAtz921Uw1BhBH0D5XWVVCTD1Q88p70o5eEwCDzg7CmD8="/>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IaDMzPSF7jh9bNrKLhfb0iUWXvDmbhCdsoFvttHCjDAtz921Uw1BhBH0D5XWVVCTD1Q88p70o5eEwCDzg7CmD8="/>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IaDMzPSF7jh9bNrKLhfb0iUWXvDmbhCdsoFvttHCjDAtz921Uw1BhBH0D5XWVVCTD1Q88p70o5eEwCDzg7CmD8="/>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IaDMzPSF7jh9bNrKLhfb0iUWXvDmbhCdsoFvttHCjDAtz921Uw1BhBH0D5XWVVCTD1Q88p70o5eEwCDzg7CmD8="/>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IaDMzPSF7jh9bNrKLhfb0iUWXvDmbhCdsoFvttHCjDAtz921Uw1BhBH0D5XWVVCTD1Q88p70o5eEwCDzg7CmD8="/>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IaDMzPSF7jh9bNrKLhfb0iUWXvDmbhCdsoFvttHCjDAtz921Uw1BhBH0D5XWVVCTD1Q88p70o5eEwCDzg7CmD8="/>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IaDMzPSF7jh9bNrKLhfb0iUWXvDmbhCdsoFvttHCjDAtz921Uw1BhBH0D5XWVVCTD1Q88p70o5eEwCDzg7CmD8="/>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 name="KSO_WM_SCREEN_THEME_FLAG" val="Dlrq25wU2PGuGg5bbmjbDIaDMzPSF7jh9bNrKLhfb0iUWXvDmbhCdsoFvttHCjDAtz921Uw1BhBH0D5XWVVCTD1Q88p70o5eEwCDzg7CmD8="/>
</p:tagLst>
</file>

<file path=ppt/tags/tag14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4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 name="KSO_WM_SCREEN_THEME_FLAG" val="Dlrq25wU2PGuGg5bbmjbDIaDMzPSF7jh9bNrKLhfb0iUWXvDmbhCdsoFvttHCjDAtz921Uw1BhBH0D5XWVVCTD1Q88p70o5eEwCDzg7CmD8="/>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 name="KSO_WM_SCREEN_THEME_FLAG" val="Dlrq25wU2PGuGg5bbmjbDIaDMzPSF7jh9bNrKLhfb0iUWXvDmbhCdsoFvttHCjDAtz921Uw1BhBH0D5XWVVCTD1Q88p70o5eEwCDzg7CmD8="/>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 name="KSO_WM_SCREEN_THEME_FLAG" val="Dlrq25wU2PGuGg5bbmjbDIaDMzPSF7jh9bNrKLhfb0iUWXvDmbhCdsoFvttHCjDAtz921Uw1BhBH0D5XWVVCTD1Q88p70o5eEwCDzg7CmD8="/>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 name="KSO_WM_SCREEN_THEME_FLAG" val="Dlrq25wU2PGuGg5bbmjbDIaDMzPSF7jh9bNrKLhfb0iUWXvDmbhCdsoFvttHCjDAtz921Uw1BhBH0D5XWVVCTD1Q88p70o5eEwCDzg7CmD8="/>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 name="KSO_WM_SCREEN_THEME_FLAG" val="Dlrq25wU2PGuGg5bbmjbDIaDMzPSF7jh9bNrKLhfb0iUWXvDmbhCdsoFvttHCjDAtz921Uw1BhBH0D5XWVVCTD1Q88p70o5eEwCDzg7CmD8="/>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07"/>
  <p:tag name="KSO_WM_SCREEN_THEME_FLAG" val="Dlrq25wU2PGuGg5bbmjbDIaDMzPSF7jh9bNrKLhfb0iUWXvDmbhCdsoFvttHCjDAtz921Uw1BhBH0D5XWVVCTD1Q88p70o5eEwCDzg7CmD8="/>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807"/>
  <p:tag name="KSO_WM_SCREEN_THEME_FLAG" val="Dlrq25wU2PGuGg5bbmjbDIaDMzPSF7jh9bNrKLhfb0iUWXvDmbhCdsoFvttHCjDAtz921Uw1BhBH0D5XWVVCTD1Q88p70o5eEwCDzg7CmD8="/>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60.xml><?xml version="1.0" encoding="utf-8"?>
<p:tagLst xmlns:p="http://schemas.openxmlformats.org/presentationml/2006/main">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2807"/>
  <p:tag name="KSO_WM_TEMPLATE_THUMBS_INDEX" val="1、4、6、7、9、10、11、12、14"/>
  <p:tag name="KSO_WM_SCREEN_THEME_FLAG" val="Dlrq25wU2PGuGg5bbmjbDIaDMzPSF7jh9bNrKLhfb0iUWXvDmbhCdsoFvttHCjDAtz921Uw1BhBH0D5XWVVCTD1Q88p70o5eEwCDzg7CmD8="/>
</p:tagLst>
</file>

<file path=ppt/tags/tag161.xml><?xml version="1.0" encoding="utf-8"?>
<p:tagLst xmlns:p="http://schemas.openxmlformats.org/presentationml/2006/main">
  <p:tag name="KSO_WM_UNIT_ISCONTENTSTITLE" val="0"/>
  <p:tag name="KSO_WM_UNIT_PRESET_TEXT" val="文艺清新工作总结"/>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custom20202824_1*a*1"/>
  <p:tag name="KSO_WM_TEMPLATE_CATEGORY" val="custom"/>
  <p:tag name="KSO_WM_TEMPLATE_INDEX" val="20202824"/>
  <p:tag name="KSO_WM_UNIT_LAYERLEVEL" val="1"/>
  <p:tag name="KSO_WM_TAG_VERSION" val="1.0"/>
  <p:tag name="KSO_WM_BEAUTIFY_FLAG" val="#wm#"/>
  <p:tag name="KSO_WM_SCREEN_THEME_FLAG" val="Dlrq25wU2PGuGg5bbmjbDIaDMzPSF7jh9bNrKLhfb0iUWXvDmbhCdsoFvttHCjDAtz921Uw1BhBH0D5XWVVCTD1Q88p70o5eEwCDzg7CmD8="/>
</p:tagLst>
</file>

<file path=ppt/tags/tag162.xml><?xml version="1.0" encoding="utf-8"?>
<p:tagLst xmlns:p="http://schemas.openxmlformats.org/presentationml/2006/main">
  <p:tag name="KSO_WM_SLIDE_ID" val="custom20202824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
  <p:tag name="KSO_WM_TEMPLATE_INDEX" val="20202807"/>
  <p:tag name="KSO_WM_SLIDE_LAYOUT" val="a_b"/>
  <p:tag name="KSO_WM_SLIDE_LAYOUT_CNT" val="1_1"/>
  <p:tag name="KSO_WM_UNIT_SHOW_EDIT_AREA_INDICATION" val="1"/>
  <p:tag name="KSO_WM_TEMPLATE_THUMBS_INDEX" val="1、4、5、6、7、8、9、10、11、12、13"/>
  <p:tag name="KSO_WM_TEMPLATE_MASTER_THUMB_INDEX" val="12"/>
  <p:tag name="KSO_WM_SCREEN_THEME_FLAG" val="Dlrq25wU2PGuGg5bbmjbDIaDMzPSF7jh9bNrKLhfb0iUWXvDmbhCdsoFvttHCjDAtz921Uw1BhBH0D5XWVVCTD1Q88p70o5eEwCDzg7CmD8="/>
</p:tagLst>
</file>

<file path=ppt/tags/tag163.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64.xml><?xml version="1.0" encoding="utf-8"?>
<p:tagLst xmlns:p="http://schemas.openxmlformats.org/presentationml/2006/main">
  <p:tag name="KSO_WM_UNIT_PLACING_PICTURE_USER_VIEWPORT" val="{&quot;height&quot;:15840,&quot;width&quot;:11407}"/>
  <p:tag name="KSO_WM_SCREEN_THEME_FLAG" val="Dlrq25wU2PGuGg5bbmjbDIaDMzPSF7jh9bNrKLhfb0iUWXvDmbhCdsoFvttHCjDAtz921Uw1BhBH0D5XWVVCTD1Q88p70o5eEwCDzg7CmD8="/>
</p:tagLst>
</file>

<file path=ppt/tags/tag165.xml><?xml version="1.0" encoding="utf-8"?>
<p:tagLst xmlns:p="http://schemas.openxmlformats.org/presentationml/2006/main">
  <p:tag name="KSO_WM_UNIT_TABLE_BEAUTIFY" val="smartTable{b4152b2f-2ada-49d7-8449-dc6c342ce29c}"/>
  <p:tag name="TABLE_ENDDRAG_ORIGIN_RECT" val="943*123"/>
  <p:tag name="TABLE_ENDDRAG_RECT" val="9*69*943*123"/>
  <p:tag name="KSO_WM_SCREEN_THEME_FLAG" val="Dlrq25wU2PGuGg5bbmjbDIaDMzPSF7jh9bNrKLhfb0iUWXvDmbhCdsoFvttHCjDAtz921Uw1BhBH0D5XWVVCTD1Q88p70o5eEwCDzg7CmD8="/>
</p:tagLst>
</file>

<file path=ppt/tags/tag166.xml><?xml version="1.0" encoding="utf-8"?>
<p:tagLst xmlns:p="http://schemas.openxmlformats.org/presentationml/2006/main">
  <p:tag name="KSO_WM_UNIT_TABLE_BEAUTIFY" val="smartTable{0b289ec3-c8cc-4cb2-8588-5ac7d6191e24}"/>
  <p:tag name="TABLE_ENDDRAG_ORIGIN_RECT" val="542*122"/>
  <p:tag name="TABLE_ENDDRAG_RECT" val="385*236*542*122"/>
  <p:tag name="KSO_WM_SCREEN_THEME_FLAG" val="Dlrq25wU2PGuGg5bbmjbDIaDMzPSF7jh9bNrKLhfb0iUWXvDmbhCdsoFvttHCjDAtz921Uw1BhBH0D5XWVVCTD1Q88p70o5eEwCDzg7CmD8="/>
</p:tagLst>
</file>

<file path=ppt/tags/tag167.xml><?xml version="1.0" encoding="utf-8"?>
<p:tagLst xmlns:p="http://schemas.openxmlformats.org/presentationml/2006/main">
  <p:tag name="KSO_WM_UNIT_TABLE_BEAUTIFY" val="smartTable{9ae7da99-9670-45e1-b72d-f52d7132e2c2}"/>
  <p:tag name="TABLE_ENDDRAG_ORIGIN_RECT" val="577*103"/>
  <p:tag name="TABLE_ENDDRAG_RECT" val="22*412*577*103"/>
  <p:tag name="KSO_WM_SCREEN_THEME_FLAG" val="Dlrq25wU2PGuGg5bbmjbDIaDMzPSF7jh9bNrKLhfb0iUWXvDmbhCdsoFvttHCjDAtz921Uw1BhBH0D5XWVVCTD1Q88p70o5eEwCDzg7CmD8="/>
</p:tagLst>
</file>

<file path=ppt/tags/tag168.xml><?xml version="1.0" encoding="utf-8"?>
<p:tagLst xmlns:p="http://schemas.openxmlformats.org/presentationml/2006/main">
  <p:tag name="KSO_WM_DECORATE_SHAPE_ID" val="22"/>
  <p:tag name="KSO_WM_SCREEN_THEME_FLAG" val="Dlrq25wU2PGuGg5bbmjbDIaDMzPSF7jh9bNrKLhfb0iUWXvDmbhCdsoFvttHCjDAtz921Uw1BhBH0D5XWVVCTD1Q88p70o5eEwCDzg7CmD8="/>
</p:tagLst>
</file>

<file path=ppt/tags/tag169.xml><?xml version="1.0" encoding="utf-8"?>
<p:tagLst xmlns:p="http://schemas.openxmlformats.org/presentationml/2006/main">
  <p:tag name="KSO_WM_TAG_VERSION" val="1.0"/>
  <p:tag name="KSO_WM_BEAUTIFY_FLAG" val="#wm#"/>
  <p:tag name="KSO_WM_TEMPLATE_CATEGORY" val="custom"/>
  <p:tag name="KSO_WM_TEMPLATE_INDEX" val="20181649"/>
  <p:tag name="KSO_WM_UNIT_TYPE" val="e"/>
  <p:tag name="KSO_WM_UNIT_INDEX" val="1"/>
  <p:tag name="KSO_WM_UNIT_LAYERLEVEL" val="1"/>
  <p:tag name="KSO_WM_UNIT_VALUE" val="0"/>
  <p:tag name="KSO_WM_UNIT_HIGHLIGHT" val="0"/>
  <p:tag name="KSO_WM_UNIT_COMPATIBLE" val="1"/>
  <p:tag name="KSO_WM_UNIT_CLEAR" val="0"/>
  <p:tag name="KSO_WM_UNIT_ID" val="custom20181649_12*e*1"/>
  <p:tag name="KSO_WM_UNIT_PRESET_TEXT" val="壹"/>
  <p:tag name="KSO_WM_SCREEN_THEME_FLAG" val="Dlrq25wU2PGuGg5bbmjbDIaDMzPSF7jh9bNrKLhfb0iUWXvDmbhCdsoFvttHCjDAtz921Uw1BhBH0D5XWVVCTD1Q88p70o5eEwCDzg7CmD8="/>
</p:tagLst>
</file>

<file path=ppt/tags/tag170.xml><?xml version="1.0" encoding="utf-8"?>
<p:tagLst xmlns:p="http://schemas.openxmlformats.org/presentationml/2006/main">
  <p:tag name="KSO_WM_TAG_VERSION" val="1.0"/>
  <p:tag name="KSO_WM_BEAUTIFY_FLAG" val="#wm#"/>
  <p:tag name="KSO_WM_TEMPLATE_CATEGORY" val="custom"/>
  <p:tag name="KSO_WM_TEMPLATE_INDEX" val="20181649"/>
  <p:tag name="KSO_WM_UNIT_TYPE" val="e"/>
  <p:tag name="KSO_WM_UNIT_INDEX" val="1"/>
  <p:tag name="KSO_WM_UNIT_LAYERLEVEL" val="1"/>
  <p:tag name="KSO_WM_UNIT_VALUE" val="0"/>
  <p:tag name="KSO_WM_UNIT_HIGHLIGHT" val="0"/>
  <p:tag name="KSO_WM_UNIT_COMPATIBLE" val="1"/>
  <p:tag name="KSO_WM_UNIT_CLEAR" val="0"/>
  <p:tag name="KSO_WM_UNIT_ID" val="custom20181649_12*e*1"/>
  <p:tag name="KSO_WM_UNIT_PRESET_TEXT" val="壹"/>
  <p:tag name="KSO_WM_SCREEN_THEME_FLAG" val="Dlrq25wU2PGuGg5bbmjbDIaDMzPSF7jh9bNrKLhfb0iUWXvDmbhCdsoFvttHCjDAtz921Uw1BhBH0D5XWVVCTD1Q88p70o5eEwCDzg7CmD8="/>
</p:tagLst>
</file>

<file path=ppt/tags/tag171.xml><?xml version="1.0" encoding="utf-8"?>
<p:tagLst xmlns:p="http://schemas.openxmlformats.org/presentationml/2006/main">
  <p:tag name="KSO_WM_UNIT_TABLE_BEAUTIFY" val="smartTable{fd675b57-385a-47c0-9c04-f1aaa18bed60}"/>
  <p:tag name="TABLE_ENDDRAG_ORIGIN_RECT" val="92*86"/>
  <p:tag name="TABLE_ENDDRAG_RECT" val="52*266*93*86"/>
  <p:tag name="KSO_WM_SCREEN_THEME_FLAG" val="Dlrq25wU2PGuGg5bbmjbDIaDMzPSF7jh9bNrKLhfb0iUWXvDmbhCdsoFvttHCjDAtz921Uw1BhBH0D5XWVVCTD1Q88p70o5eEwCDzg7CmD8="/>
</p:tagLst>
</file>

<file path=ppt/tags/tag172.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73.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74.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75.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76.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77.xml><?xml version="1.0" encoding="utf-8"?>
<p:tagLst xmlns:p="http://schemas.openxmlformats.org/presentationml/2006/main">
  <p:tag name="KSO_WM_UNIT_PLACING_PICTURE_USER_VIEWPORT" val="{&quot;height&quot;:10800,&quot;width&quot;:6269}"/>
  <p:tag name="KSO_WM_SCREEN_THEME_FLAG" val="Dlrq25wU2PGuGg5bbmjbDIaDMzPSF7jh9bNrKLhfb0iUWXvDmbhCdsoFvttHCjDAtz921Uw1BhBH0D5XWVVCTD1Q88p70o5eEwCDzg7CmD8="/>
</p:tagLst>
</file>

<file path=ppt/tags/tag178.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79.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0.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1.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2.xml><?xml version="1.0" encoding="utf-8"?>
<p:tagLst xmlns:p="http://schemas.openxmlformats.org/presentationml/2006/main">
  <p:tag name="KSO_WM_UNIT_TABLE_BEAUTIFY" val="smartTable{ed8a5424-78ee-4999-93ed-892f9aca431c}"/>
  <p:tag name="KSO_WM_SCREEN_THEME_FLAG" val="Dlrq25wU2PGuGg5bbmjbDIaDMzPSF7jh9bNrKLhfb0iUWXvDmbhCdsoFvttHCjDAtz921Uw1BhBH0D5XWVVCTD1Q88p70o5eEwCDzg7CmD8="/>
</p:tagLst>
</file>

<file path=ppt/tags/tag183.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4.xml><?xml version="1.0" encoding="utf-8"?>
<p:tagLst xmlns:p="http://schemas.openxmlformats.org/presentationml/2006/main">
  <p:tag name="KSO_WM_UNIT_TABLE_BEAUTIFY" val="smartTable{ed8a5424-78ee-4999-93ed-892f9aca431c}"/>
  <p:tag name="KSO_WM_SCREEN_THEME_FLAG" val="Dlrq25wU2PGuGg5bbmjbDIaDMzPSF7jh9bNrKLhfb0iUWXvDmbhCdsoFvttHCjDAtz921Uw1BhBH0D5XWVVCTD1Q88p70o5eEwCDzg7CmD8="/>
</p:tagLst>
</file>

<file path=ppt/tags/tag185.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6.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7.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8.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89.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0.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1.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2.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3.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4.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5.xml><?xml version="1.0" encoding="utf-8"?>
<p:tagLst xmlns:p="http://schemas.openxmlformats.org/presentationml/2006/main">
  <p:tag name="KSO_WM_UNIT_TABLE_BEAUTIFY" val="smartTable{31e71337-b98d-4844-92eb-88fae6d8388e}"/>
  <p:tag name="TABLE_ENDDRAG_ORIGIN_RECT" val="877*324"/>
  <p:tag name="TABLE_ENDDRAG_RECT" val="29*11*877*324"/>
  <p:tag name="KSO_WM_SCREEN_THEME_FLAG" val="Dlrq25wU2PGuGg5bbmjbDIaDMzPSF7jh9bNrKLhfb0iUWXvDmbhCdsoFvttHCjDAtz921Uw1BhBH0D5XWVVCTD1Q88p70o5eEwCDzg7CmD8="/>
</p:tagLst>
</file>

<file path=ppt/tags/tag196.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7.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8.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199.xml><?xml version="1.0" encoding="utf-8"?>
<p:tagLst xmlns:p="http://schemas.openxmlformats.org/presentationml/2006/main">
  <p:tag name="KSO_WM_UNIT_TABLE_BEAUTIFY" val="smartTable{31e71337-b98d-4844-92eb-88fae6d8388e}"/>
  <p:tag name="TABLE_ENDDRAG_ORIGIN_RECT" val="877*324"/>
  <p:tag name="TABLE_ENDDRAG_RECT" val="29*11*877*324"/>
  <p:tag name="KSO_WM_SCREEN_THEME_FLAG" val="Dlrq25wU2PGuGg5bbmjbDIaDMzPSF7jh9bNrKLhfb0iUWXvDmbhCdsoFvttHCjDAtz921Uw1BhBH0D5XWVVCTD1Q88p70o5eEwCDzg7CmD8="/>
</p:tagLst>
</file>

<file path=ppt/tags/tag200.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201.xml><?xml version="1.0" encoding="utf-8"?>
<p:tagLst xmlns:p="http://schemas.openxmlformats.org/presentationml/2006/main">
  <p:tag name="KSO_WM_BEAUTIFY_FLAG" val="#wm#"/>
  <p:tag name="KSO_WM_TEMPLATE_CATEGORY" val="diagram"/>
  <p:tag name="KSO_WM_TEMPLATE_INDEX" val="20202807"/>
  <p:tag name="KSO_WM_SCREEN_THEME_FLAG" val="Dlrq25wU2PGuGg5bbmjbDIaDMzPSF7jh9bNrKLhfb0iUWXvDmbhCdsoFvttHCjDAtz921Uw1BhBH0D5XWVVCTD1Q88p70o5eEwCDzg7CmD8="/>
</p:tagLst>
</file>

<file path=ppt/tags/tag20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IaDMzPSF7jh9bNrKLhfb0iUWXvDmbhCdsoFvttHCjDAtz921Uw1BhBH0D5XWVVCTD1Q88p70o5eEwCDzg7CmD8="/>
</p:tagLst>
</file>

<file path=ppt/theme/theme1.xml><?xml version="1.0" encoding="utf-8"?>
<a:theme xmlns:a="http://schemas.openxmlformats.org/drawingml/2006/main" name="1_Office 主题​​">
  <a:themeElements>
    <a:clrScheme name="20202807">
      <a:dk1>
        <a:srgbClr val="000000"/>
      </a:dk1>
      <a:lt1>
        <a:srgbClr val="FFFFFF"/>
      </a:lt1>
      <a:dk2>
        <a:srgbClr val="E9E8E2"/>
      </a:dk2>
      <a:lt2>
        <a:srgbClr val="F4F3EE"/>
      </a:lt2>
      <a:accent1>
        <a:srgbClr val="BACB98"/>
      </a:accent1>
      <a:accent2>
        <a:srgbClr val="C4C093"/>
      </a:accent2>
      <a:accent3>
        <a:srgbClr val="CDB996"/>
      </a:accent3>
      <a:accent4>
        <a:srgbClr val="CEAF96"/>
      </a:accent4>
      <a:accent5>
        <a:srgbClr val="D0AC9D"/>
      </a:accent5>
      <a:accent6>
        <a:srgbClr val="CFAAA2"/>
      </a:accent6>
      <a:hlink>
        <a:srgbClr val="658BD5"/>
      </a:hlink>
      <a:folHlink>
        <a:srgbClr val="9F67A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lang="zh-CN" altLang="en-US"/>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12415</Words>
  <PresentationFormat>自定义</PresentationFormat>
  <Paragraphs>780</Paragraphs>
  <Slides>52</Slides>
  <Notes>10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52</vt:i4>
      </vt:variant>
    </vt:vector>
  </HeadingPairs>
  <TitlesOfParts>
    <vt:vector size="74" baseType="lpstr">
      <vt:lpstr>Arial</vt:lpstr>
      <vt:lpstr>宋体</vt:lpstr>
      <vt:lpstr>Wingdings</vt:lpstr>
      <vt:lpstr>隶书</vt:lpstr>
      <vt:lpstr>微软雅黑</vt:lpstr>
      <vt:lpstr>汉仪尚巍手书W</vt:lpstr>
      <vt:lpstr>等线</vt:lpstr>
      <vt:lpstr>华文行楷</vt:lpstr>
      <vt:lpstr>Calibri Light</vt:lpstr>
      <vt:lpstr>Arial Unicode MS</vt:lpstr>
      <vt:lpstr>Times New Roman</vt:lpstr>
      <vt:lpstr>黑体</vt:lpstr>
      <vt:lpstr>华文隶书</vt:lpstr>
      <vt:lpstr>Arial Unicode MS</vt:lpstr>
      <vt:lpstr>Calibri</vt:lpstr>
      <vt:lpstr>Tahoma</vt:lpstr>
      <vt:lpstr>楷体</vt:lpstr>
      <vt:lpstr>华文中宋</vt:lpstr>
      <vt:lpstr>等线</vt:lpstr>
      <vt:lpstr>楷体_GB2312</vt:lpstr>
      <vt:lpstr>新宋体</vt:lpstr>
      <vt:lpstr>1_Office 主题​​</vt:lpstr>
      <vt:lpstr>2021年包河区历史一模试卷讲评和方法指导                           ——一张试卷引发的思考</vt:lpstr>
      <vt:lpstr>PowerPoint 演示文稿</vt:lpstr>
      <vt:lpstr>PowerPoint 演示文稿</vt:lpstr>
      <vt:lpstr>PowerPoint 演示文稿</vt:lpstr>
      <vt:lpstr>思考：    整张试卷中丢分的最主要原因。  </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命题一                                                                           ---认同中华民族文化传统</vt:lpstr>
      <vt:lpstr>命题二                                                                           ---近代救亡图存与民族复兴</vt:lpstr>
      <vt:lpstr>命题三                                                                        ---中共革命、建设和改革历程</vt:lpstr>
      <vt:lpstr>命题四                                                                           ---国际意识和全球视野</vt:lpstr>
      <vt:lpstr>命题五                                                                           ---民族团结与祖国统一</vt:lpstr>
      <vt:lpstr>命题六                                                                       ---革命与改革、民主与法治</vt:lpstr>
      <vt:lpstr>命题七                                                                      ---重要历史人物</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2021-05-06T02:26:29Z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2052-11.1.0.10463</vt:lpwstr>
  </property>
  <property fmtid="{D5CDD505-2E9C-101B-9397-08002B2CF9AE}" pid="3" name="KSOSaveFontToCloudKey">
    <vt:lpwstr>502778914_cloud</vt:lpwstr>
  </property>
  <property fmtid="{D5CDD505-2E9C-101B-9397-08002B2CF9AE}" pid="4" name="ICV">
    <vt:lpwstr>8B70553F400D44E7829C24C23D1081FF</vt:lpwstr>
  </property>
</Properties>
</file>