
<file path=[Content_Types].xml><?xml version="1.0" encoding="utf-8"?>
<Types xmlns="http://schemas.openxmlformats.org/package/2006/content-types">
  <Default Extension="mp3" ContentType="audio/mpeg"/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mp4" ContentType="video/mp4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ags/tag2.xml" ContentType="application/vnd.openxmlformats-officedocument.presentationml.tags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notesMasterIdLst>
    <p:notesMasterId r:id="rId63"/>
  </p:notesMasterIdLst>
  <p:sldIdLst>
    <p:sldId id="366" r:id="rId2"/>
    <p:sldId id="328" r:id="rId3"/>
    <p:sldId id="257" r:id="rId4"/>
    <p:sldId id="339" r:id="rId5"/>
    <p:sldId id="303" r:id="rId6"/>
    <p:sldId id="359" r:id="rId7"/>
    <p:sldId id="333" r:id="rId8"/>
    <p:sldId id="334" r:id="rId9"/>
    <p:sldId id="335" r:id="rId10"/>
    <p:sldId id="336" r:id="rId11"/>
    <p:sldId id="338" r:id="rId12"/>
    <p:sldId id="356" r:id="rId13"/>
    <p:sldId id="357" r:id="rId14"/>
    <p:sldId id="258" r:id="rId15"/>
    <p:sldId id="340" r:id="rId16"/>
    <p:sldId id="286" r:id="rId17"/>
    <p:sldId id="296" r:id="rId18"/>
    <p:sldId id="294" r:id="rId19"/>
    <p:sldId id="295" r:id="rId20"/>
    <p:sldId id="297" r:id="rId21"/>
    <p:sldId id="298" r:id="rId22"/>
    <p:sldId id="299" r:id="rId23"/>
    <p:sldId id="323" r:id="rId24"/>
    <p:sldId id="327" r:id="rId25"/>
    <p:sldId id="300" r:id="rId26"/>
    <p:sldId id="301" r:id="rId27"/>
    <p:sldId id="302" r:id="rId28"/>
    <p:sldId id="324" r:id="rId29"/>
    <p:sldId id="358" r:id="rId30"/>
    <p:sldId id="325" r:id="rId31"/>
    <p:sldId id="326" r:id="rId32"/>
    <p:sldId id="293" r:id="rId33"/>
    <p:sldId id="354" r:id="rId34"/>
    <p:sldId id="305" r:id="rId35"/>
    <p:sldId id="306" r:id="rId36"/>
    <p:sldId id="288" r:id="rId37"/>
    <p:sldId id="289" r:id="rId38"/>
    <p:sldId id="330" r:id="rId39"/>
    <p:sldId id="307" r:id="rId40"/>
    <p:sldId id="355" r:id="rId41"/>
    <p:sldId id="341" r:id="rId42"/>
    <p:sldId id="364" r:id="rId43"/>
    <p:sldId id="342" r:id="rId44"/>
    <p:sldId id="351" r:id="rId45"/>
    <p:sldId id="343" r:id="rId46"/>
    <p:sldId id="344" r:id="rId47"/>
    <p:sldId id="345" r:id="rId48"/>
    <p:sldId id="360" r:id="rId49"/>
    <p:sldId id="346" r:id="rId50"/>
    <p:sldId id="362" r:id="rId51"/>
    <p:sldId id="361" r:id="rId52"/>
    <p:sldId id="348" r:id="rId53"/>
    <p:sldId id="349" r:id="rId54"/>
    <p:sldId id="347" r:id="rId55"/>
    <p:sldId id="350" r:id="rId56"/>
    <p:sldId id="353" r:id="rId57"/>
    <p:sldId id="363" r:id="rId58"/>
    <p:sldId id="352" r:id="rId59"/>
    <p:sldId id="365" r:id="rId60"/>
    <p:sldId id="262" r:id="rId61"/>
    <p:sldId id="367" r:id="rId62"/>
  </p:sldIdLst>
  <p:sldSz cx="12192000" cy="6858000"/>
  <p:notesSz cx="6858000" cy="9144000"/>
  <p:embeddedFontLst>
    <p:embeddedFont>
      <p:font typeface="华光钢铁直黑 可变体 Medium" panose="02000500000000000000"/>
      <p:regular r:id="rId64"/>
    </p:embeddedFont>
    <p:embeddedFont>
      <p:font typeface="Calibri" panose="020F0502020204030204" pitchFamily="34" charset="0"/>
      <p:regular r:id="rId65"/>
      <p:bold r:id="rId66"/>
      <p:italic r:id="rId67"/>
      <p:boldItalic r:id="rId68"/>
    </p:embeddedFont>
    <p:embeddedFont>
      <p:font typeface="Arial Black" panose="020B0A04020102020204" pitchFamily="34" charset="0"/>
      <p:bold r:id="rId69"/>
    </p:embeddedFont>
    <p:embeddedFont>
      <p:font typeface="等线" panose="02010600030101010101" pitchFamily="2" charset="-122"/>
      <p:regular r:id="rId70"/>
      <p:bold r:id="rId71"/>
    </p:embeddedFont>
    <p:embeddedFont>
      <p:font typeface="等线 Light" panose="02010600030101010101" pitchFamily="2" charset="-122"/>
      <p:regular r:id="rId72"/>
    </p:embeddedFont>
  </p:embeddedFontLst>
  <p:custDataLst>
    <p:tags r:id="rId73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44" d="100"/>
          <a:sy n="44" d="100"/>
        </p:scale>
        <p:origin x="42" y="64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56" d="100"/>
        <a:sy n="5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notesMaster" Target="notesMasters/notesMaster1.xml"/><Relationship Id="rId68" Type="http://schemas.openxmlformats.org/officeDocument/2006/relationships/font" Target="fonts/font5.fntdata"/><Relationship Id="rId16" Type="http://schemas.openxmlformats.org/officeDocument/2006/relationships/slide" Target="slides/slide1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font" Target="fonts/font3.fntdata"/><Relationship Id="rId74" Type="http://schemas.openxmlformats.org/officeDocument/2006/relationships/presProps" Target="presProps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font" Target="fonts/font1.fntdata"/><Relationship Id="rId69" Type="http://schemas.openxmlformats.org/officeDocument/2006/relationships/font" Target="fonts/font6.fntdata"/><Relationship Id="rId77" Type="http://schemas.openxmlformats.org/officeDocument/2006/relationships/tableStyles" Target="tableStyle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font" Target="fonts/font9.fntdata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font" Target="fonts/font4.fntdata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font" Target="fonts/font7.fntdata"/><Relationship Id="rId75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font" Target="fonts/font2.fntdata"/><Relationship Id="rId73" Type="http://schemas.openxmlformats.org/officeDocument/2006/relationships/tags" Target="tags/tag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theme" Target="theme/theme1.xml"/><Relationship Id="rId7" Type="http://schemas.openxmlformats.org/officeDocument/2006/relationships/slide" Target="slides/slide6.xml"/><Relationship Id="rId71" Type="http://schemas.openxmlformats.org/officeDocument/2006/relationships/font" Target="fonts/font8.fntdata"/><Relationship Id="rId2" Type="http://schemas.openxmlformats.org/officeDocument/2006/relationships/slide" Target="slides/slide1.xml"/><Relationship Id="rId29" Type="http://schemas.openxmlformats.org/officeDocument/2006/relationships/slide" Target="slides/slide28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4E65721-7428-4DA7-BB8B-6A3E7F60029E}" type="datetimeFigureOut">
              <a:rPr lang="zh-CN" altLang="en-US" smtClean="0"/>
              <a:t>2022-10-16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2A3498E-8F16-4C59-9C75-C2C78E1E9762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487562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F297FA9E-EB81-4753-8FB2-0A8D9BCA3331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  <a:cs typeface="+mn-cs"/>
              </a:rPr>
              <a:t>12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charset="-122"/>
              <a:ea typeface="等线" panose="02010600030101010101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18021066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F297FA9E-EB81-4753-8FB2-0A8D9BCA3331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  <a:cs typeface="+mn-cs"/>
              </a:rPr>
              <a:t>13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charset="-122"/>
              <a:ea typeface="等线" panose="02010600030101010101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95979807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F297FA9E-EB81-4753-8FB2-0A8D9BCA3331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  <a:cs typeface="+mn-cs"/>
              </a:rPr>
              <a:t>14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charset="-122"/>
              <a:ea typeface="等线" panose="02010600030101010101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22845741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A81D5E-1DA9-4757-AB29-C86D0D8597DD}" type="datetimeFigureOut">
              <a:rPr lang="zh-CN" altLang="en-US" smtClean="0"/>
              <a:t>2022-10-16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A87D32-C5AD-44C3-8B4F-790719728B43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59="http://schemas.microsoft.com/office/powerpoint/2015/09/main" xmlns="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A81D5E-1DA9-4757-AB29-C86D0D8597DD}" type="datetimeFigureOut">
              <a:rPr lang="zh-CN" altLang="en-US" smtClean="0"/>
              <a:t>2022-10-16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A87D32-C5AD-44C3-8B4F-790719728B43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59="http://schemas.microsoft.com/office/powerpoint/2015/09/main" xmlns="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A81D5E-1DA9-4757-AB29-C86D0D8597DD}" type="datetimeFigureOut">
              <a:rPr lang="zh-CN" altLang="en-US" smtClean="0"/>
              <a:t>2022-10-16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A87D32-C5AD-44C3-8B4F-790719728B43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59="http://schemas.microsoft.com/office/powerpoint/2015/09/main" xmlns="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A81D5E-1DA9-4757-AB29-C86D0D8597DD}" type="datetimeFigureOut">
              <a:rPr lang="zh-CN" altLang="en-US" smtClean="0"/>
              <a:t>2022-10-16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A87D32-C5AD-44C3-8B4F-790719728B43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59="http://schemas.microsoft.com/office/powerpoint/2015/09/main" xmlns="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A81D5E-1DA9-4757-AB29-C86D0D8597DD}" type="datetimeFigureOut">
              <a:rPr lang="zh-CN" altLang="en-US" smtClean="0"/>
              <a:t>2022-10-16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A87D32-C5AD-44C3-8B4F-790719728B43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59="http://schemas.microsoft.com/office/powerpoint/2015/09/main" xmlns="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A81D5E-1DA9-4757-AB29-C86D0D8597DD}" type="datetimeFigureOut">
              <a:rPr lang="zh-CN" altLang="en-US" smtClean="0"/>
              <a:t>2022-10-16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A87D32-C5AD-44C3-8B4F-790719728B43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59="http://schemas.microsoft.com/office/powerpoint/2015/09/main" xmlns="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A81D5E-1DA9-4757-AB29-C86D0D8597DD}" type="datetimeFigureOut">
              <a:rPr lang="zh-CN" altLang="en-US" smtClean="0"/>
              <a:t>2022-10-16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A87D32-C5AD-44C3-8B4F-790719728B43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59="http://schemas.microsoft.com/office/powerpoint/2015/09/main" xmlns="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A81D5E-1DA9-4757-AB29-C86D0D8597DD}" type="datetimeFigureOut">
              <a:rPr lang="zh-CN" altLang="en-US" smtClean="0"/>
              <a:t>2022-10-16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A87D32-C5AD-44C3-8B4F-790719728B43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59="http://schemas.microsoft.com/office/powerpoint/2015/09/main" xmlns="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A81D5E-1DA9-4757-AB29-C86D0D8597DD}" type="datetimeFigureOut">
              <a:rPr lang="zh-CN" altLang="en-US" smtClean="0"/>
              <a:t>2022-10-16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A87D32-C5AD-44C3-8B4F-790719728B43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59="http://schemas.microsoft.com/office/powerpoint/2015/09/main" xmlns="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A81D5E-1DA9-4757-AB29-C86D0D8597DD}" type="datetimeFigureOut">
              <a:rPr lang="zh-CN" altLang="en-US" smtClean="0"/>
              <a:t>2022-10-16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A87D32-C5AD-44C3-8B4F-790719728B43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59="http://schemas.microsoft.com/office/powerpoint/2015/09/main" xmlns="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A81D5E-1DA9-4757-AB29-C86D0D8597DD}" type="datetimeFigureOut">
              <a:rPr lang="zh-CN" altLang="en-US" smtClean="0"/>
              <a:t>2022-10-16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A87D32-C5AD-44C3-8B4F-790719728B43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59="http://schemas.microsoft.com/office/powerpoint/2015/09/main" xmlns="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3A81D5E-1DA9-4757-AB29-C86D0D8597DD}" type="datetimeFigureOut">
              <a:rPr lang="zh-CN" altLang="en-US" smtClean="0"/>
              <a:t>2022-10-16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8A87D32-C5AD-44C3-8B4F-790719728B43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>
    <mc:Choice xmlns:p159="http://schemas.microsoft.com/office/powerpoint/2015/09/main" xmlns="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7" Type="http://schemas.openxmlformats.org/officeDocument/2006/relationships/image" Target="../media/image4.png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6" Type="http://schemas.openxmlformats.org/officeDocument/2006/relationships/image" Target="../media/image3.png"/><Relationship Id="rId5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2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jpeg"/><Relationship Id="rId3" Type="http://schemas.openxmlformats.org/officeDocument/2006/relationships/image" Target="../media/image8.jpeg"/><Relationship Id="rId7" Type="http://schemas.openxmlformats.org/officeDocument/2006/relationships/image" Target="../media/image12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.jpeg"/><Relationship Id="rId5" Type="http://schemas.openxmlformats.org/officeDocument/2006/relationships/image" Target="../media/image10.jpeg"/><Relationship Id="rId4" Type="http://schemas.openxmlformats.org/officeDocument/2006/relationships/image" Target="../media/image9.jpeg"/><Relationship Id="rId9" Type="http://schemas.openxmlformats.org/officeDocument/2006/relationships/image" Target="../media/image14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jpeg"/><Relationship Id="rId3" Type="http://schemas.openxmlformats.org/officeDocument/2006/relationships/image" Target="../media/image18.jpeg"/><Relationship Id="rId7" Type="http://schemas.openxmlformats.org/officeDocument/2006/relationships/image" Target="../media/image22.jpe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1.jpeg"/><Relationship Id="rId5" Type="http://schemas.openxmlformats.org/officeDocument/2006/relationships/image" Target="../media/image20.jpeg"/><Relationship Id="rId10" Type="http://schemas.openxmlformats.org/officeDocument/2006/relationships/image" Target="../media/image25.jpeg"/><Relationship Id="rId4" Type="http://schemas.openxmlformats.org/officeDocument/2006/relationships/image" Target="../media/image19.jpeg"/><Relationship Id="rId9" Type="http://schemas.openxmlformats.org/officeDocument/2006/relationships/image" Target="../media/image24.jpe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2.jpeg"/><Relationship Id="rId3" Type="http://schemas.openxmlformats.org/officeDocument/2006/relationships/image" Target="../media/image27.jpeg"/><Relationship Id="rId7" Type="http://schemas.openxmlformats.org/officeDocument/2006/relationships/image" Target="../media/image31.jpeg"/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0.jpeg"/><Relationship Id="rId11" Type="http://schemas.openxmlformats.org/officeDocument/2006/relationships/image" Target="../media/image35.jpeg"/><Relationship Id="rId5" Type="http://schemas.openxmlformats.org/officeDocument/2006/relationships/image" Target="../media/image29.jpeg"/><Relationship Id="rId10" Type="http://schemas.openxmlformats.org/officeDocument/2006/relationships/image" Target="../media/image34.jpeg"/><Relationship Id="rId4" Type="http://schemas.openxmlformats.org/officeDocument/2006/relationships/image" Target="../media/image28.jpeg"/><Relationship Id="rId9" Type="http://schemas.openxmlformats.org/officeDocument/2006/relationships/image" Target="../media/image33.jpe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42.jpeg"/><Relationship Id="rId3" Type="http://schemas.openxmlformats.org/officeDocument/2006/relationships/image" Target="../media/image37.jpeg"/><Relationship Id="rId7" Type="http://schemas.openxmlformats.org/officeDocument/2006/relationships/image" Target="../media/image41.jpeg"/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0.jpeg"/><Relationship Id="rId11" Type="http://schemas.openxmlformats.org/officeDocument/2006/relationships/image" Target="../media/image45.jpeg"/><Relationship Id="rId5" Type="http://schemas.openxmlformats.org/officeDocument/2006/relationships/image" Target="../media/image39.jpeg"/><Relationship Id="rId10" Type="http://schemas.openxmlformats.org/officeDocument/2006/relationships/image" Target="../media/image44.jpeg"/><Relationship Id="rId4" Type="http://schemas.openxmlformats.org/officeDocument/2006/relationships/image" Target="../media/image38.jpeg"/><Relationship Id="rId9" Type="http://schemas.openxmlformats.org/officeDocument/2006/relationships/image" Target="../media/image43.jpe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52.jpeg"/><Relationship Id="rId3" Type="http://schemas.openxmlformats.org/officeDocument/2006/relationships/image" Target="../media/image47.jpeg"/><Relationship Id="rId7" Type="http://schemas.openxmlformats.org/officeDocument/2006/relationships/image" Target="../media/image51.jpeg"/><Relationship Id="rId2" Type="http://schemas.openxmlformats.org/officeDocument/2006/relationships/image" Target="../media/image46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0.jpeg"/><Relationship Id="rId11" Type="http://schemas.openxmlformats.org/officeDocument/2006/relationships/image" Target="../media/image55.jpeg"/><Relationship Id="rId5" Type="http://schemas.openxmlformats.org/officeDocument/2006/relationships/image" Target="../media/image49.jpeg"/><Relationship Id="rId10" Type="http://schemas.openxmlformats.org/officeDocument/2006/relationships/image" Target="../media/image54.jpeg"/><Relationship Id="rId4" Type="http://schemas.openxmlformats.org/officeDocument/2006/relationships/image" Target="../media/image48.jpeg"/><Relationship Id="rId9" Type="http://schemas.openxmlformats.org/officeDocument/2006/relationships/image" Target="../media/image53.jpe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6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8.jpeg"/><Relationship Id="rId4" Type="http://schemas.openxmlformats.org/officeDocument/2006/relationships/image" Target="../media/image57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9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png"/><Relationship Id="rId2" Type="http://schemas.openxmlformats.org/officeDocument/2006/relationships/image" Target="../media/image6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3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5.png"/><Relationship Id="rId2" Type="http://schemas.openxmlformats.org/officeDocument/2006/relationships/image" Target="../media/image6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6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8.png"/><Relationship Id="rId2" Type="http://schemas.openxmlformats.org/officeDocument/2006/relationships/image" Target="../media/image6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9.pn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76.png"/><Relationship Id="rId3" Type="http://schemas.openxmlformats.org/officeDocument/2006/relationships/image" Target="../media/image71.png"/><Relationship Id="rId7" Type="http://schemas.openxmlformats.org/officeDocument/2006/relationships/image" Target="../media/image75.png"/><Relationship Id="rId2" Type="http://schemas.openxmlformats.org/officeDocument/2006/relationships/image" Target="../media/image7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4.png"/><Relationship Id="rId5" Type="http://schemas.openxmlformats.org/officeDocument/2006/relationships/image" Target="../media/image73.jpeg"/><Relationship Id="rId4" Type="http://schemas.openxmlformats.org/officeDocument/2006/relationships/image" Target="../media/image72.png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7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7.png"/><Relationship Id="rId2" Type="http://schemas.openxmlformats.org/officeDocument/2006/relationships/image" Target="../media/image78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jpe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9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0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1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3.jpeg"/><Relationship Id="rId2" Type="http://schemas.openxmlformats.org/officeDocument/2006/relationships/image" Target="../media/image82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4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6.jpeg"/><Relationship Id="rId2" Type="http://schemas.openxmlformats.org/officeDocument/2006/relationships/image" Target="../media/image85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88.png"/><Relationship Id="rId4" Type="http://schemas.openxmlformats.org/officeDocument/2006/relationships/image" Target="../media/image87.jpe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0.png"/><Relationship Id="rId2" Type="http://schemas.openxmlformats.org/officeDocument/2006/relationships/image" Target="../media/image89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1.jpe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3.jpeg"/><Relationship Id="rId2" Type="http://schemas.openxmlformats.org/officeDocument/2006/relationships/image" Target="../media/image92.jpe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4.jpe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6.jpeg"/><Relationship Id="rId2" Type="http://schemas.openxmlformats.org/officeDocument/2006/relationships/image" Target="../media/image95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98.jpeg"/><Relationship Id="rId4" Type="http://schemas.openxmlformats.org/officeDocument/2006/relationships/image" Target="../media/image97.jpe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0.jpeg"/><Relationship Id="rId2" Type="http://schemas.openxmlformats.org/officeDocument/2006/relationships/image" Target="../media/image99.jpe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2.png"/><Relationship Id="rId2" Type="http://schemas.openxmlformats.org/officeDocument/2006/relationships/image" Target="../media/image10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04.jpeg"/><Relationship Id="rId4" Type="http://schemas.openxmlformats.org/officeDocument/2006/relationships/image" Target="../media/image103.png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5.jpe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7.png"/><Relationship Id="rId2" Type="http://schemas.openxmlformats.org/officeDocument/2006/relationships/image" Target="../media/image10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8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0.png"/><Relationship Id="rId2" Type="http://schemas.openxmlformats.org/officeDocument/2006/relationships/image" Target="../media/image109.pn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2.jpeg"/><Relationship Id="rId7" Type="http://schemas.openxmlformats.org/officeDocument/2006/relationships/image" Target="../media/image82.jpeg"/><Relationship Id="rId2" Type="http://schemas.openxmlformats.org/officeDocument/2006/relationships/image" Target="../media/image111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5.jpeg"/><Relationship Id="rId5" Type="http://schemas.openxmlformats.org/officeDocument/2006/relationships/image" Target="../media/image114.jpeg"/><Relationship Id="rId4" Type="http://schemas.openxmlformats.org/officeDocument/2006/relationships/image" Target="../media/image113.jpe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6.jpeg"/><Relationship Id="rId7" Type="http://schemas.openxmlformats.org/officeDocument/2006/relationships/image" Target="../media/image84.png"/><Relationship Id="rId2" Type="http://schemas.openxmlformats.org/officeDocument/2006/relationships/image" Target="../media/image116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9.jpeg"/><Relationship Id="rId5" Type="http://schemas.openxmlformats.org/officeDocument/2006/relationships/image" Target="../media/image118.jpeg"/><Relationship Id="rId4" Type="http://schemas.openxmlformats.org/officeDocument/2006/relationships/image" Target="../media/image117.jpe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0.jpeg"/><Relationship Id="rId2" Type="http://schemas.openxmlformats.org/officeDocument/2006/relationships/image" Target="../media/image59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22.jpeg"/><Relationship Id="rId4" Type="http://schemas.openxmlformats.org/officeDocument/2006/relationships/image" Target="../media/image121.jpe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4.jpeg"/><Relationship Id="rId2" Type="http://schemas.openxmlformats.org/officeDocument/2006/relationships/image" Target="../media/image123.pn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3.png"/><Relationship Id="rId2" Type="http://schemas.openxmlformats.org/officeDocument/2006/relationships/image" Target="../media/image125.png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2.mp4"/><Relationship Id="rId1" Type="http://schemas.microsoft.com/office/2007/relationships/media" Target="../media/media2.mp4"/><Relationship Id="rId4" Type="http://schemas.openxmlformats.org/officeDocument/2006/relationships/image" Target="../media/image126.png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8.jpeg"/><Relationship Id="rId2" Type="http://schemas.openxmlformats.org/officeDocument/2006/relationships/image" Target="../media/image127.png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0.jpeg"/><Relationship Id="rId2" Type="http://schemas.openxmlformats.org/officeDocument/2006/relationships/image" Target="../media/image129.jpeg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1.jpeg"/><Relationship Id="rId2" Type="http://schemas.openxmlformats.org/officeDocument/2006/relationships/image" Target="../media/image127.png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2.jpeg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4.png"/><Relationship Id="rId2" Type="http://schemas.openxmlformats.org/officeDocument/2006/relationships/image" Target="../media/image133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5.png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7.jpeg"/><Relationship Id="rId2" Type="http://schemas.openxmlformats.org/officeDocument/2006/relationships/image" Target="../media/image136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8.jpeg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0.jpeg"/><Relationship Id="rId2" Type="http://schemas.openxmlformats.org/officeDocument/2006/relationships/image" Target="../media/image139.jpeg"/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2.jpeg"/><Relationship Id="rId2" Type="http://schemas.openxmlformats.org/officeDocument/2006/relationships/image" Target="../media/image141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44.jpeg"/><Relationship Id="rId4" Type="http://schemas.openxmlformats.org/officeDocument/2006/relationships/image" Target="../media/image143.jpeg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5.jpeg"/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3.mp3"/><Relationship Id="rId1" Type="http://schemas.microsoft.com/office/2007/relationships/media" Target="../media/media3.mp3"/><Relationship Id="rId6" Type="http://schemas.openxmlformats.org/officeDocument/2006/relationships/image" Target="../media/image4.png"/><Relationship Id="rId5" Type="http://schemas.openxmlformats.org/officeDocument/2006/relationships/image" Target="../media/image147.jpeg"/><Relationship Id="rId4" Type="http://schemas.openxmlformats.org/officeDocument/2006/relationships/image" Target="../media/image146.jpeg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4.mp3"/><Relationship Id="rId1" Type="http://schemas.microsoft.com/office/2007/relationships/media" Target="../media/media4.mp3"/><Relationship Id="rId6" Type="http://schemas.openxmlformats.org/officeDocument/2006/relationships/image" Target="../media/image149.jpeg"/><Relationship Id="rId5" Type="http://schemas.openxmlformats.org/officeDocument/2006/relationships/image" Target="../media/image4.png"/><Relationship Id="rId4" Type="http://schemas.openxmlformats.org/officeDocument/2006/relationships/image" Target="../media/image148.jpeg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5.mp3"/><Relationship Id="rId1" Type="http://schemas.microsoft.com/office/2007/relationships/media" Target="../media/media5.mp3"/><Relationship Id="rId6" Type="http://schemas.openxmlformats.org/officeDocument/2006/relationships/image" Target="../media/image4.png"/><Relationship Id="rId5" Type="http://schemas.openxmlformats.org/officeDocument/2006/relationships/image" Target="../media/image151.jpeg"/><Relationship Id="rId4" Type="http://schemas.openxmlformats.org/officeDocument/2006/relationships/image" Target="../media/image150.jpeg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3.jpeg"/><Relationship Id="rId2" Type="http://schemas.openxmlformats.org/officeDocument/2006/relationships/image" Target="../media/image152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56.jpeg"/><Relationship Id="rId5" Type="http://schemas.openxmlformats.org/officeDocument/2006/relationships/image" Target="../media/image155.jpeg"/><Relationship Id="rId4" Type="http://schemas.openxmlformats.org/officeDocument/2006/relationships/image" Target="../media/image154.jpeg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8.jpeg"/><Relationship Id="rId2" Type="http://schemas.openxmlformats.org/officeDocument/2006/relationships/image" Target="../media/image157.jpeg"/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9.jpeg"/><Relationship Id="rId2" Type="http://schemas.openxmlformats.org/officeDocument/2006/relationships/image" Target="../media/image127.png"/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3.png"/><Relationship Id="rId2" Type="http://schemas.openxmlformats.org/officeDocument/2006/relationships/image" Target="../media/image125.png"/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7" Type="http://schemas.openxmlformats.org/officeDocument/2006/relationships/image" Target="../media/image4.png"/><Relationship Id="rId2" Type="http://schemas.openxmlformats.org/officeDocument/2006/relationships/audio" Target="../media/media6.mp3"/><Relationship Id="rId1" Type="http://schemas.microsoft.com/office/2007/relationships/media" Target="../media/media6.mp3"/><Relationship Id="rId6" Type="http://schemas.openxmlformats.org/officeDocument/2006/relationships/image" Target="../media/image161.png"/><Relationship Id="rId5" Type="http://schemas.openxmlformats.org/officeDocument/2006/relationships/image" Target="../media/image1.png"/><Relationship Id="rId4" Type="http://schemas.openxmlformats.org/officeDocument/2006/relationships/image" Target="../media/image160.jpeg"/></Relationships>
</file>

<file path=ppt/slides/_rels/slide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2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621" name="图片 4620"/>
          <p:cNvPicPr>
            <a:picLocks noChangeAspect="1"/>
          </p:cNvPicPr>
          <p:nvPr/>
        </p:nvPicPr>
        <p:blipFill rotWithShape="1">
          <a:blip r:embed="rId4"/>
          <a:srcRect/>
          <a:stretch>
            <a:fillRect/>
          </a:stretch>
        </p:blipFill>
        <p:spPr>
          <a:xfrm>
            <a:off x="0" y="1"/>
            <a:ext cx="12192000" cy="6858000"/>
          </a:xfrm>
          <a:prstGeom prst="rect">
            <a:avLst/>
          </a:prstGeom>
        </p:spPr>
      </p:pic>
      <p:sp>
        <p:nvSpPr>
          <p:cNvPr id="4622" name="矩形 462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gradFill>
            <a:gsLst>
              <a:gs pos="81000">
                <a:schemeClr val="tx2">
                  <a:alpha val="40000"/>
                </a:schemeClr>
              </a:gs>
              <a:gs pos="20000">
                <a:schemeClr val="tx1">
                  <a:lumMod val="75000"/>
                  <a:lumOff val="25000"/>
                  <a:alpha val="80000"/>
                </a:schemeClr>
              </a:gs>
              <a:gs pos="52000">
                <a:schemeClr val="tx2">
                  <a:alpha val="80000"/>
                </a:schemeClr>
              </a:gs>
            </a:gsLst>
            <a:lin ang="1200000" scaled="0"/>
          </a:gra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宋体" panose="02010600030101010101" pitchFamily="2" charset="-122"/>
              <a:cs typeface="+mn-cs"/>
            </a:endParaRPr>
          </a:p>
        </p:txBody>
      </p:sp>
      <p:sp>
        <p:nvSpPr>
          <p:cNvPr id="4641" name="文本框 4640"/>
          <p:cNvSpPr txBox="1"/>
          <p:nvPr/>
        </p:nvSpPr>
        <p:spPr>
          <a:xfrm>
            <a:off x="1162710" y="1719769"/>
            <a:ext cx="6238216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di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9600" b="0" i="0" u="none" strike="noStrike" kern="1200" cap="none" spc="0" normalizeH="0" baseline="0" noProof="0" dirty="0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华光钢铁直黑 可变体 Medium" panose="02000500000000000000" pitchFamily="2" charset="-122"/>
                <a:ea typeface="华光钢铁直黑 可变体 Medium" panose="02000500000000000000" pitchFamily="2" charset="-122"/>
                <a:cs typeface="汉仪颜楷简" panose="00020600040101010101" charset="-122"/>
              </a:rPr>
              <a:t>课件制作</a:t>
            </a:r>
            <a:endParaRPr kumimoji="0" lang="en-US" altLang="zh-CN" sz="9600" b="0" i="0" u="none" strike="noStrike" kern="1200" cap="none" spc="0" normalizeH="0" baseline="0" noProof="0" dirty="0">
              <a:ln>
                <a:noFill/>
              </a:ln>
              <a:solidFill>
                <a:srgbClr val="FFC000"/>
              </a:solidFill>
              <a:effectLst/>
              <a:uLnTx/>
              <a:uFillTx/>
              <a:latin typeface="华光钢铁直黑 可变体 Medium" panose="02000500000000000000" pitchFamily="2" charset="-122"/>
              <a:ea typeface="华光钢铁直黑 可变体 Medium" panose="02000500000000000000" pitchFamily="2" charset="-122"/>
              <a:cs typeface="汉仪颜楷简" panose="00020600040101010101" charset="-122"/>
            </a:endParaRPr>
          </a:p>
        </p:txBody>
      </p:sp>
      <p:sp>
        <p:nvSpPr>
          <p:cNvPr id="4642" name="文本框 4641"/>
          <p:cNvSpPr txBox="1"/>
          <p:nvPr/>
        </p:nvSpPr>
        <p:spPr>
          <a:xfrm>
            <a:off x="1295857" y="4823846"/>
            <a:ext cx="4355690" cy="461665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marL="0" marR="0" lvl="0" indent="0" algn="di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240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思源宋体 CN" panose="02020700000000000000" pitchFamily="18" charset="-122"/>
                <a:ea typeface="思源宋体 CN" panose="02020700000000000000" pitchFamily="18" charset="-122"/>
                <a:cs typeface="汉仪颜楷简" panose="00020600040101010101" charset="-122"/>
                <a:sym typeface="+mn-ea"/>
              </a:rPr>
              <a:t>北二外成都附中    窦至钢</a:t>
            </a:r>
            <a:endParaRPr kumimoji="0" lang="zh-CN" altLang="en-US" sz="2400" b="0" i="0" u="none" strike="noStrike" kern="120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思源宋体 CN" panose="02020700000000000000" pitchFamily="18" charset="-122"/>
              <a:ea typeface="思源宋体 CN" panose="02020700000000000000" pitchFamily="18" charset="-122"/>
              <a:cs typeface="汉仪颜楷简" panose="00020600040101010101" charset="-122"/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1162709" y="3330652"/>
            <a:ext cx="439041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di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4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华光钢铁直黑 可变体 Medium" panose="02000500000000000000" pitchFamily="2" charset="-122"/>
                <a:ea typeface="华光钢铁直黑 可变体 Medium" panose="02000500000000000000" pitchFamily="2" charset="-122"/>
                <a:cs typeface="汉仪颜楷简" panose="00020600040101010101" charset="-122"/>
              </a:rPr>
              <a:t>那点事儿</a:t>
            </a:r>
            <a:endParaRPr kumimoji="0" lang="zh-CN" altLang="en-US" sz="72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华光钢铁直黑 可变体 Medium" panose="02000500000000000000" pitchFamily="2" charset="-122"/>
              <a:ea typeface="华光钢铁直黑 可变体 Medium" panose="02000500000000000000" pitchFamily="2" charset="-122"/>
              <a:cs typeface="汉仪颜楷简" panose="00020600040101010101" charset="-122"/>
            </a:endParaRPr>
          </a:p>
        </p:txBody>
      </p:sp>
      <p:cxnSp>
        <p:nvCxnSpPr>
          <p:cNvPr id="3" name="直接连接符 2"/>
          <p:cNvCxnSpPr/>
          <p:nvPr/>
        </p:nvCxnSpPr>
        <p:spPr>
          <a:xfrm>
            <a:off x="1295857" y="4364051"/>
            <a:ext cx="3673610" cy="0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grpSp>
        <p:nvGrpSpPr>
          <p:cNvPr id="9" name="组合 8"/>
          <p:cNvGrpSpPr/>
          <p:nvPr/>
        </p:nvGrpSpPr>
        <p:grpSpPr>
          <a:xfrm>
            <a:off x="1295857" y="459480"/>
            <a:ext cx="4488838" cy="1778720"/>
            <a:chOff x="4038" y="1711"/>
            <a:chExt cx="8940" cy="3800"/>
          </a:xfrm>
        </p:grpSpPr>
        <p:pic>
          <p:nvPicPr>
            <p:cNvPr id="10" name="图片 9" descr="稿定抠图"/>
            <p:cNvPicPr>
              <a:picLocks noChangeAspect="1"/>
            </p:cNvPicPr>
            <p:nvPr/>
          </p:nvPicPr>
          <p:blipFill>
            <a:blip r:embed="rId5">
              <a:lum bright="70000" contrast="-70000"/>
            </a:blip>
            <a:stretch>
              <a:fillRect/>
            </a:stretch>
          </p:blipFill>
          <p:spPr>
            <a:xfrm>
              <a:off x="9178" y="1711"/>
              <a:ext cx="3800" cy="3800"/>
            </a:xfrm>
            <a:prstGeom prst="rect">
              <a:avLst/>
            </a:prstGeom>
          </p:spPr>
        </p:pic>
        <p:pic>
          <p:nvPicPr>
            <p:cNvPr id="11" name="图片 10" descr="logo"/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4038" y="2996"/>
              <a:ext cx="5355" cy="1003"/>
            </a:xfrm>
            <a:prstGeom prst="rect">
              <a:avLst/>
            </a:prstGeom>
          </p:spPr>
        </p:pic>
        <p:cxnSp>
          <p:nvCxnSpPr>
            <p:cNvPr id="12" name="直接连接符 11"/>
            <p:cNvCxnSpPr/>
            <p:nvPr/>
          </p:nvCxnSpPr>
          <p:spPr>
            <a:xfrm>
              <a:off x="9585" y="2724"/>
              <a:ext cx="18" cy="1275"/>
            </a:xfrm>
            <a:prstGeom prst="line">
              <a:avLst/>
            </a:prstGeom>
            <a:ln w="19050">
              <a:solidFill>
                <a:srgbClr val="C39657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2" name="5b76f952473b1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11074603" y="5928671"/>
            <a:ext cx="487363" cy="487363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59="http://schemas.microsoft.com/office/powerpoint/2015/09/main" xmlns="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7" repeatCount="indefinite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621" name="图片 4620"/>
          <p:cNvPicPr>
            <a:picLocks noChangeAspect="1"/>
          </p:cNvPicPr>
          <p:nvPr/>
        </p:nvPicPr>
        <p:blipFill rotWithShape="1">
          <a:blip r:embed="rId2"/>
          <a:srcRect/>
          <a:stretch>
            <a:fillRect/>
          </a:stretch>
        </p:blipFill>
        <p:spPr>
          <a:xfrm>
            <a:off x="0" y="1"/>
            <a:ext cx="12192000" cy="6858000"/>
          </a:xfrm>
          <a:prstGeom prst="rect">
            <a:avLst/>
          </a:prstGeom>
        </p:spPr>
      </p:pic>
      <p:sp>
        <p:nvSpPr>
          <p:cNvPr id="4622" name="矩形 462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gradFill>
            <a:gsLst>
              <a:gs pos="81000">
                <a:schemeClr val="tx2">
                  <a:alpha val="40000"/>
                </a:schemeClr>
              </a:gs>
              <a:gs pos="20000">
                <a:schemeClr val="tx1">
                  <a:lumMod val="75000"/>
                  <a:lumOff val="25000"/>
                  <a:alpha val="80000"/>
                </a:schemeClr>
              </a:gs>
              <a:gs pos="52000">
                <a:schemeClr val="tx2">
                  <a:alpha val="80000"/>
                </a:schemeClr>
              </a:gs>
            </a:gsLst>
            <a:lin ang="1200000" scaled="0"/>
          </a:gra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宋体" panose="02010600030101010101" pitchFamily="2" charset="-122"/>
              <a:cs typeface="+mn-cs"/>
            </a:endParaRPr>
          </a:p>
        </p:txBody>
      </p:sp>
      <p:sp>
        <p:nvSpPr>
          <p:cNvPr id="4641" name="文本框 4640"/>
          <p:cNvSpPr txBox="1"/>
          <p:nvPr/>
        </p:nvSpPr>
        <p:spPr>
          <a:xfrm>
            <a:off x="1162710" y="1719769"/>
            <a:ext cx="6238216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di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9600" b="0" i="0" u="none" strike="noStrike" kern="1200" cap="none" spc="0" normalizeH="0" baseline="0" noProof="0" dirty="0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华光钢铁直黑 可变体 Medium" panose="02000500000000000000" pitchFamily="2" charset="-122"/>
                <a:ea typeface="华光钢铁直黑 可变体 Medium" panose="02000500000000000000" pitchFamily="2" charset="-122"/>
                <a:cs typeface="汉仪颜楷简" panose="00020600040101010101" charset="-122"/>
              </a:rPr>
              <a:t>课件制作</a:t>
            </a:r>
            <a:endParaRPr kumimoji="0" lang="en-US" altLang="zh-CN" sz="9600" b="0" i="0" u="none" strike="noStrike" kern="1200" cap="none" spc="0" normalizeH="0" baseline="0" noProof="0" dirty="0">
              <a:ln>
                <a:noFill/>
              </a:ln>
              <a:solidFill>
                <a:srgbClr val="FFC000"/>
              </a:solidFill>
              <a:effectLst/>
              <a:uLnTx/>
              <a:uFillTx/>
              <a:latin typeface="华光钢铁直黑 可变体 Medium" panose="02000500000000000000" pitchFamily="2" charset="-122"/>
              <a:ea typeface="华光钢铁直黑 可变体 Medium" panose="02000500000000000000" pitchFamily="2" charset="-122"/>
              <a:cs typeface="汉仪颜楷简" panose="00020600040101010101" charset="-122"/>
            </a:endParaRPr>
          </a:p>
        </p:txBody>
      </p:sp>
      <p:sp>
        <p:nvSpPr>
          <p:cNvPr id="4642" name="文本框 4641"/>
          <p:cNvSpPr txBox="1"/>
          <p:nvPr/>
        </p:nvSpPr>
        <p:spPr>
          <a:xfrm>
            <a:off x="1295857" y="4823846"/>
            <a:ext cx="4355690" cy="461665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marL="0" marR="0" lvl="0" indent="0" algn="di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240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思源宋体 CN" panose="02020700000000000000" pitchFamily="18" charset="-122"/>
                <a:ea typeface="思源宋体 CN" panose="02020700000000000000" pitchFamily="18" charset="-122"/>
                <a:cs typeface="汉仪颜楷简" panose="00020600040101010101" charset="-122"/>
                <a:sym typeface="+mn-ea"/>
              </a:rPr>
              <a:t>北二外成都附中    窦至钢</a:t>
            </a:r>
            <a:endParaRPr kumimoji="0" lang="zh-CN" altLang="en-US" sz="2400" i="0" u="none" strike="noStrike" kern="120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思源宋体 CN" panose="02020700000000000000" pitchFamily="18" charset="-122"/>
              <a:ea typeface="思源宋体 CN" panose="02020700000000000000" pitchFamily="18" charset="-122"/>
              <a:cs typeface="汉仪颜楷简" panose="00020600040101010101" charset="-122"/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1162709" y="3330652"/>
            <a:ext cx="439041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di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4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华光钢铁直黑 可变体 Medium" panose="02000500000000000000" pitchFamily="2" charset="-122"/>
                <a:ea typeface="华光钢铁直黑 可变体 Medium" panose="02000500000000000000" pitchFamily="2" charset="-122"/>
                <a:cs typeface="汉仪颜楷简" panose="00020600040101010101" charset="-122"/>
              </a:rPr>
              <a:t>那点事儿</a:t>
            </a:r>
            <a:endParaRPr kumimoji="0" lang="zh-CN" altLang="en-US" sz="72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华光钢铁直黑 可变体 Medium" panose="02000500000000000000" pitchFamily="2" charset="-122"/>
              <a:ea typeface="华光钢铁直黑 可变体 Medium" panose="02000500000000000000" pitchFamily="2" charset="-122"/>
              <a:cs typeface="汉仪颜楷简" panose="00020600040101010101" charset="-122"/>
            </a:endParaRPr>
          </a:p>
        </p:txBody>
      </p:sp>
      <p:cxnSp>
        <p:nvCxnSpPr>
          <p:cNvPr id="3" name="直接连接符 2"/>
          <p:cNvCxnSpPr/>
          <p:nvPr/>
        </p:nvCxnSpPr>
        <p:spPr>
          <a:xfrm>
            <a:off x="1295857" y="4364051"/>
            <a:ext cx="3673610" cy="0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grpSp>
        <p:nvGrpSpPr>
          <p:cNvPr id="9" name="组合 8"/>
          <p:cNvGrpSpPr/>
          <p:nvPr/>
        </p:nvGrpSpPr>
        <p:grpSpPr>
          <a:xfrm>
            <a:off x="1295857" y="459480"/>
            <a:ext cx="4488838" cy="1778720"/>
            <a:chOff x="4038" y="1711"/>
            <a:chExt cx="8940" cy="3800"/>
          </a:xfrm>
        </p:grpSpPr>
        <p:pic>
          <p:nvPicPr>
            <p:cNvPr id="10" name="图片 9" descr="稿定抠图"/>
            <p:cNvPicPr>
              <a:picLocks noChangeAspect="1"/>
            </p:cNvPicPr>
            <p:nvPr/>
          </p:nvPicPr>
          <p:blipFill>
            <a:blip r:embed="rId3">
              <a:lum bright="70000" contrast="-70000"/>
            </a:blip>
            <a:stretch>
              <a:fillRect/>
            </a:stretch>
          </p:blipFill>
          <p:spPr>
            <a:xfrm>
              <a:off x="9178" y="1711"/>
              <a:ext cx="3800" cy="3800"/>
            </a:xfrm>
            <a:prstGeom prst="rect">
              <a:avLst/>
            </a:prstGeom>
          </p:spPr>
        </p:pic>
        <p:pic>
          <p:nvPicPr>
            <p:cNvPr id="11" name="图片 10" descr="logo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4038" y="2996"/>
              <a:ext cx="5355" cy="1003"/>
            </a:xfrm>
            <a:prstGeom prst="rect">
              <a:avLst/>
            </a:prstGeom>
          </p:spPr>
        </p:pic>
        <p:cxnSp>
          <p:nvCxnSpPr>
            <p:cNvPr id="12" name="直接连接符 11"/>
            <p:cNvCxnSpPr/>
            <p:nvPr/>
          </p:nvCxnSpPr>
          <p:spPr>
            <a:xfrm>
              <a:off x="9585" y="2724"/>
              <a:ext cx="18" cy="1275"/>
            </a:xfrm>
            <a:prstGeom prst="line">
              <a:avLst/>
            </a:prstGeom>
            <a:ln w="19050">
              <a:solidFill>
                <a:srgbClr val="C39657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  <mc:AlternateContent xmlns:mc="http://schemas.openxmlformats.org/markup-compatibility/2006">
    <mc:Choice xmlns:p159="http://schemas.microsoft.com/office/powerpoint/2015/09/main" xmlns="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矩形 8"/>
          <p:cNvSpPr/>
          <p:nvPr/>
        </p:nvSpPr>
        <p:spPr>
          <a:xfrm>
            <a:off x="651753" y="739302"/>
            <a:ext cx="10904707" cy="5525311"/>
          </a:xfrm>
          <a:prstGeom prst="rect">
            <a:avLst/>
          </a:prstGeom>
          <a:solidFill>
            <a:schemeClr val="bg1">
              <a:alpha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panose="02010600030101010101" charset="-122"/>
              <a:ea typeface="等线" panose="02010600030101010101" charset="-122"/>
              <a:cs typeface="+mn-cs"/>
            </a:endParaRPr>
          </a:p>
        </p:txBody>
      </p:sp>
      <p:sp>
        <p:nvSpPr>
          <p:cNvPr id="22" name="文本框 21"/>
          <p:cNvSpPr txBox="1"/>
          <p:nvPr/>
        </p:nvSpPr>
        <p:spPr>
          <a:xfrm>
            <a:off x="1387567" y="2490633"/>
            <a:ext cx="2011266" cy="2234250"/>
          </a:xfrm>
          <a:custGeom>
            <a:avLst/>
            <a:gdLst/>
            <a:ahLst/>
            <a:cxnLst/>
            <a:rect l="l" t="t" r="r" b="b"/>
            <a:pathLst>
              <a:path w="2011266" h="2234250">
                <a:moveTo>
                  <a:pt x="1732069" y="1976998"/>
                </a:moveTo>
                <a:lnTo>
                  <a:pt x="1946648" y="1976998"/>
                </a:lnTo>
                <a:lnTo>
                  <a:pt x="1992978" y="2234250"/>
                </a:lnTo>
                <a:lnTo>
                  <a:pt x="1778399" y="2234250"/>
                </a:lnTo>
                <a:close/>
                <a:moveTo>
                  <a:pt x="974946" y="1976998"/>
                </a:moveTo>
                <a:lnTo>
                  <a:pt x="1189525" y="1976998"/>
                </a:lnTo>
                <a:lnTo>
                  <a:pt x="1143195" y="2234250"/>
                </a:lnTo>
                <a:lnTo>
                  <a:pt x="928616" y="2234250"/>
                </a:lnTo>
                <a:close/>
                <a:moveTo>
                  <a:pt x="1746699" y="1764858"/>
                </a:moveTo>
                <a:lnTo>
                  <a:pt x="1961279" y="1764858"/>
                </a:lnTo>
                <a:lnTo>
                  <a:pt x="1947867" y="1942861"/>
                </a:lnTo>
                <a:lnTo>
                  <a:pt x="1732069" y="1942861"/>
                </a:lnTo>
                <a:close/>
                <a:moveTo>
                  <a:pt x="960315" y="1764858"/>
                </a:moveTo>
                <a:lnTo>
                  <a:pt x="1174895" y="1764858"/>
                </a:lnTo>
                <a:lnTo>
                  <a:pt x="1189525" y="1942861"/>
                </a:lnTo>
                <a:lnTo>
                  <a:pt x="974946" y="1942861"/>
                </a:lnTo>
                <a:close/>
                <a:moveTo>
                  <a:pt x="1475690" y="1140627"/>
                </a:moveTo>
                <a:lnTo>
                  <a:pt x="1727192" y="1140627"/>
                </a:lnTo>
                <a:lnTo>
                  <a:pt x="1894223" y="1140627"/>
                </a:lnTo>
                <a:lnTo>
                  <a:pt x="1947867" y="1140627"/>
                </a:lnTo>
                <a:lnTo>
                  <a:pt x="1947867" y="1561251"/>
                </a:lnTo>
                <a:lnTo>
                  <a:pt x="2011266" y="1561251"/>
                </a:lnTo>
                <a:lnTo>
                  <a:pt x="2011266" y="1730720"/>
                </a:lnTo>
                <a:lnTo>
                  <a:pt x="1947867" y="1730720"/>
                </a:lnTo>
                <a:lnTo>
                  <a:pt x="1727192" y="1730720"/>
                </a:lnTo>
                <a:lnTo>
                  <a:pt x="1572354" y="1730720"/>
                </a:lnTo>
                <a:lnTo>
                  <a:pt x="1572354" y="2234250"/>
                </a:lnTo>
                <a:lnTo>
                  <a:pt x="1569915" y="2234250"/>
                </a:lnTo>
                <a:lnTo>
                  <a:pt x="1348021" y="2234250"/>
                </a:lnTo>
                <a:lnTo>
                  <a:pt x="1224882" y="2234250"/>
                </a:lnTo>
                <a:lnTo>
                  <a:pt x="1224882" y="2074534"/>
                </a:lnTo>
                <a:lnTo>
                  <a:pt x="1348021" y="2074534"/>
                </a:lnTo>
                <a:lnTo>
                  <a:pt x="1348021" y="1730720"/>
                </a:lnTo>
                <a:lnTo>
                  <a:pt x="911547" y="1730720"/>
                </a:lnTo>
                <a:lnTo>
                  <a:pt x="911547" y="1563319"/>
                </a:lnTo>
                <a:lnTo>
                  <a:pt x="1170737" y="1563319"/>
                </a:lnTo>
                <a:lnTo>
                  <a:pt x="1423112" y="1563319"/>
                </a:lnTo>
                <a:lnTo>
                  <a:pt x="1475690" y="1563319"/>
                </a:lnTo>
                <a:lnTo>
                  <a:pt x="1475690" y="1561251"/>
                </a:lnTo>
                <a:lnTo>
                  <a:pt x="1727192" y="1561251"/>
                </a:lnTo>
                <a:lnTo>
                  <a:pt x="1727192" y="1508826"/>
                </a:lnTo>
                <a:lnTo>
                  <a:pt x="1475690" y="1508826"/>
                </a:lnTo>
                <a:lnTo>
                  <a:pt x="1475690" y="1362522"/>
                </a:lnTo>
                <a:lnTo>
                  <a:pt x="1727192" y="1362522"/>
                </a:lnTo>
                <a:lnTo>
                  <a:pt x="1727192" y="1310096"/>
                </a:lnTo>
                <a:lnTo>
                  <a:pt x="1475690" y="1310096"/>
                </a:lnTo>
                <a:close/>
                <a:moveTo>
                  <a:pt x="943247" y="1140627"/>
                </a:moveTo>
                <a:lnTo>
                  <a:pt x="1170737" y="1140627"/>
                </a:lnTo>
                <a:lnTo>
                  <a:pt x="1170737" y="1310096"/>
                </a:lnTo>
                <a:lnTo>
                  <a:pt x="943247" y="1310096"/>
                </a:lnTo>
                <a:close/>
                <a:moveTo>
                  <a:pt x="304953" y="674751"/>
                </a:moveTo>
                <a:lnTo>
                  <a:pt x="304953" y="855269"/>
                </a:lnTo>
                <a:lnTo>
                  <a:pt x="1170737" y="855269"/>
                </a:lnTo>
                <a:lnTo>
                  <a:pt x="1170737" y="674751"/>
                </a:lnTo>
                <a:close/>
                <a:moveTo>
                  <a:pt x="304953" y="252374"/>
                </a:moveTo>
                <a:lnTo>
                  <a:pt x="304953" y="431140"/>
                </a:lnTo>
                <a:lnTo>
                  <a:pt x="1170737" y="431140"/>
                </a:lnTo>
                <a:lnTo>
                  <a:pt x="1170737" y="252374"/>
                </a:lnTo>
                <a:close/>
                <a:moveTo>
                  <a:pt x="0" y="0"/>
                </a:moveTo>
                <a:lnTo>
                  <a:pt x="73610" y="0"/>
                </a:lnTo>
                <a:lnTo>
                  <a:pt x="304953" y="0"/>
                </a:lnTo>
                <a:lnTo>
                  <a:pt x="1475690" y="0"/>
                </a:lnTo>
                <a:lnTo>
                  <a:pt x="1475690" y="1140627"/>
                </a:lnTo>
                <a:lnTo>
                  <a:pt x="1170737" y="1140627"/>
                </a:lnTo>
                <a:lnTo>
                  <a:pt x="1170737" y="1098880"/>
                </a:lnTo>
                <a:lnTo>
                  <a:pt x="304953" y="1098880"/>
                </a:lnTo>
                <a:lnTo>
                  <a:pt x="304953" y="1310945"/>
                </a:lnTo>
                <a:lnTo>
                  <a:pt x="1170737" y="1310945"/>
                </a:lnTo>
                <a:lnTo>
                  <a:pt x="1170737" y="1310096"/>
                </a:lnTo>
                <a:lnTo>
                  <a:pt x="1475690" y="1310096"/>
                </a:lnTo>
                <a:lnTo>
                  <a:pt x="1475690" y="1362522"/>
                </a:lnTo>
                <a:lnTo>
                  <a:pt x="960315" y="1362522"/>
                </a:lnTo>
                <a:lnTo>
                  <a:pt x="960315" y="1508826"/>
                </a:lnTo>
                <a:lnTo>
                  <a:pt x="1475690" y="1508826"/>
                </a:lnTo>
                <a:lnTo>
                  <a:pt x="1475690" y="1561251"/>
                </a:lnTo>
                <a:lnTo>
                  <a:pt x="911547" y="1561251"/>
                </a:lnTo>
                <a:lnTo>
                  <a:pt x="911547" y="1563319"/>
                </a:lnTo>
                <a:lnTo>
                  <a:pt x="304953" y="1563319"/>
                </a:lnTo>
                <a:lnTo>
                  <a:pt x="89383" y="1563319"/>
                </a:lnTo>
                <a:lnTo>
                  <a:pt x="0" y="1563319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zh-CN" altLang="en-US" sz="9600" dirty="0">
              <a:solidFill>
                <a:schemeClr val="accent2"/>
              </a:solidFill>
              <a:latin typeface="华光钢铁直黑 可变体 Medium" panose="02000500000000000000" pitchFamily="2" charset="-122"/>
              <a:ea typeface="华光钢铁直黑 可变体 Medium" panose="02000500000000000000" pitchFamily="2" charset="-122"/>
            </a:endParaRPr>
          </a:p>
        </p:txBody>
      </p:sp>
      <p:cxnSp>
        <p:nvCxnSpPr>
          <p:cNvPr id="13" name="直接连接符 12"/>
          <p:cNvCxnSpPr/>
          <p:nvPr/>
        </p:nvCxnSpPr>
        <p:spPr>
          <a:xfrm>
            <a:off x="3108295" y="2206975"/>
            <a:ext cx="1575881" cy="2801566"/>
          </a:xfrm>
          <a:prstGeom prst="line">
            <a:avLst/>
          </a:prstGeom>
          <a:ln w="19050">
            <a:gradFill>
              <a:gsLst>
                <a:gs pos="0">
                  <a:schemeClr val="bg1"/>
                </a:gs>
                <a:gs pos="52000">
                  <a:schemeClr val="tx1"/>
                </a:gs>
                <a:gs pos="100000">
                  <a:schemeClr val="bg1"/>
                </a:gs>
              </a:gsLst>
              <a:lin ang="0" scaled="0"/>
            </a:gra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grpSp>
        <p:nvGrpSpPr>
          <p:cNvPr id="29" name="组合 28"/>
          <p:cNvGrpSpPr/>
          <p:nvPr/>
        </p:nvGrpSpPr>
        <p:grpSpPr>
          <a:xfrm>
            <a:off x="3885627" y="1606755"/>
            <a:ext cx="5753548" cy="1015663"/>
            <a:chOff x="4412765" y="1632160"/>
            <a:chExt cx="5753548" cy="1015663"/>
          </a:xfrm>
        </p:grpSpPr>
        <p:sp>
          <p:nvSpPr>
            <p:cNvPr id="17" name="矩形 16"/>
            <p:cNvSpPr/>
            <p:nvPr/>
          </p:nvSpPr>
          <p:spPr>
            <a:xfrm>
              <a:off x="4417149" y="2185297"/>
              <a:ext cx="654065" cy="330741"/>
            </a:xfrm>
            <a:prstGeom prst="rect">
              <a:avLst/>
            </a:prstGeom>
            <a:solidFill>
              <a:schemeClr val="accent2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4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思源宋体 CN" panose="02020700000000000000" pitchFamily="18" charset="-122"/>
                <a:ea typeface="思源宋体 CN" panose="02020700000000000000" pitchFamily="18" charset="-122"/>
              </a:endParaRPr>
            </a:p>
          </p:txBody>
        </p:sp>
        <p:sp>
          <p:nvSpPr>
            <p:cNvPr id="15" name="文本框 14"/>
            <p:cNvSpPr txBox="1"/>
            <p:nvPr/>
          </p:nvSpPr>
          <p:spPr>
            <a:xfrm>
              <a:off x="4412765" y="1632160"/>
              <a:ext cx="870318" cy="101566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altLang="zh-CN" sz="6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思源宋体 CN" panose="02020700000000000000" pitchFamily="18" charset="-122"/>
                  <a:ea typeface="思源宋体 CN" panose="02020700000000000000" pitchFamily="18" charset="-122"/>
                </a:rPr>
                <a:t>1</a:t>
              </a:r>
              <a:endParaRPr kumimoji="0" lang="zh-CN" altLang="en-US" sz="6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思源宋体 CN" panose="02020700000000000000" pitchFamily="18" charset="-122"/>
                <a:ea typeface="思源宋体 CN" panose="02020700000000000000" pitchFamily="18" charset="-122"/>
              </a:endParaRPr>
            </a:p>
          </p:txBody>
        </p:sp>
        <p:sp>
          <p:nvSpPr>
            <p:cNvPr id="18" name="文本框 17"/>
            <p:cNvSpPr txBox="1"/>
            <p:nvPr/>
          </p:nvSpPr>
          <p:spPr>
            <a:xfrm>
              <a:off x="5698108" y="1862131"/>
              <a:ext cx="4468205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lang="zh-CN" altLang="en-US" sz="3600" dirty="0">
                  <a:solidFill>
                    <a:prstClr val="black"/>
                  </a:solidFill>
                  <a:latin typeface="思源宋体 CN" panose="02020700000000000000" pitchFamily="18" charset="-122"/>
                  <a:ea typeface="思源宋体 CN" panose="02020700000000000000" pitchFamily="18" charset="-122"/>
                </a:rPr>
                <a:t>我的</a:t>
              </a:r>
              <a:r>
                <a:rPr lang="en-US" altLang="zh-CN" sz="3600" dirty="0">
                  <a:solidFill>
                    <a:prstClr val="black"/>
                  </a:solidFill>
                  <a:latin typeface="思源宋体 CN" panose="02020700000000000000" pitchFamily="18" charset="-122"/>
                  <a:ea typeface="思源宋体 CN" panose="02020700000000000000" pitchFamily="18" charset="-122"/>
                </a:rPr>
                <a:t>PPT</a:t>
              </a:r>
              <a:r>
                <a:rPr lang="zh-CN" altLang="en-US" sz="3600" dirty="0">
                  <a:solidFill>
                    <a:prstClr val="black"/>
                  </a:solidFill>
                  <a:latin typeface="思源宋体 CN" panose="02020700000000000000" pitchFamily="18" charset="-122"/>
                  <a:ea typeface="思源宋体 CN" panose="02020700000000000000" pitchFamily="18" charset="-122"/>
                </a:rPr>
                <a:t>成长之路</a:t>
              </a:r>
              <a:endParaRPr kumimoji="0" lang="zh-CN" altLang="en-US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思源宋体 CN" panose="02020700000000000000" pitchFamily="18" charset="-122"/>
                <a:ea typeface="思源宋体 CN" panose="02020700000000000000" pitchFamily="18" charset="-122"/>
              </a:endParaRPr>
            </a:p>
          </p:txBody>
        </p:sp>
      </p:grpSp>
      <p:grpSp>
        <p:nvGrpSpPr>
          <p:cNvPr id="28" name="组合 27"/>
          <p:cNvGrpSpPr/>
          <p:nvPr/>
        </p:nvGrpSpPr>
        <p:grpSpPr>
          <a:xfrm>
            <a:off x="4417408" y="2819448"/>
            <a:ext cx="5613928" cy="1015663"/>
            <a:chOff x="4837285" y="2582651"/>
            <a:chExt cx="5503177" cy="1015663"/>
          </a:xfrm>
        </p:grpSpPr>
        <p:sp>
          <p:nvSpPr>
            <p:cNvPr id="20" name="矩形 19"/>
            <p:cNvSpPr/>
            <p:nvPr/>
          </p:nvSpPr>
          <p:spPr>
            <a:xfrm>
              <a:off x="4837285" y="3175397"/>
              <a:ext cx="752352" cy="330741"/>
            </a:xfrm>
            <a:prstGeom prst="rect">
              <a:avLst/>
            </a:prstGeom>
            <a:solidFill>
              <a:schemeClr val="accent2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4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思源宋体 CN" panose="02020700000000000000" pitchFamily="18" charset="-122"/>
                <a:ea typeface="思源宋体 CN" panose="02020700000000000000" pitchFamily="18" charset="-122"/>
              </a:endParaRPr>
            </a:p>
          </p:txBody>
        </p:sp>
        <p:sp>
          <p:nvSpPr>
            <p:cNvPr id="19" name="文本框 18"/>
            <p:cNvSpPr txBox="1"/>
            <p:nvPr/>
          </p:nvSpPr>
          <p:spPr>
            <a:xfrm>
              <a:off x="4939988" y="2582651"/>
              <a:ext cx="870318" cy="101566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altLang="zh-CN" sz="6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思源宋体 CN" panose="02020700000000000000" pitchFamily="18" charset="-122"/>
                  <a:ea typeface="思源宋体 CN" panose="02020700000000000000" pitchFamily="18" charset="-122"/>
                </a:rPr>
                <a:t>2</a:t>
              </a:r>
              <a:endParaRPr kumimoji="0" lang="zh-CN" altLang="en-US" sz="6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思源宋体 CN" panose="02020700000000000000" pitchFamily="18" charset="-122"/>
                <a:ea typeface="思源宋体 CN" panose="02020700000000000000" pitchFamily="18" charset="-122"/>
              </a:endParaRPr>
            </a:p>
          </p:txBody>
        </p:sp>
        <p:sp>
          <p:nvSpPr>
            <p:cNvPr id="21" name="文本框 20"/>
            <p:cNvSpPr txBox="1"/>
            <p:nvPr/>
          </p:nvSpPr>
          <p:spPr>
            <a:xfrm>
              <a:off x="6173810" y="2869037"/>
              <a:ext cx="4166652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36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思源宋体 CN" panose="02020700000000000000" pitchFamily="18" charset="-122"/>
                  <a:ea typeface="思源宋体 CN" panose="02020700000000000000" pitchFamily="18" charset="-122"/>
                </a:rPr>
                <a:t>课件制作那点事儿</a:t>
              </a:r>
            </a:p>
          </p:txBody>
        </p:sp>
      </p:grpSp>
      <p:grpSp>
        <p:nvGrpSpPr>
          <p:cNvPr id="31" name="组合 30"/>
          <p:cNvGrpSpPr/>
          <p:nvPr/>
        </p:nvGrpSpPr>
        <p:grpSpPr>
          <a:xfrm>
            <a:off x="5345672" y="4032141"/>
            <a:ext cx="5349665" cy="1015663"/>
            <a:chOff x="5677361" y="4447488"/>
            <a:chExt cx="5349665" cy="1015663"/>
          </a:xfrm>
        </p:grpSpPr>
        <p:sp>
          <p:nvSpPr>
            <p:cNvPr id="26" name="矩形 25"/>
            <p:cNvSpPr/>
            <p:nvPr/>
          </p:nvSpPr>
          <p:spPr>
            <a:xfrm>
              <a:off x="5677361" y="5068712"/>
              <a:ext cx="655746" cy="330741"/>
            </a:xfrm>
            <a:prstGeom prst="rect">
              <a:avLst/>
            </a:prstGeom>
            <a:solidFill>
              <a:schemeClr val="accent2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4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思源宋体 CN" panose="02020700000000000000" pitchFamily="18" charset="-122"/>
                <a:ea typeface="思源宋体 CN" panose="02020700000000000000" pitchFamily="18" charset="-122"/>
              </a:endParaRPr>
            </a:p>
          </p:txBody>
        </p:sp>
        <p:sp>
          <p:nvSpPr>
            <p:cNvPr id="25" name="文本框 24"/>
            <p:cNvSpPr txBox="1"/>
            <p:nvPr/>
          </p:nvSpPr>
          <p:spPr>
            <a:xfrm>
              <a:off x="5677361" y="4447488"/>
              <a:ext cx="870318" cy="101566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altLang="zh-CN" sz="6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思源宋体 CN" panose="02020700000000000000" pitchFamily="18" charset="-122"/>
                  <a:ea typeface="思源宋体 CN" panose="02020700000000000000" pitchFamily="18" charset="-122"/>
                </a:rPr>
                <a:t>3</a:t>
              </a:r>
              <a:endParaRPr kumimoji="0" lang="zh-CN" altLang="en-US" sz="6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思源宋体 CN" panose="02020700000000000000" pitchFamily="18" charset="-122"/>
                <a:ea typeface="思源宋体 CN" panose="02020700000000000000" pitchFamily="18" charset="-122"/>
              </a:endParaRPr>
            </a:p>
          </p:txBody>
        </p:sp>
        <p:sp>
          <p:nvSpPr>
            <p:cNvPr id="27" name="文本框 26"/>
            <p:cNvSpPr txBox="1"/>
            <p:nvPr/>
          </p:nvSpPr>
          <p:spPr>
            <a:xfrm>
              <a:off x="6776520" y="4714107"/>
              <a:ext cx="4250506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36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思源宋体 CN" panose="02020700000000000000" pitchFamily="18" charset="-122"/>
                  <a:ea typeface="思源宋体 CN" panose="02020700000000000000" pitchFamily="18" charset="-122"/>
                </a:rPr>
                <a:t>数字故事那点事儿</a:t>
              </a: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59="http://schemas.microsoft.com/office/powerpoint/2015/09/main" xmlns="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42000">
              <a:schemeClr val="tx2">
                <a:lumMod val="75000"/>
              </a:schemeClr>
            </a:gs>
            <a:gs pos="85000">
              <a:schemeClr val="tx2"/>
            </a:gs>
          </a:gsLst>
          <a:lin ang="12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图片 18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3"/>
          <a:srcRect/>
          <a:stretch>
            <a:fillRect/>
          </a:stretch>
        </p:blipFill>
        <p:spPr>
          <a:xfrm>
            <a:off x="6614809" y="0"/>
            <a:ext cx="5578858" cy="6858000"/>
          </a:xfrm>
          <a:custGeom>
            <a:avLst/>
            <a:gdLst>
              <a:gd name="connsiteX0" fmla="*/ 0 w 6454381"/>
              <a:gd name="connsiteY0" fmla="*/ 0 h 6858000"/>
              <a:gd name="connsiteX1" fmla="*/ 6454381 w 6454381"/>
              <a:gd name="connsiteY1" fmla="*/ 0 h 6858000"/>
              <a:gd name="connsiteX2" fmla="*/ 6454381 w 6454381"/>
              <a:gd name="connsiteY2" fmla="*/ 6858000 h 6858000"/>
              <a:gd name="connsiteX3" fmla="*/ 0 w 6454381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454381" h="6858000">
                <a:moveTo>
                  <a:pt x="0" y="0"/>
                </a:moveTo>
                <a:lnTo>
                  <a:pt x="6454381" y="0"/>
                </a:lnTo>
                <a:lnTo>
                  <a:pt x="6454381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6" name="文本框 5"/>
          <p:cNvSpPr txBox="1"/>
          <p:nvPr/>
        </p:nvSpPr>
        <p:spPr>
          <a:xfrm>
            <a:off x="739911" y="2605990"/>
            <a:ext cx="4468205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di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zh-CN" altLang="en-US" sz="8800" dirty="0">
                <a:solidFill>
                  <a:schemeClr val="bg1"/>
                </a:solidFill>
                <a:latin typeface="华光钢铁直黑 可变体 Medium" panose="02000500000000000000" pitchFamily="2" charset="-122"/>
                <a:ea typeface="华光钢铁直黑 可变体 Medium" panose="02000500000000000000" pitchFamily="2" charset="-122"/>
              </a:rPr>
              <a:t>我的</a:t>
            </a:r>
            <a:r>
              <a:rPr lang="en-US" altLang="zh-CN" sz="8800" dirty="0">
                <a:solidFill>
                  <a:schemeClr val="bg1"/>
                </a:solidFill>
                <a:latin typeface="华光钢铁直黑 可变体 Medium" panose="02000500000000000000" pitchFamily="2" charset="-122"/>
                <a:ea typeface="华光钢铁直黑 可变体 Medium" panose="02000500000000000000" pitchFamily="2" charset="-122"/>
              </a:rPr>
              <a:t>PPT</a:t>
            </a:r>
            <a:r>
              <a:rPr lang="zh-CN" altLang="en-US" sz="4000" dirty="0">
                <a:solidFill>
                  <a:schemeClr val="bg1"/>
                </a:solidFill>
                <a:latin typeface="华光钢铁直黑 可变体 Medium" panose="02000500000000000000" pitchFamily="2" charset="-122"/>
                <a:ea typeface="华光钢铁直黑 可变体 Medium" panose="02000500000000000000" pitchFamily="2" charset="-122"/>
              </a:rPr>
              <a:t>成长之路</a:t>
            </a:r>
            <a:endParaRPr kumimoji="0" lang="zh-CN" altLang="en-US" sz="4000" b="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华光钢铁直黑 可变体 Medium" panose="02000500000000000000" pitchFamily="2" charset="-122"/>
              <a:ea typeface="华光钢铁直黑 可变体 Medium" panose="02000500000000000000" pitchFamily="2" charset="-122"/>
            </a:endParaRPr>
          </a:p>
        </p:txBody>
      </p:sp>
      <p:sp>
        <p:nvSpPr>
          <p:cNvPr id="7" name="矩形 6"/>
          <p:cNvSpPr/>
          <p:nvPr/>
        </p:nvSpPr>
        <p:spPr>
          <a:xfrm>
            <a:off x="917332" y="2005891"/>
            <a:ext cx="656876" cy="403304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文本框 7"/>
          <p:cNvSpPr txBox="1"/>
          <p:nvPr/>
        </p:nvSpPr>
        <p:spPr>
          <a:xfrm>
            <a:off x="917332" y="1393532"/>
            <a:ext cx="883018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60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思源宋体 CN" panose="02020700000000000000" pitchFamily="18" charset="-122"/>
                <a:ea typeface="思源宋体 CN" panose="02020700000000000000" pitchFamily="18" charset="-122"/>
              </a:rPr>
              <a:t>1</a:t>
            </a:r>
            <a:endParaRPr kumimoji="0" lang="zh-CN" altLang="en-US" sz="6000" b="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思源宋体 CN" panose="02020700000000000000" pitchFamily="18" charset="-122"/>
              <a:ea typeface="思源宋体 CN" panose="02020700000000000000" pitchFamily="18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59="http://schemas.microsoft.com/office/powerpoint/2015/09/main" xmlns="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/>
        </p:nvSpPr>
        <p:spPr>
          <a:xfrm>
            <a:off x="0" y="4270442"/>
            <a:ext cx="12192000" cy="2587557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文本框 9"/>
          <p:cNvSpPr txBox="1"/>
          <p:nvPr/>
        </p:nvSpPr>
        <p:spPr>
          <a:xfrm>
            <a:off x="1028096" y="434564"/>
            <a:ext cx="432974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di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32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华光钢铁直黑 可变体 Medium" panose="02000500000000000000" pitchFamily="2" charset="-122"/>
                <a:ea typeface="华光钢铁直黑 可变体 Medium" panose="02000500000000000000" pitchFamily="2" charset="-122"/>
              </a:rPr>
              <a:t>从小白到</a:t>
            </a:r>
            <a:r>
              <a:rPr kumimoji="0" lang="en-US" altLang="zh-CN" sz="32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华光钢铁直黑 可变体 Medium" panose="02000500000000000000" pitchFamily="2" charset="-122"/>
                <a:ea typeface="华光钢铁直黑 可变体 Medium" panose="02000500000000000000" pitchFamily="2" charset="-122"/>
              </a:rPr>
              <a:t>PPT</a:t>
            </a:r>
            <a:r>
              <a:rPr kumimoji="0" lang="zh-CN" altLang="en-US" sz="32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华光钢铁直黑 可变体 Medium" panose="02000500000000000000" pitchFamily="2" charset="-122"/>
                <a:ea typeface="华光钢铁直黑 可变体 Medium" panose="02000500000000000000" pitchFamily="2" charset="-122"/>
              </a:rPr>
              <a:t>新人</a:t>
            </a:r>
          </a:p>
        </p:txBody>
      </p:sp>
      <p:sp>
        <p:nvSpPr>
          <p:cNvPr id="7" name="箭头: 五边形 6"/>
          <p:cNvSpPr/>
          <p:nvPr/>
        </p:nvSpPr>
        <p:spPr>
          <a:xfrm>
            <a:off x="191203" y="2752658"/>
            <a:ext cx="3306295" cy="1134244"/>
          </a:xfrm>
          <a:prstGeom prst="homePlate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400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华光钢铁直黑 可变体 Medium" panose="02000500000000000000" pitchFamily="2" charset="-122"/>
                <a:ea typeface="华光钢铁直黑 可变体 Medium" panose="02000500000000000000" pitchFamily="2" charset="-122"/>
              </a:rPr>
              <a:t>20</a:t>
            </a:r>
            <a:r>
              <a:rPr kumimoji="0" lang="en-US" altLang="zh-CN" sz="400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华光钢铁直黑 可变体 Medium" panose="02000500000000000000" pitchFamily="2" charset="-122"/>
                <a:ea typeface="华光钢铁直黑 可变体 Medium" panose="02000500000000000000" pitchFamily="2" charset="-122"/>
              </a:rPr>
              <a:t>19</a:t>
            </a:r>
            <a:r>
              <a:rPr kumimoji="0" lang="zh-CN" altLang="en-US" sz="400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华光钢铁直黑 可变体 Medium" panose="02000500000000000000" pitchFamily="2" charset="-122"/>
                <a:ea typeface="华光钢铁直黑 可变体 Medium" panose="02000500000000000000" pitchFamily="2" charset="-122"/>
              </a:rPr>
              <a:t>年下</a:t>
            </a:r>
            <a:r>
              <a:rPr kumimoji="0" lang="en-US" altLang="zh-CN" sz="280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华光钢铁直黑 可变体 Medium" panose="02000500000000000000" pitchFamily="2" charset="-122"/>
                <a:ea typeface="华光钢铁直黑 可变体 Medium" panose="02000500000000000000" pitchFamily="2" charset="-122"/>
              </a:rPr>
              <a:t>——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en-US" altLang="zh-CN" sz="2800" dirty="0">
                <a:solidFill>
                  <a:sysClr val="windowText" lastClr="000000"/>
                </a:solidFill>
                <a:latin typeface="华光钢铁直黑 可变体 Medium" panose="02000500000000000000" pitchFamily="2" charset="-122"/>
                <a:ea typeface="华光钢铁直黑 可变体 Medium" panose="02000500000000000000" pitchFamily="2" charset="-122"/>
              </a:rPr>
              <a:t>     </a:t>
            </a:r>
            <a:r>
              <a:rPr kumimoji="0" lang="zh-CN" altLang="en-US" sz="280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华光钢铁直黑 可变体 Medium" panose="02000500000000000000" pitchFamily="2" charset="-122"/>
                <a:ea typeface="华光钢铁直黑 可变体 Medium" panose="02000500000000000000" pitchFamily="2" charset="-122"/>
              </a:rPr>
              <a:t>新手上路</a:t>
            </a: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37060" y="1473509"/>
            <a:ext cx="3866239" cy="2174759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45596" y="1903913"/>
            <a:ext cx="3866239" cy="2174759"/>
          </a:xfrm>
          <a:prstGeom prst="rect">
            <a:avLst/>
          </a:prstGeom>
        </p:spPr>
      </p:pic>
      <p:pic>
        <p:nvPicPr>
          <p:cNvPr id="9" name="图片 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832405" y="189867"/>
            <a:ext cx="3885355" cy="2185513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868594" y="816534"/>
            <a:ext cx="3866238" cy="2174759"/>
          </a:xfrm>
          <a:prstGeom prst="rect">
            <a:avLst/>
          </a:prstGeom>
        </p:spPr>
      </p:pic>
      <p:sp>
        <p:nvSpPr>
          <p:cNvPr id="18" name="矩形 17"/>
          <p:cNvSpPr/>
          <p:nvPr/>
        </p:nvSpPr>
        <p:spPr>
          <a:xfrm>
            <a:off x="752989" y="542218"/>
            <a:ext cx="171450" cy="428625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accent4"/>
              </a:solidFill>
            </a:endParaRPr>
          </a:p>
        </p:txBody>
      </p:sp>
      <p:cxnSp>
        <p:nvCxnSpPr>
          <p:cNvPr id="20" name="直接连接符 19"/>
          <p:cNvCxnSpPr/>
          <p:nvPr/>
        </p:nvCxnSpPr>
        <p:spPr>
          <a:xfrm>
            <a:off x="0" y="1212289"/>
            <a:ext cx="4883285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1" name="矩形 20"/>
          <p:cNvSpPr/>
          <p:nvPr/>
        </p:nvSpPr>
        <p:spPr>
          <a:xfrm>
            <a:off x="1760448" y="3982893"/>
            <a:ext cx="83902" cy="287549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accent4"/>
              </a:solidFill>
            </a:endParaRPr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437060" y="3525597"/>
            <a:ext cx="3623559" cy="2267121"/>
          </a:xfrm>
          <a:prstGeom prst="rect">
            <a:avLst/>
          </a:prstGeom>
        </p:spPr>
      </p:pic>
      <p:pic>
        <p:nvPicPr>
          <p:cNvPr id="11" name="图片 10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445596" y="4178794"/>
            <a:ext cx="3854153" cy="2411394"/>
          </a:xfrm>
          <a:prstGeom prst="rect">
            <a:avLst/>
          </a:prstGeom>
        </p:spPr>
      </p:pic>
      <p:pic>
        <p:nvPicPr>
          <p:cNvPr id="13" name="图片 12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832405" y="3121970"/>
            <a:ext cx="3885355" cy="2430916"/>
          </a:xfrm>
          <a:prstGeom prst="rect">
            <a:avLst/>
          </a:prstGeom>
        </p:spPr>
      </p:pic>
      <p:pic>
        <p:nvPicPr>
          <p:cNvPr id="25" name="图片 24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775082" y="3825238"/>
            <a:ext cx="3956934" cy="2475701"/>
          </a:xfrm>
          <a:prstGeom prst="rect">
            <a:avLst/>
          </a:prstGeom>
        </p:spPr>
      </p:pic>
      <p:sp>
        <p:nvSpPr>
          <p:cNvPr id="27" name="文本框 26"/>
          <p:cNvSpPr txBox="1"/>
          <p:nvPr/>
        </p:nvSpPr>
        <p:spPr>
          <a:xfrm>
            <a:off x="467648" y="4557991"/>
            <a:ext cx="2726732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di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28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思源宋体 CN" panose="02020700000000000000" pitchFamily="18" charset="-122"/>
                <a:ea typeface="思源宋体 CN" panose="02020700000000000000" pitchFamily="18" charset="-122"/>
                <a:cs typeface="汉仪颜楷简" panose="00020600040101010101" charset="-122"/>
              </a:rPr>
              <a:t>1.</a:t>
            </a:r>
            <a:r>
              <a:rPr lang="zh-CN" altLang="en-US" sz="2800" dirty="0">
                <a:solidFill>
                  <a:schemeClr val="bg1"/>
                </a:solidFill>
                <a:latin typeface="思源宋体 CN" panose="02020700000000000000" pitchFamily="18" charset="-122"/>
                <a:ea typeface="思源宋体 CN" panose="02020700000000000000" pitchFamily="18" charset="-122"/>
                <a:cs typeface="汉仪颜楷简" panose="00020600040101010101" charset="-122"/>
              </a:rPr>
              <a:t>套用模板；</a:t>
            </a:r>
            <a:endParaRPr lang="en-US" altLang="zh-CN" sz="2800" dirty="0">
              <a:solidFill>
                <a:schemeClr val="bg1"/>
              </a:solidFill>
              <a:latin typeface="思源宋体 CN" panose="02020700000000000000" pitchFamily="18" charset="-122"/>
              <a:ea typeface="思源宋体 CN" panose="02020700000000000000" pitchFamily="18" charset="-122"/>
              <a:cs typeface="汉仪颜楷简" panose="00020600040101010101" charset="-122"/>
            </a:endParaRPr>
          </a:p>
          <a:p>
            <a:pPr marL="0" marR="0" lvl="0" indent="0" algn="di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28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思源宋体 CN" panose="02020700000000000000" pitchFamily="18" charset="-122"/>
                <a:ea typeface="思源宋体 CN" panose="02020700000000000000" pitchFamily="18" charset="-122"/>
                <a:cs typeface="汉仪颜楷简" panose="00020600040101010101" charset="-122"/>
              </a:rPr>
              <a:t>2.</a:t>
            </a:r>
            <a:r>
              <a:rPr kumimoji="0" lang="zh-CN" altLang="en-US" sz="28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思源宋体 CN" panose="02020700000000000000" pitchFamily="18" charset="-122"/>
                <a:ea typeface="思源宋体 CN" panose="02020700000000000000" pitchFamily="18" charset="-122"/>
                <a:cs typeface="汉仪颜楷简" panose="00020600040101010101" charset="-122"/>
              </a:rPr>
              <a:t>色调单一；</a:t>
            </a:r>
            <a:endParaRPr kumimoji="0" lang="en-US" altLang="zh-CN" sz="2800" b="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思源宋体 CN" panose="02020700000000000000" pitchFamily="18" charset="-122"/>
              <a:ea typeface="思源宋体 CN" panose="02020700000000000000" pitchFamily="18" charset="-122"/>
              <a:cs typeface="汉仪颜楷简" panose="00020600040101010101" charset="-122"/>
            </a:endParaRPr>
          </a:p>
          <a:p>
            <a:pPr marL="0" marR="0" lvl="0" indent="0" algn="di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en-US" altLang="zh-CN" sz="2800" dirty="0">
                <a:solidFill>
                  <a:schemeClr val="bg1"/>
                </a:solidFill>
                <a:latin typeface="思源宋体 CN" panose="02020700000000000000" pitchFamily="18" charset="-122"/>
                <a:ea typeface="思源宋体 CN" panose="02020700000000000000" pitchFamily="18" charset="-122"/>
                <a:cs typeface="汉仪颜楷简" panose="00020600040101010101" charset="-122"/>
              </a:rPr>
              <a:t>3.</a:t>
            </a:r>
            <a:r>
              <a:rPr lang="zh-CN" altLang="en-US" sz="2800" dirty="0">
                <a:solidFill>
                  <a:schemeClr val="bg1"/>
                </a:solidFill>
                <a:latin typeface="思源宋体 CN" panose="02020700000000000000" pitchFamily="18" charset="-122"/>
                <a:ea typeface="思源宋体 CN" panose="02020700000000000000" pitchFamily="18" charset="-122"/>
                <a:cs typeface="汉仪颜楷简" panose="00020600040101010101" charset="-122"/>
              </a:rPr>
              <a:t>字体混乱；</a:t>
            </a:r>
            <a:endParaRPr lang="en-US" altLang="zh-CN" sz="2800" dirty="0">
              <a:solidFill>
                <a:schemeClr val="bg1"/>
              </a:solidFill>
              <a:latin typeface="思源宋体 CN" panose="02020700000000000000" pitchFamily="18" charset="-122"/>
              <a:ea typeface="思源宋体 CN" panose="02020700000000000000" pitchFamily="18" charset="-122"/>
              <a:cs typeface="汉仪颜楷简" panose="00020600040101010101" charset="-122"/>
            </a:endParaRPr>
          </a:p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28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思源宋体 CN" panose="02020700000000000000" pitchFamily="18" charset="-122"/>
                <a:ea typeface="思源宋体 CN" panose="02020700000000000000" pitchFamily="18" charset="-122"/>
                <a:cs typeface="汉仪颜楷简" panose="00020600040101010101" charset="-122"/>
              </a:rPr>
              <a:t>……</a:t>
            </a:r>
            <a:endParaRPr kumimoji="0" lang="zh-CN" altLang="en-US" sz="5400" b="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思源宋体 CN" panose="02020700000000000000" pitchFamily="18" charset="-122"/>
              <a:ea typeface="思源宋体 CN" panose="02020700000000000000" pitchFamily="18" charset="-122"/>
              <a:cs typeface="汉仪颜楷简" panose="00020600040101010101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59="http://schemas.microsoft.com/office/powerpoint/2015/09/main" xmlns="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4000"/>
                            </p:stCondLst>
                            <p:childTnLst>
                              <p:par>
                                <p:cTn id="1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6000"/>
                            </p:stCondLst>
                            <p:childTnLst>
                              <p:par>
                                <p:cTn id="1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8000"/>
                            </p:stCondLst>
                            <p:childTnLst>
                              <p:par>
                                <p:cTn id="2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0000"/>
                            </p:stCondLst>
                            <p:childTnLst>
                              <p:par>
                                <p:cTn id="2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12000"/>
                            </p:stCondLst>
                            <p:childTnLst>
                              <p:par>
                                <p:cTn id="2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14000"/>
                            </p:stCondLst>
                            <p:childTnLst>
                              <p:par>
                                <p:cTn id="3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2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/>
        </p:nvSpPr>
        <p:spPr>
          <a:xfrm>
            <a:off x="0" y="4270442"/>
            <a:ext cx="12192000" cy="2587557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panose="02010600030101010101" charset="-122"/>
              <a:ea typeface="等线" panose="02010600030101010101" charset="-122"/>
              <a:cs typeface="+mn-cs"/>
            </a:endParaRPr>
          </a:p>
        </p:txBody>
      </p:sp>
      <p:sp>
        <p:nvSpPr>
          <p:cNvPr id="7" name="箭头: 五边形 6"/>
          <p:cNvSpPr/>
          <p:nvPr/>
        </p:nvSpPr>
        <p:spPr>
          <a:xfrm>
            <a:off x="191203" y="2752658"/>
            <a:ext cx="3306295" cy="1134244"/>
          </a:xfrm>
          <a:prstGeom prst="homePlate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400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华光钢铁直黑 可变体 Medium" panose="02000500000000000000" pitchFamily="2" charset="-122"/>
                <a:ea typeface="华光钢铁直黑 可变体 Medium" panose="02000500000000000000" pitchFamily="2" charset="-122"/>
                <a:cs typeface="+mn-cs"/>
              </a:rPr>
              <a:t>20</a:t>
            </a:r>
            <a:r>
              <a:rPr kumimoji="0" lang="en-US" altLang="zh-CN" sz="4000" b="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华光钢铁直黑 可变体 Medium" panose="02000500000000000000" pitchFamily="2" charset="-122"/>
                <a:ea typeface="华光钢铁直黑 可变体 Medium" panose="02000500000000000000" pitchFamily="2" charset="-122"/>
                <a:cs typeface="+mn-cs"/>
              </a:rPr>
              <a:t>20</a:t>
            </a:r>
            <a:r>
              <a:rPr kumimoji="0" lang="zh-CN" altLang="en-US" sz="400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华光钢铁直黑 可变体 Medium" panose="02000500000000000000" pitchFamily="2" charset="-122"/>
                <a:ea typeface="华光钢铁直黑 可变体 Medium" panose="02000500000000000000" pitchFamily="2" charset="-122"/>
                <a:cs typeface="+mn-cs"/>
              </a:rPr>
              <a:t>年上</a:t>
            </a:r>
            <a:r>
              <a:rPr kumimoji="0" lang="en-US" altLang="zh-CN" sz="280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华光钢铁直黑 可变体 Medium" panose="02000500000000000000" pitchFamily="2" charset="-122"/>
                <a:ea typeface="华光钢铁直黑 可变体 Medium" panose="02000500000000000000" pitchFamily="2" charset="-122"/>
                <a:cs typeface="+mn-cs"/>
              </a:rPr>
              <a:t>——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280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华光钢铁直黑 可变体 Medium" panose="02000500000000000000" pitchFamily="2" charset="-122"/>
                <a:ea typeface="华光钢铁直黑 可变体 Medium" panose="02000500000000000000" pitchFamily="2" charset="-122"/>
                <a:cs typeface="+mn-cs"/>
              </a:rPr>
              <a:t>     </a:t>
            </a:r>
            <a:r>
              <a:rPr kumimoji="0" lang="zh-CN" altLang="en-US" sz="280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华光钢铁直黑 可变体 Medium" panose="02000500000000000000" pitchFamily="2" charset="-122"/>
                <a:ea typeface="华光钢铁直黑 可变体 Medium" panose="02000500000000000000" pitchFamily="2" charset="-122"/>
                <a:cs typeface="+mn-cs"/>
              </a:rPr>
              <a:t>重要机遇</a:t>
            </a:r>
          </a:p>
        </p:txBody>
      </p:sp>
      <p:sp>
        <p:nvSpPr>
          <p:cNvPr id="21" name="矩形 20"/>
          <p:cNvSpPr/>
          <p:nvPr/>
        </p:nvSpPr>
        <p:spPr>
          <a:xfrm>
            <a:off x="1760448" y="3982893"/>
            <a:ext cx="83902" cy="287549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rgbClr val="FFC000"/>
              </a:solidFill>
              <a:effectLst/>
              <a:uLnTx/>
              <a:uFillTx/>
              <a:latin typeface="等线" panose="02010600030101010101" charset="-122"/>
              <a:ea typeface="等线" panose="02010600030101010101" charset="-122"/>
              <a:cs typeface="+mn-cs"/>
            </a:endParaRPr>
          </a:p>
        </p:txBody>
      </p:sp>
      <p:sp>
        <p:nvSpPr>
          <p:cNvPr id="26" name="文本框 25"/>
          <p:cNvSpPr txBox="1"/>
          <p:nvPr/>
        </p:nvSpPr>
        <p:spPr>
          <a:xfrm>
            <a:off x="467648" y="4557991"/>
            <a:ext cx="2726732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di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思源宋体 CN" panose="02020700000000000000" pitchFamily="18" charset="-122"/>
                <a:ea typeface="思源宋体 CN" panose="02020700000000000000" pitchFamily="18" charset="-122"/>
                <a:cs typeface="汉仪颜楷简" panose="00020600040101010101" charset="-122"/>
              </a:rPr>
              <a:t>一次重要的机遇；</a:t>
            </a:r>
            <a:endParaRPr kumimoji="0" lang="en-US" altLang="zh-CN" sz="2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思源宋体 CN" panose="02020700000000000000" pitchFamily="18" charset="-122"/>
              <a:ea typeface="思源宋体 CN" panose="02020700000000000000" pitchFamily="18" charset="-122"/>
              <a:cs typeface="汉仪颜楷简" panose="00020600040101010101" charset="-122"/>
            </a:endParaRPr>
          </a:p>
          <a:p>
            <a:pPr marL="0" marR="0" lvl="0" indent="0" algn="di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zh-CN" altLang="en-US" sz="2800" dirty="0">
                <a:solidFill>
                  <a:prstClr val="white"/>
                </a:solidFill>
                <a:latin typeface="思源宋体 CN" panose="02020700000000000000" pitchFamily="18" charset="-122"/>
                <a:ea typeface="思源宋体 CN" panose="02020700000000000000" pitchFamily="18" charset="-122"/>
                <a:cs typeface="汉仪颜楷简" panose="00020600040101010101" charset="-122"/>
              </a:rPr>
              <a:t>一次难忘的激励</a:t>
            </a:r>
            <a:endParaRPr kumimoji="0" lang="zh-CN" altLang="en-US" sz="54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思源宋体 CN" panose="02020700000000000000" pitchFamily="18" charset="-122"/>
              <a:ea typeface="思源宋体 CN" panose="02020700000000000000" pitchFamily="18" charset="-122"/>
              <a:cs typeface="汉仪颜楷简" panose="00020600040101010101" charset="-122"/>
            </a:endParaRPr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63832" y="1294240"/>
            <a:ext cx="8458716" cy="3869930"/>
          </a:xfrm>
          <a:prstGeom prst="rect">
            <a:avLst/>
          </a:prstGeom>
        </p:spPr>
      </p:pic>
      <p:grpSp>
        <p:nvGrpSpPr>
          <p:cNvPr id="10" name="组合 9"/>
          <p:cNvGrpSpPr/>
          <p:nvPr/>
        </p:nvGrpSpPr>
        <p:grpSpPr>
          <a:xfrm>
            <a:off x="3497498" y="489270"/>
            <a:ext cx="8248838" cy="3628102"/>
            <a:chOff x="3497498" y="489270"/>
            <a:chExt cx="8248838" cy="3628102"/>
          </a:xfrm>
        </p:grpSpPr>
        <p:pic>
          <p:nvPicPr>
            <p:cNvPr id="8" name="图片 7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3497498" y="489270"/>
              <a:ext cx="3628102" cy="3628102"/>
            </a:xfrm>
            <a:prstGeom prst="rect">
              <a:avLst/>
            </a:prstGeom>
          </p:spPr>
        </p:pic>
        <p:sp>
          <p:nvSpPr>
            <p:cNvPr id="20" name="文本框 19"/>
            <p:cNvSpPr txBox="1"/>
            <p:nvPr/>
          </p:nvSpPr>
          <p:spPr>
            <a:xfrm>
              <a:off x="7301812" y="662352"/>
              <a:ext cx="4444524" cy="341632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zh-CN" altLang="en-US" sz="2400" dirty="0">
                  <a:latin typeface="华光钢铁直黑 可变体 Medium" panose="02000500000000000000" pitchFamily="2" charset="-122"/>
                  <a:ea typeface="华光钢铁直黑 可变体 Medium" panose="02000500000000000000" pitchFamily="2" charset="-122"/>
                </a:rPr>
                <a:t>史苑新芽</a:t>
              </a:r>
              <a:endParaRPr lang="en-US" altLang="zh-CN" sz="2400" dirty="0">
                <a:latin typeface="华光钢铁直黑 可变体 Medium" panose="02000500000000000000" pitchFamily="2" charset="-122"/>
                <a:ea typeface="华光钢铁直黑 可变体 Medium" panose="02000500000000000000" pitchFamily="2" charset="-122"/>
              </a:endParaRPr>
            </a:p>
            <a:p>
              <a:r>
                <a:rPr lang="en-US" altLang="zh-CN" sz="2400" dirty="0"/>
                <a:t/>
              </a:r>
              <a:br>
                <a:rPr lang="en-US" altLang="zh-CN" sz="2400" dirty="0"/>
              </a:br>
              <a:r>
                <a:rPr lang="zh-CN" altLang="en-US" sz="2400" dirty="0">
                  <a:latin typeface="华光钢铁直黑 可变体 Medium" panose="02000500000000000000" pitchFamily="2" charset="-122"/>
                  <a:ea typeface="华光钢铁直黑 可变体 Medium" panose="02000500000000000000" pitchFamily="2" charset="-122"/>
                </a:rPr>
                <a:t>推荐理由：</a:t>
              </a:r>
              <a:r>
                <a:rPr lang="zh-CN" altLang="en-US" sz="2400" dirty="0">
                  <a:latin typeface="思源宋体 CN" panose="02020700000000000000" pitchFamily="18" charset="-122"/>
                  <a:ea typeface="思源宋体 CN" panose="02020700000000000000" pitchFamily="18" charset="-122"/>
                </a:rPr>
                <a:t>史苑抽出了新芽，历史开满了繁花。本号所发内容包含王沐老师原创的部编初高中历史教学作品，以及个人教育感想、读书笔记等等。相信会为您带来不一样的感受和体会，期待您的关注。</a:t>
              </a: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push/>
      </p:transition>
    </mc:Choice>
    <mc:Fallback xmlns="">
      <p:transition spd="slow">
        <p:push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/>
        </p:nvSpPr>
        <p:spPr>
          <a:xfrm>
            <a:off x="0" y="4270442"/>
            <a:ext cx="12192000" cy="2587557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panose="02010600030101010101" charset="-122"/>
              <a:ea typeface="等线" panose="02010600030101010101" charset="-122"/>
              <a:cs typeface="+mn-cs"/>
            </a:endParaRPr>
          </a:p>
        </p:txBody>
      </p:sp>
      <p:sp>
        <p:nvSpPr>
          <p:cNvPr id="7" name="箭头: 五边形 6"/>
          <p:cNvSpPr/>
          <p:nvPr/>
        </p:nvSpPr>
        <p:spPr>
          <a:xfrm>
            <a:off x="191203" y="2752658"/>
            <a:ext cx="3306295" cy="1134244"/>
          </a:xfrm>
          <a:prstGeom prst="homePlate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400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华光钢铁直黑 可变体 Medium" panose="02000500000000000000" pitchFamily="2" charset="-122"/>
                <a:ea typeface="华光钢铁直黑 可变体 Medium" panose="02000500000000000000" pitchFamily="2" charset="-122"/>
                <a:cs typeface="+mn-cs"/>
              </a:rPr>
              <a:t>20</a:t>
            </a:r>
            <a:r>
              <a:rPr lang="en-US" altLang="zh-CN" sz="4000" dirty="0">
                <a:solidFill>
                  <a:srgbClr val="C00000"/>
                </a:solidFill>
                <a:latin typeface="华光钢铁直黑 可变体 Medium" panose="02000500000000000000" pitchFamily="2" charset="-122"/>
                <a:ea typeface="华光钢铁直黑 可变体 Medium" panose="02000500000000000000" pitchFamily="2" charset="-122"/>
              </a:rPr>
              <a:t>20</a:t>
            </a:r>
            <a:r>
              <a:rPr kumimoji="0" lang="zh-CN" altLang="en-US" sz="400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华光钢铁直黑 可变体 Medium" panose="02000500000000000000" pitchFamily="2" charset="-122"/>
                <a:ea typeface="华光钢铁直黑 可变体 Medium" panose="02000500000000000000" pitchFamily="2" charset="-122"/>
                <a:cs typeface="+mn-cs"/>
              </a:rPr>
              <a:t>年上</a:t>
            </a:r>
            <a:r>
              <a:rPr kumimoji="0" lang="en-US" altLang="zh-CN" sz="280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华光钢铁直黑 可变体 Medium" panose="02000500000000000000" pitchFamily="2" charset="-122"/>
                <a:ea typeface="华光钢铁直黑 可变体 Medium" panose="02000500000000000000" pitchFamily="2" charset="-122"/>
                <a:cs typeface="+mn-cs"/>
              </a:rPr>
              <a:t>——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280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华光钢铁直黑 可变体 Medium" panose="02000500000000000000" pitchFamily="2" charset="-122"/>
                <a:ea typeface="华光钢铁直黑 可变体 Medium" panose="02000500000000000000" pitchFamily="2" charset="-122"/>
                <a:cs typeface="+mn-cs"/>
              </a:rPr>
              <a:t>     </a:t>
            </a:r>
            <a:r>
              <a:rPr kumimoji="0" lang="zh-CN" altLang="en-US" sz="280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华光钢铁直黑 可变体 Medium" panose="02000500000000000000" pitchFamily="2" charset="-122"/>
                <a:ea typeface="华光钢铁直黑 可变体 Medium" panose="02000500000000000000" pitchFamily="2" charset="-122"/>
                <a:cs typeface="+mn-cs"/>
              </a:rPr>
              <a:t>原创试手</a:t>
            </a:r>
          </a:p>
        </p:txBody>
      </p:sp>
      <p:sp>
        <p:nvSpPr>
          <p:cNvPr id="21" name="矩形 20"/>
          <p:cNvSpPr/>
          <p:nvPr/>
        </p:nvSpPr>
        <p:spPr>
          <a:xfrm>
            <a:off x="1760448" y="3982893"/>
            <a:ext cx="83902" cy="287549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rgbClr val="FFC000"/>
              </a:solidFill>
              <a:effectLst/>
              <a:uLnTx/>
              <a:uFillTx/>
              <a:latin typeface="等线" panose="02010600030101010101" charset="-122"/>
              <a:ea typeface="等线" panose="02010600030101010101" charset="-122"/>
              <a:cs typeface="+mn-cs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94380" y="1143360"/>
            <a:ext cx="4325629" cy="2433166"/>
          </a:xfrm>
          <a:prstGeom prst="rect">
            <a:avLst/>
          </a:prstGeom>
        </p:spPr>
      </p:pic>
      <p:pic>
        <p:nvPicPr>
          <p:cNvPr id="12" name="图片 1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41899" y="1834601"/>
            <a:ext cx="4177078" cy="2349606"/>
          </a:xfrm>
          <a:prstGeom prst="rect">
            <a:avLst/>
          </a:prstGeom>
        </p:spPr>
      </p:pic>
      <p:pic>
        <p:nvPicPr>
          <p:cNvPr id="14" name="图片 1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31469" y="446154"/>
            <a:ext cx="4177079" cy="2349607"/>
          </a:xfrm>
          <a:prstGeom prst="rect">
            <a:avLst/>
          </a:prstGeom>
        </p:spPr>
      </p:pic>
      <p:pic>
        <p:nvPicPr>
          <p:cNvPr id="15" name="图片 1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226946" y="2004324"/>
            <a:ext cx="4177078" cy="2349607"/>
          </a:xfrm>
          <a:prstGeom prst="rect">
            <a:avLst/>
          </a:prstGeom>
        </p:spPr>
      </p:pic>
      <p:pic>
        <p:nvPicPr>
          <p:cNvPr id="16" name="图片 15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846537" y="769017"/>
            <a:ext cx="4177079" cy="2349607"/>
          </a:xfrm>
          <a:prstGeom prst="rect">
            <a:avLst/>
          </a:prstGeom>
        </p:spPr>
      </p:pic>
      <p:pic>
        <p:nvPicPr>
          <p:cNvPr id="17" name="图片 16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194380" y="3756661"/>
            <a:ext cx="3977907" cy="2237573"/>
          </a:xfrm>
          <a:prstGeom prst="rect">
            <a:avLst/>
          </a:prstGeom>
        </p:spPr>
      </p:pic>
      <p:pic>
        <p:nvPicPr>
          <p:cNvPr id="19" name="图片 18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817700" y="4197961"/>
            <a:ext cx="3977907" cy="2237573"/>
          </a:xfrm>
          <a:prstGeom prst="rect">
            <a:avLst/>
          </a:prstGeom>
        </p:spPr>
      </p:pic>
      <p:pic>
        <p:nvPicPr>
          <p:cNvPr id="22" name="图片 21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833147" y="3146032"/>
            <a:ext cx="4128353" cy="2322199"/>
          </a:xfrm>
          <a:prstGeom prst="rect">
            <a:avLst/>
          </a:prstGeom>
        </p:spPr>
      </p:pic>
      <p:pic>
        <p:nvPicPr>
          <p:cNvPr id="23" name="图片 22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7745687" y="3886902"/>
            <a:ext cx="4221481" cy="2374583"/>
          </a:xfrm>
          <a:prstGeom prst="rect">
            <a:avLst/>
          </a:prstGeom>
        </p:spPr>
      </p:pic>
      <p:sp>
        <p:nvSpPr>
          <p:cNvPr id="26" name="文本框 25"/>
          <p:cNvSpPr txBox="1"/>
          <p:nvPr/>
        </p:nvSpPr>
        <p:spPr>
          <a:xfrm>
            <a:off x="467648" y="4557991"/>
            <a:ext cx="2726732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di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28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思源宋体 CN" panose="02020700000000000000" pitchFamily="18" charset="-122"/>
                <a:ea typeface="思源宋体 CN" panose="02020700000000000000" pitchFamily="18" charset="-122"/>
                <a:cs typeface="汉仪颜楷简" panose="00020600040101010101" charset="-122"/>
              </a:rPr>
              <a:t>1.</a:t>
            </a:r>
            <a:r>
              <a:rPr kumimoji="0" lang="zh-CN" altLang="en-US" sz="28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思源宋体 CN" panose="02020700000000000000" pitchFamily="18" charset="-122"/>
                <a:ea typeface="思源宋体 CN" panose="02020700000000000000" pitchFamily="18" charset="-122"/>
                <a:cs typeface="汉仪颜楷简" panose="00020600040101010101" charset="-122"/>
              </a:rPr>
              <a:t>增加元素</a:t>
            </a:r>
            <a:r>
              <a:rPr lang="zh-CN" altLang="en-US" sz="2800" dirty="0">
                <a:solidFill>
                  <a:schemeClr val="bg1"/>
                </a:solidFill>
                <a:latin typeface="思源宋体 CN" panose="02020700000000000000" pitchFamily="18" charset="-122"/>
                <a:ea typeface="思源宋体 CN" panose="02020700000000000000" pitchFamily="18" charset="-122"/>
                <a:cs typeface="汉仪颜楷简" panose="00020600040101010101" charset="-122"/>
              </a:rPr>
              <a:t>；</a:t>
            </a:r>
            <a:endParaRPr lang="en-US" altLang="zh-CN" sz="2800" dirty="0">
              <a:solidFill>
                <a:schemeClr val="bg1"/>
              </a:solidFill>
              <a:latin typeface="思源宋体 CN" panose="02020700000000000000" pitchFamily="18" charset="-122"/>
              <a:ea typeface="思源宋体 CN" panose="02020700000000000000" pitchFamily="18" charset="-122"/>
              <a:cs typeface="汉仪颜楷简" panose="00020600040101010101" charset="-122"/>
            </a:endParaRPr>
          </a:p>
          <a:p>
            <a:pPr marL="0" marR="0" lvl="0" indent="0" algn="di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28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思源宋体 CN" panose="02020700000000000000" pitchFamily="18" charset="-122"/>
                <a:ea typeface="思源宋体 CN" panose="02020700000000000000" pitchFamily="18" charset="-122"/>
                <a:cs typeface="汉仪颜楷简" panose="00020600040101010101" charset="-122"/>
              </a:rPr>
              <a:t>2.</a:t>
            </a:r>
            <a:r>
              <a:rPr kumimoji="0" lang="zh-CN" altLang="en-US" sz="28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思源宋体 CN" panose="02020700000000000000" pitchFamily="18" charset="-122"/>
                <a:ea typeface="思源宋体 CN" panose="02020700000000000000" pitchFamily="18" charset="-122"/>
                <a:cs typeface="汉仪颜楷简" panose="00020600040101010101" charset="-122"/>
              </a:rPr>
              <a:t>调整排版；</a:t>
            </a:r>
            <a:endParaRPr kumimoji="0" lang="en-US" altLang="zh-CN" sz="2800" b="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思源宋体 CN" panose="02020700000000000000" pitchFamily="18" charset="-122"/>
              <a:ea typeface="思源宋体 CN" panose="02020700000000000000" pitchFamily="18" charset="-122"/>
              <a:cs typeface="汉仪颜楷简" panose="00020600040101010101" charset="-122"/>
            </a:endParaRPr>
          </a:p>
          <a:p>
            <a:pPr marL="0" marR="0" lvl="0" indent="0" algn="di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en-US" altLang="zh-CN" sz="2800" dirty="0">
                <a:solidFill>
                  <a:schemeClr val="bg1"/>
                </a:solidFill>
                <a:latin typeface="思源宋体 CN" panose="02020700000000000000" pitchFamily="18" charset="-122"/>
                <a:ea typeface="思源宋体 CN" panose="02020700000000000000" pitchFamily="18" charset="-122"/>
                <a:cs typeface="汉仪颜楷简" panose="00020600040101010101" charset="-122"/>
              </a:rPr>
              <a:t>3.</a:t>
            </a:r>
            <a:r>
              <a:rPr lang="zh-CN" altLang="en-US" sz="2800" dirty="0">
                <a:solidFill>
                  <a:schemeClr val="bg1"/>
                </a:solidFill>
                <a:latin typeface="思源宋体 CN" panose="02020700000000000000" pitchFamily="18" charset="-122"/>
                <a:ea typeface="思源宋体 CN" panose="02020700000000000000" pitchFamily="18" charset="-122"/>
                <a:cs typeface="汉仪颜楷简" panose="00020600040101010101" charset="-122"/>
              </a:rPr>
              <a:t>规范字体；</a:t>
            </a:r>
            <a:endParaRPr lang="en-US" altLang="zh-CN" sz="2800" dirty="0">
              <a:solidFill>
                <a:schemeClr val="bg1"/>
              </a:solidFill>
              <a:latin typeface="思源宋体 CN" panose="02020700000000000000" pitchFamily="18" charset="-122"/>
              <a:ea typeface="思源宋体 CN" panose="02020700000000000000" pitchFamily="18" charset="-122"/>
              <a:cs typeface="汉仪颜楷简" panose="00020600040101010101" charset="-122"/>
            </a:endParaRPr>
          </a:p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28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思源宋体 CN" panose="02020700000000000000" pitchFamily="18" charset="-122"/>
                <a:ea typeface="思源宋体 CN" panose="02020700000000000000" pitchFamily="18" charset="-122"/>
                <a:cs typeface="汉仪颜楷简" panose="00020600040101010101" charset="-122"/>
              </a:rPr>
              <a:t>……</a:t>
            </a:r>
            <a:endParaRPr kumimoji="0" lang="zh-CN" altLang="en-US" sz="5400" b="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思源宋体 CN" panose="02020700000000000000" pitchFamily="18" charset="-122"/>
              <a:ea typeface="思源宋体 CN" panose="02020700000000000000" pitchFamily="18" charset="-122"/>
              <a:cs typeface="汉仪颜楷简" panose="00020600040101010101" charset="-122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push/>
      </p:transition>
    </mc:Choice>
    <mc:Fallback xmlns="">
      <p:transition spd="slow">
        <p:push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4000"/>
                            </p:stCondLst>
                            <p:childTnLst>
                              <p:par>
                                <p:cTn id="1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6000"/>
                            </p:stCondLst>
                            <p:childTnLst>
                              <p:par>
                                <p:cTn id="1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2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8000"/>
                            </p:stCondLst>
                            <p:childTnLst>
                              <p:par>
                                <p:cTn id="2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2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0000"/>
                            </p:stCondLst>
                            <p:childTnLst>
                              <p:par>
                                <p:cTn id="2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2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12000"/>
                            </p:stCondLst>
                            <p:childTnLst>
                              <p:par>
                                <p:cTn id="2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2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14000"/>
                            </p:stCondLst>
                            <p:childTnLst>
                              <p:par>
                                <p:cTn id="3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2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16000"/>
                            </p:stCondLst>
                            <p:childTnLst>
                              <p:par>
                                <p:cTn id="3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9" dur="2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/>
        </p:nvSpPr>
        <p:spPr>
          <a:xfrm>
            <a:off x="0" y="4270442"/>
            <a:ext cx="12192000" cy="2587557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panose="02010600030101010101" charset="-122"/>
              <a:ea typeface="等线" panose="02010600030101010101" charset="-122"/>
              <a:cs typeface="+mn-cs"/>
            </a:endParaRPr>
          </a:p>
        </p:txBody>
      </p:sp>
      <p:sp>
        <p:nvSpPr>
          <p:cNvPr id="7" name="箭头: 五边形 6"/>
          <p:cNvSpPr/>
          <p:nvPr/>
        </p:nvSpPr>
        <p:spPr>
          <a:xfrm>
            <a:off x="-96472" y="2004324"/>
            <a:ext cx="3797742" cy="1711083"/>
          </a:xfrm>
          <a:prstGeom prst="homePlate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400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华光钢铁直黑 可变体 Medium" panose="02000500000000000000" pitchFamily="2" charset="-122"/>
                <a:ea typeface="华光钢铁直黑 可变体 Medium" panose="02000500000000000000" pitchFamily="2" charset="-122"/>
                <a:cs typeface="+mn-cs"/>
              </a:rPr>
              <a:t>20</a:t>
            </a:r>
            <a:r>
              <a:rPr kumimoji="0" lang="en-US" altLang="zh-CN" sz="4000" b="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华光钢铁直黑 可变体 Medium" panose="02000500000000000000" pitchFamily="2" charset="-122"/>
                <a:ea typeface="华光钢铁直黑 可变体 Medium" panose="02000500000000000000" pitchFamily="2" charset="-122"/>
                <a:cs typeface="+mn-cs"/>
              </a:rPr>
              <a:t>2</a:t>
            </a:r>
            <a:r>
              <a:rPr lang="en-US" altLang="zh-CN" sz="4000" dirty="0">
                <a:solidFill>
                  <a:srgbClr val="C00000"/>
                </a:solidFill>
                <a:latin typeface="华光钢铁直黑 可变体 Medium" panose="02000500000000000000" pitchFamily="2" charset="-122"/>
                <a:ea typeface="华光钢铁直黑 可变体 Medium" panose="02000500000000000000" pitchFamily="2" charset="-122"/>
              </a:rPr>
              <a:t>0</a:t>
            </a:r>
            <a:r>
              <a:rPr kumimoji="0" lang="zh-CN" altLang="en-US" sz="400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华光钢铁直黑 可变体 Medium" panose="02000500000000000000" pitchFamily="2" charset="-122"/>
                <a:ea typeface="华光钢铁直黑 可变体 Medium" panose="02000500000000000000" pitchFamily="2" charset="-122"/>
                <a:cs typeface="+mn-cs"/>
              </a:rPr>
              <a:t>年下</a:t>
            </a:r>
            <a:r>
              <a:rPr kumimoji="0" lang="en-US" altLang="zh-CN" sz="280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华光钢铁直黑 可变体 Medium" panose="02000500000000000000" pitchFamily="2" charset="-122"/>
                <a:ea typeface="华光钢铁直黑 可变体 Medium" panose="02000500000000000000" pitchFamily="2" charset="-122"/>
                <a:cs typeface="+mn-cs"/>
              </a:rPr>
              <a:t>——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zh-CN" altLang="en-US" sz="2800" dirty="0">
                <a:solidFill>
                  <a:sysClr val="windowText" lastClr="000000"/>
                </a:solidFill>
                <a:latin typeface="华光钢铁直黑 可变体 Medium" panose="02000500000000000000" pitchFamily="2" charset="-122"/>
                <a:ea typeface="华光钢铁直黑 可变体 Medium" panose="02000500000000000000" pitchFamily="2" charset="-122"/>
              </a:rPr>
              <a:t>自主探索</a:t>
            </a:r>
            <a:r>
              <a:rPr lang="en-US" altLang="zh-CN" sz="2800" dirty="0">
                <a:solidFill>
                  <a:sysClr val="windowText" lastClr="000000"/>
                </a:solidFill>
                <a:latin typeface="华光钢铁直黑 可变体 Medium" panose="02000500000000000000" pitchFamily="2" charset="-122"/>
                <a:ea typeface="华光钢铁直黑 可变体 Medium" panose="02000500000000000000" pitchFamily="2" charset="-122"/>
              </a:rPr>
              <a:t>+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zh-CN" altLang="en-US" sz="2800" dirty="0">
                <a:solidFill>
                  <a:sysClr val="windowText" lastClr="000000"/>
                </a:solidFill>
                <a:latin typeface="华光钢铁直黑 可变体 Medium" panose="02000500000000000000" pitchFamily="2" charset="-122"/>
                <a:ea typeface="华光钢铁直黑 可变体 Medium" panose="02000500000000000000" pitchFamily="2" charset="-122"/>
              </a:rPr>
              <a:t>团队学习</a:t>
            </a:r>
            <a:endParaRPr kumimoji="0" lang="zh-CN" altLang="en-US" sz="2800" b="0" i="0" u="none" strike="noStrike" kern="120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华光钢铁直黑 可变体 Medium" panose="02000500000000000000" pitchFamily="2" charset="-122"/>
              <a:ea typeface="华光钢铁直黑 可变体 Medium" panose="02000500000000000000" pitchFamily="2" charset="-122"/>
              <a:cs typeface="+mn-cs"/>
            </a:endParaRPr>
          </a:p>
        </p:txBody>
      </p:sp>
      <p:sp>
        <p:nvSpPr>
          <p:cNvPr id="21" name="矩形 20"/>
          <p:cNvSpPr/>
          <p:nvPr/>
        </p:nvSpPr>
        <p:spPr>
          <a:xfrm>
            <a:off x="1760448" y="3982893"/>
            <a:ext cx="83902" cy="287549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rgbClr val="FFC000"/>
              </a:solidFill>
              <a:effectLst/>
              <a:uLnTx/>
              <a:uFillTx/>
              <a:latin typeface="等线" panose="02010600030101010101" charset="-122"/>
              <a:ea typeface="等线" panose="02010600030101010101" charset="-122"/>
              <a:cs typeface="+mn-cs"/>
            </a:endParaRPr>
          </a:p>
        </p:txBody>
      </p:sp>
      <p:sp>
        <p:nvSpPr>
          <p:cNvPr id="26" name="文本框 25"/>
          <p:cNvSpPr txBox="1"/>
          <p:nvPr/>
        </p:nvSpPr>
        <p:spPr>
          <a:xfrm>
            <a:off x="467648" y="4557991"/>
            <a:ext cx="2726732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di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2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思源宋体 CN" panose="02020700000000000000" pitchFamily="18" charset="-122"/>
                <a:ea typeface="思源宋体 CN" panose="02020700000000000000" pitchFamily="18" charset="-122"/>
                <a:cs typeface="汉仪颜楷简" panose="00020600040101010101" charset="-122"/>
              </a:rPr>
              <a:t>1.</a:t>
            </a:r>
            <a:r>
              <a:rPr kumimoji="0" lang="zh-CN" alt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思源宋体 CN" panose="02020700000000000000" pitchFamily="18" charset="-122"/>
                <a:ea typeface="思源宋体 CN" panose="02020700000000000000" pitchFamily="18" charset="-122"/>
                <a:cs typeface="汉仪颜楷简" panose="00020600040101010101" charset="-122"/>
              </a:rPr>
              <a:t>注意整体；</a:t>
            </a:r>
            <a:endParaRPr kumimoji="0" lang="en-US" altLang="zh-CN" sz="2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思源宋体 CN" panose="02020700000000000000" pitchFamily="18" charset="-122"/>
              <a:ea typeface="思源宋体 CN" panose="02020700000000000000" pitchFamily="18" charset="-122"/>
              <a:cs typeface="汉仪颜楷简" panose="00020600040101010101" charset="-122"/>
            </a:endParaRPr>
          </a:p>
          <a:p>
            <a:pPr marL="0" marR="0" lvl="0" indent="0" algn="di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2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思源宋体 CN" panose="02020700000000000000" pitchFamily="18" charset="-122"/>
                <a:ea typeface="思源宋体 CN" panose="02020700000000000000" pitchFamily="18" charset="-122"/>
                <a:cs typeface="汉仪颜楷简" panose="00020600040101010101" charset="-122"/>
              </a:rPr>
              <a:t>2.</a:t>
            </a:r>
            <a:r>
              <a:rPr lang="zh-CN" altLang="en-US" sz="2800" dirty="0">
                <a:solidFill>
                  <a:prstClr val="white"/>
                </a:solidFill>
                <a:latin typeface="思源宋体 CN" panose="02020700000000000000" pitchFamily="18" charset="-122"/>
                <a:ea typeface="思源宋体 CN" panose="02020700000000000000" pitchFamily="18" charset="-122"/>
                <a:cs typeface="汉仪颜楷简" panose="00020600040101010101" charset="-122"/>
              </a:rPr>
              <a:t>凸显主题</a:t>
            </a:r>
            <a:r>
              <a:rPr kumimoji="0" lang="zh-CN" alt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思源宋体 CN" panose="02020700000000000000" pitchFamily="18" charset="-122"/>
                <a:ea typeface="思源宋体 CN" panose="02020700000000000000" pitchFamily="18" charset="-122"/>
                <a:cs typeface="汉仪颜楷简" panose="00020600040101010101" charset="-122"/>
              </a:rPr>
              <a:t>；</a:t>
            </a:r>
            <a:endParaRPr kumimoji="0" lang="en-US" altLang="zh-CN" sz="2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思源宋体 CN" panose="02020700000000000000" pitchFamily="18" charset="-122"/>
              <a:ea typeface="思源宋体 CN" panose="02020700000000000000" pitchFamily="18" charset="-122"/>
              <a:cs typeface="汉仪颜楷简" panose="00020600040101010101" charset="-122"/>
            </a:endParaRPr>
          </a:p>
          <a:p>
            <a:pPr marL="0" marR="0" lvl="0" indent="0" algn="di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2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思源宋体 CN" panose="02020700000000000000" pitchFamily="18" charset="-122"/>
                <a:ea typeface="思源宋体 CN" panose="02020700000000000000" pitchFamily="18" charset="-122"/>
                <a:cs typeface="汉仪颜楷简" panose="00020600040101010101" charset="-122"/>
              </a:rPr>
              <a:t>3.</a:t>
            </a:r>
            <a:r>
              <a:rPr kumimoji="0" lang="zh-CN" alt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思源宋体 CN" panose="02020700000000000000" pitchFamily="18" charset="-122"/>
                <a:ea typeface="思源宋体 CN" panose="02020700000000000000" pitchFamily="18" charset="-122"/>
                <a:cs typeface="汉仪颜楷简" panose="00020600040101010101" charset="-122"/>
              </a:rPr>
              <a:t>打磨细节；</a:t>
            </a:r>
            <a:endParaRPr kumimoji="0" lang="en-US" altLang="zh-CN" sz="2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思源宋体 CN" panose="02020700000000000000" pitchFamily="18" charset="-122"/>
              <a:ea typeface="思源宋体 CN" panose="02020700000000000000" pitchFamily="18" charset="-122"/>
              <a:cs typeface="汉仪颜楷简" panose="00020600040101010101" charset="-122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2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思源宋体 CN" panose="02020700000000000000" pitchFamily="18" charset="-122"/>
                <a:ea typeface="思源宋体 CN" panose="02020700000000000000" pitchFamily="18" charset="-122"/>
                <a:cs typeface="汉仪颜楷简" panose="00020600040101010101" charset="-122"/>
              </a:rPr>
              <a:t>……</a:t>
            </a:r>
            <a:endParaRPr kumimoji="0" lang="zh-CN" altLang="en-US" sz="54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思源宋体 CN" panose="02020700000000000000" pitchFamily="18" charset="-122"/>
              <a:ea typeface="思源宋体 CN" panose="02020700000000000000" pitchFamily="18" charset="-122"/>
              <a:cs typeface="汉仪颜楷简" panose="00020600040101010101" charset="-122"/>
            </a:endParaRP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57260" y="828675"/>
            <a:ext cx="4301675" cy="2419692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23677" y="1468652"/>
            <a:ext cx="4335196" cy="2438548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390094" y="335592"/>
            <a:ext cx="4335196" cy="2438548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391275" y="1745524"/>
            <a:ext cx="4335196" cy="2438548"/>
          </a:xfrm>
          <a:prstGeom prst="rect">
            <a:avLst/>
          </a:prstGeom>
        </p:spPr>
      </p:pic>
      <p:pic>
        <p:nvPicPr>
          <p:cNvPr id="9" name="图片 8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354716" y="468774"/>
            <a:ext cx="4600101" cy="2587557"/>
          </a:xfrm>
          <a:prstGeom prst="rect">
            <a:avLst/>
          </a:prstGeom>
        </p:spPr>
      </p:pic>
      <p:pic>
        <p:nvPicPr>
          <p:cNvPr id="10" name="图片 9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053040" y="4050890"/>
            <a:ext cx="4301676" cy="2419693"/>
          </a:xfrm>
          <a:prstGeom prst="rect">
            <a:avLst/>
          </a:prstGeom>
        </p:spPr>
      </p:pic>
      <p:pic>
        <p:nvPicPr>
          <p:cNvPr id="11" name="图片 10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223677" y="3267223"/>
            <a:ext cx="4335196" cy="2438548"/>
          </a:xfrm>
          <a:prstGeom prst="rect">
            <a:avLst/>
          </a:prstGeom>
        </p:spPr>
      </p:pic>
      <p:pic>
        <p:nvPicPr>
          <p:cNvPr id="13" name="图片 12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319570" y="4202928"/>
            <a:ext cx="4335196" cy="2438548"/>
          </a:xfrm>
          <a:prstGeom prst="rect">
            <a:avLst/>
          </a:prstGeom>
        </p:spPr>
      </p:pic>
      <p:pic>
        <p:nvPicPr>
          <p:cNvPr id="18" name="图片 17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391275" y="3535916"/>
            <a:ext cx="4600101" cy="2587557"/>
          </a:xfrm>
          <a:prstGeom prst="rect">
            <a:avLst/>
          </a:prstGeom>
        </p:spPr>
      </p:pic>
      <p:pic>
        <p:nvPicPr>
          <p:cNvPr id="20" name="图片 19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7354716" y="4065983"/>
            <a:ext cx="4600101" cy="2587557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push/>
      </p:transition>
    </mc:Choice>
    <mc:Fallback xmlns="">
      <p:transition spd="slow">
        <p:push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4000"/>
                            </p:stCondLst>
                            <p:childTnLst>
                              <p:par>
                                <p:cTn id="1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6000"/>
                            </p:stCondLst>
                            <p:childTnLst>
                              <p:par>
                                <p:cTn id="1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8000"/>
                            </p:stCondLst>
                            <p:childTnLst>
                              <p:par>
                                <p:cTn id="2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0000"/>
                            </p:stCondLst>
                            <p:childTnLst>
                              <p:par>
                                <p:cTn id="2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12000"/>
                            </p:stCondLst>
                            <p:childTnLst>
                              <p:par>
                                <p:cTn id="2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14000"/>
                            </p:stCondLst>
                            <p:childTnLst>
                              <p:par>
                                <p:cTn id="3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16000"/>
                            </p:stCondLst>
                            <p:childTnLst>
                              <p:par>
                                <p:cTn id="3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9" dur="2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18000"/>
                            </p:stCondLst>
                            <p:childTnLst>
                              <p:par>
                                <p:cTn id="4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3" dur="2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/>
        </p:nvSpPr>
        <p:spPr>
          <a:xfrm>
            <a:off x="0" y="4270442"/>
            <a:ext cx="12192000" cy="2587557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panose="02010600030101010101" charset="-122"/>
              <a:ea typeface="等线" panose="02010600030101010101" charset="-122"/>
              <a:cs typeface="+mn-cs"/>
            </a:endParaRPr>
          </a:p>
        </p:txBody>
      </p:sp>
      <p:sp>
        <p:nvSpPr>
          <p:cNvPr id="7" name="箭头: 五边形 6"/>
          <p:cNvSpPr/>
          <p:nvPr/>
        </p:nvSpPr>
        <p:spPr>
          <a:xfrm>
            <a:off x="-96472" y="2004324"/>
            <a:ext cx="3797742" cy="1711083"/>
          </a:xfrm>
          <a:prstGeom prst="homePlate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400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华光钢铁直黑 可变体 Medium" panose="02000500000000000000" pitchFamily="2" charset="-122"/>
                <a:ea typeface="华光钢铁直黑 可变体 Medium" panose="02000500000000000000" pitchFamily="2" charset="-122"/>
                <a:cs typeface="+mn-cs"/>
              </a:rPr>
              <a:t>20</a:t>
            </a:r>
            <a:r>
              <a:rPr kumimoji="0" lang="en-US" altLang="zh-CN" sz="4000" b="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华光钢铁直黑 可变体 Medium" panose="02000500000000000000" pitchFamily="2" charset="-122"/>
                <a:ea typeface="华光钢铁直黑 可变体 Medium" panose="02000500000000000000" pitchFamily="2" charset="-122"/>
                <a:cs typeface="+mn-cs"/>
              </a:rPr>
              <a:t>21</a:t>
            </a:r>
            <a:r>
              <a:rPr kumimoji="0" lang="zh-CN" altLang="en-US" sz="400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华光钢铁直黑 可变体 Medium" panose="02000500000000000000" pitchFamily="2" charset="-122"/>
                <a:ea typeface="华光钢铁直黑 可变体 Medium" panose="02000500000000000000" pitchFamily="2" charset="-122"/>
                <a:cs typeface="+mn-cs"/>
              </a:rPr>
              <a:t>年上</a:t>
            </a:r>
            <a:r>
              <a:rPr kumimoji="0" lang="en-US" altLang="zh-CN" sz="280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华光钢铁直黑 可变体 Medium" panose="02000500000000000000" pitchFamily="2" charset="-122"/>
                <a:ea typeface="华光钢铁直黑 可变体 Medium" panose="02000500000000000000" pitchFamily="2" charset="-122"/>
                <a:cs typeface="+mn-cs"/>
              </a:rPr>
              <a:t>——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zh-CN" altLang="en-US" sz="2800" dirty="0">
                <a:solidFill>
                  <a:sysClr val="windowText" lastClr="000000"/>
                </a:solidFill>
                <a:latin typeface="华光钢铁直黑 可变体 Medium" panose="02000500000000000000" pitchFamily="2" charset="-122"/>
                <a:ea typeface="华光钢铁直黑 可变体 Medium" panose="02000500000000000000" pitchFamily="2" charset="-122"/>
              </a:rPr>
              <a:t>灵感迸发</a:t>
            </a:r>
            <a:r>
              <a:rPr kumimoji="0" lang="en-US" altLang="zh-CN" sz="280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华光钢铁直黑 可变体 Medium" panose="02000500000000000000" pitchFamily="2" charset="-122"/>
                <a:ea typeface="华光钢铁直黑 可变体 Medium" panose="02000500000000000000" pitchFamily="2" charset="-122"/>
                <a:cs typeface="+mn-cs"/>
              </a:rPr>
              <a:t>+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zh-CN" altLang="en-US" sz="2800" dirty="0">
                <a:solidFill>
                  <a:sysClr val="windowText" lastClr="000000"/>
                </a:solidFill>
                <a:latin typeface="华光钢铁直黑 可变体 Medium" panose="02000500000000000000" pitchFamily="2" charset="-122"/>
                <a:ea typeface="华光钢铁直黑 可变体 Medium" panose="02000500000000000000" pitchFamily="2" charset="-122"/>
              </a:rPr>
              <a:t>风格孕育</a:t>
            </a:r>
            <a:endParaRPr kumimoji="0" lang="zh-CN" altLang="en-US" sz="2800" b="0" i="0" u="none" strike="noStrike" kern="120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华光钢铁直黑 可变体 Medium" panose="02000500000000000000" pitchFamily="2" charset="-122"/>
              <a:ea typeface="华光钢铁直黑 可变体 Medium" panose="02000500000000000000" pitchFamily="2" charset="-122"/>
              <a:cs typeface="+mn-cs"/>
            </a:endParaRPr>
          </a:p>
        </p:txBody>
      </p:sp>
      <p:sp>
        <p:nvSpPr>
          <p:cNvPr id="21" name="矩形 20"/>
          <p:cNvSpPr/>
          <p:nvPr/>
        </p:nvSpPr>
        <p:spPr>
          <a:xfrm>
            <a:off x="1760448" y="3982893"/>
            <a:ext cx="83902" cy="287549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rgbClr val="FFC000"/>
              </a:solidFill>
              <a:effectLst/>
              <a:uLnTx/>
              <a:uFillTx/>
              <a:latin typeface="等线" panose="02010600030101010101" charset="-122"/>
              <a:ea typeface="等线" panose="02010600030101010101" charset="-122"/>
              <a:cs typeface="+mn-cs"/>
            </a:endParaRPr>
          </a:p>
        </p:txBody>
      </p:sp>
      <p:sp>
        <p:nvSpPr>
          <p:cNvPr id="26" name="文本框 25"/>
          <p:cNvSpPr txBox="1"/>
          <p:nvPr/>
        </p:nvSpPr>
        <p:spPr>
          <a:xfrm>
            <a:off x="467648" y="4557991"/>
            <a:ext cx="2726732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dist">
              <a:defRPr/>
            </a:pPr>
            <a:r>
              <a:rPr kumimoji="0" lang="en-US" altLang="zh-CN" sz="2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思源宋体 CN" panose="02020700000000000000" pitchFamily="18" charset="-122"/>
                <a:ea typeface="思源宋体 CN" panose="02020700000000000000" pitchFamily="18" charset="-122"/>
                <a:cs typeface="汉仪颜楷简" panose="00020600040101010101" charset="-122"/>
              </a:rPr>
              <a:t>1.</a:t>
            </a:r>
            <a:r>
              <a:rPr lang="zh-CN" altLang="en-US" sz="2800" dirty="0">
                <a:solidFill>
                  <a:prstClr val="white"/>
                </a:solidFill>
                <a:latin typeface="思源宋体 CN" panose="02020700000000000000" pitchFamily="18" charset="-122"/>
                <a:ea typeface="思源宋体 CN" panose="02020700000000000000" pitchFamily="18" charset="-122"/>
                <a:cs typeface="汉仪颜楷简" panose="00020600040101010101" charset="-122"/>
              </a:rPr>
              <a:t>视觉冲击</a:t>
            </a:r>
            <a:r>
              <a:rPr kumimoji="0" lang="zh-CN" alt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思源宋体 CN" panose="02020700000000000000" pitchFamily="18" charset="-122"/>
                <a:ea typeface="思源宋体 CN" panose="02020700000000000000" pitchFamily="18" charset="-122"/>
                <a:cs typeface="汉仪颜楷简" panose="00020600040101010101" charset="-122"/>
              </a:rPr>
              <a:t>；</a:t>
            </a:r>
            <a:endParaRPr kumimoji="0" lang="en-US" altLang="zh-CN" sz="2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思源宋体 CN" panose="02020700000000000000" pitchFamily="18" charset="-122"/>
              <a:ea typeface="思源宋体 CN" panose="02020700000000000000" pitchFamily="18" charset="-122"/>
              <a:cs typeface="汉仪颜楷简" panose="00020600040101010101" charset="-122"/>
            </a:endParaRPr>
          </a:p>
          <a:p>
            <a:pPr marL="0" marR="0" lvl="0" indent="0" algn="di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2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思源宋体 CN" panose="02020700000000000000" pitchFamily="18" charset="-122"/>
                <a:ea typeface="思源宋体 CN" panose="02020700000000000000" pitchFamily="18" charset="-122"/>
                <a:cs typeface="汉仪颜楷简" panose="00020600040101010101" charset="-122"/>
              </a:rPr>
              <a:t>2.</a:t>
            </a:r>
            <a:r>
              <a:rPr kumimoji="0" lang="zh-CN" alt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思源宋体 CN" panose="02020700000000000000" pitchFamily="18" charset="-122"/>
                <a:ea typeface="思源宋体 CN" panose="02020700000000000000" pitchFamily="18" charset="-122"/>
                <a:cs typeface="汉仪颜楷简" panose="00020600040101010101" charset="-122"/>
              </a:rPr>
              <a:t>资源重组；</a:t>
            </a:r>
            <a:endParaRPr kumimoji="0" lang="en-US" altLang="zh-CN" sz="2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思源宋体 CN" panose="02020700000000000000" pitchFamily="18" charset="-122"/>
              <a:ea typeface="思源宋体 CN" panose="02020700000000000000" pitchFamily="18" charset="-122"/>
              <a:cs typeface="汉仪颜楷简" panose="00020600040101010101" charset="-122"/>
            </a:endParaRPr>
          </a:p>
          <a:p>
            <a:pPr lvl="0" algn="dist">
              <a:defRPr/>
            </a:pPr>
            <a:r>
              <a:rPr kumimoji="0" lang="en-US" altLang="zh-CN" sz="2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思源宋体 CN" panose="02020700000000000000" pitchFamily="18" charset="-122"/>
                <a:ea typeface="思源宋体 CN" panose="02020700000000000000" pitchFamily="18" charset="-122"/>
                <a:cs typeface="汉仪颜楷简" panose="00020600040101010101" charset="-122"/>
              </a:rPr>
              <a:t>3.</a:t>
            </a:r>
            <a:r>
              <a:rPr lang="zh-CN" altLang="en-US" sz="2800" dirty="0">
                <a:solidFill>
                  <a:prstClr val="white"/>
                </a:solidFill>
                <a:latin typeface="思源宋体 CN" panose="02020700000000000000" pitchFamily="18" charset="-122"/>
                <a:ea typeface="思源宋体 CN" panose="02020700000000000000" pitchFamily="18" charset="-122"/>
                <a:cs typeface="汉仪颜楷简" panose="00020600040101010101" charset="-122"/>
              </a:rPr>
              <a:t>原创风格；</a:t>
            </a:r>
            <a:endParaRPr kumimoji="0" lang="en-US" altLang="zh-CN" sz="2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思源宋体 CN" panose="02020700000000000000" pitchFamily="18" charset="-122"/>
              <a:ea typeface="思源宋体 CN" panose="02020700000000000000" pitchFamily="18" charset="-122"/>
              <a:cs typeface="汉仪颜楷简" panose="00020600040101010101" charset="-122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2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思源宋体 CN" panose="02020700000000000000" pitchFamily="18" charset="-122"/>
                <a:ea typeface="思源宋体 CN" panose="02020700000000000000" pitchFamily="18" charset="-122"/>
                <a:cs typeface="汉仪颜楷简" panose="00020600040101010101" charset="-122"/>
              </a:rPr>
              <a:t>……</a:t>
            </a:r>
            <a:endParaRPr kumimoji="0" lang="zh-CN" altLang="en-US" sz="54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思源宋体 CN" panose="02020700000000000000" pitchFamily="18" charset="-122"/>
              <a:ea typeface="思源宋体 CN" panose="02020700000000000000" pitchFamily="18" charset="-122"/>
              <a:cs typeface="汉仪颜楷简" panose="00020600040101010101" charset="-122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27889" y="1019095"/>
            <a:ext cx="4194692" cy="2359514"/>
          </a:xfrm>
          <a:prstGeom prst="rect">
            <a:avLst/>
          </a:prstGeom>
        </p:spPr>
      </p:pic>
      <p:pic>
        <p:nvPicPr>
          <p:cNvPr id="12" name="图片 1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37184" y="314510"/>
            <a:ext cx="4317631" cy="2428667"/>
          </a:xfrm>
          <a:prstGeom prst="rect">
            <a:avLst/>
          </a:prstGeom>
        </p:spPr>
      </p:pic>
      <p:pic>
        <p:nvPicPr>
          <p:cNvPr id="14" name="图片 1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52643" y="1373224"/>
            <a:ext cx="4317631" cy="2428667"/>
          </a:xfrm>
          <a:prstGeom prst="rect">
            <a:avLst/>
          </a:prstGeom>
        </p:spPr>
      </p:pic>
      <p:pic>
        <p:nvPicPr>
          <p:cNvPr id="15" name="图片 1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656027" y="818571"/>
            <a:ext cx="4640762" cy="2610429"/>
          </a:xfrm>
          <a:prstGeom prst="rect">
            <a:avLst/>
          </a:prstGeom>
        </p:spPr>
      </p:pic>
      <p:pic>
        <p:nvPicPr>
          <p:cNvPr id="16" name="图片 15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079992" y="1331604"/>
            <a:ext cx="4391621" cy="2470287"/>
          </a:xfrm>
          <a:prstGeom prst="rect">
            <a:avLst/>
          </a:prstGeom>
        </p:spPr>
      </p:pic>
      <p:pic>
        <p:nvPicPr>
          <p:cNvPr id="17" name="图片 16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489713" y="540259"/>
            <a:ext cx="4525919" cy="2545829"/>
          </a:xfrm>
          <a:prstGeom prst="rect">
            <a:avLst/>
          </a:prstGeom>
        </p:spPr>
      </p:pic>
      <p:pic>
        <p:nvPicPr>
          <p:cNvPr id="22" name="图片 21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210932" y="4014041"/>
            <a:ext cx="4317632" cy="2428668"/>
          </a:xfrm>
          <a:prstGeom prst="rect">
            <a:avLst/>
          </a:prstGeom>
        </p:spPr>
      </p:pic>
      <p:pic>
        <p:nvPicPr>
          <p:cNvPr id="23" name="图片 22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205178" y="4282786"/>
            <a:ext cx="4214329" cy="2370560"/>
          </a:xfrm>
          <a:prstGeom prst="rect">
            <a:avLst/>
          </a:prstGeom>
        </p:spPr>
      </p:pic>
      <p:pic>
        <p:nvPicPr>
          <p:cNvPr id="24" name="图片 23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5295954" y="3444586"/>
            <a:ext cx="4676528" cy="2630547"/>
          </a:xfrm>
          <a:prstGeom prst="rect">
            <a:avLst/>
          </a:prstGeom>
        </p:spPr>
      </p:pic>
      <p:pic>
        <p:nvPicPr>
          <p:cNvPr id="19" name="图片 18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6789339" y="4266573"/>
            <a:ext cx="4317632" cy="2428668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push/>
      </p:transition>
    </mc:Choice>
    <mc:Fallback xmlns="">
      <p:transition spd="slow">
        <p:push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4000"/>
                            </p:stCondLst>
                            <p:childTnLst>
                              <p:par>
                                <p:cTn id="1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6000"/>
                            </p:stCondLst>
                            <p:childTnLst>
                              <p:par>
                                <p:cTn id="1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2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8000"/>
                            </p:stCondLst>
                            <p:childTnLst>
                              <p:par>
                                <p:cTn id="2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2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0000"/>
                            </p:stCondLst>
                            <p:childTnLst>
                              <p:par>
                                <p:cTn id="2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2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12000"/>
                            </p:stCondLst>
                            <p:childTnLst>
                              <p:par>
                                <p:cTn id="2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2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14000"/>
                            </p:stCondLst>
                            <p:childTnLst>
                              <p:par>
                                <p:cTn id="3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2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16000"/>
                            </p:stCondLst>
                            <p:childTnLst>
                              <p:par>
                                <p:cTn id="3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9" dur="2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18000"/>
                            </p:stCondLst>
                            <p:childTnLst>
                              <p:par>
                                <p:cTn id="4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3" dur="2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/>
        </p:nvSpPr>
        <p:spPr>
          <a:xfrm>
            <a:off x="0" y="4270442"/>
            <a:ext cx="12192000" cy="2587557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panose="02010600030101010101" charset="-122"/>
              <a:ea typeface="等线" panose="02010600030101010101" charset="-122"/>
              <a:cs typeface="+mn-cs"/>
            </a:endParaRPr>
          </a:p>
        </p:txBody>
      </p:sp>
      <p:sp>
        <p:nvSpPr>
          <p:cNvPr id="7" name="箭头: 五边形 6"/>
          <p:cNvSpPr/>
          <p:nvPr/>
        </p:nvSpPr>
        <p:spPr>
          <a:xfrm>
            <a:off x="-96472" y="2004324"/>
            <a:ext cx="3797742" cy="1711083"/>
          </a:xfrm>
          <a:prstGeom prst="homePlate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400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华光钢铁直黑 可变体 Medium" panose="02000500000000000000" pitchFamily="2" charset="-122"/>
                <a:ea typeface="华光钢铁直黑 可变体 Medium" panose="02000500000000000000" pitchFamily="2" charset="-122"/>
                <a:cs typeface="+mn-cs"/>
              </a:rPr>
              <a:t>20</a:t>
            </a:r>
            <a:r>
              <a:rPr kumimoji="0" lang="en-US" altLang="zh-CN" sz="4000" b="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华光钢铁直黑 可变体 Medium" panose="02000500000000000000" pitchFamily="2" charset="-122"/>
                <a:ea typeface="华光钢铁直黑 可变体 Medium" panose="02000500000000000000" pitchFamily="2" charset="-122"/>
                <a:cs typeface="+mn-cs"/>
              </a:rPr>
              <a:t>21</a:t>
            </a:r>
            <a:r>
              <a:rPr kumimoji="0" lang="zh-CN" altLang="en-US" sz="400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华光钢铁直黑 可变体 Medium" panose="02000500000000000000" pitchFamily="2" charset="-122"/>
                <a:ea typeface="华光钢铁直黑 可变体 Medium" panose="02000500000000000000" pitchFamily="2" charset="-122"/>
                <a:cs typeface="+mn-cs"/>
              </a:rPr>
              <a:t>年下</a:t>
            </a:r>
            <a:r>
              <a:rPr kumimoji="0" lang="en-US" altLang="zh-CN" sz="280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华光钢铁直黑 可变体 Medium" panose="02000500000000000000" pitchFamily="2" charset="-122"/>
                <a:ea typeface="华光钢铁直黑 可变体 Medium" panose="02000500000000000000" pitchFamily="2" charset="-122"/>
                <a:cs typeface="+mn-cs"/>
              </a:rPr>
              <a:t>——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280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华光钢铁直黑 可变体 Medium" panose="02000500000000000000" pitchFamily="2" charset="-122"/>
                <a:ea typeface="华光钢铁直黑 可变体 Medium" panose="02000500000000000000" pitchFamily="2" charset="-122"/>
                <a:cs typeface="+mn-cs"/>
              </a:rPr>
              <a:t>风格成型</a:t>
            </a:r>
            <a:r>
              <a:rPr kumimoji="0" lang="en-US" altLang="zh-CN" sz="280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华光钢铁直黑 可变体 Medium" panose="02000500000000000000" pitchFamily="2" charset="-122"/>
                <a:ea typeface="华光钢铁直黑 可变体 Medium" panose="02000500000000000000" pitchFamily="2" charset="-122"/>
                <a:cs typeface="+mn-cs"/>
              </a:rPr>
              <a:t>+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zh-CN" altLang="en-US" sz="2800" dirty="0">
                <a:solidFill>
                  <a:sysClr val="windowText" lastClr="000000"/>
                </a:solidFill>
                <a:latin typeface="华光钢铁直黑 可变体 Medium" panose="02000500000000000000" pitchFamily="2" charset="-122"/>
                <a:ea typeface="华光钢铁直黑 可变体 Medium" panose="02000500000000000000" pitchFamily="2" charset="-122"/>
              </a:rPr>
              <a:t>坚持原创</a:t>
            </a:r>
            <a:endParaRPr kumimoji="0" lang="zh-CN" altLang="en-US" sz="2800" b="0" i="0" u="none" strike="noStrike" kern="120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华光钢铁直黑 可变体 Medium" panose="02000500000000000000" pitchFamily="2" charset="-122"/>
              <a:ea typeface="华光钢铁直黑 可变体 Medium" panose="02000500000000000000" pitchFamily="2" charset="-122"/>
              <a:cs typeface="+mn-cs"/>
            </a:endParaRPr>
          </a:p>
        </p:txBody>
      </p:sp>
      <p:sp>
        <p:nvSpPr>
          <p:cNvPr id="21" name="矩形 20"/>
          <p:cNvSpPr/>
          <p:nvPr/>
        </p:nvSpPr>
        <p:spPr>
          <a:xfrm>
            <a:off x="1760448" y="3982893"/>
            <a:ext cx="83902" cy="287549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rgbClr val="FFC000"/>
              </a:solidFill>
              <a:effectLst/>
              <a:uLnTx/>
              <a:uFillTx/>
              <a:latin typeface="等线" panose="02010600030101010101" charset="-122"/>
              <a:ea typeface="等线" panose="02010600030101010101" charset="-122"/>
              <a:cs typeface="+mn-cs"/>
            </a:endParaRPr>
          </a:p>
        </p:txBody>
      </p:sp>
      <p:sp>
        <p:nvSpPr>
          <p:cNvPr id="26" name="文本框 25"/>
          <p:cNvSpPr txBox="1"/>
          <p:nvPr/>
        </p:nvSpPr>
        <p:spPr>
          <a:xfrm>
            <a:off x="467648" y="4557991"/>
            <a:ext cx="2726732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di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2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思源宋体 CN" panose="02020700000000000000" pitchFamily="18" charset="-122"/>
                <a:ea typeface="思源宋体 CN" panose="02020700000000000000" pitchFamily="18" charset="-122"/>
                <a:cs typeface="汉仪颜楷简" panose="00020600040101010101" charset="-122"/>
              </a:rPr>
              <a:t>1.</a:t>
            </a:r>
            <a:r>
              <a:rPr lang="zh-CN" altLang="en-US" sz="2800" dirty="0">
                <a:solidFill>
                  <a:prstClr val="white"/>
                </a:solidFill>
                <a:latin typeface="思源宋体 CN" panose="02020700000000000000" pitchFamily="18" charset="-122"/>
                <a:ea typeface="思源宋体 CN" panose="02020700000000000000" pitchFamily="18" charset="-122"/>
                <a:cs typeface="汉仪颜楷简" panose="00020600040101010101" charset="-122"/>
              </a:rPr>
              <a:t>内外相宜</a:t>
            </a:r>
            <a:r>
              <a:rPr kumimoji="0" lang="zh-CN" alt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思源宋体 CN" panose="02020700000000000000" pitchFamily="18" charset="-122"/>
                <a:ea typeface="思源宋体 CN" panose="02020700000000000000" pitchFamily="18" charset="-122"/>
                <a:cs typeface="汉仪颜楷简" panose="00020600040101010101" charset="-122"/>
              </a:rPr>
              <a:t>；</a:t>
            </a:r>
            <a:endParaRPr kumimoji="0" lang="en-US" altLang="zh-CN" sz="2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思源宋体 CN" panose="02020700000000000000" pitchFamily="18" charset="-122"/>
              <a:ea typeface="思源宋体 CN" panose="02020700000000000000" pitchFamily="18" charset="-122"/>
              <a:cs typeface="汉仪颜楷简" panose="00020600040101010101" charset="-122"/>
            </a:endParaRPr>
          </a:p>
          <a:p>
            <a:pPr marL="0" marR="0" lvl="0" indent="0" algn="di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2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思源宋体 CN" panose="02020700000000000000" pitchFamily="18" charset="-122"/>
                <a:ea typeface="思源宋体 CN" panose="02020700000000000000" pitchFamily="18" charset="-122"/>
                <a:cs typeface="汉仪颜楷简" panose="00020600040101010101" charset="-122"/>
              </a:rPr>
              <a:t>2.</a:t>
            </a:r>
            <a:r>
              <a:rPr kumimoji="0" lang="zh-CN" alt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思源宋体 CN" panose="02020700000000000000" pitchFamily="18" charset="-122"/>
                <a:ea typeface="思源宋体 CN" panose="02020700000000000000" pitchFamily="18" charset="-122"/>
                <a:cs typeface="汉仪颜楷简" panose="00020600040101010101" charset="-122"/>
              </a:rPr>
              <a:t>音影加成；</a:t>
            </a:r>
            <a:endParaRPr kumimoji="0" lang="en-US" altLang="zh-CN" sz="2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思源宋体 CN" panose="02020700000000000000" pitchFamily="18" charset="-122"/>
              <a:ea typeface="思源宋体 CN" panose="02020700000000000000" pitchFamily="18" charset="-122"/>
              <a:cs typeface="汉仪颜楷简" panose="00020600040101010101" charset="-122"/>
            </a:endParaRPr>
          </a:p>
          <a:p>
            <a:pPr marL="0" marR="0" lvl="0" indent="0" algn="di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2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思源宋体 CN" panose="02020700000000000000" pitchFamily="18" charset="-122"/>
                <a:ea typeface="思源宋体 CN" panose="02020700000000000000" pitchFamily="18" charset="-122"/>
                <a:cs typeface="汉仪颜楷简" panose="00020600040101010101" charset="-122"/>
              </a:rPr>
              <a:t>3.</a:t>
            </a:r>
            <a:r>
              <a:rPr kumimoji="0" lang="zh-CN" alt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思源宋体 CN" panose="02020700000000000000" pitchFamily="18" charset="-122"/>
                <a:ea typeface="思源宋体 CN" panose="02020700000000000000" pitchFamily="18" charset="-122"/>
                <a:cs typeface="汉仪颜楷简" panose="00020600040101010101" charset="-122"/>
              </a:rPr>
              <a:t>独树一帜；</a:t>
            </a:r>
            <a:endParaRPr kumimoji="0" lang="en-US" altLang="zh-CN" sz="2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思源宋体 CN" panose="02020700000000000000" pitchFamily="18" charset="-122"/>
              <a:ea typeface="思源宋体 CN" panose="02020700000000000000" pitchFamily="18" charset="-122"/>
              <a:cs typeface="汉仪颜楷简" panose="00020600040101010101" charset="-122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2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思源宋体 CN" panose="02020700000000000000" pitchFamily="18" charset="-122"/>
                <a:ea typeface="思源宋体 CN" panose="02020700000000000000" pitchFamily="18" charset="-122"/>
                <a:cs typeface="汉仪颜楷简" panose="00020600040101010101" charset="-122"/>
              </a:rPr>
              <a:t>……</a:t>
            </a:r>
            <a:endParaRPr kumimoji="0" lang="zh-CN" altLang="en-US" sz="54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思源宋体 CN" panose="02020700000000000000" pitchFamily="18" charset="-122"/>
              <a:ea typeface="思源宋体 CN" panose="02020700000000000000" pitchFamily="18" charset="-122"/>
              <a:cs typeface="汉仪颜楷简" panose="00020600040101010101" charset="-122"/>
            </a:endParaRP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09636" y="1011404"/>
            <a:ext cx="4032964" cy="2268542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99568" y="1558675"/>
            <a:ext cx="4250633" cy="2390981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08871" y="341694"/>
            <a:ext cx="4667458" cy="2625445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814770" y="1357448"/>
            <a:ext cx="4667458" cy="2625445"/>
          </a:xfrm>
          <a:prstGeom prst="rect">
            <a:avLst/>
          </a:prstGeom>
        </p:spPr>
      </p:pic>
      <p:pic>
        <p:nvPicPr>
          <p:cNvPr id="9" name="图片 8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932486" y="341693"/>
            <a:ext cx="4667458" cy="2625445"/>
          </a:xfrm>
          <a:prstGeom prst="rect">
            <a:avLst/>
          </a:prstGeom>
        </p:spPr>
      </p:pic>
      <p:pic>
        <p:nvPicPr>
          <p:cNvPr id="10" name="图片 9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165805" y="3705988"/>
            <a:ext cx="4667458" cy="2625445"/>
          </a:xfrm>
          <a:prstGeom prst="rect">
            <a:avLst/>
          </a:prstGeom>
        </p:spPr>
      </p:pic>
      <p:pic>
        <p:nvPicPr>
          <p:cNvPr id="11" name="图片 10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122928" y="4026774"/>
            <a:ext cx="4667458" cy="2625445"/>
          </a:xfrm>
          <a:prstGeom prst="rect">
            <a:avLst/>
          </a:prstGeom>
        </p:spPr>
      </p:pic>
      <p:pic>
        <p:nvPicPr>
          <p:cNvPr id="13" name="图片 12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333346" y="3225205"/>
            <a:ext cx="4667458" cy="2625445"/>
          </a:xfrm>
          <a:prstGeom prst="rect">
            <a:avLst/>
          </a:prstGeom>
        </p:spPr>
      </p:pic>
      <p:pic>
        <p:nvPicPr>
          <p:cNvPr id="18" name="图片 17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645020" y="3727208"/>
            <a:ext cx="4667458" cy="2625445"/>
          </a:xfrm>
          <a:prstGeom prst="rect">
            <a:avLst/>
          </a:prstGeom>
        </p:spPr>
      </p:pic>
      <p:pic>
        <p:nvPicPr>
          <p:cNvPr id="20" name="图片 19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7257448" y="3238673"/>
            <a:ext cx="4653062" cy="2617347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push/>
      </p:transition>
    </mc:Choice>
    <mc:Fallback xmlns="">
      <p:transition spd="slow">
        <p:push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4000"/>
                            </p:stCondLst>
                            <p:childTnLst>
                              <p:par>
                                <p:cTn id="1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6000"/>
                            </p:stCondLst>
                            <p:childTnLst>
                              <p:par>
                                <p:cTn id="1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8000"/>
                            </p:stCondLst>
                            <p:childTnLst>
                              <p:par>
                                <p:cTn id="2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0000"/>
                            </p:stCondLst>
                            <p:childTnLst>
                              <p:par>
                                <p:cTn id="2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12000"/>
                            </p:stCondLst>
                            <p:childTnLst>
                              <p:par>
                                <p:cTn id="2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14000"/>
                            </p:stCondLst>
                            <p:childTnLst>
                              <p:par>
                                <p:cTn id="3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16000"/>
                            </p:stCondLst>
                            <p:childTnLst>
                              <p:par>
                                <p:cTn id="3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9" dur="2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18000"/>
                            </p:stCondLst>
                            <p:childTnLst>
                              <p:par>
                                <p:cTn id="4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3" dur="2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42000">
              <a:schemeClr val="tx2">
                <a:lumMod val="75000"/>
              </a:schemeClr>
            </a:gs>
            <a:gs pos="85000">
              <a:schemeClr val="tx2"/>
            </a:gs>
          </a:gsLst>
          <a:lin ang="12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文本框 12"/>
          <p:cNvSpPr txBox="1"/>
          <p:nvPr/>
        </p:nvSpPr>
        <p:spPr>
          <a:xfrm>
            <a:off x="7213263" y="2919910"/>
            <a:ext cx="4468205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di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8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华光钢铁直黑 可变体 Medium" panose="02000500000000000000" pitchFamily="2" charset="-122"/>
                <a:ea typeface="华光钢铁直黑 可变体 Medium" panose="02000500000000000000" pitchFamily="2" charset="-122"/>
                <a:cs typeface="+mn-cs"/>
              </a:rPr>
              <a:t>课件制作</a:t>
            </a:r>
            <a:r>
              <a:rPr kumimoji="0" lang="zh-CN" altLang="en-US" sz="4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华光钢铁直黑 可变体 Medium" panose="02000500000000000000" pitchFamily="2" charset="-122"/>
                <a:ea typeface="华光钢铁直黑 可变体 Medium" panose="02000500000000000000" pitchFamily="2" charset="-122"/>
                <a:cs typeface="+mn-cs"/>
              </a:rPr>
              <a:t>那点事儿</a:t>
            </a:r>
          </a:p>
        </p:txBody>
      </p:sp>
      <p:sp>
        <p:nvSpPr>
          <p:cNvPr id="15" name="矩形 14"/>
          <p:cNvSpPr/>
          <p:nvPr/>
        </p:nvSpPr>
        <p:spPr>
          <a:xfrm>
            <a:off x="10798450" y="2351020"/>
            <a:ext cx="656876" cy="403304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panose="02010600030101010101" charset="-122"/>
              <a:ea typeface="等线" panose="02010600030101010101" charset="-122"/>
              <a:cs typeface="+mn-cs"/>
            </a:endParaRPr>
          </a:p>
        </p:txBody>
      </p:sp>
      <p:sp>
        <p:nvSpPr>
          <p:cNvPr id="14" name="文本框 13"/>
          <p:cNvSpPr txBox="1"/>
          <p:nvPr/>
        </p:nvSpPr>
        <p:spPr>
          <a:xfrm>
            <a:off x="10798450" y="1738661"/>
            <a:ext cx="883018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6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思源宋体 CN" panose="02020700000000000000" pitchFamily="18" charset="-122"/>
                <a:ea typeface="思源宋体 CN" panose="02020700000000000000" pitchFamily="18" charset="-122"/>
                <a:cs typeface="+mn-cs"/>
              </a:rPr>
              <a:t>2</a:t>
            </a:r>
            <a:endParaRPr kumimoji="0" lang="zh-CN" altLang="en-US" sz="60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思源宋体 CN" panose="02020700000000000000" pitchFamily="18" charset="-122"/>
              <a:ea typeface="思源宋体 CN" panose="02020700000000000000" pitchFamily="18" charset="-122"/>
              <a:cs typeface="+mn-cs"/>
            </a:endParaRPr>
          </a:p>
        </p:txBody>
      </p:sp>
      <p:pic>
        <p:nvPicPr>
          <p:cNvPr id="24" name="图片 23"/>
          <p:cNvPicPr>
            <a:picLocks noChangeAspect="1"/>
          </p:cNvPicPr>
          <p:nvPr/>
        </p:nvPicPr>
        <p:blipFill rotWithShape="1">
          <a:blip r:embed="rId2"/>
          <a:srcRect/>
          <a:stretch>
            <a:fillRect/>
          </a:stretch>
        </p:blipFill>
        <p:spPr>
          <a:xfrm>
            <a:off x="0" y="0"/>
            <a:ext cx="6238672" cy="68580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59="http://schemas.microsoft.com/office/powerpoint/2015/09/main" xmlns="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直角三角形 47"/>
          <p:cNvSpPr/>
          <p:nvPr/>
        </p:nvSpPr>
        <p:spPr>
          <a:xfrm rot="14973168">
            <a:off x="10104967" y="4526992"/>
            <a:ext cx="2207616" cy="2134383"/>
          </a:xfrm>
          <a:prstGeom prst="rtTriangle">
            <a:avLst/>
          </a:prstGeom>
          <a:solidFill>
            <a:schemeClr val="tx2">
              <a:lumMod val="20000"/>
              <a:lumOff val="80000"/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panose="02010600030101010101" charset="-122"/>
              <a:ea typeface="等线" panose="02010600030101010101" charset="-122"/>
              <a:cs typeface="+mn-cs"/>
            </a:endParaRPr>
          </a:p>
        </p:txBody>
      </p:sp>
      <p:sp>
        <p:nvSpPr>
          <p:cNvPr id="47" name="直角三角形 46"/>
          <p:cNvSpPr/>
          <p:nvPr/>
        </p:nvSpPr>
        <p:spPr>
          <a:xfrm rot="19751671">
            <a:off x="10308585" y="5349826"/>
            <a:ext cx="1752370" cy="1578078"/>
          </a:xfrm>
          <a:prstGeom prst="rtTriangle">
            <a:avLst/>
          </a:prstGeom>
          <a:solidFill>
            <a:schemeClr val="tx2">
              <a:lumMod val="60000"/>
              <a:lumOff val="40000"/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panose="02010600030101010101" charset="-122"/>
              <a:ea typeface="等线" panose="02010600030101010101" charset="-122"/>
              <a:cs typeface="+mn-cs"/>
            </a:endParaRPr>
          </a:p>
        </p:txBody>
      </p:sp>
      <p:sp>
        <p:nvSpPr>
          <p:cNvPr id="2" name="直角三角形 1"/>
          <p:cNvSpPr/>
          <p:nvPr/>
        </p:nvSpPr>
        <p:spPr>
          <a:xfrm rot="16200000">
            <a:off x="10974232" y="5640231"/>
            <a:ext cx="1271327" cy="1164210"/>
          </a:xfrm>
          <a:prstGeom prst="rtTriangle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panose="02010600030101010101" charset="-122"/>
              <a:ea typeface="等线" panose="02010600030101010101" charset="-122"/>
              <a:cs typeface="+mn-cs"/>
            </a:endParaRPr>
          </a:p>
        </p:txBody>
      </p:sp>
      <p:sp>
        <p:nvSpPr>
          <p:cNvPr id="52" name="文本框 51"/>
          <p:cNvSpPr txBox="1"/>
          <p:nvPr/>
        </p:nvSpPr>
        <p:spPr>
          <a:xfrm>
            <a:off x="993059" y="539723"/>
            <a:ext cx="315615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di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华光钢铁直黑 可变体 Medium" panose="02000500000000000000" pitchFamily="2" charset="-122"/>
                <a:ea typeface="华光钢铁直黑 可变体 Medium" panose="02000500000000000000" pitchFamily="2" charset="-122"/>
                <a:cs typeface="+mn-cs"/>
              </a:rPr>
              <a:t>PPT</a:t>
            </a:r>
            <a:r>
              <a:rPr kumimoji="0" lang="zh-CN" alt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华光钢铁直黑 可变体 Medium" panose="02000500000000000000" pitchFamily="2" charset="-122"/>
                <a:ea typeface="华光钢铁直黑 可变体 Medium" panose="02000500000000000000" pitchFamily="2" charset="-122"/>
                <a:cs typeface="+mn-cs"/>
              </a:rPr>
              <a:t>入坑指南</a:t>
            </a:r>
            <a:endParaRPr kumimoji="0" lang="zh-CN" altLang="en-US" sz="3600" b="0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华光钢铁直黑 可变体 Medium" panose="02000500000000000000" pitchFamily="2" charset="-122"/>
              <a:ea typeface="华光钢铁直黑 可变体 Medium" panose="02000500000000000000" pitchFamily="2" charset="-122"/>
              <a:cs typeface="+mn-cs"/>
            </a:endParaRPr>
          </a:p>
        </p:txBody>
      </p:sp>
      <p:sp>
        <p:nvSpPr>
          <p:cNvPr id="53" name="矩形 52"/>
          <p:cNvSpPr/>
          <p:nvPr/>
        </p:nvSpPr>
        <p:spPr>
          <a:xfrm>
            <a:off x="643650" y="635195"/>
            <a:ext cx="142925" cy="427748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rgbClr val="FFC000"/>
              </a:solidFill>
              <a:effectLst/>
              <a:uLnTx/>
              <a:uFillTx/>
              <a:latin typeface="等线" panose="02010600030101010101" charset="-122"/>
              <a:ea typeface="等线" panose="02010600030101010101" charset="-122"/>
              <a:cs typeface="+mn-cs"/>
            </a:endParaRPr>
          </a:p>
        </p:txBody>
      </p:sp>
      <p:cxnSp>
        <p:nvCxnSpPr>
          <p:cNvPr id="54" name="直接连接符 53"/>
          <p:cNvCxnSpPr/>
          <p:nvPr/>
        </p:nvCxnSpPr>
        <p:spPr>
          <a:xfrm>
            <a:off x="0" y="1367931"/>
            <a:ext cx="4619624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33" name="文本框 32"/>
          <p:cNvSpPr txBox="1"/>
          <p:nvPr/>
        </p:nvSpPr>
        <p:spPr>
          <a:xfrm>
            <a:off x="346203" y="1778386"/>
            <a:ext cx="444986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480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华光钢铁直黑 可变体 Medium" panose="02000500000000000000" pitchFamily="2" charset="-122"/>
                <a:ea typeface="华光钢铁直黑 可变体 Medium" panose="02000500000000000000" pitchFamily="2" charset="-122"/>
              </a:rPr>
              <a:t>1.0</a:t>
            </a:r>
            <a:r>
              <a:rPr kumimoji="0" lang="zh-CN" altLang="en-US" sz="320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华光钢铁直黑 可变体 Medium" panose="02000500000000000000" pitchFamily="2" charset="-122"/>
                <a:ea typeface="华光钢铁直黑 可变体 Medium" panose="02000500000000000000" pitchFamily="2" charset="-122"/>
              </a:rPr>
              <a:t>简洁高效，省时省力</a:t>
            </a:r>
          </a:p>
        </p:txBody>
      </p:sp>
      <p:sp>
        <p:nvSpPr>
          <p:cNvPr id="49" name="文本框 48"/>
          <p:cNvSpPr txBox="1"/>
          <p:nvPr/>
        </p:nvSpPr>
        <p:spPr>
          <a:xfrm>
            <a:off x="786576" y="3047316"/>
            <a:ext cx="458920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华光钢铁直黑 可变体 Medium" panose="02000500000000000000" pitchFamily="2" charset="-122"/>
                <a:ea typeface="华光钢铁直黑 可变体 Medium" panose="02000500000000000000" pitchFamily="2" charset="-122"/>
              </a:rPr>
              <a:t>突出表现：</a:t>
            </a:r>
            <a:r>
              <a:rPr lang="zh-CN" altLang="en-US" sz="3200" b="1" dirty="0">
                <a:solidFill>
                  <a:prstClr val="black"/>
                </a:solidFill>
                <a:latin typeface="思源宋体 CN" panose="02020700000000000000" pitchFamily="18" charset="-122"/>
                <a:ea typeface="思源宋体 CN" panose="02020700000000000000" pitchFamily="18" charset="-122"/>
              </a:rPr>
              <a:t>白底黑字</a:t>
            </a:r>
            <a:endParaRPr kumimoji="0" lang="zh-CN" altLang="en-US" sz="32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思源宋体 CN" panose="02020700000000000000" pitchFamily="18" charset="-122"/>
              <a:ea typeface="思源宋体 CN" panose="02020700000000000000" pitchFamily="18" charset="-122"/>
            </a:endParaRPr>
          </a:p>
        </p:txBody>
      </p:sp>
      <p:sp>
        <p:nvSpPr>
          <p:cNvPr id="50" name="文本框 49"/>
          <p:cNvSpPr txBox="1"/>
          <p:nvPr/>
        </p:nvSpPr>
        <p:spPr>
          <a:xfrm>
            <a:off x="786575" y="3926873"/>
            <a:ext cx="4589207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zh-CN" altLang="en-US" sz="3200" b="1" dirty="0">
                <a:solidFill>
                  <a:prstClr val="black"/>
                </a:solidFill>
                <a:latin typeface="华光钢铁直黑 可变体 Medium" panose="02000500000000000000" pitchFamily="2" charset="-122"/>
                <a:ea typeface="华光钢铁直黑 可变体 Medium" panose="02000500000000000000" pitchFamily="2" charset="-122"/>
              </a:rPr>
              <a:t>优化方向：</a:t>
            </a:r>
            <a:endParaRPr lang="en-US" altLang="zh-CN" sz="3200" b="1" dirty="0">
              <a:solidFill>
                <a:prstClr val="black"/>
              </a:solidFill>
              <a:latin typeface="思源宋体 CN" panose="02020700000000000000" pitchFamily="18" charset="-122"/>
              <a:ea typeface="思源宋体 CN" panose="02020700000000000000" pitchFamily="18" charset="-122"/>
            </a:endParaRPr>
          </a:p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en-US" altLang="zh-CN" sz="3200" b="1" dirty="0">
                <a:solidFill>
                  <a:prstClr val="black"/>
                </a:solidFill>
                <a:latin typeface="思源宋体 CN" panose="02020700000000000000" pitchFamily="18" charset="-122"/>
                <a:ea typeface="思源宋体 CN" panose="02020700000000000000" pitchFamily="18" charset="-122"/>
              </a:rPr>
              <a:t>1.</a:t>
            </a:r>
            <a:r>
              <a:rPr lang="zh-CN" altLang="en-US" sz="3200" b="1" dirty="0">
                <a:solidFill>
                  <a:prstClr val="black"/>
                </a:solidFill>
                <a:latin typeface="思源宋体 CN" panose="02020700000000000000" pitchFamily="18" charset="-122"/>
                <a:ea typeface="思源宋体 CN" panose="02020700000000000000" pitchFamily="18" charset="-122"/>
              </a:rPr>
              <a:t>排版（优化空间）；</a:t>
            </a:r>
            <a:endParaRPr lang="en-US" altLang="zh-CN" sz="3200" b="1" dirty="0">
              <a:solidFill>
                <a:prstClr val="black"/>
              </a:solidFill>
              <a:latin typeface="思源宋体 CN" panose="02020700000000000000" pitchFamily="18" charset="-122"/>
              <a:ea typeface="思源宋体 CN" panose="02020700000000000000" pitchFamily="18" charset="-122"/>
            </a:endParaRPr>
          </a:p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en-US" altLang="zh-CN" sz="3200" b="1" dirty="0">
                <a:solidFill>
                  <a:prstClr val="black"/>
                </a:solidFill>
                <a:latin typeface="思源宋体 CN" panose="02020700000000000000" pitchFamily="18" charset="-122"/>
                <a:ea typeface="思源宋体 CN" panose="02020700000000000000" pitchFamily="18" charset="-122"/>
              </a:rPr>
              <a:t>2.</a:t>
            </a:r>
            <a:r>
              <a:rPr lang="zh-CN" altLang="en-US" sz="3200" b="1" dirty="0">
                <a:solidFill>
                  <a:prstClr val="black"/>
                </a:solidFill>
                <a:latin typeface="思源宋体 CN" panose="02020700000000000000" pitchFamily="18" charset="-122"/>
                <a:ea typeface="思源宋体 CN" panose="02020700000000000000" pitchFamily="18" charset="-122"/>
              </a:rPr>
              <a:t>文字（整体区分）；</a:t>
            </a:r>
            <a:endParaRPr lang="en-US" altLang="zh-CN" sz="3200" b="1" dirty="0">
              <a:solidFill>
                <a:prstClr val="black"/>
              </a:solidFill>
              <a:latin typeface="思源宋体 CN" panose="02020700000000000000" pitchFamily="18" charset="-122"/>
              <a:ea typeface="思源宋体 CN" panose="02020700000000000000" pitchFamily="18" charset="-122"/>
            </a:endParaRPr>
          </a:p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en-US" altLang="zh-CN" sz="3200" b="1" dirty="0">
                <a:solidFill>
                  <a:prstClr val="black"/>
                </a:solidFill>
                <a:latin typeface="思源宋体 CN" panose="02020700000000000000" pitchFamily="18" charset="-122"/>
                <a:ea typeface="思源宋体 CN" panose="02020700000000000000" pitchFamily="18" charset="-122"/>
              </a:rPr>
              <a:t>3.</a:t>
            </a:r>
            <a:r>
              <a:rPr lang="zh-CN" altLang="en-US" sz="3200" b="1" dirty="0">
                <a:solidFill>
                  <a:prstClr val="black"/>
                </a:solidFill>
                <a:latin typeface="思源宋体 CN" panose="02020700000000000000" pitchFamily="18" charset="-122"/>
                <a:ea typeface="思源宋体 CN" panose="02020700000000000000" pitchFamily="18" charset="-122"/>
              </a:rPr>
              <a:t>元素（适当加成）</a:t>
            </a:r>
            <a:endParaRPr lang="en-US" altLang="zh-CN" sz="3200" b="1" dirty="0">
              <a:solidFill>
                <a:prstClr val="black"/>
              </a:solidFill>
              <a:latin typeface="思源宋体 CN" panose="02020700000000000000" pitchFamily="18" charset="-122"/>
              <a:ea typeface="思源宋体 CN" panose="02020700000000000000" pitchFamily="18" charset="-122"/>
            </a:endParaRPr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02553" y="224108"/>
            <a:ext cx="7024878" cy="4395195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55065" y="1125323"/>
            <a:ext cx="6919853" cy="4329484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  <a:headEnd/>
            <a:tailEnd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7" name="图片 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055065" y="1915946"/>
            <a:ext cx="6919852" cy="4329484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  <a:headEnd/>
            <a:tailEnd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</p:cSld>
  <p:clrMapOvr>
    <a:masterClrMapping/>
  </p:clrMapOvr>
  <mc:AlternateContent xmlns:mc="http://schemas.openxmlformats.org/markup-compatibility/2006">
    <mc:Choice xmlns:p159="http://schemas.microsoft.com/office/powerpoint/2015/09/main" xmlns="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图片 1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61662" y="479717"/>
            <a:ext cx="6328882" cy="3559996"/>
          </a:xfrm>
          <a:prstGeom prst="rect">
            <a:avLst/>
          </a:prstGeom>
        </p:spPr>
      </p:pic>
      <p:sp>
        <p:nvSpPr>
          <p:cNvPr id="48" name="直角三角形 47"/>
          <p:cNvSpPr/>
          <p:nvPr/>
        </p:nvSpPr>
        <p:spPr>
          <a:xfrm rot="14973168">
            <a:off x="10104967" y="4526992"/>
            <a:ext cx="2207616" cy="2134383"/>
          </a:xfrm>
          <a:prstGeom prst="rtTriangle">
            <a:avLst/>
          </a:prstGeom>
          <a:solidFill>
            <a:schemeClr val="tx2">
              <a:lumMod val="20000"/>
              <a:lumOff val="80000"/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panose="02010600030101010101" charset="-122"/>
              <a:ea typeface="等线" panose="02010600030101010101" charset="-122"/>
              <a:cs typeface="+mn-cs"/>
            </a:endParaRPr>
          </a:p>
        </p:txBody>
      </p:sp>
      <p:sp>
        <p:nvSpPr>
          <p:cNvPr id="47" name="直角三角形 46"/>
          <p:cNvSpPr/>
          <p:nvPr/>
        </p:nvSpPr>
        <p:spPr>
          <a:xfrm rot="19751671">
            <a:off x="10308585" y="5349826"/>
            <a:ext cx="1752370" cy="1578078"/>
          </a:xfrm>
          <a:prstGeom prst="rtTriangle">
            <a:avLst/>
          </a:prstGeom>
          <a:solidFill>
            <a:schemeClr val="tx2">
              <a:lumMod val="60000"/>
              <a:lumOff val="40000"/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panose="02010600030101010101" charset="-122"/>
              <a:ea typeface="等线" panose="02010600030101010101" charset="-122"/>
              <a:cs typeface="+mn-cs"/>
            </a:endParaRPr>
          </a:p>
        </p:txBody>
      </p:sp>
      <p:sp>
        <p:nvSpPr>
          <p:cNvPr id="2" name="直角三角形 1"/>
          <p:cNvSpPr/>
          <p:nvPr/>
        </p:nvSpPr>
        <p:spPr>
          <a:xfrm rot="16200000">
            <a:off x="10974232" y="5640231"/>
            <a:ext cx="1271327" cy="1164210"/>
          </a:xfrm>
          <a:prstGeom prst="rtTriangle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panose="02010600030101010101" charset="-122"/>
              <a:ea typeface="等线" panose="02010600030101010101" charset="-122"/>
              <a:cs typeface="+mn-cs"/>
            </a:endParaRPr>
          </a:p>
        </p:txBody>
      </p:sp>
      <p:sp>
        <p:nvSpPr>
          <p:cNvPr id="52" name="文本框 51"/>
          <p:cNvSpPr txBox="1"/>
          <p:nvPr/>
        </p:nvSpPr>
        <p:spPr>
          <a:xfrm>
            <a:off x="993059" y="539723"/>
            <a:ext cx="315615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di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华光钢铁直黑 可变体 Medium" panose="02000500000000000000" pitchFamily="2" charset="-122"/>
                <a:ea typeface="华光钢铁直黑 可变体 Medium" panose="02000500000000000000" pitchFamily="2" charset="-122"/>
                <a:cs typeface="+mn-cs"/>
              </a:rPr>
              <a:t>PPT</a:t>
            </a:r>
            <a:r>
              <a:rPr kumimoji="0" lang="zh-CN" alt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华光钢铁直黑 可变体 Medium" panose="02000500000000000000" pitchFamily="2" charset="-122"/>
                <a:ea typeface="华光钢铁直黑 可变体 Medium" panose="02000500000000000000" pitchFamily="2" charset="-122"/>
                <a:cs typeface="+mn-cs"/>
              </a:rPr>
              <a:t>入坑指南</a:t>
            </a:r>
            <a:endParaRPr kumimoji="0" lang="zh-CN" altLang="en-US" sz="3600" b="0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华光钢铁直黑 可变体 Medium" panose="02000500000000000000" pitchFamily="2" charset="-122"/>
              <a:ea typeface="华光钢铁直黑 可变体 Medium" panose="02000500000000000000" pitchFamily="2" charset="-122"/>
              <a:cs typeface="+mn-cs"/>
            </a:endParaRPr>
          </a:p>
        </p:txBody>
      </p:sp>
      <p:sp>
        <p:nvSpPr>
          <p:cNvPr id="53" name="矩形 52"/>
          <p:cNvSpPr/>
          <p:nvPr/>
        </p:nvSpPr>
        <p:spPr>
          <a:xfrm>
            <a:off x="643650" y="635195"/>
            <a:ext cx="142925" cy="427748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rgbClr val="FFC000"/>
              </a:solidFill>
              <a:effectLst/>
              <a:uLnTx/>
              <a:uFillTx/>
              <a:latin typeface="等线" panose="02010600030101010101" charset="-122"/>
              <a:ea typeface="等线" panose="02010600030101010101" charset="-122"/>
              <a:cs typeface="+mn-cs"/>
            </a:endParaRPr>
          </a:p>
        </p:txBody>
      </p:sp>
      <p:cxnSp>
        <p:nvCxnSpPr>
          <p:cNvPr id="54" name="直接连接符 53"/>
          <p:cNvCxnSpPr/>
          <p:nvPr/>
        </p:nvCxnSpPr>
        <p:spPr>
          <a:xfrm>
            <a:off x="0" y="1367931"/>
            <a:ext cx="4619624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33" name="文本框 32"/>
          <p:cNvSpPr txBox="1"/>
          <p:nvPr/>
        </p:nvSpPr>
        <p:spPr>
          <a:xfrm>
            <a:off x="346203" y="1778386"/>
            <a:ext cx="444986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4800" b="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华光钢铁直黑 可变体 Medium" panose="02000500000000000000" pitchFamily="2" charset="-122"/>
                <a:ea typeface="华光钢铁直黑 可变体 Medium" panose="02000500000000000000" pitchFamily="2" charset="-122"/>
                <a:cs typeface="+mn-cs"/>
              </a:rPr>
              <a:t>2.0</a:t>
            </a:r>
            <a:r>
              <a:rPr kumimoji="0" lang="zh-CN" alt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华光钢铁直黑 可变体 Medium" panose="02000500000000000000" pitchFamily="2" charset="-122"/>
                <a:ea typeface="华光钢铁直黑 可变体 Medium" panose="02000500000000000000" pitchFamily="2" charset="-122"/>
                <a:cs typeface="+mn-cs"/>
              </a:rPr>
              <a:t>精雕细琢，视觉冲击</a:t>
            </a:r>
          </a:p>
        </p:txBody>
      </p:sp>
      <p:sp>
        <p:nvSpPr>
          <p:cNvPr id="49" name="文本框 48"/>
          <p:cNvSpPr txBox="1"/>
          <p:nvPr/>
        </p:nvSpPr>
        <p:spPr>
          <a:xfrm>
            <a:off x="786576" y="3047316"/>
            <a:ext cx="458920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华光钢铁直黑 可变体 Medium" panose="02000500000000000000" pitchFamily="2" charset="-122"/>
                <a:ea typeface="华光钢铁直黑 可变体 Medium" panose="02000500000000000000" pitchFamily="2" charset="-122"/>
                <a:cs typeface="+mn-cs"/>
              </a:rPr>
              <a:t>突出表现：</a:t>
            </a:r>
            <a:r>
              <a:rPr lang="zh-CN" altLang="en-US" sz="3200" b="1" dirty="0">
                <a:solidFill>
                  <a:prstClr val="black"/>
                </a:solidFill>
                <a:latin typeface="思源宋体 CN" panose="02020700000000000000" pitchFamily="18" charset="-122"/>
                <a:ea typeface="思源宋体 CN" panose="02020700000000000000" pitchFamily="18" charset="-122"/>
              </a:rPr>
              <a:t>艺术美感</a:t>
            </a:r>
            <a:endParaRPr kumimoji="0" lang="zh-CN" altLang="en-US" sz="32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思源宋体 CN" panose="02020700000000000000" pitchFamily="18" charset="-122"/>
              <a:ea typeface="思源宋体 CN" panose="02020700000000000000" pitchFamily="18" charset="-122"/>
              <a:cs typeface="+mn-cs"/>
            </a:endParaRPr>
          </a:p>
        </p:txBody>
      </p:sp>
      <p:sp>
        <p:nvSpPr>
          <p:cNvPr id="50" name="文本框 49"/>
          <p:cNvSpPr txBox="1"/>
          <p:nvPr/>
        </p:nvSpPr>
        <p:spPr>
          <a:xfrm>
            <a:off x="786575" y="3926873"/>
            <a:ext cx="4589207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华光钢铁直黑 可变体 Medium" panose="02000500000000000000" pitchFamily="2" charset="-122"/>
                <a:ea typeface="华光钢铁直黑 可变体 Medium" panose="02000500000000000000" pitchFamily="2" charset="-122"/>
                <a:cs typeface="+mn-cs"/>
              </a:rPr>
              <a:t>优化方向：</a:t>
            </a:r>
            <a:endParaRPr kumimoji="0" lang="en-US" altLang="zh-CN" sz="32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思源宋体 CN" panose="02020700000000000000" pitchFamily="18" charset="-122"/>
              <a:ea typeface="思源宋体 CN" panose="02020700000000000000" pitchFamily="18" charset="-122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思源宋体 CN" panose="02020700000000000000" pitchFamily="18" charset="-122"/>
                <a:ea typeface="思源宋体 CN" panose="02020700000000000000" pitchFamily="18" charset="-122"/>
                <a:cs typeface="+mn-cs"/>
              </a:rPr>
              <a:t>1.</a:t>
            </a:r>
            <a:r>
              <a:rPr kumimoji="0" lang="zh-CN" altLang="en-US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思源宋体 CN" panose="02020700000000000000" pitchFamily="18" charset="-122"/>
                <a:ea typeface="思源宋体 CN" panose="02020700000000000000" pitchFamily="18" charset="-122"/>
                <a:cs typeface="+mn-cs"/>
              </a:rPr>
              <a:t>排版（</a:t>
            </a:r>
            <a:r>
              <a:rPr lang="zh-CN" altLang="en-US" sz="3200" b="1" dirty="0">
                <a:solidFill>
                  <a:prstClr val="black"/>
                </a:solidFill>
                <a:latin typeface="思源宋体 CN" panose="02020700000000000000" pitchFamily="18" charset="-122"/>
                <a:ea typeface="思源宋体 CN" panose="02020700000000000000" pitchFamily="18" charset="-122"/>
              </a:rPr>
              <a:t>形式多样</a:t>
            </a:r>
            <a:r>
              <a:rPr kumimoji="0" lang="zh-CN" altLang="en-US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思源宋体 CN" panose="02020700000000000000" pitchFamily="18" charset="-122"/>
                <a:ea typeface="思源宋体 CN" panose="02020700000000000000" pitchFamily="18" charset="-122"/>
                <a:cs typeface="+mn-cs"/>
              </a:rPr>
              <a:t>）；</a:t>
            </a:r>
            <a:endParaRPr kumimoji="0" lang="en-US" altLang="zh-CN" sz="32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思源宋体 CN" panose="02020700000000000000" pitchFamily="18" charset="-122"/>
              <a:ea typeface="思源宋体 CN" panose="02020700000000000000" pitchFamily="18" charset="-122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思源宋体 CN" panose="02020700000000000000" pitchFamily="18" charset="-122"/>
                <a:ea typeface="思源宋体 CN" panose="02020700000000000000" pitchFamily="18" charset="-122"/>
                <a:cs typeface="+mn-cs"/>
              </a:rPr>
              <a:t>2.</a:t>
            </a:r>
            <a:r>
              <a:rPr kumimoji="0" lang="zh-CN" altLang="en-US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思源宋体 CN" panose="02020700000000000000" pitchFamily="18" charset="-122"/>
                <a:ea typeface="思源宋体 CN" panose="02020700000000000000" pitchFamily="18" charset="-122"/>
                <a:cs typeface="+mn-cs"/>
              </a:rPr>
              <a:t>图文（色彩鲜明）；</a:t>
            </a:r>
            <a:endParaRPr kumimoji="0" lang="en-US" altLang="zh-CN" sz="32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思源宋体 CN" panose="02020700000000000000" pitchFamily="18" charset="-122"/>
              <a:ea typeface="思源宋体 CN" panose="02020700000000000000" pitchFamily="18" charset="-122"/>
              <a:cs typeface="+mn-cs"/>
            </a:endParaRPr>
          </a:p>
          <a:p>
            <a:pPr lvl="0">
              <a:defRPr/>
            </a:pPr>
            <a:r>
              <a:rPr kumimoji="0" lang="en-US" altLang="zh-CN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思源宋体 CN" panose="02020700000000000000" pitchFamily="18" charset="-122"/>
                <a:ea typeface="思源宋体 CN" panose="02020700000000000000" pitchFamily="18" charset="-122"/>
                <a:cs typeface="+mn-cs"/>
              </a:rPr>
              <a:t>3.</a:t>
            </a:r>
            <a:r>
              <a:rPr kumimoji="0" lang="zh-CN" altLang="en-US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思源宋体 CN" panose="02020700000000000000" pitchFamily="18" charset="-122"/>
                <a:ea typeface="思源宋体 CN" panose="02020700000000000000" pitchFamily="18" charset="-122"/>
                <a:cs typeface="+mn-cs"/>
              </a:rPr>
              <a:t>元素</a:t>
            </a:r>
            <a:r>
              <a:rPr lang="zh-CN" altLang="en-US" sz="3200" b="1" dirty="0">
                <a:solidFill>
                  <a:prstClr val="black"/>
                </a:solidFill>
                <a:latin typeface="思源宋体 CN" panose="02020700000000000000" pitchFamily="18" charset="-122"/>
                <a:ea typeface="思源宋体 CN" panose="02020700000000000000" pitchFamily="18" charset="-122"/>
              </a:rPr>
              <a:t>（音影加</a:t>
            </a:r>
            <a:r>
              <a:rPr kumimoji="0" lang="zh-CN" altLang="en-US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思源宋体 CN" panose="02020700000000000000" pitchFamily="18" charset="-122"/>
                <a:ea typeface="思源宋体 CN" panose="02020700000000000000" pitchFamily="18" charset="-122"/>
                <a:cs typeface="+mn-cs"/>
              </a:rPr>
              <a:t>成）</a:t>
            </a:r>
            <a:endParaRPr kumimoji="0" lang="en-US" altLang="zh-CN" sz="32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思源宋体 CN" panose="02020700000000000000" pitchFamily="18" charset="-122"/>
              <a:ea typeface="思源宋体 CN" panose="02020700000000000000" pitchFamily="18" charset="-122"/>
              <a:cs typeface="+mn-cs"/>
            </a:endParaRPr>
          </a:p>
        </p:txBody>
      </p:sp>
      <p:pic>
        <p:nvPicPr>
          <p:cNvPr id="12" name="图片 1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242493" y="2076041"/>
            <a:ext cx="6567219" cy="3694060"/>
          </a:xfrm>
          <a:prstGeom prst="rect">
            <a:avLst/>
          </a:prstGeom>
          <a:effectLst>
            <a:outerShdw sx="1000" sy="1000" algn="ctr" rotWithShape="0">
              <a:srgbClr val="000000"/>
            </a:outerShdw>
          </a:effectLst>
        </p:spPr>
      </p:pic>
    </p:spTree>
  </p:cSld>
  <p:clrMapOvr>
    <a:masterClrMapping/>
  </p:clrMapOvr>
  <mc:AlternateContent xmlns:mc="http://schemas.openxmlformats.org/markup-compatibility/2006">
    <mc:Choice xmlns:p159="http://schemas.microsoft.com/office/powerpoint/2015/09/main" xmlns="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3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直角三角形 47"/>
          <p:cNvSpPr/>
          <p:nvPr/>
        </p:nvSpPr>
        <p:spPr>
          <a:xfrm rot="14973168">
            <a:off x="10104967" y="4526992"/>
            <a:ext cx="2207616" cy="2134383"/>
          </a:xfrm>
          <a:prstGeom prst="rtTriangle">
            <a:avLst/>
          </a:prstGeom>
          <a:solidFill>
            <a:schemeClr val="tx2">
              <a:lumMod val="20000"/>
              <a:lumOff val="80000"/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panose="02010600030101010101" charset="-122"/>
              <a:ea typeface="等线" panose="02010600030101010101" charset="-122"/>
              <a:cs typeface="+mn-cs"/>
            </a:endParaRPr>
          </a:p>
        </p:txBody>
      </p:sp>
      <p:pic>
        <p:nvPicPr>
          <p:cNvPr id="15" name="图片 1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19948" y="1651457"/>
            <a:ext cx="4729316" cy="4729316"/>
          </a:xfrm>
          <a:prstGeom prst="rect">
            <a:avLst/>
          </a:prstGeom>
        </p:spPr>
      </p:pic>
      <p:grpSp>
        <p:nvGrpSpPr>
          <p:cNvPr id="36" name="组合 35"/>
          <p:cNvGrpSpPr/>
          <p:nvPr/>
        </p:nvGrpSpPr>
        <p:grpSpPr>
          <a:xfrm>
            <a:off x="1553497" y="2671554"/>
            <a:ext cx="3519948" cy="403122"/>
            <a:chOff x="1553497" y="2408904"/>
            <a:chExt cx="3519948" cy="403122"/>
          </a:xfrm>
        </p:grpSpPr>
        <p:cxnSp>
          <p:nvCxnSpPr>
            <p:cNvPr id="19" name="直接连接符 18"/>
            <p:cNvCxnSpPr/>
            <p:nvPr/>
          </p:nvCxnSpPr>
          <p:spPr>
            <a:xfrm flipH="1" flipV="1">
              <a:off x="4011561" y="2408904"/>
              <a:ext cx="1061884" cy="403122"/>
            </a:xfrm>
            <a:prstGeom prst="line">
              <a:avLst/>
            </a:prstGeom>
            <a:ln w="1905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21" name="直接连接符 20"/>
            <p:cNvCxnSpPr/>
            <p:nvPr/>
          </p:nvCxnSpPr>
          <p:spPr>
            <a:xfrm>
              <a:off x="1553497" y="2408904"/>
              <a:ext cx="2458064" cy="0"/>
            </a:xfrm>
            <a:prstGeom prst="line">
              <a:avLst/>
            </a:prstGeom>
            <a:ln w="1905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  <p:sp>
        <p:nvSpPr>
          <p:cNvPr id="23" name="文本框 22"/>
          <p:cNvSpPr txBox="1"/>
          <p:nvPr/>
        </p:nvSpPr>
        <p:spPr>
          <a:xfrm>
            <a:off x="1155290" y="1969466"/>
            <a:ext cx="325447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思源宋体 CN" panose="02020700000000000000" pitchFamily="18" charset="-122"/>
                <a:ea typeface="思源宋体 CN" panose="02020700000000000000" pitchFamily="18" charset="-122"/>
              </a:rPr>
              <a:t>这个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思源宋体 CN" panose="02020700000000000000" pitchFamily="18" charset="-122"/>
                <a:ea typeface="思源宋体 CN" panose="02020700000000000000" pitchFamily="18" charset="-122"/>
              </a:rPr>
              <a:t>音乐</a:t>
            </a: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思源宋体 CN" panose="02020700000000000000" pitchFamily="18" charset="-122"/>
                <a:ea typeface="思源宋体 CN" panose="02020700000000000000" pitchFamily="18" charset="-122"/>
              </a:rPr>
              <a:t>哪儿找</a:t>
            </a:r>
          </a:p>
        </p:txBody>
      </p:sp>
      <p:grpSp>
        <p:nvGrpSpPr>
          <p:cNvPr id="38" name="组合 37"/>
          <p:cNvGrpSpPr/>
          <p:nvPr/>
        </p:nvGrpSpPr>
        <p:grpSpPr>
          <a:xfrm>
            <a:off x="6730180" y="3074676"/>
            <a:ext cx="3500284" cy="403122"/>
            <a:chOff x="6730180" y="2812026"/>
            <a:chExt cx="3500284" cy="403122"/>
          </a:xfrm>
        </p:grpSpPr>
        <p:cxnSp>
          <p:nvCxnSpPr>
            <p:cNvPr id="24" name="直接连接符 23"/>
            <p:cNvCxnSpPr/>
            <p:nvPr/>
          </p:nvCxnSpPr>
          <p:spPr>
            <a:xfrm flipH="1" flipV="1">
              <a:off x="6730180" y="2812026"/>
              <a:ext cx="1061884" cy="403122"/>
            </a:xfrm>
            <a:prstGeom prst="line">
              <a:avLst/>
            </a:prstGeom>
            <a:ln w="1905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25" name="直接连接符 24"/>
            <p:cNvCxnSpPr/>
            <p:nvPr/>
          </p:nvCxnSpPr>
          <p:spPr>
            <a:xfrm>
              <a:off x="7772400" y="3215148"/>
              <a:ext cx="2458064" cy="0"/>
            </a:xfrm>
            <a:prstGeom prst="line">
              <a:avLst/>
            </a:prstGeom>
            <a:ln w="1905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  <p:sp>
        <p:nvSpPr>
          <p:cNvPr id="26" name="文本框 25"/>
          <p:cNvSpPr txBox="1"/>
          <p:nvPr/>
        </p:nvSpPr>
        <p:spPr>
          <a:xfrm>
            <a:off x="7531509" y="2883173"/>
            <a:ext cx="325447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思源宋体 CN" panose="02020700000000000000" pitchFamily="18" charset="-122"/>
                <a:ea typeface="思源宋体 CN" panose="02020700000000000000" pitchFamily="18" charset="-122"/>
              </a:rPr>
              <a:t>这个</a:t>
            </a:r>
            <a:r>
              <a:rPr lang="zh-CN" altLang="en-US" sz="3600" b="1" dirty="0">
                <a:solidFill>
                  <a:srgbClr val="C00000"/>
                </a:solidFill>
                <a:latin typeface="思源宋体 CN" panose="02020700000000000000" pitchFamily="18" charset="-122"/>
                <a:ea typeface="思源宋体 CN" panose="02020700000000000000" pitchFamily="18" charset="-122"/>
              </a:rPr>
              <a:t>模板</a:t>
            </a: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思源宋体 CN" panose="02020700000000000000" pitchFamily="18" charset="-122"/>
                <a:ea typeface="思源宋体 CN" panose="02020700000000000000" pitchFamily="18" charset="-122"/>
              </a:rPr>
              <a:t>哪儿找的</a:t>
            </a:r>
          </a:p>
        </p:txBody>
      </p:sp>
      <p:grpSp>
        <p:nvGrpSpPr>
          <p:cNvPr id="37" name="组合 36"/>
          <p:cNvGrpSpPr/>
          <p:nvPr/>
        </p:nvGrpSpPr>
        <p:grpSpPr>
          <a:xfrm>
            <a:off x="1420761" y="4526163"/>
            <a:ext cx="3519948" cy="403122"/>
            <a:chOff x="1420761" y="4263513"/>
            <a:chExt cx="3519948" cy="403122"/>
          </a:xfrm>
        </p:grpSpPr>
        <p:cxnSp>
          <p:nvCxnSpPr>
            <p:cNvPr id="27" name="直接连接符 26"/>
            <p:cNvCxnSpPr/>
            <p:nvPr/>
          </p:nvCxnSpPr>
          <p:spPr>
            <a:xfrm flipH="1" flipV="1">
              <a:off x="3878825" y="4263513"/>
              <a:ext cx="1061884" cy="403122"/>
            </a:xfrm>
            <a:prstGeom prst="line">
              <a:avLst/>
            </a:prstGeom>
            <a:ln w="1905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28" name="直接连接符 27"/>
            <p:cNvCxnSpPr/>
            <p:nvPr/>
          </p:nvCxnSpPr>
          <p:spPr>
            <a:xfrm>
              <a:off x="1420761" y="4263513"/>
              <a:ext cx="2458064" cy="0"/>
            </a:xfrm>
            <a:prstGeom prst="line">
              <a:avLst/>
            </a:prstGeom>
            <a:ln w="1905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  <p:sp>
        <p:nvSpPr>
          <p:cNvPr id="29" name="文本框 28"/>
          <p:cNvSpPr txBox="1"/>
          <p:nvPr/>
        </p:nvSpPr>
        <p:spPr>
          <a:xfrm>
            <a:off x="983226" y="3863940"/>
            <a:ext cx="325447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思源宋体 CN" panose="02020700000000000000" pitchFamily="18" charset="-122"/>
                <a:ea typeface="思源宋体 CN" panose="02020700000000000000" pitchFamily="18" charset="-122"/>
              </a:rPr>
              <a:t>这个</a:t>
            </a:r>
            <a:r>
              <a:rPr lang="zh-CN" altLang="en-US" sz="3600" b="1" dirty="0">
                <a:solidFill>
                  <a:srgbClr val="C00000"/>
                </a:solidFill>
                <a:latin typeface="思源宋体 CN" panose="02020700000000000000" pitchFamily="18" charset="-122"/>
                <a:ea typeface="思源宋体 CN" panose="02020700000000000000" pitchFamily="18" charset="-122"/>
              </a:rPr>
              <a:t>图片</a:t>
            </a: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思源宋体 CN" panose="02020700000000000000" pitchFamily="18" charset="-122"/>
                <a:ea typeface="思源宋体 CN" panose="02020700000000000000" pitchFamily="18" charset="-122"/>
              </a:rPr>
              <a:t>哪儿找</a:t>
            </a:r>
          </a:p>
        </p:txBody>
      </p:sp>
      <p:grpSp>
        <p:nvGrpSpPr>
          <p:cNvPr id="39" name="组合 38"/>
          <p:cNvGrpSpPr/>
          <p:nvPr/>
        </p:nvGrpSpPr>
        <p:grpSpPr>
          <a:xfrm>
            <a:off x="6774425" y="4929285"/>
            <a:ext cx="3495367" cy="403122"/>
            <a:chOff x="6774425" y="4666635"/>
            <a:chExt cx="3495367" cy="403122"/>
          </a:xfrm>
        </p:grpSpPr>
        <p:cxnSp>
          <p:nvCxnSpPr>
            <p:cNvPr id="30" name="直接连接符 29"/>
            <p:cNvCxnSpPr/>
            <p:nvPr/>
          </p:nvCxnSpPr>
          <p:spPr>
            <a:xfrm flipH="1" flipV="1">
              <a:off x="6774425" y="4666635"/>
              <a:ext cx="1061884" cy="403122"/>
            </a:xfrm>
            <a:prstGeom prst="line">
              <a:avLst/>
            </a:prstGeom>
            <a:ln w="1905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31" name="直接连接符 30"/>
            <p:cNvCxnSpPr/>
            <p:nvPr/>
          </p:nvCxnSpPr>
          <p:spPr>
            <a:xfrm>
              <a:off x="7811728" y="5059925"/>
              <a:ext cx="2458064" cy="0"/>
            </a:xfrm>
            <a:prstGeom prst="line">
              <a:avLst/>
            </a:prstGeom>
            <a:ln w="1905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  <p:sp>
        <p:nvSpPr>
          <p:cNvPr id="32" name="文本框 31"/>
          <p:cNvSpPr txBox="1"/>
          <p:nvPr/>
        </p:nvSpPr>
        <p:spPr>
          <a:xfrm>
            <a:off x="7612626" y="4630134"/>
            <a:ext cx="325447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思源宋体 CN" panose="02020700000000000000" pitchFamily="18" charset="-122"/>
                <a:ea typeface="思源宋体 CN" panose="02020700000000000000" pitchFamily="18" charset="-122"/>
              </a:rPr>
              <a:t>这个</a:t>
            </a:r>
            <a:r>
              <a:rPr lang="zh-CN" altLang="en-US" sz="3600" b="1" dirty="0">
                <a:solidFill>
                  <a:srgbClr val="C00000"/>
                </a:solidFill>
                <a:latin typeface="思源宋体 CN" panose="02020700000000000000" pitchFamily="18" charset="-122"/>
                <a:ea typeface="思源宋体 CN" panose="02020700000000000000" pitchFamily="18" charset="-122"/>
              </a:rPr>
              <a:t>动画</a:t>
            </a: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思源宋体 CN" panose="02020700000000000000" pitchFamily="18" charset="-122"/>
                <a:ea typeface="思源宋体 CN" panose="02020700000000000000" pitchFamily="18" charset="-122"/>
              </a:rPr>
              <a:t>咋动</a:t>
            </a:r>
          </a:p>
        </p:txBody>
      </p:sp>
      <p:grpSp>
        <p:nvGrpSpPr>
          <p:cNvPr id="22" name="组合 21"/>
          <p:cNvGrpSpPr/>
          <p:nvPr/>
        </p:nvGrpSpPr>
        <p:grpSpPr>
          <a:xfrm>
            <a:off x="6096000" y="1724419"/>
            <a:ext cx="3163528" cy="798588"/>
            <a:chOff x="7066936" y="3215148"/>
            <a:chExt cx="3163528" cy="798588"/>
          </a:xfrm>
        </p:grpSpPr>
        <p:cxnSp>
          <p:nvCxnSpPr>
            <p:cNvPr id="40" name="直接连接符 39"/>
            <p:cNvCxnSpPr/>
            <p:nvPr/>
          </p:nvCxnSpPr>
          <p:spPr>
            <a:xfrm flipH="1">
              <a:off x="7066936" y="3215148"/>
              <a:ext cx="725128" cy="798588"/>
            </a:xfrm>
            <a:prstGeom prst="line">
              <a:avLst/>
            </a:prstGeom>
            <a:ln w="1905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41" name="直接连接符 40"/>
            <p:cNvCxnSpPr/>
            <p:nvPr/>
          </p:nvCxnSpPr>
          <p:spPr>
            <a:xfrm>
              <a:off x="7772400" y="3215148"/>
              <a:ext cx="2458064" cy="0"/>
            </a:xfrm>
            <a:prstGeom prst="line">
              <a:avLst/>
            </a:prstGeom>
            <a:ln w="1905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  <p:sp>
        <p:nvSpPr>
          <p:cNvPr id="42" name="文本框 41"/>
          <p:cNvSpPr txBox="1"/>
          <p:nvPr/>
        </p:nvSpPr>
        <p:spPr>
          <a:xfrm>
            <a:off x="6403257" y="1060632"/>
            <a:ext cx="325447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思源宋体 CN" panose="02020700000000000000" pitchFamily="18" charset="-122"/>
                <a:ea typeface="思源宋体 CN" panose="02020700000000000000" pitchFamily="18" charset="-122"/>
              </a:rPr>
              <a:t>这个</a:t>
            </a:r>
            <a:r>
              <a:rPr lang="zh-CN" altLang="en-US" sz="3600" b="1" dirty="0">
                <a:solidFill>
                  <a:srgbClr val="C00000"/>
                </a:solidFill>
                <a:latin typeface="思源宋体 CN" panose="02020700000000000000" pitchFamily="18" charset="-122"/>
                <a:ea typeface="思源宋体 CN" panose="02020700000000000000" pitchFamily="18" charset="-122"/>
              </a:rPr>
              <a:t>字体</a:t>
            </a: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思源宋体 CN" panose="02020700000000000000" pitchFamily="18" charset="-122"/>
                <a:ea typeface="思源宋体 CN" panose="02020700000000000000" pitchFamily="18" charset="-122"/>
              </a:rPr>
              <a:t>咋弄</a:t>
            </a:r>
          </a:p>
        </p:txBody>
      </p:sp>
      <p:grpSp>
        <p:nvGrpSpPr>
          <p:cNvPr id="43" name="组合 42"/>
          <p:cNvGrpSpPr/>
          <p:nvPr/>
        </p:nvGrpSpPr>
        <p:grpSpPr>
          <a:xfrm>
            <a:off x="2870237" y="5462866"/>
            <a:ext cx="3183192" cy="798588"/>
            <a:chOff x="7772400" y="2416560"/>
            <a:chExt cx="3183192" cy="798588"/>
          </a:xfrm>
        </p:grpSpPr>
        <p:cxnSp>
          <p:nvCxnSpPr>
            <p:cNvPr id="44" name="直接连接符 43"/>
            <p:cNvCxnSpPr/>
            <p:nvPr/>
          </p:nvCxnSpPr>
          <p:spPr>
            <a:xfrm flipH="1">
              <a:off x="10230464" y="2416560"/>
              <a:ext cx="725128" cy="798588"/>
            </a:xfrm>
            <a:prstGeom prst="line">
              <a:avLst/>
            </a:prstGeom>
            <a:ln w="1905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45" name="直接连接符 44"/>
            <p:cNvCxnSpPr/>
            <p:nvPr/>
          </p:nvCxnSpPr>
          <p:spPr>
            <a:xfrm>
              <a:off x="7772400" y="3215148"/>
              <a:ext cx="2458064" cy="0"/>
            </a:xfrm>
            <a:prstGeom prst="line">
              <a:avLst/>
            </a:prstGeom>
            <a:ln w="1905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  <p:sp>
        <p:nvSpPr>
          <p:cNvPr id="46" name="文本框 45"/>
          <p:cNvSpPr txBox="1"/>
          <p:nvPr/>
        </p:nvSpPr>
        <p:spPr>
          <a:xfrm>
            <a:off x="2251586" y="5538994"/>
            <a:ext cx="325447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思源宋体 CN" panose="02020700000000000000" pitchFamily="18" charset="-122"/>
                <a:ea typeface="思源宋体 CN" panose="02020700000000000000" pitchFamily="18" charset="-122"/>
              </a:rPr>
              <a:t>这个</a:t>
            </a:r>
            <a:r>
              <a:rPr lang="zh-CN" altLang="en-US" sz="3600" b="1" dirty="0">
                <a:solidFill>
                  <a:srgbClr val="C00000"/>
                </a:solidFill>
                <a:latin typeface="思源宋体 CN" panose="02020700000000000000" pitchFamily="18" charset="-122"/>
                <a:ea typeface="思源宋体 CN" panose="02020700000000000000" pitchFamily="18" charset="-122"/>
              </a:rPr>
              <a:t>画面</a:t>
            </a: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思源宋体 CN" panose="02020700000000000000" pitchFamily="18" charset="-122"/>
                <a:ea typeface="思源宋体 CN" panose="02020700000000000000" pitchFamily="18" charset="-122"/>
              </a:rPr>
              <a:t>咋跳</a:t>
            </a:r>
          </a:p>
        </p:txBody>
      </p:sp>
      <p:sp>
        <p:nvSpPr>
          <p:cNvPr id="47" name="直角三角形 46"/>
          <p:cNvSpPr/>
          <p:nvPr/>
        </p:nvSpPr>
        <p:spPr>
          <a:xfrm rot="19751671">
            <a:off x="10308585" y="5349826"/>
            <a:ext cx="1752370" cy="1578078"/>
          </a:xfrm>
          <a:prstGeom prst="rtTriangle">
            <a:avLst/>
          </a:prstGeom>
          <a:solidFill>
            <a:schemeClr val="tx2">
              <a:lumMod val="60000"/>
              <a:lumOff val="40000"/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panose="02010600030101010101" charset="-122"/>
              <a:ea typeface="等线" panose="02010600030101010101" charset="-122"/>
              <a:cs typeface="+mn-cs"/>
            </a:endParaRPr>
          </a:p>
        </p:txBody>
      </p:sp>
      <p:sp>
        <p:nvSpPr>
          <p:cNvPr id="2" name="直角三角形 1"/>
          <p:cNvSpPr/>
          <p:nvPr/>
        </p:nvSpPr>
        <p:spPr>
          <a:xfrm rot="16200000">
            <a:off x="10974232" y="5640231"/>
            <a:ext cx="1271327" cy="1164210"/>
          </a:xfrm>
          <a:prstGeom prst="rtTriangle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panose="02010600030101010101" charset="-122"/>
              <a:ea typeface="等线" panose="02010600030101010101" charset="-122"/>
              <a:cs typeface="+mn-cs"/>
            </a:endParaRPr>
          </a:p>
        </p:txBody>
      </p:sp>
      <p:sp>
        <p:nvSpPr>
          <p:cNvPr id="52" name="文本框 51"/>
          <p:cNvSpPr txBox="1"/>
          <p:nvPr/>
        </p:nvSpPr>
        <p:spPr>
          <a:xfrm>
            <a:off x="983226" y="348511"/>
            <a:ext cx="411255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di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华光钢铁直黑 可变体 Medium" panose="02000500000000000000" pitchFamily="2" charset="-122"/>
                <a:ea typeface="华光钢铁直黑 可变体 Medium" panose="02000500000000000000" pitchFamily="2" charset="-122"/>
                <a:cs typeface="+mn-cs"/>
              </a:rPr>
              <a:t>老师们的</a:t>
            </a:r>
            <a:r>
              <a:rPr kumimoji="0" lang="en-US" altLang="zh-CN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华光钢铁直黑 可变体 Medium" panose="02000500000000000000" pitchFamily="2" charset="-122"/>
                <a:ea typeface="华光钢铁直黑 可变体 Medium" panose="02000500000000000000" pitchFamily="2" charset="-122"/>
                <a:cs typeface="+mn-cs"/>
              </a:rPr>
              <a:t>PPT</a:t>
            </a:r>
            <a:r>
              <a:rPr kumimoji="0" lang="zh-CN" altLang="en-US" sz="4800" b="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华光钢铁直黑 可变体 Medium" panose="02000500000000000000" pitchFamily="2" charset="-122"/>
                <a:ea typeface="华光钢铁直黑 可变体 Medium" panose="02000500000000000000" pitchFamily="2" charset="-122"/>
                <a:cs typeface="+mn-cs"/>
              </a:rPr>
              <a:t>烦恼</a:t>
            </a:r>
            <a:endParaRPr kumimoji="0" lang="zh-CN" altLang="en-US" sz="3200" b="0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华光钢铁直黑 可变体 Medium" panose="02000500000000000000" pitchFamily="2" charset="-122"/>
              <a:ea typeface="华光钢铁直黑 可变体 Medium" panose="02000500000000000000" pitchFamily="2" charset="-122"/>
              <a:cs typeface="+mn-cs"/>
            </a:endParaRPr>
          </a:p>
        </p:txBody>
      </p:sp>
      <p:sp>
        <p:nvSpPr>
          <p:cNvPr id="53" name="矩形 52"/>
          <p:cNvSpPr/>
          <p:nvPr/>
        </p:nvSpPr>
        <p:spPr>
          <a:xfrm>
            <a:off x="643650" y="635195"/>
            <a:ext cx="142925" cy="427748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rgbClr val="FFC000"/>
              </a:solidFill>
              <a:effectLst/>
              <a:uLnTx/>
              <a:uFillTx/>
              <a:latin typeface="等线" panose="02010600030101010101" charset="-122"/>
              <a:ea typeface="等线" panose="02010600030101010101" charset="-122"/>
              <a:cs typeface="+mn-cs"/>
            </a:endParaRPr>
          </a:p>
        </p:txBody>
      </p:sp>
      <p:cxnSp>
        <p:nvCxnSpPr>
          <p:cNvPr id="54" name="直接连接符 53"/>
          <p:cNvCxnSpPr/>
          <p:nvPr/>
        </p:nvCxnSpPr>
        <p:spPr>
          <a:xfrm>
            <a:off x="0" y="1367931"/>
            <a:ext cx="4619624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</p:cSld>
  <p:clrMapOvr>
    <a:masterClrMapping/>
  </p:clrMapOvr>
  <mc:AlternateContent xmlns:mc="http://schemas.openxmlformats.org/markup-compatibility/2006">
    <mc:Choice xmlns:p159="http://schemas.microsoft.com/office/powerpoint/2015/09/main" xmlns="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6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00"/>
                            </p:stCondLst>
                            <p:childTnLst>
                              <p:par>
                                <p:cTn id="1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500"/>
                            </p:stCondLst>
                            <p:childTnLst>
                              <p:par>
                                <p:cTn id="27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9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4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500"/>
                            </p:stCondLst>
                            <p:childTnLst>
                              <p:par>
                                <p:cTn id="3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8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3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500"/>
                            </p:stCondLst>
                            <p:childTnLst>
                              <p:par>
                                <p:cTn id="4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2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500"/>
                            </p:stCondLst>
                            <p:childTnLst>
                              <p:par>
                                <p:cTn id="5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6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/>
      <p:bldP spid="26" grpId="0"/>
      <p:bldP spid="29" grpId="0"/>
      <p:bldP spid="32" grpId="0"/>
      <p:bldP spid="42" grpId="0"/>
      <p:bldP spid="46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矩形 8"/>
          <p:cNvSpPr/>
          <p:nvPr/>
        </p:nvSpPr>
        <p:spPr>
          <a:xfrm>
            <a:off x="0" y="0"/>
            <a:ext cx="10591800" cy="6867727"/>
          </a:xfrm>
          <a:custGeom>
            <a:avLst/>
            <a:gdLst>
              <a:gd name="connsiteX0" fmla="*/ 0 w 9941668"/>
              <a:gd name="connsiteY0" fmla="*/ 0 h 6858000"/>
              <a:gd name="connsiteX1" fmla="*/ 9941668 w 9941668"/>
              <a:gd name="connsiteY1" fmla="*/ 0 h 6858000"/>
              <a:gd name="connsiteX2" fmla="*/ 9941668 w 9941668"/>
              <a:gd name="connsiteY2" fmla="*/ 6858000 h 6858000"/>
              <a:gd name="connsiteX3" fmla="*/ 0 w 9941668"/>
              <a:gd name="connsiteY3" fmla="*/ 6858000 h 6858000"/>
              <a:gd name="connsiteX4" fmla="*/ 0 w 9941668"/>
              <a:gd name="connsiteY4" fmla="*/ 0 h 6858000"/>
              <a:gd name="connsiteX0-1" fmla="*/ 0 w 9941668"/>
              <a:gd name="connsiteY0-2" fmla="*/ 0 h 6867727"/>
              <a:gd name="connsiteX1-3" fmla="*/ 9941668 w 9941668"/>
              <a:gd name="connsiteY1-4" fmla="*/ 0 h 6867727"/>
              <a:gd name="connsiteX2-5" fmla="*/ 6254885 w 9941668"/>
              <a:gd name="connsiteY2-6" fmla="*/ 6867727 h 6867727"/>
              <a:gd name="connsiteX3-7" fmla="*/ 0 w 9941668"/>
              <a:gd name="connsiteY3-8" fmla="*/ 6858000 h 6867727"/>
              <a:gd name="connsiteX4-9" fmla="*/ 0 w 9941668"/>
              <a:gd name="connsiteY4-10" fmla="*/ 0 h 6867727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</a:cxnLst>
            <a:rect l="l" t="t" r="r" b="b"/>
            <a:pathLst>
              <a:path w="9941668" h="6867727">
                <a:moveTo>
                  <a:pt x="0" y="0"/>
                </a:moveTo>
                <a:lnTo>
                  <a:pt x="9941668" y="0"/>
                </a:lnTo>
                <a:lnTo>
                  <a:pt x="6254885" y="6867727"/>
                </a:lnTo>
                <a:lnTo>
                  <a:pt x="0" y="6858000"/>
                </a:lnTo>
                <a:lnTo>
                  <a:pt x="0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panose="02010600030101010101" charset="-122"/>
              <a:ea typeface="等线" panose="02010600030101010101" charset="-122"/>
              <a:cs typeface="+mn-cs"/>
            </a:endParaRPr>
          </a:p>
        </p:txBody>
      </p:sp>
      <p:sp>
        <p:nvSpPr>
          <p:cNvPr id="2" name="流程图: 合并 1"/>
          <p:cNvSpPr/>
          <p:nvPr/>
        </p:nvSpPr>
        <p:spPr>
          <a:xfrm rot="16200000">
            <a:off x="799882" y="3300620"/>
            <a:ext cx="384464" cy="363682"/>
          </a:xfrm>
          <a:prstGeom prst="flowChartMerg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panose="02010600030101010101" charset="-122"/>
              <a:ea typeface="等线" panose="02010600030101010101" charset="-122"/>
              <a:cs typeface="+mn-cs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1395849" y="3211250"/>
            <a:ext cx="236514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思源宋体 CN" panose="02020700000000000000" pitchFamily="18" charset="-122"/>
                <a:ea typeface="思源宋体 CN" panose="02020700000000000000" pitchFamily="18" charset="-122"/>
                <a:cs typeface="+mn-cs"/>
              </a:rPr>
              <a:t>图片</a:t>
            </a:r>
          </a:p>
        </p:txBody>
      </p:sp>
      <p:sp>
        <p:nvSpPr>
          <p:cNvPr id="13" name="流程图: 合并 12"/>
          <p:cNvSpPr/>
          <p:nvPr/>
        </p:nvSpPr>
        <p:spPr>
          <a:xfrm rot="16200000">
            <a:off x="812705" y="4211556"/>
            <a:ext cx="384464" cy="363682"/>
          </a:xfrm>
          <a:prstGeom prst="flowChartMerg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panose="02010600030101010101" charset="-122"/>
              <a:ea typeface="等线" panose="02010600030101010101" charset="-122"/>
              <a:cs typeface="+mn-cs"/>
            </a:endParaRPr>
          </a:p>
        </p:txBody>
      </p:sp>
      <p:sp>
        <p:nvSpPr>
          <p:cNvPr id="14" name="文本框 13"/>
          <p:cNvSpPr txBox="1"/>
          <p:nvPr/>
        </p:nvSpPr>
        <p:spPr>
          <a:xfrm>
            <a:off x="1408672" y="4122186"/>
            <a:ext cx="236514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思源宋体 CN" panose="02020700000000000000" pitchFamily="18" charset="-122"/>
                <a:ea typeface="思源宋体 CN" panose="02020700000000000000" pitchFamily="18" charset="-122"/>
                <a:cs typeface="+mn-cs"/>
              </a:rPr>
              <a:t>文字</a:t>
            </a:r>
          </a:p>
        </p:txBody>
      </p:sp>
      <p:sp>
        <p:nvSpPr>
          <p:cNvPr id="15" name="流程图: 合并 14"/>
          <p:cNvSpPr/>
          <p:nvPr/>
        </p:nvSpPr>
        <p:spPr>
          <a:xfrm rot="16200000">
            <a:off x="791922" y="5122492"/>
            <a:ext cx="384464" cy="363682"/>
          </a:xfrm>
          <a:prstGeom prst="flowChartMerg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panose="02010600030101010101" charset="-122"/>
              <a:ea typeface="等线" panose="02010600030101010101" charset="-122"/>
              <a:cs typeface="+mn-cs"/>
            </a:endParaRPr>
          </a:p>
        </p:txBody>
      </p:sp>
      <p:sp>
        <p:nvSpPr>
          <p:cNvPr id="16" name="文本框 15"/>
          <p:cNvSpPr txBox="1"/>
          <p:nvPr/>
        </p:nvSpPr>
        <p:spPr>
          <a:xfrm>
            <a:off x="1387889" y="5033122"/>
            <a:ext cx="236514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思源宋体 CN" panose="02020700000000000000" pitchFamily="18" charset="-122"/>
                <a:ea typeface="思源宋体 CN" panose="02020700000000000000" pitchFamily="18" charset="-122"/>
                <a:cs typeface="+mn-cs"/>
              </a:rPr>
              <a:t>形状</a:t>
            </a:r>
          </a:p>
        </p:txBody>
      </p:sp>
      <p:sp>
        <p:nvSpPr>
          <p:cNvPr id="17" name="流程图: 合并 16"/>
          <p:cNvSpPr/>
          <p:nvPr/>
        </p:nvSpPr>
        <p:spPr>
          <a:xfrm rot="16200000">
            <a:off x="2981604" y="3300620"/>
            <a:ext cx="384464" cy="363682"/>
          </a:xfrm>
          <a:prstGeom prst="flowChartMerg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思源宋体 CN" panose="02020700000000000000" pitchFamily="18" charset="-122"/>
              <a:ea typeface="思源宋体 CN" panose="02020700000000000000" pitchFamily="18" charset="-122"/>
              <a:cs typeface="+mn-cs"/>
            </a:endParaRPr>
          </a:p>
        </p:txBody>
      </p:sp>
      <p:sp>
        <p:nvSpPr>
          <p:cNvPr id="18" name="文本框 17"/>
          <p:cNvSpPr txBox="1"/>
          <p:nvPr/>
        </p:nvSpPr>
        <p:spPr>
          <a:xfrm>
            <a:off x="3577571" y="3211250"/>
            <a:ext cx="236514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思源宋体 CN" panose="02020700000000000000" pitchFamily="18" charset="-122"/>
                <a:ea typeface="思源宋体 CN" panose="02020700000000000000" pitchFamily="18" charset="-122"/>
                <a:cs typeface="+mn-cs"/>
              </a:rPr>
              <a:t>动画</a:t>
            </a:r>
          </a:p>
        </p:txBody>
      </p:sp>
      <p:sp>
        <p:nvSpPr>
          <p:cNvPr id="19" name="流程图: 合并 18"/>
          <p:cNvSpPr/>
          <p:nvPr/>
        </p:nvSpPr>
        <p:spPr>
          <a:xfrm rot="16200000">
            <a:off x="2994427" y="4211556"/>
            <a:ext cx="384464" cy="363682"/>
          </a:xfrm>
          <a:prstGeom prst="flowChartMerg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思源宋体 CN" panose="02020700000000000000" pitchFamily="18" charset="-122"/>
              <a:ea typeface="思源宋体 CN" panose="02020700000000000000" pitchFamily="18" charset="-122"/>
              <a:cs typeface="+mn-cs"/>
            </a:endParaRPr>
          </a:p>
        </p:txBody>
      </p:sp>
      <p:sp>
        <p:nvSpPr>
          <p:cNvPr id="20" name="文本框 19"/>
          <p:cNvSpPr txBox="1"/>
          <p:nvPr/>
        </p:nvSpPr>
        <p:spPr>
          <a:xfrm>
            <a:off x="3590394" y="4122186"/>
            <a:ext cx="236514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思源宋体 CN" panose="02020700000000000000" pitchFamily="18" charset="-122"/>
                <a:ea typeface="思源宋体 CN" panose="02020700000000000000" pitchFamily="18" charset="-122"/>
                <a:cs typeface="+mn-cs"/>
              </a:rPr>
              <a:t>音乐</a:t>
            </a:r>
          </a:p>
        </p:txBody>
      </p:sp>
      <p:sp>
        <p:nvSpPr>
          <p:cNvPr id="21" name="流程图: 合并 20"/>
          <p:cNvSpPr/>
          <p:nvPr/>
        </p:nvSpPr>
        <p:spPr>
          <a:xfrm rot="16200000">
            <a:off x="2973644" y="5122492"/>
            <a:ext cx="384464" cy="363682"/>
          </a:xfrm>
          <a:prstGeom prst="flowChartMerg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思源宋体 CN" panose="02020700000000000000" pitchFamily="18" charset="-122"/>
              <a:ea typeface="思源宋体 CN" panose="02020700000000000000" pitchFamily="18" charset="-122"/>
              <a:cs typeface="+mn-cs"/>
            </a:endParaRPr>
          </a:p>
        </p:txBody>
      </p:sp>
      <p:sp>
        <p:nvSpPr>
          <p:cNvPr id="22" name="文本框 21"/>
          <p:cNvSpPr txBox="1"/>
          <p:nvPr/>
        </p:nvSpPr>
        <p:spPr>
          <a:xfrm>
            <a:off x="3569611" y="5033122"/>
            <a:ext cx="236514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思源宋体 CN" panose="02020700000000000000" pitchFamily="18" charset="-122"/>
                <a:ea typeface="思源宋体 CN" panose="02020700000000000000" pitchFamily="18" charset="-122"/>
                <a:cs typeface="+mn-cs"/>
              </a:rPr>
              <a:t>切换</a:t>
            </a:r>
          </a:p>
        </p:txBody>
      </p:sp>
      <p:sp>
        <p:nvSpPr>
          <p:cNvPr id="23" name="文本框 22"/>
          <p:cNvSpPr txBox="1"/>
          <p:nvPr/>
        </p:nvSpPr>
        <p:spPr>
          <a:xfrm>
            <a:off x="786575" y="2151981"/>
            <a:ext cx="201744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di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华光钢铁直黑 可变体 Medium" panose="02000500000000000000" pitchFamily="2" charset="-122"/>
                <a:ea typeface="华光钢铁直黑 可变体 Medium" panose="02000500000000000000" pitchFamily="2" charset="-122"/>
                <a:cs typeface="+mn-cs"/>
              </a:rPr>
              <a:t>基本要素</a:t>
            </a:r>
          </a:p>
        </p:txBody>
      </p:sp>
      <p:pic>
        <p:nvPicPr>
          <p:cNvPr id="32" name="图片 31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7733415" y="414537"/>
            <a:ext cx="3906541" cy="219468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30" name="图片 29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6685742" y="2263784"/>
            <a:ext cx="3909912" cy="220520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31" name="图片 30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>
          <a:xfrm>
            <a:off x="5711826" y="4176780"/>
            <a:ext cx="3920333" cy="219175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26" name="矩形 25"/>
          <p:cNvSpPr/>
          <p:nvPr/>
        </p:nvSpPr>
        <p:spPr>
          <a:xfrm>
            <a:off x="643650" y="635195"/>
            <a:ext cx="142925" cy="427748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rgbClr val="FFC000"/>
              </a:solidFill>
              <a:effectLst/>
              <a:uLnTx/>
              <a:uFillTx/>
              <a:latin typeface="等线" panose="02010600030101010101" charset="-122"/>
              <a:ea typeface="等线" panose="02010600030101010101" charset="-122"/>
              <a:cs typeface="+mn-cs"/>
            </a:endParaRPr>
          </a:p>
        </p:txBody>
      </p:sp>
      <p:cxnSp>
        <p:nvCxnSpPr>
          <p:cNvPr id="27" name="直接连接符 26"/>
          <p:cNvCxnSpPr/>
          <p:nvPr/>
        </p:nvCxnSpPr>
        <p:spPr>
          <a:xfrm>
            <a:off x="0" y="1367931"/>
            <a:ext cx="4619624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5" name="文本框 24"/>
          <p:cNvSpPr txBox="1"/>
          <p:nvPr/>
        </p:nvSpPr>
        <p:spPr>
          <a:xfrm>
            <a:off x="969429" y="560569"/>
            <a:ext cx="476016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di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zh-CN" altLang="en-US" sz="2800" dirty="0">
                <a:solidFill>
                  <a:prstClr val="black"/>
                </a:solidFill>
                <a:latin typeface="华光钢铁直黑 可变体 Medium" panose="02000500000000000000" pitchFamily="2" charset="-122"/>
                <a:ea typeface="华光钢铁直黑 可变体 Medium" panose="02000500000000000000" pitchFamily="2" charset="-122"/>
              </a:rPr>
              <a:t>怎样</a:t>
            </a:r>
            <a:r>
              <a:rPr kumimoji="0" lang="zh-CN" alt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华光钢铁直黑 可变体 Medium" panose="02000500000000000000" pitchFamily="2" charset="-122"/>
                <a:ea typeface="华光钢铁直黑 可变体 Medium" panose="02000500000000000000" pitchFamily="2" charset="-122"/>
                <a:cs typeface="+mn-cs"/>
              </a:rPr>
              <a:t>做好</a:t>
            </a:r>
            <a:r>
              <a:rPr lang="zh-CN" altLang="en-US" sz="2800" dirty="0">
                <a:solidFill>
                  <a:prstClr val="black"/>
                </a:solidFill>
                <a:latin typeface="华光钢铁直黑 可变体 Medium" panose="02000500000000000000" pitchFamily="2" charset="-122"/>
                <a:ea typeface="华光钢铁直黑 可变体 Medium" panose="02000500000000000000" pitchFamily="2" charset="-122"/>
              </a:rPr>
              <a:t>历史教学</a:t>
            </a:r>
            <a:r>
              <a:rPr kumimoji="0" lang="en-US" altLang="zh-CN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华光钢铁直黑 可变体 Medium" panose="02000500000000000000" pitchFamily="2" charset="-122"/>
                <a:ea typeface="华光钢铁直黑 可变体 Medium" panose="02000500000000000000" pitchFamily="2" charset="-122"/>
                <a:cs typeface="+mn-cs"/>
              </a:rPr>
              <a:t>PPT</a:t>
            </a:r>
            <a:endParaRPr kumimoji="0" lang="zh-CN" altLang="en-US" sz="3200" b="0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华光钢铁直黑 可变体 Medium" panose="02000500000000000000" pitchFamily="2" charset="-122"/>
              <a:ea typeface="华光钢铁直黑 可变体 Medium" panose="02000500000000000000" pitchFamily="2" charset="-122"/>
              <a:cs typeface="+mn-cs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59="http://schemas.microsoft.com/office/powerpoint/2015/09/main" xmlns="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矩形 8"/>
          <p:cNvSpPr/>
          <p:nvPr/>
        </p:nvSpPr>
        <p:spPr>
          <a:xfrm>
            <a:off x="0" y="0"/>
            <a:ext cx="9941668" cy="6867727"/>
          </a:xfrm>
          <a:custGeom>
            <a:avLst/>
            <a:gdLst>
              <a:gd name="connsiteX0" fmla="*/ 0 w 9941668"/>
              <a:gd name="connsiteY0" fmla="*/ 0 h 6858000"/>
              <a:gd name="connsiteX1" fmla="*/ 9941668 w 9941668"/>
              <a:gd name="connsiteY1" fmla="*/ 0 h 6858000"/>
              <a:gd name="connsiteX2" fmla="*/ 9941668 w 9941668"/>
              <a:gd name="connsiteY2" fmla="*/ 6858000 h 6858000"/>
              <a:gd name="connsiteX3" fmla="*/ 0 w 9941668"/>
              <a:gd name="connsiteY3" fmla="*/ 6858000 h 6858000"/>
              <a:gd name="connsiteX4" fmla="*/ 0 w 9941668"/>
              <a:gd name="connsiteY4" fmla="*/ 0 h 6858000"/>
              <a:gd name="connsiteX0-1" fmla="*/ 0 w 9941668"/>
              <a:gd name="connsiteY0-2" fmla="*/ 0 h 6867727"/>
              <a:gd name="connsiteX1-3" fmla="*/ 9941668 w 9941668"/>
              <a:gd name="connsiteY1-4" fmla="*/ 0 h 6867727"/>
              <a:gd name="connsiteX2-5" fmla="*/ 6254885 w 9941668"/>
              <a:gd name="connsiteY2-6" fmla="*/ 6867727 h 6867727"/>
              <a:gd name="connsiteX3-7" fmla="*/ 0 w 9941668"/>
              <a:gd name="connsiteY3-8" fmla="*/ 6858000 h 6867727"/>
              <a:gd name="connsiteX4-9" fmla="*/ 0 w 9941668"/>
              <a:gd name="connsiteY4-10" fmla="*/ 0 h 6867727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</a:cxnLst>
            <a:rect l="l" t="t" r="r" b="b"/>
            <a:pathLst>
              <a:path w="9941668" h="6867727">
                <a:moveTo>
                  <a:pt x="0" y="0"/>
                </a:moveTo>
                <a:lnTo>
                  <a:pt x="9941668" y="0"/>
                </a:lnTo>
                <a:lnTo>
                  <a:pt x="6254885" y="6867727"/>
                </a:lnTo>
                <a:lnTo>
                  <a:pt x="0" y="6858000"/>
                </a:lnTo>
                <a:lnTo>
                  <a:pt x="0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panose="02010600030101010101" charset="-122"/>
              <a:ea typeface="等线" panose="02010600030101010101" charset="-122"/>
              <a:cs typeface="+mn-cs"/>
            </a:endParaRPr>
          </a:p>
        </p:txBody>
      </p:sp>
      <p:pic>
        <p:nvPicPr>
          <p:cNvPr id="27" name="图片 26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7380729" y="260152"/>
            <a:ext cx="3926114" cy="220252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8" name="图片 7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6008254" y="2326397"/>
            <a:ext cx="3915979" cy="220520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2" name="流程图: 合并 1"/>
          <p:cNvSpPr/>
          <p:nvPr/>
        </p:nvSpPr>
        <p:spPr>
          <a:xfrm rot="16200000">
            <a:off x="620138" y="3033963"/>
            <a:ext cx="384464" cy="363682"/>
          </a:xfrm>
          <a:prstGeom prst="flowChartMerg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panose="02010600030101010101" charset="-122"/>
              <a:ea typeface="等线" panose="02010600030101010101" charset="-122"/>
              <a:cs typeface="+mn-cs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1216104" y="2944593"/>
            <a:ext cx="426046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思源宋体 CN" panose="02020700000000000000" pitchFamily="18" charset="-122"/>
                <a:ea typeface="思源宋体 CN" panose="02020700000000000000" pitchFamily="18" charset="-122"/>
                <a:cs typeface="+mn-cs"/>
              </a:rPr>
              <a:t>设计凸显</a:t>
            </a:r>
            <a:r>
              <a:rPr kumimoji="0" lang="zh-CN" alt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思源宋体 CN" panose="02020700000000000000" pitchFamily="18" charset="-122"/>
                <a:ea typeface="思源宋体 CN" panose="02020700000000000000" pitchFamily="18" charset="-122"/>
                <a:cs typeface="+mn-cs"/>
              </a:rPr>
              <a:t>学科特色</a:t>
            </a:r>
          </a:p>
        </p:txBody>
      </p:sp>
      <p:sp>
        <p:nvSpPr>
          <p:cNvPr id="13" name="流程图: 合并 12"/>
          <p:cNvSpPr/>
          <p:nvPr/>
        </p:nvSpPr>
        <p:spPr>
          <a:xfrm rot="16200000">
            <a:off x="632961" y="3944899"/>
            <a:ext cx="384464" cy="363682"/>
          </a:xfrm>
          <a:prstGeom prst="flowChartMerg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panose="02010600030101010101" charset="-122"/>
              <a:ea typeface="等线" panose="02010600030101010101" charset="-122"/>
              <a:cs typeface="+mn-cs"/>
            </a:endParaRPr>
          </a:p>
        </p:txBody>
      </p:sp>
      <p:sp>
        <p:nvSpPr>
          <p:cNvPr id="14" name="文本框 13"/>
          <p:cNvSpPr txBox="1"/>
          <p:nvPr/>
        </p:nvSpPr>
        <p:spPr>
          <a:xfrm>
            <a:off x="1228927" y="3855529"/>
            <a:ext cx="374619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思源宋体 CN" panose="02020700000000000000" pitchFamily="18" charset="-122"/>
                <a:ea typeface="思源宋体 CN" panose="02020700000000000000" pitchFamily="18" charset="-122"/>
                <a:cs typeface="+mn-cs"/>
              </a:rPr>
              <a:t>内容</a:t>
            </a:r>
            <a:r>
              <a:rPr kumimoji="0" lang="zh-CN" alt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思源宋体 CN" panose="02020700000000000000" pitchFamily="18" charset="-122"/>
                <a:ea typeface="思源宋体 CN" panose="02020700000000000000" pitchFamily="18" charset="-122"/>
                <a:cs typeface="+mn-cs"/>
              </a:rPr>
              <a:t>图文适当</a:t>
            </a:r>
          </a:p>
        </p:txBody>
      </p:sp>
      <p:sp>
        <p:nvSpPr>
          <p:cNvPr id="15" name="流程图: 合并 14"/>
          <p:cNvSpPr/>
          <p:nvPr/>
        </p:nvSpPr>
        <p:spPr>
          <a:xfrm rot="16200000">
            <a:off x="612178" y="4855835"/>
            <a:ext cx="384464" cy="363682"/>
          </a:xfrm>
          <a:prstGeom prst="flowChartMerg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panose="02010600030101010101" charset="-122"/>
              <a:ea typeface="等线" panose="02010600030101010101" charset="-122"/>
              <a:cs typeface="+mn-cs"/>
            </a:endParaRPr>
          </a:p>
        </p:txBody>
      </p:sp>
      <p:sp>
        <p:nvSpPr>
          <p:cNvPr id="16" name="文本框 15"/>
          <p:cNvSpPr txBox="1"/>
          <p:nvPr/>
        </p:nvSpPr>
        <p:spPr>
          <a:xfrm>
            <a:off x="1208145" y="4766465"/>
            <a:ext cx="318988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思源宋体 CN" panose="02020700000000000000" pitchFamily="18" charset="-122"/>
                <a:ea typeface="思源宋体 CN" panose="02020700000000000000" pitchFamily="18" charset="-122"/>
                <a:cs typeface="+mn-cs"/>
              </a:rPr>
              <a:t>音影加成</a:t>
            </a:r>
          </a:p>
        </p:txBody>
      </p:sp>
      <p:sp>
        <p:nvSpPr>
          <p:cNvPr id="23" name="文本框 22"/>
          <p:cNvSpPr txBox="1"/>
          <p:nvPr/>
        </p:nvSpPr>
        <p:spPr>
          <a:xfrm>
            <a:off x="622569" y="1933502"/>
            <a:ext cx="236514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di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华光钢铁直黑 可变体 Medium" panose="02000500000000000000" pitchFamily="2" charset="-122"/>
                <a:ea typeface="华光钢铁直黑 可变体 Medium" panose="02000500000000000000" pitchFamily="2" charset="-122"/>
                <a:cs typeface="+mn-cs"/>
              </a:rPr>
              <a:t>我的</a:t>
            </a:r>
            <a:r>
              <a:rPr kumimoji="0" lang="zh-CN" alt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华光钢铁直黑 可变体 Medium" panose="02000500000000000000" pitchFamily="2" charset="-122"/>
                <a:ea typeface="华光钢铁直黑 可变体 Medium" panose="02000500000000000000" pitchFamily="2" charset="-122"/>
                <a:cs typeface="+mn-cs"/>
              </a:rPr>
              <a:t>标准</a:t>
            </a:r>
          </a:p>
        </p:txBody>
      </p:sp>
      <p:pic>
        <p:nvPicPr>
          <p:cNvPr id="28" name="图片 27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>
          <a:xfrm>
            <a:off x="4718521" y="4401338"/>
            <a:ext cx="3920333" cy="220099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7" name="文本框 16"/>
          <p:cNvSpPr txBox="1"/>
          <p:nvPr/>
        </p:nvSpPr>
        <p:spPr>
          <a:xfrm>
            <a:off x="969429" y="560569"/>
            <a:ext cx="476016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di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zh-CN" altLang="en-US" sz="2800" dirty="0">
                <a:solidFill>
                  <a:prstClr val="black"/>
                </a:solidFill>
                <a:latin typeface="华光钢铁直黑 可变体 Medium" panose="02000500000000000000" pitchFamily="2" charset="-122"/>
                <a:ea typeface="华光钢铁直黑 可变体 Medium" panose="02000500000000000000" pitchFamily="2" charset="-122"/>
              </a:rPr>
              <a:t>怎样</a:t>
            </a:r>
            <a:r>
              <a:rPr kumimoji="0" lang="zh-CN" alt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华光钢铁直黑 可变体 Medium" panose="02000500000000000000" pitchFamily="2" charset="-122"/>
                <a:ea typeface="华光钢铁直黑 可变体 Medium" panose="02000500000000000000" pitchFamily="2" charset="-122"/>
                <a:cs typeface="+mn-cs"/>
              </a:rPr>
              <a:t>做好</a:t>
            </a:r>
            <a:r>
              <a:rPr lang="zh-CN" altLang="en-US" sz="2800" dirty="0">
                <a:solidFill>
                  <a:prstClr val="black"/>
                </a:solidFill>
                <a:latin typeface="华光钢铁直黑 可变体 Medium" panose="02000500000000000000" pitchFamily="2" charset="-122"/>
                <a:ea typeface="华光钢铁直黑 可变体 Medium" panose="02000500000000000000" pitchFamily="2" charset="-122"/>
              </a:rPr>
              <a:t>历史教学</a:t>
            </a:r>
            <a:r>
              <a:rPr kumimoji="0" lang="en-US" altLang="zh-CN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华光钢铁直黑 可变体 Medium" panose="02000500000000000000" pitchFamily="2" charset="-122"/>
                <a:ea typeface="华光钢铁直黑 可变体 Medium" panose="02000500000000000000" pitchFamily="2" charset="-122"/>
                <a:cs typeface="+mn-cs"/>
              </a:rPr>
              <a:t>PPT</a:t>
            </a:r>
            <a:endParaRPr kumimoji="0" lang="zh-CN" altLang="en-US" sz="3200" b="0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华光钢铁直黑 可变体 Medium" panose="02000500000000000000" pitchFamily="2" charset="-122"/>
              <a:ea typeface="华光钢铁直黑 可变体 Medium" panose="02000500000000000000" pitchFamily="2" charset="-122"/>
              <a:cs typeface="+mn-cs"/>
            </a:endParaRPr>
          </a:p>
        </p:txBody>
      </p:sp>
      <p:sp>
        <p:nvSpPr>
          <p:cNvPr id="19" name="矩形 18"/>
          <p:cNvSpPr/>
          <p:nvPr/>
        </p:nvSpPr>
        <p:spPr>
          <a:xfrm>
            <a:off x="643650" y="635195"/>
            <a:ext cx="142925" cy="427748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rgbClr val="FFC000"/>
              </a:solidFill>
              <a:effectLst/>
              <a:uLnTx/>
              <a:uFillTx/>
              <a:latin typeface="等线" panose="02010600030101010101" charset="-122"/>
              <a:ea typeface="等线" panose="02010600030101010101" charset="-122"/>
              <a:cs typeface="+mn-cs"/>
            </a:endParaRPr>
          </a:p>
        </p:txBody>
      </p:sp>
      <p:cxnSp>
        <p:nvCxnSpPr>
          <p:cNvPr id="20" name="直接连接符 19"/>
          <p:cNvCxnSpPr/>
          <p:nvPr/>
        </p:nvCxnSpPr>
        <p:spPr>
          <a:xfrm>
            <a:off x="0" y="1367931"/>
            <a:ext cx="6322979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</p:cSld>
  <p:clrMapOvr>
    <a:masterClrMapping/>
  </p:clrMapOvr>
  <mc:AlternateContent xmlns:mc="http://schemas.openxmlformats.org/markup-compatibility/2006">
    <mc:Choice xmlns:p159="http://schemas.microsoft.com/office/powerpoint/2015/09/main" xmlns="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矩形 8"/>
          <p:cNvSpPr/>
          <p:nvPr/>
        </p:nvSpPr>
        <p:spPr>
          <a:xfrm>
            <a:off x="4289" y="-9727"/>
            <a:ext cx="9941668" cy="6867727"/>
          </a:xfrm>
          <a:custGeom>
            <a:avLst/>
            <a:gdLst>
              <a:gd name="connsiteX0" fmla="*/ 0 w 9941668"/>
              <a:gd name="connsiteY0" fmla="*/ 0 h 6858000"/>
              <a:gd name="connsiteX1" fmla="*/ 9941668 w 9941668"/>
              <a:gd name="connsiteY1" fmla="*/ 0 h 6858000"/>
              <a:gd name="connsiteX2" fmla="*/ 9941668 w 9941668"/>
              <a:gd name="connsiteY2" fmla="*/ 6858000 h 6858000"/>
              <a:gd name="connsiteX3" fmla="*/ 0 w 9941668"/>
              <a:gd name="connsiteY3" fmla="*/ 6858000 h 6858000"/>
              <a:gd name="connsiteX4" fmla="*/ 0 w 9941668"/>
              <a:gd name="connsiteY4" fmla="*/ 0 h 6858000"/>
              <a:gd name="connsiteX0-1" fmla="*/ 0 w 9941668"/>
              <a:gd name="connsiteY0-2" fmla="*/ 0 h 6867727"/>
              <a:gd name="connsiteX1-3" fmla="*/ 9941668 w 9941668"/>
              <a:gd name="connsiteY1-4" fmla="*/ 0 h 6867727"/>
              <a:gd name="connsiteX2-5" fmla="*/ 6254885 w 9941668"/>
              <a:gd name="connsiteY2-6" fmla="*/ 6867727 h 6867727"/>
              <a:gd name="connsiteX3-7" fmla="*/ 0 w 9941668"/>
              <a:gd name="connsiteY3-8" fmla="*/ 6858000 h 6867727"/>
              <a:gd name="connsiteX4-9" fmla="*/ 0 w 9941668"/>
              <a:gd name="connsiteY4-10" fmla="*/ 0 h 6867727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</a:cxnLst>
            <a:rect l="l" t="t" r="r" b="b"/>
            <a:pathLst>
              <a:path w="9941668" h="6867727">
                <a:moveTo>
                  <a:pt x="0" y="0"/>
                </a:moveTo>
                <a:lnTo>
                  <a:pt x="9941668" y="0"/>
                </a:lnTo>
                <a:lnTo>
                  <a:pt x="6254885" y="6867727"/>
                </a:lnTo>
                <a:lnTo>
                  <a:pt x="0" y="6858000"/>
                </a:lnTo>
                <a:lnTo>
                  <a:pt x="0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panose="02010600030101010101" charset="-122"/>
              <a:ea typeface="等线" panose="02010600030101010101" charset="-122"/>
              <a:cs typeface="+mn-cs"/>
            </a:endParaRPr>
          </a:p>
        </p:txBody>
      </p:sp>
      <p:pic>
        <p:nvPicPr>
          <p:cNvPr id="27" name="图片 26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7380729" y="260152"/>
            <a:ext cx="3926114" cy="220252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8" name="图片 7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6008254" y="2329056"/>
            <a:ext cx="3915979" cy="219988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2" name="流程图: 合并 1"/>
          <p:cNvSpPr/>
          <p:nvPr/>
        </p:nvSpPr>
        <p:spPr>
          <a:xfrm rot="16200000">
            <a:off x="632401" y="3071687"/>
            <a:ext cx="384464" cy="363682"/>
          </a:xfrm>
          <a:prstGeom prst="flowChartMerg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6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panose="02010600030101010101" charset="-122"/>
              <a:ea typeface="等线" panose="02010600030101010101" charset="-122"/>
              <a:cs typeface="+mn-cs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1228367" y="2982317"/>
            <a:ext cx="426046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思源宋体 CN" panose="02020700000000000000" pitchFamily="18" charset="-122"/>
                <a:ea typeface="思源宋体 CN" panose="02020700000000000000" pitchFamily="18" charset="-122"/>
                <a:cs typeface="+mn-cs"/>
              </a:rPr>
              <a:t>1.</a:t>
            </a:r>
            <a:r>
              <a:rPr kumimoji="0" lang="zh-CN" alt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思源宋体 CN" panose="02020700000000000000" pitchFamily="18" charset="-122"/>
                <a:ea typeface="思源宋体 CN" panose="02020700000000000000" pitchFamily="18" charset="-122"/>
                <a:cs typeface="+mn-cs"/>
              </a:rPr>
              <a:t>图片</a:t>
            </a:r>
            <a:endParaRPr kumimoji="0" lang="zh-CN" altLang="en-US" sz="32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思源宋体 CN" panose="02020700000000000000" pitchFamily="18" charset="-122"/>
              <a:ea typeface="思源宋体 CN" panose="02020700000000000000" pitchFamily="18" charset="-122"/>
              <a:cs typeface="+mn-cs"/>
            </a:endParaRPr>
          </a:p>
        </p:txBody>
      </p:sp>
      <p:sp>
        <p:nvSpPr>
          <p:cNvPr id="13" name="流程图: 合并 12"/>
          <p:cNvSpPr/>
          <p:nvPr/>
        </p:nvSpPr>
        <p:spPr>
          <a:xfrm rot="16200000">
            <a:off x="645224" y="3982623"/>
            <a:ext cx="384464" cy="363682"/>
          </a:xfrm>
          <a:prstGeom prst="flowChartMerg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6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panose="02010600030101010101" charset="-122"/>
              <a:ea typeface="等线" panose="02010600030101010101" charset="-122"/>
              <a:cs typeface="+mn-cs"/>
            </a:endParaRPr>
          </a:p>
        </p:txBody>
      </p:sp>
      <p:sp>
        <p:nvSpPr>
          <p:cNvPr id="14" name="文本框 13"/>
          <p:cNvSpPr txBox="1"/>
          <p:nvPr/>
        </p:nvSpPr>
        <p:spPr>
          <a:xfrm>
            <a:off x="1241190" y="3893253"/>
            <a:ext cx="374619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思源宋体 CN" panose="02020700000000000000" pitchFamily="18" charset="-122"/>
                <a:ea typeface="思源宋体 CN" panose="02020700000000000000" pitchFamily="18" charset="-122"/>
                <a:cs typeface="+mn-cs"/>
              </a:rPr>
              <a:t>2.</a:t>
            </a:r>
            <a:r>
              <a:rPr kumimoji="0" lang="zh-CN" alt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思源宋体 CN" panose="02020700000000000000" pitchFamily="18" charset="-122"/>
                <a:ea typeface="思源宋体 CN" panose="02020700000000000000" pitchFamily="18" charset="-122"/>
                <a:cs typeface="+mn-cs"/>
              </a:rPr>
              <a:t>文字</a:t>
            </a:r>
            <a:endParaRPr kumimoji="0" lang="zh-CN" altLang="en-US" sz="32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思源宋体 CN" panose="02020700000000000000" pitchFamily="18" charset="-122"/>
              <a:ea typeface="思源宋体 CN" panose="02020700000000000000" pitchFamily="18" charset="-122"/>
              <a:cs typeface="+mn-cs"/>
            </a:endParaRPr>
          </a:p>
        </p:txBody>
      </p:sp>
      <p:sp>
        <p:nvSpPr>
          <p:cNvPr id="15" name="流程图: 合并 14"/>
          <p:cNvSpPr/>
          <p:nvPr/>
        </p:nvSpPr>
        <p:spPr>
          <a:xfrm rot="16200000">
            <a:off x="624441" y="4893559"/>
            <a:ext cx="384464" cy="363682"/>
          </a:xfrm>
          <a:prstGeom prst="flowChartMerg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6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panose="02010600030101010101" charset="-122"/>
              <a:ea typeface="等线" panose="02010600030101010101" charset="-122"/>
              <a:cs typeface="+mn-cs"/>
            </a:endParaRPr>
          </a:p>
        </p:txBody>
      </p:sp>
      <p:sp>
        <p:nvSpPr>
          <p:cNvPr id="16" name="文本框 15"/>
          <p:cNvSpPr txBox="1"/>
          <p:nvPr/>
        </p:nvSpPr>
        <p:spPr>
          <a:xfrm>
            <a:off x="1220408" y="4804189"/>
            <a:ext cx="318988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思源宋体 CN" panose="02020700000000000000" pitchFamily="18" charset="-122"/>
                <a:ea typeface="思源宋体 CN" panose="02020700000000000000" pitchFamily="18" charset="-122"/>
                <a:cs typeface="+mn-cs"/>
              </a:rPr>
              <a:t>3.</a:t>
            </a:r>
            <a:r>
              <a:rPr kumimoji="0" lang="zh-CN" alt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思源宋体 CN" panose="02020700000000000000" pitchFamily="18" charset="-122"/>
                <a:ea typeface="思源宋体 CN" panose="02020700000000000000" pitchFamily="18" charset="-122"/>
                <a:cs typeface="+mn-cs"/>
              </a:rPr>
              <a:t>形状</a:t>
            </a:r>
          </a:p>
        </p:txBody>
      </p:sp>
      <p:sp>
        <p:nvSpPr>
          <p:cNvPr id="23" name="文本框 22"/>
          <p:cNvSpPr txBox="1"/>
          <p:nvPr/>
        </p:nvSpPr>
        <p:spPr>
          <a:xfrm>
            <a:off x="634832" y="1649603"/>
            <a:ext cx="236514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di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华光钢铁直黑 可变体 Medium" panose="02000500000000000000" pitchFamily="2" charset="-122"/>
                <a:ea typeface="华光钢铁直黑 可变体 Medium" panose="02000500000000000000" pitchFamily="2" charset="-122"/>
                <a:cs typeface="+mn-cs"/>
              </a:rPr>
              <a:t>我的</a:t>
            </a:r>
            <a:r>
              <a:rPr kumimoji="0" lang="zh-CN" alt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华光钢铁直黑 可变体 Medium" panose="02000500000000000000" pitchFamily="2" charset="-122"/>
                <a:ea typeface="华光钢铁直黑 可变体 Medium" panose="02000500000000000000" pitchFamily="2" charset="-122"/>
                <a:cs typeface="+mn-cs"/>
              </a:rPr>
              <a:t>妙招</a:t>
            </a:r>
          </a:p>
        </p:txBody>
      </p:sp>
      <p:pic>
        <p:nvPicPr>
          <p:cNvPr id="28" name="图片 27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>
          <a:xfrm>
            <a:off x="4730186" y="4478028"/>
            <a:ext cx="3916253" cy="220099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21" name="流程图: 合并 20"/>
          <p:cNvSpPr/>
          <p:nvPr/>
        </p:nvSpPr>
        <p:spPr>
          <a:xfrm rot="16200000">
            <a:off x="3013660" y="3077707"/>
            <a:ext cx="384464" cy="363682"/>
          </a:xfrm>
          <a:prstGeom prst="flowChartMerg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6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panose="02010600030101010101" charset="-122"/>
              <a:ea typeface="等线" panose="02010600030101010101" charset="-122"/>
              <a:cs typeface="+mn-cs"/>
            </a:endParaRPr>
          </a:p>
        </p:txBody>
      </p:sp>
      <p:sp>
        <p:nvSpPr>
          <p:cNvPr id="22" name="文本框 21"/>
          <p:cNvSpPr txBox="1"/>
          <p:nvPr/>
        </p:nvSpPr>
        <p:spPr>
          <a:xfrm>
            <a:off x="3609626" y="2988337"/>
            <a:ext cx="426046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思源宋体 CN" panose="02020700000000000000" pitchFamily="18" charset="-122"/>
                <a:ea typeface="思源宋体 CN" panose="02020700000000000000" pitchFamily="18" charset="-122"/>
                <a:cs typeface="+mn-cs"/>
              </a:rPr>
              <a:t>4.</a:t>
            </a:r>
            <a:r>
              <a:rPr kumimoji="0" lang="zh-CN" alt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思源宋体 CN" panose="02020700000000000000" pitchFamily="18" charset="-122"/>
                <a:ea typeface="思源宋体 CN" panose="02020700000000000000" pitchFamily="18" charset="-122"/>
                <a:cs typeface="+mn-cs"/>
              </a:rPr>
              <a:t>动画</a:t>
            </a:r>
            <a:endParaRPr kumimoji="0" lang="zh-CN" altLang="en-US" sz="32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思源宋体 CN" panose="02020700000000000000" pitchFamily="18" charset="-122"/>
              <a:ea typeface="思源宋体 CN" panose="02020700000000000000" pitchFamily="18" charset="-122"/>
              <a:cs typeface="+mn-cs"/>
            </a:endParaRPr>
          </a:p>
        </p:txBody>
      </p:sp>
      <p:sp>
        <p:nvSpPr>
          <p:cNvPr id="26" name="流程图: 合并 25"/>
          <p:cNvSpPr/>
          <p:nvPr/>
        </p:nvSpPr>
        <p:spPr>
          <a:xfrm rot="16200000">
            <a:off x="3026483" y="3988643"/>
            <a:ext cx="384464" cy="363682"/>
          </a:xfrm>
          <a:prstGeom prst="flowChartMerg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6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panose="02010600030101010101" charset="-122"/>
              <a:ea typeface="等线" panose="02010600030101010101" charset="-122"/>
              <a:cs typeface="+mn-cs"/>
            </a:endParaRPr>
          </a:p>
        </p:txBody>
      </p:sp>
      <p:sp>
        <p:nvSpPr>
          <p:cNvPr id="29" name="文本框 28"/>
          <p:cNvSpPr txBox="1"/>
          <p:nvPr/>
        </p:nvSpPr>
        <p:spPr>
          <a:xfrm>
            <a:off x="3622449" y="3899273"/>
            <a:ext cx="374619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思源宋体 CN" panose="02020700000000000000" pitchFamily="18" charset="-122"/>
                <a:ea typeface="思源宋体 CN" panose="02020700000000000000" pitchFamily="18" charset="-122"/>
                <a:cs typeface="+mn-cs"/>
              </a:rPr>
              <a:t>5.</a:t>
            </a:r>
            <a:r>
              <a:rPr kumimoji="0" lang="zh-CN" alt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思源宋体 CN" panose="02020700000000000000" pitchFamily="18" charset="-122"/>
                <a:ea typeface="思源宋体 CN" panose="02020700000000000000" pitchFamily="18" charset="-122"/>
                <a:cs typeface="+mn-cs"/>
              </a:rPr>
              <a:t>切换</a:t>
            </a:r>
            <a:endParaRPr kumimoji="0" lang="zh-CN" altLang="en-US" sz="32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思源宋体 CN" panose="02020700000000000000" pitchFamily="18" charset="-122"/>
              <a:ea typeface="思源宋体 CN" panose="02020700000000000000" pitchFamily="18" charset="-122"/>
              <a:cs typeface="+mn-cs"/>
            </a:endParaRPr>
          </a:p>
        </p:txBody>
      </p:sp>
      <p:cxnSp>
        <p:nvCxnSpPr>
          <p:cNvPr id="30" name="直接连接符 29"/>
          <p:cNvCxnSpPr/>
          <p:nvPr/>
        </p:nvCxnSpPr>
        <p:spPr>
          <a:xfrm>
            <a:off x="721513" y="2421969"/>
            <a:ext cx="1277986" cy="17660"/>
          </a:xfrm>
          <a:prstGeom prst="line">
            <a:avLst/>
          </a:prstGeom>
          <a:ln w="254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32" name="文本框 31"/>
          <p:cNvSpPr txBox="1"/>
          <p:nvPr/>
        </p:nvSpPr>
        <p:spPr>
          <a:xfrm>
            <a:off x="969429" y="560569"/>
            <a:ext cx="476016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di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zh-CN" altLang="en-US" sz="2800" dirty="0">
                <a:solidFill>
                  <a:prstClr val="black"/>
                </a:solidFill>
                <a:latin typeface="华光钢铁直黑 可变体 Medium" panose="02000500000000000000" pitchFamily="2" charset="-122"/>
                <a:ea typeface="华光钢铁直黑 可变体 Medium" panose="02000500000000000000" pitchFamily="2" charset="-122"/>
              </a:rPr>
              <a:t>怎样</a:t>
            </a:r>
            <a:r>
              <a:rPr kumimoji="0" lang="zh-CN" alt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华光钢铁直黑 可变体 Medium" panose="02000500000000000000" pitchFamily="2" charset="-122"/>
                <a:ea typeface="华光钢铁直黑 可变体 Medium" panose="02000500000000000000" pitchFamily="2" charset="-122"/>
                <a:cs typeface="+mn-cs"/>
              </a:rPr>
              <a:t>做好</a:t>
            </a:r>
            <a:r>
              <a:rPr lang="zh-CN" altLang="en-US" sz="2800" dirty="0">
                <a:solidFill>
                  <a:prstClr val="black"/>
                </a:solidFill>
                <a:latin typeface="华光钢铁直黑 可变体 Medium" panose="02000500000000000000" pitchFamily="2" charset="-122"/>
                <a:ea typeface="华光钢铁直黑 可变体 Medium" panose="02000500000000000000" pitchFamily="2" charset="-122"/>
              </a:rPr>
              <a:t>历史教学</a:t>
            </a:r>
            <a:r>
              <a:rPr kumimoji="0" lang="en-US" altLang="zh-CN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华光钢铁直黑 可变体 Medium" panose="02000500000000000000" pitchFamily="2" charset="-122"/>
                <a:ea typeface="华光钢铁直黑 可变体 Medium" panose="02000500000000000000" pitchFamily="2" charset="-122"/>
                <a:cs typeface="+mn-cs"/>
              </a:rPr>
              <a:t>PPT</a:t>
            </a:r>
            <a:endParaRPr kumimoji="0" lang="zh-CN" altLang="en-US" sz="3200" b="0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华光钢铁直黑 可变体 Medium" panose="02000500000000000000" pitchFamily="2" charset="-122"/>
              <a:ea typeface="华光钢铁直黑 可变体 Medium" panose="02000500000000000000" pitchFamily="2" charset="-122"/>
              <a:cs typeface="+mn-cs"/>
            </a:endParaRPr>
          </a:p>
        </p:txBody>
      </p:sp>
      <p:sp>
        <p:nvSpPr>
          <p:cNvPr id="33" name="矩形 32"/>
          <p:cNvSpPr/>
          <p:nvPr/>
        </p:nvSpPr>
        <p:spPr>
          <a:xfrm>
            <a:off x="643650" y="635195"/>
            <a:ext cx="142925" cy="427748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rgbClr val="FFC000"/>
              </a:solidFill>
              <a:effectLst/>
              <a:uLnTx/>
              <a:uFillTx/>
              <a:latin typeface="等线" panose="02010600030101010101" charset="-122"/>
              <a:ea typeface="等线" panose="02010600030101010101" charset="-122"/>
              <a:cs typeface="+mn-cs"/>
            </a:endParaRPr>
          </a:p>
        </p:txBody>
      </p:sp>
      <p:cxnSp>
        <p:nvCxnSpPr>
          <p:cNvPr id="34" name="直接连接符 33"/>
          <p:cNvCxnSpPr/>
          <p:nvPr/>
        </p:nvCxnSpPr>
        <p:spPr>
          <a:xfrm>
            <a:off x="0" y="1367931"/>
            <a:ext cx="6322979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</p:cSld>
  <p:clrMapOvr>
    <a:masterClrMapping/>
  </p:clrMapOvr>
  <mc:AlternateContent xmlns:mc="http://schemas.openxmlformats.org/markup-compatibility/2006">
    <mc:Choice xmlns:p159="http://schemas.microsoft.com/office/powerpoint/2015/09/main" xmlns="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86252" y="1666879"/>
            <a:ext cx="10369896" cy="5013596"/>
          </a:xfrm>
          <a:prstGeom prst="rect">
            <a:avLst/>
          </a:prstGeom>
        </p:spPr>
      </p:pic>
      <p:pic>
        <p:nvPicPr>
          <p:cNvPr id="20" name="图片 19"/>
          <p:cNvPicPr>
            <a:picLocks noChangeAspect="1"/>
          </p:cNvPicPr>
          <p:nvPr/>
        </p:nvPicPr>
        <p:blipFill rotWithShape="1">
          <a:blip r:embed="rId3"/>
          <a:srcRect/>
          <a:stretch>
            <a:fillRect/>
          </a:stretch>
        </p:blipFill>
        <p:spPr>
          <a:xfrm>
            <a:off x="4077212" y="1849767"/>
            <a:ext cx="4037575" cy="4384921"/>
          </a:xfrm>
          <a:prstGeom prst="rect">
            <a:avLst/>
          </a:prstGeom>
        </p:spPr>
      </p:pic>
      <p:sp>
        <p:nvSpPr>
          <p:cNvPr id="23" name="文本框 22"/>
          <p:cNvSpPr txBox="1"/>
          <p:nvPr/>
        </p:nvSpPr>
        <p:spPr>
          <a:xfrm>
            <a:off x="7963376" y="246857"/>
            <a:ext cx="358335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华光钢铁直黑 可变体 Medium" panose="02000500000000000000" pitchFamily="2" charset="-122"/>
                <a:ea typeface="华光钢铁直黑 可变体 Medium" panose="02000500000000000000" pitchFamily="2" charset="-122"/>
                <a:cs typeface="+mn-cs"/>
              </a:rPr>
              <a:t>我</a:t>
            </a:r>
            <a:r>
              <a:rPr kumimoji="0" lang="zh-CN" altLang="en-US" sz="32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华光钢铁直黑 可变体 Medium" panose="02000500000000000000" pitchFamily="2" charset="-122"/>
                <a:ea typeface="华光钢铁直黑 可变体 Medium" panose="02000500000000000000" pitchFamily="2" charset="-122"/>
                <a:cs typeface="+mn-cs"/>
              </a:rPr>
              <a:t>的妙招</a:t>
            </a:r>
            <a:r>
              <a:rPr kumimoji="0" lang="en-US" altLang="zh-CN" sz="32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华光钢铁直黑 可变体 Medium" panose="02000500000000000000" pitchFamily="2" charset="-122"/>
                <a:ea typeface="华光钢铁直黑 可变体 Medium" panose="02000500000000000000" pitchFamily="2" charset="-122"/>
                <a:cs typeface="+mn-cs"/>
              </a:rPr>
              <a:t>:</a:t>
            </a:r>
            <a:r>
              <a:rPr kumimoji="0" lang="en-US" altLang="zh-CN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华光钢铁直黑 可变体 Medium" panose="02000500000000000000" pitchFamily="2" charset="-122"/>
                <a:ea typeface="华光钢铁直黑 可变体 Medium" panose="02000500000000000000" pitchFamily="2" charset="-122"/>
                <a:cs typeface="+mn-cs"/>
              </a:rPr>
              <a:t>1.</a:t>
            </a:r>
            <a:r>
              <a:rPr kumimoji="0" lang="zh-CN" altLang="en-US" sz="4000" b="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华光钢铁直黑 可变体 Medium" panose="02000500000000000000" pitchFamily="2" charset="-122"/>
                <a:ea typeface="华光钢铁直黑 可变体 Medium" panose="02000500000000000000" pitchFamily="2" charset="-122"/>
                <a:cs typeface="+mn-cs"/>
              </a:rPr>
              <a:t>图片</a:t>
            </a:r>
            <a:endParaRPr kumimoji="0" lang="zh-CN" altLang="en-US" sz="3200" b="0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华光钢铁直黑 可变体 Medium" panose="02000500000000000000" pitchFamily="2" charset="-122"/>
              <a:ea typeface="华光钢铁直黑 可变体 Medium" panose="02000500000000000000" pitchFamily="2" charset="-122"/>
              <a:cs typeface="+mn-cs"/>
            </a:endParaRPr>
          </a:p>
        </p:txBody>
      </p:sp>
      <p:sp>
        <p:nvSpPr>
          <p:cNvPr id="13" name="流程图: 合并 12"/>
          <p:cNvSpPr/>
          <p:nvPr/>
        </p:nvSpPr>
        <p:spPr>
          <a:xfrm rot="16200000">
            <a:off x="612179" y="1111752"/>
            <a:ext cx="384464" cy="363682"/>
          </a:xfrm>
          <a:prstGeom prst="flowChartMerg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panose="02010600030101010101" charset="-122"/>
              <a:ea typeface="等线" panose="02010600030101010101" charset="-122"/>
              <a:cs typeface="+mn-cs"/>
            </a:endParaRPr>
          </a:p>
        </p:txBody>
      </p:sp>
      <p:sp>
        <p:nvSpPr>
          <p:cNvPr id="14" name="文本框 13"/>
          <p:cNvSpPr txBox="1"/>
          <p:nvPr/>
        </p:nvSpPr>
        <p:spPr>
          <a:xfrm>
            <a:off x="1205731" y="998153"/>
            <a:ext cx="261723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华光钢铁直黑 可变体 Medium" panose="02000500000000000000" pitchFamily="2" charset="-122"/>
                <a:ea typeface="华光钢铁直黑 可变体 Medium" panose="02000500000000000000" pitchFamily="2" charset="-122"/>
              </a:rPr>
              <a:t>1.1</a:t>
            </a:r>
            <a:r>
              <a:rPr kumimoji="0" lang="zh-CN" alt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华光钢铁直黑 可变体 Medium" panose="02000500000000000000" pitchFamily="2" charset="-122"/>
                <a:ea typeface="华光钢铁直黑 可变体 Medium" panose="02000500000000000000" pitchFamily="2" charset="-122"/>
              </a:rPr>
              <a:t>背景图</a:t>
            </a:r>
          </a:p>
        </p:txBody>
      </p:sp>
      <p:sp>
        <p:nvSpPr>
          <p:cNvPr id="5" name="文本框 4"/>
          <p:cNvSpPr txBox="1"/>
          <p:nvPr/>
        </p:nvSpPr>
        <p:spPr>
          <a:xfrm>
            <a:off x="4227870" y="1042904"/>
            <a:ext cx="755024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思源宋体 CN" panose="02020700000000000000" pitchFamily="18" charset="-122"/>
                <a:ea typeface="思源宋体 CN" panose="02020700000000000000" pitchFamily="18" charset="-122"/>
              </a:rPr>
              <a:t>基本原则：</a:t>
            </a:r>
            <a:r>
              <a:rPr kumimoji="0" lang="zh-CN" alt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思源宋体 CN" panose="02020700000000000000" pitchFamily="18" charset="-122"/>
                <a:ea typeface="思源宋体 CN" panose="02020700000000000000" pitchFamily="18" charset="-122"/>
                <a:sym typeface="Wingdings" panose="05000000000000000000" pitchFamily="2" charset="2"/>
              </a:rPr>
              <a:t>（</a:t>
            </a:r>
            <a:r>
              <a:rPr kumimoji="0" lang="en-US" altLang="zh-CN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思源宋体 CN" panose="02020700000000000000" pitchFamily="18" charset="-122"/>
                <a:ea typeface="思源宋体 CN" panose="02020700000000000000" pitchFamily="18" charset="-122"/>
                <a:sym typeface="Wingdings" panose="05000000000000000000" pitchFamily="2" charset="2"/>
              </a:rPr>
              <a:t>1</a:t>
            </a:r>
            <a:r>
              <a:rPr kumimoji="0" lang="zh-CN" alt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思源宋体 CN" panose="02020700000000000000" pitchFamily="18" charset="-122"/>
                <a:ea typeface="思源宋体 CN" panose="02020700000000000000" pitchFamily="18" charset="-122"/>
                <a:sym typeface="Wingdings" panose="05000000000000000000" pitchFamily="2" charset="2"/>
              </a:rPr>
              <a:t>）</a:t>
            </a:r>
            <a:r>
              <a:rPr kumimoji="0" lang="zh-CN" alt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思源宋体 CN" panose="02020700000000000000" pitchFamily="18" charset="-122"/>
                <a:ea typeface="思源宋体 CN" panose="02020700000000000000" pitchFamily="18" charset="-122"/>
              </a:rPr>
              <a:t>贴合主题；（</a:t>
            </a:r>
            <a:r>
              <a:rPr kumimoji="0" lang="en-US" altLang="zh-CN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思源宋体 CN" panose="02020700000000000000" pitchFamily="18" charset="-122"/>
                <a:ea typeface="思源宋体 CN" panose="02020700000000000000" pitchFamily="18" charset="-122"/>
              </a:rPr>
              <a:t>2</a:t>
            </a:r>
            <a:r>
              <a:rPr kumimoji="0" lang="zh-CN" alt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思源宋体 CN" panose="02020700000000000000" pitchFamily="18" charset="-122"/>
                <a:ea typeface="思源宋体 CN" panose="02020700000000000000" pitchFamily="18" charset="-122"/>
              </a:rPr>
              <a:t>）超清（</a:t>
            </a:r>
            <a:r>
              <a:rPr kumimoji="0" lang="zh-CN" alt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思源宋体 CN" panose="02020700000000000000" pitchFamily="18" charset="-122"/>
                <a:ea typeface="思源宋体 CN" panose="02020700000000000000" pitchFamily="18" charset="-122"/>
              </a:rPr>
              <a:t>尺寸</a:t>
            </a:r>
            <a:r>
              <a:rPr kumimoji="0" lang="zh-CN" alt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思源宋体 CN" panose="02020700000000000000" pitchFamily="18" charset="-122"/>
                <a:ea typeface="思源宋体 CN" panose="02020700000000000000" pitchFamily="18" charset="-122"/>
              </a:rPr>
              <a:t>）</a:t>
            </a:r>
          </a:p>
        </p:txBody>
      </p:sp>
      <p:sp>
        <p:nvSpPr>
          <p:cNvPr id="6" name="矩形: 圆角 5"/>
          <p:cNvSpPr/>
          <p:nvPr/>
        </p:nvSpPr>
        <p:spPr>
          <a:xfrm>
            <a:off x="4227870" y="4247535"/>
            <a:ext cx="2330246" cy="363794"/>
          </a:xfrm>
          <a:prstGeom prst="roundRect">
            <a:avLst/>
          </a:prstGeom>
          <a:noFill/>
          <a:ln w="254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panose="02010600030101010101" charset="-122"/>
              <a:ea typeface="等线" panose="02010600030101010101" charset="-122"/>
              <a:cs typeface="+mn-cs"/>
            </a:endParaRPr>
          </a:p>
        </p:txBody>
      </p:sp>
      <p:pic>
        <p:nvPicPr>
          <p:cNvPr id="19" name="图片 18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>
          <a:xfrm>
            <a:off x="986252" y="1689235"/>
            <a:ext cx="10369896" cy="4989408"/>
          </a:xfrm>
          <a:prstGeom prst="rect">
            <a:avLst/>
          </a:prstGeom>
        </p:spPr>
      </p:pic>
      <p:pic>
        <p:nvPicPr>
          <p:cNvPr id="16" name="图片 15"/>
          <p:cNvPicPr>
            <a:picLocks noChangeAspect="1"/>
          </p:cNvPicPr>
          <p:nvPr/>
        </p:nvPicPr>
        <p:blipFill>
          <a:blip r:embed="rId5"/>
          <a:srcRect/>
          <a:stretch>
            <a:fillRect/>
          </a:stretch>
        </p:blipFill>
        <p:spPr>
          <a:xfrm>
            <a:off x="413882" y="1631140"/>
            <a:ext cx="7595943" cy="4989408"/>
          </a:xfrm>
          <a:prstGeom prst="rect">
            <a:avLst/>
          </a:prstGeom>
        </p:spPr>
      </p:pic>
      <p:pic>
        <p:nvPicPr>
          <p:cNvPr id="17" name="图片 16"/>
          <p:cNvPicPr>
            <a:picLocks noChangeAspect="1"/>
          </p:cNvPicPr>
          <p:nvPr/>
        </p:nvPicPr>
        <p:blipFill>
          <a:blip r:embed="rId6"/>
          <a:srcRect/>
          <a:stretch>
            <a:fillRect/>
          </a:stretch>
        </p:blipFill>
        <p:spPr>
          <a:xfrm>
            <a:off x="413882" y="1628747"/>
            <a:ext cx="8969512" cy="5060079"/>
          </a:xfrm>
          <a:prstGeom prst="rect">
            <a:avLst/>
          </a:prstGeom>
        </p:spPr>
      </p:pic>
      <p:pic>
        <p:nvPicPr>
          <p:cNvPr id="21" name="图片 20"/>
          <p:cNvPicPr>
            <a:picLocks noChangeAspect="1"/>
          </p:cNvPicPr>
          <p:nvPr/>
        </p:nvPicPr>
        <p:blipFill>
          <a:blip r:embed="rId7"/>
          <a:srcRect/>
          <a:stretch>
            <a:fillRect/>
          </a:stretch>
        </p:blipFill>
        <p:spPr>
          <a:xfrm>
            <a:off x="4077212" y="1641323"/>
            <a:ext cx="3239570" cy="5060079"/>
          </a:xfrm>
          <a:prstGeom prst="rect">
            <a:avLst/>
          </a:prstGeom>
        </p:spPr>
      </p:pic>
      <p:pic>
        <p:nvPicPr>
          <p:cNvPr id="18" name="图片 17"/>
          <p:cNvPicPr>
            <a:picLocks noChangeAspect="1"/>
          </p:cNvPicPr>
          <p:nvPr/>
        </p:nvPicPr>
        <p:blipFill>
          <a:blip r:embed="rId8"/>
          <a:srcRect/>
          <a:stretch>
            <a:fillRect/>
          </a:stretch>
        </p:blipFill>
        <p:spPr>
          <a:xfrm>
            <a:off x="426940" y="1636795"/>
            <a:ext cx="8943395" cy="5060079"/>
          </a:xfrm>
          <a:prstGeom prst="rect">
            <a:avLst/>
          </a:prstGeom>
        </p:spPr>
      </p:pic>
      <p:sp>
        <p:nvSpPr>
          <p:cNvPr id="22" name="文本框 21"/>
          <p:cNvSpPr txBox="1"/>
          <p:nvPr/>
        </p:nvSpPr>
        <p:spPr>
          <a:xfrm>
            <a:off x="823514" y="226408"/>
            <a:ext cx="476016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di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zh-CN" altLang="en-US" sz="2800" dirty="0">
                <a:solidFill>
                  <a:prstClr val="black"/>
                </a:solidFill>
                <a:latin typeface="华光钢铁直黑 可变体 Medium" panose="02000500000000000000" pitchFamily="2" charset="-122"/>
                <a:ea typeface="华光钢铁直黑 可变体 Medium" panose="02000500000000000000" pitchFamily="2" charset="-122"/>
              </a:rPr>
              <a:t>怎样</a:t>
            </a:r>
            <a:r>
              <a:rPr kumimoji="0" lang="zh-CN" alt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华光钢铁直黑 可变体 Medium" panose="02000500000000000000" pitchFamily="2" charset="-122"/>
                <a:ea typeface="华光钢铁直黑 可变体 Medium" panose="02000500000000000000" pitchFamily="2" charset="-122"/>
                <a:cs typeface="+mn-cs"/>
              </a:rPr>
              <a:t>做好</a:t>
            </a:r>
            <a:r>
              <a:rPr lang="zh-CN" altLang="en-US" sz="2800" dirty="0">
                <a:solidFill>
                  <a:prstClr val="black"/>
                </a:solidFill>
                <a:latin typeface="华光钢铁直黑 可变体 Medium" panose="02000500000000000000" pitchFamily="2" charset="-122"/>
                <a:ea typeface="华光钢铁直黑 可变体 Medium" panose="02000500000000000000" pitchFamily="2" charset="-122"/>
              </a:rPr>
              <a:t>历史教学</a:t>
            </a:r>
            <a:r>
              <a:rPr kumimoji="0" lang="en-US" altLang="zh-CN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华光钢铁直黑 可变体 Medium" panose="02000500000000000000" pitchFamily="2" charset="-122"/>
                <a:ea typeface="华光钢铁直黑 可变体 Medium" panose="02000500000000000000" pitchFamily="2" charset="-122"/>
                <a:cs typeface="+mn-cs"/>
              </a:rPr>
              <a:t>PPT</a:t>
            </a:r>
            <a:endParaRPr kumimoji="0" lang="zh-CN" altLang="en-US" sz="3200" b="0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华光钢铁直黑 可变体 Medium" panose="02000500000000000000" pitchFamily="2" charset="-122"/>
              <a:ea typeface="华光钢铁直黑 可变体 Medium" panose="02000500000000000000" pitchFamily="2" charset="-122"/>
              <a:cs typeface="+mn-cs"/>
            </a:endParaRPr>
          </a:p>
        </p:txBody>
      </p:sp>
      <p:sp>
        <p:nvSpPr>
          <p:cNvPr id="24" name="矩形 23"/>
          <p:cNvSpPr/>
          <p:nvPr/>
        </p:nvSpPr>
        <p:spPr>
          <a:xfrm>
            <a:off x="497735" y="301034"/>
            <a:ext cx="142925" cy="427748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rgbClr val="FFC000"/>
              </a:solidFill>
              <a:effectLst/>
              <a:uLnTx/>
              <a:uFillTx/>
              <a:latin typeface="等线" panose="02010600030101010101" charset="-122"/>
              <a:ea typeface="等线" panose="02010600030101010101" charset="-122"/>
              <a:cs typeface="+mn-cs"/>
            </a:endParaRPr>
          </a:p>
        </p:txBody>
      </p:sp>
      <p:cxnSp>
        <p:nvCxnSpPr>
          <p:cNvPr id="25" name="直接连接符 24"/>
          <p:cNvCxnSpPr/>
          <p:nvPr/>
        </p:nvCxnSpPr>
        <p:spPr>
          <a:xfrm>
            <a:off x="0" y="896435"/>
            <a:ext cx="6322979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</p:cSld>
  <p:clrMapOvr>
    <a:masterClrMapping/>
  </p:clrMapOvr>
  <mc:AlternateContent xmlns:mc="http://schemas.openxmlformats.org/markup-compatibility/2006">
    <mc:Choice xmlns:p159="http://schemas.microsoft.com/office/powerpoint/2015/09/main" xmlns="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8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: 对角圆角 2"/>
          <p:cNvSpPr/>
          <p:nvPr/>
        </p:nvSpPr>
        <p:spPr>
          <a:xfrm>
            <a:off x="6682902" y="2405090"/>
            <a:ext cx="5281596" cy="4267920"/>
          </a:xfrm>
          <a:prstGeom prst="round2DiagRect">
            <a:avLst/>
          </a:prstGeom>
          <a:solidFill>
            <a:srgbClr val="C00000">
              <a:alpha val="8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" name="流程图: 合并 12"/>
          <p:cNvSpPr/>
          <p:nvPr/>
        </p:nvSpPr>
        <p:spPr>
          <a:xfrm rot="16200000">
            <a:off x="612178" y="1384197"/>
            <a:ext cx="384464" cy="363682"/>
          </a:xfrm>
          <a:prstGeom prst="flowChartMerg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华光钢铁直黑 可变体 Medium" panose="02000500000000000000" pitchFamily="2" charset="-122"/>
              <a:ea typeface="华光钢铁直黑 可变体 Medium" panose="02000500000000000000" pitchFamily="2" charset="-122"/>
              <a:cs typeface="+mn-cs"/>
            </a:endParaRPr>
          </a:p>
        </p:txBody>
      </p:sp>
      <p:sp>
        <p:nvSpPr>
          <p:cNvPr id="14" name="文本框 13"/>
          <p:cNvSpPr txBox="1"/>
          <p:nvPr/>
        </p:nvSpPr>
        <p:spPr>
          <a:xfrm>
            <a:off x="1208143" y="1248816"/>
            <a:ext cx="301972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华光钢铁直黑 可变体 Medium" panose="02000500000000000000" pitchFamily="2" charset="-122"/>
                <a:ea typeface="华光钢铁直黑 可变体 Medium" panose="02000500000000000000" pitchFamily="2" charset="-122"/>
                <a:cs typeface="+mn-cs"/>
              </a:rPr>
              <a:t>1.2</a:t>
            </a:r>
            <a:r>
              <a:rPr kumimoji="0" lang="zh-CN" alt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华光钢铁直黑 可变体 Medium" panose="02000500000000000000" pitchFamily="2" charset="-122"/>
                <a:ea typeface="华光钢铁直黑 可变体 Medium" panose="02000500000000000000" pitchFamily="2" charset="-122"/>
                <a:cs typeface="+mn-cs"/>
              </a:rPr>
              <a:t>内容图</a:t>
            </a:r>
          </a:p>
        </p:txBody>
      </p:sp>
      <p:sp>
        <p:nvSpPr>
          <p:cNvPr id="5" name="文本框 4"/>
          <p:cNvSpPr txBox="1"/>
          <p:nvPr/>
        </p:nvSpPr>
        <p:spPr>
          <a:xfrm>
            <a:off x="3897128" y="1329969"/>
            <a:ext cx="785597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思源宋体 CN" panose="02020700000000000000" pitchFamily="18" charset="-122"/>
                <a:ea typeface="思源宋体 CN" panose="02020700000000000000" pitchFamily="18" charset="-122"/>
              </a:rPr>
              <a:t>基本原则：</a:t>
            </a:r>
            <a:r>
              <a:rPr kumimoji="0" lang="zh-CN" alt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思源宋体 CN" panose="02020700000000000000" pitchFamily="18" charset="-122"/>
                <a:ea typeface="思源宋体 CN" panose="02020700000000000000" pitchFamily="18" charset="-122"/>
                <a:sym typeface="Wingdings" panose="05000000000000000000" pitchFamily="2" charset="2"/>
              </a:rPr>
              <a:t>（</a:t>
            </a:r>
            <a:r>
              <a:rPr kumimoji="0" lang="en-US" altLang="zh-CN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思源宋体 CN" panose="02020700000000000000" pitchFamily="18" charset="-122"/>
                <a:ea typeface="思源宋体 CN" panose="02020700000000000000" pitchFamily="18" charset="-122"/>
                <a:sym typeface="Wingdings" panose="05000000000000000000" pitchFamily="2" charset="2"/>
              </a:rPr>
              <a:t>1</a:t>
            </a:r>
            <a:r>
              <a:rPr kumimoji="0" lang="zh-CN" alt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思源宋体 CN" panose="02020700000000000000" pitchFamily="18" charset="-122"/>
                <a:ea typeface="思源宋体 CN" panose="02020700000000000000" pitchFamily="18" charset="-122"/>
                <a:sym typeface="Wingdings" panose="05000000000000000000" pitchFamily="2" charset="2"/>
              </a:rPr>
              <a:t>）内容优先；（</a:t>
            </a:r>
            <a:r>
              <a:rPr kumimoji="0" lang="en-US" altLang="zh-CN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思源宋体 CN" panose="02020700000000000000" pitchFamily="18" charset="-122"/>
                <a:ea typeface="思源宋体 CN" panose="02020700000000000000" pitchFamily="18" charset="-122"/>
                <a:sym typeface="Wingdings" panose="05000000000000000000" pitchFamily="2" charset="2"/>
              </a:rPr>
              <a:t>2</a:t>
            </a:r>
            <a:r>
              <a:rPr kumimoji="0" lang="zh-CN" alt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思源宋体 CN" panose="02020700000000000000" pitchFamily="18" charset="-122"/>
                <a:ea typeface="思源宋体 CN" panose="02020700000000000000" pitchFamily="18" charset="-122"/>
                <a:sym typeface="Wingdings" panose="05000000000000000000" pitchFamily="2" charset="2"/>
              </a:rPr>
              <a:t>）清晰度次之</a:t>
            </a:r>
            <a:endParaRPr kumimoji="0" lang="zh-CN" altLang="en-US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思源宋体 CN" panose="02020700000000000000" pitchFamily="18" charset="-122"/>
              <a:ea typeface="思源宋体 CN" panose="02020700000000000000" pitchFamily="18" charset="-122"/>
            </a:endParaRPr>
          </a:p>
        </p:txBody>
      </p:sp>
      <p:pic>
        <p:nvPicPr>
          <p:cNvPr id="7" name="图片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6940" y="2154891"/>
            <a:ext cx="7501859" cy="4216417"/>
          </a:xfrm>
          <a:prstGeom prst="rect">
            <a:avLst/>
          </a:prstGeom>
        </p:spPr>
      </p:pic>
      <p:grpSp>
        <p:nvGrpSpPr>
          <p:cNvPr id="4" name="组合 3"/>
          <p:cNvGrpSpPr/>
          <p:nvPr/>
        </p:nvGrpSpPr>
        <p:grpSpPr>
          <a:xfrm>
            <a:off x="8219711" y="2743203"/>
            <a:ext cx="3618328" cy="3791301"/>
            <a:chOff x="8219711" y="2517058"/>
            <a:chExt cx="3618328" cy="3791301"/>
          </a:xfrm>
        </p:grpSpPr>
        <p:sp>
          <p:nvSpPr>
            <p:cNvPr id="2" name="文本框 1"/>
            <p:cNvSpPr txBox="1"/>
            <p:nvPr/>
          </p:nvSpPr>
          <p:spPr>
            <a:xfrm>
              <a:off x="8219711" y="2517058"/>
              <a:ext cx="3618328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2800" b="0" i="0" u="none" strike="noStrike" kern="120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华光钢铁直黑 可变体 Medium" panose="02000500000000000000" pitchFamily="2" charset="-122"/>
                  <a:ea typeface="华光钢铁直黑 可变体 Medium" panose="02000500000000000000" pitchFamily="2" charset="-122"/>
                  <a:cs typeface="+mn-cs"/>
                </a:rPr>
                <a:t>我的图片获取途径：</a:t>
              </a:r>
            </a:p>
          </p:txBody>
        </p:sp>
        <p:sp>
          <p:nvSpPr>
            <p:cNvPr id="15" name="文本框 14"/>
            <p:cNvSpPr txBox="1"/>
            <p:nvPr/>
          </p:nvSpPr>
          <p:spPr>
            <a:xfrm>
              <a:off x="8219711" y="3289324"/>
              <a:ext cx="3618328" cy="95410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2800" i="0" u="none" strike="noStrike" kern="120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思源宋体 CN" panose="02020700000000000000" pitchFamily="18" charset="-122"/>
                  <a:ea typeface="思源宋体 CN" panose="02020700000000000000" pitchFamily="18" charset="-122"/>
                  <a:cs typeface="+mn-cs"/>
                </a:rPr>
                <a:t>（</a:t>
              </a:r>
              <a:r>
                <a:rPr kumimoji="0" lang="en-US" altLang="zh-CN" sz="2800" i="0" u="none" strike="noStrike" kern="120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思源宋体 CN" panose="02020700000000000000" pitchFamily="18" charset="-122"/>
                  <a:ea typeface="思源宋体 CN" panose="02020700000000000000" pitchFamily="18" charset="-122"/>
                  <a:cs typeface="+mn-cs"/>
                </a:rPr>
                <a:t>1</a:t>
              </a:r>
              <a:r>
                <a:rPr kumimoji="0" lang="zh-CN" altLang="en-US" sz="2800" i="0" u="none" strike="noStrike" kern="120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思源宋体 CN" panose="02020700000000000000" pitchFamily="18" charset="-122"/>
                  <a:ea typeface="思源宋体 CN" panose="02020700000000000000" pitchFamily="18" charset="-122"/>
                  <a:cs typeface="+mn-cs"/>
                </a:rPr>
                <a:t>）百度资源</a:t>
              </a:r>
              <a:r>
                <a:rPr kumimoji="0" lang="en-US" altLang="zh-CN" sz="2800" i="0" u="none" strike="noStrike" kern="120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思源宋体 CN" panose="02020700000000000000" pitchFamily="18" charset="-122"/>
                  <a:ea typeface="思源宋体 CN" panose="02020700000000000000" pitchFamily="18" charset="-122"/>
                  <a:cs typeface="+mn-cs"/>
                </a:rPr>
                <a:t>90%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altLang="zh-CN" sz="2800" i="0" u="none" strike="noStrike" kern="120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思源宋体 CN" panose="02020700000000000000" pitchFamily="18" charset="-122"/>
                  <a:ea typeface="思源宋体 CN" panose="02020700000000000000" pitchFamily="18" charset="-122"/>
                  <a:cs typeface="+mn-cs"/>
                </a:rPr>
                <a:t>     </a:t>
              </a:r>
              <a:r>
                <a:rPr kumimoji="0" lang="zh-CN" altLang="en-US" sz="2800" i="0" u="none" strike="noStrike" kern="120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思源宋体 CN" panose="02020700000000000000" pitchFamily="18" charset="-122"/>
                  <a:ea typeface="思源宋体 CN" panose="02020700000000000000" pitchFamily="18" charset="-122"/>
                  <a:cs typeface="+mn-cs"/>
                </a:rPr>
                <a:t>（注意：关键词）</a:t>
              </a:r>
            </a:p>
          </p:txBody>
        </p:sp>
        <p:sp>
          <p:nvSpPr>
            <p:cNvPr id="16" name="文本框 15"/>
            <p:cNvSpPr txBox="1"/>
            <p:nvPr/>
          </p:nvSpPr>
          <p:spPr>
            <a:xfrm>
              <a:off x="8219711" y="4492477"/>
              <a:ext cx="3618328" cy="181588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2800" i="0" u="none" strike="noStrike" kern="120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思源宋体 CN" panose="02020700000000000000" pitchFamily="18" charset="-122"/>
                  <a:ea typeface="思源宋体 CN" panose="02020700000000000000" pitchFamily="18" charset="-122"/>
                  <a:cs typeface="+mn-cs"/>
                </a:rPr>
                <a:t>（</a:t>
              </a:r>
              <a:r>
                <a:rPr kumimoji="0" lang="en-US" altLang="zh-CN" sz="2800" i="0" u="none" strike="noStrike" kern="120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思源宋体 CN" panose="02020700000000000000" pitchFamily="18" charset="-122"/>
                  <a:ea typeface="思源宋体 CN" panose="02020700000000000000" pitchFamily="18" charset="-122"/>
                  <a:cs typeface="+mn-cs"/>
                </a:rPr>
                <a:t>2</a:t>
              </a:r>
              <a:r>
                <a:rPr kumimoji="0" lang="zh-CN" altLang="en-US" sz="2800" i="0" u="none" strike="noStrike" kern="120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思源宋体 CN" panose="02020700000000000000" pitchFamily="18" charset="-122"/>
                  <a:ea typeface="思源宋体 CN" panose="02020700000000000000" pitchFamily="18" charset="-122"/>
                  <a:cs typeface="+mn-cs"/>
                </a:rPr>
                <a:t>）日常素材搜集</a:t>
              </a:r>
              <a:endParaRPr kumimoji="0" lang="en-US" altLang="zh-CN" sz="280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思源宋体 CN" panose="02020700000000000000" pitchFamily="18" charset="-122"/>
                <a:ea typeface="思源宋体 CN" panose="02020700000000000000" pitchFamily="18" charset="-122"/>
                <a:cs typeface="+mn-cs"/>
              </a:endParaRP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altLang="zh-CN" sz="2800" i="0" u="none" strike="noStrike" kern="120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思源宋体 CN" panose="02020700000000000000" pitchFamily="18" charset="-122"/>
                  <a:ea typeface="思源宋体 CN" panose="02020700000000000000" pitchFamily="18" charset="-122"/>
                  <a:cs typeface="+mn-cs"/>
                </a:rPr>
                <a:t> </a:t>
              </a:r>
              <a:r>
                <a:rPr kumimoji="0" lang="zh-CN" altLang="en-US" sz="2800" i="0" u="none" strike="noStrike" kern="120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思源宋体 CN" panose="02020700000000000000" pitchFamily="18" charset="-122"/>
                  <a:ea typeface="思源宋体 CN" panose="02020700000000000000" pitchFamily="18" charset="-122"/>
                  <a:cs typeface="+mn-cs"/>
                </a:rPr>
                <a:t>（微博、微信公众号等，冲浪的时候留意积累）</a:t>
              </a:r>
            </a:p>
          </p:txBody>
        </p:sp>
      </p:grpSp>
      <p:sp>
        <p:nvSpPr>
          <p:cNvPr id="18" name="文本框 17"/>
          <p:cNvSpPr txBox="1"/>
          <p:nvPr/>
        </p:nvSpPr>
        <p:spPr>
          <a:xfrm>
            <a:off x="823514" y="226408"/>
            <a:ext cx="476016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di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zh-CN" altLang="en-US" sz="2800" dirty="0">
                <a:solidFill>
                  <a:prstClr val="black"/>
                </a:solidFill>
                <a:latin typeface="华光钢铁直黑 可变体 Medium" panose="02000500000000000000" pitchFamily="2" charset="-122"/>
                <a:ea typeface="华光钢铁直黑 可变体 Medium" panose="02000500000000000000" pitchFamily="2" charset="-122"/>
              </a:rPr>
              <a:t>怎样</a:t>
            </a:r>
            <a:r>
              <a:rPr kumimoji="0" lang="zh-CN" alt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华光钢铁直黑 可变体 Medium" panose="02000500000000000000" pitchFamily="2" charset="-122"/>
                <a:ea typeface="华光钢铁直黑 可变体 Medium" panose="02000500000000000000" pitchFamily="2" charset="-122"/>
                <a:cs typeface="+mn-cs"/>
              </a:rPr>
              <a:t>做好</a:t>
            </a:r>
            <a:r>
              <a:rPr lang="zh-CN" altLang="en-US" sz="2800" dirty="0">
                <a:solidFill>
                  <a:prstClr val="black"/>
                </a:solidFill>
                <a:latin typeface="华光钢铁直黑 可变体 Medium" panose="02000500000000000000" pitchFamily="2" charset="-122"/>
                <a:ea typeface="华光钢铁直黑 可变体 Medium" panose="02000500000000000000" pitchFamily="2" charset="-122"/>
              </a:rPr>
              <a:t>历史教学</a:t>
            </a:r>
            <a:r>
              <a:rPr kumimoji="0" lang="en-US" altLang="zh-CN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华光钢铁直黑 可变体 Medium" panose="02000500000000000000" pitchFamily="2" charset="-122"/>
                <a:ea typeface="华光钢铁直黑 可变体 Medium" panose="02000500000000000000" pitchFamily="2" charset="-122"/>
                <a:cs typeface="+mn-cs"/>
              </a:rPr>
              <a:t>PPT</a:t>
            </a:r>
            <a:endParaRPr kumimoji="0" lang="zh-CN" altLang="en-US" sz="3200" b="0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华光钢铁直黑 可变体 Medium" panose="02000500000000000000" pitchFamily="2" charset="-122"/>
              <a:ea typeface="华光钢铁直黑 可变体 Medium" panose="02000500000000000000" pitchFamily="2" charset="-122"/>
              <a:cs typeface="+mn-cs"/>
            </a:endParaRPr>
          </a:p>
        </p:txBody>
      </p:sp>
      <p:sp>
        <p:nvSpPr>
          <p:cNvPr id="19" name="矩形 18"/>
          <p:cNvSpPr/>
          <p:nvPr/>
        </p:nvSpPr>
        <p:spPr>
          <a:xfrm>
            <a:off x="497735" y="301034"/>
            <a:ext cx="142925" cy="427748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rgbClr val="FFC000"/>
              </a:solidFill>
              <a:effectLst/>
              <a:uLnTx/>
              <a:uFillTx/>
              <a:latin typeface="等线" panose="02010600030101010101" charset="-122"/>
              <a:ea typeface="等线" panose="02010600030101010101" charset="-122"/>
              <a:cs typeface="+mn-cs"/>
            </a:endParaRPr>
          </a:p>
        </p:txBody>
      </p:sp>
      <p:cxnSp>
        <p:nvCxnSpPr>
          <p:cNvPr id="20" name="直接连接符 19"/>
          <p:cNvCxnSpPr/>
          <p:nvPr/>
        </p:nvCxnSpPr>
        <p:spPr>
          <a:xfrm>
            <a:off x="0" y="965961"/>
            <a:ext cx="6322979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1" name="文本框 20"/>
          <p:cNvSpPr txBox="1"/>
          <p:nvPr/>
        </p:nvSpPr>
        <p:spPr>
          <a:xfrm>
            <a:off x="7963376" y="246857"/>
            <a:ext cx="358335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华光钢铁直黑 可变体 Medium" panose="02000500000000000000" pitchFamily="2" charset="-122"/>
                <a:ea typeface="华光钢铁直黑 可变体 Medium" panose="02000500000000000000" pitchFamily="2" charset="-122"/>
                <a:cs typeface="+mn-cs"/>
              </a:rPr>
              <a:t>我</a:t>
            </a:r>
            <a:r>
              <a:rPr kumimoji="0" lang="zh-CN" altLang="en-US" sz="32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华光钢铁直黑 可变体 Medium" panose="02000500000000000000" pitchFamily="2" charset="-122"/>
                <a:ea typeface="华光钢铁直黑 可变体 Medium" panose="02000500000000000000" pitchFamily="2" charset="-122"/>
                <a:cs typeface="+mn-cs"/>
              </a:rPr>
              <a:t>的妙招</a:t>
            </a:r>
            <a:r>
              <a:rPr kumimoji="0" lang="en-US" altLang="zh-CN" sz="32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华光钢铁直黑 可变体 Medium" panose="02000500000000000000" pitchFamily="2" charset="-122"/>
                <a:ea typeface="华光钢铁直黑 可变体 Medium" panose="02000500000000000000" pitchFamily="2" charset="-122"/>
                <a:cs typeface="+mn-cs"/>
              </a:rPr>
              <a:t>:</a:t>
            </a:r>
            <a:r>
              <a:rPr kumimoji="0" lang="en-US" altLang="zh-CN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华光钢铁直黑 可变体 Medium" panose="02000500000000000000" pitchFamily="2" charset="-122"/>
                <a:ea typeface="华光钢铁直黑 可变体 Medium" panose="02000500000000000000" pitchFamily="2" charset="-122"/>
                <a:cs typeface="+mn-cs"/>
              </a:rPr>
              <a:t>1.</a:t>
            </a:r>
            <a:r>
              <a:rPr kumimoji="0" lang="zh-CN" altLang="en-US" sz="4000" b="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华光钢铁直黑 可变体 Medium" panose="02000500000000000000" pitchFamily="2" charset="-122"/>
                <a:ea typeface="华光钢铁直黑 可变体 Medium" panose="02000500000000000000" pitchFamily="2" charset="-122"/>
                <a:cs typeface="+mn-cs"/>
              </a:rPr>
              <a:t>图片</a:t>
            </a:r>
            <a:endParaRPr kumimoji="0" lang="zh-CN" altLang="en-US" sz="3200" b="0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华光钢铁直黑 可变体 Medium" panose="02000500000000000000" pitchFamily="2" charset="-122"/>
              <a:ea typeface="华光钢铁直黑 可变体 Medium" panose="02000500000000000000" pitchFamily="2" charset="-122"/>
              <a:cs typeface="+mn-cs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59="http://schemas.microsoft.com/office/powerpoint/2015/09/main" xmlns="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流程图: 合并 12"/>
          <p:cNvSpPr/>
          <p:nvPr/>
        </p:nvSpPr>
        <p:spPr>
          <a:xfrm rot="16200000">
            <a:off x="714204" y="1453146"/>
            <a:ext cx="384464" cy="363682"/>
          </a:xfrm>
          <a:prstGeom prst="flowChartMerg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panose="02010600030101010101" charset="-122"/>
              <a:ea typeface="等线" panose="02010600030101010101" charset="-122"/>
              <a:cs typeface="+mn-cs"/>
            </a:endParaRPr>
          </a:p>
        </p:txBody>
      </p:sp>
      <p:sp>
        <p:nvSpPr>
          <p:cNvPr id="14" name="文本框 13"/>
          <p:cNvSpPr txBox="1"/>
          <p:nvPr/>
        </p:nvSpPr>
        <p:spPr>
          <a:xfrm>
            <a:off x="1434286" y="1342600"/>
            <a:ext cx="301972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R="0" lvl="0" indent="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kumimoji="0" sz="3200" b="0" i="0" u="none" strike="noStrike" cap="none" spc="0" normalizeH="0" baseline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方正大标宋简体" panose="02010601030101010101" pitchFamily="65" charset="-122"/>
                <a:ea typeface="方正大标宋简体" panose="02010601030101010101" pitchFamily="65" charset="-122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华光钢铁直黑 可变体 Medium" panose="02000500000000000000" pitchFamily="2" charset="-122"/>
                <a:ea typeface="华光钢铁直黑 可变体 Medium" panose="02000500000000000000" pitchFamily="2" charset="-122"/>
                <a:cs typeface="+mn-cs"/>
              </a:rPr>
              <a:t>1.3</a:t>
            </a:r>
            <a:r>
              <a:rPr kumimoji="0" lang="zh-CN" alt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华光钢铁直黑 可变体 Medium" panose="02000500000000000000" pitchFamily="2" charset="-122"/>
                <a:ea typeface="华光钢铁直黑 可变体 Medium" panose="02000500000000000000" pitchFamily="2" charset="-122"/>
                <a:cs typeface="+mn-cs"/>
              </a:rPr>
              <a:t>图片排版</a:t>
            </a:r>
          </a:p>
        </p:txBody>
      </p:sp>
      <p:pic>
        <p:nvPicPr>
          <p:cNvPr id="7" name="图片 6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419826" y="3045542"/>
            <a:ext cx="5533979" cy="3112863"/>
          </a:xfrm>
          <a:prstGeom prst="rect">
            <a:avLst/>
          </a:prstGeom>
        </p:spPr>
      </p:pic>
      <p:sp>
        <p:nvSpPr>
          <p:cNvPr id="17" name="文本框 16"/>
          <p:cNvSpPr txBox="1"/>
          <p:nvPr/>
        </p:nvSpPr>
        <p:spPr>
          <a:xfrm>
            <a:off x="677269" y="2111270"/>
            <a:ext cx="509802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思源宋体 CN" panose="02020700000000000000" pitchFamily="18" charset="-122"/>
                <a:ea typeface="思源宋体 CN" panose="02020700000000000000" pitchFamily="18" charset="-122"/>
              </a:rPr>
              <a:t>方法</a:t>
            </a:r>
            <a:r>
              <a:rPr kumimoji="0" lang="zh-CN" alt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思源宋体 CN" panose="02020700000000000000" pitchFamily="18" charset="-122"/>
                <a:ea typeface="思源宋体 CN" panose="02020700000000000000" pitchFamily="18" charset="-122"/>
                <a:sym typeface="Wingdings" panose="05000000000000000000" pitchFamily="2" charset="2"/>
              </a:rPr>
              <a:t>（</a:t>
            </a:r>
            <a:r>
              <a:rPr kumimoji="0" lang="en-US" altLang="zh-CN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思源宋体 CN" panose="02020700000000000000" pitchFamily="18" charset="-122"/>
                <a:ea typeface="思源宋体 CN" panose="02020700000000000000" pitchFamily="18" charset="-122"/>
                <a:sym typeface="Wingdings" panose="05000000000000000000" pitchFamily="2" charset="2"/>
              </a:rPr>
              <a:t>1</a:t>
            </a:r>
            <a:r>
              <a:rPr kumimoji="0" lang="zh-CN" alt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思源宋体 CN" panose="02020700000000000000" pitchFamily="18" charset="-122"/>
                <a:ea typeface="思源宋体 CN" panose="02020700000000000000" pitchFamily="18" charset="-122"/>
                <a:sym typeface="Wingdings" panose="05000000000000000000" pitchFamily="2" charset="2"/>
              </a:rPr>
              <a:t>）：对齐</a:t>
            </a:r>
            <a:endParaRPr kumimoji="0" lang="zh-CN" altLang="en-US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思源宋体 CN" panose="02020700000000000000" pitchFamily="18" charset="-122"/>
              <a:ea typeface="思源宋体 CN" panose="02020700000000000000" pitchFamily="18" charset="-122"/>
            </a:endParaRPr>
          </a:p>
        </p:txBody>
      </p:sp>
      <p:pic>
        <p:nvPicPr>
          <p:cNvPr id="18" name="图片 17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6295723" y="3048035"/>
            <a:ext cx="5533979" cy="3110370"/>
          </a:xfrm>
          <a:prstGeom prst="rect">
            <a:avLst/>
          </a:prstGeom>
        </p:spPr>
      </p:pic>
      <p:sp>
        <p:nvSpPr>
          <p:cNvPr id="19" name="文本框 18"/>
          <p:cNvSpPr txBox="1"/>
          <p:nvPr/>
        </p:nvSpPr>
        <p:spPr>
          <a:xfrm>
            <a:off x="5943614" y="2111270"/>
            <a:ext cx="623819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思源宋体 CN" panose="02020700000000000000" pitchFamily="18" charset="-122"/>
                <a:ea typeface="思源宋体 CN" panose="02020700000000000000" pitchFamily="18" charset="-122"/>
              </a:rPr>
              <a:t>方法</a:t>
            </a:r>
            <a:r>
              <a:rPr kumimoji="0" lang="zh-CN" alt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思源宋体 CN" panose="02020700000000000000" pitchFamily="18" charset="-122"/>
                <a:ea typeface="思源宋体 CN" panose="02020700000000000000" pitchFamily="18" charset="-122"/>
                <a:sym typeface="Wingdings" panose="05000000000000000000" pitchFamily="2" charset="2"/>
              </a:rPr>
              <a:t>（</a:t>
            </a:r>
            <a:r>
              <a:rPr kumimoji="0" lang="en-US" altLang="zh-CN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思源宋体 CN" panose="02020700000000000000" pitchFamily="18" charset="-122"/>
                <a:ea typeface="思源宋体 CN" panose="02020700000000000000" pitchFamily="18" charset="-122"/>
                <a:sym typeface="Wingdings" panose="05000000000000000000" pitchFamily="2" charset="2"/>
              </a:rPr>
              <a:t>2</a:t>
            </a:r>
            <a:r>
              <a:rPr kumimoji="0" lang="zh-CN" alt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思源宋体 CN" panose="02020700000000000000" pitchFamily="18" charset="-122"/>
                <a:ea typeface="思源宋体 CN" panose="02020700000000000000" pitchFamily="18" charset="-122"/>
                <a:sym typeface="Wingdings" panose="05000000000000000000" pitchFamily="2" charset="2"/>
              </a:rPr>
              <a:t>）：叠加（层次感、立体感）</a:t>
            </a:r>
            <a:endParaRPr kumimoji="0" lang="zh-CN" altLang="en-US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思源宋体 CN" panose="02020700000000000000" pitchFamily="18" charset="-122"/>
              <a:ea typeface="思源宋体 CN" panose="02020700000000000000" pitchFamily="18" charset="-122"/>
            </a:endParaRPr>
          </a:p>
        </p:txBody>
      </p:sp>
      <p:sp>
        <p:nvSpPr>
          <p:cNvPr id="16" name="文本框 15"/>
          <p:cNvSpPr txBox="1"/>
          <p:nvPr/>
        </p:nvSpPr>
        <p:spPr>
          <a:xfrm>
            <a:off x="823514" y="226408"/>
            <a:ext cx="476016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di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zh-CN" altLang="en-US" sz="2800" dirty="0">
                <a:solidFill>
                  <a:prstClr val="black"/>
                </a:solidFill>
                <a:latin typeface="华光钢铁直黑 可变体 Medium" panose="02000500000000000000" pitchFamily="2" charset="-122"/>
                <a:ea typeface="华光钢铁直黑 可变体 Medium" panose="02000500000000000000" pitchFamily="2" charset="-122"/>
              </a:rPr>
              <a:t>怎样</a:t>
            </a:r>
            <a:r>
              <a:rPr kumimoji="0" lang="zh-CN" alt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华光钢铁直黑 可变体 Medium" panose="02000500000000000000" pitchFamily="2" charset="-122"/>
                <a:ea typeface="华光钢铁直黑 可变体 Medium" panose="02000500000000000000" pitchFamily="2" charset="-122"/>
                <a:cs typeface="+mn-cs"/>
              </a:rPr>
              <a:t>做好</a:t>
            </a:r>
            <a:r>
              <a:rPr lang="zh-CN" altLang="en-US" sz="2800" dirty="0">
                <a:solidFill>
                  <a:prstClr val="black"/>
                </a:solidFill>
                <a:latin typeface="华光钢铁直黑 可变体 Medium" panose="02000500000000000000" pitchFamily="2" charset="-122"/>
                <a:ea typeface="华光钢铁直黑 可变体 Medium" panose="02000500000000000000" pitchFamily="2" charset="-122"/>
              </a:rPr>
              <a:t>历史教学</a:t>
            </a:r>
            <a:r>
              <a:rPr kumimoji="0" lang="en-US" altLang="zh-CN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华光钢铁直黑 可变体 Medium" panose="02000500000000000000" pitchFamily="2" charset="-122"/>
                <a:ea typeface="华光钢铁直黑 可变体 Medium" panose="02000500000000000000" pitchFamily="2" charset="-122"/>
                <a:cs typeface="+mn-cs"/>
              </a:rPr>
              <a:t>PPT</a:t>
            </a:r>
            <a:endParaRPr kumimoji="0" lang="zh-CN" altLang="en-US" sz="3200" b="0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华光钢铁直黑 可变体 Medium" panose="02000500000000000000" pitchFamily="2" charset="-122"/>
              <a:ea typeface="华光钢铁直黑 可变体 Medium" panose="02000500000000000000" pitchFamily="2" charset="-122"/>
              <a:cs typeface="+mn-cs"/>
            </a:endParaRPr>
          </a:p>
        </p:txBody>
      </p:sp>
      <p:sp>
        <p:nvSpPr>
          <p:cNvPr id="20" name="矩形 19"/>
          <p:cNvSpPr/>
          <p:nvPr/>
        </p:nvSpPr>
        <p:spPr>
          <a:xfrm>
            <a:off x="497735" y="301034"/>
            <a:ext cx="142925" cy="427748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rgbClr val="FFC000"/>
              </a:solidFill>
              <a:effectLst/>
              <a:uLnTx/>
              <a:uFillTx/>
              <a:latin typeface="等线" panose="02010600030101010101" charset="-122"/>
              <a:ea typeface="等线" panose="02010600030101010101" charset="-122"/>
              <a:cs typeface="+mn-cs"/>
            </a:endParaRPr>
          </a:p>
        </p:txBody>
      </p:sp>
      <p:cxnSp>
        <p:nvCxnSpPr>
          <p:cNvPr id="21" name="直接连接符 20"/>
          <p:cNvCxnSpPr/>
          <p:nvPr/>
        </p:nvCxnSpPr>
        <p:spPr>
          <a:xfrm>
            <a:off x="0" y="896435"/>
            <a:ext cx="6322979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2" name="文本框 21"/>
          <p:cNvSpPr txBox="1"/>
          <p:nvPr/>
        </p:nvSpPr>
        <p:spPr>
          <a:xfrm>
            <a:off x="7963376" y="246857"/>
            <a:ext cx="358335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华光钢铁直黑 可变体 Medium" panose="02000500000000000000" pitchFamily="2" charset="-122"/>
                <a:ea typeface="华光钢铁直黑 可变体 Medium" panose="02000500000000000000" pitchFamily="2" charset="-122"/>
                <a:cs typeface="+mn-cs"/>
              </a:rPr>
              <a:t>我</a:t>
            </a:r>
            <a:r>
              <a:rPr kumimoji="0" lang="zh-CN" altLang="en-US" sz="32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华光钢铁直黑 可变体 Medium" panose="02000500000000000000" pitchFamily="2" charset="-122"/>
                <a:ea typeface="华光钢铁直黑 可变体 Medium" panose="02000500000000000000" pitchFamily="2" charset="-122"/>
                <a:cs typeface="+mn-cs"/>
              </a:rPr>
              <a:t>的妙招</a:t>
            </a:r>
            <a:r>
              <a:rPr kumimoji="0" lang="en-US" altLang="zh-CN" sz="32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华光钢铁直黑 可变体 Medium" panose="02000500000000000000" pitchFamily="2" charset="-122"/>
                <a:ea typeface="华光钢铁直黑 可变体 Medium" panose="02000500000000000000" pitchFamily="2" charset="-122"/>
                <a:cs typeface="+mn-cs"/>
              </a:rPr>
              <a:t>:</a:t>
            </a:r>
            <a:r>
              <a:rPr kumimoji="0" lang="en-US" altLang="zh-CN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华光钢铁直黑 可变体 Medium" panose="02000500000000000000" pitchFamily="2" charset="-122"/>
                <a:ea typeface="华光钢铁直黑 可变体 Medium" panose="02000500000000000000" pitchFamily="2" charset="-122"/>
                <a:cs typeface="+mn-cs"/>
              </a:rPr>
              <a:t>1.</a:t>
            </a:r>
            <a:r>
              <a:rPr kumimoji="0" lang="zh-CN" altLang="en-US" sz="4000" b="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华光钢铁直黑 可变体 Medium" panose="02000500000000000000" pitchFamily="2" charset="-122"/>
                <a:ea typeface="华光钢铁直黑 可变体 Medium" panose="02000500000000000000" pitchFamily="2" charset="-122"/>
                <a:cs typeface="+mn-cs"/>
              </a:rPr>
              <a:t>图片</a:t>
            </a:r>
            <a:endParaRPr kumimoji="0" lang="zh-CN" altLang="en-US" sz="3200" b="0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华光钢铁直黑 可变体 Medium" panose="02000500000000000000" pitchFamily="2" charset="-122"/>
              <a:ea typeface="华光钢铁直黑 可变体 Medium" panose="02000500000000000000" pitchFamily="2" charset="-122"/>
              <a:cs typeface="+mn-cs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59="http://schemas.microsoft.com/office/powerpoint/2015/09/main" xmlns="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00"/>
                            </p:stCondLst>
                            <p:childTnLst>
                              <p:par>
                                <p:cTn id="18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  <p:bldP spid="19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/>
        </p:nvSpPr>
        <p:spPr>
          <a:xfrm>
            <a:off x="5418306" y="2582789"/>
            <a:ext cx="6433496" cy="3995696"/>
          </a:xfrm>
          <a:prstGeom prst="rect">
            <a:avLst/>
          </a:prstGeom>
          <a:solidFill>
            <a:srgbClr val="C00000">
              <a:alpha val="8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" name="流程图: 合并 12"/>
          <p:cNvSpPr/>
          <p:nvPr/>
        </p:nvSpPr>
        <p:spPr>
          <a:xfrm rot="16200000">
            <a:off x="612178" y="1408549"/>
            <a:ext cx="384464" cy="363682"/>
          </a:xfrm>
          <a:prstGeom prst="flowChartMerg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华光钢铁直黑 可变体 Medium" panose="02000500000000000000" pitchFamily="2" charset="-122"/>
              <a:ea typeface="华光钢铁直黑 可变体 Medium" panose="02000500000000000000" pitchFamily="2" charset="-122"/>
              <a:cs typeface="+mn-cs"/>
            </a:endParaRPr>
          </a:p>
        </p:txBody>
      </p:sp>
      <p:sp>
        <p:nvSpPr>
          <p:cNvPr id="14" name="文本框 13"/>
          <p:cNvSpPr txBox="1"/>
          <p:nvPr/>
        </p:nvSpPr>
        <p:spPr>
          <a:xfrm>
            <a:off x="1208144" y="1267225"/>
            <a:ext cx="274442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华光钢铁直黑 可变体 Medium" panose="02000500000000000000" pitchFamily="2" charset="-122"/>
                <a:ea typeface="华光钢铁直黑 可变体 Medium" panose="02000500000000000000" pitchFamily="2" charset="-122"/>
                <a:cs typeface="+mn-cs"/>
              </a:rPr>
              <a:t>2.1</a:t>
            </a:r>
            <a:r>
              <a:rPr kumimoji="0" lang="zh-CN" alt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华光钢铁直黑 可变体 Medium" panose="02000500000000000000" pitchFamily="2" charset="-122"/>
                <a:ea typeface="华光钢铁直黑 可变体 Medium" panose="02000500000000000000" pitchFamily="2" charset="-122"/>
                <a:cs typeface="+mn-cs"/>
              </a:rPr>
              <a:t>字体</a:t>
            </a:r>
          </a:p>
        </p:txBody>
      </p:sp>
      <p:sp>
        <p:nvSpPr>
          <p:cNvPr id="5" name="文本框 4"/>
          <p:cNvSpPr txBox="1"/>
          <p:nvPr/>
        </p:nvSpPr>
        <p:spPr>
          <a:xfrm>
            <a:off x="4227870" y="1337896"/>
            <a:ext cx="703989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思源宋体 CN" panose="02020700000000000000" pitchFamily="18" charset="-122"/>
                <a:ea typeface="思源宋体 CN" panose="02020700000000000000" pitchFamily="18" charset="-122"/>
              </a:rPr>
              <a:t>基本原则：</a:t>
            </a:r>
            <a:r>
              <a:rPr kumimoji="0" lang="zh-CN" alt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思源宋体 CN" panose="02020700000000000000" pitchFamily="18" charset="-122"/>
                <a:ea typeface="思源宋体 CN" panose="02020700000000000000" pitchFamily="18" charset="-122"/>
              </a:rPr>
              <a:t>有效区分、学生能分清</a:t>
            </a:r>
          </a:p>
        </p:txBody>
      </p:sp>
      <p:grpSp>
        <p:nvGrpSpPr>
          <p:cNvPr id="2" name="组合 1"/>
          <p:cNvGrpSpPr/>
          <p:nvPr/>
        </p:nvGrpSpPr>
        <p:grpSpPr>
          <a:xfrm>
            <a:off x="7273082" y="2714715"/>
            <a:ext cx="4412114" cy="4063542"/>
            <a:chOff x="8233474" y="2172040"/>
            <a:chExt cx="3618328" cy="4063542"/>
          </a:xfrm>
        </p:grpSpPr>
        <p:grpSp>
          <p:nvGrpSpPr>
            <p:cNvPr id="27" name="组合 26"/>
            <p:cNvGrpSpPr/>
            <p:nvPr/>
          </p:nvGrpSpPr>
          <p:grpSpPr>
            <a:xfrm>
              <a:off x="8233474" y="2172040"/>
              <a:ext cx="3618328" cy="2568009"/>
              <a:chOff x="8219711" y="2629529"/>
              <a:chExt cx="3618328" cy="2568009"/>
            </a:xfrm>
          </p:grpSpPr>
          <p:sp>
            <p:nvSpPr>
              <p:cNvPr id="28" name="文本框 27"/>
              <p:cNvSpPr txBox="1"/>
              <p:nvPr/>
            </p:nvSpPr>
            <p:spPr>
              <a:xfrm>
                <a:off x="8219711" y="2629529"/>
                <a:ext cx="3618328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r>
                  <a:rPr kumimoji="0" lang="zh-CN" altLang="en-US" sz="28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1"/>
                    </a:solidFill>
                    <a:effectLst/>
                    <a:uLnTx/>
                    <a:uFillTx/>
                    <a:latin typeface="华光钢铁直黑 可变体 Medium" panose="02000500000000000000" pitchFamily="2" charset="-122"/>
                    <a:ea typeface="华光钢铁直黑 可变体 Medium" panose="02000500000000000000" pitchFamily="2" charset="-122"/>
                    <a:cs typeface="+mn-cs"/>
                  </a:rPr>
                  <a:t>我的文字细节：</a:t>
                </a:r>
              </a:p>
            </p:txBody>
          </p:sp>
          <p:sp>
            <p:nvSpPr>
              <p:cNvPr id="29" name="文本框 28"/>
              <p:cNvSpPr txBox="1"/>
              <p:nvPr/>
            </p:nvSpPr>
            <p:spPr>
              <a:xfrm>
                <a:off x="8219711" y="3289324"/>
                <a:ext cx="3618328" cy="95410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r>
                  <a:rPr kumimoji="0" lang="zh-CN" altLang="en-US" sz="28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1"/>
                    </a:solidFill>
                    <a:effectLst/>
                    <a:uLnTx/>
                    <a:uFillTx/>
                    <a:latin typeface="思源宋体 CN" panose="02020700000000000000" pitchFamily="18" charset="-122"/>
                    <a:ea typeface="思源宋体 CN" panose="02020700000000000000" pitchFamily="18" charset="-122"/>
                    <a:cs typeface="+mn-cs"/>
                  </a:rPr>
                  <a:t>（</a:t>
                </a:r>
                <a:r>
                  <a:rPr kumimoji="0" lang="en-US" altLang="zh-CN" sz="28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1"/>
                    </a:solidFill>
                    <a:effectLst/>
                    <a:uLnTx/>
                    <a:uFillTx/>
                    <a:latin typeface="思源宋体 CN" panose="02020700000000000000" pitchFamily="18" charset="-122"/>
                    <a:ea typeface="思源宋体 CN" panose="02020700000000000000" pitchFamily="18" charset="-122"/>
                    <a:cs typeface="+mn-cs"/>
                  </a:rPr>
                  <a:t>1</a:t>
                </a:r>
                <a:r>
                  <a:rPr kumimoji="0" lang="zh-CN" altLang="en-US" sz="28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1"/>
                    </a:solidFill>
                    <a:effectLst/>
                    <a:uLnTx/>
                    <a:uFillTx/>
                    <a:latin typeface="思源宋体 CN" panose="02020700000000000000" pitchFamily="18" charset="-122"/>
                    <a:ea typeface="思源宋体 CN" panose="02020700000000000000" pitchFamily="18" charset="-122"/>
                    <a:cs typeface="+mn-cs"/>
                  </a:rPr>
                  <a:t>）标题和内容字体不一样</a:t>
                </a:r>
              </a:p>
            </p:txBody>
          </p:sp>
          <p:sp>
            <p:nvSpPr>
              <p:cNvPr id="30" name="文本框 29"/>
              <p:cNvSpPr txBox="1"/>
              <p:nvPr/>
            </p:nvSpPr>
            <p:spPr>
              <a:xfrm>
                <a:off x="8219711" y="4243431"/>
                <a:ext cx="3618328" cy="95410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r>
                  <a:rPr kumimoji="0" lang="zh-CN" altLang="en-US" sz="28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1"/>
                    </a:solidFill>
                    <a:effectLst/>
                    <a:uLnTx/>
                    <a:uFillTx/>
                    <a:latin typeface="思源宋体 CN" panose="02020700000000000000" pitchFamily="18" charset="-122"/>
                    <a:ea typeface="思源宋体 CN" panose="02020700000000000000" pitchFamily="18" charset="-122"/>
                    <a:cs typeface="+mn-cs"/>
                  </a:rPr>
                  <a:t>（</a:t>
                </a:r>
                <a:r>
                  <a:rPr kumimoji="0" lang="en-US" altLang="zh-CN" sz="28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1"/>
                    </a:solidFill>
                    <a:effectLst/>
                    <a:uLnTx/>
                    <a:uFillTx/>
                    <a:latin typeface="思源宋体 CN" panose="02020700000000000000" pitchFamily="18" charset="-122"/>
                    <a:ea typeface="思源宋体 CN" panose="02020700000000000000" pitchFamily="18" charset="-122"/>
                    <a:cs typeface="+mn-cs"/>
                  </a:rPr>
                  <a:t>2</a:t>
                </a:r>
                <a:r>
                  <a:rPr kumimoji="0" lang="zh-CN" altLang="en-US" sz="28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1"/>
                    </a:solidFill>
                    <a:effectLst/>
                    <a:uLnTx/>
                    <a:uFillTx/>
                    <a:latin typeface="思源宋体 CN" panose="02020700000000000000" pitchFamily="18" charset="-122"/>
                    <a:ea typeface="思源宋体 CN" panose="02020700000000000000" pitchFamily="18" charset="-122"/>
                    <a:cs typeface="+mn-cs"/>
                  </a:rPr>
                  <a:t>）一份教学</a:t>
                </a:r>
                <a:r>
                  <a:rPr kumimoji="0" lang="en-US" altLang="zh-CN" sz="28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1"/>
                    </a:solidFill>
                    <a:effectLst/>
                    <a:uLnTx/>
                    <a:uFillTx/>
                    <a:latin typeface="思源宋体 CN" panose="02020700000000000000" pitchFamily="18" charset="-122"/>
                    <a:ea typeface="思源宋体 CN" panose="02020700000000000000" pitchFamily="18" charset="-122"/>
                    <a:cs typeface="+mn-cs"/>
                  </a:rPr>
                  <a:t>PPT</a:t>
                </a:r>
                <a:r>
                  <a:rPr kumimoji="0" lang="zh-CN" altLang="en-US" sz="28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1"/>
                    </a:solidFill>
                    <a:effectLst/>
                    <a:uLnTx/>
                    <a:uFillTx/>
                    <a:latin typeface="思源宋体 CN" panose="02020700000000000000" pitchFamily="18" charset="-122"/>
                    <a:ea typeface="思源宋体 CN" panose="02020700000000000000" pitchFamily="18" charset="-122"/>
                    <a:cs typeface="+mn-cs"/>
                  </a:rPr>
                  <a:t>字体不超过三种</a:t>
                </a:r>
              </a:p>
            </p:txBody>
          </p:sp>
        </p:grpSp>
        <p:sp>
          <p:nvSpPr>
            <p:cNvPr id="17" name="文本框 16"/>
            <p:cNvSpPr txBox="1"/>
            <p:nvPr/>
          </p:nvSpPr>
          <p:spPr>
            <a:xfrm>
              <a:off x="8233474" y="4850587"/>
              <a:ext cx="3618328" cy="138499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2800" b="0" i="0" u="none" strike="noStrike" kern="120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思源宋体 CN" panose="02020700000000000000" pitchFamily="18" charset="-122"/>
                  <a:ea typeface="思源宋体 CN" panose="02020700000000000000" pitchFamily="18" charset="-122"/>
                  <a:cs typeface="+mn-cs"/>
                </a:rPr>
                <a:t>（</a:t>
              </a:r>
              <a:r>
                <a:rPr kumimoji="0" lang="en-US" altLang="zh-CN" sz="2800" b="0" i="0" u="none" strike="noStrike" kern="120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思源宋体 CN" panose="02020700000000000000" pitchFamily="18" charset="-122"/>
                  <a:ea typeface="思源宋体 CN" panose="02020700000000000000" pitchFamily="18" charset="-122"/>
                  <a:cs typeface="+mn-cs"/>
                </a:rPr>
                <a:t>3</a:t>
              </a:r>
              <a:r>
                <a:rPr kumimoji="0" lang="zh-CN" altLang="en-US" sz="2800" b="0" i="0" u="none" strike="noStrike" kern="120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思源宋体 CN" panose="02020700000000000000" pitchFamily="18" charset="-122"/>
                  <a:ea typeface="思源宋体 CN" panose="02020700000000000000" pitchFamily="18" charset="-122"/>
                  <a:cs typeface="+mn-cs"/>
                </a:rPr>
                <a:t>）字体保存：文件</a:t>
              </a:r>
              <a:r>
                <a:rPr kumimoji="0" lang="en-US" altLang="zh-CN" sz="2800" b="0" i="0" u="none" strike="noStrike" kern="120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思源宋体 CN" panose="02020700000000000000" pitchFamily="18" charset="-122"/>
                  <a:ea typeface="思源宋体 CN" panose="02020700000000000000" pitchFamily="18" charset="-122"/>
                  <a:cs typeface="+mn-cs"/>
                </a:rPr>
                <a:t>—</a:t>
              </a:r>
              <a:r>
                <a:rPr kumimoji="0" lang="zh-CN" altLang="en-US" sz="2800" b="0" i="0" u="none" strike="noStrike" kern="120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思源宋体 CN" panose="02020700000000000000" pitchFamily="18" charset="-122"/>
                  <a:ea typeface="思源宋体 CN" panose="02020700000000000000" pitchFamily="18" charset="-122"/>
                  <a:cs typeface="+mn-cs"/>
                </a:rPr>
                <a:t>选项</a:t>
              </a:r>
              <a:r>
                <a:rPr kumimoji="0" lang="en-US" altLang="zh-CN" sz="2800" b="0" i="0" u="none" strike="noStrike" kern="120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思源宋体 CN" panose="02020700000000000000" pitchFamily="18" charset="-122"/>
                  <a:ea typeface="思源宋体 CN" panose="02020700000000000000" pitchFamily="18" charset="-122"/>
                  <a:cs typeface="+mn-cs"/>
                </a:rPr>
                <a:t>—</a:t>
              </a:r>
              <a:r>
                <a:rPr kumimoji="0" lang="zh-CN" altLang="en-US" sz="2800" b="0" i="0" u="none" strike="noStrike" kern="120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思源宋体 CN" panose="02020700000000000000" pitchFamily="18" charset="-122"/>
                  <a:ea typeface="思源宋体 CN" panose="02020700000000000000" pitchFamily="18" charset="-122"/>
                  <a:cs typeface="+mn-cs"/>
                </a:rPr>
                <a:t>保存</a:t>
              </a:r>
              <a:r>
                <a:rPr kumimoji="0" lang="en-US" altLang="zh-CN" sz="2800" b="0" i="0" u="none" strike="noStrike" kern="120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思源宋体 CN" panose="02020700000000000000" pitchFamily="18" charset="-122"/>
                  <a:ea typeface="思源宋体 CN" panose="02020700000000000000" pitchFamily="18" charset="-122"/>
                  <a:cs typeface="+mn-cs"/>
                </a:rPr>
                <a:t>—</a:t>
              </a:r>
              <a:r>
                <a:rPr kumimoji="0" lang="zh-CN" altLang="en-US" sz="2800" b="0" i="0" u="none" strike="noStrike" kern="120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思源宋体 CN" panose="02020700000000000000" pitchFamily="18" charset="-122"/>
                  <a:ea typeface="思源宋体 CN" panose="02020700000000000000" pitchFamily="18" charset="-122"/>
                  <a:cs typeface="+mn-cs"/>
                </a:rPr>
                <a:t>将字体嵌入文件</a:t>
              </a:r>
            </a:p>
          </p:txBody>
        </p:sp>
      </p:grpSp>
      <p:sp>
        <p:nvSpPr>
          <p:cNvPr id="19" name="文本框 18"/>
          <p:cNvSpPr txBox="1"/>
          <p:nvPr/>
        </p:nvSpPr>
        <p:spPr>
          <a:xfrm>
            <a:off x="7951103" y="279515"/>
            <a:ext cx="361832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华光钢铁直黑 可变体 Medium" panose="02000500000000000000" pitchFamily="2" charset="-122"/>
                <a:ea typeface="华光钢铁直黑 可变体 Medium" panose="02000500000000000000" pitchFamily="2" charset="-122"/>
                <a:cs typeface="+mn-cs"/>
              </a:rPr>
              <a:t>我的</a:t>
            </a:r>
            <a:r>
              <a:rPr kumimoji="0" lang="zh-CN" altLang="en-US" sz="32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华光钢铁直黑 可变体 Medium" panose="02000500000000000000" pitchFamily="2" charset="-122"/>
                <a:ea typeface="华光钢铁直黑 可变体 Medium" panose="02000500000000000000" pitchFamily="2" charset="-122"/>
                <a:cs typeface="+mn-cs"/>
              </a:rPr>
              <a:t>妙招</a:t>
            </a:r>
            <a:r>
              <a:rPr kumimoji="0" lang="en-US" altLang="zh-CN" sz="32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华光钢铁直黑 可变体 Medium" panose="02000500000000000000" pitchFamily="2" charset="-122"/>
                <a:ea typeface="华光钢铁直黑 可变体 Medium" panose="02000500000000000000" pitchFamily="2" charset="-122"/>
                <a:cs typeface="+mn-cs"/>
              </a:rPr>
              <a:t>:</a:t>
            </a:r>
            <a:r>
              <a:rPr kumimoji="0" lang="en-US" altLang="zh-CN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华光钢铁直黑 可变体 Medium" panose="02000500000000000000" pitchFamily="2" charset="-122"/>
                <a:ea typeface="华光钢铁直黑 可变体 Medium" panose="02000500000000000000" pitchFamily="2" charset="-122"/>
                <a:cs typeface="+mn-cs"/>
              </a:rPr>
              <a:t>2.</a:t>
            </a:r>
            <a:r>
              <a:rPr kumimoji="0" lang="zh-CN" altLang="en-US" sz="4000" b="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华光钢铁直黑 可变体 Medium" panose="02000500000000000000" pitchFamily="2" charset="-122"/>
                <a:ea typeface="华光钢铁直黑 可变体 Medium" panose="02000500000000000000" pitchFamily="2" charset="-122"/>
                <a:cs typeface="+mn-cs"/>
              </a:rPr>
              <a:t>文字</a:t>
            </a:r>
            <a:endParaRPr kumimoji="0" lang="zh-CN" altLang="en-US" sz="3200" b="0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华光钢铁直黑 可变体 Medium" panose="02000500000000000000" pitchFamily="2" charset="-122"/>
              <a:ea typeface="华光钢铁直黑 可变体 Medium" panose="02000500000000000000" pitchFamily="2" charset="-122"/>
              <a:cs typeface="+mn-cs"/>
            </a:endParaRPr>
          </a:p>
        </p:txBody>
      </p:sp>
      <p:pic>
        <p:nvPicPr>
          <p:cNvPr id="16" name="图片 1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6804" y="2211611"/>
            <a:ext cx="6537280" cy="3677220"/>
          </a:xfrm>
          <a:prstGeom prst="rect">
            <a:avLst/>
          </a:prstGeom>
        </p:spPr>
      </p:pic>
      <p:sp>
        <p:nvSpPr>
          <p:cNvPr id="18" name="文本框 17"/>
          <p:cNvSpPr txBox="1"/>
          <p:nvPr/>
        </p:nvSpPr>
        <p:spPr>
          <a:xfrm>
            <a:off x="823514" y="226408"/>
            <a:ext cx="476016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di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zh-CN" altLang="en-US" sz="2800" dirty="0">
                <a:solidFill>
                  <a:prstClr val="black"/>
                </a:solidFill>
                <a:latin typeface="华光钢铁直黑 可变体 Medium" panose="02000500000000000000" pitchFamily="2" charset="-122"/>
                <a:ea typeface="华光钢铁直黑 可变体 Medium" panose="02000500000000000000" pitchFamily="2" charset="-122"/>
              </a:rPr>
              <a:t>怎样</a:t>
            </a:r>
            <a:r>
              <a:rPr kumimoji="0" lang="zh-CN" alt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华光钢铁直黑 可变体 Medium" panose="02000500000000000000" pitchFamily="2" charset="-122"/>
                <a:ea typeface="华光钢铁直黑 可变体 Medium" panose="02000500000000000000" pitchFamily="2" charset="-122"/>
                <a:cs typeface="+mn-cs"/>
              </a:rPr>
              <a:t>做好</a:t>
            </a:r>
            <a:r>
              <a:rPr lang="zh-CN" altLang="en-US" sz="2800" dirty="0">
                <a:solidFill>
                  <a:prstClr val="black"/>
                </a:solidFill>
                <a:latin typeface="华光钢铁直黑 可变体 Medium" panose="02000500000000000000" pitchFamily="2" charset="-122"/>
                <a:ea typeface="华光钢铁直黑 可变体 Medium" panose="02000500000000000000" pitchFamily="2" charset="-122"/>
              </a:rPr>
              <a:t>历史教学</a:t>
            </a:r>
            <a:r>
              <a:rPr kumimoji="0" lang="en-US" altLang="zh-CN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华光钢铁直黑 可变体 Medium" panose="02000500000000000000" pitchFamily="2" charset="-122"/>
                <a:ea typeface="华光钢铁直黑 可变体 Medium" panose="02000500000000000000" pitchFamily="2" charset="-122"/>
                <a:cs typeface="+mn-cs"/>
              </a:rPr>
              <a:t>PPT</a:t>
            </a:r>
            <a:endParaRPr kumimoji="0" lang="zh-CN" altLang="en-US" sz="3200" b="0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华光钢铁直黑 可变体 Medium" panose="02000500000000000000" pitchFamily="2" charset="-122"/>
              <a:ea typeface="华光钢铁直黑 可变体 Medium" panose="02000500000000000000" pitchFamily="2" charset="-122"/>
              <a:cs typeface="+mn-cs"/>
            </a:endParaRPr>
          </a:p>
        </p:txBody>
      </p:sp>
      <p:sp>
        <p:nvSpPr>
          <p:cNvPr id="20" name="矩形 19"/>
          <p:cNvSpPr/>
          <p:nvPr/>
        </p:nvSpPr>
        <p:spPr>
          <a:xfrm>
            <a:off x="497735" y="301034"/>
            <a:ext cx="142925" cy="427748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rgbClr val="FFC000"/>
              </a:solidFill>
              <a:effectLst/>
              <a:uLnTx/>
              <a:uFillTx/>
              <a:latin typeface="等线" panose="02010600030101010101" charset="-122"/>
              <a:ea typeface="等线" panose="02010600030101010101" charset="-122"/>
              <a:cs typeface="+mn-cs"/>
            </a:endParaRPr>
          </a:p>
        </p:txBody>
      </p:sp>
      <p:cxnSp>
        <p:nvCxnSpPr>
          <p:cNvPr id="21" name="直接连接符 20"/>
          <p:cNvCxnSpPr/>
          <p:nvPr/>
        </p:nvCxnSpPr>
        <p:spPr>
          <a:xfrm>
            <a:off x="0" y="896435"/>
            <a:ext cx="6322979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</p:cSld>
  <p:clrMapOvr>
    <a:masterClrMapping/>
  </p:clrMapOvr>
  <mc:AlternateContent xmlns:mc="http://schemas.openxmlformats.org/markup-compatibility/2006">
    <mc:Choice xmlns:p159="http://schemas.microsoft.com/office/powerpoint/2015/09/main" xmlns="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2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矩形 18"/>
          <p:cNvSpPr/>
          <p:nvPr/>
        </p:nvSpPr>
        <p:spPr>
          <a:xfrm>
            <a:off x="5418306" y="2582789"/>
            <a:ext cx="6433496" cy="3995696"/>
          </a:xfrm>
          <a:prstGeom prst="rect">
            <a:avLst/>
          </a:prstGeom>
          <a:solidFill>
            <a:srgbClr val="C00000">
              <a:alpha val="8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" name="流程图: 合并 12"/>
          <p:cNvSpPr/>
          <p:nvPr/>
        </p:nvSpPr>
        <p:spPr>
          <a:xfrm rot="16200000">
            <a:off x="793270" y="1453845"/>
            <a:ext cx="384464" cy="363682"/>
          </a:xfrm>
          <a:prstGeom prst="flowChartMerg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华光钢铁直黑 可变体 Medium" panose="02000500000000000000" pitchFamily="2" charset="-122"/>
              <a:ea typeface="华光钢铁直黑 可变体 Medium" panose="02000500000000000000" pitchFamily="2" charset="-122"/>
              <a:cs typeface="+mn-cs"/>
            </a:endParaRPr>
          </a:p>
        </p:txBody>
      </p:sp>
      <p:sp>
        <p:nvSpPr>
          <p:cNvPr id="14" name="文本框 13"/>
          <p:cNvSpPr txBox="1"/>
          <p:nvPr/>
        </p:nvSpPr>
        <p:spPr>
          <a:xfrm>
            <a:off x="1338547" y="1312521"/>
            <a:ext cx="192576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华光钢铁直黑 可变体 Medium" panose="02000500000000000000" pitchFamily="2" charset="-122"/>
                <a:ea typeface="华光钢铁直黑 可变体 Medium" panose="02000500000000000000" pitchFamily="2" charset="-122"/>
                <a:cs typeface="+mn-cs"/>
              </a:rPr>
              <a:t>2.2</a:t>
            </a:r>
            <a:r>
              <a:rPr kumimoji="0" lang="zh-CN" alt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华光钢铁直黑 可变体 Medium" panose="02000500000000000000" pitchFamily="2" charset="-122"/>
                <a:ea typeface="华光钢铁直黑 可变体 Medium" panose="02000500000000000000" pitchFamily="2" charset="-122"/>
                <a:cs typeface="+mn-cs"/>
              </a:rPr>
              <a:t>字号</a:t>
            </a:r>
          </a:p>
        </p:txBody>
      </p:sp>
      <p:sp>
        <p:nvSpPr>
          <p:cNvPr id="5" name="文本框 4"/>
          <p:cNvSpPr txBox="1"/>
          <p:nvPr/>
        </p:nvSpPr>
        <p:spPr>
          <a:xfrm>
            <a:off x="4348441" y="1374076"/>
            <a:ext cx="703989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思源宋体 CN" panose="02020700000000000000" pitchFamily="18" charset="-122"/>
                <a:ea typeface="思源宋体 CN" panose="02020700000000000000" pitchFamily="18" charset="-122"/>
              </a:rPr>
              <a:t>基本原则：</a:t>
            </a:r>
            <a:r>
              <a:rPr kumimoji="0" lang="zh-CN" alt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思源宋体 CN" panose="02020700000000000000" pitchFamily="18" charset="-122"/>
                <a:ea typeface="思源宋体 CN" panose="02020700000000000000" pitchFamily="18" charset="-122"/>
              </a:rPr>
              <a:t>突出主要内容、学生能看清</a:t>
            </a:r>
          </a:p>
        </p:txBody>
      </p:sp>
      <p:pic>
        <p:nvPicPr>
          <p:cNvPr id="7" name="图片 6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432619" y="2123765"/>
            <a:ext cx="7435771" cy="4176492"/>
          </a:xfrm>
          <a:prstGeom prst="rect">
            <a:avLst/>
          </a:prstGeom>
        </p:spPr>
      </p:pic>
      <p:grpSp>
        <p:nvGrpSpPr>
          <p:cNvPr id="27" name="组合 26"/>
          <p:cNvGrpSpPr/>
          <p:nvPr/>
        </p:nvGrpSpPr>
        <p:grpSpPr>
          <a:xfrm>
            <a:off x="8056177" y="2743203"/>
            <a:ext cx="3903463" cy="3360414"/>
            <a:chOff x="8219711" y="2517058"/>
            <a:chExt cx="3618328" cy="3360414"/>
          </a:xfrm>
        </p:grpSpPr>
        <p:sp>
          <p:nvSpPr>
            <p:cNvPr id="28" name="文本框 27"/>
            <p:cNvSpPr txBox="1"/>
            <p:nvPr/>
          </p:nvSpPr>
          <p:spPr>
            <a:xfrm>
              <a:off x="8219711" y="2517058"/>
              <a:ext cx="3618328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2800" b="0" i="0" u="none" strike="noStrike" kern="120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华光钢铁直黑 可变体 Medium" panose="02000500000000000000" pitchFamily="2" charset="-122"/>
                  <a:ea typeface="华光钢铁直黑 可变体 Medium" panose="02000500000000000000" pitchFamily="2" charset="-122"/>
                  <a:cs typeface="+mn-cs"/>
                </a:rPr>
                <a:t>我的字号细节：</a:t>
              </a:r>
            </a:p>
          </p:txBody>
        </p:sp>
        <p:sp>
          <p:nvSpPr>
            <p:cNvPr id="29" name="文本框 28"/>
            <p:cNvSpPr txBox="1"/>
            <p:nvPr/>
          </p:nvSpPr>
          <p:spPr>
            <a:xfrm>
              <a:off x="8219711" y="3289324"/>
              <a:ext cx="3618328" cy="95410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2800" b="0" i="0" u="none" strike="noStrike" kern="120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思源宋体 CN" panose="02020700000000000000" pitchFamily="18" charset="-122"/>
                  <a:ea typeface="思源宋体 CN" panose="02020700000000000000" pitchFamily="18" charset="-122"/>
                  <a:cs typeface="+mn-cs"/>
                </a:rPr>
                <a:t>（</a:t>
              </a:r>
              <a:r>
                <a:rPr kumimoji="0" lang="en-US" altLang="zh-CN" sz="2800" b="0" i="0" u="none" strike="noStrike" kern="120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思源宋体 CN" panose="02020700000000000000" pitchFamily="18" charset="-122"/>
                  <a:ea typeface="思源宋体 CN" panose="02020700000000000000" pitchFamily="18" charset="-122"/>
                  <a:cs typeface="+mn-cs"/>
                </a:rPr>
                <a:t>1</a:t>
              </a:r>
              <a:r>
                <a:rPr kumimoji="0" lang="zh-CN" altLang="en-US" sz="2800" b="0" i="0" u="none" strike="noStrike" kern="120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思源宋体 CN" panose="02020700000000000000" pitchFamily="18" charset="-122"/>
                  <a:ea typeface="思源宋体 CN" panose="02020700000000000000" pitchFamily="18" charset="-122"/>
                  <a:cs typeface="+mn-cs"/>
                </a:rPr>
                <a:t>）封面：课题字号要显眼</a:t>
              </a:r>
              <a:r>
                <a:rPr kumimoji="0" lang="en-US" altLang="zh-CN" sz="2800" b="0" i="0" u="none" strike="noStrike" kern="120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思源宋体 CN" panose="02020700000000000000" pitchFamily="18" charset="-122"/>
                  <a:ea typeface="思源宋体 CN" panose="02020700000000000000" pitchFamily="18" charset="-122"/>
                  <a:cs typeface="+mn-cs"/>
                </a:rPr>
                <a:t>40-60</a:t>
              </a:r>
              <a:r>
                <a:rPr kumimoji="0" lang="zh-CN" altLang="en-US" sz="2800" b="0" i="0" u="none" strike="noStrike" kern="120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思源宋体 CN" panose="02020700000000000000" pitchFamily="18" charset="-122"/>
                  <a:ea typeface="思源宋体 CN" panose="02020700000000000000" pitchFamily="18" charset="-122"/>
                  <a:cs typeface="+mn-cs"/>
                </a:rPr>
                <a:t>（参考）</a:t>
              </a:r>
            </a:p>
          </p:txBody>
        </p:sp>
        <p:sp>
          <p:nvSpPr>
            <p:cNvPr id="30" name="文本框 29"/>
            <p:cNvSpPr txBox="1"/>
            <p:nvPr/>
          </p:nvSpPr>
          <p:spPr>
            <a:xfrm>
              <a:off x="8219711" y="4492477"/>
              <a:ext cx="3618328" cy="138499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2800" b="0" i="0" u="none" strike="noStrike" kern="120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思源宋体 CN" panose="02020700000000000000" pitchFamily="18" charset="-122"/>
                  <a:ea typeface="思源宋体 CN" panose="02020700000000000000" pitchFamily="18" charset="-122"/>
                  <a:cs typeface="+mn-cs"/>
                </a:rPr>
                <a:t>（</a:t>
              </a:r>
              <a:r>
                <a:rPr kumimoji="0" lang="en-US" altLang="zh-CN" sz="2800" b="0" i="0" u="none" strike="noStrike" kern="120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思源宋体 CN" panose="02020700000000000000" pitchFamily="18" charset="-122"/>
                  <a:ea typeface="思源宋体 CN" panose="02020700000000000000" pitchFamily="18" charset="-122"/>
                  <a:cs typeface="+mn-cs"/>
                </a:rPr>
                <a:t>2</a:t>
              </a:r>
              <a:r>
                <a:rPr kumimoji="0" lang="zh-CN" altLang="en-US" sz="2800" b="0" i="0" u="none" strike="noStrike" kern="120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思源宋体 CN" panose="02020700000000000000" pitchFamily="18" charset="-122"/>
                  <a:ea typeface="思源宋体 CN" panose="02020700000000000000" pitchFamily="18" charset="-122"/>
                  <a:cs typeface="+mn-cs"/>
                </a:rPr>
                <a:t>）内容：</a:t>
              </a:r>
              <a:r>
                <a:rPr kumimoji="0" lang="en-US" altLang="zh-CN" sz="2800" b="0" i="0" u="none" strike="noStrike" kern="120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思源宋体 CN" panose="02020700000000000000" pitchFamily="18" charset="-122"/>
                  <a:ea typeface="思源宋体 CN" panose="02020700000000000000" pitchFamily="18" charset="-122"/>
                  <a:cs typeface="+mn-cs"/>
                </a:rPr>
                <a:t>28—32</a:t>
              </a:r>
              <a:r>
                <a:rPr kumimoji="0" lang="zh-CN" altLang="en-US" sz="2800" b="0" i="0" u="none" strike="noStrike" kern="120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思源宋体 CN" panose="02020700000000000000" pitchFamily="18" charset="-122"/>
                  <a:ea typeface="思源宋体 CN" panose="02020700000000000000" pitchFamily="18" charset="-122"/>
                  <a:cs typeface="+mn-cs"/>
                </a:rPr>
                <a:t>（注意：不要小于</a:t>
              </a:r>
              <a:r>
                <a:rPr kumimoji="0" lang="en-US" altLang="zh-CN" sz="2800" b="0" i="0" u="none" strike="noStrike" kern="120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思源宋体 CN" panose="02020700000000000000" pitchFamily="18" charset="-122"/>
                  <a:ea typeface="思源宋体 CN" panose="02020700000000000000" pitchFamily="18" charset="-122"/>
                  <a:cs typeface="+mn-cs"/>
                </a:rPr>
                <a:t>28</a:t>
              </a:r>
              <a:r>
                <a:rPr kumimoji="0" lang="zh-CN" altLang="en-US" sz="2800" b="0" i="0" u="none" strike="noStrike" kern="120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思源宋体 CN" panose="02020700000000000000" pitchFamily="18" charset="-122"/>
                  <a:ea typeface="思源宋体 CN" panose="02020700000000000000" pitchFamily="18" charset="-122"/>
                  <a:cs typeface="+mn-cs"/>
                </a:rPr>
                <a:t>，最后排学生看不见）</a:t>
              </a:r>
            </a:p>
          </p:txBody>
        </p:sp>
      </p:grpSp>
      <p:sp>
        <p:nvSpPr>
          <p:cNvPr id="15" name="文本框 14"/>
          <p:cNvSpPr txBox="1"/>
          <p:nvPr/>
        </p:nvSpPr>
        <p:spPr>
          <a:xfrm>
            <a:off x="7951103" y="279515"/>
            <a:ext cx="361832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华光钢铁直黑 可变体 Medium" panose="02000500000000000000" pitchFamily="2" charset="-122"/>
                <a:ea typeface="华光钢铁直黑 可变体 Medium" panose="02000500000000000000" pitchFamily="2" charset="-122"/>
                <a:cs typeface="+mn-cs"/>
              </a:rPr>
              <a:t>我的</a:t>
            </a:r>
            <a:r>
              <a:rPr kumimoji="0" lang="zh-CN" altLang="en-US" sz="32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华光钢铁直黑 可变体 Medium" panose="02000500000000000000" pitchFamily="2" charset="-122"/>
                <a:ea typeface="华光钢铁直黑 可变体 Medium" panose="02000500000000000000" pitchFamily="2" charset="-122"/>
                <a:cs typeface="+mn-cs"/>
              </a:rPr>
              <a:t>妙招</a:t>
            </a:r>
            <a:r>
              <a:rPr kumimoji="0" lang="en-US" altLang="zh-CN" sz="32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华光钢铁直黑 可变体 Medium" panose="02000500000000000000" pitchFamily="2" charset="-122"/>
                <a:ea typeface="华光钢铁直黑 可变体 Medium" panose="02000500000000000000" pitchFamily="2" charset="-122"/>
                <a:cs typeface="+mn-cs"/>
              </a:rPr>
              <a:t>:</a:t>
            </a:r>
            <a:r>
              <a:rPr kumimoji="0" lang="en-US" altLang="zh-CN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华光钢铁直黑 可变体 Medium" panose="02000500000000000000" pitchFamily="2" charset="-122"/>
                <a:ea typeface="华光钢铁直黑 可变体 Medium" panose="02000500000000000000" pitchFamily="2" charset="-122"/>
                <a:cs typeface="+mn-cs"/>
              </a:rPr>
              <a:t>2.</a:t>
            </a:r>
            <a:r>
              <a:rPr kumimoji="0" lang="zh-CN" altLang="en-US" sz="4000" b="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华光钢铁直黑 可变体 Medium" panose="02000500000000000000" pitchFamily="2" charset="-122"/>
                <a:ea typeface="华光钢铁直黑 可变体 Medium" panose="02000500000000000000" pitchFamily="2" charset="-122"/>
                <a:cs typeface="+mn-cs"/>
              </a:rPr>
              <a:t>文字</a:t>
            </a:r>
            <a:endParaRPr kumimoji="0" lang="zh-CN" altLang="en-US" sz="3200" b="0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华光钢铁直黑 可变体 Medium" panose="02000500000000000000" pitchFamily="2" charset="-122"/>
              <a:ea typeface="华光钢铁直黑 可变体 Medium" panose="02000500000000000000" pitchFamily="2" charset="-122"/>
              <a:cs typeface="+mn-cs"/>
            </a:endParaRPr>
          </a:p>
        </p:txBody>
      </p:sp>
      <p:sp>
        <p:nvSpPr>
          <p:cNvPr id="16" name="文本框 15"/>
          <p:cNvSpPr txBox="1"/>
          <p:nvPr/>
        </p:nvSpPr>
        <p:spPr>
          <a:xfrm>
            <a:off x="823514" y="226408"/>
            <a:ext cx="476016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di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zh-CN" altLang="en-US" sz="2800" dirty="0">
                <a:solidFill>
                  <a:prstClr val="black"/>
                </a:solidFill>
                <a:latin typeface="华光钢铁直黑 可变体 Medium" panose="02000500000000000000" pitchFamily="2" charset="-122"/>
                <a:ea typeface="华光钢铁直黑 可变体 Medium" panose="02000500000000000000" pitchFamily="2" charset="-122"/>
              </a:rPr>
              <a:t>怎样</a:t>
            </a:r>
            <a:r>
              <a:rPr kumimoji="0" lang="zh-CN" alt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华光钢铁直黑 可变体 Medium" panose="02000500000000000000" pitchFamily="2" charset="-122"/>
                <a:ea typeface="华光钢铁直黑 可变体 Medium" panose="02000500000000000000" pitchFamily="2" charset="-122"/>
                <a:cs typeface="+mn-cs"/>
              </a:rPr>
              <a:t>做好</a:t>
            </a:r>
            <a:r>
              <a:rPr lang="zh-CN" altLang="en-US" sz="2800" dirty="0">
                <a:solidFill>
                  <a:prstClr val="black"/>
                </a:solidFill>
                <a:latin typeface="华光钢铁直黑 可变体 Medium" panose="02000500000000000000" pitchFamily="2" charset="-122"/>
                <a:ea typeface="华光钢铁直黑 可变体 Medium" panose="02000500000000000000" pitchFamily="2" charset="-122"/>
              </a:rPr>
              <a:t>历史教学</a:t>
            </a:r>
            <a:r>
              <a:rPr kumimoji="0" lang="en-US" altLang="zh-CN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华光钢铁直黑 可变体 Medium" panose="02000500000000000000" pitchFamily="2" charset="-122"/>
                <a:ea typeface="华光钢铁直黑 可变体 Medium" panose="02000500000000000000" pitchFamily="2" charset="-122"/>
                <a:cs typeface="+mn-cs"/>
              </a:rPr>
              <a:t>PPT</a:t>
            </a:r>
            <a:endParaRPr kumimoji="0" lang="zh-CN" altLang="en-US" sz="3200" b="0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华光钢铁直黑 可变体 Medium" panose="02000500000000000000" pitchFamily="2" charset="-122"/>
              <a:ea typeface="华光钢铁直黑 可变体 Medium" panose="02000500000000000000" pitchFamily="2" charset="-122"/>
              <a:cs typeface="+mn-cs"/>
            </a:endParaRPr>
          </a:p>
        </p:txBody>
      </p:sp>
      <p:sp>
        <p:nvSpPr>
          <p:cNvPr id="17" name="矩形 16"/>
          <p:cNvSpPr/>
          <p:nvPr/>
        </p:nvSpPr>
        <p:spPr>
          <a:xfrm>
            <a:off x="497735" y="301034"/>
            <a:ext cx="142925" cy="427748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rgbClr val="FFC000"/>
              </a:solidFill>
              <a:effectLst/>
              <a:uLnTx/>
              <a:uFillTx/>
              <a:latin typeface="等线" panose="02010600030101010101" charset="-122"/>
              <a:ea typeface="等线" panose="02010600030101010101" charset="-122"/>
              <a:cs typeface="+mn-cs"/>
            </a:endParaRPr>
          </a:p>
        </p:txBody>
      </p:sp>
      <p:cxnSp>
        <p:nvCxnSpPr>
          <p:cNvPr id="18" name="直接连接符 17"/>
          <p:cNvCxnSpPr/>
          <p:nvPr/>
        </p:nvCxnSpPr>
        <p:spPr>
          <a:xfrm>
            <a:off x="0" y="896435"/>
            <a:ext cx="6322979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</p:cSld>
  <p:clrMapOvr>
    <a:masterClrMapping/>
  </p:clrMapOvr>
  <mc:AlternateContent xmlns:mc="http://schemas.openxmlformats.org/markup-compatibility/2006">
    <mc:Choice xmlns:p159="http://schemas.microsoft.com/office/powerpoint/2015/09/main" xmlns="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: 剪去对角 1"/>
          <p:cNvSpPr/>
          <p:nvPr/>
        </p:nvSpPr>
        <p:spPr>
          <a:xfrm>
            <a:off x="5671226" y="2354094"/>
            <a:ext cx="6215974" cy="4197643"/>
          </a:xfrm>
          <a:prstGeom prst="snip2DiagRect">
            <a:avLst/>
          </a:prstGeom>
          <a:solidFill>
            <a:srgbClr val="C00000">
              <a:alpha val="8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" name="流程图: 合并 12"/>
          <p:cNvSpPr/>
          <p:nvPr/>
        </p:nvSpPr>
        <p:spPr>
          <a:xfrm rot="16200000">
            <a:off x="884552" y="1329150"/>
            <a:ext cx="384464" cy="363682"/>
          </a:xfrm>
          <a:prstGeom prst="flowChartMerg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华光钢铁直黑 可变体 Medium" panose="02000500000000000000" pitchFamily="2" charset="-122"/>
              <a:ea typeface="华光钢铁直黑 可变体 Medium" panose="02000500000000000000" pitchFamily="2" charset="-122"/>
              <a:cs typeface="+mn-cs"/>
            </a:endParaRPr>
          </a:p>
        </p:txBody>
      </p:sp>
      <p:sp>
        <p:nvSpPr>
          <p:cNvPr id="14" name="文本框 13"/>
          <p:cNvSpPr txBox="1"/>
          <p:nvPr/>
        </p:nvSpPr>
        <p:spPr>
          <a:xfrm>
            <a:off x="1532609" y="1218604"/>
            <a:ext cx="192834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华光钢铁直黑 可变体 Medium" panose="02000500000000000000" pitchFamily="2" charset="-122"/>
                <a:ea typeface="华光钢铁直黑 可变体 Medium" panose="02000500000000000000" pitchFamily="2" charset="-122"/>
                <a:cs typeface="+mn-cs"/>
              </a:rPr>
              <a:t>2.3</a:t>
            </a:r>
            <a:r>
              <a:rPr kumimoji="0" lang="zh-CN" alt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华光钢铁直黑 可变体 Medium" panose="02000500000000000000" pitchFamily="2" charset="-122"/>
                <a:ea typeface="华光钢铁直黑 可变体 Medium" panose="02000500000000000000" pitchFamily="2" charset="-122"/>
                <a:cs typeface="+mn-cs"/>
              </a:rPr>
              <a:t>字色</a:t>
            </a:r>
          </a:p>
        </p:txBody>
      </p:sp>
      <p:sp>
        <p:nvSpPr>
          <p:cNvPr id="5" name="文本框 4"/>
          <p:cNvSpPr txBox="1"/>
          <p:nvPr/>
        </p:nvSpPr>
        <p:spPr>
          <a:xfrm>
            <a:off x="4257159" y="1321137"/>
            <a:ext cx="703989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思源宋体 CN" panose="02020700000000000000" pitchFamily="18" charset="-122"/>
                <a:ea typeface="思源宋体 CN" panose="02020700000000000000" pitchFamily="18" charset="-122"/>
              </a:rPr>
              <a:t>基本原则：</a:t>
            </a:r>
            <a:r>
              <a:rPr kumimoji="0" lang="zh-CN" alt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思源宋体 CN" panose="02020700000000000000" pitchFamily="18" charset="-122"/>
                <a:ea typeface="思源宋体 CN" panose="02020700000000000000" pitchFamily="18" charset="-122"/>
              </a:rPr>
              <a:t>避免花里胡哨</a:t>
            </a:r>
          </a:p>
        </p:txBody>
      </p:sp>
      <p:grpSp>
        <p:nvGrpSpPr>
          <p:cNvPr id="27" name="组合 26"/>
          <p:cNvGrpSpPr/>
          <p:nvPr/>
        </p:nvGrpSpPr>
        <p:grpSpPr>
          <a:xfrm>
            <a:off x="8056177" y="2743203"/>
            <a:ext cx="3903463" cy="2739520"/>
            <a:chOff x="8219711" y="2517058"/>
            <a:chExt cx="3618328" cy="2739520"/>
          </a:xfrm>
        </p:grpSpPr>
        <p:sp>
          <p:nvSpPr>
            <p:cNvPr id="28" name="文本框 27"/>
            <p:cNvSpPr txBox="1"/>
            <p:nvPr/>
          </p:nvSpPr>
          <p:spPr>
            <a:xfrm>
              <a:off x="8219711" y="2517058"/>
              <a:ext cx="3618328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2800" b="0" i="0" u="none" strike="noStrike" kern="120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华光钢铁直黑 可变体 Medium" panose="02000500000000000000" pitchFamily="2" charset="-122"/>
                  <a:ea typeface="华光钢铁直黑 可变体 Medium" panose="02000500000000000000" pitchFamily="2" charset="-122"/>
                  <a:cs typeface="+mn-cs"/>
                </a:rPr>
                <a:t>我的字色细节：</a:t>
              </a:r>
            </a:p>
          </p:txBody>
        </p:sp>
        <p:sp>
          <p:nvSpPr>
            <p:cNvPr id="29" name="文本框 28"/>
            <p:cNvSpPr txBox="1"/>
            <p:nvPr/>
          </p:nvSpPr>
          <p:spPr>
            <a:xfrm>
              <a:off x="8219711" y="3289324"/>
              <a:ext cx="3618328" cy="95410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2800" b="0" i="0" u="none" strike="noStrike" kern="120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思源宋体 CN" panose="02020700000000000000" pitchFamily="18" charset="-122"/>
                  <a:ea typeface="思源宋体 CN" panose="02020700000000000000" pitchFamily="18" charset="-122"/>
                  <a:cs typeface="+mn-cs"/>
                </a:rPr>
                <a:t>（</a:t>
              </a:r>
              <a:r>
                <a:rPr kumimoji="0" lang="en-US" altLang="zh-CN" sz="2800" b="0" i="0" u="none" strike="noStrike" kern="120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思源宋体 CN" panose="02020700000000000000" pitchFamily="18" charset="-122"/>
                  <a:ea typeface="思源宋体 CN" panose="02020700000000000000" pitchFamily="18" charset="-122"/>
                  <a:cs typeface="+mn-cs"/>
                </a:rPr>
                <a:t>1</a:t>
              </a:r>
              <a:r>
                <a:rPr kumimoji="0" lang="zh-CN" altLang="en-US" sz="2800" b="0" i="0" u="none" strike="noStrike" kern="120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思源宋体 CN" panose="02020700000000000000" pitchFamily="18" charset="-122"/>
                  <a:ea typeface="思源宋体 CN" panose="02020700000000000000" pitchFamily="18" charset="-122"/>
                  <a:cs typeface="+mn-cs"/>
                </a:rPr>
                <a:t>）与背景颜色形成鲜明对比，深底浅字</a:t>
              </a:r>
            </a:p>
          </p:txBody>
        </p:sp>
        <p:sp>
          <p:nvSpPr>
            <p:cNvPr id="30" name="文本框 29"/>
            <p:cNvSpPr txBox="1"/>
            <p:nvPr/>
          </p:nvSpPr>
          <p:spPr>
            <a:xfrm>
              <a:off x="8219711" y="4302471"/>
              <a:ext cx="3618328" cy="95410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2800" b="0" i="0" u="none" strike="noStrike" kern="120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思源宋体 CN" panose="02020700000000000000" pitchFamily="18" charset="-122"/>
                  <a:ea typeface="思源宋体 CN" panose="02020700000000000000" pitchFamily="18" charset="-122"/>
                  <a:cs typeface="+mn-cs"/>
                </a:rPr>
                <a:t>（</a:t>
              </a:r>
              <a:r>
                <a:rPr kumimoji="0" lang="en-US" altLang="zh-CN" sz="2800" b="0" i="0" u="none" strike="noStrike" kern="120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思源宋体 CN" panose="02020700000000000000" pitchFamily="18" charset="-122"/>
                  <a:ea typeface="思源宋体 CN" panose="02020700000000000000" pitchFamily="18" charset="-122"/>
                  <a:cs typeface="+mn-cs"/>
                </a:rPr>
                <a:t>2</a:t>
              </a:r>
              <a:r>
                <a:rPr kumimoji="0" lang="zh-CN" altLang="en-US" sz="2800" b="0" i="0" u="none" strike="noStrike" kern="120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思源宋体 CN" panose="02020700000000000000" pitchFamily="18" charset="-122"/>
                  <a:ea typeface="思源宋体 CN" panose="02020700000000000000" pitchFamily="18" charset="-122"/>
                  <a:cs typeface="+mn-cs"/>
                </a:rPr>
                <a:t>）一个课件字体颜色最好不超过三种</a:t>
              </a:r>
            </a:p>
          </p:txBody>
        </p:sp>
      </p:grpSp>
      <p:pic>
        <p:nvPicPr>
          <p:cNvPr id="6" name="图片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2360" y="2044090"/>
            <a:ext cx="7654558" cy="4307914"/>
          </a:xfrm>
          <a:prstGeom prst="rect">
            <a:avLst/>
          </a:prstGeom>
        </p:spPr>
      </p:pic>
      <p:sp>
        <p:nvSpPr>
          <p:cNvPr id="15" name="文本框 14"/>
          <p:cNvSpPr txBox="1"/>
          <p:nvPr/>
        </p:nvSpPr>
        <p:spPr>
          <a:xfrm>
            <a:off x="7951103" y="279515"/>
            <a:ext cx="361832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华光钢铁直黑 可变体 Medium" panose="02000500000000000000" pitchFamily="2" charset="-122"/>
                <a:ea typeface="华光钢铁直黑 可变体 Medium" panose="02000500000000000000" pitchFamily="2" charset="-122"/>
                <a:cs typeface="+mn-cs"/>
              </a:rPr>
              <a:t>我的</a:t>
            </a:r>
            <a:r>
              <a:rPr kumimoji="0" lang="zh-CN" altLang="en-US" sz="32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华光钢铁直黑 可变体 Medium" panose="02000500000000000000" pitchFamily="2" charset="-122"/>
                <a:ea typeface="华光钢铁直黑 可变体 Medium" panose="02000500000000000000" pitchFamily="2" charset="-122"/>
                <a:cs typeface="+mn-cs"/>
              </a:rPr>
              <a:t>妙招</a:t>
            </a:r>
            <a:r>
              <a:rPr kumimoji="0" lang="en-US" altLang="zh-CN" sz="32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华光钢铁直黑 可变体 Medium" panose="02000500000000000000" pitchFamily="2" charset="-122"/>
                <a:ea typeface="华光钢铁直黑 可变体 Medium" panose="02000500000000000000" pitchFamily="2" charset="-122"/>
                <a:cs typeface="+mn-cs"/>
              </a:rPr>
              <a:t>:</a:t>
            </a:r>
            <a:r>
              <a:rPr kumimoji="0" lang="en-US" altLang="zh-CN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华光钢铁直黑 可变体 Medium" panose="02000500000000000000" pitchFamily="2" charset="-122"/>
                <a:ea typeface="华光钢铁直黑 可变体 Medium" panose="02000500000000000000" pitchFamily="2" charset="-122"/>
                <a:cs typeface="+mn-cs"/>
              </a:rPr>
              <a:t>2.</a:t>
            </a:r>
            <a:r>
              <a:rPr kumimoji="0" lang="zh-CN" altLang="en-US" sz="4000" b="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华光钢铁直黑 可变体 Medium" panose="02000500000000000000" pitchFamily="2" charset="-122"/>
                <a:ea typeface="华光钢铁直黑 可变体 Medium" panose="02000500000000000000" pitchFamily="2" charset="-122"/>
                <a:cs typeface="+mn-cs"/>
              </a:rPr>
              <a:t>文字</a:t>
            </a:r>
            <a:endParaRPr kumimoji="0" lang="zh-CN" altLang="en-US" sz="3200" b="0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华光钢铁直黑 可变体 Medium" panose="02000500000000000000" pitchFamily="2" charset="-122"/>
              <a:ea typeface="华光钢铁直黑 可变体 Medium" panose="02000500000000000000" pitchFamily="2" charset="-122"/>
              <a:cs typeface="+mn-cs"/>
            </a:endParaRPr>
          </a:p>
        </p:txBody>
      </p:sp>
      <p:sp>
        <p:nvSpPr>
          <p:cNvPr id="16" name="文本框 15"/>
          <p:cNvSpPr txBox="1"/>
          <p:nvPr/>
        </p:nvSpPr>
        <p:spPr>
          <a:xfrm>
            <a:off x="823514" y="226408"/>
            <a:ext cx="476016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di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zh-CN" altLang="en-US" sz="2800" dirty="0">
                <a:solidFill>
                  <a:prstClr val="black"/>
                </a:solidFill>
                <a:latin typeface="华光钢铁直黑 可变体 Medium" panose="02000500000000000000" pitchFamily="2" charset="-122"/>
                <a:ea typeface="华光钢铁直黑 可变体 Medium" panose="02000500000000000000" pitchFamily="2" charset="-122"/>
              </a:rPr>
              <a:t>怎样</a:t>
            </a:r>
            <a:r>
              <a:rPr kumimoji="0" lang="zh-CN" alt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华光钢铁直黑 可变体 Medium" panose="02000500000000000000" pitchFamily="2" charset="-122"/>
                <a:ea typeface="华光钢铁直黑 可变体 Medium" panose="02000500000000000000" pitchFamily="2" charset="-122"/>
                <a:cs typeface="+mn-cs"/>
              </a:rPr>
              <a:t>做好</a:t>
            </a:r>
            <a:r>
              <a:rPr lang="zh-CN" altLang="en-US" sz="2800" dirty="0">
                <a:solidFill>
                  <a:prstClr val="black"/>
                </a:solidFill>
                <a:latin typeface="华光钢铁直黑 可变体 Medium" panose="02000500000000000000" pitchFamily="2" charset="-122"/>
                <a:ea typeface="华光钢铁直黑 可变体 Medium" panose="02000500000000000000" pitchFamily="2" charset="-122"/>
              </a:rPr>
              <a:t>历史教学</a:t>
            </a:r>
            <a:r>
              <a:rPr kumimoji="0" lang="en-US" altLang="zh-CN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华光钢铁直黑 可变体 Medium" panose="02000500000000000000" pitchFamily="2" charset="-122"/>
                <a:ea typeface="华光钢铁直黑 可变体 Medium" panose="02000500000000000000" pitchFamily="2" charset="-122"/>
                <a:cs typeface="+mn-cs"/>
              </a:rPr>
              <a:t>PPT</a:t>
            </a:r>
            <a:endParaRPr kumimoji="0" lang="zh-CN" altLang="en-US" sz="3200" b="0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华光钢铁直黑 可变体 Medium" panose="02000500000000000000" pitchFamily="2" charset="-122"/>
              <a:ea typeface="华光钢铁直黑 可变体 Medium" panose="02000500000000000000" pitchFamily="2" charset="-122"/>
              <a:cs typeface="+mn-cs"/>
            </a:endParaRPr>
          </a:p>
        </p:txBody>
      </p:sp>
      <p:sp>
        <p:nvSpPr>
          <p:cNvPr id="17" name="矩形 16"/>
          <p:cNvSpPr/>
          <p:nvPr/>
        </p:nvSpPr>
        <p:spPr>
          <a:xfrm>
            <a:off x="497735" y="301034"/>
            <a:ext cx="142925" cy="427748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rgbClr val="FFC000"/>
              </a:solidFill>
              <a:effectLst/>
              <a:uLnTx/>
              <a:uFillTx/>
              <a:latin typeface="等线" panose="02010600030101010101" charset="-122"/>
              <a:ea typeface="等线" panose="02010600030101010101" charset="-122"/>
              <a:cs typeface="+mn-cs"/>
            </a:endParaRPr>
          </a:p>
        </p:txBody>
      </p:sp>
      <p:cxnSp>
        <p:nvCxnSpPr>
          <p:cNvPr id="18" name="直接连接符 17"/>
          <p:cNvCxnSpPr/>
          <p:nvPr/>
        </p:nvCxnSpPr>
        <p:spPr>
          <a:xfrm>
            <a:off x="0" y="896435"/>
            <a:ext cx="6322979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9" name="文本框 18"/>
          <p:cNvSpPr txBox="1"/>
          <p:nvPr/>
        </p:nvSpPr>
        <p:spPr>
          <a:xfrm>
            <a:off x="8056176" y="5482723"/>
            <a:ext cx="3903463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28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思源宋体 CN" panose="02020700000000000000" pitchFamily="18" charset="-122"/>
                <a:ea typeface="思源宋体 CN" panose="02020700000000000000" pitchFamily="18" charset="-122"/>
                <a:cs typeface="+mn-cs"/>
              </a:rPr>
              <a:t>（</a:t>
            </a:r>
            <a:r>
              <a:rPr kumimoji="0" lang="en-US" altLang="zh-CN" sz="28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思源宋体 CN" panose="02020700000000000000" pitchFamily="18" charset="-122"/>
                <a:ea typeface="思源宋体 CN" panose="02020700000000000000" pitchFamily="18" charset="-122"/>
                <a:cs typeface="+mn-cs"/>
              </a:rPr>
              <a:t>3</a:t>
            </a:r>
            <a:r>
              <a:rPr kumimoji="0" lang="zh-CN" altLang="en-US" sz="28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思源宋体 CN" panose="02020700000000000000" pitchFamily="18" charset="-122"/>
                <a:ea typeface="思源宋体 CN" panose="02020700000000000000" pitchFamily="18" charset="-122"/>
                <a:cs typeface="+mn-cs"/>
              </a:rPr>
              <a:t>）重点内容大红色标注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59="http://schemas.microsoft.com/office/powerpoint/2015/09/main" xmlns="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矩形: 剪去对角 18"/>
          <p:cNvSpPr/>
          <p:nvPr/>
        </p:nvSpPr>
        <p:spPr>
          <a:xfrm>
            <a:off x="5671226" y="2354094"/>
            <a:ext cx="6215974" cy="3793787"/>
          </a:xfrm>
          <a:prstGeom prst="snip2DiagRect">
            <a:avLst/>
          </a:prstGeom>
          <a:solidFill>
            <a:srgbClr val="C00000">
              <a:alpha val="8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13" name="流程图: 合并 12"/>
          <p:cNvSpPr/>
          <p:nvPr/>
        </p:nvSpPr>
        <p:spPr>
          <a:xfrm rot="16200000">
            <a:off x="732000" y="1484833"/>
            <a:ext cx="384464" cy="363682"/>
          </a:xfrm>
          <a:prstGeom prst="flowChartMerg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panose="02010600030101010101" charset="-122"/>
              <a:ea typeface="等线" panose="02010600030101010101" charset="-122"/>
              <a:cs typeface="+mn-cs"/>
            </a:endParaRPr>
          </a:p>
        </p:txBody>
      </p:sp>
      <p:sp>
        <p:nvSpPr>
          <p:cNvPr id="14" name="文本框 13"/>
          <p:cNvSpPr txBox="1"/>
          <p:nvPr/>
        </p:nvSpPr>
        <p:spPr>
          <a:xfrm>
            <a:off x="1439024" y="1351417"/>
            <a:ext cx="418726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R="0" lvl="0" indent="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kumimoji="0" sz="3200" b="0" i="0" u="none" strike="noStrike" cap="none" spc="0" normalizeH="0" baseline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方正大标宋简体" panose="02010601030101010101" pitchFamily="65" charset="-122"/>
                <a:ea typeface="方正大标宋简体" panose="02010601030101010101" pitchFamily="65" charset="-122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华光钢铁直黑 可变体 Medium" panose="02000500000000000000" pitchFamily="2" charset="-122"/>
                <a:ea typeface="华光钢铁直黑 可变体 Medium" panose="02000500000000000000" pitchFamily="2" charset="-122"/>
                <a:cs typeface="+mn-cs"/>
              </a:rPr>
              <a:t>2.4</a:t>
            </a:r>
            <a:r>
              <a:rPr kumimoji="0" lang="zh-CN" alt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华光钢铁直黑 可变体 Medium" panose="02000500000000000000" pitchFamily="2" charset="-122"/>
                <a:ea typeface="华光钢铁直黑 可变体 Medium" panose="02000500000000000000" pitchFamily="2" charset="-122"/>
                <a:cs typeface="+mn-cs"/>
              </a:rPr>
              <a:t>艺术字</a:t>
            </a:r>
          </a:p>
        </p:txBody>
      </p:sp>
      <p:sp>
        <p:nvSpPr>
          <p:cNvPr id="5" name="文本框 4"/>
          <p:cNvSpPr txBox="1"/>
          <p:nvPr/>
        </p:nvSpPr>
        <p:spPr>
          <a:xfrm>
            <a:off x="4227870" y="1353079"/>
            <a:ext cx="703989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思源宋体 CN" panose="02020700000000000000" pitchFamily="18" charset="-122"/>
                <a:ea typeface="思源宋体 CN" panose="02020700000000000000" pitchFamily="18" charset="-122"/>
              </a:rPr>
              <a:t>基本原则：</a:t>
            </a:r>
            <a:r>
              <a:rPr kumimoji="0" lang="zh-CN" alt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思源宋体 CN" panose="02020700000000000000" pitchFamily="18" charset="-122"/>
                <a:ea typeface="思源宋体 CN" panose="02020700000000000000" pitchFamily="18" charset="-122"/>
              </a:rPr>
              <a:t>轻易别用</a:t>
            </a:r>
          </a:p>
        </p:txBody>
      </p:sp>
      <p:grpSp>
        <p:nvGrpSpPr>
          <p:cNvPr id="27" name="组合 26"/>
          <p:cNvGrpSpPr/>
          <p:nvPr/>
        </p:nvGrpSpPr>
        <p:grpSpPr>
          <a:xfrm>
            <a:off x="8424490" y="3001667"/>
            <a:ext cx="3462710" cy="2498639"/>
            <a:chOff x="8219711" y="2517058"/>
            <a:chExt cx="3618328" cy="2498639"/>
          </a:xfrm>
        </p:grpSpPr>
        <p:sp>
          <p:nvSpPr>
            <p:cNvPr id="28" name="文本框 27"/>
            <p:cNvSpPr txBox="1"/>
            <p:nvPr/>
          </p:nvSpPr>
          <p:spPr>
            <a:xfrm>
              <a:off x="8219711" y="2517058"/>
              <a:ext cx="3618328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2800" b="0" i="0" u="none" strike="noStrike" kern="120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华光钢铁直黑 可变体 Medium" panose="02000500000000000000" pitchFamily="2" charset="-122"/>
                  <a:ea typeface="华光钢铁直黑 可变体 Medium" panose="02000500000000000000" pitchFamily="2" charset="-122"/>
                  <a:cs typeface="+mn-cs"/>
                </a:rPr>
                <a:t>我的艺术字细节：</a:t>
              </a:r>
            </a:p>
          </p:txBody>
        </p:sp>
        <p:sp>
          <p:nvSpPr>
            <p:cNvPr id="29" name="文本框 28"/>
            <p:cNvSpPr txBox="1"/>
            <p:nvPr/>
          </p:nvSpPr>
          <p:spPr>
            <a:xfrm>
              <a:off x="8219711" y="3289324"/>
              <a:ext cx="3618328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2800" b="0" i="0" u="none" strike="noStrike" kern="120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思源宋体 CN" panose="02020700000000000000" pitchFamily="18" charset="-122"/>
                  <a:ea typeface="思源宋体 CN" panose="02020700000000000000" pitchFamily="18" charset="-122"/>
                  <a:cs typeface="+mn-cs"/>
                </a:rPr>
                <a:t>（</a:t>
              </a:r>
              <a:r>
                <a:rPr kumimoji="0" lang="en-US" altLang="zh-CN" sz="2800" b="0" i="0" u="none" strike="noStrike" kern="120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思源宋体 CN" panose="02020700000000000000" pitchFamily="18" charset="-122"/>
                  <a:ea typeface="思源宋体 CN" panose="02020700000000000000" pitchFamily="18" charset="-122"/>
                  <a:cs typeface="+mn-cs"/>
                </a:rPr>
                <a:t>1</a:t>
              </a:r>
              <a:r>
                <a:rPr kumimoji="0" lang="zh-CN" altLang="en-US" sz="2800" b="0" i="0" u="none" strike="noStrike" kern="120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思源宋体 CN" panose="02020700000000000000" pitchFamily="18" charset="-122"/>
                  <a:ea typeface="思源宋体 CN" panose="02020700000000000000" pitchFamily="18" charset="-122"/>
                  <a:cs typeface="+mn-cs"/>
                </a:rPr>
                <a:t>）大标题可以用</a:t>
              </a:r>
            </a:p>
          </p:txBody>
        </p:sp>
        <p:sp>
          <p:nvSpPr>
            <p:cNvPr id="30" name="文本框 29"/>
            <p:cNvSpPr txBox="1"/>
            <p:nvPr/>
          </p:nvSpPr>
          <p:spPr>
            <a:xfrm>
              <a:off x="8219711" y="4061590"/>
              <a:ext cx="3386670" cy="95410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2800" b="0" i="0" u="none" strike="noStrike" kern="120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思源宋体 CN" panose="02020700000000000000" pitchFamily="18" charset="-122"/>
                  <a:ea typeface="思源宋体 CN" panose="02020700000000000000" pitchFamily="18" charset="-122"/>
                  <a:cs typeface="+mn-cs"/>
                </a:rPr>
                <a:t>（</a:t>
              </a:r>
              <a:r>
                <a:rPr kumimoji="0" lang="en-US" altLang="zh-CN" sz="2800" b="0" i="0" u="none" strike="noStrike" kern="120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思源宋体 CN" panose="02020700000000000000" pitchFamily="18" charset="-122"/>
                  <a:ea typeface="思源宋体 CN" panose="02020700000000000000" pitchFamily="18" charset="-122"/>
                  <a:cs typeface="+mn-cs"/>
                </a:rPr>
                <a:t>2</a:t>
              </a:r>
              <a:r>
                <a:rPr kumimoji="0" lang="zh-CN" altLang="en-US" sz="2800" b="0" i="0" u="none" strike="noStrike" kern="120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思源宋体 CN" panose="02020700000000000000" pitchFamily="18" charset="-122"/>
                  <a:ea typeface="思源宋体 CN" panose="02020700000000000000" pitchFamily="18" charset="-122"/>
                  <a:cs typeface="+mn-cs"/>
                </a:rPr>
                <a:t>）主要内容能不用就不用</a:t>
              </a:r>
            </a:p>
          </p:txBody>
        </p:sp>
      </p:grpSp>
      <p:pic>
        <p:nvPicPr>
          <p:cNvPr id="6" name="图片 5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564201" y="2166083"/>
            <a:ext cx="7652088" cy="4307914"/>
          </a:xfrm>
          <a:prstGeom prst="rect">
            <a:avLst/>
          </a:prstGeom>
        </p:spPr>
      </p:pic>
      <p:sp>
        <p:nvSpPr>
          <p:cNvPr id="15" name="文本框 14"/>
          <p:cNvSpPr txBox="1"/>
          <p:nvPr/>
        </p:nvSpPr>
        <p:spPr>
          <a:xfrm>
            <a:off x="7951103" y="279515"/>
            <a:ext cx="361832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华光钢铁直黑 可变体 Medium" panose="02000500000000000000" pitchFamily="2" charset="-122"/>
                <a:ea typeface="华光钢铁直黑 可变体 Medium" panose="02000500000000000000" pitchFamily="2" charset="-122"/>
                <a:cs typeface="+mn-cs"/>
              </a:rPr>
              <a:t>我的</a:t>
            </a:r>
            <a:r>
              <a:rPr kumimoji="0" lang="zh-CN" altLang="en-US" sz="32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华光钢铁直黑 可变体 Medium" panose="02000500000000000000" pitchFamily="2" charset="-122"/>
                <a:ea typeface="华光钢铁直黑 可变体 Medium" panose="02000500000000000000" pitchFamily="2" charset="-122"/>
                <a:cs typeface="+mn-cs"/>
              </a:rPr>
              <a:t>妙招</a:t>
            </a:r>
            <a:r>
              <a:rPr kumimoji="0" lang="en-US" altLang="zh-CN" sz="32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华光钢铁直黑 可变体 Medium" panose="02000500000000000000" pitchFamily="2" charset="-122"/>
                <a:ea typeface="华光钢铁直黑 可变体 Medium" panose="02000500000000000000" pitchFamily="2" charset="-122"/>
                <a:cs typeface="+mn-cs"/>
              </a:rPr>
              <a:t>:</a:t>
            </a:r>
            <a:r>
              <a:rPr kumimoji="0" lang="en-US" altLang="zh-CN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华光钢铁直黑 可变体 Medium" panose="02000500000000000000" pitchFamily="2" charset="-122"/>
                <a:ea typeface="华光钢铁直黑 可变体 Medium" panose="02000500000000000000" pitchFamily="2" charset="-122"/>
                <a:cs typeface="+mn-cs"/>
              </a:rPr>
              <a:t>2.</a:t>
            </a:r>
            <a:r>
              <a:rPr kumimoji="0" lang="zh-CN" altLang="en-US" sz="4000" b="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华光钢铁直黑 可变体 Medium" panose="02000500000000000000" pitchFamily="2" charset="-122"/>
                <a:ea typeface="华光钢铁直黑 可变体 Medium" panose="02000500000000000000" pitchFamily="2" charset="-122"/>
                <a:cs typeface="+mn-cs"/>
              </a:rPr>
              <a:t>文字</a:t>
            </a:r>
            <a:endParaRPr kumimoji="0" lang="zh-CN" altLang="en-US" sz="3200" b="0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华光钢铁直黑 可变体 Medium" panose="02000500000000000000" pitchFamily="2" charset="-122"/>
              <a:ea typeface="华光钢铁直黑 可变体 Medium" panose="02000500000000000000" pitchFamily="2" charset="-122"/>
              <a:cs typeface="+mn-cs"/>
            </a:endParaRPr>
          </a:p>
        </p:txBody>
      </p:sp>
      <p:sp>
        <p:nvSpPr>
          <p:cNvPr id="16" name="文本框 15"/>
          <p:cNvSpPr txBox="1"/>
          <p:nvPr/>
        </p:nvSpPr>
        <p:spPr>
          <a:xfrm>
            <a:off x="823514" y="226408"/>
            <a:ext cx="476016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di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zh-CN" altLang="en-US" sz="2800" dirty="0">
                <a:solidFill>
                  <a:prstClr val="black"/>
                </a:solidFill>
                <a:latin typeface="华光钢铁直黑 可变体 Medium" panose="02000500000000000000" pitchFamily="2" charset="-122"/>
                <a:ea typeface="华光钢铁直黑 可变体 Medium" panose="02000500000000000000" pitchFamily="2" charset="-122"/>
              </a:rPr>
              <a:t>怎样</a:t>
            </a:r>
            <a:r>
              <a:rPr kumimoji="0" lang="zh-CN" alt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华光钢铁直黑 可变体 Medium" panose="02000500000000000000" pitchFamily="2" charset="-122"/>
                <a:ea typeface="华光钢铁直黑 可变体 Medium" panose="02000500000000000000" pitchFamily="2" charset="-122"/>
                <a:cs typeface="+mn-cs"/>
              </a:rPr>
              <a:t>做好</a:t>
            </a:r>
            <a:r>
              <a:rPr lang="zh-CN" altLang="en-US" sz="2800" dirty="0">
                <a:solidFill>
                  <a:prstClr val="black"/>
                </a:solidFill>
                <a:latin typeface="华光钢铁直黑 可变体 Medium" panose="02000500000000000000" pitchFamily="2" charset="-122"/>
                <a:ea typeface="华光钢铁直黑 可变体 Medium" panose="02000500000000000000" pitchFamily="2" charset="-122"/>
              </a:rPr>
              <a:t>历史教学</a:t>
            </a:r>
            <a:r>
              <a:rPr kumimoji="0" lang="en-US" altLang="zh-CN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华光钢铁直黑 可变体 Medium" panose="02000500000000000000" pitchFamily="2" charset="-122"/>
                <a:ea typeface="华光钢铁直黑 可变体 Medium" panose="02000500000000000000" pitchFamily="2" charset="-122"/>
                <a:cs typeface="+mn-cs"/>
              </a:rPr>
              <a:t>PPT</a:t>
            </a:r>
            <a:endParaRPr kumimoji="0" lang="zh-CN" altLang="en-US" sz="3200" b="0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华光钢铁直黑 可变体 Medium" panose="02000500000000000000" pitchFamily="2" charset="-122"/>
              <a:ea typeface="华光钢铁直黑 可变体 Medium" panose="02000500000000000000" pitchFamily="2" charset="-122"/>
              <a:cs typeface="+mn-cs"/>
            </a:endParaRPr>
          </a:p>
        </p:txBody>
      </p:sp>
      <p:sp>
        <p:nvSpPr>
          <p:cNvPr id="17" name="矩形 16"/>
          <p:cNvSpPr/>
          <p:nvPr/>
        </p:nvSpPr>
        <p:spPr>
          <a:xfrm>
            <a:off x="497735" y="301034"/>
            <a:ext cx="142925" cy="427748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rgbClr val="FFC000"/>
              </a:solidFill>
              <a:effectLst/>
              <a:uLnTx/>
              <a:uFillTx/>
              <a:latin typeface="等线" panose="02010600030101010101" charset="-122"/>
              <a:ea typeface="等线" panose="02010600030101010101" charset="-122"/>
              <a:cs typeface="+mn-cs"/>
            </a:endParaRPr>
          </a:p>
        </p:txBody>
      </p:sp>
      <p:cxnSp>
        <p:nvCxnSpPr>
          <p:cNvPr id="18" name="直接连接符 17"/>
          <p:cNvCxnSpPr/>
          <p:nvPr/>
        </p:nvCxnSpPr>
        <p:spPr>
          <a:xfrm>
            <a:off x="0" y="896435"/>
            <a:ext cx="6322979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</p:cSld>
  <p:clrMapOvr>
    <a:masterClrMapping/>
  </p:clrMapOvr>
  <mc:AlternateContent xmlns:mc="http://schemas.openxmlformats.org/markup-compatibility/2006">
    <mc:Choice xmlns:p159="http://schemas.microsoft.com/office/powerpoint/2015/09/main" xmlns="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alpha val="8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矩形: 剪去对角 15"/>
          <p:cNvSpPr/>
          <p:nvPr/>
        </p:nvSpPr>
        <p:spPr>
          <a:xfrm>
            <a:off x="5680953" y="2451372"/>
            <a:ext cx="6215974" cy="3254524"/>
          </a:xfrm>
          <a:prstGeom prst="snip2DiagRect">
            <a:avLst/>
          </a:prstGeom>
          <a:solidFill>
            <a:srgbClr val="C00000">
              <a:alpha val="8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bg1"/>
              </a:solidFill>
            </a:endParaRPr>
          </a:p>
        </p:txBody>
      </p:sp>
      <p:sp>
        <p:nvSpPr>
          <p:cNvPr id="13" name="流程图: 合并 12"/>
          <p:cNvSpPr/>
          <p:nvPr/>
        </p:nvSpPr>
        <p:spPr>
          <a:xfrm rot="16200000">
            <a:off x="699045" y="1369743"/>
            <a:ext cx="384464" cy="363682"/>
          </a:xfrm>
          <a:prstGeom prst="flowChartMerg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panose="02010600030101010101" charset="-122"/>
              <a:ea typeface="等线" panose="02010600030101010101" charset="-122"/>
              <a:cs typeface="+mn-cs"/>
            </a:endParaRPr>
          </a:p>
        </p:txBody>
      </p:sp>
      <p:sp>
        <p:nvSpPr>
          <p:cNvPr id="14" name="文本框 13"/>
          <p:cNvSpPr txBox="1"/>
          <p:nvPr/>
        </p:nvSpPr>
        <p:spPr>
          <a:xfrm>
            <a:off x="1376509" y="1237185"/>
            <a:ext cx="418726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R="0" lvl="0" indent="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kumimoji="0" sz="3200" b="0" i="0" u="none" strike="noStrike" cap="none" spc="0" normalizeH="0" baseline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方正大标宋简体" panose="02010601030101010101" pitchFamily="65" charset="-122"/>
                <a:ea typeface="方正大标宋简体" panose="02010601030101010101" pitchFamily="65" charset="-122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华光钢铁直黑 可变体 Medium" panose="02000500000000000000" pitchFamily="2" charset="-122"/>
                <a:ea typeface="华光钢铁直黑 可变体 Medium" panose="02000500000000000000" pitchFamily="2" charset="-122"/>
                <a:cs typeface="+mn-cs"/>
              </a:rPr>
              <a:t>2.5</a:t>
            </a:r>
            <a:r>
              <a:rPr kumimoji="0" lang="zh-CN" alt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华光钢铁直黑 可变体 Medium" panose="02000500000000000000" pitchFamily="2" charset="-122"/>
                <a:ea typeface="华光钢铁直黑 可变体 Medium" panose="02000500000000000000" pitchFamily="2" charset="-122"/>
                <a:cs typeface="+mn-cs"/>
              </a:rPr>
              <a:t>字距</a:t>
            </a:r>
          </a:p>
        </p:txBody>
      </p:sp>
      <p:sp>
        <p:nvSpPr>
          <p:cNvPr id="5" name="文本框 4"/>
          <p:cNvSpPr txBox="1"/>
          <p:nvPr/>
        </p:nvSpPr>
        <p:spPr>
          <a:xfrm>
            <a:off x="4227870" y="1249382"/>
            <a:ext cx="703989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思源宋体 CN" panose="02020700000000000000" pitchFamily="18" charset="-122"/>
                <a:ea typeface="思源宋体 CN" panose="02020700000000000000" pitchFamily="18" charset="-122"/>
              </a:rPr>
              <a:t>基本原则：</a:t>
            </a:r>
            <a:r>
              <a:rPr kumimoji="0" lang="zh-CN" alt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思源宋体 CN" panose="02020700000000000000" pitchFamily="18" charset="-122"/>
                <a:ea typeface="思源宋体 CN" panose="02020700000000000000" pitchFamily="18" charset="-122"/>
              </a:rPr>
              <a:t>不挤不松</a:t>
            </a:r>
          </a:p>
        </p:txBody>
      </p:sp>
      <p:pic>
        <p:nvPicPr>
          <p:cNvPr id="7" name="图片 6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741457" y="2099494"/>
            <a:ext cx="7513611" cy="4226407"/>
          </a:xfrm>
          <a:prstGeom prst="rect">
            <a:avLst/>
          </a:prstGeom>
        </p:spPr>
      </p:pic>
      <p:grpSp>
        <p:nvGrpSpPr>
          <p:cNvPr id="27" name="组合 26"/>
          <p:cNvGrpSpPr/>
          <p:nvPr/>
        </p:nvGrpSpPr>
        <p:grpSpPr>
          <a:xfrm>
            <a:off x="8680049" y="3175822"/>
            <a:ext cx="3132933" cy="1726373"/>
            <a:chOff x="8219711" y="2517058"/>
            <a:chExt cx="3618328" cy="1726373"/>
          </a:xfrm>
        </p:grpSpPr>
        <p:sp>
          <p:nvSpPr>
            <p:cNvPr id="28" name="文本框 27"/>
            <p:cNvSpPr txBox="1"/>
            <p:nvPr/>
          </p:nvSpPr>
          <p:spPr>
            <a:xfrm>
              <a:off x="8219711" y="2517058"/>
              <a:ext cx="3618328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2800" b="0" i="0" u="none" strike="noStrike" kern="120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华光钢铁直黑 可变体 Medium" panose="02000500000000000000" pitchFamily="2" charset="-122"/>
                  <a:ea typeface="华光钢铁直黑 可变体 Medium" panose="02000500000000000000" pitchFamily="2" charset="-122"/>
                  <a:cs typeface="+mn-cs"/>
                </a:rPr>
                <a:t>我的字距细节：</a:t>
              </a:r>
            </a:p>
          </p:txBody>
        </p:sp>
        <p:sp>
          <p:nvSpPr>
            <p:cNvPr id="29" name="文本框 28"/>
            <p:cNvSpPr txBox="1"/>
            <p:nvPr/>
          </p:nvSpPr>
          <p:spPr>
            <a:xfrm>
              <a:off x="8219711" y="3289324"/>
              <a:ext cx="3618328" cy="95410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2800" b="0" i="0" u="none" strike="noStrike" kern="120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思源宋体 CN" panose="02020700000000000000" pitchFamily="18" charset="-122"/>
                  <a:ea typeface="思源宋体 CN" panose="02020700000000000000" pitchFamily="18" charset="-122"/>
                  <a:cs typeface="+mn-cs"/>
                </a:rPr>
                <a:t>单倍或</a:t>
              </a:r>
              <a:r>
                <a:rPr kumimoji="0" lang="en-US" altLang="zh-CN" sz="2800" b="0" i="0" u="none" strike="noStrike" kern="120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思源宋体 CN" panose="02020700000000000000" pitchFamily="18" charset="-122"/>
                  <a:ea typeface="思源宋体 CN" panose="02020700000000000000" pitchFamily="18" charset="-122"/>
                  <a:cs typeface="+mn-cs"/>
                </a:rPr>
                <a:t>1.2</a:t>
              </a:r>
              <a:r>
                <a:rPr kumimoji="0" lang="zh-CN" altLang="en-US" sz="2800" b="0" i="0" u="none" strike="noStrike" kern="120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思源宋体 CN" panose="02020700000000000000" pitchFamily="18" charset="-122"/>
                  <a:ea typeface="思源宋体 CN" panose="02020700000000000000" pitchFamily="18" charset="-122"/>
                  <a:cs typeface="+mn-cs"/>
                </a:rPr>
                <a:t>倍行距即可（参考）</a:t>
              </a:r>
            </a:p>
          </p:txBody>
        </p:sp>
      </p:grpSp>
      <p:pic>
        <p:nvPicPr>
          <p:cNvPr id="17" name="图片 16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741456" y="2099494"/>
            <a:ext cx="7513611" cy="4226406"/>
          </a:xfrm>
          <a:prstGeom prst="rect">
            <a:avLst/>
          </a:prstGeom>
        </p:spPr>
      </p:pic>
      <p:pic>
        <p:nvPicPr>
          <p:cNvPr id="18" name="图片 17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>
          <a:xfrm>
            <a:off x="709436" y="2108685"/>
            <a:ext cx="7510275" cy="4226406"/>
          </a:xfrm>
          <a:prstGeom prst="rect">
            <a:avLst/>
          </a:prstGeom>
        </p:spPr>
      </p:pic>
      <p:sp>
        <p:nvSpPr>
          <p:cNvPr id="15" name="文本框 14"/>
          <p:cNvSpPr txBox="1"/>
          <p:nvPr/>
        </p:nvSpPr>
        <p:spPr>
          <a:xfrm>
            <a:off x="7951103" y="279515"/>
            <a:ext cx="361832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华光钢铁直黑 可变体 Medium" panose="02000500000000000000" pitchFamily="2" charset="-122"/>
                <a:ea typeface="华光钢铁直黑 可变体 Medium" panose="02000500000000000000" pitchFamily="2" charset="-122"/>
                <a:cs typeface="+mn-cs"/>
              </a:rPr>
              <a:t>我的</a:t>
            </a:r>
            <a:r>
              <a:rPr kumimoji="0" lang="zh-CN" altLang="en-US" sz="32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华光钢铁直黑 可变体 Medium" panose="02000500000000000000" pitchFamily="2" charset="-122"/>
                <a:ea typeface="华光钢铁直黑 可变体 Medium" panose="02000500000000000000" pitchFamily="2" charset="-122"/>
                <a:cs typeface="+mn-cs"/>
              </a:rPr>
              <a:t>妙招</a:t>
            </a:r>
            <a:r>
              <a:rPr kumimoji="0" lang="en-US" altLang="zh-CN" sz="32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华光钢铁直黑 可变体 Medium" panose="02000500000000000000" pitchFamily="2" charset="-122"/>
                <a:ea typeface="华光钢铁直黑 可变体 Medium" panose="02000500000000000000" pitchFamily="2" charset="-122"/>
                <a:cs typeface="+mn-cs"/>
              </a:rPr>
              <a:t>:</a:t>
            </a:r>
            <a:r>
              <a:rPr kumimoji="0" lang="en-US" altLang="zh-CN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华光钢铁直黑 可变体 Medium" panose="02000500000000000000" pitchFamily="2" charset="-122"/>
                <a:ea typeface="华光钢铁直黑 可变体 Medium" panose="02000500000000000000" pitchFamily="2" charset="-122"/>
                <a:cs typeface="+mn-cs"/>
              </a:rPr>
              <a:t>2.</a:t>
            </a:r>
            <a:r>
              <a:rPr kumimoji="0" lang="zh-CN" altLang="en-US" sz="4000" b="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华光钢铁直黑 可变体 Medium" panose="02000500000000000000" pitchFamily="2" charset="-122"/>
                <a:ea typeface="华光钢铁直黑 可变体 Medium" panose="02000500000000000000" pitchFamily="2" charset="-122"/>
                <a:cs typeface="+mn-cs"/>
              </a:rPr>
              <a:t>文字</a:t>
            </a:r>
            <a:endParaRPr kumimoji="0" lang="zh-CN" altLang="en-US" sz="3200" b="0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华光钢铁直黑 可变体 Medium" panose="02000500000000000000" pitchFamily="2" charset="-122"/>
              <a:ea typeface="华光钢铁直黑 可变体 Medium" panose="02000500000000000000" pitchFamily="2" charset="-122"/>
              <a:cs typeface="+mn-cs"/>
            </a:endParaRPr>
          </a:p>
        </p:txBody>
      </p:sp>
      <p:sp>
        <p:nvSpPr>
          <p:cNvPr id="19" name="文本框 18"/>
          <p:cNvSpPr txBox="1"/>
          <p:nvPr/>
        </p:nvSpPr>
        <p:spPr>
          <a:xfrm>
            <a:off x="823514" y="226408"/>
            <a:ext cx="476016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di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zh-CN" altLang="en-US" sz="2800" dirty="0">
                <a:solidFill>
                  <a:prstClr val="black"/>
                </a:solidFill>
                <a:latin typeface="华光钢铁直黑 可变体 Medium" panose="02000500000000000000" pitchFamily="2" charset="-122"/>
                <a:ea typeface="华光钢铁直黑 可变体 Medium" panose="02000500000000000000" pitchFamily="2" charset="-122"/>
              </a:rPr>
              <a:t>怎样</a:t>
            </a:r>
            <a:r>
              <a:rPr kumimoji="0" lang="zh-CN" alt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华光钢铁直黑 可变体 Medium" panose="02000500000000000000" pitchFamily="2" charset="-122"/>
                <a:ea typeface="华光钢铁直黑 可变体 Medium" panose="02000500000000000000" pitchFamily="2" charset="-122"/>
                <a:cs typeface="+mn-cs"/>
              </a:rPr>
              <a:t>做好</a:t>
            </a:r>
            <a:r>
              <a:rPr lang="zh-CN" altLang="en-US" sz="2800" dirty="0">
                <a:solidFill>
                  <a:prstClr val="black"/>
                </a:solidFill>
                <a:latin typeface="华光钢铁直黑 可变体 Medium" panose="02000500000000000000" pitchFamily="2" charset="-122"/>
                <a:ea typeface="华光钢铁直黑 可变体 Medium" panose="02000500000000000000" pitchFamily="2" charset="-122"/>
              </a:rPr>
              <a:t>历史教学</a:t>
            </a:r>
            <a:r>
              <a:rPr kumimoji="0" lang="en-US" altLang="zh-CN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华光钢铁直黑 可变体 Medium" panose="02000500000000000000" pitchFamily="2" charset="-122"/>
                <a:ea typeface="华光钢铁直黑 可变体 Medium" panose="02000500000000000000" pitchFamily="2" charset="-122"/>
                <a:cs typeface="+mn-cs"/>
              </a:rPr>
              <a:t>PPT</a:t>
            </a:r>
            <a:endParaRPr kumimoji="0" lang="zh-CN" altLang="en-US" sz="3200" b="0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华光钢铁直黑 可变体 Medium" panose="02000500000000000000" pitchFamily="2" charset="-122"/>
              <a:ea typeface="华光钢铁直黑 可变体 Medium" panose="02000500000000000000" pitchFamily="2" charset="-122"/>
              <a:cs typeface="+mn-cs"/>
            </a:endParaRPr>
          </a:p>
        </p:txBody>
      </p:sp>
      <p:sp>
        <p:nvSpPr>
          <p:cNvPr id="20" name="矩形 19"/>
          <p:cNvSpPr/>
          <p:nvPr/>
        </p:nvSpPr>
        <p:spPr>
          <a:xfrm>
            <a:off x="497735" y="301034"/>
            <a:ext cx="142925" cy="427748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rgbClr val="FFC000"/>
              </a:solidFill>
              <a:effectLst/>
              <a:uLnTx/>
              <a:uFillTx/>
              <a:latin typeface="等线" panose="02010600030101010101" charset="-122"/>
              <a:ea typeface="等线" panose="02010600030101010101" charset="-122"/>
              <a:cs typeface="+mn-cs"/>
            </a:endParaRPr>
          </a:p>
        </p:txBody>
      </p:sp>
      <p:cxnSp>
        <p:nvCxnSpPr>
          <p:cNvPr id="21" name="直接连接符 20"/>
          <p:cNvCxnSpPr/>
          <p:nvPr/>
        </p:nvCxnSpPr>
        <p:spPr>
          <a:xfrm>
            <a:off x="0" y="896435"/>
            <a:ext cx="6322979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</p:cSld>
  <p:clrMapOvr>
    <a:masterClrMapping/>
  </p:clrMapOvr>
  <mc:AlternateContent xmlns:mc="http://schemas.openxmlformats.org/markup-compatibility/2006">
    <mc:Choice xmlns:p159="http://schemas.microsoft.com/office/powerpoint/2015/09/main" xmlns="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alpha val="8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矩形: 剪去对角 17"/>
          <p:cNvSpPr/>
          <p:nvPr/>
        </p:nvSpPr>
        <p:spPr>
          <a:xfrm>
            <a:off x="5680953" y="2451372"/>
            <a:ext cx="6215974" cy="3254524"/>
          </a:xfrm>
          <a:prstGeom prst="snip2Diag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bg1"/>
              </a:solidFill>
            </a:endParaRPr>
          </a:p>
        </p:txBody>
      </p:sp>
      <p:sp>
        <p:nvSpPr>
          <p:cNvPr id="13" name="流程图: 合并 12"/>
          <p:cNvSpPr/>
          <p:nvPr/>
        </p:nvSpPr>
        <p:spPr>
          <a:xfrm rot="16200000">
            <a:off x="612178" y="1268081"/>
            <a:ext cx="384464" cy="363682"/>
          </a:xfrm>
          <a:prstGeom prst="flowChartMerg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panose="02010600030101010101" charset="-122"/>
              <a:ea typeface="等线" panose="02010600030101010101" charset="-122"/>
              <a:cs typeface="+mn-cs"/>
            </a:endParaRPr>
          </a:p>
        </p:txBody>
      </p:sp>
      <p:sp>
        <p:nvSpPr>
          <p:cNvPr id="14" name="文本框 13"/>
          <p:cNvSpPr txBox="1"/>
          <p:nvPr/>
        </p:nvSpPr>
        <p:spPr>
          <a:xfrm>
            <a:off x="1237641" y="1156363"/>
            <a:ext cx="418726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R="0" lvl="0" indent="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kumimoji="0" sz="3200" b="0" i="0" u="none" strike="noStrike" cap="none" spc="0" normalizeH="0" baseline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方正大标宋简体" panose="02010601030101010101" pitchFamily="65" charset="-122"/>
                <a:ea typeface="方正大标宋简体" panose="02010601030101010101" pitchFamily="65" charset="-122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华光钢铁直黑 可变体 Medium" panose="02000500000000000000" pitchFamily="2" charset="-122"/>
                <a:ea typeface="华光钢铁直黑 可变体 Medium" panose="02000500000000000000" pitchFamily="2" charset="-122"/>
                <a:cs typeface="+mn-cs"/>
              </a:rPr>
              <a:t>3.1</a:t>
            </a:r>
            <a:r>
              <a:rPr kumimoji="0" lang="zh-CN" alt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华光钢铁直黑 可变体 Medium" panose="02000500000000000000" pitchFamily="2" charset="-122"/>
                <a:ea typeface="华光钢铁直黑 可变体 Medium" panose="02000500000000000000" pitchFamily="2" charset="-122"/>
                <a:cs typeface="+mn-cs"/>
              </a:rPr>
              <a:t>线条形状</a:t>
            </a: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543053" y="1850897"/>
            <a:ext cx="7784236" cy="4563173"/>
          </a:xfrm>
          <a:prstGeom prst="rect">
            <a:avLst/>
          </a:prstGeom>
        </p:spPr>
      </p:pic>
      <p:pic>
        <p:nvPicPr>
          <p:cNvPr id="20" name="图片 1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3053" y="1837197"/>
            <a:ext cx="8112307" cy="4563173"/>
          </a:xfrm>
          <a:prstGeom prst="rect">
            <a:avLst/>
          </a:prstGeom>
        </p:spPr>
      </p:pic>
      <p:pic>
        <p:nvPicPr>
          <p:cNvPr id="21" name="图片 20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>
          <a:xfrm>
            <a:off x="564201" y="1864598"/>
            <a:ext cx="8112307" cy="4563172"/>
          </a:xfrm>
          <a:prstGeom prst="rect">
            <a:avLst/>
          </a:prstGeom>
        </p:spPr>
      </p:pic>
      <p:grpSp>
        <p:nvGrpSpPr>
          <p:cNvPr id="9" name="组合 8"/>
          <p:cNvGrpSpPr/>
          <p:nvPr/>
        </p:nvGrpSpPr>
        <p:grpSpPr>
          <a:xfrm>
            <a:off x="8944473" y="2725017"/>
            <a:ext cx="3132934" cy="2842334"/>
            <a:chOff x="8847196" y="3175822"/>
            <a:chExt cx="3132934" cy="2842334"/>
          </a:xfrm>
        </p:grpSpPr>
        <p:grpSp>
          <p:nvGrpSpPr>
            <p:cNvPr id="26" name="组合 25"/>
            <p:cNvGrpSpPr/>
            <p:nvPr/>
          </p:nvGrpSpPr>
          <p:grpSpPr>
            <a:xfrm>
              <a:off x="8847197" y="3175822"/>
              <a:ext cx="3132933" cy="1726373"/>
              <a:chOff x="8219711" y="2517058"/>
              <a:chExt cx="3618328" cy="1726373"/>
            </a:xfrm>
          </p:grpSpPr>
          <p:sp>
            <p:nvSpPr>
              <p:cNvPr id="30" name="文本框 29"/>
              <p:cNvSpPr txBox="1"/>
              <p:nvPr/>
            </p:nvSpPr>
            <p:spPr>
              <a:xfrm>
                <a:off x="8219711" y="2517058"/>
                <a:ext cx="3618328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r>
                  <a:rPr kumimoji="0" lang="zh-CN" altLang="en-US" sz="28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1"/>
                    </a:solidFill>
                    <a:effectLst/>
                    <a:uLnTx/>
                    <a:uFillTx/>
                    <a:latin typeface="华光钢铁直黑 可变体 Medium" panose="02000500000000000000" pitchFamily="2" charset="-122"/>
                    <a:ea typeface="华光钢铁直黑 可变体 Medium" panose="02000500000000000000" pitchFamily="2" charset="-122"/>
                    <a:cs typeface="+mn-cs"/>
                  </a:rPr>
                  <a:t>我的形状细节</a:t>
                </a:r>
                <a:r>
                  <a:rPr kumimoji="0" lang="en-US" altLang="zh-CN" sz="28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1"/>
                    </a:solidFill>
                    <a:effectLst/>
                    <a:uLnTx/>
                    <a:uFillTx/>
                    <a:latin typeface="华光钢铁直黑 可变体 Medium" panose="02000500000000000000" pitchFamily="2" charset="-122"/>
                    <a:ea typeface="华光钢铁直黑 可变体 Medium" panose="02000500000000000000" pitchFamily="2" charset="-122"/>
                    <a:cs typeface="+mn-cs"/>
                  </a:rPr>
                  <a:t>1</a:t>
                </a:r>
                <a:r>
                  <a:rPr kumimoji="0" lang="zh-CN" altLang="en-US" sz="28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1"/>
                    </a:solidFill>
                    <a:effectLst/>
                    <a:uLnTx/>
                    <a:uFillTx/>
                    <a:latin typeface="华光钢铁直黑 可变体 Medium" panose="02000500000000000000" pitchFamily="2" charset="-122"/>
                    <a:ea typeface="华光钢铁直黑 可变体 Medium" panose="02000500000000000000" pitchFamily="2" charset="-122"/>
                    <a:cs typeface="+mn-cs"/>
                  </a:rPr>
                  <a:t>：</a:t>
                </a:r>
              </a:p>
            </p:txBody>
          </p:sp>
          <p:sp>
            <p:nvSpPr>
              <p:cNvPr id="31" name="文本框 30"/>
              <p:cNvSpPr txBox="1"/>
              <p:nvPr/>
            </p:nvSpPr>
            <p:spPr>
              <a:xfrm>
                <a:off x="8219711" y="3289324"/>
                <a:ext cx="3618328" cy="95410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r>
                  <a:rPr kumimoji="0" lang="zh-CN" altLang="en-US" sz="28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1"/>
                    </a:solidFill>
                    <a:effectLst/>
                    <a:uLnTx/>
                    <a:uFillTx/>
                    <a:latin typeface="思源宋体 CN" panose="02020700000000000000" pitchFamily="18" charset="-122"/>
                    <a:ea typeface="思源宋体 CN" panose="02020700000000000000" pitchFamily="18" charset="-122"/>
                    <a:cs typeface="+mn-cs"/>
                  </a:rPr>
                  <a:t>（</a:t>
                </a:r>
                <a:r>
                  <a:rPr kumimoji="0" lang="en-US" altLang="zh-CN" sz="28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1"/>
                    </a:solidFill>
                    <a:effectLst/>
                    <a:uLnTx/>
                    <a:uFillTx/>
                    <a:latin typeface="思源宋体 CN" panose="02020700000000000000" pitchFamily="18" charset="-122"/>
                    <a:ea typeface="思源宋体 CN" panose="02020700000000000000" pitchFamily="18" charset="-122"/>
                    <a:cs typeface="+mn-cs"/>
                  </a:rPr>
                  <a:t>1</a:t>
                </a:r>
                <a:r>
                  <a:rPr kumimoji="0" lang="zh-CN" altLang="en-US" sz="28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1"/>
                    </a:solidFill>
                    <a:effectLst/>
                    <a:uLnTx/>
                    <a:uFillTx/>
                    <a:latin typeface="思源宋体 CN" panose="02020700000000000000" pitchFamily="18" charset="-122"/>
                    <a:ea typeface="思源宋体 CN" panose="02020700000000000000" pitchFamily="18" charset="-122"/>
                    <a:cs typeface="+mn-cs"/>
                  </a:rPr>
                  <a:t>）巧用线条：直线（参考）</a:t>
                </a:r>
              </a:p>
            </p:txBody>
          </p:sp>
        </p:grpSp>
        <p:sp>
          <p:nvSpPr>
            <p:cNvPr id="32" name="文本框 31"/>
            <p:cNvSpPr txBox="1"/>
            <p:nvPr/>
          </p:nvSpPr>
          <p:spPr>
            <a:xfrm>
              <a:off x="8847196" y="5064049"/>
              <a:ext cx="3132933" cy="95410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2800" b="0" i="0" u="none" strike="noStrike" kern="120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思源宋体 CN" panose="02020700000000000000" pitchFamily="18" charset="-122"/>
                  <a:ea typeface="思源宋体 CN" panose="02020700000000000000" pitchFamily="18" charset="-122"/>
                  <a:cs typeface="+mn-cs"/>
                </a:rPr>
                <a:t>（</a:t>
              </a:r>
              <a:r>
                <a:rPr kumimoji="0" lang="en-US" altLang="zh-CN" sz="2800" b="0" i="0" u="none" strike="noStrike" kern="120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思源宋体 CN" panose="02020700000000000000" pitchFamily="18" charset="-122"/>
                  <a:ea typeface="思源宋体 CN" panose="02020700000000000000" pitchFamily="18" charset="-122"/>
                  <a:cs typeface="+mn-cs"/>
                </a:rPr>
                <a:t>2</a:t>
              </a:r>
              <a:r>
                <a:rPr kumimoji="0" lang="zh-CN" altLang="en-US" sz="2800" b="0" i="0" u="none" strike="noStrike" kern="120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思源宋体 CN" panose="02020700000000000000" pitchFamily="18" charset="-122"/>
                  <a:ea typeface="思源宋体 CN" panose="02020700000000000000" pitchFamily="18" charset="-122"/>
                  <a:cs typeface="+mn-cs"/>
                </a:rPr>
                <a:t>）线条宽度依据实际需要</a:t>
              </a:r>
            </a:p>
          </p:txBody>
        </p:sp>
      </p:grpSp>
      <p:pic>
        <p:nvPicPr>
          <p:cNvPr id="8" name="图片 7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625212" y="1823497"/>
            <a:ext cx="4984956" cy="4605150"/>
          </a:xfrm>
          <a:prstGeom prst="rect">
            <a:avLst/>
          </a:prstGeom>
        </p:spPr>
      </p:pic>
      <p:sp>
        <p:nvSpPr>
          <p:cNvPr id="17" name="文本框 16"/>
          <p:cNvSpPr txBox="1"/>
          <p:nvPr/>
        </p:nvSpPr>
        <p:spPr>
          <a:xfrm>
            <a:off x="8056177" y="432411"/>
            <a:ext cx="3653523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华光钢铁直黑 可变体 Medium" panose="02000500000000000000" pitchFamily="2" charset="-122"/>
                <a:ea typeface="华光钢铁直黑 可变体 Medium" panose="02000500000000000000" pitchFamily="2" charset="-122"/>
                <a:cs typeface="+mn-cs"/>
              </a:rPr>
              <a:t>我的</a:t>
            </a:r>
            <a:r>
              <a:rPr kumimoji="0" lang="zh-CN" altLang="en-US" sz="32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华光钢铁直黑 可变体 Medium" panose="02000500000000000000" pitchFamily="2" charset="-122"/>
                <a:ea typeface="华光钢铁直黑 可变体 Medium" panose="02000500000000000000" pitchFamily="2" charset="-122"/>
                <a:cs typeface="+mn-cs"/>
              </a:rPr>
              <a:t>妙招</a:t>
            </a:r>
            <a:r>
              <a:rPr kumimoji="0" lang="en-US" altLang="zh-CN" sz="32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华光钢铁直黑 可变体 Medium" panose="02000500000000000000" pitchFamily="2" charset="-122"/>
                <a:ea typeface="华光钢铁直黑 可变体 Medium" panose="02000500000000000000" pitchFamily="2" charset="-122"/>
                <a:cs typeface="+mn-cs"/>
              </a:rPr>
              <a:t>:</a:t>
            </a:r>
            <a:r>
              <a:rPr kumimoji="0" lang="en-US" altLang="zh-CN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华光钢铁直黑 可变体 Medium" panose="02000500000000000000" pitchFamily="2" charset="-122"/>
                <a:ea typeface="华光钢铁直黑 可变体 Medium" panose="02000500000000000000" pitchFamily="2" charset="-122"/>
                <a:cs typeface="+mn-cs"/>
              </a:rPr>
              <a:t>3.</a:t>
            </a:r>
            <a:r>
              <a:rPr kumimoji="0" lang="zh-CN" altLang="en-US" sz="4400" b="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华光钢铁直黑 可变体 Medium" panose="02000500000000000000" pitchFamily="2" charset="-122"/>
                <a:ea typeface="华光钢铁直黑 可变体 Medium" panose="02000500000000000000" pitchFamily="2" charset="-122"/>
                <a:cs typeface="+mn-cs"/>
              </a:rPr>
              <a:t>形状</a:t>
            </a:r>
            <a:endParaRPr kumimoji="0" lang="zh-CN" altLang="en-US" sz="3200" b="0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华光钢铁直黑 可变体 Medium" panose="02000500000000000000" pitchFamily="2" charset="-122"/>
              <a:ea typeface="华光钢铁直黑 可变体 Medium" panose="02000500000000000000" pitchFamily="2" charset="-122"/>
              <a:cs typeface="+mn-cs"/>
            </a:endParaRPr>
          </a:p>
        </p:txBody>
      </p:sp>
      <p:sp>
        <p:nvSpPr>
          <p:cNvPr id="19" name="文本框 18"/>
          <p:cNvSpPr txBox="1"/>
          <p:nvPr/>
        </p:nvSpPr>
        <p:spPr>
          <a:xfrm>
            <a:off x="823514" y="226408"/>
            <a:ext cx="476016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di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zh-CN" altLang="en-US" sz="2800" dirty="0">
                <a:solidFill>
                  <a:prstClr val="black"/>
                </a:solidFill>
                <a:latin typeface="华光钢铁直黑 可变体 Medium" panose="02000500000000000000" pitchFamily="2" charset="-122"/>
                <a:ea typeface="华光钢铁直黑 可变体 Medium" panose="02000500000000000000" pitchFamily="2" charset="-122"/>
              </a:rPr>
              <a:t>怎样</a:t>
            </a:r>
            <a:r>
              <a:rPr kumimoji="0" lang="zh-CN" alt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华光钢铁直黑 可变体 Medium" panose="02000500000000000000" pitchFamily="2" charset="-122"/>
                <a:ea typeface="华光钢铁直黑 可变体 Medium" panose="02000500000000000000" pitchFamily="2" charset="-122"/>
                <a:cs typeface="+mn-cs"/>
              </a:rPr>
              <a:t>做好</a:t>
            </a:r>
            <a:r>
              <a:rPr lang="zh-CN" altLang="en-US" sz="2800" dirty="0">
                <a:solidFill>
                  <a:prstClr val="black"/>
                </a:solidFill>
                <a:latin typeface="华光钢铁直黑 可变体 Medium" panose="02000500000000000000" pitchFamily="2" charset="-122"/>
                <a:ea typeface="华光钢铁直黑 可变体 Medium" panose="02000500000000000000" pitchFamily="2" charset="-122"/>
              </a:rPr>
              <a:t>历史教学</a:t>
            </a:r>
            <a:r>
              <a:rPr kumimoji="0" lang="en-US" altLang="zh-CN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华光钢铁直黑 可变体 Medium" panose="02000500000000000000" pitchFamily="2" charset="-122"/>
                <a:ea typeface="华光钢铁直黑 可变体 Medium" panose="02000500000000000000" pitchFamily="2" charset="-122"/>
                <a:cs typeface="+mn-cs"/>
              </a:rPr>
              <a:t>PPT</a:t>
            </a:r>
            <a:endParaRPr kumimoji="0" lang="zh-CN" altLang="en-US" sz="3200" b="0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华光钢铁直黑 可变体 Medium" panose="02000500000000000000" pitchFamily="2" charset="-122"/>
              <a:ea typeface="华光钢铁直黑 可变体 Medium" panose="02000500000000000000" pitchFamily="2" charset="-122"/>
              <a:cs typeface="+mn-cs"/>
            </a:endParaRPr>
          </a:p>
        </p:txBody>
      </p:sp>
      <p:sp>
        <p:nvSpPr>
          <p:cNvPr id="22" name="矩形 21"/>
          <p:cNvSpPr/>
          <p:nvPr/>
        </p:nvSpPr>
        <p:spPr>
          <a:xfrm>
            <a:off x="497735" y="301034"/>
            <a:ext cx="142925" cy="427748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rgbClr val="FFC000"/>
              </a:solidFill>
              <a:effectLst/>
              <a:uLnTx/>
              <a:uFillTx/>
              <a:latin typeface="等线" panose="02010600030101010101" charset="-122"/>
              <a:ea typeface="等线" panose="02010600030101010101" charset="-122"/>
              <a:cs typeface="+mn-cs"/>
            </a:endParaRPr>
          </a:p>
        </p:txBody>
      </p:sp>
      <p:cxnSp>
        <p:nvCxnSpPr>
          <p:cNvPr id="23" name="直接连接符 22"/>
          <p:cNvCxnSpPr/>
          <p:nvPr/>
        </p:nvCxnSpPr>
        <p:spPr>
          <a:xfrm>
            <a:off x="0" y="896435"/>
            <a:ext cx="6322979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</p:cSld>
  <p:clrMapOvr>
    <a:masterClrMapping/>
  </p:clrMapOvr>
  <mc:AlternateContent xmlns:mc="http://schemas.openxmlformats.org/markup-compatibility/2006">
    <mc:Choice xmlns:p159="http://schemas.microsoft.com/office/powerpoint/2015/09/main" xmlns="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500"/>
                            </p:stCondLst>
                            <p:childTnLst>
                              <p:par>
                                <p:cTn id="24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alpha val="8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矩形: 剪去对角 20"/>
          <p:cNvSpPr/>
          <p:nvPr/>
        </p:nvSpPr>
        <p:spPr>
          <a:xfrm>
            <a:off x="6916365" y="2451372"/>
            <a:ext cx="4980561" cy="3254524"/>
          </a:xfrm>
          <a:prstGeom prst="snip2DiagRect">
            <a:avLst/>
          </a:prstGeom>
          <a:solidFill>
            <a:srgbClr val="C00000">
              <a:alpha val="8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bg1"/>
              </a:solidFill>
            </a:endParaRPr>
          </a:p>
        </p:txBody>
      </p:sp>
      <p:sp>
        <p:nvSpPr>
          <p:cNvPr id="13" name="流程图: 合并 12"/>
          <p:cNvSpPr/>
          <p:nvPr/>
        </p:nvSpPr>
        <p:spPr>
          <a:xfrm rot="16200000">
            <a:off x="612178" y="1320035"/>
            <a:ext cx="384464" cy="363682"/>
          </a:xfrm>
          <a:prstGeom prst="flowChartMerg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panose="02010600030101010101" charset="-122"/>
              <a:ea typeface="等线" panose="02010600030101010101" charset="-122"/>
              <a:cs typeface="+mn-cs"/>
            </a:endParaRPr>
          </a:p>
        </p:txBody>
      </p:sp>
      <p:sp>
        <p:nvSpPr>
          <p:cNvPr id="14" name="文本框 13"/>
          <p:cNvSpPr txBox="1"/>
          <p:nvPr/>
        </p:nvSpPr>
        <p:spPr>
          <a:xfrm>
            <a:off x="1170679" y="1201852"/>
            <a:ext cx="418726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华光钢铁直黑 可变体 Medium" panose="02000500000000000000" pitchFamily="2" charset="-122"/>
                <a:ea typeface="华光钢铁直黑 可变体 Medium" panose="02000500000000000000" pitchFamily="2" charset="-122"/>
              </a:rPr>
              <a:t>3.2</a:t>
            </a:r>
            <a:r>
              <a:rPr kumimoji="0" lang="zh-CN" alt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华光钢铁直黑 可变体 Medium" panose="02000500000000000000" pitchFamily="2" charset="-122"/>
                <a:ea typeface="华光钢铁直黑 可变体 Medium" panose="02000500000000000000" pitchFamily="2" charset="-122"/>
              </a:rPr>
              <a:t>几何形状</a:t>
            </a:r>
          </a:p>
        </p:txBody>
      </p:sp>
      <p:grpSp>
        <p:nvGrpSpPr>
          <p:cNvPr id="26" name="组合 25"/>
          <p:cNvGrpSpPr/>
          <p:nvPr/>
        </p:nvGrpSpPr>
        <p:grpSpPr>
          <a:xfrm>
            <a:off x="9059067" y="3094298"/>
            <a:ext cx="3132933" cy="2157261"/>
            <a:chOff x="8219711" y="2517058"/>
            <a:chExt cx="3618328" cy="2157261"/>
          </a:xfrm>
        </p:grpSpPr>
        <p:sp>
          <p:nvSpPr>
            <p:cNvPr id="30" name="文本框 29"/>
            <p:cNvSpPr txBox="1"/>
            <p:nvPr/>
          </p:nvSpPr>
          <p:spPr>
            <a:xfrm>
              <a:off x="8219711" y="2517058"/>
              <a:ext cx="3618328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2800" b="0" i="0" u="none" strike="noStrike" kern="120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华光钢铁直黑 可变体 Medium" panose="02000500000000000000" pitchFamily="2" charset="-122"/>
                  <a:ea typeface="华光钢铁直黑 可变体 Medium" panose="02000500000000000000" pitchFamily="2" charset="-122"/>
                  <a:cs typeface="+mn-cs"/>
                </a:rPr>
                <a:t>我的形状细节</a:t>
              </a:r>
              <a:r>
                <a:rPr kumimoji="0" lang="en-US" altLang="zh-CN" sz="2800" b="0" i="0" u="none" strike="noStrike" kern="120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华光钢铁直黑 可变体 Medium" panose="02000500000000000000" pitchFamily="2" charset="-122"/>
                  <a:ea typeface="华光钢铁直黑 可变体 Medium" panose="02000500000000000000" pitchFamily="2" charset="-122"/>
                  <a:cs typeface="+mn-cs"/>
                </a:rPr>
                <a:t>2</a:t>
              </a:r>
              <a:r>
                <a:rPr kumimoji="0" lang="zh-CN" altLang="en-US" sz="2800" b="0" i="0" u="none" strike="noStrike" kern="120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华光钢铁直黑 可变体 Medium" panose="02000500000000000000" pitchFamily="2" charset="-122"/>
                  <a:ea typeface="华光钢铁直黑 可变体 Medium" panose="02000500000000000000" pitchFamily="2" charset="-122"/>
                  <a:cs typeface="+mn-cs"/>
                </a:rPr>
                <a:t>：</a:t>
              </a:r>
            </a:p>
          </p:txBody>
        </p:sp>
        <p:sp>
          <p:nvSpPr>
            <p:cNvPr id="31" name="文本框 30"/>
            <p:cNvSpPr txBox="1"/>
            <p:nvPr/>
          </p:nvSpPr>
          <p:spPr>
            <a:xfrm>
              <a:off x="8219712" y="3289324"/>
              <a:ext cx="2552594" cy="138499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2800" b="0" i="0" u="none" strike="noStrike" kern="120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思源宋体 CN" panose="02020700000000000000" pitchFamily="18" charset="-122"/>
                  <a:ea typeface="思源宋体 CN" panose="02020700000000000000" pitchFamily="18" charset="-122"/>
                  <a:cs typeface="+mn-cs"/>
                </a:rPr>
                <a:t>巧用几何形状切割画面（参考）</a:t>
              </a:r>
            </a:p>
          </p:txBody>
        </p:sp>
      </p:grpSp>
      <p:sp>
        <p:nvSpPr>
          <p:cNvPr id="2" name="椭圆 1"/>
          <p:cNvSpPr/>
          <p:nvPr/>
        </p:nvSpPr>
        <p:spPr>
          <a:xfrm>
            <a:off x="403122" y="2995315"/>
            <a:ext cx="2064775" cy="2020092"/>
          </a:xfrm>
          <a:prstGeom prst="ellipse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panose="02010600030101010101" charset="-122"/>
              <a:ea typeface="等线" panose="02010600030101010101" charset="-122"/>
              <a:cs typeface="+mn-cs"/>
            </a:endParaRPr>
          </a:p>
        </p:txBody>
      </p:sp>
      <p:sp>
        <p:nvSpPr>
          <p:cNvPr id="5" name="等腰三角形 4"/>
          <p:cNvSpPr/>
          <p:nvPr/>
        </p:nvSpPr>
        <p:spPr>
          <a:xfrm>
            <a:off x="3264310" y="3175822"/>
            <a:ext cx="1799303" cy="1563326"/>
          </a:xfrm>
          <a:prstGeom prst="triangl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panose="02010600030101010101" charset="-122"/>
              <a:ea typeface="等线" panose="02010600030101010101" charset="-122"/>
              <a:cs typeface="+mn-cs"/>
            </a:endParaRPr>
          </a:p>
        </p:txBody>
      </p:sp>
      <p:sp>
        <p:nvSpPr>
          <p:cNvPr id="6" name="矩形 5"/>
          <p:cNvSpPr/>
          <p:nvPr/>
        </p:nvSpPr>
        <p:spPr>
          <a:xfrm>
            <a:off x="5626286" y="3175822"/>
            <a:ext cx="2429891" cy="1726373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panose="02010600030101010101" charset="-122"/>
              <a:ea typeface="等线" panose="02010600030101010101" charset="-122"/>
              <a:cs typeface="+mn-cs"/>
            </a:endParaRPr>
          </a:p>
        </p:txBody>
      </p:sp>
      <p:pic>
        <p:nvPicPr>
          <p:cNvPr id="15" name="图片 1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5815" y="1808197"/>
            <a:ext cx="8681884" cy="4867219"/>
          </a:xfrm>
          <a:prstGeom prst="rect">
            <a:avLst/>
          </a:prstGeom>
        </p:spPr>
      </p:pic>
      <p:pic>
        <p:nvPicPr>
          <p:cNvPr id="28" name="图片 27"/>
          <p:cNvPicPr>
            <a:picLocks noChangeAspect="1"/>
          </p:cNvPicPr>
          <p:nvPr/>
        </p:nvPicPr>
        <p:blipFill rotWithShape="1">
          <a:blip r:embed="rId3"/>
          <a:srcRect/>
          <a:stretch>
            <a:fillRect/>
          </a:stretch>
        </p:blipFill>
        <p:spPr>
          <a:xfrm>
            <a:off x="126458" y="1799013"/>
            <a:ext cx="8665057" cy="4876403"/>
          </a:xfrm>
          <a:prstGeom prst="rect">
            <a:avLst/>
          </a:prstGeom>
        </p:spPr>
      </p:pic>
      <p:pic>
        <p:nvPicPr>
          <p:cNvPr id="4" name="图片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6457" y="1799013"/>
            <a:ext cx="8669161" cy="4876403"/>
          </a:xfrm>
          <a:prstGeom prst="rect">
            <a:avLst/>
          </a:prstGeom>
        </p:spPr>
      </p:pic>
      <p:sp>
        <p:nvSpPr>
          <p:cNvPr id="20" name="文本框 19"/>
          <p:cNvSpPr txBox="1"/>
          <p:nvPr/>
        </p:nvSpPr>
        <p:spPr>
          <a:xfrm>
            <a:off x="8056177" y="432411"/>
            <a:ext cx="3653523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华光钢铁直黑 可变体 Medium" panose="02000500000000000000" pitchFamily="2" charset="-122"/>
                <a:ea typeface="华光钢铁直黑 可变体 Medium" panose="02000500000000000000" pitchFamily="2" charset="-122"/>
                <a:cs typeface="+mn-cs"/>
              </a:rPr>
              <a:t>我的</a:t>
            </a:r>
            <a:r>
              <a:rPr kumimoji="0" lang="zh-CN" altLang="en-US" sz="32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华光钢铁直黑 可变体 Medium" panose="02000500000000000000" pitchFamily="2" charset="-122"/>
                <a:ea typeface="华光钢铁直黑 可变体 Medium" panose="02000500000000000000" pitchFamily="2" charset="-122"/>
                <a:cs typeface="+mn-cs"/>
              </a:rPr>
              <a:t>妙招</a:t>
            </a:r>
            <a:r>
              <a:rPr kumimoji="0" lang="en-US" altLang="zh-CN" sz="32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华光钢铁直黑 可变体 Medium" panose="02000500000000000000" pitchFamily="2" charset="-122"/>
                <a:ea typeface="华光钢铁直黑 可变体 Medium" panose="02000500000000000000" pitchFamily="2" charset="-122"/>
                <a:cs typeface="+mn-cs"/>
              </a:rPr>
              <a:t>:</a:t>
            </a:r>
            <a:r>
              <a:rPr kumimoji="0" lang="en-US" altLang="zh-CN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华光钢铁直黑 可变体 Medium" panose="02000500000000000000" pitchFamily="2" charset="-122"/>
                <a:ea typeface="华光钢铁直黑 可变体 Medium" panose="02000500000000000000" pitchFamily="2" charset="-122"/>
                <a:cs typeface="+mn-cs"/>
              </a:rPr>
              <a:t>3.</a:t>
            </a:r>
            <a:r>
              <a:rPr kumimoji="0" lang="zh-CN" altLang="en-US" sz="4400" b="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华光钢铁直黑 可变体 Medium" panose="02000500000000000000" pitchFamily="2" charset="-122"/>
                <a:ea typeface="华光钢铁直黑 可变体 Medium" panose="02000500000000000000" pitchFamily="2" charset="-122"/>
                <a:cs typeface="+mn-cs"/>
              </a:rPr>
              <a:t>形状</a:t>
            </a:r>
            <a:endParaRPr kumimoji="0" lang="zh-CN" altLang="en-US" sz="3200" b="0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华光钢铁直黑 可变体 Medium" panose="02000500000000000000" pitchFamily="2" charset="-122"/>
              <a:ea typeface="华光钢铁直黑 可变体 Medium" panose="02000500000000000000" pitchFamily="2" charset="-122"/>
              <a:cs typeface="+mn-cs"/>
            </a:endParaRPr>
          </a:p>
        </p:txBody>
      </p:sp>
      <p:sp>
        <p:nvSpPr>
          <p:cNvPr id="17" name="文本框 16"/>
          <p:cNvSpPr txBox="1"/>
          <p:nvPr/>
        </p:nvSpPr>
        <p:spPr>
          <a:xfrm>
            <a:off x="823514" y="226408"/>
            <a:ext cx="476016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di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zh-CN" altLang="en-US" sz="2800" dirty="0">
                <a:solidFill>
                  <a:prstClr val="black"/>
                </a:solidFill>
                <a:latin typeface="华光钢铁直黑 可变体 Medium" panose="02000500000000000000" pitchFamily="2" charset="-122"/>
                <a:ea typeface="华光钢铁直黑 可变体 Medium" panose="02000500000000000000" pitchFamily="2" charset="-122"/>
              </a:rPr>
              <a:t>怎样</a:t>
            </a:r>
            <a:r>
              <a:rPr kumimoji="0" lang="zh-CN" alt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华光钢铁直黑 可变体 Medium" panose="02000500000000000000" pitchFamily="2" charset="-122"/>
                <a:ea typeface="华光钢铁直黑 可变体 Medium" panose="02000500000000000000" pitchFamily="2" charset="-122"/>
                <a:cs typeface="+mn-cs"/>
              </a:rPr>
              <a:t>做好</a:t>
            </a:r>
            <a:r>
              <a:rPr lang="zh-CN" altLang="en-US" sz="2800" dirty="0">
                <a:solidFill>
                  <a:prstClr val="black"/>
                </a:solidFill>
                <a:latin typeface="华光钢铁直黑 可变体 Medium" panose="02000500000000000000" pitchFamily="2" charset="-122"/>
                <a:ea typeface="华光钢铁直黑 可变体 Medium" panose="02000500000000000000" pitchFamily="2" charset="-122"/>
              </a:rPr>
              <a:t>历史教学</a:t>
            </a:r>
            <a:r>
              <a:rPr kumimoji="0" lang="en-US" altLang="zh-CN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华光钢铁直黑 可变体 Medium" panose="02000500000000000000" pitchFamily="2" charset="-122"/>
                <a:ea typeface="华光钢铁直黑 可变体 Medium" panose="02000500000000000000" pitchFamily="2" charset="-122"/>
                <a:cs typeface="+mn-cs"/>
              </a:rPr>
              <a:t>PPT</a:t>
            </a:r>
            <a:endParaRPr kumimoji="0" lang="zh-CN" altLang="en-US" sz="3200" b="0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华光钢铁直黑 可变体 Medium" panose="02000500000000000000" pitchFamily="2" charset="-122"/>
              <a:ea typeface="华光钢铁直黑 可变体 Medium" panose="02000500000000000000" pitchFamily="2" charset="-122"/>
              <a:cs typeface="+mn-cs"/>
            </a:endParaRPr>
          </a:p>
        </p:txBody>
      </p:sp>
      <p:sp>
        <p:nvSpPr>
          <p:cNvPr id="18" name="矩形 17"/>
          <p:cNvSpPr/>
          <p:nvPr/>
        </p:nvSpPr>
        <p:spPr>
          <a:xfrm>
            <a:off x="497735" y="301034"/>
            <a:ext cx="142925" cy="427748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rgbClr val="FFC000"/>
              </a:solidFill>
              <a:effectLst/>
              <a:uLnTx/>
              <a:uFillTx/>
              <a:latin typeface="等线" panose="02010600030101010101" charset="-122"/>
              <a:ea typeface="等线" panose="02010600030101010101" charset="-122"/>
              <a:cs typeface="+mn-cs"/>
            </a:endParaRPr>
          </a:p>
        </p:txBody>
      </p:sp>
      <p:cxnSp>
        <p:nvCxnSpPr>
          <p:cNvPr id="19" name="直接连接符 18"/>
          <p:cNvCxnSpPr/>
          <p:nvPr/>
        </p:nvCxnSpPr>
        <p:spPr>
          <a:xfrm>
            <a:off x="0" y="896435"/>
            <a:ext cx="6322979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</p:cSld>
  <p:clrMapOvr>
    <a:masterClrMapping/>
  </p:clrMapOvr>
  <mc:AlternateContent xmlns:mc="http://schemas.openxmlformats.org/markup-compatibility/2006">
    <mc:Choice xmlns:p159="http://schemas.microsoft.com/office/powerpoint/2015/09/main" xmlns="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矩形: 剪去对角 17"/>
          <p:cNvSpPr/>
          <p:nvPr/>
        </p:nvSpPr>
        <p:spPr>
          <a:xfrm>
            <a:off x="6916365" y="2451372"/>
            <a:ext cx="4980561" cy="3725692"/>
          </a:xfrm>
          <a:prstGeom prst="snip2DiagRect">
            <a:avLst/>
          </a:prstGeom>
          <a:solidFill>
            <a:srgbClr val="C00000">
              <a:alpha val="8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bg1"/>
              </a:solidFill>
            </a:endParaRPr>
          </a:p>
        </p:txBody>
      </p:sp>
      <p:pic>
        <p:nvPicPr>
          <p:cNvPr id="9" name="图片 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5329" y="1985574"/>
            <a:ext cx="8148066" cy="4583287"/>
          </a:xfrm>
          <a:prstGeom prst="rect">
            <a:avLst/>
          </a:prstGeom>
        </p:spPr>
      </p:pic>
      <p:sp>
        <p:nvSpPr>
          <p:cNvPr id="13" name="流程图: 合并 12"/>
          <p:cNvSpPr/>
          <p:nvPr/>
        </p:nvSpPr>
        <p:spPr>
          <a:xfrm rot="16200000">
            <a:off x="612178" y="1320035"/>
            <a:ext cx="384464" cy="363682"/>
          </a:xfrm>
          <a:prstGeom prst="flowChartMerg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panose="02010600030101010101" charset="-122"/>
              <a:ea typeface="等线" panose="02010600030101010101" charset="-122"/>
              <a:cs typeface="+mn-cs"/>
            </a:endParaRPr>
          </a:p>
        </p:txBody>
      </p:sp>
      <p:sp>
        <p:nvSpPr>
          <p:cNvPr id="14" name="文本框 13"/>
          <p:cNvSpPr txBox="1"/>
          <p:nvPr/>
        </p:nvSpPr>
        <p:spPr>
          <a:xfrm>
            <a:off x="1208144" y="1178711"/>
            <a:ext cx="488785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R="0" lvl="0" indent="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kumimoji="0" sz="3200" b="0" i="0" u="none" strike="noStrike" cap="none" spc="0" normalizeH="0" baseline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方正大标宋简体" panose="02010601030101010101" pitchFamily="65" charset="-122"/>
                <a:ea typeface="方正大标宋简体" panose="02010601030101010101" pitchFamily="65" charset="-122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华光钢铁直黑 可变体 Medium" panose="02000500000000000000" pitchFamily="2" charset="-122"/>
                <a:ea typeface="华光钢铁直黑 可变体 Medium" panose="02000500000000000000" pitchFamily="2" charset="-122"/>
                <a:cs typeface="+mn-cs"/>
              </a:rPr>
              <a:t>3.3</a:t>
            </a:r>
            <a:r>
              <a:rPr kumimoji="0" lang="zh-CN" alt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华光钢铁直黑 可变体 Medium" panose="02000500000000000000" pitchFamily="2" charset="-122"/>
                <a:ea typeface="华光钢铁直黑 可变体 Medium" panose="02000500000000000000" pitchFamily="2" charset="-122"/>
                <a:cs typeface="+mn-cs"/>
              </a:rPr>
              <a:t>形状进阶</a:t>
            </a:r>
            <a:r>
              <a:rPr kumimoji="0" lang="en-US" altLang="zh-CN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华光钢铁直黑 可变体 Medium" panose="02000500000000000000" pitchFamily="2" charset="-122"/>
                <a:ea typeface="华光钢铁直黑 可变体 Medium" panose="02000500000000000000" pitchFamily="2" charset="-122"/>
                <a:cs typeface="+mn-cs"/>
              </a:rPr>
              <a:t>——</a:t>
            </a:r>
            <a:r>
              <a:rPr kumimoji="0" lang="zh-CN" alt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华光钢铁直黑 可变体 Medium" panose="02000500000000000000" pitchFamily="2" charset="-122"/>
                <a:ea typeface="华光钢铁直黑 可变体 Medium" panose="02000500000000000000" pitchFamily="2" charset="-122"/>
                <a:cs typeface="+mn-cs"/>
              </a:rPr>
              <a:t>蒙版</a:t>
            </a:r>
          </a:p>
        </p:txBody>
      </p:sp>
      <p:grpSp>
        <p:nvGrpSpPr>
          <p:cNvPr id="26" name="组合 25"/>
          <p:cNvGrpSpPr/>
          <p:nvPr/>
        </p:nvGrpSpPr>
        <p:grpSpPr>
          <a:xfrm>
            <a:off x="8740877" y="2661678"/>
            <a:ext cx="3451123" cy="3331935"/>
            <a:chOff x="8219711" y="2517058"/>
            <a:chExt cx="3618328" cy="3331935"/>
          </a:xfrm>
        </p:grpSpPr>
        <p:sp>
          <p:nvSpPr>
            <p:cNvPr id="30" name="文本框 29"/>
            <p:cNvSpPr txBox="1"/>
            <p:nvPr/>
          </p:nvSpPr>
          <p:spPr>
            <a:xfrm>
              <a:off x="8219711" y="2517058"/>
              <a:ext cx="3618328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2800" b="0" i="0" u="none" strike="noStrike" kern="120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华光钢铁直黑 可变体 Medium" panose="02000500000000000000" pitchFamily="2" charset="-122"/>
                  <a:ea typeface="华光钢铁直黑 可变体 Medium" panose="02000500000000000000" pitchFamily="2" charset="-122"/>
                  <a:cs typeface="+mn-cs"/>
                </a:rPr>
                <a:t>我的形状细节</a:t>
              </a:r>
              <a:r>
                <a:rPr kumimoji="0" lang="en-US" altLang="zh-CN" sz="2800" b="0" i="0" u="none" strike="noStrike" kern="120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华光钢铁直黑 可变体 Medium" panose="02000500000000000000" pitchFamily="2" charset="-122"/>
                  <a:ea typeface="华光钢铁直黑 可变体 Medium" panose="02000500000000000000" pitchFamily="2" charset="-122"/>
                  <a:cs typeface="+mn-cs"/>
                </a:rPr>
                <a:t>3</a:t>
              </a:r>
              <a:r>
                <a:rPr kumimoji="0" lang="zh-CN" altLang="en-US" sz="2800" b="0" i="0" u="none" strike="noStrike" kern="120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华光钢铁直黑 可变体 Medium" panose="02000500000000000000" pitchFamily="2" charset="-122"/>
                  <a:ea typeface="华光钢铁直黑 可变体 Medium" panose="02000500000000000000" pitchFamily="2" charset="-122"/>
                  <a:cs typeface="+mn-cs"/>
                </a:rPr>
                <a:t>：</a:t>
              </a:r>
            </a:p>
          </p:txBody>
        </p:sp>
        <p:sp>
          <p:nvSpPr>
            <p:cNvPr id="31" name="文本框 30"/>
            <p:cNvSpPr txBox="1"/>
            <p:nvPr/>
          </p:nvSpPr>
          <p:spPr>
            <a:xfrm>
              <a:off x="8219711" y="3171337"/>
              <a:ext cx="3102897" cy="267765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2800" b="0" i="0" u="none" strike="noStrike" kern="120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思源宋体 CN" panose="02020700000000000000" pitchFamily="18" charset="-122"/>
                  <a:ea typeface="思源宋体 CN" panose="02020700000000000000" pitchFamily="18" charset="-122"/>
                  <a:cs typeface="+mn-cs"/>
                </a:rPr>
                <a:t>（</a:t>
              </a:r>
              <a:r>
                <a:rPr kumimoji="0" lang="en-US" altLang="zh-CN" sz="2800" b="0" i="0" u="none" strike="noStrike" kern="120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思源宋体 CN" panose="02020700000000000000" pitchFamily="18" charset="-122"/>
                  <a:ea typeface="思源宋体 CN" panose="02020700000000000000" pitchFamily="18" charset="-122"/>
                  <a:cs typeface="+mn-cs"/>
                </a:rPr>
                <a:t>1</a:t>
              </a:r>
              <a:r>
                <a:rPr kumimoji="0" lang="zh-CN" altLang="en-US" sz="2800" b="0" i="0" u="none" strike="noStrike" kern="120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思源宋体 CN" panose="02020700000000000000" pitchFamily="18" charset="-122"/>
                  <a:ea typeface="思源宋体 CN" panose="02020700000000000000" pitchFamily="18" charset="-122"/>
                  <a:cs typeface="+mn-cs"/>
                </a:rPr>
                <a:t>）蒙版可以降低</a:t>
              </a:r>
              <a:r>
                <a:rPr lang="zh-CN" altLang="en-US" sz="2800" dirty="0">
                  <a:solidFill>
                    <a:schemeClr val="bg1"/>
                  </a:solidFill>
                  <a:latin typeface="思源宋体 CN" panose="02020700000000000000" pitchFamily="18" charset="-122"/>
                  <a:ea typeface="思源宋体 CN" panose="02020700000000000000" pitchFamily="18" charset="-122"/>
                </a:rPr>
                <a:t>图片</a:t>
              </a:r>
              <a:r>
                <a:rPr kumimoji="0" lang="zh-CN" altLang="en-US" sz="2800" b="0" i="0" u="none" strike="noStrike" kern="120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思源宋体 CN" panose="02020700000000000000" pitchFamily="18" charset="-122"/>
                  <a:ea typeface="思源宋体 CN" panose="02020700000000000000" pitchFamily="18" charset="-122"/>
                  <a:cs typeface="+mn-cs"/>
                </a:rPr>
                <a:t>模糊感</a:t>
              </a:r>
              <a:endParaRPr kumimoji="0" lang="en-US" altLang="zh-CN" sz="28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思源宋体 CN" panose="02020700000000000000" pitchFamily="18" charset="-122"/>
                <a:ea typeface="思源宋体 CN" panose="02020700000000000000" pitchFamily="18" charset="-122"/>
                <a:cs typeface="+mn-cs"/>
              </a:endParaRP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2800" b="0" i="0" u="none" strike="noStrike" kern="120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思源宋体 CN" panose="02020700000000000000" pitchFamily="18" charset="-122"/>
                  <a:ea typeface="思源宋体 CN" panose="02020700000000000000" pitchFamily="18" charset="-122"/>
                  <a:cs typeface="+mn-cs"/>
                </a:rPr>
                <a:t>（</a:t>
              </a:r>
              <a:r>
                <a:rPr kumimoji="0" lang="en-US" altLang="zh-CN" sz="2800" b="0" i="0" u="none" strike="noStrike" kern="120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思源宋体 CN" panose="02020700000000000000" pitchFamily="18" charset="-122"/>
                  <a:ea typeface="思源宋体 CN" panose="02020700000000000000" pitchFamily="18" charset="-122"/>
                  <a:cs typeface="+mn-cs"/>
                </a:rPr>
                <a:t>2</a:t>
              </a:r>
              <a:r>
                <a:rPr kumimoji="0" lang="zh-CN" altLang="en-US" sz="2800" b="0" i="0" u="none" strike="noStrike" kern="120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思源宋体 CN" panose="02020700000000000000" pitchFamily="18" charset="-122"/>
                  <a:ea typeface="思源宋体 CN" panose="02020700000000000000" pitchFamily="18" charset="-122"/>
                  <a:cs typeface="+mn-cs"/>
                </a:rPr>
                <a:t>）蒙版可以减少文字与图片色的冲突，凸显文字内容</a:t>
              </a:r>
            </a:p>
          </p:txBody>
        </p:sp>
      </p:grpSp>
      <p:sp>
        <p:nvSpPr>
          <p:cNvPr id="16" name="矩形 15"/>
          <p:cNvSpPr/>
          <p:nvPr/>
        </p:nvSpPr>
        <p:spPr>
          <a:xfrm>
            <a:off x="345329" y="1985574"/>
            <a:ext cx="8148066" cy="4583287"/>
          </a:xfrm>
          <a:prstGeom prst="rect">
            <a:avLst/>
          </a:prstGeom>
          <a:solidFill>
            <a:schemeClr val="tx1"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panose="02010600030101010101" charset="-122"/>
              <a:ea typeface="等线" panose="02010600030101010101" charset="-122"/>
              <a:cs typeface="+mn-cs"/>
            </a:endParaRPr>
          </a:p>
        </p:txBody>
      </p:sp>
      <p:pic>
        <p:nvPicPr>
          <p:cNvPr id="17" name="图片 1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5329" y="1985574"/>
            <a:ext cx="8148066" cy="4583287"/>
          </a:xfrm>
          <a:prstGeom prst="rect">
            <a:avLst/>
          </a:prstGeom>
        </p:spPr>
      </p:pic>
      <p:sp>
        <p:nvSpPr>
          <p:cNvPr id="15" name="文本框 14"/>
          <p:cNvSpPr txBox="1"/>
          <p:nvPr/>
        </p:nvSpPr>
        <p:spPr>
          <a:xfrm>
            <a:off x="8056177" y="432411"/>
            <a:ext cx="3653523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华光钢铁直黑 可变体 Medium" panose="02000500000000000000" pitchFamily="2" charset="-122"/>
                <a:ea typeface="华光钢铁直黑 可变体 Medium" panose="02000500000000000000" pitchFamily="2" charset="-122"/>
                <a:cs typeface="+mn-cs"/>
              </a:rPr>
              <a:t>我的</a:t>
            </a:r>
            <a:r>
              <a:rPr kumimoji="0" lang="zh-CN" altLang="en-US" sz="32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华光钢铁直黑 可变体 Medium" panose="02000500000000000000" pitchFamily="2" charset="-122"/>
                <a:ea typeface="华光钢铁直黑 可变体 Medium" panose="02000500000000000000" pitchFamily="2" charset="-122"/>
                <a:cs typeface="+mn-cs"/>
              </a:rPr>
              <a:t>妙招</a:t>
            </a:r>
            <a:r>
              <a:rPr kumimoji="0" lang="en-US" altLang="zh-CN" sz="32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华光钢铁直黑 可变体 Medium" panose="02000500000000000000" pitchFamily="2" charset="-122"/>
                <a:ea typeface="华光钢铁直黑 可变体 Medium" panose="02000500000000000000" pitchFamily="2" charset="-122"/>
                <a:cs typeface="+mn-cs"/>
              </a:rPr>
              <a:t>:</a:t>
            </a:r>
            <a:r>
              <a:rPr kumimoji="0" lang="en-US" altLang="zh-CN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华光钢铁直黑 可变体 Medium" panose="02000500000000000000" pitchFamily="2" charset="-122"/>
                <a:ea typeface="华光钢铁直黑 可变体 Medium" panose="02000500000000000000" pitchFamily="2" charset="-122"/>
                <a:cs typeface="+mn-cs"/>
              </a:rPr>
              <a:t>3.</a:t>
            </a:r>
            <a:r>
              <a:rPr kumimoji="0" lang="zh-CN" altLang="en-US" sz="4400" b="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华光钢铁直黑 可变体 Medium" panose="02000500000000000000" pitchFamily="2" charset="-122"/>
                <a:ea typeface="华光钢铁直黑 可变体 Medium" panose="02000500000000000000" pitchFamily="2" charset="-122"/>
                <a:cs typeface="+mn-cs"/>
              </a:rPr>
              <a:t>形状</a:t>
            </a:r>
            <a:endParaRPr kumimoji="0" lang="zh-CN" altLang="en-US" sz="3200" b="0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华光钢铁直黑 可变体 Medium" panose="02000500000000000000" pitchFamily="2" charset="-122"/>
              <a:ea typeface="华光钢铁直黑 可变体 Medium" panose="02000500000000000000" pitchFamily="2" charset="-122"/>
              <a:cs typeface="+mn-cs"/>
            </a:endParaRPr>
          </a:p>
        </p:txBody>
      </p:sp>
      <p:sp>
        <p:nvSpPr>
          <p:cNvPr id="19" name="文本框 18"/>
          <p:cNvSpPr txBox="1"/>
          <p:nvPr/>
        </p:nvSpPr>
        <p:spPr>
          <a:xfrm>
            <a:off x="823514" y="226408"/>
            <a:ext cx="476016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di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zh-CN" altLang="en-US" sz="2800" dirty="0">
                <a:solidFill>
                  <a:prstClr val="black"/>
                </a:solidFill>
                <a:latin typeface="华光钢铁直黑 可变体 Medium" panose="02000500000000000000" pitchFamily="2" charset="-122"/>
                <a:ea typeface="华光钢铁直黑 可变体 Medium" panose="02000500000000000000" pitchFamily="2" charset="-122"/>
              </a:rPr>
              <a:t>怎样</a:t>
            </a:r>
            <a:r>
              <a:rPr kumimoji="0" lang="zh-CN" alt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华光钢铁直黑 可变体 Medium" panose="02000500000000000000" pitchFamily="2" charset="-122"/>
                <a:ea typeface="华光钢铁直黑 可变体 Medium" panose="02000500000000000000" pitchFamily="2" charset="-122"/>
                <a:cs typeface="+mn-cs"/>
              </a:rPr>
              <a:t>做好</a:t>
            </a:r>
            <a:r>
              <a:rPr lang="zh-CN" altLang="en-US" sz="2800" dirty="0">
                <a:solidFill>
                  <a:prstClr val="black"/>
                </a:solidFill>
                <a:latin typeface="华光钢铁直黑 可变体 Medium" panose="02000500000000000000" pitchFamily="2" charset="-122"/>
                <a:ea typeface="华光钢铁直黑 可变体 Medium" panose="02000500000000000000" pitchFamily="2" charset="-122"/>
              </a:rPr>
              <a:t>历史教学</a:t>
            </a:r>
            <a:r>
              <a:rPr kumimoji="0" lang="en-US" altLang="zh-CN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华光钢铁直黑 可变体 Medium" panose="02000500000000000000" pitchFamily="2" charset="-122"/>
                <a:ea typeface="华光钢铁直黑 可变体 Medium" panose="02000500000000000000" pitchFamily="2" charset="-122"/>
                <a:cs typeface="+mn-cs"/>
              </a:rPr>
              <a:t>PPT</a:t>
            </a:r>
            <a:endParaRPr kumimoji="0" lang="zh-CN" altLang="en-US" sz="3200" b="0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华光钢铁直黑 可变体 Medium" panose="02000500000000000000" pitchFamily="2" charset="-122"/>
              <a:ea typeface="华光钢铁直黑 可变体 Medium" panose="02000500000000000000" pitchFamily="2" charset="-122"/>
              <a:cs typeface="+mn-cs"/>
            </a:endParaRPr>
          </a:p>
        </p:txBody>
      </p:sp>
      <p:sp>
        <p:nvSpPr>
          <p:cNvPr id="20" name="矩形 19"/>
          <p:cNvSpPr/>
          <p:nvPr/>
        </p:nvSpPr>
        <p:spPr>
          <a:xfrm>
            <a:off x="497735" y="301034"/>
            <a:ext cx="142925" cy="427748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rgbClr val="FFC000"/>
              </a:solidFill>
              <a:effectLst/>
              <a:uLnTx/>
              <a:uFillTx/>
              <a:latin typeface="等线" panose="02010600030101010101" charset="-122"/>
              <a:ea typeface="等线" panose="02010600030101010101" charset="-122"/>
              <a:cs typeface="+mn-cs"/>
            </a:endParaRPr>
          </a:p>
        </p:txBody>
      </p:sp>
      <p:cxnSp>
        <p:nvCxnSpPr>
          <p:cNvPr id="21" name="直接连接符 20"/>
          <p:cNvCxnSpPr/>
          <p:nvPr/>
        </p:nvCxnSpPr>
        <p:spPr>
          <a:xfrm>
            <a:off x="0" y="896435"/>
            <a:ext cx="6322979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</p:cSld>
  <p:clrMapOvr>
    <a:masterClrMapping/>
  </p:clrMapOvr>
  <mc:AlternateContent xmlns:mc="http://schemas.openxmlformats.org/markup-compatibility/2006">
    <mc:Choice xmlns:p159="http://schemas.microsoft.com/office/powerpoint/2015/09/main" xmlns="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4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 animBg="1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矩形: 剪去对角 17"/>
          <p:cNvSpPr/>
          <p:nvPr/>
        </p:nvSpPr>
        <p:spPr>
          <a:xfrm>
            <a:off x="6945548" y="2986390"/>
            <a:ext cx="4007797" cy="3152031"/>
          </a:xfrm>
          <a:prstGeom prst="snip2DiagRect">
            <a:avLst/>
          </a:prstGeom>
          <a:solidFill>
            <a:srgbClr val="C00000">
              <a:alpha val="8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panose="02010600030101010101" charset="-122"/>
              <a:ea typeface="等线" panose="02010600030101010101" charset="-122"/>
              <a:cs typeface="+mn-cs"/>
            </a:endParaRPr>
          </a:p>
        </p:txBody>
      </p:sp>
      <p:sp>
        <p:nvSpPr>
          <p:cNvPr id="13" name="流程图: 合并 12"/>
          <p:cNvSpPr/>
          <p:nvPr/>
        </p:nvSpPr>
        <p:spPr>
          <a:xfrm rot="16200000">
            <a:off x="612178" y="1320035"/>
            <a:ext cx="384464" cy="363682"/>
          </a:xfrm>
          <a:prstGeom prst="flowChartMerg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panose="02010600030101010101" charset="-122"/>
              <a:ea typeface="等线" panose="02010600030101010101" charset="-122"/>
              <a:cs typeface="+mn-cs"/>
            </a:endParaRPr>
          </a:p>
        </p:txBody>
      </p:sp>
      <p:sp>
        <p:nvSpPr>
          <p:cNvPr id="14" name="文本框 13"/>
          <p:cNvSpPr txBox="1"/>
          <p:nvPr/>
        </p:nvSpPr>
        <p:spPr>
          <a:xfrm>
            <a:off x="1208144" y="1178711"/>
            <a:ext cx="488785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R="0" lvl="0" indent="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kumimoji="0" sz="3200" b="0" i="0" u="none" strike="noStrike" cap="none" spc="0" normalizeH="0" baseline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方正大标宋简体" panose="02010601030101010101" pitchFamily="65" charset="-122"/>
                <a:ea typeface="方正大标宋简体" panose="02010601030101010101" pitchFamily="65" charset="-122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华光钢铁直黑 可变体 Medium" panose="02000500000000000000" pitchFamily="2" charset="-122"/>
                <a:ea typeface="华光钢铁直黑 可变体 Medium" panose="02000500000000000000" pitchFamily="2" charset="-122"/>
                <a:cs typeface="+mn-cs"/>
              </a:rPr>
              <a:t>3.4</a:t>
            </a:r>
            <a:r>
              <a:rPr kumimoji="0" lang="zh-CN" alt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华光钢铁直黑 可变体 Medium" panose="02000500000000000000" pitchFamily="2" charset="-122"/>
                <a:ea typeface="华光钢铁直黑 可变体 Medium" panose="02000500000000000000" pitchFamily="2" charset="-122"/>
                <a:cs typeface="+mn-cs"/>
              </a:rPr>
              <a:t>形状误区</a:t>
            </a:r>
            <a:r>
              <a:rPr kumimoji="0" lang="en-US" altLang="zh-CN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华光钢铁直黑 可变体 Medium" panose="02000500000000000000" pitchFamily="2" charset="-122"/>
                <a:ea typeface="华光钢铁直黑 可变体 Medium" panose="02000500000000000000" pitchFamily="2" charset="-122"/>
                <a:cs typeface="+mn-cs"/>
              </a:rPr>
              <a:t>——</a:t>
            </a:r>
            <a:r>
              <a:rPr kumimoji="0" lang="zh-CN" alt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华光钢铁直黑 可变体 Medium" panose="02000500000000000000" pitchFamily="2" charset="-122"/>
                <a:ea typeface="华光钢铁直黑 可变体 Medium" panose="02000500000000000000" pitchFamily="2" charset="-122"/>
                <a:cs typeface="+mn-cs"/>
              </a:rPr>
              <a:t>轮廓</a:t>
            </a:r>
          </a:p>
        </p:txBody>
      </p:sp>
      <p:grpSp>
        <p:nvGrpSpPr>
          <p:cNvPr id="26" name="组合 25"/>
          <p:cNvGrpSpPr/>
          <p:nvPr/>
        </p:nvGrpSpPr>
        <p:grpSpPr>
          <a:xfrm>
            <a:off x="8183887" y="3517713"/>
            <a:ext cx="2968823" cy="2039274"/>
            <a:chOff x="8219711" y="2517058"/>
            <a:chExt cx="3618328" cy="2039274"/>
          </a:xfrm>
        </p:grpSpPr>
        <p:sp>
          <p:nvSpPr>
            <p:cNvPr id="30" name="文本框 29"/>
            <p:cNvSpPr txBox="1"/>
            <p:nvPr/>
          </p:nvSpPr>
          <p:spPr>
            <a:xfrm>
              <a:off x="8219711" y="2517058"/>
              <a:ext cx="3618328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2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华光钢铁直黑 可变体 Medium" panose="02000500000000000000" pitchFamily="2" charset="-122"/>
                  <a:ea typeface="华光钢铁直黑 可变体 Medium" panose="02000500000000000000" pitchFamily="2" charset="-122"/>
                  <a:cs typeface="+mn-cs"/>
                </a:rPr>
                <a:t>我的形状细节</a:t>
              </a:r>
              <a:r>
                <a:rPr kumimoji="0" lang="en-US" altLang="zh-CN" sz="2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华光钢铁直黑 可变体 Medium" panose="02000500000000000000" pitchFamily="2" charset="-122"/>
                  <a:ea typeface="华光钢铁直黑 可变体 Medium" panose="02000500000000000000" pitchFamily="2" charset="-122"/>
                  <a:cs typeface="+mn-cs"/>
                </a:rPr>
                <a:t>4</a:t>
              </a:r>
              <a:r>
                <a:rPr kumimoji="0" lang="zh-CN" altLang="en-US" sz="2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华光钢铁直黑 可变体 Medium" panose="02000500000000000000" pitchFamily="2" charset="-122"/>
                  <a:ea typeface="华光钢铁直黑 可变体 Medium" panose="02000500000000000000" pitchFamily="2" charset="-122"/>
                  <a:cs typeface="+mn-cs"/>
                </a:rPr>
                <a:t>：</a:t>
              </a:r>
            </a:p>
          </p:txBody>
        </p:sp>
        <p:sp>
          <p:nvSpPr>
            <p:cNvPr id="31" name="文本框 30"/>
            <p:cNvSpPr txBox="1"/>
            <p:nvPr/>
          </p:nvSpPr>
          <p:spPr>
            <a:xfrm>
              <a:off x="8219711" y="3171337"/>
              <a:ext cx="2574634" cy="138499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lang="zh-CN" altLang="en-US" sz="2800" dirty="0">
                  <a:solidFill>
                    <a:prstClr val="white"/>
                  </a:solidFill>
                  <a:latin typeface="思源宋体 CN" panose="02020700000000000000" pitchFamily="18" charset="-122"/>
                  <a:ea typeface="思源宋体 CN" panose="02020700000000000000" pitchFamily="18" charset="-122"/>
                </a:rPr>
                <a:t>使用形状一定要设置“无轮廓”</a:t>
              </a:r>
              <a:endParaRPr kumimoji="0" lang="zh-CN" alt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思源宋体 CN" panose="02020700000000000000" pitchFamily="18" charset="-122"/>
                <a:ea typeface="思源宋体 CN" panose="02020700000000000000" pitchFamily="18" charset="-122"/>
                <a:cs typeface="+mn-cs"/>
              </a:endParaRPr>
            </a:p>
          </p:txBody>
        </p:sp>
      </p:grpSp>
      <p:sp>
        <p:nvSpPr>
          <p:cNvPr id="15" name="文本框 14"/>
          <p:cNvSpPr txBox="1"/>
          <p:nvPr/>
        </p:nvSpPr>
        <p:spPr>
          <a:xfrm>
            <a:off x="8056177" y="432411"/>
            <a:ext cx="3653523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华光钢铁直黑 可变体 Medium" panose="02000500000000000000" pitchFamily="2" charset="-122"/>
                <a:ea typeface="华光钢铁直黑 可变体 Medium" panose="02000500000000000000" pitchFamily="2" charset="-122"/>
                <a:cs typeface="+mn-cs"/>
              </a:rPr>
              <a:t>我的妙招</a:t>
            </a:r>
            <a:r>
              <a:rPr kumimoji="0" lang="en-US" altLang="zh-CN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华光钢铁直黑 可变体 Medium" panose="02000500000000000000" pitchFamily="2" charset="-122"/>
                <a:ea typeface="华光钢铁直黑 可变体 Medium" panose="02000500000000000000" pitchFamily="2" charset="-122"/>
                <a:cs typeface="+mn-cs"/>
              </a:rPr>
              <a:t>:3.</a:t>
            </a:r>
            <a:r>
              <a:rPr kumimoji="0" lang="zh-CN" altLang="en-US" sz="4400" b="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华光钢铁直黑 可变体 Medium" panose="02000500000000000000" pitchFamily="2" charset="-122"/>
                <a:ea typeface="华光钢铁直黑 可变体 Medium" panose="02000500000000000000" pitchFamily="2" charset="-122"/>
                <a:cs typeface="+mn-cs"/>
              </a:rPr>
              <a:t>形状</a:t>
            </a:r>
            <a:endParaRPr kumimoji="0" lang="zh-CN" altLang="en-US" sz="3200" b="0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华光钢铁直黑 可变体 Medium" panose="02000500000000000000" pitchFamily="2" charset="-122"/>
              <a:ea typeface="华光钢铁直黑 可变体 Medium" panose="02000500000000000000" pitchFamily="2" charset="-122"/>
              <a:cs typeface="+mn-cs"/>
            </a:endParaRPr>
          </a:p>
        </p:txBody>
      </p:sp>
      <p:sp>
        <p:nvSpPr>
          <p:cNvPr id="19" name="文本框 18"/>
          <p:cNvSpPr txBox="1"/>
          <p:nvPr/>
        </p:nvSpPr>
        <p:spPr>
          <a:xfrm>
            <a:off x="823514" y="226408"/>
            <a:ext cx="476016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di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华光钢铁直黑 可变体 Medium" panose="02000500000000000000" pitchFamily="2" charset="-122"/>
                <a:ea typeface="华光钢铁直黑 可变体 Medium" panose="02000500000000000000" pitchFamily="2" charset="-122"/>
                <a:cs typeface="+mn-cs"/>
              </a:rPr>
              <a:t>怎样做好历史教学</a:t>
            </a:r>
            <a:r>
              <a:rPr kumimoji="0" lang="en-US" altLang="zh-CN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华光钢铁直黑 可变体 Medium" panose="02000500000000000000" pitchFamily="2" charset="-122"/>
                <a:ea typeface="华光钢铁直黑 可变体 Medium" panose="02000500000000000000" pitchFamily="2" charset="-122"/>
                <a:cs typeface="+mn-cs"/>
              </a:rPr>
              <a:t>PPT</a:t>
            </a:r>
            <a:endParaRPr kumimoji="0" lang="zh-CN" altLang="en-US" sz="3200" b="0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华光钢铁直黑 可变体 Medium" panose="02000500000000000000" pitchFamily="2" charset="-122"/>
              <a:ea typeface="华光钢铁直黑 可变体 Medium" panose="02000500000000000000" pitchFamily="2" charset="-122"/>
              <a:cs typeface="+mn-cs"/>
            </a:endParaRPr>
          </a:p>
        </p:txBody>
      </p:sp>
      <p:sp>
        <p:nvSpPr>
          <p:cNvPr id="20" name="矩形 19"/>
          <p:cNvSpPr/>
          <p:nvPr/>
        </p:nvSpPr>
        <p:spPr>
          <a:xfrm>
            <a:off x="497735" y="301034"/>
            <a:ext cx="142925" cy="427748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rgbClr val="FFC000"/>
              </a:solidFill>
              <a:effectLst/>
              <a:uLnTx/>
              <a:uFillTx/>
              <a:latin typeface="等线" panose="02010600030101010101" charset="-122"/>
              <a:ea typeface="等线" panose="02010600030101010101" charset="-122"/>
              <a:cs typeface="+mn-cs"/>
            </a:endParaRPr>
          </a:p>
        </p:txBody>
      </p:sp>
      <p:cxnSp>
        <p:nvCxnSpPr>
          <p:cNvPr id="21" name="直接连接符 20"/>
          <p:cNvCxnSpPr/>
          <p:nvPr/>
        </p:nvCxnSpPr>
        <p:spPr>
          <a:xfrm>
            <a:off x="0" y="896435"/>
            <a:ext cx="6322979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4" name="矩形: 剪去对角 3"/>
          <p:cNvSpPr/>
          <p:nvPr/>
        </p:nvSpPr>
        <p:spPr>
          <a:xfrm>
            <a:off x="8624045" y="1763486"/>
            <a:ext cx="956553" cy="693609"/>
          </a:xfrm>
          <a:prstGeom prst="snip2DiagRect">
            <a:avLst/>
          </a:prstGeom>
          <a:solidFill>
            <a:schemeClr val="accent2"/>
          </a:solidFill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3" name="矩形: 剪去对角 22"/>
          <p:cNvSpPr/>
          <p:nvPr/>
        </p:nvSpPr>
        <p:spPr>
          <a:xfrm>
            <a:off x="10296363" y="1731147"/>
            <a:ext cx="956553" cy="743867"/>
          </a:xfrm>
          <a:prstGeom prst="snip2Diag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6" name="图片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04410" y="1948650"/>
            <a:ext cx="7012090" cy="4433147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59="http://schemas.microsoft.com/office/powerpoint/2015/09/main" xmlns="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矩形: 剪去对角 20"/>
          <p:cNvSpPr/>
          <p:nvPr/>
        </p:nvSpPr>
        <p:spPr>
          <a:xfrm>
            <a:off x="6916365" y="2451372"/>
            <a:ext cx="4980561" cy="2898841"/>
          </a:xfrm>
          <a:prstGeom prst="snip2DiagRect">
            <a:avLst/>
          </a:prstGeom>
          <a:solidFill>
            <a:srgbClr val="C00000">
              <a:alpha val="8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bg1"/>
              </a:solidFill>
            </a:endParaRPr>
          </a:p>
        </p:txBody>
      </p:sp>
      <p:pic>
        <p:nvPicPr>
          <p:cNvPr id="6" name="图片 5"/>
          <p:cNvPicPr>
            <a:picLocks noChangeAspect="1"/>
          </p:cNvPicPr>
          <p:nvPr/>
        </p:nvPicPr>
        <p:blipFill rotWithShape="1">
          <a:blip r:embed="rId2"/>
          <a:srcRect/>
          <a:stretch>
            <a:fillRect/>
          </a:stretch>
        </p:blipFill>
        <p:spPr>
          <a:xfrm>
            <a:off x="484927" y="1931632"/>
            <a:ext cx="6334693" cy="1265030"/>
          </a:xfrm>
          <a:prstGeom prst="rect">
            <a:avLst/>
          </a:prstGeom>
        </p:spPr>
      </p:pic>
      <p:sp>
        <p:nvSpPr>
          <p:cNvPr id="13" name="流程图: 合并 12"/>
          <p:cNvSpPr/>
          <p:nvPr/>
        </p:nvSpPr>
        <p:spPr>
          <a:xfrm rot="16200000">
            <a:off x="612178" y="1320035"/>
            <a:ext cx="384464" cy="363682"/>
          </a:xfrm>
          <a:prstGeom prst="flowChartMerg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panose="02010600030101010101" charset="-122"/>
              <a:ea typeface="等线" panose="02010600030101010101" charset="-122"/>
              <a:cs typeface="+mn-cs"/>
            </a:endParaRPr>
          </a:p>
        </p:txBody>
      </p:sp>
      <p:sp>
        <p:nvSpPr>
          <p:cNvPr id="14" name="文本框 13"/>
          <p:cNvSpPr txBox="1"/>
          <p:nvPr/>
        </p:nvSpPr>
        <p:spPr>
          <a:xfrm>
            <a:off x="1208144" y="1211591"/>
            <a:ext cx="649051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R="0" lvl="0" indent="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kumimoji="0" sz="3200" b="0" i="0" u="none" strike="noStrike" cap="none" spc="0" normalizeH="0" baseline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方正大标宋简体" panose="02010601030101010101" pitchFamily="65" charset="-122"/>
                <a:ea typeface="方正大标宋简体" panose="02010601030101010101" pitchFamily="65" charset="-122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华光钢铁直黑 可变体 Medium" panose="02000500000000000000" pitchFamily="2" charset="-122"/>
                <a:ea typeface="华光钢铁直黑 可变体 Medium" panose="02000500000000000000" pitchFamily="2" charset="-122"/>
                <a:cs typeface="+mn-cs"/>
              </a:rPr>
              <a:t>动画原则</a:t>
            </a:r>
            <a:r>
              <a:rPr kumimoji="0" lang="en-US" altLang="zh-CN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华光钢铁直黑 可变体 Medium" panose="02000500000000000000" pitchFamily="2" charset="-122"/>
                <a:ea typeface="华光钢铁直黑 可变体 Medium" panose="02000500000000000000" pitchFamily="2" charset="-122"/>
                <a:cs typeface="+mn-cs"/>
              </a:rPr>
              <a:t>——</a:t>
            </a:r>
            <a:r>
              <a:rPr kumimoji="0" lang="zh-CN" alt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华光钢铁直黑 可变体 Medium" panose="02000500000000000000" pitchFamily="2" charset="-122"/>
                <a:ea typeface="华光钢铁直黑 可变体 Medium" panose="02000500000000000000" pitchFamily="2" charset="-122"/>
                <a:cs typeface="+mn-cs"/>
              </a:rPr>
              <a:t>避免花里胡哨</a:t>
            </a:r>
          </a:p>
        </p:txBody>
      </p:sp>
      <p:grpSp>
        <p:nvGrpSpPr>
          <p:cNvPr id="26" name="组合 25"/>
          <p:cNvGrpSpPr/>
          <p:nvPr/>
        </p:nvGrpSpPr>
        <p:grpSpPr>
          <a:xfrm>
            <a:off x="7855971" y="2939549"/>
            <a:ext cx="3598608" cy="1608386"/>
            <a:chOff x="8219710" y="2517058"/>
            <a:chExt cx="3772959" cy="1608386"/>
          </a:xfrm>
        </p:grpSpPr>
        <p:sp>
          <p:nvSpPr>
            <p:cNvPr id="30" name="文本框 29"/>
            <p:cNvSpPr txBox="1"/>
            <p:nvPr/>
          </p:nvSpPr>
          <p:spPr>
            <a:xfrm>
              <a:off x="8219711" y="2517058"/>
              <a:ext cx="3618328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2800" b="0" i="0" u="none" strike="noStrike" kern="120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华光钢铁直黑 可变体 Medium" panose="02000500000000000000" pitchFamily="2" charset="-122"/>
                  <a:ea typeface="华光钢铁直黑 可变体 Medium" panose="02000500000000000000" pitchFamily="2" charset="-122"/>
                  <a:cs typeface="+mn-cs"/>
                </a:rPr>
                <a:t>我的动画细节：</a:t>
              </a:r>
            </a:p>
          </p:txBody>
        </p:sp>
        <p:sp>
          <p:nvSpPr>
            <p:cNvPr id="31" name="文本框 30"/>
            <p:cNvSpPr txBox="1"/>
            <p:nvPr/>
          </p:nvSpPr>
          <p:spPr>
            <a:xfrm>
              <a:off x="8219710" y="3171337"/>
              <a:ext cx="3772959" cy="95410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2800" b="0" i="0" u="none" strike="noStrike" kern="120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思源宋体 CN" panose="02020700000000000000" pitchFamily="18" charset="-122"/>
                  <a:ea typeface="思源宋体 CN" panose="02020700000000000000" pitchFamily="18" charset="-122"/>
                  <a:cs typeface="+mn-cs"/>
                </a:rPr>
                <a:t>（</a:t>
              </a:r>
              <a:r>
                <a:rPr kumimoji="0" lang="en-US" altLang="zh-CN" sz="2800" b="0" i="0" u="none" strike="noStrike" kern="120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思源宋体 CN" panose="02020700000000000000" pitchFamily="18" charset="-122"/>
                  <a:ea typeface="思源宋体 CN" panose="02020700000000000000" pitchFamily="18" charset="-122"/>
                  <a:cs typeface="+mn-cs"/>
                </a:rPr>
                <a:t>1</a:t>
              </a:r>
              <a:r>
                <a:rPr kumimoji="0" lang="zh-CN" altLang="en-US" sz="2800" b="0" i="0" u="none" strike="noStrike" kern="120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思源宋体 CN" panose="02020700000000000000" pitchFamily="18" charset="-122"/>
                  <a:ea typeface="思源宋体 CN" panose="02020700000000000000" pitchFamily="18" charset="-122"/>
                  <a:cs typeface="+mn-cs"/>
                </a:rPr>
                <a:t>）不要喧宾夺主（</a:t>
              </a:r>
              <a:r>
                <a:rPr kumimoji="0" lang="en-US" altLang="zh-CN" sz="2800" b="0" i="0" u="none" strike="noStrike" kern="120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思源宋体 CN" panose="02020700000000000000" pitchFamily="18" charset="-122"/>
                  <a:ea typeface="思源宋体 CN" panose="02020700000000000000" pitchFamily="18" charset="-122"/>
                  <a:cs typeface="+mn-cs"/>
                </a:rPr>
                <a:t>2</a:t>
              </a:r>
              <a:r>
                <a:rPr kumimoji="0" lang="zh-CN" altLang="en-US" sz="2800" b="0" i="0" u="none" strike="noStrike" kern="120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思源宋体 CN" panose="02020700000000000000" pitchFamily="18" charset="-122"/>
                  <a:ea typeface="思源宋体 CN" panose="02020700000000000000" pitchFamily="18" charset="-122"/>
                  <a:cs typeface="+mn-cs"/>
                </a:rPr>
                <a:t>）不要画蛇添足</a:t>
              </a:r>
            </a:p>
          </p:txBody>
        </p:sp>
      </p:grpSp>
      <p:pic>
        <p:nvPicPr>
          <p:cNvPr id="4" name="图片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4926" y="1931632"/>
            <a:ext cx="6334693" cy="4625448"/>
          </a:xfrm>
          <a:prstGeom prst="rect">
            <a:avLst/>
          </a:prstGeom>
        </p:spPr>
      </p:pic>
      <p:pic>
        <p:nvPicPr>
          <p:cNvPr id="18" name="图片 1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80156" y="3429000"/>
            <a:ext cx="2244153" cy="182491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20" name="图片 19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208144" y="2451442"/>
            <a:ext cx="2200364" cy="146691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9" name="文本框 18"/>
          <p:cNvSpPr txBox="1"/>
          <p:nvPr/>
        </p:nvSpPr>
        <p:spPr>
          <a:xfrm>
            <a:off x="7970823" y="371848"/>
            <a:ext cx="359860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华光钢铁直黑 可变体 Medium" panose="02000500000000000000" pitchFamily="2" charset="-122"/>
                <a:ea typeface="华光钢铁直黑 可变体 Medium" panose="02000500000000000000" pitchFamily="2" charset="-122"/>
                <a:cs typeface="+mn-cs"/>
              </a:rPr>
              <a:t>我的</a:t>
            </a:r>
            <a:r>
              <a:rPr kumimoji="0" lang="zh-CN" altLang="en-US" sz="32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华光钢铁直黑 可变体 Medium" panose="02000500000000000000" pitchFamily="2" charset="-122"/>
                <a:ea typeface="华光钢铁直黑 可变体 Medium" panose="02000500000000000000" pitchFamily="2" charset="-122"/>
                <a:cs typeface="+mn-cs"/>
              </a:rPr>
              <a:t>妙招</a:t>
            </a:r>
            <a:r>
              <a:rPr kumimoji="0" lang="en-US" altLang="zh-CN" sz="32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华光钢铁直黑 可变体 Medium" panose="02000500000000000000" pitchFamily="2" charset="-122"/>
                <a:ea typeface="华光钢铁直黑 可变体 Medium" panose="02000500000000000000" pitchFamily="2" charset="-122"/>
                <a:cs typeface="+mn-cs"/>
              </a:rPr>
              <a:t>:</a:t>
            </a:r>
            <a:r>
              <a:rPr kumimoji="0" lang="en-US" altLang="zh-CN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华光钢铁直黑 可变体 Medium" panose="02000500000000000000" pitchFamily="2" charset="-122"/>
                <a:ea typeface="华光钢铁直黑 可变体 Medium" panose="02000500000000000000" pitchFamily="2" charset="-122"/>
                <a:cs typeface="+mn-cs"/>
              </a:rPr>
              <a:t>4.</a:t>
            </a:r>
            <a:r>
              <a:rPr kumimoji="0" lang="zh-CN" altLang="en-US" sz="4000" b="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华光钢铁直黑 可变体 Medium" panose="02000500000000000000" pitchFamily="2" charset="-122"/>
                <a:ea typeface="华光钢铁直黑 可变体 Medium" panose="02000500000000000000" pitchFamily="2" charset="-122"/>
                <a:cs typeface="+mn-cs"/>
              </a:rPr>
              <a:t>动画</a:t>
            </a:r>
            <a:endParaRPr kumimoji="0" lang="zh-CN" altLang="en-US" sz="3200" b="0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华光钢铁直黑 可变体 Medium" panose="02000500000000000000" pitchFamily="2" charset="-122"/>
              <a:ea typeface="华光钢铁直黑 可变体 Medium" panose="02000500000000000000" pitchFamily="2" charset="-122"/>
              <a:cs typeface="+mn-cs"/>
            </a:endParaRPr>
          </a:p>
        </p:txBody>
      </p:sp>
      <p:sp>
        <p:nvSpPr>
          <p:cNvPr id="15" name="文本框 14"/>
          <p:cNvSpPr txBox="1"/>
          <p:nvPr/>
        </p:nvSpPr>
        <p:spPr>
          <a:xfrm>
            <a:off x="823514" y="226408"/>
            <a:ext cx="476016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di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zh-CN" altLang="en-US" sz="2800" dirty="0">
                <a:solidFill>
                  <a:prstClr val="black"/>
                </a:solidFill>
                <a:latin typeface="华光钢铁直黑 可变体 Medium" panose="02000500000000000000" pitchFamily="2" charset="-122"/>
                <a:ea typeface="华光钢铁直黑 可变体 Medium" panose="02000500000000000000" pitchFamily="2" charset="-122"/>
              </a:rPr>
              <a:t>怎样</a:t>
            </a:r>
            <a:r>
              <a:rPr kumimoji="0" lang="zh-CN" alt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华光钢铁直黑 可变体 Medium" panose="02000500000000000000" pitchFamily="2" charset="-122"/>
                <a:ea typeface="华光钢铁直黑 可变体 Medium" panose="02000500000000000000" pitchFamily="2" charset="-122"/>
                <a:cs typeface="+mn-cs"/>
              </a:rPr>
              <a:t>做好</a:t>
            </a:r>
            <a:r>
              <a:rPr lang="zh-CN" altLang="en-US" sz="2800" dirty="0">
                <a:solidFill>
                  <a:prstClr val="black"/>
                </a:solidFill>
                <a:latin typeface="华光钢铁直黑 可变体 Medium" panose="02000500000000000000" pitchFamily="2" charset="-122"/>
                <a:ea typeface="华光钢铁直黑 可变体 Medium" panose="02000500000000000000" pitchFamily="2" charset="-122"/>
              </a:rPr>
              <a:t>历史教学</a:t>
            </a:r>
            <a:r>
              <a:rPr kumimoji="0" lang="en-US" altLang="zh-CN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华光钢铁直黑 可变体 Medium" panose="02000500000000000000" pitchFamily="2" charset="-122"/>
                <a:ea typeface="华光钢铁直黑 可变体 Medium" panose="02000500000000000000" pitchFamily="2" charset="-122"/>
                <a:cs typeface="+mn-cs"/>
              </a:rPr>
              <a:t>PPT</a:t>
            </a:r>
            <a:endParaRPr kumimoji="0" lang="zh-CN" altLang="en-US" sz="3200" b="0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华光钢铁直黑 可变体 Medium" panose="02000500000000000000" pitchFamily="2" charset="-122"/>
              <a:ea typeface="华光钢铁直黑 可变体 Medium" panose="02000500000000000000" pitchFamily="2" charset="-122"/>
              <a:cs typeface="+mn-cs"/>
            </a:endParaRPr>
          </a:p>
        </p:txBody>
      </p:sp>
      <p:sp>
        <p:nvSpPr>
          <p:cNvPr id="16" name="矩形 15"/>
          <p:cNvSpPr/>
          <p:nvPr/>
        </p:nvSpPr>
        <p:spPr>
          <a:xfrm>
            <a:off x="497735" y="301034"/>
            <a:ext cx="142925" cy="427748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rgbClr val="FFC000"/>
              </a:solidFill>
              <a:effectLst/>
              <a:uLnTx/>
              <a:uFillTx/>
              <a:latin typeface="等线" panose="02010600030101010101" charset="-122"/>
              <a:ea typeface="等线" panose="02010600030101010101" charset="-122"/>
              <a:cs typeface="+mn-cs"/>
            </a:endParaRPr>
          </a:p>
        </p:txBody>
      </p:sp>
      <p:cxnSp>
        <p:nvCxnSpPr>
          <p:cNvPr id="17" name="直接连接符 16"/>
          <p:cNvCxnSpPr/>
          <p:nvPr/>
        </p:nvCxnSpPr>
        <p:spPr>
          <a:xfrm>
            <a:off x="0" y="896435"/>
            <a:ext cx="6322979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</p:cSld>
  <p:clrMapOvr>
    <a:masterClrMapping/>
  </p:clrMapOvr>
  <mc:AlternateContent xmlns:mc="http://schemas.openxmlformats.org/markup-compatibility/2006">
    <mc:Choice xmlns:p159="http://schemas.microsoft.com/office/powerpoint/2015/09/main" xmlns="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9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6009" y="2052805"/>
            <a:ext cx="11539981" cy="2018076"/>
          </a:xfrm>
          <a:prstGeom prst="rect">
            <a:avLst/>
          </a:prstGeom>
        </p:spPr>
      </p:pic>
      <p:sp>
        <p:nvSpPr>
          <p:cNvPr id="13" name="流程图: 合并 12"/>
          <p:cNvSpPr/>
          <p:nvPr/>
        </p:nvSpPr>
        <p:spPr>
          <a:xfrm rot="16200000">
            <a:off x="612178" y="1320035"/>
            <a:ext cx="384464" cy="363682"/>
          </a:xfrm>
          <a:prstGeom prst="flowChartMerg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panose="02010600030101010101" charset="-122"/>
              <a:ea typeface="等线" panose="02010600030101010101" charset="-122"/>
              <a:cs typeface="+mn-cs"/>
            </a:endParaRPr>
          </a:p>
        </p:txBody>
      </p:sp>
      <p:sp>
        <p:nvSpPr>
          <p:cNvPr id="14" name="文本框 13"/>
          <p:cNvSpPr txBox="1"/>
          <p:nvPr/>
        </p:nvSpPr>
        <p:spPr>
          <a:xfrm>
            <a:off x="1123903" y="1188886"/>
            <a:ext cx="835439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R="0" lvl="0" indent="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kumimoji="0" sz="3200" b="0" i="0" u="none" strike="noStrike" cap="none" spc="0" normalizeH="0" baseline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方正大标宋简体" panose="02010601030101010101" pitchFamily="65" charset="-122"/>
                <a:ea typeface="方正大标宋简体" panose="02010601030101010101" pitchFamily="65" charset="-122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华光钢铁直黑 可变体 Medium" panose="02000500000000000000" pitchFamily="2" charset="-122"/>
                <a:ea typeface="华光钢铁直黑 可变体 Medium" panose="02000500000000000000" pitchFamily="2" charset="-122"/>
                <a:cs typeface="+mn-cs"/>
              </a:rPr>
              <a:t>切换原则</a:t>
            </a:r>
            <a:r>
              <a:rPr kumimoji="0" lang="en-US" altLang="zh-CN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华光钢铁直黑 可变体 Medium" panose="02000500000000000000" pitchFamily="2" charset="-122"/>
                <a:ea typeface="华光钢铁直黑 可变体 Medium" panose="02000500000000000000" pitchFamily="2" charset="-122"/>
                <a:cs typeface="+mn-cs"/>
              </a:rPr>
              <a:t>——</a:t>
            </a:r>
            <a:r>
              <a:rPr kumimoji="0" lang="zh-CN" alt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华光钢铁直黑 可变体 Medium" panose="02000500000000000000" pitchFamily="2" charset="-122"/>
                <a:ea typeface="华光钢铁直黑 可变体 Medium" panose="02000500000000000000" pitchFamily="2" charset="-122"/>
                <a:cs typeface="+mn-cs"/>
              </a:rPr>
              <a:t>避免硬切，适配内容最好</a:t>
            </a:r>
          </a:p>
        </p:txBody>
      </p:sp>
      <p:grpSp>
        <p:nvGrpSpPr>
          <p:cNvPr id="26" name="组合 25"/>
          <p:cNvGrpSpPr/>
          <p:nvPr/>
        </p:nvGrpSpPr>
        <p:grpSpPr>
          <a:xfrm>
            <a:off x="7112573" y="3189344"/>
            <a:ext cx="4698323" cy="1608386"/>
            <a:chOff x="8219710" y="2517058"/>
            <a:chExt cx="3772959" cy="1608386"/>
          </a:xfrm>
        </p:grpSpPr>
        <p:sp>
          <p:nvSpPr>
            <p:cNvPr id="30" name="文本框 29"/>
            <p:cNvSpPr txBox="1"/>
            <p:nvPr/>
          </p:nvSpPr>
          <p:spPr>
            <a:xfrm>
              <a:off x="8219711" y="2517058"/>
              <a:ext cx="3618328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2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华光钢铁直黑 可变体 Medium" panose="02000500000000000000" pitchFamily="2" charset="-122"/>
                  <a:ea typeface="华光钢铁直黑 可变体 Medium" panose="02000500000000000000" pitchFamily="2" charset="-122"/>
                  <a:cs typeface="+mn-cs"/>
                </a:rPr>
                <a:t>我的切换细节：</a:t>
              </a:r>
            </a:p>
          </p:txBody>
        </p:sp>
        <p:sp>
          <p:nvSpPr>
            <p:cNvPr id="31" name="文本框 30"/>
            <p:cNvSpPr txBox="1"/>
            <p:nvPr/>
          </p:nvSpPr>
          <p:spPr>
            <a:xfrm>
              <a:off x="8219710" y="3171337"/>
              <a:ext cx="3772959" cy="95410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2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思源宋体 CN" panose="02020700000000000000" pitchFamily="18" charset="-122"/>
                  <a:ea typeface="思源宋体 CN" panose="02020700000000000000" pitchFamily="18" charset="-122"/>
                  <a:cs typeface="+mn-cs"/>
                </a:rPr>
                <a:t>（</a:t>
              </a:r>
              <a:r>
                <a:rPr kumimoji="0" lang="en-US" altLang="zh-CN" sz="2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思源宋体 CN" panose="02020700000000000000" pitchFamily="18" charset="-122"/>
                  <a:ea typeface="思源宋体 CN" panose="02020700000000000000" pitchFamily="18" charset="-122"/>
                  <a:cs typeface="+mn-cs"/>
                </a:rPr>
                <a:t>1</a:t>
              </a:r>
              <a:r>
                <a:rPr kumimoji="0" lang="zh-CN" altLang="en-US" sz="2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思源宋体 CN" panose="02020700000000000000" pitchFamily="18" charset="-122"/>
                  <a:ea typeface="思源宋体 CN" panose="02020700000000000000" pitchFamily="18" charset="-122"/>
                  <a:cs typeface="+mn-cs"/>
                </a:rPr>
                <a:t>）常规：</a:t>
              </a:r>
              <a:r>
                <a:rPr kumimoji="0" lang="zh-CN" altLang="en-US" sz="2800" b="0" i="0" u="none" strike="noStrike" kern="1200" cap="none" spc="0" normalizeH="0" baseline="0" noProof="0" dirty="0">
                  <a:ln>
                    <a:noFill/>
                  </a:ln>
                  <a:solidFill>
                    <a:srgbClr val="C00000"/>
                  </a:solidFill>
                  <a:effectLst/>
                  <a:uLnTx/>
                  <a:uFillTx/>
                  <a:latin typeface="思源宋体 CN" panose="02020700000000000000" pitchFamily="18" charset="-122"/>
                  <a:ea typeface="思源宋体 CN" panose="02020700000000000000" pitchFamily="18" charset="-122"/>
                  <a:cs typeface="+mn-cs"/>
                </a:rPr>
                <a:t>随机</a:t>
              </a:r>
              <a:r>
                <a:rPr kumimoji="0" lang="zh-CN" altLang="en-US" sz="2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思源宋体 CN" panose="02020700000000000000" pitchFamily="18" charset="-122"/>
                  <a:ea typeface="思源宋体 CN" panose="02020700000000000000" pitchFamily="18" charset="-122"/>
                  <a:cs typeface="+mn-cs"/>
                </a:rPr>
                <a:t>解千愁</a:t>
              </a:r>
              <a:endParaRPr kumimoji="0" lang="en-US" altLang="zh-CN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思源宋体 CN" panose="02020700000000000000" pitchFamily="18" charset="-122"/>
                <a:ea typeface="思源宋体 CN" panose="02020700000000000000" pitchFamily="18" charset="-122"/>
                <a:cs typeface="+mn-cs"/>
              </a:endParaRP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2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思源宋体 CN" panose="02020700000000000000" pitchFamily="18" charset="-122"/>
                  <a:ea typeface="思源宋体 CN" panose="02020700000000000000" pitchFamily="18" charset="-122"/>
                  <a:cs typeface="+mn-cs"/>
                </a:rPr>
                <a:t>（</a:t>
              </a:r>
              <a:r>
                <a:rPr kumimoji="0" lang="en-US" altLang="zh-CN" sz="2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思源宋体 CN" panose="02020700000000000000" pitchFamily="18" charset="-122"/>
                  <a:ea typeface="思源宋体 CN" panose="02020700000000000000" pitchFamily="18" charset="-122"/>
                  <a:cs typeface="+mn-cs"/>
                </a:rPr>
                <a:t>2</a:t>
              </a:r>
              <a:r>
                <a:rPr kumimoji="0" lang="zh-CN" altLang="en-US" sz="2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思源宋体 CN" panose="02020700000000000000" pitchFamily="18" charset="-122"/>
                  <a:ea typeface="思源宋体 CN" panose="02020700000000000000" pitchFamily="18" charset="-122"/>
                  <a:cs typeface="+mn-cs"/>
                </a:rPr>
                <a:t>）赛课：根据内容调整</a:t>
              </a:r>
            </a:p>
          </p:txBody>
        </p:sp>
      </p:grpSp>
      <p:pic>
        <p:nvPicPr>
          <p:cNvPr id="8" name="图片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68052" y="3132710"/>
            <a:ext cx="3062892" cy="2166435"/>
          </a:xfrm>
          <a:prstGeom prst="rect">
            <a:avLst/>
          </a:prstGeom>
        </p:spPr>
      </p:pic>
      <p:sp>
        <p:nvSpPr>
          <p:cNvPr id="16" name="文本框 15"/>
          <p:cNvSpPr txBox="1"/>
          <p:nvPr/>
        </p:nvSpPr>
        <p:spPr>
          <a:xfrm>
            <a:off x="7945365" y="371848"/>
            <a:ext cx="371013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华光钢铁直黑 可变体 Medium" panose="02000500000000000000" pitchFamily="2" charset="-122"/>
                <a:ea typeface="华光钢铁直黑 可变体 Medium" panose="02000500000000000000" pitchFamily="2" charset="-122"/>
                <a:cs typeface="+mn-cs"/>
              </a:rPr>
              <a:t>我的</a:t>
            </a:r>
            <a:r>
              <a:rPr kumimoji="0" lang="zh-CN" altLang="en-US" sz="32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华光钢铁直黑 可变体 Medium" panose="02000500000000000000" pitchFamily="2" charset="-122"/>
                <a:ea typeface="华光钢铁直黑 可变体 Medium" panose="02000500000000000000" pitchFamily="2" charset="-122"/>
                <a:cs typeface="+mn-cs"/>
              </a:rPr>
              <a:t>妙招</a:t>
            </a:r>
            <a:r>
              <a:rPr kumimoji="0" lang="en-US" altLang="zh-CN" sz="32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华光钢铁直黑 可变体 Medium" panose="02000500000000000000" pitchFamily="2" charset="-122"/>
                <a:ea typeface="华光钢铁直黑 可变体 Medium" panose="02000500000000000000" pitchFamily="2" charset="-122"/>
                <a:cs typeface="+mn-cs"/>
              </a:rPr>
              <a:t>:</a:t>
            </a:r>
            <a:r>
              <a:rPr kumimoji="0" lang="en-US" altLang="zh-CN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华光钢铁直黑 可变体 Medium" panose="02000500000000000000" pitchFamily="2" charset="-122"/>
                <a:ea typeface="华光钢铁直黑 可变体 Medium" panose="02000500000000000000" pitchFamily="2" charset="-122"/>
                <a:cs typeface="+mn-cs"/>
              </a:rPr>
              <a:t>5.</a:t>
            </a:r>
            <a:r>
              <a:rPr kumimoji="0" lang="zh-CN" altLang="en-US" sz="4000" b="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华光钢铁直黑 可变体 Medium" panose="02000500000000000000" pitchFamily="2" charset="-122"/>
                <a:ea typeface="华光钢铁直黑 可变体 Medium" panose="02000500000000000000" pitchFamily="2" charset="-122"/>
                <a:cs typeface="+mn-cs"/>
              </a:rPr>
              <a:t>切换</a:t>
            </a:r>
            <a:endParaRPr kumimoji="0" lang="zh-CN" altLang="en-US" sz="3200" b="0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华光钢铁直黑 可变体 Medium" panose="02000500000000000000" pitchFamily="2" charset="-122"/>
              <a:ea typeface="华光钢铁直黑 可变体 Medium" panose="02000500000000000000" pitchFamily="2" charset="-122"/>
              <a:cs typeface="+mn-cs"/>
            </a:endParaRPr>
          </a:p>
        </p:txBody>
      </p:sp>
      <p:sp>
        <p:nvSpPr>
          <p:cNvPr id="15" name="文本框 14"/>
          <p:cNvSpPr txBox="1"/>
          <p:nvPr/>
        </p:nvSpPr>
        <p:spPr>
          <a:xfrm>
            <a:off x="823514" y="226408"/>
            <a:ext cx="476016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di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zh-CN" altLang="en-US" sz="2800" dirty="0">
                <a:solidFill>
                  <a:prstClr val="black"/>
                </a:solidFill>
                <a:latin typeface="华光钢铁直黑 可变体 Medium" panose="02000500000000000000" pitchFamily="2" charset="-122"/>
                <a:ea typeface="华光钢铁直黑 可变体 Medium" panose="02000500000000000000" pitchFamily="2" charset="-122"/>
              </a:rPr>
              <a:t>怎样</a:t>
            </a:r>
            <a:r>
              <a:rPr kumimoji="0" lang="zh-CN" alt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华光钢铁直黑 可变体 Medium" panose="02000500000000000000" pitchFamily="2" charset="-122"/>
                <a:ea typeface="华光钢铁直黑 可变体 Medium" panose="02000500000000000000" pitchFamily="2" charset="-122"/>
                <a:cs typeface="+mn-cs"/>
              </a:rPr>
              <a:t>做好</a:t>
            </a:r>
            <a:r>
              <a:rPr lang="zh-CN" altLang="en-US" sz="2800" dirty="0">
                <a:solidFill>
                  <a:prstClr val="black"/>
                </a:solidFill>
                <a:latin typeface="华光钢铁直黑 可变体 Medium" panose="02000500000000000000" pitchFamily="2" charset="-122"/>
                <a:ea typeface="华光钢铁直黑 可变体 Medium" panose="02000500000000000000" pitchFamily="2" charset="-122"/>
              </a:rPr>
              <a:t>历史教学</a:t>
            </a:r>
            <a:r>
              <a:rPr kumimoji="0" lang="en-US" altLang="zh-CN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华光钢铁直黑 可变体 Medium" panose="02000500000000000000" pitchFamily="2" charset="-122"/>
                <a:ea typeface="华光钢铁直黑 可变体 Medium" panose="02000500000000000000" pitchFamily="2" charset="-122"/>
                <a:cs typeface="+mn-cs"/>
              </a:rPr>
              <a:t>PPT</a:t>
            </a:r>
            <a:endParaRPr kumimoji="0" lang="zh-CN" altLang="en-US" sz="3200" b="0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华光钢铁直黑 可变体 Medium" panose="02000500000000000000" pitchFamily="2" charset="-122"/>
              <a:ea typeface="华光钢铁直黑 可变体 Medium" panose="02000500000000000000" pitchFamily="2" charset="-122"/>
              <a:cs typeface="+mn-cs"/>
            </a:endParaRPr>
          </a:p>
        </p:txBody>
      </p:sp>
      <p:sp>
        <p:nvSpPr>
          <p:cNvPr id="17" name="矩形 16"/>
          <p:cNvSpPr/>
          <p:nvPr/>
        </p:nvSpPr>
        <p:spPr>
          <a:xfrm>
            <a:off x="497735" y="301034"/>
            <a:ext cx="142925" cy="427748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rgbClr val="FFC000"/>
              </a:solidFill>
              <a:effectLst/>
              <a:uLnTx/>
              <a:uFillTx/>
              <a:latin typeface="等线" panose="02010600030101010101" charset="-122"/>
              <a:ea typeface="等线" panose="02010600030101010101" charset="-122"/>
              <a:cs typeface="+mn-cs"/>
            </a:endParaRPr>
          </a:p>
        </p:txBody>
      </p:sp>
      <p:cxnSp>
        <p:nvCxnSpPr>
          <p:cNvPr id="18" name="直接连接符 17"/>
          <p:cNvCxnSpPr/>
          <p:nvPr/>
        </p:nvCxnSpPr>
        <p:spPr>
          <a:xfrm>
            <a:off x="0" y="896435"/>
            <a:ext cx="6322979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</p:cSld>
  <p:clrMapOvr>
    <a:masterClrMapping/>
  </p:clrMapOvr>
  <mc:AlternateContent xmlns:mc="http://schemas.openxmlformats.org/markup-compatibility/2006">
    <mc:Choice xmlns:p159="http://schemas.microsoft.com/office/powerpoint/2015/09/main" xmlns="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xit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right)">
                                      <p:cBhvr>
                                        <p:cTn id="1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2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矩形 8"/>
          <p:cNvSpPr/>
          <p:nvPr/>
        </p:nvSpPr>
        <p:spPr>
          <a:xfrm>
            <a:off x="0" y="0"/>
            <a:ext cx="9941668" cy="6867727"/>
          </a:xfrm>
          <a:custGeom>
            <a:avLst/>
            <a:gdLst>
              <a:gd name="connsiteX0" fmla="*/ 0 w 9941668"/>
              <a:gd name="connsiteY0" fmla="*/ 0 h 6858000"/>
              <a:gd name="connsiteX1" fmla="*/ 9941668 w 9941668"/>
              <a:gd name="connsiteY1" fmla="*/ 0 h 6858000"/>
              <a:gd name="connsiteX2" fmla="*/ 9941668 w 9941668"/>
              <a:gd name="connsiteY2" fmla="*/ 6858000 h 6858000"/>
              <a:gd name="connsiteX3" fmla="*/ 0 w 9941668"/>
              <a:gd name="connsiteY3" fmla="*/ 6858000 h 6858000"/>
              <a:gd name="connsiteX4" fmla="*/ 0 w 9941668"/>
              <a:gd name="connsiteY4" fmla="*/ 0 h 6858000"/>
              <a:gd name="connsiteX0-1" fmla="*/ 0 w 9941668"/>
              <a:gd name="connsiteY0-2" fmla="*/ 0 h 6867727"/>
              <a:gd name="connsiteX1-3" fmla="*/ 9941668 w 9941668"/>
              <a:gd name="connsiteY1-4" fmla="*/ 0 h 6867727"/>
              <a:gd name="connsiteX2-5" fmla="*/ 6254885 w 9941668"/>
              <a:gd name="connsiteY2-6" fmla="*/ 6867727 h 6867727"/>
              <a:gd name="connsiteX3-7" fmla="*/ 0 w 9941668"/>
              <a:gd name="connsiteY3-8" fmla="*/ 6858000 h 6867727"/>
              <a:gd name="connsiteX4-9" fmla="*/ 0 w 9941668"/>
              <a:gd name="connsiteY4-10" fmla="*/ 0 h 6867727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</a:cxnLst>
            <a:rect l="l" t="t" r="r" b="b"/>
            <a:pathLst>
              <a:path w="9941668" h="6867727">
                <a:moveTo>
                  <a:pt x="0" y="0"/>
                </a:moveTo>
                <a:lnTo>
                  <a:pt x="9941668" y="0"/>
                </a:lnTo>
                <a:lnTo>
                  <a:pt x="6254885" y="6867727"/>
                </a:lnTo>
                <a:lnTo>
                  <a:pt x="0" y="6858000"/>
                </a:lnTo>
                <a:lnTo>
                  <a:pt x="0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panose="02010600030101010101" charset="-122"/>
              <a:ea typeface="等线" panose="02010600030101010101" charset="-122"/>
              <a:cs typeface="+mn-cs"/>
            </a:endParaRPr>
          </a:p>
        </p:txBody>
      </p:sp>
      <p:pic>
        <p:nvPicPr>
          <p:cNvPr id="27" name="图片 26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7390515" y="264074"/>
            <a:ext cx="3906541" cy="219468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8" name="图片 7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6003186" y="2330966"/>
            <a:ext cx="3926115" cy="219606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28" name="图片 27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>
          <a:xfrm>
            <a:off x="4718521" y="4406448"/>
            <a:ext cx="3920333" cy="219077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grpSp>
        <p:nvGrpSpPr>
          <p:cNvPr id="5" name="组合 4"/>
          <p:cNvGrpSpPr/>
          <p:nvPr/>
        </p:nvGrpSpPr>
        <p:grpSpPr>
          <a:xfrm>
            <a:off x="630529" y="2782668"/>
            <a:ext cx="4846038" cy="646331"/>
            <a:chOff x="630529" y="2782668"/>
            <a:chExt cx="4846038" cy="646331"/>
          </a:xfrm>
        </p:grpSpPr>
        <p:sp>
          <p:nvSpPr>
            <p:cNvPr id="13" name="流程图: 合并 12"/>
            <p:cNvSpPr/>
            <p:nvPr/>
          </p:nvSpPr>
          <p:spPr>
            <a:xfrm rot="16200000">
              <a:off x="620138" y="2872038"/>
              <a:ext cx="384464" cy="363682"/>
            </a:xfrm>
            <a:prstGeom prst="flowChartMerg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  <a:cs typeface="+mn-cs"/>
              </a:endParaRPr>
            </a:p>
          </p:txBody>
        </p:sp>
        <p:sp>
          <p:nvSpPr>
            <p:cNvPr id="14" name="文本框 13"/>
            <p:cNvSpPr txBox="1"/>
            <p:nvPr/>
          </p:nvSpPr>
          <p:spPr>
            <a:xfrm>
              <a:off x="1216104" y="2782668"/>
              <a:ext cx="4260463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36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思源宋体 CN" panose="02020700000000000000" pitchFamily="18" charset="-122"/>
                  <a:ea typeface="思源宋体 CN" panose="02020700000000000000" pitchFamily="18" charset="-122"/>
                  <a:cs typeface="+mn-cs"/>
                </a:rPr>
                <a:t>看优秀的</a:t>
              </a:r>
              <a:r>
                <a:rPr kumimoji="0" lang="en-US" altLang="zh-CN" sz="36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思源宋体 CN" panose="02020700000000000000" pitchFamily="18" charset="-122"/>
                  <a:ea typeface="思源宋体 CN" panose="02020700000000000000" pitchFamily="18" charset="-122"/>
                  <a:cs typeface="+mn-cs"/>
                </a:rPr>
                <a:t>PPT</a:t>
              </a:r>
              <a:r>
                <a:rPr kumimoji="0" lang="zh-CN" altLang="en-US" sz="36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思源宋体 CN" panose="02020700000000000000" pitchFamily="18" charset="-122"/>
                  <a:ea typeface="思源宋体 CN" panose="02020700000000000000" pitchFamily="18" charset="-122"/>
                  <a:cs typeface="+mn-cs"/>
                </a:rPr>
                <a:t>设计</a:t>
              </a:r>
              <a:endParaRPr kumimoji="0" lang="zh-CN" altLang="en-US" sz="36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思源宋体 CN" panose="02020700000000000000" pitchFamily="18" charset="-122"/>
                <a:ea typeface="思源宋体 CN" panose="02020700000000000000" pitchFamily="18" charset="-122"/>
                <a:cs typeface="+mn-cs"/>
              </a:endParaRPr>
            </a:p>
          </p:txBody>
        </p:sp>
      </p:grpSp>
      <p:grpSp>
        <p:nvGrpSpPr>
          <p:cNvPr id="6" name="组合 5"/>
          <p:cNvGrpSpPr/>
          <p:nvPr/>
        </p:nvGrpSpPr>
        <p:grpSpPr>
          <a:xfrm>
            <a:off x="643352" y="3693604"/>
            <a:ext cx="4331771" cy="646331"/>
            <a:chOff x="643352" y="3693604"/>
            <a:chExt cx="4331771" cy="646331"/>
          </a:xfrm>
        </p:grpSpPr>
        <p:sp>
          <p:nvSpPr>
            <p:cNvPr id="15" name="流程图: 合并 14"/>
            <p:cNvSpPr/>
            <p:nvPr/>
          </p:nvSpPr>
          <p:spPr>
            <a:xfrm rot="16200000">
              <a:off x="632961" y="3782974"/>
              <a:ext cx="384464" cy="363682"/>
            </a:xfrm>
            <a:prstGeom prst="flowChartMerg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  <a:cs typeface="+mn-cs"/>
              </a:endParaRPr>
            </a:p>
          </p:txBody>
        </p:sp>
        <p:sp>
          <p:nvSpPr>
            <p:cNvPr id="16" name="文本框 15"/>
            <p:cNvSpPr txBox="1"/>
            <p:nvPr/>
          </p:nvSpPr>
          <p:spPr>
            <a:xfrm>
              <a:off x="1228927" y="3693604"/>
              <a:ext cx="3746196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36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思源宋体 CN" panose="02020700000000000000" pitchFamily="18" charset="-122"/>
                  <a:ea typeface="思源宋体 CN" panose="02020700000000000000" pitchFamily="18" charset="-122"/>
                  <a:cs typeface="+mn-cs"/>
                </a:rPr>
                <a:t>看</a:t>
              </a:r>
              <a:r>
                <a:rPr kumimoji="0" lang="en-US" altLang="zh-CN" sz="36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思源宋体 CN" panose="02020700000000000000" pitchFamily="18" charset="-122"/>
                  <a:ea typeface="思源宋体 CN" panose="02020700000000000000" pitchFamily="18" charset="-122"/>
                  <a:cs typeface="+mn-cs"/>
                </a:rPr>
                <a:t>PPT</a:t>
              </a:r>
              <a:r>
                <a:rPr kumimoji="0" lang="zh-CN" altLang="en-US" sz="36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思源宋体 CN" panose="02020700000000000000" pitchFamily="18" charset="-122"/>
                  <a:ea typeface="思源宋体 CN" panose="02020700000000000000" pitchFamily="18" charset="-122"/>
                  <a:cs typeface="+mn-cs"/>
                </a:rPr>
                <a:t>制作技巧</a:t>
              </a:r>
              <a:endParaRPr kumimoji="0" lang="zh-CN" altLang="en-US" sz="36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思源宋体 CN" panose="02020700000000000000" pitchFamily="18" charset="-122"/>
                <a:ea typeface="思源宋体 CN" panose="02020700000000000000" pitchFamily="18" charset="-122"/>
                <a:cs typeface="+mn-cs"/>
              </a:endParaRPr>
            </a:p>
          </p:txBody>
        </p:sp>
      </p:grpSp>
      <p:grpSp>
        <p:nvGrpSpPr>
          <p:cNvPr id="7" name="组合 6"/>
          <p:cNvGrpSpPr/>
          <p:nvPr/>
        </p:nvGrpSpPr>
        <p:grpSpPr>
          <a:xfrm>
            <a:off x="622569" y="4604540"/>
            <a:ext cx="3998592" cy="1200329"/>
            <a:chOff x="622569" y="4604540"/>
            <a:chExt cx="3998592" cy="1200329"/>
          </a:xfrm>
        </p:grpSpPr>
        <p:sp>
          <p:nvSpPr>
            <p:cNvPr id="17" name="流程图: 合并 16"/>
            <p:cNvSpPr/>
            <p:nvPr/>
          </p:nvSpPr>
          <p:spPr>
            <a:xfrm rot="16200000">
              <a:off x="612178" y="4693910"/>
              <a:ext cx="384464" cy="363682"/>
            </a:xfrm>
            <a:prstGeom prst="flowChartMerg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  <a:cs typeface="+mn-cs"/>
              </a:endParaRPr>
            </a:p>
          </p:txBody>
        </p:sp>
        <p:sp>
          <p:nvSpPr>
            <p:cNvPr id="18" name="文本框 17"/>
            <p:cNvSpPr txBox="1"/>
            <p:nvPr/>
          </p:nvSpPr>
          <p:spPr>
            <a:xfrm>
              <a:off x="1208145" y="4604540"/>
              <a:ext cx="3413016" cy="120032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36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思源宋体 CN" panose="02020700000000000000" pitchFamily="18" charset="-122"/>
                  <a:ea typeface="思源宋体 CN" panose="02020700000000000000" pitchFamily="18" charset="-122"/>
                  <a:cs typeface="+mn-cs"/>
                </a:rPr>
                <a:t>推荐公众号：</a:t>
              </a:r>
              <a:endParaRPr kumimoji="0" lang="en-US" altLang="zh-CN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思源宋体 CN" panose="02020700000000000000" pitchFamily="18" charset="-122"/>
                <a:ea typeface="思源宋体 CN" panose="02020700000000000000" pitchFamily="18" charset="-122"/>
                <a:cs typeface="+mn-cs"/>
              </a:endParaRP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36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思源宋体 CN" panose="02020700000000000000" pitchFamily="18" charset="-122"/>
                  <a:ea typeface="思源宋体 CN" panose="02020700000000000000" pitchFamily="18" charset="-122"/>
                  <a:cs typeface="+mn-cs"/>
                </a:rPr>
                <a:t>“</a:t>
              </a:r>
              <a:r>
                <a:rPr kumimoji="0" lang="zh-CN" altLang="en-US" sz="3600" b="0" i="0" u="none" strike="noStrike" kern="1200" cap="none" spc="0" normalizeH="0" baseline="0" noProof="0" dirty="0">
                  <a:ln>
                    <a:noFill/>
                  </a:ln>
                  <a:solidFill>
                    <a:srgbClr val="C00000"/>
                  </a:solidFill>
                  <a:effectLst/>
                  <a:uLnTx/>
                  <a:uFillTx/>
                  <a:latin typeface="思源宋体 CN" panose="02020700000000000000" pitchFamily="18" charset="-122"/>
                  <a:ea typeface="思源宋体 CN" panose="02020700000000000000" pitchFamily="18" charset="-122"/>
                  <a:cs typeface="+mn-cs"/>
                </a:rPr>
                <a:t>跟我学个</a:t>
              </a:r>
              <a:r>
                <a:rPr kumimoji="0" lang="en-US" altLang="zh-CN" sz="3600" b="0" i="0" u="none" strike="noStrike" kern="1200" cap="none" spc="0" normalizeH="0" baseline="0" noProof="0" dirty="0">
                  <a:ln>
                    <a:noFill/>
                  </a:ln>
                  <a:solidFill>
                    <a:srgbClr val="C00000"/>
                  </a:solidFill>
                  <a:effectLst/>
                  <a:uLnTx/>
                  <a:uFillTx/>
                  <a:latin typeface="思源宋体 CN" panose="02020700000000000000" pitchFamily="18" charset="-122"/>
                  <a:ea typeface="思源宋体 CN" panose="02020700000000000000" pitchFamily="18" charset="-122"/>
                  <a:cs typeface="+mn-cs"/>
                </a:rPr>
                <a:t>P</a:t>
              </a:r>
              <a:r>
                <a:rPr kumimoji="0" lang="zh-CN" altLang="en-US" sz="36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思源宋体 CN" panose="02020700000000000000" pitchFamily="18" charset="-122"/>
                  <a:ea typeface="思源宋体 CN" panose="02020700000000000000" pitchFamily="18" charset="-122"/>
                  <a:cs typeface="+mn-cs"/>
                </a:rPr>
                <a:t>”</a:t>
              </a:r>
            </a:p>
          </p:txBody>
        </p:sp>
      </p:grpSp>
      <p:pic>
        <p:nvPicPr>
          <p:cNvPr id="4" name="图片 3"/>
          <p:cNvPicPr>
            <a:picLocks noChangeAspect="1"/>
          </p:cNvPicPr>
          <p:nvPr/>
        </p:nvPicPr>
        <p:blipFill rotWithShape="1">
          <a:blip r:embed="rId5"/>
          <a:srcRect/>
          <a:stretch>
            <a:fillRect/>
          </a:stretch>
        </p:blipFill>
        <p:spPr>
          <a:xfrm>
            <a:off x="415189" y="2370639"/>
            <a:ext cx="6247616" cy="3833478"/>
          </a:xfrm>
          <a:prstGeom prst="rect">
            <a:avLst/>
          </a:prstGeom>
        </p:spPr>
      </p:pic>
      <p:sp>
        <p:nvSpPr>
          <p:cNvPr id="31" name="文本框 30"/>
          <p:cNvSpPr txBox="1"/>
          <p:nvPr/>
        </p:nvSpPr>
        <p:spPr>
          <a:xfrm>
            <a:off x="894943" y="1447015"/>
            <a:ext cx="415371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华光钢铁直黑 可变体 Medium" panose="02000500000000000000" pitchFamily="2" charset="-122"/>
                <a:ea typeface="华光钢铁直黑 可变体 Medium" panose="02000500000000000000" pitchFamily="2" charset="-122"/>
                <a:cs typeface="+mn-cs"/>
              </a:rPr>
              <a:t>我的</a:t>
            </a:r>
            <a:r>
              <a:rPr kumimoji="0" lang="zh-CN" altLang="en-US" sz="32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华光钢铁直黑 可变体 Medium" panose="02000500000000000000" pitchFamily="2" charset="-122"/>
                <a:ea typeface="华光钢铁直黑 可变体 Medium" panose="02000500000000000000" pitchFamily="2" charset="-122"/>
                <a:cs typeface="+mn-cs"/>
              </a:rPr>
              <a:t>秘诀</a:t>
            </a:r>
            <a:r>
              <a:rPr kumimoji="0" lang="en-US" altLang="zh-CN" sz="32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华光钢铁直黑 可变体 Medium" panose="02000500000000000000" pitchFamily="2" charset="-122"/>
                <a:ea typeface="华光钢铁直黑 可变体 Medium" panose="02000500000000000000" pitchFamily="2" charset="-122"/>
                <a:cs typeface="+mn-cs"/>
              </a:rPr>
              <a:t>:</a:t>
            </a:r>
            <a:r>
              <a:rPr kumimoji="0" lang="en-US" altLang="zh-CN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华光钢铁直黑 可变体 Medium" panose="02000500000000000000" pitchFamily="2" charset="-122"/>
                <a:ea typeface="华光钢铁直黑 可变体 Medium" panose="02000500000000000000" pitchFamily="2" charset="-122"/>
                <a:cs typeface="+mn-cs"/>
              </a:rPr>
              <a:t>1.</a:t>
            </a:r>
            <a:r>
              <a:rPr kumimoji="0" lang="zh-CN" altLang="en-US" sz="4800" b="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华光钢铁直黑 可变体 Medium" panose="02000500000000000000" pitchFamily="2" charset="-122"/>
                <a:ea typeface="华光钢铁直黑 可变体 Medium" panose="02000500000000000000" pitchFamily="2" charset="-122"/>
                <a:cs typeface="+mn-cs"/>
              </a:rPr>
              <a:t>多看</a:t>
            </a:r>
            <a:endParaRPr kumimoji="0" lang="zh-CN" altLang="en-US" sz="3200" b="0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华光钢铁直黑 可变体 Medium" panose="02000500000000000000" pitchFamily="2" charset="-122"/>
              <a:ea typeface="华光钢铁直黑 可变体 Medium" panose="02000500000000000000" pitchFamily="2" charset="-122"/>
              <a:cs typeface="+mn-cs"/>
            </a:endParaRPr>
          </a:p>
        </p:txBody>
      </p:sp>
      <p:sp>
        <p:nvSpPr>
          <p:cNvPr id="20" name="文本框 19"/>
          <p:cNvSpPr txBox="1"/>
          <p:nvPr/>
        </p:nvSpPr>
        <p:spPr>
          <a:xfrm>
            <a:off x="823514" y="226408"/>
            <a:ext cx="476016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di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zh-CN" altLang="en-US" sz="2800" dirty="0">
                <a:solidFill>
                  <a:prstClr val="black"/>
                </a:solidFill>
                <a:latin typeface="华光钢铁直黑 可变体 Medium" panose="02000500000000000000" pitchFamily="2" charset="-122"/>
                <a:ea typeface="华光钢铁直黑 可变体 Medium" panose="02000500000000000000" pitchFamily="2" charset="-122"/>
              </a:rPr>
              <a:t>怎样</a:t>
            </a:r>
            <a:r>
              <a:rPr kumimoji="0" lang="zh-CN" alt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华光钢铁直黑 可变体 Medium" panose="02000500000000000000" pitchFamily="2" charset="-122"/>
                <a:ea typeface="华光钢铁直黑 可变体 Medium" panose="02000500000000000000" pitchFamily="2" charset="-122"/>
                <a:cs typeface="+mn-cs"/>
              </a:rPr>
              <a:t>做好</a:t>
            </a:r>
            <a:r>
              <a:rPr lang="zh-CN" altLang="en-US" sz="2800" dirty="0">
                <a:solidFill>
                  <a:prstClr val="black"/>
                </a:solidFill>
                <a:latin typeface="华光钢铁直黑 可变体 Medium" panose="02000500000000000000" pitchFamily="2" charset="-122"/>
                <a:ea typeface="华光钢铁直黑 可变体 Medium" panose="02000500000000000000" pitchFamily="2" charset="-122"/>
              </a:rPr>
              <a:t>历史教学</a:t>
            </a:r>
            <a:r>
              <a:rPr kumimoji="0" lang="en-US" altLang="zh-CN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华光钢铁直黑 可变体 Medium" panose="02000500000000000000" pitchFamily="2" charset="-122"/>
                <a:ea typeface="华光钢铁直黑 可变体 Medium" panose="02000500000000000000" pitchFamily="2" charset="-122"/>
                <a:cs typeface="+mn-cs"/>
              </a:rPr>
              <a:t>PPT</a:t>
            </a:r>
            <a:endParaRPr kumimoji="0" lang="zh-CN" altLang="en-US" sz="3200" b="0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华光钢铁直黑 可变体 Medium" panose="02000500000000000000" pitchFamily="2" charset="-122"/>
              <a:ea typeface="华光钢铁直黑 可变体 Medium" panose="02000500000000000000" pitchFamily="2" charset="-122"/>
              <a:cs typeface="+mn-cs"/>
            </a:endParaRPr>
          </a:p>
        </p:txBody>
      </p:sp>
      <p:sp>
        <p:nvSpPr>
          <p:cNvPr id="21" name="矩形 20"/>
          <p:cNvSpPr/>
          <p:nvPr/>
        </p:nvSpPr>
        <p:spPr>
          <a:xfrm>
            <a:off x="497735" y="301034"/>
            <a:ext cx="142925" cy="427748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rgbClr val="FFC000"/>
              </a:solidFill>
              <a:effectLst/>
              <a:uLnTx/>
              <a:uFillTx/>
              <a:latin typeface="等线" panose="02010600030101010101" charset="-122"/>
              <a:ea typeface="等线" panose="02010600030101010101" charset="-122"/>
              <a:cs typeface="+mn-cs"/>
            </a:endParaRPr>
          </a:p>
        </p:txBody>
      </p:sp>
      <p:cxnSp>
        <p:nvCxnSpPr>
          <p:cNvPr id="22" name="直接连接符 21"/>
          <p:cNvCxnSpPr/>
          <p:nvPr/>
        </p:nvCxnSpPr>
        <p:spPr>
          <a:xfrm>
            <a:off x="0" y="896435"/>
            <a:ext cx="6322979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</p:cSld>
  <p:clrMapOvr>
    <a:masterClrMapping/>
  </p:clrMapOvr>
  <mc:AlternateContent xmlns:mc="http://schemas.openxmlformats.org/markup-compatibility/2006">
    <mc:Choice xmlns:p159="http://schemas.microsoft.com/office/powerpoint/2015/09/main" xmlns="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矩形 8"/>
          <p:cNvSpPr/>
          <p:nvPr/>
        </p:nvSpPr>
        <p:spPr>
          <a:xfrm>
            <a:off x="0" y="0"/>
            <a:ext cx="9941668" cy="6867727"/>
          </a:xfrm>
          <a:custGeom>
            <a:avLst/>
            <a:gdLst>
              <a:gd name="connsiteX0" fmla="*/ 0 w 9941668"/>
              <a:gd name="connsiteY0" fmla="*/ 0 h 6858000"/>
              <a:gd name="connsiteX1" fmla="*/ 9941668 w 9941668"/>
              <a:gd name="connsiteY1" fmla="*/ 0 h 6858000"/>
              <a:gd name="connsiteX2" fmla="*/ 9941668 w 9941668"/>
              <a:gd name="connsiteY2" fmla="*/ 6858000 h 6858000"/>
              <a:gd name="connsiteX3" fmla="*/ 0 w 9941668"/>
              <a:gd name="connsiteY3" fmla="*/ 6858000 h 6858000"/>
              <a:gd name="connsiteX4" fmla="*/ 0 w 9941668"/>
              <a:gd name="connsiteY4" fmla="*/ 0 h 6858000"/>
              <a:gd name="connsiteX0-1" fmla="*/ 0 w 9941668"/>
              <a:gd name="connsiteY0-2" fmla="*/ 0 h 6867727"/>
              <a:gd name="connsiteX1-3" fmla="*/ 9941668 w 9941668"/>
              <a:gd name="connsiteY1-4" fmla="*/ 0 h 6867727"/>
              <a:gd name="connsiteX2-5" fmla="*/ 6254885 w 9941668"/>
              <a:gd name="connsiteY2-6" fmla="*/ 6867727 h 6867727"/>
              <a:gd name="connsiteX3-7" fmla="*/ 0 w 9941668"/>
              <a:gd name="connsiteY3-8" fmla="*/ 6858000 h 6867727"/>
              <a:gd name="connsiteX4-9" fmla="*/ 0 w 9941668"/>
              <a:gd name="connsiteY4-10" fmla="*/ 0 h 6867727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</a:cxnLst>
            <a:rect l="l" t="t" r="r" b="b"/>
            <a:pathLst>
              <a:path w="9941668" h="6867727">
                <a:moveTo>
                  <a:pt x="0" y="0"/>
                </a:moveTo>
                <a:lnTo>
                  <a:pt x="9941668" y="0"/>
                </a:lnTo>
                <a:lnTo>
                  <a:pt x="6254885" y="6867727"/>
                </a:lnTo>
                <a:lnTo>
                  <a:pt x="0" y="6858000"/>
                </a:lnTo>
                <a:lnTo>
                  <a:pt x="0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panose="02010600030101010101" charset="-122"/>
              <a:ea typeface="等线" panose="02010600030101010101" charset="-122"/>
              <a:cs typeface="+mn-cs"/>
            </a:endParaRPr>
          </a:p>
        </p:txBody>
      </p:sp>
      <p:grpSp>
        <p:nvGrpSpPr>
          <p:cNvPr id="5" name="组合 4"/>
          <p:cNvGrpSpPr/>
          <p:nvPr/>
        </p:nvGrpSpPr>
        <p:grpSpPr>
          <a:xfrm>
            <a:off x="640660" y="3125568"/>
            <a:ext cx="3939852" cy="1754326"/>
            <a:chOff x="641673" y="2782668"/>
            <a:chExt cx="3939852" cy="1754326"/>
          </a:xfrm>
        </p:grpSpPr>
        <p:sp>
          <p:nvSpPr>
            <p:cNvPr id="13" name="流程图: 合并 12"/>
            <p:cNvSpPr/>
            <p:nvPr/>
          </p:nvSpPr>
          <p:spPr>
            <a:xfrm rot="16200000">
              <a:off x="631282" y="3148122"/>
              <a:ext cx="384464" cy="363682"/>
            </a:xfrm>
            <a:prstGeom prst="flowChartMerg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  <a:cs typeface="+mn-cs"/>
              </a:endParaRPr>
            </a:p>
          </p:txBody>
        </p:sp>
        <p:sp>
          <p:nvSpPr>
            <p:cNvPr id="14" name="文本框 13"/>
            <p:cNvSpPr txBox="1"/>
            <p:nvPr/>
          </p:nvSpPr>
          <p:spPr>
            <a:xfrm>
              <a:off x="1216104" y="2782668"/>
              <a:ext cx="3365421" cy="175432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36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思源宋体 CN" panose="02020700000000000000" pitchFamily="18" charset="-122"/>
                  <a:ea typeface="思源宋体 CN" panose="02020700000000000000" pitchFamily="18" charset="-122"/>
                  <a:cs typeface="+mn-cs"/>
                </a:rPr>
                <a:t>遇到技术难题，首先自主学习，逐个击破</a:t>
              </a:r>
              <a:endParaRPr kumimoji="0" lang="zh-CN" altLang="en-US" sz="36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思源宋体 CN" panose="02020700000000000000" pitchFamily="18" charset="-122"/>
                <a:ea typeface="思源宋体 CN" panose="02020700000000000000" pitchFamily="18" charset="-122"/>
                <a:cs typeface="+mn-cs"/>
              </a:endParaRPr>
            </a:p>
          </p:txBody>
        </p:sp>
      </p:grpSp>
      <p:sp>
        <p:nvSpPr>
          <p:cNvPr id="31" name="文本框 30"/>
          <p:cNvSpPr txBox="1"/>
          <p:nvPr/>
        </p:nvSpPr>
        <p:spPr>
          <a:xfrm>
            <a:off x="894943" y="1447015"/>
            <a:ext cx="415371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华光钢铁直黑 可变体 Medium" panose="02000500000000000000" pitchFamily="2" charset="-122"/>
                <a:ea typeface="华光钢铁直黑 可变体 Medium" panose="02000500000000000000" pitchFamily="2" charset="-122"/>
                <a:cs typeface="+mn-cs"/>
              </a:rPr>
              <a:t>我的秘诀</a:t>
            </a:r>
            <a:r>
              <a:rPr kumimoji="0" lang="en-US" altLang="zh-CN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华光钢铁直黑 可变体 Medium" panose="02000500000000000000" pitchFamily="2" charset="-122"/>
                <a:ea typeface="华光钢铁直黑 可变体 Medium" panose="02000500000000000000" pitchFamily="2" charset="-122"/>
                <a:cs typeface="+mn-cs"/>
              </a:rPr>
              <a:t>:1.</a:t>
            </a:r>
            <a:r>
              <a:rPr kumimoji="0" lang="zh-CN" altLang="en-US" sz="4800" b="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华光钢铁直黑 可变体 Medium" panose="02000500000000000000" pitchFamily="2" charset="-122"/>
                <a:ea typeface="华光钢铁直黑 可变体 Medium" panose="02000500000000000000" pitchFamily="2" charset="-122"/>
                <a:cs typeface="+mn-cs"/>
              </a:rPr>
              <a:t>多看</a:t>
            </a:r>
            <a:endParaRPr kumimoji="0" lang="zh-CN" altLang="en-US" sz="3200" b="0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华光钢铁直黑 可变体 Medium" panose="02000500000000000000" pitchFamily="2" charset="-122"/>
              <a:ea typeface="华光钢铁直黑 可变体 Medium" panose="02000500000000000000" pitchFamily="2" charset="-122"/>
              <a:cs typeface="+mn-cs"/>
            </a:endParaRPr>
          </a:p>
        </p:txBody>
      </p:sp>
      <p:sp>
        <p:nvSpPr>
          <p:cNvPr id="20" name="文本框 19"/>
          <p:cNvSpPr txBox="1"/>
          <p:nvPr/>
        </p:nvSpPr>
        <p:spPr>
          <a:xfrm>
            <a:off x="823514" y="226408"/>
            <a:ext cx="476016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di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华光钢铁直黑 可变体 Medium" panose="02000500000000000000" pitchFamily="2" charset="-122"/>
                <a:ea typeface="华光钢铁直黑 可变体 Medium" panose="02000500000000000000" pitchFamily="2" charset="-122"/>
                <a:cs typeface="+mn-cs"/>
              </a:rPr>
              <a:t>怎样做好历史教学</a:t>
            </a:r>
            <a:r>
              <a:rPr kumimoji="0" lang="en-US" altLang="zh-CN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华光钢铁直黑 可变体 Medium" panose="02000500000000000000" pitchFamily="2" charset="-122"/>
                <a:ea typeface="华光钢铁直黑 可变体 Medium" panose="02000500000000000000" pitchFamily="2" charset="-122"/>
                <a:cs typeface="+mn-cs"/>
              </a:rPr>
              <a:t>PPT</a:t>
            </a:r>
            <a:endParaRPr kumimoji="0" lang="zh-CN" altLang="en-US" sz="3200" b="0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华光钢铁直黑 可变体 Medium" panose="02000500000000000000" pitchFamily="2" charset="-122"/>
              <a:ea typeface="华光钢铁直黑 可变体 Medium" panose="02000500000000000000" pitchFamily="2" charset="-122"/>
              <a:cs typeface="+mn-cs"/>
            </a:endParaRPr>
          </a:p>
        </p:txBody>
      </p:sp>
      <p:sp>
        <p:nvSpPr>
          <p:cNvPr id="21" name="矩形 20"/>
          <p:cNvSpPr/>
          <p:nvPr/>
        </p:nvSpPr>
        <p:spPr>
          <a:xfrm>
            <a:off x="497735" y="301034"/>
            <a:ext cx="142925" cy="427748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rgbClr val="FFC000"/>
              </a:solidFill>
              <a:effectLst/>
              <a:uLnTx/>
              <a:uFillTx/>
              <a:latin typeface="等线" panose="02010600030101010101" charset="-122"/>
              <a:ea typeface="等线" panose="02010600030101010101" charset="-122"/>
              <a:cs typeface="+mn-cs"/>
            </a:endParaRPr>
          </a:p>
        </p:txBody>
      </p:sp>
      <p:cxnSp>
        <p:nvCxnSpPr>
          <p:cNvPr id="22" name="直接连接符 21"/>
          <p:cNvCxnSpPr/>
          <p:nvPr/>
        </p:nvCxnSpPr>
        <p:spPr>
          <a:xfrm>
            <a:off x="0" y="896435"/>
            <a:ext cx="6322979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图片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13796" y="2377508"/>
            <a:ext cx="6889134" cy="3474816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59="http://schemas.microsoft.com/office/powerpoint/2015/09/main" xmlns="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矩形 8"/>
          <p:cNvSpPr/>
          <p:nvPr/>
        </p:nvSpPr>
        <p:spPr>
          <a:xfrm>
            <a:off x="0" y="0"/>
            <a:ext cx="9941668" cy="6867727"/>
          </a:xfrm>
          <a:custGeom>
            <a:avLst/>
            <a:gdLst>
              <a:gd name="connsiteX0" fmla="*/ 0 w 9941668"/>
              <a:gd name="connsiteY0" fmla="*/ 0 h 6858000"/>
              <a:gd name="connsiteX1" fmla="*/ 9941668 w 9941668"/>
              <a:gd name="connsiteY1" fmla="*/ 0 h 6858000"/>
              <a:gd name="connsiteX2" fmla="*/ 9941668 w 9941668"/>
              <a:gd name="connsiteY2" fmla="*/ 6858000 h 6858000"/>
              <a:gd name="connsiteX3" fmla="*/ 0 w 9941668"/>
              <a:gd name="connsiteY3" fmla="*/ 6858000 h 6858000"/>
              <a:gd name="connsiteX4" fmla="*/ 0 w 9941668"/>
              <a:gd name="connsiteY4" fmla="*/ 0 h 6858000"/>
              <a:gd name="connsiteX0-1" fmla="*/ 0 w 9941668"/>
              <a:gd name="connsiteY0-2" fmla="*/ 0 h 6867727"/>
              <a:gd name="connsiteX1-3" fmla="*/ 9941668 w 9941668"/>
              <a:gd name="connsiteY1-4" fmla="*/ 0 h 6867727"/>
              <a:gd name="connsiteX2-5" fmla="*/ 6254885 w 9941668"/>
              <a:gd name="connsiteY2-6" fmla="*/ 6867727 h 6867727"/>
              <a:gd name="connsiteX3-7" fmla="*/ 0 w 9941668"/>
              <a:gd name="connsiteY3-8" fmla="*/ 6858000 h 6867727"/>
              <a:gd name="connsiteX4-9" fmla="*/ 0 w 9941668"/>
              <a:gd name="connsiteY4-10" fmla="*/ 0 h 6867727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</a:cxnLst>
            <a:rect l="l" t="t" r="r" b="b"/>
            <a:pathLst>
              <a:path w="9941668" h="6867727">
                <a:moveTo>
                  <a:pt x="0" y="0"/>
                </a:moveTo>
                <a:lnTo>
                  <a:pt x="9941668" y="0"/>
                </a:lnTo>
                <a:lnTo>
                  <a:pt x="6254885" y="6867727"/>
                </a:lnTo>
                <a:lnTo>
                  <a:pt x="0" y="6858000"/>
                </a:lnTo>
                <a:lnTo>
                  <a:pt x="0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panose="02010600030101010101" charset="-122"/>
              <a:ea typeface="等线" panose="02010600030101010101" charset="-122"/>
              <a:cs typeface="+mn-cs"/>
            </a:endParaRPr>
          </a:p>
        </p:txBody>
      </p:sp>
      <p:pic>
        <p:nvPicPr>
          <p:cNvPr id="27" name="图片 26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7390515" y="264074"/>
            <a:ext cx="3906541" cy="219468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8" name="图片 7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6007427" y="2330966"/>
            <a:ext cx="3917633" cy="219606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28" name="图片 27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>
          <a:xfrm>
            <a:off x="4726107" y="4406448"/>
            <a:ext cx="3905160" cy="219077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grpSp>
        <p:nvGrpSpPr>
          <p:cNvPr id="5" name="组合 4"/>
          <p:cNvGrpSpPr/>
          <p:nvPr/>
        </p:nvGrpSpPr>
        <p:grpSpPr>
          <a:xfrm>
            <a:off x="630529" y="2782668"/>
            <a:ext cx="4846038" cy="646331"/>
            <a:chOff x="630529" y="2782668"/>
            <a:chExt cx="4846038" cy="646331"/>
          </a:xfrm>
        </p:grpSpPr>
        <p:sp>
          <p:nvSpPr>
            <p:cNvPr id="13" name="流程图: 合并 12"/>
            <p:cNvSpPr/>
            <p:nvPr/>
          </p:nvSpPr>
          <p:spPr>
            <a:xfrm rot="16200000">
              <a:off x="620138" y="2872038"/>
              <a:ext cx="384464" cy="363682"/>
            </a:xfrm>
            <a:prstGeom prst="flowChartMerg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  <a:cs typeface="+mn-cs"/>
              </a:endParaRPr>
            </a:p>
          </p:txBody>
        </p:sp>
        <p:sp>
          <p:nvSpPr>
            <p:cNvPr id="14" name="文本框 13"/>
            <p:cNvSpPr txBox="1"/>
            <p:nvPr/>
          </p:nvSpPr>
          <p:spPr>
            <a:xfrm>
              <a:off x="1216104" y="2782668"/>
              <a:ext cx="4260463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36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思源宋体 CN" panose="02020700000000000000" pitchFamily="18" charset="-122"/>
                  <a:ea typeface="思源宋体 CN" panose="02020700000000000000" pitchFamily="18" charset="-122"/>
                  <a:cs typeface="+mn-cs"/>
                </a:rPr>
                <a:t>想课件的元素</a:t>
              </a:r>
              <a:endParaRPr kumimoji="0" lang="zh-CN" altLang="en-US" sz="36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思源宋体 CN" panose="02020700000000000000" pitchFamily="18" charset="-122"/>
                <a:ea typeface="思源宋体 CN" panose="02020700000000000000" pitchFamily="18" charset="-122"/>
                <a:cs typeface="+mn-cs"/>
              </a:endParaRPr>
            </a:p>
          </p:txBody>
        </p:sp>
      </p:grpSp>
      <p:grpSp>
        <p:nvGrpSpPr>
          <p:cNvPr id="6" name="组合 5"/>
          <p:cNvGrpSpPr/>
          <p:nvPr/>
        </p:nvGrpSpPr>
        <p:grpSpPr>
          <a:xfrm>
            <a:off x="643352" y="3693604"/>
            <a:ext cx="4331771" cy="646331"/>
            <a:chOff x="643352" y="3693604"/>
            <a:chExt cx="4331771" cy="646331"/>
          </a:xfrm>
        </p:grpSpPr>
        <p:sp>
          <p:nvSpPr>
            <p:cNvPr id="15" name="流程图: 合并 14"/>
            <p:cNvSpPr/>
            <p:nvPr/>
          </p:nvSpPr>
          <p:spPr>
            <a:xfrm rot="16200000">
              <a:off x="632961" y="3782974"/>
              <a:ext cx="384464" cy="363682"/>
            </a:xfrm>
            <a:prstGeom prst="flowChartMerg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  <a:cs typeface="+mn-cs"/>
              </a:endParaRPr>
            </a:p>
          </p:txBody>
        </p:sp>
        <p:sp>
          <p:nvSpPr>
            <p:cNvPr id="16" name="文本框 15"/>
            <p:cNvSpPr txBox="1"/>
            <p:nvPr/>
          </p:nvSpPr>
          <p:spPr>
            <a:xfrm>
              <a:off x="1228927" y="3693604"/>
              <a:ext cx="3746196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36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思源宋体 CN" panose="02020700000000000000" pitchFamily="18" charset="-122"/>
                  <a:ea typeface="思源宋体 CN" panose="02020700000000000000" pitchFamily="18" charset="-122"/>
                  <a:cs typeface="+mn-cs"/>
                </a:rPr>
                <a:t>想元素的组合</a:t>
              </a:r>
              <a:endParaRPr kumimoji="0" lang="zh-CN" altLang="en-US" sz="36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思源宋体 CN" panose="02020700000000000000" pitchFamily="18" charset="-122"/>
                <a:ea typeface="思源宋体 CN" panose="02020700000000000000" pitchFamily="18" charset="-122"/>
                <a:cs typeface="+mn-cs"/>
              </a:endParaRPr>
            </a:p>
          </p:txBody>
        </p:sp>
      </p:grpSp>
      <p:grpSp>
        <p:nvGrpSpPr>
          <p:cNvPr id="7" name="组合 6"/>
          <p:cNvGrpSpPr/>
          <p:nvPr/>
        </p:nvGrpSpPr>
        <p:grpSpPr>
          <a:xfrm>
            <a:off x="622569" y="4604540"/>
            <a:ext cx="3998592" cy="1200329"/>
            <a:chOff x="622569" y="4604540"/>
            <a:chExt cx="3998592" cy="1200329"/>
          </a:xfrm>
        </p:grpSpPr>
        <p:sp>
          <p:nvSpPr>
            <p:cNvPr id="17" name="流程图: 合并 16"/>
            <p:cNvSpPr/>
            <p:nvPr/>
          </p:nvSpPr>
          <p:spPr>
            <a:xfrm rot="16200000">
              <a:off x="612178" y="4693910"/>
              <a:ext cx="384464" cy="363682"/>
            </a:xfrm>
            <a:prstGeom prst="flowChartMerg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  <a:cs typeface="+mn-cs"/>
              </a:endParaRPr>
            </a:p>
          </p:txBody>
        </p:sp>
        <p:sp>
          <p:nvSpPr>
            <p:cNvPr id="18" name="文本框 17"/>
            <p:cNvSpPr txBox="1"/>
            <p:nvPr/>
          </p:nvSpPr>
          <p:spPr>
            <a:xfrm>
              <a:off x="1208145" y="4604540"/>
              <a:ext cx="3413016" cy="120032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36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思源宋体 CN" panose="02020700000000000000" pitchFamily="18" charset="-122"/>
                  <a:ea typeface="思源宋体 CN" panose="02020700000000000000" pitchFamily="18" charset="-122"/>
                  <a:cs typeface="+mn-cs"/>
                </a:rPr>
                <a:t>想合适的音视频辅助</a:t>
              </a:r>
            </a:p>
          </p:txBody>
        </p:sp>
      </p:grpSp>
      <p:sp>
        <p:nvSpPr>
          <p:cNvPr id="22" name="文本框 21"/>
          <p:cNvSpPr txBox="1"/>
          <p:nvPr/>
        </p:nvSpPr>
        <p:spPr>
          <a:xfrm>
            <a:off x="894944" y="1667000"/>
            <a:ext cx="326485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华光钢铁直黑 可变体 Medium" panose="02000500000000000000" pitchFamily="2" charset="-122"/>
                <a:ea typeface="华光钢铁直黑 可变体 Medium" panose="02000500000000000000" pitchFamily="2" charset="-122"/>
                <a:cs typeface="+mn-cs"/>
              </a:rPr>
              <a:t>我的</a:t>
            </a:r>
            <a:r>
              <a:rPr kumimoji="0" lang="zh-CN" alt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华光钢铁直黑 可变体 Medium" panose="02000500000000000000" pitchFamily="2" charset="-122"/>
                <a:ea typeface="华光钢铁直黑 可变体 Medium" panose="02000500000000000000" pitchFamily="2" charset="-122"/>
                <a:cs typeface="+mn-cs"/>
              </a:rPr>
              <a:t>秘诀</a:t>
            </a:r>
            <a:r>
              <a:rPr kumimoji="0" lang="en-US" altLang="zh-CN" sz="3200" b="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华光钢铁直黑 可变体 Medium" panose="02000500000000000000" pitchFamily="2" charset="-122"/>
                <a:ea typeface="华光钢铁直黑 可变体 Medium" panose="02000500000000000000" pitchFamily="2" charset="-122"/>
                <a:cs typeface="+mn-cs"/>
              </a:rPr>
              <a:t>:</a:t>
            </a:r>
            <a:r>
              <a:rPr kumimoji="0" lang="en-US" altLang="zh-CN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华光钢铁直黑 可变体 Medium" panose="02000500000000000000" pitchFamily="2" charset="-122"/>
                <a:ea typeface="华光钢铁直黑 可变体 Medium" panose="02000500000000000000" pitchFamily="2" charset="-122"/>
                <a:cs typeface="+mn-cs"/>
              </a:rPr>
              <a:t>2.</a:t>
            </a:r>
            <a:r>
              <a:rPr kumimoji="0" lang="zh-CN" alt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华光钢铁直黑 可变体 Medium" panose="02000500000000000000" pitchFamily="2" charset="-122"/>
                <a:ea typeface="华光钢铁直黑 可变体 Medium" panose="02000500000000000000" pitchFamily="2" charset="-122"/>
                <a:cs typeface="+mn-cs"/>
              </a:rPr>
              <a:t>多想</a:t>
            </a:r>
            <a:endParaRPr kumimoji="0" lang="zh-CN" altLang="en-US" sz="32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华光钢铁直黑 可变体 Medium" panose="02000500000000000000" pitchFamily="2" charset="-122"/>
              <a:ea typeface="华光钢铁直黑 可变体 Medium" panose="02000500000000000000" pitchFamily="2" charset="-122"/>
              <a:cs typeface="+mn-cs"/>
            </a:endParaRPr>
          </a:p>
        </p:txBody>
      </p:sp>
      <p:sp>
        <p:nvSpPr>
          <p:cNvPr id="19" name="文本框 18"/>
          <p:cNvSpPr txBox="1"/>
          <p:nvPr/>
        </p:nvSpPr>
        <p:spPr>
          <a:xfrm>
            <a:off x="823514" y="226408"/>
            <a:ext cx="476016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di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zh-CN" altLang="en-US" sz="2800" dirty="0">
                <a:solidFill>
                  <a:prstClr val="black"/>
                </a:solidFill>
                <a:latin typeface="华光钢铁直黑 可变体 Medium" panose="02000500000000000000" pitchFamily="2" charset="-122"/>
                <a:ea typeface="华光钢铁直黑 可变体 Medium" panose="02000500000000000000" pitchFamily="2" charset="-122"/>
              </a:rPr>
              <a:t>怎样</a:t>
            </a:r>
            <a:r>
              <a:rPr kumimoji="0" lang="zh-CN" alt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华光钢铁直黑 可变体 Medium" panose="02000500000000000000" pitchFamily="2" charset="-122"/>
                <a:ea typeface="华光钢铁直黑 可变体 Medium" panose="02000500000000000000" pitchFamily="2" charset="-122"/>
                <a:cs typeface="+mn-cs"/>
              </a:rPr>
              <a:t>做好</a:t>
            </a:r>
            <a:r>
              <a:rPr lang="zh-CN" altLang="en-US" sz="2800" dirty="0">
                <a:solidFill>
                  <a:prstClr val="black"/>
                </a:solidFill>
                <a:latin typeface="华光钢铁直黑 可变体 Medium" panose="02000500000000000000" pitchFamily="2" charset="-122"/>
                <a:ea typeface="华光钢铁直黑 可变体 Medium" panose="02000500000000000000" pitchFamily="2" charset="-122"/>
              </a:rPr>
              <a:t>历史教学</a:t>
            </a:r>
            <a:r>
              <a:rPr kumimoji="0" lang="en-US" altLang="zh-CN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华光钢铁直黑 可变体 Medium" panose="02000500000000000000" pitchFamily="2" charset="-122"/>
                <a:ea typeface="华光钢铁直黑 可变体 Medium" panose="02000500000000000000" pitchFamily="2" charset="-122"/>
                <a:cs typeface="+mn-cs"/>
              </a:rPr>
              <a:t>PPT</a:t>
            </a:r>
            <a:endParaRPr kumimoji="0" lang="zh-CN" altLang="en-US" sz="3200" b="0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华光钢铁直黑 可变体 Medium" panose="02000500000000000000" pitchFamily="2" charset="-122"/>
              <a:ea typeface="华光钢铁直黑 可变体 Medium" panose="02000500000000000000" pitchFamily="2" charset="-122"/>
              <a:cs typeface="+mn-cs"/>
            </a:endParaRPr>
          </a:p>
        </p:txBody>
      </p:sp>
      <p:sp>
        <p:nvSpPr>
          <p:cNvPr id="20" name="矩形 19"/>
          <p:cNvSpPr/>
          <p:nvPr/>
        </p:nvSpPr>
        <p:spPr>
          <a:xfrm>
            <a:off x="497735" y="301034"/>
            <a:ext cx="142925" cy="427748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rgbClr val="FFC000"/>
              </a:solidFill>
              <a:effectLst/>
              <a:uLnTx/>
              <a:uFillTx/>
              <a:latin typeface="等线" panose="02010600030101010101" charset="-122"/>
              <a:ea typeface="等线" panose="02010600030101010101" charset="-122"/>
              <a:cs typeface="+mn-cs"/>
            </a:endParaRPr>
          </a:p>
        </p:txBody>
      </p:sp>
      <p:cxnSp>
        <p:nvCxnSpPr>
          <p:cNvPr id="21" name="直接连接符 20"/>
          <p:cNvCxnSpPr/>
          <p:nvPr/>
        </p:nvCxnSpPr>
        <p:spPr>
          <a:xfrm>
            <a:off x="0" y="896435"/>
            <a:ext cx="6322979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</p:cSld>
  <p:clrMapOvr>
    <a:masterClrMapping/>
  </p:clrMapOvr>
  <mc:AlternateContent xmlns:mc="http://schemas.openxmlformats.org/markup-compatibility/2006">
    <mc:Choice xmlns:p159="http://schemas.microsoft.com/office/powerpoint/2015/09/main" xmlns="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矩形 8"/>
          <p:cNvSpPr/>
          <p:nvPr/>
        </p:nvSpPr>
        <p:spPr>
          <a:xfrm>
            <a:off x="0" y="0"/>
            <a:ext cx="9941668" cy="6867727"/>
          </a:xfrm>
          <a:custGeom>
            <a:avLst/>
            <a:gdLst>
              <a:gd name="connsiteX0" fmla="*/ 0 w 9941668"/>
              <a:gd name="connsiteY0" fmla="*/ 0 h 6858000"/>
              <a:gd name="connsiteX1" fmla="*/ 9941668 w 9941668"/>
              <a:gd name="connsiteY1" fmla="*/ 0 h 6858000"/>
              <a:gd name="connsiteX2" fmla="*/ 9941668 w 9941668"/>
              <a:gd name="connsiteY2" fmla="*/ 6858000 h 6858000"/>
              <a:gd name="connsiteX3" fmla="*/ 0 w 9941668"/>
              <a:gd name="connsiteY3" fmla="*/ 6858000 h 6858000"/>
              <a:gd name="connsiteX4" fmla="*/ 0 w 9941668"/>
              <a:gd name="connsiteY4" fmla="*/ 0 h 6858000"/>
              <a:gd name="connsiteX0-1" fmla="*/ 0 w 9941668"/>
              <a:gd name="connsiteY0-2" fmla="*/ 0 h 6867727"/>
              <a:gd name="connsiteX1-3" fmla="*/ 9941668 w 9941668"/>
              <a:gd name="connsiteY1-4" fmla="*/ 0 h 6867727"/>
              <a:gd name="connsiteX2-5" fmla="*/ 6254885 w 9941668"/>
              <a:gd name="connsiteY2-6" fmla="*/ 6867727 h 6867727"/>
              <a:gd name="connsiteX3-7" fmla="*/ 0 w 9941668"/>
              <a:gd name="connsiteY3-8" fmla="*/ 6858000 h 6867727"/>
              <a:gd name="connsiteX4-9" fmla="*/ 0 w 9941668"/>
              <a:gd name="connsiteY4-10" fmla="*/ 0 h 6867727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</a:cxnLst>
            <a:rect l="l" t="t" r="r" b="b"/>
            <a:pathLst>
              <a:path w="9941668" h="6867727">
                <a:moveTo>
                  <a:pt x="0" y="0"/>
                </a:moveTo>
                <a:lnTo>
                  <a:pt x="9941668" y="0"/>
                </a:lnTo>
                <a:lnTo>
                  <a:pt x="6254885" y="6867727"/>
                </a:lnTo>
                <a:lnTo>
                  <a:pt x="0" y="6858000"/>
                </a:lnTo>
                <a:lnTo>
                  <a:pt x="0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panose="02010600030101010101" charset="-122"/>
              <a:ea typeface="等线" panose="02010600030101010101" charset="-122"/>
              <a:cs typeface="+mn-cs"/>
            </a:endParaRPr>
          </a:p>
        </p:txBody>
      </p:sp>
      <p:pic>
        <p:nvPicPr>
          <p:cNvPr id="27" name="图片 26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7005974" y="1051427"/>
            <a:ext cx="3906541" cy="219468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8" name="图片 7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6007364" y="3894295"/>
            <a:ext cx="3893024" cy="219606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grpSp>
        <p:nvGrpSpPr>
          <p:cNvPr id="5" name="组合 4"/>
          <p:cNvGrpSpPr/>
          <p:nvPr/>
        </p:nvGrpSpPr>
        <p:grpSpPr>
          <a:xfrm>
            <a:off x="630529" y="2782668"/>
            <a:ext cx="5360290" cy="646331"/>
            <a:chOff x="630529" y="2782668"/>
            <a:chExt cx="5360290" cy="646331"/>
          </a:xfrm>
        </p:grpSpPr>
        <p:sp>
          <p:nvSpPr>
            <p:cNvPr id="13" name="流程图: 合并 12"/>
            <p:cNvSpPr/>
            <p:nvPr/>
          </p:nvSpPr>
          <p:spPr>
            <a:xfrm rot="16200000">
              <a:off x="620138" y="2872038"/>
              <a:ext cx="384464" cy="363682"/>
            </a:xfrm>
            <a:prstGeom prst="flowChartMerg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  <a:cs typeface="+mn-cs"/>
              </a:endParaRPr>
            </a:p>
          </p:txBody>
        </p:sp>
        <p:sp>
          <p:nvSpPr>
            <p:cNvPr id="14" name="文本框 13"/>
            <p:cNvSpPr txBox="1"/>
            <p:nvPr/>
          </p:nvSpPr>
          <p:spPr>
            <a:xfrm>
              <a:off x="1216104" y="2782668"/>
              <a:ext cx="4774715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36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思源宋体 CN" panose="02020700000000000000" pitchFamily="18" charset="-122"/>
                  <a:ea typeface="思源宋体 CN" panose="02020700000000000000" pitchFamily="18" charset="-122"/>
                  <a:cs typeface="+mn-cs"/>
                </a:rPr>
                <a:t>第一步：习惯小技巧</a:t>
              </a:r>
              <a:endParaRPr kumimoji="0" lang="zh-CN" altLang="en-US" sz="36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思源宋体 CN" panose="02020700000000000000" pitchFamily="18" charset="-122"/>
                <a:ea typeface="思源宋体 CN" panose="02020700000000000000" pitchFamily="18" charset="-122"/>
                <a:cs typeface="+mn-cs"/>
              </a:endParaRPr>
            </a:p>
          </p:txBody>
        </p:sp>
      </p:grpSp>
      <p:grpSp>
        <p:nvGrpSpPr>
          <p:cNvPr id="6" name="组合 5"/>
          <p:cNvGrpSpPr/>
          <p:nvPr/>
        </p:nvGrpSpPr>
        <p:grpSpPr>
          <a:xfrm>
            <a:off x="643352" y="3693604"/>
            <a:ext cx="5061419" cy="646331"/>
            <a:chOff x="643352" y="3693604"/>
            <a:chExt cx="5227536" cy="646331"/>
          </a:xfrm>
        </p:grpSpPr>
        <p:sp>
          <p:nvSpPr>
            <p:cNvPr id="15" name="流程图: 合并 14"/>
            <p:cNvSpPr/>
            <p:nvPr/>
          </p:nvSpPr>
          <p:spPr>
            <a:xfrm rot="16200000">
              <a:off x="632961" y="3782974"/>
              <a:ext cx="384464" cy="363682"/>
            </a:xfrm>
            <a:prstGeom prst="flowChartMerg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  <a:cs typeface="+mn-cs"/>
              </a:endParaRPr>
            </a:p>
          </p:txBody>
        </p:sp>
        <p:sp>
          <p:nvSpPr>
            <p:cNvPr id="16" name="文本框 15"/>
            <p:cNvSpPr txBox="1"/>
            <p:nvPr/>
          </p:nvSpPr>
          <p:spPr>
            <a:xfrm>
              <a:off x="1228926" y="3693604"/>
              <a:ext cx="4641962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36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思源宋体 CN" panose="02020700000000000000" pitchFamily="18" charset="-122"/>
                  <a:ea typeface="思源宋体 CN" panose="02020700000000000000" pitchFamily="18" charset="-122"/>
                  <a:cs typeface="+mn-cs"/>
                </a:rPr>
                <a:t>第二步：组合小技巧</a:t>
              </a:r>
              <a:endParaRPr kumimoji="0" lang="zh-CN" altLang="en-US" sz="36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思源宋体 CN" panose="02020700000000000000" pitchFamily="18" charset="-122"/>
                <a:ea typeface="思源宋体 CN" panose="02020700000000000000" pitchFamily="18" charset="-122"/>
                <a:cs typeface="+mn-cs"/>
              </a:endParaRPr>
            </a:p>
          </p:txBody>
        </p:sp>
      </p:grpSp>
      <p:grpSp>
        <p:nvGrpSpPr>
          <p:cNvPr id="7" name="组合 6"/>
          <p:cNvGrpSpPr/>
          <p:nvPr/>
        </p:nvGrpSpPr>
        <p:grpSpPr>
          <a:xfrm>
            <a:off x="622569" y="4604540"/>
            <a:ext cx="4952320" cy="1200329"/>
            <a:chOff x="622569" y="4604540"/>
            <a:chExt cx="4952320" cy="1200329"/>
          </a:xfrm>
        </p:grpSpPr>
        <p:sp>
          <p:nvSpPr>
            <p:cNvPr id="17" name="流程图: 合并 16"/>
            <p:cNvSpPr/>
            <p:nvPr/>
          </p:nvSpPr>
          <p:spPr>
            <a:xfrm rot="16200000">
              <a:off x="612178" y="4693910"/>
              <a:ext cx="384464" cy="363682"/>
            </a:xfrm>
            <a:prstGeom prst="flowChartMerg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  <a:cs typeface="+mn-cs"/>
              </a:endParaRPr>
            </a:p>
          </p:txBody>
        </p:sp>
        <p:sp>
          <p:nvSpPr>
            <p:cNvPr id="18" name="文本框 17"/>
            <p:cNvSpPr txBox="1"/>
            <p:nvPr/>
          </p:nvSpPr>
          <p:spPr>
            <a:xfrm>
              <a:off x="1208144" y="4604540"/>
              <a:ext cx="4366745" cy="120032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36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思源宋体 CN" panose="02020700000000000000" pitchFamily="18" charset="-122"/>
                  <a:ea typeface="思源宋体 CN" panose="02020700000000000000" pitchFamily="18" charset="-122"/>
                  <a:cs typeface="+mn-cs"/>
                </a:rPr>
                <a:t>第三步：从一页空白开始</a:t>
              </a:r>
            </a:p>
          </p:txBody>
        </p:sp>
      </p:grpSp>
      <p:sp>
        <p:nvSpPr>
          <p:cNvPr id="21" name="文本框 20"/>
          <p:cNvSpPr txBox="1"/>
          <p:nvPr/>
        </p:nvSpPr>
        <p:spPr>
          <a:xfrm>
            <a:off x="914399" y="1547164"/>
            <a:ext cx="326485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华光钢铁直黑 可变体 Medium" panose="02000500000000000000" pitchFamily="2" charset="-122"/>
                <a:ea typeface="华光钢铁直黑 可变体 Medium" panose="02000500000000000000" pitchFamily="2" charset="-122"/>
                <a:cs typeface="+mn-cs"/>
              </a:rPr>
              <a:t>我的</a:t>
            </a:r>
            <a:r>
              <a:rPr kumimoji="0" lang="zh-CN" alt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华光钢铁直黑 可变体 Medium" panose="02000500000000000000" pitchFamily="2" charset="-122"/>
                <a:ea typeface="华光钢铁直黑 可变体 Medium" panose="02000500000000000000" pitchFamily="2" charset="-122"/>
                <a:cs typeface="+mn-cs"/>
              </a:rPr>
              <a:t>秘诀</a:t>
            </a:r>
            <a:r>
              <a:rPr kumimoji="0" lang="en-US" altLang="zh-CN" sz="3200" b="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华光钢铁直黑 可变体 Medium" panose="02000500000000000000" pitchFamily="2" charset="-122"/>
                <a:ea typeface="华光钢铁直黑 可变体 Medium" panose="02000500000000000000" pitchFamily="2" charset="-122"/>
                <a:cs typeface="+mn-cs"/>
              </a:rPr>
              <a:t>:</a:t>
            </a:r>
            <a:r>
              <a:rPr kumimoji="0" lang="en-US" altLang="zh-CN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华光钢铁直黑 可变体 Medium" panose="02000500000000000000" pitchFamily="2" charset="-122"/>
                <a:ea typeface="华光钢铁直黑 可变体 Medium" panose="02000500000000000000" pitchFamily="2" charset="-122"/>
                <a:cs typeface="+mn-cs"/>
              </a:rPr>
              <a:t>3.</a:t>
            </a:r>
            <a:r>
              <a:rPr kumimoji="0" lang="zh-CN" alt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华光钢铁直黑 可变体 Medium" panose="02000500000000000000" pitchFamily="2" charset="-122"/>
                <a:ea typeface="华光钢铁直黑 可变体 Medium" panose="02000500000000000000" pitchFamily="2" charset="-122"/>
                <a:cs typeface="+mn-cs"/>
              </a:rPr>
              <a:t>多做</a:t>
            </a:r>
            <a:endParaRPr kumimoji="0" lang="zh-CN" altLang="en-US" sz="32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华光钢铁直黑 可变体 Medium" panose="02000500000000000000" pitchFamily="2" charset="-122"/>
              <a:ea typeface="华光钢铁直黑 可变体 Medium" panose="02000500000000000000" pitchFamily="2" charset="-122"/>
              <a:cs typeface="+mn-cs"/>
            </a:endParaRPr>
          </a:p>
        </p:txBody>
      </p:sp>
      <p:sp>
        <p:nvSpPr>
          <p:cNvPr id="19" name="文本框 18"/>
          <p:cNvSpPr txBox="1"/>
          <p:nvPr/>
        </p:nvSpPr>
        <p:spPr>
          <a:xfrm>
            <a:off x="823514" y="226408"/>
            <a:ext cx="476016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di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zh-CN" altLang="en-US" sz="2800" dirty="0">
                <a:solidFill>
                  <a:prstClr val="black"/>
                </a:solidFill>
                <a:latin typeface="华光钢铁直黑 可变体 Medium" panose="02000500000000000000" pitchFamily="2" charset="-122"/>
                <a:ea typeface="华光钢铁直黑 可变体 Medium" panose="02000500000000000000" pitchFamily="2" charset="-122"/>
              </a:rPr>
              <a:t>怎样</a:t>
            </a:r>
            <a:r>
              <a:rPr kumimoji="0" lang="zh-CN" alt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华光钢铁直黑 可变体 Medium" panose="02000500000000000000" pitchFamily="2" charset="-122"/>
                <a:ea typeface="华光钢铁直黑 可变体 Medium" panose="02000500000000000000" pitchFamily="2" charset="-122"/>
                <a:cs typeface="+mn-cs"/>
              </a:rPr>
              <a:t>做好</a:t>
            </a:r>
            <a:r>
              <a:rPr lang="zh-CN" altLang="en-US" sz="2800" dirty="0">
                <a:solidFill>
                  <a:prstClr val="black"/>
                </a:solidFill>
                <a:latin typeface="华光钢铁直黑 可变体 Medium" panose="02000500000000000000" pitchFamily="2" charset="-122"/>
                <a:ea typeface="华光钢铁直黑 可变体 Medium" panose="02000500000000000000" pitchFamily="2" charset="-122"/>
              </a:rPr>
              <a:t>历史教学</a:t>
            </a:r>
            <a:r>
              <a:rPr kumimoji="0" lang="en-US" altLang="zh-CN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华光钢铁直黑 可变体 Medium" panose="02000500000000000000" pitchFamily="2" charset="-122"/>
                <a:ea typeface="华光钢铁直黑 可变体 Medium" panose="02000500000000000000" pitchFamily="2" charset="-122"/>
                <a:cs typeface="+mn-cs"/>
              </a:rPr>
              <a:t>PPT</a:t>
            </a:r>
            <a:endParaRPr kumimoji="0" lang="zh-CN" altLang="en-US" sz="3200" b="0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华光钢铁直黑 可变体 Medium" panose="02000500000000000000" pitchFamily="2" charset="-122"/>
              <a:ea typeface="华光钢铁直黑 可变体 Medium" panose="02000500000000000000" pitchFamily="2" charset="-122"/>
              <a:cs typeface="+mn-cs"/>
            </a:endParaRPr>
          </a:p>
        </p:txBody>
      </p:sp>
      <p:sp>
        <p:nvSpPr>
          <p:cNvPr id="20" name="矩形 19"/>
          <p:cNvSpPr/>
          <p:nvPr/>
        </p:nvSpPr>
        <p:spPr>
          <a:xfrm>
            <a:off x="497735" y="301034"/>
            <a:ext cx="142925" cy="427748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rgbClr val="FFC000"/>
              </a:solidFill>
              <a:effectLst/>
              <a:uLnTx/>
              <a:uFillTx/>
              <a:latin typeface="等线" panose="02010600030101010101" charset="-122"/>
              <a:ea typeface="等线" panose="02010600030101010101" charset="-122"/>
              <a:cs typeface="+mn-cs"/>
            </a:endParaRPr>
          </a:p>
        </p:txBody>
      </p:sp>
      <p:cxnSp>
        <p:nvCxnSpPr>
          <p:cNvPr id="22" name="直接连接符 21"/>
          <p:cNvCxnSpPr/>
          <p:nvPr/>
        </p:nvCxnSpPr>
        <p:spPr>
          <a:xfrm>
            <a:off x="0" y="896435"/>
            <a:ext cx="6322979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</p:cSld>
  <p:clrMapOvr>
    <a:masterClrMapping/>
  </p:clrMapOvr>
  <mc:AlternateContent xmlns:mc="http://schemas.openxmlformats.org/markup-compatibility/2006">
    <mc:Choice xmlns:p159="http://schemas.microsoft.com/office/powerpoint/2015/09/main" xmlns="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3497" y="1084687"/>
            <a:ext cx="4257368" cy="239477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83678" y="1430349"/>
            <a:ext cx="4257368" cy="239477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3" name="图片 1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393859" y="1774400"/>
            <a:ext cx="4257368" cy="239477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5" name="图片 1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40774" y="3479457"/>
            <a:ext cx="4257368" cy="239477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7" name="图片 16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163962" y="3953809"/>
            <a:ext cx="4257368" cy="239477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9" name="图片 18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716039" y="4297860"/>
            <a:ext cx="4257368" cy="239477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4" name="文本框 13"/>
          <p:cNvSpPr txBox="1"/>
          <p:nvPr/>
        </p:nvSpPr>
        <p:spPr>
          <a:xfrm>
            <a:off x="8212294" y="392308"/>
            <a:ext cx="326485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华光钢铁直黑 可变体 Medium" panose="02000500000000000000" pitchFamily="2" charset="-122"/>
                <a:ea typeface="华光钢铁直黑 可变体 Medium" panose="02000500000000000000" pitchFamily="2" charset="-122"/>
                <a:cs typeface="+mn-cs"/>
              </a:rPr>
              <a:t>我的</a:t>
            </a:r>
            <a:r>
              <a:rPr kumimoji="0" lang="zh-CN" alt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华光钢铁直黑 可变体 Medium" panose="02000500000000000000" pitchFamily="2" charset="-122"/>
                <a:ea typeface="华光钢铁直黑 可变体 Medium" panose="02000500000000000000" pitchFamily="2" charset="-122"/>
                <a:cs typeface="+mn-cs"/>
              </a:rPr>
              <a:t>秘诀</a:t>
            </a:r>
            <a:r>
              <a:rPr kumimoji="0" lang="en-US" altLang="zh-CN" sz="3200" b="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华光钢铁直黑 可变体 Medium" panose="02000500000000000000" pitchFamily="2" charset="-122"/>
                <a:ea typeface="华光钢铁直黑 可变体 Medium" panose="02000500000000000000" pitchFamily="2" charset="-122"/>
                <a:cs typeface="+mn-cs"/>
              </a:rPr>
              <a:t>:</a:t>
            </a:r>
            <a:r>
              <a:rPr kumimoji="0" lang="en-US" altLang="zh-CN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华光钢铁直黑 可变体 Medium" panose="02000500000000000000" pitchFamily="2" charset="-122"/>
                <a:ea typeface="华光钢铁直黑 可变体 Medium" panose="02000500000000000000" pitchFamily="2" charset="-122"/>
                <a:cs typeface="+mn-cs"/>
              </a:rPr>
              <a:t>4.</a:t>
            </a:r>
            <a:r>
              <a:rPr kumimoji="0" lang="zh-CN" alt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华光钢铁直黑 可变体 Medium" panose="02000500000000000000" pitchFamily="2" charset="-122"/>
                <a:ea typeface="华光钢铁直黑 可变体 Medium" panose="02000500000000000000" pitchFamily="2" charset="-122"/>
                <a:cs typeface="+mn-cs"/>
              </a:rPr>
              <a:t>多改</a:t>
            </a:r>
            <a:endParaRPr kumimoji="0" lang="zh-CN" altLang="en-US" sz="32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华光钢铁直黑 可变体 Medium" panose="02000500000000000000" pitchFamily="2" charset="-122"/>
              <a:ea typeface="华光钢铁直黑 可变体 Medium" panose="02000500000000000000" pitchFamily="2" charset="-122"/>
              <a:cs typeface="+mn-cs"/>
            </a:endParaRPr>
          </a:p>
        </p:txBody>
      </p:sp>
      <p:sp>
        <p:nvSpPr>
          <p:cNvPr id="16" name="文本框 15"/>
          <p:cNvSpPr txBox="1"/>
          <p:nvPr/>
        </p:nvSpPr>
        <p:spPr>
          <a:xfrm>
            <a:off x="823514" y="226408"/>
            <a:ext cx="476016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di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zh-CN" altLang="en-US" sz="2800" dirty="0">
                <a:solidFill>
                  <a:prstClr val="black"/>
                </a:solidFill>
                <a:latin typeface="华光钢铁直黑 可变体 Medium" panose="02000500000000000000" pitchFamily="2" charset="-122"/>
                <a:ea typeface="华光钢铁直黑 可变体 Medium" panose="02000500000000000000" pitchFamily="2" charset="-122"/>
              </a:rPr>
              <a:t>怎样</a:t>
            </a:r>
            <a:r>
              <a:rPr kumimoji="0" lang="zh-CN" alt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华光钢铁直黑 可变体 Medium" panose="02000500000000000000" pitchFamily="2" charset="-122"/>
                <a:ea typeface="华光钢铁直黑 可变体 Medium" panose="02000500000000000000" pitchFamily="2" charset="-122"/>
                <a:cs typeface="+mn-cs"/>
              </a:rPr>
              <a:t>做好</a:t>
            </a:r>
            <a:r>
              <a:rPr lang="zh-CN" altLang="en-US" sz="2800" dirty="0">
                <a:solidFill>
                  <a:prstClr val="black"/>
                </a:solidFill>
                <a:latin typeface="华光钢铁直黑 可变体 Medium" panose="02000500000000000000" pitchFamily="2" charset="-122"/>
                <a:ea typeface="华光钢铁直黑 可变体 Medium" panose="02000500000000000000" pitchFamily="2" charset="-122"/>
              </a:rPr>
              <a:t>历史教学</a:t>
            </a:r>
            <a:r>
              <a:rPr kumimoji="0" lang="en-US" altLang="zh-CN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华光钢铁直黑 可变体 Medium" panose="02000500000000000000" pitchFamily="2" charset="-122"/>
                <a:ea typeface="华光钢铁直黑 可变体 Medium" panose="02000500000000000000" pitchFamily="2" charset="-122"/>
                <a:cs typeface="+mn-cs"/>
              </a:rPr>
              <a:t>PPT</a:t>
            </a:r>
            <a:endParaRPr kumimoji="0" lang="zh-CN" altLang="en-US" sz="3200" b="0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华光钢铁直黑 可变体 Medium" panose="02000500000000000000" pitchFamily="2" charset="-122"/>
              <a:ea typeface="华光钢铁直黑 可变体 Medium" panose="02000500000000000000" pitchFamily="2" charset="-122"/>
              <a:cs typeface="+mn-cs"/>
            </a:endParaRPr>
          </a:p>
        </p:txBody>
      </p:sp>
      <p:sp>
        <p:nvSpPr>
          <p:cNvPr id="18" name="矩形 17"/>
          <p:cNvSpPr/>
          <p:nvPr/>
        </p:nvSpPr>
        <p:spPr>
          <a:xfrm>
            <a:off x="497735" y="301034"/>
            <a:ext cx="142925" cy="427748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rgbClr val="FFC000"/>
              </a:solidFill>
              <a:effectLst/>
              <a:uLnTx/>
              <a:uFillTx/>
              <a:latin typeface="等线" panose="02010600030101010101" charset="-122"/>
              <a:ea typeface="等线" panose="02010600030101010101" charset="-122"/>
              <a:cs typeface="+mn-cs"/>
            </a:endParaRPr>
          </a:p>
        </p:txBody>
      </p:sp>
      <p:cxnSp>
        <p:nvCxnSpPr>
          <p:cNvPr id="20" name="直接连接符 19"/>
          <p:cNvCxnSpPr/>
          <p:nvPr/>
        </p:nvCxnSpPr>
        <p:spPr>
          <a:xfrm>
            <a:off x="0" y="896435"/>
            <a:ext cx="6322979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</p:cSld>
  <p:clrMapOvr>
    <a:masterClrMapping/>
  </p:clrMapOvr>
  <mc:AlternateContent xmlns:mc="http://schemas.openxmlformats.org/markup-compatibility/2006">
    <mc:Choice xmlns:p159="http://schemas.microsoft.com/office/powerpoint/2015/09/main" xmlns="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332833" y="1143884"/>
            <a:ext cx="4257368" cy="239476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3758775" y="1546945"/>
            <a:ext cx="4257368" cy="239476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3" name="图片 12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>
          <a:xfrm>
            <a:off x="7393859" y="1774400"/>
            <a:ext cx="4257368" cy="239476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5" name="图片 14"/>
          <p:cNvPicPr>
            <a:picLocks noChangeAspect="1"/>
          </p:cNvPicPr>
          <p:nvPr/>
        </p:nvPicPr>
        <p:blipFill>
          <a:blip r:embed="rId5"/>
          <a:srcRect/>
          <a:stretch>
            <a:fillRect/>
          </a:stretch>
        </p:blipFill>
        <p:spPr>
          <a:xfrm>
            <a:off x="541975" y="3451041"/>
            <a:ext cx="4257368" cy="239476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7" name="图片 16"/>
          <p:cNvPicPr>
            <a:picLocks noChangeAspect="1"/>
          </p:cNvPicPr>
          <p:nvPr/>
        </p:nvPicPr>
        <p:blipFill>
          <a:blip r:embed="rId6"/>
          <a:srcRect/>
          <a:stretch>
            <a:fillRect/>
          </a:stretch>
        </p:blipFill>
        <p:spPr>
          <a:xfrm>
            <a:off x="4163962" y="3953809"/>
            <a:ext cx="4257368" cy="239476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9" name="图片 18"/>
          <p:cNvPicPr>
            <a:picLocks noChangeAspect="1"/>
          </p:cNvPicPr>
          <p:nvPr/>
        </p:nvPicPr>
        <p:blipFill>
          <a:blip r:embed="rId7"/>
          <a:srcRect/>
          <a:stretch>
            <a:fillRect/>
          </a:stretch>
        </p:blipFill>
        <p:spPr>
          <a:xfrm>
            <a:off x="7716984" y="4297860"/>
            <a:ext cx="4255477" cy="239476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4" name="文本框 13"/>
          <p:cNvSpPr txBox="1"/>
          <p:nvPr/>
        </p:nvSpPr>
        <p:spPr>
          <a:xfrm>
            <a:off x="8212294" y="392308"/>
            <a:ext cx="326485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华光钢铁直黑 可变体 Medium" panose="02000500000000000000" pitchFamily="2" charset="-122"/>
                <a:ea typeface="华光钢铁直黑 可变体 Medium" panose="02000500000000000000" pitchFamily="2" charset="-122"/>
                <a:cs typeface="+mn-cs"/>
              </a:rPr>
              <a:t>我的</a:t>
            </a:r>
            <a:r>
              <a:rPr kumimoji="0" lang="zh-CN" alt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华光钢铁直黑 可变体 Medium" panose="02000500000000000000" pitchFamily="2" charset="-122"/>
                <a:ea typeface="华光钢铁直黑 可变体 Medium" panose="02000500000000000000" pitchFamily="2" charset="-122"/>
                <a:cs typeface="+mn-cs"/>
              </a:rPr>
              <a:t>秘诀</a:t>
            </a:r>
            <a:r>
              <a:rPr kumimoji="0" lang="en-US" altLang="zh-CN" sz="3200" b="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华光钢铁直黑 可变体 Medium" panose="02000500000000000000" pitchFamily="2" charset="-122"/>
                <a:ea typeface="华光钢铁直黑 可变体 Medium" panose="02000500000000000000" pitchFamily="2" charset="-122"/>
                <a:cs typeface="+mn-cs"/>
              </a:rPr>
              <a:t>:</a:t>
            </a:r>
            <a:r>
              <a:rPr kumimoji="0" lang="en-US" altLang="zh-CN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华光钢铁直黑 可变体 Medium" panose="02000500000000000000" pitchFamily="2" charset="-122"/>
                <a:ea typeface="华光钢铁直黑 可变体 Medium" panose="02000500000000000000" pitchFamily="2" charset="-122"/>
                <a:cs typeface="+mn-cs"/>
              </a:rPr>
              <a:t>4.</a:t>
            </a:r>
            <a:r>
              <a:rPr kumimoji="0" lang="zh-CN" alt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华光钢铁直黑 可变体 Medium" panose="02000500000000000000" pitchFamily="2" charset="-122"/>
                <a:ea typeface="华光钢铁直黑 可变体 Medium" panose="02000500000000000000" pitchFamily="2" charset="-122"/>
                <a:cs typeface="+mn-cs"/>
              </a:rPr>
              <a:t>多改</a:t>
            </a:r>
            <a:endParaRPr kumimoji="0" lang="zh-CN" altLang="en-US" sz="32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华光钢铁直黑 可变体 Medium" panose="02000500000000000000" pitchFamily="2" charset="-122"/>
              <a:ea typeface="华光钢铁直黑 可变体 Medium" panose="02000500000000000000" pitchFamily="2" charset="-122"/>
              <a:cs typeface="+mn-cs"/>
            </a:endParaRPr>
          </a:p>
        </p:txBody>
      </p:sp>
      <p:sp>
        <p:nvSpPr>
          <p:cNvPr id="16" name="文本框 15"/>
          <p:cNvSpPr txBox="1"/>
          <p:nvPr/>
        </p:nvSpPr>
        <p:spPr>
          <a:xfrm>
            <a:off x="823514" y="226408"/>
            <a:ext cx="476016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di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zh-CN" altLang="en-US" sz="2800" dirty="0">
                <a:solidFill>
                  <a:prstClr val="black"/>
                </a:solidFill>
                <a:latin typeface="华光钢铁直黑 可变体 Medium" panose="02000500000000000000" pitchFamily="2" charset="-122"/>
                <a:ea typeface="华光钢铁直黑 可变体 Medium" panose="02000500000000000000" pitchFamily="2" charset="-122"/>
              </a:rPr>
              <a:t>怎样</a:t>
            </a:r>
            <a:r>
              <a:rPr kumimoji="0" lang="zh-CN" alt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华光钢铁直黑 可变体 Medium" panose="02000500000000000000" pitchFamily="2" charset="-122"/>
                <a:ea typeface="华光钢铁直黑 可变体 Medium" panose="02000500000000000000" pitchFamily="2" charset="-122"/>
                <a:cs typeface="+mn-cs"/>
              </a:rPr>
              <a:t>做好</a:t>
            </a:r>
            <a:r>
              <a:rPr lang="zh-CN" altLang="en-US" sz="2800" dirty="0">
                <a:solidFill>
                  <a:prstClr val="black"/>
                </a:solidFill>
                <a:latin typeface="华光钢铁直黑 可变体 Medium" panose="02000500000000000000" pitchFamily="2" charset="-122"/>
                <a:ea typeface="华光钢铁直黑 可变体 Medium" panose="02000500000000000000" pitchFamily="2" charset="-122"/>
              </a:rPr>
              <a:t>历史教学</a:t>
            </a:r>
            <a:r>
              <a:rPr kumimoji="0" lang="en-US" altLang="zh-CN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华光钢铁直黑 可变体 Medium" panose="02000500000000000000" pitchFamily="2" charset="-122"/>
                <a:ea typeface="华光钢铁直黑 可变体 Medium" panose="02000500000000000000" pitchFamily="2" charset="-122"/>
                <a:cs typeface="+mn-cs"/>
              </a:rPr>
              <a:t>PPT</a:t>
            </a:r>
            <a:endParaRPr kumimoji="0" lang="zh-CN" altLang="en-US" sz="3200" b="0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华光钢铁直黑 可变体 Medium" panose="02000500000000000000" pitchFamily="2" charset="-122"/>
              <a:ea typeface="华光钢铁直黑 可变体 Medium" panose="02000500000000000000" pitchFamily="2" charset="-122"/>
              <a:cs typeface="+mn-cs"/>
            </a:endParaRPr>
          </a:p>
        </p:txBody>
      </p:sp>
      <p:sp>
        <p:nvSpPr>
          <p:cNvPr id="18" name="矩形 17"/>
          <p:cNvSpPr/>
          <p:nvPr/>
        </p:nvSpPr>
        <p:spPr>
          <a:xfrm>
            <a:off x="497735" y="301034"/>
            <a:ext cx="142925" cy="427748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rgbClr val="FFC000"/>
              </a:solidFill>
              <a:effectLst/>
              <a:uLnTx/>
              <a:uFillTx/>
              <a:latin typeface="等线" panose="02010600030101010101" charset="-122"/>
              <a:ea typeface="等线" panose="02010600030101010101" charset="-122"/>
              <a:cs typeface="+mn-cs"/>
            </a:endParaRPr>
          </a:p>
        </p:txBody>
      </p:sp>
      <p:cxnSp>
        <p:nvCxnSpPr>
          <p:cNvPr id="20" name="直接连接符 19"/>
          <p:cNvCxnSpPr/>
          <p:nvPr/>
        </p:nvCxnSpPr>
        <p:spPr>
          <a:xfrm>
            <a:off x="0" y="896435"/>
            <a:ext cx="6322979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</p:cSld>
  <p:clrMapOvr>
    <a:masterClrMapping/>
  </p:clrMapOvr>
  <mc:AlternateContent xmlns:mc="http://schemas.openxmlformats.org/markup-compatibility/2006">
    <mc:Choice xmlns:p159="http://schemas.microsoft.com/office/powerpoint/2015/09/main" xmlns="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文本框 9"/>
          <p:cNvSpPr txBox="1"/>
          <p:nvPr/>
        </p:nvSpPr>
        <p:spPr>
          <a:xfrm>
            <a:off x="1004251" y="484457"/>
            <a:ext cx="331482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di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华光钢铁直黑 可变体 Medium" panose="02000500000000000000" pitchFamily="2" charset="-122"/>
                <a:ea typeface="华光钢铁直黑 可变体 Medium" panose="02000500000000000000" pitchFamily="2" charset="-122"/>
                <a:cs typeface="+mn-cs"/>
              </a:rPr>
              <a:t>课件与课堂</a:t>
            </a:r>
          </a:p>
        </p:txBody>
      </p:sp>
      <p:sp>
        <p:nvSpPr>
          <p:cNvPr id="18" name="矩形 17"/>
          <p:cNvSpPr/>
          <p:nvPr/>
        </p:nvSpPr>
        <p:spPr>
          <a:xfrm>
            <a:off x="643650" y="593748"/>
            <a:ext cx="142925" cy="427748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rgbClr val="FFC000"/>
              </a:solidFill>
              <a:effectLst/>
              <a:uLnTx/>
              <a:uFillTx/>
              <a:latin typeface="等线" panose="02010600030101010101" charset="-122"/>
              <a:ea typeface="等线" panose="02010600030101010101" charset="-122"/>
              <a:cs typeface="+mn-cs"/>
            </a:endParaRPr>
          </a:p>
        </p:txBody>
      </p:sp>
      <p:cxnSp>
        <p:nvCxnSpPr>
          <p:cNvPr id="20" name="直接连接符 19"/>
          <p:cNvCxnSpPr/>
          <p:nvPr/>
        </p:nvCxnSpPr>
        <p:spPr>
          <a:xfrm>
            <a:off x="0" y="1367931"/>
            <a:ext cx="4619624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2" name="文本框 21"/>
          <p:cNvSpPr txBox="1"/>
          <p:nvPr/>
        </p:nvSpPr>
        <p:spPr>
          <a:xfrm>
            <a:off x="1302747" y="1813727"/>
            <a:ext cx="331687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di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华光钢铁直黑 可变体 Medium" panose="02000500000000000000" pitchFamily="2" charset="-122"/>
                <a:ea typeface="华光钢铁直黑 可变体 Medium" panose="02000500000000000000" pitchFamily="2" charset="-122"/>
                <a:cs typeface="汉仪颜楷简" panose="00020600040101010101" charset="-122"/>
              </a:rPr>
              <a:t>一些讨论</a:t>
            </a:r>
            <a:endParaRPr kumimoji="0" lang="zh-CN" altLang="en-US" sz="6000" b="0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华光钢铁直黑 可变体 Medium" panose="02000500000000000000" pitchFamily="2" charset="-122"/>
              <a:ea typeface="华光钢铁直黑 可变体 Medium" panose="02000500000000000000" pitchFamily="2" charset="-122"/>
              <a:cs typeface="汉仪颜楷简" panose="00020600040101010101" charset="-122"/>
            </a:endParaRPr>
          </a:p>
        </p:txBody>
      </p:sp>
      <p:sp>
        <p:nvSpPr>
          <p:cNvPr id="24" name="文本框 23"/>
          <p:cNvSpPr txBox="1"/>
          <p:nvPr/>
        </p:nvSpPr>
        <p:spPr>
          <a:xfrm>
            <a:off x="1302749" y="2643857"/>
            <a:ext cx="4514392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思源宋体 CN" panose="02020700000000000000" pitchFamily="18" charset="-122"/>
                <a:ea typeface="思源宋体 CN" panose="02020700000000000000" pitchFamily="18" charset="-122"/>
                <a:cs typeface="汉仪颜楷简" panose="00020600040101010101" charset="-122"/>
              </a:rPr>
              <a:t>1.</a:t>
            </a:r>
            <a:r>
              <a:rPr kumimoji="0" lang="zh-CN" alt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思源宋体 CN" panose="02020700000000000000" pitchFamily="18" charset="-122"/>
                <a:ea typeface="思源宋体 CN" panose="02020700000000000000" pitchFamily="18" charset="-122"/>
                <a:cs typeface="汉仪颜楷简" panose="00020600040101010101" charset="-122"/>
              </a:rPr>
              <a:t>内容是课堂的核心，</a:t>
            </a:r>
            <a:endParaRPr kumimoji="0" lang="en-US" altLang="zh-CN" sz="3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思源宋体 CN" panose="02020700000000000000" pitchFamily="18" charset="-122"/>
              <a:ea typeface="思源宋体 CN" panose="02020700000000000000" pitchFamily="18" charset="-122"/>
              <a:cs typeface="汉仪颜楷简" panose="00020600040101010101" charset="-122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思源宋体 CN" panose="02020700000000000000" pitchFamily="18" charset="-122"/>
                <a:ea typeface="思源宋体 CN" panose="02020700000000000000" pitchFamily="18" charset="-122"/>
                <a:cs typeface="汉仪颜楷简" panose="00020600040101010101" charset="-122"/>
              </a:rPr>
              <a:t>课件只是辅助</a:t>
            </a:r>
            <a:endParaRPr kumimoji="0" lang="zh-CN" altLang="en-US" sz="6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思源宋体 CN" panose="02020700000000000000" pitchFamily="18" charset="-122"/>
              <a:ea typeface="思源宋体 CN" panose="02020700000000000000" pitchFamily="18" charset="-122"/>
              <a:cs typeface="汉仪颜楷简" panose="00020600040101010101" charset="-122"/>
            </a:endParaRPr>
          </a:p>
        </p:txBody>
      </p:sp>
      <p:sp>
        <p:nvSpPr>
          <p:cNvPr id="25" name="文本框 24"/>
          <p:cNvSpPr txBox="1"/>
          <p:nvPr/>
        </p:nvSpPr>
        <p:spPr>
          <a:xfrm>
            <a:off x="1302746" y="3966430"/>
            <a:ext cx="500062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思源宋体 CN" panose="02020700000000000000" pitchFamily="18" charset="-122"/>
                <a:ea typeface="思源宋体 CN" panose="02020700000000000000" pitchFamily="18" charset="-122"/>
                <a:cs typeface="汉仪颜楷简" panose="00020600040101010101" charset="-122"/>
              </a:rPr>
              <a:t>2.</a:t>
            </a:r>
            <a:r>
              <a:rPr kumimoji="0" lang="zh-CN" alt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思源宋体 CN" panose="02020700000000000000" pitchFamily="18" charset="-122"/>
                <a:ea typeface="思源宋体 CN" panose="02020700000000000000" pitchFamily="18" charset="-122"/>
                <a:cs typeface="汉仪颜楷简" panose="00020600040101010101" charset="-122"/>
              </a:rPr>
              <a:t>课件只是锦上添花</a:t>
            </a:r>
            <a:endParaRPr kumimoji="0" lang="zh-CN" altLang="en-US" sz="6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思源宋体 CN" panose="02020700000000000000" pitchFamily="18" charset="-122"/>
              <a:ea typeface="思源宋体 CN" panose="02020700000000000000" pitchFamily="18" charset="-122"/>
              <a:cs typeface="汉仪颜楷简" panose="00020600040101010101" charset="-122"/>
            </a:endParaRPr>
          </a:p>
        </p:txBody>
      </p:sp>
      <p:sp>
        <p:nvSpPr>
          <p:cNvPr id="26" name="文本框 25"/>
          <p:cNvSpPr txBox="1"/>
          <p:nvPr/>
        </p:nvSpPr>
        <p:spPr>
          <a:xfrm>
            <a:off x="1302746" y="4848255"/>
            <a:ext cx="610309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思源宋体 CN" panose="02020700000000000000" pitchFamily="18" charset="-122"/>
                <a:ea typeface="思源宋体 CN" panose="02020700000000000000" pitchFamily="18" charset="-122"/>
                <a:cs typeface="汉仪颜楷简" panose="00020600040101010101" charset="-122"/>
              </a:rPr>
              <a:t>3.</a:t>
            </a:r>
            <a:r>
              <a:rPr kumimoji="0" lang="zh-CN" alt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思源宋体 CN" panose="02020700000000000000" pitchFamily="18" charset="-122"/>
                <a:ea typeface="思源宋体 CN" panose="02020700000000000000" pitchFamily="18" charset="-122"/>
                <a:cs typeface="汉仪颜楷简" panose="00020600040101010101" charset="-122"/>
              </a:rPr>
              <a:t>优质课课件并不重要</a:t>
            </a:r>
            <a:endParaRPr kumimoji="0" lang="zh-CN" altLang="en-US" sz="6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思源宋体 CN" panose="02020700000000000000" pitchFamily="18" charset="-122"/>
              <a:ea typeface="思源宋体 CN" panose="02020700000000000000" pitchFamily="18" charset="-122"/>
              <a:cs typeface="汉仪颜楷简" panose="00020600040101010101" charset="-122"/>
            </a:endParaRPr>
          </a:p>
        </p:txBody>
      </p:sp>
      <p:sp>
        <p:nvSpPr>
          <p:cNvPr id="27" name="文本框 26"/>
          <p:cNvSpPr txBox="1"/>
          <p:nvPr/>
        </p:nvSpPr>
        <p:spPr>
          <a:xfrm>
            <a:off x="1302747" y="5662577"/>
            <a:ext cx="610309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思源宋体 CN" panose="02020700000000000000" pitchFamily="18" charset="-122"/>
                <a:ea typeface="思源宋体 CN" panose="02020700000000000000" pitchFamily="18" charset="-122"/>
                <a:cs typeface="汉仪颜楷简" panose="00020600040101010101" charset="-122"/>
              </a:rPr>
              <a:t>……</a:t>
            </a:r>
            <a:endParaRPr kumimoji="0" lang="zh-CN" altLang="en-US" sz="6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思源宋体 CN" panose="02020700000000000000" pitchFamily="18" charset="-122"/>
              <a:ea typeface="思源宋体 CN" panose="02020700000000000000" pitchFamily="18" charset="-122"/>
              <a:cs typeface="汉仪颜楷简" panose="00020600040101010101" charset="-122"/>
            </a:endParaRPr>
          </a:p>
        </p:txBody>
      </p:sp>
      <p:pic>
        <p:nvPicPr>
          <p:cNvPr id="30" name="图片 2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9627260">
            <a:off x="6080256" y="2202300"/>
            <a:ext cx="4892662" cy="2752122"/>
          </a:xfrm>
          <a:prstGeom prst="rect">
            <a:avLst/>
          </a:prstGeom>
          <a:effectLst>
            <a:outerShdw blurRad="50800" dist="469900" dir="21540000" sx="97000" sy="97000" algn="ctr" rotWithShape="0">
              <a:srgbClr val="000000">
                <a:alpha val="9000"/>
              </a:srgbClr>
            </a:outerShdw>
          </a:effectLst>
        </p:spPr>
      </p:pic>
      <p:pic>
        <p:nvPicPr>
          <p:cNvPr id="31" name="图片 3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19618638">
            <a:off x="6552409" y="-172635"/>
            <a:ext cx="3434973" cy="1932173"/>
          </a:xfrm>
          <a:prstGeom prst="rect">
            <a:avLst/>
          </a:prstGeom>
          <a:effectLst>
            <a:outerShdw blurRad="50800" dist="469900" dir="21540000" sx="97000" sy="97000" algn="ctr" rotWithShape="0">
              <a:srgbClr val="000000">
                <a:alpha val="9000"/>
              </a:srgbClr>
            </a:outerShdw>
          </a:effectLst>
        </p:spPr>
      </p:pic>
      <p:pic>
        <p:nvPicPr>
          <p:cNvPr id="32" name="图片 3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19599039">
            <a:off x="10435705" y="-97847"/>
            <a:ext cx="3748191" cy="2108357"/>
          </a:xfrm>
          <a:prstGeom prst="rect">
            <a:avLst/>
          </a:prstGeom>
          <a:effectLst>
            <a:outerShdw blurRad="50800" dist="469900" dir="21540000" sx="97000" sy="97000" algn="ctr" rotWithShape="0">
              <a:srgbClr val="000000">
                <a:alpha val="9000"/>
              </a:srgbClr>
            </a:outerShdw>
          </a:effectLst>
        </p:spPr>
      </p:pic>
      <p:pic>
        <p:nvPicPr>
          <p:cNvPr id="33" name="图片 3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19611417">
            <a:off x="9059515" y="4296016"/>
            <a:ext cx="3419678" cy="1923569"/>
          </a:xfrm>
          <a:prstGeom prst="rect">
            <a:avLst/>
          </a:prstGeom>
          <a:effectLst>
            <a:outerShdw blurRad="50800" dist="469900" dir="21540000" sx="97000" sy="97000" algn="ctr" rotWithShape="0">
              <a:srgbClr val="000000">
                <a:alpha val="9000"/>
              </a:srgbClr>
            </a:outerShdw>
          </a:effectLst>
        </p:spPr>
      </p:pic>
    </p:spTree>
  </p:cSld>
  <p:clrMapOvr>
    <a:masterClrMapping/>
  </p:clrMapOvr>
  <mc:AlternateContent xmlns:mc="http://schemas.openxmlformats.org/markup-compatibility/2006">
    <mc:Choice xmlns:p159="http://schemas.microsoft.com/office/powerpoint/2015/09/main" xmlns="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3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000"/>
                            </p:stCondLst>
                            <p:childTnLst>
                              <p:par>
                                <p:cTn id="10" presetID="2" presetClass="entr" presetSubtype="3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500"/>
                            </p:stCondLst>
                            <p:childTnLst>
                              <p:par>
                                <p:cTn id="15" presetID="2" presetClass="entr" presetSubtype="3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3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矩形 8"/>
          <p:cNvSpPr/>
          <p:nvPr/>
        </p:nvSpPr>
        <p:spPr>
          <a:xfrm>
            <a:off x="0" y="0"/>
            <a:ext cx="9941668" cy="6867727"/>
          </a:xfrm>
          <a:custGeom>
            <a:avLst/>
            <a:gdLst>
              <a:gd name="connsiteX0" fmla="*/ 0 w 9941668"/>
              <a:gd name="connsiteY0" fmla="*/ 0 h 6858000"/>
              <a:gd name="connsiteX1" fmla="*/ 9941668 w 9941668"/>
              <a:gd name="connsiteY1" fmla="*/ 0 h 6858000"/>
              <a:gd name="connsiteX2" fmla="*/ 9941668 w 9941668"/>
              <a:gd name="connsiteY2" fmla="*/ 6858000 h 6858000"/>
              <a:gd name="connsiteX3" fmla="*/ 0 w 9941668"/>
              <a:gd name="connsiteY3" fmla="*/ 6858000 h 6858000"/>
              <a:gd name="connsiteX4" fmla="*/ 0 w 9941668"/>
              <a:gd name="connsiteY4" fmla="*/ 0 h 6858000"/>
              <a:gd name="connsiteX0-1" fmla="*/ 0 w 9941668"/>
              <a:gd name="connsiteY0-2" fmla="*/ 0 h 6867727"/>
              <a:gd name="connsiteX1-3" fmla="*/ 9941668 w 9941668"/>
              <a:gd name="connsiteY1-4" fmla="*/ 0 h 6867727"/>
              <a:gd name="connsiteX2-5" fmla="*/ 6254885 w 9941668"/>
              <a:gd name="connsiteY2-6" fmla="*/ 6867727 h 6867727"/>
              <a:gd name="connsiteX3-7" fmla="*/ 0 w 9941668"/>
              <a:gd name="connsiteY3-8" fmla="*/ 6858000 h 6867727"/>
              <a:gd name="connsiteX4-9" fmla="*/ 0 w 9941668"/>
              <a:gd name="connsiteY4-10" fmla="*/ 0 h 6867727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</a:cxnLst>
            <a:rect l="l" t="t" r="r" b="b"/>
            <a:pathLst>
              <a:path w="9941668" h="6867727">
                <a:moveTo>
                  <a:pt x="0" y="0"/>
                </a:moveTo>
                <a:lnTo>
                  <a:pt x="9941668" y="0"/>
                </a:lnTo>
                <a:lnTo>
                  <a:pt x="6254885" y="6867727"/>
                </a:lnTo>
                <a:lnTo>
                  <a:pt x="0" y="6858000"/>
                </a:lnTo>
                <a:lnTo>
                  <a:pt x="0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panose="02010600030101010101" charset="-122"/>
              <a:ea typeface="等线" panose="02010600030101010101" charset="-122"/>
              <a:cs typeface="+mn-cs"/>
            </a:endParaRPr>
          </a:p>
        </p:txBody>
      </p:sp>
      <p:sp>
        <p:nvSpPr>
          <p:cNvPr id="11" name="箭头: V 形 10"/>
          <p:cNvSpPr/>
          <p:nvPr/>
        </p:nvSpPr>
        <p:spPr>
          <a:xfrm>
            <a:off x="601026" y="1979876"/>
            <a:ext cx="437743" cy="523220"/>
          </a:xfrm>
          <a:prstGeom prst="chevron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charset="-122"/>
              <a:ea typeface="等线" panose="02010600030101010101" charset="-122"/>
              <a:cs typeface="+mn-cs"/>
            </a:endParaRPr>
          </a:p>
        </p:txBody>
      </p:sp>
      <p:sp>
        <p:nvSpPr>
          <p:cNvPr id="12" name="箭头: V 形 11"/>
          <p:cNvSpPr/>
          <p:nvPr/>
        </p:nvSpPr>
        <p:spPr>
          <a:xfrm>
            <a:off x="1097138" y="1979876"/>
            <a:ext cx="2346772" cy="523220"/>
          </a:xfrm>
          <a:prstGeom prst="chevron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charset="-122"/>
              <a:ea typeface="等线" panose="02010600030101010101" charset="-122"/>
              <a:cs typeface="+mn-cs"/>
            </a:endParaRPr>
          </a:p>
        </p:txBody>
      </p:sp>
      <p:sp>
        <p:nvSpPr>
          <p:cNvPr id="10" name="文本框 9"/>
          <p:cNvSpPr txBox="1"/>
          <p:nvPr/>
        </p:nvSpPr>
        <p:spPr>
          <a:xfrm>
            <a:off x="1369512" y="1979876"/>
            <a:ext cx="176959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华光钢铁直黑 可变体 Medium" panose="02000500000000000000" pitchFamily="2" charset="-122"/>
                <a:ea typeface="华光钢铁直黑 可变体 Medium" panose="02000500000000000000" pitchFamily="2" charset="-122"/>
                <a:cs typeface="+mn-cs"/>
              </a:rPr>
              <a:t>感悟</a:t>
            </a:r>
          </a:p>
        </p:txBody>
      </p:sp>
      <p:pic>
        <p:nvPicPr>
          <p:cNvPr id="30" name="图片 29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6504648" y="3790485"/>
            <a:ext cx="3871821" cy="220520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grpSp>
        <p:nvGrpSpPr>
          <p:cNvPr id="26" name="组合 25"/>
          <p:cNvGrpSpPr/>
          <p:nvPr/>
        </p:nvGrpSpPr>
        <p:grpSpPr>
          <a:xfrm>
            <a:off x="643650" y="3115040"/>
            <a:ext cx="6046879" cy="1077218"/>
            <a:chOff x="600376" y="2844222"/>
            <a:chExt cx="6003417" cy="1077218"/>
          </a:xfrm>
        </p:grpSpPr>
        <p:sp>
          <p:nvSpPr>
            <p:cNvPr id="27" name="流程图: 合并 26"/>
            <p:cNvSpPr/>
            <p:nvPr/>
          </p:nvSpPr>
          <p:spPr>
            <a:xfrm rot="16200000">
              <a:off x="589985" y="3200990"/>
              <a:ext cx="384464" cy="363682"/>
            </a:xfrm>
            <a:prstGeom prst="flowChartMerg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  <a:cs typeface="+mn-cs"/>
              </a:endParaRPr>
            </a:p>
          </p:txBody>
        </p:sp>
        <p:sp>
          <p:nvSpPr>
            <p:cNvPr id="28" name="文本框 27"/>
            <p:cNvSpPr txBox="1"/>
            <p:nvPr/>
          </p:nvSpPr>
          <p:spPr>
            <a:xfrm>
              <a:off x="1215930" y="2844222"/>
              <a:ext cx="5387863" cy="107721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altLang="zh-CN" sz="32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思源宋体 CN" panose="02020700000000000000" pitchFamily="18" charset="-122"/>
                  <a:ea typeface="思源宋体 CN" panose="02020700000000000000" pitchFamily="18" charset="-122"/>
                  <a:cs typeface="+mn-cs"/>
                </a:rPr>
                <a:t>1</a:t>
              </a:r>
              <a:r>
                <a:rPr lang="en-US" altLang="zh-CN" sz="3200" dirty="0">
                  <a:solidFill>
                    <a:prstClr val="black"/>
                  </a:solidFill>
                  <a:latin typeface="思源宋体 CN" panose="02020700000000000000" pitchFamily="18" charset="-122"/>
                  <a:ea typeface="思源宋体 CN" panose="02020700000000000000" pitchFamily="18" charset="-122"/>
                </a:rPr>
                <a:t>.</a:t>
              </a:r>
              <a:r>
                <a:rPr lang="zh-CN" altLang="en-US" sz="3200" dirty="0">
                  <a:solidFill>
                    <a:prstClr val="black"/>
                  </a:solidFill>
                  <a:latin typeface="思源宋体 CN" panose="02020700000000000000" pitchFamily="18" charset="-122"/>
                  <a:ea typeface="思源宋体 CN" panose="02020700000000000000" pitchFamily="18" charset="-122"/>
                </a:rPr>
                <a:t>教学设计和课件都是优质课堂的重要组成部分</a:t>
              </a:r>
              <a:endParaRPr kumimoji="0" lang="zh-CN" alt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思源宋体 CN" panose="02020700000000000000" pitchFamily="18" charset="-122"/>
                <a:ea typeface="思源宋体 CN" panose="02020700000000000000" pitchFamily="18" charset="-122"/>
                <a:cs typeface="+mn-cs"/>
              </a:endParaRPr>
            </a:p>
          </p:txBody>
        </p:sp>
      </p:grpSp>
      <p:grpSp>
        <p:nvGrpSpPr>
          <p:cNvPr id="29" name="组合 28"/>
          <p:cNvGrpSpPr/>
          <p:nvPr/>
        </p:nvGrpSpPr>
        <p:grpSpPr>
          <a:xfrm>
            <a:off x="643650" y="4581164"/>
            <a:ext cx="5591049" cy="1569660"/>
            <a:chOff x="612209" y="3818777"/>
            <a:chExt cx="5733044" cy="1569660"/>
          </a:xfrm>
        </p:grpSpPr>
        <p:sp>
          <p:nvSpPr>
            <p:cNvPr id="33" name="流程图: 合并 32"/>
            <p:cNvSpPr/>
            <p:nvPr/>
          </p:nvSpPr>
          <p:spPr>
            <a:xfrm rot="16200000">
              <a:off x="601818" y="4185605"/>
              <a:ext cx="384464" cy="363682"/>
            </a:xfrm>
            <a:prstGeom prst="flowChartMerg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  <a:cs typeface="+mn-cs"/>
              </a:endParaRPr>
            </a:p>
          </p:txBody>
        </p:sp>
        <p:sp>
          <p:nvSpPr>
            <p:cNvPr id="34" name="文本框 33"/>
            <p:cNvSpPr txBox="1"/>
            <p:nvPr/>
          </p:nvSpPr>
          <p:spPr>
            <a:xfrm>
              <a:off x="1228923" y="3818777"/>
              <a:ext cx="5116330" cy="156966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altLang="zh-CN" sz="32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思源宋体 CN" panose="02020700000000000000" pitchFamily="18" charset="-122"/>
                  <a:ea typeface="思源宋体 CN" panose="02020700000000000000" pitchFamily="18" charset="-122"/>
                  <a:cs typeface="+mn-cs"/>
                </a:rPr>
                <a:t>2.</a:t>
              </a:r>
              <a:r>
                <a:rPr kumimoji="0" lang="zh-CN" altLang="en-US" sz="32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思源宋体 CN" panose="02020700000000000000" pitchFamily="18" charset="-122"/>
                  <a:ea typeface="思源宋体 CN" panose="02020700000000000000" pitchFamily="18" charset="-122"/>
                  <a:cs typeface="+mn-cs"/>
                </a:rPr>
                <a:t>不断精进课件制作的过程，也会激励自己提高自身的教学设计水平</a:t>
              </a:r>
              <a:endParaRPr kumimoji="0" lang="zh-CN" alt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思源宋体 CN" panose="02020700000000000000" pitchFamily="18" charset="-122"/>
                <a:ea typeface="思源宋体 CN" panose="02020700000000000000" pitchFamily="18" charset="-122"/>
                <a:cs typeface="+mn-cs"/>
              </a:endParaRPr>
            </a:p>
          </p:txBody>
        </p:sp>
      </p:grpSp>
      <p:sp>
        <p:nvSpPr>
          <p:cNvPr id="21" name="文本框 20"/>
          <p:cNvSpPr txBox="1"/>
          <p:nvPr/>
        </p:nvSpPr>
        <p:spPr>
          <a:xfrm>
            <a:off x="1004251" y="484457"/>
            <a:ext cx="331482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di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华光钢铁直黑 可变体 Medium" panose="02000500000000000000" pitchFamily="2" charset="-122"/>
                <a:ea typeface="华光钢铁直黑 可变体 Medium" panose="02000500000000000000" pitchFamily="2" charset="-122"/>
                <a:cs typeface="+mn-cs"/>
              </a:rPr>
              <a:t>课件与课堂</a:t>
            </a:r>
          </a:p>
        </p:txBody>
      </p:sp>
      <p:sp>
        <p:nvSpPr>
          <p:cNvPr id="22" name="矩形 21"/>
          <p:cNvSpPr/>
          <p:nvPr/>
        </p:nvSpPr>
        <p:spPr>
          <a:xfrm>
            <a:off x="643650" y="593748"/>
            <a:ext cx="142925" cy="427748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rgbClr val="FFC000"/>
              </a:solidFill>
              <a:effectLst/>
              <a:uLnTx/>
              <a:uFillTx/>
              <a:latin typeface="等线" panose="02010600030101010101" charset="-122"/>
              <a:ea typeface="等线" panose="02010600030101010101" charset="-122"/>
              <a:cs typeface="+mn-cs"/>
            </a:endParaRPr>
          </a:p>
        </p:txBody>
      </p:sp>
      <p:cxnSp>
        <p:nvCxnSpPr>
          <p:cNvPr id="23" name="直接连接符 22"/>
          <p:cNvCxnSpPr/>
          <p:nvPr/>
        </p:nvCxnSpPr>
        <p:spPr>
          <a:xfrm>
            <a:off x="0" y="1367931"/>
            <a:ext cx="4619624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2" name="图片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23972" y="1165165"/>
            <a:ext cx="3920363" cy="2205204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59="http://schemas.microsoft.com/office/powerpoint/2015/09/main" xmlns="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矩形 8"/>
          <p:cNvSpPr/>
          <p:nvPr/>
        </p:nvSpPr>
        <p:spPr>
          <a:xfrm>
            <a:off x="0" y="0"/>
            <a:ext cx="9941668" cy="6867727"/>
          </a:xfrm>
          <a:custGeom>
            <a:avLst/>
            <a:gdLst>
              <a:gd name="connsiteX0" fmla="*/ 0 w 9941668"/>
              <a:gd name="connsiteY0" fmla="*/ 0 h 6858000"/>
              <a:gd name="connsiteX1" fmla="*/ 9941668 w 9941668"/>
              <a:gd name="connsiteY1" fmla="*/ 0 h 6858000"/>
              <a:gd name="connsiteX2" fmla="*/ 9941668 w 9941668"/>
              <a:gd name="connsiteY2" fmla="*/ 6858000 h 6858000"/>
              <a:gd name="connsiteX3" fmla="*/ 0 w 9941668"/>
              <a:gd name="connsiteY3" fmla="*/ 6858000 h 6858000"/>
              <a:gd name="connsiteX4" fmla="*/ 0 w 9941668"/>
              <a:gd name="connsiteY4" fmla="*/ 0 h 6858000"/>
              <a:gd name="connsiteX0-1" fmla="*/ 0 w 9941668"/>
              <a:gd name="connsiteY0-2" fmla="*/ 0 h 6867727"/>
              <a:gd name="connsiteX1-3" fmla="*/ 9941668 w 9941668"/>
              <a:gd name="connsiteY1-4" fmla="*/ 0 h 6867727"/>
              <a:gd name="connsiteX2-5" fmla="*/ 6254885 w 9941668"/>
              <a:gd name="connsiteY2-6" fmla="*/ 6867727 h 6867727"/>
              <a:gd name="connsiteX3-7" fmla="*/ 0 w 9941668"/>
              <a:gd name="connsiteY3-8" fmla="*/ 6858000 h 6867727"/>
              <a:gd name="connsiteX4-9" fmla="*/ 0 w 9941668"/>
              <a:gd name="connsiteY4-10" fmla="*/ 0 h 6867727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</a:cxnLst>
            <a:rect l="l" t="t" r="r" b="b"/>
            <a:pathLst>
              <a:path w="9941668" h="6867727">
                <a:moveTo>
                  <a:pt x="0" y="0"/>
                </a:moveTo>
                <a:lnTo>
                  <a:pt x="9941668" y="0"/>
                </a:lnTo>
                <a:lnTo>
                  <a:pt x="6254885" y="6867727"/>
                </a:lnTo>
                <a:lnTo>
                  <a:pt x="0" y="6858000"/>
                </a:lnTo>
                <a:lnTo>
                  <a:pt x="0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panose="02010600030101010101" charset="-122"/>
              <a:ea typeface="等线" panose="02010600030101010101" charset="-122"/>
              <a:cs typeface="+mn-cs"/>
            </a:endParaRPr>
          </a:p>
        </p:txBody>
      </p:sp>
      <p:sp>
        <p:nvSpPr>
          <p:cNvPr id="11" name="箭头: V 形 10"/>
          <p:cNvSpPr/>
          <p:nvPr/>
        </p:nvSpPr>
        <p:spPr>
          <a:xfrm>
            <a:off x="601026" y="1979876"/>
            <a:ext cx="437743" cy="523220"/>
          </a:xfrm>
          <a:prstGeom prst="chevron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charset="-122"/>
              <a:ea typeface="等线" panose="02010600030101010101" charset="-122"/>
              <a:cs typeface="+mn-cs"/>
            </a:endParaRPr>
          </a:p>
        </p:txBody>
      </p:sp>
      <p:sp>
        <p:nvSpPr>
          <p:cNvPr id="12" name="箭头: V 形 11"/>
          <p:cNvSpPr/>
          <p:nvPr/>
        </p:nvSpPr>
        <p:spPr>
          <a:xfrm>
            <a:off x="1097138" y="1979876"/>
            <a:ext cx="2346772" cy="523220"/>
          </a:xfrm>
          <a:prstGeom prst="chevron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charset="-122"/>
              <a:ea typeface="等线" panose="02010600030101010101" charset="-122"/>
              <a:cs typeface="+mn-cs"/>
            </a:endParaRPr>
          </a:p>
        </p:txBody>
      </p:sp>
      <p:sp>
        <p:nvSpPr>
          <p:cNvPr id="10" name="文本框 9"/>
          <p:cNvSpPr txBox="1"/>
          <p:nvPr/>
        </p:nvSpPr>
        <p:spPr>
          <a:xfrm>
            <a:off x="1369512" y="1979876"/>
            <a:ext cx="176959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华光钢铁直黑 可变体 Medium" panose="02000500000000000000" pitchFamily="2" charset="-122"/>
                <a:ea typeface="华光钢铁直黑 可变体 Medium" panose="02000500000000000000" pitchFamily="2" charset="-122"/>
                <a:cs typeface="+mn-cs"/>
              </a:rPr>
              <a:t>感悟</a:t>
            </a:r>
          </a:p>
        </p:txBody>
      </p:sp>
      <p:pic>
        <p:nvPicPr>
          <p:cNvPr id="32" name="图片 31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7187077" y="1050087"/>
            <a:ext cx="3906541" cy="219468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30" name="图片 29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6504648" y="3790485"/>
            <a:ext cx="3871821" cy="220520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grpSp>
        <p:nvGrpSpPr>
          <p:cNvPr id="26" name="组合 25"/>
          <p:cNvGrpSpPr/>
          <p:nvPr/>
        </p:nvGrpSpPr>
        <p:grpSpPr>
          <a:xfrm>
            <a:off x="655607" y="3157510"/>
            <a:ext cx="5039090" cy="1077218"/>
            <a:chOff x="600376" y="2844222"/>
            <a:chExt cx="5002871" cy="1077218"/>
          </a:xfrm>
        </p:grpSpPr>
        <p:sp>
          <p:nvSpPr>
            <p:cNvPr id="27" name="流程图: 合并 26"/>
            <p:cNvSpPr/>
            <p:nvPr/>
          </p:nvSpPr>
          <p:spPr>
            <a:xfrm rot="16200000">
              <a:off x="589985" y="3200990"/>
              <a:ext cx="384464" cy="363682"/>
            </a:xfrm>
            <a:prstGeom prst="flowChartMerg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  <a:cs typeface="+mn-cs"/>
              </a:endParaRPr>
            </a:p>
          </p:txBody>
        </p:sp>
        <p:sp>
          <p:nvSpPr>
            <p:cNvPr id="28" name="文本框 27"/>
            <p:cNvSpPr txBox="1"/>
            <p:nvPr/>
          </p:nvSpPr>
          <p:spPr>
            <a:xfrm>
              <a:off x="1215930" y="2844222"/>
              <a:ext cx="4387317" cy="107721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altLang="zh-CN" sz="32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思源宋体 CN" panose="02020700000000000000" pitchFamily="18" charset="-122"/>
                  <a:ea typeface="思源宋体 CN" panose="02020700000000000000" pitchFamily="18" charset="-122"/>
                  <a:cs typeface="+mn-cs"/>
                </a:rPr>
                <a:t>3.</a:t>
              </a:r>
              <a:r>
                <a:rPr kumimoji="0" lang="zh-CN" altLang="en-US" sz="32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思源宋体 CN" panose="02020700000000000000" pitchFamily="18" charset="-122"/>
                  <a:ea typeface="思源宋体 CN" panose="02020700000000000000" pitchFamily="18" charset="-122"/>
                  <a:cs typeface="+mn-cs"/>
                </a:rPr>
                <a:t>课件制作会者不难，孰能生巧，但不必强求</a:t>
              </a:r>
              <a:endParaRPr kumimoji="0" lang="zh-CN" alt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思源宋体 CN" panose="02020700000000000000" pitchFamily="18" charset="-122"/>
                <a:ea typeface="思源宋体 CN" panose="02020700000000000000" pitchFamily="18" charset="-122"/>
                <a:cs typeface="+mn-cs"/>
              </a:endParaRPr>
            </a:p>
          </p:txBody>
        </p:sp>
      </p:grpSp>
      <p:sp>
        <p:nvSpPr>
          <p:cNvPr id="21" name="文本框 20"/>
          <p:cNvSpPr txBox="1"/>
          <p:nvPr/>
        </p:nvSpPr>
        <p:spPr>
          <a:xfrm>
            <a:off x="1004251" y="484457"/>
            <a:ext cx="331482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di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华光钢铁直黑 可变体 Medium" panose="02000500000000000000" pitchFamily="2" charset="-122"/>
                <a:ea typeface="华光钢铁直黑 可变体 Medium" panose="02000500000000000000" pitchFamily="2" charset="-122"/>
                <a:cs typeface="+mn-cs"/>
              </a:rPr>
              <a:t>课件与课堂</a:t>
            </a:r>
          </a:p>
        </p:txBody>
      </p:sp>
      <p:sp>
        <p:nvSpPr>
          <p:cNvPr id="22" name="矩形 21"/>
          <p:cNvSpPr/>
          <p:nvPr/>
        </p:nvSpPr>
        <p:spPr>
          <a:xfrm>
            <a:off x="643650" y="593748"/>
            <a:ext cx="142925" cy="427748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rgbClr val="FFC000"/>
              </a:solidFill>
              <a:effectLst/>
              <a:uLnTx/>
              <a:uFillTx/>
              <a:latin typeface="等线" panose="02010600030101010101" charset="-122"/>
              <a:ea typeface="等线" panose="02010600030101010101" charset="-122"/>
              <a:cs typeface="+mn-cs"/>
            </a:endParaRPr>
          </a:p>
        </p:txBody>
      </p:sp>
      <p:cxnSp>
        <p:nvCxnSpPr>
          <p:cNvPr id="23" name="直接连接符 22"/>
          <p:cNvCxnSpPr/>
          <p:nvPr/>
        </p:nvCxnSpPr>
        <p:spPr>
          <a:xfrm>
            <a:off x="0" y="1367931"/>
            <a:ext cx="4619624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grpSp>
        <p:nvGrpSpPr>
          <p:cNvPr id="14" name="组合 13"/>
          <p:cNvGrpSpPr/>
          <p:nvPr/>
        </p:nvGrpSpPr>
        <p:grpSpPr>
          <a:xfrm>
            <a:off x="643650" y="4581164"/>
            <a:ext cx="5591049" cy="1569660"/>
            <a:chOff x="612209" y="3818777"/>
            <a:chExt cx="5733044" cy="1569660"/>
          </a:xfrm>
        </p:grpSpPr>
        <p:sp>
          <p:nvSpPr>
            <p:cNvPr id="15" name="流程图: 合并 14"/>
            <p:cNvSpPr/>
            <p:nvPr/>
          </p:nvSpPr>
          <p:spPr>
            <a:xfrm rot="16200000">
              <a:off x="601818" y="4185605"/>
              <a:ext cx="384464" cy="363682"/>
            </a:xfrm>
            <a:prstGeom prst="flowChartMerg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  <a:cs typeface="+mn-cs"/>
              </a:endParaRPr>
            </a:p>
          </p:txBody>
        </p:sp>
        <p:sp>
          <p:nvSpPr>
            <p:cNvPr id="16" name="文本框 15"/>
            <p:cNvSpPr txBox="1"/>
            <p:nvPr/>
          </p:nvSpPr>
          <p:spPr>
            <a:xfrm>
              <a:off x="1228923" y="3818777"/>
              <a:ext cx="5116330" cy="156966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altLang="zh-CN" sz="32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思源宋体 CN" panose="02020700000000000000" pitchFamily="18" charset="-122"/>
                  <a:ea typeface="思源宋体 CN" panose="02020700000000000000" pitchFamily="18" charset="-122"/>
                  <a:cs typeface="+mn-cs"/>
                </a:rPr>
                <a:t>4.</a:t>
              </a:r>
              <a:r>
                <a:rPr kumimoji="0" lang="zh-CN" altLang="en-US" sz="32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思源宋体 CN" panose="02020700000000000000" pitchFamily="18" charset="-122"/>
                  <a:ea typeface="思源宋体 CN" panose="02020700000000000000" pitchFamily="18" charset="-122"/>
                  <a:cs typeface="+mn-cs"/>
                </a:rPr>
                <a:t>根据自己的教学实情，选择适合自己教学风格的课件制作方式</a:t>
              </a:r>
              <a:endParaRPr kumimoji="0" lang="zh-CN" alt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思源宋体 CN" panose="02020700000000000000" pitchFamily="18" charset="-122"/>
                <a:ea typeface="思源宋体 CN" panose="02020700000000000000" pitchFamily="18" charset="-122"/>
                <a:cs typeface="+mn-cs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59="http://schemas.microsoft.com/office/powerpoint/2015/09/main" xmlns="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42000">
              <a:schemeClr val="tx2">
                <a:lumMod val="75000"/>
              </a:schemeClr>
            </a:gs>
            <a:gs pos="85000">
              <a:schemeClr val="tx2"/>
            </a:gs>
          </a:gsLst>
          <a:lin ang="12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图片 18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5778230" y="0"/>
            <a:ext cx="6415437" cy="6858000"/>
          </a:xfrm>
          <a:custGeom>
            <a:avLst/>
            <a:gdLst>
              <a:gd name="connsiteX0" fmla="*/ 0 w 6454381"/>
              <a:gd name="connsiteY0" fmla="*/ 0 h 6858000"/>
              <a:gd name="connsiteX1" fmla="*/ 6454381 w 6454381"/>
              <a:gd name="connsiteY1" fmla="*/ 0 h 6858000"/>
              <a:gd name="connsiteX2" fmla="*/ 6454381 w 6454381"/>
              <a:gd name="connsiteY2" fmla="*/ 6858000 h 6858000"/>
              <a:gd name="connsiteX3" fmla="*/ 0 w 6454381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454381" h="6858000">
                <a:moveTo>
                  <a:pt x="0" y="0"/>
                </a:moveTo>
                <a:lnTo>
                  <a:pt x="6454381" y="0"/>
                </a:lnTo>
                <a:lnTo>
                  <a:pt x="6454381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6" name="文本框 5"/>
          <p:cNvSpPr txBox="1"/>
          <p:nvPr/>
        </p:nvSpPr>
        <p:spPr>
          <a:xfrm>
            <a:off x="635136" y="2739340"/>
            <a:ext cx="4468205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di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8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华光钢铁直黑 可变体 Medium" panose="02000500000000000000" pitchFamily="2" charset="-122"/>
                <a:ea typeface="华光钢铁直黑 可变体 Medium" panose="02000500000000000000" pitchFamily="2" charset="-122"/>
                <a:cs typeface="+mn-cs"/>
              </a:rPr>
              <a:t>数字故事</a:t>
            </a:r>
            <a:endParaRPr kumimoji="0" lang="en-US" altLang="zh-CN" sz="80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华光钢铁直黑 可变体 Medium" panose="02000500000000000000" pitchFamily="2" charset="-122"/>
              <a:ea typeface="华光钢铁直黑 可变体 Medium" panose="02000500000000000000" pitchFamily="2" charset="-122"/>
              <a:cs typeface="+mn-cs"/>
            </a:endParaRPr>
          </a:p>
          <a:p>
            <a:pPr marL="0" marR="0" lvl="0" indent="0" algn="di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4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华光钢铁直黑 可变体 Medium" panose="02000500000000000000" pitchFamily="2" charset="-122"/>
                <a:ea typeface="华光钢铁直黑 可变体 Medium" panose="02000500000000000000" pitchFamily="2" charset="-122"/>
                <a:cs typeface="+mn-cs"/>
              </a:rPr>
              <a:t>那点事儿</a:t>
            </a:r>
          </a:p>
        </p:txBody>
      </p:sp>
      <p:sp>
        <p:nvSpPr>
          <p:cNvPr id="7" name="矩形 6"/>
          <p:cNvSpPr/>
          <p:nvPr/>
        </p:nvSpPr>
        <p:spPr>
          <a:xfrm>
            <a:off x="793507" y="2186866"/>
            <a:ext cx="656876" cy="403304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panose="02010600030101010101" charset="-122"/>
              <a:ea typeface="等线" panose="02010600030101010101" charset="-122"/>
              <a:cs typeface="+mn-cs"/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793507" y="1574507"/>
            <a:ext cx="883018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6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思源宋体 CN" panose="02020700000000000000" pitchFamily="18" charset="-122"/>
                <a:ea typeface="思源宋体 CN" panose="02020700000000000000" pitchFamily="18" charset="-122"/>
                <a:cs typeface="+mn-cs"/>
              </a:rPr>
              <a:t>3</a:t>
            </a:r>
            <a:endParaRPr kumimoji="0" lang="zh-CN" altLang="en-US" sz="60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思源宋体 CN" panose="02020700000000000000" pitchFamily="18" charset="-122"/>
              <a:ea typeface="思源宋体 CN" panose="02020700000000000000" pitchFamily="18" charset="-122"/>
              <a:cs typeface="+mn-cs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59="http://schemas.microsoft.com/office/powerpoint/2015/09/main" xmlns="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矩形 8"/>
          <p:cNvSpPr/>
          <p:nvPr/>
        </p:nvSpPr>
        <p:spPr>
          <a:xfrm>
            <a:off x="0" y="0"/>
            <a:ext cx="10591800" cy="6867727"/>
          </a:xfrm>
          <a:custGeom>
            <a:avLst/>
            <a:gdLst>
              <a:gd name="connsiteX0" fmla="*/ 0 w 9941668"/>
              <a:gd name="connsiteY0" fmla="*/ 0 h 6858000"/>
              <a:gd name="connsiteX1" fmla="*/ 9941668 w 9941668"/>
              <a:gd name="connsiteY1" fmla="*/ 0 h 6858000"/>
              <a:gd name="connsiteX2" fmla="*/ 9941668 w 9941668"/>
              <a:gd name="connsiteY2" fmla="*/ 6858000 h 6858000"/>
              <a:gd name="connsiteX3" fmla="*/ 0 w 9941668"/>
              <a:gd name="connsiteY3" fmla="*/ 6858000 h 6858000"/>
              <a:gd name="connsiteX4" fmla="*/ 0 w 9941668"/>
              <a:gd name="connsiteY4" fmla="*/ 0 h 6858000"/>
              <a:gd name="connsiteX0-1" fmla="*/ 0 w 9941668"/>
              <a:gd name="connsiteY0-2" fmla="*/ 0 h 6867727"/>
              <a:gd name="connsiteX1-3" fmla="*/ 9941668 w 9941668"/>
              <a:gd name="connsiteY1-4" fmla="*/ 0 h 6867727"/>
              <a:gd name="connsiteX2-5" fmla="*/ 6254885 w 9941668"/>
              <a:gd name="connsiteY2-6" fmla="*/ 6867727 h 6867727"/>
              <a:gd name="connsiteX3-7" fmla="*/ 0 w 9941668"/>
              <a:gd name="connsiteY3-8" fmla="*/ 6858000 h 6867727"/>
              <a:gd name="connsiteX4-9" fmla="*/ 0 w 9941668"/>
              <a:gd name="connsiteY4-10" fmla="*/ 0 h 6867727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</a:cxnLst>
            <a:rect l="l" t="t" r="r" b="b"/>
            <a:pathLst>
              <a:path w="9941668" h="6867727">
                <a:moveTo>
                  <a:pt x="0" y="0"/>
                </a:moveTo>
                <a:lnTo>
                  <a:pt x="9941668" y="0"/>
                </a:lnTo>
                <a:lnTo>
                  <a:pt x="6254885" y="6867727"/>
                </a:lnTo>
                <a:lnTo>
                  <a:pt x="0" y="6858000"/>
                </a:lnTo>
                <a:lnTo>
                  <a:pt x="0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panose="02010600030101010101" charset="-122"/>
              <a:ea typeface="等线" panose="02010600030101010101" charset="-122"/>
              <a:cs typeface="+mn-cs"/>
            </a:endParaRPr>
          </a:p>
        </p:txBody>
      </p:sp>
      <p:pic>
        <p:nvPicPr>
          <p:cNvPr id="11" name="邓小平数字故事——三落三起_x264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-1" y="0"/>
            <a:ext cx="12209293" cy="6867727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59="http://schemas.microsoft.com/office/powerpoint/2015/09/main" xmlns="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46948" fill="hold"/>
                                        <p:tgtEl>
                                          <p:spTgt spid="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  <p:video>
              <p:cMediaNode vol="80000">
                <p:cTn id="1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矩形 8"/>
          <p:cNvSpPr/>
          <p:nvPr/>
        </p:nvSpPr>
        <p:spPr>
          <a:xfrm>
            <a:off x="0" y="0"/>
            <a:ext cx="10591800" cy="6867727"/>
          </a:xfrm>
          <a:custGeom>
            <a:avLst/>
            <a:gdLst>
              <a:gd name="connsiteX0" fmla="*/ 0 w 9941668"/>
              <a:gd name="connsiteY0" fmla="*/ 0 h 6858000"/>
              <a:gd name="connsiteX1" fmla="*/ 9941668 w 9941668"/>
              <a:gd name="connsiteY1" fmla="*/ 0 h 6858000"/>
              <a:gd name="connsiteX2" fmla="*/ 9941668 w 9941668"/>
              <a:gd name="connsiteY2" fmla="*/ 6858000 h 6858000"/>
              <a:gd name="connsiteX3" fmla="*/ 0 w 9941668"/>
              <a:gd name="connsiteY3" fmla="*/ 6858000 h 6858000"/>
              <a:gd name="connsiteX4" fmla="*/ 0 w 9941668"/>
              <a:gd name="connsiteY4" fmla="*/ 0 h 6858000"/>
              <a:gd name="connsiteX0-1" fmla="*/ 0 w 9941668"/>
              <a:gd name="connsiteY0-2" fmla="*/ 0 h 6867727"/>
              <a:gd name="connsiteX1-3" fmla="*/ 9941668 w 9941668"/>
              <a:gd name="connsiteY1-4" fmla="*/ 0 h 6867727"/>
              <a:gd name="connsiteX2-5" fmla="*/ 6254885 w 9941668"/>
              <a:gd name="connsiteY2-6" fmla="*/ 6867727 h 6867727"/>
              <a:gd name="connsiteX3-7" fmla="*/ 0 w 9941668"/>
              <a:gd name="connsiteY3-8" fmla="*/ 6858000 h 6867727"/>
              <a:gd name="connsiteX4-9" fmla="*/ 0 w 9941668"/>
              <a:gd name="connsiteY4-10" fmla="*/ 0 h 6867727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</a:cxnLst>
            <a:rect l="l" t="t" r="r" b="b"/>
            <a:pathLst>
              <a:path w="9941668" h="6867727">
                <a:moveTo>
                  <a:pt x="0" y="0"/>
                </a:moveTo>
                <a:lnTo>
                  <a:pt x="9941668" y="0"/>
                </a:lnTo>
                <a:lnTo>
                  <a:pt x="6254885" y="6867727"/>
                </a:lnTo>
                <a:lnTo>
                  <a:pt x="0" y="6858000"/>
                </a:lnTo>
                <a:lnTo>
                  <a:pt x="0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panose="02010600030101010101" charset="-122"/>
              <a:ea typeface="等线" panose="02010600030101010101" charset="-122"/>
              <a:cs typeface="+mn-cs"/>
            </a:endParaRPr>
          </a:p>
        </p:txBody>
      </p:sp>
      <p:sp>
        <p:nvSpPr>
          <p:cNvPr id="18" name="文本框 17"/>
          <p:cNvSpPr txBox="1"/>
          <p:nvPr/>
        </p:nvSpPr>
        <p:spPr>
          <a:xfrm>
            <a:off x="505316" y="2335231"/>
            <a:ext cx="3885602" cy="24929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思源宋体 CN" panose="02020700000000000000" pitchFamily="18" charset="-122"/>
                <a:ea typeface="思源宋体 CN" panose="02020700000000000000" pitchFamily="18" charset="-122"/>
                <a:cs typeface="+mn-cs"/>
              </a:rPr>
              <a:t>“</a:t>
            </a:r>
            <a:r>
              <a:rPr kumimoji="0" lang="zh-CN" altLang="en-US" sz="4400" b="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华光钢铁直黑 可变体 Medium" panose="02000500000000000000" pitchFamily="2" charset="-122"/>
                <a:ea typeface="华光钢铁直黑 可变体 Medium" panose="02000500000000000000" pitchFamily="2" charset="-122"/>
              </a:rPr>
              <a:t>数字故事</a:t>
            </a:r>
            <a:r>
              <a:rPr kumimoji="0" lang="zh-CN" alt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思源宋体 CN" panose="02020700000000000000" pitchFamily="18" charset="-122"/>
                <a:ea typeface="思源宋体 CN" panose="02020700000000000000" pitchFamily="18" charset="-122"/>
                <a:cs typeface="+mn-cs"/>
              </a:rPr>
              <a:t>”</a:t>
            </a:r>
            <a:r>
              <a:rPr kumimoji="0" lang="zh-CN" alt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思源宋体 CN" panose="02020700000000000000" pitchFamily="18" charset="-122"/>
                <a:ea typeface="思源宋体 CN" panose="02020700000000000000" pitchFamily="18" charset="-122"/>
                <a:cs typeface="+mn-cs"/>
              </a:rPr>
              <a:t>是通过“文字、图像与声音”结合在一起，以数字化形式“讲故事”的</a:t>
            </a:r>
            <a:r>
              <a:rPr lang="zh-CN" altLang="en-US" sz="2800" dirty="0">
                <a:solidFill>
                  <a:prstClr val="black"/>
                </a:solidFill>
                <a:latin typeface="思源宋体 CN" panose="02020700000000000000" pitchFamily="18" charset="-122"/>
                <a:ea typeface="思源宋体 CN" panose="02020700000000000000" pitchFamily="18" charset="-122"/>
              </a:rPr>
              <a:t>教学方式</a:t>
            </a:r>
            <a:r>
              <a:rPr kumimoji="0" lang="zh-CN" alt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思源宋体 CN" panose="02020700000000000000" pitchFamily="18" charset="-122"/>
                <a:ea typeface="思源宋体 CN" panose="02020700000000000000" pitchFamily="18" charset="-122"/>
                <a:cs typeface="+mn-cs"/>
              </a:rPr>
              <a:t>。</a:t>
            </a:r>
            <a:endParaRPr kumimoji="0" lang="zh-CN" altLang="en-US" sz="3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思源宋体 CN" panose="02020700000000000000" pitchFamily="18" charset="-122"/>
              <a:ea typeface="思源宋体 CN" panose="02020700000000000000" pitchFamily="18" charset="-122"/>
              <a:cs typeface="+mn-cs"/>
            </a:endParaRPr>
          </a:p>
        </p:txBody>
      </p:sp>
      <p:sp>
        <p:nvSpPr>
          <p:cNvPr id="26" name="矩形 25"/>
          <p:cNvSpPr/>
          <p:nvPr/>
        </p:nvSpPr>
        <p:spPr>
          <a:xfrm>
            <a:off x="643650" y="635195"/>
            <a:ext cx="142925" cy="427748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rgbClr val="FFC000"/>
              </a:solidFill>
              <a:effectLst/>
              <a:uLnTx/>
              <a:uFillTx/>
              <a:latin typeface="等线" panose="02010600030101010101" charset="-122"/>
              <a:ea typeface="等线" panose="02010600030101010101" charset="-122"/>
              <a:cs typeface="+mn-cs"/>
            </a:endParaRPr>
          </a:p>
        </p:txBody>
      </p:sp>
      <p:cxnSp>
        <p:nvCxnSpPr>
          <p:cNvPr id="27" name="直接连接符 26"/>
          <p:cNvCxnSpPr/>
          <p:nvPr/>
        </p:nvCxnSpPr>
        <p:spPr>
          <a:xfrm>
            <a:off x="0" y="1367931"/>
            <a:ext cx="4619624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5" name="文本框 24"/>
          <p:cNvSpPr txBox="1"/>
          <p:nvPr/>
        </p:nvSpPr>
        <p:spPr>
          <a:xfrm>
            <a:off x="969429" y="560569"/>
            <a:ext cx="422514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di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zh-CN" altLang="en-US" sz="2800" dirty="0">
                <a:solidFill>
                  <a:prstClr val="black"/>
                </a:solidFill>
                <a:latin typeface="华光钢铁直黑 可变体 Medium" panose="02000500000000000000" pitchFamily="2" charset="-122"/>
                <a:ea typeface="华光钢铁直黑 可变体 Medium" panose="02000500000000000000" pitchFamily="2" charset="-122"/>
              </a:rPr>
              <a:t>什么是历史数字故事</a:t>
            </a:r>
            <a:endParaRPr kumimoji="0" lang="zh-CN" altLang="en-US" sz="3200" b="0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华光钢铁直黑 可变体 Medium" panose="02000500000000000000" pitchFamily="2" charset="-122"/>
              <a:ea typeface="华光钢铁直黑 可变体 Medium" panose="02000500000000000000" pitchFamily="2" charset="-122"/>
              <a:cs typeface="+mn-cs"/>
            </a:endParaRP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08520" y="1739525"/>
            <a:ext cx="6774141" cy="4418084"/>
          </a:xfrm>
          <a:prstGeom prst="rect">
            <a:avLst/>
          </a:prstGeom>
        </p:spPr>
      </p:pic>
      <p:sp>
        <p:nvSpPr>
          <p:cNvPr id="28" name="文本框 27"/>
          <p:cNvSpPr txBox="1"/>
          <p:nvPr/>
        </p:nvSpPr>
        <p:spPr>
          <a:xfrm>
            <a:off x="509339" y="4966849"/>
            <a:ext cx="3761104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en-US" altLang="zh-CN" sz="2800" dirty="0">
                <a:solidFill>
                  <a:prstClr val="black"/>
                </a:solidFill>
                <a:latin typeface="华光钢铁直黑 可变体 Medium" panose="02000500000000000000" pitchFamily="2" charset="-122"/>
                <a:ea typeface="华光钢铁直黑 可变体 Medium" panose="02000500000000000000" pitchFamily="2" charset="-122"/>
              </a:rPr>
              <a:t>1.</a:t>
            </a:r>
            <a:r>
              <a:rPr lang="zh-CN" altLang="en-US" sz="2800" dirty="0">
                <a:solidFill>
                  <a:prstClr val="black"/>
                </a:solidFill>
                <a:latin typeface="华光钢铁直黑 可变体 Medium" panose="02000500000000000000" pitchFamily="2" charset="-122"/>
                <a:ea typeface="华光钢铁直黑 可变体 Medium" panose="02000500000000000000" pitchFamily="2" charset="-122"/>
              </a:rPr>
              <a:t>提高课堂效率；</a:t>
            </a:r>
            <a:endParaRPr lang="en-US" altLang="zh-CN" sz="2800" dirty="0">
              <a:solidFill>
                <a:prstClr val="black"/>
              </a:solidFill>
              <a:latin typeface="华光钢铁直黑 可变体 Medium" panose="02000500000000000000" pitchFamily="2" charset="-122"/>
              <a:ea typeface="华光钢铁直黑 可变体 Medium" panose="02000500000000000000" pitchFamily="2" charset="-122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en-US" altLang="zh-CN" sz="2800" dirty="0">
                <a:solidFill>
                  <a:prstClr val="black"/>
                </a:solidFill>
                <a:latin typeface="华光钢铁直黑 可变体 Medium" panose="02000500000000000000" pitchFamily="2" charset="-122"/>
                <a:ea typeface="华光钢铁直黑 可变体 Medium" panose="02000500000000000000" pitchFamily="2" charset="-122"/>
              </a:rPr>
              <a:t>2.</a:t>
            </a:r>
            <a:r>
              <a:rPr lang="zh-CN" altLang="en-US" sz="2800" dirty="0">
                <a:solidFill>
                  <a:prstClr val="black"/>
                </a:solidFill>
                <a:latin typeface="华光钢铁直黑 可变体 Medium" panose="02000500000000000000" pitchFamily="2" charset="-122"/>
                <a:ea typeface="华光钢铁直黑 可变体 Medium" panose="02000500000000000000" pitchFamily="2" charset="-122"/>
              </a:rPr>
              <a:t>激发学生学习兴趣；</a:t>
            </a:r>
            <a:endParaRPr kumimoji="0" lang="zh-CN" altLang="en-US" sz="28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华光钢铁直黑 可变体 Medium" panose="02000500000000000000" pitchFamily="2" charset="-122"/>
              <a:ea typeface="华光钢铁直黑 可变体 Medium" panose="02000500000000000000" pitchFamily="2" charset="-122"/>
            </a:endParaRPr>
          </a:p>
        </p:txBody>
      </p:sp>
      <p:pic>
        <p:nvPicPr>
          <p:cNvPr id="12" name="图片 1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40768" y="1828325"/>
            <a:ext cx="6909644" cy="3886675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59="http://schemas.microsoft.com/office/powerpoint/2015/09/main" xmlns="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矩形 8"/>
          <p:cNvSpPr/>
          <p:nvPr/>
        </p:nvSpPr>
        <p:spPr>
          <a:xfrm>
            <a:off x="0" y="0"/>
            <a:ext cx="10591800" cy="6867727"/>
          </a:xfrm>
          <a:custGeom>
            <a:avLst/>
            <a:gdLst>
              <a:gd name="connsiteX0" fmla="*/ 0 w 9941668"/>
              <a:gd name="connsiteY0" fmla="*/ 0 h 6858000"/>
              <a:gd name="connsiteX1" fmla="*/ 9941668 w 9941668"/>
              <a:gd name="connsiteY1" fmla="*/ 0 h 6858000"/>
              <a:gd name="connsiteX2" fmla="*/ 9941668 w 9941668"/>
              <a:gd name="connsiteY2" fmla="*/ 6858000 h 6858000"/>
              <a:gd name="connsiteX3" fmla="*/ 0 w 9941668"/>
              <a:gd name="connsiteY3" fmla="*/ 6858000 h 6858000"/>
              <a:gd name="connsiteX4" fmla="*/ 0 w 9941668"/>
              <a:gd name="connsiteY4" fmla="*/ 0 h 6858000"/>
              <a:gd name="connsiteX0-1" fmla="*/ 0 w 9941668"/>
              <a:gd name="connsiteY0-2" fmla="*/ 0 h 6867727"/>
              <a:gd name="connsiteX1-3" fmla="*/ 9941668 w 9941668"/>
              <a:gd name="connsiteY1-4" fmla="*/ 0 h 6867727"/>
              <a:gd name="connsiteX2-5" fmla="*/ 6254885 w 9941668"/>
              <a:gd name="connsiteY2-6" fmla="*/ 6867727 h 6867727"/>
              <a:gd name="connsiteX3-7" fmla="*/ 0 w 9941668"/>
              <a:gd name="connsiteY3-8" fmla="*/ 6858000 h 6867727"/>
              <a:gd name="connsiteX4-9" fmla="*/ 0 w 9941668"/>
              <a:gd name="connsiteY4-10" fmla="*/ 0 h 6867727"/>
              <a:gd name="connsiteX0-11" fmla="*/ 0 w 9941668"/>
              <a:gd name="connsiteY0-12" fmla="*/ 0 h 6867727"/>
              <a:gd name="connsiteX1-13" fmla="*/ 9941668 w 9941668"/>
              <a:gd name="connsiteY1-14" fmla="*/ 0 h 6867727"/>
              <a:gd name="connsiteX2-15" fmla="*/ 7286640 w 9941668"/>
              <a:gd name="connsiteY2-16" fmla="*/ 6867727 h 6867727"/>
              <a:gd name="connsiteX3-17" fmla="*/ 0 w 9941668"/>
              <a:gd name="connsiteY3-18" fmla="*/ 6858000 h 6867727"/>
              <a:gd name="connsiteX4-19" fmla="*/ 0 w 9941668"/>
              <a:gd name="connsiteY4-20" fmla="*/ 0 h 6867727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</a:cxnLst>
            <a:rect l="l" t="t" r="r" b="b"/>
            <a:pathLst>
              <a:path w="9941668" h="6867727">
                <a:moveTo>
                  <a:pt x="0" y="0"/>
                </a:moveTo>
                <a:lnTo>
                  <a:pt x="9941668" y="0"/>
                </a:lnTo>
                <a:lnTo>
                  <a:pt x="7286640" y="6867727"/>
                </a:lnTo>
                <a:lnTo>
                  <a:pt x="0" y="6858000"/>
                </a:lnTo>
                <a:lnTo>
                  <a:pt x="0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panose="02010600030101010101" charset="-122"/>
              <a:ea typeface="等线" panose="02010600030101010101" charset="-122"/>
              <a:cs typeface="+mn-cs"/>
            </a:endParaRPr>
          </a:p>
        </p:txBody>
      </p:sp>
      <p:sp>
        <p:nvSpPr>
          <p:cNvPr id="26" name="矩形 25"/>
          <p:cNvSpPr/>
          <p:nvPr/>
        </p:nvSpPr>
        <p:spPr>
          <a:xfrm>
            <a:off x="643650" y="635195"/>
            <a:ext cx="142925" cy="427748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rgbClr val="FFC000"/>
              </a:solidFill>
              <a:effectLst/>
              <a:uLnTx/>
              <a:uFillTx/>
              <a:latin typeface="等线" panose="02010600030101010101" charset="-122"/>
              <a:ea typeface="等线" panose="02010600030101010101" charset="-122"/>
              <a:cs typeface="+mn-cs"/>
            </a:endParaRPr>
          </a:p>
        </p:txBody>
      </p:sp>
      <p:cxnSp>
        <p:nvCxnSpPr>
          <p:cNvPr id="27" name="直接连接符 26"/>
          <p:cNvCxnSpPr/>
          <p:nvPr/>
        </p:nvCxnSpPr>
        <p:spPr>
          <a:xfrm>
            <a:off x="0" y="1367931"/>
            <a:ext cx="4619624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图片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71907" y="180975"/>
            <a:ext cx="6229472" cy="6496050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71773" y="1608652"/>
            <a:ext cx="4028362" cy="4070275"/>
          </a:xfrm>
          <a:prstGeom prst="rect">
            <a:avLst/>
          </a:prstGeom>
        </p:spPr>
      </p:pic>
      <p:sp>
        <p:nvSpPr>
          <p:cNvPr id="13" name="文本框 12"/>
          <p:cNvSpPr txBox="1"/>
          <p:nvPr/>
        </p:nvSpPr>
        <p:spPr>
          <a:xfrm>
            <a:off x="603072" y="5843278"/>
            <a:ext cx="5352338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华光钢铁直黑 可变体 Medium" panose="02000500000000000000" pitchFamily="2" charset="-122"/>
                <a:ea typeface="华光钢铁直黑 可变体 Medium" panose="02000500000000000000" pitchFamily="2" charset="-122"/>
              </a:rPr>
              <a:t>杨雅宁：</a:t>
            </a:r>
            <a:r>
              <a:rPr kumimoji="0" lang="zh-CN" alt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华光钢铁直黑 可变体 Medium" panose="02000500000000000000" pitchFamily="2" charset="-122"/>
                <a:ea typeface="华光钢铁直黑 可变体 Medium" panose="02000500000000000000" pitchFamily="2" charset="-122"/>
              </a:rPr>
              <a:t>顺乎世界之潮流</a:t>
            </a:r>
            <a:r>
              <a:rPr kumimoji="0" lang="en-US" altLang="zh-CN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华光钢铁直黑 可变体 Medium" panose="02000500000000000000" pitchFamily="2" charset="-122"/>
                <a:ea typeface="华光钢铁直黑 可变体 Medium" panose="02000500000000000000" pitchFamily="2" charset="-122"/>
              </a:rPr>
              <a:t>——</a:t>
            </a:r>
            <a:r>
              <a:rPr kumimoji="0" lang="zh-CN" alt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华光钢铁直黑 可变体 Medium" panose="02000500000000000000" pitchFamily="2" charset="-122"/>
                <a:ea typeface="华光钢铁直黑 可变体 Medium" panose="02000500000000000000" pitchFamily="2" charset="-122"/>
              </a:rPr>
              <a:t>从</a:t>
            </a:r>
            <a:r>
              <a:rPr kumimoji="0" lang="en-US" altLang="zh-CN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华光钢铁直黑 可变体 Medium" panose="02000500000000000000" pitchFamily="2" charset="-122"/>
                <a:ea typeface="华光钢铁直黑 可变体 Medium" panose="02000500000000000000" pitchFamily="2" charset="-122"/>
              </a:rPr>
              <a:t>《</a:t>
            </a:r>
            <a:r>
              <a:rPr kumimoji="0" lang="zh-CN" alt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华光钢铁直黑 可变体 Medium" panose="02000500000000000000" pitchFamily="2" charset="-122"/>
                <a:ea typeface="华光钢铁直黑 可变体 Medium" panose="02000500000000000000" pitchFamily="2" charset="-122"/>
              </a:rPr>
              <a:t>时务报</a:t>
            </a:r>
            <a:r>
              <a:rPr kumimoji="0" lang="en-US" altLang="zh-CN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华光钢铁直黑 可变体 Medium" panose="02000500000000000000" pitchFamily="2" charset="-122"/>
                <a:ea typeface="华光钢铁直黑 可变体 Medium" panose="02000500000000000000" pitchFamily="2" charset="-122"/>
              </a:rPr>
              <a:t>》</a:t>
            </a:r>
            <a:r>
              <a:rPr kumimoji="0" lang="zh-CN" alt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华光钢铁直黑 可变体 Medium" panose="02000500000000000000" pitchFamily="2" charset="-122"/>
                <a:ea typeface="华光钢铁直黑 可变体 Medium" panose="02000500000000000000" pitchFamily="2" charset="-122"/>
              </a:rPr>
              <a:t>看时代脉动</a:t>
            </a:r>
            <a:endParaRPr kumimoji="0" lang="zh-CN" altLang="en-US" sz="28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华光钢铁直黑 可变体 Medium" panose="02000500000000000000" pitchFamily="2" charset="-122"/>
              <a:ea typeface="华光钢铁直黑 可变体 Medium" panose="02000500000000000000" pitchFamily="2" charset="-122"/>
            </a:endParaRPr>
          </a:p>
        </p:txBody>
      </p:sp>
      <p:sp>
        <p:nvSpPr>
          <p:cNvPr id="14" name="文本框 13"/>
          <p:cNvSpPr txBox="1"/>
          <p:nvPr/>
        </p:nvSpPr>
        <p:spPr>
          <a:xfrm>
            <a:off x="969429" y="560569"/>
            <a:ext cx="422514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di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zh-CN" altLang="en-US" sz="2800" dirty="0">
                <a:solidFill>
                  <a:prstClr val="black"/>
                </a:solidFill>
                <a:latin typeface="华光钢铁直黑 可变体 Medium" panose="02000500000000000000" pitchFamily="2" charset="-122"/>
                <a:ea typeface="华光钢铁直黑 可变体 Medium" panose="02000500000000000000" pitchFamily="2" charset="-122"/>
              </a:rPr>
              <a:t>什么是历史数字故事</a:t>
            </a:r>
            <a:endParaRPr kumimoji="0" lang="zh-CN" altLang="en-US" sz="3200" b="0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华光钢铁直黑 可变体 Medium" panose="02000500000000000000" pitchFamily="2" charset="-122"/>
              <a:ea typeface="华光钢铁直黑 可变体 Medium" panose="02000500000000000000" pitchFamily="2" charset="-122"/>
              <a:cs typeface="+mn-cs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59="http://schemas.microsoft.com/office/powerpoint/2015/09/main" xmlns="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矩形 8"/>
          <p:cNvSpPr/>
          <p:nvPr/>
        </p:nvSpPr>
        <p:spPr>
          <a:xfrm>
            <a:off x="0" y="0"/>
            <a:ext cx="10591800" cy="6867727"/>
          </a:xfrm>
          <a:custGeom>
            <a:avLst/>
            <a:gdLst>
              <a:gd name="connsiteX0" fmla="*/ 0 w 9941668"/>
              <a:gd name="connsiteY0" fmla="*/ 0 h 6858000"/>
              <a:gd name="connsiteX1" fmla="*/ 9941668 w 9941668"/>
              <a:gd name="connsiteY1" fmla="*/ 0 h 6858000"/>
              <a:gd name="connsiteX2" fmla="*/ 9941668 w 9941668"/>
              <a:gd name="connsiteY2" fmla="*/ 6858000 h 6858000"/>
              <a:gd name="connsiteX3" fmla="*/ 0 w 9941668"/>
              <a:gd name="connsiteY3" fmla="*/ 6858000 h 6858000"/>
              <a:gd name="connsiteX4" fmla="*/ 0 w 9941668"/>
              <a:gd name="connsiteY4" fmla="*/ 0 h 6858000"/>
              <a:gd name="connsiteX0-1" fmla="*/ 0 w 9941668"/>
              <a:gd name="connsiteY0-2" fmla="*/ 0 h 6867727"/>
              <a:gd name="connsiteX1-3" fmla="*/ 9941668 w 9941668"/>
              <a:gd name="connsiteY1-4" fmla="*/ 0 h 6867727"/>
              <a:gd name="connsiteX2-5" fmla="*/ 6254885 w 9941668"/>
              <a:gd name="connsiteY2-6" fmla="*/ 6867727 h 6867727"/>
              <a:gd name="connsiteX3-7" fmla="*/ 0 w 9941668"/>
              <a:gd name="connsiteY3-8" fmla="*/ 6858000 h 6867727"/>
              <a:gd name="connsiteX4-9" fmla="*/ 0 w 9941668"/>
              <a:gd name="connsiteY4-10" fmla="*/ 0 h 6867727"/>
              <a:gd name="connsiteX0-11" fmla="*/ 0 w 9941668"/>
              <a:gd name="connsiteY0-12" fmla="*/ 0 h 6867727"/>
              <a:gd name="connsiteX1-13" fmla="*/ 9941668 w 9941668"/>
              <a:gd name="connsiteY1-14" fmla="*/ 0 h 6867727"/>
              <a:gd name="connsiteX2-15" fmla="*/ 7286640 w 9941668"/>
              <a:gd name="connsiteY2-16" fmla="*/ 6867727 h 6867727"/>
              <a:gd name="connsiteX3-17" fmla="*/ 0 w 9941668"/>
              <a:gd name="connsiteY3-18" fmla="*/ 6858000 h 6867727"/>
              <a:gd name="connsiteX4-19" fmla="*/ 0 w 9941668"/>
              <a:gd name="connsiteY4-20" fmla="*/ 0 h 6867727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</a:cxnLst>
            <a:rect l="l" t="t" r="r" b="b"/>
            <a:pathLst>
              <a:path w="9941668" h="6867727">
                <a:moveTo>
                  <a:pt x="0" y="0"/>
                </a:moveTo>
                <a:lnTo>
                  <a:pt x="9941668" y="0"/>
                </a:lnTo>
                <a:lnTo>
                  <a:pt x="7286640" y="6867727"/>
                </a:lnTo>
                <a:lnTo>
                  <a:pt x="0" y="6858000"/>
                </a:lnTo>
                <a:lnTo>
                  <a:pt x="0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panose="02010600030101010101" charset="-122"/>
              <a:ea typeface="等线" panose="02010600030101010101" charset="-122"/>
              <a:cs typeface="+mn-cs"/>
            </a:endParaRPr>
          </a:p>
        </p:txBody>
      </p:sp>
      <p:sp>
        <p:nvSpPr>
          <p:cNvPr id="18" name="文本框 17"/>
          <p:cNvSpPr txBox="1"/>
          <p:nvPr/>
        </p:nvSpPr>
        <p:spPr>
          <a:xfrm>
            <a:off x="643650" y="2046665"/>
            <a:ext cx="3885602" cy="31085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思源宋体 CN" panose="02020700000000000000" pitchFamily="18" charset="-122"/>
                <a:ea typeface="思源宋体 CN" panose="02020700000000000000" pitchFamily="18" charset="-122"/>
                <a:cs typeface="+mn-cs"/>
              </a:rPr>
              <a:t>        制作历史数字故事可以把它理解为制作一部低成本、零投资的微电影，可以用来简述</a:t>
            </a:r>
            <a:r>
              <a:rPr kumimoji="0" lang="zh-CN" alt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思源宋体 CN" panose="02020700000000000000" pitchFamily="18" charset="-122"/>
                <a:ea typeface="思源宋体 CN" panose="02020700000000000000" pitchFamily="18" charset="-122"/>
                <a:cs typeface="+mn-cs"/>
              </a:rPr>
              <a:t>人物生平事迹</a:t>
            </a:r>
            <a:r>
              <a:rPr kumimoji="0" lang="zh-CN" alt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思源宋体 CN" panose="02020700000000000000" pitchFamily="18" charset="-122"/>
                <a:ea typeface="思源宋体 CN" panose="02020700000000000000" pitchFamily="18" charset="-122"/>
                <a:cs typeface="+mn-cs"/>
              </a:rPr>
              <a:t>、简述</a:t>
            </a:r>
            <a:r>
              <a:rPr kumimoji="0" lang="zh-CN" alt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思源宋体 CN" panose="02020700000000000000" pitchFamily="18" charset="-122"/>
                <a:ea typeface="思源宋体 CN" panose="02020700000000000000" pitchFamily="18" charset="-122"/>
                <a:cs typeface="+mn-cs"/>
              </a:rPr>
              <a:t>历史事件的背景、经过、影响</a:t>
            </a:r>
            <a:r>
              <a:rPr kumimoji="0" lang="zh-CN" alt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思源宋体 CN" panose="02020700000000000000" pitchFamily="18" charset="-122"/>
                <a:ea typeface="思源宋体 CN" panose="02020700000000000000" pitchFamily="18" charset="-122"/>
                <a:cs typeface="+mn-cs"/>
              </a:rPr>
              <a:t>等。</a:t>
            </a:r>
          </a:p>
        </p:txBody>
      </p:sp>
      <p:sp>
        <p:nvSpPr>
          <p:cNvPr id="26" name="矩形 25"/>
          <p:cNvSpPr/>
          <p:nvPr/>
        </p:nvSpPr>
        <p:spPr>
          <a:xfrm>
            <a:off x="643650" y="635195"/>
            <a:ext cx="142925" cy="427748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rgbClr val="FFC000"/>
              </a:solidFill>
              <a:effectLst/>
              <a:uLnTx/>
              <a:uFillTx/>
              <a:latin typeface="等线" panose="02010600030101010101" charset="-122"/>
              <a:ea typeface="等线" panose="02010600030101010101" charset="-122"/>
              <a:cs typeface="+mn-cs"/>
            </a:endParaRPr>
          </a:p>
        </p:txBody>
      </p:sp>
      <p:cxnSp>
        <p:nvCxnSpPr>
          <p:cNvPr id="27" name="直接连接符 26"/>
          <p:cNvCxnSpPr/>
          <p:nvPr/>
        </p:nvCxnSpPr>
        <p:spPr>
          <a:xfrm>
            <a:off x="0" y="1367931"/>
            <a:ext cx="4619624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5" name="文本框 24"/>
          <p:cNvSpPr txBox="1"/>
          <p:nvPr/>
        </p:nvSpPr>
        <p:spPr>
          <a:xfrm>
            <a:off x="969429" y="560569"/>
            <a:ext cx="461962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di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华光钢铁直黑 可变体 Medium" panose="02000500000000000000" pitchFamily="2" charset="-122"/>
                <a:ea typeface="华光钢铁直黑 可变体 Medium" panose="02000500000000000000" pitchFamily="2" charset="-122"/>
                <a:cs typeface="+mn-cs"/>
              </a:rPr>
              <a:t>怎样制作历史数字故事</a:t>
            </a:r>
            <a:endParaRPr kumimoji="0" lang="zh-CN" altLang="en-US" sz="3200" b="0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华光钢铁直黑 可变体 Medium" panose="02000500000000000000" pitchFamily="2" charset="-122"/>
              <a:ea typeface="华光钢铁直黑 可变体 Medium" panose="02000500000000000000" pitchFamily="2" charset="-122"/>
              <a:cs typeface="+mn-cs"/>
            </a:endParaRP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08520" y="1739525"/>
            <a:ext cx="6774141" cy="4418084"/>
          </a:xfrm>
          <a:prstGeom prst="rect">
            <a:avLst/>
          </a:prstGeom>
        </p:spPr>
      </p:pic>
      <p:sp>
        <p:nvSpPr>
          <p:cNvPr id="10" name="文本框 9"/>
          <p:cNvSpPr txBox="1"/>
          <p:nvPr/>
        </p:nvSpPr>
        <p:spPr>
          <a:xfrm>
            <a:off x="1481172" y="5220213"/>
            <a:ext cx="2336487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华光钢铁直黑 可变体 Medium" panose="02000500000000000000" pitchFamily="2" charset="-122"/>
                <a:ea typeface="华光钢铁直黑 可变体 Medium" panose="02000500000000000000" pitchFamily="2" charset="-122"/>
              </a:rPr>
              <a:t>文字、图片、音效、动画</a:t>
            </a: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46425" y="1829872"/>
            <a:ext cx="6898329" cy="388031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59="http://schemas.microsoft.com/office/powerpoint/2015/09/main" xmlns="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矩形 8"/>
          <p:cNvSpPr/>
          <p:nvPr/>
        </p:nvSpPr>
        <p:spPr>
          <a:xfrm>
            <a:off x="0" y="0"/>
            <a:ext cx="10591800" cy="6867727"/>
          </a:xfrm>
          <a:custGeom>
            <a:avLst/>
            <a:gdLst>
              <a:gd name="connsiteX0" fmla="*/ 0 w 9941668"/>
              <a:gd name="connsiteY0" fmla="*/ 0 h 6858000"/>
              <a:gd name="connsiteX1" fmla="*/ 9941668 w 9941668"/>
              <a:gd name="connsiteY1" fmla="*/ 0 h 6858000"/>
              <a:gd name="connsiteX2" fmla="*/ 9941668 w 9941668"/>
              <a:gd name="connsiteY2" fmla="*/ 6858000 h 6858000"/>
              <a:gd name="connsiteX3" fmla="*/ 0 w 9941668"/>
              <a:gd name="connsiteY3" fmla="*/ 6858000 h 6858000"/>
              <a:gd name="connsiteX4" fmla="*/ 0 w 9941668"/>
              <a:gd name="connsiteY4" fmla="*/ 0 h 6858000"/>
              <a:gd name="connsiteX0-1" fmla="*/ 0 w 9941668"/>
              <a:gd name="connsiteY0-2" fmla="*/ 0 h 6867727"/>
              <a:gd name="connsiteX1-3" fmla="*/ 9941668 w 9941668"/>
              <a:gd name="connsiteY1-4" fmla="*/ 0 h 6867727"/>
              <a:gd name="connsiteX2-5" fmla="*/ 6254885 w 9941668"/>
              <a:gd name="connsiteY2-6" fmla="*/ 6867727 h 6867727"/>
              <a:gd name="connsiteX3-7" fmla="*/ 0 w 9941668"/>
              <a:gd name="connsiteY3-8" fmla="*/ 6858000 h 6867727"/>
              <a:gd name="connsiteX4-9" fmla="*/ 0 w 9941668"/>
              <a:gd name="connsiteY4-10" fmla="*/ 0 h 6867727"/>
              <a:gd name="connsiteX0-11" fmla="*/ 0 w 9941668"/>
              <a:gd name="connsiteY0-12" fmla="*/ 0 h 6867727"/>
              <a:gd name="connsiteX1-13" fmla="*/ 9941668 w 9941668"/>
              <a:gd name="connsiteY1-14" fmla="*/ 0 h 6867727"/>
              <a:gd name="connsiteX2-15" fmla="*/ 7286640 w 9941668"/>
              <a:gd name="connsiteY2-16" fmla="*/ 6867727 h 6867727"/>
              <a:gd name="connsiteX3-17" fmla="*/ 0 w 9941668"/>
              <a:gd name="connsiteY3-18" fmla="*/ 6858000 h 6867727"/>
              <a:gd name="connsiteX4-19" fmla="*/ 0 w 9941668"/>
              <a:gd name="connsiteY4-20" fmla="*/ 0 h 6867727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</a:cxnLst>
            <a:rect l="l" t="t" r="r" b="b"/>
            <a:pathLst>
              <a:path w="9941668" h="6867727">
                <a:moveTo>
                  <a:pt x="0" y="0"/>
                </a:moveTo>
                <a:lnTo>
                  <a:pt x="9941668" y="0"/>
                </a:lnTo>
                <a:lnTo>
                  <a:pt x="7286640" y="6867727"/>
                </a:lnTo>
                <a:lnTo>
                  <a:pt x="0" y="6858000"/>
                </a:lnTo>
                <a:lnTo>
                  <a:pt x="0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panose="02010600030101010101" charset="-122"/>
              <a:ea typeface="等线" panose="02010600030101010101" charset="-122"/>
              <a:cs typeface="+mn-cs"/>
            </a:endParaRPr>
          </a:p>
        </p:txBody>
      </p:sp>
      <p:sp>
        <p:nvSpPr>
          <p:cNvPr id="18" name="文本框 17"/>
          <p:cNvSpPr txBox="1"/>
          <p:nvPr/>
        </p:nvSpPr>
        <p:spPr>
          <a:xfrm>
            <a:off x="367011" y="3429000"/>
            <a:ext cx="3885602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思源宋体 CN" panose="02020700000000000000" pitchFamily="18" charset="-122"/>
                <a:ea typeface="思源宋体 CN" panose="02020700000000000000" pitchFamily="18" charset="-122"/>
                <a:cs typeface="+mn-cs"/>
              </a:rPr>
              <a:t>第一步：</a:t>
            </a:r>
            <a:r>
              <a:rPr kumimoji="0" lang="zh-CN" altLang="en-US" sz="28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思源宋体 CN" panose="02020700000000000000" pitchFamily="18" charset="-122"/>
                <a:ea typeface="思源宋体 CN" panose="02020700000000000000" pitchFamily="18" charset="-122"/>
                <a:cs typeface="+mn-cs"/>
              </a:rPr>
              <a:t>确定</a:t>
            </a:r>
            <a:r>
              <a:rPr kumimoji="0" lang="zh-CN" alt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思源宋体 CN" panose="02020700000000000000" pitchFamily="18" charset="-122"/>
                <a:ea typeface="思源宋体 CN" panose="02020700000000000000" pitchFamily="18" charset="-122"/>
                <a:cs typeface="+mn-cs"/>
              </a:rPr>
              <a:t>内容</a:t>
            </a:r>
            <a:endParaRPr kumimoji="0" lang="en-US" altLang="zh-CN" sz="2800" b="0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思源宋体 CN" panose="02020700000000000000" pitchFamily="18" charset="-122"/>
              <a:ea typeface="思源宋体 CN" panose="02020700000000000000" pitchFamily="18" charset="-122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思源宋体 CN" panose="02020700000000000000" pitchFamily="18" charset="-122"/>
                <a:ea typeface="思源宋体 CN" panose="02020700000000000000" pitchFamily="18" charset="-122"/>
                <a:cs typeface="+mn-cs"/>
              </a:rPr>
              <a:t>（故事大纲、文字剧本）</a:t>
            </a:r>
          </a:p>
        </p:txBody>
      </p:sp>
      <p:sp>
        <p:nvSpPr>
          <p:cNvPr id="26" name="矩形 25"/>
          <p:cNvSpPr/>
          <p:nvPr/>
        </p:nvSpPr>
        <p:spPr>
          <a:xfrm>
            <a:off x="643650" y="635195"/>
            <a:ext cx="142925" cy="427748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rgbClr val="FFC000"/>
              </a:solidFill>
              <a:effectLst/>
              <a:uLnTx/>
              <a:uFillTx/>
              <a:latin typeface="等线" panose="02010600030101010101" charset="-122"/>
              <a:ea typeface="等线" panose="02010600030101010101" charset="-122"/>
              <a:cs typeface="+mn-cs"/>
            </a:endParaRPr>
          </a:p>
        </p:txBody>
      </p:sp>
      <p:cxnSp>
        <p:nvCxnSpPr>
          <p:cNvPr id="27" name="直接连接符 26"/>
          <p:cNvCxnSpPr/>
          <p:nvPr/>
        </p:nvCxnSpPr>
        <p:spPr>
          <a:xfrm>
            <a:off x="0" y="1367931"/>
            <a:ext cx="4619624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5" name="文本框 24"/>
          <p:cNvSpPr txBox="1"/>
          <p:nvPr/>
        </p:nvSpPr>
        <p:spPr>
          <a:xfrm>
            <a:off x="969429" y="560569"/>
            <a:ext cx="461962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di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华光钢铁直黑 可变体 Medium" panose="02000500000000000000" pitchFamily="2" charset="-122"/>
                <a:ea typeface="华光钢铁直黑 可变体 Medium" panose="02000500000000000000" pitchFamily="2" charset="-122"/>
                <a:cs typeface="+mn-cs"/>
              </a:rPr>
              <a:t>怎样制作历史数字故事</a:t>
            </a:r>
            <a:endParaRPr kumimoji="0" lang="zh-CN" altLang="en-US" sz="3200" b="0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华光钢铁直黑 可变体 Medium" panose="02000500000000000000" pitchFamily="2" charset="-122"/>
              <a:ea typeface="华光钢铁直黑 可变体 Medium" panose="02000500000000000000" pitchFamily="2" charset="-122"/>
              <a:cs typeface="+mn-cs"/>
            </a:endParaRPr>
          </a:p>
        </p:txBody>
      </p:sp>
      <p:sp>
        <p:nvSpPr>
          <p:cNvPr id="10" name="文本框 9"/>
          <p:cNvSpPr txBox="1"/>
          <p:nvPr/>
        </p:nvSpPr>
        <p:spPr>
          <a:xfrm>
            <a:off x="367011" y="1948709"/>
            <a:ext cx="388560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zh-CN" altLang="en-US" sz="3200" dirty="0">
                <a:solidFill>
                  <a:srgbClr val="C00000"/>
                </a:solidFill>
                <a:latin typeface="华光钢铁直黑 可变体 Medium" panose="02000500000000000000" pitchFamily="2" charset="-122"/>
                <a:ea typeface="华光钢铁直黑 可变体 Medium" panose="02000500000000000000" pitchFamily="2" charset="-122"/>
              </a:rPr>
              <a:t>数字故事</a:t>
            </a:r>
            <a:r>
              <a:rPr lang="zh-CN" altLang="en-US" sz="3200" dirty="0">
                <a:latin typeface="华光钢铁直黑 可变体 Medium" panose="02000500000000000000" pitchFamily="2" charset="-122"/>
                <a:ea typeface="华光钢铁直黑 可变体 Medium" panose="02000500000000000000" pitchFamily="2" charset="-122"/>
              </a:rPr>
              <a:t>制作流程：</a:t>
            </a:r>
            <a:endParaRPr kumimoji="0" lang="zh-CN" altLang="en-US" sz="3200" b="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华光钢铁直黑 可变体 Medium" panose="02000500000000000000" pitchFamily="2" charset="-122"/>
              <a:ea typeface="华光钢铁直黑 可变体 Medium" panose="02000500000000000000" pitchFamily="2" charset="-122"/>
              <a:cs typeface="+mn-cs"/>
            </a:endParaRPr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78343" y="1789316"/>
            <a:ext cx="6904318" cy="4397121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  <a:headEnd/>
            <a:tailEnd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</p:cSld>
  <p:clrMapOvr>
    <a:masterClrMapping/>
  </p:clrMapOvr>
  <mc:AlternateContent xmlns:mc="http://schemas.openxmlformats.org/markup-compatibility/2006">
    <mc:Choice xmlns:p159="http://schemas.microsoft.com/office/powerpoint/2015/09/main" xmlns="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矩形 8"/>
          <p:cNvSpPr/>
          <p:nvPr/>
        </p:nvSpPr>
        <p:spPr>
          <a:xfrm>
            <a:off x="0" y="0"/>
            <a:ext cx="10591800" cy="6867727"/>
          </a:xfrm>
          <a:custGeom>
            <a:avLst/>
            <a:gdLst>
              <a:gd name="connsiteX0" fmla="*/ 0 w 9941668"/>
              <a:gd name="connsiteY0" fmla="*/ 0 h 6858000"/>
              <a:gd name="connsiteX1" fmla="*/ 9941668 w 9941668"/>
              <a:gd name="connsiteY1" fmla="*/ 0 h 6858000"/>
              <a:gd name="connsiteX2" fmla="*/ 9941668 w 9941668"/>
              <a:gd name="connsiteY2" fmla="*/ 6858000 h 6858000"/>
              <a:gd name="connsiteX3" fmla="*/ 0 w 9941668"/>
              <a:gd name="connsiteY3" fmla="*/ 6858000 h 6858000"/>
              <a:gd name="connsiteX4" fmla="*/ 0 w 9941668"/>
              <a:gd name="connsiteY4" fmla="*/ 0 h 6858000"/>
              <a:gd name="connsiteX0-1" fmla="*/ 0 w 9941668"/>
              <a:gd name="connsiteY0-2" fmla="*/ 0 h 6867727"/>
              <a:gd name="connsiteX1-3" fmla="*/ 9941668 w 9941668"/>
              <a:gd name="connsiteY1-4" fmla="*/ 0 h 6867727"/>
              <a:gd name="connsiteX2-5" fmla="*/ 6254885 w 9941668"/>
              <a:gd name="connsiteY2-6" fmla="*/ 6867727 h 6867727"/>
              <a:gd name="connsiteX3-7" fmla="*/ 0 w 9941668"/>
              <a:gd name="connsiteY3-8" fmla="*/ 6858000 h 6867727"/>
              <a:gd name="connsiteX4-9" fmla="*/ 0 w 9941668"/>
              <a:gd name="connsiteY4-10" fmla="*/ 0 h 6867727"/>
              <a:gd name="connsiteX0-11" fmla="*/ 0 w 9941668"/>
              <a:gd name="connsiteY0-12" fmla="*/ 0 h 6867727"/>
              <a:gd name="connsiteX1-13" fmla="*/ 9941668 w 9941668"/>
              <a:gd name="connsiteY1-14" fmla="*/ 0 h 6867727"/>
              <a:gd name="connsiteX2-15" fmla="*/ 7286640 w 9941668"/>
              <a:gd name="connsiteY2-16" fmla="*/ 6867727 h 6867727"/>
              <a:gd name="connsiteX3-17" fmla="*/ 0 w 9941668"/>
              <a:gd name="connsiteY3-18" fmla="*/ 6858000 h 6867727"/>
              <a:gd name="connsiteX4-19" fmla="*/ 0 w 9941668"/>
              <a:gd name="connsiteY4-20" fmla="*/ 0 h 6867727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</a:cxnLst>
            <a:rect l="l" t="t" r="r" b="b"/>
            <a:pathLst>
              <a:path w="9941668" h="6867727">
                <a:moveTo>
                  <a:pt x="0" y="0"/>
                </a:moveTo>
                <a:lnTo>
                  <a:pt x="9941668" y="0"/>
                </a:lnTo>
                <a:lnTo>
                  <a:pt x="7286640" y="6867727"/>
                </a:lnTo>
                <a:lnTo>
                  <a:pt x="0" y="6858000"/>
                </a:lnTo>
                <a:lnTo>
                  <a:pt x="0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panose="02010600030101010101" charset="-122"/>
              <a:ea typeface="等线" panose="02010600030101010101" charset="-122"/>
              <a:cs typeface="+mn-cs"/>
            </a:endParaRPr>
          </a:p>
        </p:txBody>
      </p:sp>
      <p:sp>
        <p:nvSpPr>
          <p:cNvPr id="26" name="矩形 25"/>
          <p:cNvSpPr/>
          <p:nvPr/>
        </p:nvSpPr>
        <p:spPr>
          <a:xfrm>
            <a:off x="643650" y="635195"/>
            <a:ext cx="142925" cy="427748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rgbClr val="FFC000"/>
              </a:solidFill>
              <a:effectLst/>
              <a:uLnTx/>
              <a:uFillTx/>
              <a:latin typeface="等线" panose="02010600030101010101" charset="-122"/>
              <a:ea typeface="等线" panose="02010600030101010101" charset="-122"/>
              <a:cs typeface="+mn-cs"/>
            </a:endParaRPr>
          </a:p>
        </p:txBody>
      </p:sp>
      <p:cxnSp>
        <p:nvCxnSpPr>
          <p:cNvPr id="27" name="直接连接符 26"/>
          <p:cNvCxnSpPr/>
          <p:nvPr/>
        </p:nvCxnSpPr>
        <p:spPr>
          <a:xfrm>
            <a:off x="0" y="1367931"/>
            <a:ext cx="4619624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5" name="文本框 24"/>
          <p:cNvSpPr txBox="1"/>
          <p:nvPr/>
        </p:nvSpPr>
        <p:spPr>
          <a:xfrm>
            <a:off x="969429" y="560569"/>
            <a:ext cx="461962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di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华光钢铁直黑 可变体 Medium" panose="02000500000000000000" pitchFamily="2" charset="-122"/>
                <a:ea typeface="华光钢铁直黑 可变体 Medium" panose="02000500000000000000" pitchFamily="2" charset="-122"/>
                <a:cs typeface="+mn-cs"/>
              </a:rPr>
              <a:t>怎样制作历史数字故事</a:t>
            </a:r>
            <a:endParaRPr kumimoji="0" lang="zh-CN" altLang="en-US" sz="3200" b="0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华光钢铁直黑 可变体 Medium" panose="02000500000000000000" pitchFamily="2" charset="-122"/>
              <a:ea typeface="华光钢铁直黑 可变体 Medium" panose="02000500000000000000" pitchFamily="2" charset="-122"/>
              <a:cs typeface="+mn-cs"/>
            </a:endParaRPr>
          </a:p>
        </p:txBody>
      </p:sp>
      <p:sp>
        <p:nvSpPr>
          <p:cNvPr id="10" name="文本框 9"/>
          <p:cNvSpPr txBox="1"/>
          <p:nvPr/>
        </p:nvSpPr>
        <p:spPr>
          <a:xfrm>
            <a:off x="367011" y="1948709"/>
            <a:ext cx="388560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华光钢铁直黑 可变体 Medium" panose="02000500000000000000" pitchFamily="2" charset="-122"/>
                <a:ea typeface="华光钢铁直黑 可变体 Medium" panose="02000500000000000000" pitchFamily="2" charset="-122"/>
                <a:cs typeface="+mn-cs"/>
              </a:rPr>
              <a:t>数字故事</a:t>
            </a:r>
            <a:r>
              <a:rPr kumimoji="0" lang="zh-CN" alt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华光钢铁直黑 可变体 Medium" panose="02000500000000000000" pitchFamily="2" charset="-122"/>
                <a:ea typeface="华光钢铁直黑 可变体 Medium" panose="02000500000000000000" pitchFamily="2" charset="-122"/>
                <a:cs typeface="+mn-cs"/>
              </a:rPr>
              <a:t>制作流程：</a:t>
            </a:r>
          </a:p>
        </p:txBody>
      </p:sp>
      <p:sp>
        <p:nvSpPr>
          <p:cNvPr id="12" name="文本框 11"/>
          <p:cNvSpPr txBox="1"/>
          <p:nvPr/>
        </p:nvSpPr>
        <p:spPr>
          <a:xfrm>
            <a:off x="367011" y="3498704"/>
            <a:ext cx="4341176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思源宋体 CN" panose="02020700000000000000" pitchFamily="18" charset="-122"/>
                <a:ea typeface="思源宋体 CN" panose="02020700000000000000" pitchFamily="18" charset="-122"/>
                <a:cs typeface="+mn-cs"/>
              </a:rPr>
              <a:t>第二步：确定</a:t>
            </a:r>
            <a:r>
              <a:rPr kumimoji="0" lang="zh-CN" alt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思源宋体 CN" panose="02020700000000000000" pitchFamily="18" charset="-122"/>
                <a:ea typeface="思源宋体 CN" panose="02020700000000000000" pitchFamily="18" charset="-122"/>
                <a:cs typeface="+mn-cs"/>
              </a:rPr>
              <a:t>主要场景</a:t>
            </a:r>
            <a:endParaRPr kumimoji="0" lang="en-US" altLang="zh-CN" sz="2800" b="0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思源宋体 CN" panose="02020700000000000000" pitchFamily="18" charset="-122"/>
              <a:ea typeface="思源宋体 CN" panose="02020700000000000000" pitchFamily="18" charset="-122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思源宋体 CN" panose="02020700000000000000" pitchFamily="18" charset="-122"/>
                <a:ea typeface="思源宋体 CN" panose="02020700000000000000" pitchFamily="18" charset="-122"/>
                <a:cs typeface="+mn-cs"/>
              </a:rPr>
              <a:t>   （图片素材的搜集）</a:t>
            </a: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75198" y="2045092"/>
            <a:ext cx="6096528" cy="3429297"/>
          </a:xfrm>
          <a:prstGeom prst="rect">
            <a:avLst/>
          </a:prstGeom>
        </p:spPr>
      </p:pic>
      <p:pic>
        <p:nvPicPr>
          <p:cNvPr id="4" name="图片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75198" y="2045092"/>
            <a:ext cx="6096528" cy="3429297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/>
        </p:nvPicPr>
        <p:blipFill rotWithShape="1">
          <a:blip r:embed="rId4"/>
          <a:srcRect r="50030"/>
          <a:stretch>
            <a:fillRect/>
          </a:stretch>
        </p:blipFill>
        <p:spPr>
          <a:xfrm>
            <a:off x="5075198" y="2021608"/>
            <a:ext cx="4341177" cy="2766300"/>
          </a:xfrm>
          <a:prstGeom prst="rect">
            <a:avLst/>
          </a:prstGeom>
        </p:spPr>
      </p:pic>
      <p:pic>
        <p:nvPicPr>
          <p:cNvPr id="16" name="图片 15"/>
          <p:cNvPicPr>
            <a:picLocks noChangeAspect="1"/>
          </p:cNvPicPr>
          <p:nvPr/>
        </p:nvPicPr>
        <p:blipFill rotWithShape="1">
          <a:blip r:embed="rId4"/>
          <a:srcRect l="49512"/>
          <a:stretch>
            <a:fillRect/>
          </a:stretch>
        </p:blipFill>
        <p:spPr>
          <a:xfrm>
            <a:off x="6906638" y="3211733"/>
            <a:ext cx="4386200" cy="27663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59="http://schemas.microsoft.com/office/powerpoint/2015/09/main" xmlns="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矩形 8"/>
          <p:cNvSpPr/>
          <p:nvPr/>
        </p:nvSpPr>
        <p:spPr>
          <a:xfrm>
            <a:off x="0" y="0"/>
            <a:ext cx="10591800" cy="6867727"/>
          </a:xfrm>
          <a:custGeom>
            <a:avLst/>
            <a:gdLst>
              <a:gd name="connsiteX0" fmla="*/ 0 w 9941668"/>
              <a:gd name="connsiteY0" fmla="*/ 0 h 6858000"/>
              <a:gd name="connsiteX1" fmla="*/ 9941668 w 9941668"/>
              <a:gd name="connsiteY1" fmla="*/ 0 h 6858000"/>
              <a:gd name="connsiteX2" fmla="*/ 9941668 w 9941668"/>
              <a:gd name="connsiteY2" fmla="*/ 6858000 h 6858000"/>
              <a:gd name="connsiteX3" fmla="*/ 0 w 9941668"/>
              <a:gd name="connsiteY3" fmla="*/ 6858000 h 6858000"/>
              <a:gd name="connsiteX4" fmla="*/ 0 w 9941668"/>
              <a:gd name="connsiteY4" fmla="*/ 0 h 6858000"/>
              <a:gd name="connsiteX0-1" fmla="*/ 0 w 9941668"/>
              <a:gd name="connsiteY0-2" fmla="*/ 0 h 6867727"/>
              <a:gd name="connsiteX1-3" fmla="*/ 9941668 w 9941668"/>
              <a:gd name="connsiteY1-4" fmla="*/ 0 h 6867727"/>
              <a:gd name="connsiteX2-5" fmla="*/ 6254885 w 9941668"/>
              <a:gd name="connsiteY2-6" fmla="*/ 6867727 h 6867727"/>
              <a:gd name="connsiteX3-7" fmla="*/ 0 w 9941668"/>
              <a:gd name="connsiteY3-8" fmla="*/ 6858000 h 6867727"/>
              <a:gd name="connsiteX4-9" fmla="*/ 0 w 9941668"/>
              <a:gd name="connsiteY4-10" fmla="*/ 0 h 6867727"/>
              <a:gd name="connsiteX0-11" fmla="*/ 0 w 9941668"/>
              <a:gd name="connsiteY0-12" fmla="*/ 0 h 6867727"/>
              <a:gd name="connsiteX1-13" fmla="*/ 9941668 w 9941668"/>
              <a:gd name="connsiteY1-14" fmla="*/ 0 h 6867727"/>
              <a:gd name="connsiteX2-15" fmla="*/ 7286640 w 9941668"/>
              <a:gd name="connsiteY2-16" fmla="*/ 6867727 h 6867727"/>
              <a:gd name="connsiteX3-17" fmla="*/ 0 w 9941668"/>
              <a:gd name="connsiteY3-18" fmla="*/ 6858000 h 6867727"/>
              <a:gd name="connsiteX4-19" fmla="*/ 0 w 9941668"/>
              <a:gd name="connsiteY4-20" fmla="*/ 0 h 6867727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</a:cxnLst>
            <a:rect l="l" t="t" r="r" b="b"/>
            <a:pathLst>
              <a:path w="9941668" h="6867727">
                <a:moveTo>
                  <a:pt x="0" y="0"/>
                </a:moveTo>
                <a:lnTo>
                  <a:pt x="9941668" y="0"/>
                </a:lnTo>
                <a:lnTo>
                  <a:pt x="7286640" y="6867727"/>
                </a:lnTo>
                <a:lnTo>
                  <a:pt x="0" y="6858000"/>
                </a:lnTo>
                <a:lnTo>
                  <a:pt x="0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panose="02010600030101010101" charset="-122"/>
              <a:ea typeface="等线" panose="02010600030101010101" charset="-122"/>
              <a:cs typeface="+mn-cs"/>
            </a:endParaRPr>
          </a:p>
        </p:txBody>
      </p:sp>
      <p:sp>
        <p:nvSpPr>
          <p:cNvPr id="26" name="矩形 25"/>
          <p:cNvSpPr/>
          <p:nvPr/>
        </p:nvSpPr>
        <p:spPr>
          <a:xfrm>
            <a:off x="643650" y="635195"/>
            <a:ext cx="142925" cy="427748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rgbClr val="FFC000"/>
              </a:solidFill>
              <a:effectLst/>
              <a:uLnTx/>
              <a:uFillTx/>
              <a:latin typeface="等线" panose="02010600030101010101" charset="-122"/>
              <a:ea typeface="等线" panose="02010600030101010101" charset="-122"/>
              <a:cs typeface="+mn-cs"/>
            </a:endParaRPr>
          </a:p>
        </p:txBody>
      </p:sp>
      <p:cxnSp>
        <p:nvCxnSpPr>
          <p:cNvPr id="27" name="直接连接符 26"/>
          <p:cNvCxnSpPr/>
          <p:nvPr/>
        </p:nvCxnSpPr>
        <p:spPr>
          <a:xfrm>
            <a:off x="0" y="1367931"/>
            <a:ext cx="4619624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5" name="文本框 24"/>
          <p:cNvSpPr txBox="1"/>
          <p:nvPr/>
        </p:nvSpPr>
        <p:spPr>
          <a:xfrm>
            <a:off x="969429" y="560569"/>
            <a:ext cx="461962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di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华光钢铁直黑 可变体 Medium" panose="02000500000000000000" pitchFamily="2" charset="-122"/>
                <a:ea typeface="华光钢铁直黑 可变体 Medium" panose="02000500000000000000" pitchFamily="2" charset="-122"/>
                <a:cs typeface="+mn-cs"/>
              </a:rPr>
              <a:t>怎样制作历史数字故事</a:t>
            </a:r>
            <a:endParaRPr kumimoji="0" lang="zh-CN" altLang="en-US" sz="3200" b="0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华光钢铁直黑 可变体 Medium" panose="02000500000000000000" pitchFamily="2" charset="-122"/>
              <a:ea typeface="华光钢铁直黑 可变体 Medium" panose="02000500000000000000" pitchFamily="2" charset="-122"/>
              <a:cs typeface="+mn-cs"/>
            </a:endParaRPr>
          </a:p>
        </p:txBody>
      </p:sp>
      <p:sp>
        <p:nvSpPr>
          <p:cNvPr id="10" name="文本框 9"/>
          <p:cNvSpPr txBox="1"/>
          <p:nvPr/>
        </p:nvSpPr>
        <p:spPr>
          <a:xfrm>
            <a:off x="367011" y="1948709"/>
            <a:ext cx="388560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华光钢铁直黑 可变体 Medium" panose="02000500000000000000" pitchFamily="2" charset="-122"/>
                <a:ea typeface="华光钢铁直黑 可变体 Medium" panose="02000500000000000000" pitchFamily="2" charset="-122"/>
                <a:cs typeface="+mn-cs"/>
              </a:rPr>
              <a:t>数字故事</a:t>
            </a:r>
            <a:r>
              <a:rPr kumimoji="0" lang="zh-CN" alt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华光钢铁直黑 可变体 Medium" panose="02000500000000000000" pitchFamily="2" charset="-122"/>
                <a:ea typeface="华光钢铁直黑 可变体 Medium" panose="02000500000000000000" pitchFamily="2" charset="-122"/>
                <a:cs typeface="+mn-cs"/>
              </a:rPr>
              <a:t>制作流程：</a:t>
            </a:r>
          </a:p>
        </p:txBody>
      </p:sp>
      <p:sp>
        <p:nvSpPr>
          <p:cNvPr id="13" name="文本框 12"/>
          <p:cNvSpPr txBox="1"/>
          <p:nvPr/>
        </p:nvSpPr>
        <p:spPr>
          <a:xfrm>
            <a:off x="367011" y="2965667"/>
            <a:ext cx="4341176" cy="11387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华光钢铁直黑 可变体 Medium" panose="02000500000000000000" pitchFamily="2" charset="-122"/>
                <a:ea typeface="华光钢铁直黑 可变体 Medium" panose="02000500000000000000" pitchFamily="2" charset="-122"/>
              </a:rPr>
              <a:t>以</a:t>
            </a:r>
            <a:r>
              <a:rPr kumimoji="0" lang="zh-CN" altLang="en-US" sz="4000" b="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华光钢铁直黑 可变体 Medium" panose="02000500000000000000" pitchFamily="2" charset="-122"/>
                <a:ea typeface="华光钢铁直黑 可变体 Medium" panose="02000500000000000000" pitchFamily="2" charset="-122"/>
              </a:rPr>
              <a:t>五四运动</a:t>
            </a:r>
            <a:r>
              <a:rPr kumimoji="0" lang="zh-CN" alt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华光钢铁直黑 可变体 Medium" panose="02000500000000000000" pitchFamily="2" charset="-122"/>
                <a:ea typeface="华光钢铁直黑 可变体 Medium" panose="02000500000000000000" pitchFamily="2" charset="-122"/>
              </a:rPr>
              <a:t>数字故事为例：</a:t>
            </a:r>
          </a:p>
        </p:txBody>
      </p:sp>
      <p:sp>
        <p:nvSpPr>
          <p:cNvPr id="14" name="文本框 13"/>
          <p:cNvSpPr txBox="1"/>
          <p:nvPr/>
        </p:nvSpPr>
        <p:spPr>
          <a:xfrm>
            <a:off x="367011" y="4285975"/>
            <a:ext cx="4341176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kumimoji="0" lang="zh-CN" alt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思源宋体 CN" panose="02020700000000000000" pitchFamily="18" charset="-122"/>
                <a:ea typeface="思源宋体 CN" panose="02020700000000000000" pitchFamily="18" charset="-122"/>
              </a:rPr>
              <a:t>从故事大纲中所提取的主要场景：</a:t>
            </a:r>
            <a:r>
              <a:rPr kumimoji="0" lang="zh-CN" alt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思源宋体 CN" panose="02020700000000000000" pitchFamily="18" charset="-122"/>
                <a:ea typeface="思源宋体 CN" panose="02020700000000000000" pitchFamily="18" charset="-122"/>
              </a:rPr>
              <a:t>北京大学法科大礼堂、北京天安门、北京赵家楼</a:t>
            </a:r>
          </a:p>
        </p:txBody>
      </p:sp>
      <p:pic>
        <p:nvPicPr>
          <p:cNvPr id="15" name="图片 1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71907" y="635195"/>
            <a:ext cx="6096528" cy="3429297"/>
          </a:xfrm>
          <a:prstGeom prst="rect">
            <a:avLst/>
          </a:prstGeom>
        </p:spPr>
      </p:pic>
      <p:pic>
        <p:nvPicPr>
          <p:cNvPr id="2" name="图片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54919" y="1820404"/>
            <a:ext cx="6096528" cy="3429297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68638" y="3086458"/>
            <a:ext cx="6096528" cy="3429297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59="http://schemas.microsoft.com/office/powerpoint/2015/09/main" xmlns="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矩形 8"/>
          <p:cNvSpPr/>
          <p:nvPr/>
        </p:nvSpPr>
        <p:spPr>
          <a:xfrm>
            <a:off x="0" y="0"/>
            <a:ext cx="10591800" cy="6867727"/>
          </a:xfrm>
          <a:custGeom>
            <a:avLst/>
            <a:gdLst>
              <a:gd name="connsiteX0" fmla="*/ 0 w 9941668"/>
              <a:gd name="connsiteY0" fmla="*/ 0 h 6858000"/>
              <a:gd name="connsiteX1" fmla="*/ 9941668 w 9941668"/>
              <a:gd name="connsiteY1" fmla="*/ 0 h 6858000"/>
              <a:gd name="connsiteX2" fmla="*/ 9941668 w 9941668"/>
              <a:gd name="connsiteY2" fmla="*/ 6858000 h 6858000"/>
              <a:gd name="connsiteX3" fmla="*/ 0 w 9941668"/>
              <a:gd name="connsiteY3" fmla="*/ 6858000 h 6858000"/>
              <a:gd name="connsiteX4" fmla="*/ 0 w 9941668"/>
              <a:gd name="connsiteY4" fmla="*/ 0 h 6858000"/>
              <a:gd name="connsiteX0-1" fmla="*/ 0 w 9941668"/>
              <a:gd name="connsiteY0-2" fmla="*/ 0 h 6867727"/>
              <a:gd name="connsiteX1-3" fmla="*/ 9941668 w 9941668"/>
              <a:gd name="connsiteY1-4" fmla="*/ 0 h 6867727"/>
              <a:gd name="connsiteX2-5" fmla="*/ 6254885 w 9941668"/>
              <a:gd name="connsiteY2-6" fmla="*/ 6867727 h 6867727"/>
              <a:gd name="connsiteX3-7" fmla="*/ 0 w 9941668"/>
              <a:gd name="connsiteY3-8" fmla="*/ 6858000 h 6867727"/>
              <a:gd name="connsiteX4-9" fmla="*/ 0 w 9941668"/>
              <a:gd name="connsiteY4-10" fmla="*/ 0 h 6867727"/>
              <a:gd name="connsiteX0-11" fmla="*/ 0 w 9941668"/>
              <a:gd name="connsiteY0-12" fmla="*/ 0 h 6867727"/>
              <a:gd name="connsiteX1-13" fmla="*/ 9941668 w 9941668"/>
              <a:gd name="connsiteY1-14" fmla="*/ 0 h 6867727"/>
              <a:gd name="connsiteX2-15" fmla="*/ 7286640 w 9941668"/>
              <a:gd name="connsiteY2-16" fmla="*/ 6867727 h 6867727"/>
              <a:gd name="connsiteX3-17" fmla="*/ 0 w 9941668"/>
              <a:gd name="connsiteY3-18" fmla="*/ 6858000 h 6867727"/>
              <a:gd name="connsiteX4-19" fmla="*/ 0 w 9941668"/>
              <a:gd name="connsiteY4-20" fmla="*/ 0 h 6867727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</a:cxnLst>
            <a:rect l="l" t="t" r="r" b="b"/>
            <a:pathLst>
              <a:path w="9941668" h="6867727">
                <a:moveTo>
                  <a:pt x="0" y="0"/>
                </a:moveTo>
                <a:lnTo>
                  <a:pt x="9941668" y="0"/>
                </a:lnTo>
                <a:lnTo>
                  <a:pt x="7286640" y="6867727"/>
                </a:lnTo>
                <a:lnTo>
                  <a:pt x="0" y="6858000"/>
                </a:lnTo>
                <a:lnTo>
                  <a:pt x="0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panose="02010600030101010101" charset="-122"/>
              <a:ea typeface="等线" panose="02010600030101010101" charset="-122"/>
              <a:cs typeface="+mn-cs"/>
            </a:endParaRPr>
          </a:p>
        </p:txBody>
      </p:sp>
      <p:sp>
        <p:nvSpPr>
          <p:cNvPr id="26" name="矩形 25"/>
          <p:cNvSpPr/>
          <p:nvPr/>
        </p:nvSpPr>
        <p:spPr>
          <a:xfrm>
            <a:off x="643650" y="635195"/>
            <a:ext cx="142925" cy="427748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rgbClr val="FFC000"/>
              </a:solidFill>
              <a:effectLst/>
              <a:uLnTx/>
              <a:uFillTx/>
              <a:latin typeface="等线" panose="02010600030101010101" charset="-122"/>
              <a:ea typeface="等线" panose="02010600030101010101" charset="-122"/>
              <a:cs typeface="+mn-cs"/>
            </a:endParaRPr>
          </a:p>
        </p:txBody>
      </p:sp>
      <p:cxnSp>
        <p:nvCxnSpPr>
          <p:cNvPr id="27" name="直接连接符 26"/>
          <p:cNvCxnSpPr/>
          <p:nvPr/>
        </p:nvCxnSpPr>
        <p:spPr>
          <a:xfrm>
            <a:off x="0" y="1367931"/>
            <a:ext cx="4619624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5" name="文本框 24"/>
          <p:cNvSpPr txBox="1"/>
          <p:nvPr/>
        </p:nvSpPr>
        <p:spPr>
          <a:xfrm>
            <a:off x="969429" y="560569"/>
            <a:ext cx="461962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di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华光钢铁直黑 可变体 Medium" panose="02000500000000000000" pitchFamily="2" charset="-122"/>
                <a:ea typeface="华光钢铁直黑 可变体 Medium" panose="02000500000000000000" pitchFamily="2" charset="-122"/>
                <a:cs typeface="+mn-cs"/>
              </a:rPr>
              <a:t>怎样制作历史数字故事</a:t>
            </a:r>
            <a:endParaRPr kumimoji="0" lang="zh-CN" altLang="en-US" sz="3200" b="0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华光钢铁直黑 可变体 Medium" panose="02000500000000000000" pitchFamily="2" charset="-122"/>
              <a:ea typeface="华光钢铁直黑 可变体 Medium" panose="02000500000000000000" pitchFamily="2" charset="-122"/>
              <a:cs typeface="+mn-cs"/>
            </a:endParaRPr>
          </a:p>
        </p:txBody>
      </p:sp>
      <p:sp>
        <p:nvSpPr>
          <p:cNvPr id="10" name="文本框 9"/>
          <p:cNvSpPr txBox="1"/>
          <p:nvPr/>
        </p:nvSpPr>
        <p:spPr>
          <a:xfrm>
            <a:off x="367011" y="1948709"/>
            <a:ext cx="388560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华光钢铁直黑 可变体 Medium" panose="02000500000000000000" pitchFamily="2" charset="-122"/>
                <a:ea typeface="华光钢铁直黑 可变体 Medium" panose="02000500000000000000" pitchFamily="2" charset="-122"/>
                <a:cs typeface="+mn-cs"/>
              </a:rPr>
              <a:t>数字故事</a:t>
            </a:r>
            <a:r>
              <a:rPr kumimoji="0" lang="zh-CN" alt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华光钢铁直黑 可变体 Medium" panose="02000500000000000000" pitchFamily="2" charset="-122"/>
                <a:ea typeface="华光钢铁直黑 可变体 Medium" panose="02000500000000000000" pitchFamily="2" charset="-122"/>
                <a:cs typeface="+mn-cs"/>
              </a:rPr>
              <a:t>制作流程：</a:t>
            </a:r>
          </a:p>
        </p:txBody>
      </p:sp>
      <p:sp>
        <p:nvSpPr>
          <p:cNvPr id="12" name="文本框 11"/>
          <p:cNvSpPr txBox="1"/>
          <p:nvPr/>
        </p:nvSpPr>
        <p:spPr>
          <a:xfrm>
            <a:off x="531693" y="3315610"/>
            <a:ext cx="3393031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思源宋体 CN" panose="02020700000000000000" pitchFamily="18" charset="-122"/>
                <a:ea typeface="思源宋体 CN" panose="02020700000000000000" pitchFamily="18" charset="-122"/>
                <a:cs typeface="+mn-cs"/>
              </a:rPr>
              <a:t>第三步：制作初稿</a:t>
            </a:r>
            <a:endParaRPr kumimoji="0" lang="en-US" altLang="zh-CN" sz="2800" b="0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思源宋体 CN" panose="02020700000000000000" pitchFamily="18" charset="-122"/>
              <a:ea typeface="思源宋体 CN" panose="02020700000000000000" pitchFamily="18" charset="-122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思源宋体 CN" panose="02020700000000000000" pitchFamily="18" charset="-122"/>
                <a:ea typeface="思源宋体 CN" panose="02020700000000000000" pitchFamily="18" charset="-122"/>
                <a:cs typeface="+mn-cs"/>
              </a:rPr>
              <a:t>   </a:t>
            </a:r>
            <a:r>
              <a:rPr kumimoji="0" lang="en-US" altLang="zh-CN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思源宋体 CN" panose="02020700000000000000" pitchFamily="18" charset="-122"/>
                <a:ea typeface="思源宋体 CN" panose="02020700000000000000" pitchFamily="18" charset="-122"/>
                <a:cs typeface="+mn-cs"/>
              </a:rPr>
              <a:t>1. </a:t>
            </a:r>
            <a:r>
              <a:rPr lang="zh-CN" altLang="en-US" sz="2800" dirty="0">
                <a:solidFill>
                  <a:prstClr val="black"/>
                </a:solidFill>
                <a:latin typeface="思源宋体 CN" panose="02020700000000000000" pitchFamily="18" charset="-122"/>
                <a:ea typeface="思源宋体 CN" panose="02020700000000000000" pitchFamily="18" charset="-122"/>
              </a:rPr>
              <a:t>数字故事呈现方式</a:t>
            </a:r>
            <a:endParaRPr kumimoji="0" lang="zh-CN" altLang="en-US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思源宋体 CN" panose="02020700000000000000" pitchFamily="18" charset="-122"/>
              <a:ea typeface="思源宋体 CN" panose="02020700000000000000" pitchFamily="18" charset="-122"/>
              <a:cs typeface="+mn-cs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47837" y="2533484"/>
            <a:ext cx="4891651" cy="2751554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967238" y="2533484"/>
            <a:ext cx="4786875" cy="2751554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59="http://schemas.microsoft.com/office/powerpoint/2015/09/main" xmlns="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6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" presetID="22" presetClass="exit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矩形 8"/>
          <p:cNvSpPr/>
          <p:nvPr/>
        </p:nvSpPr>
        <p:spPr>
          <a:xfrm>
            <a:off x="0" y="0"/>
            <a:ext cx="10591800" cy="6867727"/>
          </a:xfrm>
          <a:custGeom>
            <a:avLst/>
            <a:gdLst>
              <a:gd name="connsiteX0" fmla="*/ 0 w 9941668"/>
              <a:gd name="connsiteY0" fmla="*/ 0 h 6858000"/>
              <a:gd name="connsiteX1" fmla="*/ 9941668 w 9941668"/>
              <a:gd name="connsiteY1" fmla="*/ 0 h 6858000"/>
              <a:gd name="connsiteX2" fmla="*/ 9941668 w 9941668"/>
              <a:gd name="connsiteY2" fmla="*/ 6858000 h 6858000"/>
              <a:gd name="connsiteX3" fmla="*/ 0 w 9941668"/>
              <a:gd name="connsiteY3" fmla="*/ 6858000 h 6858000"/>
              <a:gd name="connsiteX4" fmla="*/ 0 w 9941668"/>
              <a:gd name="connsiteY4" fmla="*/ 0 h 6858000"/>
              <a:gd name="connsiteX0-1" fmla="*/ 0 w 9941668"/>
              <a:gd name="connsiteY0-2" fmla="*/ 0 h 6867727"/>
              <a:gd name="connsiteX1-3" fmla="*/ 9941668 w 9941668"/>
              <a:gd name="connsiteY1-4" fmla="*/ 0 h 6867727"/>
              <a:gd name="connsiteX2-5" fmla="*/ 6254885 w 9941668"/>
              <a:gd name="connsiteY2-6" fmla="*/ 6867727 h 6867727"/>
              <a:gd name="connsiteX3-7" fmla="*/ 0 w 9941668"/>
              <a:gd name="connsiteY3-8" fmla="*/ 6858000 h 6867727"/>
              <a:gd name="connsiteX4-9" fmla="*/ 0 w 9941668"/>
              <a:gd name="connsiteY4-10" fmla="*/ 0 h 6867727"/>
              <a:gd name="connsiteX0-11" fmla="*/ 0 w 9941668"/>
              <a:gd name="connsiteY0-12" fmla="*/ 0 h 6867727"/>
              <a:gd name="connsiteX1-13" fmla="*/ 9941668 w 9941668"/>
              <a:gd name="connsiteY1-14" fmla="*/ 0 h 6867727"/>
              <a:gd name="connsiteX2-15" fmla="*/ 7286640 w 9941668"/>
              <a:gd name="connsiteY2-16" fmla="*/ 6867727 h 6867727"/>
              <a:gd name="connsiteX3-17" fmla="*/ 0 w 9941668"/>
              <a:gd name="connsiteY3-18" fmla="*/ 6858000 h 6867727"/>
              <a:gd name="connsiteX4-19" fmla="*/ 0 w 9941668"/>
              <a:gd name="connsiteY4-20" fmla="*/ 0 h 6867727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</a:cxnLst>
            <a:rect l="l" t="t" r="r" b="b"/>
            <a:pathLst>
              <a:path w="9941668" h="6867727">
                <a:moveTo>
                  <a:pt x="0" y="0"/>
                </a:moveTo>
                <a:lnTo>
                  <a:pt x="9941668" y="0"/>
                </a:lnTo>
                <a:lnTo>
                  <a:pt x="7286640" y="6867727"/>
                </a:lnTo>
                <a:lnTo>
                  <a:pt x="0" y="6858000"/>
                </a:lnTo>
                <a:lnTo>
                  <a:pt x="0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panose="02010600030101010101" charset="-122"/>
              <a:ea typeface="等线" panose="02010600030101010101" charset="-122"/>
              <a:cs typeface="+mn-cs"/>
            </a:endParaRPr>
          </a:p>
        </p:txBody>
      </p:sp>
      <p:sp>
        <p:nvSpPr>
          <p:cNvPr id="26" name="矩形 25"/>
          <p:cNvSpPr/>
          <p:nvPr/>
        </p:nvSpPr>
        <p:spPr>
          <a:xfrm>
            <a:off x="643650" y="635195"/>
            <a:ext cx="142925" cy="427748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rgbClr val="FFC000"/>
              </a:solidFill>
              <a:effectLst/>
              <a:uLnTx/>
              <a:uFillTx/>
              <a:latin typeface="等线" panose="02010600030101010101" charset="-122"/>
              <a:ea typeface="等线" panose="02010600030101010101" charset="-122"/>
              <a:cs typeface="+mn-cs"/>
            </a:endParaRPr>
          </a:p>
        </p:txBody>
      </p:sp>
      <p:cxnSp>
        <p:nvCxnSpPr>
          <p:cNvPr id="27" name="直接连接符 26"/>
          <p:cNvCxnSpPr/>
          <p:nvPr/>
        </p:nvCxnSpPr>
        <p:spPr>
          <a:xfrm>
            <a:off x="0" y="1367931"/>
            <a:ext cx="4619624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5" name="文本框 24"/>
          <p:cNvSpPr txBox="1"/>
          <p:nvPr/>
        </p:nvSpPr>
        <p:spPr>
          <a:xfrm>
            <a:off x="969429" y="560569"/>
            <a:ext cx="461962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di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华光钢铁直黑 可变体 Medium" panose="02000500000000000000" pitchFamily="2" charset="-122"/>
                <a:ea typeface="华光钢铁直黑 可变体 Medium" panose="02000500000000000000" pitchFamily="2" charset="-122"/>
                <a:cs typeface="+mn-cs"/>
              </a:rPr>
              <a:t>怎样制作历史数字故事</a:t>
            </a:r>
            <a:endParaRPr kumimoji="0" lang="zh-CN" altLang="en-US" sz="3200" b="0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华光钢铁直黑 可变体 Medium" panose="02000500000000000000" pitchFamily="2" charset="-122"/>
              <a:ea typeface="华光钢铁直黑 可变体 Medium" panose="02000500000000000000" pitchFamily="2" charset="-122"/>
              <a:cs typeface="+mn-cs"/>
            </a:endParaRPr>
          </a:p>
        </p:txBody>
      </p:sp>
      <p:sp>
        <p:nvSpPr>
          <p:cNvPr id="10" name="文本框 9"/>
          <p:cNvSpPr txBox="1"/>
          <p:nvPr/>
        </p:nvSpPr>
        <p:spPr>
          <a:xfrm>
            <a:off x="367011" y="1948709"/>
            <a:ext cx="388560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华光钢铁直黑 可变体 Medium" panose="02000500000000000000" pitchFamily="2" charset="-122"/>
                <a:ea typeface="华光钢铁直黑 可变体 Medium" panose="02000500000000000000" pitchFamily="2" charset="-122"/>
                <a:cs typeface="+mn-cs"/>
              </a:rPr>
              <a:t>数字故事</a:t>
            </a:r>
            <a:r>
              <a:rPr kumimoji="0" lang="zh-CN" alt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华光钢铁直黑 可变体 Medium" panose="02000500000000000000" pitchFamily="2" charset="-122"/>
                <a:ea typeface="华光钢铁直黑 可变体 Medium" panose="02000500000000000000" pitchFamily="2" charset="-122"/>
                <a:cs typeface="+mn-cs"/>
              </a:rPr>
              <a:t>制作流程：</a:t>
            </a:r>
          </a:p>
        </p:txBody>
      </p:sp>
      <p:sp>
        <p:nvSpPr>
          <p:cNvPr id="12" name="文本框 11"/>
          <p:cNvSpPr txBox="1"/>
          <p:nvPr/>
        </p:nvSpPr>
        <p:spPr>
          <a:xfrm>
            <a:off x="526316" y="2939522"/>
            <a:ext cx="3393031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思源宋体 CN" panose="02020700000000000000" pitchFamily="18" charset="-122"/>
                <a:ea typeface="思源宋体 CN" panose="02020700000000000000" pitchFamily="18" charset="-122"/>
                <a:cs typeface="+mn-cs"/>
              </a:rPr>
              <a:t>第三步：制作初稿</a:t>
            </a:r>
            <a:endParaRPr kumimoji="0" lang="en-US" altLang="zh-CN" sz="2800" b="0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思源宋体 CN" panose="02020700000000000000" pitchFamily="18" charset="-122"/>
              <a:ea typeface="思源宋体 CN" panose="02020700000000000000" pitchFamily="18" charset="-122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思源宋体 CN" panose="02020700000000000000" pitchFamily="18" charset="-122"/>
                <a:ea typeface="思源宋体 CN" panose="02020700000000000000" pitchFamily="18" charset="-122"/>
                <a:cs typeface="+mn-cs"/>
              </a:rPr>
              <a:t>   </a:t>
            </a:r>
            <a:r>
              <a:rPr kumimoji="0" lang="en-US" altLang="zh-CN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思源宋体 CN" panose="02020700000000000000" pitchFamily="18" charset="-122"/>
                <a:ea typeface="思源宋体 CN" panose="02020700000000000000" pitchFamily="18" charset="-122"/>
                <a:cs typeface="+mn-cs"/>
              </a:rPr>
              <a:t>1. </a:t>
            </a:r>
            <a:r>
              <a:rPr kumimoji="0" lang="zh-CN" alt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思源宋体 CN" panose="02020700000000000000" pitchFamily="18" charset="-122"/>
                <a:ea typeface="思源宋体 CN" panose="02020700000000000000" pitchFamily="18" charset="-122"/>
                <a:cs typeface="+mn-cs"/>
              </a:rPr>
              <a:t>数字故事呈现方式</a:t>
            </a:r>
            <a:endParaRPr kumimoji="0" lang="en-US" altLang="zh-CN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思源宋体 CN" panose="02020700000000000000" pitchFamily="18" charset="-122"/>
              <a:ea typeface="思源宋体 CN" panose="02020700000000000000" pitchFamily="18" charset="-122"/>
              <a:cs typeface="+mn-cs"/>
            </a:endParaRP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61318" y="2038489"/>
            <a:ext cx="4996427" cy="2810490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80949" y="2038489"/>
            <a:ext cx="4944040" cy="2781022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357387" y="1945509"/>
            <a:ext cx="7618477" cy="3410865"/>
          </a:xfrm>
          <a:prstGeom prst="rect">
            <a:avLst/>
          </a:prstGeom>
        </p:spPr>
      </p:pic>
      <p:pic>
        <p:nvPicPr>
          <p:cNvPr id="13" name="图片 1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770407" y="2279094"/>
            <a:ext cx="2945164" cy="2544851"/>
          </a:xfrm>
          <a:prstGeom prst="rect">
            <a:avLst/>
          </a:prstGeom>
        </p:spPr>
      </p:pic>
      <p:sp>
        <p:nvSpPr>
          <p:cNvPr id="14" name="文本框 13"/>
          <p:cNvSpPr txBox="1"/>
          <p:nvPr/>
        </p:nvSpPr>
        <p:spPr>
          <a:xfrm>
            <a:off x="526316" y="4415897"/>
            <a:ext cx="3677176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zh-CN" altLang="en-US" sz="2800" dirty="0">
                <a:solidFill>
                  <a:prstClr val="black"/>
                </a:solidFill>
                <a:latin typeface="华光钢铁直黑 可变体 Medium" panose="02000500000000000000" pitchFamily="2" charset="-122"/>
                <a:ea typeface="华光钢铁直黑 可变体 Medium" panose="02000500000000000000" pitchFamily="2" charset="-122"/>
              </a:rPr>
              <a:t>建议：</a:t>
            </a:r>
            <a:endParaRPr lang="en-US" altLang="zh-CN" sz="2800" dirty="0">
              <a:solidFill>
                <a:prstClr val="black"/>
              </a:solidFill>
              <a:latin typeface="华光钢铁直黑 可变体 Medium" panose="02000500000000000000" pitchFamily="2" charset="-122"/>
              <a:ea typeface="华光钢铁直黑 可变体 Medium" panose="02000500000000000000" pitchFamily="2" charset="-122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2800" b="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华光钢铁直黑 可变体 Medium" panose="02000500000000000000" pitchFamily="2" charset="-122"/>
                <a:ea typeface="华光钢铁直黑 可变体 Medium" panose="02000500000000000000" pitchFamily="2" charset="-122"/>
              </a:rPr>
              <a:t>1.0</a:t>
            </a:r>
            <a:r>
              <a:rPr lang="zh-CN" altLang="en-US" sz="2800" dirty="0">
                <a:solidFill>
                  <a:prstClr val="black"/>
                </a:solidFill>
                <a:latin typeface="思源宋体 CN" panose="02020700000000000000" pitchFamily="18" charset="-122"/>
                <a:ea typeface="思源宋体 CN" panose="02020700000000000000" pitchFamily="18" charset="-122"/>
              </a:rPr>
              <a:t>优化文字和图片的出现方式</a:t>
            </a:r>
            <a:endParaRPr lang="en-US" altLang="zh-CN" sz="2800" dirty="0">
              <a:solidFill>
                <a:prstClr val="black"/>
              </a:solidFill>
              <a:latin typeface="思源宋体 CN" panose="02020700000000000000" pitchFamily="18" charset="-122"/>
              <a:ea typeface="思源宋体 CN" panose="02020700000000000000" pitchFamily="18" charset="-122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en-US" altLang="zh-CN" sz="2800" dirty="0">
                <a:solidFill>
                  <a:srgbClr val="C00000"/>
                </a:solidFill>
                <a:latin typeface="华光钢铁直黑 可变体 Medium" panose="02000500000000000000" pitchFamily="2" charset="-122"/>
                <a:ea typeface="华光钢铁直黑 可变体 Medium" panose="02000500000000000000" pitchFamily="2" charset="-122"/>
              </a:rPr>
              <a:t>2.0</a:t>
            </a:r>
            <a:r>
              <a:rPr lang="zh-CN" altLang="en-US" sz="2800" dirty="0">
                <a:solidFill>
                  <a:prstClr val="black"/>
                </a:solidFill>
                <a:latin typeface="思源宋体 CN" panose="02020700000000000000" pitchFamily="18" charset="-122"/>
                <a:ea typeface="思源宋体 CN" panose="02020700000000000000" pitchFamily="18" charset="-122"/>
              </a:rPr>
              <a:t>根据故事内容确定</a:t>
            </a:r>
            <a:endParaRPr lang="en-US" altLang="zh-CN" sz="2800" dirty="0">
              <a:solidFill>
                <a:prstClr val="black"/>
              </a:solidFill>
              <a:latin typeface="思源宋体 CN" panose="02020700000000000000" pitchFamily="18" charset="-122"/>
              <a:ea typeface="思源宋体 CN" panose="02020700000000000000" pitchFamily="18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59="http://schemas.microsoft.com/office/powerpoint/2015/09/main" xmlns="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</p:bld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矩形 8"/>
          <p:cNvSpPr/>
          <p:nvPr/>
        </p:nvSpPr>
        <p:spPr>
          <a:xfrm>
            <a:off x="0" y="0"/>
            <a:ext cx="10591800" cy="6867727"/>
          </a:xfrm>
          <a:custGeom>
            <a:avLst/>
            <a:gdLst>
              <a:gd name="connsiteX0" fmla="*/ 0 w 9941668"/>
              <a:gd name="connsiteY0" fmla="*/ 0 h 6858000"/>
              <a:gd name="connsiteX1" fmla="*/ 9941668 w 9941668"/>
              <a:gd name="connsiteY1" fmla="*/ 0 h 6858000"/>
              <a:gd name="connsiteX2" fmla="*/ 9941668 w 9941668"/>
              <a:gd name="connsiteY2" fmla="*/ 6858000 h 6858000"/>
              <a:gd name="connsiteX3" fmla="*/ 0 w 9941668"/>
              <a:gd name="connsiteY3" fmla="*/ 6858000 h 6858000"/>
              <a:gd name="connsiteX4" fmla="*/ 0 w 9941668"/>
              <a:gd name="connsiteY4" fmla="*/ 0 h 6858000"/>
              <a:gd name="connsiteX0-1" fmla="*/ 0 w 9941668"/>
              <a:gd name="connsiteY0-2" fmla="*/ 0 h 6867727"/>
              <a:gd name="connsiteX1-3" fmla="*/ 9941668 w 9941668"/>
              <a:gd name="connsiteY1-4" fmla="*/ 0 h 6867727"/>
              <a:gd name="connsiteX2-5" fmla="*/ 6254885 w 9941668"/>
              <a:gd name="connsiteY2-6" fmla="*/ 6867727 h 6867727"/>
              <a:gd name="connsiteX3-7" fmla="*/ 0 w 9941668"/>
              <a:gd name="connsiteY3-8" fmla="*/ 6858000 h 6867727"/>
              <a:gd name="connsiteX4-9" fmla="*/ 0 w 9941668"/>
              <a:gd name="connsiteY4-10" fmla="*/ 0 h 6867727"/>
              <a:gd name="connsiteX0-11" fmla="*/ 0 w 9941668"/>
              <a:gd name="connsiteY0-12" fmla="*/ 0 h 6867727"/>
              <a:gd name="connsiteX1-13" fmla="*/ 9941668 w 9941668"/>
              <a:gd name="connsiteY1-14" fmla="*/ 0 h 6867727"/>
              <a:gd name="connsiteX2-15" fmla="*/ 7286640 w 9941668"/>
              <a:gd name="connsiteY2-16" fmla="*/ 6867727 h 6867727"/>
              <a:gd name="connsiteX3-17" fmla="*/ 0 w 9941668"/>
              <a:gd name="connsiteY3-18" fmla="*/ 6858000 h 6867727"/>
              <a:gd name="connsiteX4-19" fmla="*/ 0 w 9941668"/>
              <a:gd name="connsiteY4-20" fmla="*/ 0 h 6867727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</a:cxnLst>
            <a:rect l="l" t="t" r="r" b="b"/>
            <a:pathLst>
              <a:path w="9941668" h="6867727">
                <a:moveTo>
                  <a:pt x="0" y="0"/>
                </a:moveTo>
                <a:lnTo>
                  <a:pt x="9941668" y="0"/>
                </a:lnTo>
                <a:lnTo>
                  <a:pt x="7286640" y="6867727"/>
                </a:lnTo>
                <a:lnTo>
                  <a:pt x="0" y="6858000"/>
                </a:lnTo>
                <a:lnTo>
                  <a:pt x="0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panose="02010600030101010101" charset="-122"/>
              <a:ea typeface="等线" panose="02010600030101010101" charset="-122"/>
              <a:cs typeface="+mn-cs"/>
            </a:endParaRPr>
          </a:p>
        </p:txBody>
      </p:sp>
      <p:sp>
        <p:nvSpPr>
          <p:cNvPr id="26" name="矩形 25"/>
          <p:cNvSpPr/>
          <p:nvPr/>
        </p:nvSpPr>
        <p:spPr>
          <a:xfrm>
            <a:off x="643650" y="635195"/>
            <a:ext cx="142925" cy="427748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rgbClr val="FFC000"/>
              </a:solidFill>
              <a:effectLst/>
              <a:uLnTx/>
              <a:uFillTx/>
              <a:latin typeface="等线" panose="02010600030101010101" charset="-122"/>
              <a:ea typeface="等线" panose="02010600030101010101" charset="-122"/>
              <a:cs typeface="+mn-cs"/>
            </a:endParaRPr>
          </a:p>
        </p:txBody>
      </p:sp>
      <p:cxnSp>
        <p:nvCxnSpPr>
          <p:cNvPr id="27" name="直接连接符 26"/>
          <p:cNvCxnSpPr/>
          <p:nvPr/>
        </p:nvCxnSpPr>
        <p:spPr>
          <a:xfrm>
            <a:off x="0" y="1367931"/>
            <a:ext cx="4619624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5" name="文本框 24"/>
          <p:cNvSpPr txBox="1"/>
          <p:nvPr/>
        </p:nvSpPr>
        <p:spPr>
          <a:xfrm>
            <a:off x="969429" y="560569"/>
            <a:ext cx="461962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di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华光钢铁直黑 可变体 Medium" panose="02000500000000000000" pitchFamily="2" charset="-122"/>
                <a:ea typeface="华光钢铁直黑 可变体 Medium" panose="02000500000000000000" pitchFamily="2" charset="-122"/>
                <a:cs typeface="+mn-cs"/>
              </a:rPr>
              <a:t>怎样制作历史数字故事</a:t>
            </a:r>
            <a:endParaRPr kumimoji="0" lang="zh-CN" altLang="en-US" sz="3200" b="0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华光钢铁直黑 可变体 Medium" panose="02000500000000000000" pitchFamily="2" charset="-122"/>
              <a:ea typeface="华光钢铁直黑 可变体 Medium" panose="02000500000000000000" pitchFamily="2" charset="-122"/>
              <a:cs typeface="+mn-cs"/>
            </a:endParaRPr>
          </a:p>
        </p:txBody>
      </p:sp>
      <p:sp>
        <p:nvSpPr>
          <p:cNvPr id="10" name="文本框 9"/>
          <p:cNvSpPr txBox="1"/>
          <p:nvPr/>
        </p:nvSpPr>
        <p:spPr>
          <a:xfrm>
            <a:off x="367011" y="1948709"/>
            <a:ext cx="388560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华光钢铁直黑 可变体 Medium" panose="02000500000000000000" pitchFamily="2" charset="-122"/>
                <a:ea typeface="华光钢铁直黑 可变体 Medium" panose="02000500000000000000" pitchFamily="2" charset="-122"/>
                <a:cs typeface="+mn-cs"/>
              </a:rPr>
              <a:t>数字故事</a:t>
            </a:r>
            <a:r>
              <a:rPr kumimoji="0" lang="zh-CN" alt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华光钢铁直黑 可变体 Medium" panose="02000500000000000000" pitchFamily="2" charset="-122"/>
                <a:ea typeface="华光钢铁直黑 可变体 Medium" panose="02000500000000000000" pitchFamily="2" charset="-122"/>
                <a:cs typeface="+mn-cs"/>
              </a:rPr>
              <a:t>制作流程：</a:t>
            </a:r>
          </a:p>
        </p:txBody>
      </p:sp>
      <p:sp>
        <p:nvSpPr>
          <p:cNvPr id="12" name="文本框 11"/>
          <p:cNvSpPr txBox="1"/>
          <p:nvPr/>
        </p:nvSpPr>
        <p:spPr>
          <a:xfrm>
            <a:off x="531693" y="3315610"/>
            <a:ext cx="3393031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思源宋体 CN" panose="02020700000000000000" pitchFamily="18" charset="-122"/>
                <a:ea typeface="思源宋体 CN" panose="02020700000000000000" pitchFamily="18" charset="-122"/>
                <a:cs typeface="+mn-cs"/>
              </a:rPr>
              <a:t>第三步：制作初稿</a:t>
            </a:r>
            <a:endParaRPr kumimoji="0" lang="en-US" altLang="zh-CN" sz="2800" b="0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思源宋体 CN" panose="02020700000000000000" pitchFamily="18" charset="-122"/>
              <a:ea typeface="思源宋体 CN" panose="02020700000000000000" pitchFamily="18" charset="-122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思源宋体 CN" panose="02020700000000000000" pitchFamily="18" charset="-122"/>
                <a:ea typeface="思源宋体 CN" panose="02020700000000000000" pitchFamily="18" charset="-122"/>
                <a:cs typeface="+mn-cs"/>
              </a:rPr>
              <a:t>2.PPT</a:t>
            </a:r>
            <a:r>
              <a:rPr kumimoji="0" lang="zh-CN" alt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思源宋体 CN" panose="02020700000000000000" pitchFamily="18" charset="-122"/>
                <a:ea typeface="思源宋体 CN" panose="02020700000000000000" pitchFamily="18" charset="-122"/>
                <a:cs typeface="+mn-cs"/>
              </a:rPr>
              <a:t>：文字、图片、动画、切换、音乐的合理组合</a:t>
            </a:r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52613" y="2099800"/>
            <a:ext cx="7618852" cy="3467773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59="http://schemas.microsoft.com/office/powerpoint/2015/09/main" xmlns="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矩形 8"/>
          <p:cNvSpPr/>
          <p:nvPr/>
        </p:nvSpPr>
        <p:spPr>
          <a:xfrm>
            <a:off x="0" y="0"/>
            <a:ext cx="10591800" cy="6867727"/>
          </a:xfrm>
          <a:custGeom>
            <a:avLst/>
            <a:gdLst>
              <a:gd name="connsiteX0" fmla="*/ 0 w 9941668"/>
              <a:gd name="connsiteY0" fmla="*/ 0 h 6858000"/>
              <a:gd name="connsiteX1" fmla="*/ 9941668 w 9941668"/>
              <a:gd name="connsiteY1" fmla="*/ 0 h 6858000"/>
              <a:gd name="connsiteX2" fmla="*/ 9941668 w 9941668"/>
              <a:gd name="connsiteY2" fmla="*/ 6858000 h 6858000"/>
              <a:gd name="connsiteX3" fmla="*/ 0 w 9941668"/>
              <a:gd name="connsiteY3" fmla="*/ 6858000 h 6858000"/>
              <a:gd name="connsiteX4" fmla="*/ 0 w 9941668"/>
              <a:gd name="connsiteY4" fmla="*/ 0 h 6858000"/>
              <a:gd name="connsiteX0-1" fmla="*/ 0 w 9941668"/>
              <a:gd name="connsiteY0-2" fmla="*/ 0 h 6867727"/>
              <a:gd name="connsiteX1-3" fmla="*/ 9941668 w 9941668"/>
              <a:gd name="connsiteY1-4" fmla="*/ 0 h 6867727"/>
              <a:gd name="connsiteX2-5" fmla="*/ 6254885 w 9941668"/>
              <a:gd name="connsiteY2-6" fmla="*/ 6867727 h 6867727"/>
              <a:gd name="connsiteX3-7" fmla="*/ 0 w 9941668"/>
              <a:gd name="connsiteY3-8" fmla="*/ 6858000 h 6867727"/>
              <a:gd name="connsiteX4-9" fmla="*/ 0 w 9941668"/>
              <a:gd name="connsiteY4-10" fmla="*/ 0 h 6867727"/>
              <a:gd name="connsiteX0-11" fmla="*/ 0 w 9941668"/>
              <a:gd name="connsiteY0-12" fmla="*/ 0 h 6867727"/>
              <a:gd name="connsiteX1-13" fmla="*/ 9941668 w 9941668"/>
              <a:gd name="connsiteY1-14" fmla="*/ 0 h 6867727"/>
              <a:gd name="connsiteX2-15" fmla="*/ 7286640 w 9941668"/>
              <a:gd name="connsiteY2-16" fmla="*/ 6867727 h 6867727"/>
              <a:gd name="connsiteX3-17" fmla="*/ 0 w 9941668"/>
              <a:gd name="connsiteY3-18" fmla="*/ 6858000 h 6867727"/>
              <a:gd name="connsiteX4-19" fmla="*/ 0 w 9941668"/>
              <a:gd name="connsiteY4-20" fmla="*/ 0 h 6867727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</a:cxnLst>
            <a:rect l="l" t="t" r="r" b="b"/>
            <a:pathLst>
              <a:path w="9941668" h="6867727">
                <a:moveTo>
                  <a:pt x="0" y="0"/>
                </a:moveTo>
                <a:lnTo>
                  <a:pt x="9941668" y="0"/>
                </a:lnTo>
                <a:lnTo>
                  <a:pt x="7286640" y="6867727"/>
                </a:lnTo>
                <a:lnTo>
                  <a:pt x="0" y="6858000"/>
                </a:lnTo>
                <a:lnTo>
                  <a:pt x="0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panose="02010600030101010101" charset="-122"/>
              <a:ea typeface="等线" panose="02010600030101010101" charset="-122"/>
              <a:cs typeface="+mn-cs"/>
            </a:endParaRPr>
          </a:p>
        </p:txBody>
      </p:sp>
      <p:sp>
        <p:nvSpPr>
          <p:cNvPr id="26" name="矩形 25"/>
          <p:cNvSpPr/>
          <p:nvPr/>
        </p:nvSpPr>
        <p:spPr>
          <a:xfrm>
            <a:off x="643650" y="635195"/>
            <a:ext cx="142925" cy="427748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rgbClr val="FFC000"/>
              </a:solidFill>
              <a:effectLst/>
              <a:uLnTx/>
              <a:uFillTx/>
              <a:latin typeface="等线" panose="02010600030101010101" charset="-122"/>
              <a:ea typeface="等线" panose="02010600030101010101" charset="-122"/>
              <a:cs typeface="+mn-cs"/>
            </a:endParaRPr>
          </a:p>
        </p:txBody>
      </p:sp>
      <p:cxnSp>
        <p:nvCxnSpPr>
          <p:cNvPr id="27" name="直接连接符 26"/>
          <p:cNvCxnSpPr/>
          <p:nvPr/>
        </p:nvCxnSpPr>
        <p:spPr>
          <a:xfrm>
            <a:off x="0" y="1367931"/>
            <a:ext cx="4619624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5" name="文本框 24"/>
          <p:cNvSpPr txBox="1"/>
          <p:nvPr/>
        </p:nvSpPr>
        <p:spPr>
          <a:xfrm>
            <a:off x="969429" y="560569"/>
            <a:ext cx="461962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di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华光钢铁直黑 可变体 Medium" panose="02000500000000000000" pitchFamily="2" charset="-122"/>
                <a:ea typeface="华光钢铁直黑 可变体 Medium" panose="02000500000000000000" pitchFamily="2" charset="-122"/>
                <a:cs typeface="+mn-cs"/>
              </a:rPr>
              <a:t>怎样制作历史数字故事</a:t>
            </a:r>
            <a:endParaRPr kumimoji="0" lang="zh-CN" altLang="en-US" sz="3200" b="0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华光钢铁直黑 可变体 Medium" panose="02000500000000000000" pitchFamily="2" charset="-122"/>
              <a:ea typeface="华光钢铁直黑 可变体 Medium" panose="02000500000000000000" pitchFamily="2" charset="-122"/>
              <a:cs typeface="+mn-cs"/>
            </a:endParaRPr>
          </a:p>
        </p:txBody>
      </p:sp>
      <p:pic>
        <p:nvPicPr>
          <p:cNvPr id="8" name="图片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962171" y="1971512"/>
            <a:ext cx="8898161" cy="4292635"/>
          </a:xfrm>
          <a:prstGeom prst="rect">
            <a:avLst/>
          </a:prstGeom>
        </p:spPr>
      </p:pic>
      <p:sp>
        <p:nvSpPr>
          <p:cNvPr id="10" name="文本框 9"/>
          <p:cNvSpPr txBox="1"/>
          <p:nvPr/>
        </p:nvSpPr>
        <p:spPr>
          <a:xfrm>
            <a:off x="331668" y="2874122"/>
            <a:ext cx="2392482" cy="18774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altLang="zh-CN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思源宋体 CN" panose="02020700000000000000" pitchFamily="18" charset="-122"/>
              <a:ea typeface="思源宋体 CN" panose="02020700000000000000" pitchFamily="18" charset="-122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zh-CN" altLang="en-US" sz="2800" dirty="0">
                <a:solidFill>
                  <a:prstClr val="black"/>
                </a:solidFill>
                <a:latin typeface="华光钢铁直黑 可变体 Medium" panose="02000500000000000000" pitchFamily="2" charset="-122"/>
                <a:ea typeface="华光钢铁直黑 可变体 Medium" panose="02000500000000000000" pitchFamily="2" charset="-122"/>
              </a:rPr>
              <a:t>动画数量：</a:t>
            </a:r>
            <a:r>
              <a:rPr lang="en-US" altLang="zh-CN" sz="4400" dirty="0">
                <a:solidFill>
                  <a:srgbClr val="C00000"/>
                </a:solidFill>
                <a:latin typeface="华光钢铁直黑 可变体 Medium" panose="02000500000000000000" pitchFamily="2" charset="-122"/>
                <a:ea typeface="华光钢铁直黑 可变体 Medium" panose="02000500000000000000" pitchFamily="2" charset="-122"/>
              </a:rPr>
              <a:t>3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en-US" altLang="zh-CN" sz="4400" dirty="0">
              <a:solidFill>
                <a:srgbClr val="C00000"/>
              </a:solidFill>
              <a:latin typeface="华光钢铁直黑 可变体 Medium" panose="02000500000000000000" pitchFamily="2" charset="-122"/>
              <a:ea typeface="华光钢铁直黑 可变体 Medium" panose="02000500000000000000" pitchFamily="2" charset="-122"/>
            </a:endParaRPr>
          </a:p>
        </p:txBody>
      </p:sp>
      <p:pic>
        <p:nvPicPr>
          <p:cNvPr id="11" name="图片 10"/>
          <p:cNvPicPr>
            <a:picLocks noChangeAspect="1"/>
          </p:cNvPicPr>
          <p:nvPr/>
        </p:nvPicPr>
        <p:blipFill rotWithShape="1">
          <a:blip r:embed="rId5"/>
          <a:srcRect/>
          <a:stretch>
            <a:fillRect/>
          </a:stretch>
        </p:blipFill>
        <p:spPr>
          <a:xfrm>
            <a:off x="4358998" y="2255655"/>
            <a:ext cx="4492235" cy="3510930"/>
          </a:xfrm>
          <a:prstGeom prst="rect">
            <a:avLst/>
          </a:prstGeom>
        </p:spPr>
      </p:pic>
      <p:pic>
        <p:nvPicPr>
          <p:cNvPr id="12" name="59fc28edeb359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9241817" y="4507877"/>
            <a:ext cx="487363" cy="487363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59="http://schemas.microsoft.com/office/powerpoint/2015/09/main" xmlns="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1" dur="2766" fill="hold"/>
                                        <p:tgtEl>
                                          <p:spTgt spid="1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1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2"/>
                </p:tgtEl>
              </p:cMediaNode>
            </p:audio>
          </p:childTnLst>
        </p:cTn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矩形 8"/>
          <p:cNvSpPr/>
          <p:nvPr/>
        </p:nvSpPr>
        <p:spPr>
          <a:xfrm>
            <a:off x="0" y="0"/>
            <a:ext cx="10591800" cy="6867727"/>
          </a:xfrm>
          <a:custGeom>
            <a:avLst/>
            <a:gdLst>
              <a:gd name="connsiteX0" fmla="*/ 0 w 9941668"/>
              <a:gd name="connsiteY0" fmla="*/ 0 h 6858000"/>
              <a:gd name="connsiteX1" fmla="*/ 9941668 w 9941668"/>
              <a:gd name="connsiteY1" fmla="*/ 0 h 6858000"/>
              <a:gd name="connsiteX2" fmla="*/ 9941668 w 9941668"/>
              <a:gd name="connsiteY2" fmla="*/ 6858000 h 6858000"/>
              <a:gd name="connsiteX3" fmla="*/ 0 w 9941668"/>
              <a:gd name="connsiteY3" fmla="*/ 6858000 h 6858000"/>
              <a:gd name="connsiteX4" fmla="*/ 0 w 9941668"/>
              <a:gd name="connsiteY4" fmla="*/ 0 h 6858000"/>
              <a:gd name="connsiteX0-1" fmla="*/ 0 w 9941668"/>
              <a:gd name="connsiteY0-2" fmla="*/ 0 h 6867727"/>
              <a:gd name="connsiteX1-3" fmla="*/ 9941668 w 9941668"/>
              <a:gd name="connsiteY1-4" fmla="*/ 0 h 6867727"/>
              <a:gd name="connsiteX2-5" fmla="*/ 6254885 w 9941668"/>
              <a:gd name="connsiteY2-6" fmla="*/ 6867727 h 6867727"/>
              <a:gd name="connsiteX3-7" fmla="*/ 0 w 9941668"/>
              <a:gd name="connsiteY3-8" fmla="*/ 6858000 h 6867727"/>
              <a:gd name="connsiteX4-9" fmla="*/ 0 w 9941668"/>
              <a:gd name="connsiteY4-10" fmla="*/ 0 h 6867727"/>
              <a:gd name="connsiteX0-11" fmla="*/ 0 w 9941668"/>
              <a:gd name="connsiteY0-12" fmla="*/ 0 h 6867727"/>
              <a:gd name="connsiteX1-13" fmla="*/ 9941668 w 9941668"/>
              <a:gd name="connsiteY1-14" fmla="*/ 0 h 6867727"/>
              <a:gd name="connsiteX2-15" fmla="*/ 7286640 w 9941668"/>
              <a:gd name="connsiteY2-16" fmla="*/ 6867727 h 6867727"/>
              <a:gd name="connsiteX3-17" fmla="*/ 0 w 9941668"/>
              <a:gd name="connsiteY3-18" fmla="*/ 6858000 h 6867727"/>
              <a:gd name="connsiteX4-19" fmla="*/ 0 w 9941668"/>
              <a:gd name="connsiteY4-20" fmla="*/ 0 h 6867727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</a:cxnLst>
            <a:rect l="l" t="t" r="r" b="b"/>
            <a:pathLst>
              <a:path w="9941668" h="6867727">
                <a:moveTo>
                  <a:pt x="0" y="0"/>
                </a:moveTo>
                <a:lnTo>
                  <a:pt x="9941668" y="0"/>
                </a:lnTo>
                <a:lnTo>
                  <a:pt x="7286640" y="6867727"/>
                </a:lnTo>
                <a:lnTo>
                  <a:pt x="0" y="6858000"/>
                </a:lnTo>
                <a:lnTo>
                  <a:pt x="0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panose="02010600030101010101" charset="-122"/>
              <a:ea typeface="等线" panose="02010600030101010101" charset="-122"/>
              <a:cs typeface="+mn-cs"/>
            </a:endParaRPr>
          </a:p>
        </p:txBody>
      </p:sp>
      <p:sp>
        <p:nvSpPr>
          <p:cNvPr id="26" name="矩形 25"/>
          <p:cNvSpPr/>
          <p:nvPr/>
        </p:nvSpPr>
        <p:spPr>
          <a:xfrm>
            <a:off x="643650" y="635195"/>
            <a:ext cx="142925" cy="427748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rgbClr val="FFC000"/>
              </a:solidFill>
              <a:effectLst/>
              <a:uLnTx/>
              <a:uFillTx/>
              <a:latin typeface="等线" panose="02010600030101010101" charset="-122"/>
              <a:ea typeface="等线" panose="02010600030101010101" charset="-122"/>
              <a:cs typeface="+mn-cs"/>
            </a:endParaRPr>
          </a:p>
        </p:txBody>
      </p:sp>
      <p:cxnSp>
        <p:nvCxnSpPr>
          <p:cNvPr id="27" name="直接连接符 26"/>
          <p:cNvCxnSpPr/>
          <p:nvPr/>
        </p:nvCxnSpPr>
        <p:spPr>
          <a:xfrm>
            <a:off x="0" y="1367931"/>
            <a:ext cx="4619624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5" name="文本框 24"/>
          <p:cNvSpPr txBox="1"/>
          <p:nvPr/>
        </p:nvSpPr>
        <p:spPr>
          <a:xfrm>
            <a:off x="969429" y="560569"/>
            <a:ext cx="461962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di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华光钢铁直黑 可变体 Medium" panose="02000500000000000000" pitchFamily="2" charset="-122"/>
                <a:ea typeface="华光钢铁直黑 可变体 Medium" panose="02000500000000000000" pitchFamily="2" charset="-122"/>
                <a:cs typeface="+mn-cs"/>
              </a:rPr>
              <a:t>怎样制作历史数字故事</a:t>
            </a:r>
            <a:endParaRPr kumimoji="0" lang="zh-CN" altLang="en-US" sz="3200" b="0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华光钢铁直黑 可变体 Medium" panose="02000500000000000000" pitchFamily="2" charset="-122"/>
              <a:ea typeface="华光钢铁直黑 可变体 Medium" panose="02000500000000000000" pitchFamily="2" charset="-122"/>
              <a:cs typeface="+mn-cs"/>
            </a:endParaRPr>
          </a:p>
        </p:txBody>
      </p:sp>
      <p:pic>
        <p:nvPicPr>
          <p:cNvPr id="13" name="图片 1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717854" y="1929017"/>
            <a:ext cx="9092981" cy="4368414"/>
          </a:xfrm>
          <a:prstGeom prst="rect">
            <a:avLst/>
          </a:prstGeom>
        </p:spPr>
      </p:pic>
      <p:sp>
        <p:nvSpPr>
          <p:cNvPr id="10" name="文本框 9"/>
          <p:cNvSpPr txBox="1"/>
          <p:nvPr/>
        </p:nvSpPr>
        <p:spPr>
          <a:xfrm>
            <a:off x="325372" y="2726338"/>
            <a:ext cx="2392482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altLang="zh-CN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思源宋体 CN" panose="02020700000000000000" pitchFamily="18" charset="-122"/>
              <a:ea typeface="思源宋体 CN" panose="02020700000000000000" pitchFamily="18" charset="-122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zh-CN" altLang="en-US" sz="2800" dirty="0">
                <a:solidFill>
                  <a:prstClr val="black"/>
                </a:solidFill>
                <a:latin typeface="华光钢铁直黑 可变体 Medium" panose="02000500000000000000" pitchFamily="2" charset="-122"/>
                <a:ea typeface="华光钢铁直黑 可变体 Medium" panose="02000500000000000000" pitchFamily="2" charset="-122"/>
              </a:rPr>
              <a:t>动画数量：</a:t>
            </a:r>
            <a:r>
              <a:rPr lang="en-US" altLang="zh-CN" sz="4400" dirty="0">
                <a:solidFill>
                  <a:srgbClr val="C00000"/>
                </a:solidFill>
                <a:latin typeface="华光钢铁直黑 可变体 Medium" panose="02000500000000000000" pitchFamily="2" charset="-122"/>
                <a:ea typeface="华光钢铁直黑 可变体 Medium" panose="02000500000000000000" pitchFamily="2" charset="-122"/>
              </a:rPr>
              <a:t>10</a:t>
            </a:r>
          </a:p>
        </p:txBody>
      </p:sp>
      <p:pic>
        <p:nvPicPr>
          <p:cNvPr id="11" name="59f067d0d737b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9308605" y="4864102"/>
            <a:ext cx="487363" cy="487363"/>
          </a:xfrm>
          <a:prstGeom prst="rect">
            <a:avLst/>
          </a:prstGeom>
        </p:spPr>
      </p:pic>
      <p:pic>
        <p:nvPicPr>
          <p:cNvPr id="12" name="图片 11"/>
          <p:cNvPicPr>
            <a:picLocks noChangeAspect="1"/>
          </p:cNvPicPr>
          <p:nvPr/>
        </p:nvPicPr>
        <p:blipFill rotWithShape="1">
          <a:blip r:embed="rId6"/>
          <a:srcRect/>
          <a:stretch>
            <a:fillRect/>
          </a:stretch>
        </p:blipFill>
        <p:spPr>
          <a:xfrm>
            <a:off x="4791075" y="2152913"/>
            <a:ext cx="2895435" cy="3920622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59="http://schemas.microsoft.com/office/powerpoint/2015/09/main" xmlns="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1" dur="1" fill="hold"/>
                                        <p:tgtEl>
                                          <p:spTgt spid="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2">
                <p:cTn id="1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1"/>
                </p:tgtEl>
              </p:cMediaNode>
            </p:audio>
          </p:childTnLst>
        </p:cTn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矩形 8"/>
          <p:cNvSpPr/>
          <p:nvPr/>
        </p:nvSpPr>
        <p:spPr>
          <a:xfrm>
            <a:off x="0" y="0"/>
            <a:ext cx="10591800" cy="6867727"/>
          </a:xfrm>
          <a:custGeom>
            <a:avLst/>
            <a:gdLst>
              <a:gd name="connsiteX0" fmla="*/ 0 w 9941668"/>
              <a:gd name="connsiteY0" fmla="*/ 0 h 6858000"/>
              <a:gd name="connsiteX1" fmla="*/ 9941668 w 9941668"/>
              <a:gd name="connsiteY1" fmla="*/ 0 h 6858000"/>
              <a:gd name="connsiteX2" fmla="*/ 9941668 w 9941668"/>
              <a:gd name="connsiteY2" fmla="*/ 6858000 h 6858000"/>
              <a:gd name="connsiteX3" fmla="*/ 0 w 9941668"/>
              <a:gd name="connsiteY3" fmla="*/ 6858000 h 6858000"/>
              <a:gd name="connsiteX4" fmla="*/ 0 w 9941668"/>
              <a:gd name="connsiteY4" fmla="*/ 0 h 6858000"/>
              <a:gd name="connsiteX0-1" fmla="*/ 0 w 9941668"/>
              <a:gd name="connsiteY0-2" fmla="*/ 0 h 6867727"/>
              <a:gd name="connsiteX1-3" fmla="*/ 9941668 w 9941668"/>
              <a:gd name="connsiteY1-4" fmla="*/ 0 h 6867727"/>
              <a:gd name="connsiteX2-5" fmla="*/ 6254885 w 9941668"/>
              <a:gd name="connsiteY2-6" fmla="*/ 6867727 h 6867727"/>
              <a:gd name="connsiteX3-7" fmla="*/ 0 w 9941668"/>
              <a:gd name="connsiteY3-8" fmla="*/ 6858000 h 6867727"/>
              <a:gd name="connsiteX4-9" fmla="*/ 0 w 9941668"/>
              <a:gd name="connsiteY4-10" fmla="*/ 0 h 6867727"/>
              <a:gd name="connsiteX0-11" fmla="*/ 0 w 9941668"/>
              <a:gd name="connsiteY0-12" fmla="*/ 0 h 6867727"/>
              <a:gd name="connsiteX1-13" fmla="*/ 9941668 w 9941668"/>
              <a:gd name="connsiteY1-14" fmla="*/ 0 h 6867727"/>
              <a:gd name="connsiteX2-15" fmla="*/ 7286640 w 9941668"/>
              <a:gd name="connsiteY2-16" fmla="*/ 6867727 h 6867727"/>
              <a:gd name="connsiteX3-17" fmla="*/ 0 w 9941668"/>
              <a:gd name="connsiteY3-18" fmla="*/ 6858000 h 6867727"/>
              <a:gd name="connsiteX4-19" fmla="*/ 0 w 9941668"/>
              <a:gd name="connsiteY4-20" fmla="*/ 0 h 6867727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</a:cxnLst>
            <a:rect l="l" t="t" r="r" b="b"/>
            <a:pathLst>
              <a:path w="9941668" h="6867727">
                <a:moveTo>
                  <a:pt x="0" y="0"/>
                </a:moveTo>
                <a:lnTo>
                  <a:pt x="9941668" y="0"/>
                </a:lnTo>
                <a:lnTo>
                  <a:pt x="7286640" y="6867727"/>
                </a:lnTo>
                <a:lnTo>
                  <a:pt x="0" y="6858000"/>
                </a:lnTo>
                <a:lnTo>
                  <a:pt x="0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panose="02010600030101010101" charset="-122"/>
              <a:ea typeface="等线" panose="02010600030101010101" charset="-122"/>
              <a:cs typeface="+mn-cs"/>
            </a:endParaRPr>
          </a:p>
        </p:txBody>
      </p:sp>
      <p:sp>
        <p:nvSpPr>
          <p:cNvPr id="26" name="矩形 25"/>
          <p:cNvSpPr/>
          <p:nvPr/>
        </p:nvSpPr>
        <p:spPr>
          <a:xfrm>
            <a:off x="643650" y="635195"/>
            <a:ext cx="142925" cy="427748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rgbClr val="FFC000"/>
              </a:solidFill>
              <a:effectLst/>
              <a:uLnTx/>
              <a:uFillTx/>
              <a:latin typeface="等线" panose="02010600030101010101" charset="-122"/>
              <a:ea typeface="等线" panose="02010600030101010101" charset="-122"/>
              <a:cs typeface="+mn-cs"/>
            </a:endParaRPr>
          </a:p>
        </p:txBody>
      </p:sp>
      <p:cxnSp>
        <p:nvCxnSpPr>
          <p:cNvPr id="27" name="直接连接符 26"/>
          <p:cNvCxnSpPr/>
          <p:nvPr/>
        </p:nvCxnSpPr>
        <p:spPr>
          <a:xfrm>
            <a:off x="0" y="1367931"/>
            <a:ext cx="4619624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5" name="文本框 24"/>
          <p:cNvSpPr txBox="1"/>
          <p:nvPr/>
        </p:nvSpPr>
        <p:spPr>
          <a:xfrm>
            <a:off x="969429" y="560569"/>
            <a:ext cx="461962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di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华光钢铁直黑 可变体 Medium" panose="02000500000000000000" pitchFamily="2" charset="-122"/>
                <a:ea typeface="华光钢铁直黑 可变体 Medium" panose="02000500000000000000" pitchFamily="2" charset="-122"/>
                <a:cs typeface="+mn-cs"/>
              </a:rPr>
              <a:t>怎样制作历史数字故事</a:t>
            </a:r>
            <a:endParaRPr kumimoji="0" lang="zh-CN" altLang="en-US" sz="3200" b="0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华光钢铁直黑 可变体 Medium" panose="02000500000000000000" pitchFamily="2" charset="-122"/>
              <a:ea typeface="华光钢铁直黑 可变体 Medium" panose="02000500000000000000" pitchFamily="2" charset="-122"/>
              <a:cs typeface="+mn-cs"/>
            </a:endParaRPr>
          </a:p>
        </p:txBody>
      </p:sp>
      <p:pic>
        <p:nvPicPr>
          <p:cNvPr id="15" name="图片 1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571750" y="1766137"/>
            <a:ext cx="9199207" cy="4425077"/>
          </a:xfrm>
          <a:prstGeom prst="rect">
            <a:avLst/>
          </a:prstGeom>
        </p:spPr>
      </p:pic>
      <p:pic>
        <p:nvPicPr>
          <p:cNvPr id="18" name="图片 17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643293" y="2849926"/>
            <a:ext cx="9127664" cy="1746558"/>
          </a:xfrm>
          <a:prstGeom prst="rect">
            <a:avLst/>
          </a:prstGeom>
        </p:spPr>
      </p:pic>
      <p:sp>
        <p:nvSpPr>
          <p:cNvPr id="14" name="文本框 13"/>
          <p:cNvSpPr txBox="1"/>
          <p:nvPr/>
        </p:nvSpPr>
        <p:spPr>
          <a:xfrm>
            <a:off x="325372" y="2726338"/>
            <a:ext cx="2392482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altLang="zh-CN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思源宋体 CN" panose="02020700000000000000" pitchFamily="18" charset="-122"/>
              <a:ea typeface="思源宋体 CN" panose="02020700000000000000" pitchFamily="18" charset="-122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zh-CN" altLang="en-US" sz="2800" dirty="0">
                <a:solidFill>
                  <a:prstClr val="black"/>
                </a:solidFill>
                <a:latin typeface="华光钢铁直黑 可变体 Medium" panose="02000500000000000000" pitchFamily="2" charset="-122"/>
                <a:ea typeface="华光钢铁直黑 可变体 Medium" panose="02000500000000000000" pitchFamily="2" charset="-122"/>
              </a:rPr>
              <a:t>动画数量：</a:t>
            </a:r>
            <a:r>
              <a:rPr lang="en-US" altLang="zh-CN" sz="4400" dirty="0">
                <a:solidFill>
                  <a:srgbClr val="C00000"/>
                </a:solidFill>
                <a:latin typeface="华光钢铁直黑 可变体 Medium" panose="02000500000000000000" pitchFamily="2" charset="-122"/>
                <a:ea typeface="华光钢铁直黑 可变体 Medium" panose="02000500000000000000" pitchFamily="2" charset="-122"/>
              </a:rPr>
              <a:t>13</a:t>
            </a:r>
          </a:p>
        </p:txBody>
      </p:sp>
      <p:pic>
        <p:nvPicPr>
          <p:cNvPr id="16" name="5aa235bc992f8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9376568" y="4994689"/>
            <a:ext cx="487363" cy="487363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59="http://schemas.microsoft.com/office/powerpoint/2015/09/main" xmlns="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70657" fill="hold"/>
                                        <p:tgtEl>
                                          <p:spTgt spid="1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1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6"/>
                </p:tgtEl>
              </p:cMediaNode>
            </p:audio>
          </p:childTnLst>
        </p:cTn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矩形 8"/>
          <p:cNvSpPr/>
          <p:nvPr/>
        </p:nvSpPr>
        <p:spPr>
          <a:xfrm>
            <a:off x="0" y="0"/>
            <a:ext cx="10591800" cy="6867727"/>
          </a:xfrm>
          <a:custGeom>
            <a:avLst/>
            <a:gdLst>
              <a:gd name="connsiteX0" fmla="*/ 0 w 9941668"/>
              <a:gd name="connsiteY0" fmla="*/ 0 h 6858000"/>
              <a:gd name="connsiteX1" fmla="*/ 9941668 w 9941668"/>
              <a:gd name="connsiteY1" fmla="*/ 0 h 6858000"/>
              <a:gd name="connsiteX2" fmla="*/ 9941668 w 9941668"/>
              <a:gd name="connsiteY2" fmla="*/ 6858000 h 6858000"/>
              <a:gd name="connsiteX3" fmla="*/ 0 w 9941668"/>
              <a:gd name="connsiteY3" fmla="*/ 6858000 h 6858000"/>
              <a:gd name="connsiteX4" fmla="*/ 0 w 9941668"/>
              <a:gd name="connsiteY4" fmla="*/ 0 h 6858000"/>
              <a:gd name="connsiteX0-1" fmla="*/ 0 w 9941668"/>
              <a:gd name="connsiteY0-2" fmla="*/ 0 h 6867727"/>
              <a:gd name="connsiteX1-3" fmla="*/ 9941668 w 9941668"/>
              <a:gd name="connsiteY1-4" fmla="*/ 0 h 6867727"/>
              <a:gd name="connsiteX2-5" fmla="*/ 6254885 w 9941668"/>
              <a:gd name="connsiteY2-6" fmla="*/ 6867727 h 6867727"/>
              <a:gd name="connsiteX3-7" fmla="*/ 0 w 9941668"/>
              <a:gd name="connsiteY3-8" fmla="*/ 6858000 h 6867727"/>
              <a:gd name="connsiteX4-9" fmla="*/ 0 w 9941668"/>
              <a:gd name="connsiteY4-10" fmla="*/ 0 h 6867727"/>
              <a:gd name="connsiteX0-11" fmla="*/ 0 w 9941668"/>
              <a:gd name="connsiteY0-12" fmla="*/ 0 h 6867727"/>
              <a:gd name="connsiteX1-13" fmla="*/ 9941668 w 9941668"/>
              <a:gd name="connsiteY1-14" fmla="*/ 0 h 6867727"/>
              <a:gd name="connsiteX2-15" fmla="*/ 7286640 w 9941668"/>
              <a:gd name="connsiteY2-16" fmla="*/ 6867727 h 6867727"/>
              <a:gd name="connsiteX3-17" fmla="*/ 0 w 9941668"/>
              <a:gd name="connsiteY3-18" fmla="*/ 6858000 h 6867727"/>
              <a:gd name="connsiteX4-19" fmla="*/ 0 w 9941668"/>
              <a:gd name="connsiteY4-20" fmla="*/ 0 h 6867727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</a:cxnLst>
            <a:rect l="l" t="t" r="r" b="b"/>
            <a:pathLst>
              <a:path w="9941668" h="6867727">
                <a:moveTo>
                  <a:pt x="0" y="0"/>
                </a:moveTo>
                <a:lnTo>
                  <a:pt x="9941668" y="0"/>
                </a:lnTo>
                <a:lnTo>
                  <a:pt x="7286640" y="6867727"/>
                </a:lnTo>
                <a:lnTo>
                  <a:pt x="0" y="6858000"/>
                </a:lnTo>
                <a:lnTo>
                  <a:pt x="0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panose="02010600030101010101" charset="-122"/>
              <a:ea typeface="等线" panose="02010600030101010101" charset="-122"/>
              <a:cs typeface="+mn-cs"/>
            </a:endParaRPr>
          </a:p>
        </p:txBody>
      </p:sp>
      <p:sp>
        <p:nvSpPr>
          <p:cNvPr id="26" name="矩形 25"/>
          <p:cNvSpPr/>
          <p:nvPr/>
        </p:nvSpPr>
        <p:spPr>
          <a:xfrm>
            <a:off x="643650" y="635195"/>
            <a:ext cx="142925" cy="427748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rgbClr val="FFC000"/>
              </a:solidFill>
              <a:effectLst/>
              <a:uLnTx/>
              <a:uFillTx/>
              <a:latin typeface="等线" panose="02010600030101010101" charset="-122"/>
              <a:ea typeface="等线" panose="02010600030101010101" charset="-122"/>
              <a:cs typeface="+mn-cs"/>
            </a:endParaRPr>
          </a:p>
        </p:txBody>
      </p:sp>
      <p:cxnSp>
        <p:nvCxnSpPr>
          <p:cNvPr id="27" name="直接连接符 26"/>
          <p:cNvCxnSpPr/>
          <p:nvPr/>
        </p:nvCxnSpPr>
        <p:spPr>
          <a:xfrm>
            <a:off x="0" y="1367931"/>
            <a:ext cx="4619624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5" name="文本框 24"/>
          <p:cNvSpPr txBox="1"/>
          <p:nvPr/>
        </p:nvSpPr>
        <p:spPr>
          <a:xfrm>
            <a:off x="969429" y="560569"/>
            <a:ext cx="461962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di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华光钢铁直黑 可变体 Medium" panose="02000500000000000000" pitchFamily="2" charset="-122"/>
                <a:ea typeface="华光钢铁直黑 可变体 Medium" panose="02000500000000000000" pitchFamily="2" charset="-122"/>
                <a:cs typeface="+mn-cs"/>
              </a:rPr>
              <a:t>怎样制作历史数字故事</a:t>
            </a:r>
            <a:endParaRPr kumimoji="0" lang="zh-CN" altLang="en-US" sz="3200" b="0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华光钢铁直黑 可变体 Medium" panose="02000500000000000000" pitchFamily="2" charset="-122"/>
              <a:ea typeface="华光钢铁直黑 可变体 Medium" panose="02000500000000000000" pitchFamily="2" charset="-122"/>
              <a:cs typeface="+mn-cs"/>
            </a:endParaRPr>
          </a:p>
        </p:txBody>
      </p:sp>
      <p:sp>
        <p:nvSpPr>
          <p:cNvPr id="14" name="文本框 13"/>
          <p:cNvSpPr txBox="1"/>
          <p:nvPr/>
        </p:nvSpPr>
        <p:spPr>
          <a:xfrm>
            <a:off x="325372" y="2726338"/>
            <a:ext cx="2392482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altLang="zh-CN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思源宋体 CN" panose="02020700000000000000" pitchFamily="18" charset="-122"/>
              <a:ea typeface="思源宋体 CN" panose="02020700000000000000" pitchFamily="18" charset="-122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华光钢铁直黑 可变体 Medium" panose="02000500000000000000" pitchFamily="2" charset="-122"/>
                <a:ea typeface="华光钢铁直黑 可变体 Medium" panose="02000500000000000000" pitchFamily="2" charset="-122"/>
                <a:cs typeface="+mn-cs"/>
              </a:rPr>
              <a:t>动画数量：</a:t>
            </a:r>
            <a:endParaRPr kumimoji="0" lang="en-US" altLang="zh-CN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华光钢铁直黑 可变体 Medium" panose="02000500000000000000" pitchFamily="2" charset="-122"/>
              <a:ea typeface="华光钢铁直黑 可变体 Medium" panose="02000500000000000000" pitchFamily="2" charset="-122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4400" b="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华光钢铁直黑 可变体 Medium" panose="02000500000000000000" pitchFamily="2" charset="-122"/>
                <a:ea typeface="华光钢铁直黑 可变体 Medium" panose="02000500000000000000" pitchFamily="2" charset="-122"/>
                <a:cs typeface="+mn-cs"/>
              </a:rPr>
              <a:t>0</a:t>
            </a: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84722" y="2356360"/>
            <a:ext cx="4734784" cy="2663316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151360" y="2356360"/>
            <a:ext cx="4734784" cy="2663316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556296" y="1706912"/>
            <a:ext cx="9058275" cy="4253548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331113" y="2268618"/>
            <a:ext cx="10668925" cy="2751058"/>
          </a:xfrm>
          <a:prstGeom prst="rect">
            <a:avLst/>
          </a:prstGeom>
        </p:spPr>
      </p:pic>
      <p:pic>
        <p:nvPicPr>
          <p:cNvPr id="10" name="图片 9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284722" y="2705922"/>
            <a:ext cx="8377115" cy="215852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59="http://schemas.microsoft.com/office/powerpoint/2015/09/main" xmlns="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</p:bld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矩形 8"/>
          <p:cNvSpPr/>
          <p:nvPr/>
        </p:nvSpPr>
        <p:spPr>
          <a:xfrm>
            <a:off x="0" y="0"/>
            <a:ext cx="10591800" cy="6867727"/>
          </a:xfrm>
          <a:custGeom>
            <a:avLst/>
            <a:gdLst>
              <a:gd name="connsiteX0" fmla="*/ 0 w 9941668"/>
              <a:gd name="connsiteY0" fmla="*/ 0 h 6858000"/>
              <a:gd name="connsiteX1" fmla="*/ 9941668 w 9941668"/>
              <a:gd name="connsiteY1" fmla="*/ 0 h 6858000"/>
              <a:gd name="connsiteX2" fmla="*/ 9941668 w 9941668"/>
              <a:gd name="connsiteY2" fmla="*/ 6858000 h 6858000"/>
              <a:gd name="connsiteX3" fmla="*/ 0 w 9941668"/>
              <a:gd name="connsiteY3" fmla="*/ 6858000 h 6858000"/>
              <a:gd name="connsiteX4" fmla="*/ 0 w 9941668"/>
              <a:gd name="connsiteY4" fmla="*/ 0 h 6858000"/>
              <a:gd name="connsiteX0-1" fmla="*/ 0 w 9941668"/>
              <a:gd name="connsiteY0-2" fmla="*/ 0 h 6867727"/>
              <a:gd name="connsiteX1-3" fmla="*/ 9941668 w 9941668"/>
              <a:gd name="connsiteY1-4" fmla="*/ 0 h 6867727"/>
              <a:gd name="connsiteX2-5" fmla="*/ 6254885 w 9941668"/>
              <a:gd name="connsiteY2-6" fmla="*/ 6867727 h 6867727"/>
              <a:gd name="connsiteX3-7" fmla="*/ 0 w 9941668"/>
              <a:gd name="connsiteY3-8" fmla="*/ 6858000 h 6867727"/>
              <a:gd name="connsiteX4-9" fmla="*/ 0 w 9941668"/>
              <a:gd name="connsiteY4-10" fmla="*/ 0 h 6867727"/>
              <a:gd name="connsiteX0-11" fmla="*/ 0 w 9941668"/>
              <a:gd name="connsiteY0-12" fmla="*/ 0 h 6867727"/>
              <a:gd name="connsiteX1-13" fmla="*/ 9941668 w 9941668"/>
              <a:gd name="connsiteY1-14" fmla="*/ 0 h 6867727"/>
              <a:gd name="connsiteX2-15" fmla="*/ 7286640 w 9941668"/>
              <a:gd name="connsiteY2-16" fmla="*/ 6867727 h 6867727"/>
              <a:gd name="connsiteX3-17" fmla="*/ 0 w 9941668"/>
              <a:gd name="connsiteY3-18" fmla="*/ 6858000 h 6867727"/>
              <a:gd name="connsiteX4-19" fmla="*/ 0 w 9941668"/>
              <a:gd name="connsiteY4-20" fmla="*/ 0 h 6867727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</a:cxnLst>
            <a:rect l="l" t="t" r="r" b="b"/>
            <a:pathLst>
              <a:path w="9941668" h="6867727">
                <a:moveTo>
                  <a:pt x="0" y="0"/>
                </a:moveTo>
                <a:lnTo>
                  <a:pt x="9941668" y="0"/>
                </a:lnTo>
                <a:lnTo>
                  <a:pt x="7286640" y="6867727"/>
                </a:lnTo>
                <a:lnTo>
                  <a:pt x="0" y="6858000"/>
                </a:lnTo>
                <a:lnTo>
                  <a:pt x="0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panose="02010600030101010101" charset="-122"/>
              <a:ea typeface="等线" panose="02010600030101010101" charset="-122"/>
              <a:cs typeface="+mn-cs"/>
            </a:endParaRPr>
          </a:p>
        </p:txBody>
      </p:sp>
      <p:sp>
        <p:nvSpPr>
          <p:cNvPr id="26" name="矩形 25"/>
          <p:cNvSpPr/>
          <p:nvPr/>
        </p:nvSpPr>
        <p:spPr>
          <a:xfrm>
            <a:off x="643650" y="635195"/>
            <a:ext cx="142925" cy="427748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rgbClr val="FFC000"/>
              </a:solidFill>
              <a:effectLst/>
              <a:uLnTx/>
              <a:uFillTx/>
              <a:latin typeface="等线" panose="02010600030101010101" charset="-122"/>
              <a:ea typeface="等线" panose="02010600030101010101" charset="-122"/>
              <a:cs typeface="+mn-cs"/>
            </a:endParaRPr>
          </a:p>
        </p:txBody>
      </p:sp>
      <p:cxnSp>
        <p:nvCxnSpPr>
          <p:cNvPr id="27" name="直接连接符 26"/>
          <p:cNvCxnSpPr/>
          <p:nvPr/>
        </p:nvCxnSpPr>
        <p:spPr>
          <a:xfrm>
            <a:off x="0" y="1367931"/>
            <a:ext cx="4619624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5" name="文本框 24"/>
          <p:cNvSpPr txBox="1"/>
          <p:nvPr/>
        </p:nvSpPr>
        <p:spPr>
          <a:xfrm>
            <a:off x="969429" y="560569"/>
            <a:ext cx="461962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di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华光钢铁直黑 可变体 Medium" panose="02000500000000000000" pitchFamily="2" charset="-122"/>
                <a:ea typeface="华光钢铁直黑 可变体 Medium" panose="02000500000000000000" pitchFamily="2" charset="-122"/>
                <a:cs typeface="+mn-cs"/>
              </a:rPr>
              <a:t>怎样制作历史数字故事</a:t>
            </a:r>
            <a:endParaRPr kumimoji="0" lang="zh-CN" altLang="en-US" sz="3200" b="0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华光钢铁直黑 可变体 Medium" panose="02000500000000000000" pitchFamily="2" charset="-122"/>
              <a:ea typeface="华光钢铁直黑 可变体 Medium" panose="02000500000000000000" pitchFamily="2" charset="-122"/>
              <a:cs typeface="+mn-cs"/>
            </a:endParaRPr>
          </a:p>
        </p:txBody>
      </p:sp>
      <p:pic>
        <p:nvPicPr>
          <p:cNvPr id="6" name="图片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5841" y="2451720"/>
            <a:ext cx="1287892" cy="3970364"/>
          </a:xfrm>
          <a:prstGeom prst="rect">
            <a:avLst/>
          </a:prstGeom>
        </p:spPr>
      </p:pic>
      <p:sp>
        <p:nvSpPr>
          <p:cNvPr id="15" name="文本框 14"/>
          <p:cNvSpPr txBox="1"/>
          <p:nvPr/>
        </p:nvSpPr>
        <p:spPr>
          <a:xfrm>
            <a:off x="407868" y="1652074"/>
            <a:ext cx="421175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思源宋体 CN" panose="02020700000000000000" pitchFamily="18" charset="-122"/>
                <a:ea typeface="思源宋体 CN" panose="02020700000000000000" pitchFamily="18" charset="-122"/>
                <a:cs typeface="+mn-cs"/>
              </a:rPr>
              <a:t>第四步：完善课件并保存</a:t>
            </a:r>
          </a:p>
        </p:txBody>
      </p:sp>
      <p:pic>
        <p:nvPicPr>
          <p:cNvPr id="11" name="图片 10"/>
          <p:cNvPicPr>
            <a:picLocks noChangeAspect="1"/>
          </p:cNvPicPr>
          <p:nvPr/>
        </p:nvPicPr>
        <p:blipFill rotWithShape="1">
          <a:blip r:embed="rId3"/>
          <a:srcRect/>
          <a:stretch>
            <a:fillRect/>
          </a:stretch>
        </p:blipFill>
        <p:spPr>
          <a:xfrm>
            <a:off x="2309812" y="2451720"/>
            <a:ext cx="8868415" cy="1941511"/>
          </a:xfrm>
          <a:prstGeom prst="rect">
            <a:avLst/>
          </a:prstGeom>
        </p:spPr>
      </p:pic>
      <p:sp>
        <p:nvSpPr>
          <p:cNvPr id="17" name="文本框 16"/>
          <p:cNvSpPr txBox="1"/>
          <p:nvPr/>
        </p:nvSpPr>
        <p:spPr>
          <a:xfrm>
            <a:off x="2309812" y="4669657"/>
            <a:ext cx="4211756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思源宋体 CN" panose="02020700000000000000" pitchFamily="18" charset="-122"/>
                <a:ea typeface="思源宋体 CN" panose="02020700000000000000" pitchFamily="18" charset="-122"/>
                <a:cs typeface="+mn-cs"/>
              </a:rPr>
              <a:t>1.</a:t>
            </a:r>
            <a:r>
              <a:rPr kumimoji="0" lang="zh-CN" alt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思源宋体 CN" panose="02020700000000000000" pitchFamily="18" charset="-122"/>
                <a:ea typeface="思源宋体 CN" panose="02020700000000000000" pitchFamily="18" charset="-122"/>
                <a:cs typeface="+mn-cs"/>
              </a:rPr>
              <a:t>另存为</a:t>
            </a:r>
            <a:r>
              <a:rPr kumimoji="0" lang="en-US" altLang="zh-CN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思源宋体 CN" panose="02020700000000000000" pitchFamily="18" charset="-122"/>
                <a:ea typeface="思源宋体 CN" panose="02020700000000000000" pitchFamily="18" charset="-122"/>
                <a:cs typeface="+mn-cs"/>
              </a:rPr>
              <a:t>MP4</a:t>
            </a:r>
            <a:r>
              <a:rPr kumimoji="0" lang="zh-CN" alt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思源宋体 CN" panose="02020700000000000000" pitchFamily="18" charset="-122"/>
                <a:ea typeface="思源宋体 CN" panose="02020700000000000000" pitchFamily="18" charset="-122"/>
                <a:cs typeface="+mn-cs"/>
              </a:rPr>
              <a:t>格式，保存出来就是视频；</a:t>
            </a:r>
            <a:endParaRPr kumimoji="0" lang="en-US" altLang="zh-CN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思源宋体 CN" panose="02020700000000000000" pitchFamily="18" charset="-122"/>
              <a:ea typeface="思源宋体 CN" panose="02020700000000000000" pitchFamily="18" charset="-122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en-US" altLang="zh-CN" sz="2800" dirty="0">
                <a:solidFill>
                  <a:prstClr val="black"/>
                </a:solidFill>
                <a:latin typeface="思源宋体 CN" panose="02020700000000000000" pitchFamily="18" charset="-122"/>
                <a:ea typeface="思源宋体 CN" panose="02020700000000000000" pitchFamily="18" charset="-122"/>
              </a:rPr>
              <a:t>2.</a:t>
            </a:r>
            <a:r>
              <a:rPr lang="zh-CN" altLang="en-US" sz="2800" dirty="0">
                <a:solidFill>
                  <a:prstClr val="black"/>
                </a:solidFill>
                <a:latin typeface="思源宋体 CN" panose="02020700000000000000" pitchFamily="18" charset="-122"/>
                <a:ea typeface="思源宋体 CN" panose="02020700000000000000" pitchFamily="18" charset="-122"/>
              </a:rPr>
              <a:t>获者直接在</a:t>
            </a:r>
            <a:r>
              <a:rPr lang="en-US" altLang="zh-CN" sz="2800" dirty="0">
                <a:solidFill>
                  <a:prstClr val="black"/>
                </a:solidFill>
                <a:latin typeface="思源宋体 CN" panose="02020700000000000000" pitchFamily="18" charset="-122"/>
                <a:ea typeface="思源宋体 CN" panose="02020700000000000000" pitchFamily="18" charset="-122"/>
              </a:rPr>
              <a:t>PPT</a:t>
            </a:r>
            <a:r>
              <a:rPr lang="zh-CN" altLang="en-US" sz="2800" dirty="0">
                <a:solidFill>
                  <a:prstClr val="black"/>
                </a:solidFill>
                <a:latin typeface="思源宋体 CN" panose="02020700000000000000" pitchFamily="18" charset="-122"/>
                <a:ea typeface="思源宋体 CN" panose="02020700000000000000" pitchFamily="18" charset="-122"/>
              </a:rPr>
              <a:t>中播放。</a:t>
            </a:r>
            <a:endParaRPr kumimoji="0" lang="zh-CN" altLang="en-US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思源宋体 CN" panose="02020700000000000000" pitchFamily="18" charset="-122"/>
              <a:ea typeface="思源宋体 CN" panose="02020700000000000000" pitchFamily="18" charset="-122"/>
              <a:cs typeface="+mn-cs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59="http://schemas.microsoft.com/office/powerpoint/2015/09/main" xmlns="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矩形 8"/>
          <p:cNvSpPr/>
          <p:nvPr/>
        </p:nvSpPr>
        <p:spPr>
          <a:xfrm>
            <a:off x="0" y="0"/>
            <a:ext cx="10591800" cy="6867727"/>
          </a:xfrm>
          <a:custGeom>
            <a:avLst/>
            <a:gdLst>
              <a:gd name="connsiteX0" fmla="*/ 0 w 9941668"/>
              <a:gd name="connsiteY0" fmla="*/ 0 h 6858000"/>
              <a:gd name="connsiteX1" fmla="*/ 9941668 w 9941668"/>
              <a:gd name="connsiteY1" fmla="*/ 0 h 6858000"/>
              <a:gd name="connsiteX2" fmla="*/ 9941668 w 9941668"/>
              <a:gd name="connsiteY2" fmla="*/ 6858000 h 6858000"/>
              <a:gd name="connsiteX3" fmla="*/ 0 w 9941668"/>
              <a:gd name="connsiteY3" fmla="*/ 6858000 h 6858000"/>
              <a:gd name="connsiteX4" fmla="*/ 0 w 9941668"/>
              <a:gd name="connsiteY4" fmla="*/ 0 h 6858000"/>
              <a:gd name="connsiteX0-1" fmla="*/ 0 w 9941668"/>
              <a:gd name="connsiteY0-2" fmla="*/ 0 h 6867727"/>
              <a:gd name="connsiteX1-3" fmla="*/ 9941668 w 9941668"/>
              <a:gd name="connsiteY1-4" fmla="*/ 0 h 6867727"/>
              <a:gd name="connsiteX2-5" fmla="*/ 6254885 w 9941668"/>
              <a:gd name="connsiteY2-6" fmla="*/ 6867727 h 6867727"/>
              <a:gd name="connsiteX3-7" fmla="*/ 0 w 9941668"/>
              <a:gd name="connsiteY3-8" fmla="*/ 6858000 h 6867727"/>
              <a:gd name="connsiteX4-9" fmla="*/ 0 w 9941668"/>
              <a:gd name="connsiteY4-10" fmla="*/ 0 h 6867727"/>
              <a:gd name="connsiteX0-11" fmla="*/ 0 w 9941668"/>
              <a:gd name="connsiteY0-12" fmla="*/ 0 h 6867727"/>
              <a:gd name="connsiteX1-13" fmla="*/ 9941668 w 9941668"/>
              <a:gd name="connsiteY1-14" fmla="*/ 0 h 6867727"/>
              <a:gd name="connsiteX2-15" fmla="*/ 7286640 w 9941668"/>
              <a:gd name="connsiteY2-16" fmla="*/ 6867727 h 6867727"/>
              <a:gd name="connsiteX3-17" fmla="*/ 0 w 9941668"/>
              <a:gd name="connsiteY3-18" fmla="*/ 6858000 h 6867727"/>
              <a:gd name="connsiteX4-19" fmla="*/ 0 w 9941668"/>
              <a:gd name="connsiteY4-20" fmla="*/ 0 h 6867727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</a:cxnLst>
            <a:rect l="l" t="t" r="r" b="b"/>
            <a:pathLst>
              <a:path w="9941668" h="6867727">
                <a:moveTo>
                  <a:pt x="0" y="0"/>
                </a:moveTo>
                <a:lnTo>
                  <a:pt x="9941668" y="0"/>
                </a:lnTo>
                <a:lnTo>
                  <a:pt x="7286640" y="6867727"/>
                </a:lnTo>
                <a:lnTo>
                  <a:pt x="0" y="6858000"/>
                </a:lnTo>
                <a:lnTo>
                  <a:pt x="0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panose="02010600030101010101" charset="-122"/>
              <a:ea typeface="等线" panose="02010600030101010101" charset="-122"/>
              <a:cs typeface="+mn-cs"/>
            </a:endParaRPr>
          </a:p>
        </p:txBody>
      </p:sp>
      <p:sp>
        <p:nvSpPr>
          <p:cNvPr id="26" name="矩形 25"/>
          <p:cNvSpPr/>
          <p:nvPr/>
        </p:nvSpPr>
        <p:spPr>
          <a:xfrm>
            <a:off x="643650" y="635195"/>
            <a:ext cx="142925" cy="427748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rgbClr val="FFC000"/>
              </a:solidFill>
              <a:effectLst/>
              <a:uLnTx/>
              <a:uFillTx/>
              <a:latin typeface="等线" panose="02010600030101010101" charset="-122"/>
              <a:ea typeface="等线" panose="02010600030101010101" charset="-122"/>
              <a:cs typeface="+mn-cs"/>
            </a:endParaRPr>
          </a:p>
        </p:txBody>
      </p:sp>
      <p:cxnSp>
        <p:nvCxnSpPr>
          <p:cNvPr id="27" name="直接连接符 26"/>
          <p:cNvCxnSpPr/>
          <p:nvPr/>
        </p:nvCxnSpPr>
        <p:spPr>
          <a:xfrm>
            <a:off x="0" y="1367931"/>
            <a:ext cx="4619624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5" name="文本框 24"/>
          <p:cNvSpPr txBox="1"/>
          <p:nvPr/>
        </p:nvSpPr>
        <p:spPr>
          <a:xfrm>
            <a:off x="969429" y="560569"/>
            <a:ext cx="461962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di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华光钢铁直黑 可变体 Medium" panose="02000500000000000000" pitchFamily="2" charset="-122"/>
                <a:ea typeface="华光钢铁直黑 可变体 Medium" panose="02000500000000000000" pitchFamily="2" charset="-122"/>
                <a:cs typeface="+mn-cs"/>
              </a:rPr>
              <a:t>怎样使用历史数字故事</a:t>
            </a:r>
            <a:endParaRPr kumimoji="0" lang="zh-CN" altLang="en-US" sz="3200" b="0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华光钢铁直黑 可变体 Medium" panose="02000500000000000000" pitchFamily="2" charset="-122"/>
              <a:ea typeface="华光钢铁直黑 可变体 Medium" panose="02000500000000000000" pitchFamily="2" charset="-122"/>
              <a:cs typeface="+mn-cs"/>
            </a:endParaRPr>
          </a:p>
        </p:txBody>
      </p:sp>
      <p:sp>
        <p:nvSpPr>
          <p:cNvPr id="10" name="文本框 9"/>
          <p:cNvSpPr txBox="1"/>
          <p:nvPr/>
        </p:nvSpPr>
        <p:spPr>
          <a:xfrm>
            <a:off x="495996" y="2355735"/>
            <a:ext cx="388560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华光钢铁直黑 可变体 Medium" panose="02000500000000000000" pitchFamily="2" charset="-122"/>
                <a:ea typeface="华光钢铁直黑 可变体 Medium" panose="02000500000000000000" pitchFamily="2" charset="-122"/>
                <a:cs typeface="+mn-cs"/>
              </a:rPr>
              <a:t>数字故事</a:t>
            </a:r>
            <a:r>
              <a:rPr kumimoji="0" lang="zh-CN" alt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华光钢铁直黑 可变体 Medium" panose="02000500000000000000" pitchFamily="2" charset="-122"/>
                <a:ea typeface="华光钢铁直黑 可变体 Medium" panose="02000500000000000000" pitchFamily="2" charset="-122"/>
                <a:cs typeface="+mn-cs"/>
              </a:rPr>
              <a:t>的使用：</a:t>
            </a:r>
          </a:p>
        </p:txBody>
      </p:sp>
      <p:sp>
        <p:nvSpPr>
          <p:cNvPr id="12" name="文本框 11"/>
          <p:cNvSpPr txBox="1"/>
          <p:nvPr/>
        </p:nvSpPr>
        <p:spPr>
          <a:xfrm>
            <a:off x="734022" y="3384639"/>
            <a:ext cx="434117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思源宋体 CN" panose="02020700000000000000" pitchFamily="18" charset="-122"/>
                <a:ea typeface="思源宋体 CN" panose="02020700000000000000" pitchFamily="18" charset="-122"/>
                <a:cs typeface="+mn-cs"/>
              </a:rPr>
              <a:t>1.</a:t>
            </a:r>
            <a:r>
              <a:rPr kumimoji="0" lang="zh-CN" alt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思源宋体 CN" panose="02020700000000000000" pitchFamily="18" charset="-122"/>
                <a:ea typeface="思源宋体 CN" panose="02020700000000000000" pitchFamily="18" charset="-122"/>
                <a:cs typeface="+mn-cs"/>
              </a:rPr>
              <a:t>带着问题去观看；</a:t>
            </a:r>
          </a:p>
        </p:txBody>
      </p:sp>
      <p:sp>
        <p:nvSpPr>
          <p:cNvPr id="13" name="文本框 12"/>
          <p:cNvSpPr txBox="1"/>
          <p:nvPr/>
        </p:nvSpPr>
        <p:spPr>
          <a:xfrm>
            <a:off x="734022" y="4054758"/>
            <a:ext cx="434117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思源宋体 CN" panose="02020700000000000000" pitchFamily="18" charset="-122"/>
                <a:ea typeface="思源宋体 CN" panose="02020700000000000000" pitchFamily="18" charset="-122"/>
                <a:cs typeface="+mn-cs"/>
              </a:rPr>
              <a:t>2.</a:t>
            </a:r>
            <a:r>
              <a:rPr kumimoji="0" lang="zh-CN" alt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思源宋体 CN" panose="02020700000000000000" pitchFamily="18" charset="-122"/>
                <a:ea typeface="思源宋体 CN" panose="02020700000000000000" pitchFamily="18" charset="-122"/>
                <a:cs typeface="+mn-cs"/>
              </a:rPr>
              <a:t>观看后的感受；</a:t>
            </a:r>
          </a:p>
        </p:txBody>
      </p:sp>
      <p:sp>
        <p:nvSpPr>
          <p:cNvPr id="14" name="文本框 13"/>
          <p:cNvSpPr txBox="1"/>
          <p:nvPr/>
        </p:nvSpPr>
        <p:spPr>
          <a:xfrm>
            <a:off x="734022" y="4724877"/>
            <a:ext cx="434117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思源宋体 CN" panose="02020700000000000000" pitchFamily="18" charset="-122"/>
                <a:ea typeface="思源宋体 CN" panose="02020700000000000000" pitchFamily="18" charset="-122"/>
                <a:cs typeface="+mn-cs"/>
              </a:rPr>
              <a:t>3.</a:t>
            </a:r>
            <a:r>
              <a:rPr kumimoji="0" lang="zh-CN" alt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思源宋体 CN" panose="02020700000000000000" pitchFamily="18" charset="-122"/>
                <a:ea typeface="思源宋体 CN" panose="02020700000000000000" pitchFamily="18" charset="-122"/>
                <a:cs typeface="+mn-cs"/>
              </a:rPr>
              <a:t>沉浸式课堂教学；</a:t>
            </a:r>
          </a:p>
        </p:txBody>
      </p:sp>
      <p:pic>
        <p:nvPicPr>
          <p:cNvPr id="17" name="图片 1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46429" y="1733333"/>
            <a:ext cx="6879393" cy="4486729"/>
          </a:xfrm>
          <a:prstGeom prst="rect">
            <a:avLst/>
          </a:prstGeom>
        </p:spPr>
      </p:pic>
      <p:pic>
        <p:nvPicPr>
          <p:cNvPr id="4" name="图片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46428" y="1818800"/>
            <a:ext cx="6892709" cy="3877149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59="http://schemas.microsoft.com/office/powerpoint/2015/09/main" xmlns="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矩形 8"/>
          <p:cNvSpPr/>
          <p:nvPr/>
        </p:nvSpPr>
        <p:spPr>
          <a:xfrm>
            <a:off x="0" y="0"/>
            <a:ext cx="9941668" cy="6867727"/>
          </a:xfrm>
          <a:custGeom>
            <a:avLst/>
            <a:gdLst>
              <a:gd name="connsiteX0" fmla="*/ 0 w 9941668"/>
              <a:gd name="connsiteY0" fmla="*/ 0 h 6858000"/>
              <a:gd name="connsiteX1" fmla="*/ 9941668 w 9941668"/>
              <a:gd name="connsiteY1" fmla="*/ 0 h 6858000"/>
              <a:gd name="connsiteX2" fmla="*/ 9941668 w 9941668"/>
              <a:gd name="connsiteY2" fmla="*/ 6858000 h 6858000"/>
              <a:gd name="connsiteX3" fmla="*/ 0 w 9941668"/>
              <a:gd name="connsiteY3" fmla="*/ 6858000 h 6858000"/>
              <a:gd name="connsiteX4" fmla="*/ 0 w 9941668"/>
              <a:gd name="connsiteY4" fmla="*/ 0 h 6858000"/>
              <a:gd name="connsiteX0-1" fmla="*/ 0 w 9941668"/>
              <a:gd name="connsiteY0-2" fmla="*/ 0 h 6867727"/>
              <a:gd name="connsiteX1-3" fmla="*/ 9941668 w 9941668"/>
              <a:gd name="connsiteY1-4" fmla="*/ 0 h 6867727"/>
              <a:gd name="connsiteX2-5" fmla="*/ 6254885 w 9941668"/>
              <a:gd name="connsiteY2-6" fmla="*/ 6867727 h 6867727"/>
              <a:gd name="connsiteX3-7" fmla="*/ 0 w 9941668"/>
              <a:gd name="connsiteY3-8" fmla="*/ 6858000 h 6867727"/>
              <a:gd name="connsiteX4-9" fmla="*/ 0 w 9941668"/>
              <a:gd name="connsiteY4-10" fmla="*/ 0 h 6867727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</a:cxnLst>
            <a:rect l="l" t="t" r="r" b="b"/>
            <a:pathLst>
              <a:path w="9941668" h="6867727">
                <a:moveTo>
                  <a:pt x="0" y="0"/>
                </a:moveTo>
                <a:lnTo>
                  <a:pt x="9941668" y="0"/>
                </a:lnTo>
                <a:lnTo>
                  <a:pt x="6254885" y="6867727"/>
                </a:lnTo>
                <a:lnTo>
                  <a:pt x="0" y="6858000"/>
                </a:lnTo>
                <a:lnTo>
                  <a:pt x="0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panose="02010600030101010101" charset="-122"/>
              <a:ea typeface="等线" panose="02010600030101010101" charset="-122"/>
              <a:cs typeface="+mn-cs"/>
            </a:endParaRPr>
          </a:p>
        </p:txBody>
      </p:sp>
      <p:sp>
        <p:nvSpPr>
          <p:cNvPr id="11" name="箭头: V 形 10"/>
          <p:cNvSpPr/>
          <p:nvPr/>
        </p:nvSpPr>
        <p:spPr>
          <a:xfrm>
            <a:off x="622179" y="1983942"/>
            <a:ext cx="422319" cy="549707"/>
          </a:xfrm>
          <a:prstGeom prst="chevron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charset="-122"/>
              <a:ea typeface="等线" panose="02010600030101010101" charset="-122"/>
              <a:cs typeface="+mn-cs"/>
            </a:endParaRPr>
          </a:p>
        </p:txBody>
      </p:sp>
      <p:sp>
        <p:nvSpPr>
          <p:cNvPr id="12" name="箭头: V 形 11"/>
          <p:cNvSpPr/>
          <p:nvPr/>
        </p:nvSpPr>
        <p:spPr>
          <a:xfrm>
            <a:off x="1118291" y="1983942"/>
            <a:ext cx="2264082" cy="549707"/>
          </a:xfrm>
          <a:prstGeom prst="chevron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charset="-122"/>
              <a:ea typeface="等线" panose="02010600030101010101" charset="-122"/>
              <a:cs typeface="+mn-cs"/>
            </a:endParaRPr>
          </a:p>
        </p:txBody>
      </p:sp>
      <p:sp>
        <p:nvSpPr>
          <p:cNvPr id="10" name="文本框 9"/>
          <p:cNvSpPr txBox="1"/>
          <p:nvPr/>
        </p:nvSpPr>
        <p:spPr>
          <a:xfrm>
            <a:off x="1390666" y="1983942"/>
            <a:ext cx="170724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华光钢铁直黑 可变体 Medium" panose="02000500000000000000" pitchFamily="2" charset="-122"/>
                <a:ea typeface="华光钢铁直黑 可变体 Medium" panose="02000500000000000000" pitchFamily="2" charset="-122"/>
                <a:cs typeface="+mn-cs"/>
              </a:rPr>
              <a:t>感悟</a:t>
            </a:r>
          </a:p>
        </p:txBody>
      </p:sp>
      <p:pic>
        <p:nvPicPr>
          <p:cNvPr id="32" name="图片 31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7187077" y="1050087"/>
            <a:ext cx="3906541" cy="219468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30" name="图片 29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6504648" y="3790485"/>
            <a:ext cx="3871821" cy="220520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28" name="文本框 27"/>
          <p:cNvSpPr txBox="1"/>
          <p:nvPr/>
        </p:nvSpPr>
        <p:spPr>
          <a:xfrm>
            <a:off x="969429" y="3239594"/>
            <a:ext cx="4768139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思源宋体 CN" panose="02020700000000000000" pitchFamily="18" charset="-122"/>
                <a:ea typeface="思源宋体 CN" panose="02020700000000000000" pitchFamily="18" charset="-122"/>
                <a:cs typeface="+mn-cs"/>
              </a:rPr>
              <a:t>在我看来，数字故事的制作就像是导演一场微电影，好的演员（课件元素）配上好的剧本，精雕细琢，就是一出好戏</a:t>
            </a:r>
            <a:endParaRPr kumimoji="0" lang="zh-CN" altLang="en-US" sz="32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思源宋体 CN" panose="02020700000000000000" pitchFamily="18" charset="-122"/>
              <a:ea typeface="思源宋体 CN" panose="02020700000000000000" pitchFamily="18" charset="-122"/>
              <a:cs typeface="+mn-cs"/>
            </a:endParaRPr>
          </a:p>
        </p:txBody>
      </p:sp>
      <p:sp>
        <p:nvSpPr>
          <p:cNvPr id="20" name="矩形 19"/>
          <p:cNvSpPr/>
          <p:nvPr/>
        </p:nvSpPr>
        <p:spPr>
          <a:xfrm>
            <a:off x="643650" y="635195"/>
            <a:ext cx="142925" cy="427748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rgbClr val="FFC000"/>
              </a:solidFill>
              <a:effectLst/>
              <a:uLnTx/>
              <a:uFillTx/>
              <a:latin typeface="等线" panose="02010600030101010101" charset="-122"/>
              <a:ea typeface="等线" panose="02010600030101010101" charset="-122"/>
              <a:cs typeface="+mn-cs"/>
            </a:endParaRPr>
          </a:p>
        </p:txBody>
      </p:sp>
      <p:cxnSp>
        <p:nvCxnSpPr>
          <p:cNvPr id="21" name="直接连接符 20"/>
          <p:cNvCxnSpPr/>
          <p:nvPr/>
        </p:nvCxnSpPr>
        <p:spPr>
          <a:xfrm>
            <a:off x="0" y="1367931"/>
            <a:ext cx="4619624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2" name="文本框 21"/>
          <p:cNvSpPr txBox="1"/>
          <p:nvPr/>
        </p:nvSpPr>
        <p:spPr>
          <a:xfrm>
            <a:off x="969429" y="560569"/>
            <a:ext cx="461962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di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华光钢铁直黑 可变体 Medium" panose="02000500000000000000" pitchFamily="2" charset="-122"/>
                <a:ea typeface="华光钢铁直黑 可变体 Medium" panose="02000500000000000000" pitchFamily="2" charset="-122"/>
                <a:cs typeface="+mn-cs"/>
              </a:rPr>
              <a:t>怎样制作历史数字故事</a:t>
            </a:r>
            <a:endParaRPr kumimoji="0" lang="zh-CN" altLang="en-US" sz="3200" b="0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华光钢铁直黑 可变体 Medium" panose="02000500000000000000" pitchFamily="2" charset="-122"/>
              <a:ea typeface="华光钢铁直黑 可变体 Medium" panose="02000500000000000000" pitchFamily="2" charset="-122"/>
              <a:cs typeface="+mn-cs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59="http://schemas.microsoft.com/office/powerpoint/2015/09/main" xmlns="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矩形 8"/>
          <p:cNvSpPr/>
          <p:nvPr/>
        </p:nvSpPr>
        <p:spPr>
          <a:xfrm>
            <a:off x="-1" y="-19456"/>
            <a:ext cx="6352163" cy="6877455"/>
          </a:xfrm>
          <a:custGeom>
            <a:avLst/>
            <a:gdLst>
              <a:gd name="connsiteX0" fmla="*/ 0 w 9941668"/>
              <a:gd name="connsiteY0" fmla="*/ 0 h 6858000"/>
              <a:gd name="connsiteX1" fmla="*/ 9941668 w 9941668"/>
              <a:gd name="connsiteY1" fmla="*/ 0 h 6858000"/>
              <a:gd name="connsiteX2" fmla="*/ 9941668 w 9941668"/>
              <a:gd name="connsiteY2" fmla="*/ 6858000 h 6858000"/>
              <a:gd name="connsiteX3" fmla="*/ 0 w 9941668"/>
              <a:gd name="connsiteY3" fmla="*/ 6858000 h 6858000"/>
              <a:gd name="connsiteX4" fmla="*/ 0 w 9941668"/>
              <a:gd name="connsiteY4" fmla="*/ 0 h 6858000"/>
              <a:gd name="connsiteX0-1" fmla="*/ 0 w 9941668"/>
              <a:gd name="connsiteY0-2" fmla="*/ 0 h 6867727"/>
              <a:gd name="connsiteX1-3" fmla="*/ 9941668 w 9941668"/>
              <a:gd name="connsiteY1-4" fmla="*/ 0 h 6867727"/>
              <a:gd name="connsiteX2-5" fmla="*/ 6254885 w 9941668"/>
              <a:gd name="connsiteY2-6" fmla="*/ 6867727 h 6867727"/>
              <a:gd name="connsiteX3-7" fmla="*/ 0 w 9941668"/>
              <a:gd name="connsiteY3-8" fmla="*/ 6858000 h 6867727"/>
              <a:gd name="connsiteX4-9" fmla="*/ 0 w 9941668"/>
              <a:gd name="connsiteY4-10" fmla="*/ 0 h 6867727"/>
              <a:gd name="connsiteX0-11" fmla="*/ 0 w 9941668"/>
              <a:gd name="connsiteY0-12" fmla="*/ 0 h 6858000"/>
              <a:gd name="connsiteX1-13" fmla="*/ 9941668 w 9941668"/>
              <a:gd name="connsiteY1-14" fmla="*/ 0 h 6858000"/>
              <a:gd name="connsiteX2-15" fmla="*/ 7645941 w 9941668"/>
              <a:gd name="connsiteY2-16" fmla="*/ 6857999 h 6858000"/>
              <a:gd name="connsiteX3-17" fmla="*/ 0 w 9941668"/>
              <a:gd name="connsiteY3-18" fmla="*/ 6858000 h 6858000"/>
              <a:gd name="connsiteX4-19" fmla="*/ 0 w 9941668"/>
              <a:gd name="connsiteY4-20" fmla="*/ 0 h 6858000"/>
              <a:gd name="connsiteX0-21" fmla="*/ 0 w 7694579"/>
              <a:gd name="connsiteY0-22" fmla="*/ 19455 h 6877455"/>
              <a:gd name="connsiteX1-23" fmla="*/ 7694579 w 7694579"/>
              <a:gd name="connsiteY1-24" fmla="*/ 0 h 6877455"/>
              <a:gd name="connsiteX2-25" fmla="*/ 7645941 w 7694579"/>
              <a:gd name="connsiteY2-26" fmla="*/ 6877454 h 6877455"/>
              <a:gd name="connsiteX3-27" fmla="*/ 0 w 7694579"/>
              <a:gd name="connsiteY3-28" fmla="*/ 6877455 h 6877455"/>
              <a:gd name="connsiteX4-29" fmla="*/ 0 w 7694579"/>
              <a:gd name="connsiteY4-30" fmla="*/ 19455 h 6877455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</a:cxnLst>
            <a:rect l="l" t="t" r="r" b="b"/>
            <a:pathLst>
              <a:path w="7694579" h="6877455">
                <a:moveTo>
                  <a:pt x="0" y="19455"/>
                </a:moveTo>
                <a:lnTo>
                  <a:pt x="7694579" y="0"/>
                </a:lnTo>
                <a:lnTo>
                  <a:pt x="7645941" y="6877454"/>
                </a:lnTo>
                <a:lnTo>
                  <a:pt x="0" y="6877455"/>
                </a:lnTo>
                <a:lnTo>
                  <a:pt x="0" y="19455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panose="02010600030101010101" charset="-122"/>
              <a:ea typeface="等线" panose="02010600030101010101" charset="-122"/>
              <a:cs typeface="+mn-cs"/>
            </a:endParaRPr>
          </a:p>
        </p:txBody>
      </p:sp>
      <p:sp>
        <p:nvSpPr>
          <p:cNvPr id="28" name="文本框 27"/>
          <p:cNvSpPr txBox="1"/>
          <p:nvPr/>
        </p:nvSpPr>
        <p:spPr>
          <a:xfrm>
            <a:off x="715112" y="2178788"/>
            <a:ext cx="476813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思源宋体 CN" panose="02020700000000000000" pitchFamily="18" charset="-122"/>
                <a:ea typeface="思源宋体 CN" panose="02020700000000000000" pitchFamily="18" charset="-122"/>
                <a:cs typeface="+mn-cs"/>
              </a:rPr>
              <a:t>1.</a:t>
            </a:r>
            <a:r>
              <a:rPr kumimoji="0" lang="zh-CN" alt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思源宋体 CN" panose="02020700000000000000" pitchFamily="18" charset="-122"/>
                <a:ea typeface="思源宋体 CN" panose="02020700000000000000" pitchFamily="18" charset="-122"/>
                <a:cs typeface="+mn-cs"/>
              </a:rPr>
              <a:t>课堂是我们的根本；</a:t>
            </a:r>
            <a:endParaRPr kumimoji="0" lang="zh-CN" altLang="en-US" sz="32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思源宋体 CN" panose="02020700000000000000" pitchFamily="18" charset="-122"/>
              <a:ea typeface="思源宋体 CN" panose="02020700000000000000" pitchFamily="18" charset="-122"/>
              <a:cs typeface="+mn-cs"/>
            </a:endParaRPr>
          </a:p>
        </p:txBody>
      </p:sp>
      <p:sp>
        <p:nvSpPr>
          <p:cNvPr id="20" name="矩形 19"/>
          <p:cNvSpPr/>
          <p:nvPr/>
        </p:nvSpPr>
        <p:spPr>
          <a:xfrm>
            <a:off x="643650" y="635195"/>
            <a:ext cx="142925" cy="427748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rgbClr val="FFC000"/>
              </a:solidFill>
              <a:effectLst/>
              <a:uLnTx/>
              <a:uFillTx/>
              <a:latin typeface="等线" panose="02010600030101010101" charset="-122"/>
              <a:ea typeface="等线" panose="02010600030101010101" charset="-122"/>
              <a:cs typeface="+mn-cs"/>
            </a:endParaRPr>
          </a:p>
        </p:txBody>
      </p:sp>
      <p:cxnSp>
        <p:nvCxnSpPr>
          <p:cNvPr id="21" name="直接连接符 20"/>
          <p:cNvCxnSpPr/>
          <p:nvPr/>
        </p:nvCxnSpPr>
        <p:spPr>
          <a:xfrm>
            <a:off x="0" y="1367931"/>
            <a:ext cx="4619624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2" name="文本框 21"/>
          <p:cNvSpPr txBox="1"/>
          <p:nvPr/>
        </p:nvSpPr>
        <p:spPr>
          <a:xfrm>
            <a:off x="969429" y="560569"/>
            <a:ext cx="325014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di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zh-CN" altLang="en-US" sz="2800" dirty="0">
                <a:solidFill>
                  <a:prstClr val="black"/>
                </a:solidFill>
                <a:latin typeface="华光钢铁直黑 可变体 Medium" panose="02000500000000000000" pitchFamily="2" charset="-122"/>
                <a:ea typeface="华光钢铁直黑 可变体 Medium" panose="02000500000000000000" pitchFamily="2" charset="-122"/>
              </a:rPr>
              <a:t>一些想说的话</a:t>
            </a:r>
            <a:endParaRPr kumimoji="0" lang="zh-CN" altLang="en-US" sz="3200" b="0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华光钢铁直黑 可变体 Medium" panose="02000500000000000000" pitchFamily="2" charset="-122"/>
              <a:ea typeface="华光钢铁直黑 可变体 Medium" panose="02000500000000000000" pitchFamily="2" charset="-122"/>
              <a:cs typeface="+mn-cs"/>
            </a:endParaRPr>
          </a:p>
        </p:txBody>
      </p:sp>
      <p:sp>
        <p:nvSpPr>
          <p:cNvPr id="13" name="文本框 12"/>
          <p:cNvSpPr txBox="1"/>
          <p:nvPr/>
        </p:nvSpPr>
        <p:spPr>
          <a:xfrm>
            <a:off x="715112" y="3175579"/>
            <a:ext cx="476813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思源宋体 CN" panose="02020700000000000000" pitchFamily="18" charset="-122"/>
                <a:ea typeface="思源宋体 CN" panose="02020700000000000000" pitchFamily="18" charset="-122"/>
                <a:cs typeface="+mn-cs"/>
              </a:rPr>
              <a:t>2.</a:t>
            </a:r>
            <a:r>
              <a:rPr kumimoji="0" lang="zh-CN" alt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思源宋体 CN" panose="02020700000000000000" pitchFamily="18" charset="-122"/>
                <a:ea typeface="思源宋体 CN" panose="02020700000000000000" pitchFamily="18" charset="-122"/>
                <a:cs typeface="+mn-cs"/>
              </a:rPr>
              <a:t>坚守教育的初心；</a:t>
            </a:r>
            <a:endParaRPr kumimoji="0" lang="zh-CN" altLang="en-US" sz="32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思源宋体 CN" panose="02020700000000000000" pitchFamily="18" charset="-122"/>
              <a:ea typeface="思源宋体 CN" panose="02020700000000000000" pitchFamily="18" charset="-122"/>
              <a:cs typeface="+mn-cs"/>
            </a:endParaRPr>
          </a:p>
        </p:txBody>
      </p:sp>
      <p:sp>
        <p:nvSpPr>
          <p:cNvPr id="14" name="文本框 13"/>
          <p:cNvSpPr txBox="1"/>
          <p:nvPr/>
        </p:nvSpPr>
        <p:spPr>
          <a:xfrm>
            <a:off x="715112" y="4172370"/>
            <a:ext cx="476813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思源宋体 CN" panose="02020700000000000000" pitchFamily="18" charset="-122"/>
                <a:ea typeface="思源宋体 CN" panose="02020700000000000000" pitchFamily="18" charset="-122"/>
                <a:cs typeface="+mn-cs"/>
              </a:rPr>
              <a:t>3.</a:t>
            </a:r>
            <a:r>
              <a:rPr kumimoji="0" lang="zh-CN" alt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思源宋体 CN" panose="02020700000000000000" pitchFamily="18" charset="-122"/>
                <a:ea typeface="思源宋体 CN" panose="02020700000000000000" pitchFamily="18" charset="-122"/>
                <a:cs typeface="+mn-cs"/>
              </a:rPr>
              <a:t>突破自我的决心；</a:t>
            </a:r>
            <a:endParaRPr kumimoji="0" lang="zh-CN" altLang="en-US" sz="32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思源宋体 CN" panose="02020700000000000000" pitchFamily="18" charset="-122"/>
              <a:ea typeface="思源宋体 CN" panose="02020700000000000000" pitchFamily="18" charset="-122"/>
              <a:cs typeface="+mn-cs"/>
            </a:endParaRPr>
          </a:p>
        </p:txBody>
      </p:sp>
      <p:sp>
        <p:nvSpPr>
          <p:cNvPr id="15" name="文本框 14"/>
          <p:cNvSpPr txBox="1"/>
          <p:nvPr/>
        </p:nvSpPr>
        <p:spPr>
          <a:xfrm>
            <a:off x="715111" y="5169161"/>
            <a:ext cx="516039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思源宋体 CN" panose="02020700000000000000" pitchFamily="18" charset="-122"/>
                <a:ea typeface="思源宋体 CN" panose="02020700000000000000" pitchFamily="18" charset="-122"/>
                <a:cs typeface="+mn-cs"/>
              </a:rPr>
              <a:t>4.</a:t>
            </a:r>
            <a:r>
              <a:rPr kumimoji="0" lang="zh-CN" alt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思源宋体 CN" panose="02020700000000000000" pitchFamily="18" charset="-122"/>
                <a:ea typeface="思源宋体 CN" panose="02020700000000000000" pitchFamily="18" charset="-122"/>
                <a:cs typeface="+mn-cs"/>
              </a:rPr>
              <a:t>理性看待自己的成长。</a:t>
            </a:r>
            <a:endParaRPr kumimoji="0" lang="zh-CN" altLang="en-US" sz="32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思源宋体 CN" panose="02020700000000000000" pitchFamily="18" charset="-122"/>
              <a:ea typeface="思源宋体 CN" panose="02020700000000000000" pitchFamily="18" charset="-122"/>
              <a:cs typeface="+mn-cs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59="http://schemas.microsoft.com/office/powerpoint/2015/09/main" xmlns="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4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图片 8"/>
          <p:cNvPicPr>
            <a:picLocks noChangeAspect="1"/>
          </p:cNvPicPr>
          <p:nvPr/>
        </p:nvPicPr>
        <p:blipFill rotWithShape="1">
          <a:blip r:embed="rId5"/>
          <a:srcRect/>
          <a:stretch>
            <a:fillRect/>
          </a:stretch>
        </p:blipFill>
        <p:spPr>
          <a:xfrm>
            <a:off x="0" y="1"/>
            <a:ext cx="12192000" cy="6858000"/>
          </a:xfrm>
          <a:prstGeom prst="rect">
            <a:avLst/>
          </a:prstGeom>
        </p:spPr>
      </p:pic>
      <p:pic>
        <p:nvPicPr>
          <p:cNvPr id="12320" name="图片 12319"/>
          <p:cNvPicPr>
            <a:picLocks noChangeAspect="1"/>
          </p:cNvPicPr>
          <p:nvPr/>
        </p:nvPicPr>
        <p:blipFill rotWithShape="1">
          <a:blip r:embed="rId6"/>
          <a:srcRect/>
          <a:stretch>
            <a:fillRect/>
          </a:stretch>
        </p:blipFill>
        <p:spPr>
          <a:xfrm>
            <a:off x="5384906" y="470430"/>
            <a:ext cx="6807093" cy="5784455"/>
          </a:xfrm>
          <a:prstGeom prst="rect">
            <a:avLst/>
          </a:prstGeom>
        </p:spPr>
      </p:pic>
      <p:sp>
        <p:nvSpPr>
          <p:cNvPr id="2" name="文本框 1"/>
          <p:cNvSpPr txBox="1"/>
          <p:nvPr/>
        </p:nvSpPr>
        <p:spPr>
          <a:xfrm>
            <a:off x="8640624" y="1205032"/>
            <a:ext cx="2553093" cy="18620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defRPr sz="4400">
                <a:latin typeface="迷你简雪君" panose="02010604000101010101" pitchFamily="2" charset="-122"/>
                <a:ea typeface="迷你简雪君" panose="02010604000101010101" pitchFamily="2" charset="-122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15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华光钢铁直黑 可变体 Medium" panose="02000500000000000000" pitchFamily="2" charset="-122"/>
                <a:ea typeface="华光钢铁直黑 可变体 Medium" panose="02000500000000000000" pitchFamily="2" charset="-122"/>
                <a:cs typeface="+mn-cs"/>
              </a:rPr>
              <a:t>谢</a:t>
            </a:r>
          </a:p>
        </p:txBody>
      </p:sp>
      <p:sp>
        <p:nvSpPr>
          <p:cNvPr id="13" name="文本框 12"/>
          <p:cNvSpPr txBox="1"/>
          <p:nvPr/>
        </p:nvSpPr>
        <p:spPr>
          <a:xfrm>
            <a:off x="9696426" y="2337532"/>
            <a:ext cx="1582133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defRPr sz="4400">
                <a:latin typeface="迷你简雪君" panose="02010604000101010101" pitchFamily="2" charset="-122"/>
                <a:ea typeface="迷你简雪君" panose="02010604000101010101" pitchFamily="2" charset="-122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8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华光钢铁直黑 可变体 Medium" panose="02000500000000000000" pitchFamily="2" charset="-122"/>
                <a:ea typeface="华光钢铁直黑 可变体 Medium" panose="02000500000000000000" pitchFamily="2" charset="-122"/>
                <a:cs typeface="+mn-cs"/>
              </a:rPr>
              <a:t>谢</a:t>
            </a:r>
          </a:p>
        </p:txBody>
      </p:sp>
      <p:sp>
        <p:nvSpPr>
          <p:cNvPr id="14" name="文本框 13"/>
          <p:cNvSpPr txBox="1"/>
          <p:nvPr/>
        </p:nvSpPr>
        <p:spPr>
          <a:xfrm>
            <a:off x="9004525" y="3060807"/>
            <a:ext cx="1383801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defRPr sz="4400">
                <a:latin typeface="迷你简雪君" panose="02010604000101010101" pitchFamily="2" charset="-122"/>
                <a:ea typeface="迷你简雪君" panose="02010604000101010101" pitchFamily="2" charset="-122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7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华光钢铁直黑 可变体 Medium" panose="02000500000000000000" pitchFamily="2" charset="-122"/>
                <a:ea typeface="华光钢铁直黑 可变体 Medium" panose="02000500000000000000" pitchFamily="2" charset="-122"/>
                <a:cs typeface="+mn-cs"/>
              </a:rPr>
              <a:t>聆</a:t>
            </a:r>
          </a:p>
        </p:txBody>
      </p:sp>
      <p:sp>
        <p:nvSpPr>
          <p:cNvPr id="15" name="文本框 14"/>
          <p:cNvSpPr txBox="1"/>
          <p:nvPr/>
        </p:nvSpPr>
        <p:spPr>
          <a:xfrm>
            <a:off x="9780297" y="3715903"/>
            <a:ext cx="1216058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defRPr sz="4400">
                <a:latin typeface="迷你简雪君" panose="02010604000101010101" pitchFamily="2" charset="-122"/>
                <a:ea typeface="迷你简雪君" panose="02010604000101010101" pitchFamily="2" charset="-122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6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华光钢铁直黑 可变体 Medium" panose="02000500000000000000" pitchFamily="2" charset="-122"/>
                <a:ea typeface="华光钢铁直黑 可变体 Medium" panose="02000500000000000000" pitchFamily="2" charset="-122"/>
                <a:cs typeface="+mn-cs"/>
              </a:rPr>
              <a:t>听</a:t>
            </a:r>
          </a:p>
        </p:txBody>
      </p:sp>
      <p:sp>
        <p:nvSpPr>
          <p:cNvPr id="4" name="文本框 3"/>
          <p:cNvSpPr txBox="1"/>
          <p:nvPr/>
        </p:nvSpPr>
        <p:spPr>
          <a:xfrm>
            <a:off x="7960923" y="2874415"/>
            <a:ext cx="181937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2400" b="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rial Black" panose="020B0A04020102020204" pitchFamily="34" charset="0"/>
                <a:ea typeface="等线" panose="02010600030101010101" charset="-122"/>
                <a:cs typeface="+mn-cs"/>
              </a:rPr>
              <a:t>THANKS</a:t>
            </a:r>
            <a:endParaRPr kumimoji="0" lang="zh-CN" altLang="en-US" sz="2400" b="0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Arial Black" panose="020B0A04020102020204" pitchFamily="34" charset="0"/>
              <a:ea typeface="等线" panose="02010600030101010101" charset="-122"/>
              <a:cs typeface="+mn-cs"/>
            </a:endParaRPr>
          </a:p>
        </p:txBody>
      </p:sp>
      <p:pic>
        <p:nvPicPr>
          <p:cNvPr id="3" name="6257c55b49cfd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11278559" y="5997582"/>
            <a:ext cx="487363" cy="487363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59="http://schemas.microsoft.com/office/powerpoint/2015/09/main" xmlns="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39937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96123038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xmlns="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PP_MARK_KEY" val="ab1cb0a2-3b6a-41c8-a0d1-9f36062199cb"/>
  <p:tag name="COMMONDATA" val="eyJoZGlkIjoiMDEwNzQ1ZDdhNmQ4N2RjMGMzZWM2YzZjMjRjZTc2N2QifQ=="/>
  <p:tag name="KSO_WM_SCREEN_THEME_FLAG" val="Dlrq25wU2PGuGg5bbmjbDBgYW+ooJrvbu3vrUod3W7cQ1SNJAmdyW74SB9Ua1KnGC+hcXdakqFJCqbcXtRdggnRoa9D8KTJsGaPoDBgQ/i0=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PLACING_PICTURE_USER_VIEWPORT" val="{&quot;height&quot;:10800,&quot;width&quot;:8785.603149606299}"/>
</p:tagLst>
</file>

<file path=ppt/theme/theme1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1725</Words>
  <Application>Microsoft Office PowerPoint</Application>
  <PresentationFormat>宽屏</PresentationFormat>
  <Paragraphs>299</Paragraphs>
  <Slides>61</Slides>
  <Notes>3</Notes>
  <HiddenSlides>0</HiddenSlides>
  <MMClips>6</MMClips>
  <ScaleCrop>false</ScaleCrop>
  <HeadingPairs>
    <vt:vector size="6" baseType="variant">
      <vt:variant>
        <vt:lpstr>已用的字体</vt:lpstr>
      </vt:variant>
      <vt:variant>
        <vt:i4>10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61</vt:i4>
      </vt:variant>
    </vt:vector>
  </HeadingPairs>
  <TitlesOfParts>
    <vt:vector size="72" baseType="lpstr">
      <vt:lpstr>宋体</vt:lpstr>
      <vt:lpstr>Arial</vt:lpstr>
      <vt:lpstr>Wingdings</vt:lpstr>
      <vt:lpstr>华光钢铁直黑 可变体 Medium</vt:lpstr>
      <vt:lpstr>Calibri</vt:lpstr>
      <vt:lpstr>思源宋体 CN</vt:lpstr>
      <vt:lpstr>Arial Black</vt:lpstr>
      <vt:lpstr>汉仪颜楷简</vt:lpstr>
      <vt:lpstr>等线</vt:lpstr>
      <vt:lpstr>等线 Light</vt:lpstr>
      <vt:lpstr>Office 主题​​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cp:lastModifiedBy>printer</cp:lastModifiedBy>
  <cp:revision>1</cp:revision>
  <dcterms:created xsi:type="dcterms:W3CDTF">2022-07-20T08:07:00Z</dcterms:created>
  <dcterms:modified xsi:type="dcterms:W3CDTF">2022-10-16T00:32:04Z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AF529A96BF714FB0980791603186490F</vt:lpwstr>
  </property>
  <property fmtid="{D5CDD505-2E9C-101B-9397-08002B2CF9AE}" pid="3" name="KSOProductBuildVer">
    <vt:lpwstr>2052-11.1.0.12358</vt:lpwstr>
  </property>
</Properties>
</file>