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3"/>
    <p:sldId id="277" r:id="rId4"/>
    <p:sldId id="269" r:id="rId5"/>
    <p:sldId id="260" r:id="rId6"/>
    <p:sldId id="258" r:id="rId7"/>
    <p:sldId id="276" r:id="rId8"/>
    <p:sldId id="286" r:id="rId9"/>
    <p:sldId id="273" r:id="rId10"/>
    <p:sldId id="287" r:id="rId11"/>
    <p:sldId id="274" r:id="rId12"/>
    <p:sldId id="288" r:id="rId13"/>
    <p:sldId id="275" r:id="rId14"/>
    <p:sldId id="290" r:id="rId15"/>
    <p:sldId id="289" r:id="rId16"/>
    <p:sldId id="261" r:id="rId17"/>
  </p:sldIdLst>
  <p:sldSz cx="12192000" cy="6858000"/>
  <p:notesSz cx="6858000" cy="9144000"/>
  <p:embeddedFontLst>
    <p:embeddedFont>
      <p:font typeface="微软雅黑" panose="020B0503020204020204" charset="-122"/>
      <p:regular r:id="rId23"/>
    </p:embeddedFont>
    <p:embeddedFont>
      <p:font typeface="幼圆" panose="02010509060101010101" charset="-122"/>
      <p:regular r:id="rId24"/>
    </p:embeddedFont>
    <p:embeddedFont>
      <p:font typeface="汉仪晓波折纸体简" panose="00020600040101010101" charset="-122"/>
      <p:regular r:id="rId25"/>
    </p:embeddedFont>
    <p:embeddedFont>
      <p:font typeface="黑体" panose="02010609060101010101" charset="-122"/>
      <p:regular r:id="rId26"/>
    </p:embeddedFont>
    <p:embeddedFont>
      <p:font typeface="Calibri" panose="020F0502020204030204" charset="0"/>
      <p:regular r:id="rId27"/>
      <p:bold r:id="rId28"/>
      <p:italic r:id="rId29"/>
      <p:boldItalic r:id="rId30"/>
    </p:embeddedFont>
    <p:embeddedFont>
      <p:font typeface="等线" panose="02010600030101010101" charset="-122"/>
      <p:regular r:id="rId31"/>
    </p:embeddedFont>
  </p:embeddedFontLst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76080"/>
    <a:srgbClr val="0C141A"/>
    <a:srgbClr val="66757E"/>
    <a:srgbClr val="1A2D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09" autoAdjust="0"/>
    <p:restoredTop sz="94625" autoAdjust="0"/>
  </p:normalViewPr>
  <p:slideViewPr>
    <p:cSldViewPr snapToGrid="0">
      <p:cViewPr varScale="1">
        <p:scale>
          <a:sx n="99" d="100"/>
          <a:sy n="99" d="100"/>
        </p:scale>
        <p:origin x="81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107.xml"/><Relationship Id="rId31" Type="http://schemas.openxmlformats.org/officeDocument/2006/relationships/font" Target="fonts/font9.fntdata"/><Relationship Id="rId30" Type="http://schemas.openxmlformats.org/officeDocument/2006/relationships/font" Target="fonts/font8.fntdata"/><Relationship Id="rId3" Type="http://schemas.openxmlformats.org/officeDocument/2006/relationships/slide" Target="slides/slide1.xml"/><Relationship Id="rId29" Type="http://schemas.openxmlformats.org/officeDocument/2006/relationships/font" Target="fonts/font7.fntdata"/><Relationship Id="rId28" Type="http://schemas.openxmlformats.org/officeDocument/2006/relationships/font" Target="fonts/font6.fntdata"/><Relationship Id="rId27" Type="http://schemas.openxmlformats.org/officeDocument/2006/relationships/font" Target="fonts/font5.fntdata"/><Relationship Id="rId26" Type="http://schemas.openxmlformats.org/officeDocument/2006/relationships/font" Target="fonts/font4.fntdata"/><Relationship Id="rId25" Type="http://schemas.openxmlformats.org/officeDocument/2006/relationships/font" Target="fonts/font3.fntdata"/><Relationship Id="rId24" Type="http://schemas.openxmlformats.org/officeDocument/2006/relationships/font" Target="fonts/font2.fntdata"/><Relationship Id="rId23" Type="http://schemas.openxmlformats.org/officeDocument/2006/relationships/font" Target="fonts/font1.fntdata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image" Target="../media/image2.png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image" Target="../media/image3.png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image" Target="../media/image1.png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fdfffff"/>
          <p:cNvPicPr/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flipH="1">
            <a:off x="1200" y="0"/>
            <a:ext cx="121896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1104900" y="609600"/>
            <a:ext cx="7226300" cy="3165138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>
                <a:gradFill>
                  <a:gsLst>
                    <a:gs pos="0">
                      <a:schemeClr val="accent1"/>
                    </a:gs>
                    <a:gs pos="99000">
                      <a:schemeClr val="accent1">
                        <a:lumMod val="75000"/>
                      </a:schemeClr>
                    </a:gs>
                  </a:gsLst>
                  <a:lin ang="10800000" scaled="0"/>
                </a:gra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104900" y="3893725"/>
            <a:ext cx="7226300" cy="710175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104900" y="4821950"/>
            <a:ext cx="7226300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fffsf"/>
          <p:cNvPicPr/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00" y="0"/>
            <a:ext cx="121896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790700" y="635000"/>
            <a:ext cx="1992588" cy="4457700"/>
          </a:xfrm>
        </p:spPr>
        <p:txBody>
          <a:bodyPr vert="eaVert" wrap="square" anchor="b">
            <a:normAutofit/>
          </a:bodyPr>
          <a:lstStyle>
            <a:lvl1pPr algn="ctr">
              <a:defRPr sz="8000">
                <a:gradFill>
                  <a:gsLst>
                    <a:gs pos="0">
                      <a:schemeClr val="accent1"/>
                    </a:gs>
                    <a:gs pos="99000">
                      <a:schemeClr val="accent1">
                        <a:lumMod val="75000"/>
                      </a:schemeClr>
                    </a:gs>
                  </a:gsLst>
                  <a:lin ang="10800000" scaled="0"/>
                </a:gra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"/>
          <p:cNvPicPr/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00" y="0"/>
            <a:ext cx="121896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019504" y="3160175"/>
            <a:ext cx="10181896" cy="1541033"/>
          </a:xfrm>
        </p:spPr>
        <p:txBody>
          <a:bodyPr vert="horz" wrap="square" lIns="0" tIns="0" rIns="0" bIns="0" rtlCol="0" anchor="t">
            <a:normAutofit/>
          </a:bodyPr>
          <a:lstStyle>
            <a:lvl1pPr>
              <a:defRPr lang="zh-CN" altLang="en-US" sz="6000" dirty="0">
                <a:gradFill>
                  <a:gsLst>
                    <a:gs pos="0">
                      <a:schemeClr val="accent1"/>
                    </a:gs>
                    <a:gs pos="99000">
                      <a:schemeClr val="accent1">
                        <a:lumMod val="75000"/>
                      </a:schemeClr>
                    </a:gs>
                  </a:gsLst>
                  <a:lin ang="10800000" scaled="0"/>
                </a:gra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019504" y="747588"/>
            <a:ext cx="10181896" cy="2288155"/>
          </a:xfrm>
        </p:spPr>
        <p:txBody>
          <a:bodyPr wrap="square" anchor="b">
            <a:normAutofit/>
          </a:bodyPr>
          <a:lstStyle>
            <a:lvl1pPr marL="0" indent="0" algn="l">
              <a:buNone/>
              <a:defRPr sz="3200">
                <a:gradFill>
                  <a:gsLst>
                    <a:gs pos="0">
                      <a:schemeClr val="accent1"/>
                    </a:gs>
                    <a:gs pos="99000">
                      <a:schemeClr val="accent1">
                        <a:lumMod val="75000"/>
                      </a:schemeClr>
                    </a:gs>
                  </a:gsLst>
                  <a:lin ang="10800000" scaled="0"/>
                </a:gra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 dirty="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47700" y="1137274"/>
            <a:ext cx="5245100" cy="5047626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96000" y="1137274"/>
            <a:ext cx="5245100" cy="5047626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 dirty="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061275"/>
            <a:ext cx="5157787" cy="4128388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061275"/>
            <a:ext cx="5183188" cy="4128388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49288" y="132950"/>
            <a:ext cx="10515600" cy="864000"/>
          </a:xfrm>
        </p:spPr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47700" y="1068950"/>
            <a:ext cx="10514012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fdfffff"/>
          <p:cNvPicPr/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00" y="0"/>
            <a:ext cx="121896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512900" y="1220789"/>
            <a:ext cx="10515000" cy="2642462"/>
          </a:xfrm>
        </p:spPr>
        <p:txBody>
          <a:bodyPr wrap="square" anchor="b">
            <a:normAutofit/>
          </a:bodyPr>
          <a:lstStyle>
            <a:lvl1pPr algn="r">
              <a:lnSpc>
                <a:spcPct val="100000"/>
              </a:lnSpc>
              <a:defRPr sz="790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</a:t>
            </a:r>
            <a:br>
              <a:rPr lang="zh-CN" altLang="en-US"/>
            </a:br>
            <a:r>
              <a:rPr lang="zh-CN" altLang="en-US"/>
              <a:t>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4305300" y="4064000"/>
            <a:ext cx="6722600" cy="1573210"/>
          </a:xfrm>
        </p:spPr>
        <p:txBody>
          <a:bodyPr wrap="square" anchor="t">
            <a:normAutofit/>
          </a:bodyPr>
          <a:lstStyle>
            <a:lvl1pPr marL="0" indent="0" algn="r">
              <a:lnSpc>
                <a:spcPct val="100000"/>
              </a:lnSpc>
              <a:buNone/>
              <a:defRPr sz="2000"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66.xml"/><Relationship Id="rId18" Type="http://schemas.openxmlformats.org/officeDocument/2006/relationships/tags" Target="../tags/tag65.xml"/><Relationship Id="rId17" Type="http://schemas.openxmlformats.org/officeDocument/2006/relationships/tags" Target="../tags/tag64.xml"/><Relationship Id="rId16" Type="http://schemas.openxmlformats.org/officeDocument/2006/relationships/tags" Target="../tags/tag63.xml"/><Relationship Id="rId15" Type="http://schemas.openxmlformats.org/officeDocument/2006/relationships/tags" Target="../tags/tag62.xml"/><Relationship Id="rId14" Type="http://schemas.openxmlformats.org/officeDocument/2006/relationships/tags" Target="../tags/tag61.xml"/><Relationship Id="rId13" Type="http://schemas.openxmlformats.org/officeDocument/2006/relationships/image" Target="../media/image4.png"/><Relationship Id="rId12" Type="http://schemas.openxmlformats.org/officeDocument/2006/relationships/tags" Target="../tags/tag6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fsfsfsfsfsfsfs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200" y="497"/>
            <a:ext cx="12189600" cy="6857007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47700" y="149224"/>
            <a:ext cx="10706100" cy="810775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47700" y="1172226"/>
            <a:ext cx="10706100" cy="5068874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gradFill>
            <a:gsLst>
              <a:gs pos="0">
                <a:schemeClr val="accent1"/>
              </a:gs>
              <a:gs pos="99000">
                <a:schemeClr val="accent1">
                  <a:lumMod val="75000"/>
                </a:schemeClr>
              </a:gs>
            </a:gsLst>
            <a:lin ang="10800000" scaled="0"/>
          </a:gra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accent1"/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71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tags" Target="../tags/tag70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80.xml"/><Relationship Id="rId8" Type="http://schemas.openxmlformats.org/officeDocument/2006/relationships/tags" Target="../tags/tag79.xml"/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89.xml"/><Relationship Id="rId17" Type="http://schemas.openxmlformats.org/officeDocument/2006/relationships/tags" Target="../tags/tag88.xml"/><Relationship Id="rId16" Type="http://schemas.openxmlformats.org/officeDocument/2006/relationships/tags" Target="../tags/tag87.xml"/><Relationship Id="rId15" Type="http://schemas.openxmlformats.org/officeDocument/2006/relationships/tags" Target="../tags/tag86.xml"/><Relationship Id="rId14" Type="http://schemas.openxmlformats.org/officeDocument/2006/relationships/tags" Target="../tags/tag85.xml"/><Relationship Id="rId13" Type="http://schemas.openxmlformats.org/officeDocument/2006/relationships/tags" Target="../tags/tag84.xml"/><Relationship Id="rId12" Type="http://schemas.openxmlformats.org/officeDocument/2006/relationships/tags" Target="../tags/tag83.xml"/><Relationship Id="rId11" Type="http://schemas.openxmlformats.org/officeDocument/2006/relationships/tags" Target="../tags/tag82.xml"/><Relationship Id="rId10" Type="http://schemas.openxmlformats.org/officeDocument/2006/relationships/tags" Target="../tags/tag81.xml"/><Relationship Id="rId1" Type="http://schemas.openxmlformats.org/officeDocument/2006/relationships/tags" Target="../tags/tag7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tags" Target="../tags/tag9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5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9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tags" Target="../tags/tag9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0.xml"/><Relationship Id="rId1" Type="http://schemas.openxmlformats.org/officeDocument/2006/relationships/tags" Target="../tags/tag9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1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2.xml"/><Relationship Id="rId1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4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106.xml"/><Relationship Id="rId1" Type="http://schemas.openxmlformats.org/officeDocument/2006/relationships/tags" Target="../tags/tag1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349885" y="1473835"/>
            <a:ext cx="11309350" cy="2282190"/>
          </a:xfrm>
        </p:spPr>
        <p:txBody>
          <a:bodyPr wrap="square">
            <a:noAutofit/>
          </a:bodyPr>
          <a:lstStyle/>
          <a:p>
            <a:pPr algn="ctr"/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基于历史核心素养的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观点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论述题答题指导1.0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版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98445" y="4565015"/>
            <a:ext cx="5708650" cy="1219835"/>
          </a:xfrm>
        </p:spPr>
        <p:txBody>
          <a:bodyPr wrap="square">
            <a:noAutofit/>
          </a:bodyPr>
          <a:lstStyle/>
          <a:p>
            <a:pPr algn="ctr"/>
            <a:r>
              <a:rPr lang="zh-CN" altLang="en-US" sz="3200" dirty="0"/>
              <a:t>授课人：顺德区桂凤初级中学</a:t>
            </a:r>
            <a:r>
              <a:rPr lang="en-US" altLang="zh-CN" sz="3200" dirty="0"/>
              <a:t> </a:t>
            </a:r>
            <a:endParaRPr lang="en-US" altLang="zh-CN" sz="3200" dirty="0"/>
          </a:p>
          <a:p>
            <a:pPr algn="ctr"/>
            <a:r>
              <a:rPr lang="zh-CN" altLang="en-US" sz="3200" dirty="0"/>
              <a:t>张彩虹</a:t>
            </a:r>
            <a:endParaRPr lang="zh-CN" altLang="en-US" sz="3200" dirty="0"/>
          </a:p>
        </p:txBody>
      </p:sp>
      <p:sp>
        <p:nvSpPr>
          <p:cNvPr id="2" name="文本框 1"/>
          <p:cNvSpPr txBox="1"/>
          <p:nvPr/>
        </p:nvSpPr>
        <p:spPr>
          <a:xfrm>
            <a:off x="349885" y="280035"/>
            <a:ext cx="4425950" cy="706755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wrap="square" rtlCol="0" anchor="t">
            <a:spAutoFit/>
          </a:bodyPr>
          <a:p>
            <a:pPr algn="dist"/>
            <a:r>
              <a:rPr lang="en-US" altLang="zh-CN" sz="4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中考复习微专题</a:t>
            </a:r>
            <a:endParaRPr lang="en-US" altLang="zh-CN" sz="4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405765" y="283210"/>
          <a:ext cx="11225530" cy="5978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2765"/>
                <a:gridCol w="5612765"/>
              </a:tblGrid>
              <a:tr h="80708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800">
                          <a:solidFill>
                            <a:schemeClr val="tx1"/>
                          </a:solidFill>
                        </a:rPr>
                        <a:t>班级答题现状</a:t>
                      </a:r>
                      <a:endParaRPr lang="zh-CN" altLang="en-US" sz="48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4800" b="1">
                          <a:solidFill>
                            <a:schemeClr val="dk1"/>
                          </a:solidFill>
                        </a:rPr>
                        <a:t>历史老师现状</a:t>
                      </a:r>
                      <a:endParaRPr lang="zh-CN" altLang="en-US" sz="4800" b="1">
                        <a:solidFill>
                          <a:schemeClr val="dk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17144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310515" y="3618865"/>
            <a:ext cx="5670550" cy="11595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7200">
                <a:solidFill>
                  <a:srgbClr val="FF0000"/>
                </a:solidFill>
                <a:latin typeface="幼圆" panose="02010509060101010101" charset="-122"/>
                <a:ea typeface="幼圆" panose="02010509060101010101" charset="-122"/>
              </a:rPr>
              <a:t>平均分极低！</a:t>
            </a:r>
            <a:endParaRPr lang="zh-CN" altLang="en-US" sz="7200">
              <a:solidFill>
                <a:srgbClr val="FF0000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23695" y="4960620"/>
            <a:ext cx="3791585" cy="11595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>
                <a:solidFill>
                  <a:srgbClr val="7030A0"/>
                </a:solidFill>
                <a:latin typeface="幼圆" panose="02010509060101010101" charset="-122"/>
                <a:ea typeface="幼圆" panose="02010509060101010101" charset="-122"/>
              </a:rPr>
              <a:t>格式错乱！</a:t>
            </a:r>
            <a:endParaRPr lang="zh-CN" altLang="en-US" sz="6000">
              <a:solidFill>
                <a:srgbClr val="7030A0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16225" y="1120775"/>
            <a:ext cx="3791585" cy="11595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>
                <a:solidFill>
                  <a:srgbClr val="00B050"/>
                </a:solidFill>
                <a:latin typeface="幼圆" panose="02010509060101010101" charset="-122"/>
                <a:ea typeface="幼圆" panose="02010509060101010101" charset="-122"/>
              </a:rPr>
              <a:t>留空白！</a:t>
            </a:r>
            <a:endParaRPr lang="zh-CN" altLang="en-US" sz="6000">
              <a:solidFill>
                <a:srgbClr val="00B050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02965" y="2369820"/>
            <a:ext cx="3791585" cy="11595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>
                <a:solidFill>
                  <a:srgbClr val="0070C0"/>
                </a:solidFill>
                <a:latin typeface="幼圆" panose="02010509060101010101" charset="-122"/>
                <a:ea typeface="幼圆" panose="02010509060101010101" charset="-122"/>
              </a:rPr>
              <a:t>乱写！</a:t>
            </a:r>
            <a:endParaRPr lang="zh-CN" altLang="en-US" sz="6000">
              <a:solidFill>
                <a:srgbClr val="0070C0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pic>
        <p:nvPicPr>
          <p:cNvPr id="7" name="图片 6" descr="8d4edfe070914966998cb5e77e06f36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8645" y="1054100"/>
            <a:ext cx="3198495" cy="3148330"/>
          </a:xfrm>
          <a:prstGeom prst="rect">
            <a:avLst/>
          </a:prstGeom>
        </p:spPr>
      </p:pic>
      <p:pic>
        <p:nvPicPr>
          <p:cNvPr id="8" name="图片 7" descr="394b8df4e05647e9b0c14863244b64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135" y="1120775"/>
            <a:ext cx="2498090" cy="2498090"/>
          </a:xfrm>
          <a:prstGeom prst="rect">
            <a:avLst/>
          </a:prstGeom>
        </p:spPr>
      </p:pic>
      <p:pic>
        <p:nvPicPr>
          <p:cNvPr id="9" name="图片 8" descr="30e4e1d47ecf45a9b0ebdd3361946f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810" y="3429000"/>
            <a:ext cx="2607310" cy="260731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6" grpId="0"/>
      <p:bldP spid="6" grpId="1"/>
      <p:bldP spid="5" grpId="0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0700" y="635000"/>
            <a:ext cx="1992313" cy="4457700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目录</a:t>
            </a:r>
            <a:endParaRPr lang="zh-CN" altLang="en-US" dirty="0"/>
          </a:p>
        </p:txBody>
      </p:sp>
      <p:sp>
        <p:nvSpPr>
          <p:cNvPr id="13" name="椭圆 12"/>
          <p:cNvSpPr/>
          <p:nvPr>
            <p:custDataLst>
              <p:tags r:id="rId2"/>
            </p:custDataLst>
          </p:nvPr>
        </p:nvSpPr>
        <p:spPr>
          <a:xfrm>
            <a:off x="5701665" y="1659108"/>
            <a:ext cx="106045" cy="10604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+mn-ea"/>
              <a:sym typeface="+mn-ea"/>
            </a:endParaRPr>
          </a:p>
        </p:txBody>
      </p:sp>
      <p:sp>
        <p:nvSpPr>
          <p:cNvPr id="14" name="图片 2" descr="未命名 -1"/>
          <p:cNvSpPr/>
          <p:nvPr>
            <p:custDataLst>
              <p:tags r:id="rId3"/>
            </p:custDataLst>
          </p:nvPr>
        </p:nvSpPr>
        <p:spPr>
          <a:xfrm>
            <a:off x="4799330" y="1426210"/>
            <a:ext cx="5509260" cy="571500"/>
          </a:xfrm>
          <a:custGeom>
            <a:avLst/>
            <a:gdLst>
              <a:gd name="connsiteX0" fmla="*/ 4906291 w 5044603"/>
              <a:gd name="connsiteY0" fmla="*/ 571739 h 571739"/>
              <a:gd name="connsiteX1" fmla="*/ 138312 w 5044603"/>
              <a:gd name="connsiteY1" fmla="*/ 571739 h 571739"/>
              <a:gd name="connsiteX2" fmla="*/ 0 w 5044603"/>
              <a:gd name="connsiteY2" fmla="*/ 479698 h 571739"/>
              <a:gd name="connsiteX3" fmla="*/ 0 w 5044603"/>
              <a:gd name="connsiteY3" fmla="*/ 92041 h 571739"/>
              <a:gd name="connsiteX4" fmla="*/ 138312 w 5044603"/>
              <a:gd name="connsiteY4" fmla="*/ 0 h 571739"/>
              <a:gd name="connsiteX5" fmla="*/ 4906291 w 5044603"/>
              <a:gd name="connsiteY5" fmla="*/ 0 h 571739"/>
              <a:gd name="connsiteX6" fmla="*/ 5044604 w 5044603"/>
              <a:gd name="connsiteY6" fmla="*/ 92041 h 571739"/>
              <a:gd name="connsiteX7" fmla="*/ 5044604 w 5044603"/>
              <a:gd name="connsiteY7" fmla="*/ 479698 h 571739"/>
              <a:gd name="connsiteX8" fmla="*/ 4906291 w 5044603"/>
              <a:gd name="connsiteY8" fmla="*/ 571739 h 57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44603" h="571739">
                <a:moveTo>
                  <a:pt x="4906291" y="571739"/>
                </a:moveTo>
                <a:lnTo>
                  <a:pt x="138312" y="571739"/>
                </a:lnTo>
                <a:cubicBezTo>
                  <a:pt x="138312" y="520896"/>
                  <a:pt x="76378" y="479698"/>
                  <a:pt x="0" y="479698"/>
                </a:cubicBezTo>
                <a:lnTo>
                  <a:pt x="0" y="92041"/>
                </a:lnTo>
                <a:cubicBezTo>
                  <a:pt x="76378" y="92041"/>
                  <a:pt x="138312" y="50844"/>
                  <a:pt x="138312" y="0"/>
                </a:cubicBezTo>
                <a:lnTo>
                  <a:pt x="4906291" y="0"/>
                </a:lnTo>
                <a:cubicBezTo>
                  <a:pt x="4906291" y="50844"/>
                  <a:pt x="4968226" y="92041"/>
                  <a:pt x="5044604" y="92041"/>
                </a:cubicBezTo>
                <a:lnTo>
                  <a:pt x="5044604" y="479698"/>
                </a:lnTo>
                <a:cubicBezTo>
                  <a:pt x="4968226" y="479698"/>
                  <a:pt x="4906291" y="520896"/>
                  <a:pt x="4906291" y="571739"/>
                </a:cubicBezTo>
                <a:close/>
              </a:path>
            </a:pathLst>
          </a:custGeom>
          <a:noFill/>
          <a:ln w="34562" cap="flat">
            <a:solidFill>
              <a:schemeClr val="accent6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+mn-ea"/>
              <a:cs typeface="+mn-ea"/>
              <a:sym typeface="+mn-ea"/>
            </a:endParaRPr>
          </a:p>
        </p:txBody>
      </p:sp>
      <p:sp>
        <p:nvSpPr>
          <p:cNvPr id="15" name="序号"/>
          <p:cNvSpPr txBox="1"/>
          <p:nvPr>
            <p:custDataLst>
              <p:tags r:id="rId4"/>
            </p:custDataLst>
          </p:nvPr>
        </p:nvSpPr>
        <p:spPr>
          <a:xfrm>
            <a:off x="4924425" y="1464004"/>
            <a:ext cx="777240" cy="49625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4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壹</a:t>
            </a:r>
            <a:endParaRPr lang="zh-CN" altLang="en-US" sz="40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6" name="项标题"/>
          <p:cNvSpPr txBox="1"/>
          <p:nvPr>
            <p:custDataLst>
              <p:tags r:id="rId5"/>
            </p:custDataLst>
          </p:nvPr>
        </p:nvSpPr>
        <p:spPr>
          <a:xfrm>
            <a:off x="5894587" y="1460130"/>
            <a:ext cx="3805673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4000" b="1" spc="300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认识观点</a:t>
            </a:r>
            <a:endParaRPr lang="zh-CN" altLang="en-US" sz="4000" b="1" spc="300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9" name="椭圆 18"/>
          <p:cNvSpPr/>
          <p:nvPr>
            <p:custDataLst>
              <p:tags r:id="rId6"/>
            </p:custDataLst>
          </p:nvPr>
        </p:nvSpPr>
        <p:spPr>
          <a:xfrm>
            <a:off x="5701665" y="2426921"/>
            <a:ext cx="106045" cy="10604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+mn-ea"/>
              <a:sym typeface="+mn-ea"/>
            </a:endParaRPr>
          </a:p>
        </p:txBody>
      </p:sp>
      <p:sp>
        <p:nvSpPr>
          <p:cNvPr id="20" name="图片 2" descr="未命名 -1"/>
          <p:cNvSpPr/>
          <p:nvPr>
            <p:custDataLst>
              <p:tags r:id="rId7"/>
            </p:custDataLst>
          </p:nvPr>
        </p:nvSpPr>
        <p:spPr>
          <a:xfrm>
            <a:off x="4799330" y="2193925"/>
            <a:ext cx="5509260" cy="571500"/>
          </a:xfrm>
          <a:custGeom>
            <a:avLst/>
            <a:gdLst>
              <a:gd name="connsiteX0" fmla="*/ 4906291 w 5044603"/>
              <a:gd name="connsiteY0" fmla="*/ 571739 h 571739"/>
              <a:gd name="connsiteX1" fmla="*/ 138312 w 5044603"/>
              <a:gd name="connsiteY1" fmla="*/ 571739 h 571739"/>
              <a:gd name="connsiteX2" fmla="*/ 0 w 5044603"/>
              <a:gd name="connsiteY2" fmla="*/ 479698 h 571739"/>
              <a:gd name="connsiteX3" fmla="*/ 0 w 5044603"/>
              <a:gd name="connsiteY3" fmla="*/ 92041 h 571739"/>
              <a:gd name="connsiteX4" fmla="*/ 138312 w 5044603"/>
              <a:gd name="connsiteY4" fmla="*/ 0 h 571739"/>
              <a:gd name="connsiteX5" fmla="*/ 4906291 w 5044603"/>
              <a:gd name="connsiteY5" fmla="*/ 0 h 571739"/>
              <a:gd name="connsiteX6" fmla="*/ 5044604 w 5044603"/>
              <a:gd name="connsiteY6" fmla="*/ 92041 h 571739"/>
              <a:gd name="connsiteX7" fmla="*/ 5044604 w 5044603"/>
              <a:gd name="connsiteY7" fmla="*/ 479698 h 571739"/>
              <a:gd name="connsiteX8" fmla="*/ 4906291 w 5044603"/>
              <a:gd name="connsiteY8" fmla="*/ 571739 h 57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44603" h="571739">
                <a:moveTo>
                  <a:pt x="4906291" y="571739"/>
                </a:moveTo>
                <a:lnTo>
                  <a:pt x="138312" y="571739"/>
                </a:lnTo>
                <a:cubicBezTo>
                  <a:pt x="138312" y="520896"/>
                  <a:pt x="76378" y="479698"/>
                  <a:pt x="0" y="479698"/>
                </a:cubicBezTo>
                <a:lnTo>
                  <a:pt x="0" y="92041"/>
                </a:lnTo>
                <a:cubicBezTo>
                  <a:pt x="76378" y="92041"/>
                  <a:pt x="138312" y="50844"/>
                  <a:pt x="138312" y="0"/>
                </a:cubicBezTo>
                <a:lnTo>
                  <a:pt x="4906291" y="0"/>
                </a:lnTo>
                <a:cubicBezTo>
                  <a:pt x="4906291" y="50844"/>
                  <a:pt x="4968226" y="92041"/>
                  <a:pt x="5044604" y="92041"/>
                </a:cubicBezTo>
                <a:lnTo>
                  <a:pt x="5044604" y="479698"/>
                </a:lnTo>
                <a:cubicBezTo>
                  <a:pt x="4968226" y="479698"/>
                  <a:pt x="4906291" y="520896"/>
                  <a:pt x="4906291" y="571739"/>
                </a:cubicBezTo>
                <a:close/>
              </a:path>
            </a:pathLst>
          </a:custGeom>
          <a:noFill/>
          <a:ln w="34562" cap="flat">
            <a:solidFill>
              <a:schemeClr val="accent6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+mn-ea"/>
              <a:cs typeface="+mn-ea"/>
              <a:sym typeface="+mn-ea"/>
            </a:endParaRPr>
          </a:p>
        </p:txBody>
      </p:sp>
      <p:sp>
        <p:nvSpPr>
          <p:cNvPr id="21" name="序号"/>
          <p:cNvSpPr txBox="1"/>
          <p:nvPr>
            <p:custDataLst>
              <p:tags r:id="rId8"/>
            </p:custDataLst>
          </p:nvPr>
        </p:nvSpPr>
        <p:spPr>
          <a:xfrm>
            <a:off x="4924425" y="2231817"/>
            <a:ext cx="777240" cy="49625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4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贰</a:t>
            </a:r>
            <a:endParaRPr lang="zh-CN" altLang="en-US" sz="40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2" name="项标题"/>
          <p:cNvSpPr txBox="1"/>
          <p:nvPr>
            <p:custDataLst>
              <p:tags r:id="rId9"/>
            </p:custDataLst>
          </p:nvPr>
        </p:nvSpPr>
        <p:spPr>
          <a:xfrm>
            <a:off x="5894587" y="2227943"/>
            <a:ext cx="3805673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4000" b="1" spc="300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学会论述</a:t>
            </a:r>
            <a:endParaRPr lang="zh-CN" altLang="en-US" sz="4000" b="1" spc="300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" name="椭圆 23"/>
          <p:cNvSpPr/>
          <p:nvPr>
            <p:custDataLst>
              <p:tags r:id="rId10"/>
            </p:custDataLst>
          </p:nvPr>
        </p:nvSpPr>
        <p:spPr>
          <a:xfrm>
            <a:off x="5701665" y="3194734"/>
            <a:ext cx="106045" cy="10604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+mn-ea"/>
              <a:sym typeface="+mn-ea"/>
            </a:endParaRPr>
          </a:p>
        </p:txBody>
      </p:sp>
      <p:sp>
        <p:nvSpPr>
          <p:cNvPr id="25" name="图片 2" descr="未命名 -1"/>
          <p:cNvSpPr/>
          <p:nvPr>
            <p:custDataLst>
              <p:tags r:id="rId11"/>
            </p:custDataLst>
          </p:nvPr>
        </p:nvSpPr>
        <p:spPr>
          <a:xfrm>
            <a:off x="4799330" y="2961640"/>
            <a:ext cx="5509895" cy="571500"/>
          </a:xfrm>
          <a:custGeom>
            <a:avLst/>
            <a:gdLst>
              <a:gd name="connsiteX0" fmla="*/ 4906291 w 5044603"/>
              <a:gd name="connsiteY0" fmla="*/ 571739 h 571739"/>
              <a:gd name="connsiteX1" fmla="*/ 138312 w 5044603"/>
              <a:gd name="connsiteY1" fmla="*/ 571739 h 571739"/>
              <a:gd name="connsiteX2" fmla="*/ 0 w 5044603"/>
              <a:gd name="connsiteY2" fmla="*/ 479698 h 571739"/>
              <a:gd name="connsiteX3" fmla="*/ 0 w 5044603"/>
              <a:gd name="connsiteY3" fmla="*/ 92041 h 571739"/>
              <a:gd name="connsiteX4" fmla="*/ 138312 w 5044603"/>
              <a:gd name="connsiteY4" fmla="*/ 0 h 571739"/>
              <a:gd name="connsiteX5" fmla="*/ 4906291 w 5044603"/>
              <a:gd name="connsiteY5" fmla="*/ 0 h 571739"/>
              <a:gd name="connsiteX6" fmla="*/ 5044604 w 5044603"/>
              <a:gd name="connsiteY6" fmla="*/ 92041 h 571739"/>
              <a:gd name="connsiteX7" fmla="*/ 5044604 w 5044603"/>
              <a:gd name="connsiteY7" fmla="*/ 479698 h 571739"/>
              <a:gd name="connsiteX8" fmla="*/ 4906291 w 5044603"/>
              <a:gd name="connsiteY8" fmla="*/ 571739 h 57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44603" h="571739">
                <a:moveTo>
                  <a:pt x="4906291" y="571739"/>
                </a:moveTo>
                <a:lnTo>
                  <a:pt x="138312" y="571739"/>
                </a:lnTo>
                <a:cubicBezTo>
                  <a:pt x="138312" y="520896"/>
                  <a:pt x="76378" y="479698"/>
                  <a:pt x="0" y="479698"/>
                </a:cubicBezTo>
                <a:lnTo>
                  <a:pt x="0" y="92041"/>
                </a:lnTo>
                <a:cubicBezTo>
                  <a:pt x="76378" y="92041"/>
                  <a:pt x="138312" y="50844"/>
                  <a:pt x="138312" y="0"/>
                </a:cubicBezTo>
                <a:lnTo>
                  <a:pt x="4906291" y="0"/>
                </a:lnTo>
                <a:cubicBezTo>
                  <a:pt x="4906291" y="50844"/>
                  <a:pt x="4968226" y="92041"/>
                  <a:pt x="5044604" y="92041"/>
                </a:cubicBezTo>
                <a:lnTo>
                  <a:pt x="5044604" y="479698"/>
                </a:lnTo>
                <a:cubicBezTo>
                  <a:pt x="4968226" y="479698"/>
                  <a:pt x="4906291" y="520896"/>
                  <a:pt x="4906291" y="571739"/>
                </a:cubicBezTo>
                <a:close/>
              </a:path>
            </a:pathLst>
          </a:custGeom>
          <a:noFill/>
          <a:ln w="34562" cap="flat">
            <a:solidFill>
              <a:schemeClr val="accent6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+mn-ea"/>
              <a:cs typeface="+mn-ea"/>
              <a:sym typeface="+mn-ea"/>
            </a:endParaRPr>
          </a:p>
        </p:txBody>
      </p:sp>
      <p:sp>
        <p:nvSpPr>
          <p:cNvPr id="26" name="序号"/>
          <p:cNvSpPr txBox="1"/>
          <p:nvPr>
            <p:custDataLst>
              <p:tags r:id="rId12"/>
            </p:custDataLst>
          </p:nvPr>
        </p:nvSpPr>
        <p:spPr>
          <a:xfrm>
            <a:off x="4924425" y="2999630"/>
            <a:ext cx="777240" cy="49625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4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叁</a:t>
            </a:r>
            <a:endParaRPr lang="zh-CN" altLang="en-US" sz="40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7" name="项标题"/>
          <p:cNvSpPr txBox="1"/>
          <p:nvPr>
            <p:custDataLst>
              <p:tags r:id="rId13"/>
            </p:custDataLst>
          </p:nvPr>
        </p:nvSpPr>
        <p:spPr>
          <a:xfrm>
            <a:off x="5894705" y="2995930"/>
            <a:ext cx="4063365" cy="50419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4000" b="1" spc="300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我与同学共成长</a:t>
            </a:r>
            <a:endParaRPr lang="zh-CN" altLang="en-US" sz="4000" b="1" spc="300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9" name="椭圆 28"/>
          <p:cNvSpPr/>
          <p:nvPr>
            <p:custDataLst>
              <p:tags r:id="rId14"/>
            </p:custDataLst>
          </p:nvPr>
        </p:nvSpPr>
        <p:spPr>
          <a:xfrm>
            <a:off x="5701665" y="3962547"/>
            <a:ext cx="106045" cy="10604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  <a:cs typeface="+mn-ea"/>
              <a:sym typeface="+mn-ea"/>
            </a:endParaRPr>
          </a:p>
        </p:txBody>
      </p:sp>
      <p:sp>
        <p:nvSpPr>
          <p:cNvPr id="30" name="图片 2" descr="未命名 -1"/>
          <p:cNvSpPr/>
          <p:nvPr>
            <p:custDataLst>
              <p:tags r:id="rId15"/>
            </p:custDataLst>
          </p:nvPr>
        </p:nvSpPr>
        <p:spPr>
          <a:xfrm>
            <a:off x="4799330" y="3729990"/>
            <a:ext cx="5509260" cy="571500"/>
          </a:xfrm>
          <a:custGeom>
            <a:avLst/>
            <a:gdLst>
              <a:gd name="connsiteX0" fmla="*/ 4906291 w 5044603"/>
              <a:gd name="connsiteY0" fmla="*/ 571739 h 571739"/>
              <a:gd name="connsiteX1" fmla="*/ 138312 w 5044603"/>
              <a:gd name="connsiteY1" fmla="*/ 571739 h 571739"/>
              <a:gd name="connsiteX2" fmla="*/ 0 w 5044603"/>
              <a:gd name="connsiteY2" fmla="*/ 479698 h 571739"/>
              <a:gd name="connsiteX3" fmla="*/ 0 w 5044603"/>
              <a:gd name="connsiteY3" fmla="*/ 92041 h 571739"/>
              <a:gd name="connsiteX4" fmla="*/ 138312 w 5044603"/>
              <a:gd name="connsiteY4" fmla="*/ 0 h 571739"/>
              <a:gd name="connsiteX5" fmla="*/ 4906291 w 5044603"/>
              <a:gd name="connsiteY5" fmla="*/ 0 h 571739"/>
              <a:gd name="connsiteX6" fmla="*/ 5044604 w 5044603"/>
              <a:gd name="connsiteY6" fmla="*/ 92041 h 571739"/>
              <a:gd name="connsiteX7" fmla="*/ 5044604 w 5044603"/>
              <a:gd name="connsiteY7" fmla="*/ 479698 h 571739"/>
              <a:gd name="connsiteX8" fmla="*/ 4906291 w 5044603"/>
              <a:gd name="connsiteY8" fmla="*/ 571739 h 57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44603" h="571739">
                <a:moveTo>
                  <a:pt x="4906291" y="571739"/>
                </a:moveTo>
                <a:lnTo>
                  <a:pt x="138312" y="571739"/>
                </a:lnTo>
                <a:cubicBezTo>
                  <a:pt x="138312" y="520896"/>
                  <a:pt x="76378" y="479698"/>
                  <a:pt x="0" y="479698"/>
                </a:cubicBezTo>
                <a:lnTo>
                  <a:pt x="0" y="92041"/>
                </a:lnTo>
                <a:cubicBezTo>
                  <a:pt x="76378" y="92041"/>
                  <a:pt x="138312" y="50844"/>
                  <a:pt x="138312" y="0"/>
                </a:cubicBezTo>
                <a:lnTo>
                  <a:pt x="4906291" y="0"/>
                </a:lnTo>
                <a:cubicBezTo>
                  <a:pt x="4906291" y="50844"/>
                  <a:pt x="4968226" y="92041"/>
                  <a:pt x="5044604" y="92041"/>
                </a:cubicBezTo>
                <a:lnTo>
                  <a:pt x="5044604" y="479698"/>
                </a:lnTo>
                <a:cubicBezTo>
                  <a:pt x="4968226" y="479698"/>
                  <a:pt x="4906291" y="520896"/>
                  <a:pt x="4906291" y="571739"/>
                </a:cubicBezTo>
                <a:close/>
              </a:path>
            </a:pathLst>
          </a:custGeom>
          <a:noFill/>
          <a:ln w="34562" cap="flat">
            <a:solidFill>
              <a:schemeClr val="accent6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+mn-ea"/>
              <a:cs typeface="+mn-ea"/>
              <a:sym typeface="+mn-ea"/>
            </a:endParaRPr>
          </a:p>
        </p:txBody>
      </p:sp>
      <p:sp>
        <p:nvSpPr>
          <p:cNvPr id="31" name="序号"/>
          <p:cNvSpPr txBox="1"/>
          <p:nvPr>
            <p:custDataLst>
              <p:tags r:id="rId16"/>
            </p:custDataLst>
          </p:nvPr>
        </p:nvSpPr>
        <p:spPr>
          <a:xfrm>
            <a:off x="4924425" y="3767443"/>
            <a:ext cx="777240" cy="49625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4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肆</a:t>
            </a:r>
            <a:endParaRPr lang="zh-CN" altLang="en-US" sz="40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2" name="项标题"/>
          <p:cNvSpPr txBox="1"/>
          <p:nvPr>
            <p:custDataLst>
              <p:tags r:id="rId17"/>
            </p:custDataLst>
          </p:nvPr>
        </p:nvSpPr>
        <p:spPr>
          <a:xfrm>
            <a:off x="5894587" y="3763569"/>
            <a:ext cx="3805673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4000" b="1" spc="300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课堂小结</a:t>
            </a:r>
            <a:endParaRPr lang="zh-CN" altLang="en-US" sz="4000" b="1" spc="300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39065" y="0"/>
            <a:ext cx="7784465" cy="824230"/>
          </a:xfrm>
        </p:spPr>
        <p:txBody>
          <a:bodyPr wrap="square">
            <a:normAutofit fontScale="90000"/>
          </a:bodyPr>
          <a:lstStyle/>
          <a:p>
            <a:r>
              <a:rPr lang="zh-CN" altLang="en-US" dirty="0"/>
              <a:t>环节一：何为观点？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237490" y="988060"/>
            <a:ext cx="980376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/>
              <a:t>1.</a:t>
            </a:r>
            <a:r>
              <a:rPr lang="zh-CN" altLang="en-US" sz="3200" b="1"/>
              <a:t>判断题：我是一名</a:t>
            </a:r>
            <a:r>
              <a:rPr lang="en-US" altLang="zh-CN" sz="3200" b="1"/>
              <a:t>904</a:t>
            </a:r>
            <a:r>
              <a:rPr lang="zh-CN" altLang="en-US" sz="3200" b="1"/>
              <a:t>班的学生。（</a:t>
            </a:r>
            <a:r>
              <a:rPr lang="en-US" altLang="zh-CN" sz="3200" b="1"/>
              <a:t>   </a:t>
            </a:r>
            <a:r>
              <a:rPr lang="zh-CN" altLang="en-US" sz="3200" b="1"/>
              <a:t>）</a:t>
            </a:r>
            <a:endParaRPr lang="zh-CN" altLang="en-US" sz="3200" b="1"/>
          </a:p>
          <a:p>
            <a:r>
              <a:rPr lang="en-US" altLang="zh-CN" sz="3200" b="1"/>
              <a:t>          </a:t>
            </a:r>
            <a:r>
              <a:rPr lang="zh-CN" altLang="en-US" sz="3200" b="1"/>
              <a:t>我是一名优秀的</a:t>
            </a:r>
            <a:r>
              <a:rPr lang="en-US" altLang="zh-CN" sz="3200" b="1"/>
              <a:t>904</a:t>
            </a:r>
            <a:r>
              <a:rPr lang="zh-CN" altLang="en-US" sz="3200" b="1"/>
              <a:t>班的学生。（</a:t>
            </a:r>
            <a:r>
              <a:rPr lang="en-US" altLang="zh-CN" sz="3200" b="1"/>
              <a:t>    </a:t>
            </a:r>
            <a:r>
              <a:rPr lang="zh-CN" altLang="en-US" sz="3200" b="1"/>
              <a:t>）</a:t>
            </a:r>
            <a:endParaRPr lang="zh-CN" altLang="en-US" sz="3200" b="1"/>
          </a:p>
        </p:txBody>
      </p:sp>
      <p:sp>
        <p:nvSpPr>
          <p:cNvPr id="3" name="文本框 2"/>
          <p:cNvSpPr txBox="1"/>
          <p:nvPr/>
        </p:nvSpPr>
        <p:spPr>
          <a:xfrm>
            <a:off x="352425" y="2103755"/>
            <a:ext cx="1052766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/>
              <a:t>2.</a:t>
            </a:r>
            <a:r>
              <a:rPr lang="zh-CN" altLang="en-US" sz="3200" b="1"/>
              <a:t>判断题：秦始皇灭六国。</a:t>
            </a:r>
            <a:r>
              <a:rPr lang="en-US" altLang="zh-CN" sz="3200" b="1"/>
              <a:t>   </a:t>
            </a:r>
            <a:r>
              <a:rPr lang="zh-CN" altLang="en-US" sz="3200" b="1"/>
              <a:t>（</a:t>
            </a:r>
            <a:r>
              <a:rPr lang="en-US" altLang="zh-CN" sz="3200" b="1"/>
              <a:t>    </a:t>
            </a:r>
            <a:r>
              <a:rPr lang="zh-CN" altLang="en-US" sz="3200" b="1"/>
              <a:t>）</a:t>
            </a:r>
            <a:endParaRPr lang="zh-CN" altLang="en-US" sz="3200" b="1"/>
          </a:p>
          <a:p>
            <a:r>
              <a:rPr lang="en-US" altLang="zh-CN" sz="3200" b="1"/>
              <a:t>          </a:t>
            </a:r>
            <a:r>
              <a:rPr lang="zh-CN" altLang="en-US" sz="3200" b="1"/>
              <a:t>秦朝是第一个大统一的封建王朝。（</a:t>
            </a:r>
            <a:r>
              <a:rPr lang="en-US" altLang="zh-CN" sz="3200" b="1"/>
              <a:t>    </a:t>
            </a:r>
            <a:r>
              <a:rPr lang="zh-CN" altLang="en-US" sz="3200" b="1"/>
              <a:t>）</a:t>
            </a:r>
            <a:endParaRPr lang="zh-CN" altLang="en-US" sz="3200" b="1"/>
          </a:p>
        </p:txBody>
      </p:sp>
      <p:sp>
        <p:nvSpPr>
          <p:cNvPr id="6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12115" y="3313430"/>
            <a:ext cx="11232515" cy="3308985"/>
          </a:xfrm>
        </p:spPr>
        <p:txBody>
          <a:bodyPr wrap="square">
            <a:normAutofit/>
          </a:bodyPr>
          <a:p>
            <a:pPr marL="0" indent="0">
              <a:lnSpc>
                <a:spcPct val="100000"/>
              </a:lnSpc>
              <a:buNone/>
            </a:pPr>
            <a:r>
              <a:rPr lang="en-US" altLang="zh-CN" sz="2800" b="1" dirty="0">
                <a:solidFill>
                  <a:schemeClr val="tx1"/>
                </a:solidFill>
                <a:sym typeface="+mn-ea"/>
              </a:rPr>
              <a:t>3.</a:t>
            </a:r>
            <a:r>
              <a:rPr lang="zh-CN" altLang="en-US" sz="2800" b="1" dirty="0">
                <a:solidFill>
                  <a:schemeClr val="tx1"/>
                </a:solidFill>
                <a:sym typeface="+mn-ea"/>
              </a:rPr>
              <a:t>选择题：历史评价是对历史现象或历史事件的态度与价值的评判表达。下列选项中属于历史评价的是（</a:t>
            </a:r>
            <a:r>
              <a:rPr lang="en-US" altLang="zh-CN" sz="2800" b="1" dirty="0">
                <a:solidFill>
                  <a:schemeClr val="tx1"/>
                </a:solidFill>
                <a:sym typeface="+mn-ea"/>
              </a:rPr>
              <a:t>   </a:t>
            </a:r>
            <a:r>
              <a:rPr lang="zh-CN" altLang="en-US" sz="2800" b="1" dirty="0">
                <a:solidFill>
                  <a:schemeClr val="tx1"/>
                </a:solidFill>
                <a:sym typeface="+mn-ea"/>
              </a:rPr>
              <a:t>）</a:t>
            </a:r>
            <a:endParaRPr lang="zh-CN" altLang="en-US" sz="2800" b="1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800" b="1" dirty="0">
                <a:solidFill>
                  <a:schemeClr val="tx1"/>
                </a:solidFill>
              </a:rPr>
              <a:t>A.</a:t>
            </a:r>
            <a:r>
              <a:rPr lang="zh-CN" altLang="en-US" sz="2800" b="1" dirty="0">
                <a:solidFill>
                  <a:schemeClr val="tx1"/>
                </a:solidFill>
              </a:rPr>
              <a:t>英军进攻虎门炮台，广东水师提督关天培战死</a:t>
            </a:r>
            <a:endParaRPr lang="zh-CN" altLang="en-US" sz="2800" b="1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800" b="1" dirty="0">
                <a:solidFill>
                  <a:schemeClr val="tx1"/>
                </a:solidFill>
              </a:rPr>
              <a:t>B.</a:t>
            </a:r>
            <a:r>
              <a:rPr lang="zh-CN" altLang="en-US" sz="2800" b="1" dirty="0">
                <a:solidFill>
                  <a:schemeClr val="tx1"/>
                </a:solidFill>
              </a:rPr>
              <a:t>魏源的《海图图志》阐述了</a:t>
            </a:r>
            <a:r>
              <a:rPr lang="en-US" altLang="zh-CN" sz="2800" b="1" dirty="0">
                <a:solidFill>
                  <a:schemeClr val="tx1"/>
                </a:solidFill>
              </a:rPr>
              <a:t>“</a:t>
            </a:r>
            <a:r>
              <a:rPr lang="zh-CN" altLang="en-US" sz="2800" b="1" dirty="0">
                <a:solidFill>
                  <a:schemeClr val="tx1"/>
                </a:solidFill>
              </a:rPr>
              <a:t>师夷长技以制夷</a:t>
            </a:r>
            <a:r>
              <a:rPr lang="en-US" altLang="zh-CN" sz="2800" b="1" dirty="0">
                <a:solidFill>
                  <a:schemeClr val="tx1"/>
                </a:solidFill>
              </a:rPr>
              <a:t>”</a:t>
            </a:r>
            <a:r>
              <a:rPr lang="zh-CN" altLang="en-US" sz="2800" b="1" dirty="0">
                <a:solidFill>
                  <a:schemeClr val="tx1"/>
                </a:solidFill>
              </a:rPr>
              <a:t>的思想</a:t>
            </a:r>
            <a:endParaRPr lang="zh-CN" altLang="en-US" sz="2800" b="1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800" b="1" dirty="0">
                <a:solidFill>
                  <a:schemeClr val="tx1"/>
                </a:solidFill>
              </a:rPr>
              <a:t>C.</a:t>
            </a:r>
            <a:r>
              <a:rPr lang="zh-CN" altLang="en-US" sz="2800" b="1" dirty="0">
                <a:solidFill>
                  <a:schemeClr val="tx1"/>
                </a:solidFill>
              </a:rPr>
              <a:t>鸦片战争改变了中国历史发展进程，是中国近代史的开端</a:t>
            </a:r>
            <a:endParaRPr lang="zh-CN" altLang="en-US" sz="2800" b="1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800" b="1" dirty="0">
                <a:solidFill>
                  <a:schemeClr val="tx1"/>
                </a:solidFill>
              </a:rPr>
              <a:t>D.</a:t>
            </a:r>
            <a:r>
              <a:rPr lang="zh-CN" altLang="en-US" sz="2800" b="1" dirty="0">
                <a:solidFill>
                  <a:schemeClr val="tx1"/>
                </a:solidFill>
              </a:rPr>
              <a:t>《南京条约》规定，英商进出口货物应纳税款，须经双方协议</a:t>
            </a:r>
            <a:endParaRPr lang="zh-CN" altLang="en-US" sz="2800" b="1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33105" y="982980"/>
            <a:ext cx="1027430" cy="10814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en-US" altLang="zh-CN" sz="7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√</a:t>
            </a:r>
            <a:endParaRPr lang="en-US" altLang="zh-CN" sz="7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96100" y="615315"/>
            <a:ext cx="1027430" cy="10814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zh-CN" altLang="en-US" sz="7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×</a:t>
            </a:r>
            <a:endParaRPr lang="zh-CN" altLang="en-US" sz="7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矩形 8"/>
          <p:cNvSpPr/>
          <p:nvPr/>
        </p:nvSpPr>
        <p:spPr>
          <a:xfrm>
            <a:off x="6320790" y="1696720"/>
            <a:ext cx="1027430" cy="10814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zh-CN" altLang="en-US" sz="7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×</a:t>
            </a:r>
            <a:endParaRPr lang="zh-CN" altLang="en-US" sz="7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264400" y="2228215"/>
            <a:ext cx="3411855" cy="10814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en-US" altLang="zh-CN" sz="7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√</a:t>
            </a:r>
            <a:endParaRPr lang="en-US" altLang="zh-CN" sz="7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906000" y="591185"/>
            <a:ext cx="2036445" cy="18649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p>
            <a:r>
              <a:rPr lang="zh-CN" altLang="en-US" sz="3600">
                <a:solidFill>
                  <a:srgbClr val="FF0000"/>
                </a:solidFill>
              </a:rPr>
              <a:t>仅是史实或现象，非观点。</a:t>
            </a:r>
            <a:endParaRPr lang="zh-CN" altLang="en-US" sz="360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248910" y="3587115"/>
            <a:ext cx="861060" cy="10280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en-US" altLang="zh-CN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</a:t>
            </a:r>
            <a:endParaRPr lang="en-US" altLang="zh-CN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213090" y="4079240"/>
            <a:ext cx="3729355" cy="7029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p>
            <a:r>
              <a:rPr lang="zh-CN" altLang="en-US" sz="3600">
                <a:solidFill>
                  <a:srgbClr val="FF0000"/>
                </a:solidFill>
              </a:rPr>
              <a:t>历史现象（史实）</a:t>
            </a:r>
            <a:endParaRPr lang="zh-CN" altLang="en-US" sz="3600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6" grpId="1" build="p"/>
      <p:bldP spid="8" grpId="0"/>
      <p:bldP spid="8" grpId="1"/>
      <p:bldP spid="7" grpId="0"/>
      <p:bldP spid="7" grpId="1"/>
      <p:bldP spid="9" grpId="0"/>
      <p:bldP spid="9" grpId="1"/>
      <p:bldP spid="10" grpId="0"/>
      <p:bldP spid="10" grpId="1"/>
      <p:bldP spid="11" grpId="0" bldLvl="0" animBg="1"/>
      <p:bldP spid="11" grpId="1" animBg="1"/>
      <p:bldP spid="12" grpId="0"/>
      <p:bldP spid="12" grpId="1"/>
      <p:bldP spid="13" grpId="0" bldLvl="0" animBg="1"/>
      <p:bldP spid="1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33375" y="262890"/>
            <a:ext cx="10640060" cy="12979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noAutofit/>
          </a:bodyPr>
          <a:p>
            <a:r>
              <a:rPr lang="zh-CN" altLang="en-US" sz="3200" b="1"/>
              <a:t>观点的定义：指从一定的</a:t>
            </a:r>
            <a:r>
              <a:rPr lang="zh-CN" altLang="en-US" sz="3200" b="1">
                <a:highlight>
                  <a:srgbClr val="FFFF00"/>
                </a:highlight>
              </a:rPr>
              <a:t>立场</a:t>
            </a:r>
            <a:r>
              <a:rPr lang="zh-CN" altLang="en-US" sz="3200" b="1"/>
              <a:t>或角度出发，对事物或问题所持的</a:t>
            </a:r>
            <a:r>
              <a:rPr lang="zh-CN" altLang="en-US" sz="3200" b="1">
                <a:highlight>
                  <a:srgbClr val="FFFF00"/>
                </a:highlight>
              </a:rPr>
              <a:t>看法</a:t>
            </a:r>
            <a:r>
              <a:rPr lang="zh-CN" altLang="en-US" sz="3200" b="1"/>
              <a:t>。</a:t>
            </a:r>
            <a:r>
              <a:rPr lang="en-US" altLang="zh-CN" sz="3200" b="1"/>
              <a:t>                          ——</a:t>
            </a:r>
            <a:r>
              <a:rPr lang="zh-CN" altLang="en-US" sz="3200" b="1"/>
              <a:t>百度百科</a:t>
            </a:r>
            <a:endParaRPr lang="zh-CN" altLang="en-US" sz="3200" b="1"/>
          </a:p>
        </p:txBody>
      </p:sp>
      <p:sp>
        <p:nvSpPr>
          <p:cNvPr id="6" name="文本框 5"/>
          <p:cNvSpPr txBox="1"/>
          <p:nvPr/>
        </p:nvSpPr>
        <p:spPr>
          <a:xfrm>
            <a:off x="402590" y="1776730"/>
            <a:ext cx="1080262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/>
              <a:t>提炼观点的格式：一般由</a:t>
            </a:r>
            <a:r>
              <a:rPr lang="zh-CN" altLang="en-US" sz="3200" b="1">
                <a:solidFill>
                  <a:srgbClr val="FF0000"/>
                </a:solidFill>
              </a:rPr>
              <a:t>主语</a:t>
            </a:r>
            <a:r>
              <a:rPr lang="zh-CN" altLang="en-US" sz="3200" b="1"/>
              <a:t>＋谓语（连接词）＋</a:t>
            </a:r>
            <a:r>
              <a:rPr lang="zh-CN" altLang="en-US" sz="3200" b="1">
                <a:solidFill>
                  <a:srgbClr val="FF0000"/>
                </a:solidFill>
              </a:rPr>
              <a:t>宾语</a:t>
            </a:r>
            <a:r>
              <a:rPr lang="zh-CN" altLang="en-US" sz="3200" b="1"/>
              <a:t>的肯定句组成。</a:t>
            </a:r>
            <a:endParaRPr lang="zh-CN" altLang="en-US" sz="3200" b="1"/>
          </a:p>
        </p:txBody>
      </p:sp>
      <p:sp>
        <p:nvSpPr>
          <p:cNvPr id="7" name="文本框 6"/>
          <p:cNvSpPr txBox="1"/>
          <p:nvPr/>
        </p:nvSpPr>
        <p:spPr>
          <a:xfrm>
            <a:off x="402590" y="3068955"/>
            <a:ext cx="102622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/>
              <a:t>主语：①从材料的中心主语中提取；</a:t>
            </a:r>
            <a:r>
              <a:rPr lang="en-US" altLang="zh-CN" sz="2800" b="1"/>
              <a:t>  </a:t>
            </a:r>
            <a:r>
              <a:rPr lang="zh-CN" altLang="en-US" sz="2800" b="1"/>
              <a:t>②自己选择事件概括。</a:t>
            </a:r>
            <a:endParaRPr lang="zh-CN" altLang="en-US" sz="2800" b="1"/>
          </a:p>
        </p:txBody>
      </p:sp>
      <p:sp>
        <p:nvSpPr>
          <p:cNvPr id="8" name="文本框 7"/>
          <p:cNvSpPr txBox="1"/>
          <p:nvPr/>
        </p:nvSpPr>
        <p:spPr>
          <a:xfrm>
            <a:off x="402590" y="3866515"/>
            <a:ext cx="102622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/>
              <a:t>宾语：往往可以用影响或评价来概括。</a:t>
            </a:r>
            <a:endParaRPr lang="zh-CN" altLang="en-US" sz="2800" b="1"/>
          </a:p>
        </p:txBody>
      </p:sp>
      <p:sp>
        <p:nvSpPr>
          <p:cNvPr id="9" name="文本框 8"/>
          <p:cNvSpPr txBox="1"/>
          <p:nvPr/>
        </p:nvSpPr>
        <p:spPr>
          <a:xfrm>
            <a:off x="521970" y="4897120"/>
            <a:ext cx="1026223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/>
              <a:t>例子：①</a:t>
            </a:r>
            <a:r>
              <a:rPr lang="en-US" altLang="zh-CN" sz="3200" b="1"/>
              <a:t> </a:t>
            </a:r>
            <a:r>
              <a:rPr lang="zh-CN" altLang="en-US" sz="3200" b="1"/>
              <a:t>改革</a:t>
            </a:r>
            <a:r>
              <a:rPr lang="en-US" altLang="zh-CN" sz="3200" b="1"/>
              <a:t>     </a:t>
            </a:r>
            <a:r>
              <a:rPr lang="zh-CN" altLang="en-US" sz="3200" b="1"/>
              <a:t>促进</a:t>
            </a:r>
            <a:r>
              <a:rPr lang="en-US" altLang="zh-CN" sz="3200" b="1"/>
              <a:t>   </a:t>
            </a:r>
            <a:r>
              <a:rPr lang="zh-CN" altLang="en-US" sz="3200" b="1"/>
              <a:t>社会进步。</a:t>
            </a:r>
            <a:endParaRPr lang="zh-CN" altLang="en-US" sz="3200" b="1"/>
          </a:p>
          <a:p>
            <a:r>
              <a:rPr lang="en-US" altLang="zh-CN" sz="3200" b="1"/>
              <a:t>      </a:t>
            </a:r>
            <a:r>
              <a:rPr lang="zh-CN" altLang="en-US" sz="3200" b="1"/>
              <a:t>②杰出人物</a:t>
            </a:r>
            <a:r>
              <a:rPr lang="en-US" altLang="zh-CN" sz="3200" b="1"/>
              <a:t>  </a:t>
            </a:r>
            <a:r>
              <a:rPr lang="zh-CN" altLang="en-US" sz="3200" b="1"/>
              <a:t>推动</a:t>
            </a:r>
            <a:r>
              <a:rPr lang="en-US" altLang="zh-CN" sz="3200" b="1"/>
              <a:t>   </a:t>
            </a:r>
            <a:r>
              <a:rPr lang="zh-CN" altLang="en-US" sz="3200" b="1"/>
              <a:t>历史进程。</a:t>
            </a:r>
            <a:endParaRPr lang="zh-CN" altLang="en-US" sz="3200" b="1"/>
          </a:p>
        </p:txBody>
      </p:sp>
      <p:sp>
        <p:nvSpPr>
          <p:cNvPr id="10" name="矩形 9"/>
          <p:cNvSpPr/>
          <p:nvPr/>
        </p:nvSpPr>
        <p:spPr>
          <a:xfrm>
            <a:off x="1677670" y="4723765"/>
            <a:ext cx="2316480" cy="1370330"/>
          </a:xfrm>
          <a:prstGeom prst="rect">
            <a:avLst/>
          </a:prstGeom>
          <a:noFill/>
          <a:ln w="5715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880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33720" y="4664075"/>
            <a:ext cx="2094230" cy="1370330"/>
          </a:xfrm>
          <a:prstGeom prst="rect">
            <a:avLst/>
          </a:prstGeom>
          <a:noFill/>
          <a:ln w="57150" cmpd="sng">
            <a:solidFill>
              <a:srgbClr val="00B05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8800">
              <a:solidFill>
                <a:srgbClr val="FF0000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228465" y="4872990"/>
            <a:ext cx="1171575" cy="1122045"/>
          </a:xfrm>
          <a:prstGeom prst="roundRect">
            <a:avLst/>
          </a:prstGeom>
          <a:noFill/>
          <a:ln w="53975">
            <a:solidFill>
              <a:srgbClr val="7030A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185670" y="6165215"/>
            <a:ext cx="13106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olidFill>
                  <a:srgbClr val="FF0000"/>
                </a:solidFill>
                <a:sym typeface="+mn-ea"/>
              </a:rPr>
              <a:t>主语</a:t>
            </a:r>
            <a:endParaRPr lang="zh-CN" alt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64635" y="6094095"/>
            <a:ext cx="15690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olidFill>
                  <a:srgbClr val="FF0000"/>
                </a:solidFill>
                <a:sym typeface="+mn-ea"/>
              </a:rPr>
              <a:t>连接词</a:t>
            </a:r>
            <a:endParaRPr lang="zh-CN" alt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795645" y="6094095"/>
            <a:ext cx="15690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 b="1">
                <a:solidFill>
                  <a:srgbClr val="FF0000"/>
                </a:solidFill>
                <a:sym typeface="+mn-ea"/>
              </a:rPr>
              <a:t>  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宾语</a:t>
            </a:r>
            <a:endParaRPr lang="zh-CN" alt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961630" y="3973195"/>
            <a:ext cx="4064000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注意！！！</a:t>
            </a:r>
            <a:endParaRPr lang="zh-CN" altLang="en-US" sz="3200" b="1"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3200" b="1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不是所有观点都只能是这种格式，但是可以先从这种格式入门！</a:t>
            </a:r>
            <a:endParaRPr lang="zh-CN" altLang="en-US" sz="3200" b="1"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  <p:bldP spid="6" grpId="0"/>
      <p:bldP spid="6" grpId="1"/>
      <p:bldP spid="7" grpId="0"/>
      <p:bldP spid="7" grpId="1"/>
      <p:bldP spid="8" grpId="0"/>
      <p:bldP spid="8" grpId="1"/>
      <p:bldP spid="10" grpId="0" animBg="1"/>
      <p:bldP spid="12" grpId="0" animBg="1"/>
      <p:bldP spid="11" grpId="0" animBg="1"/>
      <p:bldP spid="10" grpId="1" animBg="1"/>
      <p:bldP spid="12" grpId="1" animBg="1"/>
      <p:bldP spid="11" grpId="1" animBg="1"/>
      <p:bldP spid="9" grpId="0"/>
      <p:bldP spid="9" grpId="1"/>
      <p:bldP spid="13" grpId="0"/>
      <p:bldP spid="13" grpId="1"/>
      <p:bldP spid="15" grpId="0"/>
      <p:bldP spid="15" grpId="1"/>
      <p:bldP spid="14" grpId="0"/>
      <p:bldP spid="14" grpId="1"/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文本框 10" descr="7b0a2020202022776f7264617274223a2022220a7d0a"/>
          <p:cNvSpPr txBox="1"/>
          <p:nvPr/>
        </p:nvSpPr>
        <p:spPr>
          <a:xfrm>
            <a:off x="1781175" y="86995"/>
            <a:ext cx="863028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marL="0" indent="0" algn="ctr"/>
            <a:r>
              <a:rPr lang="zh-CN" altLang="en-US" sz="4000" b="1">
                <a:ln w="4988" cmpd="sng">
                  <a:solidFill>
                    <a:srgbClr val="F77E75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D63721"/>
                    </a:gs>
                  </a:gsLst>
                  <a:lin ang="5400000" scaled="0"/>
                </a:gradFill>
                <a:effectLst>
                  <a:innerShdw blurRad="3325" dist="50800" dir="2700000">
                    <a:srgbClr val="941225">
                      <a:alpha val="77000"/>
                    </a:srgbClr>
                  </a:innerShdw>
                  <a:reflection blurRad="554" stA="42000" endA="300" endPos="35000" dist="29997" dir="5400000" sy="-100000" algn="bl" rotWithShape="0"/>
                </a:effectLst>
                <a:latin typeface="汉仪晓波折纸体简" panose="00020600040101010101" charset="-122"/>
                <a:ea typeface="汉仪晓波折纸体简" panose="00020600040101010101" charset="-122"/>
                <a:sym typeface="汉仪晓波折纸体简" panose="00020600040101010101" charset="-122"/>
              </a:rPr>
              <a:t>难点突破：提炼观点小窍门</a:t>
            </a:r>
            <a:endParaRPr lang="zh-CN" altLang="en-US" sz="4000" b="1">
              <a:ln w="4988" cmpd="sng">
                <a:solidFill>
                  <a:srgbClr val="F77E75"/>
                </a:solidFill>
                <a:prstDash val="solid"/>
              </a:ln>
              <a:gradFill>
                <a:gsLst>
                  <a:gs pos="0">
                    <a:srgbClr val="FE4444"/>
                  </a:gs>
                  <a:gs pos="100000">
                    <a:srgbClr val="D63721"/>
                  </a:gs>
                </a:gsLst>
                <a:lin ang="5400000" scaled="0"/>
              </a:gradFill>
              <a:effectLst>
                <a:innerShdw blurRad="3325" dist="50800" dir="2700000">
                  <a:srgbClr val="941225">
                    <a:alpha val="77000"/>
                  </a:srgbClr>
                </a:innerShdw>
                <a:reflection blurRad="554" stA="42000" endA="300" endPos="35000" dist="29997" dir="5400000" sy="-100000" algn="bl" rotWithShape="0"/>
              </a:effectLst>
              <a:latin typeface="汉仪晓波折纸体简" panose="00020600040101010101" charset="-122"/>
              <a:ea typeface="汉仪晓波折纸体简" panose="00020600040101010101" charset="-122"/>
              <a:sym typeface="汉仪晓波折纸体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8130" y="868680"/>
            <a:ext cx="10256520" cy="536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找到事件的共同联系，如</a:t>
            </a:r>
            <a:r>
              <a:rPr lang="zh-CN" altLang="en-US" sz="2800" b="1"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主语相同、影响相同、原因相同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等。</a:t>
            </a:r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</a:t>
            </a:r>
            <a:endParaRPr lang="en-US" altLang="zh-CN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2460" y="1409065"/>
            <a:ext cx="10622280" cy="9658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如：南昌起义、古田会议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主语相同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中国共产党；内容类似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都属于军队建设进程。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en-US" altLang="zh-CN" sz="2800" b="1" u="sng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6745" y="3124200"/>
            <a:ext cx="10469880" cy="9867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如：遵义会议、中共十一届三中全会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主语相同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重要会议；影响类似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都是党历史的转折点。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</a:t>
            </a:r>
            <a:endParaRPr lang="en-US" altLang="zh-CN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2460" y="2378710"/>
            <a:ext cx="6421120" cy="5219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可写观点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中国共产党重视军队建设。</a:t>
            </a:r>
            <a:endParaRPr lang="zh-CN" altLang="en-US" sz="2800" b="1" u="sng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4850" y="4110990"/>
            <a:ext cx="7890510" cy="5219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可写观点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重要会议推动中国历史发展的进程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4850" y="497967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如：华盛顿、列宁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4850" y="5501640"/>
            <a:ext cx="98291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主语相同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杰出人物；影响相同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推动历史发展进程。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04850" y="6097270"/>
            <a:ext cx="7890510" cy="5219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可写观点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杰出人物推动历史发展的进程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9" grpId="0"/>
      <p:bldP spid="9" grpId="1"/>
      <p:bldP spid="7" grpId="0"/>
      <p:bldP spid="7" grpId="1"/>
      <p:bldP spid="2" grpId="0" animBg="1"/>
      <p:bldP spid="2" grpId="1" animBg="1"/>
      <p:bldP spid="3" grpId="0" bldLvl="0" animBg="1"/>
      <p:bldP spid="3" grpId="1"/>
      <p:bldP spid="8" grpId="0" bldLvl="0" animBg="1"/>
      <p:bldP spid="8" grpId="1"/>
      <p:bldP spid="4" grpId="0"/>
      <p:bldP spid="4" grpId="1"/>
      <p:bldP spid="5" grpId="0"/>
      <p:bldP spid="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文本框 10" descr="7b0a2020202022776f7264617274223a2022220a7d0a"/>
          <p:cNvSpPr txBox="1"/>
          <p:nvPr/>
        </p:nvSpPr>
        <p:spPr>
          <a:xfrm>
            <a:off x="1781175" y="86995"/>
            <a:ext cx="863028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marL="0" indent="0" algn="ctr"/>
            <a:r>
              <a:rPr lang="zh-CN" altLang="en-US" sz="4000" b="1">
                <a:ln w="4988" cmpd="sng">
                  <a:solidFill>
                    <a:srgbClr val="F77E75"/>
                  </a:solidFill>
                  <a:prstDash val="solid"/>
                </a:ln>
                <a:gradFill>
                  <a:gsLst>
                    <a:gs pos="0">
                      <a:srgbClr val="FE4444"/>
                    </a:gs>
                    <a:gs pos="100000">
                      <a:srgbClr val="D63721"/>
                    </a:gs>
                  </a:gsLst>
                  <a:lin ang="5400000" scaled="0"/>
                </a:gradFill>
                <a:effectLst>
                  <a:innerShdw blurRad="3325" dist="50800" dir="2700000">
                    <a:srgbClr val="941225">
                      <a:alpha val="77000"/>
                    </a:srgbClr>
                  </a:innerShdw>
                  <a:reflection blurRad="554" stA="42000" endA="300" endPos="35000" dist="29997" dir="5400000" sy="-100000" algn="bl" rotWithShape="0"/>
                </a:effectLst>
                <a:latin typeface="汉仪晓波折纸体简" panose="00020600040101010101" charset="-122"/>
                <a:ea typeface="汉仪晓波折纸体简" panose="00020600040101010101" charset="-122"/>
                <a:sym typeface="汉仪晓波折纸体简" panose="00020600040101010101" charset="-122"/>
              </a:rPr>
              <a:t>难点突破：提炼观点小窍门</a:t>
            </a:r>
            <a:endParaRPr lang="zh-CN" altLang="en-US" sz="4000" b="1">
              <a:ln w="4988" cmpd="sng">
                <a:solidFill>
                  <a:srgbClr val="F77E75"/>
                </a:solidFill>
                <a:prstDash val="solid"/>
              </a:ln>
              <a:gradFill>
                <a:gsLst>
                  <a:gs pos="0">
                    <a:srgbClr val="FE4444"/>
                  </a:gs>
                  <a:gs pos="100000">
                    <a:srgbClr val="D63721"/>
                  </a:gs>
                </a:gsLst>
                <a:lin ang="5400000" scaled="0"/>
              </a:gradFill>
              <a:effectLst>
                <a:innerShdw blurRad="3325" dist="50800" dir="2700000">
                  <a:srgbClr val="941225">
                    <a:alpha val="77000"/>
                  </a:srgbClr>
                </a:innerShdw>
                <a:reflection blurRad="554" stA="42000" endA="300" endPos="35000" dist="29997" dir="5400000" sy="-100000" algn="bl" rotWithShape="0"/>
              </a:effectLst>
              <a:latin typeface="汉仪晓波折纸体简" panose="00020600040101010101" charset="-122"/>
              <a:ea typeface="汉仪晓波折纸体简" panose="00020600040101010101" charset="-122"/>
              <a:sym typeface="汉仪晓波折纸体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8130" y="868680"/>
            <a:ext cx="10256520" cy="536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</a:t>
            </a:r>
            <a:endParaRPr lang="en-US" altLang="zh-CN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9415" y="943610"/>
            <a:ext cx="11212195" cy="5181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观点的主语、宾语一般要用概括、总结性词语。坚持</a:t>
            </a:r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放大原则</a:t>
            </a:r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 </a:t>
            </a:r>
            <a:endParaRPr lang="zh-CN" altLang="en-US" sz="28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/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</a:t>
            </a:r>
            <a:endParaRPr lang="en-US" altLang="zh-CN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2" name="图片 11" descr="3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190" y="2881630"/>
            <a:ext cx="1671320" cy="1094740"/>
          </a:xfrm>
          <a:prstGeom prst="rect">
            <a:avLst/>
          </a:prstGeom>
        </p:spPr>
      </p:pic>
      <p:pic>
        <p:nvPicPr>
          <p:cNvPr id="15" name="图片 14" descr="ec4c-fyqwiqk26207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430" y="3858260"/>
            <a:ext cx="1228090" cy="91249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278380" y="3325495"/>
            <a:ext cx="71564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>
                <a:highlight>
                  <a:srgbClr val="FFFF00"/>
                </a:highlight>
                <a:latin typeface="幼圆" panose="02010509060101010101" charset="-122"/>
                <a:ea typeface="幼圆" panose="02010509060101010101" charset="-122"/>
              </a:rPr>
              <a:t>蔬果</a:t>
            </a:r>
            <a:endParaRPr lang="zh-CN" altLang="en-US" sz="4400" b="1">
              <a:highlight>
                <a:srgbClr val="FFFF00"/>
              </a:highlight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88620" y="2311400"/>
            <a:ext cx="3688080" cy="3538855"/>
          </a:xfrm>
          <a:prstGeom prst="ellipse">
            <a:avLst/>
          </a:prstGeom>
          <a:noFill/>
          <a:ln w="889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245485" y="3370580"/>
            <a:ext cx="767080" cy="15271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 b="1">
                <a:highlight>
                  <a:srgbClr val="FFFF00"/>
                </a:highlight>
                <a:latin typeface="幼圆" panose="02010509060101010101" charset="-122"/>
                <a:ea typeface="幼圆" panose="02010509060101010101" charset="-122"/>
              </a:rPr>
              <a:t>食物</a:t>
            </a:r>
            <a:endParaRPr lang="zh-CN" altLang="en-US" sz="4400" b="1">
              <a:highlight>
                <a:srgbClr val="FFFF00"/>
              </a:highlight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233045" y="2054860"/>
            <a:ext cx="4667250" cy="4115435"/>
          </a:xfrm>
          <a:prstGeom prst="ellipse">
            <a:avLst/>
          </a:prstGeom>
          <a:noFill/>
          <a:ln w="889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077335" y="3370580"/>
            <a:ext cx="767080" cy="15271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 b="1">
                <a:highlight>
                  <a:srgbClr val="FFFF00"/>
                </a:highlight>
                <a:latin typeface="幼圆" panose="02010509060101010101" charset="-122"/>
                <a:ea typeface="幼圆" panose="02010509060101010101" charset="-122"/>
              </a:rPr>
              <a:t>物种</a:t>
            </a:r>
            <a:endParaRPr lang="zh-CN" altLang="en-US" sz="4400" b="1">
              <a:highlight>
                <a:srgbClr val="FFFF00"/>
              </a:highlight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363845" y="2214880"/>
            <a:ext cx="6132830" cy="489585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txBody>
          <a:bodyPr wrap="square" rtlCol="0">
            <a:noAutofit/>
          </a:bodyPr>
          <a:p>
            <a:r>
              <a:rPr lang="zh-CN" altLang="en-US" sz="2800" b="1"/>
              <a:t>新航路开辟促进胡萝卜（番茄）交流？</a:t>
            </a:r>
            <a:endParaRPr lang="zh-CN" altLang="en-US" sz="2800" b="1"/>
          </a:p>
        </p:txBody>
      </p:sp>
      <p:sp>
        <p:nvSpPr>
          <p:cNvPr id="25" name="文本框 24"/>
          <p:cNvSpPr txBox="1"/>
          <p:nvPr/>
        </p:nvSpPr>
        <p:spPr>
          <a:xfrm>
            <a:off x="5640070" y="4733925"/>
            <a:ext cx="5331460" cy="601345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txBody>
          <a:bodyPr wrap="square" rtlCol="0">
            <a:noAutofit/>
          </a:bodyPr>
          <a:p>
            <a:r>
              <a:rPr lang="zh-CN" altLang="en-US" sz="2800" b="1"/>
              <a:t>新航路开辟促进物种的交流。</a:t>
            </a:r>
            <a:r>
              <a:rPr lang="en-US" altLang="zh-CN" sz="2800" b="1"/>
              <a:t>√</a:t>
            </a:r>
            <a:endParaRPr lang="en-US" altLang="zh-CN" sz="2800" b="1"/>
          </a:p>
        </p:txBody>
      </p:sp>
      <p:sp>
        <p:nvSpPr>
          <p:cNvPr id="26" name="下箭头 25"/>
          <p:cNvSpPr/>
          <p:nvPr/>
        </p:nvSpPr>
        <p:spPr>
          <a:xfrm>
            <a:off x="7708265" y="2805430"/>
            <a:ext cx="1035050" cy="52832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3" name="下箭头 12"/>
          <p:cNvSpPr/>
          <p:nvPr/>
        </p:nvSpPr>
        <p:spPr>
          <a:xfrm>
            <a:off x="7652385" y="4125595"/>
            <a:ext cx="1035050" cy="52832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245100" y="3457575"/>
            <a:ext cx="5914390" cy="601345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txBody>
          <a:bodyPr wrap="square" rtlCol="0">
            <a:noAutofit/>
          </a:bodyPr>
          <a:p>
            <a:r>
              <a:rPr lang="zh-CN" altLang="en-US" sz="2800" b="1"/>
              <a:t>新航路开辟促进食物的交流。</a:t>
            </a:r>
            <a:r>
              <a:rPr lang="en-US" altLang="zh-CN" sz="2800" b="1"/>
              <a:t>√</a:t>
            </a:r>
            <a:endParaRPr lang="en-US" altLang="zh-CN" sz="2800" b="1"/>
          </a:p>
        </p:txBody>
      </p:sp>
      <p:sp>
        <p:nvSpPr>
          <p:cNvPr id="16" name="椭圆 15"/>
          <p:cNvSpPr/>
          <p:nvPr/>
        </p:nvSpPr>
        <p:spPr>
          <a:xfrm>
            <a:off x="617220" y="2704465"/>
            <a:ext cx="2664460" cy="2465070"/>
          </a:xfrm>
          <a:prstGeom prst="ellipse">
            <a:avLst/>
          </a:prstGeom>
          <a:noFill/>
          <a:ln w="889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7" grpId="0"/>
      <p:bldP spid="17" grpId="1"/>
      <p:bldP spid="19" grpId="0" bldLvl="0" animBg="1"/>
      <p:bldP spid="19" grpId="1" animBg="1"/>
      <p:bldP spid="20" grpId="0"/>
      <p:bldP spid="20" grpId="1"/>
      <p:bldP spid="22" grpId="0" bldLvl="0" animBg="1"/>
      <p:bldP spid="22" grpId="1" animBg="1"/>
      <p:bldP spid="23" grpId="0"/>
      <p:bldP spid="23" grpId="1"/>
      <p:bldP spid="21" grpId="0" bldLvl="0" animBg="1"/>
      <p:bldP spid="21" grpId="1" animBg="1"/>
      <p:bldP spid="26" grpId="0" bldLvl="0" animBg="1"/>
      <p:bldP spid="26" grpId="1" animBg="1"/>
      <p:bldP spid="25" grpId="0" bldLvl="0" animBg="1"/>
      <p:bldP spid="25" grpId="1" animBg="1"/>
      <p:bldP spid="13" grpId="0" bldLvl="0" animBg="1"/>
      <p:bldP spid="13" grpId="1" animBg="1"/>
      <p:bldP spid="14" grpId="0" bldLvl="0" animBg="1"/>
      <p:bldP spid="14" grpId="1" animBg="1"/>
      <p:bldP spid="16" grpId="0" bldLvl="0" animBg="1"/>
      <p:bldP spid="1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文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258445" y="117475"/>
            <a:ext cx="11839575" cy="640080"/>
          </a:xfrm>
        </p:spPr>
        <p:txBody>
          <a:bodyPr wrap="square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</a:rPr>
              <a:t>假如你是市一模的改卷老师，你觉得这些观点可以得几分？（</a:t>
            </a:r>
            <a:r>
              <a:rPr lang="en-US" altLang="zh-CN" sz="32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</a:rPr>
              <a:t>分）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zh-CN" altLang="en-US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t="59547" r="37289"/>
          <a:stretch>
            <a:fillRect/>
          </a:stretch>
        </p:blipFill>
        <p:spPr>
          <a:xfrm>
            <a:off x="91440" y="757555"/>
            <a:ext cx="9736455" cy="11118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10117" t="50000" b="10200"/>
          <a:stretch>
            <a:fillRect/>
          </a:stretch>
        </p:blipFill>
        <p:spPr>
          <a:xfrm>
            <a:off x="635" y="1999615"/>
            <a:ext cx="9827260" cy="11791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72485"/>
            <a:ext cx="9947910" cy="15373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rcRect t="22022" b="9596"/>
          <a:stretch>
            <a:fillRect/>
          </a:stretch>
        </p:blipFill>
        <p:spPr>
          <a:xfrm>
            <a:off x="175260" y="4971415"/>
            <a:ext cx="9773285" cy="170243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015220" y="842645"/>
            <a:ext cx="1850390" cy="70675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无厘头</a:t>
            </a:r>
            <a:endParaRPr lang="zh-CN" altLang="en-US" sz="400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947910" y="2169795"/>
            <a:ext cx="1850390" cy="70675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无主语</a:t>
            </a:r>
            <a:endParaRPr lang="zh-CN" altLang="en-US" sz="400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015220" y="3496945"/>
            <a:ext cx="1850390" cy="13220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选择有问题</a:t>
            </a:r>
            <a:endParaRPr lang="zh-CN" altLang="en-US" sz="400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117455" y="4971415"/>
            <a:ext cx="1850390" cy="19380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rgbClr val="FF0000"/>
                </a:solidFill>
              </a:rPr>
              <a:t>没</a:t>
            </a:r>
            <a:r>
              <a:rPr lang="en-US" altLang="zh-CN" sz="4000">
                <a:solidFill>
                  <a:srgbClr val="FF0000"/>
                </a:solidFill>
              </a:rPr>
              <a:t>“</a:t>
            </a:r>
            <a:r>
              <a:rPr lang="zh-CN" altLang="en-US" sz="4000">
                <a:solidFill>
                  <a:srgbClr val="FF0000"/>
                </a:solidFill>
              </a:rPr>
              <a:t>放大</a:t>
            </a:r>
            <a:r>
              <a:rPr lang="en-US" altLang="zh-CN" sz="4000">
                <a:solidFill>
                  <a:srgbClr val="FF0000"/>
                </a:solidFill>
              </a:rPr>
              <a:t>”</a:t>
            </a:r>
            <a:r>
              <a:rPr lang="zh-CN" altLang="en-US" sz="4000">
                <a:solidFill>
                  <a:srgbClr val="FF0000"/>
                </a:solidFill>
              </a:rPr>
              <a:t>主语宾语</a:t>
            </a:r>
            <a:endParaRPr lang="zh-CN" altLang="en-US" sz="4000">
              <a:solidFill>
                <a:srgbClr val="FF0000"/>
              </a:solidFill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bldLvl="0" animBg="1"/>
      <p:bldP spid="9" grpId="1" animBg="1"/>
      <p:bldP spid="10" grpId="0" bldLvl="0" animBg="1"/>
      <p:bldP spid="10" grpId="1" animBg="1"/>
      <p:bldP spid="11" grpId="0" bldLvl="0" animBg="1"/>
      <p:bldP spid="1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" name="文本框 20"/>
          <p:cNvSpPr txBox="1"/>
          <p:nvPr/>
        </p:nvSpPr>
        <p:spPr>
          <a:xfrm>
            <a:off x="241935" y="1473200"/>
            <a:ext cx="11873230" cy="1673860"/>
          </a:xfrm>
          <a:prstGeom prst="rect">
            <a:avLst/>
          </a:prstGeom>
          <a:noFill/>
          <a:ln w="47625"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zh-CN" altLang="en-US" sz="4400" b="1"/>
              <a:t>文艺复兴为资本主义产生和发展奠定思想基础；</a:t>
            </a:r>
            <a:endParaRPr lang="zh-CN" altLang="en-US" sz="4400" b="1"/>
          </a:p>
          <a:p>
            <a:r>
              <a:rPr lang="zh-CN" altLang="en-US" sz="4400" b="1"/>
              <a:t>启蒙运动促进了西方政治变革；</a:t>
            </a:r>
            <a:endParaRPr lang="zh-CN" altLang="en-US" sz="4400" b="1"/>
          </a:p>
        </p:txBody>
      </p:sp>
      <p:sp>
        <p:nvSpPr>
          <p:cNvPr id="28" name="文本框 27"/>
          <p:cNvSpPr txBox="1"/>
          <p:nvPr/>
        </p:nvSpPr>
        <p:spPr>
          <a:xfrm>
            <a:off x="158115" y="1182370"/>
            <a:ext cx="2501265" cy="2331085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txBody>
          <a:bodyPr wrap="square" rtlCol="0">
            <a:noAutofit/>
          </a:bodyPr>
          <a:p>
            <a:endParaRPr lang="en-US" altLang="zh-CN" sz="2800" b="1"/>
          </a:p>
        </p:txBody>
      </p:sp>
      <p:sp>
        <p:nvSpPr>
          <p:cNvPr id="25" name="文本框 24"/>
          <p:cNvSpPr txBox="1"/>
          <p:nvPr/>
        </p:nvSpPr>
        <p:spPr>
          <a:xfrm>
            <a:off x="4318000" y="1182370"/>
            <a:ext cx="7551420" cy="2246630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txBody>
          <a:bodyPr wrap="square" rtlCol="0">
            <a:noAutofit/>
          </a:bodyPr>
          <a:p>
            <a:endParaRPr lang="en-US" altLang="zh-CN" sz="2800" b="1"/>
          </a:p>
        </p:txBody>
      </p:sp>
      <p:sp>
        <p:nvSpPr>
          <p:cNvPr id="27" name="文本框 26"/>
          <p:cNvSpPr txBox="1"/>
          <p:nvPr/>
        </p:nvSpPr>
        <p:spPr>
          <a:xfrm>
            <a:off x="241935" y="4032885"/>
            <a:ext cx="29298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思想解放运动</a:t>
            </a:r>
            <a:endParaRPr lang="zh-CN" altLang="en-US" sz="3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51835" y="4032885"/>
            <a:ext cx="29298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促进社会进步</a:t>
            </a:r>
            <a:endParaRPr lang="zh-CN" altLang="en-US" sz="3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1" grpId="1" animBg="1"/>
      <p:bldP spid="28" grpId="0" bldLvl="0" animBg="1"/>
      <p:bldP spid="28" grpId="1" animBg="1"/>
      <p:bldP spid="25" grpId="0" bldLvl="0" animBg="1"/>
      <p:bldP spid="25" grpId="1" animBg="1"/>
      <p:bldP spid="27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236855" y="2388235"/>
            <a:ext cx="11492865" cy="41617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noAutofit/>
          </a:bodyPr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观点：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科学技术是第一生产力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论述：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世纪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年代至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世纪中期，英国率先开始并完成工业革命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altLang="en-US" sz="28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蒸汽机的广泛应用极大提高了生产力，英国成为世界上第一个工业化国家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世纪六七十年代到二十世纪初，电力、内燃机的广泛应用</a:t>
            </a:r>
            <a:r>
              <a:rPr lang="zh-CN" altLang="en-US" sz="28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大大提高了社会新兴工业的发展，资本主义经济迅猛发展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总结：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科学技术是第一生产力，科技极大促进社会发展，</a:t>
            </a:r>
            <a:r>
              <a:rPr lang="zh-CN" altLang="en-US" sz="28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我们要大力发展科技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16560" y="84455"/>
            <a:ext cx="11449685" cy="640715"/>
          </a:xfrm>
        </p:spPr>
        <p:txBody>
          <a:bodyPr wrap="square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en-US" sz="3600" b="1" dirty="0"/>
              <a:t>环节二：何为论述？</a:t>
            </a:r>
            <a:r>
              <a:rPr lang="zh-CN" altLang="en-US" sz="3600" b="1" dirty="0">
                <a:solidFill>
                  <a:srgbClr val="FF0000"/>
                </a:solidFill>
              </a:rPr>
              <a:t>简单理解为说服别人信你的观点。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6855" y="725170"/>
            <a:ext cx="11493500" cy="1383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论述一般写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2-3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选取自己有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把握的史实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来写。原则：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史论结合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格式为：史实＋说明（一般可以写影响，注意要扣观点。</a:t>
            </a:r>
            <a:r>
              <a:rPr lang="zh-CN" altLang="en-US" sz="2800"/>
              <a:t>）</a:t>
            </a:r>
            <a:endParaRPr lang="zh-CN" altLang="en-US" sz="2800"/>
          </a:p>
          <a:p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.总结部分：重申观点＋升华观点（可以谈谈启示、认识等）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标注 6"/>
          <p:cNvSpPr/>
          <p:nvPr/>
        </p:nvSpPr>
        <p:spPr>
          <a:xfrm>
            <a:off x="9751695" y="2236470"/>
            <a:ext cx="1271270" cy="586105"/>
          </a:xfrm>
          <a:prstGeom prst="wedgeRectCallout">
            <a:avLst>
              <a:gd name="adj1" fmla="val -51248"/>
              <a:gd name="adj2" fmla="val 101462"/>
            </a:avLst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史实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zh-CN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标注 7"/>
          <p:cNvSpPr/>
          <p:nvPr/>
        </p:nvSpPr>
        <p:spPr>
          <a:xfrm>
            <a:off x="7575550" y="3997960"/>
            <a:ext cx="3813175" cy="473075"/>
          </a:xfrm>
          <a:prstGeom prst="wedgeRectCallout">
            <a:avLst>
              <a:gd name="adj1" fmla="val -74"/>
              <a:gd name="adj2" fmla="val -75906"/>
            </a:avLst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（要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点题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标注 8"/>
          <p:cNvSpPr/>
          <p:nvPr/>
        </p:nvSpPr>
        <p:spPr>
          <a:xfrm>
            <a:off x="3782695" y="4056380"/>
            <a:ext cx="1151890" cy="414655"/>
          </a:xfrm>
          <a:prstGeom prst="wedgeRectCallout">
            <a:avLst>
              <a:gd name="adj1" fmla="val 40077"/>
              <a:gd name="adj2" fmla="val 79555"/>
            </a:avLst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史实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zh-CN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标注 9"/>
          <p:cNvSpPr/>
          <p:nvPr/>
        </p:nvSpPr>
        <p:spPr>
          <a:xfrm>
            <a:off x="8086725" y="4974590"/>
            <a:ext cx="1489710" cy="422275"/>
          </a:xfrm>
          <a:prstGeom prst="wedgeRectCallout">
            <a:avLst>
              <a:gd name="adj1" fmla="val -62058"/>
              <a:gd name="adj2" fmla="val -7293"/>
            </a:avLst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标注 10"/>
          <p:cNvSpPr/>
          <p:nvPr/>
        </p:nvSpPr>
        <p:spPr>
          <a:xfrm>
            <a:off x="7119620" y="6068695"/>
            <a:ext cx="3424555" cy="481330"/>
          </a:xfrm>
          <a:prstGeom prst="wedgeRectCallout">
            <a:avLst>
              <a:gd name="adj1" fmla="val -80705"/>
              <a:gd name="adj2" fmla="val -49458"/>
            </a:avLst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重申观点＋升华观点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animBg="1"/>
      <p:bldP spid="8" grpId="0" bldLvl="0" animBg="1"/>
      <p:bldP spid="8" grpId="1" animBg="1"/>
      <p:bldP spid="9" grpId="0" bldLvl="0" animBg="1"/>
      <p:bldP spid="9" grpId="1" animBg="1"/>
      <p:bldP spid="10" grpId="0" bldLvl="0" animBg="1"/>
      <p:bldP spid="10" grpId="1" animBg="1"/>
      <p:bldP spid="11" grpId="0" bldLvl="0" animBg="1"/>
      <p:bldP spid="11" grpId="1" animBg="1"/>
      <p:bldP spid="5" grpId="0" bldLvl="0" animBg="1"/>
      <p:bldP spid="5" grpId="1" animBg="1"/>
      <p:bldP spid="15" grpId="0" animBg="1"/>
      <p:bldP spid="1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8300" y="-175261"/>
            <a:ext cx="10706100" cy="810775"/>
          </a:xfrm>
        </p:spPr>
        <p:txBody>
          <a:bodyPr/>
          <a:p>
            <a:pPr algn="ctr"/>
            <a:r>
              <a:rPr lang="zh-CN" altLang="en-US" sz="4400"/>
              <a:t>环节三：我与同学共成长</a:t>
            </a:r>
            <a:endParaRPr lang="zh-CN" altLang="en-US" sz="44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0" name="图片 10" descr="cd9e21685cd552bf46c6619883f18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" y="561340"/>
            <a:ext cx="11770360" cy="50990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60020" y="5777865"/>
            <a:ext cx="1186624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</a:rPr>
              <a:t>      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认识评分标准，重新完成市一模的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</a:rPr>
              <a:t>33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），请你和你的搭档相互评分。课后再收上来给老师评分，看看你的评分是否与老师一致。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644130" y="343535"/>
            <a:ext cx="4436110" cy="29781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</a:rPr>
              <a:t>       </a:t>
            </a:r>
            <a:r>
              <a:rPr lang="zh-CN" sz="2800" b="1">
                <a:latin typeface="微软雅黑" panose="020B0503020204020204" charset="-122"/>
                <a:ea typeface="微软雅黑" panose="020B0503020204020204" charset="-122"/>
              </a:rPr>
              <a:t>设问：选择材料中至少两个相互关联的事件，提炼一个观点，并结合所学知识加以论述。（要求：参考示例，观点明确，史论结合，条理清楚。）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3" descr="722a35c8aa4e11b925b2f5d7e3989f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7683500" cy="66078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39395" y="1441450"/>
            <a:ext cx="11488420" cy="54730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28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事件：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《权利法案》颁布、1787 年宪法颁布。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分）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8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观点：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政治制度变革推动社会进步。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分）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8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论述：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①1689 年，英国颁布《权利法案》，重申议会权力高于王权，国王权利受到限制，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（史实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分）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君主立宪制逐渐形成，为英国的迅速发展提供政治保障。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（说明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分）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②1787 年，美国颁布新宪法，依据分权制衡原则设计了一个联邦制共和国，行政、立法、司法三权分立，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（史实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分）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联邦政府与地方政府分享权力，确立民主共和制，为美国日后的发展奠定基础。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（说明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分）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8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结论：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资产阶级革命推动了欧美政治制度的变革，确立民主制度，促进了社会进步。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（升华观点</a:t>
            </a:r>
            <a:r>
              <a:rPr lang="en-US" altLang="zh-CN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分）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21480" y="276225"/>
            <a:ext cx="4064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400" b="1"/>
              <a:t>参考答案</a:t>
            </a:r>
            <a:endParaRPr lang="zh-CN" altLang="en-US" sz="5400" b="1"/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7400" y="73659"/>
            <a:ext cx="10706100" cy="810775"/>
          </a:xfrm>
        </p:spPr>
        <p:txBody>
          <a:bodyPr>
            <a:noAutofit/>
          </a:bodyPr>
          <a:p>
            <a:pPr algn="ctr"/>
            <a:r>
              <a:rPr lang="zh-CN" altLang="en-US" sz="4400">
                <a:latin typeface="微软雅黑" panose="020B0503020204020204" charset="-122"/>
                <a:ea typeface="微软雅黑" panose="020B0503020204020204" charset="-122"/>
              </a:rPr>
              <a:t>课堂小结</a:t>
            </a:r>
            <a:r>
              <a:rPr lang="zh-CN" sz="4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【观点论述题格式】</a:t>
            </a:r>
            <a:endParaRPr lang="zh-CN" altLang="en-US" sz="4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78460" y="794385"/>
            <a:ext cx="11523980" cy="452374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txBody>
          <a:bodyPr wrap="square">
            <a:noAutofit/>
          </a:bodyPr>
          <a:p>
            <a:pPr marL="0" indent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事件：建议选</a:t>
            </a:r>
            <a:r>
              <a:rPr lang="zh-CN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同</a:t>
            </a:r>
            <a:r>
              <a:rPr lang="en-US" altLang="zh-CN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类别</a:t>
            </a:r>
            <a:r>
              <a:rPr lang="en-US" altLang="zh-CN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的事件，</a:t>
            </a:r>
            <a:r>
              <a:rPr lang="zh-CN" altLang="en-US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容易漏写</a:t>
            </a:r>
            <a:r>
              <a:rPr lang="zh-CN" altLang="en-US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。（</a:t>
            </a:r>
            <a:r>
              <a:rPr lang="en-US" altLang="zh-CN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分）</a:t>
            </a:r>
            <a:endParaRPr lang="zh-CN" sz="3600" b="1">
              <a:solidFill>
                <a:srgbClr val="7030A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观点：主题明确；概括中心思想；陈述句。（</a:t>
            </a:r>
            <a:r>
              <a:rPr lang="en-US" altLang="zh-CN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分）</a:t>
            </a:r>
            <a:endParaRPr lang="zh-CN" sz="3600" b="1">
              <a:solidFill>
                <a:srgbClr val="7030A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论述：</a:t>
            </a:r>
            <a:r>
              <a:rPr lang="zh-CN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史论结合，</a:t>
            </a:r>
            <a:r>
              <a:rPr lang="en-US" altLang="zh-CN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史实＋影响</a:t>
            </a:r>
            <a:r>
              <a:rPr lang="en-US" altLang="zh-CN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lang="zh-CN" altLang="en-US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分）</a:t>
            </a:r>
            <a:endParaRPr lang="zh-CN" altLang="en-US" sz="3600" b="1">
              <a:solidFill>
                <a:srgbClr val="7030A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lang="zh-CN" altLang="en-US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一般写选择的两个事件进行论述，忌</a:t>
            </a:r>
            <a:r>
              <a:rPr lang="en-US" altLang="zh-CN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节外生枝</a:t>
            </a:r>
            <a:r>
              <a:rPr lang="en-US" altLang="zh-CN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3600" b="1">
              <a:solidFill>
                <a:srgbClr val="7030A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结论：呼应观点，升华观点。</a:t>
            </a:r>
            <a:r>
              <a:rPr lang="zh-CN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分）</a:t>
            </a:r>
            <a:endParaRPr lang="zh-CN" sz="3600" b="1">
              <a:solidFill>
                <a:srgbClr val="7030A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r>
              <a:rPr lang="zh-CN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升华可为</a:t>
            </a:r>
            <a:r>
              <a:rPr lang="zh-CN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启示、认识、总结</a:t>
            </a:r>
            <a:r>
              <a:rPr lang="zh-CN" sz="36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</a:t>
            </a:r>
            <a:endParaRPr lang="zh-CN" altLang="en-US" sz="3600" b="1">
              <a:solidFill>
                <a:srgbClr val="7030A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55295" y="3428365"/>
            <a:ext cx="11448415" cy="3211830"/>
            <a:chOff x="479" y="5531"/>
            <a:chExt cx="18029" cy="5058"/>
          </a:xfrm>
        </p:grpSpPr>
        <p:sp>
          <p:nvSpPr>
            <p:cNvPr id="4" name="文本框 3"/>
            <p:cNvSpPr txBox="1"/>
            <p:nvPr/>
          </p:nvSpPr>
          <p:spPr>
            <a:xfrm>
              <a:off x="479" y="8507"/>
              <a:ext cx="18027" cy="208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p>
              <a:r>
                <a:rPr lang="en-US" altLang="zh-CN" sz="36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</a:t>
              </a:r>
              <a:r>
                <a:rPr lang="en-US" altLang="zh-CN" sz="4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</a:t>
              </a:r>
              <a:r>
                <a:rPr lang="zh-CN" altLang="en-US" sz="4000" b="1">
                  <a:solidFill>
                    <a:srgbClr val="C00000"/>
                  </a:solidFill>
                  <a:latin typeface="幼圆" panose="02010509060101010101" charset="-122"/>
                  <a:ea typeface="幼圆" panose="02010509060101010101" charset="-122"/>
                  <a:cs typeface="幼圆" panose="02010509060101010101" charset="-122"/>
                </a:rPr>
                <a:t>无论形式怎么变，万变不离其宗，坚持</a:t>
              </a:r>
              <a:r>
                <a:rPr lang="en-US" altLang="zh-CN" sz="4000" b="1">
                  <a:solidFill>
                    <a:srgbClr val="C00000"/>
                  </a:solidFill>
                  <a:latin typeface="幼圆" panose="02010509060101010101" charset="-122"/>
                  <a:ea typeface="幼圆" panose="02010509060101010101" charset="-122"/>
                  <a:cs typeface="幼圆" panose="02010509060101010101" charset="-122"/>
                </a:rPr>
                <a:t>“</a:t>
              </a:r>
              <a:r>
                <a:rPr lang="zh-CN" altLang="en-US" sz="4000" b="1">
                  <a:solidFill>
                    <a:srgbClr val="C00000"/>
                  </a:solidFill>
                  <a:latin typeface="幼圆" panose="02010509060101010101" charset="-122"/>
                  <a:ea typeface="幼圆" panose="02010509060101010101" charset="-122"/>
                  <a:cs typeface="幼圆" panose="02010509060101010101" charset="-122"/>
                </a:rPr>
                <a:t>史论结合</a:t>
              </a:r>
              <a:r>
                <a:rPr lang="en-US" altLang="zh-CN" sz="4000" b="1">
                  <a:solidFill>
                    <a:srgbClr val="C00000"/>
                  </a:solidFill>
                  <a:latin typeface="幼圆" panose="02010509060101010101" charset="-122"/>
                  <a:ea typeface="幼圆" panose="02010509060101010101" charset="-122"/>
                  <a:cs typeface="幼圆" panose="02010509060101010101" charset="-122"/>
                </a:rPr>
                <a:t>”</a:t>
              </a:r>
              <a:r>
                <a:rPr lang="zh-CN" altLang="en-US" sz="4000" b="1">
                  <a:solidFill>
                    <a:srgbClr val="C00000"/>
                  </a:solidFill>
                  <a:latin typeface="幼圆" panose="02010509060101010101" charset="-122"/>
                  <a:ea typeface="幼圆" panose="02010509060101010101" charset="-122"/>
                  <a:cs typeface="幼圆" panose="02010509060101010101" charset="-122"/>
                </a:rPr>
                <a:t>，不要怕错，做练习勇于下手，你一定行！</a:t>
              </a:r>
              <a:endParaRPr lang="zh-CN" altLang="en-US" sz="4000" b="1">
                <a:solidFill>
                  <a:srgbClr val="C00000"/>
                </a:solidFill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endParaRPr>
            </a:p>
          </p:txBody>
        </p:sp>
        <p:pic>
          <p:nvPicPr>
            <p:cNvPr id="5" name="图片 4" descr="v2-4b004c945830eaed5f221617cd217d2f_r"/>
            <p:cNvPicPr>
              <a:picLocks noChangeAspect="1"/>
            </p:cNvPicPr>
            <p:nvPr/>
          </p:nvPicPr>
          <p:blipFill>
            <a:blip r:embed="rId1"/>
            <a:srcRect b="13910"/>
            <a:stretch>
              <a:fillRect/>
            </a:stretch>
          </p:blipFill>
          <p:spPr>
            <a:xfrm>
              <a:off x="14574" y="5531"/>
              <a:ext cx="3934" cy="2976"/>
            </a:xfrm>
            <a:prstGeom prst="rect">
              <a:avLst/>
            </a:prstGeom>
          </p:spPr>
        </p:pic>
      </p:grp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158615" y="1937385"/>
            <a:ext cx="5027930" cy="1405255"/>
          </a:xfrm>
        </p:spPr>
        <p:txBody>
          <a:bodyPr wrap="square">
            <a:normAutofit/>
          </a:bodyPr>
          <a:lstStyle/>
          <a:p>
            <a:r>
              <a:rPr lang="zh-CN" altLang="en-US"/>
              <a:t>感谢观看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UNIT_TYPE" val="i"/>
  <p:tag name="KSO_WM_UNIT_INDEX" val="1"/>
  <p:tag name="KSO_WM_SCREEN_THEME_FLAG" val="Dlrq25wU2PGuGg5bbmjbDCo7h4qIabDubgYjsFnR90gPaBmpV6xY9n1BSBcMcSraoZ02IifLYC5ypvUFE6/8MqXX5DEyJ9BN95flSvpf2BE=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  <p:tag name="KSO_WM_SCREEN_THEME_FLAG" val="Dlrq25wU2PGuGg5bbmjbDCo7h4qIabDubgYjsFnR90gPaBmpV6xY9n1BSBcMcSraoZ02IifLYC5ypvUFE6/8MqXX5DEyJ9BN95flSvpf2BE=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  <p:tag name="KSO_WM_SCREEN_THEME_FLAG" val="Dlrq25wU2PGuGg5bbmjbDCo7h4qIabDubgYjsFnR90gPaBmpV6xY9n1BSBcMcSraoZ02IifLYC5ypvUFE6/8MqXX5DEyJ9BN95flSvpf2BE=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  <p:tag name="KSO_WM_SCREEN_THEME_FLAG" val="Dlrq25wU2PGuGg5bbmjbDCo7h4qIabDubgYjsFnR90gPaBmpV6xY9n1BSBcMcSraoZ02IifLYC5ypvUFE6/8MqXX5DEyJ9BN95flSvpf2BE=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SCREEN_THEME_FLAG" val="Dlrq25wU2PGuGg5bbmjbDCo7h4qIabDubgYjsFnR90gPaBmpV6xY9n1BSBcMcSraoZ02IifLYC5ypvUFE6/8MqXX5DEyJ9BN95flSvpf2BE=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  <p:tag name="KSO_WM_SCREEN_THEME_FLAG" val="Dlrq25wU2PGuGg5bbmjbDCo7h4qIabDubgYjsFnR90gPaBmpV6xY9n1BSBcMcSraoZ02IifLYC5ypvUFE6/8MqXX5DEyJ9BN95flSvpf2BE=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  <p:tag name="KSO_WM_SCREEN_THEME_FLAG" val="Dlrq25wU2PGuGg5bbmjbDCo7h4qIabDubgYjsFnR90gPaBmpV6xY9n1BSBcMcSraoZ02IifLYC5ypvUFE6/8MqXX5DEyJ9BN95flSvpf2BE=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  <p:tag name="KSO_WM_SCREEN_THEME_FLAG" val="Dlrq25wU2PGuGg5bbmjbDCo7h4qIabDubgYjsFnR90gPaBmpV6xY9n1BSBcMcSraoZ02IifLYC5ypvUFE6/8MqXX5DEyJ9BN95flSvpf2BE=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  <p:tag name="KSO_WM_SCREEN_THEME_FLAG" val="Dlrq25wU2PGuGg5bbmjbDCo7h4qIabDubgYjsFnR90gPaBmpV6xY9n1BSBcMcSraoZ02IifLYC5ypvUFE6/8MqXX5DEyJ9BN95flSvpf2BE=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  <p:tag name="KSO_WM_SCREEN_THEME_FLAG" val="Dlrq25wU2PGuGg5bbmjbDCo7h4qIabDubgYjsFnR90gPaBmpV6xY9n1BSBcMcSraoZ02IifLYC5ypvUFE6/8MqXX5DEyJ9BN95flSvpf2BE="/>
</p:tagLst>
</file>

<file path=ppt/tags/tag2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  <p:tag name="KSO_WM_SCREEN_THEME_FLAG" val="Dlrq25wU2PGuGg5bbmjbDCo7h4qIabDubgYjsFnR90gPaBmpV6xY9n1BSBcMcSraoZ02IifLYC5ypvUFE6/8MqXX5DEyJ9BN95flSvpf2BE=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SCREEN_THEME_FLAG" val="Dlrq25wU2PGuGg5bbmjbDCo7h4qIabDubgYjsFnR90gPaBmpV6xY9n1BSBcMcSraoZ02IifLYC5ypvUFE6/8MqXX5DEyJ9BN95flSvpf2BE=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SCREEN_THEME_FLAG" val="Dlrq25wU2PGuGg5bbmjbDCo7h4qIabDubgYjsFnR90gPaBmpV6xY9n1BSBcMcSraoZ02IifLYC5ypvUFE6/8MqXX5DEyJ9BN95flSvpf2BE=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  <p:tag name="KSO_WM_UNIT_VALUE" val="228"/>
  <p:tag name="KSO_WM_SCREEN_THEME_FLAG" val="Dlrq25wU2PGuGg5bbmjbDCo7h4qIabDubgYjsFnR90gPaBmpV6xY9n1BSBcMcSraoZ02IifLYC5ypvUFE6/8MqXX5DEyJ9BN95flSvpf2BE=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SCREEN_THEME_FLAG" val="Dlrq25wU2PGuGg5bbmjbDCo7h4qIabDubgYjsFnR90gPaBmpV6xY9n1BSBcMcSraoZ02IifLYC5ypvUFE6/8MqXX5DEyJ9BN95flSvpf2BE=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  <p:tag name="KSO_WM_SCREEN_THEME_FLAG" val="Dlrq25wU2PGuGg5bbmjbDCo7h4qIabDubgYjsFnR90gPaBmpV6xY9n1BSBcMcSraoZ02IifLYC5ypvUFE6/8MqXX5DEyJ9BN95flSvpf2BE=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  <p:tag name="KSO_WM_SCREEN_THEME_FLAG" val="Dlrq25wU2PGuGg5bbmjbDCo7h4qIabDubgYjsFnR90gPaBmpV6xY9n1BSBcMcSraoZ02IifLYC5ypvUFE6/8MqXX5DEyJ9BN95flSvpf2BE=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  <p:tag name="KSO_WM_SCREEN_THEME_FLAG" val="Dlrq25wU2PGuGg5bbmjbDCo7h4qIabDubgYjsFnR90gPaBmpV6xY9n1BSBcMcSraoZ02IifLYC5ypvUFE6/8MqXX5DEyJ9BN95flSvpf2BE=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  <p:tag name="KSO_WM_SCREEN_THEME_FLAG" val="Dlrq25wU2PGuGg5bbmjbDCo7h4qIabDubgYjsFnR90gPaBmpV6xY9n1BSBcMcSraoZ02IifLYC5ypvUFE6/8MqXX5DEyJ9BN95flSvpf2BE=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SCREEN_THEME_FLAG" val="Dlrq25wU2PGuGg5bbmjbDCo7h4qIabDubgYjsFnR90gPaBmpV6xY9n1BSBcMcSraoZ02IifLYC5ypvUFE6/8MqXX5DEyJ9BN95flSvpf2BE=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  <p:tag name="KSO_WM_SCREEN_THEME_FLAG" val="Dlrq25wU2PGuGg5bbmjbDCo7h4qIabDubgYjsFnR90gPaBmpV6xY9n1BSBcMcSraoZ02IifLYC5ypvUFE6/8MqXX5DEyJ9BN95flSvpf2BE=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SCREEN_THEME_FLAG" val="Dlrq25wU2PGuGg5bbmjbDCo7h4qIabDubgYjsFnR90gPaBmpV6xY9n1BSBcMcSraoZ02IifLYC5ypvUFE6/8MqXX5DEyJ9BN95flSvpf2BE=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  <p:tag name="KSO_WM_SCREEN_THEME_FLAG" val="Dlrq25wU2PGuGg5bbmjbDCo7h4qIabDubgYjsFnR90gPaBmpV6xY9n1BSBcMcSraoZ02IifLYC5ypvUFE6/8MqXX5DEyJ9BN95flSvpf2BE=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  <p:tag name="KSO_WM_SCREEN_THEME_FLAG" val="Dlrq25wU2PGuGg5bbmjbDCo7h4qIabDubgYjsFnR90gPaBmpV6xY9n1BSBcMcSraoZ02IifLYC5ypvUFE6/8MqXX5DEyJ9BN95flSvpf2BE=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  <p:tag name="KSO_WM_SCREEN_THEME_FLAG" val="Dlrq25wU2PGuGg5bbmjbDCo7h4qIabDubgYjsFnR90gPaBmpV6xY9n1BSBcMcSraoZ02IifLYC5ypvUFE6/8MqXX5DEyJ9BN95flSvpf2BE=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  <p:tag name="KSO_WM_SCREEN_THEME_FLAG" val="Dlrq25wU2PGuGg5bbmjbDCo7h4qIabDubgYjsFnR90gPaBmpV6xY9n1BSBcMcSraoZ02IifLYC5ypvUFE6/8MqXX5DEyJ9BN95flSvpf2BE=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  <p:tag name="KSO_WM_SCREEN_THEME_FLAG" val="Dlrq25wU2PGuGg5bbmjbDCo7h4qIabDubgYjsFnR90gPaBmpV6xY9n1BSBcMcSraoZ02IifLYC5ypvUFE6/8MqXX5DEyJ9BN95flSvpf2BE="/>
</p:tagLst>
</file>

<file path=ppt/tags/tag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  <p:tag name="KSO_WM_SCREEN_THEME_FLAG" val="Dlrq25wU2PGuGg5bbmjbDCo7h4qIabDubgYjsFnR90gPaBmpV6xY9n1BSBcMcSraoZ02IifLYC5ypvUFE6/8MqXX5DEyJ9BN95flSvpf2BE=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1819"/>
  <p:tag name="KSO_WM_SCREEN_THEME_FLAG" val="Dlrq25wU2PGuGg5bbmjbDCo7h4qIabDubgYjsFnR90gPaBmpV6xY9n1BSBcMcSraoZ02IifLYC5ypvUFE6/8MqXX5DEyJ9BN95flSvpf2BE=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TEMPLATE_CATEGORY" val="custom"/>
  <p:tag name="KSO_WM_TEMPLATE_INDEX" val="20231819"/>
  <p:tag name="KSO_WM_SCREEN_THEME_FLAG" val="Dlrq25wU2PGuGg5bbmjbDCo7h4qIabDubgYjsFnR90gPaBmpV6xY9n1BSBcMcSraoZ02IifLYC5ypvUFE6/8MqXX5DEyJ9BN95flSvpf2BE=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SCREEN_THEME_FLAG" val="Dlrq25wU2PGuGg5bbmjbDCo7h4qIabDubgYjsFnR90gPaBmpV6xY9n1BSBcMcSraoZ02IifLYC5ypvUFE6/8MqXX5DEyJ9BN95flSvpf2BE="/>
</p:tagLst>
</file>

<file path=ppt/tags/tag6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1819"/>
  <p:tag name="KSO_WM_TEMPLATE_THUMBS_INDEX" val="1、9"/>
  <p:tag name="KSO_WM_SCREEN_THEME_FLAG" val="Dlrq25wU2PGuGg5bbmjbDCo7h4qIabDubgYjsFnR90gPaBmpV6xY9n1BSBcMcSraoZ02IifLYC5ypvUFE6/8MqXX5DEyJ9BN95flSvpf2BE=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819_1*a*1"/>
  <p:tag name="KSO_WM_TEMPLATE_CATEGORY" val="custom"/>
  <p:tag name="KSO_WM_TEMPLATE_INDEX" val="20231819"/>
  <p:tag name="KSO_WM_UNIT_LAYERLEVEL" val="1"/>
  <p:tag name="KSO_WM_TAG_VERSION" val="3.0"/>
  <p:tag name="KSO_WM_BEAUTIFY_FLAG" val="#wm#"/>
  <p:tag name="KSO_WM_UNIT_PRESET_TEXT" val="单击此处&#10;添加文档标题"/>
  <p:tag name="KSO_WM_SCREEN_THEME_FLAG" val="Dlrq25wU2PGuGg5bbmjbDCo7h4qIabDubgYjsFnR90gPaBmpV6xY9n1BSBcMcSraoZ02IifLYC5ypvUFE6/8MqXX5DEyJ9BN95flSvpf2BE=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1819_1*b*1"/>
  <p:tag name="KSO_WM_TEMPLATE_CATEGORY" val="custom"/>
  <p:tag name="KSO_WM_TEMPLATE_INDEX" val="20231819"/>
  <p:tag name="KSO_WM_UNIT_LAYERLEVEL" val="1"/>
  <p:tag name="KSO_WM_TAG_VERSION" val="3.0"/>
  <p:tag name="KSO_WM_BEAUTIFY_FLAG" val="#wm#"/>
  <p:tag name="KSO_WM_UNIT_PRESET_TEXT" val="单击此处添加副标题"/>
  <p:tag name="KSO_WM_SCREEN_THEME_FLAG" val="Dlrq25wU2PGuGg5bbmjbDCo7h4qIabDubgYjsFnR90gPaBmpV6xY9n1BSBcMcSraoZ02IifLYC5ypvUFE6/8MqXX5DEyJ9BN95flSvpf2BE="/>
</p:tagLst>
</file>

<file path=ppt/tags/tag69.xml><?xml version="1.0" encoding="utf-8"?>
<p:tagLst xmlns:p="http://schemas.openxmlformats.org/presentationml/2006/main">
  <p:tag name="KSO_WM_SLIDE_ID" val="custom2023181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1819"/>
  <p:tag name="KSO_WM_SLIDE_LAYOUT" val="a_b_f"/>
  <p:tag name="KSO_WM_SLIDE_LAYOUT_CNT" val="1_1_1"/>
  <p:tag name="KSO_WM_SLIDE_TYPE" val="title"/>
  <p:tag name="KSO_WM_SLIDE_SUBTYPE" val="pureTxt"/>
  <p:tag name="KSO_WM_TEMPLATE_THUMBS_INDEX" val="1、9"/>
  <p:tag name="KSO_WM_SCREEN_THEME_FLAG" val="Dlrq25wU2PGuGg5bbmjbDCo7h4qIabDubgYjsFnR90gPaBmpV6xY9n1BSBcMcSraoZ02IifLYC5ypvUFE6/8MqXX5DEyJ9BN95flSvpf2BE="/>
</p:tagLst>
</file>

<file path=ppt/tags/tag70.xml><?xml version="1.0" encoding="utf-8"?>
<p:tagLst xmlns:p="http://schemas.openxmlformats.org/presentationml/2006/main">
  <p:tag name="TABLE_ENDDRAG_ORIGIN_RECT" val="883*470"/>
  <p:tag name="TABLE_ENDDRAG_RECT" val="31*22*883*470"/>
  <p:tag name="KSO_WM_SCREEN_THEME_FLAG" val="Dlrq25wU2PGuGg5bbmjbDCo7h4qIabDubgYjsFnR90gPaBmpV6xY9n1BSBcMcSraoZ02IifLYC5ypvUFE6/8MqXX5DEyJ9BN95flSvpf2BE="/>
</p:tagLst>
</file>

<file path=ppt/tags/tag71.xml><?xml version="1.0" encoding="utf-8"?>
<p:tagLst xmlns:p="http://schemas.openxmlformats.org/presentationml/2006/main">
  <p:tag name="KSO_WM_SLIDE_ID" val="custom20231819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3.0"/>
  <p:tag name="KSO_WM_BEAUTIFY_FLAG" val="#wm#"/>
  <p:tag name="KSO_WM_TEMPLATE_CATEGORY" val="custom"/>
  <p:tag name="KSO_WM_TEMPLATE_INDEX" val="20231819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CREEN_THEME_FLAG" val="Dlrq25wU2PGuGg5bbmjbDCo7h4qIabDubgYjsFnR90gPaBmpV6xY9n1BSBcMcSraoZ02IifLYC5ypvUFE6/8MqXX5DEyJ9BN95flSvpf2BE=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819_4*a*1"/>
  <p:tag name="KSO_WM_TEMPLATE_CATEGORY" val="custom"/>
  <p:tag name="KSO_WM_TEMPLATE_INDEX" val="20231819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  <p:tag name="KSO_WM_SCREEN_THEME_FLAG" val="Dlrq25wU2PGuGg5bbmjbDCo7h4qIabDubgYjsFnR90gPaBmpV6xY9n1BSBcMcSraoZ02IifLYC5ypvUFE6/8MqXX5DEyJ9BN95flSvpf2BE="/>
</p:tagLst>
</file>

<file path=ppt/tags/tag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5_4*l_h_i*1_1_1"/>
  <p:tag name="KSO_WM_TEMPLATE_CATEGORY" val="custom"/>
  <p:tag name="KSO_WM_TEMPLATE_INDEX" val="5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0.53912353515625,&quot;left&quot;:377.9,&quot;top&quot;:65.23043823242188,&quot;width&quot;:433.85}"/>
  <p:tag name="KSO_WM_DIAGRAM_COLOR_MATCH_VALUE" val="{&quot;shape&quot;:{&quot;fill&quot;:{&quot;solid&quot;:{&quot;brightness&quot;:0.800000011920929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SCREEN_THEME_FLAG" val="Dlrq25wU2PGuGg5bbmjbDCo7h4qIabDubgYjsFnR90gPaBmpV6xY9n1BSBcMcSraoZ02IifLYC5ypvUFE6/8MqXX5DEyJ9BN95flSvpf2BE=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5_4*l_h_i*1_1_2"/>
  <p:tag name="KSO_WM_TEMPLATE_CATEGORY" val="custom"/>
  <p:tag name="KSO_WM_TEMPLATE_INDEX" val="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0.53912353515625,&quot;left&quot;:377.9,&quot;top&quot;:65.23043823242188,&quot;width&quot;:433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SCREEN_THEME_FLAG" val="Dlrq25wU2PGuGg5bbmjbDCo7h4qIabDubgYjsFnR90gPaBmpV6xY9n1BSBcMcSraoZ02IifLYC5ypvUFE6/8MqXX5DEyJ9BN95flSvpf2BE=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3"/>
  <p:tag name="KSO_WM_UNIT_ID" val="custom5_4*l_h_i*1_1_3"/>
  <p:tag name="KSO_WM_TEMPLATE_CATEGORY" val="custom"/>
  <p:tag name="KSO_WM_TEMPLATE_INDEX" val="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壹"/>
  <p:tag name="KSO_WM_DIAGRAM_MAX_ITEMCNT" val="6"/>
  <p:tag name="KSO_WM_DIAGRAM_MIN_ITEMCNT" val="2"/>
  <p:tag name="KSO_WM_DIAGRAM_VIRTUALLY_FRAME" val="{&quot;height&quot;:320.53912353515625,&quot;left&quot;:377.9,&quot;top&quot;:65.23043823242188,&quot;width&quot;:433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SCREEN_THEME_FLAG" val="Dlrq25wU2PGuGg5bbmjbDCo7h4qIabDubgYjsFnR90gPaBmpV6xY9n1BSBcMcSraoZ02IifLYC5ypvUFE6/8MqXX5DEyJ9BN95flSvpf2BE=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5_4*l_h_a*1_1_1"/>
  <p:tag name="KSO_WM_TEMPLATE_CATEGORY" val="custom"/>
  <p:tag name="KSO_WM_TEMPLATE_INDEX" val="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320.53912353515625,&quot;left&quot;:377.9,&quot;top&quot;:65.23043823242188,&quot;width&quot;:433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SCREEN_THEME_FLAG" val="Dlrq25wU2PGuGg5bbmjbDCo7h4qIabDubgYjsFnR90gPaBmpV6xY9n1BSBcMcSraoZ02IifLYC5ypvUFE6/8MqXX5DEyJ9BN95flSvpf2BE="/>
</p:tagLst>
</file>

<file path=ppt/tags/tag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5_4*l_h_i*1_2_1"/>
  <p:tag name="KSO_WM_TEMPLATE_CATEGORY" val="custom"/>
  <p:tag name="KSO_WM_TEMPLATE_INDEX" val="5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0.53912353515625,&quot;left&quot;:377.9,&quot;top&quot;:65.23043823242188,&quot;width&quot;:433.85}"/>
  <p:tag name="KSO_WM_DIAGRAM_COLOR_MATCH_VALUE" val="{&quot;shape&quot;:{&quot;fill&quot;:{&quot;solid&quot;:{&quot;brightness&quot;:0.800000011920929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SCREEN_THEME_FLAG" val="Dlrq25wU2PGuGg5bbmjbDCo7h4qIabDubgYjsFnR90gPaBmpV6xY9n1BSBcMcSraoZ02IifLYC5ypvUFE6/8MqXX5DEyJ9BN95flSvpf2BE=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5_4*l_h_i*1_2_2"/>
  <p:tag name="KSO_WM_TEMPLATE_CATEGORY" val="custom"/>
  <p:tag name="KSO_WM_TEMPLATE_INDEX" val="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0.53912353515625,&quot;left&quot;:377.9,&quot;top&quot;:65.23043823242188,&quot;width&quot;:433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SCREEN_THEME_FLAG" val="Dlrq25wU2PGuGg5bbmjbDCo7h4qIabDubgYjsFnR90gPaBmpV6xY9n1BSBcMcSraoZ02IifLYC5ypvUFE6/8MqXX5DEyJ9BN95flSvpf2BE=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3"/>
  <p:tag name="KSO_WM_UNIT_ID" val="custom5_4*l_h_i*1_2_3"/>
  <p:tag name="KSO_WM_TEMPLATE_CATEGORY" val="custom"/>
  <p:tag name="KSO_WM_TEMPLATE_INDEX" val="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贰"/>
  <p:tag name="KSO_WM_DIAGRAM_MAX_ITEMCNT" val="6"/>
  <p:tag name="KSO_WM_DIAGRAM_MIN_ITEMCNT" val="2"/>
  <p:tag name="KSO_WM_DIAGRAM_VIRTUALLY_FRAME" val="{&quot;height&quot;:320.53912353515625,&quot;left&quot;:377.9,&quot;top&quot;:65.23043823242188,&quot;width&quot;:433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SCREEN_THEME_FLAG" val="Dlrq25wU2PGuGg5bbmjbDCo7h4qIabDubgYjsFnR90gPaBmpV6xY9n1BSBcMcSraoZ02IifLYC5ypvUFE6/8MqXX5DEyJ9BN95flSvpf2BE=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5_4*l_h_a*1_2_1"/>
  <p:tag name="KSO_WM_TEMPLATE_CATEGORY" val="custom"/>
  <p:tag name="KSO_WM_TEMPLATE_INDEX" val="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320.53912353515625,&quot;left&quot;:377.9,&quot;top&quot;:65.23043823242188,&quot;width&quot;:433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SCREEN_THEME_FLAG" val="Dlrq25wU2PGuGg5bbmjbDCo7h4qIabDubgYjsFnR90gPaBmpV6xY9n1BSBcMcSraoZ02IifLYC5ypvUFE6/8MqXX5DEyJ9BN95flSvpf2BE=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5_4*l_h_i*1_3_1"/>
  <p:tag name="KSO_WM_TEMPLATE_CATEGORY" val="custom"/>
  <p:tag name="KSO_WM_TEMPLATE_INDEX" val="5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0.53912353515625,&quot;left&quot;:377.9,&quot;top&quot;:65.23043823242188,&quot;width&quot;:433.85}"/>
  <p:tag name="KSO_WM_DIAGRAM_COLOR_MATCH_VALUE" val="{&quot;shape&quot;:{&quot;fill&quot;:{&quot;solid&quot;:{&quot;brightness&quot;:0.800000011920929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SCREEN_THEME_FLAG" val="Dlrq25wU2PGuGg5bbmjbDCo7h4qIabDubgYjsFnR90gPaBmpV6xY9n1BSBcMcSraoZ02IifLYC5ypvUFE6/8MqXX5DEyJ9BN95flSvpf2BE=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5_4*l_h_i*1_3_2"/>
  <p:tag name="KSO_WM_TEMPLATE_CATEGORY" val="custom"/>
  <p:tag name="KSO_WM_TEMPLATE_INDEX" val="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0.53912353515625,&quot;left&quot;:377.9,&quot;top&quot;:65.23043823242188,&quot;width&quot;:433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SCREEN_THEME_FLAG" val="Dlrq25wU2PGuGg5bbmjbDCo7h4qIabDubgYjsFnR90gPaBmpV6xY9n1BSBcMcSraoZ02IifLYC5ypvUFE6/8MqXX5DEyJ9BN95flSvpf2BE=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3"/>
  <p:tag name="KSO_WM_UNIT_ID" val="custom5_4*l_h_i*1_3_3"/>
  <p:tag name="KSO_WM_TEMPLATE_CATEGORY" val="custom"/>
  <p:tag name="KSO_WM_TEMPLATE_INDEX" val="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叁"/>
  <p:tag name="KSO_WM_DIAGRAM_MAX_ITEMCNT" val="6"/>
  <p:tag name="KSO_WM_DIAGRAM_MIN_ITEMCNT" val="2"/>
  <p:tag name="KSO_WM_DIAGRAM_VIRTUALLY_FRAME" val="{&quot;height&quot;:320.53912353515625,&quot;left&quot;:377.9,&quot;top&quot;:65.23043823242188,&quot;width&quot;:433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SCREEN_THEME_FLAG" val="Dlrq25wU2PGuGg5bbmjbDCo7h4qIabDubgYjsFnR90gPaBmpV6xY9n1BSBcMcSraoZ02IifLYC5ypvUFE6/8MqXX5DEyJ9BN95flSvpf2BE=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5_4*l_h_a*1_3_1"/>
  <p:tag name="KSO_WM_TEMPLATE_CATEGORY" val="custom"/>
  <p:tag name="KSO_WM_TEMPLATE_INDEX" val="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320.53912353515625,&quot;left&quot;:377.9,&quot;top&quot;:65.23043823242188,&quot;width&quot;:433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SCREEN_THEME_FLAG" val="Dlrq25wU2PGuGg5bbmjbDCo7h4qIabDubgYjsFnR90gPaBmpV6xY9n1BSBcMcSraoZ02IifLYC5ypvUFE6/8MqXX5DEyJ9BN95flSvpf2BE=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5_4*l_h_i*1_4_1"/>
  <p:tag name="KSO_WM_TEMPLATE_CATEGORY" val="custom"/>
  <p:tag name="KSO_WM_TEMPLATE_INDEX" val="5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0.53912353515625,&quot;left&quot;:377.9,&quot;top&quot;:65.23043823242188,&quot;width&quot;:433.85}"/>
  <p:tag name="KSO_WM_DIAGRAM_COLOR_MATCH_VALUE" val="{&quot;shape&quot;:{&quot;fill&quot;:{&quot;solid&quot;:{&quot;brightness&quot;:0.800000011920929,&quot;colorType&quot;:1,&quot;foreColorIndex&quot;:10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SCREEN_THEME_FLAG" val="Dlrq25wU2PGuGg5bbmjbDCo7h4qIabDubgYjsFnR90gPaBmpV6xY9n1BSBcMcSraoZ02IifLYC5ypvUFE6/8MqXX5DEyJ9BN95flSvpf2BE=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5_4*l_h_i*1_4_2"/>
  <p:tag name="KSO_WM_TEMPLATE_CATEGORY" val="custom"/>
  <p:tag name="KSO_WM_TEMPLATE_INDEX" val="5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20.53912353515625,&quot;left&quot;:377.9,&quot;top&quot;:65.23043823242188,&quot;width&quot;:433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10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SCREEN_THEME_FLAG" val="Dlrq25wU2PGuGg5bbmjbDCo7h4qIabDubgYjsFnR90gPaBmpV6xY9n1BSBcMcSraoZ02IifLYC5ypvUFE6/8MqXX5DEyJ9BN95flSvpf2BE=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3"/>
  <p:tag name="KSO_WM_UNIT_ID" val="custom5_4*l_h_i*1_4_3"/>
  <p:tag name="KSO_WM_TEMPLATE_CATEGORY" val="custom"/>
  <p:tag name="KSO_WM_TEMPLATE_INDEX" val="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肆"/>
  <p:tag name="KSO_WM_DIAGRAM_MAX_ITEMCNT" val="6"/>
  <p:tag name="KSO_WM_DIAGRAM_MIN_ITEMCNT" val="2"/>
  <p:tag name="KSO_WM_DIAGRAM_VIRTUALLY_FRAME" val="{&quot;height&quot;:320.53912353515625,&quot;left&quot;:377.9,&quot;top&quot;:65.23043823242188,&quot;width&quot;:433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SCREEN_THEME_FLAG" val="Dlrq25wU2PGuGg5bbmjbDCo7h4qIabDubgYjsFnR90gPaBmpV6xY9n1BSBcMcSraoZ02IifLYC5ypvUFE6/8MqXX5DEyJ9BN95flSvpf2BE=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5_4*l_h_a*1_4_1"/>
  <p:tag name="KSO_WM_TEMPLATE_CATEGORY" val="custom"/>
  <p:tag name="KSO_WM_TEMPLATE_INDEX" val="5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目录项标题"/>
  <p:tag name="KSO_WM_DIAGRAM_MAX_ITEMCNT" val="6"/>
  <p:tag name="KSO_WM_DIAGRAM_MIN_ITEMCNT" val="2"/>
  <p:tag name="KSO_WM_DIAGRAM_VIRTUALLY_FRAME" val="{&quot;height&quot;:320.53912353515625,&quot;left&quot;:377.9,&quot;top&quot;:65.23043823242188,&quot;width&quot;:433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SCREEN_THEME_FLAG" val="Dlrq25wU2PGuGg5bbmjbDCo7h4qIabDubgYjsFnR90gPaBmpV6xY9n1BSBcMcSraoZ02IifLYC5ypvUFE6/8MqXX5DEyJ9BN95flSvpf2BE="/>
</p:tagLst>
</file>

<file path=ppt/tags/tag89.xml><?xml version="1.0" encoding="utf-8"?>
<p:tagLst xmlns:p="http://schemas.openxmlformats.org/presentationml/2006/main">
  <p:tag name="KSO_WM_SLIDE_ID" val="custom20231819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3.0"/>
  <p:tag name="KSO_WM_BEAUTIFY_FLAG" val="#wm#"/>
  <p:tag name="KSO_WM_TEMPLATE_CATEGORY" val="custom"/>
  <p:tag name="KSO_WM_TEMPLATE_INDEX" val="20231819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  <p:tag name="KSO_WM_SCREEN_THEME_FLAG" val="Dlrq25wU2PGuGg5bbmjbDCo7h4qIabDubgYjsFnR90gPaBmpV6xY9n1BSBcMcSraoZ02IifLYC5ypvUFE6/8MqXX5DEyJ9BN95flSvpf2BE=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819_7*a*1"/>
  <p:tag name="KSO_WM_TEMPLATE_CATEGORY" val="custom"/>
  <p:tag name="KSO_WM_TEMPLATE_INDEX" val="2023181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  <p:tag name="KSO_WM_SCREEN_THEME_FLAG" val="Dlrq25wU2PGuGg5bbmjbDCo7h4qIabDubgYjsFnR90gPaBmpV6xY9n1BSBcMcSraoZ02IifLYC5ypvUFE6/8MqXX5DEyJ9BN95flSvpf2BE=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819_8*f*1"/>
  <p:tag name="KSO_WM_TEMPLATE_CATEGORY" val="custom"/>
  <p:tag name="KSO_WM_TEMPLATE_INDEX" val="20231819"/>
  <p:tag name="KSO_WM_UNIT_LAYERLEVEL" val="1"/>
  <p:tag name="KSO_WM_TAG_VERSION" val="3.0"/>
  <p:tag name="KSO_WM_UNIT_SUBTYPE" val="a"/>
  <p:tag name="KSO_WM_UNIT_NOCLEAR" val="0"/>
  <p:tag name="KSO_WM_UNIT_VALUE" val="330"/>
  <p:tag name="KSO_WM_UNIT_PRESET_TEXT" val="单击此处添加文本"/>
  <p:tag name="KSO_WM_SCREEN_THEME_FLAG" val="Dlrq25wU2PGuGg5bbmjbDCo7h4qIabDubgYjsFnR90gPaBmpV6xY9n1BSBcMcSraoZ02IifLYC5ypvUFE6/8MqXX5DEyJ9BN95flSvpf2BE="/>
</p:tagLst>
</file>

<file path=ppt/tags/tag92.xml><?xml version="1.0" encoding="utf-8"?>
<p:tagLst xmlns:p="http://schemas.openxmlformats.org/presentationml/2006/main">
  <p:tag name="KSO_WM_SLIDE_ID" val="custom2023181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1819"/>
  <p:tag name="KSO_WM_SLIDE_TYPE" val="sectionTitle"/>
  <p:tag name="KSO_WM_SLIDE_SUBTYPE" val="pureTxt"/>
  <p:tag name="KSO_WM_SLIDE_LAYOUT" val="a_e"/>
  <p:tag name="KSO_WM_SLIDE_LAYOUT_CNT" val="1_1"/>
  <p:tag name="KSO_WM_SCREEN_THEME_FLAG" val="Dlrq25wU2PGuGg5bbmjbDCo7h4qIabDubgYjsFnR90gPaBmpV6xY9n1BSBcMcSraoZ02IifLYC5ypvUFE6/8MqXX5DEyJ9BN95flSvpf2BE="/>
</p:tagLst>
</file>

<file path=ppt/tags/tag93.xml><?xml version="1.0" encoding="utf-8"?>
<p:tagLst xmlns:p="http://schemas.openxmlformats.org/presentationml/2006/main">
  <p:tag name="KSO_WM_SLIDE_ID" val="custom20231819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BEAUTIFY_FLAG" val="#wm#"/>
  <p:tag name="KSO_WM_TEMPLATE_CATEGORY" val="custom"/>
  <p:tag name="KSO_WM_TEMPLATE_INDEX" val="20231819"/>
  <p:tag name="KSO_WM_SLIDE_TYPE" val="text"/>
  <p:tag name="KSO_WM_SLIDE_SUBTYPE" val="pureTxt"/>
  <p:tag name="KSO_WM_SLIDE_SIZE" val="843*480"/>
  <p:tag name="KSO_WM_SLIDE_POSITION" val="51*11"/>
  <p:tag name="KSO_WM_SLIDE_LAYOUT" val="a_f"/>
  <p:tag name="KSO_WM_SLIDE_LAYOUT_CNT" val="1_1"/>
  <p:tag name="KSO_WM_SCREEN_THEME_FLAG" val="Dlrq25wU2PGuGg5bbmjbDCo7h4qIabDubgYjsFnR90gPaBmpV6xY9n1BSBcMcSraoZ02IifLYC5ypvUFE6/8MqXX5DEyJ9BN95flSvpf2BE=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231819"/>
  <p:tag name="KSO_WM_SCREEN_THEME_FLAG" val="Dlrq25wU2PGuGg5bbmjbDCo7h4qIabDubgYjsFnR90gPaBmpV6xY9n1BSBcMcSraoZ02IifLYC5ypvUFE6/8MqXX5DEyJ9BN95flSvpf2BE=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231819"/>
  <p:tag name="KSO_WM_SCREEN_THEME_FLAG" val="Dlrq25wU2PGuGg5bbmjbDCo7h4qIabDubgYjsFnR90gPaBmpV6xY9n1BSBcMcSraoZ02IifLYC5ypvUFE6/8MqXX5DEyJ9BN95flSvpf2BE=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819_8*f*1"/>
  <p:tag name="KSO_WM_TEMPLATE_CATEGORY" val="custom"/>
  <p:tag name="KSO_WM_TEMPLATE_INDEX" val="20231819"/>
  <p:tag name="KSO_WM_UNIT_LAYERLEVEL" val="1"/>
  <p:tag name="KSO_WM_TAG_VERSION" val="3.0"/>
  <p:tag name="KSO_WM_BEAUTIFY_FLAG" val="#wm#"/>
  <p:tag name="KSO_WM_UNIT_SUBTYPE" val="a"/>
  <p:tag name="KSO_WM_UNIT_NOCLEAR" val="0"/>
  <p:tag name="KSO_WM_UNIT_VALUE" val="330"/>
  <p:tag name="KSO_WM_UNIT_TYPE" val="f"/>
  <p:tag name="KSO_WM_UNIT_INDEX" val="1"/>
  <p:tag name="KSO_WM_UNIT_PRESET_TEXT" val="单击此处添加文本"/>
  <p:tag name="KSO_WM_SCREEN_THEME_FLAG" val="Dlrq25wU2PGuGg5bbmjbDCo7h4qIabDubgYjsFnR90gPaBmpV6xY9n1BSBcMcSraoZ02IifLYC5ypvUFE6/8MqXX5DEyJ9BN95flSvpf2BE="/>
</p:tagLst>
</file>

<file path=ppt/tags/tag97.xml><?xml version="1.0" encoding="utf-8"?>
<p:tagLst xmlns:p="http://schemas.openxmlformats.org/presentationml/2006/main">
  <p:tag name="KSO_WM_SLIDE_ID" val="custom20231819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BEAUTIFY_FLAG" val="#wm#"/>
  <p:tag name="KSO_WM_TEMPLATE_CATEGORY" val="custom"/>
  <p:tag name="KSO_WM_TEMPLATE_INDEX" val="20231819"/>
  <p:tag name="KSO_WM_SLIDE_TYPE" val="text"/>
  <p:tag name="KSO_WM_SLIDE_SUBTYPE" val="pureTxt"/>
  <p:tag name="KSO_WM_SLIDE_SIZE" val="843*480"/>
  <p:tag name="KSO_WM_SLIDE_POSITION" val="51*11"/>
  <p:tag name="KSO_WM_SLIDE_LAYOUT" val="a_f"/>
  <p:tag name="KSO_WM_SLIDE_LAYOUT_CNT" val="1_1"/>
  <p:tag name="KSO_WM_SCREEN_THEME_FLAG" val="Dlrq25wU2PGuGg5bbmjbDCo7h4qIabDubgYjsFnR90gPaBmpV6xY9n1BSBcMcSraoZ02IifLYC5ypvUFE6/8MqXX5DEyJ9BN95flSvpf2BE="/>
</p:tagLst>
</file>

<file path=ppt/tags/tag98.xml><?xml version="1.0" encoding="utf-8"?>
<p:tagLst xmlns:p="http://schemas.openxmlformats.org/presentationml/2006/main">
  <p:tag name="KSO_WM_BEAUTIFY_FLAG" val="#wm#"/>
  <p:tag name="KSO_WM_TEMPLATE_CATEGORY" val="custom"/>
  <p:tag name="KSO_WM_TEMPLATE_INDEX" val="20231819"/>
  <p:tag name="KSO_WM_SCREEN_THEME_FLAG" val="Dlrq25wU2PGuGg5bbmjbDCo7h4qIabDubgYjsFnR90gPaBmpV6xY9n1BSBcMcSraoZ02IifLYC5ypvUFE6/8MqXX5DEyJ9BN95flSvpf2BE=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819_8*f*1"/>
  <p:tag name="KSO_WM_TEMPLATE_CATEGORY" val="custom"/>
  <p:tag name="KSO_WM_TEMPLATE_INDEX" val="20231819"/>
  <p:tag name="KSO_WM_UNIT_LAYERLEVEL" val="1"/>
  <p:tag name="KSO_WM_TAG_VERSION" val="3.0"/>
  <p:tag name="KSO_WM_BEAUTIFY_FLAG" val="#wm#"/>
  <p:tag name="KSO_WM_UNIT_SUBTYPE" val="a"/>
  <p:tag name="KSO_WM_UNIT_NOCLEAR" val="0"/>
  <p:tag name="KSO_WM_UNIT_VALUE" val="330"/>
  <p:tag name="KSO_WM_UNIT_TYPE" val="f"/>
  <p:tag name="KSO_WM_UNIT_INDEX" val="1"/>
  <p:tag name="KSO_WM_UNIT_PRESET_TEXT" val="单击此处添加文本"/>
  <p:tag name="KSO_WM_SCREEN_THEME_FLAG" val="Dlrq25wU2PGuGg5bbmjbDCo7h4qIabDubgYjsFnR90gPaBmpV6xY9n1BSBcMcSraoZ02IifLYC5ypvUFE6/8MqXX5DEyJ9BN95flSvpf2BE="/>
</p:tagLst>
</file>

<file path=ppt/tags/tag100.xml><?xml version="1.0" encoding="utf-8"?>
<p:tagLst xmlns:p="http://schemas.openxmlformats.org/presentationml/2006/main">
  <p:tag name="KSO_WM_SLIDE_ID" val="custom20231819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BEAUTIFY_FLAG" val="#wm#"/>
  <p:tag name="KSO_WM_TEMPLATE_CATEGORY" val="custom"/>
  <p:tag name="KSO_WM_TEMPLATE_INDEX" val="20231819"/>
  <p:tag name="KSO_WM_SLIDE_TYPE" val="text"/>
  <p:tag name="KSO_WM_SLIDE_SUBTYPE" val="pureTxt"/>
  <p:tag name="KSO_WM_SLIDE_SIZE" val="843*480"/>
  <p:tag name="KSO_WM_SLIDE_POSITION" val="51*11"/>
  <p:tag name="KSO_WM_SLIDE_LAYOUT" val="a_f"/>
  <p:tag name="KSO_WM_SLIDE_LAYOUT_CNT" val="1_1"/>
  <p:tag name="KSO_WM_SCREEN_THEME_FLAG" val="Dlrq25wU2PGuGg5bbmjbDCo7h4qIabDubgYjsFnR90gPaBmpV6xY9n1BSBcMcSraoZ02IifLYC5ypvUFE6/8MqXX5DEyJ9BN95flSvpf2BE="/>
</p:tagLst>
</file>

<file path=ppt/tags/tag101.xml><?xml version="1.0" encoding="utf-8"?>
<p:tagLst xmlns:p="http://schemas.openxmlformats.org/presentationml/2006/main">
  <p:tag name="KSO_WM_BEAUTIFY_FLAG" val="#wm#"/>
  <p:tag name="KSO_WM_TEMPLATE_CATEGORY" val="custom"/>
  <p:tag name="KSO_WM_TEMPLATE_INDEX" val="20231819"/>
  <p:tag name="KSO_WM_SCREEN_THEME_FLAG" val="Dlrq25wU2PGuGg5bbmjbDCo7h4qIabDubgYjsFnR90gPaBmpV6xY9n1BSBcMcSraoZ02IifLYC5ypvUFE6/8MqXX5DEyJ9BN95flSvpf2BE="/>
</p:tagLst>
</file>

<file path=ppt/tags/tag102.xml><?xml version="1.0" encoding="utf-8"?>
<p:tagLst xmlns:p="http://schemas.openxmlformats.org/presentationml/2006/main">
  <p:tag name="KSO_WM_SLIDE_ID" val="custom20231819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BEAUTIFY_FLAG" val="#wm#"/>
  <p:tag name="KSO_WM_TEMPLATE_CATEGORY" val="custom"/>
  <p:tag name="KSO_WM_TEMPLATE_INDEX" val="20231819"/>
  <p:tag name="KSO_WM_SLIDE_TYPE" val="text"/>
  <p:tag name="KSO_WM_SLIDE_SUBTYPE" val="pureTxt"/>
  <p:tag name="KSO_WM_SLIDE_SIZE" val="843*480"/>
  <p:tag name="KSO_WM_SLIDE_POSITION" val="51*11"/>
  <p:tag name="KSO_WM_SLIDE_LAYOUT" val="a_f"/>
  <p:tag name="KSO_WM_SLIDE_LAYOUT_CNT" val="1_1"/>
  <p:tag name="KSO_WM_SCREEN_THEME_FLAG" val="Dlrq25wU2PGuGg5bbmjbDCo7h4qIabDubgYjsFnR90gPaBmpV6xY9n1BSBcMcSraoZ02IifLYC5ypvUFE6/8MqXX5DEyJ9BN95flSvpf2BE=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31819"/>
  <p:tag name="KSO_WM_SCREEN_THEME_FLAG" val="Dlrq25wU2PGuGg5bbmjbDCo7h4qIabDubgYjsFnR90gPaBmpV6xY9n1BSBcMcSraoZ02IifLYC5ypvUFE6/8MqXX5DEyJ9BN95flSvpf2BE=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231819"/>
  <p:tag name="KSO_WM_SCREEN_THEME_FLAG" val="Dlrq25wU2PGuGg5bbmjbDCo7h4qIabDubgYjsFnR90gPaBmpV6xY9n1BSBcMcSraoZ02IifLYC5ypvUFE6/8MqXX5DEyJ9BN95flSvpf2BE=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1819_9*a*1"/>
  <p:tag name="KSO_WM_TEMPLATE_CATEGORY" val="custom"/>
  <p:tag name="KSO_WM_TEMPLATE_INDEX" val="20231819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观看"/>
  <p:tag name="KSO_WM_SCREEN_THEME_FLAG" val="Dlrq25wU2PGuGg5bbmjbDCo7h4qIabDubgYjsFnR90gPaBmpV6xY9n1BSBcMcSraoZ02IifLYC5ypvUFE6/8MqXX5DEyJ9BN95flSvpf2BE="/>
</p:tagLst>
</file>

<file path=ppt/tags/tag106.xml><?xml version="1.0" encoding="utf-8"?>
<p:tagLst xmlns:p="http://schemas.openxmlformats.org/presentationml/2006/main">
  <p:tag name="KSO_WM_SLIDE_ID" val="custom2023181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1819"/>
  <p:tag name="KSO_WM_SLIDE_TYPE" val="endPage"/>
  <p:tag name="KSO_WM_SLIDE_SUBTYPE" val="pureTxt"/>
  <p:tag name="KSO_WM_SLIDE_LAYOUT" val="a_f"/>
  <p:tag name="KSO_WM_SLIDE_LAYOUT_CNT" val="1_1"/>
  <p:tag name="KSO_WM_SCREEN_THEME_FLAG" val="Dlrq25wU2PGuGg5bbmjbDCo7h4qIabDubgYjsFnR90gPaBmpV6xY9n1BSBcMcSraoZ02IifLYC5ypvUFE6/8MqXX5DEyJ9BN95flSvpf2BE="/>
</p:tagLst>
</file>

<file path=ppt/tags/tag107.xml><?xml version="1.0" encoding="utf-8"?>
<p:tagLst xmlns:p="http://schemas.openxmlformats.org/presentationml/2006/main">
  <p:tag name="COMMONDATA" val="eyJoZGlkIjoiZjQyZTJmZjJmYTVlMmQ5MmU5OTMyMTM0NzEyYmVjMWMifQ=="/>
  <p:tag name="commondata" val="eyJoZGlkIjoiMDEwNzQ1ZDdhNmQ4N2RjMGMzZWM2YzZjMjRjZTc2N2QifQ=="/>
  <p:tag name="KSO_WM_SCREEN_THEME_FLAG" val="Dlrq25wU2PGuGg5bbmjbDCo7h4qIabDubgYjsFnR90gPaBmpV6xY9n1BSBcMcSraoZ02IifLYC5ypvUFE6/8MqXX5DEyJ9BN95flSvpf2BE="/>
</p:tagLst>
</file>

<file path=ppt/theme/theme1.xml><?xml version="1.0" encoding="utf-8"?>
<a:theme xmlns:a="http://schemas.openxmlformats.org/drawingml/2006/main" name="Office 主题​​">
  <a:themeElements>
    <a:clrScheme name="自定义 2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3A6584"/>
      </a:accent1>
      <a:accent2>
        <a:srgbClr val="4A90CA"/>
      </a:accent2>
      <a:accent3>
        <a:srgbClr val="438795"/>
      </a:accent3>
      <a:accent4>
        <a:srgbClr val="6084C3"/>
      </a:accent4>
      <a:accent5>
        <a:srgbClr val="BDAE60"/>
      </a:accent5>
      <a:accent6>
        <a:srgbClr val="557B7E"/>
      </a:accent6>
      <a:hlink>
        <a:srgbClr val="304FFE"/>
      </a:hlink>
      <a:folHlink>
        <a:srgbClr val="492067"/>
      </a:folHlink>
    </a:clrScheme>
    <a:fontScheme name="自定义 11">
      <a:majorFont>
        <a:latin typeface="汉仪古隶简"/>
        <a:ea typeface="汉仪古隶简"/>
        <a:cs typeface=""/>
      </a:majorFont>
      <a:minorFont>
        <a:latin typeface="汉仪古隶简"/>
        <a:ea typeface="汉仪古隶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1997</Words>
  <PresentationFormat>宽屏</PresentationFormat>
  <Paragraphs>193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Arial</vt:lpstr>
      <vt:lpstr>宋体</vt:lpstr>
      <vt:lpstr>Wingdings</vt:lpstr>
      <vt:lpstr>微软雅黑</vt:lpstr>
      <vt:lpstr>幼圆</vt:lpstr>
      <vt:lpstr>汉仪晓波折纸体简</vt:lpstr>
      <vt:lpstr>黑体</vt:lpstr>
      <vt:lpstr>Calibri</vt:lpstr>
      <vt:lpstr>汉仪古隶简</vt:lpstr>
      <vt:lpstr>Arial Unicode MS</vt:lpstr>
      <vt:lpstr>等线</vt:lpstr>
      <vt:lpstr>Office 主题​​</vt:lpstr>
      <vt:lpstr>基于历史核心素养的观点论述题答题指导1.0版</vt:lpstr>
      <vt:lpstr>PowerPoint 演示文稿</vt:lpstr>
      <vt:lpstr>目录</vt:lpstr>
      <vt:lpstr>环节一：何为观点？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环节三：我与同学共成长</vt:lpstr>
      <vt:lpstr>PowerPoint 演示文稿</vt:lpstr>
      <vt:lpstr>PowerPoint 演示文稿</vt:lpstr>
      <vt:lpstr>课堂小结【观点论述题格式】</vt:lpstr>
      <vt:lpstr>感谢观看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2023-07-18T08:08:00Z</dcterms:created>
  <dcterms:modified xsi:type="dcterms:W3CDTF">2024-06-03T05:54:58Z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7AE063DAB26C4451B5BBF9511C2911B5_13</vt:lpwstr>
  </property>
  <property fmtid="{D5CDD505-2E9C-101B-9397-08002B2CF9AE}" pid="3" name="KSOProductBuildVer">
    <vt:lpwstr>2052-12.1.0.16929</vt:lpwstr>
  </property>
</Properties>
</file>