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61" r:id="rId3"/>
    <p:sldId id="262" r:id="rId4"/>
    <p:sldId id="269" r:id="rId5"/>
    <p:sldId id="263" r:id="rId6"/>
    <p:sldId id="260" r:id="rId7"/>
    <p:sldId id="256" r:id="rId8"/>
    <p:sldId id="259" r:id="rId9"/>
    <p:sldId id="350" r:id="rId10"/>
    <p:sldId id="292" r:id="rId11"/>
    <p:sldId id="279" r:id="rId12"/>
    <p:sldId id="283" r:id="rId13"/>
    <p:sldId id="286" r:id="rId14"/>
    <p:sldId id="291" r:id="rId15"/>
    <p:sldId id="287" r:id="rId16"/>
    <p:sldId id="288" r:id="rId18"/>
    <p:sldId id="289" r:id="rId19"/>
    <p:sldId id="290" r:id="rId20"/>
    <p:sldId id="294" r:id="rId21"/>
    <p:sldId id="295" r:id="rId22"/>
    <p:sldId id="296" r:id="rId23"/>
    <p:sldId id="297" r:id="rId24"/>
    <p:sldId id="298" r:id="rId25"/>
    <p:sldId id="299" r:id="rId26"/>
    <p:sldId id="300" r:id="rId27"/>
    <p:sldId id="301" r:id="rId28"/>
    <p:sldId id="302" r:id="rId29"/>
  </p:sldIdLst>
  <p:sldSz cx="12192000" cy="6858000"/>
  <p:notesSz cx="6858000" cy="9144000"/>
  <p:custDataLst>
    <p:tags r:id="rId3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24" userDrawn="1">
          <p15:clr>
            <a:srgbClr val="A4A3A4"/>
          </p15:clr>
        </p15:guide>
        <p15:guide id="2" pos="384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en" initials="w" lastIdx="0" clrIdx="0"/>
  <p:cmAuthor id="0" name="walkinnet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24"/>
        <p:guide pos="384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4" Type="http://schemas.openxmlformats.org/officeDocument/2006/relationships/tags" Target="tags/tag76.xml"/><Relationship Id="rId33" Type="http://schemas.openxmlformats.org/officeDocument/2006/relationships/commentAuthors" Target="commentAuthors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1983 年，四家百货商场与主管部门签订经营承包合同，承诺自主经营自负盈亏，反映出企业经营自主权的扩大和企业活力逐步得到增强，A项正确；此时国企改革尚未“全面展开”，B项错误；市场经济体制目标是在1992年中共十四大上确立的，C项错误；我国在1993年中共十四届三中全会后才开始尝试建立现代企业制度，D项错误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lstStyle/>
          <a:p>
            <a:r>
              <a:rPr lang="en-US" altLang="zh-CN"/>
              <a:t> </a:t>
            </a:r>
            <a:endParaRPr lang="en-US" alt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lstStyle/>
          <a:p>
            <a:r>
              <a:rPr lang="en-US" altLang="zh-CN"/>
              <a:t> </a:t>
            </a:r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../slideLayouts/slideLayout9.xml" Id="rId9" /><Relationship Type="http://schemas.openxmlformats.org/officeDocument/2006/relationships/slideLayout" Target="../slideLayouts/slideLayout8.xml" Id="rId8" /><Relationship Type="http://schemas.openxmlformats.org/officeDocument/2006/relationships/slideLayout" Target="../slideLayouts/slideLayout7.xml" Id="rId7" /><Relationship Type="http://schemas.openxmlformats.org/officeDocument/2006/relationships/slideLayout" Target="../slideLayouts/slideLayout6.xml" Id="rId6" /><Relationship Type="http://schemas.openxmlformats.org/officeDocument/2006/relationships/slideLayout" Target="../slideLayouts/slideLayout5.xml" Id="rId5" /><Relationship Type="http://schemas.openxmlformats.org/officeDocument/2006/relationships/slideLayout" Target="../slideLayouts/slideLayout4.xml" Id="rId4" /><Relationship Type="http://schemas.openxmlformats.org/officeDocument/2006/relationships/slideLayout" Target="../slideLayouts/slideLayout3.xml" Id="rId3" /><Relationship Type="http://schemas.openxmlformats.org/officeDocument/2006/relationships/theme" Target="../theme/theme1.xml" Id="rId21" /><Relationship Type="http://schemas.openxmlformats.org/officeDocument/2006/relationships/tags" Target="../tags/tag62.xml" Id="rId20" /><Relationship Type="http://schemas.openxmlformats.org/officeDocument/2006/relationships/slideLayout" Target="../slideLayouts/slideLayout2.xml" Id="rId2" /><Relationship Type="http://schemas.openxmlformats.org/officeDocument/2006/relationships/tags" Target="../tags/tag61.xml" Id="rId17" /><Relationship Type="http://schemas.openxmlformats.org/officeDocument/2006/relationships/tags" Target="../tags/tag60.xml" Id="rId16" /><Relationship Type="http://schemas.openxmlformats.org/officeDocument/2006/relationships/tags" Target="../tags/tag59.xml" Id="rId15" /><Relationship Type="http://schemas.openxmlformats.org/officeDocument/2006/relationships/tags" Target="../tags/tag58.xml" Id="rId14" /><Relationship Type="http://schemas.openxmlformats.org/officeDocument/2006/relationships/tags" Target="../tags/tag57.xml" Id="rId13" /><Relationship Type="http://schemas.openxmlformats.org/officeDocument/2006/relationships/slideLayout" Target="../slideLayouts/slideLayout12.xml" Id="rId12" /><Relationship Type="http://schemas.openxmlformats.org/officeDocument/2006/relationships/slideLayout" Target="../slideLayouts/slideLayout11.xml" Id="rId11" /><Relationship Type="http://schemas.openxmlformats.org/officeDocument/2006/relationships/slideLayout" Target="../slideLayouts/slideLayout10.xml" Id="rId10" /><Relationship Type="http://schemas.openxmlformats.org/officeDocument/2006/relationships/slideLayout" Target="../slideLayouts/slideLayout1.xml" Id="rId1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  <p:custDataLst>
      <p:tags r:id="rId20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1" Type="http://schemas.openxmlformats.org/officeDocument/2006/relationships/tags" Target="../tags/tag6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1" Type="http://schemas.openxmlformats.org/officeDocument/2006/relationships/tags" Target="../tags/tag70.xml"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notesSlide" Target="../notesSlides/notesSlide1.xml" Id="rId3" /><Relationship Type="http://schemas.openxmlformats.org/officeDocument/2006/relationships/slideLayout" Target="../slideLayouts/slideLayout12.xml" Id="rId2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71.xml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2.xml"/><Relationship Id="rId1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3.xml"/><Relationship Id="rId1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74.xml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6.png"/><Relationship Id="rId2" Type="http://schemas.openxmlformats.org/officeDocument/2006/relationships/tags" Target="../tags/tag75.xml"/><Relationship Id="rId1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64.xml"/><Relationship Id="rId2" Type="http://schemas.openxmlformats.org/officeDocument/2006/relationships/image" Target="../media/image4.png"/><Relationship Id="rId1" Type="http://schemas.openxmlformats.org/officeDocument/2006/relationships/tags" Target="../tags/tag6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5.xml"/><Relationship Id="rId1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6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6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6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9" name="图片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65945" y="696595"/>
            <a:ext cx="2726055" cy="615442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5" name="标题 1"/>
          <p:cNvSpPr>
            <a:spLocks noGrp="1"/>
          </p:cNvSpPr>
          <p:nvPr/>
        </p:nvSpPr>
        <p:spPr>
          <a:xfrm>
            <a:off x="-151060" y="247276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6000">
                <a:solidFill>
                  <a:srgbClr val="FF0000"/>
                </a:solidFill>
              </a:rPr>
              <a:t>高考评价体系下</a:t>
            </a:r>
            <a:endParaRPr lang="zh-CN" altLang="en-US" sz="6000">
              <a:solidFill>
                <a:srgbClr val="FF0000"/>
              </a:solidFill>
            </a:endParaRPr>
          </a:p>
          <a:p>
            <a:pPr algn="ctr"/>
            <a:endParaRPr lang="zh-CN" altLang="en-US" sz="6000">
              <a:solidFill>
                <a:srgbClr val="FF0000"/>
              </a:solidFill>
            </a:endParaRPr>
          </a:p>
          <a:p>
            <a:pPr algn="ctr"/>
            <a:r>
              <a:rPr lang="zh-CN" altLang="en-US" sz="6000">
                <a:solidFill>
                  <a:srgbClr val="FF0000"/>
                </a:solidFill>
              </a:rPr>
              <a:t>选择题的解题思路</a:t>
            </a:r>
            <a:endParaRPr lang="zh-CN" altLang="en-US" sz="60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 fill="hold"/>
                                        <p:tgtEl>
                                          <p:spTgt spid="808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0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08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标题 1"/>
          <p:cNvSpPr>
            <a:spLocks noGrp="1"/>
          </p:cNvSpPr>
          <p:nvPr>
            <p:ph type="title"/>
          </p:nvPr>
        </p:nvSpPr>
        <p:spPr>
          <a:xfrm>
            <a:off x="4142740" y="84455"/>
            <a:ext cx="3657600" cy="739775"/>
          </a:xfrm>
          <a:solidFill>
            <a:srgbClr val="00B050"/>
          </a:solidFill>
        </p:spPr>
        <p:txBody>
          <a:bodyPr vert="horz" lIns="91440" tIns="45720" rIns="91440" bIns="45720" anchor="ctr">
            <a:normAutofit/>
          </a:bodyPr>
          <a:lstStyle/>
          <a:p>
            <a:r>
              <a:rPr lang="zh-CN" altLang="zh-CN" sz="3110" kern="1200">
                <a:solidFill>
                  <a:schemeClr val="bg1"/>
                </a:solidFill>
                <a:latin typeface="Calibri" panose="020F0502020204030204"/>
                <a:ea typeface="宋体" panose="02010600030101010101" pitchFamily="2" charset="-122"/>
                <a:sym typeface="Calibri" panose="020F0502020204030204"/>
              </a:rPr>
              <a:t>唯物史观</a:t>
            </a:r>
            <a:endParaRPr lang="zh-CN" altLang="zh-CN" sz="3110" kern="1200">
              <a:solidFill>
                <a:schemeClr val="bg1"/>
              </a:solidFill>
              <a:latin typeface="Calibri" panose="020F0502020204030204"/>
              <a:ea typeface="宋体" panose="02010600030101010101" pitchFamily="2" charset="-122"/>
              <a:sym typeface="Calibri" panose="020F0502020204030204"/>
            </a:endParaRPr>
          </a:p>
        </p:txBody>
      </p:sp>
      <p:sp>
        <p:nvSpPr>
          <p:cNvPr id="47107" name="文本框 2"/>
          <p:cNvSpPr/>
          <p:nvPr/>
        </p:nvSpPr>
        <p:spPr>
          <a:xfrm>
            <a:off x="295275" y="2247900"/>
            <a:ext cx="919480" cy="2717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</a:ln>
          <a:effectLst>
            <a:softEdge rad="177800"/>
          </a:effectLst>
        </p:spPr>
        <p:txBody>
          <a:bodyPr wrap="square">
            <a:spAutoFit/>
          </a:bodyPr>
          <a:lstStyle/>
          <a:p>
            <a:r>
              <a:rPr lang="zh-CN" altLang="en-US" sz="4265" b="1">
                <a:latin typeface="黑体" panose="02010609060101010101" pitchFamily="1" charset="-122"/>
                <a:ea typeface="黑体" panose="02010609060101010101" pitchFamily="1" charset="-122"/>
                <a:sym typeface="黑体" panose="02010609060101010101" pitchFamily="1" charset="-122"/>
              </a:rPr>
              <a:t>唯</a:t>
            </a:r>
            <a:endParaRPr lang="zh-CN" altLang="en-US" sz="4265" b="1">
              <a:latin typeface="黑体" panose="02010609060101010101" pitchFamily="1" charset="-122"/>
              <a:ea typeface="黑体" panose="02010609060101010101" pitchFamily="1" charset="-122"/>
              <a:sym typeface="黑体" panose="02010609060101010101" pitchFamily="1" charset="-122"/>
            </a:endParaRPr>
          </a:p>
          <a:p>
            <a:r>
              <a:rPr lang="zh-CN" altLang="en-US" sz="4265" b="1">
                <a:latin typeface="黑体" panose="02010609060101010101" pitchFamily="1" charset="-122"/>
                <a:ea typeface="黑体" panose="02010609060101010101" pitchFamily="1" charset="-122"/>
                <a:sym typeface="黑体" panose="02010609060101010101" pitchFamily="1" charset="-122"/>
              </a:rPr>
              <a:t>物</a:t>
            </a:r>
            <a:endParaRPr lang="zh-CN" altLang="en-US" sz="4265" b="1">
              <a:latin typeface="黑体" panose="02010609060101010101" pitchFamily="1" charset="-122"/>
              <a:ea typeface="黑体" panose="02010609060101010101" pitchFamily="1" charset="-122"/>
              <a:sym typeface="黑体" panose="02010609060101010101" pitchFamily="1" charset="-122"/>
            </a:endParaRPr>
          </a:p>
          <a:p>
            <a:r>
              <a:rPr lang="zh-CN" altLang="en-US" sz="4265" b="1">
                <a:latin typeface="黑体" panose="02010609060101010101" pitchFamily="1" charset="-122"/>
                <a:ea typeface="黑体" panose="02010609060101010101" pitchFamily="1" charset="-122"/>
                <a:sym typeface="黑体" panose="02010609060101010101" pitchFamily="1" charset="-122"/>
              </a:rPr>
              <a:t>史</a:t>
            </a:r>
            <a:endParaRPr lang="zh-CN" altLang="en-US" sz="4265" b="1">
              <a:latin typeface="黑体" panose="02010609060101010101" pitchFamily="1" charset="-122"/>
              <a:ea typeface="黑体" panose="02010609060101010101" pitchFamily="1" charset="-122"/>
              <a:sym typeface="黑体" panose="02010609060101010101" pitchFamily="1" charset="-122"/>
            </a:endParaRPr>
          </a:p>
          <a:p>
            <a:r>
              <a:rPr lang="zh-CN" altLang="en-US" sz="4265" b="1">
                <a:latin typeface="黑体" panose="02010609060101010101" pitchFamily="1" charset="-122"/>
                <a:ea typeface="黑体" panose="02010609060101010101" pitchFamily="1" charset="-122"/>
                <a:sym typeface="黑体" panose="02010609060101010101" pitchFamily="1" charset="-122"/>
              </a:rPr>
              <a:t>观</a:t>
            </a:r>
            <a:endParaRPr lang="zh-CN" altLang="en-US" sz="4265" b="1">
              <a:latin typeface="黑体" panose="02010609060101010101" pitchFamily="1" charset="-122"/>
              <a:ea typeface="黑体" panose="02010609060101010101" pitchFamily="1" charset="-122"/>
              <a:sym typeface="黑体" panose="02010609060101010101" pitchFamily="1" charset="-122"/>
            </a:endParaRPr>
          </a:p>
        </p:txBody>
      </p:sp>
      <p:sp>
        <p:nvSpPr>
          <p:cNvPr id="47108" name="文本框 4"/>
          <p:cNvSpPr/>
          <p:nvPr/>
        </p:nvSpPr>
        <p:spPr>
          <a:xfrm>
            <a:off x="1684655" y="1535430"/>
            <a:ext cx="1850390" cy="829945"/>
          </a:xfrm>
          <a:prstGeom prst="rect">
            <a:avLst/>
          </a:prstGeom>
          <a:solidFill>
            <a:srgbClr val="C3E6C6"/>
          </a:solidFill>
          <a:ln w="12700" cap="flat" cmpd="sng">
            <a:solidFill>
              <a:srgbClr val="395E8A"/>
            </a:solidFill>
            <a:prstDash val="solid"/>
            <a:miter/>
            <a:headEnd type="none" w="med" len="med"/>
            <a:tailEnd type="none" w="med" len="med"/>
          </a:ln>
          <a:effectLst>
            <a:softEdge rad="152400"/>
          </a:effectLst>
        </p:spPr>
        <p:txBody>
          <a:bodyPr wrap="square">
            <a:spAutoFit/>
          </a:bodyPr>
          <a:lstStyle/>
          <a:p>
            <a:r>
              <a:rPr lang="zh-CN" altLang="en-US" sz="2400">
                <a:latin typeface="黑体" panose="02010609060101010101" pitchFamily="1" charset="-122"/>
                <a:ea typeface="黑体" panose="02010609060101010101" pitchFamily="1" charset="-122"/>
                <a:sym typeface="黑体" panose="02010609060101010101" pitchFamily="1" charset="-122"/>
              </a:rPr>
              <a:t>社会发展的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pitchFamily="1" charset="-122"/>
                <a:ea typeface="黑体" panose="02010609060101010101" pitchFamily="1" charset="-122"/>
                <a:sym typeface="黑体" panose="02010609060101010101" pitchFamily="1" charset="-122"/>
              </a:rPr>
              <a:t>趋势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1" charset="-122"/>
              <a:ea typeface="黑体" panose="02010609060101010101" pitchFamily="1" charset="-122"/>
              <a:sym typeface="黑体" panose="02010609060101010101" pitchFamily="1" charset="-122"/>
            </a:endParaRPr>
          </a:p>
        </p:txBody>
      </p:sp>
      <p:sp>
        <p:nvSpPr>
          <p:cNvPr id="47110" name="文本框 6"/>
          <p:cNvSpPr/>
          <p:nvPr/>
        </p:nvSpPr>
        <p:spPr>
          <a:xfrm>
            <a:off x="3654425" y="2817495"/>
            <a:ext cx="2517140" cy="398780"/>
          </a:xfrm>
          <a:prstGeom prst="rect">
            <a:avLst/>
          </a:prstGeom>
          <a:noFill/>
          <a:ln w="12700" cap="flat" cmpd="sng">
            <a:solidFill>
              <a:srgbClr val="395E8A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r>
              <a:rPr lang="zh-CN" altLang="en-US" sz="2000">
                <a:latin typeface="黑体" panose="02010609060101010101" pitchFamily="1" charset="-122"/>
                <a:ea typeface="黑体" panose="02010609060101010101" pitchFamily="1" charset="-122"/>
                <a:sym typeface="黑体" panose="02010609060101010101" pitchFamily="1" charset="-122"/>
              </a:rPr>
              <a:t>社会存在与社会意识</a:t>
            </a:r>
            <a:endParaRPr lang="zh-CN" altLang="en-US" sz="2000">
              <a:latin typeface="黑体" panose="02010609060101010101" pitchFamily="1" charset="-122"/>
              <a:ea typeface="黑体" panose="02010609060101010101" pitchFamily="1" charset="-122"/>
              <a:sym typeface="黑体" panose="02010609060101010101" pitchFamily="1" charset="-122"/>
            </a:endParaRPr>
          </a:p>
        </p:txBody>
      </p:sp>
      <p:sp>
        <p:nvSpPr>
          <p:cNvPr id="47113" name="文本框 9"/>
          <p:cNvSpPr/>
          <p:nvPr/>
        </p:nvSpPr>
        <p:spPr>
          <a:xfrm>
            <a:off x="4037330" y="5502910"/>
            <a:ext cx="3763010" cy="398780"/>
          </a:xfrm>
          <a:prstGeom prst="rect">
            <a:avLst/>
          </a:prstGeom>
          <a:noFill/>
          <a:ln w="12700" cap="flat" cmpd="sng">
            <a:solidFill>
              <a:srgbClr val="395E8A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r>
              <a:rPr lang="zh-CN" altLang="en-US" sz="2000">
                <a:latin typeface="黑体" panose="02010609060101010101" pitchFamily="1" charset="-122"/>
                <a:ea typeface="黑体" panose="02010609060101010101" pitchFamily="1" charset="-122"/>
                <a:sym typeface="黑体" panose="02010609060101010101" pitchFamily="1" charset="-122"/>
              </a:rPr>
              <a:t>阶级斗争是社会发展的</a:t>
            </a:r>
            <a:r>
              <a:rPr lang="zh-CN" altLang="en-US" sz="2000">
                <a:solidFill>
                  <a:srgbClr val="C00000"/>
                </a:solidFill>
                <a:latin typeface="黑体" panose="02010609060101010101" pitchFamily="1" charset="-122"/>
                <a:ea typeface="黑体" panose="02010609060101010101" pitchFamily="1" charset="-122"/>
                <a:sym typeface="黑体" panose="02010609060101010101" pitchFamily="1" charset="-122"/>
              </a:rPr>
              <a:t>直接动力</a:t>
            </a:r>
            <a:endParaRPr lang="zh-CN" altLang="en-US" sz="2000">
              <a:solidFill>
                <a:srgbClr val="C00000"/>
              </a:solidFill>
              <a:latin typeface="黑体" panose="02010609060101010101" pitchFamily="1" charset="-122"/>
              <a:ea typeface="黑体" panose="02010609060101010101" pitchFamily="1" charset="-122"/>
              <a:sym typeface="黑体" panose="02010609060101010101" pitchFamily="1" charset="-122"/>
            </a:endParaRPr>
          </a:p>
        </p:txBody>
      </p:sp>
      <p:sp>
        <p:nvSpPr>
          <p:cNvPr id="47114" name="文本框 10"/>
          <p:cNvSpPr/>
          <p:nvPr/>
        </p:nvSpPr>
        <p:spPr>
          <a:xfrm>
            <a:off x="4037330" y="4742180"/>
            <a:ext cx="3004185" cy="398780"/>
          </a:xfrm>
          <a:prstGeom prst="rect">
            <a:avLst/>
          </a:prstGeom>
          <a:noFill/>
          <a:ln w="12700" cap="flat" cmpd="sng">
            <a:solidFill>
              <a:srgbClr val="395E8A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r>
              <a:rPr lang="zh-CN" altLang="en-US" sz="2000">
                <a:solidFill>
                  <a:srgbClr val="C00000"/>
                </a:solidFill>
                <a:latin typeface="黑体" panose="02010609060101010101" pitchFamily="1" charset="-122"/>
                <a:ea typeface="黑体" panose="02010609060101010101" pitchFamily="1" charset="-122"/>
                <a:sym typeface="黑体" panose="02010609060101010101" pitchFamily="1" charset="-122"/>
              </a:rPr>
              <a:t>人民群众</a:t>
            </a:r>
            <a:r>
              <a:rPr lang="zh-CN" altLang="en-US" sz="2000">
                <a:latin typeface="黑体" panose="02010609060101010101" pitchFamily="1" charset="-122"/>
                <a:ea typeface="黑体" panose="02010609060101010101" pitchFamily="1" charset="-122"/>
                <a:sym typeface="黑体" panose="02010609060101010101" pitchFamily="1" charset="-122"/>
              </a:rPr>
              <a:t>是历史的创造者</a:t>
            </a:r>
            <a:endParaRPr lang="zh-CN" altLang="en-US" sz="2000">
              <a:latin typeface="黑体" panose="02010609060101010101" pitchFamily="1" charset="-122"/>
              <a:ea typeface="黑体" panose="02010609060101010101" pitchFamily="1" charset="-122"/>
              <a:sym typeface="黑体" panose="02010609060101010101" pitchFamily="1" charset="-122"/>
            </a:endParaRPr>
          </a:p>
        </p:txBody>
      </p:sp>
      <p:sp>
        <p:nvSpPr>
          <p:cNvPr id="47116" name="左大括号 13"/>
          <p:cNvSpPr/>
          <p:nvPr/>
        </p:nvSpPr>
        <p:spPr>
          <a:xfrm>
            <a:off x="1334135" y="1535430"/>
            <a:ext cx="350520" cy="4582160"/>
          </a:xfrm>
          <a:prstGeom prst="leftBrace">
            <a:avLst>
              <a:gd name="adj1" fmla="val 7980"/>
              <a:gd name="adj2" fmla="val 50000"/>
            </a:avLst>
          </a:prstGeom>
          <a:noFill/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algn="ctr"/>
            <a:endParaRPr sz="240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7118" name="左大括号 15"/>
          <p:cNvSpPr/>
          <p:nvPr/>
        </p:nvSpPr>
        <p:spPr>
          <a:xfrm>
            <a:off x="3654426" y="4965489"/>
            <a:ext cx="383116" cy="1729316"/>
          </a:xfrm>
          <a:prstGeom prst="leftBrace">
            <a:avLst>
              <a:gd name="adj1" fmla="val 8024"/>
              <a:gd name="adj2" fmla="val 50000"/>
            </a:avLst>
          </a:prstGeom>
          <a:noFill/>
          <a:ln w="28575" cap="flat" cmpd="sng">
            <a:solidFill>
              <a:srgbClr val="395E8A"/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algn="ctr"/>
            <a:endParaRPr sz="240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3" name="文本框 4"/>
          <p:cNvSpPr/>
          <p:nvPr/>
        </p:nvSpPr>
        <p:spPr>
          <a:xfrm>
            <a:off x="1804035" y="5287645"/>
            <a:ext cx="1850390" cy="829945"/>
          </a:xfrm>
          <a:prstGeom prst="rect">
            <a:avLst/>
          </a:prstGeom>
          <a:solidFill>
            <a:srgbClr val="C3E6C6"/>
          </a:solidFill>
          <a:ln w="12700" cap="flat" cmpd="sng">
            <a:solidFill>
              <a:srgbClr val="395E8A"/>
            </a:solidFill>
            <a:prstDash val="solid"/>
            <a:miter/>
            <a:headEnd type="none" w="med" len="med"/>
            <a:tailEnd type="none" w="med" len="med"/>
          </a:ln>
          <a:effectLst>
            <a:softEdge rad="152400"/>
          </a:effectLst>
        </p:spPr>
        <p:txBody>
          <a:bodyPr wrap="square">
            <a:spAutoFit/>
          </a:bodyPr>
          <a:lstStyle/>
          <a:p>
            <a:r>
              <a:rPr lang="zh-CN" altLang="en-US" sz="2400">
                <a:latin typeface="黑体" panose="02010609060101010101" pitchFamily="1" charset="-122"/>
                <a:ea typeface="黑体" panose="02010609060101010101" pitchFamily="1" charset="-122"/>
                <a:sym typeface="黑体" panose="02010609060101010101" pitchFamily="1" charset="-122"/>
              </a:rPr>
              <a:t>社会发展的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pitchFamily="1" charset="-122"/>
                <a:ea typeface="黑体" panose="02010609060101010101" pitchFamily="1" charset="-122"/>
                <a:sym typeface="黑体" panose="02010609060101010101" pitchFamily="1" charset="-122"/>
              </a:rPr>
              <a:t>动力系统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1" charset="-122"/>
              <a:ea typeface="黑体" panose="02010609060101010101" pitchFamily="1" charset="-122"/>
              <a:sym typeface="黑体" panose="02010609060101010101" pitchFamily="1" charset="-122"/>
            </a:endParaRPr>
          </a:p>
        </p:txBody>
      </p:sp>
      <p:sp>
        <p:nvSpPr>
          <p:cNvPr id="4" name="文本框 4"/>
          <p:cNvSpPr/>
          <p:nvPr/>
        </p:nvSpPr>
        <p:spPr>
          <a:xfrm>
            <a:off x="1684655" y="3912235"/>
            <a:ext cx="1850390" cy="829945"/>
          </a:xfrm>
          <a:prstGeom prst="rect">
            <a:avLst/>
          </a:prstGeom>
          <a:solidFill>
            <a:srgbClr val="C3E6C6"/>
          </a:solidFill>
          <a:ln w="12700" cap="flat" cmpd="sng">
            <a:solidFill>
              <a:srgbClr val="395E8A"/>
            </a:solidFill>
            <a:prstDash val="solid"/>
            <a:miter/>
            <a:headEnd type="none" w="med" len="med"/>
            <a:tailEnd type="none" w="med" len="med"/>
          </a:ln>
          <a:effectLst>
            <a:softEdge rad="152400"/>
          </a:effectLst>
        </p:spPr>
        <p:txBody>
          <a:bodyPr wrap="square">
            <a:spAutoFit/>
          </a:bodyPr>
          <a:lstStyle/>
          <a:p>
            <a:r>
              <a:rPr lang="zh-CN" altLang="en-US" sz="2400">
                <a:latin typeface="黑体" panose="02010609060101010101" pitchFamily="1" charset="-122"/>
                <a:ea typeface="黑体" panose="02010609060101010101" pitchFamily="1" charset="-122"/>
                <a:sym typeface="黑体" panose="02010609060101010101" pitchFamily="1" charset="-122"/>
              </a:rPr>
              <a:t>社会的运行</a:t>
            </a:r>
            <a:r>
              <a:rPr lang="zh-CN" altLang="en-US" sz="2400">
                <a:solidFill>
                  <a:srgbClr val="FF0000"/>
                </a:solidFill>
                <a:latin typeface="黑体" panose="02010609060101010101" pitchFamily="1" charset="-122"/>
                <a:ea typeface="黑体" panose="02010609060101010101" pitchFamily="1" charset="-122"/>
                <a:sym typeface="黑体" panose="02010609060101010101" pitchFamily="1" charset="-122"/>
              </a:rPr>
              <a:t>机制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1" charset="-122"/>
              <a:ea typeface="黑体" panose="02010609060101010101" pitchFamily="1" charset="-122"/>
              <a:sym typeface="黑体" panose="02010609060101010101" pitchFamily="1" charset="-122"/>
            </a:endParaRPr>
          </a:p>
        </p:txBody>
      </p:sp>
      <p:sp>
        <p:nvSpPr>
          <p:cNvPr id="5" name="文本框 4"/>
          <p:cNvSpPr/>
          <p:nvPr/>
        </p:nvSpPr>
        <p:spPr>
          <a:xfrm>
            <a:off x="1684655" y="2755900"/>
            <a:ext cx="1850390" cy="460375"/>
          </a:xfrm>
          <a:prstGeom prst="rect">
            <a:avLst/>
          </a:prstGeom>
          <a:solidFill>
            <a:srgbClr val="C3E6C6"/>
          </a:solidFill>
          <a:ln w="12700" cap="flat" cmpd="sng">
            <a:solidFill>
              <a:srgbClr val="395E8A"/>
            </a:solidFill>
            <a:prstDash val="solid"/>
            <a:miter/>
            <a:headEnd type="none" w="med" len="med"/>
            <a:tailEnd type="none" w="med" len="med"/>
          </a:ln>
          <a:effectLst>
            <a:softEdge rad="152400"/>
          </a:effectLst>
        </p:spPr>
        <p:txBody>
          <a:bodyPr wrap="square">
            <a:spAutoFit/>
          </a:bodyPr>
          <a:lstStyle/>
          <a:p>
            <a:r>
              <a:rPr lang="zh-CN" altLang="en-US" sz="2400">
                <a:latin typeface="黑体" panose="02010609060101010101" pitchFamily="1" charset="-122"/>
                <a:ea typeface="黑体" panose="02010609060101010101" pitchFamily="1" charset="-122"/>
                <a:sym typeface="黑体" panose="02010609060101010101" pitchFamily="1" charset="-122"/>
              </a:rPr>
              <a:t>社会的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pitchFamily="1" charset="-122"/>
                <a:ea typeface="黑体" panose="02010609060101010101" pitchFamily="1" charset="-122"/>
                <a:sym typeface="黑体" panose="02010609060101010101" pitchFamily="1" charset="-122"/>
              </a:rPr>
              <a:t>结构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1" charset="-122"/>
              <a:ea typeface="黑体" panose="02010609060101010101" pitchFamily="1" charset="-122"/>
              <a:sym typeface="黑体" panose="02010609060101010101" pitchFamily="1" charset="-122"/>
            </a:endParaRPr>
          </a:p>
        </p:txBody>
      </p:sp>
      <p:sp>
        <p:nvSpPr>
          <p:cNvPr id="6" name="文本框 9"/>
          <p:cNvSpPr/>
          <p:nvPr/>
        </p:nvSpPr>
        <p:spPr>
          <a:xfrm>
            <a:off x="4037330" y="6093460"/>
            <a:ext cx="6778625" cy="706755"/>
          </a:xfrm>
          <a:prstGeom prst="rect">
            <a:avLst/>
          </a:prstGeom>
          <a:noFill/>
          <a:ln w="12700" cap="flat" cmpd="sng">
            <a:solidFill>
              <a:srgbClr val="395E8A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r>
              <a:rPr lang="zh-CN" altLang="en-US" sz="2000">
                <a:latin typeface="黑体" panose="02010609060101010101" pitchFamily="1" charset="-122"/>
                <a:ea typeface="黑体" panose="02010609060101010101" pitchFamily="1" charset="-122"/>
                <a:sym typeface="黑体" panose="02010609060101010101" pitchFamily="1" charset="-122"/>
              </a:rPr>
              <a:t>社会基本矛盾（</a:t>
            </a:r>
            <a:r>
              <a:rPr lang="zh-CN" altLang="en-US" sz="2000">
                <a:solidFill>
                  <a:srgbClr val="C00000"/>
                </a:solidFill>
                <a:latin typeface="黑体" panose="02010609060101010101" pitchFamily="1" charset="-122"/>
                <a:ea typeface="黑体" panose="02010609060101010101" pitchFamily="1" charset="-122"/>
                <a:sym typeface="黑体" panose="02010609060101010101" pitchFamily="1" charset="-122"/>
              </a:rPr>
              <a:t>生产力与生产关系的矛盾</a:t>
            </a:r>
            <a:r>
              <a:rPr lang="zh-CN" altLang="en-US" sz="2000">
                <a:latin typeface="黑体" panose="02010609060101010101" pitchFamily="1" charset="-122"/>
                <a:ea typeface="黑体" panose="02010609060101010101" pitchFamily="1" charset="-122"/>
                <a:sym typeface="黑体" panose="02010609060101010101" pitchFamily="1" charset="-122"/>
              </a:rPr>
              <a:t>；</a:t>
            </a:r>
            <a:endParaRPr lang="zh-CN" altLang="en-US" sz="2000">
              <a:latin typeface="黑体" panose="02010609060101010101" pitchFamily="1" charset="-122"/>
              <a:ea typeface="黑体" panose="02010609060101010101" pitchFamily="1" charset="-122"/>
              <a:sym typeface="黑体" panose="02010609060101010101" pitchFamily="1" charset="-122"/>
            </a:endParaRPr>
          </a:p>
          <a:p>
            <a:r>
              <a:rPr lang="zh-CN" altLang="en-US" sz="2000">
                <a:solidFill>
                  <a:srgbClr val="C00000"/>
                </a:solidFill>
                <a:latin typeface="黑体" panose="02010609060101010101" pitchFamily="1" charset="-122"/>
                <a:ea typeface="黑体" panose="02010609060101010101" pitchFamily="1" charset="-122"/>
                <a:sym typeface="黑体" panose="02010609060101010101" pitchFamily="1" charset="-122"/>
              </a:rPr>
              <a:t>经济基础与上层建筑的矛盾</a:t>
            </a:r>
            <a:r>
              <a:rPr lang="zh-CN" altLang="en-US" sz="2000">
                <a:latin typeface="黑体" panose="02010609060101010101" pitchFamily="1" charset="-122"/>
                <a:ea typeface="黑体" panose="02010609060101010101" pitchFamily="1" charset="-122"/>
                <a:sym typeface="黑体" panose="02010609060101010101" pitchFamily="1" charset="-122"/>
              </a:rPr>
              <a:t>）是推动社会发展的</a:t>
            </a:r>
            <a:r>
              <a:rPr lang="zh-CN" altLang="en-US" sz="2000">
                <a:solidFill>
                  <a:srgbClr val="C00000"/>
                </a:solidFill>
                <a:latin typeface="黑体" panose="02010609060101010101" pitchFamily="1" charset="-122"/>
                <a:ea typeface="黑体" panose="02010609060101010101" pitchFamily="1" charset="-122"/>
                <a:sym typeface="黑体" panose="02010609060101010101" pitchFamily="1" charset="-122"/>
              </a:rPr>
              <a:t>基本动力</a:t>
            </a:r>
            <a:endParaRPr lang="zh-CN" altLang="en-US" sz="2000">
              <a:solidFill>
                <a:srgbClr val="C00000"/>
              </a:solidFill>
              <a:latin typeface="黑体" panose="02010609060101010101" pitchFamily="1" charset="-122"/>
              <a:ea typeface="黑体" panose="02010609060101010101" pitchFamily="1" charset="-122"/>
              <a:sym typeface="黑体" panose="02010609060101010101" pitchFamily="1" charset="-122"/>
            </a:endParaRPr>
          </a:p>
        </p:txBody>
      </p:sp>
      <p:sp>
        <p:nvSpPr>
          <p:cNvPr id="8" name="文本框 10"/>
          <p:cNvSpPr/>
          <p:nvPr/>
        </p:nvSpPr>
        <p:spPr>
          <a:xfrm>
            <a:off x="3654425" y="4052570"/>
            <a:ext cx="5289550" cy="398780"/>
          </a:xfrm>
          <a:prstGeom prst="rect">
            <a:avLst/>
          </a:prstGeom>
          <a:noFill/>
          <a:ln w="12700" cap="flat" cmpd="sng">
            <a:solidFill>
              <a:srgbClr val="395E8A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r>
              <a:rPr lang="zh-CN" altLang="en-US" sz="2000">
                <a:solidFill>
                  <a:srgbClr val="C00000"/>
                </a:solidFill>
                <a:latin typeface="黑体" panose="02010609060101010101" pitchFamily="1" charset="-122"/>
                <a:ea typeface="黑体" panose="02010609060101010101" pitchFamily="1" charset="-122"/>
                <a:sym typeface="黑体" panose="02010609060101010101" pitchFamily="1" charset="-122"/>
              </a:rPr>
              <a:t>需要、利益，分工，交往</a:t>
            </a:r>
            <a:r>
              <a:rPr lang="zh-CN" altLang="en-US" sz="2000">
                <a:latin typeface="黑体" panose="02010609060101010101" pitchFamily="1" charset="-122"/>
                <a:ea typeface="黑体" panose="02010609060101010101" pitchFamily="1" charset="-122"/>
                <a:sym typeface="黑体" panose="02010609060101010101" pitchFamily="1" charset="-122"/>
              </a:rPr>
              <a:t>在社会发展中的作用</a:t>
            </a:r>
            <a:endParaRPr lang="zh-CN" altLang="en-US" sz="2000">
              <a:latin typeface="黑体" panose="02010609060101010101" pitchFamily="1" charset="-122"/>
              <a:ea typeface="黑体" panose="02010609060101010101" pitchFamily="1" charset="-122"/>
              <a:sym typeface="黑体" panose="02010609060101010101" pitchFamily="1" charset="-122"/>
            </a:endParaRPr>
          </a:p>
        </p:txBody>
      </p:sp>
      <p:sp>
        <p:nvSpPr>
          <p:cNvPr id="9" name="文本框 6"/>
          <p:cNvSpPr/>
          <p:nvPr/>
        </p:nvSpPr>
        <p:spPr>
          <a:xfrm>
            <a:off x="3535045" y="1535430"/>
            <a:ext cx="4081780" cy="706755"/>
          </a:xfrm>
          <a:prstGeom prst="rect">
            <a:avLst/>
          </a:prstGeom>
          <a:noFill/>
          <a:ln w="12700" cap="flat" cmpd="sng">
            <a:solidFill>
              <a:srgbClr val="395E8A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r>
              <a:rPr lang="zh-CN" altLang="en-US" sz="2000">
                <a:latin typeface="黑体" panose="02010609060101010101" pitchFamily="1" charset="-122"/>
                <a:ea typeface="黑体" panose="02010609060101010101" pitchFamily="1" charset="-122"/>
                <a:sym typeface="黑体" panose="02010609060101010101" pitchFamily="1" charset="-122"/>
              </a:rPr>
              <a:t>人类的社会形态由低级向高级发展；人类从分散到整体发展</a:t>
            </a:r>
            <a:endParaRPr lang="zh-CN" altLang="en-US" sz="2000">
              <a:latin typeface="黑体" panose="02010609060101010101" pitchFamily="1" charset="-122"/>
              <a:ea typeface="黑体" panose="02010609060101010101" pitchFamily="1" charset="-122"/>
              <a:sym typeface="黑体" panose="02010609060101010101" pitchFamily="1" charset="-122"/>
            </a:endParaRPr>
          </a:p>
        </p:txBody>
      </p:sp>
      <p:sp>
        <p:nvSpPr>
          <p:cNvPr id="10" name="右箭头 9"/>
          <p:cNvSpPr/>
          <p:nvPr/>
        </p:nvSpPr>
        <p:spPr>
          <a:xfrm>
            <a:off x="8026400" y="2581910"/>
            <a:ext cx="1880235" cy="87058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6"/>
          <p:cNvSpPr/>
          <p:nvPr/>
        </p:nvSpPr>
        <p:spPr>
          <a:xfrm>
            <a:off x="10330815" y="1966595"/>
            <a:ext cx="1003300" cy="398780"/>
          </a:xfrm>
          <a:prstGeom prst="rect">
            <a:avLst/>
          </a:prstGeom>
          <a:solidFill>
            <a:srgbClr val="FFC000"/>
          </a:solidFill>
          <a:ln w="12700" cap="flat" cmpd="sng">
            <a:solidFill>
              <a:srgbClr val="395E8A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r>
              <a:rPr lang="zh-CN" altLang="en-US" sz="2000" b="1">
                <a:latin typeface="黑体" panose="02010609060101010101" pitchFamily="1" charset="-122"/>
                <a:ea typeface="黑体" panose="02010609060101010101" pitchFamily="1" charset="-122"/>
                <a:sym typeface="黑体" panose="02010609060101010101" pitchFamily="1" charset="-122"/>
              </a:rPr>
              <a:t>客观的</a:t>
            </a:r>
            <a:endParaRPr lang="zh-CN" altLang="en-US" sz="2000" b="1">
              <a:latin typeface="黑体" panose="02010609060101010101" pitchFamily="1" charset="-122"/>
              <a:ea typeface="黑体" panose="02010609060101010101" pitchFamily="1" charset="-122"/>
              <a:sym typeface="黑体" panose="02010609060101010101" pitchFamily="1" charset="-122"/>
            </a:endParaRPr>
          </a:p>
        </p:txBody>
      </p:sp>
      <p:sp>
        <p:nvSpPr>
          <p:cNvPr id="12" name="文本框 6"/>
          <p:cNvSpPr/>
          <p:nvPr/>
        </p:nvSpPr>
        <p:spPr>
          <a:xfrm>
            <a:off x="10330815" y="2581910"/>
            <a:ext cx="1003300" cy="398780"/>
          </a:xfrm>
          <a:prstGeom prst="rect">
            <a:avLst/>
          </a:prstGeom>
          <a:solidFill>
            <a:srgbClr val="FFC000"/>
          </a:solidFill>
          <a:ln w="12700" cap="flat" cmpd="sng">
            <a:solidFill>
              <a:srgbClr val="395E8A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r>
              <a:rPr lang="zh-CN" altLang="en-US" sz="2000" b="1">
                <a:latin typeface="黑体" panose="02010609060101010101" pitchFamily="1" charset="-122"/>
                <a:ea typeface="黑体" panose="02010609060101010101" pitchFamily="1" charset="-122"/>
                <a:sym typeface="黑体" panose="02010609060101010101" pitchFamily="1" charset="-122"/>
              </a:rPr>
              <a:t>全面的</a:t>
            </a:r>
            <a:endParaRPr lang="zh-CN" altLang="en-US" sz="2000" b="1">
              <a:latin typeface="黑体" panose="02010609060101010101" pitchFamily="1" charset="-122"/>
              <a:ea typeface="黑体" panose="02010609060101010101" pitchFamily="1" charset="-122"/>
              <a:sym typeface="黑体" panose="02010609060101010101" pitchFamily="1" charset="-122"/>
            </a:endParaRPr>
          </a:p>
        </p:txBody>
      </p:sp>
      <p:sp>
        <p:nvSpPr>
          <p:cNvPr id="13" name="文本框 6"/>
          <p:cNvSpPr/>
          <p:nvPr/>
        </p:nvSpPr>
        <p:spPr>
          <a:xfrm>
            <a:off x="10330815" y="3186430"/>
            <a:ext cx="1003300" cy="398780"/>
          </a:xfrm>
          <a:prstGeom prst="rect">
            <a:avLst/>
          </a:prstGeom>
          <a:solidFill>
            <a:srgbClr val="FFC000"/>
          </a:solidFill>
          <a:ln w="12700" cap="flat" cmpd="sng">
            <a:solidFill>
              <a:srgbClr val="395E8A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r>
              <a:rPr lang="zh-CN" altLang="en-US" sz="2000" b="1">
                <a:latin typeface="黑体" panose="02010609060101010101" pitchFamily="1" charset="-122"/>
                <a:ea typeface="黑体" panose="02010609060101010101" pitchFamily="1" charset="-122"/>
                <a:sym typeface="黑体" panose="02010609060101010101" pitchFamily="1" charset="-122"/>
              </a:rPr>
              <a:t>发展的</a:t>
            </a:r>
            <a:endParaRPr lang="zh-CN" altLang="en-US" sz="2000" b="1">
              <a:latin typeface="黑体" panose="02010609060101010101" pitchFamily="1" charset="-122"/>
              <a:ea typeface="黑体" panose="02010609060101010101" pitchFamily="1" charset="-122"/>
              <a:sym typeface="黑体" panose="02010609060101010101" pitchFamily="1" charset="-122"/>
            </a:endParaRPr>
          </a:p>
        </p:txBody>
      </p:sp>
      <p:sp>
        <p:nvSpPr>
          <p:cNvPr id="14" name="文本框 6"/>
          <p:cNvSpPr/>
          <p:nvPr/>
        </p:nvSpPr>
        <p:spPr>
          <a:xfrm>
            <a:off x="10330815" y="3792220"/>
            <a:ext cx="1003300" cy="398780"/>
          </a:xfrm>
          <a:prstGeom prst="rect">
            <a:avLst/>
          </a:prstGeom>
          <a:solidFill>
            <a:srgbClr val="FFC000"/>
          </a:solidFill>
          <a:ln w="12700" cap="flat" cmpd="sng">
            <a:solidFill>
              <a:srgbClr val="395E8A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r>
              <a:rPr lang="zh-CN" altLang="en-US" sz="2000" b="1">
                <a:latin typeface="黑体" panose="02010609060101010101" pitchFamily="1" charset="-122"/>
                <a:ea typeface="黑体" panose="02010609060101010101" pitchFamily="1" charset="-122"/>
                <a:sym typeface="黑体" panose="02010609060101010101" pitchFamily="1" charset="-122"/>
              </a:rPr>
              <a:t>辩证的</a:t>
            </a:r>
            <a:endParaRPr lang="zh-CN" altLang="en-US" sz="2000" b="1">
              <a:latin typeface="黑体" panose="02010609060101010101" pitchFamily="1" charset="-122"/>
              <a:ea typeface="黑体" panose="02010609060101010101" pitchFamily="1" charset="-122"/>
              <a:sym typeface="黑体" panose="02010609060101010101" pitchFamily="1" charset="-122"/>
            </a:endParaRPr>
          </a:p>
        </p:txBody>
      </p:sp>
      <p:sp>
        <p:nvSpPr>
          <p:cNvPr id="2" name="文本框 6"/>
          <p:cNvSpPr/>
          <p:nvPr/>
        </p:nvSpPr>
        <p:spPr>
          <a:xfrm>
            <a:off x="9559925" y="1351280"/>
            <a:ext cx="2506980" cy="398780"/>
          </a:xfrm>
          <a:prstGeom prst="rect">
            <a:avLst/>
          </a:prstGeom>
          <a:noFill/>
          <a:ln w="12700" cap="flat" cmpd="sng">
            <a:solidFill>
              <a:srgbClr val="395E8A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r>
              <a:rPr lang="zh-CN" altLang="en-US" sz="2000">
                <a:latin typeface="黑体" panose="02010609060101010101" pitchFamily="1" charset="-122"/>
                <a:ea typeface="黑体" panose="02010609060101010101" pitchFamily="1" charset="-122"/>
                <a:sym typeface="黑体" panose="02010609060101010101" pitchFamily="1" charset="-122"/>
              </a:rPr>
              <a:t>如何看待、分析历史</a:t>
            </a:r>
            <a:endParaRPr lang="zh-CN" altLang="en-US" sz="2000">
              <a:latin typeface="黑体" panose="02010609060101010101" pitchFamily="1" charset="-122"/>
              <a:ea typeface="黑体" panose="02010609060101010101" pitchFamily="1" charset="-122"/>
              <a:sym typeface="黑体" panose="02010609060101010101" pitchFamily="1" charset="-122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7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47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47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47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47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47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47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47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7" grpId="0"/>
      <p:bldP spid="47116" grpId="0"/>
      <p:bldP spid="47108" grpId="0"/>
      <p:bldP spid="9" grpId="0"/>
      <p:bldP spid="5" grpId="0"/>
      <p:bldP spid="47110" grpId="0"/>
      <p:bldP spid="4" grpId="0"/>
      <p:bldP spid="8" grpId="0"/>
      <p:bldP spid="3" grpId="0"/>
      <p:bldP spid="47114" grpId="0"/>
      <p:bldP spid="47113" grpId="0"/>
      <p:bldP spid="6" grpId="0"/>
      <p:bldP spid="47118" grpId="0"/>
      <p:bldP spid="11" grpId="0"/>
      <p:bldP spid="12" grpId="0"/>
      <p:bldP spid="13" grpId="0"/>
      <p:bldP spid="14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社会存在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88925" y="0"/>
            <a:ext cx="11765915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生产力与生产关系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内容占位符 5"/>
          <p:cNvPicPr>
            <a:picLocks noChangeAspect="1"/>
          </p:cNvPicPr>
          <p:nvPr>
            <p:ph idx="1"/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1460480" cy="574865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25730" y="0"/>
            <a:ext cx="344170" cy="6451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chemeClr val="bg1"/>
                </a:solidFill>
              </a:rPr>
              <a:t>你好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9298940" y="1416050"/>
            <a:ext cx="1412875" cy="14452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8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B</a:t>
            </a:r>
            <a:endParaRPr lang="en-US" altLang="zh-CN" sz="8800" b="1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595110" y="3268980"/>
            <a:ext cx="5490845" cy="18148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800"/>
              <a:t>主干知识：三大改造的完成</a:t>
            </a:r>
            <a:endParaRPr lang="zh-CN" altLang="en-US" sz="2800"/>
          </a:p>
          <a:p>
            <a:r>
              <a:rPr lang="zh-CN" altLang="en-US" sz="2800"/>
              <a:t>核心素养：唯物史观</a:t>
            </a:r>
            <a:r>
              <a:rPr lang="en-US" altLang="zh-CN" sz="2800"/>
              <a:t>-</a:t>
            </a:r>
            <a:r>
              <a:rPr lang="zh-CN" altLang="en-US" sz="2800"/>
              <a:t>人民的作用</a:t>
            </a:r>
            <a:endParaRPr lang="zh-CN" altLang="en-US" sz="2800"/>
          </a:p>
          <a:p>
            <a:r>
              <a:rPr lang="zh-CN" altLang="en-US" sz="2800"/>
              <a:t>材料结构：</a:t>
            </a:r>
            <a:endParaRPr lang="zh-CN" altLang="en-US" sz="2800"/>
          </a:p>
          <a:p>
            <a:r>
              <a:rPr lang="zh-CN" altLang="en-US" sz="2800"/>
              <a:t>题中的错误类型有：</a:t>
            </a:r>
            <a:endParaRPr lang="zh-CN" altLang="en-US" sz="28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356995" y="1270000"/>
            <a:ext cx="9660890" cy="3415030"/>
          </a:xfrm>
          <a:prstGeom prst="rect">
            <a:avLst/>
          </a:prstGeom>
          <a:noFill/>
          <a:ln w="19050">
            <a:solidFill>
              <a:srgbClr val="006600"/>
            </a:solidFill>
            <a:prstDash val="dash"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2400" b="1">
                <a:solidFill>
                  <a:srgbClr val="0000FF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1.</a:t>
            </a:r>
            <a:r>
              <a:rPr lang="zh-CN" altLang="en-US" sz="2400" b="1">
                <a:solidFill>
                  <a:srgbClr val="0000FF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2400" b="1">
                <a:solidFill>
                  <a:srgbClr val="0000FF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2020</a:t>
            </a:r>
            <a:r>
              <a:rPr sz="2400" b="1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·</a:t>
            </a:r>
            <a:r>
              <a:rPr lang="zh-CN" sz="2400" b="1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全国卷</a:t>
            </a:r>
            <a:r>
              <a:rPr sz="2400" b="1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Ⅲ· </a:t>
            </a:r>
            <a:r>
              <a:rPr lang="en-US" sz="2400" b="1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31</a:t>
            </a:r>
            <a:r>
              <a:rPr lang="zh-CN" altLang="en-US" sz="2400" b="1">
                <a:solidFill>
                  <a:srgbClr val="0000FF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r>
              <a:rPr lang="zh-CN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1983年，北京四个最大的百货商场与北京市第一商业局签订合同，规定：超额完成利润承包额的，超额部分国家与商场对半分成；完不成利润承包额的，差额部分由企业利润留成和浮动工资弥补。这反映出</a:t>
            </a:r>
            <a:endParaRPr lang="zh-CN" altLang="zh-CN" sz="2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A．企业活力逐步得到增强	       B．国企改革全面展开</a:t>
            </a:r>
            <a:endParaRPr lang="zh-CN" altLang="zh-CN" sz="2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C．市场经济体制目标确立	       D．现代企业制度建立</a:t>
            </a:r>
            <a:endParaRPr lang="zh-CN" altLang="zh-CN" sz="2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605010" y="4347845"/>
            <a:ext cx="1412875" cy="14452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8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A</a:t>
            </a:r>
            <a:endParaRPr lang="en-US" altLang="zh-CN" sz="8800" b="1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7106" name="标题 1"/>
          <p:cNvSpPr>
            <a:spLocks noGrp="1"/>
          </p:cNvSpPr>
          <p:nvPr/>
        </p:nvSpPr>
        <p:spPr>
          <a:xfrm>
            <a:off x="4836160" y="753110"/>
            <a:ext cx="2850515" cy="739775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45720" rIns="91440" bIns="45720" anchor="ctr">
            <a:normAutofit/>
          </a:bodyPr>
          <a:lstStyle>
            <a:lvl1pPr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5400" b="1" u="none" strike="noStrike" kern="1200" cap="none" spc="200" normalizeH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110" kern="1200">
                <a:solidFill>
                  <a:schemeClr val="bg1"/>
                </a:solidFill>
                <a:latin typeface="Calibri" panose="020F0502020204030204"/>
                <a:ea typeface="宋体" panose="02010600030101010101" pitchFamily="2" charset="-122"/>
                <a:sym typeface="Calibri" panose="020F0502020204030204"/>
              </a:rPr>
              <a:t>联系高考</a:t>
            </a:r>
            <a:endParaRPr lang="zh-CN" altLang="en-US" sz="3110" kern="1200">
              <a:solidFill>
                <a:schemeClr val="bg1"/>
              </a:solidFill>
              <a:latin typeface="Calibri" panose="020F0502020204030204"/>
              <a:ea typeface="宋体" panose="02010600030101010101" pitchFamily="2" charset="-122"/>
              <a:sym typeface="Calibri" panose="020F0502020204030204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024380" y="4883785"/>
            <a:ext cx="7451090" cy="18148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800"/>
              <a:t>主干知识：</a:t>
            </a:r>
            <a:r>
              <a:rPr lang="en-US" altLang="zh-CN" sz="2800"/>
              <a:t> </a:t>
            </a:r>
            <a:r>
              <a:rPr lang="zh-CN" altLang="en-US" sz="2800"/>
              <a:t>城市经济体制改革</a:t>
            </a:r>
            <a:endParaRPr lang="en-US" altLang="zh-CN" sz="2800"/>
          </a:p>
          <a:p>
            <a:r>
              <a:rPr lang="zh-CN" altLang="en-US" sz="2800"/>
              <a:t>核心素养：唯物史观</a:t>
            </a:r>
            <a:r>
              <a:rPr lang="en-US" altLang="zh-CN" sz="2800"/>
              <a:t>-</a:t>
            </a:r>
            <a:r>
              <a:rPr lang="zh-CN" altLang="en-US" sz="2800"/>
              <a:t>生产关系反作用于生产力</a:t>
            </a:r>
            <a:endParaRPr lang="zh-CN" altLang="en-US" sz="2800"/>
          </a:p>
          <a:p>
            <a:r>
              <a:rPr lang="zh-CN" altLang="en-US" sz="2800"/>
              <a:t>材料结构：</a:t>
            </a:r>
            <a:endParaRPr lang="zh-CN" altLang="en-US" sz="2800"/>
          </a:p>
          <a:p>
            <a:r>
              <a:rPr lang="zh-CN" altLang="en-US" sz="2800"/>
              <a:t>题中的错误类型有：</a:t>
            </a:r>
            <a:endParaRPr lang="zh-CN" altLang="en-US" sz="28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356995" y="1270000"/>
            <a:ext cx="9660890" cy="4485640"/>
          </a:xfrm>
          <a:prstGeom prst="rect">
            <a:avLst/>
          </a:prstGeom>
          <a:noFill/>
          <a:ln w="19050">
            <a:solidFill>
              <a:srgbClr val="006600"/>
            </a:solidFill>
            <a:prstDash val="dash"/>
          </a:ln>
        </p:spPr>
        <p:txBody>
          <a:bodyPr wrap="square" rtlCol="0">
            <a:spAutoFit/>
          </a:bodyPr>
          <a:lstStyle/>
          <a:p>
            <a:pPr>
              <a:lnSpc>
                <a:spcPct val="170000"/>
              </a:lnSpc>
            </a:pPr>
            <a:r>
              <a:rPr lang="en-US" altLang="zh-CN" sz="2400" b="1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2400" b="1">
                <a:solidFill>
                  <a:srgbClr val="0000FF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2.</a:t>
            </a:r>
            <a:r>
              <a:rPr lang="zh-CN" altLang="en-US" sz="2400" b="1">
                <a:solidFill>
                  <a:srgbClr val="0000FF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</a:t>
            </a:r>
            <a:r>
              <a:rPr lang="en-US" altLang="zh-CN" sz="2400" b="1">
                <a:solidFill>
                  <a:srgbClr val="0000FF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2019</a:t>
            </a:r>
            <a:r>
              <a:rPr sz="2400" b="1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·</a:t>
            </a:r>
            <a:r>
              <a:rPr lang="zh-CN" altLang="en-US" sz="2400" b="1">
                <a:solidFill>
                  <a:srgbClr val="0000FF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全国Ⅰ卷</a:t>
            </a:r>
            <a:r>
              <a:rPr sz="2400" b="1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·</a:t>
            </a:r>
            <a:r>
              <a:rPr lang="en-US" sz="2400" b="1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31</a:t>
            </a:r>
            <a:r>
              <a:rPr lang="zh-CN" altLang="en-US" sz="2400" b="1">
                <a:solidFill>
                  <a:srgbClr val="0000FF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</a:t>
            </a:r>
            <a:r>
              <a:rPr sz="2400" b="1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据统计，1954年1月到4月，中国科学院图书馆上海分馆俄文书刊借阅总数为1953年同期的5倍，为1952年同期的50倍，东北各研究所俄文书刊借阅量也大幅度增加。这表明（ ）</a:t>
            </a:r>
            <a:endParaRPr sz="2400" b="1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70000"/>
              </a:lnSpc>
            </a:pPr>
            <a:r>
              <a:rPr sz="2400" b="1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A.科学研究已与国际前沿接轨          </a:t>
            </a:r>
            <a:endParaRPr sz="2400" b="1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70000"/>
              </a:lnSpc>
            </a:pPr>
            <a:r>
              <a:rPr sz="2400" b="1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B.科教兴国战略已展开</a:t>
            </a:r>
            <a:endParaRPr sz="2400" b="1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70000"/>
              </a:lnSpc>
            </a:pPr>
            <a:r>
              <a:rPr sz="2400" b="1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C.对苏联经验的反思蔚然成风          </a:t>
            </a:r>
            <a:endParaRPr sz="2400" b="1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70000"/>
              </a:lnSpc>
            </a:pPr>
            <a:r>
              <a:rPr sz="2400" b="1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D.工业化建设需求迫切</a:t>
            </a:r>
            <a:endParaRPr lang="zh-CN" altLang="zh-CN" sz="2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605010" y="4347845"/>
            <a:ext cx="1412875" cy="14452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8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D</a:t>
            </a:r>
            <a:endParaRPr lang="en-US" altLang="zh-CN" sz="8800" b="1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6" name="New picture"/>
          <p:cNvPicPr/>
          <p:nvPr/>
        </p:nvPicPr>
        <p:blipFill>
          <a:blip r:embed="rId1"/>
          <a:stretch>
            <a:fillRect/>
          </a:stretch>
        </p:blipFill>
        <p:spPr>
          <a:xfrm>
            <a:off x="11696700" y="12420600"/>
            <a:ext cx="317500" cy="228600"/>
          </a:xfrm>
          <a:prstGeom prst="cube">
            <a:avLst/>
          </a:prstGeom>
        </p:spPr>
      </p:pic>
      <p:sp>
        <p:nvSpPr>
          <p:cNvPr id="47106" name="标题 1"/>
          <p:cNvSpPr>
            <a:spLocks noGrp="1"/>
          </p:cNvSpPr>
          <p:nvPr/>
        </p:nvSpPr>
        <p:spPr>
          <a:xfrm>
            <a:off x="4836160" y="753110"/>
            <a:ext cx="2850515" cy="739775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45720" rIns="91440" bIns="45720" anchor="ctr">
            <a:normAutofit/>
          </a:bodyPr>
          <a:lstStyle>
            <a:lvl1pPr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5400" b="1" u="none" strike="noStrike" kern="1200" cap="none" spc="200" normalizeH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110" kern="1200">
                <a:solidFill>
                  <a:schemeClr val="bg1"/>
                </a:solidFill>
                <a:latin typeface="Calibri" panose="020F0502020204030204"/>
                <a:ea typeface="宋体" panose="02010600030101010101" pitchFamily="2" charset="-122"/>
                <a:sym typeface="Calibri" panose="020F0502020204030204"/>
              </a:rPr>
              <a:t>联系高考</a:t>
            </a:r>
            <a:endParaRPr lang="zh-CN" altLang="en-US" sz="3110" kern="1200">
              <a:solidFill>
                <a:schemeClr val="bg1"/>
              </a:solidFill>
              <a:latin typeface="Calibri" panose="020F0502020204030204"/>
              <a:ea typeface="宋体" panose="02010600030101010101" pitchFamily="2" charset="-122"/>
              <a:sym typeface="Calibri" panose="020F0502020204030204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740910" y="5043170"/>
            <a:ext cx="7451090" cy="18148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800"/>
              <a:t>主干知识：</a:t>
            </a:r>
            <a:r>
              <a:rPr lang="en-US" altLang="zh-CN" sz="2800"/>
              <a:t> </a:t>
            </a:r>
            <a:r>
              <a:rPr lang="zh-CN" altLang="en-US" sz="2800"/>
              <a:t>一五计划</a:t>
            </a:r>
            <a:endParaRPr lang="en-US" altLang="zh-CN" sz="2800"/>
          </a:p>
          <a:p>
            <a:r>
              <a:rPr lang="zh-CN" altLang="en-US" sz="2800"/>
              <a:t>核心素养：唯物史观</a:t>
            </a:r>
            <a:r>
              <a:rPr lang="en-US" altLang="zh-CN" sz="2800"/>
              <a:t>-</a:t>
            </a:r>
            <a:r>
              <a:rPr lang="zh-CN" altLang="en-US" sz="2800"/>
              <a:t>社会存在决定社会意识</a:t>
            </a:r>
            <a:endParaRPr lang="zh-CN" altLang="en-US" sz="2800"/>
          </a:p>
          <a:p>
            <a:r>
              <a:rPr lang="zh-CN" altLang="en-US" sz="2800"/>
              <a:t>材料结构：</a:t>
            </a:r>
            <a:endParaRPr lang="zh-CN" altLang="en-US" sz="2800"/>
          </a:p>
          <a:p>
            <a:r>
              <a:rPr lang="zh-CN" altLang="en-US" sz="2800"/>
              <a:t>题中的错误类型有：</a:t>
            </a:r>
            <a:endParaRPr lang="zh-CN" altLang="en-US" sz="28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356995" y="1270000"/>
            <a:ext cx="9660890" cy="4523105"/>
          </a:xfrm>
          <a:prstGeom prst="rect">
            <a:avLst/>
          </a:prstGeom>
          <a:noFill/>
          <a:ln w="19050">
            <a:solidFill>
              <a:srgbClr val="006600"/>
            </a:solidFill>
            <a:prstDash val="dash"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2400" b="1">
                <a:solidFill>
                  <a:srgbClr val="0000FF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1.</a:t>
            </a:r>
            <a:r>
              <a:rPr lang="zh-CN" altLang="en-US" sz="2400" b="1">
                <a:solidFill>
                  <a:srgbClr val="0000FF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2400" b="1">
                <a:solidFill>
                  <a:srgbClr val="0000FF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2020</a:t>
            </a:r>
            <a:r>
              <a:rPr sz="2400" b="1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·</a:t>
            </a:r>
            <a:r>
              <a:rPr lang="zh-CN" sz="2400" b="1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全国卷Ⅰ</a:t>
            </a:r>
            <a:r>
              <a:rPr sz="2400" b="1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· </a:t>
            </a:r>
            <a:r>
              <a:rPr lang="en-US" sz="2400" b="1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31</a:t>
            </a:r>
            <a:r>
              <a:rPr lang="zh-CN" altLang="en-US" sz="2400" b="1">
                <a:solidFill>
                  <a:srgbClr val="0000FF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r>
              <a:rPr lang="zh-CN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1983年，安徽某濒临倒闭的国营制药厂被8个年轻人承包，实行有奖有罚的经济责任制，9个月就盈利12万元。后来安徽省委、省政府从中得到启示，下发通知明确提出，小型国营企业也可以实行承包经营。由此可以看出</a:t>
            </a:r>
            <a:endParaRPr lang="zh-CN" altLang="zh-CN" sz="2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A．市场经济体制在全国逐步建立	B．政企职责不分弊端得到解决</a:t>
            </a:r>
            <a:endParaRPr lang="zh-CN" altLang="zh-CN" sz="2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C．经济所有制结构开始发生变化	D．企业的经营自主权逐渐扩大</a:t>
            </a:r>
            <a:endParaRPr lang="zh-CN" altLang="zh-CN" sz="2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endParaRPr lang="zh-CN" altLang="zh-CN" sz="2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endParaRPr lang="zh-CN" altLang="zh-CN" sz="2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605010" y="4347845"/>
            <a:ext cx="1412875" cy="14452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8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D</a:t>
            </a:r>
            <a:endParaRPr lang="en-US" altLang="zh-CN" sz="8800" b="1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6" name="New picture"/>
          <p:cNvPicPr/>
          <p:nvPr/>
        </p:nvPicPr>
        <p:blipFill>
          <a:blip r:embed="rId1"/>
          <a:stretch>
            <a:fillRect/>
          </a:stretch>
        </p:blipFill>
        <p:spPr>
          <a:xfrm>
            <a:off x="11696700" y="12420600"/>
            <a:ext cx="317500" cy="228600"/>
          </a:xfrm>
          <a:prstGeom prst="cube">
            <a:avLst/>
          </a:prstGeom>
        </p:spPr>
      </p:pic>
      <p:sp>
        <p:nvSpPr>
          <p:cNvPr id="47106" name="标题 1"/>
          <p:cNvSpPr>
            <a:spLocks noGrp="1"/>
          </p:cNvSpPr>
          <p:nvPr/>
        </p:nvSpPr>
        <p:spPr>
          <a:xfrm>
            <a:off x="4836160" y="753110"/>
            <a:ext cx="2850515" cy="739775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45720" rIns="91440" bIns="45720" anchor="ctr">
            <a:normAutofit/>
          </a:bodyPr>
          <a:lstStyle>
            <a:lvl1pPr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5400" b="1" u="none" strike="noStrike" kern="1200" cap="none" spc="200" normalizeH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110" kern="1200">
                <a:solidFill>
                  <a:schemeClr val="bg1"/>
                </a:solidFill>
                <a:latin typeface="Calibri" panose="020F0502020204030204"/>
                <a:ea typeface="宋体" panose="02010600030101010101" pitchFamily="2" charset="-122"/>
                <a:sym typeface="Calibri" panose="020F0502020204030204"/>
              </a:rPr>
              <a:t>练一练</a:t>
            </a:r>
            <a:endParaRPr lang="zh-CN" altLang="en-US" sz="3110" kern="1200">
              <a:solidFill>
                <a:schemeClr val="bg1"/>
              </a:solidFill>
              <a:latin typeface="Calibri" panose="020F0502020204030204"/>
              <a:ea typeface="宋体" panose="02010600030101010101" pitchFamily="2" charset="-122"/>
              <a:sym typeface="Calibri" panose="020F0502020204030204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356995" y="1270000"/>
            <a:ext cx="9660890" cy="2861310"/>
          </a:xfrm>
          <a:prstGeom prst="rect">
            <a:avLst/>
          </a:prstGeom>
          <a:noFill/>
          <a:ln w="19050">
            <a:solidFill>
              <a:srgbClr val="006600"/>
            </a:solidFill>
            <a:prstDash val="dash"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2400" b="1">
                <a:solidFill>
                  <a:srgbClr val="0000FF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2.</a:t>
            </a:r>
            <a:r>
              <a:rPr lang="zh-CN" altLang="en-US" sz="2400" b="1">
                <a:solidFill>
                  <a:srgbClr val="0000FF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2400" b="1">
                <a:solidFill>
                  <a:srgbClr val="0000FF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</a:t>
            </a:r>
            <a:r>
              <a:rPr sz="2400" b="1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·</a:t>
            </a:r>
            <a:r>
              <a:rPr lang="zh-CN" sz="2400" b="1">
                <a:solidFill>
                  <a:srgbClr val="0000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山东模拟</a:t>
            </a:r>
            <a:r>
              <a:rPr lang="zh-CN" altLang="en-US" sz="2400" b="1">
                <a:solidFill>
                  <a:srgbClr val="0000FF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r>
              <a:rPr lang="zh-CN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一直到1952年，河北定县都没有一台大型农机具。1955年，定县农民开始使用拖拉机耕地，1958年又开始使用柴油机和电动机灌溉农田。这一变化的原因是</a:t>
            </a:r>
            <a:endParaRPr lang="zh-CN" altLang="zh-CN" sz="2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A．农业生产技术的进步	B．国家以农业为经济建设中心</a:t>
            </a:r>
            <a:endParaRPr lang="zh-CN" altLang="zh-CN" sz="2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C．农村生产关系的变革	D．社会主义工业化基本实现</a:t>
            </a:r>
            <a:endParaRPr lang="zh-CN" altLang="zh-CN" sz="2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605010" y="4347845"/>
            <a:ext cx="1412875" cy="14452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8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C</a:t>
            </a:r>
            <a:endParaRPr lang="en-US" altLang="zh-CN" sz="8800" b="1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6" name="New picture"/>
          <p:cNvPicPr/>
          <p:nvPr/>
        </p:nvPicPr>
        <p:blipFill>
          <a:blip r:embed="rId1"/>
          <a:stretch>
            <a:fillRect/>
          </a:stretch>
        </p:blipFill>
        <p:spPr>
          <a:xfrm>
            <a:off x="11696700" y="12420600"/>
            <a:ext cx="317500" cy="228600"/>
          </a:xfrm>
          <a:prstGeom prst="cube">
            <a:avLst/>
          </a:prstGeom>
        </p:spPr>
      </p:pic>
      <p:sp>
        <p:nvSpPr>
          <p:cNvPr id="47106" name="标题 1"/>
          <p:cNvSpPr>
            <a:spLocks noGrp="1"/>
          </p:cNvSpPr>
          <p:nvPr/>
        </p:nvSpPr>
        <p:spPr>
          <a:xfrm>
            <a:off x="4836160" y="753110"/>
            <a:ext cx="2850515" cy="739775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45720" rIns="91440" bIns="45720" anchor="ctr">
            <a:normAutofit/>
          </a:bodyPr>
          <a:lstStyle>
            <a:lvl1pPr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5400" b="1" u="none" strike="noStrike" kern="1200" cap="none" spc="200" normalizeH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110" kern="1200">
                <a:solidFill>
                  <a:schemeClr val="bg1"/>
                </a:solidFill>
                <a:latin typeface="Calibri" panose="020F0502020204030204"/>
                <a:ea typeface="宋体" panose="02010600030101010101" pitchFamily="2" charset="-122"/>
                <a:sym typeface="Calibri" panose="020F0502020204030204"/>
              </a:rPr>
              <a:t>练一练</a:t>
            </a:r>
            <a:endParaRPr lang="zh-CN" altLang="en-US" sz="3110" kern="1200">
              <a:solidFill>
                <a:schemeClr val="bg1"/>
              </a:solidFill>
              <a:latin typeface="Calibri" panose="020F0502020204030204"/>
              <a:ea typeface="宋体" panose="02010600030101010101" pitchFamily="2" charset="-122"/>
              <a:sym typeface="Calibri" panose="020F0502020204030204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565151" y="1502833"/>
            <a:ext cx="11002433" cy="25558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65" b="1">
                <a:latin typeface="黑体" panose="02010609060101010101" pitchFamily="1" charset="-122"/>
                <a:ea typeface="黑体" panose="02010609060101010101" pitchFamily="1" charset="-122"/>
              </a:rPr>
              <a:t>    </a:t>
            </a:r>
            <a:endParaRPr lang="zh-CN" altLang="en-US" sz="2665" b="1">
              <a:latin typeface="黑体" panose="02010609060101010101" pitchFamily="1" charset="-122"/>
              <a:ea typeface="黑体" panose="02010609060101010101" pitchFamily="1" charset="-122"/>
            </a:endParaRPr>
          </a:p>
          <a:p>
            <a:pPr>
              <a:lnSpc>
                <a:spcPct val="150000"/>
              </a:lnSpc>
            </a:pPr>
            <a:endParaRPr lang="zh-CN" altLang="en-US" sz="2665" b="1">
              <a:latin typeface="黑体" panose="02010609060101010101" pitchFamily="1" charset="-122"/>
              <a:ea typeface="黑体" panose="02010609060101010101" pitchFamily="1" charset="-122"/>
            </a:endParaRPr>
          </a:p>
          <a:p>
            <a:pPr>
              <a:lnSpc>
                <a:spcPct val="150000"/>
              </a:lnSpc>
            </a:pPr>
            <a:endParaRPr lang="zh-CN" altLang="en-US" sz="2665" b="1">
              <a:latin typeface="黑体" panose="02010609060101010101" pitchFamily="1" charset="-122"/>
              <a:ea typeface="黑体" panose="02010609060101010101" pitchFamily="1" charset="-122"/>
            </a:endParaRPr>
          </a:p>
          <a:p>
            <a:pPr>
              <a:lnSpc>
                <a:spcPct val="150000"/>
              </a:lnSpc>
            </a:pPr>
            <a:endParaRPr lang="zh-CN" altLang="en-US" sz="2665" b="1">
              <a:latin typeface="黑体" panose="02010609060101010101" pitchFamily="1" charset="-122"/>
              <a:ea typeface="黑体" panose="02010609060101010101" pitchFamily="1" charset="-122"/>
            </a:endParaRPr>
          </a:p>
        </p:txBody>
      </p:sp>
      <p:pic>
        <p:nvPicPr>
          <p:cNvPr id="10242" name="图片 1" descr="00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0084" y="1062567"/>
            <a:ext cx="9607549" cy="241723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3" name="图片 2" descr="00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084" y="3581400"/>
            <a:ext cx="9607549" cy="201295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ctrTitle"/>
            <p:custDataLst>
              <p:tags r:id="rId3"/>
            </p:custDataLst>
          </p:nvPr>
        </p:nvSpPr>
        <p:spPr>
          <a:xfrm>
            <a:off x="810260" y="5828030"/>
            <a:ext cx="10852150" cy="1030605"/>
          </a:xfrm>
          <a:gradFill>
            <a:gsLst>
              <a:gs pos="0">
                <a:srgbClr val="FECF40"/>
              </a:gs>
              <a:gs pos="100000">
                <a:srgbClr val="846C21"/>
              </a:gs>
            </a:gsLst>
            <a:lin scaled="0"/>
          </a:gradFill>
        </p:spPr>
        <p:txBody>
          <a:bodyPr/>
          <a:lstStyle/>
          <a:p>
            <a:r>
              <a:rPr lang="zh-CN" altLang="en-US" sz="3200">
                <a:solidFill>
                  <a:srgbClr val="FF0000"/>
                </a:solidFill>
              </a:rPr>
              <a:t> </a:t>
            </a:r>
            <a:r>
              <a:rPr lang="zh-CN" sz="3200">
                <a:solidFill>
                  <a:srgbClr val="FF0000"/>
                </a:solidFill>
              </a:rPr>
              <a:t>时间</a:t>
            </a:r>
            <a:r>
              <a:rPr lang="en-US" altLang="zh-CN" sz="3200">
                <a:solidFill>
                  <a:srgbClr val="FF0000"/>
                </a:solidFill>
              </a:rPr>
              <a:t>--</a:t>
            </a:r>
            <a:r>
              <a:rPr lang="zh-CN" altLang="en-US" sz="3200">
                <a:solidFill>
                  <a:srgbClr val="FF0000"/>
                </a:solidFill>
              </a:rPr>
              <a:t>时间序列；空间；阶段特征；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pitchFamily="1" charset="-122"/>
                <a:ea typeface="黑体" panose="02010609060101010101" pitchFamily="1" charset="-122"/>
                <a:sym typeface="+mn-ea"/>
              </a:rPr>
              <a:t>具体问题具体分析（具体时段具体分析）</a:t>
            </a:r>
            <a:endParaRPr lang="zh-CN" altLang="en-US" sz="32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565151" y="1502833"/>
            <a:ext cx="11002433" cy="132334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65" b="1">
                <a:latin typeface="黑体" panose="02010609060101010101" pitchFamily="1" charset="-122"/>
                <a:ea typeface="黑体" panose="02010609060101010101" pitchFamily="1" charset="-122"/>
              </a:rPr>
              <a:t>    </a:t>
            </a:r>
            <a:endParaRPr lang="zh-CN" altLang="en-US" sz="2665" b="1">
              <a:latin typeface="黑体" panose="02010609060101010101" pitchFamily="1" charset="-122"/>
              <a:ea typeface="黑体" panose="02010609060101010101" pitchFamily="1" charset="-122"/>
            </a:endParaRPr>
          </a:p>
          <a:p>
            <a:pPr>
              <a:lnSpc>
                <a:spcPct val="150000"/>
              </a:lnSpc>
            </a:pPr>
            <a:endParaRPr lang="zh-CN" altLang="en-US" sz="2665" b="1">
              <a:latin typeface="黑体" panose="02010609060101010101" pitchFamily="1" charset="-122"/>
              <a:ea typeface="黑体" panose="02010609060101010101" pitchFamily="1" charset="-122"/>
            </a:endParaRPr>
          </a:p>
        </p:txBody>
      </p:sp>
      <p:pic>
        <p:nvPicPr>
          <p:cNvPr id="11266" name="图片 1" descr="00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905" y="73660"/>
            <a:ext cx="11643995" cy="54368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715645" y="4323715"/>
            <a:ext cx="10852150" cy="1864995"/>
          </a:xfrm>
          <a:gradFill>
            <a:gsLst>
              <a:gs pos="0">
                <a:srgbClr val="FECF40"/>
              </a:gs>
              <a:gs pos="100000">
                <a:srgbClr val="846C21"/>
              </a:gs>
            </a:gsLst>
            <a:lin scaled="0"/>
          </a:gradFill>
        </p:spPr>
        <p:txBody>
          <a:bodyPr/>
          <a:lstStyle/>
          <a:p>
            <a:r>
              <a:rPr lang="zh-CN" altLang="en-US" sz="3200">
                <a:solidFill>
                  <a:srgbClr val="FF0000"/>
                </a:solidFill>
              </a:rPr>
              <a:t> 论从史出；史论结合；</a:t>
            </a:r>
            <a:br>
              <a:rPr lang="zh-CN" altLang="en-US" sz="3200">
                <a:solidFill>
                  <a:srgbClr val="FF0000"/>
                </a:solidFill>
              </a:rPr>
            </a:br>
            <a:r>
              <a:rPr lang="zh-CN" altLang="en-US" sz="3200">
                <a:solidFill>
                  <a:srgbClr val="FF0000"/>
                </a:solidFill>
              </a:rPr>
              <a:t>一分材料一分话；</a:t>
            </a:r>
            <a:br>
              <a:rPr lang="zh-CN" altLang="en-US" sz="3200">
                <a:solidFill>
                  <a:srgbClr val="FF0000"/>
                </a:solidFill>
              </a:rPr>
            </a:br>
            <a:r>
              <a:rPr lang="zh-CN" altLang="en-US" sz="3200">
                <a:solidFill>
                  <a:srgbClr val="FF0000"/>
                </a:solidFill>
              </a:rPr>
              <a:t>孤证不立；</a:t>
            </a:r>
            <a:endParaRPr lang="zh-CN" altLang="en-US" sz="32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rcRect t="407" r="3040"/>
          <a:stretch>
            <a:fillRect/>
          </a:stretch>
        </p:blipFill>
        <p:spPr>
          <a:xfrm>
            <a:off x="699135" y="511810"/>
            <a:ext cx="4617720" cy="4667250"/>
          </a:xfrm>
          <a:prstGeom prst="rect">
            <a:avLst/>
          </a:prstGeom>
        </p:spPr>
      </p:pic>
      <p:sp>
        <p:nvSpPr>
          <p:cNvPr id="12293" name="Arrow: Pentagon 10"/>
          <p:cNvSpPr/>
          <p:nvPr/>
        </p:nvSpPr>
        <p:spPr>
          <a:xfrm>
            <a:off x="7179945" y="1379855"/>
            <a:ext cx="4820285" cy="758825"/>
          </a:xfrm>
          <a:prstGeom prst="homePlate">
            <a:avLst>
              <a:gd name="adj" fmla="val 49982"/>
            </a:avLst>
          </a:prstGeom>
          <a:solidFill>
            <a:srgbClr val="79BC99"/>
          </a:solidFill>
          <a:ln w="19050">
            <a:noFill/>
            <a:round/>
          </a:ln>
          <a:effectLst>
            <a:outerShdw blurRad="50800" dist="38100" dir="8100000" algn="tr">
              <a:srgbClr val="000000">
                <a:alpha val="39999"/>
              </a:srgbClr>
            </a:outerShdw>
          </a:effectLst>
        </p:spPr>
        <p:txBody>
          <a:bodyPr rot="0" vert="horz" wrap="square" lIns="121875" tIns="60937" rIns="121875" bIns="60937" anchor="ctr" anchorCtr="1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>
              <a:lnSpc>
                <a:spcPct val="120000"/>
              </a:lnSpc>
            </a:pPr>
            <a:r>
              <a:rPr lang="zh-CN" altLang="en-US" sz="3200" b="1" spc="190">
                <a:latin typeface="微软雅黑" panose="020B0503020204020204" charset="-122"/>
                <a:ea typeface="微软雅黑" panose="020B0503020204020204" charset="-122"/>
              </a:rPr>
              <a:t>时  空  观  念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294" name="Arrow: Pentagon 11"/>
          <p:cNvSpPr/>
          <p:nvPr/>
        </p:nvSpPr>
        <p:spPr>
          <a:xfrm>
            <a:off x="7180580" y="2266950"/>
            <a:ext cx="4819650" cy="756920"/>
          </a:xfrm>
          <a:prstGeom prst="homePlate">
            <a:avLst>
              <a:gd name="adj" fmla="val 49975"/>
            </a:avLst>
          </a:prstGeom>
          <a:solidFill>
            <a:schemeClr val="accent6">
              <a:lumMod val="20000"/>
              <a:lumOff val="80000"/>
            </a:schemeClr>
          </a:solidFill>
          <a:ln w="19050">
            <a:noFill/>
            <a:round/>
          </a:ln>
          <a:effectLst>
            <a:outerShdw blurRad="50800" dist="38100" dir="8100000" algn="tr">
              <a:srgbClr val="000000">
                <a:alpha val="39999"/>
              </a:srgbClr>
            </a:outerShdw>
          </a:effectLst>
        </p:spPr>
        <p:txBody>
          <a:bodyPr rot="0" vert="horz" wrap="square" lIns="121875" tIns="60937" rIns="121875" bIns="60937" anchor="ctr" anchorCtr="1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>
              <a:lnSpc>
                <a:spcPct val="120000"/>
              </a:lnSpc>
            </a:pPr>
            <a:r>
              <a:rPr lang="zh-CN" altLang="en-US" sz="3200" b="1" spc="190">
                <a:latin typeface="微软雅黑" panose="020B0503020204020204" charset="-122"/>
                <a:ea typeface="微软雅黑" panose="020B0503020204020204" charset="-122"/>
              </a:rPr>
              <a:t>史  料  实  证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295" name="Arrow: Pentagon 12"/>
          <p:cNvSpPr/>
          <p:nvPr/>
        </p:nvSpPr>
        <p:spPr>
          <a:xfrm>
            <a:off x="7180580" y="3169920"/>
            <a:ext cx="4820920" cy="756920"/>
          </a:xfrm>
          <a:prstGeom prst="homePlate">
            <a:avLst>
              <a:gd name="adj" fmla="val 49975"/>
            </a:avLst>
          </a:prstGeom>
          <a:solidFill>
            <a:srgbClr val="79BC99"/>
          </a:solidFill>
          <a:ln w="19050">
            <a:solidFill>
              <a:srgbClr val="79BC99"/>
            </a:solidFill>
            <a:round/>
          </a:ln>
          <a:effectLst>
            <a:outerShdw blurRad="50800" dist="38100" dir="8100000" algn="tr">
              <a:srgbClr val="000000">
                <a:alpha val="39999"/>
              </a:srgbClr>
            </a:outerShdw>
          </a:effectLst>
        </p:spPr>
        <p:txBody>
          <a:bodyPr rot="0" vert="horz" wrap="square" lIns="121875" tIns="60937" rIns="121875" bIns="60937" anchor="ctr" anchorCtr="1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>
              <a:lnSpc>
                <a:spcPct val="120000"/>
              </a:lnSpc>
            </a:pPr>
            <a:r>
              <a:rPr lang="zh-CN" altLang="en-US" sz="3200" b="1" spc="190">
                <a:latin typeface="微软雅黑" panose="020B0503020204020204" charset="-122"/>
                <a:ea typeface="微软雅黑" panose="020B0503020204020204" charset="-122"/>
              </a:rPr>
              <a:t>历  史  解  释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296" name="Arrow: Pentagon 11"/>
          <p:cNvSpPr/>
          <p:nvPr/>
        </p:nvSpPr>
        <p:spPr>
          <a:xfrm>
            <a:off x="7179310" y="4073525"/>
            <a:ext cx="4820920" cy="758825"/>
          </a:xfrm>
          <a:prstGeom prst="homePlate">
            <a:avLst>
              <a:gd name="adj" fmla="val 49982"/>
            </a:avLst>
          </a:prstGeom>
          <a:solidFill>
            <a:schemeClr val="accent6">
              <a:lumMod val="40000"/>
              <a:lumOff val="60000"/>
            </a:schemeClr>
          </a:solidFill>
          <a:ln w="19050">
            <a:noFill/>
            <a:round/>
          </a:ln>
          <a:effectLst>
            <a:outerShdw blurRad="50800" dist="38100" dir="8100000" algn="tr">
              <a:srgbClr val="000000">
                <a:alpha val="39999"/>
              </a:srgbClr>
            </a:outerShdw>
          </a:effectLst>
        </p:spPr>
        <p:txBody>
          <a:bodyPr rot="0" vert="horz" wrap="square" lIns="121875" tIns="60937" rIns="121875" bIns="60937" anchor="ctr" anchorCtr="1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>
              <a:lnSpc>
                <a:spcPct val="120000"/>
              </a:lnSpc>
            </a:pPr>
            <a:r>
              <a:rPr lang="zh-CN" altLang="en-US" sz="3200" b="1" spc="190">
                <a:latin typeface="微软雅黑" panose="020B0503020204020204" charset="-122"/>
                <a:ea typeface="微软雅黑" panose="020B0503020204020204" charset="-122"/>
              </a:rPr>
              <a:t>家  国  情  怀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298" name="文本框 11"/>
          <p:cNvSpPr txBox="1"/>
          <p:nvPr/>
        </p:nvSpPr>
        <p:spPr>
          <a:xfrm>
            <a:off x="6181090" y="461010"/>
            <a:ext cx="757555" cy="4370705"/>
          </a:xfrm>
          <a:prstGeom prst="rect">
            <a:avLst/>
          </a:prstGeom>
          <a:solidFill>
            <a:srgbClr val="FEBC72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eaVert" wrap="square" rtlCol="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3735" spc="19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历史学科核心素养</a:t>
            </a:r>
            <a:endParaRPr lang="zh-CN" altLang="en-US" sz="37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816735" y="5128260"/>
            <a:ext cx="238252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高考评价体系：</a:t>
            </a:r>
            <a:endParaRPr lang="zh-CN" altLang="en-US" sz="24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zh-CN" altLang="en-US" sz="24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en-US" altLang="zh-CN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“</a:t>
            </a:r>
            <a:r>
              <a:rPr lang="zh-CN" altLang="en-US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一核四层四翼</a:t>
            </a:r>
            <a:r>
              <a:rPr lang="en-US" altLang="zh-CN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”</a:t>
            </a:r>
            <a:endParaRPr lang="en-US" altLang="zh-CN" sz="24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292" name="Arrow: Pentagon 9"/>
          <p:cNvSpPr/>
          <p:nvPr/>
        </p:nvSpPr>
        <p:spPr>
          <a:xfrm>
            <a:off x="7179310" y="461010"/>
            <a:ext cx="4820920" cy="757555"/>
          </a:xfrm>
          <a:prstGeom prst="homePlate">
            <a:avLst>
              <a:gd name="adj" fmla="val 49975"/>
            </a:avLst>
          </a:prstGeom>
          <a:solidFill>
            <a:srgbClr val="F8F8F8"/>
          </a:solidFill>
          <a:ln w="19050">
            <a:noFill/>
            <a:round/>
          </a:ln>
          <a:effectLst>
            <a:outerShdw blurRad="50800" dist="38100" dir="8100000" algn="tr">
              <a:srgbClr val="000000">
                <a:alpha val="39999"/>
              </a:srgbClr>
            </a:outerShdw>
          </a:effectLst>
        </p:spPr>
        <p:txBody>
          <a:bodyPr rot="0" vert="horz" wrap="square" lIns="121920" tIns="60960" rIns="121920" bIns="60960" anchor="ctr" anchorCtr="1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>
              <a:lnSpc>
                <a:spcPct val="120000"/>
              </a:lnSpc>
            </a:pPr>
            <a:r>
              <a:rPr lang="zh-CN" altLang="en-US" sz="3200" b="1" spc="190">
                <a:latin typeface="微软雅黑" panose="020B0503020204020204" charset="-122"/>
                <a:ea typeface="微软雅黑" panose="020B0503020204020204" charset="-122"/>
              </a:rPr>
              <a:t>唯  物  史  观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5" name="直接箭头连接符 4"/>
          <p:cNvCxnSpPr/>
          <p:nvPr/>
        </p:nvCxnSpPr>
        <p:spPr>
          <a:xfrm flipV="1">
            <a:off x="3277235" y="1599565"/>
            <a:ext cx="2808000" cy="36000"/>
          </a:xfrm>
          <a:prstGeom prst="straightConnector1">
            <a:avLst/>
          </a:prstGeom>
          <a:ln>
            <a:tailEnd type="arrow"/>
          </a:ln>
          <a:effectLst>
            <a:glow>
              <a:schemeClr val="accent1">
                <a:alpha val="40000"/>
              </a:schemeClr>
            </a:glow>
            <a:softEdge rad="6350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右箭头 5"/>
          <p:cNvSpPr/>
          <p:nvPr/>
        </p:nvSpPr>
        <p:spPr>
          <a:xfrm>
            <a:off x="4199255" y="2667635"/>
            <a:ext cx="1898015" cy="356235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/>
        </p:nvSpPr>
        <p:spPr>
          <a:xfrm>
            <a:off x="-2507615" y="2207260"/>
            <a:ext cx="6000115" cy="127635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sz="6000">
                <a:solidFill>
                  <a:srgbClr val="FF0000"/>
                </a:solidFill>
              </a:rPr>
              <a:t>高</a:t>
            </a:r>
            <a:endParaRPr lang="zh-CN" sz="6000">
              <a:solidFill>
                <a:srgbClr val="FF0000"/>
              </a:solidFill>
            </a:endParaRPr>
          </a:p>
          <a:p>
            <a:pPr algn="ctr"/>
            <a:r>
              <a:rPr lang="zh-CN" sz="6000">
                <a:solidFill>
                  <a:srgbClr val="FF0000"/>
                </a:solidFill>
              </a:rPr>
              <a:t>考</a:t>
            </a:r>
            <a:endParaRPr lang="zh-CN" sz="6000">
              <a:solidFill>
                <a:srgbClr val="FF0000"/>
              </a:solidFill>
            </a:endParaRPr>
          </a:p>
          <a:p>
            <a:pPr algn="ctr"/>
            <a:r>
              <a:rPr lang="zh-CN" sz="6000">
                <a:solidFill>
                  <a:srgbClr val="FF0000"/>
                </a:solidFill>
              </a:rPr>
              <a:t>评</a:t>
            </a:r>
            <a:endParaRPr lang="zh-CN" sz="6000">
              <a:solidFill>
                <a:srgbClr val="FF0000"/>
              </a:solidFill>
            </a:endParaRPr>
          </a:p>
          <a:p>
            <a:pPr algn="ctr"/>
            <a:r>
              <a:rPr lang="zh-CN" sz="6000">
                <a:solidFill>
                  <a:srgbClr val="FF0000"/>
                </a:solidFill>
              </a:rPr>
              <a:t>价</a:t>
            </a:r>
            <a:endParaRPr lang="zh-CN" sz="6000">
              <a:solidFill>
                <a:srgbClr val="FF0000"/>
              </a:solidFill>
            </a:endParaRPr>
          </a:p>
          <a:p>
            <a:pPr algn="ctr"/>
            <a:r>
              <a:rPr lang="zh-CN" sz="6000">
                <a:solidFill>
                  <a:srgbClr val="FF0000"/>
                </a:solidFill>
              </a:rPr>
              <a:t>体</a:t>
            </a:r>
            <a:endParaRPr lang="zh-CN" sz="6000">
              <a:solidFill>
                <a:srgbClr val="FF0000"/>
              </a:solidFill>
            </a:endParaRPr>
          </a:p>
          <a:p>
            <a:pPr algn="ctr"/>
            <a:r>
              <a:rPr lang="zh-CN" sz="6000">
                <a:solidFill>
                  <a:srgbClr val="FF0000"/>
                </a:solidFill>
              </a:rPr>
              <a:t>系</a:t>
            </a:r>
            <a:endParaRPr lang="zh-CN" sz="60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298" grpId="0"/>
      <p:bldP spid="12292" grpId="0"/>
      <p:bldP spid="12293" grpId="0"/>
      <p:bldP spid="12294" grpId="0"/>
      <p:bldP spid="12295" grpId="0"/>
      <p:bldP spid="12296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552451" y="766233"/>
            <a:ext cx="11002433" cy="37846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>
                <a:solidFill>
                  <a:srgbClr val="FF0000"/>
                </a:solidFill>
                <a:latin typeface="黑体" panose="02010609060101010101" pitchFamily="1" charset="-122"/>
                <a:ea typeface="黑体" panose="02010609060101010101" pitchFamily="1" charset="-122"/>
              </a:rPr>
              <a:t>史料实证举例</a:t>
            </a:r>
            <a:endParaRPr lang="en-US" altLang="zh-CN" sz="3200" b="1">
              <a:solidFill>
                <a:srgbClr val="0000FF"/>
              </a:solidFill>
              <a:latin typeface="黑体" panose="02010609060101010101" pitchFamily="1" charset="-122"/>
              <a:ea typeface="黑体" panose="02010609060101010101" pitchFamily="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 b="1">
                <a:solidFill>
                  <a:srgbClr val="0000FF"/>
                </a:solidFill>
                <a:latin typeface="黑体" panose="02010609060101010101" pitchFamily="1" charset="-122"/>
                <a:ea typeface="黑体" panose="02010609060101010101" pitchFamily="1" charset="-122"/>
              </a:rPr>
              <a:t>案例一：玉米、红薯和土豆高产作物种植与中国人口增长</a:t>
            </a:r>
            <a:endParaRPr lang="en-US" altLang="zh-CN" sz="3200" b="1">
              <a:solidFill>
                <a:srgbClr val="0000FF"/>
              </a:solidFill>
              <a:latin typeface="黑体" panose="02010609060101010101" pitchFamily="1" charset="-122"/>
              <a:ea typeface="黑体" panose="02010609060101010101" pitchFamily="1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200" b="1">
                <a:latin typeface="黑体" panose="02010609060101010101" pitchFamily="1" charset="-122"/>
                <a:ea typeface="黑体" panose="02010609060101010101" pitchFamily="1" charset="-122"/>
              </a:rPr>
              <a:t>    </a:t>
            </a:r>
            <a:r>
              <a:rPr lang="zh-CN" altLang="en-US" sz="3200" b="1">
                <a:latin typeface="黑体" panose="02010609060101010101" pitchFamily="1" charset="-122"/>
                <a:ea typeface="黑体" panose="02010609060101010101" pitchFamily="1" charset="-122"/>
              </a:rPr>
              <a:t>三项农作物使中国人口从</a:t>
            </a:r>
            <a:r>
              <a:rPr lang="en-US" altLang="zh-CN" sz="3200" b="1">
                <a:latin typeface="黑体" panose="02010609060101010101" pitchFamily="1" charset="-122"/>
                <a:ea typeface="黑体" panose="02010609060101010101" pitchFamily="1" charset="-122"/>
              </a:rPr>
              <a:t>1500</a:t>
            </a:r>
            <a:r>
              <a:rPr lang="zh-CN" altLang="en-US" sz="3200" b="1">
                <a:latin typeface="黑体" panose="02010609060101010101" pitchFamily="1" charset="-122"/>
                <a:ea typeface="黑体" panose="02010609060101010101" pitchFamily="1" charset="-122"/>
              </a:rPr>
              <a:t>年的</a:t>
            </a:r>
            <a:r>
              <a:rPr lang="en-US" altLang="zh-CN" sz="3200" b="1">
                <a:latin typeface="黑体" panose="02010609060101010101" pitchFamily="1" charset="-122"/>
                <a:ea typeface="黑体" panose="02010609060101010101" pitchFamily="1" charset="-122"/>
              </a:rPr>
              <a:t>1.3</a:t>
            </a:r>
            <a:r>
              <a:rPr lang="zh-CN" altLang="en-US" sz="3200" b="1">
                <a:latin typeface="黑体" panose="02010609060101010101" pitchFamily="1" charset="-122"/>
                <a:ea typeface="黑体" panose="02010609060101010101" pitchFamily="1" charset="-122"/>
              </a:rPr>
              <a:t>亿上升到</a:t>
            </a:r>
            <a:r>
              <a:rPr lang="en-US" altLang="zh-CN" sz="3200" b="1">
                <a:latin typeface="黑体" panose="02010609060101010101" pitchFamily="1" charset="-122"/>
                <a:ea typeface="黑体" panose="02010609060101010101" pitchFamily="1" charset="-122"/>
              </a:rPr>
              <a:t>1900</a:t>
            </a:r>
            <a:r>
              <a:rPr lang="zh-CN" altLang="en-US" sz="3200" b="1">
                <a:latin typeface="黑体" panose="02010609060101010101" pitchFamily="1" charset="-122"/>
                <a:ea typeface="黑体" panose="02010609060101010101" pitchFamily="1" charset="-122"/>
              </a:rPr>
              <a:t>年的</a:t>
            </a:r>
            <a:r>
              <a:rPr lang="en-US" altLang="zh-CN" sz="3200" b="1">
                <a:latin typeface="黑体" panose="02010609060101010101" pitchFamily="1" charset="-122"/>
                <a:ea typeface="黑体" panose="02010609060101010101" pitchFamily="1" charset="-122"/>
              </a:rPr>
              <a:t>4</a:t>
            </a:r>
            <a:r>
              <a:rPr lang="zh-CN" altLang="en-US" sz="3200" b="1">
                <a:latin typeface="黑体" panose="02010609060101010101" pitchFamily="1" charset="-122"/>
                <a:ea typeface="黑体" panose="02010609060101010101" pitchFamily="1" charset="-122"/>
              </a:rPr>
              <a:t>亿，还是因为中国人口已经增长太多，到</a:t>
            </a:r>
            <a:r>
              <a:rPr lang="en-US" altLang="zh-CN" sz="3200" b="1">
                <a:latin typeface="黑体" panose="02010609060101010101" pitchFamily="1" charset="-122"/>
                <a:ea typeface="黑体" panose="02010609060101010101" pitchFamily="1" charset="-122"/>
              </a:rPr>
              <a:t>16</a:t>
            </a:r>
            <a:r>
              <a:rPr lang="zh-CN" altLang="en-US" sz="3200" b="1">
                <a:latin typeface="黑体" panose="02010609060101010101" pitchFamily="1" charset="-122"/>
                <a:ea typeface="黑体" panose="02010609060101010101" pitchFamily="1" charset="-122"/>
              </a:rPr>
              <a:t>、</a:t>
            </a:r>
            <a:r>
              <a:rPr lang="en-US" altLang="zh-CN" sz="3200" b="1">
                <a:latin typeface="黑体" panose="02010609060101010101" pitchFamily="1" charset="-122"/>
                <a:ea typeface="黑体" panose="02010609060101010101" pitchFamily="1" charset="-122"/>
              </a:rPr>
              <a:t>17</a:t>
            </a:r>
            <a:r>
              <a:rPr lang="zh-CN" altLang="en-US" sz="3200" b="1">
                <a:latin typeface="黑体" panose="02010609060101010101" pitchFamily="1" charset="-122"/>
                <a:ea typeface="黑体" panose="02010609060101010101" pitchFamily="1" charset="-122"/>
              </a:rPr>
              <a:t>世纪不得不寻找新的粮食作物？</a:t>
            </a:r>
            <a:endParaRPr lang="zh-CN" altLang="en-US" sz="3200" b="1">
              <a:solidFill>
                <a:srgbClr val="404040"/>
              </a:solidFill>
              <a:latin typeface="黑体" panose="02010609060101010101" pitchFamily="1" charset="-122"/>
              <a:ea typeface="黑体" panose="02010609060101010101" pitchFamily="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385234" y="222674"/>
            <a:ext cx="11002433" cy="590804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>
                <a:latin typeface="黑体" panose="02010609060101010101" pitchFamily="1" charset="-122"/>
                <a:ea typeface="黑体" panose="02010609060101010101" pitchFamily="1" charset="-122"/>
              </a:rPr>
              <a:t>    </a:t>
            </a:r>
            <a:r>
              <a:rPr lang="zh-CN" altLang="en-US" sz="2000" b="1">
                <a:latin typeface="黑体" panose="02010609060101010101" pitchFamily="1" charset="-122"/>
                <a:ea typeface="黑体" panose="02010609060101010101" pitchFamily="1" charset="-122"/>
              </a:rPr>
              <a:t>香港科技大学陈硕、宫启圣：搜集</a:t>
            </a:r>
            <a:r>
              <a:rPr lang="en-US" altLang="zh-CN" sz="2000" b="1">
                <a:latin typeface="黑体" panose="02010609060101010101" pitchFamily="1" charset="-122"/>
                <a:ea typeface="黑体" panose="02010609060101010101" pitchFamily="1" charset="-122"/>
              </a:rPr>
              <a:t>23</a:t>
            </a:r>
            <a:r>
              <a:rPr lang="zh-CN" altLang="en-US" sz="2000" b="1">
                <a:latin typeface="黑体" panose="02010609060101010101" pitchFamily="1" charset="-122"/>
                <a:ea typeface="黑体" panose="02010609060101010101" pitchFamily="1" charset="-122"/>
              </a:rPr>
              <a:t>个省</a:t>
            </a:r>
            <a:r>
              <a:rPr lang="en-US" altLang="zh-CN" sz="2000" b="1">
                <a:latin typeface="黑体" panose="02010609060101010101" pitchFamily="1" charset="-122"/>
                <a:ea typeface="黑体" panose="02010609060101010101" pitchFamily="1" charset="-122"/>
              </a:rPr>
              <a:t>1330</a:t>
            </a:r>
            <a:r>
              <a:rPr lang="zh-CN" altLang="en-US" sz="2000" b="1">
                <a:latin typeface="黑体" panose="02010609060101010101" pitchFamily="1" charset="-122"/>
                <a:ea typeface="黑体" panose="02010609060101010101" pitchFamily="1" charset="-122"/>
              </a:rPr>
              <a:t>个县的县志，勾画出玉米在中国的扩散途径和持续时间。    </a:t>
            </a:r>
            <a:endParaRPr lang="zh-CN" altLang="en-US" sz="2000" b="1">
              <a:latin typeface="黑体" panose="02010609060101010101" pitchFamily="1" charset="-122"/>
              <a:ea typeface="黑体" panose="02010609060101010101" pitchFamily="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b="1">
                <a:latin typeface="黑体" panose="02010609060101010101" pitchFamily="1" charset="-122"/>
                <a:ea typeface="黑体" panose="02010609060101010101" pitchFamily="1" charset="-122"/>
              </a:rPr>
              <a:t>    发现三条路径进入中国：第一条路径是丝绸之路，玉米经中亚于</a:t>
            </a:r>
            <a:r>
              <a:rPr lang="en-US" altLang="zh-CN" sz="2000" b="1">
                <a:latin typeface="黑体" panose="02010609060101010101" pitchFamily="1" charset="-122"/>
                <a:ea typeface="黑体" panose="02010609060101010101" pitchFamily="1" charset="-122"/>
              </a:rPr>
              <a:t>1560</a:t>
            </a:r>
            <a:r>
              <a:rPr lang="zh-CN" altLang="en-US" sz="2000" b="1">
                <a:latin typeface="黑体" panose="02010609060101010101" pitchFamily="1" charset="-122"/>
                <a:ea typeface="黑体" panose="02010609060101010101" pitchFamily="1" charset="-122"/>
              </a:rPr>
              <a:t>年左右进入甘肃；第二条是经印度于</a:t>
            </a:r>
            <a:r>
              <a:rPr lang="en-US" altLang="zh-CN" sz="2000" b="1">
                <a:latin typeface="黑体" panose="02010609060101010101" pitchFamily="1" charset="-122"/>
                <a:ea typeface="黑体" panose="02010609060101010101" pitchFamily="1" charset="-122"/>
              </a:rPr>
              <a:t>1563</a:t>
            </a:r>
            <a:r>
              <a:rPr lang="zh-CN" altLang="en-US" sz="2000" b="1">
                <a:latin typeface="黑体" panose="02010609060101010101" pitchFamily="1" charset="-122"/>
                <a:ea typeface="黑体" panose="02010609060101010101" pitchFamily="1" charset="-122"/>
              </a:rPr>
              <a:t>年进入云南；第三条途径是经菲律宾于</a:t>
            </a:r>
            <a:r>
              <a:rPr lang="en-US" altLang="zh-CN" sz="2000" b="1">
                <a:latin typeface="黑体" panose="02010609060101010101" pitchFamily="1" charset="-122"/>
                <a:ea typeface="黑体" panose="02010609060101010101" pitchFamily="1" charset="-122"/>
              </a:rPr>
              <a:t>1572</a:t>
            </a:r>
            <a:r>
              <a:rPr lang="zh-CN" altLang="en-US" sz="2000" b="1">
                <a:latin typeface="黑体" panose="02010609060101010101" pitchFamily="1" charset="-122"/>
                <a:ea typeface="黑体" panose="02010609060101010101" pitchFamily="1" charset="-122"/>
              </a:rPr>
              <a:t>年进入福建。</a:t>
            </a:r>
            <a:endParaRPr lang="zh-CN" altLang="en-US" sz="2000" b="1">
              <a:latin typeface="黑体" panose="02010609060101010101" pitchFamily="1" charset="-122"/>
              <a:ea typeface="黑体" panose="02010609060101010101" pitchFamily="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b="1">
                <a:latin typeface="黑体" panose="02010609060101010101" pitchFamily="1" charset="-122"/>
                <a:ea typeface="黑体" panose="02010609060101010101" pitchFamily="1" charset="-122"/>
                <a:sym typeface="+mn-ea"/>
              </a:rPr>
              <a:t>比较种植玉米的县和还未种植玉米的邻县，每隔</a:t>
            </a:r>
            <a:r>
              <a:rPr lang="en-US" altLang="zh-CN" sz="2000" b="1">
                <a:latin typeface="黑体" panose="02010609060101010101" pitchFamily="1" charset="-122"/>
                <a:ea typeface="黑体" panose="02010609060101010101" pitchFamily="1" charset="-122"/>
                <a:sym typeface="+mn-ea"/>
              </a:rPr>
              <a:t>10</a:t>
            </a:r>
            <a:r>
              <a:rPr lang="zh-CN" altLang="en-US" sz="2000" b="1">
                <a:latin typeface="黑体" panose="02010609060101010101" pitchFamily="1" charset="-122"/>
                <a:ea typeface="黑体" panose="02010609060101010101" pitchFamily="1" charset="-122"/>
                <a:sym typeface="+mn-ea"/>
              </a:rPr>
              <a:t>年的人口密度差别。</a:t>
            </a:r>
            <a:endParaRPr lang="zh-CN" altLang="en-US" sz="2000" b="1">
              <a:latin typeface="黑体" panose="02010609060101010101" pitchFamily="1" charset="-122"/>
              <a:ea typeface="黑体" panose="02010609060101010101" pitchFamily="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b="1">
                <a:latin typeface="黑体" panose="02010609060101010101" pitchFamily="1" charset="-122"/>
                <a:ea typeface="黑体" panose="02010609060101010101" pitchFamily="1" charset="-122"/>
                <a:sym typeface="+mn-ea"/>
              </a:rPr>
              <a:t>    在引种玉米之前，各府州几个时段的人口密度变化趋势并没有显著差异；而在引种玉米之后，引种州府的人口密度才显著增长。</a:t>
            </a:r>
            <a:endParaRPr lang="zh-CN" altLang="en-US" sz="2000" b="1">
              <a:latin typeface="黑体" panose="02010609060101010101" pitchFamily="1" charset="-122"/>
              <a:ea typeface="黑体" panose="02010609060101010101" pitchFamily="1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2000" b="1">
                <a:latin typeface="黑体" panose="02010609060101010101" pitchFamily="1" charset="-122"/>
                <a:ea typeface="黑体" panose="02010609060101010101" pitchFamily="1" charset="-122"/>
                <a:sym typeface="+mn-ea"/>
              </a:rPr>
              <a:t>    发现：</a:t>
            </a:r>
            <a:r>
              <a:rPr lang="en-US" altLang="zh-CN" sz="2000" b="1">
                <a:latin typeface="黑体" panose="02010609060101010101" pitchFamily="1" charset="-122"/>
                <a:ea typeface="黑体" panose="02010609060101010101" pitchFamily="1" charset="-122"/>
                <a:sym typeface="+mn-ea"/>
              </a:rPr>
              <a:t>1776</a:t>
            </a:r>
            <a:r>
              <a:rPr lang="zh-CN" altLang="en-US" sz="2000" b="1">
                <a:latin typeface="黑体" panose="02010609060101010101" pitchFamily="1" charset="-122"/>
                <a:ea typeface="黑体" panose="02010609060101010101" pitchFamily="1" charset="-122"/>
                <a:sym typeface="+mn-ea"/>
              </a:rPr>
              <a:t>年、</a:t>
            </a:r>
            <a:r>
              <a:rPr lang="en-US" altLang="zh-CN" sz="2000" b="1">
                <a:latin typeface="黑体" panose="02010609060101010101" pitchFamily="1" charset="-122"/>
                <a:ea typeface="黑体" panose="02010609060101010101" pitchFamily="1" charset="-122"/>
                <a:sym typeface="+mn-ea"/>
              </a:rPr>
              <a:t>1820</a:t>
            </a:r>
            <a:r>
              <a:rPr lang="zh-CN" altLang="en-US" sz="2000" b="1">
                <a:latin typeface="黑体" panose="02010609060101010101" pitchFamily="1" charset="-122"/>
                <a:ea typeface="黑体" panose="02010609060101010101" pitchFamily="1" charset="-122"/>
                <a:sym typeface="+mn-ea"/>
              </a:rPr>
              <a:t>年、</a:t>
            </a:r>
            <a:r>
              <a:rPr lang="en-US" altLang="zh-CN" sz="2000" b="1">
                <a:latin typeface="黑体" panose="02010609060101010101" pitchFamily="1" charset="-122"/>
                <a:ea typeface="黑体" panose="02010609060101010101" pitchFamily="1" charset="-122"/>
                <a:sym typeface="+mn-ea"/>
              </a:rPr>
              <a:t>1851</a:t>
            </a:r>
            <a:r>
              <a:rPr lang="zh-CN" altLang="en-US" sz="2000" b="1">
                <a:latin typeface="黑体" panose="02010609060101010101" pitchFamily="1" charset="-122"/>
                <a:ea typeface="黑体" panose="02010609060101010101" pitchFamily="1" charset="-122"/>
                <a:sym typeface="+mn-ea"/>
              </a:rPr>
              <a:t>年、</a:t>
            </a:r>
            <a:r>
              <a:rPr lang="en-US" altLang="zh-CN" sz="2000" b="1">
                <a:latin typeface="黑体" panose="02010609060101010101" pitchFamily="1" charset="-122"/>
                <a:ea typeface="黑体" panose="02010609060101010101" pitchFamily="1" charset="-122"/>
                <a:sym typeface="+mn-ea"/>
              </a:rPr>
              <a:t>1890</a:t>
            </a:r>
            <a:r>
              <a:rPr lang="zh-CN" altLang="en-US" sz="2000" b="1">
                <a:latin typeface="黑体" panose="02010609060101010101" pitchFamily="1" charset="-122"/>
                <a:ea typeface="黑体" panose="02010609060101010101" pitchFamily="1" charset="-122"/>
                <a:sym typeface="+mn-ea"/>
              </a:rPr>
              <a:t>年、</a:t>
            </a:r>
            <a:r>
              <a:rPr lang="en-US" altLang="zh-CN" sz="2000" b="1">
                <a:latin typeface="黑体" panose="02010609060101010101" pitchFamily="1" charset="-122"/>
                <a:ea typeface="黑体" panose="02010609060101010101" pitchFamily="1" charset="-122"/>
                <a:sym typeface="+mn-ea"/>
              </a:rPr>
              <a:t>1910</a:t>
            </a:r>
            <a:r>
              <a:rPr lang="zh-CN" altLang="en-US" sz="2000" b="1">
                <a:latin typeface="黑体" panose="02010609060101010101" pitchFamily="1" charset="-122"/>
                <a:ea typeface="黑体" panose="02010609060101010101" pitchFamily="1" charset="-122"/>
                <a:sym typeface="+mn-ea"/>
              </a:rPr>
              <a:t>年几个时间点，每个时期，已经采用玉米的县人口密度</a:t>
            </a:r>
            <a:r>
              <a:rPr lang="zh-CN" altLang="en-US" sz="2000" b="1">
                <a:solidFill>
                  <a:srgbClr val="0000FF"/>
                </a:solidFill>
                <a:latin typeface="黑体" panose="02010609060101010101" pitchFamily="1" charset="-122"/>
                <a:ea typeface="黑体" panose="02010609060101010101" pitchFamily="1" charset="-122"/>
                <a:sym typeface="+mn-ea"/>
              </a:rPr>
              <a:t>明显高于</a:t>
            </a:r>
            <a:r>
              <a:rPr lang="zh-CN" altLang="en-US" sz="2000" b="1">
                <a:latin typeface="黑体" panose="02010609060101010101" pitchFamily="1" charset="-122"/>
                <a:ea typeface="黑体" panose="02010609060101010101" pitchFamily="1" charset="-122"/>
                <a:sym typeface="+mn-ea"/>
              </a:rPr>
              <a:t>还没采用玉米的县。</a:t>
            </a:r>
            <a:endParaRPr lang="zh-CN" altLang="en-US" sz="2000" b="1">
              <a:latin typeface="黑体" panose="02010609060101010101" pitchFamily="1" charset="-122"/>
              <a:ea typeface="黑体" panose="02010609060101010101" pitchFamily="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b="1">
                <a:latin typeface="黑体" panose="02010609060101010101" pitchFamily="1" charset="-122"/>
                <a:ea typeface="黑体" panose="02010609060101010101" pitchFamily="1" charset="-122"/>
                <a:sym typeface="+mn-ea"/>
              </a:rPr>
              <a:t>    一个县已经种植玉米的年份越长，其人口密度高出的就越多。种玉米的时间每多十年，其人口密度就多增</a:t>
            </a:r>
            <a:r>
              <a:rPr lang="en-US" altLang="zh-CN" sz="2000" b="1">
                <a:latin typeface="黑体" panose="02010609060101010101" pitchFamily="1" charset="-122"/>
                <a:ea typeface="黑体" panose="02010609060101010101" pitchFamily="1" charset="-122"/>
                <a:sym typeface="+mn-ea"/>
              </a:rPr>
              <a:t>5%-6%</a:t>
            </a:r>
            <a:r>
              <a:rPr lang="zh-CN" altLang="en-US" sz="2000" b="1">
                <a:latin typeface="黑体" panose="02010609060101010101" pitchFamily="1" charset="-122"/>
                <a:ea typeface="黑体" panose="02010609060101010101" pitchFamily="1" charset="-122"/>
                <a:sym typeface="+mn-ea"/>
              </a:rPr>
              <a:t>。</a:t>
            </a:r>
            <a:endParaRPr lang="zh-CN" altLang="en-US" sz="2000" b="1">
              <a:solidFill>
                <a:srgbClr val="404040"/>
              </a:solidFill>
              <a:latin typeface="黑体" panose="02010609060101010101" pitchFamily="1" charset="-122"/>
              <a:ea typeface="黑体" panose="02010609060101010101" pitchFamily="1" charset="-122"/>
            </a:endParaRPr>
          </a:p>
          <a:p>
            <a:pPr>
              <a:lnSpc>
                <a:spcPct val="150000"/>
              </a:lnSpc>
            </a:pPr>
            <a:endParaRPr lang="zh-CN" altLang="en-US" sz="2000" b="1">
              <a:solidFill>
                <a:srgbClr val="404040"/>
              </a:solidFill>
              <a:latin typeface="黑体" panose="02010609060101010101" pitchFamily="1" charset="-122"/>
              <a:ea typeface="黑体" panose="02010609060101010101" pitchFamily="1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687195" y="1746250"/>
            <a:ext cx="8816975" cy="2861310"/>
          </a:xfrm>
          <a:prstGeom prst="rect">
            <a:avLst/>
          </a:prstGeom>
          <a:solidFill>
            <a:srgbClr val="FFC000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000">
                <a:latin typeface="黑体" panose="02010609060101010101" pitchFamily="1" charset="-122"/>
                <a:ea typeface="黑体" panose="02010609060101010101" pitchFamily="1" charset="-122"/>
              </a:rPr>
              <a:t>    </a:t>
            </a:r>
            <a:r>
              <a:rPr lang="zh-CN" altLang="en-US" sz="4000" b="1">
                <a:solidFill>
                  <a:srgbClr val="FF0000"/>
                </a:solidFill>
                <a:latin typeface="黑体" panose="02010609060101010101" pitchFamily="1" charset="-122"/>
                <a:ea typeface="黑体" panose="02010609060101010101" pitchFamily="1" charset="-122"/>
              </a:rPr>
              <a:t>结论：玉米带动了中国的人口增长，而不是人口增长压力迫使中国引进玉米。</a:t>
            </a:r>
            <a:endParaRPr lang="zh-CN" altLang="en-US" sz="4000" b="1">
              <a:solidFill>
                <a:srgbClr val="FF0000"/>
              </a:solidFill>
              <a:latin typeface="黑体" panose="02010609060101010101" pitchFamily="1" charset="-122"/>
              <a:ea typeface="黑体" panose="02010609060101010101" pitchFamily="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341120" y="1502833"/>
            <a:ext cx="8354060" cy="13233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65" b="1">
                <a:latin typeface="黑体" panose="02010609060101010101" pitchFamily="1" charset="-122"/>
                <a:ea typeface="黑体" panose="02010609060101010101" pitchFamily="1" charset="-122"/>
              </a:rPr>
              <a:t>    </a:t>
            </a:r>
            <a:endParaRPr lang="zh-CN" altLang="en-US" sz="2665" b="1">
              <a:latin typeface="黑体" panose="02010609060101010101" pitchFamily="1" charset="-122"/>
              <a:ea typeface="黑体" panose="02010609060101010101" pitchFamily="1" charset="-122"/>
            </a:endParaRPr>
          </a:p>
          <a:p>
            <a:pPr>
              <a:lnSpc>
                <a:spcPct val="150000"/>
              </a:lnSpc>
            </a:pPr>
            <a:endParaRPr lang="zh-CN" altLang="en-US" sz="2665" b="1">
              <a:latin typeface="黑体" panose="02010609060101010101" pitchFamily="1" charset="-122"/>
              <a:ea typeface="黑体" panose="02010609060101010101" pitchFamily="1" charset="-122"/>
            </a:endParaRPr>
          </a:p>
        </p:txBody>
      </p:sp>
      <p:pic>
        <p:nvPicPr>
          <p:cNvPr id="12290" name="图片 1" descr="00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5170" y="559435"/>
            <a:ext cx="10147300" cy="51409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307340" y="3799205"/>
            <a:ext cx="11577320" cy="3058795"/>
          </a:xfrm>
          <a:gradFill>
            <a:gsLst>
              <a:gs pos="0">
                <a:srgbClr val="FECF40"/>
              </a:gs>
              <a:gs pos="100000">
                <a:srgbClr val="846C21"/>
              </a:gs>
            </a:gsLst>
            <a:lin scaled="0"/>
          </a:gradFill>
        </p:spPr>
        <p:txBody>
          <a:bodyPr/>
          <a:lstStyle/>
          <a:p>
            <a:r>
              <a:rPr lang="zh-CN" altLang="en-US" sz="3200">
                <a:solidFill>
                  <a:srgbClr val="FF0000"/>
                </a:solidFill>
              </a:rPr>
              <a:t> </a:t>
            </a:r>
            <a:r>
              <a:rPr lang="zh-CN" sz="3200">
                <a:solidFill>
                  <a:srgbClr val="FF0000"/>
                </a:solidFill>
              </a:rPr>
              <a:t>探究本质、因果（为什么如此，体现或反映了什么），因此要通过现象看本质。</a:t>
            </a:r>
            <a:r>
              <a:rPr lang="zh-CN" altLang="en-US" sz="3200" b="1">
                <a:latin typeface="黑体" panose="02010609060101010101" pitchFamily="1" charset="-122"/>
                <a:ea typeface="黑体" panose="02010609060101010101" pitchFamily="1" charset="-122"/>
                <a:sym typeface="+mn-ea"/>
              </a:rPr>
              <a:t> （比较）历史解释：不局限于历史真实，还必须以史料实证为基础，结合有关史实，</a:t>
            </a:r>
            <a:r>
              <a:rPr lang="zh-CN" altLang="en-US" sz="3200" b="1" u="sng">
                <a:latin typeface="黑体" panose="02010609060101010101" pitchFamily="1" charset="-122"/>
                <a:ea typeface="黑体" panose="02010609060101010101" pitchFamily="1" charset="-122"/>
                <a:sym typeface="+mn-ea"/>
              </a:rPr>
              <a:t>遵循一定史观、原理和方法，对历史现象，从不同角度进行更深入分析</a:t>
            </a:r>
            <a:r>
              <a:rPr lang="zh-CN" altLang="en-US" sz="3200" b="1">
                <a:latin typeface="黑体" panose="02010609060101010101" pitchFamily="1" charset="-122"/>
                <a:ea typeface="黑体" panose="02010609060101010101" pitchFamily="1" charset="-122"/>
                <a:sym typeface="+mn-ea"/>
              </a:rPr>
              <a:t>。</a:t>
            </a:r>
            <a:br>
              <a:rPr lang="zh-CN" altLang="en-US" sz="3200" b="1">
                <a:latin typeface="黑体" panose="02010609060101010101" pitchFamily="1" charset="-122"/>
                <a:ea typeface="黑体" panose="02010609060101010101" pitchFamily="1" charset="-122"/>
              </a:rPr>
            </a:br>
            <a:endParaRPr lang="zh-CN" sz="32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594361" y="853863"/>
            <a:ext cx="11002433" cy="514921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zh-CN" altLang="en-US" sz="480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1" charset="-122"/>
                <a:ea typeface="黑体" panose="02010609060101010101" pitchFamily="1" charset="-122"/>
              </a:rPr>
              <a:t>案例一：</a:t>
            </a:r>
            <a:endParaRPr lang="zh-CN" altLang="en-US" sz="3200">
              <a:solidFill>
                <a:srgbClr val="404040"/>
              </a:solidFill>
              <a:latin typeface="黑体" panose="02010609060101010101" pitchFamily="1" charset="-122"/>
              <a:ea typeface="黑体" panose="02010609060101010101" pitchFamily="1" charset="-122"/>
            </a:endParaRPr>
          </a:p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zh-CN" altLang="en-US" sz="3200" b="1">
                <a:solidFill>
                  <a:srgbClr val="FF0000"/>
                </a:solidFill>
                <a:latin typeface="黑体" panose="02010609060101010101" pitchFamily="1" charset="-122"/>
                <a:ea typeface="黑体" panose="02010609060101010101" pitchFamily="1" charset="-122"/>
              </a:rPr>
              <a:t>解释陈独秀 </a:t>
            </a:r>
            <a:r>
              <a:rPr lang="zh-CN" altLang="en-US" sz="3200" b="1" u="sng">
                <a:solidFill>
                  <a:srgbClr val="FF0000"/>
                </a:solidFill>
                <a:latin typeface="黑体" panose="02010609060101010101" pitchFamily="1" charset="-122"/>
                <a:ea typeface="黑体" panose="02010609060101010101" pitchFamily="1" charset="-122"/>
              </a:rPr>
              <a:t>不同时期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pitchFamily="1" charset="-122"/>
                <a:ea typeface="黑体" panose="02010609060101010101" pitchFamily="1" charset="-122"/>
              </a:rPr>
              <a:t>对义和团运动的</a:t>
            </a:r>
            <a:r>
              <a:rPr lang="zh-CN" altLang="en-US" sz="3200" b="1" u="sng">
                <a:solidFill>
                  <a:srgbClr val="FF0000"/>
                </a:solidFill>
                <a:latin typeface="黑体" panose="02010609060101010101" pitchFamily="1" charset="-122"/>
                <a:ea typeface="黑体" panose="02010609060101010101" pitchFamily="1" charset="-122"/>
              </a:rPr>
              <a:t>评价</a:t>
            </a:r>
            <a:endParaRPr lang="zh-CN" altLang="en-US" sz="3200" b="1">
              <a:solidFill>
                <a:srgbClr val="FF0000"/>
              </a:solidFill>
              <a:latin typeface="黑体" panose="02010609060101010101" pitchFamily="1" charset="-122"/>
              <a:ea typeface="黑体" panose="02010609060101010101" pitchFamily="1" charset="-122"/>
            </a:endParaRPr>
          </a:p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zh-CN" altLang="en-US" sz="3200" b="1">
                <a:latin typeface="黑体" panose="02010609060101010101" pitchFamily="1" charset="-122"/>
                <a:ea typeface="黑体" panose="02010609060101010101" pitchFamily="1" charset="-122"/>
              </a:rPr>
              <a:t>    材料一  </a:t>
            </a:r>
            <a:r>
              <a:rPr lang="zh-CN" altLang="en-US" sz="3200" b="1">
                <a:solidFill>
                  <a:srgbClr val="0000FF"/>
                </a:solidFill>
                <a:latin typeface="黑体" panose="02010609060101010101" pitchFamily="1" charset="-122"/>
                <a:ea typeface="黑体" panose="02010609060101010101" pitchFamily="1" charset="-122"/>
              </a:rPr>
              <a:t>（1918年）</a:t>
            </a:r>
            <a:r>
              <a:rPr lang="zh-CN" altLang="en-US" sz="3200" b="1">
                <a:latin typeface="黑体" panose="02010609060101010101" pitchFamily="1" charset="-122"/>
                <a:ea typeface="黑体" panose="02010609060101010101" pitchFamily="1" charset="-122"/>
              </a:rPr>
              <a:t>为何要设立这块碑向德国赔罪呢？因为义和团无故杀了德国公使克林德氏，各国联军打破了北京城，须要中国在克林德就害的地方设立一块石碑，方肯罢休；你说中国何等可耻！义和团何等可恶！</a:t>
            </a:r>
            <a:r>
              <a:rPr lang="zh-CN" altLang="en-US" sz="3200">
                <a:solidFill>
                  <a:srgbClr val="404040"/>
                </a:solidFill>
                <a:latin typeface="黑体" panose="02010609060101010101" pitchFamily="1" charset="-122"/>
                <a:ea typeface="黑体" panose="02010609060101010101" pitchFamily="1" charset="-122"/>
              </a:rPr>
              <a:t> </a:t>
            </a:r>
            <a:endParaRPr lang="zh-CN" altLang="en-US" sz="3200">
              <a:solidFill>
                <a:srgbClr val="404040"/>
              </a:solidFill>
              <a:latin typeface="黑体" panose="02010609060101010101" pitchFamily="1" charset="-122"/>
              <a:ea typeface="黑体" panose="02010609060101010101" pitchFamily="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565151" y="1502833"/>
            <a:ext cx="11002433" cy="304609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>
                <a:solidFill>
                  <a:srgbClr val="404040"/>
                </a:solidFill>
                <a:latin typeface="黑体" panose="02010609060101010101" pitchFamily="1" charset="-122"/>
                <a:ea typeface="黑体" panose="02010609060101010101" pitchFamily="1" charset="-122"/>
              </a:rPr>
              <a:t>    </a:t>
            </a:r>
            <a:r>
              <a:rPr lang="zh-CN" altLang="en-US" sz="3200" b="1">
                <a:latin typeface="黑体" panose="02010609060101010101" pitchFamily="1" charset="-122"/>
                <a:ea typeface="黑体" panose="02010609060101010101" pitchFamily="1" charset="-122"/>
              </a:rPr>
              <a:t>材料二</a:t>
            </a:r>
            <a:r>
              <a:rPr lang="zh-CN" altLang="en-US" sz="3200" b="1">
                <a:solidFill>
                  <a:srgbClr val="0000FF"/>
                </a:solidFill>
                <a:latin typeface="黑体" panose="02010609060101010101" pitchFamily="1" charset="-122"/>
                <a:ea typeface="黑体" panose="02010609060101010101" pitchFamily="1" charset="-122"/>
              </a:rPr>
              <a:t>（</a:t>
            </a:r>
            <a:r>
              <a:rPr lang="en-US" altLang="zh-CN" sz="3200" b="1">
                <a:solidFill>
                  <a:srgbClr val="0000FF"/>
                </a:solidFill>
                <a:latin typeface="黑体" panose="02010609060101010101" pitchFamily="1" charset="-122"/>
                <a:ea typeface="黑体" panose="02010609060101010101" pitchFamily="1" charset="-122"/>
              </a:rPr>
              <a:t>1924</a:t>
            </a:r>
            <a:r>
              <a:rPr lang="zh-CN" altLang="en-US" sz="3200" b="1">
                <a:solidFill>
                  <a:srgbClr val="0000FF"/>
                </a:solidFill>
                <a:latin typeface="黑体" panose="02010609060101010101" pitchFamily="1" charset="-122"/>
                <a:ea typeface="黑体" panose="02010609060101010101" pitchFamily="1" charset="-122"/>
              </a:rPr>
              <a:t>年）义和团，在中国现代史上是一重要事件，其重要不减于辛亥革命，</a:t>
            </a:r>
            <a:r>
              <a:rPr lang="zh-CN" altLang="en-US" sz="3200" b="1">
                <a:latin typeface="黑体" panose="02010609060101010101" pitchFamily="1" charset="-122"/>
                <a:ea typeface="黑体" panose="02010609060101010101" pitchFamily="1" charset="-122"/>
              </a:rPr>
              <a:t>然而一般人不但忽视了他的重要，</a:t>
            </a:r>
            <a:r>
              <a:rPr lang="en-US" altLang="zh-CN" sz="3200" b="1">
                <a:latin typeface="黑体" panose="02010609060101010101" pitchFamily="1" charset="-122"/>
                <a:ea typeface="黑体" panose="02010609060101010101" pitchFamily="1" charset="-122"/>
              </a:rPr>
              <a:t>……</a:t>
            </a:r>
            <a:r>
              <a:rPr lang="zh-CN" altLang="en-US" sz="3200" b="1">
                <a:latin typeface="黑体" panose="02010609060101010101" pitchFamily="1" charset="-122"/>
                <a:ea typeface="黑体" panose="02010609060101010101" pitchFamily="1" charset="-122"/>
              </a:rPr>
              <a:t>看不见义和团排外所发生之原因——鸦片战争以来全中国所受外国军队、外交官、教士之欺压的血腥与怨气！</a:t>
            </a:r>
            <a:endParaRPr lang="zh-CN" altLang="en-US" sz="3200" b="1">
              <a:latin typeface="黑体" panose="02010609060101010101" pitchFamily="1" charset="-122"/>
              <a:ea typeface="黑体" panose="02010609060101010101" pitchFamily="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72509" y="143722"/>
            <a:ext cx="11002433" cy="526224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>
                <a:solidFill>
                  <a:srgbClr val="404040"/>
                </a:solidFill>
                <a:latin typeface="黑体" panose="02010609060101010101" pitchFamily="1" charset="-122"/>
                <a:ea typeface="黑体" panose="02010609060101010101" pitchFamily="1" charset="-122"/>
              </a:rPr>
              <a:t>    </a:t>
            </a:r>
            <a:r>
              <a:rPr lang="zh-CN" altLang="en-US" sz="3200" b="1">
                <a:solidFill>
                  <a:srgbClr val="0000FF"/>
                </a:solidFill>
                <a:latin typeface="黑体" panose="02010609060101010101" pitchFamily="1" charset="-122"/>
                <a:ea typeface="黑体" panose="02010609060101010101" pitchFamily="1" charset="-122"/>
              </a:rPr>
              <a:t>材料发生的时间是分析材料的重要因素。</a:t>
            </a:r>
            <a:endParaRPr lang="zh-CN" altLang="en-US" sz="3200" b="1">
              <a:solidFill>
                <a:srgbClr val="0000FF"/>
              </a:solidFill>
              <a:latin typeface="黑体" panose="02010609060101010101" pitchFamily="1" charset="-122"/>
              <a:ea typeface="黑体" panose="02010609060101010101" pitchFamily="1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200" b="1">
                <a:solidFill>
                  <a:srgbClr val="404040"/>
                </a:solidFill>
                <a:latin typeface="黑体" panose="02010609060101010101" pitchFamily="1" charset="-122"/>
                <a:ea typeface="黑体" panose="02010609060101010101" pitchFamily="1" charset="-122"/>
              </a:rPr>
              <a:t>    </a:t>
            </a:r>
            <a:r>
              <a:rPr lang="zh-CN" altLang="en-US" sz="3200" b="1">
                <a:latin typeface="黑体" panose="02010609060101010101" pitchFamily="1" charset="-122"/>
                <a:ea typeface="黑体" panose="02010609060101010101" pitchFamily="1" charset="-122"/>
              </a:rPr>
              <a:t>1918年的陈独秀致力于新文化运动，在他眼里，义和团运动与此背道而驰。</a:t>
            </a:r>
            <a:endParaRPr lang="zh-CN" altLang="en-US" sz="3200" b="1">
              <a:latin typeface="黑体" panose="02010609060101010101" pitchFamily="1" charset="-122"/>
              <a:ea typeface="黑体" panose="02010609060101010101" pitchFamily="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 b="1">
                <a:latin typeface="黑体" panose="02010609060101010101" pitchFamily="1" charset="-122"/>
                <a:ea typeface="黑体" panose="02010609060101010101" pitchFamily="1" charset="-122"/>
              </a:rPr>
              <a:t>    经历巴黎和会，陈独秀对西方各国趋于憎恶憎恶。1924年陈独秀已开始致力于民主革命，中共创始人，一反六年前对义和团运动的偏见，而是颂扬义和团。</a:t>
            </a:r>
            <a:endParaRPr lang="zh-CN" altLang="en-US" sz="3200" b="1">
              <a:latin typeface="黑体" panose="02010609060101010101" pitchFamily="1" charset="-122"/>
              <a:ea typeface="黑体" panose="02010609060101010101" pitchFamily="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 b="1">
                <a:solidFill>
                  <a:srgbClr val="FF0000"/>
                </a:solidFill>
                <a:latin typeface="黑体" panose="02010609060101010101" pitchFamily="1" charset="-122"/>
                <a:ea typeface="黑体" panose="02010609060101010101" pitchFamily="1" charset="-122"/>
              </a:rPr>
              <a:t>答：陈独秀的个人实践和思想认识的变化。</a:t>
            </a:r>
            <a:endParaRPr lang="zh-CN" altLang="en-US" sz="3200" b="1">
              <a:solidFill>
                <a:srgbClr val="FF0000"/>
              </a:solidFill>
              <a:latin typeface="黑体" panose="02010609060101010101" pitchFamily="1" charset="-122"/>
              <a:ea typeface="黑体" panose="02010609060101010101" pitchFamily="1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57785" y="5405755"/>
            <a:ext cx="11231880" cy="1264920"/>
          </a:xfrm>
          <a:prstGeom prst="rect">
            <a:avLst/>
          </a:prstGeom>
          <a:gradFill>
            <a:gsLst>
              <a:gs pos="0">
                <a:srgbClr val="FECF40"/>
              </a:gs>
              <a:gs pos="100000">
                <a:srgbClr val="846C21"/>
              </a:gs>
            </a:gsLst>
            <a:lin scaled="0"/>
          </a:gradFill>
        </p:spPr>
        <p:txBody>
          <a:bodyPr vert="horz" lIns="101600" tIns="38100" rIns="25400" bIns="38100" rtlCol="0" anchor="t" anchorCtr="0">
            <a:noAutofit/>
          </a:bodyPr>
          <a:lstStyle>
            <a:lvl1pPr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5400" b="0" u="none" strike="noStrike" kern="1200" cap="none" spc="600" normalizeH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200">
                <a:solidFill>
                  <a:srgbClr val="FF0000"/>
                </a:solidFill>
              </a:rPr>
              <a:t> 影响历史解释的因素：</a:t>
            </a:r>
            <a:r>
              <a:rPr lang="zh-CN" altLang="en-US" sz="3200">
                <a:solidFill>
                  <a:schemeClr val="tx1">
                    <a:lumMod val="50000"/>
                    <a:lumOff val="50000"/>
                  </a:schemeClr>
                </a:solidFill>
              </a:rPr>
              <a:t>个人的阶级立场、知识理论水平、实践水平、掌握材料信息的程度、时间变化</a:t>
            </a:r>
            <a:endParaRPr lang="zh-CN" altLang="en-US" sz="32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565151" y="1502833"/>
            <a:ext cx="11002433" cy="132334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65" b="1">
                <a:latin typeface="黑体" panose="02010609060101010101" pitchFamily="1" charset="-122"/>
                <a:ea typeface="黑体" panose="02010609060101010101" pitchFamily="1" charset="-122"/>
              </a:rPr>
              <a:t>    </a:t>
            </a:r>
            <a:endParaRPr lang="zh-CN" altLang="en-US" sz="2665" b="1">
              <a:latin typeface="黑体" panose="02010609060101010101" pitchFamily="1" charset="-122"/>
              <a:ea typeface="黑体" panose="02010609060101010101" pitchFamily="1" charset="-122"/>
            </a:endParaRPr>
          </a:p>
          <a:p>
            <a:pPr>
              <a:lnSpc>
                <a:spcPct val="150000"/>
              </a:lnSpc>
            </a:pPr>
            <a:endParaRPr lang="zh-CN" altLang="en-US" sz="2665" b="1">
              <a:latin typeface="黑体" panose="02010609060101010101" pitchFamily="1" charset="-122"/>
              <a:ea typeface="黑体" panose="02010609060101010101" pitchFamily="1" charset="-122"/>
            </a:endParaRPr>
          </a:p>
        </p:txBody>
      </p:sp>
      <p:pic>
        <p:nvPicPr>
          <p:cNvPr id="13314" name="图片 1" descr="00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5150" y="661670"/>
            <a:ext cx="11003280" cy="39833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717040" y="5389245"/>
            <a:ext cx="7864475" cy="1159510"/>
          </a:xfrm>
          <a:gradFill>
            <a:gsLst>
              <a:gs pos="0">
                <a:srgbClr val="FECF40"/>
              </a:gs>
              <a:gs pos="100000">
                <a:srgbClr val="846C21"/>
              </a:gs>
            </a:gsLst>
            <a:lin scaled="0"/>
          </a:gradFill>
        </p:spPr>
        <p:txBody>
          <a:bodyPr/>
          <a:lstStyle/>
          <a:p>
            <a:r>
              <a:rPr lang="zh-CN" sz="3200">
                <a:solidFill>
                  <a:srgbClr val="FF0000"/>
                </a:solidFill>
              </a:rPr>
              <a:t>积极的、正面的东西</a:t>
            </a:r>
            <a:br>
              <a:rPr lang="zh-CN" sz="3200">
                <a:solidFill>
                  <a:srgbClr val="FF0000"/>
                </a:solidFill>
              </a:rPr>
            </a:br>
            <a:r>
              <a:rPr lang="zh-CN" sz="3200">
                <a:solidFill>
                  <a:srgbClr val="FF0000"/>
                </a:solidFill>
              </a:rPr>
              <a:t>（国家</a:t>
            </a:r>
            <a:r>
              <a:rPr lang="en-US" altLang="zh-CN" sz="3200">
                <a:solidFill>
                  <a:srgbClr val="FF0000"/>
                </a:solidFill>
              </a:rPr>
              <a:t>--</a:t>
            </a:r>
            <a:r>
              <a:rPr lang="zh-CN" altLang="en-US" sz="3200">
                <a:solidFill>
                  <a:srgbClr val="FF0000"/>
                </a:solidFill>
              </a:rPr>
              <a:t>民族</a:t>
            </a:r>
            <a:r>
              <a:rPr lang="en-US" altLang="zh-CN" sz="3200">
                <a:solidFill>
                  <a:srgbClr val="FF0000"/>
                </a:solidFill>
              </a:rPr>
              <a:t>--</a:t>
            </a:r>
            <a:r>
              <a:rPr lang="zh-CN" altLang="en-US" sz="3200">
                <a:solidFill>
                  <a:srgbClr val="FF0000"/>
                </a:solidFill>
              </a:rPr>
              <a:t>社会</a:t>
            </a:r>
            <a:r>
              <a:rPr lang="en-US" altLang="zh-CN" sz="3200">
                <a:solidFill>
                  <a:srgbClr val="FF0000"/>
                </a:solidFill>
              </a:rPr>
              <a:t>--</a:t>
            </a:r>
            <a:r>
              <a:rPr lang="zh-CN" altLang="en-US" sz="3200">
                <a:solidFill>
                  <a:srgbClr val="FF0000"/>
                </a:solidFill>
              </a:rPr>
              <a:t>个人层面</a:t>
            </a:r>
            <a:r>
              <a:rPr lang="zh-CN" sz="3200">
                <a:solidFill>
                  <a:srgbClr val="FF0000"/>
                </a:solidFill>
              </a:rPr>
              <a:t>）</a:t>
            </a:r>
            <a:endParaRPr lang="zh-CN" sz="3200">
              <a:solidFill>
                <a:srgbClr val="FF0000"/>
              </a:solidFill>
            </a:endParaRPr>
          </a:p>
        </p:txBody>
      </p:sp>
      <p:pic>
        <p:nvPicPr>
          <p:cNvPr id="13315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2623800" y="10528300"/>
            <a:ext cx="330200" cy="241300"/>
          </a:xfrm>
          <a:prstGeom prst="cube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 descr="选择题导图-彩色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355830" cy="702183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27025" y="0"/>
            <a:ext cx="4754880" cy="11988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72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选择题思路</a:t>
            </a:r>
            <a:endParaRPr lang="zh-CN" altLang="en-US" sz="2400" b="1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custDataLst>
      <p:tags r:id="rId3"/>
    </p:custData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469265" y="186055"/>
            <a:ext cx="11595735" cy="60394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zh-CN" sz="3200" b="1">
                <a:latin typeface="黑体" panose="02010609060101010101" pitchFamily="1" charset="-122"/>
                <a:ea typeface="黑体" panose="02010609060101010101" pitchFamily="1" charset="-122"/>
                <a:sym typeface="+mn-ea"/>
              </a:rPr>
              <a:t>据考古报告，从数十处</a:t>
            </a:r>
            <a:r>
              <a:rPr lang="zh-CN" altLang="zh-CN" sz="3200" b="1">
                <a:highlight>
                  <a:srgbClr val="00FF00"/>
                </a:highlight>
                <a:latin typeface="黑体" panose="02010609060101010101" pitchFamily="1" charset="-122"/>
                <a:ea typeface="黑体" panose="02010609060101010101" pitchFamily="1" charset="-122"/>
                <a:sym typeface="+mn-ea"/>
              </a:rPr>
              <a:t>战国以前</a:t>
            </a:r>
            <a:r>
              <a:rPr lang="zh-CN" altLang="zh-CN" sz="3200" b="1">
                <a:latin typeface="黑体" panose="02010609060101010101" pitchFamily="1" charset="-122"/>
                <a:ea typeface="黑体" panose="02010609060101010101" pitchFamily="1" charset="-122"/>
                <a:sym typeface="+mn-ea"/>
              </a:rPr>
              <a:t>的墓葬中发现了</a:t>
            </a:r>
            <a:r>
              <a:rPr lang="zh-CN" altLang="zh-CN" sz="3200" b="1">
                <a:highlight>
                  <a:srgbClr val="00FF00"/>
                </a:highlight>
                <a:latin typeface="黑体" panose="02010609060101010101" pitchFamily="1" charset="-122"/>
                <a:ea typeface="黑体" panose="02010609060101010101" pitchFamily="1" charset="-122"/>
                <a:sym typeface="+mn-ea"/>
              </a:rPr>
              <a:t>铁器实物</a:t>
            </a:r>
            <a:r>
              <a:rPr lang="zh-CN" altLang="zh-CN" sz="3200" b="1">
                <a:latin typeface="黑体" panose="02010609060101010101" pitchFamily="1" charset="-122"/>
                <a:ea typeface="黑体" panose="02010609060101010101" pitchFamily="1" charset="-122"/>
                <a:sym typeface="+mn-ea"/>
              </a:rPr>
              <a:t>，这些铁器不少是</a:t>
            </a:r>
            <a:r>
              <a:rPr lang="zh-CN" altLang="zh-CN" sz="3200" b="1">
                <a:highlight>
                  <a:srgbClr val="FFFF00"/>
                </a:highlight>
                <a:latin typeface="黑体" panose="02010609060101010101" pitchFamily="1" charset="-122"/>
                <a:ea typeface="黑体" panose="02010609060101010101" pitchFamily="1" charset="-122"/>
                <a:sym typeface="+mn-ea"/>
              </a:rPr>
              <a:t>自然陨铁制</a:t>
            </a:r>
            <a:r>
              <a:rPr lang="zh-CN" altLang="zh-CN" sz="3200" b="1">
                <a:latin typeface="黑体" panose="02010609060101010101" pitchFamily="1" charset="-122"/>
                <a:ea typeface="黑体" panose="02010609060101010101" pitchFamily="1" charset="-122"/>
                <a:sym typeface="+mn-ea"/>
              </a:rPr>
              <a:t>作而成，发现地分布情况见图。据此可知，战国以前(　　)</a:t>
            </a:r>
            <a:endParaRPr lang="zh-CN" altLang="zh-CN" sz="32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3200" b="1">
                <a:latin typeface="黑体" panose="02010609060101010101" pitchFamily="1" charset="-122"/>
                <a:ea typeface="黑体" panose="02010609060101010101" pitchFamily="1" charset="-122"/>
                <a:sym typeface="+mn-ea"/>
              </a:rPr>
              <a:t>A．</a:t>
            </a:r>
            <a:r>
              <a:rPr lang="zh-CN" altLang="zh-CN" sz="3200" b="1" u="sng">
                <a:latin typeface="黑体" panose="02010609060101010101" pitchFamily="1" charset="-122"/>
                <a:ea typeface="黑体" panose="02010609060101010101" pitchFamily="1" charset="-122"/>
                <a:sym typeface="+mn-ea"/>
              </a:rPr>
              <a:t>铁制农具</a:t>
            </a:r>
            <a:r>
              <a:rPr lang="zh-CN" altLang="zh-CN" sz="3200" b="1">
                <a:latin typeface="黑体" panose="02010609060101010101" pitchFamily="1" charset="-122"/>
                <a:ea typeface="黑体" panose="02010609060101010101" pitchFamily="1" charset="-122"/>
                <a:sym typeface="+mn-ea"/>
              </a:rPr>
              <a:t>得到</a:t>
            </a:r>
            <a:r>
              <a:rPr lang="zh-CN" altLang="zh-CN" sz="3200" b="1" u="sng">
                <a:latin typeface="黑体" panose="02010609060101010101" pitchFamily="1" charset="-122"/>
                <a:ea typeface="黑体" panose="02010609060101010101" pitchFamily="1" charset="-122"/>
                <a:sym typeface="+mn-ea"/>
              </a:rPr>
              <a:t>普遍使用</a:t>
            </a:r>
            <a:r>
              <a:rPr lang="zh-CN" altLang="zh-CN" sz="3200" b="1">
                <a:latin typeface="黑体" panose="02010609060101010101" pitchFamily="1" charset="-122"/>
                <a:ea typeface="黑体" panose="02010609060101010101" pitchFamily="1" charset="-122"/>
                <a:sym typeface="+mn-ea"/>
              </a:rPr>
              <a:t>        </a:t>
            </a:r>
            <a:endParaRPr lang="zh-CN" altLang="zh-CN" sz="3200" b="1">
              <a:latin typeface="黑体" panose="02010609060101010101" pitchFamily="1" charset="-122"/>
              <a:ea typeface="黑体" panose="02010609060101010101" pitchFamily="1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3200" b="1">
                <a:latin typeface="黑体" panose="02010609060101010101" pitchFamily="1" charset="-122"/>
                <a:ea typeface="黑体" panose="02010609060101010101" pitchFamily="1" charset="-122"/>
                <a:sym typeface="+mn-ea"/>
              </a:rPr>
              <a:t>B．</a:t>
            </a:r>
            <a:r>
              <a:rPr lang="zh-CN" altLang="zh-CN" sz="3200" b="1" u="sng">
                <a:latin typeface="黑体" panose="02010609060101010101" pitchFamily="1" charset="-122"/>
                <a:ea typeface="黑体" panose="02010609060101010101" pitchFamily="1" charset="-122"/>
                <a:sym typeface="+mn-ea"/>
              </a:rPr>
              <a:t>新疆地区与中原联系紧密</a:t>
            </a:r>
            <a:endParaRPr lang="zh-CN" altLang="zh-CN" sz="3200" b="1">
              <a:latin typeface="黑体" panose="02010609060101010101" pitchFamily="1" charset="-122"/>
              <a:ea typeface="黑体" panose="02010609060101010101" pitchFamily="1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3200" b="1">
                <a:latin typeface="黑体" panose="02010609060101010101" pitchFamily="1" charset="-122"/>
                <a:ea typeface="黑体" panose="02010609060101010101" pitchFamily="1" charset="-122"/>
                <a:sym typeface="+mn-ea"/>
              </a:rPr>
              <a:t>C．我国的冶铁技术已经</a:t>
            </a:r>
            <a:r>
              <a:rPr lang="zh-CN" altLang="zh-CN" sz="3200" b="1" u="sng">
                <a:latin typeface="黑体" panose="02010609060101010101" pitchFamily="1" charset="-122"/>
                <a:ea typeface="黑体" panose="02010609060101010101" pitchFamily="1" charset="-122"/>
                <a:sym typeface="+mn-ea"/>
              </a:rPr>
              <a:t>相当普及</a:t>
            </a:r>
            <a:r>
              <a:rPr lang="zh-CN" altLang="zh-CN" sz="3200" b="1">
                <a:latin typeface="黑体" panose="02010609060101010101" pitchFamily="1" charset="-122"/>
                <a:ea typeface="黑体" panose="02010609060101010101" pitchFamily="1" charset="-122"/>
                <a:sym typeface="+mn-ea"/>
              </a:rPr>
              <a:t> </a:t>
            </a:r>
            <a:endParaRPr lang="zh-CN" altLang="zh-CN" sz="3200" b="1">
              <a:latin typeface="黑体" panose="02010609060101010101" pitchFamily="1" charset="-122"/>
              <a:ea typeface="黑体" panose="02010609060101010101" pitchFamily="1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3200" b="1">
                <a:latin typeface="黑体" panose="02010609060101010101" pitchFamily="1" charset="-122"/>
                <a:ea typeface="黑体" panose="02010609060101010101" pitchFamily="1" charset="-122"/>
                <a:sym typeface="+mn-ea"/>
              </a:rPr>
              <a:t>D</a:t>
            </a:r>
            <a:r>
              <a:rPr lang="en-US" altLang="zh-CN" sz="3200" b="1">
                <a:latin typeface="黑体" panose="02010609060101010101" pitchFamily="1" charset="-122"/>
                <a:ea typeface="黑体" panose="02010609060101010101" pitchFamily="1" charset="-122"/>
                <a:sym typeface="+mn-ea"/>
              </a:rPr>
              <a:t>. </a:t>
            </a:r>
            <a:r>
              <a:rPr lang="zh-CN" altLang="zh-CN" sz="3200" b="1" u="sng">
                <a:latin typeface="黑体" panose="02010609060101010101" pitchFamily="1" charset="-122"/>
                <a:ea typeface="黑体" panose="02010609060101010101" pitchFamily="1" charset="-122"/>
                <a:sym typeface="+mn-ea"/>
              </a:rPr>
              <a:t>铁器</a:t>
            </a:r>
            <a:r>
              <a:rPr lang="zh-CN" altLang="zh-CN" sz="3200" b="1">
                <a:latin typeface="黑体" panose="02010609060101010101" pitchFamily="1" charset="-122"/>
                <a:ea typeface="黑体" panose="02010609060101010101" pitchFamily="1" charset="-122"/>
                <a:sym typeface="+mn-ea"/>
              </a:rPr>
              <a:t>分布可反映社会发展程度</a:t>
            </a:r>
            <a:endParaRPr lang="zh-CN" altLang="zh-CN" sz="3200">
              <a:latin typeface="黑体" panose="02010609060101010101" pitchFamily="1" charset="-122"/>
              <a:ea typeface="黑体" panose="02010609060101010101" pitchFamily="1" charset="-122"/>
            </a:endParaRPr>
          </a:p>
          <a:p>
            <a:pPr>
              <a:lnSpc>
                <a:spcPct val="150000"/>
              </a:lnSpc>
            </a:pPr>
            <a:endParaRPr lang="zh-CN" altLang="zh-CN" sz="3200">
              <a:latin typeface="黑体" panose="02010609060101010101" pitchFamily="1" charset="-122"/>
              <a:ea typeface="黑体" panose="02010609060101010101" pitchFamily="1" charset="-122"/>
            </a:endParaRPr>
          </a:p>
        </p:txBody>
      </p:sp>
      <p:pic>
        <p:nvPicPr>
          <p:cNvPr id="27650" name="图片 2"/>
          <p:cNvPicPr/>
          <p:nvPr/>
        </p:nvPicPr>
        <p:blipFill>
          <a:blip r:embed="rId1"/>
          <a:stretch>
            <a:fillRect/>
          </a:stretch>
        </p:blipFill>
        <p:spPr>
          <a:xfrm>
            <a:off x="6663055" y="1704975"/>
            <a:ext cx="5183505" cy="36779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文本框 6"/>
          <p:cNvSpPr txBox="1"/>
          <p:nvPr/>
        </p:nvSpPr>
        <p:spPr>
          <a:xfrm>
            <a:off x="7143115" y="2521585"/>
            <a:ext cx="3597275" cy="18148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</a:rPr>
              <a:t>主干知识：</a:t>
            </a:r>
            <a:endParaRPr lang="zh-CN" altLang="en-US" sz="2800">
              <a:solidFill>
                <a:srgbClr val="FF0000"/>
              </a:solidFill>
            </a:endParaRPr>
          </a:p>
          <a:p>
            <a:r>
              <a:rPr lang="zh-CN" altLang="en-US" sz="2800">
                <a:solidFill>
                  <a:srgbClr val="FF0000"/>
                </a:solidFill>
              </a:rPr>
              <a:t>核心素养：</a:t>
            </a:r>
            <a:endParaRPr lang="zh-CN" altLang="en-US" sz="2800">
              <a:solidFill>
                <a:srgbClr val="FF0000"/>
              </a:solidFill>
            </a:endParaRPr>
          </a:p>
          <a:p>
            <a:r>
              <a:rPr lang="zh-CN" altLang="en-US" sz="2800">
                <a:solidFill>
                  <a:srgbClr val="FF0000"/>
                </a:solidFill>
              </a:rPr>
              <a:t>材料结构：</a:t>
            </a:r>
            <a:endParaRPr lang="zh-CN" altLang="en-US" sz="2800">
              <a:solidFill>
                <a:srgbClr val="FF0000"/>
              </a:solidFill>
            </a:endParaRPr>
          </a:p>
          <a:p>
            <a:r>
              <a:rPr lang="zh-CN" altLang="en-US" sz="2800">
                <a:solidFill>
                  <a:srgbClr val="FF0000"/>
                </a:solidFill>
              </a:rPr>
              <a:t>题中的错误类型有：</a:t>
            </a:r>
            <a:endParaRPr lang="zh-CN" altLang="en-US" sz="2800">
              <a:solidFill>
                <a:srgbClr val="FF0000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329055" y="2427605"/>
            <a:ext cx="15024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偷换概念</a:t>
            </a:r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691890" y="2380615"/>
            <a:ext cx="15024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绝对化</a:t>
            </a:r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952115" y="3759200"/>
            <a:ext cx="3473450" cy="3683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无必然联系；且不符合历史常识</a:t>
            </a:r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346325" y="4488180"/>
            <a:ext cx="2847975" cy="3683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绝对化；不符合主干知识</a:t>
            </a:r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859915" y="5382895"/>
            <a:ext cx="3568065" cy="64516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唯物史观：</a:t>
            </a:r>
            <a:endParaRPr lang="zh-CN" altLang="en-US">
              <a:solidFill>
                <a:srgbClr val="FF0000"/>
              </a:solidFill>
            </a:endParaRPr>
          </a:p>
          <a:p>
            <a:r>
              <a:rPr lang="zh-CN" altLang="en-US">
                <a:solidFill>
                  <a:srgbClr val="FF0000"/>
                </a:solidFill>
              </a:rPr>
              <a:t>生产力决定、反映社会发展程度</a:t>
            </a:r>
            <a:endParaRPr lang="zh-CN" altLang="en-US">
              <a:solidFill>
                <a:srgbClr val="FF0000"/>
              </a:solidFill>
            </a:endParaRPr>
          </a:p>
        </p:txBody>
      </p:sp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469265" y="224790"/>
            <a:ext cx="11595735" cy="5262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3200">
                <a:highlight>
                  <a:srgbClr val="FFFF00"/>
                </a:highlight>
              </a:rPr>
              <a:t>宋代</a:t>
            </a:r>
            <a:r>
              <a:rPr lang="zh-CN" altLang="en-US" sz="3200">
                <a:highlight>
                  <a:srgbClr val="00FF00"/>
                </a:highlight>
              </a:rPr>
              <a:t>东南沿海</a:t>
            </a:r>
            <a:r>
              <a:rPr lang="zh-CN" altLang="en-US" sz="3200"/>
              <a:t>地区出现了一些民间崇拜，</a:t>
            </a:r>
            <a:r>
              <a:rPr lang="en-US" altLang="zh-CN" sz="3200"/>
              <a:t>//</a:t>
            </a:r>
            <a:r>
              <a:rPr lang="zh-CN" altLang="en-US" sz="3200">
                <a:solidFill>
                  <a:srgbClr val="FF0000"/>
                </a:solidFill>
              </a:rPr>
              <a:t>如</a:t>
            </a:r>
            <a:r>
              <a:rPr lang="zh-CN" altLang="en-US" sz="3200"/>
              <a:t>后来被视为海上保护神的妈祖、被视为妇幼保护神的临水夫人等，</a:t>
            </a:r>
            <a:r>
              <a:rPr lang="en-US" altLang="zh-CN" sz="3200"/>
              <a:t>//</a:t>
            </a:r>
            <a:r>
              <a:rPr lang="zh-CN" altLang="en-US" sz="3200"/>
              <a:t>这些崇拜得到朝廷认可，后世影响不断扩大。这</a:t>
            </a:r>
            <a:r>
              <a:rPr lang="zh-CN" altLang="en-US" sz="3200">
                <a:highlight>
                  <a:srgbClr val="00FF00"/>
                </a:highlight>
              </a:rPr>
              <a:t>反映出</a:t>
            </a:r>
            <a:r>
              <a:rPr lang="zh-CN" altLang="en-US" sz="3200"/>
              <a:t>（ ）</a:t>
            </a:r>
            <a:endParaRPr lang="zh-CN" altLang="en-US" sz="3200"/>
          </a:p>
          <a:p>
            <a:pPr fontAlgn="auto">
              <a:lnSpc>
                <a:spcPct val="150000"/>
              </a:lnSpc>
            </a:pPr>
            <a:r>
              <a:rPr lang="zh-CN" altLang="en-US" sz="3200"/>
              <a:t>A．朝廷不断鼓励海洋开发	</a:t>
            </a:r>
            <a:endParaRPr lang="zh-CN" altLang="en-US" sz="3200"/>
          </a:p>
          <a:p>
            <a:pPr fontAlgn="auto">
              <a:lnSpc>
                <a:spcPct val="150000"/>
              </a:lnSpc>
            </a:pPr>
            <a:r>
              <a:rPr lang="zh-CN" altLang="en-US" sz="3200"/>
              <a:t>B．女性地位逐渐得到提高</a:t>
            </a:r>
            <a:endParaRPr lang="zh-CN" altLang="en-US" sz="3200"/>
          </a:p>
          <a:p>
            <a:pPr fontAlgn="auto">
              <a:lnSpc>
                <a:spcPct val="150000"/>
              </a:lnSpc>
            </a:pPr>
            <a:r>
              <a:rPr lang="zh-CN" altLang="en-US" sz="3200"/>
              <a:t>C．东南沿海经济社会影响力上升	</a:t>
            </a:r>
            <a:endParaRPr lang="zh-CN" altLang="en-US" sz="3200"/>
          </a:p>
          <a:p>
            <a:pPr fontAlgn="auto">
              <a:lnSpc>
                <a:spcPct val="150000"/>
              </a:lnSpc>
            </a:pPr>
            <a:r>
              <a:rPr lang="zh-CN" altLang="en-US" sz="3200"/>
              <a:t>D．统治思想与民众观念趋向一致</a:t>
            </a:r>
            <a:endParaRPr lang="zh-CN" altLang="en-US" sz="3200"/>
          </a:p>
        </p:txBody>
      </p:sp>
      <p:sp>
        <p:nvSpPr>
          <p:cNvPr id="7" name="文本框 6"/>
          <p:cNvSpPr txBox="1"/>
          <p:nvPr/>
        </p:nvSpPr>
        <p:spPr>
          <a:xfrm>
            <a:off x="6819900" y="3404235"/>
            <a:ext cx="5245735" cy="18148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800"/>
              <a:t>主干知识：经济重心完成南移</a:t>
            </a:r>
            <a:endParaRPr lang="zh-CN" altLang="en-US" sz="2800"/>
          </a:p>
          <a:p>
            <a:r>
              <a:rPr lang="zh-CN" altLang="en-US" sz="2800"/>
              <a:t>核心素养：社会存在</a:t>
            </a:r>
            <a:r>
              <a:rPr lang="en-US" altLang="zh-CN" sz="2800"/>
              <a:t>-</a:t>
            </a:r>
            <a:r>
              <a:rPr lang="zh-CN" altLang="en-US" sz="2800"/>
              <a:t>社会意识</a:t>
            </a:r>
            <a:endParaRPr lang="zh-CN" altLang="en-US" sz="2800"/>
          </a:p>
          <a:p>
            <a:r>
              <a:rPr lang="zh-CN" altLang="en-US" sz="2800"/>
              <a:t>材料结构：总</a:t>
            </a:r>
            <a:r>
              <a:rPr lang="en-US" altLang="zh-CN" sz="2800"/>
              <a:t>-</a:t>
            </a:r>
            <a:r>
              <a:rPr lang="zh-CN" altLang="en-US" sz="2800"/>
              <a:t>分</a:t>
            </a:r>
            <a:endParaRPr lang="zh-CN" altLang="en-US" sz="2800"/>
          </a:p>
          <a:p>
            <a:r>
              <a:rPr lang="zh-CN" altLang="en-US" sz="2800"/>
              <a:t>题中的错误类型有：</a:t>
            </a:r>
            <a:endParaRPr lang="zh-CN" altLang="en-US" sz="2800"/>
          </a:p>
        </p:txBody>
      </p:sp>
    </p:spTree>
    <p:custDataLst>
      <p:tags r:id="rId1"/>
    </p:custData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469265" y="224790"/>
            <a:ext cx="11595735" cy="46462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3200">
                <a:solidFill>
                  <a:srgbClr val="FF0000"/>
                </a:solidFill>
              </a:rPr>
              <a:t>汉武帝</a:t>
            </a:r>
            <a:r>
              <a:rPr lang="zh-CN" altLang="en-US" sz="3200"/>
              <a:t>时，朝廷制作出许多一尺见方的白鹿皮，称为“皮币”，定价为40万钱一张。</a:t>
            </a:r>
            <a:r>
              <a:rPr lang="zh-CN" altLang="en-US" sz="3200">
                <a:solidFill>
                  <a:srgbClr val="FF0000"/>
                </a:solidFill>
              </a:rPr>
              <a:t>诸侯王</a:t>
            </a:r>
            <a:r>
              <a:rPr lang="zh-CN" altLang="en-US" sz="3200"/>
              <a:t>参加献礼时，必须购皮币用来置放礼物，</a:t>
            </a:r>
            <a:r>
              <a:rPr lang="zh-CN" altLang="en-US" sz="3200">
                <a:solidFill>
                  <a:srgbClr val="FF0000"/>
                </a:solidFill>
              </a:rPr>
              <a:t>而</a:t>
            </a:r>
            <a:r>
              <a:rPr lang="zh-CN" altLang="en-US" sz="3200"/>
              <a:t>当时一个“千户侯”一年的租税收入约为20万钱。汉武帝这一做法的主要目的是</a:t>
            </a:r>
            <a:endParaRPr lang="zh-CN" altLang="en-US" sz="3200"/>
          </a:p>
          <a:p>
            <a:endParaRPr lang="zh-CN" altLang="en-US" sz="4000"/>
          </a:p>
          <a:p>
            <a:r>
              <a:rPr lang="zh-CN" altLang="en-US" sz="3200"/>
              <a:t>A．解决财政困难	B．促进思想上统一</a:t>
            </a:r>
            <a:endParaRPr lang="zh-CN" altLang="en-US" sz="3200"/>
          </a:p>
          <a:p>
            <a:r>
              <a:rPr lang="zh-CN" altLang="en-US" sz="3200"/>
              <a:t>C．加强中央集权	D．实现国家大一统</a:t>
            </a:r>
            <a:endParaRPr lang="zh-CN" altLang="en-US" sz="3200"/>
          </a:p>
        </p:txBody>
      </p:sp>
    </p:spTree>
    <p:custDataLst>
      <p:tags r:id="rId1"/>
    </p:custData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469265" y="224790"/>
            <a:ext cx="11595735" cy="4523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3200">
                <a:solidFill>
                  <a:srgbClr val="FF0000"/>
                </a:solidFill>
              </a:rPr>
              <a:t>明万历</a:t>
            </a:r>
            <a:r>
              <a:rPr lang="zh-CN" altLang="en-US" sz="3200"/>
              <a:t>年间，</a:t>
            </a:r>
            <a:r>
              <a:rPr lang="zh-CN" altLang="en-US" sz="3200">
                <a:solidFill>
                  <a:srgbClr val="FF0000"/>
                </a:solidFill>
              </a:rPr>
              <a:t>内阁</a:t>
            </a:r>
            <a:r>
              <a:rPr lang="zh-CN" altLang="en-US" sz="3200"/>
              <a:t>首辅</a:t>
            </a:r>
            <a:r>
              <a:rPr lang="zh-CN" altLang="en-US" sz="3200">
                <a:solidFill>
                  <a:srgbClr val="FF0000"/>
                </a:solidFill>
              </a:rPr>
              <a:t>张居正</a:t>
            </a:r>
            <a:r>
              <a:rPr lang="zh-CN" altLang="en-US" sz="3200"/>
              <a:t>把给事中所上各地灾害情况的奏章给神宗看，请求加以救济时说:“皇上要格外节俭，对于宫中的一切开支、服饰器用、赏赐布施，应加以裁省禁止。”皇帝点头答应，</a:t>
            </a:r>
            <a:r>
              <a:rPr lang="zh-CN" altLang="en-US" sz="3200">
                <a:solidFill>
                  <a:srgbClr val="FF0000"/>
                </a:solidFill>
              </a:rPr>
              <a:t>有所减免</a:t>
            </a:r>
            <a:r>
              <a:rPr lang="zh-CN" altLang="en-US" sz="3200"/>
              <a:t>。这</a:t>
            </a:r>
            <a:r>
              <a:rPr lang="zh-CN" altLang="en-US" sz="3200">
                <a:solidFill>
                  <a:srgbClr val="FF0000"/>
                </a:solidFill>
              </a:rPr>
              <a:t>反映出</a:t>
            </a:r>
            <a:r>
              <a:rPr lang="zh-CN" altLang="en-US" sz="3200"/>
              <a:t>当时（   ）</a:t>
            </a:r>
            <a:endParaRPr lang="zh-CN" altLang="en-US" sz="3200"/>
          </a:p>
          <a:p>
            <a:pPr fontAlgn="auto">
              <a:lnSpc>
                <a:spcPct val="150000"/>
              </a:lnSpc>
            </a:pPr>
            <a:r>
              <a:rPr lang="zh-CN" altLang="en-US" sz="3200"/>
              <a:t>A．内阁权力较大	B．皇权受到严重制约</a:t>
            </a:r>
            <a:endParaRPr lang="zh-CN" altLang="en-US" sz="3200"/>
          </a:p>
          <a:p>
            <a:pPr fontAlgn="auto">
              <a:lnSpc>
                <a:spcPct val="150000"/>
              </a:lnSpc>
            </a:pPr>
            <a:r>
              <a:rPr lang="zh-CN" altLang="en-US" sz="3200"/>
              <a:t>C．社会经济凋敝	D．君权相权关系紧张</a:t>
            </a:r>
            <a:endParaRPr lang="zh-CN" altLang="en-US" sz="3200"/>
          </a:p>
        </p:txBody>
      </p:sp>
    </p:spTree>
    <p:custDataLst>
      <p:tags r:id="rId1"/>
    </p:custData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rcRect t="407" r="3040"/>
          <a:stretch>
            <a:fillRect/>
          </a:stretch>
        </p:blipFill>
        <p:spPr>
          <a:xfrm>
            <a:off x="699135" y="519430"/>
            <a:ext cx="4617720" cy="4667250"/>
          </a:xfrm>
          <a:prstGeom prst="rect">
            <a:avLst/>
          </a:prstGeom>
        </p:spPr>
      </p:pic>
      <p:sp>
        <p:nvSpPr>
          <p:cNvPr id="12293" name="Arrow: Pentagon 10"/>
          <p:cNvSpPr/>
          <p:nvPr/>
        </p:nvSpPr>
        <p:spPr>
          <a:xfrm>
            <a:off x="7179945" y="1379855"/>
            <a:ext cx="4820285" cy="758825"/>
          </a:xfrm>
          <a:prstGeom prst="homePlate">
            <a:avLst>
              <a:gd name="adj" fmla="val 49982"/>
            </a:avLst>
          </a:prstGeom>
          <a:solidFill>
            <a:srgbClr val="79BC99"/>
          </a:solidFill>
          <a:ln w="19050">
            <a:noFill/>
            <a:round/>
          </a:ln>
          <a:effectLst>
            <a:outerShdw blurRad="50800" dist="38100" dir="8100000" algn="tr">
              <a:srgbClr val="000000">
                <a:alpha val="39999"/>
              </a:srgbClr>
            </a:outerShdw>
          </a:effectLst>
        </p:spPr>
        <p:txBody>
          <a:bodyPr rot="0" vert="horz" wrap="square" lIns="121875" tIns="60937" rIns="121875" bIns="60937" anchor="ctr" anchorCtr="1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>
              <a:lnSpc>
                <a:spcPct val="120000"/>
              </a:lnSpc>
            </a:pPr>
            <a:r>
              <a:rPr lang="zh-CN" altLang="en-US" sz="3200" b="1" spc="190">
                <a:latin typeface="微软雅黑" panose="020B0503020204020204" charset="-122"/>
                <a:ea typeface="微软雅黑" panose="020B0503020204020204" charset="-122"/>
              </a:rPr>
              <a:t>时  空  观  念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294" name="Arrow: Pentagon 11"/>
          <p:cNvSpPr/>
          <p:nvPr/>
        </p:nvSpPr>
        <p:spPr>
          <a:xfrm>
            <a:off x="7180580" y="2266950"/>
            <a:ext cx="4819650" cy="756920"/>
          </a:xfrm>
          <a:prstGeom prst="homePlate">
            <a:avLst>
              <a:gd name="adj" fmla="val 49975"/>
            </a:avLst>
          </a:prstGeom>
          <a:solidFill>
            <a:schemeClr val="accent6">
              <a:lumMod val="20000"/>
              <a:lumOff val="80000"/>
            </a:schemeClr>
          </a:solidFill>
          <a:ln w="19050">
            <a:noFill/>
            <a:round/>
          </a:ln>
          <a:effectLst>
            <a:outerShdw blurRad="50800" dist="38100" dir="8100000" algn="tr">
              <a:srgbClr val="000000">
                <a:alpha val="39999"/>
              </a:srgbClr>
            </a:outerShdw>
          </a:effectLst>
        </p:spPr>
        <p:txBody>
          <a:bodyPr rot="0" vert="horz" wrap="square" lIns="121875" tIns="60937" rIns="121875" bIns="60937" anchor="ctr" anchorCtr="1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>
              <a:lnSpc>
                <a:spcPct val="120000"/>
              </a:lnSpc>
            </a:pPr>
            <a:r>
              <a:rPr lang="zh-CN" altLang="en-US" sz="3200" b="1" spc="190">
                <a:latin typeface="微软雅黑" panose="020B0503020204020204" charset="-122"/>
                <a:ea typeface="微软雅黑" panose="020B0503020204020204" charset="-122"/>
              </a:rPr>
              <a:t>史  料  实  证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295" name="Arrow: Pentagon 12"/>
          <p:cNvSpPr/>
          <p:nvPr/>
        </p:nvSpPr>
        <p:spPr>
          <a:xfrm>
            <a:off x="7180580" y="3169920"/>
            <a:ext cx="4820920" cy="756920"/>
          </a:xfrm>
          <a:prstGeom prst="homePlate">
            <a:avLst>
              <a:gd name="adj" fmla="val 49975"/>
            </a:avLst>
          </a:prstGeom>
          <a:solidFill>
            <a:srgbClr val="79BC99"/>
          </a:solidFill>
          <a:ln w="19050">
            <a:solidFill>
              <a:srgbClr val="79BC99"/>
            </a:solidFill>
            <a:round/>
          </a:ln>
          <a:effectLst>
            <a:outerShdw blurRad="50800" dist="38100" dir="8100000" algn="tr">
              <a:srgbClr val="000000">
                <a:alpha val="39999"/>
              </a:srgbClr>
            </a:outerShdw>
          </a:effectLst>
        </p:spPr>
        <p:txBody>
          <a:bodyPr rot="0" vert="horz" wrap="square" lIns="121875" tIns="60937" rIns="121875" bIns="60937" anchor="ctr" anchorCtr="1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>
              <a:lnSpc>
                <a:spcPct val="120000"/>
              </a:lnSpc>
            </a:pPr>
            <a:r>
              <a:rPr lang="zh-CN" altLang="en-US" sz="3200" b="1" spc="190">
                <a:latin typeface="微软雅黑" panose="020B0503020204020204" charset="-122"/>
                <a:ea typeface="微软雅黑" panose="020B0503020204020204" charset="-122"/>
              </a:rPr>
              <a:t>历  史  解  释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296" name="Arrow: Pentagon 11"/>
          <p:cNvSpPr/>
          <p:nvPr/>
        </p:nvSpPr>
        <p:spPr>
          <a:xfrm>
            <a:off x="7179310" y="4073525"/>
            <a:ext cx="4820920" cy="758825"/>
          </a:xfrm>
          <a:prstGeom prst="homePlate">
            <a:avLst>
              <a:gd name="adj" fmla="val 49982"/>
            </a:avLst>
          </a:prstGeom>
          <a:solidFill>
            <a:schemeClr val="accent6">
              <a:lumMod val="40000"/>
              <a:lumOff val="60000"/>
            </a:schemeClr>
          </a:solidFill>
          <a:ln w="19050">
            <a:noFill/>
            <a:round/>
          </a:ln>
          <a:effectLst>
            <a:outerShdw blurRad="50800" dist="38100" dir="8100000" algn="tr">
              <a:srgbClr val="000000">
                <a:alpha val="39999"/>
              </a:srgbClr>
            </a:outerShdw>
          </a:effectLst>
        </p:spPr>
        <p:txBody>
          <a:bodyPr rot="0" vert="horz" wrap="square" lIns="121875" tIns="60937" rIns="121875" bIns="60937" anchor="ctr" anchorCtr="1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>
              <a:lnSpc>
                <a:spcPct val="120000"/>
              </a:lnSpc>
            </a:pPr>
            <a:r>
              <a:rPr lang="zh-CN" altLang="en-US" sz="3200" b="1" spc="190">
                <a:latin typeface="微软雅黑" panose="020B0503020204020204" charset="-122"/>
                <a:ea typeface="微软雅黑" panose="020B0503020204020204" charset="-122"/>
              </a:rPr>
              <a:t>家  国  情  怀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298" name="文本框 11"/>
          <p:cNvSpPr txBox="1"/>
          <p:nvPr/>
        </p:nvSpPr>
        <p:spPr>
          <a:xfrm>
            <a:off x="6181090" y="461010"/>
            <a:ext cx="757555" cy="4370705"/>
          </a:xfrm>
          <a:prstGeom prst="rect">
            <a:avLst/>
          </a:prstGeom>
          <a:solidFill>
            <a:srgbClr val="FEBC72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eaVert" wrap="square" rtlCol="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3735" spc="19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历史学科核心素养</a:t>
            </a:r>
            <a:endParaRPr lang="zh-CN" altLang="en-US" sz="37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816735" y="59055"/>
            <a:ext cx="23825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“</a:t>
            </a:r>
            <a:r>
              <a:rPr lang="zh-CN" altLang="en-US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一核四层四翼</a:t>
            </a:r>
            <a:r>
              <a:rPr lang="en-US" altLang="zh-CN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”</a:t>
            </a:r>
            <a:endParaRPr lang="en-US" altLang="zh-CN" sz="24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292" name="Arrow: Pentagon 9"/>
          <p:cNvSpPr/>
          <p:nvPr/>
        </p:nvSpPr>
        <p:spPr>
          <a:xfrm>
            <a:off x="7179310" y="461010"/>
            <a:ext cx="4820920" cy="757555"/>
          </a:xfrm>
          <a:prstGeom prst="homePlate">
            <a:avLst>
              <a:gd name="adj" fmla="val 49975"/>
            </a:avLst>
          </a:prstGeom>
          <a:solidFill>
            <a:srgbClr val="F8F8F8"/>
          </a:solidFill>
          <a:ln w="19050">
            <a:noFill/>
            <a:round/>
          </a:ln>
          <a:effectLst>
            <a:outerShdw blurRad="50800" dist="38100" dir="8100000" algn="tr">
              <a:srgbClr val="000000">
                <a:alpha val="39999"/>
              </a:srgbClr>
            </a:outerShdw>
          </a:effectLst>
        </p:spPr>
        <p:txBody>
          <a:bodyPr rot="0" vert="horz" wrap="square" lIns="121920" tIns="60960" rIns="121920" bIns="60960" anchor="ctr" anchorCtr="1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>
              <a:lnSpc>
                <a:spcPct val="120000"/>
              </a:lnSpc>
            </a:pPr>
            <a:r>
              <a:rPr lang="zh-CN" altLang="en-US" sz="3200" b="1" spc="190">
                <a:latin typeface="微软雅黑" panose="020B0503020204020204" charset="-122"/>
                <a:ea typeface="微软雅黑" panose="020B0503020204020204" charset="-122"/>
              </a:rPr>
              <a:t>唯  物  史  观</a:t>
            </a:r>
            <a:endParaRPr lang="zh-CN" altLang="en-US" sz="32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5" name="直接箭头连接符 4"/>
          <p:cNvCxnSpPr/>
          <p:nvPr/>
        </p:nvCxnSpPr>
        <p:spPr>
          <a:xfrm flipV="1">
            <a:off x="3277235" y="1599565"/>
            <a:ext cx="2808000" cy="36000"/>
          </a:xfrm>
          <a:prstGeom prst="straightConnector1">
            <a:avLst/>
          </a:prstGeom>
          <a:ln>
            <a:tailEnd type="arrow"/>
          </a:ln>
          <a:effectLst>
            <a:glow>
              <a:schemeClr val="accent1">
                <a:alpha val="40000"/>
              </a:schemeClr>
            </a:glow>
            <a:softEdge rad="6350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右箭头 5"/>
          <p:cNvSpPr/>
          <p:nvPr/>
        </p:nvSpPr>
        <p:spPr>
          <a:xfrm>
            <a:off x="4199255" y="2667635"/>
            <a:ext cx="1898015" cy="356235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/>
        </p:nvSpPr>
        <p:spPr>
          <a:xfrm>
            <a:off x="-2507615" y="2207260"/>
            <a:ext cx="6000115" cy="127635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sz="6000">
                <a:solidFill>
                  <a:srgbClr val="FF0000"/>
                </a:solidFill>
              </a:rPr>
              <a:t>高</a:t>
            </a:r>
            <a:endParaRPr lang="zh-CN" sz="6000">
              <a:solidFill>
                <a:srgbClr val="FF0000"/>
              </a:solidFill>
            </a:endParaRPr>
          </a:p>
          <a:p>
            <a:pPr algn="ctr"/>
            <a:r>
              <a:rPr lang="zh-CN" sz="6000">
                <a:solidFill>
                  <a:srgbClr val="FF0000"/>
                </a:solidFill>
              </a:rPr>
              <a:t>考</a:t>
            </a:r>
            <a:endParaRPr lang="zh-CN" sz="6000">
              <a:solidFill>
                <a:srgbClr val="FF0000"/>
              </a:solidFill>
            </a:endParaRPr>
          </a:p>
          <a:p>
            <a:pPr algn="ctr"/>
            <a:r>
              <a:rPr lang="zh-CN" sz="6000">
                <a:solidFill>
                  <a:srgbClr val="FF0000"/>
                </a:solidFill>
              </a:rPr>
              <a:t>评</a:t>
            </a:r>
            <a:endParaRPr lang="zh-CN" sz="6000">
              <a:solidFill>
                <a:srgbClr val="FF0000"/>
              </a:solidFill>
            </a:endParaRPr>
          </a:p>
          <a:p>
            <a:pPr algn="ctr"/>
            <a:r>
              <a:rPr lang="zh-CN" sz="6000">
                <a:solidFill>
                  <a:srgbClr val="FF0000"/>
                </a:solidFill>
              </a:rPr>
              <a:t>价</a:t>
            </a:r>
            <a:endParaRPr lang="zh-CN" sz="6000">
              <a:solidFill>
                <a:srgbClr val="FF0000"/>
              </a:solidFill>
            </a:endParaRPr>
          </a:p>
          <a:p>
            <a:pPr algn="ctr"/>
            <a:r>
              <a:rPr lang="zh-CN" sz="6000">
                <a:solidFill>
                  <a:srgbClr val="FF0000"/>
                </a:solidFill>
              </a:rPr>
              <a:t>体</a:t>
            </a:r>
            <a:endParaRPr lang="zh-CN" sz="6000">
              <a:solidFill>
                <a:srgbClr val="FF0000"/>
              </a:solidFill>
            </a:endParaRPr>
          </a:p>
          <a:p>
            <a:pPr algn="ctr"/>
            <a:r>
              <a:rPr lang="zh-CN" sz="6000">
                <a:solidFill>
                  <a:srgbClr val="FF0000"/>
                </a:solidFill>
              </a:rPr>
              <a:t>系</a:t>
            </a:r>
            <a:endParaRPr lang="zh-CN" sz="6000">
              <a:solidFill>
                <a:srgbClr val="FF0000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796790" y="5492750"/>
            <a:ext cx="23825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“</a:t>
            </a:r>
            <a:r>
              <a:rPr lang="zh-CN" altLang="en-US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为什么考？</a:t>
            </a:r>
            <a:r>
              <a:rPr lang="en-US" altLang="zh-CN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”</a:t>
            </a:r>
            <a:endParaRPr lang="en-US" altLang="zh-CN" sz="24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右箭头 7"/>
          <p:cNvSpPr/>
          <p:nvPr/>
        </p:nvSpPr>
        <p:spPr>
          <a:xfrm rot="3600000">
            <a:off x="2225040" y="4274820"/>
            <a:ext cx="3258820" cy="356235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右箭头 8"/>
          <p:cNvSpPr/>
          <p:nvPr/>
        </p:nvSpPr>
        <p:spPr>
          <a:xfrm rot="20220000">
            <a:off x="2886075" y="843915"/>
            <a:ext cx="1733550" cy="354330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4556125" y="259715"/>
            <a:ext cx="16256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“</a:t>
            </a:r>
            <a:r>
              <a:rPr lang="zh-CN" altLang="en-US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考什么？</a:t>
            </a:r>
            <a:r>
              <a:rPr lang="en-US" altLang="zh-CN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”</a:t>
            </a:r>
            <a:endParaRPr lang="en-US" altLang="zh-CN" sz="24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右箭头 10"/>
          <p:cNvSpPr/>
          <p:nvPr/>
        </p:nvSpPr>
        <p:spPr>
          <a:xfrm rot="5400000">
            <a:off x="1127125" y="4448810"/>
            <a:ext cx="1733550" cy="354330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1433195" y="5492750"/>
            <a:ext cx="16256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“</a:t>
            </a:r>
            <a:r>
              <a:rPr lang="zh-CN" altLang="en-US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怎么考？</a:t>
            </a:r>
            <a:r>
              <a:rPr lang="en-US" altLang="zh-CN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”</a:t>
            </a:r>
            <a:endParaRPr lang="en-US" altLang="zh-CN" sz="24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"/>
                            </p:stCondLst>
                            <p:childTnLst>
                              <p:par>
                                <p:cTn id="7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298" grpId="0"/>
      <p:bldP spid="12292" grpId="0"/>
      <p:bldP spid="12293" grpId="0"/>
      <p:bldP spid="12294" grpId="0"/>
      <p:bldP spid="12295" grpId="0"/>
      <p:bldP spid="12296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565151" y="1502833"/>
            <a:ext cx="11002433" cy="132334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65" b="1">
                <a:latin typeface="黑体" panose="02010609060101010101" pitchFamily="1" charset="-122"/>
                <a:ea typeface="黑体" panose="02010609060101010101" pitchFamily="1" charset="-122"/>
              </a:rPr>
              <a:t>    </a:t>
            </a:r>
            <a:endParaRPr lang="zh-CN" altLang="en-US" sz="2665" b="1">
              <a:latin typeface="黑体" panose="02010609060101010101" pitchFamily="1" charset="-122"/>
              <a:ea typeface="黑体" panose="02010609060101010101" pitchFamily="1" charset="-122"/>
            </a:endParaRPr>
          </a:p>
          <a:p>
            <a:pPr>
              <a:lnSpc>
                <a:spcPct val="150000"/>
              </a:lnSpc>
            </a:pPr>
            <a:endParaRPr lang="zh-CN" altLang="en-US" sz="2665" b="1">
              <a:latin typeface="黑体" panose="02010609060101010101" pitchFamily="1" charset="-122"/>
              <a:ea typeface="黑体" panose="02010609060101010101" pitchFamily="1" charset="-122"/>
            </a:endParaRPr>
          </a:p>
        </p:txBody>
      </p:sp>
      <p:pic>
        <p:nvPicPr>
          <p:cNvPr id="9218" name="图片 1" descr="00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5150" y="357505"/>
            <a:ext cx="10589895" cy="396621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ags/tag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2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3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3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3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4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7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8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6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2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3.xml><?xml version="1.0" encoding="utf-8"?>
<p:tagLst xmlns:p="http://schemas.openxmlformats.org/presentationml/2006/main">
  <p:tag name="KSO_WM_UNIT_PLACING_PICTURE_USER_VIEWPORT" val="{&quot;height&quot;:11058,&quot;width&quot;:19458}"/>
</p:tagLst>
</file>

<file path=ppt/tags/tag6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5.xml><?xml version="1.0" encoding="utf-8"?>
<p:tagLst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6.xml><?xml version="1.0" encoding="utf-8"?>
<p:tagLst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7.xml><?xml version="1.0" encoding="utf-8"?>
<p:tagLst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8.xml><?xml version="1.0" encoding="utf-8"?>
<p:tagLst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9.xml><?xml version="1.0" encoding="utf-8"?>
<p:tagLst xmlns:p="http://schemas.openxmlformats.org/presentationml/2006/main">
  <p:tag name="KSO_WM_UNIT_PLACING_PICTURE_USER_VIEWPORT" val="{&quot;height&quot;:10800,&quot;width&quot;:9072}"/>
</p:tagLst>
</file>

<file path=ppt/tags/tag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70.xml><?xml version="1.0" encoding="utf-8"?>
<p:tagLst xmlns:p="http://schemas.openxmlformats.org/presentationml/2006/main">
  <p:tag name="KSO_WM_UNIT_PLACING_PICTURE_USER_VIEWPORT" val="{&quot;height&quot;:8246,&quot;width&quot;:16440}"/>
</p:tagLst>
</file>

<file path=ppt/tags/tag71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INDEX" val="20187308"/>
  <p:tag name="KSO_WM_UNIT_COMPATIBLE" val="0"/>
  <p:tag name="KSO_WM_UNIT_DIAGRAM_ISNUMVISUAL" val="0"/>
  <p:tag name="KSO_WM_UNIT_DIAGRAM_ISREFERUNIT" val="0"/>
  <p:tag name="KSO_WM_UNIT_HIGHLIGHT" val="0"/>
  <p:tag name="KSO_WM_UNIT_ID" val="custom20187308_1*a*1"/>
  <p:tag name="KSO_WM_UNIT_INDEX" val="1"/>
  <p:tag name="KSO_WM_UNIT_ISCONTENTSTITLE" val="0"/>
  <p:tag name="KSO_WM_UNIT_LAYERLEVEL" val="1"/>
  <p:tag name="KSO_WM_UNIT_NOCLEAR" val="0"/>
  <p:tag name="KSO_WM_UNIT_PRESET_TEXT" val="空白演示"/>
  <p:tag name="KSO_WM_UNIT_TYPE" val="a"/>
  <p:tag name="KSO_WM_UNIT_VALUE" val="13"/>
</p:tagLst>
</file>

<file path=ppt/tags/tag72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INDEX" val="20187308"/>
  <p:tag name="KSO_WM_UNIT_COMPATIBLE" val="0"/>
  <p:tag name="KSO_WM_UNIT_DIAGRAM_ISNUMVISUAL" val="0"/>
  <p:tag name="KSO_WM_UNIT_DIAGRAM_ISREFERUNIT" val="0"/>
  <p:tag name="KSO_WM_UNIT_HIGHLIGHT" val="0"/>
  <p:tag name="KSO_WM_UNIT_ID" val="custom20187308_1*a*1"/>
  <p:tag name="KSO_WM_UNIT_INDEX" val="1"/>
  <p:tag name="KSO_WM_UNIT_ISCONTENTSTITLE" val="0"/>
  <p:tag name="KSO_WM_UNIT_LAYERLEVEL" val="1"/>
  <p:tag name="KSO_WM_UNIT_NOCLEAR" val="0"/>
  <p:tag name="KSO_WM_UNIT_PRESET_TEXT" val="空白演示"/>
  <p:tag name="KSO_WM_UNIT_TYPE" val="a"/>
  <p:tag name="KSO_WM_UNIT_VALUE" val="13"/>
</p:tagLst>
</file>

<file path=ppt/tags/tag73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INDEX" val="20187308"/>
  <p:tag name="KSO_WM_UNIT_COMPATIBLE" val="0"/>
  <p:tag name="KSO_WM_UNIT_DIAGRAM_ISNUMVISUAL" val="0"/>
  <p:tag name="KSO_WM_UNIT_DIAGRAM_ISREFERUNIT" val="0"/>
  <p:tag name="KSO_WM_UNIT_HIGHLIGHT" val="0"/>
  <p:tag name="KSO_WM_UNIT_ID" val="custom20187308_1*a*1"/>
  <p:tag name="KSO_WM_UNIT_INDEX" val="1"/>
  <p:tag name="KSO_WM_UNIT_ISCONTENTSTITLE" val="0"/>
  <p:tag name="KSO_WM_UNIT_LAYERLEVEL" val="1"/>
  <p:tag name="KSO_WM_UNIT_NOCLEAR" val="0"/>
  <p:tag name="KSO_WM_UNIT_PRESET_TEXT" val="空白演示"/>
  <p:tag name="KSO_WM_UNIT_TYPE" val="a"/>
  <p:tag name="KSO_WM_UNIT_VALUE" val="13"/>
</p:tagLst>
</file>

<file path=ppt/tags/tag74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INDEX" val="20187308"/>
  <p:tag name="KSO_WM_UNIT_COMPATIBLE" val="0"/>
  <p:tag name="KSO_WM_UNIT_DIAGRAM_ISNUMVISUAL" val="0"/>
  <p:tag name="KSO_WM_UNIT_DIAGRAM_ISREFERUNIT" val="0"/>
  <p:tag name="KSO_WM_UNIT_HIGHLIGHT" val="0"/>
  <p:tag name="KSO_WM_UNIT_ID" val="custom20187308_1*a*1"/>
  <p:tag name="KSO_WM_UNIT_INDEX" val="1"/>
  <p:tag name="KSO_WM_UNIT_ISCONTENTSTITLE" val="0"/>
  <p:tag name="KSO_WM_UNIT_LAYERLEVEL" val="1"/>
  <p:tag name="KSO_WM_UNIT_NOCLEAR" val="0"/>
  <p:tag name="KSO_WM_UNIT_PRESET_TEXT" val="空白演示"/>
  <p:tag name="KSO_WM_UNIT_TYPE" val="a"/>
  <p:tag name="KSO_WM_UNIT_VALUE" val="13"/>
</p:tagLst>
</file>

<file path=ppt/tags/tag75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INDEX" val="20187308"/>
  <p:tag name="KSO_WM_UNIT_COMPATIBLE" val="0"/>
  <p:tag name="KSO_WM_UNIT_DIAGRAM_ISNUMVISUAL" val="0"/>
  <p:tag name="KSO_WM_UNIT_DIAGRAM_ISREFERUNIT" val="0"/>
  <p:tag name="KSO_WM_UNIT_HIGHLIGHT" val="0"/>
  <p:tag name="KSO_WM_UNIT_ID" val="custom20187308_1*a*1"/>
  <p:tag name="KSO_WM_UNIT_INDEX" val="1"/>
  <p:tag name="KSO_WM_UNIT_ISCONTENTSTITLE" val="0"/>
  <p:tag name="KSO_WM_UNIT_LAYERLEVEL" val="1"/>
  <p:tag name="KSO_WM_UNIT_NOCLEAR" val="0"/>
  <p:tag name="KSO_WM_UNIT_PRESET_TEXT" val="空白演示"/>
  <p:tag name="KSO_WM_UNIT_TYPE" val="a"/>
  <p:tag name="KSO_WM_UNIT_VALUE" val="13"/>
</p:tagLst>
</file>

<file path=ppt/tags/tag76.xml><?xml version="1.0" encoding="utf-8"?>
<p:tagLst xmlns:p="http://schemas.openxmlformats.org/presentationml/2006/main">
  <p:tag name="COMMONDATA" val="eyJoZGlkIjoiOTg4ZTc0ZTE1Y2JjNWEwZDA2ODcxZmNhZTAxZGM1NmIifQ=="/>
  <p:tag name="KSO_WPP_MARK_KEY" val="7de7928a-70a5-41c6-9300-60ac9791473a"/>
  <p:tag name="KSO_WM_SCREEN_THEME_FLAG" val="Dlrq25wU2PGuGg5bbmjbDJMBJHvN8ws54chY+LKS82Mi+mY/rSo36hQGpYuySuENI/66Mmmf9cDa8Bh41w5H2rUeyZSSzUQVNS2yWomNrWE="/>
</p:tagLst>
</file>

<file path=ppt/tags/tag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ap:Properties xmlns:vt="http://schemas.openxmlformats.org/officeDocument/2006/docPropsVTypes" xmlns:ap="http://schemas.openxmlformats.org/officeDocument/2006/extended-properties">
  <ap:TotalTime>0</ap:TotalTime>
  <ap:Words>3011</ap:Words>
  <ap:PresentationFormat/>
  <ap:Paragraphs>244</ap:Paragraphs>
  <ap:Slides>26</ap:Slides>
  <ap:Notes>3</ap:Notes>
  <ap:HiddenSlides>0</ap:HiddenSlides>
  <ap:MMClips>0</ap:MMClips>
  <ap:ScaleCrop>false</ap:ScaleCrop>
  <ap:HeadingPairs>
    <vt:vector baseType="variant" size="6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ap:HeadingPairs>
  <ap:TitlesOfParts>
    <vt:vector baseType="lpstr" size="35">
      <vt:lpstr>Arial</vt:lpstr>
      <vt:lpstr>宋体</vt:lpstr>
      <vt:lpstr>Wingdings</vt:lpstr>
      <vt:lpstr>Wingdings</vt:lpstr>
      <vt:lpstr>微软雅黑</vt:lpstr>
      <vt:lpstr>黑体</vt:lpstr>
      <vt:lpstr>Calibri</vt:lpstr>
      <vt:lpstr>Arial Unicode MS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唯物史观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 时间--时间序列；空间；阶段特征；具体问题具体分析（具体时段具体分析）</vt:lpstr>
      <vt:lpstr> 论从史出；史论结合； 一分材料一分话； 孤证不立；</vt:lpstr>
      <vt:lpstr>PowerPoint 演示文稿</vt:lpstr>
      <vt:lpstr>PowerPoint 演示文稿</vt:lpstr>
      <vt:lpstr> 探究本质、因果（为什么如此，体现或反映了什么），因此要通过现象看本质。 （比较）历史解释：不局限于历史真实，还必须以史料实证为基础，结合有关史实，遵循一定史观、原理和方法，对历史现象，从不同角度进行更深入分析。 </vt:lpstr>
      <vt:lpstr>PowerPoint 演示文稿</vt:lpstr>
      <vt:lpstr>PowerPoint 演示文稿</vt:lpstr>
      <vt:lpstr>PowerPoint 演示文稿</vt:lpstr>
      <vt:lpstr>积极的、正面的东西 （国家--民族--社会--个人层面）</vt:lpstr>
    </vt:vector>
  </ap:TitlesOfParts>
  <ap:LinksUpToDate>false</ap:LinksUpToDate>
  <ap:SharedDoc>false</ap:SharedDoc>
  <ap:HyperlinksChanged>false</ap:HyperlinksChanged>
  <ap:AppVersion>100.001</ap:AppVersion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lastPrinted>2022-11-11T21:09:00.0000000Z</lastPrinted>
  <dcterms:created xsi:type="dcterms:W3CDTF">2022-11-11T21:09:00.0000000Z</dcterms:created>
  <dcterms:modified xsi:type="dcterms:W3CDTF">2023-01-17T15:08:11.0000000Z</dcterms:modified>
  <dc:creator/>
  <revision/>
</coreProperties>
</file>

<file path=docProps/custom.xml><?xml version="1.0" encoding="utf-8"?>
<op:Properties xmlns:vt="http://schemas.openxmlformats.org/officeDocument/2006/docPropsVTypes" xmlns:op="http://schemas.openxmlformats.org/officeDocument/2006/custom-properties">
  <op:property fmtid="{D5CDD505-2E9C-101B-9397-08002B2CF9AE}" pid="2" name="ICV">
    <vt:lpwstr>2E0B2B8670634E3DADD51C9946F0CB53</vt:lpwstr>
  </op:property>
  <op:property fmtid="{D5CDD505-2E9C-101B-9397-08002B2CF9AE}" pid="3" name="KSOProductBuildVer">
    <vt:lpwstr>2052-11.1.0.13703</vt:lpwstr>
  </op:property>
</op:Properties>
</file>