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tags/tag58.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91" r:id="rId2"/>
    <p:sldId id="293" r:id="rId3"/>
    <p:sldId id="299" r:id="rId4"/>
    <p:sldId id="300" r:id="rId5"/>
    <p:sldId id="295" r:id="rId6"/>
    <p:sldId id="298" r:id="rId7"/>
    <p:sldId id="301" r:id="rId8"/>
    <p:sldId id="305" r:id="rId9"/>
    <p:sldId id="308" r:id="rId10"/>
    <p:sldId id="306" r:id="rId11"/>
    <p:sldId id="307" r:id="rId12"/>
    <p:sldId id="302" r:id="rId13"/>
    <p:sldId id="303" r:id="rId14"/>
    <p:sldId id="275" r:id="rId15"/>
    <p:sldId id="304" r:id="rId16"/>
    <p:sldId id="309" r:id="rId17"/>
    <p:sldId id="311" r:id="rId18"/>
    <p:sldId id="313" r:id="rId19"/>
    <p:sldId id="273" r:id="rId20"/>
    <p:sldId id="314" r:id="rId21"/>
    <p:sldId id="324" r:id="rId22"/>
    <p:sldId id="322" r:id="rId23"/>
    <p:sldId id="320" r:id="rId24"/>
    <p:sldId id="321" r:id="rId25"/>
    <p:sldId id="323" r:id="rId26"/>
    <p:sldId id="315" r:id="rId27"/>
    <p:sldId id="318" r:id="rId28"/>
    <p:sldId id="319" r:id="rId29"/>
    <p:sldId id="316" r:id="rId3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1A31"/>
    <a:srgbClr val="FBF2E8"/>
    <a:srgbClr val="A96016"/>
    <a:srgbClr val="071C34"/>
    <a:srgbClr val="E4B684"/>
    <a:srgbClr val="F6D8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832" autoAdjust="0"/>
    <p:restoredTop sz="94660"/>
  </p:normalViewPr>
  <p:slideViewPr>
    <p:cSldViewPr snapToGrid="0" showGuides="1">
      <p:cViewPr varScale="1">
        <p:scale>
          <a:sx n="67" d="100"/>
          <a:sy n="67" d="100"/>
        </p:scale>
        <p:origin x="344" y="52"/>
      </p:cViewPr>
      <p:guideLst>
        <p:guide orient="horz" pos="2183"/>
        <p:guide pos="3863"/>
      </p:guideLst>
    </p:cSldViewPr>
  </p:slideViewPr>
  <p:notesTextViewPr>
    <p:cViewPr>
      <p:scale>
        <a:sx n="1" d="1"/>
        <a:sy n="1" d="1"/>
      </p:scale>
      <p:origin x="0" y="0"/>
    </p:cViewPr>
  </p:notesTextViewPr>
  <p:sorterViewPr>
    <p:cViewPr>
      <p:scale>
        <a:sx n="25" d="100"/>
        <a:sy n="25" d="100"/>
      </p:scale>
      <p:origin x="0" y="0"/>
    </p:cViewPr>
  </p:sorter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25.xml" Id="rId26" /><Relationship Type="http://schemas.openxmlformats.org/officeDocument/2006/relationships/slide" Target="slides/slide2.xml" Id="rId3" /><Relationship Type="http://schemas.openxmlformats.org/officeDocument/2006/relationships/slide" Target="slides/slide20.xml" Id="rId21" /><Relationship Type="http://schemas.openxmlformats.org/officeDocument/2006/relationships/theme" Target="theme/theme1.xml" Id="rId34"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viewProps" Target="viewProps.xml" Id="rId33"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19.xml" Id="rId20" /><Relationship Type="http://schemas.openxmlformats.org/officeDocument/2006/relationships/slide" Target="slides/slide28.xml" Id="rId29"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presProps" Target="presProps.xml" Id="rId32"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slide" Target="slides/slide27.xml" Id="rId28"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notesMaster" Target="notesMasters/notesMaster1.xml" Id="rId31"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slide" Target="slides/slide26.xml" Id="rId27" /><Relationship Type="http://schemas.openxmlformats.org/officeDocument/2006/relationships/slide" Target="slides/slide29.xml" Id="rId30" /><Relationship Type="http://schemas.openxmlformats.org/officeDocument/2006/relationships/tableStyles" Target="tableStyles.xml" Id="rId35" /><Relationship Type="http://schemas.openxmlformats.org/officeDocument/2006/relationships/tags" Target="/ppt/tags/tag58.xml" Id="R549ff4138142418b"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8489E6-3389-4312-8C93-BD600A3C9079}" type="datetimeFigureOut">
              <a:rPr lang="zh-CN" altLang="en-US" smtClean="0"/>
              <a:t>2022/7/22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981D14-CB99-4424-9780-FBFADB7278C0}" type="slidenum">
              <a:rPr lang="zh-CN" altLang="en-US" smtClean="0"/>
              <a:t>‹#›</a:t>
            </a:fld>
            <a:endParaRPr lang="zh-CN" altLang="en-US"/>
          </a:p>
        </p:txBody>
      </p:sp>
    </p:spTree>
    <p:extLst>
      <p:ext uri="{BB962C8B-B14F-4D97-AF65-F5344CB8AC3E}">
        <p14:creationId xmlns:p14="http://schemas.microsoft.com/office/powerpoint/2010/main" val="1853981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sp>
        <p:nvSpPr>
          <p:cNvPr id="3" name="副标题 2">
            <a:extLst>
              <a:ext uri="{FF2B5EF4-FFF2-40B4-BE49-F238E27FC236}">
                <a16:creationId xmlns:a16="http://schemas.microsoft.com/office/drawing/2014/main" id="{CF7D4446-36C5-4B03-AE67-3145A96138C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pic>
        <p:nvPicPr>
          <p:cNvPr id="4" name="图片 3">
            <a:extLst>
              <a:ext uri="{FF2B5EF4-FFF2-40B4-BE49-F238E27FC236}">
                <a16:creationId xmlns:a16="http://schemas.microsoft.com/office/drawing/2014/main" id="{5455EB16-8415-472C-81E5-B73A4226FFA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PA_库_矩形 5">
            <a:extLst>
              <a:ext uri="{FF2B5EF4-FFF2-40B4-BE49-F238E27FC236}">
                <a16:creationId xmlns:a16="http://schemas.microsoft.com/office/drawing/2014/main" id="{BCA740D0-F7F6-41E7-BFB3-20DBAA9CC400}"/>
              </a:ext>
            </a:extLst>
          </p:cNvPr>
          <p:cNvSpPr/>
          <p:nvPr userDrawn="1">
            <p:custDataLst>
              <p:tags r:id="rId1"/>
            </p:custDataLst>
          </p:nvPr>
        </p:nvSpPr>
        <p:spPr>
          <a:xfrm>
            <a:off x="5099405" y="320583"/>
            <a:ext cx="1435866" cy="449636"/>
          </a:xfrm>
          <a:prstGeom prst="rect">
            <a:avLst/>
          </a:prstGeom>
          <a:solidFill>
            <a:srgbClr val="071C34"/>
          </a:solid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solidFill>
                  <a:schemeClr val="bg2"/>
                </a:solidFill>
                <a:cs typeface="+mn-ea"/>
                <a:sym typeface="+mn-lt"/>
              </a:rPr>
              <a:t>工作总结</a:t>
            </a:r>
          </a:p>
        </p:txBody>
      </p:sp>
    </p:spTree>
    <p:extLst>
      <p:ext uri="{BB962C8B-B14F-4D97-AF65-F5344CB8AC3E}">
        <p14:creationId xmlns:p14="http://schemas.microsoft.com/office/powerpoint/2010/main" val="193218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250"/>
                                  </p:stCondLst>
                                  <p:childTnLst>
                                    <p:set>
                                      <p:cBhvr>
                                        <p:cTn id="6" dur="1" fill="hold">
                                          <p:stCondLst>
                                            <p:cond delay="0"/>
                                          </p:stCondLst>
                                        </p:cTn>
                                        <p:tgtEl>
                                          <p:spTgt spid="5">
                                            <p:txEl>
                                              <p:charRg st="4294967295" end="4294967295"/>
                                            </p:txEl>
                                          </p:spTgt>
                                        </p:tgtEl>
                                        <p:attrNameLst>
                                          <p:attrName>style.visibility</p:attrName>
                                        </p:attrNameLst>
                                      </p:cBhvr>
                                      <p:to>
                                        <p:strVal val="visible"/>
                                      </p:to>
                                    </p:set>
                                    <p:anim calcmode="lin" valueType="num">
                                      <p:cBhvr additive="base">
                                        <p:cTn id="7" dur="1500" fill="hold"/>
                                        <p:tgtEl>
                                          <p:spTgt spid="5">
                                            <p:txEl>
                                              <p:charRg st="4294967295" end="4294967295"/>
                                            </p:txEl>
                                          </p:spTgt>
                                        </p:tgtEl>
                                        <p:attrNameLst>
                                          <p:attrName>ppt_x</p:attrName>
                                        </p:attrNameLst>
                                      </p:cBhvr>
                                      <p:tavLst>
                                        <p:tav tm="0">
                                          <p:val>
                                            <p:strVal val="0-#ppt_w/2"/>
                                          </p:val>
                                        </p:tav>
                                        <p:tav tm="100000">
                                          <p:val>
                                            <p:strVal val="#ppt_x"/>
                                          </p:val>
                                        </p:tav>
                                      </p:tavLst>
                                    </p:anim>
                                    <p:anim calcmode="lin" valueType="num">
                                      <p:cBhvr additive="base">
                                        <p:cTn id="8" dur="1500" fill="hold"/>
                                        <p:tgtEl>
                                          <p:spTgt spid="5">
                                            <p:txEl>
                                              <p:charRg st="4294967295" end="4294967295"/>
                                            </p:txEl>
                                          </p:spTgt>
                                        </p:tgtEl>
                                        <p:attrNameLst>
                                          <p:attrName>ppt_y</p:attrName>
                                        </p:attrNameLst>
                                      </p:cBhvr>
                                      <p:tavLst>
                                        <p:tav tm="0">
                                          <p:val>
                                            <p:strVal val="#ppt_y"/>
                                          </p:val>
                                        </p:tav>
                                        <p:tav tm="100000">
                                          <p:val>
                                            <p:strVal val="#ppt_y"/>
                                          </p:val>
                                        </p:tav>
                                      </p:tavLst>
                                    </p:anim>
                                    <p:set>
                                      <p:cBhvr>
                                        <p:cTn id="9" dur="1" fill="hold">
                                          <p:stCondLst>
                                            <p:cond delay="0"/>
                                          </p:stCondLst>
                                        </p:cTn>
                                        <p:tgtEl>
                                          <p:spTgt spid="5">
                                            <p:txEl>
                                              <p:charRg st="4294967295" end="4294967295"/>
                                            </p:txEl>
                                          </p:spTgt>
                                        </p:tgtEl>
                                        <p:attrNameLst>
                                          <p:attrName>style.visibility</p:attrName>
                                        </p:attrNameLst>
                                      </p:cBhvr>
                                      <p:to>
                                        <p:strVal val="visible"/>
                                      </p:to>
                                    </p:set>
                                    <p:anim to="" calcmode="lin" valueType="num">
                                      <p:cBhvr>
                                        <p:cTn id="10" dur="1500" fill="hold">
                                          <p:stCondLst>
                                            <p:cond delay="0"/>
                                          </p:stCondLst>
                                        </p:cTn>
                                        <p:tgtEl>
                                          <p:spTgt spid="5">
                                            <p:txEl>
                                              <p:charRg st="4294967295" end="4294967295"/>
                                            </p:txEl>
                                          </p:spTgt>
                                        </p:tgtEl>
                                        <p:attrNameLst>
                                          <p:attrName>ppt_w</p:attrName>
                                        </p:attrNameLst>
                                      </p:cBhvr>
                                      <p:tavLst>
                                        <p:tav tm="0">
                                          <p:val>
                                            <p:strVal val="0"/>
                                          </p:val>
                                        </p:tav>
                                        <p:tav tm="100000">
                                          <p:val>
                                            <p:strVal val="#ppt_w"/>
                                          </p:val>
                                        </p:tav>
                                      </p:tavLst>
                                    </p:anim>
                                    <p:anim to="" calcmode="lin" valueType="num">
                                      <p:cBhvr>
                                        <p:cTn id="11" dur="1500" fill="hold">
                                          <p:stCondLst>
                                            <p:cond delay="0"/>
                                          </p:stCondLst>
                                        </p:cTn>
                                        <p:tgtEl>
                                          <p:spTgt spid="5">
                                            <p:txEl>
                                              <p:charRg st="4294967295" end="4294967295"/>
                                            </p:txEl>
                                          </p:spTgt>
                                        </p:tgtEl>
                                        <p:attrNameLst>
                                          <p:attrName>ppt_h</p:attrName>
                                        </p:attrNameLst>
                                      </p:cBhvr>
                                      <p:tavLst>
                                        <p:tav tm="0">
                                          <p:val>
                                            <p:strVal val="0"/>
                                          </p:val>
                                        </p:tav>
                                        <p:tav tm="100000">
                                          <p:val>
                                            <p:strVal val="#ppt_h"/>
                                          </p:val>
                                        </p:tav>
                                      </p:tavLst>
                                    </p:anim>
                                    <p:animEffect filter="fade">
                                      <p:cBhvr>
                                        <p:cTn id="12" dur="1500">
                                          <p:stCondLst>
                                            <p:cond delay="0"/>
                                          </p:stCondLst>
                                        </p:cTn>
                                        <p:tgtEl>
                                          <p:spTgt spid="5">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0BAB10-50CB-4D87-99E5-E7A9ED29AD9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4FCFC35-FC33-47C7-B886-F0C1892A90C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F92263F3-9004-43E4-9AF9-1F1CC18741E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090DC08-FF1F-4EFD-A6E2-0F0FD6DC0B36}"/>
              </a:ext>
            </a:extLst>
          </p:cNvPr>
          <p:cNvSpPr>
            <a:spLocks noGrp="1"/>
          </p:cNvSpPr>
          <p:nvPr>
            <p:ph type="dt" sz="half" idx="10"/>
          </p:nvPr>
        </p:nvSpPr>
        <p:spPr>
          <a:xfrm>
            <a:off x="838200" y="6356350"/>
            <a:ext cx="2743200" cy="365125"/>
          </a:xfrm>
          <a:prstGeom prst="rect">
            <a:avLst/>
          </a:prstGeom>
        </p:spPr>
        <p:txBody>
          <a:bodyPr/>
          <a:lstStyle/>
          <a:p>
            <a:fld id="{A35E0948-D03E-4210-9381-E7829F655934}" type="datetimeFigureOut">
              <a:rPr lang="zh-CN" altLang="en-US" smtClean="0"/>
              <a:t>2022/7/22</a:t>
            </a:fld>
            <a:endParaRPr lang="zh-CN" altLang="en-US"/>
          </a:p>
        </p:txBody>
      </p:sp>
      <p:sp>
        <p:nvSpPr>
          <p:cNvPr id="6" name="页脚占位符 5">
            <a:extLst>
              <a:ext uri="{FF2B5EF4-FFF2-40B4-BE49-F238E27FC236}">
                <a16:creationId xmlns:a16="http://schemas.microsoft.com/office/drawing/2014/main" id="{B4B0BD9C-8D08-4EFB-A97B-37F7DA73A66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918CF13-91D8-44EC-8EBB-492398C9C997}"/>
              </a:ext>
            </a:extLst>
          </p:cNvPr>
          <p:cNvSpPr>
            <a:spLocks noGrp="1"/>
          </p:cNvSpPr>
          <p:nvPr>
            <p:ph type="sldNum" sz="quarter" idx="12"/>
          </p:nvPr>
        </p:nvSpPr>
        <p:spPr>
          <a:xfrm>
            <a:off x="8610600" y="6356350"/>
            <a:ext cx="2743200" cy="365125"/>
          </a:xfrm>
          <a:prstGeom prst="rect">
            <a:avLst/>
          </a:prstGeom>
        </p:spPr>
        <p:txBody>
          <a:bodyPr/>
          <a:lstStyle/>
          <a:p>
            <a:fld id="{43E6A493-E51F-4075-B218-D35215FB3A7B}" type="slidenum">
              <a:rPr lang="zh-CN" altLang="en-US" smtClean="0"/>
              <a:t>‹#›</a:t>
            </a:fld>
            <a:endParaRPr lang="zh-CN" altLang="en-US"/>
          </a:p>
        </p:txBody>
      </p:sp>
    </p:spTree>
    <p:extLst>
      <p:ext uri="{BB962C8B-B14F-4D97-AF65-F5344CB8AC3E}">
        <p14:creationId xmlns:p14="http://schemas.microsoft.com/office/powerpoint/2010/main" val="4162309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355F58F-69E4-4FE6-8038-DBD1E46E4CB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F10DE92-415F-4262-A1D2-5FCC1EBF40FD}"/>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EF22E08-8C46-47C1-8971-9FF2CFC9BE39}"/>
              </a:ext>
            </a:extLst>
          </p:cNvPr>
          <p:cNvSpPr>
            <a:spLocks noGrp="1"/>
          </p:cNvSpPr>
          <p:nvPr>
            <p:ph type="dt" sz="half" idx="10"/>
          </p:nvPr>
        </p:nvSpPr>
        <p:spPr>
          <a:xfrm>
            <a:off x="838200" y="6356350"/>
            <a:ext cx="2743200" cy="365125"/>
          </a:xfrm>
          <a:prstGeom prst="rect">
            <a:avLst/>
          </a:prstGeom>
        </p:spPr>
        <p:txBody>
          <a:bodyPr/>
          <a:lstStyle/>
          <a:p>
            <a:fld id="{A35E0948-D03E-4210-9381-E7829F655934}" type="datetimeFigureOut">
              <a:rPr lang="zh-CN" altLang="en-US" smtClean="0"/>
              <a:t>2022/7/22</a:t>
            </a:fld>
            <a:endParaRPr lang="zh-CN" altLang="en-US"/>
          </a:p>
        </p:txBody>
      </p:sp>
      <p:sp>
        <p:nvSpPr>
          <p:cNvPr id="5" name="页脚占位符 4">
            <a:extLst>
              <a:ext uri="{FF2B5EF4-FFF2-40B4-BE49-F238E27FC236}">
                <a16:creationId xmlns:a16="http://schemas.microsoft.com/office/drawing/2014/main" id="{3A91D7DC-15A7-4CBB-B67B-91944EF5B4B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B99DAD3B-392E-4E93-B1E6-76E448F44C8E}"/>
              </a:ext>
            </a:extLst>
          </p:cNvPr>
          <p:cNvSpPr>
            <a:spLocks noGrp="1"/>
          </p:cNvSpPr>
          <p:nvPr>
            <p:ph type="sldNum" sz="quarter" idx="12"/>
          </p:nvPr>
        </p:nvSpPr>
        <p:spPr>
          <a:xfrm>
            <a:off x="8610600" y="6356350"/>
            <a:ext cx="2743200" cy="365125"/>
          </a:xfrm>
          <a:prstGeom prst="rect">
            <a:avLst/>
          </a:prstGeom>
        </p:spPr>
        <p:txBody>
          <a:bodyPr/>
          <a:lstStyle/>
          <a:p>
            <a:fld id="{43E6A493-E51F-4075-B218-D35215FB3A7B}" type="slidenum">
              <a:rPr lang="zh-CN" altLang="en-US" smtClean="0"/>
              <a:t>‹#›</a:t>
            </a:fld>
            <a:endParaRPr lang="zh-CN" altLang="en-US"/>
          </a:p>
        </p:txBody>
      </p:sp>
    </p:spTree>
    <p:extLst>
      <p:ext uri="{BB962C8B-B14F-4D97-AF65-F5344CB8AC3E}">
        <p14:creationId xmlns:p14="http://schemas.microsoft.com/office/powerpoint/2010/main" val="3871922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42D0BE9-BBF6-448C-8419-827CDC4FF6C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8E08797-DBC6-4F5E-A67C-AA3F74E1715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2D9ECF9-D8FC-4BB9-BC87-E3AFF7C05A6A}"/>
              </a:ext>
            </a:extLst>
          </p:cNvPr>
          <p:cNvSpPr>
            <a:spLocks noGrp="1"/>
          </p:cNvSpPr>
          <p:nvPr>
            <p:ph type="dt" sz="half" idx="10"/>
          </p:nvPr>
        </p:nvSpPr>
        <p:spPr>
          <a:xfrm>
            <a:off x="838200" y="6356350"/>
            <a:ext cx="2743200" cy="365125"/>
          </a:xfrm>
          <a:prstGeom prst="rect">
            <a:avLst/>
          </a:prstGeom>
        </p:spPr>
        <p:txBody>
          <a:bodyPr/>
          <a:lstStyle/>
          <a:p>
            <a:fld id="{A35E0948-D03E-4210-9381-E7829F655934}" type="datetimeFigureOut">
              <a:rPr lang="zh-CN" altLang="en-US" smtClean="0"/>
              <a:t>2022/7/22</a:t>
            </a:fld>
            <a:endParaRPr lang="zh-CN" altLang="en-US"/>
          </a:p>
        </p:txBody>
      </p:sp>
      <p:sp>
        <p:nvSpPr>
          <p:cNvPr id="5" name="页脚占位符 4">
            <a:extLst>
              <a:ext uri="{FF2B5EF4-FFF2-40B4-BE49-F238E27FC236}">
                <a16:creationId xmlns:a16="http://schemas.microsoft.com/office/drawing/2014/main" id="{BFBDBFA0-5E09-4EB5-822E-D02BBD8290D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CFF0C02-D8A1-4EE3-966B-25A347BE70E6}"/>
              </a:ext>
            </a:extLst>
          </p:cNvPr>
          <p:cNvSpPr>
            <a:spLocks noGrp="1"/>
          </p:cNvSpPr>
          <p:nvPr>
            <p:ph type="sldNum" sz="quarter" idx="12"/>
          </p:nvPr>
        </p:nvSpPr>
        <p:spPr>
          <a:xfrm>
            <a:off x="8610600" y="6356350"/>
            <a:ext cx="2743200" cy="365125"/>
          </a:xfrm>
          <a:prstGeom prst="rect">
            <a:avLst/>
          </a:prstGeom>
        </p:spPr>
        <p:txBody>
          <a:bodyPr/>
          <a:lstStyle/>
          <a:p>
            <a:fld id="{43E6A493-E51F-4075-B218-D35215FB3A7B}" type="slidenum">
              <a:rPr lang="zh-CN" altLang="en-US" smtClean="0"/>
              <a:t>‹#›</a:t>
            </a:fld>
            <a:endParaRPr lang="zh-CN" altLang="en-US"/>
          </a:p>
        </p:txBody>
      </p:sp>
    </p:spTree>
    <p:extLst>
      <p:ext uri="{BB962C8B-B14F-4D97-AF65-F5344CB8AC3E}">
        <p14:creationId xmlns:p14="http://schemas.microsoft.com/office/powerpoint/2010/main" val="1481085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PA_库_矩形 5">
            <a:extLst>
              <a:ext uri="{FF2B5EF4-FFF2-40B4-BE49-F238E27FC236}">
                <a16:creationId xmlns:a16="http://schemas.microsoft.com/office/drawing/2014/main" id="{8A85A030-5AB7-45D3-9DFA-4F0E07A9F805}"/>
              </a:ext>
            </a:extLst>
          </p:cNvPr>
          <p:cNvSpPr/>
          <p:nvPr userDrawn="1">
            <p:custDataLst>
              <p:tags r:id="rId1"/>
            </p:custDataLst>
          </p:nvPr>
        </p:nvSpPr>
        <p:spPr>
          <a:xfrm>
            <a:off x="3799522" y="248865"/>
            <a:ext cx="4189958" cy="449636"/>
          </a:xfrm>
          <a:prstGeom prst="rect">
            <a:avLst/>
          </a:prstGeom>
          <a:solidFill>
            <a:srgbClr val="071C34"/>
          </a:solid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rgbClr val="E4B684"/>
                </a:solidFill>
                <a:cs typeface="+mn-ea"/>
                <a:sym typeface="+mn-lt"/>
              </a:rPr>
              <a:t>单击此处编辑标题</a:t>
            </a:r>
          </a:p>
        </p:txBody>
      </p:sp>
    </p:spTree>
    <p:extLst>
      <p:ext uri="{BB962C8B-B14F-4D97-AF65-F5344CB8AC3E}">
        <p14:creationId xmlns:p14="http://schemas.microsoft.com/office/powerpoint/2010/main" val="2642133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250"/>
                                  </p:stCondLst>
                                  <p:childTnLst>
                                    <p:set>
                                      <p:cBhvr>
                                        <p:cTn id="6" dur="1" fill="hold">
                                          <p:stCondLst>
                                            <p:cond delay="0"/>
                                          </p:stCondLst>
                                        </p:cTn>
                                        <p:tgtEl>
                                          <p:spTgt spid="2">
                                            <p:txEl>
                                              <p:charRg st="4294967295" end="4294967295"/>
                                            </p:txEl>
                                          </p:spTgt>
                                        </p:tgtEl>
                                        <p:attrNameLst>
                                          <p:attrName>style.visibility</p:attrName>
                                        </p:attrNameLst>
                                      </p:cBhvr>
                                      <p:to>
                                        <p:strVal val="visible"/>
                                      </p:to>
                                    </p:set>
                                    <p:anim calcmode="lin" valueType="num">
                                      <p:cBhvr additive="base">
                                        <p:cTn id="7" dur="1500" fill="hold"/>
                                        <p:tgtEl>
                                          <p:spTgt spid="2">
                                            <p:txEl>
                                              <p:charRg st="4294967295" end="4294967295"/>
                                            </p:txEl>
                                          </p:spTgt>
                                        </p:tgtEl>
                                        <p:attrNameLst>
                                          <p:attrName>ppt_x</p:attrName>
                                        </p:attrNameLst>
                                      </p:cBhvr>
                                      <p:tavLst>
                                        <p:tav tm="0">
                                          <p:val>
                                            <p:strVal val="0-#ppt_w/2"/>
                                          </p:val>
                                        </p:tav>
                                        <p:tav tm="100000">
                                          <p:val>
                                            <p:strVal val="#ppt_x"/>
                                          </p:val>
                                        </p:tav>
                                      </p:tavLst>
                                    </p:anim>
                                    <p:anim calcmode="lin" valueType="num">
                                      <p:cBhvr additive="base">
                                        <p:cTn id="8" dur="1500" fill="hold"/>
                                        <p:tgtEl>
                                          <p:spTgt spid="2">
                                            <p:txEl>
                                              <p:charRg st="4294967295" end="4294967295"/>
                                            </p:txEl>
                                          </p:spTgt>
                                        </p:tgtEl>
                                        <p:attrNameLst>
                                          <p:attrName>ppt_y</p:attrName>
                                        </p:attrNameLst>
                                      </p:cBhvr>
                                      <p:tavLst>
                                        <p:tav tm="0">
                                          <p:val>
                                            <p:strVal val="#ppt_y"/>
                                          </p:val>
                                        </p:tav>
                                        <p:tav tm="100000">
                                          <p:val>
                                            <p:strVal val="#ppt_y"/>
                                          </p:val>
                                        </p:tav>
                                      </p:tavLst>
                                    </p:anim>
                                    <p:set>
                                      <p:cBhvr>
                                        <p:cTn id="9" dur="1" fill="hold">
                                          <p:stCondLst>
                                            <p:cond delay="0"/>
                                          </p:stCondLst>
                                        </p:cTn>
                                        <p:tgtEl>
                                          <p:spTgt spid="2">
                                            <p:txEl>
                                              <p:charRg st="4294967295" end="4294967295"/>
                                            </p:txEl>
                                          </p:spTgt>
                                        </p:tgtEl>
                                        <p:attrNameLst>
                                          <p:attrName>style.visibility</p:attrName>
                                        </p:attrNameLst>
                                      </p:cBhvr>
                                      <p:to>
                                        <p:strVal val="visible"/>
                                      </p:to>
                                    </p:set>
                                    <p:anim to="" calcmode="lin" valueType="num">
                                      <p:cBhvr>
                                        <p:cTn id="10" dur="1500" fill="hold">
                                          <p:stCondLst>
                                            <p:cond delay="0"/>
                                          </p:stCondLst>
                                        </p:cTn>
                                        <p:tgtEl>
                                          <p:spTgt spid="2">
                                            <p:txEl>
                                              <p:charRg st="4294967295" end="4294967295"/>
                                            </p:txEl>
                                          </p:spTgt>
                                        </p:tgtEl>
                                        <p:attrNameLst>
                                          <p:attrName>ppt_w</p:attrName>
                                        </p:attrNameLst>
                                      </p:cBhvr>
                                      <p:tavLst>
                                        <p:tav tm="0">
                                          <p:val>
                                            <p:strVal val="0"/>
                                          </p:val>
                                        </p:tav>
                                        <p:tav tm="100000">
                                          <p:val>
                                            <p:strVal val="#ppt_w"/>
                                          </p:val>
                                        </p:tav>
                                      </p:tavLst>
                                    </p:anim>
                                    <p:anim to="" calcmode="lin" valueType="num">
                                      <p:cBhvr>
                                        <p:cTn id="11" dur="1500" fill="hold">
                                          <p:stCondLst>
                                            <p:cond delay="0"/>
                                          </p:stCondLst>
                                        </p:cTn>
                                        <p:tgtEl>
                                          <p:spTgt spid="2">
                                            <p:txEl>
                                              <p:charRg st="4294967295" end="4294967295"/>
                                            </p:txEl>
                                          </p:spTgt>
                                        </p:tgtEl>
                                        <p:attrNameLst>
                                          <p:attrName>ppt_h</p:attrName>
                                        </p:attrNameLst>
                                      </p:cBhvr>
                                      <p:tavLst>
                                        <p:tav tm="0">
                                          <p:val>
                                            <p:strVal val="0"/>
                                          </p:val>
                                        </p:tav>
                                        <p:tav tm="100000">
                                          <p:val>
                                            <p:strVal val="#ppt_h"/>
                                          </p:val>
                                        </p:tav>
                                      </p:tavLst>
                                    </p:anim>
                                    <p:animEffect filter="fade">
                                      <p:cBhvr>
                                        <p:cTn id="12" dur="1500">
                                          <p:stCondLst>
                                            <p:cond delay="0"/>
                                          </p:stCondLst>
                                        </p:cTn>
                                        <p:tgtEl>
                                          <p:spTgt spid="2">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18E4C3-4843-474E-97F2-109B8D410CE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7780CFE-4B66-473C-97EE-B2B73D03BB77}"/>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B4C223F-8832-4350-B544-58D6D624EC50}"/>
              </a:ext>
            </a:extLst>
          </p:cNvPr>
          <p:cNvSpPr>
            <a:spLocks noGrp="1"/>
          </p:cNvSpPr>
          <p:nvPr>
            <p:ph type="dt" sz="half" idx="10"/>
          </p:nvPr>
        </p:nvSpPr>
        <p:spPr>
          <a:xfrm>
            <a:off x="838200" y="6356350"/>
            <a:ext cx="2743200" cy="365125"/>
          </a:xfrm>
          <a:prstGeom prst="rect">
            <a:avLst/>
          </a:prstGeom>
        </p:spPr>
        <p:txBody>
          <a:bodyPr/>
          <a:lstStyle/>
          <a:p>
            <a:fld id="{9FEFACCF-EA77-4445-91E8-8D8FA6F68694}" type="datetimeFigureOut">
              <a:rPr lang="zh-CN" altLang="en-US" smtClean="0"/>
              <a:t>2022/7/22</a:t>
            </a:fld>
            <a:endParaRPr lang="zh-CN" altLang="en-US"/>
          </a:p>
        </p:txBody>
      </p:sp>
      <p:sp>
        <p:nvSpPr>
          <p:cNvPr id="5" name="页脚占位符 4">
            <a:extLst>
              <a:ext uri="{FF2B5EF4-FFF2-40B4-BE49-F238E27FC236}">
                <a16:creationId xmlns:a16="http://schemas.microsoft.com/office/drawing/2014/main" id="{774A8235-4864-4767-A1D9-482E552A95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5E671BB-15E1-4BE0-AF15-13AFCF1E8CD8}"/>
              </a:ext>
            </a:extLst>
          </p:cNvPr>
          <p:cNvSpPr>
            <a:spLocks noGrp="1"/>
          </p:cNvSpPr>
          <p:nvPr>
            <p:ph type="sldNum" sz="quarter" idx="12"/>
          </p:nvPr>
        </p:nvSpPr>
        <p:spPr>
          <a:xfrm>
            <a:off x="8610600" y="6356350"/>
            <a:ext cx="2743200" cy="365125"/>
          </a:xfrm>
          <a:prstGeom prst="rect">
            <a:avLst/>
          </a:prstGeom>
        </p:spPr>
        <p:txBody>
          <a:bodyPr/>
          <a:lstStyle/>
          <a:p>
            <a:fld id="{F73AD028-5007-44C3-953F-0EE9550A274C}" type="slidenum">
              <a:rPr lang="zh-CN" altLang="en-US" smtClean="0"/>
              <a:t>‹#›</a:t>
            </a:fld>
            <a:endParaRPr lang="zh-CN" altLang="en-US"/>
          </a:p>
        </p:txBody>
      </p:sp>
    </p:spTree>
    <p:extLst>
      <p:ext uri="{BB962C8B-B14F-4D97-AF65-F5344CB8AC3E}">
        <p14:creationId xmlns:p14="http://schemas.microsoft.com/office/powerpoint/2010/main" val="2562028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10168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PA_库_矩形 5">
            <a:extLst>
              <a:ext uri="{FF2B5EF4-FFF2-40B4-BE49-F238E27FC236}">
                <a16:creationId xmlns:a16="http://schemas.microsoft.com/office/drawing/2014/main" id="{63AC5A6C-DCC3-4B9F-B6E0-19FF2A81C558}"/>
              </a:ext>
            </a:extLst>
          </p:cNvPr>
          <p:cNvSpPr/>
          <p:nvPr userDrawn="1">
            <p:custDataLst>
              <p:tags r:id="rId1"/>
            </p:custDataLst>
          </p:nvPr>
        </p:nvSpPr>
        <p:spPr>
          <a:xfrm>
            <a:off x="5099405" y="320583"/>
            <a:ext cx="1435866" cy="449636"/>
          </a:xfrm>
          <a:prstGeom prst="rect">
            <a:avLst/>
          </a:prstGeom>
          <a:solidFill>
            <a:srgbClr val="071C34"/>
          </a:solid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solidFill>
                  <a:schemeClr val="bg2"/>
                </a:solidFill>
                <a:cs typeface="+mn-ea"/>
                <a:sym typeface="+mn-lt"/>
              </a:rPr>
              <a:t>自我评价</a:t>
            </a:r>
          </a:p>
        </p:txBody>
      </p:sp>
    </p:spTree>
    <p:extLst>
      <p:ext uri="{BB962C8B-B14F-4D97-AF65-F5344CB8AC3E}">
        <p14:creationId xmlns:p14="http://schemas.microsoft.com/office/powerpoint/2010/main" val="406560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250"/>
                                  </p:stCondLst>
                                  <p:childTnLst>
                                    <p:set>
                                      <p:cBhvr>
                                        <p:cTn id="6" dur="1" fill="hold">
                                          <p:stCondLst>
                                            <p:cond delay="0"/>
                                          </p:stCondLst>
                                        </p:cTn>
                                        <p:tgtEl>
                                          <p:spTgt spid="2">
                                            <p:txEl>
                                              <p:charRg st="4294967295" end="4294967295"/>
                                            </p:txEl>
                                          </p:spTgt>
                                        </p:tgtEl>
                                        <p:attrNameLst>
                                          <p:attrName>style.visibility</p:attrName>
                                        </p:attrNameLst>
                                      </p:cBhvr>
                                      <p:to>
                                        <p:strVal val="visible"/>
                                      </p:to>
                                    </p:set>
                                    <p:anim calcmode="lin" valueType="num">
                                      <p:cBhvr additive="base">
                                        <p:cTn id="7" dur="1500" fill="hold"/>
                                        <p:tgtEl>
                                          <p:spTgt spid="2">
                                            <p:txEl>
                                              <p:charRg st="4294967295" end="4294967295"/>
                                            </p:txEl>
                                          </p:spTgt>
                                        </p:tgtEl>
                                        <p:attrNameLst>
                                          <p:attrName>ppt_x</p:attrName>
                                        </p:attrNameLst>
                                      </p:cBhvr>
                                      <p:tavLst>
                                        <p:tav tm="0">
                                          <p:val>
                                            <p:strVal val="0-#ppt_w/2"/>
                                          </p:val>
                                        </p:tav>
                                        <p:tav tm="100000">
                                          <p:val>
                                            <p:strVal val="#ppt_x"/>
                                          </p:val>
                                        </p:tav>
                                      </p:tavLst>
                                    </p:anim>
                                    <p:anim calcmode="lin" valueType="num">
                                      <p:cBhvr additive="base">
                                        <p:cTn id="8" dur="1500" fill="hold"/>
                                        <p:tgtEl>
                                          <p:spTgt spid="2">
                                            <p:txEl>
                                              <p:charRg st="4294967295" end="4294967295"/>
                                            </p:txEl>
                                          </p:spTgt>
                                        </p:tgtEl>
                                        <p:attrNameLst>
                                          <p:attrName>ppt_y</p:attrName>
                                        </p:attrNameLst>
                                      </p:cBhvr>
                                      <p:tavLst>
                                        <p:tav tm="0">
                                          <p:val>
                                            <p:strVal val="#ppt_y"/>
                                          </p:val>
                                        </p:tav>
                                        <p:tav tm="100000">
                                          <p:val>
                                            <p:strVal val="#ppt_y"/>
                                          </p:val>
                                        </p:tav>
                                      </p:tavLst>
                                    </p:anim>
                                    <p:set>
                                      <p:cBhvr>
                                        <p:cTn id="9" dur="1" fill="hold">
                                          <p:stCondLst>
                                            <p:cond delay="0"/>
                                          </p:stCondLst>
                                        </p:cTn>
                                        <p:tgtEl>
                                          <p:spTgt spid="2">
                                            <p:txEl>
                                              <p:charRg st="4294967295" end="4294967295"/>
                                            </p:txEl>
                                          </p:spTgt>
                                        </p:tgtEl>
                                        <p:attrNameLst>
                                          <p:attrName>style.visibility</p:attrName>
                                        </p:attrNameLst>
                                      </p:cBhvr>
                                      <p:to>
                                        <p:strVal val="visible"/>
                                      </p:to>
                                    </p:set>
                                    <p:anim to="" calcmode="lin" valueType="num">
                                      <p:cBhvr>
                                        <p:cTn id="10" dur="1500" fill="hold">
                                          <p:stCondLst>
                                            <p:cond delay="0"/>
                                          </p:stCondLst>
                                        </p:cTn>
                                        <p:tgtEl>
                                          <p:spTgt spid="2">
                                            <p:txEl>
                                              <p:charRg st="4294967295" end="4294967295"/>
                                            </p:txEl>
                                          </p:spTgt>
                                        </p:tgtEl>
                                        <p:attrNameLst>
                                          <p:attrName>ppt_w</p:attrName>
                                        </p:attrNameLst>
                                      </p:cBhvr>
                                      <p:tavLst>
                                        <p:tav tm="0">
                                          <p:val>
                                            <p:strVal val="0"/>
                                          </p:val>
                                        </p:tav>
                                        <p:tav tm="100000">
                                          <p:val>
                                            <p:strVal val="#ppt_w"/>
                                          </p:val>
                                        </p:tav>
                                      </p:tavLst>
                                    </p:anim>
                                    <p:anim to="" calcmode="lin" valueType="num">
                                      <p:cBhvr>
                                        <p:cTn id="11" dur="1500" fill="hold">
                                          <p:stCondLst>
                                            <p:cond delay="0"/>
                                          </p:stCondLst>
                                        </p:cTn>
                                        <p:tgtEl>
                                          <p:spTgt spid="2">
                                            <p:txEl>
                                              <p:charRg st="4294967295" end="4294967295"/>
                                            </p:txEl>
                                          </p:spTgt>
                                        </p:tgtEl>
                                        <p:attrNameLst>
                                          <p:attrName>ppt_h</p:attrName>
                                        </p:attrNameLst>
                                      </p:cBhvr>
                                      <p:tavLst>
                                        <p:tav tm="0">
                                          <p:val>
                                            <p:strVal val="0"/>
                                          </p:val>
                                        </p:tav>
                                        <p:tav tm="100000">
                                          <p:val>
                                            <p:strVal val="#ppt_h"/>
                                          </p:val>
                                        </p:tav>
                                      </p:tavLst>
                                    </p:anim>
                                    <p:animEffect filter="fade">
                                      <p:cBhvr>
                                        <p:cTn id="12" dur="1500">
                                          <p:stCondLst>
                                            <p:cond delay="0"/>
                                          </p:stCondLst>
                                        </p:cTn>
                                        <p:tgtEl>
                                          <p:spTgt spid="2">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PA_库_矩形 5">
            <a:extLst>
              <a:ext uri="{FF2B5EF4-FFF2-40B4-BE49-F238E27FC236}">
                <a16:creationId xmlns:a16="http://schemas.microsoft.com/office/drawing/2014/main" id="{B9562CE7-C234-4CB7-B0FA-E45C282CB251}"/>
              </a:ext>
            </a:extLst>
          </p:cNvPr>
          <p:cNvSpPr/>
          <p:nvPr userDrawn="1">
            <p:custDataLst>
              <p:tags r:id="rId1"/>
            </p:custDataLst>
          </p:nvPr>
        </p:nvSpPr>
        <p:spPr>
          <a:xfrm>
            <a:off x="5099405" y="320583"/>
            <a:ext cx="1435866" cy="449636"/>
          </a:xfrm>
          <a:prstGeom prst="rect">
            <a:avLst/>
          </a:prstGeom>
          <a:solidFill>
            <a:srgbClr val="071C34"/>
          </a:solid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solidFill>
                  <a:schemeClr val="bg2"/>
                </a:solidFill>
                <a:cs typeface="+mn-ea"/>
                <a:sym typeface="+mn-lt"/>
              </a:rPr>
              <a:t>工作体会</a:t>
            </a:r>
          </a:p>
        </p:txBody>
      </p:sp>
    </p:spTree>
    <p:extLst>
      <p:ext uri="{BB962C8B-B14F-4D97-AF65-F5344CB8AC3E}">
        <p14:creationId xmlns:p14="http://schemas.microsoft.com/office/powerpoint/2010/main" val="1060433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250"/>
                                  </p:stCondLst>
                                  <p:childTnLst>
                                    <p:set>
                                      <p:cBhvr>
                                        <p:cTn id="6" dur="1" fill="hold">
                                          <p:stCondLst>
                                            <p:cond delay="0"/>
                                          </p:stCondLst>
                                        </p:cTn>
                                        <p:tgtEl>
                                          <p:spTgt spid="7">
                                            <p:txEl>
                                              <p:charRg st="4294967295" end="4294967295"/>
                                            </p:txEl>
                                          </p:spTgt>
                                        </p:tgtEl>
                                        <p:attrNameLst>
                                          <p:attrName>style.visibility</p:attrName>
                                        </p:attrNameLst>
                                      </p:cBhvr>
                                      <p:to>
                                        <p:strVal val="visible"/>
                                      </p:to>
                                    </p:set>
                                    <p:anim calcmode="lin" valueType="num">
                                      <p:cBhvr additive="base">
                                        <p:cTn id="7" dur="1500" fill="hold"/>
                                        <p:tgtEl>
                                          <p:spTgt spid="7">
                                            <p:txEl>
                                              <p:charRg st="4294967295" end="4294967295"/>
                                            </p:txEl>
                                          </p:spTgt>
                                        </p:tgtEl>
                                        <p:attrNameLst>
                                          <p:attrName>ppt_x</p:attrName>
                                        </p:attrNameLst>
                                      </p:cBhvr>
                                      <p:tavLst>
                                        <p:tav tm="0">
                                          <p:val>
                                            <p:strVal val="0-#ppt_w/2"/>
                                          </p:val>
                                        </p:tav>
                                        <p:tav tm="100000">
                                          <p:val>
                                            <p:strVal val="#ppt_x"/>
                                          </p:val>
                                        </p:tav>
                                      </p:tavLst>
                                    </p:anim>
                                    <p:anim calcmode="lin" valueType="num">
                                      <p:cBhvr additive="base">
                                        <p:cTn id="8" dur="1500" fill="hold"/>
                                        <p:tgtEl>
                                          <p:spTgt spid="7">
                                            <p:txEl>
                                              <p:charRg st="4294967295" end="4294967295"/>
                                            </p:txEl>
                                          </p:spTgt>
                                        </p:tgtEl>
                                        <p:attrNameLst>
                                          <p:attrName>ppt_y</p:attrName>
                                        </p:attrNameLst>
                                      </p:cBhvr>
                                      <p:tavLst>
                                        <p:tav tm="0">
                                          <p:val>
                                            <p:strVal val="#ppt_y"/>
                                          </p:val>
                                        </p:tav>
                                        <p:tav tm="100000">
                                          <p:val>
                                            <p:strVal val="#ppt_y"/>
                                          </p:val>
                                        </p:tav>
                                      </p:tavLst>
                                    </p:anim>
                                    <p:set>
                                      <p:cBhvr>
                                        <p:cTn id="9" dur="1" fill="hold">
                                          <p:stCondLst>
                                            <p:cond delay="0"/>
                                          </p:stCondLst>
                                        </p:cTn>
                                        <p:tgtEl>
                                          <p:spTgt spid="7">
                                            <p:txEl>
                                              <p:charRg st="4294967295" end="4294967295"/>
                                            </p:txEl>
                                          </p:spTgt>
                                        </p:tgtEl>
                                        <p:attrNameLst>
                                          <p:attrName>style.visibility</p:attrName>
                                        </p:attrNameLst>
                                      </p:cBhvr>
                                      <p:to>
                                        <p:strVal val="visible"/>
                                      </p:to>
                                    </p:set>
                                    <p:anim to="" calcmode="lin" valueType="num">
                                      <p:cBhvr>
                                        <p:cTn id="10" dur="1500" fill="hold">
                                          <p:stCondLst>
                                            <p:cond delay="0"/>
                                          </p:stCondLst>
                                        </p:cTn>
                                        <p:tgtEl>
                                          <p:spTgt spid="7">
                                            <p:txEl>
                                              <p:charRg st="4294967295" end="4294967295"/>
                                            </p:txEl>
                                          </p:spTgt>
                                        </p:tgtEl>
                                        <p:attrNameLst>
                                          <p:attrName>ppt_w</p:attrName>
                                        </p:attrNameLst>
                                      </p:cBhvr>
                                      <p:tavLst>
                                        <p:tav tm="0">
                                          <p:val>
                                            <p:strVal val="0"/>
                                          </p:val>
                                        </p:tav>
                                        <p:tav tm="100000">
                                          <p:val>
                                            <p:strVal val="#ppt_w"/>
                                          </p:val>
                                        </p:tav>
                                      </p:tavLst>
                                    </p:anim>
                                    <p:anim to="" calcmode="lin" valueType="num">
                                      <p:cBhvr>
                                        <p:cTn id="11" dur="1500" fill="hold">
                                          <p:stCondLst>
                                            <p:cond delay="0"/>
                                          </p:stCondLst>
                                        </p:cTn>
                                        <p:tgtEl>
                                          <p:spTgt spid="7">
                                            <p:txEl>
                                              <p:charRg st="4294967295" end="4294967295"/>
                                            </p:txEl>
                                          </p:spTgt>
                                        </p:tgtEl>
                                        <p:attrNameLst>
                                          <p:attrName>ppt_h</p:attrName>
                                        </p:attrNameLst>
                                      </p:cBhvr>
                                      <p:tavLst>
                                        <p:tav tm="0">
                                          <p:val>
                                            <p:strVal val="0"/>
                                          </p:val>
                                        </p:tav>
                                        <p:tav tm="100000">
                                          <p:val>
                                            <p:strVal val="#ppt_h"/>
                                          </p:val>
                                        </p:tav>
                                      </p:tavLst>
                                    </p:anim>
                                    <p:animEffect filter="fade">
                                      <p:cBhvr>
                                        <p:cTn id="12" dur="1500">
                                          <p:stCondLst>
                                            <p:cond delay="0"/>
                                          </p:stCondLst>
                                        </p:cTn>
                                        <p:tgtEl>
                                          <p:spTgt spid="7">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8" name="PA_库_矩形 5">
            <a:extLst>
              <a:ext uri="{FF2B5EF4-FFF2-40B4-BE49-F238E27FC236}">
                <a16:creationId xmlns:a16="http://schemas.microsoft.com/office/drawing/2014/main" id="{33282631-2125-4B5F-97A9-047A896F3766}"/>
              </a:ext>
            </a:extLst>
          </p:cNvPr>
          <p:cNvSpPr/>
          <p:nvPr userDrawn="1">
            <p:custDataLst>
              <p:tags r:id="rId1"/>
            </p:custDataLst>
          </p:nvPr>
        </p:nvSpPr>
        <p:spPr>
          <a:xfrm>
            <a:off x="5099404" y="320583"/>
            <a:ext cx="1812383" cy="449636"/>
          </a:xfrm>
          <a:prstGeom prst="rect">
            <a:avLst/>
          </a:prstGeom>
          <a:solidFill>
            <a:srgbClr val="071C34"/>
          </a:solid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solidFill>
                  <a:schemeClr val="bg2"/>
                </a:solidFill>
                <a:cs typeface="+mn-ea"/>
                <a:sym typeface="+mn-lt"/>
              </a:rPr>
              <a:t>规划与展望</a:t>
            </a:r>
          </a:p>
        </p:txBody>
      </p:sp>
    </p:spTree>
    <p:extLst>
      <p:ext uri="{BB962C8B-B14F-4D97-AF65-F5344CB8AC3E}">
        <p14:creationId xmlns:p14="http://schemas.microsoft.com/office/powerpoint/2010/main" val="2442638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250"/>
                                  </p:stCondLst>
                                  <p:childTnLst>
                                    <p:set>
                                      <p:cBhvr>
                                        <p:cTn id="6" dur="1" fill="hold">
                                          <p:stCondLst>
                                            <p:cond delay="0"/>
                                          </p:stCondLst>
                                        </p:cTn>
                                        <p:tgtEl>
                                          <p:spTgt spid="8">
                                            <p:txEl>
                                              <p:charRg st="4294967295" end="4294967295"/>
                                            </p:txEl>
                                          </p:spTgt>
                                        </p:tgtEl>
                                        <p:attrNameLst>
                                          <p:attrName>style.visibility</p:attrName>
                                        </p:attrNameLst>
                                      </p:cBhvr>
                                      <p:to>
                                        <p:strVal val="visible"/>
                                      </p:to>
                                    </p:set>
                                    <p:anim calcmode="lin" valueType="num">
                                      <p:cBhvr additive="base">
                                        <p:cTn id="7" dur="1500" fill="hold"/>
                                        <p:tgtEl>
                                          <p:spTgt spid="8">
                                            <p:txEl>
                                              <p:charRg st="4294967295" end="4294967295"/>
                                            </p:txEl>
                                          </p:spTgt>
                                        </p:tgtEl>
                                        <p:attrNameLst>
                                          <p:attrName>ppt_x</p:attrName>
                                        </p:attrNameLst>
                                      </p:cBhvr>
                                      <p:tavLst>
                                        <p:tav tm="0">
                                          <p:val>
                                            <p:strVal val="0-#ppt_w/2"/>
                                          </p:val>
                                        </p:tav>
                                        <p:tav tm="100000">
                                          <p:val>
                                            <p:strVal val="#ppt_x"/>
                                          </p:val>
                                        </p:tav>
                                      </p:tavLst>
                                    </p:anim>
                                    <p:anim calcmode="lin" valueType="num">
                                      <p:cBhvr additive="base">
                                        <p:cTn id="8" dur="1500" fill="hold"/>
                                        <p:tgtEl>
                                          <p:spTgt spid="8">
                                            <p:txEl>
                                              <p:charRg st="4294967295" end="4294967295"/>
                                            </p:txEl>
                                          </p:spTgt>
                                        </p:tgtEl>
                                        <p:attrNameLst>
                                          <p:attrName>ppt_y</p:attrName>
                                        </p:attrNameLst>
                                      </p:cBhvr>
                                      <p:tavLst>
                                        <p:tav tm="0">
                                          <p:val>
                                            <p:strVal val="#ppt_y"/>
                                          </p:val>
                                        </p:tav>
                                        <p:tav tm="100000">
                                          <p:val>
                                            <p:strVal val="#ppt_y"/>
                                          </p:val>
                                        </p:tav>
                                      </p:tavLst>
                                    </p:anim>
                                    <p:set>
                                      <p:cBhvr>
                                        <p:cTn id="9" dur="1" fill="hold">
                                          <p:stCondLst>
                                            <p:cond delay="0"/>
                                          </p:stCondLst>
                                        </p:cTn>
                                        <p:tgtEl>
                                          <p:spTgt spid="8">
                                            <p:txEl>
                                              <p:charRg st="4294967295" end="4294967295"/>
                                            </p:txEl>
                                          </p:spTgt>
                                        </p:tgtEl>
                                        <p:attrNameLst>
                                          <p:attrName>style.visibility</p:attrName>
                                        </p:attrNameLst>
                                      </p:cBhvr>
                                      <p:to>
                                        <p:strVal val="visible"/>
                                      </p:to>
                                    </p:set>
                                    <p:anim to="" calcmode="lin" valueType="num">
                                      <p:cBhvr>
                                        <p:cTn id="10" dur="1500" fill="hold">
                                          <p:stCondLst>
                                            <p:cond delay="0"/>
                                          </p:stCondLst>
                                        </p:cTn>
                                        <p:tgtEl>
                                          <p:spTgt spid="8">
                                            <p:txEl>
                                              <p:charRg st="4294967295" end="4294967295"/>
                                            </p:txEl>
                                          </p:spTgt>
                                        </p:tgtEl>
                                        <p:attrNameLst>
                                          <p:attrName>ppt_w</p:attrName>
                                        </p:attrNameLst>
                                      </p:cBhvr>
                                      <p:tavLst>
                                        <p:tav tm="0">
                                          <p:val>
                                            <p:strVal val="0"/>
                                          </p:val>
                                        </p:tav>
                                        <p:tav tm="100000">
                                          <p:val>
                                            <p:strVal val="#ppt_w"/>
                                          </p:val>
                                        </p:tav>
                                      </p:tavLst>
                                    </p:anim>
                                    <p:anim to="" calcmode="lin" valueType="num">
                                      <p:cBhvr>
                                        <p:cTn id="11" dur="1500" fill="hold">
                                          <p:stCondLst>
                                            <p:cond delay="0"/>
                                          </p:stCondLst>
                                        </p:cTn>
                                        <p:tgtEl>
                                          <p:spTgt spid="8">
                                            <p:txEl>
                                              <p:charRg st="4294967295" end="4294967295"/>
                                            </p:txEl>
                                          </p:spTgt>
                                        </p:tgtEl>
                                        <p:attrNameLst>
                                          <p:attrName>ppt_h</p:attrName>
                                        </p:attrNameLst>
                                      </p:cBhvr>
                                      <p:tavLst>
                                        <p:tav tm="0">
                                          <p:val>
                                            <p:strVal val="0"/>
                                          </p:val>
                                        </p:tav>
                                        <p:tav tm="100000">
                                          <p:val>
                                            <p:strVal val="#ppt_h"/>
                                          </p:val>
                                        </p:tav>
                                      </p:tavLst>
                                    </p:anim>
                                    <p:animEffect filter="fade">
                                      <p:cBhvr>
                                        <p:cTn id="12" dur="1500">
                                          <p:stCondLst>
                                            <p:cond delay="0"/>
                                          </p:stCondLst>
                                        </p:cTn>
                                        <p:tgtEl>
                                          <p:spTgt spid="8">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9A7A6AC-6196-4AEA-95DF-72FBE7C9D0BD}"/>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02A22C8-B1AC-41BD-AEFD-B55B6F0B9AA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4D2309A-EEC3-440E-8635-C9DA2E4B44D5}"/>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DFE659DE-C2A9-47A0-B3A4-CD9D1A4841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8CCF833E-135F-4C86-9978-24AEDCACCA8E}"/>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E748911-818C-4635-B147-B2D1469AC51B}"/>
              </a:ext>
            </a:extLst>
          </p:cNvPr>
          <p:cNvSpPr>
            <a:spLocks noGrp="1"/>
          </p:cNvSpPr>
          <p:nvPr>
            <p:ph type="dt" sz="half" idx="10"/>
          </p:nvPr>
        </p:nvSpPr>
        <p:spPr>
          <a:xfrm>
            <a:off x="838200" y="6356350"/>
            <a:ext cx="2743200" cy="365125"/>
          </a:xfrm>
          <a:prstGeom prst="rect">
            <a:avLst/>
          </a:prstGeom>
        </p:spPr>
        <p:txBody>
          <a:bodyPr/>
          <a:lstStyle/>
          <a:p>
            <a:fld id="{A35E0948-D03E-4210-9381-E7829F655934}" type="datetimeFigureOut">
              <a:rPr lang="zh-CN" altLang="en-US" smtClean="0"/>
              <a:t>2022/7/22</a:t>
            </a:fld>
            <a:endParaRPr lang="zh-CN" altLang="en-US"/>
          </a:p>
        </p:txBody>
      </p:sp>
      <p:sp>
        <p:nvSpPr>
          <p:cNvPr id="8" name="页脚占位符 7">
            <a:extLst>
              <a:ext uri="{FF2B5EF4-FFF2-40B4-BE49-F238E27FC236}">
                <a16:creationId xmlns:a16="http://schemas.microsoft.com/office/drawing/2014/main" id="{86E262F4-7746-4464-B947-871BD99689C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9B121658-CD9E-4053-A5A8-B057ED36D03A}"/>
              </a:ext>
            </a:extLst>
          </p:cNvPr>
          <p:cNvSpPr>
            <a:spLocks noGrp="1"/>
          </p:cNvSpPr>
          <p:nvPr>
            <p:ph type="sldNum" sz="quarter" idx="12"/>
          </p:nvPr>
        </p:nvSpPr>
        <p:spPr>
          <a:xfrm>
            <a:off x="8610600" y="6356350"/>
            <a:ext cx="2743200" cy="365125"/>
          </a:xfrm>
          <a:prstGeom prst="rect">
            <a:avLst/>
          </a:prstGeom>
        </p:spPr>
        <p:txBody>
          <a:bodyPr/>
          <a:lstStyle/>
          <a:p>
            <a:fld id="{43E6A493-E51F-4075-B218-D35215FB3A7B}" type="slidenum">
              <a:rPr lang="zh-CN" altLang="en-US" smtClean="0"/>
              <a:t>‹#›</a:t>
            </a:fld>
            <a:endParaRPr lang="zh-CN" altLang="en-US"/>
          </a:p>
        </p:txBody>
      </p:sp>
    </p:spTree>
    <p:extLst>
      <p:ext uri="{BB962C8B-B14F-4D97-AF65-F5344CB8AC3E}">
        <p14:creationId xmlns:p14="http://schemas.microsoft.com/office/powerpoint/2010/main" val="3933719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93603C-3D63-4B28-AC91-30B518282F3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2D58DA0-5876-4E4B-9FF4-05F1C94681C8}"/>
              </a:ext>
            </a:extLst>
          </p:cNvPr>
          <p:cNvSpPr>
            <a:spLocks noGrp="1"/>
          </p:cNvSpPr>
          <p:nvPr>
            <p:ph type="dt" sz="half" idx="10"/>
          </p:nvPr>
        </p:nvSpPr>
        <p:spPr>
          <a:xfrm>
            <a:off x="838200" y="6356350"/>
            <a:ext cx="2743200" cy="365125"/>
          </a:xfrm>
          <a:prstGeom prst="rect">
            <a:avLst/>
          </a:prstGeom>
        </p:spPr>
        <p:txBody>
          <a:bodyPr/>
          <a:lstStyle/>
          <a:p>
            <a:fld id="{A35E0948-D03E-4210-9381-E7829F655934}" type="datetimeFigureOut">
              <a:rPr lang="zh-CN" altLang="en-US" smtClean="0"/>
              <a:t>2022/7/22</a:t>
            </a:fld>
            <a:endParaRPr lang="zh-CN" altLang="en-US"/>
          </a:p>
        </p:txBody>
      </p:sp>
      <p:sp>
        <p:nvSpPr>
          <p:cNvPr id="4" name="页脚占位符 3">
            <a:extLst>
              <a:ext uri="{FF2B5EF4-FFF2-40B4-BE49-F238E27FC236}">
                <a16:creationId xmlns:a16="http://schemas.microsoft.com/office/drawing/2014/main" id="{FD5CC15E-B9FC-4D28-B3B8-E5C0A171EB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10CAA966-DD37-444E-BDF2-810EE035A984}"/>
              </a:ext>
            </a:extLst>
          </p:cNvPr>
          <p:cNvSpPr>
            <a:spLocks noGrp="1"/>
          </p:cNvSpPr>
          <p:nvPr>
            <p:ph type="sldNum" sz="quarter" idx="12"/>
          </p:nvPr>
        </p:nvSpPr>
        <p:spPr>
          <a:xfrm>
            <a:off x="8610600" y="6356350"/>
            <a:ext cx="2743200" cy="365125"/>
          </a:xfrm>
          <a:prstGeom prst="rect">
            <a:avLst/>
          </a:prstGeom>
        </p:spPr>
        <p:txBody>
          <a:bodyPr/>
          <a:lstStyle/>
          <a:p>
            <a:fld id="{43E6A493-E51F-4075-B218-D35215FB3A7B}" type="slidenum">
              <a:rPr lang="zh-CN" altLang="en-US" smtClean="0"/>
              <a:t>‹#›</a:t>
            </a:fld>
            <a:endParaRPr lang="zh-CN" altLang="en-US"/>
          </a:p>
        </p:txBody>
      </p:sp>
    </p:spTree>
    <p:extLst>
      <p:ext uri="{BB962C8B-B14F-4D97-AF65-F5344CB8AC3E}">
        <p14:creationId xmlns:p14="http://schemas.microsoft.com/office/powerpoint/2010/main" val="2578239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7451307-F056-4CB7-BAEC-0E88784D8FB9}"/>
              </a:ext>
            </a:extLst>
          </p:cNvPr>
          <p:cNvSpPr>
            <a:spLocks noGrp="1"/>
          </p:cNvSpPr>
          <p:nvPr>
            <p:ph type="dt" sz="half" idx="10"/>
          </p:nvPr>
        </p:nvSpPr>
        <p:spPr>
          <a:xfrm>
            <a:off x="838200" y="6356350"/>
            <a:ext cx="2743200" cy="365125"/>
          </a:xfrm>
          <a:prstGeom prst="rect">
            <a:avLst/>
          </a:prstGeom>
        </p:spPr>
        <p:txBody>
          <a:bodyPr/>
          <a:lstStyle/>
          <a:p>
            <a:fld id="{A35E0948-D03E-4210-9381-E7829F655934}" type="datetimeFigureOut">
              <a:rPr lang="zh-CN" altLang="en-US" smtClean="0"/>
              <a:t>2022/7/22</a:t>
            </a:fld>
            <a:endParaRPr lang="zh-CN" altLang="en-US"/>
          </a:p>
        </p:txBody>
      </p:sp>
      <p:sp>
        <p:nvSpPr>
          <p:cNvPr id="3" name="页脚占位符 2">
            <a:extLst>
              <a:ext uri="{FF2B5EF4-FFF2-40B4-BE49-F238E27FC236}">
                <a16:creationId xmlns:a16="http://schemas.microsoft.com/office/drawing/2014/main" id="{957579C2-0747-41DC-8BCE-60AAD647B03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40819367-B439-4AB3-95FA-BBEE9B887602}"/>
              </a:ext>
            </a:extLst>
          </p:cNvPr>
          <p:cNvSpPr>
            <a:spLocks noGrp="1"/>
          </p:cNvSpPr>
          <p:nvPr>
            <p:ph type="sldNum" sz="quarter" idx="12"/>
          </p:nvPr>
        </p:nvSpPr>
        <p:spPr>
          <a:xfrm>
            <a:off x="8610600" y="6356350"/>
            <a:ext cx="2743200" cy="365125"/>
          </a:xfrm>
          <a:prstGeom prst="rect">
            <a:avLst/>
          </a:prstGeom>
        </p:spPr>
        <p:txBody>
          <a:bodyPr/>
          <a:lstStyle/>
          <a:p>
            <a:fld id="{43E6A493-E51F-4075-B218-D35215FB3A7B}" type="slidenum">
              <a:rPr lang="zh-CN" altLang="en-US" smtClean="0"/>
              <a:t>‹#›</a:t>
            </a:fld>
            <a:endParaRPr lang="zh-CN" altLang="en-US"/>
          </a:p>
        </p:txBody>
      </p:sp>
    </p:spTree>
    <p:extLst>
      <p:ext uri="{BB962C8B-B14F-4D97-AF65-F5344CB8AC3E}">
        <p14:creationId xmlns:p14="http://schemas.microsoft.com/office/powerpoint/2010/main" val="2851738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883F8A-FC11-478D-BCA3-CB9ED148EC4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8C705B9-534E-4C41-BCBF-BF38BE8D8BE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BA7B6710-8A1B-43DB-A255-4D53C5F40D1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6ADD9F9-4FD6-4BE4-8246-4DAE4D7CF3EE}"/>
              </a:ext>
            </a:extLst>
          </p:cNvPr>
          <p:cNvSpPr>
            <a:spLocks noGrp="1"/>
          </p:cNvSpPr>
          <p:nvPr>
            <p:ph type="dt" sz="half" idx="10"/>
          </p:nvPr>
        </p:nvSpPr>
        <p:spPr>
          <a:xfrm>
            <a:off x="838200" y="6356350"/>
            <a:ext cx="2743200" cy="365125"/>
          </a:xfrm>
          <a:prstGeom prst="rect">
            <a:avLst/>
          </a:prstGeom>
        </p:spPr>
        <p:txBody>
          <a:bodyPr/>
          <a:lstStyle/>
          <a:p>
            <a:fld id="{A35E0948-D03E-4210-9381-E7829F655934}" type="datetimeFigureOut">
              <a:rPr lang="zh-CN" altLang="en-US" smtClean="0"/>
              <a:t>2022/7/22</a:t>
            </a:fld>
            <a:endParaRPr lang="zh-CN" altLang="en-US"/>
          </a:p>
        </p:txBody>
      </p:sp>
      <p:sp>
        <p:nvSpPr>
          <p:cNvPr id="6" name="页脚占位符 5">
            <a:extLst>
              <a:ext uri="{FF2B5EF4-FFF2-40B4-BE49-F238E27FC236}">
                <a16:creationId xmlns:a16="http://schemas.microsoft.com/office/drawing/2014/main" id="{C5AFC41C-65D3-48F2-B8B2-49044FF78B1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A5DA8DAA-0E95-4E7D-BEE3-3D19E285CB79}"/>
              </a:ext>
            </a:extLst>
          </p:cNvPr>
          <p:cNvSpPr>
            <a:spLocks noGrp="1"/>
          </p:cNvSpPr>
          <p:nvPr>
            <p:ph type="sldNum" sz="quarter" idx="12"/>
          </p:nvPr>
        </p:nvSpPr>
        <p:spPr>
          <a:xfrm>
            <a:off x="8610600" y="6356350"/>
            <a:ext cx="2743200" cy="365125"/>
          </a:xfrm>
          <a:prstGeom prst="rect">
            <a:avLst/>
          </a:prstGeom>
        </p:spPr>
        <p:txBody>
          <a:bodyPr/>
          <a:lstStyle/>
          <a:p>
            <a:fld id="{43E6A493-E51F-4075-B218-D35215FB3A7B}" type="slidenum">
              <a:rPr lang="zh-CN" altLang="en-US" smtClean="0"/>
              <a:t>‹#›</a:t>
            </a:fld>
            <a:endParaRPr lang="zh-CN" altLang="en-US"/>
          </a:p>
        </p:txBody>
      </p:sp>
    </p:spTree>
    <p:extLst>
      <p:ext uri="{BB962C8B-B14F-4D97-AF65-F5344CB8AC3E}">
        <p14:creationId xmlns:p14="http://schemas.microsoft.com/office/powerpoint/2010/main" val="3448094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FC6382A-D051-44C3-BCBE-737D9A20BF83}"/>
              </a:ext>
            </a:extLst>
          </p:cNvPr>
          <p:cNvPicPr>
            <a:picLocks noChangeAspect="1"/>
          </p:cNvPicPr>
          <p:nvPr userDrawn="1"/>
        </p:nvPicPr>
        <p:blipFill rotWithShape="1">
          <a:blip r:embed="rId16">
            <a:extLst>
              <a:ext uri="{28A0092B-C50C-407E-A947-70E740481C1C}">
                <a14:useLocalDpi xmlns:a14="http://schemas.microsoft.com/office/drawing/2010/main" val="0"/>
              </a:ext>
            </a:extLst>
          </a:blip>
          <a:srcRect l="6031" t="7373" r="7374"/>
          <a:stretch/>
        </p:blipFill>
        <p:spPr>
          <a:xfrm>
            <a:off x="0" y="-238836"/>
            <a:ext cx="12192000" cy="7335672"/>
          </a:xfrm>
          <a:prstGeom prst="rect">
            <a:avLst/>
          </a:prstGeom>
        </p:spPr>
      </p:pic>
    </p:spTree>
    <p:extLst>
      <p:ext uri="{BB962C8B-B14F-4D97-AF65-F5344CB8AC3E}">
        <p14:creationId xmlns:p14="http://schemas.microsoft.com/office/powerpoint/2010/main" val="171732697"/>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3" r:id="rId13"/>
    <p:sldLayoutId id="214748366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audio" Target="../media/media1.mp3"/><Relationship Id="rId13" Type="http://schemas.openxmlformats.org/officeDocument/2006/relationships/image" Target="../media/image3.png"/><Relationship Id="rId3" Type="http://schemas.openxmlformats.org/officeDocument/2006/relationships/tags" Target="../tags/tag8.xml"/><Relationship Id="rId7" Type="http://schemas.microsoft.com/office/2007/relationships/media" Target="../media/media1.mp3"/><Relationship Id="rId12" Type="http://schemas.openxmlformats.org/officeDocument/2006/relationships/image" Target="../media/image2.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slideLayout" Target="../slideLayouts/slideLayout2.xml"/><Relationship Id="rId5" Type="http://schemas.openxmlformats.org/officeDocument/2006/relationships/tags" Target="../tags/tag10.xml"/><Relationship Id="rId10" Type="http://schemas.openxmlformats.org/officeDocument/2006/relationships/tags" Target="../tags/tag13.xml"/><Relationship Id="rId4" Type="http://schemas.openxmlformats.org/officeDocument/2006/relationships/tags" Target="../tags/tag9.xml"/><Relationship Id="rId9" Type="http://schemas.openxmlformats.org/officeDocument/2006/relationships/tags" Target="../tags/tag1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tags" Target="../tags/tag43.xml"/><Relationship Id="rId3" Type="http://schemas.openxmlformats.org/officeDocument/2006/relationships/tags" Target="../tags/tag38.xml"/><Relationship Id="rId7" Type="http://schemas.openxmlformats.org/officeDocument/2006/relationships/tags" Target="../tags/tag42.xml"/><Relationship Id="rId12"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11" Type="http://schemas.openxmlformats.org/officeDocument/2006/relationships/tags" Target="../tags/tag46.xml"/><Relationship Id="rId5" Type="http://schemas.openxmlformats.org/officeDocument/2006/relationships/tags" Target="../tags/tag40.xml"/><Relationship Id="rId10" Type="http://schemas.openxmlformats.org/officeDocument/2006/relationships/tags" Target="../tags/tag45.xml"/><Relationship Id="rId4" Type="http://schemas.openxmlformats.org/officeDocument/2006/relationships/tags" Target="../tags/tag39.xml"/><Relationship Id="rId9" Type="http://schemas.openxmlformats.org/officeDocument/2006/relationships/tags" Target="../tags/tag4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tags" Target="../tags/tag21.xml"/><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tags" Target="../tags/tag24.xml"/><Relationship Id="rId5" Type="http://schemas.openxmlformats.org/officeDocument/2006/relationships/tags" Target="../tags/tag18.xml"/><Relationship Id="rId10" Type="http://schemas.openxmlformats.org/officeDocument/2006/relationships/tags" Target="../tags/tag23.xml"/><Relationship Id="rId4" Type="http://schemas.openxmlformats.org/officeDocument/2006/relationships/tags" Target="../tags/tag17.xml"/><Relationship Id="rId9" Type="http://schemas.openxmlformats.org/officeDocument/2006/relationships/tags" Target="../tags/tag22.xml"/></Relationships>
</file>

<file path=ppt/slides/_rels/slide20.xml.rels><?xml version="1.0" encoding="UTF-8" standalone="yes"?>
<Relationships xmlns="http://schemas.openxmlformats.org/package/2006/relationships"><Relationship Id="rId8" Type="http://schemas.openxmlformats.org/officeDocument/2006/relationships/tags" Target="../tags/tag54.xml"/><Relationship Id="rId3" Type="http://schemas.openxmlformats.org/officeDocument/2006/relationships/tags" Target="../tags/tag49.xml"/><Relationship Id="rId7" Type="http://schemas.openxmlformats.org/officeDocument/2006/relationships/tags" Target="../tags/tag53.xml"/><Relationship Id="rId12"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tags" Target="../tags/tag52.xml"/><Relationship Id="rId11" Type="http://schemas.openxmlformats.org/officeDocument/2006/relationships/tags" Target="../tags/tag57.xml"/><Relationship Id="rId5" Type="http://schemas.openxmlformats.org/officeDocument/2006/relationships/tags" Target="../tags/tag51.xml"/><Relationship Id="rId10" Type="http://schemas.openxmlformats.org/officeDocument/2006/relationships/tags" Target="../tags/tag56.xml"/><Relationship Id="rId4" Type="http://schemas.openxmlformats.org/officeDocument/2006/relationships/tags" Target="../tags/tag50.xml"/><Relationship Id="rId9" Type="http://schemas.openxmlformats.org/officeDocument/2006/relationships/tags" Target="../tags/tag55.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tags" Target="../tags/tag32.xml"/><Relationship Id="rId3" Type="http://schemas.openxmlformats.org/officeDocument/2006/relationships/tags" Target="../tags/tag27.xml"/><Relationship Id="rId7" Type="http://schemas.openxmlformats.org/officeDocument/2006/relationships/tags" Target="../tags/tag31.xml"/><Relationship Id="rId12"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tags" Target="../tags/tag30.xml"/><Relationship Id="rId11" Type="http://schemas.openxmlformats.org/officeDocument/2006/relationships/tags" Target="../tags/tag35.xml"/><Relationship Id="rId5" Type="http://schemas.openxmlformats.org/officeDocument/2006/relationships/tags" Target="../tags/tag29.xml"/><Relationship Id="rId10" Type="http://schemas.openxmlformats.org/officeDocument/2006/relationships/tags" Target="../tags/tag34.xml"/><Relationship Id="rId4" Type="http://schemas.openxmlformats.org/officeDocument/2006/relationships/tags" Target="../tags/tag28.xml"/><Relationship Id="rId9" Type="http://schemas.openxmlformats.org/officeDocument/2006/relationships/tags" Target="../tags/tag33.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图片 6">
            <a:extLst>
              <a:ext uri="{FF2B5EF4-FFF2-40B4-BE49-F238E27FC236}">
                <a16:creationId xmlns:a16="http://schemas.microsoft.com/office/drawing/2014/main" id="{459AAE91-1CDB-4C5F-BA3B-922FC3898908}"/>
              </a:ext>
            </a:extLst>
          </p:cNvPr>
          <p:cNvPicPr>
            <a:picLocks noChangeAspect="1"/>
          </p:cNvPicPr>
          <p:nvPr>
            <p:custDataLst>
              <p:tags r:id="rId1"/>
            </p:custDataLst>
          </p:nvPr>
        </p:nvPicPr>
        <p:blipFill rotWithShape="1">
          <a:blip r:embed="rId12">
            <a:extLst>
              <a:ext uri="{28A0092B-C50C-407E-A947-70E740481C1C}">
                <a14:useLocalDpi xmlns:a14="http://schemas.microsoft.com/office/drawing/2010/main" val="0"/>
              </a:ext>
            </a:extLst>
          </a:blip>
          <a:srcRect l="6443" t="53116" r="74437" b="20053"/>
          <a:stretch/>
        </p:blipFill>
        <p:spPr>
          <a:xfrm>
            <a:off x="1751124" y="4230710"/>
            <a:ext cx="2331076" cy="1635618"/>
          </a:xfrm>
          <a:prstGeom prst="rect">
            <a:avLst/>
          </a:prstGeom>
        </p:spPr>
      </p:pic>
      <p:pic>
        <p:nvPicPr>
          <p:cNvPr id="3" name="PA-图片 7">
            <a:extLst>
              <a:ext uri="{FF2B5EF4-FFF2-40B4-BE49-F238E27FC236}">
                <a16:creationId xmlns:a16="http://schemas.microsoft.com/office/drawing/2014/main" id="{00E94E34-44BC-4A29-95DE-D296D8AACECA}"/>
              </a:ext>
            </a:extLst>
          </p:cNvPr>
          <p:cNvPicPr>
            <a:picLocks noChangeAspect="1"/>
          </p:cNvPicPr>
          <p:nvPr>
            <p:custDataLst>
              <p:tags r:id="rId2"/>
            </p:custDataLst>
          </p:nvPr>
        </p:nvPicPr>
        <p:blipFill rotWithShape="1">
          <a:blip r:embed="rId12">
            <a:extLst>
              <a:ext uri="{28A0092B-C50C-407E-A947-70E740481C1C}">
                <a14:useLocalDpi xmlns:a14="http://schemas.microsoft.com/office/drawing/2010/main" val="0"/>
              </a:ext>
            </a:extLst>
          </a:blip>
          <a:srcRect l="6443" t="53116" r="74437" b="20053"/>
          <a:stretch/>
        </p:blipFill>
        <p:spPr>
          <a:xfrm>
            <a:off x="9621884" y="2048235"/>
            <a:ext cx="2331076" cy="1635618"/>
          </a:xfrm>
          <a:prstGeom prst="rect">
            <a:avLst/>
          </a:prstGeom>
        </p:spPr>
      </p:pic>
      <p:sp>
        <p:nvSpPr>
          <p:cNvPr id="4" name="PA-标题 1">
            <a:extLst>
              <a:ext uri="{FF2B5EF4-FFF2-40B4-BE49-F238E27FC236}">
                <a16:creationId xmlns:a16="http://schemas.microsoft.com/office/drawing/2014/main" id="{ED0E700F-7306-41BC-A833-98974D0E98CF}"/>
              </a:ext>
            </a:extLst>
          </p:cNvPr>
          <p:cNvSpPr txBox="1">
            <a:spLocks/>
          </p:cNvSpPr>
          <p:nvPr>
            <p:custDataLst>
              <p:tags r:id="rId3"/>
            </p:custDataLst>
          </p:nvPr>
        </p:nvSpPr>
        <p:spPr>
          <a:xfrm>
            <a:off x="1601139" y="2377887"/>
            <a:ext cx="9048750" cy="97631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6600" dirty="0">
                <a:solidFill>
                  <a:srgbClr val="E4B684"/>
                </a:solidFill>
                <a:effectLst>
                  <a:outerShdw blurRad="38100" dist="38100" dir="2700000" algn="tl">
                    <a:srgbClr val="000000">
                      <a:alpha val="43137"/>
                    </a:srgbClr>
                  </a:outerShdw>
                </a:effectLst>
                <a:latin typeface="禹卫书法行书简体&#10;" panose="02000603000000000000" pitchFamily="2" charset="-122"/>
                <a:ea typeface="禹卫书法行书简体&#10;" panose="02000603000000000000" pitchFamily="2" charset="-122"/>
                <a:cs typeface="+mn-ea"/>
                <a:sym typeface="+mn-lt"/>
              </a:rPr>
              <a:t>中国古代史备课书单②</a:t>
            </a:r>
          </a:p>
        </p:txBody>
      </p:sp>
      <p:sp>
        <p:nvSpPr>
          <p:cNvPr id="5" name="PA-文本框 8">
            <a:extLst>
              <a:ext uri="{FF2B5EF4-FFF2-40B4-BE49-F238E27FC236}">
                <a16:creationId xmlns:a16="http://schemas.microsoft.com/office/drawing/2014/main" id="{2B2605DF-79BE-42B4-8A63-2BEBD6F35802}"/>
              </a:ext>
            </a:extLst>
          </p:cNvPr>
          <p:cNvSpPr txBox="1"/>
          <p:nvPr>
            <p:custDataLst>
              <p:tags r:id="rId4"/>
            </p:custDataLst>
          </p:nvPr>
        </p:nvSpPr>
        <p:spPr>
          <a:xfrm>
            <a:off x="2188872" y="3614623"/>
            <a:ext cx="7585656" cy="646331"/>
          </a:xfrm>
          <a:prstGeom prst="rect">
            <a:avLst/>
          </a:prstGeom>
          <a:noFill/>
        </p:spPr>
        <p:txBody>
          <a:bodyPr wrap="square" rtlCol="0">
            <a:spAutoFit/>
          </a:bodyPr>
          <a:lstStyle/>
          <a:p>
            <a:pPr algn="dist"/>
            <a:r>
              <a:rPr lang="zh-CN" altLang="en-US" sz="3600" dirty="0">
                <a:solidFill>
                  <a:srgbClr val="E4B684"/>
                </a:solidFill>
                <a:latin typeface="方正清刻本悦宋简体" panose="02000000000000000000" pitchFamily="2" charset="-122"/>
                <a:ea typeface="方正清刻本悦宋简体" panose="02000000000000000000" pitchFamily="2" charset="-122"/>
                <a:cs typeface="+mn-ea"/>
                <a:sym typeface="+mn-lt"/>
              </a:rPr>
              <a:t>纲要上第二单元</a:t>
            </a:r>
            <a:r>
              <a:rPr lang="en-US" altLang="zh-CN" sz="3600" dirty="0">
                <a:solidFill>
                  <a:srgbClr val="E4B684"/>
                </a:solidFill>
                <a:latin typeface="方正清刻本悦宋简体" panose="02000000000000000000" pitchFamily="2" charset="-122"/>
                <a:ea typeface="方正清刻本悦宋简体" panose="02000000000000000000" pitchFamily="2" charset="-122"/>
                <a:cs typeface="+mn-ea"/>
                <a:sym typeface="+mn-lt"/>
              </a:rPr>
              <a:t>《</a:t>
            </a:r>
            <a:r>
              <a:rPr lang="zh-CN" altLang="en-US" sz="3600" dirty="0">
                <a:solidFill>
                  <a:srgbClr val="E4B684"/>
                </a:solidFill>
                <a:latin typeface="方正清刻本悦宋简体" panose="02000000000000000000" pitchFamily="2" charset="-122"/>
                <a:ea typeface="方正清刻本悦宋简体" panose="02000000000000000000" pitchFamily="2" charset="-122"/>
                <a:cs typeface="+mn-ea"/>
                <a:sym typeface="+mn-lt"/>
              </a:rPr>
              <a:t>三国</a:t>
            </a:r>
            <a:r>
              <a:rPr lang="en-US" altLang="zh-CN" sz="3600" dirty="0">
                <a:solidFill>
                  <a:srgbClr val="E4B684"/>
                </a:solidFill>
                <a:latin typeface="方正清刻本悦宋简体" panose="02000000000000000000" pitchFamily="2" charset="-122"/>
                <a:ea typeface="方正清刻本悦宋简体" panose="02000000000000000000" pitchFamily="2" charset="-122"/>
                <a:cs typeface="+mn-ea"/>
                <a:sym typeface="+mn-lt"/>
              </a:rPr>
              <a:t>-</a:t>
            </a:r>
            <a:r>
              <a:rPr lang="zh-CN" altLang="en-US" sz="3600" dirty="0">
                <a:solidFill>
                  <a:srgbClr val="E4B684"/>
                </a:solidFill>
                <a:latin typeface="方正清刻本悦宋简体" panose="02000000000000000000" pitchFamily="2" charset="-122"/>
                <a:ea typeface="方正清刻本悦宋简体" panose="02000000000000000000" pitchFamily="2" charset="-122"/>
                <a:cs typeface="+mn-ea"/>
                <a:sym typeface="+mn-lt"/>
              </a:rPr>
              <a:t>南北朝时期</a:t>
            </a:r>
            <a:r>
              <a:rPr lang="en-US" altLang="zh-CN" sz="3600" dirty="0">
                <a:solidFill>
                  <a:srgbClr val="E4B684"/>
                </a:solidFill>
                <a:latin typeface="方正清刻本悦宋简体" panose="02000000000000000000" pitchFamily="2" charset="-122"/>
                <a:ea typeface="方正清刻本悦宋简体" panose="02000000000000000000" pitchFamily="2" charset="-122"/>
                <a:cs typeface="+mn-ea"/>
                <a:sym typeface="+mn-lt"/>
              </a:rPr>
              <a:t>》</a:t>
            </a:r>
            <a:endParaRPr lang="zh-CN" altLang="en-US" sz="3600" dirty="0">
              <a:solidFill>
                <a:srgbClr val="E4B684"/>
              </a:solidFill>
              <a:latin typeface="方正清刻本悦宋简体" panose="02000000000000000000" pitchFamily="2" charset="-122"/>
              <a:ea typeface="方正清刻本悦宋简体" panose="02000000000000000000" pitchFamily="2" charset="-122"/>
              <a:cs typeface="+mn-ea"/>
              <a:sym typeface="+mn-lt"/>
            </a:endParaRPr>
          </a:p>
        </p:txBody>
      </p:sp>
      <p:sp>
        <p:nvSpPr>
          <p:cNvPr id="6" name="PA-文本框 9">
            <a:extLst>
              <a:ext uri="{FF2B5EF4-FFF2-40B4-BE49-F238E27FC236}">
                <a16:creationId xmlns:a16="http://schemas.microsoft.com/office/drawing/2014/main" id="{2B8E56EE-5C89-41AF-ABC1-BBBDE7411802}"/>
              </a:ext>
            </a:extLst>
          </p:cNvPr>
          <p:cNvSpPr txBox="1"/>
          <p:nvPr>
            <p:custDataLst>
              <p:tags r:id="rId5"/>
            </p:custDataLst>
          </p:nvPr>
        </p:nvSpPr>
        <p:spPr>
          <a:xfrm>
            <a:off x="7463372" y="4434638"/>
            <a:ext cx="2940040" cy="584775"/>
          </a:xfrm>
          <a:prstGeom prst="rect">
            <a:avLst/>
          </a:prstGeom>
          <a:noFill/>
        </p:spPr>
        <p:txBody>
          <a:bodyPr wrap="square" rtlCol="0">
            <a:spAutoFit/>
          </a:bodyPr>
          <a:lstStyle/>
          <a:p>
            <a:pPr algn="dist"/>
            <a:r>
              <a:rPr lang="zh-CN" altLang="en-US" sz="3200" dirty="0">
                <a:solidFill>
                  <a:srgbClr val="E4B684"/>
                </a:solidFill>
                <a:latin typeface="苏新诗柳楷简" panose="02010600000101010101" pitchFamily="2" charset="-122"/>
                <a:ea typeface="苏新诗柳楷简" panose="02010600000101010101" pitchFamily="2" charset="-122"/>
                <a:cs typeface="+mn-ea"/>
                <a:sym typeface="+mn-lt"/>
              </a:rPr>
              <a:t>作者：蔡蔡</a:t>
            </a:r>
          </a:p>
        </p:txBody>
      </p:sp>
      <p:grpSp>
        <p:nvGrpSpPr>
          <p:cNvPr id="7" name="PA-组合 10">
            <a:extLst>
              <a:ext uri="{FF2B5EF4-FFF2-40B4-BE49-F238E27FC236}">
                <a16:creationId xmlns:a16="http://schemas.microsoft.com/office/drawing/2014/main" id="{BE65AA84-15C3-486A-A6AC-4CAA3A633530}"/>
              </a:ext>
            </a:extLst>
          </p:cNvPr>
          <p:cNvGrpSpPr/>
          <p:nvPr>
            <p:custDataLst>
              <p:tags r:id="rId6"/>
            </p:custDataLst>
          </p:nvPr>
        </p:nvGrpSpPr>
        <p:grpSpPr>
          <a:xfrm>
            <a:off x="7046435" y="4521377"/>
            <a:ext cx="416937" cy="416934"/>
            <a:chOff x="891974" y="4415843"/>
            <a:chExt cx="450443" cy="450443"/>
          </a:xfrm>
        </p:grpSpPr>
        <p:sp>
          <p:nvSpPr>
            <p:cNvPr id="8" name="PA-椭圆 11">
              <a:extLst>
                <a:ext uri="{FF2B5EF4-FFF2-40B4-BE49-F238E27FC236}">
                  <a16:creationId xmlns:a16="http://schemas.microsoft.com/office/drawing/2014/main" id="{05E9D5CE-2C5E-4B3A-94B4-E9ACDD16AFEB}"/>
                </a:ext>
              </a:extLst>
            </p:cNvPr>
            <p:cNvSpPr/>
            <p:nvPr>
              <p:custDataLst>
                <p:tags r:id="rId9"/>
              </p:custDataLst>
            </p:nvPr>
          </p:nvSpPr>
          <p:spPr>
            <a:xfrm>
              <a:off x="891974" y="4415843"/>
              <a:ext cx="450443" cy="450443"/>
            </a:xfrm>
            <a:prstGeom prst="ellipse">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9" name="PA-椭圆 39">
              <a:extLst>
                <a:ext uri="{FF2B5EF4-FFF2-40B4-BE49-F238E27FC236}">
                  <a16:creationId xmlns:a16="http://schemas.microsoft.com/office/drawing/2014/main" id="{E773AB07-45F6-47C8-83A1-98563A1894EA}"/>
                </a:ext>
              </a:extLst>
            </p:cNvPr>
            <p:cNvSpPr/>
            <p:nvPr>
              <p:custDataLst>
                <p:tags r:id="rId10"/>
              </p:custDataLst>
            </p:nvPr>
          </p:nvSpPr>
          <p:spPr>
            <a:xfrm>
              <a:off x="993275" y="4502064"/>
              <a:ext cx="247839" cy="278000"/>
            </a:xfrm>
            <a:custGeom>
              <a:avLst/>
              <a:gdLst>
                <a:gd name="connsiteX0" fmla="*/ 199932 w 300038"/>
                <a:gd name="connsiteY0" fmla="*/ 273051 h 336551"/>
                <a:gd name="connsiteX1" fmla="*/ 192088 w 300038"/>
                <a:gd name="connsiteY1" fmla="*/ 280989 h 336551"/>
                <a:gd name="connsiteX2" fmla="*/ 192088 w 300038"/>
                <a:gd name="connsiteY2" fmla="*/ 306124 h 336551"/>
                <a:gd name="connsiteX3" fmla="*/ 199932 w 300038"/>
                <a:gd name="connsiteY3" fmla="*/ 312739 h 336551"/>
                <a:gd name="connsiteX4" fmla="*/ 250919 w 300038"/>
                <a:gd name="connsiteY4" fmla="*/ 312739 h 336551"/>
                <a:gd name="connsiteX5" fmla="*/ 258763 w 300038"/>
                <a:gd name="connsiteY5" fmla="*/ 306124 h 336551"/>
                <a:gd name="connsiteX6" fmla="*/ 258763 w 300038"/>
                <a:gd name="connsiteY6" fmla="*/ 280989 h 336551"/>
                <a:gd name="connsiteX7" fmla="*/ 250919 w 300038"/>
                <a:gd name="connsiteY7" fmla="*/ 273051 h 336551"/>
                <a:gd name="connsiteX8" fmla="*/ 199932 w 300038"/>
                <a:gd name="connsiteY8" fmla="*/ 273051 h 336551"/>
                <a:gd name="connsiteX9" fmla="*/ 101328 w 300038"/>
                <a:gd name="connsiteY9" fmla="*/ 196851 h 336551"/>
                <a:gd name="connsiteX10" fmla="*/ 107908 w 300038"/>
                <a:gd name="connsiteY10" fmla="*/ 196851 h 336551"/>
                <a:gd name="connsiteX11" fmla="*/ 111856 w 300038"/>
                <a:gd name="connsiteY11" fmla="*/ 202123 h 336551"/>
                <a:gd name="connsiteX12" fmla="*/ 128964 w 300038"/>
                <a:gd name="connsiteY12" fmla="*/ 248250 h 336551"/>
                <a:gd name="connsiteX13" fmla="*/ 131595 w 300038"/>
                <a:gd name="connsiteY13" fmla="*/ 239025 h 336551"/>
                <a:gd name="connsiteX14" fmla="*/ 126332 w 300038"/>
                <a:gd name="connsiteY14" fmla="*/ 225845 h 336551"/>
                <a:gd name="connsiteX15" fmla="*/ 127648 w 300038"/>
                <a:gd name="connsiteY15" fmla="*/ 217938 h 336551"/>
                <a:gd name="connsiteX16" fmla="*/ 132911 w 300038"/>
                <a:gd name="connsiteY16" fmla="*/ 215302 h 336551"/>
                <a:gd name="connsiteX17" fmla="*/ 167126 w 300038"/>
                <a:gd name="connsiteY17" fmla="*/ 215302 h 336551"/>
                <a:gd name="connsiteX18" fmla="*/ 172390 w 300038"/>
                <a:gd name="connsiteY18" fmla="*/ 217938 h 336551"/>
                <a:gd name="connsiteX19" fmla="*/ 173706 w 300038"/>
                <a:gd name="connsiteY19" fmla="*/ 225845 h 336551"/>
                <a:gd name="connsiteX20" fmla="*/ 168442 w 300038"/>
                <a:gd name="connsiteY20" fmla="*/ 239025 h 336551"/>
                <a:gd name="connsiteX21" fmla="*/ 171074 w 300038"/>
                <a:gd name="connsiteY21" fmla="*/ 248250 h 336551"/>
                <a:gd name="connsiteX22" fmla="*/ 188182 w 300038"/>
                <a:gd name="connsiteY22" fmla="*/ 202123 h 336551"/>
                <a:gd name="connsiteX23" fmla="*/ 192130 w 300038"/>
                <a:gd name="connsiteY23" fmla="*/ 196851 h 336551"/>
                <a:gd name="connsiteX24" fmla="*/ 198710 w 300038"/>
                <a:gd name="connsiteY24" fmla="*/ 196851 h 336551"/>
                <a:gd name="connsiteX25" fmla="*/ 265823 w 300038"/>
                <a:gd name="connsiteY25" fmla="*/ 224527 h 336551"/>
                <a:gd name="connsiteX26" fmla="*/ 300038 w 300038"/>
                <a:gd name="connsiteY26" fmla="*/ 274609 h 336551"/>
                <a:gd name="connsiteX27" fmla="*/ 300038 w 300038"/>
                <a:gd name="connsiteY27" fmla="*/ 328643 h 336551"/>
                <a:gd name="connsiteX28" fmla="*/ 292142 w 300038"/>
                <a:gd name="connsiteY28" fmla="*/ 336551 h 336551"/>
                <a:gd name="connsiteX29" fmla="*/ 7896 w 300038"/>
                <a:gd name="connsiteY29" fmla="*/ 336551 h 336551"/>
                <a:gd name="connsiteX30" fmla="*/ 0 w 300038"/>
                <a:gd name="connsiteY30" fmla="*/ 328643 h 336551"/>
                <a:gd name="connsiteX31" fmla="*/ 0 w 300038"/>
                <a:gd name="connsiteY31" fmla="*/ 274609 h 336551"/>
                <a:gd name="connsiteX32" fmla="*/ 34215 w 300038"/>
                <a:gd name="connsiteY32" fmla="*/ 224527 h 336551"/>
                <a:gd name="connsiteX33" fmla="*/ 101328 w 300038"/>
                <a:gd name="connsiteY33" fmla="*/ 196851 h 336551"/>
                <a:gd name="connsiteX34" fmla="*/ 155328 w 300038"/>
                <a:gd name="connsiteY34" fmla="*/ 0 h 336551"/>
                <a:gd name="connsiteX35" fmla="*/ 201775 w 300038"/>
                <a:gd name="connsiteY35" fmla="*/ 15854 h 336551"/>
                <a:gd name="connsiteX36" fmla="*/ 223008 w 300038"/>
                <a:gd name="connsiteY36" fmla="*/ 79268 h 336551"/>
                <a:gd name="connsiteX37" fmla="*/ 224335 w 300038"/>
                <a:gd name="connsiteY37" fmla="*/ 93801 h 336551"/>
                <a:gd name="connsiteX38" fmla="*/ 229643 w 300038"/>
                <a:gd name="connsiteY38" fmla="*/ 100407 h 336551"/>
                <a:gd name="connsiteX39" fmla="*/ 232297 w 300038"/>
                <a:gd name="connsiteY39" fmla="*/ 125508 h 336551"/>
                <a:gd name="connsiteX40" fmla="*/ 208410 w 300038"/>
                <a:gd name="connsiteY40" fmla="*/ 151931 h 336551"/>
                <a:gd name="connsiteX41" fmla="*/ 185850 w 300038"/>
                <a:gd name="connsiteY41" fmla="*/ 183639 h 336551"/>
                <a:gd name="connsiteX42" fmla="*/ 172579 w 300038"/>
                <a:gd name="connsiteY42" fmla="*/ 192887 h 336551"/>
                <a:gd name="connsiteX43" fmla="*/ 150019 w 300038"/>
                <a:gd name="connsiteY43" fmla="*/ 196850 h 336551"/>
                <a:gd name="connsiteX44" fmla="*/ 127459 w 300038"/>
                <a:gd name="connsiteY44" fmla="*/ 192887 h 336551"/>
                <a:gd name="connsiteX45" fmla="*/ 114189 w 300038"/>
                <a:gd name="connsiteY45" fmla="*/ 183639 h 336551"/>
                <a:gd name="connsiteX46" fmla="*/ 91629 w 300038"/>
                <a:gd name="connsiteY46" fmla="*/ 151931 h 336551"/>
                <a:gd name="connsiteX47" fmla="*/ 67742 w 300038"/>
                <a:gd name="connsiteY47" fmla="*/ 125508 h 336551"/>
                <a:gd name="connsiteX48" fmla="*/ 70396 w 300038"/>
                <a:gd name="connsiteY48" fmla="*/ 100407 h 336551"/>
                <a:gd name="connsiteX49" fmla="*/ 75704 w 300038"/>
                <a:gd name="connsiteY49" fmla="*/ 93801 h 336551"/>
                <a:gd name="connsiteX50" fmla="*/ 77031 w 300038"/>
                <a:gd name="connsiteY50" fmla="*/ 85874 h 336551"/>
                <a:gd name="connsiteX51" fmla="*/ 74377 w 300038"/>
                <a:gd name="connsiteY51" fmla="*/ 50203 h 336551"/>
                <a:gd name="connsiteX52" fmla="*/ 103572 w 300038"/>
                <a:gd name="connsiteY52" fmla="*/ 27744 h 336551"/>
                <a:gd name="connsiteX53" fmla="*/ 119497 w 300038"/>
                <a:gd name="connsiteY53" fmla="*/ 10569 h 336551"/>
                <a:gd name="connsiteX54" fmla="*/ 155328 w 300038"/>
                <a:gd name="connsiteY54" fmla="*/ 0 h 33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0038" h="336551">
                  <a:moveTo>
                    <a:pt x="199932" y="273051"/>
                  </a:moveTo>
                  <a:cubicBezTo>
                    <a:pt x="194703" y="273051"/>
                    <a:pt x="192088" y="277020"/>
                    <a:pt x="192088" y="280989"/>
                  </a:cubicBezTo>
                  <a:cubicBezTo>
                    <a:pt x="192088" y="306124"/>
                    <a:pt x="192088" y="306124"/>
                    <a:pt x="192088" y="306124"/>
                  </a:cubicBezTo>
                  <a:cubicBezTo>
                    <a:pt x="192088" y="310093"/>
                    <a:pt x="194703" y="312739"/>
                    <a:pt x="199932" y="312739"/>
                  </a:cubicBezTo>
                  <a:cubicBezTo>
                    <a:pt x="250919" y="312739"/>
                    <a:pt x="250919" y="312739"/>
                    <a:pt x="250919" y="312739"/>
                  </a:cubicBezTo>
                  <a:cubicBezTo>
                    <a:pt x="254841" y="312739"/>
                    <a:pt x="258763" y="310093"/>
                    <a:pt x="258763" y="306124"/>
                  </a:cubicBezTo>
                  <a:lnTo>
                    <a:pt x="258763" y="280989"/>
                  </a:lnTo>
                  <a:cubicBezTo>
                    <a:pt x="258763" y="277020"/>
                    <a:pt x="254841" y="273051"/>
                    <a:pt x="250919" y="273051"/>
                  </a:cubicBezTo>
                  <a:cubicBezTo>
                    <a:pt x="199932" y="273051"/>
                    <a:pt x="199932" y="273051"/>
                    <a:pt x="199932" y="273051"/>
                  </a:cubicBezTo>
                  <a:close/>
                  <a:moveTo>
                    <a:pt x="101328" y="196851"/>
                  </a:moveTo>
                  <a:cubicBezTo>
                    <a:pt x="103960" y="196851"/>
                    <a:pt x="105276" y="196851"/>
                    <a:pt x="107908" y="196851"/>
                  </a:cubicBezTo>
                  <a:cubicBezTo>
                    <a:pt x="109224" y="198169"/>
                    <a:pt x="110540" y="199487"/>
                    <a:pt x="111856" y="202123"/>
                  </a:cubicBezTo>
                  <a:cubicBezTo>
                    <a:pt x="128964" y="248250"/>
                    <a:pt x="128964" y="248250"/>
                    <a:pt x="128964" y="248250"/>
                  </a:cubicBezTo>
                  <a:cubicBezTo>
                    <a:pt x="131595" y="239025"/>
                    <a:pt x="131595" y="239025"/>
                    <a:pt x="131595" y="239025"/>
                  </a:cubicBezTo>
                  <a:cubicBezTo>
                    <a:pt x="126332" y="225845"/>
                    <a:pt x="126332" y="225845"/>
                    <a:pt x="126332" y="225845"/>
                  </a:cubicBezTo>
                  <a:cubicBezTo>
                    <a:pt x="125016" y="223209"/>
                    <a:pt x="126332" y="220574"/>
                    <a:pt x="127648" y="217938"/>
                  </a:cubicBezTo>
                  <a:cubicBezTo>
                    <a:pt x="128964" y="216620"/>
                    <a:pt x="131595" y="215302"/>
                    <a:pt x="132911" y="215302"/>
                  </a:cubicBezTo>
                  <a:cubicBezTo>
                    <a:pt x="167126" y="215302"/>
                    <a:pt x="167126" y="215302"/>
                    <a:pt x="167126" y="215302"/>
                  </a:cubicBezTo>
                  <a:cubicBezTo>
                    <a:pt x="168442" y="215302"/>
                    <a:pt x="171074" y="216620"/>
                    <a:pt x="172390" y="217938"/>
                  </a:cubicBezTo>
                  <a:cubicBezTo>
                    <a:pt x="173706" y="220574"/>
                    <a:pt x="175022" y="223209"/>
                    <a:pt x="173706" y="225845"/>
                  </a:cubicBezTo>
                  <a:cubicBezTo>
                    <a:pt x="168442" y="239025"/>
                    <a:pt x="168442" y="239025"/>
                    <a:pt x="168442" y="239025"/>
                  </a:cubicBezTo>
                  <a:cubicBezTo>
                    <a:pt x="171074" y="248250"/>
                    <a:pt x="171074" y="248250"/>
                    <a:pt x="171074" y="248250"/>
                  </a:cubicBezTo>
                  <a:cubicBezTo>
                    <a:pt x="188182" y="202123"/>
                    <a:pt x="188182" y="202123"/>
                    <a:pt x="188182" y="202123"/>
                  </a:cubicBezTo>
                  <a:cubicBezTo>
                    <a:pt x="189498" y="199487"/>
                    <a:pt x="190814" y="198169"/>
                    <a:pt x="192130" y="196851"/>
                  </a:cubicBezTo>
                  <a:cubicBezTo>
                    <a:pt x="194762" y="196851"/>
                    <a:pt x="196078" y="196851"/>
                    <a:pt x="198710" y="196851"/>
                  </a:cubicBezTo>
                  <a:cubicBezTo>
                    <a:pt x="265823" y="224527"/>
                    <a:pt x="265823" y="224527"/>
                    <a:pt x="265823" y="224527"/>
                  </a:cubicBezTo>
                  <a:cubicBezTo>
                    <a:pt x="286879" y="232435"/>
                    <a:pt x="300038" y="252204"/>
                    <a:pt x="300038" y="274609"/>
                  </a:cubicBezTo>
                  <a:cubicBezTo>
                    <a:pt x="300038" y="328643"/>
                    <a:pt x="300038" y="328643"/>
                    <a:pt x="300038" y="328643"/>
                  </a:cubicBezTo>
                  <a:cubicBezTo>
                    <a:pt x="300038" y="332597"/>
                    <a:pt x="296090" y="336551"/>
                    <a:pt x="292142" y="336551"/>
                  </a:cubicBezTo>
                  <a:cubicBezTo>
                    <a:pt x="7896" y="336551"/>
                    <a:pt x="7896" y="336551"/>
                    <a:pt x="7896" y="336551"/>
                  </a:cubicBezTo>
                  <a:cubicBezTo>
                    <a:pt x="3948" y="336551"/>
                    <a:pt x="0" y="332597"/>
                    <a:pt x="0" y="328643"/>
                  </a:cubicBezTo>
                  <a:cubicBezTo>
                    <a:pt x="0" y="274609"/>
                    <a:pt x="0" y="274609"/>
                    <a:pt x="0" y="274609"/>
                  </a:cubicBezTo>
                  <a:cubicBezTo>
                    <a:pt x="0" y="252204"/>
                    <a:pt x="13159" y="232435"/>
                    <a:pt x="34215" y="224527"/>
                  </a:cubicBezTo>
                  <a:cubicBezTo>
                    <a:pt x="101328" y="196851"/>
                    <a:pt x="101328" y="196851"/>
                    <a:pt x="101328" y="196851"/>
                  </a:cubicBezTo>
                  <a:close/>
                  <a:moveTo>
                    <a:pt x="155328" y="0"/>
                  </a:moveTo>
                  <a:cubicBezTo>
                    <a:pt x="171252" y="0"/>
                    <a:pt x="187177" y="5285"/>
                    <a:pt x="201775" y="15854"/>
                  </a:cubicBezTo>
                  <a:cubicBezTo>
                    <a:pt x="225662" y="34350"/>
                    <a:pt x="223008" y="72663"/>
                    <a:pt x="223008" y="79268"/>
                  </a:cubicBezTo>
                  <a:cubicBezTo>
                    <a:pt x="223008" y="84553"/>
                    <a:pt x="224335" y="89838"/>
                    <a:pt x="224335" y="93801"/>
                  </a:cubicBezTo>
                  <a:cubicBezTo>
                    <a:pt x="225662" y="95122"/>
                    <a:pt x="228316" y="96443"/>
                    <a:pt x="229643" y="100407"/>
                  </a:cubicBezTo>
                  <a:cubicBezTo>
                    <a:pt x="234951" y="107012"/>
                    <a:pt x="234951" y="114939"/>
                    <a:pt x="232297" y="125508"/>
                  </a:cubicBezTo>
                  <a:cubicBezTo>
                    <a:pt x="226989" y="146647"/>
                    <a:pt x="215045" y="150610"/>
                    <a:pt x="208410" y="151931"/>
                  </a:cubicBezTo>
                  <a:cubicBezTo>
                    <a:pt x="204429" y="159858"/>
                    <a:pt x="195139" y="175712"/>
                    <a:pt x="185850" y="183639"/>
                  </a:cubicBezTo>
                  <a:cubicBezTo>
                    <a:pt x="183196" y="187602"/>
                    <a:pt x="177888" y="190244"/>
                    <a:pt x="172579" y="192887"/>
                  </a:cubicBezTo>
                  <a:cubicBezTo>
                    <a:pt x="164617" y="195529"/>
                    <a:pt x="157982" y="196850"/>
                    <a:pt x="150019" y="196850"/>
                  </a:cubicBezTo>
                  <a:cubicBezTo>
                    <a:pt x="142057" y="196850"/>
                    <a:pt x="135422" y="195529"/>
                    <a:pt x="127459" y="192887"/>
                  </a:cubicBezTo>
                  <a:cubicBezTo>
                    <a:pt x="122151" y="190244"/>
                    <a:pt x="116843" y="187602"/>
                    <a:pt x="114189" y="183639"/>
                  </a:cubicBezTo>
                  <a:cubicBezTo>
                    <a:pt x="104900" y="175712"/>
                    <a:pt x="95610" y="159858"/>
                    <a:pt x="91629" y="151931"/>
                  </a:cubicBezTo>
                  <a:cubicBezTo>
                    <a:pt x="84994" y="150610"/>
                    <a:pt x="73050" y="146647"/>
                    <a:pt x="67742" y="125508"/>
                  </a:cubicBezTo>
                  <a:cubicBezTo>
                    <a:pt x="65088" y="114939"/>
                    <a:pt x="65088" y="107012"/>
                    <a:pt x="70396" y="100407"/>
                  </a:cubicBezTo>
                  <a:cubicBezTo>
                    <a:pt x="71723" y="96443"/>
                    <a:pt x="74377" y="95122"/>
                    <a:pt x="75704" y="93801"/>
                  </a:cubicBezTo>
                  <a:cubicBezTo>
                    <a:pt x="75704" y="91159"/>
                    <a:pt x="75704" y="88516"/>
                    <a:pt x="77031" y="85874"/>
                  </a:cubicBezTo>
                  <a:cubicBezTo>
                    <a:pt x="73050" y="80590"/>
                    <a:pt x="67742" y="68699"/>
                    <a:pt x="74377" y="50203"/>
                  </a:cubicBezTo>
                  <a:cubicBezTo>
                    <a:pt x="81013" y="30386"/>
                    <a:pt x="95610" y="27744"/>
                    <a:pt x="103572" y="27744"/>
                  </a:cubicBezTo>
                  <a:cubicBezTo>
                    <a:pt x="106227" y="22459"/>
                    <a:pt x="111535" y="17175"/>
                    <a:pt x="119497" y="10569"/>
                  </a:cubicBezTo>
                  <a:cubicBezTo>
                    <a:pt x="128786" y="3963"/>
                    <a:pt x="142057" y="0"/>
                    <a:pt x="155328" y="0"/>
                  </a:cubicBezTo>
                  <a:close/>
                </a:path>
              </a:pathLst>
            </a:custGeom>
            <a:solidFill>
              <a:srgbClr val="E4B684"/>
            </a:solid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pic>
        <p:nvPicPr>
          <p:cNvPr id="14" name="欢快水墨色彩画流转视频剪辑配乐">
            <a:hlinkClick r:id="" action="ppaction://media"/>
            <a:extLst>
              <a:ext uri="{FF2B5EF4-FFF2-40B4-BE49-F238E27FC236}">
                <a16:creationId xmlns:a16="http://schemas.microsoft.com/office/drawing/2014/main" id="{DC9CDE77-3495-4645-AB69-984F5979C8AA}"/>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12235543" y="-1389743"/>
            <a:ext cx="609600" cy="609600"/>
          </a:xfrm>
          <a:prstGeom prst="rect">
            <a:avLst/>
          </a:prstGeom>
        </p:spPr>
      </p:pic>
    </p:spTree>
    <p:extLst>
      <p:ext uri="{BB962C8B-B14F-4D97-AF65-F5344CB8AC3E}">
        <p14:creationId xmlns:p14="http://schemas.microsoft.com/office/powerpoint/2010/main" val="246646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4"/>
                                        </p:tgtEl>
                                      </p:cBhvr>
                                    </p:cmd>
                                  </p:childTnLst>
                                </p:cTn>
                              </p:par>
                            </p:childTnLst>
                          </p:cTn>
                        </p:par>
                        <p:par>
                          <p:cTn id="7" fill="hold">
                            <p:stCondLst>
                              <p:cond delay="0"/>
                            </p:stCondLst>
                            <p:childTnLst>
                              <p:par>
                                <p:cTn id="8" presetID="2" presetClass="entr" presetSubtype="8" fill="hold" nodeType="after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1000" fill="hold"/>
                                        <p:tgtEl>
                                          <p:spTgt spid="2"/>
                                        </p:tgtEl>
                                        <p:attrNameLst>
                                          <p:attrName>ppt_x</p:attrName>
                                        </p:attrNameLst>
                                      </p:cBhvr>
                                      <p:tavLst>
                                        <p:tav tm="0">
                                          <p:val>
                                            <p:strVal val="0-#ppt_w/2"/>
                                          </p:val>
                                        </p:tav>
                                        <p:tav tm="100000">
                                          <p:val>
                                            <p:strVal val="#ppt_x"/>
                                          </p:val>
                                        </p:tav>
                                      </p:tavLst>
                                    </p:anim>
                                    <p:anim calcmode="lin" valueType="num">
                                      <p:cBhvr additive="base">
                                        <p:cTn id="11" dur="1000" fill="hold"/>
                                        <p:tgtEl>
                                          <p:spTgt spid="2"/>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1000" fill="hold"/>
                                        <p:tgtEl>
                                          <p:spTgt spid="3"/>
                                        </p:tgtEl>
                                        <p:attrNameLst>
                                          <p:attrName>ppt_x</p:attrName>
                                        </p:attrNameLst>
                                      </p:cBhvr>
                                      <p:tavLst>
                                        <p:tav tm="0">
                                          <p:val>
                                            <p:strVal val="1+#ppt_w/2"/>
                                          </p:val>
                                        </p:tav>
                                        <p:tav tm="100000">
                                          <p:val>
                                            <p:strVal val="#ppt_x"/>
                                          </p:val>
                                        </p:tav>
                                      </p:tavLst>
                                    </p:anim>
                                    <p:anim calcmode="lin" valueType="num">
                                      <p:cBhvr additive="base">
                                        <p:cTn id="15" dur="1000" fill="hold"/>
                                        <p:tgtEl>
                                          <p:spTgt spid="3"/>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53" presetClass="entr" presetSubtype="528" fill="hold" grpId="0" nodeType="afterEffect">
                                  <p:stCondLst>
                                    <p:cond delay="0"/>
                                  </p:stCondLst>
                                  <p:iterate type="lt">
                                    <p:tmPct val="10000"/>
                                  </p:iterate>
                                  <p:childTnLst>
                                    <p:set>
                                      <p:cBhvr>
                                        <p:cTn id="18" dur="1" fill="hold">
                                          <p:stCondLst>
                                            <p:cond delay="0"/>
                                          </p:stCondLst>
                                        </p:cTn>
                                        <p:tgtEl>
                                          <p:spTgt spid="4"/>
                                        </p:tgtEl>
                                        <p:attrNameLst>
                                          <p:attrName>style.visibility</p:attrName>
                                        </p:attrNameLst>
                                      </p:cBhvr>
                                      <p:to>
                                        <p:strVal val="visible"/>
                                      </p:to>
                                    </p:set>
                                    <p:anim calcmode="lin" valueType="num">
                                      <p:cBhvr>
                                        <p:cTn id="19" dur="750" fill="hold"/>
                                        <p:tgtEl>
                                          <p:spTgt spid="4"/>
                                        </p:tgtEl>
                                        <p:attrNameLst>
                                          <p:attrName>ppt_w</p:attrName>
                                        </p:attrNameLst>
                                      </p:cBhvr>
                                      <p:tavLst>
                                        <p:tav tm="0">
                                          <p:val>
                                            <p:fltVal val="0"/>
                                          </p:val>
                                        </p:tav>
                                        <p:tav tm="100000">
                                          <p:val>
                                            <p:strVal val="#ppt_w"/>
                                          </p:val>
                                        </p:tav>
                                      </p:tavLst>
                                    </p:anim>
                                    <p:anim calcmode="lin" valueType="num">
                                      <p:cBhvr>
                                        <p:cTn id="20" dur="750" fill="hold"/>
                                        <p:tgtEl>
                                          <p:spTgt spid="4"/>
                                        </p:tgtEl>
                                        <p:attrNameLst>
                                          <p:attrName>ppt_h</p:attrName>
                                        </p:attrNameLst>
                                      </p:cBhvr>
                                      <p:tavLst>
                                        <p:tav tm="0">
                                          <p:val>
                                            <p:fltVal val="0"/>
                                          </p:val>
                                        </p:tav>
                                        <p:tav tm="100000">
                                          <p:val>
                                            <p:strVal val="#ppt_h"/>
                                          </p:val>
                                        </p:tav>
                                      </p:tavLst>
                                    </p:anim>
                                    <p:animEffect transition="in" filter="fade">
                                      <p:cBhvr>
                                        <p:cTn id="21" dur="750"/>
                                        <p:tgtEl>
                                          <p:spTgt spid="4"/>
                                        </p:tgtEl>
                                      </p:cBhvr>
                                    </p:animEffect>
                                    <p:anim calcmode="lin" valueType="num">
                                      <p:cBhvr>
                                        <p:cTn id="22" dur="750" fill="hold"/>
                                        <p:tgtEl>
                                          <p:spTgt spid="4"/>
                                        </p:tgtEl>
                                        <p:attrNameLst>
                                          <p:attrName>ppt_x</p:attrName>
                                        </p:attrNameLst>
                                      </p:cBhvr>
                                      <p:tavLst>
                                        <p:tav tm="0">
                                          <p:val>
                                            <p:fltVal val="0.5"/>
                                          </p:val>
                                        </p:tav>
                                        <p:tav tm="100000">
                                          <p:val>
                                            <p:strVal val="#ppt_x"/>
                                          </p:val>
                                        </p:tav>
                                      </p:tavLst>
                                    </p:anim>
                                    <p:anim calcmode="lin" valueType="num">
                                      <p:cBhvr>
                                        <p:cTn id="23" dur="750" fill="hold"/>
                                        <p:tgtEl>
                                          <p:spTgt spid="4"/>
                                        </p:tgtEl>
                                        <p:attrNameLst>
                                          <p:attrName>ppt_y</p:attrName>
                                        </p:attrNameLst>
                                      </p:cBhvr>
                                      <p:tavLst>
                                        <p:tav tm="0">
                                          <p:val>
                                            <p:fltVal val="0.5"/>
                                          </p:val>
                                        </p:tav>
                                        <p:tav tm="100000">
                                          <p:val>
                                            <p:strVal val="#ppt_y"/>
                                          </p:val>
                                        </p:tav>
                                      </p:tavLst>
                                    </p:anim>
                                  </p:childTnLst>
                                </p:cTn>
                              </p:par>
                            </p:childTnLst>
                          </p:cTn>
                        </p:par>
                        <p:par>
                          <p:cTn id="24" fill="hold">
                            <p:stCondLst>
                              <p:cond delay="2425"/>
                            </p:stCondLst>
                            <p:childTnLst>
                              <p:par>
                                <p:cTn id="25" presetID="16" presetClass="entr" presetSubtype="21"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750"/>
                                        <p:tgtEl>
                                          <p:spTgt spid="5"/>
                                        </p:tgtEl>
                                      </p:cBhvr>
                                    </p:animEffect>
                                  </p:childTnLst>
                                </p:cTn>
                              </p:par>
                            </p:childTnLst>
                          </p:cTn>
                        </p:par>
                        <p:par>
                          <p:cTn id="28" fill="hold">
                            <p:stCondLst>
                              <p:cond delay="3175"/>
                            </p:stCondLst>
                            <p:childTnLst>
                              <p:par>
                                <p:cTn id="29" presetID="53" presetClass="entr" presetSubtype="16"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par>
                          <p:cTn id="34" fill="hold">
                            <p:stCondLst>
                              <p:cond delay="3675"/>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8" repeatCount="indefinite" fill="hold" display="0">
                  <p:stCondLst>
                    <p:cond delay="indefinite"/>
                  </p:stCondLst>
                  <p:endCondLst>
                    <p:cond evt="onStopAudio" delay="0">
                      <p:tgtEl>
                        <p:sldTgt/>
                      </p:tgtEl>
                    </p:cond>
                  </p:endCondLst>
                </p:cTn>
                <p:tgtEl>
                  <p:spTgt spid="14"/>
                </p:tgtEl>
              </p:cMediaNode>
            </p:audio>
          </p:childTnLst>
        </p:cTn>
      </p:par>
    </p:tnLst>
    <p:bldLst>
      <p:bldP spid="4" grpId="0"/>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箭头: 五边形 3">
            <a:extLst>
              <a:ext uri="{FF2B5EF4-FFF2-40B4-BE49-F238E27FC236}">
                <a16:creationId xmlns:a16="http://schemas.microsoft.com/office/drawing/2014/main" id="{431A8ACA-DA65-6910-AFCC-60C891A3D29D}"/>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简史阅读</a:t>
            </a:r>
          </a:p>
        </p:txBody>
      </p:sp>
      <p:sp>
        <p:nvSpPr>
          <p:cNvPr id="5" name="文本框 4">
            <a:extLst>
              <a:ext uri="{FF2B5EF4-FFF2-40B4-BE49-F238E27FC236}">
                <a16:creationId xmlns:a16="http://schemas.microsoft.com/office/drawing/2014/main" id="{9B26DB2E-6AD1-A0F6-A3C0-37D2E90E0086}"/>
              </a:ext>
            </a:extLst>
          </p:cNvPr>
          <p:cNvSpPr txBox="1"/>
          <p:nvPr/>
        </p:nvSpPr>
        <p:spPr>
          <a:xfrm>
            <a:off x="4381500" y="4609921"/>
            <a:ext cx="7381351" cy="1200329"/>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书名：灿烂辉煌的开放世界：隋唐五代</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作者：孙英刚</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出版社：上海人民出版社</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出版时间：</a:t>
            </a:r>
            <a:r>
              <a:rPr lang="en-US" altLang="zh-CN" dirty="0">
                <a:latin typeface="方正清刻本悦宋简体" panose="02000000000000000000" pitchFamily="2" charset="-122"/>
                <a:ea typeface="方正清刻本悦宋简体" panose="02000000000000000000" pitchFamily="2" charset="-122"/>
              </a:rPr>
              <a:t>2018</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6</a:t>
            </a:r>
            <a:r>
              <a:rPr lang="zh-CN" altLang="en-US" dirty="0">
                <a:latin typeface="方正清刻本悦宋简体" panose="02000000000000000000" pitchFamily="2" charset="-122"/>
                <a:ea typeface="方正清刻本悦宋简体" panose="02000000000000000000" pitchFamily="2" charset="-122"/>
              </a:rPr>
              <a:t>月</a:t>
            </a:r>
          </a:p>
        </p:txBody>
      </p:sp>
      <p:sp>
        <p:nvSpPr>
          <p:cNvPr id="6" name="矩形 5">
            <a:extLst>
              <a:ext uri="{FF2B5EF4-FFF2-40B4-BE49-F238E27FC236}">
                <a16:creationId xmlns:a16="http://schemas.microsoft.com/office/drawing/2014/main" id="{1E785059-FC8C-B197-E44C-A64788DF7745}"/>
              </a:ext>
            </a:extLst>
          </p:cNvPr>
          <p:cNvSpPr/>
          <p:nvPr/>
        </p:nvSpPr>
        <p:spPr>
          <a:xfrm>
            <a:off x="4381500" y="819192"/>
            <a:ext cx="3574419" cy="36075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51A31"/>
                </a:solidFill>
                <a:latin typeface="苏新诗柳楷简" panose="02010600000101010101" pitchFamily="2" charset="-122"/>
                <a:ea typeface="苏新诗柳楷简" panose="02010600000101010101" pitchFamily="2" charset="-122"/>
              </a:rPr>
              <a:t>李学勤老师所主编的这套教材会多次出现在一轮复习备课的书单之中。</a:t>
            </a:r>
            <a:r>
              <a:rPr lang="zh-CN" altLang="en-US" sz="2000" dirty="0">
                <a:solidFill>
                  <a:srgbClr val="C00000"/>
                </a:solidFill>
                <a:latin typeface="苏新诗柳楷简" panose="02010600000101010101" pitchFamily="2" charset="-122"/>
                <a:ea typeface="苏新诗柳楷简" panose="02010600000101010101" pitchFamily="2" charset="-122"/>
              </a:rPr>
              <a:t>虽然是一套汇编丛书，但对于教师串联通史线索，并且对重点内容做适当拓展是非常具有意义的。</a:t>
            </a:r>
            <a:endParaRPr lang="en-US" altLang="zh-CN" sz="2000" dirty="0">
              <a:solidFill>
                <a:srgbClr val="C00000"/>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51A31"/>
                </a:solidFill>
                <a:latin typeface="苏新诗柳楷简" panose="02010600000101010101" pitchFamily="2" charset="-122"/>
                <a:ea typeface="苏新诗柳楷简" panose="02010600000101010101" pitchFamily="2" charset="-122"/>
              </a:rPr>
              <a:t>较为不足的是对隋唐思想文化的介绍不足，特别是唐中后期的韩愈的“复兴儒学”的努力介绍有限。</a:t>
            </a:r>
            <a:endParaRPr lang="en-US" altLang="zh-CN" sz="2000" dirty="0">
              <a:solidFill>
                <a:srgbClr val="051A31"/>
              </a:solidFill>
              <a:latin typeface="苏新诗柳楷简" panose="02010600000101010101" pitchFamily="2" charset="-122"/>
              <a:ea typeface="苏新诗柳楷简" panose="02010600000101010101" pitchFamily="2" charset="-122"/>
            </a:endParaRPr>
          </a:p>
        </p:txBody>
      </p:sp>
      <p:pic>
        <p:nvPicPr>
          <p:cNvPr id="12" name="图片 11">
            <a:extLst>
              <a:ext uri="{FF2B5EF4-FFF2-40B4-BE49-F238E27FC236}">
                <a16:creationId xmlns:a16="http://schemas.microsoft.com/office/drawing/2014/main" id="{7425A4AB-DCF7-3AA1-C4A6-7ADF9CD640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106" y="819191"/>
            <a:ext cx="3574419" cy="4991059"/>
          </a:xfrm>
          <a:prstGeom prst="rect">
            <a:avLst/>
          </a:prstGeom>
        </p:spPr>
      </p:pic>
      <p:pic>
        <p:nvPicPr>
          <p:cNvPr id="14" name="图片 13">
            <a:extLst>
              <a:ext uri="{FF2B5EF4-FFF2-40B4-BE49-F238E27FC236}">
                <a16:creationId xmlns:a16="http://schemas.microsoft.com/office/drawing/2014/main" id="{641FDD25-CDBB-D620-AFAB-3805F94DC192}"/>
              </a:ext>
            </a:extLst>
          </p:cNvPr>
          <p:cNvPicPr>
            <a:picLocks noChangeAspect="1"/>
          </p:cNvPicPr>
          <p:nvPr/>
        </p:nvPicPr>
        <p:blipFill>
          <a:blip r:embed="rId3"/>
          <a:stretch>
            <a:fillRect/>
          </a:stretch>
        </p:blipFill>
        <p:spPr>
          <a:xfrm>
            <a:off x="8136894" y="819191"/>
            <a:ext cx="3574420" cy="3607535"/>
          </a:xfrm>
          <a:prstGeom prst="rect">
            <a:avLst/>
          </a:prstGeom>
        </p:spPr>
      </p:pic>
    </p:spTree>
    <p:extLst>
      <p:ext uri="{BB962C8B-B14F-4D97-AF65-F5344CB8AC3E}">
        <p14:creationId xmlns:p14="http://schemas.microsoft.com/office/powerpoint/2010/main" val="1283674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4685578-A939-58F4-DAA0-DF8809F885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622" y="720039"/>
            <a:ext cx="3624116" cy="5181559"/>
          </a:xfrm>
          <a:prstGeom prst="rect">
            <a:avLst/>
          </a:prstGeom>
        </p:spPr>
      </p:pic>
      <p:sp>
        <p:nvSpPr>
          <p:cNvPr id="4" name="箭头: 五边形 3">
            <a:extLst>
              <a:ext uri="{FF2B5EF4-FFF2-40B4-BE49-F238E27FC236}">
                <a16:creationId xmlns:a16="http://schemas.microsoft.com/office/drawing/2014/main" id="{F12ECF02-20ED-BF11-0222-05FBFFDA6FB6}"/>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专题阅读</a:t>
            </a:r>
          </a:p>
        </p:txBody>
      </p:sp>
      <p:sp>
        <p:nvSpPr>
          <p:cNvPr id="5" name="文本框 4">
            <a:extLst>
              <a:ext uri="{FF2B5EF4-FFF2-40B4-BE49-F238E27FC236}">
                <a16:creationId xmlns:a16="http://schemas.microsoft.com/office/drawing/2014/main" id="{740F7AA6-A944-59B3-7F96-DCB1C136DCCB}"/>
              </a:ext>
            </a:extLst>
          </p:cNvPr>
          <p:cNvSpPr txBox="1"/>
          <p:nvPr/>
        </p:nvSpPr>
        <p:spPr>
          <a:xfrm>
            <a:off x="4333875" y="4701270"/>
            <a:ext cx="7613863" cy="1200329"/>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书名：唐：中国历史的黄金时代作者：荣新江；辛德勇；孟宪实；韩昇；葛承雍；于赓哲；李四龙；西川；苏泓月；尹吉男</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出版社：生活</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读书</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新知三联书店</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出版时间：</a:t>
            </a:r>
            <a:r>
              <a:rPr lang="en-US" altLang="zh-CN" dirty="0">
                <a:latin typeface="方正清刻本悦宋简体" panose="02000000000000000000" pitchFamily="2" charset="-122"/>
                <a:ea typeface="方正清刻本悦宋简体" panose="02000000000000000000" pitchFamily="2" charset="-122"/>
              </a:rPr>
              <a:t>2021</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3</a:t>
            </a:r>
            <a:r>
              <a:rPr lang="zh-CN" altLang="en-US" dirty="0">
                <a:latin typeface="方正清刻本悦宋简体" panose="02000000000000000000" pitchFamily="2" charset="-122"/>
                <a:ea typeface="方正清刻本悦宋简体" panose="02000000000000000000" pitchFamily="2" charset="-122"/>
              </a:rPr>
              <a:t>月</a:t>
            </a:r>
          </a:p>
        </p:txBody>
      </p:sp>
      <p:sp>
        <p:nvSpPr>
          <p:cNvPr id="6" name="矩形 5">
            <a:extLst>
              <a:ext uri="{FF2B5EF4-FFF2-40B4-BE49-F238E27FC236}">
                <a16:creationId xmlns:a16="http://schemas.microsoft.com/office/drawing/2014/main" id="{19B3006D-5F36-CD6B-CB47-CC9BA02F6F19}"/>
              </a:ext>
            </a:extLst>
          </p:cNvPr>
          <p:cNvSpPr/>
          <p:nvPr/>
        </p:nvSpPr>
        <p:spPr>
          <a:xfrm>
            <a:off x="4333875" y="720040"/>
            <a:ext cx="4924425" cy="36075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FF0000"/>
                </a:solidFill>
                <a:latin typeface="苏新诗柳楷简" panose="02010600000101010101" pitchFamily="2" charset="-122"/>
                <a:ea typeface="苏新诗柳楷简" panose="02010600000101010101" pitchFamily="2" charset="-122"/>
              </a:rPr>
              <a:t>荣新江｜世界主义的唐帝国</a:t>
            </a:r>
          </a:p>
          <a:p>
            <a:pPr indent="457200"/>
            <a:r>
              <a:rPr lang="zh-CN" altLang="en-US" sz="2000" dirty="0">
                <a:solidFill>
                  <a:srgbClr val="051A31"/>
                </a:solidFill>
                <a:latin typeface="苏新诗柳楷简" panose="02010600000101010101" pitchFamily="2" charset="-122"/>
                <a:ea typeface="苏新诗柳楷简" panose="02010600000101010101" pitchFamily="2" charset="-122"/>
              </a:rPr>
              <a:t>辛德勇｜长安城不是一天建成的</a:t>
            </a:r>
          </a:p>
          <a:p>
            <a:pPr indent="457200"/>
            <a:r>
              <a:rPr lang="zh-CN" altLang="en-US" sz="2000" dirty="0">
                <a:solidFill>
                  <a:srgbClr val="FF0000"/>
                </a:solidFill>
                <a:latin typeface="苏新诗柳楷简" panose="02010600000101010101" pitchFamily="2" charset="-122"/>
                <a:ea typeface="苏新诗柳楷简" panose="02010600000101010101" pitchFamily="2" charset="-122"/>
              </a:rPr>
              <a:t>孟宪实｜贞观之治与唐代政治文明</a:t>
            </a:r>
          </a:p>
          <a:p>
            <a:pPr indent="457200"/>
            <a:r>
              <a:rPr lang="zh-CN" altLang="en-US" sz="2000" dirty="0">
                <a:solidFill>
                  <a:srgbClr val="FF0000"/>
                </a:solidFill>
                <a:latin typeface="苏新诗柳楷简" panose="02010600000101010101" pitchFamily="2" charset="-122"/>
                <a:ea typeface="苏新诗柳楷简" panose="02010600000101010101" pitchFamily="2" charset="-122"/>
              </a:rPr>
              <a:t>韩昇｜写入日本历史的大唐基因</a:t>
            </a:r>
          </a:p>
          <a:p>
            <a:pPr indent="457200"/>
            <a:r>
              <a:rPr lang="zh-CN" altLang="en-US" sz="2000" dirty="0">
                <a:solidFill>
                  <a:srgbClr val="FF0000"/>
                </a:solidFill>
                <a:latin typeface="苏新诗柳楷简" panose="02010600000101010101" pitchFamily="2" charset="-122"/>
                <a:ea typeface="苏新诗柳楷简" panose="02010600000101010101" pitchFamily="2" charset="-122"/>
              </a:rPr>
              <a:t>葛承雍｜唐朝与西域的文化融合</a:t>
            </a:r>
          </a:p>
          <a:p>
            <a:pPr indent="457200"/>
            <a:r>
              <a:rPr lang="zh-CN" altLang="en-US" sz="2000" dirty="0">
                <a:solidFill>
                  <a:srgbClr val="FF0000"/>
                </a:solidFill>
                <a:latin typeface="苏新诗柳楷简" panose="02010600000101010101" pitchFamily="2" charset="-122"/>
                <a:ea typeface="苏新诗柳楷简" panose="02010600000101010101" pitchFamily="2" charset="-122"/>
              </a:rPr>
              <a:t>于赓哲｜美得张扬的唐代女性</a:t>
            </a:r>
          </a:p>
          <a:p>
            <a:pPr indent="457200"/>
            <a:r>
              <a:rPr lang="zh-CN" altLang="en-US" sz="2000" dirty="0">
                <a:solidFill>
                  <a:srgbClr val="FF0000"/>
                </a:solidFill>
                <a:latin typeface="苏新诗柳楷简" panose="02010600000101010101" pitchFamily="2" charset="-122"/>
                <a:ea typeface="苏新诗柳楷简" panose="02010600000101010101" pitchFamily="2" charset="-122"/>
              </a:rPr>
              <a:t>李四龙｜佛教与大唐气象</a:t>
            </a:r>
          </a:p>
          <a:p>
            <a:pPr indent="457200"/>
            <a:r>
              <a:rPr lang="zh-CN" altLang="en-US" sz="2000" dirty="0">
                <a:solidFill>
                  <a:srgbClr val="051A31"/>
                </a:solidFill>
                <a:latin typeface="苏新诗柳楷简" panose="02010600000101010101" pitchFamily="2" charset="-122"/>
                <a:ea typeface="苏新诗柳楷简" panose="02010600000101010101" pitchFamily="2" charset="-122"/>
              </a:rPr>
              <a:t>西川｜书写时代的唐代诗人</a:t>
            </a:r>
            <a:endParaRPr lang="en-US" altLang="zh-CN" sz="2000" dirty="0">
              <a:solidFill>
                <a:srgbClr val="051A31"/>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51A31"/>
                </a:solidFill>
                <a:latin typeface="苏新诗柳楷简" panose="02010600000101010101" pitchFamily="2" charset="-122"/>
                <a:ea typeface="苏新诗柳楷简" panose="02010600000101010101" pitchFamily="2" charset="-122"/>
              </a:rPr>
              <a:t>苏泓月｜千年前的东方交响乐</a:t>
            </a:r>
            <a:endParaRPr lang="en-US" altLang="zh-CN" sz="2000" dirty="0">
              <a:solidFill>
                <a:srgbClr val="051A31"/>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51A31"/>
                </a:solidFill>
                <a:latin typeface="苏新诗柳楷简" panose="02010600000101010101" pitchFamily="2" charset="-122"/>
                <a:ea typeface="苏新诗柳楷简" panose="02010600000101010101" pitchFamily="2" charset="-122"/>
              </a:rPr>
              <a:t>尹吉男｜唐代书画的传世魅力</a:t>
            </a:r>
            <a:endParaRPr lang="en-US" altLang="zh-CN" sz="2000" dirty="0">
              <a:solidFill>
                <a:srgbClr val="051A31"/>
              </a:solidFill>
              <a:latin typeface="苏新诗柳楷简" panose="02010600000101010101" pitchFamily="2" charset="-122"/>
              <a:ea typeface="苏新诗柳楷简" panose="02010600000101010101" pitchFamily="2" charset="-122"/>
            </a:endParaRPr>
          </a:p>
        </p:txBody>
      </p:sp>
      <p:sp>
        <p:nvSpPr>
          <p:cNvPr id="8" name="矩形 7">
            <a:extLst>
              <a:ext uri="{FF2B5EF4-FFF2-40B4-BE49-F238E27FC236}">
                <a16:creationId xmlns:a16="http://schemas.microsoft.com/office/drawing/2014/main" id="{79C0DEED-FBA1-29BD-65CC-9C3FA25F360B}"/>
              </a:ext>
            </a:extLst>
          </p:cNvPr>
          <p:cNvSpPr/>
          <p:nvPr/>
        </p:nvSpPr>
        <p:spPr>
          <a:xfrm>
            <a:off x="9407437" y="720040"/>
            <a:ext cx="2540301" cy="36075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51A31"/>
                </a:solidFill>
                <a:latin typeface="苏新诗柳楷简" panose="02010600000101010101" pitchFamily="2" charset="-122"/>
                <a:ea typeface="苏新诗柳楷简" panose="02010600000101010101" pitchFamily="2" charset="-122"/>
              </a:rPr>
              <a:t>本书集合了唐朝各领域大家所写的一些“杂志”类的通俗类文章。</a:t>
            </a:r>
            <a:endParaRPr lang="en-US" altLang="zh-CN" sz="2000" dirty="0">
              <a:solidFill>
                <a:srgbClr val="051A31"/>
              </a:solidFill>
              <a:latin typeface="苏新诗柳楷简" panose="02010600000101010101" pitchFamily="2" charset="-122"/>
              <a:ea typeface="苏新诗柳楷简" panose="02010600000101010101" pitchFamily="2" charset="-122"/>
            </a:endParaRPr>
          </a:p>
          <a:p>
            <a:pPr indent="457200"/>
            <a:endParaRPr lang="en-US" altLang="zh-CN" sz="2000" dirty="0">
              <a:solidFill>
                <a:srgbClr val="051A31"/>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51A31"/>
                </a:solidFill>
                <a:latin typeface="苏新诗柳楷简" panose="02010600000101010101" pitchFamily="2" charset="-122"/>
                <a:ea typeface="苏新诗柳楷简" panose="02010600000101010101" pitchFamily="2" charset="-122"/>
              </a:rPr>
              <a:t>比较推荐其中的部分章节，对教师备课很有直接作用。</a:t>
            </a:r>
            <a:endParaRPr lang="en-US" altLang="zh-CN" sz="2000" dirty="0">
              <a:solidFill>
                <a:srgbClr val="051A31"/>
              </a:solidFill>
              <a:latin typeface="苏新诗柳楷简" panose="02010600000101010101" pitchFamily="2" charset="-122"/>
              <a:ea typeface="苏新诗柳楷简" panose="02010600000101010101" pitchFamily="2" charset="-122"/>
            </a:endParaRPr>
          </a:p>
        </p:txBody>
      </p:sp>
    </p:spTree>
    <p:extLst>
      <p:ext uri="{BB962C8B-B14F-4D97-AF65-F5344CB8AC3E}">
        <p14:creationId xmlns:p14="http://schemas.microsoft.com/office/powerpoint/2010/main" val="4257654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_库_矩形 5">
            <a:extLst>
              <a:ext uri="{FF2B5EF4-FFF2-40B4-BE49-F238E27FC236}">
                <a16:creationId xmlns:a16="http://schemas.microsoft.com/office/drawing/2014/main" id="{B9FB754E-3286-4572-9E13-7C825AC8CE8F}"/>
              </a:ext>
            </a:extLst>
          </p:cNvPr>
          <p:cNvSpPr/>
          <p:nvPr>
            <p:custDataLst>
              <p:tags r:id="rId1"/>
            </p:custDataLst>
          </p:nvPr>
        </p:nvSpPr>
        <p:spPr>
          <a:xfrm>
            <a:off x="3913822" y="1353764"/>
            <a:ext cx="4189958" cy="3621505"/>
          </a:xfrm>
          <a:prstGeom prst="rect">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4B684"/>
              </a:solidFill>
              <a:latin typeface="苏新诗柳楷简" panose="02010600000101010101" pitchFamily="2" charset="-122"/>
              <a:ea typeface="苏新诗柳楷简" panose="02010600000101010101" pitchFamily="2" charset="-122"/>
              <a:cs typeface="+mn-ea"/>
              <a:sym typeface="+mn-lt"/>
            </a:endParaRPr>
          </a:p>
        </p:txBody>
      </p:sp>
      <p:cxnSp>
        <p:nvCxnSpPr>
          <p:cNvPr id="6" name="PA_库_直接连接符 8">
            <a:extLst>
              <a:ext uri="{FF2B5EF4-FFF2-40B4-BE49-F238E27FC236}">
                <a16:creationId xmlns:a16="http://schemas.microsoft.com/office/drawing/2014/main" id="{1DEFC7D8-C9B7-45E1-8CDE-CDE8BF742396}"/>
              </a:ext>
            </a:extLst>
          </p:cNvPr>
          <p:cNvCxnSpPr/>
          <p:nvPr>
            <p:custDataLst>
              <p:tags r:id="rId2"/>
            </p:custDataLst>
          </p:nvPr>
        </p:nvCxnSpPr>
        <p:spPr>
          <a:xfrm>
            <a:off x="4466003" y="2472700"/>
            <a:ext cx="2093494" cy="0"/>
          </a:xfrm>
          <a:prstGeom prst="line">
            <a:avLst/>
          </a:prstGeom>
          <a:ln>
            <a:solidFill>
              <a:srgbClr val="F6D88F"/>
            </a:solidFill>
          </a:ln>
        </p:spPr>
        <p:style>
          <a:lnRef idx="1">
            <a:schemeClr val="accent1"/>
          </a:lnRef>
          <a:fillRef idx="0">
            <a:schemeClr val="accent1"/>
          </a:fillRef>
          <a:effectRef idx="0">
            <a:schemeClr val="accent1"/>
          </a:effectRef>
          <a:fontRef idx="minor">
            <a:schemeClr val="tx1"/>
          </a:fontRef>
        </p:style>
      </p:cxnSp>
      <p:cxnSp>
        <p:nvCxnSpPr>
          <p:cNvPr id="7" name="PA_库_直接连接符 12">
            <a:extLst>
              <a:ext uri="{FF2B5EF4-FFF2-40B4-BE49-F238E27FC236}">
                <a16:creationId xmlns:a16="http://schemas.microsoft.com/office/drawing/2014/main" id="{763E5BCA-189E-41ED-8AD6-43938874CBCA}"/>
              </a:ext>
            </a:extLst>
          </p:cNvPr>
          <p:cNvCxnSpPr/>
          <p:nvPr>
            <p:custDataLst>
              <p:tags r:id="rId3"/>
            </p:custDataLst>
          </p:nvPr>
        </p:nvCxnSpPr>
        <p:spPr>
          <a:xfrm>
            <a:off x="4451887" y="2877763"/>
            <a:ext cx="2093494" cy="0"/>
          </a:xfrm>
          <a:prstGeom prst="line">
            <a:avLst/>
          </a:prstGeom>
          <a:ln>
            <a:solidFill>
              <a:srgbClr val="F6D88F"/>
            </a:solidFill>
          </a:ln>
        </p:spPr>
        <p:style>
          <a:lnRef idx="1">
            <a:schemeClr val="accent1"/>
          </a:lnRef>
          <a:fillRef idx="0">
            <a:schemeClr val="accent1"/>
          </a:fillRef>
          <a:effectRef idx="0">
            <a:schemeClr val="accent1"/>
          </a:effectRef>
          <a:fontRef idx="minor">
            <a:schemeClr val="tx1"/>
          </a:fontRef>
        </p:style>
      </p:cxnSp>
      <p:sp>
        <p:nvSpPr>
          <p:cNvPr id="8" name="PA_库_等腰三角形 10">
            <a:extLst>
              <a:ext uri="{FF2B5EF4-FFF2-40B4-BE49-F238E27FC236}">
                <a16:creationId xmlns:a16="http://schemas.microsoft.com/office/drawing/2014/main" id="{A0F4C062-9AED-4491-ACB0-B5E2AC4ADF3A}"/>
              </a:ext>
            </a:extLst>
          </p:cNvPr>
          <p:cNvSpPr/>
          <p:nvPr>
            <p:custDataLst>
              <p:tags r:id="rId4"/>
            </p:custDataLst>
          </p:nvPr>
        </p:nvSpPr>
        <p:spPr>
          <a:xfrm rot="10800000">
            <a:off x="6943892" y="2166359"/>
            <a:ext cx="606500" cy="631676"/>
          </a:xfrm>
          <a:prstGeom prst="triangle">
            <a:avLst/>
          </a:prstGeom>
          <a:solidFill>
            <a:srgbClr val="E4B6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4B684"/>
              </a:solidFill>
              <a:latin typeface="苏新诗柳楷简" panose="02010600000101010101" pitchFamily="2" charset="-122"/>
              <a:ea typeface="苏新诗柳楷简" panose="02010600000101010101" pitchFamily="2" charset="-122"/>
              <a:cs typeface="+mn-ea"/>
              <a:sym typeface="+mn-lt"/>
            </a:endParaRPr>
          </a:p>
        </p:txBody>
      </p:sp>
      <p:sp>
        <p:nvSpPr>
          <p:cNvPr id="9" name="PA_库_文本框 13">
            <a:extLst>
              <a:ext uri="{FF2B5EF4-FFF2-40B4-BE49-F238E27FC236}">
                <a16:creationId xmlns:a16="http://schemas.microsoft.com/office/drawing/2014/main" id="{A315292E-FC30-4ECE-B984-C3BBC412BAB7}"/>
              </a:ext>
            </a:extLst>
          </p:cNvPr>
          <p:cNvSpPr txBox="1"/>
          <p:nvPr>
            <p:custDataLst>
              <p:tags r:id="rId5"/>
            </p:custDataLst>
          </p:nvPr>
        </p:nvSpPr>
        <p:spPr>
          <a:xfrm>
            <a:off x="4329083" y="2437685"/>
            <a:ext cx="2230414" cy="523220"/>
          </a:xfrm>
          <a:prstGeom prst="rect">
            <a:avLst/>
          </a:prstGeom>
          <a:noFill/>
        </p:spPr>
        <p:txBody>
          <a:bodyPr wrap="square" rtlCol="0">
            <a:spAutoFit/>
          </a:bodyPr>
          <a:lstStyle/>
          <a:p>
            <a:pPr algn="dist"/>
            <a:r>
              <a:rPr lang="zh-CN" altLang="en-US" sz="2800" dirty="0">
                <a:solidFill>
                  <a:srgbClr val="E4B684"/>
                </a:solidFill>
                <a:latin typeface="苏新诗柳楷简" panose="02010600000101010101" pitchFamily="2" charset="-122"/>
                <a:ea typeface="苏新诗柳楷简" panose="02010600000101010101" pitchFamily="2" charset="-122"/>
                <a:cs typeface="+mn-ea"/>
                <a:sym typeface="+mn-lt"/>
              </a:rPr>
              <a:t>第三部分</a:t>
            </a:r>
          </a:p>
        </p:txBody>
      </p:sp>
      <p:sp>
        <p:nvSpPr>
          <p:cNvPr id="10" name="PA-文本框 11">
            <a:extLst>
              <a:ext uri="{FF2B5EF4-FFF2-40B4-BE49-F238E27FC236}">
                <a16:creationId xmlns:a16="http://schemas.microsoft.com/office/drawing/2014/main" id="{7D362EE7-D02A-4227-AD3B-7E4F8370D639}"/>
              </a:ext>
            </a:extLst>
          </p:cNvPr>
          <p:cNvSpPr txBox="1"/>
          <p:nvPr>
            <p:custDataLst>
              <p:tags r:id="rId6"/>
            </p:custDataLst>
          </p:nvPr>
        </p:nvSpPr>
        <p:spPr>
          <a:xfrm>
            <a:off x="4861352" y="3068260"/>
            <a:ext cx="2178657" cy="1446550"/>
          </a:xfrm>
          <a:prstGeom prst="rect">
            <a:avLst/>
          </a:prstGeom>
          <a:noFill/>
        </p:spPr>
        <p:txBody>
          <a:bodyPr wrap="square" rtlCol="0">
            <a:spAutoFit/>
          </a:bodyPr>
          <a:lstStyle/>
          <a:p>
            <a:pPr algn="ctr"/>
            <a:r>
              <a:rPr lang="zh-CN" altLang="en-US" sz="4400" dirty="0">
                <a:solidFill>
                  <a:srgbClr val="E4B684"/>
                </a:solidFill>
                <a:latin typeface="苏新诗柳楷简" panose="02010600000101010101" pitchFamily="2" charset="-122"/>
                <a:ea typeface="苏新诗柳楷简" panose="02010600000101010101" pitchFamily="2" charset="-122"/>
                <a:cs typeface="+mn-ea"/>
                <a:sym typeface="+mn-lt"/>
              </a:rPr>
              <a:t>辽宋夏金元</a:t>
            </a:r>
          </a:p>
        </p:txBody>
      </p:sp>
      <p:cxnSp>
        <p:nvCxnSpPr>
          <p:cNvPr id="13" name="PA_库_直接连接符 2">
            <a:extLst>
              <a:ext uri="{FF2B5EF4-FFF2-40B4-BE49-F238E27FC236}">
                <a16:creationId xmlns:a16="http://schemas.microsoft.com/office/drawing/2014/main" id="{1C017C3C-DD13-41E8-BCAA-C6B9C815EDCC}"/>
              </a:ext>
            </a:extLst>
          </p:cNvPr>
          <p:cNvCxnSpPr/>
          <p:nvPr>
            <p:custDataLst>
              <p:tags r:id="rId7"/>
            </p:custDataLst>
          </p:nvPr>
        </p:nvCxnSpPr>
        <p:spPr>
          <a:xfrm flipH="1">
            <a:off x="8154895" y="1767595"/>
            <a:ext cx="1395663" cy="893691"/>
          </a:xfrm>
          <a:prstGeom prst="line">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cxnSp>
      <p:cxnSp>
        <p:nvCxnSpPr>
          <p:cNvPr id="14" name="PA_库_直接连接符 17">
            <a:extLst>
              <a:ext uri="{FF2B5EF4-FFF2-40B4-BE49-F238E27FC236}">
                <a16:creationId xmlns:a16="http://schemas.microsoft.com/office/drawing/2014/main" id="{E7AA1C2B-652B-4CCA-B3F9-D2C1CDD3EE0C}"/>
              </a:ext>
            </a:extLst>
          </p:cNvPr>
          <p:cNvCxnSpPr>
            <a:cxnSpLocks/>
          </p:cNvCxnSpPr>
          <p:nvPr>
            <p:custDataLst>
              <p:tags r:id="rId8"/>
            </p:custDataLst>
          </p:nvPr>
        </p:nvCxnSpPr>
        <p:spPr>
          <a:xfrm flipH="1">
            <a:off x="7779882" y="2288015"/>
            <a:ext cx="606502" cy="388365"/>
          </a:xfrm>
          <a:prstGeom prst="line">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cxnSp>
      <p:cxnSp>
        <p:nvCxnSpPr>
          <p:cNvPr id="15" name="PA_库_直接连接符 18">
            <a:extLst>
              <a:ext uri="{FF2B5EF4-FFF2-40B4-BE49-F238E27FC236}">
                <a16:creationId xmlns:a16="http://schemas.microsoft.com/office/drawing/2014/main" id="{960024A5-A722-459A-BB27-00A157B1F898}"/>
              </a:ext>
            </a:extLst>
          </p:cNvPr>
          <p:cNvCxnSpPr>
            <a:cxnSpLocks/>
          </p:cNvCxnSpPr>
          <p:nvPr>
            <p:custDataLst>
              <p:tags r:id="rId9"/>
            </p:custDataLst>
          </p:nvPr>
        </p:nvCxnSpPr>
        <p:spPr>
          <a:xfrm flipH="1">
            <a:off x="9229959" y="1765024"/>
            <a:ext cx="881569" cy="564500"/>
          </a:xfrm>
          <a:prstGeom prst="line">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cxnSp>
      <p:cxnSp>
        <p:nvCxnSpPr>
          <p:cNvPr id="16" name="PA_库_直接连接符 20">
            <a:extLst>
              <a:ext uri="{FF2B5EF4-FFF2-40B4-BE49-F238E27FC236}">
                <a16:creationId xmlns:a16="http://schemas.microsoft.com/office/drawing/2014/main" id="{D9407344-752D-4437-AE9F-2CB501E22BC1}"/>
              </a:ext>
            </a:extLst>
          </p:cNvPr>
          <p:cNvCxnSpPr>
            <a:cxnSpLocks/>
          </p:cNvCxnSpPr>
          <p:nvPr>
            <p:custDataLst>
              <p:tags r:id="rId10"/>
            </p:custDataLst>
          </p:nvPr>
        </p:nvCxnSpPr>
        <p:spPr>
          <a:xfrm flipH="1">
            <a:off x="8998735" y="2530214"/>
            <a:ext cx="462447" cy="296122"/>
          </a:xfrm>
          <a:prstGeom prst="line">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cxnSp>
      <p:sp>
        <p:nvSpPr>
          <p:cNvPr id="17" name="PA_库_文本框 6">
            <a:extLst>
              <a:ext uri="{FF2B5EF4-FFF2-40B4-BE49-F238E27FC236}">
                <a16:creationId xmlns:a16="http://schemas.microsoft.com/office/drawing/2014/main" id="{D763C6F5-A82F-7182-775E-AD5A67CD9BE1}"/>
              </a:ext>
            </a:extLst>
          </p:cNvPr>
          <p:cNvSpPr txBox="1"/>
          <p:nvPr>
            <p:custDataLst>
              <p:tags r:id="rId11"/>
            </p:custDataLst>
          </p:nvPr>
        </p:nvSpPr>
        <p:spPr>
          <a:xfrm>
            <a:off x="4106449" y="1407472"/>
            <a:ext cx="2759089" cy="1200329"/>
          </a:xfrm>
          <a:prstGeom prst="rect">
            <a:avLst/>
          </a:prstGeom>
          <a:noFill/>
        </p:spPr>
        <p:txBody>
          <a:bodyPr wrap="none" rtlCol="0">
            <a:spAutoFit/>
          </a:bodyPr>
          <a:lstStyle/>
          <a:p>
            <a:r>
              <a:rPr lang="en-US" altLang="zh-CN" sz="7200" dirty="0">
                <a:solidFill>
                  <a:srgbClr val="E4B684"/>
                </a:solidFill>
                <a:latin typeface="华文细黑" panose="02010600040101010101" pitchFamily="2" charset="-122"/>
                <a:ea typeface="华文细黑" panose="02010600040101010101" pitchFamily="2" charset="-122"/>
                <a:cs typeface="+mn-ea"/>
                <a:sym typeface="+mn-lt"/>
              </a:rPr>
              <a:t>THREE</a:t>
            </a:r>
            <a:endParaRPr lang="zh-CN" altLang="en-US" sz="7200" dirty="0">
              <a:solidFill>
                <a:srgbClr val="E4B684"/>
              </a:solidFill>
              <a:latin typeface="华文细黑" panose="02010600040101010101" pitchFamily="2" charset="-122"/>
              <a:ea typeface="华文细黑" panose="02010600040101010101" pitchFamily="2" charset="-122"/>
              <a:cs typeface="+mn-ea"/>
              <a:sym typeface="+mn-lt"/>
            </a:endParaRPr>
          </a:p>
        </p:txBody>
      </p:sp>
    </p:spTree>
    <p:extLst>
      <p:ext uri="{BB962C8B-B14F-4D97-AF65-F5344CB8AC3E}">
        <p14:creationId xmlns:p14="http://schemas.microsoft.com/office/powerpoint/2010/main" val="2877864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E9CDC85B-6E47-94BA-CE92-B4CB4823AD66}"/>
              </a:ext>
            </a:extLst>
          </p:cNvPr>
          <p:cNvSpPr txBox="1"/>
          <p:nvPr/>
        </p:nvSpPr>
        <p:spPr>
          <a:xfrm>
            <a:off x="3913982" y="4545646"/>
            <a:ext cx="7850185" cy="923330"/>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书名：宋朝简史作者：包伟民；吴铮强</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出版社：浙江人民出版社</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出版时间：</a:t>
            </a:r>
            <a:r>
              <a:rPr lang="en-US" altLang="zh-CN" dirty="0">
                <a:latin typeface="方正清刻本悦宋简体" panose="02000000000000000000" pitchFamily="2" charset="-122"/>
                <a:ea typeface="方正清刻本悦宋简体" panose="02000000000000000000" pitchFamily="2" charset="-122"/>
              </a:rPr>
              <a:t>2020</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08</a:t>
            </a:r>
            <a:r>
              <a:rPr lang="zh-CN" altLang="en-US" dirty="0">
                <a:latin typeface="方正清刻本悦宋简体" panose="02000000000000000000" pitchFamily="2" charset="-122"/>
                <a:ea typeface="方正清刻本悦宋简体" panose="02000000000000000000" pitchFamily="2" charset="-122"/>
              </a:rPr>
              <a:t>月</a:t>
            </a:r>
          </a:p>
        </p:txBody>
      </p:sp>
      <p:pic>
        <p:nvPicPr>
          <p:cNvPr id="5" name="图片 4">
            <a:extLst>
              <a:ext uri="{FF2B5EF4-FFF2-40B4-BE49-F238E27FC236}">
                <a16:creationId xmlns:a16="http://schemas.microsoft.com/office/drawing/2014/main" id="{510D027D-6F6D-5A44-BEF9-4A5B88CAD5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210" y="993774"/>
            <a:ext cx="3217753" cy="4475202"/>
          </a:xfrm>
          <a:prstGeom prst="rect">
            <a:avLst/>
          </a:prstGeom>
        </p:spPr>
      </p:pic>
      <p:sp>
        <p:nvSpPr>
          <p:cNvPr id="6" name="矩形 5">
            <a:extLst>
              <a:ext uri="{FF2B5EF4-FFF2-40B4-BE49-F238E27FC236}">
                <a16:creationId xmlns:a16="http://schemas.microsoft.com/office/drawing/2014/main" id="{BB430725-81A0-C131-B93F-B881AC2A5860}"/>
              </a:ext>
            </a:extLst>
          </p:cNvPr>
          <p:cNvSpPr/>
          <p:nvPr/>
        </p:nvSpPr>
        <p:spPr>
          <a:xfrm>
            <a:off x="3913982" y="993774"/>
            <a:ext cx="4364036" cy="3419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简要、线索式地介绍了宋代历史。包伟民老师是研究宋代史学的专家，对于宋代城市史、经济史都有非常突出的研究贡献。</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对于教师备课而言，</a:t>
            </a:r>
            <a:r>
              <a:rPr lang="zh-CN" altLang="en-US" sz="2000" dirty="0">
                <a:solidFill>
                  <a:srgbClr val="FF0000"/>
                </a:solidFill>
                <a:latin typeface="苏新诗柳楷简" panose="02010600000101010101" pitchFamily="2" charset="-122"/>
                <a:ea typeface="苏新诗柳楷简" panose="02010600000101010101" pitchFamily="2" charset="-122"/>
              </a:rPr>
              <a:t>特别推荐社会经济方面的章节，</a:t>
            </a:r>
            <a:r>
              <a:rPr lang="zh-CN" altLang="en-US" sz="2000" dirty="0">
                <a:solidFill>
                  <a:srgbClr val="071C34"/>
                </a:solidFill>
                <a:latin typeface="苏新诗柳楷简" panose="02010600000101010101" pitchFamily="2" charset="-122"/>
                <a:ea typeface="苏新诗柳楷简" panose="02010600000101010101" pitchFamily="2" charset="-122"/>
              </a:rPr>
              <a:t>能够对厘清教学线索与深挖教材内容有较大的作用。</a:t>
            </a:r>
          </a:p>
        </p:txBody>
      </p:sp>
      <p:sp>
        <p:nvSpPr>
          <p:cNvPr id="7" name="箭头: 五边形 6">
            <a:extLst>
              <a:ext uri="{FF2B5EF4-FFF2-40B4-BE49-F238E27FC236}">
                <a16:creationId xmlns:a16="http://schemas.microsoft.com/office/drawing/2014/main" id="{6FBF9F6D-5DF8-103A-ED4C-B75DF8B35578}"/>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简史阅读</a:t>
            </a:r>
          </a:p>
        </p:txBody>
      </p:sp>
      <p:pic>
        <p:nvPicPr>
          <p:cNvPr id="9" name="图片 8">
            <a:extLst>
              <a:ext uri="{FF2B5EF4-FFF2-40B4-BE49-F238E27FC236}">
                <a16:creationId xmlns:a16="http://schemas.microsoft.com/office/drawing/2014/main" id="{F8EAB8D0-192A-696E-A6A3-103E5F7BEB3C}"/>
              </a:ext>
            </a:extLst>
          </p:cNvPr>
          <p:cNvPicPr>
            <a:picLocks noChangeAspect="1"/>
          </p:cNvPicPr>
          <p:nvPr/>
        </p:nvPicPr>
        <p:blipFill>
          <a:blip r:embed="rId3"/>
          <a:stretch>
            <a:fillRect/>
          </a:stretch>
        </p:blipFill>
        <p:spPr>
          <a:xfrm>
            <a:off x="8471169" y="993774"/>
            <a:ext cx="3292621" cy="3373177"/>
          </a:xfrm>
          <a:prstGeom prst="rect">
            <a:avLst/>
          </a:prstGeom>
        </p:spPr>
      </p:pic>
    </p:spTree>
    <p:extLst>
      <p:ext uri="{BB962C8B-B14F-4D97-AF65-F5344CB8AC3E}">
        <p14:creationId xmlns:p14="http://schemas.microsoft.com/office/powerpoint/2010/main" val="1482596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6F5446F-3842-9F59-2490-E69CC45E0B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26" y="801235"/>
            <a:ext cx="3419474" cy="5010641"/>
          </a:xfrm>
          <a:prstGeom prst="rect">
            <a:avLst/>
          </a:prstGeom>
        </p:spPr>
      </p:pic>
      <p:sp>
        <p:nvSpPr>
          <p:cNvPr id="6" name="文本框 5">
            <a:extLst>
              <a:ext uri="{FF2B5EF4-FFF2-40B4-BE49-F238E27FC236}">
                <a16:creationId xmlns:a16="http://schemas.microsoft.com/office/drawing/2014/main" id="{597DDFC5-2C6E-366C-43DA-F512064134AA}"/>
              </a:ext>
            </a:extLst>
          </p:cNvPr>
          <p:cNvSpPr txBox="1"/>
          <p:nvPr/>
        </p:nvSpPr>
        <p:spPr>
          <a:xfrm>
            <a:off x="3951289" y="4742135"/>
            <a:ext cx="7926385" cy="923330"/>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书名：宋朝简史作者：包伟民；吴铮强</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出版社：浙江人民出版社</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出版时间：</a:t>
            </a:r>
            <a:r>
              <a:rPr lang="en-US" altLang="zh-CN" dirty="0">
                <a:latin typeface="方正清刻本悦宋简体" panose="02000000000000000000" pitchFamily="2" charset="-122"/>
                <a:ea typeface="方正清刻本悦宋简体" panose="02000000000000000000" pitchFamily="2" charset="-122"/>
              </a:rPr>
              <a:t>2020</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08</a:t>
            </a:r>
            <a:r>
              <a:rPr lang="zh-CN" altLang="en-US" dirty="0">
                <a:latin typeface="方正清刻本悦宋简体" panose="02000000000000000000" pitchFamily="2" charset="-122"/>
                <a:ea typeface="方正清刻本悦宋简体" panose="02000000000000000000" pitchFamily="2" charset="-122"/>
              </a:rPr>
              <a:t>月</a:t>
            </a:r>
          </a:p>
        </p:txBody>
      </p:sp>
      <p:sp>
        <p:nvSpPr>
          <p:cNvPr id="9" name="矩形 8">
            <a:extLst>
              <a:ext uri="{FF2B5EF4-FFF2-40B4-BE49-F238E27FC236}">
                <a16:creationId xmlns:a16="http://schemas.microsoft.com/office/drawing/2014/main" id="{0FAD2D0C-3413-9AE3-243E-F8A8F39B93B3}"/>
              </a:ext>
            </a:extLst>
          </p:cNvPr>
          <p:cNvSpPr/>
          <p:nvPr/>
        </p:nvSpPr>
        <p:spPr>
          <a:xfrm>
            <a:off x="3951289" y="801235"/>
            <a:ext cx="4935535" cy="3783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目录：</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政治｜宋朝的再认识｜邓小南</a:t>
            </a: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理学｜士大夫的深邃平静｜杨立华</a:t>
            </a: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书法｜宋代的尚意书风｜王连起</a:t>
            </a: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宋画｜“绘画”到“写画”｜朱青生</a:t>
            </a: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宋词｜都市燕乐中的宋词｜康震</a:t>
            </a: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宋瓷｜优雅内敛的极简美学｜廖宝秀</a:t>
            </a: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名物｜平凡器物中人间清趣｜扬之水</a:t>
            </a: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茶事｜啜英咀华：宋代点茶｜郑培凯</a:t>
            </a: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雅集｜文人的雅聚乐集｜叶放</a:t>
            </a:r>
          </a:p>
          <a:p>
            <a:pPr indent="457200"/>
            <a:r>
              <a:rPr lang="en-US" altLang="zh-CN" sz="2000" dirty="0">
                <a:solidFill>
                  <a:srgbClr val="071C34"/>
                </a:solidFill>
                <a:latin typeface="苏新诗柳楷简" panose="02010600000101010101" pitchFamily="2" charset="-122"/>
                <a:ea typeface="苏新诗柳楷简" panose="02010600000101010101" pitchFamily="2" charset="-122"/>
              </a:rPr>
              <a:t>《</a:t>
            </a:r>
            <a:r>
              <a:rPr lang="zh-CN" altLang="en-US" sz="2000" dirty="0">
                <a:solidFill>
                  <a:srgbClr val="071C34"/>
                </a:solidFill>
                <a:latin typeface="苏新诗柳楷简" panose="02010600000101010101" pitchFamily="2" charset="-122"/>
                <a:ea typeface="苏新诗柳楷简" panose="02010600000101010101" pitchFamily="2" charset="-122"/>
              </a:rPr>
              <a:t>清明上河图</a:t>
            </a:r>
            <a:r>
              <a:rPr lang="en-US" altLang="zh-CN" sz="2000" dirty="0">
                <a:solidFill>
                  <a:srgbClr val="071C34"/>
                </a:solidFill>
                <a:latin typeface="苏新诗柳楷简" panose="02010600000101010101" pitchFamily="2" charset="-122"/>
                <a:ea typeface="苏新诗柳楷简" panose="02010600000101010101" pitchFamily="2" charset="-122"/>
              </a:rPr>
              <a:t>》</a:t>
            </a:r>
            <a:r>
              <a:rPr lang="zh-CN" altLang="en-US" sz="2000" dirty="0">
                <a:solidFill>
                  <a:srgbClr val="071C34"/>
                </a:solidFill>
                <a:latin typeface="苏新诗柳楷简" panose="02010600000101010101" pitchFamily="2" charset="-122"/>
                <a:ea typeface="苏新诗柳楷简" panose="02010600000101010101" pitchFamily="2" charset="-122"/>
              </a:rPr>
              <a:t>繁华背后忧思｜余辉</a:t>
            </a:r>
          </a:p>
        </p:txBody>
      </p:sp>
      <p:sp>
        <p:nvSpPr>
          <p:cNvPr id="10" name="箭头: 五边形 9">
            <a:extLst>
              <a:ext uri="{FF2B5EF4-FFF2-40B4-BE49-F238E27FC236}">
                <a16:creationId xmlns:a16="http://schemas.microsoft.com/office/drawing/2014/main" id="{36FF88AB-CF3B-AD8E-FA8A-B4D8EFBFCB2A}"/>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专题阅读</a:t>
            </a:r>
          </a:p>
        </p:txBody>
      </p:sp>
      <p:sp>
        <p:nvSpPr>
          <p:cNvPr id="11" name="矩形 10">
            <a:extLst>
              <a:ext uri="{FF2B5EF4-FFF2-40B4-BE49-F238E27FC236}">
                <a16:creationId xmlns:a16="http://schemas.microsoft.com/office/drawing/2014/main" id="{2DE78EA5-033B-9434-00C0-1CD5C77586F3}"/>
              </a:ext>
            </a:extLst>
          </p:cNvPr>
          <p:cNvSpPr/>
          <p:nvPr/>
        </p:nvSpPr>
        <p:spPr>
          <a:xfrm>
            <a:off x="9017000" y="801235"/>
            <a:ext cx="2870200" cy="3783464"/>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本书非常值得一读，与上一本三联出版的唐代杂文同属一个系列，是为该领域研究大家的杂志文章，好看、好读。</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同时邓小南老师对宋代政治的阐述也一针见血，十分到位，十分推荐阅读！</a:t>
            </a:r>
          </a:p>
        </p:txBody>
      </p:sp>
    </p:spTree>
    <p:extLst>
      <p:ext uri="{BB962C8B-B14F-4D97-AF65-F5344CB8AC3E}">
        <p14:creationId xmlns:p14="http://schemas.microsoft.com/office/powerpoint/2010/main" val="3732280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E9CDC85B-6E47-94BA-CE92-B4CB4823AD66}"/>
              </a:ext>
            </a:extLst>
          </p:cNvPr>
          <p:cNvSpPr txBox="1"/>
          <p:nvPr/>
        </p:nvSpPr>
        <p:spPr>
          <a:xfrm>
            <a:off x="3970339" y="4602796"/>
            <a:ext cx="7916861" cy="923330"/>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书名：剑桥中国辽西夏金元史（</a:t>
            </a:r>
            <a:r>
              <a:rPr lang="en-US" altLang="zh-CN" dirty="0">
                <a:latin typeface="方正清刻本悦宋简体" panose="02000000000000000000" pitchFamily="2" charset="-122"/>
                <a:ea typeface="方正清刻本悦宋简体" panose="02000000000000000000" pitchFamily="2" charset="-122"/>
              </a:rPr>
              <a:t>907-1368</a:t>
            </a:r>
            <a:r>
              <a:rPr lang="zh-CN" altLang="en-US" dirty="0">
                <a:latin typeface="方正清刻本悦宋简体" panose="02000000000000000000" pitchFamily="2" charset="-122"/>
                <a:ea typeface="方正清刻本悦宋简体" panose="02000000000000000000" pitchFamily="2" charset="-122"/>
              </a:rPr>
              <a:t>年）</a:t>
            </a: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德</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傅海波 编</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英</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崔瑞德 编</a:t>
            </a: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译者：史卫民 等</a:t>
            </a:r>
          </a:p>
        </p:txBody>
      </p:sp>
      <p:sp>
        <p:nvSpPr>
          <p:cNvPr id="6" name="矩形 5">
            <a:extLst>
              <a:ext uri="{FF2B5EF4-FFF2-40B4-BE49-F238E27FC236}">
                <a16:creationId xmlns:a16="http://schemas.microsoft.com/office/drawing/2014/main" id="{BB430725-81A0-C131-B93F-B881AC2A5860}"/>
              </a:ext>
            </a:extLst>
          </p:cNvPr>
          <p:cNvSpPr/>
          <p:nvPr/>
        </p:nvSpPr>
        <p:spPr>
          <a:xfrm>
            <a:off x="3898288" y="1050924"/>
            <a:ext cx="4856161" cy="3419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这本书集合了中外研究辽夏金元历史的专家文章而成。主要线索为介绍少数民族政权的发展史。开篇的绪论非常推荐，从长时段与大历史观的角度来了解北方民族政权建设。</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FF0000"/>
                </a:solidFill>
                <a:latin typeface="苏新诗柳楷简" panose="02010600000101010101" pitchFamily="2" charset="-122"/>
                <a:ea typeface="苏新诗柳楷简" panose="02010600000101010101" pitchFamily="2" charset="-122"/>
              </a:rPr>
              <a:t>笔者在准备公开课的过程中多次翻阅这本书，对于“猛安谋克”、南北面官制度的解释，这本书做到了概念清晰，线索明确。</a:t>
            </a:r>
            <a:endParaRPr lang="en-US" altLang="zh-CN" sz="2000" dirty="0">
              <a:solidFill>
                <a:srgbClr val="FF0000"/>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同时，对元朝历史的介绍也十分详细。</a:t>
            </a:r>
          </a:p>
        </p:txBody>
      </p:sp>
      <p:sp>
        <p:nvSpPr>
          <p:cNvPr id="7" name="箭头: 五边形 6">
            <a:extLst>
              <a:ext uri="{FF2B5EF4-FFF2-40B4-BE49-F238E27FC236}">
                <a16:creationId xmlns:a16="http://schemas.microsoft.com/office/drawing/2014/main" id="{6FBF9F6D-5DF8-103A-ED4C-B75DF8B35578}"/>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简史阅读</a:t>
            </a:r>
          </a:p>
        </p:txBody>
      </p:sp>
      <p:pic>
        <p:nvPicPr>
          <p:cNvPr id="8" name="图片 7">
            <a:extLst>
              <a:ext uri="{FF2B5EF4-FFF2-40B4-BE49-F238E27FC236}">
                <a16:creationId xmlns:a16="http://schemas.microsoft.com/office/drawing/2014/main" id="{9384E99C-3C3F-FDA0-8410-DCD0CE4930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26" y="1050924"/>
            <a:ext cx="3413486" cy="4475202"/>
          </a:xfrm>
          <a:prstGeom prst="rect">
            <a:avLst/>
          </a:prstGeom>
        </p:spPr>
      </p:pic>
      <p:pic>
        <p:nvPicPr>
          <p:cNvPr id="4" name="图片 3">
            <a:extLst>
              <a:ext uri="{FF2B5EF4-FFF2-40B4-BE49-F238E27FC236}">
                <a16:creationId xmlns:a16="http://schemas.microsoft.com/office/drawing/2014/main" id="{5719F102-E831-7A5A-BB02-AF71599A7660}"/>
              </a:ext>
            </a:extLst>
          </p:cNvPr>
          <p:cNvPicPr>
            <a:picLocks noChangeAspect="1"/>
          </p:cNvPicPr>
          <p:nvPr/>
        </p:nvPicPr>
        <p:blipFill>
          <a:blip r:embed="rId3"/>
          <a:stretch>
            <a:fillRect/>
          </a:stretch>
        </p:blipFill>
        <p:spPr>
          <a:xfrm>
            <a:off x="8924925" y="1069379"/>
            <a:ext cx="2962275" cy="3419475"/>
          </a:xfrm>
          <a:prstGeom prst="rect">
            <a:avLst/>
          </a:prstGeom>
        </p:spPr>
      </p:pic>
    </p:spTree>
    <p:extLst>
      <p:ext uri="{BB962C8B-B14F-4D97-AF65-F5344CB8AC3E}">
        <p14:creationId xmlns:p14="http://schemas.microsoft.com/office/powerpoint/2010/main" val="1046038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箭头: 五边形 6">
            <a:extLst>
              <a:ext uri="{FF2B5EF4-FFF2-40B4-BE49-F238E27FC236}">
                <a16:creationId xmlns:a16="http://schemas.microsoft.com/office/drawing/2014/main" id="{6FBF9F6D-5DF8-103A-ED4C-B75DF8B35578}"/>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讲座视频</a:t>
            </a:r>
          </a:p>
        </p:txBody>
      </p:sp>
      <p:pic>
        <p:nvPicPr>
          <p:cNvPr id="10" name="图片 9">
            <a:extLst>
              <a:ext uri="{FF2B5EF4-FFF2-40B4-BE49-F238E27FC236}">
                <a16:creationId xmlns:a16="http://schemas.microsoft.com/office/drawing/2014/main" id="{1059AE3A-9B43-9A0B-6647-B38F03038288}"/>
              </a:ext>
            </a:extLst>
          </p:cNvPr>
          <p:cNvPicPr>
            <a:picLocks noChangeAspect="1"/>
          </p:cNvPicPr>
          <p:nvPr/>
        </p:nvPicPr>
        <p:blipFill>
          <a:blip r:embed="rId2"/>
          <a:stretch>
            <a:fillRect/>
          </a:stretch>
        </p:blipFill>
        <p:spPr>
          <a:xfrm>
            <a:off x="204201" y="935495"/>
            <a:ext cx="5271499" cy="3720752"/>
          </a:xfrm>
          <a:prstGeom prst="rect">
            <a:avLst/>
          </a:prstGeom>
        </p:spPr>
      </p:pic>
      <p:sp>
        <p:nvSpPr>
          <p:cNvPr id="12" name="矩形 11">
            <a:extLst>
              <a:ext uri="{FF2B5EF4-FFF2-40B4-BE49-F238E27FC236}">
                <a16:creationId xmlns:a16="http://schemas.microsoft.com/office/drawing/2014/main" id="{47AC1BA0-4C3C-2CC8-C7E5-902FCB5B2C9E}"/>
              </a:ext>
            </a:extLst>
          </p:cNvPr>
          <p:cNvSpPr/>
          <p:nvPr/>
        </p:nvSpPr>
        <p:spPr>
          <a:xfrm>
            <a:off x="5610225" y="935495"/>
            <a:ext cx="6457950" cy="4524315"/>
          </a:xfrm>
          <a:prstGeom prst="rect">
            <a:avLst/>
          </a:prstGeom>
          <a:solidFill>
            <a:schemeClr val="accent6">
              <a:lumMod val="40000"/>
              <a:lumOff val="60000"/>
            </a:schemeClr>
          </a:solidFill>
        </p:spPr>
        <p:txBody>
          <a:bodyPr wrap="square" lIns="91440" tIns="45720" rIns="91440" bIns="45720">
            <a:spAutoFit/>
          </a:bodyPr>
          <a:lstStyle/>
          <a:p>
            <a:r>
              <a:rPr lang="en-US" altLang="zh-CN" sz="2400" dirty="0">
                <a:ln w="0"/>
                <a:solidFill>
                  <a:srgbClr val="051A31"/>
                </a:solidFill>
                <a:effectLst>
                  <a:outerShdw blurRad="38100" dist="19050" dir="2700000" algn="tl" rotWithShape="0">
                    <a:schemeClr val="dk1">
                      <a:alpha val="40000"/>
                    </a:schemeClr>
                  </a:outerShdw>
                </a:effectLst>
                <a:latin typeface="苏新诗柳楷简" panose="02010600000101010101" pitchFamily="2" charset="-122"/>
                <a:ea typeface="苏新诗柳楷简" panose="02010600000101010101" pitchFamily="2" charset="-122"/>
              </a:rPr>
              <a:t>    </a:t>
            </a:r>
            <a:r>
              <a:rPr lang="en-US" altLang="zh-CN" sz="2400" dirty="0">
                <a:ln w="0"/>
                <a:solidFill>
                  <a:srgbClr val="051A31"/>
                </a:solidFill>
                <a:latin typeface="苏新诗柳楷简" panose="02010600000101010101" pitchFamily="2" charset="-122"/>
                <a:ea typeface="苏新诗柳楷简" panose="02010600000101010101" pitchFamily="2" charset="-122"/>
              </a:rPr>
              <a:t>【</a:t>
            </a:r>
            <a:r>
              <a:rPr lang="zh-CN" altLang="en-US" sz="2400" dirty="0">
                <a:ln w="0"/>
                <a:solidFill>
                  <a:srgbClr val="051A31"/>
                </a:solidFill>
                <a:latin typeface="苏新诗柳楷简" panose="02010600000101010101" pitchFamily="2" charset="-122"/>
                <a:ea typeface="苏新诗柳楷简" panose="02010600000101010101" pitchFamily="2" charset="-122"/>
              </a:rPr>
              <a:t>王安石变法</a:t>
            </a:r>
            <a:r>
              <a:rPr lang="en-US" altLang="zh-CN" sz="2400" dirty="0">
                <a:ln w="0"/>
                <a:solidFill>
                  <a:srgbClr val="051A31"/>
                </a:solidFill>
                <a:latin typeface="苏新诗柳楷简" panose="02010600000101010101" pitchFamily="2" charset="-122"/>
                <a:ea typeface="苏新诗柳楷简" panose="02010600000101010101" pitchFamily="2" charset="-122"/>
              </a:rPr>
              <a:t>】</a:t>
            </a:r>
            <a:r>
              <a:rPr lang="zh-CN" altLang="en-US" sz="2400" dirty="0">
                <a:ln w="0"/>
                <a:solidFill>
                  <a:srgbClr val="051A31"/>
                </a:solidFill>
                <a:latin typeface="苏新诗柳楷简" panose="02010600000101010101" pitchFamily="2" charset="-122"/>
                <a:ea typeface="苏新诗柳楷简" panose="02010600000101010101" pitchFamily="2" charset="-122"/>
              </a:rPr>
              <a:t>是了解北宋中期的政治特色的重要切入口，也是高考的考察重点。相关著作汗牛充栋，若</a:t>
            </a:r>
            <a:r>
              <a:rPr lang="zh-CN" altLang="en-US" sz="2400" cap="none" spc="0" dirty="0">
                <a:ln w="0"/>
                <a:solidFill>
                  <a:srgbClr val="051A31"/>
                </a:solidFill>
                <a:latin typeface="苏新诗柳楷简" panose="02010600000101010101" pitchFamily="2" charset="-122"/>
                <a:ea typeface="苏新诗柳楷简" panose="02010600000101010101" pitchFamily="2" charset="-122"/>
              </a:rPr>
              <a:t>老师们需要快速备课，可以先从邓老师的这一讲座视频先入手，时间</a:t>
            </a:r>
            <a:r>
              <a:rPr lang="en-US" altLang="zh-CN" sz="2400" dirty="0">
                <a:ln w="0"/>
                <a:solidFill>
                  <a:srgbClr val="051A31"/>
                </a:solidFill>
                <a:latin typeface="苏新诗柳楷简" panose="02010600000101010101" pitchFamily="2" charset="-122"/>
                <a:ea typeface="苏新诗柳楷简" panose="02010600000101010101" pitchFamily="2" charset="-122"/>
              </a:rPr>
              <a:t>1</a:t>
            </a:r>
            <a:r>
              <a:rPr lang="zh-CN" altLang="en-US" sz="2400" dirty="0">
                <a:ln w="0"/>
                <a:solidFill>
                  <a:srgbClr val="051A31"/>
                </a:solidFill>
                <a:latin typeface="苏新诗柳楷简" panose="02010600000101010101" pitchFamily="2" charset="-122"/>
                <a:ea typeface="苏新诗柳楷简" panose="02010600000101010101" pitchFamily="2" charset="-122"/>
              </a:rPr>
              <a:t>小时左右。小南老师从宏观、微观视角、深入浅出，古今贯通的线索对宋代政治进行解释，对王安石变法进行介绍，是非常棒的大家讲座。</a:t>
            </a:r>
            <a:endParaRPr lang="en-US" altLang="zh-CN" sz="2400" dirty="0">
              <a:ln w="0"/>
              <a:solidFill>
                <a:srgbClr val="051A31"/>
              </a:solidFill>
              <a:latin typeface="苏新诗柳楷简" panose="02010600000101010101" pitchFamily="2" charset="-122"/>
              <a:ea typeface="苏新诗柳楷简" panose="02010600000101010101" pitchFamily="2" charset="-122"/>
            </a:endParaRPr>
          </a:p>
          <a:p>
            <a:r>
              <a:rPr lang="zh-CN" altLang="en-US" sz="2000" dirty="0">
                <a:solidFill>
                  <a:srgbClr val="C00000"/>
                </a:solidFill>
                <a:latin typeface="楷体" panose="02010609060101010101" pitchFamily="49" charset="-122"/>
                <a:ea typeface="楷体" panose="02010609060101010101" pitchFamily="49" charset="-122"/>
              </a:rPr>
              <a:t>【文澜讲坛】王安石及其时代——邓小南_哔哩哔哩_bilibili  https://www.bilibili.com/video/BV1RU4y197Mj?spm_id_from=333.337.search-card.all.click&amp;vd_source=566b55cac1034bc7bdbcc3ec611d19a7</a:t>
            </a:r>
            <a:endParaRPr lang="en-US" altLang="zh-CN" sz="2000" dirty="0">
              <a:solidFill>
                <a:srgbClr val="C00000"/>
              </a:solidFill>
              <a:latin typeface="楷体" panose="02010609060101010101" pitchFamily="49" charset="-122"/>
              <a:ea typeface="楷体" panose="02010609060101010101" pitchFamily="49" charset="-122"/>
            </a:endParaRPr>
          </a:p>
        </p:txBody>
      </p:sp>
      <p:sp>
        <p:nvSpPr>
          <p:cNvPr id="13" name="文本框 12">
            <a:extLst>
              <a:ext uri="{FF2B5EF4-FFF2-40B4-BE49-F238E27FC236}">
                <a16:creationId xmlns:a16="http://schemas.microsoft.com/office/drawing/2014/main" id="{DF44D718-276D-2707-3C2D-71FB05D68B66}"/>
              </a:ext>
            </a:extLst>
          </p:cNvPr>
          <p:cNvSpPr txBox="1"/>
          <p:nvPr/>
        </p:nvSpPr>
        <p:spPr>
          <a:xfrm>
            <a:off x="204201" y="4813479"/>
            <a:ext cx="5302523" cy="646331"/>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讲座：</a:t>
            </a: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 </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文澜讲坛</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王安石及其时代</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邓小南</a:t>
            </a:r>
          </a:p>
        </p:txBody>
      </p:sp>
    </p:spTree>
    <p:extLst>
      <p:ext uri="{BB962C8B-B14F-4D97-AF65-F5344CB8AC3E}">
        <p14:creationId xmlns:p14="http://schemas.microsoft.com/office/powerpoint/2010/main" val="15280438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箭头: 五边形 6">
            <a:extLst>
              <a:ext uri="{FF2B5EF4-FFF2-40B4-BE49-F238E27FC236}">
                <a16:creationId xmlns:a16="http://schemas.microsoft.com/office/drawing/2014/main" id="{6FBF9F6D-5DF8-103A-ED4C-B75DF8B35578}"/>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讲座视频</a:t>
            </a:r>
          </a:p>
        </p:txBody>
      </p:sp>
      <p:sp>
        <p:nvSpPr>
          <p:cNvPr id="12" name="矩形 11">
            <a:extLst>
              <a:ext uri="{FF2B5EF4-FFF2-40B4-BE49-F238E27FC236}">
                <a16:creationId xmlns:a16="http://schemas.microsoft.com/office/drawing/2014/main" id="{47AC1BA0-4C3C-2CC8-C7E5-902FCB5B2C9E}"/>
              </a:ext>
            </a:extLst>
          </p:cNvPr>
          <p:cNvSpPr/>
          <p:nvPr/>
        </p:nvSpPr>
        <p:spPr>
          <a:xfrm>
            <a:off x="5810250" y="1044248"/>
            <a:ext cx="6253749" cy="4524315"/>
          </a:xfrm>
          <a:prstGeom prst="rect">
            <a:avLst/>
          </a:prstGeom>
          <a:solidFill>
            <a:schemeClr val="accent6">
              <a:lumMod val="40000"/>
              <a:lumOff val="60000"/>
            </a:schemeClr>
          </a:solidFill>
        </p:spPr>
        <p:txBody>
          <a:bodyPr wrap="square" lIns="91440" tIns="45720" rIns="91440" bIns="45720">
            <a:spAutoFit/>
          </a:bodyPr>
          <a:lstStyle/>
          <a:p>
            <a:r>
              <a:rPr lang="en-US" altLang="zh-CN" sz="2400" dirty="0">
                <a:ln w="0"/>
                <a:solidFill>
                  <a:srgbClr val="051A31"/>
                </a:solidFill>
                <a:latin typeface="苏新诗柳楷简" panose="02010600000101010101" pitchFamily="2" charset="-122"/>
                <a:ea typeface="苏新诗柳楷简" panose="02010600000101010101" pitchFamily="2" charset="-122"/>
              </a:rPr>
              <a:t>    </a:t>
            </a:r>
            <a:r>
              <a:rPr lang="zh-CN" altLang="en-US" sz="2400" dirty="0">
                <a:ln w="0"/>
                <a:solidFill>
                  <a:srgbClr val="051A31"/>
                </a:solidFill>
                <a:latin typeface="苏新诗柳楷简" panose="02010600000101010101" pitchFamily="2" charset="-122"/>
                <a:ea typeface="苏新诗柳楷简" panose="02010600000101010101" pitchFamily="2" charset="-122"/>
              </a:rPr>
              <a:t> </a:t>
            </a:r>
            <a:r>
              <a:rPr lang="en-US" altLang="zh-CN" sz="2400" dirty="0">
                <a:ln w="0"/>
                <a:solidFill>
                  <a:srgbClr val="051A31"/>
                </a:solidFill>
                <a:latin typeface="苏新诗柳楷简" panose="02010600000101010101" pitchFamily="2" charset="-122"/>
                <a:ea typeface="苏新诗柳楷简" panose="02010600000101010101" pitchFamily="2" charset="-122"/>
              </a:rPr>
              <a:t>【</a:t>
            </a:r>
            <a:r>
              <a:rPr lang="zh-CN" altLang="en-US" sz="2400" dirty="0">
                <a:ln w="0"/>
                <a:solidFill>
                  <a:srgbClr val="051A31"/>
                </a:solidFill>
                <a:latin typeface="苏新诗柳楷简" panose="02010600000101010101" pitchFamily="2" charset="-122"/>
                <a:ea typeface="苏新诗柳楷简" panose="02010600000101010101" pitchFamily="2" charset="-122"/>
              </a:rPr>
              <a:t>宋代文官政治</a:t>
            </a:r>
            <a:r>
              <a:rPr lang="en-US" altLang="zh-CN" sz="2400" dirty="0">
                <a:ln w="0"/>
                <a:solidFill>
                  <a:srgbClr val="051A31"/>
                </a:solidFill>
                <a:latin typeface="苏新诗柳楷简" panose="02010600000101010101" pitchFamily="2" charset="-122"/>
                <a:ea typeface="苏新诗柳楷简" panose="02010600000101010101" pitchFamily="2" charset="-122"/>
              </a:rPr>
              <a:t>】</a:t>
            </a:r>
            <a:r>
              <a:rPr lang="zh-CN" altLang="en-US" sz="2400" dirty="0">
                <a:ln w="0"/>
                <a:solidFill>
                  <a:srgbClr val="051A31"/>
                </a:solidFill>
                <a:latin typeface="苏新诗柳楷简" panose="02010600000101010101" pitchFamily="2" charset="-122"/>
                <a:ea typeface="苏新诗柳楷简" panose="02010600000101010101" pitchFamily="2" charset="-122"/>
              </a:rPr>
              <a:t>宋朝新型士人群体“寒俊”的崛起对于塑造两宋士大夫文官群体的群体性格具有直接、深刻影响。两宋政治史是邓小南老师的研究重点，因此备课时也可以通过观看这一讲座：</a:t>
            </a:r>
            <a:r>
              <a:rPr lang="zh-CN" altLang="en-US" sz="2400" dirty="0">
                <a:ln w="0"/>
                <a:solidFill>
                  <a:srgbClr val="FF0000"/>
                </a:solidFill>
                <a:latin typeface="苏新诗柳楷简" panose="02010600000101010101" pitchFamily="2" charset="-122"/>
                <a:ea typeface="苏新诗柳楷简" panose="02010600000101010101" pitchFamily="2" charset="-122"/>
              </a:rPr>
              <a:t>了解两宋的“祖宗之法”、“文官政治”。</a:t>
            </a:r>
            <a:r>
              <a:rPr lang="zh-CN" altLang="en-US" sz="2400" dirty="0">
                <a:ln w="0"/>
                <a:solidFill>
                  <a:srgbClr val="051A31"/>
                </a:solidFill>
                <a:latin typeface="苏新诗柳楷简" panose="02010600000101010101" pitchFamily="2" charset="-122"/>
                <a:ea typeface="苏新诗柳楷简" panose="02010600000101010101" pitchFamily="2" charset="-122"/>
              </a:rPr>
              <a:t>北大老师们治学严谨，课件制作的也非常棒，值得学习。</a:t>
            </a:r>
          </a:p>
          <a:p>
            <a:r>
              <a:rPr lang="zh-CN" altLang="en-US" sz="2000" dirty="0">
                <a:solidFill>
                  <a:srgbClr val="C00000"/>
                </a:solidFill>
                <a:latin typeface="楷体" panose="02010609060101010101" pitchFamily="49" charset="-122"/>
                <a:ea typeface="楷体" panose="02010609060101010101" pitchFamily="49" charset="-122"/>
              </a:rPr>
              <a:t>北京大学邓小南教授：宋代文官制度再认识</a:t>
            </a:r>
            <a:r>
              <a:rPr lang="en-US" altLang="zh-CN" sz="2000" dirty="0">
                <a:solidFill>
                  <a:srgbClr val="C00000"/>
                </a:solidFill>
                <a:latin typeface="楷体" panose="02010609060101010101" pitchFamily="49" charset="-122"/>
                <a:ea typeface="楷体" panose="02010609060101010101" pitchFamily="49" charset="-122"/>
              </a:rPr>
              <a:t>_</a:t>
            </a:r>
            <a:r>
              <a:rPr lang="zh-CN" altLang="en-US" sz="2000" dirty="0">
                <a:solidFill>
                  <a:srgbClr val="C00000"/>
                </a:solidFill>
                <a:latin typeface="楷体" panose="02010609060101010101" pitchFamily="49" charset="-122"/>
                <a:ea typeface="楷体" panose="02010609060101010101" pitchFamily="49" charset="-122"/>
              </a:rPr>
              <a:t>哔哩哔哩</a:t>
            </a:r>
            <a:r>
              <a:rPr lang="en-US" altLang="zh-CN" sz="2000" dirty="0">
                <a:solidFill>
                  <a:srgbClr val="C00000"/>
                </a:solidFill>
                <a:latin typeface="楷体" panose="02010609060101010101" pitchFamily="49" charset="-122"/>
                <a:ea typeface="楷体" panose="02010609060101010101" pitchFamily="49" charset="-122"/>
              </a:rPr>
              <a:t>_</a:t>
            </a:r>
            <a:r>
              <a:rPr lang="en-US" altLang="zh-CN" sz="2000" dirty="0" err="1">
                <a:solidFill>
                  <a:srgbClr val="C00000"/>
                </a:solidFill>
                <a:latin typeface="楷体" panose="02010609060101010101" pitchFamily="49" charset="-122"/>
                <a:ea typeface="楷体" panose="02010609060101010101" pitchFamily="49" charset="-122"/>
              </a:rPr>
              <a:t>bilibili</a:t>
            </a:r>
            <a:r>
              <a:rPr lang="en-US" altLang="zh-CN" sz="2000" dirty="0">
                <a:solidFill>
                  <a:srgbClr val="C00000"/>
                </a:solidFill>
                <a:latin typeface="楷体" panose="02010609060101010101" pitchFamily="49" charset="-122"/>
                <a:ea typeface="楷体" panose="02010609060101010101" pitchFamily="49" charset="-122"/>
              </a:rPr>
              <a:t>  https://www.bilibili.com/video/BV15P4y1M7fo?spm_id_from=333.337.search-card.all.click&amp;vd_source=566b55cac1034bc7bdbcc3ec611d19a7</a:t>
            </a:r>
          </a:p>
        </p:txBody>
      </p:sp>
      <p:sp>
        <p:nvSpPr>
          <p:cNvPr id="13" name="文本框 12">
            <a:extLst>
              <a:ext uri="{FF2B5EF4-FFF2-40B4-BE49-F238E27FC236}">
                <a16:creationId xmlns:a16="http://schemas.microsoft.com/office/drawing/2014/main" id="{DF44D718-276D-2707-3C2D-71FB05D68B66}"/>
              </a:ext>
            </a:extLst>
          </p:cNvPr>
          <p:cNvSpPr txBox="1"/>
          <p:nvPr/>
        </p:nvSpPr>
        <p:spPr>
          <a:xfrm>
            <a:off x="280401" y="4963092"/>
            <a:ext cx="5302523" cy="646331"/>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讲座：</a:t>
            </a: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 </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文澜讲坛</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王安石及其时代</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邓小南</a:t>
            </a:r>
          </a:p>
        </p:txBody>
      </p:sp>
      <p:pic>
        <p:nvPicPr>
          <p:cNvPr id="6" name="图片 5">
            <a:extLst>
              <a:ext uri="{FF2B5EF4-FFF2-40B4-BE49-F238E27FC236}">
                <a16:creationId xmlns:a16="http://schemas.microsoft.com/office/drawing/2014/main" id="{AF0884B4-A63D-EBA1-8187-B7E6803D95E7}"/>
              </a:ext>
            </a:extLst>
          </p:cNvPr>
          <p:cNvPicPr>
            <a:picLocks noChangeAspect="1"/>
          </p:cNvPicPr>
          <p:nvPr/>
        </p:nvPicPr>
        <p:blipFill>
          <a:blip r:embed="rId2"/>
          <a:stretch>
            <a:fillRect/>
          </a:stretch>
        </p:blipFill>
        <p:spPr>
          <a:xfrm>
            <a:off x="280401" y="1044248"/>
            <a:ext cx="5302523" cy="3620596"/>
          </a:xfrm>
          <a:prstGeom prst="rect">
            <a:avLst/>
          </a:prstGeom>
        </p:spPr>
      </p:pic>
    </p:spTree>
    <p:extLst>
      <p:ext uri="{BB962C8B-B14F-4D97-AF65-F5344CB8AC3E}">
        <p14:creationId xmlns:p14="http://schemas.microsoft.com/office/powerpoint/2010/main" val="2714479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E9CDC85B-6E47-94BA-CE92-B4CB4823AD66}"/>
              </a:ext>
            </a:extLst>
          </p:cNvPr>
          <p:cNvSpPr txBox="1"/>
          <p:nvPr/>
        </p:nvSpPr>
        <p:spPr>
          <a:xfrm>
            <a:off x="4152108" y="4428527"/>
            <a:ext cx="3230561" cy="1200329"/>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书名：宋明理学</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作者：陈来</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出版社：北京大学出版社</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出版时间：</a:t>
            </a:r>
            <a:r>
              <a:rPr lang="en-US" altLang="zh-CN" dirty="0">
                <a:latin typeface="方正清刻本悦宋简体" panose="02000000000000000000" pitchFamily="2" charset="-122"/>
                <a:ea typeface="方正清刻本悦宋简体" panose="02000000000000000000" pitchFamily="2" charset="-122"/>
              </a:rPr>
              <a:t>2020</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4</a:t>
            </a:r>
            <a:r>
              <a:rPr lang="zh-CN" altLang="en-US" dirty="0">
                <a:latin typeface="方正清刻本悦宋简体" panose="02000000000000000000" pitchFamily="2" charset="-122"/>
                <a:ea typeface="方正清刻本悦宋简体" panose="02000000000000000000" pitchFamily="2" charset="-122"/>
              </a:rPr>
              <a:t>月</a:t>
            </a:r>
          </a:p>
        </p:txBody>
      </p:sp>
      <p:sp>
        <p:nvSpPr>
          <p:cNvPr id="6" name="矩形 5">
            <a:extLst>
              <a:ext uri="{FF2B5EF4-FFF2-40B4-BE49-F238E27FC236}">
                <a16:creationId xmlns:a16="http://schemas.microsoft.com/office/drawing/2014/main" id="{BB430725-81A0-C131-B93F-B881AC2A5860}"/>
              </a:ext>
            </a:extLst>
          </p:cNvPr>
          <p:cNvSpPr/>
          <p:nvPr/>
        </p:nvSpPr>
        <p:spPr>
          <a:xfrm>
            <a:off x="3989389" y="876655"/>
            <a:ext cx="7983535" cy="2857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本书是当代著名哲学家陈来教授的经典作品，深入中古思想史上具有创发力的哲学思潮，还原宋明理学的本来面目。</a:t>
            </a: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笔者认为宋明理学是中古史思想史教学之中非常难的一个部分。本应该全书阅读，笔者比较推荐阅读重点篇目：</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marL="342900" indent="-342900">
              <a:buFont typeface="Arial" panose="020B0604020202020204" pitchFamily="34" charset="0"/>
              <a:buChar char="•"/>
            </a:pPr>
            <a:r>
              <a:rPr lang="en-US" altLang="zh-CN" sz="2000" dirty="0">
                <a:solidFill>
                  <a:srgbClr val="C00000"/>
                </a:solidFill>
                <a:latin typeface="苏新诗柳楷简" panose="02010600000101010101" pitchFamily="2" charset="-122"/>
                <a:ea typeface="苏新诗柳楷简" panose="02010600000101010101" pitchFamily="2" charset="-122"/>
              </a:rPr>
              <a:t>【</a:t>
            </a:r>
            <a:r>
              <a:rPr lang="zh-CN" altLang="en-US" sz="2000" dirty="0">
                <a:solidFill>
                  <a:srgbClr val="C00000"/>
                </a:solidFill>
                <a:latin typeface="苏新诗柳楷简" panose="02010600000101010101" pitchFamily="2" charset="-122"/>
                <a:ea typeface="苏新诗柳楷简" panose="02010600000101010101" pitchFamily="2" charset="-122"/>
              </a:rPr>
              <a:t>第一编：宋明理学的先驱</a:t>
            </a:r>
            <a:r>
              <a:rPr lang="en-US" altLang="zh-CN" sz="2000" dirty="0">
                <a:solidFill>
                  <a:srgbClr val="C00000"/>
                </a:solidFill>
                <a:latin typeface="苏新诗柳楷简" panose="02010600000101010101" pitchFamily="2" charset="-122"/>
                <a:ea typeface="苏新诗柳楷简" panose="02010600000101010101" pitchFamily="2" charset="-122"/>
              </a:rPr>
              <a:t>】</a:t>
            </a:r>
            <a:r>
              <a:rPr lang="zh-CN" altLang="en-US" sz="2000" dirty="0">
                <a:solidFill>
                  <a:srgbClr val="C00000"/>
                </a:solidFill>
                <a:latin typeface="苏新诗柳楷简" panose="02010600000101010101" pitchFamily="2" charset="-122"/>
                <a:ea typeface="苏新诗柳楷简" panose="02010600000101010101" pitchFamily="2" charset="-122"/>
              </a:rPr>
              <a:t>韩愈</a:t>
            </a:r>
            <a:endParaRPr lang="en-US" altLang="zh-CN" sz="2000" dirty="0">
              <a:solidFill>
                <a:srgbClr val="C00000"/>
              </a:solidFill>
              <a:latin typeface="苏新诗柳楷简" panose="02010600000101010101" pitchFamily="2" charset="-122"/>
              <a:ea typeface="苏新诗柳楷简" panose="02010600000101010101" pitchFamily="2" charset="-122"/>
            </a:endParaRPr>
          </a:p>
          <a:p>
            <a:pPr marL="342900" indent="-342900">
              <a:buFont typeface="Arial" panose="020B0604020202020204" pitchFamily="34" charset="0"/>
              <a:buChar char="•"/>
            </a:pPr>
            <a:r>
              <a:rPr lang="en-US" altLang="zh-CN" sz="2000" dirty="0">
                <a:solidFill>
                  <a:srgbClr val="C00000"/>
                </a:solidFill>
                <a:latin typeface="苏新诗柳楷简" panose="02010600000101010101" pitchFamily="2" charset="-122"/>
                <a:ea typeface="苏新诗柳楷简" panose="02010600000101010101" pitchFamily="2" charset="-122"/>
              </a:rPr>
              <a:t>【</a:t>
            </a:r>
            <a:r>
              <a:rPr lang="zh-CN" altLang="en-US" sz="2000" dirty="0">
                <a:solidFill>
                  <a:srgbClr val="C00000"/>
                </a:solidFill>
                <a:latin typeface="苏新诗柳楷简" panose="02010600000101010101" pitchFamily="2" charset="-122"/>
                <a:ea typeface="苏新诗柳楷简" panose="02010600000101010101" pitchFamily="2" charset="-122"/>
              </a:rPr>
              <a:t>第十一章：朱熹</a:t>
            </a:r>
            <a:r>
              <a:rPr lang="en-US" altLang="zh-CN" sz="2000" dirty="0">
                <a:solidFill>
                  <a:srgbClr val="C00000"/>
                </a:solidFill>
                <a:latin typeface="苏新诗柳楷简" panose="02010600000101010101" pitchFamily="2" charset="-122"/>
                <a:ea typeface="苏新诗柳楷简" panose="02010600000101010101" pitchFamily="2" charset="-122"/>
              </a:rPr>
              <a:t>】</a:t>
            </a:r>
          </a:p>
          <a:p>
            <a:pPr marL="342900" indent="-342900">
              <a:buFont typeface="Arial" panose="020B0604020202020204" pitchFamily="34" charset="0"/>
              <a:buChar char="•"/>
            </a:pPr>
            <a:r>
              <a:rPr lang="en-US" altLang="zh-CN" sz="2000" dirty="0">
                <a:solidFill>
                  <a:srgbClr val="C00000"/>
                </a:solidFill>
                <a:latin typeface="苏新诗柳楷简" panose="02010600000101010101" pitchFamily="2" charset="-122"/>
                <a:ea typeface="苏新诗柳楷简" panose="02010600000101010101" pitchFamily="2" charset="-122"/>
              </a:rPr>
              <a:t>【</a:t>
            </a:r>
            <a:r>
              <a:rPr lang="zh-CN" altLang="en-US" sz="2000" dirty="0">
                <a:solidFill>
                  <a:srgbClr val="C00000"/>
                </a:solidFill>
                <a:latin typeface="苏新诗柳楷简" panose="02010600000101010101" pitchFamily="2" charset="-122"/>
                <a:ea typeface="苏新诗柳楷简" panose="02010600000101010101" pitchFamily="2" charset="-122"/>
              </a:rPr>
              <a:t>第五编</a:t>
            </a:r>
            <a:r>
              <a:rPr lang="en-US" altLang="zh-CN" sz="2000" dirty="0">
                <a:solidFill>
                  <a:srgbClr val="C00000"/>
                </a:solidFill>
                <a:latin typeface="苏新诗柳楷简" panose="02010600000101010101" pitchFamily="2" charset="-122"/>
                <a:ea typeface="苏新诗柳楷简" panose="02010600000101010101" pitchFamily="2" charset="-122"/>
              </a:rPr>
              <a:t>】</a:t>
            </a:r>
            <a:r>
              <a:rPr lang="zh-CN" altLang="en-US" sz="2000" dirty="0">
                <a:solidFill>
                  <a:srgbClr val="C00000"/>
                </a:solidFill>
                <a:latin typeface="苏新诗柳楷简" panose="02010600000101010101" pitchFamily="2" charset="-122"/>
                <a:ea typeface="苏新诗柳楷简" panose="02010600000101010101" pitchFamily="2" charset="-122"/>
              </a:rPr>
              <a:t>明代中后期的理学</a:t>
            </a:r>
            <a:endParaRPr lang="en-US" altLang="zh-CN" sz="2000" dirty="0">
              <a:solidFill>
                <a:srgbClr val="C00000"/>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该书对于明中后期的理学发展也具有一定的备课指导价值。</a:t>
            </a:r>
          </a:p>
        </p:txBody>
      </p:sp>
      <p:sp>
        <p:nvSpPr>
          <p:cNvPr id="7" name="箭头: 五边形 6">
            <a:extLst>
              <a:ext uri="{FF2B5EF4-FFF2-40B4-BE49-F238E27FC236}">
                <a16:creationId xmlns:a16="http://schemas.microsoft.com/office/drawing/2014/main" id="{6FBF9F6D-5DF8-103A-ED4C-B75DF8B35578}"/>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专题阅读</a:t>
            </a:r>
          </a:p>
        </p:txBody>
      </p:sp>
      <p:pic>
        <p:nvPicPr>
          <p:cNvPr id="8" name="图片 7">
            <a:extLst>
              <a:ext uri="{FF2B5EF4-FFF2-40B4-BE49-F238E27FC236}">
                <a16:creationId xmlns:a16="http://schemas.microsoft.com/office/drawing/2014/main" id="{9BE48AE8-A5F4-12D9-5278-1BC222750E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625" y="876654"/>
            <a:ext cx="3411538" cy="5085995"/>
          </a:xfrm>
          <a:prstGeom prst="rect">
            <a:avLst/>
          </a:prstGeom>
        </p:spPr>
      </p:pic>
      <p:pic>
        <p:nvPicPr>
          <p:cNvPr id="4" name="图片 3">
            <a:extLst>
              <a:ext uri="{FF2B5EF4-FFF2-40B4-BE49-F238E27FC236}">
                <a16:creationId xmlns:a16="http://schemas.microsoft.com/office/drawing/2014/main" id="{88726AFA-5B1A-A4E1-110A-4E226004ADA0}"/>
              </a:ext>
            </a:extLst>
          </p:cNvPr>
          <p:cNvPicPr>
            <a:picLocks noChangeAspect="1"/>
          </p:cNvPicPr>
          <p:nvPr/>
        </p:nvPicPr>
        <p:blipFill>
          <a:blip r:embed="rId3"/>
          <a:stretch>
            <a:fillRect/>
          </a:stretch>
        </p:blipFill>
        <p:spPr>
          <a:xfrm>
            <a:off x="7694614" y="3851250"/>
            <a:ext cx="4278310" cy="2354882"/>
          </a:xfrm>
          <a:prstGeom prst="rect">
            <a:avLst/>
          </a:prstGeom>
        </p:spPr>
      </p:pic>
    </p:spTree>
    <p:extLst>
      <p:ext uri="{BB962C8B-B14F-4D97-AF65-F5344CB8AC3E}">
        <p14:creationId xmlns:p14="http://schemas.microsoft.com/office/powerpoint/2010/main" val="772886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443F32B9-D2E6-9BD5-A63E-484B74873B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038898"/>
            <a:ext cx="3181903" cy="4790402"/>
          </a:xfrm>
          <a:prstGeom prst="rect">
            <a:avLst/>
          </a:prstGeom>
        </p:spPr>
      </p:pic>
      <p:sp>
        <p:nvSpPr>
          <p:cNvPr id="6" name="文本框 5">
            <a:extLst>
              <a:ext uri="{FF2B5EF4-FFF2-40B4-BE49-F238E27FC236}">
                <a16:creationId xmlns:a16="http://schemas.microsoft.com/office/drawing/2014/main" id="{CEDA71EB-97FC-4846-AA4B-7DF02087C742}"/>
              </a:ext>
            </a:extLst>
          </p:cNvPr>
          <p:cNvSpPr txBox="1"/>
          <p:nvPr/>
        </p:nvSpPr>
        <p:spPr>
          <a:xfrm>
            <a:off x="3898287" y="4531452"/>
            <a:ext cx="7769837" cy="1200329"/>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书名：完整的天下经验：宋辽夏金元之间的互动</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作者：韦兵</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出版社：北京师范大学出版社</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出版时间：</a:t>
            </a:r>
            <a:r>
              <a:rPr lang="en-US" altLang="zh-CN" dirty="0">
                <a:latin typeface="方正清刻本悦宋简体" panose="02000000000000000000" pitchFamily="2" charset="-122"/>
                <a:ea typeface="方正清刻本悦宋简体" panose="02000000000000000000" pitchFamily="2" charset="-122"/>
              </a:rPr>
              <a:t>2019</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5</a:t>
            </a:r>
            <a:r>
              <a:rPr lang="zh-CN" altLang="en-US" dirty="0">
                <a:latin typeface="方正清刻本悦宋简体" panose="02000000000000000000" pitchFamily="2" charset="-122"/>
                <a:ea typeface="方正清刻本悦宋简体" panose="02000000000000000000" pitchFamily="2" charset="-122"/>
              </a:rPr>
              <a:t>月</a:t>
            </a:r>
          </a:p>
        </p:txBody>
      </p:sp>
      <p:sp>
        <p:nvSpPr>
          <p:cNvPr id="9" name="矩形 8">
            <a:extLst>
              <a:ext uri="{FF2B5EF4-FFF2-40B4-BE49-F238E27FC236}">
                <a16:creationId xmlns:a16="http://schemas.microsoft.com/office/drawing/2014/main" id="{F93BAF9F-160E-DF59-B19E-3F3EE39BA25D}"/>
              </a:ext>
            </a:extLst>
          </p:cNvPr>
          <p:cNvSpPr/>
          <p:nvPr/>
        </p:nvSpPr>
        <p:spPr>
          <a:xfrm>
            <a:off x="3898286" y="1546225"/>
            <a:ext cx="7769837" cy="26257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推荐语：“夷夏之辨”是一个古老而常新的话题。这本著作从多维视角中探寻边疆民族的时空转换，话语新锐，值得一读。</a:t>
            </a: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笔者认为这是一本打开眼界的专业书，作者在书中以微观视角来窥探并立政权之间的互动，但是这本书的绪论读起来非常能够刺激人的思维。开卷有益，可以一读，重点推荐阅读：</a:t>
            </a:r>
          </a:p>
          <a:p>
            <a:pPr indent="457200"/>
            <a:r>
              <a:rPr lang="zh-CN" altLang="en-US" sz="2000" dirty="0">
                <a:solidFill>
                  <a:srgbClr val="C00000"/>
                </a:solidFill>
                <a:latin typeface="苏新诗柳楷简" panose="02010600000101010101" pitchFamily="2" charset="-122"/>
                <a:ea typeface="苏新诗柳楷简" panose="02010600000101010101" pitchFamily="2" charset="-122"/>
              </a:rPr>
              <a:t>绪论</a:t>
            </a:r>
            <a:r>
              <a:rPr lang="en-US" altLang="zh-CN" sz="2000" dirty="0">
                <a:solidFill>
                  <a:srgbClr val="C00000"/>
                </a:solidFill>
                <a:latin typeface="苏新诗柳楷简" panose="02010600000101010101" pitchFamily="2" charset="-122"/>
                <a:ea typeface="苏新诗柳楷简" panose="02010600000101010101" pitchFamily="2" charset="-122"/>
              </a:rPr>
              <a:t>·</a:t>
            </a:r>
            <a:r>
              <a:rPr lang="zh-CN" altLang="en-US" sz="2000" dirty="0">
                <a:solidFill>
                  <a:srgbClr val="C00000"/>
                </a:solidFill>
                <a:latin typeface="苏新诗柳楷简" panose="02010600000101010101" pitchFamily="2" charset="-122"/>
                <a:ea typeface="苏新诗柳楷简" panose="02010600000101010101" pitchFamily="2" charset="-122"/>
              </a:rPr>
              <a:t>完整的中国经验：多元一体的夷夏阴阳互动</a:t>
            </a:r>
            <a:endParaRPr lang="en-US" altLang="zh-CN" sz="2000" dirty="0">
              <a:solidFill>
                <a:srgbClr val="C00000"/>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C00000"/>
                </a:solidFill>
                <a:latin typeface="苏新诗柳楷简" panose="02010600000101010101" pitchFamily="2" charset="-122"/>
                <a:ea typeface="苏新诗柳楷简" panose="02010600000101010101" pitchFamily="2" charset="-122"/>
              </a:rPr>
              <a:t>笔者在一次公开课之中，也引用了作者的部分结论，特别具有提纲挈领的作用，并且文笔极佳，实在是一部学术佳作。</a:t>
            </a:r>
          </a:p>
        </p:txBody>
      </p:sp>
      <p:sp>
        <p:nvSpPr>
          <p:cNvPr id="10" name="箭头: 五边形 9">
            <a:extLst>
              <a:ext uri="{FF2B5EF4-FFF2-40B4-BE49-F238E27FC236}">
                <a16:creationId xmlns:a16="http://schemas.microsoft.com/office/drawing/2014/main" id="{DA1B767E-0E33-26CD-10DE-CAA6126252F0}"/>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专题阅读</a:t>
            </a:r>
          </a:p>
        </p:txBody>
      </p:sp>
    </p:spTree>
    <p:extLst>
      <p:ext uri="{BB962C8B-B14F-4D97-AF65-F5344CB8AC3E}">
        <p14:creationId xmlns:p14="http://schemas.microsoft.com/office/powerpoint/2010/main" val="2447329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_库_矩形 5">
            <a:extLst>
              <a:ext uri="{FF2B5EF4-FFF2-40B4-BE49-F238E27FC236}">
                <a16:creationId xmlns:a16="http://schemas.microsoft.com/office/drawing/2014/main" id="{B9FB754E-3286-4572-9E13-7C825AC8CE8F}"/>
              </a:ext>
            </a:extLst>
          </p:cNvPr>
          <p:cNvSpPr/>
          <p:nvPr>
            <p:custDataLst>
              <p:tags r:id="rId1"/>
            </p:custDataLst>
          </p:nvPr>
        </p:nvSpPr>
        <p:spPr>
          <a:xfrm>
            <a:off x="3913822" y="1353764"/>
            <a:ext cx="4189958" cy="3621505"/>
          </a:xfrm>
          <a:prstGeom prst="rect">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4B684"/>
              </a:solidFill>
              <a:latin typeface="苏新诗柳楷简" panose="02010600000101010101" pitchFamily="2" charset="-122"/>
              <a:ea typeface="苏新诗柳楷简" panose="02010600000101010101" pitchFamily="2" charset="-122"/>
              <a:cs typeface="+mn-ea"/>
              <a:sym typeface="+mn-lt"/>
            </a:endParaRPr>
          </a:p>
        </p:txBody>
      </p:sp>
      <p:sp>
        <p:nvSpPr>
          <p:cNvPr id="5" name="PA_库_文本框 6">
            <a:extLst>
              <a:ext uri="{FF2B5EF4-FFF2-40B4-BE49-F238E27FC236}">
                <a16:creationId xmlns:a16="http://schemas.microsoft.com/office/drawing/2014/main" id="{59339D5E-F735-434F-8941-38AB33BE3977}"/>
              </a:ext>
            </a:extLst>
          </p:cNvPr>
          <p:cNvSpPr txBox="1"/>
          <p:nvPr>
            <p:custDataLst>
              <p:tags r:id="rId2"/>
            </p:custDataLst>
          </p:nvPr>
        </p:nvSpPr>
        <p:spPr>
          <a:xfrm>
            <a:off x="4326983" y="1390743"/>
            <a:ext cx="2165978" cy="1200329"/>
          </a:xfrm>
          <a:prstGeom prst="rect">
            <a:avLst/>
          </a:prstGeom>
          <a:noFill/>
        </p:spPr>
        <p:txBody>
          <a:bodyPr wrap="none" rtlCol="0">
            <a:spAutoFit/>
          </a:bodyPr>
          <a:lstStyle/>
          <a:p>
            <a:r>
              <a:rPr lang="en-US" altLang="zh-CN" sz="7200" dirty="0">
                <a:solidFill>
                  <a:srgbClr val="E4B684"/>
                </a:solidFill>
                <a:latin typeface="华文细黑" panose="02010600040101010101" pitchFamily="2" charset="-122"/>
                <a:ea typeface="华文细黑" panose="02010600040101010101" pitchFamily="2" charset="-122"/>
                <a:cs typeface="+mn-ea"/>
                <a:sym typeface="+mn-lt"/>
              </a:rPr>
              <a:t>ONE</a:t>
            </a:r>
            <a:endParaRPr lang="zh-CN" altLang="en-US" sz="7200" dirty="0">
              <a:solidFill>
                <a:srgbClr val="E4B684"/>
              </a:solidFill>
              <a:latin typeface="华文细黑" panose="02010600040101010101" pitchFamily="2" charset="-122"/>
              <a:ea typeface="华文细黑" panose="02010600040101010101" pitchFamily="2" charset="-122"/>
              <a:cs typeface="+mn-ea"/>
              <a:sym typeface="+mn-lt"/>
            </a:endParaRPr>
          </a:p>
        </p:txBody>
      </p:sp>
      <p:cxnSp>
        <p:nvCxnSpPr>
          <p:cNvPr id="6" name="PA_库_直接连接符 8">
            <a:extLst>
              <a:ext uri="{FF2B5EF4-FFF2-40B4-BE49-F238E27FC236}">
                <a16:creationId xmlns:a16="http://schemas.microsoft.com/office/drawing/2014/main" id="{1DEFC7D8-C9B7-45E1-8CDE-CDE8BF742396}"/>
              </a:ext>
            </a:extLst>
          </p:cNvPr>
          <p:cNvCxnSpPr/>
          <p:nvPr>
            <p:custDataLst>
              <p:tags r:id="rId3"/>
            </p:custDataLst>
          </p:nvPr>
        </p:nvCxnSpPr>
        <p:spPr>
          <a:xfrm>
            <a:off x="4466003" y="2472700"/>
            <a:ext cx="2093494" cy="0"/>
          </a:xfrm>
          <a:prstGeom prst="line">
            <a:avLst/>
          </a:prstGeom>
          <a:ln>
            <a:solidFill>
              <a:srgbClr val="F6D88F"/>
            </a:solidFill>
          </a:ln>
        </p:spPr>
        <p:style>
          <a:lnRef idx="1">
            <a:schemeClr val="accent1"/>
          </a:lnRef>
          <a:fillRef idx="0">
            <a:schemeClr val="accent1"/>
          </a:fillRef>
          <a:effectRef idx="0">
            <a:schemeClr val="accent1"/>
          </a:effectRef>
          <a:fontRef idx="minor">
            <a:schemeClr val="tx1"/>
          </a:fontRef>
        </p:style>
      </p:cxnSp>
      <p:cxnSp>
        <p:nvCxnSpPr>
          <p:cNvPr id="7" name="PA_库_直接连接符 12">
            <a:extLst>
              <a:ext uri="{FF2B5EF4-FFF2-40B4-BE49-F238E27FC236}">
                <a16:creationId xmlns:a16="http://schemas.microsoft.com/office/drawing/2014/main" id="{763E5BCA-189E-41ED-8AD6-43938874CBCA}"/>
              </a:ext>
            </a:extLst>
          </p:cNvPr>
          <p:cNvCxnSpPr/>
          <p:nvPr>
            <p:custDataLst>
              <p:tags r:id="rId4"/>
            </p:custDataLst>
          </p:nvPr>
        </p:nvCxnSpPr>
        <p:spPr>
          <a:xfrm>
            <a:off x="4451887" y="2877763"/>
            <a:ext cx="2093494" cy="0"/>
          </a:xfrm>
          <a:prstGeom prst="line">
            <a:avLst/>
          </a:prstGeom>
          <a:ln>
            <a:solidFill>
              <a:srgbClr val="F6D88F"/>
            </a:solidFill>
          </a:ln>
        </p:spPr>
        <p:style>
          <a:lnRef idx="1">
            <a:schemeClr val="accent1"/>
          </a:lnRef>
          <a:fillRef idx="0">
            <a:schemeClr val="accent1"/>
          </a:fillRef>
          <a:effectRef idx="0">
            <a:schemeClr val="accent1"/>
          </a:effectRef>
          <a:fontRef idx="minor">
            <a:schemeClr val="tx1"/>
          </a:fontRef>
        </p:style>
      </p:cxnSp>
      <p:sp>
        <p:nvSpPr>
          <p:cNvPr id="8" name="PA_库_等腰三角形 10">
            <a:extLst>
              <a:ext uri="{FF2B5EF4-FFF2-40B4-BE49-F238E27FC236}">
                <a16:creationId xmlns:a16="http://schemas.microsoft.com/office/drawing/2014/main" id="{A0F4C062-9AED-4491-ACB0-B5E2AC4ADF3A}"/>
              </a:ext>
            </a:extLst>
          </p:cNvPr>
          <p:cNvSpPr/>
          <p:nvPr>
            <p:custDataLst>
              <p:tags r:id="rId5"/>
            </p:custDataLst>
          </p:nvPr>
        </p:nvSpPr>
        <p:spPr>
          <a:xfrm rot="10800000">
            <a:off x="6943892" y="2166359"/>
            <a:ext cx="606500" cy="631676"/>
          </a:xfrm>
          <a:prstGeom prst="triangle">
            <a:avLst/>
          </a:prstGeom>
          <a:solidFill>
            <a:srgbClr val="E4B6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4B684"/>
              </a:solidFill>
              <a:latin typeface="苏新诗柳楷简" panose="02010600000101010101" pitchFamily="2" charset="-122"/>
              <a:ea typeface="苏新诗柳楷简" panose="02010600000101010101" pitchFamily="2" charset="-122"/>
              <a:cs typeface="+mn-ea"/>
              <a:sym typeface="+mn-lt"/>
            </a:endParaRPr>
          </a:p>
        </p:txBody>
      </p:sp>
      <p:sp>
        <p:nvSpPr>
          <p:cNvPr id="9" name="PA_库_文本框 13">
            <a:extLst>
              <a:ext uri="{FF2B5EF4-FFF2-40B4-BE49-F238E27FC236}">
                <a16:creationId xmlns:a16="http://schemas.microsoft.com/office/drawing/2014/main" id="{A315292E-FC30-4ECE-B984-C3BBC412BAB7}"/>
              </a:ext>
            </a:extLst>
          </p:cNvPr>
          <p:cNvSpPr txBox="1"/>
          <p:nvPr>
            <p:custDataLst>
              <p:tags r:id="rId6"/>
            </p:custDataLst>
          </p:nvPr>
        </p:nvSpPr>
        <p:spPr>
          <a:xfrm>
            <a:off x="4329083" y="2437685"/>
            <a:ext cx="2230414" cy="523220"/>
          </a:xfrm>
          <a:prstGeom prst="rect">
            <a:avLst/>
          </a:prstGeom>
          <a:noFill/>
        </p:spPr>
        <p:txBody>
          <a:bodyPr wrap="square" rtlCol="0">
            <a:spAutoFit/>
          </a:bodyPr>
          <a:lstStyle/>
          <a:p>
            <a:pPr algn="dist"/>
            <a:r>
              <a:rPr lang="zh-CN" altLang="en-US" sz="2800" dirty="0">
                <a:solidFill>
                  <a:srgbClr val="E4B684"/>
                </a:solidFill>
                <a:latin typeface="苏新诗柳楷简" panose="02010600000101010101" pitchFamily="2" charset="-122"/>
                <a:ea typeface="苏新诗柳楷简" panose="02010600000101010101" pitchFamily="2" charset="-122"/>
                <a:cs typeface="+mn-ea"/>
                <a:sym typeface="+mn-lt"/>
              </a:rPr>
              <a:t>第一部分</a:t>
            </a:r>
          </a:p>
        </p:txBody>
      </p:sp>
      <p:sp>
        <p:nvSpPr>
          <p:cNvPr id="10" name="PA-文本框 11">
            <a:extLst>
              <a:ext uri="{FF2B5EF4-FFF2-40B4-BE49-F238E27FC236}">
                <a16:creationId xmlns:a16="http://schemas.microsoft.com/office/drawing/2014/main" id="{7D362EE7-D02A-4227-AD3B-7E4F8370D639}"/>
              </a:ext>
            </a:extLst>
          </p:cNvPr>
          <p:cNvSpPr txBox="1"/>
          <p:nvPr>
            <p:custDataLst>
              <p:tags r:id="rId7"/>
            </p:custDataLst>
          </p:nvPr>
        </p:nvSpPr>
        <p:spPr>
          <a:xfrm>
            <a:off x="4765235" y="3081942"/>
            <a:ext cx="2661530" cy="1446550"/>
          </a:xfrm>
          <a:prstGeom prst="rect">
            <a:avLst/>
          </a:prstGeom>
          <a:noFill/>
        </p:spPr>
        <p:txBody>
          <a:bodyPr wrap="square" rtlCol="0">
            <a:spAutoFit/>
          </a:bodyPr>
          <a:lstStyle/>
          <a:p>
            <a:pPr algn="ctr"/>
            <a:r>
              <a:rPr lang="zh-CN" altLang="en-US" sz="4400" dirty="0">
                <a:solidFill>
                  <a:srgbClr val="E4B684"/>
                </a:solidFill>
                <a:latin typeface="苏新诗柳楷简" panose="02010600000101010101" pitchFamily="2" charset="-122"/>
                <a:ea typeface="苏新诗柳楷简" panose="02010600000101010101" pitchFamily="2" charset="-122"/>
                <a:cs typeface="+mn-ea"/>
                <a:sym typeface="+mn-lt"/>
              </a:rPr>
              <a:t>三国两晋南北朝</a:t>
            </a:r>
          </a:p>
        </p:txBody>
      </p:sp>
      <p:cxnSp>
        <p:nvCxnSpPr>
          <p:cNvPr id="13" name="PA_库_直接连接符 2">
            <a:extLst>
              <a:ext uri="{FF2B5EF4-FFF2-40B4-BE49-F238E27FC236}">
                <a16:creationId xmlns:a16="http://schemas.microsoft.com/office/drawing/2014/main" id="{1C017C3C-DD13-41E8-BCAA-C6B9C815EDCC}"/>
              </a:ext>
            </a:extLst>
          </p:cNvPr>
          <p:cNvCxnSpPr/>
          <p:nvPr>
            <p:custDataLst>
              <p:tags r:id="rId8"/>
            </p:custDataLst>
          </p:nvPr>
        </p:nvCxnSpPr>
        <p:spPr>
          <a:xfrm flipH="1">
            <a:off x="8154895" y="1767595"/>
            <a:ext cx="1395663" cy="893691"/>
          </a:xfrm>
          <a:prstGeom prst="line">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cxnSp>
      <p:cxnSp>
        <p:nvCxnSpPr>
          <p:cNvPr id="14" name="PA_库_直接连接符 17">
            <a:extLst>
              <a:ext uri="{FF2B5EF4-FFF2-40B4-BE49-F238E27FC236}">
                <a16:creationId xmlns:a16="http://schemas.microsoft.com/office/drawing/2014/main" id="{E7AA1C2B-652B-4CCA-B3F9-D2C1CDD3EE0C}"/>
              </a:ext>
            </a:extLst>
          </p:cNvPr>
          <p:cNvCxnSpPr>
            <a:cxnSpLocks/>
          </p:cNvCxnSpPr>
          <p:nvPr>
            <p:custDataLst>
              <p:tags r:id="rId9"/>
            </p:custDataLst>
          </p:nvPr>
        </p:nvCxnSpPr>
        <p:spPr>
          <a:xfrm flipH="1">
            <a:off x="7779882" y="2288015"/>
            <a:ext cx="606502" cy="388365"/>
          </a:xfrm>
          <a:prstGeom prst="line">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cxnSp>
      <p:cxnSp>
        <p:nvCxnSpPr>
          <p:cNvPr id="15" name="PA_库_直接连接符 18">
            <a:extLst>
              <a:ext uri="{FF2B5EF4-FFF2-40B4-BE49-F238E27FC236}">
                <a16:creationId xmlns:a16="http://schemas.microsoft.com/office/drawing/2014/main" id="{960024A5-A722-459A-BB27-00A157B1F898}"/>
              </a:ext>
            </a:extLst>
          </p:cNvPr>
          <p:cNvCxnSpPr>
            <a:cxnSpLocks/>
          </p:cNvCxnSpPr>
          <p:nvPr>
            <p:custDataLst>
              <p:tags r:id="rId10"/>
            </p:custDataLst>
          </p:nvPr>
        </p:nvCxnSpPr>
        <p:spPr>
          <a:xfrm flipH="1">
            <a:off x="9229959" y="1765024"/>
            <a:ext cx="881569" cy="564500"/>
          </a:xfrm>
          <a:prstGeom prst="line">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cxnSp>
      <p:cxnSp>
        <p:nvCxnSpPr>
          <p:cNvPr id="16" name="PA_库_直接连接符 20">
            <a:extLst>
              <a:ext uri="{FF2B5EF4-FFF2-40B4-BE49-F238E27FC236}">
                <a16:creationId xmlns:a16="http://schemas.microsoft.com/office/drawing/2014/main" id="{D9407344-752D-4437-AE9F-2CB501E22BC1}"/>
              </a:ext>
            </a:extLst>
          </p:cNvPr>
          <p:cNvCxnSpPr>
            <a:cxnSpLocks/>
          </p:cNvCxnSpPr>
          <p:nvPr>
            <p:custDataLst>
              <p:tags r:id="rId11"/>
            </p:custDataLst>
          </p:nvPr>
        </p:nvCxnSpPr>
        <p:spPr>
          <a:xfrm flipH="1">
            <a:off x="8998735" y="2530214"/>
            <a:ext cx="462447" cy="296122"/>
          </a:xfrm>
          <a:prstGeom prst="line">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4058640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_库_矩形 5">
            <a:extLst>
              <a:ext uri="{FF2B5EF4-FFF2-40B4-BE49-F238E27FC236}">
                <a16:creationId xmlns:a16="http://schemas.microsoft.com/office/drawing/2014/main" id="{B9FB754E-3286-4572-9E13-7C825AC8CE8F}"/>
              </a:ext>
            </a:extLst>
          </p:cNvPr>
          <p:cNvSpPr/>
          <p:nvPr>
            <p:custDataLst>
              <p:tags r:id="rId1"/>
            </p:custDataLst>
          </p:nvPr>
        </p:nvSpPr>
        <p:spPr>
          <a:xfrm>
            <a:off x="3913822" y="1353764"/>
            <a:ext cx="4189958" cy="3621505"/>
          </a:xfrm>
          <a:prstGeom prst="rect">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4B684"/>
              </a:solidFill>
              <a:latin typeface="苏新诗柳楷简" panose="02010600000101010101" pitchFamily="2" charset="-122"/>
              <a:ea typeface="苏新诗柳楷简" panose="02010600000101010101" pitchFamily="2" charset="-122"/>
              <a:cs typeface="+mn-ea"/>
              <a:sym typeface="+mn-lt"/>
            </a:endParaRPr>
          </a:p>
        </p:txBody>
      </p:sp>
      <p:cxnSp>
        <p:nvCxnSpPr>
          <p:cNvPr id="6" name="PA_库_直接连接符 8">
            <a:extLst>
              <a:ext uri="{FF2B5EF4-FFF2-40B4-BE49-F238E27FC236}">
                <a16:creationId xmlns:a16="http://schemas.microsoft.com/office/drawing/2014/main" id="{1DEFC7D8-C9B7-45E1-8CDE-CDE8BF742396}"/>
              </a:ext>
            </a:extLst>
          </p:cNvPr>
          <p:cNvCxnSpPr/>
          <p:nvPr>
            <p:custDataLst>
              <p:tags r:id="rId2"/>
            </p:custDataLst>
          </p:nvPr>
        </p:nvCxnSpPr>
        <p:spPr>
          <a:xfrm>
            <a:off x="4466003" y="2472700"/>
            <a:ext cx="2093494" cy="0"/>
          </a:xfrm>
          <a:prstGeom prst="line">
            <a:avLst/>
          </a:prstGeom>
          <a:ln>
            <a:solidFill>
              <a:srgbClr val="F6D88F"/>
            </a:solidFill>
          </a:ln>
        </p:spPr>
        <p:style>
          <a:lnRef idx="1">
            <a:schemeClr val="accent1"/>
          </a:lnRef>
          <a:fillRef idx="0">
            <a:schemeClr val="accent1"/>
          </a:fillRef>
          <a:effectRef idx="0">
            <a:schemeClr val="accent1"/>
          </a:effectRef>
          <a:fontRef idx="minor">
            <a:schemeClr val="tx1"/>
          </a:fontRef>
        </p:style>
      </p:cxnSp>
      <p:cxnSp>
        <p:nvCxnSpPr>
          <p:cNvPr id="7" name="PA_库_直接连接符 12">
            <a:extLst>
              <a:ext uri="{FF2B5EF4-FFF2-40B4-BE49-F238E27FC236}">
                <a16:creationId xmlns:a16="http://schemas.microsoft.com/office/drawing/2014/main" id="{763E5BCA-189E-41ED-8AD6-43938874CBCA}"/>
              </a:ext>
            </a:extLst>
          </p:cNvPr>
          <p:cNvCxnSpPr/>
          <p:nvPr>
            <p:custDataLst>
              <p:tags r:id="rId3"/>
            </p:custDataLst>
          </p:nvPr>
        </p:nvCxnSpPr>
        <p:spPr>
          <a:xfrm>
            <a:off x="4451887" y="2877763"/>
            <a:ext cx="2093494" cy="0"/>
          </a:xfrm>
          <a:prstGeom prst="line">
            <a:avLst/>
          </a:prstGeom>
          <a:ln>
            <a:solidFill>
              <a:srgbClr val="F6D88F"/>
            </a:solidFill>
          </a:ln>
        </p:spPr>
        <p:style>
          <a:lnRef idx="1">
            <a:schemeClr val="accent1"/>
          </a:lnRef>
          <a:fillRef idx="0">
            <a:schemeClr val="accent1"/>
          </a:fillRef>
          <a:effectRef idx="0">
            <a:schemeClr val="accent1"/>
          </a:effectRef>
          <a:fontRef idx="minor">
            <a:schemeClr val="tx1"/>
          </a:fontRef>
        </p:style>
      </p:cxnSp>
      <p:sp>
        <p:nvSpPr>
          <p:cNvPr id="8" name="PA_库_等腰三角形 10">
            <a:extLst>
              <a:ext uri="{FF2B5EF4-FFF2-40B4-BE49-F238E27FC236}">
                <a16:creationId xmlns:a16="http://schemas.microsoft.com/office/drawing/2014/main" id="{A0F4C062-9AED-4491-ACB0-B5E2AC4ADF3A}"/>
              </a:ext>
            </a:extLst>
          </p:cNvPr>
          <p:cNvSpPr/>
          <p:nvPr>
            <p:custDataLst>
              <p:tags r:id="rId4"/>
            </p:custDataLst>
          </p:nvPr>
        </p:nvSpPr>
        <p:spPr>
          <a:xfrm rot="10800000">
            <a:off x="6943892" y="2166359"/>
            <a:ext cx="606500" cy="631676"/>
          </a:xfrm>
          <a:prstGeom prst="triangle">
            <a:avLst/>
          </a:prstGeom>
          <a:solidFill>
            <a:srgbClr val="E4B6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4B684"/>
              </a:solidFill>
              <a:latin typeface="苏新诗柳楷简" panose="02010600000101010101" pitchFamily="2" charset="-122"/>
              <a:ea typeface="苏新诗柳楷简" panose="02010600000101010101" pitchFamily="2" charset="-122"/>
              <a:cs typeface="+mn-ea"/>
              <a:sym typeface="+mn-lt"/>
            </a:endParaRPr>
          </a:p>
        </p:txBody>
      </p:sp>
      <p:sp>
        <p:nvSpPr>
          <p:cNvPr id="9" name="PA_库_文本框 13">
            <a:extLst>
              <a:ext uri="{FF2B5EF4-FFF2-40B4-BE49-F238E27FC236}">
                <a16:creationId xmlns:a16="http://schemas.microsoft.com/office/drawing/2014/main" id="{A315292E-FC30-4ECE-B984-C3BBC412BAB7}"/>
              </a:ext>
            </a:extLst>
          </p:cNvPr>
          <p:cNvSpPr txBox="1"/>
          <p:nvPr>
            <p:custDataLst>
              <p:tags r:id="rId5"/>
            </p:custDataLst>
          </p:nvPr>
        </p:nvSpPr>
        <p:spPr>
          <a:xfrm>
            <a:off x="4329083" y="2437685"/>
            <a:ext cx="2230414" cy="523220"/>
          </a:xfrm>
          <a:prstGeom prst="rect">
            <a:avLst/>
          </a:prstGeom>
          <a:noFill/>
        </p:spPr>
        <p:txBody>
          <a:bodyPr wrap="square" rtlCol="0">
            <a:spAutoFit/>
          </a:bodyPr>
          <a:lstStyle/>
          <a:p>
            <a:pPr algn="dist"/>
            <a:r>
              <a:rPr lang="zh-CN" altLang="en-US" sz="2800" dirty="0">
                <a:solidFill>
                  <a:srgbClr val="E4B684"/>
                </a:solidFill>
                <a:latin typeface="苏新诗柳楷简" panose="02010600000101010101" pitchFamily="2" charset="-122"/>
                <a:ea typeface="苏新诗柳楷简" panose="02010600000101010101" pitchFamily="2" charset="-122"/>
                <a:cs typeface="+mn-ea"/>
                <a:sym typeface="+mn-lt"/>
              </a:rPr>
              <a:t>第四部分</a:t>
            </a:r>
          </a:p>
        </p:txBody>
      </p:sp>
      <p:sp>
        <p:nvSpPr>
          <p:cNvPr id="10" name="PA-文本框 11">
            <a:extLst>
              <a:ext uri="{FF2B5EF4-FFF2-40B4-BE49-F238E27FC236}">
                <a16:creationId xmlns:a16="http://schemas.microsoft.com/office/drawing/2014/main" id="{7D362EE7-D02A-4227-AD3B-7E4F8370D639}"/>
              </a:ext>
            </a:extLst>
          </p:cNvPr>
          <p:cNvSpPr txBox="1"/>
          <p:nvPr>
            <p:custDataLst>
              <p:tags r:id="rId6"/>
            </p:custDataLst>
          </p:nvPr>
        </p:nvSpPr>
        <p:spPr>
          <a:xfrm>
            <a:off x="4919472" y="3311697"/>
            <a:ext cx="2178657" cy="769441"/>
          </a:xfrm>
          <a:prstGeom prst="rect">
            <a:avLst/>
          </a:prstGeom>
          <a:noFill/>
        </p:spPr>
        <p:txBody>
          <a:bodyPr wrap="square" rtlCol="0">
            <a:spAutoFit/>
          </a:bodyPr>
          <a:lstStyle/>
          <a:p>
            <a:pPr algn="ctr"/>
            <a:r>
              <a:rPr lang="zh-CN" altLang="en-US" sz="4400" dirty="0">
                <a:solidFill>
                  <a:srgbClr val="E4B684"/>
                </a:solidFill>
                <a:latin typeface="苏新诗柳楷简" panose="02010600000101010101" pitchFamily="2" charset="-122"/>
                <a:ea typeface="苏新诗柳楷简" panose="02010600000101010101" pitchFamily="2" charset="-122"/>
                <a:cs typeface="+mn-ea"/>
                <a:sym typeface="+mn-lt"/>
              </a:rPr>
              <a:t>明清</a:t>
            </a:r>
          </a:p>
        </p:txBody>
      </p:sp>
      <p:cxnSp>
        <p:nvCxnSpPr>
          <p:cNvPr id="13" name="PA_库_直接连接符 2">
            <a:extLst>
              <a:ext uri="{FF2B5EF4-FFF2-40B4-BE49-F238E27FC236}">
                <a16:creationId xmlns:a16="http://schemas.microsoft.com/office/drawing/2014/main" id="{1C017C3C-DD13-41E8-BCAA-C6B9C815EDCC}"/>
              </a:ext>
            </a:extLst>
          </p:cNvPr>
          <p:cNvCxnSpPr/>
          <p:nvPr>
            <p:custDataLst>
              <p:tags r:id="rId7"/>
            </p:custDataLst>
          </p:nvPr>
        </p:nvCxnSpPr>
        <p:spPr>
          <a:xfrm flipH="1">
            <a:off x="8154895" y="1767595"/>
            <a:ext cx="1395663" cy="893691"/>
          </a:xfrm>
          <a:prstGeom prst="line">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cxnSp>
      <p:cxnSp>
        <p:nvCxnSpPr>
          <p:cNvPr id="14" name="PA_库_直接连接符 17">
            <a:extLst>
              <a:ext uri="{FF2B5EF4-FFF2-40B4-BE49-F238E27FC236}">
                <a16:creationId xmlns:a16="http://schemas.microsoft.com/office/drawing/2014/main" id="{E7AA1C2B-652B-4CCA-B3F9-D2C1CDD3EE0C}"/>
              </a:ext>
            </a:extLst>
          </p:cNvPr>
          <p:cNvCxnSpPr>
            <a:cxnSpLocks/>
          </p:cNvCxnSpPr>
          <p:nvPr>
            <p:custDataLst>
              <p:tags r:id="rId8"/>
            </p:custDataLst>
          </p:nvPr>
        </p:nvCxnSpPr>
        <p:spPr>
          <a:xfrm flipH="1">
            <a:off x="7779882" y="2288015"/>
            <a:ext cx="606502" cy="388365"/>
          </a:xfrm>
          <a:prstGeom prst="line">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cxnSp>
      <p:cxnSp>
        <p:nvCxnSpPr>
          <p:cNvPr id="15" name="PA_库_直接连接符 18">
            <a:extLst>
              <a:ext uri="{FF2B5EF4-FFF2-40B4-BE49-F238E27FC236}">
                <a16:creationId xmlns:a16="http://schemas.microsoft.com/office/drawing/2014/main" id="{960024A5-A722-459A-BB27-00A157B1F898}"/>
              </a:ext>
            </a:extLst>
          </p:cNvPr>
          <p:cNvCxnSpPr>
            <a:cxnSpLocks/>
          </p:cNvCxnSpPr>
          <p:nvPr>
            <p:custDataLst>
              <p:tags r:id="rId9"/>
            </p:custDataLst>
          </p:nvPr>
        </p:nvCxnSpPr>
        <p:spPr>
          <a:xfrm flipH="1">
            <a:off x="9229959" y="1765024"/>
            <a:ext cx="881569" cy="564500"/>
          </a:xfrm>
          <a:prstGeom prst="line">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cxnSp>
      <p:cxnSp>
        <p:nvCxnSpPr>
          <p:cNvPr id="16" name="PA_库_直接连接符 20">
            <a:extLst>
              <a:ext uri="{FF2B5EF4-FFF2-40B4-BE49-F238E27FC236}">
                <a16:creationId xmlns:a16="http://schemas.microsoft.com/office/drawing/2014/main" id="{D9407344-752D-4437-AE9F-2CB501E22BC1}"/>
              </a:ext>
            </a:extLst>
          </p:cNvPr>
          <p:cNvCxnSpPr>
            <a:cxnSpLocks/>
          </p:cNvCxnSpPr>
          <p:nvPr>
            <p:custDataLst>
              <p:tags r:id="rId10"/>
            </p:custDataLst>
          </p:nvPr>
        </p:nvCxnSpPr>
        <p:spPr>
          <a:xfrm flipH="1">
            <a:off x="8998735" y="2530214"/>
            <a:ext cx="462447" cy="296122"/>
          </a:xfrm>
          <a:prstGeom prst="line">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cxnSp>
      <p:sp>
        <p:nvSpPr>
          <p:cNvPr id="17" name="PA_库_文本框 6">
            <a:extLst>
              <a:ext uri="{FF2B5EF4-FFF2-40B4-BE49-F238E27FC236}">
                <a16:creationId xmlns:a16="http://schemas.microsoft.com/office/drawing/2014/main" id="{D763C6F5-A82F-7182-775E-AD5A67CD9BE1}"/>
              </a:ext>
            </a:extLst>
          </p:cNvPr>
          <p:cNvSpPr txBox="1"/>
          <p:nvPr>
            <p:custDataLst>
              <p:tags r:id="rId11"/>
            </p:custDataLst>
          </p:nvPr>
        </p:nvSpPr>
        <p:spPr>
          <a:xfrm>
            <a:off x="4106449" y="1407472"/>
            <a:ext cx="2759089" cy="1200329"/>
          </a:xfrm>
          <a:prstGeom prst="rect">
            <a:avLst/>
          </a:prstGeom>
          <a:noFill/>
        </p:spPr>
        <p:txBody>
          <a:bodyPr wrap="none" rtlCol="0">
            <a:spAutoFit/>
          </a:bodyPr>
          <a:lstStyle/>
          <a:p>
            <a:r>
              <a:rPr lang="en-US" altLang="zh-CN" sz="7200" dirty="0">
                <a:solidFill>
                  <a:srgbClr val="E4B684"/>
                </a:solidFill>
                <a:latin typeface="华文细黑" panose="02010600040101010101" pitchFamily="2" charset="-122"/>
                <a:ea typeface="华文细黑" panose="02010600040101010101" pitchFamily="2" charset="-122"/>
                <a:cs typeface="+mn-ea"/>
                <a:sym typeface="+mn-lt"/>
              </a:rPr>
              <a:t>THREE</a:t>
            </a:r>
            <a:endParaRPr lang="zh-CN" altLang="en-US" sz="7200" dirty="0">
              <a:solidFill>
                <a:srgbClr val="E4B684"/>
              </a:solidFill>
              <a:latin typeface="华文细黑" panose="02010600040101010101" pitchFamily="2" charset="-122"/>
              <a:ea typeface="华文细黑" panose="02010600040101010101" pitchFamily="2" charset="-122"/>
              <a:cs typeface="+mn-ea"/>
              <a:sym typeface="+mn-lt"/>
            </a:endParaRPr>
          </a:p>
        </p:txBody>
      </p:sp>
    </p:spTree>
    <p:extLst>
      <p:ext uri="{BB962C8B-B14F-4D97-AF65-F5344CB8AC3E}">
        <p14:creationId xmlns:p14="http://schemas.microsoft.com/office/powerpoint/2010/main" val="1824384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E9CDC85B-6E47-94BA-CE92-B4CB4823AD66}"/>
              </a:ext>
            </a:extLst>
          </p:cNvPr>
          <p:cNvSpPr txBox="1"/>
          <p:nvPr/>
        </p:nvSpPr>
        <p:spPr>
          <a:xfrm>
            <a:off x="3882826" y="4377419"/>
            <a:ext cx="7850185" cy="1200329"/>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书名：明史（上下）（中国断代史系列）</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作者：南炳文；汤纲</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出版社：上海人民出版社</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出版时间：</a:t>
            </a:r>
            <a:r>
              <a:rPr lang="en-US" altLang="zh-CN" dirty="0">
                <a:latin typeface="方正清刻本悦宋简体" panose="02000000000000000000" pitchFamily="2" charset="-122"/>
                <a:ea typeface="方正清刻本悦宋简体" panose="02000000000000000000" pitchFamily="2" charset="-122"/>
              </a:rPr>
              <a:t>2021</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1</a:t>
            </a:r>
            <a:r>
              <a:rPr lang="zh-CN" altLang="en-US" dirty="0">
                <a:latin typeface="方正清刻本悦宋简体" panose="02000000000000000000" pitchFamily="2" charset="-122"/>
                <a:ea typeface="方正清刻本悦宋简体" panose="02000000000000000000" pitchFamily="2" charset="-122"/>
              </a:rPr>
              <a:t>月</a:t>
            </a:r>
          </a:p>
        </p:txBody>
      </p:sp>
      <p:sp>
        <p:nvSpPr>
          <p:cNvPr id="6" name="矩形 5">
            <a:extLst>
              <a:ext uri="{FF2B5EF4-FFF2-40B4-BE49-F238E27FC236}">
                <a16:creationId xmlns:a16="http://schemas.microsoft.com/office/drawing/2014/main" id="{BB430725-81A0-C131-B93F-B881AC2A5860}"/>
              </a:ext>
            </a:extLst>
          </p:cNvPr>
          <p:cNvSpPr/>
          <p:nvPr/>
        </p:nvSpPr>
        <p:spPr>
          <a:xfrm>
            <a:off x="3882826" y="993773"/>
            <a:ext cx="3879971" cy="32512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明清断代史是同一位老师主编，因此在明末清初的朝代更迭</a:t>
            </a:r>
            <a:r>
              <a:rPr lang="en-US" altLang="zh-CN" sz="2000" dirty="0">
                <a:solidFill>
                  <a:srgbClr val="FF0000"/>
                </a:solidFill>
                <a:latin typeface="苏新诗柳楷简" panose="02010600000101010101" pitchFamily="2" charset="-122"/>
                <a:ea typeface="苏新诗柳楷简" panose="02010600000101010101" pitchFamily="2" charset="-122"/>
              </a:rPr>
              <a:t>【</a:t>
            </a:r>
            <a:r>
              <a:rPr lang="zh-CN" altLang="en-US" sz="2000" dirty="0">
                <a:solidFill>
                  <a:srgbClr val="FF0000"/>
                </a:solidFill>
                <a:latin typeface="苏新诗柳楷简" panose="02010600000101010101" pitchFamily="2" charset="-122"/>
                <a:ea typeface="苏新诗柳楷简" panose="02010600000101010101" pitchFamily="2" charset="-122"/>
              </a:rPr>
              <a:t>女真崛起与清军入关</a:t>
            </a:r>
            <a:r>
              <a:rPr lang="en-US" altLang="zh-CN" sz="2000" dirty="0">
                <a:solidFill>
                  <a:srgbClr val="FF0000"/>
                </a:solidFill>
                <a:latin typeface="苏新诗柳楷简" panose="02010600000101010101" pitchFamily="2" charset="-122"/>
                <a:ea typeface="苏新诗柳楷简" panose="02010600000101010101" pitchFamily="2" charset="-122"/>
              </a:rPr>
              <a:t>】</a:t>
            </a:r>
            <a:r>
              <a:rPr lang="zh-CN" altLang="en-US" sz="2000" dirty="0">
                <a:solidFill>
                  <a:srgbClr val="071C34"/>
                </a:solidFill>
                <a:latin typeface="苏新诗柳楷简" panose="02010600000101010101" pitchFamily="2" charset="-122"/>
                <a:ea typeface="苏新诗柳楷简" panose="02010600000101010101" pitchFamily="2" charset="-122"/>
              </a:rPr>
              <a:t>这一部分知识点，有所重叠。</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虽然未必能够全部看完，但是重要的历史事件以及学术研究重点在断代史之中都能得到体现，</a:t>
            </a:r>
            <a:r>
              <a:rPr lang="zh-CN" altLang="en-US" sz="2000" dirty="0">
                <a:solidFill>
                  <a:srgbClr val="FF0000"/>
                </a:solidFill>
                <a:latin typeface="苏新诗柳楷简" panose="02010600000101010101" pitchFamily="2" charset="-122"/>
                <a:ea typeface="苏新诗柳楷简" panose="02010600000101010101" pitchFamily="2" charset="-122"/>
              </a:rPr>
              <a:t>因此推荐老师们备课先从断代史入手，随后再不断拓展阅读疆域，完善知识体系构建。</a:t>
            </a:r>
          </a:p>
        </p:txBody>
      </p:sp>
      <p:sp>
        <p:nvSpPr>
          <p:cNvPr id="7" name="箭头: 五边形 6">
            <a:extLst>
              <a:ext uri="{FF2B5EF4-FFF2-40B4-BE49-F238E27FC236}">
                <a16:creationId xmlns:a16="http://schemas.microsoft.com/office/drawing/2014/main" id="{6FBF9F6D-5DF8-103A-ED4C-B75DF8B35578}"/>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断代史阅读</a:t>
            </a:r>
          </a:p>
        </p:txBody>
      </p:sp>
      <p:pic>
        <p:nvPicPr>
          <p:cNvPr id="5" name="图片 4">
            <a:extLst>
              <a:ext uri="{FF2B5EF4-FFF2-40B4-BE49-F238E27FC236}">
                <a16:creationId xmlns:a16="http://schemas.microsoft.com/office/drawing/2014/main" id="{925D45C8-C488-10E0-4B55-DD5B262E71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77" y="895349"/>
            <a:ext cx="3346174" cy="4810125"/>
          </a:xfrm>
          <a:prstGeom prst="rect">
            <a:avLst/>
          </a:prstGeom>
        </p:spPr>
      </p:pic>
      <p:pic>
        <p:nvPicPr>
          <p:cNvPr id="9" name="图片 8">
            <a:extLst>
              <a:ext uri="{FF2B5EF4-FFF2-40B4-BE49-F238E27FC236}">
                <a16:creationId xmlns:a16="http://schemas.microsoft.com/office/drawing/2014/main" id="{9CABCEF5-C8D7-0EBD-0873-3BDC1EB486D0}"/>
              </a:ext>
            </a:extLst>
          </p:cNvPr>
          <p:cNvPicPr>
            <a:picLocks noChangeAspect="1"/>
          </p:cNvPicPr>
          <p:nvPr/>
        </p:nvPicPr>
        <p:blipFill>
          <a:blip r:embed="rId3"/>
          <a:stretch>
            <a:fillRect/>
          </a:stretch>
        </p:blipFill>
        <p:spPr>
          <a:xfrm>
            <a:off x="7991320" y="1036362"/>
            <a:ext cx="3741691" cy="3166069"/>
          </a:xfrm>
          <a:prstGeom prst="rect">
            <a:avLst/>
          </a:prstGeom>
        </p:spPr>
      </p:pic>
    </p:spTree>
    <p:extLst>
      <p:ext uri="{BB962C8B-B14F-4D97-AF65-F5344CB8AC3E}">
        <p14:creationId xmlns:p14="http://schemas.microsoft.com/office/powerpoint/2010/main" val="1281479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E9CDC85B-6E47-94BA-CE92-B4CB4823AD66}"/>
              </a:ext>
            </a:extLst>
          </p:cNvPr>
          <p:cNvSpPr txBox="1"/>
          <p:nvPr/>
        </p:nvSpPr>
        <p:spPr>
          <a:xfrm>
            <a:off x="3882826" y="4377419"/>
            <a:ext cx="7850185" cy="1200329"/>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书名：清史（上、下）（中国断代史系列）</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作者：南炳文 主编</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出版社：上海人民出版社</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出版时间：</a:t>
            </a:r>
            <a:r>
              <a:rPr lang="en-US" altLang="zh-CN" dirty="0">
                <a:latin typeface="方正清刻本悦宋简体" panose="02000000000000000000" pitchFamily="2" charset="-122"/>
                <a:ea typeface="方正清刻本悦宋简体" panose="02000000000000000000" pitchFamily="2" charset="-122"/>
              </a:rPr>
              <a:t>2020</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7</a:t>
            </a:r>
            <a:r>
              <a:rPr lang="zh-CN" altLang="en-US" dirty="0">
                <a:latin typeface="方正清刻本悦宋简体" panose="02000000000000000000" pitchFamily="2" charset="-122"/>
                <a:ea typeface="方正清刻本悦宋简体" panose="02000000000000000000" pitchFamily="2" charset="-122"/>
              </a:rPr>
              <a:t>月</a:t>
            </a:r>
          </a:p>
        </p:txBody>
      </p:sp>
      <p:sp>
        <p:nvSpPr>
          <p:cNvPr id="6" name="矩形 5">
            <a:extLst>
              <a:ext uri="{FF2B5EF4-FFF2-40B4-BE49-F238E27FC236}">
                <a16:creationId xmlns:a16="http://schemas.microsoft.com/office/drawing/2014/main" id="{BB430725-81A0-C131-B93F-B881AC2A5860}"/>
              </a:ext>
            </a:extLst>
          </p:cNvPr>
          <p:cNvSpPr/>
          <p:nvPr/>
        </p:nvSpPr>
        <p:spPr>
          <a:xfrm>
            <a:off x="3882826" y="993773"/>
            <a:ext cx="3527624" cy="32512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这一系列的断代史是我们进行中古史备课所不能免掉的重要书目，通过阅读断代史，能够让教师短时间内就进入到该段历史的时空情境之中。</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假如教师对历史线索清晰、对于历史典故信手拈来，那么课堂的教学效果也是比较好的。</a:t>
            </a:r>
            <a:endParaRPr lang="en-US" altLang="zh-CN" sz="2000" dirty="0">
              <a:solidFill>
                <a:srgbClr val="071C34"/>
              </a:solidFill>
              <a:latin typeface="苏新诗柳楷简" panose="02010600000101010101" pitchFamily="2" charset="-122"/>
              <a:ea typeface="苏新诗柳楷简" panose="02010600000101010101" pitchFamily="2" charset="-122"/>
            </a:endParaRPr>
          </a:p>
        </p:txBody>
      </p:sp>
      <p:sp>
        <p:nvSpPr>
          <p:cNvPr id="7" name="箭头: 五边形 6">
            <a:extLst>
              <a:ext uri="{FF2B5EF4-FFF2-40B4-BE49-F238E27FC236}">
                <a16:creationId xmlns:a16="http://schemas.microsoft.com/office/drawing/2014/main" id="{6FBF9F6D-5DF8-103A-ED4C-B75DF8B35578}"/>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断代史阅读</a:t>
            </a:r>
          </a:p>
        </p:txBody>
      </p:sp>
      <p:pic>
        <p:nvPicPr>
          <p:cNvPr id="4" name="图片 3">
            <a:extLst>
              <a:ext uri="{FF2B5EF4-FFF2-40B4-BE49-F238E27FC236}">
                <a16:creationId xmlns:a16="http://schemas.microsoft.com/office/drawing/2014/main" id="{C112577A-9B33-66EA-20A0-89B715239B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60" y="1044749"/>
            <a:ext cx="3375991" cy="4532999"/>
          </a:xfrm>
          <a:prstGeom prst="rect">
            <a:avLst/>
          </a:prstGeom>
        </p:spPr>
      </p:pic>
      <p:pic>
        <p:nvPicPr>
          <p:cNvPr id="8" name="图片 7">
            <a:extLst>
              <a:ext uri="{FF2B5EF4-FFF2-40B4-BE49-F238E27FC236}">
                <a16:creationId xmlns:a16="http://schemas.microsoft.com/office/drawing/2014/main" id="{A37C22A4-D32F-06A0-7435-DE8C5B709202}"/>
              </a:ext>
            </a:extLst>
          </p:cNvPr>
          <p:cNvPicPr>
            <a:picLocks noChangeAspect="1"/>
          </p:cNvPicPr>
          <p:nvPr/>
        </p:nvPicPr>
        <p:blipFill>
          <a:blip r:embed="rId3"/>
          <a:stretch>
            <a:fillRect/>
          </a:stretch>
        </p:blipFill>
        <p:spPr>
          <a:xfrm>
            <a:off x="7604718" y="1044749"/>
            <a:ext cx="4003082" cy="3203446"/>
          </a:xfrm>
          <a:prstGeom prst="rect">
            <a:avLst/>
          </a:prstGeom>
        </p:spPr>
      </p:pic>
    </p:spTree>
    <p:extLst>
      <p:ext uri="{BB962C8B-B14F-4D97-AF65-F5344CB8AC3E}">
        <p14:creationId xmlns:p14="http://schemas.microsoft.com/office/powerpoint/2010/main" val="3943788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E9CDC85B-6E47-94BA-CE92-B4CB4823AD66}"/>
              </a:ext>
            </a:extLst>
          </p:cNvPr>
          <p:cNvSpPr txBox="1"/>
          <p:nvPr/>
        </p:nvSpPr>
        <p:spPr>
          <a:xfrm>
            <a:off x="3882826" y="4377419"/>
            <a:ext cx="7975797" cy="1200329"/>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书名：万历十五年（经典本）</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作者：黄仁宇</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出版社：中华书局</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出版时间：</a:t>
            </a:r>
            <a:r>
              <a:rPr lang="en-US" altLang="zh-CN" dirty="0">
                <a:latin typeface="方正清刻本悦宋简体" panose="02000000000000000000" pitchFamily="2" charset="-122"/>
                <a:ea typeface="方正清刻本悦宋简体" panose="02000000000000000000" pitchFamily="2" charset="-122"/>
              </a:rPr>
              <a:t>2014</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8</a:t>
            </a:r>
            <a:r>
              <a:rPr lang="zh-CN" altLang="en-US" dirty="0">
                <a:latin typeface="方正清刻本悦宋简体" panose="02000000000000000000" pitchFamily="2" charset="-122"/>
                <a:ea typeface="方正清刻本悦宋简体" panose="02000000000000000000" pitchFamily="2" charset="-122"/>
              </a:rPr>
              <a:t>月</a:t>
            </a:r>
          </a:p>
        </p:txBody>
      </p:sp>
      <p:sp>
        <p:nvSpPr>
          <p:cNvPr id="6" name="矩形 5">
            <a:extLst>
              <a:ext uri="{FF2B5EF4-FFF2-40B4-BE49-F238E27FC236}">
                <a16:creationId xmlns:a16="http://schemas.microsoft.com/office/drawing/2014/main" id="{BB430725-81A0-C131-B93F-B881AC2A5860}"/>
              </a:ext>
            </a:extLst>
          </p:cNvPr>
          <p:cNvSpPr/>
          <p:nvPr/>
        </p:nvSpPr>
        <p:spPr>
          <a:xfrm>
            <a:off x="3882825" y="993773"/>
            <a:ext cx="7975799" cy="32512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了解晚明历史人人必备的一本书。但是比较建议师生在了解基本的明朝历史线索后进行阅读，效果更佳。书中较为发人深省的一些文段以及黄仁宇对重要历史人物的描绘入木三分，让人具有深刻的印象。</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全书都十分推荐阅读，阅读方法可以采用与通史之间相互结合，从而提高备课的一些学术与文学味。笔者主要是采用了其中的：</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FF0000"/>
                </a:solidFill>
                <a:latin typeface="苏新诗柳楷简" panose="02010600000101010101" pitchFamily="2" charset="-122"/>
                <a:ea typeface="苏新诗柳楷简" panose="02010600000101010101" pitchFamily="2" charset="-122"/>
              </a:rPr>
              <a:t>①万历皇帝；②张居正；③李贽</a:t>
            </a:r>
            <a:endParaRPr lang="en-US" altLang="zh-CN" sz="2000" dirty="0">
              <a:solidFill>
                <a:srgbClr val="FF0000"/>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的一些具体选段放在课堂上提供阅读，效果尚可。</a:t>
            </a:r>
            <a:endParaRPr lang="en-US" altLang="zh-CN" sz="2000" dirty="0">
              <a:solidFill>
                <a:srgbClr val="071C34"/>
              </a:solidFill>
              <a:latin typeface="苏新诗柳楷简" panose="02010600000101010101" pitchFamily="2" charset="-122"/>
              <a:ea typeface="苏新诗柳楷简" panose="02010600000101010101" pitchFamily="2" charset="-122"/>
            </a:endParaRPr>
          </a:p>
        </p:txBody>
      </p:sp>
      <p:sp>
        <p:nvSpPr>
          <p:cNvPr id="7" name="箭头: 五边形 6">
            <a:extLst>
              <a:ext uri="{FF2B5EF4-FFF2-40B4-BE49-F238E27FC236}">
                <a16:creationId xmlns:a16="http://schemas.microsoft.com/office/drawing/2014/main" id="{6FBF9F6D-5DF8-103A-ED4C-B75DF8B35578}"/>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专题阅读</a:t>
            </a:r>
          </a:p>
        </p:txBody>
      </p:sp>
      <p:pic>
        <p:nvPicPr>
          <p:cNvPr id="4" name="图片 3">
            <a:extLst>
              <a:ext uri="{FF2B5EF4-FFF2-40B4-BE49-F238E27FC236}">
                <a16:creationId xmlns:a16="http://schemas.microsoft.com/office/drawing/2014/main" id="{04EF8CA1-2E6C-F615-94B7-ADAD58B559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941" y="996223"/>
            <a:ext cx="3030210" cy="4581525"/>
          </a:xfrm>
          <a:prstGeom prst="rect">
            <a:avLst/>
          </a:prstGeom>
        </p:spPr>
      </p:pic>
    </p:spTree>
    <p:extLst>
      <p:ext uri="{BB962C8B-B14F-4D97-AF65-F5344CB8AC3E}">
        <p14:creationId xmlns:p14="http://schemas.microsoft.com/office/powerpoint/2010/main" val="1065107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ECE598C7-10F8-0969-52BB-66D90AFE4491}"/>
              </a:ext>
            </a:extLst>
          </p:cNvPr>
          <p:cNvGrpSpPr/>
          <p:nvPr/>
        </p:nvGrpSpPr>
        <p:grpSpPr>
          <a:xfrm>
            <a:off x="975609" y="690563"/>
            <a:ext cx="10240782" cy="5198267"/>
            <a:chOff x="1504437" y="561975"/>
            <a:chExt cx="10240782" cy="5198267"/>
          </a:xfrm>
        </p:grpSpPr>
        <p:pic>
          <p:nvPicPr>
            <p:cNvPr id="3" name="图片 2">
              <a:extLst>
                <a:ext uri="{FF2B5EF4-FFF2-40B4-BE49-F238E27FC236}">
                  <a16:creationId xmlns:a16="http://schemas.microsoft.com/office/drawing/2014/main" id="{A1C9D5D0-8B41-5D4F-9130-71060C92B2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4437" y="561975"/>
              <a:ext cx="4420807" cy="2751138"/>
            </a:xfrm>
            <a:prstGeom prst="rect">
              <a:avLst/>
            </a:prstGeom>
          </p:spPr>
        </p:pic>
        <p:pic>
          <p:nvPicPr>
            <p:cNvPr id="5" name="图片 4">
              <a:extLst>
                <a:ext uri="{FF2B5EF4-FFF2-40B4-BE49-F238E27FC236}">
                  <a16:creationId xmlns:a16="http://schemas.microsoft.com/office/drawing/2014/main" id="{D359050F-C1C7-FA96-4DD4-5A85C2886AF3}"/>
                </a:ext>
              </a:extLst>
            </p:cNvPr>
            <p:cNvPicPr>
              <a:picLocks noChangeAspect="1"/>
            </p:cNvPicPr>
            <p:nvPr/>
          </p:nvPicPr>
          <p:blipFill rotWithShape="1">
            <a:blip r:embed="rId3">
              <a:extLst>
                <a:ext uri="{28A0092B-C50C-407E-A947-70E740481C1C}">
                  <a14:useLocalDpi xmlns:a14="http://schemas.microsoft.com/office/drawing/2010/main" val="0"/>
                </a:ext>
              </a:extLst>
            </a:blip>
            <a:srcRect t="9740"/>
            <a:stretch/>
          </p:blipFill>
          <p:spPr>
            <a:xfrm>
              <a:off x="6266757" y="561975"/>
              <a:ext cx="5478462" cy="2751138"/>
            </a:xfrm>
            <a:prstGeom prst="rect">
              <a:avLst/>
            </a:prstGeom>
          </p:spPr>
        </p:pic>
        <p:pic>
          <p:nvPicPr>
            <p:cNvPr id="7" name="图片 6">
              <a:extLst>
                <a:ext uri="{FF2B5EF4-FFF2-40B4-BE49-F238E27FC236}">
                  <a16:creationId xmlns:a16="http://schemas.microsoft.com/office/drawing/2014/main" id="{FF439832-27CF-217F-27C5-472563528F53}"/>
                </a:ext>
              </a:extLst>
            </p:cNvPr>
            <p:cNvPicPr>
              <a:picLocks noChangeAspect="1"/>
            </p:cNvPicPr>
            <p:nvPr/>
          </p:nvPicPr>
          <p:blipFill rotWithShape="1">
            <a:blip r:embed="rId4">
              <a:extLst>
                <a:ext uri="{28A0092B-C50C-407E-A947-70E740481C1C}">
                  <a14:useLocalDpi xmlns:a14="http://schemas.microsoft.com/office/drawing/2010/main" val="0"/>
                </a:ext>
              </a:extLst>
            </a:blip>
            <a:srcRect t="21450" b="12431"/>
            <a:stretch/>
          </p:blipFill>
          <p:spPr>
            <a:xfrm>
              <a:off x="1504437" y="3526630"/>
              <a:ext cx="4420807" cy="2233612"/>
            </a:xfrm>
            <a:prstGeom prst="rect">
              <a:avLst/>
            </a:prstGeom>
          </p:spPr>
        </p:pic>
        <p:sp>
          <p:nvSpPr>
            <p:cNvPr id="8" name="矩形 7">
              <a:extLst>
                <a:ext uri="{FF2B5EF4-FFF2-40B4-BE49-F238E27FC236}">
                  <a16:creationId xmlns:a16="http://schemas.microsoft.com/office/drawing/2014/main" id="{53D5DDF8-B396-8091-682C-9C0B6F72D13F}"/>
                </a:ext>
              </a:extLst>
            </p:cNvPr>
            <p:cNvSpPr/>
            <p:nvPr/>
          </p:nvSpPr>
          <p:spPr>
            <a:xfrm>
              <a:off x="6334125" y="3838573"/>
              <a:ext cx="5411094" cy="16097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FF0000"/>
                  </a:solidFill>
                  <a:latin typeface="苏新诗柳楷简" panose="02010600000101010101" pitchFamily="2" charset="-122"/>
                  <a:ea typeface="苏新诗柳楷简" panose="02010600000101010101" pitchFamily="2" charset="-122"/>
                </a:rPr>
                <a:t>通过阅读学术著作，进行选择相应的选段提供学生作为阅读、思考的重要启发点，可以成为一轮复习之中，深化课堂，扩展学生思维的重要入口。</a:t>
              </a:r>
              <a:endParaRPr lang="en-US" altLang="zh-CN" sz="2000" dirty="0">
                <a:solidFill>
                  <a:srgbClr val="FF0000"/>
                </a:solidFill>
                <a:latin typeface="苏新诗柳楷简" panose="02010600000101010101" pitchFamily="2" charset="-122"/>
                <a:ea typeface="苏新诗柳楷简" panose="02010600000101010101" pitchFamily="2" charset="-122"/>
              </a:endParaRPr>
            </a:p>
          </p:txBody>
        </p:sp>
      </p:grpSp>
      <p:sp>
        <p:nvSpPr>
          <p:cNvPr id="9" name="箭头: 五边形 8">
            <a:extLst>
              <a:ext uri="{FF2B5EF4-FFF2-40B4-BE49-F238E27FC236}">
                <a16:creationId xmlns:a16="http://schemas.microsoft.com/office/drawing/2014/main" id="{8B09313E-4915-BDCA-5B69-27B53A098A2D}"/>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教学案例</a:t>
            </a:r>
          </a:p>
        </p:txBody>
      </p:sp>
    </p:spTree>
    <p:extLst>
      <p:ext uri="{BB962C8B-B14F-4D97-AF65-F5344CB8AC3E}">
        <p14:creationId xmlns:p14="http://schemas.microsoft.com/office/powerpoint/2010/main" val="4543842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E9CDC85B-6E47-94BA-CE92-B4CB4823AD66}"/>
              </a:ext>
            </a:extLst>
          </p:cNvPr>
          <p:cNvSpPr txBox="1"/>
          <p:nvPr/>
        </p:nvSpPr>
        <p:spPr>
          <a:xfrm>
            <a:off x="3882826" y="4377419"/>
            <a:ext cx="7850185" cy="1200329"/>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书名：洪业：清朝开国史</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美</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魏斐德</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出版社：新星出版社</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出版时间：</a:t>
            </a:r>
            <a:r>
              <a:rPr lang="en-US" altLang="zh-CN" dirty="0">
                <a:latin typeface="方正清刻本悦宋简体" panose="02000000000000000000" pitchFamily="2" charset="-122"/>
                <a:ea typeface="方正清刻本悦宋简体" panose="02000000000000000000" pitchFamily="2" charset="-122"/>
              </a:rPr>
              <a:t>2017</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2</a:t>
            </a:r>
            <a:r>
              <a:rPr lang="zh-CN" altLang="en-US" dirty="0">
                <a:latin typeface="方正清刻本悦宋简体" panose="02000000000000000000" pitchFamily="2" charset="-122"/>
                <a:ea typeface="方正清刻本悦宋简体" panose="02000000000000000000" pitchFamily="2" charset="-122"/>
              </a:rPr>
              <a:t>月</a:t>
            </a:r>
          </a:p>
        </p:txBody>
      </p:sp>
      <p:sp>
        <p:nvSpPr>
          <p:cNvPr id="6" name="矩形 5">
            <a:extLst>
              <a:ext uri="{FF2B5EF4-FFF2-40B4-BE49-F238E27FC236}">
                <a16:creationId xmlns:a16="http://schemas.microsoft.com/office/drawing/2014/main" id="{BB430725-81A0-C131-B93F-B881AC2A5860}"/>
              </a:ext>
            </a:extLst>
          </p:cNvPr>
          <p:cNvSpPr/>
          <p:nvPr/>
        </p:nvSpPr>
        <p:spPr>
          <a:xfrm>
            <a:off x="3882826" y="1044749"/>
            <a:ext cx="5248474" cy="3200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美国汉学家的扛鼎之作。对于了解清军入关以及清军征服江南的一些相关历史细节很有好处。该书篇幅较大，建议教师可以择取其中对备课有直接作用的篇目进行阅读。</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由于是美国汉学家所写，部分史实与阐述的构建，一方面可以提供非常新颖的视角，另一方面教师也应该注意与断代史互相借鉴、甄别。</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endParaRPr lang="zh-CN" altLang="en-US" sz="2000" dirty="0">
              <a:solidFill>
                <a:srgbClr val="071C34"/>
              </a:solidFill>
              <a:latin typeface="苏新诗柳楷简" panose="02010600000101010101" pitchFamily="2" charset="-122"/>
              <a:ea typeface="苏新诗柳楷简" panose="02010600000101010101" pitchFamily="2" charset="-122"/>
            </a:endParaRPr>
          </a:p>
        </p:txBody>
      </p:sp>
      <p:sp>
        <p:nvSpPr>
          <p:cNvPr id="7" name="箭头: 五边形 6">
            <a:extLst>
              <a:ext uri="{FF2B5EF4-FFF2-40B4-BE49-F238E27FC236}">
                <a16:creationId xmlns:a16="http://schemas.microsoft.com/office/drawing/2014/main" id="{6FBF9F6D-5DF8-103A-ED4C-B75DF8B35578}"/>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专题阅读</a:t>
            </a:r>
          </a:p>
        </p:txBody>
      </p:sp>
      <p:pic>
        <p:nvPicPr>
          <p:cNvPr id="10" name="图片 9">
            <a:extLst>
              <a:ext uri="{FF2B5EF4-FFF2-40B4-BE49-F238E27FC236}">
                <a16:creationId xmlns:a16="http://schemas.microsoft.com/office/drawing/2014/main" id="{85E491BC-8B47-83FF-E179-11F63FCCEA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107" y="993772"/>
            <a:ext cx="3010393" cy="4583975"/>
          </a:xfrm>
          <a:prstGeom prst="rect">
            <a:avLst/>
          </a:prstGeom>
        </p:spPr>
      </p:pic>
      <p:pic>
        <p:nvPicPr>
          <p:cNvPr id="12" name="图片 11">
            <a:extLst>
              <a:ext uri="{FF2B5EF4-FFF2-40B4-BE49-F238E27FC236}">
                <a16:creationId xmlns:a16="http://schemas.microsoft.com/office/drawing/2014/main" id="{FCD7D5FB-B446-51D8-24E0-875DAA26533A}"/>
              </a:ext>
            </a:extLst>
          </p:cNvPr>
          <p:cNvPicPr>
            <a:picLocks noChangeAspect="1"/>
          </p:cNvPicPr>
          <p:nvPr/>
        </p:nvPicPr>
        <p:blipFill rotWithShape="1">
          <a:blip r:embed="rId3"/>
          <a:srcRect r="28428"/>
          <a:stretch/>
        </p:blipFill>
        <p:spPr>
          <a:xfrm>
            <a:off x="9324975" y="1152525"/>
            <a:ext cx="2408036" cy="3092497"/>
          </a:xfrm>
          <a:prstGeom prst="rect">
            <a:avLst/>
          </a:prstGeom>
        </p:spPr>
      </p:pic>
    </p:spTree>
    <p:extLst>
      <p:ext uri="{BB962C8B-B14F-4D97-AF65-F5344CB8AC3E}">
        <p14:creationId xmlns:p14="http://schemas.microsoft.com/office/powerpoint/2010/main" val="1624255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E9CDC85B-6E47-94BA-CE92-B4CB4823AD66}"/>
              </a:ext>
            </a:extLst>
          </p:cNvPr>
          <p:cNvSpPr txBox="1"/>
          <p:nvPr/>
        </p:nvSpPr>
        <p:spPr>
          <a:xfrm>
            <a:off x="3913982" y="4545646"/>
            <a:ext cx="7850185" cy="1200329"/>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书名：征战：大清帝国的崛起</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作者：侯杨方</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出版社：天地出版社</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华夏盛轩</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出版时间：</a:t>
            </a:r>
            <a:r>
              <a:rPr lang="en-US" altLang="zh-CN" dirty="0">
                <a:latin typeface="方正清刻本悦宋简体" panose="02000000000000000000" pitchFamily="2" charset="-122"/>
                <a:ea typeface="方正清刻本悦宋简体" panose="02000000000000000000" pitchFamily="2" charset="-122"/>
              </a:rPr>
              <a:t>2022</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4</a:t>
            </a:r>
            <a:r>
              <a:rPr lang="zh-CN" altLang="en-US" dirty="0">
                <a:latin typeface="方正清刻本悦宋简体" panose="02000000000000000000" pitchFamily="2" charset="-122"/>
                <a:ea typeface="方正清刻本悦宋简体" panose="02000000000000000000" pitchFamily="2" charset="-122"/>
              </a:rPr>
              <a:t>月</a:t>
            </a:r>
          </a:p>
        </p:txBody>
      </p:sp>
      <p:sp>
        <p:nvSpPr>
          <p:cNvPr id="6" name="矩形 5">
            <a:extLst>
              <a:ext uri="{FF2B5EF4-FFF2-40B4-BE49-F238E27FC236}">
                <a16:creationId xmlns:a16="http://schemas.microsoft.com/office/drawing/2014/main" id="{BB430725-81A0-C131-B93F-B881AC2A5860}"/>
              </a:ext>
            </a:extLst>
          </p:cNvPr>
          <p:cNvSpPr/>
          <p:nvPr/>
        </p:nvSpPr>
        <p:spPr>
          <a:xfrm>
            <a:off x="3913981" y="993774"/>
            <a:ext cx="5217319" cy="3419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这是一本围绕着女真崛起，从部落到帝国的一整个过程，如果有师生对清朝初期的军事征服史感兴趣，那么这一本通俗易懂的</a:t>
            </a:r>
            <a:r>
              <a:rPr lang="en-US" altLang="zh-CN" sz="2000" dirty="0">
                <a:solidFill>
                  <a:srgbClr val="071C34"/>
                </a:solidFill>
                <a:latin typeface="苏新诗柳楷简" panose="02010600000101010101" pitchFamily="2" charset="-122"/>
                <a:ea typeface="苏新诗柳楷简" panose="02010600000101010101" pitchFamily="2" charset="-122"/>
              </a:rPr>
              <a:t>《</a:t>
            </a:r>
            <a:r>
              <a:rPr lang="zh-CN" altLang="en-US" sz="2000" dirty="0">
                <a:solidFill>
                  <a:srgbClr val="071C34"/>
                </a:solidFill>
                <a:latin typeface="苏新诗柳楷简" panose="02010600000101010101" pitchFamily="2" charset="-122"/>
                <a:ea typeface="苏新诗柳楷简" panose="02010600000101010101" pitchFamily="2" charset="-122"/>
              </a:rPr>
              <a:t>大清帝国的崛起</a:t>
            </a:r>
            <a:r>
              <a:rPr lang="en-US" altLang="zh-CN" sz="2000" dirty="0">
                <a:solidFill>
                  <a:srgbClr val="071C34"/>
                </a:solidFill>
                <a:latin typeface="苏新诗柳楷简" panose="02010600000101010101" pitchFamily="2" charset="-122"/>
                <a:ea typeface="苏新诗柳楷简" panose="02010600000101010101" pitchFamily="2" charset="-122"/>
              </a:rPr>
              <a:t>》</a:t>
            </a:r>
            <a:r>
              <a:rPr lang="zh-CN" altLang="en-US" sz="2000" dirty="0">
                <a:solidFill>
                  <a:srgbClr val="071C34"/>
                </a:solidFill>
                <a:latin typeface="苏新诗柳楷简" panose="02010600000101010101" pitchFamily="2" charset="-122"/>
                <a:ea typeface="苏新诗柳楷简" panose="02010600000101010101" pitchFamily="2" charset="-122"/>
              </a:rPr>
              <a:t>，也是十分推荐的。</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FF0000"/>
                </a:solidFill>
                <a:latin typeface="苏新诗柳楷简" panose="02010600000101010101" pitchFamily="2" charset="-122"/>
                <a:ea typeface="苏新诗柳楷简" panose="02010600000101010101" pitchFamily="2" charset="-122"/>
              </a:rPr>
              <a:t>笔者借由这本书，再次厘清与明确了女真崛起与清朝康雍乾三代人对西北的用兵，及其对清朝疆域的拓展与统一多民族国家的巩固的史实。</a:t>
            </a:r>
            <a:endParaRPr lang="en-US" altLang="zh-CN" sz="2000" dirty="0">
              <a:solidFill>
                <a:srgbClr val="FF0000"/>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值得一提的是作者是复旦大学教授，可见本书具有一定的学术背景背书。</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endParaRPr lang="zh-CN" altLang="en-US" sz="2000" dirty="0">
              <a:solidFill>
                <a:srgbClr val="071C34"/>
              </a:solidFill>
              <a:latin typeface="苏新诗柳楷简" panose="02010600000101010101" pitchFamily="2" charset="-122"/>
              <a:ea typeface="苏新诗柳楷简" panose="02010600000101010101" pitchFamily="2" charset="-122"/>
            </a:endParaRPr>
          </a:p>
        </p:txBody>
      </p:sp>
      <p:sp>
        <p:nvSpPr>
          <p:cNvPr id="7" name="箭头: 五边形 6">
            <a:extLst>
              <a:ext uri="{FF2B5EF4-FFF2-40B4-BE49-F238E27FC236}">
                <a16:creationId xmlns:a16="http://schemas.microsoft.com/office/drawing/2014/main" id="{6FBF9F6D-5DF8-103A-ED4C-B75DF8B35578}"/>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专题阅读</a:t>
            </a:r>
          </a:p>
        </p:txBody>
      </p:sp>
      <p:pic>
        <p:nvPicPr>
          <p:cNvPr id="4" name="图片 3">
            <a:extLst>
              <a:ext uri="{FF2B5EF4-FFF2-40B4-BE49-F238E27FC236}">
                <a16:creationId xmlns:a16="http://schemas.microsoft.com/office/drawing/2014/main" id="{95E1ED91-C684-62FA-71C2-A92D10D4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989" y="855723"/>
            <a:ext cx="3261842" cy="4722026"/>
          </a:xfrm>
          <a:prstGeom prst="rect">
            <a:avLst/>
          </a:prstGeom>
        </p:spPr>
      </p:pic>
      <p:pic>
        <p:nvPicPr>
          <p:cNvPr id="10" name="图片 9">
            <a:extLst>
              <a:ext uri="{FF2B5EF4-FFF2-40B4-BE49-F238E27FC236}">
                <a16:creationId xmlns:a16="http://schemas.microsoft.com/office/drawing/2014/main" id="{D73F0DB0-69FC-45CE-49D2-F3A1812D79E9}"/>
              </a:ext>
            </a:extLst>
          </p:cNvPr>
          <p:cNvPicPr>
            <a:picLocks noChangeAspect="1"/>
          </p:cNvPicPr>
          <p:nvPr/>
        </p:nvPicPr>
        <p:blipFill rotWithShape="1">
          <a:blip r:embed="rId3"/>
          <a:srcRect r="21198"/>
          <a:stretch/>
        </p:blipFill>
        <p:spPr>
          <a:xfrm>
            <a:off x="9324450" y="993774"/>
            <a:ext cx="2552240" cy="3387547"/>
          </a:xfrm>
          <a:prstGeom prst="rect">
            <a:avLst/>
          </a:prstGeom>
        </p:spPr>
      </p:pic>
    </p:spTree>
    <p:extLst>
      <p:ext uri="{BB962C8B-B14F-4D97-AF65-F5344CB8AC3E}">
        <p14:creationId xmlns:p14="http://schemas.microsoft.com/office/powerpoint/2010/main" val="3071331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E9CDC85B-6E47-94BA-CE92-B4CB4823AD66}"/>
              </a:ext>
            </a:extLst>
          </p:cNvPr>
          <p:cNvSpPr txBox="1"/>
          <p:nvPr/>
        </p:nvSpPr>
        <p:spPr>
          <a:xfrm>
            <a:off x="3882826" y="4377419"/>
            <a:ext cx="7850185" cy="1200329"/>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书名：盛世：康乾</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作者：侯杨方</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出版社：中信出版集团</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出版时间：</a:t>
            </a:r>
            <a:r>
              <a:rPr lang="en-US" altLang="zh-CN" dirty="0">
                <a:latin typeface="方正清刻本悦宋简体" panose="02000000000000000000" pitchFamily="2" charset="-122"/>
                <a:ea typeface="方正清刻本悦宋简体" panose="02000000000000000000" pitchFamily="2" charset="-122"/>
              </a:rPr>
              <a:t>2019</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5</a:t>
            </a:r>
            <a:r>
              <a:rPr lang="zh-CN" altLang="en-US" dirty="0">
                <a:latin typeface="方正清刻本悦宋简体" panose="02000000000000000000" pitchFamily="2" charset="-122"/>
                <a:ea typeface="方正清刻本悦宋简体" panose="02000000000000000000" pitchFamily="2" charset="-122"/>
              </a:rPr>
              <a:t>月</a:t>
            </a:r>
          </a:p>
        </p:txBody>
      </p:sp>
      <p:sp>
        <p:nvSpPr>
          <p:cNvPr id="6" name="矩形 5">
            <a:extLst>
              <a:ext uri="{FF2B5EF4-FFF2-40B4-BE49-F238E27FC236}">
                <a16:creationId xmlns:a16="http://schemas.microsoft.com/office/drawing/2014/main" id="{BB430725-81A0-C131-B93F-B881AC2A5860}"/>
              </a:ext>
            </a:extLst>
          </p:cNvPr>
          <p:cNvSpPr/>
          <p:nvPr/>
        </p:nvSpPr>
        <p:spPr>
          <a:xfrm>
            <a:off x="3882826" y="993773"/>
            <a:ext cx="4308674" cy="32512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这是一本了解康乾盛世的好书，当然由于和</a:t>
            </a:r>
            <a:r>
              <a:rPr lang="en-US" altLang="zh-CN" sz="2000" dirty="0">
                <a:solidFill>
                  <a:srgbClr val="071C34"/>
                </a:solidFill>
                <a:latin typeface="苏新诗柳楷简" panose="02010600000101010101" pitchFamily="2" charset="-122"/>
                <a:ea typeface="苏新诗柳楷简" panose="02010600000101010101" pitchFamily="2" charset="-122"/>
              </a:rPr>
              <a:t>《</a:t>
            </a:r>
            <a:r>
              <a:rPr lang="zh-CN" altLang="en-US" sz="2000" dirty="0">
                <a:solidFill>
                  <a:srgbClr val="071C34"/>
                </a:solidFill>
                <a:latin typeface="苏新诗柳楷简" panose="02010600000101010101" pitchFamily="2" charset="-122"/>
                <a:ea typeface="苏新诗柳楷简" panose="02010600000101010101" pitchFamily="2" charset="-122"/>
              </a:rPr>
              <a:t>征战：大清帝国的崛起</a:t>
            </a:r>
            <a:r>
              <a:rPr lang="en-US" altLang="zh-CN" sz="2000" dirty="0">
                <a:solidFill>
                  <a:srgbClr val="071C34"/>
                </a:solidFill>
                <a:latin typeface="苏新诗柳楷简" panose="02010600000101010101" pitchFamily="2" charset="-122"/>
                <a:ea typeface="苏新诗柳楷简" panose="02010600000101010101" pitchFamily="2" charset="-122"/>
              </a:rPr>
              <a:t>》</a:t>
            </a:r>
            <a:r>
              <a:rPr lang="zh-CN" altLang="en-US" sz="2000" dirty="0">
                <a:solidFill>
                  <a:srgbClr val="071C34"/>
                </a:solidFill>
                <a:latin typeface="苏新诗柳楷简" panose="02010600000101010101" pitchFamily="2" charset="-122"/>
                <a:ea typeface="苏新诗柳楷简" panose="02010600000101010101" pitchFamily="2" charset="-122"/>
              </a:rPr>
              <a:t>是同一位作者，因此重复部分较多。   </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建议老师们可以两本书共同配套备课使用，该书阐述的不仅仅是盛世的强大武功，而是以文治武功的两个角度，进而以乾隆后期的颓势来进行讲解盛世的衰亡，是比较契合统编教材的主题的</a:t>
            </a:r>
            <a:r>
              <a:rPr lang="zh-CN" altLang="en-US" sz="2000" dirty="0">
                <a:solidFill>
                  <a:srgbClr val="FF0000"/>
                </a:solidFill>
                <a:latin typeface="苏新诗柳楷简" panose="02010600000101010101" pitchFamily="2" charset="-122"/>
                <a:ea typeface="苏新诗柳楷简" panose="02010600000101010101" pitchFamily="2" charset="-122"/>
              </a:rPr>
              <a:t>：迟滞与发展，鼎盛与衰败等明清史学的主题构建。</a:t>
            </a:r>
          </a:p>
        </p:txBody>
      </p:sp>
      <p:sp>
        <p:nvSpPr>
          <p:cNvPr id="7" name="箭头: 五边形 6">
            <a:extLst>
              <a:ext uri="{FF2B5EF4-FFF2-40B4-BE49-F238E27FC236}">
                <a16:creationId xmlns:a16="http://schemas.microsoft.com/office/drawing/2014/main" id="{6FBF9F6D-5DF8-103A-ED4C-B75DF8B35578}"/>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专题阅读</a:t>
            </a:r>
          </a:p>
        </p:txBody>
      </p:sp>
      <p:pic>
        <p:nvPicPr>
          <p:cNvPr id="8" name="图片 7">
            <a:extLst>
              <a:ext uri="{FF2B5EF4-FFF2-40B4-BE49-F238E27FC236}">
                <a16:creationId xmlns:a16="http://schemas.microsoft.com/office/drawing/2014/main" id="{4FA8E1C6-F842-EEAF-62DA-5DFDE82D4B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950" y="993773"/>
            <a:ext cx="3358880" cy="4583975"/>
          </a:xfrm>
          <a:prstGeom prst="rect">
            <a:avLst/>
          </a:prstGeom>
        </p:spPr>
      </p:pic>
      <p:pic>
        <p:nvPicPr>
          <p:cNvPr id="10" name="图片 9">
            <a:extLst>
              <a:ext uri="{FF2B5EF4-FFF2-40B4-BE49-F238E27FC236}">
                <a16:creationId xmlns:a16="http://schemas.microsoft.com/office/drawing/2014/main" id="{6E4CE021-2657-6EB0-D20F-2A702860C005}"/>
              </a:ext>
            </a:extLst>
          </p:cNvPr>
          <p:cNvPicPr>
            <a:picLocks noChangeAspect="1"/>
          </p:cNvPicPr>
          <p:nvPr/>
        </p:nvPicPr>
        <p:blipFill>
          <a:blip r:embed="rId3"/>
          <a:stretch>
            <a:fillRect/>
          </a:stretch>
        </p:blipFill>
        <p:spPr>
          <a:xfrm>
            <a:off x="8372547" y="993773"/>
            <a:ext cx="3541440" cy="3181416"/>
          </a:xfrm>
          <a:prstGeom prst="rect">
            <a:avLst/>
          </a:prstGeom>
        </p:spPr>
      </p:pic>
    </p:spTree>
    <p:extLst>
      <p:ext uri="{BB962C8B-B14F-4D97-AF65-F5344CB8AC3E}">
        <p14:creationId xmlns:p14="http://schemas.microsoft.com/office/powerpoint/2010/main" val="18166518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872E870E-7089-0E3F-60A5-612EC4FEBF13}"/>
              </a:ext>
            </a:extLst>
          </p:cNvPr>
          <p:cNvSpPr txBox="1"/>
          <p:nvPr/>
        </p:nvSpPr>
        <p:spPr>
          <a:xfrm>
            <a:off x="3941767" y="4719458"/>
            <a:ext cx="7602534" cy="1200329"/>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书名：雍正帝：中国的独裁君主（甲骨文系列）</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日</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宫崎市定</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出版社：社会科学文献出版</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社出版时间：</a:t>
            </a:r>
            <a:r>
              <a:rPr lang="en-US" altLang="zh-CN" dirty="0">
                <a:latin typeface="方正清刻本悦宋简体" panose="02000000000000000000" pitchFamily="2" charset="-122"/>
                <a:ea typeface="方正清刻本悦宋简体" panose="02000000000000000000" pitchFamily="2" charset="-122"/>
              </a:rPr>
              <a:t>2016</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9</a:t>
            </a:r>
            <a:r>
              <a:rPr lang="zh-CN" altLang="en-US" dirty="0">
                <a:latin typeface="方正清刻本悦宋简体" panose="02000000000000000000" pitchFamily="2" charset="-122"/>
                <a:ea typeface="方正清刻本悦宋简体" panose="02000000000000000000" pitchFamily="2" charset="-122"/>
              </a:rPr>
              <a:t>月</a:t>
            </a:r>
          </a:p>
        </p:txBody>
      </p:sp>
      <p:sp>
        <p:nvSpPr>
          <p:cNvPr id="5" name="矩形 4">
            <a:extLst>
              <a:ext uri="{FF2B5EF4-FFF2-40B4-BE49-F238E27FC236}">
                <a16:creationId xmlns:a16="http://schemas.microsoft.com/office/drawing/2014/main" id="{4757AD96-0409-2F3E-ACDC-25D1F857A05C}"/>
              </a:ext>
            </a:extLst>
          </p:cNvPr>
          <p:cNvSpPr/>
          <p:nvPr/>
        </p:nvSpPr>
        <p:spPr>
          <a:xfrm>
            <a:off x="3941766" y="1109662"/>
            <a:ext cx="4364036" cy="3419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来自日本史学大家宫崎市定的通俗读物作品，用比较浅显同时也具备一定学术价值的语言来阐述了雍正一朝的政治、经济以及文化方面的举措。</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特别是可以借该书来了解雍正继位的趣味故事。整体故事性较强，可能对备课作用一般，</a:t>
            </a:r>
            <a:r>
              <a:rPr lang="zh-CN" altLang="en-US" sz="2000" dirty="0">
                <a:solidFill>
                  <a:srgbClr val="FF0000"/>
                </a:solidFill>
                <a:latin typeface="苏新诗柳楷简" panose="02010600000101010101" pitchFamily="2" charset="-122"/>
                <a:ea typeface="苏新诗柳楷简" panose="02010600000101010101" pitchFamily="2" charset="-122"/>
              </a:rPr>
              <a:t>但建议老师们可以在休闲时候阅读。</a:t>
            </a:r>
            <a:endParaRPr lang="en-US" altLang="zh-CN" sz="2000" dirty="0">
              <a:solidFill>
                <a:srgbClr val="FF0000"/>
              </a:solidFill>
              <a:latin typeface="苏新诗柳楷简" panose="02010600000101010101" pitchFamily="2" charset="-122"/>
              <a:ea typeface="苏新诗柳楷简" panose="02010600000101010101" pitchFamily="2" charset="-122"/>
            </a:endParaRPr>
          </a:p>
        </p:txBody>
      </p:sp>
      <p:sp>
        <p:nvSpPr>
          <p:cNvPr id="8" name="箭头: 五边形 7">
            <a:extLst>
              <a:ext uri="{FF2B5EF4-FFF2-40B4-BE49-F238E27FC236}">
                <a16:creationId xmlns:a16="http://schemas.microsoft.com/office/drawing/2014/main" id="{A5EEAF67-C510-2180-9505-A73614BA1C93}"/>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趣味阅读</a:t>
            </a:r>
          </a:p>
        </p:txBody>
      </p:sp>
      <p:pic>
        <p:nvPicPr>
          <p:cNvPr id="6" name="图片 5">
            <a:extLst>
              <a:ext uri="{FF2B5EF4-FFF2-40B4-BE49-F238E27FC236}">
                <a16:creationId xmlns:a16="http://schemas.microsoft.com/office/drawing/2014/main" id="{F286207D-6CA3-B27D-DEF3-69DE7998B4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655" y="1109661"/>
            <a:ext cx="3379770" cy="4810126"/>
          </a:xfrm>
          <a:prstGeom prst="rect">
            <a:avLst/>
          </a:prstGeom>
        </p:spPr>
      </p:pic>
      <p:pic>
        <p:nvPicPr>
          <p:cNvPr id="10" name="图片 9">
            <a:extLst>
              <a:ext uri="{FF2B5EF4-FFF2-40B4-BE49-F238E27FC236}">
                <a16:creationId xmlns:a16="http://schemas.microsoft.com/office/drawing/2014/main" id="{1BF25A6B-1CBE-222C-D8F0-40C0D9BBC8C0}"/>
              </a:ext>
            </a:extLst>
          </p:cNvPr>
          <p:cNvPicPr>
            <a:picLocks noChangeAspect="1"/>
          </p:cNvPicPr>
          <p:nvPr/>
        </p:nvPicPr>
        <p:blipFill>
          <a:blip r:embed="rId3"/>
          <a:stretch>
            <a:fillRect/>
          </a:stretch>
        </p:blipFill>
        <p:spPr>
          <a:xfrm>
            <a:off x="8483601" y="1136699"/>
            <a:ext cx="3060700" cy="3392438"/>
          </a:xfrm>
          <a:prstGeom prst="rect">
            <a:avLst/>
          </a:prstGeom>
        </p:spPr>
      </p:pic>
    </p:spTree>
    <p:extLst>
      <p:ext uri="{BB962C8B-B14F-4D97-AF65-F5344CB8AC3E}">
        <p14:creationId xmlns:p14="http://schemas.microsoft.com/office/powerpoint/2010/main" val="4225823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9E460632-AAA8-3CBD-1D94-2E5D6D599D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949" y="1033462"/>
            <a:ext cx="3158601" cy="4886325"/>
          </a:xfrm>
          <a:prstGeom prst="rect">
            <a:avLst/>
          </a:prstGeom>
        </p:spPr>
      </p:pic>
      <p:sp>
        <p:nvSpPr>
          <p:cNvPr id="4" name="文本框 3">
            <a:extLst>
              <a:ext uri="{FF2B5EF4-FFF2-40B4-BE49-F238E27FC236}">
                <a16:creationId xmlns:a16="http://schemas.microsoft.com/office/drawing/2014/main" id="{872E870E-7089-0E3F-60A5-612EC4FEBF13}"/>
              </a:ext>
            </a:extLst>
          </p:cNvPr>
          <p:cNvSpPr txBox="1"/>
          <p:nvPr/>
        </p:nvSpPr>
        <p:spPr>
          <a:xfrm>
            <a:off x="3941767" y="4719458"/>
            <a:ext cx="7602534" cy="1200329"/>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书名：饥饿的盛世：乾隆时代的得与失（珍藏版）</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作者：张宏杰</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出版社：重庆出版社</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华章同人</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出版时间：</a:t>
            </a:r>
            <a:r>
              <a:rPr lang="en-US" altLang="zh-CN" dirty="0">
                <a:latin typeface="方正清刻本悦宋简体" panose="02000000000000000000" pitchFamily="2" charset="-122"/>
                <a:ea typeface="方正清刻本悦宋简体" panose="02000000000000000000" pitchFamily="2" charset="-122"/>
              </a:rPr>
              <a:t>2019</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7</a:t>
            </a:r>
            <a:r>
              <a:rPr lang="zh-CN" altLang="en-US" dirty="0">
                <a:latin typeface="方正清刻本悦宋简体" panose="02000000000000000000" pitchFamily="2" charset="-122"/>
                <a:ea typeface="方正清刻本悦宋简体" panose="02000000000000000000" pitchFamily="2" charset="-122"/>
              </a:rPr>
              <a:t>月</a:t>
            </a:r>
          </a:p>
        </p:txBody>
      </p:sp>
      <p:sp>
        <p:nvSpPr>
          <p:cNvPr id="5" name="矩形 4">
            <a:extLst>
              <a:ext uri="{FF2B5EF4-FFF2-40B4-BE49-F238E27FC236}">
                <a16:creationId xmlns:a16="http://schemas.microsoft.com/office/drawing/2014/main" id="{4757AD96-0409-2F3E-ACDC-25D1F857A05C}"/>
              </a:ext>
            </a:extLst>
          </p:cNvPr>
          <p:cNvSpPr/>
          <p:nvPr/>
        </p:nvSpPr>
        <p:spPr>
          <a:xfrm>
            <a:off x="3941766" y="1109662"/>
            <a:ext cx="4364036" cy="3419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这本书具有较为强烈的史学趣味性，语言文字非常具有文学性，整体可读性很强。非常推荐各位老师们阅读，值得多次阅读。通过阅读该书，教师可以在课堂上对部分历史细节进行深入，以增强课堂的趣味性。</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如：</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FF0000"/>
                </a:solidFill>
                <a:latin typeface="苏新诗柳楷简" panose="02010600000101010101" pitchFamily="2" charset="-122"/>
                <a:ea typeface="苏新诗柳楷简" panose="02010600000101010101" pitchFamily="2" charset="-122"/>
              </a:rPr>
              <a:t>平定准噶尔部；乾隆强化君权的措施；马嘎尔尼访华等具体史实细节。</a:t>
            </a:r>
            <a:endParaRPr lang="en-US" altLang="zh-CN" sz="2000" dirty="0">
              <a:solidFill>
                <a:srgbClr val="FF0000"/>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强烈推荐阅读。</a:t>
            </a:r>
            <a:endParaRPr lang="en-US" altLang="zh-CN" sz="2000" dirty="0">
              <a:solidFill>
                <a:srgbClr val="071C34"/>
              </a:solidFill>
              <a:latin typeface="苏新诗柳楷简" panose="02010600000101010101" pitchFamily="2" charset="-122"/>
              <a:ea typeface="苏新诗柳楷简" panose="02010600000101010101" pitchFamily="2" charset="-122"/>
            </a:endParaRPr>
          </a:p>
        </p:txBody>
      </p:sp>
      <p:pic>
        <p:nvPicPr>
          <p:cNvPr id="7" name="图片 6">
            <a:extLst>
              <a:ext uri="{FF2B5EF4-FFF2-40B4-BE49-F238E27FC236}">
                <a16:creationId xmlns:a16="http://schemas.microsoft.com/office/drawing/2014/main" id="{927AE54D-988C-2A48-B214-4EBCF9B958A0}"/>
              </a:ext>
            </a:extLst>
          </p:cNvPr>
          <p:cNvPicPr>
            <a:picLocks noChangeAspect="1"/>
          </p:cNvPicPr>
          <p:nvPr/>
        </p:nvPicPr>
        <p:blipFill>
          <a:blip r:embed="rId3"/>
          <a:stretch>
            <a:fillRect/>
          </a:stretch>
        </p:blipFill>
        <p:spPr>
          <a:xfrm>
            <a:off x="8466143" y="1109661"/>
            <a:ext cx="3078157" cy="3419475"/>
          </a:xfrm>
          <a:prstGeom prst="rect">
            <a:avLst/>
          </a:prstGeom>
        </p:spPr>
      </p:pic>
      <p:sp>
        <p:nvSpPr>
          <p:cNvPr id="8" name="箭头: 五边形 7">
            <a:extLst>
              <a:ext uri="{FF2B5EF4-FFF2-40B4-BE49-F238E27FC236}">
                <a16:creationId xmlns:a16="http://schemas.microsoft.com/office/drawing/2014/main" id="{A5EEAF67-C510-2180-9505-A73614BA1C93}"/>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专题阅读</a:t>
            </a:r>
          </a:p>
        </p:txBody>
      </p:sp>
    </p:spTree>
    <p:extLst>
      <p:ext uri="{BB962C8B-B14F-4D97-AF65-F5344CB8AC3E}">
        <p14:creationId xmlns:p14="http://schemas.microsoft.com/office/powerpoint/2010/main" val="4118619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D93C26E-BA40-8C30-7ABC-B31822451FEB}"/>
              </a:ext>
            </a:extLst>
          </p:cNvPr>
          <p:cNvPicPr>
            <a:picLocks noChangeAspect="1"/>
          </p:cNvPicPr>
          <p:nvPr/>
        </p:nvPicPr>
        <p:blipFill>
          <a:blip r:embed="rId2"/>
          <a:stretch>
            <a:fillRect/>
          </a:stretch>
        </p:blipFill>
        <p:spPr>
          <a:xfrm>
            <a:off x="449979" y="733425"/>
            <a:ext cx="3612539" cy="5248274"/>
          </a:xfrm>
          <a:prstGeom prst="rect">
            <a:avLst/>
          </a:prstGeom>
        </p:spPr>
      </p:pic>
      <p:sp>
        <p:nvSpPr>
          <p:cNvPr id="4" name="文本框 3">
            <a:extLst>
              <a:ext uri="{FF2B5EF4-FFF2-40B4-BE49-F238E27FC236}">
                <a16:creationId xmlns:a16="http://schemas.microsoft.com/office/drawing/2014/main" id="{C525B4DA-FC65-565E-ACFC-8A08386BCD4A}"/>
              </a:ext>
            </a:extLst>
          </p:cNvPr>
          <p:cNvSpPr txBox="1"/>
          <p:nvPr/>
        </p:nvSpPr>
        <p:spPr>
          <a:xfrm>
            <a:off x="4249739" y="4446448"/>
            <a:ext cx="7329486" cy="1477328"/>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书名：魏晋南北朝：中国文明的历史（四）</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日</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森鹿三 编著</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译者：陈健成</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出版社：四川人民出版社</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后浪出版</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时间：</a:t>
            </a:r>
            <a:r>
              <a:rPr lang="en-US" altLang="zh-CN" dirty="0">
                <a:latin typeface="方正清刻本悦宋简体" panose="02000000000000000000" pitchFamily="2" charset="-122"/>
                <a:ea typeface="方正清刻本悦宋简体" panose="02000000000000000000" pitchFamily="2" charset="-122"/>
              </a:rPr>
              <a:t>2022</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2</a:t>
            </a:r>
            <a:r>
              <a:rPr lang="zh-CN" altLang="en-US" dirty="0">
                <a:latin typeface="方正清刻本悦宋简体" panose="02000000000000000000" pitchFamily="2" charset="-122"/>
                <a:ea typeface="方正清刻本悦宋简体" panose="02000000000000000000" pitchFamily="2" charset="-122"/>
              </a:rPr>
              <a:t>月</a:t>
            </a:r>
            <a:r>
              <a:rPr lang="en-US" altLang="zh-CN" dirty="0">
                <a:latin typeface="方正清刻本悦宋简体" panose="02000000000000000000" pitchFamily="2" charset="-122"/>
                <a:ea typeface="方正清刻本悦宋简体" panose="02000000000000000000" pitchFamily="2" charset="-122"/>
              </a:rPr>
              <a:t>ISBN</a:t>
            </a:r>
            <a:r>
              <a:rPr lang="zh-CN" altLang="en-US" dirty="0">
                <a:latin typeface="方正清刻本悦宋简体" panose="02000000000000000000" pitchFamily="2" charset="-122"/>
                <a:ea typeface="方正清刻本悦宋简体" panose="02000000000000000000" pitchFamily="2" charset="-122"/>
              </a:rPr>
              <a:t>：</a:t>
            </a:r>
            <a:r>
              <a:rPr lang="en-US" altLang="zh-CN" dirty="0">
                <a:latin typeface="方正清刻本悦宋简体" panose="02000000000000000000" pitchFamily="2" charset="-122"/>
                <a:ea typeface="方正清刻本悦宋简体" panose="02000000000000000000" pitchFamily="2" charset="-122"/>
              </a:rPr>
              <a:t>9787220118746</a:t>
            </a:r>
            <a:endParaRPr lang="zh-CN" altLang="en-US" dirty="0">
              <a:latin typeface="方正清刻本悦宋简体" panose="02000000000000000000" pitchFamily="2" charset="-122"/>
              <a:ea typeface="方正清刻本悦宋简体" panose="02000000000000000000" pitchFamily="2" charset="-122"/>
            </a:endParaRPr>
          </a:p>
        </p:txBody>
      </p:sp>
      <p:sp>
        <p:nvSpPr>
          <p:cNvPr id="5" name="矩形 4">
            <a:extLst>
              <a:ext uri="{FF2B5EF4-FFF2-40B4-BE49-F238E27FC236}">
                <a16:creationId xmlns:a16="http://schemas.microsoft.com/office/drawing/2014/main" id="{C1EB4559-AAC4-198B-9065-FD073B9570DC}"/>
              </a:ext>
            </a:extLst>
          </p:cNvPr>
          <p:cNvSpPr/>
          <p:nvPr/>
        </p:nvSpPr>
        <p:spPr>
          <a:xfrm>
            <a:off x="4249739" y="733424"/>
            <a:ext cx="7329487" cy="3533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这是一本通俗读物，阅读难度不大，而且篇幅较小，适合教师放到包中，经常性的随意翻阅。</a:t>
            </a:r>
            <a:r>
              <a:rPr lang="zh-CN" altLang="en-US" sz="2000" dirty="0">
                <a:solidFill>
                  <a:srgbClr val="FF0000"/>
                </a:solidFill>
                <a:latin typeface="苏新诗柳楷简" panose="02010600000101010101" pitchFamily="2" charset="-122"/>
                <a:ea typeface="苏新诗柳楷简" panose="02010600000101010101" pitchFamily="2" charset="-122"/>
              </a:rPr>
              <a:t>在备魏晋南北朝时，我也经常被其混乱的时空线索所迷惑，因此我会配合阎步克老师的中国古代史的教学视频并一边阅读本书，购买纸质书并做批注。</a:t>
            </a:r>
            <a:endParaRPr lang="en-US" altLang="zh-CN" sz="2000" dirty="0">
              <a:solidFill>
                <a:srgbClr val="FF0000"/>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总体来说，通过阅读本书能够形成魏晋南北朝较为清晰的朝代变迁、人物关系的基础了解，在此基础上再进行深度的专题式的阅读会更容易入手。</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但本书之中体现深度“概念教学”以及东晋门阀政治的史学专题探究尚且不够，</a:t>
            </a:r>
            <a:r>
              <a:rPr lang="zh-CN" altLang="en-US" sz="2000" dirty="0">
                <a:solidFill>
                  <a:srgbClr val="C00000"/>
                </a:solidFill>
                <a:latin typeface="苏新诗柳楷简" panose="02010600000101010101" pitchFamily="2" charset="-122"/>
                <a:ea typeface="苏新诗柳楷简" panose="02010600000101010101" pitchFamily="2" charset="-122"/>
              </a:rPr>
              <a:t>教师为一轮复习还需要进行深入式的专题史的阅读。</a:t>
            </a:r>
            <a:endParaRPr lang="en-US" altLang="zh-CN" sz="2000" dirty="0">
              <a:solidFill>
                <a:srgbClr val="C00000"/>
              </a:solidFill>
              <a:latin typeface="苏新诗柳楷简" panose="02010600000101010101" pitchFamily="2" charset="-122"/>
              <a:ea typeface="苏新诗柳楷简" panose="02010600000101010101" pitchFamily="2" charset="-122"/>
            </a:endParaRPr>
          </a:p>
        </p:txBody>
      </p:sp>
      <p:sp>
        <p:nvSpPr>
          <p:cNvPr id="9" name="箭头: 五边形 8">
            <a:extLst>
              <a:ext uri="{FF2B5EF4-FFF2-40B4-BE49-F238E27FC236}">
                <a16:creationId xmlns:a16="http://schemas.microsoft.com/office/drawing/2014/main" id="{5597B2B1-B6C4-CAD7-13EA-D02CF1DA5B28}"/>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简史阅读</a:t>
            </a:r>
          </a:p>
        </p:txBody>
      </p:sp>
    </p:spTree>
    <p:extLst>
      <p:ext uri="{BB962C8B-B14F-4D97-AF65-F5344CB8AC3E}">
        <p14:creationId xmlns:p14="http://schemas.microsoft.com/office/powerpoint/2010/main" val="378402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C525B4DA-FC65-565E-ACFC-8A08386BCD4A}"/>
              </a:ext>
            </a:extLst>
          </p:cNvPr>
          <p:cNvSpPr txBox="1"/>
          <p:nvPr/>
        </p:nvSpPr>
        <p:spPr>
          <a:xfrm>
            <a:off x="3363913" y="4330965"/>
            <a:ext cx="4389436" cy="1200329"/>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书名：中国从此走向大唐：南朝的遗产</a:t>
            </a: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作者：叶言都</a:t>
            </a: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出版社：天地出版社</a:t>
            </a:r>
            <a:r>
              <a:rPr lang="en-US" altLang="zh-CN" dirty="0">
                <a:latin typeface="方正清刻本悦宋简体" panose="02000000000000000000" pitchFamily="2" charset="-122"/>
                <a:ea typeface="方正清刻本悦宋简体" panose="02000000000000000000" pitchFamily="2" charset="-122"/>
              </a:rPr>
              <a:t>·</a:t>
            </a:r>
            <a:r>
              <a:rPr lang="zh-CN" altLang="en-US" dirty="0">
                <a:latin typeface="方正清刻本悦宋简体" panose="02000000000000000000" pitchFamily="2" charset="-122"/>
                <a:ea typeface="方正清刻本悦宋简体" panose="02000000000000000000" pitchFamily="2" charset="-122"/>
              </a:rPr>
              <a:t>华夏盛轩</a:t>
            </a: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出版时间：</a:t>
            </a:r>
            <a:r>
              <a:rPr lang="en-US" altLang="zh-CN" dirty="0">
                <a:latin typeface="方正清刻本悦宋简体" panose="02000000000000000000" pitchFamily="2" charset="-122"/>
                <a:ea typeface="方正清刻本悦宋简体" panose="02000000000000000000" pitchFamily="2" charset="-122"/>
              </a:rPr>
              <a:t>2021</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3</a:t>
            </a:r>
            <a:r>
              <a:rPr lang="zh-CN" altLang="en-US" dirty="0">
                <a:latin typeface="方正清刻本悦宋简体" panose="02000000000000000000" pitchFamily="2" charset="-122"/>
                <a:ea typeface="方正清刻本悦宋简体" panose="02000000000000000000" pitchFamily="2" charset="-122"/>
              </a:rPr>
              <a:t>月</a:t>
            </a:r>
          </a:p>
        </p:txBody>
      </p:sp>
      <p:sp>
        <p:nvSpPr>
          <p:cNvPr id="5" name="矩形 4">
            <a:extLst>
              <a:ext uri="{FF2B5EF4-FFF2-40B4-BE49-F238E27FC236}">
                <a16:creationId xmlns:a16="http://schemas.microsoft.com/office/drawing/2014/main" id="{C1EB4559-AAC4-198B-9065-FD073B9570DC}"/>
              </a:ext>
            </a:extLst>
          </p:cNvPr>
          <p:cNvSpPr/>
          <p:nvPr/>
        </p:nvSpPr>
        <p:spPr>
          <a:xfrm>
            <a:off x="3060701" y="755564"/>
            <a:ext cx="9007474" cy="28827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这是一套南北朝的通俗读物，内容涵盖了南北朝历史的一些重要历史事件与人物，故事性较强</a:t>
            </a:r>
            <a:r>
              <a:rPr lang="zh-CN" altLang="en-US" sz="2000" dirty="0">
                <a:solidFill>
                  <a:srgbClr val="FF0000"/>
                </a:solidFill>
                <a:latin typeface="苏新诗柳楷简" panose="02010600000101010101" pitchFamily="2" charset="-122"/>
                <a:ea typeface="苏新诗柳楷简" panose="02010600000101010101" pitchFamily="2" charset="-122"/>
              </a:rPr>
              <a:t>，比较推荐作为初高中生的暑假阅读书目，兼具趣味性与学术性。</a:t>
            </a:r>
            <a:endParaRPr lang="en-US" altLang="zh-CN" sz="2000" dirty="0">
              <a:solidFill>
                <a:srgbClr val="FF0000"/>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老师们在备课时，可对其中的一些重要篇目进行阅读，特别是北魏孝文帝改革的篇目，讲解生动、有趣，可补充较多历史细节。</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作者叶言都是台湾史学作家</a:t>
            </a:r>
            <a:r>
              <a:rPr lang="en-US" altLang="zh-CN" sz="2000" dirty="0">
                <a:solidFill>
                  <a:srgbClr val="FF0000"/>
                </a:solidFill>
                <a:latin typeface="苏新诗柳楷简" panose="02010600000101010101" pitchFamily="2" charset="-122"/>
                <a:ea typeface="苏新诗柳楷简" panose="02010600000101010101" pitchFamily="2" charset="-122"/>
              </a:rPr>
              <a:t>【</a:t>
            </a:r>
            <a:r>
              <a:rPr lang="zh-CN" altLang="en-US" sz="2000" dirty="0">
                <a:solidFill>
                  <a:srgbClr val="FF0000"/>
                </a:solidFill>
                <a:latin typeface="苏新诗柳楷简" panose="02010600000101010101" pitchFamily="2" charset="-122"/>
                <a:ea typeface="苏新诗柳楷简" panose="02010600000101010101" pitchFamily="2" charset="-122"/>
              </a:rPr>
              <a:t>逯耀东教授的学生</a:t>
            </a:r>
            <a:r>
              <a:rPr lang="en-US" altLang="zh-CN" sz="2000" dirty="0">
                <a:solidFill>
                  <a:srgbClr val="FF0000"/>
                </a:solidFill>
                <a:latin typeface="苏新诗柳楷简" panose="02010600000101010101" pitchFamily="2" charset="-122"/>
                <a:ea typeface="苏新诗柳楷简" panose="02010600000101010101" pitchFamily="2" charset="-122"/>
              </a:rPr>
              <a:t>】</a:t>
            </a:r>
            <a:r>
              <a:rPr lang="zh-CN" altLang="en-US" sz="2000" dirty="0">
                <a:solidFill>
                  <a:srgbClr val="071C34"/>
                </a:solidFill>
                <a:latin typeface="苏新诗柳楷简" panose="02010600000101010101" pitchFamily="2" charset="-122"/>
                <a:ea typeface="苏新诗柳楷简" panose="02010600000101010101" pitchFamily="2" charset="-122"/>
              </a:rPr>
              <a:t>，同时具有记者的从业背景，故事讲解生动有趣的同时富有逻辑，是一部很难的一见能够讲解南北朝历史的通史作品。</a:t>
            </a:r>
            <a:r>
              <a:rPr lang="zh-CN" altLang="en-US" sz="2000" dirty="0">
                <a:solidFill>
                  <a:srgbClr val="FF0000"/>
                </a:solidFill>
                <a:latin typeface="苏新诗柳楷简" panose="02010600000101010101" pitchFamily="2" charset="-122"/>
                <a:ea typeface="苏新诗柳楷简" panose="02010600000101010101" pitchFamily="2" charset="-122"/>
              </a:rPr>
              <a:t>此处节选一些书中的章节名称，以诗歌提纲挈领富有诗意，对于教师提升自己的语言和设计课程都是有一定借鉴意义的。</a:t>
            </a:r>
            <a:endParaRPr lang="en-US" altLang="zh-CN" sz="2000" dirty="0">
              <a:solidFill>
                <a:srgbClr val="FF0000"/>
              </a:solidFill>
              <a:latin typeface="苏新诗柳楷简" panose="02010600000101010101" pitchFamily="2" charset="-122"/>
              <a:ea typeface="苏新诗柳楷简" panose="02010600000101010101" pitchFamily="2" charset="-122"/>
            </a:endParaRPr>
          </a:p>
        </p:txBody>
      </p:sp>
      <p:sp>
        <p:nvSpPr>
          <p:cNvPr id="9" name="箭头: 五边形 8">
            <a:extLst>
              <a:ext uri="{FF2B5EF4-FFF2-40B4-BE49-F238E27FC236}">
                <a16:creationId xmlns:a16="http://schemas.microsoft.com/office/drawing/2014/main" id="{5597B2B1-B6C4-CAD7-13EA-D02CF1DA5B28}"/>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简史阅读</a:t>
            </a:r>
          </a:p>
        </p:txBody>
      </p:sp>
      <p:grpSp>
        <p:nvGrpSpPr>
          <p:cNvPr id="2" name="组合 1">
            <a:extLst>
              <a:ext uri="{FF2B5EF4-FFF2-40B4-BE49-F238E27FC236}">
                <a16:creationId xmlns:a16="http://schemas.microsoft.com/office/drawing/2014/main" id="{176A6617-24EE-911C-E6BC-66F483379DFB}"/>
              </a:ext>
            </a:extLst>
          </p:cNvPr>
          <p:cNvGrpSpPr/>
          <p:nvPr/>
        </p:nvGrpSpPr>
        <p:grpSpPr>
          <a:xfrm>
            <a:off x="873003" y="277586"/>
            <a:ext cx="1984497" cy="5595802"/>
            <a:chOff x="853953" y="66675"/>
            <a:chExt cx="1984497" cy="5595802"/>
          </a:xfrm>
        </p:grpSpPr>
        <p:pic>
          <p:nvPicPr>
            <p:cNvPr id="6" name="图片 5">
              <a:extLst>
                <a:ext uri="{FF2B5EF4-FFF2-40B4-BE49-F238E27FC236}">
                  <a16:creationId xmlns:a16="http://schemas.microsoft.com/office/drawing/2014/main" id="{6A497F7A-8CDE-572E-5961-1DE0419033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953" y="66675"/>
              <a:ext cx="1984496" cy="2713101"/>
            </a:xfrm>
            <a:prstGeom prst="rect">
              <a:avLst/>
            </a:prstGeom>
          </p:spPr>
        </p:pic>
        <p:pic>
          <p:nvPicPr>
            <p:cNvPr id="8" name="图片 7">
              <a:extLst>
                <a:ext uri="{FF2B5EF4-FFF2-40B4-BE49-F238E27FC236}">
                  <a16:creationId xmlns:a16="http://schemas.microsoft.com/office/drawing/2014/main" id="{616E9595-42F1-D0D7-5502-D7D465A8C4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954" y="2779776"/>
              <a:ext cx="1984496" cy="2882701"/>
            </a:xfrm>
            <a:prstGeom prst="rect">
              <a:avLst/>
            </a:prstGeom>
          </p:spPr>
        </p:pic>
      </p:grpSp>
      <p:pic>
        <p:nvPicPr>
          <p:cNvPr id="11" name="图片 10">
            <a:extLst>
              <a:ext uri="{FF2B5EF4-FFF2-40B4-BE49-F238E27FC236}">
                <a16:creationId xmlns:a16="http://schemas.microsoft.com/office/drawing/2014/main" id="{34B68CC8-D319-1E55-24D2-6139B1C4C645}"/>
              </a:ext>
            </a:extLst>
          </p:cNvPr>
          <p:cNvPicPr>
            <a:picLocks noChangeAspect="1"/>
          </p:cNvPicPr>
          <p:nvPr/>
        </p:nvPicPr>
        <p:blipFill>
          <a:blip r:embed="rId4"/>
          <a:stretch>
            <a:fillRect/>
          </a:stretch>
        </p:blipFill>
        <p:spPr>
          <a:xfrm>
            <a:off x="7915274" y="3750030"/>
            <a:ext cx="4119773" cy="2362200"/>
          </a:xfrm>
          <a:prstGeom prst="rect">
            <a:avLst/>
          </a:prstGeom>
        </p:spPr>
      </p:pic>
    </p:spTree>
    <p:extLst>
      <p:ext uri="{BB962C8B-B14F-4D97-AF65-F5344CB8AC3E}">
        <p14:creationId xmlns:p14="http://schemas.microsoft.com/office/powerpoint/2010/main" val="772557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EE2B6D81-80F8-B4CF-8258-4C345CE435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433" y="718317"/>
            <a:ext cx="3643312" cy="5330057"/>
          </a:xfrm>
          <a:prstGeom prst="rect">
            <a:avLst/>
          </a:prstGeom>
          <a:ln>
            <a:noFill/>
          </a:ln>
          <a:effectLst>
            <a:outerShdw blurRad="292100" dist="139700" dir="2700000" algn="tl" rotWithShape="0">
              <a:srgbClr val="333333">
                <a:alpha val="65000"/>
              </a:srgbClr>
            </a:outerShdw>
          </a:effectLst>
        </p:spPr>
      </p:pic>
      <p:sp>
        <p:nvSpPr>
          <p:cNvPr id="5" name="文本框 4">
            <a:extLst>
              <a:ext uri="{FF2B5EF4-FFF2-40B4-BE49-F238E27FC236}">
                <a16:creationId xmlns:a16="http://schemas.microsoft.com/office/drawing/2014/main" id="{76153B7C-090A-3059-1563-43F837771E92}"/>
              </a:ext>
            </a:extLst>
          </p:cNvPr>
          <p:cNvSpPr txBox="1"/>
          <p:nvPr/>
        </p:nvSpPr>
        <p:spPr>
          <a:xfrm>
            <a:off x="4021138" y="4310287"/>
            <a:ext cx="3344861" cy="1754326"/>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书名：东晋门阀政治</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作者：田余庆</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出版社：北京大学出版社</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出版时间：2012.5</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ISBN：978-7-301-20435-1</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字数：252千字</a:t>
            </a:r>
          </a:p>
        </p:txBody>
      </p:sp>
      <p:sp>
        <p:nvSpPr>
          <p:cNvPr id="6" name="矩形 5">
            <a:extLst>
              <a:ext uri="{FF2B5EF4-FFF2-40B4-BE49-F238E27FC236}">
                <a16:creationId xmlns:a16="http://schemas.microsoft.com/office/drawing/2014/main" id="{5DF2A665-3C7A-744C-08D2-EC100DB7DBE3}"/>
              </a:ext>
            </a:extLst>
          </p:cNvPr>
          <p:cNvSpPr/>
          <p:nvPr/>
        </p:nvSpPr>
        <p:spPr>
          <a:xfrm>
            <a:off x="4021139" y="718317"/>
            <a:ext cx="8170861" cy="34353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en-US" altLang="zh-CN" sz="2000" dirty="0">
                <a:solidFill>
                  <a:srgbClr val="071C34"/>
                </a:solidFill>
                <a:latin typeface="苏新诗柳楷简" panose="02010600000101010101" pitchFamily="2" charset="-122"/>
                <a:ea typeface="苏新诗柳楷简" panose="02010600000101010101" pitchFamily="2" charset="-122"/>
              </a:rPr>
              <a:t>《</a:t>
            </a:r>
            <a:r>
              <a:rPr lang="zh-CN" altLang="en-US" sz="2000" dirty="0">
                <a:solidFill>
                  <a:srgbClr val="071C34"/>
                </a:solidFill>
                <a:latin typeface="苏新诗柳楷简" panose="02010600000101010101" pitchFamily="2" charset="-122"/>
                <a:ea typeface="苏新诗柳楷简" panose="02010600000101010101" pitchFamily="2" charset="-122"/>
              </a:rPr>
              <a:t>东晋门阀政治</a:t>
            </a:r>
            <a:r>
              <a:rPr lang="en-US" altLang="zh-CN" sz="2000" dirty="0">
                <a:solidFill>
                  <a:srgbClr val="071C34"/>
                </a:solidFill>
                <a:latin typeface="苏新诗柳楷简" panose="02010600000101010101" pitchFamily="2" charset="-122"/>
                <a:ea typeface="苏新诗柳楷简" panose="02010600000101010101" pitchFamily="2" charset="-122"/>
              </a:rPr>
              <a:t>》</a:t>
            </a:r>
            <a:r>
              <a:rPr lang="zh-CN" altLang="en-US" sz="2000" dirty="0">
                <a:solidFill>
                  <a:srgbClr val="071C34"/>
                </a:solidFill>
                <a:latin typeface="苏新诗柳楷简" panose="02010600000101010101" pitchFamily="2" charset="-122"/>
                <a:ea typeface="苏新诗柳楷简" panose="02010600000101010101" pitchFamily="2" charset="-122"/>
              </a:rPr>
              <a:t>一书，论述从公元</a:t>
            </a:r>
            <a:r>
              <a:rPr lang="en-US" altLang="zh-CN" sz="2000" dirty="0">
                <a:solidFill>
                  <a:srgbClr val="071C34"/>
                </a:solidFill>
                <a:latin typeface="苏新诗柳楷简" panose="02010600000101010101" pitchFamily="2" charset="-122"/>
                <a:ea typeface="苏新诗柳楷简" panose="02010600000101010101" pitchFamily="2" charset="-122"/>
              </a:rPr>
              <a:t>4</a:t>
            </a:r>
            <a:r>
              <a:rPr lang="zh-CN" altLang="en-US" sz="2000" dirty="0">
                <a:solidFill>
                  <a:srgbClr val="071C34"/>
                </a:solidFill>
                <a:latin typeface="苏新诗柳楷简" panose="02010600000101010101" pitchFamily="2" charset="-122"/>
                <a:ea typeface="苏新诗柳楷简" panose="02010600000101010101" pitchFamily="2" charset="-122"/>
              </a:rPr>
              <a:t>世纪初年至</a:t>
            </a:r>
            <a:r>
              <a:rPr lang="en-US" altLang="zh-CN" sz="2000" dirty="0">
                <a:solidFill>
                  <a:srgbClr val="071C34"/>
                </a:solidFill>
                <a:latin typeface="苏新诗柳楷简" panose="02010600000101010101" pitchFamily="2" charset="-122"/>
                <a:ea typeface="苏新诗柳楷简" panose="02010600000101010101" pitchFamily="2" charset="-122"/>
              </a:rPr>
              <a:t>5</a:t>
            </a:r>
            <a:r>
              <a:rPr lang="zh-CN" altLang="en-US" sz="2000" dirty="0">
                <a:solidFill>
                  <a:srgbClr val="071C34"/>
                </a:solidFill>
                <a:latin typeface="苏新诗柳楷简" panose="02010600000101010101" pitchFamily="2" charset="-122"/>
                <a:ea typeface="苏新诗柳楷简" panose="02010600000101010101" pitchFamily="2" charset="-122"/>
              </a:rPr>
              <a:t>世纪初年的百余年间，江左几家侨姓门阀士族与司马氏皇权结合而运转的政治历史。</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建议阅读：</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FF0000"/>
                </a:solidFill>
                <a:latin typeface="苏新诗柳楷简" panose="02010600000101010101" pitchFamily="2" charset="-122"/>
                <a:ea typeface="苏新诗柳楷简" panose="02010600000101010101" pitchFamily="2" charset="-122"/>
              </a:rPr>
              <a:t>①第一篇：释“王与马，共天下”；②后记：对门阀政治的一些发展脉络以及相关概念解释具有非常到位的表达。</a:t>
            </a:r>
            <a:endParaRPr lang="en-US" altLang="zh-CN" sz="2000" dirty="0">
              <a:solidFill>
                <a:srgbClr val="FF0000"/>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对于授课而言，此书作用极大。这本书是田余庆先生的重要著作，具有探究历史细微之处而得出微言大义的史学研究特点，中国古代政治制度史是北大的重点研究领域，非常值得老师们一读。一开始阅读可能有点难度，耐下性子仔细阅读，或者多次反复阅读，一定可以体会名家名篇的魅力。</a:t>
            </a:r>
            <a:endParaRPr lang="en-US" altLang="zh-CN" sz="2000" dirty="0">
              <a:solidFill>
                <a:srgbClr val="071C34"/>
              </a:solidFill>
              <a:latin typeface="苏新诗柳楷简" panose="02010600000101010101" pitchFamily="2" charset="-122"/>
              <a:ea typeface="苏新诗柳楷简" panose="02010600000101010101" pitchFamily="2" charset="-122"/>
            </a:endParaRPr>
          </a:p>
        </p:txBody>
      </p:sp>
      <p:pic>
        <p:nvPicPr>
          <p:cNvPr id="8" name="图片 7">
            <a:extLst>
              <a:ext uri="{FF2B5EF4-FFF2-40B4-BE49-F238E27FC236}">
                <a16:creationId xmlns:a16="http://schemas.microsoft.com/office/drawing/2014/main" id="{9EE90095-7884-F75A-60E0-3ECBDC089A82}"/>
              </a:ext>
            </a:extLst>
          </p:cNvPr>
          <p:cNvPicPr>
            <a:picLocks noChangeAspect="1"/>
          </p:cNvPicPr>
          <p:nvPr/>
        </p:nvPicPr>
        <p:blipFill>
          <a:blip r:embed="rId3"/>
          <a:stretch>
            <a:fillRect/>
          </a:stretch>
        </p:blipFill>
        <p:spPr>
          <a:xfrm>
            <a:off x="7515228" y="3790950"/>
            <a:ext cx="4552948" cy="2273663"/>
          </a:xfrm>
          <a:prstGeom prst="rect">
            <a:avLst/>
          </a:prstGeom>
        </p:spPr>
      </p:pic>
      <p:sp>
        <p:nvSpPr>
          <p:cNvPr id="10" name="箭头: 五边形 9">
            <a:extLst>
              <a:ext uri="{FF2B5EF4-FFF2-40B4-BE49-F238E27FC236}">
                <a16:creationId xmlns:a16="http://schemas.microsoft.com/office/drawing/2014/main" id="{C886816A-6AC4-4656-CBE7-9091E704962C}"/>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专题阅读</a:t>
            </a:r>
          </a:p>
        </p:txBody>
      </p:sp>
    </p:spTree>
    <p:extLst>
      <p:ext uri="{BB962C8B-B14F-4D97-AF65-F5344CB8AC3E}">
        <p14:creationId xmlns:p14="http://schemas.microsoft.com/office/powerpoint/2010/main" val="2160340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76153B7C-090A-3059-1563-43F837771E92}"/>
              </a:ext>
            </a:extLst>
          </p:cNvPr>
          <p:cNvSpPr txBox="1"/>
          <p:nvPr/>
        </p:nvSpPr>
        <p:spPr>
          <a:xfrm>
            <a:off x="9131301" y="3429000"/>
            <a:ext cx="2906541" cy="2308324"/>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书名：波峰与波谷：秦汉魏晋南北朝的政治文明（第二版）</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作者：阎步克</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出版社：北京大学出版社</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出版时间：</a:t>
            </a:r>
            <a:r>
              <a:rPr lang="en-US" altLang="zh-CN" dirty="0">
                <a:latin typeface="方正清刻本悦宋简体" panose="02000000000000000000" pitchFamily="2" charset="-122"/>
                <a:ea typeface="方正清刻本悦宋简体" panose="02000000000000000000" pitchFamily="2" charset="-122"/>
              </a:rPr>
              <a:t>2017</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3</a:t>
            </a:r>
            <a:r>
              <a:rPr lang="zh-CN" altLang="en-US" dirty="0">
                <a:latin typeface="方正清刻本悦宋简体" panose="02000000000000000000" pitchFamily="2" charset="-122"/>
                <a:ea typeface="方正清刻本悦宋简体" panose="02000000000000000000" pitchFamily="2" charset="-122"/>
              </a:rPr>
              <a:t>月</a:t>
            </a:r>
            <a:r>
              <a:rPr lang="en-US" altLang="zh-CN" dirty="0">
                <a:latin typeface="方正清刻本悦宋简体" panose="02000000000000000000" pitchFamily="2" charset="-122"/>
                <a:ea typeface="方正清刻本悦宋简体" panose="02000000000000000000" pitchFamily="2" charset="-122"/>
              </a:rPr>
              <a:t>ISBN</a:t>
            </a:r>
            <a:r>
              <a:rPr lang="zh-CN" altLang="en-US" dirty="0">
                <a:latin typeface="方正清刻本悦宋简体" panose="02000000000000000000" pitchFamily="2" charset="-122"/>
                <a:ea typeface="方正清刻本悦宋简体" panose="02000000000000000000" pitchFamily="2" charset="-122"/>
              </a:rPr>
              <a:t>：</a:t>
            </a:r>
            <a:r>
              <a:rPr lang="en-US" altLang="zh-CN" dirty="0">
                <a:latin typeface="方正清刻本悦宋简体" panose="02000000000000000000" pitchFamily="2" charset="-122"/>
                <a:ea typeface="方正清刻本悦宋简体" panose="02000000000000000000" pitchFamily="2" charset="-122"/>
              </a:rPr>
              <a:t>9787301281482</a:t>
            </a:r>
            <a:endParaRPr lang="zh-CN" altLang="en-US" dirty="0">
              <a:latin typeface="方正清刻本悦宋简体" panose="02000000000000000000" pitchFamily="2" charset="-122"/>
              <a:ea typeface="方正清刻本悦宋简体" panose="02000000000000000000" pitchFamily="2" charset="-122"/>
            </a:endParaRPr>
          </a:p>
        </p:txBody>
      </p:sp>
      <p:sp>
        <p:nvSpPr>
          <p:cNvPr id="6" name="矩形 5">
            <a:extLst>
              <a:ext uri="{FF2B5EF4-FFF2-40B4-BE49-F238E27FC236}">
                <a16:creationId xmlns:a16="http://schemas.microsoft.com/office/drawing/2014/main" id="{5DF2A665-3C7A-744C-08D2-EC100DB7DBE3}"/>
              </a:ext>
            </a:extLst>
          </p:cNvPr>
          <p:cNvSpPr/>
          <p:nvPr/>
        </p:nvSpPr>
        <p:spPr>
          <a:xfrm>
            <a:off x="3695592" y="809726"/>
            <a:ext cx="5378449" cy="49275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本书叙述了秦汉至魏晋南北朝时期中国官僚政治制度的发展历程，对官僚政治在夏商周时代的萌发，秦汉时代的蓬勃发展，魏晋南北朝时期的混乱衰弊进行了追源溯流、一气贯通而且脉络清晰的叙述，对三省制、察举制的进步等萌芽于南北朝丽勃兴于隋唐的政治制度，也有极具洞见的见解。</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FF0000"/>
                </a:solidFill>
                <a:latin typeface="苏新诗柳楷简" panose="02010600000101010101" pitchFamily="2" charset="-122"/>
                <a:ea typeface="苏新诗柳楷简" panose="02010600000101010101" pitchFamily="2" charset="-122"/>
              </a:rPr>
              <a:t>建议老师们通读、精读该书。本书所梳理以及讲述的秦汉到南北朝的官僚政治史具有延续发展特性，对于课堂教学有一定的指导意义。本书语言也较为通俗，是课堂实录汇编而成。</a:t>
            </a:r>
            <a:endParaRPr lang="en-US" altLang="zh-CN" sz="2000" dirty="0">
              <a:solidFill>
                <a:srgbClr val="FF0000"/>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51A31"/>
                </a:solidFill>
                <a:latin typeface="苏新诗柳楷简" panose="02010600000101010101" pitchFamily="2" charset="-122"/>
                <a:ea typeface="苏新诗柳楷简" panose="02010600000101010101" pitchFamily="2" charset="-122"/>
              </a:rPr>
              <a:t>如果大家对中国古代政治文化有更大的探究兴趣，也非常推荐到</a:t>
            </a:r>
            <a:r>
              <a:rPr lang="en-US" altLang="zh-CN" sz="2000" dirty="0">
                <a:solidFill>
                  <a:srgbClr val="051A31"/>
                </a:solidFill>
                <a:latin typeface="苏新诗柳楷简" panose="02010600000101010101" pitchFamily="2" charset="-122"/>
                <a:ea typeface="苏新诗柳楷简" panose="02010600000101010101" pitchFamily="2" charset="-122"/>
              </a:rPr>
              <a:t>B</a:t>
            </a:r>
            <a:r>
              <a:rPr lang="zh-CN" altLang="en-US" sz="2000" dirty="0">
                <a:solidFill>
                  <a:srgbClr val="051A31"/>
                </a:solidFill>
                <a:latin typeface="苏新诗柳楷简" panose="02010600000101010101" pitchFamily="2" charset="-122"/>
                <a:ea typeface="苏新诗柳楷简" panose="02010600000101010101" pitchFamily="2" charset="-122"/>
              </a:rPr>
              <a:t>站看阎步克老师的</a:t>
            </a:r>
            <a:r>
              <a:rPr lang="en-US" altLang="zh-CN" sz="2000" dirty="0">
                <a:solidFill>
                  <a:srgbClr val="051A31"/>
                </a:solidFill>
                <a:latin typeface="苏新诗柳楷简" panose="02010600000101010101" pitchFamily="2" charset="-122"/>
                <a:ea typeface="苏新诗柳楷简" panose="02010600000101010101" pitchFamily="2" charset="-122"/>
              </a:rPr>
              <a:t>《</a:t>
            </a:r>
            <a:r>
              <a:rPr lang="zh-CN" altLang="en-US" sz="2000" dirty="0">
                <a:solidFill>
                  <a:srgbClr val="051A31"/>
                </a:solidFill>
                <a:latin typeface="苏新诗柳楷简" panose="02010600000101010101" pitchFamily="2" charset="-122"/>
                <a:ea typeface="苏新诗柳楷简" panose="02010600000101010101" pitchFamily="2" charset="-122"/>
              </a:rPr>
              <a:t>中国古代政治与文化</a:t>
            </a:r>
            <a:r>
              <a:rPr lang="en-US" altLang="zh-CN" sz="2000" dirty="0">
                <a:solidFill>
                  <a:srgbClr val="051A31"/>
                </a:solidFill>
                <a:latin typeface="苏新诗柳楷简" panose="02010600000101010101" pitchFamily="2" charset="-122"/>
                <a:ea typeface="苏新诗柳楷简" panose="02010600000101010101" pitchFamily="2" charset="-122"/>
              </a:rPr>
              <a:t>》</a:t>
            </a:r>
            <a:r>
              <a:rPr lang="zh-CN" altLang="en-US" sz="2000" dirty="0">
                <a:solidFill>
                  <a:srgbClr val="051A31"/>
                </a:solidFill>
                <a:latin typeface="苏新诗柳楷简" panose="02010600000101010101" pitchFamily="2" charset="-122"/>
                <a:ea typeface="苏新诗柳楷简" panose="02010600000101010101" pitchFamily="2" charset="-122"/>
              </a:rPr>
              <a:t>，非常富有逻辑与历史的细节趣味。</a:t>
            </a:r>
            <a:endParaRPr lang="en-US" altLang="zh-CN" sz="2000" dirty="0">
              <a:solidFill>
                <a:srgbClr val="051A31"/>
              </a:solidFill>
              <a:latin typeface="苏新诗柳楷简" panose="02010600000101010101" pitchFamily="2" charset="-122"/>
              <a:ea typeface="苏新诗柳楷简" panose="02010600000101010101" pitchFamily="2" charset="-122"/>
            </a:endParaRPr>
          </a:p>
        </p:txBody>
      </p:sp>
      <p:pic>
        <p:nvPicPr>
          <p:cNvPr id="4" name="图片 3">
            <a:extLst>
              <a:ext uri="{FF2B5EF4-FFF2-40B4-BE49-F238E27FC236}">
                <a16:creationId xmlns:a16="http://schemas.microsoft.com/office/drawing/2014/main" id="{8CB00018-B679-1A9E-BD0C-39081C4BD8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138" y="1050662"/>
            <a:ext cx="3383051" cy="4445727"/>
          </a:xfrm>
          <a:prstGeom prst="rect">
            <a:avLst/>
          </a:prstGeom>
        </p:spPr>
      </p:pic>
      <p:sp>
        <p:nvSpPr>
          <p:cNvPr id="9" name="箭头: 五边形 8">
            <a:extLst>
              <a:ext uri="{FF2B5EF4-FFF2-40B4-BE49-F238E27FC236}">
                <a16:creationId xmlns:a16="http://schemas.microsoft.com/office/drawing/2014/main" id="{03DFD9EE-4D14-A94B-4A3A-E9C221AB2A07}"/>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专题阅读</a:t>
            </a:r>
          </a:p>
        </p:txBody>
      </p:sp>
      <p:pic>
        <p:nvPicPr>
          <p:cNvPr id="3" name="图片 2">
            <a:extLst>
              <a:ext uri="{FF2B5EF4-FFF2-40B4-BE49-F238E27FC236}">
                <a16:creationId xmlns:a16="http://schemas.microsoft.com/office/drawing/2014/main" id="{F1197471-B550-BC60-9C58-4D224F4FFA23}"/>
              </a:ext>
            </a:extLst>
          </p:cNvPr>
          <p:cNvPicPr>
            <a:picLocks noChangeAspect="1"/>
          </p:cNvPicPr>
          <p:nvPr/>
        </p:nvPicPr>
        <p:blipFill>
          <a:blip r:embed="rId3"/>
          <a:stretch>
            <a:fillRect/>
          </a:stretch>
        </p:blipFill>
        <p:spPr>
          <a:xfrm>
            <a:off x="9131301" y="770469"/>
            <a:ext cx="2906541" cy="2574197"/>
          </a:xfrm>
          <a:prstGeom prst="rect">
            <a:avLst/>
          </a:prstGeom>
        </p:spPr>
      </p:pic>
    </p:spTree>
    <p:extLst>
      <p:ext uri="{BB962C8B-B14F-4D97-AF65-F5344CB8AC3E}">
        <p14:creationId xmlns:p14="http://schemas.microsoft.com/office/powerpoint/2010/main" val="3310612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76153B7C-090A-3059-1563-43F837771E92}"/>
              </a:ext>
            </a:extLst>
          </p:cNvPr>
          <p:cNvSpPr txBox="1"/>
          <p:nvPr/>
        </p:nvSpPr>
        <p:spPr>
          <a:xfrm>
            <a:off x="4275139" y="4488496"/>
            <a:ext cx="7329487" cy="1200329"/>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a:t>
            </a:r>
            <a:r>
              <a:rPr lang="en-US" altLang="zh-CN" dirty="0">
                <a:latin typeface="方正清刻本悦宋简体" panose="02000000000000000000" pitchFamily="2" charset="-122"/>
                <a:ea typeface="方正清刻本悦宋简体" panose="02000000000000000000" pitchFamily="2" charset="-122"/>
              </a:rPr>
              <a:t>: </a:t>
            </a:r>
            <a:r>
              <a:rPr lang="zh-CN" altLang="en-US" dirty="0">
                <a:latin typeface="方正清刻本悦宋简体" panose="02000000000000000000" pitchFamily="2" charset="-122"/>
                <a:ea typeface="方正清刻本悦宋简体" panose="02000000000000000000" pitchFamily="2" charset="-122"/>
              </a:rPr>
              <a:t>逯耀东</a:t>
            </a: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a:t>
            </a:r>
            <a:r>
              <a:rPr lang="en-US" altLang="zh-CN" dirty="0">
                <a:latin typeface="方正清刻本悦宋简体" panose="02000000000000000000" pitchFamily="2" charset="-122"/>
                <a:ea typeface="方正清刻本悦宋简体" panose="02000000000000000000" pitchFamily="2" charset="-122"/>
              </a:rPr>
              <a:t>: </a:t>
            </a:r>
            <a:r>
              <a:rPr lang="zh-CN" altLang="en-US" dirty="0">
                <a:latin typeface="方正清刻本悦宋简体" panose="02000000000000000000" pitchFamily="2" charset="-122"/>
                <a:ea typeface="方正清刻本悦宋简体" panose="02000000000000000000" pitchFamily="2" charset="-122"/>
              </a:rPr>
              <a:t>中华书局</a:t>
            </a: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副标题</a:t>
            </a:r>
            <a:r>
              <a:rPr lang="en-US" altLang="zh-CN" dirty="0">
                <a:latin typeface="方正清刻本悦宋简体" panose="02000000000000000000" pitchFamily="2" charset="-122"/>
                <a:ea typeface="方正清刻本悦宋简体" panose="02000000000000000000" pitchFamily="2" charset="-122"/>
              </a:rPr>
              <a:t>: </a:t>
            </a:r>
            <a:r>
              <a:rPr lang="zh-CN" altLang="en-US" dirty="0">
                <a:latin typeface="方正清刻本悦宋简体" panose="02000000000000000000" pitchFamily="2" charset="-122"/>
                <a:ea typeface="方正清刻本悦宋简体" panose="02000000000000000000" pitchFamily="2" charset="-122"/>
              </a:rPr>
              <a:t>拓跋魏文化转变的历程</a:t>
            </a: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出版年</a:t>
            </a:r>
            <a:r>
              <a:rPr lang="en-US" altLang="zh-CN" dirty="0">
                <a:latin typeface="方正清刻本悦宋简体" panose="02000000000000000000" pitchFamily="2" charset="-122"/>
                <a:ea typeface="方正清刻本悦宋简体" panose="02000000000000000000" pitchFamily="2" charset="-122"/>
              </a:rPr>
              <a:t>: 2006-9</a:t>
            </a:r>
            <a:endParaRPr lang="zh-CN" altLang="en-US" dirty="0">
              <a:latin typeface="方正清刻本悦宋简体" panose="02000000000000000000" pitchFamily="2" charset="-122"/>
              <a:ea typeface="方正清刻本悦宋简体" panose="02000000000000000000" pitchFamily="2" charset="-122"/>
            </a:endParaRPr>
          </a:p>
        </p:txBody>
      </p:sp>
      <p:sp>
        <p:nvSpPr>
          <p:cNvPr id="6" name="矩形 5">
            <a:extLst>
              <a:ext uri="{FF2B5EF4-FFF2-40B4-BE49-F238E27FC236}">
                <a16:creationId xmlns:a16="http://schemas.microsoft.com/office/drawing/2014/main" id="{5DF2A665-3C7A-744C-08D2-EC100DB7DBE3}"/>
              </a:ext>
            </a:extLst>
          </p:cNvPr>
          <p:cNvSpPr/>
          <p:nvPr/>
        </p:nvSpPr>
        <p:spPr>
          <a:xfrm>
            <a:off x="4275139" y="936624"/>
            <a:ext cx="7329487" cy="3419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该书是台湾历史学者逯耀东先生的论文合集，虽然是论文合集，但都扣紧了北魏政权的变迁而进行汇编。以“平城到洛阳”来讲述北魏孝文帝的改革及其迁都的重要背景、意义。</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FF0000"/>
                </a:solidFill>
                <a:latin typeface="苏新诗柳楷简" panose="02010600000101010101" pitchFamily="2" charset="-122"/>
                <a:ea typeface="苏新诗柳楷简" panose="02010600000101010101" pitchFamily="2" charset="-122"/>
              </a:rPr>
              <a:t>该书的讲述角度对一线教师是有重要的启示作用的。笔者曾以“从平城到洛阳”、“从上京到燕京”为线索设计了一节公开课，即围绕北方少数民族政权进入中原地区之后的政权封建化过程。</a:t>
            </a:r>
            <a:endParaRPr lang="en-US" altLang="zh-CN" sz="2000" dirty="0">
              <a:solidFill>
                <a:srgbClr val="FF0000"/>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71C34"/>
                </a:solidFill>
                <a:latin typeface="苏新诗柳楷简" panose="02010600000101010101" pitchFamily="2" charset="-122"/>
                <a:ea typeface="苏新诗柳楷简" panose="02010600000101010101" pitchFamily="2" charset="-122"/>
              </a:rPr>
              <a:t>统一多民族国家是新版教材中较为重要的一个大单元概念，而这本书以趣味性极强的历史细节出发，为我们展示了少数民族政权在政治、经济与文化上的种种封建化过程。</a:t>
            </a:r>
            <a:endParaRPr lang="en-US" altLang="zh-CN" sz="2000" dirty="0">
              <a:solidFill>
                <a:srgbClr val="071C34"/>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FF0000"/>
                </a:solidFill>
                <a:latin typeface="苏新诗柳楷简" panose="02010600000101010101" pitchFamily="2" charset="-122"/>
                <a:ea typeface="苏新诗柳楷简" panose="02010600000101010101" pitchFamily="2" charset="-122"/>
              </a:rPr>
              <a:t>建议：阅读与教材相关的部分篇目，集中高效。</a:t>
            </a:r>
          </a:p>
        </p:txBody>
      </p:sp>
      <p:sp>
        <p:nvSpPr>
          <p:cNvPr id="9" name="箭头: 五边形 8">
            <a:extLst>
              <a:ext uri="{FF2B5EF4-FFF2-40B4-BE49-F238E27FC236}">
                <a16:creationId xmlns:a16="http://schemas.microsoft.com/office/drawing/2014/main" id="{03DFD9EE-4D14-A94B-4A3A-E9C221AB2A07}"/>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专题阅读</a:t>
            </a:r>
          </a:p>
        </p:txBody>
      </p:sp>
      <p:pic>
        <p:nvPicPr>
          <p:cNvPr id="3" name="图片 2">
            <a:extLst>
              <a:ext uri="{FF2B5EF4-FFF2-40B4-BE49-F238E27FC236}">
                <a16:creationId xmlns:a16="http://schemas.microsoft.com/office/drawing/2014/main" id="{EE90B31D-9274-34D6-A08A-A24DEA1CEB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9462" y="936624"/>
            <a:ext cx="3190875" cy="4762500"/>
          </a:xfrm>
          <a:prstGeom prst="rect">
            <a:avLst/>
          </a:prstGeom>
        </p:spPr>
      </p:pic>
    </p:spTree>
    <p:extLst>
      <p:ext uri="{BB962C8B-B14F-4D97-AF65-F5344CB8AC3E}">
        <p14:creationId xmlns:p14="http://schemas.microsoft.com/office/powerpoint/2010/main" val="3350578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_库_矩形 5">
            <a:extLst>
              <a:ext uri="{FF2B5EF4-FFF2-40B4-BE49-F238E27FC236}">
                <a16:creationId xmlns:a16="http://schemas.microsoft.com/office/drawing/2014/main" id="{B9FB754E-3286-4572-9E13-7C825AC8CE8F}"/>
              </a:ext>
            </a:extLst>
          </p:cNvPr>
          <p:cNvSpPr/>
          <p:nvPr>
            <p:custDataLst>
              <p:tags r:id="rId1"/>
            </p:custDataLst>
          </p:nvPr>
        </p:nvSpPr>
        <p:spPr>
          <a:xfrm>
            <a:off x="3913822" y="1353764"/>
            <a:ext cx="4189958" cy="3621505"/>
          </a:xfrm>
          <a:prstGeom prst="rect">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4B684"/>
              </a:solidFill>
              <a:latin typeface="苏新诗柳楷简" panose="02010600000101010101" pitchFamily="2" charset="-122"/>
              <a:ea typeface="苏新诗柳楷简" panose="02010600000101010101" pitchFamily="2" charset="-122"/>
              <a:cs typeface="+mn-ea"/>
              <a:sym typeface="+mn-lt"/>
            </a:endParaRPr>
          </a:p>
        </p:txBody>
      </p:sp>
      <p:cxnSp>
        <p:nvCxnSpPr>
          <p:cNvPr id="6" name="PA_库_直接连接符 8">
            <a:extLst>
              <a:ext uri="{FF2B5EF4-FFF2-40B4-BE49-F238E27FC236}">
                <a16:creationId xmlns:a16="http://schemas.microsoft.com/office/drawing/2014/main" id="{1DEFC7D8-C9B7-45E1-8CDE-CDE8BF742396}"/>
              </a:ext>
            </a:extLst>
          </p:cNvPr>
          <p:cNvCxnSpPr/>
          <p:nvPr>
            <p:custDataLst>
              <p:tags r:id="rId2"/>
            </p:custDataLst>
          </p:nvPr>
        </p:nvCxnSpPr>
        <p:spPr>
          <a:xfrm>
            <a:off x="4466003" y="2472700"/>
            <a:ext cx="2093494" cy="0"/>
          </a:xfrm>
          <a:prstGeom prst="line">
            <a:avLst/>
          </a:prstGeom>
          <a:ln>
            <a:solidFill>
              <a:srgbClr val="F6D88F"/>
            </a:solidFill>
          </a:ln>
        </p:spPr>
        <p:style>
          <a:lnRef idx="1">
            <a:schemeClr val="accent1"/>
          </a:lnRef>
          <a:fillRef idx="0">
            <a:schemeClr val="accent1"/>
          </a:fillRef>
          <a:effectRef idx="0">
            <a:schemeClr val="accent1"/>
          </a:effectRef>
          <a:fontRef idx="minor">
            <a:schemeClr val="tx1"/>
          </a:fontRef>
        </p:style>
      </p:cxnSp>
      <p:cxnSp>
        <p:nvCxnSpPr>
          <p:cNvPr id="7" name="PA_库_直接连接符 12">
            <a:extLst>
              <a:ext uri="{FF2B5EF4-FFF2-40B4-BE49-F238E27FC236}">
                <a16:creationId xmlns:a16="http://schemas.microsoft.com/office/drawing/2014/main" id="{763E5BCA-189E-41ED-8AD6-43938874CBCA}"/>
              </a:ext>
            </a:extLst>
          </p:cNvPr>
          <p:cNvCxnSpPr/>
          <p:nvPr>
            <p:custDataLst>
              <p:tags r:id="rId3"/>
            </p:custDataLst>
          </p:nvPr>
        </p:nvCxnSpPr>
        <p:spPr>
          <a:xfrm>
            <a:off x="4451887" y="2877763"/>
            <a:ext cx="2093494" cy="0"/>
          </a:xfrm>
          <a:prstGeom prst="line">
            <a:avLst/>
          </a:prstGeom>
          <a:ln>
            <a:solidFill>
              <a:srgbClr val="F6D88F"/>
            </a:solidFill>
          </a:ln>
        </p:spPr>
        <p:style>
          <a:lnRef idx="1">
            <a:schemeClr val="accent1"/>
          </a:lnRef>
          <a:fillRef idx="0">
            <a:schemeClr val="accent1"/>
          </a:fillRef>
          <a:effectRef idx="0">
            <a:schemeClr val="accent1"/>
          </a:effectRef>
          <a:fontRef idx="minor">
            <a:schemeClr val="tx1"/>
          </a:fontRef>
        </p:style>
      </p:cxnSp>
      <p:sp>
        <p:nvSpPr>
          <p:cNvPr id="8" name="PA_库_等腰三角形 10">
            <a:extLst>
              <a:ext uri="{FF2B5EF4-FFF2-40B4-BE49-F238E27FC236}">
                <a16:creationId xmlns:a16="http://schemas.microsoft.com/office/drawing/2014/main" id="{A0F4C062-9AED-4491-ACB0-B5E2AC4ADF3A}"/>
              </a:ext>
            </a:extLst>
          </p:cNvPr>
          <p:cNvSpPr/>
          <p:nvPr>
            <p:custDataLst>
              <p:tags r:id="rId4"/>
            </p:custDataLst>
          </p:nvPr>
        </p:nvSpPr>
        <p:spPr>
          <a:xfrm rot="10800000">
            <a:off x="6943892" y="2166359"/>
            <a:ext cx="606500" cy="631676"/>
          </a:xfrm>
          <a:prstGeom prst="triangle">
            <a:avLst/>
          </a:prstGeom>
          <a:solidFill>
            <a:srgbClr val="E4B6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4B684"/>
              </a:solidFill>
              <a:latin typeface="苏新诗柳楷简" panose="02010600000101010101" pitchFamily="2" charset="-122"/>
              <a:ea typeface="苏新诗柳楷简" panose="02010600000101010101" pitchFamily="2" charset="-122"/>
              <a:cs typeface="+mn-ea"/>
              <a:sym typeface="+mn-lt"/>
            </a:endParaRPr>
          </a:p>
        </p:txBody>
      </p:sp>
      <p:sp>
        <p:nvSpPr>
          <p:cNvPr id="9" name="PA_库_文本框 13">
            <a:extLst>
              <a:ext uri="{FF2B5EF4-FFF2-40B4-BE49-F238E27FC236}">
                <a16:creationId xmlns:a16="http://schemas.microsoft.com/office/drawing/2014/main" id="{A315292E-FC30-4ECE-B984-C3BBC412BAB7}"/>
              </a:ext>
            </a:extLst>
          </p:cNvPr>
          <p:cNvSpPr txBox="1"/>
          <p:nvPr>
            <p:custDataLst>
              <p:tags r:id="rId5"/>
            </p:custDataLst>
          </p:nvPr>
        </p:nvSpPr>
        <p:spPr>
          <a:xfrm>
            <a:off x="4329083" y="2437685"/>
            <a:ext cx="2230414" cy="523220"/>
          </a:xfrm>
          <a:prstGeom prst="rect">
            <a:avLst/>
          </a:prstGeom>
          <a:noFill/>
        </p:spPr>
        <p:txBody>
          <a:bodyPr wrap="square" rtlCol="0">
            <a:spAutoFit/>
          </a:bodyPr>
          <a:lstStyle/>
          <a:p>
            <a:pPr algn="dist"/>
            <a:r>
              <a:rPr lang="zh-CN" altLang="en-US" sz="2800" dirty="0">
                <a:solidFill>
                  <a:srgbClr val="E4B684"/>
                </a:solidFill>
                <a:latin typeface="苏新诗柳楷简" panose="02010600000101010101" pitchFamily="2" charset="-122"/>
                <a:ea typeface="苏新诗柳楷简" panose="02010600000101010101" pitchFamily="2" charset="-122"/>
                <a:cs typeface="+mn-ea"/>
                <a:sym typeface="+mn-lt"/>
              </a:rPr>
              <a:t>第二部分</a:t>
            </a:r>
          </a:p>
        </p:txBody>
      </p:sp>
      <p:sp>
        <p:nvSpPr>
          <p:cNvPr id="10" name="PA-文本框 11">
            <a:extLst>
              <a:ext uri="{FF2B5EF4-FFF2-40B4-BE49-F238E27FC236}">
                <a16:creationId xmlns:a16="http://schemas.microsoft.com/office/drawing/2014/main" id="{7D362EE7-D02A-4227-AD3B-7E4F8370D639}"/>
              </a:ext>
            </a:extLst>
          </p:cNvPr>
          <p:cNvSpPr txBox="1"/>
          <p:nvPr>
            <p:custDataLst>
              <p:tags r:id="rId6"/>
            </p:custDataLst>
          </p:nvPr>
        </p:nvSpPr>
        <p:spPr>
          <a:xfrm>
            <a:off x="4861352" y="3068260"/>
            <a:ext cx="2178657" cy="1446550"/>
          </a:xfrm>
          <a:prstGeom prst="rect">
            <a:avLst/>
          </a:prstGeom>
          <a:noFill/>
        </p:spPr>
        <p:txBody>
          <a:bodyPr wrap="square" rtlCol="0">
            <a:spAutoFit/>
          </a:bodyPr>
          <a:lstStyle/>
          <a:p>
            <a:pPr algn="ctr"/>
            <a:r>
              <a:rPr lang="zh-CN" altLang="en-US" sz="4400" dirty="0">
                <a:solidFill>
                  <a:srgbClr val="E4B684"/>
                </a:solidFill>
                <a:latin typeface="苏新诗柳楷简" panose="02010600000101010101" pitchFamily="2" charset="-122"/>
                <a:ea typeface="苏新诗柳楷简" panose="02010600000101010101" pitchFamily="2" charset="-122"/>
                <a:cs typeface="+mn-ea"/>
                <a:sym typeface="+mn-lt"/>
              </a:rPr>
              <a:t>隋唐</a:t>
            </a:r>
            <a:endParaRPr lang="en-US" altLang="zh-CN" sz="4400" dirty="0">
              <a:solidFill>
                <a:srgbClr val="E4B684"/>
              </a:solidFill>
              <a:latin typeface="苏新诗柳楷简" panose="02010600000101010101" pitchFamily="2" charset="-122"/>
              <a:ea typeface="苏新诗柳楷简" panose="02010600000101010101" pitchFamily="2" charset="-122"/>
              <a:cs typeface="+mn-ea"/>
              <a:sym typeface="+mn-lt"/>
            </a:endParaRPr>
          </a:p>
          <a:p>
            <a:pPr algn="ctr"/>
            <a:r>
              <a:rPr lang="zh-CN" altLang="en-US" sz="4400" dirty="0">
                <a:solidFill>
                  <a:srgbClr val="E4B684"/>
                </a:solidFill>
                <a:latin typeface="苏新诗柳楷简" panose="02010600000101010101" pitchFamily="2" charset="-122"/>
                <a:ea typeface="苏新诗柳楷简" panose="02010600000101010101" pitchFamily="2" charset="-122"/>
                <a:cs typeface="+mn-ea"/>
                <a:sym typeface="+mn-lt"/>
              </a:rPr>
              <a:t>盛世</a:t>
            </a:r>
          </a:p>
        </p:txBody>
      </p:sp>
      <p:cxnSp>
        <p:nvCxnSpPr>
          <p:cNvPr id="13" name="PA_库_直接连接符 2">
            <a:extLst>
              <a:ext uri="{FF2B5EF4-FFF2-40B4-BE49-F238E27FC236}">
                <a16:creationId xmlns:a16="http://schemas.microsoft.com/office/drawing/2014/main" id="{1C017C3C-DD13-41E8-BCAA-C6B9C815EDCC}"/>
              </a:ext>
            </a:extLst>
          </p:cNvPr>
          <p:cNvCxnSpPr/>
          <p:nvPr>
            <p:custDataLst>
              <p:tags r:id="rId7"/>
            </p:custDataLst>
          </p:nvPr>
        </p:nvCxnSpPr>
        <p:spPr>
          <a:xfrm flipH="1">
            <a:off x="8154895" y="1767595"/>
            <a:ext cx="1395663" cy="893691"/>
          </a:xfrm>
          <a:prstGeom prst="line">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cxnSp>
      <p:cxnSp>
        <p:nvCxnSpPr>
          <p:cNvPr id="14" name="PA_库_直接连接符 17">
            <a:extLst>
              <a:ext uri="{FF2B5EF4-FFF2-40B4-BE49-F238E27FC236}">
                <a16:creationId xmlns:a16="http://schemas.microsoft.com/office/drawing/2014/main" id="{E7AA1C2B-652B-4CCA-B3F9-D2C1CDD3EE0C}"/>
              </a:ext>
            </a:extLst>
          </p:cNvPr>
          <p:cNvCxnSpPr>
            <a:cxnSpLocks/>
          </p:cNvCxnSpPr>
          <p:nvPr>
            <p:custDataLst>
              <p:tags r:id="rId8"/>
            </p:custDataLst>
          </p:nvPr>
        </p:nvCxnSpPr>
        <p:spPr>
          <a:xfrm flipH="1">
            <a:off x="7779882" y="2288015"/>
            <a:ext cx="606502" cy="388365"/>
          </a:xfrm>
          <a:prstGeom prst="line">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cxnSp>
      <p:cxnSp>
        <p:nvCxnSpPr>
          <p:cNvPr id="15" name="PA_库_直接连接符 18">
            <a:extLst>
              <a:ext uri="{FF2B5EF4-FFF2-40B4-BE49-F238E27FC236}">
                <a16:creationId xmlns:a16="http://schemas.microsoft.com/office/drawing/2014/main" id="{960024A5-A722-459A-BB27-00A157B1F898}"/>
              </a:ext>
            </a:extLst>
          </p:cNvPr>
          <p:cNvCxnSpPr>
            <a:cxnSpLocks/>
          </p:cNvCxnSpPr>
          <p:nvPr>
            <p:custDataLst>
              <p:tags r:id="rId9"/>
            </p:custDataLst>
          </p:nvPr>
        </p:nvCxnSpPr>
        <p:spPr>
          <a:xfrm flipH="1">
            <a:off x="9229959" y="1765024"/>
            <a:ext cx="881569" cy="564500"/>
          </a:xfrm>
          <a:prstGeom prst="line">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cxnSp>
      <p:cxnSp>
        <p:nvCxnSpPr>
          <p:cNvPr id="16" name="PA_库_直接连接符 20">
            <a:extLst>
              <a:ext uri="{FF2B5EF4-FFF2-40B4-BE49-F238E27FC236}">
                <a16:creationId xmlns:a16="http://schemas.microsoft.com/office/drawing/2014/main" id="{D9407344-752D-4437-AE9F-2CB501E22BC1}"/>
              </a:ext>
            </a:extLst>
          </p:cNvPr>
          <p:cNvCxnSpPr>
            <a:cxnSpLocks/>
          </p:cNvCxnSpPr>
          <p:nvPr>
            <p:custDataLst>
              <p:tags r:id="rId10"/>
            </p:custDataLst>
          </p:nvPr>
        </p:nvCxnSpPr>
        <p:spPr>
          <a:xfrm flipH="1">
            <a:off x="8998735" y="2530214"/>
            <a:ext cx="462447" cy="296122"/>
          </a:xfrm>
          <a:prstGeom prst="line">
            <a:avLst/>
          </a:prstGeom>
          <a:noFill/>
          <a:ln>
            <a:solidFill>
              <a:srgbClr val="E4B684"/>
            </a:solidFill>
          </a:ln>
        </p:spPr>
        <p:style>
          <a:lnRef idx="2">
            <a:schemeClr val="accent1">
              <a:shade val="50000"/>
            </a:schemeClr>
          </a:lnRef>
          <a:fillRef idx="1">
            <a:schemeClr val="accent1"/>
          </a:fillRef>
          <a:effectRef idx="0">
            <a:schemeClr val="accent1"/>
          </a:effectRef>
          <a:fontRef idx="minor">
            <a:schemeClr val="lt1"/>
          </a:fontRef>
        </p:style>
      </p:cxnSp>
      <p:sp>
        <p:nvSpPr>
          <p:cNvPr id="17" name="PA_库_文本框 6">
            <a:extLst>
              <a:ext uri="{FF2B5EF4-FFF2-40B4-BE49-F238E27FC236}">
                <a16:creationId xmlns:a16="http://schemas.microsoft.com/office/drawing/2014/main" id="{EC8ED87E-F51C-D997-FAA5-E0109954382A}"/>
              </a:ext>
            </a:extLst>
          </p:cNvPr>
          <p:cNvSpPr txBox="1"/>
          <p:nvPr>
            <p:custDataLst>
              <p:tags r:id="rId11"/>
            </p:custDataLst>
          </p:nvPr>
        </p:nvSpPr>
        <p:spPr>
          <a:xfrm>
            <a:off x="4348741" y="1407472"/>
            <a:ext cx="2266967" cy="1200329"/>
          </a:xfrm>
          <a:prstGeom prst="rect">
            <a:avLst/>
          </a:prstGeom>
          <a:noFill/>
        </p:spPr>
        <p:txBody>
          <a:bodyPr wrap="none" rtlCol="0">
            <a:spAutoFit/>
          </a:bodyPr>
          <a:lstStyle/>
          <a:p>
            <a:r>
              <a:rPr lang="en-US" altLang="zh-CN" sz="7200" dirty="0">
                <a:solidFill>
                  <a:srgbClr val="E4B684"/>
                </a:solidFill>
                <a:latin typeface="华文细黑" panose="02010600040101010101" pitchFamily="2" charset="-122"/>
                <a:ea typeface="华文细黑" panose="02010600040101010101" pitchFamily="2" charset="-122"/>
                <a:cs typeface="+mn-ea"/>
                <a:sym typeface="+mn-lt"/>
              </a:rPr>
              <a:t>TWO</a:t>
            </a:r>
            <a:endParaRPr lang="zh-CN" altLang="en-US" sz="7200" dirty="0">
              <a:solidFill>
                <a:srgbClr val="E4B684"/>
              </a:solidFill>
              <a:latin typeface="华文细黑" panose="02010600040101010101" pitchFamily="2" charset="-122"/>
              <a:ea typeface="华文细黑" panose="02010600040101010101" pitchFamily="2" charset="-122"/>
              <a:cs typeface="+mn-ea"/>
              <a:sym typeface="+mn-lt"/>
            </a:endParaRPr>
          </a:p>
        </p:txBody>
      </p:sp>
    </p:spTree>
    <p:extLst>
      <p:ext uri="{BB962C8B-B14F-4D97-AF65-F5344CB8AC3E}">
        <p14:creationId xmlns:p14="http://schemas.microsoft.com/office/powerpoint/2010/main" val="3325272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箭头: 五边形 3">
            <a:extLst>
              <a:ext uri="{FF2B5EF4-FFF2-40B4-BE49-F238E27FC236}">
                <a16:creationId xmlns:a16="http://schemas.microsoft.com/office/drawing/2014/main" id="{F12ECF02-20ED-BF11-0222-05FBFFDA6FB6}"/>
              </a:ext>
            </a:extLst>
          </p:cNvPr>
          <p:cNvSpPr/>
          <p:nvPr/>
        </p:nvSpPr>
        <p:spPr>
          <a:xfrm flipH="1">
            <a:off x="9131300" y="-88626"/>
            <a:ext cx="3060700" cy="732425"/>
          </a:xfrm>
          <a:prstGeom prst="homePlate">
            <a:avLst/>
          </a:prstGeom>
          <a:solidFill>
            <a:srgbClr val="CFA5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solidFill>
                  <a:srgbClr val="C00000"/>
                </a:solidFill>
                <a:effectLst>
                  <a:outerShdw blurRad="38100" dist="38100" dir="2700000" algn="tl">
                    <a:srgbClr val="000000">
                      <a:alpha val="43137"/>
                    </a:srgbClr>
                  </a:outerShdw>
                </a:effectLst>
                <a:latin typeface="苏新诗柳楷简" panose="02010600000101010101" pitchFamily="2" charset="-122"/>
                <a:ea typeface="苏新诗柳楷简" panose="02010600000101010101" pitchFamily="2" charset="-122"/>
              </a:rPr>
              <a:t>断代史阅读</a:t>
            </a:r>
          </a:p>
        </p:txBody>
      </p:sp>
      <p:sp>
        <p:nvSpPr>
          <p:cNvPr id="5" name="文本框 4">
            <a:extLst>
              <a:ext uri="{FF2B5EF4-FFF2-40B4-BE49-F238E27FC236}">
                <a16:creationId xmlns:a16="http://schemas.microsoft.com/office/drawing/2014/main" id="{740F7AA6-A944-59B3-7F96-DCB1C136DCCB}"/>
              </a:ext>
            </a:extLst>
          </p:cNvPr>
          <p:cNvSpPr txBox="1"/>
          <p:nvPr/>
        </p:nvSpPr>
        <p:spPr>
          <a:xfrm>
            <a:off x="4274760" y="4662810"/>
            <a:ext cx="7613863" cy="1200329"/>
          </a:xfrm>
          <a:prstGeom prst="rect">
            <a:avLst/>
          </a:prstGeom>
          <a:solidFill>
            <a:schemeClr val="accent3"/>
          </a:solidFill>
        </p:spPr>
        <p:txBody>
          <a:bodyPr wrap="square">
            <a:spAutoFit/>
          </a:bodyPr>
          <a:lstStyle/>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书名：隋唐五代史（上下）（中国断代史系列）</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作者：王仲荦</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出版社：上海人民出版社</a:t>
            </a:r>
            <a:endParaRPr lang="en-US" altLang="zh-CN" dirty="0">
              <a:latin typeface="方正清刻本悦宋简体" panose="02000000000000000000" pitchFamily="2" charset="-122"/>
              <a:ea typeface="方正清刻本悦宋简体" panose="02000000000000000000" pitchFamily="2" charset="-122"/>
            </a:endParaRPr>
          </a:p>
          <a:p>
            <a:pPr marL="285750" indent="-285750">
              <a:buFont typeface="Arial" panose="020B0604020202020204" pitchFamily="34" charset="0"/>
              <a:buChar char="•"/>
            </a:pPr>
            <a:r>
              <a:rPr lang="zh-CN" altLang="en-US" dirty="0">
                <a:latin typeface="方正清刻本悦宋简体" panose="02000000000000000000" pitchFamily="2" charset="-122"/>
                <a:ea typeface="方正清刻本悦宋简体" panose="02000000000000000000" pitchFamily="2" charset="-122"/>
              </a:rPr>
              <a:t>出版时间：</a:t>
            </a:r>
            <a:r>
              <a:rPr lang="en-US" altLang="zh-CN" dirty="0">
                <a:latin typeface="方正清刻本悦宋简体" panose="02000000000000000000" pitchFamily="2" charset="-122"/>
                <a:ea typeface="方正清刻本悦宋简体" panose="02000000000000000000" pitchFamily="2" charset="-122"/>
              </a:rPr>
              <a:t>2021</a:t>
            </a:r>
            <a:r>
              <a:rPr lang="zh-CN" altLang="en-US" dirty="0">
                <a:latin typeface="方正清刻本悦宋简体" panose="02000000000000000000" pitchFamily="2" charset="-122"/>
                <a:ea typeface="方正清刻本悦宋简体" panose="02000000000000000000" pitchFamily="2" charset="-122"/>
              </a:rPr>
              <a:t>年</a:t>
            </a:r>
            <a:r>
              <a:rPr lang="en-US" altLang="zh-CN" dirty="0">
                <a:latin typeface="方正清刻本悦宋简体" panose="02000000000000000000" pitchFamily="2" charset="-122"/>
                <a:ea typeface="方正清刻本悦宋简体" panose="02000000000000000000" pitchFamily="2" charset="-122"/>
              </a:rPr>
              <a:t>1</a:t>
            </a:r>
            <a:r>
              <a:rPr lang="zh-CN" altLang="en-US" dirty="0">
                <a:latin typeface="方正清刻本悦宋简体" panose="02000000000000000000" pitchFamily="2" charset="-122"/>
                <a:ea typeface="方正清刻本悦宋简体" panose="02000000000000000000" pitchFamily="2" charset="-122"/>
              </a:rPr>
              <a:t>月</a:t>
            </a:r>
          </a:p>
        </p:txBody>
      </p:sp>
      <p:sp>
        <p:nvSpPr>
          <p:cNvPr id="6" name="矩形 5">
            <a:extLst>
              <a:ext uri="{FF2B5EF4-FFF2-40B4-BE49-F238E27FC236}">
                <a16:creationId xmlns:a16="http://schemas.microsoft.com/office/drawing/2014/main" id="{19B3006D-5F36-CD6B-CB47-CC9BA02F6F19}"/>
              </a:ext>
            </a:extLst>
          </p:cNvPr>
          <p:cNvSpPr/>
          <p:nvPr/>
        </p:nvSpPr>
        <p:spPr>
          <a:xfrm>
            <a:off x="4274760" y="681580"/>
            <a:ext cx="7537040" cy="36075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r>
              <a:rPr lang="en-US" altLang="zh-CN" sz="2000" dirty="0">
                <a:solidFill>
                  <a:srgbClr val="051A31"/>
                </a:solidFill>
                <a:latin typeface="苏新诗柳楷简" panose="02010600000101010101" pitchFamily="2" charset="-122"/>
                <a:ea typeface="苏新诗柳楷简" panose="02010600000101010101" pitchFamily="2" charset="-122"/>
              </a:rPr>
              <a:t>《</a:t>
            </a:r>
            <a:r>
              <a:rPr lang="zh-CN" altLang="en-US" sz="2000" dirty="0">
                <a:solidFill>
                  <a:srgbClr val="051A31"/>
                </a:solidFill>
                <a:latin typeface="苏新诗柳楷简" panose="02010600000101010101" pitchFamily="2" charset="-122"/>
                <a:ea typeface="苏新诗柳楷简" panose="02010600000101010101" pitchFamily="2" charset="-122"/>
              </a:rPr>
              <a:t>隋唐五代史</a:t>
            </a:r>
            <a:r>
              <a:rPr lang="en-US" altLang="zh-CN" sz="2000" dirty="0">
                <a:solidFill>
                  <a:srgbClr val="051A31"/>
                </a:solidFill>
                <a:latin typeface="苏新诗柳楷简" panose="02010600000101010101" pitchFamily="2" charset="-122"/>
                <a:ea typeface="苏新诗柳楷简" panose="02010600000101010101" pitchFamily="2" charset="-122"/>
              </a:rPr>
              <a:t>》</a:t>
            </a:r>
            <a:r>
              <a:rPr lang="zh-CN" altLang="en-US" sz="2000" dirty="0">
                <a:solidFill>
                  <a:srgbClr val="051A31"/>
                </a:solidFill>
                <a:latin typeface="苏新诗柳楷简" panose="02010600000101010101" pitchFamily="2" charset="-122"/>
                <a:ea typeface="苏新诗柳楷简" panose="02010600000101010101" pitchFamily="2" charset="-122"/>
              </a:rPr>
              <a:t>对隋唐五代时期我国封建社会在政治、经济、军事、文化、对外交流、民族交融等方面全面发展的盛况作了详尽的阐述，并有许多独到的见解，为同类著作所不及，充分反映了国内隋唐五代史研究的高水平。</a:t>
            </a:r>
            <a:endParaRPr lang="en-US" altLang="zh-CN" sz="2000" dirty="0">
              <a:solidFill>
                <a:srgbClr val="051A31"/>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51A31"/>
                </a:solidFill>
                <a:latin typeface="苏新诗柳楷简" panose="02010600000101010101" pitchFamily="2" charset="-122"/>
                <a:ea typeface="苏新诗柳楷简" panose="02010600000101010101" pitchFamily="2" charset="-122"/>
              </a:rPr>
              <a:t>在舍弃许多通俗作品后，</a:t>
            </a:r>
            <a:r>
              <a:rPr lang="zh-CN" altLang="en-US" sz="2000" dirty="0">
                <a:solidFill>
                  <a:srgbClr val="FF0000"/>
                </a:solidFill>
                <a:latin typeface="苏新诗柳楷简" panose="02010600000101010101" pitchFamily="2" charset="-122"/>
                <a:ea typeface="苏新诗柳楷简" panose="02010600000101010101" pitchFamily="2" charset="-122"/>
              </a:rPr>
              <a:t>这一部断代史是教师备课所不能忽略的，此书是隋唐五代史的经典之作。</a:t>
            </a:r>
            <a:r>
              <a:rPr lang="zh-CN" altLang="en-US" sz="2000" dirty="0">
                <a:solidFill>
                  <a:srgbClr val="051A31"/>
                </a:solidFill>
                <a:latin typeface="苏新诗柳楷简" panose="02010600000101010101" pitchFamily="2" charset="-122"/>
                <a:ea typeface="苏新诗柳楷简" panose="02010600000101010101" pitchFamily="2" charset="-122"/>
              </a:rPr>
              <a:t>对于了解一些重要的历史事件非常有作用。</a:t>
            </a:r>
            <a:r>
              <a:rPr lang="zh-CN" altLang="en-US" sz="2000" dirty="0">
                <a:solidFill>
                  <a:srgbClr val="FF0000"/>
                </a:solidFill>
                <a:latin typeface="苏新诗柳楷简" panose="02010600000101010101" pitchFamily="2" charset="-122"/>
                <a:ea typeface="苏新诗柳楷简" panose="02010600000101010101" pitchFamily="2" charset="-122"/>
              </a:rPr>
              <a:t>如两税法的介绍，就十分详细，可以同教材之中的材料选段的解读共同配合讲解。</a:t>
            </a:r>
            <a:endParaRPr lang="en-US" altLang="zh-CN" sz="2000" dirty="0">
              <a:solidFill>
                <a:srgbClr val="FF0000"/>
              </a:solidFill>
              <a:latin typeface="苏新诗柳楷简" panose="02010600000101010101" pitchFamily="2" charset="-122"/>
              <a:ea typeface="苏新诗柳楷简" panose="02010600000101010101" pitchFamily="2" charset="-122"/>
            </a:endParaRPr>
          </a:p>
          <a:p>
            <a:pPr indent="457200"/>
            <a:r>
              <a:rPr lang="zh-CN" altLang="en-US" sz="2000" dirty="0">
                <a:solidFill>
                  <a:srgbClr val="051A31"/>
                </a:solidFill>
                <a:latin typeface="苏新诗柳楷简" panose="02010600000101010101" pitchFamily="2" charset="-122"/>
                <a:ea typeface="苏新诗柳楷简" panose="02010600000101010101" pitchFamily="2" charset="-122"/>
              </a:rPr>
              <a:t>教师可以节选重要章节进行阅读，其中五代史部分可以略读，进行提高备课效率。</a:t>
            </a:r>
          </a:p>
        </p:txBody>
      </p:sp>
      <p:pic>
        <p:nvPicPr>
          <p:cNvPr id="7" name="图片 6">
            <a:extLst>
              <a:ext uri="{FF2B5EF4-FFF2-40B4-BE49-F238E27FC236}">
                <a16:creationId xmlns:a16="http://schemas.microsoft.com/office/drawing/2014/main" id="{6E51C37C-9525-4755-7C84-86055D7233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459" y="666791"/>
            <a:ext cx="3614851" cy="5196348"/>
          </a:xfrm>
          <a:prstGeom prst="rect">
            <a:avLst/>
          </a:prstGeom>
        </p:spPr>
      </p:pic>
    </p:spTree>
    <p:extLst>
      <p:ext uri="{BB962C8B-B14F-4D97-AF65-F5344CB8AC3E}">
        <p14:creationId xmlns:p14="http://schemas.microsoft.com/office/powerpoint/2010/main" val="16421248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A" val="v4.0.0"/>
  <p:tag name="KSO_WM_SCREEN_THEME_FLAG" val="Dlrq25wU2PGuGg5bbmjbDJF1BIytQKb/Nf9q0VAj7NGHvXotmjFAiCzQ6LCy5NAlrUdfQRea8e0fuQUXsIrwNgfo0vtJ6uFl4WeQXDUd3PY="/>
</p:tagLst>
</file>

<file path=ppt/tags/tag10.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11.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12.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13.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14.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15.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16.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17.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18.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19.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2.xml><?xml version="1.0" encoding="utf-8"?>
<p:tagLst xmlns:a="http://schemas.openxmlformats.org/drawingml/2006/main" xmlns:r="http://schemas.openxmlformats.org/officeDocument/2006/relationships" xmlns:p="http://schemas.openxmlformats.org/presentationml/2006/main">
  <p:tag name="PA" val="v4.0.0"/>
  <p:tag name="KSO_WM_SCREEN_THEME_FLAG" val="Dlrq25wU2PGuGg5bbmjbDJF1BIytQKb/Nf9q0VAj7NGHvXotmjFAiCzQ6LCy5NAlrUdfQRea8e0fuQUXsIrwNgfo0vtJ6uFl4WeQXDUd3PY="/>
</p:tagLst>
</file>

<file path=ppt/tags/tag20.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21.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22.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23.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24.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25.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26.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27.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28.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29.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3.xml><?xml version="1.0" encoding="utf-8"?>
<p:tagLst xmlns:a="http://schemas.openxmlformats.org/drawingml/2006/main" xmlns:r="http://schemas.openxmlformats.org/officeDocument/2006/relationships" xmlns:p="http://schemas.openxmlformats.org/presentationml/2006/main">
  <p:tag name="PA" val="v4.0.0"/>
  <p:tag name="KSO_WM_SCREEN_THEME_FLAG" val="Dlrq25wU2PGuGg5bbmjbDJF1BIytQKb/Nf9q0VAj7NGHvXotmjFAiCzQ6LCy5NAlrUdfQRea8e0fuQUXsIrwNgfo0vtJ6uFl4WeQXDUd3PY="/>
</p:tagLst>
</file>

<file path=ppt/tags/tag30.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31.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32.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33.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34.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35.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36.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37.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38.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39.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4.xml><?xml version="1.0" encoding="utf-8"?>
<p:tagLst xmlns:a="http://schemas.openxmlformats.org/drawingml/2006/main" xmlns:r="http://schemas.openxmlformats.org/officeDocument/2006/relationships" xmlns:p="http://schemas.openxmlformats.org/presentationml/2006/main">
  <p:tag name="PA" val="v4.0.0"/>
  <p:tag name="KSO_WM_SCREEN_THEME_FLAG" val="Dlrq25wU2PGuGg5bbmjbDJF1BIytQKb/Nf9q0VAj7NGHvXotmjFAiCzQ6LCy5NAlrUdfQRea8e0fuQUXsIrwNgfo0vtJ6uFl4WeQXDUd3PY="/>
</p:tagLst>
</file>

<file path=ppt/tags/tag40.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41.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42.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43.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44.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45.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46.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47.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48.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49.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5.xml><?xml version="1.0" encoding="utf-8"?>
<p:tagLst xmlns:a="http://schemas.openxmlformats.org/drawingml/2006/main" xmlns:r="http://schemas.openxmlformats.org/officeDocument/2006/relationships" xmlns:p="http://schemas.openxmlformats.org/presentationml/2006/main">
  <p:tag name="PA" val="v4.0.0"/>
  <p:tag name="KSO_WM_SCREEN_THEME_FLAG" val="Dlrq25wU2PGuGg5bbmjbDJF1BIytQKb/Nf9q0VAj7NGHvXotmjFAiCzQ6LCy5NAlrUdfQRea8e0fuQUXsIrwNgfo0vtJ6uFl4WeQXDUd3PY="/>
</p:tagLst>
</file>

<file path=ppt/tags/tag50.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51.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52.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53.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54.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55.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56.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57.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58.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JF1BIytQKb/Nf9q0VAj7NGHvXotmjFAiCzQ6LCy5NAlrUdfQRea8e0fuQUXsIrwNgfo0vtJ6uFl4WeQXDUd3PY="/>
</p:tagLst>
</file>

<file path=ppt/tags/tag6.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7.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8.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ags/tag9.xml><?xml version="1.0" encoding="utf-8"?>
<p:tagLst xmlns:a="http://schemas.openxmlformats.org/drawingml/2006/main" xmlns:r="http://schemas.openxmlformats.org/officeDocument/2006/relationships" xmlns:p="http://schemas.openxmlformats.org/presentationml/2006/main">
  <p:tag name="PA" val="v5.2.7"/>
  <p:tag name="KSO_WM_SCREEN_THEME_FLAG" val="Dlrq25wU2PGuGg5bbmjbDJF1BIytQKb/Nf9q0VAj7NGHvXotmjFAiCzQ6LCy5NAlrUdfQRea8e0fuQUXsIrwNgfo0vtJ6uFl4WeQXDUd3PY="/>
</p:tagLst>
</file>

<file path=ppt/theme/theme1.xml><?xml version="1.0" encoding="utf-8"?>
<a:theme xmlns:a="http://schemas.openxmlformats.org/drawingml/2006/main" name="Office 主题​​">
  <a:themeElements>
    <a:clrScheme name="自定义 14">
      <a:dk1>
        <a:srgbClr val="FFFFFF"/>
      </a:dk1>
      <a:lt1>
        <a:sysClr val="window" lastClr="FFFFFF"/>
      </a:lt1>
      <a:dk2>
        <a:srgbClr val="FFFFFF"/>
      </a:dk2>
      <a:lt2>
        <a:srgbClr val="F0C090"/>
      </a:lt2>
      <a:accent1>
        <a:srgbClr val="FBF2E8"/>
      </a:accent1>
      <a:accent2>
        <a:srgbClr val="E4903B"/>
      </a:accent2>
      <a:accent3>
        <a:srgbClr val="A96016"/>
      </a:accent3>
      <a:accent4>
        <a:srgbClr val="FBF2E8"/>
      </a:accent4>
      <a:accent5>
        <a:srgbClr val="F9E5D2"/>
      </a:accent5>
      <a:accent6>
        <a:srgbClr val="E4903B"/>
      </a:accent6>
      <a:hlink>
        <a:srgbClr val="FBF2E8"/>
      </a:hlink>
      <a:folHlink>
        <a:srgbClr val="FBF2E8"/>
      </a:folHlink>
    </a:clrScheme>
    <a:fontScheme name="hximem2j">
      <a:majorFont>
        <a:latin typeface="站酷文艺体"/>
        <a:ea typeface="站酷文艺体"/>
        <a:cs typeface=""/>
      </a:majorFont>
      <a:minorFont>
        <a:latin typeface="站酷文艺体"/>
        <a:ea typeface="站酷文艺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381</TotalTime>
  <Words>3422</Words>
  <PresentationFormat>宽屏</PresentationFormat>
  <Paragraphs>221</Paragraphs>
  <Slides>29</Slides>
  <Notes>0</Notes>
  <HiddenSlides>0</HiddenSlides>
  <MMClips>1</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29</vt:i4>
      </vt:variant>
    </vt:vector>
  </HeadingPairs>
  <TitlesOfParts>
    <vt:vector size="38" baseType="lpstr">
      <vt:lpstr>等线</vt:lpstr>
      <vt:lpstr>方正清刻本悦宋简体</vt:lpstr>
      <vt:lpstr>华文细黑</vt:lpstr>
      <vt:lpstr>楷体</vt:lpstr>
      <vt:lpstr>苏新诗柳楷简</vt:lpstr>
      <vt:lpstr>禹卫书法行书简体
</vt:lpstr>
      <vt:lpstr>站酷文艺体</vt:lpstr>
      <vt:lpstr>Arial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2019-08-07T05:23:08Z</dcterms:created>
  <dcterms:modified xsi:type="dcterms:W3CDTF">2022-07-22T08:38:44Z</dcterms:modified>
</cp:coreProperties>
</file>