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tags/tag1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howGuides="1">
      <p:cViewPr varScale="1">
        <p:scale>
          <a:sx n="65" d="100"/>
          <a:sy n="65" d="100"/>
        </p:scale>
        <p:origin x="-1524" y="-114"/>
      </p:cViewPr>
      <p:guideLst>
        <p:guide orient="horz" pos="2160"/>
        <p:guide pos="197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slides/slide7.xml" Id="rId8" /><Relationship Type="http://schemas.openxmlformats.org/officeDocument/2006/relationships/slide" Target="slides/slide12.xml" Id="rId13" /><Relationship Type="http://schemas.openxmlformats.org/officeDocument/2006/relationships/slide" Target="slides/slide2.xml" Id="rId3" /><Relationship Type="http://schemas.openxmlformats.org/officeDocument/2006/relationships/slide" Target="slides/slide6.xml" Id="rId7" /><Relationship Type="http://schemas.openxmlformats.org/officeDocument/2006/relationships/slide" Target="slides/slide11.xml" Id="rId12" /><Relationship Type="http://schemas.openxmlformats.org/officeDocument/2006/relationships/tableStyles" Target="tableStyles.xml" Id="rId17" /><Relationship Type="http://schemas.openxmlformats.org/officeDocument/2006/relationships/slide" Target="slides/slide1.xml" Id="rId2" /><Relationship Type="http://schemas.openxmlformats.org/officeDocument/2006/relationships/theme" Target="theme/theme1.xml" Id="rId16" /><Relationship Type="http://schemas.openxmlformats.org/officeDocument/2006/relationships/slideMaster" Target="slideMasters/slideMaster1.xml" Id="rId1" /><Relationship Type="http://schemas.openxmlformats.org/officeDocument/2006/relationships/slide" Target="slides/slide5.xml" Id="rId6" /><Relationship Type="http://schemas.openxmlformats.org/officeDocument/2006/relationships/slide" Target="slides/slide10.xml" Id="rId11" /><Relationship Type="http://schemas.openxmlformats.org/officeDocument/2006/relationships/slide" Target="slides/slide4.xml" Id="rId5" /><Relationship Type="http://schemas.openxmlformats.org/officeDocument/2006/relationships/viewProps" Target="viewProps.xml" Id="rId15" /><Relationship Type="http://schemas.openxmlformats.org/officeDocument/2006/relationships/slide" Target="slides/slide9.xml" Id="rId10" /><Relationship Type="http://schemas.openxmlformats.org/officeDocument/2006/relationships/slide" Target="slides/slide3.xml" Id="rId4" /><Relationship Type="http://schemas.openxmlformats.org/officeDocument/2006/relationships/slide" Target="slides/slide8.xml" Id="rId9" /><Relationship Type="http://schemas.openxmlformats.org/officeDocument/2006/relationships/presProps" Target="presProps.xml" Id="rId14" /><Relationship Type="http://schemas.openxmlformats.org/officeDocument/2006/relationships/tags" Target="/ppt/tags/tag1.xml" Id="R041e74170a8347f9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7E479-56C8-4351-B20C-36FD1F4A0BB4}" type="datetimeFigureOut">
              <a:rPr lang="zh-CN" altLang="en-US" smtClean="0"/>
              <a:pPr/>
              <a:t>2021/1/3 Sunday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6A8C2-8ACF-4076-980B-1B153EC804A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7E479-56C8-4351-B20C-36FD1F4A0BB4}" type="datetimeFigureOut">
              <a:rPr lang="zh-CN" altLang="en-US" smtClean="0"/>
              <a:pPr/>
              <a:t>2021/1/3 Sunday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6A8C2-8ACF-4076-980B-1B153EC804A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7E479-56C8-4351-B20C-36FD1F4A0BB4}" type="datetimeFigureOut">
              <a:rPr lang="zh-CN" altLang="en-US" smtClean="0"/>
              <a:pPr/>
              <a:t>2021/1/3 Sunday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6A8C2-8ACF-4076-980B-1B153EC804A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7E479-56C8-4351-B20C-36FD1F4A0BB4}" type="datetimeFigureOut">
              <a:rPr lang="zh-CN" altLang="en-US" smtClean="0"/>
              <a:pPr/>
              <a:t>2021/1/3 Sunday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6A8C2-8ACF-4076-980B-1B153EC804A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7E479-56C8-4351-B20C-36FD1F4A0BB4}" type="datetimeFigureOut">
              <a:rPr lang="zh-CN" altLang="en-US" smtClean="0"/>
              <a:pPr/>
              <a:t>2021/1/3 Sunday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6A8C2-8ACF-4076-980B-1B153EC804A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7E479-56C8-4351-B20C-36FD1F4A0BB4}" type="datetimeFigureOut">
              <a:rPr lang="zh-CN" altLang="en-US" smtClean="0"/>
              <a:pPr/>
              <a:t>2021/1/3 Sunday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6A8C2-8ACF-4076-980B-1B153EC804A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7E479-56C8-4351-B20C-36FD1F4A0BB4}" type="datetimeFigureOut">
              <a:rPr lang="zh-CN" altLang="en-US" smtClean="0"/>
              <a:pPr/>
              <a:t>2021/1/3 Sunday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6A8C2-8ACF-4076-980B-1B153EC804A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7E479-56C8-4351-B20C-36FD1F4A0BB4}" type="datetimeFigureOut">
              <a:rPr lang="zh-CN" altLang="en-US" smtClean="0"/>
              <a:pPr/>
              <a:t>2021/1/3 Sunday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6A8C2-8ACF-4076-980B-1B153EC804A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7E479-56C8-4351-B20C-36FD1F4A0BB4}" type="datetimeFigureOut">
              <a:rPr lang="zh-CN" altLang="en-US" smtClean="0"/>
              <a:pPr/>
              <a:t>2021/1/3 Sunday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6A8C2-8ACF-4076-980B-1B153EC804A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7E479-56C8-4351-B20C-36FD1F4A0BB4}" type="datetimeFigureOut">
              <a:rPr lang="zh-CN" altLang="en-US" smtClean="0"/>
              <a:pPr/>
              <a:t>2021/1/3 Sunday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6A8C2-8ACF-4076-980B-1B153EC804A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7E479-56C8-4351-B20C-36FD1F4A0BB4}" type="datetimeFigureOut">
              <a:rPr lang="zh-CN" altLang="en-US" smtClean="0"/>
              <a:pPr/>
              <a:t>2021/1/3 Sunday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6A8C2-8ACF-4076-980B-1B153EC804A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67E479-56C8-4351-B20C-36FD1F4A0BB4}" type="datetimeFigureOut">
              <a:rPr lang="zh-CN" altLang="en-US" smtClean="0"/>
              <a:pPr/>
              <a:t>2021/1/3 Sunday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56A8C2-8ACF-4076-980B-1B153EC804A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51520" y="548680"/>
            <a:ext cx="864096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孔子在中</a:t>
            </a:r>
            <a:r>
              <a:rPr lang="zh-CN" altLang="en-US" sz="2800" b="1" dirty="0">
                <a:solidFill>
                  <a:srgbClr val="800000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国</a:t>
            </a:r>
            <a:r>
              <a:rPr kumimoji="0" lang="zh-CN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历史上的</a:t>
            </a:r>
            <a:r>
              <a:rPr kumimoji="0" lang="zh-CN" altLang="en-US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七</a:t>
            </a:r>
            <a:r>
              <a:rPr kumimoji="0" lang="zh-CN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种形象</a:t>
            </a:r>
            <a:endParaRPr kumimoji="0" lang="zh-CN" sz="2800" b="0" i="0" u="none" strike="noStrike" cap="none" normalizeH="0" baseline="0" dirty="0" smtClean="0">
              <a:ln>
                <a:noFill/>
              </a:ln>
              <a:solidFill>
                <a:srgbClr val="800000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251520" y="1145518"/>
            <a:ext cx="8640960" cy="8715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lnSpc>
                <a:spcPts val="3200"/>
              </a:lnSpc>
            </a:pPr>
            <a:r>
              <a:rPr kumimoji="0" lang="zh-CN" altLang="zh-CN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孔子</a:t>
            </a:r>
            <a:r>
              <a:rPr kumimoji="0" lang="zh-CN" altLang="zh-CN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在中国</a:t>
            </a:r>
            <a:r>
              <a:rPr kumimoji="0" lang="zh-CN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历史上</a:t>
            </a:r>
            <a:r>
              <a:rPr kumimoji="0" lang="zh-CN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遭到</a:t>
            </a:r>
            <a:r>
              <a:rPr kumimoji="0" lang="zh-CN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“</a:t>
            </a:r>
            <a:r>
              <a:rPr kumimoji="0" lang="zh-CN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圣化</a:t>
            </a:r>
            <a:r>
              <a:rPr kumimoji="0" lang="zh-CN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”“</a:t>
            </a:r>
            <a:r>
              <a:rPr kumimoji="0" lang="zh-CN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矮化</a:t>
            </a:r>
            <a:r>
              <a:rPr kumimoji="0" lang="zh-CN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”“</a:t>
            </a:r>
            <a:r>
              <a:rPr kumimoji="0" lang="zh-CN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正统化</a:t>
            </a:r>
            <a:r>
              <a:rPr kumimoji="0" lang="zh-CN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”“</a:t>
            </a:r>
            <a:r>
              <a:rPr kumimoji="0" lang="zh-CN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神化</a:t>
            </a:r>
            <a:r>
              <a:rPr kumimoji="0" lang="zh-CN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”“</a:t>
            </a:r>
            <a:r>
              <a:rPr kumimoji="0" lang="zh-CN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僵化</a:t>
            </a:r>
            <a:r>
              <a:rPr kumimoji="0" lang="zh-CN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”“</a:t>
            </a:r>
            <a:r>
              <a:rPr kumimoji="0" lang="zh-CN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维新化</a:t>
            </a:r>
            <a:r>
              <a:rPr kumimoji="0" lang="zh-CN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”“</a:t>
            </a:r>
            <a:r>
              <a:rPr kumimoji="0" lang="zh-CN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丑化</a:t>
            </a:r>
            <a:r>
              <a:rPr kumimoji="0" lang="zh-CN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”，近似于七次洗礼。</a:t>
            </a:r>
            <a:endParaRPr kumimoji="0" lang="zh-CN" sz="2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微软雅黑" pitchFamily="34" charset="-122"/>
              <a:ea typeface="微软雅黑" pitchFamily="34" charset="-122"/>
              <a:cs typeface="宋体" pitchFamily="2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51520" y="2060848"/>
            <a:ext cx="8640960" cy="4247317"/>
          </a:xfrm>
          <a:prstGeom prst="rect">
            <a:avLst/>
          </a:prstGeom>
          <a:ln>
            <a:solidFill>
              <a:schemeClr val="accent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lvl="0">
              <a:lnSpc>
                <a:spcPts val="3600"/>
              </a:lnSpc>
            </a:pPr>
            <a:r>
              <a:rPr kumimoji="0" lang="zh-CN" altLang="zh-CN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孔子无疑是中国传统文化的主要代表人物。汉代已有人称孔子为“</a:t>
            </a:r>
            <a:r>
              <a:rPr kumimoji="0" lang="zh-CN" altLang="zh-CN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素王</a:t>
            </a:r>
            <a:r>
              <a:rPr kumimoji="0" lang="zh-CN" altLang="zh-CN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”， “素王”就是思想文化领域的无冕之王。清代统治者封给他一个称号：“</a:t>
            </a:r>
            <a:r>
              <a:rPr kumimoji="0" lang="zh-CN" altLang="zh-CN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大成至圣文宣王</a:t>
            </a:r>
            <a:r>
              <a:rPr kumimoji="0" lang="zh-CN" altLang="zh-CN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”，大概是二千多年中读书人的最高头街。</a:t>
            </a:r>
            <a:endParaRPr kumimoji="0" lang="zh-CN" altLang="zh-CN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微软雅黑" pitchFamily="34" charset="-122"/>
              <a:ea typeface="微软雅黑" pitchFamily="34" charset="-122"/>
              <a:cs typeface="宋体" pitchFamily="2" charset="-122"/>
            </a:endParaRPr>
          </a:p>
          <a:p>
            <a:pPr>
              <a:lnSpc>
                <a:spcPts val="3600"/>
              </a:lnSpc>
            </a:pPr>
            <a:r>
              <a:rPr lang="zh-CN" altLang="zh-CN" sz="2000" dirty="0" smtClean="0">
                <a:latin typeface="微软雅黑" pitchFamily="34" charset="-122"/>
                <a:ea typeface="微软雅黑" pitchFamily="34" charset="-122"/>
              </a:rPr>
              <a:t>康有为</a:t>
            </a:r>
            <a:r>
              <a:rPr lang="zh-CN" altLang="zh-CN" sz="2000" dirty="0">
                <a:latin typeface="微软雅黑" pitchFamily="34" charset="-122"/>
                <a:ea typeface="微软雅黑" pitchFamily="34" charset="-122"/>
              </a:rPr>
              <a:t>曾说：“中国之</a:t>
            </a:r>
            <a:r>
              <a:rPr lang="zh-CN" altLang="zh-CN" sz="2000" b="1" dirty="0">
                <a:latin typeface="微软雅黑" pitchFamily="34" charset="-122"/>
                <a:ea typeface="微软雅黑" pitchFamily="34" charset="-122"/>
              </a:rPr>
              <a:t>国魂</a:t>
            </a:r>
            <a:r>
              <a:rPr lang="zh-CN" altLang="zh-CN" sz="2000" dirty="0">
                <a:latin typeface="微软雅黑" pitchFamily="34" charset="-122"/>
                <a:ea typeface="微软雅黑" pitchFamily="34" charset="-122"/>
              </a:rPr>
              <a:t>者何？曰孔子之教而已。”“中国一切文明，皆与孔教相系相因。</a:t>
            </a:r>
            <a:r>
              <a:rPr lang="zh-CN" altLang="zh-CN" sz="2000" dirty="0" smtClean="0">
                <a:latin typeface="微软雅黑" pitchFamily="34" charset="-122"/>
                <a:ea typeface="微软雅黑" pitchFamily="34" charset="-122"/>
              </a:rPr>
              <a:t>” 梁启超</a:t>
            </a:r>
            <a:r>
              <a:rPr lang="zh-CN" altLang="zh-CN" sz="2000" dirty="0">
                <a:latin typeface="微软雅黑" pitchFamily="34" charset="-122"/>
                <a:ea typeface="微软雅黑" pitchFamily="34" charset="-122"/>
              </a:rPr>
              <a:t>说：“苟无孔子，则中国非复二千年来之中国。”又说：“苏格拉底之后，容有苏格拉底；而</a:t>
            </a:r>
            <a:r>
              <a:rPr lang="zh-CN" altLang="zh-CN" sz="2000" b="1" dirty="0">
                <a:latin typeface="微软雅黑" pitchFamily="34" charset="-122"/>
                <a:ea typeface="微软雅黑" pitchFamily="34" charset="-122"/>
              </a:rPr>
              <a:t>孔子之后，无孔子也</a:t>
            </a:r>
            <a:r>
              <a:rPr lang="zh-CN" altLang="zh-CN" sz="2000" dirty="0">
                <a:latin typeface="微软雅黑" pitchFamily="34" charset="-122"/>
                <a:ea typeface="微软雅黑" pitchFamily="34" charset="-122"/>
              </a:rPr>
              <a:t>。”这是说孔子是影响中国最大的一个人物，空前绝后</a:t>
            </a:r>
            <a:r>
              <a:rPr lang="zh-CN" altLang="zh-CN" sz="2000" dirty="0" smtClean="0">
                <a:latin typeface="微软雅黑" pitchFamily="34" charset="-122"/>
                <a:ea typeface="微软雅黑" pitchFamily="34" charset="-122"/>
              </a:rPr>
              <a:t>。</a:t>
            </a:r>
            <a:endParaRPr lang="en-US" altLang="zh-CN" sz="2000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ts val="3600"/>
              </a:lnSpc>
            </a:pPr>
            <a:r>
              <a:rPr lang="zh-CN" altLang="zh-CN" sz="2000" dirty="0" smtClean="0">
                <a:latin typeface="微软雅黑" pitchFamily="34" charset="-122"/>
                <a:ea typeface="微软雅黑" pitchFamily="34" charset="-122"/>
              </a:rPr>
              <a:t>宋明理学家说过更加极端的话：“</a:t>
            </a:r>
            <a:r>
              <a:rPr lang="zh-CN" altLang="zh-CN" sz="2000" b="1" dirty="0" smtClean="0">
                <a:latin typeface="微软雅黑" pitchFamily="34" charset="-122"/>
                <a:ea typeface="微软雅黑" pitchFamily="34" charset="-122"/>
              </a:rPr>
              <a:t>天不生仲尼，万古长如夜。</a:t>
            </a:r>
            <a:r>
              <a:rPr lang="zh-CN" altLang="zh-CN" sz="2000" dirty="0" smtClean="0">
                <a:latin typeface="微软雅黑" pitchFamily="34" charset="-122"/>
                <a:ea typeface="微软雅黑" pitchFamily="34" charset="-122"/>
              </a:rPr>
              <a:t>”难怪明代思想家李贽对此嘲笑说：怪不得三皇五帝时代的人们白天都点着蜡烛在走路。</a:t>
            </a:r>
            <a:endParaRPr lang="zh-CN" altLang="en-US" sz="2000" dirty="0"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" grpId="0"/>
      <p:bldP spid="1026" grpId="0"/>
      <p:bldP spid="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251520" y="1748835"/>
            <a:ext cx="8640960" cy="4452501"/>
          </a:xfrm>
          <a:prstGeom prst="rect">
            <a:avLst/>
          </a:prstGeom>
          <a:noFill/>
          <a:ln w="9525">
            <a:solidFill>
              <a:schemeClr val="accent2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太平天国</a:t>
            </a:r>
            <a:r>
              <a:rPr kumimoji="0" lang="zh-CN" sz="2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洪秀全</a:t>
            </a:r>
            <a:r>
              <a:rPr kumimoji="0" lang="zh-CN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率领农民起义，</a:t>
            </a:r>
            <a:r>
              <a:rPr kumimoji="0" lang="zh-CN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要推翻清王朝的统治阶层，对于所谓“历代帝王专制之护符”的孔子本人及其思想自然全无好感</a:t>
            </a:r>
            <a:r>
              <a:rPr kumimoji="0" lang="zh-CN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，他说：</a:t>
            </a:r>
            <a:r>
              <a:rPr kumimoji="0" lang="zh-CN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“推勘妖魔作怪之由，总追究孔丘教人之书多错。”</a:t>
            </a:r>
            <a:r>
              <a:rPr kumimoji="0" lang="zh-CN" altLang="zh-CN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《</a:t>
            </a:r>
            <a:r>
              <a:rPr kumimoji="0" lang="zh-CN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太平天日</a:t>
            </a:r>
            <a:r>
              <a:rPr kumimoji="0" lang="zh-CN" altLang="zh-CN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》</a:t>
            </a:r>
            <a:r>
              <a:rPr kumimoji="0" lang="zh-CN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一书编造了新的神话：天父上帝审判孔子，命天使捆绑及鞭达他。孔子跪在天兄基督前哀求不已，上帝始命停止鞭打，永不准他下凡。太平军所到之处，焚烧孔庙，捣毁孔子像。宣布</a:t>
            </a:r>
            <a:r>
              <a:rPr kumimoji="0" lang="zh-CN" altLang="zh-CN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《</a:t>
            </a:r>
            <a:r>
              <a:rPr kumimoji="0" lang="zh-CN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四书</a:t>
            </a:r>
            <a:r>
              <a:rPr kumimoji="0" lang="zh-CN" altLang="zh-CN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》《</a:t>
            </a:r>
            <a:r>
              <a:rPr kumimoji="0" lang="zh-CN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五经</a:t>
            </a:r>
            <a:r>
              <a:rPr kumimoji="0" lang="zh-CN" altLang="zh-CN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》</a:t>
            </a:r>
            <a:r>
              <a:rPr kumimoji="0" lang="zh-CN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为“妖书”，</a:t>
            </a:r>
            <a:r>
              <a:rPr kumimoji="0" lang="zh-CN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“凡一切妖书，如有胆敢念诵教习者，一概皆斩。”</a:t>
            </a:r>
            <a:r>
              <a:rPr kumimoji="0" lang="zh-CN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太平军抵制孔子及其思想，或许还有另外一层原因：孔子“不语怪、力、乱、神”，“敬鬼神而远之”，对鬼神持怀疑态度。</a:t>
            </a:r>
            <a:r>
              <a:rPr kumimoji="0" lang="zh-CN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洪秀全创立上帝教，对于不信鬼神的孔子自然要打倒丑化。</a:t>
            </a:r>
            <a:r>
              <a:rPr kumimoji="0" lang="zh-CN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这是因政见及信仰不同而遭到丑化。</a:t>
            </a:r>
            <a:endParaRPr kumimoji="0" lang="zh-CN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微软雅黑" pitchFamily="34" charset="-122"/>
              <a:ea typeface="微软雅黑" pitchFamily="34" charset="-122"/>
              <a:cs typeface="宋体" pitchFamily="2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251520" y="548680"/>
            <a:ext cx="8640960" cy="10246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800"/>
              </a:lnSpc>
            </a:pPr>
            <a:r>
              <a:rPr kumimoji="0" lang="zh-CN" altLang="zh-CN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第七种形象是</a:t>
            </a:r>
            <a:r>
              <a:rPr kumimoji="0" lang="zh-CN" altLang="zh-CN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微软雅黑" pitchFamily="34" charset="-122"/>
                <a:cs typeface="Times New Roman" pitchFamily="18" charset="0"/>
              </a:rPr>
              <a:t>“</a:t>
            </a:r>
            <a:r>
              <a:rPr kumimoji="0" lang="zh-CN" altLang="zh-CN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丑化</a:t>
            </a:r>
            <a:r>
              <a:rPr kumimoji="0" lang="zh-CN" altLang="zh-CN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微软雅黑" pitchFamily="34" charset="-122"/>
                <a:cs typeface="Times New Roman" pitchFamily="18" charset="0"/>
              </a:rPr>
              <a:t>”</a:t>
            </a:r>
            <a:r>
              <a:rPr kumimoji="0" lang="zh-CN" altLang="zh-CN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。</a:t>
            </a:r>
            <a:r>
              <a:rPr kumimoji="0" lang="zh-CN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晚清以来，孔子的形象江河日下，或被严重扭曲，或被无情抨击。</a:t>
            </a:r>
            <a:endParaRPr lang="zh-CN" alt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35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3" grpId="0" animBg="1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51520" y="548680"/>
            <a:ext cx="8640960" cy="4404539"/>
          </a:xfrm>
          <a:prstGeom prst="rect">
            <a:avLst/>
          </a:prstGeom>
          <a:ln>
            <a:solidFill>
              <a:schemeClr val="accent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lvl="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zh-CN" altLang="zh-CN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后来，袁世凯窃国、登上民国总统之位，定孔教为国教，提倡尊孔读经。</a:t>
            </a:r>
            <a:r>
              <a:rPr kumimoji="0" lang="zh-CN" altLang="zh-CN" sz="2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章太炎</a:t>
            </a:r>
            <a:r>
              <a:rPr kumimoji="0" lang="zh-CN" altLang="zh-CN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写《订孔》一文，指出</a:t>
            </a:r>
            <a:r>
              <a:rPr kumimoji="0" lang="zh-CN" altLang="zh-CN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儒学是“中国的祸本”</a:t>
            </a:r>
            <a:r>
              <a:rPr kumimoji="0" lang="zh-CN" altLang="zh-CN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，孔子“最大的污点是使人不脱富贵利禄的思想”，</a:t>
            </a:r>
            <a:r>
              <a:rPr kumimoji="0" lang="zh-CN" altLang="zh-CN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“我们今日要想实行革命，提倡民权，孔教是断不可用的”</a:t>
            </a:r>
            <a:r>
              <a:rPr kumimoji="0" lang="zh-CN" altLang="zh-CN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。“五四”新文化运动的倡导者</a:t>
            </a:r>
            <a:r>
              <a:rPr kumimoji="0" lang="zh-CN" altLang="zh-CN" sz="2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陈独秀</a:t>
            </a:r>
            <a:r>
              <a:rPr kumimoji="0" lang="zh-CN" altLang="zh-CN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号召青年：</a:t>
            </a:r>
            <a:r>
              <a:rPr kumimoji="0" lang="zh-CN" altLang="zh-CN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“以彻底之觉悟，猛勇之决心，塞绝与新社会、新国家、新信仰不可相容之孔教。”</a:t>
            </a:r>
            <a:r>
              <a:rPr kumimoji="0" lang="zh-CN" altLang="zh-CN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被誉为“只手打倒孔家店的老英雄”的吴虞，认为孔子的忠、孝观点是维护宗法专制制度，“儒家之主张，徒令宗法社会牵制军国社会，使不克完全发达，其流毒不减于洪水猛兽矣”。吴虞痛骂孔子为“盗丘”，说</a:t>
            </a:r>
            <a:r>
              <a:rPr kumimoji="0" lang="zh-CN" altLang="zh-CN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“盗跖</a:t>
            </a:r>
            <a:r>
              <a:rPr kumimoji="0" lang="zh-CN" altLang="en-US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（</a:t>
            </a:r>
            <a:r>
              <a:rPr kumimoji="0" lang="en-US" altLang="zh-CN" sz="20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zhí</a:t>
            </a:r>
            <a:r>
              <a:rPr kumimoji="0" lang="zh-CN" altLang="en-US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）</a:t>
            </a:r>
            <a:r>
              <a:rPr kumimoji="0" lang="zh-CN" altLang="zh-CN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之为害在一时，盗丘之遗祸及万世”</a:t>
            </a:r>
            <a:r>
              <a:rPr kumimoji="0" lang="zh-CN" altLang="zh-CN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。这些批判在当时看来不无道理，但情绪化、夸张化的言论色彩，不免使孔子形象受到严重“丑化”。</a:t>
            </a:r>
            <a:endParaRPr kumimoji="0" lang="zh-CN" altLang="zh-CN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微软雅黑" pitchFamily="34" charset="-122"/>
              <a:ea typeface="微软雅黑" pitchFamily="34" charset="-122"/>
              <a:cs typeface="宋体" pitchFamily="2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251520" y="5157192"/>
            <a:ext cx="86409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zh-CN" sz="2400" b="1" dirty="0" smtClean="0">
                <a:solidFill>
                  <a:srgbClr val="800000"/>
                </a:solidFill>
                <a:latin typeface="微软雅黑" pitchFamily="34" charset="-122"/>
                <a:ea typeface="微软雅黑" pitchFamily="34" charset="-122"/>
              </a:rPr>
              <a:t>孔子</a:t>
            </a:r>
            <a:r>
              <a:rPr lang="zh-CN" altLang="en-US" sz="2400" b="1" dirty="0" smtClean="0">
                <a:solidFill>
                  <a:srgbClr val="800000"/>
                </a:solidFill>
                <a:latin typeface="微软雅黑" pitchFamily="34" charset="-122"/>
                <a:ea typeface="微软雅黑" pitchFamily="34" charset="-122"/>
              </a:rPr>
              <a:t>在中国历史上的</a:t>
            </a:r>
            <a:r>
              <a:rPr lang="zh-CN" altLang="zh-CN" sz="2400" b="1" dirty="0" smtClean="0">
                <a:solidFill>
                  <a:srgbClr val="800000"/>
                </a:solidFill>
                <a:latin typeface="微软雅黑" pitchFamily="34" charset="-122"/>
                <a:ea typeface="微软雅黑" pitchFamily="34" charset="-122"/>
              </a:rPr>
              <a:t>形象</a:t>
            </a:r>
            <a:r>
              <a:rPr lang="zh-CN" altLang="en-US" sz="2400" b="1" dirty="0" smtClean="0">
                <a:solidFill>
                  <a:srgbClr val="800000"/>
                </a:solidFill>
                <a:latin typeface="微软雅黑" pitchFamily="34" charset="-122"/>
                <a:ea typeface="微软雅黑" pitchFamily="34" charset="-122"/>
              </a:rPr>
              <a:t>为什么会如此多</a:t>
            </a:r>
            <a:r>
              <a:rPr lang="zh-CN" altLang="zh-CN" sz="2400" b="1" dirty="0" smtClean="0">
                <a:solidFill>
                  <a:srgbClr val="800000"/>
                </a:solidFill>
                <a:latin typeface="微软雅黑" pitchFamily="34" charset="-122"/>
                <a:ea typeface="微软雅黑" pitchFamily="34" charset="-122"/>
              </a:rPr>
              <a:t>变</a:t>
            </a:r>
            <a:r>
              <a:rPr lang="zh-CN" altLang="en-US" sz="2400" b="1" dirty="0" smtClean="0">
                <a:solidFill>
                  <a:srgbClr val="800000"/>
                </a:solidFill>
                <a:latin typeface="微软雅黑" pitchFamily="34" charset="-122"/>
                <a:ea typeface="微软雅黑" pitchFamily="34" charset="-122"/>
              </a:rPr>
              <a:t>？</a:t>
            </a:r>
            <a:endParaRPr lang="zh-CN" altLang="en-US" sz="2400" dirty="0">
              <a:solidFill>
                <a:srgbClr val="8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251520" y="5805264"/>
            <a:ext cx="8640960" cy="461665"/>
          </a:xfrm>
          <a:prstGeom prst="rect">
            <a:avLst/>
          </a:prstGeom>
          <a:ln>
            <a:solidFill>
              <a:schemeClr val="accent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sz="2400" b="1" dirty="0" smtClean="0">
                <a:latin typeface="微软雅黑" pitchFamily="34" charset="-122"/>
                <a:ea typeface="微软雅黑" pitchFamily="34" charset="-122"/>
              </a:rPr>
              <a:t>社会存在决定社会意识，社会意识是社会存在的反映</a:t>
            </a:r>
            <a:endParaRPr lang="zh-CN" altLang="en-US" sz="2400" b="1" dirty="0"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51519" y="5805264"/>
            <a:ext cx="864165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zh-CN" sz="2400" b="1" dirty="0">
                <a:latin typeface="微软雅黑" pitchFamily="34" charset="-122"/>
                <a:ea typeface="微软雅黑" pitchFamily="34" charset="-122"/>
              </a:rPr>
              <a:t>孔子形象的变化</a:t>
            </a:r>
            <a:r>
              <a:rPr lang="zh-CN" altLang="zh-CN" sz="2400" b="1" dirty="0" smtClean="0">
                <a:latin typeface="微软雅黑" pitchFamily="34" charset="-122"/>
                <a:ea typeface="微软雅黑" pitchFamily="34" charset="-122"/>
              </a:rPr>
              <a:t>是</a:t>
            </a:r>
            <a:r>
              <a:rPr lang="zh-CN" altLang="en-US" sz="2400" b="1" dirty="0" smtClean="0">
                <a:latin typeface="微软雅黑" pitchFamily="34" charset="-122"/>
                <a:ea typeface="微软雅黑" pitchFamily="34" charset="-122"/>
              </a:rPr>
              <a:t>不同</a:t>
            </a:r>
            <a:r>
              <a:rPr lang="zh-CN" altLang="zh-CN" sz="2400" b="1" dirty="0" smtClean="0">
                <a:latin typeface="微软雅黑" pitchFamily="34" charset="-122"/>
                <a:ea typeface="微软雅黑" pitchFamily="34" charset="-122"/>
              </a:rPr>
              <a:t>时代社会</a:t>
            </a:r>
            <a:r>
              <a:rPr lang="zh-CN" altLang="en-US" sz="2400" b="1" dirty="0" smtClean="0">
                <a:latin typeface="微软雅黑" pitchFamily="34" charset="-122"/>
                <a:ea typeface="微软雅黑" pitchFamily="34" charset="-122"/>
              </a:rPr>
              <a:t>政治变迁</a:t>
            </a:r>
            <a:r>
              <a:rPr lang="zh-CN" altLang="zh-CN" sz="2400" b="1" dirty="0" smtClean="0">
                <a:latin typeface="微软雅黑" pitchFamily="34" charset="-122"/>
                <a:ea typeface="微软雅黑" pitchFamily="34" charset="-122"/>
              </a:rPr>
              <a:t>的</a:t>
            </a:r>
            <a:r>
              <a:rPr lang="zh-CN" altLang="zh-CN" sz="2400" b="1" dirty="0">
                <a:latin typeface="微软雅黑" pitchFamily="34" charset="-122"/>
                <a:ea typeface="微软雅黑" pitchFamily="34" charset="-122"/>
              </a:rPr>
              <a:t>反映</a:t>
            </a:r>
            <a:r>
              <a:rPr lang="zh-CN" altLang="zh-CN" sz="2400" b="1" dirty="0" smtClean="0">
                <a:latin typeface="微软雅黑" pitchFamily="34" charset="-122"/>
                <a:ea typeface="微软雅黑" pitchFamily="34" charset="-122"/>
              </a:rPr>
              <a:t>。</a:t>
            </a:r>
            <a:endParaRPr lang="zh-CN" altLang="en-US" sz="24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251519" y="5148191"/>
            <a:ext cx="864165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b="1" dirty="0" smtClean="0">
                <a:solidFill>
                  <a:srgbClr val="0000FF"/>
                </a:solidFill>
                <a:latin typeface="微软雅黑" pitchFamily="34" charset="-122"/>
                <a:ea typeface="微软雅黑" pitchFamily="34" charset="-122"/>
              </a:rPr>
              <a:t>中国开始近代化转型，</a:t>
            </a:r>
            <a:r>
              <a:rPr lang="zh-CN" altLang="zh-CN" sz="2000" b="1" dirty="0" smtClean="0">
                <a:solidFill>
                  <a:srgbClr val="0000FF"/>
                </a:solidFill>
                <a:latin typeface="微软雅黑" pitchFamily="34" charset="-122"/>
                <a:ea typeface="微软雅黑" pitchFamily="34" charset="-122"/>
              </a:rPr>
              <a:t>封建</a:t>
            </a:r>
            <a:r>
              <a:rPr lang="zh-CN" altLang="zh-CN" sz="2000" b="1" dirty="0">
                <a:solidFill>
                  <a:srgbClr val="0000FF"/>
                </a:solidFill>
                <a:latin typeface="微软雅黑" pitchFamily="34" charset="-122"/>
                <a:ea typeface="微软雅黑" pitchFamily="34" charset="-122"/>
              </a:rPr>
              <a:t>统治思想与反</a:t>
            </a:r>
            <a:r>
              <a:rPr lang="zh-CN" altLang="zh-CN" sz="2000" b="1" dirty="0" smtClean="0">
                <a:solidFill>
                  <a:srgbClr val="0000FF"/>
                </a:solidFill>
                <a:latin typeface="微软雅黑" pitchFamily="34" charset="-122"/>
                <a:ea typeface="微软雅黑" pitchFamily="34" charset="-122"/>
              </a:rPr>
              <a:t>封建进步思想的激烈冲击</a:t>
            </a:r>
            <a:r>
              <a:rPr lang="zh-CN" altLang="en-US" sz="2000" b="1" dirty="0" smtClean="0">
                <a:solidFill>
                  <a:srgbClr val="0000FF"/>
                </a:solidFill>
                <a:latin typeface="微软雅黑" pitchFamily="34" charset="-122"/>
                <a:ea typeface="微软雅黑" pitchFamily="34" charset="-122"/>
              </a:rPr>
              <a:t>。</a:t>
            </a:r>
            <a:endParaRPr lang="zh-CN" altLang="en-US" sz="2000" dirty="0">
              <a:solidFill>
                <a:srgbClr val="0000FF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51520" y="1205753"/>
            <a:ext cx="864096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zh-CN" sz="2000" b="1" dirty="0" smtClean="0">
                <a:solidFill>
                  <a:srgbClr val="0000FF"/>
                </a:solidFill>
                <a:latin typeface="微软雅黑" pitchFamily="34" charset="-122"/>
                <a:ea typeface="微软雅黑" pitchFamily="34" charset="-122"/>
              </a:rPr>
              <a:t>社会处于</a:t>
            </a:r>
            <a:r>
              <a:rPr lang="zh-CN" altLang="en-US" sz="2000" b="1" dirty="0" smtClean="0">
                <a:solidFill>
                  <a:srgbClr val="0000FF"/>
                </a:solidFill>
                <a:latin typeface="微软雅黑" pitchFamily="34" charset="-122"/>
                <a:ea typeface="微软雅黑" pitchFamily="34" charset="-122"/>
              </a:rPr>
              <a:t>大变革时期</a:t>
            </a:r>
            <a:r>
              <a:rPr lang="zh-CN" altLang="zh-CN" sz="2000" b="1" dirty="0" smtClean="0">
                <a:solidFill>
                  <a:srgbClr val="0000FF"/>
                </a:solidFill>
                <a:latin typeface="微软雅黑" pitchFamily="34" charset="-122"/>
                <a:ea typeface="微软雅黑" pitchFamily="34" charset="-122"/>
              </a:rPr>
              <a:t>，儒学</a:t>
            </a:r>
            <a:r>
              <a:rPr lang="zh-CN" altLang="en-US" sz="2000" b="1" dirty="0" smtClean="0">
                <a:solidFill>
                  <a:srgbClr val="0000FF"/>
                </a:solidFill>
                <a:latin typeface="微软雅黑" pitchFamily="34" charset="-122"/>
                <a:ea typeface="微软雅黑" pitchFamily="34" charset="-122"/>
              </a:rPr>
              <a:t>尚未</a:t>
            </a:r>
            <a:r>
              <a:rPr lang="zh-CN" altLang="zh-CN" sz="2000" b="1" dirty="0" smtClean="0">
                <a:solidFill>
                  <a:srgbClr val="0000FF"/>
                </a:solidFill>
                <a:latin typeface="微软雅黑" pitchFamily="34" charset="-122"/>
                <a:ea typeface="微软雅黑" pitchFamily="34" charset="-122"/>
              </a:rPr>
              <a:t>成为主导</a:t>
            </a:r>
            <a:r>
              <a:rPr lang="zh-CN" altLang="en-US" sz="2000" b="1" dirty="0" smtClean="0">
                <a:solidFill>
                  <a:srgbClr val="0000FF"/>
                </a:solidFill>
                <a:latin typeface="微软雅黑" pitchFamily="34" charset="-122"/>
                <a:ea typeface="微软雅黑" pitchFamily="34" charset="-122"/>
              </a:rPr>
              <a:t>思想。</a:t>
            </a:r>
            <a:endParaRPr lang="en-US" altLang="zh-CN" sz="2000" b="1" dirty="0" smtClean="0">
              <a:solidFill>
                <a:srgbClr val="0000FF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251519" y="548680"/>
            <a:ext cx="230435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zh-CN" sz="2000" b="1" dirty="0" smtClean="0">
                <a:latin typeface="微软雅黑" pitchFamily="34" charset="-122"/>
                <a:ea typeface="微软雅黑" pitchFamily="34" charset="-122"/>
              </a:rPr>
              <a:t>春秋战国时期</a:t>
            </a:r>
            <a:endParaRPr lang="en-US" altLang="zh-CN" sz="20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251519" y="1862826"/>
            <a:ext cx="230435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zh-CN" sz="2000" b="1" dirty="0" smtClean="0">
                <a:latin typeface="微软雅黑" pitchFamily="34" charset="-122"/>
                <a:ea typeface="微软雅黑" pitchFamily="34" charset="-122"/>
              </a:rPr>
              <a:t>汉唐时期</a:t>
            </a:r>
            <a:endParaRPr lang="en-US" altLang="zh-CN" sz="2000" b="1" dirty="0" smtClean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251519" y="2519899"/>
            <a:ext cx="864165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CN" altLang="zh-CN" sz="2000" b="1" dirty="0" smtClean="0">
                <a:solidFill>
                  <a:srgbClr val="0000FF"/>
                </a:solidFill>
                <a:latin typeface="微软雅黑" pitchFamily="34" charset="-122"/>
                <a:ea typeface="微软雅黑" pitchFamily="34" charset="-122"/>
              </a:rPr>
              <a:t>儒学</a:t>
            </a:r>
            <a:r>
              <a:rPr lang="zh-CN" altLang="zh-CN" sz="2000" b="1" dirty="0">
                <a:solidFill>
                  <a:srgbClr val="0000FF"/>
                </a:solidFill>
                <a:latin typeface="微软雅黑" pitchFamily="34" charset="-122"/>
                <a:ea typeface="微软雅黑" pitchFamily="34" charset="-122"/>
              </a:rPr>
              <a:t>被奉</a:t>
            </a:r>
            <a:r>
              <a:rPr lang="zh-CN" altLang="zh-CN" sz="2000" b="1" dirty="0" smtClean="0">
                <a:solidFill>
                  <a:srgbClr val="0000FF"/>
                </a:solidFill>
                <a:latin typeface="微软雅黑" pitchFamily="34" charset="-122"/>
                <a:ea typeface="微软雅黑" pitchFamily="34" charset="-122"/>
              </a:rPr>
              <a:t>为</a:t>
            </a:r>
            <a:r>
              <a:rPr lang="zh-CN" altLang="en-US" sz="2000" b="1" dirty="0" smtClean="0">
                <a:solidFill>
                  <a:srgbClr val="0000FF"/>
                </a:solidFill>
                <a:latin typeface="微软雅黑" pitchFamily="34" charset="-122"/>
                <a:ea typeface="微软雅黑" pitchFamily="34" charset="-122"/>
              </a:rPr>
              <a:t>封建正统思想</a:t>
            </a:r>
            <a:r>
              <a:rPr lang="zh-CN" altLang="zh-CN" sz="2000" b="1" dirty="0" smtClean="0">
                <a:solidFill>
                  <a:srgbClr val="0000FF"/>
                </a:solidFill>
                <a:latin typeface="微软雅黑" pitchFamily="34" charset="-122"/>
                <a:ea typeface="微软雅黑" pitchFamily="34" charset="-122"/>
              </a:rPr>
              <a:t>，</a:t>
            </a:r>
            <a:r>
              <a:rPr lang="zh-CN" altLang="zh-CN" sz="2000" b="1" dirty="0">
                <a:solidFill>
                  <a:srgbClr val="0000FF"/>
                </a:solidFill>
                <a:latin typeface="微软雅黑" pitchFamily="34" charset="-122"/>
                <a:ea typeface="微软雅黑" pitchFamily="34" charset="-122"/>
              </a:rPr>
              <a:t>儒</a:t>
            </a:r>
            <a:r>
              <a:rPr lang="zh-CN" altLang="en-US" sz="2000" b="1" dirty="0">
                <a:solidFill>
                  <a:srgbClr val="0000FF"/>
                </a:solidFill>
                <a:latin typeface="微软雅黑" pitchFamily="34" charset="-122"/>
                <a:ea typeface="微软雅黑" pitchFamily="34" charset="-122"/>
              </a:rPr>
              <a:t>学</a:t>
            </a:r>
            <a:r>
              <a:rPr lang="zh-CN" altLang="zh-CN" sz="2000" b="1" dirty="0">
                <a:solidFill>
                  <a:srgbClr val="0000FF"/>
                </a:solidFill>
                <a:latin typeface="微软雅黑" pitchFamily="34" charset="-122"/>
                <a:ea typeface="微软雅黑" pitchFamily="34" charset="-122"/>
              </a:rPr>
              <a:t>主流</a:t>
            </a:r>
            <a:r>
              <a:rPr lang="zh-CN" altLang="zh-CN" sz="2000" b="1" dirty="0" smtClean="0">
                <a:solidFill>
                  <a:srgbClr val="0000FF"/>
                </a:solidFill>
                <a:latin typeface="微软雅黑" pitchFamily="34" charset="-122"/>
                <a:ea typeface="微软雅黑" pitchFamily="34" charset="-122"/>
              </a:rPr>
              <a:t>地位</a:t>
            </a:r>
            <a:r>
              <a:rPr lang="zh-CN" altLang="en-US" sz="2000" b="1" dirty="0" smtClean="0">
                <a:solidFill>
                  <a:srgbClr val="0000FF"/>
                </a:solidFill>
                <a:latin typeface="微软雅黑" pitchFamily="34" charset="-122"/>
                <a:ea typeface="微软雅黑" pitchFamily="34" charset="-122"/>
              </a:rPr>
              <a:t>得到</a:t>
            </a:r>
            <a:r>
              <a:rPr lang="zh-CN" altLang="zh-CN" sz="2000" b="1" dirty="0" smtClean="0">
                <a:solidFill>
                  <a:srgbClr val="0000FF"/>
                </a:solidFill>
                <a:latin typeface="微软雅黑" pitchFamily="34" charset="-122"/>
                <a:ea typeface="微软雅黑" pitchFamily="34" charset="-122"/>
              </a:rPr>
              <a:t>确立</a:t>
            </a:r>
            <a:r>
              <a:rPr lang="zh-CN" altLang="en-US" sz="2000" b="1" dirty="0" smtClean="0">
                <a:solidFill>
                  <a:srgbClr val="0000FF"/>
                </a:solidFill>
                <a:latin typeface="微软雅黑" pitchFamily="34" charset="-122"/>
                <a:ea typeface="微软雅黑" pitchFamily="34" charset="-122"/>
              </a:rPr>
              <a:t>并</a:t>
            </a:r>
            <a:r>
              <a:rPr lang="zh-CN" altLang="zh-CN" sz="2000" b="1" dirty="0" smtClean="0">
                <a:solidFill>
                  <a:srgbClr val="0000FF"/>
                </a:solidFill>
                <a:latin typeface="微软雅黑" pitchFamily="34" charset="-122"/>
                <a:ea typeface="微软雅黑" pitchFamily="34" charset="-122"/>
              </a:rPr>
              <a:t>巩固</a:t>
            </a:r>
            <a:r>
              <a:rPr lang="zh-CN" altLang="en-US" sz="2000" b="1" dirty="0" smtClean="0">
                <a:solidFill>
                  <a:srgbClr val="0000FF"/>
                </a:solidFill>
                <a:latin typeface="微软雅黑" pitchFamily="34" charset="-122"/>
                <a:ea typeface="微软雅黑" pitchFamily="34" charset="-122"/>
              </a:rPr>
              <a:t>。</a:t>
            </a:r>
            <a:endParaRPr lang="en-US" altLang="zh-CN" sz="2000" b="1" dirty="0">
              <a:solidFill>
                <a:srgbClr val="0000FF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132138" y="548680"/>
            <a:ext cx="360010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b="1" dirty="0" smtClean="0">
                <a:solidFill>
                  <a:srgbClr val="800000"/>
                </a:solidFill>
                <a:latin typeface="微软雅黑" pitchFamily="34" charset="-122"/>
                <a:ea typeface="微软雅黑" pitchFamily="34" charset="-122"/>
              </a:rPr>
              <a:t>“</a:t>
            </a:r>
            <a:r>
              <a:rPr lang="zh-CN" altLang="zh-CN" sz="2000" b="1" dirty="0" smtClean="0">
                <a:solidFill>
                  <a:srgbClr val="800000"/>
                </a:solidFill>
                <a:latin typeface="微软雅黑" pitchFamily="34" charset="-122"/>
                <a:ea typeface="微软雅黑" pitchFamily="34" charset="-122"/>
              </a:rPr>
              <a:t>圣化</a:t>
            </a:r>
            <a:r>
              <a:rPr lang="en-US" altLang="zh-CN" sz="2000" b="1" dirty="0" smtClean="0">
                <a:solidFill>
                  <a:srgbClr val="800000"/>
                </a:solidFill>
                <a:latin typeface="微软雅黑" pitchFamily="34" charset="-122"/>
                <a:ea typeface="微软雅黑" pitchFamily="34" charset="-122"/>
              </a:rPr>
              <a:t>”</a:t>
            </a:r>
            <a:r>
              <a:rPr lang="zh-CN" altLang="zh-CN" sz="2000" b="1" dirty="0" smtClean="0">
                <a:solidFill>
                  <a:srgbClr val="800000"/>
                </a:solidFill>
                <a:latin typeface="微软雅黑" pitchFamily="34" charset="-122"/>
                <a:ea typeface="微软雅黑" pitchFamily="34" charset="-122"/>
              </a:rPr>
              <a:t>与</a:t>
            </a:r>
            <a:r>
              <a:rPr lang="en-US" altLang="zh-CN" sz="2000" b="1" dirty="0" smtClean="0">
                <a:solidFill>
                  <a:srgbClr val="800000"/>
                </a:solidFill>
                <a:latin typeface="微软雅黑" pitchFamily="34" charset="-122"/>
                <a:ea typeface="微软雅黑" pitchFamily="34" charset="-122"/>
              </a:rPr>
              <a:t>“</a:t>
            </a:r>
            <a:r>
              <a:rPr lang="zh-CN" altLang="zh-CN" sz="2000" b="1" dirty="0" smtClean="0">
                <a:solidFill>
                  <a:srgbClr val="800000"/>
                </a:solidFill>
                <a:latin typeface="微软雅黑" pitchFamily="34" charset="-122"/>
                <a:ea typeface="微软雅黑" pitchFamily="34" charset="-122"/>
              </a:rPr>
              <a:t>矮化</a:t>
            </a:r>
            <a:r>
              <a:rPr lang="en-US" altLang="zh-CN" sz="2000" b="1" dirty="0" smtClean="0">
                <a:solidFill>
                  <a:srgbClr val="800000"/>
                </a:solidFill>
                <a:latin typeface="微软雅黑" pitchFamily="34" charset="-122"/>
                <a:ea typeface="微软雅黑" pitchFamily="34" charset="-122"/>
              </a:rPr>
              <a:t>”</a:t>
            </a:r>
            <a:r>
              <a:rPr lang="zh-CN" altLang="zh-CN" sz="2000" b="1" dirty="0" smtClean="0">
                <a:solidFill>
                  <a:srgbClr val="800000"/>
                </a:solidFill>
                <a:latin typeface="微软雅黑" pitchFamily="34" charset="-122"/>
                <a:ea typeface="微软雅黑" pitchFamily="34" charset="-122"/>
              </a:rPr>
              <a:t>并存</a:t>
            </a:r>
            <a:endParaRPr lang="zh-CN" altLang="en-US" sz="2000" dirty="0">
              <a:solidFill>
                <a:srgbClr val="800000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3132138" y="1862826"/>
            <a:ext cx="288002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b="1" dirty="0" smtClean="0">
                <a:solidFill>
                  <a:srgbClr val="800000"/>
                </a:solidFill>
                <a:latin typeface="微软雅黑" pitchFamily="34" charset="-122"/>
                <a:ea typeface="微软雅黑" pitchFamily="34" charset="-122"/>
              </a:rPr>
              <a:t>“</a:t>
            </a:r>
            <a:r>
              <a:rPr lang="zh-CN" altLang="zh-CN" sz="2000" b="1" dirty="0" smtClean="0">
                <a:solidFill>
                  <a:srgbClr val="800000"/>
                </a:solidFill>
                <a:latin typeface="微软雅黑" pitchFamily="34" charset="-122"/>
                <a:ea typeface="微软雅黑" pitchFamily="34" charset="-122"/>
              </a:rPr>
              <a:t>正统化</a:t>
            </a:r>
            <a:r>
              <a:rPr lang="zh-CN" altLang="en-US" sz="2000" b="1" dirty="0" smtClean="0">
                <a:solidFill>
                  <a:srgbClr val="800000"/>
                </a:solidFill>
                <a:latin typeface="微软雅黑" pitchFamily="34" charset="-122"/>
                <a:ea typeface="微软雅黑" pitchFamily="34" charset="-122"/>
              </a:rPr>
              <a:t>”</a:t>
            </a:r>
            <a:r>
              <a:rPr lang="zh-CN" altLang="zh-CN" sz="2000" b="1" dirty="0" smtClean="0">
                <a:solidFill>
                  <a:srgbClr val="800000"/>
                </a:solidFill>
                <a:latin typeface="微软雅黑" pitchFamily="34" charset="-122"/>
                <a:ea typeface="微软雅黑" pitchFamily="34" charset="-122"/>
              </a:rPr>
              <a:t> 和</a:t>
            </a:r>
            <a:r>
              <a:rPr lang="zh-CN" altLang="en-US" sz="2000" b="1" dirty="0" smtClean="0">
                <a:solidFill>
                  <a:srgbClr val="800000"/>
                </a:solidFill>
                <a:latin typeface="微软雅黑" pitchFamily="34" charset="-122"/>
                <a:ea typeface="微软雅黑" pitchFamily="34" charset="-122"/>
              </a:rPr>
              <a:t>“</a:t>
            </a:r>
            <a:r>
              <a:rPr lang="zh-CN" altLang="zh-CN" sz="2000" b="1" dirty="0" smtClean="0">
                <a:solidFill>
                  <a:srgbClr val="800000"/>
                </a:solidFill>
                <a:latin typeface="微软雅黑" pitchFamily="34" charset="-122"/>
                <a:ea typeface="微软雅黑" pitchFamily="34" charset="-122"/>
              </a:rPr>
              <a:t>神化</a:t>
            </a:r>
            <a:r>
              <a:rPr lang="zh-CN" altLang="en-US" sz="2000" b="1" dirty="0" smtClean="0">
                <a:solidFill>
                  <a:srgbClr val="800000"/>
                </a:solidFill>
                <a:latin typeface="微软雅黑" pitchFamily="34" charset="-122"/>
                <a:ea typeface="微软雅黑" pitchFamily="34" charset="-122"/>
              </a:rPr>
              <a:t>”</a:t>
            </a:r>
            <a:endParaRPr lang="zh-CN" altLang="en-US" sz="2000" dirty="0">
              <a:solidFill>
                <a:srgbClr val="800000"/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251519" y="3176972"/>
            <a:ext cx="230435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zh-CN" sz="2000" b="1" dirty="0" smtClean="0">
                <a:latin typeface="微软雅黑" pitchFamily="34" charset="-122"/>
                <a:ea typeface="微软雅黑" pitchFamily="34" charset="-122"/>
              </a:rPr>
              <a:t>宋</a:t>
            </a:r>
            <a:r>
              <a:rPr lang="zh-CN" altLang="en-US" sz="2000" b="1" dirty="0" smtClean="0">
                <a:latin typeface="微软雅黑" pitchFamily="34" charset="-122"/>
                <a:ea typeface="微软雅黑" pitchFamily="34" charset="-122"/>
              </a:rPr>
              <a:t>至</a:t>
            </a:r>
            <a:r>
              <a:rPr lang="zh-CN" altLang="zh-CN" sz="2000" b="1" dirty="0" smtClean="0">
                <a:latin typeface="微软雅黑" pitchFamily="34" charset="-122"/>
                <a:ea typeface="微软雅黑" pitchFamily="34" charset="-122"/>
              </a:rPr>
              <a:t>明清</a:t>
            </a:r>
            <a:r>
              <a:rPr lang="zh-CN" altLang="en-US" sz="2000" b="1" dirty="0" smtClean="0">
                <a:latin typeface="微软雅黑" pitchFamily="34" charset="-122"/>
                <a:ea typeface="微软雅黑" pitchFamily="34" charset="-122"/>
              </a:rPr>
              <a:t>时期</a:t>
            </a:r>
            <a:endParaRPr lang="zh-CN" altLang="en-US" sz="2000" dirty="0"/>
          </a:p>
        </p:txBody>
      </p:sp>
      <p:sp>
        <p:nvSpPr>
          <p:cNvPr id="12" name="矩形 11"/>
          <p:cNvSpPr/>
          <p:nvPr/>
        </p:nvSpPr>
        <p:spPr>
          <a:xfrm>
            <a:off x="3132138" y="3176972"/>
            <a:ext cx="143986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b="1" dirty="0" smtClean="0">
                <a:solidFill>
                  <a:srgbClr val="800000"/>
                </a:solidFill>
                <a:latin typeface="微软雅黑" pitchFamily="34" charset="-122"/>
                <a:ea typeface="微软雅黑" pitchFamily="34" charset="-122"/>
              </a:rPr>
              <a:t>“</a:t>
            </a:r>
            <a:r>
              <a:rPr lang="zh-CN" altLang="zh-CN" sz="2000" b="1" dirty="0" smtClean="0">
                <a:solidFill>
                  <a:srgbClr val="800000"/>
                </a:solidFill>
                <a:latin typeface="微软雅黑" pitchFamily="34" charset="-122"/>
                <a:ea typeface="微软雅黑" pitchFamily="34" charset="-122"/>
              </a:rPr>
              <a:t>僵化</a:t>
            </a:r>
            <a:r>
              <a:rPr lang="en-US" altLang="zh-CN" sz="2000" b="1" dirty="0" smtClean="0">
                <a:solidFill>
                  <a:srgbClr val="800000"/>
                </a:solidFill>
                <a:latin typeface="微软雅黑" pitchFamily="34" charset="-122"/>
                <a:ea typeface="微软雅黑" pitchFamily="34" charset="-122"/>
              </a:rPr>
              <a:t>”</a:t>
            </a:r>
            <a:endParaRPr lang="zh-CN" altLang="en-US" sz="2000" dirty="0">
              <a:solidFill>
                <a:srgbClr val="800000"/>
              </a:solidFill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251519" y="3834045"/>
            <a:ext cx="864165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b="1" dirty="0" smtClean="0">
                <a:solidFill>
                  <a:srgbClr val="0000FF"/>
                </a:solidFill>
                <a:latin typeface="微软雅黑" pitchFamily="34" charset="-122"/>
                <a:ea typeface="微软雅黑" pitchFamily="34" charset="-122"/>
              </a:rPr>
              <a:t>朱熹理学主张存天理灭人欲，使</a:t>
            </a:r>
            <a:r>
              <a:rPr lang="zh-CN" altLang="zh-CN" sz="2000" b="1" dirty="0" smtClean="0">
                <a:solidFill>
                  <a:srgbClr val="0000FF"/>
                </a:solidFill>
                <a:latin typeface="微软雅黑" pitchFamily="34" charset="-122"/>
                <a:ea typeface="微软雅黑" pitchFamily="34" charset="-122"/>
              </a:rPr>
              <a:t>儒</a:t>
            </a:r>
            <a:r>
              <a:rPr lang="zh-CN" altLang="en-US" sz="2000" b="1" dirty="0" smtClean="0">
                <a:solidFill>
                  <a:srgbClr val="0000FF"/>
                </a:solidFill>
                <a:latin typeface="微软雅黑" pitchFamily="34" charset="-122"/>
                <a:ea typeface="微软雅黑" pitchFamily="34" charset="-122"/>
              </a:rPr>
              <a:t>学</a:t>
            </a:r>
            <a:r>
              <a:rPr lang="zh-CN" altLang="zh-CN" sz="2000" b="1" dirty="0" smtClean="0">
                <a:solidFill>
                  <a:srgbClr val="0000FF"/>
                </a:solidFill>
                <a:latin typeface="微软雅黑" pitchFamily="34" charset="-122"/>
                <a:ea typeface="微软雅黑" pitchFamily="34" charset="-122"/>
              </a:rPr>
              <a:t>趋于保守</a:t>
            </a:r>
            <a:r>
              <a:rPr lang="zh-CN" altLang="en-US" sz="2000" b="1" dirty="0" smtClean="0">
                <a:solidFill>
                  <a:srgbClr val="0000FF"/>
                </a:solidFill>
                <a:latin typeface="微软雅黑" pitchFamily="34" charset="-122"/>
                <a:ea typeface="微软雅黑" pitchFamily="34" charset="-122"/>
              </a:rPr>
              <a:t>，心学则使儒学进一步</a:t>
            </a:r>
            <a:r>
              <a:rPr lang="zh-CN" altLang="zh-CN" sz="2000" b="1" dirty="0" smtClean="0">
                <a:solidFill>
                  <a:srgbClr val="0000FF"/>
                </a:solidFill>
                <a:latin typeface="微软雅黑" pitchFamily="34" charset="-122"/>
                <a:ea typeface="微软雅黑" pitchFamily="34" charset="-122"/>
              </a:rPr>
              <a:t>僵化</a:t>
            </a:r>
            <a:r>
              <a:rPr lang="zh-CN" altLang="en-US" sz="2000" b="1" dirty="0" smtClean="0">
                <a:solidFill>
                  <a:srgbClr val="0000FF"/>
                </a:solidFill>
                <a:latin typeface="微软雅黑" pitchFamily="34" charset="-122"/>
                <a:ea typeface="微软雅黑" pitchFamily="34" charset="-122"/>
              </a:rPr>
              <a:t>。</a:t>
            </a:r>
            <a:endParaRPr lang="en-US" altLang="zh-CN" sz="2000" b="1" dirty="0" smtClean="0">
              <a:solidFill>
                <a:srgbClr val="0000FF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251520" y="4491118"/>
            <a:ext cx="2286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CN" altLang="zh-CN" sz="2000" b="1" dirty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近代社会</a:t>
            </a:r>
            <a:r>
              <a:rPr lang="zh-CN" altLang="zh-CN" sz="2000" b="1" dirty="0" smtClean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转型</a:t>
            </a:r>
            <a:r>
              <a:rPr lang="zh-CN" altLang="en-US" sz="2000" b="1" dirty="0" smtClean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时期</a:t>
            </a:r>
            <a:endParaRPr lang="zh-CN" altLang="en-US" sz="2000" dirty="0"/>
          </a:p>
        </p:txBody>
      </p:sp>
      <p:sp>
        <p:nvSpPr>
          <p:cNvPr id="15" name="矩形 14"/>
          <p:cNvSpPr/>
          <p:nvPr/>
        </p:nvSpPr>
        <p:spPr>
          <a:xfrm>
            <a:off x="3132138" y="4491118"/>
            <a:ext cx="576034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b="1" dirty="0" smtClean="0">
                <a:solidFill>
                  <a:srgbClr val="800000"/>
                </a:solidFill>
                <a:latin typeface="微软雅黑" pitchFamily="34" charset="-122"/>
                <a:ea typeface="微软雅黑" pitchFamily="34" charset="-122"/>
              </a:rPr>
              <a:t>“</a:t>
            </a:r>
            <a:r>
              <a:rPr lang="zh-CN" altLang="zh-CN" sz="2000" b="1" dirty="0" smtClean="0">
                <a:solidFill>
                  <a:srgbClr val="800000"/>
                </a:solidFill>
                <a:latin typeface="微软雅黑" pitchFamily="34" charset="-122"/>
                <a:ea typeface="微软雅黑" pitchFamily="34" charset="-122"/>
              </a:rPr>
              <a:t>丑化</a:t>
            </a:r>
            <a:r>
              <a:rPr lang="en-US" altLang="zh-CN" sz="2000" b="1" dirty="0" smtClean="0">
                <a:solidFill>
                  <a:srgbClr val="800000"/>
                </a:solidFill>
                <a:latin typeface="微软雅黑" pitchFamily="34" charset="-122"/>
                <a:ea typeface="微软雅黑" pitchFamily="34" charset="-122"/>
              </a:rPr>
              <a:t>”</a:t>
            </a:r>
            <a:r>
              <a:rPr lang="zh-CN" altLang="en-US" sz="2000" b="1" dirty="0" smtClean="0">
                <a:solidFill>
                  <a:srgbClr val="800000"/>
                </a:solidFill>
                <a:latin typeface="微软雅黑" pitchFamily="34" charset="-122"/>
                <a:ea typeface="微软雅黑" pitchFamily="34" charset="-122"/>
              </a:rPr>
              <a:t>“维新化”</a:t>
            </a:r>
            <a:r>
              <a:rPr lang="zh-CN" altLang="zh-CN" sz="2000" b="1" dirty="0" smtClean="0">
                <a:solidFill>
                  <a:srgbClr val="800000"/>
                </a:solidFill>
                <a:latin typeface="微软雅黑" pitchFamily="34" charset="-122"/>
                <a:ea typeface="微软雅黑" pitchFamily="34" charset="-122"/>
              </a:rPr>
              <a:t>与</a:t>
            </a:r>
            <a:r>
              <a:rPr lang="en-US" altLang="zh-CN" sz="2000" b="1" dirty="0" smtClean="0">
                <a:solidFill>
                  <a:srgbClr val="800000"/>
                </a:solidFill>
                <a:latin typeface="微软雅黑" pitchFamily="34" charset="-122"/>
                <a:ea typeface="微软雅黑" pitchFamily="34" charset="-122"/>
              </a:rPr>
              <a:t>“</a:t>
            </a:r>
            <a:r>
              <a:rPr lang="zh-CN" altLang="zh-CN" sz="2000" b="1" dirty="0" smtClean="0">
                <a:solidFill>
                  <a:srgbClr val="800000"/>
                </a:solidFill>
                <a:latin typeface="微软雅黑" pitchFamily="34" charset="-122"/>
                <a:ea typeface="微软雅黑" pitchFamily="34" charset="-122"/>
              </a:rPr>
              <a:t>圣化</a:t>
            </a:r>
            <a:r>
              <a:rPr lang="en-US" altLang="zh-CN" sz="2000" b="1" dirty="0" smtClean="0">
                <a:solidFill>
                  <a:srgbClr val="800000"/>
                </a:solidFill>
                <a:latin typeface="微软雅黑" pitchFamily="34" charset="-122"/>
                <a:ea typeface="微软雅黑" pitchFamily="34" charset="-122"/>
              </a:rPr>
              <a:t>”</a:t>
            </a:r>
            <a:r>
              <a:rPr lang="zh-CN" altLang="zh-CN" sz="2000" b="1" dirty="0" smtClean="0">
                <a:solidFill>
                  <a:srgbClr val="800000"/>
                </a:solidFill>
                <a:latin typeface="微软雅黑" pitchFamily="34" charset="-122"/>
                <a:ea typeface="微软雅黑" pitchFamily="34" charset="-122"/>
              </a:rPr>
              <a:t>交错并存</a:t>
            </a:r>
            <a:endParaRPr lang="zh-CN" altLang="en-US" sz="2000" dirty="0">
              <a:solidFill>
                <a:srgbClr val="8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251520" y="1844824"/>
            <a:ext cx="8640960" cy="4417363"/>
          </a:xfrm>
          <a:prstGeom prst="rect">
            <a:avLst/>
          </a:prstGeom>
          <a:noFill/>
          <a:ln w="9525">
            <a:solidFill>
              <a:schemeClr val="accent2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ts val="38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吴国大夫曾向孔门弟子子贡发问：你老师莫非是圣人吗？为什么如此多才多艺呢？</a:t>
            </a:r>
            <a:r>
              <a:rPr kumimoji="0" lang="zh-CN" sz="2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子贡</a:t>
            </a:r>
            <a:r>
              <a:rPr kumimoji="0" lang="zh-CN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回答道：上天赋予他做圣人的资质，所以他又多才多艺。这里子贡把孔子赞美成“</a:t>
            </a:r>
            <a:r>
              <a:rPr kumimoji="0" lang="zh-CN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天纵之将圣</a:t>
            </a:r>
            <a:r>
              <a:rPr kumimoji="0" lang="zh-CN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”，首次把孔子的形象定位成天赋“圣人”。</a:t>
            </a:r>
            <a:endParaRPr kumimoji="0" lang="en-US" altLang="zh-CN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微软雅黑" pitchFamily="34" charset="-122"/>
              <a:ea typeface="微软雅黑" pitchFamily="34" charset="-122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38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zh-CN" sz="2000" dirty="0">
              <a:latin typeface="微软雅黑" pitchFamily="34" charset="-122"/>
              <a:ea typeface="微软雅黑" pitchFamily="34" charset="-122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38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一百多年后，</a:t>
            </a:r>
            <a:r>
              <a:rPr kumimoji="0" lang="zh-CN" sz="2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孟子</a:t>
            </a:r>
            <a:r>
              <a:rPr kumimoji="0" lang="zh-CN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对孔子作了高度评价，指出：“</a:t>
            </a:r>
            <a:r>
              <a:rPr kumimoji="0" lang="zh-CN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自有生民以来，未有孔子也。</a:t>
            </a:r>
            <a:r>
              <a:rPr kumimoji="0" lang="zh-CN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”意思是说自有人类以来，没有比孔子更伟大的。孟子认为“行一不义，杀一不辜，而得天下”，孔子“皆不为也”（</a:t>
            </a:r>
            <a:r>
              <a:rPr kumimoji="0" lang="zh-CN" altLang="zh-CN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《</a:t>
            </a:r>
            <a:r>
              <a:rPr kumimoji="0" lang="zh-CN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孟子</a:t>
            </a:r>
            <a:r>
              <a:rPr kumimoji="0" lang="en-US" altLang="zh-CN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·</a:t>
            </a:r>
            <a:r>
              <a:rPr kumimoji="0" lang="zh-CN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公孙丑上</a:t>
            </a:r>
            <a:r>
              <a:rPr kumimoji="0" lang="en-US" altLang="zh-CN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》</a:t>
            </a:r>
            <a:r>
              <a:rPr kumimoji="0" lang="zh-CN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）。古代圣人有许多不同的侧面，而在孟子看来，孔子身上凝聚了圣人的各方面的优点，是古代圣人的“集大成”者。</a:t>
            </a:r>
            <a:endParaRPr kumimoji="0" lang="zh-CN" alt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微软雅黑" pitchFamily="34" charset="-122"/>
              <a:ea typeface="微软雅黑" pitchFamily="34" charset="-122"/>
              <a:cs typeface="宋体" pitchFamily="2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251520" y="548680"/>
            <a:ext cx="8640959" cy="10183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lnSpc>
                <a:spcPts val="38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dirty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第一种形象是“圣化”</a:t>
            </a:r>
            <a:r>
              <a:rPr lang="zh-CN" altLang="en-US" sz="2400" dirty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。一介布衣的孔子被初步塑造成圣人，中间大概经历了四五百年的过程。</a:t>
            </a:r>
            <a:endParaRPr lang="en-US" altLang="zh-CN" sz="2400" dirty="0">
              <a:solidFill>
                <a:prstClr val="black"/>
              </a:solidFill>
              <a:latin typeface="微软雅黑" pitchFamily="34" charset="-122"/>
              <a:ea typeface="微软雅黑" pitchFamily="34" charset="-122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5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1" grpId="0" animBg="1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51520" y="548680"/>
            <a:ext cx="8640960" cy="2512996"/>
          </a:xfrm>
          <a:prstGeom prst="rect">
            <a:avLst/>
          </a:prstGeom>
          <a:ln>
            <a:solidFill>
              <a:schemeClr val="accent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lvl="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zh-CN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在孔子被“圣化”的过程中，大史学家</a:t>
            </a:r>
            <a:r>
              <a:rPr kumimoji="0" lang="zh-CN" altLang="en-US" sz="2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司马迁</a:t>
            </a:r>
            <a:r>
              <a:rPr kumimoji="0" lang="zh-CN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推波助澜，起了非常大的作用。他说：“</a:t>
            </a:r>
            <a:r>
              <a:rPr kumimoji="0" lang="zh-CN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天下君王至于贤人众矣，当时则荣，没则已焉。孔子布衣，传十余世，学者宗之。自天子王侯，中国言六艺者折中于夫子，可谓至圣矣。</a:t>
            </a:r>
            <a:r>
              <a:rPr kumimoji="0" lang="zh-CN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”（</a:t>
            </a:r>
            <a:r>
              <a:rPr kumimoji="0" lang="en-US" altLang="zh-CN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《</a:t>
            </a:r>
            <a:r>
              <a:rPr kumimoji="0" lang="zh-CN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史记</a:t>
            </a:r>
            <a:r>
              <a:rPr kumimoji="0" lang="en-US" altLang="zh-CN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·</a:t>
            </a:r>
            <a:r>
              <a:rPr kumimoji="0" lang="zh-CN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孔子世家</a:t>
            </a:r>
            <a:r>
              <a:rPr kumimoji="0" lang="en-US" altLang="zh-CN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》</a:t>
            </a:r>
            <a:r>
              <a:rPr kumimoji="0" lang="zh-CN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）这是说自帝王至学者，如果要探讨以六经为核心的知识学问，皆以孔子的观点作为是非标准。援此而论，司马迁就认定孔子是最伟大的圣人（至圣）了。</a:t>
            </a:r>
            <a:endParaRPr kumimoji="0" lang="zh-CN" alt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微软雅黑" pitchFamily="34" charset="-122"/>
              <a:ea typeface="微软雅黑" pitchFamily="34" charset="-122"/>
              <a:cs typeface="宋体" pitchFamily="2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251520" y="3429000"/>
            <a:ext cx="86409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0" lang="zh-CN" altLang="zh-CN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第二种形象是</a:t>
            </a:r>
            <a:r>
              <a:rPr kumimoji="0" lang="zh-CN" altLang="zh-CN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微软雅黑" pitchFamily="34" charset="-122"/>
                <a:cs typeface="Times New Roman" pitchFamily="18" charset="0"/>
              </a:rPr>
              <a:t>“</a:t>
            </a:r>
            <a:r>
              <a:rPr kumimoji="0" lang="zh-CN" altLang="zh-CN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矮化</a:t>
            </a:r>
            <a:r>
              <a:rPr kumimoji="0" lang="zh-CN" altLang="zh-CN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微软雅黑" pitchFamily="34" charset="-122"/>
                <a:cs typeface="Times New Roman" pitchFamily="18" charset="0"/>
              </a:rPr>
              <a:t>”</a:t>
            </a:r>
            <a:r>
              <a:rPr kumimoji="0" lang="zh-CN" altLang="zh-CN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。</a:t>
            </a:r>
            <a:r>
              <a:rPr kumimoji="0" lang="zh-CN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微软雅黑" pitchFamily="34" charset="-122"/>
                <a:cs typeface="Times New Roman" pitchFamily="18" charset="0"/>
              </a:rPr>
              <a:t>“</a:t>
            </a:r>
            <a:r>
              <a:rPr kumimoji="0" lang="zh-CN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矮化</a:t>
            </a:r>
            <a:r>
              <a:rPr kumimoji="0" lang="zh-CN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微软雅黑" pitchFamily="34" charset="-122"/>
                <a:cs typeface="Times New Roman" pitchFamily="18" charset="0"/>
              </a:rPr>
              <a:t>”</a:t>
            </a:r>
            <a:r>
              <a:rPr kumimoji="0" lang="zh-CN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孔子可以说是自老子开始。</a:t>
            </a:r>
            <a:endParaRPr lang="zh-CN" altLang="en-US" sz="2400" dirty="0"/>
          </a:p>
        </p:txBody>
      </p:sp>
      <p:sp>
        <p:nvSpPr>
          <p:cNvPr id="4" name="矩形 3"/>
          <p:cNvSpPr/>
          <p:nvPr/>
        </p:nvSpPr>
        <p:spPr>
          <a:xfrm>
            <a:off x="251520" y="4149080"/>
            <a:ext cx="8640960" cy="2144177"/>
          </a:xfrm>
          <a:prstGeom prst="rect">
            <a:avLst/>
          </a:prstGeom>
          <a:ln>
            <a:solidFill>
              <a:schemeClr val="accent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>
              <a:lnSpc>
                <a:spcPts val="3200"/>
              </a:lnSpc>
            </a:pPr>
            <a:r>
              <a:rPr kumimoji="0" lang="zh-CN" altLang="zh-CN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孔子当年西行，向老子问礼。老子认为周礼的创始人周公早已死了，要复周礼必须要估量时代潮流是否允许。</a:t>
            </a:r>
            <a:r>
              <a:rPr kumimoji="0" lang="zh-CN" altLang="zh-CN" sz="2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老子</a:t>
            </a:r>
            <a:r>
              <a:rPr kumimoji="0" lang="zh-CN" altLang="zh-CN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告诫说：</a:t>
            </a:r>
            <a:r>
              <a:rPr kumimoji="0" lang="zh-CN" altLang="zh-CN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微软雅黑" pitchFamily="34" charset="-122"/>
                <a:cs typeface="Times New Roman" pitchFamily="18" charset="0"/>
              </a:rPr>
              <a:t>“</a:t>
            </a:r>
            <a:r>
              <a:rPr kumimoji="0" lang="zh-CN" altLang="zh-CN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去子之骄气与多欲，态色与淫志，是皆无益于子之身。</a:t>
            </a:r>
            <a:r>
              <a:rPr kumimoji="0" lang="zh-CN" altLang="zh-CN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微软雅黑" pitchFamily="34" charset="-122"/>
                <a:cs typeface="Times New Roman" pitchFamily="18" charset="0"/>
              </a:rPr>
              <a:t>”</a:t>
            </a:r>
            <a:r>
              <a:rPr kumimoji="0" lang="zh-CN" altLang="zh-CN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（《史记</a:t>
            </a:r>
            <a:r>
              <a:rPr kumimoji="0" lang="en-US" altLang="zh-CN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.</a:t>
            </a:r>
            <a:r>
              <a:rPr kumimoji="0" lang="zh-CN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老子列传</a:t>
            </a:r>
            <a:r>
              <a:rPr kumimoji="0" lang="en-US" altLang="zh-CN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》</a:t>
            </a:r>
            <a:r>
              <a:rPr kumimoji="0" lang="zh-CN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）这说明孔子身上有两大不足：趾高气扬的神态（骄气、态色），过多的欲望与理想（多欲、淫志）。</a:t>
            </a:r>
            <a:endParaRPr lang="zh-CN" alt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251520" y="572705"/>
            <a:ext cx="8640960" cy="5712589"/>
          </a:xfrm>
          <a:prstGeom prst="rect">
            <a:avLst/>
          </a:prstGeom>
          <a:noFill/>
          <a:ln w="9525">
            <a:solidFill>
              <a:schemeClr val="accent2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在</a:t>
            </a:r>
            <a:r>
              <a:rPr kumimoji="0" lang="en-US" altLang="zh-CN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《</a:t>
            </a:r>
            <a:r>
              <a:rPr kumimoji="0" lang="zh-CN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史记</a:t>
            </a:r>
            <a:r>
              <a:rPr kumimoji="0" lang="en-US" altLang="zh-CN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·</a:t>
            </a:r>
            <a:r>
              <a:rPr kumimoji="0" lang="zh-CN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孔子世家</a:t>
            </a:r>
            <a:r>
              <a:rPr kumimoji="0" lang="en-US" altLang="zh-CN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》</a:t>
            </a:r>
            <a:r>
              <a:rPr kumimoji="0" lang="zh-CN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的记载中，有许多同时代的</a:t>
            </a:r>
            <a:r>
              <a:rPr kumimoji="0" lang="zh-CN" altLang="en-US" sz="2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隐士</a:t>
            </a:r>
            <a:r>
              <a:rPr kumimoji="0" lang="zh-CN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对于“知其不可为而为之”的孔子极尽嘲笑“矮化”之能事。或讽刺他“</a:t>
            </a:r>
            <a:r>
              <a:rPr kumimoji="0" lang="zh-CN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四体不勤，五谷不分</a:t>
            </a:r>
            <a:r>
              <a:rPr kumimoji="0" lang="zh-CN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”；或嘲笑他“</a:t>
            </a:r>
            <a:r>
              <a:rPr kumimoji="0" lang="zh-CN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自腰以下不及禹三寸，垒垒若丧家之犬</a:t>
            </a:r>
            <a:r>
              <a:rPr kumimoji="0" lang="zh-CN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”；或策反孔子的学生：与其追随“避人之士”（指孔子），不如跟随避世之士（指隐士）；</a:t>
            </a:r>
            <a:r>
              <a:rPr kumimoji="0" lang="en-US" altLang="zh-CN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《</a:t>
            </a:r>
            <a:r>
              <a:rPr kumimoji="0" lang="zh-CN" altLang="en-US" sz="2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庄子</a:t>
            </a:r>
            <a:r>
              <a:rPr kumimoji="0" lang="en-US" altLang="zh-CN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·</a:t>
            </a:r>
            <a:r>
              <a:rPr kumimoji="0" lang="zh-CN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德充符</a:t>
            </a:r>
            <a:r>
              <a:rPr kumimoji="0" lang="en-US" altLang="zh-CN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》</a:t>
            </a:r>
            <a:r>
              <a:rPr kumimoji="0" lang="zh-CN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塑造了一个肢体残缺名叫“叔山无趾”的人物，</a:t>
            </a:r>
            <a:r>
              <a:rPr kumimoji="0" lang="zh-CN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向孔子求教并进而论道，最后使得孔子甘拜下风</a:t>
            </a:r>
            <a:r>
              <a:rPr kumimoji="0" lang="zh-CN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， 自惭形秽。</a:t>
            </a:r>
            <a:endParaRPr kumimoji="0" lang="zh-CN" alt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微软雅黑" pitchFamily="34" charset="-122"/>
              <a:ea typeface="微软雅黑" pitchFamily="34" charset="-122"/>
              <a:cs typeface="宋体" pitchFamily="2" charset="-122"/>
            </a:endParaRPr>
          </a:p>
          <a:p>
            <a:pPr marL="0" marR="0" lvl="0" indent="0" algn="l" defTabSz="914400" rtl="0" eaLnBrk="0" fontAlgn="base" latinLnBrk="0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zh-CN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微软雅黑" pitchFamily="34" charset="-122"/>
              <a:ea typeface="微软雅黑" pitchFamily="34" charset="-122"/>
              <a:cs typeface="Times New Roman" pitchFamily="18" charset="0"/>
            </a:endParaRPr>
          </a:p>
          <a:p>
            <a:pPr lvl="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zh-CN" altLang="en-US" sz="2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道家</a:t>
            </a:r>
            <a:r>
              <a:rPr kumimoji="0" lang="zh-CN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“矮化”孔子在历史上是有传统的。</a:t>
            </a:r>
            <a:r>
              <a:rPr kumimoji="0" lang="en-US" altLang="zh-CN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《</a:t>
            </a:r>
            <a:r>
              <a:rPr kumimoji="0" lang="zh-CN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列子</a:t>
            </a:r>
            <a:r>
              <a:rPr kumimoji="0" lang="en-US" altLang="zh-CN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·</a:t>
            </a:r>
            <a:r>
              <a:rPr kumimoji="0" lang="zh-CN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汤问</a:t>
            </a:r>
            <a:r>
              <a:rPr kumimoji="0" lang="en-US" altLang="zh-CN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》</a:t>
            </a:r>
            <a:r>
              <a:rPr kumimoji="0" lang="zh-CN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编造了一个故事：孔子东游，看见两个小孩在辩论早晨的太阳和中午的太阳哪个离我们近？双方从形状、温度出发各执一词，究竟谁对谁错</a:t>
            </a:r>
            <a:r>
              <a:rPr kumimoji="0" lang="zh-CN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，孔子</a:t>
            </a:r>
            <a:r>
              <a:rPr kumimoji="0" lang="zh-CN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不能决也，两小儿笑曰</a:t>
            </a:r>
            <a:r>
              <a:rPr kumimoji="0" lang="zh-CN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：</a:t>
            </a:r>
            <a:r>
              <a:rPr lang="zh-CN" altLang="en-US" sz="2000" dirty="0" smtClean="0"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“</a:t>
            </a:r>
            <a:r>
              <a:rPr lang="zh-CN" altLang="en-US" sz="2000" dirty="0" smtClean="0"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孰</a:t>
            </a:r>
            <a:r>
              <a:rPr kumimoji="0" lang="zh-CN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为汝多知也？”孔子不是圣人吗？按照宋儒朱熹的说法：“圣贤无所不通，无所不能，哪个事理会不得？”但是</a:t>
            </a:r>
            <a:r>
              <a:rPr kumimoji="0" lang="zh-CN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无所不知的圣人对小孩的疑问也不能回答</a:t>
            </a:r>
            <a:r>
              <a:rPr kumimoji="0" lang="zh-CN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，这不能不说是一种巧妙的讽刺。</a:t>
            </a:r>
            <a:endParaRPr kumimoji="0" lang="zh-CN" alt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微软雅黑" pitchFamily="34" charset="-122"/>
              <a:ea typeface="微软雅黑" pitchFamily="34" charset="-122"/>
              <a:cs typeface="宋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6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251520" y="1844824"/>
            <a:ext cx="8640960" cy="4404539"/>
          </a:xfrm>
          <a:prstGeom prst="rect">
            <a:avLst/>
          </a:prstGeom>
          <a:noFill/>
          <a:ln w="9525">
            <a:solidFill>
              <a:schemeClr val="accent2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sz="2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董仲舒</a:t>
            </a:r>
            <a:r>
              <a:rPr kumimoji="0" lang="zh-CN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称：“</a:t>
            </a:r>
            <a:r>
              <a:rPr kumimoji="0" lang="zh-CN" altLang="zh-CN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《</a:t>
            </a:r>
            <a:r>
              <a:rPr kumimoji="0" lang="zh-CN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春秋</a:t>
            </a:r>
            <a:r>
              <a:rPr kumimoji="0" lang="zh-CN" altLang="zh-CN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》</a:t>
            </a:r>
            <a:r>
              <a:rPr kumimoji="0" lang="zh-CN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大一统者，天地之常经，古今之通谊（义）也。</a:t>
            </a:r>
            <a:r>
              <a:rPr kumimoji="0" lang="en-US" altLang="zh-CN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......</a:t>
            </a:r>
            <a:r>
              <a:rPr kumimoji="0" lang="zh-CN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诸不在六艺之科，孔子之术者，皆绝其道，勿使并进。邪辟之说灭息 ，然后统纪可一，而法度可明，民知所从矣。</a:t>
            </a:r>
            <a:r>
              <a:rPr kumimoji="0" lang="zh-CN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” 董仲舒借助国家机器的力量，把孔子思想置于至高无上的地位，来强行统一天下人的思想，使之成为一种国家的意识形态。董仲舒极力推崇孔子所作的</a:t>
            </a:r>
            <a:r>
              <a:rPr kumimoji="0" lang="en-US" altLang="zh-CN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《</a:t>
            </a:r>
            <a:r>
              <a:rPr kumimoji="0" lang="zh-CN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春秋</a:t>
            </a:r>
            <a:r>
              <a:rPr kumimoji="0" lang="en-US" altLang="zh-CN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》</a:t>
            </a:r>
            <a:r>
              <a:rPr kumimoji="0" lang="zh-CN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一书，认为“</a:t>
            </a:r>
            <a:r>
              <a:rPr kumimoji="0" lang="en-US" altLang="zh-CN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《</a:t>
            </a:r>
            <a:r>
              <a:rPr kumimoji="0" lang="zh-CN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春秋</a:t>
            </a:r>
            <a:r>
              <a:rPr kumimoji="0" lang="en-US" altLang="zh-CN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》</a:t>
            </a:r>
            <a:r>
              <a:rPr kumimoji="0" lang="zh-CN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之道，大得之则王，小得之则霸</a:t>
            </a:r>
            <a:r>
              <a:rPr kumimoji="0" lang="zh-CN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”。</a:t>
            </a:r>
            <a:r>
              <a:rPr kumimoji="0" lang="en-US" altLang="zh-CN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《</a:t>
            </a:r>
            <a:r>
              <a:rPr kumimoji="0" lang="zh-CN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春秋</a:t>
            </a:r>
            <a:r>
              <a:rPr kumimoji="0" lang="en-US" altLang="zh-CN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》</a:t>
            </a:r>
            <a:r>
              <a:rPr kumimoji="0" lang="zh-CN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一书具有“大一统”的观点，追求“六合同风，九州共贯”，包含了国家政治版图与意识形态的双重统一。因此，统治者掌握了</a:t>
            </a:r>
            <a:r>
              <a:rPr kumimoji="0" lang="en-US" altLang="zh-CN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《</a:t>
            </a:r>
            <a:r>
              <a:rPr kumimoji="0" lang="zh-CN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春秋</a:t>
            </a:r>
            <a:r>
              <a:rPr kumimoji="0" lang="en-US" altLang="zh-CN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》</a:t>
            </a:r>
            <a:r>
              <a:rPr kumimoji="0" lang="zh-CN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一书的思想本质，就可以称王天下，至少也可以称霸天下。孔子到了汉代，在国家政治思想领域已树立了合法正统的形象：他的著作</a:t>
            </a:r>
            <a:r>
              <a:rPr kumimoji="0" lang="en-US" altLang="zh-CN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《</a:t>
            </a:r>
            <a:r>
              <a:rPr kumimoji="0" lang="zh-CN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春秋</a:t>
            </a:r>
            <a:r>
              <a:rPr kumimoji="0" lang="en-US" altLang="zh-CN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》</a:t>
            </a:r>
            <a:r>
              <a:rPr kumimoji="0" lang="zh-CN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是治理天下的一面镜子，孔子本人则是王者之师。</a:t>
            </a:r>
            <a:endParaRPr kumimoji="0" lang="zh-CN" alt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微软雅黑" pitchFamily="34" charset="-122"/>
              <a:ea typeface="微软雅黑" pitchFamily="34" charset="-122"/>
              <a:cs typeface="宋体" pitchFamily="2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251520" y="548680"/>
            <a:ext cx="8640960" cy="10669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800"/>
              </a:lnSpc>
            </a:pPr>
            <a:r>
              <a:rPr lang="zh-CN" altLang="en-US" sz="2400" b="1" dirty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第三种形象是“正统化”。</a:t>
            </a:r>
            <a:r>
              <a:rPr lang="zh-CN" altLang="en-US" sz="2400" dirty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自从汉代董仲舒提出罢黜百家、独尊儒术的主张以来，孔子的形象就逐渐趋于正统化。</a:t>
            </a:r>
            <a:endParaRPr lang="zh-CN" altLang="en-US" sz="2400" dirty="0"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8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3" grpId="0" animBg="1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251520" y="2132856"/>
            <a:ext cx="8640960" cy="4154471"/>
          </a:xfrm>
          <a:prstGeom prst="rect">
            <a:avLst/>
          </a:prstGeom>
          <a:noFill/>
          <a:ln w="9525">
            <a:solidFill>
              <a:schemeClr val="accent2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在</a:t>
            </a:r>
            <a:r>
              <a:rPr kumimoji="0" lang="zh-CN" altLang="zh-CN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《</a:t>
            </a:r>
            <a:r>
              <a:rPr kumimoji="0" lang="zh-CN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春秋纬</a:t>
            </a:r>
            <a:r>
              <a:rPr kumimoji="0" lang="en-US" altLang="zh-CN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·</a:t>
            </a:r>
            <a:r>
              <a:rPr kumimoji="0" lang="zh-CN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演孔图</a:t>
            </a:r>
            <a:r>
              <a:rPr kumimoji="0" lang="en-US" altLang="zh-CN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》</a:t>
            </a:r>
            <a:r>
              <a:rPr kumimoji="0" lang="zh-CN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、</a:t>
            </a:r>
            <a:r>
              <a:rPr kumimoji="0" lang="en-US" altLang="zh-CN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《</a:t>
            </a:r>
            <a:r>
              <a:rPr kumimoji="0" lang="zh-CN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孝经援神契</a:t>
            </a:r>
            <a:r>
              <a:rPr kumimoji="0" lang="en-US" altLang="zh-CN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》</a:t>
            </a:r>
            <a:r>
              <a:rPr kumimoji="0" lang="zh-CN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等书中，从孔子的出生、相貌至行为方式进行了一系列精心编造的“神化”：</a:t>
            </a:r>
            <a:r>
              <a:rPr kumimoji="0" lang="en-US" altLang="zh-CN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1</a:t>
            </a:r>
            <a:r>
              <a:rPr kumimoji="0" lang="zh-CN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、孔子并非是俗人凡胎，他诞生于人神交合之中。</a:t>
            </a:r>
            <a:r>
              <a:rPr kumimoji="0" lang="zh-CN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孔子父母“祷尼丘山，感黑龙之精，以生仲尼”</a:t>
            </a:r>
            <a:r>
              <a:rPr kumimoji="0" lang="zh-CN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， </a:t>
            </a:r>
            <a:r>
              <a:rPr kumimoji="0" lang="en-US" altLang="zh-CN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2</a:t>
            </a:r>
            <a:r>
              <a:rPr kumimoji="0" lang="zh-CN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、孔子生有异相殊表</a:t>
            </a:r>
            <a:r>
              <a:rPr kumimoji="0" lang="zh-CN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：“孔子长十尺，海口，尼首，方面，月角日准，河目龙鞭，斗唇昌颜”，“手垂过膝，耳垂珠庭，眉十二采，目六十四理，立如凤峙，坐如蹲龙”， </a:t>
            </a:r>
            <a:r>
              <a:rPr kumimoji="0" lang="en-US" altLang="zh-CN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3</a:t>
            </a:r>
            <a:r>
              <a:rPr kumimoji="0" lang="zh-CN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、孔子作为奉天承运的“素王”，编撰</a:t>
            </a:r>
            <a:r>
              <a:rPr kumimoji="0" lang="en-US" altLang="zh-CN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《</a:t>
            </a:r>
            <a:r>
              <a:rPr kumimoji="0" lang="zh-CN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春秋</a:t>
            </a:r>
            <a:r>
              <a:rPr kumimoji="0" lang="en-US" altLang="zh-CN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》《</a:t>
            </a:r>
            <a:r>
              <a:rPr kumimoji="0" lang="zh-CN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孝经</a:t>
            </a:r>
            <a:r>
              <a:rPr kumimoji="0" lang="en-US" altLang="zh-CN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》</a:t>
            </a:r>
            <a:r>
              <a:rPr kumimoji="0" lang="zh-CN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，为后世制定了治理天下的大法</a:t>
            </a:r>
            <a:r>
              <a:rPr kumimoji="0" lang="zh-CN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，带领七十二位弟子朝拜北斗星，这时天空“白雾摩地，赤虹自上而下化为黄玉，长三尺，上有刻文，孔子跪受而读之，曰：宝文出，刘季握，卯金刀，在轸北，字禾子，天下服。”孔子在此预言刘邦将取代秦王朝而登上帝位。</a:t>
            </a:r>
            <a:endParaRPr kumimoji="0" lang="zh-CN" alt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微软雅黑" pitchFamily="34" charset="-122"/>
              <a:ea typeface="微软雅黑" pitchFamily="34" charset="-122"/>
              <a:cs typeface="宋体" pitchFamily="2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251520" y="548680"/>
            <a:ext cx="8640960" cy="1554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800"/>
              </a:lnSpc>
            </a:pPr>
            <a:r>
              <a:rPr kumimoji="0" lang="zh-CN" altLang="zh-CN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第四种形象是</a:t>
            </a:r>
            <a:r>
              <a:rPr kumimoji="0" lang="zh-CN" altLang="zh-CN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微软雅黑" pitchFamily="34" charset="-122"/>
                <a:cs typeface="Times New Roman" pitchFamily="18" charset="0"/>
              </a:rPr>
              <a:t>“</a:t>
            </a:r>
            <a:r>
              <a:rPr kumimoji="0" lang="zh-CN" altLang="zh-CN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神化</a:t>
            </a:r>
            <a:r>
              <a:rPr kumimoji="0" lang="zh-CN" altLang="zh-CN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微软雅黑" pitchFamily="34" charset="-122"/>
                <a:cs typeface="Times New Roman" pitchFamily="18" charset="0"/>
              </a:rPr>
              <a:t>”</a:t>
            </a:r>
            <a:r>
              <a:rPr kumimoji="0" lang="zh-CN" altLang="zh-CN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。</a:t>
            </a:r>
            <a:r>
              <a:rPr kumimoji="0" lang="zh-CN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孔子在汉代除了被官方及御用学者董仲舒等人独尊而</a:t>
            </a:r>
            <a:r>
              <a:rPr kumimoji="0" lang="zh-CN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微软雅黑" pitchFamily="34" charset="-122"/>
                <a:cs typeface="Times New Roman" pitchFamily="18" charset="0"/>
              </a:rPr>
              <a:t>“</a:t>
            </a:r>
            <a:r>
              <a:rPr kumimoji="0" lang="zh-CN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正统化</a:t>
            </a:r>
            <a:r>
              <a:rPr kumimoji="0" lang="zh-CN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微软雅黑" pitchFamily="34" charset="-122"/>
                <a:cs typeface="Times New Roman" pitchFamily="18" charset="0"/>
              </a:rPr>
              <a:t>”</a:t>
            </a:r>
            <a:r>
              <a:rPr kumimoji="0" lang="zh-CN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之外，还受到另一批</a:t>
            </a:r>
            <a:r>
              <a:rPr kumimoji="0" lang="zh-CN" altLang="zh-CN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公羊学派儒生</a:t>
            </a:r>
            <a:r>
              <a:rPr kumimoji="0" lang="zh-CN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的高度</a:t>
            </a:r>
            <a:r>
              <a:rPr kumimoji="0" lang="zh-CN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微软雅黑" pitchFamily="34" charset="-122"/>
                <a:cs typeface="Times New Roman" pitchFamily="18" charset="0"/>
              </a:rPr>
              <a:t>“</a:t>
            </a:r>
            <a:r>
              <a:rPr kumimoji="0" lang="zh-CN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神化</a:t>
            </a:r>
            <a:r>
              <a:rPr kumimoji="0" lang="zh-CN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微软雅黑" pitchFamily="34" charset="-122"/>
                <a:cs typeface="Times New Roman" pitchFamily="18" charset="0"/>
              </a:rPr>
              <a:t>”</a:t>
            </a:r>
            <a:r>
              <a:rPr kumimoji="0" lang="zh-CN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。</a:t>
            </a:r>
            <a:endParaRPr lang="zh-CN" alt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0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1" grpId="0" animBg="1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51520" y="548680"/>
            <a:ext cx="8640960" cy="2554545"/>
          </a:xfrm>
          <a:prstGeom prst="rect">
            <a:avLst/>
          </a:prstGeom>
          <a:ln>
            <a:solidFill>
              <a:schemeClr val="accent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lvl="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zh-CN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从一定意义上说，</a:t>
            </a:r>
            <a:r>
              <a:rPr kumimoji="0" lang="zh-CN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“神化”是对“正统化”的加码，是为了树立孔子更大的权威，把孔子从人性世界的典范提升到神性世界的救世主。</a:t>
            </a:r>
            <a:r>
              <a:rPr kumimoji="0" lang="en-US" altLang="zh-CN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《</a:t>
            </a:r>
            <a:r>
              <a:rPr kumimoji="0" lang="zh-CN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古微书</a:t>
            </a:r>
            <a:r>
              <a:rPr kumimoji="0" lang="en-US" altLang="zh-CN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》</a:t>
            </a:r>
            <a:r>
              <a:rPr kumimoji="0" lang="zh-CN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卷二十五中的一则神话就是个很好的例子：鲁国有个人出海而迷失方向，后来在海上遇到孔子。孔子给他一条手杖，“令闭目乘之归”。此人像哈利波特似地骑在手杖上飞回鲁国，并向鲁王转告孔子的告诫：不久有外敌入侵，应趁早高筑城墙。后来齐国军队兵临城下，但无功而返。</a:t>
            </a:r>
            <a:endParaRPr kumimoji="0" lang="zh-CN" alt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微软雅黑" pitchFamily="34" charset="-122"/>
              <a:ea typeface="微软雅黑" pitchFamily="34" charset="-122"/>
              <a:cs typeface="宋体" pitchFamily="2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251520" y="3308697"/>
            <a:ext cx="8640960" cy="10669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800"/>
              </a:lnSpc>
            </a:pPr>
            <a:r>
              <a:rPr lang="zh-CN" altLang="en-US" sz="2400" b="1" dirty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第五种形象是 </a:t>
            </a:r>
            <a:r>
              <a:rPr lang="zh-CN" altLang="en-US" sz="2400" b="1" dirty="0">
                <a:solidFill>
                  <a:prstClr val="black"/>
                </a:solidFill>
                <a:latin typeface="Arial"/>
                <a:ea typeface="微软雅黑" pitchFamily="34" charset="-122"/>
                <a:cs typeface="Times New Roman" pitchFamily="18" charset="0"/>
              </a:rPr>
              <a:t>“</a:t>
            </a:r>
            <a:r>
              <a:rPr lang="zh-CN" altLang="en-US" sz="2400" b="1" dirty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僵化</a:t>
            </a:r>
            <a:r>
              <a:rPr lang="zh-CN" altLang="en-US" sz="2400" b="1" dirty="0">
                <a:solidFill>
                  <a:prstClr val="black"/>
                </a:solidFill>
                <a:latin typeface="Arial"/>
                <a:ea typeface="微软雅黑" pitchFamily="34" charset="-122"/>
                <a:cs typeface="Times New Roman" pitchFamily="18" charset="0"/>
              </a:rPr>
              <a:t>”</a:t>
            </a:r>
            <a:r>
              <a:rPr lang="zh-CN" altLang="en-US" sz="2400" b="1" dirty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。</a:t>
            </a:r>
            <a:r>
              <a:rPr lang="zh-CN" altLang="en-US" sz="2400" dirty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经过一千多年的流传，孔子的形象到了宋代就渐渐被理学家所</a:t>
            </a:r>
            <a:r>
              <a:rPr lang="zh-CN" altLang="en-US" sz="2400" dirty="0">
                <a:solidFill>
                  <a:prstClr val="black"/>
                </a:solidFill>
                <a:latin typeface="Arial"/>
                <a:ea typeface="微软雅黑" pitchFamily="34" charset="-122"/>
                <a:cs typeface="Times New Roman" pitchFamily="18" charset="0"/>
              </a:rPr>
              <a:t>“</a:t>
            </a:r>
            <a:r>
              <a:rPr lang="zh-CN" altLang="en-US" sz="2400" dirty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僵化</a:t>
            </a:r>
            <a:r>
              <a:rPr lang="zh-CN" altLang="en-US" sz="2400" dirty="0">
                <a:solidFill>
                  <a:prstClr val="black"/>
                </a:solidFill>
                <a:latin typeface="Arial"/>
                <a:ea typeface="微软雅黑" pitchFamily="34" charset="-122"/>
                <a:cs typeface="Times New Roman" pitchFamily="18" charset="0"/>
              </a:rPr>
              <a:t>”</a:t>
            </a:r>
            <a:r>
              <a:rPr lang="zh-CN" altLang="en-US" sz="2400" dirty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。</a:t>
            </a:r>
            <a:endParaRPr lang="zh-CN" altLang="en-US" sz="3600" dirty="0"/>
          </a:p>
        </p:txBody>
      </p:sp>
      <p:sp>
        <p:nvSpPr>
          <p:cNvPr id="4" name="矩形 3"/>
          <p:cNvSpPr/>
          <p:nvPr/>
        </p:nvSpPr>
        <p:spPr>
          <a:xfrm>
            <a:off x="251520" y="4581128"/>
            <a:ext cx="8640960" cy="1733808"/>
          </a:xfrm>
          <a:prstGeom prst="rect">
            <a:avLst/>
          </a:prstGeom>
          <a:ln>
            <a:solidFill>
              <a:schemeClr val="accent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>
              <a:lnSpc>
                <a:spcPts val="3200"/>
              </a:lnSpc>
            </a:pPr>
            <a:r>
              <a:rPr kumimoji="0" lang="zh-CN" altLang="zh-C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从思想史的发展脉络来看，“僵化”是“正统化”难以避免的逻辑结果。宋真宗赵恒亲自去曲阜祭孔，追封孔子为“至圣文宣王”。统治者政治上大力倡导</a:t>
            </a:r>
            <a:r>
              <a:rPr kumimoji="0" lang="zh-CN" altLang="zh-CN" i="0" u="none" strike="noStrike" cap="none" normalizeH="0" baseline="0" dirty="0" smtClean="0">
                <a:ln>
                  <a:noFill/>
                </a:ln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，理学家</a:t>
            </a:r>
            <a:r>
              <a:rPr kumimoji="0" lang="zh-CN" altLang="zh-C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就努力把孔子改造成只知维护天理、极力遏止人欲的“僵化”形象。</a:t>
            </a:r>
            <a:r>
              <a:rPr kumimoji="0" lang="zh-CN" altLang="zh-CN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朱熹</a:t>
            </a:r>
            <a:r>
              <a:rPr kumimoji="0" lang="zh-CN" altLang="zh-C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说：</a:t>
            </a:r>
            <a:r>
              <a:rPr kumimoji="0" lang="zh-CN" altLang="zh-CN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“人之一心，天理存则人欲亡，人欲胜则天理灭”</a:t>
            </a:r>
            <a:r>
              <a:rPr kumimoji="0" lang="zh-CN" alt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。</a:t>
            </a:r>
            <a:endParaRPr lang="zh-CN" alt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251520" y="521493"/>
            <a:ext cx="8640960" cy="5170646"/>
          </a:xfrm>
          <a:prstGeom prst="rect">
            <a:avLst/>
          </a:prstGeom>
          <a:noFill/>
          <a:ln w="9525">
            <a:solidFill>
              <a:schemeClr val="accent2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春秋时期的孔子思想丰富多彩，何尝“只是教人存天理，灭人欲”呢？孔子曾经提倡“行有余力，则以学文”，提倡“君子不器”，意即人们应该具有多方面的才能，鼓励人们搞些下棋、射箭有益身心的活动，甚至还赞赏这样的生活态度：暮春三月，穿着春装，集合几位友人去郊外休闲，在河中游游泳，在高台上吹吹风，然后一路吟唱着诗歌归来。</a:t>
            </a:r>
            <a:endParaRPr kumimoji="0" lang="zh-CN" alt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微软雅黑" pitchFamily="34" charset="-122"/>
              <a:ea typeface="微软雅黑" pitchFamily="34" charset="-122"/>
              <a:cs typeface="宋体" pitchFamily="2" charset="-122"/>
            </a:endParaRPr>
          </a:p>
          <a:p>
            <a:pPr marL="0" marR="0" lvl="0" indent="0" algn="l" defTabSz="914400" rtl="0" eaLnBrk="0" fontAlgn="base" latinLnBrk="0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zh-CN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微软雅黑" pitchFamily="34" charset="-122"/>
              <a:ea typeface="微软雅黑" pitchFamily="34" charset="-122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然而理学家舍此不论，一定要把孔子</a:t>
            </a:r>
            <a:r>
              <a:rPr kumimoji="0" lang="zh-CN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“僵化”成一个干巴巴只会以天理灭人欲的政治说教者。</a:t>
            </a:r>
            <a:r>
              <a:rPr kumimoji="0" lang="zh-CN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清代大学者戴震对于理学家的观点严加抨击：“其所谓理者，同于酷吏之所谓法。酷吏以法杀人，后儒以理杀人。”应该说，孔子这种被“僵化”的形象对于后世起到了非常不好的影响。近代以来，孔子思想受到攻击，孔子形象受到“丑化”，皆与此不无关系。</a:t>
            </a:r>
            <a:endParaRPr kumimoji="0" lang="zh-CN" alt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微软雅黑" pitchFamily="34" charset="-122"/>
              <a:ea typeface="微软雅黑" pitchFamily="34" charset="-122"/>
              <a:cs typeface="宋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1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251520" y="1268760"/>
            <a:ext cx="8640960" cy="5016758"/>
          </a:xfrm>
          <a:prstGeom prst="rect">
            <a:avLst/>
          </a:prstGeom>
          <a:noFill/>
          <a:ln w="9525">
            <a:solidFill>
              <a:schemeClr val="accent2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晚清康有为搞“戊戌变法”，他需要发掘古代思想资源作为变法的理论支撑。康有为在</a:t>
            </a:r>
            <a:r>
              <a:rPr kumimoji="0" lang="zh-CN" altLang="zh-CN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《</a:t>
            </a:r>
            <a:r>
              <a:rPr kumimoji="0" lang="zh-CN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孔子改制考</a:t>
            </a:r>
            <a:r>
              <a:rPr kumimoji="0" lang="zh-CN" altLang="zh-CN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》</a:t>
            </a:r>
            <a:r>
              <a:rPr kumimoji="0" lang="zh-CN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一书中把孔子塑造为维新运动的祖师，认为“六经”是孔子为了“托古改制”，按照自己的政治理想，假托古人尧、舜的言论而亲自写成的作品。那么，孔子为什么要“托古改制”呢？康有为认为孔子以“</a:t>
            </a:r>
            <a:r>
              <a:rPr kumimoji="0" lang="zh-CN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布衣改制，事大骇人，故不如与之先王，既不惊人，自可避祸</a:t>
            </a:r>
            <a:r>
              <a:rPr kumimoji="0" lang="zh-CN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”。这些言论无疑是康有为的“夫子自道”。康有为想要变法，挽救奄奄一息的清王朝，面对的是一大帮清王朝旧制度的维护者，他只能抬出一个经过改造后的“维新化”的孔子形象与之抗衡。</a:t>
            </a:r>
            <a:endParaRPr kumimoji="0" lang="zh-CN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微软雅黑" pitchFamily="34" charset="-122"/>
              <a:ea typeface="微软雅黑" pitchFamily="34" charset="-122"/>
              <a:cs typeface="宋体" pitchFamily="2" charset="-122"/>
            </a:endParaRPr>
          </a:p>
          <a:p>
            <a:pPr marL="0" marR="0" lvl="0" indent="0" algn="l" defTabSz="914400" rtl="0" eaLnBrk="0" fontAlgn="base" latinLnBrk="0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康有为在</a:t>
            </a:r>
            <a:r>
              <a:rPr kumimoji="0" lang="en-US" altLang="zh-CN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《</a:t>
            </a:r>
            <a:r>
              <a:rPr kumimoji="0" lang="zh-CN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春秋笔削大义微言考序</a:t>
            </a:r>
            <a:r>
              <a:rPr kumimoji="0" lang="en-US" altLang="zh-CN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》</a:t>
            </a:r>
            <a:r>
              <a:rPr kumimoji="0" lang="zh-CN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中说：“孔子之道，其本在仁，其理在公，其法在平，其制在文，其体在各明名分，</a:t>
            </a:r>
            <a:r>
              <a:rPr kumimoji="0" lang="zh-CN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其用在与时进化</a:t>
            </a:r>
            <a:r>
              <a:rPr kumimoji="0" lang="en-US" altLang="zh-CN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……</a:t>
            </a:r>
            <a:r>
              <a:rPr kumimoji="0" lang="zh-CN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故曰孔子‘圣之时者’也。” 康有为在这里再次强化了孔子与时俱进的色彩，塑造了一个“维新化”的孔子形象。</a:t>
            </a:r>
            <a:endParaRPr kumimoji="0" lang="zh-CN" alt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微软雅黑" pitchFamily="34" charset="-122"/>
              <a:ea typeface="微软雅黑" pitchFamily="34" charset="-122"/>
              <a:cs typeface="宋体" pitchFamily="2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251520" y="548680"/>
            <a:ext cx="86409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0" lang="zh-CN" altLang="zh-CN" sz="2400" b="1" i="0" u="none" strike="noStrike" cap="none" normalizeH="0" baseline="0" dirty="0" smtClean="0">
                <a:ln>
                  <a:noFill/>
                </a:ln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第六种形象是</a:t>
            </a:r>
            <a:r>
              <a:rPr kumimoji="0" lang="zh-CN" altLang="zh-CN" sz="2400" b="1" i="0" u="none" strike="noStrike" cap="none" normalizeH="0" baseline="0" dirty="0" smtClean="0">
                <a:ln>
                  <a:noFill/>
                </a:ln>
                <a:effectLst/>
                <a:latin typeface="Arial"/>
                <a:ea typeface="微软雅黑" pitchFamily="34" charset="-122"/>
                <a:cs typeface="Times New Roman" pitchFamily="18" charset="0"/>
              </a:rPr>
              <a:t>“</a:t>
            </a:r>
            <a:r>
              <a:rPr kumimoji="0" lang="zh-CN" altLang="zh-CN" sz="2400" b="1" i="0" u="none" strike="noStrike" cap="none" normalizeH="0" baseline="0" dirty="0" smtClean="0">
                <a:ln>
                  <a:noFill/>
                </a:ln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维新化</a:t>
            </a:r>
            <a:r>
              <a:rPr kumimoji="0" lang="zh-CN" altLang="zh-CN" sz="2400" b="1" i="0" u="none" strike="noStrike" cap="none" normalizeH="0" baseline="0" dirty="0" smtClean="0">
                <a:ln>
                  <a:noFill/>
                </a:ln>
                <a:effectLst/>
                <a:latin typeface="Arial"/>
                <a:ea typeface="微软雅黑" pitchFamily="34" charset="-122"/>
                <a:cs typeface="Times New Roman" pitchFamily="18" charset="0"/>
              </a:rPr>
              <a:t>”</a:t>
            </a:r>
            <a:r>
              <a:rPr kumimoji="0" lang="zh-CN" altLang="zh-CN" sz="2400" b="1" i="0" u="none" strike="noStrike" cap="none" normalizeH="0" baseline="0" dirty="0" smtClean="0">
                <a:ln>
                  <a:noFill/>
                </a:ln>
                <a:effectLst/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。</a:t>
            </a:r>
            <a:endParaRPr lang="zh-CN" alt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2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29" grpId="0" animBg="1"/>
      <p:bldP spid="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中国风建筑历史企业商务文化PPT模板"/>
  <p:tag name="KSO_WPP_MARK_KEY" val="552adfeb-cfc1-4af0-b60a-855b82f8a713"/>
  <p:tag name="KSO_WM_SCREEN_THEME_FLAG" val="Dlrq25wU2PGuGg5bbmjbDB2eQzQt0Qh+pnLJuXNIx2S5vJxH/yX4Ck66w4I8BaB8m/A4aESrObx0IXjRCAbHlf3wPZ98kpbmvz7zk7Evnl8=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</TotalTime>
  <Words>2668</Words>
  <PresentationFormat>全屏显示(4:3)</PresentationFormat>
  <Paragraphs>46</Paragraphs>
  <Slides>12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13" baseType="lpstr">
      <vt:lpstr>Office 主题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2021-01-03T05:50:51Z</dcterms:created>
  <dcterms:modified xsi:type="dcterms:W3CDTF">2021-01-03T12:28:39Z</dcterms:modified>
</cp:coreProperties>
</file>