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1"/>
  </p:handoutMasterIdLst>
  <p:sldIdLst>
    <p:sldId id="317" r:id="rId3"/>
    <p:sldId id="264" r:id="rId5"/>
    <p:sldId id="309" r:id="rId6"/>
    <p:sldId id="347" r:id="rId7"/>
    <p:sldId id="348" r:id="rId8"/>
    <p:sldId id="349" r:id="rId9"/>
    <p:sldId id="350" r:id="rId10"/>
    <p:sldId id="351" r:id="rId11"/>
    <p:sldId id="353" r:id="rId12"/>
    <p:sldId id="352" r:id="rId13"/>
    <p:sldId id="356" r:id="rId14"/>
    <p:sldId id="357" r:id="rId15"/>
    <p:sldId id="355" r:id="rId16"/>
    <p:sldId id="310" r:id="rId17"/>
    <p:sldId id="359" r:id="rId18"/>
    <p:sldId id="360" r:id="rId19"/>
    <p:sldId id="361" r:id="rId20"/>
  </p:sldIdLst>
  <p:sldSz cx="9144000" cy="5143500" type="screen16x9"/>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DA2"/>
    <a:srgbClr val="404040"/>
    <a:srgbClr val="584B3F"/>
    <a:srgbClr val="76675D"/>
    <a:srgbClr val="9C7F7B"/>
    <a:srgbClr val="DCDAE3"/>
    <a:srgbClr val="AB8C62"/>
    <a:srgbClr val="343430"/>
    <a:srgbClr val="21211F"/>
    <a:srgbClr val="9A7E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35" autoAdjust="0"/>
    <p:restoredTop sz="94660" autoAdjust="0"/>
  </p:normalViewPr>
  <p:slideViewPr>
    <p:cSldViewPr>
      <p:cViewPr varScale="1">
        <p:scale>
          <a:sx n="168" d="100"/>
          <a:sy n="168" d="100"/>
        </p:scale>
        <p:origin x="180" y="132"/>
      </p:cViewPr>
      <p:guideLst>
        <p:guide orient="horz" pos="1601"/>
        <p:guide pos="300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6" d="100"/>
          <a:sy n="86" d="100"/>
        </p:scale>
        <p:origin x="-3810" y="-90"/>
      </p:cViewPr>
      <p:guideLst>
        <p:guide orient="horz" pos="2846"/>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gs" Target="tags/tag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handoutMaster" Target="handoutMasters/handoutMaster1.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idx="1"/>
          </p:nvPr>
        </p:nvSpPr>
        <p:spPr/>
        <p:txBody>
          <a:bodyPr/>
          <a:lstStyle/>
          <a:p>
            <a:endParaRPr 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idx="1"/>
          </p:nvPr>
        </p:nvSpPr>
        <p:spPr/>
        <p:txBody>
          <a:bodyPr/>
          <a:lstStyle/>
          <a:p>
            <a:endParaRPr 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空白">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7" name="图片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cxnSp>
        <p:nvCxnSpPr>
          <p:cNvPr id="7" name="直接连接符 6"/>
          <p:cNvCxnSpPr/>
          <p:nvPr userDrawn="1"/>
        </p:nvCxnSpPr>
        <p:spPr>
          <a:xfrm>
            <a:off x="755576" y="625398"/>
            <a:ext cx="78488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323528" y="292895"/>
            <a:ext cx="390372" cy="205979"/>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8" name="TextBox 15"/>
          <p:cNvSpPr txBox="1"/>
          <p:nvPr userDrawn="1"/>
        </p:nvSpPr>
        <p:spPr>
          <a:xfrm>
            <a:off x="8100392" y="241995"/>
            <a:ext cx="671347" cy="369332"/>
          </a:xfrm>
          <a:prstGeom prst="rect">
            <a:avLst/>
          </a:prstGeom>
          <a:noFill/>
        </p:spPr>
        <p:txBody>
          <a:bodyPr wrap="square" rtlCol="0">
            <a:spAutoFit/>
          </a:bodyPr>
          <a:lstStyle/>
          <a:p>
            <a:pPr algn="ctr"/>
            <a:fld id="{2EEF1883-7A0E-4F66-9932-E581691AD397}" type="slidenum">
              <a:rPr lang="zh-CN" altLang="en-US" sz="1800" b="0" smtClean="0">
                <a:solidFill>
                  <a:schemeClr val="accent1"/>
                </a:solidFill>
                <a:latin typeface="微软雅黑 Light" panose="020B0502040204020203" pitchFamily="34" charset="-122"/>
                <a:ea typeface="微软雅黑 Light" panose="020B0502040204020203" pitchFamily="34" charset="-122"/>
              </a:rPr>
            </a:fld>
            <a:r>
              <a:rPr lang="zh-CN" altLang="en-US" sz="1800" b="0" dirty="0">
                <a:solidFill>
                  <a:schemeClr val="accent1"/>
                </a:solidFill>
                <a:latin typeface="微软雅黑 Light" panose="020B0502040204020203" pitchFamily="34" charset="-122"/>
                <a:ea typeface="微软雅黑 Light" panose="020B0502040204020203" pitchFamily="34" charset="-122"/>
              </a:rPr>
              <a:t> </a:t>
            </a:r>
            <a:endParaRPr lang="zh-CN" altLang="en-US" sz="1800" b="0" dirty="0">
              <a:solidFill>
                <a:schemeClr val="accent1"/>
              </a:solidFill>
              <a:latin typeface="微软雅黑 Light" panose="020B0502040204020203" pitchFamily="34" charset="-122"/>
              <a:ea typeface="微软雅黑 Light" panose="020B0502040204020203"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9.xml"/><Relationship Id="rId2" Type="http://schemas.openxmlformats.org/officeDocument/2006/relationships/image" Target="../media/image3.jpe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9.xml"/><Relationship Id="rId2" Type="http://schemas.openxmlformats.org/officeDocument/2006/relationships/image" Target="../media/image3.jpeg"/><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5.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8" name="矩形 47"/>
          <p:cNvSpPr/>
          <p:nvPr/>
        </p:nvSpPr>
        <p:spPr>
          <a:xfrm>
            <a:off x="6403078" y="203887"/>
            <a:ext cx="2391410" cy="1174750"/>
          </a:xfrm>
          <a:prstGeom prst="rect">
            <a:avLst/>
          </a:prstGeom>
        </p:spPr>
        <p:txBody>
          <a:bodyPr wrap="none" lIns="68571" tIns="34285" rIns="68571" bIns="34285">
            <a:spAutoFit/>
          </a:bodyPr>
          <a:lstStyle/>
          <a:p>
            <a:pPr algn="r"/>
            <a:r>
              <a:rPr lang="en-US" altLang="zh-CN" sz="7200" b="1" dirty="0">
                <a:solidFill>
                  <a:srgbClr val="005DA2"/>
                </a:solidFill>
                <a:latin typeface="微软雅黑" panose="020B0503020204020204" pitchFamily="34" charset="-122"/>
                <a:ea typeface="微软雅黑" panose="020B0503020204020204" pitchFamily="34" charset="-122"/>
              </a:rPr>
              <a:t>2022</a:t>
            </a:r>
            <a:endParaRPr lang="en-US" altLang="zh-CN" sz="7200" b="1" dirty="0">
              <a:solidFill>
                <a:srgbClr val="005DA2"/>
              </a:solidFill>
              <a:latin typeface="微软雅黑" panose="020B0503020204020204" pitchFamily="34" charset="-122"/>
              <a:ea typeface="微软雅黑" panose="020B0503020204020204" pitchFamily="34" charset="-122"/>
            </a:endParaRPr>
          </a:p>
        </p:txBody>
      </p:sp>
      <p:sp>
        <p:nvSpPr>
          <p:cNvPr id="15" name="矩形 14"/>
          <p:cNvSpPr/>
          <p:nvPr/>
        </p:nvSpPr>
        <p:spPr>
          <a:xfrm>
            <a:off x="2411730" y="1285875"/>
            <a:ext cx="6732270" cy="2098675"/>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3" name="Rectangle 3"/>
          <p:cNvSpPr txBox="1">
            <a:spLocks noChangeArrowheads="1"/>
          </p:cNvSpPr>
          <p:nvPr/>
        </p:nvSpPr>
        <p:spPr>
          <a:xfrm>
            <a:off x="3123769" y="2078452"/>
            <a:ext cx="5671494" cy="5024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zh-CN" altLang="en-US" sz="6600" b="1" dirty="0">
                <a:solidFill>
                  <a:schemeClr val="bg1"/>
                </a:solidFill>
                <a:latin typeface="微软雅黑" panose="020B0503020204020204" pitchFamily="34" charset="-122"/>
                <a:ea typeface="微软雅黑" panose="020B0503020204020204" pitchFamily="34" charset="-122"/>
              </a:rPr>
              <a:t>高考热点探析</a:t>
            </a:r>
            <a:endParaRPr lang="zh-CN" altLang="en-US" sz="6600" b="1" dirty="0">
              <a:solidFill>
                <a:schemeClr val="bg1"/>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5427345" y="3867785"/>
            <a:ext cx="3059430" cy="245745"/>
          </a:xfrm>
          <a:prstGeom prst="rect">
            <a:avLst/>
          </a:prstGeom>
          <a:noFill/>
        </p:spPr>
        <p:txBody>
          <a:bodyPr wrap="square" lIns="0" tIns="0" rIns="0" bIns="0" rtlCol="0">
            <a:spAutoFit/>
          </a:bodyPr>
          <a:lstStyle/>
          <a:p>
            <a:r>
              <a:rPr lang="zh-CN" altLang="en-US" sz="1600" b="1" dirty="0">
                <a:solidFill>
                  <a:srgbClr val="005DA2"/>
                </a:solidFill>
                <a:latin typeface="微软雅黑" panose="020B0503020204020204" pitchFamily="34" charset="-122"/>
                <a:ea typeface="微软雅黑" panose="020B0503020204020204" pitchFamily="34" charset="-122"/>
              </a:rPr>
              <a:t>陕西省韩城</a:t>
            </a:r>
            <a:r>
              <a:rPr lang="zh-CN" altLang="en-US" sz="1600" b="1" dirty="0">
                <a:solidFill>
                  <a:srgbClr val="005DA2"/>
                </a:solidFill>
                <a:latin typeface="微软雅黑" panose="020B0503020204020204" pitchFamily="34" charset="-122"/>
                <a:ea typeface="微软雅黑" panose="020B0503020204020204" pitchFamily="34" charset="-122"/>
              </a:rPr>
              <a:t>市象山中学</a:t>
            </a:r>
            <a:r>
              <a:rPr lang="zh-CN" altLang="en-US" sz="1600" b="1" dirty="0">
                <a:solidFill>
                  <a:srgbClr val="005DA2"/>
                </a:solidFill>
                <a:latin typeface="微软雅黑" panose="020B0503020204020204" pitchFamily="34" charset="-122"/>
                <a:ea typeface="微软雅黑" panose="020B0503020204020204" pitchFamily="34" charset="-122"/>
              </a:rPr>
              <a:t>历史组杨博</a:t>
            </a:r>
            <a:endParaRPr lang="zh-CN" altLang="en-US" sz="1600" b="1" dirty="0">
              <a:solidFill>
                <a:srgbClr val="005DA2"/>
              </a:solidFill>
              <a:latin typeface="微软雅黑" panose="020B0503020204020204" pitchFamily="34" charset="-122"/>
              <a:ea typeface="微软雅黑" panose="020B0503020204020204" pitchFamily="34" charset="-122"/>
            </a:endParaRPr>
          </a:p>
        </p:txBody>
      </p:sp>
      <p:pic>
        <p:nvPicPr>
          <p:cNvPr id="2" name="图片 1" descr="1"/>
          <p:cNvPicPr>
            <a:picLocks noChangeAspect="1"/>
          </p:cNvPicPr>
          <p:nvPr/>
        </p:nvPicPr>
        <p:blipFill>
          <a:blip r:embed="rId2"/>
          <a:stretch>
            <a:fillRect/>
          </a:stretch>
        </p:blipFill>
        <p:spPr>
          <a:xfrm>
            <a:off x="0" y="1275080"/>
            <a:ext cx="3385820" cy="21088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1000"/>
                                        <p:tgtEl>
                                          <p:spTgt spid="48"/>
                                        </p:tgtEl>
                                      </p:cBhvr>
                                    </p:animEffect>
                                    <p:anim calcmode="lin" valueType="num">
                                      <p:cBhvr>
                                        <p:cTn id="12" dur="1000" fill="hold"/>
                                        <p:tgtEl>
                                          <p:spTgt spid="48"/>
                                        </p:tgtEl>
                                        <p:attrNameLst>
                                          <p:attrName>ppt_x</p:attrName>
                                        </p:attrNameLst>
                                      </p:cBhvr>
                                      <p:tavLst>
                                        <p:tav tm="0">
                                          <p:val>
                                            <p:strVal val="#ppt_x"/>
                                          </p:val>
                                        </p:tav>
                                        <p:tav tm="100000">
                                          <p:val>
                                            <p:strVal val="#ppt_x"/>
                                          </p:val>
                                        </p:tav>
                                      </p:tavLst>
                                    </p:anim>
                                    <p:anim calcmode="lin" valueType="num">
                                      <p:cBhvr>
                                        <p:cTn id="13" dur="1000" fill="hold"/>
                                        <p:tgtEl>
                                          <p:spTgt spid="4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1" presetClass="entr" presetSubtype="0" fill="hold" grpId="0" nodeType="afterEffect">
                                  <p:stCondLst>
                                    <p:cond delay="0"/>
                                  </p:stCondLst>
                                  <p:iterate type="lt">
                                    <p:tmPct val="10000"/>
                                  </p:iterate>
                                  <p:childTnLst>
                                    <p:set>
                                      <p:cBhvr>
                                        <p:cTn id="16" dur="1" fill="hold">
                                          <p:stCondLst>
                                            <p:cond delay="0"/>
                                          </p:stCondLst>
                                        </p:cTn>
                                        <p:tgtEl>
                                          <p:spTgt spid="43"/>
                                        </p:tgtEl>
                                        <p:attrNameLst>
                                          <p:attrName>style.visibility</p:attrName>
                                        </p:attrNameLst>
                                      </p:cBhvr>
                                      <p:to>
                                        <p:strVal val="visible"/>
                                      </p:to>
                                    </p:set>
                                    <p:anim calcmode="lin" valueType="num">
                                      <p:cBhvr>
                                        <p:cTn id="17" dur="500" fill="hold"/>
                                        <p:tgtEl>
                                          <p:spTgt spid="43"/>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43"/>
                                        </p:tgtEl>
                                        <p:attrNameLst>
                                          <p:attrName>ppt_y</p:attrName>
                                        </p:attrNameLst>
                                      </p:cBhvr>
                                      <p:tavLst>
                                        <p:tav tm="0">
                                          <p:val>
                                            <p:strVal val="#ppt_y"/>
                                          </p:val>
                                        </p:tav>
                                        <p:tav tm="100000">
                                          <p:val>
                                            <p:strVal val="#ppt_y"/>
                                          </p:val>
                                        </p:tav>
                                      </p:tavLst>
                                    </p:anim>
                                    <p:anim calcmode="lin" valueType="num">
                                      <p:cBhvr>
                                        <p:cTn id="19" dur="500" fill="hold"/>
                                        <p:tgtEl>
                                          <p:spTgt spid="43"/>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43"/>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43"/>
                                        </p:tgtEl>
                                      </p:cBhvr>
                                    </p:animEffect>
                                  </p:childTnLst>
                                </p:cTn>
                              </p:par>
                            </p:childTnLst>
                          </p:cTn>
                        </p:par>
                        <p:par>
                          <p:cTn id="22" fill="hold">
                            <p:stCondLst>
                              <p:cond delay="2250"/>
                            </p:stCondLst>
                            <p:childTnLst>
                              <p:par>
                                <p:cTn id="23" presetID="42" presetClass="entr" presetSubtype="0" fill="hold" grpId="0" nodeType="after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fade">
                                      <p:cBhvr>
                                        <p:cTn id="25" dur="500"/>
                                        <p:tgtEl>
                                          <p:spTgt spid="76"/>
                                        </p:tgtEl>
                                      </p:cBhvr>
                                    </p:animEffect>
                                    <p:anim calcmode="lin" valueType="num">
                                      <p:cBhvr>
                                        <p:cTn id="26" dur="500" fill="hold"/>
                                        <p:tgtEl>
                                          <p:spTgt spid="76"/>
                                        </p:tgtEl>
                                        <p:attrNameLst>
                                          <p:attrName>ppt_x</p:attrName>
                                        </p:attrNameLst>
                                      </p:cBhvr>
                                      <p:tavLst>
                                        <p:tav tm="0">
                                          <p:val>
                                            <p:strVal val="#ppt_x"/>
                                          </p:val>
                                        </p:tav>
                                        <p:tav tm="100000">
                                          <p:val>
                                            <p:strVal val="#ppt_x"/>
                                          </p:val>
                                        </p:tav>
                                      </p:tavLst>
                                    </p:anim>
                                    <p:anim calcmode="lin" valueType="num">
                                      <p:cBhvr>
                                        <p:cTn id="27" dur="500" fill="hold"/>
                                        <p:tgtEl>
                                          <p:spTgt spid="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15" grpId="0" bldLvl="0" animBg="1"/>
      <p:bldP spid="43" grpId="0" autoUpdateAnimBg="0"/>
      <p:bldP spid="7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4" name="文本框 3"/>
          <p:cNvSpPr txBox="1"/>
          <p:nvPr/>
        </p:nvSpPr>
        <p:spPr>
          <a:xfrm>
            <a:off x="144145" y="315595"/>
            <a:ext cx="8778875" cy="2122805"/>
          </a:xfrm>
          <a:prstGeom prst="rect">
            <a:avLst/>
          </a:prstGeom>
          <a:solidFill>
            <a:schemeClr val="tx2">
              <a:lumMod val="20000"/>
              <a:lumOff val="80000"/>
            </a:schemeClr>
          </a:solidFill>
        </p:spPr>
        <p:txBody>
          <a:bodyPr wrap="square" anchor="t">
            <a:spAutoFit/>
          </a:bodyPr>
          <a:p>
            <a:pPr fontAlgn="auto">
              <a:lnSpc>
                <a:spcPct val="100000"/>
              </a:lnSpc>
            </a:pPr>
            <a:r>
              <a:rPr lang="en-US" sz="2400" b="1">
                <a:solidFill>
                  <a:srgbClr val="1F2DA8"/>
                </a:solidFill>
              </a:rPr>
              <a:t>     </a:t>
            </a:r>
            <a:r>
              <a:rPr lang="en-US" sz="2400" b="1">
                <a:solidFill>
                  <a:schemeClr val="tx1"/>
                </a:solidFill>
                <a:effectLst>
                  <a:outerShdw blurRad="38100" dist="19050" dir="2700000" algn="tl" rotWithShape="0">
                    <a:schemeClr val="dk1">
                      <a:alpha val="40000"/>
                    </a:schemeClr>
                  </a:outerShdw>
                </a:effectLst>
              </a:rPr>
              <a:t>3. </a:t>
            </a:r>
            <a:r>
              <a:rPr lang="zh-CN" sz="2400" b="1">
                <a:solidFill>
                  <a:schemeClr val="tx1"/>
                </a:solidFill>
                <a:effectLst>
                  <a:outerShdw blurRad="38100" dist="19050" dir="2700000" algn="tl" rotWithShape="0">
                    <a:schemeClr val="dk1">
                      <a:alpha val="40000"/>
                    </a:schemeClr>
                  </a:outerShdw>
                </a:effectLst>
              </a:rPr>
              <a:t>关键能力</a:t>
            </a:r>
            <a:endParaRPr lang="zh-CN" sz="2400" b="1">
              <a:solidFill>
                <a:schemeClr val="tx1"/>
              </a:solidFill>
              <a:effectLst>
                <a:outerShdw blurRad="38100" dist="19050" dir="2700000" algn="tl" rotWithShape="0">
                  <a:schemeClr val="dk1">
                    <a:alpha val="40000"/>
                  </a:schemeClr>
                </a:outerShdw>
              </a:effectLst>
            </a:endParaRPr>
          </a:p>
          <a:p>
            <a:pPr fontAlgn="auto">
              <a:lnSpc>
                <a:spcPct val="100000"/>
              </a:lnSpc>
            </a:pPr>
            <a:r>
              <a:rPr lang="zh-CN" b="1"/>
              <a:t>        历史科考试内容改革提出获取和解读历史信息的能力、分析历史问题的能力和历史探究能力3项关键能力。</a:t>
            </a:r>
            <a:endParaRPr lang="zh-CN" b="1"/>
          </a:p>
          <a:p>
            <a:pPr fontAlgn="auto">
              <a:lnSpc>
                <a:spcPct val="100000"/>
              </a:lnSpc>
            </a:pPr>
            <a:r>
              <a:rPr lang="zh-CN" b="1"/>
              <a:t>   </a:t>
            </a:r>
            <a:r>
              <a:rPr lang="zh-CN" b="1">
                <a:solidFill>
                  <a:srgbClr val="1F2DA8"/>
                </a:solidFill>
              </a:rPr>
              <a:t>（</a:t>
            </a:r>
            <a:r>
              <a:rPr lang="en-US" b="1">
                <a:solidFill>
                  <a:srgbClr val="1F2DA8"/>
                </a:solidFill>
              </a:rPr>
              <a:t>1</a:t>
            </a:r>
            <a:r>
              <a:rPr lang="zh-CN" b="1">
                <a:solidFill>
                  <a:srgbClr val="1F2DA8"/>
                </a:solidFill>
              </a:rPr>
              <a:t>）</a:t>
            </a:r>
            <a:r>
              <a:rPr lang="zh-CN" b="1">
                <a:solidFill>
                  <a:srgbClr val="210DB0"/>
                </a:solidFill>
              </a:rPr>
              <a:t>获取和解读历史信息的能力。</a:t>
            </a:r>
            <a:endParaRPr lang="zh-CN" b="1">
              <a:solidFill>
                <a:srgbClr val="210DB0"/>
              </a:solidFill>
            </a:endParaRPr>
          </a:p>
          <a:p>
            <a:pPr fontAlgn="auto">
              <a:lnSpc>
                <a:spcPct val="100000"/>
              </a:lnSpc>
            </a:pPr>
            <a:r>
              <a:rPr lang="zh-CN" b="1">
                <a:solidFill>
                  <a:srgbClr val="1F2DA8"/>
                </a:solidFill>
                <a:sym typeface="+mn-ea"/>
              </a:rPr>
              <a:t>   （</a:t>
            </a:r>
            <a:r>
              <a:rPr lang="en-US" b="1">
                <a:solidFill>
                  <a:srgbClr val="1F2DA8"/>
                </a:solidFill>
                <a:sym typeface="+mn-ea"/>
              </a:rPr>
              <a:t>2</a:t>
            </a:r>
            <a:r>
              <a:rPr lang="zh-CN" b="1">
                <a:solidFill>
                  <a:srgbClr val="1F2DA8"/>
                </a:solidFill>
                <a:sym typeface="+mn-ea"/>
              </a:rPr>
              <a:t>）</a:t>
            </a:r>
            <a:r>
              <a:rPr lang="zh-CN" b="1">
                <a:solidFill>
                  <a:srgbClr val="210DB0"/>
                </a:solidFill>
                <a:sym typeface="+mn-ea"/>
              </a:rPr>
              <a:t>分析历史问题的能力。</a:t>
            </a:r>
            <a:endParaRPr lang="zh-CN" b="1">
              <a:solidFill>
                <a:srgbClr val="210DB0"/>
              </a:solidFill>
              <a:sym typeface="+mn-ea"/>
            </a:endParaRPr>
          </a:p>
          <a:p>
            <a:pPr fontAlgn="auto">
              <a:lnSpc>
                <a:spcPct val="100000"/>
              </a:lnSpc>
            </a:pPr>
            <a:r>
              <a:rPr lang="zh-CN" b="1">
                <a:solidFill>
                  <a:srgbClr val="1F2DA8"/>
                </a:solidFill>
                <a:sym typeface="+mn-ea"/>
              </a:rPr>
              <a:t>  （</a:t>
            </a:r>
            <a:r>
              <a:rPr lang="en-US" b="1">
                <a:solidFill>
                  <a:srgbClr val="1F2DA8"/>
                </a:solidFill>
                <a:sym typeface="+mn-ea"/>
              </a:rPr>
              <a:t>3</a:t>
            </a:r>
            <a:r>
              <a:rPr lang="zh-CN" b="1">
                <a:solidFill>
                  <a:srgbClr val="1F2DA8"/>
                </a:solidFill>
                <a:sym typeface="+mn-ea"/>
              </a:rPr>
              <a:t>）</a:t>
            </a:r>
            <a:r>
              <a:rPr lang="zh-CN" b="1">
                <a:solidFill>
                  <a:srgbClr val="210DB0"/>
                </a:solidFill>
                <a:sym typeface="+mn-ea"/>
              </a:rPr>
              <a:t>历史探究能力：</a:t>
            </a:r>
            <a:r>
              <a:rPr lang="zh-CN" b="1">
                <a:sym typeface="+mn-ea"/>
              </a:rPr>
              <a:t>要求学生能够发现和提出问题、论证问题，最终得出历史结论。</a:t>
            </a:r>
            <a:endParaRPr lang="zh-CN" b="1"/>
          </a:p>
          <a:p>
            <a:pPr fontAlgn="auto">
              <a:lnSpc>
                <a:spcPct val="100000"/>
              </a:lnSpc>
            </a:pPr>
            <a:endParaRPr lang="zh-CN" b="1"/>
          </a:p>
        </p:txBody>
      </p:sp>
      <p:sp>
        <p:nvSpPr>
          <p:cNvPr id="101" name="文本框 100"/>
          <p:cNvSpPr txBox="1"/>
          <p:nvPr/>
        </p:nvSpPr>
        <p:spPr>
          <a:xfrm>
            <a:off x="144145" y="2667635"/>
            <a:ext cx="8778875" cy="1845310"/>
          </a:xfrm>
          <a:prstGeom prst="rect">
            <a:avLst/>
          </a:prstGeom>
          <a:solidFill>
            <a:schemeClr val="bg1">
              <a:lumMod val="95000"/>
            </a:schemeClr>
          </a:solidFill>
          <a:ln>
            <a:noFill/>
          </a:ln>
        </p:spPr>
        <p:txBody>
          <a:bodyPr wrap="square">
            <a:spAutoFit/>
          </a:bodyPr>
          <a:p>
            <a:pPr indent="0" fontAlgn="auto">
              <a:lnSpc>
                <a:spcPct val="100000"/>
              </a:lnSpc>
            </a:pPr>
            <a:r>
              <a:rPr lang="en-US" sz="2400" b="1">
                <a:latin typeface="黑体" panose="02010609060101010101" charset="-122"/>
                <a:ea typeface="黑体" panose="02010609060101010101" charset="-122"/>
              </a:rPr>
              <a:t>   4.</a:t>
            </a:r>
            <a:r>
              <a:rPr lang="zh-CN" sz="2400" b="1">
                <a:latin typeface="黑体" panose="02010609060101010101" charset="-122"/>
                <a:ea typeface="黑体" panose="02010609060101010101" charset="-122"/>
              </a:rPr>
              <a:t>必备知识
</a:t>
            </a:r>
            <a:r>
              <a:rPr lang="zh-CN" b="1">
                <a:latin typeface="黑体" panose="02010609060101010101" charset="-122"/>
                <a:ea typeface="黑体" panose="02010609060101010101" charset="-122"/>
              </a:rPr>
              <a:t> </a:t>
            </a:r>
            <a:r>
              <a:rPr lang="zh-CN" b="1">
                <a:solidFill>
                  <a:srgbClr val="FF0000"/>
                </a:solidFill>
                <a:latin typeface="黑体" panose="02010609060101010101" charset="-122"/>
                <a:ea typeface="黑体" panose="02010609060101010101" charset="-122"/>
              </a:rPr>
              <a:t>   必备知识</a:t>
            </a:r>
            <a:r>
              <a:rPr lang="zh-CN" b="1">
                <a:latin typeface="黑体" panose="02010609060101010101" charset="-122"/>
                <a:ea typeface="黑体" panose="02010609060101010101" charset="-122"/>
              </a:rPr>
              <a:t>是指即将进入高等学校的学习者在面对与学科相关的生活实践或学习探索问题情境时，有效地认识问题、分析问题、解决问题所必须具备的知识。
    高考涉及的必备知识主要有三方面：一是学生进入高校学习所必备的基础知识；二是国家课程标准中列出的内容要求；三是历年高考试题考查过的内容（</a:t>
            </a:r>
            <a:r>
              <a:rPr lang="zh-CN" b="1">
                <a:solidFill>
                  <a:srgbClr val="000000"/>
                </a:solidFill>
                <a:latin typeface="黑体" panose="02010609060101010101" charset="-122"/>
                <a:ea typeface="黑体" panose="02010609060101010101" charset="-122"/>
              </a:rPr>
              <a:t>高生应具有的常识性知识）</a:t>
            </a:r>
            <a:r>
              <a:rPr lang="zh-CN" b="1">
                <a:latin typeface="黑体" panose="02010609060101010101" charset="-122"/>
                <a:ea typeface="黑体" panose="02010609060101010101" charset="-122"/>
              </a:rPr>
              <a:t>。</a:t>
            </a:r>
            <a:endParaRPr lang="zh-CN" b="1">
              <a:latin typeface="黑体" panose="02010609060101010101" charset="-122"/>
              <a:ea typeface="黑体" panose="0201060906010101010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18415" y="503555"/>
            <a:ext cx="9108440" cy="75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18415" y="41910"/>
            <a:ext cx="6681470" cy="461645"/>
          </a:xfrm>
          <a:prstGeom prst="rect">
            <a:avLst/>
          </a:prstGeom>
          <a:noFill/>
          <a:ln>
            <a:noFill/>
          </a:ln>
        </p:spPr>
        <p:txBody>
          <a:bodyPr wrap="square" anchor="t">
            <a:spAutoFit/>
          </a:bodyPr>
          <a:p>
            <a:pPr algn="ctr"/>
            <a:r>
              <a:rPr lang="zh-CN" sz="2405" b="1">
                <a:solidFill>
                  <a:schemeClr val="tx1"/>
                </a:solidFill>
                <a:effectLst>
                  <a:outerShdw blurRad="38100" dist="19050" dir="2700000" algn="tl" rotWithShape="0">
                    <a:schemeClr val="dk1">
                      <a:alpha val="40000"/>
                    </a:schemeClr>
                  </a:outerShdw>
                </a:effectLst>
              </a:rPr>
              <a:t>（三）四翼：基础性、综合性、应用性、创新性</a:t>
            </a:r>
            <a:endParaRPr lang="zh-CN" sz="2405" b="1">
              <a:solidFill>
                <a:schemeClr val="tx1"/>
              </a:solidFill>
              <a:effectLst>
                <a:outerShdw blurRad="38100" dist="19050" dir="2700000" algn="tl" rotWithShape="0">
                  <a:schemeClr val="dk1">
                    <a:alpha val="40000"/>
                  </a:schemeClr>
                </a:outerShdw>
              </a:effectLst>
            </a:endParaRPr>
          </a:p>
        </p:txBody>
      </p:sp>
      <p:sp>
        <p:nvSpPr>
          <p:cNvPr id="5" name="文本框 4"/>
          <p:cNvSpPr txBox="1"/>
          <p:nvPr/>
        </p:nvSpPr>
        <p:spPr>
          <a:xfrm>
            <a:off x="76200" y="636270"/>
            <a:ext cx="8992235" cy="1476375"/>
          </a:xfrm>
          <a:prstGeom prst="rect">
            <a:avLst/>
          </a:prstGeom>
          <a:solidFill>
            <a:schemeClr val="bg1">
              <a:lumMod val="95000"/>
            </a:schemeClr>
          </a:solidFill>
        </p:spPr>
        <p:style>
          <a:lnRef idx="2">
            <a:schemeClr val="accent2"/>
          </a:lnRef>
          <a:fillRef idx="1">
            <a:schemeClr val="lt1"/>
          </a:fillRef>
          <a:effectRef idx="0">
            <a:schemeClr val="accent2"/>
          </a:effectRef>
          <a:fontRef idx="minor">
            <a:schemeClr val="dk1"/>
          </a:fontRef>
        </p:style>
        <p:txBody>
          <a:bodyPr wrap="square" anchor="t">
            <a:spAutoFit/>
          </a:bodyPr>
          <a:p>
            <a:pPr fontAlgn="auto">
              <a:lnSpc>
                <a:spcPct val="100000"/>
              </a:lnSpc>
            </a:pPr>
            <a:r>
              <a:rPr lang="en-US" b="1">
                <a:solidFill>
                  <a:srgbClr val="210DB0"/>
                </a:solidFill>
                <a:latin typeface="黑体" panose="02010609060101010101" charset="-122"/>
                <a:ea typeface="黑体" panose="02010609060101010101" charset="-122"/>
              </a:rPr>
              <a:t>1.</a:t>
            </a:r>
            <a:r>
              <a:rPr lang="zh-CN" b="1">
                <a:solidFill>
                  <a:srgbClr val="210DB0"/>
                </a:solidFill>
                <a:latin typeface="黑体" panose="02010609060101010101" charset="-122"/>
                <a:ea typeface="黑体" panose="02010609060101010101" charset="-122"/>
              </a:rPr>
              <a:t>基础性</a:t>
            </a:r>
            <a:endParaRPr lang="zh-CN" b="1">
              <a:solidFill>
                <a:srgbClr val="210DB0"/>
              </a:solidFill>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考查学生对主干知识和基本理论的掌握程度，关注今后生活、学习和工作所必须具备、不可或缺的知识、能力和素养。</a:t>
            </a:r>
            <a:endParaRPr lang="zh-CN" b="1">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历史试题注重考查中外历史上的重大历史事件、历史现象、文明成果、重要历史人物和历史发展线索，考查基础的学科方法、能力、素养。</a:t>
            </a:r>
            <a:endParaRPr lang="zh-CN" b="1">
              <a:latin typeface="黑体" panose="02010609060101010101" charset="-122"/>
              <a:ea typeface="黑体" panose="02010609060101010101" charset="-122"/>
            </a:endParaRPr>
          </a:p>
        </p:txBody>
      </p:sp>
      <p:sp>
        <p:nvSpPr>
          <p:cNvPr id="4" name="文本框 3"/>
          <p:cNvSpPr txBox="1"/>
          <p:nvPr/>
        </p:nvSpPr>
        <p:spPr>
          <a:xfrm>
            <a:off x="76835" y="2112645"/>
            <a:ext cx="8991600" cy="1753235"/>
          </a:xfrm>
          <a:prstGeom prst="rect">
            <a:avLst/>
          </a:prstGeom>
          <a:solidFill>
            <a:schemeClr val="tx2">
              <a:lumMod val="20000"/>
              <a:lumOff val="80000"/>
            </a:schemeClr>
          </a:solidFill>
        </p:spPr>
        <p:txBody>
          <a:bodyPr wrap="square" anchor="t">
            <a:spAutoFit/>
          </a:bodyPr>
          <a:p>
            <a:pPr fontAlgn="auto">
              <a:lnSpc>
                <a:spcPct val="100000"/>
              </a:lnSpc>
            </a:pPr>
            <a:r>
              <a:rPr lang="en-US" b="1">
                <a:solidFill>
                  <a:srgbClr val="210DB0"/>
                </a:solidFill>
                <a:latin typeface="黑体" panose="02010609060101010101" charset="-122"/>
                <a:ea typeface="黑体" panose="02010609060101010101" charset="-122"/>
              </a:rPr>
              <a:t>2.</a:t>
            </a:r>
            <a:r>
              <a:rPr lang="zh-CN" b="1">
                <a:solidFill>
                  <a:srgbClr val="210DB0"/>
                </a:solidFill>
                <a:latin typeface="黑体" panose="02010609060101010101" charset="-122"/>
                <a:ea typeface="黑体" panose="02010609060101010101" charset="-122"/>
              </a:rPr>
              <a:t>综合性</a:t>
            </a:r>
            <a:endParaRPr lang="zh-CN" b="1">
              <a:solidFill>
                <a:srgbClr val="210DB0"/>
              </a:solidFill>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历史高考的综合性体现在历史价值观与社会主义核心价值观的有机结合、历史知识体系的内部联系，强调历史各分支内容的相互交叉与渗透，要求学生能够触类旁通、举一反三；能够综合运用历史学科的知识、理论和方法，从多角度、多层次观察、思考历史事物，发现问题、分析问题和解决问题。</a:t>
            </a:r>
            <a:endParaRPr lang="zh-CN" b="1">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试题之间、考点之间、学科之间相互关联，交织成网，对学生素质进行全面考查。</a:t>
            </a:r>
            <a:endParaRPr lang="zh-CN" b="1">
              <a:latin typeface="黑体" panose="02010609060101010101" charset="-122"/>
              <a:ea typeface="黑体" panose="02010609060101010101" charset="-122"/>
            </a:endParaRPr>
          </a:p>
        </p:txBody>
      </p:sp>
      <p:sp>
        <p:nvSpPr>
          <p:cNvPr id="6" name="文本框 5"/>
          <p:cNvSpPr txBox="1"/>
          <p:nvPr/>
        </p:nvSpPr>
        <p:spPr>
          <a:xfrm>
            <a:off x="130810" y="3865880"/>
            <a:ext cx="8936990" cy="1198880"/>
          </a:xfrm>
          <a:prstGeom prst="rect">
            <a:avLst/>
          </a:prstGeom>
          <a:solidFill>
            <a:schemeClr val="bg1">
              <a:lumMod val="95000"/>
            </a:schemeClr>
          </a:solidFill>
        </p:spPr>
        <p:txBody>
          <a:bodyPr wrap="square" anchor="t">
            <a:spAutoFit/>
          </a:bodyPr>
          <a:p>
            <a:pPr fontAlgn="auto">
              <a:lnSpc>
                <a:spcPct val="100000"/>
              </a:lnSpc>
            </a:pPr>
            <a:r>
              <a:rPr lang="en-US" b="1">
                <a:solidFill>
                  <a:srgbClr val="210DB0"/>
                </a:solidFill>
                <a:latin typeface="黑体" panose="02010609060101010101" charset="-122"/>
                <a:ea typeface="黑体" panose="02010609060101010101" charset="-122"/>
              </a:rPr>
              <a:t>3.</a:t>
            </a:r>
            <a:r>
              <a:rPr lang="zh-CN" b="1">
                <a:solidFill>
                  <a:srgbClr val="210DB0"/>
                </a:solidFill>
                <a:latin typeface="黑体" panose="02010609060101010101" charset="-122"/>
                <a:ea typeface="黑体" panose="02010609060101010101" charset="-122"/>
              </a:rPr>
              <a:t>应用性</a:t>
            </a:r>
            <a:endParaRPr lang="zh-CN" b="1">
              <a:solidFill>
                <a:srgbClr val="210DB0"/>
              </a:solidFill>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体现在运用历史学科的知识和能力发现问题、分析问题、解决问题；运用正确的价值观和方法论，总结历史经验教训，为现实提供有意义、有价值的借鉴；从现实出发，回溯历史，探究历史，形成对现实问题的正确认识，提高改造现实世界的能力。</a:t>
            </a:r>
            <a:endParaRPr lang="zh-CN" b="1">
              <a:latin typeface="黑体" panose="02010609060101010101" charset="-122"/>
              <a:ea typeface="黑体" panose="02010609060101010101"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42" name="组合 41"/>
          <p:cNvGrpSpPr/>
          <p:nvPr/>
        </p:nvGrpSpPr>
        <p:grpSpPr>
          <a:xfrm>
            <a:off x="-1" y="1651830"/>
            <a:ext cx="9144000" cy="1814777"/>
            <a:chOff x="170694" y="177982"/>
            <a:chExt cx="3936003"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矩形 45"/>
            <p:cNvSpPr/>
            <p:nvPr/>
          </p:nvSpPr>
          <p:spPr>
            <a:xfrm>
              <a:off x="170694" y="261768"/>
              <a:ext cx="3936003" cy="61198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文本框 6"/>
            <p:cNvSpPr txBox="1"/>
            <p:nvPr/>
          </p:nvSpPr>
          <p:spPr>
            <a:xfrm>
              <a:off x="650907" y="284178"/>
              <a:ext cx="569115" cy="559734"/>
            </a:xfrm>
            <a:prstGeom prst="rect">
              <a:avLst/>
            </a:prstGeom>
            <a:noFill/>
          </p:spPr>
          <p:txBody>
            <a:bodyPr wrap="square" lIns="68580" tIns="34290" rIns="68580" bIns="34290" rtlCol="0">
              <a:spAutoFit/>
            </a:bodyPr>
            <a:lstStyle/>
            <a:p>
              <a:r>
                <a:rPr lang="en-US" altLang="zh-CN" sz="8000" dirty="0">
                  <a:solidFill>
                    <a:schemeClr val="bg1">
                      <a:lumMod val="95000"/>
                    </a:schemeClr>
                  </a:solidFill>
                  <a:latin typeface="Impact" panose="020B0806030902050204" pitchFamily="34" charset="0"/>
                </a:rPr>
                <a:t>02</a:t>
              </a:r>
              <a:endParaRPr lang="zh-CN" altLang="en-US" sz="8000" dirty="0">
                <a:solidFill>
                  <a:schemeClr val="bg1">
                    <a:lumMod val="95000"/>
                  </a:schemeClr>
                </a:solidFill>
                <a:latin typeface="Impact" panose="020B0806030902050204" pitchFamily="34" charset="0"/>
              </a:endParaRPr>
            </a:p>
          </p:txBody>
        </p:sp>
      </p:grpSp>
      <p:sp>
        <p:nvSpPr>
          <p:cNvPr id="49" name="TextBox 48"/>
          <p:cNvSpPr txBox="1"/>
          <p:nvPr/>
        </p:nvSpPr>
        <p:spPr>
          <a:xfrm>
            <a:off x="2978150" y="2237105"/>
            <a:ext cx="5406390" cy="622300"/>
          </a:xfrm>
          <a:prstGeom prst="rect">
            <a:avLst/>
          </a:prstGeom>
          <a:noFill/>
        </p:spPr>
        <p:txBody>
          <a:bodyPr wrap="square" lIns="68584" tIns="34291" rIns="68584" bIns="34291"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学术热点、社会热点解读</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0">
        <p14:prism/>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2" presetClass="entr" presetSubtype="8" fill="hold" grpId="0" nodeType="afterEffect">
                                  <p:stCondLst>
                                    <p:cond delay="0"/>
                                  </p:stCondLst>
                                  <p:iterate type="lt">
                                    <p:tmPct val="30000"/>
                                  </p:iterate>
                                  <p:childTnLst>
                                    <p:set>
                                      <p:cBhvr>
                                        <p:cTn id="11" dur="1" fill="hold">
                                          <p:stCondLst>
                                            <p:cond delay="0"/>
                                          </p:stCondLst>
                                        </p:cTn>
                                        <p:tgtEl>
                                          <p:spTgt spid="49"/>
                                        </p:tgtEl>
                                        <p:attrNameLst>
                                          <p:attrName>style.visibility</p:attrName>
                                        </p:attrNameLst>
                                      </p:cBhvr>
                                      <p:to>
                                        <p:strVal val="visible"/>
                                      </p:to>
                                    </p:set>
                                    <p:animEffect transition="in" filter="wipe(left)">
                                      <p:cBhvr>
                                        <p:cTn id="12" dur="200"/>
                                        <p:tgtEl>
                                          <p:spTgt spid="49"/>
                                        </p:tgtEl>
                                      </p:cBhvr>
                                    </p:animEffect>
                                  </p:childTnLst>
                                </p:cTn>
                              </p:par>
                              <p:par>
                                <p:cTn id="13" presetID="36" presetClass="emph" presetSubtype="0" fill="hold" grpId="1" nodeType="withEffect">
                                  <p:stCondLst>
                                    <p:cond delay="0"/>
                                  </p:stCondLst>
                                  <p:iterate type="lt">
                                    <p:tmPct val="30000"/>
                                  </p:iterate>
                                  <p:childTnLst>
                                    <p:animScale>
                                      <p:cBhvr>
                                        <p:cTn id="14" dur="50" autoRev="1" fill="hold">
                                          <p:stCondLst>
                                            <p:cond delay="0"/>
                                          </p:stCondLst>
                                        </p:cTn>
                                        <p:tgtEl>
                                          <p:spTgt spid="49"/>
                                        </p:tgtEl>
                                      </p:cBhvr>
                                      <p:to x="80000" y="100000"/>
                                    </p:animScale>
                                    <p:anim by="(#ppt_w*0.10)" calcmode="lin" valueType="num">
                                      <p:cBhvr>
                                        <p:cTn id="15" dur="50" autoRev="1" fill="hold">
                                          <p:stCondLst>
                                            <p:cond delay="0"/>
                                          </p:stCondLst>
                                        </p:cTn>
                                        <p:tgtEl>
                                          <p:spTgt spid="49"/>
                                        </p:tgtEl>
                                        <p:attrNameLst>
                                          <p:attrName>ppt_x</p:attrName>
                                        </p:attrNameLst>
                                      </p:cBhvr>
                                    </p:anim>
                                    <p:anim by="(-#ppt_w*0.10)" calcmode="lin" valueType="num">
                                      <p:cBhvr>
                                        <p:cTn id="16" dur="50" autoRev="1" fill="hold">
                                          <p:stCondLst>
                                            <p:cond delay="0"/>
                                          </p:stCondLst>
                                        </p:cTn>
                                        <p:tgtEl>
                                          <p:spTgt spid="49"/>
                                        </p:tgtEl>
                                        <p:attrNameLst>
                                          <p:attrName>ppt_y</p:attrName>
                                        </p:attrNameLst>
                                      </p:cBhvr>
                                    </p:anim>
                                    <p:animRot by="-480000">
                                      <p:cBhvr>
                                        <p:cTn id="17" dur="50" autoRev="1" fill="hold">
                                          <p:stCondLst>
                                            <p:cond delay="0"/>
                                          </p:stCondLst>
                                        </p:cTn>
                                        <p:tgtEl>
                                          <p:spTgt spid="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9"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111760" y="1092835"/>
            <a:ext cx="4560570" cy="3481705"/>
          </a:xfrm>
          <a:prstGeom prst="rect">
            <a:avLst/>
          </a:prstGeom>
          <a:solidFill>
            <a:schemeClr val="accent2">
              <a:lumMod val="20000"/>
              <a:lumOff val="80000"/>
            </a:schemeClr>
          </a:solidFill>
          <a:ln>
            <a:noFill/>
          </a:ln>
        </p:spPr>
        <p:txBody>
          <a:bodyPr wrap="square">
            <a:spAutoFit/>
          </a:bodyPr>
          <a:lstStyle/>
          <a:p>
            <a:pPr indent="0" algn="l" fontAlgn="auto">
              <a:lnSpc>
                <a:spcPct val="100000"/>
              </a:lnSpc>
            </a:pPr>
            <a:r>
              <a:rPr lang="zh-CN" sz="2015" b="1">
                <a:latin typeface="黑体" panose="02010609060101010101" charset="-122"/>
                <a:ea typeface="黑体" panose="02010609060101010101" charset="-122"/>
              </a:rPr>
              <a:t>  </a:t>
            </a:r>
            <a:endParaRPr lang="zh-CN" sz="2015" b="1">
              <a:latin typeface="黑体" panose="02010609060101010101" charset="-122"/>
              <a:ea typeface="黑体" panose="02010609060101010101" charset="-122"/>
            </a:endParaRPr>
          </a:p>
          <a:p>
            <a:pPr indent="0" algn="l" fontAlgn="auto">
              <a:lnSpc>
                <a:spcPct val="100000"/>
              </a:lnSpc>
            </a:pPr>
            <a:r>
              <a:rPr lang="zh-CN" sz="2015" b="1">
                <a:latin typeface="黑体" panose="02010609060101010101" charset="-122"/>
                <a:ea typeface="黑体" panose="02010609060101010101" charset="-122"/>
              </a:rPr>
              <a:t>   </a:t>
            </a:r>
            <a:r>
              <a:rPr lang="zh-CN" sz="2000" b="1">
                <a:latin typeface="黑体" panose="02010609060101010101" charset="-122"/>
                <a:ea typeface="黑体" panose="02010609060101010101" charset="-122"/>
              </a:rPr>
              <a:t>（1）生态问题和环境保护；
   （2）社会保障和公共安全（</a:t>
            </a:r>
            <a:r>
              <a:rPr lang="zh-CN" sz="2000" b="1">
                <a:solidFill>
                  <a:srgbClr val="FF0000"/>
                </a:solidFill>
                <a:latin typeface="黑体" panose="02010609060101010101" charset="-122"/>
                <a:ea typeface="黑体" panose="02010609060101010101" charset="-122"/>
              </a:rPr>
              <a:t>防疫</a:t>
            </a:r>
            <a:r>
              <a:rPr lang="zh-CN" sz="2000" b="1">
                <a:latin typeface="黑体" panose="02010609060101010101" charset="-122"/>
                <a:ea typeface="黑体" panose="02010609060101010101" charset="-122"/>
              </a:rPr>
              <a:t>）；
   （3）国家制度和社会治理（国家力量、法治与教化、地方管理、意识形态、经济）；
   （4）扶贫攻坚与小康社会；
   （5）</a:t>
            </a:r>
            <a:r>
              <a:rPr lang="zh-CN" sz="2000" b="1">
                <a:solidFill>
                  <a:srgbClr val="FF0000"/>
                </a:solidFill>
                <a:latin typeface="黑体" panose="02010609060101010101" charset="-122"/>
                <a:ea typeface="黑体" panose="02010609060101010101" charset="-122"/>
              </a:rPr>
              <a:t>重大灾难应对（国家力量）</a:t>
            </a:r>
            <a:r>
              <a:rPr lang="zh-CN" sz="2000" b="1">
                <a:latin typeface="黑体" panose="02010609060101010101" charset="-122"/>
                <a:ea typeface="黑体" panose="02010609060101010101" charset="-122"/>
              </a:rPr>
              <a:t>；
   （6）“四个自信”和国家认同；
   （7）经济发展与政策调整；</a:t>
            </a:r>
            <a:endParaRPr lang="zh-CN" sz="2000" b="1">
              <a:latin typeface="黑体" panose="02010609060101010101" charset="-122"/>
              <a:ea typeface="黑体" panose="02010609060101010101" charset="-122"/>
            </a:endParaRPr>
          </a:p>
          <a:p>
            <a:pPr indent="0" algn="l" fontAlgn="auto">
              <a:lnSpc>
                <a:spcPct val="100000"/>
              </a:lnSpc>
            </a:pPr>
            <a:endParaRPr lang="zh-CN" sz="2000" b="1">
              <a:latin typeface="黑体" panose="02010609060101010101" charset="-122"/>
              <a:ea typeface="黑体" panose="02010609060101010101" charset="-122"/>
            </a:endParaRPr>
          </a:p>
        </p:txBody>
      </p:sp>
      <p:sp>
        <p:nvSpPr>
          <p:cNvPr id="3" name="文本框 2"/>
          <p:cNvSpPr txBox="1"/>
          <p:nvPr/>
        </p:nvSpPr>
        <p:spPr>
          <a:xfrm>
            <a:off x="111760" y="165735"/>
            <a:ext cx="5998210" cy="460375"/>
          </a:xfrm>
          <a:prstGeom prst="rect">
            <a:avLst/>
          </a:prstGeom>
          <a:noFill/>
        </p:spPr>
        <p:txBody>
          <a:bodyPr wrap="none" rtlCol="0" anchor="t">
            <a:spAutoFit/>
          </a:bodyPr>
          <a:p>
            <a:r>
              <a:rPr lang="zh-CN"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当前与历史学科相关的学术热点和社会热点</a:t>
            </a:r>
            <a:endParaRPr lang="zh-CN" altLang="en-US" sz="2400" b="1" dirty="0" smtClean="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endParaRPr>
          </a:p>
        </p:txBody>
      </p:sp>
      <p:sp>
        <p:nvSpPr>
          <p:cNvPr id="4" name="矩形 3"/>
          <p:cNvSpPr/>
          <p:nvPr/>
        </p:nvSpPr>
        <p:spPr>
          <a:xfrm>
            <a:off x="-5715" y="716915"/>
            <a:ext cx="9139555" cy="91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4820285" y="1097915"/>
            <a:ext cx="4202430" cy="3476625"/>
          </a:xfrm>
          <a:prstGeom prst="rect">
            <a:avLst/>
          </a:prstGeom>
          <a:solidFill>
            <a:schemeClr val="tx2">
              <a:lumMod val="20000"/>
              <a:lumOff val="80000"/>
            </a:schemeClr>
          </a:solidFill>
          <a:ln>
            <a:noFill/>
          </a:ln>
        </p:spPr>
        <p:txBody>
          <a:bodyPr wrap="square">
            <a:spAutoFit/>
          </a:bodyPr>
          <a:p>
            <a:pPr indent="0" fontAlgn="auto">
              <a:lnSpc>
                <a:spcPct val="100000"/>
              </a:lnSpc>
            </a:pPr>
            <a:r>
              <a:rPr lang="zh-CN" sz="2000" b="1">
                <a:latin typeface="黑体" panose="02010609060101010101" charset="-122"/>
                <a:ea typeface="黑体" panose="02010609060101010101" charset="-122"/>
              </a:rPr>
              <a:t>（</a:t>
            </a:r>
            <a:r>
              <a:rPr lang="en-US" sz="2000" b="1">
                <a:latin typeface="黑体" panose="02010609060101010101" charset="-122"/>
                <a:ea typeface="黑体" panose="02010609060101010101" charset="-122"/>
              </a:rPr>
              <a:t>8</a:t>
            </a:r>
            <a:r>
              <a:rPr lang="zh-CN" sz="2000" b="1">
                <a:latin typeface="黑体" panose="02010609060101010101" charset="-122"/>
                <a:ea typeface="黑体" panose="02010609060101010101" charset="-122"/>
              </a:rPr>
              <a:t>）医疗与公共卫生；
（</a:t>
            </a:r>
            <a:r>
              <a:rPr lang="en-US" sz="2000" b="1">
                <a:latin typeface="黑体" panose="02010609060101010101" charset="-122"/>
                <a:ea typeface="黑体" panose="02010609060101010101" charset="-122"/>
              </a:rPr>
              <a:t>9</a:t>
            </a:r>
            <a:r>
              <a:rPr lang="zh-CN" sz="2000" b="1">
                <a:latin typeface="黑体" panose="02010609060101010101" charset="-122"/>
                <a:ea typeface="黑体" panose="02010609060101010101" charset="-122"/>
              </a:rPr>
              <a:t>）经济交流与文化传播；
（</a:t>
            </a:r>
            <a:r>
              <a:rPr lang="en-US" sz="2000" b="1">
                <a:latin typeface="黑体" panose="02010609060101010101" charset="-122"/>
                <a:ea typeface="黑体" panose="02010609060101010101" charset="-122"/>
              </a:rPr>
              <a:t>10</a:t>
            </a:r>
            <a:r>
              <a:rPr lang="zh-CN" sz="2000" b="1">
                <a:latin typeface="黑体" panose="02010609060101010101" charset="-122"/>
                <a:ea typeface="黑体" panose="02010609060101010101" charset="-122"/>
              </a:rPr>
              <a:t>）</a:t>
            </a:r>
            <a:r>
              <a:rPr lang="zh-CN" sz="2000" b="1">
                <a:solidFill>
                  <a:srgbClr val="FF0000"/>
                </a:solidFill>
                <a:latin typeface="黑体" panose="02010609060101010101" charset="-122"/>
                <a:ea typeface="黑体" panose="02010609060101010101" charset="-122"/>
              </a:rPr>
              <a:t>全球性问题和人类命运共同体；
</a:t>
            </a:r>
            <a:r>
              <a:rPr lang="zh-CN" sz="2000" b="1">
                <a:latin typeface="黑体" panose="02010609060101010101" charset="-122"/>
                <a:ea typeface="黑体" panose="02010609060101010101" charset="-122"/>
              </a:rPr>
              <a:t>（</a:t>
            </a:r>
            <a:r>
              <a:rPr lang="en-US" sz="2000" b="1">
                <a:latin typeface="黑体" panose="02010609060101010101" charset="-122"/>
                <a:ea typeface="黑体" panose="02010609060101010101" charset="-122"/>
              </a:rPr>
              <a:t>11</a:t>
            </a:r>
            <a:r>
              <a:rPr lang="zh-CN" sz="2000" b="1">
                <a:latin typeface="黑体" panose="02010609060101010101" charset="-122"/>
                <a:ea typeface="黑体" panose="02010609060101010101" charset="-122"/>
              </a:rPr>
              <a:t>）王夫之与明清实学；
（</a:t>
            </a:r>
            <a:r>
              <a:rPr lang="en-US" sz="2000" b="1">
                <a:latin typeface="黑体" panose="02010609060101010101" charset="-122"/>
                <a:ea typeface="黑体" panose="02010609060101010101" charset="-122"/>
              </a:rPr>
              <a:t>12</a:t>
            </a:r>
            <a:r>
              <a:rPr lang="zh-CN" sz="2000" b="1">
                <a:latin typeface="黑体" panose="02010609060101010101" charset="-122"/>
                <a:ea typeface="黑体" panose="02010609060101010101" charset="-122"/>
              </a:rPr>
              <a:t>）优秀传统文化；
（</a:t>
            </a:r>
            <a:r>
              <a:rPr lang="en-US" sz="2000" b="1">
                <a:latin typeface="黑体" panose="02010609060101010101" charset="-122"/>
                <a:ea typeface="黑体" panose="02010609060101010101" charset="-122"/>
              </a:rPr>
              <a:t>13</a:t>
            </a:r>
            <a:r>
              <a:rPr lang="zh-CN" sz="2000" b="1">
                <a:latin typeface="黑体" panose="02010609060101010101" charset="-122"/>
                <a:ea typeface="黑体" panose="02010609060101010101" charset="-122"/>
              </a:rPr>
              <a:t>）民族共同体意识；
（</a:t>
            </a:r>
            <a:r>
              <a:rPr lang="en-US" sz="2000" b="1">
                <a:latin typeface="黑体" panose="02010609060101010101" charset="-122"/>
                <a:ea typeface="黑体" panose="02010609060101010101" charset="-122"/>
              </a:rPr>
              <a:t>14</a:t>
            </a:r>
            <a:r>
              <a:rPr lang="zh-CN" sz="2000" b="1">
                <a:latin typeface="黑体" panose="02010609060101010101" charset="-122"/>
                <a:ea typeface="黑体" panose="02010609060101010101" charset="-122"/>
              </a:rPr>
              <a:t>）空间布局优化与区域协调发展；</a:t>
            </a:r>
            <a:r>
              <a:rPr lang="zh-CN" sz="2000" b="1">
                <a:solidFill>
                  <a:srgbClr val="000000"/>
                </a:solidFill>
                <a:latin typeface="黑体" panose="02010609060101010101" charset="-122"/>
                <a:ea typeface="黑体" panose="02010609060101010101" charset="-122"/>
              </a:rPr>
              <a:t>
（</a:t>
            </a:r>
            <a:r>
              <a:rPr lang="en-US" sz="2000" b="1">
                <a:solidFill>
                  <a:srgbClr val="000000"/>
                </a:solidFill>
                <a:latin typeface="黑体" panose="02010609060101010101" charset="-122"/>
                <a:ea typeface="黑体" panose="02010609060101010101" charset="-122"/>
              </a:rPr>
              <a:t>15</a:t>
            </a:r>
            <a:r>
              <a:rPr lang="zh-CN" sz="2000" b="1">
                <a:solidFill>
                  <a:srgbClr val="000000"/>
                </a:solidFill>
                <a:latin typeface="黑体" panose="02010609060101010101" charset="-122"/>
                <a:ea typeface="黑体" panose="02010609060101010101" charset="-122"/>
              </a:rPr>
              <a:t>）周年纪念的重大历史事件。</a:t>
            </a:r>
            <a:endParaRPr lang="zh-CN" sz="2000" b="1">
              <a:solidFill>
                <a:srgbClr val="000000"/>
              </a:solidFill>
              <a:latin typeface="黑体" panose="02010609060101010101" charset="-122"/>
              <a:ea typeface="黑体" panose="02010609060101010101" charset="-122"/>
            </a:endParaRPr>
          </a:p>
          <a:p>
            <a:pPr indent="0" fontAlgn="auto">
              <a:lnSpc>
                <a:spcPct val="100000"/>
              </a:lnSpc>
            </a:pPr>
            <a:r>
              <a:rPr lang="en-US" altLang="zh-CN" sz="2000" b="1">
                <a:latin typeface="黑体" panose="02010609060101010101" charset="-122"/>
                <a:ea typeface="黑体" panose="02010609060101010101" charset="-122"/>
              </a:rPr>
              <a:t> (16)</a:t>
            </a:r>
            <a:r>
              <a:rPr lang="zh-CN" altLang="en-US" sz="2000" b="1">
                <a:solidFill>
                  <a:srgbClr val="FF0000"/>
                </a:solidFill>
                <a:latin typeface="黑体" panose="02010609060101010101" charset="-122"/>
                <a:ea typeface="黑体" panose="02010609060101010101" charset="-122"/>
              </a:rPr>
              <a:t>现代考古学诞辰</a:t>
            </a:r>
            <a:r>
              <a:rPr lang="en-US" altLang="zh-CN" sz="2000" b="1">
                <a:solidFill>
                  <a:srgbClr val="FF0000"/>
                </a:solidFill>
                <a:latin typeface="黑体" panose="02010609060101010101" charset="-122"/>
                <a:ea typeface="黑体" panose="02010609060101010101" charset="-122"/>
              </a:rPr>
              <a:t>100</a:t>
            </a:r>
            <a:r>
              <a:rPr lang="zh-CN" altLang="en-US" sz="2000" b="1">
                <a:solidFill>
                  <a:srgbClr val="FF0000"/>
                </a:solidFill>
                <a:latin typeface="黑体" panose="02010609060101010101" charset="-122"/>
                <a:ea typeface="黑体" panose="02010609060101010101" charset="-122"/>
              </a:rPr>
              <a:t>周年</a:t>
            </a:r>
            <a:endParaRPr lang="zh-CN" altLang="en-US" sz="2000" b="1">
              <a:solidFill>
                <a:srgbClr val="FF0000"/>
              </a:solidFill>
              <a:latin typeface="黑体" panose="02010609060101010101" charset="-122"/>
              <a:ea typeface="黑体" panose="02010609060101010101"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42" name="组合 41"/>
          <p:cNvGrpSpPr/>
          <p:nvPr/>
        </p:nvGrpSpPr>
        <p:grpSpPr>
          <a:xfrm>
            <a:off x="-1" y="1651830"/>
            <a:ext cx="9144000" cy="1814777"/>
            <a:chOff x="170694" y="177982"/>
            <a:chExt cx="3936003"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矩形 45"/>
            <p:cNvSpPr/>
            <p:nvPr/>
          </p:nvSpPr>
          <p:spPr>
            <a:xfrm>
              <a:off x="170694" y="261768"/>
              <a:ext cx="3936003" cy="61198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文本框 6"/>
            <p:cNvSpPr txBox="1"/>
            <p:nvPr/>
          </p:nvSpPr>
          <p:spPr>
            <a:xfrm>
              <a:off x="650907" y="284178"/>
              <a:ext cx="569115" cy="559241"/>
            </a:xfrm>
            <a:prstGeom prst="rect">
              <a:avLst/>
            </a:prstGeom>
            <a:noFill/>
          </p:spPr>
          <p:txBody>
            <a:bodyPr wrap="square" lIns="68580" tIns="34290" rIns="68580" bIns="34290" rtlCol="0">
              <a:spAutoFit/>
            </a:bodyPr>
            <a:lstStyle/>
            <a:p>
              <a:r>
                <a:rPr lang="en-US" altLang="zh-CN" sz="8000" dirty="0">
                  <a:solidFill>
                    <a:schemeClr val="bg1">
                      <a:lumMod val="95000"/>
                    </a:schemeClr>
                  </a:solidFill>
                  <a:latin typeface="Impact" panose="020B0806030902050204" pitchFamily="34" charset="0"/>
                </a:rPr>
                <a:t>03</a:t>
              </a:r>
              <a:endParaRPr lang="zh-CN" altLang="en-US" sz="8000" dirty="0">
                <a:solidFill>
                  <a:schemeClr val="bg1">
                    <a:lumMod val="95000"/>
                  </a:schemeClr>
                </a:solidFill>
                <a:latin typeface="Impact" panose="020B0806030902050204" pitchFamily="34" charset="0"/>
              </a:endParaRPr>
            </a:p>
          </p:txBody>
        </p:sp>
      </p:grpSp>
      <p:sp>
        <p:nvSpPr>
          <p:cNvPr id="49" name="TextBox 48"/>
          <p:cNvSpPr txBox="1"/>
          <p:nvPr/>
        </p:nvSpPr>
        <p:spPr>
          <a:xfrm>
            <a:off x="2983691" y="2218220"/>
            <a:ext cx="5050408" cy="1176020"/>
          </a:xfrm>
          <a:prstGeom prst="rect">
            <a:avLst/>
          </a:prstGeom>
          <a:noFill/>
        </p:spPr>
        <p:txBody>
          <a:bodyPr wrap="square" lIns="68584" tIns="34291" rIns="68584" bIns="34291"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sym typeface="+mn-ea"/>
              </a:rPr>
              <a:t>202</a:t>
            </a:r>
            <a:r>
              <a:rPr lang="en-US" altLang="zh-CN" sz="3600" b="1" dirty="0">
                <a:solidFill>
                  <a:schemeClr val="bg1"/>
                </a:solidFill>
                <a:latin typeface="微软雅黑" panose="020B0503020204020204" pitchFamily="34" charset="-122"/>
                <a:ea typeface="微软雅黑" panose="020B0503020204020204" pitchFamily="34" charset="-122"/>
                <a:sym typeface="+mn-ea"/>
              </a:rPr>
              <a:t>2</a:t>
            </a:r>
            <a:r>
              <a:rPr lang="zh-CN" altLang="en-US" sz="3600" b="1" dirty="0">
                <a:solidFill>
                  <a:schemeClr val="bg1"/>
                </a:solidFill>
                <a:latin typeface="微软雅黑" panose="020B0503020204020204" pitchFamily="34" charset="-122"/>
                <a:ea typeface="微软雅黑" panose="020B0503020204020204" pitchFamily="34" charset="-122"/>
                <a:sym typeface="+mn-ea"/>
              </a:rPr>
              <a:t>年高考命题方向</a:t>
            </a:r>
            <a:endParaRPr lang="zh-CN" altLang="en-US" sz="3600" b="1" dirty="0">
              <a:solidFill>
                <a:schemeClr val="bg1"/>
              </a:solidFill>
              <a:latin typeface="微软雅黑" panose="020B0503020204020204" pitchFamily="34" charset="-122"/>
              <a:ea typeface="微软雅黑" panose="020B0503020204020204" pitchFamily="34" charset="-122"/>
            </a:endParaRPr>
          </a:p>
          <a:p>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0">
        <p14:prism/>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2" presetClass="entr" presetSubtype="8" fill="hold" grpId="0" nodeType="afterEffect">
                                  <p:stCondLst>
                                    <p:cond delay="0"/>
                                  </p:stCondLst>
                                  <p:iterate type="lt">
                                    <p:tmPct val="30000"/>
                                  </p:iterate>
                                  <p:childTnLst>
                                    <p:set>
                                      <p:cBhvr>
                                        <p:cTn id="11" dur="1" fill="hold">
                                          <p:stCondLst>
                                            <p:cond delay="0"/>
                                          </p:stCondLst>
                                        </p:cTn>
                                        <p:tgtEl>
                                          <p:spTgt spid="49"/>
                                        </p:tgtEl>
                                        <p:attrNameLst>
                                          <p:attrName>style.visibility</p:attrName>
                                        </p:attrNameLst>
                                      </p:cBhvr>
                                      <p:to>
                                        <p:strVal val="visible"/>
                                      </p:to>
                                    </p:set>
                                    <p:animEffect transition="in" filter="wipe(left)">
                                      <p:cBhvr>
                                        <p:cTn id="12" dur="200"/>
                                        <p:tgtEl>
                                          <p:spTgt spid="49"/>
                                        </p:tgtEl>
                                      </p:cBhvr>
                                    </p:animEffect>
                                  </p:childTnLst>
                                </p:cTn>
                              </p:par>
                              <p:par>
                                <p:cTn id="13" presetID="36" presetClass="emph" presetSubtype="0" fill="hold" grpId="1" nodeType="withEffect">
                                  <p:stCondLst>
                                    <p:cond delay="0"/>
                                  </p:stCondLst>
                                  <p:iterate type="lt">
                                    <p:tmPct val="30000"/>
                                  </p:iterate>
                                  <p:childTnLst>
                                    <p:animScale>
                                      <p:cBhvr>
                                        <p:cTn id="14" dur="50" autoRev="1" fill="hold">
                                          <p:stCondLst>
                                            <p:cond delay="0"/>
                                          </p:stCondLst>
                                        </p:cTn>
                                        <p:tgtEl>
                                          <p:spTgt spid="49"/>
                                        </p:tgtEl>
                                      </p:cBhvr>
                                      <p:to x="80000" y="100000"/>
                                    </p:animScale>
                                    <p:anim by="(#ppt_w*0.10)" calcmode="lin" valueType="num">
                                      <p:cBhvr>
                                        <p:cTn id="15" dur="50" autoRev="1" fill="hold">
                                          <p:stCondLst>
                                            <p:cond delay="0"/>
                                          </p:stCondLst>
                                        </p:cTn>
                                        <p:tgtEl>
                                          <p:spTgt spid="49"/>
                                        </p:tgtEl>
                                        <p:attrNameLst>
                                          <p:attrName>ppt_x</p:attrName>
                                        </p:attrNameLst>
                                      </p:cBhvr>
                                    </p:anim>
                                    <p:anim by="(-#ppt_w*0.10)" calcmode="lin" valueType="num">
                                      <p:cBhvr>
                                        <p:cTn id="16" dur="50" autoRev="1" fill="hold">
                                          <p:stCondLst>
                                            <p:cond delay="0"/>
                                          </p:stCondLst>
                                        </p:cTn>
                                        <p:tgtEl>
                                          <p:spTgt spid="49"/>
                                        </p:tgtEl>
                                        <p:attrNameLst>
                                          <p:attrName>ppt_y</p:attrName>
                                        </p:attrNameLst>
                                      </p:cBhvr>
                                    </p:anim>
                                    <p:animRot by="-480000">
                                      <p:cBhvr>
                                        <p:cTn id="17" dur="50" autoRev="1" fill="hold">
                                          <p:stCondLst>
                                            <p:cond delay="0"/>
                                          </p:stCondLst>
                                        </p:cTn>
                                        <p:tgtEl>
                                          <p:spTgt spid="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9"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75105" name="Group 40"/>
          <p:cNvGrpSpPr/>
          <p:nvPr/>
        </p:nvGrpSpPr>
        <p:grpSpPr>
          <a:xfrm>
            <a:off x="807720" y="289560"/>
            <a:ext cx="7527925" cy="4563745"/>
            <a:chOff x="-1" y="0"/>
            <a:chExt cx="2925" cy="2283"/>
          </a:xfrm>
        </p:grpSpPr>
        <p:sp>
          <p:nvSpPr>
            <p:cNvPr id="62466" name="AutoShape 41"/>
            <p:cNvSpPr/>
            <p:nvPr/>
          </p:nvSpPr>
          <p:spPr>
            <a:xfrm rot="-5400000">
              <a:off x="453" y="63"/>
              <a:ext cx="1952" cy="2107"/>
            </a:xfrm>
            <a:prstGeom prst="hexagon">
              <a:avLst>
                <a:gd name="adj" fmla="val 22532"/>
                <a:gd name="vf" fmla="val 115470"/>
              </a:avLst>
            </a:prstGeom>
            <a:solidFill>
              <a:srgbClr val="DEDEDE"/>
            </a:solidFill>
            <a:ln w="12700" cap="flat" cmpd="sng">
              <a:solidFill>
                <a:schemeClr val="bg2"/>
              </a:solidFill>
              <a:prstDash val="solid"/>
              <a:miter/>
              <a:headEnd type="none" w="med" len="med"/>
              <a:tailEnd type="none" w="med" len="med"/>
            </a:ln>
          </p:spPr>
          <p:txBody>
            <a:bodyPr wrap="none" anchor="ctr"/>
            <a:lstStyle/>
            <a:p>
              <a:pPr algn="ctr"/>
              <a:endParaRPr lang="zh-CN" sz="960" strike="noStrike">
                <a:solidFill>
                  <a:srgbClr val="000000"/>
                </a:solidFill>
                <a:latin typeface="Arial" panose="020B0604020202020204"/>
                <a:ea typeface="仿宋_GB2312"/>
              </a:endParaRPr>
            </a:p>
          </p:txBody>
        </p:sp>
        <p:grpSp>
          <p:nvGrpSpPr>
            <p:cNvPr id="175107" name="Group 42"/>
            <p:cNvGrpSpPr/>
            <p:nvPr/>
          </p:nvGrpSpPr>
          <p:grpSpPr>
            <a:xfrm>
              <a:off x="1110" y="0"/>
              <a:ext cx="715" cy="516"/>
              <a:chOff x="-9" y="0"/>
              <a:chExt cx="603" cy="436"/>
            </a:xfrm>
          </p:grpSpPr>
          <p:sp>
            <p:nvSpPr>
              <p:cNvPr id="62468" name="AutoShape 43"/>
              <p:cNvSpPr/>
              <p:nvPr/>
            </p:nvSpPr>
            <p:spPr>
              <a:xfrm>
                <a:off x="0" y="0"/>
                <a:ext cx="594" cy="436"/>
              </a:xfrm>
              <a:prstGeom prst="hexagon">
                <a:avLst>
                  <a:gd name="adj" fmla="val 34059"/>
                  <a:gd name="vf" fmla="val 115470"/>
                </a:avLst>
              </a:prstGeom>
              <a:solidFill>
                <a:srgbClr val="B5DBE3"/>
              </a:solidFill>
              <a:ln w="12700" cap="flat" cmpd="sng">
                <a:solidFill>
                  <a:schemeClr val="tx1"/>
                </a:solidFill>
                <a:prstDash val="solid"/>
                <a:miter/>
                <a:headEnd type="none" w="med" len="med"/>
                <a:tailEnd type="none" w="med" len="med"/>
              </a:ln>
            </p:spPr>
            <p:txBody>
              <a:bodyPr wrap="none" anchor="ctr"/>
              <a:lstStyle/>
              <a:p>
                <a:pPr algn="ctr"/>
                <a:endParaRPr lang="zh-CN" sz="640" strike="noStrike">
                  <a:solidFill>
                    <a:srgbClr val="000000"/>
                  </a:solidFill>
                  <a:latin typeface="Arial" panose="020B0604020202020204"/>
                  <a:ea typeface="DotumChe" panose="020B0609000101010101" charset="-127"/>
                </a:endParaRPr>
              </a:p>
            </p:txBody>
          </p:sp>
          <p:sp>
            <p:nvSpPr>
              <p:cNvPr id="62469" name="Rectangle 44"/>
              <p:cNvSpPr/>
              <p:nvPr/>
            </p:nvSpPr>
            <p:spPr>
              <a:xfrm>
                <a:off x="-9" y="81"/>
                <a:ext cx="560" cy="273"/>
              </a:xfrm>
              <a:prstGeom prst="rect">
                <a:avLst/>
              </a:prstGeom>
              <a:noFill/>
              <a:ln>
                <a:noFill/>
              </a:ln>
            </p:spPr>
            <p:txBody>
              <a:bodyPr anchor="ctr">
                <a:spAutoFit/>
              </a:bodyPr>
              <a:lstStyle/>
              <a:p>
                <a:pPr algn="ctr"/>
                <a:r>
                  <a:rPr lang="zh-CN" b="1" strike="noStrike">
                    <a:solidFill>
                      <a:schemeClr val="tx1"/>
                    </a:solidFill>
                    <a:latin typeface="黑体" panose="02010609060101010101" charset="-122"/>
                    <a:ea typeface="黑体" panose="02010609060101010101" charset="-122"/>
                  </a:rPr>
                  <a:t>稳中有变</a:t>
                </a:r>
                <a:endParaRPr lang="en-US" b="1" strike="noStrike">
                  <a:solidFill>
                    <a:schemeClr val="tx1"/>
                  </a:solidFill>
                  <a:latin typeface="黑体" panose="02010609060101010101" charset="-122"/>
                  <a:ea typeface="黑体" panose="02010609060101010101" charset="-122"/>
                </a:endParaRPr>
              </a:p>
              <a:p>
                <a:pPr algn="ctr"/>
                <a:r>
                  <a:rPr lang="zh-CN" b="1" strike="noStrike">
                    <a:solidFill>
                      <a:schemeClr val="tx1"/>
                    </a:solidFill>
                    <a:latin typeface="黑体" panose="02010609060101010101" charset="-122"/>
                    <a:ea typeface="黑体" panose="02010609060101010101" charset="-122"/>
                  </a:rPr>
                  <a:t>不断出新</a:t>
                </a:r>
                <a:endParaRPr lang="en-US" b="1" strike="noStrike">
                  <a:solidFill>
                    <a:srgbClr val="000000"/>
                  </a:solidFill>
                  <a:latin typeface="黑体" panose="02010609060101010101" charset="-122"/>
                  <a:ea typeface="黑体" panose="02010609060101010101" charset="-122"/>
                </a:endParaRPr>
              </a:p>
            </p:txBody>
          </p:sp>
        </p:grpSp>
        <p:grpSp>
          <p:nvGrpSpPr>
            <p:cNvPr id="175110" name="Group 45"/>
            <p:cNvGrpSpPr/>
            <p:nvPr/>
          </p:nvGrpSpPr>
          <p:grpSpPr>
            <a:xfrm>
              <a:off x="-1" y="1546"/>
              <a:ext cx="1815" cy="737"/>
              <a:chOff x="-937" y="-187"/>
              <a:chExt cx="1531" cy="623"/>
            </a:xfrm>
          </p:grpSpPr>
          <p:sp>
            <p:nvSpPr>
              <p:cNvPr id="62471" name="AutoShape 46"/>
              <p:cNvSpPr/>
              <p:nvPr/>
            </p:nvSpPr>
            <p:spPr>
              <a:xfrm>
                <a:off x="0" y="0"/>
                <a:ext cx="594" cy="436"/>
              </a:xfrm>
              <a:prstGeom prst="hexagon">
                <a:avLst>
                  <a:gd name="adj" fmla="val 34059"/>
                  <a:gd name="vf" fmla="val 115470"/>
                </a:avLst>
              </a:prstGeom>
              <a:solidFill>
                <a:srgbClr val="B5DBE3"/>
              </a:solidFill>
              <a:ln w="12700" cap="flat" cmpd="sng">
                <a:solidFill>
                  <a:schemeClr val="tx1"/>
                </a:solidFill>
                <a:prstDash val="solid"/>
                <a:miter/>
                <a:headEnd type="none" w="med" len="med"/>
                <a:tailEnd type="none" w="med" len="med"/>
              </a:ln>
            </p:spPr>
            <p:txBody>
              <a:bodyPr wrap="none" anchor="ctr"/>
              <a:lstStyle/>
              <a:p>
                <a:pPr algn="ctr"/>
                <a:endParaRPr lang="zh-CN" sz="640" strike="noStrike">
                  <a:solidFill>
                    <a:srgbClr val="000000"/>
                  </a:solidFill>
                  <a:latin typeface="Arial" panose="020B0604020202020204"/>
                  <a:ea typeface="DotumChe" panose="020B0609000101010101" charset="-127"/>
                </a:endParaRPr>
              </a:p>
            </p:txBody>
          </p:sp>
          <p:sp>
            <p:nvSpPr>
              <p:cNvPr id="62472" name="Rectangle 47"/>
              <p:cNvSpPr/>
              <p:nvPr/>
            </p:nvSpPr>
            <p:spPr>
              <a:xfrm>
                <a:off x="-937" y="-187"/>
                <a:ext cx="561" cy="232"/>
              </a:xfrm>
              <a:prstGeom prst="rect">
                <a:avLst/>
              </a:prstGeom>
              <a:noFill/>
              <a:ln>
                <a:noFill/>
              </a:ln>
            </p:spPr>
            <p:txBody>
              <a:bodyPr anchor="ctr">
                <a:spAutoFit/>
              </a:bodyPr>
              <a:lstStyle/>
              <a:p>
                <a:pPr algn="ctr"/>
                <a:r>
                  <a:rPr lang="zh-CN" sz="1490" strike="noStrike">
                    <a:solidFill>
                      <a:srgbClr val="000000"/>
                    </a:solidFill>
                    <a:latin typeface="黑体" panose="02010609060101010101" charset="-122"/>
                    <a:ea typeface="黑体" panose="02010609060101010101" charset="-122"/>
                  </a:rPr>
                  <a:t>重视学科</a:t>
                </a:r>
                <a:endParaRPr lang="en-US" sz="1490" strike="noStrike">
                  <a:solidFill>
                    <a:srgbClr val="000000"/>
                  </a:solidFill>
                  <a:latin typeface="黑体" panose="02010609060101010101" charset="-122"/>
                  <a:ea typeface="黑体" panose="02010609060101010101" charset="-122"/>
                </a:endParaRPr>
              </a:p>
              <a:p>
                <a:pPr algn="ctr"/>
                <a:r>
                  <a:rPr lang="zh-CN" sz="1490" strike="noStrike">
                    <a:solidFill>
                      <a:srgbClr val="000000"/>
                    </a:solidFill>
                    <a:latin typeface="黑体" panose="02010609060101010101" charset="-122"/>
                    <a:ea typeface="黑体" panose="02010609060101010101" charset="-122"/>
                  </a:rPr>
                  <a:t>思想方法</a:t>
                </a:r>
                <a:endParaRPr lang="en-US" sz="1490" strike="noStrike">
                  <a:solidFill>
                    <a:srgbClr val="000000"/>
                  </a:solidFill>
                  <a:latin typeface="黑体" panose="02010609060101010101" charset="-122"/>
                  <a:ea typeface="黑体" panose="02010609060101010101" charset="-122"/>
                </a:endParaRPr>
              </a:p>
            </p:txBody>
          </p:sp>
        </p:grpSp>
        <p:sp>
          <p:nvSpPr>
            <p:cNvPr id="62473" name="AutoShape 48"/>
            <p:cNvSpPr/>
            <p:nvPr/>
          </p:nvSpPr>
          <p:spPr>
            <a:xfrm>
              <a:off x="52" y="354"/>
              <a:ext cx="705" cy="517"/>
            </a:xfrm>
            <a:prstGeom prst="hexagon">
              <a:avLst>
                <a:gd name="adj" fmla="val 34103"/>
                <a:gd name="vf" fmla="val 115470"/>
              </a:avLst>
            </a:prstGeom>
            <a:solidFill>
              <a:srgbClr val="B5DBE3"/>
            </a:solidFill>
            <a:ln w="12700" cap="flat" cmpd="sng">
              <a:solidFill>
                <a:schemeClr val="tx1"/>
              </a:solidFill>
              <a:prstDash val="solid"/>
              <a:miter/>
              <a:headEnd type="none" w="med" len="med"/>
              <a:tailEnd type="none" w="med" len="med"/>
            </a:ln>
          </p:spPr>
          <p:txBody>
            <a:bodyPr wrap="none" anchor="ctr"/>
            <a:lstStyle/>
            <a:p>
              <a:pPr algn="ctr"/>
              <a:r>
                <a:rPr lang="zh-CN" b="1">
                  <a:latin typeface="黑体" panose="02010609060101010101" charset="-122"/>
                  <a:ea typeface="黑体" panose="02010609060101010101" charset="-122"/>
                </a:rPr>
                <a:t>强化思维</a:t>
              </a:r>
              <a:endParaRPr lang="zh-CN" b="1">
                <a:latin typeface="黑体" panose="02010609060101010101" charset="-122"/>
                <a:ea typeface="黑体" panose="02010609060101010101" charset="-122"/>
              </a:endParaRPr>
            </a:p>
            <a:p>
              <a:pPr algn="ctr"/>
              <a:r>
                <a:rPr lang="zh-CN" b="1">
                  <a:latin typeface="黑体" panose="02010609060101010101" charset="-122"/>
                  <a:ea typeface="黑体" panose="02010609060101010101" charset="-122"/>
                </a:rPr>
                <a:t>能力考查</a:t>
              </a:r>
              <a:endParaRPr lang="zh-CN" b="1" strike="noStrike">
                <a:solidFill>
                  <a:srgbClr val="000000"/>
                </a:solidFill>
                <a:latin typeface="黑体" panose="02010609060101010101" charset="-122"/>
                <a:ea typeface="黑体" panose="02010609060101010101" charset="-122"/>
              </a:endParaRPr>
            </a:p>
          </p:txBody>
        </p:sp>
        <p:grpSp>
          <p:nvGrpSpPr>
            <p:cNvPr id="175114" name="Group 50"/>
            <p:cNvGrpSpPr/>
            <p:nvPr/>
          </p:nvGrpSpPr>
          <p:grpSpPr>
            <a:xfrm>
              <a:off x="52" y="1412"/>
              <a:ext cx="1824" cy="690"/>
              <a:chOff x="52" y="0"/>
              <a:chExt cx="1824" cy="690"/>
            </a:xfrm>
          </p:grpSpPr>
          <p:sp>
            <p:nvSpPr>
              <p:cNvPr id="62475" name="AutoShape 51"/>
              <p:cNvSpPr/>
              <p:nvPr/>
            </p:nvSpPr>
            <p:spPr>
              <a:xfrm>
                <a:off x="52" y="0"/>
                <a:ext cx="703" cy="515"/>
              </a:xfrm>
              <a:prstGeom prst="hexagon">
                <a:avLst>
                  <a:gd name="adj" fmla="val 34107"/>
                  <a:gd name="vf" fmla="val 115470"/>
                </a:avLst>
              </a:prstGeom>
              <a:solidFill>
                <a:srgbClr val="B5DBE3"/>
              </a:solidFill>
              <a:ln w="12700" cap="flat" cmpd="sng">
                <a:solidFill>
                  <a:schemeClr val="tx1"/>
                </a:solidFill>
                <a:prstDash val="solid"/>
                <a:miter/>
                <a:headEnd type="none" w="med" len="med"/>
                <a:tailEnd type="none" w="med" len="med"/>
              </a:ln>
            </p:spPr>
            <p:txBody>
              <a:bodyPr wrap="none" anchor="ctr"/>
              <a:lstStyle/>
              <a:p>
                <a:pPr algn="ctr"/>
                <a:r>
                  <a:rPr lang="zh-CN" b="1">
                    <a:latin typeface="黑体" panose="02010609060101010101" charset="-122"/>
                    <a:ea typeface="黑体" panose="02010609060101010101" charset="-122"/>
                  </a:rPr>
                  <a:t>注重时空观念</a:t>
                </a:r>
                <a:endParaRPr lang="en-US" b="1" strike="noStrike">
                  <a:solidFill>
                    <a:schemeClr val="tx1"/>
                  </a:solidFill>
                  <a:latin typeface="黑体" panose="02010609060101010101" charset="-122"/>
                  <a:ea typeface="黑体" panose="02010609060101010101" charset="-122"/>
                </a:endParaRPr>
              </a:p>
              <a:p>
                <a:pPr algn="ctr"/>
                <a:r>
                  <a:rPr lang="zh-CN" b="1">
                    <a:latin typeface="黑体" panose="02010609060101010101" charset="-122"/>
                    <a:ea typeface="黑体" panose="02010609060101010101" charset="-122"/>
                  </a:rPr>
                  <a:t>和阶段特征</a:t>
                </a:r>
                <a:endParaRPr lang="zh-CN" b="1" strike="noStrike">
                  <a:solidFill>
                    <a:srgbClr val="000000"/>
                  </a:solidFill>
                  <a:latin typeface="Arial" panose="020B0604020202020204"/>
                  <a:ea typeface="DotumChe" panose="020B0609000101010101" charset="-127"/>
                </a:endParaRPr>
              </a:p>
            </p:txBody>
          </p:sp>
          <p:sp>
            <p:nvSpPr>
              <p:cNvPr id="62476" name="Rectangle 52"/>
              <p:cNvSpPr/>
              <p:nvPr/>
            </p:nvSpPr>
            <p:spPr>
              <a:xfrm>
                <a:off x="1070" y="506"/>
                <a:ext cx="806" cy="184"/>
              </a:xfrm>
              <a:prstGeom prst="rect">
                <a:avLst/>
              </a:prstGeom>
              <a:noFill/>
              <a:ln>
                <a:noFill/>
              </a:ln>
            </p:spPr>
            <p:txBody>
              <a:bodyPr anchor="ctr">
                <a:spAutoFit/>
              </a:bodyPr>
              <a:lstStyle/>
              <a:p>
                <a:pPr algn="ctr"/>
                <a:r>
                  <a:rPr lang="zh-CN" b="1" strike="noStrike">
                    <a:solidFill>
                      <a:schemeClr val="tx1"/>
                    </a:solidFill>
                    <a:latin typeface="黑体" panose="02010609060101010101" charset="-122"/>
                    <a:ea typeface="黑体" panose="02010609060101010101" charset="-122"/>
                  </a:rPr>
                  <a:t>突出主干知识</a:t>
                </a:r>
                <a:endParaRPr lang="en-US" b="1" strike="noStrike">
                  <a:solidFill>
                    <a:srgbClr val="000000"/>
                  </a:solidFill>
                  <a:latin typeface="黑体" panose="02010609060101010101" charset="-122"/>
                  <a:ea typeface="黑体" panose="02010609060101010101" charset="-122"/>
                </a:endParaRPr>
              </a:p>
            </p:txBody>
          </p:sp>
        </p:grpSp>
        <p:grpSp>
          <p:nvGrpSpPr>
            <p:cNvPr id="175117" name="Group 53"/>
            <p:cNvGrpSpPr/>
            <p:nvPr/>
          </p:nvGrpSpPr>
          <p:grpSpPr>
            <a:xfrm>
              <a:off x="2175" y="354"/>
              <a:ext cx="717" cy="517"/>
              <a:chOff x="0" y="1"/>
              <a:chExt cx="605" cy="437"/>
            </a:xfrm>
          </p:grpSpPr>
          <p:sp>
            <p:nvSpPr>
              <p:cNvPr id="62478" name="AutoShape 54"/>
              <p:cNvSpPr/>
              <p:nvPr/>
            </p:nvSpPr>
            <p:spPr>
              <a:xfrm>
                <a:off x="0" y="1"/>
                <a:ext cx="594" cy="437"/>
              </a:xfrm>
              <a:prstGeom prst="hexagon">
                <a:avLst>
                  <a:gd name="adj" fmla="val 34057"/>
                  <a:gd name="vf" fmla="val 115470"/>
                </a:avLst>
              </a:prstGeom>
              <a:solidFill>
                <a:srgbClr val="B5DBE3"/>
              </a:solidFill>
              <a:ln w="12700" cap="flat" cmpd="sng">
                <a:solidFill>
                  <a:schemeClr val="tx1"/>
                </a:solidFill>
                <a:prstDash val="solid"/>
                <a:miter/>
                <a:headEnd type="none" w="med" len="med"/>
                <a:tailEnd type="none" w="med" len="med"/>
              </a:ln>
            </p:spPr>
            <p:txBody>
              <a:bodyPr wrap="none" anchor="ctr"/>
              <a:lstStyle/>
              <a:p>
                <a:pPr algn="ctr"/>
                <a:endParaRPr lang="zh-CN" sz="640" strike="noStrike">
                  <a:solidFill>
                    <a:srgbClr val="000000"/>
                  </a:solidFill>
                  <a:latin typeface="Arial" panose="020B0604020202020204"/>
                  <a:ea typeface="DotumChe" panose="020B0609000101010101" charset="-127"/>
                </a:endParaRPr>
              </a:p>
            </p:txBody>
          </p:sp>
          <p:sp>
            <p:nvSpPr>
              <p:cNvPr id="62479" name="Rectangle 55"/>
              <p:cNvSpPr/>
              <p:nvPr/>
            </p:nvSpPr>
            <p:spPr>
              <a:xfrm>
                <a:off x="0" y="83"/>
                <a:ext cx="605" cy="273"/>
              </a:xfrm>
              <a:prstGeom prst="rect">
                <a:avLst/>
              </a:prstGeom>
              <a:noFill/>
              <a:ln>
                <a:noFill/>
              </a:ln>
            </p:spPr>
            <p:txBody>
              <a:bodyPr anchor="ctr">
                <a:spAutoFit/>
              </a:bodyPr>
              <a:lstStyle/>
              <a:p>
                <a:pPr algn="ctr"/>
                <a:r>
                  <a:rPr lang="zh-CN" b="1" strike="noStrike">
                    <a:solidFill>
                      <a:schemeClr val="tx1"/>
                    </a:solidFill>
                    <a:latin typeface="黑体" panose="02010609060101010101" charset="-122"/>
                    <a:ea typeface="黑体" panose="02010609060101010101" charset="-122"/>
                  </a:rPr>
                  <a:t>创设新的情境</a:t>
                </a:r>
                <a:endParaRPr lang="en-US" b="1" strike="noStrike">
                  <a:solidFill>
                    <a:srgbClr val="000000"/>
                  </a:solidFill>
                  <a:latin typeface="黑体" panose="02010609060101010101" charset="-122"/>
                  <a:ea typeface="黑体" panose="02010609060101010101" charset="-122"/>
                </a:endParaRPr>
              </a:p>
              <a:p>
                <a:pPr algn="ctr"/>
                <a:r>
                  <a:rPr lang="zh-CN" b="1" strike="noStrike">
                    <a:solidFill>
                      <a:schemeClr val="tx1"/>
                    </a:solidFill>
                    <a:latin typeface="黑体" panose="02010609060101010101" charset="-122"/>
                    <a:ea typeface="黑体" panose="02010609060101010101" charset="-122"/>
                  </a:rPr>
                  <a:t>贴近社会生活</a:t>
                </a:r>
                <a:endParaRPr lang="en-US" b="1" strike="noStrike">
                  <a:solidFill>
                    <a:schemeClr val="tx1"/>
                  </a:solidFill>
                  <a:latin typeface="黑体" panose="02010609060101010101" charset="-122"/>
                  <a:ea typeface="黑体" panose="02010609060101010101" charset="-122"/>
                </a:endParaRPr>
              </a:p>
            </p:txBody>
          </p:sp>
        </p:grpSp>
        <p:grpSp>
          <p:nvGrpSpPr>
            <p:cNvPr id="175120" name="Group 56"/>
            <p:cNvGrpSpPr/>
            <p:nvPr/>
          </p:nvGrpSpPr>
          <p:grpSpPr>
            <a:xfrm>
              <a:off x="2152" y="1408"/>
              <a:ext cx="772" cy="515"/>
              <a:chOff x="-19" y="0"/>
              <a:chExt cx="651" cy="436"/>
            </a:xfrm>
          </p:grpSpPr>
          <p:sp>
            <p:nvSpPr>
              <p:cNvPr id="62481" name="AutoShape 57"/>
              <p:cNvSpPr/>
              <p:nvPr/>
            </p:nvSpPr>
            <p:spPr>
              <a:xfrm>
                <a:off x="0" y="0"/>
                <a:ext cx="594" cy="436"/>
              </a:xfrm>
              <a:prstGeom prst="hexagon">
                <a:avLst>
                  <a:gd name="adj" fmla="val 34059"/>
                  <a:gd name="vf" fmla="val 115470"/>
                </a:avLst>
              </a:prstGeom>
              <a:solidFill>
                <a:srgbClr val="B5DBE3"/>
              </a:solidFill>
              <a:ln w="12700" cap="flat" cmpd="sng">
                <a:solidFill>
                  <a:schemeClr val="tx1"/>
                </a:solidFill>
                <a:prstDash val="solid"/>
                <a:miter/>
                <a:headEnd type="none" w="med" len="med"/>
                <a:tailEnd type="none" w="med" len="med"/>
              </a:ln>
            </p:spPr>
            <p:txBody>
              <a:bodyPr wrap="none" anchor="ctr"/>
              <a:lstStyle/>
              <a:p>
                <a:pPr algn="ctr"/>
                <a:endParaRPr lang="zh-CN" sz="640" strike="noStrike">
                  <a:solidFill>
                    <a:srgbClr val="000000"/>
                  </a:solidFill>
                  <a:latin typeface="Arial" panose="020B0604020202020204"/>
                  <a:ea typeface="DotumChe" panose="020B0609000101010101" charset="-127"/>
                </a:endParaRPr>
              </a:p>
            </p:txBody>
          </p:sp>
          <p:sp>
            <p:nvSpPr>
              <p:cNvPr id="62482" name="Rectangle 58"/>
              <p:cNvSpPr/>
              <p:nvPr/>
            </p:nvSpPr>
            <p:spPr>
              <a:xfrm>
                <a:off x="-19" y="71"/>
                <a:ext cx="651" cy="273"/>
              </a:xfrm>
              <a:prstGeom prst="rect">
                <a:avLst/>
              </a:prstGeom>
              <a:noFill/>
              <a:ln>
                <a:noFill/>
              </a:ln>
            </p:spPr>
            <p:txBody>
              <a:bodyPr anchor="ctr">
                <a:spAutoFit/>
              </a:bodyPr>
              <a:lstStyle/>
              <a:p>
                <a:pPr algn="ctr"/>
                <a:r>
                  <a:rPr lang="zh-CN" b="1" strike="noStrike">
                    <a:solidFill>
                      <a:schemeClr val="tx1"/>
                    </a:solidFill>
                    <a:latin typeface="黑体" panose="02010609060101010101" charset="-122"/>
                    <a:ea typeface="黑体" panose="02010609060101010101" charset="-122"/>
                  </a:rPr>
                  <a:t>难度稳中有降</a:t>
                </a:r>
                <a:endParaRPr lang="en-US" b="1" strike="noStrike">
                  <a:solidFill>
                    <a:schemeClr val="tx1"/>
                  </a:solidFill>
                  <a:latin typeface="黑体" panose="02010609060101010101" charset="-122"/>
                  <a:ea typeface="黑体" panose="02010609060101010101" charset="-122"/>
                </a:endParaRPr>
              </a:p>
              <a:p>
                <a:pPr algn="ctr"/>
                <a:r>
                  <a:rPr lang="zh-CN" b="1" strike="noStrike">
                    <a:solidFill>
                      <a:schemeClr val="tx1"/>
                    </a:solidFill>
                    <a:latin typeface="黑体" panose="02010609060101010101" charset="-122"/>
                    <a:ea typeface="黑体" panose="02010609060101010101" charset="-122"/>
                  </a:rPr>
                  <a:t>阅读障碍较少</a:t>
                </a:r>
                <a:endParaRPr lang="en-US" b="1" strike="noStrike">
                  <a:solidFill>
                    <a:srgbClr val="000000"/>
                  </a:solidFill>
                  <a:latin typeface="黑体" panose="02010609060101010101" charset="-122"/>
                  <a:ea typeface="黑体" panose="02010609060101010101" charset="-122"/>
                </a:endParaRPr>
              </a:p>
            </p:txBody>
          </p:sp>
        </p:grpSp>
        <p:sp>
          <p:nvSpPr>
            <p:cNvPr id="175123" name="Line 59"/>
            <p:cNvSpPr/>
            <p:nvPr/>
          </p:nvSpPr>
          <p:spPr>
            <a:xfrm flipV="1">
              <a:off x="1872" y="749"/>
              <a:ext cx="368" cy="174"/>
            </a:xfrm>
            <a:prstGeom prst="line">
              <a:avLst/>
            </a:prstGeom>
            <a:ln w="12700" cap="flat" cmpd="sng">
              <a:solidFill>
                <a:schemeClr val="tx1"/>
              </a:solidFill>
              <a:prstDash val="solid"/>
              <a:round/>
              <a:headEnd type="none" w="med" len="med"/>
              <a:tailEnd type="none" w="med" len="med"/>
            </a:ln>
          </p:spPr>
        </p:sp>
        <p:sp>
          <p:nvSpPr>
            <p:cNvPr id="175124" name="Line 60"/>
            <p:cNvSpPr/>
            <p:nvPr/>
          </p:nvSpPr>
          <p:spPr>
            <a:xfrm>
              <a:off x="1932" y="1343"/>
              <a:ext cx="308" cy="184"/>
            </a:xfrm>
            <a:prstGeom prst="line">
              <a:avLst/>
            </a:prstGeom>
            <a:ln w="12700" cap="flat" cmpd="sng">
              <a:solidFill>
                <a:schemeClr val="tx1"/>
              </a:solidFill>
              <a:prstDash val="solid"/>
              <a:round/>
              <a:headEnd type="none" w="med" len="med"/>
              <a:tailEnd type="none" w="med" len="med"/>
            </a:ln>
          </p:spPr>
        </p:sp>
        <p:sp>
          <p:nvSpPr>
            <p:cNvPr id="175125" name="Line 61"/>
            <p:cNvSpPr/>
            <p:nvPr/>
          </p:nvSpPr>
          <p:spPr>
            <a:xfrm>
              <a:off x="1479" y="1506"/>
              <a:ext cx="1" cy="262"/>
            </a:xfrm>
            <a:prstGeom prst="line">
              <a:avLst/>
            </a:prstGeom>
            <a:ln w="12700" cap="flat" cmpd="sng">
              <a:solidFill>
                <a:schemeClr val="tx1"/>
              </a:solidFill>
              <a:prstDash val="solid"/>
              <a:round/>
              <a:headEnd type="none" w="med" len="med"/>
              <a:tailEnd type="none" w="med" len="med"/>
            </a:ln>
          </p:spPr>
        </p:sp>
        <p:sp>
          <p:nvSpPr>
            <p:cNvPr id="175126" name="Line 62"/>
            <p:cNvSpPr/>
            <p:nvPr/>
          </p:nvSpPr>
          <p:spPr>
            <a:xfrm flipH="1">
              <a:off x="695" y="1331"/>
              <a:ext cx="304" cy="196"/>
            </a:xfrm>
            <a:prstGeom prst="line">
              <a:avLst/>
            </a:prstGeom>
            <a:ln w="12700" cap="flat" cmpd="sng">
              <a:solidFill>
                <a:schemeClr val="tx1"/>
              </a:solidFill>
              <a:prstDash val="solid"/>
              <a:round/>
              <a:headEnd type="none" w="med" len="med"/>
              <a:tailEnd type="none" w="med" len="med"/>
            </a:ln>
          </p:spPr>
        </p:sp>
        <p:sp>
          <p:nvSpPr>
            <p:cNvPr id="175127" name="Line 63"/>
            <p:cNvSpPr/>
            <p:nvPr/>
          </p:nvSpPr>
          <p:spPr>
            <a:xfrm flipH="1" flipV="1">
              <a:off x="677" y="781"/>
              <a:ext cx="298" cy="208"/>
            </a:xfrm>
            <a:prstGeom prst="line">
              <a:avLst/>
            </a:prstGeom>
            <a:ln w="12700" cap="flat" cmpd="sng">
              <a:solidFill>
                <a:schemeClr val="tx1"/>
              </a:solidFill>
              <a:prstDash val="solid"/>
              <a:round/>
              <a:headEnd type="none" w="med" len="med"/>
              <a:tailEnd type="none" w="med" len="med"/>
            </a:ln>
          </p:spPr>
        </p:sp>
        <p:sp>
          <p:nvSpPr>
            <p:cNvPr id="175128" name="Line 64"/>
            <p:cNvSpPr/>
            <p:nvPr/>
          </p:nvSpPr>
          <p:spPr>
            <a:xfrm>
              <a:off x="1479" y="519"/>
              <a:ext cx="1" cy="295"/>
            </a:xfrm>
            <a:prstGeom prst="line">
              <a:avLst/>
            </a:prstGeom>
            <a:ln w="12700" cap="flat" cmpd="sng">
              <a:solidFill>
                <a:schemeClr val="tx1"/>
              </a:solidFill>
              <a:prstDash val="solid"/>
              <a:round/>
              <a:headEnd type="none" w="med" len="med"/>
              <a:tailEnd type="none" w="med" len="med"/>
            </a:ln>
          </p:spPr>
        </p:sp>
        <p:sp>
          <p:nvSpPr>
            <p:cNvPr id="62489" name="Oval 65"/>
            <p:cNvSpPr/>
            <p:nvPr/>
          </p:nvSpPr>
          <p:spPr>
            <a:xfrm>
              <a:off x="900" y="780"/>
              <a:ext cx="1139" cy="755"/>
            </a:xfrm>
            <a:prstGeom prst="ellipse">
              <a:avLst/>
            </a:prstGeom>
            <a:solidFill>
              <a:schemeClr val="accent1"/>
            </a:solidFill>
            <a:ln w="12700" cap="flat" cmpd="sng">
              <a:solidFill>
                <a:schemeClr val="tx1"/>
              </a:solidFill>
              <a:prstDash val="solid"/>
              <a:round/>
              <a:headEnd type="none" w="med" len="med"/>
              <a:tailEnd type="none" w="med" len="med"/>
            </a:ln>
          </p:spPr>
          <p:txBody>
            <a:bodyPr anchor="ctr"/>
            <a:lstStyle/>
            <a:p>
              <a:pPr algn="ctr">
                <a:lnSpc>
                  <a:spcPct val="120000"/>
                </a:lnSpc>
              </a:pPr>
              <a:r>
                <a:rPr lang="zh-CN" sz="1920" strike="noStrike">
                  <a:solidFill>
                    <a:srgbClr val="FF0000"/>
                  </a:solidFill>
                  <a:latin typeface="黑体" panose="02010609060101010101" charset="-122"/>
                  <a:ea typeface="黑体" panose="02010609060101010101" charset="-122"/>
                </a:rPr>
                <a:t>高考命题特点与趋势</a:t>
              </a:r>
              <a:endParaRPr lang="en-US" sz="1920" strike="noStrike">
                <a:solidFill>
                  <a:srgbClr val="FF0000"/>
                </a:solidFill>
                <a:latin typeface="黑体" panose="02010609060101010101" charset="-122"/>
                <a:ea typeface="黑体" panose="02010609060101010101" charset="-122"/>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 name="矩形 2"/>
          <p:cNvSpPr/>
          <p:nvPr/>
        </p:nvSpPr>
        <p:spPr>
          <a:xfrm>
            <a:off x="17780" y="626110"/>
            <a:ext cx="9108440" cy="75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111760" y="165735"/>
            <a:ext cx="4775200" cy="460375"/>
          </a:xfrm>
          <a:prstGeom prst="rect">
            <a:avLst/>
          </a:prstGeom>
          <a:noFill/>
        </p:spPr>
        <p:txBody>
          <a:bodyPr wrap="none" rtlCol="0" anchor="t">
            <a:spAutoFit/>
          </a:bodyPr>
          <a:p>
            <a:r>
              <a:rPr lang="zh-CN" altLang="en-US" sz="2400" b="1" dirty="0" smtClean="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选择题</a:t>
            </a:r>
            <a:r>
              <a:rPr lang="en-US" altLang="zh-CN" sz="2400" b="1" dirty="0" smtClean="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a:t>
            </a:r>
            <a:r>
              <a:rPr lang="zh-CN" altLang="en-US" sz="2400" b="1" dirty="0" smtClean="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阶段特征（</a:t>
            </a:r>
            <a:r>
              <a:rPr lang="en-US" altLang="zh-CN" sz="2400" b="1" dirty="0" smtClean="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12</a:t>
            </a:r>
            <a:r>
              <a:rPr lang="zh-CN" altLang="en-US" sz="2400" b="1" dirty="0" smtClean="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个考点</a:t>
            </a:r>
            <a:r>
              <a:rPr lang="zh-CN" altLang="en-US" sz="2400" b="1" dirty="0" smtClean="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a:t>
            </a:r>
            <a:endParaRPr lang="zh-CN" altLang="en-US" sz="2400" b="1" dirty="0" smtClean="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endParaRPr>
          </a:p>
        </p:txBody>
      </p:sp>
      <p:sp>
        <p:nvSpPr>
          <p:cNvPr id="101" name="文本框 100"/>
          <p:cNvSpPr txBox="1"/>
          <p:nvPr/>
        </p:nvSpPr>
        <p:spPr>
          <a:xfrm>
            <a:off x="111760" y="774065"/>
            <a:ext cx="8757285" cy="4404995"/>
          </a:xfrm>
          <a:prstGeom prst="rect">
            <a:avLst/>
          </a:prstGeom>
          <a:solidFill>
            <a:schemeClr val="accent2">
              <a:lumMod val="20000"/>
              <a:lumOff val="80000"/>
            </a:schemeClr>
          </a:solidFill>
          <a:ln>
            <a:noFill/>
          </a:ln>
        </p:spPr>
        <p:txBody>
          <a:bodyPr wrap="square">
            <a:spAutoFit/>
          </a:bodyPr>
          <a:p>
            <a:pPr indent="0" algn="l" fontAlgn="auto">
              <a:lnSpc>
                <a:spcPct val="100000"/>
              </a:lnSpc>
            </a:pPr>
            <a:endParaRPr lang="zh-CN" sz="2015" b="1">
              <a:latin typeface="黑体" panose="02010609060101010101" charset="-122"/>
              <a:ea typeface="黑体" panose="02010609060101010101" charset="-122"/>
            </a:endParaRPr>
          </a:p>
          <a:p>
            <a:pPr indent="0" algn="l" fontAlgn="auto">
              <a:lnSpc>
                <a:spcPct val="100000"/>
              </a:lnSpc>
            </a:pPr>
            <a:r>
              <a:rPr lang="zh-CN" sz="2015" b="1">
                <a:latin typeface="黑体" panose="02010609060101010101" charset="-122"/>
                <a:ea typeface="黑体" panose="02010609060101010101" charset="-122"/>
              </a:rPr>
              <a:t>   </a:t>
            </a:r>
            <a:r>
              <a:rPr lang="zh-CN" b="1">
                <a:latin typeface="黑体" panose="02010609060101010101" charset="-122"/>
                <a:ea typeface="黑体" panose="02010609060101010101" charset="-122"/>
              </a:rPr>
              <a:t>（</a:t>
            </a:r>
            <a:r>
              <a:rPr lang="zh-CN" sz="2000" b="1">
                <a:latin typeface="黑体" panose="02010609060101010101" charset="-122"/>
                <a:ea typeface="黑体" panose="02010609060101010101" charset="-122"/>
              </a:rPr>
              <a:t>1）先秦</a:t>
            </a:r>
            <a:r>
              <a:rPr lang="zh-CN" sz="2000" b="1">
                <a:solidFill>
                  <a:srgbClr val="FF0000"/>
                </a:solidFill>
                <a:latin typeface="黑体" panose="02010609060101010101" charset="-122"/>
                <a:ea typeface="黑体" panose="02010609060101010101" charset="-122"/>
              </a:rPr>
              <a:t>（社会转型）</a:t>
            </a:r>
            <a:r>
              <a:rPr lang="zh-CN" sz="2000" b="1">
                <a:latin typeface="黑体" panose="02010609060101010101" charset="-122"/>
                <a:ea typeface="黑体" panose="02010609060101010101" charset="-122"/>
              </a:rPr>
              <a:t>及秦汉时期；
   （2）魏晋南北朝、隋唐宋元时期；
   （3）明朝及清朝前期（</a:t>
            </a:r>
            <a:r>
              <a:rPr lang="en-US" altLang="zh-CN" sz="2000" b="1">
                <a:latin typeface="黑体" panose="02010609060101010101" charset="-122"/>
                <a:ea typeface="黑体" panose="02010609060101010101" charset="-122"/>
              </a:rPr>
              <a:t>1840</a:t>
            </a:r>
            <a:r>
              <a:rPr lang="zh-CN" altLang="en-US" sz="2000" b="1">
                <a:latin typeface="黑体" panose="02010609060101010101" charset="-122"/>
                <a:ea typeface="黑体" panose="02010609060101010101" charset="-122"/>
              </a:rPr>
              <a:t>年前</a:t>
            </a:r>
            <a:r>
              <a:rPr lang="zh-CN" sz="2000" b="1">
                <a:latin typeface="黑体" panose="02010609060101010101" charset="-122"/>
                <a:ea typeface="黑体" panose="02010609060101010101" charset="-122"/>
              </a:rPr>
              <a:t>）；   </a:t>
            </a:r>
            <a:endParaRPr lang="zh-CN" sz="2000" b="1">
              <a:latin typeface="黑体" panose="02010609060101010101" charset="-122"/>
              <a:ea typeface="黑体" panose="02010609060101010101" charset="-122"/>
            </a:endParaRPr>
          </a:p>
          <a:p>
            <a:pPr indent="0" algn="l" fontAlgn="auto">
              <a:lnSpc>
                <a:spcPct val="100000"/>
              </a:lnSpc>
            </a:pPr>
            <a:r>
              <a:rPr lang="zh-CN" sz="2000" b="1">
                <a:latin typeface="黑体" panose="02010609060101010101" charset="-122"/>
                <a:ea typeface="黑体" panose="02010609060101010101" charset="-122"/>
              </a:rPr>
              <a:t>   （4）晚晴时期（</a:t>
            </a:r>
            <a:r>
              <a:rPr lang="en-US" altLang="zh-CN" sz="2000" b="1">
                <a:latin typeface="黑体" panose="02010609060101010101" charset="-122"/>
                <a:ea typeface="黑体" panose="02010609060101010101" charset="-122"/>
              </a:rPr>
              <a:t>1840~1912</a:t>
            </a:r>
            <a:r>
              <a:rPr lang="zh-CN" altLang="en-US" sz="2000" b="1">
                <a:latin typeface="黑体" panose="02010609060101010101" charset="-122"/>
                <a:ea typeface="黑体" panose="02010609060101010101" charset="-122"/>
              </a:rPr>
              <a:t>年）；</a:t>
            </a:r>
            <a:r>
              <a:rPr lang="zh-CN" sz="2000" b="1">
                <a:solidFill>
                  <a:srgbClr val="FF0000"/>
                </a:solidFill>
                <a:latin typeface="黑体" panose="02010609060101010101" charset="-122"/>
                <a:ea typeface="黑体" panose="02010609060101010101" charset="-122"/>
                <a:sym typeface="+mn-ea"/>
              </a:rPr>
              <a:t>（社会转型）</a:t>
            </a:r>
            <a:endParaRPr lang="zh-CN" sz="2000" b="1">
              <a:solidFill>
                <a:srgbClr val="FF0000"/>
              </a:solidFill>
              <a:latin typeface="黑体" panose="02010609060101010101" charset="-122"/>
              <a:ea typeface="黑体" panose="02010609060101010101" charset="-122"/>
              <a:sym typeface="+mn-ea"/>
            </a:endParaRPr>
          </a:p>
          <a:p>
            <a:pPr indent="0" algn="l" fontAlgn="auto">
              <a:lnSpc>
                <a:spcPct val="100000"/>
              </a:lnSpc>
            </a:pPr>
            <a:r>
              <a:rPr lang="zh-CN" sz="2000" b="1">
                <a:latin typeface="黑体" panose="02010609060101010101" charset="-122"/>
                <a:ea typeface="黑体" panose="02010609060101010101" charset="-122"/>
              </a:rPr>
              <a:t>   （5）北洋政府统治时期（</a:t>
            </a:r>
            <a:r>
              <a:rPr lang="en-US" altLang="zh-CN" sz="2000" b="1">
                <a:latin typeface="黑体" panose="02010609060101010101" charset="-122"/>
                <a:ea typeface="黑体" panose="02010609060101010101" charset="-122"/>
              </a:rPr>
              <a:t>1912~1928</a:t>
            </a:r>
            <a:r>
              <a:rPr lang="zh-CN" altLang="en-US" sz="2000" b="1">
                <a:latin typeface="黑体" panose="02010609060101010101" charset="-122"/>
                <a:ea typeface="黑体" panose="02010609060101010101" charset="-122"/>
              </a:rPr>
              <a:t>年</a:t>
            </a:r>
            <a:r>
              <a:rPr lang="zh-CN" sz="2000" b="1">
                <a:latin typeface="黑体" panose="02010609060101010101" charset="-122"/>
                <a:ea typeface="黑体" panose="02010609060101010101" charset="-122"/>
              </a:rPr>
              <a:t>）；</a:t>
            </a:r>
            <a:r>
              <a:rPr lang="zh-CN" sz="2000" b="1">
                <a:solidFill>
                  <a:srgbClr val="FF0000"/>
                </a:solidFill>
                <a:latin typeface="黑体" panose="02010609060101010101" charset="-122"/>
                <a:ea typeface="黑体" panose="02010609060101010101" charset="-122"/>
                <a:sym typeface="+mn-ea"/>
              </a:rPr>
              <a:t>（社会转型）</a:t>
            </a:r>
            <a:endParaRPr lang="zh-CN" sz="2000" b="1">
              <a:solidFill>
                <a:srgbClr val="FF0000"/>
              </a:solidFill>
              <a:latin typeface="黑体" panose="02010609060101010101" charset="-122"/>
              <a:ea typeface="黑体" panose="02010609060101010101" charset="-122"/>
              <a:sym typeface="+mn-ea"/>
            </a:endParaRPr>
          </a:p>
          <a:p>
            <a:pPr indent="0" algn="l" fontAlgn="auto">
              <a:lnSpc>
                <a:spcPct val="100000"/>
              </a:lnSpc>
            </a:pPr>
            <a:r>
              <a:rPr lang="zh-CN" sz="2000" b="1">
                <a:latin typeface="黑体" panose="02010609060101010101" charset="-122"/>
                <a:ea typeface="黑体" panose="02010609060101010101" charset="-122"/>
              </a:rPr>
              <a:t>   （6）国民政府统治时期（</a:t>
            </a:r>
            <a:r>
              <a:rPr lang="en-US" altLang="zh-CN" sz="2000" b="1">
                <a:latin typeface="黑体" panose="02010609060101010101" charset="-122"/>
                <a:ea typeface="黑体" panose="02010609060101010101" charset="-122"/>
              </a:rPr>
              <a:t>1928~1949</a:t>
            </a:r>
            <a:r>
              <a:rPr lang="zh-CN" altLang="en-US" sz="2000" b="1">
                <a:latin typeface="黑体" panose="02010609060101010101" charset="-122"/>
                <a:ea typeface="黑体" panose="02010609060101010101" charset="-122"/>
              </a:rPr>
              <a:t>年</a:t>
            </a:r>
            <a:r>
              <a:rPr lang="zh-CN" sz="2000" b="1">
                <a:latin typeface="黑体" panose="02010609060101010101" charset="-122"/>
                <a:ea typeface="黑体" panose="02010609060101010101" charset="-122"/>
              </a:rPr>
              <a:t>）</a:t>
            </a:r>
            <a:r>
              <a:rPr lang="zh-CN" sz="2000" b="1">
                <a:solidFill>
                  <a:srgbClr val="FF0000"/>
                </a:solidFill>
                <a:latin typeface="黑体" panose="02010609060101010101" charset="-122"/>
                <a:ea typeface="黑体" panose="02010609060101010101" charset="-122"/>
                <a:sym typeface="+mn-ea"/>
              </a:rPr>
              <a:t>（社会转型）</a:t>
            </a:r>
            <a:endParaRPr lang="zh-CN" sz="2000" b="1">
              <a:solidFill>
                <a:srgbClr val="FF0000"/>
              </a:solidFill>
              <a:latin typeface="黑体" panose="02010609060101010101" charset="-122"/>
              <a:ea typeface="黑体" panose="02010609060101010101" charset="-122"/>
              <a:sym typeface="+mn-ea"/>
            </a:endParaRPr>
          </a:p>
          <a:p>
            <a:pPr indent="0" algn="l" fontAlgn="auto">
              <a:lnSpc>
                <a:spcPct val="100000"/>
              </a:lnSpc>
            </a:pPr>
            <a:r>
              <a:rPr lang="zh-CN" sz="2000" b="1">
                <a:latin typeface="黑体" panose="02010609060101010101" charset="-122"/>
                <a:ea typeface="黑体" panose="02010609060101010101" charset="-122"/>
                <a:sym typeface="+mn-ea"/>
              </a:rPr>
              <a:t>   （7）</a:t>
            </a:r>
            <a:r>
              <a:rPr lang="zh-CN" sz="2000" b="1">
                <a:latin typeface="黑体" panose="02010609060101010101" charset="-122"/>
                <a:ea typeface="黑体" panose="02010609060101010101" charset="-122"/>
              </a:rPr>
              <a:t>中华人民共和国成立后的时期（</a:t>
            </a:r>
            <a:r>
              <a:rPr lang="en-US" altLang="zh-CN" sz="2000" b="1">
                <a:latin typeface="黑体" panose="02010609060101010101" charset="-122"/>
                <a:ea typeface="黑体" panose="02010609060101010101" charset="-122"/>
              </a:rPr>
              <a:t>1949</a:t>
            </a:r>
            <a:r>
              <a:rPr lang="zh-CN" altLang="en-US" sz="2000" b="1">
                <a:latin typeface="黑体" panose="02010609060101010101" charset="-122"/>
                <a:ea typeface="黑体" panose="02010609060101010101" charset="-122"/>
              </a:rPr>
              <a:t>年至今</a:t>
            </a:r>
            <a:r>
              <a:rPr lang="zh-CN" sz="2000" b="1">
                <a:latin typeface="黑体" panose="02010609060101010101" charset="-122"/>
                <a:ea typeface="黑体" panose="02010609060101010101" charset="-122"/>
              </a:rPr>
              <a:t>）  </a:t>
            </a:r>
            <a:endParaRPr lang="zh-CN" sz="2000" b="1">
              <a:latin typeface="黑体" panose="02010609060101010101" charset="-122"/>
              <a:ea typeface="黑体" panose="02010609060101010101" charset="-122"/>
            </a:endParaRPr>
          </a:p>
          <a:p>
            <a:pPr indent="0" algn="l" fontAlgn="auto">
              <a:lnSpc>
                <a:spcPct val="100000"/>
              </a:lnSpc>
            </a:pPr>
            <a:r>
              <a:rPr lang="zh-CN" sz="2000" b="1">
                <a:latin typeface="黑体" panose="02010609060101010101" charset="-122"/>
                <a:ea typeface="黑体" panose="02010609060101010101" charset="-122"/>
              </a:rPr>
              <a:t>   </a:t>
            </a:r>
            <a:r>
              <a:rPr lang="zh-CN" sz="2000" b="1">
                <a:latin typeface="黑体" panose="02010609060101010101" charset="-122"/>
                <a:ea typeface="黑体" panose="02010609060101010101" charset="-122"/>
                <a:sym typeface="+mn-ea"/>
              </a:rPr>
              <a:t>（</a:t>
            </a:r>
            <a:r>
              <a:rPr lang="en-US" altLang="zh-CN" sz="2000" b="1">
                <a:latin typeface="黑体" panose="02010609060101010101" charset="-122"/>
                <a:ea typeface="黑体" panose="02010609060101010101" charset="-122"/>
                <a:sym typeface="+mn-ea"/>
              </a:rPr>
              <a:t>8</a:t>
            </a:r>
            <a:r>
              <a:rPr lang="zh-CN" sz="2000" b="1">
                <a:latin typeface="黑体" panose="02010609060101010101" charset="-122"/>
                <a:ea typeface="黑体" panose="02010609060101010101" charset="-122"/>
                <a:sym typeface="+mn-ea"/>
              </a:rPr>
              <a:t>）古代希腊和罗马</a:t>
            </a:r>
            <a:endParaRPr lang="zh-CN" sz="2000" b="1">
              <a:latin typeface="黑体" panose="02010609060101010101" charset="-122"/>
              <a:ea typeface="黑体" panose="02010609060101010101" charset="-122"/>
              <a:sym typeface="+mn-ea"/>
            </a:endParaRPr>
          </a:p>
          <a:p>
            <a:pPr indent="0" algn="l" fontAlgn="auto">
              <a:lnSpc>
                <a:spcPct val="100000"/>
              </a:lnSpc>
            </a:pPr>
            <a:r>
              <a:rPr lang="zh-CN" sz="2000" b="1">
                <a:latin typeface="黑体" panose="02010609060101010101" charset="-122"/>
                <a:ea typeface="黑体" panose="02010609060101010101" charset="-122"/>
                <a:sym typeface="+mn-ea"/>
              </a:rPr>
              <a:t>   （</a:t>
            </a:r>
            <a:r>
              <a:rPr lang="en-US" altLang="zh-CN" sz="2000" b="1">
                <a:latin typeface="黑体" panose="02010609060101010101" charset="-122"/>
                <a:ea typeface="黑体" panose="02010609060101010101" charset="-122"/>
                <a:sym typeface="+mn-ea"/>
              </a:rPr>
              <a:t>9</a:t>
            </a:r>
            <a:r>
              <a:rPr lang="zh-CN" sz="2000" b="1">
                <a:latin typeface="黑体" panose="02010609060101010101" charset="-122"/>
                <a:ea typeface="黑体" panose="02010609060101010101" charset="-122"/>
                <a:sym typeface="+mn-ea"/>
              </a:rPr>
              <a:t>）</a:t>
            </a:r>
            <a:r>
              <a:rPr lang="en-US" altLang="zh-CN" sz="2000" b="1">
                <a:latin typeface="黑体" panose="02010609060101010101" charset="-122"/>
                <a:ea typeface="黑体" panose="02010609060101010101" charset="-122"/>
                <a:sym typeface="+mn-ea"/>
              </a:rPr>
              <a:t>15-18</a:t>
            </a:r>
            <a:r>
              <a:rPr lang="zh-CN" altLang="en-US" sz="2000" b="1">
                <a:latin typeface="黑体" panose="02010609060101010101" charset="-122"/>
                <a:ea typeface="黑体" panose="02010609060101010101" charset="-122"/>
                <a:sym typeface="+mn-ea"/>
              </a:rPr>
              <a:t>世纪的西方文明</a:t>
            </a:r>
            <a:r>
              <a:rPr lang="zh-CN" sz="2000" b="1">
                <a:solidFill>
                  <a:srgbClr val="FF0000"/>
                </a:solidFill>
                <a:latin typeface="黑体" panose="02010609060101010101" charset="-122"/>
                <a:ea typeface="黑体" panose="02010609060101010101" charset="-122"/>
                <a:sym typeface="+mn-ea"/>
              </a:rPr>
              <a:t>（社会转型）</a:t>
            </a:r>
            <a:endParaRPr lang="zh-CN" sz="2000" b="1">
              <a:solidFill>
                <a:srgbClr val="FF0000"/>
              </a:solidFill>
              <a:latin typeface="黑体" panose="02010609060101010101" charset="-122"/>
              <a:ea typeface="黑体" panose="02010609060101010101" charset="-122"/>
              <a:sym typeface="+mn-ea"/>
            </a:endParaRPr>
          </a:p>
          <a:p>
            <a:pPr indent="0" algn="l" fontAlgn="auto">
              <a:lnSpc>
                <a:spcPct val="100000"/>
              </a:lnSpc>
            </a:pPr>
            <a:r>
              <a:rPr lang="zh-CN" sz="2000" b="1">
                <a:solidFill>
                  <a:srgbClr val="FF0000"/>
                </a:solidFill>
                <a:latin typeface="黑体" panose="02010609060101010101" charset="-122"/>
                <a:ea typeface="黑体" panose="02010609060101010101" charset="-122"/>
                <a:sym typeface="+mn-ea"/>
              </a:rPr>
              <a:t>  </a:t>
            </a:r>
            <a:r>
              <a:rPr lang="zh-CN" sz="2000" b="1">
                <a:solidFill>
                  <a:schemeClr val="tx1"/>
                </a:solidFill>
                <a:latin typeface="黑体" panose="02010609060101010101" charset="-122"/>
                <a:ea typeface="黑体" panose="02010609060101010101" charset="-122"/>
                <a:sym typeface="+mn-ea"/>
              </a:rPr>
              <a:t>  </a:t>
            </a:r>
            <a:r>
              <a:rPr lang="en-US" altLang="zh-CN" sz="2000" b="1">
                <a:solidFill>
                  <a:schemeClr val="tx1"/>
                </a:solidFill>
                <a:latin typeface="黑体" panose="02010609060101010101" charset="-122"/>
                <a:ea typeface="黑体" panose="02010609060101010101" charset="-122"/>
                <a:sym typeface="+mn-ea"/>
              </a:rPr>
              <a:t>(10) 18</a:t>
            </a:r>
            <a:r>
              <a:rPr lang="zh-CN" altLang="en-US" sz="2000" b="1">
                <a:solidFill>
                  <a:schemeClr val="tx1"/>
                </a:solidFill>
                <a:latin typeface="黑体" panose="02010609060101010101" charset="-122"/>
                <a:ea typeface="黑体" panose="02010609060101010101" charset="-122"/>
                <a:sym typeface="+mn-ea"/>
              </a:rPr>
              <a:t>世纪末</a:t>
            </a:r>
            <a:r>
              <a:rPr lang="en-US" altLang="zh-CN" sz="2000" b="1">
                <a:solidFill>
                  <a:schemeClr val="tx1"/>
                </a:solidFill>
                <a:latin typeface="黑体" panose="02010609060101010101" charset="-122"/>
                <a:ea typeface="黑体" panose="02010609060101010101" charset="-122"/>
                <a:sym typeface="+mn-ea"/>
              </a:rPr>
              <a:t>-19</a:t>
            </a:r>
            <a:r>
              <a:rPr lang="zh-CN" altLang="en-US" sz="2000" b="1">
                <a:solidFill>
                  <a:schemeClr val="tx1"/>
                </a:solidFill>
                <a:latin typeface="黑体" panose="02010609060101010101" charset="-122"/>
                <a:ea typeface="黑体" panose="02010609060101010101" charset="-122"/>
                <a:sym typeface="+mn-ea"/>
              </a:rPr>
              <a:t>世纪的西方文明</a:t>
            </a:r>
            <a:r>
              <a:rPr lang="zh-CN" altLang="en-US" sz="2000" b="1">
                <a:solidFill>
                  <a:srgbClr val="FF0000"/>
                </a:solidFill>
                <a:latin typeface="黑体" panose="02010609060101010101" charset="-122"/>
                <a:ea typeface="黑体" panose="02010609060101010101" charset="-122"/>
                <a:sym typeface="+mn-ea"/>
              </a:rPr>
              <a:t>（两次工业革命）</a:t>
            </a:r>
            <a:endParaRPr lang="zh-CN" altLang="en-US" sz="2000" b="1">
              <a:solidFill>
                <a:srgbClr val="FF0000"/>
              </a:solidFill>
              <a:latin typeface="黑体" panose="02010609060101010101" charset="-122"/>
              <a:ea typeface="黑体" panose="02010609060101010101" charset="-122"/>
              <a:sym typeface="+mn-ea"/>
            </a:endParaRPr>
          </a:p>
          <a:p>
            <a:pPr indent="0" algn="l" fontAlgn="auto">
              <a:lnSpc>
                <a:spcPct val="100000"/>
              </a:lnSpc>
            </a:pPr>
            <a:r>
              <a:rPr lang="zh-CN" altLang="en-US" sz="2000" b="1">
                <a:solidFill>
                  <a:srgbClr val="FF0000"/>
                </a:solidFill>
                <a:latin typeface="黑体" panose="02010609060101010101" charset="-122"/>
                <a:ea typeface="黑体" panose="02010609060101010101" charset="-122"/>
                <a:sym typeface="+mn-ea"/>
              </a:rPr>
              <a:t>   </a:t>
            </a:r>
            <a:r>
              <a:rPr lang="zh-CN" altLang="en-US" sz="2000" b="1">
                <a:solidFill>
                  <a:schemeClr val="tx1"/>
                </a:solidFill>
                <a:latin typeface="黑体" panose="02010609060101010101" charset="-122"/>
                <a:ea typeface="黑体" panose="02010609060101010101" charset="-122"/>
                <a:sym typeface="+mn-ea"/>
              </a:rPr>
              <a:t>（</a:t>
            </a:r>
            <a:r>
              <a:rPr lang="en-US" altLang="zh-CN" sz="2000" b="1">
                <a:solidFill>
                  <a:schemeClr val="tx1"/>
                </a:solidFill>
                <a:latin typeface="黑体" panose="02010609060101010101" charset="-122"/>
                <a:ea typeface="黑体" panose="02010609060101010101" charset="-122"/>
                <a:sym typeface="+mn-ea"/>
              </a:rPr>
              <a:t>11</a:t>
            </a:r>
            <a:r>
              <a:rPr lang="zh-CN" altLang="en-US" sz="2000" b="1">
                <a:solidFill>
                  <a:schemeClr val="tx1"/>
                </a:solidFill>
                <a:latin typeface="黑体" panose="02010609060101010101" charset="-122"/>
                <a:ea typeface="黑体" panose="02010609060101010101" charset="-122"/>
                <a:sym typeface="+mn-ea"/>
              </a:rPr>
              <a:t>）</a:t>
            </a:r>
            <a:r>
              <a:rPr lang="en-US" altLang="zh-CN" sz="2000" b="1">
                <a:solidFill>
                  <a:schemeClr val="tx1"/>
                </a:solidFill>
                <a:latin typeface="黑体" panose="02010609060101010101" charset="-122"/>
                <a:ea typeface="黑体" panose="02010609060101010101" charset="-122"/>
                <a:sym typeface="+mn-ea"/>
              </a:rPr>
              <a:t>20</a:t>
            </a:r>
            <a:r>
              <a:rPr lang="zh-CN" altLang="en-US" sz="2000" b="1">
                <a:solidFill>
                  <a:schemeClr val="tx1"/>
                </a:solidFill>
                <a:latin typeface="黑体" panose="02010609060101010101" charset="-122"/>
                <a:ea typeface="黑体" panose="02010609060101010101" charset="-122"/>
                <a:sym typeface="+mn-ea"/>
              </a:rPr>
              <a:t>世纪上半期现代化发展模式的探索</a:t>
            </a:r>
            <a:r>
              <a:rPr lang="zh-CN" altLang="en-US" sz="2000" b="1">
                <a:solidFill>
                  <a:srgbClr val="FF0000"/>
                </a:solidFill>
                <a:latin typeface="黑体" panose="02010609060101010101" charset="-122"/>
                <a:ea typeface="黑体" panose="02010609060101010101" charset="-122"/>
                <a:sym typeface="+mn-ea"/>
              </a:rPr>
              <a:t>（美苏对比）</a:t>
            </a:r>
            <a:endParaRPr lang="zh-CN" altLang="en-US" sz="2000" b="1">
              <a:solidFill>
                <a:srgbClr val="FF0000"/>
              </a:solidFill>
              <a:latin typeface="黑体" panose="02010609060101010101" charset="-122"/>
              <a:ea typeface="黑体" panose="02010609060101010101" charset="-122"/>
              <a:sym typeface="+mn-ea"/>
            </a:endParaRPr>
          </a:p>
          <a:p>
            <a:pPr indent="0" algn="l" fontAlgn="auto">
              <a:lnSpc>
                <a:spcPct val="100000"/>
              </a:lnSpc>
            </a:pPr>
            <a:r>
              <a:rPr lang="zh-CN" altLang="en-US" sz="2000" b="1">
                <a:solidFill>
                  <a:srgbClr val="FF0000"/>
                </a:solidFill>
                <a:latin typeface="黑体" panose="02010609060101010101" charset="-122"/>
                <a:ea typeface="黑体" panose="02010609060101010101" charset="-122"/>
                <a:sym typeface="+mn-ea"/>
              </a:rPr>
              <a:t>   </a:t>
            </a:r>
            <a:r>
              <a:rPr lang="zh-CN" altLang="en-US" sz="2000" b="1">
                <a:solidFill>
                  <a:schemeClr val="tx1"/>
                </a:solidFill>
                <a:latin typeface="黑体" panose="02010609060101010101" charset="-122"/>
                <a:ea typeface="黑体" panose="02010609060101010101" charset="-122"/>
                <a:sym typeface="+mn-ea"/>
              </a:rPr>
              <a:t>（</a:t>
            </a:r>
            <a:r>
              <a:rPr lang="en-US" altLang="zh-CN" sz="2000" b="1">
                <a:solidFill>
                  <a:schemeClr val="tx1"/>
                </a:solidFill>
                <a:latin typeface="黑体" panose="02010609060101010101" charset="-122"/>
                <a:ea typeface="黑体" panose="02010609060101010101" charset="-122"/>
                <a:sym typeface="+mn-ea"/>
              </a:rPr>
              <a:t>12</a:t>
            </a:r>
            <a:r>
              <a:rPr lang="zh-CN" altLang="en-US" sz="2000" b="1">
                <a:solidFill>
                  <a:schemeClr val="tx1"/>
                </a:solidFill>
                <a:latin typeface="黑体" panose="02010609060101010101" charset="-122"/>
                <a:ea typeface="黑体" panose="02010609060101010101" charset="-122"/>
                <a:sym typeface="+mn-ea"/>
              </a:rPr>
              <a:t>）</a:t>
            </a:r>
            <a:r>
              <a:rPr lang="en-US" altLang="zh-CN" sz="2000" b="1">
                <a:solidFill>
                  <a:schemeClr val="tx1"/>
                </a:solidFill>
                <a:latin typeface="黑体" panose="02010609060101010101" charset="-122"/>
                <a:ea typeface="黑体" panose="02010609060101010101" charset="-122"/>
                <a:sym typeface="+mn-ea"/>
              </a:rPr>
              <a:t>20</a:t>
            </a:r>
            <a:r>
              <a:rPr lang="zh-CN" altLang="en-US" sz="2000" b="1">
                <a:solidFill>
                  <a:schemeClr val="tx1"/>
                </a:solidFill>
                <a:latin typeface="黑体" panose="02010609060101010101" charset="-122"/>
                <a:ea typeface="黑体" panose="02010609060101010101" charset="-122"/>
                <a:sym typeface="+mn-ea"/>
              </a:rPr>
              <a:t>世纪中期以来的世界</a:t>
            </a:r>
            <a:r>
              <a:rPr lang="zh-CN" altLang="en-US" sz="2000" b="1">
                <a:solidFill>
                  <a:srgbClr val="FF0000"/>
                </a:solidFill>
                <a:latin typeface="黑体" panose="02010609060101010101" charset="-122"/>
                <a:ea typeface="黑体" panose="02010609060101010101" charset="-122"/>
                <a:sym typeface="+mn-ea"/>
              </a:rPr>
              <a:t>（国际格局、国际关系的变迁）（</a:t>
            </a:r>
            <a:r>
              <a:rPr lang="zh-CN" altLang="en-US" sz="2000" b="1">
                <a:solidFill>
                  <a:srgbClr val="FF0000"/>
                </a:solidFill>
                <a:latin typeface="黑体" panose="02010609060101010101" charset="-122"/>
                <a:ea typeface="黑体" panose="02010609060101010101" charset="-122"/>
                <a:sym typeface="+mn-ea"/>
              </a:rPr>
              <a:t>以俄乌冲突</a:t>
            </a:r>
            <a:r>
              <a:rPr lang="zh-CN" altLang="en-US" sz="2000" b="1">
                <a:solidFill>
                  <a:srgbClr val="FF0000"/>
                </a:solidFill>
                <a:latin typeface="黑体" panose="02010609060101010101" charset="-122"/>
                <a:ea typeface="黑体" panose="02010609060101010101" charset="-122"/>
                <a:sym typeface="+mn-ea"/>
              </a:rPr>
              <a:t>探国际格局</a:t>
            </a:r>
            <a:r>
              <a:rPr lang="zh-CN" altLang="en-US" sz="2000" b="1">
                <a:solidFill>
                  <a:srgbClr val="FF0000"/>
                </a:solidFill>
                <a:latin typeface="黑体" panose="02010609060101010101" charset="-122"/>
                <a:ea typeface="黑体" panose="02010609060101010101" charset="-122"/>
                <a:sym typeface="+mn-ea"/>
              </a:rPr>
              <a:t>变迁）</a:t>
            </a:r>
            <a:r>
              <a:rPr lang="zh-CN" sz="2000" b="1">
                <a:solidFill>
                  <a:srgbClr val="FF0000"/>
                </a:solidFill>
                <a:latin typeface="黑体" panose="02010609060101010101" charset="-122"/>
                <a:ea typeface="黑体" panose="02010609060101010101" charset="-122"/>
                <a:sym typeface="+mn-ea"/>
              </a:rPr>
              <a:t> </a:t>
            </a:r>
            <a:endParaRPr lang="zh-CN" sz="2000" b="1">
              <a:solidFill>
                <a:srgbClr val="FF0000"/>
              </a:solidFill>
              <a:latin typeface="黑体" panose="02010609060101010101" charset="-122"/>
              <a:ea typeface="黑体" panose="02010609060101010101" charset="-122"/>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8" name="矩形 47"/>
          <p:cNvSpPr/>
          <p:nvPr/>
        </p:nvSpPr>
        <p:spPr>
          <a:xfrm>
            <a:off x="6403078" y="203887"/>
            <a:ext cx="2391410" cy="1174750"/>
          </a:xfrm>
          <a:prstGeom prst="rect">
            <a:avLst/>
          </a:prstGeom>
        </p:spPr>
        <p:txBody>
          <a:bodyPr wrap="none" lIns="68571" tIns="34285" rIns="68571" bIns="34285">
            <a:spAutoFit/>
          </a:bodyPr>
          <a:lstStyle/>
          <a:p>
            <a:pPr algn="r"/>
            <a:r>
              <a:rPr lang="en-US" altLang="zh-CN" sz="7200" b="1" dirty="0">
                <a:solidFill>
                  <a:srgbClr val="005DA2"/>
                </a:solidFill>
                <a:latin typeface="微软雅黑" panose="020B0503020204020204" pitchFamily="34" charset="-122"/>
                <a:ea typeface="微软雅黑" panose="020B0503020204020204" pitchFamily="34" charset="-122"/>
              </a:rPr>
              <a:t>2022</a:t>
            </a:r>
            <a:endParaRPr lang="en-US" altLang="zh-CN" sz="7200" b="1" dirty="0">
              <a:solidFill>
                <a:srgbClr val="005DA2"/>
              </a:solidFill>
              <a:latin typeface="微软雅黑" panose="020B0503020204020204" pitchFamily="34" charset="-122"/>
              <a:ea typeface="微软雅黑" panose="020B0503020204020204" pitchFamily="34" charset="-122"/>
            </a:endParaRPr>
          </a:p>
        </p:txBody>
      </p:sp>
      <p:sp>
        <p:nvSpPr>
          <p:cNvPr id="15" name="矩形 14"/>
          <p:cNvSpPr/>
          <p:nvPr/>
        </p:nvSpPr>
        <p:spPr>
          <a:xfrm>
            <a:off x="2411730" y="1285875"/>
            <a:ext cx="6732270" cy="2098675"/>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76" name="文本框 75"/>
          <p:cNvSpPr txBox="1"/>
          <p:nvPr/>
        </p:nvSpPr>
        <p:spPr>
          <a:xfrm>
            <a:off x="5489575" y="3795395"/>
            <a:ext cx="3069590" cy="245745"/>
          </a:xfrm>
          <a:prstGeom prst="rect">
            <a:avLst/>
          </a:prstGeom>
          <a:noFill/>
        </p:spPr>
        <p:txBody>
          <a:bodyPr wrap="square" lIns="0" tIns="0" rIns="0" bIns="0" rtlCol="0">
            <a:spAutoFit/>
          </a:bodyPr>
          <a:lstStyle/>
          <a:p>
            <a:r>
              <a:rPr lang="zh-CN" altLang="en-US" sz="1600" b="1" dirty="0">
                <a:solidFill>
                  <a:srgbClr val="005DA2"/>
                </a:solidFill>
                <a:latin typeface="微软雅黑" panose="020B0503020204020204" pitchFamily="34" charset="-122"/>
                <a:ea typeface="微软雅黑" panose="020B0503020204020204" pitchFamily="34" charset="-122"/>
              </a:rPr>
              <a:t>陕西省</a:t>
            </a:r>
            <a:r>
              <a:rPr lang="zh-CN" altLang="en-US" sz="1600" b="1" dirty="0">
                <a:solidFill>
                  <a:srgbClr val="005DA2"/>
                </a:solidFill>
                <a:latin typeface="微软雅黑" panose="020B0503020204020204" pitchFamily="34" charset="-122"/>
                <a:ea typeface="微软雅黑" panose="020B0503020204020204" pitchFamily="34" charset="-122"/>
              </a:rPr>
              <a:t>韩城市象山中学杨博</a:t>
            </a:r>
            <a:r>
              <a:rPr lang="zh-CN" altLang="en-US" sz="1600" b="1" dirty="0">
                <a:solidFill>
                  <a:srgbClr val="005DA2"/>
                </a:solidFill>
                <a:latin typeface="微软雅黑" panose="020B0503020204020204" pitchFamily="34" charset="-122"/>
                <a:ea typeface="微软雅黑" panose="020B0503020204020204" pitchFamily="34" charset="-122"/>
              </a:rPr>
              <a:t>历史组</a:t>
            </a:r>
            <a:endParaRPr lang="zh-CN" altLang="en-US" sz="1600" b="1" dirty="0">
              <a:solidFill>
                <a:srgbClr val="005DA2"/>
              </a:solidFill>
              <a:latin typeface="微软雅黑" panose="020B0503020204020204" pitchFamily="34" charset="-122"/>
              <a:ea typeface="微软雅黑" panose="020B0503020204020204" pitchFamily="34" charset="-122"/>
            </a:endParaRPr>
          </a:p>
        </p:txBody>
      </p:sp>
      <p:pic>
        <p:nvPicPr>
          <p:cNvPr id="2" name="图片 1" descr="1"/>
          <p:cNvPicPr>
            <a:picLocks noChangeAspect="1"/>
          </p:cNvPicPr>
          <p:nvPr/>
        </p:nvPicPr>
        <p:blipFill>
          <a:blip r:embed="rId2"/>
          <a:stretch>
            <a:fillRect/>
          </a:stretch>
        </p:blipFill>
        <p:spPr>
          <a:xfrm>
            <a:off x="0" y="1275080"/>
            <a:ext cx="3385820" cy="2108835"/>
          </a:xfrm>
          <a:prstGeom prst="rect">
            <a:avLst/>
          </a:prstGeom>
        </p:spPr>
      </p:pic>
      <p:sp>
        <p:nvSpPr>
          <p:cNvPr id="3" name="Rectangle 3"/>
          <p:cNvSpPr txBox="1">
            <a:spLocks noChangeArrowheads="1"/>
          </p:cNvSpPr>
          <p:nvPr/>
        </p:nvSpPr>
        <p:spPr>
          <a:xfrm>
            <a:off x="3337488" y="2001617"/>
            <a:ext cx="5671494" cy="5024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zh-CN" altLang="en-US" sz="4800" b="1" dirty="0">
                <a:solidFill>
                  <a:schemeClr val="bg1"/>
                </a:solidFill>
                <a:latin typeface="微软雅黑" panose="020B0503020204020204" pitchFamily="34" charset="-122"/>
                <a:ea typeface="微软雅黑" panose="020B0503020204020204" pitchFamily="34" charset="-122"/>
              </a:rPr>
              <a:t>谢谢您的聆听与观看</a:t>
            </a:r>
            <a:endParaRPr lang="zh-CN" altLang="en-US" sz="4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1000"/>
                                        <p:tgtEl>
                                          <p:spTgt spid="48"/>
                                        </p:tgtEl>
                                      </p:cBhvr>
                                    </p:animEffect>
                                    <p:anim calcmode="lin" valueType="num">
                                      <p:cBhvr>
                                        <p:cTn id="12" dur="1000" fill="hold"/>
                                        <p:tgtEl>
                                          <p:spTgt spid="48"/>
                                        </p:tgtEl>
                                        <p:attrNameLst>
                                          <p:attrName>ppt_x</p:attrName>
                                        </p:attrNameLst>
                                      </p:cBhvr>
                                      <p:tavLst>
                                        <p:tav tm="0">
                                          <p:val>
                                            <p:strVal val="#ppt_x"/>
                                          </p:val>
                                        </p:tav>
                                        <p:tav tm="100000">
                                          <p:val>
                                            <p:strVal val="#ppt_x"/>
                                          </p:val>
                                        </p:tav>
                                      </p:tavLst>
                                    </p:anim>
                                    <p:anim calcmode="lin" valueType="num">
                                      <p:cBhvr>
                                        <p:cTn id="13" dur="1000" fill="hold"/>
                                        <p:tgtEl>
                                          <p:spTgt spid="4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76"/>
                                        </p:tgtEl>
                                        <p:attrNameLst>
                                          <p:attrName>style.visibility</p:attrName>
                                        </p:attrNameLst>
                                      </p:cBhvr>
                                      <p:to>
                                        <p:strVal val="visible"/>
                                      </p:to>
                                    </p:set>
                                    <p:animEffect transition="in" filter="fade">
                                      <p:cBhvr>
                                        <p:cTn id="17" dur="500"/>
                                        <p:tgtEl>
                                          <p:spTgt spid="76"/>
                                        </p:tgtEl>
                                      </p:cBhvr>
                                    </p:animEffect>
                                    <p:anim calcmode="lin" valueType="num">
                                      <p:cBhvr>
                                        <p:cTn id="18" dur="500" fill="hold"/>
                                        <p:tgtEl>
                                          <p:spTgt spid="76"/>
                                        </p:tgtEl>
                                        <p:attrNameLst>
                                          <p:attrName>ppt_x</p:attrName>
                                        </p:attrNameLst>
                                      </p:cBhvr>
                                      <p:tavLst>
                                        <p:tav tm="0">
                                          <p:val>
                                            <p:strVal val="#ppt_x"/>
                                          </p:val>
                                        </p:tav>
                                        <p:tav tm="100000">
                                          <p:val>
                                            <p:strVal val="#ppt_x"/>
                                          </p:val>
                                        </p:tav>
                                      </p:tavLst>
                                    </p:anim>
                                    <p:anim calcmode="lin" valueType="num">
                                      <p:cBhvr>
                                        <p:cTn id="19" dur="500" fill="hold"/>
                                        <p:tgtEl>
                                          <p:spTgt spid="76"/>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gtEl>
                                        <p:attrNameLst>
                                          <p:attrName>ppt_y</p:attrName>
                                        </p:attrNameLst>
                                      </p:cBhvr>
                                      <p:tavLst>
                                        <p:tav tm="0">
                                          <p:val>
                                            <p:strVal val="#ppt_y"/>
                                          </p:val>
                                        </p:tav>
                                        <p:tav tm="100000">
                                          <p:val>
                                            <p:strVal val="#ppt_y"/>
                                          </p:val>
                                        </p:tav>
                                      </p:tavLst>
                                    </p:anim>
                                    <p:anim calcmode="lin" valueType="num">
                                      <p:cBhvr>
                                        <p:cTn id="25"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15" grpId="0" bldLvl="0" animBg="1"/>
      <p:bldP spid="76" grpId="0"/>
      <p:bldP spid="3"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79375"/>
            <a:ext cx="9144000" cy="5143500"/>
          </a:xfrm>
          <a:prstGeom prst="rect">
            <a:avLst/>
          </a:prstGeom>
        </p:spPr>
      </p:pic>
      <p:sp>
        <p:nvSpPr>
          <p:cNvPr id="64" name="矩形 63"/>
          <p:cNvSpPr/>
          <p:nvPr/>
        </p:nvSpPr>
        <p:spPr>
          <a:xfrm>
            <a:off x="5468620" y="2162175"/>
            <a:ext cx="2985770" cy="375920"/>
          </a:xfrm>
          <a:prstGeom prst="rect">
            <a:avLst/>
          </a:prstGeom>
          <a:ln w="15875">
            <a:noFill/>
          </a:ln>
        </p:spPr>
        <p:txBody>
          <a:bodyPr wrap="square" lIns="68580" tIns="34290" rIns="68580" bIns="34290">
            <a:spAutoFit/>
            <a:scene3d>
              <a:camera prst="orthographicFront"/>
              <a:lightRig rig="threePt" dir="t"/>
            </a:scene3d>
          </a:bodyPr>
          <a:lstStyle/>
          <a:p>
            <a:r>
              <a:rPr lang="zh-CN" altLang="en-GB"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学科热点与社会热点解读</a:t>
            </a:r>
            <a:endParaRPr lang="zh-CN" altLang="en-GB"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67" name="矩形 66"/>
          <p:cNvSpPr/>
          <p:nvPr/>
        </p:nvSpPr>
        <p:spPr>
          <a:xfrm>
            <a:off x="5231515" y="3092673"/>
            <a:ext cx="2827146" cy="375920"/>
          </a:xfrm>
          <a:prstGeom prst="rect">
            <a:avLst/>
          </a:prstGeom>
          <a:ln w="15875">
            <a:noFill/>
          </a:ln>
        </p:spPr>
        <p:txBody>
          <a:bodyPr wrap="square" lIns="68580" tIns="34290" rIns="68580" bIns="34290">
            <a:spAutoFit/>
          </a:bodyPr>
          <a:lstStyle/>
          <a:p>
            <a:r>
              <a:rPr lang="en-US"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2022</a:t>
            </a:r>
            <a:r>
              <a:rPr lang="zh-CN" altLang="en-US"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年高考命题方向</a:t>
            </a:r>
            <a:endParaRPr lang="zh-CN" altLang="en-US"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grpSp>
        <p:nvGrpSpPr>
          <p:cNvPr id="2" name="组合 1"/>
          <p:cNvGrpSpPr/>
          <p:nvPr/>
        </p:nvGrpSpPr>
        <p:grpSpPr>
          <a:xfrm>
            <a:off x="482290" y="1748301"/>
            <a:ext cx="3221132" cy="1692605"/>
            <a:chOff x="599173" y="1327698"/>
            <a:chExt cx="3221132" cy="1692605"/>
          </a:xfrm>
        </p:grpSpPr>
        <p:sp>
          <p:nvSpPr>
            <p:cNvPr id="52" name="平行四边形 51"/>
            <p:cNvSpPr/>
            <p:nvPr/>
          </p:nvSpPr>
          <p:spPr>
            <a:xfrm>
              <a:off x="599173" y="1327698"/>
              <a:ext cx="3221132" cy="16926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Impact" panose="020B0806030902050204" pitchFamily="34" charset="0"/>
              </a:endParaRPr>
            </a:p>
          </p:txBody>
        </p:sp>
        <p:sp>
          <p:nvSpPr>
            <p:cNvPr id="15" name="Text Placeholder 4"/>
            <p:cNvSpPr txBox="1"/>
            <p:nvPr/>
          </p:nvSpPr>
          <p:spPr>
            <a:xfrm>
              <a:off x="1113211" y="1873516"/>
              <a:ext cx="2256285" cy="496784"/>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7200" b="1" dirty="0">
                  <a:solidFill>
                    <a:schemeClr val="bg1"/>
                  </a:solidFill>
                  <a:latin typeface="微软雅黑" panose="020B0503020204020204" pitchFamily="34" charset="-122"/>
                  <a:ea typeface="微软雅黑" panose="020B0503020204020204" pitchFamily="34" charset="-122"/>
                </a:rPr>
                <a:t>目录</a:t>
              </a:r>
              <a:endParaRPr lang="en-US" altLang="zh-CN" sz="6000" b="1" dirty="0">
                <a:solidFill>
                  <a:schemeClr val="bg1"/>
                </a:solidFill>
                <a:latin typeface="微软雅黑" panose="020B0503020204020204" pitchFamily="34" charset="-122"/>
                <a:ea typeface="微软雅黑" panose="020B0503020204020204" pitchFamily="34" charset="-122"/>
              </a:endParaRPr>
            </a:p>
            <a:p>
              <a:pPr marL="0" indent="0" algn="ctr">
                <a:buNone/>
              </a:pPr>
              <a:r>
                <a:rPr lang="en-US" altLang="zh-CN" sz="2800" b="1" dirty="0">
                  <a:solidFill>
                    <a:schemeClr val="bg1"/>
                  </a:solidFill>
                  <a:latin typeface="微软雅黑" panose="020B0503020204020204" pitchFamily="34" charset="-122"/>
                  <a:ea typeface="微软雅黑" panose="020B0503020204020204" pitchFamily="34" charset="-122"/>
                </a:rPr>
                <a:t>Contents</a:t>
              </a:r>
              <a:endParaRPr lang="en-GB" sz="2800" b="1" dirty="0">
                <a:solidFill>
                  <a:schemeClr val="bg1"/>
                </a:solidFill>
                <a:latin typeface="微软雅黑" panose="020B0503020204020204" pitchFamily="34" charset="-122"/>
                <a:ea typeface="微软雅黑" panose="020B0503020204020204" pitchFamily="34" charset="-122"/>
              </a:endParaRPr>
            </a:p>
          </p:txBody>
        </p:sp>
      </p:grpSp>
      <p:grpSp>
        <p:nvGrpSpPr>
          <p:cNvPr id="81" name="组合 80"/>
          <p:cNvGrpSpPr/>
          <p:nvPr/>
        </p:nvGrpSpPr>
        <p:grpSpPr>
          <a:xfrm>
            <a:off x="4415135" y="2081828"/>
            <a:ext cx="526267" cy="526267"/>
            <a:chOff x="3995936" y="1495374"/>
            <a:chExt cx="720080" cy="720080"/>
          </a:xfrm>
        </p:grpSpPr>
        <p:sp>
          <p:nvSpPr>
            <p:cNvPr id="82" name="椭圆 81"/>
            <p:cNvSpPr/>
            <p:nvPr/>
          </p:nvSpPr>
          <p:spPr>
            <a:xfrm>
              <a:off x="3995936" y="1495374"/>
              <a:ext cx="720080" cy="720080"/>
            </a:xfrm>
            <a:prstGeom prst="ellipse">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TextBox 15"/>
            <p:cNvSpPr txBox="1"/>
            <p:nvPr/>
          </p:nvSpPr>
          <p:spPr>
            <a:xfrm>
              <a:off x="4023348" y="1567957"/>
              <a:ext cx="665025" cy="547462"/>
            </a:xfrm>
            <a:prstGeom prst="rect">
              <a:avLst/>
            </a:prstGeom>
            <a:noFill/>
          </p:spPr>
          <p:txBody>
            <a:bodyPr wrap="none" rtlCol="0">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02</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84" name="组合 83"/>
          <p:cNvGrpSpPr/>
          <p:nvPr/>
        </p:nvGrpSpPr>
        <p:grpSpPr>
          <a:xfrm>
            <a:off x="4187781" y="3039201"/>
            <a:ext cx="526267" cy="526267"/>
            <a:chOff x="3995936" y="1495374"/>
            <a:chExt cx="720080" cy="720080"/>
          </a:xfrm>
        </p:grpSpPr>
        <p:sp>
          <p:nvSpPr>
            <p:cNvPr id="85" name="椭圆 84"/>
            <p:cNvSpPr/>
            <p:nvPr/>
          </p:nvSpPr>
          <p:spPr>
            <a:xfrm>
              <a:off x="3995936" y="1495374"/>
              <a:ext cx="720080" cy="720080"/>
            </a:xfrm>
            <a:prstGeom prst="ellipse">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TextBox 15"/>
            <p:cNvSpPr txBox="1"/>
            <p:nvPr/>
          </p:nvSpPr>
          <p:spPr>
            <a:xfrm>
              <a:off x="4023348" y="1567957"/>
              <a:ext cx="665025" cy="547462"/>
            </a:xfrm>
            <a:prstGeom prst="rect">
              <a:avLst/>
            </a:prstGeom>
            <a:noFill/>
          </p:spPr>
          <p:txBody>
            <a:bodyPr wrap="none" rtlCol="0">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03</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4714196" y="1221943"/>
            <a:ext cx="526267" cy="526267"/>
            <a:chOff x="3995936" y="1495374"/>
            <a:chExt cx="720080" cy="720080"/>
          </a:xfrm>
        </p:grpSpPr>
        <p:sp>
          <p:nvSpPr>
            <p:cNvPr id="23" name="椭圆 22"/>
            <p:cNvSpPr/>
            <p:nvPr/>
          </p:nvSpPr>
          <p:spPr>
            <a:xfrm>
              <a:off x="3995936" y="1495374"/>
              <a:ext cx="720080" cy="720080"/>
            </a:xfrm>
            <a:prstGeom prst="ellipse">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15"/>
            <p:cNvSpPr txBox="1"/>
            <p:nvPr/>
          </p:nvSpPr>
          <p:spPr>
            <a:xfrm>
              <a:off x="4023348" y="1567957"/>
              <a:ext cx="599832" cy="493794"/>
            </a:xfrm>
            <a:prstGeom prst="rect">
              <a:avLst/>
            </a:prstGeom>
            <a:noFill/>
          </p:spPr>
          <p:txBody>
            <a:bodyPr wrap="none" rtlCol="0">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01</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sp>
        <p:nvSpPr>
          <p:cNvPr id="25" name="TextBox 48"/>
          <p:cNvSpPr txBox="1"/>
          <p:nvPr/>
        </p:nvSpPr>
        <p:spPr>
          <a:xfrm>
            <a:off x="5643245" y="1297305"/>
            <a:ext cx="3216910" cy="375920"/>
          </a:xfrm>
          <a:prstGeom prst="rect">
            <a:avLst/>
          </a:prstGeom>
          <a:noFill/>
        </p:spPr>
        <p:txBody>
          <a:bodyPr wrap="square" lIns="68584" tIns="34291" rIns="68584" bIns="34291" rtlCol="0">
            <a:spAutoFit/>
          </a:bodyPr>
          <a:lstStyle/>
          <a:p>
            <a:r>
              <a:rPr lang="zh-CN" altLang="en-US"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高考评价体系历史学科解读</a:t>
            </a:r>
            <a:endParaRPr lang="zh-CN" altLang="en-US"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0">
        <p14:flip dir="r"/>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left)">
                                      <p:cBhvr>
                                        <p:cTn id="13" dur="500"/>
                                        <p:tgtEl>
                                          <p:spTgt spid="22"/>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81"/>
                                        </p:tgtEl>
                                        <p:attrNameLst>
                                          <p:attrName>style.visibility</p:attrName>
                                        </p:attrNameLst>
                                      </p:cBhvr>
                                      <p:to>
                                        <p:strVal val="visible"/>
                                      </p:to>
                                    </p:set>
                                    <p:animEffect transition="in" filter="wipe(left)">
                                      <p:cBhvr>
                                        <p:cTn id="21" dur="500"/>
                                        <p:tgtEl>
                                          <p:spTgt spid="81"/>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wipe(left)">
                                      <p:cBhvr>
                                        <p:cTn id="25" dur="500"/>
                                        <p:tgtEl>
                                          <p:spTgt spid="64"/>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84"/>
                                        </p:tgtEl>
                                        <p:attrNameLst>
                                          <p:attrName>style.visibility</p:attrName>
                                        </p:attrNameLst>
                                      </p:cBhvr>
                                      <p:to>
                                        <p:strVal val="visible"/>
                                      </p:to>
                                    </p:set>
                                    <p:animEffect transition="in" filter="wipe(left)">
                                      <p:cBhvr>
                                        <p:cTn id="29" dur="500"/>
                                        <p:tgtEl>
                                          <p:spTgt spid="84"/>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wipe(left)">
                                      <p:cBhvr>
                                        <p:cTn id="33"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7"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42" name="组合 41"/>
          <p:cNvGrpSpPr/>
          <p:nvPr/>
        </p:nvGrpSpPr>
        <p:grpSpPr>
          <a:xfrm>
            <a:off x="0" y="1651830"/>
            <a:ext cx="9144000" cy="1814777"/>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矩形 45"/>
            <p:cNvSpPr/>
            <p:nvPr/>
          </p:nvSpPr>
          <p:spPr>
            <a:xfrm>
              <a:off x="170694" y="261768"/>
              <a:ext cx="3936004" cy="61198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文本框 6"/>
            <p:cNvSpPr txBox="1"/>
            <p:nvPr/>
          </p:nvSpPr>
          <p:spPr>
            <a:xfrm>
              <a:off x="650907" y="284178"/>
              <a:ext cx="569115" cy="559734"/>
            </a:xfrm>
            <a:prstGeom prst="rect">
              <a:avLst/>
            </a:prstGeom>
            <a:noFill/>
          </p:spPr>
          <p:txBody>
            <a:bodyPr wrap="square" lIns="68580" tIns="34290" rIns="68580" bIns="34290" rtlCol="0">
              <a:spAutoFit/>
            </a:bodyPr>
            <a:lstStyle/>
            <a:p>
              <a:r>
                <a:rPr lang="en-US" altLang="zh-CN" sz="8000" dirty="0">
                  <a:solidFill>
                    <a:schemeClr val="bg1">
                      <a:lumMod val="95000"/>
                    </a:schemeClr>
                  </a:solidFill>
                  <a:latin typeface="Impact" panose="020B0806030902050204" pitchFamily="34" charset="0"/>
                </a:rPr>
                <a:t>01</a:t>
              </a:r>
              <a:endParaRPr lang="zh-CN" altLang="en-US" sz="8000" dirty="0">
                <a:solidFill>
                  <a:schemeClr val="bg1">
                    <a:lumMod val="95000"/>
                  </a:schemeClr>
                </a:solidFill>
                <a:latin typeface="Impact" panose="020B0806030902050204" pitchFamily="34" charset="0"/>
              </a:endParaRPr>
            </a:p>
          </p:txBody>
        </p:sp>
      </p:grpSp>
      <p:sp>
        <p:nvSpPr>
          <p:cNvPr id="49" name="TextBox 48"/>
          <p:cNvSpPr txBox="1"/>
          <p:nvPr/>
        </p:nvSpPr>
        <p:spPr>
          <a:xfrm>
            <a:off x="3041650" y="2165350"/>
            <a:ext cx="5541010" cy="622300"/>
          </a:xfrm>
          <a:prstGeom prst="rect">
            <a:avLst/>
          </a:prstGeom>
          <a:noFill/>
        </p:spPr>
        <p:txBody>
          <a:bodyPr wrap="square" lIns="68584" tIns="34291" rIns="68584" bIns="34291"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sym typeface="+mn-ea"/>
              </a:rPr>
              <a:t>高考评价体系历史科解读</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0">
        <p14:prism/>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2" presetClass="entr" presetSubtype="8" fill="hold" grpId="0" nodeType="afterEffect">
                                  <p:stCondLst>
                                    <p:cond delay="0"/>
                                  </p:stCondLst>
                                  <p:iterate type="lt">
                                    <p:tmPct val="30000"/>
                                  </p:iterate>
                                  <p:childTnLst>
                                    <p:set>
                                      <p:cBhvr>
                                        <p:cTn id="11" dur="1" fill="hold">
                                          <p:stCondLst>
                                            <p:cond delay="0"/>
                                          </p:stCondLst>
                                        </p:cTn>
                                        <p:tgtEl>
                                          <p:spTgt spid="49"/>
                                        </p:tgtEl>
                                        <p:attrNameLst>
                                          <p:attrName>style.visibility</p:attrName>
                                        </p:attrNameLst>
                                      </p:cBhvr>
                                      <p:to>
                                        <p:strVal val="visible"/>
                                      </p:to>
                                    </p:set>
                                    <p:animEffect transition="in" filter="wipe(left)">
                                      <p:cBhvr>
                                        <p:cTn id="12" dur="200"/>
                                        <p:tgtEl>
                                          <p:spTgt spid="49"/>
                                        </p:tgtEl>
                                      </p:cBhvr>
                                    </p:animEffect>
                                  </p:childTnLst>
                                </p:cTn>
                              </p:par>
                              <p:par>
                                <p:cTn id="13" presetID="36" presetClass="emph" presetSubtype="0" fill="hold" grpId="1" nodeType="withEffect">
                                  <p:stCondLst>
                                    <p:cond delay="0"/>
                                  </p:stCondLst>
                                  <p:iterate type="lt">
                                    <p:tmPct val="30000"/>
                                  </p:iterate>
                                  <p:childTnLst>
                                    <p:animScale>
                                      <p:cBhvr>
                                        <p:cTn id="14" dur="50" autoRev="1" fill="hold">
                                          <p:stCondLst>
                                            <p:cond delay="0"/>
                                          </p:stCondLst>
                                        </p:cTn>
                                        <p:tgtEl>
                                          <p:spTgt spid="49"/>
                                        </p:tgtEl>
                                      </p:cBhvr>
                                      <p:to x="80000" y="100000"/>
                                    </p:animScale>
                                    <p:anim by="(#ppt_w*0.10)" calcmode="lin" valueType="num">
                                      <p:cBhvr>
                                        <p:cTn id="15" dur="50" autoRev="1" fill="hold">
                                          <p:stCondLst>
                                            <p:cond delay="0"/>
                                          </p:stCondLst>
                                        </p:cTn>
                                        <p:tgtEl>
                                          <p:spTgt spid="49"/>
                                        </p:tgtEl>
                                        <p:attrNameLst>
                                          <p:attrName>ppt_x</p:attrName>
                                        </p:attrNameLst>
                                      </p:cBhvr>
                                    </p:anim>
                                    <p:anim by="(-#ppt_w*0.10)" calcmode="lin" valueType="num">
                                      <p:cBhvr>
                                        <p:cTn id="16" dur="50" autoRev="1" fill="hold">
                                          <p:stCondLst>
                                            <p:cond delay="0"/>
                                          </p:stCondLst>
                                        </p:cTn>
                                        <p:tgtEl>
                                          <p:spTgt spid="49"/>
                                        </p:tgtEl>
                                        <p:attrNameLst>
                                          <p:attrName>ppt_y</p:attrName>
                                        </p:attrNameLst>
                                      </p:cBhvr>
                                    </p:anim>
                                    <p:animRot by="-480000">
                                      <p:cBhvr>
                                        <p:cTn id="17" dur="50" autoRev="1" fill="hold">
                                          <p:stCondLst>
                                            <p:cond delay="0"/>
                                          </p:stCondLst>
                                        </p:cTn>
                                        <p:tgtEl>
                                          <p:spTgt spid="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9"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0241" name="文本框 2"/>
          <p:cNvSpPr txBox="1"/>
          <p:nvPr/>
        </p:nvSpPr>
        <p:spPr>
          <a:xfrm>
            <a:off x="3189685" y="958454"/>
            <a:ext cx="2269331" cy="478155"/>
          </a:xfrm>
          <a:prstGeom prst="rect">
            <a:avLst/>
          </a:prstGeom>
          <a:noFill/>
          <a:ln>
            <a:noFill/>
          </a:ln>
        </p:spPr>
        <p:txBody>
          <a:bodyPr wrap="square" anchor="t">
            <a:spAutoFit/>
          </a:bodyPr>
          <a:lstStyle/>
          <a:p>
            <a:pPr>
              <a:lnSpc>
                <a:spcPct val="120000"/>
              </a:lnSpc>
            </a:pPr>
            <a:r>
              <a:rPr lang="en-US" sz="2100">
                <a:latin typeface="黑体" panose="02010609060101010101" charset="-122"/>
                <a:ea typeface="黑体" panose="02010609060101010101" charset="-122"/>
              </a:rPr>
              <a:t>   </a:t>
            </a:r>
            <a:endParaRPr lang="zh-CN" sz="2400">
              <a:latin typeface="Arial" panose="020B0604020202020204"/>
              <a:ea typeface="宋体" panose="02010600030101010101" pitchFamily="2" charset="-122"/>
            </a:endParaRPr>
          </a:p>
        </p:txBody>
      </p:sp>
      <p:sp>
        <p:nvSpPr>
          <p:cNvPr id="10242" name="文本框 9"/>
          <p:cNvSpPr/>
          <p:nvPr/>
        </p:nvSpPr>
        <p:spPr>
          <a:xfrm>
            <a:off x="881321" y="1686577"/>
            <a:ext cx="551815" cy="2236676"/>
          </a:xfrm>
          <a:prstGeom prst="rect">
            <a:avLst/>
          </a:prstGeom>
          <a:gradFill>
            <a:gsLst>
              <a:gs pos="10000">
                <a:srgbClr val="FD96A5"/>
              </a:gs>
              <a:gs pos="100000">
                <a:srgbClr val="FE6479"/>
              </a:gs>
            </a:gsLst>
            <a:lin scaled="1"/>
          </a:gradFill>
          <a:ln>
            <a:noFill/>
          </a:ln>
        </p:spPr>
        <p:txBody>
          <a:bodyPr vert="eaVert" wrap="square" anchor="ctr" anchorCtr="0">
            <a:spAutoFit/>
          </a:bodyPr>
          <a:lstStyle/>
          <a:p>
            <a:r>
              <a:rPr lang="en-US" sz="2400">
                <a:latin typeface="黑体" panose="02010609060101010101" charset="-122"/>
                <a:ea typeface="黑体" panose="02010609060101010101" charset="-122"/>
              </a:rPr>
              <a:t> </a:t>
            </a:r>
            <a:r>
              <a:rPr lang="zh-CN" sz="2400">
                <a:latin typeface="黑体" panose="02010609060101010101" charset="-122"/>
                <a:ea typeface="黑体" panose="02010609060101010101" charset="-122"/>
              </a:rPr>
              <a:t>高考评价体系</a:t>
            </a:r>
            <a:endParaRPr lang="zh-CN" sz="2400">
              <a:latin typeface="黑体" panose="02010609060101010101" charset="-122"/>
              <a:ea typeface="黑体" panose="02010609060101010101" charset="-122"/>
            </a:endParaRPr>
          </a:p>
        </p:txBody>
      </p:sp>
      <p:grpSp>
        <p:nvGrpSpPr>
          <p:cNvPr id="10243" name="组 3"/>
          <p:cNvGrpSpPr/>
          <p:nvPr/>
        </p:nvGrpSpPr>
        <p:grpSpPr>
          <a:xfrm>
            <a:off x="2001619" y="1624502"/>
            <a:ext cx="972740" cy="485775"/>
            <a:chOff x="971850" y="1412915"/>
            <a:chExt cx="1296054" cy="648027"/>
          </a:xfrm>
        </p:grpSpPr>
        <p:sp>
          <p:nvSpPr>
            <p:cNvPr id="4" name="椭圆 3"/>
            <p:cNvSpPr/>
            <p:nvPr/>
          </p:nvSpPr>
          <p:spPr>
            <a:xfrm>
              <a:off x="971850" y="1412915"/>
              <a:ext cx="1296054" cy="648027"/>
            </a:xfrm>
            <a:prstGeom prst="ellipse">
              <a:avLst/>
            </a:prstGeom>
            <a:solidFill>
              <a:srgbClr val="CCFFCC"/>
            </a:solidFill>
            <a:ln w="38100">
              <a:solidFill>
                <a:srgbClr val="008000"/>
              </a:solidFill>
              <a:round/>
            </a:ln>
          </p:spPr>
          <p:txBody>
            <a:bodyPr anchor="ctr"/>
            <a:lstStyle/>
            <a:p>
              <a:pPr marL="0" lvl="0" indent="0" algn="ctr" defTabSz="914400">
                <a:lnSpc>
                  <a:spcPct val="100000"/>
                </a:lnSpc>
                <a:spcBef>
                  <a:spcPts val="0"/>
                </a:spcBef>
                <a:spcAft>
                  <a:spcPts val="0"/>
                </a:spcAft>
                <a:buNone/>
              </a:pPr>
              <a:endParaRPr lang="zh-CN" sz="1350" b="0" i="0" u="none" strike="noStrike" kern="1200" spc="0" baseline="0">
                <a:solidFill>
                  <a:srgbClr val="000000"/>
                </a:solidFill>
                <a:latin typeface="黑体" panose="02010609060101010101" charset="-122"/>
                <a:ea typeface="黑体" panose="02010609060101010101" charset="-122"/>
              </a:endParaRPr>
            </a:p>
          </p:txBody>
        </p:sp>
        <p:sp>
          <p:nvSpPr>
            <p:cNvPr id="10245" name="文本框 1"/>
            <p:cNvSpPr txBox="1"/>
            <p:nvPr/>
          </p:nvSpPr>
          <p:spPr>
            <a:xfrm>
              <a:off x="971850" y="1484919"/>
              <a:ext cx="1296054" cy="552306"/>
            </a:xfrm>
            <a:prstGeom prst="rect">
              <a:avLst/>
            </a:prstGeom>
            <a:noFill/>
            <a:ln>
              <a:noFill/>
            </a:ln>
          </p:spPr>
          <p:txBody>
            <a:bodyPr anchor="t">
              <a:spAutoFit/>
            </a:bodyPr>
            <a:lstStyle/>
            <a:p>
              <a:pPr algn="ctr"/>
              <a:r>
                <a:rPr lang="zh-CN" sz="2100">
                  <a:solidFill>
                    <a:srgbClr val="000000"/>
                  </a:solidFill>
                  <a:latin typeface="黑体" panose="02010609060101010101" charset="-122"/>
                  <a:ea typeface="黑体" panose="02010609060101010101" charset="-122"/>
                </a:rPr>
                <a:t>一核</a:t>
              </a:r>
              <a:endParaRPr lang="zh-CN" sz="2100">
                <a:solidFill>
                  <a:srgbClr val="000000"/>
                </a:solidFill>
                <a:latin typeface="黑体" panose="02010609060101010101" charset="-122"/>
                <a:ea typeface="黑体" panose="02010609060101010101" charset="-122"/>
              </a:endParaRPr>
            </a:p>
          </p:txBody>
        </p:sp>
      </p:grpSp>
      <p:sp>
        <p:nvSpPr>
          <p:cNvPr id="10246" name="文本框 23"/>
          <p:cNvSpPr txBox="1"/>
          <p:nvPr/>
        </p:nvSpPr>
        <p:spPr>
          <a:xfrm>
            <a:off x="2824480" y="1410335"/>
            <a:ext cx="1028700" cy="321945"/>
          </a:xfrm>
          <a:prstGeom prst="rect">
            <a:avLst/>
          </a:prstGeom>
          <a:noFill/>
          <a:ln>
            <a:noFill/>
          </a:ln>
        </p:spPr>
        <p:txBody>
          <a:bodyPr wrap="square" anchor="t">
            <a:spAutoFit/>
          </a:bodyPr>
          <a:lstStyle/>
          <a:p>
            <a:pPr algn="ctr"/>
            <a:r>
              <a:rPr lang="zh-CN" sz="1500">
                <a:latin typeface="黑体" panose="02010609060101010101" charset="-122"/>
                <a:ea typeface="黑体" panose="02010609060101010101" charset="-122"/>
              </a:rPr>
              <a:t>评价体系</a:t>
            </a:r>
            <a:endParaRPr lang="zh-CN" sz="1500">
              <a:latin typeface="黑体" panose="02010609060101010101" charset="-122"/>
              <a:ea typeface="黑体" panose="02010609060101010101" charset="-122"/>
            </a:endParaRPr>
          </a:p>
        </p:txBody>
      </p:sp>
      <p:sp>
        <p:nvSpPr>
          <p:cNvPr id="23" name="右箭头 22"/>
          <p:cNvSpPr/>
          <p:nvPr/>
        </p:nvSpPr>
        <p:spPr>
          <a:xfrm>
            <a:off x="2975061" y="1721258"/>
            <a:ext cx="849424" cy="270514"/>
          </a:xfrm>
          <a:prstGeom prst="rightArrow">
            <a:avLst>
              <a:gd name="adj1" fmla="val 50000"/>
              <a:gd name="adj2" fmla="val 50003"/>
            </a:avLst>
          </a:prstGeom>
          <a:noFill/>
          <a:ln w="38100">
            <a:solidFill>
              <a:srgbClr val="008000"/>
            </a:solidFill>
            <a:miter/>
          </a:ln>
        </p:spPr>
        <p:txBody>
          <a:bodyPr anchor="ctr"/>
          <a:lstStyle/>
          <a:p>
            <a:pPr marL="0" lvl="0" indent="0" algn="ctr" defTabSz="914400">
              <a:lnSpc>
                <a:spcPct val="100000"/>
              </a:lnSpc>
              <a:spcBef>
                <a:spcPts val="0"/>
              </a:spcBef>
              <a:spcAft>
                <a:spcPts val="0"/>
              </a:spcAft>
              <a:buNone/>
            </a:pPr>
            <a:endParaRPr lang="zh-CN" sz="1350" b="0" i="0" u="none" strike="noStrike" kern="1200" spc="0" baseline="0">
              <a:solidFill>
                <a:schemeClr val="lt1"/>
              </a:solidFill>
              <a:latin typeface="Calibri" panose="020F0502020204030204"/>
              <a:ea typeface="宋体" panose="02010600030101010101" pitchFamily="2" charset="-122"/>
            </a:endParaRPr>
          </a:p>
        </p:txBody>
      </p:sp>
      <p:grpSp>
        <p:nvGrpSpPr>
          <p:cNvPr id="10248" name="组 4"/>
          <p:cNvGrpSpPr/>
          <p:nvPr/>
        </p:nvGrpSpPr>
        <p:grpSpPr>
          <a:xfrm>
            <a:off x="2001619" y="2548388"/>
            <a:ext cx="971550" cy="485775"/>
            <a:chOff x="971850" y="1412915"/>
            <a:chExt cx="1296054" cy="648027"/>
          </a:xfrm>
        </p:grpSpPr>
        <p:sp>
          <p:nvSpPr>
            <p:cNvPr id="6" name="椭圆 5"/>
            <p:cNvSpPr/>
            <p:nvPr/>
          </p:nvSpPr>
          <p:spPr>
            <a:xfrm>
              <a:off x="971850" y="1412915"/>
              <a:ext cx="1296054" cy="648027"/>
            </a:xfrm>
            <a:prstGeom prst="ellipse">
              <a:avLst/>
            </a:prstGeom>
            <a:solidFill>
              <a:srgbClr val="CCFFCC"/>
            </a:solidFill>
            <a:ln w="38100">
              <a:solidFill>
                <a:srgbClr val="008000"/>
              </a:solidFill>
              <a:round/>
            </a:ln>
          </p:spPr>
          <p:txBody>
            <a:bodyPr anchor="ctr"/>
            <a:lstStyle/>
            <a:p>
              <a:pPr marL="0" lvl="0" indent="0" algn="ctr" defTabSz="914400">
                <a:lnSpc>
                  <a:spcPct val="100000"/>
                </a:lnSpc>
                <a:spcBef>
                  <a:spcPts val="0"/>
                </a:spcBef>
                <a:spcAft>
                  <a:spcPts val="0"/>
                </a:spcAft>
                <a:buNone/>
              </a:pPr>
              <a:endParaRPr lang="zh-CN" sz="1350" b="0" i="0" u="none" strike="noStrike" kern="1200" spc="0" baseline="0">
                <a:solidFill>
                  <a:srgbClr val="000000"/>
                </a:solidFill>
                <a:latin typeface="黑体" panose="02010609060101010101" charset="-122"/>
                <a:ea typeface="黑体" panose="02010609060101010101" charset="-122"/>
              </a:endParaRPr>
            </a:p>
          </p:txBody>
        </p:sp>
        <p:sp>
          <p:nvSpPr>
            <p:cNvPr id="10250" name="文本框 6"/>
            <p:cNvSpPr txBox="1"/>
            <p:nvPr/>
          </p:nvSpPr>
          <p:spPr>
            <a:xfrm>
              <a:off x="971850" y="1484918"/>
              <a:ext cx="1296054" cy="552306"/>
            </a:xfrm>
            <a:prstGeom prst="rect">
              <a:avLst/>
            </a:prstGeom>
            <a:noFill/>
            <a:ln>
              <a:noFill/>
            </a:ln>
          </p:spPr>
          <p:txBody>
            <a:bodyPr anchor="t">
              <a:spAutoFit/>
            </a:bodyPr>
            <a:lstStyle/>
            <a:p>
              <a:pPr algn="ctr"/>
              <a:r>
                <a:rPr lang="zh-CN" sz="2100">
                  <a:solidFill>
                    <a:srgbClr val="000000"/>
                  </a:solidFill>
                  <a:latin typeface="黑体" panose="02010609060101010101" charset="-122"/>
                  <a:ea typeface="黑体" panose="02010609060101010101" charset="-122"/>
                </a:rPr>
                <a:t>四层</a:t>
              </a:r>
              <a:endParaRPr lang="zh-CN" sz="2100">
                <a:solidFill>
                  <a:srgbClr val="000000"/>
                </a:solidFill>
                <a:latin typeface="黑体" panose="02010609060101010101" charset="-122"/>
                <a:ea typeface="黑体" panose="02010609060101010101" charset="-122"/>
              </a:endParaRPr>
            </a:p>
          </p:txBody>
        </p:sp>
      </p:grpSp>
      <p:grpSp>
        <p:nvGrpSpPr>
          <p:cNvPr id="10251" name="组 7"/>
          <p:cNvGrpSpPr/>
          <p:nvPr/>
        </p:nvGrpSpPr>
        <p:grpSpPr>
          <a:xfrm>
            <a:off x="2003753" y="3545252"/>
            <a:ext cx="971550" cy="485775"/>
            <a:chOff x="971850" y="1412915"/>
            <a:chExt cx="1296054" cy="648027"/>
          </a:xfrm>
        </p:grpSpPr>
        <p:sp>
          <p:nvSpPr>
            <p:cNvPr id="9" name="椭圆 8"/>
            <p:cNvSpPr/>
            <p:nvPr/>
          </p:nvSpPr>
          <p:spPr>
            <a:xfrm>
              <a:off x="971850" y="1412915"/>
              <a:ext cx="1296054" cy="648027"/>
            </a:xfrm>
            <a:prstGeom prst="ellipse">
              <a:avLst/>
            </a:prstGeom>
            <a:solidFill>
              <a:srgbClr val="CCFFCC"/>
            </a:solidFill>
            <a:ln w="38100">
              <a:solidFill>
                <a:srgbClr val="008000"/>
              </a:solidFill>
              <a:round/>
            </a:ln>
          </p:spPr>
          <p:txBody>
            <a:bodyPr anchor="ctr"/>
            <a:lstStyle/>
            <a:p>
              <a:pPr marL="0" lvl="0" indent="0" algn="ctr" defTabSz="914400">
                <a:lnSpc>
                  <a:spcPct val="100000"/>
                </a:lnSpc>
                <a:spcBef>
                  <a:spcPts val="0"/>
                </a:spcBef>
                <a:spcAft>
                  <a:spcPts val="0"/>
                </a:spcAft>
                <a:buNone/>
              </a:pPr>
              <a:endParaRPr lang="zh-CN" sz="1350" b="0" i="0" u="none" strike="noStrike" kern="1200" spc="0" baseline="0">
                <a:solidFill>
                  <a:srgbClr val="000000"/>
                </a:solidFill>
                <a:latin typeface="黑体" panose="02010609060101010101" charset="-122"/>
                <a:ea typeface="黑体" panose="02010609060101010101" charset="-122"/>
              </a:endParaRPr>
            </a:p>
          </p:txBody>
        </p:sp>
        <p:sp>
          <p:nvSpPr>
            <p:cNvPr id="10253" name="文本框 9"/>
            <p:cNvSpPr txBox="1"/>
            <p:nvPr/>
          </p:nvSpPr>
          <p:spPr>
            <a:xfrm>
              <a:off x="971850" y="1484918"/>
              <a:ext cx="1296054" cy="552306"/>
            </a:xfrm>
            <a:prstGeom prst="rect">
              <a:avLst/>
            </a:prstGeom>
            <a:noFill/>
            <a:ln>
              <a:noFill/>
            </a:ln>
          </p:spPr>
          <p:txBody>
            <a:bodyPr anchor="t">
              <a:spAutoFit/>
            </a:bodyPr>
            <a:lstStyle/>
            <a:p>
              <a:pPr algn="ctr"/>
              <a:r>
                <a:rPr lang="zh-CN" sz="2100">
                  <a:solidFill>
                    <a:srgbClr val="000000"/>
                  </a:solidFill>
                  <a:latin typeface="黑体" panose="02010609060101010101" charset="-122"/>
                  <a:ea typeface="黑体" panose="02010609060101010101" charset="-122"/>
                </a:rPr>
                <a:t>四翼</a:t>
              </a:r>
              <a:endParaRPr lang="zh-CN" sz="2100">
                <a:solidFill>
                  <a:srgbClr val="000000"/>
                </a:solidFill>
                <a:latin typeface="黑体" panose="02010609060101010101" charset="-122"/>
                <a:ea typeface="黑体" panose="02010609060101010101" charset="-122"/>
              </a:endParaRPr>
            </a:p>
          </p:txBody>
        </p:sp>
      </p:grpSp>
      <p:sp>
        <p:nvSpPr>
          <p:cNvPr id="5" name="右箭头 4"/>
          <p:cNvSpPr/>
          <p:nvPr/>
        </p:nvSpPr>
        <p:spPr>
          <a:xfrm>
            <a:off x="2974527" y="2656052"/>
            <a:ext cx="822747" cy="270514"/>
          </a:xfrm>
          <a:prstGeom prst="rightArrow">
            <a:avLst>
              <a:gd name="adj1" fmla="val 50000"/>
              <a:gd name="adj2" fmla="val 50003"/>
            </a:avLst>
          </a:prstGeom>
          <a:noFill/>
          <a:ln w="38100">
            <a:solidFill>
              <a:srgbClr val="008000"/>
            </a:solidFill>
            <a:miter/>
          </a:ln>
        </p:spPr>
        <p:txBody>
          <a:bodyPr anchor="ctr"/>
          <a:lstStyle/>
          <a:p>
            <a:pPr marL="0" lvl="0" indent="0" algn="ctr" defTabSz="914400">
              <a:lnSpc>
                <a:spcPct val="100000"/>
              </a:lnSpc>
              <a:spcBef>
                <a:spcPts val="0"/>
              </a:spcBef>
              <a:spcAft>
                <a:spcPts val="0"/>
              </a:spcAft>
              <a:buNone/>
            </a:pPr>
            <a:endParaRPr lang="zh-CN" sz="1350" b="0" i="0" u="none" strike="noStrike" kern="1200" spc="0" baseline="0">
              <a:solidFill>
                <a:schemeClr val="lt1"/>
              </a:solidFill>
              <a:latin typeface="Calibri" panose="020F0502020204030204"/>
              <a:ea typeface="宋体" panose="02010600030101010101" pitchFamily="2" charset="-122"/>
            </a:endParaRPr>
          </a:p>
        </p:txBody>
      </p:sp>
      <p:sp>
        <p:nvSpPr>
          <p:cNvPr id="7" name="右箭头 6"/>
          <p:cNvSpPr/>
          <p:nvPr/>
        </p:nvSpPr>
        <p:spPr>
          <a:xfrm>
            <a:off x="2975594" y="3652739"/>
            <a:ext cx="821679" cy="270514"/>
          </a:xfrm>
          <a:prstGeom prst="rightArrow">
            <a:avLst>
              <a:gd name="adj1" fmla="val 50000"/>
              <a:gd name="adj2" fmla="val 50003"/>
            </a:avLst>
          </a:prstGeom>
          <a:noFill/>
          <a:ln w="38100">
            <a:solidFill>
              <a:srgbClr val="008000"/>
            </a:solidFill>
            <a:miter/>
          </a:ln>
        </p:spPr>
        <p:txBody>
          <a:bodyPr anchor="ctr"/>
          <a:lstStyle/>
          <a:p>
            <a:pPr marL="0" lvl="0" indent="0" algn="ctr" defTabSz="914400">
              <a:lnSpc>
                <a:spcPct val="100000"/>
              </a:lnSpc>
              <a:spcBef>
                <a:spcPts val="0"/>
              </a:spcBef>
              <a:spcAft>
                <a:spcPts val="0"/>
              </a:spcAft>
              <a:buNone/>
            </a:pPr>
            <a:endParaRPr lang="zh-CN" sz="1350" b="0" i="0" u="none" strike="noStrike" kern="1200" spc="0" baseline="0">
              <a:solidFill>
                <a:schemeClr val="lt1"/>
              </a:solidFill>
              <a:latin typeface="Calibri" panose="020F0502020204030204"/>
              <a:ea typeface="宋体" panose="02010600030101010101" pitchFamily="2" charset="-122"/>
            </a:endParaRPr>
          </a:p>
        </p:txBody>
      </p:sp>
      <p:sp>
        <p:nvSpPr>
          <p:cNvPr id="10256" name="文本框 25"/>
          <p:cNvSpPr txBox="1"/>
          <p:nvPr/>
        </p:nvSpPr>
        <p:spPr>
          <a:xfrm>
            <a:off x="2879725" y="2348230"/>
            <a:ext cx="973455" cy="321945"/>
          </a:xfrm>
          <a:prstGeom prst="rect">
            <a:avLst/>
          </a:prstGeom>
          <a:noFill/>
          <a:ln>
            <a:noFill/>
          </a:ln>
        </p:spPr>
        <p:txBody>
          <a:bodyPr wrap="square" anchor="t">
            <a:spAutoFit/>
          </a:bodyPr>
          <a:lstStyle/>
          <a:p>
            <a:pPr algn="ctr"/>
            <a:r>
              <a:rPr lang="zh-CN" sz="1500">
                <a:latin typeface="黑体" panose="02010609060101010101" charset="-122"/>
                <a:ea typeface="黑体" panose="02010609060101010101" charset="-122"/>
              </a:rPr>
              <a:t>考查目标</a:t>
            </a:r>
            <a:endParaRPr lang="zh-CN" sz="1500">
              <a:latin typeface="黑体" panose="02010609060101010101" charset="-122"/>
              <a:ea typeface="黑体" panose="02010609060101010101" charset="-122"/>
            </a:endParaRPr>
          </a:p>
        </p:txBody>
      </p:sp>
      <p:sp>
        <p:nvSpPr>
          <p:cNvPr id="10257" name="文本框 27"/>
          <p:cNvSpPr txBox="1"/>
          <p:nvPr/>
        </p:nvSpPr>
        <p:spPr>
          <a:xfrm>
            <a:off x="2851150" y="3331210"/>
            <a:ext cx="973455" cy="321945"/>
          </a:xfrm>
          <a:prstGeom prst="rect">
            <a:avLst/>
          </a:prstGeom>
          <a:noFill/>
          <a:ln>
            <a:noFill/>
          </a:ln>
        </p:spPr>
        <p:txBody>
          <a:bodyPr wrap="square" anchor="t">
            <a:spAutoFit/>
          </a:bodyPr>
          <a:lstStyle/>
          <a:p>
            <a:pPr algn="ctr"/>
            <a:r>
              <a:rPr lang="zh-CN" sz="1500">
                <a:latin typeface="黑体" panose="02010609060101010101" charset="-122"/>
                <a:ea typeface="黑体" panose="02010609060101010101" charset="-122"/>
              </a:rPr>
              <a:t>考查要求</a:t>
            </a:r>
            <a:endParaRPr lang="zh-CN" sz="1500">
              <a:latin typeface="黑体" panose="02010609060101010101" charset="-122"/>
              <a:ea typeface="黑体" panose="02010609060101010101" charset="-122"/>
            </a:endParaRPr>
          </a:p>
        </p:txBody>
      </p:sp>
      <p:sp>
        <p:nvSpPr>
          <p:cNvPr id="17" name="圆角矩形 16"/>
          <p:cNvSpPr/>
          <p:nvPr/>
        </p:nvSpPr>
        <p:spPr>
          <a:xfrm>
            <a:off x="3842997" y="1510325"/>
            <a:ext cx="2541985" cy="713185"/>
          </a:xfrm>
          <a:prstGeom prst="roundRect">
            <a:avLst>
              <a:gd name="adj" fmla="val 16667"/>
            </a:avLst>
          </a:prstGeom>
          <a:noFill/>
          <a:ln w="38100">
            <a:solidFill>
              <a:schemeClr val="tx1"/>
            </a:solidFill>
            <a:round/>
          </a:ln>
        </p:spPr>
        <p:txBody>
          <a:bodyPr anchor="ctr"/>
          <a:lstStyle>
            <a:lvl1pPr lvl="0">
              <a:defRPr sz="2400">
                <a:solidFill>
                  <a:schemeClr val="tx1"/>
                </a:solidFill>
                <a:latin typeface="Arial" panose="020B0604020202020204"/>
                <a:ea typeface="宋体" panose="02010600030101010101" pitchFamily="2" charset="-122"/>
              </a:defRPr>
            </a:lvl1pPr>
            <a:lvl2pPr marL="742950" lvl="1" indent="-285750">
              <a:defRPr sz="2400">
                <a:solidFill>
                  <a:schemeClr val="tx1"/>
                </a:solidFill>
                <a:latin typeface="Arial" panose="020B0604020202020204"/>
                <a:ea typeface="宋体" panose="02010600030101010101" pitchFamily="2" charset="-122"/>
              </a:defRPr>
            </a:lvl2pPr>
            <a:lvl3pPr marL="1143000" lvl="2" indent="-228600">
              <a:defRPr sz="2400">
                <a:solidFill>
                  <a:schemeClr val="tx1"/>
                </a:solidFill>
                <a:latin typeface="Arial" panose="020B0604020202020204"/>
                <a:ea typeface="宋体" panose="02010600030101010101" pitchFamily="2" charset="-122"/>
              </a:defRPr>
            </a:lvl3pPr>
            <a:lvl4pPr marL="1600200" lvl="3" indent="-228600">
              <a:defRPr sz="2400">
                <a:solidFill>
                  <a:schemeClr val="tx1"/>
                </a:solidFill>
                <a:latin typeface="Arial" panose="020B0604020202020204"/>
                <a:ea typeface="宋体" panose="02010600030101010101" pitchFamily="2" charset="-122"/>
              </a:defRPr>
            </a:lvl4pPr>
            <a:lvl5pPr marL="2057400" lvl="4" indent="-228600">
              <a:defRPr sz="2400">
                <a:solidFill>
                  <a:schemeClr val="tx1"/>
                </a:solidFill>
                <a:latin typeface="Arial" panose="020B0604020202020204"/>
                <a:ea typeface="宋体" panose="02010600030101010101" pitchFamily="2" charset="-122"/>
              </a:defRPr>
            </a:lvl5pPr>
            <a:lvl6pPr marL="2514600" lvl="5" indent="-228600">
              <a:spcBef>
                <a:spcPct val="0"/>
              </a:spcBef>
              <a:spcAft>
                <a:spcPct val="0"/>
              </a:spcAft>
              <a:defRPr sz="2400">
                <a:solidFill>
                  <a:schemeClr val="tx1"/>
                </a:solidFill>
                <a:latin typeface="Arial" panose="020B0604020202020204"/>
                <a:ea typeface="宋体" panose="02010600030101010101" pitchFamily="2" charset="-122"/>
              </a:defRPr>
            </a:lvl6pPr>
            <a:lvl7pPr marL="2971800" lvl="6" indent="-228600">
              <a:spcBef>
                <a:spcPct val="0"/>
              </a:spcBef>
              <a:spcAft>
                <a:spcPct val="0"/>
              </a:spcAft>
              <a:defRPr sz="2400">
                <a:solidFill>
                  <a:schemeClr val="tx1"/>
                </a:solidFill>
                <a:latin typeface="Arial" panose="020B0604020202020204"/>
                <a:ea typeface="宋体" panose="02010600030101010101" pitchFamily="2" charset="-122"/>
              </a:defRPr>
            </a:lvl7pPr>
            <a:lvl8pPr marL="3429000" lvl="7" indent="-228600">
              <a:spcBef>
                <a:spcPct val="0"/>
              </a:spcBef>
              <a:spcAft>
                <a:spcPct val="0"/>
              </a:spcAft>
              <a:defRPr sz="2400">
                <a:solidFill>
                  <a:schemeClr val="tx1"/>
                </a:solidFill>
                <a:latin typeface="Arial" panose="020B0604020202020204"/>
                <a:ea typeface="宋体" panose="02010600030101010101" pitchFamily="2" charset="-122"/>
              </a:defRPr>
            </a:lvl8pPr>
            <a:lvl9pPr marL="3886200" lvl="8" indent="-228600">
              <a:spcBef>
                <a:spcPct val="0"/>
              </a:spcBef>
              <a:spcAft>
                <a:spcPct val="0"/>
              </a:spcAft>
              <a:defRPr sz="2400">
                <a:solidFill>
                  <a:schemeClr val="tx1"/>
                </a:solidFill>
                <a:latin typeface="Arial" panose="020B0604020202020204"/>
                <a:ea typeface="宋体" panose="02010600030101010101" pitchFamily="2" charset="-122"/>
              </a:defRPr>
            </a:lvl9pPr>
          </a:lstStyle>
          <a:p>
            <a:pPr marL="0" lvl="0" indent="0" algn="ctr" defTabSz="914400">
              <a:lnSpc>
                <a:spcPct val="100000"/>
              </a:lnSpc>
              <a:spcBef>
                <a:spcPts val="0"/>
              </a:spcBef>
              <a:spcAft>
                <a:spcPts val="0"/>
              </a:spcAft>
              <a:buNone/>
            </a:pPr>
            <a:r>
              <a:rPr lang="zh-CN" sz="2100" b="1" i="0" u="none" strike="noStrike" kern="1200" spc="0" baseline="0">
                <a:solidFill>
                  <a:srgbClr val="FF0000"/>
                </a:solidFill>
                <a:latin typeface="黑体" panose="02010609060101010101" charset="-122"/>
                <a:ea typeface="黑体" panose="02010609060101010101" charset="-122"/>
              </a:rPr>
              <a:t>立德树人</a:t>
            </a:r>
            <a:endParaRPr lang="en-US" sz="2100" b="1" i="0" u="none" strike="noStrike" kern="1200" spc="0" baseline="0">
              <a:solidFill>
                <a:srgbClr val="FF0000"/>
              </a:solidFill>
              <a:latin typeface="黑体" panose="02010609060101010101" charset="-122"/>
              <a:ea typeface="黑体" panose="02010609060101010101" charset="-122"/>
            </a:endParaRPr>
          </a:p>
          <a:p>
            <a:pPr marL="0" lvl="0" indent="0" algn="ctr" defTabSz="914400">
              <a:lnSpc>
                <a:spcPct val="100000"/>
              </a:lnSpc>
              <a:spcBef>
                <a:spcPts val="0"/>
              </a:spcBef>
              <a:spcAft>
                <a:spcPts val="0"/>
              </a:spcAft>
              <a:buNone/>
            </a:pPr>
            <a:r>
              <a:rPr lang="zh-CN" sz="1800" b="1" i="0" u="none" strike="noStrike" kern="1200" spc="0" baseline="0">
                <a:solidFill>
                  <a:schemeClr val="tx1"/>
                </a:solidFill>
                <a:latin typeface="黑体" panose="02010609060101010101" charset="-122"/>
                <a:ea typeface="黑体" panose="02010609060101010101" charset="-122"/>
              </a:rPr>
              <a:t>服务选才  引导教学</a:t>
            </a:r>
            <a:r>
              <a:rPr lang="en-US" sz="1800" b="1" i="0" u="none" strike="noStrike" kern="1200" spc="0" baseline="0">
                <a:solidFill>
                  <a:schemeClr val="tx1"/>
                </a:solidFill>
                <a:latin typeface="黑体" panose="02010609060101010101" charset="-122"/>
                <a:ea typeface="黑体" panose="02010609060101010101" charset="-122"/>
              </a:rPr>
              <a:t> </a:t>
            </a:r>
            <a:endParaRPr lang="zh-CN" sz="1800" b="1" i="0" u="none" strike="noStrike" kern="1200" spc="0" baseline="0">
              <a:solidFill>
                <a:schemeClr val="tx1"/>
              </a:solidFill>
              <a:latin typeface="黑体" panose="02010609060101010101" charset="-122"/>
              <a:ea typeface="黑体" panose="02010609060101010101" charset="-122"/>
            </a:endParaRPr>
          </a:p>
        </p:txBody>
      </p:sp>
      <p:sp>
        <p:nvSpPr>
          <p:cNvPr id="18" name="圆角矩形 17"/>
          <p:cNvSpPr/>
          <p:nvPr/>
        </p:nvSpPr>
        <p:spPr>
          <a:xfrm>
            <a:off x="3842962" y="2446734"/>
            <a:ext cx="2524125" cy="810816"/>
          </a:xfrm>
          <a:prstGeom prst="roundRect">
            <a:avLst>
              <a:gd name="adj" fmla="val 16667"/>
            </a:avLst>
          </a:prstGeom>
          <a:noFill/>
          <a:ln w="38100">
            <a:solidFill>
              <a:schemeClr val="tx1"/>
            </a:solidFill>
            <a:round/>
          </a:ln>
        </p:spPr>
        <p:txBody>
          <a:bodyPr anchor="ctr"/>
          <a:lstStyle>
            <a:lvl1pPr lvl="0">
              <a:defRPr sz="2400">
                <a:solidFill>
                  <a:schemeClr val="tx1"/>
                </a:solidFill>
                <a:latin typeface="Arial" panose="020B0604020202020204"/>
                <a:ea typeface="宋体" panose="02010600030101010101" pitchFamily="2" charset="-122"/>
              </a:defRPr>
            </a:lvl1pPr>
            <a:lvl2pPr marL="742950" lvl="1" indent="-285750">
              <a:defRPr sz="2400">
                <a:solidFill>
                  <a:schemeClr val="tx1"/>
                </a:solidFill>
                <a:latin typeface="Arial" panose="020B0604020202020204"/>
                <a:ea typeface="宋体" panose="02010600030101010101" pitchFamily="2" charset="-122"/>
              </a:defRPr>
            </a:lvl2pPr>
            <a:lvl3pPr marL="1143000" lvl="2" indent="-228600">
              <a:defRPr sz="2400">
                <a:solidFill>
                  <a:schemeClr val="tx1"/>
                </a:solidFill>
                <a:latin typeface="Arial" panose="020B0604020202020204"/>
                <a:ea typeface="宋体" panose="02010600030101010101" pitchFamily="2" charset="-122"/>
              </a:defRPr>
            </a:lvl3pPr>
            <a:lvl4pPr marL="1600200" lvl="3" indent="-228600">
              <a:defRPr sz="2400">
                <a:solidFill>
                  <a:schemeClr val="tx1"/>
                </a:solidFill>
                <a:latin typeface="Arial" panose="020B0604020202020204"/>
                <a:ea typeface="宋体" panose="02010600030101010101" pitchFamily="2" charset="-122"/>
              </a:defRPr>
            </a:lvl4pPr>
            <a:lvl5pPr marL="2057400" lvl="4" indent="-228600">
              <a:defRPr sz="2400">
                <a:solidFill>
                  <a:schemeClr val="tx1"/>
                </a:solidFill>
                <a:latin typeface="Arial" panose="020B0604020202020204"/>
                <a:ea typeface="宋体" panose="02010600030101010101" pitchFamily="2" charset="-122"/>
              </a:defRPr>
            </a:lvl5pPr>
            <a:lvl6pPr marL="2514600" lvl="5" indent="-228600">
              <a:spcBef>
                <a:spcPct val="0"/>
              </a:spcBef>
              <a:spcAft>
                <a:spcPct val="0"/>
              </a:spcAft>
              <a:defRPr sz="2400">
                <a:solidFill>
                  <a:schemeClr val="tx1"/>
                </a:solidFill>
                <a:latin typeface="Arial" panose="020B0604020202020204"/>
                <a:ea typeface="宋体" panose="02010600030101010101" pitchFamily="2" charset="-122"/>
              </a:defRPr>
            </a:lvl6pPr>
            <a:lvl7pPr marL="2971800" lvl="6" indent="-228600">
              <a:spcBef>
                <a:spcPct val="0"/>
              </a:spcBef>
              <a:spcAft>
                <a:spcPct val="0"/>
              </a:spcAft>
              <a:defRPr sz="2400">
                <a:solidFill>
                  <a:schemeClr val="tx1"/>
                </a:solidFill>
                <a:latin typeface="Arial" panose="020B0604020202020204"/>
                <a:ea typeface="宋体" panose="02010600030101010101" pitchFamily="2" charset="-122"/>
              </a:defRPr>
            </a:lvl7pPr>
            <a:lvl8pPr marL="3429000" lvl="7" indent="-228600">
              <a:spcBef>
                <a:spcPct val="0"/>
              </a:spcBef>
              <a:spcAft>
                <a:spcPct val="0"/>
              </a:spcAft>
              <a:defRPr sz="2400">
                <a:solidFill>
                  <a:schemeClr val="tx1"/>
                </a:solidFill>
                <a:latin typeface="Arial" panose="020B0604020202020204"/>
                <a:ea typeface="宋体" panose="02010600030101010101" pitchFamily="2" charset="-122"/>
              </a:defRPr>
            </a:lvl8pPr>
            <a:lvl9pPr marL="3886200" lvl="8" indent="-228600">
              <a:spcBef>
                <a:spcPct val="0"/>
              </a:spcBef>
              <a:spcAft>
                <a:spcPct val="0"/>
              </a:spcAft>
              <a:defRPr sz="2400">
                <a:solidFill>
                  <a:schemeClr val="tx1"/>
                </a:solidFill>
                <a:latin typeface="Arial" panose="020B0604020202020204"/>
                <a:ea typeface="宋体" panose="02010600030101010101" pitchFamily="2" charset="-122"/>
              </a:defRPr>
            </a:lvl9pPr>
          </a:lstStyle>
          <a:p>
            <a:pPr marL="0" lvl="0" indent="0" algn="l" defTabSz="914400">
              <a:lnSpc>
                <a:spcPct val="100000"/>
              </a:lnSpc>
              <a:spcBef>
                <a:spcPts val="0"/>
              </a:spcBef>
              <a:spcAft>
                <a:spcPts val="0"/>
              </a:spcAft>
              <a:buNone/>
            </a:pPr>
            <a:r>
              <a:rPr lang="en-US" sz="1800" b="1" i="0" u="none" strike="noStrike" kern="1200" spc="0" baseline="0">
                <a:solidFill>
                  <a:schemeClr val="tx1"/>
                </a:solidFill>
                <a:latin typeface="黑体" panose="02010609060101010101" charset="-122"/>
                <a:ea typeface="黑体" panose="02010609060101010101" charset="-122"/>
              </a:rPr>
              <a:t> </a:t>
            </a:r>
            <a:r>
              <a:rPr lang="zh-CN" sz="1795" b="1">
                <a:latin typeface="黑体" panose="02010609060101010101" charset="-122"/>
                <a:ea typeface="黑体" panose="02010609060101010101" charset="-122"/>
              </a:rPr>
              <a:t>核心价值  学科素养</a:t>
            </a:r>
            <a:endParaRPr lang="zh-CN" sz="1795" b="1" i="0" u="none" strike="noStrike" kern="1200" spc="0" baseline="0">
              <a:solidFill>
                <a:schemeClr val="tx1"/>
              </a:solidFill>
              <a:latin typeface="黑体" panose="02010609060101010101" charset="-122"/>
              <a:ea typeface="黑体" panose="02010609060101010101" charset="-122"/>
            </a:endParaRPr>
          </a:p>
          <a:p>
            <a:pPr marL="0" lvl="0" indent="0" algn="l" defTabSz="914400">
              <a:lnSpc>
                <a:spcPct val="100000"/>
              </a:lnSpc>
              <a:spcBef>
                <a:spcPts val="0"/>
              </a:spcBef>
              <a:spcAft>
                <a:spcPts val="0"/>
              </a:spcAft>
              <a:buNone/>
            </a:pPr>
            <a:r>
              <a:rPr lang="zh-CN" sz="1795" b="1">
                <a:latin typeface="黑体" panose="02010609060101010101" charset="-122"/>
                <a:ea typeface="黑体" panose="02010609060101010101" charset="-122"/>
              </a:rPr>
              <a:t> 关键能力  </a:t>
            </a:r>
            <a:r>
              <a:rPr lang="zh-CN" sz="1800" b="1" i="0" u="none" strike="noStrike" kern="1200" spc="0" baseline="0">
                <a:solidFill>
                  <a:schemeClr val="tx1"/>
                </a:solidFill>
                <a:latin typeface="黑体" panose="02010609060101010101" charset="-122"/>
                <a:ea typeface="黑体" panose="02010609060101010101" charset="-122"/>
              </a:rPr>
              <a:t>必备知识 </a:t>
            </a:r>
            <a:endParaRPr lang="zh-CN" sz="1800" b="1" i="0" u="none" strike="noStrike" kern="1200" spc="0" baseline="0">
              <a:solidFill>
                <a:schemeClr val="tx1"/>
              </a:solidFill>
              <a:latin typeface="黑体" panose="02010609060101010101" charset="-122"/>
              <a:ea typeface="黑体" panose="02010609060101010101" charset="-122"/>
            </a:endParaRPr>
          </a:p>
        </p:txBody>
      </p:sp>
      <p:sp>
        <p:nvSpPr>
          <p:cNvPr id="19" name="圆角矩形 18"/>
          <p:cNvSpPr/>
          <p:nvPr/>
        </p:nvSpPr>
        <p:spPr>
          <a:xfrm>
            <a:off x="3824446" y="3484959"/>
            <a:ext cx="2543175" cy="735806"/>
          </a:xfrm>
          <a:prstGeom prst="roundRect">
            <a:avLst>
              <a:gd name="adj" fmla="val 16667"/>
            </a:avLst>
          </a:prstGeom>
          <a:noFill/>
          <a:ln w="38100">
            <a:solidFill>
              <a:schemeClr val="tx1"/>
            </a:solidFill>
            <a:round/>
          </a:ln>
        </p:spPr>
        <p:txBody>
          <a:bodyPr anchor="ctr"/>
          <a:lstStyle/>
          <a:p>
            <a:pPr marL="0" lvl="0" indent="0" algn="ctr" defTabSz="914400">
              <a:lnSpc>
                <a:spcPct val="100000"/>
              </a:lnSpc>
              <a:spcBef>
                <a:spcPts val="0"/>
              </a:spcBef>
              <a:spcAft>
                <a:spcPts val="0"/>
              </a:spcAft>
              <a:buNone/>
            </a:pPr>
            <a:r>
              <a:rPr lang="zh-CN" b="1" i="0" u="none" strike="noStrike" kern="1200" spc="0" baseline="0">
                <a:solidFill>
                  <a:schemeClr val="tx1"/>
                </a:solidFill>
                <a:latin typeface="黑体" panose="02010609060101010101" charset="-122"/>
                <a:ea typeface="黑体" panose="02010609060101010101" charset="-122"/>
              </a:rPr>
              <a:t>基础性  综合性</a:t>
            </a:r>
            <a:endParaRPr lang="en-US" b="1" i="0" u="none" strike="noStrike" kern="1200" spc="0" baseline="0">
              <a:solidFill>
                <a:schemeClr val="tx1"/>
              </a:solidFill>
              <a:latin typeface="黑体" panose="02010609060101010101" charset="-122"/>
              <a:ea typeface="黑体" panose="02010609060101010101" charset="-122"/>
            </a:endParaRPr>
          </a:p>
          <a:p>
            <a:pPr marL="0" lvl="0" indent="0" algn="ctr" defTabSz="914400">
              <a:lnSpc>
                <a:spcPct val="100000"/>
              </a:lnSpc>
              <a:spcBef>
                <a:spcPts val="0"/>
              </a:spcBef>
              <a:spcAft>
                <a:spcPts val="0"/>
              </a:spcAft>
              <a:buNone/>
            </a:pPr>
            <a:r>
              <a:rPr lang="zh-CN" b="1" i="0" u="none" strike="noStrike" kern="1200" spc="0" baseline="0">
                <a:solidFill>
                  <a:schemeClr val="tx1"/>
                </a:solidFill>
                <a:latin typeface="黑体" panose="02010609060101010101" charset="-122"/>
                <a:ea typeface="黑体" panose="02010609060101010101" charset="-122"/>
              </a:rPr>
              <a:t>应用性  创新性</a:t>
            </a:r>
            <a:endParaRPr lang="zh-CN" b="1" i="0" u="none" strike="noStrike" kern="1200" spc="0" baseline="0">
              <a:solidFill>
                <a:schemeClr val="tx1"/>
              </a:solidFill>
              <a:latin typeface="黑体" panose="02010609060101010101" charset="-122"/>
              <a:ea typeface="黑体" panose="02010609060101010101" charset="-122"/>
            </a:endParaRPr>
          </a:p>
        </p:txBody>
      </p:sp>
      <p:sp>
        <p:nvSpPr>
          <p:cNvPr id="29" name="虚尾箭头 28"/>
          <p:cNvSpPr/>
          <p:nvPr/>
        </p:nvSpPr>
        <p:spPr>
          <a:xfrm>
            <a:off x="6385257" y="1731989"/>
            <a:ext cx="539353" cy="270272"/>
          </a:xfrm>
          <a:custGeom>
            <a:avLst/>
            <a:gdLst/>
            <a:ahLst/>
            <a:cxnLst/>
            <a:rect l="l" t="t" r="r" b="b"/>
            <a:pathLst>
              <a:path w="641897" h="321657">
                <a:moveTo>
                  <a:pt x="0" y="69068"/>
                </a:moveTo>
                <a:lnTo>
                  <a:pt x="10051" y="69068"/>
                </a:lnTo>
                <a:lnTo>
                  <a:pt x="10051" y="252589"/>
                </a:lnTo>
                <a:lnTo>
                  <a:pt x="0" y="252589"/>
                </a:lnTo>
                <a:lnTo>
                  <a:pt x="0" y="69068"/>
                </a:lnTo>
                <a:close/>
                <a:moveTo>
                  <a:pt x="20104" y="69068"/>
                </a:moveTo>
                <a:lnTo>
                  <a:pt x="40207" y="69068"/>
                </a:lnTo>
                <a:lnTo>
                  <a:pt x="40207" y="252589"/>
                </a:lnTo>
                <a:lnTo>
                  <a:pt x="20104" y="252589"/>
                </a:lnTo>
                <a:lnTo>
                  <a:pt x="20104" y="69068"/>
                </a:lnTo>
                <a:close/>
                <a:moveTo>
                  <a:pt x="50259" y="69068"/>
                </a:moveTo>
                <a:lnTo>
                  <a:pt x="481069" y="69068"/>
                </a:lnTo>
                <a:lnTo>
                  <a:pt x="481069" y="0"/>
                </a:lnTo>
                <a:lnTo>
                  <a:pt x="641897" y="160829"/>
                </a:lnTo>
                <a:lnTo>
                  <a:pt x="481069" y="321657"/>
                </a:lnTo>
                <a:lnTo>
                  <a:pt x="481069" y="252589"/>
                </a:lnTo>
                <a:lnTo>
                  <a:pt x="50259" y="252589"/>
                </a:lnTo>
                <a:lnTo>
                  <a:pt x="50259" y="69068"/>
                </a:lnTo>
                <a:close/>
              </a:path>
            </a:pathLst>
          </a:custGeom>
          <a:solidFill>
            <a:srgbClr val="FFFF00"/>
          </a:solidFill>
          <a:ln w="12700">
            <a:solidFill>
              <a:srgbClr val="3366FF"/>
            </a:solidFill>
            <a:miter/>
          </a:ln>
        </p:spPr>
        <p:txBody>
          <a:bodyPr anchor="ctr"/>
          <a:lstStyle/>
          <a:p>
            <a:pPr marL="0" lvl="0" indent="0" algn="l" defTabSz="914400">
              <a:lnSpc>
                <a:spcPct val="100000"/>
              </a:lnSpc>
              <a:spcBef>
                <a:spcPts val="0"/>
              </a:spcBef>
              <a:spcAft>
                <a:spcPts val="0"/>
              </a:spcAft>
              <a:buNone/>
            </a:pPr>
            <a:endParaRPr lang="zh-CN" sz="1350" b="0" i="0" u="none" strike="noStrike" kern="1200" spc="0" baseline="0">
              <a:solidFill>
                <a:schemeClr val="tx1"/>
              </a:solidFill>
              <a:latin typeface="Calibri" panose="020F0502020204030204"/>
              <a:ea typeface="宋体" panose="02010600030101010101" pitchFamily="2" charset="-122"/>
            </a:endParaRPr>
          </a:p>
        </p:txBody>
      </p:sp>
      <p:sp>
        <p:nvSpPr>
          <p:cNvPr id="10" name="虚尾箭头 28"/>
          <p:cNvSpPr/>
          <p:nvPr/>
        </p:nvSpPr>
        <p:spPr>
          <a:xfrm>
            <a:off x="6385257" y="3717665"/>
            <a:ext cx="539353" cy="270272"/>
          </a:xfrm>
          <a:custGeom>
            <a:avLst/>
            <a:gdLst/>
            <a:ahLst/>
            <a:cxnLst/>
            <a:rect l="l" t="t" r="r" b="b"/>
            <a:pathLst>
              <a:path w="641897" h="321657">
                <a:moveTo>
                  <a:pt x="0" y="69068"/>
                </a:moveTo>
                <a:lnTo>
                  <a:pt x="10051" y="69068"/>
                </a:lnTo>
                <a:lnTo>
                  <a:pt x="10051" y="252589"/>
                </a:lnTo>
                <a:lnTo>
                  <a:pt x="0" y="252589"/>
                </a:lnTo>
                <a:lnTo>
                  <a:pt x="0" y="69068"/>
                </a:lnTo>
                <a:close/>
                <a:moveTo>
                  <a:pt x="20104" y="69068"/>
                </a:moveTo>
                <a:lnTo>
                  <a:pt x="40207" y="69068"/>
                </a:lnTo>
                <a:lnTo>
                  <a:pt x="40207" y="252589"/>
                </a:lnTo>
                <a:lnTo>
                  <a:pt x="20104" y="252589"/>
                </a:lnTo>
                <a:lnTo>
                  <a:pt x="20104" y="69068"/>
                </a:lnTo>
                <a:close/>
                <a:moveTo>
                  <a:pt x="50259" y="69068"/>
                </a:moveTo>
                <a:lnTo>
                  <a:pt x="481069" y="69068"/>
                </a:lnTo>
                <a:lnTo>
                  <a:pt x="481069" y="0"/>
                </a:lnTo>
                <a:lnTo>
                  <a:pt x="641897" y="160829"/>
                </a:lnTo>
                <a:lnTo>
                  <a:pt x="481069" y="321657"/>
                </a:lnTo>
                <a:lnTo>
                  <a:pt x="481069" y="252589"/>
                </a:lnTo>
                <a:lnTo>
                  <a:pt x="50259" y="252589"/>
                </a:lnTo>
                <a:lnTo>
                  <a:pt x="50259" y="69068"/>
                </a:lnTo>
                <a:close/>
              </a:path>
            </a:pathLst>
          </a:custGeom>
          <a:solidFill>
            <a:srgbClr val="FFFF00"/>
          </a:solidFill>
          <a:ln w="12700">
            <a:solidFill>
              <a:srgbClr val="3366FF"/>
            </a:solidFill>
            <a:miter/>
          </a:ln>
        </p:spPr>
        <p:txBody>
          <a:bodyPr anchor="ctr"/>
          <a:lstStyle/>
          <a:p>
            <a:pPr marL="0" lvl="0" indent="0" algn="l" defTabSz="914400">
              <a:lnSpc>
                <a:spcPct val="100000"/>
              </a:lnSpc>
              <a:spcBef>
                <a:spcPts val="0"/>
              </a:spcBef>
              <a:spcAft>
                <a:spcPts val="0"/>
              </a:spcAft>
              <a:buNone/>
            </a:pPr>
            <a:endParaRPr lang="zh-CN" sz="1350" b="0" i="0" u="none" strike="noStrike" kern="1200" spc="0" baseline="0">
              <a:solidFill>
                <a:schemeClr val="tx1"/>
              </a:solidFill>
              <a:latin typeface="Calibri" panose="020F0502020204030204"/>
              <a:ea typeface="宋体" panose="02010600030101010101" pitchFamily="2" charset="-122"/>
            </a:endParaRPr>
          </a:p>
        </p:txBody>
      </p:sp>
      <p:sp>
        <p:nvSpPr>
          <p:cNvPr id="11" name="虚尾箭头 28"/>
          <p:cNvSpPr/>
          <p:nvPr/>
        </p:nvSpPr>
        <p:spPr>
          <a:xfrm>
            <a:off x="6385257" y="2717006"/>
            <a:ext cx="539353" cy="270272"/>
          </a:xfrm>
          <a:custGeom>
            <a:avLst/>
            <a:gdLst/>
            <a:ahLst/>
            <a:cxnLst/>
            <a:rect l="l" t="t" r="r" b="b"/>
            <a:pathLst>
              <a:path w="641897" h="321657">
                <a:moveTo>
                  <a:pt x="0" y="69068"/>
                </a:moveTo>
                <a:lnTo>
                  <a:pt x="10051" y="69068"/>
                </a:lnTo>
                <a:lnTo>
                  <a:pt x="10051" y="252589"/>
                </a:lnTo>
                <a:lnTo>
                  <a:pt x="0" y="252589"/>
                </a:lnTo>
                <a:lnTo>
                  <a:pt x="0" y="69068"/>
                </a:lnTo>
                <a:close/>
                <a:moveTo>
                  <a:pt x="20104" y="69068"/>
                </a:moveTo>
                <a:lnTo>
                  <a:pt x="40207" y="69068"/>
                </a:lnTo>
                <a:lnTo>
                  <a:pt x="40207" y="252589"/>
                </a:lnTo>
                <a:lnTo>
                  <a:pt x="20104" y="252589"/>
                </a:lnTo>
                <a:lnTo>
                  <a:pt x="20104" y="69068"/>
                </a:lnTo>
                <a:close/>
                <a:moveTo>
                  <a:pt x="50259" y="69068"/>
                </a:moveTo>
                <a:lnTo>
                  <a:pt x="481069" y="69068"/>
                </a:lnTo>
                <a:lnTo>
                  <a:pt x="481069" y="0"/>
                </a:lnTo>
                <a:lnTo>
                  <a:pt x="641897" y="160829"/>
                </a:lnTo>
                <a:lnTo>
                  <a:pt x="481069" y="321657"/>
                </a:lnTo>
                <a:lnTo>
                  <a:pt x="481069" y="252589"/>
                </a:lnTo>
                <a:lnTo>
                  <a:pt x="50259" y="252589"/>
                </a:lnTo>
                <a:lnTo>
                  <a:pt x="50259" y="69068"/>
                </a:lnTo>
                <a:close/>
              </a:path>
            </a:pathLst>
          </a:custGeom>
          <a:solidFill>
            <a:srgbClr val="FFFF00"/>
          </a:solidFill>
          <a:ln w="12700">
            <a:solidFill>
              <a:srgbClr val="3366FF"/>
            </a:solidFill>
            <a:miter/>
          </a:ln>
        </p:spPr>
        <p:txBody>
          <a:bodyPr anchor="ctr"/>
          <a:lstStyle/>
          <a:p>
            <a:pPr marL="0" lvl="0" indent="0" algn="l" defTabSz="914400">
              <a:lnSpc>
                <a:spcPct val="100000"/>
              </a:lnSpc>
              <a:spcBef>
                <a:spcPts val="0"/>
              </a:spcBef>
              <a:spcAft>
                <a:spcPts val="0"/>
              </a:spcAft>
              <a:buNone/>
            </a:pPr>
            <a:endParaRPr lang="zh-CN" sz="1350" b="0" i="0" u="none" strike="noStrike" kern="1200" spc="0" baseline="0">
              <a:solidFill>
                <a:schemeClr val="tx1"/>
              </a:solidFill>
              <a:latin typeface="Calibri" panose="020F0502020204030204"/>
              <a:ea typeface="宋体" panose="02010600030101010101" pitchFamily="2" charset="-122"/>
            </a:endParaRPr>
          </a:p>
        </p:txBody>
      </p:sp>
      <p:sp>
        <p:nvSpPr>
          <p:cNvPr id="10264" name="文本框 10"/>
          <p:cNvSpPr txBox="1"/>
          <p:nvPr/>
        </p:nvSpPr>
        <p:spPr>
          <a:xfrm>
            <a:off x="6924675" y="1656715"/>
            <a:ext cx="1352550" cy="414020"/>
          </a:xfrm>
          <a:prstGeom prst="rect">
            <a:avLst/>
          </a:prstGeom>
          <a:gradFill rotWithShape="1">
            <a:gsLst>
              <a:gs pos="0">
                <a:srgbClr val="9EE256"/>
              </a:gs>
              <a:gs pos="100000">
                <a:srgbClr val="52762D"/>
              </a:gs>
            </a:gsLst>
            <a:lin ang="5400000"/>
          </a:gradFill>
          <a:ln w="9525" cap="flat" cmpd="sng">
            <a:solidFill>
              <a:srgbClr val="153FF3"/>
            </a:solidFill>
            <a:prstDash val="solid"/>
            <a:miter/>
            <a:headEnd type="none" w="med" len="med"/>
            <a:tailEnd type="none" w="med" len="med"/>
          </a:ln>
        </p:spPr>
        <p:txBody>
          <a:bodyPr wrap="square" anchor="t">
            <a:spAutoFit/>
          </a:bodyPr>
          <a:lstStyle/>
          <a:p>
            <a:pPr algn="ctr"/>
            <a:r>
              <a:rPr lang="zh-CN" sz="2100">
                <a:solidFill>
                  <a:srgbClr val="000000"/>
                </a:solidFill>
                <a:latin typeface="黑体" panose="02010609060101010101" charset="-122"/>
                <a:ea typeface="黑体" panose="02010609060101010101" charset="-122"/>
              </a:rPr>
              <a:t>为什么考</a:t>
            </a:r>
            <a:endParaRPr lang="zh-CN" sz="2100">
              <a:solidFill>
                <a:srgbClr val="000000"/>
              </a:solidFill>
              <a:latin typeface="黑体" panose="02010609060101010101" charset="-122"/>
              <a:ea typeface="黑体" panose="02010609060101010101" charset="-122"/>
            </a:endParaRPr>
          </a:p>
        </p:txBody>
      </p:sp>
      <p:sp>
        <p:nvSpPr>
          <p:cNvPr id="10265" name="文本框 11"/>
          <p:cNvSpPr txBox="1"/>
          <p:nvPr/>
        </p:nvSpPr>
        <p:spPr>
          <a:xfrm>
            <a:off x="6924040" y="2656205"/>
            <a:ext cx="1353820" cy="414020"/>
          </a:xfrm>
          <a:prstGeom prst="rect">
            <a:avLst/>
          </a:prstGeom>
          <a:gradFill rotWithShape="1">
            <a:gsLst>
              <a:gs pos="0">
                <a:srgbClr val="9EE256"/>
              </a:gs>
              <a:gs pos="100000">
                <a:srgbClr val="52762D"/>
              </a:gs>
            </a:gsLst>
            <a:lin ang="5400000"/>
          </a:gradFill>
          <a:ln w="9525" cap="flat" cmpd="sng">
            <a:solidFill>
              <a:srgbClr val="153FF3"/>
            </a:solidFill>
            <a:prstDash val="solid"/>
            <a:miter/>
            <a:headEnd type="none" w="med" len="med"/>
            <a:tailEnd type="none" w="med" len="med"/>
          </a:ln>
        </p:spPr>
        <p:txBody>
          <a:bodyPr wrap="square" anchor="t">
            <a:spAutoFit/>
          </a:bodyPr>
          <a:lstStyle/>
          <a:p>
            <a:pPr algn="ctr"/>
            <a:r>
              <a:rPr lang="zh-CN" sz="2100">
                <a:solidFill>
                  <a:srgbClr val="000000"/>
                </a:solidFill>
                <a:latin typeface="黑体" panose="02010609060101010101" charset="-122"/>
                <a:ea typeface="黑体" panose="02010609060101010101" charset="-122"/>
              </a:rPr>
              <a:t>考什么</a:t>
            </a:r>
            <a:endParaRPr lang="zh-CN" sz="2100">
              <a:solidFill>
                <a:srgbClr val="000000"/>
              </a:solidFill>
              <a:latin typeface="黑体" panose="02010609060101010101" charset="-122"/>
              <a:ea typeface="黑体" panose="02010609060101010101" charset="-122"/>
            </a:endParaRPr>
          </a:p>
        </p:txBody>
      </p:sp>
      <p:sp>
        <p:nvSpPr>
          <p:cNvPr id="10266" name="文本框 12"/>
          <p:cNvSpPr txBox="1"/>
          <p:nvPr/>
        </p:nvSpPr>
        <p:spPr>
          <a:xfrm>
            <a:off x="6924040" y="3653155"/>
            <a:ext cx="1353820" cy="414020"/>
          </a:xfrm>
          <a:prstGeom prst="rect">
            <a:avLst/>
          </a:prstGeom>
          <a:gradFill rotWithShape="1">
            <a:gsLst>
              <a:gs pos="0">
                <a:srgbClr val="9EE256"/>
              </a:gs>
              <a:gs pos="100000">
                <a:srgbClr val="52762D"/>
              </a:gs>
            </a:gsLst>
            <a:lin ang="5400000"/>
          </a:gradFill>
          <a:ln w="9525" cap="flat" cmpd="sng">
            <a:solidFill>
              <a:srgbClr val="153FF3"/>
            </a:solidFill>
            <a:prstDash val="solid"/>
            <a:miter/>
            <a:headEnd type="none" w="med" len="med"/>
            <a:tailEnd type="none" w="med" len="med"/>
          </a:ln>
        </p:spPr>
        <p:txBody>
          <a:bodyPr wrap="square" anchor="t">
            <a:spAutoFit/>
          </a:bodyPr>
          <a:lstStyle/>
          <a:p>
            <a:pPr algn="ctr"/>
            <a:r>
              <a:rPr lang="zh-CN" sz="2100">
                <a:solidFill>
                  <a:srgbClr val="000000"/>
                </a:solidFill>
                <a:latin typeface="黑体" panose="02010609060101010101" charset="-122"/>
                <a:ea typeface="黑体" panose="02010609060101010101" charset="-122"/>
              </a:rPr>
              <a:t>怎么考</a:t>
            </a:r>
            <a:endParaRPr lang="zh-CN" sz="2100">
              <a:solidFill>
                <a:srgbClr val="000000"/>
              </a:solidFill>
              <a:latin typeface="黑体" panose="02010609060101010101" charset="-122"/>
              <a:ea typeface="黑体" panose="02010609060101010101" charset="-122"/>
            </a:endParaRPr>
          </a:p>
        </p:txBody>
      </p:sp>
      <p:sp>
        <p:nvSpPr>
          <p:cNvPr id="3" name="燕尾形 2"/>
          <p:cNvSpPr/>
          <p:nvPr/>
        </p:nvSpPr>
        <p:spPr>
          <a:xfrm>
            <a:off x="1418672" y="1804493"/>
            <a:ext cx="582645" cy="124853"/>
          </a:xfrm>
          <a:prstGeom prst="chevron">
            <a:avLst/>
          </a:prstGeom>
          <a:gradFill>
            <a:gsLst>
              <a:gs pos="0">
                <a:srgbClr val="FEA373"/>
              </a:gs>
              <a:gs pos="100000">
                <a:srgbClr val="FF678B"/>
              </a:gs>
            </a:gsLst>
            <a:lin scaled="1"/>
          </a:gradFill>
          <a:ln w="25400">
            <a:solidFill>
              <a:srgbClr val="FF0000"/>
            </a:solidFill>
            <a:prstDash val="solid"/>
          </a:ln>
        </p:spPr>
        <p:txBody>
          <a:bodyPr anchor="ctr"/>
          <a:lstStyle/>
          <a:p>
            <a:pPr algn="ctr"/>
            <a:endParaRPr lang="zh-CN" sz="1510">
              <a:solidFill>
                <a:schemeClr val="lt1"/>
              </a:solidFill>
            </a:endParaRPr>
          </a:p>
        </p:txBody>
      </p:sp>
      <p:sp>
        <p:nvSpPr>
          <p:cNvPr id="8" name="燕尾形 7"/>
          <p:cNvSpPr/>
          <p:nvPr/>
        </p:nvSpPr>
        <p:spPr>
          <a:xfrm>
            <a:off x="1418672" y="2723280"/>
            <a:ext cx="585313" cy="136591"/>
          </a:xfrm>
          <a:prstGeom prst="chevron">
            <a:avLst/>
          </a:prstGeom>
          <a:gradFill>
            <a:gsLst>
              <a:gs pos="0">
                <a:srgbClr val="FEA373"/>
              </a:gs>
              <a:gs pos="100000">
                <a:srgbClr val="FF678B"/>
              </a:gs>
            </a:gsLst>
            <a:lin scaled="1"/>
          </a:gradFill>
          <a:ln w="25400">
            <a:solidFill>
              <a:srgbClr val="FF0000"/>
            </a:solidFill>
            <a:prstDash val="solid"/>
          </a:ln>
        </p:spPr>
        <p:txBody>
          <a:bodyPr anchor="ctr"/>
          <a:lstStyle/>
          <a:p>
            <a:pPr algn="ctr"/>
            <a:endParaRPr lang="zh-CN" sz="1510">
              <a:solidFill>
                <a:schemeClr val="lt1"/>
              </a:solidFill>
            </a:endParaRPr>
          </a:p>
        </p:txBody>
      </p:sp>
      <p:sp>
        <p:nvSpPr>
          <p:cNvPr id="12" name="燕尾形 11"/>
          <p:cNvSpPr/>
          <p:nvPr/>
        </p:nvSpPr>
        <p:spPr>
          <a:xfrm>
            <a:off x="1418672" y="3717833"/>
            <a:ext cx="582645" cy="124853"/>
          </a:xfrm>
          <a:prstGeom prst="chevron">
            <a:avLst/>
          </a:prstGeom>
          <a:gradFill>
            <a:gsLst>
              <a:gs pos="0">
                <a:srgbClr val="FEA373"/>
              </a:gs>
              <a:gs pos="100000">
                <a:srgbClr val="FF678B"/>
              </a:gs>
            </a:gsLst>
            <a:lin scaled="1"/>
          </a:gradFill>
          <a:ln w="25400">
            <a:solidFill>
              <a:srgbClr val="FF0000"/>
            </a:solidFill>
            <a:prstDash val="solid"/>
          </a:ln>
        </p:spPr>
        <p:txBody>
          <a:bodyPr anchor="ctr"/>
          <a:lstStyle/>
          <a:p>
            <a:pPr algn="ctr"/>
            <a:endParaRPr lang="zh-CN" sz="1510">
              <a:solidFill>
                <a:schemeClr val="lt1"/>
              </a:solidFill>
            </a:endParaRPr>
          </a:p>
        </p:txBody>
      </p:sp>
      <p:sp>
        <p:nvSpPr>
          <p:cNvPr id="2" name="五边形 1"/>
          <p:cNvSpPr/>
          <p:nvPr/>
        </p:nvSpPr>
        <p:spPr>
          <a:xfrm>
            <a:off x="635" y="732155"/>
            <a:ext cx="9172575" cy="22606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文本框 12"/>
          <p:cNvSpPr txBox="1"/>
          <p:nvPr/>
        </p:nvSpPr>
        <p:spPr>
          <a:xfrm>
            <a:off x="151765" y="236855"/>
            <a:ext cx="3230880" cy="398780"/>
          </a:xfrm>
          <a:prstGeom prst="rect">
            <a:avLst/>
          </a:prstGeom>
          <a:noFill/>
        </p:spPr>
        <p:txBody>
          <a:bodyPr wrap="none" rtlCol="0">
            <a:spAutoFit/>
          </a:bodyPr>
          <a:p>
            <a:r>
              <a:rPr lang="zh-CN" altLang="en-US" sz="2000" b="1" dirty="0" smtClean="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pitchFamily="34" charset="-122"/>
                <a:ea typeface="微软雅黑" panose="020B0503020204020204" pitchFamily="34" charset="-122"/>
              </a:rPr>
              <a:t>高考评价体系历史学科解读</a:t>
            </a:r>
            <a:endParaRPr lang="zh-CN" altLang="en-US" sz="2000" b="1" dirty="0" smtClean="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pitchFamily="34" charset="-122"/>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17780" y="169545"/>
            <a:ext cx="5935345" cy="461645"/>
          </a:xfrm>
          <a:prstGeom prst="rect">
            <a:avLst/>
          </a:prstGeom>
          <a:noFill/>
          <a:ln>
            <a:noFill/>
          </a:ln>
        </p:spPr>
        <p:txBody>
          <a:bodyPr wrap="square" anchor="t">
            <a:spAutoFit/>
          </a:bodyPr>
          <a:lstStyle/>
          <a:p>
            <a:pPr algn="ctr"/>
            <a:r>
              <a:rPr lang="zh-CN" sz="2405" b="1">
                <a:solidFill>
                  <a:schemeClr val="tx1"/>
                </a:solidFill>
                <a:effectLst>
                  <a:outerShdw blurRad="38100" dist="19050" dir="2700000" algn="tl" rotWithShape="0">
                    <a:schemeClr val="dk1">
                      <a:alpha val="40000"/>
                    </a:schemeClr>
                  </a:outerShdw>
                </a:effectLst>
              </a:rPr>
              <a:t>（一）一核：三位一体的高考核心功能</a:t>
            </a:r>
            <a:endParaRPr lang="zh-CN" sz="2405" b="1">
              <a:solidFill>
                <a:schemeClr val="tx1"/>
              </a:solidFill>
              <a:effectLst>
                <a:outerShdw blurRad="38100" dist="19050" dir="2700000" algn="tl" rotWithShape="0">
                  <a:schemeClr val="dk1">
                    <a:alpha val="40000"/>
                  </a:schemeClr>
                </a:outerShdw>
              </a:effectLst>
            </a:endParaRPr>
          </a:p>
        </p:txBody>
      </p:sp>
      <p:sp>
        <p:nvSpPr>
          <p:cNvPr id="4" name="文本框 3"/>
          <p:cNvSpPr txBox="1"/>
          <p:nvPr/>
        </p:nvSpPr>
        <p:spPr>
          <a:xfrm>
            <a:off x="134620" y="802005"/>
            <a:ext cx="8874125" cy="2091690"/>
          </a:xfrm>
          <a:prstGeom prst="rect">
            <a:avLst/>
          </a:prstGeom>
          <a:noFill/>
        </p:spPr>
        <p:txBody>
          <a:bodyPr wrap="square" anchor="t">
            <a:spAutoFit/>
          </a:bodyPr>
          <a:lstStyle/>
          <a:p>
            <a:pPr fontAlgn="auto">
              <a:lnSpc>
                <a:spcPct val="150000"/>
              </a:lnSpc>
              <a:spcAft>
                <a:spcPts val="1200"/>
              </a:spcAft>
            </a:pPr>
            <a:r>
              <a:rPr lang="zh-CN" sz="1600" b="1">
                <a:solidFill>
                  <a:srgbClr val="FF0000"/>
                </a:solidFill>
                <a:latin typeface="黑体" panose="02010609060101010101" charset="-122"/>
                <a:ea typeface="黑体" panose="02010609060101010101" charset="-122"/>
              </a:rPr>
              <a:t>立德树人：</a:t>
            </a:r>
            <a:endParaRPr lang="zh-CN" sz="1600" b="1">
              <a:solidFill>
                <a:srgbClr val="FF0000"/>
              </a:solidFill>
              <a:latin typeface="黑体" panose="02010609060101010101" charset="-122"/>
              <a:ea typeface="黑体" panose="02010609060101010101" charset="-122"/>
            </a:endParaRPr>
          </a:p>
          <a:p>
            <a:pPr fontAlgn="auto">
              <a:lnSpc>
                <a:spcPct val="100000"/>
              </a:lnSpc>
            </a:pPr>
            <a:r>
              <a:rPr lang="zh-CN" sz="1600" b="1">
                <a:latin typeface="黑体" panose="02010609060101010101" charset="-122"/>
                <a:ea typeface="黑体" panose="02010609060101010101" charset="-122"/>
              </a:rPr>
              <a:t>    （</a:t>
            </a:r>
            <a:r>
              <a:rPr lang="en-US" sz="1600" b="1">
                <a:latin typeface="黑体" panose="02010609060101010101" charset="-122"/>
                <a:ea typeface="黑体" panose="02010609060101010101" charset="-122"/>
              </a:rPr>
              <a:t>1</a:t>
            </a:r>
            <a:r>
              <a:rPr lang="zh-CN" sz="1600" b="1">
                <a:latin typeface="黑体" panose="02010609060101010101" charset="-122"/>
                <a:ea typeface="黑体" panose="02010609060101010101" charset="-122"/>
              </a:rPr>
              <a:t>）</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六个下功夫</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理想信念、爱国主义</a:t>
            </a:r>
            <a:r>
              <a:rPr lang="zh-CN" sz="1600" b="1">
                <a:latin typeface="黑体" panose="02010609060101010101" charset="-122"/>
                <a:ea typeface="黑体" panose="02010609060101010101" charset="-122"/>
              </a:rPr>
              <a:t>、品德修养、知识见识、奋斗精神、综合素质。</a:t>
            </a:r>
            <a:endParaRPr lang="zh-CN" sz="1600" b="1">
              <a:latin typeface="黑体" panose="02010609060101010101" charset="-122"/>
              <a:ea typeface="黑体" panose="02010609060101010101" charset="-122"/>
            </a:endParaRPr>
          </a:p>
          <a:p>
            <a:pPr fontAlgn="auto">
              <a:lnSpc>
                <a:spcPct val="100000"/>
              </a:lnSpc>
            </a:pPr>
            <a:r>
              <a:rPr lang="zh-CN" sz="1600" b="1">
                <a:latin typeface="黑体" panose="02010609060101010101" charset="-122"/>
                <a:ea typeface="黑体" panose="02010609060101010101" charset="-122"/>
              </a:rPr>
              <a:t>    （</a:t>
            </a:r>
            <a:r>
              <a:rPr lang="en-US" sz="1600" b="1">
                <a:latin typeface="黑体" panose="02010609060101010101" charset="-122"/>
                <a:ea typeface="黑体" panose="02010609060101010101" charset="-122"/>
              </a:rPr>
              <a:t>2</a:t>
            </a:r>
            <a:r>
              <a:rPr lang="zh-CN" sz="1600" b="1">
                <a:latin typeface="黑体" panose="02010609060101010101" charset="-122"/>
                <a:ea typeface="黑体" panose="02010609060101010101" charset="-122"/>
              </a:rPr>
              <a:t>）</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五观</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国家观、民族观</a:t>
            </a:r>
            <a:r>
              <a:rPr lang="zh-CN" sz="1600" b="1">
                <a:latin typeface="黑体" panose="02010609060101010101" charset="-122"/>
                <a:ea typeface="黑体" panose="02010609060101010101" charset="-122"/>
              </a:rPr>
              <a:t>、世界观、人生观、价值观；</a:t>
            </a:r>
            <a:endParaRPr lang="zh-CN" sz="1600" b="1">
              <a:latin typeface="黑体" panose="02010609060101010101" charset="-122"/>
              <a:ea typeface="黑体" panose="02010609060101010101" charset="-122"/>
            </a:endParaRPr>
          </a:p>
          <a:p>
            <a:pPr fontAlgn="auto">
              <a:lnSpc>
                <a:spcPct val="100000"/>
              </a:lnSpc>
            </a:pPr>
            <a:r>
              <a:rPr lang="zh-CN" sz="1600" b="1">
                <a:latin typeface="黑体" panose="02010609060101010101" charset="-122"/>
                <a:ea typeface="黑体" panose="02010609060101010101" charset="-122"/>
              </a:rPr>
              <a:t>    （</a:t>
            </a:r>
            <a:r>
              <a:rPr lang="en-US" sz="1600" b="1">
                <a:latin typeface="黑体" panose="02010609060101010101" charset="-122"/>
                <a:ea typeface="黑体" panose="02010609060101010101" charset="-122"/>
              </a:rPr>
              <a:t>3</a:t>
            </a:r>
            <a:r>
              <a:rPr lang="zh-CN" sz="1600" b="1">
                <a:latin typeface="黑体" panose="02010609060101010101" charset="-122"/>
                <a:ea typeface="黑体" panose="02010609060101010101" charset="-122"/>
              </a:rPr>
              <a:t>）</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三个认同</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：中华优秀传统文化、革命文化和社会主义先进文化；</a:t>
            </a:r>
            <a:endParaRPr lang="zh-CN" sz="1600" b="1">
              <a:latin typeface="黑体" panose="02010609060101010101" charset="-122"/>
              <a:ea typeface="黑体" panose="02010609060101010101" charset="-122"/>
            </a:endParaRPr>
          </a:p>
          <a:p>
            <a:pPr fontAlgn="auto">
              <a:lnSpc>
                <a:spcPct val="100000"/>
              </a:lnSpc>
            </a:pPr>
            <a:r>
              <a:rPr lang="zh-CN" sz="1600" b="1">
                <a:latin typeface="黑体" panose="02010609060101010101" charset="-122"/>
                <a:ea typeface="黑体" panose="02010609060101010101" charset="-122"/>
              </a:rPr>
              <a:t>    （</a:t>
            </a:r>
            <a:r>
              <a:rPr lang="en-US" sz="1600" b="1">
                <a:latin typeface="黑体" panose="02010609060101010101" charset="-122"/>
                <a:ea typeface="黑体" panose="02010609060101010101" charset="-122"/>
              </a:rPr>
              <a:t>4</a:t>
            </a:r>
            <a:r>
              <a:rPr lang="zh-CN" sz="1600" b="1">
                <a:latin typeface="黑体" panose="02010609060101010101" charset="-122"/>
                <a:ea typeface="黑体" panose="02010609060101010101" charset="-122"/>
              </a:rPr>
              <a:t>）</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四个自信</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道路、理论、制度与文化自信</a:t>
            </a:r>
            <a:r>
              <a:rPr lang="zh-CN" sz="1600" b="1">
                <a:latin typeface="黑体" panose="02010609060101010101" charset="-122"/>
                <a:ea typeface="黑体" panose="02010609060101010101" charset="-122"/>
              </a:rPr>
              <a:t>；</a:t>
            </a:r>
            <a:endParaRPr lang="zh-CN" sz="1600" b="1">
              <a:latin typeface="黑体" panose="02010609060101010101" charset="-122"/>
              <a:ea typeface="黑体" panose="02010609060101010101" charset="-122"/>
            </a:endParaRPr>
          </a:p>
          <a:p>
            <a:pPr fontAlgn="auto">
              <a:lnSpc>
                <a:spcPct val="100000"/>
              </a:lnSpc>
            </a:pPr>
            <a:r>
              <a:rPr lang="zh-CN" sz="1600" b="1">
                <a:latin typeface="黑体" panose="02010609060101010101" charset="-122"/>
                <a:ea typeface="黑体" panose="02010609060101010101" charset="-122"/>
              </a:rPr>
              <a:t>    （</a:t>
            </a:r>
            <a:r>
              <a:rPr lang="en-US" sz="1600" b="1">
                <a:latin typeface="黑体" panose="02010609060101010101" charset="-122"/>
                <a:ea typeface="黑体" panose="02010609060101010101" charset="-122"/>
              </a:rPr>
              <a:t>5</a:t>
            </a:r>
            <a:r>
              <a:rPr lang="zh-CN" sz="1600" b="1">
                <a:latin typeface="黑体" panose="02010609060101010101" charset="-122"/>
                <a:ea typeface="黑体" panose="02010609060101010101" charset="-122"/>
              </a:rPr>
              <a:t>）</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两个意识</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人类命运共同体</a:t>
            </a:r>
            <a:r>
              <a:rPr lang="zh-CN" sz="1600" b="1">
                <a:latin typeface="黑体" panose="02010609060101010101" charset="-122"/>
                <a:ea typeface="黑体" panose="02010609060101010101" charset="-122"/>
              </a:rPr>
              <a:t>意识、创新意识；</a:t>
            </a:r>
            <a:endParaRPr lang="zh-CN" sz="1600" b="1">
              <a:latin typeface="黑体" panose="02010609060101010101" charset="-122"/>
              <a:ea typeface="黑体" panose="02010609060101010101" charset="-122"/>
            </a:endParaRPr>
          </a:p>
          <a:p>
            <a:pPr fontAlgn="auto">
              <a:lnSpc>
                <a:spcPct val="100000"/>
              </a:lnSpc>
            </a:pPr>
            <a:r>
              <a:rPr lang="zh-CN" sz="1600" b="1">
                <a:latin typeface="黑体" panose="02010609060101010101" charset="-122"/>
                <a:ea typeface="黑体" panose="02010609060101010101" charset="-122"/>
              </a:rPr>
              <a:t>    （</a:t>
            </a:r>
            <a:r>
              <a:rPr lang="en-US" sz="1600" b="1">
                <a:latin typeface="黑体" panose="02010609060101010101" charset="-122"/>
                <a:ea typeface="黑体" panose="02010609060101010101" charset="-122"/>
              </a:rPr>
              <a:t>6</a:t>
            </a:r>
            <a:r>
              <a:rPr lang="zh-CN" sz="1600" b="1">
                <a:latin typeface="黑体" panose="02010609060101010101" charset="-122"/>
                <a:ea typeface="黑体" panose="02010609060101010101" charset="-122"/>
              </a:rPr>
              <a:t>）</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五育并举</a:t>
            </a:r>
            <a:r>
              <a:rPr lang="en-US" sz="1600" b="1">
                <a:latin typeface="黑体" panose="02010609060101010101" charset="-122"/>
                <a:ea typeface="黑体" panose="02010609060101010101" charset="-122"/>
              </a:rPr>
              <a:t>”</a:t>
            </a:r>
            <a:r>
              <a:rPr lang="zh-CN" sz="1600" b="1">
                <a:latin typeface="黑体" panose="02010609060101010101" charset="-122"/>
                <a:ea typeface="黑体" panose="02010609060101010101" charset="-122"/>
              </a:rPr>
              <a:t>：德、智、体、美、劳全面发展。</a:t>
            </a:r>
            <a:endParaRPr lang="zh-CN" sz="1600" b="1">
              <a:latin typeface="黑体" panose="02010609060101010101" charset="-122"/>
              <a:ea typeface="黑体" panose="02010609060101010101" charset="-122"/>
            </a:endParaRPr>
          </a:p>
        </p:txBody>
      </p:sp>
      <p:sp>
        <p:nvSpPr>
          <p:cNvPr id="3" name="矩形 2"/>
          <p:cNvSpPr/>
          <p:nvPr/>
        </p:nvSpPr>
        <p:spPr>
          <a:xfrm>
            <a:off x="17780" y="726440"/>
            <a:ext cx="9108440" cy="75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134620" y="3078480"/>
            <a:ext cx="4149090" cy="1568450"/>
          </a:xfrm>
          <a:prstGeom prst="rect">
            <a:avLst/>
          </a:prstGeom>
          <a:solidFill>
            <a:schemeClr val="bg2"/>
          </a:solidFill>
        </p:spPr>
        <p:txBody>
          <a:bodyPr wrap="square" anchor="t">
            <a:spAutoFit/>
          </a:bodyPr>
          <a:p>
            <a:pPr fontAlgn="auto">
              <a:lnSpc>
                <a:spcPct val="100000"/>
              </a:lnSpc>
              <a:spcAft>
                <a:spcPts val="1200"/>
              </a:spcAft>
            </a:pPr>
            <a:r>
              <a:rPr lang="en-US" sz="1600" b="1">
                <a:solidFill>
                  <a:srgbClr val="FF0000"/>
                </a:solidFill>
                <a:latin typeface="黑体" panose="02010609060101010101" charset="-122"/>
                <a:ea typeface="黑体" panose="02010609060101010101" charset="-122"/>
              </a:rPr>
              <a:t> </a:t>
            </a:r>
            <a:r>
              <a:rPr lang="zh-CN" sz="1400" b="1">
                <a:solidFill>
                  <a:srgbClr val="FF0000"/>
                </a:solidFill>
                <a:latin typeface="黑体" panose="02010609060101010101" charset="-122"/>
                <a:ea typeface="黑体" panose="02010609060101010101" charset="-122"/>
              </a:rPr>
              <a:t>服务选才：</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a:t>
            </a:r>
            <a:r>
              <a:rPr lang="en-US" sz="1400" b="1">
                <a:latin typeface="黑体" panose="02010609060101010101" charset="-122"/>
                <a:ea typeface="黑体" panose="02010609060101010101" charset="-122"/>
              </a:rPr>
              <a:t>1</a:t>
            </a:r>
            <a:r>
              <a:rPr lang="zh-CN" sz="1400" b="1">
                <a:latin typeface="黑体" panose="02010609060101010101" charset="-122"/>
                <a:ea typeface="黑体" panose="02010609060101010101" charset="-122"/>
              </a:rPr>
              <a:t>）关注与高校课程密切关联的内容，突出重点；</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a:t>
            </a:r>
            <a:r>
              <a:rPr lang="en-US" sz="1400" b="1">
                <a:latin typeface="黑体" panose="02010609060101010101" charset="-122"/>
                <a:ea typeface="黑体" panose="02010609060101010101" charset="-122"/>
              </a:rPr>
              <a:t>2</a:t>
            </a:r>
            <a:r>
              <a:rPr lang="zh-CN" sz="1400" b="1">
                <a:latin typeface="黑体" panose="02010609060101010101" charset="-122"/>
                <a:ea typeface="黑体" panose="02010609060101010101" charset="-122"/>
              </a:rPr>
              <a:t>）加强试题的创新设计；</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a:t>
            </a:r>
            <a:r>
              <a:rPr lang="en-US" sz="1400" b="1">
                <a:latin typeface="黑体" panose="02010609060101010101" charset="-122"/>
                <a:ea typeface="黑体" panose="02010609060101010101" charset="-122"/>
              </a:rPr>
              <a:t>3</a:t>
            </a:r>
            <a:r>
              <a:rPr lang="zh-CN" sz="1400" b="1">
                <a:latin typeface="黑体" panose="02010609060101010101" charset="-122"/>
                <a:ea typeface="黑体" panose="02010609060101010101" charset="-122"/>
              </a:rPr>
              <a:t>）试题保持一定的难度和合理的区分度；</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a:t>
            </a:r>
            <a:r>
              <a:rPr lang="en-US" sz="1400" b="1">
                <a:latin typeface="黑体" panose="02010609060101010101" charset="-122"/>
                <a:ea typeface="黑体" panose="02010609060101010101" charset="-122"/>
              </a:rPr>
              <a:t>4</a:t>
            </a:r>
            <a:r>
              <a:rPr lang="zh-CN" sz="1400" b="1">
                <a:latin typeface="黑体" panose="02010609060101010101" charset="-122"/>
                <a:ea typeface="黑体" panose="02010609060101010101" charset="-122"/>
              </a:rPr>
              <a:t>）克服</a:t>
            </a:r>
            <a:r>
              <a:rPr lang="en-US" sz="1400" b="1">
                <a:latin typeface="黑体" panose="02010609060101010101" charset="-122"/>
                <a:ea typeface="黑体" panose="02010609060101010101" charset="-122"/>
              </a:rPr>
              <a:t>“</a:t>
            </a:r>
            <a:r>
              <a:rPr lang="zh-CN" sz="1400" b="1">
                <a:latin typeface="黑体" panose="02010609060101010101" charset="-122"/>
                <a:ea typeface="黑体" panose="02010609060101010101" charset="-122"/>
              </a:rPr>
              <a:t>题海战术</a:t>
            </a:r>
            <a:r>
              <a:rPr lang="en-US" sz="1400" b="1">
                <a:latin typeface="黑体" panose="02010609060101010101" charset="-122"/>
                <a:ea typeface="黑体" panose="02010609060101010101" charset="-122"/>
              </a:rPr>
              <a:t>”</a:t>
            </a:r>
            <a:r>
              <a:rPr lang="zh-CN" sz="1400" b="1">
                <a:latin typeface="黑体" panose="02010609060101010101" charset="-122"/>
                <a:ea typeface="黑体" panose="02010609060101010101" charset="-122"/>
              </a:rPr>
              <a:t>和</a:t>
            </a:r>
            <a:r>
              <a:rPr lang="en-US" sz="1400" b="1">
                <a:latin typeface="黑体" panose="02010609060101010101" charset="-122"/>
                <a:ea typeface="黑体" panose="02010609060101010101" charset="-122"/>
              </a:rPr>
              <a:t>“</a:t>
            </a:r>
            <a:r>
              <a:rPr lang="zh-CN" sz="1400" b="1">
                <a:latin typeface="黑体" panose="02010609060101010101" charset="-122"/>
                <a:ea typeface="黑体" panose="02010609060101010101" charset="-122"/>
              </a:rPr>
              <a:t>死记硬背</a:t>
            </a:r>
            <a:r>
              <a:rPr lang="en-US" sz="1400" b="1">
                <a:latin typeface="黑体" panose="02010609060101010101" charset="-122"/>
                <a:ea typeface="黑体" panose="02010609060101010101" charset="-122"/>
              </a:rPr>
              <a:t>”</a:t>
            </a:r>
            <a:r>
              <a:rPr lang="zh-CN" sz="1400" b="1">
                <a:latin typeface="黑体" panose="02010609060101010101" charset="-122"/>
                <a:ea typeface="黑体" panose="02010609060101010101" charset="-122"/>
              </a:rPr>
              <a:t>。</a:t>
            </a:r>
            <a:endParaRPr lang="zh-CN" sz="1400" b="1">
              <a:latin typeface="黑体" panose="02010609060101010101" charset="-122"/>
              <a:ea typeface="黑体" panose="02010609060101010101" charset="-122"/>
            </a:endParaRPr>
          </a:p>
          <a:p>
            <a:pPr fontAlgn="auto">
              <a:lnSpc>
                <a:spcPct val="100000"/>
              </a:lnSpc>
            </a:pPr>
            <a:endParaRPr lang="zh-CN" sz="1400" b="1">
              <a:latin typeface="黑体" panose="02010609060101010101" charset="-122"/>
              <a:ea typeface="黑体" panose="02010609060101010101" charset="-122"/>
            </a:endParaRPr>
          </a:p>
        </p:txBody>
      </p:sp>
      <p:sp>
        <p:nvSpPr>
          <p:cNvPr id="6" name="文本框 5"/>
          <p:cNvSpPr txBox="1"/>
          <p:nvPr/>
        </p:nvSpPr>
        <p:spPr>
          <a:xfrm>
            <a:off x="3278505" y="3003550"/>
            <a:ext cx="5847715" cy="1753235"/>
          </a:xfrm>
          <a:prstGeom prst="rect">
            <a:avLst/>
          </a:prstGeom>
          <a:solidFill>
            <a:schemeClr val="accent2">
              <a:lumMod val="20000"/>
              <a:lumOff val="80000"/>
            </a:schemeClr>
          </a:solidFill>
        </p:spPr>
        <p:txBody>
          <a:bodyPr wrap="square" anchor="t">
            <a:spAutoFit/>
          </a:bodyPr>
          <a:p>
            <a:pPr fontAlgn="auto">
              <a:lnSpc>
                <a:spcPct val="100000"/>
              </a:lnSpc>
              <a:spcAft>
                <a:spcPts val="1200"/>
              </a:spcAft>
            </a:pPr>
            <a:r>
              <a:rPr lang="en-US" altLang="zh-CN" sz="1400" b="1">
                <a:solidFill>
                  <a:srgbClr val="FF0000"/>
                </a:solidFill>
                <a:latin typeface="黑体" panose="02010609060101010101" charset="-122"/>
                <a:ea typeface="黑体" panose="02010609060101010101" charset="-122"/>
              </a:rPr>
              <a:t>     </a:t>
            </a:r>
            <a:r>
              <a:rPr lang="zh-CN" sz="1400" b="1">
                <a:solidFill>
                  <a:srgbClr val="FF0000"/>
                </a:solidFill>
                <a:latin typeface="黑体" panose="02010609060101010101" charset="-122"/>
                <a:ea typeface="黑体" panose="02010609060101010101" charset="-122"/>
              </a:rPr>
              <a:t>引导教学</a:t>
            </a:r>
            <a:endParaRPr lang="zh-CN" sz="1400" b="1">
              <a:solidFill>
                <a:srgbClr val="FF0000"/>
              </a:solidFill>
              <a:latin typeface="宋体" panose="02010600030101010101" pitchFamily="2" charset="-122"/>
              <a:ea typeface="宋体" panose="02010600030101010101" pitchFamily="2" charset="-122"/>
            </a:endParaRPr>
          </a:p>
          <a:p>
            <a:pPr fontAlgn="auto">
              <a:lnSpc>
                <a:spcPct val="100000"/>
              </a:lnSpc>
            </a:pPr>
            <a:r>
              <a:rPr lang="zh-CN" sz="1400" b="1">
                <a:latin typeface="宋体" panose="02010600030101010101" pitchFamily="2" charset="-122"/>
                <a:ea typeface="宋体" panose="02010600030101010101" pitchFamily="2" charset="-122"/>
              </a:rPr>
              <a:t>    </a:t>
            </a:r>
            <a:r>
              <a:rPr lang="zh-CN" sz="1400" b="1">
                <a:latin typeface="黑体" panose="02010609060101010101" charset="-122"/>
                <a:ea typeface="黑体" panose="02010609060101010101" charset="-122"/>
              </a:rPr>
              <a:t>（</a:t>
            </a:r>
            <a:r>
              <a:rPr lang="en-US" sz="1400" b="1">
                <a:latin typeface="黑体" panose="02010609060101010101" charset="-122"/>
                <a:ea typeface="黑体" panose="02010609060101010101" charset="-122"/>
              </a:rPr>
              <a:t>1</a:t>
            </a:r>
            <a:r>
              <a:rPr lang="zh-CN" sz="1400" b="1">
                <a:latin typeface="黑体" panose="02010609060101010101" charset="-122"/>
                <a:ea typeface="黑体" panose="02010609060101010101" charset="-122"/>
              </a:rPr>
              <a:t>）坚持</a:t>
            </a:r>
            <a:r>
              <a:rPr lang="zh-CN" sz="1400" b="1">
                <a:solidFill>
                  <a:srgbClr val="7030A0"/>
                </a:solidFill>
                <a:latin typeface="黑体" panose="02010609060101010101" charset="-122"/>
                <a:ea typeface="黑体" panose="02010609060101010101" charset="-122"/>
              </a:rPr>
              <a:t>正确政治方向</a:t>
            </a:r>
            <a:r>
              <a:rPr lang="zh-CN" sz="1400" b="1">
                <a:latin typeface="黑体" panose="02010609060101010101" charset="-122"/>
                <a:ea typeface="黑体" panose="02010609060101010101" charset="-122"/>
              </a:rPr>
              <a:t>，聚焦立德树人教育根本任务；</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    （</a:t>
            </a:r>
            <a:r>
              <a:rPr lang="en-US" sz="1400" b="1">
                <a:latin typeface="黑体" panose="02010609060101010101" charset="-122"/>
                <a:ea typeface="黑体" panose="02010609060101010101" charset="-122"/>
              </a:rPr>
              <a:t>2</a:t>
            </a:r>
            <a:r>
              <a:rPr lang="zh-CN" sz="1400" b="1">
                <a:latin typeface="黑体" panose="02010609060101010101" charset="-122"/>
                <a:ea typeface="黑体" panose="02010609060101010101" charset="-122"/>
              </a:rPr>
              <a:t>）注重考查</a:t>
            </a:r>
            <a:r>
              <a:rPr lang="zh-CN" sz="1400" b="1">
                <a:solidFill>
                  <a:srgbClr val="7030A0"/>
                </a:solidFill>
                <a:latin typeface="黑体" panose="02010609060101010101" charset="-122"/>
                <a:ea typeface="黑体" panose="02010609060101010101" charset="-122"/>
              </a:rPr>
              <a:t>知识体系的构建过程</a:t>
            </a:r>
            <a:r>
              <a:rPr lang="zh-CN" sz="1400" b="1">
                <a:latin typeface="黑体" panose="02010609060101010101" charset="-122"/>
                <a:ea typeface="黑体" panose="02010609060101010101" charset="-122"/>
              </a:rPr>
              <a:t>；</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    （</a:t>
            </a:r>
            <a:r>
              <a:rPr lang="en-US" sz="1400" b="1">
                <a:latin typeface="黑体" panose="02010609060101010101" charset="-122"/>
                <a:ea typeface="黑体" panose="02010609060101010101" charset="-122"/>
              </a:rPr>
              <a:t>3</a:t>
            </a:r>
            <a:r>
              <a:rPr lang="zh-CN" sz="1400" b="1">
                <a:latin typeface="黑体" panose="02010609060101010101" charset="-122"/>
                <a:ea typeface="黑体" panose="02010609060101010101" charset="-122"/>
              </a:rPr>
              <a:t>）考查运用</a:t>
            </a:r>
            <a:r>
              <a:rPr lang="zh-CN" sz="1400" b="1">
                <a:solidFill>
                  <a:srgbClr val="7030A0"/>
                </a:solidFill>
                <a:latin typeface="黑体" panose="02010609060101010101" charset="-122"/>
                <a:ea typeface="黑体" panose="02010609060101010101" charset="-122"/>
              </a:rPr>
              <a:t>学科思想和方法</a:t>
            </a:r>
            <a:r>
              <a:rPr lang="zh-CN" sz="1400" b="1">
                <a:latin typeface="黑体" panose="02010609060101010101" charset="-122"/>
                <a:ea typeface="黑体" panose="02010609060101010101" charset="-122"/>
              </a:rPr>
              <a:t>解决问题的能力；</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    （</a:t>
            </a:r>
            <a:r>
              <a:rPr lang="en-US" sz="1400" b="1">
                <a:latin typeface="黑体" panose="02010609060101010101" charset="-122"/>
                <a:ea typeface="黑体" panose="02010609060101010101" charset="-122"/>
              </a:rPr>
              <a:t>4</a:t>
            </a:r>
            <a:r>
              <a:rPr lang="zh-CN" sz="1400" b="1">
                <a:latin typeface="黑体" panose="02010609060101010101" charset="-122"/>
                <a:ea typeface="黑体" panose="02010609060101010101" charset="-122"/>
              </a:rPr>
              <a:t>）启发学生</a:t>
            </a:r>
            <a:r>
              <a:rPr lang="zh-CN" sz="1400" b="1">
                <a:solidFill>
                  <a:srgbClr val="7030A0"/>
                </a:solidFill>
                <a:latin typeface="黑体" panose="02010609060101010101" charset="-122"/>
                <a:ea typeface="黑体" panose="02010609060101010101" charset="-122"/>
              </a:rPr>
              <a:t>自主学习和探究性学习</a:t>
            </a:r>
            <a:r>
              <a:rPr lang="zh-CN" sz="1400" b="1">
                <a:latin typeface="黑体" panose="02010609060101010101" charset="-122"/>
                <a:ea typeface="黑体" panose="02010609060101010101" charset="-122"/>
              </a:rPr>
              <a:t>，提高学习能力和创新能力；</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    （</a:t>
            </a:r>
            <a:r>
              <a:rPr lang="en-US" sz="1400" b="1">
                <a:latin typeface="黑体" panose="02010609060101010101" charset="-122"/>
                <a:ea typeface="黑体" panose="02010609060101010101" charset="-122"/>
              </a:rPr>
              <a:t>5</a:t>
            </a:r>
            <a:r>
              <a:rPr lang="zh-CN" sz="1400" b="1">
                <a:latin typeface="黑体" panose="02010609060101010101" charset="-122"/>
                <a:ea typeface="黑体" panose="02010609060101010101" charset="-122"/>
              </a:rPr>
              <a:t>）破除“唯分数”“唯升学”的顽瘴痼疾，引导高中教学克服  </a:t>
            </a:r>
            <a:endParaRPr lang="zh-CN" sz="1400" b="1">
              <a:latin typeface="黑体" panose="02010609060101010101" charset="-122"/>
              <a:ea typeface="黑体" panose="02010609060101010101" charset="-122"/>
            </a:endParaRPr>
          </a:p>
          <a:p>
            <a:pPr fontAlgn="auto">
              <a:lnSpc>
                <a:spcPct val="100000"/>
              </a:lnSpc>
            </a:pPr>
            <a:r>
              <a:rPr lang="zh-CN" sz="1400" b="1">
                <a:latin typeface="黑体" panose="02010609060101010101" charset="-122"/>
                <a:ea typeface="黑体" panose="02010609060101010101" charset="-122"/>
              </a:rPr>
              <a:t>    “死记硬背”和“题海战术”。</a:t>
            </a:r>
            <a:endParaRPr lang="zh-CN" sz="1400" b="1">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ldLvl="0" animBg="1"/>
      <p:bldP spid="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17780" y="169545"/>
            <a:ext cx="5626100" cy="461645"/>
          </a:xfrm>
          <a:prstGeom prst="rect">
            <a:avLst/>
          </a:prstGeom>
          <a:noFill/>
          <a:ln>
            <a:noFill/>
          </a:ln>
        </p:spPr>
        <p:txBody>
          <a:bodyPr wrap="square" anchor="t">
            <a:spAutoFit/>
          </a:bodyPr>
          <a:lstStyle/>
          <a:p>
            <a:pPr algn="ctr"/>
            <a:r>
              <a:rPr lang="zh-CN" sz="2405" b="1">
                <a:solidFill>
                  <a:schemeClr val="tx1"/>
                </a:solidFill>
                <a:effectLst>
                  <a:outerShdw blurRad="38100" dist="19050" dir="2700000" algn="tl" rotWithShape="0">
                    <a:schemeClr val="dk1">
                      <a:alpha val="40000"/>
                    </a:schemeClr>
                  </a:outerShdw>
                </a:effectLst>
              </a:rPr>
              <a:t>（二）四层：</a:t>
            </a:r>
            <a:r>
              <a:rPr lang="zh-CN" sz="2405" b="1">
                <a:effectLst>
                  <a:outerShdw blurRad="38100" dist="19050" dir="2700000" algn="tl" rotWithShape="0">
                    <a:schemeClr val="dk1">
                      <a:alpha val="40000"/>
                    </a:schemeClr>
                  </a:outerShdw>
                </a:effectLst>
                <a:sym typeface="+mn-ea"/>
              </a:rPr>
              <a:t>四个层面的高考考查要求</a:t>
            </a:r>
            <a:endParaRPr lang="zh-CN" sz="2405" b="1">
              <a:solidFill>
                <a:schemeClr val="tx1"/>
              </a:solidFill>
              <a:effectLst>
                <a:outerShdw blurRad="38100" dist="19050" dir="2700000" algn="tl" rotWithShape="0">
                  <a:schemeClr val="dk1">
                    <a:alpha val="40000"/>
                  </a:schemeClr>
                </a:outerShdw>
              </a:effectLst>
            </a:endParaRPr>
          </a:p>
        </p:txBody>
      </p:sp>
      <p:sp>
        <p:nvSpPr>
          <p:cNvPr id="3" name="矩形 2"/>
          <p:cNvSpPr/>
          <p:nvPr/>
        </p:nvSpPr>
        <p:spPr>
          <a:xfrm>
            <a:off x="17780" y="726440"/>
            <a:ext cx="9108440" cy="75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文本框 6"/>
          <p:cNvSpPr txBox="1"/>
          <p:nvPr/>
        </p:nvSpPr>
        <p:spPr>
          <a:xfrm>
            <a:off x="89535" y="1314450"/>
            <a:ext cx="9036685" cy="3692525"/>
          </a:xfrm>
          <a:prstGeom prst="rect">
            <a:avLst/>
          </a:prstGeom>
          <a:noFill/>
        </p:spPr>
        <p:txBody>
          <a:bodyPr wrap="square" anchor="t">
            <a:spAutoFit/>
          </a:bodyPr>
          <a:p>
            <a:pPr fontAlgn="auto">
              <a:lnSpc>
                <a:spcPct val="100000"/>
              </a:lnSpc>
            </a:pPr>
            <a:r>
              <a:rPr lang="en-US" b="1">
                <a:solidFill>
                  <a:srgbClr val="FF0000"/>
                </a:solidFill>
                <a:latin typeface="黑体" panose="02010609060101010101" charset="-122"/>
                <a:ea typeface="黑体" panose="02010609060101010101" charset="-122"/>
              </a:rPr>
              <a:t>1. </a:t>
            </a:r>
            <a:r>
              <a:rPr lang="zh-CN" b="1">
                <a:solidFill>
                  <a:srgbClr val="FF0000"/>
                </a:solidFill>
                <a:latin typeface="黑体" panose="02010609060101010101" charset="-122"/>
                <a:ea typeface="黑体" panose="02010609060101010101" charset="-122"/>
              </a:rPr>
              <a:t>核心价值</a:t>
            </a:r>
            <a:endParaRPr lang="zh-CN" b="1">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a:t>
            </a:r>
            <a:r>
              <a:rPr lang="zh-CN"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国家观：</a:t>
            </a:r>
            <a:r>
              <a:rPr lang="zh-CN" b="1">
                <a:latin typeface="黑体" panose="02010609060101010101" charset="-122"/>
                <a:ea typeface="黑体" panose="02010609060101010101" charset="-122"/>
              </a:rPr>
              <a:t>国家是统治者的治理机器，强化政权意识；国家有不同的类型，强化宪法意识；特定的国家始终是历史的，强化团结意识。</a:t>
            </a:r>
            <a:endParaRPr lang="zh-CN" b="1">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a:t>
            </a:r>
            <a:r>
              <a:rPr lang="zh-CN"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民族观：</a:t>
            </a:r>
            <a:r>
              <a:rPr lang="zh-CN" b="1">
                <a:latin typeface="黑体" panose="02010609060101010101" charset="-122"/>
                <a:ea typeface="黑体" panose="02010609060101010101" charset="-122"/>
              </a:rPr>
              <a:t>民族是客观存在的；民族是不断发展的；民族是互相联系的。</a:t>
            </a:r>
            <a:endParaRPr lang="zh-CN" b="1">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a:t>
            </a:r>
            <a:r>
              <a:rPr lang="zh-CN"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文化观：</a:t>
            </a:r>
            <a:r>
              <a:rPr lang="zh-CN" b="1">
                <a:latin typeface="黑体" panose="02010609060101010101" charset="-122"/>
                <a:ea typeface="黑体" panose="02010609060101010101" charset="-122"/>
              </a:rPr>
              <a:t>认可优秀中华传统文化、中国革命文化和社会主义先进文化；批判</a:t>
            </a:r>
            <a:r>
              <a:rPr lang="en-US" b="1">
                <a:latin typeface="黑体" panose="02010609060101010101" charset="-122"/>
                <a:ea typeface="黑体" panose="02010609060101010101" charset="-122"/>
              </a:rPr>
              <a:t>“</a:t>
            </a:r>
            <a:r>
              <a:rPr lang="zh-CN" b="1">
                <a:latin typeface="黑体" panose="02010609060101010101" charset="-122"/>
                <a:ea typeface="黑体" panose="02010609060101010101" charset="-122"/>
              </a:rPr>
              <a:t>普世价值观</a:t>
            </a:r>
            <a:r>
              <a:rPr lang="en-US" b="1">
                <a:latin typeface="黑体" panose="02010609060101010101" charset="-122"/>
                <a:ea typeface="黑体" panose="02010609060101010101" charset="-122"/>
              </a:rPr>
              <a:t>”</a:t>
            </a:r>
            <a:r>
              <a:rPr lang="zh-CN" b="1">
                <a:latin typeface="黑体" panose="02010609060101010101" charset="-122"/>
                <a:ea typeface="黑体" panose="02010609060101010101" charset="-122"/>
              </a:rPr>
              <a:t>，消除文化殖民心理和奴性文化意识。</a:t>
            </a:r>
            <a:endParaRPr lang="zh-CN" b="1">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rPr>
              <a:t>    </a:t>
            </a:r>
            <a:r>
              <a:rPr lang="zh-CN"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世界观：</a:t>
            </a:r>
            <a:r>
              <a:rPr lang="zh-CN" b="1">
                <a:latin typeface="黑体" panose="02010609060101010101" charset="-122"/>
                <a:ea typeface="黑体" panose="02010609060101010101" charset="-122"/>
                <a:sym typeface="+mn-ea"/>
              </a:rPr>
              <a:t>遵循历史唯物主义和辩证唯物主义。</a:t>
            </a:r>
            <a:endParaRPr lang="zh-CN" b="1">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sym typeface="+mn-ea"/>
              </a:rPr>
              <a:t>    </a:t>
            </a:r>
            <a:r>
              <a:rPr lang="zh-CN"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人生观：</a:t>
            </a:r>
            <a:r>
              <a:rPr lang="zh-CN" b="1">
                <a:latin typeface="黑体" panose="02010609060101010101" charset="-122"/>
                <a:ea typeface="黑体" panose="02010609060101010101" charset="-122"/>
                <a:sym typeface="+mn-ea"/>
              </a:rPr>
              <a:t>劳动光荣。</a:t>
            </a:r>
            <a:endParaRPr lang="zh-CN" b="1">
              <a:latin typeface="黑体" panose="02010609060101010101" charset="-122"/>
              <a:ea typeface="黑体" panose="02010609060101010101" charset="-122"/>
            </a:endParaRPr>
          </a:p>
          <a:p>
            <a:pPr fontAlgn="auto">
              <a:lnSpc>
                <a:spcPct val="100000"/>
              </a:lnSpc>
            </a:pPr>
            <a:r>
              <a:rPr lang="zh-CN" b="1">
                <a:latin typeface="黑体" panose="02010609060101010101" charset="-122"/>
                <a:ea typeface="黑体" panose="02010609060101010101" charset="-122"/>
                <a:sym typeface="+mn-ea"/>
              </a:rPr>
              <a:t>    </a:t>
            </a:r>
            <a:r>
              <a:rPr lang="zh-CN"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价值观：</a:t>
            </a:r>
            <a:r>
              <a:rPr lang="zh-CN" b="1">
                <a:latin typeface="黑体" panose="02010609060101010101" charset="-122"/>
                <a:ea typeface="黑体" panose="02010609060101010101" charset="-122"/>
                <a:sym typeface="+mn-ea"/>
              </a:rPr>
              <a:t>个人价值与社会价值的有机统一。</a:t>
            </a:r>
            <a:endParaRPr lang="zh-CN" b="1">
              <a:latin typeface="黑体" panose="02010609060101010101" charset="-122"/>
              <a:ea typeface="黑体" panose="02010609060101010101" charset="-122"/>
            </a:endParaRPr>
          </a:p>
          <a:p>
            <a:pPr fontAlgn="auto">
              <a:lnSpc>
                <a:spcPct val="100000"/>
              </a:lnSpc>
            </a:pPr>
            <a:r>
              <a:rPr lang="zh-CN">
                <a:sym typeface="+mn-ea"/>
              </a:rPr>
              <a:t>         </a:t>
            </a:r>
            <a:r>
              <a:rPr lang="zh-CN"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历史观：</a:t>
            </a:r>
            <a:r>
              <a:rPr lang="zh-CN" b="1">
                <a:latin typeface="黑体" panose="02010609060101010101" charset="-122"/>
                <a:ea typeface="黑体" panose="02010609060101010101" charset="-122"/>
                <a:sym typeface="+mn-ea"/>
              </a:rPr>
              <a:t>以史为鉴，历史是最好的老师；历史是人类发展的客观进程，要客观地看待历史；要遵循历史规律。</a:t>
            </a:r>
            <a:endParaRPr lang="zh-CN" b="1">
              <a:latin typeface="黑体" panose="02010609060101010101" charset="-122"/>
              <a:ea typeface="黑体" panose="02010609060101010101" charset="-122"/>
            </a:endParaRPr>
          </a:p>
          <a:p>
            <a:pPr fontAlgn="auto">
              <a:lnSpc>
                <a:spcPct val="100000"/>
              </a:lnSpc>
            </a:pPr>
            <a:endParaRPr lang="zh-CN" b="1">
              <a:latin typeface="黑体" panose="02010609060101010101" charset="-122"/>
              <a:ea typeface="黑体" panose="02010609060101010101" charset="-122"/>
            </a:endParaRPr>
          </a:p>
          <a:p>
            <a:pPr fontAlgn="auto">
              <a:lnSpc>
                <a:spcPct val="100000"/>
              </a:lnSpc>
            </a:pPr>
            <a:endParaRPr lang="en-US" b="1">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3" name="内容占位符 2"/>
          <p:cNvSpPr/>
          <p:nvPr/>
        </p:nvSpPr>
        <p:spPr>
          <a:xfrm>
            <a:off x="115570" y="139065"/>
            <a:ext cx="8733790" cy="4750435"/>
          </a:xfrm>
          <a:prstGeom prst="rect">
            <a:avLst/>
          </a:prstGeom>
          <a:noFill/>
          <a:ln>
            <a:noFill/>
          </a:ln>
          <a:extLst>
            <a:ext uri="{909E8E84-426E-40DD-AFC4-6F175D3DCCD1}">
              <a14:hiddenFill xmlns:a14="http://schemas.microsoft.com/office/drawing/2010/main">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14:hiddenFill>
            </a:ext>
          </a:extLst>
        </p:spPr>
        <p:style>
          <a:lnRef idx="1">
            <a:schemeClr val="accent2"/>
          </a:lnRef>
          <a:fillRef idx="2">
            <a:schemeClr val="accent2"/>
          </a:fillRef>
          <a:effectRef idx="1">
            <a:schemeClr val="accent2"/>
          </a:effectRef>
          <a:fontRef idx="minor">
            <a:schemeClr val="dk1"/>
          </a:fontRef>
        </p:style>
        <p:txBody>
          <a:bodyPr vert="horz" wrap="square" lIns="80551" tIns="40275" rIns="80551" bIns="40275" anchor="t">
            <a:normAutofit/>
          </a:bodyPr>
          <a:lstStyle>
            <a:lvl1pPr marL="339725" lvl="0" indent="-339725" algn="l" defTabSz="904875">
              <a:spcBef>
                <a:spcPct val="20000"/>
              </a:spcBef>
              <a:buFont typeface="Arial" panose="020B0604020202020204" pitchFamily="34" charset="0"/>
              <a:buChar char="•"/>
              <a:defRPr sz="3200" kern="1200">
                <a:solidFill>
                  <a:schemeClr val="tx1"/>
                </a:solidFill>
                <a:latin typeface="Calibri" panose="020F0502020204030204"/>
                <a:ea typeface="宋体" panose="02010600030101010101" pitchFamily="2" charset="-122"/>
              </a:defRPr>
            </a:lvl1pPr>
            <a:lvl2pPr marL="735330" lvl="1" indent="-282575" algn="l" defTabSz="904875">
              <a:spcBef>
                <a:spcPct val="20000"/>
              </a:spcBef>
              <a:buFont typeface="Arial" panose="020B0604020202020204" pitchFamily="34" charset="0"/>
              <a:buChar char="–"/>
              <a:defRPr sz="2800" kern="1200">
                <a:solidFill>
                  <a:schemeClr val="tx1"/>
                </a:solidFill>
                <a:latin typeface="Calibri" panose="020F0502020204030204"/>
                <a:ea typeface="宋体" panose="02010600030101010101" pitchFamily="2" charset="-122"/>
              </a:defRPr>
            </a:lvl2pPr>
            <a:lvl3pPr marL="1131570" lvl="2" indent="-226060" algn="l" defTabSz="904875">
              <a:spcBef>
                <a:spcPct val="20000"/>
              </a:spcBef>
              <a:buFont typeface="Arial" panose="020B0604020202020204" pitchFamily="34" charset="0"/>
              <a:buChar char="•"/>
              <a:defRPr sz="2400" kern="1200">
                <a:solidFill>
                  <a:schemeClr val="tx1"/>
                </a:solidFill>
                <a:latin typeface="Calibri" panose="020F0502020204030204"/>
                <a:ea typeface="宋体" panose="02010600030101010101" pitchFamily="2" charset="-122"/>
              </a:defRPr>
            </a:lvl3pPr>
            <a:lvl4pPr marL="1584325" lvl="3" indent="-226060" algn="l" defTabSz="904875">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4pPr>
            <a:lvl5pPr marL="2036445" lvl="4" indent="-226060" algn="l" defTabSz="904875">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5pPr>
            <a:lvl6pPr marL="2489200" lvl="5" indent="-226060" algn="l" defTabSz="904875">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6pPr>
            <a:lvl7pPr marL="2941955" lvl="6" indent="-226060" algn="l" defTabSz="904875">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7pPr>
            <a:lvl8pPr marL="3394075" lvl="7" indent="-226060" algn="l" defTabSz="904875">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8pPr>
            <a:lvl9pPr marL="3846830" lvl="8" indent="-226060" algn="l" defTabSz="904875">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9pPr>
          </a:lstStyle>
          <a:p>
            <a:pPr marL="0" indent="0">
              <a:lnSpc>
                <a:spcPct val="150000"/>
              </a:lnSpc>
              <a:spcBef>
                <a:spcPts val="0"/>
              </a:spcBef>
              <a:buNone/>
            </a:pPr>
            <a:r>
              <a:rPr lang="zh-CN" sz="1600" b="1">
                <a:solidFill>
                  <a:srgbClr val="FF0000"/>
                </a:solidFill>
                <a:latin typeface="黑体" panose="02010609060101010101" charset="-122"/>
                <a:ea typeface="黑体" panose="02010609060101010101" charset="-122"/>
              </a:rPr>
              <a:t>要关注以下内容：</a:t>
            </a:r>
            <a:endParaRPr lang="zh-CN" sz="1600" b="1">
              <a:solidFill>
                <a:srgbClr val="FF0000"/>
              </a:solidFill>
              <a:latin typeface="黑体" panose="02010609060101010101" charset="-122"/>
              <a:ea typeface="黑体" panose="02010609060101010101" charset="-122"/>
            </a:endParaRPr>
          </a:p>
          <a:p>
            <a:pPr marL="0" indent="0">
              <a:lnSpc>
                <a:spcPct val="150000"/>
              </a:lnSpc>
              <a:spcBef>
                <a:spcPts val="0"/>
              </a:spcBef>
              <a:buNone/>
            </a:pPr>
            <a:r>
              <a:rPr lang="zh-CN" sz="1600" b="1">
                <a:latin typeface="黑体" panose="02010609060101010101" charset="-122"/>
                <a:ea typeface="黑体" panose="02010609060101010101" charset="-122"/>
              </a:rPr>
              <a:t>   </a:t>
            </a:r>
            <a:r>
              <a:rPr lang="zh-CN" sz="1600" b="1">
                <a:solidFill>
                  <a:schemeClr val="accent1"/>
                </a:solidFill>
                <a:latin typeface="黑体" panose="02010609060101010101" charset="-122"/>
                <a:ea typeface="黑体" panose="02010609060101010101" charset="-122"/>
              </a:rPr>
              <a:t>（</a:t>
            </a:r>
            <a:r>
              <a:rPr lang="en-US" sz="1600" b="1">
                <a:solidFill>
                  <a:schemeClr val="accent1"/>
                </a:solidFill>
                <a:latin typeface="黑体" panose="02010609060101010101" charset="-122"/>
                <a:ea typeface="黑体" panose="02010609060101010101" charset="-122"/>
              </a:rPr>
              <a:t>1</a:t>
            </a:r>
            <a:r>
              <a:rPr lang="zh-CN" sz="1600" b="1">
                <a:solidFill>
                  <a:schemeClr val="accent1"/>
                </a:solidFill>
                <a:latin typeface="黑体" panose="02010609060101010101" charset="-122"/>
                <a:ea typeface="黑体" panose="02010609060101010101" charset="-122"/>
              </a:rPr>
              <a:t>）弘扬民族优秀传统文化</a:t>
            </a:r>
            <a:endParaRPr lang="zh-CN" sz="1600" b="1">
              <a:solidFill>
                <a:schemeClr val="accent1"/>
              </a:solidFill>
              <a:latin typeface="黑体" panose="02010609060101010101" charset="-122"/>
              <a:ea typeface="黑体" panose="02010609060101010101" charset="-122"/>
            </a:endParaRPr>
          </a:p>
          <a:p>
            <a:pPr marL="0" indent="0">
              <a:lnSpc>
                <a:spcPct val="150000"/>
              </a:lnSpc>
              <a:spcBef>
                <a:spcPts val="0"/>
              </a:spcBef>
              <a:buNone/>
            </a:pPr>
            <a:r>
              <a:rPr lang="zh-CN" sz="1600" b="1">
                <a:latin typeface="黑体" panose="02010609060101010101" charset="-122"/>
                <a:ea typeface="黑体" panose="02010609060101010101" charset="-122"/>
              </a:rPr>
              <a:t>   </a:t>
            </a:r>
            <a:r>
              <a:rPr lang="zh-CN" sz="16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 </a:t>
            </a:r>
            <a:r>
              <a:rPr lang="zh-CN" sz="1600" b="1">
                <a:solidFill>
                  <a:schemeClr val="tx1"/>
                </a:solidFill>
                <a:effectLst/>
                <a:latin typeface="黑体" panose="02010609060101010101" charset="-122"/>
                <a:ea typeface="黑体" panose="02010609060101010101" charset="-122"/>
              </a:rPr>
              <a:t>中国的传统文化，基本以儒、释、道三家为主流，三家既相互竞争，又彼此吸收融合，不断发展进步，其中以儒家为主而释、道两家为辅。结合国学经典、诸子百家、传统民俗、传统节日、传统建筑、文学名著、艺术作品等内容进行考查，突出传统文化的“仁、义、礼、智、信，忠、孝、廉、耻、勇”的含义，能够运用历史知识进行解读。</a:t>
            </a:r>
            <a:endParaRPr lang="zh-CN" sz="1600" b="1">
              <a:solidFill>
                <a:schemeClr val="tx1"/>
              </a:solidFill>
              <a:effectLst/>
              <a:latin typeface="黑体" panose="02010609060101010101" charset="-122"/>
              <a:ea typeface="黑体" panose="02010609060101010101" charset="-122"/>
            </a:endParaRPr>
          </a:p>
          <a:p>
            <a:pPr marL="0" indent="0">
              <a:lnSpc>
                <a:spcPct val="150000"/>
              </a:lnSpc>
              <a:spcBef>
                <a:spcPts val="0"/>
              </a:spcBef>
              <a:buNone/>
            </a:pPr>
            <a:r>
              <a:rPr lang="zh-CN" sz="1600" b="1">
                <a:solidFill>
                  <a:schemeClr val="tx1"/>
                </a:solidFill>
                <a:effectLst/>
                <a:latin typeface="黑体" panose="02010609060101010101" charset="-122"/>
                <a:ea typeface="黑体" panose="02010609060101010101" charset="-122"/>
                <a:sym typeface="+mn-ea"/>
              </a:rPr>
              <a:t>   </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（2）思想建设、道德构建和</a:t>
            </a:r>
            <a:r>
              <a:rPr lang="zh-CN" sz="1600" b="1">
                <a:solidFill>
                  <a:srgbClr val="FF0000"/>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依法治国</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
</a:t>
            </a:r>
            <a:r>
              <a:rPr lang="zh-CN" sz="1600" b="1">
                <a:solidFill>
                  <a:schemeClr val="tx1"/>
                </a:solidFill>
                <a:effectLst/>
                <a:latin typeface="黑体" panose="02010609060101010101" charset="-122"/>
                <a:ea typeface="黑体" panose="02010609060101010101" charset="-122"/>
                <a:sym typeface="+mn-ea"/>
              </a:rPr>
              <a:t>   </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（3）世界的统一性和多元化的统一；
</a:t>
            </a:r>
            <a:r>
              <a:rPr lang="zh-CN" sz="1600" b="1">
                <a:solidFill>
                  <a:schemeClr val="tx1"/>
                </a:solidFill>
                <a:effectLst/>
                <a:latin typeface="黑体" panose="02010609060101010101" charset="-122"/>
                <a:ea typeface="黑体" panose="02010609060101010101" charset="-122"/>
                <a:sym typeface="+mn-ea"/>
              </a:rPr>
              <a:t>   </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（4）弘扬民族精神、民族认同和民族团结，维护祖国统一；
</a:t>
            </a:r>
            <a:r>
              <a:rPr lang="zh-CN" sz="1600" b="1">
                <a:solidFill>
                  <a:schemeClr val="tx1"/>
                </a:solidFill>
                <a:effectLst/>
                <a:latin typeface="黑体" panose="02010609060101010101" charset="-122"/>
                <a:ea typeface="黑体" panose="02010609060101010101" charset="-122"/>
                <a:sym typeface="+mn-ea"/>
              </a:rPr>
              <a:t>   </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（5）近现代化和国富民强的政策、途径；
</a:t>
            </a:r>
            <a:r>
              <a:rPr lang="zh-CN" sz="1600" b="1">
                <a:solidFill>
                  <a:schemeClr val="tx1"/>
                </a:solidFill>
                <a:effectLst/>
                <a:latin typeface="黑体" panose="02010609060101010101" charset="-122"/>
                <a:ea typeface="黑体" panose="02010609060101010101" charset="-122"/>
                <a:sym typeface="+mn-ea"/>
              </a:rPr>
              <a:t>   </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（6）不同文化交流融合的冲突和趋同；
</a:t>
            </a:r>
            <a:r>
              <a:rPr lang="zh-CN" sz="1600" b="1">
                <a:solidFill>
                  <a:schemeClr val="tx1"/>
                </a:solidFill>
                <a:effectLst/>
                <a:latin typeface="黑体" panose="02010609060101010101" charset="-122"/>
                <a:ea typeface="黑体" panose="02010609060101010101" charset="-122"/>
                <a:sym typeface="+mn-ea"/>
              </a:rPr>
              <a:t>   </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7）发展中的政策、出现的问题局、及解决和反思。</a:t>
            </a:r>
            <a:r>
              <a:rPr lang="en-US"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 </a:t>
            </a:r>
            <a:endParaRPr lang="en-US"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81305" y="309245"/>
            <a:ext cx="8582025" cy="2183765"/>
          </a:xfrm>
          <a:prstGeom prst="rect">
            <a:avLst/>
          </a:prstGeom>
          <a:solidFill>
            <a:schemeClr val="bg2"/>
          </a:solidFill>
          <a:ln>
            <a:noFill/>
          </a:ln>
        </p:spPr>
        <p:txBody>
          <a:bodyPr wrap="square">
            <a:spAutoFit/>
          </a:bodyPr>
          <a:p>
            <a:pPr indent="0" fontAlgn="auto">
              <a:lnSpc>
                <a:spcPct val="100000"/>
              </a:lnSpc>
            </a:pPr>
            <a:r>
              <a:rPr lang="en-US" sz="2400" b="1">
                <a:solidFill>
                  <a:schemeClr val="tx1"/>
                </a:solidFill>
                <a:latin typeface="黑体" panose="02010609060101010101" charset="-122"/>
                <a:ea typeface="黑体" panose="02010609060101010101" charset="-122"/>
              </a:rPr>
              <a:t>  </a:t>
            </a:r>
            <a:r>
              <a:rPr lang="zh-CN" sz="1600" b="1">
                <a:solidFill>
                  <a:schemeClr val="accent1"/>
                </a:solidFill>
                <a:latin typeface="黑体" panose="02010609060101010101" charset="-122"/>
                <a:ea typeface="黑体" panose="02010609060101010101" charset="-122"/>
              </a:rPr>
              <a:t>（</a:t>
            </a:r>
            <a:r>
              <a:rPr lang="en-US" sz="1600" b="1">
                <a:solidFill>
                  <a:schemeClr val="accent1"/>
                </a:solidFill>
                <a:latin typeface="黑体" panose="02010609060101010101" charset="-122"/>
                <a:ea typeface="黑体" panose="02010609060101010101" charset="-122"/>
              </a:rPr>
              <a:t>8</a:t>
            </a:r>
            <a:r>
              <a:rPr lang="zh-CN" sz="1600" b="1">
                <a:solidFill>
                  <a:schemeClr val="accent1"/>
                </a:solidFill>
                <a:latin typeface="黑体" panose="02010609060101010101" charset="-122"/>
                <a:ea typeface="黑体" panose="02010609060101010101" charset="-122"/>
              </a:rPr>
              <a:t>）关注中国革命文化
</a:t>
            </a:r>
            <a:r>
              <a:rPr lang="zh-CN" sz="1600" b="1">
                <a:solidFill>
                  <a:schemeClr val="tx1"/>
                </a:solidFill>
                <a:latin typeface="黑体" panose="02010609060101010101" charset="-122"/>
                <a:ea typeface="黑体" panose="02010609060101010101" charset="-122"/>
              </a:rPr>
              <a:t>    近代以来，各阶级（阶层）为反抗外来侵略，反对本国封建统治不断掀起的历次重大的历史斗争及其杰出人物；
    近代以来，为挽救民族危亡，提出探索社会改革与进步主张的仁人志士；
    近代以来，为争取民族解放斗争，反抗本国反动统治者不惜抛头颅，洒热血的革命英烈；
    中国共产党领导中国人民进行艰苦卓绝斗争的历程及其新中国诞生；
    马克思主义中国化、毛泽东思想的基本内涵等；
    五四精神、井冈山精神、长征精神、延安精神、西柏坡精神等。</a:t>
            </a:r>
            <a:endParaRPr lang="zh-CN" sz="1600" b="1">
              <a:solidFill>
                <a:schemeClr val="tx1"/>
              </a:solidFill>
              <a:latin typeface="黑体" panose="02010609060101010101" charset="-122"/>
              <a:ea typeface="黑体" panose="02010609060101010101" charset="-122"/>
            </a:endParaRPr>
          </a:p>
        </p:txBody>
      </p:sp>
      <p:sp>
        <p:nvSpPr>
          <p:cNvPr id="2" name="文本框 1"/>
          <p:cNvSpPr txBox="1"/>
          <p:nvPr/>
        </p:nvSpPr>
        <p:spPr>
          <a:xfrm>
            <a:off x="281305" y="2676525"/>
            <a:ext cx="8582025" cy="2183765"/>
          </a:xfrm>
          <a:prstGeom prst="rect">
            <a:avLst/>
          </a:prstGeom>
          <a:solidFill>
            <a:schemeClr val="bg1">
              <a:lumMod val="95000"/>
            </a:schemeClr>
          </a:solidFill>
          <a:ln>
            <a:noFill/>
          </a:ln>
        </p:spPr>
        <p:txBody>
          <a:bodyPr wrap="square">
            <a:spAutoFit/>
          </a:bodyPr>
          <a:p>
            <a:pPr indent="0" fontAlgn="auto">
              <a:lnSpc>
                <a:spcPct val="100000"/>
              </a:lnSpc>
            </a:pPr>
            <a:r>
              <a:rPr lang="en-US" sz="2400" b="1">
                <a:solidFill>
                  <a:schemeClr val="tx1"/>
                </a:solidFill>
                <a:latin typeface="黑体" panose="02010609060101010101" charset="-122"/>
                <a:ea typeface="黑体" panose="02010609060101010101" charset="-122"/>
              </a:rPr>
              <a:t> </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a:t>
            </a:r>
            <a:r>
              <a:rPr lang="en-US"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9</a:t>
            </a:r>
            <a:r>
              <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）关注社会主义先进文化
</a:t>
            </a:r>
            <a:r>
              <a:rPr lang="zh-CN" sz="1600" b="1">
                <a:solidFill>
                  <a:schemeClr val="tx1"/>
                </a:solidFill>
                <a:latin typeface="黑体" panose="02010609060101010101" charset="-122"/>
                <a:ea typeface="黑体" panose="02010609060101010101" charset="-122"/>
              </a:rPr>
              <a:t>    理论思想：马克思主义、毛泽东思想、邓小平理论、</a:t>
            </a:r>
            <a:r>
              <a:rPr lang="zh-CN" sz="1600" b="1">
                <a:solidFill>
                  <a:srgbClr val="1F2DA8"/>
                </a:solidFill>
                <a:latin typeface="黑体" panose="02010609060101010101" charset="-122"/>
                <a:ea typeface="黑体" panose="02010609060101010101" charset="-122"/>
              </a:rPr>
              <a:t>“三个代表”“科学发展观”</a:t>
            </a:r>
            <a:r>
              <a:rPr lang="zh-CN" sz="1600" b="1">
                <a:solidFill>
                  <a:schemeClr val="tx1"/>
                </a:solidFill>
                <a:latin typeface="黑体" panose="02010609060101010101" charset="-122"/>
                <a:ea typeface="黑体" panose="02010609060101010101" charset="-122"/>
              </a:rPr>
              <a:t>和习近平新时代中国特色社会主义思想；
    中国特色社会主义的基本制度；
    共和国7</a:t>
            </a:r>
            <a:r>
              <a:rPr lang="en-US" altLang="zh-CN" sz="1600" b="1">
                <a:solidFill>
                  <a:schemeClr val="tx1"/>
                </a:solidFill>
                <a:latin typeface="黑体" panose="02010609060101010101" charset="-122"/>
                <a:ea typeface="黑体" panose="02010609060101010101" charset="-122"/>
              </a:rPr>
              <a:t>3</a:t>
            </a:r>
            <a:r>
              <a:rPr lang="zh-CN" sz="1600" b="1">
                <a:solidFill>
                  <a:schemeClr val="tx1"/>
                </a:solidFill>
                <a:latin typeface="黑体" panose="02010609060101010101" charset="-122"/>
                <a:ea typeface="黑体" panose="02010609060101010101" charset="-122"/>
              </a:rPr>
              <a:t>年来，经济建设的巨大成就。
    在人民共和国各条建设奋斗的广大劳动者英雄业迹；
    大庆精神、雷锋精神、焦裕禄精神、“两弹一星”</a:t>
            </a:r>
            <a:r>
              <a:rPr lang="zh-CN" sz="1600" b="1">
                <a:latin typeface="黑体" panose="02010609060101010101" charset="-122"/>
                <a:ea typeface="黑体" panose="02010609060101010101" charset="-122"/>
              </a:rPr>
              <a:t>精神</a:t>
            </a:r>
            <a:r>
              <a:rPr lang="zh-CN" sz="1600" b="1">
                <a:solidFill>
                  <a:schemeClr val="tx1"/>
                </a:solidFill>
                <a:latin typeface="黑体" panose="02010609060101010101" charset="-122"/>
                <a:ea typeface="黑体" panose="02010609060101010101" charset="-122"/>
              </a:rPr>
              <a:t>、改革开放精神、奉献精神等；
    文学艺术领域反映时代精神与时代风貌的优秀作品。</a:t>
            </a:r>
            <a:endParaRPr lang="zh-CN" sz="1600" b="1">
              <a:solidFill>
                <a:schemeClr val="tx1"/>
              </a:solidFill>
              <a:latin typeface="黑体" panose="02010609060101010101" charset="-122"/>
              <a:ea typeface="黑体" panose="02010609060101010101" charset="-122"/>
            </a:endParaRPr>
          </a:p>
        </p:txBody>
      </p:sp>
      <p:sp>
        <p:nvSpPr>
          <p:cNvPr id="11265" name="文本框 99"/>
          <p:cNvSpPr txBox="1"/>
          <p:nvPr/>
        </p:nvSpPr>
        <p:spPr>
          <a:xfrm>
            <a:off x="337820" y="1347470"/>
            <a:ext cx="8525510" cy="2230755"/>
          </a:xfrm>
          <a:prstGeom prst="rect">
            <a:avLst/>
          </a:prstGeom>
        </p:spPr>
        <p:style>
          <a:lnRef idx="2">
            <a:schemeClr val="accent2"/>
          </a:lnRef>
          <a:fillRef idx="1">
            <a:schemeClr val="lt1"/>
          </a:fillRef>
          <a:effectRef idx="0">
            <a:schemeClr val="accent2"/>
          </a:effectRef>
          <a:fontRef idx="minor">
            <a:schemeClr val="dk1"/>
          </a:fontRef>
        </p:style>
        <p:txBody>
          <a:bodyPr wrap="square" anchor="t">
            <a:spAutoFit/>
          </a:bodyPr>
          <a:p>
            <a:pPr marL="304800" indent="-304800">
              <a:lnSpc>
                <a:spcPct val="150000"/>
              </a:lnSpc>
            </a:pPr>
            <a:r>
              <a:rPr lang="en-US" sz="2070" b="1">
                <a:latin typeface="黑体" panose="02010609060101010101" charset="-122"/>
                <a:ea typeface="黑体" panose="02010609060101010101" charset="-122"/>
              </a:rPr>
              <a:t> </a:t>
            </a:r>
            <a:r>
              <a:rPr lang="en-US" b="1">
                <a:latin typeface="黑体" panose="02010609060101010101" charset="-122"/>
                <a:ea typeface="黑体" panose="02010609060101010101" charset="-122"/>
              </a:rPr>
              <a:t> </a:t>
            </a:r>
            <a:r>
              <a:rPr lang="zh-CN" b="1">
                <a:latin typeface="黑体" panose="02010609060101010101" charset="-122"/>
                <a:ea typeface="黑体" panose="02010609060101010101" charset="-122"/>
              </a:rPr>
              <a:t>例</a:t>
            </a:r>
            <a:r>
              <a:rPr lang="en-US" b="1">
                <a:latin typeface="黑体" panose="02010609060101010101" charset="-122"/>
                <a:ea typeface="黑体" panose="02010609060101010101" charset="-122"/>
              </a:rPr>
              <a:t>1</a:t>
            </a:r>
            <a:r>
              <a:rPr lang="zh-CN" b="1">
                <a:latin typeface="黑体" panose="02010609060101010101" charset="-122"/>
                <a:ea typeface="黑体" panose="02010609060101010101" charset="-122"/>
              </a:rPr>
              <a:t>．</a:t>
            </a:r>
            <a:r>
              <a:rPr lang="zh-CN">
                <a:solidFill>
                  <a:srgbClr val="0C0CC6"/>
                </a:solidFill>
                <a:latin typeface="楷体" panose="02010609060101010101" charset="-122"/>
                <a:ea typeface="楷体" panose="02010609060101010101" charset="-122"/>
              </a:rPr>
              <a:t>（2019•全国II卷，24）</a:t>
            </a:r>
            <a:r>
              <a:rPr lang="zh-CN" b="1">
                <a:latin typeface="黑体" panose="02010609060101010101" charset="-122"/>
                <a:ea typeface="黑体" panose="02010609060101010101" charset="-122"/>
              </a:rPr>
              <a:t>战国后期，秦国建造了一批大型水利工程，如郑国渠、都江堰等，一些至今仍在发挥作用。这些工程能够在秦国完成，主要是因为</a:t>
            </a:r>
            <a:endParaRPr lang="zh-CN" b="1">
              <a:latin typeface="黑体" panose="02010609060101010101" charset="-122"/>
              <a:ea typeface="黑体" panose="02010609060101010101" charset="-122"/>
            </a:endParaRPr>
          </a:p>
          <a:p>
            <a:pPr marL="304800" indent="-304800">
              <a:lnSpc>
                <a:spcPct val="150000"/>
              </a:lnSpc>
            </a:pPr>
            <a:r>
              <a:rPr lang="zh-CN" b="1">
                <a:latin typeface="黑体" panose="02010609060101010101" charset="-122"/>
                <a:ea typeface="黑体" panose="02010609060101010101" charset="-122"/>
              </a:rPr>
              <a:t>  </a:t>
            </a:r>
            <a:r>
              <a:rPr lang="en-US" b="1">
                <a:latin typeface="黑体" panose="02010609060101010101" charset="-122"/>
                <a:ea typeface="黑体" panose="02010609060101010101" charset="-122"/>
              </a:rPr>
              <a:t>A</a:t>
            </a:r>
            <a:r>
              <a:rPr lang="zh-CN" b="1">
                <a:latin typeface="黑体" panose="02010609060101010101" charset="-122"/>
                <a:ea typeface="黑体" panose="02010609060101010101" charset="-122"/>
              </a:rPr>
              <a:t>．公田制度逐渐完善           </a:t>
            </a:r>
            <a:r>
              <a:rPr lang="en-US" b="1">
                <a:latin typeface="黑体" panose="02010609060101010101" charset="-122"/>
                <a:ea typeface="黑体" panose="02010609060101010101" charset="-122"/>
              </a:rPr>
              <a:t>B</a:t>
            </a:r>
            <a:r>
              <a:rPr lang="zh-CN" b="1">
                <a:latin typeface="黑体" panose="02010609060101010101" charset="-122"/>
                <a:ea typeface="黑体" panose="02010609060101010101" charset="-122"/>
              </a:rPr>
              <a:t>．铁制生产工具普及</a:t>
            </a:r>
            <a:endParaRPr lang="zh-CN" b="1">
              <a:latin typeface="黑体" panose="02010609060101010101" charset="-122"/>
              <a:ea typeface="黑体" panose="02010609060101010101" charset="-122"/>
            </a:endParaRPr>
          </a:p>
          <a:p>
            <a:pPr marL="304800" indent="-304800">
              <a:lnSpc>
                <a:spcPct val="150000"/>
              </a:lnSpc>
            </a:pPr>
            <a:r>
              <a:rPr lang="zh-CN" b="1">
                <a:latin typeface="黑体" panose="02010609060101010101" charset="-122"/>
                <a:ea typeface="黑体" panose="02010609060101010101" charset="-122"/>
              </a:rPr>
              <a:t>  </a:t>
            </a:r>
            <a:r>
              <a:rPr lang="en-US" b="1">
                <a:latin typeface="黑体" panose="02010609060101010101" charset="-122"/>
                <a:ea typeface="黑体" panose="02010609060101010101" charset="-122"/>
              </a:rPr>
              <a:t>C</a:t>
            </a:r>
            <a:r>
              <a:rPr lang="zh-CN" b="1">
                <a:latin typeface="黑体" panose="02010609060101010101" charset="-122"/>
                <a:ea typeface="黑体" panose="02010609060101010101" charset="-122"/>
              </a:rPr>
              <a:t>．交通运输网络通畅</a:t>
            </a:r>
            <a:r>
              <a:rPr lang="en-US" b="1">
                <a:latin typeface="黑体" panose="02010609060101010101" charset="-122"/>
                <a:ea typeface="黑体" panose="02010609060101010101" charset="-122"/>
              </a:rPr>
              <a:t>	        D</a:t>
            </a:r>
            <a:r>
              <a:rPr lang="zh-CN" b="1">
                <a:latin typeface="黑体" panose="02010609060101010101" charset="-122"/>
                <a:ea typeface="黑体" panose="02010609060101010101" charset="-122"/>
              </a:rPr>
              <a:t>．国家组织能力强大</a:t>
            </a:r>
            <a:endParaRPr lang="zh-CN" b="1">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5"/>
                                        </p:tgtEl>
                                        <p:attrNameLst>
                                          <p:attrName>style.visibility</p:attrName>
                                        </p:attrNameLst>
                                      </p:cBhvr>
                                      <p:to>
                                        <p:strVal val="visible"/>
                                      </p:to>
                                    </p:set>
                                    <p:anim calcmode="lin" valueType="num">
                                      <p:cBhvr additive="base">
                                        <p:cTn id="7" dur="500" fill="hold"/>
                                        <p:tgtEl>
                                          <p:spTgt spid="11265"/>
                                        </p:tgtEl>
                                        <p:attrNameLst>
                                          <p:attrName>ppt_x</p:attrName>
                                        </p:attrNameLst>
                                      </p:cBhvr>
                                      <p:tavLst>
                                        <p:tav tm="0">
                                          <p:val>
                                            <p:strVal val="#ppt_x"/>
                                          </p:val>
                                        </p:tav>
                                        <p:tav tm="100000">
                                          <p:val>
                                            <p:strVal val="#ppt_x"/>
                                          </p:val>
                                        </p:tav>
                                      </p:tavLst>
                                    </p:anim>
                                    <p:anim calcmode="lin" valueType="num">
                                      <p:cBhvr additive="base">
                                        <p:cTn id="8" dur="500" fill="hold"/>
                                        <p:tgtEl>
                                          <p:spTgt spid="112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5" grpId="0" bldLvl="0" animBg="1"/>
      <p:bldP spid="1126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Box 2"/>
          <p:cNvSpPr txBox="1"/>
          <p:nvPr/>
        </p:nvSpPr>
        <p:spPr>
          <a:xfrm>
            <a:off x="1213882" y="1350169"/>
            <a:ext cx="551815" cy="2636044"/>
          </a:xfrm>
          <a:prstGeom prst="rect">
            <a:avLst/>
          </a:prstGeom>
          <a:blipFill rotWithShape="1">
            <a:blip r:embed="rId1"/>
            <a:tile tx="0" ty="0" sx="100000" sy="100000" flip="none" algn="tl"/>
          </a:blipFill>
          <a:ln w="31750">
            <a:solidFill>
              <a:srgbClr val="800000"/>
            </a:solidFill>
            <a:miter/>
          </a:ln>
        </p:spPr>
        <p:txBody>
          <a:bodyPr vert="eaVert">
            <a:spAutoFit/>
          </a:bodyPr>
          <a:lstStyle/>
          <a:p>
            <a:r>
              <a:rPr lang="zh-CN" sz="2400" b="1">
                <a:solidFill>
                  <a:schemeClr val="accent2">
                    <a:lumMod val="75000"/>
                  </a:schemeClr>
                </a:solidFill>
                <a:latin typeface="黑体" panose="02010609060101010101" charset="-122"/>
                <a:ea typeface="黑体" panose="02010609060101010101" charset="-122"/>
              </a:rPr>
              <a:t>对历史进行认识</a:t>
            </a:r>
            <a:endParaRPr lang="zh-CN" sz="2400" b="1">
              <a:solidFill>
                <a:schemeClr val="accent2">
                  <a:lumMod val="75000"/>
                </a:schemeClr>
              </a:solidFill>
              <a:latin typeface="黑体" panose="02010609060101010101" charset="-122"/>
              <a:ea typeface="黑体" panose="02010609060101010101" charset="-122"/>
            </a:endParaRPr>
          </a:p>
        </p:txBody>
      </p:sp>
      <p:sp>
        <p:nvSpPr>
          <p:cNvPr id="4" name="圆角矩形 3"/>
          <p:cNvSpPr/>
          <p:nvPr/>
        </p:nvSpPr>
        <p:spPr>
          <a:xfrm>
            <a:off x="2141220" y="346075"/>
            <a:ext cx="2430780" cy="957580"/>
          </a:xfrm>
          <a:prstGeom prst="roundRect">
            <a:avLst/>
          </a:prstGeom>
          <a:solidFill>
            <a:schemeClr val="bg1">
              <a:lumMod val="95000"/>
            </a:schemeClr>
          </a:solidFill>
          <a:ln w="22225" cap="flat" cmpd="sng">
            <a:solidFill>
              <a:schemeClr val="tx1"/>
            </a:solidFill>
            <a:prstDash val="solid"/>
            <a:round/>
            <a:headEnd type="none" w="med" len="med"/>
            <a:tailEnd type="none" w="med" len="med"/>
          </a:ln>
        </p:spPr>
        <p:txBody>
          <a:bodyPr/>
          <a:lstStyle/>
          <a:p>
            <a:r>
              <a:rPr lang="zh-CN" sz="1500" strike="noStrike">
                <a:solidFill>
                  <a:srgbClr val="800000"/>
                </a:solidFill>
                <a:latin typeface="微软雅黑" panose="020B0503020204020204" pitchFamily="34" charset="-122"/>
                <a:ea typeface="微软雅黑" panose="020B0503020204020204" pitchFamily="34" charset="-122"/>
              </a:rPr>
              <a:t>唯物史观使历史成为一门科学，是正确认识历史的</a:t>
            </a:r>
            <a:r>
              <a:rPr lang="zh-CN" sz="1500" strike="noStrike">
                <a:solidFill>
                  <a:srgbClr val="0000CC"/>
                </a:solidFill>
                <a:latin typeface="微软雅黑" panose="020B0503020204020204" pitchFamily="34" charset="-122"/>
                <a:ea typeface="微软雅黑" panose="020B0503020204020204" pitchFamily="34" charset="-122"/>
              </a:rPr>
              <a:t>核心理论和指导思想</a:t>
            </a:r>
            <a:endParaRPr lang="zh-CN" sz="1500" strike="noStrike">
              <a:solidFill>
                <a:srgbClr val="0000CC"/>
              </a:solidFill>
              <a:latin typeface="微软雅黑" panose="020B0503020204020204" pitchFamily="34" charset="-122"/>
              <a:ea typeface="微软雅黑" panose="020B0503020204020204" pitchFamily="34" charset="-122"/>
            </a:endParaRPr>
          </a:p>
        </p:txBody>
      </p:sp>
      <p:sp>
        <p:nvSpPr>
          <p:cNvPr id="9" name="圆角矩形 8"/>
          <p:cNvSpPr/>
          <p:nvPr/>
        </p:nvSpPr>
        <p:spPr>
          <a:xfrm>
            <a:off x="2183130" y="1350645"/>
            <a:ext cx="2430780" cy="863600"/>
          </a:xfrm>
          <a:prstGeom prst="roundRect">
            <a:avLst/>
          </a:prstGeom>
          <a:solidFill>
            <a:schemeClr val="bg1">
              <a:lumMod val="95000"/>
            </a:schemeClr>
          </a:solidFill>
          <a:ln w="22225" cap="flat" cmpd="sng">
            <a:solidFill>
              <a:schemeClr val="tx1"/>
            </a:solidFill>
            <a:prstDash val="solid"/>
            <a:round/>
            <a:headEnd type="none" w="med" len="med"/>
            <a:tailEnd type="none" w="med" len="med"/>
          </a:ln>
        </p:spPr>
        <p:txBody>
          <a:bodyPr/>
          <a:lstStyle/>
          <a:p>
            <a:r>
              <a:rPr lang="zh-CN" sz="1500" strike="noStrike">
                <a:solidFill>
                  <a:srgbClr val="800000"/>
                </a:solidFill>
                <a:latin typeface="微软雅黑" panose="020B0503020204020204" pitchFamily="34" charset="-122"/>
                <a:ea typeface="微软雅黑" panose="020B0503020204020204" pitchFamily="34" charset="-122"/>
              </a:rPr>
              <a:t>要将所认识的史事置于具</a:t>
            </a:r>
            <a:endParaRPr lang="en-US" sz="1500" strike="noStrike">
              <a:solidFill>
                <a:srgbClr val="800000"/>
              </a:solidFill>
              <a:latin typeface="微软雅黑" panose="020B0503020204020204" pitchFamily="34" charset="-122"/>
              <a:ea typeface="微软雅黑" panose="020B0503020204020204" pitchFamily="34" charset="-122"/>
            </a:endParaRPr>
          </a:p>
          <a:p>
            <a:r>
              <a:rPr lang="zh-CN" sz="1500" strike="noStrike">
                <a:solidFill>
                  <a:srgbClr val="800000"/>
                </a:solidFill>
                <a:latin typeface="微软雅黑" panose="020B0503020204020204" pitchFamily="34" charset="-122"/>
                <a:ea typeface="微软雅黑" panose="020B0503020204020204" pitchFamily="34" charset="-122"/>
              </a:rPr>
              <a:t>体的时空条件下进行考察，是</a:t>
            </a:r>
            <a:r>
              <a:rPr lang="zh-CN" sz="1500" strike="noStrike">
                <a:solidFill>
                  <a:srgbClr val="0000CC"/>
                </a:solidFill>
                <a:latin typeface="微软雅黑" panose="020B0503020204020204" pitchFamily="34" charset="-122"/>
                <a:ea typeface="微软雅黑" panose="020B0503020204020204" pitchFamily="34" charset="-122"/>
              </a:rPr>
              <a:t>基本观念和思维品质</a:t>
            </a:r>
            <a:endParaRPr lang="zh-CN" sz="1500" strike="noStrike">
              <a:solidFill>
                <a:srgbClr val="0000CC"/>
              </a:solidFill>
              <a:latin typeface="微软雅黑" panose="020B0503020204020204" pitchFamily="34" charset="-122"/>
              <a:ea typeface="微软雅黑" panose="020B0503020204020204" pitchFamily="34" charset="-122"/>
            </a:endParaRPr>
          </a:p>
          <a:p>
            <a:endParaRPr lang="zh-CN" sz="1500" strike="noStrike">
              <a:solidFill>
                <a:srgbClr val="800000"/>
              </a:solidFill>
              <a:latin typeface="微软雅黑" panose="020B0503020204020204" pitchFamily="34" charset="-122"/>
              <a:ea typeface="微软雅黑" panose="020B0503020204020204" pitchFamily="34" charset="-122"/>
            </a:endParaRPr>
          </a:p>
        </p:txBody>
      </p:sp>
      <p:sp>
        <p:nvSpPr>
          <p:cNvPr id="10" name="圆角矩形 9"/>
          <p:cNvSpPr/>
          <p:nvPr/>
        </p:nvSpPr>
        <p:spPr>
          <a:xfrm>
            <a:off x="2212340" y="2248535"/>
            <a:ext cx="2396490" cy="903605"/>
          </a:xfrm>
          <a:prstGeom prst="roundRect">
            <a:avLst/>
          </a:prstGeom>
          <a:solidFill>
            <a:schemeClr val="bg1">
              <a:lumMod val="95000"/>
            </a:schemeClr>
          </a:solidFill>
          <a:ln w="22225" cap="flat" cmpd="sng">
            <a:solidFill>
              <a:schemeClr val="tx1"/>
            </a:solidFill>
            <a:prstDash val="solid"/>
            <a:round/>
            <a:headEnd type="none" w="med" len="med"/>
            <a:tailEnd type="none" w="med" len="med"/>
          </a:ln>
        </p:spPr>
        <p:txBody>
          <a:bodyPr/>
          <a:lstStyle/>
          <a:p>
            <a:r>
              <a:rPr lang="zh-CN" sz="1500" strike="noStrike">
                <a:solidFill>
                  <a:srgbClr val="800000"/>
                </a:solidFill>
                <a:latin typeface="微软雅黑" panose="020B0503020204020204" pitchFamily="34" charset="-122"/>
                <a:ea typeface="微软雅黑" panose="020B0503020204020204" pitchFamily="34" charset="-122"/>
              </a:rPr>
              <a:t>要依据可靠的史料作为证据对史事进行推理和论证，是</a:t>
            </a:r>
            <a:r>
              <a:rPr lang="zh-CN" sz="1500" strike="noStrike">
                <a:solidFill>
                  <a:srgbClr val="0000CC"/>
                </a:solidFill>
                <a:latin typeface="微软雅黑" panose="020B0503020204020204" pitchFamily="34" charset="-122"/>
                <a:ea typeface="微软雅黑" panose="020B0503020204020204" pitchFamily="34" charset="-122"/>
              </a:rPr>
              <a:t>关键能力和基本方法</a:t>
            </a:r>
            <a:endParaRPr lang="zh-CN" sz="1500" strike="noStrike">
              <a:solidFill>
                <a:srgbClr val="0000CC"/>
              </a:solidFill>
              <a:latin typeface="微软雅黑" panose="020B0503020204020204" pitchFamily="34" charset="-122"/>
              <a:ea typeface="微软雅黑" panose="020B0503020204020204" pitchFamily="34" charset="-122"/>
            </a:endParaRPr>
          </a:p>
          <a:p>
            <a:endParaRPr lang="zh-CN" sz="1500" strike="noStrike">
              <a:solidFill>
                <a:srgbClr val="800000"/>
              </a:solidFill>
              <a:latin typeface="微软雅黑" panose="020B0503020204020204" pitchFamily="34" charset="-122"/>
              <a:ea typeface="微软雅黑" panose="020B0503020204020204" pitchFamily="34" charset="-122"/>
            </a:endParaRPr>
          </a:p>
        </p:txBody>
      </p:sp>
      <p:sp>
        <p:nvSpPr>
          <p:cNvPr id="11" name="圆角矩形 10"/>
          <p:cNvSpPr/>
          <p:nvPr/>
        </p:nvSpPr>
        <p:spPr>
          <a:xfrm>
            <a:off x="2246630" y="3166110"/>
            <a:ext cx="2396490" cy="971550"/>
          </a:xfrm>
          <a:prstGeom prst="roundRect">
            <a:avLst/>
          </a:prstGeom>
          <a:solidFill>
            <a:schemeClr val="bg1">
              <a:lumMod val="95000"/>
            </a:schemeClr>
          </a:solidFill>
          <a:ln w="22225" cap="flat" cmpd="sng">
            <a:solidFill>
              <a:schemeClr val="tx1"/>
            </a:solidFill>
            <a:prstDash val="solid"/>
            <a:round/>
            <a:headEnd type="none" w="med" len="med"/>
            <a:tailEnd type="none" w="med" len="med"/>
          </a:ln>
        </p:spPr>
        <p:txBody>
          <a:bodyPr/>
          <a:lstStyle/>
          <a:p>
            <a:r>
              <a:rPr lang="zh-CN" sz="1500" strike="noStrike">
                <a:solidFill>
                  <a:srgbClr val="800000"/>
                </a:solidFill>
                <a:latin typeface="微软雅黑" panose="020B0503020204020204" pitchFamily="34" charset="-122"/>
                <a:ea typeface="微软雅黑" panose="020B0503020204020204" pitchFamily="34" charset="-122"/>
              </a:rPr>
              <a:t>所有历史叙述都是一种基于对过去事情的理解而进行的解释，是</a:t>
            </a:r>
            <a:r>
              <a:rPr lang="zh-CN" sz="1500" strike="noStrike">
                <a:solidFill>
                  <a:srgbClr val="0000CC"/>
                </a:solidFill>
                <a:latin typeface="微软雅黑" panose="020B0503020204020204" pitchFamily="34" charset="-122"/>
                <a:ea typeface="微软雅黑" panose="020B0503020204020204" pitchFamily="34" charset="-122"/>
              </a:rPr>
              <a:t>基本能力和主要指标</a:t>
            </a:r>
            <a:endParaRPr lang="zh-CN" sz="1500" strike="noStrike">
              <a:solidFill>
                <a:srgbClr val="0000CC"/>
              </a:solidFill>
              <a:latin typeface="微软雅黑" panose="020B0503020204020204" pitchFamily="34" charset="-122"/>
              <a:ea typeface="微软雅黑" panose="020B0503020204020204" pitchFamily="34" charset="-122"/>
            </a:endParaRPr>
          </a:p>
        </p:txBody>
      </p:sp>
      <p:sp>
        <p:nvSpPr>
          <p:cNvPr id="12" name="圆角矩形 11"/>
          <p:cNvSpPr/>
          <p:nvPr/>
        </p:nvSpPr>
        <p:spPr>
          <a:xfrm>
            <a:off x="2246630" y="4215765"/>
            <a:ext cx="2454275" cy="800100"/>
          </a:xfrm>
          <a:prstGeom prst="roundRect">
            <a:avLst/>
          </a:prstGeom>
          <a:solidFill>
            <a:schemeClr val="bg1">
              <a:lumMod val="95000"/>
            </a:schemeClr>
          </a:solidFill>
          <a:ln w="22225" cap="flat" cmpd="sng">
            <a:solidFill>
              <a:schemeClr val="tx1"/>
            </a:solidFill>
            <a:prstDash val="solid"/>
            <a:round/>
            <a:headEnd type="none" w="med" len="med"/>
            <a:tailEnd type="none" w="med" len="med"/>
          </a:ln>
        </p:spPr>
        <p:txBody>
          <a:bodyPr/>
          <a:lstStyle/>
          <a:p>
            <a:r>
              <a:rPr lang="zh-CN" sz="1500" strike="noStrike">
                <a:solidFill>
                  <a:srgbClr val="800000"/>
                </a:solidFill>
                <a:latin typeface="微软雅黑" panose="020B0503020204020204" pitchFamily="34" charset="-122"/>
                <a:ea typeface="微软雅黑" panose="020B0503020204020204" pitchFamily="34" charset="-122"/>
              </a:rPr>
              <a:t>学习和探究历史应形成的情感态度价值观，是历史</a:t>
            </a:r>
            <a:r>
              <a:rPr lang="zh-CN" sz="1500" strike="noStrike">
                <a:solidFill>
                  <a:srgbClr val="0000CC"/>
                </a:solidFill>
                <a:latin typeface="微软雅黑" panose="020B0503020204020204" pitchFamily="34" charset="-122"/>
                <a:ea typeface="微软雅黑" panose="020B0503020204020204" pitchFamily="34" charset="-122"/>
              </a:rPr>
              <a:t>育人功能的重要标志</a:t>
            </a:r>
            <a:endParaRPr lang="zh-CN" sz="1500" strike="noStrike">
              <a:solidFill>
                <a:srgbClr val="0000CC"/>
              </a:solidFill>
              <a:latin typeface="Arial" panose="020B0604020202020204"/>
            </a:endParaRPr>
          </a:p>
        </p:txBody>
      </p:sp>
      <p:sp>
        <p:nvSpPr>
          <p:cNvPr id="13" name="圆角矩形 12"/>
          <p:cNvSpPr/>
          <p:nvPr/>
        </p:nvSpPr>
        <p:spPr>
          <a:xfrm>
            <a:off x="4950619" y="789384"/>
            <a:ext cx="1371600" cy="514350"/>
          </a:xfrm>
          <a:prstGeom prst="roundRect">
            <a:avLst/>
          </a:prstGeom>
          <a:solidFill>
            <a:schemeClr val="accent5"/>
          </a:solidFill>
          <a:ln w="25400" cap="flat" cmpd="sng">
            <a:solidFill>
              <a:srgbClr val="C00000"/>
            </a:solidFill>
            <a:prstDash val="solid"/>
            <a:round/>
            <a:headEnd type="none" w="med" len="med"/>
            <a:tailEnd type="none" w="med" len="med"/>
          </a:ln>
        </p:spPr>
        <p:txBody>
          <a:bodyPr/>
          <a:lstStyle/>
          <a:p>
            <a:r>
              <a:rPr lang="zh-CN" strike="noStrike">
                <a:latin typeface="微软雅黑" panose="020B0503020204020204" pitchFamily="34" charset="-122"/>
                <a:ea typeface="微软雅黑" panose="020B0503020204020204" pitchFamily="34" charset="-122"/>
              </a:rPr>
              <a:t>  唯物史观</a:t>
            </a:r>
            <a:endParaRPr lang="zh-CN" strike="noStrike">
              <a:latin typeface="微软雅黑" panose="020B0503020204020204" pitchFamily="34" charset="-122"/>
              <a:ea typeface="微软雅黑" panose="020B0503020204020204" pitchFamily="34" charset="-122"/>
            </a:endParaRPr>
          </a:p>
        </p:txBody>
      </p:sp>
      <p:sp>
        <p:nvSpPr>
          <p:cNvPr id="14" name="圆角矩形 13"/>
          <p:cNvSpPr/>
          <p:nvPr/>
        </p:nvSpPr>
        <p:spPr>
          <a:xfrm>
            <a:off x="4950619" y="1600200"/>
            <a:ext cx="1371600" cy="514350"/>
          </a:xfrm>
          <a:prstGeom prst="roundRect">
            <a:avLst/>
          </a:prstGeom>
          <a:solidFill>
            <a:schemeClr val="accent5"/>
          </a:solidFill>
          <a:ln w="25400" cap="flat" cmpd="sng">
            <a:solidFill>
              <a:srgbClr val="C00000"/>
            </a:solidFill>
            <a:prstDash val="solid"/>
            <a:round/>
            <a:headEnd type="none" w="med" len="med"/>
            <a:tailEnd type="none" w="med" len="med"/>
          </a:ln>
        </p:spPr>
        <p:txBody>
          <a:bodyPr/>
          <a:lstStyle/>
          <a:p>
            <a:pPr algn="ctr"/>
            <a:r>
              <a:rPr lang="zh-CN" strike="noStrike">
                <a:latin typeface="微软雅黑" panose="020B0503020204020204" pitchFamily="34" charset="-122"/>
                <a:ea typeface="微软雅黑" panose="020B0503020204020204" pitchFamily="34" charset="-122"/>
              </a:rPr>
              <a:t>时空观念</a:t>
            </a:r>
            <a:endParaRPr lang="zh-CN" strike="noStrike">
              <a:latin typeface="微软雅黑" panose="020B0503020204020204" pitchFamily="34" charset="-122"/>
              <a:ea typeface="微软雅黑" panose="020B0503020204020204" pitchFamily="34" charset="-122"/>
            </a:endParaRPr>
          </a:p>
        </p:txBody>
      </p:sp>
      <p:sp>
        <p:nvSpPr>
          <p:cNvPr id="15" name="圆角矩形 14"/>
          <p:cNvSpPr/>
          <p:nvPr/>
        </p:nvSpPr>
        <p:spPr>
          <a:xfrm>
            <a:off x="5004197" y="2409825"/>
            <a:ext cx="1371600" cy="514350"/>
          </a:xfrm>
          <a:prstGeom prst="roundRect">
            <a:avLst/>
          </a:prstGeom>
          <a:solidFill>
            <a:schemeClr val="accent5"/>
          </a:solidFill>
          <a:ln w="25400" cap="flat" cmpd="sng">
            <a:solidFill>
              <a:srgbClr val="C00000"/>
            </a:solidFill>
            <a:prstDash val="solid"/>
            <a:round/>
            <a:headEnd type="none" w="med" len="med"/>
            <a:tailEnd type="none" w="med" len="med"/>
          </a:ln>
        </p:spPr>
        <p:txBody>
          <a:bodyPr/>
          <a:lstStyle/>
          <a:p>
            <a:r>
              <a:rPr lang="zh-CN" strike="noStrike">
                <a:latin typeface="微软雅黑" panose="020B0503020204020204" pitchFamily="34" charset="-122"/>
                <a:ea typeface="微软雅黑" panose="020B0503020204020204" pitchFamily="34" charset="-122"/>
              </a:rPr>
              <a:t>  史料实证</a:t>
            </a:r>
            <a:endParaRPr lang="zh-CN" strike="noStrike">
              <a:latin typeface="微软雅黑" panose="020B0503020204020204" pitchFamily="34" charset="-122"/>
              <a:ea typeface="微软雅黑" panose="020B0503020204020204" pitchFamily="34" charset="-122"/>
            </a:endParaRPr>
          </a:p>
        </p:txBody>
      </p:sp>
      <p:sp>
        <p:nvSpPr>
          <p:cNvPr id="16" name="圆角矩形 15"/>
          <p:cNvSpPr/>
          <p:nvPr/>
        </p:nvSpPr>
        <p:spPr>
          <a:xfrm>
            <a:off x="4972050" y="3278982"/>
            <a:ext cx="1371600" cy="514350"/>
          </a:xfrm>
          <a:prstGeom prst="roundRect">
            <a:avLst/>
          </a:prstGeom>
          <a:solidFill>
            <a:schemeClr val="accent5"/>
          </a:solidFill>
          <a:ln w="25400" cap="flat" cmpd="sng">
            <a:solidFill>
              <a:srgbClr val="C00000"/>
            </a:solidFill>
            <a:prstDash val="solid"/>
            <a:round/>
            <a:headEnd type="none" w="med" len="med"/>
            <a:tailEnd type="none" w="med" len="med"/>
          </a:ln>
        </p:spPr>
        <p:txBody>
          <a:bodyPr/>
          <a:lstStyle/>
          <a:p>
            <a:r>
              <a:rPr lang="zh-CN" strike="noStrike">
                <a:latin typeface="微软雅黑" panose="020B0503020204020204" pitchFamily="34" charset="-122"/>
                <a:ea typeface="微软雅黑" panose="020B0503020204020204" pitchFamily="34" charset="-122"/>
              </a:rPr>
              <a:t>  历史解释</a:t>
            </a:r>
            <a:endParaRPr lang="zh-CN" strike="noStrike">
              <a:latin typeface="微软雅黑" panose="020B0503020204020204" pitchFamily="34" charset="-122"/>
              <a:ea typeface="微软雅黑" panose="020B0503020204020204" pitchFamily="34" charset="-122"/>
            </a:endParaRPr>
          </a:p>
        </p:txBody>
      </p:sp>
      <p:sp>
        <p:nvSpPr>
          <p:cNvPr id="17" name="圆角矩形 16"/>
          <p:cNvSpPr/>
          <p:nvPr/>
        </p:nvSpPr>
        <p:spPr>
          <a:xfrm>
            <a:off x="5004197" y="4030266"/>
            <a:ext cx="1371600" cy="514350"/>
          </a:xfrm>
          <a:prstGeom prst="roundRect">
            <a:avLst/>
          </a:prstGeom>
          <a:solidFill>
            <a:schemeClr val="accent5"/>
          </a:solidFill>
          <a:ln w="25400" cap="flat" cmpd="sng">
            <a:solidFill>
              <a:srgbClr val="C00000"/>
            </a:solidFill>
            <a:prstDash val="solid"/>
            <a:round/>
            <a:headEnd type="none" w="med" len="med"/>
            <a:tailEnd type="none" w="med" len="med"/>
          </a:ln>
        </p:spPr>
        <p:txBody>
          <a:bodyPr/>
          <a:lstStyle/>
          <a:p>
            <a:pPr algn="ctr"/>
            <a:r>
              <a:rPr lang="zh-CN" strike="noStrike">
                <a:latin typeface="微软雅黑" panose="020B0503020204020204" pitchFamily="34" charset="-122"/>
                <a:ea typeface="微软雅黑" panose="020B0503020204020204" pitchFamily="34" charset="-122"/>
              </a:rPr>
              <a:t>家国情怀</a:t>
            </a:r>
            <a:endParaRPr lang="zh-CN" strike="noStrike">
              <a:latin typeface="微软雅黑" panose="020B0503020204020204" pitchFamily="34" charset="-122"/>
              <a:ea typeface="微软雅黑" panose="020B0503020204020204" pitchFamily="34" charset="-122"/>
            </a:endParaRPr>
          </a:p>
        </p:txBody>
      </p:sp>
      <p:sp>
        <p:nvSpPr>
          <p:cNvPr id="47116" name="右箭头 35"/>
          <p:cNvSpPr/>
          <p:nvPr/>
        </p:nvSpPr>
        <p:spPr>
          <a:xfrm>
            <a:off x="4572000" y="897731"/>
            <a:ext cx="342900" cy="257175"/>
          </a:xfrm>
          <a:prstGeom prst="rightArrow">
            <a:avLst>
              <a:gd name="adj1" fmla="val 50000"/>
              <a:gd name="adj2" fmla="val 50000"/>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17" name="右箭头 36"/>
          <p:cNvSpPr/>
          <p:nvPr/>
        </p:nvSpPr>
        <p:spPr>
          <a:xfrm>
            <a:off x="4572000" y="1653779"/>
            <a:ext cx="342900" cy="257175"/>
          </a:xfrm>
          <a:prstGeom prst="rightArrow">
            <a:avLst>
              <a:gd name="adj1" fmla="val 50000"/>
              <a:gd name="adj2" fmla="val 50000"/>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18" name="右箭头 37"/>
          <p:cNvSpPr/>
          <p:nvPr/>
        </p:nvSpPr>
        <p:spPr>
          <a:xfrm>
            <a:off x="4625578" y="2571750"/>
            <a:ext cx="342900" cy="257175"/>
          </a:xfrm>
          <a:prstGeom prst="rightArrow">
            <a:avLst>
              <a:gd name="adj1" fmla="val 50000"/>
              <a:gd name="adj2" fmla="val 50000"/>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19" name="右箭头 38"/>
          <p:cNvSpPr/>
          <p:nvPr/>
        </p:nvSpPr>
        <p:spPr>
          <a:xfrm>
            <a:off x="4625578" y="3381375"/>
            <a:ext cx="342900" cy="257175"/>
          </a:xfrm>
          <a:prstGeom prst="rightArrow">
            <a:avLst>
              <a:gd name="adj1" fmla="val 50000"/>
              <a:gd name="adj2" fmla="val 50000"/>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20" name="右箭头 39"/>
          <p:cNvSpPr/>
          <p:nvPr/>
        </p:nvSpPr>
        <p:spPr>
          <a:xfrm>
            <a:off x="4625578" y="4137422"/>
            <a:ext cx="342900" cy="257175"/>
          </a:xfrm>
          <a:prstGeom prst="rightArrow">
            <a:avLst>
              <a:gd name="adj1" fmla="val 50000"/>
              <a:gd name="adj2" fmla="val 50000"/>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21" name="右箭头 40"/>
          <p:cNvSpPr/>
          <p:nvPr/>
        </p:nvSpPr>
        <p:spPr>
          <a:xfrm rot="-1803677">
            <a:off x="1746647" y="1250156"/>
            <a:ext cx="400050" cy="257175"/>
          </a:xfrm>
          <a:prstGeom prst="rightArrow">
            <a:avLst>
              <a:gd name="adj1" fmla="val 50000"/>
              <a:gd name="adj2" fmla="val 49885"/>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22" name="右箭头 42"/>
          <p:cNvSpPr/>
          <p:nvPr/>
        </p:nvSpPr>
        <p:spPr>
          <a:xfrm rot="-1174196">
            <a:off x="1795463" y="1821656"/>
            <a:ext cx="400050" cy="257175"/>
          </a:xfrm>
          <a:prstGeom prst="rightArrow">
            <a:avLst>
              <a:gd name="adj1" fmla="val 50000"/>
              <a:gd name="adj2" fmla="val 49885"/>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23" name="右箭头 43"/>
          <p:cNvSpPr/>
          <p:nvPr/>
        </p:nvSpPr>
        <p:spPr>
          <a:xfrm>
            <a:off x="1818085" y="2571750"/>
            <a:ext cx="400050" cy="257175"/>
          </a:xfrm>
          <a:prstGeom prst="rightArrow">
            <a:avLst>
              <a:gd name="adj1" fmla="val 50000"/>
              <a:gd name="adj2" fmla="val 49885"/>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24" name="右箭头 44"/>
          <p:cNvSpPr/>
          <p:nvPr/>
        </p:nvSpPr>
        <p:spPr>
          <a:xfrm rot="915308">
            <a:off x="1844279" y="3375422"/>
            <a:ext cx="400050" cy="257175"/>
          </a:xfrm>
          <a:prstGeom prst="rightArrow">
            <a:avLst>
              <a:gd name="adj1" fmla="val 50000"/>
              <a:gd name="adj2" fmla="val 49885"/>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125" name="右箭头 45"/>
          <p:cNvSpPr/>
          <p:nvPr/>
        </p:nvSpPr>
        <p:spPr>
          <a:xfrm rot="1627170">
            <a:off x="1775857" y="4060507"/>
            <a:ext cx="400050" cy="257175"/>
          </a:xfrm>
          <a:prstGeom prst="rightArrow">
            <a:avLst>
              <a:gd name="adj1" fmla="val 50000"/>
              <a:gd name="adj2" fmla="val 49885"/>
            </a:avLst>
          </a:prstGeom>
          <a:solidFill>
            <a:srgbClr val="FF0000"/>
          </a:solidFill>
          <a:ln w="9525" cap="flat" cmpd="sng">
            <a:solidFill>
              <a:schemeClr val="tx1"/>
            </a:solidFill>
            <a:prstDash val="solid"/>
            <a:round/>
            <a:headEnd type="none" w="med" len="med"/>
            <a:tailEnd type="none" w="med" len="med"/>
          </a:ln>
        </p:spPr>
        <p:txBody>
          <a:bodyPr anchor="t"/>
          <a:lstStyle/>
          <a:p>
            <a:endParaRPr lang="zh-CN" sz="1350">
              <a:latin typeface="Arial" panose="020B0604020202020204"/>
              <a:ea typeface="宋体" panose="02010600030101010101" pitchFamily="2" charset="-122"/>
            </a:endParaRPr>
          </a:p>
        </p:txBody>
      </p:sp>
      <p:sp>
        <p:nvSpPr>
          <p:cNvPr id="47" name="TextBox 46"/>
          <p:cNvSpPr txBox="1"/>
          <p:nvPr/>
        </p:nvSpPr>
        <p:spPr>
          <a:xfrm>
            <a:off x="6814582" y="1221582"/>
            <a:ext cx="551815" cy="3214688"/>
          </a:xfrm>
          <a:prstGeom prst="rect">
            <a:avLst/>
          </a:prstGeom>
          <a:blipFill rotWithShape="1">
            <a:blip r:embed="rId1"/>
            <a:tile tx="0" ty="0" sx="100000" sy="100000" flip="none" algn="tl"/>
          </a:blipFill>
          <a:ln w="31750">
            <a:solidFill>
              <a:srgbClr val="800000"/>
            </a:solidFill>
            <a:miter/>
          </a:ln>
        </p:spPr>
        <p:txBody>
          <a:bodyPr vert="eaVert">
            <a:spAutoFit/>
          </a:bodyPr>
          <a:lstStyle/>
          <a:p>
            <a:r>
              <a:rPr lang="zh-CN" sz="2400" b="1">
                <a:solidFill>
                  <a:schemeClr val="accent2">
                    <a:lumMod val="75000"/>
                  </a:schemeClr>
                </a:solidFill>
                <a:latin typeface="黑体" panose="02010609060101010101" charset="-122"/>
                <a:ea typeface="黑体" panose="02010609060101010101" charset="-122"/>
              </a:rPr>
              <a:t>建构正确的历史认识</a:t>
            </a:r>
            <a:endParaRPr lang="zh-CN" sz="2400" b="1">
              <a:solidFill>
                <a:schemeClr val="accent2">
                  <a:lumMod val="75000"/>
                </a:schemeClr>
              </a:solidFill>
              <a:latin typeface="黑体" panose="02010609060101010101" charset="-122"/>
              <a:ea typeface="黑体" panose="02010609060101010101" charset="-122"/>
            </a:endParaRPr>
          </a:p>
        </p:txBody>
      </p:sp>
      <p:cxnSp>
        <p:nvCxnSpPr>
          <p:cNvPr id="47127" name="直接连接符 48"/>
          <p:cNvCxnSpPr/>
          <p:nvPr/>
        </p:nvCxnSpPr>
        <p:spPr>
          <a:xfrm>
            <a:off x="6572250" y="1285875"/>
            <a:ext cx="0" cy="3021807"/>
          </a:xfrm>
          <a:prstGeom prst="line">
            <a:avLst/>
          </a:prstGeom>
          <a:ln w="53975" cap="flat" cmpd="sng">
            <a:solidFill>
              <a:srgbClr val="FF0000"/>
            </a:solidFill>
            <a:prstDash val="solid"/>
            <a:round/>
            <a:headEnd type="none" w="med" len="med"/>
            <a:tailEnd type="none" w="med" len="med"/>
          </a:ln>
        </p:spPr>
      </p:cxnSp>
      <p:cxnSp>
        <p:nvCxnSpPr>
          <p:cNvPr id="47128" name="直接连接符 52"/>
          <p:cNvCxnSpPr/>
          <p:nvPr/>
        </p:nvCxnSpPr>
        <p:spPr>
          <a:xfrm>
            <a:off x="6400800" y="1285875"/>
            <a:ext cx="171450" cy="0"/>
          </a:xfrm>
          <a:prstGeom prst="line">
            <a:avLst/>
          </a:prstGeom>
          <a:ln w="50800" cap="flat" cmpd="sng">
            <a:solidFill>
              <a:srgbClr val="FF0000"/>
            </a:solidFill>
            <a:prstDash val="solid"/>
            <a:round/>
            <a:headEnd type="none" w="med" len="med"/>
            <a:tailEnd type="none" w="med" len="med"/>
          </a:ln>
        </p:spPr>
      </p:cxnSp>
      <p:cxnSp>
        <p:nvCxnSpPr>
          <p:cNvPr id="47129" name="直接连接符 56"/>
          <p:cNvCxnSpPr/>
          <p:nvPr/>
        </p:nvCxnSpPr>
        <p:spPr>
          <a:xfrm>
            <a:off x="6400800" y="1993107"/>
            <a:ext cx="171450" cy="0"/>
          </a:xfrm>
          <a:prstGeom prst="line">
            <a:avLst/>
          </a:prstGeom>
          <a:ln w="50800" cap="flat" cmpd="sng">
            <a:solidFill>
              <a:srgbClr val="FF0000"/>
            </a:solidFill>
            <a:prstDash val="solid"/>
            <a:round/>
            <a:headEnd type="none" w="med" len="med"/>
            <a:tailEnd type="none" w="med" len="med"/>
          </a:ln>
        </p:spPr>
      </p:cxnSp>
      <p:cxnSp>
        <p:nvCxnSpPr>
          <p:cNvPr id="47130" name="直接连接符 57"/>
          <p:cNvCxnSpPr/>
          <p:nvPr/>
        </p:nvCxnSpPr>
        <p:spPr>
          <a:xfrm>
            <a:off x="6400800" y="2764632"/>
            <a:ext cx="171450" cy="0"/>
          </a:xfrm>
          <a:prstGeom prst="line">
            <a:avLst/>
          </a:prstGeom>
          <a:ln w="50800" cap="flat" cmpd="sng">
            <a:solidFill>
              <a:srgbClr val="FF0000"/>
            </a:solidFill>
            <a:prstDash val="solid"/>
            <a:round/>
            <a:headEnd type="none" w="med" len="med"/>
            <a:tailEnd type="none" w="med" len="med"/>
          </a:ln>
        </p:spPr>
      </p:cxnSp>
      <p:cxnSp>
        <p:nvCxnSpPr>
          <p:cNvPr id="47131" name="直接连接符 58"/>
          <p:cNvCxnSpPr/>
          <p:nvPr/>
        </p:nvCxnSpPr>
        <p:spPr>
          <a:xfrm>
            <a:off x="6400800" y="3536157"/>
            <a:ext cx="171450" cy="0"/>
          </a:xfrm>
          <a:prstGeom prst="line">
            <a:avLst/>
          </a:prstGeom>
          <a:ln w="50800" cap="flat" cmpd="sng">
            <a:solidFill>
              <a:srgbClr val="FF0000"/>
            </a:solidFill>
            <a:prstDash val="solid"/>
            <a:round/>
            <a:headEnd type="none" w="med" len="med"/>
            <a:tailEnd type="none" w="med" len="med"/>
          </a:ln>
        </p:spPr>
      </p:cxnSp>
      <p:cxnSp>
        <p:nvCxnSpPr>
          <p:cNvPr id="47132" name="直接连接符 59"/>
          <p:cNvCxnSpPr/>
          <p:nvPr/>
        </p:nvCxnSpPr>
        <p:spPr>
          <a:xfrm>
            <a:off x="6400800" y="4307682"/>
            <a:ext cx="171450" cy="0"/>
          </a:xfrm>
          <a:prstGeom prst="line">
            <a:avLst/>
          </a:prstGeom>
          <a:ln w="50800" cap="flat" cmpd="sng">
            <a:solidFill>
              <a:srgbClr val="FF0000"/>
            </a:solidFill>
            <a:prstDash val="solid"/>
            <a:round/>
            <a:headEnd type="none" w="med" len="med"/>
            <a:tailEnd type="none" w="med" len="med"/>
          </a:ln>
        </p:spPr>
      </p:cxnSp>
      <p:cxnSp>
        <p:nvCxnSpPr>
          <p:cNvPr id="47133" name="直接箭头连接符 31"/>
          <p:cNvCxnSpPr/>
          <p:nvPr/>
        </p:nvCxnSpPr>
        <p:spPr>
          <a:xfrm>
            <a:off x="6572250" y="2764632"/>
            <a:ext cx="285750" cy="0"/>
          </a:xfrm>
          <a:prstGeom prst="straightConnector1">
            <a:avLst/>
          </a:prstGeom>
          <a:ln w="47625" cap="flat" cmpd="sng">
            <a:solidFill>
              <a:srgbClr val="FF0000"/>
            </a:solidFill>
            <a:prstDash val="solid"/>
            <a:round/>
            <a:headEnd type="none" w="med" len="med"/>
            <a:tailEnd type="arrow" w="med" len="med"/>
          </a:ln>
        </p:spPr>
      </p:cxnSp>
      <p:sp>
        <p:nvSpPr>
          <p:cNvPr id="33" name="TextBox 32"/>
          <p:cNvSpPr txBox="1"/>
          <p:nvPr/>
        </p:nvSpPr>
        <p:spPr>
          <a:xfrm>
            <a:off x="7328932" y="1221582"/>
            <a:ext cx="551815" cy="3214688"/>
          </a:xfrm>
          <a:prstGeom prst="rect">
            <a:avLst/>
          </a:prstGeom>
          <a:blipFill rotWithShape="1">
            <a:blip r:embed="rId1"/>
            <a:tile tx="0" ty="0" sx="100000" sy="100000" flip="none" algn="tl"/>
          </a:blipFill>
          <a:ln w="31750">
            <a:solidFill>
              <a:srgbClr val="800000"/>
            </a:solidFill>
            <a:miter/>
          </a:ln>
        </p:spPr>
        <p:txBody>
          <a:bodyPr vert="eaVert">
            <a:spAutoFit/>
          </a:bodyPr>
          <a:lstStyle/>
          <a:p>
            <a:r>
              <a:rPr lang="zh-CN" sz="2400" b="1">
                <a:solidFill>
                  <a:schemeClr val="accent2">
                    <a:lumMod val="75000"/>
                  </a:schemeClr>
                </a:solidFill>
                <a:latin typeface="黑体" panose="02010609060101010101" charset="-122"/>
                <a:ea typeface="黑体" panose="02010609060101010101" charset="-122"/>
              </a:rPr>
              <a:t>落实立德树人的任务</a:t>
            </a:r>
            <a:endParaRPr lang="zh-CN" sz="2400" b="1">
              <a:solidFill>
                <a:schemeClr val="accent2">
                  <a:lumMod val="75000"/>
                </a:schemeClr>
              </a:solidFill>
              <a:latin typeface="黑体" panose="02010609060101010101" charset="-122"/>
              <a:ea typeface="黑体" panose="02010609060101010101" charset="-122"/>
            </a:endParaRPr>
          </a:p>
        </p:txBody>
      </p:sp>
      <p:sp>
        <p:nvSpPr>
          <p:cNvPr id="25" name="标题 1"/>
          <p:cNvSpPr txBox="1"/>
          <p:nvPr/>
        </p:nvSpPr>
        <p:spPr>
          <a:xfrm>
            <a:off x="210185" y="100330"/>
            <a:ext cx="6400800" cy="465455"/>
          </a:xfrm>
          <a:prstGeom prst="rect">
            <a:avLst/>
          </a:prstGeom>
          <a:noFill/>
          <a:extLst>
            <a:ext uri="{909E8E84-426E-40DD-AFC4-6F175D3DCCD1}">
              <a14:hiddenFill xmlns:a14="http://schemas.microsoft.com/office/drawing/2010/main">
                <a:solidFill>
                  <a:schemeClr val="bg1"/>
                </a:solidFill>
              </a14:hiddenFill>
            </a:ext>
          </a:extLst>
        </p:spPr>
        <p:txBody>
          <a:bodyPr vert="horz" anchor="b">
            <a:normAutofit/>
          </a:bodyPr>
          <a:lstStyle>
            <a:lvl1pPr lvl="0" algn="ctr">
              <a:spcBef>
                <a:spcPct val="0"/>
              </a:spcBef>
              <a:buNone/>
              <a:defRPr sz="3300" kern="1200">
                <a:solidFill>
                  <a:schemeClr val="accent3">
                    <a:shade val="75000"/>
                  </a:schemeClr>
                </a:solidFill>
                <a:latin typeface="Calibri" panose="020F0502020204030204"/>
                <a:ea typeface="宋体" panose="02010600030101010101" pitchFamily="2" charset="-122"/>
              </a:defRPr>
            </a:lvl1pPr>
          </a:lstStyle>
          <a:p>
            <a:pPr algn="l"/>
            <a:r>
              <a:rPr lang="en-US" sz="2400" b="1" strike="noStrike" kern="0">
                <a:solidFill>
                  <a:schemeClr val="tx1"/>
                </a:solidFill>
                <a:latin typeface="黑体" panose="02010609060101010101" charset="-122"/>
                <a:ea typeface="黑体" panose="02010609060101010101" charset="-122"/>
              </a:rPr>
              <a:t>2.</a:t>
            </a:r>
            <a:r>
              <a:rPr lang="zh-CN" sz="2400" b="1" strike="noStrike" kern="0">
                <a:solidFill>
                  <a:schemeClr val="tx1"/>
                </a:solidFill>
                <a:latin typeface="黑体" panose="02010609060101010101" charset="-122"/>
                <a:ea typeface="黑体" panose="02010609060101010101" charset="-122"/>
              </a:rPr>
              <a:t>学科素养</a:t>
            </a:r>
            <a:endParaRPr lang="zh-CN" sz="2400" b="1" strike="noStrike" kern="0">
              <a:solidFill>
                <a:schemeClr val="tx1"/>
              </a:solidFill>
              <a:latin typeface="黑体" panose="02010609060101010101" charset="-122"/>
              <a:ea typeface="黑体" panose="02010609060101010101" charset="-122"/>
            </a:endParaRPr>
          </a:p>
        </p:txBody>
      </p:sp>
      <p:pic>
        <p:nvPicPr>
          <p:cNvPr id="2" name="图片 1"/>
          <p:cNvPicPr>
            <a:picLocks noChangeAspect="1"/>
          </p:cNvPicPr>
          <p:nvPr/>
        </p:nvPicPr>
        <p:blipFill>
          <a:blip r:embed="rId2"/>
          <a:stretch>
            <a:fillRect/>
          </a:stretch>
        </p:blipFill>
        <p:spPr>
          <a:xfrm>
            <a:off x="467995" y="295910"/>
            <a:ext cx="8274685" cy="45510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ISPRING_PRESENTATION_TITLE" val="Write Your Title Here"/>
  <p:tag name="COMMONDATA" val="eyJoZGlkIjoiOGI4NjI5OTBmMDM1ODFlMDkzNDFlZTFiMWNhZWU5ZTMifQ=="/>
  <p:tag name="KSO_WM_SCREEN_THEME_FLAG" val="Dlrq25wU2PGuGg5bbmjbDMHnH8gm6vmw0xRjddKdY72IAbdoSwyz5gogJjzb738416fTbBuU8F4haoi9oZS13pfc1sNgh5gMckdaGB1Xgs8="/>
</p:tagLst>
</file>

<file path=ppt/theme/theme1.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3653</Words>
  <PresentationFormat>全屏显示(16:9)</PresentationFormat>
  <Paragraphs>221</Paragraphs>
  <Slides>17</Slides>
  <Notes>30</Notes>
  <HiddenSlides>0</HiddenSlides>
  <MMClips>2</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17</vt:i4>
      </vt:variant>
    </vt:vector>
  </HeadingPairs>
  <TitlesOfParts>
    <vt:vector size="33" baseType="lpstr">
      <vt:lpstr>Arial</vt:lpstr>
      <vt:lpstr>宋体</vt:lpstr>
      <vt:lpstr>Wingdings</vt:lpstr>
      <vt:lpstr>微软雅黑</vt:lpstr>
      <vt:lpstr>微软雅黑 Light</vt:lpstr>
      <vt:lpstr>Impact</vt:lpstr>
      <vt:lpstr>黑体</vt:lpstr>
      <vt:lpstr>Arial</vt:lpstr>
      <vt:lpstr>Calibri</vt:lpstr>
      <vt:lpstr>楷体</vt:lpstr>
      <vt:lpstr>仿宋_GB2312</vt:lpstr>
      <vt:lpstr>DotumChe</vt:lpstr>
      <vt:lpstr>Malgun Gothic</vt:lpstr>
      <vt:lpstr>Arial Unicode MS</vt:lpstr>
      <vt:lpstr>仿宋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2015-12-11T17:46:00Z</dcterms:created>
  <dcterms:modified xsi:type="dcterms:W3CDTF">2022-05-27T16:55:58Z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E07AB2494FC944289D97D2FD73C311B4</vt:lpwstr>
  </property>
</Properties>
</file>