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tags/tag28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0"/>
  </p:handoutMasterIdLst>
  <p:sldIdLst>
    <p:sldId id="256" r:id="rId3"/>
    <p:sldId id="355" r:id="rId5"/>
    <p:sldId id="294" r:id="rId6"/>
    <p:sldId id="258" r:id="rId7"/>
    <p:sldId id="293" r:id="rId8"/>
    <p:sldId id="295" r:id="rId9"/>
    <p:sldId id="332" r:id="rId10"/>
    <p:sldId id="291" r:id="rId11"/>
    <p:sldId id="347" r:id="rId12"/>
    <p:sldId id="288" r:id="rId13"/>
    <p:sldId id="286" r:id="rId14"/>
    <p:sldId id="349" r:id="rId15"/>
    <p:sldId id="290" r:id="rId16"/>
    <p:sldId id="344" r:id="rId17"/>
    <p:sldId id="285" r:id="rId18"/>
    <p:sldId id="354" r:id="rId1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78" d="100"/>
          <a:sy n="78" d="100"/>
        </p:scale>
        <p:origin x="654" y="5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6.xml" Id="rId9" /><Relationship Type="http://schemas.openxmlformats.org/officeDocument/2006/relationships/slide" Target="slides/slide5.xml" Id="rId8" /><Relationship Type="http://schemas.openxmlformats.org/officeDocument/2006/relationships/slide" Target="slides/slide4.xml" Id="rId7" /><Relationship Type="http://schemas.openxmlformats.org/officeDocument/2006/relationships/slide" Target="slides/slide3.xml" Id="rId6" /><Relationship Type="http://schemas.openxmlformats.org/officeDocument/2006/relationships/slide" Target="slides/slide2.xml" Id="rId5" /><Relationship Type="http://schemas.openxmlformats.org/officeDocument/2006/relationships/notesMaster" Target="notesMasters/notesMaster1.xml" Id="rId4" /><Relationship Type="http://schemas.openxmlformats.org/officeDocument/2006/relationships/slide" Target="slides/slide1.xml" Id="rId3" /><Relationship Type="http://schemas.openxmlformats.org/officeDocument/2006/relationships/tableStyles" Target="tableStyles.xml" Id="rId23" /><Relationship Type="http://schemas.openxmlformats.org/officeDocument/2006/relationships/viewProps" Target="viewProps.xml" Id="rId22" /><Relationship Type="http://schemas.openxmlformats.org/officeDocument/2006/relationships/presProps" Target="presProps.xml" Id="rId21" /><Relationship Type="http://schemas.openxmlformats.org/officeDocument/2006/relationships/handoutMaster" Target="handoutMasters/handoutMaster1.xml" Id="rId20" /><Relationship Type="http://schemas.openxmlformats.org/officeDocument/2006/relationships/theme" Target="theme/theme1.xml" Id="rId2" /><Relationship Type="http://schemas.openxmlformats.org/officeDocument/2006/relationships/slide" Target="slides/slide16.xml" Id="rId19" /><Relationship Type="http://schemas.openxmlformats.org/officeDocument/2006/relationships/slide" Target="slides/slide15.xml" Id="rId18" /><Relationship Type="http://schemas.openxmlformats.org/officeDocument/2006/relationships/slide" Target="slides/slide14.xml" Id="rId17" /><Relationship Type="http://schemas.openxmlformats.org/officeDocument/2006/relationships/slide" Target="slides/slide13.xml" Id="rId16" /><Relationship Type="http://schemas.openxmlformats.org/officeDocument/2006/relationships/slide" Target="slides/slide12.xml" Id="rId15" /><Relationship Type="http://schemas.openxmlformats.org/officeDocument/2006/relationships/slide" Target="slides/slide11.xml" Id="rId14" /><Relationship Type="http://schemas.openxmlformats.org/officeDocument/2006/relationships/slide" Target="slides/slide10.xml" Id="rId13" /><Relationship Type="http://schemas.openxmlformats.org/officeDocument/2006/relationships/slide" Target="slides/slide9.xml" Id="rId12" /><Relationship Type="http://schemas.openxmlformats.org/officeDocument/2006/relationships/slide" Target="slides/slide8.xml" Id="rId11" /><Relationship Type="http://schemas.openxmlformats.org/officeDocument/2006/relationships/slide" Target="slides/slide7.xml" Id="rId10" /><Relationship Type="http://schemas.openxmlformats.org/officeDocument/2006/relationships/slideMaster" Target="slideMasters/slideMaster1.xml" Id="rId1" /><Relationship Type="http://schemas.openxmlformats.org/officeDocument/2006/relationships/tags" Target="/ppt/tags/tag28.xml" Id="Rc3db11237266438e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这种民族交融的鼎盛时期之一，就是魏晋南北朝时代。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少数民族也可以征服啊，汉武帝不是征服了南越地带？</a:t>
            </a:r>
            <a:endParaRPr lang="zh-CN" altLang="en-US"/>
          </a:p>
          <a:p>
            <a:r>
              <a:rPr lang="zh-CN" altLang="en-US"/>
              <a:t>过渡：当然，长城沿线只是游牧和农耕文明大致的分界线，在不同时期，他们又会产生不同的移动。比若说，在东汉时期，就发生了一系列变化。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过渡：东汉政府会允许胡人的内迁吗？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过渡：正是在这种推波助澜下，西北少数民族的内迁，在</a:t>
            </a:r>
            <a:r>
              <a:rPr lang="zh-CN" altLang="en-US"/>
              <a:t>西晋时期达到了一个高潮。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en-US" altLang="zh-CN" b="1">
                <a:sym typeface="+mn-ea"/>
              </a:rPr>
              <a:t>     </a:t>
            </a:r>
            <a:r>
              <a:rPr lang="zh-CN" altLang="en-US">
                <a:sym typeface="+mn-ea"/>
              </a:rPr>
              <a:t>（从</a:t>
            </a:r>
            <a:r>
              <a:rPr lang="en-US" altLang="zh-CN">
                <a:sym typeface="+mn-ea"/>
              </a:rPr>
              <a:t>2</a:t>
            </a:r>
            <a:r>
              <a:rPr lang="en-US" altLang="zh-CN">
                <a:sym typeface="+mn-ea"/>
              </a:rPr>
              <a:t>9</a:t>
            </a:r>
            <a:r>
              <a:rPr lang="en-US" altLang="zh-CN">
                <a:sym typeface="+mn-ea"/>
              </a:rPr>
              <a:t>1</a:t>
            </a:r>
            <a:r>
              <a:rPr lang="zh-CN" altLang="en-US">
                <a:sym typeface="+mn-ea"/>
              </a:rPr>
              <a:t>年到</a:t>
            </a:r>
            <a:r>
              <a:rPr lang="en-US" altLang="zh-CN">
                <a:sym typeface="+mn-ea"/>
              </a:rPr>
              <a:t>306</a:t>
            </a:r>
            <a:r>
              <a:rPr lang="zh-CN" altLang="en-US">
                <a:sym typeface="+mn-ea"/>
              </a:rPr>
              <a:t>年），西晋诸王为争夺统治权，展开了极其凶残的内战，史称</a:t>
            </a:r>
            <a:r>
              <a:rPr lang="en-US" altLang="zh-CN">
                <a:sym typeface="+mn-ea"/>
              </a:rPr>
              <a:t>“</a:t>
            </a:r>
            <a:r>
              <a:rPr lang="zh-CN" altLang="en-US">
                <a:sym typeface="+mn-ea"/>
              </a:rPr>
              <a:t>八王之乱</a:t>
            </a:r>
            <a:r>
              <a:rPr lang="en-US" altLang="zh-CN">
                <a:sym typeface="+mn-ea"/>
              </a:rPr>
              <a:t>”</a:t>
            </a:r>
            <a:r>
              <a:rPr lang="zh-CN" altLang="en-US">
                <a:sym typeface="+mn-ea"/>
              </a:rPr>
              <a:t>。                               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过渡：这些事件都使北方的官民十分恐慌，大量人口难逃，史称</a:t>
            </a:r>
            <a:r>
              <a:rPr lang="en-US" altLang="zh-CN"/>
              <a:t>“</a:t>
            </a:r>
            <a:r>
              <a:rPr lang="zh-CN" altLang="en-US"/>
              <a:t>永嘉南渡</a:t>
            </a:r>
            <a:r>
              <a:rPr lang="en-US" altLang="zh-CN"/>
              <a:t>”</a:t>
            </a:r>
            <a:r>
              <a:rPr lang="zh-CN" altLang="en-US"/>
              <a:t>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过渡：南渡后的汉人在今天的南京重建了晋政权，史称</a:t>
            </a:r>
            <a:r>
              <a:rPr lang="zh-CN" altLang="en-US"/>
              <a:t>东晋，而江北的黄河流域，则陷入了个民族混战的境地；北方这一时期前后出现了十多个并存的政权，</a:t>
            </a:r>
            <a:r>
              <a:rPr lang="zh-CN" altLang="en-US"/>
              <a:t>史称</a:t>
            </a:r>
            <a:r>
              <a:rPr lang="en-US" altLang="zh-CN"/>
              <a:t>“</a:t>
            </a:r>
            <a:r>
              <a:rPr lang="zh-CN" altLang="en-US"/>
              <a:t>十六国时期</a:t>
            </a:r>
            <a:r>
              <a:rPr lang="en-US" altLang="zh-CN"/>
              <a:t>”</a:t>
            </a:r>
            <a:r>
              <a:rPr lang="zh-CN" altLang="en-US"/>
              <a:t>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当然，随着东晋国力的恢复，也曾一度北伐，势力恢复到黄河南岸，但随后在军事上处于下风，又退回到了南北并立的局面。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cxnSp>
        <p:nvCxnSpPr>
          <p:cNvPr id="2" name="直接连接符 1"/>
          <p:cNvCxnSpPr/>
          <p:nvPr/>
        </p:nvCxnSpPr>
        <p:spPr>
          <a:xfrm>
            <a:off x="0" y="617220"/>
            <a:ext cx="12191365" cy="3302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单圆角矩形 2"/>
          <p:cNvSpPr/>
          <p:nvPr userDrawn="1"/>
        </p:nvSpPr>
        <p:spPr>
          <a:xfrm>
            <a:off x="9404985" y="-13335"/>
            <a:ext cx="2205990" cy="630555"/>
          </a:xfrm>
          <a:prstGeom prst="round1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DCDCD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8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18.xml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19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20.xml"/><Relationship Id="rId1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25.xml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1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12.xml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14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16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471170" y="38100"/>
            <a:ext cx="13773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导入：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71170" y="5022850"/>
            <a:ext cx="581342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altLang="zh-CN" sz="2800" b="1">
                <a:sym typeface="+mn-ea"/>
              </a:rPr>
              <a:t>1.</a:t>
            </a:r>
            <a:r>
              <a:rPr lang="zh-CN" altLang="en-US" sz="2800" b="1">
                <a:sym typeface="+mn-ea"/>
              </a:rPr>
              <a:t>它</a:t>
            </a:r>
            <a:r>
              <a:rPr lang="zh-CN" altLang="en-US" sz="2800" b="1">
                <a:sym typeface="+mn-ea"/>
              </a:rPr>
              <a:t>在历史上的名字是什么？它呢</a:t>
            </a:r>
            <a:r>
              <a:rPr lang="zh-CN" altLang="en-US" sz="2800" b="1">
                <a:sym typeface="+mn-ea"/>
              </a:rPr>
              <a:t>？</a:t>
            </a:r>
            <a:endParaRPr lang="zh-CN" altLang="en-US" sz="2800" b="1"/>
          </a:p>
        </p:txBody>
      </p:sp>
      <p:sp>
        <p:nvSpPr>
          <p:cNvPr id="11" name="文本框 10"/>
          <p:cNvSpPr txBox="1"/>
          <p:nvPr/>
        </p:nvSpPr>
        <p:spPr>
          <a:xfrm>
            <a:off x="471170" y="5544820"/>
            <a:ext cx="581342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altLang="zh-CN" sz="2800" b="1">
                <a:sym typeface="+mn-ea"/>
              </a:rPr>
              <a:t>2.</a:t>
            </a:r>
            <a:r>
              <a:rPr lang="zh-CN" altLang="en-US" sz="2800" b="1">
                <a:sym typeface="+mn-ea"/>
              </a:rPr>
              <a:t>为什么它</a:t>
            </a:r>
            <a:r>
              <a:rPr lang="zh-CN" altLang="en-US" sz="2800" b="1">
                <a:sym typeface="+mn-ea"/>
              </a:rPr>
              <a:t>们的名字中带个</a:t>
            </a:r>
            <a:r>
              <a:rPr lang="en-US" altLang="zh-CN" sz="2800" b="1">
                <a:sym typeface="+mn-ea"/>
              </a:rPr>
              <a:t>“</a:t>
            </a:r>
            <a:r>
              <a:rPr lang="zh-CN" altLang="en-US" sz="2800" b="1">
                <a:sym typeface="+mn-ea"/>
              </a:rPr>
              <a:t>胡</a:t>
            </a:r>
            <a:r>
              <a:rPr lang="en-US" altLang="zh-CN" sz="2800" b="1">
                <a:sym typeface="+mn-ea"/>
              </a:rPr>
              <a:t>”</a:t>
            </a:r>
            <a:r>
              <a:rPr lang="zh-CN" altLang="en-US" sz="2800" b="1">
                <a:sym typeface="+mn-ea"/>
              </a:rPr>
              <a:t>字？</a:t>
            </a:r>
            <a:endParaRPr lang="zh-CN" altLang="en-US" sz="2800" b="1"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71170" y="6066790"/>
            <a:ext cx="936942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altLang="zh-CN" sz="2800" b="1">
                <a:sym typeface="+mn-ea"/>
              </a:rPr>
              <a:t>3.</a:t>
            </a:r>
            <a:r>
              <a:rPr lang="zh-CN" altLang="en-US" sz="2800" b="1">
                <a:sym typeface="+mn-ea"/>
              </a:rPr>
              <a:t>胡人的饮食习惯融入我们日常生活中，这说明什么问题？</a:t>
            </a:r>
            <a:endParaRPr lang="zh-CN" altLang="en-US" sz="2800" b="1">
              <a:sym typeface="+mn-ea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1170" y="926465"/>
            <a:ext cx="4416425" cy="393446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2195" y="927100"/>
            <a:ext cx="6351905" cy="393382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2" grpId="0"/>
      <p:bldP spid="1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" name="文本框 11"/>
          <p:cNvSpPr txBox="1"/>
          <p:nvPr/>
        </p:nvSpPr>
        <p:spPr>
          <a:xfrm>
            <a:off x="375920" y="619760"/>
            <a:ext cx="33553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>
                <a:solidFill>
                  <a:srgbClr val="FF0000"/>
                </a:solidFill>
              </a:rPr>
              <a:t>2</a:t>
            </a:r>
            <a:r>
              <a:rPr lang="en-US" sz="3200" b="1">
                <a:solidFill>
                  <a:srgbClr val="FF0000"/>
                </a:solidFill>
              </a:rPr>
              <a:t>.</a:t>
            </a:r>
            <a:r>
              <a:rPr lang="zh-CN" altLang="en-US" sz="3200" b="1">
                <a:solidFill>
                  <a:srgbClr val="FF0000"/>
                </a:solidFill>
              </a:rPr>
              <a:t>南方经济开发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628005" y="1682750"/>
            <a:ext cx="568388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/>
              <a:t>问题</a:t>
            </a:r>
            <a:r>
              <a:rPr lang="en-US" altLang="zh-CN" sz="2800" b="1"/>
              <a:t>8</a:t>
            </a:r>
            <a:r>
              <a:rPr lang="zh-CN" altLang="en-US" sz="2800" b="1"/>
              <a:t>：</a:t>
            </a:r>
            <a:endParaRPr lang="zh-CN" altLang="en-US" sz="2800" b="1"/>
          </a:p>
          <a:p>
            <a:r>
              <a:rPr lang="zh-CN" altLang="en-US" sz="2800" b="1"/>
              <a:t> （</a:t>
            </a:r>
            <a:r>
              <a:rPr lang="en-US" altLang="zh-CN" sz="2800" b="1"/>
              <a:t>1</a:t>
            </a:r>
            <a:r>
              <a:rPr lang="zh-CN" altLang="en-US" sz="2800" b="1"/>
              <a:t>）随着北方经济重心的沦陷，东晋统治者如何在经济上实现自立？</a:t>
            </a:r>
            <a:endParaRPr lang="zh-CN" altLang="en-US" sz="2800" b="1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5920" y="1325245"/>
            <a:ext cx="5138420" cy="461645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790565" y="3190240"/>
            <a:ext cx="5358765" cy="13836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ym typeface="+mn-ea"/>
              </a:rPr>
              <a:t>（</a:t>
            </a:r>
            <a:r>
              <a:rPr lang="en-US" altLang="zh-CN" sz="2800" b="1">
                <a:sym typeface="+mn-ea"/>
              </a:rPr>
              <a:t>2</a:t>
            </a:r>
            <a:r>
              <a:rPr lang="zh-CN" altLang="en-US" sz="2800" b="1">
                <a:sym typeface="+mn-ea"/>
              </a:rPr>
              <a:t>）为何东晋时期南方经济能够</a:t>
            </a:r>
            <a:endParaRPr lang="zh-CN" altLang="en-US" sz="2800" b="1">
              <a:sym typeface="+mn-ea"/>
            </a:endParaRPr>
          </a:p>
          <a:p>
            <a:pPr algn="l"/>
            <a:r>
              <a:rPr lang="zh-CN" altLang="en-US" sz="2800" b="1">
                <a:sym typeface="+mn-ea"/>
              </a:rPr>
              <a:t>得以快速开发？</a:t>
            </a:r>
            <a:endParaRPr lang="zh-CN" altLang="en-US" sz="2800" b="1"/>
          </a:p>
          <a:p>
            <a:pPr algn="l"/>
            <a:endParaRPr lang="zh-CN" altLang="en-US" sz="2800" b="1"/>
          </a:p>
        </p:txBody>
      </p:sp>
      <p:sp>
        <p:nvSpPr>
          <p:cNvPr id="4" name="文本框 3"/>
          <p:cNvSpPr txBox="1"/>
          <p:nvPr/>
        </p:nvSpPr>
        <p:spPr>
          <a:xfrm>
            <a:off x="5628005" y="4316730"/>
            <a:ext cx="6425565" cy="95313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ym typeface="+mn-ea"/>
              </a:rPr>
              <a:t>（</a:t>
            </a:r>
            <a:r>
              <a:rPr lang="en-US" altLang="zh-CN" sz="2800" b="1">
                <a:sym typeface="+mn-ea"/>
              </a:rPr>
              <a:t>3</a:t>
            </a:r>
            <a:r>
              <a:rPr lang="zh-CN" altLang="en-US" sz="2800" b="1">
                <a:sym typeface="+mn-ea"/>
              </a:rPr>
              <a:t>）南方经济的发展取得了哪些成果？</a:t>
            </a:r>
            <a:endParaRPr lang="zh-CN" altLang="en-US" sz="2800" b="1">
              <a:sym typeface="+mn-ea"/>
            </a:endParaRPr>
          </a:p>
          <a:p>
            <a:pPr algn="l"/>
            <a:r>
              <a:rPr lang="zh-CN" altLang="en-US" sz="2800" b="1">
                <a:sym typeface="+mn-ea"/>
              </a:rPr>
              <a:t>有何积极作用？</a:t>
            </a:r>
            <a:endParaRPr lang="zh-CN" altLang="en-US" sz="2800" b="1"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91135" y="62865"/>
            <a:ext cx="83756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rgbClr val="FF0000"/>
                </a:solidFill>
              </a:rPr>
              <a:t>三、大分裂中的区域</a:t>
            </a:r>
            <a:r>
              <a:rPr lang="zh-CN" altLang="en-US" sz="3200" b="1">
                <a:solidFill>
                  <a:srgbClr val="FF0000"/>
                </a:solidFill>
              </a:rPr>
              <a:t>开发</a:t>
            </a:r>
            <a:r>
              <a:rPr lang="en-US" altLang="zh-CN" sz="3200" b="1">
                <a:solidFill>
                  <a:srgbClr val="FF0000"/>
                </a:solidFill>
              </a:rPr>
              <a:t>——</a:t>
            </a:r>
            <a:r>
              <a:rPr lang="zh-CN" altLang="en-US" sz="3200" b="1">
                <a:solidFill>
                  <a:srgbClr val="FF0000"/>
                </a:solidFill>
              </a:rPr>
              <a:t>东晋与南朝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2" grpId="0"/>
      <p:bldP spid="2" grpId="1"/>
      <p:bldP spid="4" grpId="0"/>
      <p:bldP spid="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537845" y="755650"/>
            <a:ext cx="30873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 b="1">
                <a:solidFill>
                  <a:srgbClr val="FF0000"/>
                </a:solidFill>
              </a:rPr>
              <a:t>3.</a:t>
            </a:r>
            <a:r>
              <a:rPr lang="zh-CN" altLang="en-US" sz="3200" b="1">
                <a:solidFill>
                  <a:srgbClr val="FF0000"/>
                </a:solidFill>
              </a:rPr>
              <a:t>南朝政变更迭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57810" y="1437640"/>
            <a:ext cx="11537950" cy="1568450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t">
            <a:spAutoFit/>
          </a:bodyPr>
          <a:p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士大夫皆尚褒衣博带，大冠高履，出则车舆，入则扶侍，郊郭之内，无乘马者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······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乃至尚书郎乘马，则纠劾之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······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建康令王复性既儒雅，未尝乘骑，见马嘶歕陆梁，莫不震慑，乃谓人曰：“正是虎，何故名为马乎？”其风俗至此。              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                              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《颜氏家训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涉务篇》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92835" y="3168015"/>
            <a:ext cx="77247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/>
              <a:t>过渡：</a:t>
            </a:r>
            <a:r>
              <a:rPr lang="zh-CN" altLang="en-US" sz="2800" b="1"/>
              <a:t>东晋晚年的士大夫发生了怎样的变化？</a:t>
            </a:r>
            <a:endParaRPr lang="zh-CN" altLang="en-US" sz="2800" b="1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7810" y="3712210"/>
            <a:ext cx="2764155" cy="26193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0480" y="3712210"/>
            <a:ext cx="5527675" cy="261937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1965" y="3712210"/>
            <a:ext cx="3358515" cy="261937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91135" y="62865"/>
            <a:ext cx="83756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rgbClr val="FF0000"/>
                </a:solidFill>
              </a:rPr>
              <a:t>三、大分裂中的区域</a:t>
            </a:r>
            <a:r>
              <a:rPr lang="zh-CN" altLang="en-US" sz="3200" b="1">
                <a:solidFill>
                  <a:srgbClr val="FF0000"/>
                </a:solidFill>
              </a:rPr>
              <a:t>开发</a:t>
            </a:r>
            <a:r>
              <a:rPr lang="en-US" altLang="zh-CN" sz="3200" b="1">
                <a:solidFill>
                  <a:srgbClr val="FF0000"/>
                </a:solidFill>
              </a:rPr>
              <a:t>——</a:t>
            </a:r>
            <a:r>
              <a:rPr lang="zh-CN" altLang="en-US" sz="3200" b="1">
                <a:solidFill>
                  <a:srgbClr val="FF0000"/>
                </a:solidFill>
              </a:rPr>
              <a:t>东晋与南朝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animBg="1"/>
      <p:bldP spid="4" grpId="0"/>
      <p:bldP spid="4" grpId="1"/>
      <p:bldP spid="2" grpId="0"/>
      <p:bldP spid="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" name="文本框 11"/>
          <p:cNvSpPr txBox="1"/>
          <p:nvPr/>
        </p:nvSpPr>
        <p:spPr>
          <a:xfrm>
            <a:off x="375920" y="675640"/>
            <a:ext cx="70567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>
                <a:solidFill>
                  <a:srgbClr val="FF0000"/>
                </a:solidFill>
              </a:rPr>
              <a:t>1</a:t>
            </a:r>
            <a:r>
              <a:rPr lang="zh-CN" altLang="en-US" sz="3200" b="1">
                <a:solidFill>
                  <a:srgbClr val="FF0000"/>
                </a:solidFill>
              </a:rPr>
              <a:t>，十六国林立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6045" y="92075"/>
            <a:ext cx="83756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rgbClr val="FF0000"/>
                </a:solidFill>
              </a:rPr>
              <a:t>四、大动荡中的民族交融</a:t>
            </a:r>
            <a:r>
              <a:rPr lang="en-US" altLang="zh-CN" sz="3200" b="1">
                <a:solidFill>
                  <a:srgbClr val="FF0000"/>
                </a:solidFill>
              </a:rPr>
              <a:t>——</a:t>
            </a:r>
            <a:r>
              <a:rPr lang="zh-CN" altLang="en-US" sz="3200" b="1">
                <a:solidFill>
                  <a:srgbClr val="FF0000"/>
                </a:solidFill>
              </a:rPr>
              <a:t>十六国与北朝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611495" y="2173605"/>
            <a:ext cx="4935855" cy="267652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p>
            <a:r>
              <a:rPr lang="en-US" altLang="zh-CN" sz="2800"/>
              <a:t>   </a:t>
            </a:r>
            <a:r>
              <a:rPr lang="zh-CN" altLang="en-US" sz="2800"/>
              <a:t>一个胡族乘时崛起，介入北方政治冲突，立国建号，一时貌似强大，经过后继民族几个浪潮的冲击，立刻趋于瓦解。再来一个胡族，过程大致如此。  </a:t>
            </a:r>
            <a:endParaRPr lang="zh-CN" altLang="en-US" sz="2800"/>
          </a:p>
          <a:p>
            <a:r>
              <a:rPr lang="zh-CN" altLang="en-US" sz="2800"/>
              <a:t>  </a:t>
            </a:r>
            <a:r>
              <a:rPr lang="en-US" altLang="zh-CN" sz="2800"/>
              <a:t>——</a:t>
            </a:r>
            <a:r>
              <a:rPr lang="zh-CN" altLang="en-US" sz="2800"/>
              <a:t>田余庆《拓跋史探》</a:t>
            </a:r>
            <a:endParaRPr lang="zh-CN" altLang="en-US" sz="2800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3445" y="1699895"/>
            <a:ext cx="4219575" cy="345757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animBg="1"/>
      <p:bldP spid="12" grpId="0"/>
      <p:bldP spid="1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/>
        </p:nvSpPr>
        <p:spPr>
          <a:xfrm>
            <a:off x="1160145" y="4618990"/>
            <a:ext cx="14268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/>
              <a:t>问题</a:t>
            </a:r>
            <a:r>
              <a:rPr lang="en-US" altLang="zh-CN" sz="2800"/>
              <a:t>9</a:t>
            </a:r>
            <a:r>
              <a:rPr lang="zh-CN" altLang="en-US" sz="2800"/>
              <a:t>：</a:t>
            </a:r>
            <a:endParaRPr lang="zh-CN" altLang="en-US" sz="2800"/>
          </a:p>
        </p:txBody>
      </p:sp>
      <p:graphicFrame>
        <p:nvGraphicFramePr>
          <p:cNvPr id="9" name="表格 8"/>
          <p:cNvGraphicFramePr/>
          <p:nvPr>
            <p:custDataLst>
              <p:tags r:id="rId1"/>
            </p:custDataLst>
          </p:nvPr>
        </p:nvGraphicFramePr>
        <p:xfrm>
          <a:off x="1160145" y="2030730"/>
          <a:ext cx="9201150" cy="2588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2350"/>
                <a:gridCol w="1022350"/>
                <a:gridCol w="1022350"/>
                <a:gridCol w="1022350"/>
                <a:gridCol w="1022350"/>
                <a:gridCol w="1022350"/>
                <a:gridCol w="1022350"/>
                <a:gridCol w="1022350"/>
                <a:gridCol w="1022350"/>
              </a:tblGrid>
              <a:tr h="647065">
                <a:tc gridSpan="3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3200" b="1"/>
                        <a:t>匈奴</a:t>
                      </a:r>
                      <a:endParaRPr lang="zh-CN" altLang="en-US" sz="3200" b="1"/>
                    </a:p>
                  </a:txBody>
                  <a:tcPr/>
                </a:tc>
                <a:tc hMerge="1">
                  <a:tcPr/>
                </a:tc>
                <a:tc hMerge="1"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3200" b="1"/>
                        <a:t>羯</a:t>
                      </a:r>
                      <a:endParaRPr lang="zh-CN" altLang="en-US" sz="3200" b="1"/>
                    </a:p>
                  </a:txBody>
                  <a:tcPr/>
                </a:tc>
                <a:tc gridSpan="5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3200" b="1"/>
                        <a:t>鲜卑</a:t>
                      </a:r>
                      <a:endParaRPr lang="zh-CN" altLang="en-US" sz="3200" b="1"/>
                    </a:p>
                  </a:txBody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64706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3200" b="1"/>
                        <a:t>前赵</a:t>
                      </a:r>
                      <a:endParaRPr lang="zh-CN" altLang="en-US" sz="3200" b="1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3200" b="1"/>
                        <a:t>北凉</a:t>
                      </a:r>
                      <a:endParaRPr lang="zh-CN" altLang="en-US" sz="3200" b="1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3200" b="1"/>
                        <a:t>夏</a:t>
                      </a:r>
                      <a:endParaRPr lang="zh-CN" altLang="en-US" sz="3200" b="1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3200" b="1"/>
                        <a:t>后赵</a:t>
                      </a:r>
                      <a:endParaRPr lang="zh-CN" altLang="en-US" sz="3200" b="1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3200" b="1"/>
                        <a:t>前燕</a:t>
                      </a:r>
                      <a:endParaRPr lang="zh-CN" altLang="en-US" sz="3200" b="1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3200" b="1"/>
                        <a:t>后燕</a:t>
                      </a:r>
                      <a:endParaRPr lang="zh-CN" altLang="en-US" sz="3200" b="1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3200" b="1"/>
                        <a:t>南燕</a:t>
                      </a:r>
                      <a:endParaRPr lang="zh-CN" altLang="en-US" sz="3200" b="1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3200" b="1"/>
                        <a:t>南凉</a:t>
                      </a:r>
                      <a:endParaRPr lang="zh-CN" altLang="en-US" sz="3200" b="1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3200" b="1"/>
                        <a:t>西秦</a:t>
                      </a:r>
                      <a:endParaRPr lang="zh-CN" altLang="en-US" sz="3200" b="1"/>
                    </a:p>
                  </a:txBody>
                  <a:tcPr/>
                </a:tc>
              </a:tr>
              <a:tr h="647065">
                <a:tc gridSpan="2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3200" b="1">
                          <a:solidFill>
                            <a:schemeClr val="bg1"/>
                          </a:solidFill>
                        </a:rPr>
                        <a:t>氐</a:t>
                      </a:r>
                      <a:endParaRPr lang="zh-CN" altLang="en-US" sz="3200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3200" b="1">
                          <a:solidFill>
                            <a:schemeClr val="bg1"/>
                          </a:solidFill>
                        </a:rPr>
                        <a:t>羌</a:t>
                      </a:r>
                      <a:endParaRPr lang="zh-CN" altLang="en-US" sz="3200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3200" b="1">
                          <a:solidFill>
                            <a:schemeClr val="bg1"/>
                          </a:solidFill>
                        </a:rPr>
                        <a:t>賨</a:t>
                      </a:r>
                      <a:endParaRPr lang="zh-CN" altLang="en-US" sz="3200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3200" b="1">
                          <a:solidFill>
                            <a:schemeClr val="bg1"/>
                          </a:solidFill>
                        </a:rPr>
                        <a:t>汉</a:t>
                      </a:r>
                      <a:endParaRPr lang="zh-CN" altLang="en-US" sz="3200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64706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3200" b="1"/>
                        <a:t>前秦</a:t>
                      </a:r>
                      <a:endParaRPr lang="zh-CN" altLang="en-US" sz="3200" b="1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3200" b="1"/>
                        <a:t>后凉</a:t>
                      </a:r>
                      <a:endParaRPr lang="zh-CN" altLang="en-US" sz="3200" b="1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3200" b="1"/>
                        <a:t>后秦</a:t>
                      </a:r>
                      <a:endParaRPr lang="zh-CN" altLang="en-US" sz="3200" b="1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3200" b="1"/>
                        <a:t>成汉</a:t>
                      </a:r>
                      <a:endParaRPr lang="zh-CN" altLang="en-US" sz="3200" b="1"/>
                    </a:p>
                  </a:txBody>
                  <a:tcPr/>
                </a:tc>
                <a:tc gridSpan="2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3200" b="1"/>
                        <a:t>前凉</a:t>
                      </a:r>
                      <a:endParaRPr lang="zh-CN" altLang="en-US" sz="3200" b="1"/>
                    </a:p>
                  </a:txBody>
                  <a:tcPr/>
                </a:tc>
                <a:tc hMerge="1"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3200" b="1"/>
                        <a:t>北燕</a:t>
                      </a:r>
                      <a:endParaRPr lang="zh-CN" altLang="en-US" sz="3200" b="1"/>
                    </a:p>
                  </a:txBody>
                  <a:tcPr/>
                </a:tc>
                <a:tc gridSpan="2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3200" b="1"/>
                        <a:t>西凉 </a:t>
                      </a:r>
                      <a:endParaRPr lang="zh-CN" altLang="en-US" sz="3200" b="1"/>
                    </a:p>
                  </a:txBody>
                  <a:tcPr/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10" name="文本框 9"/>
          <p:cNvSpPr txBox="1"/>
          <p:nvPr/>
        </p:nvSpPr>
        <p:spPr>
          <a:xfrm>
            <a:off x="3249295" y="1447165"/>
            <a:ext cx="41833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/>
              <a:t>十六国统治者族属表</a:t>
            </a:r>
            <a:endParaRPr lang="zh-CN" altLang="en-US" sz="3200" b="1"/>
          </a:p>
        </p:txBody>
      </p:sp>
      <p:sp>
        <p:nvSpPr>
          <p:cNvPr id="12" name="文本框 11"/>
          <p:cNvSpPr txBox="1"/>
          <p:nvPr/>
        </p:nvSpPr>
        <p:spPr>
          <a:xfrm>
            <a:off x="375920" y="675640"/>
            <a:ext cx="28727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>
                <a:solidFill>
                  <a:srgbClr val="FF0000"/>
                </a:solidFill>
              </a:rPr>
              <a:t>1</a:t>
            </a:r>
            <a:r>
              <a:rPr lang="zh-CN" altLang="en-US" sz="3200" b="1">
                <a:solidFill>
                  <a:srgbClr val="FF0000"/>
                </a:solidFill>
              </a:rPr>
              <a:t>，十六国林立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586990" y="4749165"/>
            <a:ext cx="678116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ym typeface="+mn-ea"/>
              </a:rPr>
              <a:t>（</a:t>
            </a:r>
            <a:r>
              <a:rPr lang="en-US" altLang="zh-CN" sz="2800" b="1">
                <a:sym typeface="+mn-ea"/>
              </a:rPr>
              <a:t>1</a:t>
            </a:r>
            <a:r>
              <a:rPr lang="zh-CN" altLang="en-US" sz="2800" b="1">
                <a:sym typeface="+mn-ea"/>
              </a:rPr>
              <a:t>）十六国的统治者在族属上有何特点？</a:t>
            </a:r>
            <a:endParaRPr lang="zh-CN" altLang="en-US" sz="2800" b="1"/>
          </a:p>
        </p:txBody>
      </p:sp>
      <p:sp>
        <p:nvSpPr>
          <p:cNvPr id="3" name="文本框 2"/>
          <p:cNvSpPr txBox="1"/>
          <p:nvPr/>
        </p:nvSpPr>
        <p:spPr>
          <a:xfrm>
            <a:off x="2586990" y="5271135"/>
            <a:ext cx="642556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ym typeface="+mn-ea"/>
              </a:rPr>
              <a:t>（</a:t>
            </a:r>
            <a:r>
              <a:rPr lang="en-US" altLang="zh-CN" sz="2800" b="1">
                <a:sym typeface="+mn-ea"/>
              </a:rPr>
              <a:t>2</a:t>
            </a:r>
            <a:r>
              <a:rPr lang="zh-CN" altLang="en-US" sz="2800" b="1">
                <a:sym typeface="+mn-ea"/>
              </a:rPr>
              <a:t>）十六国统治者在国号上有何特点？</a:t>
            </a:r>
            <a:endParaRPr lang="zh-CN" altLang="en-US" sz="2800" b="1"/>
          </a:p>
        </p:txBody>
      </p:sp>
      <p:sp>
        <p:nvSpPr>
          <p:cNvPr id="4" name="文本框 3"/>
          <p:cNvSpPr txBox="1"/>
          <p:nvPr/>
        </p:nvSpPr>
        <p:spPr>
          <a:xfrm>
            <a:off x="2602865" y="5793105"/>
            <a:ext cx="927036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ym typeface="+mn-ea"/>
              </a:rPr>
              <a:t>（</a:t>
            </a:r>
            <a:r>
              <a:rPr lang="en-US" altLang="zh-CN" sz="2800" b="1">
                <a:sym typeface="+mn-ea"/>
              </a:rPr>
              <a:t>3</a:t>
            </a:r>
            <a:r>
              <a:rPr lang="zh-CN" altLang="en-US" sz="2800" b="1">
                <a:sym typeface="+mn-ea"/>
              </a:rPr>
              <a:t>）胡人统治者选择汉族国号，反映了怎样的政治心态？</a:t>
            </a:r>
            <a:endParaRPr lang="zh-CN" altLang="en-US" sz="2800" b="1"/>
          </a:p>
        </p:txBody>
      </p:sp>
      <p:sp>
        <p:nvSpPr>
          <p:cNvPr id="5" name="文本框 4"/>
          <p:cNvSpPr txBox="1"/>
          <p:nvPr/>
        </p:nvSpPr>
        <p:spPr>
          <a:xfrm>
            <a:off x="2602865" y="6315075"/>
            <a:ext cx="606996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ym typeface="+mn-ea"/>
              </a:rPr>
              <a:t>（</a:t>
            </a:r>
            <a:r>
              <a:rPr lang="en-US" altLang="zh-CN" sz="2800" b="1">
                <a:sym typeface="+mn-ea"/>
              </a:rPr>
              <a:t>4</a:t>
            </a:r>
            <a:r>
              <a:rPr lang="zh-CN" altLang="en-US" sz="2800" b="1">
                <a:sym typeface="+mn-ea"/>
              </a:rPr>
              <a:t>）民族交融的推进需要哪些条件？</a:t>
            </a:r>
            <a:endParaRPr lang="zh-CN" altLang="en-US" sz="2800" b="1"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6045" y="92075"/>
            <a:ext cx="83756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rgbClr val="FF0000"/>
                </a:solidFill>
              </a:rPr>
              <a:t>四、大动荡中的民族交融</a:t>
            </a:r>
            <a:r>
              <a:rPr lang="en-US" altLang="zh-CN" sz="3200" b="1">
                <a:solidFill>
                  <a:srgbClr val="FF0000"/>
                </a:solidFill>
              </a:rPr>
              <a:t>——</a:t>
            </a:r>
            <a:r>
              <a:rPr lang="zh-CN" altLang="en-US" sz="3200" b="1">
                <a:solidFill>
                  <a:srgbClr val="FF0000"/>
                </a:solidFill>
              </a:rPr>
              <a:t>十六国与北朝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  <p:bldP spid="5" grpId="0"/>
      <p:bldP spid="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592455" y="1145540"/>
            <a:ext cx="56642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 b="1">
                <a:solidFill>
                  <a:srgbClr val="FF0000"/>
                </a:solidFill>
              </a:rPr>
              <a:t>2.</a:t>
            </a:r>
            <a:r>
              <a:rPr lang="zh-CN" altLang="en-US" sz="3200" b="1">
                <a:solidFill>
                  <a:srgbClr val="FF0000"/>
                </a:solidFill>
              </a:rPr>
              <a:t>北朝的崛起：（</a:t>
            </a:r>
            <a:r>
              <a:rPr lang="en-US" altLang="zh-CN" sz="3200" b="1">
                <a:solidFill>
                  <a:srgbClr val="FF0000"/>
                </a:solidFill>
              </a:rPr>
              <a:t>1</a:t>
            </a:r>
            <a:r>
              <a:rPr lang="zh-CN" altLang="en-US" sz="3200" b="1">
                <a:solidFill>
                  <a:srgbClr val="FF0000"/>
                </a:solidFill>
              </a:rPr>
              <a:t>）北魏改革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6045" y="92075"/>
            <a:ext cx="83756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rgbClr val="FF0000"/>
                </a:solidFill>
              </a:rPr>
              <a:t>四、大动荡中的民族交融</a:t>
            </a:r>
            <a:r>
              <a:rPr lang="en-US" altLang="zh-CN" sz="3200" b="1">
                <a:solidFill>
                  <a:srgbClr val="FF0000"/>
                </a:solidFill>
              </a:rPr>
              <a:t>——</a:t>
            </a:r>
            <a:r>
              <a:rPr lang="zh-CN" altLang="en-US" sz="3200" b="1">
                <a:solidFill>
                  <a:srgbClr val="FF0000"/>
                </a:solidFill>
              </a:rPr>
              <a:t>十六国与北朝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graphicFrame>
        <p:nvGraphicFramePr>
          <p:cNvPr id="7" name="表格 6"/>
          <p:cNvGraphicFramePr/>
          <p:nvPr>
            <p:custDataLst>
              <p:tags r:id="rId1"/>
            </p:custDataLst>
          </p:nvPr>
        </p:nvGraphicFramePr>
        <p:xfrm>
          <a:off x="592455" y="3648075"/>
          <a:ext cx="10647045" cy="22409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0230"/>
                <a:gridCol w="3590925"/>
                <a:gridCol w="2605405"/>
                <a:gridCol w="2610485"/>
              </a:tblGrid>
              <a:tr h="8229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  <a:sym typeface="+mn-ea"/>
                        </a:rPr>
                        <a:t>道武帝改革</a:t>
                      </a:r>
                      <a:r>
                        <a:rPr lang="zh-CN" altLang="en-US" sz="2400">
                          <a:solidFill>
                            <a:schemeClr val="tx1"/>
                          </a:solidFill>
                          <a:sym typeface="+mn-ea"/>
                        </a:rPr>
                        <a:t>：</a:t>
                      </a:r>
                      <a:endParaRPr lang="zh-CN" altLang="en-US" sz="2400">
                        <a:solidFill>
                          <a:schemeClr val="tx1"/>
                        </a:solidFill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  <a:sym typeface="+mn-ea"/>
                        </a:rPr>
                        <a:t>离散诸部、</a:t>
                      </a:r>
                      <a:endParaRPr lang="zh-CN" altLang="en-US" sz="2400">
                        <a:solidFill>
                          <a:schemeClr val="tx1"/>
                        </a:solidFill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  <a:sym typeface="+mn-ea"/>
                        </a:rPr>
                        <a:t>分土定居，不听迁徙，</a:t>
                      </a:r>
                      <a:endParaRPr lang="zh-CN" altLang="en-US" sz="2400">
                        <a:solidFill>
                          <a:schemeClr val="tx1"/>
                        </a:solidFill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rowSpan="3">
                  <a:txBody>
                    <a:bodyPr/>
                    <a:p>
                      <a:pPr>
                        <a:buNone/>
                      </a:pP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88519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 b="1">
                          <a:sym typeface="+mn-ea"/>
                        </a:rPr>
                        <a:t>冯太后改革：</a:t>
                      </a:r>
                      <a:endParaRPr lang="zh-CN" altLang="en-US" sz="2400" b="1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 b="1">
                          <a:sym typeface="+mn-ea"/>
                        </a:rPr>
                        <a:t>实行均田制</a:t>
                      </a:r>
                      <a:endParaRPr lang="zh-CN" altLang="en-US" sz="2400" b="1"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2400" b="1">
                          <a:sym typeface="+mn-ea"/>
                        </a:rPr>
                        <a:t>（将无主荒地分给流民）</a:t>
                      </a:r>
                      <a:endParaRPr lang="zh-CN" altLang="en-US" sz="2400" b="1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400"/>
                    </a:p>
                  </a:txBody>
                  <a:tcPr/>
                </a:tc>
                <a:tc vMerge="1">
                  <a:tcPr/>
                </a:tc>
              </a:tr>
              <a:tr h="53276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 b="1">
                          <a:sym typeface="+mn-ea"/>
                        </a:rPr>
                        <a:t>孝文帝改革：</a:t>
                      </a:r>
                      <a:endParaRPr lang="zh-CN" altLang="en-US" sz="2400" b="1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 b="1">
                          <a:sym typeface="+mn-ea"/>
                        </a:rPr>
                        <a:t>移风易俗、全面汉化</a:t>
                      </a:r>
                      <a:endParaRPr lang="zh-CN" altLang="en-US" sz="2400" b="1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400"/>
                    </a:p>
                  </a:txBody>
                  <a:tcPr/>
                </a:tc>
                <a:tc vMerge="1">
                  <a:tcPr/>
                </a:tc>
              </a:tr>
            </a:tbl>
          </a:graphicData>
        </a:graphic>
      </p:graphicFrame>
      <p:sp>
        <p:nvSpPr>
          <p:cNvPr id="11" name="文本框 10"/>
          <p:cNvSpPr txBox="1"/>
          <p:nvPr/>
        </p:nvSpPr>
        <p:spPr>
          <a:xfrm>
            <a:off x="6064250" y="3780790"/>
            <a:ext cx="28409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生产</a:t>
            </a:r>
            <a:r>
              <a:rPr lang="zh-CN" altLang="en-US" sz="2800" b="1">
                <a:solidFill>
                  <a:srgbClr val="FF0000"/>
                </a:solidFill>
              </a:rPr>
              <a:t>方式</a:t>
            </a:r>
            <a:r>
              <a:rPr lang="zh-CN" altLang="en-US" sz="2800" b="1">
                <a:solidFill>
                  <a:srgbClr val="FF0000"/>
                </a:solidFill>
              </a:rPr>
              <a:t>转型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064250" y="4667885"/>
            <a:ext cx="26847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国家实力增强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064250" y="5367020"/>
            <a:ext cx="28409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社会风俗同化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626475" y="4076700"/>
            <a:ext cx="234442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民族走向融合</a:t>
            </a:r>
            <a:endParaRPr lang="zh-CN" altLang="en-US" sz="2800" b="1">
              <a:solidFill>
                <a:srgbClr val="FF0000"/>
              </a:solidFill>
            </a:endParaRPr>
          </a:p>
          <a:p>
            <a:r>
              <a:rPr lang="zh-CN" altLang="en-US" sz="2800" b="1">
                <a:solidFill>
                  <a:srgbClr val="FF0000"/>
                </a:solidFill>
              </a:rPr>
              <a:t>国家走向强盛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2" grpId="0"/>
      <p:bldP spid="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11150" y="698500"/>
            <a:ext cx="83756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chemeClr val="accent2"/>
                </a:solidFill>
              </a:rPr>
              <a:t>（</a:t>
            </a:r>
            <a:r>
              <a:rPr lang="en-US" altLang="zh-CN" sz="3200" b="1">
                <a:solidFill>
                  <a:schemeClr val="accent2"/>
                </a:solidFill>
              </a:rPr>
              <a:t>2</a:t>
            </a:r>
            <a:r>
              <a:rPr lang="zh-CN" altLang="en-US" sz="3200" b="1">
                <a:solidFill>
                  <a:schemeClr val="accent2"/>
                </a:solidFill>
              </a:rPr>
              <a:t>）</a:t>
            </a:r>
            <a:r>
              <a:rPr lang="en-US" sz="3200" b="1">
                <a:solidFill>
                  <a:schemeClr val="accent2"/>
                </a:solidFill>
              </a:rPr>
              <a:t>.</a:t>
            </a:r>
            <a:r>
              <a:rPr lang="zh-CN" altLang="en-US" sz="3200" b="1">
                <a:solidFill>
                  <a:schemeClr val="accent2"/>
                </a:solidFill>
              </a:rPr>
              <a:t>北方的崛起</a:t>
            </a:r>
            <a:endParaRPr lang="zh-CN" altLang="en-US" sz="3200" b="1">
              <a:solidFill>
                <a:schemeClr val="accent2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4770" y="1282065"/>
            <a:ext cx="3876675" cy="42862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1905" y="1282065"/>
            <a:ext cx="3664585" cy="42824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6490" y="1282065"/>
            <a:ext cx="4624070" cy="427863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06045" y="92075"/>
            <a:ext cx="83756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rgbClr val="FF0000"/>
                </a:solidFill>
              </a:rPr>
              <a:t>四、大动荡中的民族交融</a:t>
            </a:r>
            <a:r>
              <a:rPr lang="en-US" altLang="zh-CN" sz="3200" b="1">
                <a:solidFill>
                  <a:srgbClr val="FF0000"/>
                </a:solidFill>
              </a:rPr>
              <a:t>——</a:t>
            </a:r>
            <a:r>
              <a:rPr lang="zh-CN" altLang="en-US" sz="3200" b="1">
                <a:solidFill>
                  <a:srgbClr val="FF0000"/>
                </a:solidFill>
              </a:rPr>
              <a:t>十六国与北朝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310515" y="1319530"/>
          <a:ext cx="11547475" cy="520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635"/>
                <a:gridCol w="4200525"/>
                <a:gridCol w="4521835"/>
                <a:gridCol w="1808480"/>
              </a:tblGrid>
              <a:tr h="518160">
                <a:tc rowSpan="10">
                  <a:txBody>
                    <a:bodyPr/>
                    <a:p>
                      <a:pPr>
                        <a:buNone/>
                      </a:pP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三国两晋南北朝的政权和更迭与民族交融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noFill/>
                  </a:tcPr>
                </a:tc>
                <a:tc rowSpan="2"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 b="1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一</a:t>
                      </a:r>
                      <a:r>
                        <a:rPr lang="en-US" altLang="zh-CN" sz="2800" b="1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.</a:t>
                      </a:r>
                      <a:r>
                        <a:rPr lang="zh-CN" altLang="en-US" sz="2800" b="1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大时空下的民族迁徙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    ——</a:t>
                      </a: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从东汉到三国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sym typeface="+mn-ea"/>
                        </a:rPr>
                        <a:t>1.</a:t>
                      </a:r>
                      <a:r>
                        <a:rPr lang="zh-CN" altLang="en-US" sz="2800">
                          <a:solidFill>
                            <a:schemeClr val="tx1"/>
                          </a:solidFill>
                          <a:sym typeface="+mn-ea"/>
                        </a:rPr>
                        <a:t>西、北边疆各族内迁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>
                    <a:noFill/>
                  </a:tcPr>
                </a:tc>
                <a:tc rowSpan="10">
                  <a:txBody>
                    <a:bodyPr/>
                    <a:p>
                      <a:pPr>
                        <a:buNone/>
                      </a:pPr>
                      <a:endParaRPr lang="zh-CN" altLang="en-US" sz="28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>
                        <a:buNone/>
                      </a:pPr>
                      <a:endParaRPr lang="zh-CN" altLang="en-US" sz="28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>
                        <a:buNone/>
                      </a:pP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>
                        <a:buNone/>
                      </a:pP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北方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民族融合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南方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经济开发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noFill/>
                  </a:tcPr>
                </a:tc>
              </a:tr>
              <a:tr h="25654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ea"/>
                          <a:sym typeface="+mn-ea"/>
                        </a:rPr>
                        <a:t>2.</a:t>
                      </a: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ea"/>
                          <a:sym typeface="+mn-ea"/>
                        </a:rPr>
                        <a:t>逐步介入统治阶级内讧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+mj-ea"/>
                        <a:ea typeface="+mj-ea"/>
                        <a:cs typeface="+mj-ea"/>
                        <a:sym typeface="+mn-ea"/>
                      </a:endParaRPr>
                    </a:p>
                  </a:txBody>
                  <a:tcPr>
                    <a:noFill/>
                  </a:tcPr>
                </a:tc>
                <a:tc vMerge="1">
                  <a:tcPr/>
                </a:tc>
              </a:tr>
              <a:tr h="536575">
                <a:tc vMerge="1">
                  <a:tcPr/>
                </a:tc>
                <a:tc rowSpan="3">
                  <a:txBody>
                    <a:bodyPr/>
                    <a:p>
                      <a:pPr>
                        <a:buNone/>
                      </a:pPr>
                      <a:endParaRPr lang="zh-CN" altLang="en-US" sz="2800" b="1">
                        <a:solidFill>
                          <a:schemeClr val="tx1"/>
                        </a:solidFill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2800" b="1">
                          <a:solidFill>
                            <a:srgbClr val="FF0000"/>
                          </a:solidFill>
                          <a:sym typeface="+mn-ea"/>
                        </a:rPr>
                        <a:t>二</a:t>
                      </a:r>
                      <a:r>
                        <a:rPr lang="en-US" altLang="zh-CN" sz="2800" b="1">
                          <a:solidFill>
                            <a:srgbClr val="FF0000"/>
                          </a:solidFill>
                          <a:sym typeface="+mn-ea"/>
                        </a:rPr>
                        <a:t>.</a:t>
                      </a:r>
                      <a:r>
                        <a:rPr lang="zh-CN" altLang="en-US" sz="2800" b="1">
                          <a:solidFill>
                            <a:srgbClr val="FF0000"/>
                          </a:solidFill>
                          <a:sym typeface="+mn-ea"/>
                        </a:rPr>
                        <a:t>大混战中的民族冲突</a:t>
                      </a:r>
                      <a:endParaRPr lang="zh-CN" altLang="en-US" sz="2800" b="1">
                        <a:solidFill>
                          <a:srgbClr val="FF0000"/>
                        </a:solidFill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altLang="zh-CN" sz="2800" b="1">
                          <a:solidFill>
                            <a:schemeClr val="tx1"/>
                          </a:solidFill>
                          <a:sym typeface="+mn-ea"/>
                        </a:rPr>
                        <a:t>         ——</a:t>
                      </a:r>
                      <a:r>
                        <a:rPr lang="zh-CN" altLang="en-US" sz="2800" b="1">
                          <a:solidFill>
                            <a:schemeClr val="tx1"/>
                          </a:solidFill>
                          <a:sym typeface="+mn-ea"/>
                        </a:rPr>
                        <a:t>西晋的灭亡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1.</a:t>
                      </a: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八王之乱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>
                    <a:noFill/>
                  </a:tcPr>
                </a:tc>
                <a:tc vMerge="1">
                  <a:tcPr/>
                </a:tc>
              </a:tr>
              <a:tr h="51943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2.</a:t>
                      </a: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五胡乱华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noFill/>
                  </a:tcPr>
                </a:tc>
                <a:tc vMerge="1">
                  <a:tcPr/>
                </a:tc>
              </a:tr>
              <a:tr h="51816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3.</a:t>
                      </a: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永嘉南渡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noFill/>
                  </a:tcPr>
                </a:tc>
                <a:tc vMerge="1">
                  <a:tcPr/>
                </a:tc>
              </a:tr>
              <a:tr h="519430">
                <a:tc vMerge="1">
                  <a:tcPr/>
                </a:tc>
                <a:tc rowSpan="3">
                  <a:txBody>
                    <a:bodyPr/>
                    <a:p>
                      <a:pPr>
                        <a:buNone/>
                      </a:pPr>
                      <a:endParaRPr lang="zh-CN" altLang="en-US" sz="2800" b="1">
                        <a:solidFill>
                          <a:schemeClr val="tx1"/>
                        </a:solidFill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2800" b="1">
                          <a:solidFill>
                            <a:srgbClr val="FF0000"/>
                          </a:solidFill>
                          <a:sym typeface="+mn-ea"/>
                        </a:rPr>
                        <a:t>三</a:t>
                      </a:r>
                      <a:r>
                        <a:rPr lang="en-US" altLang="zh-CN" sz="2800" b="1">
                          <a:solidFill>
                            <a:srgbClr val="FF0000"/>
                          </a:solidFill>
                          <a:sym typeface="+mn-ea"/>
                        </a:rPr>
                        <a:t>.</a:t>
                      </a:r>
                      <a:r>
                        <a:rPr lang="zh-CN" altLang="en-US" sz="2800" b="1">
                          <a:solidFill>
                            <a:srgbClr val="FF0000"/>
                          </a:solidFill>
                          <a:sym typeface="+mn-ea"/>
                        </a:rPr>
                        <a:t>大分裂中的区域</a:t>
                      </a:r>
                      <a:r>
                        <a:rPr lang="zh-CN" altLang="en-US" sz="2800" b="1">
                          <a:solidFill>
                            <a:srgbClr val="FF0000"/>
                          </a:solidFill>
                          <a:sym typeface="+mn-ea"/>
                        </a:rPr>
                        <a:t>开发</a:t>
                      </a:r>
                      <a:endParaRPr lang="zh-CN" altLang="en-US" sz="2800" b="1">
                        <a:solidFill>
                          <a:schemeClr val="tx1"/>
                        </a:solidFill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altLang="zh-CN" sz="2800" b="1">
                          <a:solidFill>
                            <a:schemeClr val="tx1"/>
                          </a:solidFill>
                          <a:sym typeface="+mn-ea"/>
                        </a:rPr>
                        <a:t>          ——</a:t>
                      </a:r>
                      <a:r>
                        <a:rPr lang="zh-CN" altLang="en-US" sz="2800" b="1">
                          <a:solidFill>
                            <a:schemeClr val="tx1"/>
                          </a:solidFill>
                          <a:sym typeface="+mn-ea"/>
                        </a:rPr>
                        <a:t>东晋与南朝</a:t>
                      </a:r>
                      <a:endParaRPr lang="zh-CN" altLang="en-US" sz="2800" b="1">
                        <a:solidFill>
                          <a:schemeClr val="tx1"/>
                        </a:solidFill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1.</a:t>
                      </a: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东晋士族专权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noFill/>
                  </a:tcPr>
                </a:tc>
                <a:tc vMerge="1">
                  <a:tcPr/>
                </a:tc>
              </a:tr>
              <a:tr h="518795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2.</a:t>
                      </a: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江南经济开发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noFill/>
                  </a:tcPr>
                </a:tc>
                <a:tc vMerge="1">
                  <a:tcPr/>
                </a:tc>
              </a:tr>
              <a:tr h="51943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3.</a:t>
                      </a: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南朝政权更迭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noFill/>
                  </a:tcPr>
                </a:tc>
                <a:tc vMerge="1">
                  <a:tcPr/>
                </a:tc>
              </a:tr>
              <a:tr h="519430">
                <a:tc vMerge="1">
                  <a:tcPr/>
                </a:tc>
                <a:tc rowSpan="2"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 b="1">
                          <a:solidFill>
                            <a:srgbClr val="FF0000"/>
                          </a:solidFill>
                          <a:sym typeface="+mn-ea"/>
                        </a:rPr>
                        <a:t>四</a:t>
                      </a:r>
                      <a:r>
                        <a:rPr lang="en-US" altLang="zh-CN" sz="2800" b="1">
                          <a:solidFill>
                            <a:srgbClr val="FF0000"/>
                          </a:solidFill>
                          <a:sym typeface="+mn-ea"/>
                        </a:rPr>
                        <a:t>.</a:t>
                      </a:r>
                      <a:r>
                        <a:rPr lang="zh-CN" altLang="en-US" sz="2800" b="1">
                          <a:solidFill>
                            <a:srgbClr val="FF0000"/>
                          </a:solidFill>
                          <a:sym typeface="+mn-ea"/>
                        </a:rPr>
                        <a:t>大动荡中的民族交融</a:t>
                      </a:r>
                      <a:endParaRPr lang="zh-CN" altLang="en-US" sz="2800" b="1">
                        <a:solidFill>
                          <a:schemeClr val="tx1"/>
                        </a:solidFill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sym typeface="+mn-ea"/>
                        </a:rPr>
                        <a:t>       </a:t>
                      </a:r>
                      <a:r>
                        <a:rPr lang="en-US" altLang="zh-CN" sz="2800" b="1">
                          <a:solidFill>
                            <a:schemeClr val="tx1"/>
                          </a:solidFill>
                          <a:sym typeface="+mn-ea"/>
                        </a:rPr>
                        <a:t>——</a:t>
                      </a:r>
                      <a:r>
                        <a:rPr lang="zh-CN" altLang="en-US" sz="2800" b="1">
                          <a:solidFill>
                            <a:schemeClr val="tx1"/>
                          </a:solidFill>
                          <a:sym typeface="+mn-ea"/>
                        </a:rPr>
                        <a:t>十六国与北朝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1.</a:t>
                      </a: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北魏改革与</a:t>
                      </a: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强大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>
                    <a:noFill/>
                  </a:tcPr>
                </a:tc>
                <a:tc vMerge="1">
                  <a:tcPr/>
                </a:tc>
              </a:tr>
              <a:tr h="51943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2.</a:t>
                      </a: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北朝兴替与</a:t>
                      </a: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崛起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>
                    <a:noFill/>
                  </a:tcPr>
                </a:tc>
                <a:tc vMerge="1">
                  <a:tcPr/>
                </a:tc>
              </a:tr>
            </a:tbl>
          </a:graphicData>
        </a:graphic>
      </p:graphicFrame>
      <p:sp>
        <p:nvSpPr>
          <p:cNvPr id="3" name="左大括号 2"/>
          <p:cNvSpPr/>
          <p:nvPr/>
        </p:nvSpPr>
        <p:spPr>
          <a:xfrm>
            <a:off x="1226820" y="1661795"/>
            <a:ext cx="144145" cy="4246245"/>
          </a:xfrm>
          <a:prstGeom prst="leftBrace">
            <a:avLst>
              <a:gd name="adj1" fmla="val 8333"/>
              <a:gd name="adj2" fmla="val 49603"/>
            </a:avLst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左大括号 3"/>
          <p:cNvSpPr/>
          <p:nvPr/>
        </p:nvSpPr>
        <p:spPr>
          <a:xfrm>
            <a:off x="5111115" y="5908040"/>
            <a:ext cx="552450" cy="801370"/>
          </a:xfrm>
          <a:prstGeom prst="leftBrac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左大括号 7"/>
          <p:cNvSpPr/>
          <p:nvPr/>
        </p:nvSpPr>
        <p:spPr>
          <a:xfrm>
            <a:off x="5111115" y="2592070"/>
            <a:ext cx="602615" cy="1158875"/>
          </a:xfrm>
          <a:prstGeom prst="leftBrac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左大括号 8"/>
          <p:cNvSpPr/>
          <p:nvPr/>
        </p:nvSpPr>
        <p:spPr>
          <a:xfrm>
            <a:off x="5161280" y="1525270"/>
            <a:ext cx="552450" cy="801370"/>
          </a:xfrm>
          <a:prstGeom prst="leftBrac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左大括号 9"/>
          <p:cNvSpPr/>
          <p:nvPr/>
        </p:nvSpPr>
        <p:spPr>
          <a:xfrm>
            <a:off x="5111115" y="4151630"/>
            <a:ext cx="602615" cy="1158875"/>
          </a:xfrm>
          <a:prstGeom prst="leftBrac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右大括号 10"/>
          <p:cNvSpPr/>
          <p:nvPr/>
        </p:nvSpPr>
        <p:spPr>
          <a:xfrm>
            <a:off x="9805035" y="1661795"/>
            <a:ext cx="271780" cy="4910455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2879725" y="2896235"/>
            <a:ext cx="80829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第</a:t>
            </a:r>
            <a:r>
              <a:rPr lang="en-US" altLang="zh-CN" sz="2800" b="1">
                <a:solidFill>
                  <a:srgbClr val="FF0000"/>
                </a:solidFill>
              </a:rPr>
              <a:t>5</a:t>
            </a:r>
            <a:r>
              <a:rPr lang="zh-CN" altLang="en-US" sz="2800" b="1">
                <a:solidFill>
                  <a:srgbClr val="FF0000"/>
                </a:solidFill>
              </a:rPr>
              <a:t>课  三国两晋南北朝时期的政权更迭与民族交融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660900" y="1890395"/>
            <a:ext cx="646239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6600" b="1">
                <a:solidFill>
                  <a:srgbClr val="FF0000"/>
                </a:solidFill>
                <a:latin typeface="方正舒体" panose="02010601030101010101" charset="-122"/>
                <a:ea typeface="方正舒体" panose="02010601030101010101" charset="-122"/>
              </a:rPr>
              <a:t>政权更迭</a:t>
            </a:r>
            <a:endParaRPr lang="zh-CN" altLang="en-US" sz="6600" b="1">
              <a:solidFill>
                <a:srgbClr val="FF0000"/>
              </a:solidFill>
              <a:latin typeface="方正舒体" panose="02010601030101010101" charset="-122"/>
              <a:ea typeface="方正舒体" panose="02010601030101010101" charset="-122"/>
            </a:endParaRPr>
          </a:p>
        </p:txBody>
      </p:sp>
      <p:pic>
        <p:nvPicPr>
          <p:cNvPr id="5" name="图片 4" descr="u=2175995899,1675014501&amp;fm=26&amp;gp=0[1]"/>
          <p:cNvPicPr>
            <a:picLocks noChangeAspect="1"/>
          </p:cNvPicPr>
          <p:nvPr/>
        </p:nvPicPr>
        <p:blipFill>
          <a:blip r:embed="rId1"/>
          <a:srcRect t="-782" b="5247"/>
          <a:stretch>
            <a:fillRect/>
          </a:stretch>
        </p:blipFill>
        <p:spPr>
          <a:xfrm>
            <a:off x="1234440" y="2553335"/>
            <a:ext cx="1334135" cy="1751965"/>
          </a:xfrm>
          <a:prstGeom prst="hexagon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b="5955"/>
          <a:stretch>
            <a:fillRect/>
          </a:stretch>
        </p:blipFill>
        <p:spPr>
          <a:xfrm>
            <a:off x="1311910" y="831850"/>
            <a:ext cx="1179195" cy="1579245"/>
          </a:xfrm>
          <a:prstGeom prst="hexagon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rcRect l="10867" t="-8902" r="28520" b="567"/>
          <a:stretch>
            <a:fillRect/>
          </a:stretch>
        </p:blipFill>
        <p:spPr>
          <a:xfrm>
            <a:off x="351155" y="1553845"/>
            <a:ext cx="1235710" cy="1779905"/>
          </a:xfrm>
          <a:prstGeom prst="hexagon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34290" y="21590"/>
            <a:ext cx="531685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统编新教材系列课件之 第</a:t>
            </a:r>
            <a:r>
              <a:rPr lang="en-US" altLang="zh-CN" sz="2800" b="1">
                <a:solidFill>
                  <a:srgbClr val="FF0000"/>
                </a:solidFill>
              </a:rPr>
              <a:t>5</a:t>
            </a:r>
            <a:r>
              <a:rPr lang="zh-CN" altLang="en-US" sz="2800" b="1">
                <a:solidFill>
                  <a:srgbClr val="FF0000"/>
                </a:solidFill>
              </a:rPr>
              <a:t>课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351145" y="5161915"/>
            <a:ext cx="219583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solidFill>
                  <a:schemeClr val="accent2"/>
                </a:solidFill>
              </a:rPr>
              <a:t>海口</a:t>
            </a:r>
            <a:r>
              <a:rPr lang="en-US" altLang="zh-CN" sz="2800" b="1">
                <a:solidFill>
                  <a:schemeClr val="accent2"/>
                </a:solidFill>
              </a:rPr>
              <a:t>·</a:t>
            </a:r>
            <a:r>
              <a:rPr lang="zh-CN" altLang="en-US" sz="2800" b="1">
                <a:solidFill>
                  <a:schemeClr val="accent2"/>
                </a:solidFill>
              </a:rPr>
              <a:t>段晓东</a:t>
            </a:r>
            <a:endParaRPr lang="zh-CN" altLang="en-US" sz="2800" b="1">
              <a:solidFill>
                <a:schemeClr val="accent2"/>
              </a:solidFill>
            </a:endParaRPr>
          </a:p>
        </p:txBody>
      </p:sp>
      <p:sp>
        <p:nvSpPr>
          <p:cNvPr id="7" name="副标题 2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2719705" y="1602105"/>
            <a:ext cx="8403590" cy="95123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800" b="1">
                <a:solidFill>
                  <a:schemeClr val="accent2"/>
                </a:solidFill>
                <a:latin typeface="方正舒体" panose="02010601030101010101" charset="-122"/>
                <a:ea typeface="方正舒体" panose="02010601030101010101" charset="-122"/>
                <a:cs typeface="微软雅黑" panose="020B0503020204020204" charset="-122"/>
              </a:rPr>
              <a:t>民族交融下的</a:t>
            </a:r>
            <a:endParaRPr lang="zh-CN" altLang="en-US" sz="2800" b="1">
              <a:solidFill>
                <a:schemeClr val="accent2"/>
              </a:solidFill>
              <a:latin typeface="方正舒体" panose="02010601030101010101" charset="-122"/>
              <a:ea typeface="方正舒体" panose="02010601030101010101" charset="-122"/>
              <a:cs typeface="微软雅黑" panose="020B0503020204020204" charset="-122"/>
            </a:endParaRPr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9" grpId="0"/>
      <p:bldP spid="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3070" y="986155"/>
            <a:ext cx="2943225" cy="314642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948690" y="4491355"/>
            <a:ext cx="98088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/>
              <a:t>问题</a:t>
            </a:r>
            <a:r>
              <a:rPr lang="en-US" altLang="zh-CN" sz="2800" b="1"/>
              <a:t>1</a:t>
            </a:r>
            <a:r>
              <a:rPr lang="zh-CN" altLang="en-US" sz="2800" b="1"/>
              <a:t>：（</a:t>
            </a:r>
            <a:r>
              <a:rPr lang="en-US" altLang="zh-CN" sz="2800" b="1"/>
              <a:t>1</a:t>
            </a:r>
            <a:r>
              <a:rPr lang="zh-CN" altLang="en-US" sz="2800" b="1"/>
              <a:t>）秦、西汉和东汉疆域北部边界分别是哪里？</a:t>
            </a:r>
            <a:endParaRPr lang="zh-CN" altLang="en-US" sz="2800" b="1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6295" y="908050"/>
            <a:ext cx="4386580" cy="314642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2875" y="908050"/>
            <a:ext cx="3835400" cy="314579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447675" y="5640705"/>
            <a:ext cx="11296650" cy="82994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p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农耕民族指长城以内，以农耕为主要生产、生活方式的民族，游牧民族指长城以外，以游牧为主要生产、生活方式的民族。 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——董耀会 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《长城沿线的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农耕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游牧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》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153920" y="5118735"/>
            <a:ext cx="713676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ym typeface="+mn-ea"/>
              </a:rPr>
              <a:t>（</a:t>
            </a:r>
            <a:r>
              <a:rPr lang="en-US" altLang="zh-CN" sz="2800" b="1">
                <a:sym typeface="+mn-ea"/>
              </a:rPr>
              <a:t>2</a:t>
            </a:r>
            <a:r>
              <a:rPr lang="zh-CN" altLang="en-US" sz="2800" b="1">
                <a:sym typeface="+mn-ea"/>
              </a:rPr>
              <a:t>）为何秦汉的边界很少能突破长城一线？</a:t>
            </a:r>
            <a:endParaRPr lang="zh-CN" altLang="en-US" sz="2800" b="1"/>
          </a:p>
        </p:txBody>
      </p:sp>
      <p:sp>
        <p:nvSpPr>
          <p:cNvPr id="3" name="文本框 2"/>
          <p:cNvSpPr txBox="1"/>
          <p:nvPr/>
        </p:nvSpPr>
        <p:spPr>
          <a:xfrm>
            <a:off x="790575" y="108585"/>
            <a:ext cx="80829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第</a:t>
            </a:r>
            <a:r>
              <a:rPr lang="en-US" altLang="zh-CN" sz="2800" b="1">
                <a:solidFill>
                  <a:srgbClr val="FF0000"/>
                </a:solidFill>
              </a:rPr>
              <a:t>5</a:t>
            </a:r>
            <a:r>
              <a:rPr lang="zh-CN" altLang="en-US" sz="2800" b="1">
                <a:solidFill>
                  <a:srgbClr val="FF0000"/>
                </a:solidFill>
              </a:rPr>
              <a:t>课  三国两晋南北朝时期的政权更迭与民族交融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2" grpId="0"/>
      <p:bldP spid="2" grpId="1"/>
      <p:bldP spid="15" grpId="0" animBg="1"/>
      <p:bldP spid="1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85" y="2031365"/>
            <a:ext cx="12177395" cy="322961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64795" y="5260975"/>
            <a:ext cx="1217739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/>
              <a:t>问题</a:t>
            </a:r>
            <a:r>
              <a:rPr lang="en-US" altLang="zh-CN" sz="2800" b="1"/>
              <a:t>2</a:t>
            </a:r>
            <a:r>
              <a:rPr lang="zh-CN" altLang="en-US" sz="2800" b="1"/>
              <a:t>：（</a:t>
            </a:r>
            <a:r>
              <a:rPr lang="en-US" altLang="zh-CN" sz="2800" b="1"/>
              <a:t>1</a:t>
            </a:r>
            <a:r>
              <a:rPr lang="zh-CN" altLang="en-US" sz="2800" b="1"/>
              <a:t>）东汉后期的平均温度发生了什么变化？</a:t>
            </a:r>
            <a:endParaRPr lang="en-US" altLang="zh-CN" sz="2800" b="1"/>
          </a:p>
        </p:txBody>
      </p:sp>
      <p:sp>
        <p:nvSpPr>
          <p:cNvPr id="7" name="文本框 6"/>
          <p:cNvSpPr txBox="1"/>
          <p:nvPr/>
        </p:nvSpPr>
        <p:spPr>
          <a:xfrm>
            <a:off x="611505" y="870585"/>
            <a:ext cx="59245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>
                <a:solidFill>
                  <a:srgbClr val="FF0000"/>
                </a:solidFill>
              </a:rPr>
              <a:t>1.</a:t>
            </a:r>
            <a:r>
              <a:rPr lang="zh-CN" altLang="en-US" sz="3200" b="1">
                <a:solidFill>
                  <a:srgbClr val="FF0000"/>
                </a:solidFill>
              </a:rPr>
              <a:t>西、北边疆各族内迁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554480" y="5782945"/>
            <a:ext cx="939673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sym typeface="+mn-ea"/>
              </a:rPr>
              <a:t>（</a:t>
            </a:r>
            <a:r>
              <a:rPr lang="en-US" altLang="zh-CN" sz="2800" b="1">
                <a:sym typeface="+mn-ea"/>
              </a:rPr>
              <a:t>2</a:t>
            </a:r>
            <a:r>
              <a:rPr lang="zh-CN" altLang="en-US" sz="2800" b="1">
                <a:sym typeface="+mn-ea"/>
              </a:rPr>
              <a:t>）这种变化会对长城以北的游牧生活造成怎样的影响？</a:t>
            </a:r>
            <a:endParaRPr lang="zh-CN" altLang="en-US" b="1"/>
          </a:p>
        </p:txBody>
      </p:sp>
      <p:sp>
        <p:nvSpPr>
          <p:cNvPr id="3" name="文本框 2"/>
          <p:cNvSpPr txBox="1"/>
          <p:nvPr/>
        </p:nvSpPr>
        <p:spPr>
          <a:xfrm>
            <a:off x="1554480" y="6304915"/>
            <a:ext cx="606996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800" b="1">
                <a:sym typeface="+mn-ea"/>
              </a:rPr>
              <a:t>（</a:t>
            </a:r>
            <a:r>
              <a:rPr lang="en-US" altLang="zh-CN" sz="2800" b="1">
                <a:sym typeface="+mn-ea"/>
              </a:rPr>
              <a:t>3</a:t>
            </a:r>
            <a:r>
              <a:rPr lang="zh-CN" altLang="en-US" sz="2800" b="1">
                <a:sym typeface="+mn-ea"/>
              </a:rPr>
              <a:t>）这种影响可能会导致什么后果？</a:t>
            </a:r>
            <a:endParaRPr lang="zh-CN" altLang="en-US" sz="2800" b="1"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1320" y="78740"/>
            <a:ext cx="83756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rgbClr val="FF0000"/>
                </a:solidFill>
              </a:rPr>
              <a:t>一、大时空下的民族迁徙</a:t>
            </a:r>
            <a:r>
              <a:rPr lang="en-US" altLang="zh-CN" sz="3200" b="1">
                <a:solidFill>
                  <a:srgbClr val="FF0000"/>
                </a:solidFill>
              </a:rPr>
              <a:t>——</a:t>
            </a:r>
            <a:r>
              <a:rPr lang="zh-CN" altLang="en-US" sz="3200" b="1">
                <a:solidFill>
                  <a:srgbClr val="FF0000"/>
                </a:solidFill>
              </a:rPr>
              <a:t>从东汉到三国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2" grpId="0"/>
      <p:bldP spid="2" grpId="1"/>
      <p:bldP spid="3" grpId="0"/>
      <p:bldP spid="3" grpId="1"/>
      <p:bldP spid="7" grpId="0"/>
      <p:bldP spid="7" grpId="1"/>
      <p:bldP spid="4" grpId="0"/>
      <p:bldP spid="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556260" y="734060"/>
            <a:ext cx="61442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+mj-ea"/>
                <a:ea typeface="+mj-ea"/>
                <a:cs typeface="+mj-ea"/>
              </a:rPr>
              <a:t>2.</a:t>
            </a:r>
            <a:r>
              <a:rPr lang="zh-CN" altLang="en-US" sz="2800" b="1">
                <a:solidFill>
                  <a:srgbClr val="FF0000"/>
                </a:solidFill>
                <a:latin typeface="+mj-ea"/>
                <a:ea typeface="+mj-ea"/>
                <a:cs typeface="+mj-ea"/>
              </a:rPr>
              <a:t>逐步介入统治阶级内讧</a:t>
            </a:r>
            <a:endParaRPr lang="zh-CN" altLang="en-US" sz="2800" b="1">
              <a:solidFill>
                <a:srgbClr val="FF0000"/>
              </a:solidFill>
              <a:latin typeface="+mj-ea"/>
              <a:ea typeface="+mj-ea"/>
              <a:cs typeface="+mj-ea"/>
            </a:endParaRPr>
          </a:p>
        </p:txBody>
      </p:sp>
      <p:graphicFrame>
        <p:nvGraphicFramePr>
          <p:cNvPr id="4" name="表格 3"/>
          <p:cNvGraphicFramePr/>
          <p:nvPr/>
        </p:nvGraphicFramePr>
        <p:xfrm>
          <a:off x="1150620" y="1900555"/>
          <a:ext cx="9526905" cy="148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6145"/>
                <a:gridCol w="7350760"/>
              </a:tblGrid>
              <a:tr h="51625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东汉灵帝时期 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匈奴兵</a:t>
                      </a:r>
                      <a:r>
                        <a:rPr lang="zh-CN" altLang="en-US" sz="2400" b="1">
                          <a:solidFill>
                            <a:schemeClr val="accent2"/>
                          </a:solidFill>
                        </a:rPr>
                        <a:t>协助东汉政府对其他少数民族作战</a:t>
                      </a:r>
                      <a:endParaRPr lang="zh-CN" altLang="en-US" sz="2400" b="1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</a:tr>
              <a:tr h="51498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东</a:t>
                      </a:r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汉献帝时期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400" b="1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乌桓部落</a:t>
                      </a:r>
                      <a:r>
                        <a:rPr lang="zh-CN" altLang="en-US" sz="2400" b="1">
                          <a:solidFill>
                            <a:schemeClr val="accent2"/>
                          </a:solidFill>
                        </a:rPr>
                        <a:t>迁居中国、助助袁绍、曹操、刘备等人作战</a:t>
                      </a:r>
                      <a:endParaRPr lang="zh-CN" altLang="en-US" sz="2400" b="1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三国</a:t>
                      </a:r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曹魏时期</a:t>
                      </a:r>
                      <a:endParaRPr lang="zh-CN" altLang="en-US" sz="2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鲜卑部落</a:t>
                      </a:r>
                      <a:r>
                        <a:rPr lang="zh-CN" altLang="en-US" sz="2400" b="1">
                          <a:solidFill>
                            <a:schemeClr val="accent2"/>
                          </a:solidFill>
                        </a:rPr>
                        <a:t>受魏将邓艾招抚，散落民间、谋灭蜀汉</a:t>
                      </a:r>
                      <a:endParaRPr lang="zh-CN" altLang="en-US" sz="2400" b="1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1150620" y="4633595"/>
            <a:ext cx="98913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/>
              <a:t>问题</a:t>
            </a:r>
            <a:r>
              <a:rPr lang="en-US" altLang="zh-CN" sz="2800" b="1"/>
              <a:t>3</a:t>
            </a:r>
            <a:r>
              <a:rPr lang="zh-CN" altLang="en-US" sz="2800" b="1"/>
              <a:t>：（</a:t>
            </a:r>
            <a:r>
              <a:rPr lang="en-US" altLang="zh-CN" sz="2800" b="1"/>
              <a:t>1</a:t>
            </a:r>
            <a:r>
              <a:rPr lang="zh-CN" altLang="en-US" sz="2800" b="1"/>
              <a:t>）上述材料反映了东汉以来的什么现象？</a:t>
            </a:r>
            <a:endParaRPr lang="zh-CN" altLang="en-US" sz="2800" b="1"/>
          </a:p>
        </p:txBody>
      </p:sp>
      <p:sp>
        <p:nvSpPr>
          <p:cNvPr id="3" name="文本框 2"/>
          <p:cNvSpPr txBox="1"/>
          <p:nvPr/>
        </p:nvSpPr>
        <p:spPr>
          <a:xfrm>
            <a:off x="2180590" y="5479415"/>
            <a:ext cx="87572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ym typeface="+mn-ea"/>
              </a:rPr>
              <a:t>  （</a:t>
            </a:r>
            <a:r>
              <a:rPr lang="en-US" altLang="zh-CN" sz="2800" b="1">
                <a:sym typeface="+mn-ea"/>
              </a:rPr>
              <a:t>2</a:t>
            </a:r>
            <a:r>
              <a:rPr lang="zh-CN" altLang="en-US" sz="2800" b="1">
                <a:sym typeface="+mn-ea"/>
              </a:rPr>
              <a:t>）这种现象对边疆民族</a:t>
            </a:r>
            <a:r>
              <a:rPr lang="zh-CN" altLang="en-US" sz="2800" b="1">
                <a:sym typeface="+mn-ea"/>
              </a:rPr>
              <a:t>的</a:t>
            </a:r>
            <a:r>
              <a:rPr lang="zh-CN" altLang="en-US" sz="2800" b="1">
                <a:sym typeface="+mn-ea"/>
              </a:rPr>
              <a:t>内迁会造成怎样的影响？</a:t>
            </a:r>
            <a:endParaRPr lang="zh-CN" altLang="en-US" sz="2800" b="1"/>
          </a:p>
        </p:txBody>
      </p:sp>
      <p:sp>
        <p:nvSpPr>
          <p:cNvPr id="7" name="文本框 6"/>
          <p:cNvSpPr txBox="1"/>
          <p:nvPr/>
        </p:nvSpPr>
        <p:spPr>
          <a:xfrm>
            <a:off x="2503805" y="1256030"/>
            <a:ext cx="68211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/>
              <a:t>东汉以来内迁民族与统治阶级的关系</a:t>
            </a:r>
            <a:endParaRPr lang="zh-CN" altLang="en-US" sz="2800" b="1"/>
          </a:p>
        </p:txBody>
      </p:sp>
      <p:sp>
        <p:nvSpPr>
          <p:cNvPr id="8" name="文本框 7"/>
          <p:cNvSpPr txBox="1"/>
          <p:nvPr/>
        </p:nvSpPr>
        <p:spPr>
          <a:xfrm>
            <a:off x="3580130" y="3664585"/>
            <a:ext cx="67348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/>
              <a:t>——</a:t>
            </a:r>
            <a:r>
              <a:rPr lang="zh-CN" altLang="en-US" sz="2800" b="1"/>
              <a:t>摘编自：</a:t>
            </a:r>
            <a:r>
              <a:rPr lang="zh-CN" altLang="en-US" sz="2800" b="1"/>
              <a:t>范文澜《中国通史简编》</a:t>
            </a:r>
            <a:endParaRPr lang="zh-CN" altLang="en-US" sz="2800" b="1"/>
          </a:p>
        </p:txBody>
      </p:sp>
      <p:sp>
        <p:nvSpPr>
          <p:cNvPr id="2" name="文本框 1"/>
          <p:cNvSpPr txBox="1"/>
          <p:nvPr/>
        </p:nvSpPr>
        <p:spPr>
          <a:xfrm>
            <a:off x="401320" y="78740"/>
            <a:ext cx="83756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rgbClr val="FF0000"/>
                </a:solidFill>
              </a:rPr>
              <a:t>一、大时空下的民族迁徙</a:t>
            </a:r>
            <a:r>
              <a:rPr lang="en-US" altLang="zh-CN" sz="3200" b="1">
                <a:solidFill>
                  <a:srgbClr val="FF0000"/>
                </a:solidFill>
              </a:rPr>
              <a:t>——</a:t>
            </a:r>
            <a:r>
              <a:rPr lang="zh-CN" altLang="en-US" sz="3200" b="1">
                <a:solidFill>
                  <a:srgbClr val="FF0000"/>
                </a:solidFill>
              </a:rPr>
              <a:t>从东汉到三国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3" grpId="0"/>
      <p:bldP spid="3" grpId="1"/>
      <p:bldP spid="5" grpId="0"/>
      <p:bldP spid="5" grpId="1"/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/>
        </p:nvSpPr>
        <p:spPr>
          <a:xfrm>
            <a:off x="944245" y="4395470"/>
            <a:ext cx="9800590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/>
              <a:t>问题</a:t>
            </a:r>
            <a:r>
              <a:rPr lang="en-US" altLang="zh-CN" sz="2800" b="1"/>
              <a:t>5</a:t>
            </a:r>
            <a:r>
              <a:rPr lang="zh-CN" altLang="en-US" sz="2800" b="1"/>
              <a:t>：</a:t>
            </a:r>
            <a:endParaRPr lang="zh-CN" altLang="en-US" sz="2800" b="1"/>
          </a:p>
          <a:p>
            <a:r>
              <a:rPr lang="zh-CN" altLang="en-US" sz="2800" b="1"/>
              <a:t>（</a:t>
            </a:r>
            <a:r>
              <a:rPr lang="en-US" altLang="zh-CN" sz="2800" b="1"/>
              <a:t>1</a:t>
            </a:r>
            <a:r>
              <a:rPr lang="zh-CN" altLang="en-US" sz="2800" b="1"/>
              <a:t>）</a:t>
            </a:r>
            <a:r>
              <a:rPr lang="zh-CN" altLang="en-US" sz="2800" b="1">
                <a:sym typeface="+mn-ea"/>
              </a:rPr>
              <a:t>西晋时期，边疆民族的分布发生了怎样的变化？</a:t>
            </a:r>
            <a:r>
              <a:rPr lang="zh-CN" altLang="en-US" sz="2800" b="1"/>
              <a:t> </a:t>
            </a:r>
            <a:endParaRPr lang="zh-CN" altLang="en-US" sz="2800" b="1"/>
          </a:p>
          <a:p>
            <a:r>
              <a:rPr lang="zh-CN" altLang="en-US" sz="2800" b="1"/>
              <a:t>（</a:t>
            </a:r>
            <a:r>
              <a:rPr lang="en-US" altLang="zh-CN" sz="2800" b="1"/>
              <a:t>2</a:t>
            </a:r>
            <a:r>
              <a:rPr lang="zh-CN" altLang="en-US" sz="2800" b="1"/>
              <a:t>）</a:t>
            </a:r>
            <a:r>
              <a:rPr lang="zh-CN" altLang="en-US" sz="2800" b="1">
                <a:sym typeface="+mn-ea"/>
              </a:rPr>
              <a:t>八王的封地主要在哪里？</a:t>
            </a:r>
            <a:endParaRPr lang="zh-CN" altLang="en-US" sz="2800" b="1"/>
          </a:p>
          <a:p>
            <a:r>
              <a:rPr lang="zh-CN" altLang="en-US" sz="2800" b="1"/>
              <a:t>（</a:t>
            </a:r>
            <a:r>
              <a:rPr lang="en-US" altLang="zh-CN" sz="2800" b="1"/>
              <a:t>3</a:t>
            </a:r>
            <a:r>
              <a:rPr lang="zh-CN" altLang="en-US" sz="2800" b="1"/>
              <a:t>）八王之乱对黄河流域的胡汉力量格局会造成怎样的影响？</a:t>
            </a:r>
            <a:endParaRPr lang="zh-CN" altLang="en-US" sz="2800" b="1"/>
          </a:p>
          <a:p>
            <a:r>
              <a:rPr lang="zh-CN" altLang="en-US" sz="2800" b="1"/>
              <a:t>         可能会导致什么后果？</a:t>
            </a:r>
            <a:endParaRPr lang="zh-CN" altLang="en-US" sz="2800" b="1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54600" y="1127760"/>
            <a:ext cx="4827270" cy="326771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47625" y="22225"/>
            <a:ext cx="83756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rgbClr val="FF0000"/>
                </a:solidFill>
              </a:rPr>
              <a:t>二、大混战中的民族冲突</a:t>
            </a:r>
            <a:r>
              <a:rPr lang="en-US" altLang="zh-CN" sz="3200" b="1">
                <a:solidFill>
                  <a:srgbClr val="FF0000"/>
                </a:solidFill>
              </a:rPr>
              <a:t>——</a:t>
            </a:r>
            <a:r>
              <a:rPr lang="zh-CN" altLang="en-US" sz="3200" b="1">
                <a:solidFill>
                  <a:srgbClr val="FF0000"/>
                </a:solidFill>
              </a:rPr>
              <a:t>西晋的灭亡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61315" y="605790"/>
            <a:ext cx="29260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+mj-ea"/>
                <a:ea typeface="+mj-ea"/>
                <a:cs typeface="+mj-ea"/>
              </a:rPr>
              <a:t>1.</a:t>
            </a:r>
            <a:r>
              <a:rPr lang="zh-CN" altLang="en-US" sz="2800" b="1">
                <a:solidFill>
                  <a:srgbClr val="FF0000"/>
                </a:solidFill>
                <a:latin typeface="+mj-ea"/>
                <a:ea typeface="+mj-ea"/>
                <a:cs typeface="+mj-ea"/>
              </a:rPr>
              <a:t>八王之乱</a:t>
            </a:r>
            <a:endParaRPr lang="zh-CN" altLang="en-US" sz="2800" b="1">
              <a:solidFill>
                <a:srgbClr val="FF0000"/>
              </a:solidFill>
              <a:latin typeface="+mj-ea"/>
              <a:ea typeface="+mj-ea"/>
              <a:cs typeface="+mj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610" y="1127760"/>
            <a:ext cx="3822065" cy="326707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7625" y="910590"/>
            <a:ext cx="29260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+mj-ea"/>
                <a:ea typeface="+mj-ea"/>
                <a:cs typeface="+mj-ea"/>
              </a:rPr>
              <a:t>2.</a:t>
            </a:r>
            <a:r>
              <a:rPr lang="zh-CN" altLang="en-US" sz="2800" b="1">
                <a:solidFill>
                  <a:srgbClr val="FF0000"/>
                </a:solidFill>
                <a:latin typeface="+mj-ea"/>
                <a:ea typeface="+mj-ea"/>
                <a:cs typeface="+mj-ea"/>
              </a:rPr>
              <a:t>五胡乱华</a:t>
            </a:r>
            <a:endParaRPr lang="zh-CN" altLang="en-US" sz="2800" b="1">
              <a:solidFill>
                <a:srgbClr val="FF0000"/>
              </a:solidFill>
              <a:latin typeface="+mj-ea"/>
              <a:ea typeface="+mj-ea"/>
              <a:cs typeface="+mj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87350" y="1767840"/>
            <a:ext cx="10668000" cy="1383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p>
            <a:r>
              <a:rPr lang="en-US" altLang="zh-CN" sz="2400" b="1"/>
              <a:t> </a:t>
            </a:r>
            <a:r>
              <a:rPr lang="en-US" altLang="zh-CN" sz="2800" b="1"/>
              <a:t>   </a:t>
            </a:r>
            <a:r>
              <a:rPr lang="zh-CN" altLang="en-US" sz="2800" b="1"/>
              <a:t>西晋灭亡时的年号为</a:t>
            </a:r>
            <a:r>
              <a:rPr lang="en-US" altLang="zh-CN" sz="2800" b="1"/>
              <a:t>“</a:t>
            </a:r>
            <a:r>
              <a:rPr lang="zh-CN" altLang="en-US" sz="2800" b="1"/>
              <a:t>永嘉</a:t>
            </a:r>
            <a:r>
              <a:rPr lang="en-US" altLang="zh-CN" sz="2800" b="1"/>
              <a:t>”</a:t>
            </a:r>
            <a:r>
              <a:rPr lang="zh-CN" altLang="en-US" sz="2800" b="1"/>
              <a:t>。匈奴人刘曜攻破洛阳时，杀死贵族、官僚、庶民三万人，洛阳变成一片瓦砾。羯人石勒在东郡击败晋军，杀王公以下十余万人。     </a:t>
            </a:r>
            <a:r>
              <a:rPr lang="en-US" altLang="zh-CN" sz="2800" b="1"/>
              <a:t>——</a:t>
            </a:r>
            <a:r>
              <a:rPr lang="zh-CN" altLang="en-US" sz="2800" b="1"/>
              <a:t>《</a:t>
            </a:r>
            <a:r>
              <a:rPr lang="zh-CN" altLang="en-US" sz="2800" b="1">
                <a:sym typeface="+mn-ea"/>
              </a:rPr>
              <a:t>中华文明史》</a:t>
            </a:r>
            <a:endParaRPr lang="zh-CN" altLang="en-US" sz="2800" b="1"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5730" y="46990"/>
            <a:ext cx="83756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rgbClr val="FF0000"/>
                </a:solidFill>
              </a:rPr>
              <a:t>二、大混战中的民族冲突</a:t>
            </a:r>
            <a:r>
              <a:rPr lang="en-US" altLang="zh-CN" sz="3200" b="1">
                <a:solidFill>
                  <a:srgbClr val="FF0000"/>
                </a:solidFill>
              </a:rPr>
              <a:t>——</a:t>
            </a:r>
            <a:r>
              <a:rPr lang="zh-CN" altLang="en-US" sz="3200" b="1">
                <a:solidFill>
                  <a:srgbClr val="FF0000"/>
                </a:solidFill>
              </a:rPr>
              <a:t>西晋的灭亡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87350" y="3651250"/>
            <a:ext cx="1092263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/>
              <a:t>问题</a:t>
            </a:r>
            <a:r>
              <a:rPr lang="en-US" altLang="zh-CN" sz="2800" b="1"/>
              <a:t>6</a:t>
            </a:r>
            <a:r>
              <a:rPr lang="zh-CN" altLang="en-US" sz="2800" b="1"/>
              <a:t>：（</a:t>
            </a:r>
            <a:r>
              <a:rPr lang="en-US" altLang="zh-CN" sz="2800" b="1"/>
              <a:t>1</a:t>
            </a:r>
            <a:r>
              <a:rPr lang="zh-CN" altLang="en-US" sz="2800" b="1"/>
              <a:t>）边疆内迁民族是怎样对待八王之乱后的西晋政权的</a:t>
            </a:r>
            <a:r>
              <a:rPr lang="zh-CN" altLang="en-US" sz="2800" b="1"/>
              <a:t>？</a:t>
            </a:r>
            <a:endParaRPr lang="en-US" altLang="zh-CN" sz="2800" b="1"/>
          </a:p>
        </p:txBody>
      </p:sp>
      <p:sp>
        <p:nvSpPr>
          <p:cNvPr id="4" name="文本框 3"/>
          <p:cNvSpPr txBox="1"/>
          <p:nvPr/>
        </p:nvSpPr>
        <p:spPr>
          <a:xfrm>
            <a:off x="387350" y="4173220"/>
            <a:ext cx="1142682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>
                <a:sym typeface="+mn-ea"/>
              </a:rPr>
              <a:t>           </a:t>
            </a:r>
            <a:r>
              <a:rPr lang="zh-CN" altLang="en-US" sz="2800" b="1">
                <a:sym typeface="+mn-ea"/>
              </a:rPr>
              <a:t>（</a:t>
            </a:r>
            <a:r>
              <a:rPr lang="en-US" altLang="zh-CN" sz="2800" b="1">
                <a:sym typeface="+mn-ea"/>
              </a:rPr>
              <a:t>2</a:t>
            </a:r>
            <a:r>
              <a:rPr lang="zh-CN" altLang="en-US" sz="2800" b="1">
                <a:sym typeface="+mn-ea"/>
              </a:rPr>
              <a:t>）在这种民族冲突下，汉族统治阶层</a:t>
            </a:r>
            <a:r>
              <a:rPr lang="zh-CN" altLang="en-US" sz="2800" b="1">
                <a:sym typeface="+mn-ea"/>
              </a:rPr>
              <a:t>可能会做出怎样的抉择？</a:t>
            </a:r>
            <a:endParaRPr lang="en-US" altLang="zh-CN" sz="2800" b="1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animBg="1"/>
      <p:bldP spid="3" grpId="1" animBg="1"/>
      <p:bldP spid="11" grpId="0"/>
      <p:bldP spid="11" grpId="1"/>
      <p:bldP spid="4" grpId="0"/>
      <p:bldP spid="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562610" y="870585"/>
            <a:ext cx="58407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800" b="1">
                <a:solidFill>
                  <a:srgbClr val="FF0000"/>
                </a:solidFill>
                <a:latin typeface="+mj-ea"/>
                <a:ea typeface="+mj-ea"/>
                <a:cs typeface="+mj-ea"/>
              </a:rPr>
              <a:t>3.</a:t>
            </a:r>
            <a:r>
              <a:rPr lang="zh-CN" altLang="en-US" sz="2800" b="1">
                <a:solidFill>
                  <a:srgbClr val="FF0000"/>
                </a:solidFill>
                <a:latin typeface="+mj-ea"/>
                <a:ea typeface="+mj-ea"/>
                <a:cs typeface="+mj-ea"/>
              </a:rPr>
              <a:t>永嘉南渡（北方人民南迁）</a:t>
            </a:r>
            <a:endParaRPr lang="zh-CN" altLang="en-US" sz="2800" b="1">
              <a:solidFill>
                <a:srgbClr val="FF0000"/>
              </a:solidFill>
              <a:latin typeface="+mj-ea"/>
              <a:ea typeface="+mj-ea"/>
              <a:cs typeface="+mj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07000" y="1796415"/>
            <a:ext cx="5138420" cy="46164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55" y="1668780"/>
            <a:ext cx="4149725" cy="46164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25730" y="46990"/>
            <a:ext cx="83756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rgbClr val="FF0000"/>
                </a:solidFill>
              </a:rPr>
              <a:t>二、大混战中的民族冲突</a:t>
            </a:r>
            <a:r>
              <a:rPr lang="en-US" altLang="zh-CN" sz="3200" b="1">
                <a:solidFill>
                  <a:srgbClr val="FF0000"/>
                </a:solidFill>
              </a:rPr>
              <a:t>——</a:t>
            </a:r>
            <a:r>
              <a:rPr lang="zh-CN" altLang="en-US" sz="3200" b="1">
                <a:solidFill>
                  <a:srgbClr val="FF0000"/>
                </a:solidFill>
              </a:rPr>
              <a:t>西晋的灭亡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/>
        </p:nvSpPr>
        <p:spPr>
          <a:xfrm>
            <a:off x="191135" y="62865"/>
            <a:ext cx="83756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rgbClr val="FF0000"/>
                </a:solidFill>
              </a:rPr>
              <a:t>三、大分裂中的区域</a:t>
            </a:r>
            <a:r>
              <a:rPr lang="zh-CN" altLang="en-US" sz="3200" b="1">
                <a:solidFill>
                  <a:srgbClr val="FF0000"/>
                </a:solidFill>
              </a:rPr>
              <a:t>开发</a:t>
            </a:r>
            <a:r>
              <a:rPr lang="en-US" altLang="zh-CN" sz="3200" b="1">
                <a:solidFill>
                  <a:srgbClr val="FF0000"/>
                </a:solidFill>
              </a:rPr>
              <a:t>——</a:t>
            </a:r>
            <a:r>
              <a:rPr lang="zh-CN" altLang="en-US" sz="3200" b="1">
                <a:solidFill>
                  <a:srgbClr val="FF0000"/>
                </a:solidFill>
              </a:rPr>
              <a:t>东晋与南朝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243965" y="1675765"/>
            <a:ext cx="10213975" cy="1383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p>
            <a:r>
              <a:rPr lang="en-US" altLang="zh-CN" sz="2800" b="1"/>
              <a:t>      316</a:t>
            </a:r>
            <a:r>
              <a:rPr lang="zh-CN" altLang="en-US" sz="2800" b="1"/>
              <a:t>年，</a:t>
            </a:r>
            <a:r>
              <a:rPr lang="zh-CN" altLang="en-US" sz="2800" b="1"/>
              <a:t>都督扬州江南诸军事的西晋琅玡王司马睿，在士族拥戴下自称晋王，次年称帝，史称东晋元帝，东晋建立。       </a:t>
            </a:r>
            <a:endParaRPr lang="zh-CN" altLang="en-US" sz="2800" b="1"/>
          </a:p>
          <a:p>
            <a:r>
              <a:rPr lang="zh-CN" altLang="en-US" sz="2800" b="1"/>
              <a:t>                                   </a:t>
            </a:r>
            <a:r>
              <a:rPr lang="en-US" altLang="zh-CN" sz="2800" b="1"/>
              <a:t>——</a:t>
            </a:r>
            <a:r>
              <a:rPr lang="zh-CN" altLang="en-US" sz="2800" b="1"/>
              <a:t>摘编自：翦伯赞《中国史纲要》</a:t>
            </a:r>
            <a:endParaRPr lang="zh-CN" altLang="en-US" sz="2800" b="1"/>
          </a:p>
        </p:txBody>
      </p:sp>
      <p:sp>
        <p:nvSpPr>
          <p:cNvPr id="11" name="文本框 10"/>
          <p:cNvSpPr txBox="1"/>
          <p:nvPr/>
        </p:nvSpPr>
        <p:spPr>
          <a:xfrm>
            <a:off x="1769110" y="4537710"/>
            <a:ext cx="77343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/>
              <a:t>（</a:t>
            </a:r>
            <a:r>
              <a:rPr lang="en-US" altLang="zh-CN" sz="2800" b="1"/>
              <a:t>2</a:t>
            </a:r>
            <a:r>
              <a:rPr lang="zh-CN" altLang="en-US" sz="2800" b="1"/>
              <a:t>）士族在东晋的建立中发挥着怎样的作用？</a:t>
            </a:r>
            <a:endParaRPr lang="en-US" altLang="zh-CN" sz="2800" b="1"/>
          </a:p>
        </p:txBody>
      </p:sp>
      <p:sp>
        <p:nvSpPr>
          <p:cNvPr id="4" name="文本框 3"/>
          <p:cNvSpPr txBox="1"/>
          <p:nvPr/>
        </p:nvSpPr>
        <p:spPr>
          <a:xfrm>
            <a:off x="633730" y="761365"/>
            <a:ext cx="300672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3200" b="1">
                <a:solidFill>
                  <a:srgbClr val="FF0000"/>
                </a:solidFill>
                <a:sym typeface="+mn-ea"/>
              </a:rPr>
              <a:t>1.</a:t>
            </a:r>
            <a:r>
              <a:rPr lang="zh-CN" altLang="en-US" sz="3200" b="1">
                <a:solidFill>
                  <a:srgbClr val="FF0000"/>
                </a:solidFill>
                <a:sym typeface="+mn-ea"/>
              </a:rPr>
              <a:t>东晋士族专权</a:t>
            </a:r>
            <a:endParaRPr lang="zh-CN" altLang="en-US" sz="32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922145" y="5261610"/>
            <a:ext cx="758126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/>
              <a:t>（</a:t>
            </a:r>
            <a:r>
              <a:rPr lang="en-US" altLang="zh-CN" sz="2800" b="1"/>
              <a:t>3</a:t>
            </a:r>
            <a:r>
              <a:rPr lang="zh-CN" altLang="en-US" sz="2800" b="1"/>
              <a:t>）东晋士族与皇权形成了怎样的权力格局</a:t>
            </a:r>
            <a:r>
              <a:rPr lang="zh-CN" altLang="en-US" sz="2800" b="1"/>
              <a:t>？</a:t>
            </a:r>
            <a:endParaRPr lang="en-US" altLang="zh-CN" sz="2800" b="1"/>
          </a:p>
        </p:txBody>
      </p:sp>
      <p:sp>
        <p:nvSpPr>
          <p:cNvPr id="6" name="文本框 5"/>
          <p:cNvSpPr txBox="1"/>
          <p:nvPr/>
        </p:nvSpPr>
        <p:spPr>
          <a:xfrm>
            <a:off x="802640" y="3657600"/>
            <a:ext cx="1092263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/>
              <a:t>问题</a:t>
            </a:r>
            <a:r>
              <a:rPr lang="en-US" altLang="zh-CN" sz="2800" b="1"/>
              <a:t>7</a:t>
            </a:r>
            <a:r>
              <a:rPr lang="zh-CN" altLang="en-US" sz="2800" b="1"/>
              <a:t>：（</a:t>
            </a:r>
            <a:r>
              <a:rPr lang="en-US" altLang="zh-CN" sz="2800" b="1"/>
              <a:t>1</a:t>
            </a:r>
            <a:r>
              <a:rPr lang="zh-CN" altLang="en-US" sz="2800" b="1"/>
              <a:t>）阅读课本请回答，</a:t>
            </a:r>
            <a:r>
              <a:rPr lang="zh-CN" altLang="en-US" sz="2800" b="1"/>
              <a:t>什么是士族</a:t>
            </a:r>
            <a:r>
              <a:rPr lang="zh-CN" altLang="en-US" sz="2800" b="1"/>
              <a:t>？</a:t>
            </a:r>
            <a:endParaRPr lang="en-US" altLang="zh-CN" sz="2800" b="1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5" grpId="0"/>
      <p:bldP spid="5" grpId="1"/>
      <p:bldP spid="6" grpId="0"/>
      <p:bldP spid="6" grpId="1"/>
      <p:bldP spid="4" grpId="0"/>
      <p:bldP spid="4" grpId="1"/>
    </p:bld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CREEN_THEME_FLAG" val="Dlrq25wU2PGuGg5bbmjbDJihVSWE197eUTTo3bL7gdqgW+hSOITxkieSMdlWMsmR0TeAU9BqO8P/l0/QKWJASRF9KO8iXA7t6JXg59ibURE="/>
</p:tagLst>
</file>

<file path=ppt/tags/tag10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JihVSWE197eUTTo3bL7gdqgW+hSOITxkieSMdlWMsmR0TeAU9BqO8P/l0/QKWJASRF9KO8iXA7t6JXg59ibURE="/>
</p:tagLst>
</file>

<file path=ppt/tags/tag11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JihVSWE197eUTTo3bL7gdqgW+hSOITxkieSMdlWMsmR0TeAU9BqO8P/l0/QKWJASRF9KO8iXA7t6JXg59ibURE="/>
</p:tagLst>
</file>

<file path=ppt/tags/tag12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JihVSWE197eUTTo3bL7gdqgW+hSOITxkieSMdlWMsmR0TeAU9BqO8P/l0/QKWJASRF9KO8iXA7t6JXg59ibURE="/>
</p:tagLst>
</file>

<file path=ppt/tags/tag13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JihVSWE197eUTTo3bL7gdqgW+hSOITxkieSMdlWMsmR0TeAU9BqO8P/l0/QKWJASRF9KO8iXA7t6JXg59ibURE="/>
</p:tagLst>
</file>

<file path=ppt/tags/tag14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JihVSWE197eUTTo3bL7gdqgW+hSOITxkieSMdlWMsmR0TeAU9BqO8P/l0/QKWJASRF9KO8iXA7t6JXg59ibURE="/>
</p:tagLst>
</file>

<file path=ppt/tags/tag15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JihVSWE197eUTTo3bL7gdqgW+hSOITxkieSMdlWMsmR0TeAU9BqO8P/l0/QKWJASRF9KO8iXA7t6JXg59ibURE=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JihVSWE197eUTTo3bL7gdqgW+hSOITxkieSMdlWMsmR0TeAU9BqO8P/l0/QKWJASRF9KO8iXA7t6JXg59ibURE="/>
</p:tagLst>
</file>

<file path=ppt/tags/tag17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JihVSWE197eUTTo3bL7gdqgW+hSOITxkieSMdlWMsmR0TeAU9BqO8P/l0/QKWJASRF9KO8iXA7t6JXg59ibURE="/>
</p:tagLst>
</file>

<file path=ppt/tags/tag18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JihVSWE197eUTTo3bL7gdqgW+hSOITxkieSMdlWMsmR0TeAU9BqO8P/l0/QKWJASRF9KO8iXA7t6JXg59ibURE="/>
</p:tagLst>
</file>

<file path=ppt/tags/tag19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JihVSWE197eUTTo3bL7gdqgW+hSOITxkieSMdlWMsmR0TeAU9BqO8P/l0/QKWJASRF9KO8iXA7t6JXg59ibURE=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CREEN_THEME_FLAG" val="Dlrq25wU2PGuGg5bbmjbDJihVSWE197eUTTo3bL7gdqgW+hSOITxkieSMdlWMsmR0TeAU9BqO8P/l0/QKWJASRF9KO8iXA7t6JXg59ibURE="/>
</p:tagLst>
</file>

<file path=ppt/tags/tag20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JihVSWE197eUTTo3bL7gdqgW+hSOITxkieSMdlWMsmR0TeAU9BqO8P/l0/QKWJASRF9KO8iXA7t6JXg59ibURE="/>
</p:tagLst>
</file>

<file path=ppt/tags/tag21.xml><?xml version="1.0" encoding="utf-8"?>
<p:tagLst xmlns:p="http://schemas.openxmlformats.org/presentationml/2006/main">
  <p:tag name="KSO_WM_UNIT_TABLE_BEAUTIFY" val="smartTable{5f48fd4d-c0bf-4f99-917d-3031cb28eb2a}"/>
  <p:tag name="KSO_WM_SCREEN_THEME_FLAG" val="Dlrq25wU2PGuGg5bbmjbDJihVSWE197eUTTo3bL7gdqgW+hSOITxkieSMdlWMsmR0TeAU9BqO8P/l0/QKWJASRF9KO8iXA7t6JXg59ibURE="/>
</p:tagLst>
</file>

<file path=ppt/tags/tag22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JihVSWE197eUTTo3bL7gdqgW+hSOITxkieSMdlWMsmR0TeAU9BqO8P/l0/QKWJASRF9KO8iXA7t6JXg59ibURE="/>
</p:tagLst>
</file>

<file path=ppt/tags/tag23.xml><?xml version="1.0" encoding="utf-8"?>
<p:tagLst xmlns:p="http://schemas.openxmlformats.org/presentationml/2006/main">
  <p:tag name="KSO_WM_UNIT_TABLE_BEAUTIFY" val="smartTable{eb39290e-7cd6-4f83-af36-f095f9f3bb7e}"/>
  <p:tag name="KSO_WM_SCREEN_THEME_FLAG" val="Dlrq25wU2PGuGg5bbmjbDJihVSWE197eUTTo3bL7gdqgW+hSOITxkieSMdlWMsmR0TeAU9BqO8P/l0/QKWJASRF9KO8iXA7t6JXg59ibURE="/>
</p:tagLst>
</file>

<file path=ppt/tags/tag24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JihVSWE197eUTTo3bL7gdqgW+hSOITxkieSMdlWMsmR0TeAU9BqO8P/l0/QKWJASRF9KO8iXA7t6JXg59ibURE="/>
</p:tagLst>
</file>

<file path=ppt/tags/tag25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JihVSWE197eUTTo3bL7gdqgW+hSOITxkieSMdlWMsmR0TeAU9BqO8P/l0/QKWJASRF9KO8iXA7t6JXg59ibURE="/>
</p:tagLst>
</file>

<file path=ppt/tags/tag26.xml><?xml version="1.0" encoding="utf-8"?>
<p:tagLst xmlns:p="http://schemas.openxmlformats.org/presentationml/2006/main">
  <p:tag name="KSO_WM_UNIT_TABLE_BEAUTIFY" val="smartTable{7622a1a2-5c7b-4a92-8ff3-0899865d8d8e}"/>
  <p:tag name="KSO_WM_SCREEN_THEME_FLAG" val="Dlrq25wU2PGuGg5bbmjbDJihVSWE197eUTTo3bL7gdqgW+hSOITxkieSMdlWMsmR0TeAU9BqO8P/l0/QKWJASRF9KO8iXA7t6JXg59ibURE=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  <p:tag name="KSO_WM_SCREEN_THEME_FLAG" val="Dlrq25wU2PGuGg5bbmjbDJihVSWE197eUTTo3bL7gdqgW+hSOITxkieSMdlWMsmR0TeAU9BqO8P/l0/QKWJASRF9KO8iXA7t6JXg59ibURE=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JihVSWE197eUTTo3bL7gdqgW+hSOITxkieSMdlWMsmR0TeAU9BqO8P/l0/QKWJASRF9KO8iXA7t6JXg59ibURE=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CREEN_THEME_FLAG" val="Dlrq25wU2PGuGg5bbmjbDJihVSWE197eUTTo3bL7gdqgW+hSOITxkieSMdlWMsmR0TeAU9BqO8P/l0/QKWJASRF9KO8iXA7t6JXg59ibURE=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JihVSWE197eUTTo3bL7gdqgW+hSOITxkieSMdlWMsmR0TeAU9BqO8P/l0/QKWJASRF9KO8iXA7t6JXg59ibURE=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JihVSWE197eUTTo3bL7gdqgW+hSOITxkieSMdlWMsmR0TeAU9BqO8P/l0/QKWJASRF9KO8iXA7t6JXg59ibURE=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JihVSWE197eUTTo3bL7gdqgW+hSOITxkieSMdlWMsmR0TeAU9BqO8P/l0/QKWJASRF9KO8iXA7t6JXg59ibURE="/>
</p:tagLst>
</file>

<file path=ppt/tags/tag7.xml><?xml version="1.0" encoding="utf-8"?>
<p:tagLst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  <p:tag name="KSO_WM_SCREEN_THEME_FLAG" val="Dlrq25wU2PGuGg5bbmjbDJihVSWE197eUTTo3bL7gdqgW+hSOITxkieSMdlWMsmR0TeAU9BqO8P/l0/QKWJASRF9KO8iXA7t6JXg59ibURE="/>
</p:tagLst>
</file>

<file path=ppt/tags/tag8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CREEN_THEME_FLAG" val="Dlrq25wU2PGuGg5bbmjbDJihVSWE197eUTTo3bL7gdqgW+hSOITxkieSMdlWMsmR0TeAU9BqO8P/l0/QKWJASRF9KO8iXA7t6JXg59ibURE="/>
</p:tagLst>
</file>

<file path=ppt/tags/tag9.xml><?xml version="1.0" encoding="utf-8"?>
<p:tagLst xmlns:p="http://schemas.openxmlformats.org/presentationml/2006/main">
  <p:tag name="KSO_WM_UNIT_ISCONTENTSTITLE" val="0"/>
  <p:tag name="KSO_WM_UNIT_PRESET_TEXT" val="在此输入您的封面副标题"/>
  <p:tag name="KSO_WM_UNIT_NOCLEAR" val="0"/>
  <p:tag name="KSO_WM_UNIT_VALUE" val="15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187308_1*b*1"/>
  <p:tag name="KSO_WM_TEMPLATE_CATEGORY" val="custom"/>
  <p:tag name="KSO_WM_TEMPLATE_INDEX" val="20187308"/>
  <p:tag name="KSO_WM_UNIT_LAYERLEVEL" val="1"/>
  <p:tag name="KSO_WM_TAG_VERSION" val="1.0"/>
  <p:tag name="KSO_WM_BEAUTIFY_FLAG" val="#wm#"/>
  <p:tag name="KSO_WM_SCREEN_THEME_FLAG" val="Dlrq25wU2PGuGg5bbmjbDJihVSWE197eUTTo3bL7gdqgW+hSOITxkieSMdlWMsmR0TeAU9BqO8P/l0/QKWJASRF9KO8iXA7t6JXg59ibURE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lang="zh-CN" altLang="en-US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2554</Words>
  <Application>WPS 演示</Application>
  <PresentationFormat>宽屏</PresentationFormat>
  <Paragraphs>399</Paragraphs>
  <Slides>16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3" baseType="lpstr">
      <vt:lpstr>Arial</vt:lpstr>
      <vt:lpstr>宋体</vt:lpstr>
      <vt:lpstr>Wingdings</vt:lpstr>
      <vt:lpstr>微软雅黑</vt:lpstr>
      <vt:lpstr>方正舒体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段晓东</cp:lastModifiedBy>
  <cp:revision>34</cp:revision>
  <dcterms:created xsi:type="dcterms:W3CDTF">2019-06-19T02:08:00Z</dcterms:created>
  <dcterms:modified xsi:type="dcterms:W3CDTF">2019-10-03T04:35:31Z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2052-11.1.0.9098</vt:lpwstr>
  </property>
</Properties>
</file>