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gs/tag1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handoutMasterIdLst>
    <p:handoutMasterId r:id="rId21"/>
  </p:handoutMasterIdLst>
  <p:sldIdLst>
    <p:sldId id="257" r:id="rId3"/>
    <p:sldId id="262" r:id="rId4"/>
    <p:sldId id="260" r:id="rId6"/>
    <p:sldId id="258" r:id="rId7"/>
    <p:sldId id="261" r:id="rId8"/>
    <p:sldId id="264" r:id="rId9"/>
    <p:sldId id="269" r:id="rId10"/>
    <p:sldId id="270" r:id="rId11"/>
    <p:sldId id="272" r:id="rId12"/>
    <p:sldId id="271" r:id="rId13"/>
    <p:sldId id="273" r:id="rId14"/>
    <p:sldId id="268" r:id="rId15"/>
    <p:sldId id="275" r:id="rId16"/>
    <p:sldId id="276" r:id="rId17"/>
    <p:sldId id="279" r:id="rId18"/>
    <p:sldId id="281" r:id="rId19"/>
    <p:sldId id="280" r:id="rId20"/>
  </p:sldIdLst>
  <p:sldSz cx="12192000" cy="6858000"/>
  <p:notesSz cx="6858000" cy="9144000"/>
  <p:embeddedFontLst>
    <p:embeddedFont>
      <p:font typeface="方正字迹-龙吟体 简" panose="02000500000000000000" charset="-122"/>
      <p:regular r:id="rId26"/>
    </p:embeddedFont>
    <p:embeddedFont>
      <p:font typeface="方正字迹-顾建平碑派体 简" panose="02000500000000000000" charset="-122"/>
      <p:regular r:id="rId27"/>
    </p:embeddedFont>
    <p:embeddedFont>
      <p:font typeface="方正仿宋简体" panose="02000000000000000000" charset="-122"/>
      <p:regular r:id="rId28"/>
    </p:embeddedFont>
    <p:embeddedFont>
      <p:font typeface="方正粗金陵简体" panose="02000000000000000000" charset="-122"/>
      <p:regular r:id="rId29"/>
    </p:embeddedFont>
    <p:embeddedFont>
      <p:font typeface="方正颜真卿楷书 简繁" panose="02000500000000000000" charset="-122"/>
      <p:regular r:id="rId30"/>
    </p:embeddedFont>
    <p:embeddedFont>
      <p:font typeface="苹方-简" panose="020B0400000000000000" charset="-122"/>
      <p:regular r:id="rId3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2" userDrawn="1">
          <p15:clr>
            <a:srgbClr val="A4A3A4"/>
          </p15:clr>
        </p15:guide>
        <p15:guide id="2" pos="38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玉羅" initials="玉" lastIdx="0" clrIdx="0"/>
  <p:cmAuthor id="2" name="administrator-pc" initials="a" lastIdx="0" clrIdx="1"/>
  <p:cmAuthor id="3" name="rebacca" initials="r" lastIdx="0" clrIdx="2"/>
  <p:cmAuthor id="4" name="CHENYUE" initials="C" lastIdx="0" clrIdx="3"/>
  <p:cmAuthor id="5" name="李永宾" initials="" lastIdx="0" clrIdx="4"/>
  <p:cmAuthor id="6" name="作者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062"/>
        <p:guide pos="38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slide" Target="slides/slide3.xml" Id="rId6" /><Relationship Type="http://schemas.openxmlformats.org/officeDocument/2006/relationships/notesMaster" Target="notesMasters/notesMaster1.xml" Id="rId5" /><Relationship Type="http://schemas.openxmlformats.org/officeDocument/2006/relationships/slide" Target="slides/slide2.xml" Id="rId4" /><Relationship Type="http://schemas.openxmlformats.org/officeDocument/2006/relationships/font" Target="fonts/font6.fntdata" Id="rId31" /><Relationship Type="http://schemas.openxmlformats.org/officeDocument/2006/relationships/font" Target="fonts/font5.fntdata" Id="rId30" /><Relationship Type="http://schemas.openxmlformats.org/officeDocument/2006/relationships/slide" Target="slides/slide1.xml" Id="rId3" /><Relationship Type="http://schemas.openxmlformats.org/officeDocument/2006/relationships/font" Target="fonts/font4.fntdata" Id="rId29" /><Relationship Type="http://schemas.openxmlformats.org/officeDocument/2006/relationships/font" Target="fonts/font3.fntdata" Id="rId28" /><Relationship Type="http://schemas.openxmlformats.org/officeDocument/2006/relationships/font" Target="fonts/font2.fntdata" Id="rId27" /><Relationship Type="http://schemas.openxmlformats.org/officeDocument/2006/relationships/font" Target="fonts/font1.fntdata" Id="rId26" /><Relationship Type="http://schemas.openxmlformats.org/officeDocument/2006/relationships/commentAuthors" Target="commentAuthors.xml" Id="rId25" /><Relationship Type="http://schemas.openxmlformats.org/officeDocument/2006/relationships/tableStyles" Target="tableStyles.xml" Id="rId24" /><Relationship Type="http://schemas.openxmlformats.org/officeDocument/2006/relationships/viewProps" Target="viewProps.xml" Id="rId23" /><Relationship Type="http://schemas.openxmlformats.org/officeDocument/2006/relationships/presProps" Target="presProps.xml" Id="rId22" /><Relationship Type="http://schemas.openxmlformats.org/officeDocument/2006/relationships/handoutMaster" Target="handoutMasters/handoutMaster1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17.xml" Id="Rdcb999a0fc98497c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皮皮课件原创制作，版权所有。更多精品原创课件，关注公众号</a:t>
            </a:r>
            <a:r>
              <a:rPr lang="en-US" altLang="zh-CN" dirty="0"/>
              <a:t>【</a:t>
            </a:r>
            <a:r>
              <a:rPr lang="zh-CN" altLang="en-US" dirty="0"/>
              <a:t>皮皮课件</a:t>
            </a:r>
            <a:r>
              <a:rPr lang="en-US" altLang="zh-CN" dirty="0"/>
              <a:t>】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B85F-571C-5C45-824F-0BCFEDDE4ADE}" type="slidenum">
              <a:rPr lang="en-US" altLang="zh-CN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66.xml"/><Relationship Id="rId7" Type="http://schemas.openxmlformats.org/officeDocument/2006/relationships/image" Target="../media/image4.png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2.xml"/><Relationship Id="rId2" Type="http://schemas.openxmlformats.org/officeDocument/2006/relationships/image" Target="../media/image33.png"/><Relationship Id="rId1" Type="http://schemas.openxmlformats.org/officeDocument/2006/relationships/tags" Target="../tags/tag9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112.xml"/><Relationship Id="rId2" Type="http://schemas.openxmlformats.org/officeDocument/2006/relationships/image" Target="../media/image35.jpeg"/><Relationship Id="rId19" Type="http://schemas.openxmlformats.org/officeDocument/2006/relationships/tags" Target="../tags/tag111.xml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tags" Target="../tags/tag94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4.xml"/><Relationship Id="rId2" Type="http://schemas.openxmlformats.org/officeDocument/2006/relationships/image" Target="../media/image36.jpeg"/><Relationship Id="rId1" Type="http://schemas.openxmlformats.org/officeDocument/2006/relationships/tags" Target="../tags/tag1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7.jpeg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9" Type="http://schemas.microsoft.com/office/2007/relationships/hdphoto" Target="../media/image13.wdp"/><Relationship Id="rId8" Type="http://schemas.openxmlformats.org/officeDocument/2006/relationships/image" Target="../media/image12.png"/><Relationship Id="rId7" Type="http://schemas.openxmlformats.org/officeDocument/2006/relationships/tags" Target="../tags/tag6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72.xml"/><Relationship Id="rId14" Type="http://schemas.openxmlformats.org/officeDocument/2006/relationships/tags" Target="../tags/tag71.xml"/><Relationship Id="rId13" Type="http://schemas.openxmlformats.org/officeDocument/2006/relationships/tags" Target="../tags/tag70.xml"/><Relationship Id="rId12" Type="http://schemas.microsoft.com/office/2007/relationships/hdphoto" Target="../media/image15.wdp"/><Relationship Id="rId11" Type="http://schemas.openxmlformats.org/officeDocument/2006/relationships/image" Target="../media/image14.png"/><Relationship Id="rId10" Type="http://schemas.openxmlformats.org/officeDocument/2006/relationships/tags" Target="../tags/tag69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4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7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6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tags" Target="../tags/tag7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9.xml"/><Relationship Id="rId4" Type="http://schemas.openxmlformats.org/officeDocument/2006/relationships/image" Target="../media/image23.png"/><Relationship Id="rId3" Type="http://schemas.openxmlformats.org/officeDocument/2006/relationships/tags" Target="../tags/tag78.xml"/><Relationship Id="rId2" Type="http://schemas.openxmlformats.org/officeDocument/2006/relationships/image" Target="../media/image22.png"/><Relationship Id="rId1" Type="http://schemas.openxmlformats.org/officeDocument/2006/relationships/tags" Target="../tags/tag7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84.xml"/><Relationship Id="rId7" Type="http://schemas.openxmlformats.org/officeDocument/2006/relationships/image" Target="../media/image26.png"/><Relationship Id="rId6" Type="http://schemas.openxmlformats.org/officeDocument/2006/relationships/tags" Target="../tags/tag83.xml"/><Relationship Id="rId5" Type="http://schemas.openxmlformats.org/officeDocument/2006/relationships/image" Target="../media/image25.png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image" Target="../media/image24.jpeg"/><Relationship Id="rId1" Type="http://schemas.openxmlformats.org/officeDocument/2006/relationships/tags" Target="../tags/tag80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7.xml"/><Relationship Id="rId4" Type="http://schemas.openxmlformats.org/officeDocument/2006/relationships/image" Target="../media/image28.jpeg"/><Relationship Id="rId3" Type="http://schemas.openxmlformats.org/officeDocument/2006/relationships/image" Target="../media/image27.png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8.xml"/><Relationship Id="rId4" Type="http://schemas.openxmlformats.org/officeDocument/2006/relationships/image" Target="../media/image32.jpeg"/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661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642533" y="2512060"/>
            <a:ext cx="10549467" cy="22352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06905" y="2536190"/>
            <a:ext cx="7896225" cy="212280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  <a:alpha val="50000"/>
                    </a:srgbClr>
                  </a:innerShdw>
                </a:effectLst>
                <a:uLnTx/>
                <a:uFillTx/>
                <a:latin typeface="方正字迹-龙吟体 简" panose="02000500000000000000" charset="-122"/>
                <a:ea typeface="方正字迹-龙吟体 简" panose="02000500000000000000" charset="-122"/>
                <a:cs typeface="+mn-cs"/>
              </a:rPr>
              <a:t>中华文明</a:t>
            </a:r>
            <a:endParaRPr kumimoji="0" lang="zh-CN" altLang="en-US" sz="6600" b="0" i="0" u="none" strike="noStrike" kern="1200" cap="none" spc="0" normalizeH="0" baseline="0" noProof="0" dirty="0"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  <a:alpha val="50000"/>
                  </a:srgbClr>
                </a:innerShdw>
              </a:effectLst>
              <a:uLnTx/>
              <a:uFillTx/>
              <a:latin typeface="方正字迹-龙吟体 简" panose="02000500000000000000" charset="-122"/>
              <a:ea typeface="方正字迹-龙吟体 简" panose="02000500000000000000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  <a:alpha val="50000"/>
                    </a:srgbClr>
                  </a:innerShdw>
                </a:effectLst>
                <a:uLnTx/>
                <a:uFillTx/>
                <a:latin typeface="方正字迹-龙吟体 简" panose="02000500000000000000" charset="-122"/>
                <a:ea typeface="方正字迹-龙吟体 简" panose="02000500000000000000" charset="-122"/>
                <a:cs typeface="+mn-cs"/>
              </a:rPr>
              <a:t>的起源与早期国家</a:t>
            </a:r>
            <a:endParaRPr kumimoji="0" lang="zh-CN" altLang="en-US" sz="6600" b="0" i="0" u="none" strike="noStrike" kern="1200" cap="none" spc="0" normalizeH="0" baseline="0" noProof="0" dirty="0"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  <a:alpha val="50000"/>
                  </a:srgbClr>
                </a:innerShdw>
              </a:effectLst>
              <a:uLnTx/>
              <a:uFillTx/>
              <a:latin typeface="方正字迹-龙吟体 简" panose="02000500000000000000" charset="-122"/>
              <a:ea typeface="方正字迹-龙吟体 简" panose="02000500000000000000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7" b="91558" l="9976" r="89964">
                        <a14:foregroundMark x1="31995" y1="90359" x2="53710" y2="91721"/>
                        <a14:foregroundMark x1="53710" y1="91721" x2="63382" y2="91558"/>
                        <a14:foregroundMark x1="63382" y1="91558" x2="63382" y2="91558"/>
                        <a14:foregroundMark x1="10280" y1="20915" x2="10280" y2="20915"/>
                        <a14:foregroundMark x1="68370" y1="88453" x2="68370" y2="88453"/>
                        <a14:foregroundMark x1="68674" y1="86492" x2="68674" y2="86492"/>
                        <a14:foregroundMark x1="51460" y1="33932" x2="51460" y2="33932"/>
                        <a14:backgroundMark x1="67397" y1="57353" x2="67397" y2="57353"/>
                        <a14:backgroundMark x1="66849" y1="63399" x2="66849" y2="63399"/>
                        <a14:backgroundMark x1="67518" y1="49455" x2="67518" y2="49455"/>
                        <a14:backgroundMark x1="66545" y1="35730" x2="66545" y2="35730"/>
                        <a14:backgroundMark x1="66058" y1="40305" x2="66058" y2="40305"/>
                        <a14:backgroundMark x1="26825" y1="57952" x2="26825" y2="57952"/>
                      </a14:backgroundRemoval>
                    </a14:imgEffect>
                  </a14:imgLayer>
                </a14:imgProps>
              </a:ext>
            </a:extLst>
          </a:blip>
          <a:srcRect l="7479" t="8593" r="10291" b="4592"/>
          <a:stretch>
            <a:fillRect/>
          </a:stretch>
        </p:blipFill>
        <p:spPr>
          <a:xfrm>
            <a:off x="86" y="1318260"/>
            <a:ext cx="2908213" cy="3429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176655" y="306070"/>
            <a:ext cx="6155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tx1"/>
                </a:solidFill>
                <a:latin typeface="方正字迹-顾建平碑派体 简" panose="02000500000000000000" charset="-122"/>
                <a:ea typeface="方正字迹-顾建平碑派体 简" panose="02000500000000000000" charset="-122"/>
                <a:cs typeface="方正字迹-顾建平碑派体 简" panose="02000500000000000000" charset="-122"/>
              </a:rPr>
              <a:t>中外历史纲要上第</a:t>
            </a:r>
            <a:r>
              <a:rPr lang="en-US" altLang="zh-CN" sz="2400" b="1">
                <a:solidFill>
                  <a:schemeClr val="tx1"/>
                </a:solidFill>
                <a:latin typeface="方正字迹-顾建平碑派体 简" panose="02000500000000000000" charset="-122"/>
                <a:ea typeface="方正字迹-顾建平碑派体 简" panose="02000500000000000000" charset="-122"/>
                <a:cs typeface="方正字迹-顾建平碑派体 简" panose="02000500000000000000" charset="-122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方正字迹-顾建平碑派体 简" panose="02000500000000000000" charset="-122"/>
                <a:ea typeface="方正字迹-顾建平碑派体 简" panose="02000500000000000000" charset="-122"/>
                <a:cs typeface="方正字迹-顾建平碑派体 简" panose="02000500000000000000" charset="-122"/>
              </a:rPr>
              <a:t>单元</a:t>
            </a:r>
            <a:r>
              <a:rPr lang="en-US" altLang="zh-CN" sz="2400" b="1">
                <a:solidFill>
                  <a:schemeClr val="tx1"/>
                </a:solidFill>
                <a:latin typeface="方正字迹-顾建平碑派体 简" panose="02000500000000000000" charset="-122"/>
                <a:ea typeface="方正字迹-顾建平碑派体 简" panose="02000500000000000000" charset="-122"/>
                <a:cs typeface="方正字迹-顾建平碑派体 简" panose="02000500000000000000" charset="-122"/>
              </a:rPr>
              <a:t>·</a:t>
            </a:r>
            <a:r>
              <a:rPr lang="zh-CN" altLang="en-US" sz="2400" b="1">
                <a:solidFill>
                  <a:schemeClr val="tx1"/>
                </a:solidFill>
                <a:latin typeface="方正字迹-顾建平碑派体 简" panose="02000500000000000000" charset="-122"/>
                <a:ea typeface="方正字迹-顾建平碑派体 简" panose="02000500000000000000" charset="-122"/>
                <a:cs typeface="方正字迹-顾建平碑派体 简" panose="02000500000000000000" charset="-122"/>
              </a:rPr>
              <a:t>第</a:t>
            </a:r>
            <a:r>
              <a:rPr lang="en-US" altLang="zh-CN" sz="2400" b="1">
                <a:solidFill>
                  <a:schemeClr val="tx1"/>
                </a:solidFill>
                <a:latin typeface="方正字迹-顾建平碑派体 简" panose="02000500000000000000" charset="-122"/>
                <a:ea typeface="方正字迹-顾建平碑派体 简" panose="02000500000000000000" charset="-122"/>
                <a:cs typeface="方正字迹-顾建平碑派体 简" panose="02000500000000000000" charset="-122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方正字迹-顾建平碑派体 简" panose="02000500000000000000" charset="-122"/>
                <a:ea typeface="方正字迹-顾建平碑派体 简" panose="02000500000000000000" charset="-122"/>
                <a:cs typeface="方正字迹-顾建平碑派体 简" panose="02000500000000000000" charset="-122"/>
              </a:rPr>
              <a:t>课</a:t>
            </a:r>
            <a:endParaRPr lang="zh-CN" altLang="en-US" sz="2400" b="1">
              <a:solidFill>
                <a:schemeClr val="tx1"/>
              </a:solidFill>
              <a:latin typeface="方正字迹-顾建平碑派体 简" panose="02000500000000000000" charset="-122"/>
              <a:ea typeface="方正字迹-顾建平碑派体 简" panose="02000500000000000000" charset="-122"/>
              <a:cs typeface="方正字迹-顾建平碑派体 简" panose="02000500000000000000" charset="-122"/>
            </a:endParaRPr>
          </a:p>
        </p:txBody>
      </p:sp>
      <p:pic>
        <p:nvPicPr>
          <p:cNvPr id="14344" name="wps稻壳儿佳誉设计原创链接：http://chn.docer.com/works?userid=219874625_1_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lum bright="-24000"/>
          </a:blip>
          <a:srcRect l="3036" t="24649" r="88591" b="56647"/>
          <a:stretch>
            <a:fillRect/>
          </a:stretch>
        </p:blipFill>
        <p:spPr>
          <a:xfrm>
            <a:off x="254000" y="20955"/>
            <a:ext cx="922655" cy="10299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9941469" y="-2656"/>
            <a:ext cx="1176867" cy="4749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93370" y="229870"/>
          <a:ext cx="11763375" cy="2820035"/>
        </p:xfrm>
        <a:graphic>
          <a:graphicData uri="http://schemas.openxmlformats.org/drawingml/2006/table">
            <a:tbl>
              <a:tblPr/>
              <a:tblGrid>
                <a:gridCol w="951865"/>
                <a:gridCol w="1945640"/>
                <a:gridCol w="1291590"/>
                <a:gridCol w="1713865"/>
                <a:gridCol w="3523615"/>
                <a:gridCol w="2336800"/>
              </a:tblGrid>
              <a:tr h="94615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朝代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建立时间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建立者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国家性质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制度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突出成就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  <a:tr h="187388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西周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198245" y="1993265"/>
            <a:ext cx="2016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公元前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1046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年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76930" y="1993265"/>
            <a:ext cx="1125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</a:rPr>
              <a:t>周武王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02785" y="1993265"/>
            <a:ext cx="1798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</a:rPr>
              <a:t>奴隶制国家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98235" y="1315720"/>
            <a:ext cx="36766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1、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分封制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（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封建制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）</a:t>
            </a:r>
            <a:b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</a:b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2、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宗法制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（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嫡长子继承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）</a:t>
            </a:r>
            <a:b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</a:b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3、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礼乐制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（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维护等级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）</a:t>
            </a:r>
            <a:b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</a:b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4、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井田制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711690" y="1869440"/>
            <a:ext cx="23450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</a:rPr>
              <a:t>青铜铭文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</a:rPr>
              <a:t>（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</a:rPr>
              <a:t>金文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</a:rPr>
              <a:t>）</a:t>
            </a:r>
            <a:endParaRPr lang="en-US" altLang="zh-CN" sz="2400">
              <a:solidFill>
                <a:srgbClr val="C00000"/>
              </a:solidFill>
              <a:latin typeface="宋体" charset="0"/>
              <a:ea typeface="宋体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71145" y="285750"/>
          <a:ext cx="6250305" cy="6222365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683385"/>
                <a:gridCol w="4566920"/>
              </a:tblGrid>
              <a:tr h="237490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/>
                        <a:t>分封制</a:t>
                      </a:r>
                      <a:endParaRPr lang="zh-CN" altLang="en-US" sz="2400"/>
                    </a:p>
                  </a:txBody>
                  <a:tcPr anchor="ctr" anchorCtr="0"/>
                </a:tc>
                <a:tc hMerge="1">
                  <a:tcPr anchor="ctr" anchorCtr="0"/>
                </a:tc>
              </a:tr>
              <a:tr h="5181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/>
                        <a:t>分封</a:t>
                      </a:r>
                      <a:r>
                        <a:rPr lang="zh-CN" altLang="en-US" sz="2800"/>
                        <a:t>含义</a:t>
                      </a: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5181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/>
                        <a:t>分封</a:t>
                      </a:r>
                      <a:r>
                        <a:rPr lang="zh-CN" altLang="en-US" sz="2800"/>
                        <a:t>目的</a:t>
                      </a: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5181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/>
                        <a:t>分封</a:t>
                      </a:r>
                      <a:r>
                        <a:rPr lang="zh-CN" altLang="en-US" sz="2800"/>
                        <a:t>对象</a:t>
                      </a: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5448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/>
                        <a:t>分封</a:t>
                      </a:r>
                      <a:r>
                        <a:rPr lang="zh-CN" altLang="en-US" sz="2800"/>
                        <a:t>内容</a:t>
                      </a: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8083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/>
                        <a:t>诸侯</a:t>
                      </a:r>
                      <a:r>
                        <a:rPr lang="zh-CN" altLang="en-US" sz="2800"/>
                        <a:t>义务</a:t>
                      </a: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9747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/>
                        <a:t>诸侯</a:t>
                      </a:r>
                      <a:r>
                        <a:rPr lang="zh-CN" altLang="en-US" sz="2800"/>
                        <a:t>权力</a:t>
                      </a: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18827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/>
                        <a:t>作用</a:t>
                      </a:r>
                      <a:endParaRPr lang="zh-CN" altLang="en-US" sz="28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946275" y="767715"/>
            <a:ext cx="4462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封邦建国</a:t>
            </a:r>
            <a:r>
              <a:rPr lang="en-US" altLang="zh-CN" sz="2400">
                <a:latin typeface="宋体" charset="0"/>
                <a:ea typeface="宋体" charset="0"/>
                <a:cs typeface="方正仿宋简体" panose="02000000000000000000" charset="-122"/>
              </a:rPr>
              <a:t>（</a:t>
            </a:r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封建亲戚</a:t>
            </a:r>
            <a:r>
              <a:rPr lang="en-US" altLang="zh-CN" sz="2400">
                <a:latin typeface="宋体" charset="0"/>
                <a:ea typeface="宋体" charset="0"/>
                <a:cs typeface="方正仿宋简体" panose="02000000000000000000" charset="-122"/>
              </a:rPr>
              <a:t>，</a:t>
            </a:r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以蕃屏周</a:t>
            </a:r>
            <a:r>
              <a:rPr lang="en-US" altLang="zh-CN" sz="2400">
                <a:latin typeface="宋体" charset="0"/>
                <a:ea typeface="宋体" charset="0"/>
                <a:cs typeface="方正仿宋简体" panose="02000000000000000000" charset="-122"/>
              </a:rPr>
              <a:t>）</a:t>
            </a:r>
            <a:endParaRPr lang="en-US" altLang="zh-CN" sz="2400">
              <a:latin typeface="宋体" charset="0"/>
              <a:ea typeface="宋体" charset="0"/>
              <a:cs typeface="方正仿宋简体" panose="020000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46275" y="1286510"/>
            <a:ext cx="7150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巩固统治</a:t>
            </a:r>
            <a:endParaRPr lang="zh-CN" altLang="en-US" sz="2400">
              <a:latin typeface="宋体" charset="0"/>
              <a:ea typeface="宋体" charset="0"/>
              <a:cs typeface="方正仿宋简体" panose="020000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46275" y="1805305"/>
            <a:ext cx="7150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王族</a:t>
            </a:r>
            <a:r>
              <a:rPr lang="en-US" altLang="zh-CN" sz="2400">
                <a:latin typeface="宋体" charset="0"/>
                <a:ea typeface="宋体" charset="0"/>
                <a:cs typeface="方正仿宋简体" panose="02000000000000000000" charset="-122"/>
              </a:rPr>
              <a:t>、</a:t>
            </a:r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功臣</a:t>
            </a:r>
            <a:r>
              <a:rPr lang="en-US" altLang="zh-CN" sz="2400">
                <a:latin typeface="宋体" charset="0"/>
                <a:ea typeface="宋体" charset="0"/>
                <a:cs typeface="方正仿宋简体" panose="02000000000000000000" charset="-122"/>
              </a:rPr>
              <a:t>、</a:t>
            </a:r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古代帝王后代</a:t>
            </a:r>
            <a:endParaRPr lang="zh-CN" altLang="en-US" sz="2400">
              <a:latin typeface="宋体" charset="0"/>
              <a:ea typeface="宋体" charset="0"/>
              <a:cs typeface="方正仿宋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46275" y="2330450"/>
            <a:ext cx="4138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宋体" charset="0"/>
                <a:ea typeface="宋体" charset="0"/>
                <a:cs typeface="方正仿宋简体" panose="02000000000000000000" charset="-122"/>
              </a:rPr>
              <a:t>土地和人民</a:t>
            </a:r>
            <a:endParaRPr lang="zh-CN" altLang="en-US" sz="2400">
              <a:latin typeface="宋体" charset="0"/>
              <a:ea typeface="宋体" charset="0"/>
              <a:cs typeface="方正仿宋简体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946275" y="2843530"/>
            <a:ext cx="41395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1、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镇守疆土</a:t>
            </a:r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2、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交纳贡赋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  <a:p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3、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朝觐述职</a:t>
            </a:r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4、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随从作战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30730" y="3673475"/>
            <a:ext cx="3603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1、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再分封</a:t>
            </a:r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2、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设官员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  <a:p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3、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建武装</a:t>
            </a:r>
            <a:r>
              <a:rPr lang="en-US" altLang="zh-CN" sz="2400">
                <a:latin typeface="宋体" charset="0"/>
                <a:ea typeface="宋体" charset="0"/>
                <a:cs typeface="宋体" charset="0"/>
              </a:rPr>
              <a:t>4、</a:t>
            </a:r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征赋役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810" y="767715"/>
            <a:ext cx="5584190" cy="5030470"/>
          </a:xfrm>
          <a:prstGeom prst="rect">
            <a:avLst/>
          </a:prstGeom>
          <a:noFill/>
          <a:ln w="9525">
            <a:noFill/>
          </a:ln>
          <a:effectLst>
            <a:outerShdw blurRad="203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椭圆 14"/>
          <p:cNvSpPr/>
          <p:nvPr/>
        </p:nvSpPr>
        <p:spPr>
          <a:xfrm>
            <a:off x="9378786" y="2244729"/>
            <a:ext cx="411442" cy="289475"/>
          </a:xfrm>
          <a:prstGeom prst="ellipse">
            <a:avLst/>
          </a:prstGeom>
          <a:solidFill>
            <a:srgbClr val="C00000">
              <a:alpha val="30196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9883910" y="607126"/>
            <a:ext cx="411442" cy="289475"/>
          </a:xfrm>
          <a:prstGeom prst="ellipse">
            <a:avLst/>
          </a:prstGeom>
          <a:solidFill>
            <a:srgbClr val="C00000">
              <a:alpha val="30196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10172593" y="2308277"/>
            <a:ext cx="411442" cy="289475"/>
          </a:xfrm>
          <a:prstGeom prst="ellipse">
            <a:avLst/>
          </a:prstGeom>
          <a:solidFill>
            <a:srgbClr val="C00000">
              <a:alpha val="30196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8727840" y="2308276"/>
            <a:ext cx="411442" cy="289475"/>
          </a:xfrm>
          <a:prstGeom prst="ellipse">
            <a:avLst/>
          </a:prstGeom>
          <a:solidFill>
            <a:srgbClr val="C00000">
              <a:alpha val="30196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11103673" y="3762829"/>
            <a:ext cx="411442" cy="289475"/>
          </a:xfrm>
          <a:prstGeom prst="ellipse">
            <a:avLst/>
          </a:prstGeom>
          <a:solidFill>
            <a:srgbClr val="C00000">
              <a:alpha val="30196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10295352" y="1877367"/>
            <a:ext cx="411442" cy="289475"/>
          </a:xfrm>
          <a:prstGeom prst="ellipse">
            <a:avLst/>
          </a:prstGeom>
          <a:solidFill>
            <a:srgbClr val="92D050">
              <a:alpha val="30196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9883910" y="2858132"/>
            <a:ext cx="411442" cy="289475"/>
          </a:xfrm>
          <a:prstGeom prst="ellipse">
            <a:avLst/>
          </a:prstGeom>
          <a:solidFill>
            <a:schemeClr val="accent4">
              <a:lumMod val="60000"/>
              <a:lumOff val="40000"/>
              <a:alpha val="30196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itchFamily="2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946275" y="4686935"/>
            <a:ext cx="446214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1.加强了周天子对地方的统治；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  <a:p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2.边远地区得到开发，扩大了西周的统治区域；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  <a:p>
            <a:r>
              <a:rPr lang="zh-CN" altLang="en-US" sz="2400">
                <a:latin typeface="宋体" charset="0"/>
                <a:ea typeface="宋体" charset="0"/>
                <a:cs typeface="宋体" charset="0"/>
              </a:rPr>
              <a:t>3.促进了不同民族的文化交融；</a:t>
            </a:r>
            <a:endParaRPr lang="zh-CN" altLang="en-US" sz="2400">
              <a:latin typeface="宋体" charset="0"/>
              <a:ea typeface="宋体" charset="0"/>
              <a:cs typeface="宋体" charset="0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2" grpId="0"/>
      <p:bldP spid="12" grpId="1"/>
      <p:bldP spid="13" grpId="0"/>
      <p:bldP spid="13" grpId="1"/>
      <p:bldP spid="22" grpId="0"/>
      <p:bldP spid="2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5" descr="W02010082544824878304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127" y="432254"/>
            <a:ext cx="5695532" cy="568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箭头连接符 113"/>
          <p:cNvCxnSpPr>
            <a:endCxn id="11" idx="0"/>
          </p:cNvCxnSpPr>
          <p:nvPr/>
        </p:nvCxnSpPr>
        <p:spPr>
          <a:xfrm flipH="1">
            <a:off x="3933613" y="3453276"/>
            <a:ext cx="9208" cy="9135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111"/>
          <p:cNvCxnSpPr/>
          <p:nvPr/>
        </p:nvCxnSpPr>
        <p:spPr>
          <a:xfrm>
            <a:off x="3904896" y="2111663"/>
            <a:ext cx="12239" cy="10014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110"/>
          <p:cNvCxnSpPr>
            <a:stCxn id="9" idx="3"/>
            <a:endCxn id="15" idx="1"/>
          </p:cNvCxnSpPr>
          <p:nvPr/>
        </p:nvCxnSpPr>
        <p:spPr>
          <a:xfrm flipV="1">
            <a:off x="4177901" y="2075305"/>
            <a:ext cx="109745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518982" y="558684"/>
            <a:ext cx="1361129" cy="460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一代天子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2891122" y="1856367"/>
            <a:ext cx="1286779" cy="4378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诸侯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3137290" y="3040931"/>
            <a:ext cx="1047515" cy="4497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卿大夫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3604840" y="4366815"/>
            <a:ext cx="657546" cy="5069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士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5207321" y="543226"/>
            <a:ext cx="1419671" cy="4378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继任天子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cxnSp>
        <p:nvCxnSpPr>
          <p:cNvPr id="13" name="直接箭头连接符 92"/>
          <p:cNvCxnSpPr>
            <a:stCxn id="8" idx="3"/>
            <a:endCxn id="12" idx="1"/>
          </p:cNvCxnSpPr>
          <p:nvPr/>
        </p:nvCxnSpPr>
        <p:spPr>
          <a:xfrm flipV="1">
            <a:off x="3880111" y="762165"/>
            <a:ext cx="1327210" cy="15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363292" y="844234"/>
            <a:ext cx="897283" cy="403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嫡长子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5275352" y="1856366"/>
            <a:ext cx="1351640" cy="4378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继任诸侯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363292" y="2140718"/>
            <a:ext cx="897283" cy="403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嫡长子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269307" y="3519820"/>
            <a:ext cx="428328" cy="7357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余子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5433413" y="2865008"/>
            <a:ext cx="1193579" cy="8072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继任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卿大夫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363292" y="3331219"/>
            <a:ext cx="897283" cy="403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嫡长子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5534655" y="4401343"/>
            <a:ext cx="1125674" cy="4378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继任士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4363292" y="4688922"/>
            <a:ext cx="897283" cy="403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嫡长子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cxnSp>
        <p:nvCxnSpPr>
          <p:cNvPr id="22" name="直接箭头连接符 109"/>
          <p:cNvCxnSpPr>
            <a:stCxn id="8" idx="3"/>
          </p:cNvCxnSpPr>
          <p:nvPr/>
        </p:nvCxnSpPr>
        <p:spPr>
          <a:xfrm flipH="1">
            <a:off x="3864343" y="777623"/>
            <a:ext cx="15768" cy="10897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112"/>
          <p:cNvCxnSpPr>
            <a:stCxn id="10" idx="3"/>
            <a:endCxn id="18" idx="1"/>
          </p:cNvCxnSpPr>
          <p:nvPr/>
        </p:nvCxnSpPr>
        <p:spPr>
          <a:xfrm>
            <a:off x="4184805" y="3265807"/>
            <a:ext cx="1248608" cy="28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116"/>
          <p:cNvCxnSpPr>
            <a:stCxn id="11" idx="3"/>
            <a:endCxn id="20" idx="1"/>
          </p:cNvCxnSpPr>
          <p:nvPr/>
        </p:nvCxnSpPr>
        <p:spPr>
          <a:xfrm>
            <a:off x="4262386" y="4620282"/>
            <a:ext cx="127226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3234138" y="2278035"/>
            <a:ext cx="428328" cy="7357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余子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234138" y="1045892"/>
            <a:ext cx="428328" cy="7357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+mn-cs"/>
              </a:rPr>
              <a:t>余子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+mn-cs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3756524" y="5045013"/>
            <a:ext cx="891143" cy="50693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楷体" charset="0"/>
              </a:rPr>
              <a:t> 庶民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3963670" y="5662930"/>
            <a:ext cx="1047750" cy="5340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31750"/>
          </a:effec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charset="0"/>
                <a:ea typeface="楷体" charset="0"/>
                <a:cs typeface="楷体" charset="0"/>
              </a:rPr>
              <a:t> 奴隶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charset="0"/>
              <a:ea typeface="楷体" charset="0"/>
              <a:cs typeface="楷体" charset="0"/>
            </a:endParaRPr>
          </a:p>
        </p:txBody>
      </p:sp>
      <p:graphicFrame>
        <p:nvGraphicFramePr>
          <p:cNvPr id="40" name="表格 39"/>
          <p:cNvGraphicFramePr/>
          <p:nvPr>
            <p:custDataLst>
              <p:tags r:id="rId2"/>
            </p:custDataLst>
          </p:nvPr>
        </p:nvGraphicFramePr>
        <p:xfrm>
          <a:off x="7346315" y="653415"/>
          <a:ext cx="4027805" cy="42976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54355"/>
                <a:gridCol w="3473450"/>
              </a:tblGrid>
              <a:tr h="1042670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/>
                        <a:t>宗法制</a:t>
                      </a:r>
                      <a:endParaRPr lang="zh-CN" altLang="en-US" sz="2400"/>
                    </a:p>
                  </a:txBody>
                  <a:tcPr anchor="ctr" anchorCtr="0"/>
                </a:tc>
                <a:tc hMerge="1">
                  <a:tcPr anchor="ctr" anchorCtr="0"/>
                </a:tc>
              </a:tr>
              <a:tr h="16687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/>
                        <a:t>含义</a:t>
                      </a:r>
                      <a:endParaRPr lang="zh-CN" altLang="en-US" sz="2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en-US" altLang="zh-CN" sz="2400">
                        <a:latin typeface="宋体" charset="0"/>
                        <a:ea typeface="宋体" charset="0"/>
                      </a:endParaRPr>
                    </a:p>
                  </a:txBody>
                  <a:tcPr anchor="ctr" anchorCtr="0"/>
                </a:tc>
              </a:tr>
              <a:tr h="15862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/>
                        <a:t>核心</a:t>
                      </a:r>
                      <a:endParaRPr lang="zh-CN" altLang="en-US" sz="2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400">
                        <a:latin typeface="宋体" charset="0"/>
                        <a:ea typeface="宋体" charset="0"/>
                      </a:endParaRPr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8143240" y="1781810"/>
            <a:ext cx="325247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宋体" charset="0"/>
                <a:ea typeface="宋体" charset="0"/>
                <a:sym typeface="+mn-ea"/>
              </a:rPr>
              <a:t>以血缘亲疏与嫡庶来确定继承关系和名分的制度</a:t>
            </a:r>
            <a:r>
              <a:rPr lang="en-US" altLang="zh-CN" sz="2800">
                <a:latin typeface="宋体" charset="0"/>
                <a:ea typeface="宋体" charset="0"/>
                <a:sym typeface="+mn-ea"/>
              </a:rPr>
              <a:t>。</a:t>
            </a:r>
            <a:endParaRPr lang="en-US" altLang="zh-CN" sz="2800">
              <a:latin typeface="宋体" charset="0"/>
              <a:ea typeface="宋体" charset="0"/>
            </a:endParaRPr>
          </a:p>
          <a:p>
            <a:endParaRPr lang="en-US" altLang="zh-CN" sz="2800">
              <a:latin typeface="宋体" charset="0"/>
              <a:ea typeface="宋体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49260" y="3879215"/>
            <a:ext cx="29749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宋体" charset="0"/>
                <a:ea typeface="宋体" charset="0"/>
              </a:rPr>
              <a:t>嫡长子继承制</a:t>
            </a:r>
            <a:endParaRPr lang="zh-CN" altLang="en-US" sz="2800">
              <a:latin typeface="宋体" charset="0"/>
              <a:ea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4" grpId="0" bldLvl="0" animBg="1"/>
      <p:bldP spid="15" grpId="0" bldLvl="0" animBg="1"/>
      <p:bldP spid="16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" grpId="0"/>
      <p:bldP spid="2" grpId="1"/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8138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9615"/>
          <a:stretch>
            <a:fillRect/>
          </a:stretch>
        </p:blipFill>
        <p:spPr bwMode="auto">
          <a:xfrm>
            <a:off x="1112520" y="1276033"/>
            <a:ext cx="8351838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箭头: 右 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248458" y="1777683"/>
            <a:ext cx="617537" cy="207962"/>
          </a:xfrm>
          <a:prstGeom prst="rightArrow">
            <a:avLst>
              <a:gd name="adj1" fmla="val 50000"/>
              <a:gd name="adj2" fmla="val 75117"/>
            </a:avLst>
          </a:prstGeom>
          <a:solidFill>
            <a:srgbClr val="CC0000"/>
          </a:solidFill>
          <a:ln w="12700" algn="ctr">
            <a:noFill/>
            <a:miter lim="800000"/>
          </a:ln>
        </p:spPr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1" name="矩形 20"/>
          <p:cNvSpPr/>
          <p:nvPr>
            <p:custDataLst>
              <p:tags r:id="rId4"/>
            </p:custDataLst>
          </p:nvPr>
        </p:nvSpPr>
        <p:spPr>
          <a:xfrm>
            <a:off x="9953943" y="1576070"/>
            <a:ext cx="8940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/>
            <a:r>
              <a:rPr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华文宋体" panose="02010600040101010101" charset="-122"/>
                <a:ea typeface="华文宋体" panose="02010600040101010101" charset="-122"/>
              </a:rPr>
              <a:t>九鼎</a:t>
            </a:r>
            <a:endParaRPr lang="zh-CN" altLang="en-US" sz="2800">
              <a:effectLst>
                <a:outerShdw blurRad="38100" dist="38100" dir="2700000" algn="tl">
                  <a:srgbClr val="C0C0C0"/>
                </a:outerShdw>
              </a:effectLst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22" name="箭头: 右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213533" y="2628583"/>
            <a:ext cx="617537" cy="207962"/>
          </a:xfrm>
          <a:prstGeom prst="rightArrow">
            <a:avLst>
              <a:gd name="adj1" fmla="val 50000"/>
              <a:gd name="adj2" fmla="val 75117"/>
            </a:avLst>
          </a:prstGeom>
          <a:solidFill>
            <a:srgbClr val="CC0000"/>
          </a:solidFill>
          <a:ln w="12700" algn="ctr">
            <a:noFill/>
            <a:miter lim="800000"/>
          </a:ln>
        </p:spPr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4" name="箭头: 右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278620" y="3384233"/>
            <a:ext cx="617538" cy="207962"/>
          </a:xfrm>
          <a:prstGeom prst="rightArrow">
            <a:avLst>
              <a:gd name="adj1" fmla="val 50000"/>
              <a:gd name="adj2" fmla="val 75117"/>
            </a:avLst>
          </a:prstGeom>
          <a:solidFill>
            <a:srgbClr val="CC0000"/>
          </a:solidFill>
          <a:ln w="12700" algn="ctr">
            <a:noFill/>
            <a:miter lim="800000"/>
          </a:ln>
        </p:spPr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" name="矩形 24"/>
          <p:cNvSpPr/>
          <p:nvPr>
            <p:custDataLst>
              <p:tags r:id="rId7"/>
            </p:custDataLst>
          </p:nvPr>
        </p:nvSpPr>
        <p:spPr>
          <a:xfrm>
            <a:off x="9893618" y="2461895"/>
            <a:ext cx="8940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/>
            <a:r>
              <a:rPr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华文宋体" panose="02010600040101010101" charset="-122"/>
                <a:ea typeface="华文宋体" panose="02010600040101010101" charset="-122"/>
              </a:rPr>
              <a:t>七鼎</a:t>
            </a:r>
            <a:endParaRPr lang="zh-CN" altLang="en-US" sz="2800">
              <a:effectLst>
                <a:outerShdw blurRad="38100" dist="38100" dir="2700000" algn="tl">
                  <a:srgbClr val="C0C0C0"/>
                </a:outerShdw>
              </a:effectLst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26" name="矩形 25"/>
          <p:cNvSpPr/>
          <p:nvPr>
            <p:custDataLst>
              <p:tags r:id="rId8"/>
            </p:custDataLst>
          </p:nvPr>
        </p:nvSpPr>
        <p:spPr>
          <a:xfrm>
            <a:off x="9966643" y="3212783"/>
            <a:ext cx="8940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/>
            <a:r>
              <a:rPr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华文宋体" panose="02010600040101010101" charset="-122"/>
                <a:ea typeface="华文宋体" panose="02010600040101010101" charset="-122"/>
              </a:rPr>
              <a:t>五鼎</a:t>
            </a:r>
            <a:endParaRPr lang="zh-CN" altLang="en-US" sz="2800">
              <a:effectLst>
                <a:outerShdw blurRad="38100" dist="38100" dir="2700000" algn="tl">
                  <a:srgbClr val="C0C0C0"/>
                </a:outerShdw>
              </a:effectLst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27" name="矩形 26"/>
          <p:cNvSpPr/>
          <p:nvPr>
            <p:custDataLst>
              <p:tags r:id="rId9"/>
            </p:custDataLst>
          </p:nvPr>
        </p:nvSpPr>
        <p:spPr>
          <a:xfrm>
            <a:off x="9901555" y="3798570"/>
            <a:ext cx="16052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algn="ctr"/>
            <a:r>
              <a:rPr lang="zh-CN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华文宋体" panose="02010600040101010101" charset="-122"/>
                <a:ea typeface="华文宋体" panose="02010600040101010101" charset="-122"/>
              </a:rPr>
              <a:t>三或一鼎</a:t>
            </a:r>
            <a:endParaRPr lang="zh-CN" altLang="en-US" sz="2800">
              <a:effectLst>
                <a:outerShdw blurRad="38100" dist="38100" dir="2700000" algn="tl">
                  <a:srgbClr val="C0C0C0"/>
                </a:outerShdw>
              </a:effectLst>
              <a:latin typeface="华文宋体" panose="02010600040101010101" charset="-122"/>
              <a:ea typeface="华文宋体" panose="0201060004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903095" y="3946525"/>
            <a:ext cx="7956550" cy="1609725"/>
            <a:chOff x="2997" y="6215"/>
            <a:chExt cx="12530" cy="2535"/>
          </a:xfrm>
        </p:grpSpPr>
        <p:sp>
          <p:nvSpPr>
            <p:cNvPr id="23" name="箭头: 右 9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4555" y="6215"/>
              <a:ext cx="972" cy="327"/>
            </a:xfrm>
            <a:prstGeom prst="rightArrow">
              <a:avLst>
                <a:gd name="adj1" fmla="val 50000"/>
                <a:gd name="adj2" fmla="val 75117"/>
              </a:avLst>
            </a:prstGeom>
            <a:solidFill>
              <a:srgbClr val="CC0000"/>
            </a:solidFill>
            <a:ln w="12700" algn="ctr">
              <a:noFill/>
              <a:miter lim="800000"/>
            </a:ln>
          </p:spPr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8" name="箭头: 下 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997" y="8042"/>
              <a:ext cx="405" cy="688"/>
            </a:xfrm>
            <a:prstGeom prst="downArrow">
              <a:avLst>
                <a:gd name="adj1" fmla="val 50000"/>
                <a:gd name="adj2" fmla="val 84877"/>
              </a:avLst>
            </a:prstGeom>
            <a:solidFill>
              <a:srgbClr val="CC0000"/>
            </a:solidFill>
            <a:ln w="12700" algn="ctr">
              <a:noFill/>
              <a:miter lim="800000"/>
            </a:ln>
          </p:spPr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9" name="箭头: 下 3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2237" y="8062"/>
              <a:ext cx="405" cy="688"/>
            </a:xfrm>
            <a:prstGeom prst="downArrow">
              <a:avLst>
                <a:gd name="adj1" fmla="val 50000"/>
                <a:gd name="adj2" fmla="val 84877"/>
              </a:avLst>
            </a:prstGeom>
            <a:solidFill>
              <a:srgbClr val="CC0000"/>
            </a:solidFill>
            <a:ln w="12700" algn="ctr">
              <a:noFill/>
              <a:miter lim="800000"/>
            </a:ln>
          </p:spPr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0" name="箭头: 下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315258" y="4403408"/>
            <a:ext cx="257175" cy="436562"/>
          </a:xfrm>
          <a:prstGeom prst="downArrow">
            <a:avLst>
              <a:gd name="adj1" fmla="val 50000"/>
              <a:gd name="adj2" fmla="val 84876"/>
            </a:avLst>
          </a:prstGeom>
          <a:solidFill>
            <a:srgbClr val="CC0000"/>
          </a:solidFill>
          <a:ln w="12700" algn="ctr">
            <a:noFill/>
            <a:miter lim="800000"/>
          </a:ln>
        </p:spPr>
        <p:txBody>
          <a:bodyPr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8151" name="Text Box 23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430020" y="5551170"/>
            <a:ext cx="1251585" cy="521970"/>
          </a:xfrm>
          <a:prstGeom prst="rect">
            <a:avLst/>
          </a:prstGeom>
          <a:noFill/>
          <a:ln w="25400">
            <a:solidFill>
              <a:srgbClr val="CC0000"/>
            </a:solidFill>
            <a:miter lim="800000"/>
          </a:ln>
          <a:effectLst/>
        </p:spPr>
        <p:txBody>
          <a:bodyPr wrap="none">
            <a:spAutoFit/>
          </a:bodyPr>
          <a:p>
            <a:r>
              <a:rPr lang="zh-CN" altLang="en-US" sz="2800" b="1">
                <a:latin typeface="宋体" charset="0"/>
                <a:ea typeface="宋体" charset="0"/>
              </a:rPr>
              <a:t>宗法制</a:t>
            </a:r>
            <a:endParaRPr lang="zh-CN" altLang="en-US" sz="2800" b="1">
              <a:latin typeface="宋体" charset="0"/>
              <a:ea typeface="宋体" charset="0"/>
            </a:endParaRPr>
          </a:p>
        </p:txBody>
      </p:sp>
      <p:sp>
        <p:nvSpPr>
          <p:cNvPr id="48152" name="Text Box 24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233920" y="5576570"/>
            <a:ext cx="1276350" cy="544513"/>
          </a:xfrm>
          <a:prstGeom prst="rect">
            <a:avLst/>
          </a:prstGeom>
          <a:noFill/>
          <a:ln w="25400">
            <a:solidFill>
              <a:srgbClr val="CC0000"/>
            </a:solidFill>
            <a:miter lim="800000"/>
          </a:ln>
          <a:effectLst/>
        </p:spPr>
        <p:txBody>
          <a:bodyPr wrap="none">
            <a:spAutoFit/>
          </a:bodyPr>
          <a:p>
            <a:r>
              <a:rPr lang="zh-CN" altLang="en-US" sz="2800" b="1">
                <a:latin typeface="宋体" charset="0"/>
                <a:ea typeface="宋体" charset="0"/>
              </a:rPr>
              <a:t>分封制</a:t>
            </a:r>
            <a:endParaRPr lang="zh-CN" altLang="en-US" sz="2800" b="1">
              <a:latin typeface="宋体" charset="0"/>
              <a:ea typeface="宋体" charset="0"/>
            </a:endParaRPr>
          </a:p>
        </p:txBody>
      </p:sp>
      <p:sp>
        <p:nvSpPr>
          <p:cNvPr id="48153" name="Text Box 25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821545" y="4838383"/>
            <a:ext cx="1276350" cy="544512"/>
          </a:xfrm>
          <a:prstGeom prst="rect">
            <a:avLst/>
          </a:prstGeom>
          <a:noFill/>
          <a:ln w="25400">
            <a:solidFill>
              <a:srgbClr val="CC0000"/>
            </a:solidFill>
            <a:miter lim="800000"/>
          </a:ln>
          <a:effectLst/>
        </p:spPr>
        <p:txBody>
          <a:bodyPr wrap="none">
            <a:spAutoFit/>
          </a:bodyPr>
          <a:p>
            <a:r>
              <a:rPr lang="zh-CN" altLang="en-US" sz="2800" b="1">
                <a:latin typeface="宋体" charset="0"/>
                <a:ea typeface="宋体" charset="0"/>
              </a:rPr>
              <a:t>礼乐制</a:t>
            </a:r>
            <a:endParaRPr lang="zh-CN" altLang="en-US" sz="2800" b="1">
              <a:latin typeface="宋体" charset="0"/>
              <a:ea typeface="宋体" charset="0"/>
            </a:endParaRPr>
          </a:p>
        </p:txBody>
      </p:sp>
      <p:sp>
        <p:nvSpPr>
          <p:cNvPr id="31" name="左大括号 30"/>
          <p:cNvSpPr/>
          <p:nvPr>
            <p:custDataLst>
              <p:tags r:id="rId17"/>
            </p:custDataLst>
          </p:nvPr>
        </p:nvSpPr>
        <p:spPr bwMode="auto">
          <a:xfrm rot="5400000" flipH="1">
            <a:off x="6204426" y="2022952"/>
            <a:ext cx="239713" cy="8623300"/>
          </a:xfrm>
          <a:prstGeom prst="leftBrace">
            <a:avLst>
              <a:gd name="adj1" fmla="val 17321"/>
              <a:gd name="adj2" fmla="val 50000"/>
            </a:avLst>
          </a:prstGeom>
          <a:noFill/>
          <a:ln w="57150" algn="ctr">
            <a:solidFill>
              <a:schemeClr val="tx1"/>
            </a:solidFill>
            <a:miter lim="800000"/>
          </a:ln>
        </p:spPr>
        <p:txBody>
          <a:bodyPr rot="10800000" vert="eaVert" anchor="ctr"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917565" y="5434264"/>
            <a:ext cx="1233799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ctr"/>
            <a:r>
              <a:rPr lang="zh-CN" altLang="en-US" sz="2400" dirty="0">
                <a:solidFill>
                  <a:srgbClr val="C00000"/>
                </a:solidFill>
                <a:latin typeface="楷体" charset="0"/>
                <a:ea typeface="楷体" charset="0"/>
              </a:rPr>
              <a:t>权利的分配</a:t>
            </a:r>
            <a:endParaRPr lang="zh-CN" altLang="en-US" sz="2400" dirty="0">
              <a:solidFill>
                <a:srgbClr val="C00000"/>
              </a:solidFill>
              <a:latin typeface="楷体" charset="0"/>
              <a:ea typeface="楷体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811294" y="5434126"/>
            <a:ext cx="1111101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ctr"/>
            <a:r>
              <a:rPr lang="zh-CN" altLang="en-US" sz="2400" dirty="0">
                <a:solidFill>
                  <a:srgbClr val="C00000"/>
                </a:solidFill>
                <a:latin typeface="楷体" charset="0"/>
                <a:ea typeface="楷体" charset="0"/>
              </a:rPr>
              <a:t>权利的继承</a:t>
            </a:r>
            <a:endParaRPr lang="zh-CN" altLang="en-US" sz="2400" dirty="0">
              <a:solidFill>
                <a:srgbClr val="C00000"/>
              </a:solidFill>
              <a:latin typeface="楷体" charset="0"/>
              <a:ea typeface="楷体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9901036" y="5378010"/>
            <a:ext cx="1233799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algn="r"/>
            <a:r>
              <a:rPr lang="zh-CN" altLang="en-US" sz="2400" dirty="0">
                <a:solidFill>
                  <a:srgbClr val="C00000"/>
                </a:solidFill>
                <a:latin typeface="楷体" charset="0"/>
                <a:ea typeface="楷体" charset="0"/>
              </a:rPr>
              <a:t>维护的工具</a:t>
            </a:r>
            <a:endParaRPr lang="zh-CN" altLang="en-US" sz="2400" dirty="0">
              <a:solidFill>
                <a:srgbClr val="C00000"/>
              </a:solidFill>
              <a:latin typeface="楷体" charset="0"/>
              <a:ea typeface="楷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Picture 1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000" r="10001" b="2499"/>
          <a:stretch>
            <a:fillRect/>
          </a:stretch>
        </p:blipFill>
        <p:spPr bwMode="auto">
          <a:xfrm>
            <a:off x="605155" y="748665"/>
            <a:ext cx="4769485" cy="44983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" name="表格 39"/>
          <p:cNvGraphicFramePr/>
          <p:nvPr>
            <p:custDataLst>
              <p:tags r:id="rId3"/>
            </p:custDataLst>
          </p:nvPr>
        </p:nvGraphicFramePr>
        <p:xfrm>
          <a:off x="5653405" y="847090"/>
          <a:ext cx="6120130" cy="450723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193290"/>
                <a:gridCol w="3926840"/>
              </a:tblGrid>
              <a:tr h="850265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/>
                        <a:t>井田制</a:t>
                      </a:r>
                      <a:endParaRPr lang="zh-CN" altLang="en-US" sz="2400"/>
                    </a:p>
                  </a:txBody>
                  <a:tcPr anchor="ctr" anchorCtr="0"/>
                </a:tc>
                <a:tc hMerge="1">
                  <a:tcPr anchor="ctr" anchorCtr="0"/>
                </a:tc>
              </a:tr>
              <a:tr h="106997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/>
                        <a:t>土地所有制</a:t>
                      </a:r>
                      <a:endParaRPr lang="zh-CN" altLang="en-US" sz="2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奴隶主土地国有制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。（</a:t>
                      </a: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普天之下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，</a:t>
                      </a: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莫非王土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）</a:t>
                      </a:r>
                      <a:endParaRPr lang="en-US" altLang="zh-CN" sz="2400">
                        <a:latin typeface="宋体" charset="0"/>
                        <a:ea typeface="宋体" charset="0"/>
                      </a:endParaRPr>
                    </a:p>
                  </a:txBody>
                  <a:tcPr anchor="ctr" anchorCtr="0"/>
                </a:tc>
              </a:tr>
              <a:tr h="12941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/>
                        <a:t>内容</a:t>
                      </a:r>
                      <a:endParaRPr lang="zh-CN" altLang="en-US" sz="2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“公田”与“私田”分离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，</a:t>
                      </a: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形状像“井”字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。</a:t>
                      </a:r>
                      <a:endParaRPr lang="en-US" altLang="zh-CN" sz="2400">
                        <a:latin typeface="宋体" charset="0"/>
                        <a:ea typeface="宋体" charset="0"/>
                      </a:endParaRPr>
                    </a:p>
                  </a:txBody>
                  <a:tcPr anchor="ctr" anchorCtr="0"/>
                </a:tc>
              </a:tr>
              <a:tr h="1292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/>
                        <a:t>瓦解原因</a:t>
                      </a:r>
                      <a:endParaRPr lang="zh-CN" altLang="en-US" sz="2800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春秋战国时期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，</a:t>
                      </a: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铁犁牛耕出现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，</a:t>
                      </a:r>
                      <a:r>
                        <a:rPr lang="zh-CN" altLang="en-US" sz="2400">
                          <a:latin typeface="宋体" charset="0"/>
                          <a:ea typeface="宋体" charset="0"/>
                        </a:rPr>
                        <a:t>生产力提高</a:t>
                      </a:r>
                      <a:r>
                        <a:rPr lang="en-US" altLang="zh-CN" sz="2400">
                          <a:latin typeface="宋体" charset="0"/>
                          <a:ea typeface="宋体" charset="0"/>
                        </a:rPr>
                        <a:t>。</a:t>
                      </a:r>
                      <a:endParaRPr lang="en-US" altLang="zh-CN" sz="2400">
                        <a:latin typeface="宋体" charset="0"/>
                        <a:ea typeface="宋体" charset="0"/>
                      </a:endParaRPr>
                    </a:p>
                  </a:txBody>
                  <a:tcPr anchor="ctr" anchorCtr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630930" y="3075940"/>
            <a:ext cx="1379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方正颜真卿楷书 简繁" panose="02000500000000000000" charset="-122"/>
                <a:ea typeface="方正颜真卿楷书 简繁" panose="02000500000000000000" charset="-122"/>
              </a:rPr>
              <a:t>西周</a:t>
            </a:r>
            <a:endParaRPr lang="zh-CN" altLang="en-US" sz="4000">
              <a:latin typeface="方正颜真卿楷书 简繁" panose="02000500000000000000" charset="-122"/>
              <a:ea typeface="方正颜真卿楷书 简繁" panose="020005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08040" y="3075940"/>
            <a:ext cx="18364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方正颜真卿楷书 简繁" panose="02000500000000000000" charset="-122"/>
                <a:ea typeface="方正颜真卿楷书 简繁" panose="02000500000000000000" charset="-122"/>
              </a:rPr>
              <a:t>东周</a:t>
            </a:r>
            <a:endParaRPr lang="zh-CN" altLang="en-US" sz="4000">
              <a:latin typeface="方正颜真卿楷书 简繁" panose="02000500000000000000" charset="-122"/>
              <a:ea typeface="方正颜真卿楷书 简繁" panose="020005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71220" y="3075940"/>
            <a:ext cx="1379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方正颜真卿楷书 简繁" panose="02000500000000000000" charset="-122"/>
                <a:ea typeface="方正颜真卿楷书 简繁" panose="02000500000000000000" charset="-122"/>
              </a:rPr>
              <a:t>夏</a:t>
            </a:r>
            <a:endParaRPr lang="zh-CN" altLang="en-US" sz="4000">
              <a:latin typeface="方正颜真卿楷书 简繁" panose="02000500000000000000" charset="-122"/>
              <a:ea typeface="方正颜真卿楷书 简繁" panose="020005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51075" y="3075940"/>
            <a:ext cx="1379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方正颜真卿楷书 简繁" panose="02000500000000000000" charset="-122"/>
                <a:ea typeface="方正颜真卿楷书 简繁" panose="02000500000000000000" charset="-122"/>
              </a:rPr>
              <a:t>商</a:t>
            </a:r>
            <a:endParaRPr lang="zh-CN" altLang="en-US" sz="4000">
              <a:latin typeface="方正颜真卿楷书 简繁" panose="02000500000000000000" charset="-122"/>
              <a:ea typeface="方正颜真卿楷书 简繁" panose="02000500000000000000" charset="-122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1585595" y="3192780"/>
            <a:ext cx="774700" cy="4718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>
            <a:off x="4921250" y="3192780"/>
            <a:ext cx="774700" cy="4718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2856230" y="3192780"/>
            <a:ext cx="774700" cy="4718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左大括号 14"/>
          <p:cNvSpPr/>
          <p:nvPr/>
        </p:nvSpPr>
        <p:spPr>
          <a:xfrm>
            <a:off x="7142480" y="2780665"/>
            <a:ext cx="847725" cy="1380490"/>
          </a:xfrm>
          <a:prstGeom prst="leftBrace">
            <a:avLst/>
          </a:prstGeom>
          <a:ln w="31750" cap="sq" cmpd="dbl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8341360" y="251460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方正颜真卿楷书 简繁" panose="02000500000000000000" charset="-122"/>
                <a:ea typeface="方正颜真卿楷书 简繁" panose="02000500000000000000" charset="-122"/>
              </a:rPr>
              <a:t>春秋</a:t>
            </a:r>
            <a:endParaRPr lang="zh-CN" altLang="en-US" sz="4000">
              <a:latin typeface="方正颜真卿楷书 简繁" panose="02000500000000000000" charset="-122"/>
              <a:ea typeface="方正颜真卿楷书 简繁" panose="020005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377555" y="4003040"/>
            <a:ext cx="21513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4000">
                <a:latin typeface="方正颜真卿楷书 简繁" panose="02000500000000000000" charset="-122"/>
                <a:ea typeface="方正颜真卿楷书 简繁" panose="02000500000000000000" charset="-122"/>
              </a:rPr>
              <a:t>战国</a:t>
            </a:r>
            <a:endParaRPr lang="zh-CN" altLang="en-US" sz="4000">
              <a:latin typeface="方正颜真卿楷书 简繁" panose="02000500000000000000" charset="-122"/>
              <a:ea typeface="方正颜真卿楷书 简繁" panose="02000500000000000000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22910" y="2344420"/>
            <a:ext cx="4395470" cy="2191385"/>
          </a:xfrm>
          <a:prstGeom prst="rect">
            <a:avLst/>
          </a:prstGeom>
          <a:ln w="12700" cap="flat" cmpd="sng" algn="ctr">
            <a:solidFill>
              <a:schemeClr val="tx1"/>
            </a:solidFill>
            <a:prstDash val="dash"/>
            <a:miter lim="800000"/>
          </a:ln>
        </p:spPr>
        <p:style>
          <a:lnRef idx="0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2518410" y="5698490"/>
            <a:ext cx="7513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下节课我们就开始进入春秋战国的历史啦</a:t>
            </a:r>
            <a:r>
              <a:rPr lang="en-US" altLang="zh-CN" sz="2800"/>
              <a:t>～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8" grpId="1" animBg="1"/>
      <p:bldP spid="7" grpId="1"/>
      <p:bldP spid="10" grpId="0" animBg="1"/>
      <p:bldP spid="4" grpId="0"/>
      <p:bldP spid="10" grpId="1" animBg="1"/>
      <p:bldP spid="4" grpId="1"/>
      <p:bldP spid="19" grpId="0" animBg="1"/>
      <p:bldP spid="19" grpId="1" animBg="1"/>
      <p:bldP spid="9" grpId="0" animBg="1"/>
      <p:bldP spid="5" grpId="0"/>
      <p:bldP spid="9" grpId="1" animBg="1"/>
      <p:bldP spid="5" grpId="1"/>
      <p:bldP spid="15" grpId="0" animBg="1"/>
      <p:bldP spid="16" grpId="0"/>
      <p:bldP spid="15" grpId="1" animBg="1"/>
      <p:bldP spid="16" grpId="1"/>
      <p:bldP spid="17" grpId="0"/>
      <p:bldP spid="17" grpId="1"/>
      <p:bldP spid="25" grpId="0"/>
      <p:bldP spid="2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8756015" y="870585"/>
            <a:ext cx="2326640" cy="5707380"/>
            <a:chOff x="1782445" y="695325"/>
            <a:chExt cx="2326640" cy="5707380"/>
          </a:xfrm>
        </p:grpSpPr>
        <p:grpSp>
          <p:nvGrpSpPr>
            <p:cNvPr id="11" name="组合 10"/>
            <p:cNvGrpSpPr/>
            <p:nvPr/>
          </p:nvGrpSpPr>
          <p:grpSpPr>
            <a:xfrm>
              <a:off x="1782445" y="695325"/>
              <a:ext cx="2326640" cy="5707380"/>
              <a:chOff x="3241" y="1047"/>
              <a:chExt cx="3464" cy="8988"/>
            </a:xfrm>
          </p:grpSpPr>
          <p:sp>
            <p:nvSpPr>
              <p:cNvPr id="12" name="圆角矩形 11"/>
              <p:cNvSpPr/>
              <p:nvPr/>
            </p:nvSpPr>
            <p:spPr>
              <a:xfrm>
                <a:off x="3241" y="1047"/>
                <a:ext cx="3464" cy="8988"/>
              </a:xfrm>
              <a:prstGeom prst="roundRect">
                <a:avLst>
                  <a:gd name="adj" fmla="val 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3" name="圆角矩形 12"/>
              <p:cNvSpPr/>
              <p:nvPr/>
            </p:nvSpPr>
            <p:spPr>
              <a:xfrm>
                <a:off x="3484" y="1323"/>
                <a:ext cx="2978" cy="8436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1">
                    <a:lumMod val="95000"/>
                    <a:alpha val="34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2320785" y="1427768"/>
              <a:ext cx="12618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kumimoji="1" lang="zh-CN" altLang="en-US" sz="28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齐桓公</a:t>
              </a:r>
              <a:endParaRPr kumimoji="1" lang="zh-CN" altLang="en-US"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320786" y="2347307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kumimoji="1" lang="zh-CN" altLang="en-US" sz="28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晋文公</a:t>
              </a:r>
              <a:endParaRPr kumimoji="1" lang="zh-CN" altLang="en-US"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320786" y="3266846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kumimoji="1" lang="zh-CN" altLang="en-US" sz="28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楚庄王</a:t>
              </a:r>
              <a:endParaRPr kumimoji="1" lang="zh-CN" altLang="en-US"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141249" y="418638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kumimoji="1" lang="zh-CN" altLang="en-US" sz="28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吴王阖闾</a:t>
              </a:r>
              <a:endParaRPr kumimoji="1" lang="zh-CN" altLang="en-US"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141251" y="5105924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kumimoji="1" lang="zh-CN" altLang="en-US" sz="28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越王勾践</a:t>
              </a:r>
              <a:endParaRPr kumimoji="1" lang="zh-CN" altLang="en-US"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8597900" y="153035"/>
            <a:ext cx="2717800" cy="584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200">
                <a:solidFill>
                  <a:schemeClr val="bg1"/>
                </a:solidFill>
                <a:latin typeface="楷体" charset="0"/>
                <a:ea typeface="楷体" charset="0"/>
                <a:sym typeface="+mn-ea"/>
              </a:rPr>
              <a:t>春秋五霸</a:t>
            </a:r>
            <a:endParaRPr lang="zh-CN" altLang="en-US" sz="3200">
              <a:solidFill>
                <a:schemeClr val="bg1"/>
              </a:solidFill>
              <a:latin typeface="楷体" charset="0"/>
              <a:ea typeface="楷体" charset="0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28015" y="1259205"/>
            <a:ext cx="7051675" cy="4339590"/>
            <a:chOff x="4816" y="0"/>
            <a:chExt cx="14384" cy="10799"/>
          </a:xfrm>
        </p:grpSpPr>
        <p:pic>
          <p:nvPicPr>
            <p:cNvPr id="18" name="Picture 2" descr="战国形式图01"/>
            <p:cNvPicPr>
              <a:picLocks noChangeAspect="1"/>
            </p:cNvPicPr>
            <p:nvPr/>
          </p:nvPicPr>
          <p:blipFill>
            <a:blip r:embed="rId3">
              <a:grayscl/>
            </a:blip>
            <a:srcRect/>
            <a:stretch>
              <a:fillRect/>
            </a:stretch>
          </p:blipFill>
          <p:spPr>
            <a:xfrm>
              <a:off x="4816" y="0"/>
              <a:ext cx="14384" cy="1079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" name="Text Box 3"/>
            <p:cNvSpPr txBox="1"/>
            <p:nvPr/>
          </p:nvSpPr>
          <p:spPr>
            <a:xfrm>
              <a:off x="7384" y="1173"/>
              <a:ext cx="1460" cy="129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  <a:alpha val="49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匈</a:t>
              </a:r>
              <a:endParaRPr lang="zh-CN" altLang="en-US" sz="2800" dirty="0">
                <a:solidFill>
                  <a:schemeClr val="tx1">
                    <a:lumMod val="75000"/>
                    <a:lumOff val="25000"/>
                    <a:alpha val="49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6" name="Text Box 4"/>
            <p:cNvSpPr txBox="1"/>
            <p:nvPr/>
          </p:nvSpPr>
          <p:spPr>
            <a:xfrm>
              <a:off x="10670" y="1153"/>
              <a:ext cx="1217" cy="129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  <a:alpha val="49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奴</a:t>
              </a:r>
              <a:endParaRPr lang="zh-CN" altLang="en-US" sz="2800" dirty="0">
                <a:solidFill>
                  <a:schemeClr val="tx1">
                    <a:lumMod val="75000"/>
                    <a:lumOff val="25000"/>
                    <a:alpha val="49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739390" y="575310"/>
            <a:ext cx="2717800" cy="584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200">
                <a:solidFill>
                  <a:schemeClr val="bg1"/>
                </a:solidFill>
                <a:latin typeface="楷体" charset="0"/>
                <a:ea typeface="楷体" charset="0"/>
                <a:sym typeface="+mn-ea"/>
              </a:rPr>
              <a:t>战国七雄</a:t>
            </a:r>
            <a:endParaRPr lang="zh-CN" altLang="en-US" sz="3200">
              <a:solidFill>
                <a:schemeClr val="bg1"/>
              </a:solidFill>
              <a:latin typeface="楷体" charset="0"/>
              <a:ea typeface="楷体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  <p:bldP spid="28" grpId="0" bldLvl="0" animBg="1"/>
      <p:bldP spid="2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" name="图片 21"/>
          <p:cNvPicPr>
            <a:picLocks noChangeAspect="1"/>
          </p:cNvPicPr>
          <p:nvPr/>
        </p:nvPicPr>
        <p:blipFill>
          <a:blip r:embed="rId1">
            <a:clrChange>
              <a:clrFrom>
                <a:srgbClr val="DDD8DC">
                  <a:alpha val="100000"/>
                </a:srgbClr>
              </a:clrFrom>
              <a:clrTo>
                <a:srgbClr val="DDD8DC">
                  <a:alpha val="100000"/>
                  <a:alpha val="0"/>
                </a:srgbClr>
              </a:clrTo>
            </a:clrChange>
            <a:lum bright="30000" contrast="60000"/>
          </a:blip>
          <a:srcRect t="23648" b="22893"/>
          <a:stretch>
            <a:fillRect/>
          </a:stretch>
        </p:blipFill>
        <p:spPr>
          <a:xfrm>
            <a:off x="1349375" y="540385"/>
            <a:ext cx="3251835" cy="2732405"/>
          </a:xfrm>
          <a:prstGeom prst="rect">
            <a:avLst/>
          </a:prstGeom>
        </p:spPr>
      </p:pic>
      <p:pic>
        <p:nvPicPr>
          <p:cNvPr id="23" name="图片 22" descr="战国牛尊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9850" y="649605"/>
            <a:ext cx="3168650" cy="24536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147060" y="1584325"/>
            <a:ext cx="406400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  <a:latin typeface="楷体" charset="0"/>
                <a:ea typeface="楷体" charset="0"/>
              </a:rPr>
              <a:t>铁犁牛耕</a:t>
            </a:r>
            <a:endParaRPr lang="zh-CN" altLang="en-US" sz="3200">
              <a:solidFill>
                <a:schemeClr val="bg1"/>
              </a:solidFill>
              <a:latin typeface="楷体" charset="0"/>
              <a:ea typeface="楷体" charset="0"/>
            </a:endParaRPr>
          </a:p>
        </p:txBody>
      </p:sp>
      <p:pic>
        <p:nvPicPr>
          <p:cNvPr id="6" name="图片 5" descr="image-removebg-preview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140" y="367665"/>
            <a:ext cx="5541645" cy="62611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700520" y="4109085"/>
            <a:ext cx="406400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  <a:latin typeface="楷体" charset="0"/>
                <a:ea typeface="楷体" charset="0"/>
              </a:rPr>
              <a:t>商鞅</a:t>
            </a:r>
            <a:endParaRPr lang="zh-CN" altLang="en-US" sz="3200">
              <a:solidFill>
                <a:schemeClr val="bg1"/>
              </a:solidFill>
              <a:latin typeface="楷体" charset="0"/>
              <a:ea typeface="楷体" charset="0"/>
            </a:endParaRPr>
          </a:p>
        </p:txBody>
      </p:sp>
      <p:pic>
        <p:nvPicPr>
          <p:cNvPr id="34" name="图片 33" descr="孔子_副本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3710" y="433070"/>
            <a:ext cx="2265680" cy="6022975"/>
          </a:xfrm>
          <a:prstGeom prst="rect">
            <a:avLst/>
          </a:prstGeom>
          <a:effectLst/>
        </p:spPr>
      </p:pic>
      <p:pic>
        <p:nvPicPr>
          <p:cNvPr id="35" name="图片 34" descr="老子_副本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39390" y="540385"/>
            <a:ext cx="2131060" cy="58045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28015" y="3945255"/>
            <a:ext cx="211074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  <a:latin typeface="楷体" charset="0"/>
                <a:ea typeface="楷体" charset="0"/>
              </a:rPr>
              <a:t>孔子</a:t>
            </a:r>
            <a:endParaRPr lang="zh-CN" altLang="en-US" sz="3200">
              <a:solidFill>
                <a:schemeClr val="bg1"/>
              </a:solidFill>
              <a:latin typeface="楷体" charset="0"/>
              <a:ea typeface="楷体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38755" y="3945255"/>
            <a:ext cx="211074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  <a:latin typeface="楷体" charset="0"/>
                <a:ea typeface="楷体" charset="0"/>
              </a:rPr>
              <a:t>老子</a:t>
            </a:r>
            <a:endParaRPr lang="zh-CN" altLang="en-US" sz="3200">
              <a:solidFill>
                <a:schemeClr val="bg1"/>
              </a:solidFill>
              <a:latin typeface="楷体" charset="0"/>
              <a:ea typeface="楷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5" grpId="0" animBg="1"/>
      <p:bldP spid="5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9235" y="27339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中外历史纲要上</a:t>
            </a:r>
            <a:endParaRPr kumimoji="1" lang="zh-CN" altLang="en-US">
              <a:solidFill>
                <a:schemeClr val="accent1">
                  <a:lumMod val="60000"/>
                  <a:lumOff val="4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834769" y="31818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第一单元</a:t>
            </a:r>
            <a:endParaRPr kumimoji="1" lang="zh-CN" altLang="en-US">
              <a:solidFill>
                <a:schemeClr val="accent1">
                  <a:lumMod val="60000"/>
                  <a:lumOff val="4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9235" y="617048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solidFill>
                  <a:schemeClr val="accent1">
                    <a:lumMod val="60000"/>
                    <a:lumOff val="4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部编版</a:t>
            </a:r>
            <a:endParaRPr kumimoji="1" lang="zh-CN" altLang="en-US">
              <a:solidFill>
                <a:schemeClr val="accent1">
                  <a:lumMod val="60000"/>
                  <a:lumOff val="4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/>
          <a:srcRect l="50000"/>
          <a:stretch>
            <a:fillRect/>
          </a:stretch>
        </p:blipFill>
        <p:spPr>
          <a:xfrm rot="10800000">
            <a:off x="2089361" y="1476928"/>
            <a:ext cx="3628620" cy="7322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72" t="7408" b="8422"/>
          <a:stretch>
            <a:fillRect/>
          </a:stretch>
        </p:blipFill>
        <p:spPr>
          <a:xfrm rot="16200000">
            <a:off x="5682102" y="131295"/>
            <a:ext cx="6265873" cy="3937856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9" name="矩形 8"/>
          <p:cNvSpPr/>
          <p:nvPr/>
        </p:nvSpPr>
        <p:spPr>
          <a:xfrm>
            <a:off x="-1" y="5720258"/>
            <a:ext cx="4049487" cy="76944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948056" y="368300"/>
            <a:ext cx="3243943" cy="76944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607792" y="5670142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打制石器</a:t>
            </a:r>
            <a:endParaRPr kumimoji="1" lang="zh-CN" altLang="en-US" sz="4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988973" y="318309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CN" altLang="en-US" sz="4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磨制石器</a:t>
            </a:r>
            <a:endParaRPr kumimoji="1" lang="zh-CN" altLang="en-US" sz="4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622428" y="2981295"/>
            <a:ext cx="2156796" cy="2156796"/>
          </a:xfrm>
          <a:prstGeom prst="ellipse">
            <a:avLst/>
          </a:prstGeom>
          <a:solidFill>
            <a:srgbClr val="C00000">
              <a:alpha val="21000"/>
            </a:srgbClr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粗糙</a:t>
            </a:r>
            <a:endParaRPr lang="zh-CN" altLang="en-US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948056" y="1902897"/>
            <a:ext cx="2156796" cy="2156796"/>
          </a:xfrm>
          <a:prstGeom prst="ellipse">
            <a:avLst/>
          </a:prstGeom>
          <a:solidFill>
            <a:srgbClr val="C00000">
              <a:alpha val="21000"/>
            </a:srgbClr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光滑</a:t>
            </a:r>
            <a:endParaRPr lang="zh-CN" altLang="en-US" sz="32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0160" y="707487"/>
            <a:ext cx="36631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b="1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旧石器时代</a:t>
            </a:r>
            <a:endParaRPr kumimoji="1" lang="zh-CN" altLang="en-US" sz="5400" b="1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7" name="直线连接符 16"/>
          <p:cNvCxnSpPr/>
          <p:nvPr/>
        </p:nvCxnSpPr>
        <p:spPr>
          <a:xfrm>
            <a:off x="334963" y="1630817"/>
            <a:ext cx="3444261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3587063" y="2591356"/>
            <a:ext cx="211542" cy="21154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任意形状 19"/>
          <p:cNvSpPr/>
          <p:nvPr/>
        </p:nvSpPr>
        <p:spPr>
          <a:xfrm>
            <a:off x="1870364" y="1648691"/>
            <a:ext cx="1745672" cy="1052945"/>
          </a:xfrm>
          <a:custGeom>
            <a:avLst/>
            <a:gdLst>
              <a:gd name="connsiteX0" fmla="*/ 1745672 w 1745672"/>
              <a:gd name="connsiteY0" fmla="*/ 1052945 h 1052945"/>
              <a:gd name="connsiteX1" fmla="*/ 1052945 w 1745672"/>
              <a:gd name="connsiteY1" fmla="*/ 1052945 h 1052945"/>
              <a:gd name="connsiteX2" fmla="*/ 0 w 1745672"/>
              <a:gd name="connsiteY2" fmla="*/ 0 h 105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5672" h="1052945">
                <a:moveTo>
                  <a:pt x="1745672" y="1052945"/>
                </a:moveTo>
                <a:lnTo>
                  <a:pt x="1052945" y="1052945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8378229" y="5689986"/>
            <a:ext cx="36631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5400" b="1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新石器时代</a:t>
            </a:r>
            <a:endParaRPr kumimoji="1" lang="zh-CN" altLang="en-US" sz="5400" b="1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22" name="直线连接符 21"/>
          <p:cNvCxnSpPr/>
          <p:nvPr/>
        </p:nvCxnSpPr>
        <p:spPr>
          <a:xfrm>
            <a:off x="8498504" y="5771658"/>
            <a:ext cx="339345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/>
          <p:cNvSpPr/>
          <p:nvPr/>
        </p:nvSpPr>
        <p:spPr>
          <a:xfrm>
            <a:off x="7587181" y="4475574"/>
            <a:ext cx="211542" cy="21154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任意形状 25"/>
          <p:cNvSpPr/>
          <p:nvPr/>
        </p:nvSpPr>
        <p:spPr>
          <a:xfrm>
            <a:off x="7703127" y="4655127"/>
            <a:ext cx="2535382" cy="1108364"/>
          </a:xfrm>
          <a:custGeom>
            <a:avLst/>
            <a:gdLst>
              <a:gd name="connsiteX0" fmla="*/ 0 w 2535382"/>
              <a:gd name="connsiteY0" fmla="*/ 0 h 1108364"/>
              <a:gd name="connsiteX1" fmla="*/ 110837 w 2535382"/>
              <a:gd name="connsiteY1" fmla="*/ 595746 h 1108364"/>
              <a:gd name="connsiteX2" fmla="*/ 2535382 w 2535382"/>
              <a:gd name="connsiteY2" fmla="*/ 1108364 h 110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5382" h="1108364">
                <a:moveTo>
                  <a:pt x="0" y="0"/>
                </a:moveTo>
                <a:lnTo>
                  <a:pt x="110837" y="595746"/>
                </a:lnTo>
                <a:lnTo>
                  <a:pt x="2535382" y="1108364"/>
                </a:lnTo>
              </a:path>
            </a:pathLst>
          </a:cu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329565" y="151130"/>
          <a:ext cx="11619230" cy="6487795"/>
        </p:xfrm>
        <a:graphic>
          <a:graphicData uri="http://schemas.openxmlformats.org/drawingml/2006/table">
            <a:tbl>
              <a:tblPr/>
              <a:tblGrid>
                <a:gridCol w="1431925"/>
                <a:gridCol w="1371600"/>
                <a:gridCol w="4566285"/>
                <a:gridCol w="4249420"/>
              </a:tblGrid>
              <a:tr h="758190"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石器时代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概念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代表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社会发展程度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</a:tr>
              <a:tr h="457200">
                <a:tc rowSpan="2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旧石器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时代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8960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1759585" y="130556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打制石器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20135" y="906780"/>
            <a:ext cx="33445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元谋人（距今约</a:t>
            </a: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170</a:t>
            </a:r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万年）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20135" y="1450340"/>
            <a:ext cx="39884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北京人（距今约</a:t>
            </a: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70--20</a:t>
            </a:r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万年）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751445" y="920750"/>
            <a:ext cx="410337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85725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1、</a:t>
            </a:r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从事采集和渔猎，</a:t>
            </a:r>
            <a:endParaRPr lang="zh-CN" sz="2000">
              <a:solidFill>
                <a:srgbClr val="C00000"/>
              </a:solidFill>
              <a:latin typeface="宋体"/>
              <a:ea typeface="宋体"/>
              <a:sym typeface="+mn-ea"/>
            </a:endParaRPr>
          </a:p>
          <a:p>
            <a:pPr marL="85725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2、</a:t>
            </a:r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群居生活</a:t>
            </a:r>
            <a:endParaRPr lang="zh-CN" sz="2000">
              <a:solidFill>
                <a:srgbClr val="C00000"/>
              </a:solidFill>
              <a:latin typeface="宋体"/>
              <a:ea typeface="宋体"/>
              <a:sym typeface="+mn-ea"/>
            </a:endParaRPr>
          </a:p>
          <a:p>
            <a:pPr marL="85725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3、</a:t>
            </a:r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学会用火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l="50000"/>
          <a:stretch>
            <a:fillRect/>
          </a:stretch>
        </p:blipFill>
        <p:spPr>
          <a:xfrm rot="10800000">
            <a:off x="94615" y="2557780"/>
            <a:ext cx="1776730" cy="3585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1" name="组合 40"/>
          <p:cNvGrpSpPr/>
          <p:nvPr/>
        </p:nvGrpSpPr>
        <p:grpSpPr>
          <a:xfrm>
            <a:off x="10281285" y="3416935"/>
            <a:ext cx="1928495" cy="3185795"/>
            <a:chOff x="7070930" y="1831072"/>
            <a:chExt cx="2508069" cy="4088674"/>
          </a:xfrm>
        </p:grpSpPr>
        <p:sp>
          <p:nvSpPr>
            <p:cNvPr id="27" name="矩形 26"/>
            <p:cNvSpPr/>
            <p:nvPr/>
          </p:nvSpPr>
          <p:spPr>
            <a:xfrm>
              <a:off x="7070930" y="1831072"/>
              <a:ext cx="2508069" cy="4088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95578" dist="119537" dir="2700000" algn="tl" rotWithShape="0">
                <a:prstClr val="black">
                  <a:alpha val="21073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7354289" y="2189232"/>
              <a:ext cx="1941350" cy="56775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8053094" y="2211501"/>
              <a:ext cx="543739" cy="393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4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火</a:t>
              </a:r>
              <a:endParaRPr kumimoji="1" lang="zh-CN" altLang="en-US"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 rotWithShape="1">
            <a:blip r:embed="rId3"/>
            <a:srcRect t="26438"/>
            <a:stretch>
              <a:fillRect/>
            </a:stretch>
          </p:blipFill>
          <p:spPr>
            <a:xfrm>
              <a:off x="7389335" y="2833858"/>
              <a:ext cx="1901797" cy="2724811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8922385" y="2087880"/>
            <a:ext cx="1928495" cy="3185795"/>
            <a:chOff x="4851993" y="1087466"/>
            <a:chExt cx="2508069" cy="4088674"/>
          </a:xfrm>
        </p:grpSpPr>
        <p:sp>
          <p:nvSpPr>
            <p:cNvPr id="24" name="矩形 23"/>
            <p:cNvSpPr/>
            <p:nvPr/>
          </p:nvSpPr>
          <p:spPr>
            <a:xfrm>
              <a:off x="4851993" y="1087466"/>
              <a:ext cx="2508069" cy="4088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95578" dist="119537" dir="2700000" algn="tl" rotWithShape="0">
                <a:prstClr val="black">
                  <a:alpha val="21073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5135352" y="1445626"/>
              <a:ext cx="1941350" cy="56775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5654622" y="1467895"/>
              <a:ext cx="902811" cy="393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4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群居</a:t>
              </a:r>
              <a:endParaRPr kumimoji="1" lang="zh-CN" altLang="en-US"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 rotWithShape="1">
            <a:blip r:embed="rId4"/>
            <a:srcRect t="20017"/>
            <a:stretch>
              <a:fillRect/>
            </a:stretch>
          </p:blipFill>
          <p:spPr>
            <a:xfrm>
              <a:off x="5137581" y="2091871"/>
              <a:ext cx="1916837" cy="2724811"/>
            </a:xfrm>
            <a:prstGeom prst="rect">
              <a:avLst/>
            </a:prstGeom>
          </p:spPr>
        </p:pic>
      </p:grpSp>
      <p:grpSp>
        <p:nvGrpSpPr>
          <p:cNvPr id="39" name="组合 38"/>
          <p:cNvGrpSpPr/>
          <p:nvPr/>
        </p:nvGrpSpPr>
        <p:grpSpPr>
          <a:xfrm>
            <a:off x="7478395" y="3479165"/>
            <a:ext cx="1928495" cy="3185795"/>
            <a:chOff x="2573955" y="2435951"/>
            <a:chExt cx="2508069" cy="4088674"/>
          </a:xfrm>
        </p:grpSpPr>
        <p:sp>
          <p:nvSpPr>
            <p:cNvPr id="21" name="矩形 20"/>
            <p:cNvSpPr/>
            <p:nvPr/>
          </p:nvSpPr>
          <p:spPr>
            <a:xfrm>
              <a:off x="2573955" y="2435951"/>
              <a:ext cx="2508069" cy="4088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95578" dist="119537" dir="2700000" algn="tl" rotWithShape="0">
                <a:prstClr val="black">
                  <a:alpha val="21073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2857314" y="2794111"/>
              <a:ext cx="1941350" cy="56775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376583" y="2816380"/>
              <a:ext cx="902811" cy="393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4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渔猎</a:t>
              </a:r>
              <a:endParaRPr kumimoji="1" lang="zh-CN" altLang="en-US"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5"/>
            <a:srcRect t="6746" b="8078"/>
            <a:stretch>
              <a:fillRect/>
            </a:stretch>
          </p:blipFill>
          <p:spPr>
            <a:xfrm>
              <a:off x="2843032" y="3445673"/>
              <a:ext cx="1953105" cy="2724811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6103620" y="1993900"/>
            <a:ext cx="1928495" cy="3185795"/>
            <a:chOff x="334963" y="1510032"/>
            <a:chExt cx="2508069" cy="4088674"/>
          </a:xfrm>
        </p:grpSpPr>
        <p:sp>
          <p:nvSpPr>
            <p:cNvPr id="8" name="矩形 7"/>
            <p:cNvSpPr/>
            <p:nvPr/>
          </p:nvSpPr>
          <p:spPr>
            <a:xfrm>
              <a:off x="334963" y="1510032"/>
              <a:ext cx="2508069" cy="40886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95578" dist="119537" dir="2700000" algn="tl" rotWithShape="0">
                <a:prstClr val="black">
                  <a:alpha val="21073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618322" y="1868192"/>
              <a:ext cx="1941350" cy="56775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 sz="90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37591" y="1890461"/>
              <a:ext cx="902811" cy="393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kumimoji="1" lang="zh-CN" altLang="en-US" sz="140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采集</a:t>
              </a:r>
              <a:endParaRPr kumimoji="1" lang="zh-CN" altLang="en-US"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3687" y="2513003"/>
              <a:ext cx="1925985" cy="2724811"/>
            </a:xfrm>
            <a:prstGeom prst="rect">
              <a:avLst/>
            </a:prstGeom>
          </p:spPr>
        </p:pic>
      </p:grpSp>
      <p:pic>
        <p:nvPicPr>
          <p:cNvPr id="12" name="图片 11" descr="800 (4)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4517" l="13777" r="89074"/>
                    </a14:imgEffect>
                  </a14:imgLayer>
                </a14:imgProps>
              </a:ext>
            </a:extLst>
          </a:blip>
          <a:srcRect l="14812" r="9872" b="5855"/>
          <a:stretch>
            <a:fillRect/>
          </a:stretch>
        </p:blipFill>
        <p:spPr>
          <a:xfrm>
            <a:off x="3758494" y="2620108"/>
            <a:ext cx="2368936" cy="2694425"/>
          </a:xfrm>
          <a:prstGeom prst="rect">
            <a:avLst/>
          </a:prstGeom>
        </p:spPr>
      </p:pic>
      <p:pic>
        <p:nvPicPr>
          <p:cNvPr id="15" name="图片 14" descr="0 (2)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6447" y="2570196"/>
            <a:ext cx="1927472" cy="2900930"/>
          </a:xfrm>
          <a:prstGeom prst="rect">
            <a:avLst/>
          </a:prstGeom>
        </p:spPr>
      </p:pic>
      <p:sp>
        <p:nvSpPr>
          <p:cNvPr id="16" name="矩形: 剪去单角 10"/>
          <p:cNvSpPr/>
          <p:nvPr>
            <p:custDataLst>
              <p:tags r:id="rId13"/>
            </p:custDataLst>
          </p:nvPr>
        </p:nvSpPr>
        <p:spPr>
          <a:xfrm>
            <a:off x="2392680" y="5440045"/>
            <a:ext cx="1275715" cy="543560"/>
          </a:xfrm>
          <a:prstGeom prst="snip1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rPr>
              <a:t>元谋人</a:t>
            </a:r>
            <a:endParaRPr lang="zh-CN" altLang="en-US" sz="2400" dirty="0">
              <a:solidFill>
                <a:schemeClr val="tx1"/>
              </a:solidFill>
              <a:latin typeface="方正仿宋简体" panose="02000000000000000000" charset="-122"/>
              <a:ea typeface="方正仿宋简体" panose="02000000000000000000" charset="-122"/>
              <a:cs typeface="方正仿宋简体" panose="02000000000000000000" charset="-122"/>
            </a:endParaRPr>
          </a:p>
        </p:txBody>
      </p:sp>
      <p:sp>
        <p:nvSpPr>
          <p:cNvPr id="17" name="矩形: 剪去单角 10"/>
          <p:cNvSpPr/>
          <p:nvPr>
            <p:custDataLst>
              <p:tags r:id="rId14"/>
            </p:custDataLst>
          </p:nvPr>
        </p:nvSpPr>
        <p:spPr>
          <a:xfrm>
            <a:off x="3798570" y="5415915"/>
            <a:ext cx="2151380" cy="543560"/>
          </a:xfrm>
          <a:prstGeom prst="snip1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rPr>
              <a:t>北京人</a:t>
            </a:r>
            <a:endParaRPr lang="zh-CN" altLang="en-US" sz="2400" dirty="0">
              <a:solidFill>
                <a:schemeClr val="tx1"/>
              </a:solidFill>
              <a:latin typeface="方正仿宋简体" panose="02000000000000000000" charset="-122"/>
              <a:ea typeface="方正仿宋简体" panose="02000000000000000000" charset="-122"/>
              <a:cs typeface="方正仿宋简体" panose="02000000000000000000" charset="-122"/>
            </a:endParaRPr>
          </a:p>
        </p:txBody>
      </p:sp>
    </p:spTree>
    <p:custDataLst>
      <p:tags r:id="rId1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5" grpId="0"/>
      <p:bldP spid="5" grpId="1"/>
      <p:bldP spid="6" grpId="0"/>
      <p:bldP spid="6" grpId="1"/>
      <p:bldP spid="16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329565" y="151130"/>
          <a:ext cx="11619230" cy="5618480"/>
        </p:xfrm>
        <a:graphic>
          <a:graphicData uri="http://schemas.openxmlformats.org/drawingml/2006/table">
            <a:tbl>
              <a:tblPr/>
              <a:tblGrid>
                <a:gridCol w="1431925"/>
                <a:gridCol w="1371600"/>
                <a:gridCol w="1739900"/>
                <a:gridCol w="1565910"/>
                <a:gridCol w="1260475"/>
                <a:gridCol w="4249420"/>
              </a:tblGrid>
              <a:tr h="758190"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石器时代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概念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 grid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代表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社会发展程度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</a:tr>
              <a:tr h="758190">
                <a:tc row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新石器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时代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距今约</a:t>
                      </a: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宋体"/>
                          <a:ea typeface="宋体"/>
                        </a:rPr>
                        <a:t>7 000</a:t>
                      </a:r>
                      <a:r>
                        <a:rPr lang="zh-CN" altLang="en-US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至</a:t>
                      </a: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宋体"/>
                          <a:ea typeface="宋体"/>
                        </a:rPr>
                        <a:t>5 000</a:t>
                      </a:r>
                      <a:r>
                        <a:rPr lang="zh-CN" altLang="en-US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年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宋体"/>
                          <a:ea typeface="宋体"/>
                        </a:rPr>
                        <a:t>(</a:t>
                      </a:r>
                      <a:r>
                        <a:rPr lang="zh-CN" altLang="en-US" sz="2000" b="0">
                          <a:solidFill>
                            <a:srgbClr val="C00000"/>
                          </a:solidFill>
                          <a:latin typeface="宋体"/>
                          <a:ea typeface="宋体"/>
                        </a:rPr>
                        <a:t>新石器时代</a:t>
                      </a:r>
                      <a:r>
                        <a:rPr lang="zh-CN" sz="2000" b="0">
                          <a:solidFill>
                            <a:srgbClr val="C00000"/>
                          </a:solidFill>
                          <a:latin typeface="宋体"/>
                          <a:ea typeface="宋体"/>
                        </a:rPr>
                        <a:t>早期</a:t>
                      </a: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宋体"/>
                          <a:ea typeface="宋体"/>
                        </a:rPr>
                        <a:t>)</a:t>
                      </a:r>
                      <a:endParaRPr lang="en-US" alt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7555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7555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759585" y="187452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磨制</a:t>
            </a:r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石器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39665" y="1039495"/>
            <a:ext cx="136525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85725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仰韶文化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98260" y="104267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黄河中游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018780" y="1032510"/>
            <a:ext cx="3766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彩绘陶器，以粟为主要栽培作物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905375" y="1842770"/>
            <a:ext cx="14928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大汶口</a:t>
            </a:r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文化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398260" y="184277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黄河下游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856855" y="1837690"/>
            <a:ext cx="40868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</a:rPr>
              <a:t>/</a:t>
            </a:r>
            <a:endParaRPr lang="en-US" alt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905375" y="2642870"/>
            <a:ext cx="14928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河姆渡</a:t>
            </a:r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文化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98260" y="264287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长江下游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762875" y="2643505"/>
            <a:ext cx="41802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种植水稻，掌握了养蚕缫丝技术</a:t>
            </a: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。</a:t>
            </a:r>
            <a:endParaRPr lang="en-US" altLang="zh-CN" sz="2000">
              <a:solidFill>
                <a:srgbClr val="C00000"/>
              </a:solidFill>
              <a:latin typeface="宋体"/>
              <a:ea typeface="宋体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274445" y="3965575"/>
            <a:ext cx="2717800" cy="2022475"/>
            <a:chOff x="4678" y="7498"/>
            <a:chExt cx="4280" cy="3185"/>
          </a:xfrm>
        </p:grpSpPr>
        <p:pic>
          <p:nvPicPr>
            <p:cNvPr id="22" name="图片 21" descr="主题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8" y="7498"/>
              <a:ext cx="4280" cy="2748"/>
            </a:xfrm>
            <a:prstGeom prst="rect">
              <a:avLst/>
            </a:prstGeom>
          </p:spPr>
        </p:pic>
        <p:sp>
          <p:nvSpPr>
            <p:cNvPr id="77" name="矩形: 剪去单角 27"/>
            <p:cNvSpPr/>
            <p:nvPr/>
          </p:nvSpPr>
          <p:spPr>
            <a:xfrm>
              <a:off x="5117" y="10061"/>
              <a:ext cx="3437" cy="623"/>
            </a:xfrm>
            <a:prstGeom prst="snip1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400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仰韶文化 彩陶</a:t>
              </a:r>
              <a:endParaRPr lang="zh-CN" altLang="en-US" sz="2400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</p:grpSp>
      <p:pic>
        <p:nvPicPr>
          <p:cNvPr id="71" name="图片 7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4302" y="3720996"/>
            <a:ext cx="3096000" cy="2395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8" name="图片 7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" r="3295"/>
          <a:stretch>
            <a:fillRect/>
          </a:stretch>
        </p:blipFill>
        <p:spPr>
          <a:xfrm>
            <a:off x="8693785" y="3721100"/>
            <a:ext cx="2586990" cy="20421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" name="矩形: 剪去单角 17"/>
          <p:cNvSpPr/>
          <p:nvPr/>
        </p:nvSpPr>
        <p:spPr>
          <a:xfrm>
            <a:off x="4666585" y="5907016"/>
            <a:ext cx="3096000" cy="517570"/>
          </a:xfrm>
          <a:prstGeom prst="snip1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</a:rPr>
              <a:t>从事原始农业</a:t>
            </a:r>
            <a:endParaRPr lang="zh-CN" altLang="en-US" sz="2400" dirty="0">
              <a:solidFill>
                <a:schemeClr val="tx1"/>
              </a:solidFill>
              <a:latin typeface="方正仿宋简体" panose="02000000000000000000" charset="-122"/>
              <a:ea typeface="方正仿宋简体" panose="02000000000000000000" charset="-122"/>
            </a:endParaRPr>
          </a:p>
        </p:txBody>
      </p:sp>
      <p:sp>
        <p:nvSpPr>
          <p:cNvPr id="79" name="矩形: 剪去单角 19"/>
          <p:cNvSpPr/>
          <p:nvPr/>
        </p:nvSpPr>
        <p:spPr>
          <a:xfrm>
            <a:off x="8693785" y="5816600"/>
            <a:ext cx="2569210" cy="469265"/>
          </a:xfrm>
          <a:prstGeom prst="snip1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</a:rPr>
              <a:t>养蚕缫丝</a:t>
            </a:r>
            <a:endParaRPr lang="zh-CN" altLang="en-US" sz="2800" dirty="0">
              <a:solidFill>
                <a:schemeClr val="tx1"/>
              </a:solidFill>
              <a:latin typeface="方正仿宋简体" panose="02000000000000000000" charset="-122"/>
              <a:ea typeface="方正仿宋简体" panose="02000000000000000000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2" grpId="0"/>
      <p:bldP spid="12" grpId="1"/>
      <p:bldP spid="18" grpId="0"/>
      <p:bldP spid="18" grpId="1"/>
      <p:bldP spid="10" grpId="0"/>
      <p:bldP spid="10" grpId="1"/>
      <p:bldP spid="14" grpId="0"/>
      <p:bldP spid="14" grpId="1"/>
      <p:bldP spid="19" grpId="0"/>
      <p:bldP spid="19" grpId="1"/>
      <p:bldP spid="11" grpId="0"/>
      <p:bldP spid="11" grpId="1"/>
      <p:bldP spid="72" grpId="0" animBg="1"/>
      <p:bldP spid="72" grpId="1" animBg="1"/>
      <p:bldP spid="79" grpId="0" animBg="1"/>
      <p:bldP spid="79" grpId="1" animBg="1"/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329565" y="151130"/>
          <a:ext cx="11619230" cy="5618480"/>
        </p:xfrm>
        <a:graphic>
          <a:graphicData uri="http://schemas.openxmlformats.org/drawingml/2006/table">
            <a:tbl>
              <a:tblPr/>
              <a:tblGrid>
                <a:gridCol w="1431925"/>
                <a:gridCol w="1371600"/>
                <a:gridCol w="1739900"/>
                <a:gridCol w="1565910"/>
                <a:gridCol w="1260475"/>
                <a:gridCol w="4249420"/>
              </a:tblGrid>
              <a:tr h="758190"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石器时代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概念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 grid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代表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社会发展程度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FCECE"/>
                    </a:solidFill>
                  </a:tcPr>
                </a:tc>
              </a:tr>
              <a:tr h="914400">
                <a:tc row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新石器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宋体"/>
                          <a:ea typeface="宋体"/>
                        </a:rPr>
                        <a:t>时代</a:t>
                      </a:r>
                      <a:endParaRPr lang="zh-CN" sz="2000" b="1">
                        <a:solidFill>
                          <a:srgbClr val="0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solidFill>
                      <a:srgbClr val="E7E6E6"/>
                    </a:solidFill>
                  </a:tcPr>
                </a:tc>
                <a:tc row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noFill/>
                  </a:tcPr>
                </a:tc>
                <a:tc rowSpan="3"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距今约</a:t>
                      </a:r>
                      <a:r>
                        <a:rPr lang="en-US" altLang="zh-CN" sz="2000" b="0">
                          <a:solidFill>
                            <a:srgbClr val="C00000"/>
                          </a:solidFill>
                          <a:latin typeface="宋体"/>
                          <a:ea typeface="宋体"/>
                        </a:rPr>
                        <a:t>5 000</a:t>
                      </a:r>
                      <a:r>
                        <a:rPr lang="zh-CN" altLang="en-US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年</a:t>
                      </a:r>
                      <a:endParaRPr lang="zh-CN" altLang="en-US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(</a:t>
                      </a:r>
                      <a:r>
                        <a:rPr lang="zh-CN" altLang="en-US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新石器时代晚期</a:t>
                      </a:r>
                      <a:r>
                        <a:rPr lang="en-US" altLang="zh-CN" sz="2000" b="0">
                          <a:solidFill>
                            <a:schemeClr val="tx1"/>
                          </a:solidFill>
                          <a:latin typeface="宋体"/>
                          <a:ea typeface="宋体"/>
                        </a:rPr>
                        <a:t>)</a:t>
                      </a:r>
                      <a:endParaRPr lang="en-US" altLang="zh-CN" sz="2000" b="0">
                        <a:solidFill>
                          <a:schemeClr val="tx1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alt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7555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85725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8190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sz="2000" b="0">
                        <a:solidFill>
                          <a:srgbClr val="C00000"/>
                        </a:solidFill>
                        <a:latin typeface="宋体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759585" y="227330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磨制</a:t>
            </a:r>
            <a:r>
              <a:rPr lang="zh-CN" sz="2000">
                <a:solidFill>
                  <a:srgbClr val="C00000"/>
                </a:solidFill>
                <a:latin typeface="宋体"/>
                <a:ea typeface="宋体"/>
              </a:rPr>
              <a:t>石器</a:t>
            </a:r>
            <a:endParaRPr 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09515" y="114935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龙山文化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74765" y="1160145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黄河流域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292465" y="1160145"/>
            <a:ext cx="32715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代表器物是黑陶</a:t>
            </a: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</a:rPr>
              <a:t>（</a:t>
            </a:r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蛋壳陶</a:t>
            </a:r>
            <a:r>
              <a:rPr lang="en-US" altLang="zh-CN" sz="2000">
                <a:solidFill>
                  <a:srgbClr val="C00000"/>
                </a:solidFill>
                <a:latin typeface="宋体"/>
                <a:ea typeface="宋体"/>
              </a:rPr>
              <a:t>）</a:t>
            </a:r>
            <a:endParaRPr lang="en-US" alt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09515" y="196977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红山文化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09515" y="267208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良渚文化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74765" y="197358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辽河上游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59115" y="2056130"/>
            <a:ext cx="3271520" cy="940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85725" indent="0"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000">
                <a:solidFill>
                  <a:srgbClr val="C00000"/>
                </a:solidFill>
                <a:latin typeface="宋体"/>
                <a:ea typeface="宋体"/>
                <a:sym typeface="+mn-ea"/>
              </a:rPr>
              <a:t>都出土了精美的玉器，出现较大规模的祭坛和神庙</a:t>
            </a:r>
            <a:endParaRPr lang="en-US" altLang="zh-CN" sz="2000">
              <a:solidFill>
                <a:srgbClr val="C00000"/>
              </a:solidFill>
              <a:latin typeface="宋体"/>
              <a:ea typeface="宋体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73849" y="4247484"/>
            <a:ext cx="4924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良</a:t>
            </a:r>
            <a:endParaRPr kumimoji="1"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渚</a:t>
            </a:r>
            <a:endParaRPr kumimoji="1"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</a:t>
            </a:r>
            <a:endParaRPr kumimoji="1"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化</a:t>
            </a:r>
            <a:endParaRPr kumimoji="1" lang="zh-CN" altLang="en-US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58364" y="5109258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4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玉琮</a:t>
            </a:r>
            <a:endParaRPr kumimoji="1" lang="zh-CN" altLang="en-US" sz="40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815188" y="4788766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4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蛋壳陶</a:t>
            </a:r>
            <a:endParaRPr kumimoji="1" lang="zh-CN" altLang="en-US" sz="40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327252" y="4864404"/>
            <a:ext cx="4924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龙</a:t>
            </a:r>
            <a:endParaRPr kumimoji="1"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山</a:t>
            </a:r>
            <a:endParaRPr kumimoji="1"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</a:t>
            </a:r>
            <a:endParaRPr kumimoji="1" lang="en-US" altLang="zh-CN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化</a:t>
            </a:r>
            <a:endParaRPr kumimoji="1" lang="zh-CN" altLang="en-US" sz="2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2"/>
          <a:srcRect l="3496"/>
          <a:stretch>
            <a:fillRect/>
          </a:stretch>
        </p:blipFill>
        <p:spPr>
          <a:xfrm>
            <a:off x="7881620" y="3696970"/>
            <a:ext cx="2345055" cy="244919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45" y="3547110"/>
            <a:ext cx="1113790" cy="227012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140" y="3851275"/>
            <a:ext cx="2145665" cy="179959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3830320" y="4801235"/>
            <a:ext cx="200025" cy="52895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良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渚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文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化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912995" y="5883910"/>
            <a:ext cx="411480" cy="25400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r>
              <a:rPr kumimoji="1"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玉琮</a:t>
            </a:r>
            <a:endParaRPr kumimoji="1"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0093960" y="5817235"/>
            <a:ext cx="708025" cy="25400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r>
              <a:rPr kumimoji="1"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玉琮</a:t>
            </a:r>
            <a:endParaRPr kumimoji="1"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655810" y="4855210"/>
            <a:ext cx="2345055" cy="1014095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红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山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文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kumimoji="1" lang="zh-CN" altLang="en-US" sz="2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化</a:t>
            </a:r>
            <a:endParaRPr kumimoji="1" lang="zh-CN" altLang="en-US" sz="2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02970" y="5974715"/>
            <a:ext cx="562610" cy="25400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r>
              <a:rPr kumimoji="1"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蛋壳陶</a:t>
            </a:r>
            <a:endParaRPr kumimoji="1"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15290" y="4788535"/>
            <a:ext cx="410845" cy="86233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r>
              <a:rPr kumimoji="1"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龙</a:t>
            </a:r>
            <a:endParaRPr kumimoji="1" lang="en-US" altLang="zh-CN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山</a:t>
            </a:r>
            <a:endParaRPr kumimoji="1" lang="en-US" altLang="zh-CN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</a:t>
            </a:r>
            <a:endParaRPr kumimoji="1" lang="en-US" altLang="zh-CN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kumimoji="1"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化</a:t>
            </a:r>
            <a:endParaRPr kumimoji="1"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374765" y="2672080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长江</a:t>
            </a:r>
            <a:r>
              <a:rPr lang="zh-CN" altLang="en-US" sz="2000">
                <a:solidFill>
                  <a:srgbClr val="C00000"/>
                </a:solidFill>
                <a:latin typeface="宋体"/>
                <a:ea typeface="宋体"/>
              </a:rPr>
              <a:t>下游</a:t>
            </a:r>
            <a:endParaRPr lang="zh-CN" altLang="en-US" sz="2000">
              <a:solidFill>
                <a:srgbClr val="C00000"/>
              </a:solidFill>
              <a:latin typeface="宋体"/>
              <a:ea typeface="宋体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3" grpId="0"/>
      <p:bldP spid="3" grpId="1"/>
      <p:bldP spid="5" grpId="0"/>
      <p:bldP spid="5" grpId="1"/>
      <p:bldP spid="6" grpId="0"/>
      <p:bldP spid="6" grpId="1"/>
      <p:bldP spid="30" grpId="0"/>
      <p:bldP spid="29" grpId="0"/>
      <p:bldP spid="30" grpId="1"/>
      <p:bldP spid="29" grpId="1"/>
      <p:bldP spid="8" grpId="0"/>
      <p:bldP spid="9" grpId="0"/>
      <p:bldP spid="10" grpId="0"/>
      <p:bldP spid="31" grpId="0"/>
      <p:bldP spid="8" grpId="1"/>
      <p:bldP spid="9" grpId="1"/>
      <p:bldP spid="10" grpId="1"/>
      <p:bldP spid="31" grpId="1"/>
      <p:bldP spid="12" grpId="0"/>
      <p:bldP spid="12" grpId="1"/>
      <p:bldP spid="25" grpId="0"/>
      <p:bldP spid="26" grpId="0"/>
      <p:bldP spid="28" grpId="0"/>
      <p:bldP spid="27" grpId="0"/>
      <p:bldP spid="25" grpId="1"/>
      <p:bldP spid="26" grpId="1"/>
      <p:bldP spid="28" grpId="1"/>
      <p:bldP spid="2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 descr="01《中外历史纲要》上 P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987425"/>
            <a:ext cx="5945505" cy="4388485"/>
          </a:xfrm>
          <a:prstGeom prst="rect">
            <a:avLst/>
          </a:prstGeom>
        </p:spPr>
      </p:pic>
      <p:pic>
        <p:nvPicPr>
          <p:cNvPr id="15" name="图片 14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945505" y="987425"/>
            <a:ext cx="5894705" cy="4301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384175" y="216535"/>
            <a:ext cx="11296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根据下面两幅历史地图</a:t>
            </a:r>
            <a:r>
              <a:rPr lang="en-US" altLang="zh-CN" sz="3200">
                <a:latin typeface="方正粗金陵简体" panose="02000000000000000000" charset="-122"/>
                <a:ea typeface="方正粗金陵简体" panose="02000000000000000000" charset="-122"/>
              </a:rPr>
              <a:t>，</a:t>
            </a:r>
            <a:r>
              <a:rPr lang="zh-CN" altLang="en-US" sz="3200">
                <a:latin typeface="方正粗金陵简体" panose="02000000000000000000" charset="-122"/>
                <a:ea typeface="方正粗金陵简体" panose="02000000000000000000" charset="-122"/>
              </a:rPr>
              <a:t>总结</a:t>
            </a:r>
            <a:r>
              <a:rPr lang="zh-CN" altLang="en-US" sz="320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中国早期人类分布的基本特点</a:t>
            </a:r>
            <a:r>
              <a:rPr lang="en-US" altLang="zh-CN" sz="3200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。</a:t>
            </a:r>
            <a:endParaRPr lang="en-US" altLang="zh-CN" sz="3200">
              <a:solidFill>
                <a:srgbClr val="C00000"/>
              </a:solidFill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7045" y="5699125"/>
            <a:ext cx="77031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楷体" charset="0"/>
                <a:ea typeface="楷体" charset="0"/>
                <a:cs typeface="楷体" charset="0"/>
              </a:rPr>
              <a:t>1、</a:t>
            </a:r>
            <a:r>
              <a:rPr lang="zh-CN" altLang="en-US" sz="2800">
                <a:latin typeface="楷体" charset="0"/>
                <a:ea typeface="楷体" charset="0"/>
                <a:cs typeface="楷体" charset="0"/>
              </a:rPr>
              <a:t>分布在大江大河附近</a:t>
            </a:r>
            <a:r>
              <a:rPr lang="en-US" altLang="zh-CN" sz="2800">
                <a:latin typeface="楷体" charset="0"/>
                <a:ea typeface="楷体" charset="0"/>
                <a:cs typeface="楷体" charset="0"/>
              </a:rPr>
              <a:t>、</a:t>
            </a:r>
            <a:r>
              <a:rPr lang="zh-CN" altLang="en-US" sz="2800">
                <a:latin typeface="楷体" charset="0"/>
                <a:ea typeface="楷体" charset="0"/>
                <a:cs typeface="楷体" charset="0"/>
              </a:rPr>
              <a:t>平原地带</a:t>
            </a:r>
            <a:r>
              <a:rPr lang="en-US" altLang="zh-CN" sz="2800">
                <a:latin typeface="楷体" charset="0"/>
                <a:ea typeface="楷体" charset="0"/>
                <a:cs typeface="楷体" charset="0"/>
              </a:rPr>
              <a:t>，</a:t>
            </a:r>
            <a:r>
              <a:rPr lang="zh-CN" altLang="en-US" sz="2800">
                <a:latin typeface="楷体" charset="0"/>
                <a:ea typeface="楷体" charset="0"/>
                <a:cs typeface="楷体" charset="0"/>
              </a:rPr>
              <a:t>分布广泛</a:t>
            </a:r>
            <a:r>
              <a:rPr lang="en-US" altLang="zh-CN" sz="2800">
                <a:latin typeface="楷体" charset="0"/>
                <a:ea typeface="楷体" charset="0"/>
                <a:cs typeface="楷体" charset="0"/>
              </a:rPr>
              <a:t>。</a:t>
            </a:r>
            <a:endParaRPr lang="en-US" altLang="zh-CN" sz="2800">
              <a:latin typeface="楷体" charset="0"/>
              <a:ea typeface="楷体" charset="0"/>
              <a:cs typeface="楷体" charset="0"/>
            </a:endParaRPr>
          </a:p>
          <a:p>
            <a:r>
              <a:rPr lang="en-US" altLang="zh-CN" sz="2800">
                <a:latin typeface="楷体" charset="0"/>
                <a:ea typeface="楷体" charset="0"/>
                <a:cs typeface="楷体" charset="0"/>
              </a:rPr>
              <a:t>2、</a:t>
            </a:r>
            <a:r>
              <a:rPr lang="zh-CN" altLang="en-US" sz="2800">
                <a:latin typeface="楷体" charset="0"/>
                <a:ea typeface="楷体" charset="0"/>
                <a:cs typeface="楷体" charset="0"/>
              </a:rPr>
              <a:t>逐渐朝着多元一体</a:t>
            </a:r>
            <a:r>
              <a:rPr lang="en-US" altLang="zh-CN" sz="2800">
                <a:latin typeface="楷体" charset="0"/>
                <a:ea typeface="楷体" charset="0"/>
                <a:cs typeface="楷体" charset="0"/>
              </a:rPr>
              <a:t>、</a:t>
            </a:r>
            <a:r>
              <a:rPr lang="zh-CN" altLang="en-US" sz="2800">
                <a:latin typeface="楷体" charset="0"/>
                <a:ea typeface="楷体" charset="0"/>
                <a:cs typeface="楷体" charset="0"/>
              </a:rPr>
              <a:t>中原核心的方向发展</a:t>
            </a:r>
            <a:r>
              <a:rPr lang="en-US" altLang="zh-CN" sz="2800">
                <a:latin typeface="楷体" charset="0"/>
                <a:ea typeface="楷体" charset="0"/>
                <a:cs typeface="楷体" charset="0"/>
              </a:rPr>
              <a:t>。</a:t>
            </a:r>
            <a:endParaRPr lang="en-US" altLang="zh-CN" sz="2800">
              <a:latin typeface="楷体" charset="0"/>
              <a:ea typeface="楷体" charset="0"/>
              <a:cs typeface="楷体" charset="0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510540" y="277495"/>
          <a:ext cx="11370310" cy="2005330"/>
        </p:xfrm>
        <a:graphic>
          <a:graphicData uri="http://schemas.openxmlformats.org/drawingml/2006/table">
            <a:tbl>
              <a:tblPr/>
              <a:tblGrid>
                <a:gridCol w="1040765"/>
                <a:gridCol w="2815590"/>
                <a:gridCol w="1344930"/>
                <a:gridCol w="2150745"/>
                <a:gridCol w="1237615"/>
                <a:gridCol w="2780665"/>
              </a:tblGrid>
              <a:tr h="94869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朝代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建立时间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建立者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国家性质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制度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突出成就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056640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夏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695450" y="1521460"/>
            <a:ext cx="2379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约公元前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2070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年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15485" y="1630045"/>
            <a:ext cx="929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禹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808345" y="1363345"/>
            <a:ext cx="18027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奴隶制国家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（第一个）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32725" y="1593850"/>
            <a:ext cx="11576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世袭制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989695" y="1304290"/>
            <a:ext cx="2890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1、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二里头文化遗址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</p:txBody>
      </p:sp>
      <p:pic>
        <p:nvPicPr>
          <p:cNvPr id="12" name="图片 11" descr="4031f83a76ed5d88a31099724a93bde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75" y="2525395"/>
            <a:ext cx="2203450" cy="3917315"/>
          </a:xfrm>
          <a:prstGeom prst="rect">
            <a:avLst/>
          </a:prstGeom>
        </p:spPr>
      </p:pic>
      <p:graphicFrame>
        <p:nvGraphicFramePr>
          <p:cNvPr id="15" name="表格 14"/>
          <p:cNvGraphicFramePr/>
          <p:nvPr>
            <p:custDataLst>
              <p:tags r:id="rId3"/>
            </p:custDataLst>
          </p:nvPr>
        </p:nvGraphicFramePr>
        <p:xfrm>
          <a:off x="3154680" y="2476500"/>
          <a:ext cx="7208520" cy="187325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334135"/>
                <a:gridCol w="3318510"/>
                <a:gridCol w="2555875"/>
              </a:tblGrid>
              <a:tr h="37465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禅让制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世袭制</a:t>
                      </a:r>
                      <a:endParaRPr lang="zh-CN" altLang="en-US"/>
                    </a:p>
                  </a:txBody>
                  <a:tcPr/>
                </a:tc>
              </a:tr>
              <a:tr h="3746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传承标准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746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传承范围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746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核心理念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746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历史时期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4516120" y="2877185"/>
            <a:ext cx="33153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选贤举能</a:t>
            </a:r>
            <a:r>
              <a:rPr lang="en-US" altLang="zh-CN">
                <a:latin typeface="楷体" charset="0"/>
                <a:ea typeface="楷体" charset="0"/>
              </a:rPr>
              <a:t>（</a:t>
            </a:r>
            <a:r>
              <a:rPr lang="zh-CN" altLang="en-US">
                <a:latin typeface="楷体" charset="0"/>
                <a:ea typeface="楷体" charset="0"/>
              </a:rPr>
              <a:t>品德</a:t>
            </a:r>
            <a:r>
              <a:rPr lang="en-US" altLang="zh-CN">
                <a:latin typeface="楷体" charset="0"/>
                <a:ea typeface="楷体" charset="0"/>
              </a:rPr>
              <a:t>、</a:t>
            </a:r>
            <a:r>
              <a:rPr lang="zh-CN" altLang="en-US">
                <a:latin typeface="楷体" charset="0"/>
                <a:ea typeface="楷体" charset="0"/>
              </a:rPr>
              <a:t>才能</a:t>
            </a:r>
            <a:r>
              <a:rPr lang="en-US" altLang="zh-CN">
                <a:latin typeface="楷体" charset="0"/>
                <a:ea typeface="楷体" charset="0"/>
              </a:rPr>
              <a:t>、</a:t>
            </a:r>
            <a:r>
              <a:rPr lang="zh-CN" altLang="en-US">
                <a:latin typeface="楷体" charset="0"/>
                <a:ea typeface="楷体" charset="0"/>
              </a:rPr>
              <a:t>功绩</a:t>
            </a:r>
            <a:r>
              <a:rPr lang="en-US" altLang="zh-CN">
                <a:latin typeface="楷体" charset="0"/>
                <a:ea typeface="楷体" charset="0"/>
              </a:rPr>
              <a:t>）</a:t>
            </a:r>
            <a:endParaRPr lang="en-US" altLang="zh-CN">
              <a:latin typeface="楷体" charset="0"/>
              <a:ea typeface="楷体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832090" y="2877185"/>
            <a:ext cx="2531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血缘关系</a:t>
            </a:r>
            <a:r>
              <a:rPr lang="en-US" altLang="zh-CN">
                <a:latin typeface="楷体" charset="0"/>
                <a:ea typeface="楷体" charset="0"/>
              </a:rPr>
              <a:t>（</a:t>
            </a:r>
            <a:r>
              <a:rPr lang="zh-CN" altLang="en-US">
                <a:latin typeface="楷体" charset="0"/>
                <a:ea typeface="楷体" charset="0"/>
              </a:rPr>
              <a:t>出身</a:t>
            </a:r>
            <a:r>
              <a:rPr lang="en-US" altLang="zh-CN">
                <a:latin typeface="楷体" charset="0"/>
                <a:ea typeface="楷体" charset="0"/>
              </a:rPr>
              <a:t>）</a:t>
            </a:r>
            <a:endParaRPr lang="en-US" altLang="zh-CN">
              <a:latin typeface="楷体" charset="0"/>
              <a:ea typeface="楷体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515485" y="3245485"/>
            <a:ext cx="33147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家族外部</a:t>
            </a:r>
            <a:endParaRPr lang="zh-CN" altLang="en-US">
              <a:latin typeface="楷体" charset="0"/>
              <a:ea typeface="楷体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832090" y="3245485"/>
            <a:ext cx="2531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家族内部</a:t>
            </a:r>
            <a:endParaRPr lang="zh-CN" altLang="en-US">
              <a:latin typeface="楷体" charset="0"/>
              <a:ea typeface="楷体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516120" y="3615690"/>
            <a:ext cx="3314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公天下</a:t>
            </a:r>
            <a:endParaRPr lang="zh-CN" altLang="en-US">
              <a:latin typeface="楷体" charset="0"/>
              <a:ea typeface="楷体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832725" y="3613785"/>
            <a:ext cx="25304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家天下</a:t>
            </a:r>
            <a:endParaRPr lang="zh-CN" altLang="en-US">
              <a:latin typeface="楷体" charset="0"/>
              <a:ea typeface="楷体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15485" y="3985895"/>
            <a:ext cx="33140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传说时代</a:t>
            </a:r>
            <a:endParaRPr lang="zh-CN" altLang="en-US">
              <a:latin typeface="楷体" charset="0"/>
              <a:ea typeface="楷体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832725" y="3981450"/>
            <a:ext cx="25323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charset="0"/>
                <a:ea typeface="楷体" charset="0"/>
              </a:rPr>
              <a:t>夏朝至清朝</a:t>
            </a:r>
            <a:endParaRPr lang="zh-CN" altLang="en-US">
              <a:latin typeface="楷体" charset="0"/>
              <a:ea typeface="楷体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913823" y="4576128"/>
            <a:ext cx="2582283" cy="2094865"/>
            <a:chOff x="3353632" y="2278687"/>
            <a:chExt cx="2961967" cy="4178871"/>
          </a:xfrm>
        </p:grpSpPr>
        <p:pic>
          <p:nvPicPr>
            <p:cNvPr id="31757" name="图片 21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l="28040"/>
            <a:stretch>
              <a:fillRect/>
            </a:stretch>
          </p:blipFill>
          <p:spPr>
            <a:xfrm>
              <a:off x="3353632" y="2278687"/>
              <a:ext cx="2960811" cy="344495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1758" name="矩形 23"/>
            <p:cNvSpPr/>
            <p:nvPr>
              <p:custDataLst>
                <p:tags r:id="rId6"/>
              </p:custDataLst>
            </p:nvPr>
          </p:nvSpPr>
          <p:spPr>
            <a:xfrm>
              <a:off x="3354060" y="5535394"/>
              <a:ext cx="2961539" cy="9221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zh-CN" altLang="en-US" sz="2400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sym typeface="+mn-ea"/>
                </a:rPr>
                <a:t>二里头文化遗址</a:t>
              </a:r>
              <a:endParaRPr lang="zh-CN" altLang="en-US" sz="2400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sym typeface="+mn-ea"/>
              </a:endParaRPr>
            </a:p>
          </p:txBody>
        </p:sp>
      </p:grpSp>
      <p:sp>
        <p:nvSpPr>
          <p:cNvPr id="26" name="TextBox 3"/>
          <p:cNvSpPr txBox="1"/>
          <p:nvPr/>
        </p:nvSpPr>
        <p:spPr>
          <a:xfrm>
            <a:off x="6985000" y="5094605"/>
            <a:ext cx="4658995" cy="95313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pPr indent="457200"/>
            <a:r>
              <a:rPr lang="zh-CN" altLang="en-US" sz="2800" dirty="0">
                <a:latin typeface="方正仿宋简体" panose="02000000000000000000" charset="-122"/>
                <a:ea typeface="方正仿宋简体" panose="02000000000000000000" charset="-122"/>
              </a:rPr>
              <a:t>时间地域都吻合夏文化，但缺少印证夏朝的文字。</a:t>
            </a:r>
            <a:endParaRPr lang="zh-CN" altLang="en-US" sz="2800" dirty="0">
              <a:latin typeface="方正仿宋简体" panose="02000000000000000000" charset="-122"/>
              <a:ea typeface="方正仿宋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080500" y="1789430"/>
            <a:ext cx="27997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2、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历法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：《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夏小正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》</a:t>
            </a:r>
            <a:endParaRPr lang="en-US" altLang="zh-CN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0275" y="2476500"/>
            <a:ext cx="2371725" cy="2687955"/>
          </a:xfrm>
          <a:prstGeom prst="rect">
            <a:avLst/>
          </a:prstGeom>
          <a:noFill/>
          <a:ln w="9525">
            <a:noFill/>
          </a:ln>
          <a:effectLst>
            <a:outerShdw blurRad="203200" dist="1524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6" grpId="0"/>
      <p:bldP spid="16" grpId="1"/>
      <p:bldP spid="17" grpId="0"/>
      <p:bldP spid="17" grpId="1"/>
      <p:bldP spid="10" grpId="0"/>
      <p:bldP spid="10" grpId="1"/>
      <p:bldP spid="18" grpId="0"/>
      <p:bldP spid="18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11" grpId="0"/>
      <p:bldP spid="11" grpId="1"/>
      <p:bldP spid="26" grpId="0" bldLvl="0" animBg="1"/>
      <p:bldP spid="26" grpId="1" animBg="1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6850" y="313690"/>
          <a:ext cx="11811635" cy="2233930"/>
        </p:xfrm>
        <a:graphic>
          <a:graphicData uri="http://schemas.openxmlformats.org/drawingml/2006/table">
            <a:tbl>
              <a:tblPr/>
              <a:tblGrid>
                <a:gridCol w="955675"/>
                <a:gridCol w="2327910"/>
                <a:gridCol w="1151255"/>
                <a:gridCol w="1818640"/>
                <a:gridCol w="1837690"/>
                <a:gridCol w="3720465"/>
              </a:tblGrid>
              <a:tr h="77660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朝代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建立时间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建立者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国家性质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制度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突出成就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</a:tr>
              <a:tr h="1457325"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Calibri"/>
                          <a:ea typeface="宋体"/>
                        </a:rPr>
                        <a:t>商</a:t>
                      </a:r>
                      <a:endParaRPr 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Calibri"/>
                          <a:ea typeface="宋体"/>
                        </a:rPr>
                        <a:t> </a:t>
                      </a:r>
                      <a:endParaRPr lang="en-US" altLang="zh-CN" sz="2000" b="1">
                        <a:latin typeface="Calibri"/>
                        <a:ea typeface="宋体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175385" y="1536065"/>
            <a:ext cx="23177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约公元前</a:t>
            </a: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1600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年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93770" y="1536065"/>
            <a:ext cx="10490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汤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34230" y="1627505"/>
            <a:ext cx="1747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楷体" charset="0"/>
                <a:sym typeface="+mn-ea"/>
              </a:rPr>
              <a:t>奴隶制国家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楷体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70625" y="1167130"/>
            <a:ext cx="19767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1、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内外服制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324850" y="1069975"/>
            <a:ext cx="38430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1、殷墟遗址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2、甲骨文（成熟的文字）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3、</a:t>
            </a:r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青铜器（司母戊鼎）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pic>
        <p:nvPicPr>
          <p:cNvPr id="94" name="图片 9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2690" t="2927" r="50529" b="948"/>
          <a:stretch>
            <a:fillRect/>
          </a:stretch>
        </p:blipFill>
        <p:spPr>
          <a:xfrm>
            <a:off x="521335" y="2884170"/>
            <a:ext cx="3418840" cy="3973830"/>
          </a:xfrm>
          <a:prstGeom prst="rect">
            <a:avLst/>
          </a:prstGeom>
        </p:spPr>
      </p:pic>
      <p:cxnSp>
        <p:nvCxnSpPr>
          <p:cNvPr id="95" name="直接箭头连接符 94"/>
          <p:cNvCxnSpPr/>
          <p:nvPr/>
        </p:nvCxnSpPr>
        <p:spPr>
          <a:xfrm>
            <a:off x="2782570" y="4919980"/>
            <a:ext cx="2232660" cy="75565"/>
          </a:xfrm>
          <a:prstGeom prst="straightConnector1">
            <a:avLst/>
          </a:prstGeom>
          <a:ln w="57150">
            <a:solidFill>
              <a:srgbClr val="7603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椭圆 96"/>
          <p:cNvSpPr/>
          <p:nvPr/>
        </p:nvSpPr>
        <p:spPr>
          <a:xfrm>
            <a:off x="2109470" y="4615815"/>
            <a:ext cx="513715" cy="504190"/>
          </a:xfrm>
          <a:prstGeom prst="ellipse">
            <a:avLst/>
          </a:prstGeom>
          <a:noFill/>
          <a:ln w="57150">
            <a:solidFill>
              <a:srgbClr val="76030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8" name="矩形 97"/>
          <p:cNvSpPr/>
          <p:nvPr/>
        </p:nvSpPr>
        <p:spPr>
          <a:xfrm>
            <a:off x="5015230" y="4109720"/>
            <a:ext cx="1955165" cy="116776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2000" dirty="0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楷体" panose="02010600040101010101" pitchFamily="2" charset="-122"/>
              </a:rPr>
              <a:t>内服：</a:t>
            </a:r>
            <a:endParaRPr lang="zh-CN" altLang="en-US" sz="2000" dirty="0">
              <a:solidFill>
                <a:schemeClr val="tx1"/>
              </a:solidFill>
              <a:latin typeface="华文宋体" panose="02010600040101010101" charset="-122"/>
              <a:ea typeface="华文宋体" panose="02010600040101010101" charset="-122"/>
              <a:cs typeface="华文楷体" panose="02010600040101010101" pitchFamily="2" charset="-122"/>
            </a:endParaRPr>
          </a:p>
          <a:p>
            <a:r>
              <a:rPr lang="zh-CN" altLang="en-US" sz="2000" dirty="0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楷体" panose="02010600040101010101" pitchFamily="2" charset="-122"/>
                <a:sym typeface="+mn-ea"/>
              </a:rPr>
              <a:t>天子的直辖领土</a:t>
            </a:r>
            <a:endParaRPr lang="zh-CN" altLang="en-US" sz="2000" dirty="0">
              <a:solidFill>
                <a:srgbClr val="760303"/>
              </a:solidFill>
              <a:latin typeface="华文宋体" panose="02010600040101010101" charset="-122"/>
              <a:ea typeface="华文宋体" panose="02010600040101010101" charset="-122"/>
              <a:cs typeface="华文楷体" panose="02010600040101010101" pitchFamily="2" charset="-122"/>
              <a:sym typeface="+mn-ea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5140325" y="5367655"/>
            <a:ext cx="2505075" cy="116776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2000" dirty="0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楷体" panose="02010600040101010101" pitchFamily="2" charset="-122"/>
              </a:rPr>
              <a:t>外服：</a:t>
            </a:r>
            <a:r>
              <a:rPr lang="zh-CN" altLang="en-US" sz="2000" dirty="0">
                <a:solidFill>
                  <a:schemeClr val="tx1"/>
                </a:solidFill>
                <a:latin typeface="华文宋体" panose="02010600040101010101" charset="-122"/>
                <a:ea typeface="华文宋体" panose="02010600040101010101" charset="-122"/>
                <a:cs typeface="华文楷体" panose="02010600040101010101" pitchFamily="2" charset="-122"/>
                <a:sym typeface="+mn-ea"/>
              </a:rPr>
              <a:t>周边的独立或半独立的诸侯国。</a:t>
            </a:r>
            <a:endParaRPr lang="zh-CN" altLang="en-US" sz="2000" dirty="0">
              <a:solidFill>
                <a:schemeClr val="tx1"/>
              </a:solidFill>
              <a:latin typeface="华文宋体" panose="02010600040101010101" charset="-122"/>
              <a:ea typeface="华文宋体" panose="02010600040101010101" charset="-122"/>
              <a:cs typeface="华文楷体" panose="02010600040101010101" pitchFamily="2" charset="-122"/>
              <a:sym typeface="+mn-ea"/>
            </a:endParaRPr>
          </a:p>
        </p:txBody>
      </p:sp>
      <p:cxnSp>
        <p:nvCxnSpPr>
          <p:cNvPr id="100" name="直接箭头连接符 99"/>
          <p:cNvCxnSpPr/>
          <p:nvPr/>
        </p:nvCxnSpPr>
        <p:spPr>
          <a:xfrm>
            <a:off x="2955925" y="5748020"/>
            <a:ext cx="2184400" cy="75565"/>
          </a:xfrm>
          <a:prstGeom prst="straightConnector1">
            <a:avLst/>
          </a:prstGeom>
          <a:ln w="57150">
            <a:solidFill>
              <a:srgbClr val="7603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 descr="9ffa52aad6e098f24ec98bf57104d4b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450" y="3204845"/>
            <a:ext cx="3473450" cy="29781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508750" y="1699895"/>
            <a:ext cx="17252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  <a:sym typeface="+mn-ea"/>
              </a:rPr>
              <a:t>2、井田制</a:t>
            </a:r>
            <a:endParaRPr lang="en-US" altLang="zh-CN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61045" y="2160270"/>
            <a:ext cx="39503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C00000"/>
                </a:solidFill>
                <a:latin typeface="宋体" charset="0"/>
                <a:ea typeface="宋体" charset="0"/>
                <a:cs typeface="宋体" charset="0"/>
              </a:rPr>
              <a:t>4、历法：干支纪年法</a:t>
            </a:r>
            <a:endParaRPr lang="zh-CN" altLang="en-US" sz="2400">
              <a:solidFill>
                <a:srgbClr val="C00000"/>
              </a:solidFill>
              <a:latin typeface="宋体" charset="0"/>
              <a:ea typeface="宋体" charset="0"/>
              <a:cs typeface="宋体" charset="0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7" grpId="0" animBg="1"/>
      <p:bldP spid="97" grpId="1" animBg="1"/>
      <p:bldP spid="98" grpId="0"/>
      <p:bldP spid="98" grpId="1"/>
      <p:bldP spid="99" grpId="0"/>
      <p:bldP spid="99" grpId="1"/>
      <p:bldP spid="9" grpId="0"/>
      <p:bldP spid="9" grpId="1"/>
      <p:bldP spid="2" grpId="0"/>
      <p:bldP spid="2" grpId="1"/>
      <p:bldP spid="11" grpId="0"/>
      <p:bldP spid="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932ac6d6f5eecf5c3b10628af9547d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740" y="274955"/>
            <a:ext cx="2329815" cy="56864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19150" y="5961380"/>
            <a:ext cx="37579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楷体" charset="0"/>
                <a:ea typeface="楷体" charset="0"/>
              </a:rPr>
              <a:t>刻在兽骨上的甲骨文</a:t>
            </a:r>
            <a:endParaRPr lang="zh-CN" altLang="en-US" sz="2800">
              <a:latin typeface="楷体" charset="0"/>
              <a:ea typeface="楷体" charset="0"/>
            </a:endParaRPr>
          </a:p>
        </p:txBody>
      </p:sp>
      <p:pic>
        <p:nvPicPr>
          <p:cNvPr id="8" name="图片 7" descr="da8388b139d72e97e1b9de789d6c96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310" y="3524250"/>
            <a:ext cx="3443605" cy="339153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642610" y="559816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楷体" charset="0"/>
                <a:ea typeface="楷体" charset="0"/>
              </a:rPr>
              <a:t>司母戊鼎</a:t>
            </a:r>
            <a:endParaRPr lang="zh-CN" altLang="en-US" sz="2800">
              <a:latin typeface="楷体" charset="0"/>
              <a:ea typeface="楷体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225" y="1600440"/>
            <a:ext cx="4686300" cy="3073400"/>
          </a:xfrm>
          <a:prstGeom prst="rect">
            <a:avLst/>
          </a:prstGeom>
        </p:spPr>
      </p:pic>
      <p:pic>
        <p:nvPicPr>
          <p:cNvPr id="14" name="图片 2"/>
          <p:cNvPicPr>
            <a:picLocks noChangeAspect="1"/>
          </p:cNvPicPr>
          <p:nvPr/>
        </p:nvPicPr>
        <p:blipFill rotWithShape="1">
          <a:blip r:embed="rId4"/>
          <a:srcRect b="53832"/>
          <a:stretch>
            <a:fillRect/>
          </a:stretch>
        </p:blipFill>
        <p:spPr>
          <a:xfrm>
            <a:off x="2969074" y="78203"/>
            <a:ext cx="5069305" cy="1591009"/>
          </a:xfrm>
          <a:prstGeom prst="rect">
            <a:avLst/>
          </a:prstGeom>
          <a:noFill/>
          <a:ln w="9525">
            <a:noFill/>
          </a:ln>
          <a:effectLst>
            <a:outerShdw blurRad="2032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4"/>
          <a:srcRect t="47946" b="5886"/>
          <a:stretch>
            <a:fillRect/>
          </a:stretch>
        </p:blipFill>
        <p:spPr>
          <a:xfrm>
            <a:off x="6114950" y="1933338"/>
            <a:ext cx="5069305" cy="1591009"/>
          </a:xfrm>
          <a:prstGeom prst="rect">
            <a:avLst/>
          </a:prstGeom>
          <a:noFill/>
          <a:ln w="9525">
            <a:noFill/>
          </a:ln>
          <a:effectLst>
            <a:outerShdw blurRad="2032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文本框 15"/>
          <p:cNvSpPr txBox="1"/>
          <p:nvPr/>
        </p:nvSpPr>
        <p:spPr>
          <a:xfrm>
            <a:off x="8273784" y="399184"/>
            <a:ext cx="1980029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1" sz="28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</a:rPr>
              <a:t>已破译的</a:t>
            </a:r>
            <a:endParaRPr lang="en-US" altLang="zh-CN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</a:rPr>
              <a:t>甲骨文内容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00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1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2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3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4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5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6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7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8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09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10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11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12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13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114.xml><?xml version="1.0" encoding="utf-8"?>
<p:tagLst xmlns:p="http://schemas.openxmlformats.org/presentationml/2006/main">
  <p:tag name="TABLE_ENDDRAG_ORIGIN_RECT" val="481*456"/>
  <p:tag name="TABLE_ENDDRAG_RECT" val="445*31*481*456"/>
  <p:tag name="KSO_WM_SCREEN_THEME_FLAG" val="Dlrq25wU2PGuGg5bbmjbDBjhLexYT0fdzL6GtenY4Zowcz0Qg5iO8hFdlqX6VXQJKVGLy/lqWqW1kPrOZ4go/CDL8DAwnhlgvUbH6A8tpAI=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BjhLexYT0fdzL6GtenY4Zowcz0Qg5iO8hFdlqX6VXQJKVGLy/lqWqW1kPrOZ4go/CDL8DAwnhlgvUbH6A8tpAI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BjhLexYT0fdzL6GtenY4Zowcz0Qg5iO8hFdlqX6VXQJKVGLy/lqWqW1kPrOZ4go/CDL8DAwnhlgvUbH6A8tpAI="/>
</p:tagLst>
</file>

<file path=ppt/tags/tag63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64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65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66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67.xml><?xml version="1.0" encoding="utf-8"?>
<p:tagLst xmlns:p="http://schemas.openxmlformats.org/presentationml/2006/main">
  <p:tag name="TABLE_ENDDRAG_ORIGIN_RECT" val="914*507"/>
  <p:tag name="TABLE_ENDDRAG_RECT" val="25*11*914*507"/>
  <p:tag name="KSO_WM_SCREEN_THEME_FLAG" val="Dlrq25wU2PGuGg5bbmjbDBjhLexYT0fdzL6GtenY4Zowcz0Qg5iO8hFdlqX6VXQJKVGLy/lqWqW1kPrOZ4go/CDL8DAwnhlgvUbH6A8tpAI="/>
</p:tagLst>
</file>

<file path=ppt/tags/tag68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69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70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71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73.xml><?xml version="1.0" encoding="utf-8"?>
<p:tagLst xmlns:p="http://schemas.openxmlformats.org/presentationml/2006/main">
  <p:tag name="TABLE_ENDDRAG_ORIGIN_RECT" val="914*507"/>
  <p:tag name="TABLE_ENDDRAG_RECT" val="25*11*914*507"/>
  <p:tag name="KSO_WM_SCREEN_THEME_FLAG" val="Dlrq25wU2PGuGg5bbmjbDBjhLexYT0fdzL6GtenY4Zowcz0Qg5iO8hFdlqX6VXQJKVGLy/lqWqW1kPrOZ4go/CDL8DAwnhlgvUbH6A8tpAI=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75.xml><?xml version="1.0" encoding="utf-8"?>
<p:tagLst xmlns:p="http://schemas.openxmlformats.org/presentationml/2006/main">
  <p:tag name="TABLE_ENDDRAG_ORIGIN_RECT" val="914*507"/>
  <p:tag name="TABLE_ENDDRAG_RECT" val="25*11*914*507"/>
  <p:tag name="KSO_WM_SCREEN_THEME_FLAG" val="Dlrq25wU2PGuGg5bbmjbDBjhLexYT0fdzL6GtenY4Zowcz0Qg5iO8hFdlqX6VXQJKVGLy/lqWqW1kPrOZ4go/CDL8DAwnhlgvUbH6A8tpAI=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77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78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80.xml><?xml version="1.0" encoding="utf-8"?>
<p:tagLst xmlns:p="http://schemas.openxmlformats.org/presentationml/2006/main">
  <p:tag name="TABLE_ENDDRAG_ORIGIN_RECT" val="895*157"/>
  <p:tag name="TABLE_ENDDRAG_RECT" val="40*21*895*157"/>
  <p:tag name="KSO_WM_SCREEN_THEME_FLAG" val="Dlrq25wU2PGuGg5bbmjbDBjhLexYT0fdzL6GtenY4Zowcz0Qg5iO8hFdlqX6VXQJKVGLy/lqWqW1kPrOZ4go/CDL8DAwnhlgvUbH6A8tpAI="/>
</p:tagLst>
</file>

<file path=ppt/tags/tag81.xml><?xml version="1.0" encoding="utf-8"?>
<p:tagLst xmlns:p="http://schemas.openxmlformats.org/presentationml/2006/main">
  <p:tag name="TABLE_ENDDRAG_ORIGIN_RECT" val="567*147"/>
  <p:tag name="TABLE_ENDDRAG_RECT" val="248*195*567*147"/>
  <p:tag name="KSO_WM_SCREEN_THEME_FLAG" val="Dlrq25wU2PGuGg5bbmjbDBjhLexYT0fdzL6GtenY4Zowcz0Qg5iO8hFdlqX6VXQJKVGLy/lqWqW1kPrOZ4go/CDL8DAwnhlgvUbH6A8tpAI="/>
</p:tagLst>
</file>

<file path=ppt/tags/tag82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83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85.xml><?xml version="1.0" encoding="utf-8"?>
<p:tagLst xmlns:p="http://schemas.openxmlformats.org/presentationml/2006/main">
  <p:tag name="TABLE_ENDDRAG_ORIGIN_RECT" val="930*146"/>
  <p:tag name="TABLE_ENDDRAG_RECT" val="15*24*930*146"/>
  <p:tag name="KSO_WM_SCREEN_THEME_FLAG" val="Dlrq25wU2PGuGg5bbmjbDBjhLexYT0fdzL6GtenY4Zowcz0Qg5iO8hFdlqX6VXQJKVGLy/lqWqW1kPrOZ4go/CDL8DAwnhlgvUbH6A8tpAI="/>
</p:tagLst>
</file>

<file path=ppt/tags/tag86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89.xml><?xml version="1.0" encoding="utf-8"?>
<p:tagLst xmlns:p="http://schemas.openxmlformats.org/presentationml/2006/main">
  <p:tag name="TABLE_ENDDRAG_ORIGIN_RECT" val="926*222"/>
  <p:tag name="TABLE_ENDDRAG_RECT" val="23*18*926*222"/>
  <p:tag name="KSO_WM_SCREEN_THEME_FLAG" val="Dlrq25wU2PGuGg5bbmjbDBjhLexYT0fdzL6GtenY4Zowcz0Qg5iO8hFdlqX6VXQJKVGLy/lqWqW1kPrOZ4go/CDL8DAwnhlgvUbH6A8tpAI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SCREEN_THEME_FLAG" val="Dlrq25wU2PGuGg5bbmjbDBjhLexYT0fdzL6GtenY4Zowcz0Qg5iO8hFdlqX6VXQJKVGLy/lqWqW1kPrOZ4go/CDL8DAwnhlgvUbH6A8tpAI=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91.xml><?xml version="1.0" encoding="utf-8"?>
<p:tagLst xmlns:p="http://schemas.openxmlformats.org/presentationml/2006/main">
  <p:tag name="TABLE_ENDDRAG_ORIGIN_RECT" val="872*351"/>
  <p:tag name="TABLE_ENDDRAG_RECT" val="51*79*872*351"/>
  <p:tag name="KSO_WM_BEAUTIFY_FLAG" val=""/>
  <p:tag name="KSO_WM_SCREEN_THEME_FLAG" val="Dlrq25wU2PGuGg5bbmjbDBjhLexYT0fdzL6GtenY4Zowcz0Qg5iO8hFdlqX6VXQJKVGLy/lqWqW1kPrOZ4go/CDL8DAwnhlgvUbH6A8tpAI=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BjhLexYT0fdzL6GtenY4Zowcz0Qg5iO8hFdlqX6VXQJKVGLy/lqWqW1kPrOZ4go/CDL8DAwnhlgvUbH6A8tpAI="/>
</p:tagLst>
</file>

<file path=ppt/tags/tag93.xml><?xml version="1.0" encoding="utf-8"?>
<p:tagLst xmlns:p="http://schemas.openxmlformats.org/presentationml/2006/main">
  <p:tag name="TABLE_ENDDRAG_ORIGIN_RECT" val="317*338"/>
  <p:tag name="TABLE_ENDDRAG_RECT" val="578*51*317*338"/>
  <p:tag name="KSO_WM_BEAUTIFY_FLAG" val=""/>
  <p:tag name="KSO_WM_SCREEN_THEME_FLAG" val="Dlrq25wU2PGuGg5bbmjbDBjhLexYT0fdzL6GtenY4Zowcz0Qg5iO8hFdlqX6VXQJKVGLy/lqWqW1kPrOZ4go/CDL8DAwnhlgvUbH6A8tpAI="/>
</p:tagLst>
</file>

<file path=ppt/tags/tag94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95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96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97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98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ags/tag99.xml><?xml version="1.0" encoding="utf-8"?>
<p:tagLst xmlns:p="http://schemas.openxmlformats.org/presentationml/2006/main">
  <p:tag name="KSO_WM_BEAUTIFY_FLAG" val=""/>
  <p:tag name="KSO_WM_SCREEN_THEME_FLAG" val="Dlrq25wU2PGuGg5bbmjbDBjhLexYT0fdzL6GtenY4Zowcz0Qg5iO8hFdlqX6VXQJKVGLy/lqWqW1kPrOZ4go/CDL8DAwnhlgvUbH6A8tpAI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1414</Words>
  <PresentationFormat>宽屏</PresentationFormat>
  <Paragraphs>521</Paragraphs>
  <Slides>17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52" baseType="lpstr">
      <vt:lpstr>Arial</vt:lpstr>
      <vt:lpstr>宋体</vt:lpstr>
      <vt:lpstr>Wingdings</vt:lpstr>
      <vt:lpstr>Wingdings</vt:lpstr>
      <vt:lpstr>等线</vt:lpstr>
      <vt:lpstr>等线</vt:lpstr>
      <vt:lpstr>方正字迹-龙吟体 简</vt:lpstr>
      <vt:lpstr>方正字迹-顾建平碑派体 简</vt:lpstr>
      <vt:lpstr>黑体</vt:lpstr>
      <vt:lpstr>汉仪中黑KW</vt:lpstr>
      <vt:lpstr>宋体</vt:lpstr>
      <vt:lpstr>汉仪书宋二KW</vt:lpstr>
      <vt:lpstr>方正仿宋简体</vt:lpstr>
      <vt:lpstr>方正粗金陵简体</vt:lpstr>
      <vt:lpstr>楷体</vt:lpstr>
      <vt:lpstr>汉仪楷体KW</vt:lpstr>
      <vt:lpstr>Calibri</vt:lpstr>
      <vt:lpstr>Helvetica Neue</vt:lpstr>
      <vt:lpstr>方正颜真卿楷书 简繁</vt:lpstr>
      <vt:lpstr>华文宋体</vt:lpstr>
      <vt:lpstr>华文楷体</vt:lpstr>
      <vt:lpstr>汉仪中等线KW</vt:lpstr>
      <vt:lpstr>微软雅黑</vt:lpstr>
      <vt:lpstr>汉仪旗黑</vt:lpstr>
      <vt:lpstr>宋体</vt:lpstr>
      <vt:lpstr>Arial Unicode MS</vt:lpstr>
      <vt:lpstr>苹方-简</vt:lpstr>
      <vt:lpstr>汉仪楷体简</vt:lpstr>
      <vt:lpstr>华文楷体</vt:lpstr>
      <vt:lpstr>等线</vt:lpstr>
      <vt:lpstr>黑体</vt:lpstr>
      <vt:lpstr>Songti SC</vt:lpstr>
      <vt:lpstr>字酷堂清楷 简</vt:lpstr>
      <vt:lpstr>Apple Color Emoji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2025-10-06T12:04:18Z</dcterms:created>
  <dcterms:modified xsi:type="dcterms:W3CDTF">2025-10-06T12:04:18Z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2052-12.1.22553.22553</vt:lpwstr>
  </property>
  <property fmtid="{D5CDD505-2E9C-101B-9397-08002B2CF9AE}" pid="3" name="ICV">
    <vt:lpwstr>CD9A63321037B3AF41B0E3687AF6E1E4_43</vt:lpwstr>
  </property>
</Properties>
</file>